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6" r:id="rId4"/>
    <p:sldId id="259" r:id="rId5"/>
    <p:sldId id="260" r:id="rId6"/>
    <p:sldId id="261" r:id="rId7"/>
    <p:sldId id="295" r:id="rId8"/>
    <p:sldId id="283" r:id="rId9"/>
    <p:sldId id="263" r:id="rId10"/>
    <p:sldId id="264" r:id="rId11"/>
    <p:sldId id="285" r:id="rId12"/>
    <p:sldId id="266" r:id="rId13"/>
    <p:sldId id="267" r:id="rId14"/>
    <p:sldId id="268" r:id="rId15"/>
    <p:sldId id="269" r:id="rId16"/>
    <p:sldId id="270" r:id="rId17"/>
    <p:sldId id="298" r:id="rId18"/>
    <p:sldId id="297" r:id="rId19"/>
    <p:sldId id="271" r:id="rId20"/>
    <p:sldId id="272" r:id="rId21"/>
    <p:sldId id="288" r:id="rId22"/>
    <p:sldId id="291" r:id="rId23"/>
    <p:sldId id="274" r:id="rId24"/>
    <p:sldId id="275" r:id="rId25"/>
    <p:sldId id="276" r:id="rId26"/>
    <p:sldId id="294" r:id="rId27"/>
    <p:sldId id="278" r:id="rId28"/>
    <p:sldId id="293" r:id="rId29"/>
    <p:sldId id="280" r:id="rId30"/>
    <p:sldId id="281" r:id="rId3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545A0DD3-BD19-4A88-98AA-6156761F5226}" type="datetimeFigureOut">
              <a:rPr lang="en-US" smtClean="0"/>
              <a:t>6/22/2021</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30D51D76-41B7-4D4C-9D9C-05C5F46EA413}" type="slidenum">
              <a:rPr lang="en-US" smtClean="0"/>
              <a:t>‹#›</a:t>
            </a:fld>
            <a:endParaRPr lang="en-US"/>
          </a:p>
        </p:txBody>
      </p:sp>
    </p:spTree>
    <p:extLst>
      <p:ext uri="{BB962C8B-B14F-4D97-AF65-F5344CB8AC3E}">
        <p14:creationId xmlns:p14="http://schemas.microsoft.com/office/powerpoint/2010/main" val="210533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51D76-41B7-4D4C-9D9C-05C5F46EA413}" type="slidenum">
              <a:rPr lang="en-US" smtClean="0"/>
              <a:t>29</a:t>
            </a:fld>
            <a:endParaRPr lang="en-US"/>
          </a:p>
        </p:txBody>
      </p:sp>
    </p:spTree>
    <p:extLst>
      <p:ext uri="{BB962C8B-B14F-4D97-AF65-F5344CB8AC3E}">
        <p14:creationId xmlns:p14="http://schemas.microsoft.com/office/powerpoint/2010/main" val="27183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04040"/>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04040"/>
                </a:solidFill>
                <a:latin typeface="Calibri Light"/>
                <a:cs typeface="Calibri Ligh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04040"/>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047" y="6400800"/>
            <a:ext cx="9141460" cy="457200"/>
          </a:xfrm>
          <a:custGeom>
            <a:avLst/>
            <a:gdLst/>
            <a:ahLst/>
            <a:cxnLst/>
            <a:rect l="l" t="t" r="r" b="b"/>
            <a:pathLst>
              <a:path w="9141460" h="457200">
                <a:moveTo>
                  <a:pt x="0" y="457200"/>
                </a:moveTo>
                <a:lnTo>
                  <a:pt x="9140952" y="457200"/>
                </a:lnTo>
                <a:lnTo>
                  <a:pt x="9140952" y="0"/>
                </a:lnTo>
                <a:lnTo>
                  <a:pt x="0" y="0"/>
                </a:lnTo>
                <a:lnTo>
                  <a:pt x="0" y="457200"/>
                </a:lnTo>
                <a:close/>
              </a:path>
            </a:pathLst>
          </a:custGeom>
          <a:solidFill>
            <a:srgbClr val="62A437"/>
          </a:solidFill>
        </p:spPr>
        <p:txBody>
          <a:bodyPr wrap="square" lIns="0" tIns="0" rIns="0" bIns="0" rtlCol="0"/>
          <a:lstStyle/>
          <a:p>
            <a:endParaRPr dirty="0"/>
          </a:p>
        </p:txBody>
      </p:sp>
      <p:sp>
        <p:nvSpPr>
          <p:cNvPr id="17" name="bk object 17"/>
          <p:cNvSpPr/>
          <p:nvPr/>
        </p:nvSpPr>
        <p:spPr>
          <a:xfrm>
            <a:off x="0" y="6333744"/>
            <a:ext cx="9141460" cy="64135"/>
          </a:xfrm>
          <a:custGeom>
            <a:avLst/>
            <a:gdLst/>
            <a:ahLst/>
            <a:cxnLst/>
            <a:rect l="l" t="t" r="r" b="b"/>
            <a:pathLst>
              <a:path w="9141460" h="64135">
                <a:moveTo>
                  <a:pt x="0" y="64007"/>
                </a:moveTo>
                <a:lnTo>
                  <a:pt x="9140952" y="64007"/>
                </a:lnTo>
                <a:lnTo>
                  <a:pt x="9140952" y="0"/>
                </a:lnTo>
                <a:lnTo>
                  <a:pt x="0" y="0"/>
                </a:lnTo>
                <a:lnTo>
                  <a:pt x="0" y="64007"/>
                </a:lnTo>
                <a:close/>
              </a:path>
            </a:pathLst>
          </a:custGeom>
          <a:solidFill>
            <a:srgbClr val="99CA38"/>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62A437"/>
          </a:solidFill>
        </p:spPr>
        <p:txBody>
          <a:bodyPr wrap="square" lIns="0" tIns="0" rIns="0" bIns="0" rtlCol="0"/>
          <a:lstStyle/>
          <a:p>
            <a:endParaRPr dirty="0"/>
          </a:p>
        </p:txBody>
      </p:sp>
      <p:sp>
        <p:nvSpPr>
          <p:cNvPr id="17" name="bk object 17"/>
          <p:cNvSpPr/>
          <p:nvPr/>
        </p:nvSpPr>
        <p:spPr>
          <a:xfrm>
            <a:off x="0" y="6333744"/>
            <a:ext cx="9144000" cy="67310"/>
          </a:xfrm>
          <a:custGeom>
            <a:avLst/>
            <a:gdLst/>
            <a:ahLst/>
            <a:cxnLst/>
            <a:rect l="l" t="t" r="r" b="b"/>
            <a:pathLst>
              <a:path w="9144000" h="67310">
                <a:moveTo>
                  <a:pt x="0" y="67055"/>
                </a:moveTo>
                <a:lnTo>
                  <a:pt x="9144000" y="67055"/>
                </a:lnTo>
                <a:lnTo>
                  <a:pt x="9144000" y="0"/>
                </a:lnTo>
                <a:lnTo>
                  <a:pt x="0" y="0"/>
                </a:lnTo>
                <a:lnTo>
                  <a:pt x="0" y="67055"/>
                </a:lnTo>
                <a:close/>
              </a:path>
            </a:pathLst>
          </a:custGeom>
          <a:solidFill>
            <a:srgbClr val="99CA38"/>
          </a:solidFill>
        </p:spPr>
        <p:txBody>
          <a:bodyPr wrap="square" lIns="0" tIns="0" rIns="0" bIns="0" rtlCol="0"/>
          <a:lstStyle/>
          <a:p>
            <a:endParaRPr dirty="0"/>
          </a:p>
        </p:txBody>
      </p:sp>
      <p:sp>
        <p:nvSpPr>
          <p:cNvPr id="18" name="bk object 18"/>
          <p:cNvSpPr/>
          <p:nvPr/>
        </p:nvSpPr>
        <p:spPr>
          <a:xfrm>
            <a:off x="894588" y="1737360"/>
            <a:ext cx="7475220" cy="0"/>
          </a:xfrm>
          <a:custGeom>
            <a:avLst/>
            <a:gdLst/>
            <a:ahLst/>
            <a:cxnLst/>
            <a:rect l="l" t="t" r="r" b="b"/>
            <a:pathLst>
              <a:path w="7475220">
                <a:moveTo>
                  <a:pt x="0" y="0"/>
                </a:moveTo>
                <a:lnTo>
                  <a:pt x="7475220" y="0"/>
                </a:lnTo>
              </a:path>
            </a:pathLst>
          </a:custGeom>
          <a:ln w="6096">
            <a:solidFill>
              <a:srgbClr val="7E7E7E"/>
            </a:solidFill>
          </a:ln>
        </p:spPr>
        <p:txBody>
          <a:bodyPr wrap="square" lIns="0" tIns="0" rIns="0" bIns="0" rtlCol="0"/>
          <a:lstStyle/>
          <a:p>
            <a:endParaRPr dirty="0"/>
          </a:p>
        </p:txBody>
      </p:sp>
      <p:sp>
        <p:nvSpPr>
          <p:cNvPr id="2" name="Holder 2"/>
          <p:cNvSpPr>
            <a:spLocks noGrp="1"/>
          </p:cNvSpPr>
          <p:nvPr>
            <p:ph type="title"/>
          </p:nvPr>
        </p:nvSpPr>
        <p:spPr>
          <a:xfrm>
            <a:off x="1070006" y="269684"/>
            <a:ext cx="7003986" cy="1040765"/>
          </a:xfrm>
          <a:prstGeom prst="rect">
            <a:avLst/>
          </a:prstGeom>
        </p:spPr>
        <p:txBody>
          <a:bodyPr wrap="square" lIns="0" tIns="0" rIns="0" bIns="0">
            <a:spAutoFit/>
          </a:bodyPr>
          <a:lstStyle>
            <a:lvl1pPr>
              <a:defRPr sz="3600" b="0" i="0">
                <a:solidFill>
                  <a:srgbClr val="404040"/>
                </a:solidFill>
                <a:latin typeface="Calibri Light"/>
                <a:cs typeface="Calibri Light"/>
              </a:defRPr>
            </a:lvl1pPr>
          </a:lstStyle>
          <a:p>
            <a:endParaRPr/>
          </a:p>
        </p:txBody>
      </p:sp>
      <p:sp>
        <p:nvSpPr>
          <p:cNvPr id="3" name="Holder 3"/>
          <p:cNvSpPr>
            <a:spLocks noGrp="1"/>
          </p:cNvSpPr>
          <p:nvPr>
            <p:ph type="body" idx="1"/>
          </p:nvPr>
        </p:nvSpPr>
        <p:spPr>
          <a:xfrm>
            <a:off x="457200" y="1905000"/>
            <a:ext cx="8229600" cy="37934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6/22/2021</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7" y="6400800"/>
            <a:ext cx="9141460" cy="457200"/>
          </a:xfrm>
          <a:custGeom>
            <a:avLst/>
            <a:gdLst/>
            <a:ahLst/>
            <a:cxnLst/>
            <a:rect l="l" t="t" r="r" b="b"/>
            <a:pathLst>
              <a:path w="9141460" h="457200">
                <a:moveTo>
                  <a:pt x="0" y="457200"/>
                </a:moveTo>
                <a:lnTo>
                  <a:pt x="9140952" y="457200"/>
                </a:lnTo>
                <a:lnTo>
                  <a:pt x="9140952" y="0"/>
                </a:lnTo>
                <a:lnTo>
                  <a:pt x="0" y="0"/>
                </a:lnTo>
                <a:lnTo>
                  <a:pt x="0" y="457200"/>
                </a:lnTo>
                <a:close/>
              </a:path>
            </a:pathLst>
          </a:custGeom>
          <a:solidFill>
            <a:srgbClr val="62A437"/>
          </a:solidFill>
        </p:spPr>
        <p:txBody>
          <a:bodyPr wrap="square" lIns="0" tIns="0" rIns="0" bIns="0" rtlCol="0"/>
          <a:lstStyle/>
          <a:p>
            <a:endParaRPr dirty="0"/>
          </a:p>
        </p:txBody>
      </p:sp>
      <p:sp>
        <p:nvSpPr>
          <p:cNvPr id="3" name="object 3"/>
          <p:cNvSpPr/>
          <p:nvPr/>
        </p:nvSpPr>
        <p:spPr>
          <a:xfrm>
            <a:off x="0" y="6333744"/>
            <a:ext cx="9141460" cy="64135"/>
          </a:xfrm>
          <a:custGeom>
            <a:avLst/>
            <a:gdLst/>
            <a:ahLst/>
            <a:cxnLst/>
            <a:rect l="l" t="t" r="r" b="b"/>
            <a:pathLst>
              <a:path w="9141460" h="64135">
                <a:moveTo>
                  <a:pt x="0" y="64007"/>
                </a:moveTo>
                <a:lnTo>
                  <a:pt x="9140952" y="64007"/>
                </a:lnTo>
                <a:lnTo>
                  <a:pt x="9140952" y="0"/>
                </a:lnTo>
                <a:lnTo>
                  <a:pt x="0" y="0"/>
                </a:lnTo>
                <a:lnTo>
                  <a:pt x="0" y="64007"/>
                </a:lnTo>
                <a:close/>
              </a:path>
            </a:pathLst>
          </a:custGeom>
          <a:solidFill>
            <a:srgbClr val="99CA38"/>
          </a:solidFill>
        </p:spPr>
        <p:txBody>
          <a:bodyPr wrap="square" lIns="0" tIns="0" rIns="0" bIns="0" rtlCol="0"/>
          <a:lstStyle/>
          <a:p>
            <a:endParaRPr dirty="0"/>
          </a:p>
        </p:txBody>
      </p:sp>
      <p:sp>
        <p:nvSpPr>
          <p:cNvPr id="4" name="object 4"/>
          <p:cNvSpPr/>
          <p:nvPr/>
        </p:nvSpPr>
        <p:spPr>
          <a:xfrm>
            <a:off x="905255" y="4343400"/>
            <a:ext cx="7406640" cy="0"/>
          </a:xfrm>
          <a:custGeom>
            <a:avLst/>
            <a:gdLst/>
            <a:ahLst/>
            <a:cxnLst/>
            <a:rect l="l" t="t" r="r" b="b"/>
            <a:pathLst>
              <a:path w="7406640">
                <a:moveTo>
                  <a:pt x="0" y="0"/>
                </a:moveTo>
                <a:lnTo>
                  <a:pt x="7406640" y="0"/>
                </a:lnTo>
              </a:path>
            </a:pathLst>
          </a:custGeom>
          <a:ln w="6096">
            <a:solidFill>
              <a:srgbClr val="7E7E7E"/>
            </a:solidFill>
          </a:ln>
        </p:spPr>
        <p:txBody>
          <a:bodyPr wrap="square" lIns="0" tIns="0" rIns="0" bIns="0" rtlCol="0"/>
          <a:lstStyle/>
          <a:p>
            <a:endParaRPr dirty="0"/>
          </a:p>
        </p:txBody>
      </p:sp>
      <p:sp>
        <p:nvSpPr>
          <p:cNvPr id="5" name="object 5"/>
          <p:cNvSpPr txBox="1">
            <a:spLocks noGrp="1"/>
          </p:cNvSpPr>
          <p:nvPr>
            <p:ph type="title"/>
          </p:nvPr>
        </p:nvSpPr>
        <p:spPr>
          <a:xfrm>
            <a:off x="533400" y="2631884"/>
            <a:ext cx="8001000" cy="1049711"/>
          </a:xfrm>
          <a:prstGeom prst="rect">
            <a:avLst/>
          </a:prstGeom>
        </p:spPr>
        <p:txBody>
          <a:bodyPr vert="horz" wrap="square" lIns="0" tIns="96520" rIns="0" bIns="0" rtlCol="0">
            <a:spAutoFit/>
          </a:bodyPr>
          <a:lstStyle/>
          <a:p>
            <a:pPr marL="55563" marR="5080" indent="-42863" algn="ctr">
              <a:lnSpc>
                <a:spcPts val="3670"/>
              </a:lnSpc>
              <a:spcBef>
                <a:spcPts val="760"/>
              </a:spcBef>
            </a:pPr>
            <a:r>
              <a:rPr lang="en-US" spc="-95" dirty="0">
                <a:solidFill>
                  <a:srgbClr val="252525"/>
                </a:solidFill>
              </a:rPr>
              <a:t>Lakehaven </a:t>
            </a:r>
            <a:r>
              <a:rPr lang="en-US" spc="-105" dirty="0">
                <a:solidFill>
                  <a:srgbClr val="252525"/>
                </a:solidFill>
              </a:rPr>
              <a:t>Water </a:t>
            </a:r>
            <a:r>
              <a:rPr lang="en-US" dirty="0">
                <a:solidFill>
                  <a:srgbClr val="252525"/>
                </a:solidFill>
              </a:rPr>
              <a:t>&amp;</a:t>
            </a:r>
            <a:r>
              <a:rPr lang="en-US" spc="-610" dirty="0">
                <a:solidFill>
                  <a:srgbClr val="252525"/>
                </a:solidFill>
              </a:rPr>
              <a:t>  </a:t>
            </a:r>
            <a:r>
              <a:rPr lang="en-US" spc="-75" dirty="0">
                <a:solidFill>
                  <a:srgbClr val="252525"/>
                </a:solidFill>
              </a:rPr>
              <a:t>Sewer </a:t>
            </a:r>
            <a:r>
              <a:rPr lang="en-US" spc="-70" dirty="0">
                <a:solidFill>
                  <a:srgbClr val="252525"/>
                </a:solidFill>
              </a:rPr>
              <a:t>District</a:t>
            </a:r>
            <a:br>
              <a:rPr lang="en-US" spc="-70" dirty="0">
                <a:solidFill>
                  <a:srgbClr val="252525"/>
                </a:solidFill>
              </a:rPr>
            </a:br>
            <a:r>
              <a:rPr lang="en-US" spc="-70" dirty="0">
                <a:solidFill>
                  <a:srgbClr val="252525"/>
                </a:solidFill>
              </a:rPr>
              <a:t>Redondo Electrical &amp; Odor Control Upgrades</a:t>
            </a:r>
            <a:endParaRPr spc="-85" dirty="0">
              <a:solidFill>
                <a:srgbClr val="252525"/>
              </a:solidFill>
            </a:endParaRPr>
          </a:p>
        </p:txBody>
      </p:sp>
      <p:sp>
        <p:nvSpPr>
          <p:cNvPr id="6" name="object 6"/>
          <p:cNvSpPr txBox="1"/>
          <p:nvPr/>
        </p:nvSpPr>
        <p:spPr>
          <a:xfrm>
            <a:off x="533400" y="4481576"/>
            <a:ext cx="8077200" cy="1753685"/>
          </a:xfrm>
          <a:prstGeom prst="rect">
            <a:avLst/>
          </a:prstGeom>
        </p:spPr>
        <p:txBody>
          <a:bodyPr vert="horz" wrap="square" lIns="0" tIns="47625" rIns="0" bIns="0" rtlCol="0">
            <a:spAutoFit/>
          </a:bodyPr>
          <a:lstStyle/>
          <a:p>
            <a:pPr marL="1252855" marR="537845" algn="ctr">
              <a:lnSpc>
                <a:spcPts val="2160"/>
              </a:lnSpc>
              <a:spcBef>
                <a:spcPts val="375"/>
              </a:spcBef>
            </a:pPr>
            <a:r>
              <a:rPr sz="2000" b="0" spc="165" dirty="0">
                <a:latin typeface="Calibri Light"/>
                <a:cs typeface="Calibri Light"/>
              </a:rPr>
              <a:t>APPLICATION </a:t>
            </a:r>
            <a:r>
              <a:rPr sz="2000" b="0" spc="125" dirty="0">
                <a:latin typeface="Calibri Light"/>
                <a:cs typeface="Calibri Light"/>
              </a:rPr>
              <a:t>FOR </a:t>
            </a:r>
            <a:r>
              <a:rPr sz="2000" b="0" spc="160" dirty="0">
                <a:latin typeface="Calibri Light"/>
                <a:cs typeface="Calibri Light"/>
              </a:rPr>
              <a:t>APPROVAL </a:t>
            </a:r>
            <a:r>
              <a:rPr sz="2000" b="0" spc="70" dirty="0">
                <a:latin typeface="Calibri Light"/>
                <a:cs typeface="Calibri Light"/>
              </a:rPr>
              <a:t>TO </a:t>
            </a:r>
            <a:r>
              <a:rPr sz="2000" b="0" spc="170" dirty="0">
                <a:latin typeface="Calibri Light"/>
                <a:cs typeface="Calibri Light"/>
              </a:rPr>
              <a:t>UTILIZE </a:t>
            </a:r>
            <a:r>
              <a:rPr sz="2000" b="0" spc="135" dirty="0">
                <a:latin typeface="Calibri Light"/>
                <a:cs typeface="Calibri Light"/>
              </a:rPr>
              <a:t>GC/</a:t>
            </a:r>
            <a:r>
              <a:rPr sz="2000" b="0" spc="100" dirty="0">
                <a:latin typeface="Calibri Light"/>
                <a:cs typeface="Calibri Light"/>
              </a:rPr>
              <a:t>CM  </a:t>
            </a:r>
            <a:r>
              <a:rPr lang="en-US" sz="2000" spc="165" dirty="0">
                <a:latin typeface="Calibri Light"/>
                <a:cs typeface="Calibri Light"/>
              </a:rPr>
              <a:t>ALTERNATIVE CONTRACTING PROCEDURE</a:t>
            </a:r>
            <a:endParaRPr sz="2000" dirty="0">
              <a:latin typeface="Calibri Light"/>
              <a:cs typeface="Calibri Light"/>
            </a:endParaRPr>
          </a:p>
          <a:p>
            <a:pPr marL="1951355">
              <a:lnSpc>
                <a:spcPct val="100000"/>
              </a:lnSpc>
              <a:spcBef>
                <a:spcPts val="1130"/>
              </a:spcBef>
            </a:pPr>
            <a:r>
              <a:rPr lang="en-US" sz="2000" spc="175" dirty="0">
                <a:latin typeface="Calibri Light"/>
                <a:cs typeface="Calibri Light"/>
              </a:rPr>
              <a:t>        JUNE 24, 2021</a:t>
            </a:r>
            <a:r>
              <a:rPr sz="2000" b="0" spc="165" dirty="0">
                <a:latin typeface="Calibri Light"/>
                <a:cs typeface="Calibri Light"/>
              </a:rPr>
              <a:t> </a:t>
            </a:r>
            <a:r>
              <a:rPr sz="2000" b="0" spc="155" dirty="0">
                <a:latin typeface="Calibri Light"/>
                <a:cs typeface="Calibri Light"/>
              </a:rPr>
              <a:t>PRESENTATION</a:t>
            </a:r>
            <a:endParaRPr sz="2000" dirty="0">
              <a:latin typeface="Calibri Light"/>
              <a:cs typeface="Calibri Light"/>
            </a:endParaRPr>
          </a:p>
          <a:p>
            <a:pPr marL="297180" marR="5080" indent="-285115">
              <a:lnSpc>
                <a:spcPct val="100000"/>
              </a:lnSpc>
              <a:spcBef>
                <a:spcPts val="1750"/>
              </a:spcBef>
            </a:pPr>
            <a:r>
              <a:rPr sz="1500" dirty="0">
                <a:solidFill>
                  <a:srgbClr val="2C5A96"/>
                </a:solidFill>
                <a:latin typeface="Calibri"/>
                <a:cs typeface="Calibri"/>
              </a:rPr>
              <a:t>The </a:t>
            </a:r>
            <a:r>
              <a:rPr sz="1500" spc="-15" dirty="0">
                <a:solidFill>
                  <a:srgbClr val="2C5A96"/>
                </a:solidFill>
                <a:latin typeface="Calibri"/>
                <a:cs typeface="Calibri"/>
              </a:rPr>
              <a:t>Lakehaven </a:t>
            </a:r>
            <a:r>
              <a:rPr sz="1500" spc="-20" dirty="0">
                <a:solidFill>
                  <a:srgbClr val="2C5A96"/>
                </a:solidFill>
                <a:latin typeface="Calibri"/>
                <a:cs typeface="Calibri"/>
              </a:rPr>
              <a:t>Water </a:t>
            </a:r>
            <a:r>
              <a:rPr sz="1500" dirty="0">
                <a:solidFill>
                  <a:srgbClr val="2C5A96"/>
                </a:solidFill>
                <a:latin typeface="Calibri"/>
                <a:cs typeface="Calibri"/>
              </a:rPr>
              <a:t>and </a:t>
            </a:r>
            <a:r>
              <a:rPr sz="1500" spc="-10" dirty="0">
                <a:solidFill>
                  <a:srgbClr val="2C5A96"/>
                </a:solidFill>
                <a:latin typeface="Calibri"/>
                <a:cs typeface="Calibri"/>
              </a:rPr>
              <a:t>Sewer </a:t>
            </a:r>
            <a:r>
              <a:rPr sz="1500" spc="-5" dirty="0">
                <a:solidFill>
                  <a:srgbClr val="2C5A96"/>
                </a:solidFill>
                <a:latin typeface="Calibri"/>
                <a:cs typeface="Calibri"/>
              </a:rPr>
              <a:t>District </a:t>
            </a:r>
            <a:r>
              <a:rPr sz="1500" dirty="0">
                <a:solidFill>
                  <a:srgbClr val="2C5A96"/>
                </a:solidFill>
                <a:latin typeface="Calibri"/>
                <a:cs typeface="Calibri"/>
              </a:rPr>
              <a:t>is </a:t>
            </a:r>
            <a:r>
              <a:rPr sz="1500" spc="-10" dirty="0">
                <a:solidFill>
                  <a:srgbClr val="2C5A96"/>
                </a:solidFill>
                <a:latin typeface="Calibri"/>
                <a:cs typeface="Calibri"/>
              </a:rPr>
              <a:t>committed to </a:t>
            </a:r>
            <a:r>
              <a:rPr sz="1500" dirty="0">
                <a:solidFill>
                  <a:srgbClr val="2C5A96"/>
                </a:solidFill>
                <a:latin typeface="Calibri"/>
                <a:cs typeface="Calibri"/>
              </a:rPr>
              <a:t>the </a:t>
            </a:r>
            <a:r>
              <a:rPr sz="1500" spc="-5" dirty="0">
                <a:solidFill>
                  <a:srgbClr val="2C5A96"/>
                </a:solidFill>
                <a:latin typeface="Calibri"/>
                <a:cs typeface="Calibri"/>
              </a:rPr>
              <a:t>continued delivery </a:t>
            </a:r>
            <a:r>
              <a:rPr sz="1500" dirty="0">
                <a:solidFill>
                  <a:srgbClr val="2C5A96"/>
                </a:solidFill>
                <a:latin typeface="Calibri"/>
                <a:cs typeface="Calibri"/>
              </a:rPr>
              <a:t>of </a:t>
            </a:r>
            <a:r>
              <a:rPr sz="1500" spc="-15" dirty="0">
                <a:solidFill>
                  <a:srgbClr val="2C5A96"/>
                </a:solidFill>
                <a:latin typeface="Calibri"/>
                <a:cs typeface="Calibri"/>
              </a:rPr>
              <a:t>safe, </a:t>
            </a:r>
            <a:r>
              <a:rPr sz="1500" spc="-5" dirty="0">
                <a:solidFill>
                  <a:srgbClr val="2C5A96"/>
                </a:solidFill>
                <a:latin typeface="Calibri"/>
                <a:cs typeface="Calibri"/>
              </a:rPr>
              <a:t>reliable </a:t>
            </a:r>
            <a:r>
              <a:rPr sz="1500" dirty="0">
                <a:solidFill>
                  <a:srgbClr val="2C5A96"/>
                </a:solidFill>
                <a:latin typeface="Calibri"/>
                <a:cs typeface="Calibri"/>
              </a:rPr>
              <a:t>and  </a:t>
            </a:r>
            <a:r>
              <a:rPr lang="en-US" sz="1500" dirty="0">
                <a:solidFill>
                  <a:srgbClr val="2C5A96"/>
                </a:solidFill>
                <a:latin typeface="Calibri"/>
                <a:cs typeface="Calibri"/>
              </a:rPr>
              <a:t>high-quality</a:t>
            </a:r>
            <a:r>
              <a:rPr sz="1500" dirty="0">
                <a:solidFill>
                  <a:srgbClr val="2C5A96"/>
                </a:solidFill>
                <a:latin typeface="Calibri"/>
                <a:cs typeface="Calibri"/>
              </a:rPr>
              <a:t> drinking </a:t>
            </a:r>
            <a:r>
              <a:rPr sz="1500" spc="-15" dirty="0">
                <a:solidFill>
                  <a:srgbClr val="2C5A96"/>
                </a:solidFill>
                <a:latin typeface="Calibri"/>
                <a:cs typeface="Calibri"/>
              </a:rPr>
              <a:t>water </a:t>
            </a:r>
            <a:r>
              <a:rPr sz="1500" dirty="0">
                <a:solidFill>
                  <a:srgbClr val="2C5A96"/>
                </a:solidFill>
                <a:latin typeface="Calibri"/>
                <a:cs typeface="Calibri"/>
              </a:rPr>
              <a:t>and </a:t>
            </a:r>
            <a:r>
              <a:rPr sz="1500" spc="-10" dirty="0">
                <a:solidFill>
                  <a:srgbClr val="2C5A96"/>
                </a:solidFill>
                <a:latin typeface="Calibri"/>
                <a:cs typeface="Calibri"/>
              </a:rPr>
              <a:t>environmentally </a:t>
            </a:r>
            <a:r>
              <a:rPr sz="1500" spc="-5" dirty="0">
                <a:solidFill>
                  <a:srgbClr val="2C5A96"/>
                </a:solidFill>
                <a:latin typeface="Calibri"/>
                <a:cs typeface="Calibri"/>
              </a:rPr>
              <a:t>responsible </a:t>
            </a:r>
            <a:r>
              <a:rPr sz="1500" spc="-10" dirty="0">
                <a:solidFill>
                  <a:srgbClr val="2C5A96"/>
                </a:solidFill>
                <a:latin typeface="Calibri"/>
                <a:cs typeface="Calibri"/>
              </a:rPr>
              <a:t>sewer </a:t>
            </a:r>
            <a:r>
              <a:rPr sz="1500" dirty="0">
                <a:solidFill>
                  <a:srgbClr val="2C5A96"/>
                </a:solidFill>
                <a:latin typeface="Calibri"/>
                <a:cs typeface="Calibri"/>
              </a:rPr>
              <a:t>service </a:t>
            </a:r>
            <a:r>
              <a:rPr sz="1500" spc="-10" dirty="0">
                <a:solidFill>
                  <a:srgbClr val="2C5A96"/>
                </a:solidFill>
                <a:latin typeface="Calibri"/>
                <a:cs typeface="Calibri"/>
              </a:rPr>
              <a:t>to </a:t>
            </a:r>
            <a:r>
              <a:rPr sz="1500" dirty="0">
                <a:solidFill>
                  <a:srgbClr val="2C5A96"/>
                </a:solidFill>
                <a:latin typeface="Calibri"/>
                <a:cs typeface="Calibri"/>
              </a:rPr>
              <a:t>our</a:t>
            </a:r>
            <a:r>
              <a:rPr sz="1500" spc="-20" dirty="0">
                <a:solidFill>
                  <a:srgbClr val="2C5A96"/>
                </a:solidFill>
                <a:latin typeface="Calibri"/>
                <a:cs typeface="Calibri"/>
              </a:rPr>
              <a:t> </a:t>
            </a:r>
            <a:r>
              <a:rPr sz="1500" spc="-10" dirty="0">
                <a:solidFill>
                  <a:srgbClr val="2C5A96"/>
                </a:solidFill>
                <a:latin typeface="Calibri"/>
                <a:cs typeface="Calibri"/>
              </a:rPr>
              <a:t>customers.</a:t>
            </a:r>
            <a:endParaRPr sz="1500" dirty="0">
              <a:latin typeface="Calibri"/>
              <a:cs typeface="Calibri"/>
            </a:endParaRPr>
          </a:p>
        </p:txBody>
      </p:sp>
      <p:sp>
        <p:nvSpPr>
          <p:cNvPr id="7" name="object 7"/>
          <p:cNvSpPr/>
          <p:nvPr/>
        </p:nvSpPr>
        <p:spPr>
          <a:xfrm>
            <a:off x="2362200" y="416053"/>
            <a:ext cx="3962400" cy="1336548"/>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864997"/>
            <a:ext cx="7696200" cy="812402"/>
          </a:xfrm>
          <a:prstGeom prst="rect">
            <a:avLst/>
          </a:prstGeom>
        </p:spPr>
        <p:txBody>
          <a:bodyPr vert="horz" wrap="square" lIns="0" tIns="12065" rIns="0" bIns="0" rtlCol="0">
            <a:spAutoFit/>
          </a:bodyPr>
          <a:lstStyle/>
          <a:p>
            <a:pPr marL="12700" algn="ctr">
              <a:lnSpc>
                <a:spcPct val="100000"/>
              </a:lnSpc>
              <a:spcBef>
                <a:spcPts val="95"/>
              </a:spcBef>
            </a:pPr>
            <a:r>
              <a:rPr lang="en-US" sz="2600" spc="-55" dirty="0" err="1"/>
              <a:t>Lakehaven</a:t>
            </a:r>
            <a:r>
              <a:rPr lang="en-US" sz="2600" spc="-55" dirty="0"/>
              <a:t> Redondo Wastewater Treatment Plant – Electrical &amp; Odor Control Upgrades</a:t>
            </a:r>
            <a:endParaRPr sz="2600" dirty="0"/>
          </a:p>
        </p:txBody>
      </p:sp>
      <p:sp>
        <p:nvSpPr>
          <p:cNvPr id="3" name="object 3"/>
          <p:cNvSpPr txBox="1"/>
          <p:nvPr/>
        </p:nvSpPr>
        <p:spPr>
          <a:xfrm>
            <a:off x="843278" y="1828800"/>
            <a:ext cx="7614921" cy="4337085"/>
          </a:xfrm>
          <a:prstGeom prst="rect">
            <a:avLst/>
          </a:prstGeom>
        </p:spPr>
        <p:txBody>
          <a:bodyPr vert="horz" wrap="square" lIns="0" tIns="160020" rIns="0" bIns="0" rtlCol="0">
            <a:spAutoFit/>
          </a:bodyPr>
          <a:lstStyle/>
          <a:p>
            <a:pPr marL="355600" indent="-342900">
              <a:lnSpc>
                <a:spcPct val="100000"/>
              </a:lnSpc>
              <a:spcBef>
                <a:spcPts val="1260"/>
              </a:spcBef>
              <a:buClr>
                <a:srgbClr val="99CA38"/>
              </a:buClr>
              <a:buFont typeface="Arial"/>
              <a:buChar char="•"/>
              <a:tabLst>
                <a:tab pos="354965" algn="l"/>
                <a:tab pos="355600" algn="l"/>
              </a:tabLst>
            </a:pPr>
            <a:r>
              <a:rPr lang="en-US" sz="1600" spc="-5" dirty="0">
                <a:solidFill>
                  <a:srgbClr val="404040"/>
                </a:solidFill>
                <a:latin typeface="Calibri"/>
                <a:cs typeface="Calibri"/>
              </a:rPr>
              <a:t>The proposed project will upgrade the existing electrical power distribution and west odor control systems at Redondo Wastewater Treatment Plant</a:t>
            </a:r>
            <a:r>
              <a:rPr sz="1600" spc="-10" dirty="0">
                <a:solidFill>
                  <a:srgbClr val="404040"/>
                </a:solidFill>
                <a:latin typeface="Calibri"/>
                <a:cs typeface="Calibri"/>
              </a:rPr>
              <a:t>.</a:t>
            </a:r>
            <a:endParaRPr sz="1600" dirty="0">
              <a:latin typeface="Calibri"/>
              <a:cs typeface="Calibri"/>
            </a:endParaRPr>
          </a:p>
          <a:p>
            <a:pPr marL="355600" indent="-342900">
              <a:lnSpc>
                <a:spcPct val="100000"/>
              </a:lnSpc>
              <a:spcBef>
                <a:spcPts val="1165"/>
              </a:spcBef>
              <a:buClr>
                <a:srgbClr val="99CA38"/>
              </a:buClr>
              <a:buFont typeface="Arial"/>
              <a:buChar char="•"/>
              <a:tabLst>
                <a:tab pos="354965" algn="l"/>
                <a:tab pos="355600" algn="l"/>
              </a:tabLst>
            </a:pPr>
            <a:r>
              <a:rPr sz="1600" b="1" dirty="0">
                <a:solidFill>
                  <a:srgbClr val="404040"/>
                </a:solidFill>
                <a:latin typeface="Calibri"/>
                <a:cs typeface="Calibri"/>
              </a:rPr>
              <a:t>The </a:t>
            </a:r>
            <a:r>
              <a:rPr lang="en-US" sz="1600" b="1" spc="-10" dirty="0">
                <a:solidFill>
                  <a:srgbClr val="404040"/>
                </a:solidFill>
                <a:latin typeface="Calibri"/>
                <a:cs typeface="Calibri"/>
              </a:rPr>
              <a:t>scope of </a:t>
            </a:r>
            <a:r>
              <a:rPr lang="en-US" sz="1600" b="1" spc="-10" dirty="0">
                <a:latin typeface="Calibri"/>
                <a:cs typeface="Calibri"/>
              </a:rPr>
              <a:t>the Electrical Power Distribution </a:t>
            </a:r>
            <a:r>
              <a:rPr lang="en-US" sz="1600" b="1" spc="-10" dirty="0">
                <a:solidFill>
                  <a:srgbClr val="404040"/>
                </a:solidFill>
                <a:latin typeface="Calibri"/>
                <a:cs typeface="Calibri"/>
              </a:rPr>
              <a:t>Upgrade includes</a:t>
            </a:r>
            <a:r>
              <a:rPr sz="1600" spc="-5" dirty="0">
                <a:solidFill>
                  <a:srgbClr val="404040"/>
                </a:solidFill>
                <a:latin typeface="Calibri"/>
                <a:cs typeface="Calibri"/>
              </a:rPr>
              <a:t>:</a:t>
            </a:r>
            <a:endParaRPr sz="1000" dirty="0">
              <a:solidFill>
                <a:srgbClr val="FF0000"/>
              </a:solidFill>
              <a:latin typeface="Calibri"/>
              <a:cs typeface="Calibri"/>
            </a:endParaRPr>
          </a:p>
          <a:p>
            <a:pPr marL="647700" marR="5080" lvl="1" indent="-342900">
              <a:lnSpc>
                <a:spcPts val="1939"/>
              </a:lnSpc>
              <a:spcBef>
                <a:spcPts val="434"/>
              </a:spcBef>
              <a:buClr>
                <a:srgbClr val="99CA38"/>
              </a:buClr>
              <a:buFont typeface="Wingdings" panose="05000000000000000000" pitchFamily="2" charset="2"/>
              <a:buChar char="Ø"/>
              <a:tabLst>
                <a:tab pos="647700" algn="l"/>
                <a:tab pos="648335" algn="l"/>
              </a:tabLst>
            </a:pPr>
            <a:r>
              <a:rPr lang="en-US" sz="1600" b="1" dirty="0">
                <a:latin typeface="Calibri"/>
                <a:cs typeface="Calibri"/>
              </a:rPr>
              <a:t>Replacement of the existing 480V electrical service</a:t>
            </a:r>
            <a:r>
              <a:rPr lang="en-US" sz="1600" dirty="0">
                <a:latin typeface="Calibri"/>
                <a:cs typeface="Calibri"/>
              </a:rPr>
              <a:t> with an enlarged electrical service. The enlarged electrical service is intended to support future process upgrades.</a:t>
            </a:r>
          </a:p>
          <a:p>
            <a:pPr marL="647700" marR="5080" lvl="1" indent="-342900">
              <a:lnSpc>
                <a:spcPts val="1939"/>
              </a:lnSpc>
              <a:spcBef>
                <a:spcPts val="434"/>
              </a:spcBef>
              <a:buClr>
                <a:srgbClr val="99CA38"/>
              </a:buClr>
              <a:buFont typeface="Wingdings" panose="05000000000000000000" pitchFamily="2" charset="2"/>
              <a:buChar char="Ø"/>
              <a:tabLst>
                <a:tab pos="647700" algn="l"/>
                <a:tab pos="648335" algn="l"/>
              </a:tabLst>
            </a:pPr>
            <a:r>
              <a:rPr lang="en-US" sz="1600" b="1" dirty="0">
                <a:latin typeface="Calibri"/>
                <a:cs typeface="Calibri"/>
              </a:rPr>
              <a:t>Demolition of existing equipment within the Solids Building </a:t>
            </a:r>
            <a:r>
              <a:rPr lang="en-US" sz="1600" dirty="0">
                <a:latin typeface="Calibri"/>
                <a:cs typeface="Calibri"/>
              </a:rPr>
              <a:t>to support a new Main Switchgear Electrical Room and new 2MW standby power generator.</a:t>
            </a:r>
          </a:p>
          <a:p>
            <a:pPr marL="647700" marR="5080" lvl="1" indent="-342900">
              <a:lnSpc>
                <a:spcPts val="1939"/>
              </a:lnSpc>
              <a:spcBef>
                <a:spcPts val="434"/>
              </a:spcBef>
              <a:buClr>
                <a:srgbClr val="99CA38"/>
              </a:buClr>
              <a:buFont typeface="Wingdings" panose="05000000000000000000" pitchFamily="2" charset="2"/>
              <a:buChar char="Ø"/>
              <a:tabLst>
                <a:tab pos="647700" algn="l"/>
                <a:tab pos="648335" algn="l"/>
              </a:tabLst>
            </a:pPr>
            <a:r>
              <a:rPr lang="en-US" sz="1600" b="1" dirty="0">
                <a:latin typeface="Calibri"/>
                <a:cs typeface="Calibri"/>
              </a:rPr>
              <a:t>New electrical distribution vaults and duct banks</a:t>
            </a:r>
          </a:p>
          <a:p>
            <a:pPr marL="647700" marR="5080" lvl="1" indent="-342900">
              <a:lnSpc>
                <a:spcPts val="1939"/>
              </a:lnSpc>
              <a:spcBef>
                <a:spcPts val="434"/>
              </a:spcBef>
              <a:buClr>
                <a:srgbClr val="99CA38"/>
              </a:buClr>
              <a:buFont typeface="Wingdings" panose="05000000000000000000" pitchFamily="2" charset="2"/>
              <a:buChar char="Ø"/>
              <a:tabLst>
                <a:tab pos="647700" algn="l"/>
                <a:tab pos="648335" algn="l"/>
              </a:tabLst>
            </a:pPr>
            <a:r>
              <a:rPr lang="en-US" sz="1600" b="1" dirty="0">
                <a:latin typeface="Calibri"/>
                <a:cs typeface="Calibri"/>
              </a:rPr>
              <a:t>Replacement and relocation of an existing 480V Switchboard </a:t>
            </a:r>
            <a:r>
              <a:rPr lang="en-US" sz="1600" dirty="0">
                <a:latin typeface="Calibri"/>
                <a:cs typeface="Calibri"/>
              </a:rPr>
              <a:t>with a new 480V Switchboard at the Digester Building</a:t>
            </a:r>
          </a:p>
          <a:p>
            <a:pPr marL="647700" marR="5080" lvl="1" indent="-342900">
              <a:lnSpc>
                <a:spcPts val="1939"/>
              </a:lnSpc>
              <a:spcBef>
                <a:spcPts val="434"/>
              </a:spcBef>
              <a:buClr>
                <a:srgbClr val="99CA38"/>
              </a:buClr>
              <a:buFont typeface="Wingdings" panose="05000000000000000000" pitchFamily="2" charset="2"/>
              <a:buChar char="Ø"/>
              <a:tabLst>
                <a:tab pos="647700" algn="l"/>
                <a:tab pos="648335" algn="l"/>
              </a:tabLst>
            </a:pPr>
            <a:r>
              <a:rPr lang="en-US" sz="1600" b="1" dirty="0">
                <a:latin typeface="Calibri"/>
                <a:cs typeface="Calibri"/>
              </a:rPr>
              <a:t>Transition of plant loads</a:t>
            </a:r>
            <a:r>
              <a:rPr lang="en-US" sz="1600" dirty="0">
                <a:latin typeface="Calibri"/>
                <a:cs typeface="Calibri"/>
              </a:rPr>
              <a:t> from the existing electrical distribution system to the new electrical distribution system</a:t>
            </a:r>
          </a:p>
          <a:p>
            <a:pPr marL="304800" marR="5080" lvl="1">
              <a:lnSpc>
                <a:spcPts val="1939"/>
              </a:lnSpc>
              <a:spcBef>
                <a:spcPts val="434"/>
              </a:spcBef>
              <a:buClr>
                <a:srgbClr val="99CA38"/>
              </a:buClr>
              <a:tabLst>
                <a:tab pos="647700" algn="l"/>
                <a:tab pos="648335" algn="l"/>
              </a:tabLst>
            </a:pPr>
            <a:r>
              <a:rPr lang="en-US" dirty="0">
                <a:latin typeface="Calibri"/>
                <a:cs typeface="Calibri"/>
              </a:rPr>
              <a:t>	</a:t>
            </a:r>
          </a:p>
          <a:p>
            <a:pPr marL="304800" marR="5080" lvl="1">
              <a:lnSpc>
                <a:spcPts val="1939"/>
              </a:lnSpc>
              <a:spcBef>
                <a:spcPts val="434"/>
              </a:spcBef>
              <a:buClr>
                <a:srgbClr val="99CA38"/>
              </a:buClr>
              <a:tabLst>
                <a:tab pos="647700" algn="l"/>
                <a:tab pos="648335" algn="l"/>
              </a:tabLst>
            </a:pPr>
            <a:endParaRPr lang="en-US" sz="1800" dirty="0">
              <a:latin typeface="Calibri"/>
              <a:cs typeface="Calibri"/>
            </a:endParaRPr>
          </a:p>
        </p:txBody>
      </p:sp>
      <p:sp>
        <p:nvSpPr>
          <p:cNvPr id="4" name="object 7">
            <a:extLst>
              <a:ext uri="{FF2B5EF4-FFF2-40B4-BE49-F238E27FC236}">
                <a16:creationId xmlns:a16="http://schemas.microsoft.com/office/drawing/2014/main" id="{E12C2F04-16B8-4CE4-A05C-85BCDE984A54}"/>
              </a:ext>
            </a:extLst>
          </p:cNvPr>
          <p:cNvSpPr/>
          <p:nvPr/>
        </p:nvSpPr>
        <p:spPr>
          <a:xfrm>
            <a:off x="6858000" y="5686045"/>
            <a:ext cx="2104643" cy="5803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086E6-09ED-4CB2-A8A6-C720A10533D1}"/>
              </a:ext>
            </a:extLst>
          </p:cNvPr>
          <p:cNvSpPr>
            <a:spLocks noGrp="1"/>
          </p:cNvSpPr>
          <p:nvPr>
            <p:ph type="title"/>
          </p:nvPr>
        </p:nvSpPr>
        <p:spPr>
          <a:xfrm>
            <a:off x="1070006" y="685800"/>
            <a:ext cx="7003986" cy="838200"/>
          </a:xfrm>
        </p:spPr>
        <p:txBody>
          <a:bodyPr/>
          <a:lstStyle/>
          <a:p>
            <a:pPr marL="12700" algn="ctr">
              <a:spcBef>
                <a:spcPts val="95"/>
              </a:spcBef>
            </a:pPr>
            <a:r>
              <a:rPr lang="en-US" sz="2600" spc="-65" dirty="0"/>
              <a:t>Lakehaven Water &amp; Sewer District – Redondo Electrical &amp; Odor Control Upgrades</a:t>
            </a:r>
          </a:p>
        </p:txBody>
      </p:sp>
      <p:sp>
        <p:nvSpPr>
          <p:cNvPr id="3" name="Text Placeholder 2">
            <a:extLst>
              <a:ext uri="{FF2B5EF4-FFF2-40B4-BE49-F238E27FC236}">
                <a16:creationId xmlns:a16="http://schemas.microsoft.com/office/drawing/2014/main" id="{ACB661B6-DA46-4498-961E-9236910765AD}"/>
              </a:ext>
            </a:extLst>
          </p:cNvPr>
          <p:cNvSpPr>
            <a:spLocks noGrp="1"/>
          </p:cNvSpPr>
          <p:nvPr>
            <p:ph type="body" idx="1"/>
          </p:nvPr>
        </p:nvSpPr>
        <p:spPr>
          <a:xfrm>
            <a:off x="457200" y="1905000"/>
            <a:ext cx="8229600" cy="2585323"/>
          </a:xfrm>
        </p:spPr>
        <p:txBody>
          <a:bodyPr/>
          <a:lstStyle/>
          <a:p>
            <a:pPr marL="355600" indent="-342900">
              <a:lnSpc>
                <a:spcPct val="100000"/>
              </a:lnSpc>
              <a:spcBef>
                <a:spcPts val="1165"/>
              </a:spcBef>
              <a:buClr>
                <a:srgbClr val="99CA38"/>
              </a:buClr>
              <a:buFont typeface="Arial"/>
              <a:buChar char="•"/>
              <a:tabLst>
                <a:tab pos="354965" algn="l"/>
                <a:tab pos="355600" algn="l"/>
              </a:tabLst>
            </a:pPr>
            <a:r>
              <a:rPr lang="en-US" sz="2000" dirty="0">
                <a:solidFill>
                  <a:srgbClr val="404040"/>
                </a:solidFill>
                <a:latin typeface="Calibri"/>
                <a:cs typeface="Calibri"/>
              </a:rPr>
              <a:t>The </a:t>
            </a:r>
            <a:r>
              <a:rPr lang="en-US" sz="2000" spc="-10" dirty="0">
                <a:solidFill>
                  <a:srgbClr val="404040"/>
                </a:solidFill>
                <a:latin typeface="Calibri"/>
                <a:cs typeface="Calibri"/>
              </a:rPr>
              <a:t>scope for </a:t>
            </a:r>
            <a:r>
              <a:rPr lang="en-US" sz="2000" spc="-10" dirty="0">
                <a:latin typeface="Calibri"/>
                <a:cs typeface="Calibri"/>
              </a:rPr>
              <a:t>the Odor Control System </a:t>
            </a:r>
            <a:r>
              <a:rPr lang="en-US" sz="2000" spc="-10" dirty="0">
                <a:solidFill>
                  <a:srgbClr val="404040"/>
                </a:solidFill>
                <a:latin typeface="Calibri"/>
                <a:cs typeface="Calibri"/>
              </a:rPr>
              <a:t>Upgrade includes</a:t>
            </a:r>
            <a:r>
              <a:rPr lang="en-US" sz="2000" spc="-5" dirty="0">
                <a:solidFill>
                  <a:srgbClr val="404040"/>
                </a:solidFill>
                <a:latin typeface="Calibri"/>
                <a:cs typeface="Calibri"/>
              </a:rPr>
              <a:t>:</a:t>
            </a:r>
            <a:endParaRPr lang="en-US" sz="1000" spc="-5" dirty="0">
              <a:solidFill>
                <a:srgbClr val="FF0000"/>
              </a:solidFill>
              <a:latin typeface="Calibri"/>
              <a:cs typeface="Calibri"/>
            </a:endParaRPr>
          </a:p>
          <a:p>
            <a:pPr marL="812800" lvl="1" indent="-342900">
              <a:spcBef>
                <a:spcPts val="1165"/>
              </a:spcBef>
              <a:buClr>
                <a:srgbClr val="99CA38"/>
              </a:buClr>
              <a:buFont typeface="Wingdings" panose="05000000000000000000" pitchFamily="2" charset="2"/>
              <a:buChar char="Ø"/>
              <a:tabLst>
                <a:tab pos="354965" algn="l"/>
                <a:tab pos="355600" algn="l"/>
              </a:tabLst>
            </a:pPr>
            <a:r>
              <a:rPr lang="en-US" sz="2000" spc="-5" dirty="0">
                <a:solidFill>
                  <a:srgbClr val="404040"/>
                </a:solidFill>
                <a:latin typeface="Calibri"/>
                <a:cs typeface="Calibri"/>
              </a:rPr>
              <a:t>Demolition of existing west odor control equipment within the Solids Building</a:t>
            </a:r>
          </a:p>
          <a:p>
            <a:pPr marL="812800" lvl="1" indent="-342900">
              <a:spcBef>
                <a:spcPts val="1165"/>
              </a:spcBef>
              <a:buClr>
                <a:srgbClr val="99CA38"/>
              </a:buClr>
              <a:buFont typeface="Wingdings" panose="05000000000000000000" pitchFamily="2" charset="2"/>
              <a:buChar char="Ø"/>
              <a:tabLst>
                <a:tab pos="354965" algn="l"/>
                <a:tab pos="355600" algn="l"/>
              </a:tabLst>
            </a:pPr>
            <a:r>
              <a:rPr lang="en-US" sz="2000" spc="-5" dirty="0">
                <a:solidFill>
                  <a:srgbClr val="404040"/>
                </a:solidFill>
                <a:latin typeface="Calibri"/>
                <a:cs typeface="Calibri"/>
              </a:rPr>
              <a:t>Installation of new odor control equipment at a new location near the Solids Building</a:t>
            </a:r>
          </a:p>
          <a:p>
            <a:pPr marL="812800" lvl="1" indent="-342900">
              <a:spcBef>
                <a:spcPts val="1165"/>
              </a:spcBef>
              <a:buClr>
                <a:srgbClr val="99CA38"/>
              </a:buClr>
              <a:buFont typeface="Wingdings" panose="05000000000000000000" pitchFamily="2" charset="2"/>
              <a:buChar char="Ø"/>
              <a:tabLst>
                <a:tab pos="354965" algn="l"/>
                <a:tab pos="355600" algn="l"/>
              </a:tabLst>
            </a:pPr>
            <a:r>
              <a:rPr lang="en-US" sz="2000" spc="-5" dirty="0">
                <a:solidFill>
                  <a:srgbClr val="404040"/>
                </a:solidFill>
                <a:latin typeface="Calibri"/>
                <a:cs typeface="Calibri"/>
              </a:rPr>
              <a:t>Various new instrumentation and permitting agency support tasks</a:t>
            </a:r>
            <a:endParaRPr lang="en-US" sz="2000" dirty="0">
              <a:latin typeface="Calibri"/>
              <a:cs typeface="Calibri"/>
            </a:endParaRPr>
          </a:p>
          <a:p>
            <a:endParaRPr lang="en-US" dirty="0"/>
          </a:p>
        </p:txBody>
      </p:sp>
      <p:sp>
        <p:nvSpPr>
          <p:cNvPr id="4" name="object 7">
            <a:extLst>
              <a:ext uri="{FF2B5EF4-FFF2-40B4-BE49-F238E27FC236}">
                <a16:creationId xmlns:a16="http://schemas.microsoft.com/office/drawing/2014/main" id="{D4AA7077-A1A6-4251-9AD0-349EAAA7C99A}"/>
              </a:ext>
            </a:extLst>
          </p:cNvPr>
          <p:cNvSpPr/>
          <p:nvPr/>
        </p:nvSpPr>
        <p:spPr>
          <a:xfrm>
            <a:off x="6858000" y="5686045"/>
            <a:ext cx="2104643" cy="580389"/>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0175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8845" y="457200"/>
            <a:ext cx="7306309" cy="1181542"/>
          </a:xfrm>
          <a:prstGeom prst="rect">
            <a:avLst/>
          </a:prstGeom>
        </p:spPr>
        <p:txBody>
          <a:bodyPr vert="horz" wrap="square" lIns="0" tIns="76835" rIns="0" bIns="0" rtlCol="0">
            <a:spAutoFit/>
          </a:bodyPr>
          <a:lstStyle/>
          <a:p>
            <a:pPr marL="55563" marR="5080" indent="-44450" algn="ctr">
              <a:lnSpc>
                <a:spcPts val="2860"/>
              </a:lnSpc>
              <a:spcBef>
                <a:spcPts val="605"/>
              </a:spcBef>
            </a:pPr>
            <a:r>
              <a:rPr sz="2400" spc="-65" dirty="0"/>
              <a:t>Lakehaven </a:t>
            </a:r>
            <a:r>
              <a:rPr sz="2400" spc="-75" dirty="0"/>
              <a:t>Water </a:t>
            </a:r>
            <a:r>
              <a:rPr sz="2400" spc="-5" dirty="0"/>
              <a:t>&amp; </a:t>
            </a:r>
            <a:r>
              <a:rPr sz="2400" spc="-55" dirty="0"/>
              <a:t>Sewer District </a:t>
            </a:r>
            <a:r>
              <a:rPr lang="en-US" sz="2400" spc="-55" dirty="0"/>
              <a:t>                                        </a:t>
            </a:r>
            <a:r>
              <a:rPr lang="en-US" sz="2400" spc="-70" dirty="0">
                <a:solidFill>
                  <a:srgbClr val="252525"/>
                </a:solidFill>
              </a:rPr>
              <a:t>Redondo Electrical &amp; Odor Control Upgrades</a:t>
            </a:r>
            <a:r>
              <a:rPr lang="en-US" sz="2400" spc="-55" dirty="0"/>
              <a:t>                      </a:t>
            </a:r>
            <a:r>
              <a:rPr lang="en-US" sz="2400" spc="-60" dirty="0"/>
              <a:t>Project</a:t>
            </a:r>
            <a:r>
              <a:rPr lang="en-US" sz="2400" spc="-80" dirty="0"/>
              <a:t> </a:t>
            </a:r>
            <a:r>
              <a:rPr lang="en-US" sz="2400" spc="-50" dirty="0"/>
              <a:t>Budget </a:t>
            </a:r>
            <a:endParaRPr sz="2400" dirty="0"/>
          </a:p>
        </p:txBody>
      </p:sp>
      <p:graphicFrame>
        <p:nvGraphicFramePr>
          <p:cNvPr id="3" name="object 3"/>
          <p:cNvGraphicFramePr>
            <a:graphicFrameLocks noGrp="1"/>
          </p:cNvGraphicFramePr>
          <p:nvPr>
            <p:extLst>
              <p:ext uri="{D42A27DB-BD31-4B8C-83A1-F6EECF244321}">
                <p14:modId xmlns:p14="http://schemas.microsoft.com/office/powerpoint/2010/main" val="3386034309"/>
              </p:ext>
            </p:extLst>
          </p:nvPr>
        </p:nvGraphicFramePr>
        <p:xfrm>
          <a:off x="603249" y="1990385"/>
          <a:ext cx="7931151" cy="4048463"/>
        </p:xfrm>
        <a:graphic>
          <a:graphicData uri="http://schemas.openxmlformats.org/drawingml/2006/table">
            <a:tbl>
              <a:tblPr firstRow="1" bandRow="1">
                <a:tableStyleId>{2D5ABB26-0587-4C30-8999-92F81FD0307C}</a:tableStyleId>
              </a:tblPr>
              <a:tblGrid>
                <a:gridCol w="6377293">
                  <a:extLst>
                    <a:ext uri="{9D8B030D-6E8A-4147-A177-3AD203B41FA5}">
                      <a16:colId xmlns:a16="http://schemas.microsoft.com/office/drawing/2014/main" val="20000"/>
                    </a:ext>
                  </a:extLst>
                </a:gridCol>
                <a:gridCol w="1553858">
                  <a:extLst>
                    <a:ext uri="{9D8B030D-6E8A-4147-A177-3AD203B41FA5}">
                      <a16:colId xmlns:a16="http://schemas.microsoft.com/office/drawing/2014/main" val="20001"/>
                    </a:ext>
                  </a:extLst>
                </a:gridCol>
              </a:tblGrid>
              <a:tr h="381000">
                <a:tc>
                  <a:txBody>
                    <a:bodyPr/>
                    <a:lstStyle/>
                    <a:p>
                      <a:pPr marL="60960">
                        <a:lnSpc>
                          <a:spcPct val="100000"/>
                        </a:lnSpc>
                        <a:spcBef>
                          <a:spcPts val="350"/>
                        </a:spcBef>
                      </a:pPr>
                      <a:r>
                        <a:rPr sz="1800" spc="-10" dirty="0">
                          <a:solidFill>
                            <a:srgbClr val="FFFFFF"/>
                          </a:solidFill>
                          <a:latin typeface="Calibri"/>
                          <a:cs typeface="Calibri"/>
                        </a:rPr>
                        <a:t>Category</a:t>
                      </a:r>
                      <a:endParaRPr sz="1800" dirty="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6DE"/>
                    </a:solidFill>
                  </a:tcPr>
                </a:tc>
                <a:tc>
                  <a:txBody>
                    <a:bodyPr/>
                    <a:lstStyle/>
                    <a:p>
                      <a:pPr marL="423545">
                        <a:lnSpc>
                          <a:spcPct val="100000"/>
                        </a:lnSpc>
                        <a:spcBef>
                          <a:spcPts val="350"/>
                        </a:spcBef>
                      </a:pPr>
                      <a:r>
                        <a:rPr sz="1800" spc="-5" dirty="0">
                          <a:solidFill>
                            <a:srgbClr val="FFFFFF"/>
                          </a:solidFill>
                          <a:latin typeface="Calibri"/>
                          <a:cs typeface="Calibri"/>
                        </a:rPr>
                        <a:t>Budget</a:t>
                      </a:r>
                      <a:endParaRPr sz="1800" dirty="0">
                        <a:latin typeface="Calibri"/>
                        <a:cs typeface="Calibri"/>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A6DE"/>
                    </a:solidFill>
                  </a:tcPr>
                </a:tc>
                <a:extLst>
                  <a:ext uri="{0D108BD9-81ED-4DB2-BD59-A6C34878D82A}">
                    <a16:rowId xmlns:a16="http://schemas.microsoft.com/office/drawing/2014/main" val="10000"/>
                  </a:ext>
                </a:extLst>
              </a:tr>
              <a:tr h="381000">
                <a:tc>
                  <a:txBody>
                    <a:bodyPr/>
                    <a:lstStyle/>
                    <a:p>
                      <a:pPr marL="91440">
                        <a:lnSpc>
                          <a:spcPct val="100000"/>
                        </a:lnSpc>
                        <a:spcBef>
                          <a:spcPts val="260"/>
                        </a:spcBef>
                      </a:pPr>
                      <a:r>
                        <a:rPr sz="1600" b="1" spc="-10" dirty="0">
                          <a:latin typeface="Calibri"/>
                          <a:cs typeface="Calibri"/>
                        </a:rPr>
                        <a:t>Costs for Professional </a:t>
                      </a:r>
                      <a:r>
                        <a:rPr sz="1600" b="1" spc="-5" dirty="0">
                          <a:latin typeface="Calibri"/>
                          <a:cs typeface="Calibri"/>
                        </a:rPr>
                        <a:t>Services (A/E, </a:t>
                      </a:r>
                      <a:r>
                        <a:rPr sz="1600" b="1" spc="-10" dirty="0">
                          <a:latin typeface="Calibri"/>
                          <a:cs typeface="Calibri"/>
                        </a:rPr>
                        <a:t>Legal,</a:t>
                      </a:r>
                      <a:r>
                        <a:rPr sz="1600" b="1" spc="65" dirty="0">
                          <a:latin typeface="Calibri"/>
                          <a:cs typeface="Calibri"/>
                        </a:rPr>
                        <a:t> </a:t>
                      </a:r>
                      <a:r>
                        <a:rPr sz="1600" b="1" spc="-10" dirty="0">
                          <a:latin typeface="Calibri"/>
                          <a:cs typeface="Calibri"/>
                        </a:rPr>
                        <a:t>etc.)</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R="83820" algn="r">
                        <a:lnSpc>
                          <a:spcPct val="100000"/>
                        </a:lnSpc>
                        <a:spcBef>
                          <a:spcPts val="240"/>
                        </a:spcBef>
                      </a:pPr>
                      <a:r>
                        <a:rPr sz="1800" dirty="0">
                          <a:latin typeface="Calibri"/>
                          <a:cs typeface="Calibri"/>
                        </a:rPr>
                        <a:t>$</a:t>
                      </a:r>
                      <a:r>
                        <a:rPr sz="1800" spc="-75" dirty="0">
                          <a:latin typeface="Calibri"/>
                          <a:cs typeface="Calibri"/>
                        </a:rPr>
                        <a:t> </a:t>
                      </a:r>
                      <a:r>
                        <a:rPr lang="en-US" sz="1800" spc="-5" dirty="0">
                          <a:latin typeface="Calibri"/>
                          <a:cs typeface="Calibri"/>
                        </a:rPr>
                        <a:t>3,119,000</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1"/>
                  </a:ext>
                </a:extLst>
              </a:tr>
              <a:tr h="579120">
                <a:tc>
                  <a:txBody>
                    <a:bodyPr/>
                    <a:lstStyle/>
                    <a:p>
                      <a:pPr marL="91440" marR="652780">
                        <a:lnSpc>
                          <a:spcPct val="100000"/>
                        </a:lnSpc>
                        <a:spcBef>
                          <a:spcPts val="260"/>
                        </a:spcBef>
                      </a:pPr>
                      <a:r>
                        <a:rPr sz="1600" b="1" spc="-10" dirty="0">
                          <a:latin typeface="Calibri"/>
                          <a:cs typeface="Calibri"/>
                        </a:rPr>
                        <a:t>Estimated project </a:t>
                      </a:r>
                      <a:r>
                        <a:rPr sz="1600" b="1" spc="-5" dirty="0">
                          <a:latin typeface="Calibri"/>
                          <a:cs typeface="Calibri"/>
                        </a:rPr>
                        <a:t>construction </a:t>
                      </a:r>
                      <a:r>
                        <a:rPr sz="1600" b="1" spc="-10" dirty="0">
                          <a:latin typeface="Calibri"/>
                          <a:cs typeface="Calibri"/>
                        </a:rPr>
                        <a:t>costs </a:t>
                      </a:r>
                      <a:r>
                        <a:rPr sz="1600" b="1" spc="-5" dirty="0">
                          <a:latin typeface="Calibri"/>
                          <a:cs typeface="Calibri"/>
                        </a:rPr>
                        <a:t>(including constructio</a:t>
                      </a:r>
                      <a:r>
                        <a:rPr lang="en-US" sz="1600" b="1" spc="-10" dirty="0">
                          <a:latin typeface="Calibri"/>
                          <a:cs typeface="Calibri"/>
                        </a:rPr>
                        <a:t>n contingencies)</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83820" algn="r">
                        <a:lnSpc>
                          <a:spcPct val="100000"/>
                        </a:lnSpc>
                        <a:spcBef>
                          <a:spcPts val="240"/>
                        </a:spcBef>
                      </a:pPr>
                      <a:endParaRPr lang="en-US" sz="1800" dirty="0">
                        <a:latin typeface="Calibri"/>
                        <a:cs typeface="Calibri"/>
                      </a:endParaRPr>
                    </a:p>
                    <a:p>
                      <a:pPr marR="83820" algn="r">
                        <a:lnSpc>
                          <a:spcPct val="100000"/>
                        </a:lnSpc>
                        <a:spcBef>
                          <a:spcPts val="240"/>
                        </a:spcBef>
                      </a:pPr>
                      <a:r>
                        <a:rPr sz="1800" dirty="0">
                          <a:latin typeface="Calibri"/>
                          <a:cs typeface="Calibri"/>
                        </a:rPr>
                        <a:t>$</a:t>
                      </a:r>
                      <a:r>
                        <a:rPr sz="1800" spc="-70" dirty="0">
                          <a:latin typeface="Calibri"/>
                          <a:cs typeface="Calibri"/>
                        </a:rPr>
                        <a:t> </a:t>
                      </a:r>
                      <a:r>
                        <a:rPr lang="en-US" sz="1800" spc="-5" dirty="0">
                          <a:latin typeface="Calibri"/>
                          <a:cs typeface="Calibri"/>
                        </a:rPr>
                        <a:t>15,597,000</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2"/>
                  </a:ext>
                </a:extLst>
              </a:tr>
              <a:tr h="380999">
                <a:tc>
                  <a:txBody>
                    <a:bodyPr/>
                    <a:lstStyle/>
                    <a:p>
                      <a:pPr marL="91440">
                        <a:lnSpc>
                          <a:spcPct val="100000"/>
                        </a:lnSpc>
                        <a:spcBef>
                          <a:spcPts val="260"/>
                        </a:spcBef>
                      </a:pPr>
                      <a:r>
                        <a:rPr sz="1600" b="1" spc="-10" dirty="0">
                          <a:latin typeface="Calibri"/>
                          <a:cs typeface="Calibri"/>
                        </a:rPr>
                        <a:t>Equipment </a:t>
                      </a:r>
                      <a:r>
                        <a:rPr sz="1600" b="1" spc="-5" dirty="0">
                          <a:latin typeface="Calibri"/>
                          <a:cs typeface="Calibri"/>
                        </a:rPr>
                        <a:t>and </a:t>
                      </a:r>
                      <a:r>
                        <a:rPr sz="1600" b="1" spc="-10" dirty="0">
                          <a:latin typeface="Calibri"/>
                          <a:cs typeface="Calibri"/>
                        </a:rPr>
                        <a:t>furnishing</a:t>
                      </a:r>
                      <a:r>
                        <a:rPr sz="1600" b="1" spc="90" dirty="0">
                          <a:latin typeface="Calibri"/>
                          <a:cs typeface="Calibri"/>
                        </a:rPr>
                        <a:t> </a:t>
                      </a:r>
                      <a:r>
                        <a:rPr sz="1600" b="1" spc="-10" dirty="0">
                          <a:latin typeface="Calibri"/>
                          <a:cs typeface="Calibri"/>
                        </a:rPr>
                        <a:t>costs</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R="83820" algn="r">
                        <a:lnSpc>
                          <a:spcPct val="100000"/>
                        </a:lnSpc>
                        <a:spcBef>
                          <a:spcPts val="240"/>
                        </a:spcBef>
                      </a:pPr>
                      <a:r>
                        <a:rPr lang="en-US" sz="1800" spc="-75" dirty="0">
                          <a:latin typeface="Calibri"/>
                          <a:cs typeface="Calibri"/>
                        </a:rPr>
                        <a:t>$    </a:t>
                      </a:r>
                      <a:r>
                        <a:rPr lang="en-US" sz="1800" spc="5" dirty="0">
                          <a:latin typeface="+mn-lt"/>
                          <a:cs typeface="Calibri"/>
                        </a:rPr>
                        <a:t>i</a:t>
                      </a:r>
                      <a:r>
                        <a:rPr lang="en-US" sz="1800" dirty="0">
                          <a:latin typeface="+mn-lt"/>
                          <a:cs typeface="Calibri"/>
                        </a:rPr>
                        <a:t>n</a:t>
                      </a:r>
                      <a:r>
                        <a:rPr lang="en-US" sz="1800" spc="-5" dirty="0">
                          <a:latin typeface="+mn-lt"/>
                          <a:cs typeface="Calibri"/>
                        </a:rPr>
                        <a:t>c</a:t>
                      </a:r>
                      <a:r>
                        <a:rPr lang="en-US" sz="1800" spc="5" dirty="0">
                          <a:latin typeface="+mn-lt"/>
                          <a:cs typeface="Calibri"/>
                        </a:rPr>
                        <a:t>l</a:t>
                      </a:r>
                      <a:r>
                        <a:rPr lang="en-US" sz="1800" dirty="0">
                          <a:latin typeface="+mn-lt"/>
                          <a:cs typeface="Calibri"/>
                        </a:rPr>
                        <a:t>ud</a:t>
                      </a:r>
                      <a:r>
                        <a:rPr lang="en-US" sz="1800" spc="-5" dirty="0">
                          <a:latin typeface="+mn-lt"/>
                          <a:cs typeface="Calibri"/>
                        </a:rPr>
                        <a:t>e</a:t>
                      </a:r>
                      <a:r>
                        <a:rPr lang="en-US" sz="1800" dirty="0">
                          <a:latin typeface="+mn-lt"/>
                          <a:cs typeface="Calibri"/>
                        </a:rPr>
                        <a:t>d</a:t>
                      </a:r>
                      <a:r>
                        <a:rPr sz="1800" spc="-75" dirty="0">
                          <a:latin typeface="Calibri"/>
                          <a:cs typeface="Calibri"/>
                        </a:rPr>
                        <a:t> </a:t>
                      </a:r>
                      <a:r>
                        <a:rPr lang="en-US" sz="1800" spc="-5" dirty="0">
                          <a:latin typeface="Calibri"/>
                          <a:cs typeface="Calibri"/>
                        </a:rPr>
                        <a:t>   </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3"/>
                  </a:ext>
                </a:extLst>
              </a:tr>
              <a:tr h="381000">
                <a:tc>
                  <a:txBody>
                    <a:bodyPr/>
                    <a:lstStyle/>
                    <a:p>
                      <a:pPr marL="91440">
                        <a:lnSpc>
                          <a:spcPct val="100000"/>
                        </a:lnSpc>
                        <a:spcBef>
                          <a:spcPts val="259"/>
                        </a:spcBef>
                      </a:pPr>
                      <a:r>
                        <a:rPr sz="1600" b="1" spc="-10" dirty="0">
                          <a:latin typeface="Calibri"/>
                          <a:cs typeface="Calibri"/>
                        </a:rPr>
                        <a:t>Off-site</a:t>
                      </a:r>
                      <a:r>
                        <a:rPr sz="1600" b="1" spc="5" dirty="0">
                          <a:latin typeface="Calibri"/>
                          <a:cs typeface="Calibri"/>
                        </a:rPr>
                        <a:t> </a:t>
                      </a:r>
                      <a:r>
                        <a:rPr sz="1600" b="1" spc="-10" dirty="0">
                          <a:latin typeface="Calibri"/>
                          <a:cs typeface="Calibri"/>
                        </a:rPr>
                        <a:t>costs</a:t>
                      </a:r>
                      <a:endParaRPr sz="1600" dirty="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91440" algn="r">
                        <a:lnSpc>
                          <a:spcPct val="100000"/>
                        </a:lnSpc>
                        <a:spcBef>
                          <a:spcPts val="240"/>
                        </a:spcBef>
                        <a:tabLst>
                          <a:tab pos="351790" algn="l"/>
                        </a:tabLst>
                      </a:pPr>
                      <a:r>
                        <a:rPr lang="en-US" sz="1800" dirty="0">
                          <a:latin typeface="Calibri"/>
                          <a:cs typeface="Calibri"/>
                        </a:rPr>
                        <a:t>N/A </a:t>
                      </a:r>
                      <a:endParaRPr sz="16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4"/>
                  </a:ext>
                </a:extLst>
              </a:tr>
              <a:tr h="381000">
                <a:tc>
                  <a:txBody>
                    <a:bodyPr/>
                    <a:lstStyle/>
                    <a:p>
                      <a:pPr marL="90805">
                        <a:lnSpc>
                          <a:spcPct val="100000"/>
                        </a:lnSpc>
                        <a:spcBef>
                          <a:spcPts val="260"/>
                        </a:spcBef>
                      </a:pPr>
                      <a:r>
                        <a:rPr sz="1600" b="1" spc="-10" dirty="0">
                          <a:latin typeface="Calibri"/>
                          <a:cs typeface="Calibri"/>
                        </a:rPr>
                        <a:t>Contract administration costs </a:t>
                      </a:r>
                      <a:r>
                        <a:rPr sz="1600" b="1" spc="-25" dirty="0">
                          <a:latin typeface="Calibri"/>
                          <a:cs typeface="Calibri"/>
                        </a:rPr>
                        <a:t>(Owner, </a:t>
                      </a:r>
                      <a:r>
                        <a:rPr sz="1600" b="1" spc="-10" dirty="0">
                          <a:latin typeface="Calibri"/>
                          <a:cs typeface="Calibri"/>
                        </a:rPr>
                        <a:t>PM/CM,</a:t>
                      </a:r>
                      <a:r>
                        <a:rPr sz="1600" b="1" spc="125" dirty="0">
                          <a:latin typeface="Calibri"/>
                          <a:cs typeface="Calibri"/>
                        </a:rPr>
                        <a:t> </a:t>
                      </a:r>
                      <a:r>
                        <a:rPr sz="1600" b="1" spc="-10" dirty="0">
                          <a:latin typeface="Calibri"/>
                          <a:cs typeface="Calibri"/>
                        </a:rPr>
                        <a:t>etc.)</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R="83820" algn="r">
                        <a:lnSpc>
                          <a:spcPct val="100000"/>
                        </a:lnSpc>
                        <a:spcBef>
                          <a:spcPts val="240"/>
                        </a:spcBef>
                      </a:pPr>
                      <a:r>
                        <a:rPr sz="1800" dirty="0">
                          <a:latin typeface="Calibri"/>
                          <a:cs typeface="Calibri"/>
                        </a:rPr>
                        <a:t>$</a:t>
                      </a:r>
                      <a:r>
                        <a:rPr sz="1800" spc="-75" dirty="0">
                          <a:latin typeface="Calibri"/>
                          <a:cs typeface="Calibri"/>
                        </a:rPr>
                        <a:t> </a:t>
                      </a:r>
                      <a:r>
                        <a:rPr sz="1800" spc="-5" dirty="0">
                          <a:latin typeface="Calibri"/>
                          <a:cs typeface="Calibri"/>
                        </a:rPr>
                        <a:t>1,</a:t>
                      </a:r>
                      <a:r>
                        <a:rPr lang="en-US" sz="1800" spc="-5" dirty="0">
                          <a:latin typeface="Calibri"/>
                          <a:cs typeface="Calibri"/>
                        </a:rPr>
                        <a:t>560,000</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5"/>
                  </a:ext>
                </a:extLst>
              </a:tr>
              <a:tr h="395944">
                <a:tc>
                  <a:txBody>
                    <a:bodyPr/>
                    <a:lstStyle/>
                    <a:p>
                      <a:pPr marL="91440">
                        <a:lnSpc>
                          <a:spcPct val="100000"/>
                        </a:lnSpc>
                        <a:spcBef>
                          <a:spcPts val="259"/>
                        </a:spcBef>
                      </a:pPr>
                      <a:r>
                        <a:rPr sz="1600" b="1" spc="-10" dirty="0">
                          <a:latin typeface="Calibri"/>
                          <a:cs typeface="Calibri"/>
                        </a:rPr>
                        <a:t>Contingencies </a:t>
                      </a:r>
                      <a:r>
                        <a:rPr sz="1600" b="1" spc="-5" dirty="0">
                          <a:latin typeface="Calibri"/>
                          <a:cs typeface="Calibri"/>
                        </a:rPr>
                        <a:t>(owner </a:t>
                      </a:r>
                      <a:r>
                        <a:rPr sz="1600" b="1" spc="-10" dirty="0">
                          <a:latin typeface="Calibri"/>
                          <a:cs typeface="Calibri"/>
                        </a:rPr>
                        <a:t>project contingency </a:t>
                      </a:r>
                      <a:r>
                        <a:rPr sz="1600" b="1" spc="-5" dirty="0">
                          <a:latin typeface="Calibri"/>
                          <a:cs typeface="Calibri"/>
                        </a:rPr>
                        <a:t>@</a:t>
                      </a:r>
                      <a:r>
                        <a:rPr sz="1600" b="1" spc="120" dirty="0">
                          <a:latin typeface="Calibri"/>
                          <a:cs typeface="Calibri"/>
                        </a:rPr>
                        <a:t> </a:t>
                      </a:r>
                      <a:r>
                        <a:rPr sz="1600" b="1" spc="-5" dirty="0">
                          <a:latin typeface="Calibri"/>
                          <a:cs typeface="Calibri"/>
                        </a:rPr>
                        <a:t>5%)</a:t>
                      </a:r>
                      <a:endParaRPr sz="1600" dirty="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83820" algn="r">
                        <a:lnSpc>
                          <a:spcPct val="100000"/>
                        </a:lnSpc>
                        <a:spcBef>
                          <a:spcPts val="240"/>
                        </a:spcBef>
                      </a:pPr>
                      <a:r>
                        <a:rPr sz="1800" dirty="0">
                          <a:latin typeface="Calibri"/>
                          <a:cs typeface="Calibri"/>
                        </a:rPr>
                        <a:t>$</a:t>
                      </a:r>
                      <a:r>
                        <a:rPr sz="1800" spc="-75" dirty="0">
                          <a:latin typeface="Calibri"/>
                          <a:cs typeface="Calibri"/>
                        </a:rPr>
                        <a:t> </a:t>
                      </a:r>
                      <a:r>
                        <a:rPr lang="en-US" sz="1800" spc="-5" dirty="0">
                          <a:latin typeface="Calibri"/>
                          <a:cs typeface="Calibri"/>
                        </a:rPr>
                        <a:t>  936,000</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6"/>
                  </a:ext>
                </a:extLst>
              </a:tr>
              <a:tr h="381000">
                <a:tc>
                  <a:txBody>
                    <a:bodyPr/>
                    <a:lstStyle/>
                    <a:p>
                      <a:pPr marL="91440">
                        <a:lnSpc>
                          <a:spcPct val="100000"/>
                        </a:lnSpc>
                        <a:spcBef>
                          <a:spcPts val="260"/>
                        </a:spcBef>
                      </a:pPr>
                      <a:r>
                        <a:rPr sz="1600" b="1" spc="-5" dirty="0">
                          <a:latin typeface="Calibri"/>
                          <a:cs typeface="Calibri"/>
                        </a:rPr>
                        <a:t>Other </a:t>
                      </a:r>
                      <a:r>
                        <a:rPr sz="1600" b="1" spc="-15" dirty="0">
                          <a:latin typeface="Calibri"/>
                          <a:cs typeface="Calibri"/>
                        </a:rPr>
                        <a:t>related </a:t>
                      </a:r>
                      <a:r>
                        <a:rPr sz="1600" b="1" spc="-10" dirty="0">
                          <a:latin typeface="Calibri"/>
                          <a:cs typeface="Calibri"/>
                        </a:rPr>
                        <a:t>project costs (Assessments/Fees </a:t>
                      </a:r>
                      <a:r>
                        <a:rPr sz="1600" b="1" spc="-5" dirty="0">
                          <a:latin typeface="Calibri"/>
                          <a:cs typeface="Calibri"/>
                        </a:rPr>
                        <a:t>&amp; </a:t>
                      </a:r>
                      <a:r>
                        <a:rPr sz="1600" b="1" dirty="0">
                          <a:latin typeface="Calibri"/>
                          <a:cs typeface="Calibri"/>
                        </a:rPr>
                        <a:t>BR</a:t>
                      </a:r>
                      <a:r>
                        <a:rPr sz="1600" b="1" spc="120" dirty="0">
                          <a:latin typeface="Calibri"/>
                          <a:cs typeface="Calibri"/>
                        </a:rPr>
                        <a:t> </a:t>
                      </a:r>
                      <a:r>
                        <a:rPr sz="1600" b="1" spc="-10" dirty="0">
                          <a:latin typeface="Calibri"/>
                          <a:cs typeface="Calibri"/>
                        </a:rPr>
                        <a:t>Insurance)</a:t>
                      </a:r>
                      <a:endParaRPr sz="16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R="91440" algn="r">
                        <a:lnSpc>
                          <a:spcPct val="100000"/>
                        </a:lnSpc>
                        <a:spcBef>
                          <a:spcPts val="240"/>
                        </a:spcBef>
                        <a:tabLst>
                          <a:tab pos="351790" algn="l"/>
                        </a:tabLst>
                      </a:pPr>
                      <a:r>
                        <a:rPr lang="en-US" sz="1800" dirty="0">
                          <a:latin typeface="+mn-lt"/>
                          <a:cs typeface="Calibri"/>
                        </a:rPr>
                        <a:t>N/A </a:t>
                      </a:r>
                      <a:endParaRPr lang="en-US" sz="1600" dirty="0">
                        <a:latin typeface="+mn-lt"/>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7"/>
                  </a:ext>
                </a:extLst>
              </a:tr>
              <a:tr h="381000">
                <a:tc>
                  <a:txBody>
                    <a:bodyPr/>
                    <a:lstStyle/>
                    <a:p>
                      <a:pPr marL="91440">
                        <a:lnSpc>
                          <a:spcPct val="100000"/>
                        </a:lnSpc>
                        <a:spcBef>
                          <a:spcPts val="259"/>
                        </a:spcBef>
                      </a:pPr>
                      <a:r>
                        <a:rPr sz="1600" b="1" spc="-5" dirty="0">
                          <a:latin typeface="Calibri"/>
                          <a:cs typeface="Calibri"/>
                        </a:rPr>
                        <a:t>Sales </a:t>
                      </a:r>
                      <a:r>
                        <a:rPr sz="1600" b="1" spc="-50" dirty="0">
                          <a:latin typeface="Calibri"/>
                          <a:cs typeface="Calibri"/>
                        </a:rPr>
                        <a:t>Tax </a:t>
                      </a:r>
                      <a:r>
                        <a:rPr sz="1600" b="1" spc="-10" dirty="0">
                          <a:latin typeface="Calibri"/>
                          <a:cs typeface="Calibri"/>
                        </a:rPr>
                        <a:t>(Construction </a:t>
                      </a:r>
                      <a:r>
                        <a:rPr sz="1600" b="1" spc="-5" dirty="0">
                          <a:latin typeface="Calibri"/>
                          <a:cs typeface="Calibri"/>
                        </a:rPr>
                        <a:t>and FF&amp;E @</a:t>
                      </a:r>
                      <a:r>
                        <a:rPr sz="1600" b="1" spc="110" dirty="0">
                          <a:latin typeface="Calibri"/>
                          <a:cs typeface="Calibri"/>
                        </a:rPr>
                        <a:t> </a:t>
                      </a:r>
                      <a:r>
                        <a:rPr sz="1600" b="1" spc="-5" dirty="0">
                          <a:latin typeface="Calibri"/>
                          <a:cs typeface="Calibri"/>
                        </a:rPr>
                        <a:t>10%)</a:t>
                      </a:r>
                      <a:endParaRPr sz="1600" dirty="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R="84455" algn="r">
                        <a:lnSpc>
                          <a:spcPct val="100000"/>
                        </a:lnSpc>
                        <a:spcBef>
                          <a:spcPts val="240"/>
                        </a:spcBef>
                      </a:pPr>
                      <a:r>
                        <a:rPr lang="en-US" sz="1800" dirty="0">
                          <a:latin typeface="Calibri"/>
                          <a:cs typeface="Calibri"/>
                        </a:rPr>
                        <a:t>Included</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8"/>
                  </a:ext>
                </a:extLst>
              </a:tr>
              <a:tr h="381000">
                <a:tc>
                  <a:txBody>
                    <a:bodyPr/>
                    <a:lstStyle/>
                    <a:p>
                      <a:pPr marR="85725" algn="l">
                        <a:lnSpc>
                          <a:spcPct val="100000"/>
                        </a:lnSpc>
                        <a:spcBef>
                          <a:spcPts val="259"/>
                        </a:spcBef>
                      </a:pPr>
                      <a:r>
                        <a:rPr lang="en-US" sz="1600" b="1" spc="-145" dirty="0">
                          <a:latin typeface="Calibri"/>
                          <a:cs typeface="Calibri"/>
                        </a:rPr>
                        <a:t>   </a:t>
                      </a:r>
                      <a:r>
                        <a:rPr sz="1600" b="1" spc="-145" dirty="0">
                          <a:latin typeface="Calibri"/>
                          <a:cs typeface="Calibri"/>
                        </a:rPr>
                        <a:t>T</a:t>
                      </a:r>
                      <a:r>
                        <a:rPr sz="1600" b="1" spc="5" dirty="0">
                          <a:latin typeface="Calibri"/>
                          <a:cs typeface="Calibri"/>
                        </a:rPr>
                        <a:t>o</a:t>
                      </a:r>
                      <a:r>
                        <a:rPr sz="1600" b="1" spc="-15" dirty="0">
                          <a:latin typeface="Calibri"/>
                          <a:cs typeface="Calibri"/>
                        </a:rPr>
                        <a:t>t</a:t>
                      </a:r>
                      <a:r>
                        <a:rPr sz="1600" b="1" dirty="0">
                          <a:latin typeface="Calibri"/>
                          <a:cs typeface="Calibri"/>
                        </a:rPr>
                        <a:t>al</a:t>
                      </a:r>
                      <a:endParaRPr sz="1600" dirty="0">
                        <a:latin typeface="Calibri"/>
                        <a:cs typeface="Calibri"/>
                      </a:endParaRPr>
                    </a:p>
                  </a:txBody>
                  <a:tcPr marL="0" marR="0" marT="3301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R="83820" algn="r">
                        <a:lnSpc>
                          <a:spcPct val="100000"/>
                        </a:lnSpc>
                        <a:spcBef>
                          <a:spcPts val="240"/>
                        </a:spcBef>
                      </a:pPr>
                      <a:r>
                        <a:rPr sz="1800" b="1" dirty="0">
                          <a:latin typeface="Calibri"/>
                          <a:cs typeface="Calibri"/>
                        </a:rPr>
                        <a:t>$</a:t>
                      </a:r>
                      <a:r>
                        <a:rPr sz="1800" b="1" spc="-100" dirty="0">
                          <a:latin typeface="Calibri"/>
                          <a:cs typeface="Calibri"/>
                        </a:rPr>
                        <a:t> </a:t>
                      </a:r>
                      <a:r>
                        <a:rPr lang="en-US" sz="1800" b="1" spc="-100" dirty="0">
                          <a:latin typeface="Calibri"/>
                          <a:cs typeface="Calibri"/>
                        </a:rPr>
                        <a:t>21,212,000</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700" y="812228"/>
            <a:ext cx="2800985" cy="566822"/>
          </a:xfrm>
          <a:prstGeom prst="rect">
            <a:avLst/>
          </a:prstGeom>
        </p:spPr>
        <p:txBody>
          <a:bodyPr vert="horz" wrap="square" lIns="0" tIns="12700" rIns="0" bIns="0" rtlCol="0">
            <a:spAutoFit/>
          </a:bodyPr>
          <a:lstStyle/>
          <a:p>
            <a:pPr marL="12700">
              <a:lnSpc>
                <a:spcPct val="100000"/>
              </a:lnSpc>
              <a:spcBef>
                <a:spcPts val="100"/>
              </a:spcBef>
            </a:pPr>
            <a:r>
              <a:rPr spc="-60" dirty="0">
                <a:latin typeface="Calibri Light" panose="020F0302020204030204" pitchFamily="34" charset="0"/>
                <a:cs typeface="Calibri Light" panose="020F0302020204030204" pitchFamily="34" charset="0"/>
              </a:rPr>
              <a:t>Project</a:t>
            </a:r>
            <a:r>
              <a:rPr spc="-175" dirty="0">
                <a:latin typeface="Calibri Light" panose="020F0302020204030204" pitchFamily="34" charset="0"/>
                <a:cs typeface="Calibri Light" panose="020F0302020204030204" pitchFamily="34" charset="0"/>
              </a:rPr>
              <a:t> </a:t>
            </a:r>
            <a:r>
              <a:rPr spc="-55" dirty="0">
                <a:latin typeface="Calibri Light" panose="020F0302020204030204" pitchFamily="34" charset="0"/>
                <a:cs typeface="Calibri Light" panose="020F0302020204030204" pitchFamily="34" charset="0"/>
              </a:rPr>
              <a:t>Funding</a:t>
            </a:r>
          </a:p>
        </p:txBody>
      </p:sp>
      <p:sp>
        <p:nvSpPr>
          <p:cNvPr id="3" name="object 3"/>
          <p:cNvSpPr txBox="1"/>
          <p:nvPr/>
        </p:nvSpPr>
        <p:spPr>
          <a:xfrm>
            <a:off x="650240" y="1883013"/>
            <a:ext cx="7702550" cy="4141775"/>
          </a:xfrm>
          <a:prstGeom prst="rect">
            <a:avLst/>
          </a:prstGeom>
        </p:spPr>
        <p:txBody>
          <a:bodyPr vert="horz" wrap="square" lIns="0" tIns="12065" rIns="0" bIns="0" rtlCol="0">
            <a:spAutoFit/>
          </a:bodyPr>
          <a:lstStyle/>
          <a:p>
            <a:pPr marL="241300" marR="8890" indent="-228600">
              <a:lnSpc>
                <a:spcPct val="107000"/>
              </a:lnSpc>
              <a:spcBef>
                <a:spcPts val="95"/>
              </a:spcBef>
              <a:buClr>
                <a:srgbClr val="99CA38"/>
              </a:buClr>
              <a:buFont typeface="Arial"/>
              <a:buChar char="•"/>
              <a:tabLst>
                <a:tab pos="240665" algn="l"/>
                <a:tab pos="241300" algn="l"/>
              </a:tabLst>
            </a:pPr>
            <a:r>
              <a:rPr sz="2000" dirty="0">
                <a:latin typeface="Calibri"/>
                <a:cs typeface="Calibri"/>
              </a:rPr>
              <a:t>The </a:t>
            </a:r>
            <a:r>
              <a:rPr sz="2000" b="1" spc="-5" dirty="0">
                <a:latin typeface="Calibri"/>
                <a:cs typeface="Calibri"/>
              </a:rPr>
              <a:t>District </a:t>
            </a:r>
            <a:r>
              <a:rPr sz="2000" b="1" spc="-10" dirty="0">
                <a:latin typeface="Calibri"/>
                <a:cs typeface="Calibri"/>
              </a:rPr>
              <a:t>currently </a:t>
            </a:r>
            <a:r>
              <a:rPr sz="2000" b="1" dirty="0">
                <a:latin typeface="Calibri"/>
                <a:cs typeface="Calibri"/>
              </a:rPr>
              <a:t>has $5</a:t>
            </a:r>
            <a:r>
              <a:rPr lang="en-US" sz="2000" b="1" dirty="0">
                <a:latin typeface="Calibri"/>
                <a:cs typeface="Calibri"/>
              </a:rPr>
              <a:t>2</a:t>
            </a:r>
            <a:r>
              <a:rPr sz="2000" b="1" dirty="0">
                <a:latin typeface="Calibri"/>
                <a:cs typeface="Calibri"/>
              </a:rPr>
              <a:t>M </a:t>
            </a:r>
            <a:r>
              <a:rPr sz="2000" b="1" spc="-5" dirty="0">
                <a:latin typeface="Calibri"/>
                <a:cs typeface="Calibri"/>
              </a:rPr>
              <a:t>in cash </a:t>
            </a:r>
            <a:r>
              <a:rPr sz="2000" b="1" spc="-10" dirty="0">
                <a:latin typeface="Calibri"/>
                <a:cs typeface="Calibri"/>
              </a:rPr>
              <a:t>reserves </a:t>
            </a:r>
            <a:r>
              <a:rPr sz="2000" spc="-5" dirty="0">
                <a:latin typeface="Calibri"/>
                <a:cs typeface="Calibri"/>
              </a:rPr>
              <a:t>on </a:t>
            </a:r>
            <a:r>
              <a:rPr sz="2000" dirty="0">
                <a:latin typeface="Calibri"/>
                <a:cs typeface="Calibri"/>
              </a:rPr>
              <a:t>hand </a:t>
            </a:r>
            <a:r>
              <a:rPr sz="2000" spc="-5" dirty="0">
                <a:latin typeface="Calibri"/>
                <a:cs typeface="Calibri"/>
              </a:rPr>
              <a:t>that could fully  </a:t>
            </a:r>
            <a:r>
              <a:rPr sz="2000" dirty="0">
                <a:latin typeface="Calibri"/>
                <a:cs typeface="Calibri"/>
              </a:rPr>
              <a:t>fund the design and </a:t>
            </a:r>
            <a:r>
              <a:rPr sz="2000" spc="-5" dirty="0">
                <a:latin typeface="Calibri"/>
                <a:cs typeface="Calibri"/>
              </a:rPr>
              <a:t>construction </a:t>
            </a:r>
            <a:r>
              <a:rPr sz="2000" spc="-10" dirty="0">
                <a:latin typeface="Calibri"/>
                <a:cs typeface="Calibri"/>
              </a:rPr>
              <a:t>costs </a:t>
            </a:r>
            <a:r>
              <a:rPr sz="2000" spc="-15" dirty="0">
                <a:latin typeface="Calibri"/>
                <a:cs typeface="Calibri"/>
              </a:rPr>
              <a:t>for </a:t>
            </a:r>
            <a:r>
              <a:rPr sz="2000" dirty="0">
                <a:latin typeface="Calibri"/>
                <a:cs typeface="Calibri"/>
              </a:rPr>
              <a:t>the</a:t>
            </a:r>
            <a:r>
              <a:rPr sz="2000" spc="-50" dirty="0">
                <a:latin typeface="Calibri"/>
                <a:cs typeface="Calibri"/>
              </a:rPr>
              <a:t> </a:t>
            </a:r>
            <a:r>
              <a:rPr sz="2000" spc="-10" dirty="0">
                <a:latin typeface="Calibri"/>
                <a:cs typeface="Calibri"/>
              </a:rPr>
              <a:t>project.</a:t>
            </a:r>
            <a:endParaRPr sz="2000" dirty="0">
              <a:latin typeface="Calibri"/>
              <a:cs typeface="Calibri"/>
            </a:endParaRPr>
          </a:p>
          <a:p>
            <a:pPr marL="241300" marR="41275" indent="-228600">
              <a:lnSpc>
                <a:spcPct val="107000"/>
              </a:lnSpc>
              <a:spcBef>
                <a:spcPts val="484"/>
              </a:spcBef>
              <a:buClr>
                <a:srgbClr val="99CA38"/>
              </a:buClr>
              <a:buFont typeface="Arial"/>
              <a:buChar char="•"/>
              <a:tabLst>
                <a:tab pos="240665" algn="l"/>
                <a:tab pos="241300" algn="l"/>
              </a:tabLst>
            </a:pPr>
            <a:r>
              <a:rPr sz="2000" spc="-95" dirty="0">
                <a:latin typeface="Calibri"/>
                <a:cs typeface="Calibri"/>
              </a:rPr>
              <a:t>To </a:t>
            </a:r>
            <a:r>
              <a:rPr sz="2000" spc="-10" dirty="0">
                <a:latin typeface="Calibri"/>
                <a:cs typeface="Calibri"/>
              </a:rPr>
              <a:t>preserve </a:t>
            </a:r>
            <a:r>
              <a:rPr lang="en-US" sz="2000" spc="-10" dirty="0">
                <a:latin typeface="Calibri"/>
                <a:cs typeface="Calibri"/>
              </a:rPr>
              <a:t>a portion of </a:t>
            </a:r>
            <a:r>
              <a:rPr sz="2000" dirty="0">
                <a:latin typeface="Calibri"/>
                <a:cs typeface="Calibri"/>
              </a:rPr>
              <a:t>the </a:t>
            </a:r>
            <a:r>
              <a:rPr sz="2000" spc="-5" dirty="0">
                <a:latin typeface="Calibri"/>
                <a:cs typeface="Calibri"/>
              </a:rPr>
              <a:t>cash </a:t>
            </a:r>
            <a:r>
              <a:rPr sz="2000" spc="-10" dirty="0">
                <a:latin typeface="Calibri"/>
                <a:cs typeface="Calibri"/>
              </a:rPr>
              <a:t>reserves </a:t>
            </a:r>
            <a:r>
              <a:rPr sz="2000" spc="-15" dirty="0">
                <a:latin typeface="Calibri"/>
                <a:cs typeface="Calibri"/>
              </a:rPr>
              <a:t>for </a:t>
            </a:r>
            <a:r>
              <a:rPr sz="2000" spc="-5" dirty="0">
                <a:latin typeface="Calibri"/>
                <a:cs typeface="Calibri"/>
              </a:rPr>
              <a:t>other possible needs, </a:t>
            </a:r>
            <a:r>
              <a:rPr sz="2000" dirty="0">
                <a:latin typeface="Calibri"/>
                <a:cs typeface="Calibri"/>
              </a:rPr>
              <a:t>the </a:t>
            </a:r>
            <a:r>
              <a:rPr sz="2000" b="1" spc="-5" dirty="0">
                <a:latin typeface="Calibri"/>
                <a:cs typeface="Calibri"/>
              </a:rPr>
              <a:t>District is  </a:t>
            </a:r>
            <a:r>
              <a:rPr sz="2000" b="1" spc="-10" dirty="0">
                <a:latin typeface="Calibri"/>
                <a:cs typeface="Calibri"/>
              </a:rPr>
              <a:t>pursuing </a:t>
            </a:r>
            <a:r>
              <a:rPr sz="2000" b="1" dirty="0">
                <a:latin typeface="Calibri"/>
                <a:cs typeface="Calibri"/>
              </a:rPr>
              <a:t>the </a:t>
            </a:r>
            <a:r>
              <a:rPr sz="2000" b="1" spc="-5" dirty="0">
                <a:latin typeface="Calibri"/>
                <a:cs typeface="Calibri"/>
              </a:rPr>
              <a:t>issuance of </a:t>
            </a:r>
            <a:r>
              <a:rPr lang="en-US" sz="2000" b="1" spc="-5" dirty="0">
                <a:latin typeface="Calibri"/>
                <a:cs typeface="Calibri"/>
              </a:rPr>
              <a:t>up to </a:t>
            </a:r>
            <a:r>
              <a:rPr sz="2000" b="1" dirty="0">
                <a:latin typeface="Calibri"/>
                <a:cs typeface="Calibri"/>
              </a:rPr>
              <a:t>$</a:t>
            </a:r>
            <a:r>
              <a:rPr lang="en-US" sz="2000" b="1" dirty="0">
                <a:latin typeface="Calibri"/>
                <a:cs typeface="Calibri"/>
              </a:rPr>
              <a:t>60</a:t>
            </a:r>
            <a:r>
              <a:rPr sz="2000" b="1" dirty="0">
                <a:latin typeface="Calibri"/>
                <a:cs typeface="Calibri"/>
              </a:rPr>
              <a:t>M </a:t>
            </a:r>
            <a:r>
              <a:rPr sz="2000" b="1" spc="-5" dirty="0">
                <a:latin typeface="Calibri"/>
                <a:cs typeface="Calibri"/>
              </a:rPr>
              <a:t>in </a:t>
            </a:r>
            <a:r>
              <a:rPr lang="en-US" sz="2000" b="1" spc="-5" dirty="0">
                <a:latin typeface="Calibri"/>
                <a:cs typeface="Calibri"/>
              </a:rPr>
              <a:t>phased </a:t>
            </a:r>
            <a:r>
              <a:rPr sz="2000" b="1" spc="-10" dirty="0">
                <a:latin typeface="Calibri"/>
                <a:cs typeface="Calibri"/>
              </a:rPr>
              <a:t>revenue </a:t>
            </a:r>
            <a:r>
              <a:rPr sz="2000" b="1" dirty="0">
                <a:latin typeface="Calibri"/>
                <a:cs typeface="Calibri"/>
              </a:rPr>
              <a:t>bonds </a:t>
            </a:r>
            <a:r>
              <a:rPr sz="2000" spc="-15" dirty="0">
                <a:latin typeface="Calibri"/>
                <a:cs typeface="Calibri"/>
              </a:rPr>
              <a:t>to </a:t>
            </a:r>
            <a:r>
              <a:rPr sz="2000" dirty="0">
                <a:latin typeface="Calibri"/>
                <a:cs typeface="Calibri"/>
              </a:rPr>
              <a:t>fund </a:t>
            </a:r>
            <a:r>
              <a:rPr lang="en-US" sz="2000" dirty="0">
                <a:latin typeface="Calibri"/>
                <a:cs typeface="Calibri"/>
              </a:rPr>
              <a:t>a portion of the project</a:t>
            </a:r>
            <a:r>
              <a:rPr sz="2000" spc="-10" dirty="0">
                <a:latin typeface="Calibri"/>
                <a:cs typeface="Calibri"/>
              </a:rPr>
              <a:t>.</a:t>
            </a:r>
            <a:endParaRPr sz="2000" dirty="0">
              <a:latin typeface="Calibri"/>
              <a:cs typeface="Calibri"/>
            </a:endParaRPr>
          </a:p>
          <a:p>
            <a:pPr marL="241300" marR="5080" indent="-228600">
              <a:lnSpc>
                <a:spcPct val="107000"/>
              </a:lnSpc>
              <a:spcBef>
                <a:spcPts val="480"/>
              </a:spcBef>
              <a:buClr>
                <a:srgbClr val="99CA38"/>
              </a:buClr>
              <a:buFont typeface="Arial"/>
              <a:buChar char="•"/>
              <a:tabLst>
                <a:tab pos="240665" algn="l"/>
                <a:tab pos="241300" algn="l"/>
              </a:tabLst>
            </a:pPr>
            <a:r>
              <a:rPr sz="2000" dirty="0">
                <a:latin typeface="Calibri"/>
                <a:cs typeface="Calibri"/>
              </a:rPr>
              <a:t>Funding </a:t>
            </a:r>
            <a:r>
              <a:rPr sz="2000" spc="-15" dirty="0">
                <a:latin typeface="Calibri"/>
                <a:cs typeface="Calibri"/>
              </a:rPr>
              <a:t>for </a:t>
            </a:r>
            <a:r>
              <a:rPr sz="2000" dirty="0">
                <a:latin typeface="Calibri"/>
                <a:cs typeface="Calibri"/>
              </a:rPr>
              <a:t>the</a:t>
            </a:r>
            <a:r>
              <a:rPr lang="en-US" sz="2000" dirty="0">
                <a:latin typeface="Calibri"/>
                <a:cs typeface="Calibri"/>
              </a:rPr>
              <a:t> </a:t>
            </a:r>
            <a:r>
              <a:rPr lang="en-US" sz="2000" b="1" dirty="0">
                <a:latin typeface="Calibri"/>
                <a:cs typeface="Calibri"/>
              </a:rPr>
              <a:t>engineering</a:t>
            </a:r>
            <a:r>
              <a:rPr sz="2000" b="1" dirty="0">
                <a:latin typeface="Calibri"/>
                <a:cs typeface="Calibri"/>
              </a:rPr>
              <a:t> </a:t>
            </a:r>
            <a:r>
              <a:rPr sz="2000" b="1" spc="-5" dirty="0">
                <a:latin typeface="Calibri"/>
                <a:cs typeface="Calibri"/>
              </a:rPr>
              <a:t>design, </a:t>
            </a:r>
            <a:r>
              <a:rPr sz="2000" b="1" dirty="0">
                <a:latin typeface="Calibri"/>
                <a:cs typeface="Calibri"/>
              </a:rPr>
              <a:t>GC/CM </a:t>
            </a:r>
            <a:r>
              <a:rPr sz="2000" b="1" spc="-5" dirty="0">
                <a:latin typeface="Calibri"/>
                <a:cs typeface="Calibri"/>
              </a:rPr>
              <a:t>advisor </a:t>
            </a:r>
            <a:r>
              <a:rPr sz="2000" b="1" dirty="0">
                <a:latin typeface="Calibri"/>
                <a:cs typeface="Calibri"/>
              </a:rPr>
              <a:t>services and the GC/CM  </a:t>
            </a:r>
            <a:r>
              <a:rPr sz="2000" b="1" spc="-5" dirty="0">
                <a:latin typeface="Calibri"/>
                <a:cs typeface="Calibri"/>
              </a:rPr>
              <a:t>preconstruction </a:t>
            </a:r>
            <a:r>
              <a:rPr sz="2000" b="1" dirty="0">
                <a:latin typeface="Calibri"/>
                <a:cs typeface="Calibri"/>
              </a:rPr>
              <a:t>services </a:t>
            </a:r>
            <a:r>
              <a:rPr lang="en-US" sz="2000" b="1" spc="-10" dirty="0">
                <a:latin typeface="Calibri"/>
                <a:cs typeface="Calibri"/>
              </a:rPr>
              <a:t>is</a:t>
            </a:r>
            <a:r>
              <a:rPr sz="2000" b="1" spc="-10" dirty="0">
                <a:latin typeface="Calibri"/>
                <a:cs typeface="Calibri"/>
              </a:rPr>
              <a:t> </a:t>
            </a:r>
            <a:r>
              <a:rPr sz="2000" b="1" spc="-5" dirty="0">
                <a:latin typeface="Calibri"/>
                <a:cs typeface="Calibri"/>
              </a:rPr>
              <a:t>being </a:t>
            </a:r>
            <a:r>
              <a:rPr sz="2000" b="1" spc="-10" dirty="0">
                <a:latin typeface="Calibri"/>
                <a:cs typeface="Calibri"/>
              </a:rPr>
              <a:t>provided from </a:t>
            </a:r>
            <a:r>
              <a:rPr sz="2000" b="1" dirty="0">
                <a:latin typeface="Calibri"/>
                <a:cs typeface="Calibri"/>
              </a:rPr>
              <a:t>the </a:t>
            </a:r>
            <a:r>
              <a:rPr sz="2000" b="1" spc="-5" dirty="0">
                <a:latin typeface="Calibri"/>
                <a:cs typeface="Calibri"/>
              </a:rPr>
              <a:t>cash </a:t>
            </a:r>
            <a:r>
              <a:rPr sz="2000" b="1" spc="-10" dirty="0">
                <a:latin typeface="Calibri"/>
                <a:cs typeface="Calibri"/>
              </a:rPr>
              <a:t>reserves</a:t>
            </a:r>
            <a:r>
              <a:rPr sz="2000" spc="-10" dirty="0">
                <a:latin typeface="Calibri"/>
                <a:cs typeface="Calibri"/>
              </a:rPr>
              <a:t> </a:t>
            </a:r>
            <a:r>
              <a:rPr sz="2000" spc="-5" dirty="0">
                <a:latin typeface="Calibri"/>
                <a:cs typeface="Calibri"/>
              </a:rPr>
              <a:t>until  </a:t>
            </a:r>
            <a:r>
              <a:rPr sz="2000" dirty="0">
                <a:latin typeface="Calibri"/>
                <a:cs typeface="Calibri"/>
              </a:rPr>
              <a:t>the </a:t>
            </a:r>
            <a:r>
              <a:rPr sz="2000" spc="-10" dirty="0">
                <a:latin typeface="Calibri"/>
                <a:cs typeface="Calibri"/>
              </a:rPr>
              <a:t>revenue </a:t>
            </a:r>
            <a:r>
              <a:rPr sz="2000" dirty="0">
                <a:latin typeface="Calibri"/>
                <a:cs typeface="Calibri"/>
              </a:rPr>
              <a:t>bonds </a:t>
            </a:r>
            <a:r>
              <a:rPr sz="2000" spc="-10" dirty="0">
                <a:latin typeface="Calibri"/>
                <a:cs typeface="Calibri"/>
              </a:rPr>
              <a:t>are </a:t>
            </a:r>
            <a:r>
              <a:rPr sz="2000" spc="-5" dirty="0">
                <a:latin typeface="Calibri"/>
                <a:cs typeface="Calibri"/>
              </a:rPr>
              <a:t>in place.</a:t>
            </a:r>
            <a:endParaRPr lang="en-US" sz="2000" spc="-5" dirty="0">
              <a:latin typeface="Calibri"/>
              <a:cs typeface="Calibri"/>
            </a:endParaRPr>
          </a:p>
          <a:p>
            <a:pPr marL="241300" marR="5080" indent="-228600">
              <a:lnSpc>
                <a:spcPct val="107000"/>
              </a:lnSpc>
              <a:spcBef>
                <a:spcPts val="480"/>
              </a:spcBef>
              <a:buClr>
                <a:srgbClr val="99CA38"/>
              </a:buClr>
              <a:buFont typeface="Arial"/>
              <a:buChar char="•"/>
              <a:tabLst>
                <a:tab pos="240665" algn="l"/>
                <a:tab pos="241300" algn="l"/>
              </a:tabLst>
            </a:pPr>
            <a:r>
              <a:rPr lang="en-US" sz="2000" b="1" spc="-5" dirty="0">
                <a:latin typeface="Calibri"/>
                <a:cs typeface="Calibri"/>
              </a:rPr>
              <a:t>The remaining cost of the project</a:t>
            </a:r>
            <a:r>
              <a:rPr lang="en-US" sz="2000" spc="-5" dirty="0">
                <a:latin typeface="Calibri"/>
                <a:cs typeface="Calibri"/>
              </a:rPr>
              <a:t> manager/construction manager (PM/CM) services, design services and construction of the project will be </a:t>
            </a:r>
            <a:r>
              <a:rPr lang="en-US" sz="2000" b="1" spc="-5" dirty="0">
                <a:latin typeface="Calibri"/>
                <a:cs typeface="Calibri"/>
              </a:rPr>
              <a:t>funded from a combination of funds from the revenue bonds and cash reserves</a:t>
            </a:r>
            <a:r>
              <a:rPr lang="en-US" sz="2000" spc="-5" dirty="0">
                <a:latin typeface="Calibri"/>
                <a:cs typeface="Calibri"/>
              </a:rPr>
              <a:t>.</a:t>
            </a:r>
            <a:endParaRPr sz="2000" dirty="0">
              <a:latin typeface="Calibri"/>
              <a:cs typeface="Calibri"/>
            </a:endParaRPr>
          </a:p>
        </p:txBody>
      </p:sp>
      <p:sp>
        <p:nvSpPr>
          <p:cNvPr id="4" name="object 7">
            <a:extLst>
              <a:ext uri="{FF2B5EF4-FFF2-40B4-BE49-F238E27FC236}">
                <a16:creationId xmlns:a16="http://schemas.microsoft.com/office/drawing/2014/main" id="{5996E462-71D7-4812-BC50-E97CA6EC45AB}"/>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69684"/>
            <a:ext cx="7467600" cy="1483548"/>
          </a:xfrm>
          <a:prstGeom prst="rect">
            <a:avLst/>
          </a:prstGeom>
        </p:spPr>
        <p:txBody>
          <a:bodyPr vert="horz" wrap="square" lIns="0" tIns="96520" rIns="0" bIns="0" rtlCol="0">
            <a:spAutoFit/>
          </a:bodyPr>
          <a:lstStyle/>
          <a:p>
            <a:pPr marL="12700" marR="5080" indent="182880" algn="ctr">
              <a:lnSpc>
                <a:spcPts val="3670"/>
              </a:lnSpc>
              <a:spcBef>
                <a:spcPts val="760"/>
              </a:spcBef>
            </a:pPr>
            <a:r>
              <a:rPr lang="en-US" sz="2400" spc="-50" dirty="0"/>
              <a:t>Redondo Electrical &amp; Odor Control Upgrades </a:t>
            </a:r>
            <a:br>
              <a:rPr lang="en-US" sz="2400" spc="-50" dirty="0"/>
            </a:br>
            <a:r>
              <a:rPr lang="en-US" sz="2400" spc="-50" dirty="0"/>
              <a:t>Project Schedule</a:t>
            </a:r>
            <a:br>
              <a:rPr lang="en-US" sz="2400" spc="-50" dirty="0"/>
            </a:br>
            <a:r>
              <a:rPr lang="en-US" sz="1200" b="1" spc="-50" dirty="0">
                <a:solidFill>
                  <a:srgbClr val="FF0000"/>
                </a:solidFill>
              </a:rPr>
              <a:t>Note that this schedule has been revised  by approximately 1 month to allow additional prep time for RFP and RFFP documents.</a:t>
            </a:r>
            <a:endParaRPr sz="2400" b="1" spc="-50" dirty="0">
              <a:solidFill>
                <a:srgbClr val="FF0000"/>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4185032053"/>
              </p:ext>
            </p:extLst>
          </p:nvPr>
        </p:nvGraphicFramePr>
        <p:xfrm>
          <a:off x="457200" y="1905000"/>
          <a:ext cx="8228965" cy="378682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1699895">
                  <a:extLst>
                    <a:ext uri="{9D8B030D-6E8A-4147-A177-3AD203B41FA5}">
                      <a16:colId xmlns:a16="http://schemas.microsoft.com/office/drawing/2014/main" val="20001"/>
                    </a:ext>
                  </a:extLst>
                </a:gridCol>
                <a:gridCol w="1880870">
                  <a:extLst>
                    <a:ext uri="{9D8B030D-6E8A-4147-A177-3AD203B41FA5}">
                      <a16:colId xmlns:a16="http://schemas.microsoft.com/office/drawing/2014/main" val="20002"/>
                    </a:ext>
                  </a:extLst>
                </a:gridCol>
              </a:tblGrid>
              <a:tr h="304800">
                <a:tc>
                  <a:txBody>
                    <a:bodyPr/>
                    <a:lstStyle/>
                    <a:p>
                      <a:pPr marL="91440">
                        <a:lnSpc>
                          <a:spcPct val="100000"/>
                        </a:lnSpc>
                        <a:spcBef>
                          <a:spcPts val="265"/>
                        </a:spcBef>
                      </a:pPr>
                      <a:r>
                        <a:rPr sz="1400" b="1" dirty="0">
                          <a:solidFill>
                            <a:srgbClr val="FFFFFF"/>
                          </a:solidFill>
                          <a:latin typeface="Calibri"/>
                          <a:cs typeface="Calibri"/>
                        </a:rPr>
                        <a:t>GC/CM</a:t>
                      </a:r>
                      <a:r>
                        <a:rPr sz="1400" b="1" spc="-40" dirty="0">
                          <a:solidFill>
                            <a:srgbClr val="FFFFFF"/>
                          </a:solidFill>
                          <a:latin typeface="Calibri"/>
                          <a:cs typeface="Calibri"/>
                        </a:rPr>
                        <a:t> </a:t>
                      </a:r>
                      <a:r>
                        <a:rPr sz="1400" b="1" dirty="0">
                          <a:solidFill>
                            <a:srgbClr val="FFFFFF"/>
                          </a:solidFill>
                          <a:latin typeface="Calibri"/>
                          <a:cs typeface="Calibri"/>
                        </a:rPr>
                        <a:t>Schedule</a:t>
                      </a:r>
                      <a:endParaRPr sz="1400" dirty="0">
                        <a:latin typeface="Calibri"/>
                        <a:cs typeface="Calibri"/>
                      </a:endParaRPr>
                    </a:p>
                  </a:txBody>
                  <a:tcPr marL="0" marR="0" marT="33655" marB="0">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spc="-5" dirty="0">
                          <a:solidFill>
                            <a:srgbClr val="FFFFFF"/>
                          </a:solidFill>
                          <a:latin typeface="Calibri"/>
                          <a:cs typeface="Calibri"/>
                        </a:rPr>
                        <a:t>Start</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dirty="0">
                          <a:solidFill>
                            <a:srgbClr val="FFFFFF"/>
                          </a:solidFill>
                          <a:latin typeface="Calibri"/>
                          <a:cs typeface="Calibri"/>
                        </a:rPr>
                        <a:t>Finish</a:t>
                      </a:r>
                      <a:endParaRPr sz="1400" dirty="0">
                        <a:latin typeface="Calibri"/>
                        <a:cs typeface="Calibri"/>
                      </a:endParaRPr>
                    </a:p>
                  </a:txBody>
                  <a:tcPr marL="0" marR="0" marT="33655" marB="0">
                    <a:lnL w="12700">
                      <a:solidFill>
                        <a:srgbClr val="FFFFFF"/>
                      </a:solidFill>
                      <a:prstDash val="solid"/>
                    </a:lnL>
                    <a:lnB w="12700">
                      <a:solidFill>
                        <a:srgbClr val="FFFFFF"/>
                      </a:solidFill>
                      <a:prstDash val="solid"/>
                    </a:lnB>
                    <a:solidFill>
                      <a:srgbClr val="00AFEF"/>
                    </a:solidFill>
                  </a:tcPr>
                </a:tc>
                <a:extLst>
                  <a:ext uri="{0D108BD9-81ED-4DB2-BD59-A6C34878D82A}">
                    <a16:rowId xmlns:a16="http://schemas.microsoft.com/office/drawing/2014/main" val="10000"/>
                  </a:ext>
                </a:extLst>
              </a:tr>
              <a:tr h="304800">
                <a:tc>
                  <a:txBody>
                    <a:bodyPr/>
                    <a:lstStyle/>
                    <a:p>
                      <a:pPr marL="90805">
                        <a:lnSpc>
                          <a:spcPct val="100000"/>
                        </a:lnSpc>
                        <a:spcBef>
                          <a:spcPts val="265"/>
                        </a:spcBef>
                      </a:pPr>
                      <a:r>
                        <a:rPr sz="1400" b="1" spc="-5" dirty="0">
                          <a:latin typeface="Calibri"/>
                          <a:cs typeface="Calibri"/>
                        </a:rPr>
                        <a:t>PRC</a:t>
                      </a:r>
                      <a:r>
                        <a:rPr sz="1400" b="1" spc="-10" dirty="0">
                          <a:latin typeface="Calibri"/>
                          <a:cs typeface="Calibri"/>
                        </a:rPr>
                        <a:t> </a:t>
                      </a:r>
                      <a:r>
                        <a:rPr sz="1400" b="1" spc="-5" dirty="0">
                          <a:latin typeface="Calibri"/>
                          <a:cs typeface="Calibri"/>
                        </a:rPr>
                        <a:t>Presentation</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Calibri"/>
                          <a:cs typeface="Calibri"/>
                        </a:rPr>
                        <a:t>June 24</a:t>
                      </a:r>
                      <a:r>
                        <a:rPr sz="1400" b="1" spc="-5" dirty="0">
                          <a:latin typeface="Calibri"/>
                          <a:cs typeface="Calibri"/>
                        </a:rPr>
                        <a:t>,</a:t>
                      </a:r>
                      <a:r>
                        <a:rPr sz="1400" b="1" spc="-55" dirty="0">
                          <a:latin typeface="Calibri"/>
                          <a:cs typeface="Calibri"/>
                        </a:rPr>
                        <a:t> </a:t>
                      </a:r>
                      <a:r>
                        <a:rPr sz="1400" b="1" spc="-5" dirty="0">
                          <a:latin typeface="Calibri"/>
                          <a:cs typeface="Calibri"/>
                        </a:rPr>
                        <a:t>20</a:t>
                      </a:r>
                      <a:r>
                        <a:rPr lang="en-US" sz="1400" b="1" spc="-5" dirty="0">
                          <a:latin typeface="Calibri"/>
                          <a:cs typeface="Calibri"/>
                        </a:rPr>
                        <a:t>21</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1"/>
                  </a:ext>
                </a:extLst>
              </a:tr>
              <a:tr h="304800">
                <a:tc>
                  <a:txBody>
                    <a:bodyPr/>
                    <a:lstStyle/>
                    <a:p>
                      <a:pPr marL="90805">
                        <a:lnSpc>
                          <a:spcPct val="100000"/>
                        </a:lnSpc>
                        <a:spcBef>
                          <a:spcPts val="265"/>
                        </a:spcBef>
                      </a:pPr>
                      <a:r>
                        <a:rPr sz="1400" b="1" spc="-5" dirty="0">
                          <a:latin typeface="Calibri"/>
                          <a:cs typeface="Calibri"/>
                        </a:rPr>
                        <a:t>First publication </a:t>
                      </a:r>
                      <a:r>
                        <a:rPr sz="1400" b="1" dirty="0">
                          <a:latin typeface="Calibri"/>
                          <a:cs typeface="Calibri"/>
                        </a:rPr>
                        <a:t>of RFP </a:t>
                      </a:r>
                      <a:r>
                        <a:rPr sz="1400" b="1" spc="-10" dirty="0">
                          <a:latin typeface="Calibri"/>
                          <a:cs typeface="Calibri"/>
                        </a:rPr>
                        <a:t>for </a:t>
                      </a:r>
                      <a:r>
                        <a:rPr sz="1400" b="1" dirty="0">
                          <a:latin typeface="Calibri"/>
                          <a:cs typeface="Calibri"/>
                        </a:rPr>
                        <a:t>GC/CM</a:t>
                      </a:r>
                      <a:r>
                        <a:rPr sz="1400" b="1" spc="-135" dirty="0">
                          <a:latin typeface="Calibri"/>
                          <a:cs typeface="Calibri"/>
                        </a:rPr>
                        <a:t> </a:t>
                      </a:r>
                      <a:r>
                        <a:rPr sz="1400" b="1" dirty="0">
                          <a:latin typeface="Calibri"/>
                          <a:cs typeface="Calibri"/>
                        </a:rPr>
                        <a:t>Services</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July 26,</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2"/>
                  </a:ext>
                </a:extLst>
              </a:tr>
              <a:tr h="304800">
                <a:tc>
                  <a:txBody>
                    <a:bodyPr/>
                    <a:lstStyle/>
                    <a:p>
                      <a:pPr marL="90805">
                        <a:lnSpc>
                          <a:spcPct val="100000"/>
                        </a:lnSpc>
                        <a:spcBef>
                          <a:spcPts val="265"/>
                        </a:spcBef>
                      </a:pPr>
                      <a:r>
                        <a:rPr sz="1400" b="1" spc="-5" dirty="0">
                          <a:latin typeface="Calibri"/>
                          <a:cs typeface="Calibri"/>
                        </a:rPr>
                        <a:t>Second publication </a:t>
                      </a:r>
                      <a:r>
                        <a:rPr sz="1400" b="1" dirty="0">
                          <a:latin typeface="Calibri"/>
                          <a:cs typeface="Calibri"/>
                        </a:rPr>
                        <a:t>of RFP </a:t>
                      </a:r>
                      <a:r>
                        <a:rPr sz="1400" b="1" spc="-10" dirty="0">
                          <a:latin typeface="Calibri"/>
                          <a:cs typeface="Calibri"/>
                        </a:rPr>
                        <a:t>for </a:t>
                      </a:r>
                      <a:r>
                        <a:rPr sz="1400" b="1" dirty="0">
                          <a:latin typeface="Calibri"/>
                          <a:cs typeface="Calibri"/>
                        </a:rPr>
                        <a:t>GC/CM</a:t>
                      </a:r>
                      <a:r>
                        <a:rPr sz="1400" b="1" spc="-130" dirty="0">
                          <a:latin typeface="Calibri"/>
                          <a:cs typeface="Calibri"/>
                        </a:rPr>
                        <a:t> </a:t>
                      </a:r>
                      <a:r>
                        <a:rPr sz="1400" b="1" dirty="0">
                          <a:latin typeface="Calibri"/>
                          <a:cs typeface="Calibri"/>
                        </a:rPr>
                        <a:t>Services</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mn-lt"/>
                          <a:cs typeface="Calibri"/>
                        </a:rPr>
                        <a:t>Aug 2,</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3"/>
                  </a:ext>
                </a:extLst>
              </a:tr>
              <a:tr h="304800">
                <a:tc>
                  <a:txBody>
                    <a:bodyPr/>
                    <a:lstStyle/>
                    <a:p>
                      <a:pPr marL="90805">
                        <a:lnSpc>
                          <a:spcPct val="100000"/>
                        </a:lnSpc>
                        <a:spcBef>
                          <a:spcPts val="265"/>
                        </a:spcBef>
                      </a:pPr>
                      <a:r>
                        <a:rPr sz="1400" b="1" spc="-5" dirty="0">
                          <a:latin typeface="Calibri"/>
                          <a:cs typeface="Calibri"/>
                        </a:rPr>
                        <a:t>Project Information</a:t>
                      </a:r>
                      <a:r>
                        <a:rPr sz="1400" b="1" spc="-65" dirty="0">
                          <a:latin typeface="Calibri"/>
                          <a:cs typeface="Calibri"/>
                        </a:rPr>
                        <a:t> </a:t>
                      </a:r>
                      <a:r>
                        <a:rPr sz="1400" b="1" spc="-5" dirty="0">
                          <a:latin typeface="Calibri"/>
                          <a:cs typeface="Calibri"/>
                        </a:rPr>
                        <a:t>Meeting</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Aug 5,</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4"/>
                  </a:ext>
                </a:extLst>
              </a:tr>
              <a:tr h="312102">
                <a:tc>
                  <a:txBody>
                    <a:bodyPr/>
                    <a:lstStyle/>
                    <a:p>
                      <a:pPr marL="90805">
                        <a:lnSpc>
                          <a:spcPct val="100000"/>
                        </a:lnSpc>
                        <a:spcBef>
                          <a:spcPts val="265"/>
                        </a:spcBef>
                      </a:pPr>
                      <a:r>
                        <a:rPr sz="1400" b="1" dirty="0">
                          <a:latin typeface="Calibri"/>
                          <a:cs typeface="Calibri"/>
                        </a:rPr>
                        <a:t>RFP </a:t>
                      </a:r>
                      <a:r>
                        <a:rPr sz="1400" b="1" spc="-5" dirty="0">
                          <a:latin typeface="Calibri"/>
                          <a:cs typeface="Calibri"/>
                        </a:rPr>
                        <a:t>Submittal</a:t>
                      </a:r>
                      <a:r>
                        <a:rPr sz="1400" b="1" spc="-50" dirty="0">
                          <a:latin typeface="Calibri"/>
                          <a:cs typeface="Calibri"/>
                        </a:rPr>
                        <a:t> </a:t>
                      </a:r>
                      <a:r>
                        <a:rPr sz="1400" b="1" dirty="0">
                          <a:latin typeface="Calibri"/>
                          <a:cs typeface="Calibri"/>
                        </a:rPr>
                        <a:t>Deadline</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mn-lt"/>
                          <a:cs typeface="Calibri"/>
                        </a:rPr>
                        <a:t>Aug 20,</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5"/>
                  </a:ext>
                </a:extLst>
              </a:tr>
              <a:tr h="304800">
                <a:tc>
                  <a:txBody>
                    <a:bodyPr/>
                    <a:lstStyle/>
                    <a:p>
                      <a:pPr marL="90805">
                        <a:lnSpc>
                          <a:spcPct val="100000"/>
                        </a:lnSpc>
                        <a:spcBef>
                          <a:spcPts val="265"/>
                        </a:spcBef>
                      </a:pPr>
                      <a:r>
                        <a:rPr lang="en-US" sz="1400" b="1" dirty="0">
                          <a:latin typeface="Calibri"/>
                          <a:cs typeface="Calibri"/>
                        </a:rPr>
                        <a:t>Review</a:t>
                      </a:r>
                      <a:r>
                        <a:rPr sz="1400" b="1" dirty="0">
                          <a:latin typeface="Calibri"/>
                          <a:cs typeface="Calibri"/>
                        </a:rPr>
                        <a:t> &amp; </a:t>
                      </a:r>
                      <a:r>
                        <a:rPr sz="1400" b="1" spc="-5" dirty="0">
                          <a:latin typeface="Calibri"/>
                          <a:cs typeface="Calibri"/>
                        </a:rPr>
                        <a:t>Score </a:t>
                      </a:r>
                      <a:r>
                        <a:rPr sz="1400" b="1" dirty="0">
                          <a:latin typeface="Calibri"/>
                          <a:cs typeface="Calibri"/>
                        </a:rPr>
                        <a:t>RFP </a:t>
                      </a:r>
                      <a:r>
                        <a:rPr sz="1400" b="1" spc="-5" dirty="0">
                          <a:latin typeface="Calibri"/>
                          <a:cs typeface="Calibri"/>
                        </a:rPr>
                        <a:t>Submittals</a:t>
                      </a:r>
                      <a:r>
                        <a:rPr sz="1400" b="1" spc="-100" dirty="0">
                          <a:latin typeface="Calibri"/>
                          <a:cs typeface="Calibri"/>
                        </a:rPr>
                        <a:t> </a:t>
                      </a:r>
                      <a:r>
                        <a:rPr sz="1400" b="1" spc="-5" dirty="0">
                          <a:latin typeface="Calibri"/>
                          <a:cs typeface="Calibri"/>
                        </a:rPr>
                        <a:t>Received</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Aug 21,</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August 27,</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6"/>
                  </a:ext>
                </a:extLst>
              </a:tr>
              <a:tr h="518160">
                <a:tc>
                  <a:txBody>
                    <a:bodyPr/>
                    <a:lstStyle/>
                    <a:p>
                      <a:pPr marL="90805" marR="218440">
                        <a:lnSpc>
                          <a:spcPct val="100000"/>
                        </a:lnSpc>
                        <a:spcBef>
                          <a:spcPts val="265"/>
                        </a:spcBef>
                      </a:pPr>
                      <a:r>
                        <a:rPr sz="1400" b="1" dirty="0">
                          <a:latin typeface="Calibri"/>
                          <a:cs typeface="Calibri"/>
                        </a:rPr>
                        <a:t>Notify </a:t>
                      </a:r>
                      <a:r>
                        <a:rPr sz="1400" b="1" spc="-5" dirty="0">
                          <a:latin typeface="Calibri"/>
                          <a:cs typeface="Calibri"/>
                        </a:rPr>
                        <a:t>Submitters </a:t>
                      </a:r>
                      <a:r>
                        <a:rPr sz="1400" b="1" dirty="0">
                          <a:latin typeface="Calibri"/>
                          <a:cs typeface="Calibri"/>
                        </a:rPr>
                        <a:t>of </a:t>
                      </a:r>
                      <a:r>
                        <a:rPr sz="1400" b="1" spc="-5" dirty="0">
                          <a:latin typeface="Calibri"/>
                          <a:cs typeface="Calibri"/>
                        </a:rPr>
                        <a:t>Most </a:t>
                      </a:r>
                      <a:r>
                        <a:rPr sz="1400" b="1" dirty="0">
                          <a:latin typeface="Calibri"/>
                          <a:cs typeface="Calibri"/>
                        </a:rPr>
                        <a:t>Highly Qualified </a:t>
                      </a:r>
                      <a:r>
                        <a:rPr sz="1400" b="1" spc="-5" dirty="0">
                          <a:latin typeface="Calibri"/>
                          <a:cs typeface="Calibri"/>
                        </a:rPr>
                        <a:t>Submitters</a:t>
                      </a:r>
                      <a:r>
                        <a:rPr sz="1400" b="1" spc="-180" dirty="0">
                          <a:latin typeface="Calibri"/>
                          <a:cs typeface="Calibri"/>
                        </a:rPr>
                        <a:t> </a:t>
                      </a:r>
                      <a:r>
                        <a:rPr sz="1400" b="1" dirty="0">
                          <a:latin typeface="Calibri"/>
                          <a:cs typeface="Calibri"/>
                        </a:rPr>
                        <a:t>&amp;  </a:t>
                      </a:r>
                      <a:r>
                        <a:rPr sz="1400" b="1" spc="-10" dirty="0">
                          <a:latin typeface="Calibri"/>
                          <a:cs typeface="Calibri"/>
                        </a:rPr>
                        <a:t>Invite </a:t>
                      </a:r>
                      <a:r>
                        <a:rPr sz="1400" b="1" spc="-5" dirty="0">
                          <a:latin typeface="Calibri"/>
                          <a:cs typeface="Calibri"/>
                        </a:rPr>
                        <a:t>to</a:t>
                      </a:r>
                      <a:r>
                        <a:rPr sz="1400" b="1" spc="-25" dirty="0">
                          <a:latin typeface="Calibri"/>
                          <a:cs typeface="Calibri"/>
                        </a:rPr>
                        <a:t> </a:t>
                      </a:r>
                      <a:r>
                        <a:rPr sz="1400" b="1" spc="-5" dirty="0">
                          <a:latin typeface="Calibri"/>
                          <a:cs typeface="Calibri"/>
                        </a:rPr>
                        <a:t>Interview</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mn-lt"/>
                          <a:cs typeface="Calibri"/>
                        </a:rPr>
                        <a:t>August 27,</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7"/>
                  </a:ext>
                </a:extLst>
              </a:tr>
              <a:tr h="304800">
                <a:tc>
                  <a:txBody>
                    <a:bodyPr/>
                    <a:lstStyle/>
                    <a:p>
                      <a:pPr marL="90805">
                        <a:lnSpc>
                          <a:spcPct val="100000"/>
                        </a:lnSpc>
                        <a:spcBef>
                          <a:spcPts val="265"/>
                        </a:spcBef>
                      </a:pPr>
                      <a:r>
                        <a:rPr sz="1400" b="1" spc="-5" dirty="0">
                          <a:latin typeface="Calibri"/>
                          <a:cs typeface="Calibri"/>
                        </a:rPr>
                        <a:t>Interviews </a:t>
                      </a:r>
                      <a:r>
                        <a:rPr sz="1400" b="1" dirty="0">
                          <a:latin typeface="Calibri"/>
                          <a:cs typeface="Calibri"/>
                        </a:rPr>
                        <a:t>with </a:t>
                      </a:r>
                      <a:r>
                        <a:rPr sz="1400" b="1" spc="-5" dirty="0">
                          <a:latin typeface="Calibri"/>
                          <a:cs typeface="Calibri"/>
                        </a:rPr>
                        <a:t>Short-Listed</a:t>
                      </a:r>
                      <a:r>
                        <a:rPr sz="1400" b="1" spc="-105" dirty="0">
                          <a:latin typeface="Calibri"/>
                          <a:cs typeface="Calibri"/>
                        </a:rPr>
                        <a:t> </a:t>
                      </a:r>
                      <a:r>
                        <a:rPr sz="1400" b="1" dirty="0">
                          <a:latin typeface="Calibri"/>
                          <a:cs typeface="Calibri"/>
                        </a:rPr>
                        <a:t>Firms</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September 8,</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8"/>
                  </a:ext>
                </a:extLst>
              </a:tr>
              <a:tr h="518159">
                <a:tc>
                  <a:txBody>
                    <a:bodyPr/>
                    <a:lstStyle/>
                    <a:p>
                      <a:pPr marL="90805" marR="279400">
                        <a:lnSpc>
                          <a:spcPct val="100000"/>
                        </a:lnSpc>
                        <a:spcBef>
                          <a:spcPts val="260"/>
                        </a:spcBef>
                      </a:pPr>
                      <a:r>
                        <a:rPr lang="en-US" sz="1400" b="1" dirty="0">
                          <a:latin typeface="Calibri"/>
                          <a:cs typeface="Calibri"/>
                        </a:rPr>
                        <a:t>Notify Shortlisted Firms of Most Highly Qualified Firms &amp; Invite to Submit responses to RFFP</a:t>
                      </a:r>
                      <a:endParaRPr sz="1400" dirty="0">
                        <a:latin typeface="Calibri"/>
                        <a:cs typeface="Calibri"/>
                      </a:endParaRPr>
                    </a:p>
                  </a:txBody>
                  <a:tcPr marL="0" marR="0" marT="33020"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mn-lt"/>
                          <a:cs typeface="Calibri"/>
                        </a:rPr>
                        <a:t>September 10,</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9"/>
                  </a:ext>
                </a:extLst>
              </a:tr>
              <a:tr h="304800">
                <a:tc>
                  <a:txBody>
                    <a:bodyPr/>
                    <a:lstStyle/>
                    <a:p>
                      <a:pPr marL="90805">
                        <a:lnSpc>
                          <a:spcPct val="100000"/>
                        </a:lnSpc>
                        <a:spcBef>
                          <a:spcPts val="260"/>
                        </a:spcBef>
                      </a:pPr>
                      <a:r>
                        <a:rPr sz="1400" b="1" dirty="0">
                          <a:latin typeface="Calibri"/>
                          <a:cs typeface="Calibri"/>
                        </a:rPr>
                        <a:t>RFFP </a:t>
                      </a:r>
                      <a:r>
                        <a:rPr sz="1400" b="1" spc="-5" dirty="0">
                          <a:latin typeface="Calibri"/>
                          <a:cs typeface="Calibri"/>
                        </a:rPr>
                        <a:t>Submittal </a:t>
                      </a:r>
                      <a:r>
                        <a:rPr sz="1400" b="1" dirty="0">
                          <a:latin typeface="Calibri"/>
                          <a:cs typeface="Calibri"/>
                        </a:rPr>
                        <a:t>Deadline &amp;</a:t>
                      </a:r>
                      <a:r>
                        <a:rPr sz="1400" b="1" spc="-110" dirty="0">
                          <a:latin typeface="Calibri"/>
                          <a:cs typeface="Calibri"/>
                        </a:rPr>
                        <a:t> </a:t>
                      </a:r>
                      <a:r>
                        <a:rPr sz="1400" b="1" dirty="0">
                          <a:latin typeface="Calibri"/>
                          <a:cs typeface="Calibri"/>
                        </a:rPr>
                        <a:t>Opening</a:t>
                      </a:r>
                      <a:endParaRPr sz="1400" dirty="0">
                        <a:latin typeface="Calibri"/>
                        <a:cs typeface="Calibri"/>
                      </a:endParaRPr>
                    </a:p>
                  </a:txBody>
                  <a:tcPr marL="0" marR="0" marT="33020"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nSpc>
                          <a:spcPct val="100000"/>
                        </a:lnSpc>
                      </a:pPr>
                      <a:endParaRPr sz="16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mn-lt"/>
                          <a:cs typeface="Calibri"/>
                        </a:rPr>
                        <a:t>September 23,</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10"/>
                  </a:ext>
                </a:extLst>
              </a:tr>
            </a:tbl>
          </a:graphicData>
        </a:graphic>
      </p:graphicFrame>
      <p:sp>
        <p:nvSpPr>
          <p:cNvPr id="4" name="object 7">
            <a:extLst>
              <a:ext uri="{FF2B5EF4-FFF2-40B4-BE49-F238E27FC236}">
                <a16:creationId xmlns:a16="http://schemas.microsoft.com/office/drawing/2014/main" id="{0B41AD65-3B8C-4FCB-9255-292117ABC22F}"/>
              </a:ext>
            </a:extLst>
          </p:cNvPr>
          <p:cNvSpPr/>
          <p:nvPr/>
        </p:nvSpPr>
        <p:spPr>
          <a:xfrm>
            <a:off x="6934200" y="5818189"/>
            <a:ext cx="2104643" cy="5041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007" y="228600"/>
            <a:ext cx="7003986" cy="1483548"/>
          </a:xfrm>
          <a:prstGeom prst="rect">
            <a:avLst/>
          </a:prstGeom>
        </p:spPr>
        <p:txBody>
          <a:bodyPr vert="horz" wrap="square" lIns="0" tIns="96520" rIns="0" bIns="0" rtlCol="0">
            <a:spAutoFit/>
          </a:bodyPr>
          <a:lstStyle/>
          <a:p>
            <a:pPr marL="12700" marR="5080" indent="182880" algn="ctr">
              <a:lnSpc>
                <a:spcPts val="3670"/>
              </a:lnSpc>
              <a:spcBef>
                <a:spcPts val="760"/>
              </a:spcBef>
            </a:pPr>
            <a:r>
              <a:rPr lang="en-US" sz="2400" spc="-50" dirty="0"/>
              <a:t>Redondo Electrical &amp; Odor Control Upgrades </a:t>
            </a:r>
            <a:br>
              <a:rPr lang="en-US" sz="2400" spc="-50" dirty="0"/>
            </a:br>
            <a:r>
              <a:rPr lang="en-US" sz="2400" spc="-50" dirty="0"/>
              <a:t>Project Schedule</a:t>
            </a:r>
            <a:br>
              <a:rPr lang="en-US" sz="2400" spc="-50" dirty="0"/>
            </a:br>
            <a:r>
              <a:rPr lang="en-US" sz="1200" b="1" spc="-50" dirty="0">
                <a:solidFill>
                  <a:srgbClr val="FF0000"/>
                </a:solidFill>
              </a:rPr>
              <a:t>Note that this schedule has been revised  by approximately 1 month to allow additional prep time for RFP and RFFP documents.</a:t>
            </a:r>
            <a:endParaRPr sz="2400" spc="-50" dirty="0">
              <a:solidFill>
                <a:srgbClr val="FF0000"/>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2537065165"/>
              </p:ext>
            </p:extLst>
          </p:nvPr>
        </p:nvGraphicFramePr>
        <p:xfrm>
          <a:off x="457201" y="2050415"/>
          <a:ext cx="8153400" cy="2776220"/>
        </p:xfrm>
        <a:graphic>
          <a:graphicData uri="http://schemas.openxmlformats.org/drawingml/2006/table">
            <a:tbl>
              <a:tblPr firstRow="1" bandRow="1">
                <a:tableStyleId>{2D5ABB26-0587-4C30-8999-92F81FD0307C}</a:tableStyleId>
              </a:tblPr>
              <a:tblGrid>
                <a:gridCol w="4648199">
                  <a:extLst>
                    <a:ext uri="{9D8B030D-6E8A-4147-A177-3AD203B41FA5}">
                      <a16:colId xmlns:a16="http://schemas.microsoft.com/office/drawing/2014/main" val="20000"/>
                    </a:ext>
                  </a:extLst>
                </a:gridCol>
                <a:gridCol w="1659148">
                  <a:extLst>
                    <a:ext uri="{9D8B030D-6E8A-4147-A177-3AD203B41FA5}">
                      <a16:colId xmlns:a16="http://schemas.microsoft.com/office/drawing/2014/main" val="20001"/>
                    </a:ext>
                  </a:extLst>
                </a:gridCol>
                <a:gridCol w="1846053">
                  <a:extLst>
                    <a:ext uri="{9D8B030D-6E8A-4147-A177-3AD203B41FA5}">
                      <a16:colId xmlns:a16="http://schemas.microsoft.com/office/drawing/2014/main" val="20002"/>
                    </a:ext>
                  </a:extLst>
                </a:gridCol>
              </a:tblGrid>
              <a:tr h="304800">
                <a:tc>
                  <a:txBody>
                    <a:bodyPr/>
                    <a:lstStyle/>
                    <a:p>
                      <a:pPr marL="91440">
                        <a:lnSpc>
                          <a:spcPct val="100000"/>
                        </a:lnSpc>
                        <a:spcBef>
                          <a:spcPts val="265"/>
                        </a:spcBef>
                      </a:pPr>
                      <a:r>
                        <a:rPr lang="en-US" sz="1400" b="1" spc="-40" dirty="0">
                          <a:solidFill>
                            <a:srgbClr val="FFFFFF"/>
                          </a:solidFill>
                          <a:latin typeface="Calibri"/>
                          <a:cs typeface="Calibri"/>
                        </a:rPr>
                        <a:t>GC/CM</a:t>
                      </a:r>
                      <a:r>
                        <a:rPr sz="1400" b="1" spc="-40" dirty="0">
                          <a:solidFill>
                            <a:srgbClr val="FFFFFF"/>
                          </a:solidFill>
                          <a:latin typeface="Calibri"/>
                          <a:cs typeface="Calibri"/>
                        </a:rPr>
                        <a:t> </a:t>
                      </a:r>
                      <a:r>
                        <a:rPr sz="1400" b="1" dirty="0">
                          <a:solidFill>
                            <a:srgbClr val="FFFFFF"/>
                          </a:solidFill>
                          <a:latin typeface="Calibri"/>
                          <a:cs typeface="Calibri"/>
                        </a:rPr>
                        <a:t>Schedule</a:t>
                      </a:r>
                      <a:endParaRPr sz="1400" dirty="0">
                        <a:latin typeface="Calibri"/>
                        <a:cs typeface="Calibri"/>
                      </a:endParaRPr>
                    </a:p>
                  </a:txBody>
                  <a:tcPr marL="0" marR="0" marT="33655" marB="0">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spc="-5" dirty="0">
                          <a:solidFill>
                            <a:srgbClr val="FFFFFF"/>
                          </a:solidFill>
                          <a:latin typeface="Calibri"/>
                          <a:cs typeface="Calibri"/>
                        </a:rPr>
                        <a:t>Start</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dirty="0">
                          <a:solidFill>
                            <a:srgbClr val="FFFFFF"/>
                          </a:solidFill>
                          <a:latin typeface="Calibri"/>
                          <a:cs typeface="Calibri"/>
                        </a:rPr>
                        <a:t>Finish</a:t>
                      </a:r>
                      <a:endParaRPr sz="1400" dirty="0">
                        <a:latin typeface="Calibri"/>
                        <a:cs typeface="Calibri"/>
                      </a:endParaRPr>
                    </a:p>
                  </a:txBody>
                  <a:tcPr marL="0" marR="0" marT="33655" marB="0">
                    <a:lnL w="12700">
                      <a:solidFill>
                        <a:srgbClr val="FFFFFF"/>
                      </a:solidFill>
                      <a:prstDash val="solid"/>
                    </a:lnL>
                    <a:lnB w="12700">
                      <a:solidFill>
                        <a:srgbClr val="FFFFFF"/>
                      </a:solidFill>
                      <a:prstDash val="solid"/>
                    </a:lnB>
                    <a:solidFill>
                      <a:srgbClr val="00AFEF"/>
                    </a:solidFill>
                  </a:tcPr>
                </a:tc>
                <a:extLst>
                  <a:ext uri="{0D108BD9-81ED-4DB2-BD59-A6C34878D82A}">
                    <a16:rowId xmlns:a16="http://schemas.microsoft.com/office/drawing/2014/main" val="10000"/>
                  </a:ext>
                </a:extLst>
              </a:tr>
              <a:tr h="518160">
                <a:tc>
                  <a:txBody>
                    <a:bodyPr/>
                    <a:lstStyle/>
                    <a:p>
                      <a:pPr marL="90805" marR="631190">
                        <a:lnSpc>
                          <a:spcPct val="100000"/>
                        </a:lnSpc>
                        <a:spcBef>
                          <a:spcPts val="265"/>
                        </a:spcBef>
                      </a:pPr>
                      <a:r>
                        <a:rPr sz="1400" b="1" dirty="0">
                          <a:solidFill>
                            <a:srgbClr val="2E2B1F"/>
                          </a:solidFill>
                          <a:latin typeface="Calibri"/>
                          <a:cs typeface="Calibri"/>
                        </a:rPr>
                        <a:t>Notify </a:t>
                      </a:r>
                      <a:r>
                        <a:rPr sz="1400" b="1" spc="-5" dirty="0">
                          <a:solidFill>
                            <a:srgbClr val="2E2B1F"/>
                          </a:solidFill>
                          <a:latin typeface="Calibri"/>
                          <a:cs typeface="Calibri"/>
                        </a:rPr>
                        <a:t>Submitters </a:t>
                      </a:r>
                      <a:r>
                        <a:rPr sz="1400" b="1" dirty="0">
                          <a:solidFill>
                            <a:srgbClr val="2E2B1F"/>
                          </a:solidFill>
                          <a:latin typeface="Calibri"/>
                          <a:cs typeface="Calibri"/>
                        </a:rPr>
                        <a:t>of </a:t>
                      </a:r>
                      <a:r>
                        <a:rPr sz="1400" b="1" spc="-5" dirty="0">
                          <a:solidFill>
                            <a:srgbClr val="2E2B1F"/>
                          </a:solidFill>
                          <a:latin typeface="Calibri"/>
                          <a:cs typeface="Calibri"/>
                        </a:rPr>
                        <a:t>Scoring </a:t>
                      </a:r>
                      <a:r>
                        <a:rPr sz="1400" b="1" dirty="0">
                          <a:solidFill>
                            <a:srgbClr val="2E2B1F"/>
                          </a:solidFill>
                          <a:latin typeface="Calibri"/>
                          <a:cs typeface="Calibri"/>
                        </a:rPr>
                        <a:t>and </a:t>
                      </a:r>
                      <a:r>
                        <a:rPr sz="1400" b="1" spc="-5" dirty="0">
                          <a:solidFill>
                            <a:srgbClr val="2E2B1F"/>
                          </a:solidFill>
                          <a:latin typeface="Calibri"/>
                          <a:cs typeface="Calibri"/>
                        </a:rPr>
                        <a:t>Most</a:t>
                      </a:r>
                      <a:r>
                        <a:rPr sz="1400" b="1" spc="-130" dirty="0">
                          <a:solidFill>
                            <a:srgbClr val="2E2B1F"/>
                          </a:solidFill>
                          <a:latin typeface="Calibri"/>
                          <a:cs typeface="Calibri"/>
                        </a:rPr>
                        <a:t> </a:t>
                      </a:r>
                      <a:r>
                        <a:rPr sz="1400" b="1" dirty="0">
                          <a:solidFill>
                            <a:srgbClr val="2E2B1F"/>
                          </a:solidFill>
                          <a:latin typeface="Calibri"/>
                          <a:cs typeface="Calibri"/>
                        </a:rPr>
                        <a:t>Qualified  GC/CM</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nSpc>
                          <a:spcPct val="100000"/>
                        </a:lnSpc>
                      </a:pPr>
                      <a:endParaRPr sz="1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mn-lt"/>
                          <a:cs typeface="Calibri"/>
                        </a:rPr>
                        <a:t>September 24,</a:t>
                      </a:r>
                      <a:r>
                        <a:rPr lang="en-US" sz="1400" b="1" spc="-55" dirty="0">
                          <a:latin typeface="+mn-lt"/>
                          <a:cs typeface="Calibri"/>
                        </a:rPr>
                        <a:t> </a:t>
                      </a:r>
                      <a:r>
                        <a:rPr lang="en-US" sz="1400" b="1" spc="-5" dirty="0">
                          <a:latin typeface="+mn-lt"/>
                          <a:cs typeface="Calibri"/>
                        </a:rPr>
                        <a:t>2021</a:t>
                      </a:r>
                      <a:endParaRPr lang="en-US" sz="1400" dirty="0">
                        <a:latin typeface="+mn-lt"/>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1"/>
                  </a:ext>
                </a:extLst>
              </a:tr>
              <a:tr h="304800">
                <a:tc>
                  <a:txBody>
                    <a:bodyPr/>
                    <a:lstStyle/>
                    <a:p>
                      <a:pPr marL="90805">
                        <a:lnSpc>
                          <a:spcPct val="100000"/>
                        </a:lnSpc>
                        <a:spcBef>
                          <a:spcPts val="265"/>
                        </a:spcBef>
                      </a:pPr>
                      <a:r>
                        <a:rPr lang="en-US" sz="1400" b="1" dirty="0">
                          <a:latin typeface="Calibri"/>
                          <a:cs typeface="Calibri"/>
                        </a:rPr>
                        <a:t>Board Approval of GC/CM Selection and Authorization to Negotiate Pre-Con Services Agreement</a:t>
                      </a:r>
                      <a:endParaRPr sz="1400" b="1" dirty="0">
                        <a:latin typeface="Calibri"/>
                        <a:cs typeface="Calibri"/>
                      </a:endParaRPr>
                    </a:p>
                  </a:txBody>
                  <a:tcPr marL="0" marR="0" marT="33655" marB="0">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1F1F1"/>
                    </a:solidFill>
                  </a:tcPr>
                </a:tc>
                <a:tc>
                  <a:txBody>
                    <a:bodyPr/>
                    <a:lstStyle/>
                    <a:p>
                      <a:pPr>
                        <a:lnSpc>
                          <a:spcPct val="100000"/>
                        </a:lnSpc>
                      </a:pPr>
                      <a:endParaRPr sz="1700" dirty="0">
                        <a:latin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F1F1F1"/>
                    </a:solidFill>
                  </a:tcPr>
                </a:tc>
                <a:tc>
                  <a:txBody>
                    <a:bodyPr/>
                    <a:lstStyle/>
                    <a:p>
                      <a:pPr algn="ctr">
                        <a:lnSpc>
                          <a:spcPct val="100000"/>
                        </a:lnSpc>
                        <a:spcBef>
                          <a:spcPts val="265"/>
                        </a:spcBef>
                      </a:pPr>
                      <a:r>
                        <a:rPr lang="en-US" sz="1400" b="1" dirty="0">
                          <a:latin typeface="Calibri"/>
                          <a:cs typeface="Calibri"/>
                        </a:rPr>
                        <a:t>October 14, 2021</a:t>
                      </a:r>
                      <a:endParaRPr sz="1400" b="1" dirty="0">
                        <a:latin typeface="Calibri"/>
                        <a:cs typeface="Calibri"/>
                      </a:endParaRPr>
                    </a:p>
                  </a:txBody>
                  <a:tcPr marL="0" marR="0" marT="33655" marB="0">
                    <a:lnL w="12700" cap="flat" cmpd="sng" algn="ctr">
                      <a:solidFill>
                        <a:srgbClr val="FFFFFF"/>
                      </a:solidFill>
                      <a:prstDash val="solid"/>
                      <a:round/>
                      <a:headEnd type="none" w="med" len="med"/>
                      <a:tailEnd type="none" w="med" len="med"/>
                    </a:lnL>
                    <a:lnT w="12700">
                      <a:solidFill>
                        <a:srgbClr val="FFFFFF"/>
                      </a:solidFill>
                      <a:prstDash val="solid"/>
                    </a:lnT>
                    <a:lnB w="12700" cap="flat" cmpd="sng" algn="ctr">
                      <a:solidFill>
                        <a:srgbClr val="FFFFFF"/>
                      </a:solidFill>
                      <a:prstDash val="solid"/>
                      <a:round/>
                      <a:headEnd type="none" w="med" len="med"/>
                      <a:tailEnd type="none" w="med" len="med"/>
                    </a:lnB>
                    <a:solidFill>
                      <a:srgbClr val="F1F1F1"/>
                    </a:solidFill>
                  </a:tcPr>
                </a:tc>
                <a:extLst>
                  <a:ext uri="{0D108BD9-81ED-4DB2-BD59-A6C34878D82A}">
                    <a16:rowId xmlns:a16="http://schemas.microsoft.com/office/drawing/2014/main" val="701727607"/>
                  </a:ext>
                </a:extLst>
              </a:tr>
              <a:tr h="323850">
                <a:tc>
                  <a:txBody>
                    <a:bodyPr/>
                    <a:lstStyle/>
                    <a:p>
                      <a:pPr marL="90805">
                        <a:lnSpc>
                          <a:spcPct val="100000"/>
                        </a:lnSpc>
                        <a:spcBef>
                          <a:spcPts val="265"/>
                        </a:spcBef>
                      </a:pPr>
                      <a:r>
                        <a:rPr sz="1400" b="1" spc="-5" dirty="0">
                          <a:latin typeface="Calibri"/>
                          <a:cs typeface="Calibri"/>
                        </a:rPr>
                        <a:t>Pre-Con </a:t>
                      </a:r>
                      <a:r>
                        <a:rPr sz="1400" b="1" spc="-15" dirty="0">
                          <a:latin typeface="Calibri"/>
                          <a:cs typeface="Calibri"/>
                        </a:rPr>
                        <a:t>Work </a:t>
                      </a:r>
                      <a:r>
                        <a:rPr sz="1400" b="1" dirty="0">
                          <a:latin typeface="Calibri"/>
                          <a:cs typeface="Calibri"/>
                        </a:rPr>
                        <a:t>Plan</a:t>
                      </a:r>
                      <a:r>
                        <a:rPr sz="1400" b="1" spc="-40" dirty="0">
                          <a:latin typeface="Calibri"/>
                          <a:cs typeface="Calibri"/>
                        </a:rPr>
                        <a:t> </a:t>
                      </a:r>
                      <a:r>
                        <a:rPr sz="1400" b="1" dirty="0">
                          <a:latin typeface="Calibri"/>
                          <a:cs typeface="Calibri"/>
                        </a:rPr>
                        <a:t>Due</a:t>
                      </a:r>
                      <a:r>
                        <a:rPr lang="en-US" sz="1400" b="1" dirty="0">
                          <a:latin typeface="Calibri"/>
                          <a:cs typeface="Calibri"/>
                        </a:rPr>
                        <a:t> From GC/CM</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chemeClr val="bg1">
                        <a:lumMod val="85000"/>
                      </a:schemeClr>
                    </a:solidFill>
                  </a:tcPr>
                </a:tc>
                <a:tc>
                  <a:txBody>
                    <a:bodyPr/>
                    <a:lstStyle/>
                    <a:p>
                      <a:pPr>
                        <a:lnSpc>
                          <a:spcPct val="100000"/>
                        </a:lnSpc>
                      </a:pPr>
                      <a:endParaRPr sz="1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85000"/>
                      </a:schemeClr>
                    </a:solidFill>
                  </a:tcPr>
                </a:tc>
                <a:tc>
                  <a:txBody>
                    <a:bodyPr/>
                    <a:lstStyle/>
                    <a:p>
                      <a:pPr algn="ctr">
                        <a:lnSpc>
                          <a:spcPct val="100000"/>
                        </a:lnSpc>
                        <a:spcBef>
                          <a:spcPts val="265"/>
                        </a:spcBef>
                      </a:pPr>
                      <a:r>
                        <a:rPr lang="en-US" sz="1400" b="1" dirty="0">
                          <a:latin typeface="+mn-lt"/>
                          <a:cs typeface="Calibri"/>
                        </a:rPr>
                        <a:t>October 28, 2021</a:t>
                      </a: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chemeClr val="bg1">
                        <a:lumMod val="85000"/>
                      </a:schemeClr>
                    </a:solidFill>
                  </a:tcPr>
                </a:tc>
                <a:extLst>
                  <a:ext uri="{0D108BD9-81ED-4DB2-BD59-A6C34878D82A}">
                    <a16:rowId xmlns:a16="http://schemas.microsoft.com/office/drawing/2014/main" val="10002"/>
                  </a:ext>
                </a:extLst>
              </a:tr>
              <a:tr h="304800">
                <a:tc>
                  <a:txBody>
                    <a:bodyPr/>
                    <a:lstStyle/>
                    <a:p>
                      <a:pPr marL="90805">
                        <a:lnSpc>
                          <a:spcPct val="100000"/>
                        </a:lnSpc>
                        <a:spcBef>
                          <a:spcPts val="265"/>
                        </a:spcBef>
                      </a:pPr>
                      <a:r>
                        <a:rPr lang="en-US" sz="1400" b="1" dirty="0">
                          <a:latin typeface="+mn-lt"/>
                          <a:cs typeface="Calibri"/>
                        </a:rPr>
                        <a:t>GC/CM </a:t>
                      </a:r>
                      <a:r>
                        <a:rPr lang="en-US" sz="1400" b="1" spc="-5" dirty="0">
                          <a:latin typeface="+mn-lt"/>
                          <a:cs typeface="Calibri"/>
                        </a:rPr>
                        <a:t>Agreement w/Pre-Con </a:t>
                      </a:r>
                      <a:r>
                        <a:rPr lang="en-US" sz="1400" b="1" dirty="0">
                          <a:latin typeface="+mn-lt"/>
                          <a:cs typeface="Calibri"/>
                        </a:rPr>
                        <a:t>Services</a:t>
                      </a:r>
                      <a:r>
                        <a:rPr lang="en-US" sz="1400" b="1" spc="-130" dirty="0">
                          <a:latin typeface="+mn-lt"/>
                          <a:cs typeface="Calibri"/>
                        </a:rPr>
                        <a:t> </a:t>
                      </a:r>
                      <a:r>
                        <a:rPr lang="en-US" sz="1400" b="1" spc="-5" dirty="0">
                          <a:latin typeface="+mn-lt"/>
                          <a:cs typeface="Calibri"/>
                        </a:rPr>
                        <a:t>Executed</a:t>
                      </a:r>
                      <a:endParaRPr lang="en-US" sz="1400" dirty="0">
                        <a:latin typeface="+mn-lt"/>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a:lnSpc>
                          <a:spcPct val="100000"/>
                        </a:lnSpc>
                      </a:pPr>
                      <a:endParaRPr sz="17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algn="ctr">
                        <a:lnSpc>
                          <a:spcPct val="100000"/>
                        </a:lnSpc>
                        <a:spcBef>
                          <a:spcPts val="265"/>
                        </a:spcBef>
                      </a:pPr>
                      <a:r>
                        <a:rPr lang="en-US" sz="1400" b="1" dirty="0">
                          <a:solidFill>
                            <a:srgbClr val="2E2B1F"/>
                          </a:solidFill>
                          <a:latin typeface="Calibri"/>
                          <a:cs typeface="Calibri"/>
                        </a:rPr>
                        <a:t>November 11, 2021</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3"/>
                  </a:ext>
                </a:extLst>
              </a:tr>
              <a:tr h="365760">
                <a:tc>
                  <a:txBody>
                    <a:bodyPr/>
                    <a:lstStyle/>
                    <a:p>
                      <a:pPr marL="90805" marR="0" lvl="0" indent="0" defTabSz="914400" eaLnBrk="1" fontAlgn="auto" latinLnBrk="0" hangingPunct="1">
                        <a:lnSpc>
                          <a:spcPct val="100000"/>
                        </a:lnSpc>
                        <a:spcBef>
                          <a:spcPts val="265"/>
                        </a:spcBef>
                        <a:spcAft>
                          <a:spcPts val="0"/>
                        </a:spcAft>
                        <a:buClrTx/>
                        <a:buSzTx/>
                        <a:buFontTx/>
                        <a:buNone/>
                        <a:tabLst/>
                        <a:defRPr/>
                      </a:pPr>
                      <a:r>
                        <a:rPr lang="en-US" sz="1400" b="1" dirty="0">
                          <a:solidFill>
                            <a:schemeClr val="tx1"/>
                          </a:solidFill>
                          <a:latin typeface="+mn-lt"/>
                          <a:ea typeface="+mn-ea"/>
                          <a:cs typeface="Calibri"/>
                        </a:rPr>
                        <a:t>Pre-Con</a:t>
                      </a:r>
                      <a:r>
                        <a:rPr lang="en-US" sz="1400" b="1" spc="-45" dirty="0">
                          <a:latin typeface="+mn-lt"/>
                          <a:cs typeface="Calibri"/>
                        </a:rPr>
                        <a:t> </a:t>
                      </a:r>
                      <a:r>
                        <a:rPr lang="en-US" sz="1400" b="1" dirty="0">
                          <a:latin typeface="+mn-lt"/>
                          <a:cs typeface="Calibri"/>
                        </a:rPr>
                        <a:t>Services</a:t>
                      </a:r>
                      <a:endParaRPr lang="en-US" sz="1400" dirty="0">
                        <a:latin typeface="+mn-lt"/>
                        <a:cs typeface="Calibri"/>
                      </a:endParaRPr>
                    </a:p>
                  </a:txBody>
                  <a:tcPr marL="0" marR="0" marT="33655" marB="0">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nSpc>
                          <a:spcPct val="100000"/>
                        </a:lnSpc>
                      </a:pPr>
                      <a:r>
                        <a:rPr lang="en-US" sz="1400" b="1" dirty="0">
                          <a:latin typeface="Calibri" panose="020F0502020204030204" pitchFamily="34" charset="0"/>
                          <a:cs typeface="Calibri" panose="020F0502020204030204" pitchFamily="34" charset="0"/>
                        </a:rPr>
                        <a:t>    November 15, 2021</a:t>
                      </a:r>
                      <a:endParaRPr sz="1400" b="1" dirty="0">
                        <a:latin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a:lnSpc>
                          <a:spcPct val="100000"/>
                        </a:lnSpc>
                        <a:spcBef>
                          <a:spcPts val="265"/>
                        </a:spcBef>
                      </a:pPr>
                      <a:r>
                        <a:rPr lang="en-US" sz="1400" b="1" dirty="0">
                          <a:latin typeface="Calibri"/>
                          <a:cs typeface="Calibri"/>
                        </a:rPr>
                        <a:t>November 2022</a:t>
                      </a:r>
                      <a:endParaRPr sz="1400" b="1" dirty="0">
                        <a:latin typeface="Calibri"/>
                        <a:cs typeface="Calibri"/>
                      </a:endParaRPr>
                    </a:p>
                  </a:txBody>
                  <a:tcPr marL="0" marR="0" marT="33655" marB="0">
                    <a:lnL w="12700" cap="flat" cmpd="sng" algn="ctr">
                      <a:solidFill>
                        <a:srgbClr val="FFFFFF"/>
                      </a:solidFill>
                      <a:prstDash val="solid"/>
                      <a:round/>
                      <a:headEnd type="none" w="med" len="med"/>
                      <a:tailEnd type="none" w="med" len="med"/>
                    </a:lnL>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03714050"/>
                  </a:ext>
                </a:extLst>
              </a:tr>
              <a:tr h="318541">
                <a:tc>
                  <a:txBody>
                    <a:bodyPr/>
                    <a:lstStyle/>
                    <a:p>
                      <a:pPr marL="90805" marR="1034415">
                        <a:lnSpc>
                          <a:spcPct val="100000"/>
                        </a:lnSpc>
                        <a:spcBef>
                          <a:spcPts val="265"/>
                        </a:spcBef>
                        <a:tabLst>
                          <a:tab pos="4119563" algn="l"/>
                        </a:tabLst>
                      </a:pPr>
                      <a:r>
                        <a:rPr lang="en-US" sz="1400" b="1" dirty="0">
                          <a:solidFill>
                            <a:schemeClr val="tx1"/>
                          </a:solidFill>
                          <a:latin typeface="Calibri"/>
                          <a:ea typeface="+mn-ea"/>
                          <a:cs typeface="Calibri"/>
                        </a:rPr>
                        <a:t>Board Approval of MACC and MACC Contract</a:t>
                      </a:r>
                    </a:p>
                    <a:p>
                      <a:pPr marL="90805" marR="1034415">
                        <a:lnSpc>
                          <a:spcPct val="100000"/>
                        </a:lnSpc>
                        <a:spcBef>
                          <a:spcPts val="265"/>
                        </a:spcBef>
                        <a:tabLst>
                          <a:tab pos="4119563" algn="l"/>
                        </a:tabLst>
                      </a:pPr>
                      <a:r>
                        <a:rPr lang="en-US" sz="1400" b="1" dirty="0">
                          <a:solidFill>
                            <a:schemeClr val="tx1"/>
                          </a:solidFill>
                          <a:latin typeface="Calibri"/>
                          <a:ea typeface="+mn-ea"/>
                          <a:cs typeface="Calibri"/>
                        </a:rPr>
                        <a:t>Amendment Executed</a:t>
                      </a:r>
                    </a:p>
                  </a:txBody>
                  <a:tcPr marL="0" marR="0" marT="33655" marB="0">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bg1">
                        <a:lumMod val="95000"/>
                      </a:schemeClr>
                    </a:solidFill>
                  </a:tcPr>
                </a:tc>
                <a:tc>
                  <a:txBody>
                    <a:bodyPr/>
                    <a:lstStyle/>
                    <a:p>
                      <a:pPr algn="ctr">
                        <a:lnSpc>
                          <a:spcPct val="100000"/>
                        </a:lnSpc>
                        <a:spcBef>
                          <a:spcPts val="265"/>
                        </a:spcBef>
                      </a:pPr>
                      <a:endParaRPr sz="1400" dirty="0">
                        <a:latin typeface="Calibri"/>
                        <a:cs typeface="Calibri"/>
                      </a:endParaRPr>
                    </a:p>
                  </a:txBody>
                  <a:tcPr marL="0" marR="0" marT="3365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bg1">
                        <a:lumMod val="95000"/>
                      </a:schemeClr>
                    </a:solidFill>
                  </a:tcPr>
                </a:tc>
                <a:tc>
                  <a:txBody>
                    <a:bodyPr/>
                    <a:lstStyle/>
                    <a:p>
                      <a:pPr algn="ctr">
                        <a:lnSpc>
                          <a:spcPct val="100000"/>
                        </a:lnSpc>
                        <a:spcBef>
                          <a:spcPts val="265"/>
                        </a:spcBef>
                      </a:pPr>
                      <a:r>
                        <a:rPr lang="en-US" sz="1400" b="1" dirty="0">
                          <a:latin typeface="+mn-lt"/>
                          <a:cs typeface="Calibri"/>
                        </a:rPr>
                        <a:t>November 2022</a:t>
                      </a:r>
                    </a:p>
                  </a:txBody>
                  <a:tcPr marL="0" marR="0" marT="33655"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4" name="object 7">
            <a:extLst>
              <a:ext uri="{FF2B5EF4-FFF2-40B4-BE49-F238E27FC236}">
                <a16:creationId xmlns:a16="http://schemas.microsoft.com/office/drawing/2014/main" id="{A3E61AAA-59DD-4957-B07C-FB91E8DE302D}"/>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0006" y="269684"/>
            <a:ext cx="7003986" cy="1483548"/>
          </a:xfrm>
          <a:prstGeom prst="rect">
            <a:avLst/>
          </a:prstGeom>
        </p:spPr>
        <p:txBody>
          <a:bodyPr vert="horz" wrap="square" lIns="0" tIns="96520" rIns="0" bIns="0" rtlCol="0">
            <a:spAutoFit/>
          </a:bodyPr>
          <a:lstStyle/>
          <a:p>
            <a:pPr marL="12700" marR="5080" indent="182880" algn="ctr">
              <a:lnSpc>
                <a:spcPts val="3670"/>
              </a:lnSpc>
              <a:spcBef>
                <a:spcPts val="760"/>
              </a:spcBef>
            </a:pPr>
            <a:r>
              <a:rPr lang="en-US" sz="2400" spc="-50" dirty="0"/>
              <a:t>Redondo Electrical &amp; Odor Control Upgrades </a:t>
            </a:r>
            <a:br>
              <a:rPr lang="en-US" sz="2400" spc="-50" dirty="0"/>
            </a:br>
            <a:r>
              <a:rPr lang="en-US" sz="2400" spc="-50" dirty="0"/>
              <a:t>Project Schedule</a:t>
            </a:r>
            <a:br>
              <a:rPr lang="en-US" sz="2400" spc="-50" dirty="0"/>
            </a:br>
            <a:r>
              <a:rPr lang="en-US" sz="1200" b="1" spc="-50" dirty="0">
                <a:solidFill>
                  <a:srgbClr val="FF0000"/>
                </a:solidFill>
              </a:rPr>
              <a:t>Note that this schedule has been revised  to allow 8 months for permitting.</a:t>
            </a:r>
            <a:endParaRPr sz="2400" spc="-50" dirty="0">
              <a:solidFill>
                <a:srgbClr val="FF0000"/>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478786179"/>
              </p:ext>
            </p:extLst>
          </p:nvPr>
        </p:nvGraphicFramePr>
        <p:xfrm>
          <a:off x="457200" y="2057400"/>
          <a:ext cx="8153400" cy="4269124"/>
        </p:xfrm>
        <a:graphic>
          <a:graphicData uri="http://schemas.openxmlformats.org/drawingml/2006/table">
            <a:tbl>
              <a:tblPr firstRow="1" bandRow="1">
                <a:tableStyleId>{2D5ABB26-0587-4C30-8999-92F81FD0307C}</a:tableStyleId>
              </a:tblPr>
              <a:tblGrid>
                <a:gridCol w="5058128">
                  <a:extLst>
                    <a:ext uri="{9D8B030D-6E8A-4147-A177-3AD203B41FA5}">
                      <a16:colId xmlns:a16="http://schemas.microsoft.com/office/drawing/2014/main" val="20000"/>
                    </a:ext>
                  </a:extLst>
                </a:gridCol>
                <a:gridCol w="1585383">
                  <a:extLst>
                    <a:ext uri="{9D8B030D-6E8A-4147-A177-3AD203B41FA5}">
                      <a16:colId xmlns:a16="http://schemas.microsoft.com/office/drawing/2014/main" val="20001"/>
                    </a:ext>
                  </a:extLst>
                </a:gridCol>
                <a:gridCol w="1509889">
                  <a:extLst>
                    <a:ext uri="{9D8B030D-6E8A-4147-A177-3AD203B41FA5}">
                      <a16:colId xmlns:a16="http://schemas.microsoft.com/office/drawing/2014/main" val="20002"/>
                    </a:ext>
                  </a:extLst>
                </a:gridCol>
              </a:tblGrid>
              <a:tr h="304800">
                <a:tc>
                  <a:txBody>
                    <a:bodyPr/>
                    <a:lstStyle/>
                    <a:p>
                      <a:pPr marL="91440">
                        <a:lnSpc>
                          <a:spcPct val="100000"/>
                        </a:lnSpc>
                        <a:spcBef>
                          <a:spcPts val="265"/>
                        </a:spcBef>
                      </a:pPr>
                      <a:r>
                        <a:rPr sz="1400" b="1" dirty="0">
                          <a:solidFill>
                            <a:srgbClr val="FFFFFF"/>
                          </a:solidFill>
                          <a:latin typeface="Calibri"/>
                          <a:cs typeface="Calibri"/>
                        </a:rPr>
                        <a:t>Design &amp; Construction</a:t>
                      </a:r>
                      <a:r>
                        <a:rPr sz="1400" b="1" spc="-70" dirty="0">
                          <a:solidFill>
                            <a:srgbClr val="FFFFFF"/>
                          </a:solidFill>
                          <a:latin typeface="Calibri"/>
                          <a:cs typeface="Calibri"/>
                        </a:rPr>
                        <a:t> </a:t>
                      </a:r>
                      <a:r>
                        <a:rPr sz="1400" b="1" dirty="0">
                          <a:solidFill>
                            <a:srgbClr val="FFFFFF"/>
                          </a:solidFill>
                          <a:latin typeface="Calibri"/>
                          <a:cs typeface="Calibri"/>
                        </a:rPr>
                        <a:t>Schedule</a:t>
                      </a:r>
                      <a:endParaRPr sz="1400" dirty="0">
                        <a:latin typeface="Calibri"/>
                        <a:cs typeface="Calibri"/>
                      </a:endParaRPr>
                    </a:p>
                  </a:txBody>
                  <a:tcPr marL="0" marR="0" marT="33655" marB="0">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spc="-5" dirty="0">
                          <a:solidFill>
                            <a:srgbClr val="FFFFFF"/>
                          </a:solidFill>
                          <a:latin typeface="Calibri"/>
                          <a:cs typeface="Calibri"/>
                        </a:rPr>
                        <a:t>Start</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B w="12700">
                      <a:solidFill>
                        <a:srgbClr val="FFFFFF"/>
                      </a:solidFill>
                      <a:prstDash val="solid"/>
                    </a:lnB>
                    <a:solidFill>
                      <a:srgbClr val="00AFEF"/>
                    </a:solidFill>
                  </a:tcPr>
                </a:tc>
                <a:tc>
                  <a:txBody>
                    <a:bodyPr/>
                    <a:lstStyle/>
                    <a:p>
                      <a:pPr algn="ctr">
                        <a:lnSpc>
                          <a:spcPct val="100000"/>
                        </a:lnSpc>
                        <a:spcBef>
                          <a:spcPts val="265"/>
                        </a:spcBef>
                      </a:pPr>
                      <a:r>
                        <a:rPr sz="1400" b="1" dirty="0">
                          <a:solidFill>
                            <a:srgbClr val="FFFFFF"/>
                          </a:solidFill>
                          <a:latin typeface="Calibri"/>
                          <a:cs typeface="Calibri"/>
                        </a:rPr>
                        <a:t>Finish</a:t>
                      </a:r>
                      <a:endParaRPr sz="1400" dirty="0">
                        <a:latin typeface="Calibri"/>
                        <a:cs typeface="Calibri"/>
                      </a:endParaRPr>
                    </a:p>
                  </a:txBody>
                  <a:tcPr marL="0" marR="0" marT="33655" marB="0">
                    <a:lnL w="12700">
                      <a:solidFill>
                        <a:srgbClr val="FFFFFF"/>
                      </a:solidFill>
                      <a:prstDash val="solid"/>
                    </a:lnL>
                    <a:lnB w="12700">
                      <a:solidFill>
                        <a:srgbClr val="FFFFFF"/>
                      </a:solidFill>
                      <a:prstDash val="solid"/>
                    </a:lnB>
                    <a:solidFill>
                      <a:srgbClr val="00AFEF"/>
                    </a:solidFill>
                  </a:tcPr>
                </a:tc>
                <a:extLst>
                  <a:ext uri="{0D108BD9-81ED-4DB2-BD59-A6C34878D82A}">
                    <a16:rowId xmlns:a16="http://schemas.microsoft.com/office/drawing/2014/main" val="10000"/>
                  </a:ext>
                </a:extLst>
              </a:tr>
              <a:tr h="318541">
                <a:tc>
                  <a:txBody>
                    <a:bodyPr/>
                    <a:lstStyle/>
                    <a:p>
                      <a:pPr marL="90805">
                        <a:lnSpc>
                          <a:spcPct val="100000"/>
                        </a:lnSpc>
                        <a:spcBef>
                          <a:spcPts val="265"/>
                        </a:spcBef>
                      </a:pPr>
                      <a:r>
                        <a:rPr lang="en-US" sz="1400" b="1" dirty="0">
                          <a:solidFill>
                            <a:srgbClr val="2E2B1F"/>
                          </a:solidFill>
                          <a:latin typeface="Calibri"/>
                          <a:cs typeface="Calibri"/>
                        </a:rPr>
                        <a:t>30% </a:t>
                      </a:r>
                      <a:r>
                        <a:rPr sz="1400" b="1" dirty="0">
                          <a:solidFill>
                            <a:srgbClr val="2E2B1F"/>
                          </a:solidFill>
                          <a:latin typeface="Calibri"/>
                          <a:cs typeface="Calibri"/>
                        </a:rPr>
                        <a:t>Design</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tabLst>
                          <a:tab pos="1543050" algn="l"/>
                        </a:tabLst>
                      </a:pPr>
                      <a:r>
                        <a:rPr lang="en-US" sz="1400" b="1" spc="-5" dirty="0">
                          <a:solidFill>
                            <a:srgbClr val="2E2B1F"/>
                          </a:solidFill>
                          <a:latin typeface="Calibri"/>
                          <a:cs typeface="Calibri"/>
                        </a:rPr>
                        <a:t>August 2021</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dirty="0">
                          <a:solidFill>
                            <a:srgbClr val="2E2B1F"/>
                          </a:solidFill>
                          <a:latin typeface="Calibri"/>
                          <a:cs typeface="Calibri"/>
                        </a:rPr>
                        <a:t>January 2022</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1"/>
                  </a:ext>
                </a:extLst>
              </a:tr>
              <a:tr h="318540">
                <a:tc>
                  <a:txBody>
                    <a:bodyPr/>
                    <a:lstStyle/>
                    <a:p>
                      <a:pPr marL="90805">
                        <a:lnSpc>
                          <a:spcPct val="100000"/>
                        </a:lnSpc>
                        <a:spcBef>
                          <a:spcPts val="265"/>
                        </a:spcBef>
                      </a:pPr>
                      <a:r>
                        <a:rPr lang="en-US" sz="1400" b="1" dirty="0">
                          <a:solidFill>
                            <a:srgbClr val="2E2B1F"/>
                          </a:solidFill>
                          <a:latin typeface="+mn-lt"/>
                          <a:cs typeface="Calibri"/>
                        </a:rPr>
                        <a:t>60% Design</a:t>
                      </a:r>
                      <a:endParaRPr lang="en-US" sz="1400" dirty="0">
                        <a:latin typeface="+mn-lt"/>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635" algn="ctr">
                        <a:lnSpc>
                          <a:spcPct val="100000"/>
                        </a:lnSpc>
                        <a:spcBef>
                          <a:spcPts val="265"/>
                        </a:spcBef>
                      </a:pPr>
                      <a:r>
                        <a:rPr lang="en-US" sz="1400" b="1" dirty="0">
                          <a:solidFill>
                            <a:srgbClr val="2E2B1F"/>
                          </a:solidFill>
                          <a:latin typeface="Calibri"/>
                          <a:cs typeface="Calibri"/>
                        </a:rPr>
                        <a:t>February 2022</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dirty="0">
                          <a:solidFill>
                            <a:srgbClr val="2E2B1F"/>
                          </a:solidFill>
                          <a:latin typeface="Calibri"/>
                          <a:cs typeface="Calibri"/>
                        </a:rPr>
                        <a:t>May 2022</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2"/>
                  </a:ext>
                </a:extLst>
              </a:tr>
              <a:tr h="318541">
                <a:tc>
                  <a:txBody>
                    <a:bodyPr/>
                    <a:lstStyle/>
                    <a:p>
                      <a:pPr marL="90805">
                        <a:lnSpc>
                          <a:spcPct val="100000"/>
                        </a:lnSpc>
                        <a:spcBef>
                          <a:spcPts val="265"/>
                        </a:spcBef>
                      </a:pPr>
                      <a:r>
                        <a:rPr lang="en-US" sz="1400" b="1" dirty="0">
                          <a:solidFill>
                            <a:srgbClr val="2E2B1F"/>
                          </a:solidFill>
                          <a:latin typeface="+mn-lt"/>
                          <a:cs typeface="Calibri"/>
                        </a:rPr>
                        <a:t>90% Design</a:t>
                      </a:r>
                      <a:endParaRPr lang="en-US" sz="1400" dirty="0">
                        <a:latin typeface="+mn-lt"/>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spc="-5" dirty="0">
                          <a:latin typeface="Calibri"/>
                          <a:cs typeface="Calibri"/>
                        </a:rPr>
                        <a:t>June 2022</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algn="ctr">
                        <a:lnSpc>
                          <a:spcPct val="100000"/>
                        </a:lnSpc>
                        <a:spcBef>
                          <a:spcPts val="265"/>
                        </a:spcBef>
                      </a:pPr>
                      <a:r>
                        <a:rPr lang="en-US" sz="1400" b="1" dirty="0">
                          <a:latin typeface="Calibri"/>
                          <a:cs typeface="Calibri"/>
                        </a:rPr>
                        <a:t>October 2022</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3"/>
                  </a:ext>
                </a:extLst>
              </a:tr>
              <a:tr h="318541">
                <a:tc>
                  <a:txBody>
                    <a:bodyPr/>
                    <a:lstStyle/>
                    <a:p>
                      <a:pPr marL="91440">
                        <a:lnSpc>
                          <a:spcPct val="100000"/>
                        </a:lnSpc>
                        <a:spcBef>
                          <a:spcPts val="265"/>
                        </a:spcBef>
                      </a:pPr>
                      <a:r>
                        <a:rPr lang="en-US" sz="1400" b="1" dirty="0">
                          <a:latin typeface="Calibri"/>
                          <a:cs typeface="Calibri"/>
                        </a:rPr>
                        <a:t>City of Des Moines Review &amp; Permitting.  SEEPA &amp; PSCAA Permits</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spc="-5" dirty="0">
                          <a:latin typeface="Calibri"/>
                          <a:cs typeface="Calibri"/>
                        </a:rPr>
                        <a:t>October 2022</a:t>
                      </a: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dirty="0">
                          <a:latin typeface="Calibri"/>
                          <a:cs typeface="Calibri"/>
                        </a:rPr>
                        <a:t>May 2023</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4"/>
                  </a:ext>
                </a:extLst>
              </a:tr>
              <a:tr h="318541">
                <a:tc>
                  <a:txBody>
                    <a:bodyPr/>
                    <a:lstStyle/>
                    <a:p>
                      <a:pPr marL="90805">
                        <a:lnSpc>
                          <a:spcPct val="100000"/>
                        </a:lnSpc>
                        <a:spcBef>
                          <a:spcPts val="265"/>
                        </a:spcBef>
                      </a:pPr>
                      <a:r>
                        <a:rPr lang="en-US" sz="1400" b="1" dirty="0">
                          <a:latin typeface="Calibri"/>
                          <a:cs typeface="Calibri"/>
                        </a:rPr>
                        <a:t>MACC Negotiation (90% CDs)</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chemeClr val="bg1">
                        <a:lumMod val="85000"/>
                      </a:schemeClr>
                    </a:solidFill>
                  </a:tcPr>
                </a:tc>
                <a:tc>
                  <a:txBody>
                    <a:bodyPr/>
                    <a:lstStyle/>
                    <a:p>
                      <a:pPr algn="ctr">
                        <a:lnSpc>
                          <a:spcPct val="100000"/>
                        </a:lnSpc>
                        <a:spcBef>
                          <a:spcPts val="265"/>
                        </a:spcBef>
                      </a:pP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85000"/>
                      </a:schemeClr>
                    </a:solidFill>
                  </a:tcPr>
                </a:tc>
                <a:tc>
                  <a:txBody>
                    <a:bodyPr/>
                    <a:lstStyle/>
                    <a:p>
                      <a:pPr algn="ctr">
                        <a:lnSpc>
                          <a:spcPct val="100000"/>
                        </a:lnSpc>
                        <a:spcBef>
                          <a:spcPts val="265"/>
                        </a:spcBef>
                      </a:pPr>
                      <a:r>
                        <a:rPr lang="en-US" sz="1400" b="1" spc="-5" dirty="0">
                          <a:latin typeface="Calibri"/>
                          <a:cs typeface="Calibri"/>
                        </a:rPr>
                        <a:t>November 2022</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chemeClr val="bg1">
                        <a:lumMod val="85000"/>
                      </a:schemeClr>
                    </a:solidFill>
                  </a:tcPr>
                </a:tc>
                <a:extLst>
                  <a:ext uri="{0D108BD9-81ED-4DB2-BD59-A6C34878D82A}">
                    <a16:rowId xmlns:a16="http://schemas.microsoft.com/office/drawing/2014/main" val="10005"/>
                  </a:ext>
                </a:extLst>
              </a:tr>
              <a:tr h="318540">
                <a:tc>
                  <a:txBody>
                    <a:bodyPr/>
                    <a:lstStyle/>
                    <a:p>
                      <a:pPr marL="90805">
                        <a:lnSpc>
                          <a:spcPct val="100000"/>
                        </a:lnSpc>
                        <a:spcBef>
                          <a:spcPts val="265"/>
                        </a:spcBef>
                      </a:pPr>
                      <a:r>
                        <a:rPr lang="en-US" sz="1400" b="1" dirty="0">
                          <a:latin typeface="Calibri"/>
                          <a:cs typeface="Calibri"/>
                        </a:rPr>
                        <a:t>Board Approval of MACC and MACC Contract Amendment Executed</a:t>
                      </a:r>
                      <a:endParaRPr sz="1400" dirty="0">
                        <a:latin typeface="Calibri"/>
                        <a:cs typeface="Calibri"/>
                      </a:endParaRPr>
                    </a:p>
                  </a:txBody>
                  <a:tcPr marL="0" marR="0" marT="33655"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endParaRPr sz="1400" dirty="0">
                        <a:latin typeface="Calibri"/>
                        <a:cs typeface="Calibri"/>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5"/>
                        </a:spcBef>
                      </a:pPr>
                      <a:r>
                        <a:rPr lang="en-US" sz="1400" b="1" dirty="0">
                          <a:latin typeface="Calibri"/>
                          <a:cs typeface="Calibri"/>
                        </a:rPr>
                        <a:t>December 2022</a:t>
                      </a:r>
                      <a:endParaRPr sz="1400" dirty="0">
                        <a:latin typeface="Calibri"/>
                        <a:cs typeface="Calibri"/>
                      </a:endParaRPr>
                    </a:p>
                  </a:txBody>
                  <a:tcPr marL="0" marR="0" marT="33655"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6"/>
                  </a:ext>
                </a:extLst>
              </a:tr>
              <a:tr h="318541">
                <a:tc>
                  <a:txBody>
                    <a:bodyPr/>
                    <a:lstStyle/>
                    <a:p>
                      <a:pPr marL="90805">
                        <a:lnSpc>
                          <a:spcPct val="100000"/>
                        </a:lnSpc>
                        <a:spcBef>
                          <a:spcPts val="260"/>
                        </a:spcBef>
                      </a:pPr>
                      <a:r>
                        <a:rPr lang="en-US" sz="1400" b="1" spc="-5" dirty="0">
                          <a:latin typeface="Calibri"/>
                          <a:cs typeface="Calibri"/>
                        </a:rPr>
                        <a:t>100% Design</a:t>
                      </a:r>
                      <a:endParaRPr sz="1400" dirty="0">
                        <a:latin typeface="Calibri"/>
                        <a:cs typeface="Calibri"/>
                      </a:endParaRPr>
                    </a:p>
                  </a:txBody>
                  <a:tcPr marL="0" marR="0" marT="33020" marB="0">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0" algn="ctr">
                        <a:lnSpc>
                          <a:spcPct val="100000"/>
                        </a:lnSpc>
                        <a:spcBef>
                          <a:spcPts val="265"/>
                        </a:spcBef>
                        <a:tabLst>
                          <a:tab pos="1543050" algn="l"/>
                        </a:tabLst>
                      </a:pPr>
                      <a:r>
                        <a:rPr lang="en-US" sz="1400" b="1" spc="-5" dirty="0">
                          <a:solidFill>
                            <a:srgbClr val="2E2B1F"/>
                          </a:solidFill>
                          <a:latin typeface="Calibri"/>
                          <a:ea typeface="+mn-ea"/>
                          <a:cs typeface="Calibri"/>
                        </a:rPr>
                        <a:t>November 2022</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0" algn="ctr">
                        <a:lnSpc>
                          <a:spcPct val="100000"/>
                        </a:lnSpc>
                        <a:spcBef>
                          <a:spcPts val="265"/>
                        </a:spcBef>
                        <a:tabLst>
                          <a:tab pos="1543050" algn="l"/>
                        </a:tabLst>
                      </a:pPr>
                      <a:r>
                        <a:rPr lang="en-US" sz="1400" b="1" spc="-5" dirty="0">
                          <a:solidFill>
                            <a:srgbClr val="2E2B1F"/>
                          </a:solidFill>
                          <a:latin typeface="Calibri"/>
                          <a:ea typeface="+mn-ea"/>
                          <a:cs typeface="Calibri"/>
                        </a:rPr>
                        <a:t>June 2023</a:t>
                      </a:r>
                      <a:endParaRPr sz="1400" b="1" spc="-5" dirty="0">
                        <a:solidFill>
                          <a:srgbClr val="2E2B1F"/>
                        </a:solidFill>
                        <a:latin typeface="Calibri"/>
                        <a:ea typeface="+mn-ea"/>
                        <a:cs typeface="Calibri"/>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7"/>
                  </a:ext>
                </a:extLst>
              </a:tr>
              <a:tr h="318540">
                <a:tc>
                  <a:txBody>
                    <a:bodyPr/>
                    <a:lstStyle/>
                    <a:p>
                      <a:pPr marL="90805">
                        <a:lnSpc>
                          <a:spcPct val="100000"/>
                        </a:lnSpc>
                        <a:spcBef>
                          <a:spcPts val="260"/>
                        </a:spcBef>
                      </a:pPr>
                      <a:r>
                        <a:rPr lang="en-US" sz="1400" b="1" dirty="0">
                          <a:latin typeface="Calibri"/>
                          <a:cs typeface="Calibri"/>
                        </a:rPr>
                        <a:t>Subcontractor Bidding</a:t>
                      </a:r>
                      <a:endParaRPr sz="1400" dirty="0">
                        <a:latin typeface="Calibri"/>
                        <a:cs typeface="Calibri"/>
                      </a:endParaRPr>
                    </a:p>
                  </a:txBody>
                  <a:tcPr marL="0" marR="0" marT="33020" marB="0">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0"/>
                        </a:spcBef>
                      </a:pPr>
                      <a:r>
                        <a:rPr lang="en-US" sz="1400" b="1" dirty="0">
                          <a:latin typeface="Calibri"/>
                          <a:cs typeface="Calibri"/>
                        </a:rPr>
                        <a:t>May 2023</a:t>
                      </a:r>
                      <a:endParaRPr sz="14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algn="ctr">
                        <a:lnSpc>
                          <a:spcPct val="100000"/>
                        </a:lnSpc>
                        <a:spcBef>
                          <a:spcPts val="260"/>
                        </a:spcBef>
                      </a:pPr>
                      <a:r>
                        <a:rPr lang="en-US" sz="1400" b="1" spc="-5" dirty="0">
                          <a:latin typeface="Calibri"/>
                          <a:cs typeface="Calibri"/>
                        </a:rPr>
                        <a:t>June 2023</a:t>
                      </a:r>
                      <a:endParaRPr sz="1400" dirty="0">
                        <a:latin typeface="Calibri"/>
                        <a:cs typeface="Calibri"/>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8"/>
                  </a:ext>
                </a:extLst>
              </a:tr>
              <a:tr h="318541">
                <a:tc>
                  <a:txBody>
                    <a:bodyPr/>
                    <a:lstStyle/>
                    <a:p>
                      <a:pPr marL="90805">
                        <a:lnSpc>
                          <a:spcPct val="100000"/>
                        </a:lnSpc>
                        <a:spcBef>
                          <a:spcPts val="260"/>
                        </a:spcBef>
                      </a:pPr>
                      <a:r>
                        <a:rPr lang="en-US" sz="1400" b="1" dirty="0">
                          <a:latin typeface="Calibri"/>
                          <a:cs typeface="Calibri"/>
                        </a:rPr>
                        <a:t>Construction</a:t>
                      </a:r>
                      <a:endParaRPr sz="1400" b="1" dirty="0">
                        <a:latin typeface="Calibri"/>
                        <a:cs typeface="Calibri"/>
                      </a:endParaRPr>
                    </a:p>
                  </a:txBody>
                  <a:tcPr marL="0" marR="0" marT="33020" marB="0">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0000"/>
                        </a:lnSpc>
                        <a:spcBef>
                          <a:spcPts val="260"/>
                        </a:spcBef>
                      </a:pPr>
                      <a:r>
                        <a:rPr lang="en-US" sz="1400" b="1" dirty="0">
                          <a:latin typeface="Calibri"/>
                          <a:cs typeface="Calibri"/>
                        </a:rPr>
                        <a:t>June 2023</a:t>
                      </a:r>
                      <a:endParaRPr sz="1400" b="1" dirty="0">
                        <a:latin typeface="Calibri"/>
                        <a:cs typeface="Calibri"/>
                      </a:endParaRPr>
                    </a:p>
                  </a:txBody>
                  <a:tcPr marL="0" marR="0" marT="330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0000"/>
                        </a:lnSpc>
                        <a:spcBef>
                          <a:spcPts val="260"/>
                        </a:spcBef>
                      </a:pPr>
                      <a:r>
                        <a:rPr lang="en-US" sz="1400" b="1" dirty="0">
                          <a:latin typeface="Calibri"/>
                          <a:cs typeface="Calibri"/>
                        </a:rPr>
                        <a:t>August 2024</a:t>
                      </a:r>
                      <a:endParaRPr sz="1400" b="1" dirty="0">
                        <a:latin typeface="Calibri"/>
                        <a:cs typeface="Calibri"/>
                      </a:endParaRPr>
                    </a:p>
                  </a:txBody>
                  <a:tcPr marL="0" marR="0" marT="33020" marB="0">
                    <a:lnL w="12700" cap="flat" cmpd="sng" algn="ctr">
                      <a:solidFill>
                        <a:srgbClr val="FFFFFF"/>
                      </a:solidFill>
                      <a:prstDash val="solid"/>
                      <a:round/>
                      <a:headEnd type="none" w="med" len="med"/>
                      <a:tailEnd type="none" w="med" len="med"/>
                    </a:lnL>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643962598"/>
                  </a:ext>
                </a:extLst>
              </a:tr>
              <a:tr h="318541">
                <a:tc>
                  <a:txBody>
                    <a:bodyPr/>
                    <a:lstStyle/>
                    <a:p>
                      <a:pPr marL="90805">
                        <a:lnSpc>
                          <a:spcPct val="100000"/>
                        </a:lnSpc>
                        <a:spcBef>
                          <a:spcPts val="260"/>
                        </a:spcBef>
                      </a:pPr>
                      <a:r>
                        <a:rPr lang="en-US" sz="1400" b="1" dirty="0">
                          <a:latin typeface="Calibri"/>
                          <a:cs typeface="Calibri"/>
                        </a:rPr>
                        <a:t>Substantial Completion</a:t>
                      </a:r>
                      <a:endParaRPr sz="1400" b="1" dirty="0">
                        <a:latin typeface="Calibri"/>
                        <a:cs typeface="Calibri"/>
                      </a:endParaRPr>
                    </a:p>
                  </a:txBody>
                  <a:tcPr marL="0" marR="0" marT="33020" marB="0">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60"/>
                        </a:spcBef>
                      </a:pPr>
                      <a:endParaRPr sz="1400" dirty="0">
                        <a:latin typeface="Calibri"/>
                        <a:cs typeface="Calibri"/>
                      </a:endParaRPr>
                    </a:p>
                  </a:txBody>
                  <a:tcPr marL="0" marR="0" marT="330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lnSpc>
                          <a:spcPct val="100000"/>
                        </a:lnSpc>
                        <a:spcBef>
                          <a:spcPts val="260"/>
                        </a:spcBef>
                      </a:pPr>
                      <a:r>
                        <a:rPr lang="en-US" sz="1400" b="1" dirty="0">
                          <a:latin typeface="Calibri"/>
                          <a:cs typeface="Calibri"/>
                        </a:rPr>
                        <a:t>June 2024</a:t>
                      </a:r>
                      <a:endParaRPr sz="1400" b="1" dirty="0">
                        <a:latin typeface="Calibri"/>
                        <a:cs typeface="Calibri"/>
                      </a:endParaRPr>
                    </a:p>
                  </a:txBody>
                  <a:tcPr marL="0" marR="0" marT="33020" marB="0">
                    <a:lnL w="12700" cap="flat" cmpd="sng" algn="ctr">
                      <a:solidFill>
                        <a:srgbClr val="FFFFFF"/>
                      </a:solidFill>
                      <a:prstDash val="solid"/>
                      <a:round/>
                      <a:headEnd type="none" w="med" len="med"/>
                      <a:tailEnd type="none" w="med" len="med"/>
                    </a:lnL>
                    <a:lnT w="12700">
                      <a:solidFill>
                        <a:srgbClr val="FFFFFF"/>
                      </a:solidFill>
                      <a:prstDash val="soli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2532340"/>
                  </a:ext>
                </a:extLst>
              </a:tr>
              <a:tr h="318541">
                <a:tc>
                  <a:txBody>
                    <a:bodyPr/>
                    <a:lstStyle/>
                    <a:p>
                      <a:pPr marL="90805">
                        <a:lnSpc>
                          <a:spcPct val="100000"/>
                        </a:lnSpc>
                        <a:spcBef>
                          <a:spcPts val="260"/>
                        </a:spcBef>
                      </a:pPr>
                      <a:r>
                        <a:rPr lang="en-US" sz="1400" b="1" dirty="0">
                          <a:latin typeface="Calibri"/>
                          <a:cs typeface="Calibri"/>
                        </a:rPr>
                        <a:t>Final Completion/Closeout</a:t>
                      </a:r>
                      <a:endParaRPr sz="1400" b="1" dirty="0">
                        <a:latin typeface="Calibri"/>
                        <a:cs typeface="Calibri"/>
                      </a:endParaRPr>
                    </a:p>
                  </a:txBody>
                  <a:tcPr marL="0" marR="0" marT="33020" marB="0">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tc>
                  <a:txBody>
                    <a:bodyPr/>
                    <a:lstStyle/>
                    <a:p>
                      <a:pPr marL="0" marR="0" lvl="0" indent="0" algn="ctr" defTabSz="914400" eaLnBrk="1" fontAlgn="auto" latinLnBrk="0" hangingPunct="1">
                        <a:lnSpc>
                          <a:spcPct val="100000"/>
                        </a:lnSpc>
                        <a:spcBef>
                          <a:spcPts val="260"/>
                        </a:spcBef>
                        <a:spcAft>
                          <a:spcPts val="0"/>
                        </a:spcAft>
                        <a:buClrTx/>
                        <a:buSzTx/>
                        <a:buFontTx/>
                        <a:buNone/>
                        <a:tabLst/>
                        <a:defRPr/>
                      </a:pPr>
                      <a:r>
                        <a:rPr lang="en-US" sz="1400" b="1" dirty="0">
                          <a:latin typeface="+mn-lt"/>
                          <a:cs typeface="Calibri"/>
                        </a:rPr>
                        <a:t>July 2024</a:t>
                      </a:r>
                    </a:p>
                  </a:txBody>
                  <a:tcPr marL="0" marR="0" marT="330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tc>
                  <a:txBody>
                    <a:bodyPr/>
                    <a:lstStyle/>
                    <a:p>
                      <a:pPr algn="ctr">
                        <a:lnSpc>
                          <a:spcPct val="100000"/>
                        </a:lnSpc>
                        <a:spcBef>
                          <a:spcPts val="260"/>
                        </a:spcBef>
                      </a:pPr>
                      <a:r>
                        <a:rPr lang="en-US" sz="1400" b="1" dirty="0">
                          <a:latin typeface="Calibri"/>
                          <a:cs typeface="Calibri"/>
                        </a:rPr>
                        <a:t>August 2024</a:t>
                      </a:r>
                      <a:endParaRPr sz="1400" b="1" dirty="0">
                        <a:latin typeface="Calibri"/>
                        <a:cs typeface="Calibri"/>
                      </a:endParaRPr>
                    </a:p>
                  </a:txBody>
                  <a:tcPr marL="0" marR="0" marT="33020" marB="0">
                    <a:lnL w="12700" cap="flat" cmpd="sng" algn="ctr">
                      <a:solidFill>
                        <a:srgbClr val="FFFFFF"/>
                      </a:solidFill>
                      <a:prstDash val="solid"/>
                      <a:round/>
                      <a:headEnd type="none" w="med" len="med"/>
                      <a:tailEnd type="none" w="med" len="med"/>
                    </a:lnL>
                    <a:lnT w="12700">
                      <a:solidFill>
                        <a:srgbClr val="FFFFFF"/>
                      </a:solidFill>
                      <a:prstDash val="soli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8152794"/>
                  </a:ext>
                </a:extLst>
              </a:tr>
              <a:tr h="318541">
                <a:tc>
                  <a:txBody>
                    <a:bodyPr/>
                    <a:lstStyle/>
                    <a:p>
                      <a:pPr marL="90805">
                        <a:lnSpc>
                          <a:spcPct val="100000"/>
                        </a:lnSpc>
                        <a:spcBef>
                          <a:spcPts val="260"/>
                        </a:spcBef>
                      </a:pPr>
                      <a:r>
                        <a:rPr sz="1400" b="1" spc="-10" dirty="0">
                          <a:latin typeface="Calibri"/>
                          <a:cs typeface="Calibri"/>
                        </a:rPr>
                        <a:t>Warranty</a:t>
                      </a:r>
                      <a:r>
                        <a:rPr sz="1400" b="1" spc="-70" dirty="0">
                          <a:latin typeface="Calibri"/>
                          <a:cs typeface="Calibri"/>
                        </a:rPr>
                        <a:t> </a:t>
                      </a:r>
                      <a:r>
                        <a:rPr sz="1400" b="1" spc="-5" dirty="0">
                          <a:latin typeface="Calibri"/>
                          <a:cs typeface="Calibri"/>
                        </a:rPr>
                        <a:t>Period</a:t>
                      </a:r>
                      <a:endParaRPr sz="1400" dirty="0">
                        <a:latin typeface="Calibri"/>
                        <a:cs typeface="Calibri"/>
                      </a:endParaRPr>
                    </a:p>
                  </a:txBody>
                  <a:tcPr marL="0" marR="0" marT="33020" marB="0">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algn="ctr">
                        <a:lnSpc>
                          <a:spcPct val="100000"/>
                        </a:lnSpc>
                        <a:spcBef>
                          <a:spcPts val="260"/>
                        </a:spcBef>
                      </a:pPr>
                      <a:r>
                        <a:rPr lang="en-US" sz="1400" b="1" dirty="0">
                          <a:latin typeface="Calibri"/>
                          <a:cs typeface="Calibri"/>
                        </a:rPr>
                        <a:t>June 2024</a:t>
                      </a:r>
                      <a:endParaRPr sz="1400" dirty="0">
                        <a:latin typeface="Calibri"/>
                        <a:cs typeface="Calibri"/>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bg1">
                        <a:lumMod val="95000"/>
                      </a:schemeClr>
                    </a:solidFill>
                  </a:tcPr>
                </a:tc>
                <a:tc>
                  <a:txBody>
                    <a:bodyPr/>
                    <a:lstStyle/>
                    <a:p>
                      <a:pPr algn="ctr">
                        <a:lnSpc>
                          <a:spcPct val="100000"/>
                        </a:lnSpc>
                        <a:spcBef>
                          <a:spcPts val="260"/>
                        </a:spcBef>
                      </a:pPr>
                      <a:r>
                        <a:rPr lang="en-US" sz="1400" b="1" spc="-10" dirty="0">
                          <a:latin typeface="Calibri"/>
                          <a:cs typeface="Calibri"/>
                        </a:rPr>
                        <a:t>May 2025</a:t>
                      </a:r>
                      <a:endParaRPr sz="1400" dirty="0">
                        <a:latin typeface="Calibri"/>
                        <a:cs typeface="Calibri"/>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0892-4BFC-4FB8-8518-FAF76BB740DF}"/>
              </a:ext>
            </a:extLst>
          </p:cNvPr>
          <p:cNvSpPr>
            <a:spLocks noGrp="1"/>
          </p:cNvSpPr>
          <p:nvPr>
            <p:ph type="title"/>
          </p:nvPr>
        </p:nvSpPr>
        <p:spPr>
          <a:xfrm>
            <a:off x="1070007" y="533400"/>
            <a:ext cx="7003986" cy="553998"/>
          </a:xfrm>
        </p:spPr>
        <p:txBody>
          <a:bodyPr/>
          <a:lstStyle/>
          <a:p>
            <a:r>
              <a:rPr lang="en-US" dirty="0"/>
              <a:t>Equity and Inclusion</a:t>
            </a:r>
          </a:p>
        </p:txBody>
      </p:sp>
      <p:sp>
        <p:nvSpPr>
          <p:cNvPr id="4" name="TextBox 3">
            <a:extLst>
              <a:ext uri="{FF2B5EF4-FFF2-40B4-BE49-F238E27FC236}">
                <a16:creationId xmlns:a16="http://schemas.microsoft.com/office/drawing/2014/main" id="{1A46ACB3-5B61-428B-AB2D-644DB75ABBFF}"/>
              </a:ext>
            </a:extLst>
          </p:cNvPr>
          <p:cNvSpPr txBox="1"/>
          <p:nvPr/>
        </p:nvSpPr>
        <p:spPr>
          <a:xfrm>
            <a:off x="990600" y="1981200"/>
            <a:ext cx="7467600" cy="3429208"/>
          </a:xfrm>
          <a:prstGeom prst="rect">
            <a:avLst/>
          </a:prstGeom>
          <a:noFill/>
        </p:spPr>
        <p:txBody>
          <a:bodyPr wrap="square">
            <a:spAutoFit/>
          </a:bodyPr>
          <a:lstStyle/>
          <a:p>
            <a:pPr marL="241300" marR="8890" indent="-228600">
              <a:lnSpc>
                <a:spcPct val="107000"/>
              </a:lnSpc>
              <a:spcBef>
                <a:spcPts val="95"/>
              </a:spcBef>
              <a:buClr>
                <a:srgbClr val="99CA38"/>
              </a:buClr>
              <a:buFont typeface="Arial"/>
              <a:buChar char="•"/>
              <a:tabLst>
                <a:tab pos="240665" algn="l"/>
                <a:tab pos="241300" algn="l"/>
              </a:tabLst>
            </a:pPr>
            <a:r>
              <a:rPr lang="en-US" sz="2000" dirty="0">
                <a:cs typeface="Calibri"/>
              </a:rPr>
              <a:t>The </a:t>
            </a:r>
            <a:r>
              <a:rPr lang="en-US" sz="2000" dirty="0" err="1">
                <a:cs typeface="Calibri"/>
              </a:rPr>
              <a:t>Lakehaven</a:t>
            </a:r>
            <a:r>
              <a:rPr lang="en-US" sz="2000" dirty="0">
                <a:cs typeface="Calibri"/>
              </a:rPr>
              <a:t> District is committed to diversity and inclusion in all aspects of its work and hiring.</a:t>
            </a:r>
          </a:p>
          <a:p>
            <a:pPr marL="12700" marR="8890">
              <a:lnSpc>
                <a:spcPct val="107000"/>
              </a:lnSpc>
              <a:spcBef>
                <a:spcPts val="95"/>
              </a:spcBef>
              <a:buClr>
                <a:srgbClr val="99CA38"/>
              </a:buClr>
              <a:tabLst>
                <a:tab pos="240665" algn="l"/>
                <a:tab pos="241300" algn="l"/>
              </a:tabLst>
            </a:pPr>
            <a:endParaRPr lang="en-US" sz="2000" dirty="0">
              <a:cs typeface="Calibri"/>
            </a:endParaRPr>
          </a:p>
          <a:p>
            <a:pPr marL="241300" marR="8890" indent="-228600">
              <a:lnSpc>
                <a:spcPct val="107000"/>
              </a:lnSpc>
              <a:spcBef>
                <a:spcPts val="95"/>
              </a:spcBef>
              <a:buClr>
                <a:srgbClr val="99CA38"/>
              </a:buClr>
              <a:buFont typeface="Arial"/>
              <a:buChar char="•"/>
              <a:tabLst>
                <a:tab pos="240665" algn="l"/>
                <a:tab pos="241300" algn="l"/>
              </a:tabLst>
            </a:pPr>
            <a:r>
              <a:rPr lang="en-US" sz="2000" dirty="0">
                <a:cs typeface="Calibri"/>
              </a:rPr>
              <a:t>District’s solicitations traditionally have encouraged SBE and MWBE participation for all contracts.</a:t>
            </a:r>
          </a:p>
          <a:p>
            <a:pPr marL="12700" marR="8890">
              <a:lnSpc>
                <a:spcPct val="107000"/>
              </a:lnSpc>
              <a:spcBef>
                <a:spcPts val="95"/>
              </a:spcBef>
              <a:buClr>
                <a:srgbClr val="99CA38"/>
              </a:buClr>
              <a:tabLst>
                <a:tab pos="240665" algn="l"/>
                <a:tab pos="241300" algn="l"/>
              </a:tabLst>
            </a:pPr>
            <a:endParaRPr lang="en-US" sz="2000" dirty="0">
              <a:cs typeface="Calibri"/>
            </a:endParaRPr>
          </a:p>
          <a:p>
            <a:pPr marL="241300" marR="8890" indent="-228600">
              <a:lnSpc>
                <a:spcPct val="107000"/>
              </a:lnSpc>
              <a:spcBef>
                <a:spcPts val="95"/>
              </a:spcBef>
              <a:buClr>
                <a:srgbClr val="99CA38"/>
              </a:buClr>
              <a:buFont typeface="Arial"/>
              <a:buChar char="•"/>
              <a:tabLst>
                <a:tab pos="240665" algn="l"/>
                <a:tab pos="241300" algn="l"/>
              </a:tabLst>
            </a:pPr>
            <a:r>
              <a:rPr lang="en-US" sz="2000" dirty="0">
                <a:latin typeface="Calibri"/>
                <a:cs typeface="Calibri"/>
              </a:rPr>
              <a:t>Our RFQ scoring/selection criteria will require the Proposers to: </a:t>
            </a:r>
          </a:p>
          <a:p>
            <a:pPr marL="698500" marR="8890" lvl="1" indent="-228600">
              <a:lnSpc>
                <a:spcPct val="107000"/>
              </a:lnSpc>
              <a:spcBef>
                <a:spcPts val="95"/>
              </a:spcBef>
              <a:buClr>
                <a:srgbClr val="99CA38"/>
              </a:buClr>
              <a:buFont typeface="Arial"/>
              <a:buChar char="•"/>
              <a:tabLst>
                <a:tab pos="240665" algn="l"/>
                <a:tab pos="241300" algn="l"/>
              </a:tabLst>
            </a:pPr>
            <a:r>
              <a:rPr lang="en-US" sz="2000" dirty="0">
                <a:latin typeface="Calibri"/>
                <a:cs typeface="Calibri"/>
              </a:rPr>
              <a:t>Provide information on past utilization performance </a:t>
            </a:r>
          </a:p>
          <a:p>
            <a:pPr marL="698500" marR="8890" lvl="1" indent="-228600">
              <a:lnSpc>
                <a:spcPct val="107000"/>
              </a:lnSpc>
              <a:spcBef>
                <a:spcPts val="95"/>
              </a:spcBef>
              <a:buClr>
                <a:srgbClr val="99CA38"/>
              </a:buClr>
              <a:buFont typeface="Arial"/>
              <a:buChar char="•"/>
              <a:tabLst>
                <a:tab pos="240665" algn="l"/>
                <a:tab pos="241300" algn="l"/>
              </a:tabLst>
            </a:pPr>
            <a:r>
              <a:rPr lang="en-US" sz="2000" dirty="0">
                <a:latin typeface="Calibri"/>
                <a:cs typeface="Calibri"/>
              </a:rPr>
              <a:t>Submit a project specific inclusion plan</a:t>
            </a:r>
          </a:p>
          <a:p>
            <a:pPr marL="12700" marR="8890">
              <a:lnSpc>
                <a:spcPct val="107000"/>
              </a:lnSpc>
              <a:spcBef>
                <a:spcPts val="95"/>
              </a:spcBef>
              <a:buClr>
                <a:srgbClr val="99CA38"/>
              </a:buClr>
              <a:tabLst>
                <a:tab pos="240665" algn="l"/>
                <a:tab pos="241300" algn="l"/>
              </a:tabLst>
            </a:pPr>
            <a:endParaRPr lang="en-US" dirty="0">
              <a:latin typeface="Calibri"/>
              <a:cs typeface="Calibri"/>
            </a:endParaRPr>
          </a:p>
        </p:txBody>
      </p:sp>
    </p:spTree>
    <p:extLst>
      <p:ext uri="{BB962C8B-B14F-4D97-AF65-F5344CB8AC3E}">
        <p14:creationId xmlns:p14="http://schemas.microsoft.com/office/powerpoint/2010/main" val="297819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6A82BA-0F69-4075-850C-E54E5C7F54BE}"/>
              </a:ext>
            </a:extLst>
          </p:cNvPr>
          <p:cNvSpPr>
            <a:spLocks noGrp="1"/>
          </p:cNvSpPr>
          <p:nvPr>
            <p:ph type="title"/>
          </p:nvPr>
        </p:nvSpPr>
        <p:spPr>
          <a:xfrm>
            <a:off x="1070006" y="269684"/>
            <a:ext cx="7003986" cy="1107996"/>
          </a:xfrm>
        </p:spPr>
        <p:txBody>
          <a:bodyPr/>
          <a:lstStyle/>
          <a:p>
            <a:pPr algn="l"/>
            <a:r>
              <a:rPr lang="en-US" dirty="0"/>
              <a:t>Lessons Learned From Our Headquarters GC/CM Project</a:t>
            </a:r>
          </a:p>
        </p:txBody>
      </p:sp>
      <p:sp>
        <p:nvSpPr>
          <p:cNvPr id="6" name="TextBox 5">
            <a:extLst>
              <a:ext uri="{FF2B5EF4-FFF2-40B4-BE49-F238E27FC236}">
                <a16:creationId xmlns:a16="http://schemas.microsoft.com/office/drawing/2014/main" id="{E3A39A66-63EC-4BBB-A617-08524E56481D}"/>
              </a:ext>
            </a:extLst>
          </p:cNvPr>
          <p:cNvSpPr txBox="1"/>
          <p:nvPr/>
        </p:nvSpPr>
        <p:spPr>
          <a:xfrm>
            <a:off x="914400" y="1905000"/>
            <a:ext cx="7391400" cy="3119765"/>
          </a:xfrm>
          <a:prstGeom prst="rect">
            <a:avLst/>
          </a:prstGeom>
          <a:noFill/>
        </p:spPr>
        <p:txBody>
          <a:bodyPr wrap="square">
            <a:spAutoFit/>
          </a:bodyPr>
          <a:lstStyle/>
          <a:p>
            <a:pPr marL="241300" marR="8890" lvl="0" indent="-228600">
              <a:lnSpc>
                <a:spcPct val="107000"/>
              </a:lnSpc>
              <a:spcBef>
                <a:spcPts val="95"/>
              </a:spcBef>
              <a:buClr>
                <a:srgbClr val="99CA38"/>
              </a:buClr>
              <a:buFont typeface="Arial"/>
              <a:buChar char="•"/>
              <a:tabLst>
                <a:tab pos="240665" algn="l"/>
                <a:tab pos="241300" algn="l"/>
              </a:tabLst>
            </a:pPr>
            <a:r>
              <a:rPr lang="en-US" dirty="0">
                <a:cs typeface="Calibri"/>
              </a:rPr>
              <a:t>The collaborative approach to the project by the team is priceless.</a:t>
            </a:r>
          </a:p>
          <a:p>
            <a:pPr marL="241300" marR="8890" lvl="0" indent="-228600">
              <a:lnSpc>
                <a:spcPct val="107000"/>
              </a:lnSpc>
              <a:spcBef>
                <a:spcPts val="95"/>
              </a:spcBef>
              <a:buClr>
                <a:srgbClr val="99CA38"/>
              </a:buClr>
              <a:buFont typeface="Arial"/>
              <a:buChar char="•"/>
              <a:tabLst>
                <a:tab pos="240665" algn="l"/>
                <a:tab pos="241300" algn="l"/>
              </a:tabLst>
            </a:pPr>
            <a:endParaRPr lang="en-US" dirty="0">
              <a:cs typeface="Calibri"/>
            </a:endParaRPr>
          </a:p>
          <a:p>
            <a:pPr marL="241300" marR="8890" lvl="0" indent="-228600">
              <a:lnSpc>
                <a:spcPct val="107000"/>
              </a:lnSpc>
              <a:spcBef>
                <a:spcPts val="95"/>
              </a:spcBef>
              <a:buClr>
                <a:srgbClr val="99CA38"/>
              </a:buClr>
              <a:buFont typeface="Arial"/>
              <a:buChar char="•"/>
              <a:tabLst>
                <a:tab pos="240665" algn="l"/>
                <a:tab pos="241300" algn="l"/>
              </a:tabLst>
            </a:pPr>
            <a:r>
              <a:rPr lang="en-US" dirty="0">
                <a:cs typeface="Calibri"/>
              </a:rPr>
              <a:t>The strong relationship between the contractor and the design team was well established prior to the beginning of construction.</a:t>
            </a:r>
          </a:p>
          <a:p>
            <a:pPr marL="241300" marR="8890" lvl="0" indent="-228600">
              <a:lnSpc>
                <a:spcPct val="107000"/>
              </a:lnSpc>
              <a:spcBef>
                <a:spcPts val="95"/>
              </a:spcBef>
              <a:buClr>
                <a:srgbClr val="99CA38"/>
              </a:buClr>
              <a:buFont typeface="Arial"/>
              <a:buChar char="•"/>
              <a:tabLst>
                <a:tab pos="240665" algn="l"/>
                <a:tab pos="241300" algn="l"/>
              </a:tabLst>
            </a:pPr>
            <a:endParaRPr lang="en-US" dirty="0">
              <a:cs typeface="Calibri"/>
            </a:endParaRPr>
          </a:p>
          <a:p>
            <a:pPr marL="241300" marR="8890" lvl="0" indent="-228600">
              <a:lnSpc>
                <a:spcPct val="107000"/>
              </a:lnSpc>
              <a:spcBef>
                <a:spcPts val="95"/>
              </a:spcBef>
              <a:buClr>
                <a:srgbClr val="99CA38"/>
              </a:buClr>
              <a:buFont typeface="Arial"/>
              <a:buChar char="•"/>
              <a:tabLst>
                <a:tab pos="240665" algn="l"/>
                <a:tab pos="241300" algn="l"/>
              </a:tabLst>
            </a:pPr>
            <a:r>
              <a:rPr lang="en-US" dirty="0">
                <a:cs typeface="Calibri"/>
              </a:rPr>
              <a:t>Constructability Review and Value Engineering early on in the design development phase helped the District maintain the budget.</a:t>
            </a:r>
          </a:p>
          <a:p>
            <a:pPr marL="241300" marR="8890" lvl="0" indent="-228600">
              <a:lnSpc>
                <a:spcPct val="107000"/>
              </a:lnSpc>
              <a:spcBef>
                <a:spcPts val="95"/>
              </a:spcBef>
              <a:buClr>
                <a:srgbClr val="99CA38"/>
              </a:buClr>
              <a:buFont typeface="Arial"/>
              <a:buChar char="•"/>
              <a:tabLst>
                <a:tab pos="240665" algn="l"/>
                <a:tab pos="241300" algn="l"/>
              </a:tabLst>
            </a:pPr>
            <a:endParaRPr lang="en-US" dirty="0">
              <a:cs typeface="Calibri"/>
            </a:endParaRPr>
          </a:p>
          <a:p>
            <a:pPr marL="241300" marR="8890" lvl="0" indent="-228600">
              <a:lnSpc>
                <a:spcPct val="107000"/>
              </a:lnSpc>
              <a:spcBef>
                <a:spcPts val="95"/>
              </a:spcBef>
              <a:buClr>
                <a:srgbClr val="99CA38"/>
              </a:buClr>
              <a:buFont typeface="Arial"/>
              <a:buChar char="•"/>
              <a:tabLst>
                <a:tab pos="240665" algn="l"/>
                <a:tab pos="241300" algn="l"/>
              </a:tabLst>
            </a:pPr>
            <a:r>
              <a:rPr lang="en-US" dirty="0">
                <a:cs typeface="Calibri"/>
              </a:rPr>
              <a:t> The whole GC/CM process was transparent and information was shared with all parties.</a:t>
            </a:r>
            <a:endParaRPr lang="en-US" sz="1800" dirty="0">
              <a:latin typeface="Calibri"/>
              <a:cs typeface="Calibri"/>
            </a:endParaRPr>
          </a:p>
        </p:txBody>
      </p:sp>
    </p:spTree>
    <p:extLst>
      <p:ext uri="{BB962C8B-B14F-4D97-AF65-F5344CB8AC3E}">
        <p14:creationId xmlns:p14="http://schemas.microsoft.com/office/powerpoint/2010/main" val="169221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62A437"/>
          </a:solidFill>
        </p:spPr>
        <p:txBody>
          <a:bodyPr wrap="square" lIns="0" tIns="0" rIns="0" bIns="0" rtlCol="0"/>
          <a:lstStyle/>
          <a:p>
            <a:endParaRPr dirty="0"/>
          </a:p>
        </p:txBody>
      </p:sp>
      <p:sp>
        <p:nvSpPr>
          <p:cNvPr id="3" name="object 3"/>
          <p:cNvSpPr/>
          <p:nvPr/>
        </p:nvSpPr>
        <p:spPr>
          <a:xfrm>
            <a:off x="0" y="6333744"/>
            <a:ext cx="9144000" cy="67310"/>
          </a:xfrm>
          <a:custGeom>
            <a:avLst/>
            <a:gdLst/>
            <a:ahLst/>
            <a:cxnLst/>
            <a:rect l="l" t="t" r="r" b="b"/>
            <a:pathLst>
              <a:path w="9144000" h="67310">
                <a:moveTo>
                  <a:pt x="0" y="67055"/>
                </a:moveTo>
                <a:lnTo>
                  <a:pt x="9144000" y="67055"/>
                </a:lnTo>
                <a:lnTo>
                  <a:pt x="9144000" y="0"/>
                </a:lnTo>
                <a:lnTo>
                  <a:pt x="0" y="0"/>
                </a:lnTo>
                <a:lnTo>
                  <a:pt x="0" y="67055"/>
                </a:lnTo>
                <a:close/>
              </a:path>
            </a:pathLst>
          </a:custGeom>
          <a:solidFill>
            <a:srgbClr val="99CA38"/>
          </a:solidFill>
        </p:spPr>
        <p:txBody>
          <a:bodyPr wrap="square" lIns="0" tIns="0" rIns="0" bIns="0" rtlCol="0"/>
          <a:lstStyle/>
          <a:p>
            <a:endParaRPr dirty="0"/>
          </a:p>
        </p:txBody>
      </p:sp>
      <p:sp>
        <p:nvSpPr>
          <p:cNvPr id="5" name="object 5"/>
          <p:cNvSpPr txBox="1"/>
          <p:nvPr/>
        </p:nvSpPr>
        <p:spPr>
          <a:xfrm>
            <a:off x="914400" y="3716438"/>
            <a:ext cx="7475220" cy="1049711"/>
          </a:xfrm>
          <a:prstGeom prst="rect">
            <a:avLst/>
          </a:prstGeom>
        </p:spPr>
        <p:txBody>
          <a:bodyPr vert="horz" wrap="square" lIns="0" tIns="96520" rIns="0" bIns="0" rtlCol="0">
            <a:spAutoFit/>
          </a:bodyPr>
          <a:lstStyle/>
          <a:p>
            <a:pPr marR="5080" indent="12700" algn="ctr">
              <a:lnSpc>
                <a:spcPts val="3670"/>
              </a:lnSpc>
              <a:spcBef>
                <a:spcPts val="760"/>
              </a:spcBef>
            </a:pPr>
            <a:r>
              <a:rPr lang="en-US" sz="3600" b="0" spc="-60" dirty="0">
                <a:solidFill>
                  <a:srgbClr val="404040"/>
                </a:solidFill>
                <a:latin typeface="Calibri Light"/>
                <a:cs typeface="Calibri Light"/>
              </a:rPr>
              <a:t>Why GC/CM Delivery Method for the Redondo Electrical &amp; Odor Control Project</a:t>
            </a:r>
            <a:endParaRPr sz="3600" dirty="0">
              <a:latin typeface="Calibri Light"/>
              <a:cs typeface="Calibri Light"/>
            </a:endParaRPr>
          </a:p>
        </p:txBody>
      </p:sp>
      <p:sp>
        <p:nvSpPr>
          <p:cNvPr id="6" name="object 6"/>
          <p:cNvSpPr/>
          <p:nvPr/>
        </p:nvSpPr>
        <p:spPr>
          <a:xfrm>
            <a:off x="1981200" y="1143000"/>
            <a:ext cx="4724399" cy="1473707"/>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4586" y="607123"/>
            <a:ext cx="1684020" cy="696595"/>
          </a:xfrm>
          <a:prstGeom prst="rect">
            <a:avLst/>
          </a:prstGeom>
        </p:spPr>
        <p:txBody>
          <a:bodyPr vert="horz" wrap="square" lIns="0" tIns="13335" rIns="0" bIns="0" rtlCol="0">
            <a:spAutoFit/>
          </a:bodyPr>
          <a:lstStyle/>
          <a:p>
            <a:pPr marL="12700">
              <a:lnSpc>
                <a:spcPct val="100000"/>
              </a:lnSpc>
              <a:spcBef>
                <a:spcPts val="105"/>
              </a:spcBef>
            </a:pPr>
            <a:r>
              <a:rPr sz="4400" spc="-50" dirty="0"/>
              <a:t>A</a:t>
            </a:r>
            <a:r>
              <a:rPr sz="4400" spc="-90" dirty="0"/>
              <a:t>g</a:t>
            </a:r>
            <a:r>
              <a:rPr sz="4400" spc="-55" dirty="0"/>
              <a:t>e</a:t>
            </a:r>
            <a:r>
              <a:rPr sz="4400" spc="-45" dirty="0"/>
              <a:t>nda</a:t>
            </a:r>
            <a:endParaRPr sz="4400" dirty="0"/>
          </a:p>
        </p:txBody>
      </p:sp>
      <p:sp>
        <p:nvSpPr>
          <p:cNvPr id="3" name="object 3"/>
          <p:cNvSpPr txBox="1"/>
          <p:nvPr/>
        </p:nvSpPr>
        <p:spPr>
          <a:xfrm>
            <a:off x="1752600" y="1724775"/>
            <a:ext cx="3693161" cy="4557914"/>
          </a:xfrm>
          <a:prstGeom prst="rect">
            <a:avLst/>
          </a:prstGeom>
        </p:spPr>
        <p:txBody>
          <a:bodyPr vert="horz" wrap="square" lIns="0" tIns="106680" rIns="0" bIns="0" rtlCol="0">
            <a:spAutoFit/>
          </a:bodyPr>
          <a:lstStyle/>
          <a:p>
            <a:pPr marL="12700">
              <a:lnSpc>
                <a:spcPct val="100000"/>
              </a:lnSpc>
              <a:spcBef>
                <a:spcPts val="840"/>
              </a:spcBef>
            </a:pPr>
            <a:r>
              <a:rPr sz="1600" dirty="0">
                <a:solidFill>
                  <a:srgbClr val="404040"/>
                </a:solidFill>
                <a:latin typeface="Calibri"/>
                <a:cs typeface="Calibri"/>
              </a:rPr>
              <a:t>Introductions</a:t>
            </a:r>
            <a:endParaRPr sz="1600" dirty="0">
              <a:latin typeface="Calibri"/>
              <a:cs typeface="Calibri"/>
            </a:endParaRPr>
          </a:p>
          <a:p>
            <a:pPr marL="12700" marR="5080">
              <a:lnSpc>
                <a:spcPts val="2920"/>
              </a:lnSpc>
              <a:spcBef>
                <a:spcPts val="210"/>
              </a:spcBef>
            </a:pPr>
            <a:r>
              <a:rPr sz="1600" spc="-10" dirty="0">
                <a:solidFill>
                  <a:srgbClr val="404040"/>
                </a:solidFill>
                <a:latin typeface="Calibri"/>
                <a:cs typeface="Calibri"/>
              </a:rPr>
              <a:t>Lakehaven </a:t>
            </a:r>
            <a:r>
              <a:rPr sz="1600" spc="-5" dirty="0">
                <a:solidFill>
                  <a:srgbClr val="404040"/>
                </a:solidFill>
                <a:latin typeface="Calibri"/>
                <a:cs typeface="Calibri"/>
              </a:rPr>
              <a:t>Water </a:t>
            </a:r>
            <a:r>
              <a:rPr sz="1600" dirty="0">
                <a:solidFill>
                  <a:srgbClr val="404040"/>
                </a:solidFill>
                <a:latin typeface="Calibri"/>
                <a:cs typeface="Calibri"/>
              </a:rPr>
              <a:t>&amp; </a:t>
            </a:r>
            <a:r>
              <a:rPr sz="1600" spc="-10" dirty="0">
                <a:solidFill>
                  <a:srgbClr val="404040"/>
                </a:solidFill>
                <a:latin typeface="Calibri"/>
                <a:cs typeface="Calibri"/>
              </a:rPr>
              <a:t>Sewer </a:t>
            </a:r>
            <a:r>
              <a:rPr sz="1600" spc="-5" dirty="0">
                <a:solidFill>
                  <a:srgbClr val="404040"/>
                </a:solidFill>
                <a:latin typeface="Calibri"/>
                <a:cs typeface="Calibri"/>
              </a:rPr>
              <a:t>District  </a:t>
            </a:r>
            <a:endParaRPr lang="en-US" sz="1600" spc="-5" dirty="0">
              <a:solidFill>
                <a:srgbClr val="404040"/>
              </a:solidFill>
              <a:latin typeface="Calibri"/>
              <a:cs typeface="Calibri"/>
            </a:endParaRPr>
          </a:p>
          <a:p>
            <a:pPr marL="12700" marR="5080">
              <a:lnSpc>
                <a:spcPts val="2920"/>
              </a:lnSpc>
              <a:spcBef>
                <a:spcPts val="210"/>
              </a:spcBef>
            </a:pPr>
            <a:r>
              <a:rPr sz="1600" spc="-10" dirty="0">
                <a:solidFill>
                  <a:srgbClr val="404040"/>
                </a:solidFill>
                <a:latin typeface="Calibri"/>
                <a:cs typeface="Calibri"/>
              </a:rPr>
              <a:t>The </a:t>
            </a:r>
            <a:r>
              <a:rPr sz="1600" spc="-5" dirty="0">
                <a:solidFill>
                  <a:srgbClr val="404040"/>
                </a:solidFill>
                <a:latin typeface="Calibri"/>
                <a:cs typeface="Calibri"/>
              </a:rPr>
              <a:t>Project</a:t>
            </a:r>
            <a:endParaRPr sz="1600" dirty="0">
              <a:latin typeface="Calibri"/>
              <a:cs typeface="Calibri"/>
            </a:endParaRPr>
          </a:p>
          <a:p>
            <a:pPr marL="12700" marR="1608455">
              <a:lnSpc>
                <a:spcPts val="2900"/>
              </a:lnSpc>
              <a:spcBef>
                <a:spcPts val="5"/>
              </a:spcBef>
            </a:pPr>
            <a:r>
              <a:rPr sz="1600" dirty="0">
                <a:solidFill>
                  <a:srgbClr val="404040"/>
                </a:solidFill>
                <a:latin typeface="Calibri"/>
                <a:cs typeface="Calibri"/>
              </a:rPr>
              <a:t>Project Budget  Project</a:t>
            </a:r>
            <a:r>
              <a:rPr sz="1600" spc="-90" dirty="0">
                <a:solidFill>
                  <a:srgbClr val="404040"/>
                </a:solidFill>
                <a:latin typeface="Calibri"/>
                <a:cs typeface="Calibri"/>
              </a:rPr>
              <a:t> </a:t>
            </a:r>
            <a:r>
              <a:rPr sz="1600" dirty="0">
                <a:solidFill>
                  <a:srgbClr val="404040"/>
                </a:solidFill>
                <a:latin typeface="Calibri"/>
                <a:cs typeface="Calibri"/>
              </a:rPr>
              <a:t>Schedule</a:t>
            </a:r>
            <a:endParaRPr lang="en-US" sz="1600" dirty="0">
              <a:solidFill>
                <a:srgbClr val="404040"/>
              </a:solidFill>
              <a:latin typeface="Calibri"/>
              <a:cs typeface="Calibri"/>
            </a:endParaRPr>
          </a:p>
          <a:p>
            <a:pPr marL="12700" marR="1608455">
              <a:lnSpc>
                <a:spcPts val="2900"/>
              </a:lnSpc>
              <a:spcBef>
                <a:spcPts val="5"/>
              </a:spcBef>
            </a:pPr>
            <a:r>
              <a:rPr lang="en-US" sz="1600" dirty="0">
                <a:solidFill>
                  <a:srgbClr val="404040"/>
                </a:solidFill>
                <a:latin typeface="Calibri"/>
                <a:cs typeface="Calibri"/>
              </a:rPr>
              <a:t>Equity and Inclusion</a:t>
            </a:r>
          </a:p>
          <a:p>
            <a:pPr marL="12700" marR="1608455">
              <a:lnSpc>
                <a:spcPts val="2900"/>
              </a:lnSpc>
              <a:spcBef>
                <a:spcPts val="5"/>
              </a:spcBef>
            </a:pPr>
            <a:r>
              <a:rPr lang="en-US" sz="1600" dirty="0">
                <a:solidFill>
                  <a:srgbClr val="404040"/>
                </a:solidFill>
                <a:latin typeface="Calibri"/>
                <a:cs typeface="Calibri"/>
              </a:rPr>
              <a:t>Lessons Learned</a:t>
            </a:r>
            <a:endParaRPr sz="1600" dirty="0">
              <a:latin typeface="Calibri"/>
              <a:cs typeface="Calibri"/>
            </a:endParaRPr>
          </a:p>
          <a:p>
            <a:pPr marL="12700">
              <a:lnSpc>
                <a:spcPct val="100000"/>
              </a:lnSpc>
              <a:spcBef>
                <a:spcPts val="540"/>
              </a:spcBef>
            </a:pPr>
            <a:r>
              <a:rPr sz="1600" dirty="0">
                <a:solidFill>
                  <a:srgbClr val="404040"/>
                </a:solidFill>
                <a:latin typeface="Calibri"/>
                <a:cs typeface="Calibri"/>
              </a:rPr>
              <a:t>Why</a:t>
            </a:r>
            <a:r>
              <a:rPr sz="1600" spc="5" dirty="0">
                <a:solidFill>
                  <a:srgbClr val="404040"/>
                </a:solidFill>
                <a:latin typeface="Calibri"/>
                <a:cs typeface="Calibri"/>
              </a:rPr>
              <a:t> </a:t>
            </a:r>
            <a:r>
              <a:rPr sz="1600" dirty="0">
                <a:solidFill>
                  <a:srgbClr val="404040"/>
                </a:solidFill>
                <a:latin typeface="Calibri"/>
                <a:cs typeface="Calibri"/>
              </a:rPr>
              <a:t>GC/CM</a:t>
            </a:r>
            <a:endParaRPr lang="en-US" sz="1600" dirty="0">
              <a:solidFill>
                <a:srgbClr val="404040"/>
              </a:solidFill>
              <a:latin typeface="Calibri"/>
              <a:cs typeface="Calibri"/>
            </a:endParaRPr>
          </a:p>
          <a:p>
            <a:pPr marL="12700">
              <a:lnSpc>
                <a:spcPct val="100000"/>
              </a:lnSpc>
              <a:spcBef>
                <a:spcPts val="540"/>
              </a:spcBef>
            </a:pPr>
            <a:r>
              <a:rPr lang="en-US" sz="1600" dirty="0">
                <a:solidFill>
                  <a:srgbClr val="404040"/>
                </a:solidFill>
                <a:latin typeface="Calibri"/>
                <a:cs typeface="Calibri"/>
              </a:rPr>
              <a:t>Request for EC/CM &amp; MC/CM Approval</a:t>
            </a:r>
            <a:endParaRPr sz="1600" dirty="0">
              <a:latin typeface="Calibri"/>
              <a:cs typeface="Calibri"/>
            </a:endParaRPr>
          </a:p>
          <a:p>
            <a:pPr marL="12700" marR="772795">
              <a:lnSpc>
                <a:spcPct val="134800"/>
              </a:lnSpc>
              <a:spcBef>
                <a:spcPts val="5"/>
              </a:spcBef>
            </a:pPr>
            <a:r>
              <a:rPr sz="1600" spc="-5" dirty="0">
                <a:solidFill>
                  <a:srgbClr val="404040"/>
                </a:solidFill>
                <a:latin typeface="Calibri"/>
                <a:cs typeface="Calibri"/>
              </a:rPr>
              <a:t>Public </a:t>
            </a:r>
            <a:r>
              <a:rPr sz="1600" spc="-10" dirty="0">
                <a:solidFill>
                  <a:srgbClr val="404040"/>
                </a:solidFill>
                <a:latin typeface="Calibri"/>
                <a:cs typeface="Calibri"/>
              </a:rPr>
              <a:t>Body Qualifications  </a:t>
            </a:r>
            <a:r>
              <a:rPr sz="1600" dirty="0">
                <a:solidFill>
                  <a:srgbClr val="404040"/>
                </a:solidFill>
                <a:latin typeface="Calibri"/>
                <a:cs typeface="Calibri"/>
              </a:rPr>
              <a:t>Organization Chart  </a:t>
            </a:r>
            <a:endParaRPr lang="en-US" sz="1600" dirty="0">
              <a:solidFill>
                <a:srgbClr val="404040"/>
              </a:solidFill>
              <a:latin typeface="Calibri"/>
              <a:cs typeface="Calibri"/>
            </a:endParaRPr>
          </a:p>
          <a:p>
            <a:pPr marL="12700" marR="772795">
              <a:lnSpc>
                <a:spcPct val="134800"/>
              </a:lnSpc>
              <a:spcBef>
                <a:spcPts val="5"/>
              </a:spcBef>
            </a:pPr>
            <a:r>
              <a:rPr sz="1600" dirty="0">
                <a:solidFill>
                  <a:srgbClr val="404040"/>
                </a:solidFill>
                <a:latin typeface="Calibri"/>
                <a:cs typeface="Calibri"/>
              </a:rPr>
              <a:t>Project</a:t>
            </a:r>
            <a:r>
              <a:rPr lang="en-US" sz="1600" dirty="0">
                <a:solidFill>
                  <a:srgbClr val="404040"/>
                </a:solidFill>
                <a:latin typeface="Calibri"/>
                <a:cs typeface="Calibri"/>
              </a:rPr>
              <a:t> </a:t>
            </a:r>
            <a:r>
              <a:rPr sz="1600" dirty="0">
                <a:solidFill>
                  <a:srgbClr val="404040"/>
                </a:solidFill>
                <a:latin typeface="Calibri"/>
                <a:cs typeface="Calibri"/>
              </a:rPr>
              <a:t>Team </a:t>
            </a:r>
            <a:r>
              <a:rPr lang="en-US" sz="1600" dirty="0">
                <a:solidFill>
                  <a:srgbClr val="404040"/>
                </a:solidFill>
                <a:latin typeface="Calibri"/>
                <a:cs typeface="Calibri"/>
              </a:rPr>
              <a:t>APD </a:t>
            </a:r>
            <a:r>
              <a:rPr sz="1600" dirty="0">
                <a:solidFill>
                  <a:srgbClr val="404040"/>
                </a:solidFill>
                <a:latin typeface="Calibri"/>
                <a:cs typeface="Calibri"/>
              </a:rPr>
              <a:t>Experience  Summary</a:t>
            </a:r>
            <a:endParaRPr sz="1600" dirty="0">
              <a:latin typeface="Calibri"/>
              <a:cs typeface="Calibri"/>
            </a:endParaRPr>
          </a:p>
        </p:txBody>
      </p:sp>
      <p:sp>
        <p:nvSpPr>
          <p:cNvPr id="4" name="object 7">
            <a:extLst>
              <a:ext uri="{FF2B5EF4-FFF2-40B4-BE49-F238E27FC236}">
                <a16:creationId xmlns:a16="http://schemas.microsoft.com/office/drawing/2014/main" id="{1720E8D1-37DE-4C59-A5AB-754F8C374111}"/>
              </a:ext>
            </a:extLst>
          </p:cNvPr>
          <p:cNvSpPr/>
          <p:nvPr/>
        </p:nvSpPr>
        <p:spPr>
          <a:xfrm>
            <a:off x="6948678" y="5612058"/>
            <a:ext cx="2104643" cy="5803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840" y="469962"/>
            <a:ext cx="8105775" cy="574040"/>
          </a:xfrm>
          <a:prstGeom prst="rect">
            <a:avLst/>
          </a:prstGeom>
        </p:spPr>
        <p:txBody>
          <a:bodyPr vert="horz" wrap="square" lIns="0" tIns="12700" rIns="0" bIns="0" rtlCol="0">
            <a:spAutoFit/>
          </a:bodyPr>
          <a:lstStyle/>
          <a:p>
            <a:pPr marL="12700">
              <a:lnSpc>
                <a:spcPct val="100000"/>
              </a:lnSpc>
              <a:spcBef>
                <a:spcPts val="100"/>
              </a:spcBef>
            </a:pPr>
            <a:r>
              <a:rPr spc="-45" dirty="0"/>
              <a:t>RCW </a:t>
            </a:r>
            <a:r>
              <a:rPr spc="-50" dirty="0"/>
              <a:t>39.10.</a:t>
            </a:r>
            <a:r>
              <a:rPr lang="en-US" spc="-50" dirty="0"/>
              <a:t>280</a:t>
            </a:r>
            <a:r>
              <a:rPr spc="-50" dirty="0"/>
              <a:t> </a:t>
            </a:r>
            <a:r>
              <a:rPr spc="-40" dirty="0"/>
              <a:t>GC/CM </a:t>
            </a:r>
            <a:r>
              <a:rPr spc="-60" dirty="0"/>
              <a:t>Statutory</a:t>
            </a:r>
            <a:r>
              <a:rPr spc="-310" dirty="0"/>
              <a:t> </a:t>
            </a:r>
            <a:r>
              <a:rPr spc="-50" dirty="0"/>
              <a:t>Compliance</a:t>
            </a:r>
          </a:p>
        </p:txBody>
      </p:sp>
      <p:sp>
        <p:nvSpPr>
          <p:cNvPr id="3" name="object 3"/>
          <p:cNvSpPr txBox="1"/>
          <p:nvPr/>
        </p:nvSpPr>
        <p:spPr>
          <a:xfrm>
            <a:off x="520700" y="1746425"/>
            <a:ext cx="7868284" cy="2917190"/>
          </a:xfrm>
          <a:prstGeom prst="rect">
            <a:avLst/>
          </a:prstGeom>
        </p:spPr>
        <p:txBody>
          <a:bodyPr vert="horz" wrap="square" lIns="0" tIns="194945" rIns="0" bIns="0" rtlCol="0">
            <a:spAutoFit/>
          </a:bodyPr>
          <a:lstStyle/>
          <a:p>
            <a:pPr marL="12700">
              <a:lnSpc>
                <a:spcPct val="100000"/>
              </a:lnSpc>
              <a:spcBef>
                <a:spcPts val="1535"/>
              </a:spcBef>
            </a:pPr>
            <a:r>
              <a:rPr sz="2400" b="0" spc="-20" dirty="0">
                <a:latin typeface="Calibri Light"/>
                <a:cs typeface="Calibri Light"/>
              </a:rPr>
              <a:t>Complies </a:t>
            </a:r>
            <a:r>
              <a:rPr sz="2400" b="0" spc="-5" dirty="0">
                <a:latin typeface="Calibri Light"/>
                <a:cs typeface="Calibri Light"/>
              </a:rPr>
              <a:t>with </a:t>
            </a:r>
            <a:r>
              <a:rPr lang="en-US" sz="2400" spc="-5" dirty="0">
                <a:latin typeface="Calibri Light"/>
                <a:cs typeface="Calibri Light"/>
              </a:rPr>
              <a:t>3</a:t>
            </a:r>
            <a:r>
              <a:rPr sz="2400" b="0" dirty="0">
                <a:latin typeface="Calibri Light"/>
                <a:cs typeface="Calibri Light"/>
              </a:rPr>
              <a:t> </a:t>
            </a:r>
            <a:r>
              <a:rPr sz="2400" b="0" spc="-5" dirty="0">
                <a:latin typeface="Calibri Light"/>
                <a:cs typeface="Calibri Light"/>
              </a:rPr>
              <a:t>of the </a:t>
            </a:r>
            <a:r>
              <a:rPr sz="2400" b="0" dirty="0">
                <a:latin typeface="Calibri Light"/>
                <a:cs typeface="Calibri Light"/>
              </a:rPr>
              <a:t>5 </a:t>
            </a:r>
            <a:r>
              <a:rPr sz="2400" b="0" spc="-25" dirty="0">
                <a:latin typeface="Calibri Light"/>
                <a:cs typeface="Calibri Light"/>
              </a:rPr>
              <a:t>Statutory</a:t>
            </a:r>
            <a:r>
              <a:rPr sz="2400" b="0" spc="-320" dirty="0">
                <a:latin typeface="Calibri Light"/>
                <a:cs typeface="Calibri Light"/>
              </a:rPr>
              <a:t> </a:t>
            </a:r>
            <a:r>
              <a:rPr sz="2400" b="0" spc="-15" dirty="0">
                <a:latin typeface="Calibri Light"/>
                <a:cs typeface="Calibri Light"/>
              </a:rPr>
              <a:t>Criteria</a:t>
            </a:r>
            <a:endParaRPr sz="2400" dirty="0">
              <a:latin typeface="Calibri Light"/>
              <a:cs typeface="Calibri Light"/>
            </a:endParaRPr>
          </a:p>
          <a:p>
            <a:pPr marL="377825" indent="-273685">
              <a:lnSpc>
                <a:spcPct val="100000"/>
              </a:lnSpc>
              <a:spcBef>
                <a:spcPts val="1025"/>
              </a:spcBef>
              <a:buAutoNum type="arabicParenBoth"/>
              <a:tabLst>
                <a:tab pos="378460" algn="l"/>
              </a:tabLst>
            </a:pPr>
            <a:r>
              <a:rPr sz="1700" b="1" spc="-25" dirty="0">
                <a:latin typeface="Calibri Light"/>
                <a:cs typeface="Calibri Light"/>
              </a:rPr>
              <a:t>Implementation</a:t>
            </a:r>
            <a:r>
              <a:rPr sz="1700" b="1" spc="-65" dirty="0">
                <a:latin typeface="Calibri Light"/>
                <a:cs typeface="Calibri Light"/>
              </a:rPr>
              <a:t> </a:t>
            </a:r>
            <a:r>
              <a:rPr sz="1700" b="1" spc="-15" dirty="0">
                <a:latin typeface="Calibri Light"/>
                <a:cs typeface="Calibri Light"/>
              </a:rPr>
              <a:t>of</a:t>
            </a:r>
            <a:r>
              <a:rPr sz="1700" b="1" spc="-65" dirty="0">
                <a:latin typeface="Calibri Light"/>
                <a:cs typeface="Calibri Light"/>
              </a:rPr>
              <a:t> </a:t>
            </a:r>
            <a:r>
              <a:rPr sz="1700" b="1" spc="-15" dirty="0">
                <a:latin typeface="Calibri Light"/>
                <a:cs typeface="Calibri Light"/>
              </a:rPr>
              <a:t>the</a:t>
            </a:r>
            <a:r>
              <a:rPr sz="1700" b="1" spc="-65" dirty="0">
                <a:latin typeface="Calibri Light"/>
                <a:cs typeface="Calibri Light"/>
              </a:rPr>
              <a:t> </a:t>
            </a:r>
            <a:r>
              <a:rPr sz="1700" b="1" spc="-20" dirty="0">
                <a:latin typeface="Calibri Light"/>
                <a:cs typeface="Calibri Light"/>
              </a:rPr>
              <a:t>project</a:t>
            </a:r>
            <a:r>
              <a:rPr sz="1700" b="1" spc="-60" dirty="0">
                <a:latin typeface="Calibri Light"/>
                <a:cs typeface="Calibri Light"/>
              </a:rPr>
              <a:t> </a:t>
            </a:r>
            <a:r>
              <a:rPr sz="1700" b="1" spc="-20" dirty="0">
                <a:latin typeface="Calibri Light"/>
                <a:cs typeface="Calibri Light"/>
              </a:rPr>
              <a:t>involves</a:t>
            </a:r>
            <a:r>
              <a:rPr sz="1700" b="1" spc="-65" dirty="0">
                <a:latin typeface="Calibri Light"/>
                <a:cs typeface="Calibri Light"/>
              </a:rPr>
              <a:t> </a:t>
            </a:r>
            <a:r>
              <a:rPr sz="1700" b="1" spc="-20" dirty="0">
                <a:latin typeface="Calibri Light"/>
                <a:cs typeface="Calibri Light"/>
              </a:rPr>
              <a:t>complex</a:t>
            </a:r>
            <a:r>
              <a:rPr sz="1700" b="1" spc="-65" dirty="0">
                <a:latin typeface="Calibri Light"/>
                <a:cs typeface="Calibri Light"/>
              </a:rPr>
              <a:t> </a:t>
            </a:r>
            <a:r>
              <a:rPr sz="1700" b="1" spc="-20" dirty="0">
                <a:latin typeface="Calibri Light"/>
                <a:cs typeface="Calibri Light"/>
              </a:rPr>
              <a:t>scheduling,</a:t>
            </a:r>
            <a:r>
              <a:rPr sz="1700" b="1" spc="-60" dirty="0">
                <a:latin typeface="Calibri Light"/>
                <a:cs typeface="Calibri Light"/>
              </a:rPr>
              <a:t> </a:t>
            </a:r>
            <a:r>
              <a:rPr sz="1700" b="1" spc="-20" dirty="0">
                <a:latin typeface="Calibri Light"/>
                <a:cs typeface="Calibri Light"/>
              </a:rPr>
              <a:t>phasing,</a:t>
            </a:r>
            <a:r>
              <a:rPr sz="1700" b="1" spc="-65" dirty="0">
                <a:latin typeface="Calibri Light"/>
                <a:cs typeface="Calibri Light"/>
              </a:rPr>
              <a:t> </a:t>
            </a:r>
            <a:r>
              <a:rPr sz="1700" b="1" spc="-15" dirty="0">
                <a:latin typeface="Calibri Light"/>
                <a:cs typeface="Calibri Light"/>
              </a:rPr>
              <a:t>or</a:t>
            </a:r>
            <a:r>
              <a:rPr sz="1700" b="1" spc="-65" dirty="0">
                <a:latin typeface="Calibri Light"/>
                <a:cs typeface="Calibri Light"/>
              </a:rPr>
              <a:t> </a:t>
            </a:r>
            <a:r>
              <a:rPr sz="1700" b="1" spc="-25" dirty="0">
                <a:latin typeface="Calibri Light"/>
                <a:cs typeface="Calibri Light"/>
              </a:rPr>
              <a:t>coordination.</a:t>
            </a:r>
            <a:endParaRPr sz="1700" b="1" dirty="0">
              <a:latin typeface="Calibri Light"/>
              <a:cs typeface="Calibri Light"/>
            </a:endParaRPr>
          </a:p>
          <a:p>
            <a:pPr marL="104139" marR="5080">
              <a:lnSpc>
                <a:spcPct val="80000"/>
              </a:lnSpc>
              <a:spcBef>
                <a:spcPts val="1390"/>
              </a:spcBef>
              <a:buAutoNum type="arabicParenBoth"/>
              <a:tabLst>
                <a:tab pos="378460" algn="l"/>
              </a:tabLst>
            </a:pPr>
            <a:r>
              <a:rPr sz="1700" b="1" spc="-15" dirty="0">
                <a:latin typeface="Calibri Light"/>
                <a:cs typeface="Calibri Light"/>
              </a:rPr>
              <a:t>The </a:t>
            </a:r>
            <a:r>
              <a:rPr sz="1700" b="1" spc="-20" dirty="0">
                <a:latin typeface="Calibri Light"/>
                <a:cs typeface="Calibri Light"/>
              </a:rPr>
              <a:t>project involves </a:t>
            </a:r>
            <a:r>
              <a:rPr sz="1700" b="1" spc="-25" dirty="0">
                <a:latin typeface="Calibri Light"/>
                <a:cs typeface="Calibri Light"/>
              </a:rPr>
              <a:t>construction </a:t>
            </a:r>
            <a:r>
              <a:rPr sz="1700" b="1" spc="-10" dirty="0">
                <a:latin typeface="Calibri Light"/>
                <a:cs typeface="Calibri Light"/>
              </a:rPr>
              <a:t>at an </a:t>
            </a:r>
            <a:r>
              <a:rPr sz="1700" b="1" spc="-25" dirty="0">
                <a:latin typeface="Calibri Light"/>
                <a:cs typeface="Calibri Light"/>
              </a:rPr>
              <a:t>occupied </a:t>
            </a:r>
            <a:r>
              <a:rPr sz="1700" b="1" spc="-20" dirty="0">
                <a:latin typeface="Calibri Light"/>
                <a:cs typeface="Calibri Light"/>
              </a:rPr>
              <a:t>facility </a:t>
            </a:r>
            <a:r>
              <a:rPr sz="1700" b="1" spc="-15" dirty="0">
                <a:latin typeface="Calibri Light"/>
                <a:cs typeface="Calibri Light"/>
              </a:rPr>
              <a:t>which</a:t>
            </a:r>
            <a:r>
              <a:rPr sz="1700" b="1" spc="30" dirty="0">
                <a:latin typeface="Calibri Light"/>
                <a:cs typeface="Calibri Light"/>
              </a:rPr>
              <a:t> </a:t>
            </a:r>
            <a:r>
              <a:rPr sz="1700" b="1" spc="-15" dirty="0">
                <a:latin typeface="Calibri Light"/>
                <a:cs typeface="Calibri Light"/>
              </a:rPr>
              <a:t>must continue </a:t>
            </a:r>
            <a:r>
              <a:rPr sz="1700" b="1" spc="-5" dirty="0">
                <a:latin typeface="Calibri Light"/>
                <a:cs typeface="Calibri Light"/>
              </a:rPr>
              <a:t>to </a:t>
            </a:r>
            <a:r>
              <a:rPr sz="1700" b="1" spc="-20" dirty="0">
                <a:latin typeface="Calibri Light"/>
                <a:cs typeface="Calibri Light"/>
              </a:rPr>
              <a:t>operate  </a:t>
            </a:r>
            <a:r>
              <a:rPr sz="1700" b="1" spc="-10" dirty="0">
                <a:latin typeface="Calibri Light"/>
                <a:cs typeface="Calibri Light"/>
              </a:rPr>
              <a:t>during</a:t>
            </a:r>
            <a:r>
              <a:rPr sz="1700" b="1" spc="-65" dirty="0">
                <a:latin typeface="Calibri Light"/>
                <a:cs typeface="Calibri Light"/>
              </a:rPr>
              <a:t> </a:t>
            </a:r>
            <a:r>
              <a:rPr sz="1700" b="1" spc="-15" dirty="0">
                <a:latin typeface="Calibri Light"/>
                <a:cs typeface="Calibri Light"/>
              </a:rPr>
              <a:t>construction</a:t>
            </a:r>
            <a:endParaRPr sz="1700" b="1" dirty="0">
              <a:latin typeface="Calibri Light"/>
              <a:cs typeface="Calibri Light"/>
            </a:endParaRPr>
          </a:p>
          <a:p>
            <a:pPr marL="104139" marR="102870">
              <a:lnSpc>
                <a:spcPts val="1630"/>
              </a:lnSpc>
              <a:spcBef>
                <a:spcPts val="1395"/>
              </a:spcBef>
              <a:buAutoNum type="arabicParenBoth"/>
              <a:tabLst>
                <a:tab pos="393700" algn="l"/>
              </a:tabLst>
            </a:pPr>
            <a:r>
              <a:rPr sz="1700" b="1" dirty="0">
                <a:latin typeface="Calibri Light"/>
                <a:cs typeface="Calibri Light"/>
              </a:rPr>
              <a:t>The involvement of the General Contractor/Construction Manager </a:t>
            </a:r>
            <a:r>
              <a:rPr sz="1700" b="1" spc="5" dirty="0">
                <a:latin typeface="Calibri Light"/>
                <a:cs typeface="Calibri Light"/>
              </a:rPr>
              <a:t>during </a:t>
            </a:r>
            <a:r>
              <a:rPr sz="1700" b="1" dirty="0">
                <a:latin typeface="Calibri Light"/>
                <a:cs typeface="Calibri Light"/>
              </a:rPr>
              <a:t>the </a:t>
            </a:r>
            <a:r>
              <a:rPr sz="1700" b="1" spc="5" dirty="0">
                <a:latin typeface="Calibri Light"/>
                <a:cs typeface="Calibri Light"/>
              </a:rPr>
              <a:t>design  </a:t>
            </a:r>
            <a:r>
              <a:rPr sz="1700" b="1" spc="-10" dirty="0">
                <a:latin typeface="Calibri Light"/>
                <a:cs typeface="Calibri Light"/>
              </a:rPr>
              <a:t>stage </a:t>
            </a:r>
            <a:r>
              <a:rPr sz="1700" b="1" spc="-5" dirty="0">
                <a:latin typeface="Calibri Light"/>
                <a:cs typeface="Calibri Light"/>
              </a:rPr>
              <a:t>is critical to </a:t>
            </a:r>
            <a:r>
              <a:rPr sz="1700" b="1" dirty="0">
                <a:latin typeface="Calibri Light"/>
                <a:cs typeface="Calibri Light"/>
              </a:rPr>
              <a:t>the </a:t>
            </a:r>
            <a:r>
              <a:rPr sz="1700" b="1" spc="-5" dirty="0">
                <a:latin typeface="Calibri Light"/>
                <a:cs typeface="Calibri Light"/>
              </a:rPr>
              <a:t>success of </a:t>
            </a:r>
            <a:r>
              <a:rPr sz="1700" b="1" dirty="0">
                <a:latin typeface="Calibri Light"/>
                <a:cs typeface="Calibri Light"/>
              </a:rPr>
              <a:t>the</a:t>
            </a:r>
            <a:r>
              <a:rPr sz="1700" b="1" spc="35" dirty="0">
                <a:latin typeface="Calibri Light"/>
                <a:cs typeface="Calibri Light"/>
              </a:rPr>
              <a:t> </a:t>
            </a:r>
            <a:r>
              <a:rPr sz="1700" b="1" spc="-10" dirty="0">
                <a:latin typeface="Calibri Light"/>
                <a:cs typeface="Calibri Light"/>
              </a:rPr>
              <a:t>project.</a:t>
            </a:r>
            <a:endParaRPr sz="1700" b="1" dirty="0">
              <a:latin typeface="Calibri Light"/>
              <a:cs typeface="Calibri Light"/>
            </a:endParaRPr>
          </a:p>
          <a:p>
            <a:pPr marL="393065" indent="-288925">
              <a:lnSpc>
                <a:spcPct val="100000"/>
              </a:lnSpc>
              <a:spcBef>
                <a:spcPts val="1010"/>
              </a:spcBef>
              <a:buAutoNum type="arabicParenBoth"/>
              <a:tabLst>
                <a:tab pos="393700" algn="l"/>
              </a:tabLst>
            </a:pPr>
            <a:r>
              <a:rPr sz="1700" dirty="0">
                <a:solidFill>
                  <a:srgbClr val="A6A6A6"/>
                </a:solidFill>
                <a:latin typeface="Calibri Light"/>
                <a:cs typeface="Calibri Light"/>
              </a:rPr>
              <a:t>The </a:t>
            </a:r>
            <a:r>
              <a:rPr sz="1700" spc="5" dirty="0">
                <a:solidFill>
                  <a:srgbClr val="A6A6A6"/>
                </a:solidFill>
                <a:latin typeface="Calibri Light"/>
                <a:cs typeface="Calibri Light"/>
              </a:rPr>
              <a:t>project </a:t>
            </a:r>
            <a:r>
              <a:rPr sz="1700" dirty="0">
                <a:solidFill>
                  <a:srgbClr val="A6A6A6"/>
                </a:solidFill>
                <a:latin typeface="Calibri Light"/>
                <a:cs typeface="Calibri Light"/>
              </a:rPr>
              <a:t>encompasses a complex or technical work</a:t>
            </a:r>
            <a:r>
              <a:rPr sz="1700" spc="-10" dirty="0">
                <a:solidFill>
                  <a:srgbClr val="A6A6A6"/>
                </a:solidFill>
                <a:latin typeface="Calibri Light"/>
                <a:cs typeface="Calibri Light"/>
              </a:rPr>
              <a:t> </a:t>
            </a:r>
            <a:r>
              <a:rPr sz="1700" dirty="0">
                <a:solidFill>
                  <a:srgbClr val="A6A6A6"/>
                </a:solidFill>
                <a:latin typeface="Calibri Light"/>
                <a:cs typeface="Calibri Light"/>
              </a:rPr>
              <a:t>environment.</a:t>
            </a:r>
            <a:endParaRPr sz="1700" dirty="0">
              <a:latin typeface="Calibri Light"/>
              <a:cs typeface="Calibri Light"/>
            </a:endParaRPr>
          </a:p>
          <a:p>
            <a:pPr marL="393065" indent="-288925">
              <a:lnSpc>
                <a:spcPct val="100000"/>
              </a:lnSpc>
              <a:spcBef>
                <a:spcPts val="985"/>
              </a:spcBef>
              <a:buAutoNum type="arabicParenBoth"/>
              <a:tabLst>
                <a:tab pos="393700" algn="l"/>
              </a:tabLst>
            </a:pPr>
            <a:r>
              <a:rPr sz="1700" b="0" dirty="0">
                <a:solidFill>
                  <a:srgbClr val="A6A6A6"/>
                </a:solidFill>
                <a:latin typeface="Calibri Light"/>
                <a:cs typeface="Calibri Light"/>
              </a:rPr>
              <a:t>The </a:t>
            </a:r>
            <a:r>
              <a:rPr sz="1700" b="0" spc="5" dirty="0">
                <a:solidFill>
                  <a:srgbClr val="A6A6A6"/>
                </a:solidFill>
                <a:latin typeface="Calibri Light"/>
                <a:cs typeface="Calibri Light"/>
              </a:rPr>
              <a:t>project </a:t>
            </a:r>
            <a:r>
              <a:rPr sz="1700" b="0" dirty="0">
                <a:solidFill>
                  <a:srgbClr val="A6A6A6"/>
                </a:solidFill>
                <a:latin typeface="Calibri Light"/>
                <a:cs typeface="Calibri Light"/>
              </a:rPr>
              <a:t>requires specialized work on a </a:t>
            </a:r>
            <a:r>
              <a:rPr sz="1700" b="0" spc="5" dirty="0">
                <a:solidFill>
                  <a:srgbClr val="A6A6A6"/>
                </a:solidFill>
                <a:latin typeface="Calibri Light"/>
                <a:cs typeface="Calibri Light"/>
              </a:rPr>
              <a:t>building </a:t>
            </a:r>
            <a:r>
              <a:rPr sz="1700" b="0" dirty="0">
                <a:solidFill>
                  <a:srgbClr val="A6A6A6"/>
                </a:solidFill>
                <a:latin typeface="Calibri Light"/>
                <a:cs typeface="Calibri Light"/>
              </a:rPr>
              <a:t>that </a:t>
            </a:r>
            <a:r>
              <a:rPr sz="1700" b="0" spc="5" dirty="0">
                <a:solidFill>
                  <a:srgbClr val="A6A6A6"/>
                </a:solidFill>
                <a:latin typeface="Calibri Light"/>
                <a:cs typeface="Calibri Light"/>
              </a:rPr>
              <a:t>has historic</a:t>
            </a:r>
            <a:r>
              <a:rPr sz="1700" b="0" spc="-20" dirty="0">
                <a:solidFill>
                  <a:srgbClr val="A6A6A6"/>
                </a:solidFill>
                <a:latin typeface="Calibri Light"/>
                <a:cs typeface="Calibri Light"/>
              </a:rPr>
              <a:t> </a:t>
            </a:r>
            <a:r>
              <a:rPr sz="1700" b="0" dirty="0">
                <a:solidFill>
                  <a:srgbClr val="A6A6A6"/>
                </a:solidFill>
                <a:latin typeface="Calibri Light"/>
                <a:cs typeface="Calibri Light"/>
              </a:rPr>
              <a:t>significance.</a:t>
            </a:r>
            <a:endParaRPr sz="1700" dirty="0">
              <a:latin typeface="Calibri Light"/>
              <a:cs typeface="Calibri Light"/>
            </a:endParaRPr>
          </a:p>
        </p:txBody>
      </p:sp>
      <p:sp>
        <p:nvSpPr>
          <p:cNvPr id="4" name="object 7">
            <a:extLst>
              <a:ext uri="{FF2B5EF4-FFF2-40B4-BE49-F238E27FC236}">
                <a16:creationId xmlns:a16="http://schemas.microsoft.com/office/drawing/2014/main" id="{D21B5234-B865-41A1-8A56-70F2BA33DC46}"/>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8A329D-8D4E-4367-B5CD-89D5E67AC0D4}"/>
              </a:ext>
            </a:extLst>
          </p:cNvPr>
          <p:cNvSpPr txBox="1"/>
          <p:nvPr/>
        </p:nvSpPr>
        <p:spPr>
          <a:xfrm>
            <a:off x="838200" y="533400"/>
            <a:ext cx="5867400" cy="646331"/>
          </a:xfrm>
          <a:prstGeom prst="rect">
            <a:avLst/>
          </a:prstGeom>
          <a:noFill/>
        </p:spPr>
        <p:txBody>
          <a:bodyPr wrap="square">
            <a:spAutoFit/>
          </a:bodyPr>
          <a:lstStyle/>
          <a:p>
            <a:r>
              <a:rPr lang="en-US" sz="3600" spc="-65" dirty="0">
                <a:latin typeface="Calibri Light" panose="020F0302020204030204" pitchFamily="34" charset="0"/>
                <a:cs typeface="Calibri Light" panose="020F0302020204030204" pitchFamily="34" charset="0"/>
              </a:rPr>
              <a:t>Advantages </a:t>
            </a:r>
            <a:r>
              <a:rPr lang="en-US" sz="3600" spc="-40" dirty="0">
                <a:latin typeface="Calibri Light" panose="020F0302020204030204" pitchFamily="34" charset="0"/>
                <a:cs typeface="Calibri Light" panose="020F0302020204030204" pitchFamily="34" charset="0"/>
              </a:rPr>
              <a:t>to GC/CM</a:t>
            </a:r>
            <a:r>
              <a:rPr lang="en-US" sz="3600" spc="-270" dirty="0">
                <a:latin typeface="Calibri Light" panose="020F0302020204030204" pitchFamily="34" charset="0"/>
                <a:cs typeface="Calibri Light" panose="020F0302020204030204" pitchFamily="34" charset="0"/>
              </a:rPr>
              <a:t> </a:t>
            </a:r>
            <a:r>
              <a:rPr lang="en-US" sz="3600" spc="-55" dirty="0">
                <a:latin typeface="Calibri Light" panose="020F0302020204030204" pitchFamily="34" charset="0"/>
                <a:cs typeface="Calibri Light" panose="020F0302020204030204" pitchFamily="34" charset="0"/>
              </a:rPr>
              <a:t>Delivery</a:t>
            </a:r>
            <a:endParaRPr lang="en-US" sz="36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8FC1BAD-CD51-4E98-BF1F-A0E9C861382E}"/>
              </a:ext>
            </a:extLst>
          </p:cNvPr>
          <p:cNvSpPr txBox="1"/>
          <p:nvPr/>
        </p:nvSpPr>
        <p:spPr>
          <a:xfrm>
            <a:off x="219722" y="1295400"/>
            <a:ext cx="8915400" cy="4131900"/>
          </a:xfrm>
          <a:prstGeom prst="rect">
            <a:avLst/>
          </a:prstGeom>
          <a:noFill/>
        </p:spPr>
        <p:txBody>
          <a:bodyPr wrap="square">
            <a:spAutoFit/>
          </a:bodyPr>
          <a:lstStyle/>
          <a:p>
            <a:pPr marL="12699">
              <a:lnSpc>
                <a:spcPct val="100000"/>
              </a:lnSpc>
              <a:spcBef>
                <a:spcPts val="1260"/>
              </a:spcBef>
              <a:buClr>
                <a:srgbClr val="99CA38"/>
              </a:buClr>
              <a:buSzPct val="95000"/>
              <a:tabLst>
                <a:tab pos="130175" algn="l"/>
              </a:tabLst>
            </a:pPr>
            <a:r>
              <a:rPr lang="en-US" sz="2000" b="1" spc="-15" dirty="0">
                <a:solidFill>
                  <a:srgbClr val="404040"/>
                </a:solidFill>
                <a:latin typeface="Calibri"/>
                <a:cs typeface="Calibri"/>
              </a:rPr>
              <a:t>Allocation of Risk – The GC/CM process can reduce risks in the following manner:</a:t>
            </a:r>
          </a:p>
          <a:p>
            <a:pPr marL="104139" indent="-91440">
              <a:lnSpc>
                <a:spcPct val="100000"/>
              </a:lnSpc>
              <a:spcBef>
                <a:spcPts val="1260"/>
              </a:spcBef>
              <a:buClr>
                <a:srgbClr val="99CA38"/>
              </a:buClr>
              <a:buSzPct val="95000"/>
              <a:buFont typeface="Wingdings"/>
              <a:buChar char=""/>
              <a:tabLst>
                <a:tab pos="130175" algn="l"/>
              </a:tabLst>
            </a:pPr>
            <a:r>
              <a:rPr lang="en-US" sz="2000" spc="-15" dirty="0">
                <a:solidFill>
                  <a:srgbClr val="404040"/>
                </a:solidFill>
                <a:latin typeface="Calibri"/>
                <a:cs typeface="Calibri"/>
              </a:rPr>
              <a:t> “Open </a:t>
            </a:r>
            <a:r>
              <a:rPr lang="en-US" sz="2000" spc="-5" dirty="0">
                <a:solidFill>
                  <a:srgbClr val="404040"/>
                </a:solidFill>
                <a:latin typeface="Calibri"/>
                <a:cs typeface="Calibri"/>
              </a:rPr>
              <a:t>book” </a:t>
            </a:r>
            <a:r>
              <a:rPr lang="en-US" sz="2000" spc="-10" dirty="0">
                <a:solidFill>
                  <a:srgbClr val="404040"/>
                </a:solidFill>
                <a:latin typeface="Calibri"/>
                <a:cs typeface="Calibri"/>
              </a:rPr>
              <a:t>Cost </a:t>
            </a:r>
            <a:r>
              <a:rPr lang="en-US" sz="2000" spc="-5" dirty="0">
                <a:solidFill>
                  <a:srgbClr val="404040"/>
                </a:solidFill>
                <a:latin typeface="Calibri"/>
                <a:cs typeface="Calibri"/>
              </a:rPr>
              <a:t>Accounting </a:t>
            </a:r>
          </a:p>
          <a:p>
            <a:pPr marL="104139" indent="-91440">
              <a:lnSpc>
                <a:spcPct val="100000"/>
              </a:lnSpc>
              <a:spcBef>
                <a:spcPts val="1260"/>
              </a:spcBef>
              <a:buClr>
                <a:srgbClr val="99CA38"/>
              </a:buClr>
              <a:buSzPct val="95000"/>
              <a:buFont typeface="Wingdings"/>
              <a:buChar char=""/>
              <a:tabLst>
                <a:tab pos="130175" algn="l"/>
              </a:tabLst>
            </a:pPr>
            <a:r>
              <a:rPr lang="en-US" sz="2000" dirty="0">
                <a:solidFill>
                  <a:srgbClr val="404040"/>
                </a:solidFill>
                <a:latin typeface="Calibri"/>
                <a:cs typeface="Calibri"/>
              </a:rPr>
              <a:t> Collaboration Between GC/CM, A/E and Owner</a:t>
            </a:r>
          </a:p>
          <a:p>
            <a:pPr marL="104139" indent="-91440">
              <a:lnSpc>
                <a:spcPct val="100000"/>
              </a:lnSpc>
              <a:spcBef>
                <a:spcPts val="1260"/>
              </a:spcBef>
              <a:buClr>
                <a:srgbClr val="99CA38"/>
              </a:buClr>
              <a:buSzPct val="95000"/>
              <a:buFont typeface="Wingdings"/>
              <a:buChar char=""/>
              <a:tabLst>
                <a:tab pos="130175" algn="l"/>
              </a:tabLst>
            </a:pPr>
            <a:r>
              <a:rPr lang="en-US" sz="2000" dirty="0">
                <a:solidFill>
                  <a:srgbClr val="404040"/>
                </a:solidFill>
                <a:latin typeface="Calibri"/>
                <a:cs typeface="Calibri"/>
              </a:rPr>
              <a:t> GC/CM Involved During Development of Design</a:t>
            </a:r>
            <a:endParaRPr lang="en-US" sz="2000" spc="-10" dirty="0">
              <a:solidFill>
                <a:srgbClr val="404040"/>
              </a:solidFill>
              <a:latin typeface="Calibri"/>
              <a:cs typeface="Calibri"/>
            </a:endParaRPr>
          </a:p>
          <a:p>
            <a:pPr marL="103505" marR="689610" indent="-90805">
              <a:lnSpc>
                <a:spcPts val="2160"/>
              </a:lnSpc>
              <a:spcBef>
                <a:spcPts val="1390"/>
              </a:spcBef>
              <a:buClr>
                <a:srgbClr val="99CA38"/>
              </a:buClr>
              <a:buSzPct val="95000"/>
              <a:buFont typeface="Wingdings"/>
              <a:buChar char=""/>
              <a:tabLst>
                <a:tab pos="130175" algn="l"/>
              </a:tabLst>
            </a:pPr>
            <a:r>
              <a:rPr lang="en-US" sz="2000" spc="-10" dirty="0">
                <a:solidFill>
                  <a:srgbClr val="404040"/>
                </a:solidFill>
                <a:latin typeface="Calibri"/>
                <a:cs typeface="Calibri"/>
              </a:rPr>
              <a:t> Ongoing Estimates by GC/CM During Design</a:t>
            </a:r>
          </a:p>
          <a:p>
            <a:pPr marL="103505" marR="689610" indent="-90805">
              <a:lnSpc>
                <a:spcPts val="2160"/>
              </a:lnSpc>
              <a:spcBef>
                <a:spcPts val="1390"/>
              </a:spcBef>
              <a:buClr>
                <a:srgbClr val="99CA38"/>
              </a:buClr>
              <a:buSzPct val="95000"/>
              <a:buFont typeface="Wingdings"/>
              <a:buChar char=""/>
              <a:tabLst>
                <a:tab pos="130175" algn="l"/>
              </a:tabLst>
            </a:pPr>
            <a:r>
              <a:rPr lang="en-US" sz="2000" spc="-10" dirty="0">
                <a:solidFill>
                  <a:srgbClr val="404040"/>
                </a:solidFill>
                <a:latin typeface="Calibri"/>
                <a:cs typeface="Calibri"/>
              </a:rPr>
              <a:t> GC/CM Participation in Value Engineering &amp; Constructability</a:t>
            </a:r>
          </a:p>
          <a:p>
            <a:pPr marL="103505" marR="689610" indent="-90805">
              <a:lnSpc>
                <a:spcPts val="2160"/>
              </a:lnSpc>
              <a:spcBef>
                <a:spcPts val="1390"/>
              </a:spcBef>
              <a:buClr>
                <a:srgbClr val="99CA38"/>
              </a:buClr>
              <a:buSzPct val="95000"/>
              <a:buFont typeface="Wingdings"/>
              <a:buChar char=""/>
              <a:tabLst>
                <a:tab pos="130175" algn="l"/>
              </a:tabLst>
            </a:pPr>
            <a:r>
              <a:rPr lang="en-US" sz="2000" spc="-10" dirty="0">
                <a:solidFill>
                  <a:srgbClr val="404040"/>
                </a:solidFill>
                <a:cs typeface="Calibri"/>
              </a:rPr>
              <a:t> GC/CM Sets Construction Schedule</a:t>
            </a:r>
          </a:p>
          <a:p>
            <a:pPr marL="103505" marR="689610" indent="-90805">
              <a:lnSpc>
                <a:spcPts val="2160"/>
              </a:lnSpc>
              <a:spcBef>
                <a:spcPts val="1390"/>
              </a:spcBef>
              <a:buClr>
                <a:srgbClr val="99CA38"/>
              </a:buClr>
              <a:buSzPct val="95000"/>
              <a:buFont typeface="Wingdings"/>
              <a:buChar char=""/>
              <a:tabLst>
                <a:tab pos="130175" algn="l"/>
              </a:tabLst>
            </a:pPr>
            <a:r>
              <a:rPr lang="en-US" sz="2000" spc="-10" dirty="0">
                <a:solidFill>
                  <a:srgbClr val="404040"/>
                </a:solidFill>
                <a:cs typeface="Calibri"/>
              </a:rPr>
              <a:t> GC/CM Establishes Sub-Bid Packages</a:t>
            </a:r>
          </a:p>
          <a:p>
            <a:pPr marL="103505" marR="689610" indent="-90805">
              <a:lnSpc>
                <a:spcPts val="2160"/>
              </a:lnSpc>
              <a:spcBef>
                <a:spcPts val="1390"/>
              </a:spcBef>
              <a:buClr>
                <a:srgbClr val="99CA38"/>
              </a:buClr>
              <a:buSzPct val="95000"/>
              <a:buFont typeface="Wingdings"/>
              <a:buChar char=""/>
              <a:tabLst>
                <a:tab pos="130175" algn="l"/>
              </a:tabLst>
            </a:pPr>
            <a:r>
              <a:rPr lang="en-US" sz="2000" spc="-10" dirty="0">
                <a:solidFill>
                  <a:srgbClr val="404040"/>
                </a:solidFill>
                <a:latin typeface="Calibri"/>
                <a:cs typeface="Calibri"/>
              </a:rPr>
              <a:t> Reduced Risk of Claims &amp; Litigation</a:t>
            </a:r>
          </a:p>
        </p:txBody>
      </p:sp>
      <p:sp>
        <p:nvSpPr>
          <p:cNvPr id="4" name="object 7">
            <a:extLst>
              <a:ext uri="{FF2B5EF4-FFF2-40B4-BE49-F238E27FC236}">
                <a16:creationId xmlns:a16="http://schemas.microsoft.com/office/drawing/2014/main" id="{501C278E-D8AF-4876-9771-A89E4E2CDE6F}"/>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9596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4E4-72C2-49A0-AFFB-B8C2846C03C1}"/>
              </a:ext>
            </a:extLst>
          </p:cNvPr>
          <p:cNvSpPr>
            <a:spLocks noGrp="1"/>
          </p:cNvSpPr>
          <p:nvPr>
            <p:ph type="title" idx="4294967295"/>
          </p:nvPr>
        </p:nvSpPr>
        <p:spPr>
          <a:xfrm>
            <a:off x="914400" y="259398"/>
            <a:ext cx="6623050" cy="1107996"/>
          </a:xfrm>
        </p:spPr>
        <p:txBody>
          <a:bodyPr/>
          <a:lstStyle/>
          <a:p>
            <a:r>
              <a:rPr lang="en-US" sz="3600" dirty="0">
                <a:latin typeface="Calibri Light" panose="020F0302020204030204" pitchFamily="34" charset="0"/>
                <a:cs typeface="Calibri Light" panose="020F0302020204030204" pitchFamily="34" charset="0"/>
              </a:rPr>
              <a:t>EC/CM</a:t>
            </a:r>
            <a:r>
              <a:rPr lang="en-US" dirty="0">
                <a:latin typeface="Calibri Light" panose="020F0302020204030204" pitchFamily="34" charset="0"/>
                <a:cs typeface="Calibri Light" panose="020F0302020204030204" pitchFamily="34" charset="0"/>
              </a:rPr>
              <a:t> &amp; MC/CM </a:t>
            </a:r>
            <a:r>
              <a:rPr lang="en-US" sz="3600" dirty="0">
                <a:latin typeface="Calibri Light" panose="020F0302020204030204" pitchFamily="34" charset="0"/>
                <a:cs typeface="Calibri Light" panose="020F0302020204030204" pitchFamily="34" charset="0"/>
              </a:rPr>
              <a:t>Delivery</a:t>
            </a:r>
            <a:br>
              <a:rPr lang="en-US" sz="3600" dirty="0">
                <a:latin typeface="Calibri Light" panose="020F0302020204030204" pitchFamily="34" charset="0"/>
                <a:cs typeface="Calibri Light" panose="020F0302020204030204" pitchFamily="34" charset="0"/>
              </a:rPr>
            </a:br>
            <a:endParaRPr lang="en-US" dirty="0"/>
          </a:p>
        </p:txBody>
      </p:sp>
      <p:sp>
        <p:nvSpPr>
          <p:cNvPr id="3" name="Text Placeholder 2">
            <a:extLst>
              <a:ext uri="{FF2B5EF4-FFF2-40B4-BE49-F238E27FC236}">
                <a16:creationId xmlns:a16="http://schemas.microsoft.com/office/drawing/2014/main" id="{BE22A797-B07D-4D17-A161-6794EE1CA18A}"/>
              </a:ext>
            </a:extLst>
          </p:cNvPr>
          <p:cNvSpPr>
            <a:spLocks noGrp="1"/>
          </p:cNvSpPr>
          <p:nvPr>
            <p:ph type="body" idx="4294967295"/>
          </p:nvPr>
        </p:nvSpPr>
        <p:spPr>
          <a:xfrm>
            <a:off x="381000" y="891986"/>
            <a:ext cx="8566532" cy="5094343"/>
          </a:xfrm>
        </p:spPr>
        <p:txBody>
          <a:bodyPr/>
          <a:lstStyle/>
          <a:p>
            <a:pPr marL="103505" marR="689610" indent="-90805">
              <a:lnSpc>
                <a:spcPts val="2160"/>
              </a:lnSpc>
              <a:spcBef>
                <a:spcPts val="1390"/>
              </a:spcBef>
              <a:buClr>
                <a:srgbClr val="99CA38"/>
              </a:buClr>
              <a:buSzPct val="95000"/>
              <a:buFont typeface="Wingdings"/>
              <a:buChar char=""/>
              <a:tabLst>
                <a:tab pos="130175" algn="l"/>
              </a:tabLst>
            </a:pPr>
            <a:r>
              <a:rPr lang="en-US" sz="1800" b="1" spc="-10" dirty="0">
                <a:latin typeface="Calibri"/>
                <a:cs typeface="Calibri"/>
              </a:rPr>
              <a:t>In response to recent changes in statute, LWSD is requesting PRC approval to pursue EC/CM </a:t>
            </a:r>
            <a:r>
              <a:rPr lang="en-US" b="1" dirty="0"/>
              <a:t>&amp; MC/CM</a:t>
            </a:r>
            <a:r>
              <a:rPr lang="en-US" sz="1800" b="1" spc="-10" dirty="0">
                <a:latin typeface="Calibri"/>
                <a:cs typeface="Calibri"/>
              </a:rPr>
              <a:t> delivery.</a:t>
            </a:r>
          </a:p>
          <a:p>
            <a:pPr marL="560705" marR="689610" lvl="1" indent="-90805">
              <a:lnSpc>
                <a:spcPts val="2160"/>
              </a:lnSpc>
              <a:spcBef>
                <a:spcPts val="1390"/>
              </a:spcBef>
              <a:buClr>
                <a:srgbClr val="99CA38"/>
              </a:buClr>
              <a:buSzPct val="95000"/>
              <a:buFont typeface="Wingdings"/>
              <a:buChar char=""/>
              <a:tabLst>
                <a:tab pos="130175" algn="l"/>
              </a:tabLst>
            </a:pPr>
            <a:r>
              <a:rPr lang="en-US" dirty="0"/>
              <a:t>Value of the Electrical and Mechanical Subcontract work are each anticipated to exceed $3M.</a:t>
            </a:r>
          </a:p>
          <a:p>
            <a:pPr marL="560705" marR="689610" lvl="1" indent="-90805">
              <a:lnSpc>
                <a:spcPts val="2160"/>
              </a:lnSpc>
              <a:spcBef>
                <a:spcPts val="1390"/>
              </a:spcBef>
              <a:buClr>
                <a:srgbClr val="99CA38"/>
              </a:buClr>
              <a:buSzPct val="95000"/>
              <a:buFont typeface="Wingdings"/>
              <a:buChar char=""/>
              <a:tabLst>
                <a:tab pos="130175" algn="l"/>
              </a:tabLst>
            </a:pPr>
            <a:r>
              <a:rPr lang="en-US" dirty="0"/>
              <a:t>Major portion of the budget will be related to Electrical Subcontract work.</a:t>
            </a:r>
          </a:p>
          <a:p>
            <a:pPr marL="560705" marR="689610" lvl="1" indent="-90805">
              <a:lnSpc>
                <a:spcPts val="2160"/>
              </a:lnSpc>
              <a:spcBef>
                <a:spcPts val="1390"/>
              </a:spcBef>
              <a:buClr>
                <a:srgbClr val="99CA38"/>
              </a:buClr>
              <a:buSzPct val="95000"/>
              <a:buFont typeface="Wingdings"/>
              <a:buChar char=""/>
              <a:tabLst>
                <a:tab pos="130175" algn="l"/>
              </a:tabLst>
            </a:pPr>
            <a:r>
              <a:rPr lang="en-US" dirty="0"/>
              <a:t>We anticipate that the use of EC/CM &amp; MC/CM would be in the public interest, resulting in cost savings.</a:t>
            </a:r>
          </a:p>
          <a:p>
            <a:pPr marL="560705" marR="689610" lvl="1" indent="-90805">
              <a:lnSpc>
                <a:spcPts val="2160"/>
              </a:lnSpc>
              <a:spcBef>
                <a:spcPts val="1390"/>
              </a:spcBef>
              <a:buClr>
                <a:srgbClr val="99CA38"/>
              </a:buClr>
              <a:buSzPct val="95000"/>
              <a:buFont typeface="Wingdings"/>
              <a:buChar char=""/>
              <a:tabLst>
                <a:tab pos="130175" algn="l"/>
              </a:tabLst>
            </a:pPr>
            <a:r>
              <a:rPr lang="en-US" dirty="0"/>
              <a:t>Will be beneficial to have an EC/CM &amp; MC/CM to provide:</a:t>
            </a:r>
          </a:p>
          <a:p>
            <a:pPr marL="1017905" marR="689610" lvl="2" indent="-90805">
              <a:lnSpc>
                <a:spcPts val="2160"/>
              </a:lnSpc>
              <a:spcBef>
                <a:spcPts val="1390"/>
              </a:spcBef>
              <a:buClr>
                <a:srgbClr val="99CA38"/>
              </a:buClr>
              <a:buSzPct val="95000"/>
              <a:buFont typeface="Wingdings"/>
              <a:buChar char=""/>
              <a:tabLst>
                <a:tab pos="130175" algn="l"/>
              </a:tabLst>
            </a:pPr>
            <a:r>
              <a:rPr lang="en-US" dirty="0"/>
              <a:t>Ongoing, market-based cost estimating/forecasting.</a:t>
            </a:r>
          </a:p>
          <a:p>
            <a:pPr marL="1017905" marR="689610" lvl="2" indent="-90805">
              <a:lnSpc>
                <a:spcPts val="2160"/>
              </a:lnSpc>
              <a:spcBef>
                <a:spcPts val="1390"/>
              </a:spcBef>
              <a:buClr>
                <a:srgbClr val="99CA38"/>
              </a:buClr>
              <a:buSzPct val="95000"/>
              <a:buFont typeface="Wingdings"/>
              <a:buChar char=""/>
              <a:tabLst>
                <a:tab pos="130175" algn="l"/>
              </a:tabLst>
            </a:pPr>
            <a:r>
              <a:rPr lang="en-US" dirty="0"/>
              <a:t>Ongoing value engineering and constructability input.</a:t>
            </a:r>
          </a:p>
          <a:p>
            <a:pPr marL="1017905" marR="689610" lvl="2" indent="-90805">
              <a:lnSpc>
                <a:spcPts val="2160"/>
              </a:lnSpc>
              <a:spcBef>
                <a:spcPts val="1390"/>
              </a:spcBef>
              <a:buClr>
                <a:srgbClr val="99CA38"/>
              </a:buClr>
              <a:buSzPct val="95000"/>
              <a:buFont typeface="Wingdings"/>
              <a:buChar char=""/>
              <a:tabLst>
                <a:tab pos="130175" algn="l"/>
              </a:tabLst>
            </a:pPr>
            <a:r>
              <a:rPr lang="en-US" dirty="0"/>
              <a:t>Analysis of existing conditions and systems.</a:t>
            </a:r>
          </a:p>
          <a:p>
            <a:pPr marL="1017905" marR="689610" lvl="2" indent="-90805">
              <a:lnSpc>
                <a:spcPts val="2160"/>
              </a:lnSpc>
              <a:spcBef>
                <a:spcPts val="1390"/>
              </a:spcBef>
              <a:buClr>
                <a:srgbClr val="99CA38"/>
              </a:buClr>
              <a:buSzPct val="95000"/>
              <a:buFont typeface="Wingdings"/>
              <a:buChar char=""/>
              <a:tabLst>
                <a:tab pos="130175" algn="l"/>
              </a:tabLst>
            </a:pPr>
            <a:r>
              <a:rPr lang="en-US" dirty="0"/>
              <a:t>Recommendation on means/methods to keep facility operational during construction.</a:t>
            </a:r>
          </a:p>
        </p:txBody>
      </p:sp>
      <p:sp>
        <p:nvSpPr>
          <p:cNvPr id="4" name="object 7">
            <a:extLst>
              <a:ext uri="{FF2B5EF4-FFF2-40B4-BE49-F238E27FC236}">
                <a16:creationId xmlns:a16="http://schemas.microsoft.com/office/drawing/2014/main" id="{F2FC408C-BB31-47C6-B535-BB5913301CF4}"/>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1441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745456" y="3429000"/>
            <a:ext cx="5653087" cy="696913"/>
          </a:xfrm>
          <a:prstGeom prst="rect">
            <a:avLst/>
          </a:prstGeom>
        </p:spPr>
        <p:txBody>
          <a:bodyPr vert="horz" wrap="square" lIns="0" tIns="13335" rIns="0" bIns="0" rtlCol="0">
            <a:spAutoFit/>
          </a:bodyPr>
          <a:lstStyle/>
          <a:p>
            <a:pPr marL="12700">
              <a:lnSpc>
                <a:spcPct val="100000"/>
              </a:lnSpc>
              <a:spcBef>
                <a:spcPts val="105"/>
              </a:spcBef>
            </a:pPr>
            <a:r>
              <a:rPr sz="4400" spc="-50" dirty="0"/>
              <a:t>Public </a:t>
            </a:r>
            <a:r>
              <a:rPr sz="4400" spc="-40" dirty="0"/>
              <a:t>Body</a:t>
            </a:r>
            <a:r>
              <a:rPr sz="4400" spc="-210" dirty="0"/>
              <a:t> </a:t>
            </a:r>
            <a:r>
              <a:rPr sz="4400" spc="-55" dirty="0"/>
              <a:t>Qualifications</a:t>
            </a:r>
            <a:endParaRPr sz="4400" dirty="0"/>
          </a:p>
        </p:txBody>
      </p:sp>
      <p:sp>
        <p:nvSpPr>
          <p:cNvPr id="3" name="object 3"/>
          <p:cNvSpPr/>
          <p:nvPr/>
        </p:nvSpPr>
        <p:spPr>
          <a:xfrm>
            <a:off x="1981200" y="685800"/>
            <a:ext cx="4724399" cy="1473707"/>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039110" cy="6858000"/>
          </a:xfrm>
          <a:custGeom>
            <a:avLst/>
            <a:gdLst/>
            <a:ahLst/>
            <a:cxnLst/>
            <a:rect l="l" t="t" r="r" b="b"/>
            <a:pathLst>
              <a:path w="3039110" h="6858000">
                <a:moveTo>
                  <a:pt x="0" y="6858000"/>
                </a:moveTo>
                <a:lnTo>
                  <a:pt x="3038856" y="6858000"/>
                </a:lnTo>
                <a:lnTo>
                  <a:pt x="3038856" y="0"/>
                </a:lnTo>
                <a:lnTo>
                  <a:pt x="0" y="0"/>
                </a:lnTo>
                <a:lnTo>
                  <a:pt x="0" y="6858000"/>
                </a:lnTo>
                <a:close/>
              </a:path>
            </a:pathLst>
          </a:custGeom>
          <a:solidFill>
            <a:srgbClr val="62A437"/>
          </a:solidFill>
        </p:spPr>
        <p:txBody>
          <a:bodyPr wrap="square" lIns="0" tIns="0" rIns="0" bIns="0" rtlCol="0"/>
          <a:lstStyle/>
          <a:p>
            <a:endParaRPr dirty="0"/>
          </a:p>
        </p:txBody>
      </p:sp>
      <p:sp>
        <p:nvSpPr>
          <p:cNvPr id="3" name="object 3"/>
          <p:cNvSpPr/>
          <p:nvPr/>
        </p:nvSpPr>
        <p:spPr>
          <a:xfrm>
            <a:off x="3054089" y="0"/>
            <a:ext cx="0" cy="6858000"/>
          </a:xfrm>
          <a:custGeom>
            <a:avLst/>
            <a:gdLst/>
            <a:ahLst/>
            <a:cxnLst/>
            <a:rect l="l" t="t" r="r" b="b"/>
            <a:pathLst>
              <a:path h="6858000">
                <a:moveTo>
                  <a:pt x="0" y="0"/>
                </a:moveTo>
                <a:lnTo>
                  <a:pt x="0" y="6858000"/>
                </a:lnTo>
              </a:path>
            </a:pathLst>
          </a:custGeom>
          <a:ln w="48755">
            <a:solidFill>
              <a:srgbClr val="99CA38"/>
            </a:solidFill>
          </a:ln>
        </p:spPr>
        <p:txBody>
          <a:bodyPr wrap="square" lIns="0" tIns="0" rIns="0" bIns="0" rtlCol="0"/>
          <a:lstStyle/>
          <a:p>
            <a:endParaRPr dirty="0"/>
          </a:p>
        </p:txBody>
      </p:sp>
      <p:sp>
        <p:nvSpPr>
          <p:cNvPr id="4" name="object 4"/>
          <p:cNvSpPr txBox="1">
            <a:spLocks noGrp="1"/>
          </p:cNvSpPr>
          <p:nvPr>
            <p:ph type="title"/>
          </p:nvPr>
        </p:nvSpPr>
        <p:spPr>
          <a:xfrm>
            <a:off x="421640" y="417957"/>
            <a:ext cx="1689735" cy="513715"/>
          </a:xfrm>
          <a:prstGeom prst="rect">
            <a:avLst/>
          </a:prstGeom>
        </p:spPr>
        <p:txBody>
          <a:bodyPr vert="horz" wrap="square" lIns="0" tIns="13335" rIns="0" bIns="0" rtlCol="0">
            <a:spAutoFit/>
          </a:bodyPr>
          <a:lstStyle/>
          <a:p>
            <a:pPr marL="12700">
              <a:lnSpc>
                <a:spcPct val="100000"/>
              </a:lnSpc>
              <a:spcBef>
                <a:spcPts val="105"/>
              </a:spcBef>
            </a:pPr>
            <a:r>
              <a:rPr sz="3200" spc="-50" dirty="0">
                <a:solidFill>
                  <a:srgbClr val="FFFFFF"/>
                </a:solidFill>
              </a:rPr>
              <a:t>L</a:t>
            </a:r>
            <a:r>
              <a:rPr sz="3200" spc="-45" dirty="0">
                <a:solidFill>
                  <a:srgbClr val="FFFFFF"/>
                </a:solidFill>
              </a:rPr>
              <a:t>a</a:t>
            </a:r>
            <a:r>
              <a:rPr sz="3200" spc="-155" dirty="0">
                <a:solidFill>
                  <a:srgbClr val="FFFFFF"/>
                </a:solidFill>
              </a:rPr>
              <a:t>k</a:t>
            </a:r>
            <a:r>
              <a:rPr sz="3200" spc="-50" dirty="0">
                <a:solidFill>
                  <a:srgbClr val="FFFFFF"/>
                </a:solidFill>
              </a:rPr>
              <a:t>e</a:t>
            </a:r>
            <a:r>
              <a:rPr sz="3200" spc="-45" dirty="0">
                <a:solidFill>
                  <a:srgbClr val="FFFFFF"/>
                </a:solidFill>
              </a:rPr>
              <a:t>h</a:t>
            </a:r>
            <a:r>
              <a:rPr sz="3200" spc="-105" dirty="0">
                <a:solidFill>
                  <a:srgbClr val="FFFFFF"/>
                </a:solidFill>
              </a:rPr>
              <a:t>a</a:t>
            </a:r>
            <a:r>
              <a:rPr sz="3200" spc="-90" dirty="0">
                <a:solidFill>
                  <a:srgbClr val="FFFFFF"/>
                </a:solidFill>
              </a:rPr>
              <a:t>v</a:t>
            </a:r>
            <a:r>
              <a:rPr sz="3200" spc="-50" dirty="0">
                <a:solidFill>
                  <a:srgbClr val="FFFFFF"/>
                </a:solidFill>
              </a:rPr>
              <a:t>e</a:t>
            </a:r>
            <a:r>
              <a:rPr sz="3200" dirty="0">
                <a:solidFill>
                  <a:srgbClr val="FFFFFF"/>
                </a:solidFill>
              </a:rPr>
              <a:t>n</a:t>
            </a:r>
            <a:endParaRPr sz="3200" dirty="0"/>
          </a:p>
        </p:txBody>
      </p:sp>
      <p:sp>
        <p:nvSpPr>
          <p:cNvPr id="5" name="object 5"/>
          <p:cNvSpPr txBox="1"/>
          <p:nvPr/>
        </p:nvSpPr>
        <p:spPr>
          <a:xfrm>
            <a:off x="3587717" y="628360"/>
            <a:ext cx="5327682" cy="1213794"/>
          </a:xfrm>
          <a:prstGeom prst="rect">
            <a:avLst/>
          </a:prstGeom>
        </p:spPr>
        <p:txBody>
          <a:bodyPr vert="horz" wrap="square" lIns="0" tIns="13335" rIns="0" bIns="0" rtlCol="0">
            <a:spAutoFit/>
          </a:bodyPr>
          <a:lstStyle/>
          <a:p>
            <a:pPr marL="104139" marR="5080" indent="-91440">
              <a:spcBef>
                <a:spcPts val="105"/>
              </a:spcBef>
              <a:buClr>
                <a:srgbClr val="99CA38"/>
              </a:buClr>
              <a:buSzPct val="92857"/>
              <a:buFont typeface="Wingdings"/>
              <a:buChar char=""/>
              <a:tabLst>
                <a:tab pos="104775" algn="l"/>
              </a:tabLst>
            </a:pPr>
            <a:r>
              <a:rPr lang="en-US" sz="1300" b="1" spc="-5" dirty="0">
                <a:solidFill>
                  <a:srgbClr val="404040"/>
                </a:solidFill>
                <a:latin typeface="Calibri"/>
                <a:cs typeface="Calibri"/>
              </a:rPr>
              <a:t>This project will be LWSD’s second GC/CM project.  We are currently using GC/CM delivery for our New Headquarters (Main Campus) project.</a:t>
            </a:r>
            <a:r>
              <a:rPr lang="en-US" sz="1300" spc="-5" dirty="0">
                <a:solidFill>
                  <a:srgbClr val="404040"/>
                </a:solidFill>
                <a:latin typeface="Calibri"/>
                <a:cs typeface="Calibri"/>
              </a:rPr>
              <a:t>  We have completed design, developed a GMP and are ready to begin construction, but are awaiting final permit approval. The experience so far on that project has been favorable and the District is looking forward to utilizing the benefits of the GC/CM delivery method on this challenging project</a:t>
            </a:r>
            <a:endParaRPr lang="en-US" sz="1300" dirty="0">
              <a:latin typeface="Calibri"/>
              <a:cs typeface="Calibri"/>
            </a:endParaRPr>
          </a:p>
        </p:txBody>
      </p:sp>
      <p:sp>
        <p:nvSpPr>
          <p:cNvPr id="6" name="object 6"/>
          <p:cNvSpPr txBox="1"/>
          <p:nvPr/>
        </p:nvSpPr>
        <p:spPr>
          <a:xfrm>
            <a:off x="3587717" y="1863388"/>
            <a:ext cx="5422171" cy="4486228"/>
          </a:xfrm>
          <a:prstGeom prst="rect">
            <a:avLst/>
          </a:prstGeom>
        </p:spPr>
        <p:txBody>
          <a:bodyPr vert="horz" wrap="square" lIns="0" tIns="13335" rIns="0" bIns="0" rtlCol="0">
            <a:spAutoFit/>
          </a:bodyPr>
          <a:lstStyle/>
          <a:p>
            <a:pPr marL="104139" marR="5080" indent="-91440">
              <a:lnSpc>
                <a:spcPct val="100000"/>
              </a:lnSpc>
              <a:spcBef>
                <a:spcPts val="105"/>
              </a:spcBef>
              <a:buClr>
                <a:srgbClr val="99CA38"/>
              </a:buClr>
              <a:buSzPct val="92857"/>
              <a:buFont typeface="Wingdings"/>
              <a:buChar char=""/>
              <a:tabLst>
                <a:tab pos="104775" algn="l"/>
              </a:tabLst>
            </a:pPr>
            <a:r>
              <a:rPr lang="en-US" sz="1300" b="1" spc="-5" dirty="0">
                <a:solidFill>
                  <a:srgbClr val="404040"/>
                </a:solidFill>
                <a:latin typeface="Calibri"/>
                <a:cs typeface="Calibri"/>
              </a:rPr>
              <a:t>LWSD has contracted with Parametrix to provide services related to PRC application and approval, GC/CM procurement, PM/CM support services and GC/CM advisory services throughout the duration of the project.</a:t>
            </a:r>
            <a:r>
              <a:rPr lang="en-US" sz="1300" spc="-5" dirty="0">
                <a:solidFill>
                  <a:srgbClr val="404040"/>
                </a:solidFill>
                <a:latin typeface="Calibri"/>
                <a:cs typeface="Calibri"/>
              </a:rPr>
              <a:t>  Parametrix is assisting on our LWSD New Headquarters project and has extensive experience in the GC/CM procurement and delivery process for public sector clients.</a:t>
            </a:r>
          </a:p>
          <a:p>
            <a:pPr marL="104139" marR="5080" indent="-91440">
              <a:lnSpc>
                <a:spcPct val="100000"/>
              </a:lnSpc>
              <a:spcBef>
                <a:spcPts val="105"/>
              </a:spcBef>
              <a:buClr>
                <a:srgbClr val="99CA38"/>
              </a:buClr>
              <a:buSzPct val="92857"/>
              <a:buFont typeface="Wingdings"/>
              <a:buChar char=""/>
              <a:tabLst>
                <a:tab pos="104775" algn="l"/>
              </a:tabLst>
            </a:pPr>
            <a:endParaRPr lang="en-US" sz="800" spc="-5" dirty="0">
              <a:solidFill>
                <a:srgbClr val="404040"/>
              </a:solidFill>
              <a:latin typeface="Calibri"/>
              <a:cs typeface="Calibri"/>
            </a:endParaRPr>
          </a:p>
          <a:p>
            <a:pPr marL="104139" marR="5080" indent="-91440">
              <a:lnSpc>
                <a:spcPct val="100000"/>
              </a:lnSpc>
              <a:spcBef>
                <a:spcPts val="105"/>
              </a:spcBef>
              <a:buClr>
                <a:srgbClr val="99CA38"/>
              </a:buClr>
              <a:buSzPct val="92857"/>
              <a:buFont typeface="Wingdings"/>
              <a:buChar char=""/>
              <a:tabLst>
                <a:tab pos="104775" algn="l"/>
              </a:tabLst>
            </a:pPr>
            <a:r>
              <a:rPr lang="en-US" sz="1300" b="1" spc="-5" dirty="0">
                <a:solidFill>
                  <a:srgbClr val="404040"/>
                </a:solidFill>
                <a:latin typeface="Calibri"/>
                <a:cs typeface="Calibri"/>
              </a:rPr>
              <a:t>The District has also engaged the services of an external legal counsel (Graehm Wallace of Perkins Coie) to supplement their internal general counsel</a:t>
            </a:r>
            <a:r>
              <a:rPr lang="en-US" sz="1300" spc="-5" dirty="0">
                <a:solidFill>
                  <a:srgbClr val="404040"/>
                </a:solidFill>
                <a:latin typeface="Calibri"/>
                <a:cs typeface="Calibri"/>
              </a:rPr>
              <a:t> and provide assistance in contract development and negotiation.  Perkins Coie has provided legal and contract related services to numerous public agencies utilizing the GC/CM delivery method and is currently providing counsel on our GC/CM Headquarters project.</a:t>
            </a:r>
          </a:p>
          <a:p>
            <a:pPr marL="104139" marR="5080" indent="-91440">
              <a:lnSpc>
                <a:spcPct val="100000"/>
              </a:lnSpc>
              <a:spcBef>
                <a:spcPts val="105"/>
              </a:spcBef>
              <a:buClr>
                <a:srgbClr val="99CA38"/>
              </a:buClr>
              <a:buSzPct val="92857"/>
              <a:buFont typeface="Wingdings"/>
              <a:buChar char=""/>
              <a:tabLst>
                <a:tab pos="104775" algn="l"/>
              </a:tabLst>
            </a:pPr>
            <a:endParaRPr lang="en-US" sz="800" spc="-5" dirty="0">
              <a:solidFill>
                <a:srgbClr val="404040"/>
              </a:solidFill>
              <a:latin typeface="Calibri"/>
              <a:cs typeface="Calibri"/>
            </a:endParaRPr>
          </a:p>
          <a:p>
            <a:pPr marL="104139" marR="5080" indent="-91440">
              <a:lnSpc>
                <a:spcPct val="100000"/>
              </a:lnSpc>
              <a:spcBef>
                <a:spcPts val="105"/>
              </a:spcBef>
              <a:buClr>
                <a:srgbClr val="99CA38"/>
              </a:buClr>
              <a:buSzPct val="92857"/>
              <a:buFont typeface="Wingdings"/>
              <a:buChar char=""/>
              <a:tabLst>
                <a:tab pos="104775" algn="l"/>
              </a:tabLst>
            </a:pPr>
            <a:r>
              <a:rPr lang="en-US" sz="1300" b="1" spc="-5" dirty="0">
                <a:solidFill>
                  <a:srgbClr val="404040"/>
                </a:solidFill>
                <a:latin typeface="Calibri"/>
                <a:cs typeface="Calibri"/>
              </a:rPr>
              <a:t>LWSD’s past success in managing capital improvement projects, current experience with GC/CM delivery on the Headquarters project</a:t>
            </a:r>
            <a:r>
              <a:rPr lang="en-US" sz="1300" spc="-5" dirty="0">
                <a:solidFill>
                  <a:srgbClr val="404040"/>
                </a:solidFill>
                <a:latin typeface="Calibri"/>
                <a:cs typeface="Calibri"/>
              </a:rPr>
              <a:t> and previous successful projects with the design team combined with the GC/CM expertise of Parametrix and Perkins Coie creates </a:t>
            </a:r>
            <a:r>
              <a:rPr lang="en-US" sz="1300" b="1" spc="-5" dirty="0">
                <a:solidFill>
                  <a:srgbClr val="404040"/>
                </a:solidFill>
                <a:latin typeface="Calibri"/>
                <a:cs typeface="Calibri"/>
              </a:rPr>
              <a:t>a strong team that is well-suited to successfully execute the GC/CM delivery process for this project.</a:t>
            </a:r>
          </a:p>
          <a:p>
            <a:pPr>
              <a:lnSpc>
                <a:spcPct val="100000"/>
              </a:lnSpc>
              <a:spcBef>
                <a:spcPts val="20"/>
              </a:spcBef>
            </a:pPr>
            <a:endParaRPr sz="1600" dirty="0">
              <a:latin typeface="Times New Roman"/>
              <a:cs typeface="Times New Roman"/>
            </a:endParaRPr>
          </a:p>
          <a:p>
            <a:pPr marL="12700" marR="91440">
              <a:lnSpc>
                <a:spcPct val="70000"/>
              </a:lnSpc>
            </a:pPr>
            <a:r>
              <a:rPr sz="1600" b="1" dirty="0">
                <a:solidFill>
                  <a:srgbClr val="404040"/>
                </a:solidFill>
                <a:latin typeface="Calibri"/>
                <a:cs typeface="Calibri"/>
              </a:rPr>
              <a:t>The </a:t>
            </a:r>
            <a:r>
              <a:rPr sz="1600" b="1" spc="-10" dirty="0">
                <a:solidFill>
                  <a:srgbClr val="404040"/>
                </a:solidFill>
                <a:latin typeface="Calibri"/>
                <a:cs typeface="Calibri"/>
              </a:rPr>
              <a:t>Lakehaven </a:t>
            </a:r>
            <a:r>
              <a:rPr sz="1600" b="1" spc="-15" dirty="0">
                <a:solidFill>
                  <a:srgbClr val="404040"/>
                </a:solidFill>
                <a:latin typeface="Calibri"/>
                <a:cs typeface="Calibri"/>
              </a:rPr>
              <a:t>Water </a:t>
            </a:r>
            <a:r>
              <a:rPr sz="1600" b="1" dirty="0">
                <a:solidFill>
                  <a:srgbClr val="404040"/>
                </a:solidFill>
                <a:latin typeface="Calibri"/>
                <a:cs typeface="Calibri"/>
              </a:rPr>
              <a:t>&amp; </a:t>
            </a:r>
            <a:r>
              <a:rPr sz="1600" b="1" spc="-5" dirty="0">
                <a:solidFill>
                  <a:srgbClr val="404040"/>
                </a:solidFill>
                <a:latin typeface="Calibri"/>
                <a:cs typeface="Calibri"/>
              </a:rPr>
              <a:t>Sewer </a:t>
            </a:r>
            <a:r>
              <a:rPr sz="1600" b="1" dirty="0">
                <a:solidFill>
                  <a:srgbClr val="404040"/>
                </a:solidFill>
                <a:latin typeface="Calibri"/>
                <a:cs typeface="Calibri"/>
              </a:rPr>
              <a:t>District </a:t>
            </a:r>
            <a:r>
              <a:rPr sz="1600" b="1" spc="-5" dirty="0">
                <a:solidFill>
                  <a:srgbClr val="404040"/>
                </a:solidFill>
                <a:latin typeface="Calibri"/>
                <a:cs typeface="Calibri"/>
              </a:rPr>
              <a:t>satisfies </a:t>
            </a:r>
            <a:r>
              <a:rPr sz="1600" b="1" dirty="0">
                <a:solidFill>
                  <a:srgbClr val="404040"/>
                </a:solidFill>
                <a:latin typeface="Calibri"/>
                <a:cs typeface="Calibri"/>
              </a:rPr>
              <a:t>the public body  qualifications </a:t>
            </a:r>
            <a:r>
              <a:rPr sz="1600" b="1" spc="-5" dirty="0">
                <a:solidFill>
                  <a:srgbClr val="404040"/>
                </a:solidFill>
                <a:latin typeface="Calibri"/>
                <a:cs typeface="Calibri"/>
              </a:rPr>
              <a:t>by </a:t>
            </a:r>
            <a:r>
              <a:rPr sz="1600" b="1" spc="-10" dirty="0">
                <a:solidFill>
                  <a:srgbClr val="404040"/>
                </a:solidFill>
                <a:latin typeface="Calibri"/>
                <a:cs typeface="Calibri"/>
              </a:rPr>
              <a:t>staff </a:t>
            </a:r>
            <a:r>
              <a:rPr sz="1600" b="1" spc="-5" dirty="0">
                <a:solidFill>
                  <a:srgbClr val="404040"/>
                </a:solidFill>
                <a:latin typeface="Calibri"/>
                <a:cs typeface="Calibri"/>
              </a:rPr>
              <a:t>augmentation </a:t>
            </a:r>
            <a:r>
              <a:rPr sz="1600" b="1" dirty="0">
                <a:solidFill>
                  <a:srgbClr val="404040"/>
                </a:solidFill>
                <a:latin typeface="Calibri"/>
                <a:cs typeface="Calibri"/>
              </a:rPr>
              <a:t>with </a:t>
            </a:r>
            <a:r>
              <a:rPr sz="1600" b="1" spc="-5" dirty="0">
                <a:solidFill>
                  <a:srgbClr val="404040"/>
                </a:solidFill>
                <a:latin typeface="Calibri"/>
                <a:cs typeface="Calibri"/>
              </a:rPr>
              <a:t>consultants experienced </a:t>
            </a:r>
            <a:r>
              <a:rPr sz="1600" b="1" dirty="0">
                <a:solidFill>
                  <a:srgbClr val="404040"/>
                </a:solidFill>
                <a:latin typeface="Calibri"/>
                <a:cs typeface="Calibri"/>
              </a:rPr>
              <a:t>in GC/CM </a:t>
            </a:r>
            <a:r>
              <a:rPr sz="1600" b="1" spc="-5" dirty="0">
                <a:solidFill>
                  <a:srgbClr val="404040"/>
                </a:solidFill>
                <a:latin typeface="Calibri"/>
                <a:cs typeface="Calibri"/>
              </a:rPr>
              <a:t>delivery </a:t>
            </a:r>
            <a:r>
              <a:rPr sz="1600" b="1" dirty="0">
                <a:solidFill>
                  <a:srgbClr val="404040"/>
                </a:solidFill>
                <a:latin typeface="Calibri"/>
                <a:cs typeface="Calibri"/>
              </a:rPr>
              <a:t>and</a:t>
            </a:r>
            <a:r>
              <a:rPr lang="en-US" sz="1600" b="1" dirty="0">
                <a:solidFill>
                  <a:srgbClr val="404040"/>
                </a:solidFill>
                <a:latin typeface="Calibri"/>
                <a:cs typeface="Calibri"/>
              </a:rPr>
              <a:t> </a:t>
            </a:r>
            <a:r>
              <a:rPr sz="1600" b="1" spc="-5" dirty="0">
                <a:solidFill>
                  <a:srgbClr val="404040"/>
                </a:solidFill>
                <a:latin typeface="Calibri"/>
                <a:cs typeface="Calibri"/>
              </a:rPr>
              <a:t>RCW</a:t>
            </a:r>
            <a:r>
              <a:rPr sz="1600" b="1" spc="-100" dirty="0">
                <a:solidFill>
                  <a:srgbClr val="404040"/>
                </a:solidFill>
                <a:latin typeface="Calibri"/>
                <a:cs typeface="Calibri"/>
              </a:rPr>
              <a:t> </a:t>
            </a:r>
            <a:r>
              <a:rPr sz="1600" b="1" spc="-5" dirty="0">
                <a:solidFill>
                  <a:srgbClr val="404040"/>
                </a:solidFill>
                <a:latin typeface="Calibri"/>
                <a:cs typeface="Calibri"/>
              </a:rPr>
              <a:t>39.10.</a:t>
            </a:r>
            <a:endParaRPr sz="1600" dirty="0">
              <a:latin typeface="Calibri"/>
              <a:cs typeface="Calibri"/>
            </a:endParaRPr>
          </a:p>
        </p:txBody>
      </p:sp>
      <p:sp>
        <p:nvSpPr>
          <p:cNvPr id="7" name="object 7"/>
          <p:cNvSpPr/>
          <p:nvPr/>
        </p:nvSpPr>
        <p:spPr>
          <a:xfrm>
            <a:off x="134112" y="2133600"/>
            <a:ext cx="2819399" cy="4495799"/>
          </a:xfrm>
          <a:prstGeom prst="rect">
            <a:avLst/>
          </a:prstGeom>
          <a:blipFill>
            <a:blip r:embed="rId2" cstate="print"/>
            <a:stretch>
              <a:fillRect/>
            </a:stretch>
          </a:blipFill>
        </p:spPr>
        <p:txBody>
          <a:bodyPr wrap="square" lIns="0" tIns="0" rIns="0" bIns="0" rtlCol="0"/>
          <a:lstStyle/>
          <a:p>
            <a:endParaRPr dirty="0"/>
          </a:p>
        </p:txBody>
      </p:sp>
      <p:sp>
        <p:nvSpPr>
          <p:cNvPr id="8" name="object 8"/>
          <p:cNvSpPr txBox="1"/>
          <p:nvPr/>
        </p:nvSpPr>
        <p:spPr>
          <a:xfrm>
            <a:off x="414101" y="983278"/>
            <a:ext cx="1945639" cy="880110"/>
          </a:xfrm>
          <a:prstGeom prst="rect">
            <a:avLst/>
          </a:prstGeom>
        </p:spPr>
        <p:txBody>
          <a:bodyPr vert="horz" wrap="square" lIns="0" tIns="47625" rIns="0" bIns="0" rtlCol="0">
            <a:spAutoFit/>
          </a:bodyPr>
          <a:lstStyle/>
          <a:p>
            <a:pPr marL="12700" marR="5080">
              <a:lnSpc>
                <a:spcPts val="2160"/>
              </a:lnSpc>
              <a:spcBef>
                <a:spcPts val="375"/>
              </a:spcBef>
            </a:pPr>
            <a:r>
              <a:rPr sz="2000" spc="-25" dirty="0">
                <a:solidFill>
                  <a:srgbClr val="FFFFFF"/>
                </a:solidFill>
                <a:latin typeface="Calibri"/>
                <a:cs typeface="Calibri"/>
              </a:rPr>
              <a:t>Water </a:t>
            </a:r>
            <a:r>
              <a:rPr sz="2000" dirty="0">
                <a:solidFill>
                  <a:srgbClr val="FFFFFF"/>
                </a:solidFill>
                <a:latin typeface="Calibri"/>
                <a:cs typeface="Calibri"/>
              </a:rPr>
              <a:t>&amp; </a:t>
            </a:r>
            <a:r>
              <a:rPr sz="2000" spc="-10" dirty="0">
                <a:solidFill>
                  <a:srgbClr val="FFFFFF"/>
                </a:solidFill>
                <a:latin typeface="Calibri"/>
                <a:cs typeface="Calibri"/>
              </a:rPr>
              <a:t>Sewer  </a:t>
            </a:r>
            <a:r>
              <a:rPr sz="2000" spc="-5" dirty="0">
                <a:solidFill>
                  <a:srgbClr val="FFFFFF"/>
                </a:solidFill>
                <a:latin typeface="Calibri"/>
                <a:cs typeface="Calibri"/>
              </a:rPr>
              <a:t>District</a:t>
            </a:r>
            <a:r>
              <a:rPr sz="2000" spc="-70" dirty="0">
                <a:solidFill>
                  <a:srgbClr val="FFFFFF"/>
                </a:solidFill>
                <a:latin typeface="Calibri"/>
                <a:cs typeface="Calibri"/>
              </a:rPr>
              <a:t> </a:t>
            </a:r>
            <a:r>
              <a:rPr sz="2000" spc="-5" dirty="0">
                <a:solidFill>
                  <a:srgbClr val="FFFFFF"/>
                </a:solidFill>
                <a:latin typeface="Calibri"/>
                <a:cs typeface="Calibri"/>
              </a:rPr>
              <a:t>Leadership  </a:t>
            </a:r>
            <a:r>
              <a:rPr sz="2000" spc="-50" dirty="0">
                <a:solidFill>
                  <a:srgbClr val="FFFFFF"/>
                </a:solidFill>
                <a:latin typeface="Calibri"/>
                <a:cs typeface="Calibri"/>
              </a:rPr>
              <a:t>Team</a:t>
            </a:r>
            <a:endParaRPr sz="20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DD68545F-4332-4151-82F3-521D41E40119}"/>
              </a:ext>
            </a:extLst>
          </p:cNvPr>
          <p:cNvSpPr/>
          <p:nvPr/>
        </p:nvSpPr>
        <p:spPr>
          <a:xfrm>
            <a:off x="6934200" y="5715000"/>
            <a:ext cx="2104643" cy="504189"/>
          </a:xfrm>
          <a:prstGeom prst="rect">
            <a:avLst/>
          </a:prstGeom>
          <a:blipFill>
            <a:blip r:embed="rId2" cstate="print"/>
            <a:stretch>
              <a:fillRect/>
            </a:stretch>
          </a:blipFill>
        </p:spPr>
        <p:txBody>
          <a:bodyPr wrap="square" lIns="0" tIns="0" rIns="0" bIns="0" rtlCol="0"/>
          <a:lstStyle/>
          <a:p>
            <a:endParaRPr dirty="0"/>
          </a:p>
        </p:txBody>
      </p:sp>
      <p:pic>
        <p:nvPicPr>
          <p:cNvPr id="2" name="Picture 1">
            <a:extLst>
              <a:ext uri="{FF2B5EF4-FFF2-40B4-BE49-F238E27FC236}">
                <a16:creationId xmlns:a16="http://schemas.microsoft.com/office/drawing/2014/main" id="{40D4D762-928F-4BB6-A6E9-506930A876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50420" y="211241"/>
            <a:ext cx="3843160" cy="587290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219200" y="3276600"/>
            <a:ext cx="6400800" cy="690563"/>
          </a:xfrm>
          <a:prstGeom prst="rect">
            <a:avLst/>
          </a:prstGeom>
        </p:spPr>
        <p:txBody>
          <a:bodyPr vert="horz" wrap="square" lIns="0" tIns="13335" rIns="0" bIns="0" rtlCol="0">
            <a:spAutoFit/>
          </a:bodyPr>
          <a:lstStyle/>
          <a:p>
            <a:pPr marL="12700" algn="ctr">
              <a:lnSpc>
                <a:spcPct val="100000"/>
              </a:lnSpc>
              <a:spcBef>
                <a:spcPts val="105"/>
              </a:spcBef>
            </a:pPr>
            <a:r>
              <a:rPr lang="en-US" sz="4400" b="0" spc="-105" dirty="0">
                <a:solidFill>
                  <a:srgbClr val="455F51"/>
                </a:solidFill>
                <a:latin typeface="Calibri Light"/>
                <a:cs typeface="Calibri Light"/>
              </a:rPr>
              <a:t>Project </a:t>
            </a:r>
            <a:r>
              <a:rPr lang="en-US" sz="4400" b="0" spc="-175" dirty="0">
                <a:solidFill>
                  <a:srgbClr val="455F51"/>
                </a:solidFill>
                <a:latin typeface="Calibri Light"/>
                <a:cs typeface="Calibri Light"/>
              </a:rPr>
              <a:t>Team </a:t>
            </a:r>
            <a:r>
              <a:rPr lang="en-US" sz="4400" b="0" spc="-80" dirty="0">
                <a:solidFill>
                  <a:srgbClr val="455F51"/>
                </a:solidFill>
                <a:latin typeface="Calibri Light"/>
                <a:cs typeface="Calibri Light"/>
              </a:rPr>
              <a:t>APD </a:t>
            </a:r>
            <a:r>
              <a:rPr lang="en-US" sz="4400" b="0" spc="-90" dirty="0">
                <a:solidFill>
                  <a:srgbClr val="455F51"/>
                </a:solidFill>
                <a:latin typeface="Calibri Light"/>
                <a:cs typeface="Calibri Light"/>
              </a:rPr>
              <a:t>Experience</a:t>
            </a:r>
            <a:endParaRPr lang="en-US" sz="4400" dirty="0">
              <a:latin typeface="Calibri Light"/>
              <a:cs typeface="Calibri Light"/>
            </a:endParaRPr>
          </a:p>
        </p:txBody>
      </p:sp>
      <p:sp>
        <p:nvSpPr>
          <p:cNvPr id="3" name="object 3"/>
          <p:cNvSpPr/>
          <p:nvPr/>
        </p:nvSpPr>
        <p:spPr>
          <a:xfrm>
            <a:off x="1876044" y="762000"/>
            <a:ext cx="4724399" cy="147370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532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99276"/>
            <a:ext cx="9144000" cy="0"/>
          </a:xfrm>
          <a:custGeom>
            <a:avLst/>
            <a:gdLst/>
            <a:ahLst/>
            <a:cxnLst/>
            <a:rect l="l" t="t" r="r" b="b"/>
            <a:pathLst>
              <a:path w="9144000">
                <a:moveTo>
                  <a:pt x="0" y="0"/>
                </a:moveTo>
                <a:lnTo>
                  <a:pt x="9144000" y="0"/>
                </a:lnTo>
              </a:path>
            </a:pathLst>
          </a:custGeom>
          <a:ln w="3175">
            <a:solidFill>
              <a:srgbClr val="99CA38"/>
            </a:solidFill>
          </a:ln>
        </p:spPr>
        <p:txBody>
          <a:bodyPr wrap="square" lIns="0" tIns="0" rIns="0" bIns="0" rtlCol="0"/>
          <a:lstStyle/>
          <a:p>
            <a:endParaRPr dirty="0"/>
          </a:p>
        </p:txBody>
      </p:sp>
      <p:sp>
        <p:nvSpPr>
          <p:cNvPr id="3" name="object 3"/>
          <p:cNvSpPr/>
          <p:nvPr/>
        </p:nvSpPr>
        <p:spPr>
          <a:xfrm>
            <a:off x="3047" y="6400800"/>
            <a:ext cx="9141460" cy="457200"/>
          </a:xfrm>
          <a:custGeom>
            <a:avLst/>
            <a:gdLst/>
            <a:ahLst/>
            <a:cxnLst/>
            <a:rect l="l" t="t" r="r" b="b"/>
            <a:pathLst>
              <a:path w="9141460" h="457200">
                <a:moveTo>
                  <a:pt x="0" y="457200"/>
                </a:moveTo>
                <a:lnTo>
                  <a:pt x="9140952" y="457200"/>
                </a:lnTo>
                <a:lnTo>
                  <a:pt x="9140952" y="0"/>
                </a:lnTo>
                <a:lnTo>
                  <a:pt x="0" y="0"/>
                </a:lnTo>
                <a:lnTo>
                  <a:pt x="0" y="457200"/>
                </a:lnTo>
                <a:close/>
              </a:path>
            </a:pathLst>
          </a:custGeom>
          <a:solidFill>
            <a:srgbClr val="62A437"/>
          </a:solidFill>
        </p:spPr>
        <p:txBody>
          <a:bodyPr wrap="square" lIns="0" tIns="0" rIns="0" bIns="0" rtlCol="0"/>
          <a:lstStyle/>
          <a:p>
            <a:endParaRPr dirty="0"/>
          </a:p>
        </p:txBody>
      </p:sp>
      <p:sp>
        <p:nvSpPr>
          <p:cNvPr id="4" name="object 4"/>
          <p:cNvSpPr/>
          <p:nvPr/>
        </p:nvSpPr>
        <p:spPr>
          <a:xfrm>
            <a:off x="0" y="6333744"/>
            <a:ext cx="9141460" cy="64135"/>
          </a:xfrm>
          <a:custGeom>
            <a:avLst/>
            <a:gdLst/>
            <a:ahLst/>
            <a:cxnLst/>
            <a:rect l="l" t="t" r="r" b="b"/>
            <a:pathLst>
              <a:path w="9141460" h="64135">
                <a:moveTo>
                  <a:pt x="0" y="64007"/>
                </a:moveTo>
                <a:lnTo>
                  <a:pt x="9140952" y="64007"/>
                </a:lnTo>
                <a:lnTo>
                  <a:pt x="9140952" y="0"/>
                </a:lnTo>
                <a:lnTo>
                  <a:pt x="0" y="0"/>
                </a:lnTo>
                <a:lnTo>
                  <a:pt x="0" y="64007"/>
                </a:lnTo>
                <a:close/>
              </a:path>
            </a:pathLst>
          </a:custGeom>
          <a:solidFill>
            <a:srgbClr val="99CA38"/>
          </a:solidFill>
        </p:spPr>
        <p:txBody>
          <a:bodyPr wrap="square" lIns="0" tIns="0" rIns="0" bIns="0" rtlCol="0"/>
          <a:lstStyle/>
          <a:p>
            <a:endParaRPr dirty="0"/>
          </a:p>
        </p:txBody>
      </p:sp>
      <p:sp>
        <p:nvSpPr>
          <p:cNvPr id="6" name="object 7">
            <a:extLst>
              <a:ext uri="{FF2B5EF4-FFF2-40B4-BE49-F238E27FC236}">
                <a16:creationId xmlns:a16="http://schemas.microsoft.com/office/drawing/2014/main" id="{20095A33-3FE3-402B-B0C9-37B0FF6722B4}"/>
              </a:ext>
            </a:extLst>
          </p:cNvPr>
          <p:cNvSpPr/>
          <p:nvPr/>
        </p:nvSpPr>
        <p:spPr>
          <a:xfrm>
            <a:off x="6934200" y="5753861"/>
            <a:ext cx="2104643" cy="504189"/>
          </a:xfrm>
          <a:prstGeom prst="rect">
            <a:avLst/>
          </a:prstGeom>
          <a:blipFill>
            <a:blip r:embed="rId2" cstate="print"/>
            <a:stretch>
              <a:fillRect/>
            </a:stretch>
          </a:blipFill>
        </p:spPr>
        <p:txBody>
          <a:bodyPr wrap="square" lIns="0" tIns="0" rIns="0" bIns="0" rtlCol="0"/>
          <a:lstStyle/>
          <a:p>
            <a:endParaRPr dirty="0"/>
          </a:p>
        </p:txBody>
      </p:sp>
      <p:graphicFrame>
        <p:nvGraphicFramePr>
          <p:cNvPr id="9" name="object 5">
            <a:extLst>
              <a:ext uri="{FF2B5EF4-FFF2-40B4-BE49-F238E27FC236}">
                <a16:creationId xmlns:a16="http://schemas.microsoft.com/office/drawing/2014/main" id="{2C2AE88F-2BB9-42B8-9E64-56F952CBD3B6}"/>
              </a:ext>
            </a:extLst>
          </p:cNvPr>
          <p:cNvGraphicFramePr>
            <a:graphicFrameLocks noGrp="1"/>
          </p:cNvGraphicFramePr>
          <p:nvPr>
            <p:extLst>
              <p:ext uri="{D42A27DB-BD31-4B8C-83A1-F6EECF244321}">
                <p14:modId xmlns:p14="http://schemas.microsoft.com/office/powerpoint/2010/main" val="2510934200"/>
              </p:ext>
            </p:extLst>
          </p:nvPr>
        </p:nvGraphicFramePr>
        <p:xfrm>
          <a:off x="455930" y="325674"/>
          <a:ext cx="8229600" cy="535249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06992">
                <a:tc>
                  <a:txBody>
                    <a:bodyPr/>
                    <a:lstStyle/>
                    <a:p>
                      <a:pPr marL="102870">
                        <a:lnSpc>
                          <a:spcPct val="100000"/>
                        </a:lnSpc>
                        <a:spcBef>
                          <a:spcPts val="305"/>
                        </a:spcBef>
                      </a:pPr>
                      <a:r>
                        <a:rPr sz="1600" spc="-5" dirty="0">
                          <a:solidFill>
                            <a:srgbClr val="FFFFFF"/>
                          </a:solidFill>
                          <a:latin typeface="Calibri"/>
                          <a:cs typeface="Calibri"/>
                        </a:rPr>
                        <a:t>Name</a:t>
                      </a:r>
                      <a:endParaRPr sz="16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6DE"/>
                    </a:solidFill>
                  </a:tcPr>
                </a:tc>
                <a:tc>
                  <a:txBody>
                    <a:bodyPr/>
                    <a:lstStyle/>
                    <a:p>
                      <a:pPr marL="102870">
                        <a:lnSpc>
                          <a:spcPct val="100000"/>
                        </a:lnSpc>
                        <a:spcBef>
                          <a:spcPts val="305"/>
                        </a:spcBef>
                      </a:pPr>
                      <a:r>
                        <a:rPr sz="1600" spc="-5" dirty="0">
                          <a:solidFill>
                            <a:srgbClr val="FFFFFF"/>
                          </a:solidFill>
                          <a:latin typeface="Calibri"/>
                          <a:cs typeface="Calibri"/>
                        </a:rPr>
                        <a:t>Experience</a:t>
                      </a:r>
                      <a:endParaRPr sz="16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6DE"/>
                    </a:solidFill>
                  </a:tcPr>
                </a:tc>
                <a:extLst>
                  <a:ext uri="{0D108BD9-81ED-4DB2-BD59-A6C34878D82A}">
                    <a16:rowId xmlns:a16="http://schemas.microsoft.com/office/drawing/2014/main" val="10000"/>
                  </a:ext>
                </a:extLst>
              </a:tr>
              <a:tr h="1181023">
                <a:tc>
                  <a:txBody>
                    <a:bodyPr/>
                    <a:lstStyle/>
                    <a:p>
                      <a:pPr marL="104775">
                        <a:lnSpc>
                          <a:spcPct val="100000"/>
                        </a:lnSpc>
                        <a:spcBef>
                          <a:spcPts val="325"/>
                        </a:spcBef>
                      </a:pPr>
                      <a:r>
                        <a:rPr sz="1300" b="1" spc="-5" dirty="0">
                          <a:solidFill>
                            <a:srgbClr val="2E2B1F"/>
                          </a:solidFill>
                          <a:latin typeface="Calibri"/>
                          <a:cs typeface="Calibri"/>
                        </a:rPr>
                        <a:t>John</a:t>
                      </a:r>
                      <a:r>
                        <a:rPr sz="1300" b="1" dirty="0">
                          <a:solidFill>
                            <a:srgbClr val="2E2B1F"/>
                          </a:solidFill>
                          <a:latin typeface="Calibri"/>
                          <a:cs typeface="Calibri"/>
                        </a:rPr>
                        <a:t> </a:t>
                      </a:r>
                      <a:r>
                        <a:rPr sz="1300" b="1" spc="-5" dirty="0">
                          <a:solidFill>
                            <a:srgbClr val="2E2B1F"/>
                          </a:solidFill>
                          <a:latin typeface="Calibri"/>
                          <a:cs typeface="Calibri"/>
                        </a:rPr>
                        <a:t>Bowman</a:t>
                      </a:r>
                      <a:r>
                        <a:rPr lang="en-US" sz="1300" b="1" spc="-5" dirty="0">
                          <a:solidFill>
                            <a:srgbClr val="2E2B1F"/>
                          </a:solidFill>
                          <a:latin typeface="Calibri"/>
                          <a:cs typeface="Calibri"/>
                        </a:rPr>
                        <a:t>, P.E.</a:t>
                      </a:r>
                      <a:endParaRPr sz="1300" dirty="0">
                        <a:latin typeface="Calibri"/>
                        <a:cs typeface="Calibri"/>
                      </a:endParaRPr>
                    </a:p>
                    <a:p>
                      <a:pPr marL="104775">
                        <a:lnSpc>
                          <a:spcPct val="100000"/>
                        </a:lnSpc>
                      </a:pPr>
                      <a:r>
                        <a:rPr sz="1300" spc="-5" dirty="0">
                          <a:solidFill>
                            <a:srgbClr val="2E2B1F"/>
                          </a:solidFill>
                          <a:latin typeface="Calibri"/>
                          <a:cs typeface="Calibri"/>
                        </a:rPr>
                        <a:t>Civil</a:t>
                      </a:r>
                      <a:r>
                        <a:rPr sz="1300" spc="-10" dirty="0">
                          <a:solidFill>
                            <a:srgbClr val="2E2B1F"/>
                          </a:solidFill>
                          <a:latin typeface="Calibri"/>
                          <a:cs typeface="Calibri"/>
                        </a:rPr>
                        <a:t> </a:t>
                      </a:r>
                      <a:r>
                        <a:rPr sz="1300" spc="-5" dirty="0">
                          <a:solidFill>
                            <a:srgbClr val="2E2B1F"/>
                          </a:solidFill>
                          <a:latin typeface="Calibri"/>
                          <a:cs typeface="Calibri"/>
                        </a:rPr>
                        <a:t>Engineer</a:t>
                      </a:r>
                      <a:endParaRPr sz="1300" dirty="0">
                        <a:latin typeface="Calibri"/>
                        <a:cs typeface="Calibri"/>
                      </a:endParaRPr>
                    </a:p>
                    <a:p>
                      <a:pPr marL="104775" marR="353060">
                        <a:lnSpc>
                          <a:spcPct val="100000"/>
                        </a:lnSpc>
                      </a:pPr>
                      <a:r>
                        <a:rPr sz="1300" spc="-10" dirty="0">
                          <a:solidFill>
                            <a:srgbClr val="2E2B1F"/>
                          </a:solidFill>
                          <a:latin typeface="Calibri"/>
                          <a:cs typeface="Calibri"/>
                        </a:rPr>
                        <a:t>District General </a:t>
                      </a:r>
                      <a:r>
                        <a:rPr sz="1300" spc="-5" dirty="0">
                          <a:solidFill>
                            <a:srgbClr val="2E2B1F"/>
                          </a:solidFill>
                          <a:latin typeface="Calibri"/>
                          <a:cs typeface="Calibri"/>
                        </a:rPr>
                        <a:t>Manager  </a:t>
                      </a:r>
                      <a:r>
                        <a:rPr sz="1300" spc="-15" dirty="0">
                          <a:solidFill>
                            <a:srgbClr val="2E2B1F"/>
                          </a:solidFill>
                          <a:latin typeface="Calibri"/>
                          <a:cs typeface="Calibri"/>
                        </a:rPr>
                        <a:t>Lakehaven </a:t>
                      </a:r>
                      <a:r>
                        <a:rPr sz="1300" spc="-20" dirty="0">
                          <a:solidFill>
                            <a:srgbClr val="2E2B1F"/>
                          </a:solidFill>
                          <a:latin typeface="Calibri"/>
                          <a:cs typeface="Calibri"/>
                        </a:rPr>
                        <a:t>Water </a:t>
                      </a:r>
                      <a:r>
                        <a:rPr sz="1300" spc="-5" dirty="0">
                          <a:solidFill>
                            <a:srgbClr val="2E2B1F"/>
                          </a:solidFill>
                          <a:latin typeface="Calibri"/>
                          <a:cs typeface="Calibri"/>
                        </a:rPr>
                        <a:t>&amp; </a:t>
                      </a:r>
                      <a:r>
                        <a:rPr sz="1300" spc="-10" dirty="0">
                          <a:solidFill>
                            <a:srgbClr val="2E2B1F"/>
                          </a:solidFill>
                          <a:latin typeface="Calibri"/>
                          <a:cs typeface="Calibri"/>
                        </a:rPr>
                        <a:t>Sewer</a:t>
                      </a:r>
                      <a:r>
                        <a:rPr sz="1300" spc="100" dirty="0">
                          <a:solidFill>
                            <a:srgbClr val="2E2B1F"/>
                          </a:solidFill>
                          <a:latin typeface="Calibri"/>
                          <a:cs typeface="Calibri"/>
                        </a:rPr>
                        <a:t> </a:t>
                      </a:r>
                      <a:r>
                        <a:rPr sz="1300" spc="-10" dirty="0">
                          <a:solidFill>
                            <a:srgbClr val="2E2B1F"/>
                          </a:solidFill>
                          <a:latin typeface="Calibri"/>
                          <a:cs typeface="Calibri"/>
                        </a:rPr>
                        <a:t>District</a:t>
                      </a:r>
                      <a:endParaRPr sz="1300" dirty="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104775" marR="304165">
                        <a:lnSpc>
                          <a:spcPct val="100000"/>
                        </a:lnSpc>
                      </a:pPr>
                      <a:r>
                        <a:rPr lang="en-US" sz="1300" b="0" spc="-15" dirty="0">
                          <a:solidFill>
                            <a:srgbClr val="2E2B1F"/>
                          </a:solidFill>
                          <a:latin typeface="Calibri Light"/>
                          <a:cs typeface="Calibri Light"/>
                        </a:rPr>
                        <a:t>Appointed District General Manager of LWSD in 2011</a:t>
                      </a:r>
                      <a:endParaRPr lang="en-US" sz="1300" b="0" spc="-5" dirty="0">
                        <a:solidFill>
                          <a:srgbClr val="2E2B1F"/>
                        </a:solidFill>
                        <a:latin typeface="Calibri Light"/>
                        <a:cs typeface="Calibri Light"/>
                      </a:endParaRPr>
                    </a:p>
                    <a:p>
                      <a:pPr marL="104775" marR="304165"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Calibri Light"/>
                          <a:ea typeface="+mn-ea"/>
                          <a:cs typeface="Calibri Light"/>
                        </a:rPr>
                        <a:t>27 Years as a licensed Civil Engineer</a:t>
                      </a:r>
                    </a:p>
                    <a:p>
                      <a:pPr marL="104775" marR="304165" lvl="0" indent="0" algn="l" defTabSz="914400" rtl="0" eaLnBrk="1" fontAlgn="auto" latinLnBrk="0" hangingPunct="1">
                        <a:lnSpc>
                          <a:spcPct val="100000"/>
                        </a:lnSpc>
                        <a:spcBef>
                          <a:spcPts val="0"/>
                        </a:spcBef>
                        <a:spcAft>
                          <a:spcPts val="0"/>
                        </a:spcAft>
                        <a:buClrTx/>
                        <a:buSzTx/>
                        <a:buFontTx/>
                        <a:buNone/>
                        <a:tabLst/>
                        <a:defRPr/>
                      </a:pPr>
                      <a:r>
                        <a:rPr lang="en-US" sz="1300" b="1" u="sng" spc="-10" dirty="0">
                          <a:solidFill>
                            <a:srgbClr val="2E2B1F"/>
                          </a:solidFill>
                          <a:uFill>
                            <a:solidFill>
                              <a:srgbClr val="2E2B1F"/>
                            </a:solidFill>
                          </a:uFill>
                          <a:latin typeface="Calibri Light"/>
                          <a:cs typeface="Calibri Light"/>
                        </a:rPr>
                        <a:t>2 GC/CM </a:t>
                      </a:r>
                      <a:r>
                        <a:rPr lang="en-US" sz="1300" b="1" u="sng" spc="-15" dirty="0">
                          <a:solidFill>
                            <a:srgbClr val="2E2B1F"/>
                          </a:solidFill>
                          <a:uFill>
                            <a:solidFill>
                              <a:srgbClr val="2E2B1F"/>
                            </a:solidFill>
                          </a:uFill>
                          <a:latin typeface="Calibri Light"/>
                          <a:cs typeface="Calibri Light"/>
                        </a:rPr>
                        <a:t>Projects</a:t>
                      </a:r>
                      <a:r>
                        <a:rPr lang="en-US" sz="1300" b="0" spc="-15" dirty="0">
                          <a:solidFill>
                            <a:srgbClr val="2E2B1F"/>
                          </a:solidFill>
                          <a:latin typeface="Calibri Light"/>
                          <a:cs typeface="Calibri Light"/>
                        </a:rPr>
                        <a:t>: </a:t>
                      </a:r>
                      <a:r>
                        <a:rPr lang="en-US" sz="1300" b="0" spc="-15" dirty="0" err="1">
                          <a:solidFill>
                            <a:srgbClr val="2E2B1F"/>
                          </a:solidFill>
                          <a:latin typeface="Calibri Light"/>
                          <a:cs typeface="Calibri Light"/>
                        </a:rPr>
                        <a:t>Lakehaven</a:t>
                      </a:r>
                      <a:r>
                        <a:rPr lang="en-US" sz="1300" b="0" spc="-15" dirty="0">
                          <a:solidFill>
                            <a:srgbClr val="2E2B1F"/>
                          </a:solidFill>
                          <a:latin typeface="Calibri Light"/>
                          <a:cs typeface="Calibri Light"/>
                        </a:rPr>
                        <a:t> New Headquarters, </a:t>
                      </a:r>
                      <a:r>
                        <a:rPr lang="en-US" sz="1300" b="0" spc="-5" dirty="0">
                          <a:solidFill>
                            <a:srgbClr val="2E2B1F"/>
                          </a:solidFill>
                          <a:latin typeface="Calibri Light"/>
                          <a:cs typeface="Calibri Light"/>
                        </a:rPr>
                        <a:t>$187 million </a:t>
                      </a:r>
                      <a:r>
                        <a:rPr lang="en-US" sz="1300" b="0" spc="-15" dirty="0">
                          <a:solidFill>
                            <a:srgbClr val="2E2B1F"/>
                          </a:solidFill>
                          <a:latin typeface="Calibri Light"/>
                          <a:cs typeface="Calibri Light"/>
                        </a:rPr>
                        <a:t>Water </a:t>
                      </a:r>
                      <a:r>
                        <a:rPr lang="en-US" sz="1300" b="0" spc="-10" dirty="0">
                          <a:solidFill>
                            <a:srgbClr val="2E2B1F"/>
                          </a:solidFill>
                          <a:latin typeface="Calibri Light"/>
                          <a:cs typeface="Calibri Light"/>
                        </a:rPr>
                        <a:t>Filtration Plant </a:t>
                      </a:r>
                      <a:r>
                        <a:rPr lang="en-US" sz="1300" b="0" spc="-5" dirty="0">
                          <a:solidFill>
                            <a:srgbClr val="2E2B1F"/>
                          </a:solidFill>
                          <a:latin typeface="Calibri Light"/>
                          <a:cs typeface="Calibri Light"/>
                        </a:rPr>
                        <a:t>built </a:t>
                      </a:r>
                      <a:r>
                        <a:rPr lang="en-US" sz="1300" b="0" spc="-10" dirty="0">
                          <a:solidFill>
                            <a:srgbClr val="2E2B1F"/>
                          </a:solidFill>
                          <a:latin typeface="Calibri Light"/>
                          <a:cs typeface="Calibri Light"/>
                        </a:rPr>
                        <a:t>by </a:t>
                      </a:r>
                      <a:r>
                        <a:rPr lang="en-US" sz="1300" b="0" spc="-5" dirty="0">
                          <a:solidFill>
                            <a:srgbClr val="2E2B1F"/>
                          </a:solidFill>
                          <a:latin typeface="Calibri Light"/>
                          <a:cs typeface="Calibri Light"/>
                        </a:rPr>
                        <a:t>City of </a:t>
                      </a:r>
                      <a:r>
                        <a:rPr lang="en-US" sz="1300" b="0" spc="-25" dirty="0">
                          <a:solidFill>
                            <a:srgbClr val="2E2B1F"/>
                          </a:solidFill>
                          <a:latin typeface="Calibri Light"/>
                          <a:cs typeface="Calibri Light"/>
                        </a:rPr>
                        <a:t>Tacoma </a:t>
                      </a:r>
                      <a:r>
                        <a:rPr lang="en-US" sz="1300" b="0" spc="-5" dirty="0">
                          <a:solidFill>
                            <a:srgbClr val="2E2B1F"/>
                          </a:solidFill>
                          <a:latin typeface="Calibri Light"/>
                          <a:cs typeface="Calibri Light"/>
                        </a:rPr>
                        <a:t>in  </a:t>
                      </a:r>
                      <a:r>
                        <a:rPr lang="en-US" sz="1300" b="0" spc="-10" dirty="0">
                          <a:solidFill>
                            <a:srgbClr val="2E2B1F"/>
                          </a:solidFill>
                          <a:latin typeface="Calibri Light"/>
                          <a:cs typeface="Calibri Light"/>
                        </a:rPr>
                        <a:t>partnership with </a:t>
                      </a:r>
                      <a:r>
                        <a:rPr lang="en-US" sz="1300" b="0" spc="-15" dirty="0" err="1">
                          <a:solidFill>
                            <a:srgbClr val="2E2B1F"/>
                          </a:solidFill>
                          <a:latin typeface="Calibri Light"/>
                          <a:cs typeface="Calibri Light"/>
                        </a:rPr>
                        <a:t>Lakehaven</a:t>
                      </a:r>
                      <a:r>
                        <a:rPr lang="en-US" sz="1300" b="0" spc="-15" dirty="0">
                          <a:solidFill>
                            <a:srgbClr val="2E2B1F"/>
                          </a:solidFill>
                          <a:latin typeface="Calibri Light"/>
                          <a:cs typeface="Calibri Light"/>
                        </a:rPr>
                        <a:t>, </a:t>
                      </a:r>
                      <a:r>
                        <a:rPr lang="en-US" sz="1300" b="0" spc="-5" dirty="0">
                          <a:solidFill>
                            <a:srgbClr val="2E2B1F"/>
                          </a:solidFill>
                          <a:latin typeface="Calibri Light"/>
                          <a:cs typeface="Calibri Light"/>
                        </a:rPr>
                        <a:t>City of </a:t>
                      </a:r>
                      <a:r>
                        <a:rPr lang="en-US" sz="1300" b="0" spc="-15" dirty="0">
                          <a:solidFill>
                            <a:srgbClr val="2E2B1F"/>
                          </a:solidFill>
                          <a:latin typeface="Calibri Light"/>
                          <a:cs typeface="Calibri Light"/>
                        </a:rPr>
                        <a:t>Kent </a:t>
                      </a:r>
                      <a:r>
                        <a:rPr lang="en-US" sz="1300" b="0" spc="-5" dirty="0">
                          <a:solidFill>
                            <a:srgbClr val="2E2B1F"/>
                          </a:solidFill>
                          <a:latin typeface="Calibri Light"/>
                          <a:cs typeface="Calibri Light"/>
                        </a:rPr>
                        <a:t>and </a:t>
                      </a:r>
                      <a:r>
                        <a:rPr lang="en-US" sz="1300" b="0" spc="-10" dirty="0">
                          <a:solidFill>
                            <a:srgbClr val="2E2B1F"/>
                          </a:solidFill>
                          <a:latin typeface="Calibri Light"/>
                          <a:cs typeface="Calibri Light"/>
                        </a:rPr>
                        <a:t>Covington </a:t>
                      </a:r>
                      <a:r>
                        <a:rPr lang="en-US" sz="1300" b="0" spc="-20" dirty="0">
                          <a:solidFill>
                            <a:srgbClr val="2E2B1F"/>
                          </a:solidFill>
                          <a:latin typeface="Calibri Light"/>
                          <a:cs typeface="Calibri Light"/>
                        </a:rPr>
                        <a:t>Water</a:t>
                      </a:r>
                      <a:r>
                        <a:rPr lang="en-US" sz="1300" b="0" spc="229" dirty="0">
                          <a:solidFill>
                            <a:srgbClr val="2E2B1F"/>
                          </a:solidFill>
                          <a:latin typeface="Calibri Light"/>
                          <a:cs typeface="Calibri Light"/>
                        </a:rPr>
                        <a:t> </a:t>
                      </a:r>
                      <a:r>
                        <a:rPr lang="en-US" sz="1300" b="0" spc="-5" dirty="0">
                          <a:solidFill>
                            <a:srgbClr val="2E2B1F"/>
                          </a:solidFill>
                          <a:latin typeface="Calibri Light"/>
                          <a:cs typeface="Calibri Light"/>
                        </a:rPr>
                        <a:t>District</a:t>
                      </a:r>
                    </a:p>
                    <a:p>
                      <a:pPr marL="104775" marR="304165">
                        <a:lnSpc>
                          <a:spcPct val="100000"/>
                        </a:lnSpc>
                      </a:pPr>
                      <a:endParaRPr sz="1300"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1"/>
                  </a:ext>
                </a:extLst>
              </a:tr>
              <a:tr h="1661483">
                <a:tc>
                  <a:txBody>
                    <a:bodyPr/>
                    <a:lstStyle/>
                    <a:p>
                      <a:pPr marL="104775">
                        <a:lnSpc>
                          <a:spcPct val="100000"/>
                        </a:lnSpc>
                        <a:spcBef>
                          <a:spcPts val="325"/>
                        </a:spcBef>
                      </a:pPr>
                      <a:r>
                        <a:rPr lang="en-US" sz="1300" b="1" spc="-10" dirty="0">
                          <a:solidFill>
                            <a:srgbClr val="2E2B1F"/>
                          </a:solidFill>
                          <a:latin typeface="Calibri" panose="020F0502020204030204" pitchFamily="34" charset="0"/>
                          <a:cs typeface="Calibri" panose="020F0502020204030204" pitchFamily="34" charset="0"/>
                        </a:rPr>
                        <a:t>Howard Moreland</a:t>
                      </a:r>
                    </a:p>
                    <a:p>
                      <a:pPr marL="104775">
                        <a:lnSpc>
                          <a:spcPct val="100000"/>
                        </a:lnSpc>
                        <a:spcBef>
                          <a:spcPts val="325"/>
                        </a:spcBef>
                      </a:pPr>
                      <a:r>
                        <a:rPr lang="en-US" sz="1300" b="0" spc="-10" dirty="0">
                          <a:solidFill>
                            <a:srgbClr val="2E2B1F"/>
                          </a:solidFill>
                          <a:latin typeface="Calibri" panose="020F0502020204030204" pitchFamily="34" charset="0"/>
                          <a:cs typeface="Calibri" panose="020F0502020204030204" pitchFamily="34" charset="0"/>
                        </a:rPr>
                        <a:t>Electrical and Controls Systems Mgr.</a:t>
                      </a:r>
                    </a:p>
                    <a:p>
                      <a:pPr marL="104775">
                        <a:lnSpc>
                          <a:spcPct val="100000"/>
                        </a:lnSpc>
                        <a:spcBef>
                          <a:spcPts val="325"/>
                        </a:spcBef>
                      </a:pPr>
                      <a:r>
                        <a:rPr lang="en-US" sz="1300" b="0" spc="-10" dirty="0">
                          <a:solidFill>
                            <a:srgbClr val="2E2B1F"/>
                          </a:solidFill>
                          <a:latin typeface="Calibri" panose="020F0502020204030204" pitchFamily="34" charset="0"/>
                          <a:cs typeface="Calibri" panose="020F0502020204030204" pitchFamily="34" charset="0"/>
                        </a:rPr>
                        <a:t>Project Manager</a:t>
                      </a:r>
                    </a:p>
                    <a:p>
                      <a:pPr marL="104775">
                        <a:lnSpc>
                          <a:spcPct val="100000"/>
                        </a:lnSpc>
                        <a:spcBef>
                          <a:spcPts val="325"/>
                        </a:spcBef>
                      </a:pPr>
                      <a:r>
                        <a:rPr lang="en-US" sz="1300" b="0" spc="-10" dirty="0">
                          <a:solidFill>
                            <a:srgbClr val="2E2B1F"/>
                          </a:solidFill>
                          <a:latin typeface="Calibri" panose="020F0502020204030204" pitchFamily="34" charset="0"/>
                          <a:cs typeface="Calibri" panose="020F0502020204030204" pitchFamily="34" charset="0"/>
                        </a:rPr>
                        <a:t>Lakehaven Water &amp; Sewer District</a:t>
                      </a:r>
                      <a:endParaRPr lang="en-US" sz="1300" b="0" dirty="0">
                        <a:latin typeface="Calibri" panose="020F0502020204030204" pitchFamily="34" charset="0"/>
                        <a:cs typeface="Calibri" panose="020F0502020204030204" pitchFamily="34" charset="0"/>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105410">
                        <a:lnSpc>
                          <a:spcPts val="1560"/>
                        </a:lnSpc>
                        <a:spcBef>
                          <a:spcPts val="325"/>
                        </a:spcBef>
                      </a:pPr>
                      <a:r>
                        <a:rPr lang="en-US" sz="1300" b="1" dirty="0">
                          <a:latin typeface="Calibri Light"/>
                          <a:cs typeface="Calibri Light"/>
                        </a:rPr>
                        <a:t>31 Years with LWSD</a:t>
                      </a:r>
                    </a:p>
                    <a:p>
                      <a:pPr marL="105410">
                        <a:lnSpc>
                          <a:spcPts val="1560"/>
                        </a:lnSpc>
                        <a:spcBef>
                          <a:spcPts val="325"/>
                        </a:spcBef>
                      </a:pPr>
                      <a:r>
                        <a:rPr lang="en-US" sz="1300" dirty="0">
                          <a:latin typeface="Calibri Light"/>
                          <a:cs typeface="Calibri Light"/>
                        </a:rPr>
                        <a:t>Journeyman Electrician, became a Master Electrician in 1995 </a:t>
                      </a:r>
                    </a:p>
                    <a:p>
                      <a:pPr marL="105410">
                        <a:lnSpc>
                          <a:spcPts val="1560"/>
                        </a:lnSpc>
                        <a:spcBef>
                          <a:spcPts val="325"/>
                        </a:spcBef>
                      </a:pPr>
                      <a:r>
                        <a:rPr lang="en-US" sz="1300" dirty="0">
                          <a:latin typeface="Calibri Light"/>
                          <a:cs typeface="Calibri Light"/>
                        </a:rPr>
                        <a:t>Supports District </a:t>
                      </a:r>
                      <a:r>
                        <a:rPr lang="en-US" sz="1300" dirty="0">
                          <a:solidFill>
                            <a:schemeClr val="tx1"/>
                          </a:solidFill>
                          <a:latin typeface="Calibri Light"/>
                          <a:cs typeface="Calibri Light"/>
                        </a:rPr>
                        <a:t>Capital Improvement Program </a:t>
                      </a:r>
                      <a:r>
                        <a:rPr lang="en-US" sz="1300" dirty="0">
                          <a:latin typeface="Calibri Light"/>
                          <a:cs typeface="Calibri Light"/>
                        </a:rPr>
                        <a:t>in electrical, instrumentation, control systems design, specification development, project management, construction management and capital improvement planning.</a:t>
                      </a:r>
                    </a:p>
                    <a:p>
                      <a:pPr marL="105410">
                        <a:lnSpc>
                          <a:spcPts val="1560"/>
                        </a:lnSpc>
                        <a:spcBef>
                          <a:spcPts val="325"/>
                        </a:spcBef>
                      </a:pPr>
                      <a:r>
                        <a:rPr lang="en-US" sz="1300" b="1" u="sng" dirty="0">
                          <a:latin typeface="Calibri Light"/>
                          <a:cs typeface="Calibri Light"/>
                        </a:rPr>
                        <a:t>1 GC/CM Project</a:t>
                      </a:r>
                      <a:r>
                        <a:rPr lang="en-US" sz="1300" dirty="0">
                          <a:latin typeface="Calibri Light"/>
                          <a:cs typeface="Calibri Light"/>
                        </a:rPr>
                        <a:t>:  </a:t>
                      </a:r>
                      <a:r>
                        <a:rPr lang="en-US" sz="1300" dirty="0" err="1">
                          <a:latin typeface="Calibri Light"/>
                          <a:cs typeface="Calibri Light"/>
                        </a:rPr>
                        <a:t>Lakehaven</a:t>
                      </a:r>
                      <a:r>
                        <a:rPr lang="en-US" sz="1300" dirty="0">
                          <a:latin typeface="Calibri Light"/>
                          <a:cs typeface="Calibri Light"/>
                        </a:rPr>
                        <a:t> New Headquarters</a:t>
                      </a:r>
                      <a:endParaRPr sz="1300"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2"/>
                  </a:ext>
                </a:extLst>
              </a:tr>
              <a:tr h="2154023">
                <a:tc>
                  <a:txBody>
                    <a:bodyPr/>
                    <a:lstStyle/>
                    <a:p>
                      <a:pPr marL="104775">
                        <a:lnSpc>
                          <a:spcPct val="100000"/>
                        </a:lnSpc>
                        <a:spcBef>
                          <a:spcPts val="325"/>
                        </a:spcBef>
                      </a:pPr>
                      <a:r>
                        <a:rPr lang="en-US" sz="1300" b="1" dirty="0">
                          <a:latin typeface="Calibri"/>
                          <a:cs typeface="Calibri"/>
                        </a:rPr>
                        <a:t>Ken Miller, P.E.</a:t>
                      </a:r>
                    </a:p>
                    <a:p>
                      <a:pPr marL="104775">
                        <a:lnSpc>
                          <a:spcPct val="100000"/>
                        </a:lnSpc>
                        <a:spcBef>
                          <a:spcPts val="325"/>
                        </a:spcBef>
                      </a:pPr>
                      <a:r>
                        <a:rPr lang="en-US" sz="1300" b="0" dirty="0">
                          <a:latin typeface="Calibri"/>
                          <a:cs typeface="Calibri"/>
                        </a:rPr>
                        <a:t>Engineering Manager &amp;</a:t>
                      </a:r>
                    </a:p>
                    <a:p>
                      <a:pPr marL="104775">
                        <a:lnSpc>
                          <a:spcPct val="100000"/>
                        </a:lnSpc>
                        <a:spcBef>
                          <a:spcPts val="325"/>
                        </a:spcBef>
                      </a:pPr>
                      <a:r>
                        <a:rPr lang="en-US" sz="1300" b="0" dirty="0">
                          <a:latin typeface="Calibri"/>
                          <a:cs typeface="Calibri"/>
                        </a:rPr>
                        <a:t>Project Manager</a:t>
                      </a:r>
                    </a:p>
                    <a:p>
                      <a:pPr marL="104775">
                        <a:lnSpc>
                          <a:spcPct val="100000"/>
                        </a:lnSpc>
                        <a:spcBef>
                          <a:spcPts val="325"/>
                        </a:spcBef>
                      </a:pPr>
                      <a:r>
                        <a:rPr lang="en-US" sz="1300" spc="-15" dirty="0">
                          <a:solidFill>
                            <a:srgbClr val="2E2B1F"/>
                          </a:solidFill>
                          <a:latin typeface="+mn-lt"/>
                          <a:cs typeface="Calibri"/>
                        </a:rPr>
                        <a:t>Lakehaven </a:t>
                      </a:r>
                      <a:r>
                        <a:rPr lang="en-US" sz="1300" spc="-20" dirty="0">
                          <a:solidFill>
                            <a:srgbClr val="2E2B1F"/>
                          </a:solidFill>
                          <a:latin typeface="+mn-lt"/>
                          <a:cs typeface="Calibri"/>
                        </a:rPr>
                        <a:t>Water </a:t>
                      </a:r>
                      <a:r>
                        <a:rPr lang="en-US" sz="1300" spc="-5" dirty="0">
                          <a:solidFill>
                            <a:srgbClr val="2E2B1F"/>
                          </a:solidFill>
                          <a:latin typeface="+mn-lt"/>
                          <a:cs typeface="Calibri"/>
                        </a:rPr>
                        <a:t>&amp; </a:t>
                      </a:r>
                      <a:r>
                        <a:rPr lang="en-US" sz="1300" spc="-10" dirty="0">
                          <a:solidFill>
                            <a:srgbClr val="2E2B1F"/>
                          </a:solidFill>
                          <a:latin typeface="+mn-lt"/>
                          <a:cs typeface="Calibri"/>
                        </a:rPr>
                        <a:t>Sewer</a:t>
                      </a:r>
                      <a:r>
                        <a:rPr lang="en-US" sz="1300" spc="100" dirty="0">
                          <a:solidFill>
                            <a:srgbClr val="2E2B1F"/>
                          </a:solidFill>
                          <a:latin typeface="+mn-lt"/>
                          <a:cs typeface="Calibri"/>
                        </a:rPr>
                        <a:t> </a:t>
                      </a:r>
                      <a:r>
                        <a:rPr lang="en-US" sz="1300" spc="-10" dirty="0">
                          <a:solidFill>
                            <a:srgbClr val="2E2B1F"/>
                          </a:solidFill>
                          <a:latin typeface="+mn-lt"/>
                          <a:cs typeface="Calibri"/>
                        </a:rPr>
                        <a:t>District</a:t>
                      </a:r>
                      <a:endParaRPr sz="1300" b="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105410">
                        <a:lnSpc>
                          <a:spcPts val="1560"/>
                        </a:lnSpc>
                        <a:spcBef>
                          <a:spcPts val="325"/>
                        </a:spcBef>
                      </a:pPr>
                      <a:r>
                        <a:rPr lang="en-US" sz="1300" b="1" dirty="0">
                          <a:latin typeface="Calibri Light"/>
                          <a:cs typeface="Calibri Light"/>
                        </a:rPr>
                        <a:t>40 Years experience in design and construction of public </a:t>
                      </a:r>
                      <a:r>
                        <a:rPr lang="en-US" sz="1300" b="0" dirty="0">
                          <a:latin typeface="Calibri Light"/>
                          <a:cs typeface="Calibri Light"/>
                        </a:rPr>
                        <a:t>infrastructure</a:t>
                      </a:r>
                    </a:p>
                    <a:p>
                      <a:pPr marL="105410">
                        <a:lnSpc>
                          <a:spcPts val="1560"/>
                        </a:lnSpc>
                        <a:spcBef>
                          <a:spcPts val="325"/>
                        </a:spcBef>
                      </a:pPr>
                      <a:r>
                        <a:rPr lang="en-US" sz="1300" b="1" dirty="0">
                          <a:latin typeface="Calibri Light"/>
                          <a:cs typeface="Calibri Light"/>
                        </a:rPr>
                        <a:t>35 Years as a licensed Professional Engineer</a:t>
                      </a:r>
                    </a:p>
                    <a:p>
                      <a:pPr marL="105410">
                        <a:lnSpc>
                          <a:spcPts val="1560"/>
                        </a:lnSpc>
                        <a:spcBef>
                          <a:spcPts val="325"/>
                        </a:spcBef>
                      </a:pPr>
                      <a:r>
                        <a:rPr lang="en-US" sz="1300" dirty="0">
                          <a:latin typeface="Calibri Light"/>
                          <a:cs typeface="Calibri Light"/>
                        </a:rPr>
                        <a:t>Currently performs the role of Engineering Manager for the District and is responsible for the planning, engineering and construction of </a:t>
                      </a:r>
                      <a:r>
                        <a:rPr lang="en-US" sz="1300" dirty="0">
                          <a:solidFill>
                            <a:schemeClr val="tx1"/>
                          </a:solidFill>
                          <a:latin typeface="Calibri Light"/>
                          <a:cs typeface="Calibri Light"/>
                        </a:rPr>
                        <a:t>the Capital Program for LWSD.</a:t>
                      </a:r>
                      <a:endParaRPr lang="en-US" sz="1000" dirty="0">
                        <a:solidFill>
                          <a:srgbClr val="FF0000"/>
                        </a:solidFill>
                        <a:latin typeface="Calibri Light"/>
                        <a:cs typeface="Calibri Light"/>
                      </a:endParaRPr>
                    </a:p>
                    <a:p>
                      <a:pPr marL="105410" marR="0" lvl="0" indent="0" defTabSz="914400" eaLnBrk="1" fontAlgn="auto" latinLnBrk="0" hangingPunct="1">
                        <a:lnSpc>
                          <a:spcPts val="1560"/>
                        </a:lnSpc>
                        <a:spcBef>
                          <a:spcPts val="325"/>
                        </a:spcBef>
                        <a:spcAft>
                          <a:spcPts val="0"/>
                        </a:spcAft>
                        <a:buClrTx/>
                        <a:buSzTx/>
                        <a:buFontTx/>
                        <a:buNone/>
                        <a:tabLst/>
                        <a:defRPr/>
                      </a:pPr>
                      <a:r>
                        <a:rPr lang="en-US" sz="1300" b="1" u="sng" dirty="0">
                          <a:latin typeface="Calibri Light"/>
                          <a:cs typeface="Calibri Light"/>
                        </a:rPr>
                        <a:t>1 GC/CM Project</a:t>
                      </a:r>
                      <a:r>
                        <a:rPr lang="en-US" sz="1300" dirty="0">
                          <a:latin typeface="Calibri Light"/>
                          <a:cs typeface="Calibri Light"/>
                        </a:rPr>
                        <a:t>:  </a:t>
                      </a:r>
                      <a:r>
                        <a:rPr lang="en-US" sz="1300" dirty="0" err="1">
                          <a:latin typeface="Calibri Light"/>
                          <a:cs typeface="Calibri Light"/>
                        </a:rPr>
                        <a:t>Lakehaven</a:t>
                      </a:r>
                      <a:r>
                        <a:rPr lang="en-US" sz="1300" dirty="0">
                          <a:latin typeface="Calibri Light"/>
                          <a:cs typeface="Calibri Light"/>
                        </a:rPr>
                        <a:t> New Headquarters</a:t>
                      </a:r>
                    </a:p>
                    <a:p>
                      <a:pPr marL="105410">
                        <a:lnSpc>
                          <a:spcPts val="1560"/>
                        </a:lnSpc>
                        <a:spcBef>
                          <a:spcPts val="325"/>
                        </a:spcBef>
                      </a:pPr>
                      <a:endParaRPr lang="en-US" sz="1300" dirty="0">
                        <a:latin typeface="Calibri Light"/>
                        <a:cs typeface="Calibri Light"/>
                      </a:endParaRPr>
                    </a:p>
                    <a:p>
                      <a:pPr marL="105410">
                        <a:lnSpc>
                          <a:spcPts val="1560"/>
                        </a:lnSpc>
                        <a:spcBef>
                          <a:spcPts val="325"/>
                        </a:spcBef>
                      </a:pPr>
                      <a:endParaRPr sz="1300"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99276"/>
            <a:ext cx="9144000" cy="0"/>
          </a:xfrm>
          <a:custGeom>
            <a:avLst/>
            <a:gdLst/>
            <a:ahLst/>
            <a:cxnLst/>
            <a:rect l="l" t="t" r="r" b="b"/>
            <a:pathLst>
              <a:path w="9144000">
                <a:moveTo>
                  <a:pt x="0" y="0"/>
                </a:moveTo>
                <a:lnTo>
                  <a:pt x="9144000" y="0"/>
                </a:lnTo>
              </a:path>
            </a:pathLst>
          </a:custGeom>
          <a:ln w="3175">
            <a:solidFill>
              <a:srgbClr val="99CA38"/>
            </a:solidFill>
          </a:ln>
        </p:spPr>
        <p:txBody>
          <a:bodyPr wrap="square" lIns="0" tIns="0" rIns="0" bIns="0" rtlCol="0"/>
          <a:lstStyle/>
          <a:p>
            <a:endParaRPr dirty="0"/>
          </a:p>
        </p:txBody>
      </p:sp>
      <p:sp>
        <p:nvSpPr>
          <p:cNvPr id="3" name="object 3"/>
          <p:cNvSpPr/>
          <p:nvPr/>
        </p:nvSpPr>
        <p:spPr>
          <a:xfrm>
            <a:off x="3047" y="6400800"/>
            <a:ext cx="9141460" cy="457200"/>
          </a:xfrm>
          <a:custGeom>
            <a:avLst/>
            <a:gdLst/>
            <a:ahLst/>
            <a:cxnLst/>
            <a:rect l="l" t="t" r="r" b="b"/>
            <a:pathLst>
              <a:path w="9141460" h="457200">
                <a:moveTo>
                  <a:pt x="0" y="457200"/>
                </a:moveTo>
                <a:lnTo>
                  <a:pt x="9140952" y="457200"/>
                </a:lnTo>
                <a:lnTo>
                  <a:pt x="9140952" y="0"/>
                </a:lnTo>
                <a:lnTo>
                  <a:pt x="0" y="0"/>
                </a:lnTo>
                <a:lnTo>
                  <a:pt x="0" y="457200"/>
                </a:lnTo>
                <a:close/>
              </a:path>
            </a:pathLst>
          </a:custGeom>
          <a:solidFill>
            <a:srgbClr val="62A437"/>
          </a:solidFill>
        </p:spPr>
        <p:txBody>
          <a:bodyPr wrap="square" lIns="0" tIns="0" rIns="0" bIns="0" rtlCol="0"/>
          <a:lstStyle/>
          <a:p>
            <a:endParaRPr dirty="0"/>
          </a:p>
        </p:txBody>
      </p:sp>
      <p:sp>
        <p:nvSpPr>
          <p:cNvPr id="4" name="object 4"/>
          <p:cNvSpPr/>
          <p:nvPr/>
        </p:nvSpPr>
        <p:spPr>
          <a:xfrm>
            <a:off x="0" y="6333744"/>
            <a:ext cx="9141460" cy="64135"/>
          </a:xfrm>
          <a:custGeom>
            <a:avLst/>
            <a:gdLst/>
            <a:ahLst/>
            <a:cxnLst/>
            <a:rect l="l" t="t" r="r" b="b"/>
            <a:pathLst>
              <a:path w="9141460" h="64135">
                <a:moveTo>
                  <a:pt x="0" y="64007"/>
                </a:moveTo>
                <a:lnTo>
                  <a:pt x="9140952" y="64007"/>
                </a:lnTo>
                <a:lnTo>
                  <a:pt x="9140952" y="0"/>
                </a:lnTo>
                <a:lnTo>
                  <a:pt x="0" y="0"/>
                </a:lnTo>
                <a:lnTo>
                  <a:pt x="0" y="64007"/>
                </a:lnTo>
                <a:close/>
              </a:path>
            </a:pathLst>
          </a:custGeom>
          <a:solidFill>
            <a:srgbClr val="99CA38"/>
          </a:solidFill>
        </p:spPr>
        <p:txBody>
          <a:bodyPr wrap="square" lIns="0" tIns="0" rIns="0" bIns="0" rtlCol="0"/>
          <a:lstStyle/>
          <a:p>
            <a:endParaRPr dirty="0"/>
          </a:p>
        </p:txBody>
      </p:sp>
      <p:sp>
        <p:nvSpPr>
          <p:cNvPr id="6" name="object 7">
            <a:extLst>
              <a:ext uri="{FF2B5EF4-FFF2-40B4-BE49-F238E27FC236}">
                <a16:creationId xmlns:a16="http://schemas.microsoft.com/office/drawing/2014/main" id="{28E38F67-62DA-4CEA-9201-95A7D45EAFF7}"/>
              </a:ext>
            </a:extLst>
          </p:cNvPr>
          <p:cNvSpPr/>
          <p:nvPr/>
        </p:nvSpPr>
        <p:spPr>
          <a:xfrm>
            <a:off x="6934200" y="5753861"/>
            <a:ext cx="2104643" cy="504189"/>
          </a:xfrm>
          <a:prstGeom prst="rect">
            <a:avLst/>
          </a:prstGeom>
          <a:blipFill>
            <a:blip r:embed="rId2" cstate="print"/>
            <a:stretch>
              <a:fillRect/>
            </a:stretch>
          </a:blipFill>
        </p:spPr>
        <p:txBody>
          <a:bodyPr wrap="square" lIns="0" tIns="0" rIns="0" bIns="0" rtlCol="0"/>
          <a:lstStyle/>
          <a:p>
            <a:endParaRPr dirty="0"/>
          </a:p>
        </p:txBody>
      </p:sp>
      <p:graphicFrame>
        <p:nvGraphicFramePr>
          <p:cNvPr id="9" name="object 5">
            <a:extLst>
              <a:ext uri="{FF2B5EF4-FFF2-40B4-BE49-F238E27FC236}">
                <a16:creationId xmlns:a16="http://schemas.microsoft.com/office/drawing/2014/main" id="{DDD96AEF-D549-44C4-BA58-2E0CFFDB86E9}"/>
              </a:ext>
            </a:extLst>
          </p:cNvPr>
          <p:cNvGraphicFramePr>
            <a:graphicFrameLocks noGrp="1"/>
          </p:cNvGraphicFramePr>
          <p:nvPr>
            <p:extLst>
              <p:ext uri="{D42A27DB-BD31-4B8C-83A1-F6EECF244321}">
                <p14:modId xmlns:p14="http://schemas.microsoft.com/office/powerpoint/2010/main" val="3739195518"/>
              </p:ext>
            </p:extLst>
          </p:nvPr>
        </p:nvGraphicFramePr>
        <p:xfrm>
          <a:off x="429425" y="338617"/>
          <a:ext cx="8282609" cy="5377397"/>
        </p:xfrm>
        <a:graphic>
          <a:graphicData uri="http://schemas.openxmlformats.org/drawingml/2006/table">
            <a:tbl>
              <a:tblPr firstRow="1" bandRow="1">
                <a:tableStyleId>{2D5ABB26-0587-4C30-8999-92F81FD0307C}</a:tableStyleId>
              </a:tblPr>
              <a:tblGrid>
                <a:gridCol w="2760870">
                  <a:extLst>
                    <a:ext uri="{9D8B030D-6E8A-4147-A177-3AD203B41FA5}">
                      <a16:colId xmlns:a16="http://schemas.microsoft.com/office/drawing/2014/main" val="20000"/>
                    </a:ext>
                  </a:extLst>
                </a:gridCol>
                <a:gridCol w="5521739">
                  <a:extLst>
                    <a:ext uri="{9D8B030D-6E8A-4147-A177-3AD203B41FA5}">
                      <a16:colId xmlns:a16="http://schemas.microsoft.com/office/drawing/2014/main" val="20001"/>
                    </a:ext>
                  </a:extLst>
                </a:gridCol>
              </a:tblGrid>
              <a:tr h="269562">
                <a:tc>
                  <a:txBody>
                    <a:bodyPr/>
                    <a:lstStyle/>
                    <a:p>
                      <a:pPr marL="102870">
                        <a:lnSpc>
                          <a:spcPct val="100000"/>
                        </a:lnSpc>
                        <a:spcBef>
                          <a:spcPts val="305"/>
                        </a:spcBef>
                      </a:pPr>
                      <a:r>
                        <a:rPr sz="1600" spc="-5" dirty="0">
                          <a:solidFill>
                            <a:srgbClr val="FFFFFF"/>
                          </a:solidFill>
                          <a:latin typeface="Calibri"/>
                          <a:cs typeface="Calibri"/>
                        </a:rPr>
                        <a:t>Name</a:t>
                      </a:r>
                      <a:endParaRPr sz="16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6DE"/>
                    </a:solidFill>
                  </a:tcPr>
                </a:tc>
                <a:tc>
                  <a:txBody>
                    <a:bodyPr/>
                    <a:lstStyle/>
                    <a:p>
                      <a:pPr marL="102870">
                        <a:lnSpc>
                          <a:spcPct val="100000"/>
                        </a:lnSpc>
                        <a:spcBef>
                          <a:spcPts val="305"/>
                        </a:spcBef>
                      </a:pPr>
                      <a:r>
                        <a:rPr sz="1600" spc="-5" dirty="0">
                          <a:solidFill>
                            <a:srgbClr val="FFFFFF"/>
                          </a:solidFill>
                          <a:latin typeface="Calibri"/>
                          <a:cs typeface="Calibri"/>
                        </a:rPr>
                        <a:t>Experience</a:t>
                      </a:r>
                      <a:endParaRPr sz="1600" dirty="0">
                        <a:latin typeface="Calibri"/>
                        <a:cs typeface="Calibri"/>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6DE"/>
                    </a:solidFill>
                  </a:tcPr>
                </a:tc>
                <a:extLst>
                  <a:ext uri="{0D108BD9-81ED-4DB2-BD59-A6C34878D82A}">
                    <a16:rowId xmlns:a16="http://schemas.microsoft.com/office/drawing/2014/main" val="10000"/>
                  </a:ext>
                </a:extLst>
              </a:tr>
              <a:tr h="1781533">
                <a:tc>
                  <a:txBody>
                    <a:bodyPr/>
                    <a:lstStyle/>
                    <a:p>
                      <a:pPr marL="104775">
                        <a:lnSpc>
                          <a:spcPct val="100000"/>
                        </a:lnSpc>
                        <a:spcBef>
                          <a:spcPts val="325"/>
                        </a:spcBef>
                      </a:pPr>
                      <a:r>
                        <a:rPr lang="en-US" sz="1300" b="1" spc="-5" dirty="0">
                          <a:solidFill>
                            <a:srgbClr val="2E2B1F"/>
                          </a:solidFill>
                          <a:latin typeface="+mn-lt"/>
                          <a:cs typeface="Calibri"/>
                        </a:rPr>
                        <a:t>Jim</a:t>
                      </a:r>
                      <a:r>
                        <a:rPr lang="en-US" sz="1300" b="1" spc="-60" dirty="0">
                          <a:solidFill>
                            <a:srgbClr val="2E2B1F"/>
                          </a:solidFill>
                          <a:latin typeface="+mn-lt"/>
                          <a:cs typeface="Calibri"/>
                        </a:rPr>
                        <a:t> </a:t>
                      </a:r>
                      <a:r>
                        <a:rPr lang="en-US" sz="1300" b="1" spc="-15" dirty="0">
                          <a:solidFill>
                            <a:srgbClr val="2E2B1F"/>
                          </a:solidFill>
                          <a:latin typeface="+mn-lt"/>
                          <a:cs typeface="Calibri"/>
                        </a:rPr>
                        <a:t>Dugan</a:t>
                      </a:r>
                      <a:endParaRPr lang="en-US" sz="1300" dirty="0">
                        <a:latin typeface="+mn-lt"/>
                        <a:cs typeface="Calibri"/>
                      </a:endParaRPr>
                    </a:p>
                    <a:p>
                      <a:pPr marL="104775">
                        <a:lnSpc>
                          <a:spcPct val="100000"/>
                        </a:lnSpc>
                        <a:spcBef>
                          <a:spcPts val="325"/>
                        </a:spcBef>
                      </a:pPr>
                      <a:r>
                        <a:rPr lang="en-US" sz="1300" dirty="0">
                          <a:latin typeface="+mn-lt"/>
                          <a:cs typeface="Calibri"/>
                        </a:rPr>
                        <a:t>APD PIC and GC/CM Advisor</a:t>
                      </a:r>
                    </a:p>
                    <a:p>
                      <a:pPr marL="104775" marR="996950">
                        <a:lnSpc>
                          <a:spcPct val="100000"/>
                        </a:lnSpc>
                      </a:pPr>
                      <a:r>
                        <a:rPr lang="en-US" sz="1300" spc="-10" dirty="0" err="1">
                          <a:solidFill>
                            <a:srgbClr val="2E2B1F"/>
                          </a:solidFill>
                          <a:latin typeface="+mn-lt"/>
                          <a:cs typeface="Calibri"/>
                        </a:rPr>
                        <a:t>Parametrix</a:t>
                      </a:r>
                      <a:endParaRPr lang="en-US" sz="1300" spc="-10" dirty="0">
                        <a:solidFill>
                          <a:srgbClr val="2E2B1F"/>
                        </a:solidFill>
                        <a:latin typeface="+mn-lt"/>
                        <a:cs typeface="Calibri"/>
                      </a:endParaRPr>
                    </a:p>
                    <a:p>
                      <a:pPr marL="104775" marR="996950">
                        <a:lnSpc>
                          <a:spcPct val="100000"/>
                        </a:lnSpc>
                      </a:pPr>
                      <a:endParaRPr lang="en-US" sz="1300" dirty="0">
                        <a:latin typeface="+mn-lt"/>
                        <a:cs typeface="Calibri"/>
                      </a:endParaRPr>
                    </a:p>
                    <a:p>
                      <a:pPr marL="104775">
                        <a:lnSpc>
                          <a:spcPct val="100000"/>
                        </a:lnSpc>
                        <a:spcBef>
                          <a:spcPts val="325"/>
                        </a:spcBef>
                      </a:pPr>
                      <a:endParaRPr sz="1300" dirty="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tc>
                  <a:txBody>
                    <a:bodyPr/>
                    <a:lstStyle/>
                    <a:p>
                      <a:pPr marL="105410">
                        <a:lnSpc>
                          <a:spcPts val="1560"/>
                        </a:lnSpc>
                        <a:spcBef>
                          <a:spcPts val="325"/>
                        </a:spcBef>
                      </a:pPr>
                      <a:r>
                        <a:rPr lang="en-US" sz="1300" b="1" spc="-5" dirty="0">
                          <a:solidFill>
                            <a:srgbClr val="2E2B1F"/>
                          </a:solidFill>
                          <a:latin typeface="+mn-lt"/>
                          <a:cs typeface="Calibri"/>
                        </a:rPr>
                        <a:t>43 </a:t>
                      </a:r>
                      <a:r>
                        <a:rPr lang="en-US" sz="1300" b="1" spc="-10" dirty="0">
                          <a:solidFill>
                            <a:srgbClr val="2E2B1F"/>
                          </a:solidFill>
                          <a:latin typeface="+mn-lt"/>
                          <a:cs typeface="Calibri"/>
                        </a:rPr>
                        <a:t>yrs. Program/Project</a:t>
                      </a:r>
                      <a:r>
                        <a:rPr lang="en-US" sz="1300" b="1" spc="95" dirty="0">
                          <a:solidFill>
                            <a:srgbClr val="2E2B1F"/>
                          </a:solidFill>
                          <a:latin typeface="+mn-lt"/>
                          <a:cs typeface="Calibri"/>
                        </a:rPr>
                        <a:t> </a:t>
                      </a:r>
                      <a:r>
                        <a:rPr lang="en-US" sz="1300" b="1" spc="-10" dirty="0">
                          <a:solidFill>
                            <a:srgbClr val="2E2B1F"/>
                          </a:solidFill>
                          <a:latin typeface="+mn-lt"/>
                          <a:cs typeface="Calibri"/>
                        </a:rPr>
                        <a:t>Management</a:t>
                      </a:r>
                      <a:endParaRPr lang="en-US" sz="1300" dirty="0">
                        <a:latin typeface="+mn-lt"/>
                        <a:cs typeface="Calibri"/>
                      </a:endParaRPr>
                    </a:p>
                    <a:p>
                      <a:pPr marL="104775" marR="170180">
                        <a:lnSpc>
                          <a:spcPct val="100000"/>
                        </a:lnSpc>
                      </a:pPr>
                      <a:r>
                        <a:rPr lang="en-US" sz="1300" b="1" u="sng" spc="-5" dirty="0">
                          <a:solidFill>
                            <a:srgbClr val="2E2B1F"/>
                          </a:solidFill>
                          <a:uFill>
                            <a:solidFill>
                              <a:srgbClr val="2E2B1F"/>
                            </a:solidFill>
                          </a:uFill>
                          <a:latin typeface="+mn-lt"/>
                          <a:cs typeface="Calibri"/>
                        </a:rPr>
                        <a:t>30+ </a:t>
                      </a:r>
                      <a:r>
                        <a:rPr lang="en-US" sz="1300" b="1" u="sng" spc="-10" dirty="0">
                          <a:solidFill>
                            <a:srgbClr val="2E2B1F"/>
                          </a:solidFill>
                          <a:uFill>
                            <a:solidFill>
                              <a:srgbClr val="2E2B1F"/>
                            </a:solidFill>
                          </a:uFill>
                          <a:latin typeface="+mn-lt"/>
                          <a:cs typeface="Calibri"/>
                        </a:rPr>
                        <a:t>GC/CM Projects</a:t>
                      </a:r>
                      <a:r>
                        <a:rPr lang="en-US" sz="1300" b="0" u="none" spc="-10" dirty="0">
                          <a:solidFill>
                            <a:srgbClr val="2E2B1F"/>
                          </a:solidFill>
                          <a:uFill>
                            <a:solidFill>
                              <a:srgbClr val="2E2B1F"/>
                            </a:solidFill>
                          </a:uFill>
                          <a:latin typeface="Calibri Light"/>
                          <a:cs typeface="Calibri Light"/>
                        </a:rPr>
                        <a:t>:</a:t>
                      </a:r>
                      <a:r>
                        <a:rPr lang="en-US" sz="1300" b="0" spc="-10" dirty="0">
                          <a:solidFill>
                            <a:srgbClr val="2E2B1F"/>
                          </a:solidFill>
                          <a:latin typeface="Calibri Light"/>
                          <a:cs typeface="Calibri Light"/>
                        </a:rPr>
                        <a:t> </a:t>
                      </a:r>
                      <a:r>
                        <a:rPr lang="en-US" sz="1300" b="0" spc="-15" dirty="0">
                          <a:latin typeface="Calibri Light"/>
                          <a:cs typeface="Calibri Light"/>
                        </a:rPr>
                        <a:t>Recent </a:t>
                      </a:r>
                      <a:r>
                        <a:rPr lang="en-US" sz="1300" b="0" spc="-5" dirty="0">
                          <a:latin typeface="Calibri Light"/>
                          <a:cs typeface="Calibri Light"/>
                        </a:rPr>
                        <a:t>GC/CM: </a:t>
                      </a:r>
                      <a:r>
                        <a:rPr lang="en-US" sz="1300" b="0" spc="-5" dirty="0" err="1">
                          <a:latin typeface="Calibri Light"/>
                          <a:cs typeface="Calibri Light"/>
                        </a:rPr>
                        <a:t>Lakehaven</a:t>
                      </a:r>
                      <a:r>
                        <a:rPr lang="en-US" sz="1300" b="0" spc="-5" dirty="0">
                          <a:latin typeface="Calibri Light"/>
                          <a:cs typeface="Calibri Light"/>
                        </a:rPr>
                        <a:t> New HQ, VPS McLoughlin </a:t>
                      </a:r>
                      <a:r>
                        <a:rPr lang="en-US" sz="1300" b="0" spc="-10" dirty="0">
                          <a:latin typeface="Calibri Light"/>
                          <a:cs typeface="Calibri Light"/>
                        </a:rPr>
                        <a:t>MS/Marshall </a:t>
                      </a:r>
                      <a:r>
                        <a:rPr lang="en-US" sz="1300" b="0" spc="-5" dirty="0">
                          <a:latin typeface="Calibri Light"/>
                          <a:cs typeface="Calibri Light"/>
                        </a:rPr>
                        <a:t>ES, TPS  </a:t>
                      </a:r>
                      <a:r>
                        <a:rPr lang="en-US" sz="1300" b="0" spc="-10" dirty="0">
                          <a:latin typeface="Calibri Light"/>
                          <a:cs typeface="Calibri Light"/>
                        </a:rPr>
                        <a:t>Birney </a:t>
                      </a:r>
                      <a:r>
                        <a:rPr lang="en-US" sz="1300" b="0" spc="-5" dirty="0">
                          <a:latin typeface="Calibri Light"/>
                          <a:cs typeface="Calibri Light"/>
                        </a:rPr>
                        <a:t>ES, TPS </a:t>
                      </a:r>
                      <a:r>
                        <a:rPr lang="en-US" sz="1300" b="0" spc="-15" dirty="0">
                          <a:latin typeface="Calibri Light"/>
                          <a:cs typeface="Calibri Light"/>
                        </a:rPr>
                        <a:t>Grant </a:t>
                      </a:r>
                      <a:r>
                        <a:rPr lang="en-US" sz="1300" b="0" spc="-5" dirty="0">
                          <a:latin typeface="Calibri Light"/>
                          <a:cs typeface="Calibri Light"/>
                        </a:rPr>
                        <a:t>ES, ASD Dick </a:t>
                      </a:r>
                      <a:r>
                        <a:rPr lang="en-US" sz="1300" b="0" spc="-10" dirty="0">
                          <a:latin typeface="Calibri Light"/>
                          <a:cs typeface="Calibri Light"/>
                        </a:rPr>
                        <a:t>Scobee </a:t>
                      </a:r>
                      <a:r>
                        <a:rPr lang="en-US" sz="1300" b="0" spc="-5" dirty="0">
                          <a:latin typeface="Calibri Light"/>
                          <a:cs typeface="Calibri Light"/>
                        </a:rPr>
                        <a:t>ES, ASD Olympic Middle School, LSSD  </a:t>
                      </a:r>
                      <a:r>
                        <a:rPr lang="en-US" sz="1300" b="0" spc="-15" dirty="0">
                          <a:latin typeface="Calibri Light"/>
                          <a:cs typeface="Calibri Light"/>
                        </a:rPr>
                        <a:t>Lake Stevens </a:t>
                      </a:r>
                      <a:r>
                        <a:rPr lang="en-US" sz="1300" b="0" spc="-5" dirty="0">
                          <a:latin typeface="Calibri Light"/>
                          <a:cs typeface="Calibri Light"/>
                        </a:rPr>
                        <a:t>HS, </a:t>
                      </a:r>
                      <a:r>
                        <a:rPr lang="en-US" sz="1300" b="0" spc="-10" dirty="0">
                          <a:latin typeface="Calibri Light"/>
                          <a:cs typeface="Calibri Light"/>
                        </a:rPr>
                        <a:t>MVSD </a:t>
                      </a:r>
                      <a:r>
                        <a:rPr lang="en-US" sz="1300" b="0" spc="-5" dirty="0">
                          <a:latin typeface="Calibri Light"/>
                          <a:cs typeface="Calibri Light"/>
                        </a:rPr>
                        <a:t>Old Main Building, </a:t>
                      </a:r>
                      <a:r>
                        <a:rPr lang="en-US" sz="1300" b="0" spc="-10" dirty="0">
                          <a:latin typeface="Calibri Light"/>
                          <a:cs typeface="Calibri Light"/>
                        </a:rPr>
                        <a:t>MVSD </a:t>
                      </a:r>
                      <a:r>
                        <a:rPr lang="en-US" sz="1300" b="0" spc="-5" dirty="0">
                          <a:latin typeface="Calibri Light"/>
                          <a:cs typeface="Calibri Light"/>
                        </a:rPr>
                        <a:t>Madison </a:t>
                      </a:r>
                      <a:r>
                        <a:rPr lang="en-US" sz="1300" b="0" spc="-20" dirty="0">
                          <a:latin typeface="Calibri Light"/>
                          <a:cs typeface="Calibri Light"/>
                        </a:rPr>
                        <a:t>Elementary, </a:t>
                      </a:r>
                      <a:r>
                        <a:rPr lang="en-US" sz="1300" b="0" spc="-10" dirty="0">
                          <a:latin typeface="Calibri Light"/>
                          <a:cs typeface="Calibri Light"/>
                        </a:rPr>
                        <a:t>MVSD  </a:t>
                      </a:r>
                      <a:r>
                        <a:rPr lang="en-US" sz="1300" b="0" spc="-15" dirty="0">
                          <a:latin typeface="Calibri Light"/>
                          <a:cs typeface="Calibri Light"/>
                        </a:rPr>
                        <a:t>East </a:t>
                      </a:r>
                      <a:r>
                        <a:rPr lang="en-US" sz="1300" b="0" spc="-5" dirty="0">
                          <a:latin typeface="Calibri Light"/>
                          <a:cs typeface="Calibri Light"/>
                        </a:rPr>
                        <a:t>Division </a:t>
                      </a:r>
                      <a:r>
                        <a:rPr lang="en-US" sz="1300" b="0" spc="-20" dirty="0">
                          <a:latin typeface="Calibri Light"/>
                          <a:cs typeface="Calibri Light"/>
                        </a:rPr>
                        <a:t>Elementary, </a:t>
                      </a:r>
                      <a:r>
                        <a:rPr lang="en-US" sz="1300" b="0" spc="-5" dirty="0">
                          <a:latin typeface="Calibri Light"/>
                          <a:cs typeface="Calibri Light"/>
                        </a:rPr>
                        <a:t>BISD </a:t>
                      </a:r>
                      <a:r>
                        <a:rPr lang="en-US" sz="1300" b="0" spc="-10" dirty="0">
                          <a:latin typeface="Calibri Light"/>
                          <a:cs typeface="Calibri Light"/>
                        </a:rPr>
                        <a:t>Blakely Elementary </a:t>
                      </a:r>
                      <a:r>
                        <a:rPr lang="en-US" sz="1300" b="0" spc="-5" dirty="0">
                          <a:latin typeface="Calibri Light"/>
                          <a:cs typeface="Calibri Light"/>
                        </a:rPr>
                        <a:t>School, </a:t>
                      </a:r>
                      <a:r>
                        <a:rPr lang="en-US" sz="1300" b="0" spc="-10" dirty="0">
                          <a:latin typeface="Calibri Light"/>
                          <a:cs typeface="Calibri Light"/>
                        </a:rPr>
                        <a:t>MPT Eastside  Community </a:t>
                      </a:r>
                      <a:r>
                        <a:rPr lang="en-US" sz="1300" b="0" spc="-30" dirty="0">
                          <a:latin typeface="Calibri Light"/>
                          <a:cs typeface="Calibri Light"/>
                        </a:rPr>
                        <a:t>Center, </a:t>
                      </a:r>
                      <a:r>
                        <a:rPr lang="en-US" sz="1300" b="0" spc="-5" dirty="0">
                          <a:latin typeface="Calibri Light"/>
                          <a:cs typeface="Calibri Light"/>
                        </a:rPr>
                        <a:t>TPS </a:t>
                      </a:r>
                      <a:r>
                        <a:rPr lang="en-US" sz="1300" b="0" spc="-15" dirty="0">
                          <a:latin typeface="Calibri Light"/>
                          <a:cs typeface="Calibri Light"/>
                        </a:rPr>
                        <a:t>Browns Point </a:t>
                      </a:r>
                      <a:r>
                        <a:rPr lang="en-US" sz="1300" b="0" spc="-10" dirty="0">
                          <a:latin typeface="Calibri Light"/>
                          <a:cs typeface="Calibri Light"/>
                        </a:rPr>
                        <a:t>Elementary </a:t>
                      </a:r>
                      <a:r>
                        <a:rPr lang="en-US" sz="1300" b="0" spc="-5" dirty="0">
                          <a:latin typeface="Calibri Light"/>
                          <a:cs typeface="Calibri Light"/>
                        </a:rPr>
                        <a:t>School; </a:t>
                      </a:r>
                      <a:r>
                        <a:rPr lang="en-US" sz="1300" b="0" spc="-10" dirty="0" err="1">
                          <a:latin typeface="Calibri Light"/>
                          <a:cs typeface="Calibri Light"/>
                        </a:rPr>
                        <a:t>CKSD</a:t>
                      </a:r>
                      <a:r>
                        <a:rPr lang="en-US" sz="1300" b="0" spc="-15" dirty="0" err="1">
                          <a:latin typeface="Calibri Light"/>
                          <a:cs typeface="Calibri Light"/>
                        </a:rPr>
                        <a:t>Central</a:t>
                      </a:r>
                      <a:r>
                        <a:rPr lang="en-US" sz="1300" b="0" spc="-15" dirty="0">
                          <a:latin typeface="Calibri Light"/>
                          <a:cs typeface="Calibri Light"/>
                        </a:rPr>
                        <a:t> </a:t>
                      </a:r>
                      <a:r>
                        <a:rPr lang="en-US" sz="1300" b="0" spc="-5" dirty="0">
                          <a:latin typeface="Calibri Light"/>
                          <a:cs typeface="Calibri Light"/>
                        </a:rPr>
                        <a:t>Kitsap  </a:t>
                      </a:r>
                      <a:r>
                        <a:rPr lang="en-US" sz="1300" b="0" spc="-10" dirty="0">
                          <a:latin typeface="Calibri Light"/>
                          <a:cs typeface="Calibri Light"/>
                        </a:rPr>
                        <a:t>HS/Central </a:t>
                      </a:r>
                      <a:r>
                        <a:rPr lang="en-US" sz="1300" b="0" spc="-5" dirty="0">
                          <a:latin typeface="Calibri Light"/>
                          <a:cs typeface="Calibri Light"/>
                        </a:rPr>
                        <a:t>Kitsap MS, </a:t>
                      </a:r>
                      <a:r>
                        <a:rPr lang="en-US" sz="1300" b="0" spc="-10" dirty="0">
                          <a:latin typeface="Calibri Light"/>
                          <a:cs typeface="Calibri Light"/>
                        </a:rPr>
                        <a:t>CKSD </a:t>
                      </a:r>
                      <a:r>
                        <a:rPr lang="en-US" sz="1300" b="0" spc="-5" dirty="0">
                          <a:latin typeface="Calibri Light"/>
                          <a:cs typeface="Calibri Light"/>
                        </a:rPr>
                        <a:t>Olympic</a:t>
                      </a:r>
                      <a:r>
                        <a:rPr lang="en-US" sz="1300" b="0" spc="80" dirty="0">
                          <a:latin typeface="Calibri Light"/>
                          <a:cs typeface="Calibri Light"/>
                        </a:rPr>
                        <a:t> </a:t>
                      </a:r>
                      <a:r>
                        <a:rPr lang="en-US" sz="1300" b="0" spc="-5" dirty="0">
                          <a:latin typeface="Calibri Light"/>
                          <a:cs typeface="Calibri Light"/>
                        </a:rPr>
                        <a:t>HS</a:t>
                      </a:r>
                      <a:endParaRPr lang="en-US" sz="1300" dirty="0">
                        <a:latin typeface="Calibri Light"/>
                        <a:cs typeface="Calibri Light"/>
                      </a:endParaRPr>
                    </a:p>
                    <a:p>
                      <a:pPr marL="104775">
                        <a:lnSpc>
                          <a:spcPct val="100000"/>
                        </a:lnSpc>
                      </a:pPr>
                      <a:r>
                        <a:rPr lang="en-US" sz="1300" b="1" u="sng" spc="-15" dirty="0">
                          <a:solidFill>
                            <a:srgbClr val="2E2B1F"/>
                          </a:solidFill>
                          <a:uFill>
                            <a:solidFill>
                              <a:srgbClr val="2E2B1F"/>
                            </a:solidFill>
                          </a:uFill>
                          <a:latin typeface="Calibri Light"/>
                          <a:cs typeface="Calibri Light"/>
                        </a:rPr>
                        <a:t>Project Review Committee</a:t>
                      </a:r>
                      <a:r>
                        <a:rPr lang="en-US" sz="1300" b="1" u="none" spc="-15" dirty="0">
                          <a:solidFill>
                            <a:srgbClr val="2E2B1F"/>
                          </a:solidFill>
                          <a:uFill>
                            <a:solidFill>
                              <a:srgbClr val="2E2B1F"/>
                            </a:solidFill>
                          </a:uFill>
                          <a:latin typeface="Calibri Light"/>
                          <a:cs typeface="Calibri Light"/>
                        </a:rPr>
                        <a:t>: </a:t>
                      </a:r>
                      <a:r>
                        <a:rPr lang="en-US" sz="1300" b="0" u="none" spc="-15" dirty="0">
                          <a:solidFill>
                            <a:srgbClr val="2E2B1F"/>
                          </a:solidFill>
                          <a:uFill>
                            <a:solidFill>
                              <a:srgbClr val="2E2B1F"/>
                            </a:solidFill>
                          </a:uFill>
                          <a:latin typeface="Calibri Light"/>
                          <a:cs typeface="Calibri Light"/>
                        </a:rPr>
                        <a:t> </a:t>
                      </a:r>
                      <a:r>
                        <a:rPr lang="en-US" sz="1300" b="0" u="none" spc="-10" dirty="0">
                          <a:solidFill>
                            <a:srgbClr val="2E2B1F"/>
                          </a:solidFill>
                          <a:uFill>
                            <a:solidFill>
                              <a:srgbClr val="2E2B1F"/>
                            </a:solidFill>
                          </a:uFill>
                          <a:latin typeface="Calibri Light"/>
                          <a:cs typeface="Calibri Light"/>
                        </a:rPr>
                        <a:t>2016-current.  Appointed through June 2023</a:t>
                      </a:r>
                      <a:endParaRPr lang="en-US" sz="1300" u="none" dirty="0">
                        <a:latin typeface="Calibri Light"/>
                        <a:cs typeface="Calibri Light"/>
                      </a:endParaRPr>
                    </a:p>
                    <a:p>
                      <a:pPr marL="104775" marR="2423160">
                        <a:lnSpc>
                          <a:spcPct val="100000"/>
                        </a:lnSpc>
                        <a:spcBef>
                          <a:spcPts val="325"/>
                        </a:spcBef>
                      </a:pPr>
                      <a:endParaRPr sz="1300"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1"/>
                  </a:ext>
                </a:extLst>
              </a:tr>
              <a:tr h="2123180">
                <a:tc>
                  <a:txBody>
                    <a:bodyPr/>
                    <a:lstStyle/>
                    <a:p>
                      <a:pPr marL="104775">
                        <a:lnSpc>
                          <a:spcPct val="100000"/>
                        </a:lnSpc>
                        <a:spcBef>
                          <a:spcPts val="325"/>
                        </a:spcBef>
                      </a:pPr>
                      <a:r>
                        <a:rPr lang="en-US" sz="1300" b="1" spc="-10" dirty="0">
                          <a:solidFill>
                            <a:srgbClr val="2E2B1F"/>
                          </a:solidFill>
                          <a:latin typeface="+mn-lt"/>
                          <a:cs typeface="Calibri"/>
                        </a:rPr>
                        <a:t>Dan</a:t>
                      </a:r>
                      <a:r>
                        <a:rPr lang="en-US" sz="1300" b="1" spc="10" dirty="0">
                          <a:solidFill>
                            <a:srgbClr val="2E2B1F"/>
                          </a:solidFill>
                          <a:latin typeface="+mn-lt"/>
                          <a:cs typeface="Calibri"/>
                        </a:rPr>
                        <a:t> </a:t>
                      </a:r>
                      <a:r>
                        <a:rPr lang="en-US" sz="1300" b="1" spc="-10" dirty="0">
                          <a:solidFill>
                            <a:srgbClr val="2E2B1F"/>
                          </a:solidFill>
                          <a:latin typeface="+mn-lt"/>
                          <a:cs typeface="Calibri"/>
                        </a:rPr>
                        <a:t>Cody</a:t>
                      </a:r>
                      <a:endParaRPr lang="en-US" sz="1300" dirty="0">
                        <a:latin typeface="+mn-lt"/>
                        <a:cs typeface="Calibri"/>
                      </a:endParaRPr>
                    </a:p>
                    <a:p>
                      <a:pPr marL="104775" marR="673735">
                        <a:lnSpc>
                          <a:spcPct val="100000"/>
                        </a:lnSpc>
                      </a:pPr>
                      <a:r>
                        <a:rPr lang="en-US" sz="1300" spc="-5" dirty="0">
                          <a:solidFill>
                            <a:srgbClr val="2E2B1F"/>
                          </a:solidFill>
                          <a:latin typeface="+mn-lt"/>
                          <a:cs typeface="Calibri"/>
                        </a:rPr>
                        <a:t>GC/CM </a:t>
                      </a:r>
                      <a:r>
                        <a:rPr lang="en-US" sz="1300" spc="-10" dirty="0">
                          <a:solidFill>
                            <a:srgbClr val="2E2B1F"/>
                          </a:solidFill>
                          <a:latin typeface="+mn-lt"/>
                          <a:cs typeface="Calibri"/>
                        </a:rPr>
                        <a:t>Procurement </a:t>
                      </a:r>
                      <a:r>
                        <a:rPr lang="en-US" sz="1300" spc="-5" dirty="0">
                          <a:solidFill>
                            <a:srgbClr val="2E2B1F"/>
                          </a:solidFill>
                          <a:latin typeface="+mn-lt"/>
                          <a:cs typeface="Calibri"/>
                        </a:rPr>
                        <a:t>and PM/CM Support</a:t>
                      </a:r>
                      <a:endParaRPr lang="en-US" sz="1300" dirty="0">
                        <a:latin typeface="+mn-lt"/>
                        <a:cs typeface="Calibri"/>
                      </a:endParaRPr>
                    </a:p>
                    <a:p>
                      <a:pPr marL="104775">
                        <a:lnSpc>
                          <a:spcPct val="100000"/>
                        </a:lnSpc>
                      </a:pPr>
                      <a:r>
                        <a:rPr lang="en-US" sz="1300" spc="-10" dirty="0">
                          <a:solidFill>
                            <a:srgbClr val="2E2B1F"/>
                          </a:solidFill>
                          <a:latin typeface="+mn-lt"/>
                          <a:cs typeface="Calibri"/>
                        </a:rPr>
                        <a:t>Parametrix</a:t>
                      </a:r>
                      <a:endParaRPr lang="en-US" sz="1300" dirty="0">
                        <a:latin typeface="+mn-lt"/>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a:txBody>
                    <a:bodyPr/>
                    <a:lstStyle/>
                    <a:p>
                      <a:pPr marL="105410">
                        <a:lnSpc>
                          <a:spcPts val="1560"/>
                        </a:lnSpc>
                        <a:spcBef>
                          <a:spcPts val="325"/>
                        </a:spcBef>
                      </a:pPr>
                      <a:r>
                        <a:rPr lang="en-US" sz="1300" b="1" spc="-5" dirty="0">
                          <a:solidFill>
                            <a:srgbClr val="2E2B1F"/>
                          </a:solidFill>
                          <a:latin typeface="+mn-lt"/>
                          <a:cs typeface="Calibri"/>
                        </a:rPr>
                        <a:t>34 </a:t>
                      </a:r>
                      <a:r>
                        <a:rPr lang="en-US" sz="1300" b="1" spc="-10" dirty="0">
                          <a:solidFill>
                            <a:srgbClr val="2E2B1F"/>
                          </a:solidFill>
                          <a:latin typeface="+mn-lt"/>
                          <a:cs typeface="Calibri"/>
                        </a:rPr>
                        <a:t>yrs. </a:t>
                      </a:r>
                      <a:r>
                        <a:rPr lang="en-US" sz="1300" b="1" spc="-5" dirty="0">
                          <a:solidFill>
                            <a:srgbClr val="2E2B1F"/>
                          </a:solidFill>
                          <a:latin typeface="+mn-lt"/>
                          <a:cs typeface="Calibri"/>
                        </a:rPr>
                        <a:t>Design &amp;</a:t>
                      </a:r>
                      <a:r>
                        <a:rPr lang="en-US" sz="1300" b="1" spc="60" dirty="0">
                          <a:solidFill>
                            <a:srgbClr val="2E2B1F"/>
                          </a:solidFill>
                          <a:latin typeface="+mn-lt"/>
                          <a:cs typeface="Calibri"/>
                        </a:rPr>
                        <a:t> </a:t>
                      </a:r>
                      <a:r>
                        <a:rPr lang="en-US" sz="1300" b="1" spc="-10" dirty="0">
                          <a:solidFill>
                            <a:srgbClr val="2E2B1F"/>
                          </a:solidFill>
                          <a:latin typeface="+mn-lt"/>
                          <a:cs typeface="Calibri"/>
                        </a:rPr>
                        <a:t>PM/CM</a:t>
                      </a:r>
                      <a:endParaRPr lang="en-US" sz="1300" dirty="0">
                        <a:latin typeface="+mn-lt"/>
                        <a:cs typeface="Calibri"/>
                      </a:endParaRPr>
                    </a:p>
                    <a:p>
                      <a:pPr marL="104775" marR="351790">
                        <a:lnSpc>
                          <a:spcPct val="100000"/>
                        </a:lnSpc>
                      </a:pPr>
                      <a:r>
                        <a:rPr lang="en-US" sz="1300" b="1" u="sng" spc="-5" dirty="0">
                          <a:solidFill>
                            <a:srgbClr val="2E2B1F"/>
                          </a:solidFill>
                          <a:uFill>
                            <a:solidFill>
                              <a:srgbClr val="2E2B1F"/>
                            </a:solidFill>
                          </a:uFill>
                          <a:latin typeface="+mn-lt"/>
                          <a:cs typeface="Calibri"/>
                        </a:rPr>
                        <a:t>4 </a:t>
                      </a:r>
                      <a:r>
                        <a:rPr lang="en-US" sz="1300" b="1" u="sng" spc="-10" dirty="0">
                          <a:solidFill>
                            <a:srgbClr val="2E2B1F"/>
                          </a:solidFill>
                          <a:uFill>
                            <a:solidFill>
                              <a:srgbClr val="2E2B1F"/>
                            </a:solidFill>
                          </a:uFill>
                          <a:latin typeface="+mn-lt"/>
                          <a:cs typeface="Calibri"/>
                        </a:rPr>
                        <a:t>GC/CM Projects</a:t>
                      </a:r>
                      <a:r>
                        <a:rPr lang="en-US" sz="1300" b="1" spc="-10" dirty="0">
                          <a:solidFill>
                            <a:srgbClr val="2E2B1F"/>
                          </a:solidFill>
                          <a:latin typeface="+mn-lt"/>
                          <a:cs typeface="Calibri"/>
                        </a:rPr>
                        <a:t>: </a:t>
                      </a:r>
                      <a:r>
                        <a:rPr lang="en-US" sz="1300" b="0" spc="-10" dirty="0" err="1">
                          <a:solidFill>
                            <a:srgbClr val="2E2B1F"/>
                          </a:solidFill>
                          <a:latin typeface="+mn-lt"/>
                          <a:cs typeface="Calibri"/>
                        </a:rPr>
                        <a:t>Lakehaven</a:t>
                      </a:r>
                      <a:r>
                        <a:rPr lang="en-US" sz="1300" b="0" spc="-10" dirty="0">
                          <a:solidFill>
                            <a:srgbClr val="2E2B1F"/>
                          </a:solidFill>
                          <a:latin typeface="+mn-lt"/>
                          <a:cs typeface="Calibri"/>
                        </a:rPr>
                        <a:t> New HQ, </a:t>
                      </a:r>
                      <a:r>
                        <a:rPr lang="en-US" sz="1300" b="0" spc="-5" dirty="0">
                          <a:latin typeface="+mn-lt"/>
                          <a:cs typeface="Calibri"/>
                        </a:rPr>
                        <a:t>VPS </a:t>
                      </a:r>
                      <a:r>
                        <a:rPr lang="en-US" sz="1300" spc="-5" dirty="0">
                          <a:latin typeface="+mn-lt"/>
                          <a:cs typeface="Calibri"/>
                        </a:rPr>
                        <a:t>McLoughlin </a:t>
                      </a:r>
                      <a:r>
                        <a:rPr lang="en-US" sz="1300" spc="-10" dirty="0">
                          <a:latin typeface="+mn-lt"/>
                          <a:cs typeface="Calibri"/>
                        </a:rPr>
                        <a:t>MS/Marshall </a:t>
                      </a:r>
                      <a:r>
                        <a:rPr lang="en-US" sz="1300" spc="-5" dirty="0">
                          <a:latin typeface="+mn-lt"/>
                          <a:cs typeface="Calibri"/>
                        </a:rPr>
                        <a:t>ES, LSSD </a:t>
                      </a:r>
                      <a:r>
                        <a:rPr lang="en-US" sz="1300" spc="-15" dirty="0">
                          <a:latin typeface="+mn-lt"/>
                          <a:cs typeface="Calibri"/>
                        </a:rPr>
                        <a:t>Lake </a:t>
                      </a:r>
                      <a:r>
                        <a:rPr lang="en-US" sz="1300" spc="-10" dirty="0">
                          <a:latin typeface="+mn-lt"/>
                          <a:cs typeface="Calibri"/>
                        </a:rPr>
                        <a:t>Stevens </a:t>
                      </a:r>
                      <a:r>
                        <a:rPr lang="en-US" sz="1300" spc="-5" dirty="0">
                          <a:latin typeface="+mn-lt"/>
                          <a:cs typeface="Calibri"/>
                        </a:rPr>
                        <a:t>HS,  MPT </a:t>
                      </a:r>
                      <a:r>
                        <a:rPr lang="en-US" sz="1300" spc="-10" dirty="0">
                          <a:latin typeface="+mn-lt"/>
                          <a:cs typeface="Calibri"/>
                        </a:rPr>
                        <a:t>Eastside </a:t>
                      </a:r>
                      <a:r>
                        <a:rPr lang="en-US" sz="1300" spc="-5" dirty="0">
                          <a:latin typeface="+mn-lt"/>
                          <a:cs typeface="Calibri"/>
                        </a:rPr>
                        <a:t>Community</a:t>
                      </a:r>
                      <a:r>
                        <a:rPr lang="en-US" sz="1300" spc="90" dirty="0">
                          <a:latin typeface="+mn-lt"/>
                          <a:cs typeface="Calibri"/>
                        </a:rPr>
                        <a:t> </a:t>
                      </a:r>
                      <a:r>
                        <a:rPr lang="en-US" sz="1300" spc="-10" dirty="0">
                          <a:latin typeface="+mn-lt"/>
                          <a:cs typeface="Calibri"/>
                        </a:rPr>
                        <a:t>Center</a:t>
                      </a:r>
                      <a:endParaRPr lang="en-US" sz="1300" dirty="0">
                        <a:latin typeface="+mn-lt"/>
                        <a:cs typeface="Calibri"/>
                      </a:endParaRPr>
                    </a:p>
                    <a:p>
                      <a:pPr marL="104775" marR="166370">
                        <a:lnSpc>
                          <a:spcPct val="100000"/>
                        </a:lnSpc>
                      </a:pPr>
                      <a:r>
                        <a:rPr lang="en-US" sz="1300" b="1" u="sng" spc="-5" dirty="0">
                          <a:uFill>
                            <a:solidFill>
                              <a:srgbClr val="000000"/>
                            </a:solidFill>
                          </a:uFill>
                          <a:latin typeface="+mn-lt"/>
                          <a:cs typeface="Calibri"/>
                        </a:rPr>
                        <a:t>24+ </a:t>
                      </a:r>
                      <a:r>
                        <a:rPr lang="en-US" sz="1300" b="1" u="sng" spc="-10" dirty="0">
                          <a:uFill>
                            <a:solidFill>
                              <a:srgbClr val="000000"/>
                            </a:solidFill>
                          </a:uFill>
                          <a:latin typeface="+mn-lt"/>
                          <a:cs typeface="Calibri"/>
                        </a:rPr>
                        <a:t>GC/CM Procurement:</a:t>
                      </a:r>
                      <a:r>
                        <a:rPr lang="en-US" sz="1300" b="1" spc="-10" dirty="0">
                          <a:latin typeface="+mn-lt"/>
                          <a:cs typeface="Calibri"/>
                        </a:rPr>
                        <a:t> </a:t>
                      </a:r>
                      <a:r>
                        <a:rPr lang="en-US" sz="1300" b="0" spc="-15" dirty="0">
                          <a:latin typeface="Calibri Light"/>
                          <a:cs typeface="Calibri Light"/>
                        </a:rPr>
                        <a:t>Recent </a:t>
                      </a:r>
                      <a:r>
                        <a:rPr lang="en-US" sz="1300" b="0" spc="-5" dirty="0">
                          <a:latin typeface="Calibri Light"/>
                          <a:cs typeface="Calibri Light"/>
                        </a:rPr>
                        <a:t>GC/CM </a:t>
                      </a:r>
                      <a:r>
                        <a:rPr lang="en-US" sz="1300" b="0" spc="-15" dirty="0">
                          <a:latin typeface="Calibri Light"/>
                          <a:cs typeface="Calibri Light"/>
                        </a:rPr>
                        <a:t>Procurement: </a:t>
                      </a:r>
                      <a:r>
                        <a:rPr lang="en-US" sz="1300" b="0" spc="-5" dirty="0">
                          <a:latin typeface="Calibri Light"/>
                          <a:cs typeface="Calibri Light"/>
                        </a:rPr>
                        <a:t>VPS McLoughlin  </a:t>
                      </a:r>
                      <a:r>
                        <a:rPr lang="en-US" sz="1300" b="0" spc="-10" dirty="0">
                          <a:latin typeface="Calibri Light"/>
                          <a:cs typeface="Calibri Light"/>
                        </a:rPr>
                        <a:t>MS/Marshall </a:t>
                      </a:r>
                      <a:r>
                        <a:rPr lang="en-US" sz="1300" b="0" spc="-20" dirty="0">
                          <a:latin typeface="Calibri Light"/>
                          <a:cs typeface="Calibri Light"/>
                        </a:rPr>
                        <a:t>ES/Lieser, </a:t>
                      </a:r>
                      <a:r>
                        <a:rPr lang="en-US" sz="1300" b="0" spc="-5" dirty="0">
                          <a:latin typeface="Calibri Light"/>
                          <a:cs typeface="Calibri Light"/>
                        </a:rPr>
                        <a:t>TPS </a:t>
                      </a:r>
                      <a:r>
                        <a:rPr lang="en-US" sz="1300" b="0" spc="-10" dirty="0">
                          <a:latin typeface="Calibri Light"/>
                          <a:cs typeface="Calibri Light"/>
                        </a:rPr>
                        <a:t>Birney </a:t>
                      </a:r>
                      <a:r>
                        <a:rPr lang="en-US" sz="1300" b="0" spc="-5" dirty="0">
                          <a:latin typeface="Calibri Light"/>
                          <a:cs typeface="Calibri Light"/>
                        </a:rPr>
                        <a:t>ES, ASD Elem #15/Elem #16/Lea Hill ES, TPS  </a:t>
                      </a:r>
                      <a:r>
                        <a:rPr lang="en-US" sz="1300" b="0" spc="-15" dirty="0">
                          <a:latin typeface="Calibri Light"/>
                          <a:cs typeface="Calibri Light"/>
                        </a:rPr>
                        <a:t>Grant </a:t>
                      </a:r>
                      <a:r>
                        <a:rPr lang="en-US" sz="1300" b="0" spc="-5" dirty="0">
                          <a:latin typeface="Calibri Light"/>
                          <a:cs typeface="Calibri Light"/>
                        </a:rPr>
                        <a:t>ES, ASD Dick </a:t>
                      </a:r>
                      <a:r>
                        <a:rPr lang="en-US" sz="1300" b="0" spc="-10" dirty="0">
                          <a:latin typeface="Calibri Light"/>
                          <a:cs typeface="Calibri Light"/>
                        </a:rPr>
                        <a:t>Scobee ES/Pioneer ES/Chinook </a:t>
                      </a:r>
                      <a:r>
                        <a:rPr lang="en-US" sz="1300" b="0" spc="-20" dirty="0">
                          <a:latin typeface="Calibri Light"/>
                          <a:cs typeface="Calibri Light"/>
                        </a:rPr>
                        <a:t>ES/Terminal </a:t>
                      </a:r>
                      <a:r>
                        <a:rPr lang="en-US" sz="1300" b="0" spc="-10" dirty="0">
                          <a:latin typeface="Calibri Light"/>
                          <a:cs typeface="Calibri Light"/>
                        </a:rPr>
                        <a:t>Park </a:t>
                      </a:r>
                      <a:r>
                        <a:rPr lang="en-US" sz="1300" b="0" spc="-5" dirty="0">
                          <a:latin typeface="Calibri Light"/>
                          <a:cs typeface="Calibri Light"/>
                        </a:rPr>
                        <a:t>ES, ASD  Olympic Middle School, LSSD </a:t>
                      </a:r>
                      <a:r>
                        <a:rPr lang="en-US" sz="1300" b="0" spc="-15" dirty="0">
                          <a:latin typeface="Calibri Light"/>
                          <a:cs typeface="Calibri Light"/>
                        </a:rPr>
                        <a:t>Lake Stevens </a:t>
                      </a:r>
                      <a:r>
                        <a:rPr lang="en-US" sz="1300" b="0" spc="-5" dirty="0">
                          <a:latin typeface="Calibri Light"/>
                          <a:cs typeface="Calibri Light"/>
                        </a:rPr>
                        <a:t>HS, </a:t>
                      </a:r>
                      <a:r>
                        <a:rPr lang="en-US" sz="1300" b="0" spc="-10" dirty="0">
                          <a:latin typeface="Calibri Light"/>
                          <a:cs typeface="Calibri Light"/>
                        </a:rPr>
                        <a:t>MVSD </a:t>
                      </a:r>
                      <a:r>
                        <a:rPr lang="en-US" sz="1300" b="0" spc="-5" dirty="0">
                          <a:latin typeface="Calibri Light"/>
                          <a:cs typeface="Calibri Light"/>
                        </a:rPr>
                        <a:t>Old Main Building, </a:t>
                      </a:r>
                      <a:r>
                        <a:rPr lang="en-US" sz="1300" b="0" spc="-10" dirty="0">
                          <a:latin typeface="Calibri Light"/>
                          <a:cs typeface="Calibri Light"/>
                        </a:rPr>
                        <a:t>MVSD  </a:t>
                      </a:r>
                      <a:r>
                        <a:rPr lang="en-US" sz="1300" b="0" spc="-5" dirty="0">
                          <a:latin typeface="Calibri Light"/>
                          <a:cs typeface="Calibri Light"/>
                        </a:rPr>
                        <a:t>Madison </a:t>
                      </a:r>
                      <a:r>
                        <a:rPr lang="en-US" sz="1300" b="0" spc="-20" dirty="0">
                          <a:latin typeface="Calibri Light"/>
                          <a:cs typeface="Calibri Light"/>
                        </a:rPr>
                        <a:t>Elementary, </a:t>
                      </a:r>
                      <a:r>
                        <a:rPr lang="en-US" sz="1300" b="0" spc="-10" dirty="0">
                          <a:latin typeface="Calibri Light"/>
                          <a:cs typeface="Calibri Light"/>
                        </a:rPr>
                        <a:t>MVSD </a:t>
                      </a:r>
                      <a:r>
                        <a:rPr lang="en-US" sz="1300" b="0" spc="-15" dirty="0">
                          <a:latin typeface="Calibri Light"/>
                          <a:cs typeface="Calibri Light"/>
                        </a:rPr>
                        <a:t>East </a:t>
                      </a:r>
                      <a:r>
                        <a:rPr lang="en-US" sz="1300" b="0" spc="-5" dirty="0">
                          <a:latin typeface="Calibri Light"/>
                          <a:cs typeface="Calibri Light"/>
                        </a:rPr>
                        <a:t>Division </a:t>
                      </a:r>
                      <a:r>
                        <a:rPr lang="en-US" sz="1300" b="0" spc="-20" dirty="0">
                          <a:latin typeface="Calibri Light"/>
                          <a:cs typeface="Calibri Light"/>
                        </a:rPr>
                        <a:t>Elementary, </a:t>
                      </a:r>
                      <a:r>
                        <a:rPr lang="en-US" sz="1300" b="0" spc="-5" dirty="0">
                          <a:latin typeface="Calibri Light"/>
                          <a:cs typeface="Calibri Light"/>
                        </a:rPr>
                        <a:t>BISD </a:t>
                      </a:r>
                      <a:r>
                        <a:rPr lang="en-US" sz="1300" b="0" spc="-10" dirty="0">
                          <a:latin typeface="Calibri Light"/>
                          <a:cs typeface="Calibri Light"/>
                        </a:rPr>
                        <a:t>Blakely Elementary  </a:t>
                      </a:r>
                      <a:r>
                        <a:rPr lang="en-US" sz="1300" b="0" spc="-5" dirty="0">
                          <a:latin typeface="Calibri Light"/>
                          <a:cs typeface="Calibri Light"/>
                        </a:rPr>
                        <a:t>School, </a:t>
                      </a:r>
                      <a:r>
                        <a:rPr lang="en-US" sz="1300" b="0" spc="-10" dirty="0">
                          <a:latin typeface="Calibri Light"/>
                          <a:cs typeface="Calibri Light"/>
                        </a:rPr>
                        <a:t>MPT Eastside Community </a:t>
                      </a:r>
                      <a:r>
                        <a:rPr lang="en-US" sz="1300" b="0" spc="-30" dirty="0">
                          <a:latin typeface="Calibri Light"/>
                          <a:cs typeface="Calibri Light"/>
                        </a:rPr>
                        <a:t>Center, </a:t>
                      </a:r>
                      <a:r>
                        <a:rPr lang="en-US" sz="1300" b="0" spc="-5" dirty="0">
                          <a:latin typeface="Calibri Light"/>
                          <a:cs typeface="Calibri Light"/>
                        </a:rPr>
                        <a:t>TPS </a:t>
                      </a:r>
                      <a:r>
                        <a:rPr lang="en-US" sz="1300" b="0" spc="-15" dirty="0">
                          <a:latin typeface="Calibri Light"/>
                          <a:cs typeface="Calibri Light"/>
                        </a:rPr>
                        <a:t>Browns Point </a:t>
                      </a:r>
                      <a:r>
                        <a:rPr lang="en-US" sz="1300" b="0" spc="-10" dirty="0">
                          <a:latin typeface="Calibri Light"/>
                          <a:cs typeface="Calibri Light"/>
                        </a:rPr>
                        <a:t>Elementary </a:t>
                      </a:r>
                      <a:r>
                        <a:rPr lang="en-US" sz="1300" b="0" spc="-5" dirty="0">
                          <a:latin typeface="Calibri Light"/>
                          <a:cs typeface="Calibri Light"/>
                        </a:rPr>
                        <a:t>School;  </a:t>
                      </a:r>
                      <a:r>
                        <a:rPr lang="en-US" sz="1300" b="0" spc="-10" dirty="0">
                          <a:latin typeface="Calibri Light"/>
                          <a:cs typeface="Calibri Light"/>
                        </a:rPr>
                        <a:t>CKSD </a:t>
                      </a:r>
                      <a:r>
                        <a:rPr lang="en-US" sz="1300" b="0" spc="-15" dirty="0">
                          <a:latin typeface="Calibri Light"/>
                          <a:cs typeface="Calibri Light"/>
                        </a:rPr>
                        <a:t>Central </a:t>
                      </a:r>
                      <a:r>
                        <a:rPr lang="en-US" sz="1300" b="0" spc="-5" dirty="0">
                          <a:latin typeface="Calibri Light"/>
                          <a:cs typeface="Calibri Light"/>
                        </a:rPr>
                        <a:t>Kitsap </a:t>
                      </a:r>
                      <a:r>
                        <a:rPr lang="en-US" sz="1300" b="0" spc="-10" dirty="0">
                          <a:latin typeface="Calibri Light"/>
                          <a:cs typeface="Calibri Light"/>
                        </a:rPr>
                        <a:t>HS/Central </a:t>
                      </a:r>
                      <a:r>
                        <a:rPr lang="en-US" sz="1300" b="0" spc="-5" dirty="0">
                          <a:latin typeface="Calibri Light"/>
                          <a:cs typeface="Calibri Light"/>
                        </a:rPr>
                        <a:t>Kitsap MS, </a:t>
                      </a:r>
                      <a:r>
                        <a:rPr lang="en-US" sz="1300" b="0" spc="-10" dirty="0">
                          <a:latin typeface="Calibri Light"/>
                          <a:cs typeface="Calibri Light"/>
                        </a:rPr>
                        <a:t>CKSD </a:t>
                      </a:r>
                      <a:r>
                        <a:rPr lang="en-US" sz="1300" b="0" spc="-5" dirty="0">
                          <a:latin typeface="Calibri Light"/>
                          <a:cs typeface="Calibri Light"/>
                        </a:rPr>
                        <a:t>Olympic</a:t>
                      </a:r>
                      <a:r>
                        <a:rPr lang="en-US" sz="1300" b="0" spc="155" dirty="0">
                          <a:latin typeface="Calibri Light"/>
                          <a:cs typeface="Calibri Light"/>
                        </a:rPr>
                        <a:t> </a:t>
                      </a:r>
                      <a:r>
                        <a:rPr lang="en-US" sz="1300" b="0" spc="-5" dirty="0">
                          <a:latin typeface="Calibri Light"/>
                          <a:cs typeface="Calibri Light"/>
                        </a:rPr>
                        <a:t>HS</a:t>
                      </a:r>
                    </a:p>
                    <a:p>
                      <a:pPr marL="104775" marR="166370">
                        <a:lnSpc>
                          <a:spcPct val="100000"/>
                        </a:lnSpc>
                      </a:pPr>
                      <a:endParaRPr lang="en-US" sz="1300"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extLst>
                  <a:ext uri="{0D108BD9-81ED-4DB2-BD59-A6C34878D82A}">
                    <a16:rowId xmlns:a16="http://schemas.microsoft.com/office/drawing/2014/main" val="10002"/>
                  </a:ext>
                </a:extLst>
              </a:tr>
              <a:tr h="1001612">
                <a:tc>
                  <a:txBody>
                    <a:bodyPr/>
                    <a:lstStyle/>
                    <a:p>
                      <a:pPr marL="104775">
                        <a:lnSpc>
                          <a:spcPct val="100000"/>
                        </a:lnSpc>
                        <a:spcBef>
                          <a:spcPts val="325"/>
                        </a:spcBef>
                      </a:pPr>
                      <a:r>
                        <a:rPr lang="en-US" sz="1300" b="1" dirty="0">
                          <a:latin typeface="+mn-lt"/>
                          <a:cs typeface="Calibri"/>
                        </a:rPr>
                        <a:t>Bryan Nicholson, P.E., DBIA,</a:t>
                      </a:r>
                    </a:p>
                    <a:p>
                      <a:pPr marL="104775">
                        <a:lnSpc>
                          <a:spcPct val="100000"/>
                        </a:lnSpc>
                        <a:spcBef>
                          <a:spcPts val="325"/>
                        </a:spcBef>
                      </a:pPr>
                      <a:r>
                        <a:rPr lang="en-US" sz="1300" dirty="0">
                          <a:latin typeface="Calibri"/>
                          <a:cs typeface="Calibri"/>
                        </a:rPr>
                        <a:t>Civil Engineer and Construction Mgr.</a:t>
                      </a:r>
                    </a:p>
                    <a:p>
                      <a:pPr marL="104775">
                        <a:lnSpc>
                          <a:spcPct val="100000"/>
                        </a:lnSpc>
                        <a:spcBef>
                          <a:spcPts val="325"/>
                        </a:spcBef>
                      </a:pPr>
                      <a:r>
                        <a:rPr lang="en-US" sz="1300" dirty="0">
                          <a:latin typeface="Calibri"/>
                          <a:cs typeface="Calibri"/>
                        </a:rPr>
                        <a:t>Parametrix</a:t>
                      </a:r>
                      <a:endParaRPr sz="13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tc>
                  <a:txBody>
                    <a:bodyPr/>
                    <a:lstStyle/>
                    <a:p>
                      <a:pPr marL="105410">
                        <a:lnSpc>
                          <a:spcPts val="1560"/>
                        </a:lnSpc>
                        <a:spcBef>
                          <a:spcPts val="325"/>
                        </a:spcBef>
                      </a:pPr>
                      <a:r>
                        <a:rPr lang="en-US" sz="1300" b="1" dirty="0">
                          <a:latin typeface="Calibri Light"/>
                          <a:cs typeface="Calibri Light"/>
                        </a:rPr>
                        <a:t>35 yrs. Construction Manager and Owner’s Representation</a:t>
                      </a:r>
                    </a:p>
                    <a:p>
                      <a:pPr marL="105410">
                        <a:lnSpc>
                          <a:spcPts val="1560"/>
                        </a:lnSpc>
                        <a:spcBef>
                          <a:spcPts val="325"/>
                        </a:spcBef>
                      </a:pPr>
                      <a:r>
                        <a:rPr lang="en-US" sz="1300" b="1" u="sng" spc="-5" dirty="0">
                          <a:solidFill>
                            <a:srgbClr val="2E2B1F"/>
                          </a:solidFill>
                          <a:uFill>
                            <a:solidFill>
                              <a:srgbClr val="2E2B1F"/>
                            </a:solidFill>
                          </a:uFill>
                          <a:latin typeface="+mn-lt"/>
                          <a:cs typeface="Calibri"/>
                        </a:rPr>
                        <a:t>2 </a:t>
                      </a:r>
                      <a:r>
                        <a:rPr lang="en-US" sz="1300" b="1" u="sng" spc="-10" dirty="0">
                          <a:solidFill>
                            <a:srgbClr val="2E2B1F"/>
                          </a:solidFill>
                          <a:uFill>
                            <a:solidFill>
                              <a:srgbClr val="2E2B1F"/>
                            </a:solidFill>
                          </a:uFill>
                          <a:latin typeface="+mn-lt"/>
                          <a:cs typeface="Calibri"/>
                        </a:rPr>
                        <a:t>GC/CM Projects</a:t>
                      </a:r>
                      <a:r>
                        <a:rPr lang="en-US" sz="1300" b="1" spc="-10" dirty="0">
                          <a:solidFill>
                            <a:srgbClr val="2E2B1F"/>
                          </a:solidFill>
                          <a:latin typeface="+mn-lt"/>
                          <a:cs typeface="Calibri"/>
                        </a:rPr>
                        <a:t>:  </a:t>
                      </a:r>
                      <a:r>
                        <a:rPr lang="en-US" sz="1300" b="0" i="0" spc="-10" dirty="0">
                          <a:solidFill>
                            <a:srgbClr val="2E2B1F"/>
                          </a:solidFill>
                          <a:latin typeface="+mn-lt"/>
                          <a:cs typeface="Calibri"/>
                        </a:rPr>
                        <a:t>Construction Manager, </a:t>
                      </a:r>
                      <a:r>
                        <a:rPr lang="en-US" sz="1300" b="0" spc="-10" dirty="0">
                          <a:solidFill>
                            <a:srgbClr val="2E2B1F"/>
                          </a:solidFill>
                          <a:latin typeface="+mn-lt"/>
                          <a:cs typeface="Calibri"/>
                        </a:rPr>
                        <a:t>West Point WWTP Emergency; 2018, Construction Manager/Project Manager, Windermere CSO; 2011</a:t>
                      </a:r>
                      <a:r>
                        <a:rPr lang="en-US" sz="1300" b="1" spc="-10" dirty="0">
                          <a:solidFill>
                            <a:srgbClr val="2E2B1F"/>
                          </a:solidFill>
                          <a:latin typeface="+mn-lt"/>
                          <a:cs typeface="Calibri"/>
                        </a:rPr>
                        <a:t> </a:t>
                      </a:r>
                      <a:endParaRPr sz="1300" b="1" dirty="0">
                        <a:latin typeface="Calibri Light"/>
                        <a:cs typeface="Calibri Light"/>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F1F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10518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496119" y="381000"/>
            <a:ext cx="6413500" cy="690562"/>
          </a:xfrm>
          <a:prstGeom prst="rect">
            <a:avLst/>
          </a:prstGeom>
        </p:spPr>
        <p:txBody>
          <a:bodyPr vert="horz" wrap="square" lIns="0" tIns="13335" rIns="0" bIns="0" rtlCol="0">
            <a:spAutoFit/>
          </a:bodyPr>
          <a:lstStyle/>
          <a:p>
            <a:pPr marL="12700">
              <a:lnSpc>
                <a:spcPct val="100000"/>
              </a:lnSpc>
              <a:spcBef>
                <a:spcPts val="105"/>
              </a:spcBef>
            </a:pPr>
            <a:r>
              <a:rPr sz="4400" spc="-55" dirty="0"/>
              <a:t>S</a:t>
            </a:r>
            <a:r>
              <a:rPr sz="4400" spc="-45" dirty="0"/>
              <a:t>u</a:t>
            </a:r>
            <a:r>
              <a:rPr sz="4400" spc="-55" dirty="0"/>
              <a:t>mm</a:t>
            </a:r>
            <a:r>
              <a:rPr sz="4400" spc="-50" dirty="0"/>
              <a:t>a</a:t>
            </a:r>
            <a:r>
              <a:rPr sz="4400" spc="-35" dirty="0"/>
              <a:t>r</a:t>
            </a:r>
            <a:r>
              <a:rPr sz="4400" dirty="0"/>
              <a:t>y</a:t>
            </a:r>
          </a:p>
        </p:txBody>
      </p:sp>
      <p:sp>
        <p:nvSpPr>
          <p:cNvPr id="3" name="object 3"/>
          <p:cNvSpPr txBox="1"/>
          <p:nvPr/>
        </p:nvSpPr>
        <p:spPr>
          <a:xfrm>
            <a:off x="638936" y="1071562"/>
            <a:ext cx="7895463" cy="5057795"/>
          </a:xfrm>
          <a:prstGeom prst="rect">
            <a:avLst/>
          </a:prstGeom>
        </p:spPr>
        <p:txBody>
          <a:bodyPr vert="horz" wrap="square" lIns="0" tIns="160020" rIns="0" bIns="0" rtlCol="0">
            <a:spAutoFit/>
          </a:bodyPr>
          <a:lstStyle/>
          <a:p>
            <a:pPr marL="104139" indent="-91440">
              <a:spcBef>
                <a:spcPts val="1260"/>
              </a:spcBef>
              <a:buClr>
                <a:srgbClr val="99CA38"/>
              </a:buClr>
              <a:buFont typeface="Wingdings"/>
              <a:buChar char=""/>
              <a:tabLst>
                <a:tab pos="185420" algn="l"/>
              </a:tabLst>
            </a:pPr>
            <a:r>
              <a:rPr lang="en-US" sz="1700" spc="-10" dirty="0">
                <a:solidFill>
                  <a:srgbClr val="404040"/>
                </a:solidFill>
                <a:latin typeface="Calibri"/>
                <a:cs typeface="Calibri"/>
              </a:rPr>
              <a:t>Requesting PRC approval to utilize GC/CM, EC/CM and MC/CM project delivery.</a:t>
            </a:r>
          </a:p>
          <a:p>
            <a:pPr marL="104139" indent="-91440">
              <a:spcBef>
                <a:spcPts val="1260"/>
              </a:spcBef>
              <a:buClr>
                <a:srgbClr val="99CA38"/>
              </a:buClr>
              <a:buFont typeface="Wingdings"/>
              <a:buChar char=""/>
              <a:tabLst>
                <a:tab pos="185420" algn="l"/>
              </a:tabLst>
            </a:pPr>
            <a:r>
              <a:rPr lang="en-US" sz="1700" spc="-10" dirty="0">
                <a:solidFill>
                  <a:srgbClr val="404040"/>
                </a:solidFill>
                <a:latin typeface="Calibri"/>
                <a:cs typeface="Calibri"/>
              </a:rPr>
              <a:t>GC/CM (EC/CM &amp; MC/CM) delivery would result in substantial fiscal benefit.</a:t>
            </a:r>
            <a:endParaRPr lang="en-US" sz="1700" spc="-5" dirty="0">
              <a:solidFill>
                <a:srgbClr val="404040"/>
              </a:solidFill>
              <a:latin typeface="Calibri"/>
              <a:cs typeface="Calibri"/>
            </a:endParaRPr>
          </a:p>
          <a:p>
            <a:pPr marL="104139" indent="-91440">
              <a:spcBef>
                <a:spcPts val="1260"/>
              </a:spcBef>
              <a:buClr>
                <a:srgbClr val="99CA38"/>
              </a:buClr>
              <a:buFont typeface="Wingdings"/>
              <a:buChar char=""/>
              <a:tabLst>
                <a:tab pos="185420" algn="l"/>
              </a:tabLst>
            </a:pPr>
            <a:r>
              <a:rPr lang="en-US" sz="1700" dirty="0">
                <a:cs typeface="Calibri"/>
              </a:rPr>
              <a:t>Project meets qualifying RCW 39.10 criteria for GC/CM delivery.</a:t>
            </a:r>
            <a:endParaRPr sz="1700" dirty="0">
              <a:latin typeface="Calibri"/>
              <a:cs typeface="Calibri"/>
            </a:endParaRPr>
          </a:p>
          <a:p>
            <a:pPr marL="104139" indent="-91440">
              <a:spcBef>
                <a:spcPts val="1165"/>
              </a:spcBef>
              <a:buClr>
                <a:srgbClr val="99CA38"/>
              </a:buClr>
              <a:buFont typeface="Wingdings"/>
              <a:buChar char=""/>
              <a:tabLst>
                <a:tab pos="185420" algn="l"/>
              </a:tabLst>
            </a:pPr>
            <a:r>
              <a:rPr lang="en-US" sz="1700" spc="-10" dirty="0">
                <a:solidFill>
                  <a:srgbClr val="404040"/>
                </a:solidFill>
                <a:latin typeface="Calibri"/>
                <a:cs typeface="Calibri"/>
              </a:rPr>
              <a:t>With augmentation of GC/CM consultants, the LWSD team has:</a:t>
            </a:r>
            <a:endParaRPr sz="1700" dirty="0">
              <a:latin typeface="Calibri"/>
              <a:cs typeface="Calibri"/>
            </a:endParaRPr>
          </a:p>
          <a:p>
            <a:pPr marL="561339" lvl="1" indent="-91440">
              <a:spcBef>
                <a:spcPts val="1155"/>
              </a:spcBef>
              <a:buClr>
                <a:srgbClr val="99CA38"/>
              </a:buClr>
              <a:buFont typeface="Wingdings"/>
              <a:buChar char=""/>
              <a:tabLst>
                <a:tab pos="185420" algn="l"/>
              </a:tabLst>
            </a:pPr>
            <a:r>
              <a:rPr lang="en-US" sz="1700" spc="-10" dirty="0">
                <a:solidFill>
                  <a:srgbClr val="404040"/>
                </a:solidFill>
                <a:latin typeface="Calibri"/>
                <a:cs typeface="Calibri"/>
              </a:rPr>
              <a:t>GC/CM delivery knowledge and experience</a:t>
            </a:r>
            <a:endParaRPr sz="1700" dirty="0">
              <a:latin typeface="Calibri"/>
              <a:cs typeface="Calibri"/>
            </a:endParaRPr>
          </a:p>
          <a:p>
            <a:pPr marL="561339" marR="5080" lvl="1" indent="-91440">
              <a:spcBef>
                <a:spcPts val="1435"/>
              </a:spcBef>
              <a:buClr>
                <a:srgbClr val="99CA38"/>
              </a:buClr>
              <a:buFont typeface="Wingdings"/>
              <a:buChar char=""/>
              <a:tabLst>
                <a:tab pos="185420" algn="l"/>
              </a:tabLst>
            </a:pPr>
            <a:r>
              <a:rPr lang="en-US" sz="1700" spc="-10" dirty="0">
                <a:solidFill>
                  <a:srgbClr val="404040"/>
                </a:solidFill>
                <a:latin typeface="Calibri"/>
                <a:cs typeface="Calibri"/>
              </a:rPr>
              <a:t>Adequate PM/CM personnel with construction experience</a:t>
            </a:r>
          </a:p>
          <a:p>
            <a:pPr marL="561339" marR="5080" lvl="1" indent="-91440">
              <a:spcBef>
                <a:spcPts val="1435"/>
              </a:spcBef>
              <a:buClr>
                <a:srgbClr val="99CA38"/>
              </a:buClr>
              <a:buFont typeface="Wingdings"/>
              <a:buChar char=""/>
              <a:tabLst>
                <a:tab pos="185420" algn="l"/>
              </a:tabLst>
            </a:pPr>
            <a:r>
              <a:rPr sz="1700" spc="-10" dirty="0">
                <a:solidFill>
                  <a:srgbClr val="404040"/>
                </a:solidFill>
                <a:latin typeface="Calibri"/>
                <a:cs typeface="Calibri"/>
              </a:rPr>
              <a:t>Project </a:t>
            </a:r>
            <a:r>
              <a:rPr sz="1700" spc="-5" dirty="0">
                <a:solidFill>
                  <a:srgbClr val="404040"/>
                </a:solidFill>
                <a:latin typeface="Calibri"/>
                <a:cs typeface="Calibri"/>
              </a:rPr>
              <a:t>Management Plan is </a:t>
            </a:r>
            <a:r>
              <a:rPr sz="1700" spc="-10" dirty="0">
                <a:solidFill>
                  <a:srgbClr val="404040"/>
                </a:solidFill>
                <a:latin typeface="Calibri"/>
                <a:cs typeface="Calibri"/>
              </a:rPr>
              <a:t>developed </a:t>
            </a:r>
            <a:r>
              <a:rPr sz="1700" dirty="0">
                <a:solidFill>
                  <a:srgbClr val="404040"/>
                </a:solidFill>
                <a:latin typeface="Calibri"/>
                <a:cs typeface="Calibri"/>
              </a:rPr>
              <a:t>and has </a:t>
            </a:r>
            <a:r>
              <a:rPr sz="1700" spc="-5" dirty="0">
                <a:solidFill>
                  <a:srgbClr val="404040"/>
                </a:solidFill>
                <a:latin typeface="Calibri"/>
                <a:cs typeface="Calibri"/>
              </a:rPr>
              <a:t>clear </a:t>
            </a:r>
            <a:r>
              <a:rPr sz="1700" dirty="0">
                <a:solidFill>
                  <a:srgbClr val="404040"/>
                </a:solidFill>
                <a:latin typeface="Calibri"/>
                <a:cs typeface="Calibri"/>
              </a:rPr>
              <a:t>and </a:t>
            </a:r>
            <a:r>
              <a:rPr sz="1700" spc="-5" dirty="0">
                <a:solidFill>
                  <a:srgbClr val="404040"/>
                </a:solidFill>
                <a:latin typeface="Calibri"/>
                <a:cs typeface="Calibri"/>
              </a:rPr>
              <a:t>logical lines of</a:t>
            </a:r>
            <a:r>
              <a:rPr sz="1700" spc="-15" dirty="0">
                <a:solidFill>
                  <a:srgbClr val="404040"/>
                </a:solidFill>
                <a:latin typeface="Calibri"/>
                <a:cs typeface="Calibri"/>
              </a:rPr>
              <a:t> </a:t>
            </a:r>
            <a:r>
              <a:rPr sz="1700" dirty="0">
                <a:solidFill>
                  <a:srgbClr val="404040"/>
                </a:solidFill>
                <a:latin typeface="Calibri"/>
                <a:cs typeface="Calibri"/>
              </a:rPr>
              <a:t>authority</a:t>
            </a:r>
            <a:endParaRPr sz="1700" dirty="0">
              <a:latin typeface="Calibri"/>
              <a:cs typeface="Calibri"/>
            </a:endParaRPr>
          </a:p>
          <a:p>
            <a:pPr marL="641985" lvl="1" indent="-172085">
              <a:spcBef>
                <a:spcPts val="1130"/>
              </a:spcBef>
              <a:buClr>
                <a:srgbClr val="99CA38"/>
              </a:buClr>
              <a:buFont typeface="Wingdings"/>
              <a:buChar char=""/>
              <a:tabLst>
                <a:tab pos="185420" algn="l"/>
              </a:tabLst>
            </a:pPr>
            <a:r>
              <a:rPr lang="en-US" sz="1700" spc="-10" dirty="0">
                <a:solidFill>
                  <a:srgbClr val="404040"/>
                </a:solidFill>
                <a:latin typeface="Calibri"/>
                <a:cs typeface="Calibri"/>
              </a:rPr>
              <a:t>A</a:t>
            </a:r>
            <a:r>
              <a:rPr sz="1700" spc="-10" dirty="0">
                <a:solidFill>
                  <a:srgbClr val="404040"/>
                </a:solidFill>
                <a:latin typeface="Calibri"/>
                <a:cs typeface="Calibri"/>
              </a:rPr>
              <a:t>ppropriate </a:t>
            </a:r>
            <a:r>
              <a:rPr sz="1700" dirty="0">
                <a:solidFill>
                  <a:srgbClr val="404040"/>
                </a:solidFill>
                <a:latin typeface="Calibri"/>
                <a:cs typeface="Calibri"/>
              </a:rPr>
              <a:t>funding and </a:t>
            </a:r>
            <a:r>
              <a:rPr sz="1700" spc="-5" dirty="0">
                <a:solidFill>
                  <a:srgbClr val="404040"/>
                </a:solidFill>
                <a:latin typeface="Calibri"/>
                <a:cs typeface="Calibri"/>
              </a:rPr>
              <a:t>time </a:t>
            </a:r>
            <a:r>
              <a:rPr sz="1700" spc="-15" dirty="0">
                <a:solidFill>
                  <a:srgbClr val="404040"/>
                </a:solidFill>
                <a:latin typeface="Calibri"/>
                <a:cs typeface="Calibri"/>
              </a:rPr>
              <a:t>to </a:t>
            </a:r>
            <a:r>
              <a:rPr sz="1700" spc="-20" dirty="0">
                <a:solidFill>
                  <a:srgbClr val="404040"/>
                </a:solidFill>
                <a:latin typeface="Calibri"/>
                <a:cs typeface="Calibri"/>
              </a:rPr>
              <a:t>execute </a:t>
            </a:r>
            <a:r>
              <a:rPr sz="1700" dirty="0">
                <a:solidFill>
                  <a:srgbClr val="404040"/>
                </a:solidFill>
                <a:latin typeface="Calibri"/>
                <a:cs typeface="Calibri"/>
              </a:rPr>
              <a:t>the</a:t>
            </a:r>
            <a:r>
              <a:rPr sz="1700" spc="60" dirty="0">
                <a:solidFill>
                  <a:srgbClr val="404040"/>
                </a:solidFill>
                <a:latin typeface="Calibri"/>
                <a:cs typeface="Calibri"/>
              </a:rPr>
              <a:t> </a:t>
            </a:r>
            <a:r>
              <a:rPr sz="1700" spc="-10" dirty="0">
                <a:solidFill>
                  <a:srgbClr val="404040"/>
                </a:solidFill>
                <a:latin typeface="Calibri"/>
                <a:cs typeface="Calibri"/>
              </a:rPr>
              <a:t>project</a:t>
            </a:r>
            <a:endParaRPr sz="1700" dirty="0">
              <a:latin typeface="Calibri"/>
              <a:cs typeface="Calibri"/>
            </a:endParaRPr>
          </a:p>
          <a:p>
            <a:pPr marL="641985" lvl="1" indent="-172085">
              <a:spcBef>
                <a:spcPts val="1155"/>
              </a:spcBef>
              <a:buClr>
                <a:srgbClr val="99CA38"/>
              </a:buClr>
              <a:buFont typeface="Wingdings"/>
              <a:buChar char=""/>
              <a:tabLst>
                <a:tab pos="185420" algn="l"/>
              </a:tabLst>
            </a:pPr>
            <a:r>
              <a:rPr sz="1700" dirty="0">
                <a:solidFill>
                  <a:srgbClr val="404040"/>
                </a:solidFill>
                <a:latin typeface="Calibri"/>
                <a:cs typeface="Calibri"/>
              </a:rPr>
              <a:t>PM/CM </a:t>
            </a:r>
            <a:r>
              <a:rPr lang="en-US" sz="1700" spc="-5" dirty="0">
                <a:solidFill>
                  <a:srgbClr val="404040"/>
                </a:solidFill>
                <a:latin typeface="Calibri"/>
                <a:cs typeface="Calibri"/>
              </a:rPr>
              <a:t>team with experience in project type/scope</a:t>
            </a:r>
          </a:p>
          <a:p>
            <a:pPr marL="641985" lvl="1" indent="-172085">
              <a:spcBef>
                <a:spcPts val="1155"/>
              </a:spcBef>
              <a:buClr>
                <a:srgbClr val="99CA38"/>
              </a:buClr>
              <a:buFont typeface="Wingdings"/>
              <a:buChar char=""/>
              <a:tabLst>
                <a:tab pos="185420" algn="l"/>
              </a:tabLst>
            </a:pPr>
            <a:r>
              <a:rPr lang="en-US" sz="1700" spc="-5" dirty="0">
                <a:solidFill>
                  <a:srgbClr val="404040"/>
                </a:solidFill>
                <a:latin typeface="Calibri"/>
                <a:cs typeface="Calibri"/>
              </a:rPr>
              <a:t>Necessary and appropriate construction budget</a:t>
            </a:r>
            <a:endParaRPr sz="1700" dirty="0">
              <a:latin typeface="Calibri"/>
              <a:cs typeface="Calibri"/>
            </a:endParaRPr>
          </a:p>
          <a:p>
            <a:pPr marL="184785" indent="-172085">
              <a:spcBef>
                <a:spcPts val="1160"/>
              </a:spcBef>
              <a:buClr>
                <a:srgbClr val="99CA38"/>
              </a:buClr>
              <a:buFont typeface="Wingdings"/>
              <a:buChar char=""/>
              <a:tabLst>
                <a:tab pos="185420" algn="l"/>
              </a:tabLst>
            </a:pPr>
            <a:r>
              <a:rPr sz="1700" spc="-35" dirty="0">
                <a:solidFill>
                  <a:srgbClr val="404040"/>
                </a:solidFill>
                <a:latin typeface="Calibri"/>
                <a:cs typeface="Calibri"/>
              </a:rPr>
              <a:t>LWSD </a:t>
            </a:r>
            <a:r>
              <a:rPr sz="1700" dirty="0">
                <a:solidFill>
                  <a:srgbClr val="404040"/>
                </a:solidFill>
                <a:latin typeface="Calibri"/>
                <a:cs typeface="Calibri"/>
              </a:rPr>
              <a:t>has no </a:t>
            </a:r>
            <a:r>
              <a:rPr sz="1700" spc="-10" dirty="0">
                <a:solidFill>
                  <a:srgbClr val="404040"/>
                </a:solidFill>
                <a:latin typeface="Calibri"/>
                <a:cs typeface="Calibri"/>
              </a:rPr>
              <a:t>unresolved </a:t>
            </a:r>
            <a:r>
              <a:rPr sz="1700" dirty="0">
                <a:solidFill>
                  <a:srgbClr val="404040"/>
                </a:solidFill>
                <a:latin typeface="Calibri"/>
                <a:cs typeface="Calibri"/>
              </a:rPr>
              <a:t>audit</a:t>
            </a:r>
            <a:r>
              <a:rPr sz="1700" spc="5" dirty="0">
                <a:solidFill>
                  <a:srgbClr val="404040"/>
                </a:solidFill>
                <a:latin typeface="Calibri"/>
                <a:cs typeface="Calibri"/>
              </a:rPr>
              <a:t> </a:t>
            </a:r>
            <a:r>
              <a:rPr sz="1700" dirty="0">
                <a:solidFill>
                  <a:srgbClr val="404040"/>
                </a:solidFill>
                <a:latin typeface="Calibri"/>
                <a:cs typeface="Calibri"/>
              </a:rPr>
              <a:t>findings</a:t>
            </a:r>
            <a:r>
              <a:rPr lang="en-US" sz="1700" dirty="0">
                <a:solidFill>
                  <a:srgbClr val="404040"/>
                </a:solidFill>
                <a:latin typeface="Calibri"/>
                <a:cs typeface="Calibri"/>
              </a:rPr>
              <a:t>.</a:t>
            </a:r>
            <a:endParaRPr sz="1700" dirty="0">
              <a:latin typeface="Calibri"/>
              <a:cs typeface="Calibri"/>
            </a:endParaRPr>
          </a:p>
          <a:p>
            <a:pPr marL="184785" indent="-172085">
              <a:spcBef>
                <a:spcPts val="1165"/>
              </a:spcBef>
              <a:buClr>
                <a:srgbClr val="99CA38"/>
              </a:buClr>
              <a:buFont typeface="Wingdings"/>
              <a:buChar char=""/>
              <a:tabLst>
                <a:tab pos="185420" algn="l"/>
              </a:tabLst>
            </a:pPr>
            <a:r>
              <a:rPr sz="1700" spc="-10" dirty="0">
                <a:solidFill>
                  <a:srgbClr val="404040"/>
                </a:solidFill>
                <a:latin typeface="Calibri"/>
                <a:cs typeface="Calibri"/>
              </a:rPr>
              <a:t>Project team </a:t>
            </a:r>
            <a:r>
              <a:rPr sz="1700" spc="-5" dirty="0">
                <a:solidFill>
                  <a:srgbClr val="404040"/>
                </a:solidFill>
                <a:latin typeface="Calibri"/>
                <a:cs typeface="Calibri"/>
              </a:rPr>
              <a:t>is </a:t>
            </a:r>
            <a:r>
              <a:rPr sz="1700" spc="-10" dirty="0">
                <a:solidFill>
                  <a:srgbClr val="404040"/>
                </a:solidFill>
                <a:latin typeface="Calibri"/>
                <a:cs typeface="Calibri"/>
              </a:rPr>
              <a:t>prepared </a:t>
            </a:r>
            <a:r>
              <a:rPr sz="1700" dirty="0">
                <a:solidFill>
                  <a:srgbClr val="404040"/>
                </a:solidFill>
                <a:latin typeface="Calibri"/>
                <a:cs typeface="Calibri"/>
              </a:rPr>
              <a:t>and </a:t>
            </a:r>
            <a:r>
              <a:rPr sz="1700" spc="-10" dirty="0">
                <a:solidFill>
                  <a:srgbClr val="404040"/>
                </a:solidFill>
                <a:latin typeface="Calibri"/>
                <a:cs typeface="Calibri"/>
              </a:rPr>
              <a:t>ready </a:t>
            </a:r>
            <a:r>
              <a:rPr sz="1700" spc="-15" dirty="0">
                <a:solidFill>
                  <a:srgbClr val="404040"/>
                </a:solidFill>
                <a:latin typeface="Calibri"/>
                <a:cs typeface="Calibri"/>
              </a:rPr>
              <a:t>to</a:t>
            </a:r>
            <a:r>
              <a:rPr sz="1700" spc="35" dirty="0">
                <a:solidFill>
                  <a:srgbClr val="404040"/>
                </a:solidFill>
                <a:latin typeface="Calibri"/>
                <a:cs typeface="Calibri"/>
              </a:rPr>
              <a:t> </a:t>
            </a:r>
            <a:r>
              <a:rPr sz="1700" spc="-10" dirty="0">
                <a:solidFill>
                  <a:srgbClr val="404040"/>
                </a:solidFill>
                <a:latin typeface="Calibri"/>
                <a:cs typeface="Calibri"/>
              </a:rPr>
              <a:t>proceed</a:t>
            </a:r>
            <a:r>
              <a:rPr lang="en-US" sz="1700" spc="-10" dirty="0">
                <a:solidFill>
                  <a:srgbClr val="404040"/>
                </a:solidFill>
                <a:latin typeface="Calibri"/>
                <a:cs typeface="Calibri"/>
              </a:rPr>
              <a:t>.</a:t>
            </a:r>
            <a:endParaRPr sz="1700" dirty="0">
              <a:latin typeface="Calibri"/>
              <a:cs typeface="Calibri"/>
            </a:endParaRPr>
          </a:p>
        </p:txBody>
      </p:sp>
      <p:sp>
        <p:nvSpPr>
          <p:cNvPr id="4" name="object 7">
            <a:extLst>
              <a:ext uri="{FF2B5EF4-FFF2-40B4-BE49-F238E27FC236}">
                <a16:creationId xmlns:a16="http://schemas.microsoft.com/office/drawing/2014/main" id="{71DC3511-CB6F-4044-AAF8-EE172F716870}"/>
              </a:ext>
            </a:extLst>
          </p:cNvPr>
          <p:cNvSpPr/>
          <p:nvPr/>
        </p:nvSpPr>
        <p:spPr>
          <a:xfrm>
            <a:off x="6934200" y="5753861"/>
            <a:ext cx="2104643" cy="504189"/>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638300" y="3276600"/>
            <a:ext cx="5867400" cy="690563"/>
          </a:xfrm>
          <a:prstGeom prst="rect">
            <a:avLst/>
          </a:prstGeom>
        </p:spPr>
        <p:txBody>
          <a:bodyPr vert="horz" wrap="square" lIns="0" tIns="13335" rIns="0" bIns="0" rtlCol="0">
            <a:spAutoFit/>
          </a:bodyPr>
          <a:lstStyle/>
          <a:p>
            <a:pPr marL="12700" algn="ctr">
              <a:lnSpc>
                <a:spcPct val="100000"/>
              </a:lnSpc>
              <a:spcBef>
                <a:spcPts val="105"/>
              </a:spcBef>
              <a:tabLst>
                <a:tab pos="3205163" algn="l"/>
              </a:tabLst>
            </a:pPr>
            <a:r>
              <a:rPr lang="en-US" sz="4400" spc="-105" dirty="0">
                <a:solidFill>
                  <a:srgbClr val="455F51"/>
                </a:solidFill>
                <a:latin typeface="Calibri Light"/>
                <a:cs typeface="Calibri Light"/>
              </a:rPr>
              <a:t>Introducti</a:t>
            </a:r>
            <a:r>
              <a:rPr lang="en-US" sz="4400" spc="-105" dirty="0">
                <a:solidFill>
                  <a:srgbClr val="455F51"/>
                </a:solidFill>
              </a:rPr>
              <a:t>ons</a:t>
            </a:r>
            <a:endParaRPr lang="en-US" sz="4400" dirty="0">
              <a:latin typeface="Calibri Light"/>
              <a:cs typeface="Calibri Light"/>
            </a:endParaRPr>
          </a:p>
        </p:txBody>
      </p:sp>
      <p:sp>
        <p:nvSpPr>
          <p:cNvPr id="3" name="object 3"/>
          <p:cNvSpPr/>
          <p:nvPr/>
        </p:nvSpPr>
        <p:spPr>
          <a:xfrm>
            <a:off x="2209800" y="762000"/>
            <a:ext cx="4724399" cy="147370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144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990612"/>
            <a:ext cx="4724399" cy="147521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892555" y="3166671"/>
            <a:ext cx="7432040" cy="1122680"/>
          </a:xfrm>
          <a:prstGeom prst="rect">
            <a:avLst/>
          </a:prstGeom>
        </p:spPr>
        <p:txBody>
          <a:bodyPr vert="horz" wrap="square" lIns="0" tIns="12700" rIns="0" bIns="0" rtlCol="0">
            <a:spAutoFit/>
          </a:bodyPr>
          <a:lstStyle/>
          <a:p>
            <a:pPr marL="12700">
              <a:lnSpc>
                <a:spcPct val="100000"/>
              </a:lnSpc>
              <a:spcBef>
                <a:spcPts val="100"/>
              </a:spcBef>
              <a:tabLst>
                <a:tab pos="1856739" algn="l"/>
                <a:tab pos="7418705" algn="l"/>
              </a:tabLst>
            </a:pPr>
            <a:r>
              <a:rPr sz="7200" b="0" u="sng" dirty="0">
                <a:solidFill>
                  <a:srgbClr val="252525"/>
                </a:solidFill>
                <a:uFill>
                  <a:solidFill>
                    <a:srgbClr val="7E7E7E"/>
                  </a:solidFill>
                </a:uFill>
                <a:latin typeface="Calibri Light"/>
                <a:cs typeface="Calibri Light"/>
              </a:rPr>
              <a:t> 	</a:t>
            </a:r>
            <a:r>
              <a:rPr lang="en-US" sz="7200" b="0" u="sng" dirty="0">
                <a:solidFill>
                  <a:srgbClr val="252525"/>
                </a:solidFill>
                <a:uFill>
                  <a:solidFill>
                    <a:srgbClr val="7E7E7E"/>
                  </a:solidFill>
                </a:uFill>
                <a:latin typeface="Calibri Light"/>
                <a:cs typeface="Calibri Light"/>
              </a:rPr>
              <a:t> </a:t>
            </a:r>
            <a:r>
              <a:rPr sz="6000" b="0" u="sng" spc="-45" dirty="0">
                <a:solidFill>
                  <a:srgbClr val="252525"/>
                </a:solidFill>
                <a:uFill>
                  <a:solidFill>
                    <a:srgbClr val="7E7E7E"/>
                  </a:solidFill>
                </a:uFill>
                <a:latin typeface="Calibri Light"/>
                <a:cs typeface="Calibri Light"/>
              </a:rPr>
              <a:t>Thank</a:t>
            </a:r>
            <a:r>
              <a:rPr sz="6000" b="0" u="sng" spc="-204" dirty="0">
                <a:solidFill>
                  <a:srgbClr val="252525"/>
                </a:solidFill>
                <a:uFill>
                  <a:solidFill>
                    <a:srgbClr val="7E7E7E"/>
                  </a:solidFill>
                </a:uFill>
                <a:latin typeface="Calibri Light"/>
                <a:cs typeface="Calibri Light"/>
              </a:rPr>
              <a:t> </a:t>
            </a:r>
            <a:r>
              <a:rPr sz="6000" b="0" u="sng" spc="-60" dirty="0">
                <a:solidFill>
                  <a:srgbClr val="252525"/>
                </a:solidFill>
                <a:uFill>
                  <a:solidFill>
                    <a:srgbClr val="7E7E7E"/>
                  </a:solidFill>
                </a:uFill>
                <a:latin typeface="Calibri Light"/>
                <a:cs typeface="Calibri Light"/>
              </a:rPr>
              <a:t>you</a:t>
            </a:r>
            <a:r>
              <a:rPr sz="7200" b="0" u="sng" spc="-60" dirty="0">
                <a:solidFill>
                  <a:srgbClr val="252525"/>
                </a:solidFill>
                <a:uFill>
                  <a:solidFill>
                    <a:srgbClr val="7E7E7E"/>
                  </a:solidFill>
                </a:uFill>
                <a:latin typeface="Calibri Light"/>
                <a:cs typeface="Calibri Light"/>
              </a:rPr>
              <a:t>	</a:t>
            </a:r>
            <a:endParaRPr sz="7200" dirty="0">
              <a:latin typeface="Calibri Light"/>
              <a:cs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7539" y="583628"/>
            <a:ext cx="5289550" cy="574040"/>
          </a:xfrm>
          <a:prstGeom prst="rect">
            <a:avLst/>
          </a:prstGeom>
        </p:spPr>
        <p:txBody>
          <a:bodyPr vert="horz" wrap="square" lIns="0" tIns="12700" rIns="0" bIns="0" rtlCol="0">
            <a:spAutoFit/>
          </a:bodyPr>
          <a:lstStyle/>
          <a:p>
            <a:pPr marL="12700">
              <a:lnSpc>
                <a:spcPct val="100000"/>
              </a:lnSpc>
              <a:spcBef>
                <a:spcPts val="100"/>
              </a:spcBef>
            </a:pPr>
            <a:r>
              <a:rPr spc="-35" dirty="0"/>
              <a:t>The </a:t>
            </a:r>
            <a:r>
              <a:rPr spc="-60" dirty="0"/>
              <a:t>Project </a:t>
            </a:r>
            <a:r>
              <a:rPr spc="-110" dirty="0"/>
              <a:t>Team: </a:t>
            </a:r>
            <a:r>
              <a:rPr spc="-55" dirty="0"/>
              <a:t>Here</a:t>
            </a:r>
            <a:r>
              <a:rPr spc="-305" dirty="0"/>
              <a:t> </a:t>
            </a:r>
            <a:r>
              <a:rPr spc="-125" dirty="0"/>
              <a:t>Today</a:t>
            </a:r>
          </a:p>
        </p:txBody>
      </p:sp>
      <p:sp>
        <p:nvSpPr>
          <p:cNvPr id="3" name="object 3"/>
          <p:cNvSpPr txBox="1"/>
          <p:nvPr/>
        </p:nvSpPr>
        <p:spPr>
          <a:xfrm>
            <a:off x="993138" y="1828800"/>
            <a:ext cx="7007861" cy="4660891"/>
          </a:xfrm>
          <a:prstGeom prst="rect">
            <a:avLst/>
          </a:prstGeom>
        </p:spPr>
        <p:txBody>
          <a:bodyPr vert="horz" wrap="square" lIns="0" tIns="41275" rIns="0" bIns="0" rtlCol="0">
            <a:spAutoFit/>
          </a:bodyPr>
          <a:lstStyle/>
          <a:p>
            <a:pPr marL="34925">
              <a:lnSpc>
                <a:spcPct val="100000"/>
              </a:lnSpc>
              <a:spcBef>
                <a:spcPts val="325"/>
              </a:spcBef>
            </a:pPr>
            <a:r>
              <a:rPr sz="1600" u="heavy" spc="-15" dirty="0">
                <a:solidFill>
                  <a:srgbClr val="404040"/>
                </a:solidFill>
                <a:uFill>
                  <a:solidFill>
                    <a:srgbClr val="404040"/>
                  </a:solidFill>
                </a:uFill>
                <a:latin typeface="Calibri"/>
                <a:cs typeface="Calibri"/>
              </a:rPr>
              <a:t>Lakehaven </a:t>
            </a:r>
            <a:r>
              <a:rPr sz="1600" u="heavy" spc="-25" dirty="0">
                <a:solidFill>
                  <a:srgbClr val="404040"/>
                </a:solidFill>
                <a:uFill>
                  <a:solidFill>
                    <a:srgbClr val="404040"/>
                  </a:solidFill>
                </a:uFill>
                <a:latin typeface="Calibri"/>
                <a:cs typeface="Calibri"/>
              </a:rPr>
              <a:t>Water </a:t>
            </a:r>
            <a:r>
              <a:rPr sz="1600" u="heavy" dirty="0">
                <a:solidFill>
                  <a:srgbClr val="404040"/>
                </a:solidFill>
                <a:uFill>
                  <a:solidFill>
                    <a:srgbClr val="404040"/>
                  </a:solidFill>
                </a:uFill>
                <a:latin typeface="Calibri"/>
                <a:cs typeface="Calibri"/>
              </a:rPr>
              <a:t>&amp; </a:t>
            </a:r>
            <a:r>
              <a:rPr sz="1600" u="heavy" spc="-10" dirty="0">
                <a:solidFill>
                  <a:srgbClr val="404040"/>
                </a:solidFill>
                <a:uFill>
                  <a:solidFill>
                    <a:srgbClr val="404040"/>
                  </a:solidFill>
                </a:uFill>
                <a:latin typeface="Calibri"/>
                <a:cs typeface="Calibri"/>
              </a:rPr>
              <a:t>Sewer</a:t>
            </a:r>
            <a:r>
              <a:rPr sz="1600" u="heavy" spc="25" dirty="0">
                <a:solidFill>
                  <a:srgbClr val="404040"/>
                </a:solidFill>
                <a:uFill>
                  <a:solidFill>
                    <a:srgbClr val="404040"/>
                  </a:solidFill>
                </a:uFill>
                <a:latin typeface="Calibri"/>
                <a:cs typeface="Calibri"/>
              </a:rPr>
              <a:t> </a:t>
            </a:r>
            <a:r>
              <a:rPr sz="1600" u="heavy" spc="-5" dirty="0">
                <a:solidFill>
                  <a:srgbClr val="404040"/>
                </a:solidFill>
                <a:uFill>
                  <a:solidFill>
                    <a:srgbClr val="404040"/>
                  </a:solidFill>
                </a:uFill>
                <a:latin typeface="Calibri"/>
                <a:cs typeface="Calibri"/>
              </a:rPr>
              <a:t>District</a:t>
            </a:r>
            <a:endParaRPr lang="en-US" sz="1600" u="heavy" spc="-5" dirty="0">
              <a:solidFill>
                <a:srgbClr val="404040"/>
              </a:solidFill>
              <a:uFill>
                <a:solidFill>
                  <a:srgbClr val="404040"/>
                </a:solidFill>
              </a:uFill>
              <a:latin typeface="Calibri"/>
              <a:cs typeface="Calibri"/>
            </a:endParaRPr>
          </a:p>
          <a:p>
            <a:pPr marL="304800" lvl="0" indent="-182880">
              <a:spcBef>
                <a:spcPts val="190"/>
              </a:spcBef>
              <a:buClr>
                <a:srgbClr val="99CA38"/>
              </a:buClr>
              <a:buFont typeface="Arial"/>
              <a:buChar char="•"/>
              <a:tabLst>
                <a:tab pos="305435" algn="l"/>
              </a:tabLst>
            </a:pPr>
            <a:r>
              <a:rPr lang="en-US" sz="1600" spc="-5" dirty="0">
                <a:solidFill>
                  <a:schemeClr val="tx1">
                    <a:lumMod val="95000"/>
                    <a:lumOff val="5000"/>
                  </a:schemeClr>
                </a:solidFill>
                <a:latin typeface="Calibri" panose="020F0502020204030204" pitchFamily="34" charset="0"/>
                <a:cs typeface="Calibri" panose="020F0502020204030204" pitchFamily="34" charset="0"/>
              </a:rPr>
              <a:t>Ron Nowicki, Commissioner</a:t>
            </a:r>
          </a:p>
          <a:p>
            <a:pPr marL="304800" lvl="0" indent="-182880">
              <a:spcBef>
                <a:spcPts val="190"/>
              </a:spcBef>
              <a:buClr>
                <a:srgbClr val="99CA38"/>
              </a:buClr>
              <a:buFont typeface="Arial"/>
              <a:buChar char="•"/>
              <a:tabLst>
                <a:tab pos="305435" algn="l"/>
              </a:tabLst>
            </a:pPr>
            <a:r>
              <a:rPr lang="en-US" sz="1600" spc="-5" dirty="0">
                <a:solidFill>
                  <a:schemeClr val="tx1">
                    <a:lumMod val="95000"/>
                    <a:lumOff val="5000"/>
                  </a:schemeClr>
                </a:solidFill>
                <a:latin typeface="Calibri" panose="020F0502020204030204" pitchFamily="34" charset="0"/>
                <a:cs typeface="Calibri" panose="020F0502020204030204" pitchFamily="34" charset="0"/>
              </a:rPr>
              <a:t>Peter Sanchez, Commissioner</a:t>
            </a:r>
          </a:p>
          <a:p>
            <a:pPr marL="304800" lvl="0" indent="-182880">
              <a:spcBef>
                <a:spcPts val="190"/>
              </a:spcBef>
              <a:buClr>
                <a:srgbClr val="99CA38"/>
              </a:buClr>
              <a:buFont typeface="Arial"/>
              <a:buChar char="•"/>
              <a:tabLst>
                <a:tab pos="305435" algn="l"/>
              </a:tabLst>
            </a:pPr>
            <a:r>
              <a:rPr lang="en-US" sz="1600" spc="-5" dirty="0">
                <a:solidFill>
                  <a:srgbClr val="404040"/>
                </a:solidFill>
                <a:latin typeface="Calibri" panose="020F0502020204030204" pitchFamily="34" charset="0"/>
                <a:cs typeface="Calibri" panose="020F0502020204030204" pitchFamily="34" charset="0"/>
              </a:rPr>
              <a:t>Ken Miller, P.E., Engineering Manager</a:t>
            </a:r>
          </a:p>
          <a:p>
            <a:pPr marL="304800" indent="-182880">
              <a:spcBef>
                <a:spcPts val="190"/>
              </a:spcBef>
              <a:buClr>
                <a:srgbClr val="99CA38"/>
              </a:buClr>
              <a:buFont typeface="Arial"/>
              <a:buChar char="•"/>
              <a:tabLst>
                <a:tab pos="305435" algn="l"/>
              </a:tabLst>
            </a:pPr>
            <a:r>
              <a:rPr lang="en-US" sz="1600" spc="-5" dirty="0">
                <a:solidFill>
                  <a:srgbClr val="404040"/>
                </a:solidFill>
                <a:latin typeface="Calibri" panose="020F0502020204030204" pitchFamily="34" charset="0"/>
                <a:cs typeface="Calibri" panose="020F0502020204030204" pitchFamily="34" charset="0"/>
              </a:rPr>
              <a:t>John Bowman, P.E., District General Manager</a:t>
            </a:r>
          </a:p>
          <a:p>
            <a:pPr marL="304800" indent="-182880">
              <a:spcBef>
                <a:spcPts val="190"/>
              </a:spcBef>
              <a:buClr>
                <a:srgbClr val="99CA38"/>
              </a:buClr>
              <a:buFont typeface="Arial"/>
              <a:buChar char="•"/>
              <a:tabLst>
                <a:tab pos="305435" algn="l"/>
              </a:tabLst>
            </a:pPr>
            <a:r>
              <a:rPr lang="en-US" sz="1600" spc="-5" dirty="0">
                <a:solidFill>
                  <a:srgbClr val="404040"/>
                </a:solidFill>
                <a:latin typeface="Calibri" panose="020F0502020204030204" pitchFamily="34" charset="0"/>
                <a:cs typeface="Calibri" panose="020F0502020204030204" pitchFamily="34" charset="0"/>
              </a:rPr>
              <a:t>Howard Moreland, Electrical and Controls Manager/Project Manager</a:t>
            </a:r>
          </a:p>
          <a:p>
            <a:pPr marL="304800" indent="-182880">
              <a:spcBef>
                <a:spcPts val="190"/>
              </a:spcBef>
              <a:buClr>
                <a:srgbClr val="99CA38"/>
              </a:buClr>
              <a:buFont typeface="Arial"/>
              <a:buChar char="•"/>
              <a:tabLst>
                <a:tab pos="305435" algn="l"/>
              </a:tabLst>
            </a:pPr>
            <a:r>
              <a:rPr lang="en-US" sz="1600" spc="-5" dirty="0">
                <a:solidFill>
                  <a:srgbClr val="404040"/>
                </a:solidFill>
                <a:latin typeface="Calibri" panose="020F0502020204030204" pitchFamily="34" charset="0"/>
                <a:cs typeface="Calibri" panose="020F0502020204030204" pitchFamily="34" charset="0"/>
              </a:rPr>
              <a:t>Molly Du, P.E., Assistant Engineering Manager &amp; Project Manager </a:t>
            </a:r>
          </a:p>
          <a:p>
            <a:pPr marL="304800" indent="-182880">
              <a:spcBef>
                <a:spcPts val="190"/>
              </a:spcBef>
              <a:buClr>
                <a:srgbClr val="99CA38"/>
              </a:buClr>
              <a:buFont typeface="Arial"/>
              <a:buChar char="•"/>
              <a:tabLst>
                <a:tab pos="305435" algn="l"/>
              </a:tabLst>
            </a:pPr>
            <a:r>
              <a:rPr lang="en-US" sz="1600" spc="-5" dirty="0">
                <a:solidFill>
                  <a:srgbClr val="404040"/>
                </a:solidFill>
                <a:latin typeface="Calibri" panose="020F0502020204030204" pitchFamily="34" charset="0"/>
                <a:cs typeface="Calibri" panose="020F0502020204030204" pitchFamily="34" charset="0"/>
              </a:rPr>
              <a:t>Steve Pritchett, District General Counsel</a:t>
            </a:r>
          </a:p>
          <a:p>
            <a:pPr marL="34925">
              <a:lnSpc>
                <a:spcPct val="100000"/>
              </a:lnSpc>
              <a:spcBef>
                <a:spcPts val="1345"/>
              </a:spcBef>
            </a:pPr>
            <a:r>
              <a:rPr sz="1600" u="heavy" spc="-15" dirty="0">
                <a:solidFill>
                  <a:srgbClr val="404040"/>
                </a:solidFill>
                <a:uFill>
                  <a:solidFill>
                    <a:srgbClr val="404040"/>
                  </a:solidFill>
                </a:uFill>
                <a:latin typeface="Calibri"/>
                <a:cs typeface="Calibri"/>
              </a:rPr>
              <a:t>Parametrix</a:t>
            </a:r>
            <a:endParaRPr sz="1600" dirty="0">
              <a:latin typeface="Calibri"/>
              <a:cs typeface="Calibri"/>
            </a:endParaRPr>
          </a:p>
          <a:p>
            <a:pPr marL="304800" indent="-182880">
              <a:lnSpc>
                <a:spcPct val="100000"/>
              </a:lnSpc>
              <a:spcBef>
                <a:spcPts val="190"/>
              </a:spcBef>
              <a:buClr>
                <a:srgbClr val="99CA38"/>
              </a:buClr>
              <a:buFont typeface="Arial"/>
              <a:buChar char="•"/>
              <a:tabLst>
                <a:tab pos="305435" algn="l"/>
              </a:tabLst>
            </a:pPr>
            <a:r>
              <a:rPr sz="1600" spc="-5" dirty="0">
                <a:solidFill>
                  <a:srgbClr val="404040"/>
                </a:solidFill>
                <a:latin typeface="Calibri"/>
                <a:cs typeface="Calibri"/>
              </a:rPr>
              <a:t>Jim </a:t>
            </a:r>
            <a:r>
              <a:rPr sz="1600" spc="-10" dirty="0">
                <a:solidFill>
                  <a:srgbClr val="404040"/>
                </a:solidFill>
                <a:latin typeface="Calibri"/>
                <a:cs typeface="Calibri"/>
              </a:rPr>
              <a:t>Dugan, </a:t>
            </a:r>
            <a:r>
              <a:rPr lang="en-US" sz="1600" spc="-10" dirty="0">
                <a:solidFill>
                  <a:srgbClr val="404040"/>
                </a:solidFill>
                <a:latin typeface="Calibri"/>
                <a:cs typeface="Calibri"/>
              </a:rPr>
              <a:t>APD Principal in Charge and </a:t>
            </a:r>
            <a:r>
              <a:rPr sz="1600" dirty="0">
                <a:solidFill>
                  <a:srgbClr val="404040"/>
                </a:solidFill>
                <a:latin typeface="Calibri"/>
                <a:cs typeface="Calibri"/>
              </a:rPr>
              <a:t>GC/CM </a:t>
            </a:r>
            <a:r>
              <a:rPr sz="1600" spc="-5" dirty="0">
                <a:solidFill>
                  <a:srgbClr val="404040"/>
                </a:solidFill>
                <a:latin typeface="Calibri"/>
                <a:cs typeface="Calibri"/>
              </a:rPr>
              <a:t>Advisor</a:t>
            </a:r>
            <a:endParaRPr sz="1600" dirty="0">
              <a:latin typeface="Calibri"/>
              <a:cs typeface="Calibri"/>
            </a:endParaRPr>
          </a:p>
          <a:p>
            <a:pPr marL="304800" indent="-182880">
              <a:lnSpc>
                <a:spcPct val="100000"/>
              </a:lnSpc>
              <a:spcBef>
                <a:spcPts val="385"/>
              </a:spcBef>
              <a:buClr>
                <a:srgbClr val="99CA38"/>
              </a:buClr>
              <a:buFont typeface="Arial"/>
              <a:buChar char="•"/>
              <a:tabLst>
                <a:tab pos="305435" algn="l"/>
              </a:tabLst>
            </a:pPr>
            <a:r>
              <a:rPr sz="1600" spc="-5" dirty="0">
                <a:solidFill>
                  <a:srgbClr val="404040"/>
                </a:solidFill>
                <a:latin typeface="Calibri"/>
                <a:cs typeface="Calibri"/>
              </a:rPr>
              <a:t>Dan </a:t>
            </a:r>
            <a:r>
              <a:rPr sz="1600" spc="-30" dirty="0">
                <a:solidFill>
                  <a:srgbClr val="404040"/>
                </a:solidFill>
                <a:latin typeface="Calibri"/>
                <a:cs typeface="Calibri"/>
              </a:rPr>
              <a:t>Cody, </a:t>
            </a:r>
            <a:r>
              <a:rPr sz="1600" dirty="0">
                <a:solidFill>
                  <a:srgbClr val="404040"/>
                </a:solidFill>
                <a:latin typeface="Calibri"/>
                <a:cs typeface="Calibri"/>
              </a:rPr>
              <a:t>GC/CM </a:t>
            </a:r>
            <a:r>
              <a:rPr sz="1600" spc="-10" dirty="0">
                <a:solidFill>
                  <a:srgbClr val="404040"/>
                </a:solidFill>
                <a:latin typeface="Calibri"/>
                <a:cs typeface="Calibri"/>
              </a:rPr>
              <a:t>Procurement </a:t>
            </a:r>
            <a:r>
              <a:rPr sz="1600" spc="-5" dirty="0">
                <a:solidFill>
                  <a:srgbClr val="404040"/>
                </a:solidFill>
                <a:latin typeface="Calibri"/>
                <a:cs typeface="Calibri"/>
              </a:rPr>
              <a:t>Manager </a:t>
            </a:r>
            <a:r>
              <a:rPr sz="1600" dirty="0">
                <a:solidFill>
                  <a:srgbClr val="404040"/>
                </a:solidFill>
                <a:latin typeface="Calibri"/>
                <a:cs typeface="Calibri"/>
              </a:rPr>
              <a:t>&amp; </a:t>
            </a:r>
            <a:r>
              <a:rPr sz="1600" spc="-5" dirty="0">
                <a:solidFill>
                  <a:srgbClr val="404040"/>
                </a:solidFill>
                <a:latin typeface="Calibri"/>
                <a:cs typeface="Calibri"/>
              </a:rPr>
              <a:t>PM/CM</a:t>
            </a:r>
            <a:r>
              <a:rPr sz="1600" spc="75" dirty="0">
                <a:solidFill>
                  <a:srgbClr val="404040"/>
                </a:solidFill>
                <a:latin typeface="Calibri"/>
                <a:cs typeface="Calibri"/>
              </a:rPr>
              <a:t> </a:t>
            </a:r>
            <a:r>
              <a:rPr sz="1600" spc="-5" dirty="0">
                <a:solidFill>
                  <a:srgbClr val="404040"/>
                </a:solidFill>
                <a:latin typeface="Calibri"/>
                <a:cs typeface="Calibri"/>
              </a:rPr>
              <a:t>Support</a:t>
            </a:r>
            <a:endParaRPr lang="en-US" sz="1600" spc="-5" dirty="0">
              <a:solidFill>
                <a:srgbClr val="404040"/>
              </a:solidFill>
              <a:latin typeface="Calibri"/>
              <a:cs typeface="Calibri"/>
            </a:endParaRPr>
          </a:p>
          <a:p>
            <a:pPr marL="304800" indent="-182880">
              <a:lnSpc>
                <a:spcPct val="100000"/>
              </a:lnSpc>
              <a:spcBef>
                <a:spcPts val="385"/>
              </a:spcBef>
              <a:buClr>
                <a:srgbClr val="99CA38"/>
              </a:buClr>
              <a:buFont typeface="Arial"/>
              <a:buChar char="•"/>
              <a:tabLst>
                <a:tab pos="305435" algn="l"/>
              </a:tabLst>
            </a:pPr>
            <a:r>
              <a:rPr lang="en-US" sz="1600" spc="-5" dirty="0">
                <a:solidFill>
                  <a:srgbClr val="404040"/>
                </a:solidFill>
                <a:latin typeface="Calibri"/>
                <a:cs typeface="Calibri"/>
              </a:rPr>
              <a:t>Dave Roberts, P.E., Civil Engineer/Design Principal in Charge</a:t>
            </a:r>
            <a:endParaRPr lang="en-US" sz="1600" spc="-5" dirty="0">
              <a:solidFill>
                <a:schemeClr val="tx1">
                  <a:lumMod val="95000"/>
                  <a:lumOff val="5000"/>
                </a:schemeClr>
              </a:solidFill>
              <a:latin typeface="Calibri"/>
              <a:cs typeface="Calibri"/>
            </a:endParaRPr>
          </a:p>
          <a:p>
            <a:pPr marL="304800" indent="-182880">
              <a:lnSpc>
                <a:spcPct val="100000"/>
              </a:lnSpc>
              <a:spcBef>
                <a:spcPts val="385"/>
              </a:spcBef>
              <a:buClr>
                <a:srgbClr val="99CA38"/>
              </a:buClr>
              <a:buFont typeface="Arial"/>
              <a:buChar char="•"/>
              <a:tabLst>
                <a:tab pos="305435" algn="l"/>
              </a:tabLst>
            </a:pPr>
            <a:r>
              <a:rPr lang="en-US" sz="1600" spc="-5" dirty="0">
                <a:solidFill>
                  <a:schemeClr val="tx1">
                    <a:lumMod val="95000"/>
                    <a:lumOff val="5000"/>
                  </a:schemeClr>
                </a:solidFill>
                <a:latin typeface="Calibri"/>
                <a:cs typeface="Calibri"/>
              </a:rPr>
              <a:t>Gary White, P.E., Senior Electrical Engineer</a:t>
            </a:r>
          </a:p>
          <a:p>
            <a:pPr marL="304800" indent="-182880">
              <a:lnSpc>
                <a:spcPct val="100000"/>
              </a:lnSpc>
              <a:spcBef>
                <a:spcPts val="385"/>
              </a:spcBef>
              <a:buClr>
                <a:srgbClr val="99CA38"/>
              </a:buClr>
              <a:buFont typeface="Arial"/>
              <a:buChar char="•"/>
              <a:tabLst>
                <a:tab pos="305435" algn="l"/>
              </a:tabLst>
            </a:pPr>
            <a:r>
              <a:rPr lang="en-US" sz="1600" spc="-5" dirty="0">
                <a:solidFill>
                  <a:schemeClr val="tx1">
                    <a:lumMod val="95000"/>
                    <a:lumOff val="5000"/>
                  </a:schemeClr>
                </a:solidFill>
                <a:latin typeface="Calibri"/>
                <a:cs typeface="Calibri"/>
              </a:rPr>
              <a:t>Bryan Nicholson, P.E., Civil Engineer/Construction Manager</a:t>
            </a:r>
          </a:p>
          <a:p>
            <a:pPr marL="304800" indent="-182880">
              <a:lnSpc>
                <a:spcPct val="100000"/>
              </a:lnSpc>
              <a:spcBef>
                <a:spcPts val="385"/>
              </a:spcBef>
              <a:buClr>
                <a:srgbClr val="99CA38"/>
              </a:buClr>
              <a:buFont typeface="Arial"/>
              <a:buChar char="•"/>
              <a:tabLst>
                <a:tab pos="305435" algn="l"/>
              </a:tabLst>
            </a:pPr>
            <a:r>
              <a:rPr lang="en-US" sz="1600" spc="-5" dirty="0">
                <a:solidFill>
                  <a:schemeClr val="tx1">
                    <a:lumMod val="95000"/>
                    <a:lumOff val="5000"/>
                  </a:schemeClr>
                </a:solidFill>
                <a:latin typeface="Calibri"/>
                <a:cs typeface="Calibri"/>
              </a:rPr>
              <a:t>Connor Wittman, P.E., Electrical Engineer/Design Lead</a:t>
            </a:r>
          </a:p>
          <a:p>
            <a:pPr marL="121920">
              <a:lnSpc>
                <a:spcPct val="100000"/>
              </a:lnSpc>
              <a:spcBef>
                <a:spcPts val="385"/>
              </a:spcBef>
              <a:buClr>
                <a:srgbClr val="99CA38"/>
              </a:buClr>
              <a:tabLst>
                <a:tab pos="305435" algn="l"/>
              </a:tabLst>
            </a:pPr>
            <a:endParaRPr lang="en-US" sz="1600" spc="-5" dirty="0">
              <a:solidFill>
                <a:schemeClr val="tx1">
                  <a:lumMod val="95000"/>
                  <a:lumOff val="5000"/>
                </a:schemeClr>
              </a:solidFill>
              <a:latin typeface="Calibri"/>
              <a:cs typeface="Calibri"/>
            </a:endParaRPr>
          </a:p>
        </p:txBody>
      </p:sp>
      <p:sp>
        <p:nvSpPr>
          <p:cNvPr id="4" name="object 7">
            <a:extLst>
              <a:ext uri="{FF2B5EF4-FFF2-40B4-BE49-F238E27FC236}">
                <a16:creationId xmlns:a16="http://schemas.microsoft.com/office/drawing/2014/main" id="{7856C4E9-130E-4354-9B5A-06F502A13928}"/>
              </a:ext>
            </a:extLst>
          </p:cNvPr>
          <p:cNvSpPr/>
          <p:nvPr/>
        </p:nvSpPr>
        <p:spPr>
          <a:xfrm>
            <a:off x="6948678" y="5612058"/>
            <a:ext cx="2104643" cy="5803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59828"/>
            <a:ext cx="7208520" cy="574040"/>
          </a:xfrm>
          <a:prstGeom prst="rect">
            <a:avLst/>
          </a:prstGeom>
        </p:spPr>
        <p:txBody>
          <a:bodyPr vert="horz" wrap="square" lIns="0" tIns="12700" rIns="0" bIns="0" rtlCol="0">
            <a:spAutoFit/>
          </a:bodyPr>
          <a:lstStyle/>
          <a:p>
            <a:pPr marL="12700">
              <a:lnSpc>
                <a:spcPct val="100000"/>
              </a:lnSpc>
              <a:spcBef>
                <a:spcPts val="100"/>
              </a:spcBef>
            </a:pPr>
            <a:r>
              <a:rPr spc="-35" dirty="0"/>
              <a:t>The </a:t>
            </a:r>
            <a:r>
              <a:rPr spc="-60" dirty="0"/>
              <a:t>Project </a:t>
            </a:r>
            <a:r>
              <a:rPr spc="-110" dirty="0"/>
              <a:t>Team: </a:t>
            </a:r>
            <a:r>
              <a:rPr lang="en-US" spc="-45" dirty="0"/>
              <a:t>Not Here Today</a:t>
            </a:r>
            <a:endParaRPr spc="-60" dirty="0"/>
          </a:p>
        </p:txBody>
      </p:sp>
      <p:sp>
        <p:nvSpPr>
          <p:cNvPr id="3" name="object 3"/>
          <p:cNvSpPr txBox="1"/>
          <p:nvPr/>
        </p:nvSpPr>
        <p:spPr>
          <a:xfrm>
            <a:off x="916939" y="1908269"/>
            <a:ext cx="5255261" cy="1288173"/>
          </a:xfrm>
          <a:prstGeom prst="rect">
            <a:avLst/>
          </a:prstGeom>
        </p:spPr>
        <p:txBody>
          <a:bodyPr vert="horz" wrap="square" lIns="0" tIns="71755" rIns="0" bIns="0" rtlCol="0">
            <a:spAutoFit/>
          </a:bodyPr>
          <a:lstStyle/>
          <a:p>
            <a:pPr marL="12700">
              <a:lnSpc>
                <a:spcPct val="100000"/>
              </a:lnSpc>
              <a:spcBef>
                <a:spcPts val="565"/>
              </a:spcBef>
            </a:pPr>
            <a:r>
              <a:rPr lang="en-US" sz="1600" u="heavy" spc="-15" dirty="0">
                <a:solidFill>
                  <a:srgbClr val="404040"/>
                </a:solidFill>
                <a:uFill>
                  <a:solidFill>
                    <a:srgbClr val="404040"/>
                  </a:solidFill>
                </a:uFill>
                <a:latin typeface="Calibri" panose="020F0502020204030204" pitchFamily="34" charset="0"/>
                <a:cs typeface="Calibri" panose="020F0502020204030204" pitchFamily="34" charset="0"/>
              </a:rPr>
              <a:t>District External Legal Counsel</a:t>
            </a:r>
            <a:endParaRPr sz="1600" dirty="0">
              <a:latin typeface="Calibri" panose="020F0502020204030204" pitchFamily="34" charset="0"/>
              <a:cs typeface="Calibri" panose="020F0502020204030204" pitchFamily="34" charset="0"/>
            </a:endParaRPr>
          </a:p>
          <a:p>
            <a:pPr marL="281940" indent="-182880">
              <a:lnSpc>
                <a:spcPct val="100000"/>
              </a:lnSpc>
              <a:spcBef>
                <a:spcPts val="600"/>
              </a:spcBef>
              <a:buClr>
                <a:srgbClr val="99CA38"/>
              </a:buClr>
              <a:buFont typeface="Arial"/>
              <a:buChar char="•"/>
              <a:tabLst>
                <a:tab pos="282575" algn="l"/>
              </a:tabLst>
            </a:pPr>
            <a:r>
              <a:rPr lang="en-US" sz="1600" spc="-10" dirty="0">
                <a:solidFill>
                  <a:srgbClr val="404040"/>
                </a:solidFill>
                <a:latin typeface="Calibri" panose="020F0502020204030204" pitchFamily="34" charset="0"/>
                <a:cs typeface="Calibri" panose="020F0502020204030204" pitchFamily="34" charset="0"/>
              </a:rPr>
              <a:t>Graehm Wallace, Perkins Coie</a:t>
            </a:r>
          </a:p>
          <a:p>
            <a:pPr marL="99060">
              <a:lnSpc>
                <a:spcPct val="100000"/>
              </a:lnSpc>
              <a:spcBef>
                <a:spcPts val="600"/>
              </a:spcBef>
              <a:buClr>
                <a:srgbClr val="99CA38"/>
              </a:buClr>
              <a:tabLst>
                <a:tab pos="282575" algn="l"/>
              </a:tabLst>
            </a:pPr>
            <a:r>
              <a:rPr lang="en-US" sz="1600" u="sng" spc="-10" dirty="0">
                <a:solidFill>
                  <a:srgbClr val="404040"/>
                </a:solidFill>
                <a:latin typeface="Calibri" panose="020F0502020204030204" pitchFamily="34" charset="0"/>
                <a:cs typeface="Calibri" panose="020F0502020204030204" pitchFamily="34" charset="0"/>
              </a:rPr>
              <a:t>Lead Odor Control Engineer</a:t>
            </a:r>
          </a:p>
          <a:p>
            <a:pPr marL="281940" indent="-182880">
              <a:lnSpc>
                <a:spcPct val="100000"/>
              </a:lnSpc>
              <a:spcBef>
                <a:spcPts val="600"/>
              </a:spcBef>
              <a:buClr>
                <a:srgbClr val="99CA38"/>
              </a:buClr>
              <a:buFont typeface="Arial"/>
              <a:buChar char="•"/>
              <a:tabLst>
                <a:tab pos="282575" algn="l"/>
              </a:tabLst>
            </a:pPr>
            <a:r>
              <a:rPr lang="en-US" sz="1600" spc="-10" dirty="0">
                <a:solidFill>
                  <a:srgbClr val="404040"/>
                </a:solidFill>
                <a:latin typeface="Calibri" panose="020F0502020204030204" pitchFamily="34" charset="0"/>
                <a:cs typeface="Calibri" panose="020F0502020204030204" pitchFamily="34" charset="0"/>
              </a:rPr>
              <a:t>Neil A. Webster, P.E., Webster Environmental Associates</a:t>
            </a:r>
          </a:p>
        </p:txBody>
      </p:sp>
      <p:sp>
        <p:nvSpPr>
          <p:cNvPr id="6" name="object 7">
            <a:extLst>
              <a:ext uri="{FF2B5EF4-FFF2-40B4-BE49-F238E27FC236}">
                <a16:creationId xmlns:a16="http://schemas.microsoft.com/office/drawing/2014/main" id="{17AD7D3A-EB39-4E04-B04C-23C009BC22D9}"/>
              </a:ext>
            </a:extLst>
          </p:cNvPr>
          <p:cNvSpPr/>
          <p:nvPr/>
        </p:nvSpPr>
        <p:spPr>
          <a:xfrm>
            <a:off x="6934200" y="5643183"/>
            <a:ext cx="2104643" cy="58038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6226" y="645595"/>
            <a:ext cx="6713220" cy="635000"/>
          </a:xfrm>
          <a:prstGeom prst="rect">
            <a:avLst/>
          </a:prstGeom>
        </p:spPr>
        <p:txBody>
          <a:bodyPr vert="horz" wrap="square" lIns="0" tIns="12065" rIns="0" bIns="0" rtlCol="0">
            <a:spAutoFit/>
          </a:bodyPr>
          <a:lstStyle/>
          <a:p>
            <a:pPr marL="12700">
              <a:lnSpc>
                <a:spcPct val="100000"/>
              </a:lnSpc>
              <a:spcBef>
                <a:spcPts val="95"/>
              </a:spcBef>
            </a:pPr>
            <a:r>
              <a:rPr sz="4000" spc="-75" dirty="0"/>
              <a:t>Lakehaven </a:t>
            </a:r>
            <a:r>
              <a:rPr sz="4000" spc="-85" dirty="0"/>
              <a:t>Water </a:t>
            </a:r>
            <a:r>
              <a:rPr sz="4000" spc="-5" dirty="0"/>
              <a:t>&amp; </a:t>
            </a:r>
            <a:r>
              <a:rPr sz="4000" spc="-55" dirty="0"/>
              <a:t>Sewer</a:t>
            </a:r>
            <a:r>
              <a:rPr sz="4000" spc="-315" dirty="0"/>
              <a:t> </a:t>
            </a:r>
            <a:r>
              <a:rPr sz="4000" spc="-60" dirty="0"/>
              <a:t>District</a:t>
            </a:r>
            <a:endParaRPr sz="4000" dirty="0"/>
          </a:p>
        </p:txBody>
      </p:sp>
      <p:sp>
        <p:nvSpPr>
          <p:cNvPr id="3" name="object 3"/>
          <p:cNvSpPr/>
          <p:nvPr/>
        </p:nvSpPr>
        <p:spPr>
          <a:xfrm>
            <a:off x="626363" y="4495800"/>
            <a:ext cx="2263063" cy="1581869"/>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p:nvPr/>
        </p:nvSpPr>
        <p:spPr>
          <a:xfrm>
            <a:off x="3916400" y="1971547"/>
            <a:ext cx="4656455" cy="4173578"/>
          </a:xfrm>
          <a:prstGeom prst="rect">
            <a:avLst/>
          </a:prstGeom>
        </p:spPr>
        <p:txBody>
          <a:bodyPr vert="horz" wrap="square" lIns="0" tIns="43815" rIns="0" bIns="0" rtlCol="0">
            <a:spAutoFit/>
          </a:bodyPr>
          <a:lstStyle/>
          <a:p>
            <a:pPr marL="161925" marR="210820" indent="-149225">
              <a:lnSpc>
                <a:spcPts val="1939"/>
              </a:lnSpc>
              <a:spcBef>
                <a:spcPts val="345"/>
              </a:spcBef>
              <a:buClr>
                <a:srgbClr val="99CA38"/>
              </a:buClr>
              <a:buFont typeface="Wingdings"/>
              <a:buChar char=""/>
              <a:tabLst>
                <a:tab pos="299085" algn="l"/>
                <a:tab pos="299720" algn="l"/>
              </a:tabLst>
            </a:pPr>
            <a:r>
              <a:rPr dirty="0"/>
              <a:t>	</a:t>
            </a:r>
            <a:r>
              <a:rPr sz="1800" spc="-15" dirty="0">
                <a:solidFill>
                  <a:srgbClr val="404040"/>
                </a:solidFill>
                <a:latin typeface="Calibri"/>
                <a:cs typeface="Calibri"/>
              </a:rPr>
              <a:t>Located </a:t>
            </a:r>
            <a:r>
              <a:rPr sz="1800" spc="-5" dirty="0">
                <a:solidFill>
                  <a:srgbClr val="404040"/>
                </a:solidFill>
                <a:latin typeface="Calibri"/>
                <a:cs typeface="Calibri"/>
              </a:rPr>
              <a:t>between </a:t>
            </a:r>
            <a:r>
              <a:rPr sz="1800" spc="-10" dirty="0">
                <a:solidFill>
                  <a:srgbClr val="404040"/>
                </a:solidFill>
                <a:latin typeface="Calibri"/>
                <a:cs typeface="Calibri"/>
              </a:rPr>
              <a:t>Seattle </a:t>
            </a:r>
            <a:r>
              <a:rPr sz="1800" dirty="0">
                <a:solidFill>
                  <a:srgbClr val="404040"/>
                </a:solidFill>
                <a:latin typeface="Calibri"/>
                <a:cs typeface="Calibri"/>
              </a:rPr>
              <a:t>and </a:t>
            </a:r>
            <a:r>
              <a:rPr sz="1800" spc="-30" dirty="0">
                <a:solidFill>
                  <a:srgbClr val="404040"/>
                </a:solidFill>
                <a:latin typeface="Calibri"/>
                <a:cs typeface="Calibri"/>
              </a:rPr>
              <a:t>Tacoma </a:t>
            </a:r>
            <a:r>
              <a:rPr sz="1800" spc="-5" dirty="0">
                <a:solidFill>
                  <a:srgbClr val="404040"/>
                </a:solidFill>
                <a:latin typeface="Calibri"/>
                <a:cs typeface="Calibri"/>
              </a:rPr>
              <a:t>in King  </a:t>
            </a:r>
            <a:r>
              <a:rPr sz="1800" dirty="0">
                <a:solidFill>
                  <a:srgbClr val="404040"/>
                </a:solidFill>
                <a:latin typeface="Calibri"/>
                <a:cs typeface="Calibri"/>
              </a:rPr>
              <a:t>and </a:t>
            </a:r>
            <a:r>
              <a:rPr sz="1800" spc="-10" dirty="0">
                <a:solidFill>
                  <a:srgbClr val="404040"/>
                </a:solidFill>
                <a:latin typeface="Calibri"/>
                <a:cs typeface="Calibri"/>
              </a:rPr>
              <a:t>Pierce</a:t>
            </a:r>
            <a:r>
              <a:rPr sz="1800" spc="25" dirty="0">
                <a:solidFill>
                  <a:srgbClr val="404040"/>
                </a:solidFill>
                <a:latin typeface="Calibri"/>
                <a:cs typeface="Calibri"/>
              </a:rPr>
              <a:t> </a:t>
            </a:r>
            <a:r>
              <a:rPr sz="1800" spc="-5" dirty="0">
                <a:solidFill>
                  <a:srgbClr val="404040"/>
                </a:solidFill>
                <a:latin typeface="Calibri"/>
                <a:cs typeface="Calibri"/>
              </a:rPr>
              <a:t>Counties</a:t>
            </a:r>
            <a:endParaRPr sz="1800" dirty="0">
              <a:latin typeface="Calibri"/>
              <a:cs typeface="Calibri"/>
            </a:endParaRPr>
          </a:p>
          <a:p>
            <a:pPr marL="161925" marR="5080" indent="-149225">
              <a:lnSpc>
                <a:spcPts val="1939"/>
              </a:lnSpc>
              <a:spcBef>
                <a:spcPts val="1415"/>
              </a:spcBef>
              <a:buClr>
                <a:srgbClr val="99CA38"/>
              </a:buClr>
              <a:buFont typeface="Wingdings"/>
              <a:buChar char=""/>
              <a:tabLst>
                <a:tab pos="299085" algn="l"/>
                <a:tab pos="299720" algn="l"/>
              </a:tabLst>
            </a:pPr>
            <a:r>
              <a:rPr dirty="0"/>
              <a:t>	</a:t>
            </a:r>
            <a:r>
              <a:rPr sz="1800" spc="-10" dirty="0">
                <a:solidFill>
                  <a:srgbClr val="404040"/>
                </a:solidFill>
                <a:latin typeface="Calibri"/>
                <a:cs typeface="Calibri"/>
              </a:rPr>
              <a:t>Provides </a:t>
            </a:r>
            <a:r>
              <a:rPr sz="1800" spc="-5" dirty="0">
                <a:solidFill>
                  <a:srgbClr val="404040"/>
                </a:solidFill>
                <a:latin typeface="Calibri"/>
                <a:cs typeface="Calibri"/>
              </a:rPr>
              <a:t>service within </a:t>
            </a:r>
            <a:r>
              <a:rPr sz="1800" spc="-10" dirty="0">
                <a:solidFill>
                  <a:srgbClr val="404040"/>
                </a:solidFill>
                <a:latin typeface="Calibri"/>
                <a:cs typeface="Calibri"/>
              </a:rPr>
              <a:t>most </a:t>
            </a:r>
            <a:r>
              <a:rPr sz="1800" spc="-5" dirty="0">
                <a:solidFill>
                  <a:srgbClr val="404040"/>
                </a:solidFill>
                <a:latin typeface="Calibri"/>
                <a:cs typeface="Calibri"/>
              </a:rPr>
              <a:t>of the City of  </a:t>
            </a:r>
            <a:r>
              <a:rPr sz="1800" spc="-10" dirty="0">
                <a:solidFill>
                  <a:srgbClr val="404040"/>
                </a:solidFill>
                <a:latin typeface="Calibri"/>
                <a:cs typeface="Calibri"/>
              </a:rPr>
              <a:t>Federal </a:t>
            </a:r>
            <a:r>
              <a:rPr sz="1800" spc="-35" dirty="0">
                <a:solidFill>
                  <a:srgbClr val="404040"/>
                </a:solidFill>
                <a:latin typeface="Calibri"/>
                <a:cs typeface="Calibri"/>
              </a:rPr>
              <a:t>Way </a:t>
            </a:r>
            <a:r>
              <a:rPr sz="1800" dirty="0">
                <a:solidFill>
                  <a:srgbClr val="404040"/>
                </a:solidFill>
                <a:latin typeface="Calibri"/>
                <a:cs typeface="Calibri"/>
              </a:rPr>
              <a:t>and </a:t>
            </a:r>
            <a:r>
              <a:rPr sz="1800" spc="-5" dirty="0">
                <a:solidFill>
                  <a:srgbClr val="404040"/>
                </a:solidFill>
                <a:latin typeface="Calibri"/>
                <a:cs typeface="Calibri"/>
              </a:rPr>
              <a:t>small portions of the cities of  Auburn, </a:t>
            </a:r>
            <a:r>
              <a:rPr sz="1800" spc="-10" dirty="0">
                <a:solidFill>
                  <a:srgbClr val="404040"/>
                </a:solidFill>
                <a:latin typeface="Calibri"/>
                <a:cs typeface="Calibri"/>
              </a:rPr>
              <a:t>Pacific, </a:t>
            </a:r>
            <a:r>
              <a:rPr sz="1800" spc="-25" dirty="0">
                <a:solidFill>
                  <a:srgbClr val="404040"/>
                </a:solidFill>
                <a:latin typeface="Calibri"/>
                <a:cs typeface="Calibri"/>
              </a:rPr>
              <a:t>Tacoma, </a:t>
            </a:r>
            <a:r>
              <a:rPr sz="1800" spc="-5" dirty="0">
                <a:solidFill>
                  <a:srgbClr val="404040"/>
                </a:solidFill>
                <a:latin typeface="Calibri"/>
                <a:cs typeface="Calibri"/>
              </a:rPr>
              <a:t>Des Moines</a:t>
            </a:r>
            <a:r>
              <a:rPr lang="en-US" sz="1800" spc="-5" dirty="0">
                <a:solidFill>
                  <a:srgbClr val="404040"/>
                </a:solidFill>
                <a:latin typeface="Calibri"/>
                <a:cs typeface="Calibri"/>
              </a:rPr>
              <a:t>, Kent, Algona, Edgewood</a:t>
            </a:r>
            <a:r>
              <a:rPr sz="1800" spc="-5" dirty="0">
                <a:solidFill>
                  <a:srgbClr val="404040"/>
                </a:solidFill>
                <a:latin typeface="Calibri"/>
                <a:cs typeface="Calibri"/>
              </a:rPr>
              <a:t> </a:t>
            </a:r>
            <a:r>
              <a:rPr sz="1800" dirty="0">
                <a:solidFill>
                  <a:srgbClr val="404040"/>
                </a:solidFill>
                <a:latin typeface="Calibri"/>
                <a:cs typeface="Calibri"/>
              </a:rPr>
              <a:t>and</a:t>
            </a:r>
            <a:r>
              <a:rPr sz="1800" spc="80" dirty="0">
                <a:solidFill>
                  <a:srgbClr val="404040"/>
                </a:solidFill>
                <a:latin typeface="Calibri"/>
                <a:cs typeface="Calibri"/>
              </a:rPr>
              <a:t> </a:t>
            </a:r>
            <a:r>
              <a:rPr sz="1800" spc="-10" dirty="0">
                <a:solidFill>
                  <a:srgbClr val="404040"/>
                </a:solidFill>
                <a:latin typeface="Calibri"/>
                <a:cs typeface="Calibri"/>
              </a:rPr>
              <a:t>Milton</a:t>
            </a:r>
            <a:endParaRPr sz="1800" dirty="0">
              <a:latin typeface="Calibri"/>
              <a:cs typeface="Calibri"/>
            </a:endParaRPr>
          </a:p>
          <a:p>
            <a:pPr marL="161925" marR="443230" indent="-149225">
              <a:lnSpc>
                <a:spcPts val="1939"/>
              </a:lnSpc>
              <a:spcBef>
                <a:spcPts val="1415"/>
              </a:spcBef>
              <a:buClr>
                <a:srgbClr val="99CA38"/>
              </a:buClr>
              <a:buFont typeface="Wingdings"/>
              <a:buChar char=""/>
              <a:tabLst>
                <a:tab pos="299085" algn="l"/>
                <a:tab pos="299720" algn="l"/>
              </a:tabLst>
            </a:pPr>
            <a:r>
              <a:rPr dirty="0"/>
              <a:t>	</a:t>
            </a:r>
            <a:r>
              <a:rPr sz="1800" spc="-5" dirty="0">
                <a:solidFill>
                  <a:srgbClr val="404040"/>
                </a:solidFill>
                <a:latin typeface="Calibri"/>
                <a:cs typeface="Calibri"/>
              </a:rPr>
              <a:t>Service </a:t>
            </a:r>
            <a:r>
              <a:rPr sz="1800" spc="-10" dirty="0">
                <a:solidFill>
                  <a:srgbClr val="404040"/>
                </a:solidFill>
                <a:latin typeface="Calibri"/>
                <a:cs typeface="Calibri"/>
              </a:rPr>
              <a:t>area </a:t>
            </a:r>
            <a:r>
              <a:rPr sz="1800" spc="-5" dirty="0">
                <a:solidFill>
                  <a:srgbClr val="404040"/>
                </a:solidFill>
                <a:latin typeface="Calibri"/>
                <a:cs typeface="Calibri"/>
              </a:rPr>
              <a:t>encompasses </a:t>
            </a:r>
            <a:r>
              <a:rPr sz="1800" dirty="0">
                <a:solidFill>
                  <a:srgbClr val="404040"/>
                </a:solidFill>
                <a:latin typeface="Calibri"/>
                <a:cs typeface="Calibri"/>
              </a:rPr>
              <a:t>an </a:t>
            </a:r>
            <a:r>
              <a:rPr sz="1800" spc="-10" dirty="0">
                <a:solidFill>
                  <a:srgbClr val="404040"/>
                </a:solidFill>
                <a:latin typeface="Calibri"/>
                <a:cs typeface="Calibri"/>
              </a:rPr>
              <a:t>area </a:t>
            </a:r>
            <a:r>
              <a:rPr sz="1800" spc="-5" dirty="0">
                <a:solidFill>
                  <a:srgbClr val="404040"/>
                </a:solidFill>
                <a:latin typeface="Calibri"/>
                <a:cs typeface="Calibri"/>
              </a:rPr>
              <a:t>of  </a:t>
            </a:r>
            <a:r>
              <a:rPr sz="1800" spc="-10" dirty="0">
                <a:solidFill>
                  <a:srgbClr val="404040"/>
                </a:solidFill>
                <a:latin typeface="Calibri"/>
                <a:cs typeface="Calibri"/>
              </a:rPr>
              <a:t>approximately </a:t>
            </a:r>
            <a:r>
              <a:rPr sz="1800" spc="-5" dirty="0">
                <a:solidFill>
                  <a:srgbClr val="404040"/>
                </a:solidFill>
                <a:latin typeface="Calibri"/>
                <a:cs typeface="Calibri"/>
              </a:rPr>
              <a:t>35 square miles </a:t>
            </a:r>
            <a:r>
              <a:rPr sz="1800" dirty="0">
                <a:solidFill>
                  <a:srgbClr val="404040"/>
                </a:solidFill>
                <a:latin typeface="Calibri"/>
                <a:cs typeface="Calibri"/>
              </a:rPr>
              <a:t>and </a:t>
            </a:r>
            <a:r>
              <a:rPr sz="1800" spc="-5" dirty="0">
                <a:solidFill>
                  <a:srgbClr val="404040"/>
                </a:solidFill>
                <a:latin typeface="Calibri"/>
                <a:cs typeface="Calibri"/>
              </a:rPr>
              <a:t>serves </a:t>
            </a:r>
            <a:r>
              <a:rPr sz="1800" dirty="0">
                <a:solidFill>
                  <a:srgbClr val="404040"/>
                </a:solidFill>
                <a:latin typeface="Calibri"/>
                <a:cs typeface="Calibri"/>
              </a:rPr>
              <a:t>a  </a:t>
            </a:r>
            <a:r>
              <a:rPr sz="1800" spc="-5" dirty="0">
                <a:solidFill>
                  <a:srgbClr val="404040"/>
                </a:solidFill>
                <a:latin typeface="Calibri"/>
                <a:cs typeface="Calibri"/>
              </a:rPr>
              <a:t>population of 1</a:t>
            </a:r>
            <a:r>
              <a:rPr lang="en-US" sz="1800" spc="-5" dirty="0">
                <a:solidFill>
                  <a:srgbClr val="404040"/>
                </a:solidFill>
                <a:latin typeface="Calibri"/>
                <a:cs typeface="Calibri"/>
              </a:rPr>
              <a:t>35</a:t>
            </a:r>
            <a:r>
              <a:rPr sz="1800" spc="-5" dirty="0">
                <a:solidFill>
                  <a:srgbClr val="404040"/>
                </a:solidFill>
                <a:latin typeface="Calibri"/>
                <a:cs typeface="Calibri"/>
              </a:rPr>
              <a:t>,000</a:t>
            </a:r>
            <a:r>
              <a:rPr sz="1800" spc="35" dirty="0">
                <a:solidFill>
                  <a:srgbClr val="404040"/>
                </a:solidFill>
                <a:latin typeface="Calibri"/>
                <a:cs typeface="Calibri"/>
              </a:rPr>
              <a:t> </a:t>
            </a:r>
            <a:r>
              <a:rPr sz="1800" spc="-5" dirty="0">
                <a:solidFill>
                  <a:srgbClr val="404040"/>
                </a:solidFill>
                <a:latin typeface="Calibri"/>
                <a:cs typeface="Calibri"/>
              </a:rPr>
              <a:t>people</a:t>
            </a:r>
            <a:endParaRPr sz="1800" dirty="0">
              <a:latin typeface="Calibri"/>
              <a:cs typeface="Calibri"/>
            </a:endParaRPr>
          </a:p>
          <a:p>
            <a:pPr marL="161925" marR="183515" indent="-149225">
              <a:lnSpc>
                <a:spcPts val="1939"/>
              </a:lnSpc>
              <a:spcBef>
                <a:spcPts val="1405"/>
              </a:spcBef>
              <a:buClr>
                <a:srgbClr val="99CA38"/>
              </a:buClr>
              <a:buFont typeface="Wingdings"/>
              <a:buChar char=""/>
              <a:tabLst>
                <a:tab pos="299085" algn="l"/>
                <a:tab pos="299720" algn="l"/>
              </a:tabLst>
            </a:pPr>
            <a:r>
              <a:rPr dirty="0"/>
              <a:t>	</a:t>
            </a:r>
            <a:r>
              <a:rPr sz="1800" spc="-5" dirty="0">
                <a:solidFill>
                  <a:srgbClr val="404040"/>
                </a:solidFill>
                <a:latin typeface="Calibri"/>
                <a:cs typeface="Calibri"/>
              </a:rPr>
              <a:t>The </a:t>
            </a:r>
            <a:r>
              <a:rPr sz="1800" spc="-10" dirty="0">
                <a:solidFill>
                  <a:srgbClr val="404040"/>
                </a:solidFill>
                <a:latin typeface="Calibri"/>
                <a:cs typeface="Calibri"/>
              </a:rPr>
              <a:t>District </a:t>
            </a:r>
            <a:r>
              <a:rPr sz="1800" dirty="0">
                <a:solidFill>
                  <a:srgbClr val="404040"/>
                </a:solidFill>
                <a:latin typeface="Calibri"/>
                <a:cs typeface="Calibri"/>
              </a:rPr>
              <a:t>has, under </a:t>
            </a:r>
            <a:r>
              <a:rPr sz="1800" spc="-5" dirty="0">
                <a:solidFill>
                  <a:srgbClr val="404040"/>
                </a:solidFill>
                <a:latin typeface="Calibri"/>
                <a:cs typeface="Calibri"/>
              </a:rPr>
              <a:t>one </a:t>
            </a:r>
            <a:r>
              <a:rPr sz="1800" dirty="0">
                <a:solidFill>
                  <a:srgbClr val="404040"/>
                </a:solidFill>
                <a:latin typeface="Calibri"/>
                <a:cs typeface="Calibri"/>
              </a:rPr>
              <a:t>name </a:t>
            </a:r>
            <a:r>
              <a:rPr sz="1800" spc="-5" dirty="0">
                <a:solidFill>
                  <a:srgbClr val="404040"/>
                </a:solidFill>
                <a:latin typeface="Calibri"/>
                <a:cs typeface="Calibri"/>
              </a:rPr>
              <a:t>or </a:t>
            </a:r>
            <a:r>
              <a:rPr sz="1800" spc="-25" dirty="0">
                <a:solidFill>
                  <a:srgbClr val="404040"/>
                </a:solidFill>
                <a:latin typeface="Calibri"/>
                <a:cs typeface="Calibri"/>
              </a:rPr>
              <a:t>another,  </a:t>
            </a:r>
            <a:r>
              <a:rPr sz="1800" spc="-10" dirty="0">
                <a:solidFill>
                  <a:srgbClr val="404040"/>
                </a:solidFill>
                <a:latin typeface="Calibri"/>
                <a:cs typeface="Calibri"/>
              </a:rPr>
              <a:t>provided </a:t>
            </a:r>
            <a:r>
              <a:rPr sz="1800" spc="-5" dirty="0">
                <a:solidFill>
                  <a:srgbClr val="404040"/>
                </a:solidFill>
                <a:latin typeface="Calibri"/>
                <a:cs typeface="Calibri"/>
              </a:rPr>
              <a:t>service </a:t>
            </a:r>
            <a:r>
              <a:rPr sz="1800" spc="-10" dirty="0">
                <a:solidFill>
                  <a:srgbClr val="404040"/>
                </a:solidFill>
                <a:latin typeface="Calibri"/>
                <a:cs typeface="Calibri"/>
              </a:rPr>
              <a:t>to </a:t>
            </a:r>
            <a:r>
              <a:rPr sz="1800" spc="-5" dirty="0">
                <a:solidFill>
                  <a:srgbClr val="404040"/>
                </a:solidFill>
                <a:latin typeface="Calibri"/>
                <a:cs typeface="Calibri"/>
              </a:rPr>
              <a:t>the </a:t>
            </a:r>
            <a:r>
              <a:rPr sz="1800" spc="-10" dirty="0">
                <a:solidFill>
                  <a:srgbClr val="404040"/>
                </a:solidFill>
                <a:latin typeface="Calibri"/>
                <a:cs typeface="Calibri"/>
              </a:rPr>
              <a:t>Federal </a:t>
            </a:r>
            <a:r>
              <a:rPr sz="1800" spc="-35" dirty="0">
                <a:solidFill>
                  <a:srgbClr val="404040"/>
                </a:solidFill>
                <a:latin typeface="Calibri"/>
                <a:cs typeface="Calibri"/>
              </a:rPr>
              <a:t>Way</a:t>
            </a:r>
            <a:r>
              <a:rPr lang="en-US" sz="1800" spc="-35" dirty="0">
                <a:solidFill>
                  <a:srgbClr val="404040"/>
                </a:solidFill>
                <a:latin typeface="Calibri"/>
                <a:cs typeface="Calibri"/>
              </a:rPr>
              <a:t>/South King County</a:t>
            </a:r>
            <a:r>
              <a:rPr sz="1800" spc="-35" dirty="0">
                <a:solidFill>
                  <a:srgbClr val="404040"/>
                </a:solidFill>
                <a:latin typeface="Calibri"/>
                <a:cs typeface="Calibri"/>
              </a:rPr>
              <a:t> </a:t>
            </a:r>
            <a:r>
              <a:rPr sz="1800" spc="-10" dirty="0">
                <a:solidFill>
                  <a:srgbClr val="404040"/>
                </a:solidFill>
                <a:latin typeface="Calibri"/>
                <a:cs typeface="Calibri"/>
              </a:rPr>
              <a:t>area </a:t>
            </a:r>
            <a:r>
              <a:rPr sz="1800" spc="-15" dirty="0">
                <a:solidFill>
                  <a:srgbClr val="404040"/>
                </a:solidFill>
                <a:latin typeface="Calibri"/>
                <a:cs typeface="Calibri"/>
              </a:rPr>
              <a:t>for </a:t>
            </a:r>
            <a:r>
              <a:rPr sz="1800" spc="-10" dirty="0">
                <a:solidFill>
                  <a:srgbClr val="404040"/>
                </a:solidFill>
                <a:latin typeface="Calibri"/>
                <a:cs typeface="Calibri"/>
              </a:rPr>
              <a:t>more </a:t>
            </a:r>
            <a:r>
              <a:rPr sz="1800" spc="-5" dirty="0">
                <a:solidFill>
                  <a:srgbClr val="404040"/>
                </a:solidFill>
                <a:latin typeface="Calibri"/>
                <a:cs typeface="Calibri"/>
              </a:rPr>
              <a:t>than </a:t>
            </a:r>
            <a:r>
              <a:rPr lang="en-US" sz="1800" spc="-5" dirty="0">
                <a:solidFill>
                  <a:srgbClr val="404040"/>
                </a:solidFill>
                <a:latin typeface="Calibri"/>
                <a:cs typeface="Calibri"/>
              </a:rPr>
              <a:t>6</a:t>
            </a:r>
            <a:r>
              <a:rPr sz="1800" spc="-5" dirty="0">
                <a:solidFill>
                  <a:srgbClr val="404040"/>
                </a:solidFill>
                <a:latin typeface="Calibri"/>
                <a:cs typeface="Calibri"/>
              </a:rPr>
              <a:t>0</a:t>
            </a:r>
            <a:r>
              <a:rPr sz="1800" spc="30" dirty="0">
                <a:solidFill>
                  <a:srgbClr val="404040"/>
                </a:solidFill>
                <a:latin typeface="Calibri"/>
                <a:cs typeface="Calibri"/>
              </a:rPr>
              <a:t> </a:t>
            </a:r>
            <a:r>
              <a:rPr sz="1800" spc="-15" dirty="0">
                <a:solidFill>
                  <a:srgbClr val="404040"/>
                </a:solidFill>
                <a:latin typeface="Calibri"/>
                <a:cs typeface="Calibri"/>
              </a:rPr>
              <a:t>years.</a:t>
            </a:r>
            <a:endParaRPr sz="1800" dirty="0">
              <a:latin typeface="Calibri"/>
              <a:cs typeface="Calibri"/>
            </a:endParaRPr>
          </a:p>
          <a:p>
            <a:pPr marL="161925" marR="57150" indent="-149225">
              <a:lnSpc>
                <a:spcPts val="1939"/>
              </a:lnSpc>
              <a:spcBef>
                <a:spcPts val="1415"/>
              </a:spcBef>
              <a:buClr>
                <a:srgbClr val="99CA38"/>
              </a:buClr>
              <a:buFont typeface="Wingdings"/>
              <a:buChar char=""/>
              <a:tabLst>
                <a:tab pos="299085" algn="l"/>
                <a:tab pos="299720" algn="l"/>
              </a:tabLst>
            </a:pPr>
            <a:r>
              <a:rPr dirty="0"/>
              <a:t>	</a:t>
            </a:r>
            <a:r>
              <a:rPr sz="1800" spc="-5" dirty="0">
                <a:solidFill>
                  <a:srgbClr val="404040"/>
                </a:solidFill>
                <a:latin typeface="Calibri"/>
                <a:cs typeface="Calibri"/>
              </a:rPr>
              <a:t>On October 16,</a:t>
            </a:r>
            <a:r>
              <a:rPr lang="en-US" sz="1800" spc="-5" dirty="0">
                <a:solidFill>
                  <a:srgbClr val="404040"/>
                </a:solidFill>
                <a:latin typeface="Calibri"/>
                <a:cs typeface="Calibri"/>
              </a:rPr>
              <a:t> </a:t>
            </a:r>
            <a:r>
              <a:rPr sz="1800" spc="-5" dirty="0">
                <a:solidFill>
                  <a:srgbClr val="404040"/>
                </a:solidFill>
                <a:latin typeface="Calibri"/>
                <a:cs typeface="Calibri"/>
              </a:rPr>
              <a:t>2016 the </a:t>
            </a:r>
            <a:r>
              <a:rPr sz="1800" dirty="0">
                <a:solidFill>
                  <a:srgbClr val="404040"/>
                </a:solidFill>
                <a:latin typeface="Calibri"/>
                <a:cs typeface="Calibri"/>
              </a:rPr>
              <a:t>name </a:t>
            </a:r>
            <a:r>
              <a:rPr sz="1800" spc="-10" dirty="0">
                <a:solidFill>
                  <a:srgbClr val="404040"/>
                </a:solidFill>
                <a:latin typeface="Calibri"/>
                <a:cs typeface="Calibri"/>
              </a:rPr>
              <a:t>was </a:t>
            </a:r>
            <a:r>
              <a:rPr sz="1800" spc="-5" dirty="0">
                <a:solidFill>
                  <a:srgbClr val="404040"/>
                </a:solidFill>
                <a:latin typeface="Calibri"/>
                <a:cs typeface="Calibri"/>
              </a:rPr>
              <a:t>officially  changed </a:t>
            </a:r>
            <a:r>
              <a:rPr sz="1800" spc="-10" dirty="0">
                <a:solidFill>
                  <a:srgbClr val="404040"/>
                </a:solidFill>
                <a:latin typeface="Calibri"/>
                <a:cs typeface="Calibri"/>
              </a:rPr>
              <a:t>to </a:t>
            </a:r>
            <a:r>
              <a:rPr sz="1800" spc="-15" dirty="0">
                <a:solidFill>
                  <a:srgbClr val="404040"/>
                </a:solidFill>
                <a:latin typeface="Calibri"/>
                <a:cs typeface="Calibri"/>
              </a:rPr>
              <a:t>Lakehaven </a:t>
            </a:r>
            <a:r>
              <a:rPr sz="1800" spc="-25" dirty="0">
                <a:solidFill>
                  <a:srgbClr val="404040"/>
                </a:solidFill>
                <a:latin typeface="Calibri"/>
                <a:cs typeface="Calibri"/>
              </a:rPr>
              <a:t>Water </a:t>
            </a:r>
            <a:r>
              <a:rPr sz="1800" dirty="0">
                <a:solidFill>
                  <a:srgbClr val="404040"/>
                </a:solidFill>
                <a:latin typeface="Calibri"/>
                <a:cs typeface="Calibri"/>
              </a:rPr>
              <a:t>and </a:t>
            </a:r>
            <a:r>
              <a:rPr sz="1800" spc="-5" dirty="0">
                <a:solidFill>
                  <a:srgbClr val="404040"/>
                </a:solidFill>
                <a:latin typeface="Calibri"/>
                <a:cs typeface="Calibri"/>
              </a:rPr>
              <a:t>Sewer</a:t>
            </a:r>
            <a:r>
              <a:rPr sz="1800" spc="55" dirty="0">
                <a:solidFill>
                  <a:srgbClr val="404040"/>
                </a:solidFill>
                <a:latin typeface="Calibri"/>
                <a:cs typeface="Calibri"/>
              </a:rPr>
              <a:t> </a:t>
            </a:r>
            <a:r>
              <a:rPr sz="1800" spc="-10" dirty="0">
                <a:solidFill>
                  <a:srgbClr val="404040"/>
                </a:solidFill>
                <a:latin typeface="Calibri"/>
                <a:cs typeface="Calibri"/>
              </a:rPr>
              <a:t>District</a:t>
            </a:r>
            <a:endParaRPr sz="1800" dirty="0">
              <a:latin typeface="Calibri"/>
              <a:cs typeface="Calibri"/>
            </a:endParaRPr>
          </a:p>
        </p:txBody>
      </p:sp>
      <p:sp>
        <p:nvSpPr>
          <p:cNvPr id="5" name="object 5"/>
          <p:cNvSpPr/>
          <p:nvPr/>
        </p:nvSpPr>
        <p:spPr>
          <a:xfrm>
            <a:off x="626363" y="1981200"/>
            <a:ext cx="2264486" cy="2188412"/>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0" y="3083718"/>
            <a:ext cx="6096000" cy="690563"/>
          </a:xfrm>
          <a:prstGeom prst="rect">
            <a:avLst/>
          </a:prstGeom>
        </p:spPr>
        <p:txBody>
          <a:bodyPr vert="horz" wrap="square" lIns="0" tIns="13335" rIns="0" bIns="0" rtlCol="0">
            <a:spAutoFit/>
          </a:bodyPr>
          <a:lstStyle/>
          <a:p>
            <a:pPr marL="12700" algn="ctr">
              <a:lnSpc>
                <a:spcPct val="100000"/>
              </a:lnSpc>
              <a:spcBef>
                <a:spcPts val="105"/>
              </a:spcBef>
            </a:pPr>
            <a:r>
              <a:rPr lang="en-US" sz="4400" spc="-105" dirty="0">
                <a:solidFill>
                  <a:srgbClr val="455F51"/>
                </a:solidFill>
              </a:rPr>
              <a:t>The Project</a:t>
            </a:r>
            <a:endParaRPr lang="en-US" sz="4400" dirty="0">
              <a:latin typeface="Calibri Light"/>
              <a:cs typeface="Calibri Light"/>
            </a:endParaRPr>
          </a:p>
        </p:txBody>
      </p:sp>
      <p:sp>
        <p:nvSpPr>
          <p:cNvPr id="3" name="object 3"/>
          <p:cNvSpPr/>
          <p:nvPr/>
        </p:nvSpPr>
        <p:spPr>
          <a:xfrm>
            <a:off x="2057400" y="762000"/>
            <a:ext cx="4724399" cy="1473707"/>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803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FDD96-592A-44F0-B4F9-799D6A2865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0600" y="304800"/>
            <a:ext cx="7239000" cy="4267200"/>
          </a:xfrm>
          <a:prstGeom prst="rect">
            <a:avLst/>
          </a:prstGeom>
        </p:spPr>
      </p:pic>
      <p:sp>
        <p:nvSpPr>
          <p:cNvPr id="4" name="Title 3">
            <a:extLst>
              <a:ext uri="{FF2B5EF4-FFF2-40B4-BE49-F238E27FC236}">
                <a16:creationId xmlns:a16="http://schemas.microsoft.com/office/drawing/2014/main" id="{3BCA97D9-F24F-450E-BED9-40AFB81C1ED8}"/>
              </a:ext>
            </a:extLst>
          </p:cNvPr>
          <p:cNvSpPr>
            <a:spLocks noGrp="1"/>
          </p:cNvSpPr>
          <p:nvPr>
            <p:ph type="title" idx="4294967295"/>
          </p:nvPr>
        </p:nvSpPr>
        <p:spPr>
          <a:xfrm>
            <a:off x="529474" y="4784863"/>
            <a:ext cx="5258617" cy="677108"/>
          </a:xfrm>
        </p:spPr>
        <p:txBody>
          <a:bodyPr/>
          <a:lstStyle/>
          <a:p>
            <a:pPr algn="ctr"/>
            <a:r>
              <a:rPr lang="en-US" sz="4400" dirty="0"/>
              <a:t>Redondo WWTP Aerial</a:t>
            </a:r>
          </a:p>
        </p:txBody>
      </p:sp>
      <p:sp>
        <p:nvSpPr>
          <p:cNvPr id="5" name="object 7">
            <a:extLst>
              <a:ext uri="{FF2B5EF4-FFF2-40B4-BE49-F238E27FC236}">
                <a16:creationId xmlns:a16="http://schemas.microsoft.com/office/drawing/2014/main" id="{04411626-F96E-4C92-A311-19F116DA26C0}"/>
              </a:ext>
            </a:extLst>
          </p:cNvPr>
          <p:cNvSpPr/>
          <p:nvPr/>
        </p:nvSpPr>
        <p:spPr>
          <a:xfrm>
            <a:off x="6858000" y="5686045"/>
            <a:ext cx="2104643" cy="580389"/>
          </a:xfrm>
          <a:prstGeom prst="rect">
            <a:avLst/>
          </a:prstGeom>
          <a:blipFill>
            <a:blip r:embed="rId3" cstate="print"/>
            <a:stretch>
              <a:fillRect/>
            </a:stretch>
          </a:blipFill>
        </p:spPr>
        <p:txBody>
          <a:bodyPr wrap="square" lIns="0" tIns="0" rIns="0" bIns="0" rtlCol="0"/>
          <a:lstStyle/>
          <a:p>
            <a:endParaRPr dirty="0"/>
          </a:p>
        </p:txBody>
      </p:sp>
      <p:sp>
        <p:nvSpPr>
          <p:cNvPr id="6" name="object 3">
            <a:extLst>
              <a:ext uri="{FF2B5EF4-FFF2-40B4-BE49-F238E27FC236}">
                <a16:creationId xmlns:a16="http://schemas.microsoft.com/office/drawing/2014/main" id="{618559C4-BC22-4A0D-90BE-03F80074C6DF}"/>
              </a:ext>
            </a:extLst>
          </p:cNvPr>
          <p:cNvSpPr/>
          <p:nvPr/>
        </p:nvSpPr>
        <p:spPr>
          <a:xfrm>
            <a:off x="541019" y="5618988"/>
            <a:ext cx="7886700" cy="0"/>
          </a:xfrm>
          <a:custGeom>
            <a:avLst/>
            <a:gdLst/>
            <a:ahLst/>
            <a:cxnLst/>
            <a:rect l="l" t="t" r="r" b="b"/>
            <a:pathLst>
              <a:path w="7886700">
                <a:moveTo>
                  <a:pt x="0" y="0"/>
                </a:moveTo>
                <a:lnTo>
                  <a:pt x="7886700" y="0"/>
                </a:lnTo>
              </a:path>
            </a:pathLst>
          </a:custGeom>
          <a:ln w="6096">
            <a:solidFill>
              <a:srgbClr val="455F51"/>
            </a:solidFill>
          </a:ln>
        </p:spPr>
        <p:txBody>
          <a:bodyPr wrap="square" lIns="0" tIns="0" rIns="0" bIns="0" rtlCol="0"/>
          <a:lstStyle/>
          <a:p>
            <a:endParaRPr dirty="0"/>
          </a:p>
        </p:txBody>
      </p:sp>
    </p:spTree>
    <p:extLst>
      <p:ext uri="{BB962C8B-B14F-4D97-AF65-F5344CB8AC3E}">
        <p14:creationId xmlns:p14="http://schemas.microsoft.com/office/powerpoint/2010/main" val="191517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5637" y="4851579"/>
            <a:ext cx="2233295" cy="689291"/>
          </a:xfrm>
          <a:prstGeom prst="rect">
            <a:avLst/>
          </a:prstGeom>
        </p:spPr>
        <p:txBody>
          <a:bodyPr vert="horz" wrap="square" lIns="0" tIns="12065" rIns="0" bIns="0" rtlCol="0">
            <a:spAutoFit/>
          </a:bodyPr>
          <a:lstStyle/>
          <a:p>
            <a:pPr marL="12700">
              <a:lnSpc>
                <a:spcPct val="100000"/>
              </a:lnSpc>
              <a:spcBef>
                <a:spcPts val="95"/>
              </a:spcBef>
            </a:pPr>
            <a:r>
              <a:rPr lang="en-US" sz="4400" b="0" spc="-60" dirty="0">
                <a:solidFill>
                  <a:srgbClr val="252525"/>
                </a:solidFill>
                <a:latin typeface="Calibri Light"/>
                <a:cs typeface="Calibri Light"/>
              </a:rPr>
              <a:t>Site Aerial</a:t>
            </a:r>
            <a:endParaRPr sz="4400" dirty="0">
              <a:latin typeface="Calibri Light"/>
              <a:cs typeface="Calibri Light"/>
            </a:endParaRPr>
          </a:p>
        </p:txBody>
      </p:sp>
      <p:sp>
        <p:nvSpPr>
          <p:cNvPr id="3" name="object 3"/>
          <p:cNvSpPr/>
          <p:nvPr/>
        </p:nvSpPr>
        <p:spPr>
          <a:xfrm>
            <a:off x="541019" y="5618988"/>
            <a:ext cx="7886700" cy="0"/>
          </a:xfrm>
          <a:custGeom>
            <a:avLst/>
            <a:gdLst/>
            <a:ahLst/>
            <a:cxnLst/>
            <a:rect l="l" t="t" r="r" b="b"/>
            <a:pathLst>
              <a:path w="7886700">
                <a:moveTo>
                  <a:pt x="0" y="0"/>
                </a:moveTo>
                <a:lnTo>
                  <a:pt x="7886700" y="0"/>
                </a:lnTo>
              </a:path>
            </a:pathLst>
          </a:custGeom>
          <a:ln w="6096">
            <a:solidFill>
              <a:srgbClr val="455F51"/>
            </a:solidFill>
          </a:ln>
        </p:spPr>
        <p:txBody>
          <a:bodyPr wrap="square" lIns="0" tIns="0" rIns="0" bIns="0" rtlCol="0"/>
          <a:lstStyle/>
          <a:p>
            <a:endParaRPr dirty="0"/>
          </a:p>
        </p:txBody>
      </p:sp>
      <p:sp>
        <p:nvSpPr>
          <p:cNvPr id="4" name="object 4"/>
          <p:cNvSpPr/>
          <p:nvPr/>
        </p:nvSpPr>
        <p:spPr>
          <a:xfrm>
            <a:off x="0" y="6333744"/>
            <a:ext cx="9144000" cy="67310"/>
          </a:xfrm>
          <a:custGeom>
            <a:avLst/>
            <a:gdLst/>
            <a:ahLst/>
            <a:cxnLst/>
            <a:rect l="l" t="t" r="r" b="b"/>
            <a:pathLst>
              <a:path w="9144000" h="67310">
                <a:moveTo>
                  <a:pt x="0" y="67055"/>
                </a:moveTo>
                <a:lnTo>
                  <a:pt x="9144000" y="67055"/>
                </a:lnTo>
                <a:lnTo>
                  <a:pt x="9144000" y="0"/>
                </a:lnTo>
                <a:lnTo>
                  <a:pt x="0" y="0"/>
                </a:lnTo>
                <a:lnTo>
                  <a:pt x="0" y="67055"/>
                </a:lnTo>
                <a:close/>
              </a:path>
            </a:pathLst>
          </a:custGeom>
          <a:solidFill>
            <a:srgbClr val="99CA38"/>
          </a:solidFill>
        </p:spPr>
        <p:txBody>
          <a:bodyPr wrap="square" lIns="0" tIns="0" rIns="0" bIns="0" rtlCol="0"/>
          <a:lstStyle/>
          <a:p>
            <a:endParaRPr dirty="0"/>
          </a:p>
        </p:txBody>
      </p:sp>
      <p:sp>
        <p:nvSpPr>
          <p:cNvPr id="5" name="object 5"/>
          <p:cNvSpPr/>
          <p:nvPr/>
        </p:nvSpPr>
        <p:spPr>
          <a:xfrm>
            <a:off x="0" y="6400800"/>
            <a:ext cx="9144000" cy="457200"/>
          </a:xfrm>
          <a:custGeom>
            <a:avLst/>
            <a:gdLst/>
            <a:ahLst/>
            <a:cxnLst/>
            <a:rect l="l" t="t" r="r" b="b"/>
            <a:pathLst>
              <a:path w="9144000" h="457200">
                <a:moveTo>
                  <a:pt x="0" y="457200"/>
                </a:moveTo>
                <a:lnTo>
                  <a:pt x="9144000" y="457200"/>
                </a:lnTo>
                <a:lnTo>
                  <a:pt x="9144000" y="0"/>
                </a:lnTo>
                <a:lnTo>
                  <a:pt x="0" y="0"/>
                </a:lnTo>
                <a:lnTo>
                  <a:pt x="0" y="457200"/>
                </a:lnTo>
                <a:close/>
              </a:path>
            </a:pathLst>
          </a:custGeom>
          <a:solidFill>
            <a:srgbClr val="62A437"/>
          </a:solidFill>
        </p:spPr>
        <p:txBody>
          <a:bodyPr wrap="square" lIns="0" tIns="0" rIns="0" bIns="0" rtlCol="0"/>
          <a:lstStyle/>
          <a:p>
            <a:endParaRPr dirty="0"/>
          </a:p>
        </p:txBody>
      </p:sp>
      <p:pic>
        <p:nvPicPr>
          <p:cNvPr id="7" name="Picture 6">
            <a:extLst>
              <a:ext uri="{FF2B5EF4-FFF2-40B4-BE49-F238E27FC236}">
                <a16:creationId xmlns:a16="http://schemas.microsoft.com/office/drawing/2014/main" id="{EEAA7874-1FA3-4C89-AF7B-41C7FB3FB55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6434" y="363220"/>
            <a:ext cx="7037911" cy="4359441"/>
          </a:xfrm>
          <a:prstGeom prst="rect">
            <a:avLst/>
          </a:prstGeom>
        </p:spPr>
      </p:pic>
      <p:sp>
        <p:nvSpPr>
          <p:cNvPr id="8" name="object 7">
            <a:extLst>
              <a:ext uri="{FF2B5EF4-FFF2-40B4-BE49-F238E27FC236}">
                <a16:creationId xmlns:a16="http://schemas.microsoft.com/office/drawing/2014/main" id="{3C38BAA4-10E7-4513-A2D7-5F35A2F98BE1}"/>
              </a:ext>
            </a:extLst>
          </p:cNvPr>
          <p:cNvSpPr/>
          <p:nvPr/>
        </p:nvSpPr>
        <p:spPr>
          <a:xfrm>
            <a:off x="6858000" y="5686045"/>
            <a:ext cx="2104643" cy="580389"/>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7007</TotalTime>
  <Words>2662</Words>
  <Application>Microsoft Office PowerPoint</Application>
  <PresentationFormat>On-screen Show (4:3)</PresentationFormat>
  <Paragraphs>281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Times New Roman</vt:lpstr>
      <vt:lpstr>Wingdings</vt:lpstr>
      <vt:lpstr>Office Theme</vt:lpstr>
      <vt:lpstr>Lakehaven Water &amp;  Sewer District Redondo Electrical &amp; Odor Control Upgrades</vt:lpstr>
      <vt:lpstr>Agenda</vt:lpstr>
      <vt:lpstr>Introductions</vt:lpstr>
      <vt:lpstr>The Project Team: Here Today</vt:lpstr>
      <vt:lpstr>The Project Team: Not Here Today</vt:lpstr>
      <vt:lpstr>Lakehaven Water &amp; Sewer District</vt:lpstr>
      <vt:lpstr>The Project</vt:lpstr>
      <vt:lpstr>Redondo WWTP Aerial</vt:lpstr>
      <vt:lpstr>PowerPoint Presentation</vt:lpstr>
      <vt:lpstr>Lakehaven Redondo Wastewater Treatment Plant – Electrical &amp; Odor Control Upgrades</vt:lpstr>
      <vt:lpstr>Lakehaven Water &amp; Sewer District – Redondo Electrical &amp; Odor Control Upgrades</vt:lpstr>
      <vt:lpstr>Lakehaven Water &amp; Sewer District                                         Redondo Electrical &amp; Odor Control Upgrades                      Project Budget </vt:lpstr>
      <vt:lpstr>Project Funding</vt:lpstr>
      <vt:lpstr>Redondo Electrical &amp; Odor Control Upgrades  Project Schedule Note that this schedule has been revised  by approximately 1 month to allow additional prep time for RFP and RFFP documents.</vt:lpstr>
      <vt:lpstr>Redondo Electrical &amp; Odor Control Upgrades  Project Schedule Note that this schedule has been revised  by approximately 1 month to allow additional prep time for RFP and RFFP documents.</vt:lpstr>
      <vt:lpstr>Redondo Electrical &amp; Odor Control Upgrades  Project Schedule Note that this schedule has been revised  to allow 8 months for permitting.</vt:lpstr>
      <vt:lpstr>Equity and Inclusion</vt:lpstr>
      <vt:lpstr>Lessons Learned From Our Headquarters GC/CM Project</vt:lpstr>
      <vt:lpstr>PowerPoint Presentation</vt:lpstr>
      <vt:lpstr>RCW 39.10.280 GC/CM Statutory Compliance</vt:lpstr>
      <vt:lpstr>PowerPoint Presentation</vt:lpstr>
      <vt:lpstr>EC/CM &amp; MC/CM Delivery </vt:lpstr>
      <vt:lpstr>Public Body Qualifications</vt:lpstr>
      <vt:lpstr>Lakehaven</vt:lpstr>
      <vt:lpstr>PowerPoint Presentation</vt:lpstr>
      <vt:lpstr>Project Team APD Experience</vt:lpstr>
      <vt:lpstr>PowerPoint Presentation</vt:lpstr>
      <vt:lpstr>PowerPoint Presentation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Lakehaven Water &amp; Sewer District New  Headquarters</dc:title>
  <dc:creator>Maggie Anderson</dc:creator>
  <cp:lastModifiedBy>Dan Cody</cp:lastModifiedBy>
  <cp:revision>122</cp:revision>
  <cp:lastPrinted>2019-09-25T22:17:05Z</cp:lastPrinted>
  <dcterms:created xsi:type="dcterms:W3CDTF">2019-09-10T23:45:25Z</dcterms:created>
  <dcterms:modified xsi:type="dcterms:W3CDTF">2021-06-22T16:28:32Z</dcterms:modified>
</cp:coreProperties>
</file>