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306" r:id="rId5"/>
    <p:sldId id="266" r:id="rId6"/>
    <p:sldId id="281" r:id="rId7"/>
    <p:sldId id="282" r:id="rId8"/>
    <p:sldId id="283" r:id="rId9"/>
    <p:sldId id="301" r:id="rId10"/>
    <p:sldId id="287" r:id="rId11"/>
    <p:sldId id="288" r:id="rId12"/>
    <p:sldId id="291" r:id="rId13"/>
    <p:sldId id="290" r:id="rId14"/>
    <p:sldId id="293" r:id="rId15"/>
    <p:sldId id="296" r:id="rId16"/>
    <p:sldId id="295" r:id="rId17"/>
    <p:sldId id="294" r:id="rId18"/>
    <p:sldId id="298" r:id="rId19"/>
    <p:sldId id="297" r:id="rId20"/>
    <p:sldId id="300" r:id="rId21"/>
    <p:sldId id="299" r:id="rId22"/>
    <p:sldId id="2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browsky, Mike (DES)" initials="DM(" lastIdx="1" clrIdx="0">
    <p:extLst>
      <p:ext uri="{19B8F6BF-5375-455C-9EA6-DF929625EA0E}">
        <p15:presenceInfo xmlns:p15="http://schemas.microsoft.com/office/powerpoint/2012/main" userId="S::mike.dombrowsky@des.wa.gov::996fa801-e172-43db-a4a2-274f0d73a6bb" providerId="AD"/>
      </p:ext>
    </p:extLst>
  </p:cmAuthor>
  <p:cmAuthor id="2" name="Duncan, Brent (DES)" initials="DB(" lastIdx="2" clrIdx="1">
    <p:extLst>
      <p:ext uri="{19B8F6BF-5375-455C-9EA6-DF929625EA0E}">
        <p15:presenceInfo xmlns:p15="http://schemas.microsoft.com/office/powerpoint/2012/main" userId="S::brent.duncan@des.wa.gov::71a88a2d-145e-45b2-bff5-99b5a28597d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5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68960" autoAdjust="0"/>
  </p:normalViewPr>
  <p:slideViewPr>
    <p:cSldViewPr snapToGrid="0">
      <p:cViewPr varScale="1">
        <p:scale>
          <a:sx n="50" d="100"/>
          <a:sy n="50" d="100"/>
        </p:scale>
        <p:origin x="1704" y="48"/>
      </p:cViewPr>
      <p:guideLst/>
    </p:cSldViewPr>
  </p:slideViewPr>
  <p:notesTextViewPr>
    <p:cViewPr>
      <p:scale>
        <a:sx n="1" d="1"/>
        <a:sy n="1" d="1"/>
      </p:scale>
      <p:origin x="0" y="0"/>
    </p:cViewPr>
  </p:notesTextViewPr>
  <p:notesViewPr>
    <p:cSldViewPr snapToGrid="0">
      <p:cViewPr varScale="1">
        <p:scale>
          <a:sx n="89" d="100"/>
          <a:sy n="89" d="100"/>
        </p:scale>
        <p:origin x="2540"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9816D8-8134-406E-A7D5-8E01D537B453}" type="doc">
      <dgm:prSet loTypeId="urn:microsoft.com/office/officeart/2011/layout/TabList" loCatId="list" qsTypeId="urn:microsoft.com/office/officeart/2005/8/quickstyle/simple1" qsCatId="simple" csTypeId="urn:microsoft.com/office/officeart/2005/8/colors/colorful1" csCatId="colorful" phldr="1"/>
      <dgm:spPr/>
      <dgm:t>
        <a:bodyPr/>
        <a:lstStyle/>
        <a:p>
          <a:endParaRPr lang="en-US"/>
        </a:p>
      </dgm:t>
    </dgm:pt>
    <dgm:pt modelId="{D35E5338-667D-4CEA-834F-400B2A541BED}">
      <dgm:prSet phldrT="[Text]"/>
      <dgm:spPr/>
      <dgm:t>
        <a:bodyPr/>
        <a:lstStyle/>
        <a:p>
          <a:r>
            <a:rPr lang="en-US" dirty="0">
              <a:latin typeface="Calibri" panose="020F0502020204030204" pitchFamily="34" charset="0"/>
              <a:cs typeface="Calibri" panose="020F0502020204030204" pitchFamily="34" charset="0"/>
            </a:rPr>
            <a:t>Q &amp; A Period Ends</a:t>
          </a:r>
        </a:p>
      </dgm:t>
    </dgm:pt>
    <dgm:pt modelId="{4199FD66-A5B0-44F2-A077-4549DAD574B8}" type="parTrans" cxnId="{E35F051B-73DA-416C-91C5-0B7CBBD05BB4}">
      <dgm:prSet/>
      <dgm:spPr/>
      <dgm:t>
        <a:bodyPr/>
        <a:lstStyle/>
        <a:p>
          <a:endParaRPr lang="en-US">
            <a:latin typeface="Calibri" panose="020F0502020204030204" pitchFamily="34" charset="0"/>
            <a:cs typeface="Calibri" panose="020F0502020204030204" pitchFamily="34" charset="0"/>
          </a:endParaRPr>
        </a:p>
      </dgm:t>
    </dgm:pt>
    <dgm:pt modelId="{17372449-3D02-4817-878B-837A64A4E661}" type="sibTrans" cxnId="{E35F051B-73DA-416C-91C5-0B7CBBD05BB4}">
      <dgm:prSet/>
      <dgm:spPr/>
      <dgm:t>
        <a:bodyPr/>
        <a:lstStyle/>
        <a:p>
          <a:endParaRPr lang="en-US">
            <a:latin typeface="Calibri" panose="020F0502020204030204" pitchFamily="34" charset="0"/>
            <a:cs typeface="Calibri" panose="020F0502020204030204" pitchFamily="34" charset="0"/>
          </a:endParaRPr>
        </a:p>
      </dgm:t>
    </dgm:pt>
    <dgm:pt modelId="{D62ADFC4-5D00-44C7-8586-7D633C32A564}">
      <dgm:prSet phldrT="[Text]"/>
      <dgm:spPr/>
      <dgm:t>
        <a:bodyPr/>
        <a:lstStyle/>
        <a:p>
          <a:r>
            <a:rPr lang="en-US" dirty="0">
              <a:latin typeface="Calibri" panose="020F0502020204030204" pitchFamily="34" charset="0"/>
              <a:cs typeface="Calibri" panose="020F0502020204030204" pitchFamily="34" charset="0"/>
            </a:rPr>
            <a:t>_______, 20__</a:t>
          </a:r>
        </a:p>
      </dgm:t>
    </dgm:pt>
    <dgm:pt modelId="{A5D236D2-40FE-4A23-995D-69A2520921F7}" type="parTrans" cxnId="{BC3C3F42-B739-4833-AC47-6C2D60D5C5B2}">
      <dgm:prSet/>
      <dgm:spPr/>
      <dgm:t>
        <a:bodyPr/>
        <a:lstStyle/>
        <a:p>
          <a:endParaRPr lang="en-US">
            <a:latin typeface="Calibri" panose="020F0502020204030204" pitchFamily="34" charset="0"/>
            <a:cs typeface="Calibri" panose="020F0502020204030204" pitchFamily="34" charset="0"/>
          </a:endParaRPr>
        </a:p>
      </dgm:t>
    </dgm:pt>
    <dgm:pt modelId="{E47B2FB0-D297-4251-8C19-A7D68A7FF7EA}" type="sibTrans" cxnId="{BC3C3F42-B739-4833-AC47-6C2D60D5C5B2}">
      <dgm:prSet/>
      <dgm:spPr/>
      <dgm:t>
        <a:bodyPr/>
        <a:lstStyle/>
        <a:p>
          <a:endParaRPr lang="en-US">
            <a:latin typeface="Calibri" panose="020F0502020204030204" pitchFamily="34" charset="0"/>
            <a:cs typeface="Calibri" panose="020F0502020204030204" pitchFamily="34" charset="0"/>
          </a:endParaRPr>
        </a:p>
      </dgm:t>
    </dgm:pt>
    <dgm:pt modelId="{42F1511B-A3EA-492D-BF6F-B4CF74277B0D}">
      <dgm:prSet phldrT="[Text]"/>
      <dgm:spPr/>
      <dgm:t>
        <a:bodyPr/>
        <a:lstStyle/>
        <a:p>
          <a:r>
            <a:rPr lang="en-US" dirty="0">
              <a:latin typeface="Calibri" panose="020F0502020204030204" pitchFamily="34" charset="0"/>
              <a:cs typeface="Calibri" panose="020F0502020204030204" pitchFamily="34" charset="0"/>
            </a:rPr>
            <a:t>Bid Deadline</a:t>
          </a:r>
        </a:p>
      </dgm:t>
    </dgm:pt>
    <dgm:pt modelId="{19A2DB7F-75F9-4566-8043-B0DB7B237FB8}" type="parTrans" cxnId="{1FD510F5-E0FC-438B-B865-EBB46D42A669}">
      <dgm:prSet/>
      <dgm:spPr/>
      <dgm:t>
        <a:bodyPr/>
        <a:lstStyle/>
        <a:p>
          <a:endParaRPr lang="en-US">
            <a:latin typeface="Calibri" panose="020F0502020204030204" pitchFamily="34" charset="0"/>
            <a:cs typeface="Calibri" panose="020F0502020204030204" pitchFamily="34" charset="0"/>
          </a:endParaRPr>
        </a:p>
      </dgm:t>
    </dgm:pt>
    <dgm:pt modelId="{813E8628-F5E2-41DE-A3A3-A6FB751ADF9B}" type="sibTrans" cxnId="{1FD510F5-E0FC-438B-B865-EBB46D42A669}">
      <dgm:prSet/>
      <dgm:spPr/>
      <dgm:t>
        <a:bodyPr/>
        <a:lstStyle/>
        <a:p>
          <a:endParaRPr lang="en-US">
            <a:latin typeface="Calibri" panose="020F0502020204030204" pitchFamily="34" charset="0"/>
            <a:cs typeface="Calibri" panose="020F0502020204030204" pitchFamily="34" charset="0"/>
          </a:endParaRPr>
        </a:p>
      </dgm:t>
    </dgm:pt>
    <dgm:pt modelId="{001405F2-B432-441E-BC6A-AD1D71CEA965}">
      <dgm:prSet phldrT="[Text]"/>
      <dgm:spPr/>
      <dgm:t>
        <a:bodyPr/>
        <a:lstStyle/>
        <a:p>
          <a:r>
            <a:rPr lang="en-US" dirty="0">
              <a:latin typeface="Calibri" panose="020F0502020204030204" pitchFamily="34" charset="0"/>
              <a:cs typeface="Calibri" panose="020F0502020204030204" pitchFamily="34" charset="0"/>
            </a:rPr>
            <a:t>_______, 20__</a:t>
          </a:r>
        </a:p>
      </dgm:t>
    </dgm:pt>
    <dgm:pt modelId="{D660214E-11C1-4936-9CF1-28E2FA4C76C1}" type="parTrans" cxnId="{4607855F-E2BD-484C-ADBD-53C260A25095}">
      <dgm:prSet/>
      <dgm:spPr/>
      <dgm:t>
        <a:bodyPr/>
        <a:lstStyle/>
        <a:p>
          <a:endParaRPr lang="en-US"/>
        </a:p>
      </dgm:t>
    </dgm:pt>
    <dgm:pt modelId="{FECADDD6-BEC0-4493-B834-3E3602EDB516}" type="sibTrans" cxnId="{4607855F-E2BD-484C-ADBD-53C260A25095}">
      <dgm:prSet/>
      <dgm:spPr/>
      <dgm:t>
        <a:bodyPr/>
        <a:lstStyle/>
        <a:p>
          <a:endParaRPr lang="en-US"/>
        </a:p>
      </dgm:t>
    </dgm:pt>
    <dgm:pt modelId="{34C4F4AD-3519-4687-B6CF-9193CBBA08D2}">
      <dgm:prSet phldrT="[Text]"/>
      <dgm:spPr/>
      <dgm:t>
        <a:bodyPr/>
        <a:lstStyle/>
        <a:p>
          <a:r>
            <a:rPr lang="en-US" dirty="0">
              <a:latin typeface="Calibri" panose="020F0502020204030204" pitchFamily="34" charset="0"/>
              <a:cs typeface="Calibri" panose="020F0502020204030204" pitchFamily="34" charset="0"/>
            </a:rPr>
            <a:t>ASB</a:t>
          </a:r>
        </a:p>
      </dgm:t>
    </dgm:pt>
    <dgm:pt modelId="{8E5F45BB-AD06-4CFA-9FAB-0566DCC33A1C}" type="parTrans" cxnId="{9577108F-05EA-4780-A494-9F2383EDB85F}">
      <dgm:prSet/>
      <dgm:spPr/>
      <dgm:t>
        <a:bodyPr/>
        <a:lstStyle/>
        <a:p>
          <a:endParaRPr lang="en-US"/>
        </a:p>
      </dgm:t>
    </dgm:pt>
    <dgm:pt modelId="{B11CB4D3-D75F-4BC2-9F0E-E7CC4C91D247}" type="sibTrans" cxnId="{9577108F-05EA-4780-A494-9F2383EDB85F}">
      <dgm:prSet/>
      <dgm:spPr/>
      <dgm:t>
        <a:bodyPr/>
        <a:lstStyle/>
        <a:p>
          <a:endParaRPr lang="en-US"/>
        </a:p>
      </dgm:t>
    </dgm:pt>
    <dgm:pt modelId="{8347A5BF-C7E3-4FA1-B956-A8D253A9A589}">
      <dgm:prSet phldrT="[Text]"/>
      <dgm:spPr/>
      <dgm:t>
        <a:bodyPr/>
        <a:lstStyle/>
        <a:p>
          <a:r>
            <a:rPr lang="en-US" dirty="0">
              <a:latin typeface="Calibri" panose="020F0502020204030204" pitchFamily="34" charset="0"/>
              <a:cs typeface="Calibri" panose="020F0502020204030204" pitchFamily="34" charset="0"/>
            </a:rPr>
            <a:t>_______, 20__</a:t>
          </a:r>
        </a:p>
      </dgm:t>
    </dgm:pt>
    <dgm:pt modelId="{6FE8A5CD-9A5C-44ED-AA91-575BE378262C}" type="parTrans" cxnId="{2298CECD-F773-4465-B8EF-D935533E3D18}">
      <dgm:prSet/>
      <dgm:spPr/>
      <dgm:t>
        <a:bodyPr/>
        <a:lstStyle/>
        <a:p>
          <a:endParaRPr lang="en-US"/>
        </a:p>
      </dgm:t>
    </dgm:pt>
    <dgm:pt modelId="{59BD6330-3A09-4859-A3F7-615F940DC7E1}" type="sibTrans" cxnId="{2298CECD-F773-4465-B8EF-D935533E3D18}">
      <dgm:prSet/>
      <dgm:spPr/>
      <dgm:t>
        <a:bodyPr/>
        <a:lstStyle/>
        <a:p>
          <a:endParaRPr lang="en-US"/>
        </a:p>
      </dgm:t>
    </dgm:pt>
    <dgm:pt modelId="{9B2FD07C-CF56-44BA-9028-52D195C2BD35}">
      <dgm:prSet phldrT="[Text]"/>
      <dgm:spPr/>
      <dgm:t>
        <a:bodyPr/>
        <a:lstStyle/>
        <a:p>
          <a:r>
            <a:rPr lang="en-US" dirty="0">
              <a:latin typeface="Calibri" panose="020F0502020204030204" pitchFamily="34" charset="0"/>
              <a:cs typeface="Calibri" panose="020F0502020204030204" pitchFamily="34" charset="0"/>
            </a:rPr>
            <a:t>Contract Award</a:t>
          </a:r>
        </a:p>
      </dgm:t>
    </dgm:pt>
    <dgm:pt modelId="{5086CA09-C489-4F8C-AEE9-D69F2E228182}" type="parTrans" cxnId="{CF264185-5D8F-4096-B3E4-537D672315D8}">
      <dgm:prSet/>
      <dgm:spPr/>
      <dgm:t>
        <a:bodyPr/>
        <a:lstStyle/>
        <a:p>
          <a:endParaRPr lang="en-US"/>
        </a:p>
      </dgm:t>
    </dgm:pt>
    <dgm:pt modelId="{9A045CD3-45BC-4642-BFE9-A50F85820011}" type="sibTrans" cxnId="{CF264185-5D8F-4096-B3E4-537D672315D8}">
      <dgm:prSet/>
      <dgm:spPr/>
      <dgm:t>
        <a:bodyPr/>
        <a:lstStyle/>
        <a:p>
          <a:endParaRPr lang="en-US"/>
        </a:p>
      </dgm:t>
    </dgm:pt>
    <dgm:pt modelId="{7AE3E5BC-6594-4A73-8AE9-2C0E702EFE87}">
      <dgm:prSet phldrT="[Text]"/>
      <dgm:spPr/>
      <dgm:t>
        <a:bodyPr/>
        <a:lstStyle/>
        <a:p>
          <a:r>
            <a:rPr lang="en-US" dirty="0">
              <a:latin typeface="Calibri" panose="020F0502020204030204" pitchFamily="34" charset="0"/>
              <a:cs typeface="Calibri" panose="020F0502020204030204" pitchFamily="34" charset="0"/>
            </a:rPr>
            <a:t>_______, 20__</a:t>
          </a:r>
        </a:p>
      </dgm:t>
    </dgm:pt>
    <dgm:pt modelId="{B775E18B-DAB1-4582-A7F2-BFF8AEDC8D5F}" type="parTrans" cxnId="{210EE2E1-A4A9-4E1C-A76C-1947F600B4A1}">
      <dgm:prSet/>
      <dgm:spPr/>
      <dgm:t>
        <a:bodyPr/>
        <a:lstStyle/>
        <a:p>
          <a:endParaRPr lang="en-US"/>
        </a:p>
      </dgm:t>
    </dgm:pt>
    <dgm:pt modelId="{424CD406-90D7-4084-A136-EB13CD7503F8}" type="sibTrans" cxnId="{210EE2E1-A4A9-4E1C-A76C-1947F600B4A1}">
      <dgm:prSet/>
      <dgm:spPr/>
      <dgm:t>
        <a:bodyPr/>
        <a:lstStyle/>
        <a:p>
          <a:endParaRPr lang="en-US"/>
        </a:p>
      </dgm:t>
    </dgm:pt>
    <dgm:pt modelId="{532C5CAE-EBE1-45DC-91E1-63E9E86B772B}" type="pres">
      <dgm:prSet presAssocID="{7D9816D8-8134-406E-A7D5-8E01D537B453}" presName="Name0" presStyleCnt="0">
        <dgm:presLayoutVars>
          <dgm:chMax/>
          <dgm:chPref val="3"/>
          <dgm:dir/>
          <dgm:animOne val="branch"/>
          <dgm:animLvl val="lvl"/>
        </dgm:presLayoutVars>
      </dgm:prSet>
      <dgm:spPr/>
    </dgm:pt>
    <dgm:pt modelId="{48921157-41B2-451F-9F91-6D9656877907}" type="pres">
      <dgm:prSet presAssocID="{D35E5338-667D-4CEA-834F-400B2A541BED}" presName="composite" presStyleCnt="0"/>
      <dgm:spPr/>
    </dgm:pt>
    <dgm:pt modelId="{C64DBBC8-02C1-47A1-9BA9-C229E908BF8C}" type="pres">
      <dgm:prSet presAssocID="{D35E5338-667D-4CEA-834F-400B2A541BED}" presName="FirstChild" presStyleLbl="revTx" presStyleIdx="0" presStyleCnt="4">
        <dgm:presLayoutVars>
          <dgm:chMax val="0"/>
          <dgm:chPref val="0"/>
          <dgm:bulletEnabled val="1"/>
        </dgm:presLayoutVars>
      </dgm:prSet>
      <dgm:spPr/>
    </dgm:pt>
    <dgm:pt modelId="{8858FFCF-BA32-4F55-817A-B4324E0606B4}" type="pres">
      <dgm:prSet presAssocID="{D35E5338-667D-4CEA-834F-400B2A541BED}" presName="Parent" presStyleLbl="alignNode1" presStyleIdx="0" presStyleCnt="4">
        <dgm:presLayoutVars>
          <dgm:chMax val="3"/>
          <dgm:chPref val="3"/>
          <dgm:bulletEnabled val="1"/>
        </dgm:presLayoutVars>
      </dgm:prSet>
      <dgm:spPr/>
    </dgm:pt>
    <dgm:pt modelId="{4965EC2B-0E90-4E7E-BF53-06D8CF843432}" type="pres">
      <dgm:prSet presAssocID="{D35E5338-667D-4CEA-834F-400B2A541BED}" presName="Accent" presStyleLbl="parChTrans1D1" presStyleIdx="0" presStyleCnt="4"/>
      <dgm:spPr/>
    </dgm:pt>
    <dgm:pt modelId="{88EF6AFD-FCAA-4039-9BCE-E6777D684108}" type="pres">
      <dgm:prSet presAssocID="{17372449-3D02-4817-878B-837A64A4E661}" presName="sibTrans" presStyleCnt="0"/>
      <dgm:spPr/>
    </dgm:pt>
    <dgm:pt modelId="{20FA3086-AA88-4B47-8FC0-9A44BB2EE3FC}" type="pres">
      <dgm:prSet presAssocID="{42F1511B-A3EA-492D-BF6F-B4CF74277B0D}" presName="composite" presStyleCnt="0"/>
      <dgm:spPr/>
    </dgm:pt>
    <dgm:pt modelId="{8E0463A1-F2DA-411E-B06F-A15E01387BE5}" type="pres">
      <dgm:prSet presAssocID="{42F1511B-A3EA-492D-BF6F-B4CF74277B0D}" presName="FirstChild" presStyleLbl="revTx" presStyleIdx="1" presStyleCnt="4">
        <dgm:presLayoutVars>
          <dgm:chMax val="0"/>
          <dgm:chPref val="0"/>
          <dgm:bulletEnabled val="1"/>
        </dgm:presLayoutVars>
      </dgm:prSet>
      <dgm:spPr/>
    </dgm:pt>
    <dgm:pt modelId="{4E95E20A-1836-433E-A99C-6A0F4EED606C}" type="pres">
      <dgm:prSet presAssocID="{42F1511B-A3EA-492D-BF6F-B4CF74277B0D}" presName="Parent" presStyleLbl="alignNode1" presStyleIdx="1" presStyleCnt="4">
        <dgm:presLayoutVars>
          <dgm:chMax val="3"/>
          <dgm:chPref val="3"/>
          <dgm:bulletEnabled val="1"/>
        </dgm:presLayoutVars>
      </dgm:prSet>
      <dgm:spPr/>
    </dgm:pt>
    <dgm:pt modelId="{08E7297B-C958-4538-A813-461260ACA69F}" type="pres">
      <dgm:prSet presAssocID="{42F1511B-A3EA-492D-BF6F-B4CF74277B0D}" presName="Accent" presStyleLbl="parChTrans1D1" presStyleIdx="1" presStyleCnt="4"/>
      <dgm:spPr/>
    </dgm:pt>
    <dgm:pt modelId="{012AC0DC-3EA9-4080-B2C2-446B3E093AD9}" type="pres">
      <dgm:prSet presAssocID="{813E8628-F5E2-41DE-A3A3-A6FB751ADF9B}" presName="sibTrans" presStyleCnt="0"/>
      <dgm:spPr/>
    </dgm:pt>
    <dgm:pt modelId="{8285E392-34D0-485F-B21A-2D8FD976F3F4}" type="pres">
      <dgm:prSet presAssocID="{34C4F4AD-3519-4687-B6CF-9193CBBA08D2}" presName="composite" presStyleCnt="0"/>
      <dgm:spPr/>
    </dgm:pt>
    <dgm:pt modelId="{4C8D7EFC-C050-4DB9-9CE7-6233AD81B0D6}" type="pres">
      <dgm:prSet presAssocID="{34C4F4AD-3519-4687-B6CF-9193CBBA08D2}" presName="FirstChild" presStyleLbl="revTx" presStyleIdx="2" presStyleCnt="4">
        <dgm:presLayoutVars>
          <dgm:chMax val="0"/>
          <dgm:chPref val="0"/>
          <dgm:bulletEnabled val="1"/>
        </dgm:presLayoutVars>
      </dgm:prSet>
      <dgm:spPr/>
    </dgm:pt>
    <dgm:pt modelId="{3A3B60CC-BF69-41C7-8664-32689B718F93}" type="pres">
      <dgm:prSet presAssocID="{34C4F4AD-3519-4687-B6CF-9193CBBA08D2}" presName="Parent" presStyleLbl="alignNode1" presStyleIdx="2" presStyleCnt="4">
        <dgm:presLayoutVars>
          <dgm:chMax val="3"/>
          <dgm:chPref val="3"/>
          <dgm:bulletEnabled val="1"/>
        </dgm:presLayoutVars>
      </dgm:prSet>
      <dgm:spPr/>
    </dgm:pt>
    <dgm:pt modelId="{1B29C9CC-3094-4548-A1F8-DCEBF48FE0EF}" type="pres">
      <dgm:prSet presAssocID="{34C4F4AD-3519-4687-B6CF-9193CBBA08D2}" presName="Accent" presStyleLbl="parChTrans1D1" presStyleIdx="2" presStyleCnt="4"/>
      <dgm:spPr/>
    </dgm:pt>
    <dgm:pt modelId="{C638346F-D6FD-452E-9EB4-7109C5FE2BAC}" type="pres">
      <dgm:prSet presAssocID="{B11CB4D3-D75F-4BC2-9F0E-E7CC4C91D247}" presName="sibTrans" presStyleCnt="0"/>
      <dgm:spPr/>
    </dgm:pt>
    <dgm:pt modelId="{639C31ED-6FDE-4296-9A64-3972B95F808F}" type="pres">
      <dgm:prSet presAssocID="{9B2FD07C-CF56-44BA-9028-52D195C2BD35}" presName="composite" presStyleCnt="0"/>
      <dgm:spPr/>
    </dgm:pt>
    <dgm:pt modelId="{62F57D36-8A74-4214-9B0C-7648DA5F0F2F}" type="pres">
      <dgm:prSet presAssocID="{9B2FD07C-CF56-44BA-9028-52D195C2BD35}" presName="FirstChild" presStyleLbl="revTx" presStyleIdx="3" presStyleCnt="4">
        <dgm:presLayoutVars>
          <dgm:chMax val="0"/>
          <dgm:chPref val="0"/>
          <dgm:bulletEnabled val="1"/>
        </dgm:presLayoutVars>
      </dgm:prSet>
      <dgm:spPr/>
    </dgm:pt>
    <dgm:pt modelId="{96D48365-0FFD-4DAD-84CB-68B68F71655B}" type="pres">
      <dgm:prSet presAssocID="{9B2FD07C-CF56-44BA-9028-52D195C2BD35}" presName="Parent" presStyleLbl="alignNode1" presStyleIdx="3" presStyleCnt="4">
        <dgm:presLayoutVars>
          <dgm:chMax val="3"/>
          <dgm:chPref val="3"/>
          <dgm:bulletEnabled val="1"/>
        </dgm:presLayoutVars>
      </dgm:prSet>
      <dgm:spPr/>
    </dgm:pt>
    <dgm:pt modelId="{A29588A1-D7F0-4382-A794-0929479F1519}" type="pres">
      <dgm:prSet presAssocID="{9B2FD07C-CF56-44BA-9028-52D195C2BD35}" presName="Accent" presStyleLbl="parChTrans1D1" presStyleIdx="3" presStyleCnt="4"/>
      <dgm:spPr/>
    </dgm:pt>
  </dgm:ptLst>
  <dgm:cxnLst>
    <dgm:cxn modelId="{0FC99703-6CAB-48BA-92D6-E528DD1E8B11}" type="presOf" srcId="{8347A5BF-C7E3-4FA1-B956-A8D253A9A589}" destId="{4C8D7EFC-C050-4DB9-9CE7-6233AD81B0D6}" srcOrd="0" destOrd="0" presId="urn:microsoft.com/office/officeart/2011/layout/TabList"/>
    <dgm:cxn modelId="{E35F051B-73DA-416C-91C5-0B7CBBD05BB4}" srcId="{7D9816D8-8134-406E-A7D5-8E01D537B453}" destId="{D35E5338-667D-4CEA-834F-400B2A541BED}" srcOrd="0" destOrd="0" parTransId="{4199FD66-A5B0-44F2-A077-4549DAD574B8}" sibTransId="{17372449-3D02-4817-878B-837A64A4E661}"/>
    <dgm:cxn modelId="{4607855F-E2BD-484C-ADBD-53C260A25095}" srcId="{42F1511B-A3EA-492D-BF6F-B4CF74277B0D}" destId="{001405F2-B432-441E-BC6A-AD1D71CEA965}" srcOrd="0" destOrd="0" parTransId="{D660214E-11C1-4936-9CF1-28E2FA4C76C1}" sibTransId="{FECADDD6-BEC0-4493-B834-3E3602EDB516}"/>
    <dgm:cxn modelId="{BC3C3F42-B739-4833-AC47-6C2D60D5C5B2}" srcId="{D35E5338-667D-4CEA-834F-400B2A541BED}" destId="{D62ADFC4-5D00-44C7-8586-7D633C32A564}" srcOrd="0" destOrd="0" parTransId="{A5D236D2-40FE-4A23-995D-69A2520921F7}" sibTransId="{E47B2FB0-D297-4251-8C19-A7D68A7FF7EA}"/>
    <dgm:cxn modelId="{68028063-F8E2-4C92-B89F-6314C484BB24}" type="presOf" srcId="{D35E5338-667D-4CEA-834F-400B2A541BED}" destId="{8858FFCF-BA32-4F55-817A-B4324E0606B4}" srcOrd="0" destOrd="0" presId="urn:microsoft.com/office/officeart/2011/layout/TabList"/>
    <dgm:cxn modelId="{EDD78148-9C61-452B-9AA8-774B91C8C230}" type="presOf" srcId="{001405F2-B432-441E-BC6A-AD1D71CEA965}" destId="{8E0463A1-F2DA-411E-B06F-A15E01387BE5}" srcOrd="0" destOrd="0" presId="urn:microsoft.com/office/officeart/2011/layout/TabList"/>
    <dgm:cxn modelId="{CF264185-5D8F-4096-B3E4-537D672315D8}" srcId="{7D9816D8-8134-406E-A7D5-8E01D537B453}" destId="{9B2FD07C-CF56-44BA-9028-52D195C2BD35}" srcOrd="3" destOrd="0" parTransId="{5086CA09-C489-4F8C-AEE9-D69F2E228182}" sibTransId="{9A045CD3-45BC-4642-BFE9-A50F85820011}"/>
    <dgm:cxn modelId="{9577108F-05EA-4780-A494-9F2383EDB85F}" srcId="{7D9816D8-8134-406E-A7D5-8E01D537B453}" destId="{34C4F4AD-3519-4687-B6CF-9193CBBA08D2}" srcOrd="2" destOrd="0" parTransId="{8E5F45BB-AD06-4CFA-9FAB-0566DCC33A1C}" sibTransId="{B11CB4D3-D75F-4BC2-9F0E-E7CC4C91D247}"/>
    <dgm:cxn modelId="{79D16AA4-0552-4F0B-B6C7-B4ACC2F334A6}" type="presOf" srcId="{7D9816D8-8134-406E-A7D5-8E01D537B453}" destId="{532C5CAE-EBE1-45DC-91E1-63E9E86B772B}" srcOrd="0" destOrd="0" presId="urn:microsoft.com/office/officeart/2011/layout/TabList"/>
    <dgm:cxn modelId="{F90F65C3-92F3-4FDF-8E5D-284C84AEA313}" type="presOf" srcId="{9B2FD07C-CF56-44BA-9028-52D195C2BD35}" destId="{96D48365-0FFD-4DAD-84CB-68B68F71655B}" srcOrd="0" destOrd="0" presId="urn:microsoft.com/office/officeart/2011/layout/TabList"/>
    <dgm:cxn modelId="{869E0EC9-662E-401A-AAC4-1733ED87D077}" type="presOf" srcId="{42F1511B-A3EA-492D-BF6F-B4CF74277B0D}" destId="{4E95E20A-1836-433E-A99C-6A0F4EED606C}" srcOrd="0" destOrd="0" presId="urn:microsoft.com/office/officeart/2011/layout/TabList"/>
    <dgm:cxn modelId="{2298CECD-F773-4465-B8EF-D935533E3D18}" srcId="{34C4F4AD-3519-4687-B6CF-9193CBBA08D2}" destId="{8347A5BF-C7E3-4FA1-B956-A8D253A9A589}" srcOrd="0" destOrd="0" parTransId="{6FE8A5CD-9A5C-44ED-AA91-575BE378262C}" sibTransId="{59BD6330-3A09-4859-A3F7-615F940DC7E1}"/>
    <dgm:cxn modelId="{210EE2E1-A4A9-4E1C-A76C-1947F600B4A1}" srcId="{9B2FD07C-CF56-44BA-9028-52D195C2BD35}" destId="{7AE3E5BC-6594-4A73-8AE9-2C0E702EFE87}" srcOrd="0" destOrd="0" parTransId="{B775E18B-DAB1-4582-A7F2-BFF8AEDC8D5F}" sibTransId="{424CD406-90D7-4084-A136-EB13CD7503F8}"/>
    <dgm:cxn modelId="{351A9DEB-4FB2-4436-92A1-0FFAB5D9D319}" type="presOf" srcId="{D62ADFC4-5D00-44C7-8586-7D633C32A564}" destId="{C64DBBC8-02C1-47A1-9BA9-C229E908BF8C}" srcOrd="0" destOrd="0" presId="urn:microsoft.com/office/officeart/2011/layout/TabList"/>
    <dgm:cxn modelId="{EE55A4F4-3A4B-47DF-AF74-DBF35E9E73FE}" type="presOf" srcId="{7AE3E5BC-6594-4A73-8AE9-2C0E702EFE87}" destId="{62F57D36-8A74-4214-9B0C-7648DA5F0F2F}" srcOrd="0" destOrd="0" presId="urn:microsoft.com/office/officeart/2011/layout/TabList"/>
    <dgm:cxn modelId="{1FD510F5-E0FC-438B-B865-EBB46D42A669}" srcId="{7D9816D8-8134-406E-A7D5-8E01D537B453}" destId="{42F1511B-A3EA-492D-BF6F-B4CF74277B0D}" srcOrd="1" destOrd="0" parTransId="{19A2DB7F-75F9-4566-8043-B0DB7B237FB8}" sibTransId="{813E8628-F5E2-41DE-A3A3-A6FB751ADF9B}"/>
    <dgm:cxn modelId="{9ECCF9FC-E3E4-438B-9C81-66322E60A642}" type="presOf" srcId="{34C4F4AD-3519-4687-B6CF-9193CBBA08D2}" destId="{3A3B60CC-BF69-41C7-8664-32689B718F93}" srcOrd="0" destOrd="0" presId="urn:microsoft.com/office/officeart/2011/layout/TabList"/>
    <dgm:cxn modelId="{4390D31E-7958-43F6-B551-490CAA2328EA}" type="presParOf" srcId="{532C5CAE-EBE1-45DC-91E1-63E9E86B772B}" destId="{48921157-41B2-451F-9F91-6D9656877907}" srcOrd="0" destOrd="0" presId="urn:microsoft.com/office/officeart/2011/layout/TabList"/>
    <dgm:cxn modelId="{9F62115B-0599-4C8E-8313-EB34D3A6917E}" type="presParOf" srcId="{48921157-41B2-451F-9F91-6D9656877907}" destId="{C64DBBC8-02C1-47A1-9BA9-C229E908BF8C}" srcOrd="0" destOrd="0" presId="urn:microsoft.com/office/officeart/2011/layout/TabList"/>
    <dgm:cxn modelId="{32ACA680-97B8-4395-9088-84C9E1319DA9}" type="presParOf" srcId="{48921157-41B2-451F-9F91-6D9656877907}" destId="{8858FFCF-BA32-4F55-817A-B4324E0606B4}" srcOrd="1" destOrd="0" presId="urn:microsoft.com/office/officeart/2011/layout/TabList"/>
    <dgm:cxn modelId="{FCF086B2-8DBC-40B3-A670-6B546D626987}" type="presParOf" srcId="{48921157-41B2-451F-9F91-6D9656877907}" destId="{4965EC2B-0E90-4E7E-BF53-06D8CF843432}" srcOrd="2" destOrd="0" presId="urn:microsoft.com/office/officeart/2011/layout/TabList"/>
    <dgm:cxn modelId="{200F5496-F1E2-42F2-B945-35E31E6A5A92}" type="presParOf" srcId="{532C5CAE-EBE1-45DC-91E1-63E9E86B772B}" destId="{88EF6AFD-FCAA-4039-9BCE-E6777D684108}" srcOrd="1" destOrd="0" presId="urn:microsoft.com/office/officeart/2011/layout/TabList"/>
    <dgm:cxn modelId="{E344570D-8504-4986-AB61-8FAD3ED07DF5}" type="presParOf" srcId="{532C5CAE-EBE1-45DC-91E1-63E9E86B772B}" destId="{20FA3086-AA88-4B47-8FC0-9A44BB2EE3FC}" srcOrd="2" destOrd="0" presId="urn:microsoft.com/office/officeart/2011/layout/TabList"/>
    <dgm:cxn modelId="{3B4C07E0-E5BA-47FF-A8E8-EB892E63B833}" type="presParOf" srcId="{20FA3086-AA88-4B47-8FC0-9A44BB2EE3FC}" destId="{8E0463A1-F2DA-411E-B06F-A15E01387BE5}" srcOrd="0" destOrd="0" presId="urn:microsoft.com/office/officeart/2011/layout/TabList"/>
    <dgm:cxn modelId="{6E3097F4-2FFA-4986-97BA-7A12E73A7FE4}" type="presParOf" srcId="{20FA3086-AA88-4B47-8FC0-9A44BB2EE3FC}" destId="{4E95E20A-1836-433E-A99C-6A0F4EED606C}" srcOrd="1" destOrd="0" presId="urn:microsoft.com/office/officeart/2011/layout/TabList"/>
    <dgm:cxn modelId="{1938C3A1-9260-4DE6-A884-F3F201B37168}" type="presParOf" srcId="{20FA3086-AA88-4B47-8FC0-9A44BB2EE3FC}" destId="{08E7297B-C958-4538-A813-461260ACA69F}" srcOrd="2" destOrd="0" presId="urn:microsoft.com/office/officeart/2011/layout/TabList"/>
    <dgm:cxn modelId="{753FEF77-2D2F-4774-A151-5F929595CC8B}" type="presParOf" srcId="{532C5CAE-EBE1-45DC-91E1-63E9E86B772B}" destId="{012AC0DC-3EA9-4080-B2C2-446B3E093AD9}" srcOrd="3" destOrd="0" presId="urn:microsoft.com/office/officeart/2011/layout/TabList"/>
    <dgm:cxn modelId="{236E8CB8-EDFF-4AFC-B1AB-FCD4A407F07C}" type="presParOf" srcId="{532C5CAE-EBE1-45DC-91E1-63E9E86B772B}" destId="{8285E392-34D0-485F-B21A-2D8FD976F3F4}" srcOrd="4" destOrd="0" presId="urn:microsoft.com/office/officeart/2011/layout/TabList"/>
    <dgm:cxn modelId="{88822724-E397-49E1-AC8E-C934BEADEA96}" type="presParOf" srcId="{8285E392-34D0-485F-B21A-2D8FD976F3F4}" destId="{4C8D7EFC-C050-4DB9-9CE7-6233AD81B0D6}" srcOrd="0" destOrd="0" presId="urn:microsoft.com/office/officeart/2011/layout/TabList"/>
    <dgm:cxn modelId="{9723ACF6-D011-41EF-87F0-A94046AC8FFA}" type="presParOf" srcId="{8285E392-34D0-485F-B21A-2D8FD976F3F4}" destId="{3A3B60CC-BF69-41C7-8664-32689B718F93}" srcOrd="1" destOrd="0" presId="urn:microsoft.com/office/officeart/2011/layout/TabList"/>
    <dgm:cxn modelId="{904F1C4F-BAB4-4EF7-B296-2C73B34CC5DC}" type="presParOf" srcId="{8285E392-34D0-485F-B21A-2D8FD976F3F4}" destId="{1B29C9CC-3094-4548-A1F8-DCEBF48FE0EF}" srcOrd="2" destOrd="0" presId="urn:microsoft.com/office/officeart/2011/layout/TabList"/>
    <dgm:cxn modelId="{211AB1DB-1BC5-4B08-B12E-B59256085D1C}" type="presParOf" srcId="{532C5CAE-EBE1-45DC-91E1-63E9E86B772B}" destId="{C638346F-D6FD-452E-9EB4-7109C5FE2BAC}" srcOrd="5" destOrd="0" presId="urn:microsoft.com/office/officeart/2011/layout/TabList"/>
    <dgm:cxn modelId="{EC538418-0CE5-4AE6-884E-C15F63A28B5C}" type="presParOf" srcId="{532C5CAE-EBE1-45DC-91E1-63E9E86B772B}" destId="{639C31ED-6FDE-4296-9A64-3972B95F808F}" srcOrd="6" destOrd="0" presId="urn:microsoft.com/office/officeart/2011/layout/TabList"/>
    <dgm:cxn modelId="{267B726F-D282-4FF1-B45C-5A1B9FF7B50C}" type="presParOf" srcId="{639C31ED-6FDE-4296-9A64-3972B95F808F}" destId="{62F57D36-8A74-4214-9B0C-7648DA5F0F2F}" srcOrd="0" destOrd="0" presId="urn:microsoft.com/office/officeart/2011/layout/TabList"/>
    <dgm:cxn modelId="{6E60B942-E907-46B9-9909-0F2A34B703EC}" type="presParOf" srcId="{639C31ED-6FDE-4296-9A64-3972B95F808F}" destId="{96D48365-0FFD-4DAD-84CB-68B68F71655B}" srcOrd="1" destOrd="0" presId="urn:microsoft.com/office/officeart/2011/layout/TabList"/>
    <dgm:cxn modelId="{A523437D-B87E-47DD-A877-85F3533E5379}" type="presParOf" srcId="{639C31ED-6FDE-4296-9A64-3972B95F808F}" destId="{A29588A1-D7F0-4382-A794-0929479F1519}"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588A1-D7F0-4382-A794-0929479F1519}">
      <dsp:nvSpPr>
        <dsp:cNvPr id="0" name=""/>
        <dsp:cNvSpPr/>
      </dsp:nvSpPr>
      <dsp:spPr>
        <a:xfrm>
          <a:off x="0" y="3512580"/>
          <a:ext cx="6019800" cy="0"/>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29C9CC-3094-4548-A1F8-DCEBF48FE0EF}">
      <dsp:nvSpPr>
        <dsp:cNvPr id="0" name=""/>
        <dsp:cNvSpPr/>
      </dsp:nvSpPr>
      <dsp:spPr>
        <a:xfrm>
          <a:off x="0" y="2624044"/>
          <a:ext cx="6019800" cy="0"/>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E7297B-C958-4538-A813-461260ACA69F}">
      <dsp:nvSpPr>
        <dsp:cNvPr id="0" name=""/>
        <dsp:cNvSpPr/>
      </dsp:nvSpPr>
      <dsp:spPr>
        <a:xfrm>
          <a:off x="0" y="1735508"/>
          <a:ext cx="6019800" cy="0"/>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65EC2B-0E90-4E7E-BF53-06D8CF843432}">
      <dsp:nvSpPr>
        <dsp:cNvPr id="0" name=""/>
        <dsp:cNvSpPr/>
      </dsp:nvSpPr>
      <dsp:spPr>
        <a:xfrm>
          <a:off x="0" y="846972"/>
          <a:ext cx="6019800" cy="0"/>
        </a:xfrm>
        <a:prstGeom prst="line">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4DBBC8-02C1-47A1-9BA9-C229E908BF8C}">
      <dsp:nvSpPr>
        <dsp:cNvPr id="0" name=""/>
        <dsp:cNvSpPr/>
      </dsp:nvSpPr>
      <dsp:spPr>
        <a:xfrm>
          <a:off x="1565147" y="747"/>
          <a:ext cx="4454652" cy="846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_______, 20__</a:t>
          </a:r>
        </a:p>
      </dsp:txBody>
      <dsp:txXfrm>
        <a:off x="1565147" y="747"/>
        <a:ext cx="4454652" cy="846224"/>
      </dsp:txXfrm>
    </dsp:sp>
    <dsp:sp modelId="{8858FFCF-BA32-4F55-817A-B4324E0606B4}">
      <dsp:nvSpPr>
        <dsp:cNvPr id="0" name=""/>
        <dsp:cNvSpPr/>
      </dsp:nvSpPr>
      <dsp:spPr>
        <a:xfrm>
          <a:off x="0" y="747"/>
          <a:ext cx="1565148" cy="846224"/>
        </a:xfrm>
        <a:prstGeom prst="round2SameRect">
          <a:avLst>
            <a:gd name="adj1" fmla="val 16670"/>
            <a:gd name="adj2" fmla="val 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Q &amp; A Period Ends</a:t>
          </a:r>
        </a:p>
      </dsp:txBody>
      <dsp:txXfrm>
        <a:off x="41317" y="42064"/>
        <a:ext cx="1482514" cy="804907"/>
      </dsp:txXfrm>
    </dsp:sp>
    <dsp:sp modelId="{8E0463A1-F2DA-411E-B06F-A15E01387BE5}">
      <dsp:nvSpPr>
        <dsp:cNvPr id="0" name=""/>
        <dsp:cNvSpPr/>
      </dsp:nvSpPr>
      <dsp:spPr>
        <a:xfrm>
          <a:off x="1565147" y="889283"/>
          <a:ext cx="4454652" cy="846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_______, 20__</a:t>
          </a:r>
        </a:p>
      </dsp:txBody>
      <dsp:txXfrm>
        <a:off x="1565147" y="889283"/>
        <a:ext cx="4454652" cy="846224"/>
      </dsp:txXfrm>
    </dsp:sp>
    <dsp:sp modelId="{4E95E20A-1836-433E-A99C-6A0F4EED606C}">
      <dsp:nvSpPr>
        <dsp:cNvPr id="0" name=""/>
        <dsp:cNvSpPr/>
      </dsp:nvSpPr>
      <dsp:spPr>
        <a:xfrm>
          <a:off x="0" y="889283"/>
          <a:ext cx="1565148" cy="846224"/>
        </a:xfrm>
        <a:prstGeom prst="round2SameRect">
          <a:avLst>
            <a:gd name="adj1" fmla="val 16670"/>
            <a:gd name="adj2" fmla="val 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Bid Deadline</a:t>
          </a:r>
        </a:p>
      </dsp:txBody>
      <dsp:txXfrm>
        <a:off x="41317" y="930600"/>
        <a:ext cx="1482514" cy="804907"/>
      </dsp:txXfrm>
    </dsp:sp>
    <dsp:sp modelId="{4C8D7EFC-C050-4DB9-9CE7-6233AD81B0D6}">
      <dsp:nvSpPr>
        <dsp:cNvPr id="0" name=""/>
        <dsp:cNvSpPr/>
      </dsp:nvSpPr>
      <dsp:spPr>
        <a:xfrm>
          <a:off x="1565147" y="1777819"/>
          <a:ext cx="4454652" cy="846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_______, 20__</a:t>
          </a:r>
        </a:p>
      </dsp:txBody>
      <dsp:txXfrm>
        <a:off x="1565147" y="1777819"/>
        <a:ext cx="4454652" cy="846224"/>
      </dsp:txXfrm>
    </dsp:sp>
    <dsp:sp modelId="{3A3B60CC-BF69-41C7-8664-32689B718F93}">
      <dsp:nvSpPr>
        <dsp:cNvPr id="0" name=""/>
        <dsp:cNvSpPr/>
      </dsp:nvSpPr>
      <dsp:spPr>
        <a:xfrm>
          <a:off x="0" y="1777819"/>
          <a:ext cx="1565148" cy="846224"/>
        </a:xfrm>
        <a:prstGeom prst="round2SameRect">
          <a:avLst>
            <a:gd name="adj1" fmla="val 16670"/>
            <a:gd name="adj2" fmla="val 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ASB</a:t>
          </a:r>
        </a:p>
      </dsp:txBody>
      <dsp:txXfrm>
        <a:off x="41317" y="1819136"/>
        <a:ext cx="1482514" cy="804907"/>
      </dsp:txXfrm>
    </dsp:sp>
    <dsp:sp modelId="{62F57D36-8A74-4214-9B0C-7648DA5F0F2F}">
      <dsp:nvSpPr>
        <dsp:cNvPr id="0" name=""/>
        <dsp:cNvSpPr/>
      </dsp:nvSpPr>
      <dsp:spPr>
        <a:xfrm>
          <a:off x="1565147" y="2666355"/>
          <a:ext cx="4454652" cy="846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_______, 20__</a:t>
          </a:r>
        </a:p>
      </dsp:txBody>
      <dsp:txXfrm>
        <a:off x="1565147" y="2666355"/>
        <a:ext cx="4454652" cy="846224"/>
      </dsp:txXfrm>
    </dsp:sp>
    <dsp:sp modelId="{96D48365-0FFD-4DAD-84CB-68B68F71655B}">
      <dsp:nvSpPr>
        <dsp:cNvPr id="0" name=""/>
        <dsp:cNvSpPr/>
      </dsp:nvSpPr>
      <dsp:spPr>
        <a:xfrm>
          <a:off x="0" y="2666355"/>
          <a:ext cx="1565148" cy="846224"/>
        </a:xfrm>
        <a:prstGeom prst="round2SameRect">
          <a:avLst>
            <a:gd name="adj1" fmla="val 16670"/>
            <a:gd name="adj2" fmla="val 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Contract Award</a:t>
          </a:r>
        </a:p>
      </dsp:txBody>
      <dsp:txXfrm>
        <a:off x="41317" y="2707672"/>
        <a:ext cx="1482514" cy="804907"/>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5BC6EC-D389-42A1-A9DD-1422F3DCA056}" type="datetimeFigureOut">
              <a:rPr lang="en-US" smtClean="0"/>
              <a:t>8/23/2022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A5330-2D34-42EB-9FC3-2EC56082484E}" type="slidenum">
              <a:rPr lang="en-US" smtClean="0"/>
              <a:t>‹#›</a:t>
            </a:fld>
            <a:endParaRPr lang="en-US"/>
          </a:p>
        </p:txBody>
      </p:sp>
    </p:spTree>
    <p:extLst>
      <p:ext uri="{BB962C8B-B14F-4D97-AF65-F5344CB8AC3E}">
        <p14:creationId xmlns:p14="http://schemas.microsoft.com/office/powerpoint/2010/main" val="421621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a:t>
            </a:fld>
            <a:endParaRPr lang="en-US"/>
          </a:p>
        </p:txBody>
      </p:sp>
    </p:spTree>
    <p:extLst>
      <p:ext uri="{BB962C8B-B14F-4D97-AF65-F5344CB8AC3E}">
        <p14:creationId xmlns:p14="http://schemas.microsoft.com/office/powerpoint/2010/main" val="158754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 Do</a:t>
            </a:r>
            <a:r>
              <a:rPr lang="en-US" dirty="0"/>
              <a:t>: </a:t>
            </a:r>
          </a:p>
          <a:p>
            <a:pPr marL="628650" lvl="1" indent="-171450">
              <a:buFont typeface="Arial" panose="020B0604020202020204" pitchFamily="34" charset="0"/>
              <a:buChar char="•"/>
            </a:pPr>
            <a:r>
              <a:rPr lang="en-US" dirty="0"/>
              <a:t>Summarize</a:t>
            </a:r>
            <a:r>
              <a:rPr lang="en-US" baseline="0" dirty="0"/>
              <a:t> key points on </a:t>
            </a:r>
            <a:r>
              <a:rPr lang="en-US" dirty="0"/>
              <a:t>Exhibit C and</a:t>
            </a:r>
            <a:r>
              <a:rPr lang="en-US" baseline="0" dirty="0"/>
              <a:t> explain pricing model for the resulting master contract (e.g. cost plus, prevailing wage plus, </a:t>
            </a:r>
            <a:r>
              <a:rPr lang="en-US" baseline="0" dirty="0" err="1"/>
              <a:t>etc</a:t>
            </a:r>
            <a:r>
              <a:rPr lang="en-US" baseline="0" dirty="0"/>
              <a:t>)</a:t>
            </a:r>
          </a:p>
          <a:p>
            <a:pPr marL="628650" lvl="1" indent="-171450">
              <a:buFont typeface="Arial" panose="020B0604020202020204" pitchFamily="34" charset="0"/>
              <a:buChar char="•"/>
            </a:pPr>
            <a:r>
              <a:rPr lang="en-US" dirty="0"/>
              <a:t>Or display/share the</a:t>
            </a:r>
            <a:r>
              <a:rPr lang="en-US" baseline="0" dirty="0"/>
              <a:t> </a:t>
            </a:r>
            <a:r>
              <a:rPr lang="en-US" dirty="0"/>
              <a:t>Exhibit to walk though the document itself</a:t>
            </a:r>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11</a:t>
            </a:fld>
            <a:endParaRPr lang="en-US"/>
          </a:p>
        </p:txBody>
      </p:sp>
    </p:spTree>
    <p:extLst>
      <p:ext uri="{BB962C8B-B14F-4D97-AF65-F5344CB8AC3E}">
        <p14:creationId xmlns:p14="http://schemas.microsoft.com/office/powerpoint/2010/main" val="404843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 Do</a:t>
            </a:r>
            <a:r>
              <a:rPr lang="en-US" dirty="0"/>
              <a:t>: </a:t>
            </a:r>
          </a:p>
          <a:p>
            <a:pPr marL="628650" lvl="1" indent="-171450">
              <a:buFont typeface="Arial" panose="020B0604020202020204" pitchFamily="34" charset="0"/>
              <a:buChar char="•"/>
            </a:pPr>
            <a:r>
              <a:rPr lang="en-US" dirty="0"/>
              <a:t>Update the preferences/priorities as applicable</a:t>
            </a:r>
            <a:r>
              <a:rPr lang="en-US" baseline="0" dirty="0"/>
              <a:t> to your solicitation.  </a:t>
            </a:r>
          </a:p>
          <a:p>
            <a:pPr marL="628650" lvl="1" indent="-171450">
              <a:buFont typeface="Arial" panose="020B0604020202020204" pitchFamily="34" charset="0"/>
              <a:buChar char="•"/>
            </a:pPr>
            <a:r>
              <a:rPr lang="en-US" baseline="0" dirty="0"/>
              <a:t>Briefly explain each preference/priority during pre-bid.</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12</a:t>
            </a:fld>
            <a:endParaRPr lang="en-US"/>
          </a:p>
        </p:txBody>
      </p:sp>
    </p:spTree>
    <p:extLst>
      <p:ext uri="{BB962C8B-B14F-4D97-AF65-F5344CB8AC3E}">
        <p14:creationId xmlns:p14="http://schemas.microsoft.com/office/powerpoint/2010/main" val="113185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 Do</a:t>
            </a:r>
            <a:r>
              <a:rPr lang="en-US" dirty="0"/>
              <a:t>: </a:t>
            </a:r>
          </a:p>
          <a:p>
            <a:endParaRPr lang="en-US" dirty="0"/>
          </a:p>
          <a:p>
            <a:pPr marL="171450" indent="-171450">
              <a:buFont typeface="Arial" panose="020B0604020202020204" pitchFamily="34" charset="0"/>
              <a:buChar char="•"/>
            </a:pPr>
            <a:r>
              <a:rPr lang="en-US" dirty="0"/>
              <a:t>Address</a:t>
            </a:r>
            <a:r>
              <a:rPr lang="en-US" baseline="0" dirty="0"/>
              <a:t> any</a:t>
            </a:r>
            <a:r>
              <a:rPr lang="en-US" dirty="0"/>
              <a:t> key terms from the form contract in your solicitation.</a:t>
            </a:r>
          </a:p>
          <a:p>
            <a:pPr marL="171450" indent="-171450">
              <a:buFont typeface="Arial" panose="020B0604020202020204" pitchFamily="34" charset="0"/>
              <a:buChar char="•"/>
            </a:pPr>
            <a:r>
              <a:rPr lang="en-US" dirty="0"/>
              <a:t>If</a:t>
            </a:r>
            <a:r>
              <a:rPr lang="en-US" baseline="0" dirty="0"/>
              <a:t> using Contract Issues List, remind bidders that:</a:t>
            </a:r>
          </a:p>
          <a:p>
            <a:pPr marL="628650" lvl="1" indent="-171450" fontAlgn="auto" hangingPunct="1">
              <a:buFont typeface="Arial" panose="020B0604020202020204" pitchFamily="34" charset="0"/>
              <a:buChar char="•"/>
            </a:pPr>
            <a:r>
              <a:rPr lang="en-US" sz="1200" kern="1200" dirty="0">
                <a:solidFill>
                  <a:schemeClr val="tx1"/>
                </a:solidFill>
                <a:effectLst/>
                <a:latin typeface="+mn-lt"/>
                <a:ea typeface="+mn-ea"/>
                <a:cs typeface="+mn-cs"/>
              </a:rPr>
              <a:t>Redlined Documents Will Not Be Reviewed. </a:t>
            </a:r>
          </a:p>
          <a:p>
            <a:pPr marL="628650" lvl="1" indent="-171450" fontAlgn="auto" hangingPunct="1">
              <a:buFont typeface="Arial" panose="020B0604020202020204" pitchFamily="34" charset="0"/>
              <a:buChar char="•"/>
            </a:pPr>
            <a:r>
              <a:rPr lang="en-US" sz="1200" kern="1200" dirty="0">
                <a:solidFill>
                  <a:schemeClr val="tx1"/>
                </a:solidFill>
                <a:effectLst/>
                <a:latin typeface="+mn-lt"/>
                <a:ea typeface="+mn-ea"/>
                <a:cs typeface="+mn-cs"/>
              </a:rPr>
              <a:t>Do not provide a copy of bidder's standard contract.</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The agency cannot and will not accept a bid or enter into a Contract that substantially changes the material terms and conditions set forth in this Competitive Solicitation.</a:t>
            </a:r>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13</a:t>
            </a:fld>
            <a:endParaRPr lang="en-US"/>
          </a:p>
        </p:txBody>
      </p:sp>
    </p:spTree>
    <p:extLst>
      <p:ext uri="{BB962C8B-B14F-4D97-AF65-F5344CB8AC3E}">
        <p14:creationId xmlns:p14="http://schemas.microsoft.com/office/powerpoint/2010/main" val="1187134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a:t>
            </a:r>
            <a:r>
              <a:rPr lang="en-US" u="sng" baseline="0" dirty="0"/>
              <a:t> Do</a:t>
            </a:r>
            <a:r>
              <a:rPr lang="en-US" baseline="0" dirty="0"/>
              <a:t>:</a:t>
            </a:r>
          </a:p>
          <a:p>
            <a:pPr marL="171450" indent="-171450">
              <a:buFont typeface="Arial" panose="020B0604020202020204" pitchFamily="34" charset="0"/>
              <a:buChar char="•"/>
            </a:pPr>
            <a:r>
              <a:rPr lang="en-US" dirty="0"/>
              <a:t>Insert procurement coordinator’s email address</a:t>
            </a:r>
          </a:p>
          <a:p>
            <a:pPr marL="171450" indent="-171450">
              <a:buFont typeface="Arial" panose="020B0604020202020204" pitchFamily="34" charset="0"/>
              <a:buChar char="•"/>
            </a:pPr>
            <a:r>
              <a:rPr lang="en-US" dirty="0"/>
              <a:t>Update the list of required</a:t>
            </a:r>
            <a:r>
              <a:rPr lang="en-US" baseline="0" dirty="0"/>
              <a:t> exhibits to be submitted for your solicitation</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14</a:t>
            </a:fld>
            <a:endParaRPr lang="en-US"/>
          </a:p>
        </p:txBody>
      </p:sp>
    </p:spTree>
    <p:extLst>
      <p:ext uri="{BB962C8B-B14F-4D97-AF65-F5344CB8AC3E}">
        <p14:creationId xmlns:p14="http://schemas.microsoft.com/office/powerpoint/2010/main" val="1442778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Speaking Notes</a:t>
            </a:r>
            <a:r>
              <a:rPr lang="en-US" dirty="0"/>
              <a:t>:</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Q&amp;A</a:t>
            </a:r>
            <a:r>
              <a:rPr lang="en-US" baseline="0" dirty="0"/>
              <a:t> period a</a:t>
            </a:r>
            <a:r>
              <a:rPr lang="en-US" dirty="0"/>
              <a:t>llows bidders to raise questions to the Procurement Coordinator outside of the pre-bid conference</a:t>
            </a:r>
          </a:p>
          <a:p>
            <a:pPr marL="171450" indent="-171450">
              <a:buFont typeface="Arial" panose="020B0604020202020204" pitchFamily="34" charset="0"/>
              <a:buChar char="•"/>
            </a:pPr>
            <a:r>
              <a:rPr lang="en-US" dirty="0"/>
              <a:t>Q&amp;A</a:t>
            </a:r>
            <a:r>
              <a:rPr lang="en-US" baseline="0" dirty="0"/>
              <a:t> period typically runs until about 10 days before bid closing, allowing the bidders time to adjust proposals accordingly depending on the answers to the questions.</a:t>
            </a:r>
          </a:p>
          <a:p>
            <a:pPr marL="171450" indent="-171450">
              <a:buFont typeface="Arial" panose="020B0604020202020204" pitchFamily="34" charset="0"/>
              <a:buChar char="•"/>
            </a:pPr>
            <a:r>
              <a:rPr lang="en-US" dirty="0"/>
              <a:t>Bidders are encouraged</a:t>
            </a:r>
            <a:r>
              <a:rPr lang="en-US" baseline="0" dirty="0"/>
              <a:t> to ask </a:t>
            </a:r>
            <a:r>
              <a:rPr lang="en-US" dirty="0"/>
              <a:t>questions - questions help improve the solicitation and the resulting contract.</a:t>
            </a:r>
          </a:p>
          <a:p>
            <a:pPr marL="171450" indent="-171450">
              <a:buFont typeface="Arial" panose="020B0604020202020204" pitchFamily="34" charset="0"/>
              <a:buChar char="•"/>
            </a:pPr>
            <a:r>
              <a:rPr lang="en-US" dirty="0"/>
              <a:t>Bidders are responsible for providing questions in writing to the Procurement Coordinator. The Procurement Coordinator may request additional information or clarifications before providing an official answer to any questions raised.</a:t>
            </a:r>
          </a:p>
          <a:p>
            <a:pPr marL="171450" indent="-171450">
              <a:buFont typeface="Arial" panose="020B0604020202020204" pitchFamily="34" charset="0"/>
              <a:buChar char="•"/>
            </a:pPr>
            <a:r>
              <a:rPr lang="en-US" baseline="0" dirty="0"/>
              <a:t>Questions received and the official answers will be posted throughout the Q&amp;A period to WEBS. If bidders are registered in WEBS they should receive the notice that a new document is posted. But it is recommended that potential bidders also proactively check WEBS regularly.</a:t>
            </a:r>
          </a:p>
          <a:p>
            <a:pPr marL="171450" indent="-171450">
              <a:buFont typeface="Arial" panose="020B0604020202020204" pitchFamily="34" charset="0"/>
              <a:buChar char="•"/>
            </a:pPr>
            <a:r>
              <a:rPr lang="en-US" baseline="0" dirty="0"/>
              <a:t>Amendments- Some Q&amp;A may lead to solicitation amendments. It is the bidders responsibility to use the most recent form of the required exhibits if they get amended. The details of any change will be listed in an amendment document posted in WEBS.</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15</a:t>
            </a:fld>
            <a:endParaRPr lang="en-US"/>
          </a:p>
        </p:txBody>
      </p:sp>
    </p:spTree>
    <p:extLst>
      <p:ext uri="{BB962C8B-B14F-4D97-AF65-F5344CB8AC3E}">
        <p14:creationId xmlns:p14="http://schemas.microsoft.com/office/powerpoint/2010/main" val="1841846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a:t>
            </a:r>
            <a:r>
              <a:rPr lang="en-US" baseline="0" dirty="0"/>
              <a:t> Do:  Populate with applicable dates from your solicitation.</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16</a:t>
            </a:fld>
            <a:endParaRPr lang="en-US"/>
          </a:p>
        </p:txBody>
      </p:sp>
    </p:spTree>
    <p:extLst>
      <p:ext uri="{BB962C8B-B14F-4D97-AF65-F5344CB8AC3E}">
        <p14:creationId xmlns:p14="http://schemas.microsoft.com/office/powerpoint/2010/main" val="3286435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Speaking</a:t>
            </a:r>
            <a:r>
              <a:rPr lang="en-US" u="sng" baseline="0" dirty="0"/>
              <a:t> Notes</a:t>
            </a:r>
            <a:r>
              <a:rPr lang="en-US" baseline="0" dirty="0"/>
              <a:t>:</a:t>
            </a:r>
            <a:endParaRPr lang="en-US" dirty="0"/>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Complaints:</a:t>
            </a:r>
            <a:r>
              <a:rPr lang="en-US" baseline="0" dirty="0"/>
              <a:t> </a:t>
            </a:r>
            <a:r>
              <a:rPr lang="en-US" dirty="0"/>
              <a:t>Bidder complaints must comply with the Complaint &amp; Protest process set forth in the solicitation.</a:t>
            </a:r>
            <a:r>
              <a:rPr lang="en-US" baseline="0" dirty="0"/>
              <a:t> Criteria for Complaints: </a:t>
            </a:r>
            <a:r>
              <a:rPr lang="x-none" sz="1200" kern="1200" dirty="0">
                <a:solidFill>
                  <a:schemeClr val="tx1"/>
                </a:solidFill>
                <a:effectLst/>
                <a:latin typeface="+mn-lt"/>
                <a:ea typeface="+mn-ea"/>
                <a:cs typeface="+mn-cs"/>
              </a:rPr>
              <a:t>A complaint may be based only on one or more of the following grounds:</a:t>
            </a:r>
            <a:r>
              <a:rPr lang="en-US" sz="1200" kern="1200" dirty="0">
                <a:solidFill>
                  <a:schemeClr val="tx1"/>
                </a:solidFill>
                <a:effectLst/>
                <a:latin typeface="+mn-lt"/>
                <a:ea typeface="+mn-ea"/>
                <a:cs typeface="+mn-cs"/>
              </a:rPr>
              <a:t> (a) </a:t>
            </a:r>
            <a:r>
              <a:rPr lang="x-none" sz="1200" kern="1200" dirty="0">
                <a:solidFill>
                  <a:schemeClr val="tx1"/>
                </a:solidFill>
                <a:effectLst/>
                <a:latin typeface="+mn-lt"/>
                <a:ea typeface="+mn-ea"/>
                <a:cs typeface="+mn-cs"/>
              </a:rPr>
              <a:t>The </a:t>
            </a:r>
            <a:r>
              <a:rPr lang="en-US" sz="1200" kern="1200" dirty="0">
                <a:solidFill>
                  <a:schemeClr val="tx1"/>
                </a:solidFill>
                <a:effectLst/>
                <a:latin typeface="+mn-lt"/>
                <a:ea typeface="+mn-ea"/>
                <a:cs typeface="+mn-cs"/>
              </a:rPr>
              <a:t>Competitive S</a:t>
            </a:r>
            <a:r>
              <a:rPr lang="x-none" sz="1200" kern="1200" dirty="0">
                <a:solidFill>
                  <a:schemeClr val="tx1"/>
                </a:solidFill>
                <a:effectLst/>
                <a:latin typeface="+mn-lt"/>
                <a:ea typeface="+mn-ea"/>
                <a:cs typeface="+mn-cs"/>
              </a:rPr>
              <a:t>olicitation unnecessarily restricts competition;</a:t>
            </a:r>
            <a:r>
              <a:rPr lang="en-US" sz="1200" kern="1200" dirty="0">
                <a:solidFill>
                  <a:schemeClr val="tx1"/>
                </a:solidFill>
                <a:effectLst/>
                <a:latin typeface="+mn-lt"/>
                <a:ea typeface="+mn-ea"/>
                <a:cs typeface="+mn-cs"/>
              </a:rPr>
              <a:t> (b) </a:t>
            </a:r>
            <a:r>
              <a:rPr lang="x-none" sz="1200" kern="1200" dirty="0">
                <a:solidFill>
                  <a:schemeClr val="tx1"/>
                </a:solidFill>
                <a:effectLst/>
                <a:latin typeface="+mn-lt"/>
                <a:ea typeface="+mn-ea"/>
                <a:cs typeface="+mn-cs"/>
              </a:rPr>
              <a:t>The </a:t>
            </a:r>
            <a:r>
              <a:rPr lang="en-US" sz="1200" kern="1200" dirty="0">
                <a:solidFill>
                  <a:schemeClr val="tx1"/>
                </a:solidFill>
                <a:effectLst/>
                <a:latin typeface="+mn-lt"/>
                <a:ea typeface="+mn-ea"/>
                <a:cs typeface="+mn-cs"/>
              </a:rPr>
              <a:t>Competitive S</a:t>
            </a:r>
            <a:r>
              <a:rPr lang="x-none" sz="1200" kern="1200" dirty="0">
                <a:solidFill>
                  <a:schemeClr val="tx1"/>
                </a:solidFill>
                <a:effectLst/>
                <a:latin typeface="+mn-lt"/>
                <a:ea typeface="+mn-ea"/>
                <a:cs typeface="+mn-cs"/>
              </a:rPr>
              <a:t>olicitation evaluation or scoring process is unfair or flawed; or</a:t>
            </a:r>
            <a:r>
              <a:rPr lang="en-US" sz="1200" kern="1200" dirty="0">
                <a:solidFill>
                  <a:schemeClr val="tx1"/>
                </a:solidFill>
                <a:effectLst/>
                <a:latin typeface="+mn-lt"/>
                <a:ea typeface="+mn-ea"/>
                <a:cs typeface="+mn-cs"/>
              </a:rPr>
              <a:t> (c) </a:t>
            </a:r>
            <a:r>
              <a:rPr lang="x-none" sz="1200" kern="1200" dirty="0">
                <a:solidFill>
                  <a:schemeClr val="tx1"/>
                </a:solidFill>
                <a:effectLst/>
                <a:latin typeface="+mn-lt"/>
                <a:ea typeface="+mn-ea"/>
                <a:cs typeface="+mn-cs"/>
              </a:rPr>
              <a:t>The </a:t>
            </a:r>
            <a:r>
              <a:rPr lang="en-US" sz="1200" kern="1200" dirty="0">
                <a:solidFill>
                  <a:schemeClr val="tx1"/>
                </a:solidFill>
                <a:effectLst/>
                <a:latin typeface="+mn-lt"/>
                <a:ea typeface="+mn-ea"/>
                <a:cs typeface="+mn-cs"/>
              </a:rPr>
              <a:t>Competitive S</a:t>
            </a:r>
            <a:r>
              <a:rPr lang="x-none" sz="1200" kern="1200" dirty="0">
                <a:solidFill>
                  <a:schemeClr val="tx1"/>
                </a:solidFill>
                <a:effectLst/>
                <a:latin typeface="+mn-lt"/>
                <a:ea typeface="+mn-ea"/>
                <a:cs typeface="+mn-cs"/>
              </a:rPr>
              <a:t>olicitation requirements are inadequate or insufficient to prepare a response.</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Debrief Conferences:</a:t>
            </a:r>
            <a:r>
              <a:rPr lang="en-US" baseline="0" dirty="0"/>
              <a:t> </a:t>
            </a:r>
            <a:r>
              <a:rPr lang="en-US" sz="1200" dirty="0"/>
              <a:t>Bidders will have three business days to request a Debrief Conference after announcement of Apparent Successful Bidder(s).</a:t>
            </a:r>
            <a:r>
              <a:rPr lang="en-US" sz="1200" baseline="0" dirty="0"/>
              <a:t> </a:t>
            </a:r>
            <a:r>
              <a:rPr lang="en-US" dirty="0"/>
              <a:t>Bidders who are unwilling or unable to attend the Debrief Conference will not be able to submit a protest.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Protests: </a:t>
            </a:r>
            <a:r>
              <a:rPr lang="en-US" sz="2400" dirty="0"/>
              <a:t>Bidders may protest the award of the Contract </a:t>
            </a:r>
            <a:r>
              <a:rPr lang="en-US" sz="2400" b="1" dirty="0"/>
              <a:t>only</a:t>
            </a:r>
            <a:r>
              <a:rPr lang="en-US" sz="2400" dirty="0"/>
              <a:t> for three reasons: </a:t>
            </a:r>
          </a:p>
          <a:p>
            <a:pPr marL="1257300" lvl="2" indent="-342900">
              <a:buFont typeface="Arial" panose="020B0604020202020204" pitchFamily="34" charset="0"/>
              <a:buChar char="•"/>
            </a:pPr>
            <a:r>
              <a:rPr lang="x-none" sz="2000" dirty="0"/>
              <a:t>Bias, discrimination</a:t>
            </a:r>
            <a:r>
              <a:rPr lang="en-US" sz="2000" dirty="0"/>
              <a:t>,</a:t>
            </a:r>
            <a:r>
              <a:rPr lang="x-none" sz="2000" dirty="0"/>
              <a:t> or conflict of interest on the part of an evaluator;</a:t>
            </a:r>
            <a:r>
              <a:rPr lang="en-US" sz="2000" dirty="0"/>
              <a:t> </a:t>
            </a:r>
          </a:p>
          <a:p>
            <a:pPr marL="1257300" lvl="2" indent="-342900">
              <a:buFont typeface="Arial" panose="020B0604020202020204" pitchFamily="34" charset="0"/>
              <a:buChar char="•"/>
            </a:pPr>
            <a:r>
              <a:rPr lang="x-none" sz="2000" dirty="0"/>
              <a:t>Error in computing evaluation scores; or</a:t>
            </a:r>
            <a:endParaRPr lang="en-US" sz="2000" dirty="0"/>
          </a:p>
          <a:p>
            <a:pPr marL="1257300" lvl="2" indent="-342900">
              <a:buFont typeface="Arial" panose="020B0604020202020204" pitchFamily="34" charset="0"/>
              <a:buChar char="•"/>
            </a:pPr>
            <a:r>
              <a:rPr lang="x-none" sz="2000" dirty="0"/>
              <a:t>Non-compliance with any procedures described in the </a:t>
            </a:r>
            <a:r>
              <a:rPr lang="en-US" sz="2000" dirty="0"/>
              <a:t>Competitive Solicitation.</a:t>
            </a:r>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17</a:t>
            </a:fld>
            <a:endParaRPr lang="en-US"/>
          </a:p>
        </p:txBody>
      </p:sp>
    </p:spTree>
    <p:extLst>
      <p:ext uri="{BB962C8B-B14F-4D97-AF65-F5344CB8AC3E}">
        <p14:creationId xmlns:p14="http://schemas.microsoft.com/office/powerpoint/2010/main" val="2558982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To</a:t>
            </a:r>
            <a:r>
              <a:rPr lang="en-US" u="sng" baseline="0" dirty="0"/>
              <a:t> Do</a:t>
            </a:r>
            <a:r>
              <a:rPr lang="en-US" baseline="0" dirty="0"/>
              <a:t>:  List additional resources and remind bidders that these slides will be posted in WEBS so they can access these provided links.</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18</a:t>
            </a:fld>
            <a:endParaRPr lang="en-US"/>
          </a:p>
        </p:txBody>
      </p:sp>
    </p:spTree>
    <p:extLst>
      <p:ext uri="{BB962C8B-B14F-4D97-AF65-F5344CB8AC3E}">
        <p14:creationId xmlns:p14="http://schemas.microsoft.com/office/powerpoint/2010/main" val="2003928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 Do</a:t>
            </a:r>
            <a:r>
              <a:rPr lang="en-US" dirty="0"/>
              <a:t>:  Add Procurement</a:t>
            </a:r>
            <a:r>
              <a:rPr lang="en-US" baseline="0" dirty="0"/>
              <a:t> Coordinator contact information.</a:t>
            </a:r>
            <a:endParaRPr lang="en-US" dirty="0"/>
          </a:p>
        </p:txBody>
      </p:sp>
      <p:sp>
        <p:nvSpPr>
          <p:cNvPr id="4" name="Slide Number Placeholder 3"/>
          <p:cNvSpPr>
            <a:spLocks noGrp="1"/>
          </p:cNvSpPr>
          <p:nvPr>
            <p:ph type="sldNum" sz="quarter" idx="10"/>
          </p:nvPr>
        </p:nvSpPr>
        <p:spPr/>
        <p:txBody>
          <a:bodyPr/>
          <a:lstStyle/>
          <a:p>
            <a:fld id="{B44A5330-2D34-42EB-9FC3-2EC56082484E}" type="slidenum">
              <a:rPr lang="en-US" smtClean="0"/>
              <a:t>19</a:t>
            </a:fld>
            <a:endParaRPr lang="en-US"/>
          </a:p>
        </p:txBody>
      </p:sp>
    </p:spTree>
    <p:extLst>
      <p:ext uri="{BB962C8B-B14F-4D97-AF65-F5344CB8AC3E}">
        <p14:creationId xmlns:p14="http://schemas.microsoft.com/office/powerpoint/2010/main" val="371518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ct val="20000"/>
              </a:spcBef>
              <a:spcAft>
                <a:spcPts val="0"/>
              </a:spcAft>
              <a:buClr>
                <a:srgbClr val="629DD1"/>
              </a:buClr>
              <a:buSzPct val="85000"/>
              <a:buFont typeface="Arial" panose="020B0604020202020204" pitchFamily="34" charset="0"/>
              <a:buNone/>
              <a:tabLst/>
              <a:defRPr/>
            </a:pPr>
            <a:r>
              <a:rPr lang="en-US" u="sng" dirty="0"/>
              <a:t>Speaking</a:t>
            </a:r>
            <a:r>
              <a:rPr lang="en-US" u="sng" baseline="0" dirty="0"/>
              <a:t> Notes</a:t>
            </a:r>
            <a:r>
              <a:rPr lang="en-US" baseline="0" dirty="0"/>
              <a:t>:</a:t>
            </a:r>
            <a:endParaRPr lang="en-US" dirty="0"/>
          </a:p>
          <a:p>
            <a:pPr marL="80001" marR="0" lvl="0" indent="-171450" algn="l" defTabSz="1219170" rtl="0" eaLnBrk="1" fontAlgn="auto" latinLnBrk="0" hangingPunct="1">
              <a:lnSpc>
                <a:spcPct val="100000"/>
              </a:lnSpc>
              <a:spcBef>
                <a:spcPct val="20000"/>
              </a:spcBef>
              <a:spcAft>
                <a:spcPts val="0"/>
              </a:spcAft>
              <a:buClr>
                <a:srgbClr val="629DD1"/>
              </a:buClr>
              <a:buSzPct val="85000"/>
              <a:buFont typeface="Arial" panose="020B0604020202020204" pitchFamily="34" charset="0"/>
              <a:buChar char="•"/>
              <a:tabLst/>
              <a:defRPr/>
            </a:pPr>
            <a:r>
              <a:rPr lang="en-US" dirty="0"/>
              <a:t>Safety</a:t>
            </a:r>
            <a:r>
              <a:rPr lang="en-US" baseline="0" dirty="0"/>
              <a:t> and Comfort – </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Building Evacuation Protocol, Earthquakes, Restrooms, Silence Cell Phones [Delete for Virtual Pre-Bids]</a:t>
            </a:r>
          </a:p>
          <a:p>
            <a:pPr marL="171450" indent="-171450">
              <a:buFont typeface="Arial" panose="020B0604020202020204" pitchFamily="34" charset="0"/>
              <a:buChar char="•"/>
            </a:pPr>
            <a:r>
              <a:rPr lang="en-US" dirty="0"/>
              <a:t>Zoom – </a:t>
            </a:r>
            <a:r>
              <a:rPr lang="en-US" baseline="0" dirty="0"/>
              <a:t>Using Zoom; ask to mute; if disconnected: re-join; </a:t>
            </a:r>
            <a:r>
              <a:rPr kumimoji="0" lang="en-US" sz="27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if you have a question, please state your name at the beginning; </a:t>
            </a:r>
          </a:p>
          <a:p>
            <a:pPr marL="171450" indent="-171450">
              <a:buFont typeface="Arial" panose="020B0604020202020204" pitchFamily="34" charset="0"/>
              <a:buChar char="•"/>
            </a:pPr>
            <a:r>
              <a:rPr lang="en-US" dirty="0"/>
              <a:t>WEBS - Interested bidders need to sign up on WEBS to make sure that they receive information, including potential procurement changes.</a:t>
            </a:r>
            <a:r>
              <a:rPr lang="en-US" baseline="0" dirty="0"/>
              <a:t> copy of Pre-Bid slides will be posted in WEBS.</a:t>
            </a:r>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2</a:t>
            </a:fld>
            <a:endParaRPr lang="en-US"/>
          </a:p>
        </p:txBody>
      </p:sp>
    </p:spTree>
    <p:extLst>
      <p:ext uri="{BB962C8B-B14F-4D97-AF65-F5344CB8AC3E}">
        <p14:creationId xmlns:p14="http://schemas.microsoft.com/office/powerpoint/2010/main" val="81074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To Do</a:t>
            </a:r>
            <a:r>
              <a:rPr lang="en-US" dirty="0"/>
              <a:t>:  Read</a:t>
            </a:r>
            <a:r>
              <a:rPr lang="en-US" baseline="0" dirty="0"/>
              <a:t> the Disclaimer.</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3</a:t>
            </a:fld>
            <a:endParaRPr lang="en-US"/>
          </a:p>
        </p:txBody>
      </p:sp>
    </p:spTree>
    <p:extLst>
      <p:ext uri="{BB962C8B-B14F-4D97-AF65-F5344CB8AC3E}">
        <p14:creationId xmlns:p14="http://schemas.microsoft.com/office/powerpoint/2010/main" val="3815203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Speaking Notes</a:t>
            </a:r>
            <a:r>
              <a:rPr lang="en-US" dirty="0"/>
              <a:t>:  Go</a:t>
            </a:r>
            <a:r>
              <a:rPr lang="en-US" baseline="0" dirty="0"/>
              <a:t> over the agenda.</a:t>
            </a:r>
            <a:endParaRPr lang="en-US" dirty="0"/>
          </a:p>
          <a:p>
            <a:endParaRPr lang="en-US" dirty="0"/>
          </a:p>
          <a:p>
            <a:r>
              <a:rPr lang="en-US" u="sng" dirty="0"/>
              <a:t>To Do</a:t>
            </a:r>
            <a:r>
              <a:rPr lang="en-US" dirty="0"/>
              <a:t>:</a:t>
            </a:r>
            <a:r>
              <a:rPr lang="en-US" baseline="0" dirty="0"/>
              <a:t> </a:t>
            </a:r>
            <a:r>
              <a:rPr lang="en-US" dirty="0"/>
              <a:t>Designate</a:t>
            </a:r>
            <a:r>
              <a:rPr lang="en-US" baseline="0" dirty="0"/>
              <a:t> time for questions (at the end of pre-bid, end of each section, </a:t>
            </a:r>
            <a:r>
              <a:rPr lang="en-US" baseline="0" dirty="0" err="1"/>
              <a:t>etc</a:t>
            </a:r>
            <a:r>
              <a:rPr lang="en-US" baseline="0" dirty="0"/>
              <a:t>)</a:t>
            </a:r>
            <a:r>
              <a:rPr lang="en-US" dirty="0"/>
              <a:t> or state</a:t>
            </a:r>
            <a:r>
              <a:rPr lang="en-US" baseline="0" dirty="0"/>
              <a:t> that questions are allowed throughout the presentation.</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4</a:t>
            </a:fld>
            <a:endParaRPr lang="en-US"/>
          </a:p>
        </p:txBody>
      </p:sp>
    </p:spTree>
    <p:extLst>
      <p:ext uri="{BB962C8B-B14F-4D97-AF65-F5344CB8AC3E}">
        <p14:creationId xmlns:p14="http://schemas.microsoft.com/office/powerpoint/2010/main" val="258199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kumimoji="0" lang="en-US" sz="1200" b="0" i="0" u="sng" strike="noStrike" kern="1200" cap="none" spc="0" normalizeH="0" baseline="0" noProof="0" dirty="0">
                <a:ln>
                  <a:noFill/>
                </a:ln>
                <a:solidFill>
                  <a:schemeClr val="tx1"/>
                </a:solidFill>
                <a:effectLst/>
                <a:uLnTx/>
                <a:uFillTx/>
                <a:latin typeface="+mn-lt"/>
                <a:ea typeface="+mn-ea"/>
                <a:cs typeface="+mn-cs"/>
              </a:rPr>
              <a:t>To Do</a:t>
            </a:r>
            <a:r>
              <a:rPr kumimoji="0" lang="en-US" sz="1200" b="0" i="0" u="none" strike="noStrike" kern="1200" cap="none" spc="0" normalizeH="0" baseline="0" noProof="0" dirty="0">
                <a:ln>
                  <a:noFill/>
                </a:ln>
                <a:solidFill>
                  <a:schemeClr val="tx1"/>
                </a:solidFill>
                <a:effectLst/>
                <a:uLnTx/>
                <a:uFillTx/>
                <a:latin typeface="+mn-lt"/>
                <a:ea typeface="+mn-ea"/>
                <a:cs typeface="+mn-cs"/>
              </a:rPr>
              <a:t>:</a:t>
            </a:r>
          </a:p>
          <a:p>
            <a:pPr marL="171450" indent="-171450">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mn-lt"/>
                <a:ea typeface="+mn-ea"/>
                <a:cs typeface="+mn-cs"/>
              </a:rPr>
              <a:t>For in-person pre-bids – ask attendees to sign-in using a sign-in sheet.</a:t>
            </a:r>
          </a:p>
          <a:p>
            <a:pPr marL="171450" indent="-171450">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mn-lt"/>
                <a:ea typeface="+mn-ea"/>
                <a:cs typeface="+mn-cs"/>
              </a:rPr>
              <a:t>For virtual pre-bids – either facilitate everybody taking turns to introduce themselves, or if a lot of attendees, ask everybody to state their firm name in the Zoom chat (chats can be saved/copied for our records after the meeting).</a:t>
            </a:r>
          </a:p>
          <a:p>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5</a:t>
            </a:fld>
            <a:endParaRPr lang="en-US"/>
          </a:p>
        </p:txBody>
      </p:sp>
    </p:spTree>
    <p:extLst>
      <p:ext uri="{BB962C8B-B14F-4D97-AF65-F5344CB8AC3E}">
        <p14:creationId xmlns:p14="http://schemas.microsoft.com/office/powerpoint/2010/main" val="114565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To</a:t>
            </a:r>
            <a:r>
              <a:rPr lang="en-US" u="sng" baseline="0" dirty="0"/>
              <a:t> Do</a:t>
            </a:r>
            <a:r>
              <a:rPr lang="en-US" baseline="0" dirty="0"/>
              <a:t>:  Insert brief description of goods/services subject of this competitive solicitation. Introduction from Competitive Solicitation should be useful here.</a:t>
            </a:r>
            <a:endParaRPr lang="en-US" dirty="0"/>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7</a:t>
            </a:fld>
            <a:endParaRPr lang="en-US"/>
          </a:p>
        </p:txBody>
      </p:sp>
    </p:spTree>
    <p:extLst>
      <p:ext uri="{BB962C8B-B14F-4D97-AF65-F5344CB8AC3E}">
        <p14:creationId xmlns:p14="http://schemas.microsoft.com/office/powerpoint/2010/main" val="2541014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 Do</a:t>
            </a:r>
            <a:r>
              <a:rPr lang="en-US" dirty="0"/>
              <a:t>: Update as appropriate for your solicitation award structure,</a:t>
            </a:r>
            <a:r>
              <a:rPr lang="en-US" baseline="0" dirty="0"/>
              <a:t> consider breaking up into multiple slides if needed.</a:t>
            </a:r>
            <a:endParaRPr lang="en-US" dirty="0"/>
          </a:p>
          <a:p>
            <a:pPr marL="1028700" lvl="1" indent="-571500">
              <a:spcBef>
                <a:spcPts val="1600"/>
              </a:spcBef>
              <a:buFont typeface="Arial" panose="020B0604020202020204" pitchFamily="34" charset="0"/>
              <a:buChar char="•"/>
            </a:pPr>
            <a:r>
              <a:rPr lang="en-US" sz="4267" dirty="0"/>
              <a:t>Single Award,</a:t>
            </a:r>
            <a:r>
              <a:rPr lang="en-US" sz="4267" baseline="0" dirty="0"/>
              <a:t> </a:t>
            </a:r>
            <a:r>
              <a:rPr lang="en-US" sz="4267" dirty="0"/>
              <a:t>Multiple Award,</a:t>
            </a:r>
            <a:r>
              <a:rPr lang="en-US" sz="4267" baseline="0" dirty="0"/>
              <a:t> Reserved Award</a:t>
            </a:r>
            <a:endParaRPr lang="en-US" sz="3733" dirty="0"/>
          </a:p>
          <a:p>
            <a:pPr marL="1028700" lvl="1" indent="-571500">
              <a:spcBef>
                <a:spcPts val="800"/>
              </a:spcBef>
              <a:buFont typeface="Arial" panose="020B0604020202020204" pitchFamily="34" charset="0"/>
              <a:buChar char="•"/>
            </a:pPr>
            <a:r>
              <a:rPr lang="en-US" sz="4266" dirty="0"/>
              <a:t>By Category</a:t>
            </a:r>
            <a:r>
              <a:rPr lang="en-US" sz="4266" baseline="0" dirty="0"/>
              <a:t> – define categories</a:t>
            </a:r>
            <a:endParaRPr lang="en-US" sz="4266" dirty="0"/>
          </a:p>
          <a:p>
            <a:pPr marL="1028700" lvl="1" indent="-571500">
              <a:spcBef>
                <a:spcPts val="800"/>
              </a:spcBef>
              <a:buFont typeface="Arial" panose="020B0604020202020204" pitchFamily="34" charset="0"/>
              <a:buChar char="•"/>
            </a:pPr>
            <a:r>
              <a:rPr lang="en-US" sz="4799" dirty="0"/>
              <a:t>By Region</a:t>
            </a:r>
            <a:r>
              <a:rPr lang="en-US" sz="4799" baseline="0" dirty="0"/>
              <a:t> - </a:t>
            </a:r>
            <a:r>
              <a:rPr lang="en-US" sz="3733" dirty="0"/>
              <a:t>define the regions, i.e. counties, western v eastern, add a map</a:t>
            </a:r>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8</a:t>
            </a:fld>
            <a:endParaRPr lang="en-US"/>
          </a:p>
        </p:txBody>
      </p:sp>
    </p:spTree>
    <p:extLst>
      <p:ext uri="{BB962C8B-B14F-4D97-AF65-F5344CB8AC3E}">
        <p14:creationId xmlns:p14="http://schemas.microsoft.com/office/powerpoint/2010/main" val="2206395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To Do</a:t>
            </a:r>
            <a:r>
              <a:rPr lang="en-US" dirty="0"/>
              <a:t>: </a:t>
            </a:r>
          </a:p>
          <a:p>
            <a:pPr marL="171450" indent="-171450">
              <a:buFont typeface="Arial" panose="020B0604020202020204" pitchFamily="34" charset="0"/>
              <a:buChar char="•"/>
            </a:pPr>
            <a:r>
              <a:rPr lang="en-US" dirty="0"/>
              <a:t>Insert the evaluation summary table from the</a:t>
            </a:r>
            <a:r>
              <a:rPr lang="en-US" baseline="0" dirty="0"/>
              <a:t> Competitive S</a:t>
            </a:r>
            <a:r>
              <a:rPr lang="en-US" dirty="0"/>
              <a:t>olicitation here.</a:t>
            </a:r>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9</a:t>
            </a:fld>
            <a:endParaRPr lang="en-US"/>
          </a:p>
        </p:txBody>
      </p:sp>
    </p:spTree>
    <p:extLst>
      <p:ext uri="{BB962C8B-B14F-4D97-AF65-F5344CB8AC3E}">
        <p14:creationId xmlns:p14="http://schemas.microsoft.com/office/powerpoint/2010/main" val="3306756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a:t>To Do</a:t>
            </a:r>
            <a:r>
              <a:rPr lang="en-US" baseline="0" dirty="0"/>
              <a:t>:</a:t>
            </a:r>
          </a:p>
          <a:p>
            <a:pPr marL="628650" lvl="1" indent="-171450" hangingPunct="0">
              <a:buFont typeface="Arial" panose="020B0604020202020204" pitchFamily="34" charset="0"/>
              <a:buChar char="•"/>
            </a:pPr>
            <a:r>
              <a:rPr lang="en-US" dirty="0"/>
              <a:t>Cover any important minimum qualifications/requirements/specifications</a:t>
            </a:r>
            <a:r>
              <a:rPr lang="en-US" baseline="0" dirty="0"/>
              <a:t> from solicitation</a:t>
            </a:r>
            <a:endParaRPr lang="en-US" dirty="0"/>
          </a:p>
          <a:p>
            <a:pPr marL="628650" lvl="1" indent="-171450" hangingPunct="0">
              <a:buFont typeface="Arial" panose="020B0604020202020204" pitchFamily="34" charset="0"/>
              <a:buChar char="•"/>
            </a:pPr>
            <a:r>
              <a:rPr lang="en-US" dirty="0"/>
              <a:t>Or display/share and</a:t>
            </a:r>
            <a:r>
              <a:rPr lang="en-US" baseline="0" dirty="0"/>
              <a:t> go through the </a:t>
            </a:r>
            <a:r>
              <a:rPr lang="en-US" dirty="0"/>
              <a:t>Exhibit document</a:t>
            </a:r>
          </a:p>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10</a:t>
            </a:fld>
            <a:endParaRPr lang="en-US"/>
          </a:p>
        </p:txBody>
      </p:sp>
    </p:spTree>
    <p:extLst>
      <p:ext uri="{BB962C8B-B14F-4D97-AF65-F5344CB8AC3E}">
        <p14:creationId xmlns:p14="http://schemas.microsoft.com/office/powerpoint/2010/main" val="616015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lue decorative background box" title="Blue decorative background box"/>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14"/>
            <a:ext cx="12191998" cy="5515901"/>
          </a:xfrm>
          <a:prstGeom prst="rect">
            <a:avLst/>
          </a:prstGeom>
          <a:effectLst>
            <a:outerShdw blurRad="190500" dist="88900" dir="5400000" algn="t" rotWithShape="0">
              <a:srgbClr val="5F5F5F">
                <a:alpha val="40000"/>
              </a:srgbClr>
            </a:outerShdw>
          </a:effectLst>
        </p:spPr>
      </p:pic>
      <p:pic>
        <p:nvPicPr>
          <p:cNvPr id="8" name="Picture 7" descr="Washington State Department of Enterprise Services logo" title="Washington State Department of Enterprise Servic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7501" y="5907790"/>
            <a:ext cx="3044952" cy="509002"/>
          </a:xfrm>
          <a:prstGeom prst="rect">
            <a:avLst/>
          </a:prstGeom>
        </p:spPr>
      </p:pic>
      <p:sp>
        <p:nvSpPr>
          <p:cNvPr id="14" name="Title 1"/>
          <p:cNvSpPr>
            <a:spLocks noGrp="1"/>
          </p:cNvSpPr>
          <p:nvPr>
            <p:ph type="title" hasCustomPrompt="1"/>
          </p:nvPr>
        </p:nvSpPr>
        <p:spPr>
          <a:xfrm>
            <a:off x="1104899" y="916585"/>
            <a:ext cx="9925051" cy="2049354"/>
          </a:xfrm>
        </p:spPr>
        <p:txBody>
          <a:bodyPr>
            <a:normAutofit/>
          </a:bodyPr>
          <a:lstStyle>
            <a:lvl1pPr algn="ctr">
              <a:lnSpc>
                <a:spcPct val="100000"/>
              </a:lnSpc>
              <a:defRPr sz="5400" b="1" cap="all" baseline="0">
                <a:solidFill>
                  <a:schemeClr val="bg1"/>
                </a:solidFill>
                <a:latin typeface="Segoe UI" panose="020B0502040204020203" pitchFamily="34" charset="0"/>
                <a:cs typeface="Segoe UI" panose="020B0502040204020203" pitchFamily="34" charset="0"/>
              </a:defRPr>
            </a:lvl1pPr>
          </a:lstStyle>
          <a:p>
            <a:r>
              <a:rPr lang="en-US" dirty="0"/>
              <a:t>PRESENTATION</a:t>
            </a:r>
            <a:br>
              <a:rPr lang="en-US" dirty="0"/>
            </a:br>
            <a:r>
              <a:rPr lang="en-US" dirty="0"/>
              <a:t>TITLE</a:t>
            </a:r>
          </a:p>
        </p:txBody>
      </p:sp>
      <p:sp>
        <p:nvSpPr>
          <p:cNvPr id="16" name="Text Placeholder 2"/>
          <p:cNvSpPr>
            <a:spLocks noGrp="1"/>
          </p:cNvSpPr>
          <p:nvPr>
            <p:ph type="body" sz="quarter" idx="10"/>
          </p:nvPr>
        </p:nvSpPr>
        <p:spPr>
          <a:xfrm>
            <a:off x="1104900" y="3067025"/>
            <a:ext cx="9925050" cy="761367"/>
          </a:xfrm>
        </p:spPr>
        <p:txBody>
          <a:bodyPr>
            <a:normAutofit/>
          </a:bodyPr>
          <a:lstStyle>
            <a:lvl1pPr marL="0" indent="0" algn="ctr">
              <a:buNone/>
              <a:defRPr sz="4400">
                <a:solidFill>
                  <a:schemeClr val="bg1"/>
                </a:solidFill>
              </a:defRPr>
            </a:lvl1pPr>
          </a:lstStyle>
          <a:p>
            <a:pPr lvl="0"/>
            <a:r>
              <a:rPr lang="en-US"/>
              <a:t>Edit Master text styles</a:t>
            </a:r>
          </a:p>
        </p:txBody>
      </p:sp>
      <p:sp>
        <p:nvSpPr>
          <p:cNvPr id="17" name="Text Placeholder 3"/>
          <p:cNvSpPr>
            <a:spLocks noGrp="1"/>
          </p:cNvSpPr>
          <p:nvPr>
            <p:ph type="body" sz="quarter" idx="11"/>
          </p:nvPr>
        </p:nvSpPr>
        <p:spPr>
          <a:xfrm>
            <a:off x="1104900" y="3874376"/>
            <a:ext cx="9925050" cy="1295502"/>
          </a:xfrm>
        </p:spPr>
        <p:txBody>
          <a:bodyPr>
            <a:normAutofit/>
          </a:bodyPr>
          <a:lstStyle>
            <a:lvl1pPr marL="0" indent="0" algn="ctr">
              <a:buNone/>
              <a:defRPr sz="3500">
                <a:solidFill>
                  <a:schemeClr val="bg1"/>
                </a:solidFill>
              </a:defRPr>
            </a:lvl1pPr>
          </a:lstStyle>
          <a:p>
            <a:pPr lvl="0"/>
            <a:r>
              <a:rPr lang="en-US"/>
              <a:t>Edit Master text styles</a:t>
            </a:r>
          </a:p>
        </p:txBody>
      </p:sp>
    </p:spTree>
    <p:extLst>
      <p:ext uri="{BB962C8B-B14F-4D97-AF65-F5344CB8AC3E}">
        <p14:creationId xmlns:p14="http://schemas.microsoft.com/office/powerpoint/2010/main" val="292042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Timeline</a:t>
            </a:r>
          </a:p>
        </p:txBody>
      </p:sp>
      <p:cxnSp>
        <p:nvCxnSpPr>
          <p:cNvPr id="7" name="Straight Connector 6"/>
          <p:cNvCxnSpPr/>
          <p:nvPr userDrawn="1"/>
        </p:nvCxnSpPr>
        <p:spPr>
          <a:xfrm>
            <a:off x="1021976" y="3358399"/>
            <a:ext cx="10201836" cy="0"/>
          </a:xfrm>
          <a:prstGeom prst="line">
            <a:avLst/>
          </a:prstGeom>
          <a:ln w="34925" cap="rnd">
            <a:solidFill>
              <a:srgbClr val="1B355E"/>
            </a:solidFill>
            <a:prstDash val="dash"/>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7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Image 1">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96223" y="956020"/>
            <a:ext cx="4526472" cy="1080821"/>
          </a:xfrm>
        </p:spPr>
        <p:txBody>
          <a:bodyPr>
            <a:normAutofit/>
          </a:bodyPr>
          <a:lstStyle>
            <a:lvl1pPr>
              <a:defRPr sz="3400" baseline="0">
                <a:solidFill>
                  <a:srgbClr val="1995BA"/>
                </a:solidFill>
                <a:latin typeface="Segoe UI" panose="020B0502040204020203" pitchFamily="34" charset="0"/>
                <a:cs typeface="Segoe UI" panose="020B0502040204020203" pitchFamily="34" charset="0"/>
              </a:defRPr>
            </a:lvl1pPr>
          </a:lstStyle>
          <a:p>
            <a:r>
              <a:rPr lang="en-US" dirty="0"/>
              <a:t>Content with image</a:t>
            </a:r>
          </a:p>
        </p:txBody>
      </p:sp>
      <p:sp>
        <p:nvSpPr>
          <p:cNvPr id="9" name="Text Placeholder 3"/>
          <p:cNvSpPr>
            <a:spLocks noGrp="1"/>
          </p:cNvSpPr>
          <p:nvPr>
            <p:ph type="body" sz="quarter" idx="10" hasCustomPrompt="1"/>
          </p:nvPr>
        </p:nvSpPr>
        <p:spPr>
          <a:xfrm>
            <a:off x="915274" y="2544763"/>
            <a:ext cx="4526472" cy="2047547"/>
          </a:xfrm>
        </p:spPr>
        <p:txBody>
          <a:bodyPr>
            <a:normAutofit/>
          </a:bodyPr>
          <a:lstStyle>
            <a:lvl1pPr marL="0" indent="0">
              <a:spcBef>
                <a:spcPts val="1200"/>
              </a:spcBef>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a:p>
            <a:pPr lvl="0"/>
            <a:endParaRPr lang="en-US" dirty="0"/>
          </a:p>
        </p:txBody>
      </p:sp>
      <p:sp>
        <p:nvSpPr>
          <p:cNvPr id="10" name="Text Placeholder 5"/>
          <p:cNvSpPr>
            <a:spLocks noGrp="1"/>
          </p:cNvSpPr>
          <p:nvPr>
            <p:ph type="body" sz="quarter" idx="11" hasCustomPrompt="1"/>
          </p:nvPr>
        </p:nvSpPr>
        <p:spPr>
          <a:xfrm>
            <a:off x="915272" y="4744710"/>
            <a:ext cx="4526474" cy="1322715"/>
          </a:xfrm>
        </p:spPr>
        <p:txBody>
          <a:bodyPr>
            <a:noAutofit/>
          </a:bodyPr>
          <a:lstStyle>
            <a:lvl1pPr marL="0" indent="0">
              <a:spcBef>
                <a:spcPts val="1200"/>
              </a:spcBef>
              <a:buFont typeface="Arial" panose="020B0604020202020204" pitchFamily="34" charset="0"/>
              <a:buNone/>
              <a:defRPr sz="2000" b="1" i="1">
                <a:solidFill>
                  <a:srgbClr val="1995BA"/>
                </a:solidFill>
                <a:latin typeface="Segoe UI" panose="020B0502040204020203" pitchFamily="34" charset="0"/>
                <a:cs typeface="Segoe UI" panose="020B0502040204020203" pitchFamily="34" charset="0"/>
              </a:defRPr>
            </a:lvl1pPr>
            <a:lvl2pPr marL="4572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2pPr>
            <a:lvl3pPr marL="9144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3pPr>
            <a:lvl4pPr marL="13716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4pPr>
            <a:lvl5pPr marL="18288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5pPr>
          </a:lstStyle>
          <a:p>
            <a:pPr lvl="0"/>
            <a:r>
              <a:rPr lang="en-US" dirty="0"/>
              <a:t>Enter text here</a:t>
            </a:r>
          </a:p>
        </p:txBody>
      </p:sp>
      <p:sp>
        <p:nvSpPr>
          <p:cNvPr id="11" name="Picture Placeholder 7"/>
          <p:cNvSpPr>
            <a:spLocks noGrp="1"/>
          </p:cNvSpPr>
          <p:nvPr>
            <p:ph type="pic" sz="quarter" idx="12" hasCustomPrompt="1"/>
          </p:nvPr>
        </p:nvSpPr>
        <p:spPr>
          <a:xfrm>
            <a:off x="6099175" y="0"/>
            <a:ext cx="4816475" cy="6867525"/>
          </a:xfrm>
        </p:spPr>
        <p:txBody>
          <a:bodyPr>
            <a:normAutofit/>
          </a:bodyPr>
          <a:lstStyle>
            <a:lvl1pPr marL="0" indent="0">
              <a:buNone/>
              <a:defRPr sz="2000" baseline="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Tree>
    <p:extLst>
      <p:ext uri="{BB962C8B-B14F-4D97-AF65-F5344CB8AC3E}">
        <p14:creationId xmlns:p14="http://schemas.microsoft.com/office/powerpoint/2010/main" val="2951249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Image 2">
    <p:spTree>
      <p:nvGrpSpPr>
        <p:cNvPr id="1" name=""/>
        <p:cNvGrpSpPr/>
        <p:nvPr/>
      </p:nvGrpSpPr>
      <p:grpSpPr>
        <a:xfrm>
          <a:off x="0" y="0"/>
          <a:ext cx="0" cy="0"/>
          <a:chOff x="0" y="0"/>
          <a:chExt cx="0" cy="0"/>
        </a:xfrm>
      </p:grpSpPr>
      <p:sp>
        <p:nvSpPr>
          <p:cNvPr id="8" name="Title 17"/>
          <p:cNvSpPr>
            <a:spLocks noGrp="1"/>
          </p:cNvSpPr>
          <p:nvPr>
            <p:ph type="title" hasCustomPrompt="1"/>
          </p:nvPr>
        </p:nvSpPr>
        <p:spPr>
          <a:xfrm>
            <a:off x="893612" y="1360341"/>
            <a:ext cx="3356915" cy="1015663"/>
          </a:xfrm>
        </p:spPr>
        <p:txBody>
          <a:bodyPr>
            <a:noAutofit/>
          </a:bodyPr>
          <a:lstStyle>
            <a:lvl1pPr>
              <a:defRPr sz="3400">
                <a:solidFill>
                  <a:srgbClr val="1995BA"/>
                </a:solidFill>
                <a:latin typeface="Segoe UI" panose="020B0502040204020203" pitchFamily="34" charset="0"/>
                <a:cs typeface="Segoe UI" panose="020B0502040204020203" pitchFamily="34" charset="0"/>
              </a:defRPr>
            </a:lvl1pPr>
          </a:lstStyle>
          <a:p>
            <a:r>
              <a:rPr lang="en-US" dirty="0"/>
              <a:t>Content with images</a:t>
            </a:r>
          </a:p>
        </p:txBody>
      </p:sp>
      <p:sp>
        <p:nvSpPr>
          <p:cNvPr id="9" name="Text Placeholder 20"/>
          <p:cNvSpPr>
            <a:spLocks noGrp="1"/>
          </p:cNvSpPr>
          <p:nvPr>
            <p:ph type="body" sz="quarter" idx="10" hasCustomPrompt="1"/>
          </p:nvPr>
        </p:nvSpPr>
        <p:spPr>
          <a:xfrm>
            <a:off x="1676401" y="2889580"/>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p:txBody>
      </p:sp>
      <p:sp>
        <p:nvSpPr>
          <p:cNvPr id="10" name="Text Placeholder 20"/>
          <p:cNvSpPr>
            <a:spLocks noGrp="1"/>
          </p:cNvSpPr>
          <p:nvPr>
            <p:ph type="body" sz="quarter" idx="11" hasCustomPrompt="1"/>
          </p:nvPr>
        </p:nvSpPr>
        <p:spPr>
          <a:xfrm>
            <a:off x="1663757" y="4512176"/>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p:txBody>
      </p:sp>
      <p:sp>
        <p:nvSpPr>
          <p:cNvPr id="11" name="Picture Placeholder 24"/>
          <p:cNvSpPr>
            <a:spLocks noGrp="1"/>
          </p:cNvSpPr>
          <p:nvPr>
            <p:ph type="pic" sz="quarter" idx="12" hasCustomPrompt="1"/>
          </p:nvPr>
        </p:nvSpPr>
        <p:spPr>
          <a:xfrm>
            <a:off x="4772025" y="1014413"/>
            <a:ext cx="3124200" cy="5045075"/>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
        <p:nvSpPr>
          <p:cNvPr id="12" name="Picture Placeholder 26"/>
          <p:cNvSpPr>
            <a:spLocks noGrp="1"/>
          </p:cNvSpPr>
          <p:nvPr>
            <p:ph type="pic" sz="quarter" idx="13" hasCustomPrompt="1"/>
          </p:nvPr>
        </p:nvSpPr>
        <p:spPr>
          <a:xfrm>
            <a:off x="8049621" y="1014413"/>
            <a:ext cx="3123203" cy="2462213"/>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
        <p:nvSpPr>
          <p:cNvPr id="13" name="Picture Placeholder 26"/>
          <p:cNvSpPr>
            <a:spLocks noGrp="1"/>
          </p:cNvSpPr>
          <p:nvPr>
            <p:ph type="pic" sz="quarter" idx="14" hasCustomPrompt="1"/>
          </p:nvPr>
        </p:nvSpPr>
        <p:spPr>
          <a:xfrm>
            <a:off x="8049621" y="3605861"/>
            <a:ext cx="3123203" cy="2453310"/>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pic>
        <p:nvPicPr>
          <p:cNvPr id="14" name="Picture 13"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2889580"/>
            <a:ext cx="494619" cy="495300"/>
          </a:xfrm>
          <a:prstGeom prst="rect">
            <a:avLst/>
          </a:prstGeom>
        </p:spPr>
      </p:pic>
      <p:pic>
        <p:nvPicPr>
          <p:cNvPr id="15" name="Picture 14"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4464393"/>
            <a:ext cx="494619" cy="495300"/>
          </a:xfrm>
          <a:prstGeom prst="rect">
            <a:avLst/>
          </a:prstGeom>
        </p:spPr>
      </p:pic>
    </p:spTree>
    <p:extLst>
      <p:ext uri="{BB962C8B-B14F-4D97-AF65-F5344CB8AC3E}">
        <p14:creationId xmlns:p14="http://schemas.microsoft.com/office/powerpoint/2010/main" val="3922172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985963" y="1828800"/>
            <a:ext cx="8007350" cy="2814638"/>
          </a:xfrm>
        </p:spPr>
        <p:txBody>
          <a:bodyPr>
            <a:normAutofit/>
          </a:bodyPr>
          <a:lstStyle>
            <a:lvl1pPr marL="0" indent="0" algn="ctr">
              <a:buNone/>
              <a:defRPr sz="24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Blank slide for you to do your own thing</a:t>
            </a:r>
          </a:p>
        </p:txBody>
      </p:sp>
    </p:spTree>
    <p:extLst>
      <p:ext uri="{BB962C8B-B14F-4D97-AF65-F5344CB8AC3E}">
        <p14:creationId xmlns:p14="http://schemas.microsoft.com/office/powerpoint/2010/main" val="1734002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 Placeholder 2"/>
          <p:cNvSpPr>
            <a:spLocks noGrp="1"/>
          </p:cNvSpPr>
          <p:nvPr>
            <p:ph type="body" sz="quarter" idx="10" hasCustomPrompt="1"/>
          </p:nvPr>
        </p:nvSpPr>
        <p:spPr>
          <a:xfrm>
            <a:off x="1167412" y="5666576"/>
            <a:ext cx="3056084" cy="762000"/>
          </a:xfrm>
        </p:spPr>
        <p:txBody>
          <a:bodyPr>
            <a:noAutofit/>
          </a:bodyPr>
          <a:lstStyle>
            <a:lvl1pPr marL="0" indent="0" algn="ctr">
              <a:buNone/>
              <a:defRPr sz="1800" baseline="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email here</a:t>
            </a:r>
          </a:p>
        </p:txBody>
      </p:sp>
      <p:sp>
        <p:nvSpPr>
          <p:cNvPr id="9" name="Text Placeholder 2"/>
          <p:cNvSpPr>
            <a:spLocks noGrp="1"/>
          </p:cNvSpPr>
          <p:nvPr>
            <p:ph type="body" sz="quarter" idx="11" hasCustomPrompt="1"/>
          </p:nvPr>
        </p:nvSpPr>
        <p:spPr>
          <a:xfrm>
            <a:off x="4632300" y="5666576"/>
            <a:ext cx="2891448"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phone number here</a:t>
            </a:r>
          </a:p>
        </p:txBody>
      </p:sp>
      <p:sp>
        <p:nvSpPr>
          <p:cNvPr id="10" name="Text Placeholder 2"/>
          <p:cNvSpPr>
            <a:spLocks noGrp="1"/>
          </p:cNvSpPr>
          <p:nvPr>
            <p:ph type="body" sz="quarter" idx="12" hasCustomPrompt="1"/>
          </p:nvPr>
        </p:nvSpPr>
        <p:spPr>
          <a:xfrm>
            <a:off x="7949895" y="5666576"/>
            <a:ext cx="3056084"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web address here</a:t>
            </a:r>
          </a:p>
        </p:txBody>
      </p:sp>
      <p:sp>
        <p:nvSpPr>
          <p:cNvPr id="7" name="Rectangle 6" descr="Decorative blue box as background" title="Decorative blue box as background"/>
          <p:cNvSpPr/>
          <p:nvPr userDrawn="1"/>
        </p:nvSpPr>
        <p:spPr>
          <a:xfrm>
            <a:off x="-9614" y="-1538"/>
            <a:ext cx="12201613"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descr="Email icon" title="Email icon"/>
          <p:cNvGrpSpPr/>
          <p:nvPr userDrawn="1"/>
        </p:nvGrpSpPr>
        <p:grpSpPr>
          <a:xfrm>
            <a:off x="2039828" y="4063813"/>
            <a:ext cx="1322321" cy="1278261"/>
            <a:chOff x="2039828" y="656220"/>
            <a:chExt cx="1322321" cy="1278261"/>
          </a:xfrm>
        </p:grpSpPr>
        <p:sp>
          <p:nvSpPr>
            <p:cNvPr id="13" name="Oval 12"/>
            <p:cNvSpPr/>
            <p:nvPr userDrawn="1"/>
          </p:nvSpPr>
          <p:spPr>
            <a:xfrm>
              <a:off x="2039828" y="656220"/>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4415" y="1084088"/>
              <a:ext cx="582080" cy="436696"/>
            </a:xfrm>
            <a:prstGeom prst="rect">
              <a:avLst/>
            </a:prstGeom>
          </p:spPr>
        </p:pic>
      </p:grpSp>
      <p:sp>
        <p:nvSpPr>
          <p:cNvPr id="16" name="Oval 15"/>
          <p:cNvSpPr/>
          <p:nvPr/>
        </p:nvSpPr>
        <p:spPr>
          <a:xfrm>
            <a:off x="8821804" y="4063813"/>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descr="Call icon" title="Call icon"/>
          <p:cNvGrpSpPr/>
          <p:nvPr userDrawn="1"/>
        </p:nvGrpSpPr>
        <p:grpSpPr>
          <a:xfrm>
            <a:off x="5426574" y="4063812"/>
            <a:ext cx="1322321" cy="1278261"/>
            <a:chOff x="5426574" y="656219"/>
            <a:chExt cx="1322321" cy="1278261"/>
          </a:xfrm>
        </p:grpSpPr>
        <p:sp>
          <p:nvSpPr>
            <p:cNvPr id="19" name="Oval 18"/>
            <p:cNvSpPr/>
            <p:nvPr userDrawn="1"/>
          </p:nvSpPr>
          <p:spPr>
            <a:xfrm>
              <a:off x="5426574" y="656219"/>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1065308" flipH="1" flipV="1">
              <a:off x="5802992" y="992641"/>
              <a:ext cx="566789" cy="565911"/>
            </a:xfrm>
            <a:prstGeom prst="rect">
              <a:avLst/>
            </a:prstGeom>
          </p:spPr>
        </p:pic>
      </p:grpSp>
      <p:sp>
        <p:nvSpPr>
          <p:cNvPr id="21" name="Title 11"/>
          <p:cNvSpPr>
            <a:spLocks noGrp="1"/>
          </p:cNvSpPr>
          <p:nvPr>
            <p:ph type="title" hasCustomPrompt="1"/>
          </p:nvPr>
        </p:nvSpPr>
        <p:spPr>
          <a:xfrm>
            <a:off x="1148453" y="1447620"/>
            <a:ext cx="9744075" cy="606225"/>
          </a:xfrm>
        </p:spPr>
        <p:txBody>
          <a:bodyPr>
            <a:noAutofit/>
          </a:bodyPr>
          <a:lstStyle>
            <a:lvl1pPr algn="ctr">
              <a:defRPr sz="5400" b="1" cap="all" baseline="0">
                <a:solidFill>
                  <a:schemeClr val="bg1"/>
                </a:solidFill>
                <a:latin typeface="Segoe UI" panose="020B0502040204020203" pitchFamily="34" charset="0"/>
                <a:cs typeface="Segoe UI" panose="020B0502040204020203" pitchFamily="34" charset="0"/>
              </a:defRPr>
            </a:lvl1pPr>
          </a:lstStyle>
          <a:p>
            <a:r>
              <a:rPr lang="en-US" dirty="0"/>
              <a:t>thank you</a:t>
            </a:r>
          </a:p>
        </p:txBody>
      </p:sp>
      <p:pic>
        <p:nvPicPr>
          <p:cNvPr id="22" name="Picture 21" descr="Web icon" title="Web ic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8486" y="4313738"/>
            <a:ext cx="738902" cy="738902"/>
          </a:xfrm>
          <a:prstGeom prst="rect">
            <a:avLst/>
          </a:prstGeom>
          <a:ln>
            <a:noFill/>
          </a:ln>
        </p:spPr>
      </p:pic>
    </p:spTree>
    <p:extLst>
      <p:ext uri="{BB962C8B-B14F-4D97-AF65-F5344CB8AC3E}">
        <p14:creationId xmlns:p14="http://schemas.microsoft.com/office/powerpoint/2010/main" val="418027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1"/>
          <p:cNvSpPr>
            <a:spLocks noGrp="1"/>
          </p:cNvSpPr>
          <p:nvPr>
            <p:ph type="title" hasCustomPrompt="1"/>
          </p:nvPr>
        </p:nvSpPr>
        <p:spPr>
          <a:xfrm>
            <a:off x="1228724" y="831086"/>
            <a:ext cx="9744075" cy="733533"/>
          </a:xfrm>
        </p:spPr>
        <p:txBody>
          <a:bodyPr>
            <a:normAutofit/>
          </a:bodyPr>
          <a:lstStyle>
            <a:lvl1pPr algn="ctr">
              <a:defRPr sz="4400" cap="all" baseline="0">
                <a:solidFill>
                  <a:schemeClr val="accent2"/>
                </a:solidFill>
                <a:latin typeface="Segoe UI" panose="020B0502040204020203" pitchFamily="34" charset="0"/>
                <a:cs typeface="Segoe UI" panose="020B0502040204020203" pitchFamily="34" charset="0"/>
              </a:defRPr>
            </a:lvl1pPr>
          </a:lstStyle>
          <a:p>
            <a:r>
              <a:rPr lang="en-US" dirty="0"/>
              <a:t>Basic TITLE and CONTENT page</a:t>
            </a:r>
          </a:p>
        </p:txBody>
      </p:sp>
      <p:sp>
        <p:nvSpPr>
          <p:cNvPr id="8" name="Text Placeholder 3"/>
          <p:cNvSpPr>
            <a:spLocks noGrp="1"/>
          </p:cNvSpPr>
          <p:nvPr>
            <p:ph type="body" sz="quarter" idx="10" hasCustomPrompt="1"/>
          </p:nvPr>
        </p:nvSpPr>
        <p:spPr>
          <a:xfrm>
            <a:off x="1264583" y="1971675"/>
            <a:ext cx="9744075" cy="4052888"/>
          </a:xfrm>
        </p:spPr>
        <p:txBody>
          <a:bodyPr/>
          <a:lstStyle>
            <a:lvl1pPr marL="0" indent="0">
              <a:lnSpc>
                <a:spcPct val="100000"/>
              </a:lnSpc>
              <a:spcBef>
                <a:spcPts val="1800"/>
              </a:spcBef>
              <a:buFont typeface="Arial" panose="020B0604020202020204" pitchFamily="34" charset="0"/>
              <a:buNone/>
              <a:defRPr sz="2400" b="0" baseline="0"/>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2pPr>
          </a:lstStyle>
          <a:p>
            <a:pPr lvl="0"/>
            <a:r>
              <a:rPr lang="en-US" dirty="0"/>
              <a:t>Text Segoe UI 24 </a:t>
            </a:r>
            <a:r>
              <a:rPr lang="en-US" dirty="0" err="1"/>
              <a:t>pt</a:t>
            </a:r>
            <a:r>
              <a:rPr lang="en-US" dirty="0"/>
              <a:t> (no less than 18 pts).</a:t>
            </a:r>
          </a:p>
          <a:p>
            <a:pPr lvl="0"/>
            <a:r>
              <a:rPr lang="en-US" dirty="0"/>
              <a:t>Stay at/under 4-5 bullets per slide.</a:t>
            </a:r>
          </a:p>
          <a:p>
            <a:pPr lvl="0"/>
            <a:endParaRPr lang="en-US" dirty="0"/>
          </a:p>
        </p:txBody>
      </p:sp>
      <p:pic>
        <p:nvPicPr>
          <p:cNvPr id="3" name="Picture 2" descr="Shape, rectangle&#10;&#10;Description automatically generated">
            <a:extLst>
              <a:ext uri="{FF2B5EF4-FFF2-40B4-BE49-F238E27FC236}">
                <a16:creationId xmlns:a16="http://schemas.microsoft.com/office/drawing/2014/main" id="{42F96518-2398-4877-8AEF-5B9C868927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660851"/>
          </a:xfrm>
          <a:prstGeom prst="rect">
            <a:avLst/>
          </a:prstGeom>
        </p:spPr>
      </p:pic>
    </p:spTree>
    <p:extLst>
      <p:ext uri="{BB962C8B-B14F-4D97-AF65-F5344CB8AC3E}">
        <p14:creationId xmlns:p14="http://schemas.microsoft.com/office/powerpoint/2010/main" val="379908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01633-66A7-4754-801E-36C42F5F273F}"/>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78565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7A9ED-D343-4328-B412-E080CFA314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3565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266F-9EA9-415D-8A38-907908C0CDC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2045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F9C1-1715-4BD6-B4AD-6314722CCB3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8725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descr="Decorative blue box as background" title="Decorative blue box as background"/>
          <p:cNvSpPr/>
          <p:nvPr userDrawn="1"/>
        </p:nvSpPr>
        <p:spPr>
          <a:xfrm>
            <a:off x="0" y="3312377"/>
            <a:ext cx="12192000"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1"/>
          <p:cNvSpPr>
            <a:spLocks noGrp="1"/>
          </p:cNvSpPr>
          <p:nvPr>
            <p:ph type="title" hasCustomPrompt="1"/>
          </p:nvPr>
        </p:nvSpPr>
        <p:spPr>
          <a:xfrm>
            <a:off x="1223962" y="1347607"/>
            <a:ext cx="9744075" cy="606225"/>
          </a:xfrm>
        </p:spPr>
        <p:txBody>
          <a:bodyPr>
            <a:noAutofit/>
          </a:bodyPr>
          <a:lstStyle>
            <a:lvl1pPr algn="ctr">
              <a:lnSpc>
                <a:spcPct val="100000"/>
              </a:lnSpc>
              <a:defRPr sz="5400" b="1" cap="all" baseline="0">
                <a:solidFill>
                  <a:schemeClr val="accent2"/>
                </a:solidFill>
                <a:latin typeface="Segoe UI" panose="020B0502040204020203" pitchFamily="34" charset="0"/>
                <a:cs typeface="Segoe UI" panose="020B0502040204020203" pitchFamily="34" charset="0"/>
              </a:defRPr>
            </a:lvl1pPr>
          </a:lstStyle>
          <a:p>
            <a:r>
              <a:rPr lang="en-US" dirty="0"/>
              <a:t>Section Header</a:t>
            </a:r>
          </a:p>
        </p:txBody>
      </p:sp>
    </p:spTree>
    <p:extLst>
      <p:ext uri="{BB962C8B-B14F-4D97-AF65-F5344CB8AC3E}">
        <p14:creationId xmlns:p14="http://schemas.microsoft.com/office/powerpoint/2010/main" val="165789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0"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3 columns</a:t>
            </a:r>
          </a:p>
        </p:txBody>
      </p:sp>
      <p:sp>
        <p:nvSpPr>
          <p:cNvPr id="11" name="Content Placeholder 2"/>
          <p:cNvSpPr>
            <a:spLocks noGrp="1"/>
          </p:cNvSpPr>
          <p:nvPr>
            <p:ph sz="half" idx="2" hasCustomPrompt="1"/>
          </p:nvPr>
        </p:nvSpPr>
        <p:spPr>
          <a:xfrm>
            <a:off x="1043756" y="3183867"/>
            <a:ext cx="3180374" cy="2831167"/>
          </a:xfrm>
        </p:spPr>
        <p:txBody>
          <a:bodyPr>
            <a:normAutofit/>
          </a:bodyPr>
          <a:lstStyle>
            <a:lvl1pPr marL="0" indent="0">
              <a:buNone/>
              <a:defRPr sz="2000" baseline="0"/>
            </a:lvl1pPr>
          </a:lstStyle>
          <a:p>
            <a:r>
              <a:rPr lang="en-US" dirty="0"/>
              <a:t>Click on appropriate icon for desired content</a:t>
            </a:r>
          </a:p>
        </p:txBody>
      </p:sp>
      <p:sp>
        <p:nvSpPr>
          <p:cNvPr id="13" name="Content Placeholder 2"/>
          <p:cNvSpPr>
            <a:spLocks noGrp="1"/>
          </p:cNvSpPr>
          <p:nvPr>
            <p:ph sz="half" idx="17" hasCustomPrompt="1"/>
          </p:nvPr>
        </p:nvSpPr>
        <p:spPr>
          <a:xfrm>
            <a:off x="7944030"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on appropriate icon for desired content</a:t>
            </a:r>
          </a:p>
          <a:p>
            <a:endParaRPr lang="en-US" dirty="0"/>
          </a:p>
        </p:txBody>
      </p:sp>
      <p:sp>
        <p:nvSpPr>
          <p:cNvPr id="15" name="Content Placeholder 2"/>
          <p:cNvSpPr>
            <a:spLocks noGrp="1"/>
          </p:cNvSpPr>
          <p:nvPr>
            <p:ph sz="half" idx="19" hasCustomPrompt="1"/>
          </p:nvPr>
        </p:nvSpPr>
        <p:spPr>
          <a:xfrm>
            <a:off x="4493893"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on appropriate icon for desired content</a:t>
            </a:r>
          </a:p>
          <a:p>
            <a:endParaRPr lang="en-US" dirty="0"/>
          </a:p>
        </p:txBody>
      </p:sp>
      <p:sp>
        <p:nvSpPr>
          <p:cNvPr id="9" name="Content Placeholder 7"/>
          <p:cNvSpPr>
            <a:spLocks noGrp="1"/>
          </p:cNvSpPr>
          <p:nvPr>
            <p:ph sz="quarter" idx="14" hasCustomPrompt="1"/>
          </p:nvPr>
        </p:nvSpPr>
        <p:spPr>
          <a:xfrm>
            <a:off x="1043756" y="1927711"/>
            <a:ext cx="3180374" cy="1000125"/>
          </a:xfrm>
        </p:spPr>
        <p:txBody>
          <a:bodyPr/>
          <a:lstStyle>
            <a:lvl1pPr marL="0" indent="0">
              <a:buNone/>
              <a:defRPr b="1"/>
            </a:lvl1pPr>
          </a:lstStyle>
          <a:p>
            <a:r>
              <a:rPr lang="en-US" dirty="0"/>
              <a:t>Heading here</a:t>
            </a:r>
          </a:p>
        </p:txBody>
      </p:sp>
      <p:sp>
        <p:nvSpPr>
          <p:cNvPr id="12" name="Content Placeholder 7"/>
          <p:cNvSpPr>
            <a:spLocks noGrp="1"/>
          </p:cNvSpPr>
          <p:nvPr>
            <p:ph sz="quarter" idx="18" hasCustomPrompt="1"/>
          </p:nvPr>
        </p:nvSpPr>
        <p:spPr>
          <a:xfrm>
            <a:off x="7944030"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Heading here</a:t>
            </a:r>
          </a:p>
          <a:p>
            <a:endParaRPr lang="en-US" dirty="0"/>
          </a:p>
        </p:txBody>
      </p:sp>
      <p:sp>
        <p:nvSpPr>
          <p:cNvPr id="14" name="Content Placeholder 7"/>
          <p:cNvSpPr>
            <a:spLocks noGrp="1"/>
          </p:cNvSpPr>
          <p:nvPr>
            <p:ph sz="quarter" idx="20" hasCustomPrompt="1"/>
          </p:nvPr>
        </p:nvSpPr>
        <p:spPr>
          <a:xfrm>
            <a:off x="4493893"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Heading here</a:t>
            </a:r>
          </a:p>
          <a:p>
            <a:endParaRPr lang="en-US" dirty="0"/>
          </a:p>
        </p:txBody>
      </p:sp>
    </p:spTree>
    <p:extLst>
      <p:ext uri="{BB962C8B-B14F-4D97-AF65-F5344CB8AC3E}">
        <p14:creationId xmlns:p14="http://schemas.microsoft.com/office/powerpoint/2010/main" val="380691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Title only</a:t>
            </a:r>
          </a:p>
        </p:txBody>
      </p:sp>
    </p:spTree>
    <p:extLst>
      <p:ext uri="{BB962C8B-B14F-4D97-AF65-F5344CB8AC3E}">
        <p14:creationId xmlns:p14="http://schemas.microsoft.com/office/powerpoint/2010/main" val="670689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013723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62" r:id="rId3"/>
    <p:sldLayoutId id="2147483663" r:id="rId4"/>
    <p:sldLayoutId id="2147483664" r:id="rId5"/>
    <p:sldLayoutId id="2147483661" r:id="rId6"/>
    <p:sldLayoutId id="2147483652" r:id="rId7"/>
    <p:sldLayoutId id="2147483654" r:id="rId8"/>
    <p:sldLayoutId id="2147483655"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100000"/>
        </a:lnSpc>
        <a:spcBef>
          <a:spcPct val="0"/>
        </a:spcBef>
        <a:buNone/>
        <a:defRPr sz="4400" kern="1200" cap="all" baseline="0">
          <a:solidFill>
            <a:schemeClr val="accent2"/>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8" Type="http://schemas.openxmlformats.org/officeDocument/2006/relationships/hyperlink" Target="https://dor.wa.gov/" TargetMode="External"/><Relationship Id="rId3" Type="http://schemas.openxmlformats.org/officeDocument/2006/relationships/hyperlink" Target="https://pr-webs-customer.des.wa.gov/" TargetMode="External"/><Relationship Id="rId7" Type="http://schemas.openxmlformats.org/officeDocument/2006/relationships/hyperlink" Target="https://www.dva.wa.gov/"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s://omwbe.wa.gov/" TargetMode="External"/><Relationship Id="rId5" Type="http://schemas.openxmlformats.org/officeDocument/2006/relationships/hyperlink" Target="https://washingtonptac.org/" TargetMode="External"/><Relationship Id="rId4" Type="http://schemas.openxmlformats.org/officeDocument/2006/relationships/hyperlink" Target="https://ofm.wa.gov/it-systems/statewide-vendorpayee-services" TargetMode="External"/><Relationship Id="rId9" Type="http://schemas.openxmlformats.org/officeDocument/2006/relationships/hyperlink" Target="https://www.sos.wa.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pr-webs-vendor.des.wa.gov/"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C3F5-D013-4CE3-BA93-672F6135869B}"/>
              </a:ext>
            </a:extLst>
          </p:cNvPr>
          <p:cNvSpPr>
            <a:spLocks noGrp="1"/>
          </p:cNvSpPr>
          <p:nvPr>
            <p:ph type="title"/>
          </p:nvPr>
        </p:nvSpPr>
        <p:spPr>
          <a:xfrm>
            <a:off x="1228724" y="1036825"/>
            <a:ext cx="9744075" cy="1592074"/>
          </a:xfrm>
        </p:spPr>
        <p:txBody>
          <a:bodyPr>
            <a:normAutofit fontScale="90000"/>
          </a:bodyPr>
          <a:lstStyle/>
          <a:p>
            <a:r>
              <a:rPr kumimoji="0" lang="en-US" sz="6000" b="1" i="0" u="none" strike="noStrike" kern="1200" cap="all" spc="0" normalizeH="0" baseline="0" noProof="0" dirty="0">
                <a:ln>
                  <a:noFill/>
                </a:ln>
                <a:solidFill>
                  <a:srgbClr val="FFFFFF"/>
                </a:solidFill>
                <a:effectLst/>
                <a:uLnTx/>
                <a:uFillTx/>
                <a:latin typeface="Segoe UI" panose="020B0502040204020203" pitchFamily="34" charset="0"/>
                <a:ea typeface="+mj-ea"/>
                <a:cs typeface="Segoe UI" panose="020B0502040204020203" pitchFamily="34" charset="0"/>
              </a:rPr>
              <a:t>Pre-Bid Conference</a:t>
            </a:r>
            <a:br>
              <a:rPr kumimoji="0" lang="en-US" sz="6000" b="1" i="0" u="none" strike="noStrike" kern="1200" cap="all" spc="0" normalizeH="0" baseline="0" noProof="0" dirty="0">
                <a:ln>
                  <a:noFill/>
                </a:ln>
                <a:solidFill>
                  <a:srgbClr val="FFFFFF"/>
                </a:solidFill>
                <a:effectLst/>
                <a:uLnTx/>
                <a:uFillTx/>
                <a:latin typeface="Segoe UI" panose="020B0502040204020203" pitchFamily="34" charset="0"/>
                <a:ea typeface="+mj-ea"/>
                <a:cs typeface="Segoe UI" panose="020B0502040204020203" pitchFamily="34" charset="0"/>
              </a:rPr>
            </a:br>
            <a:br>
              <a:rPr kumimoji="0" lang="en-US" sz="1000" b="1" i="0" u="none" strike="noStrike" kern="1200" cap="all" spc="0" normalizeH="0" baseline="0" noProof="0" dirty="0">
                <a:ln>
                  <a:noFill/>
                </a:ln>
                <a:solidFill>
                  <a:srgbClr val="FFFFFF"/>
                </a:solidFill>
                <a:effectLst/>
                <a:uLnTx/>
                <a:uFillTx/>
                <a:latin typeface="Segoe UI" panose="020B0502040204020203" pitchFamily="34" charset="0"/>
                <a:ea typeface="+mj-ea"/>
                <a:cs typeface="Segoe UI" panose="020B0502040204020203" pitchFamily="34" charset="0"/>
              </a:rPr>
            </a:br>
            <a:r>
              <a:rPr kumimoji="0" lang="en-US" b="1" i="0" u="none" strike="noStrike" kern="1200" cap="all" spc="0" normalizeH="0" baseline="0" noProof="0" dirty="0">
                <a:ln>
                  <a:noFill/>
                </a:ln>
                <a:solidFill>
                  <a:srgbClr val="FFFFFF"/>
                </a:solidFill>
                <a:effectLst/>
                <a:uLnTx/>
                <a:uFillTx/>
                <a:latin typeface="Segoe UI" panose="020B0502040204020203" pitchFamily="34" charset="0"/>
                <a:ea typeface="+mj-ea"/>
                <a:cs typeface="Segoe UI" panose="020B0502040204020203" pitchFamily="34" charset="0"/>
              </a:rPr>
              <a:t>[</a:t>
            </a:r>
            <a:r>
              <a:rPr kumimoji="0" lang="en-US" b="1" i="0" u="none" strike="noStrike" kern="1200" cap="none" spc="0" normalizeH="0" baseline="0" noProof="0" dirty="0">
                <a:ln>
                  <a:noFill/>
                </a:ln>
                <a:solidFill>
                  <a:srgbClr val="FFFFFF"/>
                </a:solidFill>
                <a:effectLst/>
                <a:uLnTx/>
                <a:uFillTx/>
                <a:latin typeface="Segoe UI" panose="020B0502040204020203" pitchFamily="34" charset="0"/>
                <a:ea typeface="+mj-ea"/>
                <a:cs typeface="Segoe UI" panose="020B0502040204020203" pitchFamily="34" charset="0"/>
              </a:rPr>
              <a:t>Solicitation Name and Number</a:t>
            </a:r>
            <a:r>
              <a:rPr kumimoji="0" lang="en-US" b="1" i="0" u="none" strike="noStrike" kern="1200" cap="all" spc="0" normalizeH="0" baseline="0" noProof="0" dirty="0">
                <a:ln>
                  <a:noFill/>
                </a:ln>
                <a:solidFill>
                  <a:srgbClr val="FFFFFF"/>
                </a:solidFill>
                <a:effectLst/>
                <a:uLnTx/>
                <a:uFillTx/>
                <a:latin typeface="Segoe UI" panose="020B0502040204020203" pitchFamily="34" charset="0"/>
                <a:ea typeface="+mj-ea"/>
                <a:cs typeface="Segoe UI" panose="020B0502040204020203" pitchFamily="34" charset="0"/>
              </a:rPr>
              <a:t>]</a:t>
            </a:r>
            <a:endParaRPr lang="en-US" dirty="0"/>
          </a:p>
        </p:txBody>
      </p:sp>
      <p:sp>
        <p:nvSpPr>
          <p:cNvPr id="3" name="Text Placeholder 2">
            <a:extLst>
              <a:ext uri="{FF2B5EF4-FFF2-40B4-BE49-F238E27FC236}">
                <a16:creationId xmlns:a16="http://schemas.microsoft.com/office/drawing/2014/main" id="{DEF0BD0D-C32B-4C69-A69B-BDB602280E13}"/>
              </a:ext>
            </a:extLst>
          </p:cNvPr>
          <p:cNvSpPr>
            <a:spLocks noGrp="1"/>
          </p:cNvSpPr>
          <p:nvPr>
            <p:ph type="body" sz="quarter" idx="10"/>
          </p:nvPr>
        </p:nvSpPr>
        <p:spPr>
          <a:xfrm>
            <a:off x="1223962" y="2971801"/>
            <a:ext cx="9744075" cy="838200"/>
          </a:xfrm>
        </p:spPr>
        <p:txBody>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[insert date]</a:t>
            </a:r>
          </a:p>
          <a:p>
            <a:endParaRPr lang="en-US" dirty="0"/>
          </a:p>
        </p:txBody>
      </p:sp>
      <p:sp>
        <p:nvSpPr>
          <p:cNvPr id="4" name="Text Placeholder 2">
            <a:extLst>
              <a:ext uri="{FF2B5EF4-FFF2-40B4-BE49-F238E27FC236}">
                <a16:creationId xmlns:a16="http://schemas.microsoft.com/office/drawing/2014/main" id="{238156AD-F832-4849-8C15-1025EC2AD83B}"/>
              </a:ext>
            </a:extLst>
          </p:cNvPr>
          <p:cNvSpPr txBox="1">
            <a:spLocks/>
          </p:cNvSpPr>
          <p:nvPr/>
        </p:nvSpPr>
        <p:spPr>
          <a:xfrm>
            <a:off x="1228724" y="3771901"/>
            <a:ext cx="9744075" cy="1325880"/>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800"/>
              </a:spcBef>
              <a:buFont typeface="Arial" panose="020B0604020202020204" pitchFamily="34" charset="0"/>
              <a:buNone/>
              <a:defRPr sz="2400" b="0" kern="1200" baseline="0">
                <a:solidFill>
                  <a:schemeClr val="tx1"/>
                </a:solidFill>
                <a:latin typeface="Segoe UI" panose="020B0502040204020203" pitchFamily="34" charset="0"/>
                <a:ea typeface="+mn-ea"/>
                <a:cs typeface="Segoe UI" panose="020B0502040204020203" pitchFamily="34" charset="0"/>
              </a:defRPr>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5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Presenter Name, Title</a:t>
            </a: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5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Agency Name</a:t>
            </a:r>
          </a:p>
          <a:p>
            <a:endParaRPr lang="en-US" dirty="0"/>
          </a:p>
        </p:txBody>
      </p:sp>
      <p:sp>
        <p:nvSpPr>
          <p:cNvPr id="5" name="Text Placeholder 2">
            <a:extLst>
              <a:ext uri="{FF2B5EF4-FFF2-40B4-BE49-F238E27FC236}">
                <a16:creationId xmlns:a16="http://schemas.microsoft.com/office/drawing/2014/main" id="{CF822A32-2BF4-4EB5-A761-7DD1F6EEB29C}"/>
              </a:ext>
            </a:extLst>
          </p:cNvPr>
          <p:cNvSpPr txBox="1">
            <a:spLocks/>
          </p:cNvSpPr>
          <p:nvPr/>
        </p:nvSpPr>
        <p:spPr>
          <a:xfrm>
            <a:off x="3924299" y="5897881"/>
            <a:ext cx="4343400" cy="579120"/>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800"/>
              </a:spcBef>
              <a:buFont typeface="Arial" panose="020B0604020202020204" pitchFamily="34" charset="0"/>
              <a:buNone/>
              <a:defRPr sz="2400" b="0" kern="1200" baseline="0">
                <a:solidFill>
                  <a:schemeClr val="tx1"/>
                </a:solidFill>
                <a:latin typeface="Segoe UI" panose="020B0502040204020203" pitchFamily="34" charset="0"/>
                <a:ea typeface="+mn-ea"/>
                <a:cs typeface="Segoe UI" panose="020B0502040204020203" pitchFamily="34" charset="0"/>
              </a:defRPr>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1000"/>
              </a:spcBef>
              <a:defRPr/>
            </a:pPr>
            <a:r>
              <a:rPr lang="en-US" dirty="0"/>
              <a:t>[insert agency logo or delete]</a:t>
            </a:r>
          </a:p>
          <a:p>
            <a:endParaRPr lang="en-US" dirty="0"/>
          </a:p>
        </p:txBody>
      </p:sp>
    </p:spTree>
    <p:extLst>
      <p:ext uri="{BB962C8B-B14F-4D97-AF65-F5344CB8AC3E}">
        <p14:creationId xmlns:p14="http://schemas.microsoft.com/office/powerpoint/2010/main" val="1768984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01399" y="355600"/>
            <a:ext cx="9658460" cy="590550"/>
          </a:xfrm>
        </p:spPr>
        <p:txBody>
          <a:bodyPr>
            <a:noAutofit/>
          </a:bodyPr>
          <a:lstStyle/>
          <a:p>
            <a:r>
              <a:rPr lang="en-US" sz="4000" dirty="0">
                <a:solidFill>
                  <a:schemeClr val="accent2"/>
                </a:solidFill>
              </a:rPr>
              <a:t>EXHIBIT B – PERFORMANCE REQUIREMENTS</a:t>
            </a:r>
            <a:endParaRPr lang="en-US" sz="4000" b="1" dirty="0">
              <a:solidFill>
                <a:schemeClr val="accent2"/>
              </a:solidFill>
            </a:endParaRPr>
          </a:p>
        </p:txBody>
      </p:sp>
      <p:sp>
        <p:nvSpPr>
          <p:cNvPr id="4" name="TextBox 3">
            <a:extLst>
              <a:ext uri="{FF2B5EF4-FFF2-40B4-BE49-F238E27FC236}">
                <a16:creationId xmlns:a16="http://schemas.microsoft.com/office/drawing/2014/main" id="{1DDFB4D0-FEE7-4927-848B-24376738D053}"/>
              </a:ext>
            </a:extLst>
          </p:cNvPr>
          <p:cNvSpPr txBox="1"/>
          <p:nvPr/>
        </p:nvSpPr>
        <p:spPr>
          <a:xfrm>
            <a:off x="1656021" y="1909127"/>
            <a:ext cx="8349216" cy="3524042"/>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Heading Segoe UI 28pt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Bullet points are in Segoe UI 24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Do not let the bullet font size shrink to less than 18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If the font gets too small, people can’t read it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And it won’t be accessible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5 bullets max per slide (4 are better)</a:t>
            </a:r>
          </a:p>
        </p:txBody>
      </p:sp>
    </p:spTree>
    <p:extLst>
      <p:ext uri="{BB962C8B-B14F-4D97-AF65-F5344CB8AC3E}">
        <p14:creationId xmlns:p14="http://schemas.microsoft.com/office/powerpoint/2010/main" val="340612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432391"/>
            <a:ext cx="8007350" cy="400050"/>
          </a:xfrm>
        </p:spPr>
        <p:txBody>
          <a:bodyPr>
            <a:noAutofit/>
          </a:bodyPr>
          <a:lstStyle/>
          <a:p>
            <a:r>
              <a:rPr lang="en-US" sz="4000" dirty="0">
                <a:solidFill>
                  <a:schemeClr val="accent2"/>
                </a:solidFill>
              </a:rPr>
              <a:t>EXHIBIT C – PRICE</a:t>
            </a:r>
            <a:endParaRPr lang="en-US" sz="4000" b="1" dirty="0">
              <a:solidFill>
                <a:schemeClr val="accent2"/>
              </a:solidFill>
            </a:endParaRPr>
          </a:p>
        </p:txBody>
      </p:sp>
      <p:sp>
        <p:nvSpPr>
          <p:cNvPr id="4" name="TextBox 3">
            <a:extLst>
              <a:ext uri="{FF2B5EF4-FFF2-40B4-BE49-F238E27FC236}">
                <a16:creationId xmlns:a16="http://schemas.microsoft.com/office/drawing/2014/main" id="{694D600D-7959-412B-8507-1B4CF7216683}"/>
              </a:ext>
            </a:extLst>
          </p:cNvPr>
          <p:cNvSpPr txBox="1"/>
          <p:nvPr/>
        </p:nvSpPr>
        <p:spPr>
          <a:xfrm>
            <a:off x="2262076" y="1898494"/>
            <a:ext cx="8007349" cy="3524042"/>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Heading Segoe UI 28pt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Bullet points are in Segoe UI 24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Do not let the bullet font size shrink to less than 18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If the font gets too small, people can’t read it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And it won’t be accessible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5 bullets max per slide (4 are better)</a:t>
            </a:r>
          </a:p>
        </p:txBody>
      </p:sp>
    </p:spTree>
    <p:extLst>
      <p:ext uri="{BB962C8B-B14F-4D97-AF65-F5344CB8AC3E}">
        <p14:creationId xmlns:p14="http://schemas.microsoft.com/office/powerpoint/2010/main" val="4273990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215309"/>
            <a:ext cx="8007350" cy="622300"/>
          </a:xfrm>
        </p:spPr>
        <p:txBody>
          <a:bodyPr>
            <a:noAutofit/>
          </a:bodyPr>
          <a:lstStyle/>
          <a:p>
            <a:r>
              <a:rPr lang="en-US" sz="4000" dirty="0">
                <a:solidFill>
                  <a:schemeClr val="accent2"/>
                </a:solidFill>
              </a:rPr>
              <a:t>STATE PROCUREMENT PRIORITIES</a:t>
            </a:r>
            <a:endParaRPr lang="en-US" sz="4000" b="1" dirty="0">
              <a:solidFill>
                <a:schemeClr val="accent2"/>
              </a:solidFill>
            </a:endParaRPr>
          </a:p>
        </p:txBody>
      </p:sp>
      <p:sp>
        <p:nvSpPr>
          <p:cNvPr id="4" name="TextBox 3">
            <a:extLst>
              <a:ext uri="{FF2B5EF4-FFF2-40B4-BE49-F238E27FC236}">
                <a16:creationId xmlns:a16="http://schemas.microsoft.com/office/drawing/2014/main" id="{B9213184-D571-4567-8B74-E5C5385BC86C}"/>
              </a:ext>
            </a:extLst>
          </p:cNvPr>
          <p:cNvSpPr txBox="1"/>
          <p:nvPr/>
        </p:nvSpPr>
        <p:spPr>
          <a:xfrm>
            <a:off x="735013" y="1193701"/>
            <a:ext cx="6096000" cy="1610697"/>
          </a:xfrm>
          <a:prstGeom prst="rect">
            <a:avLst/>
          </a:prstGeom>
          <a:noFill/>
        </p:spPr>
        <p:txBody>
          <a:bodyPr wrap="square">
            <a:spAutoFit/>
          </a:bodyPr>
          <a:lstStyle/>
          <a:p>
            <a:pPr marL="342900" indent="-342900">
              <a:spcBef>
                <a:spcPts val="1600"/>
              </a:spcBef>
              <a:buFont typeface="Arial" panose="020B0604020202020204" pitchFamily="34" charset="0"/>
              <a:buChar char="•"/>
            </a:pPr>
            <a:r>
              <a:rPr lang="en-US" sz="2400" dirty="0"/>
              <a:t>Small businesses</a:t>
            </a:r>
          </a:p>
          <a:p>
            <a:pPr marL="342900" indent="-342900">
              <a:spcBef>
                <a:spcPts val="1600"/>
              </a:spcBef>
              <a:buFont typeface="Arial" panose="020B0604020202020204" pitchFamily="34" charset="0"/>
              <a:buChar char="•"/>
            </a:pPr>
            <a:r>
              <a:rPr lang="en-US" sz="2400" dirty="0"/>
              <a:t>Veteran-owned businesses</a:t>
            </a:r>
          </a:p>
          <a:p>
            <a:pPr marL="342900" indent="-342900">
              <a:spcBef>
                <a:spcPts val="1600"/>
              </a:spcBef>
              <a:buFont typeface="Arial" panose="020B0604020202020204" pitchFamily="34" charset="0"/>
              <a:buChar char="•"/>
            </a:pPr>
            <a:r>
              <a:rPr lang="en-US" sz="2400" dirty="0"/>
              <a:t>EO-18-03</a:t>
            </a:r>
          </a:p>
        </p:txBody>
      </p:sp>
    </p:spTree>
    <p:extLst>
      <p:ext uri="{BB962C8B-B14F-4D97-AF65-F5344CB8AC3E}">
        <p14:creationId xmlns:p14="http://schemas.microsoft.com/office/powerpoint/2010/main" val="257856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317500"/>
            <a:ext cx="8007350" cy="641350"/>
          </a:xfrm>
        </p:spPr>
        <p:txBody>
          <a:bodyPr>
            <a:noAutofit/>
          </a:bodyPr>
          <a:lstStyle/>
          <a:p>
            <a:r>
              <a:rPr lang="en-US" sz="4000" dirty="0">
                <a:solidFill>
                  <a:schemeClr val="accent2"/>
                </a:solidFill>
              </a:rPr>
              <a:t>EXHIBIT D - CONTRACT</a:t>
            </a:r>
            <a:endParaRPr lang="en-US" sz="4000" b="1" dirty="0">
              <a:solidFill>
                <a:schemeClr val="accent2"/>
              </a:solidFill>
            </a:endParaRPr>
          </a:p>
        </p:txBody>
      </p:sp>
      <p:sp>
        <p:nvSpPr>
          <p:cNvPr id="4" name="TextBox 3">
            <a:extLst>
              <a:ext uri="{FF2B5EF4-FFF2-40B4-BE49-F238E27FC236}">
                <a16:creationId xmlns:a16="http://schemas.microsoft.com/office/drawing/2014/main" id="{67F1262F-AEC0-496B-8A99-1A2238E5B665}"/>
              </a:ext>
            </a:extLst>
          </p:cNvPr>
          <p:cNvSpPr txBox="1"/>
          <p:nvPr/>
        </p:nvSpPr>
        <p:spPr>
          <a:xfrm>
            <a:off x="563563" y="1157427"/>
            <a:ext cx="6096000" cy="2082621"/>
          </a:xfrm>
          <a:prstGeom prst="rect">
            <a:avLst/>
          </a:prstGeom>
          <a:noFill/>
        </p:spPr>
        <p:txBody>
          <a:bodyPr wrap="square">
            <a:spAutoFit/>
          </a:bodyPr>
          <a:lstStyle/>
          <a:p>
            <a:pPr marL="342900" indent="-342900">
              <a:buFont typeface="Arial" panose="020B0604020202020204" pitchFamily="34" charset="0"/>
              <a:buChar char="•"/>
            </a:pPr>
            <a:r>
              <a:rPr lang="en-US" sz="2400" dirty="0"/>
              <a:t>Contract term:  ___ Years</a:t>
            </a:r>
          </a:p>
          <a:p>
            <a:pPr marL="342900" indent="-342900">
              <a:spcBef>
                <a:spcPts val="1600"/>
              </a:spcBef>
              <a:buFont typeface="Arial" panose="020B0604020202020204" pitchFamily="34" charset="0"/>
              <a:buChar char="•"/>
            </a:pPr>
            <a:r>
              <a:rPr lang="en-US" sz="2400" dirty="0"/>
              <a:t>Pricing</a:t>
            </a:r>
          </a:p>
          <a:p>
            <a:pPr marL="800100" lvl="1" indent="-342900">
              <a:spcBef>
                <a:spcPts val="800"/>
              </a:spcBef>
              <a:buFont typeface="Arial" panose="020B0604020202020204" pitchFamily="34" charset="0"/>
              <a:buChar char="•"/>
            </a:pPr>
            <a:r>
              <a:rPr lang="en-US" sz="2400" dirty="0"/>
              <a:t>Economic price adjustment</a:t>
            </a:r>
          </a:p>
          <a:p>
            <a:pPr marL="342900" indent="-342900">
              <a:spcBef>
                <a:spcPts val="1600"/>
              </a:spcBef>
              <a:buFont typeface="Arial" panose="020B0604020202020204" pitchFamily="34" charset="0"/>
              <a:buChar char="•"/>
            </a:pPr>
            <a:r>
              <a:rPr lang="en-US" sz="2400" dirty="0"/>
              <a:t>Standard Insurance requirements</a:t>
            </a:r>
          </a:p>
        </p:txBody>
      </p:sp>
    </p:spTree>
    <p:extLst>
      <p:ext uri="{BB962C8B-B14F-4D97-AF65-F5344CB8AC3E}">
        <p14:creationId xmlns:p14="http://schemas.microsoft.com/office/powerpoint/2010/main" val="3724682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268472"/>
            <a:ext cx="8007350" cy="647700"/>
          </a:xfrm>
        </p:spPr>
        <p:txBody>
          <a:bodyPr>
            <a:noAutofit/>
          </a:bodyPr>
          <a:lstStyle/>
          <a:p>
            <a:r>
              <a:rPr lang="en-US" sz="4000" dirty="0">
                <a:solidFill>
                  <a:schemeClr val="accent2"/>
                </a:solidFill>
              </a:rPr>
              <a:t>HOW TO SUBMIT A BID</a:t>
            </a:r>
            <a:endParaRPr lang="en-US" sz="4000" b="1" dirty="0">
              <a:solidFill>
                <a:schemeClr val="accent2"/>
              </a:solidFill>
            </a:endParaRPr>
          </a:p>
        </p:txBody>
      </p:sp>
      <p:sp>
        <p:nvSpPr>
          <p:cNvPr id="4" name="TextBox 3">
            <a:extLst>
              <a:ext uri="{FF2B5EF4-FFF2-40B4-BE49-F238E27FC236}">
                <a16:creationId xmlns:a16="http://schemas.microsoft.com/office/drawing/2014/main" id="{E763CAF1-CAA9-41AD-A02B-0E32B7A6883C}"/>
              </a:ext>
            </a:extLst>
          </p:cNvPr>
          <p:cNvSpPr txBox="1"/>
          <p:nvPr/>
        </p:nvSpPr>
        <p:spPr>
          <a:xfrm>
            <a:off x="628649" y="1152536"/>
            <a:ext cx="7747907" cy="4154984"/>
          </a:xfrm>
          <a:prstGeom prst="rect">
            <a:avLst/>
          </a:prstGeom>
          <a:noFill/>
        </p:spPr>
        <p:txBody>
          <a:bodyPr wrap="square">
            <a:spAutoFit/>
          </a:bodyPr>
          <a:lstStyle/>
          <a:p>
            <a:pPr marL="342900" indent="-342900">
              <a:buFont typeface="Arial" panose="020B0604020202020204" pitchFamily="34" charset="0"/>
              <a:buChar char="•"/>
            </a:pPr>
            <a:r>
              <a:rPr lang="en-US" sz="2400" dirty="0"/>
              <a:t>Review all solicitation and contract terms</a:t>
            </a:r>
          </a:p>
          <a:p>
            <a:pPr marL="342900" indent="-342900">
              <a:buFont typeface="Arial" panose="020B0604020202020204" pitchFamily="34" charset="0"/>
              <a:buChar char="•"/>
            </a:pPr>
            <a:r>
              <a:rPr lang="en-US" sz="2400" dirty="0"/>
              <a:t>Submit a bid before the due date and time</a:t>
            </a:r>
          </a:p>
          <a:p>
            <a:pPr marL="342900" indent="-342900">
              <a:buFont typeface="Arial" panose="020B0604020202020204" pitchFamily="34" charset="0"/>
              <a:buChar char="•"/>
            </a:pPr>
            <a:r>
              <a:rPr lang="en-US" sz="2400" dirty="0"/>
              <a:t>Email bid submittals to: [insert the procurement coordinator’s email address]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Provide all completed Exhibits:</a:t>
            </a:r>
          </a:p>
          <a:p>
            <a:pPr marL="800100" lvl="1" indent="-342900">
              <a:buFont typeface="Arial" panose="020B0604020202020204" pitchFamily="34" charset="0"/>
              <a:buChar char="•"/>
            </a:pPr>
            <a:r>
              <a:rPr lang="en-US" sz="2400" dirty="0"/>
              <a:t>Exhibit A-1 – Bidder’s Certification</a:t>
            </a:r>
          </a:p>
          <a:p>
            <a:pPr marL="800100" lvl="1" indent="-342900">
              <a:buFont typeface="Arial" panose="020B0604020202020204" pitchFamily="34" charset="0"/>
              <a:buChar char="•"/>
            </a:pPr>
            <a:r>
              <a:rPr lang="en-US" sz="2400" dirty="0"/>
              <a:t>Exhibit A-2 – Bidder’s Profile</a:t>
            </a:r>
          </a:p>
          <a:p>
            <a:pPr marL="800100" lvl="1" indent="-342900">
              <a:buFont typeface="Arial" panose="020B0604020202020204" pitchFamily="34" charset="0"/>
              <a:buChar char="•"/>
            </a:pPr>
            <a:r>
              <a:rPr lang="en-US" sz="2400" dirty="0"/>
              <a:t>Exhibit B – Performance Requirements</a:t>
            </a:r>
          </a:p>
          <a:p>
            <a:pPr marL="800100" lvl="1" indent="-342900">
              <a:buFont typeface="Arial" panose="020B0604020202020204" pitchFamily="34" charset="0"/>
              <a:buChar char="•"/>
            </a:pPr>
            <a:r>
              <a:rPr lang="en-US" sz="2400" dirty="0"/>
              <a:t>Exhibit C – Price</a:t>
            </a:r>
          </a:p>
          <a:p>
            <a:pPr marL="800100" lvl="1" indent="-342900">
              <a:buFont typeface="Arial" panose="020B0604020202020204" pitchFamily="34" charset="0"/>
              <a:buChar char="•"/>
            </a:pPr>
            <a:r>
              <a:rPr lang="en-US" sz="2400" dirty="0"/>
              <a:t>Exhibit E – Contract Issues List (if applicable)</a:t>
            </a:r>
          </a:p>
        </p:txBody>
      </p:sp>
    </p:spTree>
    <p:extLst>
      <p:ext uri="{BB962C8B-B14F-4D97-AF65-F5344CB8AC3E}">
        <p14:creationId xmlns:p14="http://schemas.microsoft.com/office/powerpoint/2010/main" val="309551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107064"/>
            <a:ext cx="8007350" cy="622300"/>
          </a:xfrm>
        </p:spPr>
        <p:txBody>
          <a:bodyPr>
            <a:noAutofit/>
          </a:bodyPr>
          <a:lstStyle/>
          <a:p>
            <a:r>
              <a:rPr lang="en-US" sz="4000" dirty="0">
                <a:solidFill>
                  <a:schemeClr val="accent2"/>
                </a:solidFill>
              </a:rPr>
              <a:t>QUESTION AND ANSWER PERIOD</a:t>
            </a:r>
            <a:endParaRPr lang="en-US" sz="4000" b="1" dirty="0">
              <a:solidFill>
                <a:schemeClr val="accent2"/>
              </a:solidFill>
            </a:endParaRPr>
          </a:p>
        </p:txBody>
      </p:sp>
      <p:sp>
        <p:nvSpPr>
          <p:cNvPr id="4" name="TextBox 3">
            <a:extLst>
              <a:ext uri="{FF2B5EF4-FFF2-40B4-BE49-F238E27FC236}">
                <a16:creationId xmlns:a16="http://schemas.microsoft.com/office/drawing/2014/main" id="{36E48445-C793-4C47-89E0-BFBC4D2A0C72}"/>
              </a:ext>
            </a:extLst>
          </p:cNvPr>
          <p:cNvSpPr txBox="1"/>
          <p:nvPr/>
        </p:nvSpPr>
        <p:spPr>
          <a:xfrm>
            <a:off x="569912" y="1271885"/>
            <a:ext cx="7399338" cy="1938992"/>
          </a:xfrm>
          <a:prstGeom prst="rect">
            <a:avLst/>
          </a:prstGeom>
          <a:noFill/>
        </p:spPr>
        <p:txBody>
          <a:bodyPr wrap="square">
            <a:spAutoFit/>
          </a:bodyPr>
          <a:lstStyle/>
          <a:p>
            <a:pPr marL="342900" indent="-342900">
              <a:buFont typeface="Arial" panose="020B0604020202020204" pitchFamily="34" charset="0"/>
              <a:buChar char="•"/>
            </a:pPr>
            <a:r>
              <a:rPr lang="en-US" sz="2400" dirty="0"/>
              <a:t>Bidders are encouraged to ask questions</a:t>
            </a:r>
            <a:br>
              <a:rPr lang="en-US" sz="2400" dirty="0"/>
            </a:br>
            <a:endParaRPr lang="en-US" sz="2400" dirty="0"/>
          </a:p>
          <a:p>
            <a:pPr marL="342900" indent="-342900">
              <a:buFont typeface="Arial" panose="020B0604020202020204" pitchFamily="34" charset="0"/>
              <a:buChar char="•"/>
            </a:pPr>
            <a:r>
              <a:rPr lang="en-US" sz="2400" dirty="0"/>
              <a:t>Q&amp;A are posted in WEBS</a:t>
            </a:r>
            <a:br>
              <a:rPr lang="en-US" sz="2400" dirty="0"/>
            </a:br>
            <a:endParaRPr lang="en-US" sz="2400" dirty="0"/>
          </a:p>
          <a:p>
            <a:pPr marL="342900" indent="-342900">
              <a:buFont typeface="Arial" panose="020B0604020202020204" pitchFamily="34" charset="0"/>
              <a:buChar char="•"/>
            </a:pPr>
            <a:r>
              <a:rPr lang="en-US" sz="2400" dirty="0"/>
              <a:t>Some Q&amp;A may lead to solicitation amendments</a:t>
            </a:r>
          </a:p>
        </p:txBody>
      </p:sp>
    </p:spTree>
    <p:extLst>
      <p:ext uri="{BB962C8B-B14F-4D97-AF65-F5344CB8AC3E}">
        <p14:creationId xmlns:p14="http://schemas.microsoft.com/office/powerpoint/2010/main" val="105712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262270"/>
            <a:ext cx="8007350" cy="641350"/>
          </a:xfrm>
        </p:spPr>
        <p:txBody>
          <a:bodyPr>
            <a:noAutofit/>
          </a:bodyPr>
          <a:lstStyle/>
          <a:p>
            <a:r>
              <a:rPr lang="en-US" sz="4000" dirty="0">
                <a:solidFill>
                  <a:schemeClr val="accent2"/>
                </a:solidFill>
              </a:rPr>
              <a:t>TIMELINE AND NEXT STEPS</a:t>
            </a:r>
            <a:endParaRPr lang="en-US" sz="4000" b="1" dirty="0">
              <a:solidFill>
                <a:schemeClr val="accent2"/>
              </a:solidFill>
            </a:endParaRPr>
          </a:p>
        </p:txBody>
      </p:sp>
      <p:graphicFrame>
        <p:nvGraphicFramePr>
          <p:cNvPr id="3" name="Content Placeholder 4">
            <a:extLst>
              <a:ext uri="{FF2B5EF4-FFF2-40B4-BE49-F238E27FC236}">
                <a16:creationId xmlns:a16="http://schemas.microsoft.com/office/drawing/2014/main" id="{20D5B864-CC77-4C34-A53E-2844827D5210}"/>
              </a:ext>
            </a:extLst>
          </p:cNvPr>
          <p:cNvGraphicFramePr>
            <a:graphicFrameLocks/>
          </p:cNvGraphicFramePr>
          <p:nvPr>
            <p:extLst>
              <p:ext uri="{D42A27DB-BD31-4B8C-83A1-F6EECF244321}">
                <p14:modId xmlns:p14="http://schemas.microsoft.com/office/powerpoint/2010/main" val="1079469134"/>
              </p:ext>
            </p:extLst>
          </p:nvPr>
        </p:nvGraphicFramePr>
        <p:xfrm>
          <a:off x="747713" y="1398034"/>
          <a:ext cx="6019800" cy="3513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208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74005" y="0"/>
            <a:ext cx="8007350" cy="590550"/>
          </a:xfrm>
        </p:spPr>
        <p:txBody>
          <a:bodyPr>
            <a:noAutofit/>
          </a:bodyPr>
          <a:lstStyle/>
          <a:p>
            <a:r>
              <a:rPr lang="en-US" sz="3800" dirty="0">
                <a:solidFill>
                  <a:schemeClr val="accent2"/>
                </a:solidFill>
              </a:rPr>
              <a:t>COMPLAINTS/DEBRIEFS/PROTESTS</a:t>
            </a:r>
            <a:endParaRPr lang="en-US" sz="3800" b="1" dirty="0">
              <a:solidFill>
                <a:schemeClr val="accent2"/>
              </a:solidFill>
            </a:endParaRPr>
          </a:p>
        </p:txBody>
      </p:sp>
      <p:sp>
        <p:nvSpPr>
          <p:cNvPr id="4" name="TextBox 3">
            <a:extLst>
              <a:ext uri="{FF2B5EF4-FFF2-40B4-BE49-F238E27FC236}">
                <a16:creationId xmlns:a16="http://schemas.microsoft.com/office/drawing/2014/main" id="{4A6DD982-05C6-4886-8722-A0AA9A203DD9}"/>
              </a:ext>
            </a:extLst>
          </p:cNvPr>
          <p:cNvSpPr txBox="1"/>
          <p:nvPr/>
        </p:nvSpPr>
        <p:spPr>
          <a:xfrm>
            <a:off x="309562" y="940485"/>
            <a:ext cx="10536237" cy="4934684"/>
          </a:xfrm>
          <a:prstGeom prst="rect">
            <a:avLst/>
          </a:prstGeom>
          <a:noFill/>
        </p:spPr>
        <p:txBody>
          <a:bodyPr wrap="square">
            <a:spAutoFit/>
          </a:bodyPr>
          <a:lstStyle/>
          <a:p>
            <a:r>
              <a:rPr lang="en-US" sz="2400" b="1" dirty="0"/>
              <a:t>Complaints</a:t>
            </a:r>
          </a:p>
          <a:p>
            <a:pPr marL="800100" lvl="1" indent="-342900">
              <a:buFont typeface="Arial" panose="020B0604020202020204" pitchFamily="34" charset="0"/>
              <a:buChar char="•"/>
            </a:pPr>
            <a:r>
              <a:rPr lang="en-US" sz="2400" dirty="0"/>
              <a:t>Complaint period ends 5 business days before the bid due date.  </a:t>
            </a:r>
          </a:p>
          <a:p>
            <a:pPr>
              <a:spcBef>
                <a:spcPts val="1600"/>
              </a:spcBef>
            </a:pPr>
            <a:r>
              <a:rPr lang="en-US" sz="2400" b="1" dirty="0"/>
              <a:t>Debrief Conferences</a:t>
            </a:r>
          </a:p>
          <a:p>
            <a:pPr marL="800100" lvl="1" indent="-342900">
              <a:buFont typeface="Arial" panose="020B0604020202020204" pitchFamily="34" charset="0"/>
              <a:buChar char="•"/>
            </a:pPr>
            <a:r>
              <a:rPr lang="en-US" sz="2400" dirty="0"/>
              <a:t>Bidders have 3 business days to request a Debrief Conference after announcement of Apparent Successful Bidder(s).</a:t>
            </a:r>
          </a:p>
          <a:p>
            <a:pPr>
              <a:spcBef>
                <a:spcPts val="1600"/>
              </a:spcBef>
            </a:pPr>
            <a:r>
              <a:rPr lang="en-US" sz="2400" b="1" dirty="0"/>
              <a:t>Protests</a:t>
            </a:r>
          </a:p>
          <a:p>
            <a:pPr marL="800100" lvl="1" indent="-342900">
              <a:buFont typeface="Arial" panose="020B0604020202020204" pitchFamily="34" charset="0"/>
              <a:buChar char="•"/>
            </a:pPr>
            <a:r>
              <a:rPr lang="en-US" sz="2400" dirty="0"/>
              <a:t>Must have participated in debrief conference</a:t>
            </a:r>
          </a:p>
          <a:p>
            <a:pPr marL="800100" lvl="1" indent="-342900">
              <a:buFont typeface="Arial" panose="020B0604020202020204" pitchFamily="34" charset="0"/>
              <a:buChar char="•"/>
            </a:pPr>
            <a:r>
              <a:rPr lang="en-US" sz="2400" dirty="0"/>
              <a:t>Bidders may protest the award </a:t>
            </a:r>
            <a:r>
              <a:rPr lang="en-US" sz="2400" b="1" dirty="0"/>
              <a:t>only</a:t>
            </a:r>
            <a:r>
              <a:rPr lang="en-US" sz="2400" dirty="0"/>
              <a:t> for three reasons: </a:t>
            </a:r>
          </a:p>
          <a:p>
            <a:pPr marL="1257300" lvl="2" indent="-342900">
              <a:buFont typeface="Arial" panose="020B0604020202020204" pitchFamily="34" charset="0"/>
              <a:buChar char="•"/>
            </a:pPr>
            <a:r>
              <a:rPr lang="x-none" sz="2400" dirty="0"/>
              <a:t>Bias, discrimination</a:t>
            </a:r>
            <a:r>
              <a:rPr lang="en-US" sz="2400" dirty="0"/>
              <a:t>,</a:t>
            </a:r>
            <a:r>
              <a:rPr lang="x-none" sz="2400" dirty="0"/>
              <a:t> or conflict of interest of an evaluator;</a:t>
            </a:r>
            <a:r>
              <a:rPr lang="en-US" sz="2400" dirty="0"/>
              <a:t> </a:t>
            </a:r>
          </a:p>
          <a:p>
            <a:pPr marL="1257300" lvl="2" indent="-342900">
              <a:buFont typeface="Arial" panose="020B0604020202020204" pitchFamily="34" charset="0"/>
              <a:buChar char="•"/>
            </a:pPr>
            <a:r>
              <a:rPr lang="x-none" sz="2400" dirty="0"/>
              <a:t>Error in computing evaluation scores; or</a:t>
            </a:r>
            <a:endParaRPr lang="en-US" sz="2400" dirty="0"/>
          </a:p>
          <a:p>
            <a:pPr marL="1257300" lvl="2" indent="-342900">
              <a:buFont typeface="Arial" panose="020B0604020202020204" pitchFamily="34" charset="0"/>
              <a:buChar char="•"/>
            </a:pPr>
            <a:r>
              <a:rPr lang="x-none" sz="2400" dirty="0"/>
              <a:t>Non-compliance with any procedures described in the </a:t>
            </a:r>
            <a:r>
              <a:rPr lang="en-US" sz="2400" dirty="0"/>
              <a:t>Competitive Solicitation.</a:t>
            </a:r>
          </a:p>
        </p:txBody>
      </p:sp>
    </p:spTree>
    <p:extLst>
      <p:ext uri="{BB962C8B-B14F-4D97-AF65-F5344CB8AC3E}">
        <p14:creationId xmlns:p14="http://schemas.microsoft.com/office/powerpoint/2010/main" val="2967438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474346"/>
            <a:ext cx="8007350" cy="630865"/>
          </a:xfrm>
        </p:spPr>
        <p:txBody>
          <a:bodyPr>
            <a:noAutofit/>
          </a:bodyPr>
          <a:lstStyle/>
          <a:p>
            <a:r>
              <a:rPr lang="en-US" sz="4000" dirty="0">
                <a:solidFill>
                  <a:schemeClr val="accent2"/>
                </a:solidFill>
              </a:rPr>
              <a:t>ADDITIONAL RESOURCES</a:t>
            </a:r>
            <a:endParaRPr lang="en-US" sz="4000" b="1" dirty="0">
              <a:solidFill>
                <a:schemeClr val="accent2"/>
              </a:solidFill>
            </a:endParaRPr>
          </a:p>
        </p:txBody>
      </p:sp>
      <p:sp>
        <p:nvSpPr>
          <p:cNvPr id="4" name="TextBox 3">
            <a:extLst>
              <a:ext uri="{FF2B5EF4-FFF2-40B4-BE49-F238E27FC236}">
                <a16:creationId xmlns:a16="http://schemas.microsoft.com/office/drawing/2014/main" id="{DDE84174-5AE7-44CE-A142-F890920505A1}"/>
              </a:ext>
            </a:extLst>
          </p:cNvPr>
          <p:cNvSpPr txBox="1"/>
          <p:nvPr/>
        </p:nvSpPr>
        <p:spPr>
          <a:xfrm>
            <a:off x="639171" y="1490007"/>
            <a:ext cx="7508786" cy="4524315"/>
          </a:xfrm>
          <a:prstGeom prst="rect">
            <a:avLst/>
          </a:prstGeom>
          <a:noFill/>
        </p:spPr>
        <p:txBody>
          <a:bodyPr wrap="square">
            <a:spAutoFit/>
          </a:bodyPr>
          <a:lstStyle/>
          <a:p>
            <a:pPr marL="342900" indent="-342900">
              <a:spcBef>
                <a:spcPts val="2400"/>
              </a:spcBef>
              <a:buFont typeface="Arial" panose="020B0604020202020204" pitchFamily="34" charset="0"/>
              <a:buChar char="•"/>
            </a:pPr>
            <a:r>
              <a:rPr lang="en-US" sz="2400" dirty="0">
                <a:hlinkClick r:id="rId3"/>
              </a:rPr>
              <a:t>WEBS</a:t>
            </a:r>
            <a:endParaRPr lang="en-US" sz="2400" dirty="0"/>
          </a:p>
          <a:p>
            <a:pPr marL="342900" indent="-342900">
              <a:spcBef>
                <a:spcPts val="2400"/>
              </a:spcBef>
              <a:buFont typeface="Arial" panose="020B0604020202020204" pitchFamily="34" charset="0"/>
              <a:buChar char="•"/>
            </a:pPr>
            <a:r>
              <a:rPr lang="en-US" sz="2400" dirty="0">
                <a:hlinkClick r:id="rId4"/>
              </a:rPr>
              <a:t>Statewide Payee Desk</a:t>
            </a:r>
            <a:endParaRPr lang="en-US" sz="2400" dirty="0"/>
          </a:p>
          <a:p>
            <a:pPr marL="342900" indent="-342900">
              <a:spcBef>
                <a:spcPts val="2400"/>
              </a:spcBef>
              <a:buFont typeface="Arial" panose="020B0604020202020204" pitchFamily="34" charset="0"/>
              <a:buChar char="•"/>
            </a:pPr>
            <a:r>
              <a:rPr lang="en-US" sz="2400" dirty="0">
                <a:hlinkClick r:id="rId5"/>
              </a:rPr>
              <a:t>Procurement Technical Assistance Center (PTAC)</a:t>
            </a:r>
            <a:endParaRPr lang="en-US" sz="2400" dirty="0"/>
          </a:p>
          <a:p>
            <a:pPr marL="342900" indent="-342900">
              <a:spcBef>
                <a:spcPts val="2400"/>
              </a:spcBef>
              <a:buFont typeface="Arial" panose="020B0604020202020204" pitchFamily="34" charset="0"/>
              <a:buChar char="•"/>
            </a:pPr>
            <a:r>
              <a:rPr lang="en-US" sz="2400" dirty="0">
                <a:hlinkClick r:id="rId6"/>
              </a:rPr>
              <a:t>OMWBE</a:t>
            </a:r>
            <a:endParaRPr lang="en-US" sz="2400" dirty="0"/>
          </a:p>
          <a:p>
            <a:pPr marL="342900" indent="-342900">
              <a:spcBef>
                <a:spcPts val="2400"/>
              </a:spcBef>
              <a:buFont typeface="Arial" panose="020B0604020202020204" pitchFamily="34" charset="0"/>
              <a:buChar char="•"/>
            </a:pPr>
            <a:r>
              <a:rPr lang="en-US" sz="2400" dirty="0">
                <a:hlinkClick r:id="rId7"/>
              </a:rPr>
              <a:t>Washington Department of Veterans Affairs</a:t>
            </a:r>
            <a:endParaRPr lang="en-US" sz="2400" dirty="0"/>
          </a:p>
          <a:p>
            <a:pPr marL="342900" indent="-342900">
              <a:spcBef>
                <a:spcPts val="2400"/>
              </a:spcBef>
              <a:buFont typeface="Arial" panose="020B0604020202020204" pitchFamily="34" charset="0"/>
              <a:buChar char="•"/>
            </a:pPr>
            <a:r>
              <a:rPr lang="en-US" sz="2400" dirty="0">
                <a:hlinkClick r:id="rId8"/>
              </a:rPr>
              <a:t>Washington Department of Revenue</a:t>
            </a:r>
            <a:endParaRPr lang="en-US" sz="2400" dirty="0"/>
          </a:p>
          <a:p>
            <a:pPr marL="342900" indent="-342900">
              <a:spcBef>
                <a:spcPts val="2400"/>
              </a:spcBef>
              <a:buFont typeface="Arial" panose="020B0604020202020204" pitchFamily="34" charset="0"/>
              <a:buChar char="•"/>
            </a:pPr>
            <a:r>
              <a:rPr lang="en-US" sz="2400" dirty="0">
                <a:hlinkClick r:id="rId9"/>
              </a:rPr>
              <a:t>Washington Secretary of State</a:t>
            </a:r>
            <a:endParaRPr lang="en-US" sz="2400" dirty="0"/>
          </a:p>
        </p:txBody>
      </p:sp>
    </p:spTree>
    <p:extLst>
      <p:ext uri="{BB962C8B-B14F-4D97-AF65-F5344CB8AC3E}">
        <p14:creationId xmlns:p14="http://schemas.microsoft.com/office/powerpoint/2010/main" val="3912747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5400" dirty="0">
                <a:latin typeface="Segoe UI" panose="020B0502040204020203" pitchFamily="34" charset="0"/>
                <a:cs typeface="Segoe UI" panose="020B0502040204020203" pitchFamily="34" charset="0"/>
              </a:rPr>
              <a:t>thank you</a:t>
            </a:r>
          </a:p>
        </p:txBody>
      </p:sp>
      <p:sp>
        <p:nvSpPr>
          <p:cNvPr id="2" name="Text Placeholder 1"/>
          <p:cNvSpPr>
            <a:spLocks noGrp="1"/>
          </p:cNvSpPr>
          <p:nvPr>
            <p:ph type="body" sz="quarter" idx="10"/>
          </p:nvPr>
        </p:nvSpPr>
        <p:spPr/>
        <p:txBody>
          <a:bodyPr/>
          <a:lstStyle/>
          <a:p>
            <a:r>
              <a:rPr lang="en-US" dirty="0"/>
              <a:t>Enter email address here</a:t>
            </a:r>
          </a:p>
        </p:txBody>
      </p:sp>
      <p:sp>
        <p:nvSpPr>
          <p:cNvPr id="3" name="Text Placeholder 2"/>
          <p:cNvSpPr>
            <a:spLocks noGrp="1"/>
          </p:cNvSpPr>
          <p:nvPr>
            <p:ph type="body" sz="quarter" idx="11"/>
          </p:nvPr>
        </p:nvSpPr>
        <p:spPr/>
        <p:txBody>
          <a:bodyPr/>
          <a:lstStyle/>
          <a:p>
            <a:r>
              <a:rPr lang="en-US" dirty="0"/>
              <a:t>Enter phone number here</a:t>
            </a:r>
          </a:p>
        </p:txBody>
      </p:sp>
      <p:sp>
        <p:nvSpPr>
          <p:cNvPr id="4" name="Text Placeholder 3"/>
          <p:cNvSpPr>
            <a:spLocks noGrp="1"/>
          </p:cNvSpPr>
          <p:nvPr>
            <p:ph type="body" sz="quarter" idx="12"/>
          </p:nvPr>
        </p:nvSpPr>
        <p:spPr/>
        <p:txBody>
          <a:bodyPr/>
          <a:lstStyle/>
          <a:p>
            <a:r>
              <a:rPr lang="en-US" dirty="0"/>
              <a:t>Enter web address here</a:t>
            </a:r>
          </a:p>
        </p:txBody>
      </p:sp>
    </p:spTree>
    <p:extLst>
      <p:ext uri="{BB962C8B-B14F-4D97-AF65-F5344CB8AC3E}">
        <p14:creationId xmlns:p14="http://schemas.microsoft.com/office/powerpoint/2010/main" val="107249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978910"/>
            <a:ext cx="8007350" cy="928360"/>
          </a:xfrm>
        </p:spPr>
        <p:txBody>
          <a:bodyPr>
            <a:normAutofit/>
          </a:bodyPr>
          <a:lstStyle/>
          <a:p>
            <a:pPr>
              <a:spcBef>
                <a:spcPct val="0"/>
              </a:spcBef>
            </a:pPr>
            <a:r>
              <a:rPr lang="en-US" sz="4000" cap="all" dirty="0">
                <a:solidFill>
                  <a:schemeClr val="accent2"/>
                </a:solidFill>
                <a:ea typeface="+mj-ea"/>
              </a:rPr>
              <a:t>Pre-Bid Administration</a:t>
            </a:r>
          </a:p>
        </p:txBody>
      </p:sp>
      <p:sp>
        <p:nvSpPr>
          <p:cNvPr id="4" name="TextBox 3">
            <a:extLst>
              <a:ext uri="{FF2B5EF4-FFF2-40B4-BE49-F238E27FC236}">
                <a16:creationId xmlns:a16="http://schemas.microsoft.com/office/drawing/2014/main" id="{FF70850C-6C19-4449-9532-BFF2E9C6D464}"/>
              </a:ext>
            </a:extLst>
          </p:cNvPr>
          <p:cNvSpPr txBox="1"/>
          <p:nvPr/>
        </p:nvSpPr>
        <p:spPr>
          <a:xfrm>
            <a:off x="1720718" y="2197488"/>
            <a:ext cx="6097162" cy="1980029"/>
          </a:xfrm>
          <a:prstGeom prst="rect">
            <a:avLst/>
          </a:prstGeom>
          <a:noFill/>
        </p:spPr>
        <p:txBody>
          <a:bodyPr wrap="square">
            <a:spAutoFit/>
          </a:bodyPr>
          <a:lstStyle/>
          <a:p>
            <a:pPr marL="285750" indent="-285750">
              <a:buFont typeface="Arial" panose="020B0604020202020204" pitchFamily="34" charset="0"/>
              <a:buChar char="•"/>
            </a:pPr>
            <a:r>
              <a:rPr lang="en-US" sz="2400" dirty="0"/>
              <a:t>Safety and comfort </a:t>
            </a:r>
          </a:p>
          <a:p>
            <a:pPr marL="285750" indent="-285750">
              <a:spcBef>
                <a:spcPts val="1600"/>
              </a:spcBef>
              <a:buFont typeface="Arial" panose="020B0604020202020204" pitchFamily="34" charset="0"/>
              <a:buChar char="•"/>
            </a:pPr>
            <a:r>
              <a:rPr lang="en-US" sz="2400" dirty="0"/>
              <a:t>Zoom meeting</a:t>
            </a:r>
          </a:p>
          <a:p>
            <a:pPr marL="285750" indent="-285750">
              <a:spcBef>
                <a:spcPts val="1600"/>
              </a:spcBef>
              <a:buFont typeface="Arial" panose="020B0604020202020204" pitchFamily="34" charset="0"/>
              <a:buChar char="•"/>
            </a:pPr>
            <a:r>
              <a:rPr lang="en-US" sz="2400" dirty="0"/>
              <a:t>Washington’s Electronic Business Solution (</a:t>
            </a:r>
            <a:r>
              <a:rPr lang="en-US" sz="2400" dirty="0">
                <a:hlinkClick r:id="rId3"/>
              </a:rPr>
              <a:t>WEBS</a:t>
            </a:r>
            <a:r>
              <a:rPr lang="en-US" sz="2400" dirty="0"/>
              <a:t>)</a:t>
            </a:r>
          </a:p>
        </p:txBody>
      </p:sp>
    </p:spTree>
    <p:extLst>
      <p:ext uri="{BB962C8B-B14F-4D97-AF65-F5344CB8AC3E}">
        <p14:creationId xmlns:p14="http://schemas.microsoft.com/office/powerpoint/2010/main" val="288029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877307"/>
            <a:ext cx="8007350" cy="1026082"/>
          </a:xfrm>
        </p:spPr>
        <p:txBody>
          <a:bodyPr>
            <a:normAutofit/>
          </a:bodyPr>
          <a:lstStyle/>
          <a:p>
            <a:pPr>
              <a:spcBef>
                <a:spcPct val="0"/>
              </a:spcBef>
            </a:pPr>
            <a:r>
              <a:rPr lang="en-US" sz="4000" cap="all" dirty="0">
                <a:solidFill>
                  <a:schemeClr val="accent2"/>
                </a:solidFill>
                <a:ea typeface="+mj-ea"/>
              </a:rPr>
              <a:t>Disclaimer</a:t>
            </a:r>
          </a:p>
        </p:txBody>
      </p:sp>
      <p:sp>
        <p:nvSpPr>
          <p:cNvPr id="4" name="TextBox 3">
            <a:extLst>
              <a:ext uri="{FF2B5EF4-FFF2-40B4-BE49-F238E27FC236}">
                <a16:creationId xmlns:a16="http://schemas.microsoft.com/office/drawing/2014/main" id="{138AC4D7-F0F4-4969-BAB2-0E4CCA73E675}"/>
              </a:ext>
            </a:extLst>
          </p:cNvPr>
          <p:cNvSpPr txBox="1"/>
          <p:nvPr/>
        </p:nvSpPr>
        <p:spPr>
          <a:xfrm>
            <a:off x="980821" y="2338659"/>
            <a:ext cx="10641133" cy="1569660"/>
          </a:xfrm>
          <a:prstGeom prst="rect">
            <a:avLst/>
          </a:prstGeom>
          <a:noFill/>
        </p:spPr>
        <p:txBody>
          <a:bodyPr wrap="square">
            <a:spAutoFit/>
          </a:bodyPr>
          <a:lstStyle/>
          <a:p>
            <a:pPr marL="0" indent="0">
              <a:buNone/>
            </a:pPr>
            <a:r>
              <a:rPr lang="en-US" sz="2400" dirty="0"/>
              <a:t>Bidders should </a:t>
            </a:r>
            <a:r>
              <a:rPr lang="en-US" sz="2400" u="sng" dirty="0"/>
              <a:t>only</a:t>
            </a:r>
            <a:r>
              <a:rPr lang="en-US" sz="2400" dirty="0"/>
              <a:t> rely on written postings and amendments issued via WEBS. All other communications will be considered unofficial and non-binding on DES. Should bidders rely on any other communication, they do so at their own risk and expense. </a:t>
            </a:r>
          </a:p>
        </p:txBody>
      </p:sp>
    </p:spTree>
    <p:extLst>
      <p:ext uri="{BB962C8B-B14F-4D97-AF65-F5344CB8AC3E}">
        <p14:creationId xmlns:p14="http://schemas.microsoft.com/office/powerpoint/2010/main" val="244422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74728" y="1087580"/>
            <a:ext cx="8642544" cy="516531"/>
          </a:xfrm>
        </p:spPr>
        <p:txBody>
          <a:bodyPr>
            <a:noAutofit/>
          </a:bodyPr>
          <a:lstStyle/>
          <a:p>
            <a:pPr>
              <a:spcBef>
                <a:spcPct val="0"/>
              </a:spcBef>
            </a:pPr>
            <a:r>
              <a:rPr lang="en-US" sz="4000" cap="all" dirty="0">
                <a:solidFill>
                  <a:schemeClr val="accent2"/>
                </a:solidFill>
                <a:ea typeface="+mj-ea"/>
              </a:rPr>
              <a:t>Agenda</a:t>
            </a:r>
          </a:p>
        </p:txBody>
      </p:sp>
      <p:sp>
        <p:nvSpPr>
          <p:cNvPr id="4" name="TextBox 3">
            <a:extLst>
              <a:ext uri="{FF2B5EF4-FFF2-40B4-BE49-F238E27FC236}">
                <a16:creationId xmlns:a16="http://schemas.microsoft.com/office/drawing/2014/main" id="{F6917AD6-63ED-4585-B9AC-A14877C1FACB}"/>
              </a:ext>
            </a:extLst>
          </p:cNvPr>
          <p:cNvSpPr txBox="1"/>
          <p:nvPr/>
        </p:nvSpPr>
        <p:spPr>
          <a:xfrm>
            <a:off x="813297" y="2507310"/>
            <a:ext cx="6097162" cy="2492990"/>
          </a:xfrm>
          <a:prstGeom prst="rect">
            <a:avLst/>
          </a:prstGeom>
          <a:noFill/>
        </p:spPr>
        <p:txBody>
          <a:bodyPr wrap="square">
            <a:spAutoFit/>
          </a:bodyPr>
          <a:lstStyle/>
          <a:p>
            <a:pPr marL="285750" indent="-285750">
              <a:spcBef>
                <a:spcPts val="2400"/>
              </a:spcBef>
              <a:buFont typeface="Arial" panose="020B0604020202020204" pitchFamily="34" charset="0"/>
              <a:buChar char="•"/>
            </a:pPr>
            <a:r>
              <a:rPr lang="en-US" sz="2400" dirty="0"/>
              <a:t>Introductions</a:t>
            </a:r>
          </a:p>
          <a:p>
            <a:pPr marL="285750" indent="-285750">
              <a:spcBef>
                <a:spcPts val="2400"/>
              </a:spcBef>
              <a:buFont typeface="Arial" panose="020B0604020202020204" pitchFamily="34" charset="0"/>
              <a:buChar char="•"/>
            </a:pPr>
            <a:r>
              <a:rPr lang="en-US" sz="2400" dirty="0"/>
              <a:t>Agency overview</a:t>
            </a:r>
          </a:p>
          <a:p>
            <a:pPr marL="285750" indent="-285750">
              <a:spcBef>
                <a:spcPts val="2400"/>
              </a:spcBef>
              <a:buFont typeface="Arial" panose="020B0604020202020204" pitchFamily="34" charset="0"/>
              <a:buChar char="•"/>
            </a:pPr>
            <a:r>
              <a:rPr lang="en-US" sz="2400" dirty="0"/>
              <a:t>Current bidding opportunity</a:t>
            </a:r>
          </a:p>
          <a:p>
            <a:pPr marL="285750" indent="-285750">
              <a:spcBef>
                <a:spcPts val="2400"/>
              </a:spcBef>
              <a:buFont typeface="Arial" panose="020B0604020202020204" pitchFamily="34" charset="0"/>
              <a:buChar char="•"/>
            </a:pPr>
            <a:r>
              <a:rPr lang="en-US" sz="2400" dirty="0"/>
              <a:t>Additional resources</a:t>
            </a:r>
          </a:p>
        </p:txBody>
      </p:sp>
    </p:spTree>
    <p:extLst>
      <p:ext uri="{BB962C8B-B14F-4D97-AF65-F5344CB8AC3E}">
        <p14:creationId xmlns:p14="http://schemas.microsoft.com/office/powerpoint/2010/main" val="81186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518236"/>
            <a:ext cx="8007350" cy="572373"/>
          </a:xfrm>
        </p:spPr>
        <p:txBody>
          <a:bodyPr>
            <a:normAutofit fontScale="92500" lnSpcReduction="20000"/>
          </a:bodyPr>
          <a:lstStyle/>
          <a:p>
            <a:pPr marL="0" indent="0">
              <a:spcBef>
                <a:spcPct val="0"/>
              </a:spcBef>
            </a:pPr>
            <a:r>
              <a:rPr lang="en-US" sz="4000" cap="all" dirty="0">
                <a:solidFill>
                  <a:schemeClr val="accent2"/>
                </a:solidFill>
                <a:ea typeface="+mj-ea"/>
              </a:rPr>
              <a:t>Introductions</a:t>
            </a:r>
          </a:p>
        </p:txBody>
      </p:sp>
      <p:pic>
        <p:nvPicPr>
          <p:cNvPr id="5" name="Picture 4" descr="Introduction Key For Productive Networking - TDKtalks SpeakCast">
            <a:extLst>
              <a:ext uri="{FF2B5EF4-FFF2-40B4-BE49-F238E27FC236}">
                <a16:creationId xmlns:a16="http://schemas.microsoft.com/office/drawing/2014/main" id="{4A542668-0D82-40FD-A504-A9B2A7B12C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0496" y="1490843"/>
            <a:ext cx="8272761" cy="4400405"/>
          </a:xfrm>
          <a:prstGeom prst="rect">
            <a:avLst/>
          </a:prstGeom>
        </p:spPr>
      </p:pic>
    </p:spTree>
    <p:extLst>
      <p:ext uri="{BB962C8B-B14F-4D97-AF65-F5344CB8AC3E}">
        <p14:creationId xmlns:p14="http://schemas.microsoft.com/office/powerpoint/2010/main" val="334493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Section break page</a:t>
            </a:r>
          </a:p>
        </p:txBody>
      </p:sp>
      <p:sp>
        <p:nvSpPr>
          <p:cNvPr id="4" name="TextBox 3">
            <a:extLst>
              <a:ext uri="{FF2B5EF4-FFF2-40B4-BE49-F238E27FC236}">
                <a16:creationId xmlns:a16="http://schemas.microsoft.com/office/drawing/2014/main" id="{D7D3220D-A9F8-499E-BD49-B5007422E67C}"/>
              </a:ext>
            </a:extLst>
          </p:cNvPr>
          <p:cNvSpPr txBox="1"/>
          <p:nvPr/>
        </p:nvSpPr>
        <p:spPr>
          <a:xfrm>
            <a:off x="3047081" y="2219365"/>
            <a:ext cx="6097836" cy="461665"/>
          </a:xfrm>
          <a:prstGeom prst="rect">
            <a:avLst/>
          </a:prstGeom>
          <a:noFill/>
        </p:spPr>
        <p:txBody>
          <a:bodyPr wrap="square">
            <a:spAutoFit/>
          </a:bodyPr>
          <a:lstStyle/>
          <a:p>
            <a:r>
              <a:rPr lang="en-US" sz="2400" dirty="0"/>
              <a:t>Section Title: Current Bidding Opportunity</a:t>
            </a:r>
          </a:p>
        </p:txBody>
      </p:sp>
    </p:spTree>
    <p:extLst>
      <p:ext uri="{BB962C8B-B14F-4D97-AF65-F5344CB8AC3E}">
        <p14:creationId xmlns:p14="http://schemas.microsoft.com/office/powerpoint/2010/main" val="17986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383908"/>
            <a:ext cx="8007350" cy="704996"/>
          </a:xfrm>
        </p:spPr>
        <p:txBody>
          <a:bodyPr>
            <a:normAutofit/>
          </a:bodyPr>
          <a:lstStyle/>
          <a:p>
            <a:r>
              <a:rPr lang="en-US" sz="4000" dirty="0">
                <a:solidFill>
                  <a:schemeClr val="accent2"/>
                </a:solidFill>
              </a:rPr>
              <a:t>PROCUREMENT SCOPE</a:t>
            </a:r>
            <a:endParaRPr lang="en-US" sz="4000" b="1" dirty="0">
              <a:solidFill>
                <a:schemeClr val="accent2"/>
              </a:solidFill>
            </a:endParaRPr>
          </a:p>
        </p:txBody>
      </p:sp>
      <p:sp>
        <p:nvSpPr>
          <p:cNvPr id="10" name="TextBox 9">
            <a:extLst>
              <a:ext uri="{FF2B5EF4-FFF2-40B4-BE49-F238E27FC236}">
                <a16:creationId xmlns:a16="http://schemas.microsoft.com/office/drawing/2014/main" id="{0BDBB021-021F-4CDF-8F21-0E120678897B}"/>
              </a:ext>
            </a:extLst>
          </p:cNvPr>
          <p:cNvSpPr txBox="1"/>
          <p:nvPr/>
        </p:nvSpPr>
        <p:spPr>
          <a:xfrm>
            <a:off x="2329064" y="1868998"/>
            <a:ext cx="8420451" cy="3524042"/>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Heading Segoe UI 28pt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Bullet points are in Segoe UI 24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Do not let the bullet font size shrink to less than 18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If the font gets too small, people can’t read it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And it won’t be accessible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5 bullets max per slide (4 are better)</a:t>
            </a:r>
          </a:p>
        </p:txBody>
      </p:sp>
    </p:spTree>
    <p:extLst>
      <p:ext uri="{BB962C8B-B14F-4D97-AF65-F5344CB8AC3E}">
        <p14:creationId xmlns:p14="http://schemas.microsoft.com/office/powerpoint/2010/main" val="132754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48219" y="325622"/>
            <a:ext cx="8007350" cy="790797"/>
          </a:xfrm>
        </p:spPr>
        <p:txBody>
          <a:bodyPr>
            <a:normAutofit/>
          </a:bodyPr>
          <a:lstStyle/>
          <a:p>
            <a:r>
              <a:rPr lang="en-US" sz="4000" dirty="0">
                <a:solidFill>
                  <a:schemeClr val="accent2"/>
                </a:solidFill>
              </a:rPr>
              <a:t>CONTRACT AWARD STRUCTURE</a:t>
            </a:r>
            <a:endParaRPr lang="en-US" sz="4000" b="1" dirty="0">
              <a:solidFill>
                <a:schemeClr val="accent2"/>
              </a:solidFill>
            </a:endParaRPr>
          </a:p>
        </p:txBody>
      </p:sp>
      <p:sp>
        <p:nvSpPr>
          <p:cNvPr id="4" name="TextBox 3">
            <a:extLst>
              <a:ext uri="{FF2B5EF4-FFF2-40B4-BE49-F238E27FC236}">
                <a16:creationId xmlns:a16="http://schemas.microsoft.com/office/drawing/2014/main" id="{EB0F24E9-393E-4AC9-B755-308F2CC98FA6}"/>
              </a:ext>
            </a:extLst>
          </p:cNvPr>
          <p:cNvSpPr txBox="1"/>
          <p:nvPr/>
        </p:nvSpPr>
        <p:spPr>
          <a:xfrm>
            <a:off x="1911202" y="1994187"/>
            <a:ext cx="7881384" cy="3524042"/>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Heading Segoe UI 28pt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Bullet points are in Segoe UI 24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Do not let the bullet font size shrink to less than 18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If the font gets too small, people can’t read it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And it won’t be accessible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5 bullets max per slide (4 are better)</a:t>
            </a:r>
          </a:p>
        </p:txBody>
      </p:sp>
    </p:spTree>
    <p:extLst>
      <p:ext uri="{BB962C8B-B14F-4D97-AF65-F5344CB8AC3E}">
        <p14:creationId xmlns:p14="http://schemas.microsoft.com/office/powerpoint/2010/main" val="262688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2325" y="404481"/>
            <a:ext cx="8007350" cy="660400"/>
          </a:xfrm>
        </p:spPr>
        <p:txBody>
          <a:bodyPr>
            <a:noAutofit/>
          </a:bodyPr>
          <a:lstStyle/>
          <a:p>
            <a:r>
              <a:rPr lang="en-US" sz="4000" dirty="0">
                <a:solidFill>
                  <a:schemeClr val="accent2"/>
                </a:solidFill>
              </a:rPr>
              <a:t>BID EVALUATION SUMMARY</a:t>
            </a:r>
            <a:endParaRPr lang="en-US" sz="4000" b="1" dirty="0">
              <a:solidFill>
                <a:schemeClr val="accent2"/>
              </a:solidFill>
            </a:endParaRPr>
          </a:p>
        </p:txBody>
      </p:sp>
      <p:sp>
        <p:nvSpPr>
          <p:cNvPr id="4" name="TextBox 3">
            <a:extLst>
              <a:ext uri="{FF2B5EF4-FFF2-40B4-BE49-F238E27FC236}">
                <a16:creationId xmlns:a16="http://schemas.microsoft.com/office/drawing/2014/main" id="{F40F5E3B-EF17-49BE-89C7-3E6F9C9F1D8B}"/>
              </a:ext>
            </a:extLst>
          </p:cNvPr>
          <p:cNvSpPr txBox="1"/>
          <p:nvPr/>
        </p:nvSpPr>
        <p:spPr>
          <a:xfrm>
            <a:off x="1751713" y="1909127"/>
            <a:ext cx="8007350" cy="3801041"/>
          </a:xfrm>
          <a:prstGeom prst="rect">
            <a:avLst/>
          </a:prstGeom>
          <a:noFill/>
        </p:spPr>
        <p:txBody>
          <a:bodyPr wrap="square">
            <a:spAutoFit/>
          </a:bodyPr>
          <a:lstStyle/>
          <a:p>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Heading Segoe UI 28pt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Bullet points are in Segoe UI 24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Do not let the bullet font size shrink to less than 18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pt</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If the font gets too small, people can’t read it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And it won’t be accessible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5 bullets max per slide (4 are better)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75907394"/>
      </p:ext>
    </p:extLst>
  </p:cSld>
  <p:clrMapOvr>
    <a:masterClrMapping/>
  </p:clrMapOvr>
</p:sld>
</file>

<file path=ppt/theme/theme1.xml><?xml version="1.0" encoding="utf-8"?>
<a:theme xmlns:a="http://schemas.openxmlformats.org/drawingml/2006/main" name="Office Theme">
  <a:themeElements>
    <a:clrScheme name="DES PowerPoint Template">
      <a:dk1>
        <a:srgbClr val="000000"/>
      </a:dk1>
      <a:lt1>
        <a:srgbClr val="FFFFFF"/>
      </a:lt1>
      <a:dk2>
        <a:srgbClr val="000000"/>
      </a:dk2>
      <a:lt2>
        <a:srgbClr val="FFFFFF"/>
      </a:lt2>
      <a:accent1>
        <a:srgbClr val="1B355E"/>
      </a:accent1>
      <a:accent2>
        <a:srgbClr val="1995BA"/>
      </a:accent2>
      <a:accent3>
        <a:srgbClr val="E5E4E4"/>
      </a:accent3>
      <a:accent4>
        <a:srgbClr val="FBD05E"/>
      </a:accent4>
      <a:accent5>
        <a:srgbClr val="E96057"/>
      </a:accent5>
      <a:accent6>
        <a:srgbClr val="000000"/>
      </a:accent6>
      <a:hlink>
        <a:srgbClr val="000000"/>
      </a:hlink>
      <a:folHlink>
        <a:srgbClr val="000000"/>
      </a:folHlink>
    </a:clrScheme>
    <a:fontScheme name="DES PowerPoint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6E29059-4A25-4E48-BE94-2F4AF0CD78E4}" vid="{9263229D-94C9-4F84-931E-85FC519AF5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7F2E81B9547F44A8610279FA37C4DA" ma:contentTypeVersion="25" ma:contentTypeDescription="Create a new document." ma:contentTypeScope="" ma:versionID="22c188f14553045f2e830201d1dcdde7">
  <xsd:schema xmlns:xsd="http://www.w3.org/2001/XMLSchema" xmlns:xs="http://www.w3.org/2001/XMLSchema" xmlns:p="http://schemas.microsoft.com/office/2006/metadata/properties" xmlns:ns1="http://schemas.microsoft.com/sharepoint/v3" xmlns:ns2="b6afe888-f51a-4c3d-82c6-e39c96fc34be" xmlns:ns3="fdb9e8f5-e773-48b6-ac01-e4d5d934d6b8" targetNamespace="http://schemas.microsoft.com/office/2006/metadata/properties" ma:root="true" ma:fieldsID="fb654226d0a209cdc05384a8d4a3a7c1" ns1:_="" ns2:_="" ns3:_="">
    <xsd:import namespace="http://schemas.microsoft.com/sharepoint/v3"/>
    <xsd:import namespace="b6afe888-f51a-4c3d-82c6-e39c96fc34be"/>
    <xsd:import namespace="fdb9e8f5-e773-48b6-ac01-e4d5d934d6b8"/>
    <xsd:element name="properties">
      <xsd:complexType>
        <xsd:sequence>
          <xsd:element name="documentManagement">
            <xsd:complexType>
              <xsd:all>
                <xsd:element ref="ns1:PublishingStartDate" minOccurs="0"/>
                <xsd:element ref="ns1:PublishingExpirationDate" minOccurs="0"/>
                <xsd:element ref="ns2:Category"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1:_ip_UnifiedCompliancePolicyProperties" minOccurs="0"/>
                <xsd:element ref="ns1:_ip_UnifiedCompliancePolicyUIAction"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afe888-f51a-4c3d-82c6-e39c96fc34be" elementFormDefault="qualified">
    <xsd:import namespace="http://schemas.microsoft.com/office/2006/documentManagement/types"/>
    <xsd:import namespace="http://schemas.microsoft.com/office/infopath/2007/PartnerControls"/>
    <xsd:element name="Category" ma:index="6" nillable="true" ma:displayName="Category" ma:format="Dropdown" ma:internalName="Category" ma:readOnly="false">
      <xsd:simpleType>
        <xsd:restriction base="dms:Choice">
          <xsd:enumeration value="Event Fliers"/>
          <xsd:enumeration value="Fact Sheets"/>
          <xsd:enumeration value="Form"/>
          <xsd:enumeration value="Policy"/>
          <xsd:enumeration value="Presentations"/>
          <xsd:enumeration value="Procedure"/>
          <xsd:enumeration value="Publication"/>
          <xsd:enumeration value="Template"/>
          <xsd:enumeration value="Get Help"/>
          <xsd:enumeration value="Other"/>
          <xsd:enumeration value="News"/>
          <xsd:enumeration value="Newsletters"/>
          <xsd:enumeration value="Tenant Bulletins"/>
          <xsd:enumeration value="CFD"/>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b9e8f5-e773-48b6-ac01-e4d5d934d6b8"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b6afe888-f51a-4c3d-82c6-e39c96fc34be">Template</Category>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1B2A1E8-FE76-4DE0-BDCA-EF6C4738E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afe888-f51a-4c3d-82c6-e39c96fc34be"/>
    <ds:schemaRef ds:uri="fdb9e8f5-e773-48b6-ac01-e4d5d934d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FAFAB8-5E7A-468B-8887-CBD86E47AB52}">
  <ds:schemaRefs>
    <ds:schemaRef ds:uri="http://schemas.microsoft.com/sharepoint/v3/contenttype/forms"/>
  </ds:schemaRefs>
</ds:datastoreItem>
</file>

<file path=customXml/itemProps3.xml><?xml version="1.0" encoding="utf-8"?>
<ds:datastoreItem xmlns:ds="http://schemas.openxmlformats.org/officeDocument/2006/customXml" ds:itemID="{B2B2721B-0377-42EB-8EE1-B3F4F5BBF79D}">
  <ds:schemaRefs>
    <ds:schemaRef ds:uri="http://purl.org/dc/elements/1.1/"/>
    <ds:schemaRef ds:uri="http://purl.org/dc/terms/"/>
    <ds:schemaRef ds:uri="b6afe888-f51a-4c3d-82c6-e39c96fc34be"/>
    <ds:schemaRef ds:uri="http://purl.org/dc/dcmitype/"/>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fdb9e8f5-e773-48b6-ac01-e4d5d934d6b8"/>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PPTtemplate (8)</Template>
  <TotalTime>990</TotalTime>
  <Words>1548</Words>
  <Application>Microsoft Office PowerPoint</Application>
  <PresentationFormat>Widescreen</PresentationFormat>
  <Paragraphs>186</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Segoe UI</vt:lpstr>
      <vt:lpstr>Ubuntu</vt:lpstr>
      <vt:lpstr>Office Theme</vt:lpstr>
      <vt:lpstr>Pre-Bid Conference  [Solicitation Name and Number]</vt:lpstr>
      <vt:lpstr>PowerPoint Presentation</vt:lpstr>
      <vt:lpstr>PowerPoint Presentation</vt:lpstr>
      <vt:lpstr>PowerPoint Presentation</vt:lpstr>
      <vt:lpstr>PowerPoint Presentation</vt:lpstr>
      <vt:lpstr>Section break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Potter, Bart B. (DES)</dc:creator>
  <cp:keywords/>
  <dc:description/>
  <cp:lastModifiedBy>Zielinski, Cindy (DES)</cp:lastModifiedBy>
  <cp:revision>36</cp:revision>
  <dcterms:created xsi:type="dcterms:W3CDTF">2021-07-27T15:36:00Z</dcterms:created>
  <dcterms:modified xsi:type="dcterms:W3CDTF">2022-08-24T01:22:14Z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800</vt:r8>
  </property>
  <property fmtid="{D5CDD505-2E9C-101B-9397-08002B2CF9AE}" pid="3" name="Category">
    <vt:lpwstr>Template</vt:lpwstr>
  </property>
  <property fmtid="{D5CDD505-2E9C-101B-9397-08002B2CF9AE}" pid="4" name="xd_Signature">
    <vt:bool>false</vt:bool>
  </property>
  <property fmtid="{D5CDD505-2E9C-101B-9397-08002B2CF9AE}" pid="5" name="xd_ProgID">
    <vt:lpwstr/>
  </property>
  <property fmtid="{D5CDD505-2E9C-101B-9397-08002B2CF9AE}" pid="6" name="ContentTypeId">
    <vt:lpwstr>0x010100017F2E81B9547F44A8610279FA37C4DA</vt:lpwstr>
  </property>
  <property fmtid="{D5CDD505-2E9C-101B-9397-08002B2CF9AE}" pid="7" name="TemplateUrl">
    <vt:lpwstr/>
  </property>
  <property fmtid="{D5CDD505-2E9C-101B-9397-08002B2CF9AE}" pid="8" name="wic_System_Copyright">
    <vt:lpwstr/>
  </property>
  <property fmtid="{D5CDD505-2E9C-101B-9397-08002B2CF9AE}" pid="9" name="vti_imgdate">
    <vt:lpwstr/>
  </property>
</Properties>
</file>