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52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71" r:id="rId12"/>
    <p:sldId id="272" r:id="rId13"/>
    <p:sldId id="273" r:id="rId14"/>
    <p:sldId id="278" r:id="rId15"/>
    <p:sldId id="266" r:id="rId16"/>
    <p:sldId id="274" r:id="rId17"/>
    <p:sldId id="275" r:id="rId18"/>
    <p:sldId id="267" r:id="rId19"/>
    <p:sldId id="270" r:id="rId20"/>
    <p:sldId id="277" r:id="rId21"/>
  </p:sldIdLst>
  <p:sldSz cx="9144000" cy="6858000" type="letter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2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7" autoAdjust="0"/>
    <p:restoredTop sz="95274" autoAdjust="0"/>
  </p:normalViewPr>
  <p:slideViewPr>
    <p:cSldViewPr snapToGrid="0">
      <p:cViewPr varScale="1">
        <p:scale>
          <a:sx n="82" d="100"/>
          <a:sy n="82" d="100"/>
        </p:scale>
        <p:origin x="1502" y="72"/>
      </p:cViewPr>
      <p:guideLst/>
    </p:cSldViewPr>
  </p:slideViewPr>
  <p:outlineViewPr>
    <p:cViewPr>
      <p:scale>
        <a:sx n="33" d="100"/>
        <a:sy n="33" d="100"/>
      </p:scale>
      <p:origin x="0" y="-15581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E4E6A-43F2-4149-B0DB-62EDB5747024}" type="datetimeFigureOut">
              <a:rPr lang="en-US" smtClean="0"/>
              <a:t>11/29/2018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7CB111-7885-4580-B9CE-C8D1B2FB10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083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3C3C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82352-0C7A-48C1-8FF8-026902148D0D}" type="datetime1">
              <a:rPr lang="en-US" smtClean="0"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552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C087-1011-47EF-BD41-7A3A87E536AF}" type="datetime1">
              <a:rPr lang="en-US" smtClean="0"/>
              <a:t>11/29/2018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180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34D6-46BB-4487-A1E1-74A4638679F3}" type="datetime1">
              <a:rPr lang="en-US" smtClean="0"/>
              <a:t>11/29/2018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265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39612-7A4F-4C35-B42E-D0C28BCBDFDE}" type="datetime1">
              <a:rPr lang="en-US" smtClean="0"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016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54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24349-4786-4056-BE6F-7F994BC7A3B9}" type="datetime1">
              <a:rPr lang="en-US" smtClean="0"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600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2A9A7-7494-452F-B47F-6675F9D1859D}" type="datetime1">
              <a:rPr lang="en-US" smtClean="0"/>
              <a:t>11/29/2018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999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C9A9B-D747-4773-878B-5021852EB653}" type="datetime1">
              <a:rPr lang="en-US" smtClean="0"/>
              <a:t>11/29/2018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64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662E-5593-423D-9BBF-159820D9EE01}" type="datetime1">
              <a:rPr lang="en-US" smtClean="0"/>
              <a:t>11/29/2018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418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DA00-38B5-4480-813D-A3DFAADFCD6A}" type="datetime1">
              <a:rPr lang="en-US" smtClean="0"/>
              <a:t>11/29/2018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944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95E2-238E-414C-A789-55219A366498}" type="datetime1">
              <a:rPr lang="en-US" smtClean="0"/>
              <a:t>11/29/2018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917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EDF33-1930-46C0-BCA8-95733267F494}" type="datetime1">
              <a:rPr lang="en-US" smtClean="0"/>
              <a:t>11/29/2018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035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97C45D1-2FB6-4C48-A9F5-21237656764F}" type="datetime1">
              <a:rPr lang="en-US" smtClean="0"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445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1786D-57E9-44F3-8F36-FBCFC65F0F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</a:rPr>
              <a:t>Mt. View </a:t>
            </a:r>
            <a:br>
              <a:rPr lang="en-US" dirty="0">
                <a:latin typeface="Cambria" panose="02040503050406030204" pitchFamily="18" charset="0"/>
              </a:rPr>
            </a:br>
            <a:r>
              <a:rPr lang="en-US" dirty="0">
                <a:latin typeface="Cambria" panose="02040503050406030204" pitchFamily="18" charset="0"/>
              </a:rPr>
              <a:t>High School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7E0BFA-5319-4577-B99A-D833B043E8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600" dirty="0">
                <a:latin typeface="Cambria" panose="02040503050406030204" pitchFamily="18" charset="0"/>
              </a:rPr>
              <a:t>GC/CM PROJECT APPLICATION TO THE PRC</a:t>
            </a:r>
          </a:p>
          <a:p>
            <a:r>
              <a:rPr lang="en-US" sz="1600" dirty="0">
                <a:latin typeface="Cambria" panose="02040503050406030204" pitchFamily="18" charset="0"/>
              </a:rPr>
              <a:t>EVERGREEN SCHOOL DISTRICT</a:t>
            </a:r>
          </a:p>
          <a:p>
            <a:r>
              <a:rPr lang="en-US" sz="1600" dirty="0">
                <a:latin typeface="Cambria" panose="02040503050406030204" pitchFamily="18" charset="0"/>
              </a:rPr>
              <a:t>NOVEMBER 29, 2018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4881D5-737E-4FA4-B28C-F09720314C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9005"/>
          <a:stretch/>
        </p:blipFill>
        <p:spPr>
          <a:xfrm>
            <a:off x="7655202" y="802254"/>
            <a:ext cx="770792" cy="1000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E565D8-9F86-4622-B285-41E331421D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17"/>
          <a:stretch/>
        </p:blipFill>
        <p:spPr>
          <a:xfrm>
            <a:off x="7019258" y="1793594"/>
            <a:ext cx="2042680" cy="3242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AF9B11-0087-4467-894C-CC4A9A572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0932" y="4630415"/>
            <a:ext cx="1870476" cy="11109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42D73B9-FA33-4304-B86D-340825DDA9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3799" y="3812282"/>
            <a:ext cx="2124742" cy="35270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8E2C008-3A3A-4F05-98C5-C05A0F58E6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07" b="87538"/>
          <a:stretch/>
        </p:blipFill>
        <p:spPr bwMode="auto">
          <a:xfrm>
            <a:off x="6912255" y="2611503"/>
            <a:ext cx="2173448" cy="5789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98885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4D176-FFA3-4D28-ABF7-28BEF8111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>
                <a:latin typeface="Cambria" panose="02040503050406030204" pitchFamily="18" charset="0"/>
              </a:rPr>
              <a:t>QUALIFYING GC/CM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7153E-1125-40FA-A24B-8D0083682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u="sng" dirty="0">
                <a:latin typeface="Cambria" panose="02040503050406030204" pitchFamily="18" charset="0"/>
              </a:rPr>
              <a:t>This Project MEETS 4 of the 5 Criteria</a:t>
            </a:r>
          </a:p>
          <a:p>
            <a:r>
              <a:rPr lang="en-US" dirty="0">
                <a:solidFill>
                  <a:srgbClr val="FF5205"/>
                </a:solidFill>
                <a:latin typeface="Cambria" panose="02040503050406030204" pitchFamily="18" charset="0"/>
              </a:rPr>
              <a:t>Implementation of the project involves complex scheduling, phasing, or coordination.</a:t>
            </a:r>
          </a:p>
          <a:p>
            <a:r>
              <a:rPr lang="en-US" dirty="0">
                <a:solidFill>
                  <a:srgbClr val="FF5205"/>
                </a:solidFill>
                <a:latin typeface="Cambria" panose="02040503050406030204" pitchFamily="18" charset="0"/>
              </a:rPr>
              <a:t>The project involves construction at an existing facility that must continue to operate during construction.</a:t>
            </a:r>
          </a:p>
          <a:p>
            <a:r>
              <a:rPr lang="en-US" dirty="0">
                <a:solidFill>
                  <a:srgbClr val="FF5205"/>
                </a:solidFill>
                <a:latin typeface="Cambria" panose="02040503050406030204" pitchFamily="18" charset="0"/>
              </a:rPr>
              <a:t>Involvement of the GC/CM is critical during the design phase.</a:t>
            </a:r>
          </a:p>
          <a:p>
            <a:r>
              <a:rPr lang="en-US" dirty="0">
                <a:solidFill>
                  <a:srgbClr val="FF5205"/>
                </a:solidFill>
                <a:latin typeface="Cambria" panose="02040503050406030204" pitchFamily="18" charset="0"/>
              </a:rPr>
              <a:t>The project encompasses a complex or technical work environment.</a:t>
            </a:r>
          </a:p>
          <a:p>
            <a:r>
              <a:rPr lang="en-US" i="1" u="sng" dirty="0">
                <a:latin typeface="Cambria" panose="02040503050406030204" pitchFamily="18" charset="0"/>
              </a:rPr>
              <a:t>Not met </a:t>
            </a:r>
            <a:r>
              <a:rPr lang="en-US" dirty="0">
                <a:latin typeface="Cambria" panose="02040503050406030204" pitchFamily="18" charset="0"/>
              </a:rPr>
              <a:t>– The project requires specialized work on a building that has historical significance.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60A919-8962-45EE-832A-254EA790DF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650" t="2709"/>
          <a:stretch/>
        </p:blipFill>
        <p:spPr>
          <a:xfrm>
            <a:off x="123089" y="6533776"/>
            <a:ext cx="2332826" cy="3154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48F7C9-622E-474E-9D50-58A7ECDCED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07" b="87538"/>
          <a:stretch/>
        </p:blipFill>
        <p:spPr bwMode="auto">
          <a:xfrm>
            <a:off x="2814022" y="6312876"/>
            <a:ext cx="2046500" cy="5451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7F2EBF-CBEC-46AD-B6B0-3CE87847CB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2145" y="6498605"/>
            <a:ext cx="2124742" cy="3527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9ED21D-B1A5-44E5-A47E-24BCB7BBB8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0161" y="6233746"/>
            <a:ext cx="1036225" cy="615461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04FAFAC-5ED4-41DA-AB75-84521B066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056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4D176-FFA3-4D28-ABF7-28BEF8111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89" y="851277"/>
            <a:ext cx="2210612" cy="4601183"/>
          </a:xfrm>
        </p:spPr>
        <p:txBody>
          <a:bodyPr>
            <a:normAutofit/>
          </a:bodyPr>
          <a:lstStyle/>
          <a:p>
            <a:r>
              <a:rPr lang="en-US" sz="2500" dirty="0">
                <a:latin typeface="Cambria" panose="02040503050406030204" pitchFamily="18" charset="0"/>
              </a:rPr>
              <a:t>QUALIFYING GC/CM PROJECT</a:t>
            </a:r>
            <a:br>
              <a:rPr lang="en-US" sz="2500" dirty="0">
                <a:latin typeface="Cambria" panose="02040503050406030204" pitchFamily="18" charset="0"/>
              </a:rPr>
            </a:br>
            <a:br>
              <a:rPr lang="en-US" sz="2500" dirty="0">
                <a:latin typeface="Cambria" panose="02040503050406030204" pitchFamily="18" charset="0"/>
              </a:rPr>
            </a:br>
            <a:r>
              <a:rPr lang="en-US" sz="1600" b="1" u="sng" dirty="0">
                <a:solidFill>
                  <a:srgbClr val="FF5205"/>
                </a:solidFill>
                <a:latin typeface="Cambria" panose="02040503050406030204" pitchFamily="18" charset="0"/>
              </a:rPr>
              <a:t>Complex Scheduling / Phasing</a:t>
            </a:r>
            <a:br>
              <a:rPr lang="en-US" sz="1600" b="1" u="sng" dirty="0">
                <a:solidFill>
                  <a:srgbClr val="FF5205"/>
                </a:solidFill>
                <a:latin typeface="Cambria" panose="02040503050406030204" pitchFamily="18" charset="0"/>
              </a:rPr>
            </a:br>
            <a:r>
              <a:rPr lang="en-US" sz="1600" b="1" dirty="0">
                <a:latin typeface="Cambria" panose="02040503050406030204" pitchFamily="18" charset="0"/>
              </a:rPr>
              <a:t>   </a:t>
            </a:r>
            <a:br>
              <a:rPr lang="en-US" sz="1600" b="1" dirty="0">
                <a:latin typeface="Cambria" panose="02040503050406030204" pitchFamily="18" charset="0"/>
              </a:rPr>
            </a:br>
            <a:br>
              <a:rPr lang="en-US" sz="1600" b="1" dirty="0">
                <a:latin typeface="Cambria" panose="02040503050406030204" pitchFamily="18" charset="0"/>
              </a:rPr>
            </a:br>
            <a:br>
              <a:rPr lang="en-US" sz="1600" b="1" dirty="0">
                <a:latin typeface="Cambria" panose="02040503050406030204" pitchFamily="18" charset="0"/>
              </a:rPr>
            </a:br>
            <a:br>
              <a:rPr lang="en-US" sz="1600" b="1" dirty="0">
                <a:latin typeface="Cambria" panose="02040503050406030204" pitchFamily="18" charset="0"/>
              </a:rPr>
            </a:br>
            <a:br>
              <a:rPr lang="en-US" sz="1600" b="1" dirty="0">
                <a:latin typeface="Cambria" panose="02040503050406030204" pitchFamily="18" charset="0"/>
              </a:rPr>
            </a:br>
            <a:br>
              <a:rPr lang="en-US" sz="1600" b="1" dirty="0">
                <a:latin typeface="Cambria" panose="02040503050406030204" pitchFamily="18" charset="0"/>
              </a:rPr>
            </a:br>
            <a:br>
              <a:rPr lang="en-US" sz="1600" b="1" dirty="0">
                <a:latin typeface="Cambria" panose="02040503050406030204" pitchFamily="18" charset="0"/>
              </a:rPr>
            </a:br>
            <a:br>
              <a:rPr lang="en-US" sz="1600" b="1" dirty="0">
                <a:latin typeface="Cambria" panose="02040503050406030204" pitchFamily="18" charset="0"/>
              </a:rPr>
            </a:br>
            <a:br>
              <a:rPr lang="en-US" sz="1600" b="1" dirty="0">
                <a:latin typeface="Cambria" panose="02040503050406030204" pitchFamily="18" charset="0"/>
              </a:rPr>
            </a:br>
            <a:br>
              <a:rPr lang="en-US" sz="1600" b="1" dirty="0">
                <a:latin typeface="Cambria" panose="02040503050406030204" pitchFamily="18" charset="0"/>
              </a:rPr>
            </a:br>
            <a:br>
              <a:rPr lang="en-US" sz="1600" b="1" dirty="0">
                <a:latin typeface="Cambria" panose="02040503050406030204" pitchFamily="18" charset="0"/>
              </a:rPr>
            </a:br>
            <a:endParaRPr lang="en-US" sz="1600" dirty="0">
              <a:latin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7C1262-7A50-430C-9A2D-B6887187C1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650" t="2709"/>
          <a:stretch/>
        </p:blipFill>
        <p:spPr>
          <a:xfrm>
            <a:off x="123089" y="6533776"/>
            <a:ext cx="2332826" cy="3154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7CACB9-97E0-4956-B9D5-E4C2A970E3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07" b="87538"/>
          <a:stretch/>
        </p:blipFill>
        <p:spPr bwMode="auto">
          <a:xfrm>
            <a:off x="2814022" y="6312876"/>
            <a:ext cx="2046500" cy="5451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EC03CB-F186-4B51-B378-EC1A609F28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2145" y="6498605"/>
            <a:ext cx="2124742" cy="3527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127F91-13DD-4CC4-9FCD-504C5BDCF9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0161" y="6233746"/>
            <a:ext cx="1036225" cy="6154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B22C530-F9B2-43FA-8F97-F0979F22B6A6}"/>
              </a:ext>
            </a:extLst>
          </p:cNvPr>
          <p:cNvSpPr txBox="1"/>
          <p:nvPr/>
        </p:nvSpPr>
        <p:spPr>
          <a:xfrm>
            <a:off x="0" y="2771731"/>
            <a:ext cx="256591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5205"/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bg1"/>
                </a:solidFill>
                <a:latin typeface="Cambria" panose="02040503050406030204" pitchFamily="18" charset="0"/>
              </a:rPr>
              <a:t>Ph. 1 – Portables, Demolition &amp; Construction</a:t>
            </a:r>
          </a:p>
          <a:p>
            <a:pPr marL="285750" indent="-285750">
              <a:buClr>
                <a:srgbClr val="FF5205"/>
              </a:buClr>
              <a:buFont typeface="Wingdings" panose="05000000000000000000" pitchFamily="2" charset="2"/>
              <a:buChar char="ü"/>
            </a:pPr>
            <a:endParaRPr lang="en-US" sz="14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285750" indent="-285750">
              <a:buClr>
                <a:srgbClr val="FF5205"/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bg1"/>
                </a:solidFill>
                <a:latin typeface="Cambria" panose="02040503050406030204" pitchFamily="18" charset="0"/>
              </a:rPr>
              <a:t>Ph. 2 – Move-In, Demolition, &amp; Construction</a:t>
            </a:r>
          </a:p>
          <a:p>
            <a:pPr marL="285750" indent="-285750">
              <a:buClr>
                <a:srgbClr val="FF5205"/>
              </a:buClr>
              <a:buFont typeface="Wingdings" panose="05000000000000000000" pitchFamily="2" charset="2"/>
              <a:buChar char="ü"/>
            </a:pPr>
            <a:endParaRPr lang="en-US" sz="14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285750" indent="-285750">
              <a:buClr>
                <a:srgbClr val="FF5205"/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bg1"/>
                </a:solidFill>
                <a:latin typeface="Cambria" panose="02040503050406030204" pitchFamily="18" charset="0"/>
              </a:rPr>
              <a:t>Ph. 3 – Move-In, Demolition, Construction &amp; Renovation</a:t>
            </a:r>
          </a:p>
          <a:p>
            <a:pPr marL="285750" indent="-285750">
              <a:buClr>
                <a:srgbClr val="FF5205"/>
              </a:buClr>
              <a:buFont typeface="Wingdings" panose="05000000000000000000" pitchFamily="2" charset="2"/>
              <a:buChar char="ü"/>
            </a:pPr>
            <a:endParaRPr lang="en-US" sz="14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285750" indent="-285750">
              <a:buClr>
                <a:srgbClr val="FF5205"/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bg1"/>
                </a:solidFill>
                <a:latin typeface="Cambria" panose="02040503050406030204" pitchFamily="18" charset="0"/>
              </a:rPr>
              <a:t>Ph. 4 – Move-In, Demolition, Site Restoration</a:t>
            </a:r>
          </a:p>
          <a:p>
            <a:pPr>
              <a:buClr>
                <a:srgbClr val="FF5205"/>
              </a:buClr>
            </a:pPr>
            <a:endParaRPr lang="en-US" sz="14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>
              <a:buClr>
                <a:srgbClr val="FF5205"/>
              </a:buClr>
            </a:pPr>
            <a:endParaRPr lang="en-US" sz="14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23885B-66F7-4787-8667-CE26D2D66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A95E39D-B85E-4446-B8ED-B8C27287435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428" t="2769" r="7347"/>
          <a:stretch/>
        </p:blipFill>
        <p:spPr>
          <a:xfrm>
            <a:off x="2687220" y="745734"/>
            <a:ext cx="6068320" cy="536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833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4D176-FFA3-4D28-ABF7-28BEF8111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89" y="640263"/>
            <a:ext cx="2210612" cy="4601183"/>
          </a:xfrm>
        </p:spPr>
        <p:txBody>
          <a:bodyPr>
            <a:normAutofit/>
          </a:bodyPr>
          <a:lstStyle/>
          <a:p>
            <a:r>
              <a:rPr lang="en-US" sz="2500" dirty="0">
                <a:latin typeface="Cambria" panose="02040503050406030204" pitchFamily="18" charset="0"/>
              </a:rPr>
              <a:t>QUALIFYING GC/CM PROJECT</a:t>
            </a:r>
            <a:br>
              <a:rPr lang="en-US" sz="2500" dirty="0">
                <a:latin typeface="Cambria" panose="02040503050406030204" pitchFamily="18" charset="0"/>
              </a:rPr>
            </a:br>
            <a:br>
              <a:rPr lang="en-US" sz="1400" dirty="0">
                <a:latin typeface="Cambria" panose="02040503050406030204" pitchFamily="18" charset="0"/>
              </a:rPr>
            </a:br>
            <a:r>
              <a:rPr lang="en-US" sz="1600" b="1" u="sng" dirty="0">
                <a:solidFill>
                  <a:srgbClr val="FF5205"/>
                </a:solidFill>
                <a:latin typeface="Cambria" panose="02040503050406030204" pitchFamily="18" charset="0"/>
              </a:rPr>
              <a:t>Occupied Site</a:t>
            </a:r>
            <a:br>
              <a:rPr lang="en-US" sz="1600" b="1" u="sng" dirty="0">
                <a:latin typeface="Cambria" panose="02040503050406030204" pitchFamily="18" charset="0"/>
              </a:rPr>
            </a:br>
            <a:r>
              <a:rPr lang="en-US" sz="1600" dirty="0">
                <a:latin typeface="Cambria" panose="02040503050406030204" pitchFamily="18" charset="0"/>
              </a:rPr>
              <a:t> </a:t>
            </a:r>
            <a:br>
              <a:rPr lang="en-US" sz="1600" dirty="0">
                <a:latin typeface="Cambria" panose="02040503050406030204" pitchFamily="18" charset="0"/>
              </a:rPr>
            </a:br>
            <a:br>
              <a:rPr lang="en-US" sz="1600" dirty="0">
                <a:latin typeface="Cambria" panose="02040503050406030204" pitchFamily="18" charset="0"/>
              </a:rPr>
            </a:br>
            <a:br>
              <a:rPr lang="en-US" sz="1600" dirty="0">
                <a:latin typeface="Cambria" panose="02040503050406030204" pitchFamily="18" charset="0"/>
              </a:rPr>
            </a:br>
            <a:br>
              <a:rPr lang="en-US" sz="1600" dirty="0">
                <a:latin typeface="Cambria" panose="02040503050406030204" pitchFamily="18" charset="0"/>
              </a:rPr>
            </a:br>
            <a:br>
              <a:rPr lang="en-US" sz="1600" dirty="0">
                <a:latin typeface="Cambria" panose="02040503050406030204" pitchFamily="18" charset="0"/>
              </a:rPr>
            </a:br>
            <a:br>
              <a:rPr lang="en-US" sz="1600" dirty="0">
                <a:latin typeface="Cambria" panose="02040503050406030204" pitchFamily="18" charset="0"/>
              </a:rPr>
            </a:br>
            <a:br>
              <a:rPr lang="en-US" sz="1600" dirty="0">
                <a:latin typeface="Cambria" panose="02040503050406030204" pitchFamily="18" charset="0"/>
              </a:rPr>
            </a:br>
            <a:br>
              <a:rPr lang="en-US" sz="1600" dirty="0">
                <a:latin typeface="Cambria" panose="02040503050406030204" pitchFamily="18" charset="0"/>
              </a:rPr>
            </a:br>
            <a:br>
              <a:rPr lang="en-US" sz="1600" dirty="0">
                <a:latin typeface="Cambria" panose="02040503050406030204" pitchFamily="18" charset="0"/>
              </a:rPr>
            </a:br>
            <a:br>
              <a:rPr lang="en-US" sz="1600" dirty="0">
                <a:latin typeface="Cambria" panose="02040503050406030204" pitchFamily="18" charset="0"/>
              </a:rPr>
            </a:br>
            <a:br>
              <a:rPr lang="en-US" sz="1600" dirty="0">
                <a:latin typeface="Cambria" panose="02040503050406030204" pitchFamily="18" charset="0"/>
              </a:rPr>
            </a:br>
            <a:br>
              <a:rPr lang="en-US" sz="1600" dirty="0">
                <a:latin typeface="Cambria" panose="02040503050406030204" pitchFamily="18" charset="0"/>
              </a:rPr>
            </a:br>
            <a:endParaRPr lang="en-US" sz="1600" dirty="0">
              <a:latin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A8ACAC-A75B-4AB0-A13F-5EFF77AC5F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650" t="2709"/>
          <a:stretch/>
        </p:blipFill>
        <p:spPr>
          <a:xfrm>
            <a:off x="123089" y="6533776"/>
            <a:ext cx="2332826" cy="3154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E936F6-B322-4524-97DA-3F459D7F87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07" b="87538"/>
          <a:stretch/>
        </p:blipFill>
        <p:spPr bwMode="auto">
          <a:xfrm>
            <a:off x="2814022" y="6312876"/>
            <a:ext cx="2046500" cy="5451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ABD3B6-82B8-482C-9EEA-1BA123BB1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2145" y="6498605"/>
            <a:ext cx="2124742" cy="3527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D9D1EB-5253-4C7C-B3CB-CFDAD4774B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0161" y="6233746"/>
            <a:ext cx="1036225" cy="6154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E9E297-230E-47E0-B80B-346B91186839}"/>
              </a:ext>
            </a:extLst>
          </p:cNvPr>
          <p:cNvSpPr txBox="1"/>
          <p:nvPr/>
        </p:nvSpPr>
        <p:spPr>
          <a:xfrm>
            <a:off x="0" y="2259804"/>
            <a:ext cx="264274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5205"/>
              </a:buClr>
              <a:buFont typeface="Wingdings" panose="05000000000000000000" pitchFamily="2" charset="2"/>
              <a:buChar char="ü"/>
            </a:pPr>
            <a:r>
              <a:rPr lang="en-US" sz="1100" dirty="0">
                <a:solidFill>
                  <a:schemeClr val="bg1"/>
                </a:solidFill>
                <a:latin typeface="Cambria" panose="02040503050406030204" pitchFamily="18" charset="0"/>
              </a:rPr>
              <a:t>Haz. 1 – Parking Reductions</a:t>
            </a:r>
          </a:p>
          <a:p>
            <a:pPr marL="285750" indent="-285750">
              <a:buClr>
                <a:srgbClr val="FF5205"/>
              </a:buClr>
              <a:buFont typeface="Wingdings" panose="05000000000000000000" pitchFamily="2" charset="2"/>
              <a:buChar char="ü"/>
            </a:pPr>
            <a:endParaRPr lang="en-US" sz="11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285750" indent="-285750">
              <a:buClr>
                <a:srgbClr val="FF5205"/>
              </a:buClr>
              <a:buFont typeface="Wingdings" panose="05000000000000000000" pitchFamily="2" charset="2"/>
              <a:buChar char="ü"/>
            </a:pPr>
            <a:r>
              <a:rPr lang="en-US" sz="1100" dirty="0">
                <a:solidFill>
                  <a:schemeClr val="bg1"/>
                </a:solidFill>
                <a:latin typeface="Cambria" panose="02040503050406030204" pitchFamily="18" charset="0"/>
              </a:rPr>
              <a:t>Haz. 2 – Student Re-Route from Campus Center</a:t>
            </a:r>
          </a:p>
          <a:p>
            <a:pPr marL="285750" indent="-285750">
              <a:buClr>
                <a:srgbClr val="FF5205"/>
              </a:buClr>
              <a:buFont typeface="Wingdings" panose="05000000000000000000" pitchFamily="2" charset="2"/>
              <a:buChar char="ü"/>
            </a:pPr>
            <a:endParaRPr lang="en-US" sz="11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285750" indent="-285750">
              <a:buClr>
                <a:srgbClr val="FF5205"/>
              </a:buClr>
              <a:buFont typeface="Wingdings" panose="05000000000000000000" pitchFamily="2" charset="2"/>
              <a:buChar char="ü"/>
            </a:pPr>
            <a:r>
              <a:rPr lang="en-US" sz="1100" dirty="0">
                <a:solidFill>
                  <a:schemeClr val="bg1"/>
                </a:solidFill>
                <a:latin typeface="Cambria" panose="02040503050406030204" pitchFamily="18" charset="0"/>
              </a:rPr>
              <a:t>Haz. 3 – Central Construction Zone </a:t>
            </a:r>
          </a:p>
          <a:p>
            <a:pPr marL="285750" indent="-285750">
              <a:buClr>
                <a:srgbClr val="FF5205"/>
              </a:buClr>
              <a:buFont typeface="Wingdings" panose="05000000000000000000" pitchFamily="2" charset="2"/>
              <a:buChar char="ü"/>
            </a:pPr>
            <a:endParaRPr lang="en-US" sz="11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285750" indent="-285750">
              <a:buClr>
                <a:srgbClr val="FF5205"/>
              </a:buClr>
              <a:buFont typeface="Wingdings" panose="05000000000000000000" pitchFamily="2" charset="2"/>
              <a:buChar char="ü"/>
            </a:pPr>
            <a:r>
              <a:rPr lang="en-US" sz="1100" dirty="0">
                <a:solidFill>
                  <a:schemeClr val="bg1"/>
                </a:solidFill>
                <a:latin typeface="Cambria" panose="02040503050406030204" pitchFamily="18" charset="0"/>
              </a:rPr>
              <a:t>Haz. 4 – Displacement to Portables</a:t>
            </a:r>
          </a:p>
          <a:p>
            <a:pPr marL="285750" indent="-285750">
              <a:buClr>
                <a:srgbClr val="FF5205"/>
              </a:buClr>
              <a:buFont typeface="Wingdings" panose="05000000000000000000" pitchFamily="2" charset="2"/>
              <a:buChar char="ü"/>
            </a:pPr>
            <a:endParaRPr lang="en-US" sz="11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285750" indent="-285750">
              <a:buClr>
                <a:srgbClr val="FF5205"/>
              </a:buClr>
              <a:buFont typeface="Wingdings" panose="05000000000000000000" pitchFamily="2" charset="2"/>
              <a:buChar char="ü"/>
            </a:pPr>
            <a:r>
              <a:rPr lang="en-US" sz="1100" dirty="0">
                <a:solidFill>
                  <a:schemeClr val="bg1"/>
                </a:solidFill>
                <a:latin typeface="Cambria" panose="02040503050406030204" pitchFamily="18" charset="0"/>
              </a:rPr>
              <a:t>Haz. 5 – Path Proximity to Construction</a:t>
            </a:r>
          </a:p>
          <a:p>
            <a:pPr marL="285750" indent="-285750">
              <a:buClr>
                <a:srgbClr val="FF5205"/>
              </a:buClr>
              <a:buFont typeface="Wingdings" panose="05000000000000000000" pitchFamily="2" charset="2"/>
              <a:buChar char="ü"/>
            </a:pPr>
            <a:endParaRPr lang="en-US" sz="11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285750" indent="-285750">
              <a:buClr>
                <a:srgbClr val="FF5205"/>
              </a:buClr>
              <a:buFont typeface="Wingdings" panose="05000000000000000000" pitchFamily="2" charset="2"/>
              <a:buChar char="ü"/>
            </a:pPr>
            <a:r>
              <a:rPr lang="en-US" sz="1100" dirty="0">
                <a:solidFill>
                  <a:schemeClr val="bg1"/>
                </a:solidFill>
                <a:latin typeface="Cambria" panose="02040503050406030204" pitchFamily="18" charset="0"/>
              </a:rPr>
              <a:t>Haz. 6 – Sustaining Life Safety Systems</a:t>
            </a:r>
          </a:p>
          <a:p>
            <a:pPr marL="285750" indent="-285750">
              <a:buClr>
                <a:srgbClr val="FF5205"/>
              </a:buClr>
              <a:buFont typeface="Wingdings" panose="05000000000000000000" pitchFamily="2" charset="2"/>
              <a:buChar char="ü"/>
            </a:pPr>
            <a:endParaRPr lang="en-US" sz="11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285750" indent="-285750">
              <a:buClr>
                <a:srgbClr val="FF5205"/>
              </a:buClr>
              <a:buFont typeface="Wingdings" panose="05000000000000000000" pitchFamily="2" charset="2"/>
              <a:buChar char="ü"/>
            </a:pPr>
            <a:r>
              <a:rPr lang="en-US" sz="1100" dirty="0">
                <a:solidFill>
                  <a:schemeClr val="bg1"/>
                </a:solidFill>
                <a:latin typeface="Cambria" panose="02040503050406030204" pitchFamily="18" charset="0"/>
              </a:rPr>
              <a:t>Haz. 7 – Multiple Student Re-Routes at Each Phase</a:t>
            </a:r>
          </a:p>
          <a:p>
            <a:pPr marL="285750" indent="-285750">
              <a:buClr>
                <a:srgbClr val="FF5205"/>
              </a:buClr>
              <a:buFont typeface="Wingdings" panose="05000000000000000000" pitchFamily="2" charset="2"/>
              <a:buChar char="ü"/>
            </a:pPr>
            <a:endParaRPr lang="en-US" sz="11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285750" indent="-285750">
              <a:buClr>
                <a:srgbClr val="FF5205"/>
              </a:buClr>
              <a:buFont typeface="Wingdings" panose="05000000000000000000" pitchFamily="2" charset="2"/>
              <a:buChar char="ü"/>
            </a:pPr>
            <a:r>
              <a:rPr lang="en-US" sz="1100" dirty="0">
                <a:solidFill>
                  <a:schemeClr val="bg1"/>
                </a:solidFill>
                <a:latin typeface="Cambria" panose="02040503050406030204" pitchFamily="18" charset="0"/>
              </a:rPr>
              <a:t>Haz. 8 – Field Down Time / Shuttling</a:t>
            </a:r>
          </a:p>
          <a:p>
            <a:pPr marL="285750" indent="-285750">
              <a:buClr>
                <a:srgbClr val="FF5205"/>
              </a:buClr>
              <a:buFont typeface="Wingdings" panose="05000000000000000000" pitchFamily="2" charset="2"/>
              <a:buChar char="ü"/>
            </a:pPr>
            <a:endParaRPr lang="en-US" sz="11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285750" indent="-285750">
              <a:buClr>
                <a:srgbClr val="FF5205"/>
              </a:buClr>
              <a:buFont typeface="Wingdings" panose="05000000000000000000" pitchFamily="2" charset="2"/>
              <a:buChar char="ü"/>
            </a:pPr>
            <a:r>
              <a:rPr lang="en-US" sz="1100" dirty="0">
                <a:solidFill>
                  <a:schemeClr val="bg1"/>
                </a:solidFill>
                <a:latin typeface="Cambria" panose="02040503050406030204" pitchFamily="18" charset="0"/>
              </a:rPr>
              <a:t>Haz. 9 – Final Phase While Occupied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04E346F-B9F6-4D7A-BE3E-AEF61D9E9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7BE1D2-5967-44AE-ACB7-FCB326CD662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591" t="3950" r="23572"/>
          <a:stretch/>
        </p:blipFill>
        <p:spPr>
          <a:xfrm>
            <a:off x="2628894" y="765110"/>
            <a:ext cx="6169875" cy="533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449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4D176-FFA3-4D28-ABF7-28BEF8111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>
                <a:latin typeface="Cambria" panose="02040503050406030204" pitchFamily="18" charset="0"/>
              </a:rPr>
              <a:t>QUALIFYING GC/CM PROJECT</a:t>
            </a:r>
            <a:br>
              <a:rPr lang="en-US" sz="2500" dirty="0">
                <a:latin typeface="Cambria" panose="02040503050406030204" pitchFamily="18" charset="0"/>
              </a:rPr>
            </a:br>
            <a:br>
              <a:rPr lang="en-US" sz="2500" dirty="0">
                <a:latin typeface="Cambria" panose="02040503050406030204" pitchFamily="18" charset="0"/>
              </a:rPr>
            </a:br>
            <a:r>
              <a:rPr lang="en-US" sz="1600" b="1" u="sng" dirty="0">
                <a:solidFill>
                  <a:srgbClr val="FF5205"/>
                </a:solidFill>
                <a:latin typeface="Cambria" panose="02040503050406030204" pitchFamily="18" charset="0"/>
              </a:rPr>
              <a:t>Early Design Involvement</a:t>
            </a:r>
            <a:br>
              <a:rPr lang="en-US" sz="1600" b="1" u="sng" dirty="0">
                <a:solidFill>
                  <a:srgbClr val="FF5205"/>
                </a:solidFill>
                <a:latin typeface="Cambria" panose="02040503050406030204" pitchFamily="18" charset="0"/>
              </a:rPr>
            </a:br>
            <a:r>
              <a:rPr lang="en-US" sz="1600" dirty="0">
                <a:latin typeface="Cambria" panose="02040503050406030204" pitchFamily="18" charset="0"/>
              </a:rPr>
              <a:t>   </a:t>
            </a:r>
            <a:br>
              <a:rPr lang="en-US" sz="1600" dirty="0">
                <a:latin typeface="Cambria" panose="02040503050406030204" pitchFamily="18" charset="0"/>
              </a:rPr>
            </a:br>
            <a:br>
              <a:rPr lang="en-US" sz="1600" dirty="0">
                <a:latin typeface="Cambria" panose="02040503050406030204" pitchFamily="18" charset="0"/>
              </a:rPr>
            </a:br>
            <a:br>
              <a:rPr lang="en-US" sz="1600" dirty="0">
                <a:latin typeface="Cambria" panose="02040503050406030204" pitchFamily="18" charset="0"/>
              </a:rPr>
            </a:br>
            <a:br>
              <a:rPr lang="en-US" sz="1600" dirty="0">
                <a:latin typeface="Cambria" panose="02040503050406030204" pitchFamily="18" charset="0"/>
              </a:rPr>
            </a:br>
            <a:br>
              <a:rPr lang="en-US" sz="1600" dirty="0">
                <a:latin typeface="Cambria" panose="02040503050406030204" pitchFamily="18" charset="0"/>
              </a:rPr>
            </a:br>
            <a:br>
              <a:rPr lang="en-US" sz="1600" dirty="0">
                <a:latin typeface="Cambria" panose="02040503050406030204" pitchFamily="18" charset="0"/>
              </a:rPr>
            </a:br>
            <a:br>
              <a:rPr lang="en-US" sz="1600" dirty="0">
                <a:latin typeface="Cambria" panose="02040503050406030204" pitchFamily="18" charset="0"/>
              </a:rPr>
            </a:br>
            <a:br>
              <a:rPr lang="en-US" sz="1600" dirty="0">
                <a:latin typeface="Cambria" panose="02040503050406030204" pitchFamily="18" charset="0"/>
              </a:rPr>
            </a:br>
            <a:br>
              <a:rPr lang="en-US" sz="1600" dirty="0">
                <a:latin typeface="Cambria" panose="02040503050406030204" pitchFamily="18" charset="0"/>
              </a:rPr>
            </a:br>
            <a:br>
              <a:rPr lang="en-US" sz="1600" dirty="0">
                <a:latin typeface="Cambria" panose="02040503050406030204" pitchFamily="18" charset="0"/>
              </a:rPr>
            </a:br>
            <a:br>
              <a:rPr lang="en-US" sz="1600" dirty="0">
                <a:latin typeface="Cambria" panose="02040503050406030204" pitchFamily="18" charset="0"/>
              </a:rPr>
            </a:br>
            <a:endParaRPr lang="en-US" sz="1600" b="1" u="sng" dirty="0">
              <a:latin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0D3E97-8870-4E32-839D-7520AD2DBB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650" t="2709"/>
          <a:stretch/>
        </p:blipFill>
        <p:spPr>
          <a:xfrm>
            <a:off x="123089" y="6533776"/>
            <a:ext cx="2332826" cy="3154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FC3DC0-68A1-4199-A377-8454F549D7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07" b="87538"/>
          <a:stretch/>
        </p:blipFill>
        <p:spPr bwMode="auto">
          <a:xfrm>
            <a:off x="2814022" y="6312876"/>
            <a:ext cx="2046500" cy="5451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C0E390-634F-41FC-B23E-3C31915848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2145" y="6498605"/>
            <a:ext cx="2124742" cy="3527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3F837A-04BE-4609-B712-7207A89AC9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0161" y="6233746"/>
            <a:ext cx="1036225" cy="61546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1397EC7-A042-48B5-8D2E-9EF000FCC4B5}"/>
              </a:ext>
            </a:extLst>
          </p:cNvPr>
          <p:cNvSpPr txBox="1">
            <a:spLocks/>
          </p:cNvSpPr>
          <p:nvPr/>
        </p:nvSpPr>
        <p:spPr>
          <a:xfrm>
            <a:off x="123089" y="3005314"/>
            <a:ext cx="2210612" cy="31166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Clr>
                <a:srgbClr val="FF5205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latin typeface="Cambria" panose="02040503050406030204" pitchFamily="18" charset="0"/>
              </a:rPr>
              <a:t>Building Placement</a:t>
            </a:r>
            <a:endParaRPr lang="en-US" sz="1200" dirty="0">
              <a:latin typeface="Cambria" panose="02040503050406030204" pitchFamily="18" charset="0"/>
            </a:endParaRPr>
          </a:p>
          <a:p>
            <a:pPr marL="285750" indent="-285750">
              <a:buClr>
                <a:srgbClr val="FF5205"/>
              </a:buClr>
              <a:buFont typeface="Wingdings" panose="05000000000000000000" pitchFamily="2" charset="2"/>
              <a:buChar char="ü"/>
            </a:pPr>
            <a:endParaRPr lang="en-US" sz="1600" dirty="0">
              <a:latin typeface="Cambria" panose="02040503050406030204" pitchFamily="18" charset="0"/>
            </a:endParaRPr>
          </a:p>
          <a:p>
            <a:pPr marL="285750" indent="-285750">
              <a:buClr>
                <a:srgbClr val="FF5205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latin typeface="Cambria" panose="02040503050406030204" pitchFamily="18" charset="0"/>
              </a:rPr>
              <a:t>Building Configuration</a:t>
            </a:r>
          </a:p>
          <a:p>
            <a:pPr marL="285750" indent="-285750">
              <a:buClr>
                <a:srgbClr val="FF5205"/>
              </a:buClr>
              <a:buFont typeface="Wingdings" panose="05000000000000000000" pitchFamily="2" charset="2"/>
              <a:buChar char="ü"/>
            </a:pPr>
            <a:endParaRPr lang="en-US" sz="1600" dirty="0">
              <a:latin typeface="Cambria" panose="02040503050406030204" pitchFamily="18" charset="0"/>
            </a:endParaRPr>
          </a:p>
          <a:p>
            <a:pPr marL="285750" indent="-285750">
              <a:buClr>
                <a:srgbClr val="FF5205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latin typeface="Cambria" panose="02040503050406030204" pitchFamily="18" charset="0"/>
              </a:rPr>
              <a:t>Construction Type</a:t>
            </a:r>
          </a:p>
          <a:p>
            <a:pPr marL="285750" indent="-285750">
              <a:buClr>
                <a:srgbClr val="FF5205"/>
              </a:buClr>
              <a:buFont typeface="Wingdings" panose="05000000000000000000" pitchFamily="2" charset="2"/>
              <a:buChar char="ü"/>
            </a:pPr>
            <a:endParaRPr lang="en-US" sz="1600" dirty="0">
              <a:latin typeface="Cambria" panose="02040503050406030204" pitchFamily="18" charset="0"/>
            </a:endParaRPr>
          </a:p>
          <a:p>
            <a:pPr marL="285750" indent="-285750">
              <a:buClr>
                <a:srgbClr val="FF5205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latin typeface="Cambria" panose="02040503050406030204" pitchFamily="18" charset="0"/>
              </a:rPr>
              <a:t>Estimating / VE / Alternative Strategies</a:t>
            </a:r>
          </a:p>
          <a:p>
            <a:pPr marL="285750" indent="-285750">
              <a:buClr>
                <a:srgbClr val="FF5205"/>
              </a:buClr>
              <a:buFont typeface="Wingdings" panose="05000000000000000000" pitchFamily="2" charset="2"/>
              <a:buChar char="ü"/>
            </a:pPr>
            <a:endParaRPr lang="en-US" sz="1600" dirty="0">
              <a:latin typeface="Cambria" panose="02040503050406030204" pitchFamily="18" charset="0"/>
            </a:endParaRPr>
          </a:p>
          <a:p>
            <a:pPr marL="285750" indent="-285750">
              <a:buClr>
                <a:srgbClr val="FF5205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latin typeface="Cambria" panose="02040503050406030204" pitchFamily="18" charset="0"/>
              </a:rPr>
              <a:t>Early Procurement</a:t>
            </a:r>
          </a:p>
          <a:p>
            <a:pPr marL="285750" indent="-285750">
              <a:buClr>
                <a:srgbClr val="FF5205"/>
              </a:buClr>
              <a:buFont typeface="Wingdings" panose="05000000000000000000" pitchFamily="2" charset="2"/>
              <a:buChar char="ü"/>
            </a:pPr>
            <a:endParaRPr lang="en-US" sz="1600" dirty="0">
              <a:latin typeface="Cambria" panose="02040503050406030204" pitchFamily="18" charset="0"/>
            </a:endParaRPr>
          </a:p>
          <a:p>
            <a:pPr marL="285750" indent="-285750">
              <a:buClr>
                <a:srgbClr val="FF5205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latin typeface="Cambria" panose="02040503050406030204" pitchFamily="18" charset="0"/>
              </a:rPr>
              <a:t>Phased Turn Over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AB9A40-BDB5-4688-874D-ED1EC33C8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628E894-4EA2-4DFE-A43C-5E861CD10111}"/>
              </a:ext>
            </a:extLst>
          </p:cNvPr>
          <p:cNvSpPr/>
          <p:nvPr/>
        </p:nvSpPr>
        <p:spPr>
          <a:xfrm>
            <a:off x="8695592" y="641838"/>
            <a:ext cx="445789" cy="54641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6D96D2-AA1F-4387-952D-1C282CDE00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3910" y="2584255"/>
            <a:ext cx="6430918" cy="199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910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4D176-FFA3-4D28-ABF7-28BEF8111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</p:spPr>
        <p:txBody>
          <a:bodyPr>
            <a:normAutofit/>
          </a:bodyPr>
          <a:lstStyle/>
          <a:p>
            <a:r>
              <a:rPr lang="en-US" sz="2500" dirty="0">
                <a:latin typeface="Cambria" panose="02040503050406030204" pitchFamily="18" charset="0"/>
              </a:rPr>
              <a:t>QUALIFYING GC/CM PROJECT</a:t>
            </a:r>
            <a:br>
              <a:rPr lang="en-US" sz="2500" dirty="0">
                <a:latin typeface="Cambria" panose="02040503050406030204" pitchFamily="18" charset="0"/>
              </a:rPr>
            </a:br>
            <a:br>
              <a:rPr lang="en-US" sz="2500" dirty="0">
                <a:latin typeface="Cambria" panose="02040503050406030204" pitchFamily="18" charset="0"/>
              </a:rPr>
            </a:br>
            <a:r>
              <a:rPr lang="en-US" sz="1600" b="1" u="sng" dirty="0">
                <a:solidFill>
                  <a:srgbClr val="FF5205"/>
                </a:solidFill>
                <a:latin typeface="Cambria" panose="02040503050406030204" pitchFamily="18" charset="0"/>
              </a:rPr>
              <a:t>Complex Work Environment</a:t>
            </a:r>
            <a:br>
              <a:rPr lang="en-US" sz="1600" b="1" u="sng" dirty="0">
                <a:solidFill>
                  <a:srgbClr val="FF5205"/>
                </a:solidFill>
                <a:latin typeface="Cambria" panose="02040503050406030204" pitchFamily="18" charset="0"/>
              </a:rPr>
            </a:br>
            <a:br>
              <a:rPr lang="en-US" sz="1600" b="1" u="sng" dirty="0">
                <a:solidFill>
                  <a:srgbClr val="FF5205"/>
                </a:solidFill>
                <a:latin typeface="Cambria" panose="02040503050406030204" pitchFamily="18" charset="0"/>
              </a:rPr>
            </a:br>
            <a:br>
              <a:rPr lang="en-US" sz="1600" b="1" u="sng" dirty="0">
                <a:solidFill>
                  <a:srgbClr val="FF5205"/>
                </a:solidFill>
                <a:latin typeface="Cambria" panose="02040503050406030204" pitchFamily="18" charset="0"/>
              </a:rPr>
            </a:br>
            <a:br>
              <a:rPr lang="en-US" sz="1600" b="1" u="sng" dirty="0">
                <a:solidFill>
                  <a:srgbClr val="FF5205"/>
                </a:solidFill>
                <a:latin typeface="Cambria" panose="02040503050406030204" pitchFamily="18" charset="0"/>
              </a:rPr>
            </a:br>
            <a:br>
              <a:rPr lang="en-US" sz="1600" b="1" u="sng" dirty="0">
                <a:solidFill>
                  <a:srgbClr val="FF5205"/>
                </a:solidFill>
                <a:latin typeface="Cambria" panose="02040503050406030204" pitchFamily="18" charset="0"/>
              </a:rPr>
            </a:br>
            <a:br>
              <a:rPr lang="en-US" sz="1600" b="1" u="sng" dirty="0">
                <a:solidFill>
                  <a:srgbClr val="FF5205"/>
                </a:solidFill>
                <a:latin typeface="Cambria" panose="02040503050406030204" pitchFamily="18" charset="0"/>
              </a:rPr>
            </a:br>
            <a:br>
              <a:rPr lang="en-US" sz="1600" b="1" u="sng" dirty="0">
                <a:solidFill>
                  <a:srgbClr val="FF5205"/>
                </a:solidFill>
                <a:latin typeface="Cambria" panose="02040503050406030204" pitchFamily="18" charset="0"/>
              </a:rPr>
            </a:br>
            <a:br>
              <a:rPr lang="en-US" sz="1600" b="1" u="sng" dirty="0">
                <a:solidFill>
                  <a:srgbClr val="FF5205"/>
                </a:solidFill>
                <a:latin typeface="Cambria" panose="02040503050406030204" pitchFamily="18" charset="0"/>
              </a:rPr>
            </a:br>
            <a:br>
              <a:rPr lang="en-US" sz="1600" b="1" u="sng" dirty="0">
                <a:solidFill>
                  <a:srgbClr val="FF5205"/>
                </a:solidFill>
                <a:latin typeface="Cambria" panose="02040503050406030204" pitchFamily="18" charset="0"/>
              </a:rPr>
            </a:br>
            <a:br>
              <a:rPr lang="en-US" sz="1600" b="1" u="sng" dirty="0">
                <a:solidFill>
                  <a:srgbClr val="FF5205"/>
                </a:solidFill>
                <a:latin typeface="Cambria" panose="02040503050406030204" pitchFamily="18" charset="0"/>
              </a:rPr>
            </a:br>
            <a:br>
              <a:rPr lang="en-US" sz="1600" b="1" u="sng" dirty="0">
                <a:solidFill>
                  <a:srgbClr val="FF5205"/>
                </a:solidFill>
                <a:latin typeface="Cambria" panose="02040503050406030204" pitchFamily="18" charset="0"/>
              </a:rPr>
            </a:br>
            <a:br>
              <a:rPr lang="en-US" sz="1600" b="1" u="sng" dirty="0">
                <a:solidFill>
                  <a:srgbClr val="FF5205"/>
                </a:solidFill>
                <a:latin typeface="Cambria" panose="02040503050406030204" pitchFamily="18" charset="0"/>
              </a:rPr>
            </a:br>
            <a:endParaRPr lang="en-US" sz="1600" dirty="0">
              <a:latin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282B46-42EE-43D4-B4E8-405807D60B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650" t="2709"/>
          <a:stretch/>
        </p:blipFill>
        <p:spPr>
          <a:xfrm>
            <a:off x="123089" y="6533776"/>
            <a:ext cx="2332826" cy="3154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9C87D2-C1F0-4B7E-A1A4-51517E39E3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07" b="87538"/>
          <a:stretch/>
        </p:blipFill>
        <p:spPr bwMode="auto">
          <a:xfrm>
            <a:off x="2814022" y="6312876"/>
            <a:ext cx="2046500" cy="5451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582A66-D8AA-4A82-B65D-1271187FCD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2145" y="6498605"/>
            <a:ext cx="2124742" cy="3527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4764CE-B086-41CD-A3F8-4A960A4DDC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0161" y="6233746"/>
            <a:ext cx="1036225" cy="61546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272376F-E4AC-48AD-9C35-0A8DF3669C97}"/>
              </a:ext>
            </a:extLst>
          </p:cNvPr>
          <p:cNvSpPr txBox="1">
            <a:spLocks/>
          </p:cNvSpPr>
          <p:nvPr/>
        </p:nvSpPr>
        <p:spPr>
          <a:xfrm>
            <a:off x="113810" y="3186575"/>
            <a:ext cx="2210612" cy="2979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Clr>
                <a:srgbClr val="FF5205"/>
              </a:buClr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7030A0"/>
                </a:solidFill>
                <a:latin typeface="Cambria" panose="02040503050406030204" pitchFamily="18" charset="0"/>
              </a:rPr>
              <a:t>Student Pathways</a:t>
            </a:r>
          </a:p>
          <a:p>
            <a:pPr marL="285750" indent="-285750">
              <a:buClr>
                <a:srgbClr val="FF5205"/>
              </a:buClr>
              <a:buFont typeface="Wingdings" panose="05000000000000000000" pitchFamily="2" charset="2"/>
              <a:buChar char="ü"/>
            </a:pPr>
            <a:endParaRPr lang="en-US" sz="1600" dirty="0">
              <a:latin typeface="Cambria" panose="02040503050406030204" pitchFamily="18" charset="0"/>
            </a:endParaRPr>
          </a:p>
          <a:p>
            <a:pPr marL="285750" indent="-285750">
              <a:buClr>
                <a:srgbClr val="FF5205"/>
              </a:buClr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3 Phases of Move In</a:t>
            </a:r>
          </a:p>
          <a:p>
            <a:pPr marL="285750" indent="-285750">
              <a:buClr>
                <a:srgbClr val="FF5205"/>
              </a:buClr>
              <a:buFont typeface="Wingdings" panose="05000000000000000000" pitchFamily="2" charset="2"/>
              <a:buChar char="ü"/>
            </a:pPr>
            <a:endParaRPr lang="en-US" sz="1600" dirty="0">
              <a:latin typeface="Cambria" panose="02040503050406030204" pitchFamily="18" charset="0"/>
            </a:endParaRPr>
          </a:p>
          <a:p>
            <a:pPr marL="285750" indent="-285750">
              <a:buClr>
                <a:srgbClr val="FF5205"/>
              </a:buClr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FFFF00"/>
                </a:solidFill>
                <a:latin typeface="Cambria" panose="02040503050406030204" pitchFamily="18" charset="0"/>
              </a:rPr>
              <a:t>Contractor Access, Staging, &amp; Parking</a:t>
            </a:r>
          </a:p>
          <a:p>
            <a:pPr>
              <a:buClr>
                <a:srgbClr val="FF5205"/>
              </a:buClr>
            </a:pPr>
            <a:endParaRPr lang="en-US" sz="1600" b="1" dirty="0">
              <a:solidFill>
                <a:srgbClr val="FFFF00"/>
              </a:solidFill>
              <a:latin typeface="Cambria" panose="02040503050406030204" pitchFamily="18" charset="0"/>
            </a:endParaRPr>
          </a:p>
          <a:p>
            <a:pPr marL="285750" indent="-285750">
              <a:buClr>
                <a:srgbClr val="FF5205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latin typeface="Cambria" panose="02040503050406030204" pitchFamily="18" charset="0"/>
              </a:rPr>
              <a:t>Alternative Location Analysis - </a:t>
            </a:r>
            <a:r>
              <a:rPr lang="en-US" sz="1600" b="1" u="sng" dirty="0">
                <a:latin typeface="Cambria" panose="02040503050406030204" pitchFamily="18" charset="0"/>
              </a:rPr>
              <a:t>KEY</a:t>
            </a:r>
          </a:p>
          <a:p>
            <a:pPr marL="742950" lvl="1" indent="-285750">
              <a:buClr>
                <a:srgbClr val="FF5205"/>
              </a:buClr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chemeClr val="bg1"/>
                </a:solidFill>
                <a:latin typeface="Cambria" panose="02040503050406030204" pitchFamily="18" charset="0"/>
              </a:rPr>
              <a:t>Safety</a:t>
            </a:r>
          </a:p>
          <a:p>
            <a:pPr marL="742950" lvl="1" indent="-285750">
              <a:buClr>
                <a:srgbClr val="FF5205"/>
              </a:buClr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chemeClr val="bg1"/>
                </a:solidFill>
                <a:latin typeface="Cambria" panose="02040503050406030204" pitchFamily="18" charset="0"/>
              </a:rPr>
              <a:t>Costs</a:t>
            </a:r>
          </a:p>
          <a:p>
            <a:pPr marL="742950" lvl="1" indent="-285750">
              <a:buClr>
                <a:srgbClr val="FF5205"/>
              </a:buClr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chemeClr val="bg1"/>
                </a:solidFill>
                <a:latin typeface="Cambria" panose="02040503050406030204" pitchFamily="18" charset="0"/>
              </a:rPr>
              <a:t>Milestones</a:t>
            </a:r>
          </a:p>
          <a:p>
            <a:pPr marL="742950" lvl="1" indent="-285750">
              <a:buClr>
                <a:srgbClr val="FF5205"/>
              </a:buClr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chemeClr val="bg1"/>
                </a:solidFill>
                <a:latin typeface="Cambria" panose="02040503050406030204" pitchFamily="18" charset="0"/>
              </a:rPr>
              <a:t>Trade Offs</a:t>
            </a:r>
            <a:endParaRPr lang="en-US" sz="16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>
              <a:buClr>
                <a:srgbClr val="FF5205"/>
              </a:buClr>
            </a:pPr>
            <a:endParaRPr lang="en-US" sz="1600" dirty="0">
              <a:latin typeface="Cambria" panose="020405030504060302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2D4AF1-783F-40B4-8FD9-05D39F1E0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77B89DE-0064-4DB2-95E9-9B0AB7852F7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530" t="3269" r="7347"/>
          <a:stretch/>
        </p:blipFill>
        <p:spPr>
          <a:xfrm>
            <a:off x="2705881" y="775369"/>
            <a:ext cx="6057328" cy="5330646"/>
          </a:xfrm>
          <a:prstGeom prst="rect">
            <a:avLst/>
          </a:pr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C3144E0-85E2-4B9A-AF5C-C6993C8F6334}"/>
              </a:ext>
            </a:extLst>
          </p:cNvPr>
          <p:cNvSpPr/>
          <p:nvPr/>
        </p:nvSpPr>
        <p:spPr>
          <a:xfrm>
            <a:off x="4156391" y="2532185"/>
            <a:ext cx="1195754" cy="1521069"/>
          </a:xfrm>
          <a:custGeom>
            <a:avLst/>
            <a:gdLst>
              <a:gd name="connsiteX0" fmla="*/ 0 w 1195754"/>
              <a:gd name="connsiteY0" fmla="*/ 8792 h 1521069"/>
              <a:gd name="connsiteX1" fmla="*/ 1178169 w 1195754"/>
              <a:gd name="connsiteY1" fmla="*/ 0 h 1521069"/>
              <a:gd name="connsiteX2" fmla="*/ 1195754 w 1195754"/>
              <a:gd name="connsiteY2" fmla="*/ 1521069 h 1521069"/>
              <a:gd name="connsiteX3" fmla="*/ 316523 w 1195754"/>
              <a:gd name="connsiteY3" fmla="*/ 1521069 h 1521069"/>
              <a:gd name="connsiteX4" fmla="*/ 316523 w 1195754"/>
              <a:gd name="connsiteY4" fmla="*/ 1107830 h 1521069"/>
              <a:gd name="connsiteX5" fmla="*/ 940777 w 1195754"/>
              <a:gd name="connsiteY5" fmla="*/ 1116623 h 1521069"/>
              <a:gd name="connsiteX6" fmla="*/ 949569 w 1195754"/>
              <a:gd name="connsiteY6" fmla="*/ 1002323 h 1521069"/>
              <a:gd name="connsiteX7" fmla="*/ 237393 w 1195754"/>
              <a:gd name="connsiteY7" fmla="*/ 993530 h 1521069"/>
              <a:gd name="connsiteX8" fmla="*/ 228600 w 1195754"/>
              <a:gd name="connsiteY8" fmla="*/ 562707 h 1521069"/>
              <a:gd name="connsiteX9" fmla="*/ 852854 w 1195754"/>
              <a:gd name="connsiteY9" fmla="*/ 571500 h 1521069"/>
              <a:gd name="connsiteX10" fmla="*/ 852854 w 1195754"/>
              <a:gd name="connsiteY10" fmla="*/ 448407 h 1521069"/>
              <a:gd name="connsiteX11" fmla="*/ 0 w 1195754"/>
              <a:gd name="connsiteY11" fmla="*/ 457200 h 1521069"/>
              <a:gd name="connsiteX12" fmla="*/ 0 w 1195754"/>
              <a:gd name="connsiteY12" fmla="*/ 8792 h 1521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95754" h="1521069">
                <a:moveTo>
                  <a:pt x="0" y="8792"/>
                </a:moveTo>
                <a:lnTo>
                  <a:pt x="1178169" y="0"/>
                </a:lnTo>
                <a:lnTo>
                  <a:pt x="1195754" y="1521069"/>
                </a:lnTo>
                <a:lnTo>
                  <a:pt x="316523" y="1521069"/>
                </a:lnTo>
                <a:lnTo>
                  <a:pt x="316523" y="1107830"/>
                </a:lnTo>
                <a:lnTo>
                  <a:pt x="940777" y="1116623"/>
                </a:lnTo>
                <a:lnTo>
                  <a:pt x="949569" y="1002323"/>
                </a:lnTo>
                <a:lnTo>
                  <a:pt x="237393" y="993530"/>
                </a:lnTo>
                <a:lnTo>
                  <a:pt x="228600" y="562707"/>
                </a:lnTo>
                <a:lnTo>
                  <a:pt x="852854" y="571500"/>
                </a:lnTo>
                <a:lnTo>
                  <a:pt x="852854" y="448407"/>
                </a:lnTo>
                <a:lnTo>
                  <a:pt x="0" y="457200"/>
                </a:lnTo>
                <a:lnTo>
                  <a:pt x="0" y="8792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B26D84-DE3A-45F6-988D-0D199DCBCF1D}"/>
              </a:ext>
            </a:extLst>
          </p:cNvPr>
          <p:cNvSpPr txBox="1"/>
          <p:nvPr/>
        </p:nvSpPr>
        <p:spPr>
          <a:xfrm>
            <a:off x="2767986" y="1160318"/>
            <a:ext cx="1768433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NEW BUILDING OUTLINE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95A76E3-B443-44F1-B4D8-75F7012EB44B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3652203" y="1421928"/>
            <a:ext cx="1016512" cy="111025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A4D50111-5222-46F4-AA8A-B24B4EB3CF08}"/>
              </a:ext>
            </a:extLst>
          </p:cNvPr>
          <p:cNvSpPr/>
          <p:nvPr/>
        </p:nvSpPr>
        <p:spPr>
          <a:xfrm>
            <a:off x="3124201" y="3109913"/>
            <a:ext cx="876299" cy="2219325"/>
          </a:xfrm>
          <a:custGeom>
            <a:avLst/>
            <a:gdLst>
              <a:gd name="connsiteX0" fmla="*/ 0 w 881062"/>
              <a:gd name="connsiteY0" fmla="*/ 2190750 h 2214562"/>
              <a:gd name="connsiteX1" fmla="*/ 52387 w 881062"/>
              <a:gd name="connsiteY1" fmla="*/ 881062 h 2214562"/>
              <a:gd name="connsiteX2" fmla="*/ 395287 w 881062"/>
              <a:gd name="connsiteY2" fmla="*/ 885825 h 2214562"/>
              <a:gd name="connsiteX3" fmla="*/ 390525 w 881062"/>
              <a:gd name="connsiteY3" fmla="*/ 0 h 2214562"/>
              <a:gd name="connsiteX4" fmla="*/ 881062 w 881062"/>
              <a:gd name="connsiteY4" fmla="*/ 4762 h 2214562"/>
              <a:gd name="connsiteX5" fmla="*/ 876300 w 881062"/>
              <a:gd name="connsiteY5" fmla="*/ 1066800 h 2214562"/>
              <a:gd name="connsiteX6" fmla="*/ 509587 w 881062"/>
              <a:gd name="connsiteY6" fmla="*/ 1076325 h 2214562"/>
              <a:gd name="connsiteX7" fmla="*/ 523875 w 881062"/>
              <a:gd name="connsiteY7" fmla="*/ 2214562 h 2214562"/>
              <a:gd name="connsiteX8" fmla="*/ 0 w 881062"/>
              <a:gd name="connsiteY8" fmla="*/ 2190750 h 2214562"/>
              <a:gd name="connsiteX0" fmla="*/ 0 w 881062"/>
              <a:gd name="connsiteY0" fmla="*/ 2190750 h 2214562"/>
              <a:gd name="connsiteX1" fmla="*/ 23812 w 881062"/>
              <a:gd name="connsiteY1" fmla="*/ 881062 h 2214562"/>
              <a:gd name="connsiteX2" fmla="*/ 395287 w 881062"/>
              <a:gd name="connsiteY2" fmla="*/ 885825 h 2214562"/>
              <a:gd name="connsiteX3" fmla="*/ 390525 w 881062"/>
              <a:gd name="connsiteY3" fmla="*/ 0 h 2214562"/>
              <a:gd name="connsiteX4" fmla="*/ 881062 w 881062"/>
              <a:gd name="connsiteY4" fmla="*/ 4762 h 2214562"/>
              <a:gd name="connsiteX5" fmla="*/ 876300 w 881062"/>
              <a:gd name="connsiteY5" fmla="*/ 1066800 h 2214562"/>
              <a:gd name="connsiteX6" fmla="*/ 509587 w 881062"/>
              <a:gd name="connsiteY6" fmla="*/ 1076325 h 2214562"/>
              <a:gd name="connsiteX7" fmla="*/ 523875 w 881062"/>
              <a:gd name="connsiteY7" fmla="*/ 2214562 h 2214562"/>
              <a:gd name="connsiteX8" fmla="*/ 0 w 881062"/>
              <a:gd name="connsiteY8" fmla="*/ 2190750 h 2214562"/>
              <a:gd name="connsiteX0" fmla="*/ 0 w 876299"/>
              <a:gd name="connsiteY0" fmla="*/ 2219325 h 2219325"/>
              <a:gd name="connsiteX1" fmla="*/ 19049 w 876299"/>
              <a:gd name="connsiteY1" fmla="*/ 881062 h 2219325"/>
              <a:gd name="connsiteX2" fmla="*/ 390524 w 876299"/>
              <a:gd name="connsiteY2" fmla="*/ 885825 h 2219325"/>
              <a:gd name="connsiteX3" fmla="*/ 385762 w 876299"/>
              <a:gd name="connsiteY3" fmla="*/ 0 h 2219325"/>
              <a:gd name="connsiteX4" fmla="*/ 876299 w 876299"/>
              <a:gd name="connsiteY4" fmla="*/ 4762 h 2219325"/>
              <a:gd name="connsiteX5" fmla="*/ 871537 w 876299"/>
              <a:gd name="connsiteY5" fmla="*/ 1066800 h 2219325"/>
              <a:gd name="connsiteX6" fmla="*/ 504824 w 876299"/>
              <a:gd name="connsiteY6" fmla="*/ 1076325 h 2219325"/>
              <a:gd name="connsiteX7" fmla="*/ 519112 w 876299"/>
              <a:gd name="connsiteY7" fmla="*/ 2214562 h 2219325"/>
              <a:gd name="connsiteX8" fmla="*/ 0 w 876299"/>
              <a:gd name="connsiteY8" fmla="*/ 2219325 h 221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6299" h="2219325">
                <a:moveTo>
                  <a:pt x="0" y="2219325"/>
                </a:moveTo>
                <a:lnTo>
                  <a:pt x="19049" y="881062"/>
                </a:lnTo>
                <a:lnTo>
                  <a:pt x="390524" y="885825"/>
                </a:lnTo>
                <a:cubicBezTo>
                  <a:pt x="388937" y="590550"/>
                  <a:pt x="387349" y="295275"/>
                  <a:pt x="385762" y="0"/>
                </a:cubicBezTo>
                <a:lnTo>
                  <a:pt x="876299" y="4762"/>
                </a:lnTo>
                <a:cubicBezTo>
                  <a:pt x="874712" y="358775"/>
                  <a:pt x="873124" y="712787"/>
                  <a:pt x="871537" y="1066800"/>
                </a:cubicBezTo>
                <a:lnTo>
                  <a:pt x="504824" y="1076325"/>
                </a:lnTo>
                <a:lnTo>
                  <a:pt x="519112" y="2214562"/>
                </a:lnTo>
                <a:lnTo>
                  <a:pt x="0" y="2219325"/>
                </a:lnTo>
                <a:close/>
              </a:path>
            </a:pathLst>
          </a:custGeom>
          <a:noFill/>
          <a:ln w="381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E9E7856-A7DF-425D-92A1-C60620AC4CA6}"/>
              </a:ext>
            </a:extLst>
          </p:cNvPr>
          <p:cNvCxnSpPr>
            <a:cxnSpLocks/>
          </p:cNvCxnSpPr>
          <p:nvPr/>
        </p:nvCxnSpPr>
        <p:spPr>
          <a:xfrm flipH="1" flipV="1">
            <a:off x="3651945" y="4797659"/>
            <a:ext cx="766876" cy="73844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17FCDD39-8A5B-434C-9A0E-195886B1A075}"/>
              </a:ext>
            </a:extLst>
          </p:cNvPr>
          <p:cNvSpPr txBox="1"/>
          <p:nvPr/>
        </p:nvSpPr>
        <p:spPr>
          <a:xfrm>
            <a:off x="4156391" y="5540404"/>
            <a:ext cx="245772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00B0F0"/>
                </a:solidFill>
              </a:rPr>
              <a:t>ALTERNATIVE BUILDING LOCATION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5DBBCD6-A2F8-4431-A2F8-11FAED59D25B}"/>
              </a:ext>
            </a:extLst>
          </p:cNvPr>
          <p:cNvSpPr/>
          <p:nvPr/>
        </p:nvSpPr>
        <p:spPr>
          <a:xfrm>
            <a:off x="4452284" y="2812706"/>
            <a:ext cx="457200" cy="45720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4BE1FA7-F61A-46E2-BAB1-15D01F00B163}"/>
              </a:ext>
            </a:extLst>
          </p:cNvPr>
          <p:cNvSpPr/>
          <p:nvPr/>
        </p:nvSpPr>
        <p:spPr>
          <a:xfrm>
            <a:off x="4586022" y="3338330"/>
            <a:ext cx="457200" cy="45720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098B6E0-9CCE-4E40-B77B-FE8CAA59B59E}"/>
              </a:ext>
            </a:extLst>
          </p:cNvPr>
          <p:cNvSpPr/>
          <p:nvPr/>
        </p:nvSpPr>
        <p:spPr>
          <a:xfrm>
            <a:off x="4855883" y="2531746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D67496C-2F1A-4FF0-862C-DBF8959036C1}"/>
              </a:ext>
            </a:extLst>
          </p:cNvPr>
          <p:cNvSpPr/>
          <p:nvPr/>
        </p:nvSpPr>
        <p:spPr>
          <a:xfrm>
            <a:off x="4673615" y="3093741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FBA99E1-DBA4-4509-BECC-CD93EB74FBBA}"/>
              </a:ext>
            </a:extLst>
          </p:cNvPr>
          <p:cNvSpPr/>
          <p:nvPr/>
        </p:nvSpPr>
        <p:spPr>
          <a:xfrm>
            <a:off x="4484600" y="3597119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B9413E1-678F-488A-B197-4A977ED9E420}"/>
              </a:ext>
            </a:extLst>
          </p:cNvPr>
          <p:cNvSpPr/>
          <p:nvPr/>
        </p:nvSpPr>
        <p:spPr>
          <a:xfrm>
            <a:off x="4291769" y="4197389"/>
            <a:ext cx="457200" cy="4572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B24D00D-12A8-4EA0-AF77-D7A4DE8183D4}"/>
              </a:ext>
            </a:extLst>
          </p:cNvPr>
          <p:cNvSpPr/>
          <p:nvPr/>
        </p:nvSpPr>
        <p:spPr>
          <a:xfrm>
            <a:off x="3837678" y="4461760"/>
            <a:ext cx="457200" cy="4572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413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4D176-FFA3-4D28-ABF7-28BEF8111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>
                <a:latin typeface="Cambria" panose="02040503050406030204" pitchFamily="18" charset="0"/>
              </a:rPr>
              <a:t>MANAGEMENT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7153E-1125-40FA-A24B-8D0083682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Cambria" panose="02040503050406030204" pitchFamily="18" charset="0"/>
              </a:rPr>
              <a:t>Project Team</a:t>
            </a:r>
          </a:p>
          <a:p>
            <a:r>
              <a:rPr lang="en-US" dirty="0">
                <a:latin typeface="Cambria" panose="02040503050406030204" pitchFamily="18" charset="0"/>
              </a:rPr>
              <a:t>Experience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8 members with GC/CM experience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Prior shared projects as a TEAM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AGC GC/CM workshop certified</a:t>
            </a:r>
          </a:p>
          <a:p>
            <a:r>
              <a:rPr lang="en-US" dirty="0">
                <a:latin typeface="Cambria" panose="02040503050406030204" pitchFamily="18" charset="0"/>
              </a:rPr>
              <a:t>Controls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Roles and responsibilities matrices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Limits of authority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Phasing </a:t>
            </a:r>
          </a:p>
          <a:p>
            <a:r>
              <a:rPr lang="en-US" dirty="0">
                <a:latin typeface="Cambria" panose="02040503050406030204" pitchFamily="18" charset="0"/>
              </a:rPr>
              <a:t>Procurement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Perkins Coie and Parametrix guidance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Early marketing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Formal selection with RFP, RFFP, General Conditions &amp; Agreement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E8C910-D62C-4CC0-A648-8FA7E8184E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650" t="2709"/>
          <a:stretch/>
        </p:blipFill>
        <p:spPr>
          <a:xfrm>
            <a:off x="123089" y="6533776"/>
            <a:ext cx="2332826" cy="3154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C7256F-5940-4BF5-A5B5-7CCEA3D63B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07" b="87538"/>
          <a:stretch/>
        </p:blipFill>
        <p:spPr bwMode="auto">
          <a:xfrm>
            <a:off x="2814022" y="6312876"/>
            <a:ext cx="2046500" cy="5451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6BE9B0-2992-4437-915D-B74C7253C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2145" y="6498605"/>
            <a:ext cx="2124742" cy="3527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1813CB-093B-4879-AA07-B053634591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0161" y="6233746"/>
            <a:ext cx="1036225" cy="615461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025FCCC-B55F-4927-9172-11B91FACF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516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4D176-FFA3-4D28-ABF7-28BEF8111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>
                <a:latin typeface="Cambria" panose="02040503050406030204" pitchFamily="18" charset="0"/>
              </a:rPr>
              <a:t>MANAGEMENT PLAN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C9A9EDE-B128-462C-B894-5631B866F6A3}"/>
              </a:ext>
            </a:extLst>
          </p:cNvPr>
          <p:cNvSpPr txBox="1">
            <a:spLocks/>
          </p:cNvSpPr>
          <p:nvPr/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1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Cambria" panose="02040503050406030204" pitchFamily="18" charset="0"/>
              </a:rPr>
              <a:t>Project Schedule</a:t>
            </a:r>
            <a:endParaRPr lang="en-US" dirty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2C85B4-A2A1-40FA-8C1B-EE55F5E45D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650" t="2709"/>
          <a:stretch/>
        </p:blipFill>
        <p:spPr>
          <a:xfrm>
            <a:off x="123089" y="6533776"/>
            <a:ext cx="2332826" cy="3154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FBFD18-D8FF-47F1-BF13-9C38FFCF31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07" b="87538"/>
          <a:stretch/>
        </p:blipFill>
        <p:spPr bwMode="auto">
          <a:xfrm>
            <a:off x="2814022" y="6312876"/>
            <a:ext cx="2046500" cy="5451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83F1D9-74C2-427D-ACEE-B36DF86A0B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2145" y="6498605"/>
            <a:ext cx="2124742" cy="3527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227D98-78F0-452F-838A-C835147AE9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0161" y="6233746"/>
            <a:ext cx="1036225" cy="61546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0B76BA-3F2F-400B-A991-082DD0109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1FEF62-971E-450F-9C4D-2BD6EB83D692}"/>
              </a:ext>
            </a:extLst>
          </p:cNvPr>
          <p:cNvSpPr/>
          <p:nvPr/>
        </p:nvSpPr>
        <p:spPr>
          <a:xfrm>
            <a:off x="8713176" y="633046"/>
            <a:ext cx="428205" cy="5595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B0BDD3-DE6B-41FB-B7C1-507477674B69}"/>
              </a:ext>
            </a:extLst>
          </p:cNvPr>
          <p:cNvSpPr txBox="1"/>
          <p:nvPr/>
        </p:nvSpPr>
        <p:spPr>
          <a:xfrm>
            <a:off x="2901950" y="5486400"/>
            <a:ext cx="5808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*Work Plan to be cost analyzed by GC/CM against alternative placement on site to minimize phasing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F6B250-9C02-40F3-8C3A-5700C1B1F9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0584" y="1973200"/>
            <a:ext cx="6513214" cy="282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634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4D176-FFA3-4D28-ABF7-28BEF8111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>
                <a:latin typeface="Cambria" panose="02040503050406030204" pitchFamily="18" charset="0"/>
              </a:rPr>
              <a:t>MANAGEMENT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7153E-1125-40FA-A24B-8D0083682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Cambria" panose="02040503050406030204" pitchFamily="18" charset="0"/>
              </a:rPr>
              <a:t>Project Budget</a:t>
            </a: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Cambria" panose="02040503050406030204" pitchFamily="18" charset="0"/>
              </a:rPr>
              <a:t>Funding</a:t>
            </a:r>
          </a:p>
          <a:p>
            <a:r>
              <a:rPr lang="en-US" dirty="0">
                <a:latin typeface="Cambria" panose="02040503050406030204" pitchFamily="18" charset="0"/>
              </a:rPr>
              <a:t>The project budget is fully funded. Funding has been secured through the passage of the $695,000,000 capital improvement bond on February 13, 2018, estimated state School Construction Assistance Program funds of $30,000,000, and a portion of already collected local impact fees.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1EE3AE5-90DD-4462-B3ED-136FCF6EB3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400071"/>
              </p:ext>
            </p:extLst>
          </p:nvPr>
        </p:nvGraphicFramePr>
        <p:xfrm>
          <a:off x="2901951" y="1496093"/>
          <a:ext cx="5165616" cy="23287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04804">
                  <a:extLst>
                    <a:ext uri="{9D8B030D-6E8A-4147-A177-3AD203B41FA5}">
                      <a16:colId xmlns:a16="http://schemas.microsoft.com/office/drawing/2014/main" val="3567309045"/>
                    </a:ext>
                  </a:extLst>
                </a:gridCol>
                <a:gridCol w="1860812">
                  <a:extLst>
                    <a:ext uri="{9D8B030D-6E8A-4147-A177-3AD203B41FA5}">
                      <a16:colId xmlns:a16="http://schemas.microsoft.com/office/drawing/2014/main" val="3399177931"/>
                    </a:ext>
                  </a:extLst>
                </a:gridCol>
              </a:tblGrid>
              <a:tr h="15743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</a:rPr>
                        <a:t>DESCRIPTIONS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2" marR="63372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</a:rPr>
                        <a:t>BUDGETS   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2" marR="63372" marT="0" marB="0"/>
                </a:tc>
                <a:extLst>
                  <a:ext uri="{0D108BD9-81ED-4DB2-BD59-A6C34878D82A}">
                    <a16:rowId xmlns:a16="http://schemas.microsoft.com/office/drawing/2014/main" val="2066093433"/>
                  </a:ext>
                </a:extLst>
              </a:tr>
              <a:tr h="15743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</a:rPr>
                        <a:t>Costs for Professional Services 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2" marR="63372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</a:rPr>
                        <a:t>$       16,826,883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2" marR="63372" marT="0" marB="0"/>
                </a:tc>
                <a:extLst>
                  <a:ext uri="{0D108BD9-81ED-4DB2-BD59-A6C34878D82A}">
                    <a16:rowId xmlns:a16="http://schemas.microsoft.com/office/drawing/2014/main" val="912038570"/>
                  </a:ext>
                </a:extLst>
              </a:tr>
              <a:tr h="15743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</a:rPr>
                        <a:t>Est. Project Construction Costs – Bldg.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2" marR="63372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</a:rPr>
                        <a:t>$     135,803,638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2" marR="63372" marT="0" marB="0"/>
                </a:tc>
                <a:extLst>
                  <a:ext uri="{0D108BD9-81ED-4DB2-BD59-A6C34878D82A}">
                    <a16:rowId xmlns:a16="http://schemas.microsoft.com/office/drawing/2014/main" val="1374585717"/>
                  </a:ext>
                </a:extLst>
              </a:tr>
              <a:tr h="15743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Est. Project Construction Costs – Site</a:t>
                      </a:r>
                    </a:p>
                  </a:txBody>
                  <a:tcPr marL="63372" marR="63372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</a:rPr>
                        <a:t>$       18,626,261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2" marR="63372" marT="0" marB="0"/>
                </a:tc>
                <a:extLst>
                  <a:ext uri="{0D108BD9-81ED-4DB2-BD59-A6C34878D82A}">
                    <a16:rowId xmlns:a16="http://schemas.microsoft.com/office/drawing/2014/main" val="3116640755"/>
                  </a:ext>
                </a:extLst>
              </a:tr>
              <a:tr h="15743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Equipment and Furnishing Costs</a:t>
                      </a:r>
                    </a:p>
                  </a:txBody>
                  <a:tcPr marL="63372" marR="63372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</a:rPr>
                        <a:t>$          8,109,353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2" marR="63372" marT="0" marB="0"/>
                </a:tc>
                <a:extLst>
                  <a:ext uri="{0D108BD9-81ED-4DB2-BD59-A6C34878D82A}">
                    <a16:rowId xmlns:a16="http://schemas.microsoft.com/office/drawing/2014/main" val="1261016916"/>
                  </a:ext>
                </a:extLst>
              </a:tr>
              <a:tr h="15743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</a:rPr>
                        <a:t>Contract Administration Costs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2" marR="6337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</a:rPr>
                        <a:t>               $       3,300,000</a:t>
                      </a:r>
                      <a:r>
                        <a:rPr lang="en-US" sz="1400" dirty="0">
                          <a:effectLst/>
                          <a:highlight>
                            <a:srgbClr val="FFFF00"/>
                          </a:highlight>
                          <a:latin typeface="Cambria" panose="02040503050406030204" pitchFamily="18" charset="0"/>
                        </a:rPr>
                        <a:t>                   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2" marR="63372" marT="0" marB="0"/>
                </a:tc>
                <a:extLst>
                  <a:ext uri="{0D108BD9-81ED-4DB2-BD59-A6C34878D82A}">
                    <a16:rowId xmlns:a16="http://schemas.microsoft.com/office/drawing/2014/main" val="588639222"/>
                  </a:ext>
                </a:extLst>
              </a:tr>
              <a:tr h="15743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</a:rPr>
                        <a:t>Contingency - GC/CM (5.5%)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2" marR="63372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</a:rPr>
                        <a:t>$      8,493,644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2" marR="63372" marT="0" marB="0"/>
                </a:tc>
                <a:extLst>
                  <a:ext uri="{0D108BD9-81ED-4DB2-BD59-A6C34878D82A}">
                    <a16:rowId xmlns:a16="http://schemas.microsoft.com/office/drawing/2014/main" val="828034263"/>
                  </a:ext>
                </a:extLst>
              </a:tr>
              <a:tr h="15743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</a:rPr>
                        <a:t>Contingency – Owner (5.8%)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2" marR="63372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</a:rPr>
                        <a:t>$      8,960,795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2" marR="63372" marT="0" marB="0"/>
                </a:tc>
                <a:extLst>
                  <a:ext uri="{0D108BD9-81ED-4DB2-BD59-A6C34878D82A}">
                    <a16:rowId xmlns:a16="http://schemas.microsoft.com/office/drawing/2014/main" val="1781269921"/>
                  </a:ext>
                </a:extLst>
              </a:tr>
              <a:tr h="15743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</a:rPr>
                        <a:t>Other Related Project Costs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2" marR="63372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</a:rPr>
                        <a:t>$           1,600,000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2" marR="63372" marT="0" marB="0"/>
                </a:tc>
                <a:extLst>
                  <a:ext uri="{0D108BD9-81ED-4DB2-BD59-A6C34878D82A}">
                    <a16:rowId xmlns:a16="http://schemas.microsoft.com/office/drawing/2014/main" val="2849493400"/>
                  </a:ext>
                </a:extLst>
              </a:tr>
              <a:tr h="15743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</a:rPr>
                        <a:t>Sales Tax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2" marR="6337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</a:rPr>
                        <a:t>               $    13,685,577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2" marR="63372" marT="0" marB="0"/>
                </a:tc>
                <a:extLst>
                  <a:ext uri="{0D108BD9-81ED-4DB2-BD59-A6C34878D82A}">
                    <a16:rowId xmlns:a16="http://schemas.microsoft.com/office/drawing/2014/main" val="99522386"/>
                  </a:ext>
                </a:extLst>
              </a:tr>
              <a:tr h="15743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</a:rPr>
                        <a:t>TOTAL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2" marR="63372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mbria" panose="02040503050406030204" pitchFamily="18" charset="0"/>
                        </a:rPr>
                        <a:t>$     215,406,151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2" marR="63372" marT="0" marB="0"/>
                </a:tc>
                <a:extLst>
                  <a:ext uri="{0D108BD9-81ED-4DB2-BD59-A6C34878D82A}">
                    <a16:rowId xmlns:a16="http://schemas.microsoft.com/office/drawing/2014/main" val="9170565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779FF349-5698-4D14-93DE-82310615DF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650" t="2709"/>
          <a:stretch/>
        </p:blipFill>
        <p:spPr>
          <a:xfrm>
            <a:off x="123089" y="6533776"/>
            <a:ext cx="2332826" cy="3154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EBAA42-9FA5-479B-BDD9-3383EA0958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07" b="87538"/>
          <a:stretch/>
        </p:blipFill>
        <p:spPr bwMode="auto">
          <a:xfrm>
            <a:off x="2814022" y="6312876"/>
            <a:ext cx="2046500" cy="5451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C0A767-1255-4A6E-86BE-A3997D87A3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2145" y="6498605"/>
            <a:ext cx="2124742" cy="3527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A1D745-2817-4080-A657-30E0E7473D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0161" y="6233746"/>
            <a:ext cx="1036225" cy="61546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5C61BA-904D-45B7-8EDF-AB1FD8CF0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175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4D176-FFA3-4D28-ABF7-28BEF8111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>
                <a:latin typeface="Cambria" panose="02040503050406030204" pitchFamily="18" charset="0"/>
              </a:rPr>
              <a:t>PUBLIC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7153E-1125-40FA-A24B-8D0083682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Cambria" panose="02040503050406030204" pitchFamily="18" charset="0"/>
              </a:rPr>
              <a:t>Reduced costs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Early start minimizes overtime and inflation exposure and maximizes efficiency</a:t>
            </a:r>
          </a:p>
          <a:p>
            <a:r>
              <a:rPr lang="en-US" dirty="0">
                <a:latin typeface="Cambria" panose="02040503050406030204" pitchFamily="18" charset="0"/>
              </a:rPr>
              <a:t>Reduced risks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Early work release maximizes weather windows ensuring on time completion</a:t>
            </a:r>
          </a:p>
          <a:p>
            <a:pPr lvl="1"/>
            <a:r>
              <a:rPr lang="en-US" u="sng" dirty="0">
                <a:latin typeface="Cambria" panose="02040503050406030204" pitchFamily="18" charset="0"/>
              </a:rPr>
              <a:t>Higher likelihood of receiving GCCM qualification statements than traditional bids for this size project</a:t>
            </a:r>
          </a:p>
          <a:p>
            <a:r>
              <a:rPr lang="en-US" dirty="0">
                <a:latin typeface="Cambria" panose="02040503050406030204" pitchFamily="18" charset="0"/>
              </a:rPr>
              <a:t>Minimizing unforeseen conditions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Early investigation builds a complete understanding of conflicts between existing &amp; proposed conditions including phasing of site utilities and systems.</a:t>
            </a:r>
          </a:p>
          <a:p>
            <a:r>
              <a:rPr lang="en-US" dirty="0">
                <a:latin typeface="Cambria" panose="02040503050406030204" pitchFamily="18" charset="0"/>
              </a:rPr>
              <a:t>Public safety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Safety protocols vetted during design ensure cost-effective implementation without shortcuts.</a:t>
            </a:r>
          </a:p>
          <a:p>
            <a:r>
              <a:rPr lang="en-US" dirty="0">
                <a:latin typeface="Cambria" panose="02040503050406030204" pitchFamily="18" charset="0"/>
              </a:rPr>
              <a:t>Site complexity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Milestones, cost, pedestrian routes, and mobilization planning analyzed in alternative schemes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0B0F3B-6F41-4E97-96E9-DB8FDCD00E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650" t="2709"/>
          <a:stretch/>
        </p:blipFill>
        <p:spPr>
          <a:xfrm>
            <a:off x="123089" y="6533776"/>
            <a:ext cx="2332826" cy="3154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475589-22D8-448E-ADC2-753BD14D2F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07" b="87538"/>
          <a:stretch/>
        </p:blipFill>
        <p:spPr bwMode="auto">
          <a:xfrm>
            <a:off x="2814022" y="6312876"/>
            <a:ext cx="2046500" cy="5451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C4C84A-3F86-4E11-B3A8-4F67A898DC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2145" y="6498605"/>
            <a:ext cx="2124742" cy="3527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D3F065-C1A7-4E07-9B32-301403AC3C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0161" y="6233746"/>
            <a:ext cx="1036225" cy="615461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AD4072D-EEE0-47AF-961E-B08337E4A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643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4D176-FFA3-4D28-ABF7-28BEF8111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>
                <a:latin typeface="Cambria" panose="02040503050406030204" pitchFamily="18" charset="0"/>
              </a:rPr>
              <a:t>PROJECT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7153E-1125-40FA-A24B-8D0083682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latin typeface="Cambria" panose="02040503050406030204" pitchFamily="18" charset="0"/>
              </a:rPr>
              <a:t>Meets four qualifying criteria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Complex schedule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Occupied site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Involvement of the GC/CM during design is critical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Complex work environment</a:t>
            </a:r>
          </a:p>
          <a:p>
            <a:r>
              <a:rPr lang="en-US" b="1" dirty="0">
                <a:latin typeface="Cambria" panose="02040503050406030204" pitchFamily="18" charset="0"/>
              </a:rPr>
              <a:t>GC/CM will be under contract early in Schematic Design phase</a:t>
            </a:r>
          </a:p>
          <a:p>
            <a:r>
              <a:rPr lang="en-US" b="1" dirty="0">
                <a:latin typeface="Cambria" panose="02040503050406030204" pitchFamily="18" charset="0"/>
              </a:rPr>
              <a:t>Public body is qualified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Experienced personnel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Clear and logical management plan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Necessary funding including contingencies</a:t>
            </a:r>
          </a:p>
          <a:p>
            <a:r>
              <a:rPr lang="en-US" b="1" dirty="0">
                <a:latin typeface="Cambria" panose="02040503050406030204" pitchFamily="18" charset="0"/>
              </a:rPr>
              <a:t>Public benefits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Safety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Risk management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Time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Cost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5BFF8B-202D-48E0-B832-5F854AD678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650" t="2709"/>
          <a:stretch/>
        </p:blipFill>
        <p:spPr>
          <a:xfrm>
            <a:off x="123089" y="6533776"/>
            <a:ext cx="2332826" cy="3154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D36950-3ADA-407D-9E9C-E25726BB2E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07" b="87538"/>
          <a:stretch/>
        </p:blipFill>
        <p:spPr bwMode="auto">
          <a:xfrm>
            <a:off x="2814022" y="6312876"/>
            <a:ext cx="2046500" cy="5451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79001E-0B50-45FE-BFB4-A9A582D72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2145" y="6498605"/>
            <a:ext cx="2124742" cy="3527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41A34F-9C16-44C0-981A-A3D230976C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0161" y="6233746"/>
            <a:ext cx="1036225" cy="615461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15000BC-B6F6-4FD5-A4AC-4AB50A4B5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621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BF2E4-2017-4BB1-A9CA-4703389DC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26FB6-CAA1-444C-A5D2-444D8E5BF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ambria" panose="02040503050406030204" pitchFamily="18" charset="0"/>
              </a:rPr>
              <a:t>Introductions of Project Team</a:t>
            </a:r>
          </a:p>
          <a:p>
            <a:r>
              <a:rPr lang="en-US" b="1" dirty="0">
                <a:latin typeface="Cambria" panose="02040503050406030204" pitchFamily="18" charset="0"/>
              </a:rPr>
              <a:t>Project Background</a:t>
            </a:r>
          </a:p>
          <a:p>
            <a:r>
              <a:rPr lang="en-US" b="1" dirty="0">
                <a:latin typeface="Cambria" panose="02040503050406030204" pitchFamily="18" charset="0"/>
              </a:rPr>
              <a:t>Meets Applicable Criteria</a:t>
            </a:r>
          </a:p>
          <a:p>
            <a:pPr lvl="1"/>
            <a:r>
              <a:rPr lang="en-US" b="1" dirty="0">
                <a:latin typeface="Cambria" panose="02040503050406030204" pitchFamily="18" charset="0"/>
              </a:rPr>
              <a:t>Qualifying Project</a:t>
            </a:r>
          </a:p>
          <a:p>
            <a:pPr lvl="1"/>
            <a:r>
              <a:rPr lang="en-US" b="1" dirty="0">
                <a:latin typeface="Cambria" panose="02040503050406030204" pitchFamily="18" charset="0"/>
              </a:rPr>
              <a:t>Management Plan</a:t>
            </a:r>
          </a:p>
          <a:p>
            <a:pPr lvl="2"/>
            <a:r>
              <a:rPr lang="en-US" b="1" dirty="0">
                <a:latin typeface="Cambria" panose="02040503050406030204" pitchFamily="18" charset="0"/>
              </a:rPr>
              <a:t>Project Team</a:t>
            </a:r>
          </a:p>
          <a:p>
            <a:pPr lvl="2"/>
            <a:r>
              <a:rPr lang="en-US" b="1" dirty="0">
                <a:latin typeface="Cambria" panose="02040503050406030204" pitchFamily="18" charset="0"/>
              </a:rPr>
              <a:t>Schedule</a:t>
            </a:r>
          </a:p>
          <a:p>
            <a:pPr lvl="2"/>
            <a:r>
              <a:rPr lang="en-US" b="1" dirty="0">
                <a:latin typeface="Cambria" panose="02040503050406030204" pitchFamily="18" charset="0"/>
              </a:rPr>
              <a:t>Budget</a:t>
            </a:r>
          </a:p>
          <a:p>
            <a:pPr lvl="2"/>
            <a:r>
              <a:rPr lang="en-US" b="1" dirty="0">
                <a:latin typeface="Cambria" panose="02040503050406030204" pitchFamily="18" charset="0"/>
              </a:rPr>
              <a:t>Funding</a:t>
            </a:r>
          </a:p>
          <a:p>
            <a:pPr lvl="1"/>
            <a:r>
              <a:rPr lang="en-US" b="1" dirty="0">
                <a:latin typeface="Cambria" panose="02040503050406030204" pitchFamily="18" charset="0"/>
              </a:rPr>
              <a:t>Public Benefits</a:t>
            </a:r>
          </a:p>
          <a:p>
            <a:r>
              <a:rPr lang="en-US" b="1" dirty="0">
                <a:latin typeface="Cambria" panose="02040503050406030204" pitchFamily="18" charset="0"/>
              </a:rPr>
              <a:t>Summary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269172-B155-4307-9DF9-902A249CF2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650" t="2709"/>
          <a:stretch/>
        </p:blipFill>
        <p:spPr>
          <a:xfrm>
            <a:off x="123089" y="6533776"/>
            <a:ext cx="2332826" cy="3154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866BF1-DD69-494E-816C-7E7D6D6160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07" b="87538"/>
          <a:stretch/>
        </p:blipFill>
        <p:spPr bwMode="auto">
          <a:xfrm>
            <a:off x="2814022" y="6312876"/>
            <a:ext cx="2046500" cy="5451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D88038-606C-4964-A1DB-B96F6468F1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2145" y="6498605"/>
            <a:ext cx="2124742" cy="3527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CB6E0A-F8D6-4F76-8C25-FBCB1B7DDE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0161" y="6233746"/>
            <a:ext cx="1036225" cy="61546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19B870-CEC7-442E-A28C-EDD0BE1FD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088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1786D-57E9-44F3-8F36-FBCFC65F0F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</a:rPr>
              <a:t>Questions?</a:t>
            </a:r>
            <a:br>
              <a:rPr lang="en-US" dirty="0">
                <a:latin typeface="Cambria" panose="02040503050406030204" pitchFamily="18" charset="0"/>
              </a:rPr>
            </a:br>
            <a:br>
              <a:rPr lang="en-US" dirty="0">
                <a:latin typeface="Cambria" panose="02040503050406030204" pitchFamily="18" charset="0"/>
              </a:rPr>
            </a:br>
            <a:r>
              <a:rPr lang="en-US" dirty="0">
                <a:latin typeface="Cambria" panose="02040503050406030204" pitchFamily="18" charset="0"/>
              </a:rPr>
              <a:t>Mt. View </a:t>
            </a:r>
            <a:br>
              <a:rPr lang="en-US" dirty="0">
                <a:latin typeface="Cambria" panose="02040503050406030204" pitchFamily="18" charset="0"/>
              </a:rPr>
            </a:br>
            <a:r>
              <a:rPr lang="en-US" dirty="0">
                <a:latin typeface="Cambria" panose="02040503050406030204" pitchFamily="18" charset="0"/>
              </a:rPr>
              <a:t>High School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7E0BFA-5319-4577-B99A-D833B043E8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600" dirty="0">
                <a:latin typeface="Cambria" panose="02040503050406030204" pitchFamily="18" charset="0"/>
              </a:rPr>
              <a:t>GC/CM PROJECT APPLICATION TO THE PRC</a:t>
            </a:r>
          </a:p>
          <a:p>
            <a:r>
              <a:rPr lang="en-US" sz="1600" dirty="0">
                <a:latin typeface="Cambria" panose="02040503050406030204" pitchFamily="18" charset="0"/>
              </a:rPr>
              <a:t>EVERGREEN SCHOOL DISTRICT</a:t>
            </a:r>
          </a:p>
          <a:p>
            <a:r>
              <a:rPr lang="en-US" sz="1600" dirty="0">
                <a:latin typeface="Cambria" panose="02040503050406030204" pitchFamily="18" charset="0"/>
              </a:rPr>
              <a:t>NOVEMBER 29, 2018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4881D5-737E-4FA4-B28C-F09720314C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9005"/>
          <a:stretch/>
        </p:blipFill>
        <p:spPr>
          <a:xfrm>
            <a:off x="7655202" y="802254"/>
            <a:ext cx="770792" cy="1000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E565D8-9F86-4622-B285-41E331421D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17"/>
          <a:stretch/>
        </p:blipFill>
        <p:spPr>
          <a:xfrm>
            <a:off x="7019258" y="1793594"/>
            <a:ext cx="2042680" cy="3242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AF9B11-0087-4467-894C-CC4A9A572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0932" y="4630415"/>
            <a:ext cx="1870476" cy="11109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42D73B9-FA33-4304-B86D-340825DDA9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3799" y="3812282"/>
            <a:ext cx="2124742" cy="35270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8E2C008-3A3A-4F05-98C5-C05A0F58E6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07" b="87538"/>
          <a:stretch/>
        </p:blipFill>
        <p:spPr bwMode="auto">
          <a:xfrm>
            <a:off x="6903463" y="2611503"/>
            <a:ext cx="2173448" cy="5789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93187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6DCF9-038C-4CA1-95A8-7B3A6805F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</a:rPr>
              <a:t>PROJECT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1C137-3DCD-4074-A3C6-EF66D5EFC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600" b="1" dirty="0">
                <a:latin typeface="Cambria" panose="02040503050406030204" pitchFamily="18" charset="0"/>
              </a:rPr>
              <a:t>Sue Steinbrenner</a:t>
            </a:r>
            <a:r>
              <a:rPr lang="en-US" sz="1600" dirty="0">
                <a:latin typeface="Cambria" panose="02040503050406030204" pitchFamily="18" charset="0"/>
              </a:rPr>
              <a:t>, Evergreen School District</a:t>
            </a:r>
          </a:p>
          <a:p>
            <a:pPr lvl="1"/>
            <a:r>
              <a:rPr lang="en-US" sz="1600" dirty="0">
                <a:latin typeface="Cambria" panose="02040503050406030204" pitchFamily="18" charset="0"/>
              </a:rPr>
              <a:t>Executive Director of Facilities</a:t>
            </a:r>
          </a:p>
          <a:p>
            <a:pPr lvl="1"/>
            <a:r>
              <a:rPr lang="en-US" sz="1600" dirty="0">
                <a:latin typeface="Cambria" panose="02040503050406030204" pitchFamily="18" charset="0"/>
              </a:rPr>
              <a:t>33 years experience</a:t>
            </a:r>
          </a:p>
          <a:p>
            <a:pPr lvl="1"/>
            <a:r>
              <a:rPr lang="en-US" sz="1600" dirty="0">
                <a:latin typeface="Cambria" panose="02040503050406030204" pitchFamily="18" charset="0"/>
              </a:rPr>
              <a:t>GC/CM experience – Evergreen HS</a:t>
            </a:r>
          </a:p>
          <a:p>
            <a:pPr>
              <a:spcBef>
                <a:spcPts val="0"/>
              </a:spcBef>
            </a:pPr>
            <a:r>
              <a:rPr lang="en-US" sz="1600" b="1" dirty="0">
                <a:latin typeface="Cambria" panose="02040503050406030204" pitchFamily="18" charset="0"/>
              </a:rPr>
              <a:t>Rick Yeo</a:t>
            </a:r>
            <a:r>
              <a:rPr lang="en-US" sz="1600" dirty="0">
                <a:latin typeface="Cambria" panose="02040503050406030204" pitchFamily="18" charset="0"/>
              </a:rPr>
              <a:t>, R&amp;C Management</a:t>
            </a:r>
          </a:p>
          <a:p>
            <a:pPr lvl="1"/>
            <a:r>
              <a:rPr lang="en-US" sz="1600" dirty="0">
                <a:latin typeface="Cambria" panose="02040503050406030204" pitchFamily="18" charset="0"/>
              </a:rPr>
              <a:t>45 years experience</a:t>
            </a:r>
          </a:p>
          <a:p>
            <a:pPr lvl="1"/>
            <a:r>
              <a:rPr lang="en-US" sz="1600" dirty="0">
                <a:latin typeface="Cambria" panose="02040503050406030204" pitchFamily="18" charset="0"/>
              </a:rPr>
              <a:t>GC/CM Experience - Evergreen HS, Jemtegaard K-8, Ridgefield 5-8 School, Ridgefield HS Addition</a:t>
            </a:r>
          </a:p>
          <a:p>
            <a:pPr lvl="1"/>
            <a:r>
              <a:rPr lang="en-US" sz="1600" dirty="0">
                <a:latin typeface="Cambria" panose="02040503050406030204" pitchFamily="18" charset="0"/>
              </a:rPr>
              <a:t>AGC GC/CM workshop certified</a:t>
            </a:r>
          </a:p>
          <a:p>
            <a:pPr>
              <a:spcBef>
                <a:spcPts val="0"/>
              </a:spcBef>
            </a:pPr>
            <a:r>
              <a:rPr lang="en-US" sz="1600" b="1" dirty="0">
                <a:latin typeface="Cambria" panose="02040503050406030204" pitchFamily="18" charset="0"/>
              </a:rPr>
              <a:t>Adam Cormack</a:t>
            </a:r>
            <a:r>
              <a:rPr lang="en-US" sz="1600" dirty="0">
                <a:latin typeface="Cambria" panose="02040503050406030204" pitchFamily="18" charset="0"/>
              </a:rPr>
              <a:t>, R&amp;C Management</a:t>
            </a:r>
          </a:p>
          <a:p>
            <a:pPr lvl="1"/>
            <a:r>
              <a:rPr lang="en-US" sz="1600" dirty="0">
                <a:latin typeface="Cambria" panose="02040503050406030204" pitchFamily="18" charset="0"/>
              </a:rPr>
              <a:t>14+ years experience</a:t>
            </a:r>
          </a:p>
          <a:p>
            <a:pPr lvl="1"/>
            <a:r>
              <a:rPr lang="en-US" sz="1600" dirty="0">
                <a:latin typeface="Cambria" panose="02040503050406030204" pitchFamily="18" charset="0"/>
              </a:rPr>
              <a:t>GC/CM experience – Jemtegaard K-8, Ridgefield 5-8 School, Ridgefield HS Addition</a:t>
            </a:r>
          </a:p>
          <a:p>
            <a:pPr lvl="1"/>
            <a:r>
              <a:rPr lang="en-US" sz="1600" dirty="0">
                <a:latin typeface="Cambria" panose="02040503050406030204" pitchFamily="18" charset="0"/>
              </a:rPr>
              <a:t>AGC GC/CM workshop certified</a:t>
            </a:r>
          </a:p>
          <a:p>
            <a:pPr>
              <a:spcBef>
                <a:spcPts val="0"/>
              </a:spcBef>
            </a:pPr>
            <a:r>
              <a:rPr lang="en-US" sz="1600" b="1" dirty="0">
                <a:latin typeface="Cambria" panose="02040503050406030204" pitchFamily="18" charset="0"/>
              </a:rPr>
              <a:t>Scott Rose</a:t>
            </a:r>
            <a:r>
              <a:rPr lang="en-US" sz="1600" dirty="0">
                <a:latin typeface="Cambria" panose="02040503050406030204" pitchFamily="18" charset="0"/>
              </a:rPr>
              <a:t>, R&amp;C Management</a:t>
            </a:r>
          </a:p>
          <a:p>
            <a:pPr lvl="1"/>
            <a:r>
              <a:rPr lang="en-US" sz="1600" dirty="0">
                <a:latin typeface="Cambria" panose="02040503050406030204" pitchFamily="18" charset="0"/>
              </a:rPr>
              <a:t>30 years experience</a:t>
            </a:r>
          </a:p>
          <a:p>
            <a:pPr lvl="1"/>
            <a:r>
              <a:rPr lang="en-US" sz="1600" dirty="0">
                <a:latin typeface="Cambria" panose="02040503050406030204" pitchFamily="18" charset="0"/>
              </a:rPr>
              <a:t>GC/CM Experience – Tahoma HS, Ridgefield 5-8 School, Ridgefield High School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6F6341-4416-480A-9720-59BD9F1DDC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650" t="2709"/>
          <a:stretch/>
        </p:blipFill>
        <p:spPr>
          <a:xfrm>
            <a:off x="123089" y="6533776"/>
            <a:ext cx="2332826" cy="3154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14F4D6-D87E-4CBF-AF22-58754BE2D9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07" b="87538"/>
          <a:stretch/>
        </p:blipFill>
        <p:spPr bwMode="auto">
          <a:xfrm>
            <a:off x="2814022" y="6312876"/>
            <a:ext cx="2046500" cy="5451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9F6003-E697-42B7-AC0F-D42CE5898C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2145" y="6498605"/>
            <a:ext cx="2124742" cy="3527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960DF7-AB6C-4FBB-BC98-13E864F9CD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0161" y="6233746"/>
            <a:ext cx="1036225" cy="615461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B164CE5-7C13-4C99-AB1B-2203F7D65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838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014EF-FD1A-4DDF-8547-C32C9BB43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PROJECT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2AA1B-12E6-41DC-82E3-33D8EEFD4D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1600" dirty="0">
              <a:latin typeface="Cambria" panose="020405030504060302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latin typeface="Cambria" panose="02040503050406030204" pitchFamily="18" charset="0"/>
              </a:rPr>
              <a:t>Howard Hillinger</a:t>
            </a:r>
            <a:r>
              <a:rPr lang="en-US" sz="1600" dirty="0">
                <a:latin typeface="Cambria" panose="02040503050406030204" pitchFamily="18" charset="0"/>
              </a:rPr>
              <a:t>, Parametrix</a:t>
            </a:r>
          </a:p>
          <a:p>
            <a:pPr lvl="1"/>
            <a:r>
              <a:rPr lang="en-US" sz="1600" dirty="0">
                <a:latin typeface="Cambria" panose="02040503050406030204" pitchFamily="18" charset="0"/>
              </a:rPr>
              <a:t>32+ years PM-CM experience, CCM</a:t>
            </a:r>
          </a:p>
          <a:p>
            <a:pPr lvl="1"/>
            <a:r>
              <a:rPr lang="en-US" sz="1600" dirty="0">
                <a:latin typeface="Cambria" panose="02040503050406030204" pitchFamily="18" charset="0"/>
              </a:rPr>
              <a:t>GC/CM experience – 10+ projects</a:t>
            </a:r>
          </a:p>
          <a:p>
            <a:pPr lvl="1"/>
            <a:r>
              <a:rPr lang="en-US" sz="1600" dirty="0">
                <a:latin typeface="Cambria" panose="02040503050406030204" pitchFamily="18" charset="0"/>
              </a:rPr>
              <a:t>Member:  PRC, GC/CM Heavy Civil Task Force</a:t>
            </a:r>
          </a:p>
          <a:p>
            <a:pPr>
              <a:spcBef>
                <a:spcPts val="0"/>
              </a:spcBef>
            </a:pPr>
            <a:r>
              <a:rPr lang="en-US" sz="1600" b="1" dirty="0">
                <a:latin typeface="Cambria" panose="02040503050406030204" pitchFamily="18" charset="0"/>
              </a:rPr>
              <a:t>Casey Wyckoff</a:t>
            </a:r>
            <a:r>
              <a:rPr lang="en-US" sz="1600" dirty="0">
                <a:latin typeface="Cambria" panose="02040503050406030204" pitchFamily="18" charset="0"/>
              </a:rPr>
              <a:t>, LSW Architects, PC</a:t>
            </a:r>
          </a:p>
          <a:p>
            <a:pPr lvl="1"/>
            <a:r>
              <a:rPr lang="en-US" sz="1600" dirty="0">
                <a:latin typeface="Cambria" panose="02040503050406030204" pitchFamily="18" charset="0"/>
              </a:rPr>
              <a:t>20+ years experience</a:t>
            </a:r>
          </a:p>
          <a:p>
            <a:pPr lvl="1"/>
            <a:r>
              <a:rPr lang="en-US" sz="1600" dirty="0">
                <a:latin typeface="Cambria" panose="02040503050406030204" pitchFamily="18" charset="0"/>
              </a:rPr>
              <a:t>GC/CM experience – South Ridge HS, Union Ridge HS, Evergreen HS, Stoller MS</a:t>
            </a:r>
          </a:p>
          <a:p>
            <a:pPr>
              <a:spcBef>
                <a:spcPts val="0"/>
              </a:spcBef>
            </a:pPr>
            <a:r>
              <a:rPr lang="en-US" sz="1600" b="1" dirty="0">
                <a:latin typeface="Cambria" panose="02040503050406030204" pitchFamily="18" charset="0"/>
              </a:rPr>
              <a:t>Kurtis Zenner</a:t>
            </a:r>
            <a:r>
              <a:rPr lang="en-US" sz="1600" dirty="0">
                <a:latin typeface="Cambria" panose="02040503050406030204" pitchFamily="18" charset="0"/>
              </a:rPr>
              <a:t>, LSW Architects, PC</a:t>
            </a:r>
          </a:p>
          <a:p>
            <a:pPr lvl="1"/>
            <a:r>
              <a:rPr lang="en-US" sz="1600" dirty="0">
                <a:latin typeface="Cambria" panose="02040503050406030204" pitchFamily="18" charset="0"/>
              </a:rPr>
              <a:t>31 years experience</a:t>
            </a:r>
          </a:p>
          <a:p>
            <a:pPr lvl="1"/>
            <a:r>
              <a:rPr lang="en-US" sz="1600" dirty="0">
                <a:latin typeface="Cambria" panose="02040503050406030204" pitchFamily="18" charset="0"/>
              </a:rPr>
              <a:t>GC/CM experience – Community Duncan Dunn Residence Hall, WSU Pullman, Cleveland HS, Seattle</a:t>
            </a:r>
          </a:p>
          <a:p>
            <a:pPr>
              <a:spcBef>
                <a:spcPts val="0"/>
              </a:spcBef>
            </a:pPr>
            <a:r>
              <a:rPr lang="en-US" sz="1600" b="1" dirty="0">
                <a:latin typeface="Cambria" panose="02040503050406030204" pitchFamily="18" charset="0"/>
              </a:rPr>
              <a:t>Graehm Wallace</a:t>
            </a:r>
            <a:r>
              <a:rPr lang="en-US" sz="1600" dirty="0">
                <a:latin typeface="Cambria" panose="02040503050406030204" pitchFamily="18" charset="0"/>
              </a:rPr>
              <a:t>, Perkins Coie LLP</a:t>
            </a:r>
          </a:p>
          <a:p>
            <a:pPr lvl="1"/>
            <a:r>
              <a:rPr lang="en-US" sz="1600" dirty="0">
                <a:latin typeface="Cambria" panose="02040503050406030204" pitchFamily="18" charset="0"/>
              </a:rPr>
              <a:t>Legal counsel</a:t>
            </a:r>
          </a:p>
          <a:p>
            <a:pPr lvl="1"/>
            <a:r>
              <a:rPr lang="en-US" sz="1600" dirty="0">
                <a:latin typeface="Cambria" panose="02040503050406030204" pitchFamily="18" charset="0"/>
              </a:rPr>
              <a:t>Extensive GC/CM experience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31BD04-3FE4-4966-A763-2DFCD65385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650" t="2709"/>
          <a:stretch/>
        </p:blipFill>
        <p:spPr>
          <a:xfrm>
            <a:off x="123089" y="6533776"/>
            <a:ext cx="2332826" cy="3154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E57308-E45E-443A-B7DE-EA0538DE7F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07" b="87538"/>
          <a:stretch/>
        </p:blipFill>
        <p:spPr bwMode="auto">
          <a:xfrm>
            <a:off x="2814022" y="6312876"/>
            <a:ext cx="2046500" cy="5451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143F88-64FF-45A9-A775-2604C61136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2145" y="6498605"/>
            <a:ext cx="2124742" cy="3527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4C0844-58D5-456D-A731-C861FBBE52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0161" y="6233746"/>
            <a:ext cx="1036225" cy="615461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4601267-4913-425A-BC8C-F56D2A1F9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930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3B16B-51C4-4DC3-A8F2-6D8F65548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PROJECT TEAM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E1B987-8213-4EDD-B74E-07CF6CA532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650" t="2709"/>
          <a:stretch/>
        </p:blipFill>
        <p:spPr>
          <a:xfrm>
            <a:off x="123089" y="6533776"/>
            <a:ext cx="2332826" cy="3154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4DF7D5-14FD-46AE-AD48-00F259FF0C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07" b="87538"/>
          <a:stretch/>
        </p:blipFill>
        <p:spPr bwMode="auto">
          <a:xfrm>
            <a:off x="2814022" y="6312876"/>
            <a:ext cx="2046500" cy="5451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AB5C4D-5D9A-4DD0-9AEA-458377D2FC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2145" y="6498605"/>
            <a:ext cx="2124742" cy="3527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E436EB-A032-45A8-9047-6D00E8242C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0161" y="6233746"/>
            <a:ext cx="1036225" cy="61546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7F21C54-6EE9-4A8D-A4A3-A9575A81B5AE}"/>
              </a:ext>
            </a:extLst>
          </p:cNvPr>
          <p:cNvSpPr/>
          <p:nvPr/>
        </p:nvSpPr>
        <p:spPr>
          <a:xfrm>
            <a:off x="2585826" y="764931"/>
            <a:ext cx="6277708" cy="5319346"/>
          </a:xfrm>
          <a:prstGeom prst="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9EA179-7059-488D-8C62-B99C060E6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D25E05E-A56D-434C-B1DE-558B0E4382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2039" y="1129007"/>
            <a:ext cx="6185577" cy="447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420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4D176-FFA3-4D28-ABF7-28BEF8111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>
                <a:latin typeface="Cambria" panose="02040503050406030204" pitchFamily="18" charset="0"/>
              </a:rPr>
              <a:t>PROJECT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7153E-1125-40FA-A24B-8D0083682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>
                <a:latin typeface="Cambria" panose="02040503050406030204" pitchFamily="18" charset="0"/>
              </a:rPr>
              <a:t>Mt View High School</a:t>
            </a:r>
          </a:p>
          <a:p>
            <a:r>
              <a:rPr lang="en-US" dirty="0">
                <a:latin typeface="Cambria" panose="02040503050406030204" pitchFamily="18" charset="0"/>
              </a:rPr>
              <a:t>236,947 square foot structure plus 6 portable classrooms bringing total area to 247,747 square feet.</a:t>
            </a:r>
          </a:p>
          <a:p>
            <a:r>
              <a:rPr lang="en-US" dirty="0">
                <a:latin typeface="Cambria" panose="02040503050406030204" pitchFamily="18" charset="0"/>
              </a:rPr>
              <a:t>Current Enrollment:  Approx. 2,000 students.</a:t>
            </a:r>
          </a:p>
          <a:p>
            <a:r>
              <a:rPr lang="en-US" dirty="0">
                <a:latin typeface="Cambria" panose="02040503050406030204" pitchFamily="18" charset="0"/>
              </a:rPr>
              <a:t>Existing site has a multi-building campus, three parking lots, 5 sports fields, and track.</a:t>
            </a:r>
          </a:p>
          <a:p>
            <a:r>
              <a:rPr lang="en-US" dirty="0">
                <a:latin typeface="Cambria" panose="02040503050406030204" pitchFamily="18" charset="0"/>
              </a:rPr>
              <a:t>The replacement school will be 250,000 square feet with a portion constructed as two or three stories.  </a:t>
            </a:r>
          </a:p>
          <a:p>
            <a:r>
              <a:rPr lang="en-US" dirty="0">
                <a:latin typeface="Cambria" panose="02040503050406030204" pitchFamily="18" charset="0"/>
              </a:rPr>
              <a:t>The design will consolidate the multiple buildings into a single structure for improved safety, functionality, and built-in site area for future growth.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EF493A-9887-4DC8-A462-595CBDF682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650" t="2709"/>
          <a:stretch/>
        </p:blipFill>
        <p:spPr>
          <a:xfrm>
            <a:off x="123089" y="6533776"/>
            <a:ext cx="2332826" cy="3154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83180E-58D8-4A08-A993-075E38164E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07" b="87538"/>
          <a:stretch/>
        </p:blipFill>
        <p:spPr bwMode="auto">
          <a:xfrm>
            <a:off x="2814022" y="6312876"/>
            <a:ext cx="2046500" cy="5451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CEA47C-1B57-4F5C-91D3-3BE6C34202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2145" y="6498605"/>
            <a:ext cx="2124742" cy="3527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E1127C-2ACE-4393-AF3C-EED0FD9E83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0161" y="6233746"/>
            <a:ext cx="1036225" cy="615461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EA39B5D-7C34-47CC-8ADC-418126CA7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828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4D176-FFA3-4D28-ABF7-28BEF8111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>
                <a:latin typeface="Cambria" panose="02040503050406030204" pitchFamily="18" charset="0"/>
              </a:rPr>
              <a:t>PROJECT BACKGROUND</a:t>
            </a:r>
            <a:br>
              <a:rPr lang="en-US" sz="2500" dirty="0">
                <a:latin typeface="Cambria" panose="02040503050406030204" pitchFamily="18" charset="0"/>
              </a:rPr>
            </a:br>
            <a:br>
              <a:rPr lang="en-US" sz="2500" dirty="0">
                <a:latin typeface="Cambria" panose="02040503050406030204" pitchFamily="18" charset="0"/>
              </a:rPr>
            </a:br>
            <a:r>
              <a:rPr lang="en-US" sz="2500" b="1" dirty="0">
                <a:latin typeface="Cambria" panose="02040503050406030204" pitchFamily="18" charset="0"/>
              </a:rPr>
              <a:t>Existing 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7153E-1125-40FA-A24B-8D0083682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F2F5B3-41CD-4BD8-BB9F-760EAA919F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650" t="2709"/>
          <a:stretch/>
        </p:blipFill>
        <p:spPr>
          <a:xfrm>
            <a:off x="123089" y="6533776"/>
            <a:ext cx="2332826" cy="3154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E154E8-B60D-4DB6-940E-D9BA92E70D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07" b="87538"/>
          <a:stretch/>
        </p:blipFill>
        <p:spPr bwMode="auto">
          <a:xfrm>
            <a:off x="2814022" y="6312876"/>
            <a:ext cx="2046500" cy="5451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18E7B8-D8EB-41D2-B55A-A294506697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2145" y="6498605"/>
            <a:ext cx="2124742" cy="3527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BF37A7-6D18-4FF0-916F-5016119CA2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0161" y="6233746"/>
            <a:ext cx="1036225" cy="61546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14949A-3A58-42A4-9E01-E294FCD31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F64A175-A06C-4A82-9159-F8354D1FDEC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530" t="3269" r="7347"/>
          <a:stretch/>
        </p:blipFill>
        <p:spPr>
          <a:xfrm>
            <a:off x="2705881" y="775369"/>
            <a:ext cx="6057328" cy="533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272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4D176-FFA3-4D28-ABF7-28BEF8111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>
                <a:latin typeface="Cambria" panose="02040503050406030204" pitchFamily="18" charset="0"/>
              </a:rPr>
              <a:t>PROJECT BACKGROUND</a:t>
            </a:r>
            <a:br>
              <a:rPr lang="en-US" sz="2500" dirty="0">
                <a:latin typeface="Cambria" panose="02040503050406030204" pitchFamily="18" charset="0"/>
              </a:rPr>
            </a:br>
            <a:br>
              <a:rPr lang="en-US" sz="2500" dirty="0">
                <a:latin typeface="Cambria" panose="02040503050406030204" pitchFamily="18" charset="0"/>
              </a:rPr>
            </a:br>
            <a:r>
              <a:rPr lang="en-US" sz="2500" b="1" dirty="0">
                <a:latin typeface="Cambria" panose="02040503050406030204" pitchFamily="18" charset="0"/>
              </a:rPr>
              <a:t>Proposed Replacement</a:t>
            </a:r>
            <a:br>
              <a:rPr lang="en-US" sz="2500" b="1" dirty="0">
                <a:latin typeface="Cambria" panose="02040503050406030204" pitchFamily="18" charset="0"/>
              </a:rPr>
            </a:br>
            <a:br>
              <a:rPr lang="en-US" sz="2500" b="1" dirty="0">
                <a:latin typeface="Cambria" panose="02040503050406030204" pitchFamily="18" charset="0"/>
              </a:rPr>
            </a:br>
            <a:endParaRPr lang="en-US" sz="1400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7153E-1125-40FA-A24B-8D0083682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B522B3-D8A3-42AA-B2FA-B1E52A3C39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650" t="2709"/>
          <a:stretch/>
        </p:blipFill>
        <p:spPr>
          <a:xfrm>
            <a:off x="123089" y="6533776"/>
            <a:ext cx="2332826" cy="3154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319E9F-C6AF-4EE7-838B-1F6E3E5DD3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07" b="87538"/>
          <a:stretch/>
        </p:blipFill>
        <p:spPr bwMode="auto">
          <a:xfrm>
            <a:off x="2814022" y="6312876"/>
            <a:ext cx="2046500" cy="5451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0B7A7F-D9A1-40B5-9408-326A7C86E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2145" y="6498605"/>
            <a:ext cx="2124742" cy="3527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485E1B-86A1-45E4-AC0A-743A7F4F79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0161" y="6233746"/>
            <a:ext cx="1036225" cy="61546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B6F290-57C5-4A76-8EF5-A3829E598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51332F-D578-4B58-9C50-375E9CDCE45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428" t="2769" r="7347"/>
          <a:stretch/>
        </p:blipFill>
        <p:spPr>
          <a:xfrm>
            <a:off x="2687220" y="745734"/>
            <a:ext cx="6068320" cy="536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567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4D176-FFA3-4D28-ABF7-28BEF8111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>
                <a:latin typeface="Cambria" panose="02040503050406030204" pitchFamily="18" charset="0"/>
              </a:rPr>
              <a:t>PROJECT BACKGROUND</a:t>
            </a:r>
            <a:br>
              <a:rPr lang="en-US" sz="2500" dirty="0">
                <a:latin typeface="Cambria" panose="02040503050406030204" pitchFamily="18" charset="0"/>
              </a:rPr>
            </a:br>
            <a:br>
              <a:rPr lang="en-US" sz="2500" dirty="0">
                <a:latin typeface="Cambria" panose="02040503050406030204" pitchFamily="18" charset="0"/>
              </a:rPr>
            </a:br>
            <a:r>
              <a:rPr lang="en-US" sz="2500" b="1" dirty="0">
                <a:latin typeface="Cambria" panose="02040503050406030204" pitchFamily="18" charset="0"/>
              </a:rPr>
              <a:t>Complexities</a:t>
            </a:r>
            <a:br>
              <a:rPr lang="en-US" sz="2500" b="1" dirty="0">
                <a:latin typeface="Cambria" panose="02040503050406030204" pitchFamily="18" charset="0"/>
              </a:rPr>
            </a:br>
            <a:br>
              <a:rPr lang="en-US" sz="2500" b="1" dirty="0">
                <a:latin typeface="Cambria" panose="02040503050406030204" pitchFamily="18" charset="0"/>
              </a:rPr>
            </a:br>
            <a:endParaRPr lang="en-US" sz="1400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7153E-1125-40FA-A24B-8D0083682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12F84E-1E94-4F5B-A5EE-E49AB1E17D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650" t="2709"/>
          <a:stretch/>
        </p:blipFill>
        <p:spPr>
          <a:xfrm>
            <a:off x="123089" y="6533776"/>
            <a:ext cx="2332826" cy="3154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4D4B1A-601F-475C-A622-E1751F71CC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07" b="87538"/>
          <a:stretch/>
        </p:blipFill>
        <p:spPr bwMode="auto">
          <a:xfrm>
            <a:off x="2814022" y="6312876"/>
            <a:ext cx="2046500" cy="5451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F22256-FEB3-4207-B7B5-4D78254C2F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2145" y="6498605"/>
            <a:ext cx="2124742" cy="3527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11F2D1-A0BC-4BBF-9FF1-4274CCAA8A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0161" y="6233746"/>
            <a:ext cx="1036225" cy="61546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C9D50-9919-408B-B9A3-E296653D6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51179E-EA70-42F9-8598-7437725EB08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591" t="3950" r="23572"/>
          <a:stretch/>
        </p:blipFill>
        <p:spPr>
          <a:xfrm>
            <a:off x="2628894" y="765110"/>
            <a:ext cx="6169875" cy="533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396324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18A1B607-7BAE-46D6-8090-545AC7BDD7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5242</TotalTime>
  <Words>998</Words>
  <Application>Microsoft Office PowerPoint</Application>
  <PresentationFormat>Letter Paper (8.5x11 in)</PresentationFormat>
  <Paragraphs>258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Calibri</vt:lpstr>
      <vt:lpstr>Cambria</vt:lpstr>
      <vt:lpstr>Corbel</vt:lpstr>
      <vt:lpstr>Times New Roman</vt:lpstr>
      <vt:lpstr>Wingdings</vt:lpstr>
      <vt:lpstr>Wingdings 2</vt:lpstr>
      <vt:lpstr>Frame</vt:lpstr>
      <vt:lpstr>Mt. View  High School</vt:lpstr>
      <vt:lpstr>AGENDA</vt:lpstr>
      <vt:lpstr>PROJECT TEAM</vt:lpstr>
      <vt:lpstr>PROJECT TEAM</vt:lpstr>
      <vt:lpstr>PROJECT TEAM</vt:lpstr>
      <vt:lpstr>PROJECT BACKGROUND</vt:lpstr>
      <vt:lpstr>PROJECT BACKGROUND  Existing Site</vt:lpstr>
      <vt:lpstr>PROJECT BACKGROUND  Proposed Replacement  </vt:lpstr>
      <vt:lpstr>PROJECT BACKGROUND  Complexities  </vt:lpstr>
      <vt:lpstr>QUALIFYING GC/CM PROJECT</vt:lpstr>
      <vt:lpstr>QUALIFYING GC/CM PROJECT  Complex Scheduling / Phasing               </vt:lpstr>
      <vt:lpstr>QUALIFYING GC/CM PROJECT  Occupied Site              </vt:lpstr>
      <vt:lpstr>QUALIFYING GC/CM PROJECT  Early Design Involvement               </vt:lpstr>
      <vt:lpstr>QUALIFYING GC/CM PROJECT  Complex Work Environment            </vt:lpstr>
      <vt:lpstr>MANAGEMENT PLAN</vt:lpstr>
      <vt:lpstr>MANAGEMENT PLAN</vt:lpstr>
      <vt:lpstr>MANAGEMENT PLAN</vt:lpstr>
      <vt:lpstr>PUBLIC BENEFITS</vt:lpstr>
      <vt:lpstr>PROJECT SUMMARY</vt:lpstr>
      <vt:lpstr>Questions?  Mt. View  High School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Sifton Elementary School</dc:title>
  <dc:creator>Scott Rose</dc:creator>
  <cp:lastModifiedBy>Scott Rose</cp:lastModifiedBy>
  <cp:revision>84</cp:revision>
  <cp:lastPrinted>2018-05-15T19:50:45Z</cp:lastPrinted>
  <dcterms:created xsi:type="dcterms:W3CDTF">2018-05-05T13:20:32Z</dcterms:created>
  <dcterms:modified xsi:type="dcterms:W3CDTF">2018-11-29T15:12:23Z</dcterms:modified>
</cp:coreProperties>
</file>