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3" r:id="rId3"/>
    <p:sldId id="315" r:id="rId4"/>
    <p:sldId id="369" r:id="rId5"/>
    <p:sldId id="319" r:id="rId6"/>
    <p:sldId id="347" r:id="rId7"/>
    <p:sldId id="396" r:id="rId8"/>
    <p:sldId id="388" r:id="rId9"/>
    <p:sldId id="389" r:id="rId10"/>
    <p:sldId id="345" r:id="rId11"/>
    <p:sldId id="336" r:id="rId12"/>
    <p:sldId id="348" r:id="rId13"/>
    <p:sldId id="357" r:id="rId14"/>
    <p:sldId id="371" r:id="rId15"/>
    <p:sldId id="372" r:id="rId16"/>
    <p:sldId id="373" r:id="rId17"/>
    <p:sldId id="374" r:id="rId18"/>
    <p:sldId id="375" r:id="rId19"/>
    <p:sldId id="377" r:id="rId20"/>
    <p:sldId id="378" r:id="rId21"/>
    <p:sldId id="395" r:id="rId22"/>
    <p:sldId id="380" r:id="rId23"/>
    <p:sldId id="379" r:id="rId24"/>
    <p:sldId id="391" r:id="rId25"/>
    <p:sldId id="390" r:id="rId26"/>
    <p:sldId id="381" r:id="rId27"/>
    <p:sldId id="393" r:id="rId28"/>
    <p:sldId id="385" r:id="rId29"/>
    <p:sldId id="394" r:id="rId30"/>
    <p:sldId id="386" r:id="rId31"/>
    <p:sldId id="387" r:id="rId32"/>
    <p:sldId id="282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64268" autoAdjust="0"/>
  </p:normalViewPr>
  <p:slideViewPr>
    <p:cSldViewPr>
      <p:cViewPr varScale="1">
        <p:scale>
          <a:sx n="87" d="100"/>
          <a:sy n="87" d="100"/>
        </p:scale>
        <p:origin x="11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10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1296" y="-21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676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5" y="8829676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3" tIns="46312" rIns="92623" bIns="463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2"/>
            <a:ext cx="5607050" cy="4183063"/>
          </a:xfrm>
          <a:prstGeom prst="rect">
            <a:avLst/>
          </a:prstGeom>
        </p:spPr>
        <p:txBody>
          <a:bodyPr vert="horz" lIns="92623" tIns="46312" rIns="92623" bIns="46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6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6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3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Highlighted GCCM Projects</a:t>
            </a:r>
          </a:p>
          <a:p>
            <a:r>
              <a:rPr lang="en-US" dirty="0"/>
              <a:t>Green Highlighted- Just beginning or starting in the next couple of years</a:t>
            </a:r>
          </a:p>
          <a:p>
            <a:r>
              <a:rPr lang="en-US" dirty="0"/>
              <a:t>May or may not be occupied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6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public body depth of public works experience</a:t>
            </a:r>
          </a:p>
          <a:p>
            <a:r>
              <a:rPr lang="en-US" dirty="0"/>
              <a:t>TPS is a major capital project builder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6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0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2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2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9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4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3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5/23/2018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46432"/>
            <a:ext cx="7543800" cy="136757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+mn-lt"/>
              </a:rPr>
              <a:t>Hunt Middle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98837"/>
            <a:ext cx="4762500" cy="15240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RCW 39.10 Alternative Public Works Contracting – </a:t>
            </a:r>
            <a:r>
              <a:rPr lang="en-US" dirty="0"/>
              <a:t>Design/Build</a:t>
            </a:r>
            <a:endParaRPr lang="en-US" sz="2000" dirty="0"/>
          </a:p>
          <a:p>
            <a:pPr algn="ctr"/>
            <a:endParaRPr lang="en-US" sz="800" dirty="0"/>
          </a:p>
          <a:p>
            <a:pPr algn="ctr"/>
            <a:r>
              <a:rPr lang="en-US" b="1" dirty="0"/>
              <a:t>May 24, 2018</a:t>
            </a:r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17" y="5776402"/>
            <a:ext cx="4319166" cy="548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36281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719387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Capital Project History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34" y="76200"/>
            <a:ext cx="7620000" cy="1143000"/>
          </a:xfrm>
        </p:spPr>
        <p:txBody>
          <a:bodyPr/>
          <a:lstStyle/>
          <a:p>
            <a:r>
              <a:rPr lang="en-US" sz="2800" dirty="0"/>
              <a:t>TPS 2013 Capital Bond Program </a:t>
            </a:r>
            <a:endParaRPr lang="en-US" sz="1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78940" y="6324600"/>
            <a:ext cx="1197326" cy="409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637FD-F205-437F-83CE-2C2910CF5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3191" r="16807" b="11287"/>
          <a:stretch/>
        </p:blipFill>
        <p:spPr>
          <a:xfrm>
            <a:off x="609600" y="1142998"/>
            <a:ext cx="739648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228599" y="304800"/>
            <a:ext cx="5866929" cy="685800"/>
          </a:xfrm>
        </p:spPr>
        <p:txBody>
          <a:bodyPr>
            <a:normAutofit/>
          </a:bodyPr>
          <a:lstStyle/>
          <a:p>
            <a:r>
              <a:rPr lang="en-US" sz="2700" dirty="0"/>
              <a:t>TPS Public Body Experience: 2001 – 2016 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E0CE0B-4F29-49B6-A403-2A84C62F9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033183"/>
            <a:ext cx="8276491" cy="5367617"/>
          </a:xfrm>
        </p:spPr>
      </p:pic>
    </p:spTree>
    <p:extLst>
      <p:ext uri="{BB962C8B-B14F-4D97-AF65-F5344CB8AC3E}">
        <p14:creationId xmlns:p14="http://schemas.microsoft.com/office/powerpoint/2010/main" val="327870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TPS Project Delivery Experience &amp; Qualifications        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Successfully passed $1.3 B in Capital Improvement Funds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$299 M between 1983 and 1997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$450M in 2001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$500M in 2013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From 2001 to 2018 alone, funds have been used for Modernizations, Replacements, and/or Building Additions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to 35 public schools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28 projects complete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2 projects in construction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</a:rPr>
              <a:t>Mary Lyon ES &amp; Browns Point ES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3 projects in design stages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</a:rPr>
              <a:t>Grant ES, Birney ES &amp; Boze 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2 projects remaining to begin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</a:rPr>
              <a:t>Hunt MS &amp; Downing ES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1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6670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The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Location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278062" y="1417638"/>
          <a:ext cx="3978275" cy="5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062" y="1417638"/>
                        <a:ext cx="3978275" cy="5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stCxn id="11" idx="3"/>
          </p:cNvCxnSpPr>
          <p:nvPr/>
        </p:nvCxnSpPr>
        <p:spPr>
          <a:xfrm flipV="1">
            <a:off x="2022509" y="3657602"/>
            <a:ext cx="720691" cy="9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0688" y="3455620"/>
            <a:ext cx="13018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Hunt Middle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1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Current Site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7638"/>
            <a:ext cx="4572000" cy="48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in West Tacoma</a:t>
            </a:r>
          </a:p>
          <a:p>
            <a:r>
              <a:rPr lang="en-US" dirty="0"/>
              <a:t>24.8-acre site</a:t>
            </a:r>
          </a:p>
          <a:p>
            <a:r>
              <a:rPr lang="en-US" dirty="0"/>
              <a:t>Replace the existing facility</a:t>
            </a:r>
          </a:p>
          <a:p>
            <a:r>
              <a:rPr lang="en-US" dirty="0"/>
              <a:t>Build to house 600 students</a:t>
            </a:r>
          </a:p>
          <a:p>
            <a:r>
              <a:rPr lang="en-US" dirty="0"/>
              <a:t>Build new school first</a:t>
            </a:r>
          </a:p>
          <a:p>
            <a:r>
              <a:rPr lang="en-US" dirty="0"/>
              <a:t>Demolish existing buildings next - for development of parking, yards and playfields</a:t>
            </a:r>
          </a:p>
          <a:p>
            <a:r>
              <a:rPr lang="en-US" dirty="0"/>
              <a:t>Board approved total project budget: $48 M</a:t>
            </a:r>
          </a:p>
          <a:p>
            <a:r>
              <a:rPr lang="en-US" dirty="0"/>
              <a:t>Construction timeline: January 2020-June 2021</a:t>
            </a:r>
          </a:p>
          <a:p>
            <a:r>
              <a:rPr lang="en-US" dirty="0"/>
              <a:t>Occupancy –August 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Site Constraints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25CA-2BFD-482A-B6B6-2ECE2871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Urban residential/commercial site</a:t>
            </a:r>
          </a:p>
          <a:p>
            <a:r>
              <a:rPr lang="en-US" dirty="0"/>
              <a:t>Mildred Street – major arterial; feeder to TCC, UP &amp; 6</a:t>
            </a:r>
            <a:r>
              <a:rPr lang="en-US" baseline="30000" dirty="0"/>
              <a:t>th</a:t>
            </a:r>
            <a:r>
              <a:rPr lang="en-US" dirty="0"/>
              <a:t> Avenue</a:t>
            </a:r>
          </a:p>
          <a:p>
            <a:r>
              <a:rPr lang="en-US" dirty="0"/>
              <a:t>Required noise control, dust control and pedestrian access</a:t>
            </a:r>
          </a:p>
          <a:p>
            <a:r>
              <a:rPr lang="en-US" dirty="0"/>
              <a:t>Extensive off site improvements</a:t>
            </a:r>
          </a:p>
          <a:p>
            <a:r>
              <a:rPr lang="en-US" dirty="0"/>
              <a:t>Existing school to remain occupied</a:t>
            </a:r>
          </a:p>
          <a:p>
            <a:r>
              <a:rPr lang="en-US" dirty="0"/>
              <a:t>Complex phasing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Project Budget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48087"/>
              </p:ext>
            </p:extLst>
          </p:nvPr>
        </p:nvGraphicFramePr>
        <p:xfrm>
          <a:off x="685800" y="1600200"/>
          <a:ext cx="7150100" cy="265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A/E Basic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&amp; Additional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Services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 fontAlgn="ctr">
                        <a:tabLst>
                          <a:tab pos="1371600" algn="l"/>
                        </a:tabLs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$3,869,000.00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Project Construction Cost (including 3% D/B contingency)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$33,500,000.00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Owners Project Contingency (5%)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$1,868,450.00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Owners Soft Cost Budget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(</a:t>
                      </a:r>
                      <a:r>
                        <a:rPr lang="en-US" sz="16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Proj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. Admin., FF&amp;E, Owners Other Consultants, Permits/Fees, Sales Tax, etc.)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$8,762,550.00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$48,000,000.00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03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6736"/>
            <a:ext cx="8283926" cy="51764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Introductions</a:t>
            </a:r>
          </a:p>
          <a:p>
            <a:r>
              <a:rPr lang="en-US" sz="2600" dirty="0">
                <a:solidFill>
                  <a:schemeClr val="tx2"/>
                </a:solidFill>
              </a:rPr>
              <a:t>Tacoma Public Schools</a:t>
            </a:r>
          </a:p>
          <a:p>
            <a:r>
              <a:rPr lang="en-US" sz="2600" dirty="0">
                <a:solidFill>
                  <a:schemeClr val="tx2"/>
                </a:solidFill>
              </a:rPr>
              <a:t>Agency Organization Chart</a:t>
            </a:r>
          </a:p>
          <a:p>
            <a:r>
              <a:rPr lang="en-US" sz="2600" dirty="0">
                <a:solidFill>
                  <a:schemeClr val="tx2"/>
                </a:solidFill>
              </a:rPr>
              <a:t>Capital Planning &amp; Construction Org Chart</a:t>
            </a:r>
          </a:p>
          <a:p>
            <a:r>
              <a:rPr lang="en-US" sz="2600" dirty="0">
                <a:solidFill>
                  <a:schemeClr val="tx2"/>
                </a:solidFill>
              </a:rPr>
              <a:t>Capital Project History</a:t>
            </a:r>
          </a:p>
          <a:p>
            <a:r>
              <a:rPr lang="en-US" sz="2600" dirty="0">
                <a:solidFill>
                  <a:schemeClr val="tx2"/>
                </a:solidFill>
              </a:rPr>
              <a:t>Business Equity</a:t>
            </a:r>
          </a:p>
          <a:p>
            <a:r>
              <a:rPr lang="en-US" sz="2600" dirty="0">
                <a:solidFill>
                  <a:schemeClr val="tx2"/>
                </a:solidFill>
              </a:rPr>
              <a:t>The Project</a:t>
            </a:r>
          </a:p>
          <a:p>
            <a:r>
              <a:rPr lang="en-US" sz="2600" dirty="0">
                <a:solidFill>
                  <a:schemeClr val="tx2"/>
                </a:solidFill>
              </a:rPr>
              <a:t>Project Budget</a:t>
            </a:r>
          </a:p>
          <a:p>
            <a:r>
              <a:rPr lang="en-US" sz="2600" dirty="0">
                <a:solidFill>
                  <a:schemeClr val="tx2"/>
                </a:solidFill>
              </a:rPr>
              <a:t>Project Schedule</a:t>
            </a:r>
          </a:p>
          <a:p>
            <a:r>
              <a:rPr lang="en-US" sz="2600" dirty="0">
                <a:solidFill>
                  <a:schemeClr val="tx2"/>
                </a:solidFill>
              </a:rPr>
              <a:t>Why Design Build</a:t>
            </a:r>
          </a:p>
          <a:p>
            <a:r>
              <a:rPr lang="en-US" sz="2600" dirty="0">
                <a:solidFill>
                  <a:schemeClr val="tx2"/>
                </a:solidFill>
              </a:rPr>
              <a:t>Qualifications</a:t>
            </a:r>
          </a:p>
          <a:p>
            <a:r>
              <a:rPr lang="en-US" sz="2600" dirty="0">
                <a:solidFill>
                  <a:schemeClr val="tx2"/>
                </a:solidFill>
              </a:rPr>
              <a:t>Summary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Project  Schedule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86600" y="76200"/>
            <a:ext cx="1197326" cy="40986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98EED8-2064-4684-8CA1-13016E276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46978"/>
              </p:ext>
            </p:extLst>
          </p:nvPr>
        </p:nvGraphicFramePr>
        <p:xfrm>
          <a:off x="1022350" y="1447800"/>
          <a:ext cx="6489700" cy="4648202"/>
        </p:xfrm>
        <a:graphic>
          <a:graphicData uri="http://schemas.openxmlformats.org/drawingml/2006/table">
            <a:tbl>
              <a:tblPr/>
              <a:tblGrid>
                <a:gridCol w="3797300">
                  <a:extLst>
                    <a:ext uri="{9D8B030D-6E8A-4147-A177-3AD203B41FA5}">
                      <a16:colId xmlns:a16="http://schemas.microsoft.com/office/drawing/2014/main" val="1899008038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468720984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PRC Presentation and Approval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May 24,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75235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Request for Qualifications Advertised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May 30,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214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Pre-Proposal Meeting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June 8,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81896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Statement of Qualifications Due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June 20,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4666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Shortlist Announced; RFP Released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June 26,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71456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Proposals Due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July 10,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24686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Interviews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July 13,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44986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Scoring Complete; Notification of Most Qualified D/B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July 20,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02457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Contract Negotiations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August-September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70838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TPS Board Approval, Contract Awarded, NTP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October 1,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14681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Design Phase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 2018 – December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48431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Construction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January 2020– June 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54052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Occupancy/Move 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July 2021 – August 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7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6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Notice of project published March 8, 2018.</a:t>
            </a:r>
          </a:p>
          <a:p>
            <a:r>
              <a:rPr lang="en-US" dirty="0"/>
              <a:t>Procurement schedule allows for team formation, questions, addenda as needed prior to SOQ’s due.</a:t>
            </a:r>
          </a:p>
          <a:p>
            <a:r>
              <a:rPr lang="en-US" dirty="0"/>
              <a:t>Assumes qualifications-based selection – limited document production by competitors.</a:t>
            </a:r>
          </a:p>
          <a:p>
            <a:r>
              <a:rPr lang="en-US" dirty="0"/>
              <a:t>Interviews will discourage design concepts by teams.</a:t>
            </a:r>
          </a:p>
          <a:p>
            <a:r>
              <a:rPr lang="en-US" dirty="0"/>
              <a:t>Assumes cost-reimbursable contract – negotiated GMP.</a:t>
            </a:r>
          </a:p>
          <a:p>
            <a:r>
              <a:rPr lang="en-US" dirty="0"/>
              <a:t>Possible early release of key subs and long lead items.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8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620000" cy="70485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Project Organizational Chart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101102-035F-4937-90D3-D5FF27EAB8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6543"/>
          <a:stretch/>
        </p:blipFill>
        <p:spPr>
          <a:xfrm>
            <a:off x="1676400" y="1296315"/>
            <a:ext cx="4754880" cy="5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Why D/B Delivery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0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Conditions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Washington State, between 2011 and 2017, voters approved $11.8 B in K-12 Funding </a:t>
            </a:r>
          </a:p>
          <a:p>
            <a:r>
              <a:rPr lang="en-US" dirty="0"/>
              <a:t>Voters Approved $1.4 B in 2018 YTD</a:t>
            </a:r>
          </a:p>
          <a:p>
            <a:r>
              <a:rPr lang="en-US" dirty="0"/>
              <a:t>More Than $2 B Planned for 2019</a:t>
            </a:r>
          </a:p>
          <a:p>
            <a:r>
              <a:rPr lang="en-US" dirty="0"/>
              <a:t>Total of $15.2 B in 9 Years - $1.7 B/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Unprecedented Cost Increases in Bid Market @ $20 M to    $30 M MACC Range</a:t>
            </a:r>
          </a:p>
          <a:p>
            <a:r>
              <a:rPr lang="en-US" dirty="0"/>
              <a:t>Budgets at $380/sf – Bidding at 30% to 50% Higher</a:t>
            </a:r>
          </a:p>
          <a:p>
            <a:r>
              <a:rPr lang="en-US" dirty="0"/>
              <a:t>Need to Reduce Owner Risk</a:t>
            </a:r>
          </a:p>
          <a:p>
            <a:r>
              <a:rPr lang="en-US" dirty="0"/>
              <a:t>Need to Improve Cost Control</a:t>
            </a:r>
          </a:p>
          <a:p>
            <a:r>
              <a:rPr lang="en-US" dirty="0"/>
              <a:t>Design/Build is the Owners Best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57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Earlier Certainty of Project Cost.</a:t>
            </a:r>
          </a:p>
          <a:p>
            <a:r>
              <a:rPr lang="en-US" dirty="0"/>
              <a:t>Cost Increases at Hunt MS – Puts Remaining Projects at Risk</a:t>
            </a:r>
          </a:p>
          <a:p>
            <a:r>
              <a:rPr lang="en-US" dirty="0"/>
              <a:t>Hunt Middle School Site – Flat, Not Complicated</a:t>
            </a:r>
          </a:p>
          <a:p>
            <a:r>
              <a:rPr lang="en-US" dirty="0"/>
              <a:t>Cost Known:  Fall 2019</a:t>
            </a:r>
          </a:p>
          <a:p>
            <a:r>
              <a:rPr lang="en-US" dirty="0"/>
              <a:t>Design/Build is the Owners Best Strategy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08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Statutory Compliance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620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(5.1) If the construction activities are highly specialized and a D/B approach is critical in developing the construction methodology</a:t>
            </a:r>
          </a:p>
          <a:p>
            <a:pPr marL="514350" indent="-514350">
              <a:buAutoNum type="arabicParenBoth"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(5.2) If the project provides opportunity for greater innovation and efficiencies between the designer and builder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(5.3) If significant savings in project delivery time would be realized</a:t>
            </a:r>
          </a:p>
          <a:p>
            <a:pPr marL="0" indent="0">
              <a:buNone/>
            </a:pPr>
            <a:endParaRPr lang="en-US" sz="1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C00000"/>
                </a:solidFill>
              </a:rPr>
              <a:t>	</a:t>
            </a:r>
            <a:endParaRPr lang="en-US" sz="1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46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Cost Savings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Risk Mitigation</a:t>
            </a:r>
            <a:endParaRPr lang="en-US" sz="24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Safety</a:t>
            </a:r>
          </a:p>
          <a:p>
            <a:endParaRPr lang="en-US" sz="2400" dirty="0"/>
          </a:p>
          <a:p>
            <a:r>
              <a:rPr lang="en-US" sz="2400" dirty="0"/>
              <a:t>Fulfill Bond Promise 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15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Public Body Qualifications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TPS has extensive  K-12 capital projects experience including projects of similar scope and complexity</a:t>
            </a:r>
          </a:p>
          <a:p>
            <a:pPr lvl="1"/>
            <a:r>
              <a:rPr lang="en-US" sz="1700" dirty="0"/>
              <a:t>Currently delivering Boze ES utilizing Progressive D/B.</a:t>
            </a:r>
          </a:p>
          <a:p>
            <a:pPr lvl="1"/>
            <a:r>
              <a:rPr lang="en-US" sz="1700" dirty="0"/>
              <a:t>All previous projects have been delivered using Design-Bid-Build or GC/CM.</a:t>
            </a:r>
          </a:p>
          <a:p>
            <a:pPr lvl="1"/>
            <a:r>
              <a:rPr lang="en-US" sz="1700" dirty="0"/>
              <a:t>Long track record of building projects on-time and within budget.</a:t>
            </a:r>
          </a:p>
          <a:p>
            <a:pPr lvl="1"/>
            <a:r>
              <a:rPr lang="en-US" sz="1700" dirty="0"/>
              <a:t>Long track record of RCW 39.10 compliance.</a:t>
            </a:r>
          </a:p>
          <a:p>
            <a:r>
              <a:rPr lang="en-US" sz="1900" dirty="0"/>
              <a:t>TPS currently has one D/B underway and is a proponent of D/B delivery.</a:t>
            </a:r>
          </a:p>
          <a:p>
            <a:r>
              <a:rPr lang="en-US" sz="1900" dirty="0"/>
              <a:t>Kris Anderson: TPS Project Supervisor (Project Manager)</a:t>
            </a:r>
          </a:p>
          <a:p>
            <a:pPr lvl="1"/>
            <a:r>
              <a:rPr lang="en-US" sz="1700" dirty="0"/>
              <a:t>24 Years of Project Management experience; 7 Previous Design Build Projects</a:t>
            </a:r>
            <a:endParaRPr lang="en-US" sz="1900" dirty="0"/>
          </a:p>
          <a:p>
            <a:r>
              <a:rPr lang="en-US" sz="1900" dirty="0"/>
              <a:t>Julius Pallotta: Internal  TPS D/B Technical Advisor/Project Supervisor</a:t>
            </a:r>
          </a:p>
          <a:p>
            <a:pPr lvl="1"/>
            <a:r>
              <a:rPr lang="en-US" sz="1700" dirty="0"/>
              <a:t>30 Years Construction Management Experience</a:t>
            </a:r>
          </a:p>
          <a:p>
            <a:pPr lvl="1"/>
            <a:r>
              <a:rPr lang="en-US" sz="1700" dirty="0"/>
              <a:t>Managed multiple projects ranging from $350,000-$90,000,000 using DB project delivery</a:t>
            </a:r>
            <a:r>
              <a:rPr lang="en-US" sz="1900" dirty="0"/>
              <a:t>	</a:t>
            </a:r>
          </a:p>
          <a:p>
            <a:r>
              <a:rPr lang="en-US" sz="1900" dirty="0"/>
              <a:t>Parametrix: PM/CM Support and Internal D/B Advisor</a:t>
            </a:r>
          </a:p>
          <a:p>
            <a:r>
              <a:rPr lang="en-US" sz="1900" dirty="0"/>
              <a:t>John Palewicz: External D/B Advisor</a:t>
            </a:r>
          </a:p>
          <a:p>
            <a:r>
              <a:rPr lang="en-US" sz="1900" dirty="0"/>
              <a:t>Graehm Wallace:  External D/B Legal Counsel</a:t>
            </a:r>
          </a:p>
          <a:p>
            <a:endParaRPr lang="en-US" sz="1900" dirty="0"/>
          </a:p>
          <a:p>
            <a:pPr marL="114300" indent="0">
              <a:buNone/>
            </a:pPr>
            <a:r>
              <a:rPr lang="en-US" sz="1900" b="1" dirty="0"/>
              <a:t>TPS satisfies the public body qualifications by staff augmentation with consultants.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7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Morris Aldridge – Executive Director, Planning &amp; Construction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Kris Anderson – Project Supervisor/Project Manager</a:t>
            </a:r>
          </a:p>
          <a:p>
            <a:r>
              <a:rPr lang="en-US" dirty="0">
                <a:solidFill>
                  <a:schemeClr val="tx2"/>
                </a:solidFill>
              </a:rPr>
              <a:t>Alicia Lawver – Strategic Program Analyst</a:t>
            </a:r>
          </a:p>
          <a:p>
            <a:r>
              <a:rPr lang="en-US" dirty="0">
                <a:solidFill>
                  <a:schemeClr val="tx2"/>
                </a:solidFill>
              </a:rPr>
              <a:t>Julius </a:t>
            </a:r>
            <a:r>
              <a:rPr lang="en-US" dirty="0" err="1">
                <a:solidFill>
                  <a:schemeClr val="tx2"/>
                </a:solidFill>
              </a:rPr>
              <a:t>Pallotta</a:t>
            </a:r>
            <a:r>
              <a:rPr lang="en-US" dirty="0">
                <a:solidFill>
                  <a:schemeClr val="tx2"/>
                </a:solidFill>
              </a:rPr>
              <a:t> – Internal D/B Technical Advisor/Project Supervisor</a:t>
            </a:r>
          </a:p>
          <a:p>
            <a:pPr marL="114300" lv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Jim Dugan – Program Manager, GC/CM Advisor</a:t>
            </a:r>
          </a:p>
          <a:p>
            <a:r>
              <a:rPr lang="en-US" dirty="0">
                <a:solidFill>
                  <a:schemeClr val="tx2"/>
                </a:solidFill>
              </a:rPr>
              <a:t>Dan Cody – D/B Procurement</a:t>
            </a:r>
          </a:p>
        </p:txBody>
      </p:sp>
    </p:spTree>
    <p:extLst>
      <p:ext uri="{BB962C8B-B14F-4D97-AF65-F5344CB8AC3E}">
        <p14:creationId xmlns:p14="http://schemas.microsoft.com/office/powerpoint/2010/main" val="159680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Build Experience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6082F2F-D244-4666-93F2-44DBA13B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15279" r="1849" b="12499"/>
          <a:stretch/>
        </p:blipFill>
        <p:spPr>
          <a:xfrm>
            <a:off x="457200" y="1676400"/>
            <a:ext cx="7582486" cy="4724400"/>
          </a:xfrm>
        </p:spPr>
      </p:pic>
    </p:spTree>
    <p:extLst>
      <p:ext uri="{BB962C8B-B14F-4D97-AF65-F5344CB8AC3E}">
        <p14:creationId xmlns:p14="http://schemas.microsoft.com/office/powerpoint/2010/main" val="3430796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/>
          </a:bodyPr>
          <a:lstStyle/>
          <a:p>
            <a:r>
              <a:rPr lang="en-US" sz="2400" dirty="0"/>
              <a:t>Project is funded with the appropriate budget</a:t>
            </a:r>
          </a:p>
          <a:p>
            <a:r>
              <a:rPr lang="en-US" sz="2400" dirty="0"/>
              <a:t>Project meets qualifying RCW criteria</a:t>
            </a:r>
          </a:p>
          <a:p>
            <a:r>
              <a:rPr lang="en-US" sz="2400" dirty="0"/>
              <a:t>Project Management Plan is developed and has clear and logical lines of authority</a:t>
            </a:r>
          </a:p>
          <a:p>
            <a:r>
              <a:rPr lang="en-US" sz="2400" dirty="0"/>
              <a:t>Project team has the necessary experience</a:t>
            </a:r>
          </a:p>
          <a:p>
            <a:r>
              <a:rPr lang="en-US" sz="2400" dirty="0"/>
              <a:t>Project team has the capacity </a:t>
            </a:r>
          </a:p>
          <a:p>
            <a:r>
              <a:rPr lang="en-US" sz="2400" dirty="0"/>
              <a:t>Project team is prepared and ready to move forward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0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543800" cy="373380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73" y="838200"/>
            <a:ext cx="3599053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10200"/>
            <a:ext cx="4319166" cy="5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Chris Williams – Chief Operating Officer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John Palewicz – External Design Build Advisor</a:t>
            </a:r>
          </a:p>
          <a:p>
            <a:r>
              <a:rPr lang="en-US" dirty="0" err="1">
                <a:solidFill>
                  <a:schemeClr val="tx2"/>
                </a:solidFill>
              </a:rPr>
              <a:t>Graehm</a:t>
            </a:r>
            <a:r>
              <a:rPr lang="en-US" dirty="0">
                <a:solidFill>
                  <a:schemeClr val="tx2"/>
                </a:solidFill>
              </a:rPr>
              <a:t> Wallace – External D/B Legal Counsel</a:t>
            </a:r>
          </a:p>
          <a:p>
            <a:r>
              <a:rPr lang="en-US" dirty="0">
                <a:solidFill>
                  <a:schemeClr val="tx2"/>
                </a:solidFill>
              </a:rPr>
              <a:t>Michelle Langi – Project Support 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0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Tacoma Public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Founded in 1869</a:t>
            </a:r>
          </a:p>
          <a:p>
            <a:r>
              <a:rPr lang="en-US" dirty="0">
                <a:solidFill>
                  <a:schemeClr val="tx2"/>
                </a:solidFill>
              </a:rPr>
              <a:t>Comprised of: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36 Elementary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11 Middle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10 High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Numerous Special Programs</a:t>
            </a:r>
          </a:p>
          <a:p>
            <a:r>
              <a:rPr lang="en-US" dirty="0">
                <a:solidFill>
                  <a:schemeClr val="tx2"/>
                </a:solidFill>
              </a:rPr>
              <a:t>4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largest school district in the State of Washington</a:t>
            </a:r>
          </a:p>
          <a:p>
            <a:r>
              <a:rPr lang="en-US" dirty="0">
                <a:solidFill>
                  <a:schemeClr val="tx2"/>
                </a:solidFill>
              </a:rPr>
              <a:t>Approximately 30,000 students</a:t>
            </a:r>
          </a:p>
          <a:p>
            <a:r>
              <a:rPr lang="en-US" dirty="0">
                <a:solidFill>
                  <a:schemeClr val="tx2"/>
                </a:solidFill>
              </a:rPr>
              <a:t>Over 5,000 employees</a:t>
            </a:r>
          </a:p>
          <a:p>
            <a:r>
              <a:rPr lang="en-US" dirty="0">
                <a:solidFill>
                  <a:schemeClr val="tx2"/>
                </a:solidFill>
              </a:rPr>
              <a:t>Serving Pre-K thru 12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grade</a:t>
            </a:r>
          </a:p>
          <a:p>
            <a:r>
              <a:rPr lang="en-US" dirty="0">
                <a:solidFill>
                  <a:schemeClr val="tx2"/>
                </a:solidFill>
              </a:rPr>
              <a:t>One of the largest employers in Tacoma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1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Tacoma Public Schools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210703"/>
              </p:ext>
            </p:extLst>
          </p:nvPr>
        </p:nvGraphicFramePr>
        <p:xfrm>
          <a:off x="2412423" y="1600200"/>
          <a:ext cx="370955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Acrobat Document" r:id="rId4" imgW="5829199" imgH="7543800" progId="AcroExch.Document.DC">
                  <p:embed/>
                </p:oleObj>
              </mc:Choice>
              <mc:Fallback>
                <p:oleObj name="Acrobat Document" r:id="rId4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2423" y="1600200"/>
                        <a:ext cx="3709554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73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A9A4-92C7-4054-8509-36C1D50F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Capital Planning &amp; Construction Organization Chart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458878-5BA5-48E2-8D7D-02BC91404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5" y="1600200"/>
            <a:ext cx="7419109" cy="4800600"/>
          </a:xfrm>
        </p:spPr>
      </p:pic>
    </p:spTree>
    <p:extLst>
      <p:ext uri="{BB962C8B-B14F-4D97-AF65-F5344CB8AC3E}">
        <p14:creationId xmlns:p14="http://schemas.microsoft.com/office/powerpoint/2010/main" val="12173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Business Equity:  </a:t>
            </a:r>
            <a:br>
              <a:rPr lang="en-US" sz="4400" dirty="0"/>
            </a:br>
            <a:r>
              <a:rPr lang="en-US" sz="4400" dirty="0"/>
              <a:t>TPS Community Inclusion Plan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Tacoma Public Schools is committed to Community Inclusion, as partnerships are critical to student education and community health and sustainability.</a:t>
            </a:r>
          </a:p>
          <a:p>
            <a:pPr marL="0" indent="0">
              <a:buNone/>
            </a:pPr>
            <a:r>
              <a:rPr lang="en-US" dirty="0"/>
              <a:t>By the end of 2018, Tacoma Public Schools will: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Maintain and increase contracts with local businesses by:</a:t>
            </a:r>
          </a:p>
          <a:p>
            <a:pPr lvl="2"/>
            <a:r>
              <a:rPr lang="en-US" dirty="0"/>
              <a:t>Increasing local share of total construction to 30%</a:t>
            </a:r>
            <a:endParaRPr lang="en-US" dirty="0">
              <a:solidFill>
                <a:srgbClr val="C00000"/>
              </a:solidFill>
            </a:endParaRPr>
          </a:p>
          <a:p>
            <a:pPr marL="777240" lvl="2" indent="0">
              <a:buNone/>
            </a:pPr>
            <a:endParaRPr lang="en-US" dirty="0"/>
          </a:p>
          <a:p>
            <a:pPr lvl="1"/>
            <a:r>
              <a:rPr lang="en-US" dirty="0"/>
              <a:t>Adopt Governor’s diverse business goals, including:</a:t>
            </a:r>
          </a:p>
          <a:p>
            <a:pPr lvl="2"/>
            <a:r>
              <a:rPr lang="en-US" dirty="0"/>
              <a:t>10% Minority-Owned Business Enterprises,</a:t>
            </a:r>
          </a:p>
          <a:p>
            <a:pPr lvl="2"/>
            <a:r>
              <a:rPr lang="en-US" dirty="0"/>
              <a:t>6% Woman-Owner Business Enterprises, and</a:t>
            </a:r>
          </a:p>
          <a:p>
            <a:pPr lvl="2"/>
            <a:r>
              <a:rPr lang="en-US" dirty="0"/>
              <a:t>5% Small Business Enterprises (SBE)</a:t>
            </a:r>
          </a:p>
        </p:txBody>
      </p:sp>
    </p:spTree>
    <p:extLst>
      <p:ext uri="{BB962C8B-B14F-4D97-AF65-F5344CB8AC3E}">
        <p14:creationId xmlns:p14="http://schemas.microsoft.com/office/powerpoint/2010/main" val="49033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Business Equity:  </a:t>
            </a:r>
            <a:br>
              <a:rPr lang="en-US" sz="4400" dirty="0"/>
            </a:br>
            <a:r>
              <a:rPr lang="en-US" sz="4400" dirty="0"/>
              <a:t>TPS Community Inclusion Plan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Additionally, Tacoma Public Schools will require prime contractors to:</a:t>
            </a:r>
          </a:p>
          <a:p>
            <a:pPr lvl="1"/>
            <a:r>
              <a:rPr lang="en-US" dirty="0"/>
              <a:t> Include “Voluntary Inclusion Plans” in all bid packages $300,000+ to utilize sub-contractors from: </a:t>
            </a:r>
          </a:p>
          <a:p>
            <a:pPr lvl="2"/>
            <a:r>
              <a:rPr lang="en-US" dirty="0"/>
              <a:t>Minority &amp; Women Owned Business Enterprises (MWBE),</a:t>
            </a:r>
          </a:p>
          <a:p>
            <a:pPr lvl="2"/>
            <a:r>
              <a:rPr lang="en-US" dirty="0"/>
              <a:t>Small Business Enterprises (SBE), and</a:t>
            </a:r>
          </a:p>
          <a:p>
            <a:pPr lvl="2"/>
            <a:r>
              <a:rPr lang="en-US" dirty="0"/>
              <a:t>An Apprenticeship Utilization Plan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Report and make available to the District and Community partners:</a:t>
            </a:r>
          </a:p>
          <a:p>
            <a:pPr lvl="2"/>
            <a:r>
              <a:rPr lang="en-US" dirty="0"/>
              <a:t>Monthly percentages of MWBE and SBE utilized on the project</a:t>
            </a:r>
          </a:p>
          <a:p>
            <a:pPr lvl="2"/>
            <a:r>
              <a:rPr lang="en-US" dirty="0"/>
              <a:t>Prevailing wage intents and affidavits,</a:t>
            </a:r>
          </a:p>
          <a:p>
            <a:pPr lvl="2"/>
            <a:r>
              <a:rPr lang="en-US" dirty="0"/>
              <a:t>Monthly certified payrolls with quarterly compliance review</a:t>
            </a:r>
          </a:p>
          <a:p>
            <a:pPr lvl="2"/>
            <a:r>
              <a:rPr lang="en-US" dirty="0"/>
              <a:t>Monthly apprenticeship utilization percentages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22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11047</TotalTime>
  <Words>1218</Words>
  <Application>Microsoft Office PowerPoint</Application>
  <PresentationFormat>On-screen Show (4:3)</PresentationFormat>
  <Paragraphs>236</Paragraphs>
  <Slides>32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Wingdings</vt:lpstr>
      <vt:lpstr>Adjacency</vt:lpstr>
      <vt:lpstr>Acrobat Document</vt:lpstr>
      <vt:lpstr>Hunt Middle School</vt:lpstr>
      <vt:lpstr>Agenda</vt:lpstr>
      <vt:lpstr>Presenting Team</vt:lpstr>
      <vt:lpstr>Additional Team Members</vt:lpstr>
      <vt:lpstr>Tacoma Public Schools</vt:lpstr>
      <vt:lpstr>Tacoma Public Schools</vt:lpstr>
      <vt:lpstr>Capital Planning &amp; Construction Organization Chart</vt:lpstr>
      <vt:lpstr>Business Equity:   TPS Community Inclusion Plan</vt:lpstr>
      <vt:lpstr>Business Equity:   TPS Community Inclusion Plan</vt:lpstr>
      <vt:lpstr>Capital Project History</vt:lpstr>
      <vt:lpstr>TPS 2013 Capital Bond Program </vt:lpstr>
      <vt:lpstr>TPS Public Body Experience: 2001 – 2016 </vt:lpstr>
      <vt:lpstr>TPS Project Delivery Experience &amp; Qualifications        </vt:lpstr>
      <vt:lpstr>The Project</vt:lpstr>
      <vt:lpstr>Project Location</vt:lpstr>
      <vt:lpstr>Current Site Overview</vt:lpstr>
      <vt:lpstr>Project Description</vt:lpstr>
      <vt:lpstr>Site Constraints</vt:lpstr>
      <vt:lpstr>Project Budget</vt:lpstr>
      <vt:lpstr>Project  Schedule</vt:lpstr>
      <vt:lpstr>Project Schedule</vt:lpstr>
      <vt:lpstr>Project Organizational Chart</vt:lpstr>
      <vt:lpstr>Why D/B Delivery Method</vt:lpstr>
      <vt:lpstr>Market Conditions</vt:lpstr>
      <vt:lpstr>Cost Certainty</vt:lpstr>
      <vt:lpstr> Statutory Compliance </vt:lpstr>
      <vt:lpstr>Public Benefit</vt:lpstr>
      <vt:lpstr>Public Body Qualifications</vt:lpstr>
      <vt:lpstr>Leadership Team</vt:lpstr>
      <vt:lpstr>Design Build Experience</vt:lpstr>
      <vt:lpstr>Summary</vt:lpstr>
      <vt:lpstr>  Thank You</vt:lpstr>
    </vt:vector>
  </TitlesOfParts>
  <Company>Parametrix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Maggie Anderson</cp:lastModifiedBy>
  <cp:revision>372</cp:revision>
  <cp:lastPrinted>2018-05-23T18:17:18Z</cp:lastPrinted>
  <dcterms:created xsi:type="dcterms:W3CDTF">2013-09-04T15:42:31Z</dcterms:created>
  <dcterms:modified xsi:type="dcterms:W3CDTF">2018-05-23T18:20:55Z</dcterms:modified>
</cp:coreProperties>
</file>