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3" r:id="rId3"/>
    <p:sldId id="291" r:id="rId4"/>
    <p:sldId id="287" r:id="rId5"/>
    <p:sldId id="316" r:id="rId6"/>
    <p:sldId id="329" r:id="rId7"/>
    <p:sldId id="330" r:id="rId8"/>
    <p:sldId id="332" r:id="rId9"/>
    <p:sldId id="333" r:id="rId10"/>
    <p:sldId id="367" r:id="rId11"/>
    <p:sldId id="292" r:id="rId12"/>
    <p:sldId id="364" r:id="rId13"/>
    <p:sldId id="365" r:id="rId14"/>
    <p:sldId id="366" r:id="rId15"/>
    <p:sldId id="362" r:id="rId16"/>
    <p:sldId id="336" r:id="rId17"/>
    <p:sldId id="352" r:id="rId18"/>
    <p:sldId id="353" r:id="rId19"/>
    <p:sldId id="354" r:id="rId20"/>
    <p:sldId id="314" r:id="rId21"/>
    <p:sldId id="340" r:id="rId22"/>
    <p:sldId id="355" r:id="rId23"/>
    <p:sldId id="315" r:id="rId24"/>
    <p:sldId id="361" r:id="rId25"/>
    <p:sldId id="313" r:id="rId26"/>
    <p:sldId id="277" r:id="rId27"/>
    <p:sldId id="343" r:id="rId28"/>
    <p:sldId id="357" r:id="rId29"/>
    <p:sldId id="358" r:id="rId30"/>
    <p:sldId id="359" r:id="rId31"/>
    <p:sldId id="349" r:id="rId32"/>
    <p:sldId id="305" r:id="rId33"/>
    <p:sldId id="348" r:id="rId34"/>
    <p:sldId id="347" r:id="rId35"/>
    <p:sldId id="265" r:id="rId36"/>
    <p:sldId id="279" r:id="rId37"/>
    <p:sldId id="266" r:id="rId38"/>
    <p:sldId id="312" r:id="rId39"/>
    <p:sldId id="311" r:id="rId40"/>
    <p:sldId id="285" r:id="rId41"/>
    <p:sldId id="360" r:id="rId42"/>
    <p:sldId id="281" r:id="rId43"/>
    <p:sldId id="282" r:id="rId4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D9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6380" autoAdjust="0"/>
  </p:normalViewPr>
  <p:slideViewPr>
    <p:cSldViewPr>
      <p:cViewPr varScale="1">
        <p:scale>
          <a:sx n="103" d="100"/>
          <a:sy n="103" d="100"/>
        </p:scale>
        <p:origin x="4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45" y="0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947941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45" y="6947941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7645" y="0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3" tIns="48042" rIns="96083" bIns="480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991" y="3475222"/>
            <a:ext cx="7679221" cy="3291591"/>
          </a:xfrm>
          <a:prstGeom prst="rect">
            <a:avLst/>
          </a:prstGeom>
        </p:spPr>
        <p:txBody>
          <a:bodyPr vert="horz" lIns="96083" tIns="48042" rIns="96083" bIns="480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947941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7645" y="6947941"/>
            <a:ext cx="4161390" cy="366011"/>
          </a:xfrm>
          <a:prstGeom prst="rect">
            <a:avLst/>
          </a:prstGeom>
        </p:spPr>
        <p:txBody>
          <a:bodyPr vert="horz" lIns="96083" tIns="48042" rIns="96083" bIns="48042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5/24/2017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819400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McLoughlin Middle School,</a:t>
            </a:r>
            <a:br>
              <a:rPr lang="en-US" sz="3600" b="1" dirty="0"/>
            </a:br>
            <a:r>
              <a:rPr lang="en-US" sz="3600" b="1" dirty="0"/>
              <a:t>Marshall Elementary School and</a:t>
            </a:r>
            <a:br>
              <a:rPr lang="en-US" sz="3600" b="1" dirty="0"/>
            </a:br>
            <a:r>
              <a:rPr lang="en-US" sz="3600" b="1" dirty="0" err="1"/>
              <a:t>Lieser</a:t>
            </a:r>
            <a:r>
              <a:rPr lang="en-US" sz="3600" b="1" dirty="0"/>
              <a:t> School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948" y="4495800"/>
            <a:ext cx="5867402" cy="9336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May 25, 2017 Presentation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50" y="5943600"/>
            <a:ext cx="7543799" cy="6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EA6D9"/>
                </a:solidFill>
              </a:rPr>
              <a:t>“In partnership with home and community, Vancouver Public Schools provides an innovative learning environment that engages and empowers each student to develop the knowledge and essential skills to become a competent, responsible and compassionate citizen. 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1562099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Equity:</a:t>
            </a:r>
            <a:br>
              <a:rPr lang="en-US" dirty="0" smtClean="0"/>
            </a:br>
            <a:r>
              <a:rPr lang="en-US" dirty="0" smtClean="0"/>
              <a:t>Community Inclusion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Vancouver Public Schools is committed to Equity and Excellence. Developing strong business relationships and community partnerships are critically important to fulfilling the districts mission.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The District’s goals include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Encouraging local small business participation – working with the SWWA labor Roundtable and local contractor associations for apprentice and minority entrepreneur participation</a:t>
            </a:r>
          </a:p>
          <a:p>
            <a:r>
              <a:rPr lang="en-US" sz="2000" dirty="0" smtClean="0"/>
              <a:t>Contracting with local businesses</a:t>
            </a:r>
          </a:p>
          <a:p>
            <a:r>
              <a:rPr lang="en-US" sz="2000" dirty="0" smtClean="0"/>
              <a:t>Working towards the Governor’s MWBE and SBE diversity goals</a:t>
            </a:r>
          </a:p>
          <a:p>
            <a:r>
              <a:rPr lang="en-US" sz="2000" dirty="0" smtClean="0"/>
              <a:t>Encourage “Voluntary Inclusion Plans” in all large bid packages</a:t>
            </a:r>
          </a:p>
          <a:p>
            <a:r>
              <a:rPr lang="en-US" sz="2000" dirty="0" smtClean="0"/>
              <a:t>Report Monthly percentages of MWBE and SBE utilization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2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76" y="609600"/>
            <a:ext cx="2098675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McLoughlin Middle School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265771" y="1308410"/>
            <a:ext cx="8077200" cy="50292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3276600" y="37338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Marshall Elementary School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228600" y="1295400"/>
            <a:ext cx="8077200" cy="50292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4498594" y="41148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Lieser</a:t>
            </a:r>
            <a:r>
              <a:rPr lang="en-US" dirty="0"/>
              <a:t> </a:t>
            </a:r>
            <a:r>
              <a:rPr lang="en-US" dirty="0" smtClean="0"/>
              <a:t>School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228600" y="1295400"/>
            <a:ext cx="8077200" cy="50292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886200" y="3429000"/>
            <a:ext cx="2514600" cy="612648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Home for </a:t>
            </a:r>
            <a:r>
              <a:rPr lang="en-US" sz="1400" b="1" dirty="0" err="1">
                <a:solidFill>
                  <a:schemeClr val="tx1"/>
                </a:solidFill>
              </a:rPr>
              <a:t>Lieser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School: Modernizing </a:t>
            </a:r>
            <a:r>
              <a:rPr lang="en-US" sz="1400" b="1" dirty="0">
                <a:solidFill>
                  <a:schemeClr val="tx1"/>
                </a:solidFill>
              </a:rPr>
              <a:t>Old Marshall ES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343400" y="4157546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Schools – One Site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>
          <a:xfrm>
            <a:off x="381000" y="1600200"/>
            <a:ext cx="7620000" cy="5029200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3657600" y="3733800"/>
            <a:ext cx="457200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3886200" y="4252590"/>
            <a:ext cx="457200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3964" y="2895600"/>
            <a:ext cx="255223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(2) Build </a:t>
            </a:r>
            <a:r>
              <a:rPr lang="en-US" sz="1600" b="1" dirty="0"/>
              <a:t>Two New Schools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615934"/>
            <a:ext cx="3048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(3) Demolish </a:t>
            </a:r>
            <a:r>
              <a:rPr lang="en-US" sz="1600" b="1" dirty="0"/>
              <a:t>One Existing 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725802"/>
            <a:ext cx="3429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Maintain Aquatic Center Operation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3100" y="5791200"/>
            <a:ext cx="4610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(1) Maintain </a:t>
            </a:r>
            <a:r>
              <a:rPr lang="en-US" sz="1600" b="1" dirty="0"/>
              <a:t>Operation of Two Existing Schools While Two New Schools are Built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62432" y="3098172"/>
            <a:ext cx="800100" cy="4408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6238" y="5144062"/>
            <a:ext cx="317856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(4) Modernize </a:t>
            </a:r>
            <a:r>
              <a:rPr lang="en-US" sz="1600" b="1" dirty="0"/>
              <a:t>One Existing School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011316" y="3102983"/>
            <a:ext cx="1029162" cy="6689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26210" y="3159821"/>
            <a:ext cx="895812" cy="11877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584959" y="4719327"/>
            <a:ext cx="1707531" cy="3426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591537" y="4378249"/>
            <a:ext cx="590550" cy="13481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275563" y="4816152"/>
            <a:ext cx="171450" cy="8453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181837" y="4221966"/>
            <a:ext cx="1028700" cy="363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McLoughlin Middle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676400"/>
            <a:ext cx="3962400" cy="4589463"/>
          </a:xfrm>
        </p:spPr>
        <p:txBody>
          <a:bodyPr>
            <a:normAutofit/>
          </a:bodyPr>
          <a:lstStyle/>
          <a:p>
            <a:r>
              <a:rPr lang="en-US" sz="2000" dirty="0"/>
              <a:t>Replacement School</a:t>
            </a:r>
          </a:p>
          <a:p>
            <a:r>
              <a:rPr lang="en-US" sz="2000" dirty="0"/>
              <a:t>Currently 145,581 SF</a:t>
            </a:r>
          </a:p>
          <a:p>
            <a:r>
              <a:rPr lang="en-US" sz="2000" dirty="0"/>
              <a:t>900 Students (Grades 6-8)</a:t>
            </a:r>
          </a:p>
          <a:p>
            <a:r>
              <a:rPr lang="en-US" sz="2000" dirty="0"/>
              <a:t>60 Staff Members</a:t>
            </a:r>
          </a:p>
          <a:p>
            <a:r>
              <a:rPr lang="en-US" sz="2000" dirty="0"/>
              <a:t>Proposed: One and Two Story   Buildings</a:t>
            </a:r>
          </a:p>
          <a:p>
            <a:r>
              <a:rPr lang="en-US" sz="2000" dirty="0"/>
              <a:t>Anticipated MACC: $54 M</a:t>
            </a:r>
          </a:p>
          <a:p>
            <a:r>
              <a:rPr lang="en-US" sz="2000" dirty="0"/>
              <a:t>Phased Construction </a:t>
            </a:r>
          </a:p>
          <a:p>
            <a:r>
              <a:rPr lang="en-US" sz="2000" dirty="0"/>
              <a:t>Occupancy: September 2020</a:t>
            </a:r>
          </a:p>
          <a:p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" b="9963"/>
          <a:stretch/>
        </p:blipFill>
        <p:spPr>
          <a:xfrm>
            <a:off x="4572000" y="3671570"/>
            <a:ext cx="3124200" cy="21196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>
          <a:xfrm>
            <a:off x="4572000" y="1528445"/>
            <a:ext cx="3124200" cy="2052955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5652752" y="417799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Marshall Elementary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676400"/>
            <a:ext cx="3962400" cy="4589463"/>
          </a:xfrm>
        </p:spPr>
        <p:txBody>
          <a:bodyPr>
            <a:normAutofit/>
          </a:bodyPr>
          <a:lstStyle/>
          <a:p>
            <a:r>
              <a:rPr lang="en-US" sz="2000" dirty="0"/>
              <a:t>Replacement School</a:t>
            </a:r>
          </a:p>
          <a:p>
            <a:r>
              <a:rPr lang="en-US" sz="2000" dirty="0"/>
              <a:t>Currently </a:t>
            </a:r>
            <a:r>
              <a:rPr lang="en-US" sz="2000" dirty="0" smtClean="0"/>
              <a:t>56,110 </a:t>
            </a:r>
            <a:r>
              <a:rPr lang="en-US" sz="2000" dirty="0"/>
              <a:t>SF</a:t>
            </a:r>
          </a:p>
          <a:p>
            <a:r>
              <a:rPr lang="en-US" sz="2000" dirty="0"/>
              <a:t>420 Students (Grades K-5)</a:t>
            </a:r>
          </a:p>
          <a:p>
            <a:r>
              <a:rPr lang="en-US" sz="2000" dirty="0"/>
              <a:t>40 Staff Members</a:t>
            </a:r>
          </a:p>
          <a:p>
            <a:r>
              <a:rPr lang="en-US" sz="2000" dirty="0"/>
              <a:t>Existing Building Modernized to house the </a:t>
            </a:r>
            <a:r>
              <a:rPr lang="en-US" sz="2000" dirty="0" err="1"/>
              <a:t>Lieser</a:t>
            </a:r>
            <a:r>
              <a:rPr lang="en-US" sz="2000" dirty="0"/>
              <a:t> School Program</a:t>
            </a:r>
          </a:p>
          <a:p>
            <a:r>
              <a:rPr lang="en-US" sz="2000" dirty="0"/>
              <a:t>Proposed: One and Two Story Buildings</a:t>
            </a:r>
          </a:p>
          <a:p>
            <a:r>
              <a:rPr lang="en-US" sz="2000" dirty="0"/>
              <a:t>Anticipated MACC: $26 M</a:t>
            </a:r>
          </a:p>
          <a:p>
            <a:r>
              <a:rPr lang="en-US" sz="2000" dirty="0"/>
              <a:t>Phased Construction </a:t>
            </a:r>
          </a:p>
          <a:p>
            <a:r>
              <a:rPr lang="en-US" sz="2000" dirty="0"/>
              <a:t>Occupancy: September 2020</a:t>
            </a:r>
          </a:p>
          <a:p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" b="9963"/>
          <a:stretch/>
        </p:blipFill>
        <p:spPr>
          <a:xfrm>
            <a:off x="4588727" y="3685540"/>
            <a:ext cx="3124200" cy="21196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>
          <a:xfrm>
            <a:off x="4572000" y="1528445"/>
            <a:ext cx="3124200" cy="2052955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5791200" y="4731385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sz="4400" dirty="0" err="1"/>
              <a:t>Lieser</a:t>
            </a:r>
            <a:r>
              <a:rPr lang="en-US" sz="4400" dirty="0"/>
              <a:t>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485900"/>
            <a:ext cx="4572000" cy="4589463"/>
          </a:xfrm>
        </p:spPr>
        <p:txBody>
          <a:bodyPr>
            <a:normAutofit/>
          </a:bodyPr>
          <a:lstStyle/>
          <a:p>
            <a:r>
              <a:rPr lang="en-US" sz="2000" dirty="0"/>
              <a:t>Modernization of the old Marshall ES</a:t>
            </a:r>
          </a:p>
          <a:p>
            <a:r>
              <a:rPr lang="en-US" sz="2000" dirty="0"/>
              <a:t>Currently </a:t>
            </a:r>
            <a:r>
              <a:rPr lang="en-US" sz="2000" dirty="0" smtClean="0"/>
              <a:t>56,110 </a:t>
            </a:r>
            <a:r>
              <a:rPr lang="en-US" sz="2000" dirty="0"/>
              <a:t>SF</a:t>
            </a:r>
          </a:p>
          <a:p>
            <a:r>
              <a:rPr lang="en-US" sz="2000" dirty="0"/>
              <a:t>350 Students (Grades K-12)</a:t>
            </a:r>
          </a:p>
          <a:p>
            <a:r>
              <a:rPr lang="en-US" sz="2000" dirty="0"/>
              <a:t>35 Staff Members</a:t>
            </a:r>
          </a:p>
          <a:p>
            <a:r>
              <a:rPr lang="en-US" sz="2000" dirty="0"/>
              <a:t>Anticipated MACC: $9.625 M</a:t>
            </a:r>
          </a:p>
          <a:p>
            <a:r>
              <a:rPr lang="en-US" sz="2000" dirty="0"/>
              <a:t>Occupancy: April 2021</a:t>
            </a: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" b="9963"/>
          <a:stretch/>
        </p:blipFill>
        <p:spPr>
          <a:xfrm>
            <a:off x="3962400" y="3048000"/>
            <a:ext cx="4267200" cy="2895599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6242811" y="4745804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pPr algn="ctr"/>
            <a:r>
              <a:rPr lang="en-US" sz="4000" dirty="0"/>
              <a:t>Critical Phasing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65507"/>
              </p:ext>
            </p:extLst>
          </p:nvPr>
        </p:nvGraphicFramePr>
        <p:xfrm>
          <a:off x="457199" y="1066800"/>
          <a:ext cx="772243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Acrobat Document" r:id="rId3" imgW="13030132" imgH="8229600" progId="AcroExch.Document.DC">
                  <p:embed/>
                </p:oleObj>
              </mc:Choice>
              <mc:Fallback>
                <p:oleObj name="Acrobat Document" r:id="rId3" imgW="13030132" imgH="8229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066800"/>
                        <a:ext cx="7722437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98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VPS Capital Improvement Plan</a:t>
            </a:r>
          </a:p>
          <a:p>
            <a:r>
              <a:rPr lang="en-US" sz="2800" dirty="0"/>
              <a:t>The Projects</a:t>
            </a:r>
          </a:p>
          <a:p>
            <a:r>
              <a:rPr lang="en-US" sz="2800" dirty="0"/>
              <a:t>Project Budgets</a:t>
            </a:r>
          </a:p>
          <a:p>
            <a:r>
              <a:rPr lang="en-US" sz="2800" dirty="0"/>
              <a:t>Project Schedules</a:t>
            </a:r>
          </a:p>
          <a:p>
            <a:r>
              <a:rPr lang="en-US" sz="2800" dirty="0"/>
              <a:t>Why GC/CM</a:t>
            </a:r>
          </a:p>
          <a:p>
            <a:r>
              <a:rPr lang="en-US" sz="2800" dirty="0"/>
              <a:t>Qualifications</a:t>
            </a:r>
          </a:p>
          <a:p>
            <a:r>
              <a:rPr lang="en-US" sz="2800" dirty="0"/>
              <a:t>Organization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MMS Project Budget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77764"/>
              </p:ext>
            </p:extLst>
          </p:nvPr>
        </p:nvGraphicFramePr>
        <p:xfrm>
          <a:off x="428625" y="1524000"/>
          <a:ext cx="7543800" cy="4213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396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MACC</a:t>
                      </a:r>
                      <a:r>
                        <a:rPr lang="en-US" sz="1600" b="1" baseline="0" dirty="0"/>
                        <a:t> (includes GC/CM Risk Contingency @ 3% of MACC)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$49,721,860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Fee, SGC’s, Pre-Con Services and NSS Allowance (8%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$4,323,640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Construction and Project Contingency (5%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$5,404,550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Furnishings, Fixtures, Equipment, Data &amp; Technology (5%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$2,702,275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(A/E)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$4,323,640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Consultants (1%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$540,455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 (PM, CM) (2.5%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$1,351,138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 (Permits Fees,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$1,402,621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Tax (8.4%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$4,539,822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74,310,000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 err="1"/>
              <a:t>MES</a:t>
            </a:r>
            <a:r>
              <a:rPr lang="en-US" dirty="0"/>
              <a:t> Project 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61604"/>
              </p:ext>
            </p:extLst>
          </p:nvPr>
        </p:nvGraphicFramePr>
        <p:xfrm>
          <a:off x="304800" y="1371600"/>
          <a:ext cx="7696200" cy="453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86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MACC</a:t>
                      </a:r>
                      <a:r>
                        <a:rPr lang="en-US" sz="1600" b="1" baseline="0" dirty="0"/>
                        <a:t> (includes GC/CM Risk Contingency @ 3% of MACC)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$23,575,000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Fee, SGC’s, Pre-Con Services and NSS Allowance (8%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$2,050,000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Construction and Project Contingency (5%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$2,562,500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2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Furnishings, Fixtures, Equipment, Data &amp; Technology (5%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$1,281,250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(A/E)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$2,050,000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Consultants (1%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$256,250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 (PM, CM) (2.5%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$640,625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 (Permits Fees, Etc.)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$581,875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Tax (8.4%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$2,152,500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35,150,000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7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 err="1"/>
              <a:t>Lieser</a:t>
            </a:r>
            <a:r>
              <a:rPr lang="en-US" dirty="0"/>
              <a:t> School Project 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94684"/>
              </p:ext>
            </p:extLst>
          </p:nvPr>
        </p:nvGraphicFramePr>
        <p:xfrm>
          <a:off x="304800" y="1371600"/>
          <a:ext cx="7696200" cy="453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4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86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MACC</a:t>
                      </a:r>
                      <a:r>
                        <a:rPr lang="en-US" sz="1600" b="1" baseline="0" dirty="0"/>
                        <a:t> (includes GC/CM Risk Contingency @ 3% of MACC)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$8,671,000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Fee, SGC’s, Pre-Con Services and NSS Allowance (8%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Construction and Project Contingency (5%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$942,500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2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Furnishings, Fixtures, Equipment, Data &amp; Technology (5%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$471,250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(A/E)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$754,000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Consultants (1%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$94,250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 (PM, CM) (2.5%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$235,625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 (Permits Fees, Etc.)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$255,675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Tax (8.4%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$791,700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$12,970,000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8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MMS, MES &amp; </a:t>
            </a:r>
            <a:r>
              <a:rPr lang="en-US" dirty="0" err="1"/>
              <a:t>Lieser</a:t>
            </a:r>
            <a:r>
              <a:rPr lang="en-US" dirty="0"/>
              <a:t> School GC/CM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1497"/>
              </p:ext>
            </p:extLst>
          </p:nvPr>
        </p:nvGraphicFramePr>
        <p:xfrm>
          <a:off x="457200" y="1752600"/>
          <a:ext cx="7620000" cy="486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PRC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</a:t>
                      </a:r>
                      <a:r>
                        <a:rPr lang="en-US" sz="1400" b="1" baseline="0" dirty="0"/>
                        <a:t> 25, 2017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 29,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5,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Information Meeting (date subject to change)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6,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RFP Submittal Deadline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12,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&amp; Score Submittal Received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14 </a:t>
                      </a:r>
                      <a:r>
                        <a:rPr lang="en-US" sz="1400" b="1" dirty="0" smtClean="0"/>
                        <a:t>-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/>
                        <a:t>June 15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Submitters &amp; Invite to Interview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16,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Interviews with Short-Listed Firms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26,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Firms &amp; Invite to Submit RFFP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28,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RFFP Submittal Deadline &amp; Opening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July 12,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Scoring and Most Highly Qualified GC/CM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July 14, 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Pre-Con Work Plan Due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July 28,2017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Board Approval of GC/CM Selection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August 8,2017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Agreement with Pre-Con Services Executed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11, 2017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2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Combined MMS, MES &amp; </a:t>
            </a:r>
            <a:r>
              <a:rPr lang="en-US" sz="4000" dirty="0" err="1"/>
              <a:t>Lieser</a:t>
            </a:r>
            <a:r>
              <a:rPr lang="en-US" sz="4000" dirty="0"/>
              <a:t> School Development Schedules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700" y="6096000"/>
            <a:ext cx="5715000" cy="86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C00000"/>
                </a:solidFill>
              </a:rPr>
              <a:t>Critical Phasing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50050"/>
              </p:ext>
            </p:extLst>
          </p:nvPr>
        </p:nvGraphicFramePr>
        <p:xfrm>
          <a:off x="457200" y="1524000"/>
          <a:ext cx="7620008" cy="4687254"/>
        </p:xfrm>
        <a:graphic>
          <a:graphicData uri="http://schemas.openxmlformats.org/drawingml/2006/table">
            <a:tbl>
              <a:tblPr/>
              <a:tblGrid>
                <a:gridCol w="167812"/>
                <a:gridCol w="167812"/>
                <a:gridCol w="273843"/>
                <a:gridCol w="117719"/>
                <a:gridCol w="112710"/>
                <a:gridCol w="117719"/>
                <a:gridCol w="117719"/>
                <a:gridCol w="122728"/>
                <a:gridCol w="117719"/>
                <a:gridCol w="117719"/>
                <a:gridCol w="110205"/>
                <a:gridCol w="117719"/>
                <a:gridCol w="110205"/>
                <a:gridCol w="117719"/>
                <a:gridCol w="117719"/>
                <a:gridCol w="117719"/>
                <a:gridCol w="122728"/>
                <a:gridCol w="117719"/>
                <a:gridCol w="117719"/>
                <a:gridCol w="117719"/>
                <a:gridCol w="117719"/>
                <a:gridCol w="110205"/>
                <a:gridCol w="117719"/>
                <a:gridCol w="117719"/>
                <a:gridCol w="117719"/>
                <a:gridCol w="117719"/>
                <a:gridCol w="117719"/>
                <a:gridCol w="117719"/>
                <a:gridCol w="110205"/>
                <a:gridCol w="117719"/>
                <a:gridCol w="117719"/>
                <a:gridCol w="122728"/>
                <a:gridCol w="110205"/>
                <a:gridCol w="110205"/>
                <a:gridCol w="110205"/>
                <a:gridCol w="117719"/>
                <a:gridCol w="117719"/>
                <a:gridCol w="110205"/>
                <a:gridCol w="117719"/>
                <a:gridCol w="117719"/>
                <a:gridCol w="117719"/>
                <a:gridCol w="117719"/>
                <a:gridCol w="117719"/>
                <a:gridCol w="117719"/>
                <a:gridCol w="122728"/>
                <a:gridCol w="117719"/>
                <a:gridCol w="117719"/>
                <a:gridCol w="117719"/>
                <a:gridCol w="117719"/>
                <a:gridCol w="117719"/>
                <a:gridCol w="110205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  <a:gridCol w="117719"/>
              </a:tblGrid>
              <a:tr h="210753">
                <a:tc gridSpan="6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MASTER PROJECT SCHEDULE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098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2517" marR="2517" marT="2517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0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Projects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Au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Au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Au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Au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Au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8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Early Site Package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Building Permit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608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Sub. Bidding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8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Early Procurement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Early Procurement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608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378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McLoughlin Middle School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Predesign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DD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Site Plan Review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Close-Out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Building Permit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Sub. Bidding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Move In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378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Marshall Elementary School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Predesign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DD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Site Plan Review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Close-Out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Building Permit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Sub. Bidding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Move In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378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Lieser School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Predesign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DD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Site Plan Review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Close-Out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Building Permit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3421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Sub Bidding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Move In</a:t>
                      </a:r>
                    </a:p>
                  </a:txBody>
                  <a:tcPr marL="2517" marR="2517" marT="2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4F622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4F622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4F622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17" marR="2517" marT="25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3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Why GC/CM Delivery Method for MMS, MES &amp; </a:t>
            </a:r>
            <a:r>
              <a:rPr lang="en-US" dirty="0" err="1"/>
              <a:t>Lieser</a:t>
            </a:r>
            <a:r>
              <a:rPr lang="en-US" dirty="0"/>
              <a:t>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84" y="457200"/>
            <a:ext cx="1839060" cy="18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Complies with 3 of the 5 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(1) Implementation of the project involves </a:t>
            </a:r>
            <a:r>
              <a:rPr lang="en-US" sz="1600" dirty="0">
                <a:solidFill>
                  <a:srgbClr val="C00000"/>
                </a:solidFill>
              </a:rPr>
              <a:t>complex scheduling, phasing</a:t>
            </a:r>
            <a:r>
              <a:rPr lang="en-US" sz="1600" dirty="0"/>
              <a:t>, or </a:t>
            </a:r>
            <a:r>
              <a:rPr lang="en-US" sz="1600" dirty="0">
                <a:solidFill>
                  <a:srgbClr val="C00000"/>
                </a:solidFill>
              </a:rPr>
              <a:t>coordination</a:t>
            </a:r>
            <a:r>
              <a:rPr lang="en-US" sz="1600" dirty="0"/>
              <a:t>.</a:t>
            </a:r>
          </a:p>
          <a:p>
            <a:pPr marL="514350" indent="-514350">
              <a:buAutoNum type="arabicParenBoth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(2) The project involves construction at an </a:t>
            </a:r>
            <a:r>
              <a:rPr lang="en-US" sz="1600" dirty="0">
                <a:solidFill>
                  <a:srgbClr val="C00000"/>
                </a:solidFill>
              </a:rPr>
              <a:t>occupied</a:t>
            </a:r>
            <a:r>
              <a:rPr lang="en-US" sz="1600" dirty="0"/>
              <a:t> facility which must continue to operate during construction.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(3) The involvement of the General Contractor/Construction Manager during the design stage is </a:t>
            </a:r>
            <a:r>
              <a:rPr lang="en-US" sz="1600" dirty="0">
                <a:solidFill>
                  <a:srgbClr val="C00000"/>
                </a:solidFill>
              </a:rPr>
              <a:t>critical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to the success </a:t>
            </a:r>
            <a:r>
              <a:rPr lang="en-US" sz="1600" dirty="0"/>
              <a:t>of the project.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strike="sngStrike" dirty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strike="sngStrike" dirty="0"/>
              <a:t>(5) The project requires specialized work on a building that has historic significance.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</a:rPr>
              <a:t/>
            </a:r>
            <a:br>
              <a:rPr lang="en-US" sz="1600" i="1" dirty="0">
                <a:solidFill>
                  <a:srgbClr val="FF0000"/>
                </a:solidFill>
              </a:rPr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Projects involve complex scheduling, phasing, and coordination on an occupied site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457200" y="1600200"/>
            <a:ext cx="762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Projects involve complex scheduling, phasing, and coordination on an occupied site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14517"/>
              </p:ext>
            </p:extLst>
          </p:nvPr>
        </p:nvGraphicFramePr>
        <p:xfrm>
          <a:off x="466725" y="1600200"/>
          <a:ext cx="76009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Acrobat Document" r:id="rId3" imgW="13030132" imgH="8229600" progId="AcroExch.Document.DC">
                  <p:embed/>
                </p:oleObj>
              </mc:Choice>
              <mc:Fallback>
                <p:oleObj name="Acrobat Document" r:id="rId3" imgW="13030132" imgH="8229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600200"/>
                        <a:ext cx="76009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5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Projects involve complex scheduling, phasing, and coordination on an occupied site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01823"/>
              </p:ext>
            </p:extLst>
          </p:nvPr>
        </p:nvGraphicFramePr>
        <p:xfrm>
          <a:off x="466725" y="1600200"/>
          <a:ext cx="76009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Acrobat Document" r:id="rId3" imgW="13030132" imgH="8229600" progId="AcroExch.Document.DC">
                  <p:embed/>
                </p:oleObj>
              </mc:Choice>
              <mc:Fallback>
                <p:oleObj name="Acrobat Document" r:id="rId3" imgW="13030132" imgH="8229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600200"/>
                        <a:ext cx="76009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72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Introductions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1654916" cy="16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Projects involve complex scheduling, phasing, and coordination on an occupied site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21836"/>
              </p:ext>
            </p:extLst>
          </p:nvPr>
        </p:nvGraphicFramePr>
        <p:xfrm>
          <a:off x="466725" y="1600200"/>
          <a:ext cx="76009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Acrobat Document" r:id="rId3" imgW="13030132" imgH="8229600" progId="AcroExch.Document.DC">
                  <p:embed/>
                </p:oleObj>
              </mc:Choice>
              <mc:Fallback>
                <p:oleObj name="Acrobat Document" r:id="rId3" imgW="13030132" imgH="8229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600200"/>
                        <a:ext cx="76009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48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219200"/>
          </a:xfrm>
        </p:spPr>
        <p:txBody>
          <a:bodyPr/>
          <a:lstStyle/>
          <a:p>
            <a:pPr algn="ctr"/>
            <a:r>
              <a:rPr lang="en-US" sz="3600" dirty="0" smtClean="0"/>
              <a:t>Project Chronology Complexity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543800" cy="4940808"/>
          </a:xfrm>
        </p:spPr>
        <p:txBody>
          <a:bodyPr>
            <a:normAutofit/>
          </a:bodyPr>
          <a:lstStyle/>
          <a:p>
            <a:r>
              <a:rPr lang="en-US" sz="2000" dirty="0"/>
              <a:t>Build/Modernize Three Schools on the Same Site</a:t>
            </a:r>
          </a:p>
          <a:p>
            <a:r>
              <a:rPr lang="en-US" sz="2000" dirty="0"/>
              <a:t>Build new MMS and MES </a:t>
            </a:r>
            <a:r>
              <a:rPr lang="en-US" sz="2000" dirty="0" smtClean="0"/>
              <a:t>Concurrently</a:t>
            </a:r>
            <a:endParaRPr lang="en-US" sz="2000" dirty="0"/>
          </a:p>
          <a:p>
            <a:r>
              <a:rPr lang="en-US" sz="2000" dirty="0"/>
              <a:t>Adjacent to the Existing MMS and MES</a:t>
            </a:r>
          </a:p>
          <a:p>
            <a:r>
              <a:rPr lang="en-US" sz="2000" dirty="0"/>
              <a:t>Maintain Operations of Both Existing MMS and </a:t>
            </a:r>
            <a:r>
              <a:rPr lang="en-US" sz="2000" dirty="0" smtClean="0"/>
              <a:t>MES</a:t>
            </a:r>
            <a:endParaRPr lang="en-US" sz="2000" b="1" dirty="0"/>
          </a:p>
          <a:p>
            <a:r>
              <a:rPr lang="en-US" sz="2000" dirty="0"/>
              <a:t>Maintain Operations of the Existing Aquatic Center</a:t>
            </a:r>
          </a:p>
          <a:p>
            <a:r>
              <a:rPr lang="en-US" sz="2000" dirty="0"/>
              <a:t>Maintain Operations of the Existing Day Care </a:t>
            </a:r>
            <a:r>
              <a:rPr lang="en-US" sz="2000" dirty="0" smtClean="0"/>
              <a:t>Center</a:t>
            </a:r>
          </a:p>
          <a:p>
            <a:r>
              <a:rPr lang="en-US" sz="2000" dirty="0" smtClean="0"/>
              <a:t>Maintain Access and Use of Existing Tennis Courts</a:t>
            </a:r>
            <a:endParaRPr lang="en-US" sz="2000" dirty="0"/>
          </a:p>
          <a:p>
            <a:r>
              <a:rPr lang="en-US" sz="2000" dirty="0"/>
              <a:t>Move into new MMS and MES </a:t>
            </a:r>
          </a:p>
          <a:p>
            <a:r>
              <a:rPr lang="en-US" sz="2000" dirty="0" smtClean="0"/>
              <a:t>Demolish </a:t>
            </a:r>
            <a:r>
              <a:rPr lang="en-US" sz="2000" dirty="0"/>
              <a:t>old MMS </a:t>
            </a:r>
          </a:p>
          <a:p>
            <a:r>
              <a:rPr lang="en-US" sz="2000" dirty="0"/>
              <a:t>Modernize old MES into New </a:t>
            </a:r>
            <a:r>
              <a:rPr lang="en-US" sz="2000" dirty="0" err="1"/>
              <a:t>Lieser</a:t>
            </a:r>
            <a:r>
              <a:rPr lang="en-US" sz="2000" dirty="0"/>
              <a:t> School</a:t>
            </a:r>
          </a:p>
          <a:p>
            <a:r>
              <a:rPr lang="en-US" sz="2000" dirty="0"/>
              <a:t>Construct </a:t>
            </a:r>
            <a:r>
              <a:rPr lang="en-US" sz="2000" dirty="0" smtClean="0"/>
              <a:t>Fields </a:t>
            </a:r>
            <a:r>
              <a:rPr lang="en-US" sz="2000" dirty="0"/>
              <a:t>and </a:t>
            </a:r>
            <a:r>
              <a:rPr lang="en-US" sz="2000" dirty="0" smtClean="0"/>
              <a:t>Site Improvements </a:t>
            </a:r>
            <a:r>
              <a:rPr lang="en-US" sz="2000" dirty="0"/>
              <a:t>for all </a:t>
            </a:r>
            <a:r>
              <a:rPr lang="en-US" sz="2000" dirty="0" smtClean="0"/>
              <a:t>Schools</a:t>
            </a:r>
            <a:endParaRPr lang="en-US" sz="2000" dirty="0"/>
          </a:p>
          <a:p>
            <a:r>
              <a:rPr lang="en-US" sz="2000" dirty="0" smtClean="0"/>
              <a:t>Complete </a:t>
            </a:r>
            <a:r>
              <a:rPr lang="en-US" sz="2000" dirty="0"/>
              <a:t>MMS and MES in Fall of 2020</a:t>
            </a:r>
          </a:p>
          <a:p>
            <a:r>
              <a:rPr lang="en-US" sz="2000" dirty="0"/>
              <a:t>Complete </a:t>
            </a:r>
            <a:r>
              <a:rPr lang="en-US" sz="2000" dirty="0" err="1"/>
              <a:t>Lieser</a:t>
            </a:r>
            <a:r>
              <a:rPr lang="en-US" sz="2000" dirty="0"/>
              <a:t> School Modernization in </a:t>
            </a:r>
            <a:r>
              <a:rPr lang="en-US" sz="2000" dirty="0" smtClean="0"/>
              <a:t>Spring 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443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/>
              <a:t>Other Critical Factors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799"/>
            <a:ext cx="3657600" cy="5537861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endParaRPr lang="en-US" sz="2000" dirty="0"/>
          </a:p>
          <a:p>
            <a:r>
              <a:rPr lang="en-US" sz="3200" dirty="0"/>
              <a:t>Neighborhood Access/Egress &amp; Traffic Management</a:t>
            </a:r>
          </a:p>
          <a:p>
            <a:endParaRPr lang="en-US" sz="1500" dirty="0"/>
          </a:p>
          <a:p>
            <a:r>
              <a:rPr lang="en-US" sz="3200" dirty="0"/>
              <a:t>Inflation - Escalating Market Costs</a:t>
            </a:r>
          </a:p>
          <a:p>
            <a:endParaRPr lang="en-US" sz="1500" dirty="0"/>
          </a:p>
          <a:p>
            <a:r>
              <a:rPr lang="en-US" sz="3200" dirty="0" smtClean="0"/>
              <a:t>MMS is a Production Kitchen and Provides Food for Other District Schools </a:t>
            </a:r>
          </a:p>
          <a:p>
            <a:endParaRPr lang="en-US" sz="1500" dirty="0" smtClean="0"/>
          </a:p>
          <a:p>
            <a:r>
              <a:rPr lang="en-US" sz="3200" dirty="0" smtClean="0"/>
              <a:t>Early </a:t>
            </a:r>
            <a:r>
              <a:rPr lang="en-US" sz="3200" dirty="0"/>
              <a:t>Site Package(s)</a:t>
            </a:r>
          </a:p>
          <a:p>
            <a:endParaRPr lang="en-US" sz="3200" dirty="0"/>
          </a:p>
          <a:p>
            <a:r>
              <a:rPr lang="en-US" sz="3200" dirty="0"/>
              <a:t>Early Procurement of Long Lead Items</a:t>
            </a:r>
          </a:p>
          <a:p>
            <a:endParaRPr lang="en-US" sz="1500" dirty="0"/>
          </a:p>
          <a:p>
            <a:r>
              <a:rPr lang="en-US" sz="3200" dirty="0"/>
              <a:t>Cost Savings – GC/CM Overhead Reduction with Three Projects and One GC/CM</a:t>
            </a:r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/>
              <a:t>Critical </a:t>
            </a:r>
            <a:r>
              <a:rPr lang="en-US" sz="3200" dirty="0" smtClean="0"/>
              <a:t>Need </a:t>
            </a:r>
            <a:r>
              <a:rPr lang="en-US" sz="3200" dirty="0"/>
              <a:t>to </a:t>
            </a:r>
            <a:r>
              <a:rPr lang="en-US" sz="3200" dirty="0" smtClean="0"/>
              <a:t>Manage </a:t>
            </a:r>
            <a:r>
              <a:rPr lang="en-US" sz="3200" dirty="0"/>
              <a:t>and </a:t>
            </a:r>
            <a:r>
              <a:rPr lang="en-US" sz="3200" dirty="0" smtClean="0"/>
              <a:t>Communicate </a:t>
            </a:r>
            <a:r>
              <a:rPr lang="en-US" sz="3200" dirty="0"/>
              <a:t>with all </a:t>
            </a:r>
            <a:r>
              <a:rPr lang="en-US" sz="3200" dirty="0" smtClean="0"/>
              <a:t>Neighborhoods</a:t>
            </a:r>
            <a:endParaRPr lang="en-US" sz="3200" dirty="0"/>
          </a:p>
          <a:p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5" y="1143000"/>
            <a:ext cx="3005567" cy="21336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06" y="3505200"/>
            <a:ext cx="297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Projects – One GC/CM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Experienced cost savings at Clover Park SD combined projects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Key </a:t>
            </a:r>
            <a:r>
              <a:rPr lang="en-US" dirty="0"/>
              <a:t>factor to savings – same design team on both projects</a:t>
            </a:r>
          </a:p>
          <a:p>
            <a:r>
              <a:rPr lang="en-US" dirty="0"/>
              <a:t>Experienced cost savings at Tacoma Public Schools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McCarver </a:t>
            </a:r>
            <a:r>
              <a:rPr lang="en-US" dirty="0"/>
              <a:t>ES and Stewart MS Modernizations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Projects </a:t>
            </a:r>
            <a:r>
              <a:rPr lang="en-US" dirty="0"/>
              <a:t>maintain separate project teams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Savings </a:t>
            </a:r>
            <a:r>
              <a:rPr lang="en-US" dirty="0"/>
              <a:t>achieved in reduced overall company overhead, </a:t>
            </a:r>
            <a:r>
              <a:rPr lang="en-US" dirty="0" smtClean="0"/>
              <a:t>combined </a:t>
            </a:r>
            <a:r>
              <a:rPr lang="en-US" dirty="0"/>
              <a:t>procurement, and careful sequencing of the Work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Approximate </a:t>
            </a:r>
            <a:r>
              <a:rPr lang="en-US" dirty="0"/>
              <a:t>savings in the $1 M range</a:t>
            </a:r>
          </a:p>
          <a:p>
            <a:r>
              <a:rPr lang="en-US" dirty="0"/>
              <a:t>GC/CM RFP includes demonstrating this kind of experience</a:t>
            </a:r>
          </a:p>
          <a:p>
            <a:r>
              <a:rPr lang="en-US" dirty="0"/>
              <a:t>Depth of experience by our leadership team and our design team and having the same design team for all three – forms the basis for this three project GC/CM approval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76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Public Benefit:  From this 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Student, Community and </a:t>
            </a:r>
            <a:r>
              <a:rPr lang="en-US" sz="2400" dirty="0"/>
              <a:t>District 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Enhanced Budget and Schedule Control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Community </a:t>
            </a:r>
            <a:r>
              <a:rPr lang="en-US" sz="2400" dirty="0" smtClean="0"/>
              <a:t>Stewardship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Appropriate Risk Allocation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Fiscal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3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Body Qualifications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09600"/>
            <a:ext cx="19050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VPS </a:t>
            </a:r>
            <a:r>
              <a:rPr lang="en-US" sz="4400" dirty="0"/>
              <a:t>Leadership Team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35562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100" u="sng" dirty="0" smtClean="0"/>
              <a:t>The District</a:t>
            </a:r>
          </a:p>
          <a:p>
            <a:r>
              <a:rPr lang="en-US" sz="1900" dirty="0" smtClean="0"/>
              <a:t>History </a:t>
            </a:r>
            <a:r>
              <a:rPr lang="en-US" sz="1900" dirty="0"/>
              <a:t>of building and modernizing schools and support facilities. </a:t>
            </a:r>
          </a:p>
          <a:p>
            <a:r>
              <a:rPr lang="en-US" sz="1900" dirty="0"/>
              <a:t>First major capital projects in more than a decade</a:t>
            </a:r>
          </a:p>
          <a:p>
            <a:r>
              <a:rPr lang="en-US" sz="1900" dirty="0" smtClean="0"/>
              <a:t>New </a:t>
            </a:r>
            <a:r>
              <a:rPr lang="en-US" sz="1900" dirty="0"/>
              <a:t>to the GC/CM method of project delivery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r>
              <a:rPr lang="en-US" sz="2100" u="sng" dirty="0" smtClean="0"/>
              <a:t>GC/CM Training – June 8/9, 2017</a:t>
            </a:r>
          </a:p>
          <a:p>
            <a:r>
              <a:rPr lang="en-US" sz="1900" dirty="0" smtClean="0"/>
              <a:t>Todd </a:t>
            </a:r>
            <a:r>
              <a:rPr lang="en-US" sz="1900" dirty="0" err="1" smtClean="0"/>
              <a:t>Horenstein</a:t>
            </a:r>
            <a:r>
              <a:rPr lang="en-US" sz="1900" dirty="0" smtClean="0"/>
              <a:t> (VPS)</a:t>
            </a:r>
          </a:p>
          <a:p>
            <a:r>
              <a:rPr lang="en-US" sz="1900" dirty="0" smtClean="0"/>
              <a:t>Jennifer Halleck (VPS)</a:t>
            </a:r>
          </a:p>
          <a:p>
            <a:r>
              <a:rPr lang="en-US" sz="1900" dirty="0" smtClean="0"/>
              <a:t>Keith </a:t>
            </a:r>
            <a:r>
              <a:rPr lang="en-US" sz="1900" dirty="0" err="1" smtClean="0"/>
              <a:t>Livie</a:t>
            </a:r>
            <a:r>
              <a:rPr lang="en-US" sz="1900" dirty="0" smtClean="0"/>
              <a:t> (LSW Architects)</a:t>
            </a:r>
          </a:p>
          <a:p>
            <a:r>
              <a:rPr lang="en-US" sz="1900" dirty="0" smtClean="0"/>
              <a:t>Don </a:t>
            </a:r>
            <a:r>
              <a:rPr lang="en-US" sz="1900" dirty="0" err="1" smtClean="0"/>
              <a:t>Luthardt</a:t>
            </a:r>
            <a:r>
              <a:rPr lang="en-US" sz="1900" dirty="0" smtClean="0"/>
              <a:t> (LSW Architects)</a:t>
            </a:r>
          </a:p>
          <a:p>
            <a:r>
              <a:rPr lang="en-US" sz="1900" dirty="0" smtClean="0"/>
              <a:t>Kourtney Strong (LSW Architects)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r>
              <a:rPr lang="en-US" sz="2100" u="sng" dirty="0" smtClean="0"/>
              <a:t>VPS GC/CM Team Experience</a:t>
            </a:r>
          </a:p>
          <a:p>
            <a:r>
              <a:rPr lang="en-US" sz="1900" dirty="0" smtClean="0"/>
              <a:t>Parametrix:  </a:t>
            </a:r>
            <a:r>
              <a:rPr lang="en-US" sz="1900" dirty="0"/>
              <a:t>GC/CM </a:t>
            </a:r>
            <a:r>
              <a:rPr lang="en-US" sz="1900" dirty="0" smtClean="0"/>
              <a:t>Program and </a:t>
            </a:r>
            <a:r>
              <a:rPr lang="en-US" sz="1900" dirty="0"/>
              <a:t>Project Management </a:t>
            </a:r>
            <a:r>
              <a:rPr lang="en-US" sz="1900" dirty="0" smtClean="0"/>
              <a:t>Services</a:t>
            </a:r>
            <a:endParaRPr lang="en-US" sz="1900" dirty="0"/>
          </a:p>
          <a:p>
            <a:r>
              <a:rPr lang="en-US" sz="1900" dirty="0" smtClean="0"/>
              <a:t>Perkins Coie: GC/CM Legal Services</a:t>
            </a:r>
          </a:p>
          <a:p>
            <a:r>
              <a:rPr lang="en-US" sz="1900" dirty="0" smtClean="0"/>
              <a:t>LSW Architects: GC/CM Design Services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r>
              <a:rPr lang="en-US" sz="1900" b="1" dirty="0" smtClean="0"/>
              <a:t>VPS </a:t>
            </a:r>
            <a:r>
              <a:rPr lang="en-US" sz="1900" b="1" dirty="0"/>
              <a:t>satisfies the public body qualifications by staff augmentation with </a:t>
            </a:r>
            <a:r>
              <a:rPr lang="en-US" sz="1900" b="1" dirty="0" smtClean="0"/>
              <a:t>consultants.</a:t>
            </a:r>
            <a:endParaRPr lang="en-US" sz="1900" b="1" dirty="0"/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MMS, MES, &amp; </a:t>
            </a:r>
            <a:r>
              <a:rPr lang="en-US" sz="3600" dirty="0" err="1"/>
              <a:t>Lieser</a:t>
            </a:r>
            <a:r>
              <a:rPr lang="en-US" sz="3600" dirty="0"/>
              <a:t> School</a:t>
            </a:r>
            <a:br>
              <a:rPr lang="en-US" sz="3600" dirty="0"/>
            </a:br>
            <a:r>
              <a:rPr lang="en-US" sz="3600" dirty="0"/>
              <a:t>Project Organizational Chart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02086"/>
              </p:ext>
            </p:extLst>
          </p:nvPr>
        </p:nvGraphicFramePr>
        <p:xfrm>
          <a:off x="717175" y="1143000"/>
          <a:ext cx="710004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Acrobat Document" r:id="rId3" imgW="7543732" imgH="5829300" progId="AcroExch.Document.DC">
                  <p:embed/>
                </p:oleObj>
              </mc:Choice>
              <mc:Fallback>
                <p:oleObj name="Acrobat Document" r:id="rId3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175" y="1143000"/>
                        <a:ext cx="710004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Jim Dugan – Project Commitments and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391400" cy="46482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/>
              <a:t>GC/CM Program Advisor – Jim Dugan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400" dirty="0" err="1"/>
              <a:t>TPS</a:t>
            </a:r>
            <a:r>
              <a:rPr lang="en-US" sz="2400" dirty="0"/>
              <a:t> McCarver </a:t>
            </a:r>
            <a:r>
              <a:rPr lang="en-US" sz="2400" dirty="0" err="1"/>
              <a:t>ES</a:t>
            </a:r>
            <a:r>
              <a:rPr lang="en-US" sz="2400" dirty="0"/>
              <a:t> and Stewart MS GC/CM Procurement are Both </a:t>
            </a:r>
            <a:r>
              <a:rPr lang="en-US" sz="2400" b="1" dirty="0"/>
              <a:t>Complete</a:t>
            </a:r>
          </a:p>
          <a:p>
            <a:r>
              <a:rPr lang="en-US" sz="2400" dirty="0" err="1"/>
              <a:t>TPS</a:t>
            </a:r>
            <a:r>
              <a:rPr lang="en-US" sz="2400" dirty="0"/>
              <a:t> Browns Point </a:t>
            </a:r>
            <a:r>
              <a:rPr lang="en-US" sz="2400" dirty="0" err="1"/>
              <a:t>ES</a:t>
            </a:r>
            <a:r>
              <a:rPr lang="en-US" sz="2400" dirty="0"/>
              <a:t> GC/CM Procurement is </a:t>
            </a:r>
            <a:r>
              <a:rPr lang="en-US" sz="2400" b="1" dirty="0"/>
              <a:t>Complete</a:t>
            </a:r>
          </a:p>
          <a:p>
            <a:r>
              <a:rPr lang="en-US" sz="2400" dirty="0" err="1"/>
              <a:t>MPT</a:t>
            </a:r>
            <a:r>
              <a:rPr lang="en-US" sz="2400" dirty="0"/>
              <a:t> Eastside Community Center GC/CM Procurement is </a:t>
            </a:r>
            <a:r>
              <a:rPr lang="en-US" sz="2400" b="1" dirty="0"/>
              <a:t>Complete</a:t>
            </a:r>
          </a:p>
          <a:p>
            <a:r>
              <a:rPr lang="en-US" sz="2400" dirty="0" err="1"/>
              <a:t>CKSD</a:t>
            </a:r>
            <a:r>
              <a:rPr lang="en-US" sz="2400" dirty="0"/>
              <a:t> Olympic HS and Central Kitsap HS/MS GC/CM Procurement is </a:t>
            </a:r>
            <a:r>
              <a:rPr lang="en-US" sz="2400" b="1" dirty="0"/>
              <a:t>Complete</a:t>
            </a:r>
          </a:p>
          <a:p>
            <a:r>
              <a:rPr lang="en-US" sz="2400" dirty="0"/>
              <a:t>Mount Vernon SD East Division </a:t>
            </a:r>
            <a:r>
              <a:rPr lang="en-US" sz="2400" dirty="0" err="1"/>
              <a:t>ES</a:t>
            </a:r>
            <a:r>
              <a:rPr lang="en-US" sz="2400" dirty="0"/>
              <a:t>, Madison </a:t>
            </a:r>
            <a:r>
              <a:rPr lang="en-US" sz="2400" dirty="0" err="1"/>
              <a:t>ES</a:t>
            </a:r>
            <a:r>
              <a:rPr lang="en-US" sz="2400" dirty="0"/>
              <a:t> and Mount Vernon HS – GC/CM Procurement is </a:t>
            </a:r>
            <a:r>
              <a:rPr lang="en-US" sz="2400" b="1" dirty="0"/>
              <a:t>Complete</a:t>
            </a:r>
          </a:p>
          <a:p>
            <a:r>
              <a:rPr lang="en-US" sz="2400" dirty="0"/>
              <a:t>Auburn SD Olympic </a:t>
            </a:r>
            <a:r>
              <a:rPr lang="en-US" sz="2400" dirty="0" err="1"/>
              <a:t>ES</a:t>
            </a:r>
            <a:r>
              <a:rPr lang="en-US" sz="2400" dirty="0"/>
              <a:t> GC/CM Procurement is </a:t>
            </a:r>
            <a:r>
              <a:rPr lang="en-US" sz="2400" b="1" dirty="0"/>
              <a:t>Complete</a:t>
            </a:r>
          </a:p>
          <a:p>
            <a:r>
              <a:rPr lang="en-US" sz="2400" dirty="0"/>
              <a:t>All Other GC/CM Principal and Project Executive Roles are Minimal</a:t>
            </a:r>
          </a:p>
          <a:p>
            <a:r>
              <a:rPr lang="en-US" sz="2400" dirty="0"/>
              <a:t>Ample capacity for the VPS GC/CM </a:t>
            </a:r>
            <a:r>
              <a:rPr lang="en-US" sz="2400" dirty="0" smtClean="0"/>
              <a:t>Advisor </a:t>
            </a:r>
            <a:r>
              <a:rPr lang="en-US" sz="2400" dirty="0"/>
              <a:t>Role</a:t>
            </a:r>
          </a:p>
          <a:p>
            <a:r>
              <a:rPr lang="en-US" sz="2400" dirty="0"/>
              <a:t>Additional capacity for other needs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973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Project Team GC/CM Experience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3340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</a:t>
            </a:r>
            <a:r>
              <a:rPr lang="en-US" sz="4400" dirty="0" smtClean="0"/>
              <a:t>Team – Here Today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077200" cy="521176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1800" u="sng" dirty="0" smtClean="0"/>
              <a:t>Vancouver Public Schools</a:t>
            </a:r>
            <a:endParaRPr lang="en-US" sz="1800" u="sng" dirty="0"/>
          </a:p>
          <a:p>
            <a:r>
              <a:rPr lang="en-US" sz="1800" dirty="0"/>
              <a:t>Todd </a:t>
            </a:r>
            <a:r>
              <a:rPr lang="en-US" sz="1800" dirty="0" err="1"/>
              <a:t>Horenstein</a:t>
            </a:r>
            <a:r>
              <a:rPr lang="en-US" sz="1800" dirty="0"/>
              <a:t>, Assistant Superintendent, Facility Support Services </a:t>
            </a:r>
            <a:endParaRPr lang="en-US" sz="1800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u="sng" dirty="0" smtClean="0"/>
              <a:t>LSW Architects</a:t>
            </a:r>
            <a:endParaRPr lang="en-US" sz="1800" u="sng" dirty="0"/>
          </a:p>
          <a:p>
            <a:r>
              <a:rPr lang="en-US" sz="1800" dirty="0"/>
              <a:t>Ralph </a:t>
            </a:r>
            <a:r>
              <a:rPr lang="en-US" sz="1800" dirty="0" err="1"/>
              <a:t>Willson</a:t>
            </a:r>
            <a:r>
              <a:rPr lang="en-US" sz="1800" dirty="0"/>
              <a:t>, AIA, </a:t>
            </a:r>
            <a:r>
              <a:rPr lang="en-US" sz="1800" dirty="0" smtClean="0"/>
              <a:t>Principal-in-Charge</a:t>
            </a:r>
            <a:endParaRPr lang="en-US" sz="1800" dirty="0"/>
          </a:p>
          <a:p>
            <a:r>
              <a:rPr lang="en-US" sz="1800" dirty="0"/>
              <a:t>Keith </a:t>
            </a:r>
            <a:r>
              <a:rPr lang="en-US" sz="1800" dirty="0" err="1"/>
              <a:t>Livie</a:t>
            </a:r>
            <a:r>
              <a:rPr lang="en-US" sz="1800" dirty="0"/>
              <a:t>, </a:t>
            </a:r>
            <a:r>
              <a:rPr lang="en-US" sz="1800" dirty="0" smtClean="0"/>
              <a:t>Associate, Project Manager</a:t>
            </a:r>
          </a:p>
          <a:p>
            <a:r>
              <a:rPr lang="en-US" sz="1800" dirty="0"/>
              <a:t>Don </a:t>
            </a:r>
            <a:r>
              <a:rPr lang="en-US" sz="1800" dirty="0" err="1"/>
              <a:t>Luthardt</a:t>
            </a:r>
            <a:r>
              <a:rPr lang="en-US" sz="1800" dirty="0"/>
              <a:t>, AIA, Associate </a:t>
            </a:r>
            <a:r>
              <a:rPr lang="en-US" sz="1800" dirty="0" smtClean="0"/>
              <a:t>Principal</a:t>
            </a:r>
            <a:endParaRPr lang="en-US" sz="1800" dirty="0"/>
          </a:p>
          <a:p>
            <a:r>
              <a:rPr lang="en-US" sz="1800" dirty="0"/>
              <a:t>Brent Young, </a:t>
            </a:r>
            <a:r>
              <a:rPr lang="en-US" sz="1800" dirty="0" smtClean="0"/>
              <a:t>AIA, Associate, </a:t>
            </a:r>
            <a:r>
              <a:rPr lang="en-US" sz="1800" dirty="0"/>
              <a:t>Project </a:t>
            </a:r>
            <a:r>
              <a:rPr lang="en-US" sz="1800" dirty="0" smtClean="0"/>
              <a:t>Architect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u="sng" dirty="0" smtClean="0"/>
              <a:t>Parametrix</a:t>
            </a:r>
          </a:p>
          <a:p>
            <a:r>
              <a:rPr lang="en-US" sz="1800" dirty="0" smtClean="0"/>
              <a:t>Howard </a:t>
            </a:r>
            <a:r>
              <a:rPr lang="en-US" sz="1800" dirty="0"/>
              <a:t>Hillinger, Internal GC/CM Program </a:t>
            </a:r>
            <a:r>
              <a:rPr lang="en-US" sz="1800" dirty="0" smtClean="0"/>
              <a:t>Manager</a:t>
            </a:r>
            <a:endParaRPr lang="en-US" sz="1800" dirty="0"/>
          </a:p>
          <a:p>
            <a:r>
              <a:rPr lang="en-US" sz="1800" dirty="0"/>
              <a:t>Jim Dugan, GC/CM Program </a:t>
            </a:r>
            <a:r>
              <a:rPr lang="en-US" sz="1800" dirty="0" smtClean="0"/>
              <a:t>Advisor</a:t>
            </a:r>
          </a:p>
          <a:p>
            <a:r>
              <a:rPr lang="en-US" sz="1800" dirty="0"/>
              <a:t>Dan Cody, GC/CM Procurement &amp; </a:t>
            </a:r>
            <a:r>
              <a:rPr lang="en-US" sz="1800" dirty="0" smtClean="0"/>
              <a:t>PM/CM</a:t>
            </a:r>
            <a:endParaRPr lang="en-US" sz="1800" dirty="0"/>
          </a:p>
          <a:p>
            <a:r>
              <a:rPr lang="en-US" sz="1800" dirty="0"/>
              <a:t>Michelle Langi, Project Controls </a:t>
            </a:r>
            <a:r>
              <a:rPr lang="en-US" sz="1800" dirty="0" smtClean="0"/>
              <a:t>Specialist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u="sng" dirty="0" smtClean="0"/>
              <a:t>Perkins Coie</a:t>
            </a:r>
            <a:endParaRPr lang="en-US" sz="1800" u="sng" dirty="0"/>
          </a:p>
          <a:p>
            <a:r>
              <a:rPr lang="en-US" sz="1800" dirty="0"/>
              <a:t>Graehm Wallace, </a:t>
            </a:r>
            <a:r>
              <a:rPr lang="en-US" sz="1800" dirty="0" smtClean="0"/>
              <a:t>External </a:t>
            </a:r>
            <a:r>
              <a:rPr lang="en-US" sz="1800" dirty="0"/>
              <a:t>GC/CM Legal Advisor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162620"/>
              </p:ext>
            </p:extLst>
          </p:nvPr>
        </p:nvGraphicFramePr>
        <p:xfrm>
          <a:off x="304800" y="381000"/>
          <a:ext cx="7848600" cy="62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9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44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532">
                <a:tc>
                  <a:txBody>
                    <a:bodyPr/>
                    <a:lstStyle/>
                    <a:p>
                      <a:r>
                        <a:rPr lang="en-US" sz="1200" b="1" dirty="0"/>
                        <a:t>Todd </a:t>
                      </a:r>
                      <a:r>
                        <a:rPr lang="en-US" sz="1200" b="1" dirty="0" err="1"/>
                        <a:t>Horenstein</a:t>
                      </a:r>
                      <a:r>
                        <a:rPr lang="en-US" sz="1200" b="1" dirty="0"/>
                        <a:t>, AIA</a:t>
                      </a:r>
                    </a:p>
                    <a:p>
                      <a:r>
                        <a:rPr lang="en-US" sz="1200" dirty="0"/>
                        <a:t>Assistant Superintendent</a:t>
                      </a:r>
                      <a:r>
                        <a:rPr lang="en-US" sz="1200" baseline="0" dirty="0"/>
                        <a:t> of Facility Support Services</a:t>
                      </a:r>
                    </a:p>
                    <a:p>
                      <a:r>
                        <a:rPr lang="en-US" sz="1200" baseline="0" dirty="0"/>
                        <a:t>Vancouver Public Schools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35 yrs. Project Management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/>
                        <a:t>30 </a:t>
                      </a:r>
                      <a:r>
                        <a:rPr lang="en-US" sz="1200" baseline="0" dirty="0" err="1"/>
                        <a:t>yrs</a:t>
                      </a:r>
                      <a:r>
                        <a:rPr lang="en-US" sz="1200" baseline="0" dirty="0"/>
                        <a:t> in </a:t>
                      </a:r>
                      <a:r>
                        <a:rPr lang="en-US" sz="1200" baseline="0" dirty="0" smtClean="0"/>
                        <a:t>K-12: 2001 $400 </a:t>
                      </a:r>
                      <a:r>
                        <a:rPr lang="en-US" sz="1200" baseline="0" dirty="0"/>
                        <a:t>M </a:t>
                      </a:r>
                      <a:r>
                        <a:rPr lang="en-US" sz="1200" baseline="0" dirty="0" smtClean="0"/>
                        <a:t>VPS Capital Improvement Program.</a:t>
                      </a:r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39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Jim Dugan</a:t>
                      </a:r>
                    </a:p>
                    <a:p>
                      <a:r>
                        <a:rPr lang="en-US" sz="1200" baseline="0" dirty="0"/>
                        <a:t>GC/CM Program Advisor</a:t>
                      </a:r>
                    </a:p>
                    <a:p>
                      <a:r>
                        <a:rPr lang="en-US" sz="1200" baseline="0" dirty="0" err="1"/>
                        <a:t>Parametrix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38</a:t>
                      </a:r>
                      <a:r>
                        <a:rPr lang="en-US" sz="1200" b="1" baseline="0" dirty="0"/>
                        <a:t> yrs. Program/Project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13 GC/CM Projects</a:t>
                      </a:r>
                      <a:r>
                        <a:rPr lang="en-US" sz="1200" b="1" u="sng" dirty="0">
                          <a:latin typeface="Calibri Light" panose="020F0302020204030204" pitchFamily="34" charset="0"/>
                        </a:rPr>
                        <a:t>: 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TPS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 Stadium High School, COT Tacoma Convention and Trade Center, TPS </a:t>
                      </a:r>
                      <a:r>
                        <a:rPr lang="en-US" sz="1200" dirty="0" err="1">
                          <a:latin typeface="Calibri Light" panose="020F0302020204030204" pitchFamily="34" charset="0"/>
                        </a:rPr>
                        <a:t>McCarver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 Elementary School; TPS Stewart Middle School;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MPT Eastside Community Center, TPS Browns Point Elementary School; CKSD HS/MS and OHS Projects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1" u="sng" dirty="0" smtClean="0">
                          <a:latin typeface="Calibri Light" panose="020F0302020204030204" pitchFamily="34" charset="0"/>
                        </a:rPr>
                        <a:t>Tacoma Public Schools</a:t>
                      </a:r>
                      <a:r>
                        <a:rPr lang="en-US" sz="1200" b="1" u="sng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Board of Director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2005 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– 2011</a:t>
                      </a:r>
                    </a:p>
                    <a:p>
                      <a:r>
                        <a:rPr lang="en-US" sz="1200" b="1" u="sng" baseline="0" dirty="0" smtClean="0">
                          <a:latin typeface="Calibri Light" panose="020F0302020204030204" pitchFamily="34" charset="0"/>
                        </a:rPr>
                        <a:t>Project 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Review </a:t>
                      </a:r>
                      <a:r>
                        <a:rPr lang="en-US" sz="1200" b="1" u="sng" baseline="0" dirty="0" smtClean="0">
                          <a:latin typeface="Calibri Light" panose="020F0302020204030204" pitchFamily="34" charset="0"/>
                        </a:rPr>
                        <a:t>Committee Member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:  3 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Year Term 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Ends June 2019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97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Howard Hillinger</a:t>
                      </a:r>
                    </a:p>
                    <a:p>
                      <a:r>
                        <a:rPr lang="en-US" sz="1200" dirty="0"/>
                        <a:t>GC/CM Program Manger</a:t>
                      </a:r>
                    </a:p>
                    <a:p>
                      <a:r>
                        <a:rPr lang="en-US" sz="1200" dirty="0" err="1"/>
                        <a:t>Parametrix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30 yrs. Program/Project Management</a:t>
                      </a:r>
                    </a:p>
                    <a:p>
                      <a:r>
                        <a:rPr lang="en-US" sz="1200" b="1" u="sng" dirty="0"/>
                        <a:t>8 GC/CM</a:t>
                      </a:r>
                      <a:r>
                        <a:rPr lang="en-US" sz="1200" b="1" u="sng" baseline="0" dirty="0"/>
                        <a:t> Projects</a:t>
                      </a:r>
                      <a:r>
                        <a:rPr lang="en-US" b="0" baseline="0" dirty="0"/>
                        <a:t>: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RSD Ridgefield Elementary School and HS additions ,TPS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McCarver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ES and Stewart MS; Seattle Multi-Modal Terminal at Coleman Dock; Washougal School District –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Jemtegaard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Middle school and Excelsior High School; Grays Harbor County Public Hospital SPMC Medical Office Building.</a:t>
                      </a:r>
                    </a:p>
                    <a:p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Review </a:t>
                      </a:r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Committee Member: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 Year Term Ends June 2020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12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 Cody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Procurement &amp; PM/CM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yrs. Of Design &amp; PM/CM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GC/CM Projects: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LSSD HS, ASD Olympic Middle School, MVSD MVHS Old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Building Historic, MVSD Madison Elementary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MVSD East Division Elementary, CKSD CKSH and Middle School, CKSD Olympic HS, TPS Browns Point Elementary,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Metro Parks Tacoma 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Eastside Community  Center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7000">
                <a:tc>
                  <a:txBody>
                    <a:bodyPr/>
                    <a:lstStyle/>
                    <a:p>
                      <a:r>
                        <a:rPr lang="en-US" sz="1200" b="1" dirty="0"/>
                        <a:t>Ralph </a:t>
                      </a:r>
                      <a:r>
                        <a:rPr lang="en-US" sz="1200" b="1" dirty="0" err="1"/>
                        <a:t>Willson</a:t>
                      </a:r>
                      <a:r>
                        <a:rPr lang="en-US" sz="1200" b="1" dirty="0"/>
                        <a:t>, AIA</a:t>
                      </a:r>
                    </a:p>
                    <a:p>
                      <a:r>
                        <a:rPr lang="en-US" sz="1200" dirty="0"/>
                        <a:t>Principal-in-Charge</a:t>
                      </a:r>
                      <a:endParaRPr lang="en-US" sz="1200" baseline="0" dirty="0"/>
                    </a:p>
                    <a:p>
                      <a:r>
                        <a:rPr lang="en-US" sz="1200" baseline="0" dirty="0"/>
                        <a:t>LSW Architects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35 yrs. Principal In </a:t>
                      </a:r>
                      <a:r>
                        <a:rPr lang="en-US" sz="1200" b="1" baseline="0" dirty="0" smtClean="0"/>
                        <a:t>Charge</a:t>
                      </a:r>
                    </a:p>
                    <a:p>
                      <a:r>
                        <a:rPr lang="en-US" sz="1200" b="1" u="sng" baseline="0" dirty="0" smtClean="0"/>
                        <a:t>4 GC/CM Projects</a:t>
                      </a:r>
                      <a:r>
                        <a:rPr lang="en-US" sz="1200" b="1" baseline="0" dirty="0" smtClean="0"/>
                        <a:t>: </a:t>
                      </a:r>
                      <a:r>
                        <a:rPr lang="en-US" sz="1200" b="0" baseline="0" dirty="0" smtClean="0"/>
                        <a:t>Ridgefield Elementary Schools, Ridgefield High School Modernization &amp; Additions, Sherwood YMCA, Clark County YMCA</a:t>
                      </a:r>
                    </a:p>
                    <a:p>
                      <a:r>
                        <a:rPr lang="en-US" sz="1200" b="0" u="none" baseline="0" dirty="0" smtClean="0"/>
                        <a:t>6 DBB</a:t>
                      </a:r>
                      <a:r>
                        <a:rPr lang="en-US" sz="1200" b="0" baseline="0" dirty="0" smtClean="0"/>
                        <a:t>: Roosevelt ES Additions, Chief </a:t>
                      </a:r>
                      <a:r>
                        <a:rPr lang="en-US" sz="1200" b="0" baseline="0" dirty="0" err="1" smtClean="0"/>
                        <a:t>Umtuch</a:t>
                      </a:r>
                      <a:r>
                        <a:rPr lang="en-US" sz="1200" b="0" baseline="0" dirty="0" smtClean="0"/>
                        <a:t> MS, Amboy Middle School, Kelso HS, </a:t>
                      </a:r>
                      <a:r>
                        <a:rPr lang="en-US" sz="1200" b="0" baseline="0" dirty="0" err="1" smtClean="0"/>
                        <a:t>Hockinson</a:t>
                      </a:r>
                      <a:r>
                        <a:rPr lang="en-US" sz="1200" b="0" baseline="0" dirty="0" smtClean="0"/>
                        <a:t> HS Additions and Modernization, Sherwood HS</a:t>
                      </a:r>
                      <a:endParaRPr lang="en-US" sz="1200" b="1" baseline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15251"/>
              </p:ext>
            </p:extLst>
          </p:nvPr>
        </p:nvGraphicFramePr>
        <p:xfrm>
          <a:off x="304800" y="685800"/>
          <a:ext cx="7848600" cy="459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9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69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Keith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Livie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aseline="0" dirty="0"/>
                        <a:t>Project Manager</a:t>
                      </a:r>
                    </a:p>
                    <a:p>
                      <a:r>
                        <a:rPr lang="en-US" sz="1200" baseline="0" dirty="0"/>
                        <a:t>LSW Architects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36</a:t>
                      </a:r>
                      <a:r>
                        <a:rPr lang="en-US" sz="1200" b="1" baseline="0" dirty="0"/>
                        <a:t> yrs. 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2 GC/CM Projects:</a:t>
                      </a:r>
                      <a:r>
                        <a:rPr lang="en-US" sz="1200" b="1" u="sng" baseline="0" dirty="0">
                          <a:latin typeface="+mn-lt"/>
                        </a:rPr>
                        <a:t> 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RSD Ridgefield HS and  SSD Sherwood High School </a:t>
                      </a:r>
                    </a:p>
                    <a:p>
                      <a:r>
                        <a:rPr lang="en-US" sz="1200" b="0" u="sng" baseline="0" dirty="0">
                          <a:latin typeface="Calibri Light" panose="020F0302020204030204" pitchFamily="34" charset="0"/>
                        </a:rPr>
                        <a:t>8 DBB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: Clark College STEM Building, Clark College at CTC, CC Stout Hall, CC Renovation of AA-5, VPS Franklin Elementary School, SSD Sherwood High School, SSD Middleton Elementary, VPS Hudson’s Bay HS, VPS Lewis and Clark High </a:t>
                      </a:r>
                      <a:r>
                        <a:rPr lang="en-US" sz="1200" b="0" u="none" baseline="0" dirty="0" smtClean="0">
                          <a:latin typeface="Calibri Light" panose="020F0302020204030204" pitchFamily="34" charset="0"/>
                        </a:rPr>
                        <a:t>School.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Brent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Young 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Architect for MMS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LSW Architects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19 yrs. Project</a:t>
                      </a:r>
                      <a:r>
                        <a:rPr lang="en-US" sz="1200" b="1" baseline="0" dirty="0"/>
                        <a:t> Architect</a:t>
                      </a:r>
                      <a:endParaRPr lang="en-US" sz="1200" b="1" dirty="0"/>
                    </a:p>
                    <a:p>
                      <a:r>
                        <a:rPr lang="en-US" sz="1200" b="1" u="sng" dirty="0"/>
                        <a:t>1 GC/CM</a:t>
                      </a:r>
                      <a:r>
                        <a:rPr lang="en-US" sz="1200" b="1" u="sng" baseline="0" dirty="0"/>
                        <a:t> </a:t>
                      </a:r>
                      <a:r>
                        <a:rPr lang="en-US" sz="1200" b="1" u="sng" baseline="0" dirty="0" smtClean="0"/>
                        <a:t>Project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Canby School District Remodels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DBB: PPS Sunstone Montessori School,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Camas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WA Bright Futures Christian School, Lebanon SD Lebanon HS, Newberg SD Newberg High School, Philomath SD Philomath Middle School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dirty="0" smtClean="0"/>
                        <a:t>Kourtney Strong, 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Architect for MES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aseline="0" dirty="0" smtClean="0"/>
                        <a:t>LSW Architects</a:t>
                      </a:r>
                      <a:endParaRPr lang="en-US" sz="1200" dirty="0" smtClean="0"/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18 yrs. Project Architect</a:t>
                      </a:r>
                    </a:p>
                    <a:p>
                      <a:r>
                        <a:rPr lang="en-US" sz="1200" b="1" u="sng" dirty="0" smtClean="0"/>
                        <a:t>4 GC/CM Projects: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200" dirty="0" err="1" smtClean="0"/>
                        <a:t>Jemtagaard</a:t>
                      </a:r>
                      <a:r>
                        <a:rPr lang="en-US" sz="1200" dirty="0" smtClean="0"/>
                        <a:t> Middle &amp; Columbia River Gorge Elementary School, Wilkes Elementary School, District Wide Secured Vestibules Phase 1 and Phase 2 -</a:t>
                      </a:r>
                      <a:r>
                        <a:rPr lang="en-US" sz="1200" baseline="0" dirty="0" smtClean="0"/>
                        <a:t> Reynolds School District.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Terence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Werdel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Architect for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</a:t>
                      </a:r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LSW Architects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yrs. Project Architect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GC/CM Project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Sherwood YMCA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Negotiated Contract Projects</a:t>
                      </a:r>
                      <a:r>
                        <a:rPr lang="en-US" sz="12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EPS Crestline Elementary School, St. Elizabeth Anne Seton Catholic High School, Trio Pointe Apartment Complex, Heritage Bank,</a:t>
                      </a:r>
                      <a:r>
                        <a:rPr lang="en-US" sz="12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HSP Corporate Office, </a:t>
                      </a:r>
                      <a:r>
                        <a:rPr lang="en-US" sz="1200" b="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Carbonics</a:t>
                      </a:r>
                      <a:r>
                        <a:rPr lang="en-US" sz="12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Commercial Building.</a:t>
                      </a:r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92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Projects are funded with the appropriate budgets</a:t>
            </a:r>
          </a:p>
          <a:p>
            <a:r>
              <a:rPr lang="en-US" sz="2400" dirty="0"/>
              <a:t>Projects meet qualifying </a:t>
            </a:r>
            <a:r>
              <a:rPr lang="en-US" sz="2400" dirty="0" err="1"/>
              <a:t>RCW</a:t>
            </a:r>
            <a:r>
              <a:rPr lang="en-US" sz="2400" dirty="0"/>
              <a:t> 39.10 criteria</a:t>
            </a:r>
          </a:p>
          <a:p>
            <a:r>
              <a:rPr lang="en-US" sz="2400" dirty="0"/>
              <a:t>Project Management Plan for all three projects are developed and have clear and logical lines of authority</a:t>
            </a:r>
          </a:p>
          <a:p>
            <a:r>
              <a:rPr lang="en-US" sz="2400" dirty="0"/>
              <a:t>Project team has the necessary experience in addition to continuity for all three projects</a:t>
            </a:r>
          </a:p>
          <a:p>
            <a:r>
              <a:rPr lang="en-US" sz="2400" dirty="0"/>
              <a:t>Project team has the capacity for all three projects</a:t>
            </a:r>
          </a:p>
          <a:p>
            <a:r>
              <a:rPr lang="en-US" sz="2400" dirty="0"/>
              <a:t>Project team is prepared and ready to proceed</a:t>
            </a:r>
          </a:p>
          <a:p>
            <a:r>
              <a:rPr lang="en-US" sz="2400" dirty="0"/>
              <a:t>GC/CM RFP is complete and ready to publish</a:t>
            </a:r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6096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</a:t>
            </a:r>
            <a:r>
              <a:rPr lang="en-US" sz="4400" dirty="0" smtClean="0"/>
              <a:t>Team:</a:t>
            </a:r>
            <a:br>
              <a:rPr lang="en-US" sz="4400" dirty="0" smtClean="0"/>
            </a:br>
            <a:r>
              <a:rPr lang="en-US" sz="4400" dirty="0" smtClean="0"/>
              <a:t>Other Team Members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3048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000" u="sng" dirty="0" smtClean="0"/>
          </a:p>
          <a:p>
            <a:pPr marL="114300" indent="0">
              <a:buNone/>
            </a:pPr>
            <a:r>
              <a:rPr lang="en-US" sz="2000" u="sng" dirty="0" smtClean="0"/>
              <a:t>Vancouver Public Schools</a:t>
            </a:r>
            <a:endParaRPr lang="en-US" sz="2000" u="sng" dirty="0"/>
          </a:p>
          <a:p>
            <a:r>
              <a:rPr lang="en-US" sz="2000" dirty="0" smtClean="0"/>
              <a:t>Brett </a:t>
            </a:r>
            <a:r>
              <a:rPr lang="en-US" sz="2000" dirty="0" err="1" smtClean="0"/>
              <a:t>Blechschmidt</a:t>
            </a:r>
            <a:r>
              <a:rPr lang="en-US" sz="2000" dirty="0" smtClean="0"/>
              <a:t>, CFO</a:t>
            </a:r>
          </a:p>
          <a:p>
            <a:r>
              <a:rPr lang="en-US" sz="2000" dirty="0" smtClean="0"/>
              <a:t>Jennifer </a:t>
            </a:r>
            <a:r>
              <a:rPr lang="en-US" sz="2000" dirty="0"/>
              <a:t>Halleck, </a:t>
            </a:r>
            <a:r>
              <a:rPr lang="en-US" sz="2000" dirty="0" smtClean="0"/>
              <a:t>Facility Planner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u="sng" dirty="0" smtClean="0"/>
              <a:t>LSW Architects</a:t>
            </a:r>
            <a:endParaRPr lang="en-US" sz="2000" u="sng" dirty="0"/>
          </a:p>
          <a:p>
            <a:r>
              <a:rPr lang="en-US" sz="2000" dirty="0"/>
              <a:t>Lydia </a:t>
            </a:r>
            <a:r>
              <a:rPr lang="en-US" sz="2000" dirty="0" err="1"/>
              <a:t>Dominy</a:t>
            </a:r>
            <a:r>
              <a:rPr lang="en-US" sz="2000" dirty="0"/>
              <a:t>-Burns, AIA, </a:t>
            </a:r>
            <a:r>
              <a:rPr lang="en-US" sz="2000" dirty="0" smtClean="0"/>
              <a:t>Associate</a:t>
            </a:r>
            <a:endParaRPr lang="en-US" sz="2000" dirty="0"/>
          </a:p>
          <a:p>
            <a:r>
              <a:rPr lang="en-US" sz="2000" dirty="0" smtClean="0"/>
              <a:t>Kourtney </a:t>
            </a:r>
            <a:r>
              <a:rPr lang="en-US" sz="2000" dirty="0"/>
              <a:t>Strong, AIA, Project </a:t>
            </a:r>
            <a:r>
              <a:rPr lang="en-US" sz="2000" dirty="0" smtClean="0"/>
              <a:t>Architect</a:t>
            </a:r>
          </a:p>
          <a:p>
            <a:r>
              <a:rPr lang="en-US" sz="2000" dirty="0" smtClean="0"/>
              <a:t>Terry </a:t>
            </a:r>
            <a:r>
              <a:rPr lang="en-US" sz="2000" dirty="0" err="1" smtClean="0"/>
              <a:t>Werdel</a:t>
            </a:r>
            <a:r>
              <a:rPr lang="en-US" sz="2000" dirty="0" smtClean="0"/>
              <a:t>, AIA, Associate</a:t>
            </a:r>
            <a:endParaRPr lang="en-US" sz="2000" dirty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Vancouver Public Schools Capital Improvement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90" y="228600"/>
            <a:ext cx="7848600" cy="1189038"/>
          </a:xfrm>
        </p:spPr>
        <p:txBody>
          <a:bodyPr/>
          <a:lstStyle/>
          <a:p>
            <a:pPr algn="ctr"/>
            <a:r>
              <a:rPr lang="en-US" dirty="0"/>
              <a:t>Vancouver Public School District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16" t="6461" r="4889" b="7952"/>
          <a:stretch/>
        </p:blipFill>
        <p:spPr>
          <a:xfrm>
            <a:off x="233911" y="1386408"/>
            <a:ext cx="8077757" cy="4709592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4272789" y="27432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Located in Clark County, Southwest Washington </a:t>
            </a:r>
          </a:p>
          <a:p>
            <a:r>
              <a:rPr lang="en-US" dirty="0"/>
              <a:t>Vancouver School District was formed in 1852 </a:t>
            </a:r>
          </a:p>
          <a:p>
            <a:r>
              <a:rPr lang="en-US" dirty="0"/>
              <a:t>Approximately 24,000 student enrollment</a:t>
            </a:r>
          </a:p>
          <a:p>
            <a:r>
              <a:rPr lang="en-US" u="sng" dirty="0"/>
              <a:t>Thirty-seven (37) schools comprised 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Twenty-one (21) Elementary Schools</a:t>
            </a:r>
          </a:p>
          <a:p>
            <a:pPr lvl="1"/>
            <a:r>
              <a:rPr lang="en-US" dirty="0"/>
              <a:t>Six (6) Middle Schools</a:t>
            </a:r>
          </a:p>
          <a:p>
            <a:pPr lvl="1"/>
            <a:r>
              <a:rPr lang="en-US" dirty="0"/>
              <a:t>Five (5) High Schools</a:t>
            </a:r>
          </a:p>
          <a:p>
            <a:pPr lvl="1"/>
            <a:r>
              <a:rPr lang="en-US" dirty="0"/>
              <a:t>Three (3) Grade 6-12 Magnet Schools</a:t>
            </a:r>
          </a:p>
          <a:p>
            <a:pPr lvl="1"/>
            <a:r>
              <a:rPr lang="en-US" dirty="0"/>
              <a:t>One (1) Grades K-12 School of Choice</a:t>
            </a:r>
          </a:p>
          <a:p>
            <a:pPr lvl="1"/>
            <a:r>
              <a:rPr lang="en-US" dirty="0"/>
              <a:t>One (1) High School and Beyond</a:t>
            </a:r>
          </a:p>
          <a:p>
            <a:r>
              <a:rPr lang="en-US" dirty="0"/>
              <a:t>3,300 teachers, administrators and support staff</a:t>
            </a:r>
          </a:p>
          <a:p>
            <a:r>
              <a:rPr lang="en-US" dirty="0"/>
              <a:t>Last capital bond passed in </a:t>
            </a:r>
            <a:r>
              <a:rPr lang="en-US" dirty="0" smtClean="0"/>
              <a:t>2001 - $</a:t>
            </a:r>
            <a:r>
              <a:rPr lang="en-US" dirty="0"/>
              <a:t>400 </a:t>
            </a:r>
            <a:r>
              <a:rPr lang="en-US" dirty="0" smtClean="0"/>
              <a:t>Million</a:t>
            </a:r>
            <a:endParaRPr lang="en-US" dirty="0"/>
          </a:p>
          <a:p>
            <a:r>
              <a:rPr lang="en-US" dirty="0"/>
              <a:t>Current capital program - $563 Million, </a:t>
            </a:r>
            <a:r>
              <a:rPr lang="en-US" dirty="0" smtClean="0"/>
              <a:t>2017-2022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124200"/>
            <a:ext cx="2628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Capital Bond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Today’s Presentation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McLoughlin</a:t>
            </a:r>
            <a:r>
              <a:rPr lang="en-US" dirty="0"/>
              <a:t> Middle School (MMS)– Replacement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Marshall Elementary School (MES) – Replacement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Lieser</a:t>
            </a:r>
            <a:r>
              <a:rPr lang="en-US" dirty="0"/>
              <a:t> School – Modernization (of Marshall 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114300" indent="0">
              <a:buNone/>
            </a:pPr>
            <a:r>
              <a:rPr lang="en-US" b="1" dirty="0" smtClean="0"/>
              <a:t>22%</a:t>
            </a:r>
            <a:r>
              <a:rPr lang="en-US" dirty="0" smtClean="0"/>
              <a:t> of the Overall Capital Improvement Program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430064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5422</TotalTime>
  <Words>2572</Words>
  <Application>Microsoft Office PowerPoint</Application>
  <PresentationFormat>On-screen Show (4:3)</PresentationFormat>
  <Paragraphs>1273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Wingdings</vt:lpstr>
      <vt:lpstr>Adjacency</vt:lpstr>
      <vt:lpstr>Acrobat Document</vt:lpstr>
      <vt:lpstr>    McLoughlin Middle School, Marshall Elementary School and Lieser School</vt:lpstr>
      <vt:lpstr>Agenda</vt:lpstr>
      <vt:lpstr>Introductions</vt:lpstr>
      <vt:lpstr>The Project Team – Here Today</vt:lpstr>
      <vt:lpstr>The Project Team: Other Team Members</vt:lpstr>
      <vt:lpstr>Vancouver Public Schools Capital Improvement Program</vt:lpstr>
      <vt:lpstr>Vancouver Public School District</vt:lpstr>
      <vt:lpstr>The District</vt:lpstr>
      <vt:lpstr>2017 Capital Bond Program</vt:lpstr>
      <vt:lpstr>Business Equity: Community Inclusion Plan</vt:lpstr>
      <vt:lpstr>The Projects</vt:lpstr>
      <vt:lpstr>McLoughlin Middle School</vt:lpstr>
      <vt:lpstr>Marshall Elementary School</vt:lpstr>
      <vt:lpstr>Lieser School</vt:lpstr>
      <vt:lpstr>Three Schools – One Site</vt:lpstr>
      <vt:lpstr>McLoughlin Middle School</vt:lpstr>
      <vt:lpstr>Marshall Elementary School</vt:lpstr>
      <vt:lpstr>Lieser School</vt:lpstr>
      <vt:lpstr>Critical Phasing </vt:lpstr>
      <vt:lpstr>MMS Project Budget</vt:lpstr>
      <vt:lpstr>MES Project Budget</vt:lpstr>
      <vt:lpstr>Lieser School Project Budget</vt:lpstr>
      <vt:lpstr>MMS, MES &amp; Lieser School GC/CM Schedule</vt:lpstr>
      <vt:lpstr>Combined MMS, MES &amp; Lieser School Development Schedules</vt:lpstr>
      <vt:lpstr>Why GC/CM Delivery Method for MMS, MES &amp; Lieser School</vt:lpstr>
      <vt:lpstr> Complies with 3 of the 5 Statutory Criteria </vt:lpstr>
      <vt:lpstr>Projects involve complex scheduling, phasing, and coordination on an occupied site</vt:lpstr>
      <vt:lpstr>Projects involve complex scheduling, phasing, and coordination on an occupied site</vt:lpstr>
      <vt:lpstr>Projects involve complex scheduling, phasing, and coordination on an occupied site</vt:lpstr>
      <vt:lpstr>Projects involve complex scheduling, phasing, and coordination on an occupied site</vt:lpstr>
      <vt:lpstr>Project Chronology Complexity </vt:lpstr>
      <vt:lpstr>Other Critical Factors </vt:lpstr>
      <vt:lpstr>Three Projects – One GC/CM</vt:lpstr>
      <vt:lpstr>Public Benefit:  From this ….</vt:lpstr>
      <vt:lpstr>Public Body Qualifications</vt:lpstr>
      <vt:lpstr>VPS Leadership Team</vt:lpstr>
      <vt:lpstr>MMS, MES, &amp; Lieser School Project Organizational Chart</vt:lpstr>
      <vt:lpstr>Jim Dugan – Project Commitments and Capacity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James Dugan</cp:lastModifiedBy>
  <cp:revision>376</cp:revision>
  <cp:lastPrinted>2017-05-24T17:58:31Z</cp:lastPrinted>
  <dcterms:created xsi:type="dcterms:W3CDTF">2013-09-04T15:42:31Z</dcterms:created>
  <dcterms:modified xsi:type="dcterms:W3CDTF">2017-05-24T17:59:43Z</dcterms:modified>
</cp:coreProperties>
</file>