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89" r:id="rId5"/>
    <p:sldId id="287" r:id="rId6"/>
    <p:sldId id="380" r:id="rId7"/>
    <p:sldId id="387" r:id="rId8"/>
    <p:sldId id="332" r:id="rId9"/>
    <p:sldId id="346" r:id="rId10"/>
    <p:sldId id="291" r:id="rId11"/>
    <p:sldId id="330" r:id="rId12"/>
    <p:sldId id="382" r:id="rId13"/>
    <p:sldId id="383" r:id="rId14"/>
    <p:sldId id="349" r:id="rId15"/>
    <p:sldId id="385" r:id="rId16"/>
    <p:sldId id="323" r:id="rId17"/>
    <p:sldId id="390" r:id="rId18"/>
    <p:sldId id="392" r:id="rId19"/>
    <p:sldId id="393" r:id="rId20"/>
    <p:sldId id="391"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8" autoAdjust="0"/>
    <p:restoredTop sz="44622" autoAdjust="0"/>
  </p:normalViewPr>
  <p:slideViewPr>
    <p:cSldViewPr snapToObjects="1">
      <p:cViewPr varScale="1">
        <p:scale>
          <a:sx n="51" d="100"/>
          <a:sy n="51" d="100"/>
        </p:scale>
        <p:origin x="2976" y="7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9"/>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5" y="9"/>
            <a:ext cx="3038475" cy="466725"/>
          </a:xfrm>
          <a:prstGeom prst="rect">
            <a:avLst/>
          </a:prstGeom>
        </p:spPr>
        <p:txBody>
          <a:bodyPr vert="horz" lIns="91440" tIns="45720" rIns="91440" bIns="45720" rtlCol="0"/>
          <a:lstStyle>
            <a:lvl1pPr algn="r">
              <a:defRPr sz="1200"/>
            </a:lvl1pPr>
          </a:lstStyle>
          <a:p>
            <a:fld id="{C6CCD093-0175-4CC2-B5CC-E8EE52C51B9C}" type="datetimeFigureOut">
              <a:rPr lang="en-US" smtClean="0"/>
              <a:t>7/17/2017</a:t>
            </a:fld>
            <a:endParaRPr lang="en-US" dirty="0"/>
          </a:p>
        </p:txBody>
      </p:sp>
      <p:sp>
        <p:nvSpPr>
          <p:cNvPr id="4" name="Footer Placeholder 3"/>
          <p:cNvSpPr>
            <a:spLocks noGrp="1"/>
          </p:cNvSpPr>
          <p:nvPr>
            <p:ph type="ftr" sz="quarter" idx="2"/>
          </p:nvPr>
        </p:nvSpPr>
        <p:spPr>
          <a:xfrm>
            <a:off x="8" y="8829684"/>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829684"/>
            <a:ext cx="3038475" cy="466725"/>
          </a:xfrm>
          <a:prstGeom prst="rect">
            <a:avLst/>
          </a:prstGeom>
        </p:spPr>
        <p:txBody>
          <a:bodyPr vert="horz" lIns="91440" tIns="45720" rIns="91440" bIns="45720" rtlCol="0" anchor="b"/>
          <a:lstStyle>
            <a:lvl1pPr algn="r">
              <a:defRPr sz="1200"/>
            </a:lvl1pPr>
          </a:lstStyle>
          <a:p>
            <a:fld id="{5006647C-67AF-418A-8CBA-5043DC4F5EAC}" type="slidenum">
              <a:rPr lang="en-US" smtClean="0"/>
              <a:t>‹#›</a:t>
            </a:fld>
            <a:endParaRPr lang="en-US" dirty="0"/>
          </a:p>
        </p:txBody>
      </p:sp>
    </p:spTree>
    <p:extLst>
      <p:ext uri="{BB962C8B-B14F-4D97-AF65-F5344CB8AC3E}">
        <p14:creationId xmlns:p14="http://schemas.microsoft.com/office/powerpoint/2010/main" val="345582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4"/>
            <a:ext cx="3037840" cy="464820"/>
          </a:xfrm>
          <a:prstGeom prst="rect">
            <a:avLst/>
          </a:prstGeom>
        </p:spPr>
        <p:txBody>
          <a:bodyPr vert="horz" lIns="93177" tIns="46589" rIns="93177" bIns="46589" rtlCol="0"/>
          <a:lstStyle>
            <a:lvl1pPr algn="r">
              <a:defRPr sz="1200"/>
            </a:lvl1pPr>
          </a:lstStyle>
          <a:p>
            <a:fld id="{CCB3F854-97C7-0E4B-BF7A-7987798FED2C}" type="datetimeFigureOut">
              <a:rPr lang="en-US" smtClean="0"/>
              <a:t>7/17/2017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4"/>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1"/>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1"/>
            <a:ext cx="3037840" cy="464820"/>
          </a:xfrm>
          <a:prstGeom prst="rect">
            <a:avLst/>
          </a:prstGeom>
        </p:spPr>
        <p:txBody>
          <a:bodyPr vert="horz" lIns="93177" tIns="46589" rIns="93177" bIns="46589" rtlCol="0" anchor="b"/>
          <a:lstStyle>
            <a:lvl1pPr algn="r">
              <a:defRPr sz="1200"/>
            </a:lvl1pPr>
          </a:lstStyle>
          <a:p>
            <a:fld id="{29F0910E-7E06-334D-B4FA-69AE85D6B5C1}" type="slidenum">
              <a:rPr lang="en-US" smtClean="0"/>
              <a:t>‹#›</a:t>
            </a:fld>
            <a:endParaRPr lang="en-US" dirty="0"/>
          </a:p>
        </p:txBody>
      </p:sp>
    </p:spTree>
    <p:extLst>
      <p:ext uri="{BB962C8B-B14F-4D97-AF65-F5344CB8AC3E}">
        <p14:creationId xmlns:p14="http://schemas.microsoft.com/office/powerpoint/2010/main" val="2287141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Hello and welcome.  M</a:t>
            </a:r>
            <a:r>
              <a:rPr lang="en-US" baseline="0" dirty="0" smtClean="0"/>
              <a:t>y name is Audrey Pitchford, and I’m one of the facilitators in the Leadership Development Program at the Department of Enterprise Services. </a:t>
            </a:r>
          </a:p>
          <a:p>
            <a:endParaRPr lang="en-US" baseline="0" dirty="0" smtClean="0"/>
          </a:p>
          <a:p>
            <a:r>
              <a:rPr lang="en-US" dirty="0" smtClean="0"/>
              <a:t>This </a:t>
            </a:r>
            <a:r>
              <a:rPr lang="en-US" baseline="0" dirty="0" smtClean="0"/>
              <a:t>Orientation is for the Human Resources Subject Matter Experts, who have volunteered to assist with Leading Others.  It will last about 30 minutes.</a:t>
            </a:r>
          </a:p>
          <a:p>
            <a:endParaRPr lang="en-US" baseline="0" dirty="0" smtClean="0"/>
          </a:p>
          <a:p>
            <a:r>
              <a:rPr lang="en-US" baseline="0" dirty="0" smtClean="0"/>
              <a:t>To assist you with this Orientation, you may wish to download this PowerPoint presentation, the Leadership Scenarios with suggested responses, and the Participant Guide.  </a:t>
            </a:r>
          </a:p>
          <a:p>
            <a:endParaRPr lang="en-US" baseline="0" dirty="0" smtClean="0"/>
          </a:p>
          <a:p>
            <a:r>
              <a:rPr lang="en-US" baseline="0" dirty="0" smtClean="0"/>
              <a:t>Let’s begin!</a:t>
            </a:r>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a:t>
            </a:fld>
            <a:endParaRPr lang="ru-RU" dirty="0"/>
          </a:p>
        </p:txBody>
      </p:sp>
    </p:spTree>
    <p:extLst>
      <p:ext uri="{BB962C8B-B14F-4D97-AF65-F5344CB8AC3E}">
        <p14:creationId xmlns:p14="http://schemas.microsoft.com/office/powerpoint/2010/main" val="266541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the classroom, HR professionals won’t be responsible for facilitating the class – the instructors will take care of that.  You’ll only be responsible for the HR content.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know some agencies do things differently.  In the classroom, we ask you to provide guidance at a broad, enterprise level. Refer the learners to their own agency’s HR staff as needed.  It’s okay to mention practices of specific agencies, but please identify if you are speaking about specifics of how a single agency conducts business.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hope you also share with the learners any potential risks they may encounter based on their ideas on how to handle specific scenarios.</a:t>
            </a:r>
          </a:p>
          <a:p>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10</a:t>
            </a:fld>
            <a:endParaRPr lang="en-US" dirty="0"/>
          </a:p>
        </p:txBody>
      </p:sp>
    </p:spTree>
    <p:extLst>
      <p:ext uri="{BB962C8B-B14F-4D97-AF65-F5344CB8AC3E}">
        <p14:creationId xmlns:p14="http://schemas.microsoft.com/office/powerpoint/2010/main" val="259587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time you join us in class, the learners will be almost at the end of a month of training.</a:t>
            </a:r>
          </a:p>
          <a:p>
            <a:pPr marL="171450" indent="-171450">
              <a:buFont typeface="Arial" panose="020B0604020202020204" pitchFamily="34" charset="0"/>
              <a:buChar char="•"/>
            </a:pPr>
            <a:r>
              <a:rPr lang="en-US" dirty="0" smtClean="0"/>
              <a:t>They’ll</a:t>
            </a:r>
            <a:r>
              <a:rPr lang="en-US" baseline="0" dirty="0" smtClean="0"/>
              <a:t> have had pre-class assignments to reflect on leadership questions, and talk with their manager.</a:t>
            </a:r>
          </a:p>
          <a:p>
            <a:pPr marL="171450" indent="-171450">
              <a:buFont typeface="Arial" panose="020B0604020202020204" pitchFamily="34" charset="0"/>
              <a:buChar char="•"/>
            </a:pPr>
            <a:r>
              <a:rPr lang="en-US" baseline="0" dirty="0" smtClean="0"/>
              <a:t>They’ll have spent two days in class, focusing on self-awareness, and using that self-awareness to practice leading others.</a:t>
            </a:r>
          </a:p>
          <a:p>
            <a:pPr marL="171450" indent="-171450">
              <a:buFont typeface="Arial" panose="020B0604020202020204" pitchFamily="34" charset="0"/>
              <a:buChar char="•"/>
            </a:pPr>
            <a:r>
              <a:rPr lang="en-US" baseline="0" dirty="0" smtClean="0"/>
              <a:t>They are given about a month between Days 2 and 3 of class, to work on a leadership challenge and to put ideas from class into practice. Learners will be asked to complete the eLearning modules, and meet with others from their class to build their support network.</a:t>
            </a:r>
          </a:p>
          <a:p>
            <a:pPr marL="171450" indent="-171450">
              <a:buFont typeface="Arial" panose="020B0604020202020204" pitchFamily="34" charset="0"/>
              <a:buChar char="•"/>
            </a:pPr>
            <a:r>
              <a:rPr lang="en-US" baseline="0" dirty="0" smtClean="0"/>
              <a:t>On the last day of class, before you arrive, students learn about conflict and feedback.  </a:t>
            </a:r>
          </a:p>
          <a:p>
            <a:pPr marL="171450" indent="-171450">
              <a:buFont typeface="Arial" panose="020B0604020202020204" pitchFamily="34" charset="0"/>
              <a:buChar char="•"/>
            </a:pPr>
            <a:r>
              <a:rPr lang="en-US" baseline="0" dirty="0" smtClean="0"/>
              <a:t>The Leadership Scenarios are the time for the learners to apply all they’ve learned!</a:t>
            </a:r>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11</a:t>
            </a:fld>
            <a:endParaRPr lang="en-US" dirty="0"/>
          </a:p>
        </p:txBody>
      </p:sp>
    </p:spTree>
    <p:extLst>
      <p:ext uri="{BB962C8B-B14F-4D97-AF65-F5344CB8AC3E}">
        <p14:creationId xmlns:p14="http://schemas.microsoft.com/office/powerpoint/2010/main" val="136682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usually review the Leadership Scenarios from</a:t>
            </a:r>
            <a:r>
              <a:rPr lang="en-US" baseline="0" dirty="0" smtClean="0"/>
              <a:t> 2-4pm on day 3.</a:t>
            </a:r>
          </a:p>
          <a:p>
            <a:pPr marL="171450" indent="-171450">
              <a:buFont typeface="Arial" panose="020B0604020202020204" pitchFamily="34" charset="0"/>
              <a:buChar char="•"/>
            </a:pPr>
            <a:r>
              <a:rPr lang="en-US" baseline="0" dirty="0" smtClean="0"/>
              <a:t>We try to schedule 2 HR Professionals for each class – this way, if one of them is unable to make it, we have a back-up.  AND, learners have the chance to ask twice as many questions!  </a:t>
            </a:r>
            <a:r>
              <a:rPr lang="en-US" baseline="0" dirty="0" smtClean="0">
                <a:sym typeface="Wingdings" panose="05000000000000000000" pitchFamily="2" charset="2"/>
              </a:rPr>
              <a:t></a:t>
            </a:r>
          </a:p>
          <a:p>
            <a:pPr marL="171450" indent="-171450">
              <a:buFont typeface="Arial" panose="020B0604020202020204" pitchFamily="34" charset="0"/>
              <a:buChar char="•"/>
            </a:pPr>
            <a:r>
              <a:rPr lang="en-US" baseline="0" dirty="0" smtClean="0">
                <a:sym typeface="Wingdings" panose="05000000000000000000" pitchFamily="2" charset="2"/>
              </a:rPr>
              <a:t>Class sizes vary, but will likely be from 17-24 participants.</a:t>
            </a:r>
          </a:p>
          <a:p>
            <a:pPr marL="171450" indent="-171450">
              <a:buFont typeface="Arial" panose="020B0604020202020204" pitchFamily="34" charset="0"/>
              <a:buChar char="•"/>
            </a:pPr>
            <a:r>
              <a:rPr lang="en-US" baseline="0" dirty="0" smtClean="0">
                <a:sym typeface="Wingdings" panose="05000000000000000000" pitchFamily="2" charset="2"/>
              </a:rPr>
              <a:t>We may not get through all 8 Leadership Scenarios in the 2 hours, because often the conversations are very rich. If you would like the </a:t>
            </a:r>
            <a:r>
              <a:rPr lang="en-US" baseline="0" dirty="0" smtClean="0">
                <a:sym typeface="Wingdings" panose="05000000000000000000" pitchFamily="2" charset="2"/>
              </a:rPr>
              <a:t>facilitators </a:t>
            </a:r>
            <a:r>
              <a:rPr lang="en-US" baseline="0" dirty="0" smtClean="0">
                <a:sym typeface="Wingdings" panose="05000000000000000000" pitchFamily="2" charset="2"/>
              </a:rPr>
              <a:t>to prioritize some scenarios over others, please let us know!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12</a:t>
            </a:fld>
            <a:endParaRPr lang="en-US" dirty="0"/>
          </a:p>
        </p:txBody>
      </p:sp>
    </p:spTree>
    <p:extLst>
      <p:ext uri="{BB962C8B-B14F-4D97-AF65-F5344CB8AC3E}">
        <p14:creationId xmlns:p14="http://schemas.microsoft.com/office/powerpoint/2010/main" val="274955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image shows how our classroom is typically</a:t>
            </a:r>
            <a:r>
              <a:rPr lang="en-US" baseline="0" dirty="0" smtClean="0"/>
              <a:t> arranged.  </a:t>
            </a:r>
          </a:p>
          <a:p>
            <a:pPr marL="171450" indent="-171450">
              <a:buFont typeface="Arial" panose="020B0604020202020204" pitchFamily="34" charset="0"/>
              <a:buChar char="•"/>
            </a:pPr>
            <a:r>
              <a:rPr lang="en-US" baseline="0" dirty="0" smtClean="0"/>
              <a:t>We have learners in pods of 4-6 people, so they can more easily network with and learn from each other.</a:t>
            </a:r>
          </a:p>
          <a:p>
            <a:pPr marL="171450" indent="-171450">
              <a:buFont typeface="Arial" panose="020B0604020202020204" pitchFamily="34" charset="0"/>
              <a:buChar char="•"/>
            </a:pPr>
            <a:r>
              <a:rPr lang="en-US" baseline="0" dirty="0" smtClean="0"/>
              <a:t>During your time in the classroom, we’ll set up tables and chairs for you. You may walk around the classroom or join any of the pods, as you wish</a:t>
            </a:r>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13</a:t>
            </a:fld>
            <a:endParaRPr lang="en-US" dirty="0"/>
          </a:p>
        </p:txBody>
      </p:sp>
    </p:spTree>
    <p:extLst>
      <p:ext uri="{BB962C8B-B14F-4D97-AF65-F5344CB8AC3E}">
        <p14:creationId xmlns:p14="http://schemas.microsoft.com/office/powerpoint/2010/main" val="645264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Leadership Scenarios are deliberately vague.  They</a:t>
            </a:r>
            <a:r>
              <a:rPr lang="en-US" baseline="0" dirty="0" smtClean="0"/>
              <a:t> have far less information included than we have in “real life.”  They don’t necessarily specify whether employees are represented or not, or how long specific situations have been occurring.  This is because we want learners to think broadly about what kinds of questions they have about the scenario, what topics they might need to research, and what angles they may want to consider.</a:t>
            </a:r>
          </a:p>
          <a:p>
            <a:pPr marL="171450" indent="-171450">
              <a:buFont typeface="Arial" panose="020B0604020202020204" pitchFamily="34" charset="0"/>
              <a:buChar char="•"/>
            </a:pPr>
            <a:r>
              <a:rPr lang="en-US" baseline="0" dirty="0" smtClean="0"/>
              <a:t>We ask the learners to identify whether any eLearning modules have a bearing on the scenarios.  We also ask what steps they would take, who they would involve, and what tools/resources would help.  The scenarios are not just about technical advice, but also about creating coaching moments for the new leaders to learn. </a:t>
            </a:r>
          </a:p>
          <a:p>
            <a:pPr marL="171450" indent="-171450">
              <a:buFont typeface="Arial" panose="020B0604020202020204" pitchFamily="34" charset="0"/>
              <a:buChar char="•"/>
            </a:pPr>
            <a:r>
              <a:rPr lang="en-US" baseline="0" dirty="0" smtClean="0"/>
              <a:t>It’s helpful for the learners to hear that they should not ignore situations just because they’re challenging. They should consider the impact on teams as a whole.  </a:t>
            </a:r>
            <a:endParaRPr lang="en-US" baseline="0" dirty="0" smtClean="0"/>
          </a:p>
          <a:p>
            <a:pPr marL="171450" indent="-171450">
              <a:buFont typeface="Arial" panose="020B0604020202020204" pitchFamily="34" charset="0"/>
              <a:buChar char="•"/>
            </a:pPr>
            <a:endParaRPr lang="en-US" baseline="0" dirty="0" smtClean="0"/>
          </a:p>
          <a:p>
            <a:r>
              <a:rPr lang="en-US" dirty="0" smtClean="0"/>
              <a:t>Before</a:t>
            </a:r>
            <a:r>
              <a:rPr lang="en-US" baseline="0" dirty="0" smtClean="0"/>
              <a:t> you come to class, p</a:t>
            </a:r>
            <a:r>
              <a:rPr lang="en-US" dirty="0" smtClean="0"/>
              <a:t>leas</a:t>
            </a:r>
            <a:r>
              <a:rPr lang="en-US" baseline="0" dirty="0" smtClean="0"/>
              <a:t>e t</a:t>
            </a:r>
            <a:r>
              <a:rPr lang="en-US" dirty="0" smtClean="0"/>
              <a:t>ake some time to review the</a:t>
            </a:r>
            <a:r>
              <a:rPr lang="en-US" baseline="0" dirty="0" smtClean="0"/>
              <a:t> Leadership Scenarios.  </a:t>
            </a:r>
            <a:r>
              <a:rPr lang="en-US" dirty="0" smtClean="0"/>
              <a:t>The document available</a:t>
            </a:r>
            <a:r>
              <a:rPr lang="en-US" baseline="0" dirty="0" smtClean="0"/>
              <a:t> to you has the scenarios in black text.  This is what the learners see.</a:t>
            </a:r>
          </a:p>
          <a:p>
            <a:endParaRPr lang="en-US" baseline="0" dirty="0" smtClean="0"/>
          </a:p>
          <a:p>
            <a:r>
              <a:rPr lang="en-US" baseline="0" dirty="0" smtClean="0"/>
              <a:t>The blue text on your document is not available to learners.  It is a list of topics we hope the learners will talk about during their review.  These ideas were identified by HR Professionals who assisted us in developing these scenarios.</a:t>
            </a:r>
          </a:p>
          <a:p>
            <a:endParaRPr lang="en-US" baseline="0" dirty="0" smtClean="0"/>
          </a:p>
          <a:p>
            <a:r>
              <a:rPr lang="en-US" dirty="0" smtClean="0"/>
              <a:t>If you</a:t>
            </a:r>
            <a:r>
              <a:rPr lang="en-US" baseline="0" dirty="0" smtClean="0"/>
              <a:t> have any questions about the scenarios or responses, please talk to your peers, or reach out to us directly at leadingothers@des.wa.gov.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14</a:t>
            </a:fld>
            <a:endParaRPr lang="en-US" dirty="0"/>
          </a:p>
        </p:txBody>
      </p:sp>
    </p:spTree>
    <p:extLst>
      <p:ext uri="{BB962C8B-B14F-4D97-AF65-F5344CB8AC3E}">
        <p14:creationId xmlns:p14="http://schemas.microsoft.com/office/powerpoint/2010/main" val="420991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preparing for </a:t>
            </a:r>
            <a:r>
              <a:rPr lang="en-US" baseline="0" dirty="0" smtClean="0"/>
              <a:t>class, </a:t>
            </a:r>
            <a:r>
              <a:rPr lang="en-US" baseline="0" dirty="0" smtClean="0"/>
              <a:t>we hope you have an opportunity to review the </a:t>
            </a:r>
            <a:r>
              <a:rPr lang="en-US" baseline="0" dirty="0" smtClean="0"/>
              <a:t>Participant Guide and </a:t>
            </a:r>
            <a:r>
              <a:rPr lang="en-US" baseline="0" dirty="0" smtClean="0"/>
              <a:t>eLearning modules. </a:t>
            </a:r>
            <a:r>
              <a:rPr lang="en-US" baseline="0" dirty="0" smtClean="0"/>
              <a:t>Also, you may wish to </a:t>
            </a:r>
            <a:r>
              <a:rPr lang="en-US" baseline="0" dirty="0" smtClean="0"/>
              <a:t>take the opportunity to talk to your partner HR </a:t>
            </a:r>
            <a:r>
              <a:rPr lang="en-US" baseline="0" dirty="0" smtClean="0"/>
              <a:t>representative before class, or to other colleagues who’ve already assisted with Leading Others.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15</a:t>
            </a:fld>
            <a:endParaRPr lang="en-US" dirty="0"/>
          </a:p>
        </p:txBody>
      </p:sp>
    </p:spTree>
    <p:extLst>
      <p:ext uri="{BB962C8B-B14F-4D97-AF65-F5344CB8AC3E}">
        <p14:creationId xmlns:p14="http://schemas.microsoft.com/office/powerpoint/2010/main" val="419001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your role in the classroom will be to deliver expert level advice to the Leader Others audience, and to coach the groups towards a successful outcome with the scenario.</a:t>
            </a:r>
            <a:endParaRPr lang="en-US" dirty="0" smtClean="0"/>
          </a:p>
          <a:p>
            <a:endParaRPr lang="en-US" dirty="0" smtClean="0"/>
          </a:p>
          <a:p>
            <a:r>
              <a:rPr lang="en-US" baseline="0" dirty="0" smtClean="0"/>
              <a:t>Thank you again for taking the time to help us bring the next generation of Washington State leaders on board.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16</a:t>
            </a:fld>
            <a:endParaRPr lang="en-US" dirty="0"/>
          </a:p>
        </p:txBody>
      </p:sp>
    </p:spTree>
    <p:extLst>
      <p:ext uri="{BB962C8B-B14F-4D97-AF65-F5344CB8AC3E}">
        <p14:creationId xmlns:p14="http://schemas.microsoft.com/office/powerpoint/2010/main" val="898863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17</a:t>
            </a:fld>
            <a:endParaRPr lang="ru-RU" dirty="0"/>
          </a:p>
        </p:txBody>
      </p:sp>
    </p:spTree>
    <p:extLst>
      <p:ext uri="{BB962C8B-B14F-4D97-AF65-F5344CB8AC3E}">
        <p14:creationId xmlns:p14="http://schemas.microsoft.com/office/powerpoint/2010/main" val="44009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orientation is broken into</a:t>
            </a:r>
            <a:r>
              <a:rPr lang="en-US" baseline="0" dirty="0" smtClean="0"/>
              <a:t> three topics.  First, we’ll describe what Leading Others is.  Next, we’ll talk about your role as HR experts in the classroom.  And finally, we’ll discuss the Leadership Scenarios that the learners and you will be reviewing together in the classroom.</a:t>
            </a:r>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2</a:t>
            </a:fld>
            <a:endParaRPr lang="en-US" dirty="0"/>
          </a:p>
        </p:txBody>
      </p:sp>
    </p:spTree>
    <p:extLst>
      <p:ext uri="{BB962C8B-B14F-4D97-AF65-F5344CB8AC3E}">
        <p14:creationId xmlns:p14="http://schemas.microsoft.com/office/powerpoint/2010/main" val="299698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into all</a:t>
            </a:r>
            <a:r>
              <a:rPr lang="en-US" baseline="0" dirty="0" smtClean="0"/>
              <a:t> that, Thank You!  We appreciate your willingness to help us deliver this training, and your commitment to ensuring new leaders are knowledgeable and skilled.  Many thanks for taking time out of your schedule to participate in Leading Others!</a:t>
            </a:r>
          </a:p>
          <a:p>
            <a:endParaRPr lang="en-US" baseline="0" dirty="0" smtClean="0"/>
          </a:p>
          <a:p>
            <a:r>
              <a:rPr lang="en-US" baseline="0" dirty="0" smtClean="0"/>
              <a:t>We’ve received positive feedback from other HR professionals who have helped us with this role.  And, we recognize we can always learn and grow. We welcome your feedback, both positive and negative, about your experience helping with this class.</a:t>
            </a:r>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3</a:t>
            </a:fld>
            <a:endParaRPr lang="en-US" dirty="0"/>
          </a:p>
        </p:txBody>
      </p:sp>
    </p:spTree>
    <p:extLst>
      <p:ext uri="{BB962C8B-B14F-4D97-AF65-F5344CB8AC3E}">
        <p14:creationId xmlns:p14="http://schemas.microsoft.com/office/powerpoint/2010/main" val="367436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And…congratulations!  HR</a:t>
            </a:r>
            <a:r>
              <a:rPr lang="en-US" baseline="0" dirty="0" smtClean="0"/>
              <a:t> staff who are helping with Leading Others received approval from their agencies’ Human Resource directors to be part of this training.  We’re grateful for your skills and that your agency also supports you in assisting with this important work! </a:t>
            </a:r>
          </a:p>
          <a:p>
            <a:endParaRPr lang="en-US" baseline="0" dirty="0" smtClean="0"/>
          </a:p>
          <a:p>
            <a:r>
              <a:rPr lang="en-US" baseline="0" dirty="0" smtClean="0"/>
              <a:t>So far, we’ve also had more HR folks wanting to volunteer than we’ve had training dates available. We know this is a professional development opportunity for many folks in HR, and we’re grateful for your interest.</a:t>
            </a:r>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4</a:t>
            </a:fld>
            <a:endParaRPr lang="en-US" dirty="0"/>
          </a:p>
        </p:txBody>
      </p:sp>
    </p:spTree>
    <p:extLst>
      <p:ext uri="{BB962C8B-B14F-4D97-AF65-F5344CB8AC3E}">
        <p14:creationId xmlns:p14="http://schemas.microsoft.com/office/powerpoint/2010/main" val="259116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what is Leading Others, and how does it fit in with leadership development at all levels of state service?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Before developing Leading Others, DES interviewed several leaders of various state agencies. We asked them to identify how we could help support state agencies’ training needs.  Most state agencies identified a need for help in developing a pipeline of leaders - people prepared to step into key leadership roles.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 menu of training courses was envisioned for staff at all levels within state government.  DES is working with our customers and stakeholders to develop these courses.  Courses planned include: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Gill Sans MT" panose="020B0502020104020203" pitchFamily="34" charset="0"/>
              </a:rPr>
              <a:t>Leading Self, which </a:t>
            </a:r>
            <a:r>
              <a:rPr lang="en-US" baseline="0" dirty="0" smtClean="0">
                <a:latin typeface="Gill Sans MT" panose="020B0502020104020203" pitchFamily="34" charset="0"/>
              </a:rPr>
              <a:t>will </a:t>
            </a:r>
            <a:r>
              <a:rPr lang="en-US" baseline="0" dirty="0" smtClean="0">
                <a:latin typeface="Gill Sans MT" panose="020B0502020104020203" pitchFamily="34" charset="0"/>
              </a:rPr>
              <a:t>be focused on self-awareness for individuals/employees at all levels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Leading Others - a 24-hour training that meets the WAC and statutory requirements for supervisors new to leadership in state service. (This </a:t>
            </a:r>
            <a:r>
              <a:rPr lang="en-US" baseline="0" dirty="0" smtClean="0"/>
              <a:t>is </a:t>
            </a:r>
            <a:r>
              <a:rPr lang="en-US" baseline="0" dirty="0" smtClean="0"/>
              <a:t>the first course </a:t>
            </a:r>
            <a:r>
              <a:rPr lang="en-US" baseline="0" dirty="0" smtClean="0"/>
              <a:t>launched </a:t>
            </a:r>
            <a:r>
              <a:rPr lang="en-US" baseline="0" dirty="0" smtClean="0"/>
              <a:t>in the </a:t>
            </a:r>
            <a:r>
              <a:rPr lang="en-US" baseline="0" dirty="0" smtClean="0"/>
              <a:t>Leadership Development model.  It </a:t>
            </a:r>
            <a:r>
              <a:rPr lang="en-US" baseline="0" dirty="0" smtClean="0"/>
              <a:t>was </a:t>
            </a:r>
            <a:r>
              <a:rPr lang="en-US" baseline="0" dirty="0" smtClean="0"/>
              <a:t>developed and piloted </a:t>
            </a:r>
            <a:r>
              <a:rPr lang="en-US" baseline="0" dirty="0" smtClean="0"/>
              <a:t>in the </a:t>
            </a:r>
            <a:r>
              <a:rPr lang="en-US" baseline="0" dirty="0" smtClean="0"/>
              <a:t>summer and fall </a:t>
            </a:r>
            <a:r>
              <a:rPr lang="en-US" baseline="0" dirty="0" smtClean="0"/>
              <a:t>of 2016, and rolled out </a:t>
            </a:r>
            <a:r>
              <a:rPr lang="en-US" baseline="0" dirty="0" smtClean="0"/>
              <a:t>in early 2017</a:t>
            </a:r>
            <a:r>
              <a:rPr lang="en-US" baseline="0" dirty="0" smtClean="0"/>
              <a:t>.)</a:t>
            </a:r>
            <a:endParaRPr lang="en-US" baseline="0" dirty="0" smtClean="0">
              <a:latin typeface="Gill Sans MT" panose="020B05020201040202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Gill Sans MT" panose="020B0502020104020203" pitchFamily="34" charset="0"/>
              </a:rPr>
              <a:t>Leading Teams, which will be for mid-level managers and piloted in </a:t>
            </a:r>
            <a:r>
              <a:rPr lang="en-US" baseline="0" dirty="0" smtClean="0">
                <a:latin typeface="Gill Sans MT" panose="020B0502020104020203" pitchFamily="34" charset="0"/>
              </a:rPr>
              <a:t>summer of </a:t>
            </a:r>
            <a:r>
              <a:rPr lang="en-US" baseline="0" dirty="0" smtClean="0">
                <a:latin typeface="Gill Sans MT" panose="020B0502020104020203" pitchFamily="34" charset="0"/>
              </a:rPr>
              <a:t>2017.</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Gill Sans MT" panose="020B0502020104020203" pitchFamily="34" charset="0"/>
              </a:rPr>
              <a:t>And Leading Organizations and Executive Onboarding, for agency executives and senior leadership.</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Gill Sans MT" panose="020B05020201040202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7EC55D1E-661E-44E4-A17D-1BADF021285E}" type="slidenum">
              <a:rPr lang="en-US" smtClean="0"/>
              <a:t>5</a:t>
            </a:fld>
            <a:endParaRPr lang="en-US" dirty="0"/>
          </a:p>
        </p:txBody>
      </p:sp>
    </p:spTree>
    <p:extLst>
      <p:ext uri="{BB962C8B-B14F-4D97-AF65-F5344CB8AC3E}">
        <p14:creationId xmlns:p14="http://schemas.microsoft.com/office/powerpoint/2010/main" val="288156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Leading Others was developed with input from over 200 leaders at more than 100 state agencies.  It addresses Leadership Competencies identified by deputy directors of multiple agencies.  You can find a copy of these Leadership Competencies in the Participant Guide for this training.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Leading Others is based on data and neuroscience about how adults learn, and industry-wide best practices about adult learning.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class replaces the class Supervision Essentials 1, and meets the WAC requirement of 24 hours of instruction for supervisors new to state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6</a:t>
            </a:fld>
            <a:endParaRPr lang="en-US" dirty="0"/>
          </a:p>
        </p:txBody>
      </p:sp>
    </p:spTree>
    <p:extLst>
      <p:ext uri="{BB962C8B-B14F-4D97-AF65-F5344CB8AC3E}">
        <p14:creationId xmlns:p14="http://schemas.microsoft.com/office/powerpoint/2010/main" val="369585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most learning happens on the job.  This</a:t>
            </a:r>
            <a:r>
              <a:rPr lang="en-US" baseline="0" dirty="0" smtClean="0"/>
              <a:t> is part of why our partnership with other agencies is so important, and why we value your participation in this course!  We provide foundational information applicable to all new leaders, so agencies can focus their time on the agency-specific information they know best.</a:t>
            </a:r>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7</a:t>
            </a:fld>
            <a:endParaRPr lang="en-US" dirty="0"/>
          </a:p>
        </p:txBody>
      </p:sp>
      <p:sp>
        <p:nvSpPr>
          <p:cNvPr id="5" name="Isosceles Triangle 4"/>
          <p:cNvSpPr/>
          <p:nvPr/>
        </p:nvSpPr>
        <p:spPr>
          <a:xfrm>
            <a:off x="1209587" y="6324600"/>
            <a:ext cx="1060704" cy="9144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848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Leading</a:t>
            </a:r>
            <a:r>
              <a:rPr lang="en-US" baseline="0" dirty="0" smtClean="0"/>
              <a:t> Others course has three main components.</a:t>
            </a:r>
          </a:p>
          <a:p>
            <a:pPr marL="0" indent="0">
              <a:buFont typeface="+mj-lt"/>
              <a:buNone/>
            </a:pPr>
            <a:endParaRPr lang="en-US" baseline="0" dirty="0" smtClean="0"/>
          </a:p>
          <a:p>
            <a:pPr marL="0" indent="0">
              <a:buFont typeface="+mj-lt"/>
              <a:buNone/>
            </a:pPr>
            <a:r>
              <a:rPr lang="en-US" baseline="0" dirty="0" smtClean="0"/>
              <a:t>First, we provide a foundation of technical supervisory knowledge.  This is through the six eLearning modules, which are available free of cost through the LMS system.</a:t>
            </a:r>
          </a:p>
          <a:p>
            <a:pPr marL="0" indent="0">
              <a:buFont typeface="+mj-lt"/>
              <a:buNone/>
            </a:pPr>
            <a:endParaRPr lang="en-US" baseline="0" dirty="0" smtClean="0"/>
          </a:p>
          <a:p>
            <a:pPr marL="0" indent="0">
              <a:buFont typeface="+mj-lt"/>
              <a:buNone/>
            </a:pPr>
            <a:r>
              <a:rPr lang="en-US" baseline="0" dirty="0" smtClean="0"/>
              <a:t>In the classroom, we focus on a mindset shift away from the idea of a leader as the expert, and toward the idea of a leader as a coach.  We draw on Lean principles of leading with humility, leaders who are willing to go to line staff for input and to learn, and leaders who are continually open to feedback and growth.  For some learners, this may not be a huge shift. But for others from more traditional backgrounds, this may be a very different picture of what leadership looks like.</a:t>
            </a:r>
          </a:p>
          <a:p>
            <a:pPr marL="0" indent="0">
              <a:buFont typeface="+mj-lt"/>
              <a:buNone/>
            </a:pPr>
            <a:endParaRPr lang="en-US" baseline="0" dirty="0" smtClean="0"/>
          </a:p>
          <a:p>
            <a:pPr marL="0" indent="0">
              <a:buFont typeface="+mj-lt"/>
              <a:buNone/>
            </a:pPr>
            <a:r>
              <a:rPr lang="en-US" baseline="0" dirty="0" smtClean="0"/>
              <a:t>We also focus classroom time on the interpersonal skills necessary for success – such as self-awareness, communication, listening, and so on.</a:t>
            </a:r>
            <a:endParaRPr lang="en-US" dirty="0"/>
          </a:p>
        </p:txBody>
      </p:sp>
      <p:sp>
        <p:nvSpPr>
          <p:cNvPr id="4" name="Slide Number Placeholder 3"/>
          <p:cNvSpPr>
            <a:spLocks noGrp="1"/>
          </p:cNvSpPr>
          <p:nvPr>
            <p:ph type="sldNum" sz="quarter" idx="10"/>
          </p:nvPr>
        </p:nvSpPr>
        <p:spPr/>
        <p:txBody>
          <a:bodyPr/>
          <a:lstStyle/>
          <a:p>
            <a:fld id="{29F0910E-7E06-334D-B4FA-69AE85D6B5C1}" type="slidenum">
              <a:rPr lang="en-US" smtClean="0"/>
              <a:t>8</a:t>
            </a:fld>
            <a:endParaRPr lang="en-US" dirty="0"/>
          </a:p>
        </p:txBody>
      </p:sp>
    </p:spTree>
    <p:extLst>
      <p:ext uri="{BB962C8B-B14F-4D97-AF65-F5344CB8AC3E}">
        <p14:creationId xmlns:p14="http://schemas.microsoft.com/office/powerpoint/2010/main" val="380576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value in having HR professionals in Leading Others?</a:t>
            </a:r>
          </a:p>
          <a:p>
            <a:pPr marL="171450" indent="-171450">
              <a:buFont typeface="Arial" panose="020B0604020202020204" pitchFamily="34" charset="0"/>
              <a:buChar char="•"/>
            </a:pPr>
            <a:r>
              <a:rPr lang="en-US" dirty="0" smtClean="0"/>
              <a:t>Learners enjoy and appreciate having direct access to learning from HR Professionals</a:t>
            </a:r>
          </a:p>
          <a:p>
            <a:pPr marL="171450" indent="-171450">
              <a:buFont typeface="Arial" panose="020B0604020202020204" pitchFamily="34" charset="0"/>
              <a:buChar char="•"/>
            </a:pPr>
            <a:r>
              <a:rPr lang="en-US" dirty="0" smtClean="0"/>
              <a:t>New leaders get a better sense of HR as their partner, and the</a:t>
            </a:r>
            <a:r>
              <a:rPr lang="en-US" baseline="0" dirty="0" smtClean="0"/>
              <a:t> value of building a relationship with HR.</a:t>
            </a:r>
          </a:p>
          <a:p>
            <a:pPr marL="171450" indent="-171450">
              <a:buFont typeface="Arial" panose="020B0604020202020204" pitchFamily="34" charset="0"/>
              <a:buChar char="•"/>
            </a:pPr>
            <a:r>
              <a:rPr lang="en-US" baseline="0" dirty="0" smtClean="0"/>
              <a:t>This benefits HR professionals as well, by providing </a:t>
            </a:r>
            <a:r>
              <a:rPr lang="en-US" baseline="0" dirty="0" smtClean="0"/>
              <a:t>a professional development opportunity. As mentioned earlier, participating in LO requires your HR Manager’s approval, AND it’s a chance for you to </a:t>
            </a:r>
            <a:r>
              <a:rPr lang="en-US" baseline="0" dirty="0" smtClean="0"/>
              <a:t>network with other HR Professionals, and meet </a:t>
            </a:r>
            <a:r>
              <a:rPr lang="en-US" baseline="0" dirty="0" smtClean="0"/>
              <a:t>with and help develop new leaders.  </a:t>
            </a:r>
          </a:p>
          <a:p>
            <a:pPr marL="171450" indent="-171450">
              <a:buFont typeface="Arial" panose="020B0604020202020204" pitchFamily="34" charset="0"/>
              <a:buChar char="•"/>
            </a:pPr>
            <a:r>
              <a:rPr lang="en-US" baseline="0" dirty="0" smtClean="0"/>
              <a:t>It’s also an opportunity to mentor staff within your own unit or team. If you have an up and coming HRC1s or 2’s, you’re welcome to bring them to the class as part of their learning.</a:t>
            </a:r>
          </a:p>
        </p:txBody>
      </p:sp>
      <p:sp>
        <p:nvSpPr>
          <p:cNvPr id="4" name="Slide Number Placeholder 3"/>
          <p:cNvSpPr>
            <a:spLocks noGrp="1"/>
          </p:cNvSpPr>
          <p:nvPr>
            <p:ph type="sldNum" sz="quarter" idx="10"/>
          </p:nvPr>
        </p:nvSpPr>
        <p:spPr/>
        <p:txBody>
          <a:bodyPr/>
          <a:lstStyle/>
          <a:p>
            <a:fld id="{29F0910E-7E06-334D-B4FA-69AE85D6B5C1}" type="slidenum">
              <a:rPr lang="en-US" smtClean="0"/>
              <a:t>9</a:t>
            </a:fld>
            <a:endParaRPr lang="en-US" dirty="0"/>
          </a:p>
        </p:txBody>
      </p:sp>
    </p:spTree>
    <p:extLst>
      <p:ext uri="{BB962C8B-B14F-4D97-AF65-F5344CB8AC3E}">
        <p14:creationId xmlns:p14="http://schemas.microsoft.com/office/powerpoint/2010/main" val="296730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November 16, 2016</a:t>
            </a:r>
            <a:endParaRPr lang="en-US" dirty="0"/>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341717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16, 2016</a:t>
            </a:r>
            <a:endParaRPr lang="en-US" dirty="0"/>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194676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16, 2016</a:t>
            </a:r>
            <a:endParaRPr lang="en-US" dirty="0"/>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294566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ject &amp; Object">
    <p:spTree>
      <p:nvGrpSpPr>
        <p:cNvPr id="1" name=""/>
        <p:cNvGrpSpPr/>
        <p:nvPr/>
      </p:nvGrpSpPr>
      <p:grpSpPr>
        <a:xfrm>
          <a:off x="0" y="0"/>
          <a:ext cx="0" cy="0"/>
          <a:chOff x="0" y="0"/>
          <a:chExt cx="0" cy="0"/>
        </a:xfrm>
      </p:grpSpPr>
      <p:sp>
        <p:nvSpPr>
          <p:cNvPr id="26" name="Рисунок 10"/>
          <p:cNvSpPr>
            <a:spLocks noGrp="1"/>
          </p:cNvSpPr>
          <p:nvPr>
            <p:ph type="pic" sz="quarter" idx="10"/>
          </p:nvPr>
        </p:nvSpPr>
        <p:spPr>
          <a:xfrm>
            <a:off x="1" y="0"/>
            <a:ext cx="9143999" cy="6862074"/>
          </a:xfrm>
          <a:prstGeom prst="rect">
            <a:avLst/>
          </a:prstGeom>
        </p:spPr>
        <p:txBody>
          <a:bodyPr/>
          <a:lstStyle/>
          <a:p>
            <a:endParaRPr lang="ru-RU" dirty="0"/>
          </a:p>
        </p:txBody>
      </p:sp>
    </p:spTree>
    <p:extLst>
      <p:ext uri="{BB962C8B-B14F-4D97-AF65-F5344CB8AC3E}">
        <p14:creationId xmlns:p14="http://schemas.microsoft.com/office/powerpoint/2010/main" val="163128971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3">
    <p:spTree>
      <p:nvGrpSpPr>
        <p:cNvPr id="1" name=""/>
        <p:cNvGrpSpPr/>
        <p:nvPr/>
      </p:nvGrpSpPr>
      <p:grpSpPr>
        <a:xfrm>
          <a:off x="0" y="0"/>
          <a:ext cx="0" cy="0"/>
          <a:chOff x="0" y="0"/>
          <a:chExt cx="0" cy="0"/>
        </a:xfrm>
      </p:grpSpPr>
      <p:sp>
        <p:nvSpPr>
          <p:cNvPr id="11" name="Рисунок 10"/>
          <p:cNvSpPr>
            <a:spLocks noGrp="1"/>
          </p:cNvSpPr>
          <p:nvPr>
            <p:ph type="pic" sz="quarter" idx="11"/>
          </p:nvPr>
        </p:nvSpPr>
        <p:spPr>
          <a:xfrm>
            <a:off x="4493526" y="0"/>
            <a:ext cx="4650474" cy="6858000"/>
          </a:xfrm>
        </p:spPr>
        <p:txBody>
          <a:bodyPr/>
          <a:lstStyle/>
          <a:p>
            <a:endParaRPr lang="ru-RU" dirty="0"/>
          </a:p>
        </p:txBody>
      </p:sp>
    </p:spTree>
    <p:extLst>
      <p:ext uri="{BB962C8B-B14F-4D97-AF65-F5344CB8AC3E}">
        <p14:creationId xmlns:p14="http://schemas.microsoft.com/office/powerpoint/2010/main" val="46063901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16, 2016</a:t>
            </a:r>
            <a:endParaRPr lang="en-US" dirty="0"/>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390711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November 16, 2016</a:t>
            </a:r>
            <a:endParaRPr lang="en-US" dirty="0"/>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413656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November 16, 2016</a:t>
            </a:r>
            <a:endParaRPr lang="en-US" dirty="0"/>
          </a:p>
        </p:txBody>
      </p:sp>
      <p:sp>
        <p:nvSpPr>
          <p:cNvPr id="6" name="Footer Placeholder 5"/>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7" name="Slide Number Placeholder 6"/>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277761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November 16, 2016</a:t>
            </a:r>
            <a:endParaRPr lang="en-US" dirty="0"/>
          </a:p>
        </p:txBody>
      </p:sp>
      <p:sp>
        <p:nvSpPr>
          <p:cNvPr id="8" name="Footer Placeholder 7"/>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9" name="Slide Number Placeholder 8"/>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37447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November 16, 2016</a:t>
            </a:r>
            <a:endParaRPr lang="en-US" dirty="0"/>
          </a:p>
        </p:txBody>
      </p:sp>
      <p:sp>
        <p:nvSpPr>
          <p:cNvPr id="4" name="Footer Placeholder 3"/>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5" name="Slide Number Placeholder 4"/>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204548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16, 2016</a:t>
            </a:r>
            <a:endParaRPr lang="en-US" dirty="0"/>
          </a:p>
        </p:txBody>
      </p:sp>
      <p:sp>
        <p:nvSpPr>
          <p:cNvPr id="3" name="Footer Placeholder 2"/>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4" name="Slide Number Placeholder 3"/>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382669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November 16, 2016</a:t>
            </a:r>
            <a:endParaRPr lang="en-US" dirty="0"/>
          </a:p>
        </p:txBody>
      </p:sp>
      <p:sp>
        <p:nvSpPr>
          <p:cNvPr id="6" name="Footer Placeholder 5"/>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7" name="Slide Number Placeholder 6"/>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269424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November 16, 2016</a:t>
            </a:r>
            <a:endParaRPr lang="en-US" dirty="0"/>
          </a:p>
        </p:txBody>
      </p:sp>
      <p:sp>
        <p:nvSpPr>
          <p:cNvPr id="6" name="Footer Placeholder 5"/>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7" name="Slide Number Placeholder 6"/>
          <p:cNvSpPr>
            <a:spLocks noGrp="1"/>
          </p:cNvSpPr>
          <p:nvPr>
            <p:ph type="sldNum" sz="quarter" idx="12"/>
          </p:nvPr>
        </p:nvSpPr>
        <p:spPr/>
        <p:txBody>
          <a:bodyPr/>
          <a:lstStyle/>
          <a:p>
            <a:fld id="{76052A37-5B1F-CC40-815F-0FC4BE35676F}" type="slidenum">
              <a:rPr lang="en-US" smtClean="0"/>
              <a:t>‹#›</a:t>
            </a:fld>
            <a:endParaRPr lang="en-US" dirty="0"/>
          </a:p>
        </p:txBody>
      </p:sp>
    </p:spTree>
    <p:extLst>
      <p:ext uri="{BB962C8B-B14F-4D97-AF65-F5344CB8AC3E}">
        <p14:creationId xmlns:p14="http://schemas.microsoft.com/office/powerpoint/2010/main" val="390832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November 16, 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52A37-5B1F-CC40-815F-0FC4BE35676F}" type="slidenum">
              <a:rPr lang="en-US" smtClean="0"/>
              <a:t>‹#›</a:t>
            </a:fld>
            <a:endParaRPr lang="en-US" dirty="0"/>
          </a:p>
        </p:txBody>
      </p:sp>
    </p:spTree>
    <p:extLst>
      <p:ext uri="{BB962C8B-B14F-4D97-AF65-F5344CB8AC3E}">
        <p14:creationId xmlns:p14="http://schemas.microsoft.com/office/powerpoint/2010/main" val="2273686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0" y="0"/>
            <a:ext cx="9144000" cy="7014715"/>
          </a:xfrm>
        </p:spPr>
      </p:pic>
      <p:sp>
        <p:nvSpPr>
          <p:cNvPr id="5" name="Прямоугольник 4"/>
          <p:cNvSpPr/>
          <p:nvPr/>
        </p:nvSpPr>
        <p:spPr>
          <a:xfrm>
            <a:off x="1143000" y="857250"/>
            <a:ext cx="7267074" cy="51435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1350" dirty="0"/>
          </a:p>
        </p:txBody>
      </p:sp>
      <p:sp>
        <p:nvSpPr>
          <p:cNvPr id="10" name="Подзаголовок 2" hidden="1"/>
          <p:cNvSpPr txBox="1">
            <a:spLocks/>
          </p:cNvSpPr>
          <p:nvPr/>
        </p:nvSpPr>
        <p:spPr>
          <a:xfrm>
            <a:off x="3088688" y="3608078"/>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spcBef>
                <a:spcPts val="900"/>
              </a:spcBef>
              <a:buNone/>
            </a:pPr>
            <a:r>
              <a:rPr lang="en-US" sz="825" dirty="0">
                <a:solidFill>
                  <a:schemeClr val="bg1"/>
                </a:solidFill>
                <a:latin typeface="Poppins SemiBold" panose="02000000000000000000" pitchFamily="2" charset="0"/>
                <a:ea typeface="Karla" pitchFamily="2" charset="0"/>
                <a:cs typeface="Poppins SemiBold" panose="02000000000000000000" pitchFamily="2" charset="0"/>
              </a:rPr>
              <a:t>THE POWERPOINT PRESENTATION</a:t>
            </a:r>
            <a:endParaRPr lang="ru-RU" sz="825" dirty="0">
              <a:solidFill>
                <a:schemeClr val="bg1"/>
              </a:solidFill>
              <a:latin typeface="Lora" panose="02000503000000020004" pitchFamily="2" charset="-52"/>
              <a:ea typeface="Karla" pitchFamily="2" charset="0"/>
              <a:cs typeface="Poppins SemiBold" panose="02000000000000000000" pitchFamily="2" charset="0"/>
            </a:endParaRPr>
          </a:p>
        </p:txBody>
      </p:sp>
      <p:sp>
        <p:nvSpPr>
          <p:cNvPr id="12" name="Shade"/>
          <p:cNvSpPr/>
          <p:nvPr/>
        </p:nvSpPr>
        <p:spPr>
          <a:xfrm>
            <a:off x="-11150" y="-18964"/>
            <a:ext cx="9143999" cy="6000750"/>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11" name="Text box"/>
          <p:cNvSpPr txBox="1">
            <a:spLocks/>
          </p:cNvSpPr>
          <p:nvPr/>
        </p:nvSpPr>
        <p:spPr>
          <a:xfrm>
            <a:off x="1820886" y="1905000"/>
            <a:ext cx="5569138" cy="11980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pc="75"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LEADING </a:t>
            </a:r>
            <a:r>
              <a:rPr lang="en-US" sz="2800" b="1" spc="75" dirty="0" smtClean="0">
                <a:solidFill>
                  <a:schemeClr val="bg1"/>
                </a:solidFill>
                <a:latin typeface="Poppins SemiBold" panose="02000000000000000000" pitchFamily="2" charset="0"/>
                <a:ea typeface="Lato" panose="020F0502020204030203" pitchFamily="34" charset="0"/>
                <a:cs typeface="Poppins SemiBold" panose="02000000000000000000" pitchFamily="2" charset="0"/>
              </a:rPr>
              <a:t>OTHERS:</a:t>
            </a:r>
            <a:endParaRPr lang="en-US" sz="2800" b="1" spc="75" dirty="0">
              <a:solidFill>
                <a:schemeClr val="bg1"/>
              </a:solidFill>
              <a:latin typeface="Poppins SemiBold" panose="02000000000000000000" pitchFamily="2" charset="0"/>
              <a:ea typeface="Lato" panose="020F0502020204030203" pitchFamily="34" charset="0"/>
              <a:cs typeface="Poppins SemiBold" panose="02000000000000000000" pitchFamily="2" charset="0"/>
            </a:endParaRPr>
          </a:p>
          <a:p>
            <a:pPr algn="ctr"/>
            <a:r>
              <a:rPr lang="en-US" sz="2800" b="1" spc="75" dirty="0" smtClean="0">
                <a:solidFill>
                  <a:schemeClr val="bg1"/>
                </a:solidFill>
                <a:latin typeface="Poppins Medium" panose="02000000000000000000" pitchFamily="2" charset="0"/>
                <a:ea typeface="Lato" panose="020F0502020204030203" pitchFamily="34" charset="0"/>
                <a:cs typeface="Poppins Medium" panose="02000000000000000000" pitchFamily="2" charset="0"/>
              </a:rPr>
              <a:t>JOURNEY </a:t>
            </a:r>
            <a:r>
              <a:rPr lang="en-US" sz="2800" b="1" spc="75" dirty="0">
                <a:solidFill>
                  <a:schemeClr val="bg1"/>
                </a:solidFill>
                <a:latin typeface="Poppins Medium" panose="02000000000000000000" pitchFamily="2" charset="0"/>
                <a:ea typeface="Lato" panose="020F0502020204030203" pitchFamily="34" charset="0"/>
                <a:cs typeface="Poppins Medium" panose="02000000000000000000" pitchFamily="2" charset="0"/>
              </a:rPr>
              <a:t>TO </a:t>
            </a:r>
            <a:r>
              <a:rPr lang="en-US" sz="2800" b="1" spc="75" dirty="0" smtClean="0">
                <a:solidFill>
                  <a:schemeClr val="bg1"/>
                </a:solidFill>
                <a:latin typeface="Poppins Medium" panose="02000000000000000000" pitchFamily="2" charset="0"/>
                <a:ea typeface="Lato" panose="020F0502020204030203" pitchFamily="34" charset="0"/>
                <a:cs typeface="Poppins Medium" panose="02000000000000000000" pitchFamily="2" charset="0"/>
              </a:rPr>
              <a:t>LEADERSHIP</a:t>
            </a:r>
            <a:endParaRPr lang="en-US" sz="2800" b="1" spc="75" dirty="0">
              <a:latin typeface="Poppins Medium" panose="02000000000000000000" pitchFamily="2" charset="0"/>
              <a:ea typeface="Lato" panose="020F0502020204030203" pitchFamily="34" charset="0"/>
              <a:cs typeface="Poppins Medium" panose="02000000000000000000" pitchFamily="2" charset="0"/>
            </a:endParaRPr>
          </a:p>
          <a:p>
            <a:pPr algn="ctr"/>
            <a:endParaRPr lang="ru-RU" sz="2800" b="1" spc="75" dirty="0">
              <a:latin typeface="Nixie"/>
              <a:ea typeface="Lato" panose="020F0502020204030203" pitchFamily="34" charset="0"/>
              <a:cs typeface="Poppins SemiBold" panose="02000000000000000000" pitchFamily="2" charset="0"/>
            </a:endParaRPr>
          </a:p>
        </p:txBody>
      </p:sp>
      <p:sp>
        <p:nvSpPr>
          <p:cNvPr id="3" name="Rectangle 2"/>
          <p:cNvSpPr/>
          <p:nvPr/>
        </p:nvSpPr>
        <p:spPr>
          <a:xfrm>
            <a:off x="0" y="5962822"/>
            <a:ext cx="2602487" cy="429768"/>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9" y="5970166"/>
            <a:ext cx="2509009" cy="425479"/>
          </a:xfrm>
          <a:prstGeom prst="rect">
            <a:avLst/>
          </a:prstGeom>
        </p:spPr>
      </p:pic>
      <p:sp>
        <p:nvSpPr>
          <p:cNvPr id="4" name="TextBox 3"/>
          <p:cNvSpPr txBox="1"/>
          <p:nvPr/>
        </p:nvSpPr>
        <p:spPr>
          <a:xfrm>
            <a:off x="1239207" y="4323795"/>
            <a:ext cx="6665607" cy="461665"/>
          </a:xfrm>
          <a:prstGeom prst="rect">
            <a:avLst/>
          </a:prstGeom>
          <a:noFill/>
        </p:spPr>
        <p:txBody>
          <a:bodyPr wrap="none" rtlCol="0">
            <a:spAutoFit/>
          </a:bodyPr>
          <a:lstStyle/>
          <a:p>
            <a:pPr algn="ctr"/>
            <a:r>
              <a:rPr lang="en-US" sz="2400" b="1" spc="75" dirty="0" smtClean="0">
                <a:solidFill>
                  <a:schemeClr val="bg1"/>
                </a:solidFill>
                <a:latin typeface="Poppins Medium" panose="02000000000000000000" pitchFamily="2" charset="0"/>
                <a:ea typeface="Lato" panose="020F0502020204030203" pitchFamily="34" charset="0"/>
                <a:cs typeface="Poppins Medium" panose="02000000000000000000" pitchFamily="2" charset="0"/>
              </a:rPr>
              <a:t>Orientation for HR Subject Matter Experts</a:t>
            </a:r>
            <a:endParaRPr lang="en-US" sz="2400" b="1" spc="75" dirty="0">
              <a:solidFill>
                <a:schemeClr val="bg1"/>
              </a:solidFill>
              <a:latin typeface="Poppins Medium" panose="02000000000000000000" pitchFamily="2" charset="0"/>
              <a:ea typeface="Lato" panose="020F0502020204030203" pitchFamily="34" charset="0"/>
              <a:cs typeface="Poppins Medium" panose="02000000000000000000" pitchFamily="2" charset="0"/>
            </a:endParaRPr>
          </a:p>
        </p:txBody>
      </p:sp>
    </p:spTree>
    <p:extLst>
      <p:ext uri="{BB962C8B-B14F-4D97-AF65-F5344CB8AC3E}">
        <p14:creationId xmlns:p14="http://schemas.microsoft.com/office/powerpoint/2010/main" val="3136770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3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b="1" dirty="0" smtClean="0">
                <a:solidFill>
                  <a:schemeClr val="bg1"/>
                </a:solidFill>
              </a:rPr>
              <a:t>What is the role of HR experts?</a:t>
            </a:r>
            <a:endParaRPr lang="en-US" b="1" dirty="0">
              <a:solidFill>
                <a:schemeClr val="bg1"/>
              </a:solidFill>
            </a:endParaRPr>
          </a:p>
        </p:txBody>
      </p:sp>
      <p:sp>
        <p:nvSpPr>
          <p:cNvPr id="3" name="Content Placeholder 2"/>
          <p:cNvSpPr>
            <a:spLocks noGrp="1"/>
          </p:cNvSpPr>
          <p:nvPr>
            <p:ph idx="1"/>
          </p:nvPr>
        </p:nvSpPr>
        <p:spPr>
          <a:xfrm>
            <a:off x="457200" y="1600200"/>
            <a:ext cx="8229600" cy="4708525"/>
          </a:xfrm>
        </p:spPr>
        <p:txBody>
          <a:bodyPr>
            <a:normAutofit fontScale="70000" lnSpcReduction="20000"/>
          </a:bodyPr>
          <a:lstStyle/>
          <a:p>
            <a:pPr marL="514350" indent="-514350">
              <a:spcBef>
                <a:spcPts val="0"/>
              </a:spcBef>
              <a:spcAft>
                <a:spcPts val="1800"/>
              </a:spcAft>
              <a:buFont typeface="+mj-lt"/>
              <a:buAutoNum type="arabicPeriod"/>
            </a:pPr>
            <a:r>
              <a:rPr lang="en-US" sz="3400" dirty="0"/>
              <a:t>D</a:t>
            </a:r>
            <a:r>
              <a:rPr lang="en-US" sz="3400" dirty="0" smtClean="0"/>
              <a:t>eliver </a:t>
            </a:r>
            <a:r>
              <a:rPr lang="en-US" sz="3400" dirty="0"/>
              <a:t>expert-level advice (</a:t>
            </a:r>
            <a:r>
              <a:rPr lang="en-US" sz="3400" i="1" dirty="0"/>
              <a:t>not</a:t>
            </a:r>
            <a:r>
              <a:rPr lang="en-US" sz="3400" dirty="0"/>
              <a:t> agency specific) to the Leading Others </a:t>
            </a:r>
            <a:r>
              <a:rPr lang="en-US" sz="3400" dirty="0" smtClean="0"/>
              <a:t>audience.</a:t>
            </a:r>
          </a:p>
          <a:p>
            <a:pPr marL="514350" indent="-514350">
              <a:spcBef>
                <a:spcPts val="0"/>
              </a:spcBef>
              <a:spcAft>
                <a:spcPts val="1800"/>
              </a:spcAft>
              <a:buFont typeface="+mj-lt"/>
              <a:buAutoNum type="arabicPeriod"/>
            </a:pPr>
            <a:r>
              <a:rPr lang="en-US" sz="3400" dirty="0" smtClean="0"/>
              <a:t>Consult </a:t>
            </a:r>
            <a:r>
              <a:rPr lang="en-US" sz="3400" dirty="0"/>
              <a:t>the group towards successful </a:t>
            </a:r>
            <a:r>
              <a:rPr lang="en-US" sz="3400" dirty="0" smtClean="0"/>
              <a:t>outcomes</a:t>
            </a:r>
          </a:p>
          <a:p>
            <a:pPr marL="514350" indent="-514350">
              <a:spcBef>
                <a:spcPts val="0"/>
              </a:spcBef>
              <a:spcAft>
                <a:spcPts val="1800"/>
              </a:spcAft>
              <a:buFont typeface="+mj-lt"/>
              <a:buAutoNum type="arabicPeriod"/>
            </a:pPr>
            <a:r>
              <a:rPr lang="en-US" sz="3400" dirty="0"/>
              <a:t>T</a:t>
            </a:r>
            <a:r>
              <a:rPr lang="en-US" sz="3400" dirty="0" smtClean="0"/>
              <a:t>o </a:t>
            </a:r>
            <a:r>
              <a:rPr lang="en-US" sz="3400" dirty="0"/>
              <a:t>answer questions </a:t>
            </a:r>
            <a:r>
              <a:rPr lang="en-US" sz="3400" dirty="0" smtClean="0"/>
              <a:t>and articulate risks as the participants </a:t>
            </a:r>
            <a:r>
              <a:rPr lang="en-US" sz="3400" dirty="0"/>
              <a:t>navigate options. </a:t>
            </a:r>
            <a:r>
              <a:rPr lang="en-US" sz="3400" dirty="0" smtClean="0"/>
              <a:t>Examples of questions so far:</a:t>
            </a:r>
          </a:p>
          <a:p>
            <a:pPr lvl="1">
              <a:buFont typeface="Arial" panose="020B0604020202020204" pitchFamily="34" charset="0"/>
              <a:buChar char="•"/>
            </a:pPr>
            <a:r>
              <a:rPr lang="en-US" sz="3400" dirty="0"/>
              <a:t>reasonable accommodation</a:t>
            </a:r>
          </a:p>
          <a:p>
            <a:pPr lvl="1">
              <a:buFont typeface="Arial" panose="020B0604020202020204" pitchFamily="34" charset="0"/>
              <a:buChar char="•"/>
            </a:pPr>
            <a:r>
              <a:rPr lang="en-US" sz="3400" dirty="0" smtClean="0"/>
              <a:t>navigating </a:t>
            </a:r>
            <a:r>
              <a:rPr lang="en-US" sz="3400" dirty="0"/>
              <a:t>the </a:t>
            </a:r>
            <a:r>
              <a:rPr lang="en-US" sz="3400" dirty="0" smtClean="0"/>
              <a:t>CBA</a:t>
            </a:r>
          </a:p>
          <a:p>
            <a:pPr lvl="1">
              <a:buFont typeface="Arial" panose="020B0604020202020204" pitchFamily="34" charset="0"/>
              <a:buChar char="•"/>
            </a:pPr>
            <a:r>
              <a:rPr lang="en-US" sz="3400" dirty="0" smtClean="0"/>
              <a:t>when </a:t>
            </a:r>
            <a:r>
              <a:rPr lang="en-US" sz="3400" dirty="0"/>
              <a:t>to involve HR in performance </a:t>
            </a:r>
            <a:r>
              <a:rPr lang="en-US" sz="3400" dirty="0" smtClean="0"/>
              <a:t>issues </a:t>
            </a:r>
            <a:endParaRPr lang="en-US" sz="3400" dirty="0"/>
          </a:p>
          <a:p>
            <a:pPr marL="0" indent="0">
              <a:spcBef>
                <a:spcPts val="0"/>
              </a:spcBef>
              <a:spcAft>
                <a:spcPts val="1800"/>
              </a:spcAft>
              <a:buNone/>
            </a:pPr>
            <a:endParaRPr lang="en-US" sz="3600" dirty="0" smtClean="0"/>
          </a:p>
          <a:p>
            <a:pPr marL="0" indent="0">
              <a:spcBef>
                <a:spcPts val="0"/>
              </a:spcBef>
              <a:spcAft>
                <a:spcPts val="1800"/>
              </a:spcAft>
              <a:buNone/>
            </a:pPr>
            <a:r>
              <a:rPr lang="en-US" sz="2500" dirty="0" smtClean="0"/>
              <a:t> </a:t>
            </a:r>
          </a:p>
          <a:p>
            <a:pPr marL="0" indent="0">
              <a:spcBef>
                <a:spcPts val="0"/>
              </a:spcBef>
              <a:spcAft>
                <a:spcPts val="1800"/>
              </a:spcAft>
              <a:buNone/>
            </a:pPr>
            <a:endParaRPr lang="en-US" sz="2400" dirty="0"/>
          </a:p>
          <a:p>
            <a:pPr marL="0" indent="0">
              <a:buNone/>
            </a:pPr>
            <a:endParaRPr lang="en-US" sz="24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10</a:t>
            </a:fld>
            <a:endParaRPr lang="en-US" dirty="0"/>
          </a:p>
        </p:txBody>
      </p:sp>
    </p:spTree>
    <p:extLst>
      <p:ext uri="{BB962C8B-B14F-4D97-AF65-F5344CB8AC3E}">
        <p14:creationId xmlns:p14="http://schemas.microsoft.com/office/powerpoint/2010/main" val="1233767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Leading Others Content Outline</a:t>
            </a:r>
            <a:endParaRPr lang="en-US" b="1" dirty="0"/>
          </a:p>
        </p:txBody>
      </p:sp>
      <p:sp>
        <p:nvSpPr>
          <p:cNvPr id="3" name="Content Placeholder 2"/>
          <p:cNvSpPr>
            <a:spLocks noGrp="1"/>
          </p:cNvSpPr>
          <p:nvPr>
            <p:ph idx="1"/>
          </p:nvPr>
        </p:nvSpPr>
        <p:spPr>
          <a:xfrm>
            <a:off x="152400" y="1600200"/>
            <a:ext cx="8534400" cy="4525963"/>
          </a:xfrm>
        </p:spPr>
        <p:txBody>
          <a:bodyPr/>
          <a:lstStyle/>
          <a:p>
            <a:pPr marL="0" indent="0">
              <a:buNone/>
            </a:pPr>
            <a:endParaRPr lang="en-US" dirty="0"/>
          </a:p>
          <a:p>
            <a:endParaRPr lang="en-US" dirty="0" smtClean="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28943022"/>
              </p:ext>
            </p:extLst>
          </p:nvPr>
        </p:nvGraphicFramePr>
        <p:xfrm>
          <a:off x="495300" y="1317125"/>
          <a:ext cx="8153400" cy="4805963"/>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67451">
                  <a:extLst>
                    <a:ext uri="{9D8B030D-6E8A-4147-A177-3AD203B41FA5}">
                      <a16:colId xmlns:a16="http://schemas.microsoft.com/office/drawing/2014/main" val="20002"/>
                    </a:ext>
                  </a:extLst>
                </a:gridCol>
                <a:gridCol w="2185449">
                  <a:extLst>
                    <a:ext uri="{9D8B030D-6E8A-4147-A177-3AD203B41FA5}">
                      <a16:colId xmlns:a16="http://schemas.microsoft.com/office/drawing/2014/main" val="20003"/>
                    </a:ext>
                  </a:extLst>
                </a:gridCol>
              </a:tblGrid>
              <a:tr h="647162">
                <a:tc gridSpan="4">
                  <a:txBody>
                    <a:bodyPr/>
                    <a:lstStyle/>
                    <a:p>
                      <a:pPr algn="l"/>
                      <a:r>
                        <a:rPr lang="en-US" sz="2000" dirty="0" smtClean="0"/>
                        <a:t>Pre-work:  </a:t>
                      </a:r>
                      <a:r>
                        <a:rPr lang="en-US" sz="2000" b="0" dirty="0" smtClean="0"/>
                        <a:t>Questions to reflect</a:t>
                      </a:r>
                      <a:r>
                        <a:rPr lang="en-US" sz="2000" b="0" baseline="0" dirty="0" smtClean="0"/>
                        <a:t> on leadership; Talk to manager; Take pre-assessment; Begin eLearning</a:t>
                      </a:r>
                      <a:endParaRPr lang="en-US" sz="2000" b="0" dirty="0"/>
                    </a:p>
                  </a:txBody>
                  <a:tcPr marL="68580" marR="68580" marT="34290" marB="34290"/>
                </a:tc>
                <a:tc hMerge="1">
                  <a:txBody>
                    <a:bodyPr/>
                    <a:lstStyle/>
                    <a:p>
                      <a:pPr algn="ctr"/>
                      <a:endParaRPr lang="en-US" sz="2000" dirty="0"/>
                    </a:p>
                  </a:txBody>
                  <a:tcPr marL="68580" marR="68580" marT="34290" marB="34290"/>
                </a:tc>
                <a:tc hMerge="1">
                  <a:txBody>
                    <a:bodyPr/>
                    <a:lstStyle/>
                    <a:p>
                      <a:pPr algn="ctr"/>
                      <a:endParaRPr lang="en-US" sz="2000" dirty="0"/>
                    </a:p>
                  </a:txBody>
                  <a:tcPr marL="68580" marR="68580" marT="34290" marB="34290"/>
                </a:tc>
                <a:tc hMerge="1">
                  <a:txBody>
                    <a:bodyPr/>
                    <a:lstStyle/>
                    <a:p>
                      <a:pPr algn="ctr"/>
                      <a:endParaRPr lang="en-US" sz="2000" dirty="0"/>
                    </a:p>
                  </a:txBody>
                  <a:tcPr marL="68580" marR="68580" marT="34290" marB="34290"/>
                </a:tc>
                <a:extLst>
                  <a:ext uri="{0D108BD9-81ED-4DB2-BD59-A6C34878D82A}">
                    <a16:rowId xmlns:a16="http://schemas.microsoft.com/office/drawing/2014/main" val="10000"/>
                  </a:ext>
                </a:extLst>
              </a:tr>
              <a:tr h="938021">
                <a:tc>
                  <a:txBody>
                    <a:bodyPr/>
                    <a:lstStyle/>
                    <a:p>
                      <a:pPr algn="ctr"/>
                      <a:r>
                        <a:rPr lang="en-US" sz="2000" dirty="0" smtClean="0"/>
                        <a:t>Day 1</a:t>
                      </a:r>
                    </a:p>
                    <a:p>
                      <a:pPr algn="ctr"/>
                      <a:r>
                        <a:rPr lang="en-US" sz="2000" dirty="0" smtClean="0"/>
                        <a:t>Leading Self </a:t>
                      </a:r>
                    </a:p>
                    <a:p>
                      <a:pPr algn="ctr"/>
                      <a:endParaRPr lang="en-US" sz="2000" dirty="0" smtClean="0"/>
                    </a:p>
                  </a:txBody>
                  <a:tcPr marL="68580" marR="68580" marT="34290" marB="34290"/>
                </a:tc>
                <a:tc>
                  <a:txBody>
                    <a:bodyPr/>
                    <a:lstStyle/>
                    <a:p>
                      <a:pPr algn="ctr"/>
                      <a:r>
                        <a:rPr lang="en-US" sz="2000" dirty="0" smtClean="0"/>
                        <a:t>Day</a:t>
                      </a:r>
                      <a:r>
                        <a:rPr lang="en-US" sz="2000" baseline="0" dirty="0" smtClean="0"/>
                        <a:t> 2</a:t>
                      </a:r>
                    </a:p>
                    <a:p>
                      <a:pPr algn="ctr"/>
                      <a:r>
                        <a:rPr lang="en-US" sz="2000" baseline="0" dirty="0" smtClean="0"/>
                        <a:t> Leading Others</a:t>
                      </a:r>
                      <a:endParaRPr lang="en-US" sz="2000" dirty="0"/>
                    </a:p>
                  </a:txBody>
                  <a:tcPr marL="68580" marR="68580" marT="34290" marB="34290"/>
                </a:tc>
                <a:tc>
                  <a:txBody>
                    <a:bodyPr/>
                    <a:lstStyle/>
                    <a:p>
                      <a:pPr algn="ctr"/>
                      <a:r>
                        <a:rPr lang="en-US" sz="2000" dirty="0" smtClean="0"/>
                        <a:t>Practice</a:t>
                      </a:r>
                      <a:endParaRPr lang="en-US" sz="2000" dirty="0"/>
                    </a:p>
                  </a:txBody>
                  <a:tcPr marL="68580" marR="68580" marT="34290" marB="34290"/>
                </a:tc>
                <a:tc>
                  <a:txBody>
                    <a:bodyPr/>
                    <a:lstStyle/>
                    <a:p>
                      <a:pPr algn="ctr"/>
                      <a:r>
                        <a:rPr lang="en-US" sz="2000" dirty="0" smtClean="0"/>
                        <a:t>Day 3 </a:t>
                      </a:r>
                    </a:p>
                    <a:p>
                      <a:pPr algn="ctr"/>
                      <a:r>
                        <a:rPr lang="en-US" sz="2000" dirty="0" smtClean="0"/>
                        <a:t> Leading</a:t>
                      </a:r>
                      <a:r>
                        <a:rPr lang="en-US" sz="2000" baseline="0" dirty="0" smtClean="0"/>
                        <a:t> Others</a:t>
                      </a:r>
                      <a:endParaRPr lang="en-US" sz="2000" dirty="0"/>
                    </a:p>
                  </a:txBody>
                  <a:tcPr marL="68580" marR="68580" marT="34290" marB="34290"/>
                </a:tc>
                <a:extLst>
                  <a:ext uri="{0D108BD9-81ED-4DB2-BD59-A6C34878D82A}">
                    <a16:rowId xmlns:a16="http://schemas.microsoft.com/office/drawing/2014/main" val="10001"/>
                  </a:ext>
                </a:extLst>
              </a:tr>
              <a:tr h="2159629">
                <a:tc>
                  <a:txBody>
                    <a:bodyPr/>
                    <a:lstStyle/>
                    <a:p>
                      <a:pPr marL="285750" indent="-285750">
                        <a:buFont typeface="Arial" panose="020B0604020202020204" pitchFamily="34" charset="0"/>
                        <a:buChar char="•"/>
                      </a:pPr>
                      <a:r>
                        <a:rPr lang="en-US" sz="1800" dirty="0" smtClean="0"/>
                        <a:t>Cohort bond</a:t>
                      </a:r>
                    </a:p>
                    <a:p>
                      <a:pPr marL="285750" indent="-285750">
                        <a:buFont typeface="Arial" panose="020B0604020202020204" pitchFamily="34" charset="0"/>
                        <a:buChar char="•"/>
                      </a:pPr>
                      <a:r>
                        <a:rPr lang="en-US" sz="1800" dirty="0" smtClean="0"/>
                        <a:t>Commun</a:t>
                      </a:r>
                      <a:r>
                        <a:rPr lang="en-US" sz="1800" baseline="0" dirty="0" smtClean="0"/>
                        <a:t>ication styles</a:t>
                      </a:r>
                    </a:p>
                    <a:p>
                      <a:pPr marL="285750" indent="-285750">
                        <a:buFont typeface="Arial" panose="020B0604020202020204" pitchFamily="34" charset="0"/>
                        <a:buChar char="•"/>
                      </a:pPr>
                      <a:r>
                        <a:rPr lang="en-US" sz="1800" baseline="0" dirty="0" smtClean="0"/>
                        <a:t>Values</a:t>
                      </a:r>
                    </a:p>
                    <a:p>
                      <a:pPr marL="285750" indent="-285750">
                        <a:buFont typeface="Arial" panose="020B0604020202020204" pitchFamily="34" charset="0"/>
                        <a:buChar char="•"/>
                      </a:pPr>
                      <a:r>
                        <a:rPr lang="en-US" sz="1800" baseline="0" dirty="0" smtClean="0"/>
                        <a:t>Committed language </a:t>
                      </a:r>
                    </a:p>
                    <a:p>
                      <a:pPr marL="285750" indent="-285750">
                        <a:buFont typeface="Arial" panose="020B0604020202020204" pitchFamily="34" charset="0"/>
                        <a:buChar char="•"/>
                      </a:pPr>
                      <a:endParaRPr lang="en-US" sz="1800" dirty="0"/>
                    </a:p>
                  </a:txBody>
                  <a:tcPr marL="68580" marR="68580" marT="34290" marB="34290"/>
                </a:tc>
                <a:tc>
                  <a:txBody>
                    <a:bodyPr/>
                    <a:lstStyle/>
                    <a:p>
                      <a:pPr marL="285750" indent="-285750">
                        <a:buFont typeface="Arial" panose="020B0604020202020204" pitchFamily="34" charset="0"/>
                        <a:buChar char="•"/>
                      </a:pPr>
                      <a:r>
                        <a:rPr lang="en-US" sz="1800" dirty="0" smtClean="0"/>
                        <a:t>Building</a:t>
                      </a:r>
                      <a:r>
                        <a:rPr lang="en-US" sz="1800" baseline="0" dirty="0" smtClean="0"/>
                        <a:t> </a:t>
                      </a:r>
                      <a:r>
                        <a:rPr lang="en-US" sz="1800" dirty="0" smtClean="0"/>
                        <a:t>trust</a:t>
                      </a:r>
                    </a:p>
                    <a:p>
                      <a:pPr marL="342900" indent="-342900">
                        <a:buFont typeface="Arial" panose="020B0604020202020204" pitchFamily="34" charset="0"/>
                        <a:buChar char="•"/>
                      </a:pPr>
                      <a:r>
                        <a:rPr lang="en-US" sz="1800" baseline="0" dirty="0" smtClean="0"/>
                        <a:t>How to communicate</a:t>
                      </a:r>
                    </a:p>
                    <a:p>
                      <a:pPr marL="285750" indent="-285750">
                        <a:buFont typeface="Arial" panose="020B0604020202020204" pitchFamily="34" charset="0"/>
                        <a:buChar char="•"/>
                      </a:pPr>
                      <a:r>
                        <a:rPr lang="en-US" sz="1800" baseline="0" dirty="0" smtClean="0"/>
                        <a:t>Leader as coach</a:t>
                      </a:r>
                    </a:p>
                    <a:p>
                      <a:pPr marL="285750" indent="-285750">
                        <a:buFont typeface="Arial" panose="020B0604020202020204" pitchFamily="34" charset="0"/>
                        <a:buChar char="•"/>
                      </a:pPr>
                      <a:r>
                        <a:rPr lang="en-US" sz="1800" baseline="0" dirty="0" smtClean="0"/>
                        <a:t>Select Leadership Challenge</a:t>
                      </a:r>
                      <a:endParaRPr lang="en-US" sz="1800" dirty="0"/>
                    </a:p>
                  </a:txBody>
                  <a:tcPr marL="68580" marR="68580" marT="34290" marB="34290"/>
                </a:tc>
                <a:tc>
                  <a:txBody>
                    <a:bodyPr/>
                    <a:lstStyle/>
                    <a:p>
                      <a:pPr marL="285750" indent="-285750">
                        <a:buFont typeface="Arial" panose="020B0604020202020204" pitchFamily="34" charset="0"/>
                        <a:buChar char="•"/>
                      </a:pPr>
                      <a:r>
                        <a:rPr lang="en-US" sz="1800" dirty="0" smtClean="0"/>
                        <a:t>Coaching</a:t>
                      </a:r>
                    </a:p>
                    <a:p>
                      <a:pPr marL="285750" indent="-285750">
                        <a:buFont typeface="Arial" panose="020B0604020202020204" pitchFamily="34" charset="0"/>
                        <a:buChar char="•"/>
                      </a:pPr>
                      <a:r>
                        <a:rPr lang="en-US" sz="1800" baseline="0" dirty="0" smtClean="0"/>
                        <a:t>Talk with manager</a:t>
                      </a:r>
                    </a:p>
                    <a:p>
                      <a:pPr marL="285750" indent="-285750">
                        <a:buFont typeface="Arial" panose="020B0604020202020204" pitchFamily="34" charset="0"/>
                        <a:buChar char="•"/>
                      </a:pPr>
                      <a:r>
                        <a:rPr lang="en-US" sz="1800" baseline="0" dirty="0" smtClean="0"/>
                        <a:t>Connect with cohort</a:t>
                      </a:r>
                    </a:p>
                    <a:p>
                      <a:pPr marL="285750" indent="-285750">
                        <a:buFont typeface="Arial" panose="020B0604020202020204" pitchFamily="34" charset="0"/>
                        <a:buChar char="•"/>
                      </a:pPr>
                      <a:r>
                        <a:rPr lang="en-US" sz="1800" baseline="0" dirty="0" smtClean="0"/>
                        <a:t>Finish eLearning</a:t>
                      </a:r>
                      <a:endParaRPr lang="en-US" sz="1800" dirty="0"/>
                    </a:p>
                  </a:txBody>
                  <a:tcPr marL="68580" marR="68580" marT="34290" marB="34290"/>
                </a:tc>
                <a:tc>
                  <a:txBody>
                    <a:bodyPr/>
                    <a:lstStyle/>
                    <a:p>
                      <a:pPr marL="285750" indent="-285750">
                        <a:buFont typeface="Arial" panose="020B0604020202020204" pitchFamily="34" charset="0"/>
                        <a:buChar char="•"/>
                      </a:pPr>
                      <a:r>
                        <a:rPr lang="en-US" sz="1800" dirty="0" smtClean="0"/>
                        <a:t>What did I learn?</a:t>
                      </a:r>
                      <a:endParaRPr lang="en-US" sz="1800" baseline="0" dirty="0" smtClean="0"/>
                    </a:p>
                    <a:p>
                      <a:pPr marL="285750" indent="-285750">
                        <a:buFont typeface="Arial" panose="020B0604020202020204" pitchFamily="34" charset="0"/>
                        <a:buChar char="•"/>
                      </a:pPr>
                      <a:r>
                        <a:rPr lang="en-US" sz="1800" baseline="0" dirty="0" smtClean="0"/>
                        <a:t>Dealing with conflict</a:t>
                      </a:r>
                    </a:p>
                    <a:p>
                      <a:pPr marL="285750" indent="-285750">
                        <a:buFont typeface="Arial" panose="020B0604020202020204" pitchFamily="34" charset="0"/>
                        <a:buChar char="•"/>
                      </a:pPr>
                      <a:r>
                        <a:rPr lang="en-US" sz="1800" baseline="0" dirty="0" smtClean="0"/>
                        <a:t>Giving and receiving feedback</a:t>
                      </a:r>
                    </a:p>
                    <a:p>
                      <a:pPr marL="285750" indent="-285750">
                        <a:buFont typeface="Arial" panose="020B0604020202020204" pitchFamily="34" charset="0"/>
                        <a:buChar char="•"/>
                      </a:pPr>
                      <a:r>
                        <a:rPr lang="en-US" sz="1800" b="1" baseline="0" dirty="0" smtClean="0">
                          <a:solidFill>
                            <a:srgbClr val="FF0000"/>
                          </a:solidFill>
                        </a:rPr>
                        <a:t>Applying what I learned </a:t>
                      </a:r>
                    </a:p>
                    <a:p>
                      <a:pPr marL="285750" indent="-285750">
                        <a:buFont typeface="Arial" panose="020B0604020202020204" pitchFamily="34" charset="0"/>
                        <a:buChar char="•"/>
                      </a:pPr>
                      <a:r>
                        <a:rPr lang="en-US" sz="1800" baseline="0" dirty="0" smtClean="0"/>
                        <a:t>Celebrate success</a:t>
                      </a:r>
                    </a:p>
                  </a:txBody>
                  <a:tcPr marL="68580" marR="68580" marT="34290" marB="34290"/>
                </a:tc>
                <a:extLst>
                  <a:ext uri="{0D108BD9-81ED-4DB2-BD59-A6C34878D82A}">
                    <a16:rowId xmlns:a16="http://schemas.microsoft.com/office/drawing/2014/main" val="10002"/>
                  </a:ext>
                </a:extLst>
              </a:tr>
              <a:tr h="881663">
                <a:tc gridSpan="4">
                  <a:txBody>
                    <a:bodyPr/>
                    <a:lstStyle/>
                    <a:p>
                      <a:pPr marL="0" indent="0">
                        <a:buFont typeface="Arial" panose="020B0604020202020204" pitchFamily="34" charset="0"/>
                        <a:buNone/>
                      </a:pPr>
                      <a:r>
                        <a:rPr lang="en-US" sz="2000" b="1" baseline="0" dirty="0" smtClean="0">
                          <a:solidFill>
                            <a:schemeClr val="bg1"/>
                          </a:solidFill>
                        </a:rPr>
                        <a:t>Post-work:  </a:t>
                      </a:r>
                      <a:r>
                        <a:rPr lang="en-US" sz="2000" b="0" baseline="0" dirty="0" smtClean="0">
                          <a:solidFill>
                            <a:schemeClr val="bg1"/>
                          </a:solidFill>
                        </a:rPr>
                        <a:t>Continue to engage with manager;  apply learning; take post-assessment </a:t>
                      </a:r>
                    </a:p>
                  </a:txBody>
                  <a:tcPr marL="68580" marR="68580" marT="34290" marB="34290">
                    <a:solidFill>
                      <a:schemeClr val="accent1"/>
                    </a:solidFill>
                  </a:tcPr>
                </a:tc>
                <a:tc hMerge="1">
                  <a:txBody>
                    <a:bodyPr/>
                    <a:lstStyle/>
                    <a:p>
                      <a:pPr marL="285750" indent="-285750">
                        <a:buFont typeface="Arial" panose="020B0604020202020204" pitchFamily="34" charset="0"/>
                        <a:buChar char="•"/>
                      </a:pPr>
                      <a:endParaRPr lang="en-US" sz="1800" dirty="0"/>
                    </a:p>
                  </a:txBody>
                  <a:tcPr marL="68580" marR="68580" marT="34290" marB="34290"/>
                </a:tc>
                <a:tc hMerge="1">
                  <a:txBody>
                    <a:bodyPr/>
                    <a:lstStyle/>
                    <a:p>
                      <a:pPr marL="285750" indent="-285750">
                        <a:buFont typeface="Arial" panose="020B0604020202020204" pitchFamily="34" charset="0"/>
                        <a:buChar char="•"/>
                      </a:pPr>
                      <a:endParaRPr lang="en-US" sz="1800" dirty="0"/>
                    </a:p>
                  </a:txBody>
                  <a:tcPr marL="68580" marR="68580" marT="34290" marB="34290"/>
                </a:tc>
                <a:tc hMerge="1">
                  <a:txBody>
                    <a:bodyPr/>
                    <a:lstStyle/>
                    <a:p>
                      <a:pPr marL="285750" indent="-285750">
                        <a:buFont typeface="Arial" panose="020B0604020202020204" pitchFamily="34" charset="0"/>
                        <a:buChar char="•"/>
                      </a:pPr>
                      <a:endParaRPr lang="en-US" sz="1800" baseline="0" dirty="0" smtClean="0"/>
                    </a:p>
                  </a:txBody>
                  <a:tcPr marL="68580" marR="68580" marT="34290" marB="34290"/>
                </a:tc>
                <a:extLst>
                  <a:ext uri="{0D108BD9-81ED-4DB2-BD59-A6C34878D82A}">
                    <a16:rowId xmlns:a16="http://schemas.microsoft.com/office/drawing/2014/main" val="10003"/>
                  </a:ext>
                </a:extLst>
              </a:tr>
            </a:tbl>
          </a:graphicData>
        </a:graphic>
      </p:graphicFrame>
      <p:sp>
        <p:nvSpPr>
          <p:cNvPr id="8" name="Footer Placeholder 7"/>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9" name="Slide Number Placeholder 8"/>
          <p:cNvSpPr>
            <a:spLocks noGrp="1"/>
          </p:cNvSpPr>
          <p:nvPr>
            <p:ph type="sldNum" sz="quarter" idx="12"/>
          </p:nvPr>
        </p:nvSpPr>
        <p:spPr/>
        <p:txBody>
          <a:bodyPr/>
          <a:lstStyle/>
          <a:p>
            <a:fld id="{76052A37-5B1F-CC40-815F-0FC4BE35676F}" type="slidenum">
              <a:rPr lang="en-US" smtClean="0"/>
              <a:t>11</a:t>
            </a:fld>
            <a:endParaRPr lang="en-US" dirty="0"/>
          </a:p>
        </p:txBody>
      </p:sp>
      <p:sp>
        <p:nvSpPr>
          <p:cNvPr id="4" name="Down Arrow 3"/>
          <p:cNvSpPr/>
          <p:nvPr/>
        </p:nvSpPr>
        <p:spPr>
          <a:xfrm rot="7088970">
            <a:off x="8241725" y="4451044"/>
            <a:ext cx="484632" cy="97840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5263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b="1" dirty="0" smtClean="0">
                <a:solidFill>
                  <a:schemeClr val="bg1"/>
                </a:solidFill>
              </a:rPr>
              <a:t>Logistics</a:t>
            </a:r>
            <a:endParaRPr lang="en-US" b="1" dirty="0">
              <a:solidFill>
                <a:schemeClr val="bg1"/>
              </a:solidFill>
            </a:endParaRPr>
          </a:p>
        </p:txBody>
      </p:sp>
      <p:sp>
        <p:nvSpPr>
          <p:cNvPr id="3" name="Content Placeholder 2"/>
          <p:cNvSpPr>
            <a:spLocks noGrp="1"/>
          </p:cNvSpPr>
          <p:nvPr>
            <p:ph idx="1"/>
          </p:nvPr>
        </p:nvSpPr>
        <p:spPr>
          <a:xfrm>
            <a:off x="457200" y="1600200"/>
            <a:ext cx="8229600" cy="4708525"/>
          </a:xfrm>
        </p:spPr>
        <p:txBody>
          <a:bodyPr>
            <a:normAutofit fontScale="85000" lnSpcReduction="10000"/>
          </a:bodyPr>
          <a:lstStyle/>
          <a:p>
            <a:pPr marL="0" indent="0">
              <a:spcBef>
                <a:spcPts val="0"/>
              </a:spcBef>
              <a:spcAft>
                <a:spcPts val="1800"/>
              </a:spcAft>
              <a:buNone/>
            </a:pPr>
            <a:r>
              <a:rPr lang="en-US" sz="3600" dirty="0" smtClean="0"/>
              <a:t>  </a:t>
            </a:r>
            <a:endParaRPr lang="en-US" sz="3600" dirty="0"/>
          </a:p>
          <a:p>
            <a:r>
              <a:rPr lang="en-US" sz="3600" dirty="0" smtClean="0"/>
              <a:t>2:00 – 4:00 pm (last day of 3 day training)</a:t>
            </a:r>
          </a:p>
          <a:p>
            <a:r>
              <a:rPr lang="en-US" sz="3600" dirty="0" smtClean="0"/>
              <a:t>Ideally </a:t>
            </a:r>
            <a:r>
              <a:rPr lang="en-US" sz="3600" u="sng" dirty="0" smtClean="0"/>
              <a:t>2</a:t>
            </a:r>
            <a:r>
              <a:rPr lang="en-US" sz="3600" dirty="0" smtClean="0"/>
              <a:t> HR experts each class; may only be </a:t>
            </a:r>
            <a:r>
              <a:rPr lang="en-US" sz="3600" u="sng" dirty="0" smtClean="0"/>
              <a:t>1</a:t>
            </a:r>
          </a:p>
          <a:p>
            <a:r>
              <a:rPr lang="en-US" sz="3600" dirty="0" smtClean="0"/>
              <a:t>Total of 8 scenarios </a:t>
            </a:r>
          </a:p>
          <a:p>
            <a:r>
              <a:rPr lang="en-US" sz="3600" dirty="0" smtClean="0"/>
              <a:t>Up to 24 participants (5 pods of 4-5 learners)</a:t>
            </a:r>
          </a:p>
          <a:p>
            <a:endParaRPr lang="en-US" sz="3600" dirty="0" smtClean="0"/>
          </a:p>
          <a:p>
            <a:pPr marL="0" indent="0">
              <a:spcBef>
                <a:spcPts val="0"/>
              </a:spcBef>
              <a:spcAft>
                <a:spcPts val="1800"/>
              </a:spcAft>
              <a:buNone/>
            </a:pPr>
            <a:endParaRPr lang="en-US" sz="3600" dirty="0" smtClean="0"/>
          </a:p>
          <a:p>
            <a:pPr marL="0" indent="0">
              <a:spcBef>
                <a:spcPts val="0"/>
              </a:spcBef>
              <a:spcAft>
                <a:spcPts val="1800"/>
              </a:spcAft>
              <a:buNone/>
            </a:pPr>
            <a:r>
              <a:rPr lang="en-US" sz="2500" dirty="0" smtClean="0"/>
              <a:t> </a:t>
            </a:r>
          </a:p>
          <a:p>
            <a:pPr marL="0" indent="0">
              <a:spcBef>
                <a:spcPts val="0"/>
              </a:spcBef>
              <a:spcAft>
                <a:spcPts val="1800"/>
              </a:spcAft>
              <a:buNone/>
            </a:pPr>
            <a:endParaRPr lang="en-US" sz="2400" dirty="0"/>
          </a:p>
          <a:p>
            <a:pPr marL="0" indent="0">
              <a:buNone/>
            </a:pPr>
            <a:endParaRPr lang="en-US" sz="24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12</a:t>
            </a:fld>
            <a:endParaRPr lang="en-US" dirty="0"/>
          </a:p>
        </p:txBody>
      </p:sp>
    </p:spTree>
    <p:extLst>
      <p:ext uri="{BB962C8B-B14F-4D97-AF65-F5344CB8AC3E}">
        <p14:creationId xmlns:p14="http://schemas.microsoft.com/office/powerpoint/2010/main" val="4134648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6">
              <a:lumMod val="75000"/>
            </a:schemeClr>
          </a:solidFill>
        </p:spPr>
        <p:txBody>
          <a:bodyPr/>
          <a:lstStyle/>
          <a:p>
            <a:r>
              <a:rPr lang="en-US" b="1" dirty="0" smtClean="0">
                <a:solidFill>
                  <a:schemeClr val="bg1"/>
                </a:solidFill>
              </a:rPr>
              <a:t>Classroom Layout</a:t>
            </a:r>
            <a:endParaRPr lang="en-US" b="1" dirty="0">
              <a:solidFill>
                <a:schemeClr val="bg1"/>
              </a:solidFill>
            </a:endParaRPr>
          </a:p>
        </p:txBody>
      </p:sp>
      <p:sp>
        <p:nvSpPr>
          <p:cNvPr id="3" name="Content Placeholder 2"/>
          <p:cNvSpPr>
            <a:spLocks noGrp="1"/>
          </p:cNvSpPr>
          <p:nvPr>
            <p:ph idx="1"/>
          </p:nvPr>
        </p:nvSpPr>
        <p:spPr>
          <a:xfrm>
            <a:off x="457200" y="1417638"/>
            <a:ext cx="8229600" cy="4891087"/>
          </a:xfrm>
        </p:spPr>
        <p:txBody>
          <a:bodyPr>
            <a:noAutofit/>
          </a:bodyPr>
          <a:lstStyle/>
          <a:p>
            <a:pPr marL="0" lvl="0" indent="0">
              <a:spcBef>
                <a:spcPts val="0"/>
              </a:spcBef>
              <a:buClr>
                <a:schemeClr val="tx1">
                  <a:lumMod val="50000"/>
                  <a:lumOff val="50000"/>
                </a:schemeClr>
              </a:buClr>
              <a:buSzPct val="90000"/>
              <a:buNone/>
            </a:pPr>
            <a:endParaRPr lang="en-US" sz="2800" dirty="0" smtClean="0"/>
          </a:p>
          <a:p>
            <a:pPr marL="0" indent="0">
              <a:spcBef>
                <a:spcPts val="0"/>
              </a:spcBef>
              <a:spcAft>
                <a:spcPts val="1800"/>
              </a:spcAft>
              <a:buNone/>
            </a:pPr>
            <a:endParaRPr lang="en-US" sz="2400" dirty="0"/>
          </a:p>
          <a:p>
            <a:pPr marL="0" indent="0">
              <a:buNone/>
            </a:pPr>
            <a:endParaRPr lang="en-US" sz="24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13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485900"/>
            <a:ext cx="6908800" cy="5181600"/>
          </a:xfrm>
          <a:prstGeom prst="rect">
            <a:avLst/>
          </a:prstGeom>
        </p:spPr>
      </p:pic>
    </p:spTree>
    <p:extLst>
      <p:ext uri="{BB962C8B-B14F-4D97-AF65-F5344CB8AC3E}">
        <p14:creationId xmlns:p14="http://schemas.microsoft.com/office/powerpoint/2010/main" val="2053454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62588" y="234028"/>
            <a:ext cx="1600200" cy="1597514"/>
          </a:xfrm>
          <a:prstGeom prst="rect">
            <a:avLst/>
          </a:prstGeom>
          <a:noFill/>
          <a:ln w="38100">
            <a:solidFill>
              <a:srgbClr val="F26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5" name="Подзаголовок 2" hidden="1"/>
          <p:cNvSpPr txBox="1">
            <a:spLocks/>
          </p:cNvSpPr>
          <p:nvPr/>
        </p:nvSpPr>
        <p:spPr>
          <a:xfrm>
            <a:off x="763352" y="3734523"/>
            <a:ext cx="3231132" cy="1815044"/>
          </a:xfrm>
          <a:prstGeom prst="rect">
            <a:avLst/>
          </a:prstGeom>
        </p:spPr>
        <p:txBody>
          <a:bodyPr vert="horz" lIns="68580" tIns="34290" rIns="68580" bIns="34290" numCol="2"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50"/>
              </a:lnSpc>
              <a:spcBef>
                <a:spcPts val="900"/>
              </a:spcBef>
              <a:buNone/>
            </a:pPr>
            <a:r>
              <a:rPr lang="en-US" sz="825" kern="0" dirty="0">
                <a:solidFill>
                  <a:schemeClr val="bg1">
                    <a:lumMod val="65000"/>
                  </a:schemeClr>
                </a:solidFill>
                <a:latin typeface="Poppins" panose="02000000000000000000" pitchFamily="2" charset="0"/>
                <a:ea typeface="Karla" pitchFamily="2" charset="0"/>
                <a:cs typeface="Poppins" panose="02000000000000000000" pitchFamily="2" charset="0"/>
              </a:rPr>
              <a:t>Etiam vitae dui congue, semper quam vitae, luctus ligula. Sed posuere nunc in leo commod else cuprum less</a:t>
            </a:r>
            <a:r>
              <a:rPr lang="en-US" sz="825" dirty="0">
                <a:solidFill>
                  <a:schemeClr val="bg1">
                    <a:lumMod val="65000"/>
                  </a:schemeClr>
                </a:solidFill>
                <a:latin typeface="Poppins" panose="02000000000000000000" pitchFamily="2" charset="0"/>
                <a:ea typeface="Karla" pitchFamily="2" charset="0"/>
                <a:cs typeface="Poppins" panose="02000000000000000000" pitchFamily="2" charset="0"/>
              </a:rPr>
              <a:t>. Etiam vitae dui congue, semper quam vitae. </a:t>
            </a:r>
            <a:r>
              <a:rPr lang="en-US" sz="825" kern="0" dirty="0">
                <a:solidFill>
                  <a:schemeClr val="bg1">
                    <a:lumMod val="65000"/>
                  </a:schemeClr>
                </a:solidFill>
                <a:latin typeface="Poppins" panose="02000000000000000000" pitchFamily="2" charset="0"/>
                <a:ea typeface="Karla" pitchFamily="2" charset="0"/>
                <a:cs typeface="Poppins" panose="02000000000000000000" pitchFamily="2" charset="0"/>
              </a:rPr>
              <a:t>Etiam vitae dui congue, semper.</a:t>
            </a:r>
          </a:p>
          <a:p>
            <a:pPr marL="0" indent="0" algn="just">
              <a:lnSpc>
                <a:spcPts val="1350"/>
              </a:lnSpc>
              <a:spcBef>
                <a:spcPts val="900"/>
              </a:spcBef>
              <a:buNone/>
            </a:pPr>
            <a:r>
              <a:rPr lang="en-US" sz="825" kern="0" dirty="0">
                <a:solidFill>
                  <a:schemeClr val="bg1">
                    <a:lumMod val="65000"/>
                  </a:schemeClr>
                </a:solidFill>
                <a:latin typeface="Poppins" panose="02000000000000000000" pitchFamily="2" charset="0"/>
                <a:ea typeface="Karla" pitchFamily="2" charset="0"/>
                <a:cs typeface="Poppins" panose="02000000000000000000" pitchFamily="2" charset="0"/>
              </a:rPr>
              <a:t> </a:t>
            </a:r>
          </a:p>
          <a:p>
            <a:pPr marL="0" indent="0">
              <a:lnSpc>
                <a:spcPts val="1350"/>
              </a:lnSpc>
              <a:spcBef>
                <a:spcPts val="900"/>
              </a:spcBef>
              <a:buNone/>
            </a:pPr>
            <a:r>
              <a:rPr lang="en-US" sz="825" kern="0" dirty="0">
                <a:solidFill>
                  <a:schemeClr val="bg1">
                    <a:lumMod val="65000"/>
                  </a:schemeClr>
                </a:solidFill>
                <a:latin typeface="Poppins" panose="02000000000000000000" pitchFamily="2" charset="0"/>
                <a:ea typeface="Karla" pitchFamily="2" charset="0"/>
                <a:cs typeface="Poppins" panose="02000000000000000000" pitchFamily="2" charset="0"/>
              </a:rPr>
              <a:t>Sed posuere nunc in leo commod. Donec commodo fringilla mi, non dictum risus tempus ut. Donec quis auctor nisi, at rutrum metus. Morbi sed molestie nunc. </a:t>
            </a:r>
            <a:endParaRPr lang="en-US" sz="825" dirty="0">
              <a:solidFill>
                <a:schemeClr val="bg1">
                  <a:lumMod val="65000"/>
                </a:schemeClr>
              </a:solidFill>
              <a:latin typeface="Poppins" panose="02000000000000000000" pitchFamily="2" charset="0"/>
              <a:ea typeface="Karla" pitchFamily="2" charset="0"/>
              <a:cs typeface="Poppins" panose="02000000000000000000" pitchFamily="2" charset="0"/>
            </a:endParaRPr>
          </a:p>
          <a:p>
            <a:pPr marL="0" indent="0" algn="just">
              <a:lnSpc>
                <a:spcPts val="1350"/>
              </a:lnSpc>
              <a:spcBef>
                <a:spcPts val="900"/>
              </a:spcBef>
              <a:buNone/>
            </a:pPr>
            <a:endParaRPr lang="en-US" sz="825" dirty="0">
              <a:solidFill>
                <a:schemeClr val="bg1">
                  <a:lumMod val="65000"/>
                </a:schemeClr>
              </a:solidFill>
              <a:latin typeface="Poppins" panose="02000000000000000000" pitchFamily="2" charset="0"/>
              <a:ea typeface="Karla" pitchFamily="2" charset="0"/>
              <a:cs typeface="Poppins" panose="02000000000000000000" pitchFamily="2" charset="0"/>
            </a:endParaRPr>
          </a:p>
        </p:txBody>
      </p:sp>
      <p:sp>
        <p:nvSpPr>
          <p:cNvPr id="10" name="Овал 9"/>
          <p:cNvSpPr/>
          <p:nvPr/>
        </p:nvSpPr>
        <p:spPr>
          <a:xfrm>
            <a:off x="6112043" y="2562726"/>
            <a:ext cx="1804737" cy="18047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pic>
        <p:nvPicPr>
          <p:cNvPr id="15" name="Picture Placeholder 14"/>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8853" t="-49" r="15779" b="49"/>
          <a:stretch/>
        </p:blipFill>
        <p:spPr>
          <a:xfrm>
            <a:off x="4314825" y="453102"/>
            <a:ext cx="5896221" cy="5213256"/>
          </a:xfrm>
        </p:spPr>
      </p:pic>
      <p:grpSp>
        <p:nvGrpSpPr>
          <p:cNvPr id="2" name="Group 1"/>
          <p:cNvGrpSpPr/>
          <p:nvPr/>
        </p:nvGrpSpPr>
        <p:grpSpPr>
          <a:xfrm>
            <a:off x="1407699" y="934804"/>
            <a:ext cx="2619555" cy="757913"/>
            <a:chOff x="1712499" y="623518"/>
            <a:chExt cx="2619555" cy="847028"/>
          </a:xfrm>
        </p:grpSpPr>
        <p:sp>
          <p:nvSpPr>
            <p:cNvPr id="13" name="Rectangle 12"/>
            <p:cNvSpPr/>
            <p:nvPr/>
          </p:nvSpPr>
          <p:spPr>
            <a:xfrm>
              <a:off x="1712500" y="623519"/>
              <a:ext cx="2619554" cy="847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712499" y="623518"/>
              <a:ext cx="2619554" cy="847027"/>
            </a:xfrm>
            <a:prstGeom prst="rect">
              <a:avLst/>
            </a:prstGeom>
            <a:noFill/>
          </p:spPr>
          <p:txBody>
            <a:bodyPr wrap="square">
              <a:spAutoFit/>
            </a:bodyPr>
            <a:lstStyle/>
            <a:p>
              <a:pPr>
                <a:lnSpc>
                  <a:spcPts val="2850"/>
                </a:lnSpc>
              </a:pPr>
              <a:r>
                <a:rPr lang="en-US" sz="2700" b="1" spc="75" dirty="0" smtClean="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LEADERSHIP SCENARIOS</a:t>
              </a:r>
              <a:endParaRPr lang="en-US" sz="2700" b="1" spc="75"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grpSp>
      <p:sp>
        <p:nvSpPr>
          <p:cNvPr id="14" name="Rectangle 13"/>
          <p:cNvSpPr/>
          <p:nvPr/>
        </p:nvSpPr>
        <p:spPr>
          <a:xfrm>
            <a:off x="362587" y="1971103"/>
            <a:ext cx="5247637" cy="3247043"/>
          </a:xfrm>
          <a:prstGeom prst="rect">
            <a:avLst/>
          </a:prstGeom>
        </p:spPr>
        <p:txBody>
          <a:bodyPr wrap="square">
            <a:spAutoFit/>
          </a:bodyPr>
          <a:lstStyle/>
          <a:p>
            <a:pPr marL="342900" indent="-342900">
              <a:spcBef>
                <a:spcPts val="0"/>
              </a:spcBef>
              <a:spcAft>
                <a:spcPts val="1200"/>
              </a:spcAft>
              <a:buClr>
                <a:schemeClr val="tx1">
                  <a:lumMod val="85000"/>
                  <a:lumOff val="15000"/>
                </a:schemeClr>
              </a:buClr>
              <a:buSzPct val="90000"/>
              <a:buFont typeface="+mj-lt"/>
              <a:buAutoNum type="arabicPeriod"/>
            </a:pPr>
            <a:r>
              <a:rPr lang="en-US" sz="1400" spc="100" dirty="0" smtClean="0">
                <a:latin typeface="Poppins Light" panose="02000000000000000000" pitchFamily="2" charset="0"/>
                <a:cs typeface="Poppins Light" panose="02000000000000000000" pitchFamily="2" charset="0"/>
              </a:rPr>
              <a:t>What </a:t>
            </a:r>
            <a:r>
              <a:rPr lang="en-US" sz="1400" spc="100" dirty="0">
                <a:latin typeface="Poppins Light" panose="02000000000000000000" pitchFamily="2" charset="0"/>
                <a:cs typeface="Poppins Light" panose="02000000000000000000" pitchFamily="2" charset="0"/>
              </a:rPr>
              <a:t>eLearning topics may help?</a:t>
            </a:r>
          </a:p>
          <a:p>
            <a:pPr marL="800100" lvl="1" indent="-342900">
              <a:spcAft>
                <a:spcPts val="600"/>
              </a:spcAft>
              <a:buClr>
                <a:schemeClr val="tx1">
                  <a:lumMod val="85000"/>
                  <a:lumOff val="15000"/>
                </a:schemeClr>
              </a:buClr>
              <a:buSzPct val="90000"/>
              <a:buFont typeface="+mj-lt"/>
              <a:buAutoNum type="alphaUcPeriod"/>
            </a:pPr>
            <a:r>
              <a:rPr lang="en-US" sz="1400" spc="100" dirty="0">
                <a:latin typeface="Poppins Light" panose="02000000000000000000" pitchFamily="2" charset="0"/>
                <a:cs typeface="Poppins Light" panose="02000000000000000000" pitchFamily="2" charset="0"/>
              </a:rPr>
              <a:t>Unlawful employment discrimination</a:t>
            </a:r>
          </a:p>
          <a:p>
            <a:pPr marL="800100" lvl="1" indent="-342900">
              <a:spcAft>
                <a:spcPts val="600"/>
              </a:spcAft>
              <a:buClr>
                <a:schemeClr val="tx1">
                  <a:lumMod val="85000"/>
                  <a:lumOff val="15000"/>
                </a:schemeClr>
              </a:buClr>
              <a:buSzPct val="90000"/>
              <a:buFont typeface="+mj-lt"/>
              <a:buAutoNum type="alphaUcPeriod"/>
            </a:pPr>
            <a:r>
              <a:rPr lang="en-US" sz="1400" spc="100" dirty="0">
                <a:latin typeface="Poppins Light" panose="02000000000000000000" pitchFamily="2" charset="0"/>
                <a:cs typeface="Poppins Light" panose="02000000000000000000" pitchFamily="2" charset="0"/>
              </a:rPr>
              <a:t>Performance plans and reviews</a:t>
            </a:r>
          </a:p>
          <a:p>
            <a:pPr marL="800100" lvl="1" indent="-342900">
              <a:spcAft>
                <a:spcPts val="600"/>
              </a:spcAft>
              <a:buClr>
                <a:schemeClr val="tx1">
                  <a:lumMod val="85000"/>
                  <a:lumOff val="15000"/>
                </a:schemeClr>
              </a:buClr>
              <a:buSzPct val="90000"/>
              <a:buFont typeface="+mj-lt"/>
              <a:buAutoNum type="alphaUcPeriod"/>
            </a:pPr>
            <a:r>
              <a:rPr lang="en-US" sz="1400" spc="100" dirty="0">
                <a:latin typeface="Poppins Light" panose="02000000000000000000" pitchFamily="2" charset="0"/>
                <a:cs typeface="Poppins Light" panose="02000000000000000000" pitchFamily="2" charset="0"/>
              </a:rPr>
              <a:t>Civil service rules and labor relations</a:t>
            </a:r>
          </a:p>
          <a:p>
            <a:pPr marL="800100" lvl="1" indent="-342900">
              <a:spcAft>
                <a:spcPts val="600"/>
              </a:spcAft>
              <a:buClr>
                <a:schemeClr val="tx1">
                  <a:lumMod val="85000"/>
                  <a:lumOff val="15000"/>
                </a:schemeClr>
              </a:buClr>
              <a:buSzPct val="90000"/>
              <a:buFont typeface="+mj-lt"/>
              <a:buAutoNum type="alphaUcPeriod"/>
            </a:pPr>
            <a:r>
              <a:rPr lang="en-US" sz="1400" spc="100" dirty="0">
                <a:latin typeface="Poppins Light" panose="02000000000000000000" pitchFamily="2" charset="0"/>
                <a:cs typeface="Poppins Light" panose="02000000000000000000" pitchFamily="2" charset="0"/>
              </a:rPr>
              <a:t>Pay, leave and time</a:t>
            </a:r>
          </a:p>
          <a:p>
            <a:pPr marL="800100" lvl="1" indent="-342900">
              <a:spcAft>
                <a:spcPts val="600"/>
              </a:spcAft>
              <a:buClr>
                <a:schemeClr val="tx1">
                  <a:lumMod val="85000"/>
                  <a:lumOff val="15000"/>
                </a:schemeClr>
              </a:buClr>
              <a:buSzPct val="90000"/>
              <a:buFont typeface="+mj-lt"/>
              <a:buAutoNum type="alphaUcPeriod"/>
            </a:pPr>
            <a:r>
              <a:rPr lang="en-US" sz="1400" spc="100" dirty="0">
                <a:latin typeface="Poppins Light" panose="02000000000000000000" pitchFamily="2" charset="0"/>
                <a:cs typeface="Poppins Light" panose="02000000000000000000" pitchFamily="2" charset="0"/>
              </a:rPr>
              <a:t>Hiring processes</a:t>
            </a:r>
          </a:p>
          <a:p>
            <a:pPr marL="800100" lvl="1" indent="-342900">
              <a:spcAft>
                <a:spcPts val="1200"/>
              </a:spcAft>
              <a:buClr>
                <a:schemeClr val="tx1">
                  <a:lumMod val="85000"/>
                  <a:lumOff val="15000"/>
                </a:schemeClr>
              </a:buClr>
              <a:buSzPct val="90000"/>
              <a:buFont typeface="+mj-lt"/>
              <a:buAutoNum type="alphaUcPeriod"/>
            </a:pPr>
            <a:r>
              <a:rPr lang="en-US" sz="1400" spc="100" dirty="0">
                <a:latin typeface="Poppins Light" panose="02000000000000000000" pitchFamily="2" charset="0"/>
                <a:cs typeface="Poppins Light" panose="02000000000000000000" pitchFamily="2" charset="0"/>
              </a:rPr>
              <a:t>Resolving performance issues</a:t>
            </a:r>
          </a:p>
          <a:p>
            <a:pPr marL="342900" indent="-342900">
              <a:spcBef>
                <a:spcPts val="0"/>
              </a:spcBef>
              <a:spcAft>
                <a:spcPts val="1200"/>
              </a:spcAft>
              <a:buClr>
                <a:schemeClr val="tx1">
                  <a:lumMod val="85000"/>
                  <a:lumOff val="15000"/>
                </a:schemeClr>
              </a:buClr>
              <a:buSzPct val="90000"/>
              <a:buFont typeface="+mj-lt"/>
              <a:buAutoNum type="arabicPeriod"/>
            </a:pPr>
            <a:r>
              <a:rPr lang="en-US" sz="1400" spc="100" dirty="0">
                <a:latin typeface="Poppins Light" panose="02000000000000000000" pitchFamily="2" charset="0"/>
                <a:cs typeface="Poppins Light" panose="02000000000000000000" pitchFamily="2" charset="0"/>
              </a:rPr>
              <a:t>What steps will you take?</a:t>
            </a:r>
          </a:p>
          <a:p>
            <a:pPr marL="342900" indent="-342900">
              <a:spcBef>
                <a:spcPts val="0"/>
              </a:spcBef>
              <a:spcAft>
                <a:spcPts val="1200"/>
              </a:spcAft>
              <a:buClr>
                <a:schemeClr val="tx1">
                  <a:lumMod val="85000"/>
                  <a:lumOff val="15000"/>
                </a:schemeClr>
              </a:buClr>
              <a:buSzPct val="90000"/>
              <a:buFont typeface="+mj-lt"/>
              <a:buAutoNum type="arabicPeriod"/>
            </a:pPr>
            <a:r>
              <a:rPr lang="en-US" sz="1400" spc="100" dirty="0">
                <a:latin typeface="Poppins Light" panose="02000000000000000000" pitchFamily="2" charset="0"/>
                <a:cs typeface="Poppins Light" panose="02000000000000000000" pitchFamily="2" charset="0"/>
              </a:rPr>
              <a:t>Who will you involve?</a:t>
            </a:r>
          </a:p>
          <a:p>
            <a:pPr marL="342900" indent="-342900">
              <a:spcBef>
                <a:spcPts val="0"/>
              </a:spcBef>
              <a:spcAft>
                <a:spcPts val="1200"/>
              </a:spcAft>
              <a:buClr>
                <a:schemeClr val="tx1">
                  <a:lumMod val="85000"/>
                  <a:lumOff val="15000"/>
                </a:schemeClr>
              </a:buClr>
              <a:buSzPct val="90000"/>
              <a:buFont typeface="+mj-lt"/>
              <a:buAutoNum type="arabicPeriod"/>
            </a:pPr>
            <a:r>
              <a:rPr lang="en-US" sz="1400" spc="100" dirty="0">
                <a:latin typeface="Poppins Light" panose="02000000000000000000" pitchFamily="2" charset="0"/>
                <a:cs typeface="Poppins Light" panose="02000000000000000000" pitchFamily="2" charset="0"/>
              </a:rPr>
              <a:t>What tools and resources will help?</a:t>
            </a:r>
          </a:p>
        </p:txBody>
      </p:sp>
      <p:sp>
        <p:nvSpPr>
          <p:cNvPr id="3" name="TextBox 2"/>
          <p:cNvSpPr txBox="1"/>
          <p:nvPr/>
        </p:nvSpPr>
        <p:spPr>
          <a:xfrm>
            <a:off x="2286000" y="304800"/>
            <a:ext cx="6019800" cy="369332"/>
          </a:xfrm>
          <a:prstGeom prst="rect">
            <a:avLst/>
          </a:prstGeom>
          <a:solidFill>
            <a:srgbClr val="FFFF00"/>
          </a:solidFill>
        </p:spPr>
        <p:txBody>
          <a:bodyPr wrap="square" rtlCol="0">
            <a:spAutoFit/>
          </a:bodyPr>
          <a:lstStyle/>
          <a:p>
            <a:pPr algn="ctr"/>
            <a:r>
              <a:rPr lang="en-US" b="1" i="1" dirty="0" smtClean="0"/>
              <a:t>THIS SLIDE IS FROM LEADING OTHERS COURSE </a:t>
            </a:r>
            <a:endParaRPr lang="en-US" b="1" i="1" dirty="0"/>
          </a:p>
        </p:txBody>
      </p:sp>
    </p:spTree>
    <p:extLst>
      <p:ext uri="{BB962C8B-B14F-4D97-AF65-F5344CB8AC3E}">
        <p14:creationId xmlns:p14="http://schemas.microsoft.com/office/powerpoint/2010/main" val="2483866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b="1" dirty="0" smtClean="0">
                <a:solidFill>
                  <a:schemeClr val="bg1"/>
                </a:solidFill>
              </a:rPr>
              <a:t>Resources available to you</a:t>
            </a:r>
            <a:endParaRPr lang="en-US" b="1" dirty="0">
              <a:solidFill>
                <a:schemeClr val="bg1"/>
              </a:solidFill>
            </a:endParaRPr>
          </a:p>
        </p:txBody>
      </p:sp>
      <p:sp>
        <p:nvSpPr>
          <p:cNvPr id="3" name="Content Placeholder 2"/>
          <p:cNvSpPr>
            <a:spLocks noGrp="1"/>
          </p:cNvSpPr>
          <p:nvPr>
            <p:ph idx="1"/>
          </p:nvPr>
        </p:nvSpPr>
        <p:spPr>
          <a:xfrm>
            <a:off x="457200" y="1600200"/>
            <a:ext cx="8229600" cy="4708525"/>
          </a:xfrm>
        </p:spPr>
        <p:txBody>
          <a:bodyPr>
            <a:normAutofit fontScale="47500" lnSpcReduction="20000"/>
          </a:bodyPr>
          <a:lstStyle/>
          <a:p>
            <a:pPr>
              <a:spcBef>
                <a:spcPts val="0"/>
              </a:spcBef>
              <a:spcAft>
                <a:spcPts val="1800"/>
              </a:spcAft>
            </a:pPr>
            <a:r>
              <a:rPr lang="en-US" sz="5100" dirty="0" smtClean="0"/>
              <a:t>Electronic copies of:</a:t>
            </a:r>
          </a:p>
          <a:p>
            <a:pPr lvl="1">
              <a:spcBef>
                <a:spcPts val="0"/>
              </a:spcBef>
              <a:spcAft>
                <a:spcPts val="1800"/>
              </a:spcAft>
            </a:pPr>
            <a:r>
              <a:rPr lang="en-US" sz="4700" dirty="0" smtClean="0"/>
              <a:t>Participant Guide (including Leadership Competencies)</a:t>
            </a:r>
          </a:p>
          <a:p>
            <a:pPr lvl="1">
              <a:spcBef>
                <a:spcPts val="0"/>
              </a:spcBef>
              <a:spcAft>
                <a:spcPts val="1800"/>
              </a:spcAft>
            </a:pPr>
            <a:r>
              <a:rPr lang="en-US" sz="4700" dirty="0" smtClean="0"/>
              <a:t>Leadership Scenarios (including suggested responses) </a:t>
            </a:r>
            <a:endParaRPr lang="en-US" sz="4700" dirty="0"/>
          </a:p>
          <a:p>
            <a:pPr>
              <a:spcBef>
                <a:spcPts val="0"/>
              </a:spcBef>
              <a:spcAft>
                <a:spcPts val="1800"/>
              </a:spcAft>
            </a:pPr>
            <a:r>
              <a:rPr lang="en-US" sz="5100" dirty="0" smtClean="0"/>
              <a:t>eLearning modules</a:t>
            </a:r>
          </a:p>
          <a:p>
            <a:pPr>
              <a:spcBef>
                <a:spcPts val="0"/>
              </a:spcBef>
              <a:spcAft>
                <a:spcPts val="1800"/>
              </a:spcAft>
            </a:pPr>
            <a:r>
              <a:rPr lang="en-US" sz="5100" dirty="0" smtClean="0"/>
              <a:t>Partner HR SME</a:t>
            </a:r>
          </a:p>
          <a:p>
            <a:pPr>
              <a:spcBef>
                <a:spcPts val="0"/>
              </a:spcBef>
              <a:spcAft>
                <a:spcPts val="1800"/>
              </a:spcAft>
            </a:pPr>
            <a:r>
              <a:rPr lang="en-US" sz="5100" dirty="0" smtClean="0"/>
              <a:t>Other?</a:t>
            </a:r>
          </a:p>
          <a:p>
            <a:endParaRPr lang="en-US" sz="3600" dirty="0"/>
          </a:p>
          <a:p>
            <a:pPr marL="0" indent="0">
              <a:buNone/>
            </a:pPr>
            <a:endParaRPr lang="en-US" sz="3600" dirty="0"/>
          </a:p>
          <a:p>
            <a:pPr marL="0" indent="0">
              <a:spcBef>
                <a:spcPts val="0"/>
              </a:spcBef>
              <a:spcAft>
                <a:spcPts val="1800"/>
              </a:spcAft>
              <a:buNone/>
            </a:pPr>
            <a:endParaRPr lang="en-US" sz="3600" dirty="0" smtClean="0"/>
          </a:p>
          <a:p>
            <a:pPr marL="0" indent="0">
              <a:spcBef>
                <a:spcPts val="0"/>
              </a:spcBef>
              <a:spcAft>
                <a:spcPts val="1800"/>
              </a:spcAft>
              <a:buNone/>
            </a:pPr>
            <a:r>
              <a:rPr lang="en-US" sz="2500" dirty="0" smtClean="0"/>
              <a:t> </a:t>
            </a:r>
          </a:p>
          <a:p>
            <a:pPr marL="0" indent="0">
              <a:spcBef>
                <a:spcPts val="0"/>
              </a:spcBef>
              <a:spcAft>
                <a:spcPts val="1800"/>
              </a:spcAft>
              <a:buNone/>
            </a:pPr>
            <a:endParaRPr lang="en-US" sz="2400" dirty="0"/>
          </a:p>
          <a:p>
            <a:pPr marL="0" indent="0">
              <a:buNone/>
            </a:pPr>
            <a:endParaRPr lang="en-US" sz="24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15</a:t>
            </a:fld>
            <a:endParaRPr lang="en-US" dirty="0"/>
          </a:p>
        </p:txBody>
      </p:sp>
    </p:spTree>
    <p:extLst>
      <p:ext uri="{BB962C8B-B14F-4D97-AF65-F5344CB8AC3E}">
        <p14:creationId xmlns:p14="http://schemas.microsoft.com/office/powerpoint/2010/main" val="441361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b="1" dirty="0" smtClean="0">
                <a:solidFill>
                  <a:schemeClr val="bg1"/>
                </a:solidFill>
              </a:rPr>
              <a:t>Summary of Key Takeaways</a:t>
            </a:r>
            <a:endParaRPr lang="en-US" b="1" dirty="0">
              <a:solidFill>
                <a:schemeClr val="bg1"/>
              </a:solidFill>
            </a:endParaRPr>
          </a:p>
        </p:txBody>
      </p:sp>
      <p:sp>
        <p:nvSpPr>
          <p:cNvPr id="3" name="Content Placeholder 2"/>
          <p:cNvSpPr>
            <a:spLocks noGrp="1"/>
          </p:cNvSpPr>
          <p:nvPr>
            <p:ph idx="1"/>
          </p:nvPr>
        </p:nvSpPr>
        <p:spPr>
          <a:xfrm>
            <a:off x="457200" y="1600200"/>
            <a:ext cx="8229600" cy="4708525"/>
          </a:xfrm>
        </p:spPr>
        <p:txBody>
          <a:bodyPr>
            <a:normAutofit fontScale="47500" lnSpcReduction="20000"/>
          </a:bodyPr>
          <a:lstStyle/>
          <a:p>
            <a:pPr>
              <a:spcBef>
                <a:spcPts val="0"/>
              </a:spcBef>
              <a:spcAft>
                <a:spcPts val="1800"/>
              </a:spcAft>
            </a:pPr>
            <a:r>
              <a:rPr lang="en-US" sz="5100" dirty="0" smtClean="0"/>
              <a:t>Thank you!</a:t>
            </a:r>
          </a:p>
          <a:p>
            <a:pPr>
              <a:spcBef>
                <a:spcPts val="0"/>
              </a:spcBef>
              <a:spcAft>
                <a:spcPts val="1800"/>
              </a:spcAft>
            </a:pPr>
            <a:r>
              <a:rPr lang="en-US" sz="5100" dirty="0"/>
              <a:t>2:00 – </a:t>
            </a:r>
            <a:r>
              <a:rPr lang="en-US" sz="5100" dirty="0" smtClean="0"/>
              <a:t>4:00 pm </a:t>
            </a:r>
            <a:r>
              <a:rPr lang="en-US" sz="5100" dirty="0"/>
              <a:t>on day 3</a:t>
            </a:r>
          </a:p>
          <a:p>
            <a:pPr>
              <a:spcBef>
                <a:spcPts val="0"/>
              </a:spcBef>
              <a:spcAft>
                <a:spcPts val="1800"/>
              </a:spcAft>
            </a:pPr>
            <a:r>
              <a:rPr lang="en-US" sz="5100" dirty="0" smtClean="0"/>
              <a:t>Role:</a:t>
            </a:r>
          </a:p>
          <a:p>
            <a:pPr lvl="1">
              <a:spcBef>
                <a:spcPts val="0"/>
              </a:spcBef>
              <a:spcAft>
                <a:spcPts val="1800"/>
              </a:spcAft>
            </a:pPr>
            <a:r>
              <a:rPr lang="en-US" sz="5100" dirty="0" smtClean="0"/>
              <a:t>deliver </a:t>
            </a:r>
            <a:r>
              <a:rPr lang="en-US" sz="5100" dirty="0"/>
              <a:t>expert-level advice (</a:t>
            </a:r>
            <a:r>
              <a:rPr lang="en-US" sz="5100" i="1" dirty="0"/>
              <a:t>not</a:t>
            </a:r>
            <a:r>
              <a:rPr lang="en-US" sz="5100" dirty="0"/>
              <a:t> agency specific) to the Leading Others </a:t>
            </a:r>
            <a:r>
              <a:rPr lang="en-US" sz="5100" dirty="0" smtClean="0"/>
              <a:t>audience.</a:t>
            </a:r>
          </a:p>
          <a:p>
            <a:pPr lvl="1">
              <a:spcBef>
                <a:spcPts val="0"/>
              </a:spcBef>
              <a:spcAft>
                <a:spcPts val="1800"/>
              </a:spcAft>
            </a:pPr>
            <a:r>
              <a:rPr lang="en-US" sz="5100" dirty="0" smtClean="0"/>
              <a:t>Consult </a:t>
            </a:r>
            <a:r>
              <a:rPr lang="en-US" sz="5100" dirty="0"/>
              <a:t>the group towards successful </a:t>
            </a:r>
            <a:r>
              <a:rPr lang="en-US" sz="5100" dirty="0" smtClean="0"/>
              <a:t>outcomes and answer questions.</a:t>
            </a:r>
          </a:p>
          <a:p>
            <a:endParaRPr lang="en-US" sz="3600" dirty="0"/>
          </a:p>
          <a:p>
            <a:endParaRPr lang="en-US" sz="3600" dirty="0"/>
          </a:p>
          <a:p>
            <a:pPr marL="0" indent="0">
              <a:spcBef>
                <a:spcPts val="0"/>
              </a:spcBef>
              <a:spcAft>
                <a:spcPts val="1800"/>
              </a:spcAft>
              <a:buNone/>
            </a:pPr>
            <a:endParaRPr lang="en-US" sz="3600" dirty="0" smtClean="0"/>
          </a:p>
          <a:p>
            <a:pPr marL="0" indent="0">
              <a:spcBef>
                <a:spcPts val="0"/>
              </a:spcBef>
              <a:spcAft>
                <a:spcPts val="1800"/>
              </a:spcAft>
              <a:buNone/>
            </a:pPr>
            <a:r>
              <a:rPr lang="en-US" sz="2500" dirty="0" smtClean="0"/>
              <a:t> </a:t>
            </a:r>
          </a:p>
          <a:p>
            <a:pPr marL="0" indent="0">
              <a:spcBef>
                <a:spcPts val="0"/>
              </a:spcBef>
              <a:spcAft>
                <a:spcPts val="1800"/>
              </a:spcAft>
              <a:buNone/>
            </a:pPr>
            <a:endParaRPr lang="en-US" sz="2400" dirty="0"/>
          </a:p>
          <a:p>
            <a:pPr marL="0" indent="0">
              <a:buNone/>
            </a:pPr>
            <a:endParaRPr lang="en-US" sz="24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16</a:t>
            </a:fld>
            <a:endParaRPr lang="en-US" dirty="0"/>
          </a:p>
        </p:txBody>
      </p:sp>
    </p:spTree>
    <p:extLst>
      <p:ext uri="{BB962C8B-B14F-4D97-AF65-F5344CB8AC3E}">
        <p14:creationId xmlns:p14="http://schemas.microsoft.com/office/powerpoint/2010/main" val="2064494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artisticBlur radius="30"/>
                    </a14:imgEffect>
                  </a14:imgLayer>
                </a14:imgProps>
              </a:ext>
              <a:ext uri="{28A0092B-C50C-407E-A947-70E740481C1C}">
                <a14:useLocalDpi xmlns:a14="http://schemas.microsoft.com/office/drawing/2010/main" val="0"/>
              </a:ext>
            </a:extLst>
          </a:blip>
          <a:stretch>
            <a:fillRect/>
          </a:stretch>
        </p:blipFill>
        <p:spPr>
          <a:xfrm>
            <a:off x="-1148058" y="0"/>
            <a:ext cx="10287000" cy="6858000"/>
          </a:xfrm>
        </p:spPr>
      </p:pic>
      <p:sp>
        <p:nvSpPr>
          <p:cNvPr id="5" name="Прямоугольник 4"/>
          <p:cNvSpPr/>
          <p:nvPr/>
        </p:nvSpPr>
        <p:spPr>
          <a:xfrm>
            <a:off x="1143000" y="857250"/>
            <a:ext cx="7267074" cy="51435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1350" dirty="0"/>
          </a:p>
        </p:txBody>
      </p:sp>
      <p:sp>
        <p:nvSpPr>
          <p:cNvPr id="10" name="Подзаголовок 2" hidden="1"/>
          <p:cNvSpPr txBox="1">
            <a:spLocks/>
          </p:cNvSpPr>
          <p:nvPr/>
        </p:nvSpPr>
        <p:spPr>
          <a:xfrm>
            <a:off x="3088688" y="3608078"/>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spcBef>
                <a:spcPts val="900"/>
              </a:spcBef>
              <a:buNone/>
            </a:pPr>
            <a:r>
              <a:rPr lang="en-US" sz="825" dirty="0">
                <a:solidFill>
                  <a:schemeClr val="bg1"/>
                </a:solidFill>
                <a:latin typeface="Poppins SemiBold" panose="02000000000000000000" pitchFamily="2" charset="0"/>
                <a:ea typeface="Karla" pitchFamily="2" charset="0"/>
                <a:cs typeface="Poppins SemiBold" panose="02000000000000000000" pitchFamily="2" charset="0"/>
              </a:rPr>
              <a:t>THE POWERPOINT PRESENTATION</a:t>
            </a:r>
            <a:endParaRPr lang="ru-RU" sz="825" dirty="0">
              <a:solidFill>
                <a:schemeClr val="bg1"/>
              </a:solidFill>
              <a:latin typeface="Lora" panose="02000503000000020004" pitchFamily="2" charset="-52"/>
              <a:ea typeface="Karla" pitchFamily="2" charset="0"/>
              <a:cs typeface="Poppins SemiBold" panose="02000000000000000000" pitchFamily="2" charset="0"/>
            </a:endParaRPr>
          </a:p>
        </p:txBody>
      </p:sp>
      <p:sp>
        <p:nvSpPr>
          <p:cNvPr id="12" name="Shade"/>
          <p:cNvSpPr/>
          <p:nvPr/>
        </p:nvSpPr>
        <p:spPr>
          <a:xfrm>
            <a:off x="-5057" y="807552"/>
            <a:ext cx="9143999" cy="5146555"/>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11" name="Text box"/>
          <p:cNvSpPr txBox="1">
            <a:spLocks/>
          </p:cNvSpPr>
          <p:nvPr/>
        </p:nvSpPr>
        <p:spPr>
          <a:xfrm>
            <a:off x="1787432" y="2968574"/>
            <a:ext cx="5569138" cy="11980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spc="75"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LEADING OTHERS</a:t>
            </a:r>
          </a:p>
          <a:p>
            <a:pPr algn="ctr"/>
            <a:r>
              <a:rPr lang="en-US" sz="2100" spc="75" dirty="0">
                <a:solidFill>
                  <a:schemeClr val="bg1"/>
                </a:solidFill>
                <a:latin typeface="Poppins Medium" panose="02000000000000000000" pitchFamily="2" charset="0"/>
                <a:ea typeface="Lato" panose="020F0502020204030203" pitchFamily="34" charset="0"/>
                <a:cs typeface="Poppins Medium" panose="02000000000000000000" pitchFamily="2" charset="0"/>
              </a:rPr>
              <a:t>THE JOURNEY TO EFFECTIVE LEADERSHIP</a:t>
            </a:r>
            <a:endParaRPr lang="en-US" sz="2100" b="1" spc="75" dirty="0">
              <a:latin typeface="Poppins Medium" panose="02000000000000000000" pitchFamily="2" charset="0"/>
              <a:ea typeface="Lato" panose="020F0502020204030203" pitchFamily="34" charset="0"/>
              <a:cs typeface="Poppins Medium" panose="02000000000000000000" pitchFamily="2" charset="0"/>
            </a:endParaRPr>
          </a:p>
          <a:p>
            <a:pPr algn="ctr"/>
            <a:endParaRPr lang="ru-RU" sz="3000" b="1" spc="75" dirty="0">
              <a:latin typeface="Nixie"/>
              <a:ea typeface="Lato" panose="020F0502020204030203" pitchFamily="34" charset="0"/>
              <a:cs typeface="Poppins SemiBold" panose="02000000000000000000" pitchFamily="2" charset="0"/>
            </a:endParaRPr>
          </a:p>
        </p:txBody>
      </p:sp>
      <p:pic>
        <p:nvPicPr>
          <p:cNvPr id="8" name="Picture 7"/>
          <p:cNvPicPr>
            <a:picLocks noChangeAspect="1"/>
          </p:cNvPicPr>
          <p:nvPr/>
        </p:nvPicPr>
        <p:blipFill>
          <a:blip r:embed="rId5"/>
          <a:stretch>
            <a:fillRect/>
          </a:stretch>
        </p:blipFill>
        <p:spPr>
          <a:xfrm>
            <a:off x="4149179" y="3872376"/>
            <a:ext cx="845643" cy="953743"/>
          </a:xfrm>
          <a:prstGeom prst="rect">
            <a:avLst/>
          </a:prstGeom>
        </p:spPr>
      </p:pic>
      <p:sp>
        <p:nvSpPr>
          <p:cNvPr id="3" name="Rectangle 2"/>
          <p:cNvSpPr/>
          <p:nvPr/>
        </p:nvSpPr>
        <p:spPr>
          <a:xfrm>
            <a:off x="1776" y="6425177"/>
            <a:ext cx="2602487" cy="429768"/>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14" y="6057848"/>
            <a:ext cx="2509009" cy="425479"/>
          </a:xfrm>
          <a:prstGeom prst="rect">
            <a:avLst/>
          </a:prstGeom>
        </p:spPr>
      </p:pic>
      <p:sp>
        <p:nvSpPr>
          <p:cNvPr id="13" name="TextBox 12"/>
          <p:cNvSpPr txBox="1"/>
          <p:nvPr/>
        </p:nvSpPr>
        <p:spPr>
          <a:xfrm>
            <a:off x="2335452" y="4974186"/>
            <a:ext cx="4761240" cy="800219"/>
          </a:xfrm>
          <a:prstGeom prst="rect">
            <a:avLst/>
          </a:prstGeom>
          <a:noFill/>
        </p:spPr>
        <p:txBody>
          <a:bodyPr wrap="none" rtlCol="0">
            <a:spAutoFit/>
          </a:bodyPr>
          <a:lstStyle/>
          <a:p>
            <a:pPr algn="ctr"/>
            <a:r>
              <a:rPr lang="en-US" sz="2800" u="sng" spc="75" dirty="0" smtClean="0">
                <a:solidFill>
                  <a:schemeClr val="bg1"/>
                </a:solidFill>
                <a:latin typeface="Poppins Medium" panose="02000000000000000000" pitchFamily="2" charset="0"/>
                <a:ea typeface="Lato" panose="020F0502020204030203" pitchFamily="34" charset="0"/>
                <a:cs typeface="Poppins Medium" panose="02000000000000000000" pitchFamily="2" charset="0"/>
              </a:rPr>
              <a:t>leadingothers@des.wa.gov</a:t>
            </a:r>
          </a:p>
          <a:p>
            <a:endParaRPr lang="en-US" spc="75" dirty="0">
              <a:solidFill>
                <a:schemeClr val="bg1"/>
              </a:solidFill>
              <a:latin typeface="Poppins Medium" panose="02000000000000000000" pitchFamily="2" charset="0"/>
              <a:ea typeface="Lato" panose="020F0502020204030203" pitchFamily="34" charset="0"/>
              <a:cs typeface="Poppins Medium" panose="02000000000000000000" pitchFamily="2" charset="0"/>
            </a:endParaRPr>
          </a:p>
        </p:txBody>
      </p:sp>
    </p:spTree>
    <p:extLst>
      <p:ext uri="{BB962C8B-B14F-4D97-AF65-F5344CB8AC3E}">
        <p14:creationId xmlns:p14="http://schemas.microsoft.com/office/powerpoint/2010/main" val="1611707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3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b="1" dirty="0" smtClean="0">
                <a:solidFill>
                  <a:schemeClr val="bg1"/>
                </a:solidFill>
              </a:rPr>
              <a:t>Presentation Overview </a:t>
            </a:r>
            <a:endParaRPr lang="en-US" b="1" dirty="0">
              <a:solidFill>
                <a:schemeClr val="bg1"/>
              </a:solidFill>
            </a:endParaRPr>
          </a:p>
        </p:txBody>
      </p:sp>
      <p:sp>
        <p:nvSpPr>
          <p:cNvPr id="3" name="Content Placeholder 2"/>
          <p:cNvSpPr>
            <a:spLocks noGrp="1"/>
          </p:cNvSpPr>
          <p:nvPr>
            <p:ph idx="1"/>
          </p:nvPr>
        </p:nvSpPr>
        <p:spPr>
          <a:xfrm>
            <a:off x="457200" y="1600200"/>
            <a:ext cx="8229600" cy="4525963"/>
          </a:xfrm>
          <a:solidFill>
            <a:schemeClr val="bg1"/>
          </a:solidFill>
        </p:spPr>
        <p:txBody>
          <a:bodyPr>
            <a:normAutofit/>
          </a:bodyPr>
          <a:lstStyle/>
          <a:p>
            <a:pPr marL="514350" indent="-514350">
              <a:buAutoNum type="arabicPeriod"/>
            </a:pPr>
            <a:r>
              <a:rPr lang="en-US" dirty="0" smtClean="0"/>
              <a:t>Leading Others overview.</a:t>
            </a:r>
          </a:p>
          <a:p>
            <a:pPr marL="514350" indent="-514350">
              <a:buAutoNum type="arabicPeriod"/>
            </a:pPr>
            <a:r>
              <a:rPr lang="en-US" dirty="0" smtClean="0"/>
              <a:t>Role of HR experts in the classroom.</a:t>
            </a:r>
          </a:p>
          <a:p>
            <a:pPr marL="514350" indent="-514350">
              <a:buAutoNum type="arabicPeriod"/>
            </a:pPr>
            <a:r>
              <a:rPr lang="en-US" dirty="0" smtClean="0"/>
              <a:t>Discuss Leadership scenarios.</a:t>
            </a:r>
          </a:p>
          <a:p>
            <a:pPr marL="0" indent="0">
              <a:buNone/>
            </a:pPr>
            <a:endParaRPr lang="en-US" dirty="0" smtClean="0"/>
          </a:p>
          <a:p>
            <a:pPr marL="0" indent="0">
              <a:buNone/>
            </a:pPr>
            <a:endParaRPr lang="en-US" dirty="0"/>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2</a:t>
            </a:fld>
            <a:endParaRPr lang="en-US" dirty="0"/>
          </a:p>
        </p:txBody>
      </p:sp>
      <p:sp>
        <p:nvSpPr>
          <p:cNvPr id="8" name="Title 1"/>
          <p:cNvSpPr txBox="1">
            <a:spLocks/>
          </p:cNvSpPr>
          <p:nvPr/>
        </p:nvSpPr>
        <p:spPr>
          <a:xfrm>
            <a:off x="457200" y="274638"/>
            <a:ext cx="8229600" cy="1143000"/>
          </a:xfrm>
          <a:prstGeom prst="rect">
            <a:avLst/>
          </a:prstGeom>
          <a:solidFill>
            <a:schemeClr val="accent6">
              <a:lumMod val="7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Orientation Overview </a:t>
            </a:r>
            <a:endParaRPr lang="en-US" b="1" dirty="0">
              <a:solidFill>
                <a:schemeClr val="bg1"/>
              </a:solidFill>
            </a:endParaRPr>
          </a:p>
        </p:txBody>
      </p:sp>
    </p:spTree>
    <p:extLst>
      <p:ext uri="{BB962C8B-B14F-4D97-AF65-F5344CB8AC3E}">
        <p14:creationId xmlns:p14="http://schemas.microsoft.com/office/powerpoint/2010/main" val="3913334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b="1" dirty="0" smtClean="0">
                <a:solidFill>
                  <a:schemeClr val="bg1"/>
                </a:solidFill>
              </a:rPr>
              <a:t>Presentation Overview </a:t>
            </a:r>
            <a:endParaRPr lang="en-US" b="1" dirty="0">
              <a:solidFill>
                <a:schemeClr val="bg1"/>
              </a:solidFill>
            </a:endParaRPr>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3</a:t>
            </a:fld>
            <a:endParaRPr lang="en-US" dirty="0"/>
          </a:p>
        </p:txBody>
      </p:sp>
      <p:sp>
        <p:nvSpPr>
          <p:cNvPr id="8" name="Title 1"/>
          <p:cNvSpPr txBox="1">
            <a:spLocks/>
          </p:cNvSpPr>
          <p:nvPr/>
        </p:nvSpPr>
        <p:spPr>
          <a:xfrm>
            <a:off x="457200" y="274638"/>
            <a:ext cx="8229600" cy="1143000"/>
          </a:xfrm>
          <a:prstGeom prst="rect">
            <a:avLst/>
          </a:prstGeom>
          <a:solidFill>
            <a:schemeClr val="accent6">
              <a:lumMod val="7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But first….</a:t>
            </a:r>
            <a:endParaRPr lang="en-US" b="1" dirty="0">
              <a:solidFill>
                <a:schemeClr val="bg1"/>
              </a:solidFill>
            </a:endParaRPr>
          </a:p>
        </p:txBody>
      </p:sp>
      <p:sp>
        <p:nvSpPr>
          <p:cNvPr id="4" name="AutoShape 2" descr="Image result for thank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thank yo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639" y="1641592"/>
            <a:ext cx="5125845" cy="4351005"/>
          </a:xfrm>
          <a:prstGeom prst="rect">
            <a:avLst/>
          </a:prstGeom>
        </p:spPr>
      </p:pic>
      <p:sp>
        <p:nvSpPr>
          <p:cNvPr id="11" name="Content Placeholder 10"/>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766872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b="1" dirty="0" smtClean="0">
                <a:solidFill>
                  <a:schemeClr val="bg1"/>
                </a:solidFill>
              </a:rPr>
              <a:t>Presentation Overview </a:t>
            </a:r>
            <a:endParaRPr lang="en-US" b="1" dirty="0">
              <a:solidFill>
                <a:schemeClr val="bg1"/>
              </a:solidFill>
            </a:endParaRPr>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4</a:t>
            </a:fld>
            <a:endParaRPr lang="en-US" dirty="0"/>
          </a:p>
        </p:txBody>
      </p:sp>
      <p:sp>
        <p:nvSpPr>
          <p:cNvPr id="8" name="Title 1"/>
          <p:cNvSpPr txBox="1">
            <a:spLocks/>
          </p:cNvSpPr>
          <p:nvPr/>
        </p:nvSpPr>
        <p:spPr>
          <a:xfrm>
            <a:off x="457200" y="274638"/>
            <a:ext cx="8229600" cy="1143000"/>
          </a:xfrm>
          <a:prstGeom prst="rect">
            <a:avLst/>
          </a:prstGeom>
          <a:solidFill>
            <a:schemeClr val="accent6">
              <a:lumMod val="7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and….</a:t>
            </a:r>
            <a:endParaRPr lang="en-US" b="1" dirty="0">
              <a:solidFill>
                <a:schemeClr val="bg1"/>
              </a:solidFill>
            </a:endParaRPr>
          </a:p>
        </p:txBody>
      </p:sp>
      <p:sp>
        <p:nvSpPr>
          <p:cNvPr id="4" name="AutoShape 2" descr="Image result for thank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thank yo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595649" y="2286000"/>
            <a:ext cx="8057697" cy="225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933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53969" y="564079"/>
            <a:ext cx="7911664" cy="6219388"/>
            <a:chOff x="0" y="638612"/>
            <a:chExt cx="7911664" cy="6219388"/>
          </a:xfrm>
        </p:grpSpPr>
        <p:sp>
          <p:nvSpPr>
            <p:cNvPr id="14" name="Isosceles Triangle 13"/>
            <p:cNvSpPr/>
            <p:nvPr/>
          </p:nvSpPr>
          <p:spPr>
            <a:xfrm>
              <a:off x="0" y="1249553"/>
              <a:ext cx="7886700" cy="5608447"/>
            </a:xfrm>
            <a:prstGeom prst="triangle">
              <a:avLst>
                <a:gd name="adj" fmla="val 50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78" y="638612"/>
              <a:ext cx="7707086" cy="5750210"/>
            </a:xfrm>
            <a:prstGeom prst="rect">
              <a:avLst/>
            </a:prstGeom>
          </p:spPr>
        </p:pic>
      </p:grpSp>
      <p:sp>
        <p:nvSpPr>
          <p:cNvPr id="2" name="Title 1"/>
          <p:cNvSpPr>
            <a:spLocks noGrp="1"/>
          </p:cNvSpPr>
          <p:nvPr>
            <p:ph type="title"/>
          </p:nvPr>
        </p:nvSpPr>
        <p:spPr>
          <a:xfrm>
            <a:off x="76200" y="76200"/>
            <a:ext cx="3352800" cy="2286000"/>
          </a:xfrm>
        </p:spPr>
        <p:txBody>
          <a:bodyPr>
            <a:noAutofit/>
          </a:bodyPr>
          <a:lstStyle/>
          <a:p>
            <a:r>
              <a:rPr lang="en-US" sz="4000" b="1" dirty="0" smtClean="0"/>
              <a:t>Leadership Development at all Levels </a:t>
            </a:r>
            <a:endParaRPr lang="en-US" sz="4000" b="1" dirty="0"/>
          </a:p>
        </p:txBody>
      </p:sp>
      <p:sp>
        <p:nvSpPr>
          <p:cNvPr id="8" name="Slide Number Placeholder 5"/>
          <p:cNvSpPr>
            <a:spLocks noGrp="1"/>
          </p:cNvSpPr>
          <p:nvPr>
            <p:ph type="sldNum" sz="quarter" idx="4294967295"/>
          </p:nvPr>
        </p:nvSpPr>
        <p:spPr>
          <a:xfrm>
            <a:off x="8382000" y="6356350"/>
            <a:ext cx="533400" cy="365125"/>
          </a:xfrm>
          <a:prstGeom prst="rect">
            <a:avLst/>
          </a:prstGeom>
        </p:spPr>
        <p:txBody>
          <a:bodyPr vert="horz" lIns="91440" tIns="45720" rIns="91440" bIns="45720" rtlCol="0" anchor="ctr"/>
          <a:lstStyle>
            <a:lvl1pPr algn="r">
              <a:defRPr sz="1000">
                <a:solidFill>
                  <a:schemeClr val="tx1">
                    <a:lumMod val="50000"/>
                    <a:lumOff val="50000"/>
                  </a:schemeClr>
                </a:solidFill>
                <a:latin typeface="Gill Sans MT" panose="020B0502020104020203" pitchFamily="34" charset="0"/>
              </a:defRPr>
            </a:lvl1pPr>
          </a:lstStyle>
          <a:p>
            <a:fld id="{C0F8A21F-8651-4D12-BB36-9CE3AEC863CE}" type="slidenum">
              <a:rPr lang="en-US" smtClean="0">
                <a:solidFill>
                  <a:schemeClr val="bg1"/>
                </a:solidFill>
              </a:rPr>
              <a:pPr/>
              <a:t>5</a:t>
            </a:fld>
            <a:endParaRPr lang="en-US" dirty="0">
              <a:solidFill>
                <a:schemeClr val="bg1"/>
              </a:solidFill>
            </a:endParaRPr>
          </a:p>
        </p:txBody>
      </p:sp>
      <p:grpSp>
        <p:nvGrpSpPr>
          <p:cNvPr id="18" name="Group 17"/>
          <p:cNvGrpSpPr/>
          <p:nvPr/>
        </p:nvGrpSpPr>
        <p:grpSpPr>
          <a:xfrm>
            <a:off x="3976733" y="656941"/>
            <a:ext cx="1600200" cy="941466"/>
            <a:chOff x="5570968" y="1199820"/>
            <a:chExt cx="1580379" cy="1020111"/>
          </a:xfrm>
        </p:grpSpPr>
        <p:sp>
          <p:nvSpPr>
            <p:cNvPr id="16" name="Rectangle 15"/>
            <p:cNvSpPr/>
            <p:nvPr/>
          </p:nvSpPr>
          <p:spPr>
            <a:xfrm>
              <a:off x="5570968" y="1199820"/>
              <a:ext cx="1580379" cy="10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874" y="1249553"/>
              <a:ext cx="1470373" cy="917164"/>
            </a:xfrm>
            <a:prstGeom prst="rect">
              <a:avLst/>
            </a:prstGeom>
            <a:ln>
              <a:noFill/>
            </a:ln>
          </p:spPr>
        </p:pic>
      </p:grpSp>
      <p:sp>
        <p:nvSpPr>
          <p:cNvPr id="3" name="Right Arrow 2"/>
          <p:cNvSpPr/>
          <p:nvPr/>
        </p:nvSpPr>
        <p:spPr>
          <a:xfrm rot="2151470">
            <a:off x="1379815" y="3790407"/>
            <a:ext cx="978408" cy="67864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17" name="TextBox 16"/>
          <p:cNvSpPr txBox="1"/>
          <p:nvPr/>
        </p:nvSpPr>
        <p:spPr>
          <a:xfrm>
            <a:off x="76200" y="3433608"/>
            <a:ext cx="1468281" cy="954107"/>
          </a:xfrm>
          <a:prstGeom prst="rect">
            <a:avLst/>
          </a:prstGeom>
          <a:noFill/>
        </p:spPr>
        <p:txBody>
          <a:bodyPr wrap="square" rtlCol="0">
            <a:spAutoFit/>
          </a:bodyPr>
          <a:lstStyle/>
          <a:p>
            <a:pPr algn="ctr"/>
            <a:r>
              <a:rPr lang="en-US" sz="2800" b="1" dirty="0" smtClean="0"/>
              <a:t>You are Here!</a:t>
            </a:r>
            <a:endParaRPr lang="en-US" sz="2800" b="1" dirty="0"/>
          </a:p>
        </p:txBody>
      </p:sp>
    </p:spTree>
    <p:extLst>
      <p:ext uri="{BB962C8B-B14F-4D97-AF65-F5344CB8AC3E}">
        <p14:creationId xmlns:p14="http://schemas.microsoft.com/office/powerpoint/2010/main" val="366315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spcBef>
                <a:spcPts val="0"/>
              </a:spcBef>
              <a:spcAft>
                <a:spcPts val="1800"/>
              </a:spcAft>
              <a:buNone/>
            </a:pPr>
            <a:r>
              <a:rPr lang="en-US" sz="3600" dirty="0"/>
              <a:t>To provide </a:t>
            </a:r>
            <a:r>
              <a:rPr lang="en-US" sz="3600" dirty="0" smtClean="0"/>
              <a:t>an innovative</a:t>
            </a:r>
            <a:r>
              <a:rPr lang="en-US" sz="3600" dirty="0"/>
              <a:t>, evidence-based </a:t>
            </a:r>
            <a:r>
              <a:rPr lang="en-US" sz="3600" dirty="0" smtClean="0"/>
              <a:t>leadership </a:t>
            </a:r>
            <a:r>
              <a:rPr lang="en-US" sz="3600" dirty="0"/>
              <a:t>development </a:t>
            </a:r>
            <a:r>
              <a:rPr lang="en-US" sz="3600" dirty="0" smtClean="0"/>
              <a:t>experience</a:t>
            </a:r>
            <a:r>
              <a:rPr lang="en-US" sz="3600" dirty="0"/>
              <a:t> </a:t>
            </a:r>
            <a:r>
              <a:rPr lang="en-US" sz="3600" dirty="0" smtClean="0"/>
              <a:t>to entry-level and developing leaders.</a:t>
            </a:r>
            <a:endParaRPr lang="en-US" sz="36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799" y="1600200"/>
            <a:ext cx="4534711" cy="4191000"/>
          </a:xfrm>
        </p:spPr>
      </p:pic>
      <p:sp>
        <p:nvSpPr>
          <p:cNvPr id="7" name="Title 1"/>
          <p:cNvSpPr>
            <a:spLocks noGrp="1"/>
          </p:cNvSpPr>
          <p:nvPr>
            <p:ph type="title"/>
          </p:nvPr>
        </p:nvSpPr>
        <p:spPr>
          <a:solidFill>
            <a:schemeClr val="accent6">
              <a:lumMod val="75000"/>
            </a:schemeClr>
          </a:solidFill>
        </p:spPr>
        <p:txBody>
          <a:bodyPr/>
          <a:lstStyle/>
          <a:p>
            <a:r>
              <a:rPr lang="en-US" b="1" dirty="0" smtClean="0">
                <a:solidFill>
                  <a:schemeClr val="bg1"/>
                </a:solidFill>
              </a:rPr>
              <a:t>Leading Others Vision </a:t>
            </a:r>
            <a:endParaRPr lang="en-US" b="1" dirty="0">
              <a:solidFill>
                <a:schemeClr val="bg1"/>
              </a:solidFill>
            </a:endParaRPr>
          </a:p>
        </p:txBody>
      </p:sp>
      <p:sp>
        <p:nvSpPr>
          <p:cNvPr id="4" name="Footer Placeholder 3"/>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9" name="Slide Number Placeholder 8"/>
          <p:cNvSpPr>
            <a:spLocks noGrp="1"/>
          </p:cNvSpPr>
          <p:nvPr>
            <p:ph type="sldNum" sz="quarter" idx="12"/>
          </p:nvPr>
        </p:nvSpPr>
        <p:spPr/>
        <p:txBody>
          <a:bodyPr/>
          <a:lstStyle/>
          <a:p>
            <a:fld id="{76052A37-5B1F-CC40-815F-0FC4BE35676F}" type="slidenum">
              <a:rPr lang="en-US" smtClean="0"/>
              <a:t>6</a:t>
            </a:fld>
            <a:endParaRPr lang="en-US" dirty="0"/>
          </a:p>
        </p:txBody>
      </p:sp>
    </p:spTree>
    <p:extLst>
      <p:ext uri="{BB962C8B-B14F-4D97-AF65-F5344CB8AC3E}">
        <p14:creationId xmlns:p14="http://schemas.microsoft.com/office/powerpoint/2010/main" val="1200191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05882012"/>
              </p:ext>
            </p:extLst>
          </p:nvPr>
        </p:nvGraphicFramePr>
        <p:xfrm>
          <a:off x="228599" y="127092"/>
          <a:ext cx="8686802" cy="5783988"/>
        </p:xfrm>
        <a:graphic>
          <a:graphicData uri="http://schemas.openxmlformats.org/drawingml/2006/table">
            <a:tbl>
              <a:tblPr firstRow="1" bandRow="1">
                <a:tableStyleId>{93296810-A885-4BE3-A3E7-6D5BEEA58F35}</a:tableStyleId>
              </a:tblPr>
              <a:tblGrid>
                <a:gridCol w="2672862">
                  <a:extLst>
                    <a:ext uri="{9D8B030D-6E8A-4147-A177-3AD203B41FA5}">
                      <a16:colId xmlns:a16="http://schemas.microsoft.com/office/drawing/2014/main" val="20000"/>
                    </a:ext>
                  </a:extLst>
                </a:gridCol>
                <a:gridCol w="3006970">
                  <a:extLst>
                    <a:ext uri="{9D8B030D-6E8A-4147-A177-3AD203B41FA5}">
                      <a16:colId xmlns:a16="http://schemas.microsoft.com/office/drawing/2014/main" val="20001"/>
                    </a:ext>
                  </a:extLst>
                </a:gridCol>
                <a:gridCol w="3006970">
                  <a:extLst>
                    <a:ext uri="{9D8B030D-6E8A-4147-A177-3AD203B41FA5}">
                      <a16:colId xmlns:a16="http://schemas.microsoft.com/office/drawing/2014/main" val="20002"/>
                    </a:ext>
                  </a:extLst>
                </a:gridCol>
              </a:tblGrid>
              <a:tr h="1777908">
                <a:tc gridSpan="3">
                  <a:txBody>
                    <a:bodyPr/>
                    <a:lstStyle/>
                    <a:p>
                      <a:pPr algn="ctr"/>
                      <a:r>
                        <a:rPr lang="en-US" sz="3000" b="1" dirty="0" smtClean="0"/>
                        <a:t>Enterprise commitment</a:t>
                      </a:r>
                      <a:r>
                        <a:rPr lang="en-US" sz="3000" b="1" baseline="0" dirty="0" smtClean="0"/>
                        <a:t>: </a:t>
                      </a:r>
                    </a:p>
                    <a:p>
                      <a:pPr algn="ctr"/>
                      <a:r>
                        <a:rPr lang="en-US" sz="3000" b="1" baseline="0" dirty="0" smtClean="0"/>
                        <a:t>Develop Leaders </a:t>
                      </a:r>
                    </a:p>
                    <a:p>
                      <a:pPr algn="ctr"/>
                      <a:r>
                        <a:rPr lang="en-US" sz="3000" b="1" baseline="0" dirty="0" smtClean="0"/>
                        <a:t>for the Present and Future of Washington State </a:t>
                      </a:r>
                    </a:p>
                  </a:txBody>
                  <a:tcPr>
                    <a:solidFill>
                      <a:schemeClr val="accent6">
                        <a:lumMod val="75000"/>
                      </a:schemeClr>
                    </a:solidFill>
                  </a:tcPr>
                </a:tc>
                <a:tc hMerge="1">
                  <a:txBody>
                    <a:bodyPr/>
                    <a:lstStyle/>
                    <a:p>
                      <a:pPr algn="ctr"/>
                      <a:endParaRPr lang="en-US" sz="1600" b="0" dirty="0"/>
                    </a:p>
                  </a:txBody>
                  <a:tcPr>
                    <a:solidFill>
                      <a:srgbClr val="FFC000"/>
                    </a:solidFill>
                  </a:tcPr>
                </a:tc>
                <a:tc hMerge="1">
                  <a:txBody>
                    <a:bodyPr/>
                    <a:lstStyle/>
                    <a:p>
                      <a:pPr algn="ctr"/>
                      <a:endParaRPr lang="en-US" sz="1600" b="0" dirty="0"/>
                    </a:p>
                  </a:txBody>
                  <a:tcPr/>
                </a:tc>
                <a:extLst>
                  <a:ext uri="{0D108BD9-81ED-4DB2-BD59-A6C34878D82A}">
                    <a16:rowId xmlns:a16="http://schemas.microsoft.com/office/drawing/2014/main" val="10000"/>
                  </a:ext>
                </a:extLst>
              </a:tr>
              <a:tr h="4006080">
                <a:tc>
                  <a:txBody>
                    <a:bodyPr/>
                    <a:lstStyle/>
                    <a:p>
                      <a:pPr algn="ctr"/>
                      <a:r>
                        <a:rPr lang="en-US" sz="2800" b="1" dirty="0" smtClean="0"/>
                        <a:t>Agency</a:t>
                      </a:r>
                      <a:endParaRPr lang="en-US" sz="2800" b="0" dirty="0" smtClean="0"/>
                    </a:p>
                    <a:p>
                      <a:pPr algn="ctr"/>
                      <a:endParaRPr lang="en-US" sz="2400" b="0" dirty="0" smtClean="0"/>
                    </a:p>
                    <a:p>
                      <a:pPr algn="ctr"/>
                      <a:r>
                        <a:rPr lang="en-US" sz="2400" b="0" dirty="0" smtClean="0"/>
                        <a:t>Build </a:t>
                      </a:r>
                      <a:r>
                        <a:rPr lang="en-US" sz="2400" b="0" baseline="0" dirty="0" smtClean="0"/>
                        <a:t>a culture </a:t>
                      </a:r>
                    </a:p>
                    <a:p>
                      <a:pPr algn="ctr"/>
                      <a:r>
                        <a:rPr lang="en-US" sz="2400" b="0" baseline="0" dirty="0" smtClean="0"/>
                        <a:t>of learning and leadership</a:t>
                      </a:r>
                      <a:endParaRPr lang="en-US" sz="2400" b="0" dirty="0"/>
                    </a:p>
                  </a:txBody>
                  <a:tcPr/>
                </a:tc>
                <a:tc>
                  <a:txBody>
                    <a:bodyPr/>
                    <a:lstStyle/>
                    <a:p>
                      <a:pPr algn="ctr"/>
                      <a:r>
                        <a:rPr lang="en-US" sz="2800" b="1" baseline="0" dirty="0" smtClean="0"/>
                        <a:t>DES </a:t>
                      </a:r>
                    </a:p>
                    <a:p>
                      <a:pPr algn="ctr"/>
                      <a:endParaRPr lang="en-US" sz="2400" b="0" baseline="0" dirty="0" smtClean="0"/>
                    </a:p>
                    <a:p>
                      <a:pPr algn="ctr"/>
                      <a:r>
                        <a:rPr lang="en-US" sz="2400" b="0" baseline="0" dirty="0" smtClean="0"/>
                        <a:t>Structured Learning and Tool Kits</a:t>
                      </a:r>
                      <a:endParaRPr lang="en-US" sz="1200" b="0" dirty="0"/>
                    </a:p>
                  </a:txBody>
                  <a:tcPr>
                    <a:noFill/>
                  </a:tcPr>
                </a:tc>
                <a:tc>
                  <a:txBody>
                    <a:bodyPr/>
                    <a:lstStyle/>
                    <a:p>
                      <a:pPr algn="ctr"/>
                      <a:r>
                        <a:rPr lang="en-US" sz="2800" b="1" dirty="0" smtClean="0"/>
                        <a:t>Agency</a:t>
                      </a:r>
                    </a:p>
                    <a:p>
                      <a:pPr algn="ctr"/>
                      <a:endParaRPr lang="en-US" sz="2400" b="0" dirty="0" smtClean="0"/>
                    </a:p>
                    <a:p>
                      <a:pPr algn="ctr"/>
                      <a:r>
                        <a:rPr lang="en-US" sz="2400" b="0" dirty="0" smtClean="0"/>
                        <a:t>Sustain</a:t>
                      </a:r>
                      <a:r>
                        <a:rPr lang="en-US" sz="2400" b="0" baseline="0" dirty="0" smtClean="0"/>
                        <a:t> a culture of learning and leadership</a:t>
                      </a:r>
                      <a:endParaRPr lang="en-US" sz="2400" b="0" dirty="0"/>
                    </a:p>
                  </a:txBody>
                  <a:tcPr/>
                </a:tc>
                <a:extLst>
                  <a:ext uri="{0D108BD9-81ED-4DB2-BD59-A6C34878D82A}">
                    <a16:rowId xmlns:a16="http://schemas.microsoft.com/office/drawing/2014/main" val="10001"/>
                  </a:ext>
                </a:extLst>
              </a:tr>
            </a:tbl>
          </a:graphicData>
        </a:graphic>
      </p:graphicFrame>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7</a:t>
            </a:fld>
            <a:endParaRPr lang="en-US" dirty="0"/>
          </a:p>
        </p:txBody>
      </p:sp>
      <p:sp>
        <p:nvSpPr>
          <p:cNvPr id="8" name="Right Arrow 7"/>
          <p:cNvSpPr/>
          <p:nvPr/>
        </p:nvSpPr>
        <p:spPr>
          <a:xfrm>
            <a:off x="752935" y="4910338"/>
            <a:ext cx="1530792" cy="8808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urved Left Arrow 2"/>
          <p:cNvSpPr/>
          <p:nvPr/>
        </p:nvSpPr>
        <p:spPr>
          <a:xfrm>
            <a:off x="8136604" y="5111937"/>
            <a:ext cx="644304" cy="108373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ight Arrow 9"/>
          <p:cNvSpPr/>
          <p:nvPr/>
        </p:nvSpPr>
        <p:spPr>
          <a:xfrm>
            <a:off x="3642918" y="4966396"/>
            <a:ext cx="1530792" cy="8808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a:off x="6471319" y="4953641"/>
            <a:ext cx="1530792" cy="8808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552" y="3617732"/>
            <a:ext cx="164393" cy="165939"/>
          </a:xfrm>
          <a:prstGeom prst="rect">
            <a:avLst/>
          </a:prstGeom>
          <a:ln>
            <a:noFill/>
          </a:ln>
        </p:spPr>
      </p:pic>
      <p:grpSp>
        <p:nvGrpSpPr>
          <p:cNvPr id="15" name="Group 14"/>
          <p:cNvGrpSpPr/>
          <p:nvPr/>
        </p:nvGrpSpPr>
        <p:grpSpPr>
          <a:xfrm>
            <a:off x="3726071" y="3606615"/>
            <a:ext cx="1223216" cy="1397000"/>
            <a:chOff x="0" y="638612"/>
            <a:chExt cx="7911664" cy="6219388"/>
          </a:xfrm>
        </p:grpSpPr>
        <p:sp>
          <p:nvSpPr>
            <p:cNvPr id="16" name="Isosceles Triangle 15"/>
            <p:cNvSpPr/>
            <p:nvPr/>
          </p:nvSpPr>
          <p:spPr>
            <a:xfrm>
              <a:off x="0" y="1249553"/>
              <a:ext cx="7886700" cy="5608447"/>
            </a:xfrm>
            <a:prstGeom prst="triangle">
              <a:avLst>
                <a:gd name="adj" fmla="val 50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578" y="638612"/>
              <a:ext cx="7707086" cy="5750210"/>
            </a:xfrm>
            <a:prstGeom prst="rect">
              <a:avLst/>
            </a:prstGeom>
          </p:spPr>
        </p:pic>
      </p:grpSp>
    </p:spTree>
    <p:extLst>
      <p:ext uri="{BB962C8B-B14F-4D97-AF65-F5344CB8AC3E}">
        <p14:creationId xmlns:p14="http://schemas.microsoft.com/office/powerpoint/2010/main" val="101167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b="1" dirty="0" smtClean="0">
                <a:solidFill>
                  <a:schemeClr val="bg1"/>
                </a:solidFill>
              </a:rPr>
              <a:t>Leading Others </a:t>
            </a:r>
            <a:endParaRPr lang="en-US" b="1" dirty="0">
              <a:solidFill>
                <a:schemeClr val="bg1"/>
              </a:solidFill>
            </a:endParaRPr>
          </a:p>
        </p:txBody>
      </p:sp>
      <p:sp>
        <p:nvSpPr>
          <p:cNvPr id="3" name="Content Placeholder 2"/>
          <p:cNvSpPr>
            <a:spLocks noGrp="1"/>
          </p:cNvSpPr>
          <p:nvPr>
            <p:ph idx="1"/>
          </p:nvPr>
        </p:nvSpPr>
        <p:spPr>
          <a:xfrm>
            <a:off x="457200" y="1600200"/>
            <a:ext cx="8229600" cy="4708525"/>
          </a:xfrm>
        </p:spPr>
        <p:txBody>
          <a:bodyPr>
            <a:normAutofit fontScale="77500" lnSpcReduction="20000"/>
          </a:bodyPr>
          <a:lstStyle/>
          <a:p>
            <a:pPr marL="0" indent="0">
              <a:spcBef>
                <a:spcPts val="0"/>
              </a:spcBef>
              <a:spcAft>
                <a:spcPts val="1800"/>
              </a:spcAft>
              <a:buNone/>
            </a:pPr>
            <a:r>
              <a:rPr lang="en-US" sz="3600" dirty="0" smtClean="0"/>
              <a:t>Using the leadership competencies developed by the Deputies (and others) as a foundation, Leading Others </a:t>
            </a:r>
            <a:r>
              <a:rPr lang="en-US" sz="3600" dirty="0"/>
              <a:t>p</a:t>
            </a:r>
            <a:r>
              <a:rPr lang="en-US" sz="3600" dirty="0" smtClean="0"/>
              <a:t>rovides:</a:t>
            </a:r>
          </a:p>
          <a:p>
            <a:pPr marL="514350" indent="-514350">
              <a:spcBef>
                <a:spcPts val="0"/>
              </a:spcBef>
              <a:spcAft>
                <a:spcPts val="1800"/>
              </a:spcAft>
              <a:buAutoNum type="arabicPeriod"/>
            </a:pPr>
            <a:r>
              <a:rPr lang="en-US" sz="3600" dirty="0"/>
              <a:t>F</a:t>
            </a:r>
            <a:r>
              <a:rPr lang="en-US" sz="3600" dirty="0" smtClean="0"/>
              <a:t>oundation of technical supervisor knowledge.</a:t>
            </a:r>
          </a:p>
          <a:p>
            <a:pPr marL="514350" indent="-514350">
              <a:spcBef>
                <a:spcPts val="0"/>
              </a:spcBef>
              <a:spcAft>
                <a:spcPts val="1800"/>
              </a:spcAft>
              <a:buAutoNum type="arabicPeriod"/>
            </a:pPr>
            <a:r>
              <a:rPr lang="en-US" sz="3600" dirty="0" smtClean="0"/>
              <a:t>Facilitation of a mindset shift.</a:t>
            </a:r>
          </a:p>
          <a:p>
            <a:pPr marL="514350" indent="-514350">
              <a:spcBef>
                <a:spcPts val="0"/>
              </a:spcBef>
              <a:spcAft>
                <a:spcPts val="1800"/>
              </a:spcAft>
              <a:buFont typeface="Arial"/>
              <a:buAutoNum type="arabicPeriod"/>
            </a:pPr>
            <a:r>
              <a:rPr lang="en-US" sz="3600" dirty="0" smtClean="0"/>
              <a:t>Interpersonal skills necessary for success.</a:t>
            </a:r>
          </a:p>
          <a:p>
            <a:pPr marL="0" indent="0">
              <a:spcBef>
                <a:spcPts val="0"/>
              </a:spcBef>
              <a:spcAft>
                <a:spcPts val="1800"/>
              </a:spcAft>
              <a:buNone/>
            </a:pPr>
            <a:r>
              <a:rPr lang="en-US" sz="3600" dirty="0" smtClean="0"/>
              <a:t>  </a:t>
            </a:r>
            <a:endParaRPr lang="en-US" sz="3600" dirty="0"/>
          </a:p>
          <a:p>
            <a:pPr marL="514350" indent="-514350">
              <a:spcBef>
                <a:spcPts val="0"/>
              </a:spcBef>
              <a:spcAft>
                <a:spcPts val="1800"/>
              </a:spcAft>
              <a:buAutoNum type="arabicPeriod"/>
            </a:pPr>
            <a:endParaRPr lang="en-US" sz="3600" dirty="0" smtClean="0"/>
          </a:p>
          <a:p>
            <a:pPr marL="0" indent="0">
              <a:spcBef>
                <a:spcPts val="0"/>
              </a:spcBef>
              <a:spcAft>
                <a:spcPts val="1800"/>
              </a:spcAft>
              <a:buNone/>
            </a:pPr>
            <a:r>
              <a:rPr lang="en-US" sz="2500" dirty="0" smtClean="0"/>
              <a:t> </a:t>
            </a:r>
          </a:p>
          <a:p>
            <a:pPr marL="0" indent="0">
              <a:spcBef>
                <a:spcPts val="0"/>
              </a:spcBef>
              <a:spcAft>
                <a:spcPts val="1800"/>
              </a:spcAft>
              <a:buNone/>
            </a:pPr>
            <a:endParaRPr lang="en-US" sz="2400" dirty="0"/>
          </a:p>
          <a:p>
            <a:pPr marL="0" indent="0">
              <a:buNone/>
            </a:pPr>
            <a:endParaRPr lang="en-US" sz="24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dirty="0" smtClean="0"/>
              <a:t>Developing Leaders for the Present and Future of Washington State</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8</a:t>
            </a:fld>
            <a:endParaRPr lang="en-US" dirty="0"/>
          </a:p>
        </p:txBody>
      </p:sp>
    </p:spTree>
    <p:extLst>
      <p:ext uri="{BB962C8B-B14F-4D97-AF65-F5344CB8AC3E}">
        <p14:creationId xmlns:p14="http://schemas.microsoft.com/office/powerpoint/2010/main" val="829322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b="1" dirty="0" smtClean="0">
                <a:solidFill>
                  <a:schemeClr val="bg1"/>
                </a:solidFill>
              </a:rPr>
              <a:t>Why include HR experts?</a:t>
            </a:r>
            <a:endParaRPr lang="en-US" b="1" dirty="0">
              <a:solidFill>
                <a:schemeClr val="bg1"/>
              </a:solidFill>
            </a:endParaRPr>
          </a:p>
        </p:txBody>
      </p:sp>
      <p:sp>
        <p:nvSpPr>
          <p:cNvPr id="3" name="Content Placeholder 2"/>
          <p:cNvSpPr>
            <a:spLocks noGrp="1"/>
          </p:cNvSpPr>
          <p:nvPr>
            <p:ph idx="1"/>
          </p:nvPr>
        </p:nvSpPr>
        <p:spPr>
          <a:xfrm>
            <a:off x="457200" y="1600200"/>
            <a:ext cx="8229600" cy="4708525"/>
          </a:xfrm>
        </p:spPr>
        <p:txBody>
          <a:bodyPr>
            <a:normAutofit fontScale="32500" lnSpcReduction="20000"/>
          </a:bodyPr>
          <a:lstStyle/>
          <a:p>
            <a:pPr marL="914400" lvl="0" indent="-914400">
              <a:buFont typeface="+mj-lt"/>
              <a:buAutoNum type="arabicPeriod"/>
            </a:pPr>
            <a:r>
              <a:rPr lang="en-US" sz="7400" dirty="0" smtClean="0"/>
              <a:t>Class </a:t>
            </a:r>
            <a:r>
              <a:rPr lang="en-US" sz="7400" dirty="0"/>
              <a:t>participants have asked for, and see value in, having HR experts in the room during the scenario discussions. </a:t>
            </a:r>
            <a:endParaRPr lang="en-US" sz="7400" dirty="0" smtClean="0"/>
          </a:p>
          <a:p>
            <a:pPr marL="914400" lvl="0" indent="-914400">
              <a:buFont typeface="+mj-lt"/>
              <a:buAutoNum type="arabicPeriod"/>
            </a:pPr>
            <a:endParaRPr lang="en-US" sz="7400" dirty="0"/>
          </a:p>
          <a:p>
            <a:pPr marL="914400" lvl="0" indent="-914400">
              <a:buFont typeface="+mj-lt"/>
              <a:buAutoNum type="arabicPeriod"/>
            </a:pPr>
            <a:r>
              <a:rPr lang="en-US" sz="7400" dirty="0"/>
              <a:t>Class participants see the value of building relationships with HR professionals. </a:t>
            </a:r>
            <a:endParaRPr lang="en-US" sz="7400" dirty="0" smtClean="0"/>
          </a:p>
          <a:p>
            <a:pPr marL="914400" lvl="0" indent="-914400">
              <a:buFont typeface="+mj-lt"/>
              <a:buAutoNum type="arabicPeriod"/>
            </a:pPr>
            <a:endParaRPr lang="en-US" sz="7400" dirty="0"/>
          </a:p>
          <a:p>
            <a:pPr marL="914400" lvl="0" indent="-914400">
              <a:buFont typeface="+mj-lt"/>
              <a:buAutoNum type="arabicPeriod"/>
            </a:pPr>
            <a:r>
              <a:rPr lang="en-US" sz="7400" dirty="0"/>
              <a:t>DES, with the support of agency HR Directors and Managers, and </a:t>
            </a:r>
            <a:r>
              <a:rPr lang="en-US" sz="7400" dirty="0" smtClean="0"/>
              <a:t>HR </a:t>
            </a:r>
            <a:r>
              <a:rPr lang="en-US" sz="7400" dirty="0"/>
              <a:t>Development Committee believe this is a great development opportunity for HR professionals!</a:t>
            </a:r>
          </a:p>
          <a:p>
            <a:pPr marL="0" indent="0">
              <a:spcBef>
                <a:spcPts val="0"/>
              </a:spcBef>
              <a:spcAft>
                <a:spcPts val="1800"/>
              </a:spcAft>
              <a:buNone/>
            </a:pPr>
            <a:r>
              <a:rPr lang="en-US" sz="3600" dirty="0" smtClean="0"/>
              <a:t>  </a:t>
            </a:r>
            <a:endParaRPr lang="en-US" sz="3600" dirty="0"/>
          </a:p>
          <a:p>
            <a:pPr marL="0" indent="0">
              <a:spcBef>
                <a:spcPts val="0"/>
              </a:spcBef>
              <a:spcAft>
                <a:spcPts val="1800"/>
              </a:spcAft>
              <a:buNone/>
            </a:pPr>
            <a:endParaRPr lang="en-US" sz="3600" dirty="0" smtClean="0"/>
          </a:p>
          <a:p>
            <a:pPr marL="0" indent="0">
              <a:spcBef>
                <a:spcPts val="0"/>
              </a:spcBef>
              <a:spcAft>
                <a:spcPts val="1800"/>
              </a:spcAft>
              <a:buNone/>
            </a:pPr>
            <a:r>
              <a:rPr lang="en-US" sz="2500" dirty="0" smtClean="0"/>
              <a:t> </a:t>
            </a:r>
          </a:p>
          <a:p>
            <a:pPr marL="0" indent="0">
              <a:spcBef>
                <a:spcPts val="0"/>
              </a:spcBef>
              <a:spcAft>
                <a:spcPts val="1800"/>
              </a:spcAft>
              <a:buNone/>
            </a:pPr>
            <a:endParaRPr lang="en-US" sz="2400" dirty="0"/>
          </a:p>
          <a:p>
            <a:pPr marL="0" indent="0">
              <a:buNone/>
            </a:pPr>
            <a:endParaRPr lang="en-US" sz="24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6052A37-5B1F-CC40-815F-0FC4BE35676F}" type="slidenum">
              <a:rPr lang="en-US" smtClean="0"/>
              <a:t>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688817"/>
            <a:ext cx="5181600" cy="1984139"/>
          </a:xfrm>
          <a:prstGeom prst="rect">
            <a:avLst/>
          </a:prstGeom>
        </p:spPr>
      </p:pic>
    </p:spTree>
    <p:extLst>
      <p:ext uri="{BB962C8B-B14F-4D97-AF65-F5344CB8AC3E}">
        <p14:creationId xmlns:p14="http://schemas.microsoft.com/office/powerpoint/2010/main" val="892433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99CE4A1C84FF45AD483D246AAD4422" ma:contentTypeVersion="4" ma:contentTypeDescription="Create a new document." ma:contentTypeScope="" ma:versionID="b7750b4247ef427af103ee8b61995df9">
  <xsd:schema xmlns:xsd="http://www.w3.org/2001/XMLSchema" xmlns:xs="http://www.w3.org/2001/XMLSchema" xmlns:p="http://schemas.microsoft.com/office/2006/metadata/properties" targetNamespace="http://schemas.microsoft.com/office/2006/metadata/properties" ma:root="true" ma:fieldsID="7570b4f676b9743474f4bf2e338e726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E077B4-BA4B-4E01-8E27-4388359362F3}">
  <ds:schemaRefs>
    <ds:schemaRef ds:uri="http://schemas.microsoft.com/sharepoint/v3/contenttype/forms"/>
  </ds:schemaRefs>
</ds:datastoreItem>
</file>

<file path=customXml/itemProps2.xml><?xml version="1.0" encoding="utf-8"?>
<ds:datastoreItem xmlns:ds="http://schemas.openxmlformats.org/officeDocument/2006/customXml" ds:itemID="{B25285E7-0EAD-4353-B58A-5591F038F5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0DB683C-8A02-477F-9C99-CBAD50F236F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9992</TotalTime>
  <Words>2572</Words>
  <Application>Microsoft Office PowerPoint</Application>
  <PresentationFormat>On-screen Show (4:3)</PresentationFormat>
  <Paragraphs>251</Paragraphs>
  <Slides>17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Calibri</vt:lpstr>
      <vt:lpstr>Gill Sans MT</vt:lpstr>
      <vt:lpstr>Karla</vt:lpstr>
      <vt:lpstr>Lato</vt:lpstr>
      <vt:lpstr>Lora</vt:lpstr>
      <vt:lpstr>Nixie</vt:lpstr>
      <vt:lpstr>Poppins</vt:lpstr>
      <vt:lpstr>Poppins Light</vt:lpstr>
      <vt:lpstr>Poppins Medium</vt:lpstr>
      <vt:lpstr>Poppins SemiBold</vt:lpstr>
      <vt:lpstr>Wingdings</vt:lpstr>
      <vt:lpstr>Office Theme</vt:lpstr>
      <vt:lpstr>PowerPoint Presentation</vt:lpstr>
      <vt:lpstr>Presentation Overview </vt:lpstr>
      <vt:lpstr>Presentation Overview </vt:lpstr>
      <vt:lpstr>Presentation Overview </vt:lpstr>
      <vt:lpstr>Leadership Development at all Levels </vt:lpstr>
      <vt:lpstr>Leading Others Vision </vt:lpstr>
      <vt:lpstr>PowerPoint Presentation</vt:lpstr>
      <vt:lpstr>Leading Others </vt:lpstr>
      <vt:lpstr>Why include HR experts?</vt:lpstr>
      <vt:lpstr>What is the role of HR experts?</vt:lpstr>
      <vt:lpstr>Leading Others Content Outline</vt:lpstr>
      <vt:lpstr>Logistics</vt:lpstr>
      <vt:lpstr>Classroom Layout</vt:lpstr>
      <vt:lpstr>PowerPoint Presentation</vt:lpstr>
      <vt:lpstr>Resources available to you</vt:lpstr>
      <vt:lpstr>Summary of Key Takeaways</vt:lpstr>
      <vt:lpstr>PowerPoint Presentation</vt:lpstr>
    </vt:vector>
  </TitlesOfParts>
  <Company>Richard Howells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Sullivan-Colglazier</dc:creator>
  <cp:lastModifiedBy>Pitchford, Audrey (DES)</cp:lastModifiedBy>
  <cp:revision>333</cp:revision>
  <cp:lastPrinted>2016-11-16T14:48:27Z</cp:lastPrinted>
  <dcterms:created xsi:type="dcterms:W3CDTF">2016-06-07T13:37:58Z</dcterms:created>
  <dcterms:modified xsi:type="dcterms:W3CDTF">2017-07-17T17:45:43Z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0x010100E999CE4A1C84FF45AD483D246AAD4422</vt:lpwstr>
  </property>
</Properties>
</file>