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257" r:id="rId3"/>
    <p:sldId id="272" r:id="rId4"/>
    <p:sldId id="306" r:id="rId5"/>
    <p:sldId id="258" r:id="rId6"/>
    <p:sldId id="286" r:id="rId7"/>
    <p:sldId id="305" r:id="rId8"/>
    <p:sldId id="266" r:id="rId9"/>
    <p:sldId id="331" r:id="rId10"/>
    <p:sldId id="332" r:id="rId11"/>
    <p:sldId id="333" r:id="rId12"/>
    <p:sldId id="334" r:id="rId13"/>
    <p:sldId id="335" r:id="rId14"/>
    <p:sldId id="261" r:id="rId15"/>
    <p:sldId id="274" r:id="rId16"/>
    <p:sldId id="273" r:id="rId17"/>
    <p:sldId id="269" r:id="rId18"/>
    <p:sldId id="270" r:id="rId19"/>
    <p:sldId id="260" r:id="rId20"/>
    <p:sldId id="329" r:id="rId21"/>
    <p:sldId id="303" r:id="rId22"/>
    <p:sldId id="327" r:id="rId23"/>
    <p:sldId id="326" r:id="rId24"/>
    <p:sldId id="324" r:id="rId25"/>
    <p:sldId id="307" r:id="rId26"/>
    <p:sldId id="313" r:id="rId27"/>
    <p:sldId id="312" r:id="rId28"/>
    <p:sldId id="315" r:id="rId29"/>
    <p:sldId id="309" r:id="rId30"/>
    <p:sldId id="310" r:id="rId31"/>
    <p:sldId id="311" r:id="rId32"/>
    <p:sldId id="316" r:id="rId33"/>
    <p:sldId id="320" r:id="rId34"/>
    <p:sldId id="321" r:id="rId35"/>
    <p:sldId id="322" r:id="rId36"/>
    <p:sldId id="323" r:id="rId37"/>
    <p:sldId id="317" r:id="rId38"/>
    <p:sldId id="319" r:id="rId39"/>
    <p:sldId id="318" r:id="rId40"/>
    <p:sldId id="330" r:id="rId41"/>
    <p:sldId id="314"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99" autoAdjust="0"/>
    <p:restoredTop sz="94660"/>
  </p:normalViewPr>
  <p:slideViewPr>
    <p:cSldViewPr>
      <p:cViewPr>
        <p:scale>
          <a:sx n="100" d="100"/>
          <a:sy n="100" d="100"/>
        </p:scale>
        <p:origin x="-1644" y="-22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9B1483FC-C949-46D4-87EB-4E5A7A5E3A26}" type="datetimeFigureOut">
              <a:rPr lang="en-US" smtClean="0"/>
              <a:t>2/23/2016</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C36EB0F1-BEB7-4078-BF30-50F02EC62F2C}" type="slidenum">
              <a:rPr lang="en-US" smtClean="0"/>
              <a:t>‹#›</a:t>
            </a:fld>
            <a:endParaRPr lang="en-US"/>
          </a:p>
        </p:txBody>
      </p:sp>
    </p:spTree>
    <p:extLst>
      <p:ext uri="{BB962C8B-B14F-4D97-AF65-F5344CB8AC3E}">
        <p14:creationId xmlns:p14="http://schemas.microsoft.com/office/powerpoint/2010/main" val="659211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2699F3C5-6B66-4143-899C-DE0854B4B808}" type="datetimeFigureOut">
              <a:rPr lang="en-US" smtClean="0"/>
              <a:t>2/23/2016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81253FF1-5413-486C-BCE7-F69261B11B22}" type="slidenum">
              <a:rPr lang="en-US" smtClean="0"/>
              <a:t>‹#›</a:t>
            </a:fld>
            <a:endParaRPr lang="en-US"/>
          </a:p>
        </p:txBody>
      </p:sp>
    </p:spTree>
    <p:extLst>
      <p:ext uri="{BB962C8B-B14F-4D97-AF65-F5344CB8AC3E}">
        <p14:creationId xmlns:p14="http://schemas.microsoft.com/office/powerpoint/2010/main" val="42612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fld id="{2EFAA5F9-19B0-465B-9A8C-7D08035BF7C5}" type="slidenum">
              <a:rPr lang="en-US" smtClean="0"/>
              <a:pPr/>
              <a:t>20</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latin typeface="Calibri" pitchFamily="34" charset="0"/>
            </a:endParaRPr>
          </a:p>
          <a:p>
            <a:pPr eaLnBrk="1" hangingPunct="1"/>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286B681-D2A4-4882-9190-F97B24D7642F}" type="datetime1">
              <a:rPr lang="en-US" smtClean="0"/>
              <a:t>2/23/2016</a:t>
            </a:fld>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OLS PUBREC DIR TRAINING</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A08ED-F94B-4116-99D6-ED53B1196B80}" type="datetime1">
              <a:rPr lang="en-US" smtClean="0"/>
              <a:t>2/23/2016</a:t>
            </a:fld>
            <a:endParaRPr lang="en-US" dirty="0"/>
          </a:p>
        </p:txBody>
      </p:sp>
      <p:sp>
        <p:nvSpPr>
          <p:cNvPr id="5" name="Footer Placeholder 4"/>
          <p:cNvSpPr>
            <a:spLocks noGrp="1"/>
          </p:cNvSpPr>
          <p:nvPr>
            <p:ph type="ftr" sz="quarter" idx="11"/>
          </p:nvPr>
        </p:nvSpPr>
        <p:spPr/>
        <p:txBody>
          <a:bodyPr/>
          <a:lstStyle/>
          <a:p>
            <a:r>
              <a:rPr lang="en-US" smtClean="0"/>
              <a:t>OLS PUBREC DIR TRAINING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EBD136-77D0-431B-8D3D-07F167F1DFCE}" type="datetime1">
              <a:rPr lang="en-US" smtClean="0"/>
              <a:t>2/23/2016</a:t>
            </a:fld>
            <a:endParaRPr lang="en-US" dirty="0"/>
          </a:p>
        </p:txBody>
      </p:sp>
      <p:sp>
        <p:nvSpPr>
          <p:cNvPr id="5" name="Footer Placeholder 4"/>
          <p:cNvSpPr>
            <a:spLocks noGrp="1"/>
          </p:cNvSpPr>
          <p:nvPr>
            <p:ph type="ftr" sz="quarter" idx="11"/>
          </p:nvPr>
        </p:nvSpPr>
        <p:spPr/>
        <p:txBody>
          <a:bodyPr/>
          <a:lstStyle/>
          <a:p>
            <a:r>
              <a:rPr lang="en-US" smtClean="0"/>
              <a:t>OLS PUBREC DIR TRAINING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4B2C409-97E4-4FBA-B694-9CF34CD0FA2E}" type="datetimeFigureOut">
              <a:rPr lang="en-US" smtClean="0"/>
              <a:pPr/>
              <a:t>2/23/2016</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1885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AE5BF6-C72A-4908-B2CA-BD3E0EE07E06}" type="datetime1">
              <a:rPr lang="en-US" smtClean="0"/>
              <a:t>2/23/2016</a:t>
            </a:fld>
            <a:endParaRPr lang="en-US" dirty="0"/>
          </a:p>
        </p:txBody>
      </p:sp>
      <p:sp>
        <p:nvSpPr>
          <p:cNvPr id="5" name="Footer Placeholder 4"/>
          <p:cNvSpPr>
            <a:spLocks noGrp="1"/>
          </p:cNvSpPr>
          <p:nvPr>
            <p:ph type="ftr" sz="quarter" idx="11"/>
          </p:nvPr>
        </p:nvSpPr>
        <p:spPr/>
        <p:txBody>
          <a:bodyPr/>
          <a:lstStyle/>
          <a:p>
            <a:r>
              <a:rPr lang="en-US" smtClean="0"/>
              <a:t>OLS PUBREC DIR TRAINING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BDD75B-2388-4684-AF7C-3D439EBB38D9}" type="datetime1">
              <a:rPr lang="en-US" smtClean="0"/>
              <a:t>2/23/2016</a:t>
            </a:fld>
            <a:endParaRPr lang="en-US" dirty="0"/>
          </a:p>
        </p:txBody>
      </p:sp>
      <p:sp>
        <p:nvSpPr>
          <p:cNvPr id="5" name="Footer Placeholder 4"/>
          <p:cNvSpPr>
            <a:spLocks noGrp="1"/>
          </p:cNvSpPr>
          <p:nvPr>
            <p:ph type="ftr" sz="quarter" idx="11"/>
          </p:nvPr>
        </p:nvSpPr>
        <p:spPr/>
        <p:txBody>
          <a:bodyPr/>
          <a:lstStyle/>
          <a:p>
            <a:r>
              <a:rPr lang="en-US" smtClean="0"/>
              <a:t>OLS PUBREC DIR TRAINING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D4A917F-3CFA-47A2-BC76-BCF82446AAF3}" type="datetime1">
              <a:rPr lang="en-US" smtClean="0"/>
              <a:t>2/23/2016</a:t>
            </a:fld>
            <a:endParaRPr lang="en-US" dirty="0"/>
          </a:p>
        </p:txBody>
      </p:sp>
      <p:sp>
        <p:nvSpPr>
          <p:cNvPr id="6" name="Footer Placeholder 5"/>
          <p:cNvSpPr>
            <a:spLocks noGrp="1"/>
          </p:cNvSpPr>
          <p:nvPr>
            <p:ph type="ftr" sz="quarter" idx="11"/>
          </p:nvPr>
        </p:nvSpPr>
        <p:spPr/>
        <p:txBody>
          <a:bodyPr/>
          <a:lstStyle/>
          <a:p>
            <a:r>
              <a:rPr lang="en-US" smtClean="0"/>
              <a:t>OLS PUBREC DIR TRAINING</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498F42D-ED23-43EC-8700-7A5F1ACF83AB}" type="datetime1">
              <a:rPr lang="en-US" smtClean="0"/>
              <a:t>2/23/2016</a:t>
            </a:fld>
            <a:endParaRPr lang="en-US" dirty="0"/>
          </a:p>
        </p:txBody>
      </p:sp>
      <p:sp>
        <p:nvSpPr>
          <p:cNvPr id="8" name="Footer Placeholder 7"/>
          <p:cNvSpPr>
            <a:spLocks noGrp="1"/>
          </p:cNvSpPr>
          <p:nvPr>
            <p:ph type="ftr" sz="quarter" idx="11"/>
          </p:nvPr>
        </p:nvSpPr>
        <p:spPr/>
        <p:txBody>
          <a:bodyPr/>
          <a:lstStyle/>
          <a:p>
            <a:r>
              <a:rPr lang="en-US" smtClean="0"/>
              <a:t>OLS PUBREC DIR TRAINING</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447EC1-BEF3-4309-980B-EC13994F5F33}" type="datetime1">
              <a:rPr lang="en-US" smtClean="0"/>
              <a:t>2/23/2016</a:t>
            </a:fld>
            <a:endParaRPr lang="en-US" dirty="0"/>
          </a:p>
        </p:txBody>
      </p:sp>
      <p:sp>
        <p:nvSpPr>
          <p:cNvPr id="4" name="Footer Placeholder 3"/>
          <p:cNvSpPr>
            <a:spLocks noGrp="1"/>
          </p:cNvSpPr>
          <p:nvPr>
            <p:ph type="ftr" sz="quarter" idx="11"/>
          </p:nvPr>
        </p:nvSpPr>
        <p:spPr/>
        <p:txBody>
          <a:bodyPr/>
          <a:lstStyle/>
          <a:p>
            <a:r>
              <a:rPr lang="en-US" smtClean="0"/>
              <a:t>OLS PUBREC DIR TRAINING</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5CDB0-0DDC-4A13-9BB2-2B85712E0462}" type="datetime1">
              <a:rPr lang="en-US" smtClean="0"/>
              <a:t>2/23/2016</a:t>
            </a:fld>
            <a:endParaRPr lang="en-US" dirty="0"/>
          </a:p>
        </p:txBody>
      </p:sp>
      <p:sp>
        <p:nvSpPr>
          <p:cNvPr id="3" name="Footer Placeholder 2"/>
          <p:cNvSpPr>
            <a:spLocks noGrp="1"/>
          </p:cNvSpPr>
          <p:nvPr>
            <p:ph type="ftr" sz="quarter" idx="11"/>
          </p:nvPr>
        </p:nvSpPr>
        <p:spPr/>
        <p:txBody>
          <a:bodyPr/>
          <a:lstStyle/>
          <a:p>
            <a:r>
              <a:rPr lang="en-US" smtClean="0"/>
              <a:t>OLS PUBREC DIR TRAINING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439BF8-76FF-4711-AF33-7E35964C7DE5}" type="datetime1">
              <a:rPr lang="en-US" smtClean="0"/>
              <a:t>2/23/2016</a:t>
            </a:fld>
            <a:endParaRPr lang="en-US" dirty="0"/>
          </a:p>
        </p:txBody>
      </p:sp>
      <p:sp>
        <p:nvSpPr>
          <p:cNvPr id="6" name="Footer Placeholder 5"/>
          <p:cNvSpPr>
            <a:spLocks noGrp="1"/>
          </p:cNvSpPr>
          <p:nvPr>
            <p:ph type="ftr" sz="quarter" idx="11"/>
          </p:nvPr>
        </p:nvSpPr>
        <p:spPr/>
        <p:txBody>
          <a:bodyPr/>
          <a:lstStyle/>
          <a:p>
            <a:r>
              <a:rPr lang="en-US" smtClean="0"/>
              <a:t>OLS PUBREC DIR TRAINING</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10417-B837-4FC2-B866-6CCA678D27CC}" type="datetime1">
              <a:rPr lang="en-US" smtClean="0"/>
              <a:t>2/23/2016</a:t>
            </a:fld>
            <a:endParaRPr lang="en-US" dirty="0"/>
          </a:p>
        </p:txBody>
      </p:sp>
      <p:sp>
        <p:nvSpPr>
          <p:cNvPr id="6" name="Footer Placeholder 5"/>
          <p:cNvSpPr>
            <a:spLocks noGrp="1"/>
          </p:cNvSpPr>
          <p:nvPr>
            <p:ph type="ftr" sz="quarter" idx="11"/>
          </p:nvPr>
        </p:nvSpPr>
        <p:spPr/>
        <p:txBody>
          <a:bodyPr/>
          <a:lstStyle/>
          <a:p>
            <a:r>
              <a:rPr lang="en-US" smtClean="0"/>
              <a:t>OLS PUBREC DIR TRAINING</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26D3D33-81E9-455B-B330-CF49742FB241}" type="datetime1">
              <a:rPr lang="en-US" smtClean="0"/>
              <a:t>2/23/2016</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r>
              <a:rPr lang="en-US" smtClean="0"/>
              <a:t>OLS PUBREC DIR TRAINING</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5400"/>
            <a:ext cx="7772400" cy="1470025"/>
          </a:xfrm>
        </p:spPr>
        <p:txBody>
          <a:bodyPr anchor="t">
            <a:normAutofit fontScale="90000"/>
          </a:bodyPr>
          <a:lstStyle/>
          <a:p>
            <a:pPr algn="ctr"/>
            <a:r>
              <a:rPr lang="en-US" dirty="0" smtClean="0"/>
              <a:t>Public Records</a:t>
            </a:r>
            <a:br>
              <a:rPr lang="en-US" dirty="0" smtClean="0"/>
            </a:br>
            <a:r>
              <a:rPr lang="en-US" dirty="0" smtClean="0"/>
              <a:t/>
            </a:r>
            <a:br>
              <a:rPr lang="en-US" dirty="0" smtClean="0"/>
            </a:br>
            <a:r>
              <a:rPr lang="en-US" sz="3600" i="1" dirty="0" smtClean="0">
                <a:solidFill>
                  <a:srgbClr val="FFC000"/>
                </a:solidFill>
              </a:rPr>
              <a:t>DES SMALL AGENCY FINANCE</a:t>
            </a:r>
            <a:endParaRPr lang="en-US" sz="3600" i="1" dirty="0">
              <a:solidFill>
                <a:srgbClr val="FFC000"/>
              </a:solidFill>
            </a:endParaRPr>
          </a:p>
        </p:txBody>
      </p:sp>
      <p:sp>
        <p:nvSpPr>
          <p:cNvPr id="4" name="Subtitle 3"/>
          <p:cNvSpPr>
            <a:spLocks noGrp="1"/>
          </p:cNvSpPr>
          <p:nvPr>
            <p:ph type="subTitle" idx="1"/>
          </p:nvPr>
        </p:nvSpPr>
        <p:spPr>
          <a:xfrm>
            <a:off x="1409700" y="4876800"/>
            <a:ext cx="6400800" cy="1752600"/>
          </a:xfrm>
        </p:spPr>
        <p:txBody>
          <a:bodyPr/>
          <a:lstStyle/>
          <a:p>
            <a:pPr algn="ctr"/>
            <a:r>
              <a:rPr lang="en-US" dirty="0" smtClean="0">
                <a:solidFill>
                  <a:srgbClr val="FFFF00"/>
                </a:solidFill>
              </a:rPr>
              <a:t>January 25, 2016</a:t>
            </a:r>
            <a:endParaRPr lang="en-US" dirty="0">
              <a:solidFill>
                <a:srgbClr val="FFFF00"/>
              </a:solidFill>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60668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1"/>
            <a:ext cx="7772400" cy="990600"/>
          </a:xfrm>
        </p:spPr>
        <p:txBody>
          <a:bodyPr>
            <a:normAutofit/>
          </a:bodyPr>
          <a:lstStyle/>
          <a:p>
            <a:r>
              <a:rPr lang="en-US" dirty="0" smtClean="0"/>
              <a:t>Complicated…</a:t>
            </a:r>
            <a:endParaRPr lang="en-US" dirty="0"/>
          </a:p>
        </p:txBody>
      </p:sp>
      <p:grpSp>
        <p:nvGrpSpPr>
          <p:cNvPr id="4" name="Group 3"/>
          <p:cNvGrpSpPr/>
          <p:nvPr/>
        </p:nvGrpSpPr>
        <p:grpSpPr>
          <a:xfrm>
            <a:off x="1509467" y="1905000"/>
            <a:ext cx="5796456" cy="533400"/>
            <a:chOff x="1518744" y="3505200"/>
            <a:chExt cx="5796456" cy="533400"/>
          </a:xfrm>
        </p:grpSpPr>
        <p:sp>
          <p:nvSpPr>
            <p:cNvPr id="6" name="Right Arrow 5"/>
            <p:cNvSpPr/>
            <p:nvPr/>
          </p:nvSpPr>
          <p:spPr>
            <a:xfrm>
              <a:off x="5257800" y="3505200"/>
              <a:ext cx="2057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c</a:t>
              </a:r>
              <a:r>
                <a:rPr lang="en-US" dirty="0" smtClean="0">
                  <a:solidFill>
                    <a:srgbClr val="C00000"/>
                  </a:solidFill>
                </a:rPr>
                <a:t>omplex</a:t>
              </a:r>
              <a:endParaRPr lang="en-US" dirty="0">
                <a:solidFill>
                  <a:srgbClr val="C00000"/>
                </a:solidFill>
              </a:endParaRPr>
            </a:p>
          </p:txBody>
        </p:sp>
        <p:sp>
          <p:nvSpPr>
            <p:cNvPr id="7" name="Rectangle 6"/>
            <p:cNvSpPr/>
            <p:nvPr/>
          </p:nvSpPr>
          <p:spPr>
            <a:xfrm>
              <a:off x="1518744" y="3619500"/>
              <a:ext cx="1757855"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92D050"/>
                  </a:solidFill>
                </a:rPr>
                <a:t>s</a:t>
              </a:r>
              <a:r>
                <a:rPr lang="en-US" dirty="0" smtClean="0">
                  <a:solidFill>
                    <a:srgbClr val="92D050"/>
                  </a:solidFill>
                </a:rPr>
                <a:t>tarts </a:t>
              </a:r>
              <a:r>
                <a:rPr lang="en-US" dirty="0">
                  <a:solidFill>
                    <a:srgbClr val="92D050"/>
                  </a:solidFill>
                </a:rPr>
                <a:t>s</a:t>
              </a:r>
              <a:r>
                <a:rPr lang="en-US" dirty="0" smtClean="0">
                  <a:solidFill>
                    <a:srgbClr val="92D050"/>
                  </a:solidFill>
                </a:rPr>
                <a:t>imple</a:t>
              </a:r>
              <a:endParaRPr lang="en-US" dirty="0">
                <a:solidFill>
                  <a:srgbClr val="92D050"/>
                </a:solidFill>
              </a:endParaRPr>
            </a:p>
          </p:txBody>
        </p:sp>
        <p:grpSp>
          <p:nvGrpSpPr>
            <p:cNvPr id="8" name="Group 7"/>
            <p:cNvGrpSpPr/>
            <p:nvPr/>
          </p:nvGrpSpPr>
          <p:grpSpPr>
            <a:xfrm>
              <a:off x="3612602" y="3679082"/>
              <a:ext cx="1435317" cy="191808"/>
              <a:chOff x="3439510" y="3675342"/>
              <a:chExt cx="1435317" cy="191808"/>
            </a:xfrm>
          </p:grpSpPr>
          <p:sp>
            <p:nvSpPr>
              <p:cNvPr id="9" name="Rectangle 8"/>
              <p:cNvSpPr/>
              <p:nvPr/>
            </p:nvSpPr>
            <p:spPr>
              <a:xfrm>
                <a:off x="3439510" y="3676650"/>
                <a:ext cx="247650" cy="188068"/>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33344" y="3676650"/>
                <a:ext cx="247650" cy="188068"/>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27177" y="3679082"/>
                <a:ext cx="247650" cy="188068"/>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30261" y="3675342"/>
                <a:ext cx="247650" cy="188068"/>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36427" y="3675342"/>
                <a:ext cx="247650" cy="188068"/>
              </a:xfrm>
              <a:prstGeom prst="rect">
                <a:avLst/>
              </a:prstGeom>
              <a:pattFill prst="pct6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TextBox 21"/>
          <p:cNvSpPr txBox="1"/>
          <p:nvPr/>
        </p:nvSpPr>
        <p:spPr>
          <a:xfrm>
            <a:off x="1369876" y="2819400"/>
            <a:ext cx="6248400" cy="1446550"/>
          </a:xfrm>
          <a:prstGeom prst="rect">
            <a:avLst/>
          </a:prstGeom>
          <a:noFill/>
        </p:spPr>
        <p:txBody>
          <a:bodyPr wrap="square" rtlCol="0">
            <a:spAutoFit/>
          </a:bodyPr>
          <a:lstStyle/>
          <a:p>
            <a:r>
              <a:rPr lang="en-US" sz="1400" i="1" dirty="0" smtClean="0">
                <a:solidFill>
                  <a:srgbClr val="FFC000"/>
                </a:solidFill>
              </a:rPr>
              <a:t>“…</a:t>
            </a:r>
            <a:r>
              <a:rPr lang="en-US" sz="1400" i="1" dirty="0">
                <a:solidFill>
                  <a:srgbClr val="FFC000"/>
                </a:solidFill>
              </a:rPr>
              <a:t>Under the Washington Public Records Act, §42.56 et seq., we are requesting to obtain copies of Hoffman Construction/Belay Architecture, </a:t>
            </a:r>
            <a:r>
              <a:rPr lang="en-US" sz="1400" i="1" dirty="0" err="1">
                <a:solidFill>
                  <a:srgbClr val="FFC000"/>
                </a:solidFill>
              </a:rPr>
              <a:t>Mortenson</a:t>
            </a:r>
            <a:r>
              <a:rPr lang="en-US" sz="1400" i="1" dirty="0">
                <a:solidFill>
                  <a:srgbClr val="FFC000"/>
                </a:solidFill>
              </a:rPr>
              <a:t>/SRG, and </a:t>
            </a:r>
            <a:r>
              <a:rPr lang="en-US" sz="1400" i="1" dirty="0" err="1">
                <a:solidFill>
                  <a:srgbClr val="FFC000"/>
                </a:solidFill>
              </a:rPr>
              <a:t>Sellen</a:t>
            </a:r>
            <a:r>
              <a:rPr lang="en-US" sz="1400" i="1" dirty="0">
                <a:solidFill>
                  <a:srgbClr val="FFC000"/>
                </a:solidFill>
              </a:rPr>
              <a:t> Construction/ZGF Architect’s submitted Request for Qualifications in response to 1063 Block Replacement Office Building (Project #2014-009 </a:t>
            </a:r>
            <a:r>
              <a:rPr lang="en-US" sz="1400" i="1" dirty="0" smtClean="0">
                <a:solidFill>
                  <a:srgbClr val="FFC000"/>
                </a:solidFill>
              </a:rPr>
              <a:t>)…”</a:t>
            </a:r>
            <a:endParaRPr lang="en-US" sz="1400" dirty="0">
              <a:solidFill>
                <a:srgbClr val="FFC000"/>
              </a:solidFill>
            </a:endParaRPr>
          </a:p>
          <a:p>
            <a:endParaRPr lang="en-US" dirty="0"/>
          </a:p>
        </p:txBody>
      </p:sp>
      <p:sp>
        <p:nvSpPr>
          <p:cNvPr id="15" name="TextBox 14"/>
          <p:cNvSpPr txBox="1"/>
          <p:nvPr/>
        </p:nvSpPr>
        <p:spPr>
          <a:xfrm>
            <a:off x="1470876" y="5068907"/>
            <a:ext cx="6137714" cy="914400"/>
          </a:xfrm>
          <a:prstGeom prst="rect">
            <a:avLst/>
          </a:prstGeom>
          <a:noFill/>
        </p:spPr>
        <p:txBody>
          <a:bodyPr wrap="square" rtlCol="0">
            <a:noAutofit/>
          </a:bodyPr>
          <a:lstStyle/>
          <a:p>
            <a:r>
              <a:rPr lang="en-US" sz="1400" i="1" dirty="0" smtClean="0">
                <a:solidFill>
                  <a:srgbClr val="FFFF00"/>
                </a:solidFill>
              </a:rPr>
              <a:t>“…We </a:t>
            </a:r>
            <a:r>
              <a:rPr lang="en-US" sz="1400" i="1" dirty="0">
                <a:solidFill>
                  <a:srgbClr val="FFFF00"/>
                </a:solidFill>
              </a:rPr>
              <a:t>would also like to request copies of Wells Fargo Insurance’s written RFP response and evaluations of the Written Responses and Oral Interviews related to RFP 13-600-</a:t>
            </a:r>
            <a:r>
              <a:rPr lang="en-US" sz="1400" i="1" dirty="0" err="1">
                <a:solidFill>
                  <a:srgbClr val="FFFF00"/>
                </a:solidFill>
              </a:rPr>
              <a:t>ACCO</a:t>
            </a:r>
            <a:r>
              <a:rPr lang="en-US" sz="1400" i="1" dirty="0">
                <a:solidFill>
                  <a:srgbClr val="FFFF00"/>
                </a:solidFill>
              </a:rPr>
              <a:t> -  Insurance Broker </a:t>
            </a:r>
            <a:r>
              <a:rPr lang="en-US" sz="1400" i="1" dirty="0" smtClean="0">
                <a:solidFill>
                  <a:srgbClr val="FFFF00"/>
                </a:solidFill>
              </a:rPr>
              <a:t>Services….”</a:t>
            </a:r>
            <a:endParaRPr lang="en-US" sz="1400" i="1" dirty="0">
              <a:solidFill>
                <a:srgbClr val="FFFF00"/>
              </a:solidFill>
            </a:endParaRPr>
          </a:p>
          <a:p>
            <a:endParaRPr lang="en-US" dirty="0"/>
          </a:p>
        </p:txBody>
      </p:sp>
      <p:sp>
        <p:nvSpPr>
          <p:cNvPr id="16" name="TextBox 15"/>
          <p:cNvSpPr txBox="1"/>
          <p:nvPr/>
        </p:nvSpPr>
        <p:spPr>
          <a:xfrm>
            <a:off x="1435651" y="4227850"/>
            <a:ext cx="6248400" cy="954107"/>
          </a:xfrm>
          <a:prstGeom prst="rect">
            <a:avLst/>
          </a:prstGeom>
          <a:noFill/>
        </p:spPr>
        <p:txBody>
          <a:bodyPr wrap="square" rtlCol="0">
            <a:noAutofit/>
          </a:bodyPr>
          <a:lstStyle/>
          <a:p>
            <a:r>
              <a:rPr lang="en-US" sz="1400" i="1" dirty="0" smtClean="0">
                <a:solidFill>
                  <a:srgbClr val="FFFF00"/>
                </a:solidFill>
              </a:rPr>
              <a:t>“…copies </a:t>
            </a:r>
            <a:r>
              <a:rPr lang="en-US" sz="1400" i="1" dirty="0">
                <a:solidFill>
                  <a:srgbClr val="FFFF00"/>
                </a:solidFill>
              </a:rPr>
              <a:t>of Alliant’s written RFP response and evaluations of the Written Responses and Oral Interviews” </a:t>
            </a:r>
            <a:r>
              <a:rPr lang="en-US" sz="1400" dirty="0">
                <a:solidFill>
                  <a:srgbClr val="FFFF00"/>
                </a:solidFill>
              </a:rPr>
              <a:t>related to RFP </a:t>
            </a:r>
            <a:r>
              <a:rPr lang="en-US" sz="1400" dirty="0" smtClean="0">
                <a:solidFill>
                  <a:srgbClr val="FFFF00"/>
                </a:solidFill>
              </a:rPr>
              <a:t>13-600…”</a:t>
            </a:r>
            <a:endParaRPr lang="en-US" sz="1400" dirty="0">
              <a:solidFill>
                <a:srgbClr val="FFFF00"/>
              </a:solidFill>
            </a:endParaRPr>
          </a:p>
        </p:txBody>
      </p:sp>
      <p:cxnSp>
        <p:nvCxnSpPr>
          <p:cNvPr id="5" name="Straight Connector 4"/>
          <p:cNvCxnSpPr/>
          <p:nvPr/>
        </p:nvCxnSpPr>
        <p:spPr>
          <a:xfrm>
            <a:off x="1600200" y="4114800"/>
            <a:ext cx="5334000" cy="0"/>
          </a:xfrm>
          <a:prstGeom prst="line">
            <a:avLst/>
          </a:prstGeom>
          <a:ln w="19050">
            <a:tailEnd type="none"/>
          </a:ln>
          <a:effectLst>
            <a:reflection blurRad="635000" stA="45000" endPos="65000" dist="508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00200" y="4953000"/>
            <a:ext cx="5334000" cy="0"/>
          </a:xfrm>
          <a:prstGeom prst="line">
            <a:avLst/>
          </a:prstGeom>
          <a:ln w="19050">
            <a:tailEnd type="none"/>
          </a:ln>
          <a:effectLst>
            <a:reflection blurRad="635000" stA="45000" endPos="650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flipH="1">
            <a:off x="1065076" y="4114800"/>
            <a:ext cx="304800" cy="1676400"/>
          </a:xfrm>
          <a:prstGeom prst="rightBrace">
            <a:avLst/>
          </a:prstGeom>
          <a:ln w="19050">
            <a:tailEnd type="none"/>
          </a:ln>
          <a:effectLst>
            <a:reflection blurRad="635000" stA="45000" endPos="650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678306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1"/>
            <a:ext cx="7772400" cy="990600"/>
          </a:xfrm>
        </p:spPr>
        <p:txBody>
          <a:bodyPr>
            <a:normAutofit/>
          </a:bodyPr>
          <a:lstStyle/>
          <a:p>
            <a:r>
              <a:rPr lang="en-US" dirty="0" smtClean="0"/>
              <a:t>Very Complicated……</a:t>
            </a:r>
            <a:endParaRPr lang="en-US" dirty="0"/>
          </a:p>
        </p:txBody>
      </p:sp>
      <p:sp>
        <p:nvSpPr>
          <p:cNvPr id="22" name="TextBox 21"/>
          <p:cNvSpPr txBox="1"/>
          <p:nvPr/>
        </p:nvSpPr>
        <p:spPr>
          <a:xfrm>
            <a:off x="865476" y="2590800"/>
            <a:ext cx="7059324" cy="2462213"/>
          </a:xfrm>
          <a:prstGeom prst="rect">
            <a:avLst/>
          </a:prstGeom>
          <a:noFill/>
        </p:spPr>
        <p:txBody>
          <a:bodyPr wrap="square" rtlCol="0">
            <a:spAutoFit/>
          </a:bodyPr>
          <a:lstStyle/>
          <a:p>
            <a:pPr algn="just"/>
            <a:r>
              <a:rPr lang="en-US" sz="1400" dirty="0">
                <a:solidFill>
                  <a:srgbClr val="FFC000"/>
                </a:solidFill>
              </a:rPr>
              <a:t>To each of the above named agencies; Pursuant to the Washington State Public Records Act (</a:t>
            </a:r>
            <a:r>
              <a:rPr lang="en-US" sz="1400" dirty="0" err="1">
                <a:solidFill>
                  <a:srgbClr val="FFC000"/>
                </a:solidFill>
              </a:rPr>
              <a:t>RCW</a:t>
            </a:r>
            <a:r>
              <a:rPr lang="en-US" sz="1400" dirty="0">
                <a:solidFill>
                  <a:srgbClr val="FFC000"/>
                </a:solidFill>
              </a:rPr>
              <a:t> 42.56 et </a:t>
            </a:r>
            <a:r>
              <a:rPr lang="en-US" sz="1400" dirty="0" err="1">
                <a:solidFill>
                  <a:srgbClr val="FFC000"/>
                </a:solidFill>
              </a:rPr>
              <a:t>seq</a:t>
            </a:r>
            <a:r>
              <a:rPr lang="en-US" sz="1400" dirty="0">
                <a:solidFill>
                  <a:srgbClr val="FFC000"/>
                </a:solidFill>
              </a:rPr>
              <a:t> and </a:t>
            </a:r>
            <a:r>
              <a:rPr lang="en-US" sz="1400" dirty="0" smtClean="0">
                <a:solidFill>
                  <a:srgbClr val="FFC000"/>
                </a:solidFill>
              </a:rPr>
              <a:t>WAC 284-03-090 </a:t>
            </a:r>
            <a:r>
              <a:rPr lang="en-US" sz="1400" dirty="0">
                <a:solidFill>
                  <a:srgbClr val="FFC000"/>
                </a:solidFill>
              </a:rPr>
              <a:t>formerly 42.17 et </a:t>
            </a:r>
            <a:r>
              <a:rPr lang="en-US" sz="1400" dirty="0" err="1">
                <a:solidFill>
                  <a:srgbClr val="FFC000"/>
                </a:solidFill>
              </a:rPr>
              <a:t>seq</a:t>
            </a:r>
            <a:r>
              <a:rPr lang="en-US" sz="1400" dirty="0">
                <a:solidFill>
                  <a:srgbClr val="FFC000"/>
                </a:solidFill>
              </a:rPr>
              <a:t>), I request that the following records be made available for review and/or copying </a:t>
            </a:r>
            <a:r>
              <a:rPr lang="en-US" sz="1400" dirty="0" smtClean="0">
                <a:solidFill>
                  <a:srgbClr val="FFC000"/>
                </a:solidFill>
              </a:rPr>
              <a:t>by myself </a:t>
            </a:r>
            <a:r>
              <a:rPr lang="en-US" sz="1400" dirty="0">
                <a:solidFill>
                  <a:srgbClr val="FFC000"/>
                </a:solidFill>
              </a:rPr>
              <a:t>and/or my designee. I request that these record(s) be made available as soon as possible within the five day </a:t>
            </a:r>
            <a:r>
              <a:rPr lang="en-US" sz="1400" dirty="0" smtClean="0">
                <a:solidFill>
                  <a:srgbClr val="FFC000"/>
                </a:solidFill>
              </a:rPr>
              <a:t>time frame </a:t>
            </a:r>
            <a:r>
              <a:rPr lang="en-US" sz="1400" dirty="0">
                <a:solidFill>
                  <a:srgbClr val="FFC000"/>
                </a:solidFill>
              </a:rPr>
              <a:t>provided by law, and each request be treated independent and separate from any other such requests made </a:t>
            </a:r>
            <a:r>
              <a:rPr lang="en-US" sz="1400" dirty="0" smtClean="0">
                <a:solidFill>
                  <a:srgbClr val="FFC000"/>
                </a:solidFill>
              </a:rPr>
              <a:t>by myself </a:t>
            </a:r>
            <a:r>
              <a:rPr lang="en-US" sz="1400" dirty="0">
                <a:solidFill>
                  <a:srgbClr val="FFC000"/>
                </a:solidFill>
              </a:rPr>
              <a:t>of your agency(s). For any documents you believe or claim to be exempt under this request, please list them </a:t>
            </a:r>
            <a:r>
              <a:rPr lang="en-US" sz="1400" dirty="0" smtClean="0">
                <a:solidFill>
                  <a:srgbClr val="FFC000"/>
                </a:solidFill>
              </a:rPr>
              <a:t>with specificity </a:t>
            </a:r>
            <a:r>
              <a:rPr lang="en-US" sz="1400" dirty="0">
                <a:solidFill>
                  <a:srgbClr val="FFC000"/>
                </a:solidFill>
              </a:rPr>
              <a:t>so as ·to identify the document name and/or title, document date(s), names of all parties mentioned in </a:t>
            </a:r>
            <a:r>
              <a:rPr lang="en-US" sz="1400" dirty="0" smtClean="0">
                <a:solidFill>
                  <a:srgbClr val="FFC000"/>
                </a:solidFill>
              </a:rPr>
              <a:t>the document</a:t>
            </a:r>
            <a:r>
              <a:rPr lang="en-US" sz="1400" dirty="0">
                <a:solidFill>
                  <a:srgbClr val="FFC000"/>
                </a:solidFill>
              </a:rPr>
              <a:t>, the document location and custody, document size (pages, kilobytes), document format (electronic, </a:t>
            </a:r>
            <a:r>
              <a:rPr lang="en-US" sz="1400" dirty="0" smtClean="0">
                <a:solidFill>
                  <a:srgbClr val="FFC000"/>
                </a:solidFill>
              </a:rPr>
              <a:t>paper) and exemptions </a:t>
            </a:r>
            <a:r>
              <a:rPr lang="en-US" sz="1400" dirty="0">
                <a:solidFill>
                  <a:srgbClr val="FFC000"/>
                </a:solidFill>
              </a:rPr>
              <a:t>claimed as per </a:t>
            </a:r>
            <a:r>
              <a:rPr lang="en-US" sz="1400" dirty="0" err="1">
                <a:solidFill>
                  <a:srgbClr val="FFC000"/>
                </a:solidFill>
              </a:rPr>
              <a:t>RCW</a:t>
            </a:r>
            <a:r>
              <a:rPr lang="en-US" sz="1400" dirty="0">
                <a:solidFill>
                  <a:srgbClr val="FFC000"/>
                </a:solidFill>
              </a:rPr>
              <a:t> 42.56.210.</a:t>
            </a:r>
            <a:endParaRPr lang="en-US" dirty="0">
              <a:solidFill>
                <a:srgbClr val="FFC000"/>
              </a:solidFill>
            </a:endParaRPr>
          </a:p>
        </p:txBody>
      </p:sp>
      <p:sp>
        <p:nvSpPr>
          <p:cNvPr id="15" name="Right Arrow 14"/>
          <p:cNvSpPr/>
          <p:nvPr/>
        </p:nvSpPr>
        <p:spPr>
          <a:xfrm>
            <a:off x="1199419" y="1905000"/>
            <a:ext cx="589367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r>
              <a:rPr lang="en-US" dirty="0" smtClean="0">
                <a:solidFill>
                  <a:srgbClr val="FF0000"/>
                </a:solidFill>
              </a:rPr>
              <a:t>omplex</a:t>
            </a:r>
            <a:endParaRPr lang="en-US" dirty="0">
              <a:solidFill>
                <a:srgbClr val="FF0000"/>
              </a:solidFill>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513107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1"/>
            <a:ext cx="7772400" cy="990600"/>
          </a:xfrm>
        </p:spPr>
        <p:txBody>
          <a:bodyPr>
            <a:normAutofit/>
          </a:bodyPr>
          <a:lstStyle/>
          <a:p>
            <a:r>
              <a:rPr lang="en-US" dirty="0" smtClean="0"/>
              <a:t>Very Complicated…</a:t>
            </a:r>
            <a:endParaRPr lang="en-US" dirty="0"/>
          </a:p>
        </p:txBody>
      </p:sp>
      <p:sp>
        <p:nvSpPr>
          <p:cNvPr id="22" name="TextBox 21"/>
          <p:cNvSpPr txBox="1"/>
          <p:nvPr/>
        </p:nvSpPr>
        <p:spPr>
          <a:xfrm>
            <a:off x="920894" y="2514600"/>
            <a:ext cx="6172200" cy="3970318"/>
          </a:xfrm>
          <a:prstGeom prst="rect">
            <a:avLst/>
          </a:prstGeom>
          <a:noFill/>
        </p:spPr>
        <p:txBody>
          <a:bodyPr wrap="square" rtlCol="0">
            <a:spAutoFit/>
          </a:bodyPr>
          <a:lstStyle/>
          <a:p>
            <a:pPr algn="just"/>
            <a:r>
              <a:rPr lang="en-US" sz="1200" dirty="0">
                <a:solidFill>
                  <a:srgbClr val="FFC000"/>
                </a:solidFill>
              </a:rPr>
              <a:t>Please make available for immediate review a full and complete copy of each and every electronic email record and </a:t>
            </a:r>
            <a:r>
              <a:rPr lang="en-US" sz="1200" dirty="0" smtClean="0">
                <a:solidFill>
                  <a:srgbClr val="FFC000"/>
                </a:solidFill>
              </a:rPr>
              <a:t>Outlook electronic </a:t>
            </a:r>
            <a:r>
              <a:rPr lang="en-US" sz="1200" dirty="0">
                <a:solidFill>
                  <a:srgbClr val="FFC000"/>
                </a:solidFill>
              </a:rPr>
              <a:t>record in any way related to James D. Stanford. For clarification, James D. Stanford includes all spellings </a:t>
            </a:r>
            <a:r>
              <a:rPr lang="en-US" sz="1200" dirty="0" smtClean="0">
                <a:solidFill>
                  <a:srgbClr val="FFC000"/>
                </a:solidFill>
              </a:rPr>
              <a:t>and abbreviations </a:t>
            </a:r>
            <a:r>
              <a:rPr lang="en-US" sz="1200" dirty="0">
                <a:solidFill>
                  <a:srgbClr val="FFC000"/>
                </a:solidFill>
              </a:rPr>
              <a:t>such as but not limited to James Stanford, J. D. Stanford, </a:t>
            </a:r>
            <a:r>
              <a:rPr lang="en-US" sz="1200" dirty="0" err="1">
                <a:solidFill>
                  <a:srgbClr val="FFC000"/>
                </a:solidFill>
              </a:rPr>
              <a:t>ALJ</a:t>
            </a:r>
            <a:r>
              <a:rPr lang="en-US" sz="1200" dirty="0">
                <a:solidFill>
                  <a:srgbClr val="FFC000"/>
                </a:solidFill>
              </a:rPr>
              <a:t> Stanford, Administrative Law Judge Stanford</a:t>
            </a:r>
            <a:r>
              <a:rPr lang="en-US" sz="1200" dirty="0" smtClean="0">
                <a:solidFill>
                  <a:srgbClr val="FFC000"/>
                </a:solidFill>
              </a:rPr>
              <a:t>, </a:t>
            </a:r>
            <a:r>
              <a:rPr lang="en-US" sz="1200" dirty="0" err="1" smtClean="0">
                <a:solidFill>
                  <a:srgbClr val="FFC000"/>
                </a:solidFill>
              </a:rPr>
              <a:t>ALJ</a:t>
            </a:r>
            <a:r>
              <a:rPr lang="en-US" sz="1200" dirty="0" smtClean="0">
                <a:solidFill>
                  <a:srgbClr val="FFC000"/>
                </a:solidFill>
              </a:rPr>
              <a:t> </a:t>
            </a:r>
            <a:r>
              <a:rPr lang="en-US" sz="1200" dirty="0">
                <a:solidFill>
                  <a:srgbClr val="FFC000"/>
                </a:solidFill>
              </a:rPr>
              <a:t>James Stanford and J. Stanford, punctuation not withstanding. For clarification regarding email, this means </a:t>
            </a:r>
            <a:r>
              <a:rPr lang="en-US" sz="1200" dirty="0" smtClean="0">
                <a:solidFill>
                  <a:srgbClr val="FFC000"/>
                </a:solidFill>
              </a:rPr>
              <a:t>every electronic </a:t>
            </a:r>
            <a:r>
              <a:rPr lang="en-US" sz="1200" dirty="0">
                <a:solidFill>
                  <a:srgbClr val="FFC000"/>
                </a:solidFill>
              </a:rPr>
              <a:t>email record complete with all email addresses, metadata and attachments sent by, received by, sent to or from</a:t>
            </a:r>
            <a:r>
              <a:rPr lang="en-US" sz="1200" dirty="0" smtClean="0">
                <a:solidFill>
                  <a:srgbClr val="FFC000"/>
                </a:solidFill>
              </a:rPr>
              <a:t>, copied </a:t>
            </a:r>
            <a:r>
              <a:rPr lang="en-US" sz="1200" dirty="0">
                <a:solidFill>
                  <a:srgbClr val="FFC000"/>
                </a:solidFill>
              </a:rPr>
              <a:t>to or from, blind copied to or from or sent by, from or to using any and all email accounts used by James D. </a:t>
            </a:r>
            <a:r>
              <a:rPr lang="en-US" sz="1200" dirty="0" smtClean="0">
                <a:solidFill>
                  <a:srgbClr val="FFC000"/>
                </a:solidFill>
              </a:rPr>
              <a:t>Stanford including </a:t>
            </a:r>
            <a:r>
              <a:rPr lang="en-US" sz="1200" dirty="0">
                <a:solidFill>
                  <a:srgbClr val="FFC000"/>
                </a:solidFill>
              </a:rPr>
              <a:t>any listserv that in any way related </a:t>
            </a:r>
            <a:r>
              <a:rPr lang="en-US" sz="1200" dirty="0" err="1">
                <a:solidFill>
                  <a:srgbClr val="FFC000"/>
                </a:solidFill>
              </a:rPr>
              <a:t>fo</a:t>
            </a:r>
            <a:r>
              <a:rPr lang="en-US" sz="1200" dirty="0">
                <a:solidFill>
                  <a:srgbClr val="FFC000"/>
                </a:solidFill>
              </a:rPr>
              <a:t>, referenced, copied to of from, blind copied to or from or made mention </a:t>
            </a:r>
            <a:r>
              <a:rPr lang="en-US" sz="1200" dirty="0" smtClean="0">
                <a:solidFill>
                  <a:srgbClr val="FFC000"/>
                </a:solidFill>
              </a:rPr>
              <a:t>of James </a:t>
            </a:r>
            <a:r>
              <a:rPr lang="en-US" sz="1200" dirty="0">
                <a:solidFill>
                  <a:srgbClr val="FFC000"/>
                </a:solidFill>
              </a:rPr>
              <a:t>D. Stanford in any way or of any kind now held by or at any time past or present located on any computer system </a:t>
            </a:r>
            <a:r>
              <a:rPr lang="en-US" sz="1200" dirty="0" smtClean="0">
                <a:solidFill>
                  <a:srgbClr val="FFC000"/>
                </a:solidFill>
              </a:rPr>
              <a:t>or filing </a:t>
            </a:r>
            <a:r>
              <a:rPr lang="en-US" sz="1200" dirty="0">
                <a:solidFill>
                  <a:srgbClr val="FFC000"/>
                </a:solidFill>
              </a:rPr>
              <a:t>system owned, leased, operated, maintained, used or controlled or for the use of, on behalf of or by the your </a:t>
            </a:r>
            <a:r>
              <a:rPr lang="en-US" sz="1200" dirty="0" smtClean="0">
                <a:solidFill>
                  <a:srgbClr val="FFC000"/>
                </a:solidFill>
              </a:rPr>
              <a:t>agency for the dates January 1st, 2001 and all dates later up to and including the date on this request. For clarification regarding Outlook means Microsoft Outlook, Outlook Express or any similar contact management software and includes but is not limited to emails, tasks, notes, calendars, contacts, folder lists and journals. I hereby promise to pay the normal costs charged by your agency for CD-ROM's or DVD-ROM's. Please notify me by email (you may additionally use fax, </a:t>
            </a:r>
            <a:r>
              <a:rPr lang="en-US" sz="1200" dirty="0">
                <a:solidFill>
                  <a:srgbClr val="FFC000"/>
                </a:solidFill>
              </a:rPr>
              <a:t>regular mail or certified mail return receipt requested at your discretion in addition to email) as to when and where I can </a:t>
            </a:r>
            <a:r>
              <a:rPr lang="en-US" sz="1200" dirty="0" smtClean="0">
                <a:solidFill>
                  <a:srgbClr val="FFC000"/>
                </a:solidFill>
              </a:rPr>
              <a:t>review these </a:t>
            </a:r>
            <a:r>
              <a:rPr lang="en-US" sz="1200" dirty="0">
                <a:solidFill>
                  <a:srgbClr val="FFC000"/>
                </a:solidFill>
              </a:rPr>
              <a:t>original public records requested an~/or related items during your normal business hours.</a:t>
            </a:r>
          </a:p>
        </p:txBody>
      </p:sp>
      <p:sp>
        <p:nvSpPr>
          <p:cNvPr id="15" name="Right Arrow 14"/>
          <p:cNvSpPr/>
          <p:nvPr/>
        </p:nvSpPr>
        <p:spPr>
          <a:xfrm>
            <a:off x="1199419" y="1905000"/>
            <a:ext cx="589367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r>
              <a:rPr lang="en-US" dirty="0" smtClean="0">
                <a:solidFill>
                  <a:srgbClr val="FF0000"/>
                </a:solidFill>
              </a:rPr>
              <a:t>omplex</a:t>
            </a:r>
            <a:endParaRPr lang="en-US" dirty="0">
              <a:solidFill>
                <a:srgbClr val="FF0000"/>
              </a:solidFill>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813596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1"/>
            <a:ext cx="7772400" cy="990600"/>
          </a:xfrm>
        </p:spPr>
        <p:txBody>
          <a:bodyPr>
            <a:normAutofit/>
          </a:bodyPr>
          <a:lstStyle/>
          <a:p>
            <a:r>
              <a:rPr lang="en-US" dirty="0" smtClean="0"/>
              <a:t>Very Complicated…</a:t>
            </a:r>
            <a:endParaRPr lang="en-US" dirty="0"/>
          </a:p>
        </p:txBody>
      </p:sp>
      <p:sp>
        <p:nvSpPr>
          <p:cNvPr id="22" name="TextBox 21"/>
          <p:cNvSpPr txBox="1"/>
          <p:nvPr/>
        </p:nvSpPr>
        <p:spPr>
          <a:xfrm>
            <a:off x="920894" y="2514600"/>
            <a:ext cx="6172200" cy="3600986"/>
          </a:xfrm>
          <a:prstGeom prst="rect">
            <a:avLst/>
          </a:prstGeom>
          <a:noFill/>
        </p:spPr>
        <p:txBody>
          <a:bodyPr wrap="square" rtlCol="0">
            <a:spAutoFit/>
          </a:bodyPr>
          <a:lstStyle/>
          <a:p>
            <a:pPr algn="just"/>
            <a:r>
              <a:rPr lang="en-US" sz="1200" b="1" dirty="0">
                <a:solidFill>
                  <a:srgbClr val="FFC000"/>
                </a:solidFill>
              </a:rPr>
              <a:t>Output Media Requested:</a:t>
            </a:r>
          </a:p>
          <a:p>
            <a:pPr algn="just"/>
            <a:r>
              <a:rPr lang="en-US" sz="1200" dirty="0">
                <a:solidFill>
                  <a:srgbClr val="FFC000"/>
                </a:solidFill>
              </a:rPr>
              <a:t>To be Earth Friendly, Environmentally Conscious and save agency resources, electronic media is requested. Paper </a:t>
            </a:r>
            <a:r>
              <a:rPr lang="en-US" sz="1200" dirty="0" smtClean="0">
                <a:solidFill>
                  <a:srgbClr val="FFC000"/>
                </a:solidFill>
              </a:rPr>
              <a:t>records are </a:t>
            </a:r>
            <a:r>
              <a:rPr lang="en-US" sz="1200" dirty="0">
                <a:solidFill>
                  <a:srgbClr val="FFC000"/>
                </a:solidFill>
              </a:rPr>
              <a:t>to be avoided if at all possible. If cost of production is $50.00 or less no review or inspection is necessary, simply</a:t>
            </a:r>
          </a:p>
          <a:p>
            <a:pPr algn="just"/>
            <a:r>
              <a:rPr lang="en-US" sz="1200" dirty="0">
                <a:solidFill>
                  <a:srgbClr val="FFC000"/>
                </a:solidFill>
              </a:rPr>
              <a:t>produce and notify requester via email when ready for pickup (do not purposely delay notification by using </a:t>
            </a:r>
            <a:r>
              <a:rPr lang="en-US" sz="1200" dirty="0" err="1">
                <a:solidFill>
                  <a:srgbClr val="FFC000"/>
                </a:solidFill>
              </a:rPr>
              <a:t>USPS</a:t>
            </a:r>
            <a:r>
              <a:rPr lang="en-US" sz="1200" dirty="0">
                <a:solidFill>
                  <a:srgbClr val="FFC000"/>
                </a:solidFill>
              </a:rPr>
              <a:t> mail). </a:t>
            </a:r>
            <a:r>
              <a:rPr lang="en-US" sz="1200" dirty="0" smtClean="0">
                <a:solidFill>
                  <a:srgbClr val="FFC000"/>
                </a:solidFill>
              </a:rPr>
              <a:t>If production </a:t>
            </a:r>
            <a:r>
              <a:rPr lang="en-US" sz="1200" dirty="0">
                <a:solidFill>
                  <a:srgbClr val="FFC000"/>
                </a:solidFill>
              </a:rPr>
              <a:t>is more than $50.00 then notify by email as to cost, when and where materials can be reviewed. </a:t>
            </a:r>
            <a:r>
              <a:rPr lang="en-US" sz="1200" dirty="0" err="1" smtClean="0">
                <a:solidFill>
                  <a:srgbClr val="FFC000"/>
                </a:solidFill>
              </a:rPr>
              <a:t>electronic·or</a:t>
            </a:r>
            <a:r>
              <a:rPr lang="en-US" sz="1200" dirty="0" smtClean="0">
                <a:solidFill>
                  <a:srgbClr val="FFC000"/>
                </a:solidFill>
              </a:rPr>
              <a:t> digital </a:t>
            </a:r>
            <a:r>
              <a:rPr lang="en-US" sz="1200" dirty="0">
                <a:solidFill>
                  <a:srgbClr val="FFC000"/>
                </a:solidFill>
              </a:rPr>
              <a:t>files </a:t>
            </a:r>
            <a:r>
              <a:rPr lang="en-US" sz="1200" dirty="0" smtClean="0">
                <a:solidFill>
                  <a:srgbClr val="FFC000"/>
                </a:solidFill>
              </a:rPr>
              <a:t>10 MB or </a:t>
            </a:r>
            <a:r>
              <a:rPr lang="en-US" sz="1200" dirty="0">
                <a:solidFill>
                  <a:srgbClr val="FFC000"/>
                </a:solidFill>
              </a:rPr>
              <a:t>less can be emailed and will be acknowledged by email. Send email records only in </a:t>
            </a:r>
            <a:r>
              <a:rPr lang="en-US" sz="1200" dirty="0" err="1" smtClean="0">
                <a:solidFill>
                  <a:srgbClr val="FFC000"/>
                </a:solidFill>
              </a:rPr>
              <a:t>Outlook.pst</a:t>
            </a:r>
            <a:r>
              <a:rPr lang="en-US" sz="1200" dirty="0" smtClean="0">
                <a:solidFill>
                  <a:srgbClr val="FFC000"/>
                </a:solidFill>
              </a:rPr>
              <a:t> format with all attachments</a:t>
            </a:r>
            <a:r>
              <a:rPr lang="en-US" sz="1200" dirty="0">
                <a:solidFill>
                  <a:srgbClr val="FFC000"/>
                </a:solidFill>
              </a:rPr>
              <a:t>, email addresses and meta data intact. Emails requiring redaction should be supplied </a:t>
            </a:r>
            <a:r>
              <a:rPr lang="en-US" sz="1200" dirty="0" smtClean="0">
                <a:solidFill>
                  <a:srgbClr val="FFC000"/>
                </a:solidFill>
              </a:rPr>
              <a:t>Adobe Acrobat </a:t>
            </a:r>
            <a:r>
              <a:rPr lang="en-US" sz="1200" dirty="0">
                <a:solidFill>
                  <a:srgbClr val="FFC000"/>
                </a:solidFill>
              </a:rPr>
              <a:t>PDF </a:t>
            </a:r>
            <a:r>
              <a:rPr lang="en-US" sz="1200" dirty="0" smtClean="0">
                <a:solidFill>
                  <a:srgbClr val="FFC000"/>
                </a:solidFill>
              </a:rPr>
              <a:t>format</a:t>
            </a:r>
            <a:r>
              <a:rPr lang="en-US" sz="1200" dirty="0">
                <a:solidFill>
                  <a:srgbClr val="FFC000"/>
                </a:solidFill>
              </a:rPr>
              <a:t>.</a:t>
            </a:r>
          </a:p>
          <a:p>
            <a:pPr algn="just"/>
            <a:endParaRPr lang="en-US" sz="1200" dirty="0" smtClean="0">
              <a:solidFill>
                <a:srgbClr val="FFC000"/>
              </a:solidFill>
            </a:endParaRPr>
          </a:p>
          <a:p>
            <a:pPr algn="just"/>
            <a:r>
              <a:rPr lang="en-US" sz="1200" b="1" dirty="0" smtClean="0">
                <a:solidFill>
                  <a:srgbClr val="FFC000"/>
                </a:solidFill>
              </a:rPr>
              <a:t>Notice</a:t>
            </a:r>
            <a:r>
              <a:rPr lang="en-US" sz="1200" dirty="0">
                <a:solidFill>
                  <a:srgbClr val="FFC000"/>
                </a:solidFill>
              </a:rPr>
              <a:t>:</a:t>
            </a:r>
          </a:p>
          <a:p>
            <a:pPr algn="just"/>
            <a:r>
              <a:rPr lang="en-US" sz="1200" dirty="0" smtClean="0">
                <a:solidFill>
                  <a:srgbClr val="FFC000"/>
                </a:solidFill>
              </a:rPr>
              <a:t>You </a:t>
            </a:r>
            <a:r>
              <a:rPr lang="en-US" sz="1200" dirty="0">
                <a:solidFill>
                  <a:srgbClr val="FFC000"/>
                </a:solidFill>
              </a:rPr>
              <a:t>and each of you are hereby put on notice that the above requested electronic records are to be protected and shall </a:t>
            </a:r>
            <a:r>
              <a:rPr lang="en-US" sz="1200" dirty="0" smtClean="0">
                <a:solidFill>
                  <a:srgbClr val="FFC000"/>
                </a:solidFill>
              </a:rPr>
              <a:t>not be </a:t>
            </a:r>
            <a:r>
              <a:rPr lang="en-US" sz="1200" dirty="0">
                <a:solidFill>
                  <a:srgbClr val="FFC000"/>
                </a:solidFill>
              </a:rPr>
              <a:t>disposed of, discarded, erased, damaged or in any other way infringed upon, marginalized or deleted. </a:t>
            </a:r>
            <a:r>
              <a:rPr lang="en-US" sz="1200" dirty="0" smtClean="0">
                <a:solidFill>
                  <a:srgbClr val="FFC000"/>
                </a:solidFill>
              </a:rPr>
              <a:t>Recent </a:t>
            </a:r>
            <a:r>
              <a:rPr lang="en-US" sz="1200" dirty="0" err="1" smtClean="0">
                <a:solidFill>
                  <a:srgbClr val="FFC000"/>
                </a:solidFill>
              </a:rPr>
              <a:t>eDiscovery</a:t>
            </a:r>
            <a:r>
              <a:rPr lang="en-US" sz="1200" dirty="0" smtClean="0">
                <a:solidFill>
                  <a:srgbClr val="FFC000"/>
                </a:solidFill>
              </a:rPr>
              <a:t> </a:t>
            </a:r>
            <a:r>
              <a:rPr lang="en-US" sz="1200" dirty="0">
                <a:solidFill>
                  <a:srgbClr val="FFC000"/>
                </a:solidFill>
              </a:rPr>
              <a:t>federal law changes make you subject to sanctions and penalties for destruction of electronic records</a:t>
            </a:r>
            <a:r>
              <a:rPr lang="en-US" sz="1200" dirty="0" smtClean="0">
                <a:solidFill>
                  <a:srgbClr val="FFC000"/>
                </a:solidFill>
              </a:rPr>
              <a:t>. For </a:t>
            </a:r>
            <a:r>
              <a:rPr lang="en-US" sz="1200" dirty="0">
                <a:solidFill>
                  <a:srgbClr val="FFC000"/>
                </a:solidFill>
              </a:rPr>
              <a:t>all correspondence, please reference my file number (also shown below and at bottom left corner of each page</a:t>
            </a:r>
            <a:r>
              <a:rPr lang="en-US" sz="1200" dirty="0" smtClean="0">
                <a:solidFill>
                  <a:srgbClr val="FFC000"/>
                </a:solidFill>
              </a:rPr>
              <a:t>); 09-11-17 </a:t>
            </a:r>
            <a:r>
              <a:rPr lang="en-US" sz="1200" dirty="0">
                <a:solidFill>
                  <a:srgbClr val="FFC000"/>
                </a:solidFill>
              </a:rPr>
              <a:t>-</a:t>
            </a:r>
            <a:r>
              <a:rPr lang="en-US" sz="1200" dirty="0" smtClean="0">
                <a:solidFill>
                  <a:srgbClr val="FFC000"/>
                </a:solidFill>
              </a:rPr>
              <a:t>PRA--Public-Records-Request-to--for-All-James-0-Stanford-Email-and-Outlook-Electronic-Records</a:t>
            </a:r>
            <a:endParaRPr lang="en-US" sz="1200" dirty="0">
              <a:solidFill>
                <a:srgbClr val="FFC000"/>
              </a:solidFill>
            </a:endParaRPr>
          </a:p>
        </p:txBody>
      </p:sp>
      <p:sp>
        <p:nvSpPr>
          <p:cNvPr id="15" name="Right Arrow 14"/>
          <p:cNvSpPr/>
          <p:nvPr/>
        </p:nvSpPr>
        <p:spPr>
          <a:xfrm>
            <a:off x="1199419" y="1905000"/>
            <a:ext cx="589367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r>
              <a:rPr lang="en-US" dirty="0" smtClean="0">
                <a:solidFill>
                  <a:srgbClr val="FF0000"/>
                </a:solidFill>
              </a:rPr>
              <a:t>omplex</a:t>
            </a:r>
            <a:endParaRPr lang="en-US" dirty="0">
              <a:solidFill>
                <a:srgbClr val="FF0000"/>
              </a:solidFill>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1481783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7772400" cy="1470025"/>
          </a:xfrm>
        </p:spPr>
        <p:txBody>
          <a:bodyPr>
            <a:normAutofit fontScale="90000"/>
          </a:bodyPr>
          <a:lstStyle/>
          <a:p>
            <a:pPr algn="ctr"/>
            <a:r>
              <a:rPr lang="en-US" dirty="0" smtClean="0"/>
              <a:t>Strict compliance</a:t>
            </a:r>
            <a:br>
              <a:rPr lang="en-US" dirty="0" smtClean="0"/>
            </a:br>
            <a:r>
              <a:rPr lang="en-US" dirty="0"/>
              <a:t/>
            </a:r>
            <a:br>
              <a:rPr lang="en-US" dirty="0"/>
            </a:br>
            <a:r>
              <a:rPr lang="en-US" dirty="0" smtClean="0"/>
              <a:t>or penalties</a:t>
            </a:r>
            <a:endParaRPr lang="en-US"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4182745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19200"/>
          </a:xfrm>
        </p:spPr>
        <p:txBody>
          <a:bodyPr/>
          <a:lstStyle/>
          <a:p>
            <a:pPr algn="ctr"/>
            <a:r>
              <a:rPr lang="en-US" dirty="0" smtClean="0"/>
              <a:t>Why penalties?</a:t>
            </a:r>
            <a:endParaRPr lang="en-US" dirty="0"/>
          </a:p>
        </p:txBody>
      </p:sp>
      <p:sp>
        <p:nvSpPr>
          <p:cNvPr id="3" name="Rectangle 2"/>
          <p:cNvSpPr/>
          <p:nvPr/>
        </p:nvSpPr>
        <p:spPr>
          <a:xfrm>
            <a:off x="838200" y="1981200"/>
            <a:ext cx="7772400" cy="3785652"/>
          </a:xfrm>
          <a:prstGeom prst="rect">
            <a:avLst/>
          </a:prstGeom>
        </p:spPr>
        <p:txBody>
          <a:bodyPr wrap="square">
            <a:spAutoFit/>
          </a:bodyPr>
          <a:lstStyle/>
          <a:p>
            <a:r>
              <a:rPr lang="en-US" sz="2000" dirty="0" smtClean="0">
                <a:solidFill>
                  <a:srgbClr val="FFC000"/>
                </a:solidFill>
              </a:rPr>
              <a:t>Penalties:</a:t>
            </a:r>
          </a:p>
          <a:p>
            <a:endParaRPr lang="en-US" sz="2000" dirty="0" smtClean="0">
              <a:solidFill>
                <a:srgbClr val="FFC000"/>
              </a:solidFill>
            </a:endParaRPr>
          </a:p>
          <a:p>
            <a:pPr marL="285750" indent="-285750">
              <a:buFont typeface="Arial" panose="020B0604020202020204" pitchFamily="34" charset="0"/>
              <a:buChar char="•"/>
            </a:pPr>
            <a:r>
              <a:rPr lang="en-US" sz="2000" dirty="0" smtClean="0">
                <a:solidFill>
                  <a:srgbClr val="FFC000"/>
                </a:solidFill>
              </a:rPr>
              <a:t>Promote access </a:t>
            </a:r>
            <a:r>
              <a:rPr lang="en-US" sz="2000" dirty="0">
                <a:solidFill>
                  <a:srgbClr val="FFC000"/>
                </a:solidFill>
              </a:rPr>
              <a:t>to public records and </a:t>
            </a:r>
            <a:r>
              <a:rPr lang="en-US" sz="2000" dirty="0" smtClean="0">
                <a:solidFill>
                  <a:srgbClr val="FFC000"/>
                </a:solidFill>
              </a:rPr>
              <a:t>government transparency. </a:t>
            </a:r>
          </a:p>
          <a:p>
            <a:endParaRPr lang="en-US" sz="2000" dirty="0">
              <a:solidFill>
                <a:srgbClr val="FFC000"/>
              </a:solidFill>
            </a:endParaRPr>
          </a:p>
          <a:p>
            <a:pPr marL="285750" indent="-285750">
              <a:buFont typeface="Arial" panose="020B0604020202020204" pitchFamily="34" charset="0"/>
              <a:buChar char="•"/>
            </a:pPr>
            <a:r>
              <a:rPr lang="en-US" sz="2000" dirty="0" smtClean="0">
                <a:solidFill>
                  <a:srgbClr val="FFC000"/>
                </a:solidFill>
              </a:rPr>
              <a:t>Deter improper </a:t>
            </a:r>
            <a:r>
              <a:rPr lang="en-US" sz="2000" dirty="0">
                <a:solidFill>
                  <a:srgbClr val="FFC000"/>
                </a:solidFill>
              </a:rPr>
              <a:t>denials of access to public records. </a:t>
            </a:r>
            <a:endParaRPr lang="en-US" sz="2000" dirty="0" smtClean="0">
              <a:solidFill>
                <a:srgbClr val="FFC000"/>
              </a:solidFill>
            </a:endParaRPr>
          </a:p>
          <a:p>
            <a:endParaRPr lang="en-US" sz="2000" dirty="0">
              <a:solidFill>
                <a:srgbClr val="FFC000"/>
              </a:solidFill>
            </a:endParaRPr>
          </a:p>
          <a:p>
            <a:pPr marL="285750" indent="-285750">
              <a:buFont typeface="Arial" panose="020B0604020202020204" pitchFamily="34" charset="0"/>
              <a:buChar char="•"/>
            </a:pPr>
            <a:r>
              <a:rPr lang="en-US" sz="2000" dirty="0" smtClean="0">
                <a:solidFill>
                  <a:srgbClr val="FFC000"/>
                </a:solidFill>
              </a:rPr>
              <a:t>Incentive </a:t>
            </a:r>
            <a:r>
              <a:rPr lang="en-US" sz="2000" dirty="0">
                <a:solidFill>
                  <a:srgbClr val="FFC000"/>
                </a:solidFill>
              </a:rPr>
              <a:t>to induce future </a:t>
            </a:r>
            <a:r>
              <a:rPr lang="en-US" sz="2000" dirty="0" smtClean="0">
                <a:solidFill>
                  <a:srgbClr val="FFC000"/>
                </a:solidFill>
              </a:rPr>
              <a:t>compliance.</a:t>
            </a:r>
          </a:p>
          <a:p>
            <a:pPr marL="285750" indent="-285750">
              <a:buFont typeface="Arial" panose="020B0604020202020204" pitchFamily="34" charset="0"/>
              <a:buChar char="•"/>
            </a:pPr>
            <a:endParaRPr lang="en-US" sz="2000" dirty="0" smtClean="0">
              <a:solidFill>
                <a:srgbClr val="FFC000"/>
              </a:solidFill>
            </a:endParaRPr>
          </a:p>
          <a:p>
            <a:endParaRPr lang="en-US" sz="2000" dirty="0">
              <a:solidFill>
                <a:srgbClr val="FFC000"/>
              </a:solidFill>
            </a:endParaRPr>
          </a:p>
          <a:p>
            <a:r>
              <a:rPr lang="en-US" sz="2000" dirty="0" smtClean="0">
                <a:solidFill>
                  <a:srgbClr val="FFC000"/>
                </a:solidFill>
              </a:rPr>
              <a:t>The court </a:t>
            </a:r>
            <a:r>
              <a:rPr lang="en-US" sz="2000" dirty="0">
                <a:solidFill>
                  <a:srgbClr val="FFC000"/>
                </a:solidFill>
              </a:rPr>
              <a:t>must consider </a:t>
            </a:r>
            <a:r>
              <a:rPr lang="en-US" sz="2000" dirty="0" smtClean="0">
                <a:solidFill>
                  <a:srgbClr val="FFC000"/>
                </a:solidFill>
              </a:rPr>
              <a:t>entire </a:t>
            </a:r>
            <a:r>
              <a:rPr lang="en-US" sz="2000" dirty="0">
                <a:solidFill>
                  <a:srgbClr val="FFC000"/>
                </a:solidFill>
              </a:rPr>
              <a:t>penalty range </a:t>
            </a:r>
            <a:r>
              <a:rPr lang="en-US" sz="2000" dirty="0" smtClean="0">
                <a:solidFill>
                  <a:srgbClr val="FFC000"/>
                </a:solidFill>
              </a:rPr>
              <a:t>set by legislature:</a:t>
            </a:r>
          </a:p>
          <a:p>
            <a:endParaRPr lang="en-US" sz="2000" dirty="0">
              <a:solidFill>
                <a:srgbClr val="FFC000"/>
              </a:solidFill>
            </a:endParaRPr>
          </a:p>
          <a:p>
            <a:pPr algn="ctr"/>
            <a:r>
              <a:rPr lang="en-US" sz="2000" dirty="0" smtClean="0">
                <a:solidFill>
                  <a:srgbClr val="FFC000"/>
                </a:solidFill>
              </a:rPr>
              <a:t>$0-$100/ record / day</a:t>
            </a:r>
            <a:endParaRPr lang="en-US" sz="2000" dirty="0">
              <a:solidFill>
                <a:srgbClr val="FFC000"/>
              </a:solidFill>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3116531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470025"/>
          </a:xfrm>
        </p:spPr>
        <p:txBody>
          <a:bodyPr>
            <a:normAutofit fontScale="90000"/>
          </a:bodyPr>
          <a:lstStyle/>
          <a:p>
            <a:pPr algn="ctr"/>
            <a:r>
              <a:rPr lang="en-US" dirty="0" smtClean="0"/>
              <a:t>Penalties</a:t>
            </a:r>
            <a:br>
              <a:rPr lang="en-US" dirty="0" smtClean="0"/>
            </a:br>
            <a:endParaRPr lang="en-US" i="1" dirty="0"/>
          </a:p>
        </p:txBody>
      </p:sp>
      <p:sp>
        <p:nvSpPr>
          <p:cNvPr id="3" name="Rectangle 2"/>
          <p:cNvSpPr/>
          <p:nvPr/>
        </p:nvSpPr>
        <p:spPr>
          <a:xfrm>
            <a:off x="838200" y="2133600"/>
            <a:ext cx="7467600" cy="2308324"/>
          </a:xfrm>
          <a:prstGeom prst="rect">
            <a:avLst/>
          </a:prstGeom>
        </p:spPr>
        <p:txBody>
          <a:bodyPr wrap="square">
            <a:spAutoFit/>
          </a:bodyPr>
          <a:lstStyle/>
          <a:p>
            <a:r>
              <a:rPr lang="en-US" dirty="0" smtClean="0">
                <a:solidFill>
                  <a:srgbClr val="FFC000"/>
                </a:solidFill>
              </a:rPr>
              <a:t>2013- (UW) </a:t>
            </a:r>
            <a:r>
              <a:rPr lang="en-US" b="1" dirty="0">
                <a:solidFill>
                  <a:srgbClr val="FF0000"/>
                </a:solidFill>
              </a:rPr>
              <a:t>$720,000 </a:t>
            </a:r>
            <a:r>
              <a:rPr lang="en-US" dirty="0" smtClean="0">
                <a:solidFill>
                  <a:srgbClr val="FFC000"/>
                </a:solidFill>
              </a:rPr>
              <a:t>Fine for withholding 12,000 </a:t>
            </a:r>
            <a:r>
              <a:rPr lang="en-US" dirty="0">
                <a:solidFill>
                  <a:srgbClr val="FFC000"/>
                </a:solidFill>
              </a:rPr>
              <a:t>pages of public records from </a:t>
            </a:r>
            <a:r>
              <a:rPr lang="en-US" dirty="0" smtClean="0">
                <a:solidFill>
                  <a:srgbClr val="FFC000"/>
                </a:solidFill>
              </a:rPr>
              <a:t>professor with </a:t>
            </a:r>
            <a:r>
              <a:rPr lang="en-US" dirty="0" err="1" smtClean="0">
                <a:solidFill>
                  <a:srgbClr val="FFC000"/>
                </a:solidFill>
              </a:rPr>
              <a:t>EEOC</a:t>
            </a:r>
            <a:r>
              <a:rPr lang="en-US" dirty="0" smtClean="0">
                <a:solidFill>
                  <a:srgbClr val="FFC000"/>
                </a:solidFill>
              </a:rPr>
              <a:t> complaint who </a:t>
            </a:r>
            <a:r>
              <a:rPr lang="en-US" dirty="0">
                <a:solidFill>
                  <a:srgbClr val="FFC000"/>
                </a:solidFill>
              </a:rPr>
              <a:t>believed she was wrongfully denied </a:t>
            </a:r>
            <a:r>
              <a:rPr lang="en-US" dirty="0" smtClean="0">
                <a:solidFill>
                  <a:srgbClr val="FFC000"/>
                </a:solidFill>
              </a:rPr>
              <a:t>tenure.</a:t>
            </a:r>
          </a:p>
          <a:p>
            <a:endParaRPr lang="en-US" dirty="0"/>
          </a:p>
          <a:p>
            <a:r>
              <a:rPr lang="en-US" dirty="0" smtClean="0">
                <a:solidFill>
                  <a:srgbClr val="FFC000"/>
                </a:solidFill>
              </a:rPr>
              <a:t>2013- (L &amp; I) Seattle Times wins Fees</a:t>
            </a:r>
            <a:r>
              <a:rPr lang="en-US" dirty="0">
                <a:solidFill>
                  <a:srgbClr val="FFC000"/>
                </a:solidFill>
              </a:rPr>
              <a:t>, Costs And Penalties Against </a:t>
            </a:r>
            <a:r>
              <a:rPr lang="en-US" dirty="0" err="1" smtClean="0">
                <a:solidFill>
                  <a:srgbClr val="FFC000"/>
                </a:solidFill>
              </a:rPr>
              <a:t>L&amp;I</a:t>
            </a:r>
            <a:r>
              <a:rPr lang="en-US" dirty="0" smtClean="0">
                <a:solidFill>
                  <a:srgbClr val="FFC000"/>
                </a:solidFill>
              </a:rPr>
              <a:t>.</a:t>
            </a:r>
          </a:p>
          <a:p>
            <a:endParaRPr lang="en-US" dirty="0">
              <a:solidFill>
                <a:srgbClr val="FFC000"/>
              </a:solidFill>
            </a:endParaRPr>
          </a:p>
          <a:p>
            <a:endParaRPr lang="en-US" dirty="0">
              <a:solidFill>
                <a:srgbClr val="FFC000"/>
              </a:solidFill>
            </a:endParaRPr>
          </a:p>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16</a:t>
            </a:fld>
            <a:endParaRPr lang="en-US" dirty="0"/>
          </a:p>
        </p:txBody>
      </p:sp>
      <p:pic>
        <p:nvPicPr>
          <p:cNvPr id="5" name="Picture 4"/>
          <p:cNvPicPr/>
          <p:nvPr/>
        </p:nvPicPr>
        <p:blipFill>
          <a:blip r:embed="rId2"/>
          <a:stretch>
            <a:fillRect/>
          </a:stretch>
        </p:blipFill>
        <p:spPr>
          <a:xfrm>
            <a:off x="1219200" y="4648200"/>
            <a:ext cx="5943600" cy="1514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3490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09600"/>
            <a:ext cx="7772400" cy="1295400"/>
          </a:xfrm>
        </p:spPr>
        <p:txBody>
          <a:bodyPr>
            <a:normAutofit/>
          </a:bodyPr>
          <a:lstStyle/>
          <a:p>
            <a:pPr algn="ctr"/>
            <a:r>
              <a:rPr lang="en-US" sz="4000" dirty="0" smtClean="0"/>
              <a:t>Penalty factors: (mitigating)</a:t>
            </a:r>
            <a:endParaRPr lang="en-US" sz="4000" dirty="0"/>
          </a:p>
        </p:txBody>
      </p:sp>
      <p:sp>
        <p:nvSpPr>
          <p:cNvPr id="3" name="Rectangle 2"/>
          <p:cNvSpPr/>
          <p:nvPr/>
        </p:nvSpPr>
        <p:spPr>
          <a:xfrm>
            <a:off x="838200" y="2362200"/>
            <a:ext cx="7467600" cy="3585597"/>
          </a:xfrm>
          <a:prstGeom prst="rect">
            <a:avLst/>
          </a:prstGeom>
        </p:spPr>
        <p:txBody>
          <a:bodyPr wrap="square">
            <a:spAutoFit/>
          </a:bodyPr>
          <a:lstStyle/>
          <a:p>
            <a:pPr marL="342900" indent="-342900">
              <a:spcBef>
                <a:spcPts val="600"/>
              </a:spcBef>
              <a:spcAft>
                <a:spcPts val="600"/>
              </a:spcAft>
              <a:buFont typeface="+mj-lt"/>
              <a:buAutoNum type="arabicPeriod"/>
            </a:pPr>
            <a:r>
              <a:rPr lang="en-US" dirty="0" smtClean="0">
                <a:solidFill>
                  <a:srgbClr val="FFC000"/>
                </a:solidFill>
              </a:rPr>
              <a:t>Unclear request.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Agency prompt </a:t>
            </a:r>
            <a:r>
              <a:rPr lang="en-US" dirty="0">
                <a:solidFill>
                  <a:srgbClr val="FFC000"/>
                </a:solidFill>
              </a:rPr>
              <a:t>response or legitimate follow-up </a:t>
            </a:r>
            <a:r>
              <a:rPr lang="en-US" dirty="0" smtClean="0">
                <a:solidFill>
                  <a:srgbClr val="FFC000"/>
                </a:solidFill>
              </a:rPr>
              <a:t>clarification.</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Good </a:t>
            </a:r>
            <a:r>
              <a:rPr lang="en-US" dirty="0">
                <a:solidFill>
                  <a:srgbClr val="FFC000"/>
                </a:solidFill>
              </a:rPr>
              <a:t>faith, honest, timely, and strict compliance with all </a:t>
            </a:r>
            <a:r>
              <a:rPr lang="en-US" dirty="0" smtClean="0">
                <a:solidFill>
                  <a:srgbClr val="FFC000"/>
                </a:solidFill>
              </a:rPr>
              <a:t>PRA </a:t>
            </a:r>
            <a:r>
              <a:rPr lang="en-US" dirty="0">
                <a:solidFill>
                  <a:srgbClr val="FFC000"/>
                </a:solidFill>
              </a:rPr>
              <a:t>procedural requirements and </a:t>
            </a:r>
            <a:r>
              <a:rPr lang="en-US" dirty="0" smtClean="0">
                <a:solidFill>
                  <a:srgbClr val="FFC000"/>
                </a:solidFill>
              </a:rPr>
              <a:t>exceptions.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Proper </a:t>
            </a:r>
            <a:r>
              <a:rPr lang="en-US" dirty="0">
                <a:solidFill>
                  <a:srgbClr val="FFC000"/>
                </a:solidFill>
              </a:rPr>
              <a:t>training and supervision of </a:t>
            </a:r>
            <a:r>
              <a:rPr lang="en-US" dirty="0" smtClean="0">
                <a:solidFill>
                  <a:srgbClr val="FFC000"/>
                </a:solidFill>
              </a:rPr>
              <a:t>personnel.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Reasonable </a:t>
            </a:r>
            <a:r>
              <a:rPr lang="en-US" dirty="0">
                <a:solidFill>
                  <a:srgbClr val="FFC000"/>
                </a:solidFill>
              </a:rPr>
              <a:t>explanation for </a:t>
            </a:r>
            <a:r>
              <a:rPr lang="en-US" dirty="0" smtClean="0">
                <a:solidFill>
                  <a:srgbClr val="FFC000"/>
                </a:solidFill>
              </a:rPr>
              <a:t>noncompliance.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Helpfulness </a:t>
            </a:r>
            <a:r>
              <a:rPr lang="en-US" dirty="0">
                <a:solidFill>
                  <a:srgbClr val="FFC000"/>
                </a:solidFill>
              </a:rPr>
              <a:t>of </a:t>
            </a:r>
            <a:r>
              <a:rPr lang="en-US" dirty="0" smtClean="0">
                <a:solidFill>
                  <a:srgbClr val="FFC000"/>
                </a:solidFill>
              </a:rPr>
              <a:t>agency </a:t>
            </a:r>
            <a:r>
              <a:rPr lang="en-US" dirty="0">
                <a:solidFill>
                  <a:srgbClr val="FFC000"/>
                </a:solidFill>
              </a:rPr>
              <a:t>to </a:t>
            </a:r>
            <a:r>
              <a:rPr lang="en-US" dirty="0" smtClean="0">
                <a:solidFill>
                  <a:srgbClr val="FFC000"/>
                </a:solidFill>
              </a:rPr>
              <a:t>requestor.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Public records tracking </a:t>
            </a:r>
            <a:r>
              <a:rPr lang="en-US" dirty="0">
                <a:solidFill>
                  <a:srgbClr val="FFC000"/>
                </a:solidFill>
              </a:rPr>
              <a:t>and </a:t>
            </a:r>
            <a:r>
              <a:rPr lang="en-US" dirty="0" smtClean="0">
                <a:solidFill>
                  <a:srgbClr val="FFC000"/>
                </a:solidFill>
              </a:rPr>
              <a:t>retrieval systems</a:t>
            </a:r>
            <a:r>
              <a:rPr lang="en-US" dirty="0">
                <a:solidFill>
                  <a:srgbClr val="FFC000"/>
                </a:solidFill>
              </a:rPr>
              <a:t>.</a:t>
            </a:r>
          </a:p>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4041514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normAutofit/>
          </a:bodyPr>
          <a:lstStyle/>
          <a:p>
            <a:pPr algn="ctr"/>
            <a:r>
              <a:rPr lang="en-US" sz="4000" dirty="0" smtClean="0"/>
              <a:t>Penalty factors (aggravating)</a:t>
            </a:r>
            <a:endParaRPr lang="en-US" sz="4000" dirty="0"/>
          </a:p>
        </p:txBody>
      </p:sp>
      <p:sp>
        <p:nvSpPr>
          <p:cNvPr id="3" name="Rectangle 2"/>
          <p:cNvSpPr/>
          <p:nvPr/>
        </p:nvSpPr>
        <p:spPr>
          <a:xfrm>
            <a:off x="560990" y="1981200"/>
            <a:ext cx="8153400" cy="3816429"/>
          </a:xfrm>
          <a:prstGeom prst="rect">
            <a:avLst/>
          </a:prstGeom>
        </p:spPr>
        <p:txBody>
          <a:bodyPr wrap="square">
            <a:spAutoFit/>
          </a:bodyPr>
          <a:lstStyle/>
          <a:p>
            <a:pPr marL="342900" indent="-342900">
              <a:spcBef>
                <a:spcPts val="600"/>
              </a:spcBef>
              <a:spcAft>
                <a:spcPts val="600"/>
              </a:spcAft>
              <a:buFont typeface="+mj-lt"/>
              <a:buAutoNum type="arabicPeriod"/>
            </a:pPr>
            <a:r>
              <a:rPr lang="en-US" dirty="0" smtClean="0">
                <a:solidFill>
                  <a:srgbClr val="FFC000"/>
                </a:solidFill>
              </a:rPr>
              <a:t>Delayed response</a:t>
            </a:r>
            <a:r>
              <a:rPr lang="en-US" dirty="0">
                <a:solidFill>
                  <a:srgbClr val="FFC000"/>
                </a:solidFill>
              </a:rPr>
              <a:t>, especially </a:t>
            </a:r>
            <a:r>
              <a:rPr lang="en-US" dirty="0" smtClean="0">
                <a:solidFill>
                  <a:srgbClr val="FFC000"/>
                </a:solidFill>
              </a:rPr>
              <a:t>when time </a:t>
            </a:r>
            <a:r>
              <a:rPr lang="en-US" dirty="0">
                <a:solidFill>
                  <a:srgbClr val="FFC000"/>
                </a:solidFill>
              </a:rPr>
              <a:t>of the </a:t>
            </a:r>
            <a:r>
              <a:rPr lang="en-US" dirty="0" smtClean="0">
                <a:solidFill>
                  <a:srgbClr val="FFC000"/>
                </a:solidFill>
              </a:rPr>
              <a:t>essence.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Lack </a:t>
            </a:r>
            <a:r>
              <a:rPr lang="en-US" dirty="0">
                <a:solidFill>
                  <a:srgbClr val="FFC000"/>
                </a:solidFill>
              </a:rPr>
              <a:t>of strict compliance with </a:t>
            </a:r>
            <a:r>
              <a:rPr lang="en-US" dirty="0" smtClean="0">
                <a:solidFill>
                  <a:srgbClr val="FFC000"/>
                </a:solidFill>
              </a:rPr>
              <a:t>procedural </a:t>
            </a:r>
            <a:r>
              <a:rPr lang="en-US" dirty="0">
                <a:solidFill>
                  <a:srgbClr val="FFC000"/>
                </a:solidFill>
              </a:rPr>
              <a:t>requirements </a:t>
            </a:r>
            <a:r>
              <a:rPr lang="en-US" dirty="0" smtClean="0">
                <a:solidFill>
                  <a:srgbClr val="FFC000"/>
                </a:solidFill>
              </a:rPr>
              <a:t>&amp; exceptions.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Lack </a:t>
            </a:r>
            <a:r>
              <a:rPr lang="en-US" dirty="0">
                <a:solidFill>
                  <a:srgbClr val="FFC000"/>
                </a:solidFill>
              </a:rPr>
              <a:t>of proper training and supervision of personnel and </a:t>
            </a:r>
            <a:r>
              <a:rPr lang="en-US" dirty="0" smtClean="0">
                <a:solidFill>
                  <a:srgbClr val="FFC000"/>
                </a:solidFill>
              </a:rPr>
              <a:t>response.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Unreasonable explanation </a:t>
            </a:r>
            <a:r>
              <a:rPr lang="en-US" dirty="0">
                <a:solidFill>
                  <a:srgbClr val="FFC000"/>
                </a:solidFill>
              </a:rPr>
              <a:t>for </a:t>
            </a:r>
            <a:r>
              <a:rPr lang="en-US" dirty="0" smtClean="0">
                <a:solidFill>
                  <a:srgbClr val="FFC000"/>
                </a:solidFill>
              </a:rPr>
              <a:t>noncompliance.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Dishonesty, negligent, </a:t>
            </a:r>
            <a:r>
              <a:rPr lang="en-US" dirty="0">
                <a:solidFill>
                  <a:srgbClr val="FFC000"/>
                </a:solidFill>
              </a:rPr>
              <a:t>reckless, wanton, bad faith, or intentional </a:t>
            </a:r>
            <a:r>
              <a:rPr lang="en-US" dirty="0" smtClean="0">
                <a:solidFill>
                  <a:srgbClr val="FFC000"/>
                </a:solidFill>
              </a:rPr>
              <a:t>noncompliance. </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Potential </a:t>
            </a:r>
            <a:r>
              <a:rPr lang="en-US" dirty="0">
                <a:solidFill>
                  <a:srgbClr val="FFC000"/>
                </a:solidFill>
              </a:rPr>
              <a:t>for public harm, including economic </a:t>
            </a:r>
            <a:r>
              <a:rPr lang="en-US" dirty="0" smtClean="0">
                <a:solidFill>
                  <a:srgbClr val="FFC000"/>
                </a:solidFill>
              </a:rPr>
              <a:t>loss, loss </a:t>
            </a:r>
            <a:r>
              <a:rPr lang="en-US" dirty="0">
                <a:solidFill>
                  <a:srgbClr val="FFC000"/>
                </a:solidFill>
              </a:rPr>
              <a:t>of governmental </a:t>
            </a:r>
            <a:r>
              <a:rPr lang="en-US" dirty="0" smtClean="0">
                <a:solidFill>
                  <a:srgbClr val="FFC000"/>
                </a:solidFill>
              </a:rPr>
              <a:t>accountability</a:t>
            </a:r>
            <a:r>
              <a:rPr lang="en-US" dirty="0">
                <a:solidFill>
                  <a:srgbClr val="FFC000"/>
                </a:solidFill>
              </a:rPr>
              <a:t> </a:t>
            </a:r>
            <a:r>
              <a:rPr lang="en-US" dirty="0" smtClean="0">
                <a:solidFill>
                  <a:srgbClr val="FFC000"/>
                </a:solidFill>
              </a:rPr>
              <a:t>or personal </a:t>
            </a:r>
            <a:r>
              <a:rPr lang="en-US" dirty="0">
                <a:solidFill>
                  <a:srgbClr val="FFC000"/>
                </a:solidFill>
              </a:rPr>
              <a:t>economic </a:t>
            </a:r>
            <a:r>
              <a:rPr lang="en-US" dirty="0" smtClean="0">
                <a:solidFill>
                  <a:srgbClr val="FFC000"/>
                </a:solidFill>
              </a:rPr>
              <a:t>loss.</a:t>
            </a:r>
            <a:endParaRPr lang="en-US" dirty="0">
              <a:solidFill>
                <a:srgbClr val="FFC000"/>
              </a:solidFill>
            </a:endParaRPr>
          </a:p>
          <a:p>
            <a:pPr marL="342900" indent="-342900">
              <a:spcBef>
                <a:spcPts val="600"/>
              </a:spcBef>
              <a:spcAft>
                <a:spcPts val="600"/>
              </a:spcAft>
              <a:buFont typeface="+mj-lt"/>
              <a:buAutoNum type="arabicPeriod"/>
            </a:pPr>
            <a:r>
              <a:rPr lang="en-US" dirty="0" smtClean="0">
                <a:solidFill>
                  <a:srgbClr val="FFC000"/>
                </a:solidFill>
              </a:rPr>
              <a:t>Penalty amount </a:t>
            </a:r>
            <a:r>
              <a:rPr lang="en-US" dirty="0">
                <a:solidFill>
                  <a:srgbClr val="FFC000"/>
                </a:solidFill>
              </a:rPr>
              <a:t>necessary to deter future misconduct considering </a:t>
            </a:r>
            <a:r>
              <a:rPr lang="en-US" dirty="0" smtClean="0">
                <a:solidFill>
                  <a:srgbClr val="FFC000"/>
                </a:solidFill>
              </a:rPr>
              <a:t>agency size and </a:t>
            </a:r>
            <a:r>
              <a:rPr lang="en-US" dirty="0">
                <a:solidFill>
                  <a:srgbClr val="FFC000"/>
                </a:solidFill>
              </a:rPr>
              <a:t>the facts of the case</a:t>
            </a:r>
            <a:r>
              <a:rPr lang="en-US" sz="2000" dirty="0" smtClean="0">
                <a:solidFill>
                  <a:srgbClr val="FFC000"/>
                </a:solidFill>
              </a:rPr>
              <a:t>.</a:t>
            </a:r>
            <a:endParaRPr lang="en-US" sz="2000" dirty="0">
              <a:solidFill>
                <a:srgbClr val="FFC000"/>
              </a:solidFill>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258400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ctr"/>
            <a:r>
              <a:rPr lang="en-US" dirty="0" smtClean="0"/>
              <a:t>MYTHS</a:t>
            </a:r>
            <a:endParaRPr lang="en-US" dirty="0"/>
          </a:p>
        </p:txBody>
      </p:sp>
      <p:sp>
        <p:nvSpPr>
          <p:cNvPr id="5" name="Rounded Rectangular Callout 4"/>
          <p:cNvSpPr/>
          <p:nvPr/>
        </p:nvSpPr>
        <p:spPr>
          <a:xfrm>
            <a:off x="6705600" y="2000250"/>
            <a:ext cx="1828800" cy="762000"/>
          </a:xfrm>
          <a:prstGeom prst="wedgeRoundRectCallout">
            <a:avLst>
              <a:gd name="adj1" fmla="val -32902"/>
              <a:gd name="adj2" fmla="val 831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That’s private</a:t>
            </a:r>
            <a:r>
              <a:rPr lang="en-US" dirty="0" smtClean="0"/>
              <a:t>!</a:t>
            </a:r>
            <a:endParaRPr lang="en-US" dirty="0"/>
          </a:p>
        </p:txBody>
      </p:sp>
      <p:sp>
        <p:nvSpPr>
          <p:cNvPr id="6" name="Oval Callout 5"/>
          <p:cNvSpPr/>
          <p:nvPr/>
        </p:nvSpPr>
        <p:spPr>
          <a:xfrm>
            <a:off x="4902420" y="2859886"/>
            <a:ext cx="2025868" cy="800100"/>
          </a:xfrm>
          <a:prstGeom prst="wedgeEllipseCallout">
            <a:avLst>
              <a:gd name="adj1" fmla="val -48457"/>
              <a:gd name="adj2" fmla="val 85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That’s confidential</a:t>
            </a:r>
            <a:endParaRPr lang="en-US" dirty="0">
              <a:solidFill>
                <a:schemeClr val="tx2">
                  <a:lumMod val="50000"/>
                </a:schemeClr>
              </a:solidFill>
            </a:endParaRPr>
          </a:p>
        </p:txBody>
      </p:sp>
      <p:sp>
        <p:nvSpPr>
          <p:cNvPr id="7" name="Oval Callout 6"/>
          <p:cNvSpPr/>
          <p:nvPr/>
        </p:nvSpPr>
        <p:spPr>
          <a:xfrm>
            <a:off x="6657975" y="3819525"/>
            <a:ext cx="1295400" cy="647700"/>
          </a:xfrm>
          <a:prstGeom prst="wedgeEllipseCallout">
            <a:avLst>
              <a:gd name="adj1" fmla="val -60539"/>
              <a:gd name="adj2" fmla="val 742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C000"/>
                </a:solidFill>
              </a:rPr>
              <a:t>Drafts</a:t>
            </a:r>
            <a:endParaRPr lang="en-US" dirty="0"/>
          </a:p>
        </p:txBody>
      </p:sp>
      <p:sp>
        <p:nvSpPr>
          <p:cNvPr id="9" name="Rounded Rectangular Callout 8"/>
          <p:cNvSpPr/>
          <p:nvPr/>
        </p:nvSpPr>
        <p:spPr>
          <a:xfrm>
            <a:off x="3352799" y="4152900"/>
            <a:ext cx="1828800" cy="762000"/>
          </a:xfrm>
          <a:prstGeom prst="wedgeRoundRectCallout">
            <a:avLst>
              <a:gd name="adj1" fmla="val -29113"/>
              <a:gd name="adj2" fmla="val 1310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“our” records</a:t>
            </a:r>
            <a:endParaRPr lang="en-US" dirty="0">
              <a:solidFill>
                <a:schemeClr val="tx2">
                  <a:lumMod val="60000"/>
                  <a:lumOff val="40000"/>
                </a:schemeClr>
              </a:solidFill>
            </a:endParaRPr>
          </a:p>
        </p:txBody>
      </p:sp>
      <p:sp>
        <p:nvSpPr>
          <p:cNvPr id="10" name="Rectangular Callout 9"/>
          <p:cNvSpPr/>
          <p:nvPr/>
        </p:nvSpPr>
        <p:spPr>
          <a:xfrm>
            <a:off x="6629400" y="5257800"/>
            <a:ext cx="1676400" cy="762000"/>
          </a:xfrm>
          <a:prstGeom prst="wedgeRectCallout">
            <a:avLst>
              <a:gd name="adj1" fmla="val 78384"/>
              <a:gd name="adj2" fmla="val 1315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Deliberative process</a:t>
            </a:r>
            <a:r>
              <a:rPr lang="en-US" dirty="0" smtClean="0"/>
              <a:t>!</a:t>
            </a:r>
            <a:endParaRPr lang="en-US" dirty="0"/>
          </a:p>
        </p:txBody>
      </p:sp>
      <p:sp>
        <p:nvSpPr>
          <p:cNvPr id="11" name="Oval Callout 10"/>
          <p:cNvSpPr/>
          <p:nvPr/>
        </p:nvSpPr>
        <p:spPr>
          <a:xfrm>
            <a:off x="2895602" y="2107411"/>
            <a:ext cx="2514598" cy="800100"/>
          </a:xfrm>
          <a:prstGeom prst="wedgeEllipseCallout">
            <a:avLst>
              <a:gd name="adj1" fmla="val -34124"/>
              <a:gd name="adj2" fmla="val 1294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What the </a:t>
            </a:r>
            <a:r>
              <a:rPr lang="en-US" dirty="0" err="1" smtClean="0">
                <a:solidFill>
                  <a:schemeClr val="tx2">
                    <a:lumMod val="50000"/>
                  </a:schemeClr>
                </a:solidFill>
              </a:rPr>
              <a:t>RCW</a:t>
            </a:r>
            <a:r>
              <a:rPr lang="en-US" dirty="0" smtClean="0">
                <a:solidFill>
                  <a:schemeClr val="tx2">
                    <a:lumMod val="50000"/>
                  </a:schemeClr>
                </a:solidFill>
              </a:rPr>
              <a:t> meant</a:t>
            </a:r>
            <a:r>
              <a:rPr lang="en-US" dirty="0" smtClean="0"/>
              <a:t>..</a:t>
            </a:r>
            <a:endParaRPr lang="en-US" dirty="0"/>
          </a:p>
        </p:txBody>
      </p:sp>
      <p:sp>
        <p:nvSpPr>
          <p:cNvPr id="12" name="Rounded Rectangular Callout 11"/>
          <p:cNvSpPr/>
          <p:nvPr/>
        </p:nvSpPr>
        <p:spPr>
          <a:xfrm>
            <a:off x="714377" y="3467100"/>
            <a:ext cx="1828800" cy="762000"/>
          </a:xfrm>
          <a:prstGeom prst="wedgeRoundRectCallout">
            <a:avLst>
              <a:gd name="adj1" fmla="val -32543"/>
              <a:gd name="adj2" fmla="val 1395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Always done it that way</a:t>
            </a:r>
            <a:r>
              <a:rPr lang="en-US" dirty="0" smtClean="0"/>
              <a:t>….</a:t>
            </a:r>
            <a:endParaRPr lang="en-US" dirty="0"/>
          </a:p>
        </p:txBody>
      </p:sp>
      <p:sp>
        <p:nvSpPr>
          <p:cNvPr id="14" name="Oval Callout 13"/>
          <p:cNvSpPr/>
          <p:nvPr/>
        </p:nvSpPr>
        <p:spPr>
          <a:xfrm>
            <a:off x="685800" y="5205248"/>
            <a:ext cx="2666999" cy="800100"/>
          </a:xfrm>
          <a:prstGeom prst="wedgeEllipseCallout">
            <a:avLst>
              <a:gd name="adj1" fmla="val -35187"/>
              <a:gd name="adj2" fmla="val 119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60000"/>
                    <a:lumOff val="40000"/>
                  </a:schemeClr>
                </a:solidFill>
              </a:rPr>
              <a:t>On my personal device</a:t>
            </a:r>
            <a:r>
              <a:rPr lang="en-US" dirty="0" smtClean="0"/>
              <a:t>…</a:t>
            </a:r>
            <a:endParaRPr lang="en-US" dirty="0"/>
          </a:p>
        </p:txBody>
      </p:sp>
      <p:sp>
        <p:nvSpPr>
          <p:cNvPr id="15" name="Rounded Rectangular Callout 14"/>
          <p:cNvSpPr/>
          <p:nvPr/>
        </p:nvSpPr>
        <p:spPr>
          <a:xfrm>
            <a:off x="457200" y="1876425"/>
            <a:ext cx="2209802" cy="914400"/>
          </a:xfrm>
          <a:prstGeom prst="wedgeRoundRectCallout">
            <a:avLst>
              <a:gd name="adj1" fmla="val 17030"/>
              <a:gd name="adj2" fmla="val 751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FC000"/>
                </a:solidFill>
              </a:rPr>
              <a:t>Attorney </a:t>
            </a:r>
            <a:r>
              <a:rPr lang="en-US" dirty="0">
                <a:solidFill>
                  <a:srgbClr val="FFC000"/>
                </a:solidFill>
              </a:rPr>
              <a:t>– Client Privileged!</a:t>
            </a:r>
          </a:p>
        </p:txBody>
      </p:sp>
      <p:sp>
        <p:nvSpPr>
          <p:cNvPr id="13" name="Rounded Rectangular Callout 12"/>
          <p:cNvSpPr/>
          <p:nvPr/>
        </p:nvSpPr>
        <p:spPr>
          <a:xfrm>
            <a:off x="4007070" y="5715000"/>
            <a:ext cx="1828800" cy="762000"/>
          </a:xfrm>
          <a:prstGeom prst="wedgeRoundRectCallout">
            <a:avLst>
              <a:gd name="adj1" fmla="val -32902"/>
              <a:gd name="adj2" fmla="val 831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Why do they need it?</a:t>
            </a:r>
            <a:r>
              <a:rPr lang="en-US" dirty="0" smtClean="0"/>
              <a:t>!</a:t>
            </a:r>
            <a:endParaRPr lang="en-US"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3558520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470025"/>
          </a:xfrm>
        </p:spPr>
        <p:txBody>
          <a:bodyPr>
            <a:normAutofit/>
          </a:bodyPr>
          <a:lstStyle/>
          <a:p>
            <a:r>
              <a:rPr lang="en-US" dirty="0" smtClean="0"/>
              <a:t>PRA… </a:t>
            </a:r>
            <a:endParaRPr lang="en-US" dirty="0"/>
          </a:p>
        </p:txBody>
      </p:sp>
      <p:sp>
        <p:nvSpPr>
          <p:cNvPr id="4" name="Subtitle 3"/>
          <p:cNvSpPr>
            <a:spLocks noGrp="1"/>
          </p:cNvSpPr>
          <p:nvPr>
            <p:ph type="subTitle" idx="1"/>
          </p:nvPr>
        </p:nvSpPr>
        <p:spPr>
          <a:xfrm>
            <a:off x="1409700" y="4876800"/>
            <a:ext cx="6400800" cy="1752600"/>
          </a:xfrm>
        </p:spPr>
        <p:txBody>
          <a:bodyPr/>
          <a:lstStyle/>
          <a:p>
            <a:endParaRPr lang="en-US" dirty="0"/>
          </a:p>
        </p:txBody>
      </p:sp>
      <p:sp>
        <p:nvSpPr>
          <p:cNvPr id="3" name="Rectangle 2"/>
          <p:cNvSpPr/>
          <p:nvPr/>
        </p:nvSpPr>
        <p:spPr>
          <a:xfrm>
            <a:off x="685800" y="2819400"/>
            <a:ext cx="7239000" cy="830997"/>
          </a:xfrm>
          <a:prstGeom prst="rect">
            <a:avLst/>
          </a:prstGeom>
        </p:spPr>
        <p:txBody>
          <a:bodyPr wrap="square">
            <a:spAutoFit/>
          </a:bodyPr>
          <a:lstStyle/>
          <a:p>
            <a:r>
              <a:rPr lang="en-US" sz="2400" i="1" dirty="0" smtClean="0">
                <a:solidFill>
                  <a:srgbClr val="FFC000"/>
                </a:solidFill>
              </a:rPr>
              <a:t>…a </a:t>
            </a:r>
            <a:r>
              <a:rPr lang="en-US" sz="2400" i="1" dirty="0">
                <a:solidFill>
                  <a:srgbClr val="FFC000"/>
                </a:solidFill>
              </a:rPr>
              <a:t>strongly worded mandate for broad disclosure of public records.</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2930492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5456" y="914400"/>
            <a:ext cx="8001000" cy="762000"/>
          </a:xfrm>
          <a:solidFill>
            <a:schemeClr val="bg2">
              <a:lumMod val="50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p>
            <a:pPr eaLnBrk="1" hangingPunct="1"/>
            <a:r>
              <a:rPr lang="en-US" sz="4000" dirty="0" smtClean="0"/>
              <a:t>Electronic Records (70s)</a:t>
            </a:r>
          </a:p>
        </p:txBody>
      </p:sp>
      <p:sp>
        <p:nvSpPr>
          <p:cNvPr id="9220" name="Slide Number Placeholder 4"/>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3C83DCCD-515E-42BC-A0E2-0F348FE93994}" type="slidenum">
              <a:rPr lang="en-US" smtClean="0"/>
              <a:pPr/>
              <a:t>20</a:t>
            </a:fld>
            <a:endParaRPr lang="en-US"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57400"/>
            <a:ext cx="3309208" cy="4162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45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772400" cy="14478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21</a:t>
            </a:fld>
            <a:endParaRPr lang="en-US"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956361"/>
            <a:ext cx="1323975" cy="991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7" name="Title 2"/>
          <p:cNvSpPr txBox="1">
            <a:spLocks/>
          </p:cNvSpPr>
          <p:nvPr/>
        </p:nvSpPr>
        <p:spPr>
          <a:xfrm>
            <a:off x="457200" y="76200"/>
            <a:ext cx="8229600" cy="914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Public Records Everywhere</a:t>
            </a:r>
            <a:endParaRPr lang="en-US" dirty="0"/>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1371600"/>
            <a:ext cx="22860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745" y="2667000"/>
            <a:ext cx="2554774" cy="1865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933700" y="1371600"/>
            <a:ext cx="5357973" cy="707886"/>
          </a:xfrm>
          <a:prstGeom prst="rect">
            <a:avLst/>
          </a:prstGeom>
          <a:noFill/>
        </p:spPr>
        <p:txBody>
          <a:bodyPr wrap="square" rtlCol="0">
            <a:spAutoFit/>
          </a:bodyPr>
          <a:lstStyle/>
          <a:p>
            <a:r>
              <a:rPr lang="en-US" sz="2000" dirty="0" smtClean="0">
                <a:solidFill>
                  <a:srgbClr val="FFFF00"/>
                </a:solidFill>
              </a:rPr>
              <a:t>Since</a:t>
            </a:r>
            <a:r>
              <a:rPr lang="en-US" sz="2000" dirty="0" smtClean="0"/>
              <a:t> </a:t>
            </a:r>
            <a:r>
              <a:rPr lang="en-US" sz="2000" b="1" dirty="0" smtClean="0">
                <a:solidFill>
                  <a:srgbClr val="FF0000"/>
                </a:solidFill>
              </a:rPr>
              <a:t>1972</a:t>
            </a:r>
            <a:r>
              <a:rPr lang="en-US" sz="2000" dirty="0" smtClean="0"/>
              <a:t> </a:t>
            </a:r>
            <a:r>
              <a:rPr lang="en-US" sz="2000" dirty="0" smtClean="0">
                <a:solidFill>
                  <a:srgbClr val="FFFF00"/>
                </a:solidFill>
              </a:rPr>
              <a:t>the paper public records that once only fit on a shelf</a:t>
            </a:r>
            <a:r>
              <a:rPr lang="en-US" sz="2000" dirty="0" smtClean="0"/>
              <a:t>…</a:t>
            </a:r>
            <a:endParaRPr lang="en-US" sz="2000" dirty="0"/>
          </a:p>
        </p:txBody>
      </p:sp>
      <p:sp>
        <p:nvSpPr>
          <p:cNvPr id="11" name="TextBox 10"/>
          <p:cNvSpPr txBox="1"/>
          <p:nvPr/>
        </p:nvSpPr>
        <p:spPr>
          <a:xfrm>
            <a:off x="2381844" y="4716958"/>
            <a:ext cx="3581399" cy="1631216"/>
          </a:xfrm>
          <a:prstGeom prst="rect">
            <a:avLst/>
          </a:prstGeom>
          <a:noFill/>
        </p:spPr>
        <p:txBody>
          <a:bodyPr wrap="square" rtlCol="0">
            <a:spAutoFit/>
          </a:bodyPr>
          <a:lstStyle/>
          <a:p>
            <a:r>
              <a:rPr lang="en-US" sz="2000" dirty="0" smtClean="0">
                <a:solidFill>
                  <a:srgbClr val="FFFF00"/>
                </a:solidFill>
              </a:rPr>
              <a:t>And</a:t>
            </a:r>
            <a:r>
              <a:rPr lang="en-US" sz="2000" b="1" dirty="0" smtClean="0">
                <a:solidFill>
                  <a:srgbClr val="FFFF00"/>
                </a:solidFill>
              </a:rPr>
              <a:t> </a:t>
            </a:r>
            <a:r>
              <a:rPr lang="en-US" sz="2000" b="1" dirty="0" smtClean="0">
                <a:solidFill>
                  <a:srgbClr val="FF0000"/>
                </a:solidFill>
              </a:rPr>
              <a:t>forty years </a:t>
            </a:r>
            <a:r>
              <a:rPr lang="en-US" sz="2000" dirty="0" smtClean="0">
                <a:solidFill>
                  <a:srgbClr val="FFFF00"/>
                </a:solidFill>
              </a:rPr>
              <a:t>later are predominantly digital. They can be prepared, owned, used or retained by a computer in your pocket…</a:t>
            </a:r>
            <a:endParaRPr lang="en-US" sz="2000" dirty="0">
              <a:solidFill>
                <a:srgbClr val="FFFF00"/>
              </a:solidFill>
            </a:endParaRPr>
          </a:p>
        </p:txBody>
      </p:sp>
      <p:sp>
        <p:nvSpPr>
          <p:cNvPr id="12" name="TextBox 11"/>
          <p:cNvSpPr txBox="1"/>
          <p:nvPr/>
        </p:nvSpPr>
        <p:spPr>
          <a:xfrm>
            <a:off x="2933700" y="5948064"/>
            <a:ext cx="4595973" cy="461665"/>
          </a:xfrm>
          <a:prstGeom prst="rect">
            <a:avLst/>
          </a:prstGeom>
          <a:noFill/>
        </p:spPr>
        <p:txBody>
          <a:bodyPr wrap="square" rtlCol="0">
            <a:spAutoFit/>
          </a:bodyPr>
          <a:lstStyle/>
          <a:p>
            <a:pPr algn="r"/>
            <a:r>
              <a:rPr lang="en-US" sz="2400" b="1" i="1" dirty="0" smtClean="0">
                <a:solidFill>
                  <a:srgbClr val="FF0000"/>
                </a:solidFill>
              </a:rPr>
              <a:t>..or in a car</a:t>
            </a:r>
            <a:endParaRPr lang="en-US" sz="2400" b="1" i="1" dirty="0">
              <a:solidFill>
                <a:srgbClr val="FF0000"/>
              </a:solidFill>
            </a:endParaRPr>
          </a:p>
        </p:txBody>
      </p:sp>
      <p:sp>
        <p:nvSpPr>
          <p:cNvPr id="13" name="TextBox 12"/>
          <p:cNvSpPr txBox="1"/>
          <p:nvPr/>
        </p:nvSpPr>
        <p:spPr>
          <a:xfrm>
            <a:off x="3200400" y="2732157"/>
            <a:ext cx="2412285" cy="707886"/>
          </a:xfrm>
          <a:prstGeom prst="rect">
            <a:avLst/>
          </a:prstGeom>
          <a:noFill/>
        </p:spPr>
        <p:txBody>
          <a:bodyPr wrap="square" rtlCol="0">
            <a:spAutoFit/>
          </a:bodyPr>
          <a:lstStyle/>
          <a:p>
            <a:r>
              <a:rPr lang="en-US" sz="2000" dirty="0" smtClean="0">
                <a:solidFill>
                  <a:srgbClr val="FFFF00"/>
                </a:solidFill>
              </a:rPr>
              <a:t>Have become easier to create </a:t>
            </a:r>
            <a:r>
              <a:rPr lang="en-US" sz="2000" dirty="0" smtClean="0"/>
              <a:t>…</a:t>
            </a:r>
            <a:endParaRPr lang="en-US" sz="2000" dirty="0"/>
          </a:p>
        </p:txBody>
      </p:sp>
    </p:spTree>
    <p:extLst>
      <p:ext uri="{BB962C8B-B14F-4D97-AF65-F5344CB8AC3E}">
        <p14:creationId xmlns:p14="http://schemas.microsoft.com/office/powerpoint/2010/main" val="2368002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 computer in a car</a:t>
            </a:r>
            <a:endParaRPr lang="en-US" dirty="0"/>
          </a:p>
        </p:txBody>
      </p:sp>
      <p:sp>
        <p:nvSpPr>
          <p:cNvPr id="4" name="TextBox 3"/>
          <p:cNvSpPr txBox="1"/>
          <p:nvPr/>
        </p:nvSpPr>
        <p:spPr>
          <a:xfrm>
            <a:off x="457200" y="1219200"/>
            <a:ext cx="3733800" cy="5693866"/>
          </a:xfrm>
          <a:prstGeom prst="rect">
            <a:avLst/>
          </a:prstGeom>
          <a:noFill/>
        </p:spPr>
        <p:txBody>
          <a:bodyPr wrap="square" rtlCol="0">
            <a:spAutoFit/>
          </a:bodyPr>
          <a:lstStyle/>
          <a:p>
            <a:pPr marL="285750" indent="-285750">
              <a:buFont typeface="Arial" panose="020B0604020202020204" pitchFamily="34" charset="0"/>
              <a:buChar char="•"/>
            </a:pPr>
            <a:r>
              <a:rPr lang="en-US" dirty="0"/>
              <a:t>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dirty="0" smtClean="0">
                <a:solidFill>
                  <a:srgbClr val="FFFF00"/>
                </a:solidFill>
                <a:latin typeface="Arial" panose="020B0604020202020204" pitchFamily="34" charset="0"/>
                <a:cs typeface="Arial" panose="020B0604020202020204" pitchFamily="34" charset="0"/>
              </a:rPr>
              <a:t>car computers coordinate </a:t>
            </a:r>
            <a:r>
              <a:rPr lang="en-US" sz="1600" dirty="0">
                <a:solidFill>
                  <a:srgbClr val="FFFF00"/>
                </a:solidFill>
                <a:latin typeface="Arial" panose="020B0604020202020204" pitchFamily="34" charset="0"/>
                <a:cs typeface="Arial" panose="020B0604020202020204" pitchFamily="34" charset="0"/>
              </a:rPr>
              <a:t>and monitor sensors, components, the driver, and the passengers. </a:t>
            </a:r>
          </a:p>
          <a:p>
            <a:r>
              <a:rPr lang="en-US" sz="1600" dirty="0">
                <a:solidFill>
                  <a:srgbClr val="FFFF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dirty="0">
                <a:solidFill>
                  <a:srgbClr val="FFFF00"/>
                </a:solidFill>
                <a:latin typeface="Arial" panose="020B0604020202020204" pitchFamily="34" charset="0"/>
                <a:cs typeface="Arial" panose="020B0604020202020204" pitchFamily="34" charset="0"/>
              </a:rPr>
              <a:t>.. .. </a:t>
            </a:r>
            <a:r>
              <a:rPr lang="en-US" sz="1600" dirty="0" smtClean="0">
                <a:solidFill>
                  <a:srgbClr val="FFFF00"/>
                </a:solidFill>
                <a:latin typeface="Arial" panose="020B0604020202020204" pitchFamily="34" charset="0"/>
                <a:cs typeface="Arial" panose="020B0604020202020204" pitchFamily="34" charset="0"/>
              </a:rPr>
              <a:t>A typical </a:t>
            </a:r>
            <a:r>
              <a:rPr lang="en-US" sz="1600" dirty="0">
                <a:solidFill>
                  <a:srgbClr val="FFFF00"/>
                </a:solidFill>
                <a:latin typeface="Arial" panose="020B0604020202020204" pitchFamily="34" charset="0"/>
                <a:cs typeface="Arial" panose="020B0604020202020204" pitchFamily="34" charset="0"/>
              </a:rPr>
              <a:t>luxury sedan </a:t>
            </a:r>
            <a:r>
              <a:rPr lang="en-US" sz="1600" dirty="0" smtClean="0">
                <a:solidFill>
                  <a:srgbClr val="FFFF00"/>
                </a:solidFill>
                <a:latin typeface="Arial" panose="020B0604020202020204" pitchFamily="34" charset="0"/>
                <a:cs typeface="Arial" panose="020B0604020202020204" pitchFamily="34" charset="0"/>
              </a:rPr>
              <a:t>contains </a:t>
            </a:r>
            <a:r>
              <a:rPr lang="en-US" sz="1600" dirty="0">
                <a:solidFill>
                  <a:srgbClr val="FFFF00"/>
                </a:solidFill>
                <a:latin typeface="Arial" panose="020B0604020202020204" pitchFamily="34" charset="0"/>
                <a:cs typeface="Arial" panose="020B0604020202020204" pitchFamily="34" charset="0"/>
              </a:rPr>
              <a:t>over </a:t>
            </a:r>
            <a:r>
              <a:rPr lang="en-US" sz="1600" b="1" dirty="0">
                <a:solidFill>
                  <a:srgbClr val="FFFF00"/>
                </a:solidFill>
                <a:latin typeface="Arial" panose="020B0604020202020204" pitchFamily="34" charset="0"/>
                <a:cs typeface="Arial" panose="020B0604020202020204" pitchFamily="34" charset="0"/>
              </a:rPr>
              <a:t>100 MB of binary code </a:t>
            </a:r>
            <a:r>
              <a:rPr lang="en-US" sz="1600" dirty="0" smtClean="0">
                <a:solidFill>
                  <a:srgbClr val="FFFF00"/>
                </a:solidFill>
                <a:latin typeface="Arial" panose="020B0604020202020204" pitchFamily="34" charset="0"/>
                <a:cs typeface="Arial" panose="020B0604020202020204" pitchFamily="34" charset="0"/>
              </a:rPr>
              <a:t>in </a:t>
            </a:r>
            <a:r>
              <a:rPr lang="en-US" sz="1600" b="1" dirty="0" smtClean="0">
                <a:solidFill>
                  <a:srgbClr val="FFFF00"/>
                </a:solidFill>
                <a:latin typeface="Arial" panose="020B0604020202020204" pitchFamily="34" charset="0"/>
                <a:cs typeface="Arial" panose="020B0604020202020204" pitchFamily="34" charset="0"/>
              </a:rPr>
              <a:t>50–70 </a:t>
            </a:r>
            <a:r>
              <a:rPr lang="en-US" sz="1600" b="1" dirty="0">
                <a:solidFill>
                  <a:srgbClr val="FFFF00"/>
                </a:solidFill>
                <a:latin typeface="Arial" panose="020B0604020202020204" pitchFamily="34" charset="0"/>
                <a:cs typeface="Arial" panose="020B0604020202020204" pitchFamily="34" charset="0"/>
              </a:rPr>
              <a:t>independent </a:t>
            </a:r>
            <a:r>
              <a:rPr lang="en-US" sz="1600" b="1" dirty="0" smtClean="0">
                <a:solidFill>
                  <a:srgbClr val="FFFF00"/>
                </a:solidFill>
                <a:latin typeface="Arial" panose="020B0604020202020204" pitchFamily="34" charset="0"/>
                <a:cs typeface="Arial" panose="020B0604020202020204" pitchFamily="34" charset="0"/>
              </a:rPr>
              <a:t>computers </a:t>
            </a:r>
            <a:r>
              <a:rPr lang="en-US" sz="1600" dirty="0" smtClean="0">
                <a:solidFill>
                  <a:srgbClr val="FFFF00"/>
                </a:solidFill>
                <a:latin typeface="Arial" panose="020B0604020202020204" pitchFamily="34" charset="0"/>
                <a:cs typeface="Arial" panose="020B0604020202020204" pitchFamily="34" charset="0"/>
              </a:rPr>
              <a:t>communicating </a:t>
            </a:r>
            <a:r>
              <a:rPr lang="en-US" sz="1600" dirty="0">
                <a:solidFill>
                  <a:srgbClr val="FFFF00"/>
                </a:solidFill>
                <a:latin typeface="Arial" panose="020B0604020202020204" pitchFamily="34" charset="0"/>
                <a:cs typeface="Arial" panose="020B0604020202020204" pitchFamily="34" charset="0"/>
              </a:rPr>
              <a:t>over </a:t>
            </a:r>
            <a:r>
              <a:rPr lang="en-US" sz="1600" dirty="0" smtClean="0">
                <a:solidFill>
                  <a:srgbClr val="FFFF00"/>
                </a:solidFill>
                <a:latin typeface="Arial" panose="020B0604020202020204" pitchFamily="34" charset="0"/>
                <a:cs typeface="Arial" panose="020B0604020202020204" pitchFamily="34" charset="0"/>
              </a:rPr>
              <a:t>shared </a:t>
            </a:r>
            <a:r>
              <a:rPr lang="en-US" sz="1600" dirty="0">
                <a:solidFill>
                  <a:srgbClr val="FFFF00"/>
                </a:solidFill>
                <a:latin typeface="Arial" panose="020B0604020202020204" pitchFamily="34" charset="0"/>
                <a:cs typeface="Arial" panose="020B0604020202020204" pitchFamily="34" charset="0"/>
              </a:rPr>
              <a:t>internal network buses</a:t>
            </a:r>
            <a:r>
              <a:rPr lang="en-US" sz="1600" dirty="0" smtClean="0">
                <a:solidFill>
                  <a:srgbClr val="FFFF00"/>
                </a:solidFill>
                <a:latin typeface="Arial" panose="020B0604020202020204" pitchFamily="34" charset="0"/>
                <a:cs typeface="Arial" panose="020B0604020202020204" pitchFamily="34" charset="0"/>
              </a:rPr>
              <a:t>.</a:t>
            </a:r>
            <a:r>
              <a:rPr lang="en-US" sz="1600" dirty="0">
                <a:solidFill>
                  <a:srgbClr val="FFFF00"/>
                </a:solidFill>
                <a:latin typeface="Arial" panose="020B0604020202020204" pitchFamily="34" charset="0"/>
                <a:cs typeface="Arial" panose="020B0604020202020204" pitchFamily="34" charset="0"/>
              </a:rPr>
              <a:t> </a:t>
            </a:r>
            <a:r>
              <a:rPr lang="en-US" sz="1600" dirty="0" smtClean="0">
                <a:solidFill>
                  <a:srgbClr val="FFFF00"/>
                </a:solidFill>
                <a:latin typeface="Arial" panose="020B0604020202020204" pitchFamily="34" charset="0"/>
                <a:cs typeface="Arial" panose="020B0604020202020204" pitchFamily="34" charset="0"/>
              </a:rPr>
              <a:t>(1</a:t>
            </a:r>
            <a:r>
              <a:rPr lang="en-US" sz="1600" dirty="0">
                <a:solidFill>
                  <a:srgbClr val="FFFF00"/>
                </a:solidFill>
                <a:latin typeface="Arial" panose="020B0604020202020204" pitchFamily="34" charset="0"/>
                <a:cs typeface="Arial" panose="020B0604020202020204" pitchFamily="34" charset="0"/>
              </a:rPr>
              <a:t>)</a:t>
            </a:r>
          </a:p>
          <a:p>
            <a:r>
              <a:rPr lang="en-US" sz="1600" dirty="0">
                <a:solidFill>
                  <a:srgbClr val="FFFF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1" dirty="0">
                <a:solidFill>
                  <a:srgbClr val="FFFF00"/>
                </a:solidFill>
                <a:latin typeface="Arial" panose="020B0604020202020204" pitchFamily="34" charset="0"/>
                <a:cs typeface="Arial" panose="020B0604020202020204" pitchFamily="34" charset="0"/>
              </a:rPr>
              <a:t>GM </a:t>
            </a:r>
            <a:r>
              <a:rPr lang="en-US" sz="1600" b="1" dirty="0" smtClean="0">
                <a:solidFill>
                  <a:srgbClr val="FFFF00"/>
                </a:solidFill>
                <a:latin typeface="Arial" panose="020B0604020202020204" pitchFamily="34" charset="0"/>
                <a:cs typeface="Arial" panose="020B0604020202020204" pitchFamily="34" charset="0"/>
              </a:rPr>
              <a:t>OnStar</a:t>
            </a:r>
            <a:r>
              <a:rPr lang="en-US" sz="1600" dirty="0" smtClean="0">
                <a:solidFill>
                  <a:srgbClr val="FFFF00"/>
                </a:solidFill>
                <a:latin typeface="Arial" panose="020B0604020202020204" pitchFamily="34" charset="0"/>
                <a:cs typeface="Arial" panose="020B0604020202020204" pitchFamily="34" charset="0"/>
              </a:rPr>
              <a:t>:…automatic </a:t>
            </a:r>
            <a:r>
              <a:rPr lang="en-US" sz="1600" dirty="0">
                <a:solidFill>
                  <a:srgbClr val="FFFF00"/>
                </a:solidFill>
                <a:latin typeface="Arial" panose="020B0604020202020204" pitchFamily="34" charset="0"/>
                <a:cs typeface="Arial" panose="020B0604020202020204" pitchFamily="34" charset="0"/>
              </a:rPr>
              <a:t>crash response, remote diagnostics, and stolen vehicle recovery over a long-range wireless link</a:t>
            </a:r>
            <a:r>
              <a:rPr lang="en-US" sz="1600" dirty="0" smtClean="0">
                <a:solidFill>
                  <a:srgbClr val="FFFF00"/>
                </a:solidFill>
                <a:latin typeface="Arial" panose="020B0604020202020204" pitchFamily="34" charset="0"/>
                <a:cs typeface="Arial" panose="020B0604020202020204" pitchFamily="34" charset="0"/>
              </a:rPr>
              <a:t>. (1)</a:t>
            </a:r>
          </a:p>
          <a:p>
            <a:pPr marL="285750" indent="-285750">
              <a:buFont typeface="Arial" panose="020B0604020202020204" pitchFamily="34" charset="0"/>
              <a:buChar char="•"/>
            </a:pPr>
            <a:endParaRPr lang="en-US" sz="1600"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smtClean="0">
                <a:solidFill>
                  <a:srgbClr val="FFFF00"/>
                </a:solidFill>
                <a:latin typeface="Arial" panose="020B0604020202020204" pitchFamily="34" charset="0"/>
                <a:cs typeface="Arial" panose="020B0604020202020204" pitchFamily="34" charset="0"/>
              </a:rPr>
              <a:t>In most 2014 cars, </a:t>
            </a:r>
            <a:r>
              <a:rPr lang="en-US" sz="1600" b="1" dirty="0">
                <a:solidFill>
                  <a:srgbClr val="FFFF00"/>
                </a:solidFill>
                <a:latin typeface="Arial" panose="020B0604020202020204" pitchFamily="34" charset="0"/>
                <a:cs typeface="Arial" panose="020B0604020202020204" pitchFamily="34" charset="0"/>
              </a:rPr>
              <a:t>network-connected features </a:t>
            </a:r>
            <a:r>
              <a:rPr lang="en-US" sz="1600" dirty="0" smtClean="0">
                <a:solidFill>
                  <a:srgbClr val="FFFF00"/>
                </a:solidFill>
                <a:latin typeface="Arial" panose="020B0604020202020204" pitchFamily="34" charset="0"/>
                <a:cs typeface="Arial" panose="020B0604020202020204" pitchFamily="34" charset="0"/>
              </a:rPr>
              <a:t>provide </a:t>
            </a:r>
            <a:r>
              <a:rPr lang="en-US" sz="1600" dirty="0">
                <a:solidFill>
                  <a:srgbClr val="FFFF00"/>
                </a:solidFill>
                <a:latin typeface="Arial" panose="020B0604020202020204" pitchFamily="34" charset="0"/>
                <a:cs typeface="Arial" panose="020B0604020202020204" pitchFamily="34" charset="0"/>
              </a:rPr>
              <a:t>driving directions, messaging, hands-free phone calls, safety monitoring, and entertainment </a:t>
            </a:r>
            <a:r>
              <a:rPr lang="en-US" sz="1600" dirty="0" smtClean="0">
                <a:solidFill>
                  <a:srgbClr val="FFFF00"/>
                </a:solidFill>
                <a:latin typeface="Arial" panose="020B0604020202020204" pitchFamily="34" charset="0"/>
                <a:cs typeface="Arial" panose="020B0604020202020204" pitchFamily="34" charset="0"/>
              </a:rPr>
              <a:t>(2</a:t>
            </a:r>
            <a:r>
              <a:rPr lang="en-US" sz="1400" dirty="0" smtClean="0">
                <a:solidFill>
                  <a:srgbClr val="FFFF00"/>
                </a:solidFill>
                <a:latin typeface="Arial" panose="020B0604020202020204" pitchFamily="34" charset="0"/>
                <a:cs typeface="Arial" panose="020B0604020202020204" pitchFamily="34" charset="0"/>
              </a:rPr>
              <a:t>)</a:t>
            </a:r>
            <a:endParaRPr lang="en-US" sz="1400" dirty="0">
              <a:solidFill>
                <a:srgbClr val="FFFF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dirty="0"/>
          </a:p>
          <a:p>
            <a:r>
              <a:rPr lang="en-US" sz="1200" dirty="0"/>
              <a:t> </a:t>
            </a:r>
          </a:p>
          <a:p>
            <a:endParaRPr lang="en-US" dirty="0"/>
          </a:p>
        </p:txBody>
      </p:sp>
      <p:pic>
        <p:nvPicPr>
          <p:cNvPr id="10" name="Picture 2" descr="\\filedepot.eclient.wa.lcl\DES\CPRM\OLS\S-PubRecords\HAROLD_G\LEGAL RESRCH\__LR-TELEMATICS\NOV_6 MEETING\PPT-PRR\TELEMATICS MEDIA\54cada9a95d45_-_car-computer-01-0212-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71600"/>
            <a:ext cx="4238105" cy="3642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20087" y="6040651"/>
            <a:ext cx="3657600" cy="415498"/>
          </a:xfrm>
          <a:prstGeom prst="rect">
            <a:avLst/>
          </a:prstGeom>
          <a:noFill/>
        </p:spPr>
        <p:txBody>
          <a:bodyPr wrap="square" rtlCol="0">
            <a:spAutoFit/>
          </a:bodyPr>
          <a:lstStyle/>
          <a:p>
            <a:pPr marL="342900" indent="-342900">
              <a:buAutoNum type="arabicParenBoth"/>
            </a:pPr>
            <a:r>
              <a:rPr lang="en-US" sz="1050" i="1" dirty="0"/>
              <a:t>Center for Automotive Embedded Systems Security</a:t>
            </a:r>
          </a:p>
          <a:p>
            <a:pPr marL="342900" indent="-342900">
              <a:buFontTx/>
              <a:buAutoNum type="arabicParenBoth"/>
            </a:pPr>
            <a:r>
              <a:rPr lang="en-US" sz="1050" i="1" dirty="0" err="1" smtClean="0"/>
              <a:t>Ars</a:t>
            </a:r>
            <a:r>
              <a:rPr lang="en-US" sz="1050" i="1" dirty="0" smtClean="0"/>
              <a:t> </a:t>
            </a:r>
            <a:r>
              <a:rPr lang="en-US" sz="1050" i="1" dirty="0" err="1" smtClean="0"/>
              <a:t>Technica</a:t>
            </a:r>
            <a:endParaRPr lang="en-US" dirty="0"/>
          </a:p>
        </p:txBody>
      </p:sp>
      <p:sp>
        <p:nvSpPr>
          <p:cNvPr id="9" name="TextBox 8"/>
          <p:cNvSpPr txBox="1"/>
          <p:nvPr/>
        </p:nvSpPr>
        <p:spPr>
          <a:xfrm>
            <a:off x="4691332" y="5257800"/>
            <a:ext cx="3686355" cy="584775"/>
          </a:xfrm>
          <a:prstGeom prst="rect">
            <a:avLst/>
          </a:prstGeom>
          <a:noFill/>
        </p:spPr>
        <p:txBody>
          <a:bodyPr wrap="square" rtlCol="0">
            <a:spAutoFit/>
          </a:bodyPr>
          <a:lstStyle/>
          <a:p>
            <a:pPr algn="ctr"/>
            <a:r>
              <a:rPr lang="en-US" sz="1600" i="1" dirty="0" smtClean="0"/>
              <a:t>Telematics is an example of this technology</a:t>
            </a:r>
            <a:endParaRPr lang="en-US" sz="1600" i="1" dirty="0"/>
          </a:p>
        </p:txBody>
      </p:sp>
    </p:spTree>
    <p:extLst>
      <p:ext uri="{BB962C8B-B14F-4D97-AF65-F5344CB8AC3E}">
        <p14:creationId xmlns:p14="http://schemas.microsoft.com/office/powerpoint/2010/main" val="1736617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772400" cy="14478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PUBLIC RECORDS NOW</a:t>
            </a:r>
            <a:endParaRPr lang="en-US" dirty="0"/>
          </a:p>
        </p:txBody>
      </p:sp>
      <p:sp>
        <p:nvSpPr>
          <p:cNvPr id="4" name="Subtitle 3"/>
          <p:cNvSpPr>
            <a:spLocks noGrp="1"/>
          </p:cNvSpPr>
          <p:nvPr>
            <p:ph type="subTitle" idx="1"/>
          </p:nvPr>
        </p:nvSpPr>
        <p:spPr>
          <a:xfrm>
            <a:off x="1409700" y="4876800"/>
            <a:ext cx="6400800" cy="1752600"/>
          </a:xfrm>
        </p:spPr>
        <p:txBody>
          <a:bodyPr/>
          <a:lstStyle/>
          <a:p>
            <a:endParaRPr lang="en-US"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4059877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772400" cy="1447800"/>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A RECENT PUBLIC RECORDS REQUEST TO OFM</a:t>
            </a:r>
            <a:endParaRPr lang="en-US" dirty="0"/>
          </a:p>
        </p:txBody>
      </p:sp>
      <p:sp>
        <p:nvSpPr>
          <p:cNvPr id="4" name="Subtitle 3"/>
          <p:cNvSpPr>
            <a:spLocks noGrp="1"/>
          </p:cNvSpPr>
          <p:nvPr>
            <p:ph type="subTitle" idx="1"/>
          </p:nvPr>
        </p:nvSpPr>
        <p:spPr>
          <a:xfrm>
            <a:off x="1409700" y="4876800"/>
            <a:ext cx="6400800" cy="1752600"/>
          </a:xfrm>
        </p:spPr>
        <p:txBody>
          <a:bodyPr/>
          <a:lstStyle/>
          <a:p>
            <a:endParaRPr lang="en-US"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156982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57200" y="1066800"/>
            <a:ext cx="8077200" cy="4800600"/>
          </a:xfrm>
        </p:spPr>
        <p:txBody>
          <a:bodyPr>
            <a:noAutofit/>
          </a:bodyPr>
          <a:lstStyle/>
          <a:p>
            <a:r>
              <a:rPr lang="en-US" sz="1600" dirty="0">
                <a:solidFill>
                  <a:srgbClr val="FFC000"/>
                </a:solidFill>
              </a:rPr>
              <a:t>September 8, 2015</a:t>
            </a:r>
          </a:p>
          <a:p>
            <a:r>
              <a:rPr lang="en-US" sz="1600" dirty="0">
                <a:solidFill>
                  <a:srgbClr val="FFC000"/>
                </a:solidFill>
              </a:rPr>
              <a:t>Office of Financial Management</a:t>
            </a:r>
          </a:p>
          <a:p>
            <a:r>
              <a:rPr lang="en-US" sz="1600" dirty="0">
                <a:solidFill>
                  <a:srgbClr val="FFC000"/>
                </a:solidFill>
              </a:rPr>
              <a:t>Washington State Office of Financial Management</a:t>
            </a:r>
          </a:p>
          <a:p>
            <a:endParaRPr lang="en-US" sz="1600" dirty="0">
              <a:solidFill>
                <a:srgbClr val="FFC000"/>
              </a:solidFill>
            </a:endParaRPr>
          </a:p>
          <a:p>
            <a:r>
              <a:rPr lang="en-US" sz="1600" dirty="0">
                <a:solidFill>
                  <a:srgbClr val="FFC000"/>
                </a:solidFill>
              </a:rPr>
              <a:t>To Whom It May Concern:</a:t>
            </a:r>
          </a:p>
          <a:p>
            <a:r>
              <a:rPr lang="en-US" sz="1600" dirty="0">
                <a:solidFill>
                  <a:srgbClr val="FFC000"/>
                </a:solidFill>
              </a:rPr>
              <a:t>Pursuant to RCW Ch. 42.56 (Public Records Act), I hereby request the following records</a:t>
            </a:r>
            <a:r>
              <a:rPr lang="en-US" sz="1600" dirty="0" smtClean="0">
                <a:solidFill>
                  <a:srgbClr val="FFC000"/>
                </a:solidFill>
              </a:rPr>
              <a:t>: A </a:t>
            </a:r>
            <a:r>
              <a:rPr lang="en-US" sz="1600" dirty="0">
                <a:solidFill>
                  <a:srgbClr val="FFC000"/>
                </a:solidFill>
              </a:rPr>
              <a:t>copy of the most recent database maintained by this agency detailing government </a:t>
            </a:r>
            <a:r>
              <a:rPr lang="en-US" sz="1600" dirty="0" smtClean="0">
                <a:solidFill>
                  <a:srgbClr val="FFC000"/>
                </a:solidFill>
              </a:rPr>
              <a:t>employee compensation </a:t>
            </a:r>
            <a:r>
              <a:rPr lang="en-US" sz="1600" dirty="0">
                <a:solidFill>
                  <a:srgbClr val="FFC000"/>
                </a:solidFill>
              </a:rPr>
              <a:t>across the state</a:t>
            </a:r>
            <a:r>
              <a:rPr lang="en-US" sz="1600" dirty="0" smtClean="0">
                <a:solidFill>
                  <a:srgbClr val="FFC000"/>
                </a:solidFill>
              </a:rPr>
              <a:t>.</a:t>
            </a:r>
          </a:p>
          <a:p>
            <a:endParaRPr lang="en-US" sz="1600" dirty="0">
              <a:solidFill>
                <a:srgbClr val="FFC000"/>
              </a:solidFill>
            </a:endParaRPr>
          </a:p>
          <a:p>
            <a:r>
              <a:rPr lang="en-US" sz="1600" dirty="0">
                <a:solidFill>
                  <a:srgbClr val="FFC000"/>
                </a:solidFill>
              </a:rPr>
              <a:t>I am specifically requesting that this release include, for each State employee, the following</a:t>
            </a:r>
            <a:r>
              <a:rPr lang="en-US" sz="1600" dirty="0" smtClean="0">
                <a:solidFill>
                  <a:srgbClr val="FFC000"/>
                </a:solidFill>
              </a:rPr>
              <a:t>: Name </a:t>
            </a:r>
            <a:r>
              <a:rPr lang="en-US" sz="1600" dirty="0">
                <a:solidFill>
                  <a:srgbClr val="FFC000"/>
                </a:solidFill>
              </a:rPr>
              <a:t>of Employee, Age, Gender, Ethnicity, Job Title, Agency/department, City/location </a:t>
            </a:r>
            <a:r>
              <a:rPr lang="en-US" sz="1600" dirty="0" smtClean="0">
                <a:solidFill>
                  <a:srgbClr val="FFC000"/>
                </a:solidFill>
              </a:rPr>
              <a:t>in which </a:t>
            </a:r>
            <a:r>
              <a:rPr lang="en-US" sz="1600" dirty="0">
                <a:solidFill>
                  <a:srgbClr val="FFC000"/>
                </a:solidFill>
              </a:rPr>
              <a:t>employee is stationed, and </a:t>
            </a:r>
            <a:r>
              <a:rPr lang="en-US" sz="1600" dirty="0" smtClean="0">
                <a:solidFill>
                  <a:srgbClr val="FFC000"/>
                </a:solidFill>
              </a:rPr>
              <a:t>Earnings</a:t>
            </a:r>
          </a:p>
          <a:p>
            <a:endParaRPr lang="en-US" sz="1600" dirty="0" smtClean="0">
              <a:solidFill>
                <a:srgbClr val="FFC000"/>
              </a:solidFill>
            </a:endParaRPr>
          </a:p>
          <a:p>
            <a:pPr algn="ctr"/>
            <a:r>
              <a:rPr lang="en-US" sz="1600" dirty="0" smtClean="0">
                <a:solidFill>
                  <a:srgbClr val="FFC000"/>
                </a:solidFill>
              </a:rPr>
              <a:t>…</a:t>
            </a:r>
          </a:p>
          <a:p>
            <a:pPr algn="ctr"/>
            <a:endParaRPr lang="en-US" sz="1600" dirty="0">
              <a:solidFill>
                <a:srgbClr val="FFC000"/>
              </a:solidFill>
            </a:endParaRPr>
          </a:p>
          <a:p>
            <a:r>
              <a:rPr lang="en-US" sz="1600" dirty="0">
                <a:solidFill>
                  <a:srgbClr val="FFC000"/>
                </a:solidFill>
              </a:rPr>
              <a:t>Shane Snow</a:t>
            </a:r>
          </a:p>
          <a:p>
            <a:r>
              <a:rPr lang="en-US" sz="1600" dirty="0">
                <a:solidFill>
                  <a:srgbClr val="FFC000"/>
                </a:solidFill>
              </a:rPr>
              <a:t>Filed via </a:t>
            </a:r>
            <a:r>
              <a:rPr lang="en-US" sz="1600" dirty="0" err="1">
                <a:solidFill>
                  <a:srgbClr val="FFC000"/>
                </a:solidFill>
              </a:rPr>
              <a:t>MuckRock.com</a:t>
            </a:r>
            <a:endParaRPr lang="en-US" sz="1600" dirty="0">
              <a:solidFill>
                <a:srgbClr val="FFC000"/>
              </a:solidFill>
            </a:endParaRPr>
          </a:p>
          <a:p>
            <a:r>
              <a:rPr lang="en-US" sz="1600" dirty="0">
                <a:solidFill>
                  <a:srgbClr val="FFC000"/>
                </a:solidFill>
              </a:rPr>
              <a:t>E-mail (Preferred): </a:t>
            </a:r>
            <a:r>
              <a:rPr lang="en-US" sz="1600" dirty="0" err="1">
                <a:solidFill>
                  <a:srgbClr val="FFC000"/>
                </a:solidFill>
              </a:rPr>
              <a:t>20932-94998902@requests.muckrock.com</a:t>
            </a:r>
            <a:endParaRPr lang="en-US" sz="1600" dirty="0">
              <a:solidFill>
                <a:srgbClr val="FFC000"/>
              </a:solidFill>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1421771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3400" y="2133600"/>
            <a:ext cx="7696200" cy="4191000"/>
          </a:xfrm>
        </p:spPr>
        <p:txBody>
          <a:bodyPr>
            <a:noAutofit/>
          </a:bodyPr>
          <a:lstStyle/>
          <a:p>
            <a:endParaRPr lang="en-US" sz="1400" dirty="0"/>
          </a:p>
          <a:p>
            <a:r>
              <a:rPr lang="en-US" sz="2000" dirty="0">
                <a:solidFill>
                  <a:srgbClr val="FFC000"/>
                </a:solidFill>
              </a:rPr>
              <a:t>I am specifically requesting that this release include, for each State employee, the following</a:t>
            </a:r>
            <a:r>
              <a:rPr lang="en-US" sz="2000" dirty="0" smtClean="0">
                <a:solidFill>
                  <a:srgbClr val="FFC000"/>
                </a:solidFill>
              </a:rPr>
              <a:t>: Name </a:t>
            </a:r>
            <a:r>
              <a:rPr lang="en-US" sz="2000" dirty="0">
                <a:solidFill>
                  <a:srgbClr val="FFC000"/>
                </a:solidFill>
              </a:rPr>
              <a:t>of Employee, Age, Gender, Ethnicity, Job Title, Agency/department, City/location </a:t>
            </a:r>
            <a:r>
              <a:rPr lang="en-US" sz="2000" dirty="0" smtClean="0">
                <a:solidFill>
                  <a:srgbClr val="FFC000"/>
                </a:solidFill>
              </a:rPr>
              <a:t>in which </a:t>
            </a:r>
            <a:r>
              <a:rPr lang="en-US" sz="2000" dirty="0">
                <a:solidFill>
                  <a:srgbClr val="FFC000"/>
                </a:solidFill>
              </a:rPr>
              <a:t>employee is stationed, and Earnings</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26</a:t>
            </a:fld>
            <a:endParaRPr lang="en-US" dirty="0"/>
          </a:p>
        </p:txBody>
      </p:sp>
      <p:sp>
        <p:nvSpPr>
          <p:cNvPr id="7" name="Rounded Rectangular Callout 6"/>
          <p:cNvSpPr/>
          <p:nvPr/>
        </p:nvSpPr>
        <p:spPr>
          <a:xfrm>
            <a:off x="5943600" y="990600"/>
            <a:ext cx="1828800" cy="762000"/>
          </a:xfrm>
          <a:prstGeom prst="wedgeRoundRectCallout">
            <a:avLst>
              <a:gd name="adj1" fmla="val -51131"/>
              <a:gd name="adj2" fmla="val 1069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Why do they need it?</a:t>
            </a:r>
            <a:endParaRPr lang="en-US" dirty="0"/>
          </a:p>
        </p:txBody>
      </p:sp>
      <p:sp>
        <p:nvSpPr>
          <p:cNvPr id="8" name="Rounded Rectangular Callout 7"/>
          <p:cNvSpPr/>
          <p:nvPr/>
        </p:nvSpPr>
        <p:spPr>
          <a:xfrm>
            <a:off x="990600" y="533400"/>
            <a:ext cx="1828800" cy="762000"/>
          </a:xfrm>
          <a:prstGeom prst="wedgeRoundRectCallout">
            <a:avLst>
              <a:gd name="adj1" fmla="val 64494"/>
              <a:gd name="adj2" fmla="val 1331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Who wants it?</a:t>
            </a:r>
            <a:endParaRPr lang="en-US" dirty="0"/>
          </a:p>
        </p:txBody>
      </p:sp>
      <p:sp>
        <p:nvSpPr>
          <p:cNvPr id="6" name="Rounded Rectangular Callout 5"/>
          <p:cNvSpPr/>
          <p:nvPr/>
        </p:nvSpPr>
        <p:spPr>
          <a:xfrm>
            <a:off x="2819400" y="4343400"/>
            <a:ext cx="4419600" cy="990600"/>
          </a:xfrm>
          <a:prstGeom prst="wedgeRoundRectCallout">
            <a:avLst>
              <a:gd name="adj1" fmla="val -40014"/>
              <a:gd name="adj2" fmla="val -1091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I </a:t>
            </a:r>
            <a:r>
              <a:rPr lang="en-US" dirty="0">
                <a:solidFill>
                  <a:srgbClr val="FFFF00"/>
                </a:solidFill>
              </a:rPr>
              <a:t>would also like to know what this person/business plans to do with my personal information</a:t>
            </a:r>
            <a:r>
              <a:rPr lang="en-US" dirty="0"/>
              <a:t>.</a:t>
            </a:r>
          </a:p>
        </p:txBody>
      </p:sp>
    </p:spTree>
    <p:extLst>
      <p:ext uri="{BB962C8B-B14F-4D97-AF65-F5344CB8AC3E}">
        <p14:creationId xmlns:p14="http://schemas.microsoft.com/office/powerpoint/2010/main" val="3188297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B6F15528-21DE-4FAA-801E-634DDDAF4B2B}" type="slidenum">
              <a:rPr lang="en-US" smtClean="0"/>
              <a:pPr/>
              <a:t>27</a:t>
            </a:fld>
            <a:endParaRPr lang="en-US" dirty="0"/>
          </a:p>
        </p:txBody>
      </p:sp>
      <p:pic>
        <p:nvPicPr>
          <p:cNvPr id="5" name="Picture 2" descr="\\filedepot.eclient.wa.lcl\DES\CPRM\OLS\S-PubRecords\HAROLD_G\EDUCATION\01-12-16 CPRM TRAINING\01-12-16 BOOT CAMP\MEDIA\MUCKROCKS_2016-01-07_20-24-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7689626" cy="3158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701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dirty="0" smtClean="0"/>
              <a:t>SPU PUBLIC RECORDS CASE</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28</a:t>
            </a:fld>
            <a:endParaRPr lang="en-US" b="1" dirty="0">
              <a:solidFill>
                <a:srgbClr val="FFFF00"/>
              </a:solidFill>
            </a:endParaRPr>
          </a:p>
        </p:txBody>
      </p:sp>
      <p:pic>
        <p:nvPicPr>
          <p:cNvPr id="7" name="Picture 6"/>
          <p:cNvPicPr/>
          <p:nvPr/>
        </p:nvPicPr>
        <p:blipFill>
          <a:blip r:embed="rId2"/>
          <a:stretch>
            <a:fillRect/>
          </a:stretch>
        </p:blipFill>
        <p:spPr>
          <a:xfrm>
            <a:off x="1676400" y="3276600"/>
            <a:ext cx="5943600" cy="2598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97741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29</a:t>
            </a:fld>
            <a:endParaRPr lang="en-US" b="1" dirty="0">
              <a:solidFill>
                <a:srgbClr val="FFFF00"/>
              </a:solidFill>
            </a:endParaRPr>
          </a:p>
        </p:txBody>
      </p:sp>
      <p:pic>
        <p:nvPicPr>
          <p:cNvPr id="7" name="Picture 6"/>
          <p:cNvPicPr/>
          <p:nvPr/>
        </p:nvPicPr>
        <p:blipFill>
          <a:blip r:embed="rId2"/>
          <a:stretch>
            <a:fillRect/>
          </a:stretch>
        </p:blipFill>
        <p:spPr>
          <a:xfrm>
            <a:off x="533400" y="304800"/>
            <a:ext cx="29718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838200" y="2743200"/>
            <a:ext cx="7543800" cy="3323987"/>
          </a:xfrm>
          <a:prstGeom prst="rect">
            <a:avLst/>
          </a:prstGeom>
          <a:noFill/>
        </p:spPr>
        <p:txBody>
          <a:bodyPr wrap="square" rtlCol="0">
            <a:spAutoFit/>
          </a:bodyPr>
          <a:lstStyle/>
          <a:p>
            <a:pPr lvl="0"/>
            <a:r>
              <a:rPr lang="en-US" sz="2400" dirty="0">
                <a:solidFill>
                  <a:srgbClr val="FFC000"/>
                </a:solidFill>
              </a:rPr>
              <a:t>SPU surveillance cameras filmed June 2015 campus shooting </a:t>
            </a:r>
          </a:p>
          <a:p>
            <a:pPr lvl="0"/>
            <a:endParaRPr lang="en-US" sz="2400" dirty="0" smtClean="0">
              <a:solidFill>
                <a:srgbClr val="FFC000"/>
              </a:solidFill>
            </a:endParaRPr>
          </a:p>
          <a:p>
            <a:pPr lvl="0"/>
            <a:r>
              <a:rPr lang="en-US" sz="2400" dirty="0" smtClean="0">
                <a:solidFill>
                  <a:srgbClr val="FFC000"/>
                </a:solidFill>
              </a:rPr>
              <a:t>Media PRR</a:t>
            </a:r>
          </a:p>
          <a:p>
            <a:pPr marL="285750" lvl="0" indent="-285750">
              <a:buFont typeface="Arial" panose="020B0604020202020204" pitchFamily="34" charset="0"/>
              <a:buChar char="•"/>
            </a:pPr>
            <a:r>
              <a:rPr lang="en-US" sz="2400" dirty="0" smtClean="0">
                <a:solidFill>
                  <a:srgbClr val="FFC000"/>
                </a:solidFill>
              </a:rPr>
              <a:t>3 minute shooting video </a:t>
            </a:r>
          </a:p>
          <a:p>
            <a:pPr marL="285750" lvl="0" indent="-285750">
              <a:buFont typeface="Arial" panose="020B0604020202020204" pitchFamily="34" charset="0"/>
              <a:buChar char="•"/>
            </a:pPr>
            <a:r>
              <a:rPr lang="en-US" sz="2400" dirty="0" smtClean="0">
                <a:solidFill>
                  <a:srgbClr val="FFC000"/>
                </a:solidFill>
              </a:rPr>
              <a:t>20 </a:t>
            </a:r>
            <a:r>
              <a:rPr lang="en-US" sz="2400" dirty="0">
                <a:solidFill>
                  <a:srgbClr val="FFC000"/>
                </a:solidFill>
              </a:rPr>
              <a:t>hours </a:t>
            </a:r>
            <a:r>
              <a:rPr lang="en-US" sz="2400" dirty="0" smtClean="0">
                <a:solidFill>
                  <a:srgbClr val="FFC000"/>
                </a:solidFill>
              </a:rPr>
              <a:t>video of shooter’s prior visits</a:t>
            </a:r>
          </a:p>
          <a:p>
            <a:pPr lvl="0"/>
            <a:endParaRPr lang="en-US" sz="2400" dirty="0">
              <a:solidFill>
                <a:srgbClr val="FFC000"/>
              </a:solidFill>
            </a:endParaRPr>
          </a:p>
          <a:p>
            <a:pPr lvl="0"/>
            <a:r>
              <a:rPr lang="en-US" sz="2400" dirty="0">
                <a:solidFill>
                  <a:srgbClr val="FFC000"/>
                </a:solidFill>
              </a:rPr>
              <a:t>SPU </a:t>
            </a:r>
            <a:r>
              <a:rPr lang="en-US" sz="2400" dirty="0" smtClean="0">
                <a:solidFill>
                  <a:srgbClr val="FFC000"/>
                </a:solidFill>
              </a:rPr>
              <a:t>students objected …</a:t>
            </a:r>
            <a:endParaRPr lang="en-US" sz="2400" dirty="0">
              <a:solidFill>
                <a:srgbClr val="FFC000"/>
              </a:solidFill>
            </a:endParaRPr>
          </a:p>
          <a:p>
            <a:endParaRPr lang="en-US" dirty="0"/>
          </a:p>
        </p:txBody>
      </p:sp>
    </p:spTree>
    <p:extLst>
      <p:ext uri="{BB962C8B-B14F-4D97-AF65-F5344CB8AC3E}">
        <p14:creationId xmlns:p14="http://schemas.microsoft.com/office/powerpoint/2010/main" val="1662626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6147"/>
            <a:ext cx="7772400" cy="1470025"/>
          </a:xfrm>
        </p:spPr>
        <p:txBody>
          <a:bodyPr>
            <a:normAutofit/>
          </a:bodyPr>
          <a:lstStyle/>
          <a:p>
            <a:pPr algn="ctr"/>
            <a:r>
              <a:rPr lang="en-US" sz="3200" dirty="0" smtClean="0"/>
              <a:t>…in 23 words</a:t>
            </a:r>
            <a:endParaRPr lang="en-US" sz="1800" dirty="0"/>
          </a:p>
        </p:txBody>
      </p:sp>
      <p:sp>
        <p:nvSpPr>
          <p:cNvPr id="4" name="Subtitle 3"/>
          <p:cNvSpPr>
            <a:spLocks noGrp="1"/>
          </p:cNvSpPr>
          <p:nvPr>
            <p:ph type="subTitle" idx="1"/>
          </p:nvPr>
        </p:nvSpPr>
        <p:spPr>
          <a:xfrm>
            <a:off x="1409700" y="4876800"/>
            <a:ext cx="6400800" cy="1752600"/>
          </a:xfrm>
        </p:spPr>
        <p:txBody>
          <a:bodyPr/>
          <a:lstStyle/>
          <a:p>
            <a:endParaRPr lang="en-US" dirty="0"/>
          </a:p>
        </p:txBody>
      </p:sp>
      <p:sp>
        <p:nvSpPr>
          <p:cNvPr id="5" name="Rectangle 4"/>
          <p:cNvSpPr/>
          <p:nvPr/>
        </p:nvSpPr>
        <p:spPr>
          <a:xfrm>
            <a:off x="685800" y="1981200"/>
            <a:ext cx="7391400" cy="1877437"/>
          </a:xfrm>
          <a:prstGeom prst="rect">
            <a:avLst/>
          </a:prstGeom>
        </p:spPr>
        <p:txBody>
          <a:bodyPr wrap="square">
            <a:spAutoFit/>
          </a:bodyPr>
          <a:lstStyle/>
          <a:p>
            <a:endParaRPr lang="en-US" dirty="0" smtClean="0"/>
          </a:p>
          <a:p>
            <a:r>
              <a:rPr lang="en-US" sz="2000" dirty="0" smtClean="0">
                <a:solidFill>
                  <a:srgbClr val="FFC000"/>
                </a:solidFill>
              </a:rPr>
              <a:t>A public record is “…any </a:t>
            </a:r>
            <a:r>
              <a:rPr lang="en-US" sz="2000" dirty="0">
                <a:solidFill>
                  <a:srgbClr val="FFC000"/>
                </a:solidFill>
              </a:rPr>
              <a:t>writing containing information relating to government </a:t>
            </a:r>
            <a:r>
              <a:rPr lang="en-US" sz="2000" dirty="0" smtClean="0">
                <a:solidFill>
                  <a:srgbClr val="FFC000"/>
                </a:solidFill>
              </a:rPr>
              <a:t>conduct prepared</a:t>
            </a:r>
            <a:r>
              <a:rPr lang="en-US" sz="2000" dirty="0">
                <a:solidFill>
                  <a:srgbClr val="FFC000"/>
                </a:solidFill>
              </a:rPr>
              <a:t>, owned, used, or retained by any state or local </a:t>
            </a:r>
            <a:r>
              <a:rPr lang="en-US" sz="2000" dirty="0" smtClean="0">
                <a:solidFill>
                  <a:srgbClr val="FFC000"/>
                </a:solidFill>
              </a:rPr>
              <a:t>agency….”</a:t>
            </a:r>
          </a:p>
          <a:p>
            <a:endParaRPr lang="en-US" sz="2000" dirty="0">
              <a:solidFill>
                <a:srgbClr val="FFC000"/>
              </a:solidFill>
            </a:endParaRPr>
          </a:p>
          <a:p>
            <a:endParaRPr lang="en-US"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85115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30</a:t>
            </a:fld>
            <a:endParaRPr lang="en-US" b="1" dirty="0">
              <a:solidFill>
                <a:srgbClr val="FFFF00"/>
              </a:solidFill>
            </a:endParaRPr>
          </a:p>
        </p:txBody>
      </p:sp>
      <p:pic>
        <p:nvPicPr>
          <p:cNvPr id="8" name="Picture 7"/>
          <p:cNvPicPr/>
          <p:nvPr/>
        </p:nvPicPr>
        <p:blipFill>
          <a:blip r:embed="rId2"/>
          <a:stretch>
            <a:fillRect/>
          </a:stretch>
        </p:blipFill>
        <p:spPr>
          <a:xfrm>
            <a:off x="567055" y="4038600"/>
            <a:ext cx="1614170" cy="2275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685800" y="1828800"/>
            <a:ext cx="7315200" cy="1477328"/>
          </a:xfrm>
          <a:prstGeom prst="rect">
            <a:avLst/>
          </a:prstGeom>
          <a:noFill/>
        </p:spPr>
        <p:txBody>
          <a:bodyPr wrap="square" rtlCol="0">
            <a:spAutoFit/>
          </a:bodyPr>
          <a:lstStyle/>
          <a:p>
            <a:r>
              <a:rPr lang="en-US" dirty="0" smtClean="0">
                <a:solidFill>
                  <a:srgbClr val="FFC000"/>
                </a:solidFill>
              </a:rPr>
              <a:t>3 minute video </a:t>
            </a:r>
            <a:r>
              <a:rPr lang="en-US" dirty="0">
                <a:solidFill>
                  <a:srgbClr val="FFC000"/>
                </a:solidFill>
              </a:rPr>
              <a:t>shows students </a:t>
            </a:r>
            <a:r>
              <a:rPr lang="en-US" dirty="0" smtClean="0">
                <a:solidFill>
                  <a:srgbClr val="FFC000"/>
                </a:solidFill>
              </a:rPr>
              <a:t>and victims </a:t>
            </a:r>
          </a:p>
          <a:p>
            <a:endParaRPr lang="en-US" dirty="0">
              <a:solidFill>
                <a:srgbClr val="FFC000"/>
              </a:solidFill>
            </a:endParaRPr>
          </a:p>
          <a:p>
            <a:r>
              <a:rPr lang="en-US" dirty="0" smtClean="0">
                <a:solidFill>
                  <a:srgbClr val="FFC000"/>
                </a:solidFill>
              </a:rPr>
              <a:t>Victims </a:t>
            </a:r>
            <a:r>
              <a:rPr lang="en-US" dirty="0">
                <a:solidFill>
                  <a:srgbClr val="FFC000"/>
                </a:solidFill>
              </a:rPr>
              <a:t>and witnesses objected to the </a:t>
            </a:r>
            <a:r>
              <a:rPr lang="en-US" dirty="0" smtClean="0">
                <a:solidFill>
                  <a:srgbClr val="FFC000"/>
                </a:solidFill>
              </a:rPr>
              <a:t>release of entire 3 minute video.</a:t>
            </a:r>
          </a:p>
          <a:p>
            <a:endParaRPr lang="en-US" dirty="0">
              <a:solidFill>
                <a:srgbClr val="FFC000"/>
              </a:solidFill>
            </a:endParaRPr>
          </a:p>
          <a:p>
            <a:r>
              <a:rPr lang="en-US" dirty="0">
                <a:solidFill>
                  <a:srgbClr val="FFC000"/>
                </a:solidFill>
              </a:rPr>
              <a:t>Objection: Privacy Interest Protect identity</a:t>
            </a:r>
          </a:p>
        </p:txBody>
      </p:sp>
      <p:sp>
        <p:nvSpPr>
          <p:cNvPr id="11" name="TextBox 10"/>
          <p:cNvSpPr txBox="1"/>
          <p:nvPr/>
        </p:nvSpPr>
        <p:spPr>
          <a:xfrm>
            <a:off x="2209800" y="4038600"/>
            <a:ext cx="6019800" cy="2585323"/>
          </a:xfrm>
          <a:prstGeom prst="rect">
            <a:avLst/>
          </a:prstGeom>
          <a:noFill/>
        </p:spPr>
        <p:txBody>
          <a:bodyPr wrap="square" rtlCol="0">
            <a:spAutoFit/>
          </a:bodyPr>
          <a:lstStyle/>
          <a:p>
            <a:pPr lvl="0"/>
            <a:r>
              <a:rPr lang="en-US" dirty="0" smtClean="0">
                <a:solidFill>
                  <a:srgbClr val="FFC000"/>
                </a:solidFill>
              </a:rPr>
              <a:t>Solution -Students </a:t>
            </a:r>
            <a:r>
              <a:rPr lang="en-US" dirty="0">
                <a:solidFill>
                  <a:srgbClr val="FFC000"/>
                </a:solidFill>
              </a:rPr>
              <a:t>faces pixelated…</a:t>
            </a:r>
          </a:p>
          <a:p>
            <a:pPr lvl="0"/>
            <a:endParaRPr lang="en-US" dirty="0">
              <a:solidFill>
                <a:srgbClr val="FFC000"/>
              </a:solidFill>
            </a:endParaRPr>
          </a:p>
          <a:p>
            <a:pPr lvl="0"/>
            <a:r>
              <a:rPr lang="en-US" i="1" dirty="0">
                <a:solidFill>
                  <a:srgbClr val="FFC000"/>
                </a:solidFill>
              </a:rPr>
              <a:t>Court </a:t>
            </a:r>
            <a:r>
              <a:rPr lang="en-US" i="1" dirty="0" smtClean="0">
                <a:solidFill>
                  <a:srgbClr val="FFC000"/>
                </a:solidFill>
              </a:rPr>
              <a:t>rejected Students</a:t>
            </a:r>
            <a:r>
              <a:rPr lang="en-US" i="1" dirty="0">
                <a:solidFill>
                  <a:srgbClr val="FFC000"/>
                </a:solidFill>
              </a:rPr>
              <a:t>' </a:t>
            </a:r>
            <a:r>
              <a:rPr lang="en-US" i="1" dirty="0" smtClean="0">
                <a:solidFill>
                  <a:srgbClr val="FFC000"/>
                </a:solidFill>
              </a:rPr>
              <a:t>argument: entire 3 minute </a:t>
            </a:r>
            <a:r>
              <a:rPr lang="en-US" i="1" dirty="0">
                <a:solidFill>
                  <a:srgbClr val="FFC000"/>
                </a:solidFill>
              </a:rPr>
              <a:t>video should not be disclosed</a:t>
            </a:r>
            <a:r>
              <a:rPr lang="en-US" dirty="0"/>
              <a:t>. </a:t>
            </a:r>
          </a:p>
          <a:p>
            <a:pPr lvl="0"/>
            <a:endParaRPr lang="en-US" dirty="0"/>
          </a:p>
          <a:p>
            <a:pPr lvl="0"/>
            <a:r>
              <a:rPr lang="en-US" i="1" dirty="0">
                <a:solidFill>
                  <a:srgbClr val="FFC000"/>
                </a:solidFill>
              </a:rPr>
              <a:t>Washington courts have rejected attempts to withhold a record entirely where the record could be disclosed subject to redaction.</a:t>
            </a:r>
            <a:endParaRPr lang="en-US" dirty="0" smtClean="0">
              <a:solidFill>
                <a:srgbClr val="FFC000"/>
              </a:solidFill>
            </a:endParaRPr>
          </a:p>
          <a:p>
            <a:endParaRPr lang="en-US" dirty="0">
              <a:solidFill>
                <a:srgbClr val="FFC000"/>
              </a:solidFill>
            </a:endParaRPr>
          </a:p>
        </p:txBody>
      </p:sp>
      <p:pic>
        <p:nvPicPr>
          <p:cNvPr id="12" name="Picture 11"/>
          <p:cNvPicPr/>
          <p:nvPr/>
        </p:nvPicPr>
        <p:blipFill>
          <a:blip r:embed="rId3"/>
          <a:stretch>
            <a:fillRect/>
          </a:stretch>
        </p:blipFill>
        <p:spPr>
          <a:xfrm>
            <a:off x="457200" y="228600"/>
            <a:ext cx="2209800" cy="1299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04554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67000"/>
            <a:ext cx="4267200" cy="3657599"/>
          </a:xfrm>
        </p:spPr>
        <p:txBody>
          <a:bodyPr>
            <a:normAutofit/>
          </a:bodyPr>
          <a:lstStyle/>
          <a:p>
            <a:pPr marL="0" indent="0">
              <a:buNone/>
            </a:pPr>
            <a:endParaRPr lang="en-US" dirty="0"/>
          </a:p>
          <a:p>
            <a:pPr marL="0" indent="0">
              <a:buNone/>
            </a:pPr>
            <a:r>
              <a:rPr lang="en-US" dirty="0" smtClean="0">
                <a:solidFill>
                  <a:srgbClr val="FFC000"/>
                </a:solidFill>
              </a:rPr>
              <a:t>Court rejects greater redaction that would conceal student identity</a:t>
            </a:r>
          </a:p>
          <a:p>
            <a:pPr marL="0" indent="0">
              <a:buNone/>
            </a:pPr>
            <a:endParaRPr lang="en-US" dirty="0">
              <a:solidFill>
                <a:srgbClr val="FFC000"/>
              </a:solidFill>
            </a:endParaRPr>
          </a:p>
          <a:p>
            <a:pPr marL="0" lvl="0" indent="0">
              <a:buNone/>
            </a:pPr>
            <a:r>
              <a:rPr lang="en-US" dirty="0">
                <a:solidFill>
                  <a:srgbClr val="FFC000"/>
                </a:solidFill>
              </a:rPr>
              <a:t>..videos .. not taken in a private place such as a dorm room; </a:t>
            </a:r>
            <a:r>
              <a:rPr lang="en-US" dirty="0" smtClean="0">
                <a:solidFill>
                  <a:srgbClr val="FFC000"/>
                </a:solidFill>
              </a:rPr>
              <a:t>… </a:t>
            </a:r>
            <a:r>
              <a:rPr lang="en-US" dirty="0">
                <a:solidFill>
                  <a:srgbClr val="FFC000"/>
                </a:solidFill>
              </a:rPr>
              <a:t>captured footage of areas </a:t>
            </a:r>
            <a:r>
              <a:rPr lang="en-US" dirty="0" smtClean="0">
                <a:solidFill>
                  <a:srgbClr val="FFC000"/>
                </a:solidFill>
              </a:rPr>
              <a:t>of </a:t>
            </a:r>
            <a:r>
              <a:rPr lang="en-US" dirty="0">
                <a:solidFill>
                  <a:srgbClr val="FFC000"/>
                </a:solidFill>
              </a:rPr>
              <a:t>urban university campus. Under these circumstances, the Students do not have a protected right to privacy under the PRA</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31</a:t>
            </a:fld>
            <a:endParaRPr lang="en-US" b="1" dirty="0">
              <a:solidFill>
                <a:srgbClr val="FFFF00"/>
              </a:solidFill>
            </a:endParaRPr>
          </a:p>
        </p:txBody>
      </p:sp>
      <p:pic>
        <p:nvPicPr>
          <p:cNvPr id="9" name="Picture 8"/>
          <p:cNvPicPr/>
          <p:nvPr/>
        </p:nvPicPr>
        <p:blipFill>
          <a:blip r:embed="rId2"/>
          <a:stretch>
            <a:fillRect/>
          </a:stretch>
        </p:blipFill>
        <p:spPr>
          <a:xfrm>
            <a:off x="4800600" y="2914829"/>
            <a:ext cx="3823652" cy="2728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533400" y="1752600"/>
            <a:ext cx="7696200" cy="1384995"/>
          </a:xfrm>
          <a:prstGeom prst="rect">
            <a:avLst/>
          </a:prstGeom>
        </p:spPr>
        <p:txBody>
          <a:bodyPr wrap="square">
            <a:spAutoFit/>
          </a:bodyPr>
          <a:lstStyle/>
          <a:p>
            <a:r>
              <a:rPr lang="en-US" sz="2400" dirty="0" smtClean="0">
                <a:solidFill>
                  <a:srgbClr val="FFC000"/>
                </a:solidFill>
              </a:rPr>
              <a:t>SPU Video </a:t>
            </a:r>
            <a:r>
              <a:rPr lang="en-US" sz="2400" dirty="0">
                <a:solidFill>
                  <a:srgbClr val="FFC000"/>
                </a:solidFill>
              </a:rPr>
              <a:t>also </a:t>
            </a:r>
            <a:r>
              <a:rPr lang="en-US" sz="2400" dirty="0" smtClean="0">
                <a:solidFill>
                  <a:srgbClr val="FFC000"/>
                </a:solidFill>
              </a:rPr>
              <a:t>shows </a:t>
            </a:r>
            <a:r>
              <a:rPr lang="en-US" sz="2400" dirty="0">
                <a:solidFill>
                  <a:srgbClr val="FFC000"/>
                </a:solidFill>
              </a:rPr>
              <a:t>law enforcement and paramedics </a:t>
            </a:r>
            <a:r>
              <a:rPr lang="en-US" sz="2400" dirty="0" smtClean="0">
                <a:solidFill>
                  <a:srgbClr val="FFC000"/>
                </a:solidFill>
              </a:rPr>
              <a:t>response</a:t>
            </a:r>
          </a:p>
          <a:p>
            <a:endParaRPr lang="en-US" dirty="0">
              <a:solidFill>
                <a:srgbClr val="FFC000"/>
              </a:solidFill>
            </a:endParaRPr>
          </a:p>
          <a:p>
            <a:endParaRPr lang="en-US" dirty="0">
              <a:solidFill>
                <a:srgbClr val="FFC000"/>
              </a:solidFill>
            </a:endParaRPr>
          </a:p>
        </p:txBody>
      </p:sp>
      <p:pic>
        <p:nvPicPr>
          <p:cNvPr id="12" name="Picture 11"/>
          <p:cNvPicPr/>
          <p:nvPr/>
        </p:nvPicPr>
        <p:blipFill>
          <a:blip r:embed="rId3"/>
          <a:stretch>
            <a:fillRect/>
          </a:stretch>
        </p:blipFill>
        <p:spPr>
          <a:xfrm>
            <a:off x="381000" y="228600"/>
            <a:ext cx="2209800" cy="1299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7591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7315200" cy="1154097"/>
          </a:xfrm>
        </p:spPr>
        <p:txBody>
          <a:bodyPr>
            <a:normAutofit fontScale="90000"/>
          </a:bodyPr>
          <a:lstStyle/>
          <a:p>
            <a:pPr lvl="0" algn="ctr"/>
            <a:r>
              <a:rPr lang="en-US" sz="4400" dirty="0" err="1"/>
              <a:t>Nissen</a:t>
            </a:r>
            <a:r>
              <a:rPr lang="en-US" sz="4400" dirty="0"/>
              <a:t> v. Pierce </a:t>
            </a:r>
            <a:r>
              <a:rPr lang="en-US" sz="4400" dirty="0" smtClean="0"/>
              <a:t>County</a:t>
            </a:r>
            <a:r>
              <a:rPr lang="en-US" dirty="0" smtClean="0"/>
              <a:t/>
            </a:r>
            <a:br>
              <a:rPr lang="en-US" dirty="0" smtClean="0"/>
            </a:br>
            <a:r>
              <a:rPr lang="en-US" dirty="0"/>
              <a:t/>
            </a:r>
            <a:br>
              <a:rPr lang="en-US" dirty="0"/>
            </a:br>
            <a:r>
              <a:rPr lang="en-US" i="1" dirty="0" smtClean="0">
                <a:solidFill>
                  <a:srgbClr val="FF0000"/>
                </a:solidFill>
              </a:rPr>
              <a:t>text messages on personal cell phone</a:t>
            </a:r>
            <a:endParaRPr lang="en-US" i="1" dirty="0">
              <a:solidFill>
                <a:srgbClr val="FF0000"/>
              </a:solidFill>
            </a:endParaRPr>
          </a:p>
        </p:txBody>
      </p:sp>
      <p:sp>
        <p:nvSpPr>
          <p:cNvPr id="3" name="Content Placeholder 2"/>
          <p:cNvSpPr>
            <a:spLocks noGrp="1"/>
          </p:cNvSpPr>
          <p:nvPr>
            <p:ph idx="1"/>
          </p:nvPr>
        </p:nvSpPr>
        <p:spPr>
          <a:xfrm>
            <a:off x="914400" y="1524000"/>
            <a:ext cx="7315200" cy="3539527"/>
          </a:xfrm>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32</a:t>
            </a:fld>
            <a:endParaRPr lang="en-US" b="1" dirty="0">
              <a:solidFill>
                <a:srgbClr val="FFFF00"/>
              </a:solidFill>
            </a:endParaRPr>
          </a:p>
        </p:txBody>
      </p:sp>
    </p:spTree>
    <p:extLst>
      <p:ext uri="{BB962C8B-B14F-4D97-AF65-F5344CB8AC3E}">
        <p14:creationId xmlns:p14="http://schemas.microsoft.com/office/powerpoint/2010/main" val="3490530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80" y="533400"/>
            <a:ext cx="7315200" cy="1154097"/>
          </a:xfrm>
        </p:spPr>
        <p:txBody>
          <a:bodyPr>
            <a:normAutofit/>
          </a:bodyPr>
          <a:lstStyle/>
          <a:p>
            <a:pPr lvl="0" algn="ctr"/>
            <a:r>
              <a:rPr lang="en-US" dirty="0" smtClean="0"/>
              <a:t>Long History</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pic>
        <p:nvPicPr>
          <p:cNvPr id="6" name="Picture 4" descr="\\filedepot.eclient.wa.lcl\DES\CPRM\OLS\S-PubRecords\HAROLD_G\EDUCATION\NISSEN\NISSEN MDIA\TNT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415" y="1850661"/>
            <a:ext cx="3828585" cy="96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filedepot.eclient.wa.lcl\DES\CPRM\OLS\S-PubRecords\HAROLD_G\EDUCATION\NISSEN\NISSEN MDIA\DEATH TH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8193"/>
            <a:ext cx="3492695"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3" descr="\\filedepot.eclient.wa.lcl\DES\CPRM\OLS\S-PubRecords\HAROLD_G\EDUCATION\NISSEN\NISSEN MDIA\KING5 PIX.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146061"/>
            <a:ext cx="4572000" cy="30098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33</a:t>
            </a:fld>
            <a:endParaRPr lang="en-US" b="1" dirty="0">
              <a:solidFill>
                <a:srgbClr val="FFFF00"/>
              </a:solidFill>
            </a:endParaRPr>
          </a:p>
        </p:txBody>
      </p:sp>
    </p:spTree>
    <p:extLst>
      <p:ext uri="{BB962C8B-B14F-4D97-AF65-F5344CB8AC3E}">
        <p14:creationId xmlns:p14="http://schemas.microsoft.com/office/powerpoint/2010/main" val="3744237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80" y="533400"/>
            <a:ext cx="7315200" cy="1154097"/>
          </a:xfrm>
        </p:spPr>
        <p:txBody>
          <a:bodyPr>
            <a:normAutofit/>
          </a:bodyPr>
          <a:lstStyle/>
          <a:p>
            <a:pPr lvl="0" algn="ctr"/>
            <a:r>
              <a:rPr lang="en-US" dirty="0" smtClean="0"/>
              <a:t>HISTORY : BACKGROUND</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34</a:t>
            </a:fld>
            <a:endParaRPr lang="en-US" b="1" dirty="0">
              <a:solidFill>
                <a:srgbClr val="FFFF00"/>
              </a:solidFill>
            </a:endParaRPr>
          </a:p>
        </p:txBody>
      </p:sp>
      <p:sp>
        <p:nvSpPr>
          <p:cNvPr id="5" name="Rectangle 4"/>
          <p:cNvSpPr/>
          <p:nvPr/>
        </p:nvSpPr>
        <p:spPr>
          <a:xfrm>
            <a:off x="1066800" y="2056686"/>
            <a:ext cx="6858000" cy="3693319"/>
          </a:xfrm>
          <a:prstGeom prst="rect">
            <a:avLst/>
          </a:prstGeom>
        </p:spPr>
        <p:txBody>
          <a:bodyPr wrap="square">
            <a:spAutoFit/>
          </a:bodyPr>
          <a:lstStyle/>
          <a:p>
            <a:pPr indent="-342900"/>
            <a:r>
              <a:rPr lang="en-US" b="1" i="1" dirty="0" smtClean="0">
                <a:solidFill>
                  <a:srgbClr val="FFFF00"/>
                </a:solidFill>
              </a:rPr>
              <a:t>June / August/ Sept 2011- </a:t>
            </a:r>
            <a:r>
              <a:rPr lang="en-US" i="1" dirty="0" err="1" smtClean="0">
                <a:solidFill>
                  <a:srgbClr val="FFFF00"/>
                </a:solidFill>
              </a:rPr>
              <a:t>Nissen</a:t>
            </a:r>
            <a:r>
              <a:rPr lang="en-US" i="1" dirty="0" smtClean="0">
                <a:solidFill>
                  <a:srgbClr val="FFFF00"/>
                </a:solidFill>
              </a:rPr>
              <a:t> public records requests for records on Lindquist’s private phone </a:t>
            </a:r>
          </a:p>
          <a:p>
            <a:endParaRPr lang="en-US" i="1" dirty="0" smtClean="0">
              <a:solidFill>
                <a:srgbClr val="FFFF00"/>
              </a:solidFill>
            </a:endParaRPr>
          </a:p>
          <a:p>
            <a:pPr indent="-342900"/>
            <a:r>
              <a:rPr lang="en-US" b="1" i="1" dirty="0" smtClean="0">
                <a:solidFill>
                  <a:srgbClr val="FFFF00"/>
                </a:solidFill>
              </a:rPr>
              <a:t>LINDQUIST Phone</a:t>
            </a:r>
            <a:r>
              <a:rPr lang="en-US" i="1" dirty="0">
                <a:solidFill>
                  <a:srgbClr val="FFFF00"/>
                </a:solidFill>
              </a:rPr>
              <a:t>: Lindquist personally bought, paid for monthly and sometimes uses in course of job</a:t>
            </a:r>
          </a:p>
          <a:p>
            <a:pPr lvl="0"/>
            <a:endParaRPr lang="en-US" dirty="0">
              <a:solidFill>
                <a:srgbClr val="FFFF00"/>
              </a:solidFill>
            </a:endParaRPr>
          </a:p>
          <a:p>
            <a:pPr indent="-342900"/>
            <a:r>
              <a:rPr lang="en-US" b="1" i="1" dirty="0" smtClean="0">
                <a:solidFill>
                  <a:srgbClr val="FFFF00"/>
                </a:solidFill>
              </a:rPr>
              <a:t>LINDQUIST RECORDS</a:t>
            </a:r>
            <a:r>
              <a:rPr lang="en-US" i="1" dirty="0" smtClean="0">
                <a:solidFill>
                  <a:srgbClr val="FFFF00"/>
                </a:solidFill>
              </a:rPr>
              <a:t>: provides </a:t>
            </a:r>
            <a:r>
              <a:rPr lang="en-US" i="1" dirty="0">
                <a:solidFill>
                  <a:srgbClr val="FFFF00"/>
                </a:solidFill>
              </a:rPr>
              <a:t>logs but not records revealing message content which Pierce Country and Lindquist admit “…might be work related…” </a:t>
            </a:r>
          </a:p>
          <a:p>
            <a:pPr indent="-342900"/>
            <a:endParaRPr lang="en-US" i="1" dirty="0">
              <a:solidFill>
                <a:srgbClr val="FFFF00"/>
              </a:solidFill>
            </a:endParaRPr>
          </a:p>
          <a:p>
            <a:pPr lvl="1"/>
            <a:r>
              <a:rPr lang="en-US" i="1" dirty="0">
                <a:solidFill>
                  <a:srgbClr val="FFFF00"/>
                </a:solidFill>
              </a:rPr>
              <a:t>Almost half text messages Lindquist sent or received and many phone calls potentially related to his job as the elected prosecutor</a:t>
            </a:r>
          </a:p>
        </p:txBody>
      </p:sp>
    </p:spTree>
    <p:extLst>
      <p:ext uri="{BB962C8B-B14F-4D97-AF65-F5344CB8AC3E}">
        <p14:creationId xmlns:p14="http://schemas.microsoft.com/office/powerpoint/2010/main" val="4197904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80" y="533400"/>
            <a:ext cx="7315200" cy="1154097"/>
          </a:xfrm>
        </p:spPr>
        <p:txBody>
          <a:bodyPr>
            <a:normAutofit/>
          </a:bodyPr>
          <a:lstStyle/>
          <a:p>
            <a:pPr lvl="0"/>
            <a:r>
              <a:rPr lang="en-US" sz="2800" dirty="0" smtClean="0"/>
              <a:t>HISTORY : PIERCE COUNTY ARGUES</a:t>
            </a:r>
            <a:endParaRPr lang="en-US" sz="2800"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35</a:t>
            </a:fld>
            <a:endParaRPr lang="en-US" b="1" dirty="0">
              <a:solidFill>
                <a:srgbClr val="FFFF00"/>
              </a:solidFill>
            </a:endParaRPr>
          </a:p>
        </p:txBody>
      </p:sp>
      <p:sp>
        <p:nvSpPr>
          <p:cNvPr id="5" name="Rectangle 4"/>
          <p:cNvSpPr/>
          <p:nvPr/>
        </p:nvSpPr>
        <p:spPr>
          <a:xfrm>
            <a:off x="1066800" y="2056686"/>
            <a:ext cx="6858000" cy="2862322"/>
          </a:xfrm>
          <a:prstGeom prst="rect">
            <a:avLst/>
          </a:prstGeom>
        </p:spPr>
        <p:txBody>
          <a:bodyPr wrap="square">
            <a:spAutoFit/>
          </a:bodyPr>
          <a:lstStyle/>
          <a:p>
            <a:pPr indent="-342900">
              <a:buFont typeface="Arial" panose="020B0604020202020204" pitchFamily="34" charset="0"/>
              <a:buChar char="•"/>
            </a:pPr>
            <a:r>
              <a:rPr lang="en-US" dirty="0" smtClean="0">
                <a:solidFill>
                  <a:srgbClr val="FFFF00"/>
                </a:solidFill>
              </a:rPr>
              <a:t>Lindquist Records </a:t>
            </a:r>
            <a:r>
              <a:rPr lang="en-US" dirty="0">
                <a:solidFill>
                  <a:srgbClr val="FFFF00"/>
                </a:solidFill>
              </a:rPr>
              <a:t>not public records … related to a </a:t>
            </a:r>
            <a:r>
              <a:rPr lang="en-US" u="sng" dirty="0">
                <a:solidFill>
                  <a:srgbClr val="FFFF00"/>
                </a:solidFill>
              </a:rPr>
              <a:t>personal</a:t>
            </a:r>
            <a:r>
              <a:rPr lang="en-US" dirty="0">
                <a:solidFill>
                  <a:srgbClr val="FFFF00"/>
                </a:solidFill>
              </a:rPr>
              <a:t> cell phone rather than county-issued one.</a:t>
            </a:r>
          </a:p>
          <a:p>
            <a:endParaRPr lang="en-US" dirty="0">
              <a:solidFill>
                <a:srgbClr val="FFFF00"/>
              </a:solidFill>
            </a:endParaRPr>
          </a:p>
          <a:p>
            <a:pPr indent="-342900">
              <a:buFont typeface="Arial" panose="020B0604020202020204" pitchFamily="34" charset="0"/>
              <a:buChar char="•"/>
            </a:pPr>
            <a:r>
              <a:rPr lang="en-US" dirty="0">
                <a:solidFill>
                  <a:srgbClr val="FFFF00"/>
                </a:solidFill>
              </a:rPr>
              <a:t>Public employees can avoid PRA by using private cell phone, even if they use it for public business and even if the same information would be a public record had they used a government-issued phone instead</a:t>
            </a:r>
          </a:p>
          <a:p>
            <a:endParaRPr lang="en-US" dirty="0">
              <a:solidFill>
                <a:srgbClr val="FFFF00"/>
              </a:solidFill>
            </a:endParaRPr>
          </a:p>
          <a:p>
            <a:pPr indent="-342900">
              <a:buFont typeface="Arial" panose="020B0604020202020204" pitchFamily="34" charset="0"/>
              <a:buChar char="•"/>
            </a:pPr>
            <a:r>
              <a:rPr lang="en-US" dirty="0">
                <a:solidFill>
                  <a:srgbClr val="FFFF00"/>
                </a:solidFill>
              </a:rPr>
              <a:t>PRA controls </a:t>
            </a:r>
            <a:r>
              <a:rPr lang="en-US" u="sng" dirty="0">
                <a:solidFill>
                  <a:srgbClr val="FFFF00"/>
                </a:solidFill>
              </a:rPr>
              <a:t>agencies </a:t>
            </a:r>
            <a:r>
              <a:rPr lang="en-US" dirty="0">
                <a:solidFill>
                  <a:srgbClr val="FFFF00"/>
                </a:solidFill>
              </a:rPr>
              <a:t>“.. does not expressly refer to </a:t>
            </a:r>
            <a:r>
              <a:rPr lang="en-US" u="sng" dirty="0">
                <a:solidFill>
                  <a:srgbClr val="FFFF00"/>
                </a:solidFill>
              </a:rPr>
              <a:t>individual employees </a:t>
            </a:r>
            <a:r>
              <a:rPr lang="en-US" dirty="0">
                <a:solidFill>
                  <a:srgbClr val="FFFF00"/>
                </a:solidFill>
              </a:rPr>
              <a:t>as agencies</a:t>
            </a:r>
            <a:endParaRPr lang="en-US" i="1" dirty="0">
              <a:solidFill>
                <a:srgbClr val="FFFF00"/>
              </a:solidFill>
            </a:endParaRPr>
          </a:p>
        </p:txBody>
      </p:sp>
    </p:spTree>
    <p:extLst>
      <p:ext uri="{BB962C8B-B14F-4D97-AF65-F5344CB8AC3E}">
        <p14:creationId xmlns:p14="http://schemas.microsoft.com/office/powerpoint/2010/main" val="679550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80" y="533400"/>
            <a:ext cx="7315200" cy="1154097"/>
          </a:xfrm>
        </p:spPr>
        <p:txBody>
          <a:bodyPr>
            <a:normAutofit fontScale="90000"/>
          </a:bodyPr>
          <a:lstStyle/>
          <a:p>
            <a:pPr lvl="0" algn="ctr"/>
            <a:r>
              <a:rPr lang="en-US" dirty="0" smtClean="0"/>
              <a:t>HISTORY – SUPREME COURT</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36</a:t>
            </a:fld>
            <a:endParaRPr lang="en-US" b="1" dirty="0">
              <a:solidFill>
                <a:srgbClr val="FFFF00"/>
              </a:solidFill>
            </a:endParaRPr>
          </a:p>
        </p:txBody>
      </p:sp>
      <p:sp>
        <p:nvSpPr>
          <p:cNvPr id="5" name="Rectangle 4"/>
          <p:cNvSpPr/>
          <p:nvPr/>
        </p:nvSpPr>
        <p:spPr>
          <a:xfrm>
            <a:off x="838200" y="1828800"/>
            <a:ext cx="7467600" cy="4801314"/>
          </a:xfrm>
          <a:prstGeom prst="rect">
            <a:avLst/>
          </a:prstGeom>
        </p:spPr>
        <p:txBody>
          <a:bodyPr wrap="square">
            <a:spAutoFit/>
          </a:bodyPr>
          <a:lstStyle/>
          <a:p>
            <a:pPr indent="-342900">
              <a:buFont typeface="Arial" panose="020B0604020202020204" pitchFamily="34" charset="0"/>
              <a:buChar char="•"/>
            </a:pPr>
            <a:r>
              <a:rPr lang="en-US" b="1" dirty="0" smtClean="0">
                <a:solidFill>
                  <a:srgbClr val="FFFF00"/>
                </a:solidFill>
              </a:rPr>
              <a:t>Text </a:t>
            </a:r>
            <a:r>
              <a:rPr lang="en-US" b="1" dirty="0">
                <a:solidFill>
                  <a:srgbClr val="FFFF00"/>
                </a:solidFill>
              </a:rPr>
              <a:t>messages </a:t>
            </a:r>
            <a:r>
              <a:rPr lang="en-US" dirty="0">
                <a:solidFill>
                  <a:srgbClr val="FFFF00"/>
                </a:solidFill>
              </a:rPr>
              <a:t>sent and received by employee in </a:t>
            </a:r>
            <a:r>
              <a:rPr lang="en-US" dirty="0" smtClean="0">
                <a:solidFill>
                  <a:srgbClr val="FFFF00"/>
                </a:solidFill>
              </a:rPr>
              <a:t>employee's </a:t>
            </a:r>
            <a:r>
              <a:rPr lang="en-US" dirty="0">
                <a:solidFill>
                  <a:srgbClr val="FFFF00"/>
                </a:solidFill>
              </a:rPr>
              <a:t>official capacity are employer’s public records even if </a:t>
            </a:r>
            <a:r>
              <a:rPr lang="en-US" dirty="0" smtClean="0">
                <a:solidFill>
                  <a:srgbClr val="FFFF00"/>
                </a:solidFill>
              </a:rPr>
              <a:t>employee </a:t>
            </a:r>
            <a:r>
              <a:rPr lang="en-US" dirty="0">
                <a:solidFill>
                  <a:srgbClr val="FFFF00"/>
                </a:solidFill>
              </a:rPr>
              <a:t>uses a private cell </a:t>
            </a:r>
            <a:r>
              <a:rPr lang="en-US" dirty="0" smtClean="0">
                <a:solidFill>
                  <a:srgbClr val="FFFF00"/>
                </a:solidFill>
              </a:rPr>
              <a:t>phone</a:t>
            </a:r>
            <a:endParaRPr lang="en-US" dirty="0">
              <a:solidFill>
                <a:srgbClr val="FFFF00"/>
              </a:solidFill>
            </a:endParaRPr>
          </a:p>
          <a:p>
            <a:pPr indent="-342900">
              <a:buFont typeface="Arial" panose="020B0604020202020204" pitchFamily="34" charset="0"/>
              <a:buChar char="•"/>
            </a:pPr>
            <a:endParaRPr lang="en-US" b="1" dirty="0">
              <a:solidFill>
                <a:srgbClr val="FFFF00"/>
              </a:solidFill>
            </a:endParaRPr>
          </a:p>
          <a:p>
            <a:pPr indent="-342900">
              <a:buFont typeface="Arial" panose="020B0604020202020204" pitchFamily="34" charset="0"/>
              <a:buChar char="•"/>
            </a:pPr>
            <a:r>
              <a:rPr lang="en-US" b="1" dirty="0" smtClean="0">
                <a:solidFill>
                  <a:srgbClr val="FFFF00"/>
                </a:solidFill>
              </a:rPr>
              <a:t>RECORD</a:t>
            </a:r>
            <a:r>
              <a:rPr lang="en-US" dirty="0" smtClean="0">
                <a:solidFill>
                  <a:srgbClr val="FFFF00"/>
                </a:solidFill>
              </a:rPr>
              <a:t> agency </a:t>
            </a:r>
            <a:r>
              <a:rPr lang="en-US" dirty="0">
                <a:solidFill>
                  <a:srgbClr val="FFFF00"/>
                </a:solidFill>
              </a:rPr>
              <a:t>employee prepares, owns, uses, or retains in </a:t>
            </a:r>
            <a:r>
              <a:rPr lang="en-US" dirty="0" smtClean="0">
                <a:solidFill>
                  <a:srgbClr val="FFFF00"/>
                </a:solidFill>
              </a:rPr>
              <a:t>scope </a:t>
            </a:r>
            <a:r>
              <a:rPr lang="en-US" dirty="0">
                <a:solidFill>
                  <a:srgbClr val="FFFF00"/>
                </a:solidFill>
              </a:rPr>
              <a:t>of employment </a:t>
            </a:r>
            <a:r>
              <a:rPr lang="en-US" u="sng" dirty="0">
                <a:solidFill>
                  <a:srgbClr val="FFFF00"/>
                </a:solidFill>
              </a:rPr>
              <a:t>is an agency record.</a:t>
            </a:r>
          </a:p>
          <a:p>
            <a:pPr indent="-342900">
              <a:buFont typeface="Arial" panose="020B0604020202020204" pitchFamily="34" charset="0"/>
              <a:buChar char="•"/>
            </a:pPr>
            <a:endParaRPr lang="en-US" dirty="0">
              <a:solidFill>
                <a:srgbClr val="FFFF00"/>
              </a:solidFill>
            </a:endParaRPr>
          </a:p>
          <a:p>
            <a:pPr indent="-342900">
              <a:buFont typeface="Arial" panose="020B0604020202020204" pitchFamily="34" charset="0"/>
              <a:buChar char="•"/>
            </a:pPr>
            <a:r>
              <a:rPr lang="en-US" dirty="0" smtClean="0">
                <a:solidFill>
                  <a:srgbClr val="FFFF00"/>
                </a:solidFill>
              </a:rPr>
              <a:t>PRA does not support </a:t>
            </a:r>
            <a:r>
              <a:rPr lang="en-US" dirty="0">
                <a:solidFill>
                  <a:srgbClr val="FFFF00"/>
                </a:solidFill>
              </a:rPr>
              <a:t>argument that only work product made using agency property </a:t>
            </a:r>
            <a:r>
              <a:rPr lang="en-US" dirty="0" smtClean="0">
                <a:solidFill>
                  <a:srgbClr val="FFFF00"/>
                </a:solidFill>
              </a:rPr>
              <a:t>is </a:t>
            </a:r>
            <a:r>
              <a:rPr lang="en-US" dirty="0">
                <a:solidFill>
                  <a:srgbClr val="FFFF00"/>
                </a:solidFill>
              </a:rPr>
              <a:t>public record.</a:t>
            </a:r>
          </a:p>
          <a:p>
            <a:pPr indent="-342900">
              <a:buFont typeface="Arial" panose="020B0604020202020204" pitchFamily="34" charset="0"/>
              <a:buChar char="•"/>
            </a:pPr>
            <a:endParaRPr lang="en-US" dirty="0">
              <a:solidFill>
                <a:srgbClr val="FFFF00"/>
              </a:solidFill>
            </a:endParaRPr>
          </a:p>
          <a:p>
            <a:pPr indent="-342900">
              <a:buFont typeface="Arial" panose="020B0604020202020204" pitchFamily="34" charset="0"/>
              <a:buChar char="•"/>
            </a:pPr>
            <a:r>
              <a:rPr lang="en-US" dirty="0">
                <a:solidFill>
                  <a:srgbClr val="FFFF00"/>
                </a:solidFill>
              </a:rPr>
              <a:t>For information to be a public record, employee must prepare, own, use, or retain it </a:t>
            </a:r>
            <a:r>
              <a:rPr lang="en-US" b="1" dirty="0">
                <a:solidFill>
                  <a:srgbClr val="FFFF00"/>
                </a:solidFill>
              </a:rPr>
              <a:t>within scope of employment</a:t>
            </a:r>
            <a:r>
              <a:rPr lang="en-US" dirty="0">
                <a:solidFill>
                  <a:srgbClr val="FFFF00"/>
                </a:solidFill>
              </a:rPr>
              <a:t>. </a:t>
            </a:r>
          </a:p>
          <a:p>
            <a:pPr indent="-342900">
              <a:buFont typeface="Arial" panose="020B0604020202020204" pitchFamily="34" charset="0"/>
              <a:buChar char="•"/>
            </a:pPr>
            <a:endParaRPr lang="en-US" dirty="0">
              <a:solidFill>
                <a:srgbClr val="FFFF00"/>
              </a:solidFill>
            </a:endParaRPr>
          </a:p>
          <a:p>
            <a:pPr indent="-342900">
              <a:buFont typeface="Arial" panose="020B0604020202020204" pitchFamily="34" charset="0"/>
              <a:buChar char="•"/>
            </a:pPr>
            <a:r>
              <a:rPr lang="en-US" b="1" dirty="0">
                <a:solidFill>
                  <a:srgbClr val="FFFF00"/>
                </a:solidFill>
              </a:rPr>
              <a:t>Employee communication </a:t>
            </a:r>
            <a:r>
              <a:rPr lang="en-US" dirty="0">
                <a:solidFill>
                  <a:srgbClr val="FFFF00"/>
                </a:solidFill>
              </a:rPr>
              <a:t>is "within the scope of employment" only when job requires it, employer directs it, or it furthers employer's interests.</a:t>
            </a:r>
          </a:p>
          <a:p>
            <a:pPr indent="-342900">
              <a:buFont typeface="Arial" panose="020B0604020202020204" pitchFamily="34" charset="0"/>
              <a:buChar char="•"/>
            </a:pPr>
            <a:endParaRPr lang="en-US" dirty="0">
              <a:solidFill>
                <a:srgbClr val="FFFF00"/>
              </a:solidFill>
            </a:endParaRPr>
          </a:p>
        </p:txBody>
      </p:sp>
    </p:spTree>
    <p:extLst>
      <p:ext uri="{BB962C8B-B14F-4D97-AF65-F5344CB8AC3E}">
        <p14:creationId xmlns:p14="http://schemas.microsoft.com/office/powerpoint/2010/main" val="29781855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80" y="533400"/>
            <a:ext cx="7315200" cy="1154097"/>
          </a:xfrm>
        </p:spPr>
        <p:txBody>
          <a:bodyPr>
            <a:normAutofit/>
          </a:bodyPr>
          <a:lstStyle/>
          <a:p>
            <a:pPr lvl="0" algn="ctr"/>
            <a:r>
              <a:rPr lang="en-US" dirty="0" smtClean="0"/>
              <a:t>Search Your Personal Device</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37</a:t>
            </a:fld>
            <a:endParaRPr lang="en-US" b="1" dirty="0">
              <a:solidFill>
                <a:srgbClr val="FFFF00"/>
              </a:solidFill>
            </a:endParaRPr>
          </a:p>
        </p:txBody>
      </p:sp>
      <p:sp>
        <p:nvSpPr>
          <p:cNvPr id="5" name="TextBox 4"/>
          <p:cNvSpPr txBox="1"/>
          <p:nvPr/>
        </p:nvSpPr>
        <p:spPr>
          <a:xfrm>
            <a:off x="526913" y="4286071"/>
            <a:ext cx="7855087" cy="1477328"/>
          </a:xfrm>
          <a:prstGeom prst="rect">
            <a:avLst/>
          </a:prstGeom>
          <a:noFill/>
        </p:spPr>
        <p:txBody>
          <a:bodyPr wrap="square" rtlCol="0">
            <a:spAutoFit/>
          </a:bodyPr>
          <a:lstStyle/>
          <a:p>
            <a:r>
              <a:rPr lang="en-US" sz="2400" dirty="0">
                <a:solidFill>
                  <a:srgbClr val="FF0000"/>
                </a:solidFill>
              </a:rPr>
              <a:t>If employee withholds personal records from the employer, </a:t>
            </a:r>
            <a:r>
              <a:rPr lang="en-US" sz="2400" dirty="0" smtClean="0">
                <a:solidFill>
                  <a:srgbClr val="FF0000"/>
                </a:solidFill>
              </a:rPr>
              <a:t>employee must </a:t>
            </a:r>
            <a:r>
              <a:rPr lang="en-US" sz="2400" dirty="0">
                <a:solidFill>
                  <a:srgbClr val="FF0000"/>
                </a:solidFill>
              </a:rPr>
              <a:t>submit </a:t>
            </a:r>
            <a:r>
              <a:rPr lang="en-US" sz="2400" dirty="0" smtClean="0">
                <a:solidFill>
                  <a:srgbClr val="FF0000"/>
                </a:solidFill>
              </a:rPr>
              <a:t>affidavit </a:t>
            </a:r>
            <a:r>
              <a:rPr lang="en-US" sz="2400" dirty="0">
                <a:solidFill>
                  <a:srgbClr val="FF0000"/>
                </a:solidFill>
              </a:rPr>
              <a:t>showing the information is not a "public record" under the PRA</a:t>
            </a:r>
            <a:r>
              <a:rPr lang="en-US" dirty="0">
                <a:solidFill>
                  <a:srgbClr val="FF0000"/>
                </a:solidFill>
              </a:rPr>
              <a:t>.</a:t>
            </a:r>
          </a:p>
          <a:p>
            <a:endParaRPr lang="en-US" dirty="0"/>
          </a:p>
        </p:txBody>
      </p:sp>
      <p:sp>
        <p:nvSpPr>
          <p:cNvPr id="7" name="TextBox 6"/>
          <p:cNvSpPr txBox="1"/>
          <p:nvPr/>
        </p:nvSpPr>
        <p:spPr>
          <a:xfrm>
            <a:off x="609600" y="1828800"/>
            <a:ext cx="7467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FFFF00"/>
                </a:solidFill>
              </a:rPr>
              <a:t>Search </a:t>
            </a:r>
            <a:r>
              <a:rPr lang="en-US" dirty="0">
                <a:solidFill>
                  <a:srgbClr val="FFFF00"/>
                </a:solidFill>
              </a:rPr>
              <a:t>files, devices, and accounts for records responsive to PRR. </a:t>
            </a:r>
          </a:p>
          <a:p>
            <a:endParaRPr lang="en-US" dirty="0">
              <a:solidFill>
                <a:srgbClr val="FFFF00"/>
              </a:solidFill>
            </a:endParaRPr>
          </a:p>
          <a:p>
            <a:pPr marL="285750" indent="-285750">
              <a:buFont typeface="Arial" panose="020B0604020202020204" pitchFamily="34" charset="0"/>
              <a:buChar char="•"/>
            </a:pPr>
            <a:r>
              <a:rPr lang="en-US" dirty="0">
                <a:solidFill>
                  <a:srgbClr val="FFFF00"/>
                </a:solidFill>
              </a:rPr>
              <a:t>Produce any public records to agency. </a:t>
            </a:r>
          </a:p>
          <a:p>
            <a:endParaRPr lang="en-US" dirty="0">
              <a:solidFill>
                <a:srgbClr val="FFFF00"/>
              </a:solidFill>
            </a:endParaRPr>
          </a:p>
          <a:p>
            <a:pPr marL="285750" indent="-285750">
              <a:buFont typeface="Arial" panose="020B0604020202020204" pitchFamily="34" charset="0"/>
              <a:buChar char="•"/>
            </a:pPr>
            <a:r>
              <a:rPr lang="en-US" dirty="0">
                <a:solidFill>
                  <a:srgbClr val="FFFF00"/>
                </a:solidFill>
              </a:rPr>
              <a:t>Agency proceeds as it would when responding to a request for public records in the agency's possession by reviewing each record, determining exemptions and disclosing the record to the requester.</a:t>
            </a:r>
          </a:p>
          <a:p>
            <a:endParaRPr lang="en-US" dirty="0"/>
          </a:p>
        </p:txBody>
      </p:sp>
    </p:spTree>
    <p:extLst>
      <p:ext uri="{BB962C8B-B14F-4D97-AF65-F5344CB8AC3E}">
        <p14:creationId xmlns:p14="http://schemas.microsoft.com/office/powerpoint/2010/main" val="2537326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80" y="533400"/>
            <a:ext cx="7315200" cy="1154097"/>
          </a:xfrm>
        </p:spPr>
        <p:txBody>
          <a:bodyPr>
            <a:normAutofit/>
          </a:bodyPr>
          <a:lstStyle/>
          <a:p>
            <a:pPr lvl="0" algn="ctr"/>
            <a:r>
              <a:rPr lang="en-US" dirty="0" smtClean="0"/>
              <a:t>Text = Public Business?</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38</a:t>
            </a:fld>
            <a:endParaRPr lang="en-US" b="1" dirty="0">
              <a:solidFill>
                <a:srgbClr val="FFFF00"/>
              </a:solidFill>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905000"/>
            <a:ext cx="6997429" cy="1357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5513" y="3657600"/>
            <a:ext cx="6400800" cy="2308324"/>
          </a:xfrm>
          <a:prstGeom prst="rect">
            <a:avLst/>
          </a:prstGeom>
          <a:noFill/>
        </p:spPr>
        <p:txBody>
          <a:bodyPr wrap="square" rtlCol="0">
            <a:spAutoFit/>
          </a:bodyPr>
          <a:lstStyle/>
          <a:p>
            <a:r>
              <a:rPr lang="en-US" dirty="0" smtClean="0">
                <a:solidFill>
                  <a:srgbClr val="FFFF00"/>
                </a:solidFill>
              </a:rPr>
              <a:t>Pierce </a:t>
            </a:r>
            <a:r>
              <a:rPr lang="en-US" dirty="0">
                <a:solidFill>
                  <a:srgbClr val="FFFF00"/>
                </a:solidFill>
              </a:rPr>
              <a:t>County Prosecutor Mark Lindquist </a:t>
            </a:r>
            <a:r>
              <a:rPr lang="en-US" dirty="0" smtClean="0">
                <a:solidFill>
                  <a:srgbClr val="FFFF00"/>
                </a:solidFill>
              </a:rPr>
              <a:t>insisted </a:t>
            </a:r>
            <a:r>
              <a:rPr lang="en-US" dirty="0">
                <a:solidFill>
                  <a:srgbClr val="FFFF00"/>
                </a:solidFill>
              </a:rPr>
              <a:t>that a text message </a:t>
            </a:r>
            <a:r>
              <a:rPr lang="en-US" dirty="0" smtClean="0">
                <a:solidFill>
                  <a:srgbClr val="FFFF00"/>
                </a:solidFill>
              </a:rPr>
              <a:t>wrote </a:t>
            </a:r>
            <a:r>
              <a:rPr lang="en-US" dirty="0">
                <a:solidFill>
                  <a:srgbClr val="FFFF00"/>
                </a:solidFill>
              </a:rPr>
              <a:t>in 2011 to one of his employees had nothing to do with public business</a:t>
            </a:r>
            <a:r>
              <a:rPr lang="en-US" dirty="0" smtClean="0">
                <a:solidFill>
                  <a:srgbClr val="FFFF00"/>
                </a:solidFill>
              </a:rPr>
              <a:t>.</a:t>
            </a:r>
          </a:p>
          <a:p>
            <a:endParaRPr lang="en-US" dirty="0">
              <a:solidFill>
                <a:srgbClr val="FFFF00"/>
              </a:solidFill>
            </a:endParaRPr>
          </a:p>
          <a:p>
            <a:r>
              <a:rPr lang="en-US" dirty="0" smtClean="0">
                <a:solidFill>
                  <a:srgbClr val="FFFF00"/>
                </a:solidFill>
              </a:rPr>
              <a:t>Employee disagrees and reveals text message: </a:t>
            </a:r>
          </a:p>
          <a:p>
            <a:endParaRPr lang="en-US" dirty="0">
              <a:solidFill>
                <a:srgbClr val="FF0000"/>
              </a:solidFill>
            </a:endParaRPr>
          </a:p>
          <a:p>
            <a:pPr algn="ctr"/>
            <a:r>
              <a:rPr lang="en-US" dirty="0" smtClean="0">
                <a:solidFill>
                  <a:srgbClr val="FF0000"/>
                </a:solidFill>
              </a:rPr>
              <a:t>“</a:t>
            </a:r>
            <a:r>
              <a:rPr lang="en-US" dirty="0">
                <a:solidFill>
                  <a:srgbClr val="FF0000"/>
                </a:solidFill>
              </a:rPr>
              <a:t>Tell allies to comment on TNT story.”</a:t>
            </a:r>
          </a:p>
          <a:p>
            <a:endParaRPr lang="en-US" dirty="0"/>
          </a:p>
        </p:txBody>
      </p:sp>
    </p:spTree>
    <p:extLst>
      <p:ext uri="{BB962C8B-B14F-4D97-AF65-F5344CB8AC3E}">
        <p14:creationId xmlns:p14="http://schemas.microsoft.com/office/powerpoint/2010/main" val="3747059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39</a:t>
            </a:fld>
            <a:endParaRPr lang="en-US" b="1" dirty="0">
              <a:solidFill>
                <a:srgbClr val="FFFF00"/>
              </a:solidFill>
            </a:endParaRPr>
          </a:p>
        </p:txBody>
      </p:sp>
      <p:sp>
        <p:nvSpPr>
          <p:cNvPr id="5" name="TextBox 4"/>
          <p:cNvSpPr txBox="1"/>
          <p:nvPr/>
        </p:nvSpPr>
        <p:spPr>
          <a:xfrm>
            <a:off x="5190490" y="1362075"/>
            <a:ext cx="3953510" cy="923330"/>
          </a:xfrm>
          <a:prstGeom prst="rect">
            <a:avLst/>
          </a:prstGeom>
          <a:noFill/>
        </p:spPr>
        <p:txBody>
          <a:bodyPr wrap="square" rtlCol="0">
            <a:spAutoFit/>
          </a:bodyPr>
          <a:lstStyle/>
          <a:p>
            <a:r>
              <a:rPr lang="en-US" dirty="0" err="1">
                <a:solidFill>
                  <a:schemeClr val="tx2">
                    <a:lumMod val="60000"/>
                    <a:lumOff val="40000"/>
                  </a:schemeClr>
                </a:solidFill>
              </a:rPr>
              <a:t>Robnett’s</a:t>
            </a:r>
            <a:r>
              <a:rPr lang="en-US" dirty="0">
                <a:solidFill>
                  <a:schemeClr val="tx2">
                    <a:lumMod val="60000"/>
                    <a:lumOff val="40000"/>
                  </a:schemeClr>
                </a:solidFill>
              </a:rPr>
              <a:t> letter, obtained </a:t>
            </a:r>
            <a:r>
              <a:rPr lang="en-US" dirty="0" smtClean="0">
                <a:solidFill>
                  <a:schemeClr val="tx2">
                    <a:lumMod val="60000"/>
                    <a:lumOff val="40000"/>
                  </a:schemeClr>
                </a:solidFill>
              </a:rPr>
              <a:t>by public </a:t>
            </a:r>
            <a:r>
              <a:rPr lang="en-US" dirty="0">
                <a:solidFill>
                  <a:schemeClr val="tx2">
                    <a:lumMod val="60000"/>
                    <a:lumOff val="40000"/>
                  </a:schemeClr>
                </a:solidFill>
              </a:rPr>
              <a:t>disclosure, is a stealth </a:t>
            </a:r>
            <a:r>
              <a:rPr lang="en-US" dirty="0" smtClean="0">
                <a:solidFill>
                  <a:schemeClr val="tx2">
                    <a:lumMod val="60000"/>
                    <a:lumOff val="40000"/>
                  </a:schemeClr>
                </a:solidFill>
              </a:rPr>
              <a:t>bombshell</a:t>
            </a:r>
            <a:endParaRPr lang="en-US" dirty="0">
              <a:solidFill>
                <a:schemeClr val="tx2">
                  <a:lumMod val="60000"/>
                  <a:lumOff val="40000"/>
                </a:schemeClr>
              </a:solidFill>
            </a:endParaRPr>
          </a:p>
          <a:p>
            <a:endParaRPr lang="en-US" dirty="0">
              <a:solidFill>
                <a:schemeClr val="tx2">
                  <a:lumMod val="60000"/>
                  <a:lumOff val="40000"/>
                </a:schemeClr>
              </a:solidFill>
            </a:endParaRPr>
          </a:p>
        </p:txBody>
      </p:sp>
      <p:pic>
        <p:nvPicPr>
          <p:cNvPr id="7" name="Picture 6"/>
          <p:cNvPicPr/>
          <p:nvPr/>
        </p:nvPicPr>
        <p:blipFill>
          <a:blip r:embed="rId2"/>
          <a:stretch>
            <a:fillRect/>
          </a:stretch>
        </p:blipFill>
        <p:spPr>
          <a:xfrm>
            <a:off x="457200" y="762000"/>
            <a:ext cx="4504690" cy="2704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604520" y="3733800"/>
            <a:ext cx="7167880" cy="2862322"/>
          </a:xfrm>
          <a:prstGeom prst="rect">
            <a:avLst/>
          </a:prstGeom>
          <a:noFill/>
        </p:spPr>
        <p:txBody>
          <a:bodyPr wrap="square" rtlCol="0">
            <a:spAutoFit/>
          </a:bodyPr>
          <a:lstStyle/>
          <a:p>
            <a:endParaRPr lang="en-US" dirty="0" smtClean="0"/>
          </a:p>
          <a:p>
            <a:endParaRPr lang="en-US" dirty="0" smtClean="0"/>
          </a:p>
          <a:p>
            <a:r>
              <a:rPr lang="en-US" dirty="0" smtClean="0">
                <a:solidFill>
                  <a:schemeClr val="tx2">
                    <a:lumMod val="60000"/>
                    <a:lumOff val="40000"/>
                  </a:schemeClr>
                </a:solidFill>
              </a:rPr>
              <a:t>It contradicts Lindquist’s recent </a:t>
            </a:r>
            <a:r>
              <a:rPr lang="en-US" dirty="0">
                <a:solidFill>
                  <a:schemeClr val="tx2">
                    <a:lumMod val="60000"/>
                    <a:lumOff val="40000"/>
                  </a:schemeClr>
                </a:solidFill>
              </a:rPr>
              <a:t>sworn affidavit </a:t>
            </a:r>
            <a:r>
              <a:rPr lang="en-US" dirty="0" smtClean="0">
                <a:solidFill>
                  <a:schemeClr val="tx2">
                    <a:lumMod val="60000"/>
                    <a:lumOff val="40000"/>
                  </a:schemeClr>
                </a:solidFill>
              </a:rPr>
              <a:t>regarding </a:t>
            </a:r>
            <a:r>
              <a:rPr lang="en-US" dirty="0">
                <a:solidFill>
                  <a:schemeClr val="tx2">
                    <a:lumMod val="60000"/>
                    <a:lumOff val="40000"/>
                  </a:schemeClr>
                </a:solidFill>
              </a:rPr>
              <a:t>the same text message</a:t>
            </a:r>
            <a:r>
              <a:rPr lang="en-US" dirty="0" smtClean="0">
                <a:solidFill>
                  <a:schemeClr val="tx2">
                    <a:lumMod val="60000"/>
                    <a:lumOff val="40000"/>
                  </a:schemeClr>
                </a:solidFill>
              </a:rPr>
              <a:t>.</a:t>
            </a:r>
          </a:p>
          <a:p>
            <a:endParaRPr lang="en-US" dirty="0">
              <a:solidFill>
                <a:schemeClr val="tx2">
                  <a:lumMod val="60000"/>
                  <a:lumOff val="40000"/>
                </a:schemeClr>
              </a:solidFill>
            </a:endParaRPr>
          </a:p>
          <a:p>
            <a:r>
              <a:rPr lang="en-US" dirty="0" smtClean="0">
                <a:solidFill>
                  <a:schemeClr val="tx2">
                    <a:lumMod val="60000"/>
                    <a:lumOff val="40000"/>
                  </a:schemeClr>
                </a:solidFill>
              </a:rPr>
              <a:t> “</a:t>
            </a:r>
            <a:r>
              <a:rPr lang="en-US" dirty="0">
                <a:solidFill>
                  <a:schemeClr val="tx2">
                    <a:lumMod val="60000"/>
                    <a:lumOff val="40000"/>
                  </a:schemeClr>
                </a:solidFill>
              </a:rPr>
              <a:t>I do not believe any of these text messages were within the scope of my employment or have a nexus to the decision making process of the agency and are therefore not public records.”</a:t>
            </a:r>
          </a:p>
          <a:p>
            <a:endParaRPr lang="en-US" dirty="0"/>
          </a:p>
          <a:p>
            <a:endParaRPr lang="en-US" dirty="0"/>
          </a:p>
        </p:txBody>
      </p:sp>
    </p:spTree>
    <p:extLst>
      <p:ext uri="{BB962C8B-B14F-4D97-AF65-F5344CB8AC3E}">
        <p14:creationId xmlns:p14="http://schemas.microsoft.com/office/powerpoint/2010/main" val="2320313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1470025"/>
          </a:xfrm>
        </p:spPr>
        <p:txBody>
          <a:bodyPr>
            <a:normAutofit/>
          </a:bodyPr>
          <a:lstStyle/>
          <a:p>
            <a:r>
              <a:rPr lang="en-US" dirty="0" smtClean="0"/>
              <a:t>OPEN GOVERNMENT… </a:t>
            </a:r>
            <a:endParaRPr lang="en-US" dirty="0"/>
          </a:p>
        </p:txBody>
      </p:sp>
      <p:sp>
        <p:nvSpPr>
          <p:cNvPr id="4" name="Subtitle 3"/>
          <p:cNvSpPr>
            <a:spLocks noGrp="1"/>
          </p:cNvSpPr>
          <p:nvPr>
            <p:ph type="subTitle" idx="1"/>
          </p:nvPr>
        </p:nvSpPr>
        <p:spPr>
          <a:xfrm>
            <a:off x="1409700" y="4876800"/>
            <a:ext cx="6400800" cy="1752600"/>
          </a:xfrm>
        </p:spPr>
        <p:txBody>
          <a:bodyPr/>
          <a:lstStyle/>
          <a:p>
            <a:endParaRPr lang="en-US" dirty="0"/>
          </a:p>
        </p:txBody>
      </p:sp>
      <p:sp>
        <p:nvSpPr>
          <p:cNvPr id="3" name="Rectangle 2"/>
          <p:cNvSpPr/>
          <p:nvPr/>
        </p:nvSpPr>
        <p:spPr>
          <a:xfrm>
            <a:off x="685800" y="2819400"/>
            <a:ext cx="7239000" cy="1569660"/>
          </a:xfrm>
          <a:prstGeom prst="rect">
            <a:avLst/>
          </a:prstGeom>
        </p:spPr>
        <p:txBody>
          <a:bodyPr wrap="square">
            <a:spAutoFit/>
          </a:bodyPr>
          <a:lstStyle/>
          <a:p>
            <a:r>
              <a:rPr lang="en-US" sz="2400" i="1" dirty="0" smtClean="0">
                <a:solidFill>
                  <a:srgbClr val="FFC000"/>
                </a:solidFill>
              </a:rPr>
              <a:t>TOOLS – </a:t>
            </a:r>
          </a:p>
          <a:p>
            <a:pPr marL="800100" lvl="1" indent="-342900">
              <a:buFont typeface="Arial" panose="020B0604020202020204" pitchFamily="34" charset="0"/>
              <a:buChar char="•"/>
            </a:pPr>
            <a:r>
              <a:rPr lang="en-US" sz="2400" i="1" dirty="0" smtClean="0">
                <a:solidFill>
                  <a:srgbClr val="FFC000"/>
                </a:solidFill>
              </a:rPr>
              <a:t>PUBLIC RECORDS ACT</a:t>
            </a:r>
          </a:p>
          <a:p>
            <a:pPr marL="800100" lvl="1" indent="-342900">
              <a:buFont typeface="Arial" panose="020B0604020202020204" pitchFamily="34" charset="0"/>
              <a:buChar char="•"/>
            </a:pPr>
            <a:r>
              <a:rPr lang="en-US" sz="2400" i="1" dirty="0" smtClean="0">
                <a:solidFill>
                  <a:srgbClr val="FFC000"/>
                </a:solidFill>
              </a:rPr>
              <a:t>OPEN MEETINGS</a:t>
            </a:r>
          </a:p>
          <a:p>
            <a:pPr marL="800100" lvl="1" indent="-342900">
              <a:buFont typeface="Arial" panose="020B0604020202020204" pitchFamily="34" charset="0"/>
              <a:buChar char="•"/>
            </a:pPr>
            <a:r>
              <a:rPr lang="en-US" sz="2400" i="1" dirty="0" smtClean="0">
                <a:solidFill>
                  <a:srgbClr val="FFC000"/>
                </a:solidFill>
              </a:rPr>
              <a:t>AGENCY COMMITMENT.</a:t>
            </a:r>
            <a:endParaRPr lang="en-US" sz="2400" i="1" dirty="0">
              <a:solidFill>
                <a:srgbClr val="FFC000"/>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458638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FFFF00"/>
                </a:solidFill>
              </a:rPr>
              <a:pPr/>
              <a:t>40</a:t>
            </a:fld>
            <a:endParaRPr lang="en-US" b="1" dirty="0">
              <a:solidFill>
                <a:srgbClr val="FFFF00"/>
              </a:solidFill>
            </a:endParaRPr>
          </a:p>
        </p:txBody>
      </p:sp>
      <p:sp>
        <p:nvSpPr>
          <p:cNvPr id="9" name="TextBox 8"/>
          <p:cNvSpPr txBox="1"/>
          <p:nvPr/>
        </p:nvSpPr>
        <p:spPr>
          <a:xfrm>
            <a:off x="762000" y="1447800"/>
            <a:ext cx="7167880" cy="4247317"/>
          </a:xfrm>
          <a:prstGeom prst="rect">
            <a:avLst/>
          </a:prstGeom>
          <a:noFill/>
        </p:spPr>
        <p:txBody>
          <a:bodyPr wrap="square" rtlCol="0">
            <a:spAutoFit/>
          </a:bodyPr>
          <a:lstStyle/>
          <a:p>
            <a:endParaRPr lang="en-US" dirty="0" smtClean="0"/>
          </a:p>
          <a:p>
            <a:endParaRPr lang="en-US" dirty="0" smtClean="0"/>
          </a:p>
          <a:p>
            <a:r>
              <a:rPr lang="en-US" dirty="0" smtClean="0">
                <a:solidFill>
                  <a:schemeClr val="tx2">
                    <a:lumMod val="60000"/>
                    <a:lumOff val="40000"/>
                  </a:schemeClr>
                </a:solidFill>
              </a:rPr>
              <a:t>The private </a:t>
            </a:r>
            <a:r>
              <a:rPr lang="en-US" dirty="0">
                <a:solidFill>
                  <a:schemeClr val="tx2">
                    <a:lumMod val="60000"/>
                    <a:lumOff val="40000"/>
                  </a:schemeClr>
                </a:solidFill>
              </a:rPr>
              <a:t>cell phone records of a public elected official or a public</a:t>
            </a:r>
          </a:p>
          <a:p>
            <a:r>
              <a:rPr lang="en-US" dirty="0">
                <a:solidFill>
                  <a:schemeClr val="tx2">
                    <a:lumMod val="60000"/>
                    <a:lumOff val="40000"/>
                  </a:schemeClr>
                </a:solidFill>
              </a:rPr>
              <a:t>employee are not public records. </a:t>
            </a:r>
            <a:r>
              <a:rPr lang="en-US" dirty="0" smtClean="0">
                <a:solidFill>
                  <a:schemeClr val="tx2">
                    <a:lumMod val="60000"/>
                    <a:lumOff val="40000"/>
                  </a:schemeClr>
                </a:solidFill>
              </a:rPr>
              <a:t>…. </a:t>
            </a:r>
            <a:r>
              <a:rPr lang="en-US" dirty="0">
                <a:solidFill>
                  <a:schemeClr val="tx2">
                    <a:lumMod val="60000"/>
                    <a:lumOff val="40000"/>
                  </a:schemeClr>
                </a:solidFill>
              </a:rPr>
              <a:t>I believe that</a:t>
            </a:r>
          </a:p>
          <a:p>
            <a:r>
              <a:rPr lang="en-US" dirty="0">
                <a:solidFill>
                  <a:schemeClr val="tx2">
                    <a:lumMod val="60000"/>
                    <a:lumOff val="40000"/>
                  </a:schemeClr>
                </a:solidFill>
              </a:rPr>
              <a:t>[Lindquist] has a right to privacy as a valid exemption; </a:t>
            </a:r>
            <a:r>
              <a:rPr lang="en-US" dirty="0" smtClean="0">
                <a:solidFill>
                  <a:schemeClr val="tx2">
                    <a:lumMod val="60000"/>
                    <a:lumOff val="40000"/>
                  </a:schemeClr>
                </a:solidFill>
              </a:rPr>
              <a:t>… </a:t>
            </a:r>
            <a:r>
              <a:rPr lang="en-US" dirty="0">
                <a:solidFill>
                  <a:schemeClr val="tx2">
                    <a:lumMod val="60000"/>
                    <a:lumOff val="40000"/>
                  </a:schemeClr>
                </a:solidFill>
              </a:rPr>
              <a:t>I do think that I have absolutely no power to require </a:t>
            </a:r>
            <a:r>
              <a:rPr lang="en-US" dirty="0" smtClean="0">
                <a:solidFill>
                  <a:schemeClr val="tx2">
                    <a:lumMod val="60000"/>
                    <a:lumOff val="40000"/>
                  </a:schemeClr>
                </a:solidFill>
              </a:rPr>
              <a:t>the third-party </a:t>
            </a:r>
            <a:r>
              <a:rPr lang="en-US" dirty="0">
                <a:solidFill>
                  <a:schemeClr val="tx2">
                    <a:lumMod val="60000"/>
                    <a:lumOff val="40000"/>
                  </a:schemeClr>
                </a:solidFill>
              </a:rPr>
              <a:t>provider, without a search warrant application </a:t>
            </a:r>
            <a:r>
              <a:rPr lang="en-US" dirty="0" smtClean="0">
                <a:solidFill>
                  <a:schemeClr val="tx2">
                    <a:lumMod val="60000"/>
                    <a:lumOff val="40000"/>
                  </a:schemeClr>
                </a:solidFill>
              </a:rPr>
              <a:t>with probable </a:t>
            </a:r>
            <a:r>
              <a:rPr lang="en-US" dirty="0">
                <a:solidFill>
                  <a:schemeClr val="tx2">
                    <a:lumMod val="60000"/>
                    <a:lumOff val="40000"/>
                  </a:schemeClr>
                </a:solidFill>
              </a:rPr>
              <a:t>cause, to disclose records. </a:t>
            </a:r>
            <a:endParaRPr lang="en-US" dirty="0" smtClean="0">
              <a:solidFill>
                <a:schemeClr val="tx2">
                  <a:lumMod val="60000"/>
                  <a:lumOff val="40000"/>
                </a:schemeClr>
              </a:solidFill>
            </a:endParaRPr>
          </a:p>
          <a:p>
            <a:endParaRPr lang="en-US" dirty="0">
              <a:solidFill>
                <a:schemeClr val="tx2">
                  <a:lumMod val="60000"/>
                  <a:lumOff val="40000"/>
                </a:schemeClr>
              </a:solidFill>
            </a:endParaRPr>
          </a:p>
          <a:p>
            <a:r>
              <a:rPr lang="en-US" dirty="0" smtClean="0">
                <a:solidFill>
                  <a:schemeClr val="tx2">
                    <a:lumMod val="60000"/>
                    <a:lumOff val="40000"/>
                  </a:schemeClr>
                </a:solidFill>
              </a:rPr>
              <a:t>… </a:t>
            </a:r>
            <a:r>
              <a:rPr lang="en-US" dirty="0">
                <a:solidFill>
                  <a:schemeClr val="tx2">
                    <a:lumMod val="60000"/>
                    <a:lumOff val="40000"/>
                  </a:schemeClr>
                </a:solidFill>
              </a:rPr>
              <a:t>Whether or not [the PRA] violates the </a:t>
            </a:r>
            <a:r>
              <a:rPr lang="en-US" dirty="0" smtClean="0">
                <a:solidFill>
                  <a:schemeClr val="tx2">
                    <a:lumMod val="60000"/>
                    <a:lumOff val="40000"/>
                  </a:schemeClr>
                </a:solidFill>
              </a:rPr>
              <a:t>elected official </a:t>
            </a:r>
            <a:r>
              <a:rPr lang="en-US" dirty="0">
                <a:solidFill>
                  <a:schemeClr val="tx2">
                    <a:lumMod val="60000"/>
                    <a:lumOff val="40000"/>
                  </a:schemeClr>
                </a:solidFill>
              </a:rPr>
              <a:t>or public official's constitutional rights, </a:t>
            </a:r>
            <a:r>
              <a:rPr lang="en-US" dirty="0" smtClean="0">
                <a:solidFill>
                  <a:schemeClr val="tx2">
                    <a:lumMod val="60000"/>
                    <a:lumOff val="40000"/>
                  </a:schemeClr>
                </a:solidFill>
              </a:rPr>
              <a:t>…, … </a:t>
            </a:r>
            <a:r>
              <a:rPr lang="en-US" dirty="0">
                <a:solidFill>
                  <a:schemeClr val="tx2">
                    <a:lumMod val="60000"/>
                    <a:lumOff val="40000"/>
                  </a:schemeClr>
                </a:solidFill>
              </a:rPr>
              <a:t>just </a:t>
            </a:r>
            <a:r>
              <a:rPr lang="en-US" dirty="0" smtClean="0">
                <a:solidFill>
                  <a:schemeClr val="tx2">
                    <a:lumMod val="60000"/>
                    <a:lumOff val="40000"/>
                  </a:schemeClr>
                </a:solidFill>
              </a:rPr>
              <a:t>because you </a:t>
            </a:r>
            <a:r>
              <a:rPr lang="en-US" dirty="0">
                <a:solidFill>
                  <a:schemeClr val="tx2">
                    <a:lumMod val="60000"/>
                    <a:lumOff val="40000"/>
                  </a:schemeClr>
                </a:solidFill>
              </a:rPr>
              <a:t>run for public office does not make you exempt in </a:t>
            </a:r>
            <a:r>
              <a:rPr lang="en-US" dirty="0" smtClean="0">
                <a:solidFill>
                  <a:schemeClr val="tx2">
                    <a:lumMod val="60000"/>
                    <a:lumOff val="40000"/>
                  </a:schemeClr>
                </a:solidFill>
              </a:rPr>
              <a:t>your maintaining </a:t>
            </a:r>
            <a:r>
              <a:rPr lang="en-US" dirty="0">
                <a:solidFill>
                  <a:schemeClr val="tx2">
                    <a:lumMod val="60000"/>
                    <a:lumOff val="40000"/>
                  </a:schemeClr>
                </a:solidFill>
              </a:rPr>
              <a:t>of your right against search and seizure, </a:t>
            </a:r>
            <a:r>
              <a:rPr lang="en-US" dirty="0" smtClean="0">
                <a:solidFill>
                  <a:schemeClr val="tx2">
                    <a:lumMod val="60000"/>
                    <a:lumOff val="40000"/>
                  </a:schemeClr>
                </a:solidFill>
              </a:rPr>
              <a:t>either under </a:t>
            </a:r>
            <a:r>
              <a:rPr lang="en-US" dirty="0">
                <a:solidFill>
                  <a:schemeClr val="tx2">
                    <a:lumMod val="60000"/>
                    <a:lumOff val="40000"/>
                  </a:schemeClr>
                </a:solidFill>
              </a:rPr>
              <a:t>the state constitution or the federal constitution, </a:t>
            </a:r>
            <a:r>
              <a:rPr lang="en-US" dirty="0" smtClean="0">
                <a:solidFill>
                  <a:schemeClr val="tx2">
                    <a:lumMod val="60000"/>
                    <a:lumOff val="40000"/>
                  </a:schemeClr>
                </a:solidFill>
              </a:rPr>
              <a:t>and that's </a:t>
            </a:r>
            <a:r>
              <a:rPr lang="en-US" dirty="0">
                <a:solidFill>
                  <a:schemeClr val="tx2">
                    <a:lumMod val="60000"/>
                    <a:lumOff val="40000"/>
                  </a:schemeClr>
                </a:solidFill>
              </a:rPr>
              <a:t>my ruling.</a:t>
            </a:r>
          </a:p>
          <a:p>
            <a:endParaRPr lang="en-US" dirty="0"/>
          </a:p>
        </p:txBody>
      </p:sp>
      <p:sp>
        <p:nvSpPr>
          <p:cNvPr id="8" name="Title 1"/>
          <p:cNvSpPr>
            <a:spLocks noGrp="1"/>
          </p:cNvSpPr>
          <p:nvPr>
            <p:ph type="title"/>
          </p:nvPr>
        </p:nvSpPr>
        <p:spPr>
          <a:xfrm>
            <a:off x="615680" y="533400"/>
            <a:ext cx="7315200" cy="1154097"/>
          </a:xfrm>
        </p:spPr>
        <p:txBody>
          <a:bodyPr>
            <a:normAutofit/>
          </a:bodyPr>
          <a:lstStyle/>
          <a:p>
            <a:pPr lvl="0" algn="ctr"/>
            <a:r>
              <a:rPr lang="en-US" dirty="0" smtClean="0"/>
              <a:t>Another view…</a:t>
            </a:r>
            <a:endParaRPr lang="en-US" dirty="0"/>
          </a:p>
        </p:txBody>
      </p:sp>
    </p:spTree>
    <p:extLst>
      <p:ext uri="{BB962C8B-B14F-4D97-AF65-F5344CB8AC3E}">
        <p14:creationId xmlns:p14="http://schemas.microsoft.com/office/powerpoint/2010/main" val="3282768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76400"/>
            <a:ext cx="7772400" cy="1447800"/>
          </a:xfrm>
        </p:spPr>
        <p:txBody>
          <a:bodyPr>
            <a:normAutofit/>
          </a:bodyPr>
          <a:lstStyle/>
          <a:p>
            <a:pPr algn="ctr"/>
            <a:r>
              <a:rPr lang="en-US" dirty="0" smtClean="0"/>
              <a:t>Questions?</a:t>
            </a:r>
            <a:endParaRPr lang="en-US" dirty="0"/>
          </a:p>
        </p:txBody>
      </p:sp>
      <p:sp>
        <p:nvSpPr>
          <p:cNvPr id="4" name="Subtitle 3"/>
          <p:cNvSpPr>
            <a:spLocks noGrp="1"/>
          </p:cNvSpPr>
          <p:nvPr>
            <p:ph type="subTitle" idx="1"/>
          </p:nvPr>
        </p:nvSpPr>
        <p:spPr>
          <a:xfrm>
            <a:off x="1409700" y="4876800"/>
            <a:ext cx="6400800" cy="1752600"/>
          </a:xfrm>
        </p:spPr>
        <p:txBody>
          <a:bodyPr/>
          <a:lstStyle/>
          <a:p>
            <a:endParaRPr lang="en-US"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1924317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7772400" cy="990600"/>
          </a:xfrm>
        </p:spPr>
        <p:txBody>
          <a:bodyPr>
            <a:normAutofit fontScale="90000"/>
          </a:bodyPr>
          <a:lstStyle/>
          <a:p>
            <a:r>
              <a:rPr lang="en-US" sz="3200" dirty="0" smtClean="0"/>
              <a:t/>
            </a:r>
            <a:br>
              <a:rPr lang="en-US" sz="3200" dirty="0" smtClean="0"/>
            </a:br>
            <a:r>
              <a:rPr lang="en-US" sz="3600" dirty="0"/>
              <a:t>OPEN </a:t>
            </a:r>
            <a:r>
              <a:rPr lang="en-US" sz="3600" dirty="0" smtClean="0"/>
              <a:t>GOVERNMENT</a:t>
            </a:r>
            <a:r>
              <a:rPr lang="en-US" sz="3600" dirty="0"/>
              <a:t> </a:t>
            </a:r>
            <a:r>
              <a:rPr lang="en-US" sz="3600" dirty="0" smtClean="0"/>
              <a:t>CONCEPTS</a:t>
            </a:r>
            <a:endParaRPr lang="en-US" sz="2200" dirty="0">
              <a:solidFill>
                <a:srgbClr val="FFC000"/>
              </a:solidFill>
            </a:endParaRPr>
          </a:p>
        </p:txBody>
      </p:sp>
      <p:sp>
        <p:nvSpPr>
          <p:cNvPr id="4" name="Subtitle 3"/>
          <p:cNvSpPr>
            <a:spLocks noGrp="1"/>
          </p:cNvSpPr>
          <p:nvPr>
            <p:ph type="subTitle" idx="1"/>
          </p:nvPr>
        </p:nvSpPr>
        <p:spPr>
          <a:xfrm>
            <a:off x="1409700" y="4876800"/>
            <a:ext cx="6400800" cy="1752600"/>
          </a:xfrm>
        </p:spPr>
        <p:txBody>
          <a:bodyPr/>
          <a:lstStyle/>
          <a:p>
            <a:endParaRPr lang="en-US" dirty="0"/>
          </a:p>
        </p:txBody>
      </p:sp>
      <p:sp>
        <p:nvSpPr>
          <p:cNvPr id="5" name="Title 1"/>
          <p:cNvSpPr txBox="1">
            <a:spLocks/>
          </p:cNvSpPr>
          <p:nvPr/>
        </p:nvSpPr>
        <p:spPr>
          <a:xfrm>
            <a:off x="762000" y="1981200"/>
            <a:ext cx="7772400" cy="18288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dirty="0" smtClean="0">
                <a:solidFill>
                  <a:srgbClr val="FFC000"/>
                </a:solidFill>
              </a:rPr>
              <a:t>Agencies are more likely to be sued for withholding records than for what records actually contain.</a:t>
            </a:r>
            <a:br>
              <a:rPr lang="en-US" sz="2200" dirty="0" smtClean="0">
                <a:solidFill>
                  <a:srgbClr val="FFC000"/>
                </a:solidFill>
              </a:rPr>
            </a:br>
            <a:r>
              <a:rPr lang="en-US" sz="2200" dirty="0" smtClean="0">
                <a:solidFill>
                  <a:srgbClr val="FFC000"/>
                </a:solidFill>
              </a:rPr>
              <a:t/>
            </a:r>
            <a:br>
              <a:rPr lang="en-US" sz="2200" dirty="0" smtClean="0">
                <a:solidFill>
                  <a:srgbClr val="FFC000"/>
                </a:solidFill>
              </a:rPr>
            </a:br>
            <a:r>
              <a:rPr lang="en-US" sz="2200" dirty="0" smtClean="0">
                <a:solidFill>
                  <a:srgbClr val="FFC000"/>
                </a:solidFill>
              </a:rPr>
              <a:t>Antidote to secrecy is transparency </a:t>
            </a:r>
            <a:br>
              <a:rPr lang="en-US" sz="2200" dirty="0" smtClean="0">
                <a:solidFill>
                  <a:srgbClr val="FFC000"/>
                </a:solidFill>
              </a:rPr>
            </a:br>
            <a:r>
              <a:rPr lang="en-US" sz="2200" dirty="0" smtClean="0">
                <a:solidFill>
                  <a:srgbClr val="FFC000"/>
                </a:solidFill>
              </a:rPr>
              <a:t/>
            </a:r>
            <a:br>
              <a:rPr lang="en-US" sz="2200" dirty="0" smtClean="0">
                <a:solidFill>
                  <a:srgbClr val="FFC000"/>
                </a:solidFill>
              </a:rPr>
            </a:br>
            <a:r>
              <a:rPr lang="en-US" sz="2200" dirty="0" smtClean="0">
                <a:solidFill>
                  <a:srgbClr val="FFC000"/>
                </a:solidFill>
              </a:rPr>
              <a:t>Inertia complicates disclosure</a:t>
            </a:r>
            <a:endParaRPr lang="en-US" sz="2200" dirty="0">
              <a:solidFill>
                <a:srgbClr val="FFC000"/>
              </a:solidFill>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796242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830997"/>
          </a:xfrm>
        </p:spPr>
        <p:txBody>
          <a:bodyPr anchor="t">
            <a:spAutoFit/>
          </a:bodyPr>
          <a:lstStyle/>
          <a:p>
            <a:r>
              <a:rPr lang="en-US" dirty="0" smtClean="0"/>
              <a:t>Basics …</a:t>
            </a:r>
            <a:endParaRPr lang="en-US" dirty="0"/>
          </a:p>
        </p:txBody>
      </p:sp>
      <p:sp>
        <p:nvSpPr>
          <p:cNvPr id="3" name="Rectangle 2"/>
          <p:cNvSpPr/>
          <p:nvPr/>
        </p:nvSpPr>
        <p:spPr>
          <a:xfrm>
            <a:off x="838200" y="1981200"/>
            <a:ext cx="7086600" cy="3046988"/>
          </a:xfrm>
          <a:prstGeom prst="rect">
            <a:avLst/>
          </a:prstGeom>
        </p:spPr>
        <p:txBody>
          <a:bodyPr wrap="square">
            <a:spAutoFit/>
          </a:bodyPr>
          <a:lstStyle/>
          <a:p>
            <a:pPr marL="342900" indent="-342900">
              <a:buFont typeface="Arial" panose="020B0604020202020204" pitchFamily="34" charset="0"/>
              <a:buChar char="•"/>
            </a:pPr>
            <a:r>
              <a:rPr lang="en-US" sz="2400" i="1" dirty="0" smtClean="0">
                <a:solidFill>
                  <a:srgbClr val="FFC000"/>
                </a:solidFill>
              </a:rPr>
              <a:t>Public Records Officer</a:t>
            </a:r>
          </a:p>
          <a:p>
            <a:pPr marL="342900" indent="-342900">
              <a:buFont typeface="Arial" panose="020B0604020202020204" pitchFamily="34" charset="0"/>
              <a:buChar char="•"/>
            </a:pPr>
            <a:endParaRPr lang="en-US" sz="2400" i="1" dirty="0" smtClean="0">
              <a:solidFill>
                <a:srgbClr val="FFC000"/>
              </a:solidFill>
            </a:endParaRPr>
          </a:p>
          <a:p>
            <a:pPr marL="342900" indent="-342900">
              <a:buFont typeface="Arial" panose="020B0604020202020204" pitchFamily="34" charset="0"/>
              <a:buChar char="•"/>
            </a:pPr>
            <a:r>
              <a:rPr lang="en-US" sz="2400" i="1" dirty="0" smtClean="0">
                <a:solidFill>
                  <a:srgbClr val="FFC000"/>
                </a:solidFill>
              </a:rPr>
              <a:t>5 days to</a:t>
            </a:r>
            <a:r>
              <a:rPr lang="en-US" sz="2400" i="1" u="sng" dirty="0" smtClean="0">
                <a:solidFill>
                  <a:srgbClr val="FFC000"/>
                </a:solidFill>
              </a:rPr>
              <a:t> acknowledge</a:t>
            </a:r>
          </a:p>
          <a:p>
            <a:r>
              <a:rPr lang="en-US" sz="2400" i="1" dirty="0" smtClean="0">
                <a:solidFill>
                  <a:srgbClr val="FFC000"/>
                </a:solidFill>
              </a:rPr>
              <a:t> </a:t>
            </a:r>
          </a:p>
          <a:p>
            <a:pPr marL="342900" indent="-342900">
              <a:buFont typeface="Arial" panose="020B0604020202020204" pitchFamily="34" charset="0"/>
              <a:buChar char="•"/>
            </a:pPr>
            <a:r>
              <a:rPr lang="en-US" sz="2400" i="1" dirty="0" smtClean="0">
                <a:solidFill>
                  <a:srgbClr val="FFC000"/>
                </a:solidFill>
              </a:rPr>
              <a:t>Fully assist requestor</a:t>
            </a:r>
          </a:p>
          <a:p>
            <a:pPr marL="342900" indent="-342900">
              <a:buFont typeface="Arial" panose="020B0604020202020204" pitchFamily="34" charset="0"/>
              <a:buChar char="•"/>
            </a:pPr>
            <a:endParaRPr lang="en-US" sz="2400" i="1" dirty="0" smtClean="0">
              <a:solidFill>
                <a:srgbClr val="FFC000"/>
              </a:solidFill>
            </a:endParaRPr>
          </a:p>
          <a:p>
            <a:pPr marL="342900" indent="-342900">
              <a:buFont typeface="Arial" panose="020B0604020202020204" pitchFamily="34" charset="0"/>
              <a:buChar char="•"/>
            </a:pPr>
            <a:r>
              <a:rPr lang="en-US" sz="2400" i="1" dirty="0" smtClean="0">
                <a:solidFill>
                  <a:srgbClr val="FFC000"/>
                </a:solidFill>
              </a:rPr>
              <a:t>Strictly comply</a:t>
            </a:r>
          </a:p>
          <a:p>
            <a:pPr lvl="5"/>
            <a:endParaRPr lang="en-US" sz="2400" i="1" dirty="0">
              <a:solidFill>
                <a:srgbClr val="FFFF00"/>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6</a:t>
            </a:fld>
            <a:endParaRPr lang="en-US" dirty="0"/>
          </a:p>
        </p:txBody>
      </p:sp>
      <p:sp>
        <p:nvSpPr>
          <p:cNvPr id="7" name="TextBox 6"/>
          <p:cNvSpPr txBox="1"/>
          <p:nvPr/>
        </p:nvSpPr>
        <p:spPr>
          <a:xfrm>
            <a:off x="4622709" y="4096434"/>
            <a:ext cx="2082621" cy="646331"/>
          </a:xfrm>
          <a:prstGeom prst="rect">
            <a:avLst/>
          </a:prstGeom>
          <a:noFill/>
          <a:ln>
            <a:solidFill>
              <a:srgbClr val="FFC000"/>
            </a:solidFill>
            <a:prstDash val="sysDot"/>
          </a:ln>
        </p:spPr>
        <p:txBody>
          <a:bodyPr wrap="none" rtlCol="0">
            <a:spAutoFit/>
          </a:bodyPr>
          <a:lstStyle/>
          <a:p>
            <a:r>
              <a:rPr lang="en-US" dirty="0" smtClean="0">
                <a:solidFill>
                  <a:srgbClr val="FF0000"/>
                </a:solidFill>
              </a:rPr>
              <a:t>Liberal Disclosure</a:t>
            </a:r>
          </a:p>
          <a:p>
            <a:r>
              <a:rPr lang="en-US" dirty="0" smtClean="0">
                <a:solidFill>
                  <a:srgbClr val="FF0000"/>
                </a:solidFill>
              </a:rPr>
              <a:t>Limited Exemption</a:t>
            </a:r>
            <a:endParaRPr lang="en-US" dirty="0">
              <a:solidFill>
                <a:srgbClr val="FF0000"/>
              </a:solidFill>
            </a:endParaRPr>
          </a:p>
        </p:txBody>
      </p:sp>
      <p:cxnSp>
        <p:nvCxnSpPr>
          <p:cNvPr id="9" name="Straight Connector 8"/>
          <p:cNvCxnSpPr/>
          <p:nvPr/>
        </p:nvCxnSpPr>
        <p:spPr>
          <a:xfrm>
            <a:off x="3429000" y="4419600"/>
            <a:ext cx="990600" cy="0"/>
          </a:xfrm>
          <a:prstGeom prst="line">
            <a:avLst/>
          </a:prstGeom>
          <a:ln w="19050">
            <a:tailEnd type="arrow"/>
          </a:ln>
          <a:effectLst>
            <a:reflection blurRad="635000" stA="45000" endPos="65000" dist="508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696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830997"/>
          </a:xfrm>
        </p:spPr>
        <p:txBody>
          <a:bodyPr anchor="t">
            <a:spAutoFit/>
          </a:bodyPr>
          <a:lstStyle/>
          <a:p>
            <a:r>
              <a:rPr lang="en-US" dirty="0" smtClean="0"/>
              <a:t>Basics …</a:t>
            </a:r>
            <a:endParaRPr lang="en-US" dirty="0"/>
          </a:p>
        </p:txBody>
      </p:sp>
      <p:sp>
        <p:nvSpPr>
          <p:cNvPr id="3" name="Rectangle 2"/>
          <p:cNvSpPr/>
          <p:nvPr/>
        </p:nvSpPr>
        <p:spPr>
          <a:xfrm>
            <a:off x="838200" y="1981200"/>
            <a:ext cx="7086600" cy="3416320"/>
          </a:xfrm>
          <a:prstGeom prst="rect">
            <a:avLst/>
          </a:prstGeom>
        </p:spPr>
        <p:txBody>
          <a:bodyPr wrap="square">
            <a:spAutoFit/>
          </a:bodyPr>
          <a:lstStyle/>
          <a:p>
            <a:pPr marL="342900" indent="-342900">
              <a:buFont typeface="Arial" panose="020B0604020202020204" pitchFamily="34" charset="0"/>
              <a:buChar char="•"/>
            </a:pPr>
            <a:r>
              <a:rPr lang="en-US" sz="2400" i="1" dirty="0" smtClean="0">
                <a:solidFill>
                  <a:srgbClr val="FFC000"/>
                </a:solidFill>
              </a:rPr>
              <a:t>Requestor- asks for records</a:t>
            </a:r>
          </a:p>
          <a:p>
            <a:pPr marL="342900" indent="-342900">
              <a:buFont typeface="Arial" panose="020B0604020202020204" pitchFamily="34" charset="0"/>
              <a:buChar char="•"/>
            </a:pPr>
            <a:endParaRPr lang="en-US" sz="2400" i="1" dirty="0" smtClean="0">
              <a:solidFill>
                <a:srgbClr val="FFC000"/>
              </a:solidFill>
            </a:endParaRPr>
          </a:p>
          <a:p>
            <a:pPr marL="800100" lvl="1" indent="-342900">
              <a:buFont typeface="Arial" panose="020B0604020202020204" pitchFamily="34" charset="0"/>
              <a:buChar char="•"/>
            </a:pPr>
            <a:r>
              <a:rPr lang="en-US" sz="2400" i="1" dirty="0" smtClean="0">
                <a:solidFill>
                  <a:srgbClr val="FFC000"/>
                </a:solidFill>
              </a:rPr>
              <a:t>Reason? </a:t>
            </a:r>
            <a:r>
              <a:rPr lang="en-US" sz="2400" i="1" u="sng" dirty="0" smtClean="0">
                <a:solidFill>
                  <a:srgbClr val="FFC000"/>
                </a:solidFill>
              </a:rPr>
              <a:t>not relevant</a:t>
            </a:r>
          </a:p>
          <a:p>
            <a:pPr marL="800100" lvl="1" indent="-342900">
              <a:buFont typeface="Arial" panose="020B0604020202020204" pitchFamily="34" charset="0"/>
              <a:buChar char="•"/>
            </a:pPr>
            <a:r>
              <a:rPr lang="en-US" sz="2400" i="1" dirty="0" smtClean="0">
                <a:solidFill>
                  <a:srgbClr val="FFC000"/>
                </a:solidFill>
              </a:rPr>
              <a:t>Identity? </a:t>
            </a:r>
            <a:r>
              <a:rPr lang="en-US" sz="2400" i="1" u="sng" dirty="0" smtClean="0">
                <a:solidFill>
                  <a:srgbClr val="FFC000"/>
                </a:solidFill>
              </a:rPr>
              <a:t>not relevant</a:t>
            </a:r>
          </a:p>
          <a:p>
            <a:pPr marL="342900" indent="-342900">
              <a:buFont typeface="Arial" panose="020B0604020202020204" pitchFamily="34" charset="0"/>
              <a:buChar char="•"/>
            </a:pPr>
            <a:endParaRPr lang="en-US" sz="2400" i="1" dirty="0" smtClean="0">
              <a:solidFill>
                <a:srgbClr val="FFC000"/>
              </a:solidFill>
            </a:endParaRPr>
          </a:p>
          <a:p>
            <a:pPr marL="342900" indent="-342900">
              <a:buFont typeface="Arial" panose="020B0604020202020204" pitchFamily="34" charset="0"/>
              <a:buChar char="•"/>
            </a:pPr>
            <a:r>
              <a:rPr lang="en-US" sz="2400" i="1" dirty="0" smtClean="0">
                <a:solidFill>
                  <a:srgbClr val="FFC000"/>
                </a:solidFill>
              </a:rPr>
              <a:t>Record holder- search and disclose</a:t>
            </a:r>
            <a:endParaRPr lang="en-US" sz="2400" i="1" u="sng" dirty="0" smtClean="0">
              <a:solidFill>
                <a:srgbClr val="FFC000"/>
              </a:solidFill>
            </a:endParaRPr>
          </a:p>
          <a:p>
            <a:r>
              <a:rPr lang="en-US" sz="2400" i="1" dirty="0" smtClean="0">
                <a:solidFill>
                  <a:srgbClr val="FFC000"/>
                </a:solidFill>
              </a:rPr>
              <a:t> </a:t>
            </a:r>
          </a:p>
          <a:p>
            <a:endParaRPr lang="en-US" sz="2400" i="1" dirty="0" smtClean="0">
              <a:solidFill>
                <a:srgbClr val="FFC000"/>
              </a:solidFill>
            </a:endParaRPr>
          </a:p>
          <a:p>
            <a:pPr lvl="5"/>
            <a:endParaRPr lang="en-US" sz="2400" i="1" dirty="0">
              <a:solidFill>
                <a:srgbClr val="FFFF00"/>
              </a:solidFill>
            </a:endParaRPr>
          </a:p>
        </p:txBody>
      </p:sp>
      <p:sp>
        <p:nvSpPr>
          <p:cNvPr id="5" name="Slide Number Placeholder 4"/>
          <p:cNvSpPr>
            <a:spLocks noGrp="1"/>
          </p:cNvSpPr>
          <p:nvPr>
            <p:ph type="sldNum" sz="quarter" idx="11"/>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2265726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544" y="990600"/>
            <a:ext cx="6787056" cy="708025"/>
          </a:xfrm>
        </p:spPr>
        <p:txBody>
          <a:bodyPr>
            <a:normAutofit/>
          </a:bodyPr>
          <a:lstStyle/>
          <a:p>
            <a:r>
              <a:rPr lang="en-US" sz="3600" dirty="0" smtClean="0"/>
              <a:t>PUBLIC RECORDS PROCESS</a:t>
            </a:r>
            <a:endParaRPr lang="en-US" sz="3600" dirty="0"/>
          </a:p>
        </p:txBody>
      </p:sp>
      <p:cxnSp>
        <p:nvCxnSpPr>
          <p:cNvPr id="9" name="Straight Arrow Connector 8"/>
          <p:cNvCxnSpPr/>
          <p:nvPr/>
        </p:nvCxnSpPr>
        <p:spPr>
          <a:xfrm>
            <a:off x="1219200" y="2362200"/>
            <a:ext cx="4485290" cy="0"/>
          </a:xfrm>
          <a:prstGeom prst="straightConnector1">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13" name="Pentagon 12"/>
          <p:cNvSpPr/>
          <p:nvPr/>
        </p:nvSpPr>
        <p:spPr>
          <a:xfrm>
            <a:off x="2208813" y="3271345"/>
            <a:ext cx="1559621"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respond</a:t>
            </a:r>
            <a:endParaRPr lang="en-US" sz="1400" dirty="0"/>
          </a:p>
        </p:txBody>
      </p:sp>
      <p:sp>
        <p:nvSpPr>
          <p:cNvPr id="14" name="Pentagon 13"/>
          <p:cNvSpPr/>
          <p:nvPr/>
        </p:nvSpPr>
        <p:spPr>
          <a:xfrm>
            <a:off x="990600" y="3321269"/>
            <a:ext cx="9144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request</a:t>
            </a:r>
            <a:endParaRPr lang="en-US" sz="1400" dirty="0"/>
          </a:p>
        </p:txBody>
      </p:sp>
      <p:sp>
        <p:nvSpPr>
          <p:cNvPr id="15" name="Pentagon 14"/>
          <p:cNvSpPr/>
          <p:nvPr/>
        </p:nvSpPr>
        <p:spPr>
          <a:xfrm>
            <a:off x="2208814" y="3951890"/>
            <a:ext cx="155962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clarify</a:t>
            </a:r>
            <a:endParaRPr lang="en-US" sz="1400" dirty="0"/>
          </a:p>
        </p:txBody>
      </p:sp>
      <p:grpSp>
        <p:nvGrpSpPr>
          <p:cNvPr id="4" name="Group 3"/>
          <p:cNvGrpSpPr/>
          <p:nvPr/>
        </p:nvGrpSpPr>
        <p:grpSpPr>
          <a:xfrm>
            <a:off x="4876800" y="2653862"/>
            <a:ext cx="1093076" cy="1981200"/>
            <a:chOff x="4459014" y="2797065"/>
            <a:chExt cx="1093076" cy="1981200"/>
          </a:xfrm>
        </p:grpSpPr>
        <p:sp>
          <p:nvSpPr>
            <p:cNvPr id="16" name="Pentagon 15"/>
            <p:cNvSpPr/>
            <p:nvPr/>
          </p:nvSpPr>
          <p:spPr>
            <a:xfrm>
              <a:off x="4459014" y="3477610"/>
              <a:ext cx="1093076"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records</a:t>
              </a:r>
              <a:endParaRPr lang="en-US" sz="1400" dirty="0"/>
            </a:p>
          </p:txBody>
        </p:sp>
        <p:sp>
          <p:nvSpPr>
            <p:cNvPr id="17" name="Pentagon 16"/>
            <p:cNvSpPr/>
            <p:nvPr/>
          </p:nvSpPr>
          <p:spPr>
            <a:xfrm>
              <a:off x="4459014" y="2797065"/>
              <a:ext cx="1093076"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a:t>
              </a:r>
              <a:r>
                <a:rPr lang="en-US" sz="1400" dirty="0" smtClean="0"/>
                <a:t>o records</a:t>
              </a:r>
              <a:endParaRPr lang="en-US" sz="1400" dirty="0"/>
            </a:p>
          </p:txBody>
        </p:sp>
        <p:sp>
          <p:nvSpPr>
            <p:cNvPr id="18" name="Pentagon 17"/>
            <p:cNvSpPr/>
            <p:nvPr/>
          </p:nvSpPr>
          <p:spPr>
            <a:xfrm>
              <a:off x="4459014" y="4244865"/>
              <a:ext cx="1093076"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estimate</a:t>
              </a:r>
              <a:endParaRPr lang="en-US" sz="1400" dirty="0"/>
            </a:p>
          </p:txBody>
        </p:sp>
      </p:grpSp>
      <p:sp>
        <p:nvSpPr>
          <p:cNvPr id="19" name="Pentagon 18"/>
          <p:cNvSpPr/>
          <p:nvPr/>
        </p:nvSpPr>
        <p:spPr>
          <a:xfrm>
            <a:off x="6553200" y="4101662"/>
            <a:ext cx="130591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installment</a:t>
            </a:r>
            <a:endParaRPr lang="en-US" sz="1400" dirty="0"/>
          </a:p>
        </p:txBody>
      </p:sp>
      <p:cxnSp>
        <p:nvCxnSpPr>
          <p:cNvPr id="20" name="Straight Arrow Connector 19"/>
          <p:cNvCxnSpPr/>
          <p:nvPr/>
        </p:nvCxnSpPr>
        <p:spPr>
          <a:xfrm>
            <a:off x="6203730" y="2362200"/>
            <a:ext cx="1684940" cy="6608"/>
          </a:xfrm>
          <a:prstGeom prst="straightConnector1">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988623" y="5486400"/>
            <a:ext cx="1990068"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Evaluate &amp; communicate </a:t>
            </a:r>
            <a:endParaRPr lang="en-US" dirty="0">
              <a:solidFill>
                <a:srgbClr val="FFFF00"/>
              </a:solidFill>
            </a:endParaRPr>
          </a:p>
        </p:txBody>
      </p:sp>
      <p:grpSp>
        <p:nvGrpSpPr>
          <p:cNvPr id="3" name="Group 2"/>
          <p:cNvGrpSpPr/>
          <p:nvPr/>
        </p:nvGrpSpPr>
        <p:grpSpPr>
          <a:xfrm>
            <a:off x="3768436" y="1957242"/>
            <a:ext cx="4462575" cy="369332"/>
            <a:chOff x="3706833" y="1996172"/>
            <a:chExt cx="4462575" cy="369332"/>
          </a:xfrm>
        </p:grpSpPr>
        <p:sp>
          <p:nvSpPr>
            <p:cNvPr id="5" name="TextBox 4"/>
            <p:cNvSpPr txBox="1"/>
            <p:nvPr/>
          </p:nvSpPr>
          <p:spPr>
            <a:xfrm>
              <a:off x="3706833" y="1996172"/>
              <a:ext cx="990600" cy="369332"/>
            </a:xfrm>
            <a:prstGeom prst="rect">
              <a:avLst/>
            </a:prstGeom>
            <a:noFill/>
          </p:spPr>
          <p:txBody>
            <a:bodyPr wrap="square" rtlCol="0">
              <a:spAutoFit/>
            </a:bodyPr>
            <a:lstStyle/>
            <a:p>
              <a:r>
                <a:rPr lang="en-US" dirty="0" smtClean="0">
                  <a:solidFill>
                    <a:srgbClr val="FFC000"/>
                  </a:solidFill>
                </a:rPr>
                <a:t>5 days</a:t>
              </a:r>
              <a:endParaRPr lang="en-US" dirty="0">
                <a:solidFill>
                  <a:srgbClr val="FFC000"/>
                </a:solidFill>
              </a:endParaRPr>
            </a:p>
          </p:txBody>
        </p:sp>
        <p:sp>
          <p:nvSpPr>
            <p:cNvPr id="21" name="TextBox 20"/>
            <p:cNvSpPr txBox="1"/>
            <p:nvPr/>
          </p:nvSpPr>
          <p:spPr>
            <a:xfrm>
              <a:off x="6219738" y="1996172"/>
              <a:ext cx="1949670" cy="369332"/>
            </a:xfrm>
            <a:prstGeom prst="rect">
              <a:avLst/>
            </a:prstGeom>
            <a:noFill/>
          </p:spPr>
          <p:txBody>
            <a:bodyPr wrap="square" rtlCol="0">
              <a:spAutoFit/>
            </a:bodyPr>
            <a:lstStyle/>
            <a:p>
              <a:r>
                <a:rPr lang="en-US" dirty="0" smtClean="0">
                  <a:solidFill>
                    <a:srgbClr val="FFC000"/>
                  </a:solidFill>
                </a:rPr>
                <a:t>Additional time</a:t>
              </a:r>
              <a:endParaRPr lang="en-US" dirty="0">
                <a:solidFill>
                  <a:srgbClr val="FFC000"/>
                </a:solidFill>
              </a:endParaRPr>
            </a:p>
          </p:txBody>
        </p:sp>
      </p:grpSp>
      <p:sp>
        <p:nvSpPr>
          <p:cNvPr id="6" name="Right Brace 5"/>
          <p:cNvSpPr/>
          <p:nvPr/>
        </p:nvSpPr>
        <p:spPr>
          <a:xfrm rot="5400000">
            <a:off x="3594779" y="3026565"/>
            <a:ext cx="664122" cy="3881119"/>
          </a:xfrm>
          <a:prstGeom prst="rightBrace">
            <a:avLst>
              <a:gd name="adj1" fmla="val 8333"/>
              <a:gd name="adj2" fmla="val 47755"/>
            </a:avLst>
          </a:prstGeom>
          <a:ln w="19050">
            <a:tailEnd type="none"/>
          </a:ln>
          <a:effectLst>
            <a:reflection blurRad="635000" stA="45000" endPos="65000" dist="50800" dir="5400000" sy="-100000" algn="bl" rotWithShape="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Pentagon 22"/>
          <p:cNvSpPr/>
          <p:nvPr/>
        </p:nvSpPr>
        <p:spPr>
          <a:xfrm>
            <a:off x="2208814" y="2590800"/>
            <a:ext cx="1559621"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acknowledge</a:t>
            </a:r>
            <a:endParaRPr lang="en-US" sz="1400" dirty="0"/>
          </a:p>
        </p:txBody>
      </p:sp>
      <p:sp>
        <p:nvSpPr>
          <p:cNvPr id="7" name="Slide Number Placeholder 6"/>
          <p:cNvSpPr>
            <a:spLocks noGrp="1"/>
          </p:cNvSpPr>
          <p:nvPr>
            <p:ph type="sldNum" sz="quarter" idx="11"/>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820057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798457" y="2581275"/>
            <a:ext cx="139393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92D050"/>
                </a:solidFill>
              </a:rPr>
              <a:t>simple</a:t>
            </a:r>
            <a:endParaRPr lang="en-US" dirty="0">
              <a:solidFill>
                <a:srgbClr val="92D050"/>
              </a:solidFill>
            </a:endParaRPr>
          </a:p>
        </p:txBody>
      </p:sp>
      <p:sp>
        <p:nvSpPr>
          <p:cNvPr id="3" name="TextBox 2"/>
          <p:cNvSpPr txBox="1"/>
          <p:nvPr/>
        </p:nvSpPr>
        <p:spPr>
          <a:xfrm>
            <a:off x="2390775" y="2581275"/>
            <a:ext cx="5334000" cy="1477328"/>
          </a:xfrm>
          <a:prstGeom prst="rect">
            <a:avLst/>
          </a:prstGeom>
          <a:noFill/>
        </p:spPr>
        <p:txBody>
          <a:bodyPr wrap="square" rtlCol="0">
            <a:spAutoFit/>
          </a:bodyPr>
          <a:lstStyle/>
          <a:p>
            <a:r>
              <a:rPr lang="en-US" i="1" dirty="0">
                <a:solidFill>
                  <a:srgbClr val="FFC000"/>
                </a:solidFill>
              </a:rPr>
              <a:t>“…an electronic copy of all respondents’ proposals, including pricing, to the 05310 MPS RFP’s for Employment Security Department and the Department of Natural Resources.”</a:t>
            </a:r>
            <a:endParaRPr lang="en-US" dirty="0">
              <a:solidFill>
                <a:srgbClr val="FFC000"/>
              </a:solidFill>
            </a:endParaRPr>
          </a:p>
          <a:p>
            <a:endParaRPr lang="en-US" dirty="0"/>
          </a:p>
        </p:txBody>
      </p:sp>
      <p:sp>
        <p:nvSpPr>
          <p:cNvPr id="4" name="TextBox 3"/>
          <p:cNvSpPr txBox="1"/>
          <p:nvPr/>
        </p:nvSpPr>
        <p:spPr>
          <a:xfrm>
            <a:off x="2352675" y="4077653"/>
            <a:ext cx="5210175" cy="1754326"/>
          </a:xfrm>
          <a:prstGeom prst="rect">
            <a:avLst/>
          </a:prstGeom>
          <a:noFill/>
        </p:spPr>
        <p:txBody>
          <a:bodyPr wrap="square" rtlCol="0">
            <a:spAutoFit/>
          </a:bodyPr>
          <a:lstStyle/>
          <a:p>
            <a:r>
              <a:rPr lang="en-US" i="1" dirty="0" smtClean="0">
                <a:solidFill>
                  <a:srgbClr val="FFC000"/>
                </a:solidFill>
              </a:rPr>
              <a:t>“…I </a:t>
            </a:r>
            <a:r>
              <a:rPr lang="en-US" i="1" dirty="0">
                <a:solidFill>
                  <a:srgbClr val="FFC000"/>
                </a:solidFill>
              </a:rPr>
              <a:t>just spoke to you on the phone and I wish to request all service records you can give me concerning this car vin # </a:t>
            </a:r>
            <a:r>
              <a:rPr lang="en-US" i="1" dirty="0" err="1">
                <a:solidFill>
                  <a:srgbClr val="FFC000"/>
                </a:solidFill>
              </a:rPr>
              <a:t>JTDKB22U553123099</a:t>
            </a:r>
            <a:r>
              <a:rPr lang="en-US" i="1" dirty="0">
                <a:solidFill>
                  <a:srgbClr val="FFC000"/>
                </a:solidFill>
              </a:rPr>
              <a:t> also what price did this car sell for.   </a:t>
            </a:r>
            <a:r>
              <a:rPr lang="en-US" i="1" dirty="0" smtClean="0">
                <a:solidFill>
                  <a:srgbClr val="FFC000"/>
                </a:solidFill>
              </a:rPr>
              <a:t>Thank you </a:t>
            </a:r>
            <a:r>
              <a:rPr lang="en-US" i="1" dirty="0">
                <a:solidFill>
                  <a:srgbClr val="FFC000"/>
                </a:solidFill>
              </a:rPr>
              <a:t>so much for all your help</a:t>
            </a:r>
            <a:r>
              <a:rPr lang="en-US" i="1" dirty="0" smtClean="0"/>
              <a:t>.”</a:t>
            </a:r>
            <a:r>
              <a:rPr lang="en-US" i="1" dirty="0"/>
              <a:t>  </a:t>
            </a:r>
            <a:r>
              <a:rPr lang="en-US" dirty="0"/>
              <a:t>    </a:t>
            </a:r>
          </a:p>
          <a:p>
            <a:endParaRPr lang="en-US" dirty="0"/>
          </a:p>
        </p:txBody>
      </p:sp>
      <p:cxnSp>
        <p:nvCxnSpPr>
          <p:cNvPr id="7" name="Straight Connector 6"/>
          <p:cNvCxnSpPr/>
          <p:nvPr/>
        </p:nvCxnSpPr>
        <p:spPr>
          <a:xfrm>
            <a:off x="2352675" y="3962400"/>
            <a:ext cx="4886325" cy="0"/>
          </a:xfrm>
          <a:prstGeom prst="line">
            <a:avLst/>
          </a:prstGeom>
          <a:ln w="19050">
            <a:tailEnd type="arrow"/>
          </a:ln>
          <a:effectLst>
            <a:reflection blurRad="635000" stA="45000" endPos="650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533400" y="990600"/>
            <a:ext cx="8153400" cy="1219200"/>
          </a:xfrm>
          <a:prstGeom prst="rect">
            <a:avLst/>
          </a:prstGeom>
        </p:spPr>
        <p:txBody>
          <a:bodyPr vert="horz" lIns="91440" tIns="45720" rIns="91440" bIns="45720" rtlCol="0" anchor="b">
            <a:noAutofit/>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t>Simple requests</a:t>
            </a:r>
            <a:endParaRPr lang="en-US" sz="4400" dirty="0"/>
          </a:p>
        </p:txBody>
      </p:sp>
      <p:sp>
        <p:nvSpPr>
          <p:cNvPr id="2" name="Slide Number Placeholder 1"/>
          <p:cNvSpPr>
            <a:spLocks noGrp="1"/>
          </p:cNvSpPr>
          <p:nvPr>
            <p:ph type="sldNum" sz="quarter" idx="11"/>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1116977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lnDef>
      <a:spPr>
        <a:ln w="19050">
          <a:tailEnd type="arrow"/>
        </a:ln>
        <a:effectLst>
          <a:reflection blurRad="635000" stA="45000" endPos="65000" dist="50800" dir="5400000" sy="-100000" algn="bl" rotWithShape="0"/>
        </a:effectLst>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b5d7b00-834a-4efe-8968-9d97478a3691">EWUPACEUPKES-170-13201</_dlc_DocId>
    <_dlc_DocIdUrl xmlns="ab5d7b00-834a-4efe-8968-9d97478a3691">
      <Url>http://stage-des/_layouts/DocIdRedir.aspx?ID=EWUPACEUPKES-170-13201</Url>
      <Description>EWUPACEUPKES-170-13201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A9FFBB-EAA8-4A04-B7E9-8B17FAFC82FB}"/>
</file>

<file path=customXml/itemProps2.xml><?xml version="1.0" encoding="utf-8"?>
<ds:datastoreItem xmlns:ds="http://schemas.openxmlformats.org/officeDocument/2006/customXml" ds:itemID="{625C53B1-11B7-4444-A90D-B3BE3F5968E4}"/>
</file>

<file path=customXml/itemProps3.xml><?xml version="1.0" encoding="utf-8"?>
<ds:datastoreItem xmlns:ds="http://schemas.openxmlformats.org/officeDocument/2006/customXml" ds:itemID="{BFBE359D-FBA9-4F85-A431-353FA513F2EF}"/>
</file>

<file path=customXml/itemProps4.xml><?xml version="1.0" encoding="utf-8"?>
<ds:datastoreItem xmlns:ds="http://schemas.openxmlformats.org/officeDocument/2006/customXml" ds:itemID="{E9D94B0D-486F-4977-A5D7-CAF296FD6A1C}"/>
</file>

<file path=docProps/app.xml><?xml version="1.0" encoding="utf-8"?>
<Properties xmlns="http://schemas.openxmlformats.org/officeDocument/2006/extended-properties" xmlns:vt="http://schemas.openxmlformats.org/officeDocument/2006/docPropsVTypes">
  <Template>Perspective</Template>
  <TotalTime>1699</TotalTime>
  <Words>2381</Words>
  <Application>Microsoft Office PowerPoint</Application>
  <PresentationFormat>On-screen Show (4:3)</PresentationFormat>
  <Paragraphs>273</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Perspective</vt:lpstr>
      <vt:lpstr>Public Records  DES SMALL AGENCY FINANCE</vt:lpstr>
      <vt:lpstr>PRA… </vt:lpstr>
      <vt:lpstr>…in 23 words</vt:lpstr>
      <vt:lpstr>OPEN GOVERNMENT… </vt:lpstr>
      <vt:lpstr> OPEN GOVERNMENT CONCEPTS</vt:lpstr>
      <vt:lpstr>Basics …</vt:lpstr>
      <vt:lpstr>Basics …</vt:lpstr>
      <vt:lpstr>PUBLIC RECORDS PROCESS</vt:lpstr>
      <vt:lpstr>PowerPoint Presentation</vt:lpstr>
      <vt:lpstr>Complicated…</vt:lpstr>
      <vt:lpstr>Very Complicated……</vt:lpstr>
      <vt:lpstr>Very Complicated…</vt:lpstr>
      <vt:lpstr>Very Complicated…</vt:lpstr>
      <vt:lpstr>Strict compliance  or penalties</vt:lpstr>
      <vt:lpstr>Why penalties?</vt:lpstr>
      <vt:lpstr>Penalties </vt:lpstr>
      <vt:lpstr>Penalty factors: (mitigating)</vt:lpstr>
      <vt:lpstr>Penalty factors (aggravating)</vt:lpstr>
      <vt:lpstr>MYTHS</vt:lpstr>
      <vt:lpstr>Electronic Records (70s)</vt:lpstr>
      <vt:lpstr>    </vt:lpstr>
      <vt:lpstr>.. a computer in a car</vt:lpstr>
      <vt:lpstr>    PUBLIC RECORDS NOW</vt:lpstr>
      <vt:lpstr>    A RECENT PUBLIC RECORDS REQUEST TO OFM</vt:lpstr>
      <vt:lpstr>PowerPoint Presentation</vt:lpstr>
      <vt:lpstr>PowerPoint Presentation</vt:lpstr>
      <vt:lpstr>PowerPoint Presentation</vt:lpstr>
      <vt:lpstr>SPU PUBLIC RECORDS CASE</vt:lpstr>
      <vt:lpstr>PowerPoint Presentation</vt:lpstr>
      <vt:lpstr>PowerPoint Presentation</vt:lpstr>
      <vt:lpstr>PowerPoint Presentation</vt:lpstr>
      <vt:lpstr>Nissen v. Pierce County  text messages on personal cell phone</vt:lpstr>
      <vt:lpstr>Long History</vt:lpstr>
      <vt:lpstr>HISTORY : BACKGROUND</vt:lpstr>
      <vt:lpstr>HISTORY : PIERCE COUNTY ARGUES</vt:lpstr>
      <vt:lpstr>HISTORY – SUPREME COURT</vt:lpstr>
      <vt:lpstr>Search Your Personal Device</vt:lpstr>
      <vt:lpstr>Text = Public Business?</vt:lpstr>
      <vt:lpstr>PowerPoint Presentation</vt:lpstr>
      <vt:lpstr>Another view…</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Records Disclosure</dc:title>
  <dc:creator>Goldes, Harold (DES)</dc:creator>
  <cp:lastModifiedBy>McClanahan, Gwen (DES)</cp:lastModifiedBy>
  <cp:revision>173</cp:revision>
  <cp:lastPrinted>2016-01-12T16:44:49Z</cp:lastPrinted>
  <dcterms:created xsi:type="dcterms:W3CDTF">2006-08-16T00:00:00Z</dcterms:created>
  <dcterms:modified xsi:type="dcterms:W3CDTF">2016-02-23T19:29:45Z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_dlc_DocIdItemGuid">
    <vt:lpwstr>9530dab6-f5eb-41da-8015-63542dc71245</vt:lpwstr>
  </property>
</Properties>
</file>