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84" r:id="rId3"/>
    <p:sldId id="283" r:id="rId4"/>
    <p:sldId id="262" r:id="rId5"/>
    <p:sldId id="259" r:id="rId6"/>
    <p:sldId id="264" r:id="rId7"/>
    <p:sldId id="267" r:id="rId8"/>
    <p:sldId id="261" r:id="rId9"/>
    <p:sldId id="286" r:id="rId10"/>
    <p:sldId id="270" r:id="rId11"/>
    <p:sldId id="282" r:id="rId12"/>
    <p:sldId id="263" r:id="rId13"/>
    <p:sldId id="274" r:id="rId14"/>
    <p:sldId id="287" r:id="rId15"/>
    <p:sldId id="288" r:id="rId16"/>
    <p:sldId id="276" r:id="rId17"/>
    <p:sldId id="278" r:id="rId18"/>
    <p:sldId id="285" r:id="rId19"/>
    <p:sldId id="273" r:id="rId20"/>
    <p:sldId id="277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3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9E42C83-6E0C-4645-ABF3-A174F9DE81D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6F98A2A-9A7B-4CC0-8979-3703D805E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9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  <a:r>
              <a:rPr lang="en-US" baseline="0" dirty="0"/>
              <a:t>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9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7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to call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8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D61B-53B7-4912-82E9-C8C1511A9C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  <a:r>
              <a:rPr lang="en-US" baseline="0" dirty="0"/>
              <a:t>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B -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0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introduces</a:t>
            </a:r>
            <a:r>
              <a:rPr lang="en-US" baseline="0" dirty="0"/>
              <a:t> </a:t>
            </a:r>
            <a:r>
              <a:rPr lang="en-US" dirty="0"/>
              <a:t>Mike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introduces Kris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Sally – Michael</a:t>
            </a:r>
            <a:r>
              <a:rPr lang="en-US" baseline="0" dirty="0"/>
              <a:t> backup, $450M bond, largest in history, involves these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4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– focus on the current status, needs of schools in District, using GC/CM in current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98A2A-9A7B-4CC0-8979-3703D805E1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9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1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14EED6-D673-DB44-90E1-B3A9D966E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E09F6254-80ED-E049-B656-B905B555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07350" cy="1325563"/>
          </a:xfrm>
          <a:prstGeom prst="rect">
            <a:avLst/>
          </a:prstGeom>
        </p:spPr>
        <p:txBody>
          <a:bodyPr/>
          <a:lstStyle>
            <a:lvl1pPr algn="r">
              <a:defRPr sz="4400" b="1" i="1">
                <a:solidFill>
                  <a:srgbClr val="F6B2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1A5008A-40BC-F648-AAA4-94B7980225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98650"/>
            <a:ext cx="8007350" cy="178911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9213C0-9ACA-094B-A8EC-10261B8189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3538" y="2663825"/>
            <a:ext cx="2593975" cy="576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6B2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320D884-8B65-8340-B229-9E9D27309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53537" y="3329678"/>
            <a:ext cx="2593975" cy="576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20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EEBEA-AC1D-F642-A7DC-707528B90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AC8A9E0-9B15-504B-8745-77949956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1B03816-F1E6-D647-B4C7-7391FC7F3B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3"/>
            <a:ext cx="10515600" cy="35687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03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75A27C-FE34-AF4E-B4E5-40C1591D9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5C758E8-C632-0A46-8C52-6CBBDCB6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82536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F6B2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8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0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0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3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FFA9-46CE-492E-9B13-A5314EE486B4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6128-59E7-428F-BC33-D267A45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E7FE-BABD-4538-B427-180C472A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590843"/>
            <a:ext cx="8832850" cy="3446585"/>
          </a:xfrm>
        </p:spPr>
        <p:txBody>
          <a:bodyPr>
            <a:normAutofit fontScale="90000"/>
          </a:bodyPr>
          <a:lstStyle/>
          <a:p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42854" y="2819400"/>
            <a:ext cx="26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23, 2021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704850"/>
            <a:ext cx="800735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F6B2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FWPS Phase II CP18</a:t>
            </a:r>
          </a:p>
          <a:p>
            <a:r>
              <a:rPr lang="en-US" dirty="0"/>
              <a:t>Memorial Field Renovation</a:t>
            </a:r>
          </a:p>
          <a:p>
            <a:r>
              <a:rPr lang="en-US" dirty="0"/>
              <a:t>DB Presentation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60" y="7241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District Capital Program – Phase II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25762" y="1413196"/>
            <a:ext cx="8988784" cy="4156271"/>
            <a:chOff x="1840795" y="2209801"/>
            <a:chExt cx="8988784" cy="4156271"/>
          </a:xfrm>
        </p:grpSpPr>
        <p:pic>
          <p:nvPicPr>
            <p:cNvPr id="5" name="Picture 2" descr="C:\Users\owner\Documents\Seagate Sync\Casey -Professional\Employment\Job Search\Federal Way SD\171130 Cptl Prjcts Mngr\Presentation\Maps\Federal Way School District Map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2" y="2209801"/>
              <a:ext cx="3775075" cy="415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13614" y="2296086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508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Star Lake ES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6907575" y="2480752"/>
              <a:ext cx="1206039" cy="875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40795" y="3159169"/>
              <a:ext cx="2274984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Memorial Stadium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48719" y="4031418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Lake Grove 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8930" y="4903667"/>
              <a:ext cx="2186849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Olympic View 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8719" y="5775915"/>
              <a:ext cx="2067060" cy="369332"/>
            </a:xfrm>
            <a:prstGeom prst="rect">
              <a:avLst/>
            </a:prstGeom>
            <a:solidFill>
              <a:srgbClr val="336699"/>
            </a:solidFill>
            <a:ln>
              <a:solidFill>
                <a:srgbClr val="3366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Illahee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126796" y="3371134"/>
              <a:ext cx="2185869" cy="9441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3"/>
            </p:cNvCxnSpPr>
            <p:nvPr/>
          </p:nvCxnSpPr>
          <p:spPr>
            <a:xfrm>
              <a:off x="4115779" y="4216084"/>
              <a:ext cx="1756211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3"/>
            </p:cNvCxnSpPr>
            <p:nvPr/>
          </p:nvCxnSpPr>
          <p:spPr>
            <a:xfrm flipV="1">
              <a:off x="4115779" y="4838700"/>
              <a:ext cx="1240734" cy="249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3"/>
            </p:cNvCxnSpPr>
            <p:nvPr/>
          </p:nvCxnSpPr>
          <p:spPr>
            <a:xfrm flipV="1">
              <a:off x="4115779" y="5690401"/>
              <a:ext cx="1756211" cy="270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13614" y="3137779"/>
              <a:ext cx="2067060" cy="369332"/>
            </a:xfrm>
            <a:prstGeom prst="rect">
              <a:avLst/>
            </a:prstGeom>
            <a:solidFill>
              <a:srgbClr val="336699"/>
            </a:solidFill>
            <a:ln w="508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Totem MS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13614" y="3979472"/>
              <a:ext cx="2715965" cy="369332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Thomas Jefferson HS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13614" y="4821165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Wildwood 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13614" y="5662859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Mirror Lake ES</a:t>
              </a:r>
            </a:p>
          </p:txBody>
        </p:sp>
        <p:cxnSp>
          <p:nvCxnSpPr>
            <p:cNvPr id="22" name="Straight Arrow Connector 21"/>
            <p:cNvCxnSpPr>
              <a:stCxn id="18" idx="1"/>
            </p:cNvCxnSpPr>
            <p:nvPr/>
          </p:nvCxnSpPr>
          <p:spPr>
            <a:xfrm flipH="1">
              <a:off x="7017745" y="3322445"/>
              <a:ext cx="1095869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1"/>
            </p:cNvCxnSpPr>
            <p:nvPr/>
          </p:nvCxnSpPr>
          <p:spPr>
            <a:xfrm flipH="1" flipV="1">
              <a:off x="7105880" y="3979472"/>
              <a:ext cx="1007734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1"/>
            </p:cNvCxnSpPr>
            <p:nvPr/>
          </p:nvCxnSpPr>
          <p:spPr>
            <a:xfrm flipH="1" flipV="1">
              <a:off x="6597247" y="4216084"/>
              <a:ext cx="1516367" cy="789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1"/>
            </p:cNvCxnSpPr>
            <p:nvPr/>
          </p:nvCxnSpPr>
          <p:spPr>
            <a:xfrm flipH="1" flipV="1">
              <a:off x="6182839" y="4671152"/>
              <a:ext cx="1930775" cy="1176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52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District Capital Program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Phase II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B148E-BA46-4C7B-B594-DAC4EBE81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847849"/>
            <a:ext cx="10809778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District Capital Program –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Memorial Field Renovation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903E9-9B4B-451E-96C1-AC0C1EF4F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181662"/>
            <a:ext cx="105346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3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Memorial Field – Project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58760-C01F-4E93-8E72-9100C17D28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19" y="1559805"/>
            <a:ext cx="11794362" cy="29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7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6" y="99747"/>
            <a:ext cx="5885136" cy="17358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Memorial Field -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Project Details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5720" y="1291045"/>
            <a:ext cx="6757594" cy="4085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 existing grandstand bleachers to increase capacity from 3,800 to 4,300</a:t>
            </a:r>
            <a:endParaRPr kumimoji="0" lang="en-US" sz="2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 artificial turf and track surfaces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 supporting structures including entrances, ticketing booth, bathrooms</a:t>
            </a: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concessions,</a:t>
            </a:r>
            <a:r>
              <a:rPr lang="en-US" sz="2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parking lot and etc.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lighting, security</a:t>
            </a: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technology infrastructure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Frontage and utility improvement as required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626" y="4886792"/>
            <a:ext cx="215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2626 SW 327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9397" y="4886792"/>
            <a:ext cx="215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2626 SW 327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20F872-1E6C-47E4-A8EB-BE8CD44BC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04" y="254320"/>
            <a:ext cx="4285810" cy="5718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89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284AA-0D32-4A33-AC64-31C2ADFF94C0}"/>
              </a:ext>
            </a:extLst>
          </p:cNvPr>
          <p:cNvSpPr txBox="1"/>
          <p:nvPr/>
        </p:nvSpPr>
        <p:spPr>
          <a:xfrm>
            <a:off x="3409084" y="2892709"/>
            <a:ext cx="1520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(ALTERNATE OPTION)</a:t>
            </a:r>
          </a:p>
        </p:txBody>
      </p:sp>
      <p:pic>
        <p:nvPicPr>
          <p:cNvPr id="6" name="Picture 5" descr="Diagram, map&#10;&#10;Description automatically generated">
            <a:extLst>
              <a:ext uri="{FF2B5EF4-FFF2-40B4-BE49-F238E27FC236}">
                <a16:creationId xmlns:a16="http://schemas.microsoft.com/office/drawing/2014/main" id="{280AAB70-EEDF-43FF-BDA3-B3893C7A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37C4D4-070F-4002-A370-68F97C20CBBE}"/>
              </a:ext>
            </a:extLst>
          </p:cNvPr>
          <p:cNvSpPr/>
          <p:nvPr/>
        </p:nvSpPr>
        <p:spPr>
          <a:xfrm>
            <a:off x="2265919" y="6143329"/>
            <a:ext cx="9129443" cy="646331"/>
          </a:xfrm>
          <a:prstGeom prst="rect">
            <a:avLst/>
          </a:prstGeom>
          <a:solidFill>
            <a:srgbClr val="98C23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A3B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CONCEPT SITE PLAN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A3B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Why DB?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838200" y="1522908"/>
            <a:ext cx="9578545" cy="35942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RCW 39.10.300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projects selected provide opportunity for greater innovation or efficiencies between the designer and the builder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Early coordination with bidder-design elements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Minimize redesign after bid due to miscoordination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Early contractor input on site logistics and impact on neighboring Federal Way High School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6" name="Picture 5" descr="Under construction PNG">
            <a:extLst>
              <a:ext uri="{FF2B5EF4-FFF2-40B4-BE49-F238E27FC236}">
                <a16:creationId xmlns:a16="http://schemas.microsoft.com/office/drawing/2014/main" id="{F4045A34-92CA-4DE4-B871-E4C959FF1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27" y="4541177"/>
            <a:ext cx="1228121" cy="1369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30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2" y="1566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Why DB?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4735" y="1128175"/>
            <a:ext cx="10311392" cy="4490572"/>
          </a:xfrm>
        </p:spPr>
        <p:txBody>
          <a:bodyPr>
            <a:noAutofit/>
          </a:bodyPr>
          <a:lstStyle/>
          <a:p>
            <a:pPr lvl="0" fontAlgn="base"/>
            <a:r>
              <a:rPr lang="en-US" sz="1800" b="1" i="1" dirty="0"/>
              <a:t>The Project Involves Complex Scheduling, Coordination and Phasing</a:t>
            </a:r>
            <a:r>
              <a:rPr lang="en-US" sz="1800" dirty="0"/>
              <a:t>:</a:t>
            </a:r>
          </a:p>
          <a:p>
            <a:pPr lvl="1" fontAlgn="base"/>
            <a:endParaRPr lang="en-US" sz="1800" dirty="0"/>
          </a:p>
          <a:p>
            <a:pPr lvl="1" fontAlgn="base"/>
            <a:r>
              <a:rPr lang="en-US" sz="1800" dirty="0"/>
              <a:t>The project mainly consists of bidder-designed-elements. It will benefit from early coordination with vendors and contractors that design and provide the bidder-designed elements to avoid redesign after bid</a:t>
            </a:r>
          </a:p>
          <a:p>
            <a:pPr marL="457200" lvl="1" indent="0" fontAlgn="base">
              <a:buNone/>
            </a:pPr>
            <a:endParaRPr lang="en-US" sz="1800" dirty="0"/>
          </a:p>
          <a:p>
            <a:pPr lvl="1" fontAlgn="base"/>
            <a:r>
              <a:rPr lang="en-US" sz="1800" dirty="0"/>
              <a:t>The District plans on improving the east frontage of the stadium, which is a main pathway into the neighboring Federal Way High School parking lot. Progressive DB will allow contractor to provide input on site logistics during the design process to minimize impact.</a:t>
            </a:r>
            <a:endParaRPr lang="en-US" sz="1000" dirty="0"/>
          </a:p>
          <a:p>
            <a:pPr lvl="1" fontAlgn="base"/>
            <a:endParaRPr lang="en-US" sz="1800" dirty="0"/>
          </a:p>
          <a:p>
            <a:pPr lvl="2"/>
            <a:endParaRPr lang="en-US" sz="1600" dirty="0"/>
          </a:p>
        </p:txBody>
      </p:sp>
      <p:pic>
        <p:nvPicPr>
          <p:cNvPr id="7" name="Picture 6" descr="Under construction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27" y="4541177"/>
            <a:ext cx="1228121" cy="1369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89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2" y="1566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DB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8042" y="1341229"/>
            <a:ext cx="8735828" cy="3371906"/>
          </a:xfrm>
        </p:spPr>
        <p:txBody>
          <a:bodyPr>
            <a:noAutofit/>
          </a:bodyPr>
          <a:lstStyle/>
          <a:p>
            <a:pPr lvl="0" fontAlgn="base"/>
            <a:endParaRPr lang="en-US" sz="1800" b="1" dirty="0"/>
          </a:p>
          <a:p>
            <a:pPr lvl="0" fontAlgn="base"/>
            <a:r>
              <a:rPr lang="en-US" sz="1800" b="1" dirty="0"/>
              <a:t>Progressive DB provides the greatest predictability in cost</a:t>
            </a:r>
          </a:p>
          <a:p>
            <a:pPr marL="0" lvl="0" indent="0" fontAlgn="base">
              <a:buNone/>
            </a:pPr>
            <a:endParaRPr lang="en-US" sz="1800" b="1" dirty="0"/>
          </a:p>
          <a:p>
            <a:pPr lvl="1" fontAlgn="base"/>
            <a:r>
              <a:rPr lang="en-US" sz="1400" b="1" dirty="0"/>
              <a:t>Last major project of bond program</a:t>
            </a:r>
          </a:p>
          <a:p>
            <a:pPr lvl="1" fontAlgn="base"/>
            <a:r>
              <a:rPr lang="en-US" sz="1400" b="1" dirty="0"/>
              <a:t>Maximize value of remaining funds</a:t>
            </a:r>
          </a:p>
          <a:p>
            <a:pPr marL="0" lvl="0" indent="0" fontAlgn="base">
              <a:buNone/>
            </a:pPr>
            <a:endParaRPr lang="en-US" sz="1800" b="1" dirty="0"/>
          </a:p>
          <a:p>
            <a:pPr lvl="0" fontAlgn="base"/>
            <a:r>
              <a:rPr lang="en-US" sz="1800" b="1" dirty="0"/>
              <a:t>Qualification based selection process</a:t>
            </a:r>
          </a:p>
          <a:p>
            <a:pPr marL="0" lvl="0" indent="0" fontAlgn="base">
              <a:buNone/>
            </a:pPr>
            <a:endParaRPr lang="en-US" sz="1800" b="1" dirty="0"/>
          </a:p>
          <a:p>
            <a:pPr lvl="1" fontAlgn="base"/>
            <a:r>
              <a:rPr lang="en-US" sz="1400" b="1" dirty="0"/>
              <a:t>Design-builder’s approach to increase small, women, and minority-owned business participation will be part of the evaluation criteria.</a:t>
            </a:r>
          </a:p>
          <a:p>
            <a:pPr marL="0" lvl="0" indent="0" fontAlgn="base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67" y="4356243"/>
            <a:ext cx="1330949" cy="1561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78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Questions &amp; Answers</a:t>
            </a:r>
          </a:p>
        </p:txBody>
      </p:sp>
      <p:pic>
        <p:nvPicPr>
          <p:cNvPr id="1026" name="Picture 2" descr="https://www.fwps.org/cms/lib/WA01919399/Centricity/Domain/1630/DSC_9830.jpg">
            <a:extLst>
              <a:ext uri="{FF2B5EF4-FFF2-40B4-BE49-F238E27FC236}">
                <a16:creationId xmlns:a16="http://schemas.microsoft.com/office/drawing/2014/main" id="{C886C13C-CFB5-4B5D-A00C-2208F1DA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01" y="1484323"/>
            <a:ext cx="5826746" cy="38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3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Introduce - Our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1564105"/>
            <a:ext cx="11061033" cy="3812758"/>
          </a:xfrm>
        </p:spPr>
        <p:txBody>
          <a:bodyPr>
            <a:normAutofit/>
          </a:bodyPr>
          <a:lstStyle/>
          <a:p>
            <a:r>
              <a:rPr lang="en-US" sz="2600" dirty="0"/>
              <a:t>Ashley Murphy – Chief Finance &amp; Operations Officer</a:t>
            </a:r>
          </a:p>
          <a:p>
            <a:r>
              <a:rPr lang="en-US" sz="2600" dirty="0"/>
              <a:t>Michael Swartz – Executive Director of Capital Projects</a:t>
            </a:r>
          </a:p>
          <a:p>
            <a:r>
              <a:rPr lang="en-US" sz="2600" dirty="0"/>
              <a:t>Mike Benzien – Executive Director of Maintenance &amp; Operations</a:t>
            </a:r>
          </a:p>
          <a:p>
            <a:r>
              <a:rPr lang="en-US" sz="2600" dirty="0"/>
              <a:t>David Beaudine – CBRE/Managing Director/DB Advisor</a:t>
            </a:r>
          </a:p>
          <a:p>
            <a:r>
              <a:rPr lang="en-US" sz="2600" dirty="0"/>
              <a:t>Delin Huang – CBRE/Project Manager</a:t>
            </a:r>
          </a:p>
          <a:p>
            <a:r>
              <a:rPr lang="en-US" sz="2600" dirty="0"/>
              <a:t>Jim Hansen – RJH Solutions LLC/DB Consultant</a:t>
            </a:r>
          </a:p>
        </p:txBody>
      </p:sp>
      <p:pic>
        <p:nvPicPr>
          <p:cNvPr id="4" name="Picture 3" descr="Team - Preventia - Format Company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52" y="4403557"/>
            <a:ext cx="2628899" cy="15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9C4B-F165-654F-97E6-0035CE0D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9" y="370909"/>
            <a:ext cx="11675771" cy="3282536"/>
          </a:xfrm>
        </p:spPr>
        <p:txBody>
          <a:bodyPr/>
          <a:lstStyle/>
          <a:p>
            <a:pPr algn="ctr"/>
            <a:br>
              <a:rPr lang="en-US" sz="6600" dirty="0"/>
            </a:br>
            <a:r>
              <a:rPr lang="en-US" sz="66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05541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00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5431" y="1565640"/>
            <a:ext cx="7145215" cy="3568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District Demographics</a:t>
            </a:r>
          </a:p>
          <a:p>
            <a:r>
              <a:rPr lang="en-US" dirty="0"/>
              <a:t>Team Qualifications</a:t>
            </a:r>
          </a:p>
          <a:p>
            <a:r>
              <a:rPr lang="en-US" dirty="0"/>
              <a:t>District Capital Program</a:t>
            </a:r>
          </a:p>
          <a:p>
            <a:r>
              <a:rPr lang="en-US" dirty="0"/>
              <a:t>District Capital Schedule</a:t>
            </a:r>
          </a:p>
          <a:p>
            <a:r>
              <a:rPr lang="en-US" dirty="0"/>
              <a:t>Memorial Field Budget</a:t>
            </a:r>
          </a:p>
          <a:p>
            <a:r>
              <a:rPr lang="en-US" dirty="0"/>
              <a:t>Project Details</a:t>
            </a:r>
          </a:p>
          <a:p>
            <a:r>
              <a:rPr lang="en-US" dirty="0"/>
              <a:t>Why use DB?</a:t>
            </a:r>
          </a:p>
          <a:p>
            <a:r>
              <a:rPr lang="en-US" dirty="0"/>
              <a:t>DB Benefits</a:t>
            </a:r>
          </a:p>
          <a:p>
            <a:endParaRPr lang="en-US" dirty="0"/>
          </a:p>
        </p:txBody>
      </p:sp>
      <p:pic>
        <p:nvPicPr>
          <p:cNvPr id="4" name="Picture 3" descr="La Gestión del Tiemp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15" y="3200765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88" y="359294"/>
            <a:ext cx="10515600" cy="108853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District Demographics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70" y="1337213"/>
            <a:ext cx="7269180" cy="39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8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05" y="1689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Team Qualifications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Project Team Structure</a:t>
            </a:r>
          </a:p>
        </p:txBody>
      </p:sp>
      <p:sp>
        <p:nvSpPr>
          <p:cNvPr id="5" name="Oval 4"/>
          <p:cNvSpPr/>
          <p:nvPr/>
        </p:nvSpPr>
        <p:spPr>
          <a:xfrm>
            <a:off x="4501661" y="1488526"/>
            <a:ext cx="2687781" cy="2485597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Owner: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Federal Way Public Schools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(FWPS)</a:t>
            </a:r>
          </a:p>
        </p:txBody>
      </p:sp>
      <p:sp>
        <p:nvSpPr>
          <p:cNvPr id="6" name="Oval 5"/>
          <p:cNvSpPr/>
          <p:nvPr/>
        </p:nvSpPr>
        <p:spPr>
          <a:xfrm>
            <a:off x="3318415" y="3308913"/>
            <a:ext cx="2733890" cy="2297562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 Project Team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CBRE |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Heery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20788" y="3308913"/>
            <a:ext cx="2829526" cy="2443575"/>
          </a:xfrm>
          <a:prstGeom prst="ellipse">
            <a:avLst/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Design-Builder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5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13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Team Qualifications - Owner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46013" y="1690688"/>
            <a:ext cx="5954898" cy="3672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FWPS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Ashley Murphy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Chief Finance and Operation Officer 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Years Experience</a:t>
            </a: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Finance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Michael Swartz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Executive Director of Capital Projects –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plus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Years Experience in Education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Mike Benzien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Executive Director of Maintenance and Operations – 32 Years Experience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06" y="1861818"/>
            <a:ext cx="4702693" cy="3134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66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Team Qualifications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Team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02701-EAB3-4110-98CD-69C7BECCC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68" y="251670"/>
            <a:ext cx="6592919" cy="55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5842" y="1227222"/>
            <a:ext cx="9244915" cy="13255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A5508-C5C2-4386-B823-EEA3B5AE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Team Qualifications – PM Team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2" name="Picture 11" descr="ETF conference: “Skills and qualifications – benefits for people” | UNIME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66" y="4482847"/>
            <a:ext cx="1815928" cy="13619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764" y="1227222"/>
            <a:ext cx="10406989" cy="4427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14400" marR="0" indent="-228600">
              <a:spcBef>
                <a:spcPts val="0"/>
              </a:spcBef>
              <a:spcAft>
                <a:spcPts val="0"/>
              </a:spcAft>
              <a:tabLst>
                <a:tab pos="685800" algn="l"/>
                <a:tab pos="914400" algn="l"/>
              </a:tabLst>
            </a:pPr>
            <a:r>
              <a:rPr lang="en-US" sz="1100" b="1" i="1" u="sng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Delin Huang – Project Manager, </a:t>
            </a:r>
            <a:r>
              <a:rPr lang="en-US" sz="1100" b="1" i="1" u="sng" kern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CBRE|Heery</a:t>
            </a:r>
            <a:endParaRPr lang="en-US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years of construction experienced</a:t>
            </a: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spent the last 2 years supporting the management of the Federal Way Public School projects</a:t>
            </a: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Licensed professional engineer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85800" algn="l"/>
                <a:tab pos="914400" algn="l"/>
              </a:tabLst>
            </a:pPr>
            <a:endParaRPr lang="en-US" sz="1100" b="1" i="1" u="sng" kern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85800" algn="l"/>
                <a:tab pos="914400" algn="l"/>
              </a:tabLst>
            </a:pPr>
            <a:endParaRPr lang="en-US" sz="1100" b="1" i="1" u="sng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85800" algn="l"/>
                <a:tab pos="914400" algn="l"/>
              </a:tabLst>
            </a:pPr>
            <a:r>
              <a:rPr lang="en-US" sz="1100" b="1" i="1" u="sng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Beaudine – Managing Director &amp; GC/CM Advisor, </a:t>
            </a:r>
            <a:r>
              <a:rPr lang="en-US" sz="1100" b="1" i="1" u="sng" kern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CBRE|Heery</a:t>
            </a:r>
            <a:endParaRPr lang="en-US" sz="1200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years of industry experience with majority working within Washington State K-12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Manager, Rogers and Ferris High Schools, in the Spokane School District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recently advising the West Valley Yakima, Mead and Puyallup School Districts on their current projects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Serves as CBRE |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Heery’s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Washington lead, as well as the company’s K-12 market leader for Washington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Recently was re-appointed as a member of the PRC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guidance to the overall program related to best practices established and learned by the committee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1100" b="1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1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Team Qualifications – 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06409" y="1754183"/>
            <a:ext cx="7640813" cy="35687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US" altLang="en-US" sz="3200" u="sng" dirty="0"/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en-US" sz="5600" b="1" i="1" u="sng" dirty="0"/>
              <a:t>Marc Bargenda – Program Manager, </a:t>
            </a:r>
            <a:r>
              <a:rPr lang="en-US" altLang="en-US" sz="5600" b="1" i="1" u="sng" dirty="0" err="1"/>
              <a:t>CBRE|Heery</a:t>
            </a:r>
            <a:endParaRPr lang="en-US" altLang="en-US" sz="5600" b="1" i="1" u="sng" dirty="0"/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5600" dirty="0"/>
              <a:t>25 years of project management experience.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5600" dirty="0"/>
              <a:t>10 years in the k-12 industry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5600" dirty="0"/>
              <a:t>Marc’s experience include all types of project delivery methods: GC/CM, Design/Build, and Design-Bid-Build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5600" dirty="0"/>
              <a:t>He spent the last two years managing the construction of the new Thomas Jefferson High School for Federal Way Public School. The school opened on-time on September 1, 2021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US" altLang="en-US" sz="5600" dirty="0"/>
          </a:p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en-US" sz="56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Jim Hansen – DB Consultant, RJH Solutions LLC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5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47 years of construction experience.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5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Former Director of Construction and Planning for the Bethel Public Schools.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5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 Jim’s leadership, Bethel Public Schools was the first public school district to utilize the Design-Build Project Delivery system in Washington State.</a:t>
            </a:r>
          </a:p>
          <a:p>
            <a:endParaRPr lang="en-US" dirty="0"/>
          </a:p>
        </p:txBody>
      </p:sp>
      <p:pic>
        <p:nvPicPr>
          <p:cNvPr id="4" name="Picture 3" descr="ETF conference: “Skills and qualifications – benefits for people” | UNIME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66" y="4482847"/>
            <a:ext cx="1815928" cy="13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835</Words>
  <Application>Microsoft Office PowerPoint</Application>
  <PresentationFormat>Widescreen</PresentationFormat>
  <Paragraphs>144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       </vt:lpstr>
      <vt:lpstr>Introduce - Our Team</vt:lpstr>
      <vt:lpstr>Agenda</vt:lpstr>
      <vt:lpstr>District Demographics </vt:lpstr>
      <vt:lpstr>Team Qualifications Project Team Structure</vt:lpstr>
      <vt:lpstr>Team Qualifications - Owner</vt:lpstr>
      <vt:lpstr>Team Qualifications Project Team Structure</vt:lpstr>
      <vt:lpstr>Team Qualifications – PM Team </vt:lpstr>
      <vt:lpstr>Team Qualifications –  Team</vt:lpstr>
      <vt:lpstr>District Capital Program – Phase II</vt:lpstr>
      <vt:lpstr>District Capital Program Phase II Schedule</vt:lpstr>
      <vt:lpstr>District Capital Program –  Memorial Field Renovation Budget</vt:lpstr>
      <vt:lpstr>Memorial Field – Project Schedule</vt:lpstr>
      <vt:lpstr>Memorial Field - Project Details</vt:lpstr>
      <vt:lpstr>PowerPoint Presentation</vt:lpstr>
      <vt:lpstr>Why DB?</vt:lpstr>
      <vt:lpstr>Why DB?</vt:lpstr>
      <vt:lpstr>DB Benefits</vt:lpstr>
      <vt:lpstr>Questions &amp; Answers</vt:lpstr>
      <vt:lpstr> 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Mike Kwaske</dc:creator>
  <cp:lastModifiedBy>Marc Bargenda</cp:lastModifiedBy>
  <cp:revision>51</cp:revision>
  <dcterms:created xsi:type="dcterms:W3CDTF">2021-08-19T19:08:44Z</dcterms:created>
  <dcterms:modified xsi:type="dcterms:W3CDTF">2021-09-16T21:34:57Z</dcterms:modified>
</cp:coreProperties>
</file>