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1" r:id="rId3"/>
    <p:sldId id="304" r:id="rId4"/>
    <p:sldId id="319" r:id="rId5"/>
    <p:sldId id="320" r:id="rId6"/>
    <p:sldId id="321" r:id="rId7"/>
    <p:sldId id="324" r:id="rId8"/>
    <p:sldId id="325" r:id="rId9"/>
    <p:sldId id="326" r:id="rId10"/>
    <p:sldId id="327" r:id="rId11"/>
    <p:sldId id="328" r:id="rId12"/>
    <p:sldId id="330" r:id="rId13"/>
    <p:sldId id="331" r:id="rId14"/>
    <p:sldId id="317" r:id="rId15"/>
    <p:sldId id="318" r:id="rId16"/>
    <p:sldId id="323" r:id="rId1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pos="624" userDrawn="1">
          <p15:clr>
            <a:srgbClr val="A4A3A4"/>
          </p15:clr>
        </p15:guide>
        <p15:guide id="5" orient="horz" pos="1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FF600C"/>
    <a:srgbClr val="333333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3615" autoAdjust="0"/>
  </p:normalViewPr>
  <p:slideViewPr>
    <p:cSldViewPr>
      <p:cViewPr varScale="1">
        <p:scale>
          <a:sx n="62" d="100"/>
          <a:sy n="62" d="100"/>
        </p:scale>
        <p:origin x="1514" y="34"/>
      </p:cViewPr>
      <p:guideLst>
        <p:guide orient="horz" pos="2640"/>
        <p:guide pos="2880"/>
        <p:guide orient="horz" pos="384"/>
        <p:guide pos="624"/>
        <p:guide orient="horz"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1901" y="-90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pPr>
              <a:defRPr/>
            </a:pPr>
            <a:fld id="{0C02475D-3491-4065-93F8-94E55442645F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pPr>
              <a:defRPr/>
            </a:pPr>
            <a:fld id="{DCA1D612-AA09-45E7-838C-56B1A093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7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2463" tIns="46232" rIns="92463" bIns="4623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2463" tIns="46232" rIns="92463" bIns="4623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65451-5371-4C70-A2D7-026E4869CB25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3" tIns="46232" rIns="92463" bIns="462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0875"/>
            <a:ext cx="5680075" cy="4224338"/>
          </a:xfrm>
          <a:prstGeom prst="rect">
            <a:avLst/>
          </a:prstGeom>
        </p:spPr>
        <p:txBody>
          <a:bodyPr vert="horz" lIns="92463" tIns="46232" rIns="92463" bIns="4623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2463" tIns="46232" rIns="92463" bIns="4623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2463" tIns="46232" rIns="92463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96715D-5C39-4AF8-84DA-FE841A11C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93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8988" y="4459288"/>
            <a:ext cx="5681662" cy="422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900" u="sng" dirty="0"/>
          </a:p>
        </p:txBody>
      </p:sp>
    </p:spTree>
    <p:extLst>
      <p:ext uri="{BB962C8B-B14F-4D97-AF65-F5344CB8AC3E}">
        <p14:creationId xmlns:p14="http://schemas.microsoft.com/office/powerpoint/2010/main" val="69965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Stuart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2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Phil Iverson</a:t>
            </a:r>
          </a:p>
        </p:txBody>
      </p:sp>
    </p:spTree>
    <p:extLst>
      <p:ext uri="{BB962C8B-B14F-4D97-AF65-F5344CB8AC3E}">
        <p14:creationId xmlns:p14="http://schemas.microsoft.com/office/powerpoint/2010/main" val="59520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Stuart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8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Stuart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9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David</a:t>
            </a:r>
            <a:r>
              <a:rPr lang="en-US" baseline="0" dirty="0"/>
              <a:t> McBride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0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David</a:t>
            </a:r>
            <a:r>
              <a:rPr lang="en-US" baseline="0" dirty="0"/>
              <a:t> McBride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  <a:r>
              <a:rPr lang="en-US" baseline="0" dirty="0"/>
              <a:t> Chandler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1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Kasey Wyatt</a:t>
            </a:r>
          </a:p>
        </p:txBody>
      </p:sp>
    </p:spTree>
    <p:extLst>
      <p:ext uri="{BB962C8B-B14F-4D97-AF65-F5344CB8AC3E}">
        <p14:creationId xmlns:p14="http://schemas.microsoft.com/office/powerpoint/2010/main" val="41093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Kasey Wyatt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Kasey Wyatt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David McBride</a:t>
            </a:r>
          </a:p>
        </p:txBody>
      </p:sp>
    </p:spTree>
    <p:extLst>
      <p:ext uri="{BB962C8B-B14F-4D97-AF65-F5344CB8AC3E}">
        <p14:creationId xmlns:p14="http://schemas.microsoft.com/office/powerpoint/2010/main" val="417809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  <a:r>
              <a:rPr lang="en-US" baseline="0" dirty="0"/>
              <a:t> McBride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1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Phil Iverson</a:t>
            </a:r>
          </a:p>
        </p:txBody>
      </p:sp>
    </p:spTree>
    <p:extLst>
      <p:ext uri="{BB962C8B-B14F-4D97-AF65-F5344CB8AC3E}">
        <p14:creationId xmlns:p14="http://schemas.microsoft.com/office/powerpoint/2010/main" val="371234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Stuart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2EAC-8FAC-436F-B6FD-03B487C2E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7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6A07-A010-4D8D-B83E-8BDFED4BD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FC50-E94D-47DB-9DD1-381F545DC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3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C938-B5E4-4859-8B9A-57FE1D6E4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4848-1D3E-47B4-98EA-41341F61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8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C270-9904-4C42-899B-5B75EA65E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8664-9F73-4983-923D-D299B5631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2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6546-E703-464D-A108-DA09CC99B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236E-61B0-48FE-96B8-987258AB7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D57F-88CE-41B9-92F1-E469FCCD5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80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F5B6B-9D81-4403-8469-486F8C1EC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A0E5-BFD0-4BB0-82E7-A34F53AC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6C21C8-AF06-4ED7-8057-E972A62A1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833"/>
            <a:ext cx="9144000" cy="1524001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0720" y="82340"/>
            <a:ext cx="6305192" cy="1431828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for </a:t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2479444" cy="122226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0718" y="2066925"/>
            <a:ext cx="7522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4400" kern="0" dirty="0">
                <a:solidFill>
                  <a:srgbClr val="4D4D4D"/>
                </a:solidFill>
                <a:latin typeface="Arial Black" panose="020B0A04020102020204" pitchFamily="34" charset="0"/>
              </a:rPr>
              <a:t>Fords Prairie and Jefferson Lincoln Elementary Schools Replacement</a:t>
            </a:r>
            <a:endParaRPr lang="en-US" altLang="en-US" sz="6000" kern="0" dirty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r>
              <a:rPr lang="en-US" altLang="en-US" sz="2000" i="1" kern="0" dirty="0">
                <a:solidFill>
                  <a:srgbClr val="333333"/>
                </a:solidFill>
              </a:rPr>
              <a:t/>
            </a:r>
            <a:br>
              <a:rPr lang="en-US" altLang="en-US" sz="2000" i="1" kern="0" dirty="0">
                <a:solidFill>
                  <a:srgbClr val="333333"/>
                </a:solidFill>
              </a:rPr>
            </a:br>
            <a:r>
              <a:rPr lang="en-US" altLang="en-US" i="1" kern="0" dirty="0">
                <a:solidFill>
                  <a:srgbClr val="FF600C"/>
                </a:solidFill>
              </a:rPr>
              <a:t>Thursday, July 27,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16667" r="6207" b="14444"/>
          <a:stretch/>
        </p:blipFill>
        <p:spPr bwMode="auto">
          <a:xfrm>
            <a:off x="533400" y="1935879"/>
            <a:ext cx="8176265" cy="48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40368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6811" y="1177087"/>
            <a:ext cx="91608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kern="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Fords Prairie Elementary</a:t>
            </a:r>
          </a:p>
        </p:txBody>
      </p:sp>
    </p:spTree>
    <p:extLst>
      <p:ext uri="{BB962C8B-B14F-4D97-AF65-F5344CB8AC3E}">
        <p14:creationId xmlns:p14="http://schemas.microsoft.com/office/powerpoint/2010/main" val="16217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Scope</a:t>
            </a:r>
            <a:r>
              <a:rPr lang="en-US" altLang="en-US" sz="6000" dirty="0">
                <a:solidFill>
                  <a:schemeClr val="tx1"/>
                </a:solidFill>
              </a:rPr>
              <a:t/>
            </a:r>
            <a:br>
              <a:rPr lang="en-US" altLang="en-US" sz="6000" dirty="0">
                <a:solidFill>
                  <a:schemeClr val="tx1"/>
                </a:solidFill>
              </a:rPr>
            </a:br>
            <a:r>
              <a:rPr lang="en-US" altLang="en-US" sz="3000" dirty="0">
                <a:solidFill>
                  <a:schemeClr val="tx1"/>
                </a:solidFill>
              </a:rPr>
              <a:t>Jefferson Lincoln Elementary School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6811" y="1177087"/>
            <a:ext cx="91608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kern="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Lincoln Elementary</a:t>
            </a:r>
          </a:p>
        </p:txBody>
      </p:sp>
      <p:pic>
        <p:nvPicPr>
          <p:cNvPr id="11" name="Picture 2" descr="https://files.acrobat.com/a/invitation/1a19bf1b-b82f-40ff-9134-e42d39fbc2e1/asset/asset-0/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12873" r="14950" b="14135"/>
          <a:stretch/>
        </p:blipFill>
        <p:spPr bwMode="auto">
          <a:xfrm>
            <a:off x="658868" y="1828800"/>
            <a:ext cx="7799332" cy="47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05000"/>
            <a:ext cx="8229600" cy="1143000"/>
          </a:xfrm>
        </p:spPr>
        <p:txBody>
          <a:bodyPr/>
          <a:lstStyle/>
          <a:p>
            <a:r>
              <a:rPr lang="en-US" altLang="en-US" dirty="0"/>
              <a:t>Conceptual Plan 2</a:t>
            </a:r>
            <a:r>
              <a:rPr lang="en-US" altLang="en-US" sz="6000" dirty="0"/>
              <a:t/>
            </a:r>
            <a:br>
              <a:rPr lang="en-US" altLang="en-US" sz="6000" dirty="0"/>
            </a:br>
            <a:r>
              <a:rPr lang="en-US" altLang="en-US" sz="3000" dirty="0"/>
              <a:t>Jefferson Lincoln Elementary School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40368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Plan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77087"/>
            <a:ext cx="91440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kern="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Lincoln Elementary</a:t>
            </a:r>
          </a:p>
        </p:txBody>
      </p:sp>
      <p:pic>
        <p:nvPicPr>
          <p:cNvPr id="3074" name="Picture 2" descr="https://files.acrobat.com/a/invitation/934e0b72-f8be-48a2-a0df-7c75f16b4c19/asset/asset-0/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0101" r="8574" b="9085"/>
          <a:stretch/>
        </p:blipFill>
        <p:spPr bwMode="auto">
          <a:xfrm>
            <a:off x="609599" y="1892968"/>
            <a:ext cx="7894055" cy="47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14444" r="3442" b="18888"/>
          <a:stretch/>
        </p:blipFill>
        <p:spPr bwMode="auto">
          <a:xfrm>
            <a:off x="460510" y="1951037"/>
            <a:ext cx="82229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1177087"/>
            <a:ext cx="90678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kern="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Lincoln Elementary</a:t>
            </a:r>
          </a:p>
        </p:txBody>
      </p:sp>
    </p:spTree>
    <p:extLst>
      <p:ext uri="{BB962C8B-B14F-4D97-AF65-F5344CB8AC3E}">
        <p14:creationId xmlns:p14="http://schemas.microsoft.com/office/powerpoint/2010/main" val="2102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181600"/>
          </a:xfrm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GC/CM Process</a:t>
            </a:r>
            <a:r>
              <a:rPr lang="en-US" altLang="en-US" sz="2000" dirty="0"/>
              <a:t>			</a:t>
            </a: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- September 2017</a:t>
            </a:r>
          </a:p>
          <a:p>
            <a:pPr lvl="1">
              <a:defRPr/>
            </a:pPr>
            <a:r>
              <a:rPr lang="en-US" altLang="en-US" sz="1600"/>
              <a:t>1</a:t>
            </a:r>
            <a:r>
              <a:rPr lang="en-US" altLang="en-US" sz="1600" baseline="30000"/>
              <a:t>st</a:t>
            </a:r>
            <a:r>
              <a:rPr lang="en-US" altLang="en-US" sz="1600"/>
              <a:t> </a:t>
            </a:r>
            <a:r>
              <a:rPr lang="en-US" altLang="en-US" sz="1600" smtClean="0"/>
              <a:t>Advertisement </a:t>
            </a:r>
            <a:r>
              <a:rPr lang="en-US" altLang="en-US" sz="1600" dirty="0"/>
              <a:t>for GC/CM RFQ	July 31, 2017</a:t>
            </a:r>
          </a:p>
          <a:p>
            <a:pPr lvl="1">
              <a:defRPr/>
            </a:pPr>
            <a:r>
              <a:rPr lang="en-US" altLang="en-US" sz="1600" dirty="0"/>
              <a:t>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Advertisement for GC/CM RFQ	August 7, 2017</a:t>
            </a:r>
          </a:p>
          <a:p>
            <a:pPr lvl="1">
              <a:defRPr/>
            </a:pPr>
            <a:r>
              <a:rPr lang="en-US" altLang="en-US" sz="1600" dirty="0"/>
              <a:t>GC/CM </a:t>
            </a:r>
            <a:r>
              <a:rPr lang="en-US" altLang="en-US" sz="1600" dirty="0" err="1"/>
              <a:t>Presubmittal</a:t>
            </a:r>
            <a:r>
              <a:rPr lang="en-US" altLang="en-US" sz="1600" dirty="0"/>
              <a:t> Meeting		August 10, 2017</a:t>
            </a:r>
          </a:p>
          <a:p>
            <a:pPr lvl="1">
              <a:defRPr/>
            </a:pPr>
            <a:r>
              <a:rPr lang="en-US" altLang="en-US" sz="1600" dirty="0"/>
              <a:t>Statement of Qualifications Due		August 21, 2017</a:t>
            </a:r>
          </a:p>
          <a:p>
            <a:pPr lvl="1">
              <a:defRPr/>
            </a:pPr>
            <a:r>
              <a:rPr lang="en-US" altLang="en-US" sz="1600" dirty="0"/>
              <a:t>Short-list Most Qualified GC/CM’s	August 25, 2017</a:t>
            </a:r>
          </a:p>
          <a:p>
            <a:pPr lvl="1">
              <a:defRPr/>
            </a:pPr>
            <a:r>
              <a:rPr lang="en-US" altLang="en-US" sz="1600" dirty="0"/>
              <a:t>Interview GC/CM’s			September 12, 2017</a:t>
            </a:r>
          </a:p>
          <a:p>
            <a:pPr lvl="1">
              <a:defRPr/>
            </a:pPr>
            <a:r>
              <a:rPr lang="en-US" altLang="en-US" sz="1600" dirty="0"/>
              <a:t>Open GC/CM Fee Proposals		September 14, 2017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and Ed Specs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August 2017 - October 2017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Design			August 2017 - October 2017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Development			November 2017 - February 2018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Documents		February 2018 - June 2018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Permitting				April 2018 - June 2018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				May 2018 - July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Occupancy				August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Fords Prairie Elementary School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Construction GMP (including GC/CM Contingency at 3.5%)	$19,497,650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Cost of Professional Services (Design, Management &amp; Staff)	$  3,229,360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Equipment &amp; Furnishings	 				$  1,200,000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Project Contingencies (5% of GMP)				$     974,883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Other project costs (utilities, permits, consumables, moving)	$  1,238,000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 dirty="0"/>
              <a:t>Sales Tax						$  1,598,807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approved budget					$27,738,700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 </a:t>
            </a:r>
            <a:endParaRPr lang="en-US" altLang="en-US" sz="1800" dirty="0"/>
          </a:p>
          <a:p>
            <a:pPr>
              <a:spcBef>
                <a:spcPct val="0"/>
              </a:spcBef>
              <a:buNone/>
            </a:pPr>
            <a:r>
              <a:rPr lang="en-US" altLang="en-US" sz="2000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Lincoln Elementary School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Construction GMP (including GC/CM Contingency at 3.5%)	$19,481,510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Cost of Professional Services (Design, Management &amp; Staff)   	$  3,228,874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Equipment &amp; Furnishings					$  1,200,000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Project Contingencies (5% of GMP)				$     974,076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Other project costs (utilities, permits, consumables, moving)	$  1,238,000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u="sng" dirty="0"/>
              <a:t>Sales Tax						$  1,597,484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approved budget					$27,719,944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marL="0" indent="0" algn="ctr">
              <a:buFontTx/>
              <a:buNone/>
            </a:pPr>
            <a:endParaRPr lang="en-US" alt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76654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-9833"/>
            <a:ext cx="9677400" cy="68678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93" y="1091066"/>
            <a:ext cx="2568277" cy="1266052"/>
          </a:xfrm>
          <a:prstGeom prst="rect">
            <a:avLst/>
          </a:prstGeom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763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6600" b="1" dirty="0"/>
          </a:p>
          <a:p>
            <a:pPr marL="0" indent="0" algn="ctr">
              <a:buFontTx/>
              <a:buNone/>
            </a:pPr>
            <a:r>
              <a:rPr lang="en-US" altLang="en-US" sz="6600" b="1" i="1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7963" y="1427625"/>
            <a:ext cx="4827437" cy="4973175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Introduction of Project Team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Why this Project is Suited for GC/CM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Scope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Schedule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Budget &amp; Funding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Questions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6811" y="-9833"/>
            <a:ext cx="9160811" cy="1000433"/>
            <a:chOff x="-16811" y="-9833"/>
            <a:chExt cx="9160811" cy="1000433"/>
          </a:xfrm>
        </p:grpSpPr>
        <p:sp>
          <p:nvSpPr>
            <p:cNvPr id="4" name="Rectangle 3"/>
            <p:cNvSpPr/>
            <p:nvPr/>
          </p:nvSpPr>
          <p:spPr>
            <a:xfrm>
              <a:off x="0" y="-9833"/>
              <a:ext cx="9144000" cy="1000433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2067104" y="91282"/>
              <a:ext cx="6305192" cy="7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None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Agenda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811" y="73139"/>
              <a:ext cx="1769411" cy="8722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15683"/>
            <a:ext cx="4016828" cy="213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427625"/>
            <a:ext cx="4016828" cy="2310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7104" y="91282"/>
            <a:ext cx="6305192" cy="7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4"/>
          <a:stretch/>
        </p:blipFill>
        <p:spPr>
          <a:xfrm>
            <a:off x="1676400" y="1046499"/>
            <a:ext cx="5582651" cy="581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  <a:extLst/>
        </p:spPr>
        <p:txBody>
          <a:bodyPr/>
          <a:lstStyle/>
          <a:p>
            <a:pPr marL="569913" indent="0" eaLnBrk="1" hangingPunct="1">
              <a:lnSpc>
                <a:spcPct val="90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b="1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Leadership</a:t>
            </a:r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Phil Iverson, Maintenance &amp; Operations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/>
              <a:t>20 </a:t>
            </a:r>
            <a:r>
              <a:rPr lang="en-US" sz="1800" dirty="0"/>
              <a:t>year industry veteran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experience with complex projects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Alternative Delivery experience</a:t>
            </a:r>
            <a:endParaRPr lang="en-US" sz="1000" dirty="0"/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Kasey Wyatt, Program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23 year industry veteran 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experience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Over $1 billion in K12 project Experience</a:t>
            </a:r>
            <a:endParaRPr lang="en-US" sz="1000" dirty="0"/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Stuart Young, Principal In Charge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31 Years industry veteran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K12 design experience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experience</a:t>
            </a:r>
          </a:p>
          <a:p>
            <a:pPr eaLnBrk="1" hangingPunct="1">
              <a:lnSpc>
                <a:spcPct val="90000"/>
              </a:lnSpc>
              <a:tabLst>
                <a:tab pos="3543300" algn="l"/>
              </a:tabLst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0" y="140368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Leadership Expertise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</p:spPr>
        <p:txBody>
          <a:bodyPr/>
          <a:lstStyle/>
          <a:p>
            <a:pPr marL="569913" indent="0" eaLnBrk="1" hangingPunct="1">
              <a:lnSpc>
                <a:spcPct val="90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b="1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Leadership</a:t>
            </a:r>
          </a:p>
          <a:p>
            <a:pPr marL="914400" lvl="1" indent="0" eaLnBrk="1" hangingPunct="1">
              <a:lnSpc>
                <a:spcPct val="114000"/>
              </a:lnSpc>
              <a:buNone/>
              <a:tabLst>
                <a:tab pos="3543300" algn="l"/>
              </a:tabLst>
              <a:defRPr/>
            </a:pPr>
            <a:r>
              <a:rPr lang="en-US" sz="2400" b="1" dirty="0"/>
              <a:t>David McBride,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12 Year industry experience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experience</a:t>
            </a:r>
          </a:p>
          <a:p>
            <a:pPr marL="914400" lvl="2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endParaRPr lang="en-US" sz="1000" dirty="0"/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Heather </a:t>
            </a:r>
            <a:r>
              <a:rPr lang="en-US" sz="2400" b="1" dirty="0" err="1"/>
              <a:t>Hocklander</a:t>
            </a:r>
            <a:r>
              <a:rPr lang="en-US" sz="2400" b="1" dirty="0"/>
              <a:t>, Architect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16 year industry veteran 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K12 design expertise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experience</a:t>
            </a:r>
          </a:p>
          <a:p>
            <a:pPr marL="914400" lvl="2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endParaRPr lang="en-US" sz="1000" dirty="0"/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Cynthia Balzarini, Project Engineer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10 Years industry experience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experience</a:t>
            </a:r>
          </a:p>
          <a:p>
            <a:pPr eaLnBrk="1" hangingPunct="1">
              <a:lnSpc>
                <a:spcPct val="90000"/>
              </a:lnSpc>
              <a:tabLst>
                <a:tab pos="3543300" algn="l"/>
              </a:tabLst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140368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Leadership 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94" y="1371600"/>
            <a:ext cx="8229600" cy="4953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Fords Prairie &amp; Jefferson Lincoln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Replacement Schools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Complex phasing and scheduling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Occupied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Involvement of GC/CM is critical</a:t>
            </a:r>
            <a:endParaRPr lang="en-US" sz="36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Project is Suited for GC/CM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744"/>
            <a:ext cx="77724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Fords Prairie Elementary School </a:t>
            </a:r>
            <a:r>
              <a:rPr lang="en-US" altLang="en-US" sz="2400" dirty="0">
                <a:latin typeface="Arial Narrow" panose="020B0606020202030204" pitchFamily="34" charset="0"/>
              </a:rPr>
              <a:t/>
            </a:r>
            <a:br>
              <a:rPr lang="en-US" altLang="en-US" sz="2400" dirty="0">
                <a:latin typeface="Arial Narrow" panose="020B0606020202030204" pitchFamily="34" charset="0"/>
              </a:rPr>
            </a:br>
            <a:r>
              <a:rPr lang="en-US" altLang="en-US" sz="2400" dirty="0">
                <a:latin typeface="Arial Narrow" panose="020B0606020202030204" pitchFamily="34" charset="0"/>
              </a:rPr>
              <a:t>Replace the existing 36,265 SF school with a new 58,500 SF building.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u="sng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Jefferson Lincoln Elementary School </a:t>
            </a:r>
            <a:r>
              <a:rPr lang="en-US" altLang="en-US" sz="2400" dirty="0">
                <a:latin typeface="Arial Narrow" panose="020B0606020202030204" pitchFamily="34" charset="0"/>
              </a:rPr>
              <a:t/>
            </a:r>
            <a:br>
              <a:rPr lang="en-US" altLang="en-US" sz="2400" dirty="0">
                <a:latin typeface="Arial Narrow" panose="020B0606020202030204" pitchFamily="34" charset="0"/>
              </a:rPr>
            </a:br>
            <a:r>
              <a:rPr lang="en-US" altLang="en-US" sz="2400" dirty="0">
                <a:latin typeface="Arial Narrow" panose="020B0606020202030204" pitchFamily="34" charset="0"/>
              </a:rPr>
              <a:t>Replace the existing 34,651 SF school with a new 58,500 SF building.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Both elementary schools will move from a K-3 to a K-6 model, and house a capacity of 525 students.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New schools will include classrooms, art/music rooms, science rooms, library, cafeteria, gymnasium and covered outdoor space.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The replacement of elementary schools will be built on the existing sites.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23911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6811" y="1177087"/>
            <a:ext cx="91608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kern="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Fords Prairie Elementary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</a:p>
        </p:txBody>
      </p:sp>
      <p:pic>
        <p:nvPicPr>
          <p:cNvPr id="10" name="Picture 2" descr="https://files.acrobat.com/a/invitation/a3effc5b-1d7f-445a-8d70-d224c9e800c6/asset/asset-0/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5051" r="14993" b="10768"/>
          <a:stretch/>
        </p:blipFill>
        <p:spPr bwMode="auto">
          <a:xfrm>
            <a:off x="1066800" y="1851763"/>
            <a:ext cx="7086600" cy="48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r>
              <a:rPr lang="en-US" dirty="0"/>
              <a:t>Conceptual Plan</a:t>
            </a:r>
            <a:br>
              <a:rPr lang="en-US" dirty="0"/>
            </a:br>
            <a:r>
              <a:rPr lang="en-US" sz="3000" dirty="0"/>
              <a:t>Fords Prairie Elementary School</a:t>
            </a: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16667" r="3631" b="14444"/>
          <a:stretch/>
        </p:blipFill>
        <p:spPr bwMode="auto">
          <a:xfrm>
            <a:off x="629583" y="1951119"/>
            <a:ext cx="78848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9833"/>
            <a:ext cx="9144000" cy="100043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1" y="73139"/>
            <a:ext cx="1769411" cy="87224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Plan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6811" y="1177087"/>
            <a:ext cx="91608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u="sng" kern="0" dirty="0">
                <a:solidFill>
                  <a:srgbClr val="FF6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Fords Prairie Elementary</a:t>
            </a:r>
          </a:p>
        </p:txBody>
      </p:sp>
    </p:spTree>
    <p:extLst>
      <p:ext uri="{BB962C8B-B14F-4D97-AF65-F5344CB8AC3E}">
        <p14:creationId xmlns:p14="http://schemas.microsoft.com/office/powerpoint/2010/main" val="1295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239</Words>
  <Application>Microsoft Office PowerPoint</Application>
  <PresentationFormat>On-screen Show (4:3)</PresentationFormat>
  <Paragraphs>116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Conceptual Plan Fords Prairie Elementary School</vt:lpstr>
      <vt:lpstr>PowerPoint Presentation</vt:lpstr>
      <vt:lpstr>Scope Jefferson Lincoln Elementary School</vt:lpstr>
      <vt:lpstr>Conceptual Plan 2 Jefferson Lincoln Elementary School</vt:lpstr>
      <vt:lpstr>PowerPoint Presentation</vt:lpstr>
      <vt:lpstr>PowerPoint Presentation</vt:lpstr>
      <vt:lpstr>PowerPoint Presentation</vt:lpstr>
      <vt:lpstr>PowerPoint Presentation</vt:lpstr>
    </vt:vector>
  </TitlesOfParts>
  <Company>Olympic Associates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Chandler</dc:creator>
  <cp:lastModifiedBy>McBride, David</cp:lastModifiedBy>
  <cp:revision>269</cp:revision>
  <cp:lastPrinted>2017-07-03T14:17:04Z</cp:lastPrinted>
  <dcterms:created xsi:type="dcterms:W3CDTF">2007-08-13T18:14:17Z</dcterms:created>
  <dcterms:modified xsi:type="dcterms:W3CDTF">2017-07-27T17:26:19Z</dcterms:modified>
</cp:coreProperties>
</file>