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ADF70-FFF8-462B-A361-0A42962F4407}" type="doc">
      <dgm:prSet loTypeId="urn:microsoft.com/office/officeart/2005/8/layout/hProcess3" loCatId="process" qsTypeId="urn:microsoft.com/office/officeart/2005/8/quickstyle/simple5" qsCatId="simple" csTypeId="urn:microsoft.com/office/officeart/2005/8/colors/accent3_4" csCatId="accent3" phldr="1"/>
      <dgm:spPr/>
    </dgm:pt>
    <dgm:pt modelId="{AC2A3639-4196-4D29-9292-6C3A04662378}">
      <dgm:prSet phldrT="[Text]" custT="1"/>
      <dgm:spPr/>
      <dgm:t>
        <a:bodyPr/>
        <a:lstStyle/>
        <a:p>
          <a:r>
            <a:rPr lang="en-US" sz="1600" dirty="0"/>
            <a:t>Capital Department Plans and Funds </a:t>
          </a:r>
          <a:r>
            <a:rPr lang="en-US" sz="1200" dirty="0"/>
            <a:t>(Technical)</a:t>
          </a:r>
        </a:p>
      </dgm:t>
    </dgm:pt>
    <dgm:pt modelId="{D747C489-1456-4F78-9D98-BF8176A2AF30}" type="parTrans" cxnId="{99292135-1CA2-4B55-8D4C-E47B8218764E}">
      <dgm:prSet/>
      <dgm:spPr/>
      <dgm:t>
        <a:bodyPr/>
        <a:lstStyle/>
        <a:p>
          <a:endParaRPr lang="en-US"/>
        </a:p>
      </dgm:t>
    </dgm:pt>
    <dgm:pt modelId="{A2035DDA-2111-4A77-8C1A-B389D1BB7457}" type="sibTrans" cxnId="{99292135-1CA2-4B55-8D4C-E47B8218764E}">
      <dgm:prSet/>
      <dgm:spPr/>
      <dgm:t>
        <a:bodyPr/>
        <a:lstStyle/>
        <a:p>
          <a:endParaRPr lang="en-US"/>
        </a:p>
      </dgm:t>
    </dgm:pt>
    <dgm:pt modelId="{38642746-7CCE-4CA0-A0CB-3FBAB6370D1A}">
      <dgm:prSet phldrT="[Text]" custT="1"/>
      <dgm:spPr/>
      <dgm:t>
        <a:bodyPr/>
        <a:lstStyle/>
        <a:p>
          <a:r>
            <a:rPr lang="en-US" sz="1600" dirty="0"/>
            <a:t>City Purchasing and Contracting with Legal Review</a:t>
          </a:r>
        </a:p>
        <a:p>
          <a:r>
            <a:rPr lang="en-US" sz="1200" dirty="0"/>
            <a:t>(Contracting Types and Programs)</a:t>
          </a:r>
        </a:p>
      </dgm:t>
    </dgm:pt>
    <dgm:pt modelId="{A29D85B6-3CB7-4A9C-B42A-1C466688D4C8}" type="parTrans" cxnId="{74F2B001-C765-4CA3-98B4-93F12E2F5FD6}">
      <dgm:prSet/>
      <dgm:spPr/>
      <dgm:t>
        <a:bodyPr/>
        <a:lstStyle/>
        <a:p>
          <a:endParaRPr lang="en-US"/>
        </a:p>
      </dgm:t>
    </dgm:pt>
    <dgm:pt modelId="{48D845B2-7DBA-47C5-B784-A99E7B2CD4F6}" type="sibTrans" cxnId="{74F2B001-C765-4CA3-98B4-93F12E2F5FD6}">
      <dgm:prSet/>
      <dgm:spPr/>
      <dgm:t>
        <a:bodyPr/>
        <a:lstStyle/>
        <a:p>
          <a:endParaRPr lang="en-US"/>
        </a:p>
      </dgm:t>
    </dgm:pt>
    <dgm:pt modelId="{0786A372-26E4-4052-8246-8F72284FAD4F}">
      <dgm:prSet phldrT="[Text]" custT="1"/>
      <dgm:spPr/>
      <dgm:t>
        <a:bodyPr/>
        <a:lstStyle/>
        <a:p>
          <a:r>
            <a:rPr lang="en-US" sz="1800" dirty="0"/>
            <a:t>Procurement</a:t>
          </a:r>
        </a:p>
        <a:p>
          <a:r>
            <a:rPr lang="en-US" sz="1200" dirty="0"/>
            <a:t>(City Purchasing and Contracting)</a:t>
          </a:r>
        </a:p>
      </dgm:t>
    </dgm:pt>
    <dgm:pt modelId="{02C2B464-23E7-49EC-ADD2-FD0739DA0331}" type="parTrans" cxnId="{FDE8731C-B9A4-4ABF-A28B-8C87492361C8}">
      <dgm:prSet/>
      <dgm:spPr/>
      <dgm:t>
        <a:bodyPr/>
        <a:lstStyle/>
        <a:p>
          <a:endParaRPr lang="en-US"/>
        </a:p>
      </dgm:t>
    </dgm:pt>
    <dgm:pt modelId="{72022A2F-985F-4918-B13B-A618EECB9BEA}" type="sibTrans" cxnId="{FDE8731C-B9A4-4ABF-A28B-8C87492361C8}">
      <dgm:prSet/>
      <dgm:spPr/>
      <dgm:t>
        <a:bodyPr/>
        <a:lstStyle/>
        <a:p>
          <a:endParaRPr lang="en-US"/>
        </a:p>
      </dgm:t>
    </dgm:pt>
    <dgm:pt modelId="{7601DFBD-C257-42EA-A5D2-5BA2FA411009}">
      <dgm:prSet custT="1"/>
      <dgm:spPr/>
      <dgm:t>
        <a:bodyPr/>
        <a:lstStyle/>
        <a:p>
          <a:r>
            <a:rPr lang="en-US" sz="1800" dirty="0"/>
            <a:t>Construction</a:t>
          </a:r>
        </a:p>
        <a:p>
          <a:r>
            <a:rPr lang="en-US" sz="1200" dirty="0"/>
            <a:t>(Dept., City Purchasing and Contracting)</a:t>
          </a:r>
        </a:p>
      </dgm:t>
    </dgm:pt>
    <dgm:pt modelId="{19B85327-817A-4987-A7DD-9F5F2F3910D8}" type="parTrans" cxnId="{66A4F7E4-2E79-49E7-9659-0CBA1352E698}">
      <dgm:prSet/>
      <dgm:spPr/>
      <dgm:t>
        <a:bodyPr/>
        <a:lstStyle/>
        <a:p>
          <a:endParaRPr lang="en-US"/>
        </a:p>
      </dgm:t>
    </dgm:pt>
    <dgm:pt modelId="{500A6E16-218D-4B0A-9649-905E0E4CB9F5}" type="sibTrans" cxnId="{66A4F7E4-2E79-49E7-9659-0CBA1352E698}">
      <dgm:prSet/>
      <dgm:spPr/>
      <dgm:t>
        <a:bodyPr/>
        <a:lstStyle/>
        <a:p>
          <a:endParaRPr lang="en-US"/>
        </a:p>
      </dgm:t>
    </dgm:pt>
    <dgm:pt modelId="{4DA35300-7DF0-4E88-9C3E-D0C9962976A6}" type="pres">
      <dgm:prSet presAssocID="{1E6ADF70-FFF8-462B-A361-0A42962F4407}" presName="Name0" presStyleCnt="0">
        <dgm:presLayoutVars>
          <dgm:dir/>
          <dgm:animLvl val="lvl"/>
          <dgm:resizeHandles val="exact"/>
        </dgm:presLayoutVars>
      </dgm:prSet>
      <dgm:spPr/>
    </dgm:pt>
    <dgm:pt modelId="{139EFD24-DDEE-4A46-9F0A-6248861909AD}" type="pres">
      <dgm:prSet presAssocID="{1E6ADF70-FFF8-462B-A361-0A42962F4407}" presName="dummy" presStyleCnt="0"/>
      <dgm:spPr/>
    </dgm:pt>
    <dgm:pt modelId="{1679500D-59A6-4E14-A59D-6EBF411C185B}" type="pres">
      <dgm:prSet presAssocID="{1E6ADF70-FFF8-462B-A361-0A42962F4407}" presName="linH" presStyleCnt="0"/>
      <dgm:spPr/>
    </dgm:pt>
    <dgm:pt modelId="{360055E3-6EBD-4870-B8DA-F4BC97FDBF4B}" type="pres">
      <dgm:prSet presAssocID="{1E6ADF70-FFF8-462B-A361-0A42962F4407}" presName="padding1" presStyleCnt="0"/>
      <dgm:spPr/>
    </dgm:pt>
    <dgm:pt modelId="{380B7312-79B6-4F6E-9855-BA509D53FD5C}" type="pres">
      <dgm:prSet presAssocID="{AC2A3639-4196-4D29-9292-6C3A04662378}" presName="linV" presStyleCnt="0"/>
      <dgm:spPr/>
    </dgm:pt>
    <dgm:pt modelId="{81D8D214-D9AE-4146-96C0-57990F0473FD}" type="pres">
      <dgm:prSet presAssocID="{AC2A3639-4196-4D29-9292-6C3A04662378}" presName="spVertical1" presStyleCnt="0"/>
      <dgm:spPr/>
    </dgm:pt>
    <dgm:pt modelId="{18F59656-EF04-41A6-BEC3-CF861DE41836}" type="pres">
      <dgm:prSet presAssocID="{AC2A3639-4196-4D29-9292-6C3A04662378}" presName="par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DCC9253-81F3-43DC-9F1B-4C9CB13936D9}" type="pres">
      <dgm:prSet presAssocID="{AC2A3639-4196-4D29-9292-6C3A04662378}" presName="spVertical2" presStyleCnt="0"/>
      <dgm:spPr/>
    </dgm:pt>
    <dgm:pt modelId="{383F8604-9E7D-4E4E-AF98-CE81C6C561C8}" type="pres">
      <dgm:prSet presAssocID="{AC2A3639-4196-4D29-9292-6C3A04662378}" presName="spVertical3" presStyleCnt="0"/>
      <dgm:spPr/>
    </dgm:pt>
    <dgm:pt modelId="{600055CE-EF74-459D-BA3D-827512DC7F91}" type="pres">
      <dgm:prSet presAssocID="{A2035DDA-2111-4A77-8C1A-B389D1BB7457}" presName="space" presStyleCnt="0"/>
      <dgm:spPr/>
    </dgm:pt>
    <dgm:pt modelId="{7C6B8D6B-F989-46E2-8BB3-4C3817071787}" type="pres">
      <dgm:prSet presAssocID="{38642746-7CCE-4CA0-A0CB-3FBAB6370D1A}" presName="linV" presStyleCnt="0"/>
      <dgm:spPr/>
    </dgm:pt>
    <dgm:pt modelId="{01477F6A-0C63-484D-84C1-5F681347EEEE}" type="pres">
      <dgm:prSet presAssocID="{38642746-7CCE-4CA0-A0CB-3FBAB6370D1A}" presName="spVertical1" presStyleCnt="0"/>
      <dgm:spPr/>
    </dgm:pt>
    <dgm:pt modelId="{1D42D90C-A56F-48C7-943B-BCC060F76B80}" type="pres">
      <dgm:prSet presAssocID="{38642746-7CCE-4CA0-A0CB-3FBAB6370D1A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E69BA47-8E2B-4FB7-B73D-E3A57948DD2F}" type="pres">
      <dgm:prSet presAssocID="{38642746-7CCE-4CA0-A0CB-3FBAB6370D1A}" presName="spVertical2" presStyleCnt="0"/>
      <dgm:spPr/>
    </dgm:pt>
    <dgm:pt modelId="{C3F1E7CE-19B7-45E4-A228-5704B67F60CF}" type="pres">
      <dgm:prSet presAssocID="{38642746-7CCE-4CA0-A0CB-3FBAB6370D1A}" presName="spVertical3" presStyleCnt="0"/>
      <dgm:spPr/>
    </dgm:pt>
    <dgm:pt modelId="{89D5F13E-D6A3-4224-AD8D-AB078B0293F5}" type="pres">
      <dgm:prSet presAssocID="{48D845B2-7DBA-47C5-B784-A99E7B2CD4F6}" presName="space" presStyleCnt="0"/>
      <dgm:spPr/>
    </dgm:pt>
    <dgm:pt modelId="{2A3FE39B-94C6-4DD8-8259-BA944B660405}" type="pres">
      <dgm:prSet presAssocID="{0786A372-26E4-4052-8246-8F72284FAD4F}" presName="linV" presStyleCnt="0"/>
      <dgm:spPr/>
    </dgm:pt>
    <dgm:pt modelId="{477C16D1-49F4-4D11-BF29-85044AFC6E3B}" type="pres">
      <dgm:prSet presAssocID="{0786A372-26E4-4052-8246-8F72284FAD4F}" presName="spVertical1" presStyleCnt="0"/>
      <dgm:spPr/>
    </dgm:pt>
    <dgm:pt modelId="{8C8C2D20-9E34-43B4-95F1-006FC3AF4A02}" type="pres">
      <dgm:prSet presAssocID="{0786A372-26E4-4052-8246-8F72284FAD4F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1258CEF-0CF2-4FB6-89FF-D2146A83F776}" type="pres">
      <dgm:prSet presAssocID="{0786A372-26E4-4052-8246-8F72284FAD4F}" presName="spVertical2" presStyleCnt="0"/>
      <dgm:spPr/>
    </dgm:pt>
    <dgm:pt modelId="{CBCC5500-9845-47CE-8F05-2CDE1E80CB23}" type="pres">
      <dgm:prSet presAssocID="{0786A372-26E4-4052-8246-8F72284FAD4F}" presName="spVertical3" presStyleCnt="0"/>
      <dgm:spPr/>
    </dgm:pt>
    <dgm:pt modelId="{B03D4C8A-F202-4A98-898B-8A65435158A0}" type="pres">
      <dgm:prSet presAssocID="{72022A2F-985F-4918-B13B-A618EECB9BEA}" presName="space" presStyleCnt="0"/>
      <dgm:spPr/>
    </dgm:pt>
    <dgm:pt modelId="{DEADD995-A3B8-43A0-A9FF-39BF0A2881AB}" type="pres">
      <dgm:prSet presAssocID="{7601DFBD-C257-42EA-A5D2-5BA2FA411009}" presName="linV" presStyleCnt="0"/>
      <dgm:spPr/>
    </dgm:pt>
    <dgm:pt modelId="{0D4093EE-A908-46EB-9809-ED0244E86D41}" type="pres">
      <dgm:prSet presAssocID="{7601DFBD-C257-42EA-A5D2-5BA2FA411009}" presName="spVertical1" presStyleCnt="0"/>
      <dgm:spPr/>
    </dgm:pt>
    <dgm:pt modelId="{6EDE7637-4339-41F9-B966-7770C0697441}" type="pres">
      <dgm:prSet presAssocID="{7601DFBD-C257-42EA-A5D2-5BA2FA411009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6D16DF6-7B4D-4543-8715-0C3448754794}" type="pres">
      <dgm:prSet presAssocID="{7601DFBD-C257-42EA-A5D2-5BA2FA411009}" presName="spVertical2" presStyleCnt="0"/>
      <dgm:spPr/>
    </dgm:pt>
    <dgm:pt modelId="{C9C8F532-81BA-4C4C-85B5-5CD583913C22}" type="pres">
      <dgm:prSet presAssocID="{7601DFBD-C257-42EA-A5D2-5BA2FA411009}" presName="spVertical3" presStyleCnt="0"/>
      <dgm:spPr/>
    </dgm:pt>
    <dgm:pt modelId="{8D81E090-C330-41A7-986D-92E2099C3508}" type="pres">
      <dgm:prSet presAssocID="{1E6ADF70-FFF8-462B-A361-0A42962F4407}" presName="padding2" presStyleCnt="0"/>
      <dgm:spPr/>
    </dgm:pt>
    <dgm:pt modelId="{78B95D33-1A8C-41C6-9B6E-85D0A643D63C}" type="pres">
      <dgm:prSet presAssocID="{1E6ADF70-FFF8-462B-A361-0A42962F4407}" presName="negArrow" presStyleCnt="0"/>
      <dgm:spPr/>
    </dgm:pt>
    <dgm:pt modelId="{09DF82CD-84C2-460C-B8C4-72461C305BD7}" type="pres">
      <dgm:prSet presAssocID="{1E6ADF70-FFF8-462B-A361-0A42962F4407}" presName="backgroundArrow" presStyleLbl="node1" presStyleIdx="0" presStyleCnt="1"/>
      <dgm:spPr/>
    </dgm:pt>
  </dgm:ptLst>
  <dgm:cxnLst>
    <dgm:cxn modelId="{99292135-1CA2-4B55-8D4C-E47B8218764E}" srcId="{1E6ADF70-FFF8-462B-A361-0A42962F4407}" destId="{AC2A3639-4196-4D29-9292-6C3A04662378}" srcOrd="0" destOrd="0" parTransId="{D747C489-1456-4F78-9D98-BF8176A2AF30}" sibTransId="{A2035DDA-2111-4A77-8C1A-B389D1BB7457}"/>
    <dgm:cxn modelId="{74F2B001-C765-4CA3-98B4-93F12E2F5FD6}" srcId="{1E6ADF70-FFF8-462B-A361-0A42962F4407}" destId="{38642746-7CCE-4CA0-A0CB-3FBAB6370D1A}" srcOrd="1" destOrd="0" parTransId="{A29D85B6-3CB7-4A9C-B42A-1C466688D4C8}" sibTransId="{48D845B2-7DBA-47C5-B784-A99E7B2CD4F6}"/>
    <dgm:cxn modelId="{66A4F7E4-2E79-49E7-9659-0CBA1352E698}" srcId="{1E6ADF70-FFF8-462B-A361-0A42962F4407}" destId="{7601DFBD-C257-42EA-A5D2-5BA2FA411009}" srcOrd="3" destOrd="0" parTransId="{19B85327-817A-4987-A7DD-9F5F2F3910D8}" sibTransId="{500A6E16-218D-4B0A-9649-905E0E4CB9F5}"/>
    <dgm:cxn modelId="{FA46C007-BBA8-49C2-BEEC-217B7A99EFAC}" type="presOf" srcId="{38642746-7CCE-4CA0-A0CB-3FBAB6370D1A}" destId="{1D42D90C-A56F-48C7-943B-BCC060F76B80}" srcOrd="0" destOrd="0" presId="urn:microsoft.com/office/officeart/2005/8/layout/hProcess3"/>
    <dgm:cxn modelId="{718421F9-5BAD-4057-B391-0C4BD04966AD}" type="presOf" srcId="{AC2A3639-4196-4D29-9292-6C3A04662378}" destId="{18F59656-EF04-41A6-BEC3-CF861DE41836}" srcOrd="0" destOrd="0" presId="urn:microsoft.com/office/officeart/2005/8/layout/hProcess3"/>
    <dgm:cxn modelId="{FCFB6750-9788-48E2-91FE-9C3314563891}" type="presOf" srcId="{7601DFBD-C257-42EA-A5D2-5BA2FA411009}" destId="{6EDE7637-4339-41F9-B966-7770C0697441}" srcOrd="0" destOrd="0" presId="urn:microsoft.com/office/officeart/2005/8/layout/hProcess3"/>
    <dgm:cxn modelId="{FDE8731C-B9A4-4ABF-A28B-8C87492361C8}" srcId="{1E6ADF70-FFF8-462B-A361-0A42962F4407}" destId="{0786A372-26E4-4052-8246-8F72284FAD4F}" srcOrd="2" destOrd="0" parTransId="{02C2B464-23E7-49EC-ADD2-FD0739DA0331}" sibTransId="{72022A2F-985F-4918-B13B-A618EECB9BEA}"/>
    <dgm:cxn modelId="{D3738C90-D089-4EDE-81C4-AB634E51B5A6}" type="presOf" srcId="{1E6ADF70-FFF8-462B-A361-0A42962F4407}" destId="{4DA35300-7DF0-4E88-9C3E-D0C9962976A6}" srcOrd="0" destOrd="0" presId="urn:microsoft.com/office/officeart/2005/8/layout/hProcess3"/>
    <dgm:cxn modelId="{0EB15E9E-1F49-4A63-B770-FBBDC845E5E8}" type="presOf" srcId="{0786A372-26E4-4052-8246-8F72284FAD4F}" destId="{8C8C2D20-9E34-43B4-95F1-006FC3AF4A02}" srcOrd="0" destOrd="0" presId="urn:microsoft.com/office/officeart/2005/8/layout/hProcess3"/>
    <dgm:cxn modelId="{06659983-FA10-441E-B648-D972ED5925E7}" type="presParOf" srcId="{4DA35300-7DF0-4E88-9C3E-D0C9962976A6}" destId="{139EFD24-DDEE-4A46-9F0A-6248861909AD}" srcOrd="0" destOrd="0" presId="urn:microsoft.com/office/officeart/2005/8/layout/hProcess3"/>
    <dgm:cxn modelId="{A6E1999B-621E-4EA9-9150-1E5AFCD092CD}" type="presParOf" srcId="{4DA35300-7DF0-4E88-9C3E-D0C9962976A6}" destId="{1679500D-59A6-4E14-A59D-6EBF411C185B}" srcOrd="1" destOrd="0" presId="urn:microsoft.com/office/officeart/2005/8/layout/hProcess3"/>
    <dgm:cxn modelId="{852CB745-6D96-4AC2-98BD-12AC1A0A1906}" type="presParOf" srcId="{1679500D-59A6-4E14-A59D-6EBF411C185B}" destId="{360055E3-6EBD-4870-B8DA-F4BC97FDBF4B}" srcOrd="0" destOrd="0" presId="urn:microsoft.com/office/officeart/2005/8/layout/hProcess3"/>
    <dgm:cxn modelId="{FD938726-18FA-4E2E-9C7B-839E0CCB80C2}" type="presParOf" srcId="{1679500D-59A6-4E14-A59D-6EBF411C185B}" destId="{380B7312-79B6-4F6E-9855-BA509D53FD5C}" srcOrd="1" destOrd="0" presId="urn:microsoft.com/office/officeart/2005/8/layout/hProcess3"/>
    <dgm:cxn modelId="{2C86E20F-71DC-4625-9AC5-9C1EF417668E}" type="presParOf" srcId="{380B7312-79B6-4F6E-9855-BA509D53FD5C}" destId="{81D8D214-D9AE-4146-96C0-57990F0473FD}" srcOrd="0" destOrd="0" presId="urn:microsoft.com/office/officeart/2005/8/layout/hProcess3"/>
    <dgm:cxn modelId="{90538D6A-8043-41DC-A1AE-EFB94D6A4A11}" type="presParOf" srcId="{380B7312-79B6-4F6E-9855-BA509D53FD5C}" destId="{18F59656-EF04-41A6-BEC3-CF861DE41836}" srcOrd="1" destOrd="0" presId="urn:microsoft.com/office/officeart/2005/8/layout/hProcess3"/>
    <dgm:cxn modelId="{EE62BE21-5B5C-4187-BEB1-2D8169D147B3}" type="presParOf" srcId="{380B7312-79B6-4F6E-9855-BA509D53FD5C}" destId="{3DCC9253-81F3-43DC-9F1B-4C9CB13936D9}" srcOrd="2" destOrd="0" presId="urn:microsoft.com/office/officeart/2005/8/layout/hProcess3"/>
    <dgm:cxn modelId="{A79F5F40-F10F-4DB8-AD31-6B5D75F8C31B}" type="presParOf" srcId="{380B7312-79B6-4F6E-9855-BA509D53FD5C}" destId="{383F8604-9E7D-4E4E-AF98-CE81C6C561C8}" srcOrd="3" destOrd="0" presId="urn:microsoft.com/office/officeart/2005/8/layout/hProcess3"/>
    <dgm:cxn modelId="{072628C6-6A01-474C-AD6C-E568F1565CC7}" type="presParOf" srcId="{1679500D-59A6-4E14-A59D-6EBF411C185B}" destId="{600055CE-EF74-459D-BA3D-827512DC7F91}" srcOrd="2" destOrd="0" presId="urn:microsoft.com/office/officeart/2005/8/layout/hProcess3"/>
    <dgm:cxn modelId="{3C6D0C18-3361-4114-9661-6F3F1A68C893}" type="presParOf" srcId="{1679500D-59A6-4E14-A59D-6EBF411C185B}" destId="{7C6B8D6B-F989-46E2-8BB3-4C3817071787}" srcOrd="3" destOrd="0" presId="urn:microsoft.com/office/officeart/2005/8/layout/hProcess3"/>
    <dgm:cxn modelId="{E0DA7246-96B5-44A0-91D2-EF60B7E00A0B}" type="presParOf" srcId="{7C6B8D6B-F989-46E2-8BB3-4C3817071787}" destId="{01477F6A-0C63-484D-84C1-5F681347EEEE}" srcOrd="0" destOrd="0" presId="urn:microsoft.com/office/officeart/2005/8/layout/hProcess3"/>
    <dgm:cxn modelId="{F81E6E1E-6394-45FB-B6FF-4A201E4E5CAF}" type="presParOf" srcId="{7C6B8D6B-F989-46E2-8BB3-4C3817071787}" destId="{1D42D90C-A56F-48C7-943B-BCC060F76B80}" srcOrd="1" destOrd="0" presId="urn:microsoft.com/office/officeart/2005/8/layout/hProcess3"/>
    <dgm:cxn modelId="{AF222AB7-53D4-4AB0-8E3C-BA9E50DB60B6}" type="presParOf" srcId="{7C6B8D6B-F989-46E2-8BB3-4C3817071787}" destId="{EE69BA47-8E2B-4FB7-B73D-E3A57948DD2F}" srcOrd="2" destOrd="0" presId="urn:microsoft.com/office/officeart/2005/8/layout/hProcess3"/>
    <dgm:cxn modelId="{65F6C252-334D-40FD-A5F0-FB14CBA22B47}" type="presParOf" srcId="{7C6B8D6B-F989-46E2-8BB3-4C3817071787}" destId="{C3F1E7CE-19B7-45E4-A228-5704B67F60CF}" srcOrd="3" destOrd="0" presId="urn:microsoft.com/office/officeart/2005/8/layout/hProcess3"/>
    <dgm:cxn modelId="{23081945-5267-432A-AFDD-AD65EAF0B9A7}" type="presParOf" srcId="{1679500D-59A6-4E14-A59D-6EBF411C185B}" destId="{89D5F13E-D6A3-4224-AD8D-AB078B0293F5}" srcOrd="4" destOrd="0" presId="urn:microsoft.com/office/officeart/2005/8/layout/hProcess3"/>
    <dgm:cxn modelId="{16D58AF3-D71D-46C2-8EBC-E093351DDF7D}" type="presParOf" srcId="{1679500D-59A6-4E14-A59D-6EBF411C185B}" destId="{2A3FE39B-94C6-4DD8-8259-BA944B660405}" srcOrd="5" destOrd="0" presId="urn:microsoft.com/office/officeart/2005/8/layout/hProcess3"/>
    <dgm:cxn modelId="{CEA0110F-C2E9-4E52-929E-1B4C5BEF965A}" type="presParOf" srcId="{2A3FE39B-94C6-4DD8-8259-BA944B660405}" destId="{477C16D1-49F4-4D11-BF29-85044AFC6E3B}" srcOrd="0" destOrd="0" presId="urn:microsoft.com/office/officeart/2005/8/layout/hProcess3"/>
    <dgm:cxn modelId="{24F508D1-DFEF-49A5-91C6-A9E3E90D814D}" type="presParOf" srcId="{2A3FE39B-94C6-4DD8-8259-BA944B660405}" destId="{8C8C2D20-9E34-43B4-95F1-006FC3AF4A02}" srcOrd="1" destOrd="0" presId="urn:microsoft.com/office/officeart/2005/8/layout/hProcess3"/>
    <dgm:cxn modelId="{5EF54EB7-CAEE-4532-8732-3C4B6D9EA414}" type="presParOf" srcId="{2A3FE39B-94C6-4DD8-8259-BA944B660405}" destId="{D1258CEF-0CF2-4FB6-89FF-D2146A83F776}" srcOrd="2" destOrd="0" presId="urn:microsoft.com/office/officeart/2005/8/layout/hProcess3"/>
    <dgm:cxn modelId="{74DAA7FE-1C2A-4799-A919-DE4DAC98C0F7}" type="presParOf" srcId="{2A3FE39B-94C6-4DD8-8259-BA944B660405}" destId="{CBCC5500-9845-47CE-8F05-2CDE1E80CB23}" srcOrd="3" destOrd="0" presId="urn:microsoft.com/office/officeart/2005/8/layout/hProcess3"/>
    <dgm:cxn modelId="{D21DAE81-22BE-4ED2-AB57-5477DD1723BE}" type="presParOf" srcId="{1679500D-59A6-4E14-A59D-6EBF411C185B}" destId="{B03D4C8A-F202-4A98-898B-8A65435158A0}" srcOrd="6" destOrd="0" presId="urn:microsoft.com/office/officeart/2005/8/layout/hProcess3"/>
    <dgm:cxn modelId="{1276F7EB-3FC2-45D2-9D21-BCDAF328F07F}" type="presParOf" srcId="{1679500D-59A6-4E14-A59D-6EBF411C185B}" destId="{DEADD995-A3B8-43A0-A9FF-39BF0A2881AB}" srcOrd="7" destOrd="0" presId="urn:microsoft.com/office/officeart/2005/8/layout/hProcess3"/>
    <dgm:cxn modelId="{C1E82045-66A2-4D17-BCB1-F386611598E4}" type="presParOf" srcId="{DEADD995-A3B8-43A0-A9FF-39BF0A2881AB}" destId="{0D4093EE-A908-46EB-9809-ED0244E86D41}" srcOrd="0" destOrd="0" presId="urn:microsoft.com/office/officeart/2005/8/layout/hProcess3"/>
    <dgm:cxn modelId="{C39C5E3A-56D8-4CA6-9F34-929321D5CD14}" type="presParOf" srcId="{DEADD995-A3B8-43A0-A9FF-39BF0A2881AB}" destId="{6EDE7637-4339-41F9-B966-7770C0697441}" srcOrd="1" destOrd="0" presId="urn:microsoft.com/office/officeart/2005/8/layout/hProcess3"/>
    <dgm:cxn modelId="{C5E494DF-07F8-40FD-AB0E-08FB02339150}" type="presParOf" srcId="{DEADD995-A3B8-43A0-A9FF-39BF0A2881AB}" destId="{96D16DF6-7B4D-4543-8715-0C3448754794}" srcOrd="2" destOrd="0" presId="urn:microsoft.com/office/officeart/2005/8/layout/hProcess3"/>
    <dgm:cxn modelId="{ECA31D5A-AC3D-4327-8D61-801A4C75633D}" type="presParOf" srcId="{DEADD995-A3B8-43A0-A9FF-39BF0A2881AB}" destId="{C9C8F532-81BA-4C4C-85B5-5CD583913C22}" srcOrd="3" destOrd="0" presId="urn:microsoft.com/office/officeart/2005/8/layout/hProcess3"/>
    <dgm:cxn modelId="{EEEF3F37-3C0D-496C-BFBC-6FC66E9EC3C5}" type="presParOf" srcId="{1679500D-59A6-4E14-A59D-6EBF411C185B}" destId="{8D81E090-C330-41A7-986D-92E2099C3508}" srcOrd="8" destOrd="0" presId="urn:microsoft.com/office/officeart/2005/8/layout/hProcess3"/>
    <dgm:cxn modelId="{2B9E655C-C091-4AD3-86AB-CFA891DABC9B}" type="presParOf" srcId="{1679500D-59A6-4E14-A59D-6EBF411C185B}" destId="{78B95D33-1A8C-41C6-9B6E-85D0A643D63C}" srcOrd="9" destOrd="0" presId="urn:microsoft.com/office/officeart/2005/8/layout/hProcess3"/>
    <dgm:cxn modelId="{E6546DCB-B862-4801-926A-4E8772018C9E}" type="presParOf" srcId="{1679500D-59A6-4E14-A59D-6EBF411C185B}" destId="{09DF82CD-84C2-460C-B8C4-72461C305BD7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F82CD-84C2-460C-B8C4-72461C305BD7}">
      <dsp:nvSpPr>
        <dsp:cNvPr id="0" name=""/>
        <dsp:cNvSpPr/>
      </dsp:nvSpPr>
      <dsp:spPr>
        <a:xfrm>
          <a:off x="0" y="7368"/>
          <a:ext cx="9818804" cy="3600000"/>
        </a:xfrm>
        <a:prstGeom prst="rightArrow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DE7637-4339-41F9-B966-7770C0697441}">
      <dsp:nvSpPr>
        <dsp:cNvPr id="0" name=""/>
        <dsp:cNvSpPr/>
      </dsp:nvSpPr>
      <dsp:spPr>
        <a:xfrm>
          <a:off x="7148405" y="907369"/>
          <a:ext cx="1766713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Construction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(Dept., City Purchasing and Contracting)</a:t>
          </a:r>
        </a:p>
      </dsp:txBody>
      <dsp:txXfrm>
        <a:off x="7148405" y="907369"/>
        <a:ext cx="1766713" cy="1800000"/>
      </dsp:txXfrm>
    </dsp:sp>
    <dsp:sp modelId="{8C8C2D20-9E34-43B4-95F1-006FC3AF4A02}">
      <dsp:nvSpPr>
        <dsp:cNvPr id="0" name=""/>
        <dsp:cNvSpPr/>
      </dsp:nvSpPr>
      <dsp:spPr>
        <a:xfrm>
          <a:off x="5028349" y="907369"/>
          <a:ext cx="1766713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Procurement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(City Purchasing and Contracting)</a:t>
          </a:r>
        </a:p>
      </dsp:txBody>
      <dsp:txXfrm>
        <a:off x="5028349" y="907369"/>
        <a:ext cx="1766713" cy="1800000"/>
      </dsp:txXfrm>
    </dsp:sp>
    <dsp:sp modelId="{1D42D90C-A56F-48C7-943B-BCC060F76B80}">
      <dsp:nvSpPr>
        <dsp:cNvPr id="0" name=""/>
        <dsp:cNvSpPr/>
      </dsp:nvSpPr>
      <dsp:spPr>
        <a:xfrm>
          <a:off x="2908293" y="907369"/>
          <a:ext cx="1766713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City Purchasing and Contracting with Legal Review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(Contracting Types and Programs)</a:t>
          </a:r>
        </a:p>
      </dsp:txBody>
      <dsp:txXfrm>
        <a:off x="2908293" y="907369"/>
        <a:ext cx="1766713" cy="1800000"/>
      </dsp:txXfrm>
    </dsp:sp>
    <dsp:sp modelId="{18F59656-EF04-41A6-BEC3-CF861DE41836}">
      <dsp:nvSpPr>
        <dsp:cNvPr id="0" name=""/>
        <dsp:cNvSpPr/>
      </dsp:nvSpPr>
      <dsp:spPr>
        <a:xfrm>
          <a:off x="788237" y="907369"/>
          <a:ext cx="1766713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Department Plans and Funds </a:t>
          </a:r>
          <a:r>
            <a:rPr lang="en-US" sz="1200" kern="1200" dirty="0"/>
            <a:t>(Technical)</a:t>
          </a:r>
        </a:p>
      </dsp:txBody>
      <dsp:txXfrm>
        <a:off x="788237" y="907369"/>
        <a:ext cx="1766713" cy="18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5E036-8C75-4AE6-8A54-2EC4F6BB774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A434F-D1AB-4545-B436-C3DC19C8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434F-D1AB-4545-B436-C3DC19C8D5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7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4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4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6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8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6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8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1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9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1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6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43" y="1409841"/>
            <a:ext cx="8689976" cy="2509213"/>
          </a:xfrm>
        </p:spPr>
        <p:txBody>
          <a:bodyPr/>
          <a:lstStyle/>
          <a:p>
            <a:r>
              <a:rPr lang="en-US" dirty="0"/>
              <a:t>City of Seattle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8661124" cy="194733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GC/CM and Design-Build Certification Presentation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Project Review Committee</a:t>
            </a:r>
          </a:p>
          <a:p>
            <a:r>
              <a:rPr lang="en-US" dirty="0"/>
              <a:t>Washington State Capital Projects Advisory Review Board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January 26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119" y="4469363"/>
            <a:ext cx="1600572" cy="1576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11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76" y="5024227"/>
            <a:ext cx="8534400" cy="1507067"/>
          </a:xfrm>
        </p:spPr>
        <p:txBody>
          <a:bodyPr/>
          <a:lstStyle/>
          <a:p>
            <a:pPr algn="l"/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Aleanna Kondelis, Construction Contracts Manager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Department of Finance and Administrative Services</a:t>
            </a:r>
          </a:p>
        </p:txBody>
      </p:sp>
    </p:spTree>
    <p:extLst>
      <p:ext uri="{BB962C8B-B14F-4D97-AF65-F5344CB8AC3E}">
        <p14:creationId xmlns:p14="http://schemas.microsoft.com/office/powerpoint/2010/main" val="350763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63" y="5150062"/>
            <a:ext cx="8534400" cy="1507067"/>
          </a:xfrm>
        </p:spPr>
        <p:txBody>
          <a:bodyPr/>
          <a:lstStyle/>
          <a:p>
            <a:pPr algn="l"/>
            <a:r>
              <a:rPr lang="en-US" dirty="0"/>
              <a:t>City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3327" y="887136"/>
            <a:ext cx="8534400" cy="4397928"/>
          </a:xfrm>
        </p:spPr>
        <p:txBody>
          <a:bodyPr>
            <a:normAutofit/>
          </a:bodyPr>
          <a:lstStyle/>
          <a:p>
            <a:r>
              <a:rPr lang="en-US" dirty="0"/>
              <a:t>Mayor – Council, Approval and Adoption of CIP</a:t>
            </a:r>
          </a:p>
          <a:p>
            <a:r>
              <a:rPr lang="en-US" dirty="0"/>
              <a:t>Capital Departments, Asset Owners, Planning and Funding</a:t>
            </a:r>
          </a:p>
          <a:p>
            <a:pPr lvl="1"/>
            <a:r>
              <a:rPr lang="en-US" dirty="0"/>
              <a:t>Seattle Department of Transportation</a:t>
            </a:r>
          </a:p>
          <a:p>
            <a:pPr lvl="1"/>
            <a:r>
              <a:rPr lang="en-US" dirty="0"/>
              <a:t>Seattle Public Utilities</a:t>
            </a:r>
          </a:p>
          <a:p>
            <a:pPr lvl="1"/>
            <a:r>
              <a:rPr lang="en-US" dirty="0"/>
              <a:t>Seattle City Light</a:t>
            </a:r>
          </a:p>
          <a:p>
            <a:pPr lvl="1"/>
            <a:r>
              <a:rPr lang="en-US" dirty="0"/>
              <a:t>Parks and Recreation</a:t>
            </a:r>
          </a:p>
          <a:p>
            <a:r>
              <a:rPr lang="en-US" dirty="0"/>
              <a:t>Department of Finance and Administrative Services, Contracting Authority</a:t>
            </a:r>
          </a:p>
          <a:p>
            <a:pPr lvl="1"/>
            <a:r>
              <a:rPr lang="en-US" dirty="0"/>
              <a:t>City Purchasing and Contracting, Public Works </a:t>
            </a:r>
          </a:p>
          <a:p>
            <a:r>
              <a:rPr lang="en-US" dirty="0"/>
              <a:t>City Law Department, legal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85" y="5124895"/>
            <a:ext cx="8534400" cy="1507067"/>
          </a:xfrm>
        </p:spPr>
        <p:txBody>
          <a:bodyPr/>
          <a:lstStyle/>
          <a:p>
            <a:pPr algn="l"/>
            <a:r>
              <a:rPr lang="en-US" dirty="0"/>
              <a:t>Contracting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4881323"/>
              </p:ext>
            </p:extLst>
          </p:nvPr>
        </p:nvGraphicFramePr>
        <p:xfrm>
          <a:off x="1086885" y="1063305"/>
          <a:ext cx="9818804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33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99728"/>
            <a:ext cx="8534400" cy="1507067"/>
          </a:xfrm>
        </p:spPr>
        <p:txBody>
          <a:bodyPr/>
          <a:lstStyle/>
          <a:p>
            <a:pPr algn="l"/>
            <a:r>
              <a:rPr lang="en-US" dirty="0"/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8554" y="752912"/>
            <a:ext cx="8534400" cy="4548930"/>
          </a:xfrm>
        </p:spPr>
        <p:txBody>
          <a:bodyPr>
            <a:normAutofit/>
          </a:bodyPr>
          <a:lstStyle/>
          <a:p>
            <a:r>
              <a:rPr lang="en-US" dirty="0"/>
              <a:t>City first certified in 2007</a:t>
            </a:r>
          </a:p>
          <a:p>
            <a:r>
              <a:rPr lang="en-US" dirty="0"/>
              <a:t>Robust history of delivering alternative contracts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Current portfolio</a:t>
            </a:r>
          </a:p>
          <a:p>
            <a:pPr lvl="1"/>
            <a:r>
              <a:rPr lang="en-US" dirty="0"/>
              <a:t>2 Design-Builds</a:t>
            </a:r>
          </a:p>
          <a:p>
            <a:pPr lvl="2"/>
            <a:r>
              <a:rPr lang="en-US" dirty="0"/>
              <a:t>Mill Pond Dam Removal – </a:t>
            </a:r>
            <a:r>
              <a:rPr lang="en-US" dirty="0" err="1"/>
              <a:t>EnviroCon</a:t>
            </a:r>
            <a:endParaRPr lang="en-US" dirty="0"/>
          </a:p>
          <a:p>
            <a:pPr lvl="2"/>
            <a:r>
              <a:rPr lang="en-US" dirty="0"/>
              <a:t>U31/32 Diablo Dam Rehabilitation – </a:t>
            </a:r>
            <a:r>
              <a:rPr lang="en-US" dirty="0" err="1"/>
              <a:t>Voith</a:t>
            </a:r>
            <a:r>
              <a:rPr lang="en-US" dirty="0"/>
              <a:t> Hydro</a:t>
            </a:r>
          </a:p>
          <a:p>
            <a:pPr lvl="1"/>
            <a:r>
              <a:rPr lang="en-US" dirty="0"/>
              <a:t>4 GC/CM</a:t>
            </a:r>
          </a:p>
          <a:p>
            <a:pPr lvl="2"/>
            <a:r>
              <a:rPr lang="en-US" dirty="0"/>
              <a:t>Elliott Bay Seawall – Mortenson/Manson JV</a:t>
            </a:r>
          </a:p>
          <a:p>
            <a:pPr lvl="2"/>
            <a:r>
              <a:rPr lang="en-US" dirty="0"/>
              <a:t>North Transfer Station - </a:t>
            </a:r>
            <a:r>
              <a:rPr lang="en-US" dirty="0" err="1"/>
              <a:t>Lydig</a:t>
            </a:r>
            <a:endParaRPr lang="en-US" dirty="0"/>
          </a:p>
          <a:p>
            <a:pPr lvl="2"/>
            <a:r>
              <a:rPr lang="en-US" dirty="0"/>
              <a:t>Genesee CSO - Hoffman</a:t>
            </a:r>
          </a:p>
          <a:p>
            <a:pPr lvl="2"/>
            <a:r>
              <a:rPr lang="en-US" dirty="0"/>
              <a:t>North Henderson CSO - Hoffman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32" y="5082950"/>
            <a:ext cx="8534400" cy="1507067"/>
          </a:xfrm>
        </p:spPr>
        <p:txBody>
          <a:bodyPr/>
          <a:lstStyle/>
          <a:p>
            <a:pPr algn="l"/>
            <a:r>
              <a:rPr lang="en-US" dirty="0"/>
              <a:t>Planned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1225" y="1172362"/>
            <a:ext cx="8534400" cy="3978479"/>
          </a:xfrm>
        </p:spPr>
        <p:txBody>
          <a:bodyPr/>
          <a:lstStyle/>
          <a:p>
            <a:r>
              <a:rPr lang="en-US" dirty="0"/>
              <a:t>Question 1 (DB and GC/CM)</a:t>
            </a:r>
          </a:p>
          <a:p>
            <a:pPr lvl="1"/>
            <a:r>
              <a:rPr lang="en-US" dirty="0"/>
              <a:t>Projects under consideration for DB:</a:t>
            </a:r>
          </a:p>
          <a:p>
            <a:pPr lvl="2"/>
            <a:r>
              <a:rPr lang="en-US" dirty="0" err="1"/>
              <a:t>Sno</a:t>
            </a:r>
            <a:r>
              <a:rPr lang="en-US" dirty="0"/>
              <a:t>.-King PASANI Transmission Line Reconductoring</a:t>
            </a:r>
          </a:p>
          <a:p>
            <a:pPr lvl="2"/>
            <a:r>
              <a:rPr lang="en-US" dirty="0"/>
              <a:t>U51,52,56 Boundary Dam Generators Rehabilitation</a:t>
            </a:r>
          </a:p>
          <a:p>
            <a:pPr lvl="2"/>
            <a:r>
              <a:rPr lang="en-US" dirty="0"/>
              <a:t>Electric Vehicle Charging Stations “grid”</a:t>
            </a:r>
          </a:p>
          <a:p>
            <a:pPr lvl="1"/>
            <a:r>
              <a:rPr lang="en-US" dirty="0"/>
              <a:t>Projects under consideration for GC/CM:</a:t>
            </a:r>
          </a:p>
          <a:p>
            <a:pPr lvl="2"/>
            <a:r>
              <a:rPr lang="en-US" dirty="0"/>
              <a:t>Overlook Walk (Waterfront Program)</a:t>
            </a:r>
          </a:p>
          <a:p>
            <a:pPr lvl="2"/>
            <a:r>
              <a:rPr lang="en-US" dirty="0"/>
              <a:t>Seattle North Precinct (On hold for budget considerations)</a:t>
            </a:r>
          </a:p>
          <a:p>
            <a:pPr lvl="2"/>
            <a:r>
              <a:rPr lang="en-US" dirty="0"/>
              <a:t>Aquarium Expansion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3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09" y="5175228"/>
            <a:ext cx="11161042" cy="1507067"/>
          </a:xfrm>
        </p:spPr>
        <p:txBody>
          <a:bodyPr/>
          <a:lstStyle/>
          <a:p>
            <a:pPr algn="l"/>
            <a:r>
              <a:rPr lang="en-US" dirty="0"/>
              <a:t>Lessons learned and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5665" y="912303"/>
            <a:ext cx="8534400" cy="44230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 4 D/B</a:t>
            </a:r>
          </a:p>
          <a:p>
            <a:pPr lvl="1"/>
            <a:r>
              <a:rPr lang="en-US" dirty="0"/>
              <a:t>South Recycling Project: how was the budget and schedule successfully met?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Owner culture shift from prescriptive to performance based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Timing of operational needs</a:t>
            </a:r>
          </a:p>
          <a:p>
            <a:r>
              <a:rPr lang="en-US" dirty="0"/>
              <a:t>Question 3 GC/CM </a:t>
            </a:r>
          </a:p>
          <a:p>
            <a:pPr lvl="1"/>
            <a:r>
              <a:rPr lang="en-US" dirty="0"/>
              <a:t>The challenges of managing a large capital program: What steps will the City take to better manage costs and schedule?  How will the use of GC/CM help?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Revised internal planning process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Early GC/CM involvement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Internal process shift</a:t>
            </a:r>
          </a:p>
        </p:txBody>
      </p:sp>
    </p:spTree>
    <p:extLst>
      <p:ext uri="{BB962C8B-B14F-4D97-AF65-F5344CB8AC3E}">
        <p14:creationId xmlns:p14="http://schemas.microsoft.com/office/powerpoint/2010/main" val="29764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43" y="5082950"/>
            <a:ext cx="8534400" cy="1507067"/>
          </a:xfrm>
        </p:spPr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50670" y="1855364"/>
            <a:ext cx="10363826" cy="3424107"/>
          </a:xfrm>
        </p:spPr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36695636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1569</TotalTime>
  <Words>345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Droplet</vt:lpstr>
      <vt:lpstr>City of Seattle</vt:lpstr>
      <vt:lpstr>Introductions</vt:lpstr>
      <vt:lpstr>City overview</vt:lpstr>
      <vt:lpstr>Contracting Process</vt:lpstr>
      <vt:lpstr>Experience</vt:lpstr>
      <vt:lpstr>Planned</vt:lpstr>
      <vt:lpstr>Lessons learned and best practices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Seattle</dc:title>
  <dc:creator>Kondelis, Aleanna</dc:creator>
  <cp:lastModifiedBy>Kondelis, Aleanna</cp:lastModifiedBy>
  <cp:revision>15</cp:revision>
  <cp:lastPrinted>2017-01-26T17:54:45Z</cp:lastPrinted>
  <dcterms:created xsi:type="dcterms:W3CDTF">2017-01-25T15:45:44Z</dcterms:created>
  <dcterms:modified xsi:type="dcterms:W3CDTF">2017-01-26T17:55:01Z</dcterms:modified>
</cp:coreProperties>
</file>