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3"/>
  </p:notesMasterIdLst>
  <p:sldIdLst>
    <p:sldId id="256" r:id="rId3"/>
    <p:sldId id="263" r:id="rId4"/>
    <p:sldId id="262" r:id="rId5"/>
    <p:sldId id="264" r:id="rId6"/>
    <p:sldId id="258" r:id="rId7"/>
    <p:sldId id="268" r:id="rId8"/>
    <p:sldId id="265" r:id="rId9"/>
    <p:sldId id="261" r:id="rId10"/>
    <p:sldId id="267" r:id="rId11"/>
    <p:sldId id="26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254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5664" autoAdjust="0"/>
  </p:normalViewPr>
  <p:slideViewPr>
    <p:cSldViewPr snapToGrid="0">
      <p:cViewPr varScale="1">
        <p:scale>
          <a:sx n="96" d="100"/>
          <a:sy n="96" d="100"/>
        </p:scale>
        <p:origin x="50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B6F5F9-99AC-46EB-ADE8-D03507D8A265}" type="datetimeFigureOut">
              <a:rPr lang="en-US" smtClean="0"/>
              <a:t>1/23/2020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984DEF2-A374-4826-B8E1-E0FF7ADE1A4F}" type="slidenum">
              <a:rPr lang="en-US" smtClean="0"/>
              <a:t>‹#›</a:t>
            </a:fld>
            <a:endParaRPr lang="en-US"/>
          </a:p>
        </p:txBody>
      </p:sp>
    </p:spTree>
    <p:extLst>
      <p:ext uri="{BB962C8B-B14F-4D97-AF65-F5344CB8AC3E}">
        <p14:creationId xmlns:p14="http://schemas.microsoft.com/office/powerpoint/2010/main" val="58532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I’m Kim Fry the</a:t>
            </a:r>
            <a:r>
              <a:rPr lang="en-US" baseline="0" dirty="0"/>
              <a:t> </a:t>
            </a:r>
            <a:r>
              <a:rPr lang="en-US" dirty="0"/>
              <a:t>Superintendent of Rochester School District.</a:t>
            </a:r>
            <a:r>
              <a:rPr lang="en-US" baseline="0" dirty="0"/>
              <a:t>  I’ve served as an employee in RSD for the last 30 years, with the last 10 being in the role of superintendent.  During my tenure, watched the district grow exponentially and have had the good fortune to participate in numerous construction projects ranging from small federally funded grant projects to being the planning principal during the planning, construction and occupancy of Rochester Primary School (A Design, Bid, Build project).  My team and I are  excited to be here today to talk with you about why we believe the GCCM is the best contracting method to use for the expansion and modernization of Rochester High School.  </a:t>
            </a:r>
          </a:p>
          <a:p>
            <a:endParaRPr lang="en-US" baseline="0" dirty="0"/>
          </a:p>
          <a:p>
            <a:r>
              <a:rPr lang="en-US" baseline="0" dirty="0"/>
              <a:t>[ DEFINITION: GC/CM is collaborative project management involving early engagement of the contractor to work with the public owner/agency and design team in planning and executing a project to meet desired cost, quality, and schedule. ]</a:t>
            </a:r>
            <a:endParaRPr lang="en-US" dirty="0"/>
          </a:p>
        </p:txBody>
      </p:sp>
      <p:sp>
        <p:nvSpPr>
          <p:cNvPr id="4" name="Slide Number Placeholder 3"/>
          <p:cNvSpPr>
            <a:spLocks noGrp="1"/>
          </p:cNvSpPr>
          <p:nvPr>
            <p:ph type="sldNum" sz="quarter" idx="10"/>
          </p:nvPr>
        </p:nvSpPr>
        <p:spPr/>
        <p:txBody>
          <a:bodyPr/>
          <a:lstStyle/>
          <a:p>
            <a:fld id="{0984DEF2-A374-4826-B8E1-E0FF7ADE1A4F}" type="slidenum">
              <a:rPr lang="en-US" smtClean="0"/>
              <a:t>1</a:t>
            </a:fld>
            <a:endParaRPr lang="en-US"/>
          </a:p>
        </p:txBody>
      </p:sp>
    </p:spTree>
    <p:extLst>
      <p:ext uri="{BB962C8B-B14F-4D97-AF65-F5344CB8AC3E}">
        <p14:creationId xmlns:p14="http://schemas.microsoft.com/office/powerpoint/2010/main" val="171363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strong team of professionals that</a:t>
            </a:r>
            <a:r>
              <a:rPr lang="en-US" baseline="0" dirty="0"/>
              <a:t> all believe the GCCM alternative project delivery method is the best option for the complex project we’d like to complete. As I introduce the members of our team,  each will give you a brief glimpse into their background as it pertains to schools, construction and the GCCM process.  [Introduce the RSD team first.]  The district has also secured the services of Perkins </a:t>
            </a:r>
            <a:r>
              <a:rPr lang="en-US" baseline="0" dirty="0" err="1"/>
              <a:t>Cioi</a:t>
            </a:r>
            <a:r>
              <a:rPr lang="en-US" baseline="0" dirty="0"/>
              <a:t>, OAC and TCF.  </a:t>
            </a:r>
          </a:p>
          <a:p>
            <a:endParaRPr lang="en-US" baseline="0" dirty="0"/>
          </a:p>
        </p:txBody>
      </p:sp>
      <p:sp>
        <p:nvSpPr>
          <p:cNvPr id="4" name="Slide Number Placeholder 3"/>
          <p:cNvSpPr>
            <a:spLocks noGrp="1"/>
          </p:cNvSpPr>
          <p:nvPr>
            <p:ph type="sldNum" sz="quarter" idx="10"/>
          </p:nvPr>
        </p:nvSpPr>
        <p:spPr/>
        <p:txBody>
          <a:bodyPr/>
          <a:lstStyle/>
          <a:p>
            <a:fld id="{0984DEF2-A374-4826-B8E1-E0FF7ADE1A4F}" type="slidenum">
              <a:rPr lang="en-US" smtClean="0"/>
              <a:t>2</a:t>
            </a:fld>
            <a:endParaRPr lang="en-US"/>
          </a:p>
        </p:txBody>
      </p:sp>
    </p:spTree>
    <p:extLst>
      <p:ext uri="{BB962C8B-B14F-4D97-AF65-F5344CB8AC3E}">
        <p14:creationId xmlns:p14="http://schemas.microsoft.com/office/powerpoint/2010/main" val="58240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Being a school district in an incorporated community brings unique challenges and opportunities.  Without a city government, parks department or other recreational facilities, RSD is lovingly referred to as the Heart of Community.   Evidence of this is seen through the volume of community facility users we have on our campuses. RHS is in greatest demand, hosting over ______event in the last year.)  We regularly host county town hall meetings, chamber of commerce events, scout and 4H  meetings and youth sporting practices and competitions.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984DEF2-A374-4826-B8E1-E0FF7ADE1A4F}" type="slidenum">
              <a:rPr lang="en-US" smtClean="0"/>
              <a:t>3</a:t>
            </a:fld>
            <a:endParaRPr lang="en-US"/>
          </a:p>
        </p:txBody>
      </p:sp>
    </p:spTree>
    <p:extLst>
      <p:ext uri="{BB962C8B-B14F-4D97-AF65-F5344CB8AC3E}">
        <p14:creationId xmlns:p14="http://schemas.microsoft.com/office/powerpoint/2010/main" val="381114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February 11</a:t>
            </a:r>
            <a:r>
              <a:rPr lang="en-US" baseline="30000" dirty="0"/>
              <a:t>th</a:t>
            </a:r>
            <a:r>
              <a:rPr lang="en-US" dirty="0"/>
              <a:t>, our voters will be asked to</a:t>
            </a:r>
            <a:r>
              <a:rPr lang="en-US" baseline="0" dirty="0"/>
              <a:t> pass a $57.49 million bond.  The bond program has two main projects 1. Enhancing Safety &amp; Security at all schools and 2. The expansion and modernization of RHS – The project for which we’re pursuing GCCM contracting method.</a:t>
            </a:r>
          </a:p>
          <a:p>
            <a:endParaRPr lang="en-US" baseline="0" dirty="0"/>
          </a:p>
          <a:p>
            <a:r>
              <a:rPr lang="en-US" baseline="0" dirty="0"/>
              <a:t>Our long range facilities plan, which set the priorities for our bond program, was facilitated by David McBride from OAC.  David will now give you a brief overview of the planning process, and then Brian Ho of TCF will review the work he has lead in our district.  </a:t>
            </a:r>
          </a:p>
          <a:p>
            <a:endParaRPr lang="en-US" baseline="0" dirty="0"/>
          </a:p>
        </p:txBody>
      </p:sp>
      <p:sp>
        <p:nvSpPr>
          <p:cNvPr id="4" name="Slide Number Placeholder 3"/>
          <p:cNvSpPr>
            <a:spLocks noGrp="1"/>
          </p:cNvSpPr>
          <p:nvPr>
            <p:ph type="sldNum" sz="quarter" idx="10"/>
          </p:nvPr>
        </p:nvSpPr>
        <p:spPr/>
        <p:txBody>
          <a:bodyPr/>
          <a:lstStyle/>
          <a:p>
            <a:fld id="{0984DEF2-A374-4826-B8E1-E0FF7ADE1A4F}" type="slidenum">
              <a:rPr lang="en-US" smtClean="0"/>
              <a:t>4</a:t>
            </a:fld>
            <a:endParaRPr lang="en-US"/>
          </a:p>
        </p:txBody>
      </p:sp>
    </p:spTree>
    <p:extLst>
      <p:ext uri="{BB962C8B-B14F-4D97-AF65-F5344CB8AC3E}">
        <p14:creationId xmlns:p14="http://schemas.microsoft.com/office/powerpoint/2010/main" val="74700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p:txBody>
      </p:sp>
      <p:sp>
        <p:nvSpPr>
          <p:cNvPr id="4" name="Slide Number Placeholder 3"/>
          <p:cNvSpPr>
            <a:spLocks noGrp="1"/>
          </p:cNvSpPr>
          <p:nvPr>
            <p:ph type="sldNum" sz="quarter" idx="10"/>
          </p:nvPr>
        </p:nvSpPr>
        <p:spPr/>
        <p:txBody>
          <a:bodyPr/>
          <a:lstStyle/>
          <a:p>
            <a:fld id="{0984DEF2-A374-4826-B8E1-E0FF7ADE1A4F}" type="slidenum">
              <a:rPr lang="en-US" smtClean="0"/>
              <a:t>5</a:t>
            </a:fld>
            <a:endParaRPr lang="en-US"/>
          </a:p>
        </p:txBody>
      </p:sp>
    </p:spTree>
    <p:extLst>
      <p:ext uri="{BB962C8B-B14F-4D97-AF65-F5344CB8AC3E}">
        <p14:creationId xmlns:p14="http://schemas.microsoft.com/office/powerpoint/2010/main" val="49585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t>
            </a:r>
          </a:p>
        </p:txBody>
      </p:sp>
      <p:sp>
        <p:nvSpPr>
          <p:cNvPr id="4" name="Slide Number Placeholder 3"/>
          <p:cNvSpPr>
            <a:spLocks noGrp="1"/>
          </p:cNvSpPr>
          <p:nvPr>
            <p:ph type="sldNum" sz="quarter" idx="10"/>
          </p:nvPr>
        </p:nvSpPr>
        <p:spPr/>
        <p:txBody>
          <a:bodyPr/>
          <a:lstStyle/>
          <a:p>
            <a:fld id="{0984DEF2-A374-4826-B8E1-E0FF7ADE1A4F}" type="slidenum">
              <a:rPr lang="en-US" smtClean="0"/>
              <a:t>6</a:t>
            </a:fld>
            <a:endParaRPr lang="en-US"/>
          </a:p>
        </p:txBody>
      </p:sp>
    </p:spTree>
    <p:extLst>
      <p:ext uri="{BB962C8B-B14F-4D97-AF65-F5344CB8AC3E}">
        <p14:creationId xmlns:p14="http://schemas.microsoft.com/office/powerpoint/2010/main" val="138305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a:t>
            </a:r>
          </a:p>
        </p:txBody>
      </p:sp>
      <p:sp>
        <p:nvSpPr>
          <p:cNvPr id="4" name="Slide Number Placeholder 3"/>
          <p:cNvSpPr>
            <a:spLocks noGrp="1"/>
          </p:cNvSpPr>
          <p:nvPr>
            <p:ph type="sldNum" sz="quarter" idx="10"/>
          </p:nvPr>
        </p:nvSpPr>
        <p:spPr/>
        <p:txBody>
          <a:bodyPr/>
          <a:lstStyle/>
          <a:p>
            <a:fld id="{0984DEF2-A374-4826-B8E1-E0FF7ADE1A4F}" type="slidenum">
              <a:rPr lang="en-US" smtClean="0"/>
              <a:t>7</a:t>
            </a:fld>
            <a:endParaRPr lang="en-US"/>
          </a:p>
        </p:txBody>
      </p:sp>
    </p:spTree>
    <p:extLst>
      <p:ext uri="{BB962C8B-B14F-4D97-AF65-F5344CB8AC3E}">
        <p14:creationId xmlns:p14="http://schemas.microsoft.com/office/powerpoint/2010/main" val="310862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0984DEF2-A374-4826-B8E1-E0FF7ADE1A4F}" type="slidenum">
              <a:rPr lang="en-US" smtClean="0"/>
              <a:t>8</a:t>
            </a:fld>
            <a:endParaRPr lang="en-US"/>
          </a:p>
        </p:txBody>
      </p:sp>
    </p:spTree>
    <p:extLst>
      <p:ext uri="{BB962C8B-B14F-4D97-AF65-F5344CB8AC3E}">
        <p14:creationId xmlns:p14="http://schemas.microsoft.com/office/powerpoint/2010/main" val="366516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understand that while we only need to meet one of the criteria listed in the RCWs, we meet three.</a:t>
            </a:r>
          </a:p>
          <a:p>
            <a:r>
              <a:rPr lang="en-US" baseline="0" dirty="0"/>
              <a:t>As Jill mentioned we’ve taken great care to due our due diligence to reduce the changes our limited budget won’t be dwindled away on unexpected obstacles.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majority of this bond program is locked up into one project that is going to require us to minimize risk by controlling costs.  This projects takes us near to our debt 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complexity of this project makes the ability to gain input from the general contractor during the design in order to finalize a feasible, cost effective and quality project that can meet our established timelines is highly desired.  </a:t>
            </a:r>
          </a:p>
          <a:p>
            <a:r>
              <a:rPr lang="en-US" dirty="0"/>
              <a:t>Our team members from OCA, TCF &amp; Perkins</a:t>
            </a:r>
            <a:r>
              <a:rPr lang="en-US" baseline="0" dirty="0"/>
              <a:t> </a:t>
            </a:r>
            <a:r>
              <a:rPr lang="en-US" baseline="0" dirty="0" err="1"/>
              <a:t>Cioi</a:t>
            </a:r>
            <a:r>
              <a:rPr lang="en-US" baseline="0" dirty="0"/>
              <a:t> have GCCM experience,</a:t>
            </a:r>
          </a:p>
          <a:p>
            <a:r>
              <a:rPr lang="en-US" baseline="0" dirty="0"/>
              <a:t>and above all else the GCCM process will allow us to have a longer and stronger partnership with our general contractor to enable us to plan for student safety from the onset and strategize together for ways to allow school to occur on-site during the construction process with the limited disruption.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984DEF2-A374-4826-B8E1-E0FF7ADE1A4F}" type="slidenum">
              <a:rPr lang="en-US" smtClean="0"/>
              <a:t>9</a:t>
            </a:fld>
            <a:endParaRPr lang="en-US"/>
          </a:p>
        </p:txBody>
      </p:sp>
    </p:spTree>
    <p:extLst>
      <p:ext uri="{BB962C8B-B14F-4D97-AF65-F5344CB8AC3E}">
        <p14:creationId xmlns:p14="http://schemas.microsoft.com/office/powerpoint/2010/main" val="279281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05F2-22C8-484F-B166-91C2E12EE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A6FFD-0C5A-46E8-A89B-BE19F67835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4F4B37-1D21-41EB-90FC-FF1574CC5209}"/>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4B636D6A-B7B3-4E1F-9088-75820ED04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EC1E-5F5C-48B2-A171-CFEA064B474F}"/>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47464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8A3B-EC89-4B9C-8356-A914CC7C0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32F28D-2A16-4DB6-B809-25854C6565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6226-3B9E-4D6E-89FA-34E6B41D714A}"/>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D0ABB36B-0DDA-45EB-A52C-DA8F65DCF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75333-D509-45FE-9644-DD44C599F653}"/>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18413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9E6EB2-0971-4F1D-A5C5-08D5B0B31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4130BA-DF1D-42C3-B3C6-FC0DF55836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9F3D9-B05F-4F16-990C-FE9888BDD405}"/>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128A8ABF-5EF3-4FC6-96BB-241D4F6DA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D651F-0377-484D-8238-46EA2BB26A45}"/>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30317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BD4A-323F-4AD5-AE7F-48E229E74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37699-B961-4D3A-883C-AC9546C66278}"/>
              </a:ext>
            </a:extLst>
          </p:cNvPr>
          <p:cNvSpPr>
            <a:spLocks noGrp="1"/>
          </p:cNvSpPr>
          <p:nvPr>
            <p:ph type="dt" sz="half" idx="10"/>
          </p:nvPr>
        </p:nvSpPr>
        <p:spPr/>
        <p:txBody>
          <a:bodyPr/>
          <a:lstStyle/>
          <a:p>
            <a:fld id="{D0121DF7-FD54-41C0-8EEF-DD94806C5803}" type="datetimeFigureOut">
              <a:rPr lang="en-US" smtClean="0"/>
              <a:t>1/23/2020</a:t>
            </a:fld>
            <a:endParaRPr lang="en-US"/>
          </a:p>
        </p:txBody>
      </p:sp>
      <p:sp>
        <p:nvSpPr>
          <p:cNvPr id="4" name="Footer Placeholder 3">
            <a:extLst>
              <a:ext uri="{FF2B5EF4-FFF2-40B4-BE49-F238E27FC236}">
                <a16:creationId xmlns:a16="http://schemas.microsoft.com/office/drawing/2014/main" id="{C17A7B45-3C98-4451-B54D-B845A6827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0F3D42-26BC-4474-B48C-F3F7FF0133B3}"/>
              </a:ext>
            </a:extLst>
          </p:cNvPr>
          <p:cNvSpPr>
            <a:spLocks noGrp="1"/>
          </p:cNvSpPr>
          <p:nvPr>
            <p:ph type="sldNum" sz="quarter" idx="12"/>
          </p:nvPr>
        </p:nvSpPr>
        <p:spPr/>
        <p:txBody>
          <a:bodyPr/>
          <a:lstStyle/>
          <a:p>
            <a:fld id="{07280EA4-FB2A-4DDC-9FA5-7AE18C042258}" type="slidenum">
              <a:rPr lang="en-US" smtClean="0"/>
              <a:t>‹#›</a:t>
            </a:fld>
            <a:endParaRPr lang="en-US"/>
          </a:p>
        </p:txBody>
      </p:sp>
    </p:spTree>
    <p:extLst>
      <p:ext uri="{BB962C8B-B14F-4D97-AF65-F5344CB8AC3E}">
        <p14:creationId xmlns:p14="http://schemas.microsoft.com/office/powerpoint/2010/main" val="17145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2DFA-682F-4F61-B3BA-E53BBDC35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1446E5-1E6C-4DE2-A128-173EBBFEB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B40DA-8F06-47B9-B2DB-919FA7F80275}"/>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E70A3A64-E27F-45C5-B198-29AD05A02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BE7D8-C875-4079-B029-CA1B2431E723}"/>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97247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3DC1-64C4-40B1-8593-8AAACBD78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28C5F-2969-4243-B4AD-299359973C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A2D11-889C-40E9-9C3B-3DAE44F0CB46}"/>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DE18ADA2-067B-479A-8F7C-A14669057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93385-24F5-4435-AC74-A8B54A8F1DFE}"/>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2622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4693-8C22-48D0-8A47-C931B4509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97D77-FB12-43BB-B969-DACC69CFC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5CBE3B-1277-4EB8-BE54-8F347681A367}"/>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4D80F7C9-1A12-4A81-8018-0B515BED2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288EA-E97A-400E-802F-F12FF057A5E9}"/>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130447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D68F-2911-4CD8-94D0-52484F17B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93CA7-1EC1-4467-ABF8-4F92276A86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6A581B-3E65-476E-8155-D3C0624907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AB67A-6E46-45EB-95E3-0FC3D32F8BD2}"/>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4728DB07-22ED-456D-9B67-04EC143EF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391F0-39D2-4E9B-8FF6-D165960C1344}"/>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388932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DBFC-57C9-4454-AB7B-D81F274F8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213E7-D773-4822-93F1-49C5E5E26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742F44-6677-4A76-B2CB-598780A66D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D69F6-0DCE-4BE2-8116-C4962F39F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DF1000-52D7-4B0C-A6C3-55ECD9A1E4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7E0647-A770-41AA-BD57-744A5086B4B1}"/>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8" name="Footer Placeholder 7">
            <a:extLst>
              <a:ext uri="{FF2B5EF4-FFF2-40B4-BE49-F238E27FC236}">
                <a16:creationId xmlns:a16="http://schemas.microsoft.com/office/drawing/2014/main" id="{3489E7B3-C704-4BE5-9B18-79A935006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66288-C1D7-453B-9638-0E43FE0B4B50}"/>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39569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030A-70D2-49C3-94F1-2E2365571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68CE86-A419-4510-9D71-FC03648FE8EA}"/>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4" name="Footer Placeholder 3">
            <a:extLst>
              <a:ext uri="{FF2B5EF4-FFF2-40B4-BE49-F238E27FC236}">
                <a16:creationId xmlns:a16="http://schemas.microsoft.com/office/drawing/2014/main" id="{469F06CB-561A-45D5-8DF4-82AC11565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7D41C7-9FE7-4CDC-8DE6-AC790B1C2FC8}"/>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587181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3B34F-BA04-4040-A2BC-63D2FA05F396}"/>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3" name="Footer Placeholder 2">
            <a:extLst>
              <a:ext uri="{FF2B5EF4-FFF2-40B4-BE49-F238E27FC236}">
                <a16:creationId xmlns:a16="http://schemas.microsoft.com/office/drawing/2014/main" id="{8AAE8640-50F3-4EB7-891A-442B690C4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EF802-C2D6-479C-B1DE-5DED3BCD270E}"/>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151461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EEC1-1CBB-4479-936B-764459542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3A5BE-D286-47E6-8835-C08712F3B3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FC854-D74F-4B5E-B2A8-6852245DD161}"/>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76B69C99-29C8-4784-95CF-BD45EE3EC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E8C90-FA49-4B57-A45E-CA72DA36E9CC}"/>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301930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DCB4A-EFDC-4401-9837-1B1114A69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F7F8B0-7FE0-4EFB-B0AC-4B2D3CC52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AF175-A1F2-480F-88DE-D24CE1736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B7E9C3-C87E-4184-9122-D5762302048B}"/>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03736977-93EF-421C-96D5-A8C3E9F8A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A35F0-5B9C-4D06-A451-FEB120BE2F28}"/>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24765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48EB-62E3-4060-9DE9-036A613BE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A8B47C-FFB7-40E4-AD79-46F9959DF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B93F86-1851-4CFC-BDBE-FC483CA52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FA92FB-150E-433F-A959-B8E4EB57AB4F}"/>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8A1B0ECF-37E1-41F0-88FF-426A08D89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26206B-2D92-424C-A6A1-0E1BE8B58FAE}"/>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78477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A0E0-B49F-4876-9E23-01649B489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945AA2-3F04-44CD-ADA1-198A4E28F2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F2305-1F39-49A4-97BA-71D728220868}"/>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655319D4-21F3-44B5-8E43-9945FFA45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BD48E-88D3-4A28-BCF2-049914DCC507}"/>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403669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3E703-29F9-413C-A82A-F7133A28E0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FA70B-1463-4FEA-A13E-1784284BC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203E2-88B0-4B4E-A41D-BCA02DC57E0A}"/>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EA09B8D7-7209-4A27-A715-64D6700BF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EF6BA-113C-4B1B-95C4-3AF71E3A715E}"/>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4333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D96B-9C7A-4A83-9721-193840F30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7B9DE-993E-449D-9D7E-F2AB84EAD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DFA98B-71B7-482F-9E0E-8CE96A20B624}"/>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71263E7F-C154-4337-B8E4-65713FAB3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19A61-8802-4FA6-BD13-7457311109A0}"/>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79884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B054-BCD8-4AD9-BD48-32AC81C40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E397E-91C5-4A09-89B1-8B79412489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C9B8D-1D96-4437-9EE4-C141C7433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A7D26-7EA7-469A-8034-1780189E8801}"/>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BAF87CB7-D16B-4735-A359-9F79536D4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72F87-CB26-4A61-99DF-7E84663E944F}"/>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419778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2D70-21AA-41BD-BDBE-CC03A56CD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21379-88BF-4662-B8A5-2F4F1D7B7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8C18F-D38F-4D02-A5A5-69E1526D01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2A7BD3-D11A-4F6B-B9BC-2D2C11033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D76810-50D9-4B2D-A540-5CC223901E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F4633-51E2-4C3D-B655-4F2440204BAA}"/>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8" name="Footer Placeholder 7">
            <a:extLst>
              <a:ext uri="{FF2B5EF4-FFF2-40B4-BE49-F238E27FC236}">
                <a16:creationId xmlns:a16="http://schemas.microsoft.com/office/drawing/2014/main" id="{BF0CAAEE-4DA7-4F00-B273-45C2A8AD95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7ADAA-BD78-4C65-AFE4-AAB2B66FF411}"/>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319580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945F-CB48-491C-BC0E-10A807642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484C2-B13B-40CC-B935-F265D88A2251}"/>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4" name="Footer Placeholder 3">
            <a:extLst>
              <a:ext uri="{FF2B5EF4-FFF2-40B4-BE49-F238E27FC236}">
                <a16:creationId xmlns:a16="http://schemas.microsoft.com/office/drawing/2014/main" id="{3976BBF0-CEEB-40CD-9B5C-EE4B6F6F6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2BD6E9-3BAD-4064-98CD-4590EFCF7B18}"/>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275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F7EE6-1743-4432-9D60-696F94E922F0}"/>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3" name="Footer Placeholder 2">
            <a:extLst>
              <a:ext uri="{FF2B5EF4-FFF2-40B4-BE49-F238E27FC236}">
                <a16:creationId xmlns:a16="http://schemas.microsoft.com/office/drawing/2014/main" id="{E35DE601-2B8E-4740-A7E2-EF14A73D07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5D8203-BA6A-46B5-9D10-5D674102369D}"/>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50813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54AD-18C9-48BC-9E42-C247FBDC9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3BD12-622A-4583-BFAB-2FFB2C36C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EA440-39EA-4518-B4C2-D2FB3ABD5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4616E-0CA4-4EC6-B395-6C6C00CF58AA}"/>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20994D88-9193-4F70-A871-D3B7E7AEC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BEEC6-DC48-40E8-AED2-D7407155F2F9}"/>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160995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5342-6A95-405B-A1EB-6A74396E5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164FB-876A-401A-B5BB-2DD1C74A0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89B8F-9164-477F-B10B-5C6FF84BD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7DBCF1-4292-4E44-A776-D709670B17E4}"/>
              </a:ext>
            </a:extLst>
          </p:cNvPr>
          <p:cNvSpPr>
            <a:spLocks noGrp="1"/>
          </p:cNvSpPr>
          <p:nvPr>
            <p:ph type="dt" sz="half" idx="10"/>
          </p:nvPr>
        </p:nvSpPr>
        <p:spPr/>
        <p:txBody>
          <a:bodyPr/>
          <a:lstStyle/>
          <a:p>
            <a:fld id="{B6A48687-2079-4EA8-B324-530F10F7D691}" type="datetimeFigureOut">
              <a:rPr lang="en-US" smtClean="0"/>
              <a:t>1/23/2020</a:t>
            </a:fld>
            <a:endParaRPr lang="en-US"/>
          </a:p>
        </p:txBody>
      </p:sp>
      <p:sp>
        <p:nvSpPr>
          <p:cNvPr id="6" name="Footer Placeholder 5">
            <a:extLst>
              <a:ext uri="{FF2B5EF4-FFF2-40B4-BE49-F238E27FC236}">
                <a16:creationId xmlns:a16="http://schemas.microsoft.com/office/drawing/2014/main" id="{AE7660BF-EB96-4296-A406-3FD898FFD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EE61B-B4DB-43F0-93C3-71447EB0E33B}"/>
              </a:ext>
            </a:extLst>
          </p:cNvPr>
          <p:cNvSpPr>
            <a:spLocks noGrp="1"/>
          </p:cNvSpPr>
          <p:nvPr>
            <p:ph type="sldNum" sz="quarter" idx="12"/>
          </p:nvPr>
        </p:nvSpPr>
        <p:spPr/>
        <p:txBody>
          <a:bodyPr/>
          <a:lstStyle/>
          <a:p>
            <a:fld id="{D396597D-3548-45AB-A2AC-E4042938AE39}" type="slidenum">
              <a:rPr lang="en-US" smtClean="0"/>
              <a:t>‹#›</a:t>
            </a:fld>
            <a:endParaRPr lang="en-US"/>
          </a:p>
        </p:txBody>
      </p:sp>
    </p:spTree>
    <p:extLst>
      <p:ext uri="{BB962C8B-B14F-4D97-AF65-F5344CB8AC3E}">
        <p14:creationId xmlns:p14="http://schemas.microsoft.com/office/powerpoint/2010/main" val="286304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8D8BB-C4EC-4A57-8A03-7A3CFA7E1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72FDE1-DD35-45E9-9832-DF23B6C29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D46D0-6410-484C-A9B0-D65321AB4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6851DF82-6DCD-46D6-A2E9-1CFB76124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366F48-6E87-4C68-A186-0655E33D6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597D-3548-45AB-A2AC-E4042938AE39}" type="slidenum">
              <a:rPr lang="en-US" smtClean="0"/>
              <a:t>‹#›</a:t>
            </a:fld>
            <a:endParaRPr lang="en-US"/>
          </a:p>
        </p:txBody>
      </p:sp>
    </p:spTree>
    <p:extLst>
      <p:ext uri="{BB962C8B-B14F-4D97-AF65-F5344CB8AC3E}">
        <p14:creationId xmlns:p14="http://schemas.microsoft.com/office/powerpoint/2010/main" val="798291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4202D-312F-4E5E-913E-11A6A35A4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B2AE-9EBA-40DD-8C31-92106F382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3F551-0130-488B-8837-E9F6ECE98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48687-2079-4EA8-B324-530F10F7D691}" type="datetimeFigureOut">
              <a:rPr lang="en-US" smtClean="0"/>
              <a:t>1/23/2020</a:t>
            </a:fld>
            <a:endParaRPr lang="en-US"/>
          </a:p>
        </p:txBody>
      </p:sp>
      <p:sp>
        <p:nvSpPr>
          <p:cNvPr id="5" name="Footer Placeholder 4">
            <a:extLst>
              <a:ext uri="{FF2B5EF4-FFF2-40B4-BE49-F238E27FC236}">
                <a16:creationId xmlns:a16="http://schemas.microsoft.com/office/drawing/2014/main" id="{E9D17689-295D-48F6-931F-82FFBF008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8FD0EB-2CEC-4A4C-9BDF-1722249AE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597D-3548-45AB-A2AC-E4042938AE39}" type="slidenum">
              <a:rPr lang="en-US" smtClean="0"/>
              <a:t>‹#›</a:t>
            </a:fld>
            <a:endParaRPr lang="en-US"/>
          </a:p>
        </p:txBody>
      </p:sp>
    </p:spTree>
    <p:extLst>
      <p:ext uri="{BB962C8B-B14F-4D97-AF65-F5344CB8AC3E}">
        <p14:creationId xmlns:p14="http://schemas.microsoft.com/office/powerpoint/2010/main" val="23355253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C0ED7A-D89A-455E-BD3A-7F6B38170007}"/>
              </a:ext>
            </a:extLst>
          </p:cNvPr>
          <p:cNvCxnSpPr>
            <a:cxnSpLocks/>
          </p:cNvCxnSpPr>
          <p:nvPr/>
        </p:nvCxnSpPr>
        <p:spPr>
          <a:xfrm>
            <a:off x="553980" y="400456"/>
            <a:ext cx="11079591"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F16D69-2013-4C44-A677-D678E847D8BC}"/>
              </a:ext>
            </a:extLst>
          </p:cNvPr>
          <p:cNvCxnSpPr>
            <a:cxnSpLocks/>
          </p:cNvCxnSpPr>
          <p:nvPr/>
        </p:nvCxnSpPr>
        <p:spPr>
          <a:xfrm>
            <a:off x="5880193" y="520601"/>
            <a:ext cx="5764499" cy="0"/>
          </a:xfrm>
          <a:prstGeom prst="line">
            <a:avLst/>
          </a:prstGeom>
          <a:ln w="57150">
            <a:solidFill>
              <a:srgbClr val="FFD700"/>
            </a:solidFill>
          </a:ln>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id="{B7A0CF46-9ADB-4C83-BF28-40F3AAA4CAF2}"/>
              </a:ext>
            </a:extLst>
          </p:cNvPr>
          <p:cNvCxnSpPr>
            <a:cxnSpLocks/>
          </p:cNvCxnSpPr>
          <p:nvPr/>
        </p:nvCxnSpPr>
        <p:spPr>
          <a:xfrm>
            <a:off x="553980" y="6187218"/>
            <a:ext cx="11079591"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BFF621-2786-4175-A449-23C836406EE1}"/>
              </a:ext>
            </a:extLst>
          </p:cNvPr>
          <p:cNvCxnSpPr>
            <a:cxnSpLocks/>
            <a:endCxn id="22" idx="1"/>
          </p:cNvCxnSpPr>
          <p:nvPr/>
        </p:nvCxnSpPr>
        <p:spPr>
          <a:xfrm>
            <a:off x="547306" y="6320707"/>
            <a:ext cx="5515310" cy="502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47A11F-86D5-499C-B4D5-3A01DBC7AF7B}"/>
              </a:ext>
            </a:extLst>
          </p:cNvPr>
          <p:cNvSpPr txBox="1"/>
          <p:nvPr/>
        </p:nvSpPr>
        <p:spPr>
          <a:xfrm>
            <a:off x="6062616" y="6187227"/>
            <a:ext cx="5570955" cy="276999"/>
          </a:xfrm>
          <a:prstGeom prst="rect">
            <a:avLst/>
          </a:prstGeom>
          <a:noFill/>
        </p:spPr>
        <p:txBody>
          <a:bodyPr wrap="square" rtlCol="0">
            <a:spAutoFit/>
          </a:bodyPr>
          <a:lstStyle/>
          <a:p>
            <a:r>
              <a:rPr lang="en-US" sz="1200" dirty="0">
                <a:solidFill>
                  <a:srgbClr val="254999"/>
                </a:solidFill>
                <a:latin typeface="Garamond" panose="02020404030301010803" pitchFamily="18" charset="0"/>
              </a:rPr>
              <a:t>Preparing Students for Lifelong Learning, Rewarding Careers &amp; Productive Citizenship</a:t>
            </a:r>
          </a:p>
        </p:txBody>
      </p:sp>
      <p:sp>
        <p:nvSpPr>
          <p:cNvPr id="27" name="Rectangle 26">
            <a:extLst>
              <a:ext uri="{FF2B5EF4-FFF2-40B4-BE49-F238E27FC236}">
                <a16:creationId xmlns:a16="http://schemas.microsoft.com/office/drawing/2014/main" id="{0C8DF24F-F15C-43AC-9556-C81D5F76D8FA}"/>
              </a:ext>
            </a:extLst>
          </p:cNvPr>
          <p:cNvSpPr/>
          <p:nvPr/>
        </p:nvSpPr>
        <p:spPr>
          <a:xfrm>
            <a:off x="547307" y="687477"/>
            <a:ext cx="11086264" cy="5361227"/>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540A440-DF97-4B29-B83E-76F9AA1F6B1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8698" y="3712098"/>
            <a:ext cx="2458421" cy="2458421"/>
          </a:xfrm>
          <a:prstGeom prst="rect">
            <a:avLst/>
          </a:prstGeom>
        </p:spPr>
      </p:pic>
      <p:sp>
        <p:nvSpPr>
          <p:cNvPr id="29" name="Rectangle 28">
            <a:extLst>
              <a:ext uri="{FF2B5EF4-FFF2-40B4-BE49-F238E27FC236}">
                <a16:creationId xmlns:a16="http://schemas.microsoft.com/office/drawing/2014/main" id="{B6117351-9899-4029-8529-8008FDEF0D7D}"/>
              </a:ext>
            </a:extLst>
          </p:cNvPr>
          <p:cNvSpPr/>
          <p:nvPr/>
        </p:nvSpPr>
        <p:spPr>
          <a:xfrm>
            <a:off x="547307" y="682329"/>
            <a:ext cx="11097386" cy="1720466"/>
          </a:xfrm>
          <a:prstGeom prst="rect">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6BFD7C-8A94-4DEC-B306-0172C8ADDF96}"/>
              </a:ext>
            </a:extLst>
          </p:cNvPr>
          <p:cNvSpPr/>
          <p:nvPr/>
        </p:nvSpPr>
        <p:spPr>
          <a:xfrm>
            <a:off x="547306" y="2410300"/>
            <a:ext cx="11097386" cy="1474223"/>
          </a:xfrm>
          <a:prstGeom prst="rect">
            <a:avLst/>
          </a:prstGeom>
          <a:solidFill>
            <a:srgbClr val="254999"/>
          </a:solidFill>
          <a:ln>
            <a:solidFill>
              <a:srgbClr val="25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1D7B4-344D-420C-86E8-F5B9A1A0EBA7}"/>
              </a:ext>
            </a:extLst>
          </p:cNvPr>
          <p:cNvSpPr>
            <a:spLocks noGrp="1"/>
          </p:cNvSpPr>
          <p:nvPr>
            <p:ph type="ctrTitle"/>
          </p:nvPr>
        </p:nvSpPr>
        <p:spPr>
          <a:xfrm>
            <a:off x="553980" y="687469"/>
            <a:ext cx="11097385" cy="1706125"/>
          </a:xfrm>
        </p:spPr>
        <p:txBody>
          <a:bodyPr>
            <a:noAutofit/>
          </a:bodyPr>
          <a:lstStyle/>
          <a:p>
            <a:r>
              <a:rPr lang="en-US" sz="3800" dirty="0">
                <a:solidFill>
                  <a:srgbClr val="254999"/>
                </a:solidFill>
              </a:rPr>
              <a:t>CPARB Project Review Committee </a:t>
            </a:r>
            <a:br>
              <a:rPr lang="en-US" sz="3800" dirty="0">
                <a:solidFill>
                  <a:srgbClr val="254999"/>
                </a:solidFill>
              </a:rPr>
            </a:br>
            <a:r>
              <a:rPr lang="en-US" sz="3800" dirty="0">
                <a:solidFill>
                  <a:srgbClr val="254999"/>
                </a:solidFill>
              </a:rPr>
              <a:t>GCCM Project Application for</a:t>
            </a:r>
            <a:br>
              <a:rPr lang="en-US" sz="3800" dirty="0">
                <a:solidFill>
                  <a:srgbClr val="254999"/>
                </a:solidFill>
              </a:rPr>
            </a:br>
            <a:r>
              <a:rPr lang="en-US" sz="3800" b="1" dirty="0">
                <a:solidFill>
                  <a:srgbClr val="254999"/>
                </a:solidFill>
              </a:rPr>
              <a:t>Expansion and Modernization of Rochester High School</a:t>
            </a:r>
          </a:p>
        </p:txBody>
      </p:sp>
      <p:sp>
        <p:nvSpPr>
          <p:cNvPr id="3" name="Subtitle 2">
            <a:extLst>
              <a:ext uri="{FF2B5EF4-FFF2-40B4-BE49-F238E27FC236}">
                <a16:creationId xmlns:a16="http://schemas.microsoft.com/office/drawing/2014/main" id="{89AB81FD-7C4F-497D-926D-484867EEA766}"/>
              </a:ext>
            </a:extLst>
          </p:cNvPr>
          <p:cNvSpPr>
            <a:spLocks noGrp="1"/>
          </p:cNvSpPr>
          <p:nvPr>
            <p:ph type="subTitle" idx="1"/>
          </p:nvPr>
        </p:nvSpPr>
        <p:spPr>
          <a:xfrm>
            <a:off x="3250458" y="2870015"/>
            <a:ext cx="5326213" cy="766921"/>
          </a:xfrm>
        </p:spPr>
        <p:txBody>
          <a:bodyPr>
            <a:normAutofit fontScale="92500"/>
          </a:bodyPr>
          <a:lstStyle/>
          <a:p>
            <a:r>
              <a:rPr lang="en-US" sz="3200" dirty="0">
                <a:solidFill>
                  <a:schemeClr val="bg1"/>
                </a:solidFill>
              </a:rPr>
              <a:t>Rochester School District No. 401</a:t>
            </a:r>
          </a:p>
        </p:txBody>
      </p:sp>
    </p:spTree>
    <p:extLst>
      <p:ext uri="{BB962C8B-B14F-4D97-AF65-F5344CB8AC3E}">
        <p14:creationId xmlns:p14="http://schemas.microsoft.com/office/powerpoint/2010/main" val="4782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C0ED7A-D89A-455E-BD3A-7F6B38170007}"/>
              </a:ext>
            </a:extLst>
          </p:cNvPr>
          <p:cNvCxnSpPr>
            <a:cxnSpLocks/>
          </p:cNvCxnSpPr>
          <p:nvPr/>
        </p:nvCxnSpPr>
        <p:spPr>
          <a:xfrm>
            <a:off x="553980" y="400456"/>
            <a:ext cx="11079591"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4F16D69-2013-4C44-A677-D678E847D8BC}"/>
              </a:ext>
            </a:extLst>
          </p:cNvPr>
          <p:cNvCxnSpPr>
            <a:cxnSpLocks/>
          </p:cNvCxnSpPr>
          <p:nvPr/>
        </p:nvCxnSpPr>
        <p:spPr>
          <a:xfrm>
            <a:off x="5880193" y="520601"/>
            <a:ext cx="5764499" cy="0"/>
          </a:xfrm>
          <a:prstGeom prst="line">
            <a:avLst/>
          </a:prstGeom>
          <a:ln w="57150">
            <a:solidFill>
              <a:srgbClr val="FFD700"/>
            </a:solidFill>
          </a:ln>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a16="http://schemas.microsoft.com/office/drawing/2014/main" id="{B7A0CF46-9ADB-4C83-BF28-40F3AAA4CAF2}"/>
              </a:ext>
            </a:extLst>
          </p:cNvPr>
          <p:cNvCxnSpPr>
            <a:cxnSpLocks/>
          </p:cNvCxnSpPr>
          <p:nvPr/>
        </p:nvCxnSpPr>
        <p:spPr>
          <a:xfrm>
            <a:off x="553980" y="6187218"/>
            <a:ext cx="11079591"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BFF621-2786-4175-A449-23C836406EE1}"/>
              </a:ext>
            </a:extLst>
          </p:cNvPr>
          <p:cNvCxnSpPr>
            <a:cxnSpLocks/>
            <a:endCxn id="22" idx="1"/>
          </p:cNvCxnSpPr>
          <p:nvPr/>
        </p:nvCxnSpPr>
        <p:spPr>
          <a:xfrm>
            <a:off x="547306" y="6320707"/>
            <a:ext cx="5515310" cy="502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47A11F-86D5-499C-B4D5-3A01DBC7AF7B}"/>
              </a:ext>
            </a:extLst>
          </p:cNvPr>
          <p:cNvSpPr txBox="1"/>
          <p:nvPr/>
        </p:nvSpPr>
        <p:spPr>
          <a:xfrm>
            <a:off x="6062616" y="6187227"/>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sp>
        <p:nvSpPr>
          <p:cNvPr id="27" name="Rectangle 26">
            <a:extLst>
              <a:ext uri="{FF2B5EF4-FFF2-40B4-BE49-F238E27FC236}">
                <a16:creationId xmlns:a16="http://schemas.microsoft.com/office/drawing/2014/main" id="{0C8DF24F-F15C-43AC-9556-C81D5F76D8FA}"/>
              </a:ext>
            </a:extLst>
          </p:cNvPr>
          <p:cNvSpPr/>
          <p:nvPr/>
        </p:nvSpPr>
        <p:spPr>
          <a:xfrm>
            <a:off x="547307" y="687477"/>
            <a:ext cx="11086264" cy="5361227"/>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540A440-DF97-4B29-B83E-76F9AA1F6B1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8698" y="3712098"/>
            <a:ext cx="2458421" cy="2458421"/>
          </a:xfrm>
          <a:prstGeom prst="rect">
            <a:avLst/>
          </a:prstGeom>
        </p:spPr>
      </p:pic>
      <p:sp>
        <p:nvSpPr>
          <p:cNvPr id="29" name="Rectangle 28">
            <a:extLst>
              <a:ext uri="{FF2B5EF4-FFF2-40B4-BE49-F238E27FC236}">
                <a16:creationId xmlns:a16="http://schemas.microsoft.com/office/drawing/2014/main" id="{B6117351-9899-4029-8529-8008FDEF0D7D}"/>
              </a:ext>
            </a:extLst>
          </p:cNvPr>
          <p:cNvSpPr/>
          <p:nvPr/>
        </p:nvSpPr>
        <p:spPr>
          <a:xfrm>
            <a:off x="547307" y="682329"/>
            <a:ext cx="11097386" cy="1720466"/>
          </a:xfrm>
          <a:prstGeom prst="rect">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A6BFD7C-8A94-4DEC-B306-0172C8ADDF96}"/>
              </a:ext>
            </a:extLst>
          </p:cNvPr>
          <p:cNvSpPr/>
          <p:nvPr/>
        </p:nvSpPr>
        <p:spPr>
          <a:xfrm>
            <a:off x="547306" y="2410300"/>
            <a:ext cx="11097386" cy="1474223"/>
          </a:xfrm>
          <a:prstGeom prst="rect">
            <a:avLst/>
          </a:prstGeom>
          <a:solidFill>
            <a:srgbClr val="254999"/>
          </a:solidFill>
          <a:ln>
            <a:solidFill>
              <a:srgbClr val="25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61D7B4-344D-420C-86E8-F5B9A1A0EBA7}"/>
              </a:ext>
            </a:extLst>
          </p:cNvPr>
          <p:cNvSpPr>
            <a:spLocks noGrp="1"/>
          </p:cNvSpPr>
          <p:nvPr>
            <p:ph type="ctrTitle"/>
          </p:nvPr>
        </p:nvSpPr>
        <p:spPr>
          <a:xfrm>
            <a:off x="553980" y="687469"/>
            <a:ext cx="11097385" cy="1706125"/>
          </a:xfrm>
        </p:spPr>
        <p:txBody>
          <a:bodyPr>
            <a:noAutofit/>
          </a:bodyPr>
          <a:lstStyle/>
          <a:p>
            <a:pPr algn="l"/>
            <a:r>
              <a:rPr lang="en-US" sz="3800" dirty="0">
                <a:solidFill>
                  <a:srgbClr val="254999"/>
                </a:solidFill>
              </a:rPr>
              <a:t>				    Thank You!</a:t>
            </a:r>
            <a:endParaRPr lang="en-US" sz="3800" b="1" dirty="0">
              <a:solidFill>
                <a:srgbClr val="254999"/>
              </a:solidFill>
            </a:endParaRPr>
          </a:p>
        </p:txBody>
      </p:sp>
      <p:sp>
        <p:nvSpPr>
          <p:cNvPr id="3" name="Subtitle 2">
            <a:extLst>
              <a:ext uri="{FF2B5EF4-FFF2-40B4-BE49-F238E27FC236}">
                <a16:creationId xmlns:a16="http://schemas.microsoft.com/office/drawing/2014/main" id="{89AB81FD-7C4F-497D-926D-484867EEA766}"/>
              </a:ext>
            </a:extLst>
          </p:cNvPr>
          <p:cNvSpPr>
            <a:spLocks noGrp="1"/>
          </p:cNvSpPr>
          <p:nvPr>
            <p:ph type="subTitle" idx="1"/>
          </p:nvPr>
        </p:nvSpPr>
        <p:spPr>
          <a:xfrm>
            <a:off x="3250458" y="2870015"/>
            <a:ext cx="5326213" cy="766921"/>
          </a:xfrm>
        </p:spPr>
        <p:txBody>
          <a:bodyPr>
            <a:normAutofit/>
          </a:bodyPr>
          <a:lstStyle/>
          <a:p>
            <a:r>
              <a:rPr lang="en-US" sz="3200" dirty="0">
                <a:solidFill>
                  <a:schemeClr val="bg1"/>
                </a:solidFill>
              </a:rPr>
              <a:t>Questions &amp; Answers</a:t>
            </a:r>
          </a:p>
        </p:txBody>
      </p:sp>
    </p:spTree>
    <p:extLst>
      <p:ext uri="{BB962C8B-B14F-4D97-AF65-F5344CB8AC3E}">
        <p14:creationId xmlns:p14="http://schemas.microsoft.com/office/powerpoint/2010/main" val="11549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6714-5D37-4620-ABDB-18B3406560AD}"/>
              </a:ext>
            </a:extLst>
          </p:cNvPr>
          <p:cNvSpPr>
            <a:spLocks noGrp="1"/>
          </p:cNvSpPr>
          <p:nvPr>
            <p:ph type="title"/>
          </p:nvPr>
        </p:nvSpPr>
        <p:spPr>
          <a:solidFill>
            <a:srgbClr val="FFD700"/>
          </a:solidFill>
          <a:ln>
            <a:solidFill>
              <a:srgbClr val="FFD700"/>
            </a:solidFill>
          </a:ln>
        </p:spPr>
        <p:txBody>
          <a:bodyPr/>
          <a:lstStyle/>
          <a:p>
            <a:r>
              <a:rPr lang="en-US" dirty="0">
                <a:solidFill>
                  <a:srgbClr val="254999"/>
                </a:solidFill>
              </a:rPr>
              <a:t>Project Team</a:t>
            </a:r>
          </a:p>
        </p:txBody>
      </p:sp>
      <p:sp>
        <p:nvSpPr>
          <p:cNvPr id="4" name="Text Placeholder 3">
            <a:extLst>
              <a:ext uri="{FF2B5EF4-FFF2-40B4-BE49-F238E27FC236}">
                <a16:creationId xmlns:a16="http://schemas.microsoft.com/office/drawing/2014/main" id="{BC9CB5AE-BEBA-4E61-8261-6DBA03B283BD}"/>
              </a:ext>
            </a:extLst>
          </p:cNvPr>
          <p:cNvSpPr>
            <a:spLocks noGrp="1"/>
          </p:cNvSpPr>
          <p:nvPr>
            <p:ph type="body" sz="half" idx="2"/>
          </p:nvPr>
        </p:nvSpPr>
        <p:spPr>
          <a:solidFill>
            <a:srgbClr val="254999"/>
          </a:solidFill>
          <a:ln>
            <a:solidFill>
              <a:srgbClr val="254999"/>
            </a:solidFill>
          </a:ln>
        </p:spPr>
        <p:txBody>
          <a:bodyPr/>
          <a:lstStyle/>
          <a:p>
            <a:endParaRPr lang="en-US" dirty="0">
              <a:solidFill>
                <a:schemeClr val="bg1"/>
              </a:solidFill>
            </a:endParaRPr>
          </a:p>
          <a:p>
            <a:r>
              <a:rPr lang="en-US" i="1" dirty="0">
                <a:solidFill>
                  <a:schemeClr val="bg1"/>
                </a:solidFill>
              </a:rPr>
              <a:t>Change from Application:</a:t>
            </a:r>
          </a:p>
          <a:p>
            <a:r>
              <a:rPr lang="en-US" i="1" dirty="0">
                <a:solidFill>
                  <a:schemeClr val="bg1"/>
                </a:solidFill>
              </a:rPr>
              <a:t> - Removed Anjie Collins (OAC)</a:t>
            </a:r>
          </a:p>
          <a:p>
            <a:r>
              <a:rPr lang="en-US" i="1" dirty="0">
                <a:solidFill>
                  <a:schemeClr val="bg1"/>
                </a:solidFill>
              </a:rPr>
              <a:t> - Increased David McBride’s (OAC) allocation</a:t>
            </a:r>
          </a:p>
          <a:p>
            <a:r>
              <a:rPr lang="en-US" i="1" dirty="0">
                <a:solidFill>
                  <a:schemeClr val="bg1"/>
                </a:solidFill>
              </a:rPr>
              <a:t> - Will supplement OAC  team as-needed </a:t>
            </a:r>
          </a:p>
          <a:p>
            <a:endParaRPr lang="en-US" i="1" dirty="0">
              <a:solidFill>
                <a:schemeClr val="bg1"/>
              </a:solidFill>
            </a:endParaRPr>
          </a:p>
          <a:p>
            <a:r>
              <a:rPr lang="en-US" i="1" dirty="0">
                <a:solidFill>
                  <a:schemeClr val="bg1"/>
                </a:solidFill>
              </a:rPr>
              <a:t> - Al </a:t>
            </a:r>
            <a:r>
              <a:rPr lang="en-US" i="1" dirty="0" err="1">
                <a:solidFill>
                  <a:schemeClr val="bg1"/>
                </a:solidFill>
              </a:rPr>
              <a:t>deSantis</a:t>
            </a:r>
            <a:r>
              <a:rPr lang="en-US" i="1" dirty="0">
                <a:solidFill>
                  <a:schemeClr val="bg1"/>
                </a:solidFill>
              </a:rPr>
              <a:t> added to TCF team</a:t>
            </a:r>
          </a:p>
          <a:p>
            <a:r>
              <a:rPr lang="en-US" i="1" dirty="0">
                <a:solidFill>
                  <a:schemeClr val="bg1"/>
                </a:solidFill>
              </a:rPr>
              <a:t> - Changed Holli Smith’s (TCF) role</a:t>
            </a:r>
          </a:p>
          <a:p>
            <a:r>
              <a:rPr lang="en-US" i="1" dirty="0">
                <a:solidFill>
                  <a:schemeClr val="bg1"/>
                </a:solidFill>
              </a:rPr>
              <a:t> - Adjusted TCF team allocation</a:t>
            </a:r>
          </a:p>
        </p:txBody>
      </p:sp>
      <p:grpSp>
        <p:nvGrpSpPr>
          <p:cNvPr id="5" name="Group 4">
            <a:extLst>
              <a:ext uri="{FF2B5EF4-FFF2-40B4-BE49-F238E27FC236}">
                <a16:creationId xmlns:a16="http://schemas.microsoft.com/office/drawing/2014/main" id="{41159BB3-F4A9-443C-B7C6-19470F2C6867}"/>
              </a:ext>
            </a:extLst>
          </p:cNvPr>
          <p:cNvGrpSpPr/>
          <p:nvPr/>
        </p:nvGrpSpPr>
        <p:grpSpPr>
          <a:xfrm>
            <a:off x="493909" y="6213923"/>
            <a:ext cx="11413318" cy="276999"/>
            <a:chOff x="493909" y="6213923"/>
            <a:chExt cx="11413318" cy="276999"/>
          </a:xfrm>
        </p:grpSpPr>
        <p:cxnSp>
          <p:nvCxnSpPr>
            <p:cNvPr id="6" name="Straight Connector 5">
              <a:extLst>
                <a:ext uri="{FF2B5EF4-FFF2-40B4-BE49-F238E27FC236}">
                  <a16:creationId xmlns:a16="http://schemas.microsoft.com/office/drawing/2014/main" id="{D63C98CD-7140-4E2F-A3D1-486E726F7AE7}"/>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770828-AABE-462A-8F88-423D92006E66}"/>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0637F4-E6C8-4C1F-8E4B-8C3341CC21B4}"/>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pic>
        <p:nvPicPr>
          <p:cNvPr id="19" name="Picture 18">
            <a:extLst>
              <a:ext uri="{FF2B5EF4-FFF2-40B4-BE49-F238E27FC236}">
                <a16:creationId xmlns:a16="http://schemas.microsoft.com/office/drawing/2014/main" id="{9C0A1F4D-B70D-46D9-9F37-442CDBEFC8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7513" y="220062"/>
            <a:ext cx="4734296" cy="5828064"/>
          </a:xfrm>
          <a:prstGeom prst="rect">
            <a:avLst/>
          </a:prstGeom>
        </p:spPr>
      </p:pic>
    </p:spTree>
    <p:extLst>
      <p:ext uri="{BB962C8B-B14F-4D97-AF65-F5344CB8AC3E}">
        <p14:creationId xmlns:p14="http://schemas.microsoft.com/office/powerpoint/2010/main" val="73881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BDB7-C252-4E8B-A1CB-EF3033A7A973}"/>
              </a:ext>
            </a:extLst>
          </p:cNvPr>
          <p:cNvSpPr>
            <a:spLocks noGrp="1"/>
          </p:cNvSpPr>
          <p:nvPr>
            <p:ph type="title"/>
          </p:nvPr>
        </p:nvSpPr>
        <p:spPr>
          <a:xfrm>
            <a:off x="2242616" y="365125"/>
            <a:ext cx="9111184" cy="1325563"/>
          </a:xfrm>
          <a:solidFill>
            <a:schemeClr val="bg1"/>
          </a:solidFill>
          <a:ln>
            <a:solidFill>
              <a:schemeClr val="bg1"/>
            </a:solidFill>
          </a:ln>
        </p:spPr>
        <p:txBody>
          <a:bodyPr/>
          <a:lstStyle/>
          <a:p>
            <a:r>
              <a:rPr lang="en-US" dirty="0">
                <a:solidFill>
                  <a:srgbClr val="254999"/>
                </a:solidFill>
              </a:rPr>
              <a:t>District Overview</a:t>
            </a:r>
          </a:p>
        </p:txBody>
      </p:sp>
      <p:sp>
        <p:nvSpPr>
          <p:cNvPr id="3" name="Content Placeholder 2">
            <a:extLst>
              <a:ext uri="{FF2B5EF4-FFF2-40B4-BE49-F238E27FC236}">
                <a16:creationId xmlns:a16="http://schemas.microsoft.com/office/drawing/2014/main" id="{B85377E9-35C6-492D-8938-5A61DE3079E3}"/>
              </a:ext>
            </a:extLst>
          </p:cNvPr>
          <p:cNvSpPr>
            <a:spLocks noGrp="1"/>
          </p:cNvSpPr>
          <p:nvPr>
            <p:ph idx="1"/>
          </p:nvPr>
        </p:nvSpPr>
        <p:spPr>
          <a:xfrm>
            <a:off x="838200" y="1941003"/>
            <a:ext cx="6273800" cy="3590553"/>
          </a:xfrm>
        </p:spPr>
        <p:txBody>
          <a:bodyPr/>
          <a:lstStyle/>
          <a:p>
            <a:r>
              <a:rPr lang="en-US" dirty="0"/>
              <a:t>Located south of Tumwater and north of Centralia in unincorporated Thurston County</a:t>
            </a:r>
          </a:p>
          <a:p>
            <a:r>
              <a:rPr lang="en-US" dirty="0"/>
              <a:t>Current enrollment is 2,354 in (4) schools: RPS, GMES, RMS, RHS</a:t>
            </a:r>
          </a:p>
          <a:p>
            <a:r>
              <a:rPr lang="en-US" dirty="0"/>
              <a:t>District growth of 20% in last 20 years, with 30% growth at RHS.</a:t>
            </a:r>
          </a:p>
          <a:p>
            <a:endParaRPr lang="en-US" dirty="0"/>
          </a:p>
        </p:txBody>
      </p:sp>
      <p:grpSp>
        <p:nvGrpSpPr>
          <p:cNvPr id="4" name="Group 3">
            <a:extLst>
              <a:ext uri="{FF2B5EF4-FFF2-40B4-BE49-F238E27FC236}">
                <a16:creationId xmlns:a16="http://schemas.microsoft.com/office/drawing/2014/main" id="{9DF70B44-0B43-4AC4-9B54-A21BE4549E27}"/>
              </a:ext>
            </a:extLst>
          </p:cNvPr>
          <p:cNvGrpSpPr/>
          <p:nvPr/>
        </p:nvGrpSpPr>
        <p:grpSpPr>
          <a:xfrm>
            <a:off x="493909" y="6213923"/>
            <a:ext cx="11413318" cy="276999"/>
            <a:chOff x="493909" y="6213923"/>
            <a:chExt cx="11413318" cy="276999"/>
          </a:xfrm>
        </p:grpSpPr>
        <p:cxnSp>
          <p:nvCxnSpPr>
            <p:cNvPr id="5" name="Straight Connector 4">
              <a:extLst>
                <a:ext uri="{FF2B5EF4-FFF2-40B4-BE49-F238E27FC236}">
                  <a16:creationId xmlns:a16="http://schemas.microsoft.com/office/drawing/2014/main" id="{A79E7FA6-197D-4C58-9B64-A4F765C67E10}"/>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F18BD9-4B1E-4460-BA80-C66B12B0E99F}"/>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261BE8-1437-468C-9137-A13ED3259AC3}"/>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pic>
        <p:nvPicPr>
          <p:cNvPr id="8" name="Content Placeholder 22">
            <a:extLst>
              <a:ext uri="{FF2B5EF4-FFF2-40B4-BE49-F238E27FC236}">
                <a16:creationId xmlns:a16="http://schemas.microsoft.com/office/drawing/2014/main" id="{FA3FBB6F-F281-47F7-AC35-DA5AC2188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33" y="347239"/>
            <a:ext cx="1343449" cy="1343449"/>
          </a:xfrm>
          <a:prstGeom prst="rect">
            <a:avLst/>
          </a:prstGeom>
        </p:spPr>
      </p:pic>
      <p:grpSp>
        <p:nvGrpSpPr>
          <p:cNvPr id="10" name="Group 2"/>
          <p:cNvGrpSpPr>
            <a:grpSpLocks/>
          </p:cNvGrpSpPr>
          <p:nvPr/>
        </p:nvGrpSpPr>
        <p:grpSpPr bwMode="auto">
          <a:xfrm>
            <a:off x="6842030" y="1800840"/>
            <a:ext cx="4559438" cy="3408129"/>
            <a:chOff x="112583507" y="106053106"/>
            <a:chExt cx="2423337" cy="1613943"/>
          </a:xfrm>
        </p:grpSpPr>
        <p:pic>
          <p:nvPicPr>
            <p:cNvPr id="11" name="Picture 3" descr="wamap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3507" y="106053106"/>
              <a:ext cx="2423337" cy="161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AutoShape 4"/>
            <p:cNvSpPr>
              <a:spLocks noChangeArrowheads="1"/>
            </p:cNvSpPr>
            <p:nvPr/>
          </p:nvSpPr>
          <p:spPr bwMode="auto">
            <a:xfrm>
              <a:off x="113119786" y="106995432"/>
              <a:ext cx="191386" cy="180754"/>
            </a:xfrm>
            <a:prstGeom prst="star5">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154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BDB7-C252-4E8B-A1CB-EF3033A7A973}"/>
              </a:ext>
            </a:extLst>
          </p:cNvPr>
          <p:cNvSpPr>
            <a:spLocks noGrp="1"/>
          </p:cNvSpPr>
          <p:nvPr>
            <p:ph type="title"/>
          </p:nvPr>
        </p:nvSpPr>
        <p:spPr>
          <a:xfrm>
            <a:off x="2242616" y="365125"/>
            <a:ext cx="9111184" cy="1325563"/>
          </a:xfrm>
          <a:solidFill>
            <a:schemeClr val="bg1"/>
          </a:solidFill>
          <a:ln>
            <a:solidFill>
              <a:schemeClr val="bg1"/>
            </a:solidFill>
          </a:ln>
        </p:spPr>
        <p:txBody>
          <a:bodyPr/>
          <a:lstStyle/>
          <a:p>
            <a:r>
              <a:rPr lang="en-US" dirty="0">
                <a:solidFill>
                  <a:srgbClr val="254999"/>
                </a:solidFill>
              </a:rPr>
              <a:t>Project Overview</a:t>
            </a:r>
          </a:p>
        </p:txBody>
      </p:sp>
      <p:sp>
        <p:nvSpPr>
          <p:cNvPr id="3" name="Content Placeholder 2">
            <a:extLst>
              <a:ext uri="{FF2B5EF4-FFF2-40B4-BE49-F238E27FC236}">
                <a16:creationId xmlns:a16="http://schemas.microsoft.com/office/drawing/2014/main" id="{B85377E9-35C6-492D-8938-5A61DE3079E3}"/>
              </a:ext>
            </a:extLst>
          </p:cNvPr>
          <p:cNvSpPr>
            <a:spLocks noGrp="1"/>
          </p:cNvSpPr>
          <p:nvPr>
            <p:ph idx="1"/>
          </p:nvPr>
        </p:nvSpPr>
        <p:spPr>
          <a:xfrm>
            <a:off x="307622" y="1830851"/>
            <a:ext cx="10515600" cy="4351338"/>
          </a:xfrm>
        </p:spPr>
        <p:txBody>
          <a:bodyPr>
            <a:normAutofit/>
          </a:bodyPr>
          <a:lstStyle/>
          <a:p>
            <a:r>
              <a:rPr lang="en-US" dirty="0"/>
              <a:t>$57.49M Capital Bond Measure</a:t>
            </a:r>
          </a:p>
          <a:p>
            <a:r>
              <a:rPr lang="en-US" dirty="0"/>
              <a:t>$18.14M Expected SCAP</a:t>
            </a:r>
          </a:p>
          <a:p>
            <a:r>
              <a:rPr lang="en-US" dirty="0"/>
              <a:t>Bond Program:</a:t>
            </a:r>
          </a:p>
          <a:p>
            <a:pPr lvl="1"/>
            <a:r>
              <a:rPr lang="en-US" dirty="0"/>
              <a:t>Enhance Safety &amp; Security at All Schools</a:t>
            </a:r>
          </a:p>
          <a:p>
            <a:pPr lvl="1"/>
            <a:r>
              <a:rPr lang="en-US" dirty="0"/>
              <a:t>Modernize &amp; Expand Rochester High School</a:t>
            </a:r>
          </a:p>
          <a:p>
            <a:r>
              <a:rPr lang="en-US" dirty="0"/>
              <a:t>RHS was built in 1989; 50% of classrooms are in portables</a:t>
            </a:r>
          </a:p>
          <a:p>
            <a:r>
              <a:rPr lang="en-US" dirty="0"/>
              <a:t>Long Range Facilities Plan &amp; Planning Committee</a:t>
            </a:r>
          </a:p>
          <a:p>
            <a:r>
              <a:rPr lang="en-US" dirty="0"/>
              <a:t>Bond Planning Committee &amp; Conceptual Design</a:t>
            </a:r>
          </a:p>
        </p:txBody>
      </p:sp>
      <p:grpSp>
        <p:nvGrpSpPr>
          <p:cNvPr id="4" name="Group 3">
            <a:extLst>
              <a:ext uri="{FF2B5EF4-FFF2-40B4-BE49-F238E27FC236}">
                <a16:creationId xmlns:a16="http://schemas.microsoft.com/office/drawing/2014/main" id="{9DF70B44-0B43-4AC4-9B54-A21BE4549E27}"/>
              </a:ext>
            </a:extLst>
          </p:cNvPr>
          <p:cNvGrpSpPr/>
          <p:nvPr/>
        </p:nvGrpSpPr>
        <p:grpSpPr>
          <a:xfrm>
            <a:off x="493909" y="6213923"/>
            <a:ext cx="11413318" cy="276999"/>
            <a:chOff x="493909" y="6213923"/>
            <a:chExt cx="11413318" cy="276999"/>
          </a:xfrm>
        </p:grpSpPr>
        <p:cxnSp>
          <p:nvCxnSpPr>
            <p:cNvPr id="5" name="Straight Connector 4">
              <a:extLst>
                <a:ext uri="{FF2B5EF4-FFF2-40B4-BE49-F238E27FC236}">
                  <a16:creationId xmlns:a16="http://schemas.microsoft.com/office/drawing/2014/main" id="{A79E7FA6-197D-4C58-9B64-A4F765C67E10}"/>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F18BD9-4B1E-4460-BA80-C66B12B0E99F}"/>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261BE8-1437-468C-9137-A13ED3259AC3}"/>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pic>
        <p:nvPicPr>
          <p:cNvPr id="8" name="Content Placeholder 22">
            <a:extLst>
              <a:ext uri="{FF2B5EF4-FFF2-40B4-BE49-F238E27FC236}">
                <a16:creationId xmlns:a16="http://schemas.microsoft.com/office/drawing/2014/main" id="{FA3FBB6F-F281-47F7-AC35-DA5AC2188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33" y="347239"/>
            <a:ext cx="1343449" cy="1343449"/>
          </a:xfrm>
          <a:prstGeom prst="rect">
            <a:avLst/>
          </a:prstGeom>
        </p:spPr>
      </p:pic>
      <p:pic>
        <p:nvPicPr>
          <p:cNvPr id="10" name="Picture 9" descr="A picture containing text, building, game, sign&#10;&#10;Description automatically generated">
            <a:extLst>
              <a:ext uri="{FF2B5EF4-FFF2-40B4-BE49-F238E27FC236}">
                <a16:creationId xmlns:a16="http://schemas.microsoft.com/office/drawing/2014/main" id="{47FCD777-797C-49EF-BAD1-36BA199AC1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3" b="7153"/>
          <a:stretch/>
        </p:blipFill>
        <p:spPr>
          <a:xfrm>
            <a:off x="6675964" y="1470519"/>
            <a:ext cx="4887012" cy="2370797"/>
          </a:xfrm>
          <a:prstGeom prst="rect">
            <a:avLst/>
          </a:prstGeom>
        </p:spPr>
      </p:pic>
      <p:pic>
        <p:nvPicPr>
          <p:cNvPr id="11" name="Picture 10">
            <a:extLst>
              <a:ext uri="{FF2B5EF4-FFF2-40B4-BE49-F238E27FC236}">
                <a16:creationId xmlns:a16="http://schemas.microsoft.com/office/drawing/2014/main" id="{E56DBA30-EA12-44D3-8216-7C9872B7ACC5}"/>
              </a:ext>
            </a:extLst>
          </p:cNvPr>
          <p:cNvPicPr>
            <a:picLocks noChangeAspect="1"/>
          </p:cNvPicPr>
          <p:nvPr/>
        </p:nvPicPr>
        <p:blipFill>
          <a:blip r:embed="rId5"/>
          <a:stretch>
            <a:fillRect/>
          </a:stretch>
        </p:blipFill>
        <p:spPr>
          <a:xfrm>
            <a:off x="6667020" y="455220"/>
            <a:ext cx="4904899" cy="1660120"/>
          </a:xfrm>
          <a:prstGeom prst="rect">
            <a:avLst/>
          </a:prstGeom>
        </p:spPr>
      </p:pic>
    </p:spTree>
    <p:extLst>
      <p:ext uri="{BB962C8B-B14F-4D97-AF65-F5344CB8AC3E}">
        <p14:creationId xmlns:p14="http://schemas.microsoft.com/office/powerpoint/2010/main" val="122783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6714-5D37-4620-ABDB-18B3406560AD}"/>
              </a:ext>
            </a:extLst>
          </p:cNvPr>
          <p:cNvSpPr>
            <a:spLocks noGrp="1"/>
          </p:cNvSpPr>
          <p:nvPr>
            <p:ph type="title"/>
          </p:nvPr>
        </p:nvSpPr>
        <p:spPr>
          <a:xfrm>
            <a:off x="8672660" y="457200"/>
            <a:ext cx="2681616" cy="1600200"/>
          </a:xfrm>
          <a:solidFill>
            <a:srgbClr val="FFD700"/>
          </a:solidFill>
          <a:ln>
            <a:solidFill>
              <a:srgbClr val="FFD700"/>
            </a:solidFill>
          </a:ln>
        </p:spPr>
        <p:txBody>
          <a:bodyPr/>
          <a:lstStyle/>
          <a:p>
            <a:r>
              <a:rPr lang="en-US" dirty="0">
                <a:solidFill>
                  <a:srgbClr val="254999"/>
                </a:solidFill>
              </a:rPr>
              <a:t>Project Conceptual Site Plan</a:t>
            </a:r>
          </a:p>
        </p:txBody>
      </p:sp>
      <p:sp>
        <p:nvSpPr>
          <p:cNvPr id="4" name="Text Placeholder 3">
            <a:extLst>
              <a:ext uri="{FF2B5EF4-FFF2-40B4-BE49-F238E27FC236}">
                <a16:creationId xmlns:a16="http://schemas.microsoft.com/office/drawing/2014/main" id="{BC9CB5AE-BEBA-4E61-8261-6DBA03B283BD}"/>
              </a:ext>
            </a:extLst>
          </p:cNvPr>
          <p:cNvSpPr>
            <a:spLocks noGrp="1"/>
          </p:cNvSpPr>
          <p:nvPr>
            <p:ph type="body" sz="half" idx="2"/>
          </p:nvPr>
        </p:nvSpPr>
        <p:spPr>
          <a:xfrm>
            <a:off x="8672659" y="2057400"/>
            <a:ext cx="2681616" cy="3811588"/>
          </a:xfrm>
          <a:solidFill>
            <a:srgbClr val="254999"/>
          </a:solidFill>
          <a:ln>
            <a:solidFill>
              <a:srgbClr val="254999"/>
            </a:solidFill>
          </a:ln>
        </p:spPr>
        <p:txBody>
          <a:bodyPr>
            <a:normAutofit lnSpcReduction="10000"/>
          </a:bodyPr>
          <a:lstStyle/>
          <a:p>
            <a:pPr marL="285750" indent="-285750">
              <a:buFont typeface="Arial" panose="020B0604020202020204" pitchFamily="34" charset="0"/>
              <a:buChar char="•"/>
            </a:pPr>
            <a:r>
              <a:rPr lang="en-US" dirty="0">
                <a:solidFill>
                  <a:schemeClr val="bg1"/>
                </a:solidFill>
              </a:rPr>
              <a:t>Shared 77-acre site</a:t>
            </a:r>
          </a:p>
          <a:p>
            <a:pPr marL="285750" indent="-285750">
              <a:buFont typeface="Arial" panose="020B0604020202020204" pitchFamily="34" charset="0"/>
              <a:buChar char="•"/>
            </a:pPr>
            <a:r>
              <a:rPr lang="en-US" dirty="0">
                <a:solidFill>
                  <a:schemeClr val="bg1"/>
                </a:solidFill>
              </a:rPr>
              <a:t>Limited water rights</a:t>
            </a:r>
          </a:p>
          <a:p>
            <a:pPr marL="285750" indent="-285750">
              <a:buFont typeface="Arial" panose="020B0604020202020204" pitchFamily="34" charset="0"/>
              <a:buChar char="•"/>
            </a:pPr>
            <a:r>
              <a:rPr lang="en-US" dirty="0">
                <a:solidFill>
                  <a:schemeClr val="bg1"/>
                </a:solidFill>
              </a:rPr>
              <a:t>2-story classroom addition for 800 student capacity</a:t>
            </a:r>
          </a:p>
          <a:p>
            <a:pPr marL="285750" indent="-285750">
              <a:buFont typeface="Arial" panose="020B0604020202020204" pitchFamily="34" charset="0"/>
              <a:buChar char="•"/>
            </a:pPr>
            <a:r>
              <a:rPr lang="en-US" dirty="0">
                <a:solidFill>
                  <a:schemeClr val="bg1"/>
                </a:solidFill>
              </a:rPr>
              <a:t>CTE/Arts/Athletic improvements</a:t>
            </a:r>
          </a:p>
          <a:p>
            <a:pPr marL="285750" indent="-285750">
              <a:buFont typeface="Arial" panose="020B0604020202020204" pitchFamily="34" charset="0"/>
              <a:buChar char="•"/>
            </a:pPr>
            <a:r>
              <a:rPr lang="en-US" dirty="0">
                <a:solidFill>
                  <a:schemeClr val="bg1"/>
                </a:solidFill>
              </a:rPr>
              <a:t>Enhance safety &amp; security</a:t>
            </a:r>
          </a:p>
          <a:p>
            <a:pPr marL="285750" indent="-285750">
              <a:buFont typeface="Arial" panose="020B0604020202020204" pitchFamily="34" charset="0"/>
              <a:buChar char="•"/>
            </a:pPr>
            <a:r>
              <a:rPr lang="en-US" dirty="0">
                <a:solidFill>
                  <a:schemeClr val="bg1"/>
                </a:solidFill>
              </a:rPr>
              <a:t>Relocate front entry</a:t>
            </a:r>
          </a:p>
          <a:p>
            <a:pPr marL="285750" indent="-285750">
              <a:buFont typeface="Arial" panose="020B0604020202020204" pitchFamily="34" charset="0"/>
              <a:buChar char="•"/>
            </a:pPr>
            <a:r>
              <a:rPr lang="en-US" dirty="0">
                <a:solidFill>
                  <a:schemeClr val="bg1"/>
                </a:solidFill>
              </a:rPr>
              <a:t>Separate bus and car traffic</a:t>
            </a:r>
          </a:p>
          <a:p>
            <a:pPr marL="742950" lvl="1" indent="-285750">
              <a:buFont typeface="Arial" panose="020B0604020202020204" pitchFamily="34" charset="0"/>
              <a:buChar char="•"/>
            </a:pPr>
            <a:r>
              <a:rPr lang="en-US" dirty="0">
                <a:solidFill>
                  <a:schemeClr val="bg1"/>
                </a:solidFill>
              </a:rPr>
              <a:t>Potential bus access</a:t>
            </a:r>
          </a:p>
          <a:p>
            <a:pPr marL="285750" indent="-285750">
              <a:buFont typeface="Arial" panose="020B0604020202020204" pitchFamily="34" charset="0"/>
              <a:buChar char="•"/>
            </a:pPr>
            <a:r>
              <a:rPr lang="en-US" dirty="0">
                <a:solidFill>
                  <a:schemeClr val="bg1"/>
                </a:solidFill>
              </a:rPr>
              <a:t>Design for phased implementation</a:t>
            </a:r>
          </a:p>
        </p:txBody>
      </p:sp>
      <p:grpSp>
        <p:nvGrpSpPr>
          <p:cNvPr id="5" name="Group 4">
            <a:extLst>
              <a:ext uri="{FF2B5EF4-FFF2-40B4-BE49-F238E27FC236}">
                <a16:creationId xmlns:a16="http://schemas.microsoft.com/office/drawing/2014/main" id="{41159BB3-F4A9-443C-B7C6-19470F2C6867}"/>
              </a:ext>
            </a:extLst>
          </p:cNvPr>
          <p:cNvGrpSpPr/>
          <p:nvPr/>
        </p:nvGrpSpPr>
        <p:grpSpPr>
          <a:xfrm>
            <a:off x="493909" y="6213923"/>
            <a:ext cx="11413318" cy="276999"/>
            <a:chOff x="493909" y="6213923"/>
            <a:chExt cx="11413318" cy="276999"/>
          </a:xfrm>
        </p:grpSpPr>
        <p:cxnSp>
          <p:nvCxnSpPr>
            <p:cNvPr id="6" name="Straight Connector 5">
              <a:extLst>
                <a:ext uri="{FF2B5EF4-FFF2-40B4-BE49-F238E27FC236}">
                  <a16:creationId xmlns:a16="http://schemas.microsoft.com/office/drawing/2014/main" id="{D63C98CD-7140-4E2F-A3D1-486E726F7AE7}"/>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770828-AABE-462A-8F88-423D92006E66}"/>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0637F4-E6C8-4C1F-8E4B-8C3341CC21B4}"/>
                </a:ext>
              </a:extLst>
            </p:cNvPr>
            <p:cNvSpPr txBox="1"/>
            <p:nvPr/>
          </p:nvSpPr>
          <p:spPr>
            <a:xfrm>
              <a:off x="6336272" y="6213923"/>
              <a:ext cx="5570955" cy="276999"/>
            </a:xfrm>
            <a:prstGeom prst="rect">
              <a:avLst/>
            </a:prstGeom>
            <a:noFill/>
          </p:spPr>
          <p:txBody>
            <a:bodyPr wrap="square" rtlCol="0">
              <a:spAutoFit/>
            </a:bodyPr>
            <a:lstStyle/>
            <a:p>
              <a:r>
                <a:rPr lang="en-US" sz="1200" dirty="0">
                  <a:solidFill>
                    <a:srgbClr val="254999"/>
                  </a:solidFill>
                  <a:latin typeface="Garamond" panose="02020404030301010803" pitchFamily="18" charset="0"/>
                </a:rPr>
                <a:t>Preparing Students for Lifelong Learning, Rewarding Careers &amp; Productive Citizenship</a:t>
              </a:r>
            </a:p>
          </p:txBody>
        </p:sp>
      </p:grpSp>
      <p:pic>
        <p:nvPicPr>
          <p:cNvPr id="10" name="Picture 9">
            <a:extLst>
              <a:ext uri="{FF2B5EF4-FFF2-40B4-BE49-F238E27FC236}">
                <a16:creationId xmlns:a16="http://schemas.microsoft.com/office/drawing/2014/main" id="{C2C6E383-A4D2-4171-B3A7-C50D25CA79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530" y="452865"/>
            <a:ext cx="7384245" cy="5707254"/>
          </a:xfrm>
          <a:prstGeom prst="rect">
            <a:avLst/>
          </a:prstGeom>
        </p:spPr>
      </p:pic>
    </p:spTree>
    <p:extLst>
      <p:ext uri="{BB962C8B-B14F-4D97-AF65-F5344CB8AC3E}">
        <p14:creationId xmlns:p14="http://schemas.microsoft.com/office/powerpoint/2010/main" val="120225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6714-5D37-4620-ABDB-18B3406560AD}"/>
              </a:ext>
            </a:extLst>
          </p:cNvPr>
          <p:cNvSpPr>
            <a:spLocks noGrp="1"/>
          </p:cNvSpPr>
          <p:nvPr>
            <p:ph type="title"/>
          </p:nvPr>
        </p:nvSpPr>
        <p:spPr>
          <a:xfrm>
            <a:off x="839788" y="457200"/>
            <a:ext cx="3932237" cy="1600200"/>
          </a:xfrm>
          <a:solidFill>
            <a:srgbClr val="FFD700"/>
          </a:solidFill>
          <a:ln>
            <a:solidFill>
              <a:srgbClr val="FFD700"/>
            </a:solidFill>
          </a:ln>
        </p:spPr>
        <p:txBody>
          <a:bodyPr/>
          <a:lstStyle/>
          <a:p>
            <a:r>
              <a:rPr lang="en-US" dirty="0">
                <a:solidFill>
                  <a:srgbClr val="254999"/>
                </a:solidFill>
              </a:rPr>
              <a:t>Why GC/CM is Appropriate</a:t>
            </a:r>
          </a:p>
        </p:txBody>
      </p:sp>
      <p:sp>
        <p:nvSpPr>
          <p:cNvPr id="4" name="Text Placeholder 3">
            <a:extLst>
              <a:ext uri="{FF2B5EF4-FFF2-40B4-BE49-F238E27FC236}">
                <a16:creationId xmlns:a16="http://schemas.microsoft.com/office/drawing/2014/main" id="{BC9CB5AE-BEBA-4E61-8261-6DBA03B283BD}"/>
              </a:ext>
            </a:extLst>
          </p:cNvPr>
          <p:cNvSpPr>
            <a:spLocks noGrp="1"/>
          </p:cNvSpPr>
          <p:nvPr>
            <p:ph type="body" sz="half" idx="2"/>
          </p:nvPr>
        </p:nvSpPr>
        <p:spPr>
          <a:xfrm>
            <a:off x="839788" y="2057400"/>
            <a:ext cx="3932237" cy="3811588"/>
          </a:xfrm>
          <a:solidFill>
            <a:srgbClr val="254999"/>
          </a:solidFill>
          <a:ln>
            <a:solidFill>
              <a:srgbClr val="254999"/>
            </a:solidFill>
          </a:ln>
        </p:spPr>
        <p:txBody>
          <a:bodyPr>
            <a:normAutofit/>
          </a:bodyPr>
          <a:lstStyle/>
          <a:p>
            <a:pPr marL="285750" indent="-285750">
              <a:lnSpc>
                <a:spcPct val="150000"/>
              </a:lnSpc>
              <a:spcBef>
                <a:spcPts val="600"/>
              </a:spcBef>
              <a:spcAft>
                <a:spcPts val="600"/>
              </a:spcAft>
              <a:buFont typeface="Arial" panose="020B0604020202020204" pitchFamily="34" charset="0"/>
              <a:buChar char="•"/>
            </a:pPr>
            <a:r>
              <a:rPr lang="en-US" altLang="en-US" b="1" dirty="0">
                <a:solidFill>
                  <a:schemeClr val="bg1"/>
                </a:solidFill>
              </a:rPr>
              <a:t>Project involves complex scheduling, phasing and coordination.</a:t>
            </a:r>
          </a:p>
          <a:p>
            <a:pPr marL="285750" indent="-285750">
              <a:lnSpc>
                <a:spcPct val="150000"/>
              </a:lnSpc>
              <a:spcBef>
                <a:spcPts val="600"/>
              </a:spcBef>
              <a:spcAft>
                <a:spcPts val="600"/>
              </a:spcAft>
              <a:buFont typeface="Arial" panose="020B0604020202020204" pitchFamily="34" charset="0"/>
              <a:buChar char="•"/>
            </a:pPr>
            <a:r>
              <a:rPr lang="en-US" altLang="en-US" b="1" dirty="0">
                <a:solidFill>
                  <a:schemeClr val="bg1"/>
                </a:solidFill>
              </a:rPr>
              <a:t>Project involves construction at existing facility that must continue to operate.</a:t>
            </a:r>
          </a:p>
          <a:p>
            <a:pPr marL="285750" indent="-285750">
              <a:lnSpc>
                <a:spcPct val="150000"/>
              </a:lnSpc>
              <a:spcBef>
                <a:spcPts val="600"/>
              </a:spcBef>
              <a:spcAft>
                <a:spcPts val="600"/>
              </a:spcAft>
              <a:buFont typeface="Arial" panose="020B0604020202020204" pitchFamily="34" charset="0"/>
              <a:buChar char="•"/>
            </a:pPr>
            <a:r>
              <a:rPr lang="en-US" altLang="en-US" b="1" dirty="0">
                <a:solidFill>
                  <a:schemeClr val="bg1"/>
                </a:solidFill>
              </a:rPr>
              <a:t>Involvement of GC/CM is critical during the design phase.</a:t>
            </a:r>
          </a:p>
        </p:txBody>
      </p:sp>
      <p:grpSp>
        <p:nvGrpSpPr>
          <p:cNvPr id="5" name="Group 4">
            <a:extLst>
              <a:ext uri="{FF2B5EF4-FFF2-40B4-BE49-F238E27FC236}">
                <a16:creationId xmlns:a16="http://schemas.microsoft.com/office/drawing/2014/main" id="{41159BB3-F4A9-443C-B7C6-19470F2C6867}"/>
              </a:ext>
            </a:extLst>
          </p:cNvPr>
          <p:cNvGrpSpPr/>
          <p:nvPr/>
        </p:nvGrpSpPr>
        <p:grpSpPr>
          <a:xfrm>
            <a:off x="493909" y="6213923"/>
            <a:ext cx="11413318" cy="276999"/>
            <a:chOff x="493909" y="6213923"/>
            <a:chExt cx="11413318" cy="276999"/>
          </a:xfrm>
        </p:grpSpPr>
        <p:cxnSp>
          <p:nvCxnSpPr>
            <p:cNvPr id="6" name="Straight Connector 5">
              <a:extLst>
                <a:ext uri="{FF2B5EF4-FFF2-40B4-BE49-F238E27FC236}">
                  <a16:creationId xmlns:a16="http://schemas.microsoft.com/office/drawing/2014/main" id="{D63C98CD-7140-4E2F-A3D1-486E726F7AE7}"/>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770828-AABE-462A-8F88-423D92006E66}"/>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0637F4-E6C8-4C1F-8E4B-8C3341CC21B4}"/>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sp>
        <p:nvSpPr>
          <p:cNvPr id="9" name="Content Placeholder 2">
            <a:extLst>
              <a:ext uri="{FF2B5EF4-FFF2-40B4-BE49-F238E27FC236}">
                <a16:creationId xmlns:a16="http://schemas.microsoft.com/office/drawing/2014/main" id="{23E2D82F-69FF-4E63-9C80-C32C85C0D295}"/>
              </a:ext>
            </a:extLst>
          </p:cNvPr>
          <p:cNvSpPr txBox="1">
            <a:spLocks/>
          </p:cNvSpPr>
          <p:nvPr/>
        </p:nvSpPr>
        <p:spPr>
          <a:xfrm>
            <a:off x="5043341" y="1257300"/>
            <a:ext cx="6308871" cy="404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Rochester High School will remain occupied during construction</a:t>
            </a:r>
          </a:p>
          <a:p>
            <a:pPr marL="342900" indent="-342900">
              <a:buFont typeface="Arial" panose="020B0604020202020204" pitchFamily="34" charset="0"/>
              <a:buChar char="•"/>
            </a:pPr>
            <a:r>
              <a:rPr lang="en-US" sz="2000" dirty="0"/>
              <a:t>Construction cost uncertainty is high risk for single-project bond</a:t>
            </a:r>
          </a:p>
          <a:p>
            <a:pPr marL="342900" indent="-342900">
              <a:buFont typeface="Arial" panose="020B0604020202020204" pitchFamily="34" charset="0"/>
              <a:buChar char="•"/>
            </a:pPr>
            <a:r>
              <a:rPr lang="en-US" sz="2000" dirty="0"/>
              <a:t>Limited water rights for expansion and future needs</a:t>
            </a:r>
          </a:p>
          <a:p>
            <a:pPr marL="342900" indent="-342900">
              <a:buFont typeface="Arial" panose="020B0604020202020204" pitchFamily="34" charset="0"/>
              <a:buChar char="•"/>
            </a:pPr>
            <a:r>
              <a:rPr lang="en-US" sz="2000" dirty="0"/>
              <a:t>High risk for unforeseen conditions</a:t>
            </a:r>
          </a:p>
          <a:p>
            <a:pPr marL="342900" indent="-342900">
              <a:buFont typeface="Arial" panose="020B0604020202020204" pitchFamily="34" charset="0"/>
              <a:buChar char="•"/>
            </a:pPr>
            <a:r>
              <a:rPr lang="en-US" sz="2000" dirty="0"/>
              <a:t>District operations will be heavily impacted</a:t>
            </a:r>
          </a:p>
          <a:p>
            <a:pPr marL="342900" indent="-342900">
              <a:buFont typeface="Arial" panose="020B0604020202020204" pitchFamily="34" charset="0"/>
              <a:buChar char="•"/>
            </a:pPr>
            <a:r>
              <a:rPr lang="en-US" sz="2000" dirty="0"/>
              <a:t>GC/CM input at design will mitigate phasing impacts</a:t>
            </a:r>
          </a:p>
          <a:p>
            <a:pPr marL="342900" indent="-342900">
              <a:buFont typeface="Arial" panose="020B0604020202020204" pitchFamily="34" charset="0"/>
              <a:buChar char="•"/>
            </a:pPr>
            <a:r>
              <a:rPr lang="en-US" sz="2000" dirty="0"/>
              <a:t>System integration with expansion and modernization</a:t>
            </a:r>
          </a:p>
          <a:p>
            <a:pPr marL="342900" indent="-342900">
              <a:buFont typeface="Arial" panose="020B0604020202020204" pitchFamily="34" charset="0"/>
              <a:buChar char="•"/>
            </a:pPr>
            <a:r>
              <a:rPr lang="en-US" sz="2000" dirty="0"/>
              <a:t>Remote location will make attracting contractors difficult</a:t>
            </a:r>
          </a:p>
        </p:txBody>
      </p:sp>
    </p:spTree>
    <p:extLst>
      <p:ext uri="{BB962C8B-B14F-4D97-AF65-F5344CB8AC3E}">
        <p14:creationId xmlns:p14="http://schemas.microsoft.com/office/powerpoint/2010/main" val="390002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BDB7-C252-4E8B-A1CB-EF3033A7A973}"/>
              </a:ext>
            </a:extLst>
          </p:cNvPr>
          <p:cNvSpPr>
            <a:spLocks noGrp="1"/>
          </p:cNvSpPr>
          <p:nvPr>
            <p:ph type="title"/>
          </p:nvPr>
        </p:nvSpPr>
        <p:spPr>
          <a:xfrm>
            <a:off x="2242616" y="365125"/>
            <a:ext cx="9111184" cy="1325563"/>
          </a:xfrm>
          <a:solidFill>
            <a:schemeClr val="bg1"/>
          </a:solidFill>
          <a:ln>
            <a:solidFill>
              <a:schemeClr val="bg1"/>
            </a:solidFill>
          </a:ln>
        </p:spPr>
        <p:txBody>
          <a:bodyPr/>
          <a:lstStyle/>
          <a:p>
            <a:r>
              <a:rPr lang="en-US" dirty="0">
                <a:solidFill>
                  <a:srgbClr val="254999"/>
                </a:solidFill>
              </a:rPr>
              <a:t>Project Budget and Funding</a:t>
            </a:r>
          </a:p>
        </p:txBody>
      </p:sp>
      <p:sp>
        <p:nvSpPr>
          <p:cNvPr id="3" name="Content Placeholder 2">
            <a:extLst>
              <a:ext uri="{FF2B5EF4-FFF2-40B4-BE49-F238E27FC236}">
                <a16:creationId xmlns:a16="http://schemas.microsoft.com/office/drawing/2014/main" id="{B85377E9-35C6-492D-8938-5A61DE3079E3}"/>
              </a:ext>
            </a:extLst>
          </p:cNvPr>
          <p:cNvSpPr>
            <a:spLocks noGrp="1"/>
          </p:cNvSpPr>
          <p:nvPr>
            <p:ph idx="1"/>
          </p:nvPr>
        </p:nvSpPr>
        <p:spPr>
          <a:xfrm>
            <a:off x="838199" y="1825625"/>
            <a:ext cx="10795371" cy="4351338"/>
          </a:xfrm>
        </p:spPr>
        <p:txBody>
          <a:bodyPr>
            <a:normAutofit fontScale="92500" lnSpcReduction="10000"/>
          </a:bodyPr>
          <a:lstStyle/>
          <a:p>
            <a:pPr marL="0" indent="0">
              <a:buNone/>
            </a:pPr>
            <a:r>
              <a:rPr lang="en-US" sz="2000" dirty="0"/>
              <a:t>Costs for Professional Services (A/E, Legal etc.)   					$  6,080,000 </a:t>
            </a:r>
          </a:p>
          <a:p>
            <a:pPr marL="0" indent="0">
              <a:buNone/>
            </a:pPr>
            <a:r>
              <a:rPr lang="en-US" sz="2000" dirty="0"/>
              <a:t>Estimated project construction costs (including construction contingencies)		$48,900,000 </a:t>
            </a:r>
          </a:p>
          <a:p>
            <a:pPr marL="0" indent="0">
              <a:buNone/>
            </a:pPr>
            <a:r>
              <a:rPr lang="en-US" sz="2000" dirty="0"/>
              <a:t>Equipment and furnishing costs   							$  2,800,000 </a:t>
            </a:r>
          </a:p>
          <a:p>
            <a:pPr marL="0" indent="0">
              <a:buNone/>
            </a:pPr>
            <a:r>
              <a:rPr lang="en-US" sz="2000" dirty="0"/>
              <a:t>Off-site costs   									$  1,100,000 </a:t>
            </a:r>
          </a:p>
          <a:p>
            <a:pPr marL="0" indent="0">
              <a:buNone/>
            </a:pPr>
            <a:r>
              <a:rPr lang="en-US" sz="2000" dirty="0"/>
              <a:t>Contract administration costs (owner, cm etc.)    					$  2,010,000 </a:t>
            </a:r>
          </a:p>
          <a:p>
            <a:pPr marL="0" indent="0">
              <a:buNone/>
            </a:pPr>
            <a:r>
              <a:rPr lang="en-US" sz="2000" dirty="0"/>
              <a:t>Contingencies (design &amp; owner) – </a:t>
            </a:r>
            <a:r>
              <a:rPr lang="en-US" sz="2000" b="1" i="1" dirty="0"/>
              <a:t>8%	</a:t>
            </a:r>
            <a:r>
              <a:rPr lang="en-US" sz="2000" dirty="0"/>
              <a:t>						$  4,200,000 </a:t>
            </a:r>
          </a:p>
          <a:p>
            <a:pPr marL="0" indent="0">
              <a:buNone/>
            </a:pPr>
            <a:r>
              <a:rPr lang="en-US" sz="2000" dirty="0"/>
              <a:t>Other related project costs (permits, impact fees and utilities)    				$  1,500,000 </a:t>
            </a:r>
          </a:p>
          <a:p>
            <a:pPr marL="0" indent="0">
              <a:buNone/>
            </a:pPr>
            <a:r>
              <a:rPr lang="en-US" sz="2000" dirty="0"/>
              <a:t>Sales Tax   									$  3,950,000 </a:t>
            </a:r>
          </a:p>
          <a:p>
            <a:pPr marL="0" indent="0">
              <a:buNone/>
            </a:pPr>
            <a:r>
              <a:rPr lang="en-US" sz="2000" dirty="0"/>
              <a:t>Total   										$70,540,000 </a:t>
            </a:r>
          </a:p>
          <a:p>
            <a:pPr marL="0" indent="0">
              <a:buNone/>
            </a:pPr>
            <a:endParaRPr lang="en-US" sz="2000" dirty="0"/>
          </a:p>
          <a:p>
            <a:pPr marL="0" indent="0">
              <a:buNone/>
            </a:pPr>
            <a:r>
              <a:rPr lang="en-US" sz="2000" dirty="0"/>
              <a:t>*Project funding is subject to the approval of $57.49M Bond measure on February 11</a:t>
            </a:r>
            <a:r>
              <a:rPr lang="en-US" sz="2000" baseline="30000" dirty="0"/>
              <a:t>th</a:t>
            </a:r>
            <a:r>
              <a:rPr lang="en-US" sz="2000" dirty="0"/>
              <a:t>.  The District has available funds in the Capital Fund to cover the costs of early Professional Services.</a:t>
            </a:r>
          </a:p>
        </p:txBody>
      </p:sp>
      <p:grpSp>
        <p:nvGrpSpPr>
          <p:cNvPr id="4" name="Group 3">
            <a:extLst>
              <a:ext uri="{FF2B5EF4-FFF2-40B4-BE49-F238E27FC236}">
                <a16:creationId xmlns:a16="http://schemas.microsoft.com/office/drawing/2014/main" id="{9DF70B44-0B43-4AC4-9B54-A21BE4549E27}"/>
              </a:ext>
            </a:extLst>
          </p:cNvPr>
          <p:cNvGrpSpPr/>
          <p:nvPr/>
        </p:nvGrpSpPr>
        <p:grpSpPr>
          <a:xfrm>
            <a:off x="493909" y="6213923"/>
            <a:ext cx="11413318" cy="276999"/>
            <a:chOff x="493909" y="6213923"/>
            <a:chExt cx="11413318" cy="276999"/>
          </a:xfrm>
        </p:grpSpPr>
        <p:cxnSp>
          <p:nvCxnSpPr>
            <p:cNvPr id="5" name="Straight Connector 4">
              <a:extLst>
                <a:ext uri="{FF2B5EF4-FFF2-40B4-BE49-F238E27FC236}">
                  <a16:creationId xmlns:a16="http://schemas.microsoft.com/office/drawing/2014/main" id="{A79E7FA6-197D-4C58-9B64-A4F765C67E10}"/>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F18BD9-4B1E-4460-BA80-C66B12B0E99F}"/>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261BE8-1437-468C-9137-A13ED3259AC3}"/>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pic>
        <p:nvPicPr>
          <p:cNvPr id="8" name="Content Placeholder 22">
            <a:extLst>
              <a:ext uri="{FF2B5EF4-FFF2-40B4-BE49-F238E27FC236}">
                <a16:creationId xmlns:a16="http://schemas.microsoft.com/office/drawing/2014/main" id="{FA3FBB6F-F281-47F7-AC35-DA5AC2188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33" y="347239"/>
            <a:ext cx="1343449" cy="1343449"/>
          </a:xfrm>
          <a:prstGeom prst="rect">
            <a:avLst/>
          </a:prstGeom>
        </p:spPr>
      </p:pic>
    </p:spTree>
    <p:extLst>
      <p:ext uri="{BB962C8B-B14F-4D97-AF65-F5344CB8AC3E}">
        <p14:creationId xmlns:p14="http://schemas.microsoft.com/office/powerpoint/2010/main" val="15103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6450-6287-45DD-AB75-933EDBF71190}"/>
              </a:ext>
            </a:extLst>
          </p:cNvPr>
          <p:cNvSpPr>
            <a:spLocks noGrp="1"/>
          </p:cNvSpPr>
          <p:nvPr>
            <p:ph type="title"/>
          </p:nvPr>
        </p:nvSpPr>
        <p:spPr>
          <a:xfrm>
            <a:off x="560653" y="365125"/>
            <a:ext cx="11119637" cy="1325563"/>
          </a:xfrm>
          <a:solidFill>
            <a:srgbClr val="254999"/>
          </a:solidFill>
          <a:ln>
            <a:solidFill>
              <a:srgbClr val="254999"/>
            </a:solidFill>
          </a:ln>
        </p:spPr>
        <p:txBody>
          <a:bodyPr/>
          <a:lstStyle/>
          <a:p>
            <a:r>
              <a:rPr lang="en-US" dirty="0">
                <a:solidFill>
                  <a:schemeClr val="bg1"/>
                </a:solidFill>
              </a:rPr>
              <a:t>Procurement and Project Schedule</a:t>
            </a:r>
          </a:p>
        </p:txBody>
      </p:sp>
      <p:grpSp>
        <p:nvGrpSpPr>
          <p:cNvPr id="3" name="Group 2">
            <a:extLst>
              <a:ext uri="{FF2B5EF4-FFF2-40B4-BE49-F238E27FC236}">
                <a16:creationId xmlns:a16="http://schemas.microsoft.com/office/drawing/2014/main" id="{0A32BFC6-00A0-41C1-971C-4B07A5AF5AE2}"/>
              </a:ext>
            </a:extLst>
          </p:cNvPr>
          <p:cNvGrpSpPr/>
          <p:nvPr/>
        </p:nvGrpSpPr>
        <p:grpSpPr>
          <a:xfrm>
            <a:off x="493909" y="6213923"/>
            <a:ext cx="11413318" cy="276999"/>
            <a:chOff x="493909" y="6213923"/>
            <a:chExt cx="11413318" cy="276999"/>
          </a:xfrm>
        </p:grpSpPr>
        <p:cxnSp>
          <p:nvCxnSpPr>
            <p:cNvPr id="4" name="Straight Connector 3">
              <a:extLst>
                <a:ext uri="{FF2B5EF4-FFF2-40B4-BE49-F238E27FC236}">
                  <a16:creationId xmlns:a16="http://schemas.microsoft.com/office/drawing/2014/main" id="{466F0DB5-8980-4613-AE21-64D6CD237B96}"/>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F5EC87-92C5-4443-83C9-2BB0F6F68EEE}"/>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48AFF0-1A92-4EC5-B720-05920B2A6B2F}"/>
                </a:ext>
              </a:extLst>
            </p:cNvPr>
            <p:cNvSpPr txBox="1"/>
            <p:nvPr/>
          </p:nvSpPr>
          <p:spPr>
            <a:xfrm>
              <a:off x="6336272" y="6213923"/>
              <a:ext cx="5570955" cy="276999"/>
            </a:xfrm>
            <a:prstGeom prst="rect">
              <a:avLst/>
            </a:prstGeom>
            <a:noFill/>
          </p:spPr>
          <p:txBody>
            <a:bodyPr wrap="square" rtlCol="0">
              <a:spAutoFit/>
            </a:bodyPr>
            <a:lstStyle/>
            <a:p>
              <a:r>
                <a:rPr lang="en-US" sz="1200" dirty="0">
                  <a:solidFill>
                    <a:srgbClr val="254999"/>
                  </a:solidFill>
                  <a:latin typeface="Garamond" panose="02020404030301010803" pitchFamily="18" charset="0"/>
                </a:rPr>
                <a:t>Preparing Students for Lifelong Learning, Rewarding Careers &amp; Productive Citizenship</a:t>
              </a:r>
            </a:p>
          </p:txBody>
        </p:sp>
      </p:grpSp>
      <p:pic>
        <p:nvPicPr>
          <p:cNvPr id="7" name="Content Placeholder 22">
            <a:extLst>
              <a:ext uri="{FF2B5EF4-FFF2-40B4-BE49-F238E27FC236}">
                <a16:creationId xmlns:a16="http://schemas.microsoft.com/office/drawing/2014/main" id="{F8B734E0-EC6B-470C-93B0-5D580861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261" y="4843768"/>
            <a:ext cx="1243333" cy="1243333"/>
          </a:xfrm>
          <a:prstGeom prst="rect">
            <a:avLst/>
          </a:prstGeom>
        </p:spPr>
      </p:pic>
      <p:graphicFrame>
        <p:nvGraphicFramePr>
          <p:cNvPr id="8" name="Table 7">
            <a:extLst>
              <a:ext uri="{FF2B5EF4-FFF2-40B4-BE49-F238E27FC236}">
                <a16:creationId xmlns:a16="http://schemas.microsoft.com/office/drawing/2014/main" id="{F59423FD-0952-410B-BAD3-0E59239CB3AC}"/>
              </a:ext>
            </a:extLst>
          </p:cNvPr>
          <p:cNvGraphicFramePr>
            <a:graphicFrameLocks noGrp="1"/>
          </p:cNvGraphicFramePr>
          <p:nvPr>
            <p:extLst>
              <p:ext uri="{D42A27DB-BD31-4B8C-83A1-F6EECF244321}">
                <p14:modId xmlns:p14="http://schemas.microsoft.com/office/powerpoint/2010/main" val="3482761542"/>
              </p:ext>
            </p:extLst>
          </p:nvPr>
        </p:nvGraphicFramePr>
        <p:xfrm>
          <a:off x="560653" y="1807834"/>
          <a:ext cx="4972881" cy="3718560"/>
        </p:xfrm>
        <a:graphic>
          <a:graphicData uri="http://schemas.openxmlformats.org/drawingml/2006/table">
            <a:tbl>
              <a:tblPr firstRow="1" firstCol="1" bandRow="1">
                <a:tableStyleId>{69012ECD-51FC-41F1-AA8D-1B2483CD663E}</a:tableStyleId>
              </a:tblPr>
              <a:tblGrid>
                <a:gridCol w="4133895">
                  <a:extLst>
                    <a:ext uri="{9D8B030D-6E8A-4147-A177-3AD203B41FA5}">
                      <a16:colId xmlns:a16="http://schemas.microsoft.com/office/drawing/2014/main" val="2917896887"/>
                    </a:ext>
                  </a:extLst>
                </a:gridCol>
                <a:gridCol w="838986">
                  <a:extLst>
                    <a:ext uri="{9D8B030D-6E8A-4147-A177-3AD203B41FA5}">
                      <a16:colId xmlns:a16="http://schemas.microsoft.com/office/drawing/2014/main" val="287597437"/>
                    </a:ext>
                  </a:extLst>
                </a:gridCol>
              </a:tblGrid>
              <a:tr h="182880">
                <a:tc gridSpan="2">
                  <a:txBody>
                    <a:bodyPr/>
                    <a:lstStyle/>
                    <a:p>
                      <a:pPr marL="0" marR="0" algn="ctr">
                        <a:spcBef>
                          <a:spcPts val="0"/>
                        </a:spcBef>
                        <a:spcAft>
                          <a:spcPts val="0"/>
                        </a:spcAft>
                      </a:pPr>
                      <a:r>
                        <a:rPr lang="en-US" sz="1600" dirty="0">
                          <a:effectLst/>
                          <a:latin typeface="+mj-lt"/>
                        </a:rPr>
                        <a:t>GC/CM PROCUREMENT SCHEDULE</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271504674"/>
                  </a:ext>
                </a:extLst>
              </a:tr>
              <a:tr h="182880">
                <a:tc>
                  <a:txBody>
                    <a:bodyPr/>
                    <a:lstStyle/>
                    <a:p>
                      <a:pPr marL="0" marR="0">
                        <a:spcBef>
                          <a:spcPts val="0"/>
                        </a:spcBef>
                        <a:spcAft>
                          <a:spcPts val="0"/>
                        </a:spcAft>
                      </a:pPr>
                      <a:r>
                        <a:rPr lang="en-US" sz="1100">
                          <a:effectLst/>
                        </a:rPr>
                        <a:t>Activity</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Date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35431130"/>
                  </a:ext>
                </a:extLst>
              </a:tr>
              <a:tr h="182880">
                <a:tc>
                  <a:txBody>
                    <a:bodyPr/>
                    <a:lstStyle/>
                    <a:p>
                      <a:pPr marL="0" marR="0">
                        <a:spcBef>
                          <a:spcPts val="0"/>
                        </a:spcBef>
                        <a:spcAft>
                          <a:spcPts val="0"/>
                        </a:spcAft>
                      </a:pPr>
                      <a:r>
                        <a:rPr lang="en-US" sz="1100">
                          <a:effectLst/>
                        </a:rPr>
                        <a:t>PRC project presentation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01/23/20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05887886"/>
                  </a:ext>
                </a:extLst>
              </a:tr>
              <a:tr h="182880">
                <a:tc>
                  <a:txBody>
                    <a:bodyPr/>
                    <a:lstStyle/>
                    <a:p>
                      <a:pPr marL="0" marR="0">
                        <a:spcBef>
                          <a:spcPts val="0"/>
                        </a:spcBef>
                        <a:spcAft>
                          <a:spcPts val="0"/>
                        </a:spcAft>
                      </a:pPr>
                      <a:r>
                        <a:rPr lang="en-US" sz="1100">
                          <a:effectLst/>
                        </a:rPr>
                        <a:t>PRC Approval of GC/CM</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02/03/20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43283396"/>
                  </a:ext>
                </a:extLst>
              </a:tr>
              <a:tr h="182880">
                <a:tc>
                  <a:txBody>
                    <a:bodyPr/>
                    <a:lstStyle/>
                    <a:p>
                      <a:pPr marL="0" marR="0">
                        <a:spcBef>
                          <a:spcPts val="0"/>
                        </a:spcBef>
                        <a:spcAft>
                          <a:spcPts val="0"/>
                        </a:spcAft>
                      </a:pPr>
                      <a:r>
                        <a:rPr lang="en-US" sz="1100">
                          <a:effectLst/>
                        </a:rPr>
                        <a:t>Special Election Day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02/11/20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88198251"/>
                  </a:ext>
                </a:extLst>
              </a:tr>
              <a:tr h="182880">
                <a:tc>
                  <a:txBody>
                    <a:bodyPr/>
                    <a:lstStyle/>
                    <a:p>
                      <a:pPr marL="0" marR="0">
                        <a:spcBef>
                          <a:spcPts val="0"/>
                        </a:spcBef>
                        <a:spcAft>
                          <a:spcPts val="0"/>
                        </a:spcAft>
                      </a:pPr>
                      <a:r>
                        <a:rPr lang="en-US" sz="1100">
                          <a:effectLst/>
                        </a:rPr>
                        <a:t>February 11, 2020 Vote Certification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02/21/20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25843018"/>
                  </a:ext>
                </a:extLst>
              </a:tr>
              <a:tr h="182880">
                <a:tc>
                  <a:txBody>
                    <a:bodyPr/>
                    <a:lstStyle/>
                    <a:p>
                      <a:pPr marL="0" marR="0">
                        <a:spcBef>
                          <a:spcPts val="0"/>
                        </a:spcBef>
                        <a:spcAft>
                          <a:spcPts val="0"/>
                        </a:spcAft>
                      </a:pPr>
                      <a:r>
                        <a:rPr lang="en-US" sz="1100">
                          <a:effectLst/>
                        </a:rPr>
                        <a:t>Advertisement of Request for Qualifications Published (1st Notice)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02/24/20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90839957"/>
                  </a:ext>
                </a:extLst>
              </a:tr>
              <a:tr h="182880">
                <a:tc>
                  <a:txBody>
                    <a:bodyPr/>
                    <a:lstStyle/>
                    <a:p>
                      <a:pPr marL="0" marR="0">
                        <a:spcBef>
                          <a:spcPts val="0"/>
                        </a:spcBef>
                        <a:spcAft>
                          <a:spcPts val="0"/>
                        </a:spcAft>
                      </a:pPr>
                      <a:r>
                        <a:rPr lang="en-US" sz="1100">
                          <a:effectLst/>
                        </a:rPr>
                        <a:t>Advertisement of Request for Qualifications Published (2nd Notice)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03/02/20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81356470"/>
                  </a:ext>
                </a:extLst>
              </a:tr>
              <a:tr h="182880">
                <a:tc>
                  <a:txBody>
                    <a:bodyPr/>
                    <a:lstStyle/>
                    <a:p>
                      <a:pPr marL="0" marR="0">
                        <a:spcBef>
                          <a:spcPts val="0"/>
                        </a:spcBef>
                        <a:spcAft>
                          <a:spcPts val="0"/>
                        </a:spcAft>
                      </a:pPr>
                      <a:r>
                        <a:rPr lang="en-US" sz="1100">
                          <a:effectLst/>
                        </a:rPr>
                        <a:t>Pre-Proposal Conference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03/06/20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10532742"/>
                  </a:ext>
                </a:extLst>
              </a:tr>
              <a:tr h="182880">
                <a:tc>
                  <a:txBody>
                    <a:bodyPr/>
                    <a:lstStyle/>
                    <a:p>
                      <a:pPr marL="0" marR="0">
                        <a:spcBef>
                          <a:spcPts val="0"/>
                        </a:spcBef>
                        <a:spcAft>
                          <a:spcPts val="0"/>
                        </a:spcAft>
                      </a:pPr>
                      <a:r>
                        <a:rPr lang="en-US" sz="1100">
                          <a:effectLst/>
                        </a:rPr>
                        <a:t>Statement of Qualifications Due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03/13/20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54642361"/>
                  </a:ext>
                </a:extLst>
              </a:tr>
              <a:tr h="182880">
                <a:tc>
                  <a:txBody>
                    <a:bodyPr/>
                    <a:lstStyle/>
                    <a:p>
                      <a:pPr marL="0" marR="0">
                        <a:spcBef>
                          <a:spcPts val="0"/>
                        </a:spcBef>
                        <a:spcAft>
                          <a:spcPts val="0"/>
                        </a:spcAft>
                      </a:pPr>
                      <a:r>
                        <a:rPr lang="en-US" sz="1100">
                          <a:effectLst/>
                        </a:rPr>
                        <a:t>SOQ Scoring and Short-Listing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03/18/20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25750782"/>
                  </a:ext>
                </a:extLst>
              </a:tr>
              <a:tr h="182880">
                <a:tc>
                  <a:txBody>
                    <a:bodyPr/>
                    <a:lstStyle/>
                    <a:p>
                      <a:pPr marL="0" marR="0">
                        <a:spcBef>
                          <a:spcPts val="0"/>
                        </a:spcBef>
                        <a:spcAft>
                          <a:spcPts val="0"/>
                        </a:spcAft>
                      </a:pPr>
                      <a:r>
                        <a:rPr lang="en-US" sz="1100">
                          <a:effectLst/>
                        </a:rPr>
                        <a:t>Notification to Short-Listed Firms with Draft Contract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03/19/20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43055290"/>
                  </a:ext>
                </a:extLst>
              </a:tr>
              <a:tr h="182880">
                <a:tc>
                  <a:txBody>
                    <a:bodyPr/>
                    <a:lstStyle/>
                    <a:p>
                      <a:pPr marL="0" marR="0">
                        <a:spcBef>
                          <a:spcPts val="0"/>
                        </a:spcBef>
                        <a:spcAft>
                          <a:spcPts val="0"/>
                        </a:spcAft>
                      </a:pPr>
                      <a:r>
                        <a:rPr lang="en-US" sz="1100">
                          <a:effectLst/>
                        </a:rPr>
                        <a:t>Interview Short-Listed Firms (Tentative)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03/27/20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08485911"/>
                  </a:ext>
                </a:extLst>
              </a:tr>
              <a:tr h="182880">
                <a:tc>
                  <a:txBody>
                    <a:bodyPr/>
                    <a:lstStyle/>
                    <a:p>
                      <a:pPr marL="0" marR="0">
                        <a:spcBef>
                          <a:spcPts val="0"/>
                        </a:spcBef>
                        <a:spcAft>
                          <a:spcPts val="0"/>
                        </a:spcAft>
                      </a:pPr>
                      <a:r>
                        <a:rPr lang="en-US" sz="1100">
                          <a:effectLst/>
                        </a:rPr>
                        <a:t>Notification to Most Highly Qualified Firms to Submit RFFP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03/30/20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66629252"/>
                  </a:ext>
                </a:extLst>
              </a:tr>
              <a:tr h="182880">
                <a:tc>
                  <a:txBody>
                    <a:bodyPr/>
                    <a:lstStyle/>
                    <a:p>
                      <a:pPr marL="0" marR="0">
                        <a:spcBef>
                          <a:spcPts val="0"/>
                        </a:spcBef>
                        <a:spcAft>
                          <a:spcPts val="0"/>
                        </a:spcAft>
                      </a:pPr>
                      <a:r>
                        <a:rPr lang="en-US" sz="1100">
                          <a:effectLst/>
                        </a:rPr>
                        <a:t>RFFP Submittal Deadline and Public Opening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04/06/20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89215274"/>
                  </a:ext>
                </a:extLst>
              </a:tr>
              <a:tr h="182880">
                <a:tc>
                  <a:txBody>
                    <a:bodyPr/>
                    <a:lstStyle/>
                    <a:p>
                      <a:pPr marL="0" marR="0">
                        <a:spcBef>
                          <a:spcPts val="0"/>
                        </a:spcBef>
                        <a:spcAft>
                          <a:spcPts val="0"/>
                        </a:spcAft>
                      </a:pPr>
                      <a:r>
                        <a:rPr lang="en-US" sz="1100">
                          <a:effectLst/>
                        </a:rPr>
                        <a:t>School Board Approve GC/CM Selection and Award Contract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04/15/20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95154151"/>
                  </a:ext>
                </a:extLst>
              </a:tr>
              <a:tr h="182880">
                <a:tc>
                  <a:txBody>
                    <a:bodyPr/>
                    <a:lstStyle/>
                    <a:p>
                      <a:pPr marL="0" marR="0">
                        <a:spcBef>
                          <a:spcPts val="0"/>
                        </a:spcBef>
                        <a:spcAft>
                          <a:spcPts val="0"/>
                        </a:spcAft>
                      </a:pPr>
                      <a:r>
                        <a:rPr lang="en-US" sz="1100">
                          <a:effectLst/>
                        </a:rPr>
                        <a:t>GC/CM Contract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04/17/20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37458194"/>
                  </a:ext>
                </a:extLst>
              </a:tr>
              <a:tr h="182880">
                <a:tc>
                  <a:txBody>
                    <a:bodyPr/>
                    <a:lstStyle/>
                    <a:p>
                      <a:pPr marL="0" marR="0">
                        <a:spcBef>
                          <a:spcPts val="0"/>
                        </a:spcBef>
                        <a:spcAft>
                          <a:spcPts val="0"/>
                        </a:spcAft>
                      </a:pPr>
                      <a:r>
                        <a:rPr lang="en-US" sz="1100">
                          <a:effectLst/>
                        </a:rPr>
                        <a:t>GC/CM Preconstruction Services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Apr-20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76758314"/>
                  </a:ext>
                </a:extLst>
              </a:tr>
              <a:tr h="182880">
                <a:tc>
                  <a:txBody>
                    <a:bodyPr/>
                    <a:lstStyle/>
                    <a:p>
                      <a:pPr marL="0" marR="0">
                        <a:spcBef>
                          <a:spcPts val="0"/>
                        </a:spcBef>
                        <a:spcAft>
                          <a:spcPts val="0"/>
                        </a:spcAft>
                      </a:pPr>
                      <a:r>
                        <a:rPr lang="en-US" sz="1100">
                          <a:effectLst/>
                        </a:rPr>
                        <a:t>MACC Estimate/Negotiations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Apr-21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55205019"/>
                  </a:ext>
                </a:extLst>
              </a:tr>
              <a:tr h="182880">
                <a:tc>
                  <a:txBody>
                    <a:bodyPr/>
                    <a:lstStyle/>
                    <a:p>
                      <a:pPr marL="0" marR="0">
                        <a:spcBef>
                          <a:spcPts val="0"/>
                        </a:spcBef>
                        <a:spcAft>
                          <a:spcPts val="0"/>
                        </a:spcAft>
                      </a:pPr>
                      <a:r>
                        <a:rPr lang="en-US" sz="1100" dirty="0">
                          <a:effectLst/>
                        </a:rPr>
                        <a:t>School Board Approval of MACC/GMP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Jul-21</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0618216"/>
                  </a:ext>
                </a:extLst>
              </a:tr>
            </a:tbl>
          </a:graphicData>
        </a:graphic>
      </p:graphicFrame>
      <p:graphicFrame>
        <p:nvGraphicFramePr>
          <p:cNvPr id="9" name="Table 8">
            <a:extLst>
              <a:ext uri="{FF2B5EF4-FFF2-40B4-BE49-F238E27FC236}">
                <a16:creationId xmlns:a16="http://schemas.microsoft.com/office/drawing/2014/main" id="{5A138DAB-3CED-495F-9E0B-00D137D0AB3F}"/>
              </a:ext>
            </a:extLst>
          </p:cNvPr>
          <p:cNvGraphicFramePr>
            <a:graphicFrameLocks noGrp="1"/>
          </p:cNvGraphicFramePr>
          <p:nvPr>
            <p:extLst>
              <p:ext uri="{D42A27DB-BD31-4B8C-83A1-F6EECF244321}">
                <p14:modId xmlns:p14="http://schemas.microsoft.com/office/powerpoint/2010/main" val="989103555"/>
              </p:ext>
            </p:extLst>
          </p:nvPr>
        </p:nvGraphicFramePr>
        <p:xfrm>
          <a:off x="6658468" y="1807834"/>
          <a:ext cx="5021822" cy="2804160"/>
        </p:xfrm>
        <a:graphic>
          <a:graphicData uri="http://schemas.openxmlformats.org/drawingml/2006/table">
            <a:tbl>
              <a:tblPr firstRow="1" firstCol="1" bandRow="1">
                <a:tableStyleId>{69012ECD-51FC-41F1-AA8D-1B2483CD663E}</a:tableStyleId>
              </a:tblPr>
              <a:tblGrid>
                <a:gridCol w="3258490">
                  <a:extLst>
                    <a:ext uri="{9D8B030D-6E8A-4147-A177-3AD203B41FA5}">
                      <a16:colId xmlns:a16="http://schemas.microsoft.com/office/drawing/2014/main" val="3057271870"/>
                    </a:ext>
                  </a:extLst>
                </a:gridCol>
                <a:gridCol w="905013">
                  <a:extLst>
                    <a:ext uri="{9D8B030D-6E8A-4147-A177-3AD203B41FA5}">
                      <a16:colId xmlns:a16="http://schemas.microsoft.com/office/drawing/2014/main" val="2973624269"/>
                    </a:ext>
                  </a:extLst>
                </a:gridCol>
                <a:gridCol w="858319">
                  <a:extLst>
                    <a:ext uri="{9D8B030D-6E8A-4147-A177-3AD203B41FA5}">
                      <a16:colId xmlns:a16="http://schemas.microsoft.com/office/drawing/2014/main" val="3760905862"/>
                    </a:ext>
                  </a:extLst>
                </a:gridCol>
              </a:tblGrid>
              <a:tr h="182880">
                <a:tc gridSpan="3">
                  <a:txBody>
                    <a:bodyPr/>
                    <a:lstStyle/>
                    <a:p>
                      <a:pPr marL="0" marR="0" algn="ctr">
                        <a:spcBef>
                          <a:spcPts val="0"/>
                        </a:spcBef>
                        <a:spcAft>
                          <a:spcPts val="0"/>
                        </a:spcAft>
                      </a:pPr>
                      <a:r>
                        <a:rPr lang="en-US" sz="1600" dirty="0">
                          <a:effectLst/>
                          <a:latin typeface="+mj-lt"/>
                        </a:rPr>
                        <a:t>DESIGN AND CONSTRUCTION SCHEDULE</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1646757"/>
                  </a:ext>
                </a:extLst>
              </a:tr>
              <a:tr h="182880">
                <a:tc>
                  <a:txBody>
                    <a:bodyPr/>
                    <a:lstStyle/>
                    <a:p>
                      <a:pPr marL="0" marR="0">
                        <a:spcBef>
                          <a:spcPts val="0"/>
                        </a:spcBef>
                        <a:spcAft>
                          <a:spcPts val="0"/>
                        </a:spcAft>
                      </a:pPr>
                      <a:r>
                        <a:rPr lang="en-US" sz="1100">
                          <a:effectLst/>
                        </a:rPr>
                        <a:t>Activity</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Start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Finish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69847021"/>
                  </a:ext>
                </a:extLst>
              </a:tr>
              <a:tr h="182880">
                <a:tc>
                  <a:txBody>
                    <a:bodyPr/>
                    <a:lstStyle/>
                    <a:p>
                      <a:pPr marL="0" marR="0">
                        <a:spcBef>
                          <a:spcPts val="0"/>
                        </a:spcBef>
                        <a:spcAft>
                          <a:spcPts val="0"/>
                        </a:spcAft>
                      </a:pPr>
                      <a:r>
                        <a:rPr lang="en-US" sz="1100">
                          <a:effectLst/>
                        </a:rPr>
                        <a:t>Architect Selection - Completed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Apr-19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May-19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60816325"/>
                  </a:ext>
                </a:extLst>
              </a:tr>
              <a:tr h="182880">
                <a:tc>
                  <a:txBody>
                    <a:bodyPr/>
                    <a:lstStyle/>
                    <a:p>
                      <a:pPr marL="0" marR="0">
                        <a:spcBef>
                          <a:spcPts val="0"/>
                        </a:spcBef>
                        <a:spcAft>
                          <a:spcPts val="0"/>
                        </a:spcAft>
                      </a:pPr>
                      <a:r>
                        <a:rPr lang="en-US" sz="1100">
                          <a:effectLst/>
                        </a:rPr>
                        <a:t>AE Consultant Selection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Jul-19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Mar-20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86543430"/>
                  </a:ext>
                </a:extLst>
              </a:tr>
              <a:tr h="182880">
                <a:tc>
                  <a:txBody>
                    <a:bodyPr/>
                    <a:lstStyle/>
                    <a:p>
                      <a:pPr marL="0" marR="0">
                        <a:spcBef>
                          <a:spcPts val="0"/>
                        </a:spcBef>
                        <a:spcAft>
                          <a:spcPts val="0"/>
                        </a:spcAft>
                      </a:pPr>
                      <a:r>
                        <a:rPr lang="en-US" sz="1100">
                          <a:effectLst/>
                        </a:rPr>
                        <a:t>Programming/Conceptual Design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Jul-19</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Mar-20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24682115"/>
                  </a:ext>
                </a:extLst>
              </a:tr>
              <a:tr h="182880">
                <a:tc>
                  <a:txBody>
                    <a:bodyPr/>
                    <a:lstStyle/>
                    <a:p>
                      <a:pPr marL="0" marR="0">
                        <a:spcBef>
                          <a:spcPts val="0"/>
                        </a:spcBef>
                        <a:spcAft>
                          <a:spcPts val="0"/>
                        </a:spcAft>
                      </a:pPr>
                      <a:r>
                        <a:rPr lang="en-US" sz="1100">
                          <a:effectLst/>
                        </a:rPr>
                        <a:t>Schematic Design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Mar-20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Jun-20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00954006"/>
                  </a:ext>
                </a:extLst>
              </a:tr>
              <a:tr h="182880">
                <a:tc>
                  <a:txBody>
                    <a:bodyPr/>
                    <a:lstStyle/>
                    <a:p>
                      <a:pPr marL="0" marR="0">
                        <a:spcBef>
                          <a:spcPts val="0"/>
                        </a:spcBef>
                        <a:spcAft>
                          <a:spcPts val="0"/>
                        </a:spcAft>
                      </a:pPr>
                      <a:r>
                        <a:rPr lang="en-US" sz="1100">
                          <a:effectLst/>
                        </a:rPr>
                        <a:t>Design Development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Jun-20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Oct-20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37910043"/>
                  </a:ext>
                </a:extLst>
              </a:tr>
              <a:tr h="182880">
                <a:tc>
                  <a:txBody>
                    <a:bodyPr/>
                    <a:lstStyle/>
                    <a:p>
                      <a:pPr marL="0" marR="0">
                        <a:spcBef>
                          <a:spcPts val="0"/>
                        </a:spcBef>
                        <a:spcAft>
                          <a:spcPts val="0"/>
                        </a:spcAft>
                      </a:pPr>
                      <a:r>
                        <a:rPr lang="en-US" sz="1100">
                          <a:effectLst/>
                        </a:rPr>
                        <a:t>Construction Documents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Oct-20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Apr-21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30450725"/>
                  </a:ext>
                </a:extLst>
              </a:tr>
              <a:tr h="182880">
                <a:tc>
                  <a:txBody>
                    <a:bodyPr/>
                    <a:lstStyle/>
                    <a:p>
                      <a:pPr marL="0" marR="0">
                        <a:spcBef>
                          <a:spcPts val="0"/>
                        </a:spcBef>
                        <a:spcAft>
                          <a:spcPts val="0"/>
                        </a:spcAft>
                      </a:pPr>
                      <a:r>
                        <a:rPr lang="en-US" sz="1100">
                          <a:effectLst/>
                        </a:rPr>
                        <a:t>Permitting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May-21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45417784"/>
                  </a:ext>
                </a:extLst>
              </a:tr>
              <a:tr h="182880">
                <a:tc>
                  <a:txBody>
                    <a:bodyPr/>
                    <a:lstStyle/>
                    <a:p>
                      <a:pPr marL="0" marR="0">
                        <a:spcBef>
                          <a:spcPts val="0"/>
                        </a:spcBef>
                        <a:spcAft>
                          <a:spcPts val="0"/>
                        </a:spcAft>
                      </a:pPr>
                      <a:r>
                        <a:rPr lang="en-US" sz="1100">
                          <a:effectLst/>
                        </a:rPr>
                        <a:t>Bid Package/Bid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Mar-21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Apr-21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03577239"/>
                  </a:ext>
                </a:extLst>
              </a:tr>
              <a:tr h="182880">
                <a:tc>
                  <a:txBody>
                    <a:bodyPr/>
                    <a:lstStyle/>
                    <a:p>
                      <a:pPr marL="0" marR="0">
                        <a:spcBef>
                          <a:spcPts val="0"/>
                        </a:spcBef>
                        <a:spcAft>
                          <a:spcPts val="0"/>
                        </a:spcAft>
                      </a:pPr>
                      <a:r>
                        <a:rPr lang="en-US" sz="1100">
                          <a:effectLst/>
                        </a:rPr>
                        <a:t>Construction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May-21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72685870"/>
                  </a:ext>
                </a:extLst>
              </a:tr>
              <a:tr h="182880">
                <a:tc>
                  <a:txBody>
                    <a:bodyPr/>
                    <a:lstStyle/>
                    <a:p>
                      <a:pPr marL="0" marR="0">
                        <a:spcBef>
                          <a:spcPts val="0"/>
                        </a:spcBef>
                        <a:spcAft>
                          <a:spcPts val="0"/>
                        </a:spcAft>
                      </a:pPr>
                      <a:r>
                        <a:rPr lang="en-US" sz="1100">
                          <a:effectLst/>
                        </a:rPr>
                        <a:t>Substantial Completion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23168649"/>
                  </a:ext>
                </a:extLst>
              </a:tr>
              <a:tr h="182880">
                <a:tc>
                  <a:txBody>
                    <a:bodyPr/>
                    <a:lstStyle/>
                    <a:p>
                      <a:pPr marL="0" marR="0">
                        <a:spcBef>
                          <a:spcPts val="0"/>
                        </a:spcBef>
                        <a:spcAft>
                          <a:spcPts val="0"/>
                        </a:spcAft>
                      </a:pPr>
                      <a:r>
                        <a:rPr lang="en-US" sz="1100">
                          <a:effectLst/>
                        </a:rPr>
                        <a:t>Occupy New Building</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Sep-23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27750163"/>
                  </a:ext>
                </a:extLst>
              </a:tr>
              <a:tr h="182880">
                <a:tc>
                  <a:txBody>
                    <a:bodyPr/>
                    <a:lstStyle/>
                    <a:p>
                      <a:pPr marL="0" marR="0">
                        <a:spcBef>
                          <a:spcPts val="0"/>
                        </a:spcBef>
                        <a:spcAft>
                          <a:spcPts val="0"/>
                        </a:spcAft>
                      </a:pPr>
                      <a:r>
                        <a:rPr lang="en-US" sz="1100">
                          <a:effectLst/>
                        </a:rPr>
                        <a:t>Final Completion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Nov-23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0014251"/>
                  </a:ext>
                </a:extLst>
              </a:tr>
              <a:tr h="182880">
                <a:tc>
                  <a:txBody>
                    <a:bodyPr/>
                    <a:lstStyle/>
                    <a:p>
                      <a:pPr marL="0" marR="0">
                        <a:spcBef>
                          <a:spcPts val="0"/>
                        </a:spcBef>
                        <a:spcAft>
                          <a:spcPts val="0"/>
                        </a:spcAft>
                      </a:pPr>
                      <a:r>
                        <a:rPr lang="en-US" sz="1100">
                          <a:effectLst/>
                        </a:rPr>
                        <a:t>Warranty Phase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Aug-23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Aug-24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19346372"/>
                  </a:ext>
                </a:extLst>
              </a:tr>
            </a:tbl>
          </a:graphicData>
        </a:graphic>
      </p:graphicFrame>
    </p:spTree>
    <p:extLst>
      <p:ext uri="{BB962C8B-B14F-4D97-AF65-F5344CB8AC3E}">
        <p14:creationId xmlns:p14="http://schemas.microsoft.com/office/powerpoint/2010/main" val="424247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BDB7-C252-4E8B-A1CB-EF3033A7A973}"/>
              </a:ext>
            </a:extLst>
          </p:cNvPr>
          <p:cNvSpPr>
            <a:spLocks noGrp="1"/>
          </p:cNvSpPr>
          <p:nvPr>
            <p:ph type="title"/>
          </p:nvPr>
        </p:nvSpPr>
        <p:spPr>
          <a:xfrm>
            <a:off x="2242616" y="365125"/>
            <a:ext cx="9111184" cy="1325563"/>
          </a:xfrm>
          <a:solidFill>
            <a:schemeClr val="bg1"/>
          </a:solidFill>
          <a:ln>
            <a:solidFill>
              <a:schemeClr val="bg1"/>
            </a:solidFill>
          </a:ln>
        </p:spPr>
        <p:txBody>
          <a:bodyPr/>
          <a:lstStyle/>
          <a:p>
            <a:r>
              <a:rPr lang="en-US" dirty="0">
                <a:solidFill>
                  <a:srgbClr val="254999"/>
                </a:solidFill>
              </a:rPr>
              <a:t>Summary</a:t>
            </a:r>
          </a:p>
        </p:txBody>
      </p:sp>
      <p:sp>
        <p:nvSpPr>
          <p:cNvPr id="3" name="Content Placeholder 2">
            <a:extLst>
              <a:ext uri="{FF2B5EF4-FFF2-40B4-BE49-F238E27FC236}">
                <a16:creationId xmlns:a16="http://schemas.microsoft.com/office/drawing/2014/main" id="{B85377E9-35C6-492D-8938-5A61DE3079E3}"/>
              </a:ext>
            </a:extLst>
          </p:cNvPr>
          <p:cNvSpPr>
            <a:spLocks noGrp="1"/>
          </p:cNvSpPr>
          <p:nvPr>
            <p:ph idx="1"/>
          </p:nvPr>
        </p:nvSpPr>
        <p:spPr/>
        <p:txBody>
          <a:bodyPr>
            <a:normAutofit/>
          </a:bodyPr>
          <a:lstStyle/>
          <a:p>
            <a:r>
              <a:rPr lang="en-US" dirty="0"/>
              <a:t>Meets (3) of the listed criteria from RCW 39.10.340</a:t>
            </a:r>
          </a:p>
          <a:p>
            <a:r>
              <a:rPr lang="en-US" dirty="0"/>
              <a:t>RSD has performed due diligence in planning for the project</a:t>
            </a:r>
          </a:p>
          <a:p>
            <a:r>
              <a:rPr lang="en-US" dirty="0"/>
              <a:t>Appropriate funding and contingencies have been established</a:t>
            </a:r>
          </a:p>
          <a:p>
            <a:r>
              <a:rPr lang="en-US" dirty="0"/>
              <a:t>Approval of GC/CM contracting procedure will provide substantial fiscal benefit to the public</a:t>
            </a:r>
          </a:p>
          <a:p>
            <a:r>
              <a:rPr lang="en-US" dirty="0"/>
              <a:t>Project Team has the necessary experience to successfully implement the GC/CM delivery method</a:t>
            </a:r>
          </a:p>
          <a:p>
            <a:r>
              <a:rPr lang="en-US" dirty="0"/>
              <a:t>GC/CM involvement during design and phase planning will ensure student and staff safety and limit operational impact to RHS</a:t>
            </a:r>
          </a:p>
        </p:txBody>
      </p:sp>
      <p:grpSp>
        <p:nvGrpSpPr>
          <p:cNvPr id="4" name="Group 3">
            <a:extLst>
              <a:ext uri="{FF2B5EF4-FFF2-40B4-BE49-F238E27FC236}">
                <a16:creationId xmlns:a16="http://schemas.microsoft.com/office/drawing/2014/main" id="{9DF70B44-0B43-4AC4-9B54-A21BE4549E27}"/>
              </a:ext>
            </a:extLst>
          </p:cNvPr>
          <p:cNvGrpSpPr/>
          <p:nvPr/>
        </p:nvGrpSpPr>
        <p:grpSpPr>
          <a:xfrm>
            <a:off x="493909" y="6213923"/>
            <a:ext cx="11413318" cy="276999"/>
            <a:chOff x="493909" y="6213923"/>
            <a:chExt cx="11413318" cy="276999"/>
          </a:xfrm>
        </p:grpSpPr>
        <p:cxnSp>
          <p:nvCxnSpPr>
            <p:cNvPr id="5" name="Straight Connector 4">
              <a:extLst>
                <a:ext uri="{FF2B5EF4-FFF2-40B4-BE49-F238E27FC236}">
                  <a16:creationId xmlns:a16="http://schemas.microsoft.com/office/drawing/2014/main" id="{A79E7FA6-197D-4C58-9B64-A4F765C67E10}"/>
                </a:ext>
              </a:extLst>
            </p:cNvPr>
            <p:cNvCxnSpPr/>
            <p:nvPr/>
          </p:nvCxnSpPr>
          <p:spPr>
            <a:xfrm>
              <a:off x="513933" y="6227264"/>
              <a:ext cx="11119638" cy="0"/>
            </a:xfrm>
            <a:prstGeom prst="line">
              <a:avLst/>
            </a:prstGeom>
            <a:ln w="57150">
              <a:solidFill>
                <a:srgbClr val="254999"/>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F18BD9-4B1E-4460-BA80-C66B12B0E99F}"/>
                </a:ext>
              </a:extLst>
            </p:cNvPr>
            <p:cNvCxnSpPr>
              <a:cxnSpLocks/>
            </p:cNvCxnSpPr>
            <p:nvPr/>
          </p:nvCxnSpPr>
          <p:spPr>
            <a:xfrm>
              <a:off x="493909" y="6367428"/>
              <a:ext cx="5813449" cy="0"/>
            </a:xfrm>
            <a:prstGeom prst="line">
              <a:avLst/>
            </a:prstGeom>
            <a:ln w="57150">
              <a:solidFill>
                <a:srgbClr val="FFD7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261BE8-1437-468C-9137-A13ED3259AC3}"/>
                </a:ext>
              </a:extLst>
            </p:cNvPr>
            <p:cNvSpPr txBox="1"/>
            <p:nvPr/>
          </p:nvSpPr>
          <p:spPr>
            <a:xfrm>
              <a:off x="6336272" y="6213923"/>
              <a:ext cx="557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4999"/>
                  </a:solidFill>
                  <a:effectLst/>
                  <a:uLnTx/>
                  <a:uFillTx/>
                  <a:latin typeface="Garamond" panose="02020404030301010803" pitchFamily="18" charset="0"/>
                  <a:ea typeface="+mn-ea"/>
                  <a:cs typeface="+mn-cs"/>
                </a:rPr>
                <a:t>Preparing Students for Lifelong Learning, Rewarding Careers &amp; Productive Citizenship</a:t>
              </a:r>
            </a:p>
          </p:txBody>
        </p:sp>
      </p:grpSp>
      <p:pic>
        <p:nvPicPr>
          <p:cNvPr id="8" name="Content Placeholder 22">
            <a:extLst>
              <a:ext uri="{FF2B5EF4-FFF2-40B4-BE49-F238E27FC236}">
                <a16:creationId xmlns:a16="http://schemas.microsoft.com/office/drawing/2014/main" id="{FA3FBB6F-F281-47F7-AC35-DA5AC2188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33" y="347239"/>
            <a:ext cx="1343449" cy="1343449"/>
          </a:xfrm>
          <a:prstGeom prst="rect">
            <a:avLst/>
          </a:prstGeom>
        </p:spPr>
      </p:pic>
    </p:spTree>
    <p:extLst>
      <p:ext uri="{BB962C8B-B14F-4D97-AF65-F5344CB8AC3E}">
        <p14:creationId xmlns:p14="http://schemas.microsoft.com/office/powerpoint/2010/main" val="414230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3244</TotalTime>
  <Words>1374</Words>
  <Application>Microsoft Office PowerPoint</Application>
  <PresentationFormat>Widescreen</PresentationFormat>
  <Paragraphs>189</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Garamond</vt:lpstr>
      <vt:lpstr>Custom Design</vt:lpstr>
      <vt:lpstr>Office Theme</vt:lpstr>
      <vt:lpstr>CPARB Project Review Committee  GCCM Project Application for Expansion and Modernization of Rochester High School</vt:lpstr>
      <vt:lpstr>Project Team</vt:lpstr>
      <vt:lpstr>District Overview</vt:lpstr>
      <vt:lpstr>Project Overview</vt:lpstr>
      <vt:lpstr>Project Conceptual Site Plan</vt:lpstr>
      <vt:lpstr>Why GC/CM is Appropriate</vt:lpstr>
      <vt:lpstr>Project Budget and Funding</vt:lpstr>
      <vt:lpstr>Procurement and Project Schedule</vt:lpstr>
      <vt:lpstr>Summary</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skiliz@rsd.edu.local</dc:creator>
  <cp:lastModifiedBy>David McBride</cp:lastModifiedBy>
  <cp:revision>60</cp:revision>
  <cp:lastPrinted>2020-01-07T19:42:19Z</cp:lastPrinted>
  <dcterms:created xsi:type="dcterms:W3CDTF">2020-01-07T18:19:57Z</dcterms:created>
  <dcterms:modified xsi:type="dcterms:W3CDTF">2020-01-23T16:40:20Z</dcterms:modified>
</cp:coreProperties>
</file>