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xml" ContentType="application/vnd.openxmlformats-officedocument.themeOverride+xml"/>
  <Override PartName="/ppt/notesSlides/notesSlide15.xml" ContentType="application/vnd.openxmlformats-officedocument.presentationml.notesSlide+xml"/>
  <Override PartName="/ppt/theme/themeOverride2.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4"/>
  </p:sldMasterIdLst>
  <p:notesMasterIdLst>
    <p:notesMasterId r:id="rId51"/>
  </p:notesMasterIdLst>
  <p:handoutMasterIdLst>
    <p:handoutMasterId r:id="rId52"/>
  </p:handoutMasterIdLst>
  <p:sldIdLst>
    <p:sldId id="256" r:id="rId5"/>
    <p:sldId id="292" r:id="rId6"/>
    <p:sldId id="310" r:id="rId7"/>
    <p:sldId id="307" r:id="rId8"/>
    <p:sldId id="295" r:id="rId9"/>
    <p:sldId id="309" r:id="rId10"/>
    <p:sldId id="259" r:id="rId11"/>
    <p:sldId id="302" r:id="rId12"/>
    <p:sldId id="293" r:id="rId13"/>
    <p:sldId id="311" r:id="rId14"/>
    <p:sldId id="291" r:id="rId15"/>
    <p:sldId id="308" r:id="rId16"/>
    <p:sldId id="336" r:id="rId17"/>
    <p:sldId id="335" r:id="rId18"/>
    <p:sldId id="326" r:id="rId19"/>
    <p:sldId id="327" r:id="rId20"/>
    <p:sldId id="296" r:id="rId21"/>
    <p:sldId id="323" r:id="rId22"/>
    <p:sldId id="324" r:id="rId23"/>
    <p:sldId id="297" r:id="rId24"/>
    <p:sldId id="325" r:id="rId25"/>
    <p:sldId id="298" r:id="rId26"/>
    <p:sldId id="299" r:id="rId27"/>
    <p:sldId id="315" r:id="rId28"/>
    <p:sldId id="300" r:id="rId29"/>
    <p:sldId id="313" r:id="rId30"/>
    <p:sldId id="266" r:id="rId31"/>
    <p:sldId id="301" r:id="rId32"/>
    <p:sldId id="267" r:id="rId33"/>
    <p:sldId id="268" r:id="rId34"/>
    <p:sldId id="316" r:id="rId35"/>
    <p:sldId id="303" r:id="rId36"/>
    <p:sldId id="284" r:id="rId37"/>
    <p:sldId id="317" r:id="rId38"/>
    <p:sldId id="286" r:id="rId39"/>
    <p:sldId id="269" r:id="rId40"/>
    <p:sldId id="328" r:id="rId41"/>
    <p:sldId id="306" r:id="rId42"/>
    <p:sldId id="329" r:id="rId43"/>
    <p:sldId id="304" r:id="rId44"/>
    <p:sldId id="320" r:id="rId45"/>
    <p:sldId id="318" r:id="rId46"/>
    <p:sldId id="319" r:id="rId47"/>
    <p:sldId id="321" r:id="rId48"/>
    <p:sldId id="305" r:id="rId49"/>
    <p:sldId id="334" r:id="rId50"/>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Shilley" initials="LS" lastIdx="4" clrIdx="0">
    <p:extLst>
      <p:ext uri="{19B8F6BF-5375-455C-9EA6-DF929625EA0E}">
        <p15:presenceInfo xmlns:p15="http://schemas.microsoft.com/office/powerpoint/2012/main" userId="S::lshilley@piercetransit.org::c2327a61-6700-41a7-bd89-d008618a90a2" providerId="AD"/>
      </p:ext>
    </p:extLst>
  </p:cmAuthor>
  <p:cmAuthor id="2" name="Aleanna K Kondelis" initials="AKK" lastIdx="71" clrIdx="1">
    <p:extLst>
      <p:ext uri="{19B8F6BF-5375-455C-9EA6-DF929625EA0E}">
        <p15:presenceInfo xmlns:p15="http://schemas.microsoft.com/office/powerpoint/2012/main" userId="S-1-5-21-1478355014-127360780-1969717230-1906104" providerId="AD"/>
      </p:ext>
    </p:extLst>
  </p:cmAuthor>
  <p:cmAuthor id="3" name="Owens, Gina" initials="OG" lastIdx="3" clrIdx="2">
    <p:extLst>
      <p:ext uri="{19B8F6BF-5375-455C-9EA6-DF929625EA0E}">
        <p15:presenceInfo xmlns:p15="http://schemas.microsoft.com/office/powerpoint/2012/main" userId="S::gina.owens_seattle.gov#ext#@piercetransit.onmicrosoft.com::0f42cdd3-2981-45a2-a659-8b2fe07561df" providerId="AD"/>
      </p:ext>
    </p:extLst>
  </p:cmAuthor>
  <p:cmAuthor id="4" name="Glover, Norman" initials="GN" lastIdx="5" clrIdx="3">
    <p:extLst>
      <p:ext uri="{19B8F6BF-5375-455C-9EA6-DF929625EA0E}">
        <p15:presenceInfo xmlns:p15="http://schemas.microsoft.com/office/powerpoint/2012/main" userId="S::norman.glover@seattle.gov::474eb697-0067-490a-ab01-e2626c244249" providerId="AD"/>
      </p:ext>
    </p:extLst>
  </p:cmAuthor>
  <p:cmAuthor id="5" name="Owens, Gina" initials="OG [2]" lastIdx="23" clrIdx="4">
    <p:extLst>
      <p:ext uri="{19B8F6BF-5375-455C-9EA6-DF929625EA0E}">
        <p15:presenceInfo xmlns:p15="http://schemas.microsoft.com/office/powerpoint/2012/main" userId="S::gina.owens@seattle.gov::f827c093-9df9-4f19-a9ab-cf2e221e5b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62955" autoAdjust="0"/>
  </p:normalViewPr>
  <p:slideViewPr>
    <p:cSldViewPr snapToGrid="0">
      <p:cViewPr varScale="1">
        <p:scale>
          <a:sx n="98" d="100"/>
          <a:sy n="98" d="100"/>
        </p:scale>
        <p:origin x="480" y="90"/>
      </p:cViewPr>
      <p:guideLst/>
    </p:cSldViewPr>
  </p:slideViewPr>
  <p:outlineViewPr>
    <p:cViewPr>
      <p:scale>
        <a:sx n="33" d="100"/>
        <a:sy n="33" d="100"/>
      </p:scale>
      <p:origin x="0" y="0"/>
    </p:cViewPr>
  </p:outlineViewPr>
  <p:notesTextViewPr>
    <p:cViewPr>
      <p:scale>
        <a:sx n="150" d="100"/>
        <a:sy n="150" d="100"/>
      </p:scale>
      <p:origin x="0" y="-798"/>
    </p:cViewPr>
  </p:notesTextViewPr>
  <p:sorterViewPr>
    <p:cViewPr>
      <p:scale>
        <a:sx n="100" d="100"/>
        <a:sy n="100" d="100"/>
      </p:scale>
      <p:origin x="0" y="-1452"/>
    </p:cViewPr>
  </p:sorterViewPr>
  <p:notesViewPr>
    <p:cSldViewPr snapToGrid="0">
      <p:cViewPr>
        <p:scale>
          <a:sx n="200" d="100"/>
          <a:sy n="200" d="100"/>
        </p:scale>
        <p:origin x="1104" y="-113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5710E2-F43B-490E-827B-BFD1B04E792D}"/>
              </a:ext>
            </a:extLst>
          </p:cNvPr>
          <p:cNvSpPr>
            <a:spLocks noGrp="1"/>
          </p:cNvSpPr>
          <p:nvPr>
            <p:ph type="hdr" sz="quarter"/>
          </p:nvPr>
        </p:nvSpPr>
        <p:spPr>
          <a:xfrm>
            <a:off x="0" y="1"/>
            <a:ext cx="3170583" cy="482027"/>
          </a:xfrm>
          <a:prstGeom prst="rect">
            <a:avLst/>
          </a:prstGeom>
        </p:spPr>
        <p:txBody>
          <a:bodyPr vert="horz" lIns="94851" tIns="47425" rIns="94851" bIns="47425" rtlCol="0"/>
          <a:lstStyle>
            <a:lvl1pPr algn="l">
              <a:defRPr sz="1200"/>
            </a:lvl1pPr>
          </a:lstStyle>
          <a:p>
            <a:endParaRPr lang="en-US"/>
          </a:p>
        </p:txBody>
      </p:sp>
      <p:sp>
        <p:nvSpPr>
          <p:cNvPr id="3" name="Date Placeholder 2">
            <a:extLst>
              <a:ext uri="{FF2B5EF4-FFF2-40B4-BE49-F238E27FC236}">
                <a16:creationId xmlns:a16="http://schemas.microsoft.com/office/drawing/2014/main" id="{BB626AC5-9C1A-44AD-90D8-20337FCF7F30}"/>
              </a:ext>
            </a:extLst>
          </p:cNvPr>
          <p:cNvSpPr>
            <a:spLocks noGrp="1"/>
          </p:cNvSpPr>
          <p:nvPr>
            <p:ph type="dt" sz="quarter" idx="1"/>
          </p:nvPr>
        </p:nvSpPr>
        <p:spPr>
          <a:xfrm>
            <a:off x="4142962" y="1"/>
            <a:ext cx="3170583" cy="482027"/>
          </a:xfrm>
          <a:prstGeom prst="rect">
            <a:avLst/>
          </a:prstGeom>
        </p:spPr>
        <p:txBody>
          <a:bodyPr vert="horz" lIns="94851" tIns="47425" rIns="94851" bIns="47425" rtlCol="0"/>
          <a:lstStyle>
            <a:lvl1pPr algn="r">
              <a:defRPr sz="1200"/>
            </a:lvl1pPr>
          </a:lstStyle>
          <a:p>
            <a:fld id="{8BFA7FCA-37A1-4803-ACF3-C31A34A289A1}" type="datetimeFigureOut">
              <a:rPr lang="en-US" smtClean="0"/>
              <a:t>5/18/2021</a:t>
            </a:fld>
            <a:endParaRPr lang="en-US"/>
          </a:p>
        </p:txBody>
      </p:sp>
      <p:sp>
        <p:nvSpPr>
          <p:cNvPr id="4" name="Footer Placeholder 3">
            <a:extLst>
              <a:ext uri="{FF2B5EF4-FFF2-40B4-BE49-F238E27FC236}">
                <a16:creationId xmlns:a16="http://schemas.microsoft.com/office/drawing/2014/main" id="{A751A843-03AD-4074-A40A-5544251D2811}"/>
              </a:ext>
            </a:extLst>
          </p:cNvPr>
          <p:cNvSpPr>
            <a:spLocks noGrp="1"/>
          </p:cNvSpPr>
          <p:nvPr>
            <p:ph type="ftr" sz="quarter" idx="2"/>
          </p:nvPr>
        </p:nvSpPr>
        <p:spPr>
          <a:xfrm>
            <a:off x="0" y="9119173"/>
            <a:ext cx="3170583" cy="482027"/>
          </a:xfrm>
          <a:prstGeom prst="rect">
            <a:avLst/>
          </a:prstGeom>
        </p:spPr>
        <p:txBody>
          <a:bodyPr vert="horz" lIns="94851" tIns="47425" rIns="94851" bIns="47425" rtlCol="0" anchor="b"/>
          <a:lstStyle>
            <a:lvl1pPr algn="l">
              <a:defRPr sz="1200"/>
            </a:lvl1pPr>
          </a:lstStyle>
          <a:p>
            <a:r>
              <a:rPr lang="en-US"/>
              <a:t>CAPITAL PROJECTS REVIEW BOARD | JOB ORDER CONTRACT BEST PRACTICES COMMITTEE | NOVEMBER 2020                                                 PUBLIC WORKS IN WASHINGTON STATE REGULATED BY CHAPTER 39.10 RCW  - </a:t>
            </a:r>
          </a:p>
        </p:txBody>
      </p:sp>
      <p:sp>
        <p:nvSpPr>
          <p:cNvPr id="5" name="Slide Number Placeholder 4">
            <a:extLst>
              <a:ext uri="{FF2B5EF4-FFF2-40B4-BE49-F238E27FC236}">
                <a16:creationId xmlns:a16="http://schemas.microsoft.com/office/drawing/2014/main" id="{8287A965-4200-4BF1-88D9-44FAA6E89D38}"/>
              </a:ext>
            </a:extLst>
          </p:cNvPr>
          <p:cNvSpPr>
            <a:spLocks noGrp="1"/>
          </p:cNvSpPr>
          <p:nvPr>
            <p:ph type="sldNum" sz="quarter" idx="3"/>
          </p:nvPr>
        </p:nvSpPr>
        <p:spPr>
          <a:xfrm>
            <a:off x="4142962" y="9119173"/>
            <a:ext cx="3170583" cy="482027"/>
          </a:xfrm>
          <a:prstGeom prst="rect">
            <a:avLst/>
          </a:prstGeom>
        </p:spPr>
        <p:txBody>
          <a:bodyPr vert="horz" lIns="94851" tIns="47425" rIns="94851" bIns="47425" rtlCol="0" anchor="b"/>
          <a:lstStyle>
            <a:lvl1pPr algn="r">
              <a:defRPr sz="1200"/>
            </a:lvl1pPr>
          </a:lstStyle>
          <a:p>
            <a:fld id="{89DA196D-C665-447E-9946-A3306D84AC9A}" type="slidenum">
              <a:rPr lang="en-US" smtClean="0"/>
              <a:t>‹#›</a:t>
            </a:fld>
            <a:endParaRPr lang="en-US"/>
          </a:p>
        </p:txBody>
      </p:sp>
    </p:spTree>
    <p:extLst>
      <p:ext uri="{BB962C8B-B14F-4D97-AF65-F5344CB8AC3E}">
        <p14:creationId xmlns:p14="http://schemas.microsoft.com/office/powerpoint/2010/main" val="132513664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170583" cy="482027"/>
          </a:xfrm>
          <a:prstGeom prst="rect">
            <a:avLst/>
          </a:prstGeom>
        </p:spPr>
        <p:txBody>
          <a:bodyPr vert="horz" lIns="94837" tIns="47418" rIns="94837" bIns="47418" rtlCol="0"/>
          <a:lstStyle>
            <a:lvl1pPr algn="l">
              <a:defRPr sz="1200"/>
            </a:lvl1pPr>
          </a:lstStyle>
          <a:p>
            <a:endParaRPr lang="en-US"/>
          </a:p>
        </p:txBody>
      </p:sp>
      <p:sp>
        <p:nvSpPr>
          <p:cNvPr id="3" name="Date Placeholder 2"/>
          <p:cNvSpPr>
            <a:spLocks noGrp="1"/>
          </p:cNvSpPr>
          <p:nvPr>
            <p:ph type="dt" idx="1"/>
          </p:nvPr>
        </p:nvSpPr>
        <p:spPr>
          <a:xfrm>
            <a:off x="4142963" y="2"/>
            <a:ext cx="3170583" cy="482027"/>
          </a:xfrm>
          <a:prstGeom prst="rect">
            <a:avLst/>
          </a:prstGeom>
        </p:spPr>
        <p:txBody>
          <a:bodyPr vert="horz" lIns="94837" tIns="47418" rIns="94837" bIns="47418" rtlCol="0"/>
          <a:lstStyle>
            <a:lvl1pPr algn="r">
              <a:defRPr sz="1200"/>
            </a:lvl1pPr>
          </a:lstStyle>
          <a:p>
            <a:fld id="{9829AD96-AE3F-4853-9D29-362B77FFB8EC}" type="datetimeFigureOut">
              <a:rPr lang="en-US" smtClean="0"/>
              <a:t>5/18/2021</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4837" tIns="47418" rIns="94837" bIns="47418" rtlCol="0" anchor="ctr"/>
          <a:lstStyle/>
          <a:p>
            <a:endParaRPr lang="en-US"/>
          </a:p>
        </p:txBody>
      </p:sp>
      <p:sp>
        <p:nvSpPr>
          <p:cNvPr id="5" name="Notes Placeholder 4"/>
          <p:cNvSpPr>
            <a:spLocks noGrp="1"/>
          </p:cNvSpPr>
          <p:nvPr>
            <p:ph type="body" sz="quarter" idx="3"/>
          </p:nvPr>
        </p:nvSpPr>
        <p:spPr>
          <a:xfrm>
            <a:off x="732184" y="4620250"/>
            <a:ext cx="5850835" cy="3780800"/>
          </a:xfrm>
          <a:prstGeom prst="rect">
            <a:avLst/>
          </a:prstGeom>
        </p:spPr>
        <p:txBody>
          <a:bodyPr vert="horz" lIns="94837" tIns="47418" rIns="94837" bIns="474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174"/>
            <a:ext cx="7315199" cy="482027"/>
          </a:xfrm>
          <a:prstGeom prst="rect">
            <a:avLst/>
          </a:prstGeom>
        </p:spPr>
        <p:txBody>
          <a:bodyPr vert="horz" lIns="94837" tIns="47418" rIns="94837" bIns="47418" rtlCol="0" anchor="b"/>
          <a:lstStyle>
            <a:lvl1pPr algn="l">
              <a:defRPr sz="1200"/>
            </a:lvl1pPr>
          </a:lstStyle>
          <a:p>
            <a:r>
              <a:rPr lang="en-US"/>
              <a:t>CAPITAL PROJECTS REVIEW BOARD | JOB ORDER CONTRACT BEST PRACTICES COMMITTEE | NOVEMBER 2020                                                 PUBLIC WORKS IN WASHINGTON STATE REGULATED BY CHAPTER 39.10 RCW  - </a:t>
            </a:r>
          </a:p>
        </p:txBody>
      </p:sp>
      <p:sp>
        <p:nvSpPr>
          <p:cNvPr id="7" name="Slide Number Placeholder 6"/>
          <p:cNvSpPr>
            <a:spLocks noGrp="1"/>
          </p:cNvSpPr>
          <p:nvPr>
            <p:ph type="sldNum" sz="quarter" idx="5"/>
          </p:nvPr>
        </p:nvSpPr>
        <p:spPr>
          <a:xfrm>
            <a:off x="4142963" y="9119174"/>
            <a:ext cx="3170583" cy="482027"/>
          </a:xfrm>
          <a:prstGeom prst="rect">
            <a:avLst/>
          </a:prstGeom>
        </p:spPr>
        <p:txBody>
          <a:bodyPr vert="horz" lIns="94837" tIns="47418" rIns="94837" bIns="47418" rtlCol="0" anchor="b"/>
          <a:lstStyle>
            <a:lvl1pPr algn="r">
              <a:defRPr sz="1200"/>
            </a:lvl1pPr>
          </a:lstStyle>
          <a:p>
            <a:fld id="{5397E162-58BE-4A7C-8127-F629FFD0A39C}" type="slidenum">
              <a:rPr lang="en-US" smtClean="0"/>
              <a:t>‹#›</a:t>
            </a:fld>
            <a:endParaRPr lang="en-US"/>
          </a:p>
        </p:txBody>
      </p:sp>
    </p:spTree>
    <p:extLst>
      <p:ext uri="{BB962C8B-B14F-4D97-AF65-F5344CB8AC3E}">
        <p14:creationId xmlns:p14="http://schemas.microsoft.com/office/powerpoint/2010/main" val="382329773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app.leg.wa.gov/RCW/default.aspx?cite=39.1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solidFill>
                <a:schemeClr val="accent2"/>
              </a:solidFill>
            </a:endParaRPr>
          </a:p>
          <a:p>
            <a:r>
              <a:rPr lang="en-US" sz="1000" dirty="0"/>
              <a:t>  </a:t>
            </a:r>
          </a:p>
          <a:p>
            <a:endParaRPr lang="en-US" sz="1000" dirty="0"/>
          </a:p>
          <a:p>
            <a:endParaRPr lang="en-US" sz="1000" dirty="0"/>
          </a:p>
        </p:txBody>
      </p:sp>
      <p:sp>
        <p:nvSpPr>
          <p:cNvPr id="4" name="Slide Number Placeholder 3"/>
          <p:cNvSpPr>
            <a:spLocks noGrp="1"/>
          </p:cNvSpPr>
          <p:nvPr>
            <p:ph type="sldNum" sz="quarter" idx="5"/>
          </p:nvPr>
        </p:nvSpPr>
        <p:spPr>
          <a:xfrm>
            <a:off x="-152399" y="9289687"/>
            <a:ext cx="7313545" cy="482027"/>
          </a:xfrm>
        </p:spPr>
        <p:txBody>
          <a:bodyPr/>
          <a:lstStyle/>
          <a:p>
            <a:endParaRPr lang="en-US" dirty="0"/>
          </a:p>
          <a:p>
            <a:endParaRPr lang="en-US" dirty="0"/>
          </a:p>
          <a:p>
            <a:endParaRPr lang="en-US" dirty="0"/>
          </a:p>
          <a:p>
            <a:endParaRPr lang="en-US" dirty="0"/>
          </a:p>
          <a:p>
            <a:fld id="{5397E162-58BE-4A7C-8127-F629FFD0A39C}" type="slidenum">
              <a:rPr lang="en-US" smtClean="0"/>
              <a:pPr/>
              <a:t>1</a:t>
            </a:fld>
            <a:endParaRPr lang="en-US" dirty="0"/>
          </a:p>
          <a:p>
            <a:endParaRPr lang="en-US" dirty="0"/>
          </a:p>
        </p:txBody>
      </p:sp>
      <p:sp>
        <p:nvSpPr>
          <p:cNvPr id="5" name="Footer Placeholder 4">
            <a:extLst>
              <a:ext uri="{FF2B5EF4-FFF2-40B4-BE49-F238E27FC236}">
                <a16:creationId xmlns:a16="http://schemas.microsoft.com/office/drawing/2014/main" id="{0CBE562D-1E05-42C7-8669-BD8FD99CDD4C}"/>
              </a:ext>
            </a:extLst>
          </p:cNvPr>
          <p:cNvSpPr>
            <a:spLocks noGrp="1"/>
          </p:cNvSpPr>
          <p:nvPr>
            <p:ph type="ftr" sz="quarter" idx="4"/>
          </p:nvPr>
        </p:nvSpPr>
        <p:spPr>
          <a:xfrm>
            <a:off x="2" y="9289687"/>
            <a:ext cx="7315199" cy="482027"/>
          </a:xfrm>
        </p:spPr>
        <p:txBody>
          <a:bodyPr/>
          <a:lstStyle/>
          <a:p>
            <a:r>
              <a:rPr lang="en-US" u="sng" dirty="0"/>
              <a:t>CAPITAL PROJECTS REVIEW BOARD | JOB ORDER CONTRACT BEST PRACTICES COMMITTEE | NOVEMBER 2020</a:t>
            </a:r>
          </a:p>
          <a:p>
            <a:r>
              <a:rPr lang="en-US" dirty="0"/>
              <a:t>                                                PUBLIC WORKS IN WASHINGTON STATE REGULATED BY CHAPTER 39.10 RCW  -</a:t>
            </a:r>
            <a:endParaRPr lang="en-US" u="sng" dirty="0"/>
          </a:p>
          <a:p>
            <a:endParaRPr lang="en-US" u="sng" dirty="0"/>
          </a:p>
        </p:txBody>
      </p:sp>
    </p:spTree>
    <p:extLst>
      <p:ext uri="{BB962C8B-B14F-4D97-AF65-F5344CB8AC3E}">
        <p14:creationId xmlns:p14="http://schemas.microsoft.com/office/powerpoint/2010/main" val="3422911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r>
              <a:rPr lang="en-US" sz="1000" dirty="0"/>
              <a:t>At this time the only agencies that meet the maximum contract amount exception is DES, King County and City of Seattle.</a:t>
            </a:r>
          </a:p>
          <a:p>
            <a:endParaRPr lang="en-US" sz="1000" dirty="0"/>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10</a:t>
            </a:fld>
            <a:endParaRPr lang="en-US"/>
          </a:p>
        </p:txBody>
      </p:sp>
      <p:sp>
        <p:nvSpPr>
          <p:cNvPr id="5" name="Footer Placeholder 4">
            <a:extLst>
              <a:ext uri="{FF2B5EF4-FFF2-40B4-BE49-F238E27FC236}">
                <a16:creationId xmlns:a16="http://schemas.microsoft.com/office/drawing/2014/main" id="{64D6221E-3E2F-4F8D-9160-05647145992F}"/>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902149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It is key to develop a tracking system at the work order level to track contract values, estimates due, estimates submitted, award, notice to proceed (NTP), and completion dates by contract year.  There are software solutions available for this.</a:t>
            </a:r>
          </a:p>
          <a:p>
            <a:pPr marL="177845" indent="-177845">
              <a:buClr>
                <a:schemeClr val="accent2"/>
              </a:buClr>
              <a:buFont typeface="Arial" panose="020B0604020202020204" pitchFamily="34" charset="0"/>
              <a:buChar char="•"/>
            </a:pPr>
            <a:r>
              <a:rPr lang="en-US" sz="1000" dirty="0"/>
              <a:t>This tracking system should be reviewed by the JOC Steering Committee, comprised of representatives from both the agency and contractor. This meeting will be discussed in more detail later in this guideline.</a:t>
            </a:r>
          </a:p>
          <a:p>
            <a:pPr marL="177845" indent="-177845">
              <a:buClr>
                <a:schemeClr val="accent2"/>
              </a:buClr>
              <a:buFont typeface="Arial" panose="020B0604020202020204" pitchFamily="34" charset="0"/>
              <a:buChar char="•"/>
            </a:pPr>
            <a:r>
              <a:rPr lang="en-US" sz="1000" dirty="0"/>
              <a:t>The Diverse Business Inclusion Plan covers the entire JOC contract performance period and is not required at the Work Order level.</a:t>
            </a:r>
          </a:p>
          <a:p>
            <a:pPr marL="177845" indent="-177845">
              <a:buClr>
                <a:schemeClr val="accent2"/>
              </a:buClr>
              <a:buFont typeface="Arial" panose="020B0604020202020204" pitchFamily="34" charset="0"/>
              <a:buChar char="•"/>
            </a:pPr>
            <a:r>
              <a:rPr lang="en-US" sz="1000" dirty="0"/>
              <a:t>It is important to note that OMWBE has developed an example Outreach and Contracting Plan that can be modified by the contractor for contract specific requirements. For more information and other best practices please go to the OMWBE website (omwbe.wa.gov).     </a:t>
            </a:r>
          </a:p>
        </p:txBody>
      </p:sp>
      <p:sp>
        <p:nvSpPr>
          <p:cNvPr id="4" name="Slide Number Placeholder 3"/>
          <p:cNvSpPr>
            <a:spLocks noGrp="1"/>
          </p:cNvSpPr>
          <p:nvPr>
            <p:ph type="sldNum" sz="quarter" idx="5"/>
          </p:nvPr>
        </p:nvSpPr>
        <p:spPr/>
        <p:txBody>
          <a:bodyPr/>
          <a:lstStyle/>
          <a:p>
            <a:fld id="{5397E162-58BE-4A7C-8127-F629FFD0A39C}" type="slidenum">
              <a:rPr lang="en-US" smtClean="0"/>
              <a:t>11</a:t>
            </a:fld>
            <a:endParaRPr lang="en-US"/>
          </a:p>
        </p:txBody>
      </p:sp>
      <p:sp>
        <p:nvSpPr>
          <p:cNvPr id="5" name="Footer Placeholder 4">
            <a:extLst>
              <a:ext uri="{FF2B5EF4-FFF2-40B4-BE49-F238E27FC236}">
                <a16:creationId xmlns:a16="http://schemas.microsoft.com/office/drawing/2014/main" id="{2C6F4087-FCFC-4EC2-BBAA-ADB937D09924}"/>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536094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In most cases non-pre priced has not been used a lot.  If used, a best practice is to request that the contractor obtain three quotes to support the development of the non-pre priced line item.  Some public agencies also request that the contractor submit a non-pre priced coefficient to be applied to those developed line items.</a:t>
            </a:r>
          </a:p>
          <a:p>
            <a:pPr marL="177845" indent="-177845">
              <a:buClr>
                <a:schemeClr val="accent2"/>
              </a:buClr>
              <a:buFont typeface="Arial" panose="020B0604020202020204" pitchFamily="34" charset="0"/>
              <a:buChar char="•"/>
            </a:pPr>
            <a:r>
              <a:rPr lang="en-US" sz="1000" dirty="0"/>
              <a:t>As a part of contract compliance, it is a good idea that the Public Agency request a copy of the public notifications that the JOC contractor has published.</a:t>
            </a:r>
          </a:p>
          <a:p>
            <a:pPr marL="177845" indent="-177845">
              <a:buClr>
                <a:schemeClr val="accent2"/>
              </a:buClr>
              <a:buFont typeface="Arial" panose="020B0604020202020204" pitchFamily="34" charset="0"/>
              <a:buChar char="•"/>
            </a:pPr>
            <a:endParaRPr lang="en-US" sz="1000" dirty="0"/>
          </a:p>
          <a:p>
            <a:pPr marL="0" indent="0">
              <a:buClr>
                <a:schemeClr val="accent2"/>
              </a:buClr>
              <a:buFont typeface="Arial" panose="020B0604020202020204" pitchFamily="34" charset="0"/>
              <a:buNone/>
            </a:pPr>
            <a:r>
              <a:rPr lang="en-US" sz="1000" dirty="0"/>
              <a:t>Best Practices:</a:t>
            </a:r>
          </a:p>
          <a:p>
            <a:pPr marL="171450" indent="-171450">
              <a:buClr>
                <a:schemeClr val="accent2"/>
              </a:buClr>
              <a:buFont typeface="Arial" panose="020B0604020202020204" pitchFamily="34" charset="0"/>
              <a:buChar char="•"/>
            </a:pPr>
            <a:r>
              <a:rPr lang="en-US" sz="1000" dirty="0"/>
              <a:t>Published notification should be wide-spread and specific to the contract.  This helps with generating interest from the local contractor communities.</a:t>
            </a:r>
          </a:p>
          <a:p>
            <a:pPr marL="171450" indent="-171450">
              <a:buClr>
                <a:schemeClr val="accent2"/>
              </a:buClr>
              <a:buFont typeface="Arial" panose="020B0604020202020204" pitchFamily="34" charset="0"/>
              <a:buChar char="•"/>
            </a:pPr>
            <a:r>
              <a:rPr lang="en-US" sz="1000" dirty="0"/>
              <a:t>The public </a:t>
            </a:r>
          </a:p>
          <a:p>
            <a:pPr marL="0" indent="0">
              <a:buClr>
                <a:schemeClr val="accent2"/>
              </a:buClr>
              <a:buFont typeface="Arial" panose="020B0604020202020204" pitchFamily="34" charset="0"/>
              <a:buNone/>
            </a:pPr>
            <a:endParaRPr lang="en-US" sz="1000" dirty="0"/>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12</a:t>
            </a:fld>
            <a:endParaRPr lang="en-US"/>
          </a:p>
        </p:txBody>
      </p:sp>
      <p:sp>
        <p:nvSpPr>
          <p:cNvPr id="5" name="Footer Placeholder 4">
            <a:extLst>
              <a:ext uri="{FF2B5EF4-FFF2-40B4-BE49-F238E27FC236}">
                <a16:creationId xmlns:a16="http://schemas.microsoft.com/office/drawing/2014/main" id="{2C6F4087-FCFC-4EC2-BBAA-ADB937D09924}"/>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604848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This was added to the statute in 2021 by the legislature.</a:t>
            </a:r>
          </a:p>
          <a:p>
            <a:pPr marL="177845" indent="-177845">
              <a:buClr>
                <a:schemeClr val="accent2"/>
              </a:buClr>
              <a:buFont typeface="Arial" panose="020B0604020202020204" pitchFamily="34" charset="0"/>
              <a:buChar char="•"/>
            </a:pPr>
            <a:endParaRPr lang="en-US" sz="1000" dirty="0"/>
          </a:p>
          <a:p>
            <a:pPr marL="0" indent="0">
              <a:buClr>
                <a:schemeClr val="accent2"/>
              </a:buClr>
              <a:buFont typeface="Arial" panose="020B0604020202020204" pitchFamily="34" charset="0"/>
              <a:buNone/>
            </a:pPr>
            <a:endParaRPr lang="en-US" sz="1000" dirty="0"/>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13</a:t>
            </a:fld>
            <a:endParaRPr lang="en-US"/>
          </a:p>
        </p:txBody>
      </p:sp>
      <p:sp>
        <p:nvSpPr>
          <p:cNvPr id="5" name="Footer Placeholder 4">
            <a:extLst>
              <a:ext uri="{FF2B5EF4-FFF2-40B4-BE49-F238E27FC236}">
                <a16:creationId xmlns:a16="http://schemas.microsoft.com/office/drawing/2014/main" id="{2C6F4087-FCFC-4EC2-BBAA-ADB937D09924}"/>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512739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RCW 39.10.430 amended in 2021 to include further outreach to diverse businesses. </a:t>
            </a:r>
          </a:p>
          <a:p>
            <a:pPr marL="177845" indent="-177845">
              <a:buClr>
                <a:schemeClr val="accent2"/>
              </a:buClr>
              <a:buFont typeface="Arial" panose="020B0604020202020204" pitchFamily="34" charset="0"/>
              <a:buChar char="•"/>
            </a:pPr>
            <a:endParaRPr lang="en-US" sz="1000" dirty="0"/>
          </a:p>
          <a:p>
            <a:pPr marL="0" indent="0">
              <a:buClr>
                <a:schemeClr val="accent2"/>
              </a:buClr>
              <a:buFont typeface="Arial" panose="020B0604020202020204" pitchFamily="34" charset="0"/>
              <a:buNone/>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14</a:t>
            </a:fld>
            <a:endParaRPr lang="en-US"/>
          </a:p>
        </p:txBody>
      </p:sp>
      <p:sp>
        <p:nvSpPr>
          <p:cNvPr id="5" name="Footer Placeholder 4">
            <a:extLst>
              <a:ext uri="{FF2B5EF4-FFF2-40B4-BE49-F238E27FC236}">
                <a16:creationId xmlns:a16="http://schemas.microsoft.com/office/drawing/2014/main" id="{2C6F4087-FCFC-4EC2-BBAA-ADB937D09924}"/>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370782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JOC contractor may hire an A/E to perform design work specifically related to a Work Order. Other A/E services must be procured by the agency in accordance with RCW 39.80.040.</a:t>
            </a:r>
          </a:p>
          <a:p>
            <a:pPr marL="177845" indent="-177845">
              <a:buClr>
                <a:schemeClr val="accent2"/>
              </a:buClr>
              <a:buFont typeface="Arial" panose="020B0604020202020204" pitchFamily="34" charset="0"/>
              <a:buChar char="•"/>
            </a:pPr>
            <a:r>
              <a:rPr lang="en-US" sz="1000" dirty="0"/>
              <a:t>The JOC contractor cannot be the Engineer of Record.</a:t>
            </a:r>
          </a:p>
          <a:p>
            <a:pPr marL="177845" indent="-177845">
              <a:buClr>
                <a:schemeClr val="accent2"/>
              </a:buClr>
              <a:buFont typeface="Arial" panose="020B0604020202020204" pitchFamily="34" charset="0"/>
              <a:buChar char="•"/>
            </a:pPr>
            <a:r>
              <a:rPr lang="en-US" sz="1000" dirty="0"/>
              <a:t>Not all Washington state public agencies are required to meet the apprenticeship requirement.  Refer to RCW 39.04.320 to confirm whether your public agency is included, and criteria required if unable to comply.</a:t>
            </a:r>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15</a:t>
            </a:fld>
            <a:endParaRPr lang="en-US"/>
          </a:p>
        </p:txBody>
      </p:sp>
      <p:sp>
        <p:nvSpPr>
          <p:cNvPr id="5" name="Footer Placeholder 4">
            <a:extLst>
              <a:ext uri="{FF2B5EF4-FFF2-40B4-BE49-F238E27FC236}">
                <a16:creationId xmlns:a16="http://schemas.microsoft.com/office/drawing/2014/main" id="{2C6F4087-FCFC-4EC2-BBAA-ADB937D09924}"/>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590062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b="0" i="0" kern="1200" dirty="0">
                <a:solidFill>
                  <a:schemeClr val="tx1"/>
                </a:solidFill>
                <a:effectLst/>
                <a:latin typeface="+mn-lt"/>
                <a:ea typeface="+mn-ea"/>
                <a:cs typeface="+mn-cs"/>
              </a:rPr>
              <a:t>Job order contractors shall pay prevailing wages for all work that would otherwise be subject to the requirements of chapter </a:t>
            </a:r>
            <a:r>
              <a:rPr lang="en-US" sz="1000" b="1" i="0" u="none" strike="noStrike" kern="1200" dirty="0">
                <a:solidFill>
                  <a:schemeClr val="tx1"/>
                </a:solidFill>
                <a:effectLst/>
                <a:latin typeface="+mn-lt"/>
                <a:ea typeface="+mn-ea"/>
                <a:cs typeface="+mn-cs"/>
                <a:hlinkClick r:id="rId3"/>
              </a:rPr>
              <a:t>39.12</a:t>
            </a:r>
            <a:r>
              <a:rPr lang="en-US" sz="1000" b="0" i="0" kern="1200" dirty="0">
                <a:solidFill>
                  <a:schemeClr val="tx1"/>
                </a:solidFill>
                <a:effectLst/>
                <a:latin typeface="+mn-lt"/>
                <a:ea typeface="+mn-ea"/>
                <a:cs typeface="+mn-cs"/>
              </a:rPr>
              <a:t> RCW. Prevailing wages for all work performed pursuant to each work order must be the rates in effect at the time the individual work order is issued.</a:t>
            </a:r>
          </a:p>
          <a:p>
            <a:pPr marL="177845" indent="-177845">
              <a:buClr>
                <a:schemeClr val="accent2"/>
              </a:buClr>
              <a:buFont typeface="Arial" panose="020B0604020202020204" pitchFamily="34" charset="0"/>
              <a:buChar char="•"/>
            </a:pPr>
            <a:r>
              <a:rPr lang="en-US" sz="1000" b="0" i="0" kern="1200" dirty="0">
                <a:solidFill>
                  <a:schemeClr val="tx1"/>
                </a:solidFill>
                <a:effectLst/>
                <a:latin typeface="+mn-lt"/>
                <a:ea typeface="+mn-ea"/>
                <a:cs typeface="+mn-cs"/>
              </a:rPr>
              <a:t>The agency must be confident when determining the minimum aggregate value of Work Orders they anticipate to award within the JOC contract when developing the RFP. If, in the initial contract term, the agency, at no fault of the JOC contractor, fails to issue the minimum aggregate value of work orders stated in the RFP, the agency shall pay the contractor an amount equal to the difference between the minimum work order aggregate value and the actual total of the work orders issued multiplied by an appropriate percentage for overhead and profit contained in the contract award coefficient for services as specified in the request for proposals. This is the contractor's sole remedy.</a:t>
            </a:r>
          </a:p>
          <a:p>
            <a:pPr marL="177845" indent="-177845">
              <a:buClr>
                <a:schemeClr val="accent2"/>
              </a:buClr>
              <a:buFont typeface="Arial" panose="020B0604020202020204" pitchFamily="34" charset="0"/>
              <a:buChar char="•"/>
            </a:pPr>
            <a:endParaRPr lang="en-US" sz="1000" dirty="0"/>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16</a:t>
            </a:fld>
            <a:endParaRPr lang="en-US"/>
          </a:p>
        </p:txBody>
      </p:sp>
      <p:sp>
        <p:nvSpPr>
          <p:cNvPr id="5" name="Footer Placeholder 4">
            <a:extLst>
              <a:ext uri="{FF2B5EF4-FFF2-40B4-BE49-F238E27FC236}">
                <a16:creationId xmlns:a16="http://schemas.microsoft.com/office/drawing/2014/main" id="{2C6F4087-FCFC-4EC2-BBAA-ADB937D09924}"/>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809245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77874" y="4620250"/>
            <a:ext cx="5759450" cy="3780800"/>
          </a:xfrm>
        </p:spPr>
        <p:txBody>
          <a:bodyPr/>
          <a:lstStyle/>
          <a:p>
            <a:pPr>
              <a:lnSpc>
                <a:spcPct val="150000"/>
              </a:lnSpc>
            </a:pPr>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It is important that the public agency understands the RCW and will have the volume of work to support a </a:t>
            </a:r>
            <a:r>
              <a:rPr lang="en-US" sz="1000" u="none" dirty="0"/>
              <a:t>JOC Program.</a:t>
            </a:r>
          </a:p>
          <a:p>
            <a:pPr marL="177845" indent="-177845">
              <a:buClr>
                <a:schemeClr val="accent2"/>
              </a:buClr>
              <a:buFont typeface="Arial" panose="020B0604020202020204" pitchFamily="34" charset="0"/>
              <a:buChar char="•"/>
            </a:pPr>
            <a:r>
              <a:rPr lang="en-US" sz="1000" dirty="0"/>
              <a:t>The public agency also needs to determine the criteria on which they will be evaluating the contractors. Some of the typical evaluation criteria are; management concept; professional personnel ability; location of firm; current projects of the firm; recent, current and projected workload of the firm; references; reference projects; safety program; diverse business outreach and goals.</a:t>
            </a:r>
          </a:p>
          <a:p>
            <a:pPr marL="177845" indent="-177845">
              <a:buClr>
                <a:schemeClr val="accent2"/>
              </a:buClr>
              <a:buFont typeface="Arial" panose="020B0604020202020204" pitchFamily="34" charset="0"/>
              <a:buChar char="•"/>
            </a:pPr>
            <a:r>
              <a:rPr lang="en-US" sz="1000" dirty="0"/>
              <a:t>It is critical to understand and put into the solicitation what UPB will be used. There are UPBs that can be customized specifically for a public agency. It is necessary that the public agency understand the UPB that was selected, and to  determine what section of the book that will be excluded. Typical sections of the UPB that are excluded are: construction management fees, models; renderings; contingencies; allowances; job conditions; sales and use taxes; personnel; Insurance, office expenses; mark ups; overhead; performance bonds.</a:t>
            </a:r>
          </a:p>
          <a:p>
            <a:pPr marL="177845" indent="-177845">
              <a:buClr>
                <a:schemeClr val="accent2"/>
              </a:buClr>
              <a:buFont typeface="Arial" panose="020B0604020202020204" pitchFamily="34" charset="0"/>
              <a:buChar char="•"/>
            </a:pPr>
            <a:r>
              <a:rPr lang="en-US" sz="1000" dirty="0"/>
              <a:t>It is also critical to understand and put into the solicitation which elements shall be included in the coefficient as necessary to establish a firm fixed price on work orders.  Typical items in the coefficient are; overhead, profit, management administration costs; insurance, direct costs; performance bonds.</a:t>
            </a:r>
          </a:p>
          <a:p>
            <a:pPr marL="177845" indent="-177845">
              <a:buClr>
                <a:schemeClr val="accent2"/>
              </a:buClr>
              <a:buFont typeface="Arial" panose="020B0604020202020204" pitchFamily="34" charset="0"/>
              <a:buChar char="•"/>
            </a:pPr>
            <a:r>
              <a:rPr lang="en-US" sz="1000" dirty="0"/>
              <a:t>The more sections of the UPB you remove from being used the more your coefficient will be increased to account for those items.</a:t>
            </a:r>
          </a:p>
          <a:p>
            <a:pPr marL="177845" indent="-177845">
              <a:buClr>
                <a:schemeClr val="accent2"/>
              </a:buClr>
              <a:buFont typeface="Arial" panose="020B0604020202020204" pitchFamily="34" charset="0"/>
              <a:buChar char="•"/>
            </a:pPr>
            <a:r>
              <a:rPr lang="en-US" sz="1000" dirty="0"/>
              <a:t>It is important to mention that depending on how you define these requirements will also limit the contractors who will be bidding. One of the most common comments is: “How can I become a JOC contractor if I can’t win a contract because I am not a JOC contractor.”</a:t>
            </a:r>
          </a:p>
          <a:p>
            <a:pPr marL="177845" indent="-177845">
              <a:buClr>
                <a:schemeClr val="accent2"/>
              </a:buClr>
              <a:buFont typeface="Arial" panose="020B0604020202020204" pitchFamily="34" charset="0"/>
              <a:buChar char="•"/>
            </a:pPr>
            <a:r>
              <a:rPr lang="en-US" sz="1000" dirty="0"/>
              <a:t>There are 3</a:t>
            </a:r>
            <a:r>
              <a:rPr lang="en-US" sz="1000" baseline="30000" dirty="0"/>
              <a:t>rd</a:t>
            </a:r>
            <a:r>
              <a:rPr lang="en-US" sz="1000" dirty="0"/>
              <a:t> party firms available to help support public agencies in developing, implementing, and administrating a JOC program. </a:t>
            </a:r>
          </a:p>
          <a:p>
            <a:pPr marL="177845" indent="-177845">
              <a:buClr>
                <a:schemeClr val="accent2"/>
              </a:buClr>
              <a:buFont typeface="Arial" panose="020B0604020202020204" pitchFamily="34" charset="0"/>
              <a:buChar char="•"/>
            </a:pPr>
            <a:r>
              <a:rPr lang="en-US" sz="1000" dirty="0"/>
              <a:t>The public agency JOC contract management staff shall develop a procedures manual, to include roles and responsibilities, and the process to administer JOC from inception to closeout. This includes training the staff on how to use the contract.</a:t>
            </a:r>
          </a:p>
          <a:p>
            <a:pPr marL="171450" indent="-171450">
              <a:buFont typeface="Arial" panose="020B0604020202020204" pitchFamily="34" charset="0"/>
              <a:buChar char="•"/>
            </a:pPr>
            <a:endParaRPr lang="en-US" sz="1200" kern="1200" dirty="0">
              <a:solidFill>
                <a:schemeClr val="tx1"/>
              </a:solidFill>
              <a:latin typeface="+mn-lt"/>
              <a:ea typeface="+mn-ea"/>
              <a:cs typeface="+mn-cs"/>
            </a:endParaRPr>
          </a:p>
          <a:p>
            <a:pPr marL="177845" indent="-177845">
              <a:lnSpc>
                <a:spcPct val="150000"/>
              </a:lnSpc>
              <a:buClr>
                <a:schemeClr val="accent2"/>
              </a:buClr>
              <a:buFont typeface="Arial" panose="020B0604020202020204" pitchFamily="34" charset="0"/>
              <a:buChar char="•"/>
            </a:pPr>
            <a:endParaRPr lang="en-US" sz="1000" dirty="0"/>
          </a:p>
          <a:p>
            <a:pPr marL="0" indent="0">
              <a:buClr>
                <a:schemeClr val="accent2"/>
              </a:buClr>
              <a:buFont typeface="Arial" panose="020B0604020202020204" pitchFamily="34" charset="0"/>
              <a:buNone/>
            </a:pPr>
            <a:endParaRPr lang="en-US" sz="1000" dirty="0"/>
          </a:p>
          <a:p>
            <a:pPr marL="0" indent="0">
              <a:buClr>
                <a:schemeClr val="accent2"/>
              </a:buClr>
              <a:buFont typeface="Arial" panose="020B0604020202020204" pitchFamily="34" charset="0"/>
              <a:buNone/>
            </a:pPr>
            <a:endParaRPr lang="en-US" sz="1000" dirty="0"/>
          </a:p>
          <a:p>
            <a:endParaRPr lang="en-US" dirty="0"/>
          </a:p>
        </p:txBody>
      </p:sp>
      <p:sp>
        <p:nvSpPr>
          <p:cNvPr id="4" name="Slide Number Placeholder 3"/>
          <p:cNvSpPr>
            <a:spLocks noGrp="1"/>
          </p:cNvSpPr>
          <p:nvPr>
            <p:ph type="sldNum" sz="quarter" idx="5"/>
          </p:nvPr>
        </p:nvSpPr>
        <p:spPr/>
        <p:txBody>
          <a:bodyPr/>
          <a:lstStyle/>
          <a:p>
            <a:fld id="{5397E162-58BE-4A7C-8127-F629FFD0A39C}" type="slidenum">
              <a:rPr lang="en-US" smtClean="0"/>
              <a:t>17</a:t>
            </a:fld>
            <a:endParaRPr lang="en-US"/>
          </a:p>
        </p:txBody>
      </p:sp>
      <p:sp>
        <p:nvSpPr>
          <p:cNvPr id="5" name="Footer Placeholder 4">
            <a:extLst>
              <a:ext uri="{FF2B5EF4-FFF2-40B4-BE49-F238E27FC236}">
                <a16:creationId xmlns:a16="http://schemas.microsoft.com/office/drawing/2014/main" id="{115075D5-14C4-409C-8800-00A6C967DA08}"/>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425466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Align the total JOC program volume with the optimal number of contractor awards to maximum JOC efficiency (what is your estimated utilization?) </a:t>
            </a:r>
            <a:r>
              <a:rPr lang="en-US" sz="1000" i="1" dirty="0"/>
              <a:t>start with 1 contract and re-evaluate after 6 months. </a:t>
            </a:r>
            <a:endParaRPr lang="en-US" sz="1000" dirty="0"/>
          </a:p>
          <a:p>
            <a:pPr marL="177845" indent="-177845">
              <a:buClr>
                <a:schemeClr val="accent2"/>
              </a:buClr>
              <a:buFont typeface="Arial" panose="020B0604020202020204" pitchFamily="34" charset="0"/>
              <a:buChar char="•"/>
            </a:pPr>
            <a:r>
              <a:rPr lang="en-US" sz="1000" dirty="0"/>
              <a:t>Establish clear guidelines for contractor selection or assignment if multiple contractors are awarded. </a:t>
            </a:r>
          </a:p>
          <a:p>
            <a:pPr marL="177845" indent="-177845">
              <a:buClr>
                <a:schemeClr val="accent2"/>
              </a:buClr>
              <a:buFont typeface="Arial" panose="020B0604020202020204" pitchFamily="34" charset="0"/>
              <a:buChar char="•"/>
            </a:pPr>
            <a:r>
              <a:rPr lang="en-US" sz="1000" dirty="0"/>
              <a:t>See Exhibits to this Guidelines Document for examples of public agency RFP’s and JOC contract documents.  </a:t>
            </a:r>
          </a:p>
          <a:p>
            <a:pPr marL="177845" indent="-177845">
              <a:buClr>
                <a:schemeClr val="accent2"/>
              </a:buClr>
              <a:buFont typeface="Arial" panose="020B0604020202020204" pitchFamily="34" charset="0"/>
              <a:buChar char="•"/>
            </a:pPr>
            <a:r>
              <a:rPr lang="en-US" sz="1000" dirty="0"/>
              <a:t>Consider the timeline for the RFP process, including publication, evaluation, selection and award. </a:t>
            </a:r>
          </a:p>
          <a:p>
            <a:pPr marL="0" indent="0">
              <a:buClr>
                <a:schemeClr val="accent2"/>
              </a:buClr>
              <a:buFont typeface="Arial" panose="020B0604020202020204" pitchFamily="34" charset="0"/>
              <a:buNone/>
            </a:pPr>
            <a:r>
              <a:rPr lang="en-US" sz="1000" dirty="0">
                <a:solidFill>
                  <a:schemeClr val="accent2"/>
                </a:solidFill>
              </a:rPr>
              <a:t>Best Practices:</a:t>
            </a:r>
          </a:p>
          <a:p>
            <a:pPr marL="171450" indent="-171450">
              <a:buClr>
                <a:schemeClr val="accent2"/>
              </a:buClr>
              <a:buFont typeface="Arial" panose="020B0604020202020204" pitchFamily="34" charset="0"/>
              <a:buChar char="•"/>
            </a:pPr>
            <a:r>
              <a:rPr lang="en-US" sz="1000" dirty="0"/>
              <a:t>The RFP should be written to allow any general contractor with experience managing various trades/subcontractors and strong local market knowledge to qualify.</a:t>
            </a:r>
          </a:p>
          <a:p>
            <a:pPr marL="171450" indent="-171450">
              <a:buClr>
                <a:schemeClr val="accent2"/>
              </a:buClr>
              <a:buFont typeface="Arial" panose="020B0604020202020204" pitchFamily="34" charset="0"/>
              <a:buChar char="•"/>
            </a:pPr>
            <a:r>
              <a:rPr lang="en-US" sz="1000" dirty="0"/>
              <a:t>Public works experience should be preferred, but not required (except mandatory L &amp; I training).</a:t>
            </a:r>
          </a:p>
          <a:p>
            <a:pPr marL="171450" indent="-171450">
              <a:buClr>
                <a:schemeClr val="accent2"/>
              </a:buClr>
              <a:buFont typeface="Arial" panose="020B0604020202020204" pitchFamily="34" charset="0"/>
              <a:buChar char="•"/>
            </a:pPr>
            <a:r>
              <a:rPr lang="en-US" sz="1000" kern="1200" dirty="0">
                <a:solidFill>
                  <a:schemeClr val="tx1"/>
                </a:solidFill>
                <a:latin typeface="+mn-lt"/>
                <a:ea typeface="+mn-ea"/>
                <a:cs typeface="+mn-cs"/>
              </a:rPr>
              <a:t>Estimating and Methodology: Ask the proposers to describe what cost-estimating, tracking systems and techniques their team will employ to deliver the Work Orders on time and within budget.</a:t>
            </a:r>
          </a:p>
          <a:p>
            <a:pPr marL="171450" indent="-171450">
              <a:buClr>
                <a:schemeClr val="accent2"/>
              </a:buClr>
              <a:buFont typeface="Arial" panose="020B0604020202020204" pitchFamily="34" charset="0"/>
              <a:buChar char="•"/>
            </a:pPr>
            <a:r>
              <a:rPr lang="en-US" sz="1000" kern="1200" dirty="0">
                <a:solidFill>
                  <a:schemeClr val="tx1"/>
                </a:solidFill>
                <a:latin typeface="+mn-lt"/>
                <a:ea typeface="+mn-ea"/>
                <a:cs typeface="+mn-cs"/>
              </a:rPr>
              <a:t>Request that the firm describes how they will respond to agency questions regarding Work Order proposal costs.</a:t>
            </a:r>
          </a:p>
          <a:p>
            <a:pPr marL="171450" indent="-171450">
              <a:buClr>
                <a:schemeClr val="accent2"/>
              </a:buClr>
              <a:buFont typeface="Arial" panose="020B0604020202020204" pitchFamily="34" charset="0"/>
              <a:buChar char="•"/>
            </a:pPr>
            <a:r>
              <a:rPr lang="en-US" sz="1000" kern="1200" dirty="0">
                <a:solidFill>
                  <a:schemeClr val="tx1"/>
                </a:solidFill>
                <a:latin typeface="+mn-lt"/>
                <a:ea typeface="+mn-ea"/>
                <a:cs typeface="+mn-cs"/>
              </a:rPr>
              <a:t>Scheduling Work Order Construction Approach: Require that the firm provides their construction scheduling approach. At a minimum, address the following: How will they assure and be responsive to agency scheduling needs; and how will they address risk-laden timelines or unrealistic agency schedule expectations.</a:t>
            </a:r>
          </a:p>
          <a:p>
            <a:pPr marL="171450" indent="-171450">
              <a:buClr>
                <a:schemeClr val="accent2"/>
              </a:buClr>
              <a:buFont typeface="Arial" panose="020B0604020202020204" pitchFamily="34" charset="0"/>
              <a:buChar char="•"/>
            </a:pPr>
            <a:r>
              <a:rPr lang="en-US" sz="1000" kern="1200" dirty="0">
                <a:solidFill>
                  <a:schemeClr val="tx1"/>
                </a:solidFill>
                <a:latin typeface="+mn-lt"/>
                <a:ea typeface="+mn-ea"/>
                <a:cs typeface="+mn-cs"/>
              </a:rPr>
              <a:t>The public agency should consider specifying number and size of pages; double-sided, page size; bound or not bound; presented in order of evaluation criteria listed; number of originals to be submitted; if electronic copies are acceptable.   </a:t>
            </a:r>
            <a:endParaRPr lang="en-US" sz="1800" dirty="0">
              <a:solidFill>
                <a:srgbClr val="FF0000"/>
              </a:solidFill>
              <a:effectLst/>
              <a:latin typeface="Calibri" panose="020F0502020204030204" pitchFamily="34" charset="0"/>
              <a:ea typeface="Malgun Gothic" panose="020B0503020000020004" pitchFamily="34" charset="-127"/>
              <a:cs typeface="Arial" panose="020B0604020202020204" pitchFamily="34" charset="0"/>
            </a:endParaRPr>
          </a:p>
          <a:p>
            <a:pPr marL="342900" marR="0" lvl="0" indent="-342900" algn="just">
              <a:spcBef>
                <a:spcPts val="0"/>
              </a:spcBef>
              <a:spcAft>
                <a:spcPts val="0"/>
              </a:spcAft>
              <a:buFont typeface="+mj-lt"/>
              <a:buAutoNum type="alphaUcPeriod"/>
              <a:tabLst>
                <a:tab pos="0" algn="l"/>
                <a:tab pos="457200" algn="l"/>
              </a:tabLst>
            </a:pPr>
            <a:endParaRPr lang="en-US" sz="1800" dirty="0">
              <a:solidFill>
                <a:srgbClr val="FF0000"/>
              </a:solidFill>
              <a:effectLst/>
              <a:latin typeface="Calibri" panose="020F0502020204030204" pitchFamily="34" charset="0"/>
              <a:ea typeface="Malgun Gothic" panose="020B0503020000020004" pitchFamily="34" charset="-127"/>
              <a:cs typeface="Arial" panose="020B0604020202020204" pitchFamily="34" charset="0"/>
            </a:endParaRPr>
          </a:p>
          <a:p>
            <a:pPr marL="0" marR="0" lvl="0" indent="0" algn="just">
              <a:spcBef>
                <a:spcPts val="0"/>
              </a:spcBef>
              <a:spcAft>
                <a:spcPts val="0"/>
              </a:spcAft>
              <a:buFont typeface="+mj-lt"/>
              <a:buNone/>
              <a:tabLst>
                <a:tab pos="0" algn="l"/>
                <a:tab pos="457200" algn="l"/>
              </a:tabLst>
            </a:pPr>
            <a:endPar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5397E162-58BE-4A7C-8127-F629FFD0A39C}" type="slidenum">
              <a:rPr lang="en-US" smtClean="0"/>
              <a:t>18</a:t>
            </a:fld>
            <a:endParaRPr lang="en-US"/>
          </a:p>
        </p:txBody>
      </p:sp>
      <p:sp>
        <p:nvSpPr>
          <p:cNvPr id="5" name="Footer Placeholder 4">
            <a:extLst>
              <a:ext uri="{FF2B5EF4-FFF2-40B4-BE49-F238E27FC236}">
                <a16:creationId xmlns:a16="http://schemas.microsoft.com/office/drawing/2014/main" id="{115075D5-14C4-409C-8800-00A6C967DA08}"/>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5882430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Typically, the JOC procurement is made up of three elements and those elements are: Technical, Interview, and Coefficient.  Some public agencies will have each element be a separate phase where they have an opportunity to short list firms through each phase and sometimes the process will be two phases where the interview and coefficient are completed during the same phase.</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dirty="0"/>
              <a:t>One of the legislative changes made in June of 2021 talks about the establishing a committee/panel of stakeholders with particular attention to one of the members be </a:t>
            </a:r>
            <a:r>
              <a:rPr lang="en-US" sz="1000" dirty="0">
                <a:solidFill>
                  <a:schemeClr val="bg1"/>
                </a:solidFill>
              </a:rPr>
              <a:t>experience in state and federal laws, rules, and best practices concerning public contracting for minority, women, and veteran-owned businesses and small businesses to evaluate the proposals. It is understood that not all agencies have a department….</a:t>
            </a:r>
          </a:p>
          <a:p>
            <a:pPr marL="177845" indent="-177845">
              <a:buClr>
                <a:schemeClr val="accent2"/>
              </a:buClr>
              <a:buFont typeface="Arial" panose="020B0604020202020204" pitchFamily="34" charset="0"/>
              <a:buChar char="•"/>
            </a:pPr>
            <a:r>
              <a:rPr lang="en-US" sz="1000" dirty="0"/>
              <a:t>Typically, three qualified firms are selected from the technical phase to go on to the interview and two to three qualified firms submit coefficients. This is not a written rule – it is up to the individual public agency to determine how many qualified firms move to the next phase. </a:t>
            </a:r>
          </a:p>
          <a:p>
            <a:pPr marL="177845" indent="-177845">
              <a:buClr>
                <a:schemeClr val="accent2"/>
              </a:buClr>
              <a:buFont typeface="Arial" panose="020B0604020202020204" pitchFamily="34" charset="0"/>
              <a:buChar char="•"/>
            </a:pPr>
            <a:r>
              <a:rPr lang="en-US" sz="1000" dirty="0"/>
              <a:t>The selection process requires the agency to be transparent and objective. It is important to allow adequate time to conduct the process including the review and scoring of the finalist’s interview and coefficient(s).</a:t>
            </a:r>
          </a:p>
          <a:p>
            <a:pPr marL="177845" indent="-177845">
              <a:buClr>
                <a:schemeClr val="accent2"/>
              </a:buClr>
              <a:buFont typeface="Arial" panose="020B0604020202020204" pitchFamily="34" charset="0"/>
              <a:buChar char="•"/>
            </a:pPr>
            <a:r>
              <a:rPr lang="en-US" sz="1000" dirty="0"/>
              <a:t>Final proposals are publicly opened.</a:t>
            </a:r>
          </a:p>
          <a:p>
            <a:pPr marL="177845" indent="-177845">
              <a:buClr>
                <a:schemeClr val="accent2"/>
              </a:buClr>
              <a:buFont typeface="Arial" panose="020B0604020202020204" pitchFamily="34" charset="0"/>
              <a:buChar char="•"/>
            </a:pPr>
            <a:r>
              <a:rPr lang="en-US" sz="1000" dirty="0"/>
              <a:t>It is important to have as part of the solicitation, the scoring criteria to include weighting.  It is typical that a mathematical formula is used to determine the final score.  That formula also needs to be included in the solicitation.</a:t>
            </a:r>
          </a:p>
          <a:p>
            <a:pPr marL="177845" indent="-177845">
              <a:buClr>
                <a:schemeClr val="accent2"/>
              </a:buClr>
              <a:buFont typeface="Arial" panose="020B0604020202020204" pitchFamily="34" charset="0"/>
              <a:buChar char="•"/>
            </a:pPr>
            <a:r>
              <a:rPr lang="en-US" sz="1000" dirty="0"/>
              <a:t>Typical solicitation period for Contractor’s to submit qualifications is 3-4 weeks, sometimes longer.</a:t>
            </a:r>
          </a:p>
          <a:p>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It is recommended to have a balanced selection panel of different stakeholders that will be working with and using the contract.  Panelists should have the knowledge and experience to evaluate responses to the solicitation.</a:t>
            </a:r>
          </a:p>
          <a:p>
            <a:pPr marL="177845" indent="-177845">
              <a:buClr>
                <a:schemeClr val="accent2"/>
              </a:buClr>
              <a:buFont typeface="Arial" panose="020B0604020202020204" pitchFamily="34" charset="0"/>
              <a:buChar char="•"/>
            </a:pPr>
            <a:r>
              <a:rPr lang="en-US" sz="1000" dirty="0"/>
              <a:t>Develop a score card for the reviewers to use to score contractors proposals and interviews.</a:t>
            </a:r>
          </a:p>
          <a:p>
            <a:pPr marL="177845" indent="-177845">
              <a:buClr>
                <a:schemeClr val="accent2"/>
              </a:buClr>
              <a:buFont typeface="Arial" panose="020B0604020202020204" pitchFamily="34" charset="0"/>
              <a:buChar char="•"/>
            </a:pPr>
            <a:r>
              <a:rPr lang="en-US" sz="1000" dirty="0"/>
              <a:t>Develop an Excel spreadsheet to calculate all results from the individual score cards. </a:t>
            </a:r>
          </a:p>
          <a:p>
            <a:pPr marL="177845" indent="-177845">
              <a:buClr>
                <a:schemeClr val="accent2"/>
              </a:buClr>
              <a:buFont typeface="Arial" panose="020B0604020202020204" pitchFamily="34" charset="0"/>
              <a:buChar char="•"/>
            </a:pPr>
            <a:r>
              <a:rPr lang="en-US" sz="1000" dirty="0"/>
              <a:t>Remember as you proceed through the process that all responses to the RFP, all evaluator’s comments, scorecards and final calculated results will be public records and subject to public disclosure upon request. Records that are organized will assist with this process.</a:t>
            </a:r>
          </a:p>
          <a:p>
            <a:pPr marL="177845" indent="-177845">
              <a:buClr>
                <a:schemeClr val="accent2"/>
              </a:buClr>
              <a:buFont typeface="Arial" panose="020B0604020202020204" pitchFamily="34" charset="0"/>
              <a:buChar char="•"/>
            </a:pPr>
            <a:endParaRPr lang="en-US" sz="1000" dirty="0"/>
          </a:p>
          <a:p>
            <a:pPr marL="177845" indent="-177845">
              <a:buClr>
                <a:schemeClr val="accent2"/>
              </a:buClr>
              <a:buFont typeface="Arial" panose="020B0604020202020204" pitchFamily="34" charset="0"/>
              <a:buChar char="•"/>
            </a:pPr>
            <a:endParaRPr lang="en-US" sz="1000" dirty="0"/>
          </a:p>
          <a:p>
            <a:pPr marL="177845" indent="-177845">
              <a:buClr>
                <a:schemeClr val="accent2"/>
              </a:buClr>
              <a:buFont typeface="Arial" panose="020B0604020202020204" pitchFamily="34" charset="0"/>
              <a:buChar char="•"/>
            </a:pPr>
            <a:endParaRPr lang="en-US" sz="1000" dirty="0"/>
          </a:p>
          <a:p>
            <a:pPr marL="0" indent="0">
              <a:buClr>
                <a:schemeClr val="accent2"/>
              </a:buClr>
              <a:buFont typeface="Arial" panose="020B0604020202020204" pitchFamily="34" charset="0"/>
              <a:buNone/>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19</a:t>
            </a:fld>
            <a:endParaRPr lang="en-US"/>
          </a:p>
        </p:txBody>
      </p:sp>
      <p:sp>
        <p:nvSpPr>
          <p:cNvPr id="5" name="Footer Placeholder 4">
            <a:extLst>
              <a:ext uri="{FF2B5EF4-FFF2-40B4-BE49-F238E27FC236}">
                <a16:creationId xmlns:a16="http://schemas.microsoft.com/office/drawing/2014/main" id="{5DDCDCD3-E732-44F9-96E5-D9EDD90FAFCA}"/>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741847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Best Practices Guidelines:</a:t>
            </a:r>
          </a:p>
          <a:p>
            <a:r>
              <a:rPr lang="en-US" sz="1000" dirty="0"/>
              <a:t>The Job Order Contracting (JOC) Best Practices Guidelines focus on the JOC project delivery as regulated by Chapter 39.10 RCW, which is administered by the Capital Projects Advisory Review Board (CPARB) and applies to all public bodies in Washington State.</a:t>
            </a:r>
          </a:p>
          <a:p>
            <a:endParaRPr lang="en-US" sz="1000" dirty="0"/>
          </a:p>
          <a:p>
            <a:r>
              <a:rPr lang="en-US" sz="1000" dirty="0"/>
              <a:t>The guidelines are intended to fill the gap between Washington State’s regulations and practices with the goal of enabling public agencies to effectively utilize JOC.</a:t>
            </a:r>
          </a:p>
          <a:p>
            <a:endParaRPr lang="en-US" sz="1000" dirty="0"/>
          </a:p>
          <a:p>
            <a:r>
              <a:rPr lang="en-US" sz="1000" dirty="0"/>
              <a:t>The guidelines are recommendations, not requirements. They do not propose modifications to the statute. There is a wide range of resources available for JOC delivery method, and some were used to develop this guideline.</a:t>
            </a:r>
          </a:p>
          <a:p>
            <a:endParaRPr lang="en-US" sz="1000" dirty="0"/>
          </a:p>
          <a:p>
            <a:r>
              <a:rPr lang="en-US" sz="1000" i="1" dirty="0"/>
              <a:t>*The notes are an integral part of the Guidelines and provides additional content and information.*</a:t>
            </a:r>
          </a:p>
          <a:p>
            <a:endParaRPr lang="en-US" sz="1000" dirty="0">
              <a:solidFill>
                <a:schemeClr val="accent2"/>
              </a:solidFill>
            </a:endParaRPr>
          </a:p>
          <a:p>
            <a:endParaRPr lang="en-US" sz="1000" dirty="0">
              <a:solidFill>
                <a:srgbClr val="000000"/>
              </a:solidFill>
              <a:cs typeface="Calibri"/>
            </a:endParaRPr>
          </a:p>
        </p:txBody>
      </p:sp>
      <p:sp>
        <p:nvSpPr>
          <p:cNvPr id="4" name="Slide Number Placeholder 3"/>
          <p:cNvSpPr>
            <a:spLocks noGrp="1"/>
          </p:cNvSpPr>
          <p:nvPr>
            <p:ph type="sldNum" sz="quarter" idx="5"/>
          </p:nvPr>
        </p:nvSpPr>
        <p:spPr/>
        <p:txBody>
          <a:bodyPr/>
          <a:lstStyle/>
          <a:p>
            <a:fld id="{5397E162-58BE-4A7C-8127-F629FFD0A39C}" type="slidenum">
              <a:rPr lang="en-US" smtClean="0"/>
              <a:t>2</a:t>
            </a:fld>
            <a:endParaRPr lang="en-US"/>
          </a:p>
        </p:txBody>
      </p:sp>
      <p:sp>
        <p:nvSpPr>
          <p:cNvPr id="5" name="Footer Placeholder 4">
            <a:extLst>
              <a:ext uri="{FF2B5EF4-FFF2-40B4-BE49-F238E27FC236}">
                <a16:creationId xmlns:a16="http://schemas.microsoft.com/office/drawing/2014/main" id="{D539B908-63DE-4286-8907-C22344F57A91}"/>
              </a:ext>
            </a:extLst>
          </p:cNvPr>
          <p:cNvSpPr>
            <a:spLocks noGrp="1"/>
          </p:cNvSpPr>
          <p:nvPr>
            <p:ph type="ftr" sz="quarter" idx="4"/>
          </p:nvPr>
        </p:nvSpPr>
        <p:spPr>
          <a:xfrm>
            <a:off x="2" y="9119173"/>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319712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It is important to have a Pre-bid Conference. This conference is the best time for the public agency to explain the contract and JOC process in detail.</a:t>
            </a:r>
          </a:p>
          <a:p>
            <a:pPr marL="177845" indent="-177845">
              <a:buClr>
                <a:schemeClr val="accent2"/>
              </a:buClr>
              <a:buFont typeface="Arial" panose="020B0604020202020204" pitchFamily="34" charset="0"/>
              <a:buChar char="•"/>
            </a:pPr>
            <a:r>
              <a:rPr lang="en-US" sz="1000" dirty="0"/>
              <a:t>Some public agencies will make the Pre-bid Conference mandatory. </a:t>
            </a:r>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dirty="0"/>
              <a:t>Pre-bid participants should include agency’s project management team including the project manager, contracting expert, safety representative, staff responsible for diverse business inclusion and Inclusion Plan and administration of same, and contract sponsor or executive. Also include the contracted 3</a:t>
            </a:r>
            <a:r>
              <a:rPr lang="en-US" sz="1000" baseline="30000" dirty="0"/>
              <a:t>rd</a:t>
            </a:r>
            <a:r>
              <a:rPr lang="en-US" sz="1000" dirty="0"/>
              <a:t> party JOC program administrator, if applicable.</a:t>
            </a:r>
          </a:p>
          <a:p>
            <a:pPr marL="177845" indent="-177845">
              <a:buClr>
                <a:schemeClr val="accent2"/>
              </a:buClr>
              <a:buFont typeface="Arial" panose="020B0604020202020204" pitchFamily="34" charset="0"/>
              <a:buChar char="•"/>
            </a:pPr>
            <a:r>
              <a:rPr lang="en-US" sz="1000" dirty="0"/>
              <a:t>Present the known work anticipated to be awarded and typical to your agency; type of work and locations. </a:t>
            </a:r>
          </a:p>
          <a:p>
            <a:pPr marL="177845" indent="-177845">
              <a:buClr>
                <a:schemeClr val="accent2"/>
              </a:buClr>
              <a:buFont typeface="Arial" panose="020B0604020202020204" pitchFamily="34" charset="0"/>
              <a:buChar char="•"/>
            </a:pPr>
            <a:r>
              <a:rPr lang="en-US" sz="1000" dirty="0"/>
              <a:t>Share all specific safety requirements and restrictions per location;  such as background checks, badging, or federal regulations for access.</a:t>
            </a:r>
          </a:p>
          <a:p>
            <a:pPr marL="177845" indent="-177845">
              <a:buClr>
                <a:schemeClr val="accent2"/>
              </a:buClr>
              <a:buFont typeface="Arial" panose="020B0604020202020204" pitchFamily="34" charset="0"/>
              <a:buChar char="•"/>
            </a:pPr>
            <a:r>
              <a:rPr lang="en-US" sz="1000" dirty="0"/>
              <a:t>Discuss the Unit Price Book to be used, excluded items and language pertaining to specific added items if applicable.</a:t>
            </a:r>
          </a:p>
          <a:p>
            <a:pPr marL="177845" indent="-177845">
              <a:buClr>
                <a:schemeClr val="accent2"/>
              </a:buClr>
              <a:buFont typeface="Arial" panose="020B0604020202020204" pitchFamily="34" charset="0"/>
              <a:buChar char="•"/>
            </a:pPr>
            <a:r>
              <a:rPr lang="en-US" sz="1000" dirty="0"/>
              <a:t>Ask the contractor to demonstrate previous results for meeting diverse business goals.</a:t>
            </a:r>
          </a:p>
          <a:p>
            <a:pPr marL="177845" indent="-177845">
              <a:buClr>
                <a:schemeClr val="accent2"/>
              </a:buClr>
              <a:buFont typeface="Arial" panose="020B0604020202020204" pitchFamily="34" charset="0"/>
              <a:buChar char="•"/>
            </a:pPr>
            <a:r>
              <a:rPr lang="en-US" sz="1000" dirty="0"/>
              <a:t>Develop a process for contractor’s to anonymously submit questions during the bid window.</a:t>
            </a:r>
          </a:p>
          <a:p>
            <a:r>
              <a:rPr lang="en-US" sz="1000" dirty="0">
                <a:solidFill>
                  <a:schemeClr val="accent2"/>
                </a:solidFill>
              </a:rPr>
              <a:t>Contractor:</a:t>
            </a:r>
          </a:p>
          <a:p>
            <a:pPr marL="177845" indent="-177845">
              <a:buClr>
                <a:schemeClr val="accent2"/>
              </a:buClr>
              <a:buFont typeface="Arial" panose="020B0604020202020204" pitchFamily="34" charset="0"/>
              <a:buChar char="•"/>
            </a:pPr>
            <a:r>
              <a:rPr lang="en-US" sz="1000" dirty="0"/>
              <a:t>It is important to understand the volume that is anticipated for the contract.  This will help when assessing staffing and other general conditions items that are a part of the coefficient being applied to the UPB.</a:t>
            </a:r>
          </a:p>
          <a:p>
            <a:pPr marL="177845" indent="-177845">
              <a:buClr>
                <a:schemeClr val="accent2"/>
              </a:buClr>
              <a:buFont typeface="Arial" panose="020B0604020202020204" pitchFamily="34" charset="0"/>
              <a:buChar char="•"/>
            </a:pPr>
            <a:r>
              <a:rPr lang="en-US" sz="1000" dirty="0"/>
              <a:t>Understanding the types of work will help the contractor understand the types of projects to illustrate past performance.  It is also important to understand that from a coefficient standpoint.  Not all sections of the individual UPB’s costs associated with certain types of work will vary.</a:t>
            </a:r>
          </a:p>
          <a:p>
            <a:pPr marL="177845" indent="-177845">
              <a:buClr>
                <a:schemeClr val="accent2"/>
              </a:buClr>
              <a:buFont typeface="Arial" panose="020B0604020202020204" pitchFamily="34" charset="0"/>
              <a:buChar char="•"/>
            </a:pPr>
            <a:r>
              <a:rPr lang="en-US" sz="1000" dirty="0"/>
              <a:t>Like all solicitations it is always important to know who might be your competition.</a:t>
            </a:r>
          </a:p>
          <a:p>
            <a:pPr>
              <a:buClr>
                <a:schemeClr val="accent2"/>
              </a:buClr>
            </a:pPr>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If the pre-bid conference is mandatory, include emphasis on this in the RFP.  It is recommended that you schedule at least 2 pre-bid conferences to accommodate contractor’s schedules.  Also include in the RFP what action the agency will take if a proposal is received by a firm that did not attend the pre-bid conference, such as disqualification.</a:t>
            </a:r>
          </a:p>
        </p:txBody>
      </p:sp>
      <p:sp>
        <p:nvSpPr>
          <p:cNvPr id="4" name="Slide Number Placeholder 3"/>
          <p:cNvSpPr>
            <a:spLocks noGrp="1"/>
          </p:cNvSpPr>
          <p:nvPr>
            <p:ph type="sldNum" sz="quarter" idx="5"/>
          </p:nvPr>
        </p:nvSpPr>
        <p:spPr/>
        <p:txBody>
          <a:bodyPr/>
          <a:lstStyle/>
          <a:p>
            <a:fld id="{5397E162-58BE-4A7C-8127-F629FFD0A39C}" type="slidenum">
              <a:rPr lang="en-US" smtClean="0"/>
              <a:t>20</a:t>
            </a:fld>
            <a:endParaRPr lang="en-US"/>
          </a:p>
        </p:txBody>
      </p:sp>
      <p:sp>
        <p:nvSpPr>
          <p:cNvPr id="5" name="Footer Placeholder 4">
            <a:extLst>
              <a:ext uri="{FF2B5EF4-FFF2-40B4-BE49-F238E27FC236}">
                <a16:creationId xmlns:a16="http://schemas.microsoft.com/office/drawing/2014/main" id="{E249E230-E4A1-45E5-9B29-153EC3ADF120}"/>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039192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The evaluation and scoring of proposals process is extremely important. Create a fair and equitable method of scoring the proposals at each phase.</a:t>
            </a:r>
          </a:p>
          <a:p>
            <a:pPr marL="177845" indent="-177845">
              <a:buClr>
                <a:schemeClr val="accent2"/>
              </a:buClr>
              <a:buFont typeface="Arial" panose="020B0604020202020204" pitchFamily="34" charset="0"/>
              <a:buChar char="•"/>
            </a:pPr>
            <a:r>
              <a:rPr lang="en-US" sz="1000" dirty="0"/>
              <a:t>The scoring of criteria must align identically to the items listed in the RFP.</a:t>
            </a:r>
          </a:p>
          <a:p>
            <a:r>
              <a:rPr lang="en-US" sz="1000" dirty="0">
                <a:solidFill>
                  <a:schemeClr val="accent2"/>
                </a:solidFill>
              </a:rPr>
              <a:t>Agency:</a:t>
            </a:r>
          </a:p>
          <a:p>
            <a:pPr marL="171450" marR="0" lvl="0" indent="-171450"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dirty="0"/>
              <a:t>To minimize subjective scoring, consider using qualitative scoring for each criteria.  Example: 90% - 100% (Exceptional), 70% - 89% (Good), 40% - 60% (Acceptable), 20% - 39% (Marginal), 0% - 19% (Poor).</a:t>
            </a:r>
          </a:p>
          <a:p>
            <a:pPr marL="177845" indent="-177845">
              <a:buClr>
                <a:schemeClr val="accent2"/>
              </a:buClr>
              <a:buFont typeface="Arial" panose="020B0604020202020204" pitchFamily="34" charset="0"/>
              <a:buChar char="•"/>
            </a:pPr>
            <a:r>
              <a:rPr lang="en-US" sz="1000" dirty="0"/>
              <a:t>Don’t rush it!  Provide enough time for the evaluators to thoroughly review the proposals and provide scores. </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kern="1200" dirty="0">
                <a:solidFill>
                  <a:schemeClr val="tx1"/>
                </a:solidFill>
                <a:latin typeface="+mn-lt"/>
                <a:ea typeface="+mn-ea"/>
                <a:cs typeface="+mn-cs"/>
              </a:rPr>
              <a:t>Its key to follow your bidding documents.  If you don't know the exact steps "reserve your rights" in the documents.</a:t>
            </a:r>
          </a:p>
          <a:p>
            <a:r>
              <a:rPr lang="en-US" sz="1000" dirty="0">
                <a:solidFill>
                  <a:schemeClr val="accent2"/>
                </a:solidFill>
              </a:rPr>
              <a:t>Contractor:</a:t>
            </a:r>
          </a:p>
          <a:p>
            <a:pPr marL="177845" indent="-177845">
              <a:buClr>
                <a:schemeClr val="accent2"/>
              </a:buClr>
              <a:buFont typeface="Arial" panose="020B0604020202020204" pitchFamily="34" charset="0"/>
              <a:buChar char="•"/>
            </a:pPr>
            <a:r>
              <a:rPr lang="en-US" sz="1000" dirty="0"/>
              <a:t>It is important that the contractor’s proposal aligns identically to the solicitation.  This not only helps the contractor in verifying they have responded adequately to the solicitation, but it helps the public agency score the solicitation.</a:t>
            </a:r>
          </a:p>
          <a:p>
            <a:pPr marL="177845" indent="-177845">
              <a:buClr>
                <a:schemeClr val="accent2"/>
              </a:buClr>
              <a:buFont typeface="Arial" panose="020B0604020202020204" pitchFamily="34" charset="0"/>
              <a:buChar char="•"/>
            </a:pPr>
            <a:r>
              <a:rPr lang="en-US" sz="1000" dirty="0"/>
              <a:t>Be succinct in your response.  Use tables and graphics to help support your proposal.</a:t>
            </a:r>
          </a:p>
          <a:p>
            <a:pPr marL="177845" indent="-177845">
              <a:buClr>
                <a:schemeClr val="accent2"/>
              </a:buClr>
              <a:buFont typeface="Arial" panose="020B0604020202020204" pitchFamily="34" charset="0"/>
              <a:buChar char="•"/>
            </a:pPr>
            <a:r>
              <a:rPr lang="en-US" sz="1000" dirty="0"/>
              <a:t>Pictures can be worth a 1,000 words.   </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kern="1200" dirty="0">
                <a:solidFill>
                  <a:schemeClr val="tx1"/>
                </a:solidFill>
                <a:latin typeface="+mn-lt"/>
                <a:ea typeface="+mn-ea"/>
                <a:cs typeface="+mn-cs"/>
              </a:rPr>
              <a:t>If you are asked to provide sample projects or contracts, describe why you chose each and how they are relevant.  It is not always obvious what similar in scope and size means.</a:t>
            </a:r>
          </a:p>
          <a:p>
            <a:pPr marR="0" lvl="0" algn="l" defTabSz="914400" rtl="0" eaLnBrk="1" fontAlgn="auto" latinLnBrk="0" hangingPunct="1">
              <a:lnSpc>
                <a:spcPct val="100000"/>
              </a:lnSpc>
              <a:spcBef>
                <a:spcPts val="0"/>
              </a:spcBef>
              <a:spcAft>
                <a:spcPts val="0"/>
              </a:spcAft>
              <a:buClr>
                <a:schemeClr val="accent2"/>
              </a:buClr>
              <a:buSzTx/>
              <a:tabLst/>
              <a:defRPr/>
            </a:pPr>
            <a:r>
              <a:rPr lang="en-US" sz="1000" kern="1200" dirty="0">
                <a:solidFill>
                  <a:schemeClr val="accent2"/>
                </a:solidFill>
                <a:latin typeface="+mn-lt"/>
                <a:ea typeface="+mn-ea"/>
                <a:cs typeface="+mn-cs"/>
              </a:rPr>
              <a:t>Best Practices:</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kern="1200" dirty="0">
                <a:solidFill>
                  <a:schemeClr val="tx1"/>
                </a:solidFill>
                <a:latin typeface="+mn-lt"/>
                <a:ea typeface="+mn-ea"/>
                <a:cs typeface="+mn-cs"/>
              </a:rPr>
              <a:t>Identify interview process and questions early (weighted vs non weighted questions).</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kern="1200" dirty="0">
                <a:solidFill>
                  <a:schemeClr val="tx1"/>
                </a:solidFill>
                <a:latin typeface="+mn-lt"/>
                <a:ea typeface="+mn-ea"/>
                <a:cs typeface="+mn-cs"/>
              </a:rPr>
              <a:t>Qualifying questions can be asked about specific proposals, however, ensure this is identified as an agency option early in the process so that all proposers are aware this may occur.</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kern="1200" dirty="0">
                <a:solidFill>
                  <a:schemeClr val="tx1"/>
                </a:solidFill>
                <a:latin typeface="+mn-lt"/>
                <a:ea typeface="+mn-ea"/>
                <a:cs typeface="+mn-cs"/>
              </a:rPr>
              <a:t>The interview process should also be detailed and may require its own milestone schedule.</a:t>
            </a:r>
          </a:p>
          <a:p>
            <a:pPr marL="0" indent="0">
              <a:buClr>
                <a:schemeClr val="accent2"/>
              </a:buClr>
              <a:buFont typeface="Arial" panose="020B0604020202020204" pitchFamily="34" charset="0"/>
              <a:buNone/>
            </a:pPr>
            <a:endParaRPr lang="en-US" sz="1000" dirty="0"/>
          </a:p>
          <a:p>
            <a:pPr marL="0" indent="0">
              <a:buClr>
                <a:schemeClr val="accent2"/>
              </a:buClr>
              <a:buFont typeface="Arial" panose="020B0604020202020204" pitchFamily="34" charset="0"/>
              <a:buNone/>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21</a:t>
            </a:fld>
            <a:endParaRPr lang="en-US"/>
          </a:p>
        </p:txBody>
      </p:sp>
      <p:sp>
        <p:nvSpPr>
          <p:cNvPr id="5" name="Footer Placeholder 4">
            <a:extLst>
              <a:ext uri="{FF2B5EF4-FFF2-40B4-BE49-F238E27FC236}">
                <a16:creationId xmlns:a16="http://schemas.microsoft.com/office/drawing/2014/main" id="{0AEC281F-6235-407B-AB3F-492932787A51}"/>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6427497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a:buClr>
                <a:schemeClr val="accent2"/>
              </a:buClr>
            </a:pPr>
            <a:r>
              <a:rPr lang="en-US" sz="1000" dirty="0"/>
              <a:t>This is one example of evaluation criteria weights</a:t>
            </a:r>
          </a:p>
          <a:p>
            <a:r>
              <a:rPr lang="en-US" sz="1000" dirty="0">
                <a:solidFill>
                  <a:schemeClr val="accent2"/>
                </a:solidFill>
              </a:rPr>
              <a:t>Agency:</a:t>
            </a:r>
          </a:p>
          <a:p>
            <a:pPr marL="171450" indent="-171450">
              <a:buClr>
                <a:schemeClr val="accent2"/>
              </a:buClr>
              <a:buFont typeface="Arial" panose="020B0604020202020204" pitchFamily="34" charset="0"/>
              <a:buChar char="•"/>
            </a:pPr>
            <a:r>
              <a:rPr lang="en-US" sz="1000" dirty="0"/>
              <a:t>The public agency shall determine the number of points for each criterion and total amount best suited to them.</a:t>
            </a:r>
          </a:p>
          <a:p>
            <a:pPr marL="171450" indent="-171450">
              <a:buClr>
                <a:schemeClr val="accent2"/>
              </a:buClr>
              <a:buFont typeface="Arial" panose="020B0604020202020204" pitchFamily="34" charset="0"/>
              <a:buChar char="•"/>
            </a:pPr>
            <a:r>
              <a:rPr lang="en-US" sz="1000" dirty="0"/>
              <a:t>One approach is to use a qualitative assessment scoring method:  (90-100% Exceptional, 70-89% Good, etc.)</a:t>
            </a:r>
          </a:p>
          <a:p>
            <a:pPr marL="171450" indent="-171450">
              <a:buClr>
                <a:schemeClr val="accent2"/>
              </a:buClr>
              <a:buFont typeface="Arial" panose="020B0604020202020204" pitchFamily="34" charset="0"/>
              <a:buChar char="•"/>
            </a:pPr>
            <a:r>
              <a:rPr lang="en-US" sz="1000" dirty="0"/>
              <a:t>Another methodology to scoring - would be ranked scoring/determine weights of question (what questions are more important? - worth more)</a:t>
            </a:r>
          </a:p>
          <a:p>
            <a:pPr marL="171450" indent="-171450">
              <a:buFont typeface="Arial" panose="020B0604020202020204" pitchFamily="34" charset="0"/>
              <a:buChar char="•"/>
            </a:pPr>
            <a:endParaRPr lang="en-US" sz="1000" dirty="0">
              <a:solidFill>
                <a:schemeClr val="accent2"/>
              </a:solidFill>
            </a:endParaRPr>
          </a:p>
          <a:p>
            <a:pPr marL="0" indent="0">
              <a:buFont typeface="Arial" panose="020B0604020202020204" pitchFamily="34" charset="0"/>
              <a:buNone/>
            </a:pPr>
            <a:endParaRPr lang="en-US" sz="1000" dirty="0">
              <a:solidFill>
                <a:schemeClr val="accent2"/>
              </a:solidFill>
            </a:endParaRPr>
          </a:p>
        </p:txBody>
      </p:sp>
      <p:sp>
        <p:nvSpPr>
          <p:cNvPr id="4" name="Slide Number Placeholder 3"/>
          <p:cNvSpPr>
            <a:spLocks noGrp="1"/>
          </p:cNvSpPr>
          <p:nvPr>
            <p:ph type="sldNum" sz="quarter" idx="5"/>
          </p:nvPr>
        </p:nvSpPr>
        <p:spPr/>
        <p:txBody>
          <a:bodyPr/>
          <a:lstStyle/>
          <a:p>
            <a:fld id="{5397E162-58BE-4A7C-8127-F629FFD0A39C}" type="slidenum">
              <a:rPr lang="en-US" smtClean="0"/>
              <a:t>22</a:t>
            </a:fld>
            <a:endParaRPr lang="en-US"/>
          </a:p>
        </p:txBody>
      </p:sp>
      <p:sp>
        <p:nvSpPr>
          <p:cNvPr id="5" name="Footer Placeholder 4">
            <a:extLst>
              <a:ext uri="{FF2B5EF4-FFF2-40B4-BE49-F238E27FC236}">
                <a16:creationId xmlns:a16="http://schemas.microsoft.com/office/drawing/2014/main" id="{0AEC281F-6235-407B-AB3F-492932787A51}"/>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8950564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0413" y="1200150"/>
            <a:ext cx="5761037" cy="3240088"/>
          </a:xfrm>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Typically, at this stage the top three firms have been selected to present. This selection is based on the scoring of the technical proposals.</a:t>
            </a:r>
          </a:p>
          <a:p>
            <a:pPr marL="177845" indent="-177845">
              <a:buClr>
                <a:schemeClr val="accent2"/>
              </a:buClr>
              <a:buFont typeface="Arial" panose="020B0604020202020204" pitchFamily="34" charset="0"/>
              <a:buChar char="•"/>
            </a:pPr>
            <a:r>
              <a:rPr lang="en-US" sz="1000" dirty="0"/>
              <a:t>Final presentations are typically broken up into three parts. The parts are as follows: panelist introduction; contractor presentation; question and answers. Some public agencies will add an example project for the team to work through and present on that example project. </a:t>
            </a:r>
          </a:p>
          <a:p>
            <a:pPr marL="177845" indent="-177845">
              <a:buClr>
                <a:schemeClr val="accent2"/>
              </a:buClr>
              <a:buFont typeface="Arial" panose="020B0604020202020204" pitchFamily="34" charset="0"/>
              <a:buChar char="•"/>
            </a:pPr>
            <a:r>
              <a:rPr lang="en-US" sz="1000" dirty="0"/>
              <a:t>Include an allotted amount of time in your interview invitation for each of the parts mentioned above.</a:t>
            </a:r>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dirty="0"/>
              <a:t>Prepare questions for each contractor to clarify their proposal and fill in the “gaps” identified by the evaluation team.</a:t>
            </a:r>
          </a:p>
          <a:p>
            <a:pPr marL="177845" indent="-177845">
              <a:buClr>
                <a:schemeClr val="accent2"/>
              </a:buClr>
              <a:buFont typeface="Arial" panose="020B0604020202020204" pitchFamily="34" charset="0"/>
              <a:buChar char="•"/>
            </a:pPr>
            <a:r>
              <a:rPr lang="en-US" sz="1000" dirty="0"/>
              <a:t>Questions could also include general questions that all contractors would be asked. </a:t>
            </a:r>
          </a:p>
          <a:p>
            <a:pPr marL="177845" indent="-177845">
              <a:buClr>
                <a:schemeClr val="accent2"/>
              </a:buClr>
              <a:buFont typeface="Arial" panose="020B0604020202020204" pitchFamily="34" charset="0"/>
              <a:buChar char="•"/>
            </a:pPr>
            <a:r>
              <a:rPr lang="en-US" sz="1000" dirty="0"/>
              <a:t>Request that the contractor team consist of their Project Manager, on-site Superintendent, contract administration, safety, and other experts related to the work, such as environmental compliance.</a:t>
            </a:r>
          </a:p>
          <a:p>
            <a:pPr marL="177845" indent="-177845">
              <a:buClr>
                <a:schemeClr val="accent2"/>
              </a:buClr>
              <a:buFont typeface="Arial" panose="020B0604020202020204" pitchFamily="34" charset="0"/>
              <a:buChar char="•"/>
            </a:pPr>
            <a:r>
              <a:rPr lang="en-US" sz="1000" dirty="0"/>
              <a:t>If the contractor being interviewed has performed previous JOC contracts, ask them to address challenges they have experienced with other JOC contracts they have been awarded.</a:t>
            </a:r>
          </a:p>
          <a:p>
            <a:pPr marL="177845" indent="-177845">
              <a:buClr>
                <a:schemeClr val="accent2"/>
              </a:buClr>
              <a:buFont typeface="Arial" panose="020B0604020202020204" pitchFamily="34" charset="0"/>
              <a:buChar char="•"/>
            </a:pPr>
            <a:r>
              <a:rPr lang="en-US" sz="1000" dirty="0"/>
              <a:t>If the contractor being interviewed does not have previous JOC contract experience, ask them to address challenges they have experienced with difficult contracts and subcontractors.</a:t>
            </a:r>
          </a:p>
          <a:p>
            <a:r>
              <a:rPr lang="en-US" sz="1000" dirty="0">
                <a:solidFill>
                  <a:schemeClr val="accent2"/>
                </a:solidFill>
              </a:rPr>
              <a:t>Contractor:</a:t>
            </a:r>
          </a:p>
          <a:p>
            <a:pPr marL="177845" indent="-177845">
              <a:buClr>
                <a:schemeClr val="accent2"/>
              </a:buClr>
              <a:buFont typeface="Arial" panose="020B0604020202020204" pitchFamily="34" charset="0"/>
              <a:buChar char="•"/>
            </a:pPr>
            <a:r>
              <a:rPr lang="en-US" sz="1000" dirty="0"/>
              <a:t>This is the time to illustrate your teams understanding of the solicitation and that you have a cohesive team.</a:t>
            </a:r>
          </a:p>
          <a:p>
            <a:pPr marL="177845" indent="-177845">
              <a:buClr>
                <a:schemeClr val="accent2"/>
              </a:buClr>
              <a:buFont typeface="Arial" panose="020B0604020202020204" pitchFamily="34" charset="0"/>
              <a:buChar char="•"/>
            </a:pPr>
            <a:r>
              <a:rPr lang="en-US" sz="1000" dirty="0"/>
              <a:t>It will be important to determine your strategy on presenting.  Is a formal slide presentation needed or is there a better way to present the material.</a:t>
            </a:r>
          </a:p>
          <a:p>
            <a:pPr marL="177845" indent="-177845">
              <a:buClr>
                <a:schemeClr val="accent2"/>
              </a:buClr>
              <a:buFont typeface="Arial" panose="020B0604020202020204" pitchFamily="34" charset="0"/>
              <a:buChar char="•"/>
            </a:pPr>
            <a:r>
              <a:rPr lang="en-US" sz="1000" dirty="0"/>
              <a:t>Understand your audience.  This will be key in determining your presenting strategies.</a:t>
            </a:r>
          </a:p>
          <a:p>
            <a:pPr marL="177845" indent="-177845">
              <a:buClr>
                <a:schemeClr val="accent2"/>
              </a:buClr>
              <a:buFont typeface="Arial" panose="020B0604020202020204" pitchFamily="34" charset="0"/>
              <a:buChar char="•"/>
            </a:pPr>
            <a:r>
              <a:rPr lang="en-US" sz="1000" dirty="0"/>
              <a:t>Make sure that you have responded to the public agency’s questions.   </a:t>
            </a:r>
          </a:p>
          <a:p>
            <a:pPr marL="177845" indent="-177845">
              <a:buClr>
                <a:schemeClr val="accent2"/>
              </a:buClr>
              <a:buFont typeface="Arial" panose="020B0604020202020204" pitchFamily="34" charset="0"/>
              <a:buChar char="•"/>
            </a:pPr>
            <a:r>
              <a:rPr lang="en-US" sz="1000" dirty="0"/>
              <a:t>It is always a good idea for the interview team to practice presenting the presentation before interview.</a:t>
            </a:r>
          </a:p>
        </p:txBody>
      </p:sp>
      <p:sp>
        <p:nvSpPr>
          <p:cNvPr id="4" name="Slide Number Placeholder 3"/>
          <p:cNvSpPr>
            <a:spLocks noGrp="1"/>
          </p:cNvSpPr>
          <p:nvPr>
            <p:ph type="sldNum" sz="quarter" idx="5"/>
          </p:nvPr>
        </p:nvSpPr>
        <p:spPr/>
        <p:txBody>
          <a:bodyPr/>
          <a:lstStyle/>
          <a:p>
            <a:fld id="{5397E162-58BE-4A7C-8127-F629FFD0A39C}" type="slidenum">
              <a:rPr lang="en-US" smtClean="0"/>
              <a:t>23</a:t>
            </a:fld>
            <a:endParaRPr lang="en-US"/>
          </a:p>
        </p:txBody>
      </p:sp>
      <p:sp>
        <p:nvSpPr>
          <p:cNvPr id="5" name="Footer Placeholder 4">
            <a:extLst>
              <a:ext uri="{FF2B5EF4-FFF2-40B4-BE49-F238E27FC236}">
                <a16:creationId xmlns:a16="http://schemas.microsoft.com/office/drawing/2014/main" id="{FD4F4F6B-9E68-431D-80F6-FD310E6FB398}"/>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073039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0413" y="1200150"/>
            <a:ext cx="5761037" cy="3240088"/>
          </a:xfrm>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R="0" lvl="0" algn="l" defTabSz="914400" rtl="0" eaLnBrk="1" fontAlgn="auto" latinLnBrk="0" hangingPunct="1">
              <a:lnSpc>
                <a:spcPct val="100000"/>
              </a:lnSpc>
              <a:spcBef>
                <a:spcPts val="0"/>
              </a:spcBef>
              <a:spcAft>
                <a:spcPts val="0"/>
              </a:spcAft>
              <a:buClr>
                <a:schemeClr val="accent2"/>
              </a:buClr>
              <a:buSzTx/>
              <a:tabLst/>
              <a:defRPr/>
            </a:pPr>
            <a:r>
              <a:rPr lang="en-US" sz="1000" dirty="0"/>
              <a:t>The public agency shall determine the number of points for each criterion and total amount best suited to them.</a:t>
            </a:r>
          </a:p>
          <a:p>
            <a:endParaRPr lang="en-US" sz="1000" dirty="0">
              <a:solidFill>
                <a:schemeClr val="accent2"/>
              </a:solidFill>
            </a:endParaRPr>
          </a:p>
        </p:txBody>
      </p:sp>
      <p:sp>
        <p:nvSpPr>
          <p:cNvPr id="4" name="Slide Number Placeholder 3"/>
          <p:cNvSpPr>
            <a:spLocks noGrp="1"/>
          </p:cNvSpPr>
          <p:nvPr>
            <p:ph type="sldNum" sz="quarter" idx="5"/>
          </p:nvPr>
        </p:nvSpPr>
        <p:spPr/>
        <p:txBody>
          <a:bodyPr/>
          <a:lstStyle/>
          <a:p>
            <a:fld id="{5397E162-58BE-4A7C-8127-F629FFD0A39C}" type="slidenum">
              <a:rPr lang="en-US" smtClean="0"/>
              <a:t>24</a:t>
            </a:fld>
            <a:endParaRPr lang="en-US"/>
          </a:p>
        </p:txBody>
      </p:sp>
      <p:sp>
        <p:nvSpPr>
          <p:cNvPr id="5" name="Footer Placeholder 4">
            <a:extLst>
              <a:ext uri="{FF2B5EF4-FFF2-40B4-BE49-F238E27FC236}">
                <a16:creationId xmlns:a16="http://schemas.microsoft.com/office/drawing/2014/main" id="{FD4F4F6B-9E68-431D-80F6-FD310E6FB398}"/>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633501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Typically, the firms that have been selected to present are also asked to supply coefficient(s).  Usually, the coefficient(s) are submitted at the same time as the interview or at a date and time as determined by the agency. Occasionally a public agency will score the presentation and then request the highest ranked firms from the interview phase to supply coefficients at a date and time as determined by the agency.  </a:t>
            </a:r>
          </a:p>
          <a:p>
            <a:pPr marL="177845" indent="-177845">
              <a:buClr>
                <a:schemeClr val="accent2"/>
              </a:buClr>
              <a:buFont typeface="Arial" panose="020B0604020202020204" pitchFamily="34" charset="0"/>
              <a:buChar char="•"/>
            </a:pPr>
            <a:r>
              <a:rPr lang="en-US" sz="1000" dirty="0"/>
              <a:t>Depending on the agency the typical requested coefficients are: standard hours; non-standard hours; non-pre-priced. Some agencies may include coefficients for working in high secured facilities, remote locations, or other agency specific requirements.</a:t>
            </a:r>
          </a:p>
          <a:p>
            <a:pPr marL="177845" indent="-177845">
              <a:buClr>
                <a:schemeClr val="accent2"/>
              </a:buClr>
              <a:buFont typeface="Arial" panose="020B0604020202020204" pitchFamily="34" charset="0"/>
              <a:buChar char="•"/>
            </a:pPr>
            <a:r>
              <a:rPr lang="en-US" sz="1000" dirty="0"/>
              <a:t>It is important to reiterate here that the coefficient is not a “mark up” of costs.  The coefficient is an adjustment that is applied to the UPB.</a:t>
            </a:r>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dirty="0"/>
              <a:t>Ensure that staff is well trained in the use of the Unit Price Book and Coefficients.  There are companies available to provide the training.</a:t>
            </a:r>
          </a:p>
          <a:p>
            <a:r>
              <a:rPr lang="en-US" sz="1000" dirty="0">
                <a:solidFill>
                  <a:schemeClr val="accent2"/>
                </a:solidFill>
              </a:rPr>
              <a:t>Contractor:</a:t>
            </a:r>
          </a:p>
          <a:p>
            <a:pPr marL="177845" indent="-177845">
              <a:buClr>
                <a:schemeClr val="accent2"/>
              </a:buClr>
              <a:buFont typeface="Arial" panose="020B0604020202020204" pitchFamily="34" charset="0"/>
              <a:buChar char="•"/>
            </a:pPr>
            <a:r>
              <a:rPr lang="en-US" sz="1000" dirty="0"/>
              <a:t>It is important for the contractor to understand all the items that are required to be a part of the coefficient to ensure nothing is missed.</a:t>
            </a:r>
          </a:p>
          <a:p>
            <a:pPr marL="177845" indent="-177845">
              <a:buClr>
                <a:schemeClr val="accent2"/>
              </a:buClr>
              <a:buFont typeface="Arial" panose="020B0604020202020204" pitchFamily="34" charset="0"/>
              <a:buChar char="•"/>
            </a:pPr>
            <a:r>
              <a:rPr lang="en-US" sz="1000" dirty="0"/>
              <a:t>For those contractors who have little to no experience in developing a coefficient a best practice is to take projects that have been completed and develop a line-item estimate using the UPB.  Once the line-item estimate is completed compare the cost of the completed vs the price from the UPB.  It is also important to analyze major divisions of work as well, because some sections of the different UPBs pay differently in some divisions then others.</a:t>
            </a: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25</a:t>
            </a:fld>
            <a:endParaRPr lang="en-US"/>
          </a:p>
        </p:txBody>
      </p:sp>
      <p:sp>
        <p:nvSpPr>
          <p:cNvPr id="5" name="Footer Placeholder 4">
            <a:extLst>
              <a:ext uri="{FF2B5EF4-FFF2-40B4-BE49-F238E27FC236}">
                <a16:creationId xmlns:a16="http://schemas.microsoft.com/office/drawing/2014/main" id="{A8649526-C96B-4B9E-8D64-0E67649005E0}"/>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0424428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a:buClr>
                <a:schemeClr val="accent2"/>
              </a:buClr>
            </a:pPr>
            <a:r>
              <a:rPr lang="en-US" sz="1000" dirty="0"/>
              <a:t>This is one example of calculating the coefficient. Additional examples can be found in the documents listed in the Bibliography.</a:t>
            </a:r>
          </a:p>
          <a:p>
            <a:endParaRPr lang="en-US" sz="1000" dirty="0">
              <a:solidFill>
                <a:schemeClr val="accent2"/>
              </a:solidFill>
            </a:endParaRP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26</a:t>
            </a:fld>
            <a:endParaRPr lang="en-US"/>
          </a:p>
        </p:txBody>
      </p:sp>
      <p:sp>
        <p:nvSpPr>
          <p:cNvPr id="5" name="Footer Placeholder 4">
            <a:extLst>
              <a:ext uri="{FF2B5EF4-FFF2-40B4-BE49-F238E27FC236}">
                <a16:creationId xmlns:a16="http://schemas.microsoft.com/office/drawing/2014/main" id="{A8649526-C96B-4B9E-8D64-0E67649005E0}"/>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5242030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Types of UPB:</a:t>
            </a:r>
          </a:p>
          <a:p>
            <a:pPr>
              <a:buClr>
                <a:schemeClr val="accent2"/>
              </a:buClr>
            </a:pPr>
            <a:r>
              <a:rPr lang="en-US" sz="1000" dirty="0"/>
              <a:t>There are several different unit price books (UPB) in the industry and some of those are: Gordian RS Means, Gordian Construction Task Catalog (CTC), Saylor, Sierra West’s Cost Data and other options depending on the public agencies preference.  The most common ones being used in the State are Gordian RS Means, and Gordian Construction Task Catalog (CTC).</a:t>
            </a:r>
          </a:p>
          <a:p>
            <a:r>
              <a:rPr lang="en-US" sz="1000" dirty="0">
                <a:solidFill>
                  <a:schemeClr val="accent2"/>
                </a:solidFill>
              </a:rPr>
              <a:t>How the UPB Works:</a:t>
            </a:r>
          </a:p>
          <a:p>
            <a:pPr marL="177845" indent="-177845">
              <a:buClr>
                <a:schemeClr val="accent2"/>
              </a:buClr>
              <a:buFont typeface="Arial" panose="020B0604020202020204" pitchFamily="34" charset="0"/>
              <a:buChar char="•"/>
            </a:pPr>
            <a:r>
              <a:rPr lang="en-US" sz="1000" dirty="0"/>
              <a:t>Standardized format and descriptions.</a:t>
            </a:r>
          </a:p>
          <a:p>
            <a:pPr marL="177845" indent="-177845">
              <a:buClr>
                <a:schemeClr val="accent2"/>
              </a:buClr>
              <a:buFont typeface="Arial" panose="020B0604020202020204" pitchFamily="34" charset="0"/>
              <a:buChar char="•"/>
            </a:pPr>
            <a:r>
              <a:rPr lang="en-US" sz="1000" dirty="0"/>
              <a:t>Line items are broken down by Construction Specifications Institute (CSI) division.</a:t>
            </a:r>
          </a:p>
          <a:p>
            <a:pPr marL="177845" indent="-177845">
              <a:buClr>
                <a:schemeClr val="accent2"/>
              </a:buClr>
              <a:buFont typeface="Arial" panose="020B0604020202020204" pitchFamily="34" charset="0"/>
              <a:buChar char="•"/>
            </a:pPr>
            <a:r>
              <a:rPr lang="en-US" sz="1000" dirty="0"/>
              <a:t>Depending on the selected UPB, demolition activities may be included specifically with each line item, captured generally at the beginning of each CSI division or missing altogether.</a:t>
            </a:r>
          </a:p>
          <a:p>
            <a:r>
              <a:rPr lang="en-US" sz="1000" dirty="0">
                <a:solidFill>
                  <a:schemeClr val="accent2"/>
                </a:solidFill>
              </a:rPr>
              <a:t>What is included in a line item:</a:t>
            </a:r>
          </a:p>
          <a:p>
            <a:pPr marL="177845" indent="-177845">
              <a:buClr>
                <a:schemeClr val="accent2"/>
              </a:buClr>
              <a:buFont typeface="Arial" panose="020B0604020202020204" pitchFamily="34" charset="0"/>
              <a:buChar char="•"/>
            </a:pPr>
            <a:r>
              <a:rPr lang="en-US" sz="1000" dirty="0"/>
              <a:t>Line items are typically a summation of materials, labor and equipment costs associated with the description of the line item.</a:t>
            </a:r>
          </a:p>
          <a:p>
            <a:pPr marL="177845" indent="-177845">
              <a:buClr>
                <a:schemeClr val="accent2"/>
              </a:buClr>
              <a:buFont typeface="Arial" panose="020B0604020202020204" pitchFamily="34" charset="0"/>
              <a:buChar char="•"/>
            </a:pPr>
            <a:r>
              <a:rPr lang="en-US" sz="1000" dirty="0"/>
              <a:t>Line items are unit/quantity based.</a:t>
            </a:r>
          </a:p>
          <a:p>
            <a:pPr marL="177845" indent="-177845">
              <a:buClr>
                <a:schemeClr val="accent2"/>
              </a:buClr>
              <a:buFont typeface="Arial" panose="020B0604020202020204" pitchFamily="34" charset="0"/>
              <a:buChar char="•"/>
            </a:pPr>
            <a:r>
              <a:rPr lang="en-US" sz="1000" dirty="0"/>
              <a:t>The labor cost associated with the line items reflect productivity based on actual working conditions.</a:t>
            </a:r>
          </a:p>
          <a:p>
            <a:pPr marL="177845" indent="-177845">
              <a:buClr>
                <a:schemeClr val="accent2"/>
              </a:buClr>
              <a:buFont typeface="Arial" panose="020B0604020202020204" pitchFamily="34" charset="0"/>
              <a:buChar char="•"/>
            </a:pPr>
            <a:r>
              <a:rPr lang="en-US" sz="1000" dirty="0"/>
              <a:t>The equipment cost associated with the line items reflect not only rental but also operating costs for the equipment under normal conditions.</a:t>
            </a:r>
          </a:p>
          <a:p>
            <a:r>
              <a:rPr lang="en-US" sz="1000" dirty="0">
                <a:solidFill>
                  <a:schemeClr val="accent2"/>
                </a:solidFill>
              </a:rPr>
              <a:t>Win some lose some:</a:t>
            </a:r>
          </a:p>
          <a:p>
            <a:pPr marL="177845" indent="-177845">
              <a:buClr>
                <a:schemeClr val="accent2"/>
              </a:buClr>
              <a:buFont typeface="Arial" panose="020B0604020202020204" pitchFamily="34" charset="0"/>
              <a:buChar char="•"/>
            </a:pPr>
            <a:r>
              <a:rPr lang="en-US" sz="1000" dirty="0"/>
              <a:t>There are line items in any UPB that represent a unit price in some cases more or less than actual cost of the work.</a:t>
            </a:r>
          </a:p>
          <a:p>
            <a:pPr marL="177845" indent="-177845">
              <a:buClr>
                <a:schemeClr val="accent2"/>
              </a:buClr>
              <a:buFont typeface="Arial" panose="020B0604020202020204" pitchFamily="34" charset="0"/>
              <a:buChar char="•"/>
            </a:pPr>
            <a:r>
              <a:rPr lang="en-US" sz="1000" dirty="0"/>
              <a:t>Typically, the lower the quantity, the cost to deliver the task is higher. </a:t>
            </a:r>
          </a:p>
          <a:p>
            <a:pPr marL="177845" indent="-177845">
              <a:buClr>
                <a:schemeClr val="accent2"/>
              </a:buClr>
              <a:buFont typeface="Arial" panose="020B0604020202020204" pitchFamily="34" charset="0"/>
              <a:buChar char="•"/>
            </a:pPr>
            <a:r>
              <a:rPr lang="en-US" sz="1000" dirty="0"/>
              <a:t>Depending on the UPB used, not all line items include everything it takes to install a piece of equipment. </a:t>
            </a:r>
          </a:p>
          <a:p>
            <a:pPr marL="177845" indent="-177845">
              <a:buClr>
                <a:schemeClr val="accent2"/>
              </a:buClr>
              <a:buFont typeface="Arial" panose="020B0604020202020204" pitchFamily="34" charset="0"/>
              <a:buChar char="•"/>
            </a:pPr>
            <a:endParaRPr lang="en-US" sz="1000" dirty="0"/>
          </a:p>
          <a:p>
            <a:endParaRPr lang="en-US" sz="1000" dirty="0"/>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27</a:t>
            </a:fld>
            <a:endParaRPr lang="en-US"/>
          </a:p>
        </p:txBody>
      </p:sp>
      <p:sp>
        <p:nvSpPr>
          <p:cNvPr id="5" name="Footer Placeholder 4">
            <a:extLst>
              <a:ext uri="{FF2B5EF4-FFF2-40B4-BE49-F238E27FC236}">
                <a16:creationId xmlns:a16="http://schemas.microsoft.com/office/drawing/2014/main" id="{C8DCF1EA-ED7D-435A-8F00-9EFA5BA81FA1}"/>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9198303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77875" y="4620250"/>
            <a:ext cx="5759450" cy="3780800"/>
          </a:xfrm>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The JOC program increases the opportunity to utilize minority, women and disadvantaged businesses.  RCW 39.10.430 amended in 2021 to include prioritizing outreach efforts to include minority and woman-owned contractors.</a:t>
            </a:r>
          </a:p>
          <a:p>
            <a:pPr marL="171450" indent="-171450">
              <a:buClr>
                <a:schemeClr val="accent2"/>
              </a:buClr>
              <a:buFont typeface="Arial" panose="020B0604020202020204" pitchFamily="34" charset="0"/>
              <a:buChar char="•"/>
            </a:pPr>
            <a:r>
              <a:rPr lang="en-US" sz="1000" dirty="0">
                <a:solidFill>
                  <a:schemeClr val="tx2">
                    <a:lumMod val="10000"/>
                  </a:schemeClr>
                </a:solidFill>
              </a:rPr>
              <a:t>For purposes of this discussion “inclusion” refers to the strategies used by both the agency and the JOC contractor to facilitate the use of diverse businesses.</a:t>
            </a:r>
          </a:p>
          <a:p>
            <a:pPr marL="171450" indent="-171450">
              <a:buClr>
                <a:schemeClr val="accent2"/>
              </a:buClr>
              <a:buFont typeface="Arial" panose="020B0604020202020204" pitchFamily="34" charset="0"/>
              <a:buChar char="•"/>
            </a:pPr>
            <a:r>
              <a:rPr lang="en-US" sz="1000" dirty="0">
                <a:solidFill>
                  <a:schemeClr val="tx2">
                    <a:lumMod val="10000"/>
                  </a:schemeClr>
                </a:solidFill>
              </a:rPr>
              <a:t>Inclusion starts, as discussed, with the selection and contracting process.  Past performance on projects of similar scope and size should give an indication of success on a new contract.</a:t>
            </a:r>
          </a:p>
          <a:p>
            <a:pPr marL="171450" indent="-171450">
              <a:buClr>
                <a:schemeClr val="accent2"/>
              </a:buClr>
              <a:buFont typeface="Arial" panose="020B0604020202020204" pitchFamily="34" charset="0"/>
              <a:buChar char="•"/>
            </a:pPr>
            <a:r>
              <a:rPr lang="en-US" sz="1000" dirty="0">
                <a:solidFill>
                  <a:schemeClr val="tx2">
                    <a:lumMod val="10000"/>
                  </a:schemeClr>
                </a:solidFill>
              </a:rPr>
              <a:t>Goals don’t have to be dollars or percentages.  Goals and inclusion strategies could be things like new businesses, technical assistance and capacity building, the number of diverse businesses (e.g., not just the same diverse finish carpenter on every work order but several in different categories).</a:t>
            </a:r>
          </a:p>
          <a:p>
            <a:pPr marL="171450" indent="-171450">
              <a:buClr>
                <a:schemeClr val="accent2"/>
              </a:buClr>
              <a:buFont typeface="Arial" panose="020B0604020202020204" pitchFamily="34" charset="0"/>
              <a:buChar char="•"/>
            </a:pPr>
            <a:r>
              <a:rPr lang="en-US" sz="1000" dirty="0">
                <a:solidFill>
                  <a:schemeClr val="tx2">
                    <a:lumMod val="10000"/>
                  </a:schemeClr>
                </a:solidFill>
              </a:rPr>
              <a:t>Also note subcontracting processes in general.  How are teams selecting or engaging subcontractors during scoping and proposal development.  Perhaps there are goals or expectations around inclusive business practices.  Pieces like “quick pay” practices.</a:t>
            </a:r>
            <a:endParaRPr lang="en-US" sz="1000" dirty="0"/>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dirty="0"/>
              <a:t>Partner with the contractor to attend regional outreach events: such as the Greater Pierce County Purchasing Forum, WSDOT Outreach, and Alliance Northwest.</a:t>
            </a:r>
          </a:p>
          <a:p>
            <a:pPr marL="177845" indent="-177845">
              <a:buClr>
                <a:schemeClr val="accent2"/>
              </a:buClr>
              <a:buFont typeface="Arial" panose="020B0604020202020204" pitchFamily="34" charset="0"/>
              <a:buChar char="•"/>
            </a:pPr>
            <a:r>
              <a:rPr lang="en-US" sz="1000" dirty="0"/>
              <a:t>Advertise the JOC bid solicitation on https://omwbe.wa.gov.</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dirty="0"/>
              <a:t>Other resources for outreach: </a:t>
            </a:r>
            <a:r>
              <a:rPr lang="en-US" sz="1000" u="none" kern="1200" dirty="0">
                <a:solidFill>
                  <a:schemeClr val="tx1"/>
                </a:solidFill>
                <a:effectLst/>
                <a:latin typeface="+mn-lt"/>
                <a:ea typeface="+mn-ea"/>
                <a:cs typeface="+mn-cs"/>
              </a:rPr>
              <a:t>Business Impact NW,  King County Small Contractors and Suppliers, WSDOT Small Business Services Program, USDOT Small Business Program, </a:t>
            </a:r>
            <a:r>
              <a:rPr lang="en-US" sz="1000" kern="1200" dirty="0">
                <a:solidFill>
                  <a:schemeClr val="tx1"/>
                </a:solidFill>
                <a:effectLst/>
                <a:latin typeface="+mn-lt"/>
                <a:ea typeface="+mn-ea"/>
                <a:cs typeface="+mn-cs"/>
              </a:rPr>
              <a:t>The Procurement Technical Assistance Center.  In addition, the Capital Project Advisory Review Board (CPARB) Business Equity/Diverse Business Inclusion Committee can assist with outreach efforts for both the agency and contractor.</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u="none" kern="1200" dirty="0">
                <a:solidFill>
                  <a:schemeClr val="tx1"/>
                </a:solidFill>
                <a:effectLst/>
                <a:latin typeface="+mn-lt"/>
                <a:ea typeface="+mn-ea"/>
                <a:cs typeface="+mn-cs"/>
              </a:rPr>
              <a:t>Monitor the contractor’s subcontracted inclusion results regularly to review participation percentage and partner to increase if necessary.</a:t>
            </a:r>
          </a:p>
          <a:p>
            <a:pPr marL="177845" marR="0" lvl="0" indent="-177845"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Char char="•"/>
              <a:tabLst/>
              <a:defRPr/>
            </a:pPr>
            <a:r>
              <a:rPr lang="en-US" sz="1000" kern="1200" dirty="0">
                <a:solidFill>
                  <a:schemeClr val="tx1"/>
                </a:solidFill>
                <a:latin typeface="+mn-lt"/>
                <a:ea typeface="+mn-ea"/>
                <a:cs typeface="+mn-cs"/>
              </a:rPr>
              <a:t>If the agency has goals stated, ensure that the contractor has authentic and real inclusion strategies.  Don't force the conversation but agree to a thoughtful and intentional plan.</a:t>
            </a:r>
          </a:p>
          <a:p>
            <a:r>
              <a:rPr lang="en-US" sz="1000" dirty="0">
                <a:solidFill>
                  <a:schemeClr val="accent2"/>
                </a:solidFill>
              </a:rPr>
              <a:t>Contractor:</a:t>
            </a:r>
          </a:p>
          <a:p>
            <a:pPr marL="177845" indent="-177845">
              <a:buClr>
                <a:schemeClr val="accent2"/>
              </a:buClr>
              <a:buFont typeface="Arial" panose="020B0604020202020204" pitchFamily="34" charset="0"/>
              <a:buChar char="•"/>
            </a:pPr>
            <a:r>
              <a:rPr lang="en-US" sz="1000" dirty="0"/>
              <a:t>A large list of qualified and dependable firms are important to the success of the JOC contractor.</a:t>
            </a:r>
          </a:p>
          <a:p>
            <a:pPr marL="177845" indent="-177845">
              <a:buClr>
                <a:schemeClr val="accent2"/>
              </a:buClr>
              <a:buFont typeface="Arial" panose="020B0604020202020204" pitchFamily="34" charset="0"/>
              <a:buChar char="•"/>
            </a:pPr>
            <a:r>
              <a:rPr lang="en-US" sz="1000" dirty="0"/>
              <a:t>Outreach events are an important part in finding new firms.</a:t>
            </a:r>
          </a:p>
          <a:p>
            <a:pPr marL="177845" indent="-177845">
              <a:buClr>
                <a:schemeClr val="accent2"/>
              </a:buClr>
              <a:buFont typeface="Arial" panose="020B0604020202020204" pitchFamily="34" charset="0"/>
              <a:buChar char="•"/>
            </a:pPr>
            <a:r>
              <a:rPr lang="en-US" sz="1000" dirty="0"/>
              <a:t>It is important to work with the public agency Diversity, Equity and Inclusion representative, or similar position.</a:t>
            </a:r>
          </a:p>
          <a:p>
            <a:pPr marL="177845" indent="-177845">
              <a:buClr>
                <a:schemeClr val="accent2"/>
              </a:buClr>
              <a:buFont typeface="Arial" panose="020B0604020202020204" pitchFamily="34" charset="0"/>
              <a:buChar char="•"/>
            </a:pPr>
            <a:r>
              <a:rPr lang="en-US" sz="1000" dirty="0"/>
              <a:t>It is also important to document the efforts in outreach and contacting diverse business firms to bid the different projects under the JOC contract. </a:t>
            </a:r>
          </a:p>
          <a:p>
            <a:pPr marL="177845" indent="-177845">
              <a:buClr>
                <a:schemeClr val="accent2"/>
              </a:buClr>
              <a:buFont typeface="Arial" panose="020B0604020202020204" pitchFamily="34" charset="0"/>
              <a:buChar char="•"/>
            </a:pPr>
            <a:r>
              <a:rPr lang="en-US" sz="1000" b="0" i="0" kern="1200" dirty="0">
                <a:solidFill>
                  <a:schemeClr val="tx1"/>
                </a:solidFill>
                <a:effectLst/>
                <a:latin typeface="+mn-lt"/>
                <a:ea typeface="+mn-ea"/>
                <a:cs typeface="+mn-cs"/>
              </a:rPr>
              <a:t>The JOC contractor shall publish notification of intent to perform public works projects at the beginning of each contract year in a statewide publication and in a legal newspaper of general circulation in every county in which the public works projects are anticipated.  Additional publications are encouraged to ensure a wide outreach to potential subcontractors, including diverse businesses. </a:t>
            </a:r>
          </a:p>
          <a:p>
            <a:pPr marL="177845" indent="-177845">
              <a:buClr>
                <a:schemeClr val="accent2"/>
              </a:buClr>
              <a:buFont typeface="Arial" panose="020B0604020202020204" pitchFamily="34" charset="0"/>
              <a:buChar char="•"/>
            </a:pPr>
            <a:r>
              <a:rPr lang="en-US" sz="1000" b="0" i="0" kern="1200" dirty="0">
                <a:solidFill>
                  <a:schemeClr val="tx1"/>
                </a:solidFill>
                <a:effectLst/>
                <a:latin typeface="+mn-lt"/>
                <a:ea typeface="+mn-ea"/>
                <a:cs typeface="+mn-cs"/>
              </a:rPr>
              <a:t>Attempt to remove barriers for diverse businesses such as limiting subcontractor bonding and insurance requirements as much as possible.</a:t>
            </a:r>
            <a:endParaRPr lang="en-US" sz="1000" dirty="0"/>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28</a:t>
            </a:fld>
            <a:endParaRPr lang="en-US"/>
          </a:p>
        </p:txBody>
      </p:sp>
      <p:sp>
        <p:nvSpPr>
          <p:cNvPr id="5" name="Footer Placeholder 4">
            <a:extLst>
              <a:ext uri="{FF2B5EF4-FFF2-40B4-BE49-F238E27FC236}">
                <a16:creationId xmlns:a16="http://schemas.microsoft.com/office/drawing/2014/main" id="{EC70C454-CA04-4B43-A820-1BF64DB7950C}"/>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312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The best JOC contract will have a streamlined Work Order process that everyone has agreed to.</a:t>
            </a:r>
          </a:p>
          <a:p>
            <a:pPr marL="177845" indent="-177845">
              <a:buClr>
                <a:schemeClr val="accent2"/>
              </a:buClr>
              <a:buFont typeface="Arial" panose="020B0604020202020204" pitchFamily="34" charset="0"/>
              <a:buChar char="•"/>
            </a:pPr>
            <a:r>
              <a:rPr lang="en-US" sz="1000" dirty="0"/>
              <a:t>This is the typical process of a work order from start to finish.  You will see that the biggest difference in this contracting method versus another is the scope development and pricing phases.</a:t>
            </a:r>
          </a:p>
          <a:p>
            <a:pPr marL="177845" indent="-177845">
              <a:buClr>
                <a:schemeClr val="accent2"/>
              </a:buClr>
              <a:buFont typeface="Arial" panose="020B0604020202020204" pitchFamily="34" charset="0"/>
              <a:buChar char="•"/>
            </a:pPr>
            <a:r>
              <a:rPr lang="en-US" sz="1000" dirty="0"/>
              <a:t>The most important part of the process is a detailed scope of work that everyone agrees to.  This scope not only demonstrates the team’s understanding of the project but is also the basis of the line-item estimate.  The more detail the easier it is to validate the line-item estimate.</a:t>
            </a:r>
          </a:p>
          <a:p>
            <a:pPr marL="177845" indent="-177845">
              <a:buClr>
                <a:schemeClr val="accent2"/>
              </a:buClr>
              <a:buFont typeface="Arial" panose="020B0604020202020204" pitchFamily="34" charset="0"/>
              <a:buChar char="•"/>
            </a:pPr>
            <a:r>
              <a:rPr lang="en-US" sz="1000" dirty="0"/>
              <a:t>Unit prices from the UPB can not be negotiated.  Negotiations can include refining the scope of work, and the line items and quantities to complete the scope of work. </a:t>
            </a:r>
          </a:p>
          <a:p>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Agency develops a group that will determine what projects will be issued to the contractor.</a:t>
            </a:r>
          </a:p>
          <a:p>
            <a:pPr marL="177845" indent="-177845">
              <a:buClr>
                <a:schemeClr val="accent2"/>
              </a:buClr>
              <a:buFont typeface="Arial" panose="020B0604020202020204" pitchFamily="34" charset="0"/>
              <a:buChar char="•"/>
            </a:pPr>
            <a:r>
              <a:rPr lang="en-US" sz="1000" dirty="0"/>
              <a:t>Hold a pre-construction meeting to kick off the contract.</a:t>
            </a:r>
          </a:p>
          <a:p>
            <a:pPr marL="177845" indent="-177845">
              <a:buClr>
                <a:schemeClr val="accent2"/>
              </a:buClr>
              <a:buFont typeface="Arial" panose="020B0604020202020204" pitchFamily="34" charset="0"/>
              <a:buChar char="•"/>
            </a:pPr>
            <a:r>
              <a:rPr lang="en-US" sz="1000" dirty="0"/>
              <a:t>Set up a JOC steering committee to meet at a minimum of quarterly to discuss process, workload, diverse business participation, issues and any other notable topics.</a:t>
            </a:r>
          </a:p>
          <a:p>
            <a:pPr marL="177845" indent="-177845">
              <a:buClr>
                <a:schemeClr val="accent2"/>
              </a:buClr>
              <a:buFont typeface="Arial" panose="020B0604020202020204" pitchFamily="34" charset="0"/>
              <a:buChar char="•"/>
            </a:pPr>
            <a:r>
              <a:rPr lang="en-US" sz="1000" dirty="0"/>
              <a:t>Both the agency and contractor should have a JOC champion for the contract and these two will be joint chairs of the steering committee meeting.</a:t>
            </a:r>
          </a:p>
          <a:p>
            <a:pPr marL="177845" indent="-177845">
              <a:buClr>
                <a:schemeClr val="accent2"/>
              </a:buClr>
              <a:buFont typeface="Arial" panose="020B0604020202020204" pitchFamily="34" charset="0"/>
              <a:buChar char="•"/>
            </a:pPr>
            <a:r>
              <a:rPr lang="en-US" sz="1000" dirty="0"/>
              <a:t>Encourage the contractor to conduct value engineering and recommend changes to the scope of work that gains efficiency and provides potential cost savings.</a:t>
            </a:r>
          </a:p>
        </p:txBody>
      </p:sp>
      <p:sp>
        <p:nvSpPr>
          <p:cNvPr id="4" name="Slide Number Placeholder 3"/>
          <p:cNvSpPr>
            <a:spLocks noGrp="1"/>
          </p:cNvSpPr>
          <p:nvPr>
            <p:ph type="sldNum" sz="quarter" idx="5"/>
          </p:nvPr>
        </p:nvSpPr>
        <p:spPr/>
        <p:txBody>
          <a:bodyPr/>
          <a:lstStyle/>
          <a:p>
            <a:fld id="{5397E162-58BE-4A7C-8127-F629FFD0A39C}" type="slidenum">
              <a:rPr lang="en-US" smtClean="0"/>
              <a:t>29</a:t>
            </a:fld>
            <a:endParaRPr lang="en-US"/>
          </a:p>
        </p:txBody>
      </p:sp>
      <p:sp>
        <p:nvSpPr>
          <p:cNvPr id="5" name="Footer Placeholder 4">
            <a:extLst>
              <a:ext uri="{FF2B5EF4-FFF2-40B4-BE49-F238E27FC236}">
                <a16:creationId xmlns:a16="http://schemas.microsoft.com/office/drawing/2014/main" id="{48C5C15C-58D5-4003-981A-526038013DF0}"/>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4215527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Topic Summary:</a:t>
            </a:r>
          </a:p>
          <a:p>
            <a:r>
              <a:rPr lang="en-US" sz="1000" dirty="0"/>
              <a:t>The topics outlined here logically follow a typical Washington State Public Owner’s creation of a JOC Program,  Request for Proposal (RFP) and the flow of a typical JOC Contract. The topics will discuss what a public owner needs to consider while developing the RFP to managing a JOC contract. The guideline also includes specific sections tailored to the contractor who has never done JOC work before.  This is not meant to be all inclusive, however these guidelines will hit a majority of the frequently asked items, questions and lessons learned by public owners and contractors.</a:t>
            </a: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a:t>
            </a:fld>
            <a:endParaRPr lang="en-US"/>
          </a:p>
        </p:txBody>
      </p:sp>
      <p:sp>
        <p:nvSpPr>
          <p:cNvPr id="5" name="Footer Placeholder 4">
            <a:extLst>
              <a:ext uri="{FF2B5EF4-FFF2-40B4-BE49-F238E27FC236}">
                <a16:creationId xmlns:a16="http://schemas.microsoft.com/office/drawing/2014/main" id="{D539B908-63DE-4286-8907-C22344F57A91}"/>
              </a:ext>
            </a:extLst>
          </p:cNvPr>
          <p:cNvSpPr>
            <a:spLocks noGrp="1"/>
          </p:cNvSpPr>
          <p:nvPr>
            <p:ph type="ftr" sz="quarter" idx="4"/>
          </p:nvPr>
        </p:nvSpPr>
        <p:spPr>
          <a:xfrm>
            <a:off x="2" y="9119173"/>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0562259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a:buClr>
                <a:schemeClr val="accent2"/>
              </a:buClr>
            </a:pPr>
            <a:r>
              <a:rPr lang="en-US" sz="1000" dirty="0"/>
              <a:t>Work</a:t>
            </a:r>
            <a:r>
              <a:rPr lang="en-US" sz="1000" baseline="0" dirty="0"/>
              <a:t> order request to execution process best practices.</a:t>
            </a:r>
            <a:endParaRPr lang="en-US" sz="1000" dirty="0"/>
          </a:p>
          <a:p>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Have</a:t>
            </a:r>
            <a:r>
              <a:rPr lang="en-US" sz="1000" baseline="0" dirty="0"/>
              <a:t> a “flow” and process decided ahead of time.</a:t>
            </a:r>
          </a:p>
          <a:p>
            <a:pPr marL="177845" indent="-177845">
              <a:buClr>
                <a:schemeClr val="accent2"/>
              </a:buClr>
              <a:buFont typeface="Arial" panose="020B0604020202020204" pitchFamily="34" charset="0"/>
              <a:buChar char="•"/>
            </a:pPr>
            <a:r>
              <a:rPr lang="en-US" sz="1000" baseline="0" dirty="0"/>
              <a:t>Know how and what the agency will prepare to request the JOC contractor to look at a project and price.</a:t>
            </a:r>
          </a:p>
          <a:p>
            <a:pPr marL="177845" indent="-177845">
              <a:buClr>
                <a:schemeClr val="accent2"/>
              </a:buClr>
              <a:buFont typeface="Arial" panose="020B0604020202020204" pitchFamily="34" charset="0"/>
              <a:buChar char="•"/>
            </a:pPr>
            <a:r>
              <a:rPr lang="en-US" sz="1000" baseline="0" dirty="0"/>
              <a:t>Know who the stakeholders and end users are and how they will be involved in the process.</a:t>
            </a:r>
          </a:p>
          <a:p>
            <a:pPr marL="177845" indent="-177845">
              <a:buClr>
                <a:schemeClr val="accent2"/>
              </a:buClr>
              <a:buFont typeface="Arial" panose="020B0604020202020204" pitchFamily="34" charset="0"/>
              <a:buChar char="•"/>
            </a:pPr>
            <a:r>
              <a:rPr lang="en-US" sz="1000" baseline="0" dirty="0"/>
              <a:t>Have a Rough Order of Magnitude (ROM) as to what you think a project costs before getting the JOC involved.</a:t>
            </a:r>
          </a:p>
          <a:p>
            <a:pPr marL="177845" indent="-177845">
              <a:buClr>
                <a:schemeClr val="accent2"/>
              </a:buClr>
              <a:buFont typeface="Arial" panose="020B0604020202020204" pitchFamily="34" charset="0"/>
              <a:buChar char="•"/>
            </a:pPr>
            <a:r>
              <a:rPr lang="en-US" sz="1000" baseline="0" dirty="0"/>
              <a:t>Performance criteria, level of design needed for permit, coordination on the owner side (e.g., will the work require you to shut down areas, etc.).</a:t>
            </a:r>
          </a:p>
        </p:txBody>
      </p:sp>
      <p:sp>
        <p:nvSpPr>
          <p:cNvPr id="4" name="Slide Number Placeholder 3"/>
          <p:cNvSpPr>
            <a:spLocks noGrp="1"/>
          </p:cNvSpPr>
          <p:nvPr>
            <p:ph type="sldNum" sz="quarter" idx="5"/>
          </p:nvPr>
        </p:nvSpPr>
        <p:spPr/>
        <p:txBody>
          <a:bodyPr/>
          <a:lstStyle/>
          <a:p>
            <a:fld id="{5397E162-58BE-4A7C-8127-F629FFD0A39C}" type="slidenum">
              <a:rPr lang="en-US" smtClean="0"/>
              <a:t>30</a:t>
            </a:fld>
            <a:endParaRPr lang="en-US"/>
          </a:p>
        </p:txBody>
      </p:sp>
      <p:sp>
        <p:nvSpPr>
          <p:cNvPr id="5" name="Footer Placeholder 4">
            <a:extLst>
              <a:ext uri="{FF2B5EF4-FFF2-40B4-BE49-F238E27FC236}">
                <a16:creationId xmlns:a16="http://schemas.microsoft.com/office/drawing/2014/main" id="{90CD5A7E-96CC-4671-BA49-730FEAA063AC}"/>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0886504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a:buClr>
                <a:schemeClr val="accent2"/>
              </a:buClr>
            </a:pPr>
            <a:r>
              <a:rPr lang="en-US" sz="1000" dirty="0"/>
              <a:t>Agency’s considerations before requesting</a:t>
            </a:r>
            <a:r>
              <a:rPr lang="en-US" sz="1000" baseline="0" dirty="0"/>
              <a:t> pricing from the JOC contractor.</a:t>
            </a:r>
            <a:endParaRPr lang="en-US" sz="1000" dirty="0"/>
          </a:p>
          <a:p>
            <a:r>
              <a:rPr lang="en-US" sz="1000" dirty="0">
                <a:solidFill>
                  <a:schemeClr val="accent2"/>
                </a:solidFill>
              </a:rPr>
              <a:t>Best Practices:</a:t>
            </a:r>
          </a:p>
          <a:p>
            <a:pPr marL="171450" indent="-171450">
              <a:buClr>
                <a:schemeClr val="accent2"/>
              </a:buClr>
              <a:buFont typeface="Arial" panose="020B0604020202020204" pitchFamily="34" charset="0"/>
              <a:buChar char="•"/>
            </a:pPr>
            <a:r>
              <a:rPr lang="en-US" sz="1000" dirty="0"/>
              <a:t>Agency’s need to have a clear internal process on</a:t>
            </a:r>
            <a:r>
              <a:rPr lang="en-US" sz="1000" baseline="0" dirty="0"/>
              <a:t> how they “develop” projects before requesting the JOC contractor to price.</a:t>
            </a:r>
          </a:p>
          <a:p>
            <a:pPr marL="171450" indent="-171450">
              <a:buClr>
                <a:schemeClr val="accent2"/>
              </a:buClr>
              <a:buFont typeface="Arial" panose="020B0604020202020204" pitchFamily="34" charset="0"/>
              <a:buChar char="•"/>
            </a:pPr>
            <a:r>
              <a:rPr lang="en-US" sz="1000" baseline="0" dirty="0"/>
              <a:t>It is potentially challenging when you use the JOC for funding request development, project managers, designers, etc.</a:t>
            </a:r>
            <a:endParaRPr lang="en-US" sz="1000" dirty="0"/>
          </a:p>
          <a:p>
            <a:endParaRPr lang="en-US" sz="1000" dirty="0">
              <a:solidFill>
                <a:schemeClr val="accent2"/>
              </a:solidFill>
            </a:endParaRPr>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31</a:t>
            </a:fld>
            <a:endParaRPr lang="en-US"/>
          </a:p>
        </p:txBody>
      </p:sp>
      <p:sp>
        <p:nvSpPr>
          <p:cNvPr id="5" name="Footer Placeholder 4">
            <a:extLst>
              <a:ext uri="{FF2B5EF4-FFF2-40B4-BE49-F238E27FC236}">
                <a16:creationId xmlns:a16="http://schemas.microsoft.com/office/drawing/2014/main" id="{90CD5A7E-96CC-4671-BA49-730FEAA063AC}"/>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486404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This slide details out some of the specific activities that may and should be covered at an initial site visit.</a:t>
            </a:r>
          </a:p>
          <a:p>
            <a:pPr marL="177845" indent="-177845">
              <a:buClr>
                <a:schemeClr val="accent2"/>
              </a:buClr>
              <a:buFont typeface="Arial" panose="020B0604020202020204" pitchFamily="34" charset="0"/>
              <a:buChar char="•"/>
            </a:pPr>
            <a:r>
              <a:rPr lang="en-US" sz="1000" dirty="0"/>
              <a:t>It is important at the initial site visit to walk through the different elements of the work and be prepared that this may take more then one walk; especially if you are dealing with a project that is not defined at this stage.</a:t>
            </a:r>
          </a:p>
          <a:p>
            <a:pPr marL="177845" indent="-177845">
              <a:buClr>
                <a:schemeClr val="accent2"/>
              </a:buClr>
              <a:buFont typeface="Arial" panose="020B0604020202020204" pitchFamily="34" charset="0"/>
              <a:buChar char="•"/>
            </a:pPr>
            <a:r>
              <a:rPr lang="en-US" sz="1000" dirty="0"/>
              <a:t>It is imperative that the JOC contractor collaborates in the development of the detailed scope of work for the project. This may take time depending on the detail of the project and the numbers of questions that are developed and need to be answered by the public agency. </a:t>
            </a:r>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dirty="0"/>
              <a:t>Bring any documents, specifications and as-builts that will help the team to understand the existing conditions; for example, electrical panels to be used to connect to, location of water, sewer and other utilities to be tied into.</a:t>
            </a:r>
          </a:p>
          <a:p>
            <a:pPr marL="177845" indent="-177845">
              <a:buClr>
                <a:schemeClr val="accent2"/>
              </a:buClr>
              <a:buFont typeface="Arial" panose="020B0604020202020204" pitchFamily="34" charset="0"/>
              <a:buChar char="•"/>
            </a:pPr>
            <a:r>
              <a:rPr lang="en-US" sz="1000" dirty="0"/>
              <a:t>If a designer is a part of the project, it would be a good idea to have the designer at the site visit with the contractor.</a:t>
            </a:r>
          </a:p>
          <a:p>
            <a:pPr marL="177845" indent="-177845">
              <a:buClr>
                <a:schemeClr val="accent2"/>
              </a:buClr>
              <a:buFont typeface="Arial" panose="020B0604020202020204" pitchFamily="34" charset="0"/>
              <a:buChar char="•"/>
            </a:pPr>
            <a:r>
              <a:rPr lang="en-US" sz="1000" dirty="0"/>
              <a:t>Invite the key stakeholders to the site visit.  This will help with scope development and or refinement.</a:t>
            </a:r>
          </a:p>
          <a:p>
            <a:pPr marL="177845" indent="-177845">
              <a:buClr>
                <a:schemeClr val="accent2"/>
              </a:buClr>
              <a:buFont typeface="Arial" panose="020B0604020202020204" pitchFamily="34" charset="0"/>
              <a:buChar char="•"/>
            </a:pPr>
            <a:r>
              <a:rPr lang="en-US" sz="1000" dirty="0"/>
              <a:t>Make the contractor aware of any particular makes and models of equipment that the end user wants to be used on the project. This is a good time to make the contractor aware if there is any schedule and budget constraints for the project. </a:t>
            </a:r>
          </a:p>
          <a:p>
            <a:r>
              <a:rPr lang="en-US" sz="1000" dirty="0">
                <a:solidFill>
                  <a:schemeClr val="accent2"/>
                </a:solidFill>
              </a:rPr>
              <a:t>Contractor:</a:t>
            </a:r>
          </a:p>
          <a:p>
            <a:pPr marL="177845" indent="-177845">
              <a:buClr>
                <a:schemeClr val="accent2"/>
              </a:buClr>
              <a:buFont typeface="Arial" panose="020B0604020202020204" pitchFamily="34" charset="0"/>
              <a:buChar char="•"/>
            </a:pPr>
            <a:r>
              <a:rPr lang="en-US" sz="1000" dirty="0"/>
              <a:t>It is important that the contractor develops a scope of work and add any other details necessary regardless of what is received from the agency.  This shows the contractors understanding of the project and, also allows the contractor to get buy in from the key stakeholders before pricing.</a:t>
            </a:r>
          </a:p>
          <a:p>
            <a:pPr marL="177845" indent="-177845">
              <a:buClr>
                <a:schemeClr val="accent2"/>
              </a:buClr>
              <a:buFont typeface="Arial" panose="020B0604020202020204" pitchFamily="34" charset="0"/>
              <a:buChar char="•"/>
            </a:pPr>
            <a:r>
              <a:rPr lang="en-US" sz="1000" dirty="0"/>
              <a:t>It is important to think through the project in detail.  This helps with minimizing change orders.  In JOC contracting, change orders are not always in the interest of the JOC contractor. This is typically due to the UPB and the subcontractor prices.</a:t>
            </a:r>
          </a:p>
          <a:p>
            <a:pPr marL="177845" indent="-177845">
              <a:buClr>
                <a:schemeClr val="accent2"/>
              </a:buClr>
              <a:buFont typeface="Arial" panose="020B0604020202020204" pitchFamily="34" charset="0"/>
              <a:buChar char="•"/>
            </a:pPr>
            <a:r>
              <a:rPr lang="en-US" sz="1000" dirty="0"/>
              <a:t>It is always a good idea to get input from subcontractors on the scope of work.</a:t>
            </a:r>
          </a:p>
          <a:p>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The key to a well ran project is a detailed scope of work; where all key stakeholders have reviewed and approved the scope.</a:t>
            </a:r>
            <a:endParaRPr lang="en-US" sz="1000" dirty="0">
              <a:solidFill>
                <a:schemeClr val="accent2"/>
              </a:solidFill>
            </a:endParaRPr>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32</a:t>
            </a:fld>
            <a:endParaRPr lang="en-US"/>
          </a:p>
        </p:txBody>
      </p:sp>
      <p:sp>
        <p:nvSpPr>
          <p:cNvPr id="5" name="Footer Placeholder 4">
            <a:extLst>
              <a:ext uri="{FF2B5EF4-FFF2-40B4-BE49-F238E27FC236}">
                <a16:creationId xmlns:a16="http://schemas.microsoft.com/office/drawing/2014/main" id="{84B1EBB6-E4AC-43F9-A871-C32E700CF81C}"/>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4642996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In all intent and purpose the ownership of these steps are on the JOC contractor.</a:t>
            </a:r>
          </a:p>
          <a:p>
            <a:pPr marL="177845" indent="-177845">
              <a:buClr>
                <a:schemeClr val="accent2"/>
              </a:buClr>
              <a:buFont typeface="Arial" panose="020B0604020202020204" pitchFamily="34" charset="0"/>
              <a:buChar char="•"/>
            </a:pPr>
            <a:r>
              <a:rPr lang="en-US" sz="1000" dirty="0"/>
              <a:t>This is where the JOC contractor takes the scope of work and begins to develop his line-item proposal, schedule and other supporting documents together.</a:t>
            </a:r>
          </a:p>
          <a:p>
            <a:pPr marL="177845" indent="-177845">
              <a:buClr>
                <a:schemeClr val="accent2"/>
              </a:buClr>
              <a:buFont typeface="Arial" panose="020B0604020202020204" pitchFamily="34" charset="0"/>
              <a:buChar char="•"/>
            </a:pPr>
            <a:r>
              <a:rPr lang="en-US" sz="1000" dirty="0"/>
              <a:t>The more detail and specificity the contractor has in the scope of work, the easier it is to develop and review the line items proposal. </a:t>
            </a:r>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baseline="0" dirty="0"/>
              <a:t>Remember your established work order flow and roles and responsibilities of your team members.</a:t>
            </a:r>
            <a:endParaRPr lang="en-US" sz="1000" dirty="0"/>
          </a:p>
          <a:p>
            <a:r>
              <a:rPr lang="en-US" sz="1000" dirty="0">
                <a:solidFill>
                  <a:schemeClr val="accent2"/>
                </a:solidFill>
              </a:rPr>
              <a:t>Contractor:</a:t>
            </a:r>
          </a:p>
          <a:p>
            <a:pPr marL="177800" indent="-177800">
              <a:buClr>
                <a:schemeClr val="accent2"/>
              </a:buClr>
              <a:buFont typeface="Arial" panose="020B0604020202020204" pitchFamily="34" charset="0"/>
              <a:buChar char="•"/>
            </a:pPr>
            <a:r>
              <a:rPr lang="en-US" sz="1000" dirty="0"/>
              <a:t>The estimating phase is the most time consuming and underestimated process. This is largely due to developing a detailed price proposal and adding the specific items to the proposal to allow for a thorough review.</a:t>
            </a:r>
            <a:endParaRPr lang="en-US" sz="1000" dirty="0">
              <a:cs typeface="Calibri"/>
            </a:endParaRPr>
          </a:p>
          <a:p>
            <a:pPr marL="177800" indent="-177800">
              <a:buClr>
                <a:schemeClr val="accent2"/>
              </a:buClr>
              <a:buFont typeface="Arial" panose="020B0604020202020204" pitchFamily="34" charset="0"/>
              <a:buChar char="•"/>
            </a:pPr>
            <a:r>
              <a:rPr lang="en-US" sz="1000" dirty="0"/>
              <a:t>When developing your line-item price proposal you will find that there are assumptions that need to be made regardless of how good it is believed the scope is.  Make sure you are documenting those assumptions, so you can come back to them.  This is commonly where there is a difference between the contractor’s proposal and the public agency’s independent estimate.</a:t>
            </a:r>
            <a:endParaRPr lang="en-US" sz="1000" dirty="0">
              <a:cs typeface="Calibri" panose="020F0502020204030204"/>
            </a:endParaRPr>
          </a:p>
          <a:p>
            <a:pPr marL="177845" indent="-177845">
              <a:buClr>
                <a:schemeClr val="accent2"/>
              </a:buClr>
              <a:buFont typeface="Arial" panose="020B0604020202020204" pitchFamily="34" charset="0"/>
              <a:buChar char="•"/>
            </a:pPr>
            <a:r>
              <a:rPr lang="en-US" sz="1000" dirty="0"/>
              <a:t>Your price proposal needs be able to stand alone and give the public agency what they need to understand your line-item proposal and your understanding of the project.  The better you do this the quicker the agency can review the proposal.</a:t>
            </a:r>
          </a:p>
          <a:p>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The scope of work is aligned with the proposal and the proposal is filtered in the same break down as the scope of work.</a:t>
            </a:r>
          </a:p>
          <a:p>
            <a:pPr marL="177845" indent="-177845">
              <a:buClr>
                <a:schemeClr val="accent2"/>
              </a:buClr>
              <a:buFont typeface="Arial" panose="020B0604020202020204" pitchFamily="34" charset="0"/>
              <a:buChar char="•"/>
            </a:pPr>
            <a:r>
              <a:rPr lang="en-US" sz="1000" dirty="0"/>
              <a:t>Add detail notes to include how you got to the quantities on your line-item proposal.</a:t>
            </a:r>
          </a:p>
          <a:p>
            <a:pPr marL="177845" indent="-177845">
              <a:buClr>
                <a:schemeClr val="accent2"/>
              </a:buClr>
              <a:buFont typeface="Arial" panose="020B0604020202020204" pitchFamily="34" charset="0"/>
              <a:buChar char="•"/>
            </a:pPr>
            <a:r>
              <a:rPr lang="en-US" sz="1000" dirty="0"/>
              <a:t>When budgets are tight it is always a good idea to develop option items. </a:t>
            </a:r>
          </a:p>
          <a:p>
            <a:pPr marL="177845" indent="-177845">
              <a:buClr>
                <a:schemeClr val="accent2"/>
              </a:buClr>
              <a:buFont typeface="Arial" panose="020B0604020202020204" pitchFamily="34" charset="0"/>
              <a:buChar char="•"/>
            </a:pPr>
            <a:r>
              <a:rPr lang="en-US" sz="1000" dirty="0"/>
              <a:t>Use software designed for JOC Contracting and integration of the UPB data.  </a:t>
            </a: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33</a:t>
            </a:fld>
            <a:endParaRPr lang="en-US"/>
          </a:p>
        </p:txBody>
      </p:sp>
      <p:sp>
        <p:nvSpPr>
          <p:cNvPr id="5" name="Footer Placeholder 4">
            <a:extLst>
              <a:ext uri="{FF2B5EF4-FFF2-40B4-BE49-F238E27FC236}">
                <a16:creationId xmlns:a16="http://schemas.microsoft.com/office/drawing/2014/main" id="{54026BBC-8DD2-47CE-A0A7-B7E543708A82}"/>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42015813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2350" y="1146175"/>
            <a:ext cx="5759450" cy="3240088"/>
          </a:xfrm>
        </p:spPr>
      </p:sp>
      <p:sp>
        <p:nvSpPr>
          <p:cNvPr id="3" name="Notes Placeholder 2"/>
          <p:cNvSpPr>
            <a:spLocks noGrp="1"/>
          </p:cNvSpPr>
          <p:nvPr>
            <p:ph type="body" idx="1"/>
          </p:nvPr>
        </p:nvSpPr>
        <p:spPr/>
        <p:txBody>
          <a:bodyPr/>
          <a:lstStyle/>
          <a:p>
            <a:r>
              <a:rPr lang="en-US" sz="1000" dirty="0">
                <a:solidFill>
                  <a:schemeClr val="accent2"/>
                </a:solidFill>
              </a:rPr>
              <a:t>Slide Summary:</a:t>
            </a:r>
          </a:p>
          <a:p>
            <a:r>
              <a:rPr lang="en-US" sz="1000" dirty="0"/>
              <a:t>During this phase, the public agency reviews the contractor’s proposal for completeness.</a:t>
            </a:r>
          </a:p>
          <a:p>
            <a:r>
              <a:rPr lang="en-US" sz="1000" dirty="0"/>
              <a:t>Verify budget availability</a:t>
            </a:r>
          </a:p>
          <a:p>
            <a:pPr marL="177845" indent="-177845">
              <a:buClr>
                <a:schemeClr val="accent2"/>
              </a:buClr>
              <a:buFont typeface="Arial" panose="020B0604020202020204" pitchFamily="34" charset="0"/>
              <a:buChar char="•"/>
            </a:pPr>
            <a:endParaRPr lang="en-US" sz="1000" dirty="0"/>
          </a:p>
          <a:p>
            <a:endParaRPr lang="en-US" sz="1000" dirty="0">
              <a:solidFill>
                <a:schemeClr val="accent2"/>
              </a:solidFill>
            </a:endParaRP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34</a:t>
            </a:fld>
            <a:endParaRPr lang="en-US"/>
          </a:p>
        </p:txBody>
      </p:sp>
      <p:sp>
        <p:nvSpPr>
          <p:cNvPr id="5" name="Footer Placeholder 4">
            <a:extLst>
              <a:ext uri="{FF2B5EF4-FFF2-40B4-BE49-F238E27FC236}">
                <a16:creationId xmlns:a16="http://schemas.microsoft.com/office/drawing/2014/main" id="{54026BBC-8DD2-47CE-A0A7-B7E543708A82}"/>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41977946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The public agency has the ownership of this step.</a:t>
            </a:r>
          </a:p>
          <a:p>
            <a:pPr marL="177845" indent="-177845">
              <a:buClr>
                <a:schemeClr val="accent2"/>
              </a:buClr>
              <a:buFont typeface="Arial" panose="020B0604020202020204" pitchFamily="34" charset="0"/>
              <a:buChar char="•"/>
            </a:pPr>
            <a:r>
              <a:rPr lang="en-US" sz="1000" dirty="0"/>
              <a:t>It is important that a well thought out process is developed to streamline the process.  This is the agency’s opportunity to shorten the time in awarding a work order over other procurement methods.</a:t>
            </a:r>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dirty="0"/>
              <a:t>The Work Order approval process should be designed by the agency to fit the specific authorization levels and management structure and included in the procedure manual. </a:t>
            </a:r>
          </a:p>
          <a:p>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To streamline the award and approval process a Work Order Form has been developed by the DES to act as the pricing and award document for each Work Order.  This minimizes that amount of additional paperwork. This is just one example and there are other tools available to support this process. </a:t>
            </a:r>
          </a:p>
          <a:p>
            <a:pPr marL="177845" indent="-177845">
              <a:buClr>
                <a:schemeClr val="accent2"/>
              </a:buClr>
              <a:buFont typeface="Arial" panose="020B0604020202020204" pitchFamily="34" charset="0"/>
              <a:buChar char="•"/>
            </a:pPr>
            <a:r>
              <a:rPr lang="en-US" sz="1000" dirty="0"/>
              <a:t>Another best practice is to determine the lowest level of signature authority as possible on approving and signing work orders.</a:t>
            </a:r>
          </a:p>
          <a:p>
            <a:pPr marL="177845" indent="-177845">
              <a:buClr>
                <a:schemeClr val="accent2"/>
              </a:buClr>
              <a:buFont typeface="Arial" panose="020B0604020202020204" pitchFamily="34" charset="0"/>
              <a:buChar char="•"/>
            </a:pPr>
            <a:r>
              <a:rPr lang="en-US" sz="1000" dirty="0"/>
              <a:t>A preconstruction meeting will provide an opportunity for stakeholders to finalize schedule and discuss JOC contractor’s diverse business inclusion plan for this Work Order.</a:t>
            </a:r>
          </a:p>
          <a:p>
            <a:pPr marL="0" indent="0">
              <a:buClr>
                <a:schemeClr val="accent2"/>
              </a:buClr>
              <a:buFont typeface="Arial" panose="020B0604020202020204" pitchFamily="34" charset="0"/>
              <a:buNone/>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35</a:t>
            </a:fld>
            <a:endParaRPr lang="en-US"/>
          </a:p>
        </p:txBody>
      </p:sp>
      <p:sp>
        <p:nvSpPr>
          <p:cNvPr id="5" name="Footer Placeholder 4">
            <a:extLst>
              <a:ext uri="{FF2B5EF4-FFF2-40B4-BE49-F238E27FC236}">
                <a16:creationId xmlns:a16="http://schemas.microsoft.com/office/drawing/2014/main" id="{3E7E83F1-A26C-423F-AE06-9BEC50E6595C}"/>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6363944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It is important to remember that the JOC contract is a program, therefore it requires program level meetings and management and not just work order specific meetings. The program level meeting allows for streamlining the JOC Process, conflict resolution, priority management and subcontracting,</a:t>
            </a:r>
            <a:r>
              <a:rPr lang="en-US" sz="1000" baseline="0" dirty="0"/>
              <a:t> diverse business inclusion, and roles and responsibilities </a:t>
            </a:r>
            <a:r>
              <a:rPr lang="en-US" sz="1000" dirty="0"/>
              <a:t>discussions. </a:t>
            </a: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36</a:t>
            </a:fld>
            <a:endParaRPr lang="en-US"/>
          </a:p>
        </p:txBody>
      </p:sp>
      <p:sp>
        <p:nvSpPr>
          <p:cNvPr id="5" name="Footer Placeholder 4">
            <a:extLst>
              <a:ext uri="{FF2B5EF4-FFF2-40B4-BE49-F238E27FC236}">
                <a16:creationId xmlns:a16="http://schemas.microsoft.com/office/drawing/2014/main" id="{A00B30B0-3860-43D2-85AA-D18FD4445B8F}"/>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4571269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It is a best</a:t>
            </a:r>
            <a:r>
              <a:rPr lang="en-US" sz="1000" baseline="0" dirty="0"/>
              <a:t> practice for </a:t>
            </a:r>
            <a:r>
              <a:rPr lang="en-US" sz="1000" dirty="0"/>
              <a:t>effective and well run JOC contracts when the agency and contractor can collaborate and work through problems in a positive manor. The key is when both sides “trust” each other.</a:t>
            </a:r>
          </a:p>
          <a:p>
            <a:pPr marL="177845" indent="-177845">
              <a:buClr>
                <a:schemeClr val="accent2"/>
              </a:buClr>
              <a:buFont typeface="Arial" panose="020B0604020202020204" pitchFamily="34" charset="0"/>
              <a:buChar char="•"/>
            </a:pPr>
            <a:r>
              <a:rPr lang="en-US" sz="1000" dirty="0"/>
              <a:t>It makes sense to have a set agenda developed for a steering committee meeting and one for a work order meeting.  This ensures that everyone stays on task and what to expect.</a:t>
            </a:r>
          </a:p>
          <a:p>
            <a:r>
              <a:rPr lang="en-US" sz="1000" dirty="0">
                <a:solidFill>
                  <a:schemeClr val="accent2"/>
                </a:solidFill>
              </a:rPr>
              <a:t>Agency:</a:t>
            </a:r>
          </a:p>
          <a:p>
            <a:pPr marL="177845" indent="-177845">
              <a:buClr>
                <a:schemeClr val="accent2"/>
              </a:buClr>
              <a:buFont typeface="Arial" panose="020B0604020202020204" pitchFamily="34" charset="0"/>
              <a:buChar char="•"/>
            </a:pPr>
            <a:r>
              <a:rPr lang="en-US" sz="1000" dirty="0"/>
              <a:t>Again, understand your expectations</a:t>
            </a:r>
            <a:r>
              <a:rPr lang="en-US" sz="1000" baseline="0" dirty="0"/>
              <a:t> and make intentional program management decisions.  Perhaps your contracting teams can support the overall program and multi-year contract management, while your project delivery personnel are focused on the individual work orders.</a:t>
            </a:r>
            <a:endParaRPr lang="en-US" sz="1000" dirty="0"/>
          </a:p>
          <a:p>
            <a:r>
              <a:rPr lang="en-US" sz="1000" dirty="0">
                <a:solidFill>
                  <a:schemeClr val="accent2"/>
                </a:solidFill>
              </a:rPr>
              <a:t>Contractor:</a:t>
            </a:r>
          </a:p>
          <a:p>
            <a:pPr marL="177845" indent="-177845">
              <a:buClr>
                <a:schemeClr val="accent2"/>
              </a:buClr>
              <a:buFont typeface="Arial" panose="020B0604020202020204" pitchFamily="34" charset="0"/>
              <a:buChar char="•"/>
            </a:pPr>
            <a:r>
              <a:rPr lang="en-US" sz="1000" dirty="0"/>
              <a:t>The JOC contractor works with the agency to develop an agenda for the steering committee and work order meeting.  Most times the agenda for a work order meeting is the same one used for other projects.</a:t>
            </a:r>
          </a:p>
          <a:p>
            <a:pPr marL="177845" indent="-177845">
              <a:buClr>
                <a:schemeClr val="accent2"/>
              </a:buClr>
              <a:buFont typeface="Arial" panose="020B0604020202020204" pitchFamily="34" charset="0"/>
              <a:buChar char="•"/>
            </a:pPr>
            <a:r>
              <a:rPr lang="en-US" sz="1000" dirty="0"/>
              <a:t>Develop a spreadsheet to track the individual work order by contract year, contract amount and diverse business utilization at the minimum. Work with the agency to determine other items that need to be added.</a:t>
            </a:r>
          </a:p>
          <a:p>
            <a:pPr marL="177845" indent="-177845">
              <a:buClr>
                <a:schemeClr val="accent2"/>
              </a:buClr>
              <a:buFont typeface="Arial" panose="020B0604020202020204" pitchFamily="34" charset="0"/>
              <a:buChar char="•"/>
            </a:pPr>
            <a:r>
              <a:rPr lang="en-US" sz="1000" dirty="0"/>
              <a:t>To be able to maximize the contract it takes being proactive, being open to discuss concerns and providing a quality project on time. </a:t>
            </a:r>
          </a:p>
          <a:p>
            <a:r>
              <a:rPr lang="en-US" sz="1000" dirty="0">
                <a:solidFill>
                  <a:schemeClr val="accent2"/>
                </a:solidFill>
              </a:rPr>
              <a:t>Best Practices:</a:t>
            </a:r>
          </a:p>
          <a:p>
            <a:pPr marL="177845" indent="-177845">
              <a:buClr>
                <a:schemeClr val="accent2"/>
              </a:buClr>
              <a:buFont typeface="Arial" panose="020B0604020202020204" pitchFamily="34" charset="0"/>
              <a:buChar char="•"/>
            </a:pPr>
            <a:r>
              <a:rPr lang="en-US" sz="1000" dirty="0"/>
              <a:t>Develop a steering committee with a senior management team of the agency and the contractor.  This meeting is typically conducted quarterly, however some agency’s hold them more frequently or less depending on the need.</a:t>
            </a:r>
          </a:p>
          <a:p>
            <a:pPr marL="177845" indent="-177845">
              <a:buClr>
                <a:schemeClr val="accent2"/>
              </a:buClr>
              <a:buFont typeface="Arial" panose="020B0604020202020204" pitchFamily="34" charset="0"/>
              <a:buChar char="•"/>
            </a:pPr>
            <a:r>
              <a:rPr lang="en-US" sz="1000" dirty="0"/>
              <a:t>When there is conflict on how the JOC process is working or not, it has been found to be valuable to bring the project management staff together from both organizations to determine ways to make the process more efficient.  This meeting should be run by senior management from the public agency and the contractor.</a:t>
            </a: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37</a:t>
            </a:fld>
            <a:endParaRPr lang="en-US"/>
          </a:p>
        </p:txBody>
      </p:sp>
      <p:sp>
        <p:nvSpPr>
          <p:cNvPr id="5" name="Footer Placeholder 4">
            <a:extLst>
              <a:ext uri="{FF2B5EF4-FFF2-40B4-BE49-F238E27FC236}">
                <a16:creationId xmlns:a16="http://schemas.microsoft.com/office/drawing/2014/main" id="{A00B30B0-3860-43D2-85AA-D18FD4445B8F}"/>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0885151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1450" indent="-171450">
              <a:buClr>
                <a:schemeClr val="accent2"/>
              </a:buClr>
              <a:buFont typeface="Arial" panose="020B0604020202020204" pitchFamily="34" charset="0"/>
              <a:buChar char="•"/>
            </a:pPr>
            <a:r>
              <a:rPr lang="en-US" sz="1000" dirty="0"/>
              <a:t>It is very important to manage and record all documentation related to each individual Work Order as each one is finalized.</a:t>
            </a:r>
          </a:p>
          <a:p>
            <a:pPr marL="171450" indent="-171450">
              <a:buClr>
                <a:schemeClr val="accent2"/>
              </a:buClr>
              <a:buFont typeface="Arial" panose="020B0604020202020204" pitchFamily="34" charset="0"/>
              <a:buChar char="•"/>
            </a:pPr>
            <a:r>
              <a:rPr lang="en-US" sz="1000" dirty="0"/>
              <a:t>Documentation should include the final work order proposal, scope of work and schedule; the diverse business outreach and utilization, JOC contractor and all subcontractor Intent to Pay Prevailing Wages and Affidavit of Wages Paid.</a:t>
            </a:r>
          </a:p>
          <a:p>
            <a:pPr marL="171450" indent="-171450">
              <a:buClr>
                <a:schemeClr val="accent2"/>
              </a:buClr>
              <a:buFont typeface="Arial" panose="020B0604020202020204" pitchFamily="34" charset="0"/>
              <a:buChar char="•"/>
            </a:pPr>
            <a:r>
              <a:rPr lang="en-US" sz="1000" dirty="0"/>
              <a:t>Warranties and Operation and Maintenance Manuals</a:t>
            </a:r>
          </a:p>
          <a:p>
            <a:pPr marL="171450" indent="-171450">
              <a:buClr>
                <a:schemeClr val="accent2"/>
              </a:buClr>
              <a:buFont typeface="Arial" panose="020B0604020202020204" pitchFamily="34" charset="0"/>
              <a:buChar char="•"/>
            </a:pPr>
            <a:r>
              <a:rPr lang="en-US" sz="1000" dirty="0"/>
              <a:t>Record the final amount of the Work Order and amounts paid to each subcontractor.</a:t>
            </a:r>
          </a:p>
          <a:p>
            <a:pPr marL="171450" indent="-171450">
              <a:buClr>
                <a:schemeClr val="accent2"/>
              </a:buClr>
              <a:buFont typeface="Arial" panose="020B0604020202020204" pitchFamily="34" charset="0"/>
              <a:buChar char="•"/>
            </a:pPr>
            <a:r>
              <a:rPr lang="en-US" sz="1000" dirty="0"/>
              <a:t>The percentages subcontracted and self-performed. Remember – 90% of each Work Order must be performed by subcontractors.</a:t>
            </a:r>
          </a:p>
          <a:p>
            <a:pPr marL="171450" indent="-171450">
              <a:buClr>
                <a:schemeClr val="accent2"/>
              </a:buClr>
              <a:buFont typeface="Arial" panose="020B0604020202020204" pitchFamily="34" charset="0"/>
              <a:buChar char="•"/>
            </a:pPr>
            <a:r>
              <a:rPr lang="en-US" sz="1000" dirty="0"/>
              <a:t>Consolidate all individual Work Order data into reports for JOC contract closeout.</a:t>
            </a:r>
          </a:p>
          <a:p>
            <a:pPr marL="171450" indent="-171450">
              <a:buClr>
                <a:schemeClr val="accent2"/>
              </a:buClr>
              <a:buFont typeface="Arial" panose="020B0604020202020204" pitchFamily="34" charset="0"/>
              <a:buChar char="•"/>
            </a:pPr>
            <a:endParaRPr lang="en-US" sz="1000" dirty="0"/>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38</a:t>
            </a:fld>
            <a:endParaRPr lang="en-US"/>
          </a:p>
        </p:txBody>
      </p:sp>
      <p:sp>
        <p:nvSpPr>
          <p:cNvPr id="5" name="Footer Placeholder 4">
            <a:extLst>
              <a:ext uri="{FF2B5EF4-FFF2-40B4-BE49-F238E27FC236}">
                <a16:creationId xmlns:a16="http://schemas.microsoft.com/office/drawing/2014/main" id="{1AFE0765-34B4-4AAE-A2F8-2E78B21FAE32}"/>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42039593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Data collection is an important function to show transparency of the JOC Contract.. </a:t>
            </a:r>
          </a:p>
          <a:p>
            <a:pPr marL="0" indent="0">
              <a:buClr>
                <a:schemeClr val="accent2"/>
              </a:buClr>
              <a:buFont typeface="Arial" panose="020B0604020202020204" pitchFamily="34" charset="0"/>
              <a:buNone/>
            </a:pPr>
            <a:endParaRPr lang="en-US" sz="1000" dirty="0"/>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39</a:t>
            </a:fld>
            <a:endParaRPr lang="en-US"/>
          </a:p>
        </p:txBody>
      </p:sp>
      <p:sp>
        <p:nvSpPr>
          <p:cNvPr id="5" name="Footer Placeholder 4">
            <a:extLst>
              <a:ext uri="{FF2B5EF4-FFF2-40B4-BE49-F238E27FC236}">
                <a16:creationId xmlns:a16="http://schemas.microsoft.com/office/drawing/2014/main" id="{1AFE0765-34B4-4AAE-A2F8-2E78B21FAE32}"/>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531075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The definitions are from section 39.10.270 of the RCW and represent a majority of the JOC specific terms.</a:t>
            </a:r>
          </a:p>
          <a:p>
            <a:pPr marL="177845" indent="-177845">
              <a:buClr>
                <a:schemeClr val="accent2"/>
              </a:buClr>
              <a:buFont typeface="Arial" panose="020B0604020202020204" pitchFamily="34" charset="0"/>
              <a:buChar char="•"/>
            </a:pPr>
            <a:r>
              <a:rPr lang="en-US" sz="1000" dirty="0"/>
              <a:t>A majority of these definitions are universal across all users of JOC.</a:t>
            </a:r>
          </a:p>
          <a:p>
            <a:pPr marL="177845" indent="-177845">
              <a:buClr>
                <a:schemeClr val="accent2"/>
              </a:buClr>
              <a:buFont typeface="Arial" panose="020B0604020202020204" pitchFamily="34" charset="0"/>
              <a:buChar char="•"/>
            </a:pPr>
            <a:r>
              <a:rPr lang="en-US" sz="1000" dirty="0"/>
              <a:t>The term “Coefficient” is also known as a multiplier or an adjustment factor.  It is often thought to be a markup factor, but that is not the case. This numerical value is developed by the JOC Contractor and is multiplied by the UPB.  This value could be below or above one (1) depending on the UPB the owner has selected.</a:t>
            </a:r>
          </a:p>
          <a:p>
            <a:pPr marL="177845" indent="-177845">
              <a:buClr>
                <a:schemeClr val="accent2"/>
              </a:buClr>
              <a:buFont typeface="Arial" panose="020B0604020202020204" pitchFamily="34" charset="0"/>
              <a:buChar char="•"/>
            </a:pPr>
            <a:r>
              <a:rPr lang="en-US" sz="1000" dirty="0"/>
              <a:t>Depending on the selected UPB for the solicitation/contract will determine if there is a CCI.  Not all UPB’s have a CCI.</a:t>
            </a:r>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4</a:t>
            </a:fld>
            <a:endParaRPr lang="en-US"/>
          </a:p>
        </p:txBody>
      </p:sp>
      <p:sp>
        <p:nvSpPr>
          <p:cNvPr id="5" name="Footer Placeholder 4">
            <a:extLst>
              <a:ext uri="{FF2B5EF4-FFF2-40B4-BE49-F238E27FC236}">
                <a16:creationId xmlns:a16="http://schemas.microsoft.com/office/drawing/2014/main" id="{D06374E8-01D2-401C-826F-24796D669996}"/>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780645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a:p>
            <a:r>
              <a:rPr lang="en-US" sz="1000" dirty="0">
                <a:solidFill>
                  <a:schemeClr val="accent2"/>
                </a:solidFill>
              </a:rPr>
              <a:t>Slide Summary:</a:t>
            </a:r>
          </a:p>
          <a:p>
            <a:r>
              <a:rPr lang="en-US" sz="1000" dirty="0"/>
              <a:t>The next four slides summarize the best practices that have been found uniformly across the stakeholders who where a part of the development of these guidelines. It is important to note that the committee, and current agencies are available to ask questions of.</a:t>
            </a:r>
          </a:p>
          <a:p>
            <a:r>
              <a:rPr lang="en-US" sz="1000" dirty="0"/>
              <a:t>A JOC Champion is an internal subject matter expert and typically a senior member of your staff that advocates for  the JOC program and identifies any needed adjustments to the JOC Procedures Manual to ensure success.</a:t>
            </a:r>
          </a:p>
        </p:txBody>
      </p:sp>
      <p:sp>
        <p:nvSpPr>
          <p:cNvPr id="4" name="Slide Number Placeholder 3"/>
          <p:cNvSpPr>
            <a:spLocks noGrp="1"/>
          </p:cNvSpPr>
          <p:nvPr>
            <p:ph type="sldNum" sz="quarter" idx="5"/>
          </p:nvPr>
        </p:nvSpPr>
        <p:spPr/>
        <p:txBody>
          <a:bodyPr/>
          <a:lstStyle/>
          <a:p>
            <a:fld id="{5397E162-58BE-4A7C-8127-F629FFD0A39C}" type="slidenum">
              <a:rPr lang="en-US" smtClean="0"/>
              <a:t>40</a:t>
            </a:fld>
            <a:endParaRPr lang="en-US"/>
          </a:p>
        </p:txBody>
      </p:sp>
      <p:sp>
        <p:nvSpPr>
          <p:cNvPr id="5" name="Footer Placeholder 4">
            <a:extLst>
              <a:ext uri="{FF2B5EF4-FFF2-40B4-BE49-F238E27FC236}">
                <a16:creationId xmlns:a16="http://schemas.microsoft.com/office/drawing/2014/main" id="{27FBB2D5-533F-450B-A962-24F6D5F7B4B3}"/>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637779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41</a:t>
            </a:fld>
            <a:endParaRPr lang="en-US"/>
          </a:p>
        </p:txBody>
      </p:sp>
      <p:sp>
        <p:nvSpPr>
          <p:cNvPr id="5" name="Footer Placeholder 4">
            <a:extLst>
              <a:ext uri="{FF2B5EF4-FFF2-40B4-BE49-F238E27FC236}">
                <a16:creationId xmlns:a16="http://schemas.microsoft.com/office/drawing/2014/main" id="{27FBB2D5-533F-450B-A962-24F6D5F7B4B3}"/>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4118978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42</a:t>
            </a:fld>
            <a:endParaRPr lang="en-US"/>
          </a:p>
        </p:txBody>
      </p:sp>
      <p:sp>
        <p:nvSpPr>
          <p:cNvPr id="5" name="Footer Placeholder 4">
            <a:extLst>
              <a:ext uri="{FF2B5EF4-FFF2-40B4-BE49-F238E27FC236}">
                <a16:creationId xmlns:a16="http://schemas.microsoft.com/office/drawing/2014/main" id="{27FBB2D5-533F-450B-A962-24F6D5F7B4B3}"/>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20196680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 </a:t>
            </a:r>
          </a:p>
        </p:txBody>
      </p:sp>
      <p:sp>
        <p:nvSpPr>
          <p:cNvPr id="4" name="Slide Number Placeholder 3"/>
          <p:cNvSpPr>
            <a:spLocks noGrp="1"/>
          </p:cNvSpPr>
          <p:nvPr>
            <p:ph type="sldNum" sz="quarter" idx="5"/>
          </p:nvPr>
        </p:nvSpPr>
        <p:spPr/>
        <p:txBody>
          <a:bodyPr/>
          <a:lstStyle/>
          <a:p>
            <a:fld id="{5397E162-58BE-4A7C-8127-F629FFD0A39C}" type="slidenum">
              <a:rPr lang="en-US" smtClean="0"/>
              <a:t>43</a:t>
            </a:fld>
            <a:endParaRPr lang="en-US"/>
          </a:p>
        </p:txBody>
      </p:sp>
      <p:sp>
        <p:nvSpPr>
          <p:cNvPr id="5" name="Footer Placeholder 4">
            <a:extLst>
              <a:ext uri="{FF2B5EF4-FFF2-40B4-BE49-F238E27FC236}">
                <a16:creationId xmlns:a16="http://schemas.microsoft.com/office/drawing/2014/main" id="{27FBB2D5-533F-450B-A962-24F6D5F7B4B3}"/>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9185742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44</a:t>
            </a:fld>
            <a:endParaRPr lang="en-US"/>
          </a:p>
        </p:txBody>
      </p:sp>
      <p:sp>
        <p:nvSpPr>
          <p:cNvPr id="5" name="Footer Placeholder 4">
            <a:extLst>
              <a:ext uri="{FF2B5EF4-FFF2-40B4-BE49-F238E27FC236}">
                <a16:creationId xmlns:a16="http://schemas.microsoft.com/office/drawing/2014/main" id="{8D9CF7DC-89D1-4016-99A2-800618603FF9}"/>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5176855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Above are references that were used in the development of this guideline.</a:t>
            </a:r>
          </a:p>
          <a:p>
            <a:pPr marL="177845" indent="-177845">
              <a:buClr>
                <a:schemeClr val="accent2"/>
              </a:buClr>
              <a:buFont typeface="Arial" panose="020B0604020202020204" pitchFamily="34" charset="0"/>
              <a:buChar char="•"/>
            </a:pPr>
            <a:r>
              <a:rPr lang="en-US" sz="1000" dirty="0"/>
              <a:t>As a part of the guidelines you will find sample JOC Solicitations, Contracts, and other documents around JOC.  </a:t>
            </a: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45</a:t>
            </a:fld>
            <a:endParaRPr lang="en-US"/>
          </a:p>
        </p:txBody>
      </p:sp>
      <p:sp>
        <p:nvSpPr>
          <p:cNvPr id="5" name="Footer Placeholder 4">
            <a:extLst>
              <a:ext uri="{FF2B5EF4-FFF2-40B4-BE49-F238E27FC236}">
                <a16:creationId xmlns:a16="http://schemas.microsoft.com/office/drawing/2014/main" id="{8D9CF7DC-89D1-4016-99A2-800618603FF9}"/>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737515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Above are references that were used in the development of this guideline.</a:t>
            </a:r>
          </a:p>
          <a:p>
            <a:pPr marL="177845" indent="-177845">
              <a:buClr>
                <a:schemeClr val="accent2"/>
              </a:buClr>
              <a:buFont typeface="Arial" panose="020B0604020202020204" pitchFamily="34" charset="0"/>
              <a:buChar char="•"/>
            </a:pPr>
            <a:r>
              <a:rPr lang="en-US" sz="1000" dirty="0"/>
              <a:t>As a part of the guidelines you will find sample JOC Solicitations, Contracts, and other documents around JOC.  </a:t>
            </a:r>
          </a:p>
          <a:p>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46</a:t>
            </a:fld>
            <a:endParaRPr lang="en-US"/>
          </a:p>
        </p:txBody>
      </p:sp>
      <p:sp>
        <p:nvSpPr>
          <p:cNvPr id="5" name="Footer Placeholder 4">
            <a:extLst>
              <a:ext uri="{FF2B5EF4-FFF2-40B4-BE49-F238E27FC236}">
                <a16:creationId xmlns:a16="http://schemas.microsoft.com/office/drawing/2014/main" id="{8D9CF7DC-89D1-4016-99A2-800618603FF9}"/>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58466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a:buClr>
                <a:schemeClr val="accent2"/>
              </a:buClr>
            </a:pPr>
            <a:r>
              <a:rPr lang="en-US" sz="1000" dirty="0"/>
              <a:t>There are several different unit price books (UPB) in the industry and some of those are: Gordian RS Means, Gordian Construction Task Catalog (CTC), Saylor, Sierra West’s Cost Data and many other options depending on the public agencies preference.  The most common ones being used in Washington State are Gordian RS Means, and Gordian Construction Task Catalog (CTC).</a:t>
            </a:r>
            <a:endParaRPr lang="en-US" sz="1000" dirty="0">
              <a:cs typeface="Calibri"/>
            </a:endParaRPr>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5</a:t>
            </a:fld>
            <a:endParaRPr lang="en-US"/>
          </a:p>
        </p:txBody>
      </p:sp>
      <p:sp>
        <p:nvSpPr>
          <p:cNvPr id="5" name="Footer Placeholder 4">
            <a:extLst>
              <a:ext uri="{FF2B5EF4-FFF2-40B4-BE49-F238E27FC236}">
                <a16:creationId xmlns:a16="http://schemas.microsoft.com/office/drawing/2014/main" id="{D06374E8-01D2-401C-826F-24796D669996}"/>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050028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a:buClr>
                <a:schemeClr val="accent2"/>
              </a:buClr>
            </a:pPr>
            <a:r>
              <a:rPr lang="en-US" sz="1000" dirty="0"/>
              <a:t>The term “Work Order” may also be referred to as task order, delivery order or job order issued for a defined scope of work for a lump sum price, under the job order contract.</a:t>
            </a:r>
            <a:endParaRPr lang="en-US" sz="1000" dirty="0">
              <a:cs typeface="Calibri"/>
            </a:endParaRPr>
          </a:p>
          <a:p>
            <a:pPr marL="177845" indent="-177845">
              <a:buClr>
                <a:schemeClr val="accent2"/>
              </a:buClr>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6</a:t>
            </a:fld>
            <a:endParaRPr lang="en-US"/>
          </a:p>
        </p:txBody>
      </p:sp>
      <p:sp>
        <p:nvSpPr>
          <p:cNvPr id="5" name="Footer Placeholder 4">
            <a:extLst>
              <a:ext uri="{FF2B5EF4-FFF2-40B4-BE49-F238E27FC236}">
                <a16:creationId xmlns:a16="http://schemas.microsoft.com/office/drawing/2014/main" id="{D06374E8-01D2-401C-826F-24796D669996}"/>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099920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2"/>
              </a:buClr>
            </a:pPr>
            <a:r>
              <a:rPr lang="en-US" sz="1000" dirty="0">
                <a:solidFill>
                  <a:schemeClr val="accent2"/>
                </a:solidFill>
              </a:rPr>
              <a:t>Slide Summary</a:t>
            </a:r>
          </a:p>
          <a:p>
            <a:pPr marL="177845" indent="-177845">
              <a:buClr>
                <a:schemeClr val="accent2"/>
              </a:buClr>
              <a:buFont typeface="Arial" panose="020B0604020202020204" pitchFamily="34" charset="0"/>
              <a:buChar char="•"/>
            </a:pPr>
            <a:r>
              <a:rPr lang="en-US" sz="1000" dirty="0"/>
              <a:t>Army Corps of Engineers developed the tool in 1980’s.  The Corps found that they needed a procurement tool to allow them to complete smaller projects fast.</a:t>
            </a:r>
          </a:p>
          <a:p>
            <a:pPr marL="177845" indent="-177845">
              <a:buClr>
                <a:schemeClr val="accent2"/>
              </a:buClr>
              <a:buFont typeface="Arial" panose="020B0604020202020204" pitchFamily="34" charset="0"/>
              <a:buChar char="•"/>
            </a:pPr>
            <a:r>
              <a:rPr lang="en-US" sz="1000" dirty="0"/>
              <a:t>Per the RCW the JOC contract is a base of two years and an option of a third year. This minimizes the administration and procurement process on individual projects, because you are only soliciting once every three years for a contract and the process to complete a project (work order) under the contract is a more efficient process.</a:t>
            </a:r>
          </a:p>
          <a:p>
            <a:pPr marL="177845" indent="-177845">
              <a:buClr>
                <a:schemeClr val="accent2"/>
              </a:buClr>
              <a:buFont typeface="Arial" panose="020B0604020202020204" pitchFamily="34" charset="0"/>
              <a:buChar char="•"/>
            </a:pPr>
            <a:r>
              <a:rPr lang="en-US" sz="1000" dirty="0"/>
              <a:t>Typical criteria used in selecting the contractors are based on past performance, staffing, approach in handling a JOC Contract, quality and other criteria.</a:t>
            </a:r>
          </a:p>
          <a:p>
            <a:pPr marL="177845" indent="-177845">
              <a:buClr>
                <a:schemeClr val="accent2"/>
              </a:buClr>
              <a:buFont typeface="Arial" panose="020B0604020202020204" pitchFamily="34" charset="0"/>
              <a:buChar char="•"/>
            </a:pPr>
            <a:r>
              <a:rPr lang="en-US" sz="1000" dirty="0"/>
              <a:t>JOC laws and implementation is not the same throughout the United States.</a:t>
            </a:r>
          </a:p>
          <a:p>
            <a:pPr marL="177800" indent="-177800">
              <a:buClr>
                <a:schemeClr val="accent2"/>
              </a:buClr>
              <a:buFont typeface="Arial" panose="020B0604020202020204" pitchFamily="34" charset="0"/>
              <a:buChar char="•"/>
            </a:pPr>
            <a:r>
              <a:rPr lang="en-US" sz="1000" dirty="0"/>
              <a:t>With the JOC contract being a multi-year contract, it is a perfect platform for the owner and the contractor to develop a long-term relationship. It is imperative for the contractor to perform, because the owner does not have any responsibility in issuing additional Work Orders to the contractor if the contractor is not performing on the JOC contract.</a:t>
            </a:r>
            <a:endParaRPr lang="en-US" sz="1000" dirty="0">
              <a:cs typeface="Calibri"/>
            </a:endParaRPr>
          </a:p>
          <a:p>
            <a:pPr marL="177845" indent="-177845">
              <a:buClr>
                <a:schemeClr val="accent2"/>
              </a:buClr>
              <a:buFont typeface="Arial" panose="020B0604020202020204" pitchFamily="34" charset="0"/>
              <a:buChar char="•"/>
            </a:pPr>
            <a:r>
              <a:rPr lang="en-US" sz="1000" dirty="0"/>
              <a:t>JOC is defined in sections 39.10.40 - .460 of the RCW.</a:t>
            </a:r>
          </a:p>
        </p:txBody>
      </p:sp>
      <p:sp>
        <p:nvSpPr>
          <p:cNvPr id="4" name="Slide Number Placeholder 3"/>
          <p:cNvSpPr>
            <a:spLocks noGrp="1"/>
          </p:cNvSpPr>
          <p:nvPr>
            <p:ph type="sldNum" sz="quarter" idx="5"/>
          </p:nvPr>
        </p:nvSpPr>
        <p:spPr/>
        <p:txBody>
          <a:bodyPr/>
          <a:lstStyle/>
          <a:p>
            <a:fld id="{5397E162-58BE-4A7C-8127-F629FFD0A39C}" type="slidenum">
              <a:rPr lang="en-US" smtClean="0"/>
              <a:t>7</a:t>
            </a:fld>
            <a:endParaRPr lang="en-US"/>
          </a:p>
        </p:txBody>
      </p:sp>
      <p:sp>
        <p:nvSpPr>
          <p:cNvPr id="5" name="Footer Placeholder 4">
            <a:extLst>
              <a:ext uri="{FF2B5EF4-FFF2-40B4-BE49-F238E27FC236}">
                <a16:creationId xmlns:a16="http://schemas.microsoft.com/office/drawing/2014/main" id="{5BC1DE80-00B9-4FEE-BC39-7D1ADD1F9D75}"/>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1243495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77875" y="4440238"/>
            <a:ext cx="5759450" cy="3780800"/>
          </a:xfrm>
        </p:spPr>
        <p:txBody>
          <a:bodyPr/>
          <a:lstStyle/>
          <a:p>
            <a:r>
              <a:rPr lang="en-US" sz="1000" dirty="0">
                <a:solidFill>
                  <a:schemeClr val="accent2"/>
                </a:solidFill>
              </a:rPr>
              <a:t>Benefits:</a:t>
            </a:r>
          </a:p>
          <a:p>
            <a:pPr marL="177845" indent="-177845">
              <a:buClr>
                <a:schemeClr val="accent2"/>
              </a:buClr>
              <a:buFont typeface="Arial" panose="020B0604020202020204" pitchFamily="34" charset="0"/>
              <a:buChar char="•"/>
            </a:pPr>
            <a:r>
              <a:rPr lang="en-US" sz="1000" dirty="0"/>
              <a:t>Incentive based – good performance by the JOC contractor yields more work; while poor work yields less. This requires the public agency and the contractor to be committed to a successful execution of the contract.</a:t>
            </a:r>
          </a:p>
          <a:p>
            <a:pPr marL="177845" indent="-177845">
              <a:buClr>
                <a:schemeClr val="accent2"/>
              </a:buClr>
              <a:buFont typeface="Arial" panose="020B0604020202020204" pitchFamily="34" charset="0"/>
              <a:buChar char="•"/>
            </a:pPr>
            <a:r>
              <a:rPr lang="en-US" sz="1000" dirty="0"/>
              <a:t>Simplified procurement – able to procure a contractor to perform multiple projects under one contract. Where the individual projects are awarded using a more efficient and lower-level approval process.</a:t>
            </a:r>
          </a:p>
          <a:p>
            <a:pPr marL="177845" indent="-177845">
              <a:buClr>
                <a:schemeClr val="accent2"/>
              </a:buClr>
              <a:buFont typeface="Arial" panose="020B0604020202020204" pitchFamily="34" charset="0"/>
              <a:buChar char="•"/>
            </a:pPr>
            <a:r>
              <a:rPr lang="en-US" sz="1000" dirty="0"/>
              <a:t>Provides an “on-call” contractor for projects.</a:t>
            </a:r>
          </a:p>
          <a:p>
            <a:pPr marL="177845" indent="-177845">
              <a:buClr>
                <a:schemeClr val="accent2"/>
              </a:buClr>
              <a:buFont typeface="Arial" panose="020B0604020202020204" pitchFamily="34" charset="0"/>
              <a:buChar char="•"/>
            </a:pPr>
            <a:r>
              <a:rPr lang="en-US" sz="1000" dirty="0"/>
              <a:t>Transparent – a line-item proposal is supplied on every project.</a:t>
            </a:r>
          </a:p>
          <a:p>
            <a:pPr marL="177845" indent="-177845">
              <a:buClr>
                <a:schemeClr val="accent2"/>
              </a:buClr>
              <a:buFont typeface="Arial" panose="020B0604020202020204" pitchFamily="34" charset="0"/>
              <a:buChar char="•"/>
            </a:pPr>
            <a:r>
              <a:rPr lang="en-US" sz="1000" dirty="0"/>
              <a:t>The contractor can act as an extension of the public agencies staff.</a:t>
            </a:r>
          </a:p>
          <a:p>
            <a:pPr marL="177845" indent="-177845">
              <a:buClr>
                <a:schemeClr val="accent2"/>
              </a:buClr>
              <a:buFont typeface="Arial" panose="020B0604020202020204" pitchFamily="34" charset="0"/>
              <a:buChar char="•"/>
            </a:pPr>
            <a:r>
              <a:rPr lang="en-US" sz="1000" dirty="0"/>
              <a:t>Greatest benefit to utilizing JOC is the overall faster delivery of projects.</a:t>
            </a:r>
          </a:p>
          <a:p>
            <a:pPr marL="177845" indent="-177845">
              <a:buClr>
                <a:schemeClr val="accent2"/>
              </a:buClr>
              <a:buFont typeface="Arial" panose="020B0604020202020204" pitchFamily="34" charset="0"/>
              <a:buChar char="•"/>
            </a:pPr>
            <a:r>
              <a:rPr lang="en-US" sz="1000" dirty="0"/>
              <a:t>According to the JOC Performance 2016 Industry Survey by ASU, public agencies attribute 52% cost savings of agency project management time.</a:t>
            </a:r>
          </a:p>
          <a:p>
            <a:pPr>
              <a:buClr>
                <a:schemeClr val="accent2"/>
              </a:buClr>
            </a:pPr>
            <a:r>
              <a:rPr lang="en-US" sz="1000" dirty="0">
                <a:solidFill>
                  <a:schemeClr val="accent2"/>
                </a:solidFill>
              </a:rPr>
              <a:t>Potential Limitations: </a:t>
            </a:r>
          </a:p>
          <a:p>
            <a:pPr marL="177845" indent="-177845">
              <a:buClr>
                <a:schemeClr val="accent2"/>
              </a:buClr>
              <a:buFont typeface="Arial" panose="020B0604020202020204" pitchFamily="34" charset="0"/>
              <a:buChar char="•"/>
            </a:pPr>
            <a:r>
              <a:rPr lang="en-US" sz="1000" dirty="0"/>
              <a:t>JOC is not another quote for the work; furthermore the JOC contractor is bound by a Unit Price Book (UPB); therefore, it is difficult to compare the two directly and should not be compared.</a:t>
            </a:r>
          </a:p>
          <a:p>
            <a:pPr marL="177845" indent="-177845">
              <a:buClr>
                <a:schemeClr val="accent2"/>
              </a:buClr>
              <a:buFont typeface="Arial" panose="020B0604020202020204" pitchFamily="34" charset="0"/>
              <a:buChar char="•"/>
            </a:pPr>
            <a:r>
              <a:rPr lang="en-US" sz="1000" dirty="0"/>
              <a:t>Because the UPB is typically an industry standard it is difficult to procure specialty equipment with options. There are UPB’s available that can be customized.</a:t>
            </a:r>
          </a:p>
          <a:p>
            <a:pPr marL="177845" indent="-177845">
              <a:buClr>
                <a:schemeClr val="accent2"/>
              </a:buClr>
              <a:buFont typeface="Arial" panose="020B0604020202020204" pitchFamily="34" charset="0"/>
              <a:buChar char="•"/>
            </a:pPr>
            <a:r>
              <a:rPr lang="en-US" sz="1000" dirty="0"/>
              <a:t>The use of “best fit” line items is necessary when the public agency and the contractor are not in agreement on those line items.</a:t>
            </a:r>
          </a:p>
          <a:p>
            <a:pPr marL="177845" indent="-177845">
              <a:buClr>
                <a:schemeClr val="accent2"/>
              </a:buClr>
              <a:buFont typeface="Arial" panose="020B0604020202020204" pitchFamily="34" charset="0"/>
              <a:buChar char="•"/>
            </a:pPr>
            <a:r>
              <a:rPr lang="en-US" sz="1000" dirty="0"/>
              <a:t>The UPB is limited and may not include certain line items.</a:t>
            </a:r>
          </a:p>
          <a:p>
            <a:pPr>
              <a:buClr>
                <a:schemeClr val="accent2"/>
              </a:buClr>
            </a:pPr>
            <a:r>
              <a:rPr lang="en-US" sz="1000" dirty="0">
                <a:solidFill>
                  <a:schemeClr val="accent2"/>
                </a:solidFill>
              </a:rPr>
              <a:t>Best Practice:</a:t>
            </a:r>
          </a:p>
          <a:p>
            <a:pPr marL="177845" indent="-177845">
              <a:buClr>
                <a:schemeClr val="accent2"/>
              </a:buClr>
              <a:buFont typeface="Arial" panose="020B0604020202020204" pitchFamily="34" charset="0"/>
              <a:buChar char="•"/>
            </a:pPr>
            <a:r>
              <a:rPr lang="en-US" sz="1000" dirty="0"/>
              <a:t>It is important to note that success is based on a programmatic approach to the contract and not on a project. </a:t>
            </a:r>
          </a:p>
          <a:p>
            <a:pPr marL="177845" indent="-177845">
              <a:buClr>
                <a:schemeClr val="accent2"/>
              </a:buClr>
              <a:buFont typeface="Arial" panose="020B0604020202020204" pitchFamily="34" charset="0"/>
              <a:buChar char="•"/>
            </a:pPr>
            <a:r>
              <a:rPr lang="en-US" sz="1000" dirty="0"/>
              <a:t>What projects work and which ones do not depend on the individuals that are a part of the owner and contractor team. </a:t>
            </a:r>
          </a:p>
          <a:p>
            <a:pPr marL="171450" indent="-171450">
              <a:buClr>
                <a:schemeClr val="accent2"/>
              </a:buClr>
              <a:buFont typeface="Arial" panose="020B0604020202020204" pitchFamily="34" charset="0"/>
              <a:buChar char="•"/>
            </a:pPr>
            <a:r>
              <a:rPr lang="en-US" sz="1000" b="0" dirty="0"/>
              <a:t>Align program volume with optimal number of contractor awards to maximize JOC efficiency (</a:t>
            </a:r>
            <a:r>
              <a:rPr lang="en-US" sz="1000" b="0" i="1" dirty="0"/>
              <a:t>what is your estimated utilization?) </a:t>
            </a:r>
          </a:p>
          <a:p>
            <a:pPr marL="171450" indent="-171450">
              <a:buClr>
                <a:schemeClr val="accent2"/>
              </a:buClr>
              <a:buFont typeface="Arial" panose="020B0604020202020204" pitchFamily="34" charset="0"/>
              <a:buChar char="•"/>
            </a:pPr>
            <a:r>
              <a:rPr lang="en-US" sz="1000" b="0" i="0" dirty="0"/>
              <a:t>Consider and define collaborative design process and early contractor involvement (remember the JOC contractor cannot be the engineer of record!)</a:t>
            </a:r>
          </a:p>
          <a:p>
            <a:pPr marL="171450" indent="-171450">
              <a:buClr>
                <a:schemeClr val="accent2"/>
              </a:buClr>
              <a:buFont typeface="Arial" panose="020B0604020202020204" pitchFamily="34" charset="0"/>
              <a:buChar char="•"/>
            </a:pPr>
            <a:r>
              <a:rPr lang="en-US" sz="1000" b="0" i="0" dirty="0"/>
              <a:t>Agencies should consider what UPB to use based on anticipated type of work, and to address adding non pre-priced items commonly used to the UPB. This must also be included in the RFP document.</a:t>
            </a:r>
          </a:p>
          <a:p>
            <a:pPr marL="171450" indent="-171450">
              <a:buClr>
                <a:schemeClr val="accent2"/>
              </a:buClr>
              <a:buFont typeface="Arial" panose="020B0604020202020204" pitchFamily="34" charset="0"/>
              <a:buChar char="•"/>
            </a:pPr>
            <a:r>
              <a:rPr lang="en-US" sz="1000" b="0" i="0" dirty="0"/>
              <a:t>When creating a JOC program, understand where pinch-points are for contractors and departments. </a:t>
            </a:r>
          </a:p>
          <a:p>
            <a:pPr marL="171450" indent="-171450">
              <a:buClr>
                <a:schemeClr val="accent2"/>
              </a:buClr>
              <a:buFont typeface="Arial" panose="020B0604020202020204" pitchFamily="34" charset="0"/>
              <a:buChar char="•"/>
            </a:pPr>
            <a:r>
              <a:rPr lang="en-US" sz="1000" b="0" i="0" dirty="0"/>
              <a:t>Avoid unintended barriers for all parties (JOC administrator/team, contractor, JOC customer). Incorporate enough flexibility to coordinate with any contractor or agency. If agency utilizes proprietary systems, ensure equal access is available to any potential proposer.</a:t>
            </a:r>
          </a:p>
          <a:p>
            <a:pPr marL="177845" indent="-177845">
              <a:buFont typeface="Arial" panose="020B0604020202020204" pitchFamily="34" charset="0"/>
              <a:buChar char="•"/>
            </a:pPr>
            <a:endParaRPr lang="en-US" sz="1000" dirty="0"/>
          </a:p>
        </p:txBody>
      </p:sp>
      <p:sp>
        <p:nvSpPr>
          <p:cNvPr id="4" name="Slide Number Placeholder 3"/>
          <p:cNvSpPr>
            <a:spLocks noGrp="1"/>
          </p:cNvSpPr>
          <p:nvPr>
            <p:ph type="sldNum" sz="quarter" idx="5"/>
          </p:nvPr>
        </p:nvSpPr>
        <p:spPr/>
        <p:txBody>
          <a:bodyPr/>
          <a:lstStyle/>
          <a:p>
            <a:fld id="{5397E162-58BE-4A7C-8127-F629FFD0A39C}" type="slidenum">
              <a:rPr lang="en-US" smtClean="0"/>
              <a:t>8</a:t>
            </a:fld>
            <a:endParaRPr lang="en-US"/>
          </a:p>
        </p:txBody>
      </p:sp>
      <p:sp>
        <p:nvSpPr>
          <p:cNvPr id="5" name="Footer Placeholder 4">
            <a:extLst>
              <a:ext uri="{FF2B5EF4-FFF2-40B4-BE49-F238E27FC236}">
                <a16:creationId xmlns:a16="http://schemas.microsoft.com/office/drawing/2014/main" id="{3C5CE5CF-FE13-40A5-9099-CF13BF3DCE85}"/>
              </a:ext>
            </a:extLst>
          </p:cNvPr>
          <p:cNvSpPr>
            <a:spLocks noGrp="1"/>
          </p:cNvSpPr>
          <p:nvPr>
            <p:ph type="ftr" sz="quarter" idx="4"/>
          </p:nvPr>
        </p:nvSpPr>
        <p:spPr>
          <a:xfrm>
            <a:off x="2" y="9119174"/>
            <a:ext cx="7313544"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4246064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solidFill>
                  <a:schemeClr val="accent2"/>
                </a:solidFill>
              </a:rPr>
              <a:t>Slide Summary:</a:t>
            </a:r>
          </a:p>
          <a:p>
            <a:pPr>
              <a:buClr>
                <a:schemeClr val="accent2"/>
              </a:buClr>
            </a:pPr>
            <a:r>
              <a:rPr lang="en-US" sz="1000" dirty="0"/>
              <a:t>The Capital Project Advisory Review Board (CPARB) oversees the use of alternative project delivery methods defined in Chapter 39.10 RCW and advises the legislature on policies related to public work delivery methods as defined by Section 39.10.420 – 39.460 of the RCW. </a:t>
            </a:r>
          </a:p>
          <a:p>
            <a:pPr>
              <a:buClr>
                <a:schemeClr val="accent2"/>
              </a:buClr>
            </a:pPr>
            <a:endParaRPr lang="en-US" sz="1000" dirty="0"/>
          </a:p>
          <a:p>
            <a:pPr>
              <a:buClr>
                <a:schemeClr val="accent2"/>
              </a:buClr>
            </a:pPr>
            <a:r>
              <a:rPr lang="en-US" sz="1000" dirty="0"/>
              <a:t>The CPARB has created a JOC Evaluation Committee. This committee is made up of key stakeholders within the public and private sector. The goal of the committee is to review data collected, look at best practices and make recommendations on JOC statute.</a:t>
            </a:r>
          </a:p>
          <a:p>
            <a:pPr>
              <a:buClr>
                <a:schemeClr val="accent2"/>
              </a:buClr>
            </a:pPr>
            <a:endParaRPr lang="en-US" sz="1000" dirty="0"/>
          </a:p>
          <a:p>
            <a:pPr>
              <a:buClr>
                <a:schemeClr val="accent2"/>
              </a:buClr>
            </a:pPr>
            <a:r>
              <a:rPr lang="en-US" sz="1000" dirty="0"/>
              <a:t>On this and the next slides are some of the more important specifics of the RCW. It is important the public agency and the JOC contractor understand the RCW.  </a:t>
            </a:r>
            <a:r>
              <a:rPr lang="en-US" sz="1000" dirty="0">
                <a:solidFill>
                  <a:schemeClr val="accent2"/>
                </a:solidFill>
              </a:rPr>
              <a:t> </a:t>
            </a:r>
            <a:r>
              <a:rPr lang="en-US" sz="1000" dirty="0"/>
              <a:t>Funding sources, such as federal government, may have additional constraints.</a:t>
            </a:r>
          </a:p>
        </p:txBody>
      </p:sp>
      <p:sp>
        <p:nvSpPr>
          <p:cNvPr id="4" name="Slide Number Placeholder 3"/>
          <p:cNvSpPr>
            <a:spLocks noGrp="1"/>
          </p:cNvSpPr>
          <p:nvPr>
            <p:ph type="sldNum" sz="quarter" idx="5"/>
          </p:nvPr>
        </p:nvSpPr>
        <p:spPr/>
        <p:txBody>
          <a:bodyPr/>
          <a:lstStyle/>
          <a:p>
            <a:fld id="{5397E162-58BE-4A7C-8127-F629FFD0A39C}" type="slidenum">
              <a:rPr lang="en-US" smtClean="0"/>
              <a:t>9</a:t>
            </a:fld>
            <a:endParaRPr lang="en-US"/>
          </a:p>
        </p:txBody>
      </p:sp>
      <p:sp>
        <p:nvSpPr>
          <p:cNvPr id="5" name="Footer Placeholder 4">
            <a:extLst>
              <a:ext uri="{FF2B5EF4-FFF2-40B4-BE49-F238E27FC236}">
                <a16:creationId xmlns:a16="http://schemas.microsoft.com/office/drawing/2014/main" id="{64D6221E-3E2F-4F8D-9160-05647145992F}"/>
              </a:ext>
            </a:extLst>
          </p:cNvPr>
          <p:cNvSpPr>
            <a:spLocks noGrp="1"/>
          </p:cNvSpPr>
          <p:nvPr>
            <p:ph type="ftr" sz="quarter" idx="4"/>
          </p:nvPr>
        </p:nvSpPr>
        <p:spPr>
          <a:xfrm>
            <a:off x="2" y="9119174"/>
            <a:ext cx="7315199" cy="482027"/>
          </a:xfrm>
        </p:spPr>
        <p:txBody>
          <a:bodyPr/>
          <a:lstStyle/>
          <a:p>
            <a:r>
              <a:rPr lang="en-US" dirty="0"/>
              <a:t>CAPITAL PROJECTS REVIEW BOARD | JOB ORDER CONTRACT BEST PRACTICES COMMITTEE | NOVEMBER 2020                                                 				PUBLIC WORKS IN WASHINGTON STATE REGULATED BY CHAPTER 39.10 RCW  - </a:t>
            </a:r>
          </a:p>
        </p:txBody>
      </p:sp>
    </p:spTree>
    <p:extLst>
      <p:ext uri="{BB962C8B-B14F-4D97-AF65-F5344CB8AC3E}">
        <p14:creationId xmlns:p14="http://schemas.microsoft.com/office/powerpoint/2010/main" val="3710894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B5D9E5-30B4-44C3-ABC7-1DF96B31C5C5}"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1044999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5D9E5-30B4-44C3-ABC7-1DF96B31C5C5}"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277267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5D9E5-30B4-44C3-ABC7-1DF96B31C5C5}"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1930774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5D9E5-30B4-44C3-ABC7-1DF96B31C5C5}"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C5B5B76-70F9-4EB2-99A2-D296A4CD0C58}"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06176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5D9E5-30B4-44C3-ABC7-1DF96B31C5C5}"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2706908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3B5D9E5-30B4-44C3-ABC7-1DF96B31C5C5}" type="datetimeFigureOut">
              <a:rPr lang="en-US" smtClean="0"/>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3599979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3B5D9E5-30B4-44C3-ABC7-1DF96B31C5C5}" type="datetimeFigureOut">
              <a:rPr lang="en-US" smtClean="0"/>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978149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5D9E5-30B4-44C3-ABC7-1DF96B31C5C5}"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3809473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3B5D9E5-30B4-44C3-ABC7-1DF96B31C5C5}" type="datetimeFigureOut">
              <a:rPr lang="en-US" smtClean="0"/>
              <a:t>5/18/2021</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C5B5B76-70F9-4EB2-99A2-D296A4CD0C58}" type="slidenum">
              <a:rPr lang="en-US" smtClean="0"/>
              <a:t>‹#›</a:t>
            </a:fld>
            <a:endParaRPr lang="en-US"/>
          </a:p>
        </p:txBody>
      </p:sp>
    </p:spTree>
    <p:extLst>
      <p:ext uri="{BB962C8B-B14F-4D97-AF65-F5344CB8AC3E}">
        <p14:creationId xmlns:p14="http://schemas.microsoft.com/office/powerpoint/2010/main" val="4252661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5D9E5-30B4-44C3-ABC7-1DF96B31C5C5}"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2515024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5D9E5-30B4-44C3-ABC7-1DF96B31C5C5}"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996366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B5D9E5-30B4-44C3-ABC7-1DF96B31C5C5}"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1033038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B5D9E5-30B4-44C3-ABC7-1DF96B31C5C5}" type="datetimeFigureOut">
              <a:rPr lang="en-US" smtClean="0"/>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210447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B5D9E5-30B4-44C3-ABC7-1DF96B31C5C5}" type="datetimeFigureOut">
              <a:rPr lang="en-US" smtClean="0"/>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1283917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3B5D9E5-30B4-44C3-ABC7-1DF96B31C5C5}" type="datetimeFigureOut">
              <a:rPr lang="en-US" smtClean="0"/>
              <a:t>5/18/2021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237927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5D9E5-30B4-44C3-ABC7-1DF96B31C5C5}"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256386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B5D9E5-30B4-44C3-ABC7-1DF96B31C5C5}"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B5B76-70F9-4EB2-99A2-D296A4CD0C58}" type="slidenum">
              <a:rPr lang="en-US" smtClean="0"/>
              <a:t>‹#›</a:t>
            </a:fld>
            <a:endParaRPr lang="en-US"/>
          </a:p>
        </p:txBody>
      </p:sp>
    </p:spTree>
    <p:extLst>
      <p:ext uri="{BB962C8B-B14F-4D97-AF65-F5344CB8AC3E}">
        <p14:creationId xmlns:p14="http://schemas.microsoft.com/office/powerpoint/2010/main" val="47325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5000">
              <a:schemeClr val="accent4">
                <a:lumMod val="5000"/>
                <a:lumOff val="9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3B5D9E5-30B4-44C3-ABC7-1DF96B31C5C5}" type="datetimeFigureOut">
              <a:rPr lang="en-US" smtClean="0"/>
              <a:t>5/18/2021</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C5B5B76-70F9-4EB2-99A2-D296A4CD0C58}" type="slidenum">
              <a:rPr lang="en-US" smtClean="0"/>
              <a:t>‹#›</a:t>
            </a:fld>
            <a:endParaRPr lang="en-US"/>
          </a:p>
        </p:txBody>
      </p:sp>
      <p:sp>
        <p:nvSpPr>
          <p:cNvPr id="8" name="TextBox 7">
            <a:extLst>
              <a:ext uri="{FF2B5EF4-FFF2-40B4-BE49-F238E27FC236}">
                <a16:creationId xmlns:a16="http://schemas.microsoft.com/office/drawing/2014/main" id="{49F4E51B-A61E-427C-8520-0E8CA65B4EC1}"/>
              </a:ext>
            </a:extLst>
          </p:cNvPr>
          <p:cNvSpPr txBox="1"/>
          <p:nvPr userDrawn="1"/>
        </p:nvSpPr>
        <p:spPr>
          <a:xfrm>
            <a:off x="1624869" y="250521"/>
            <a:ext cx="2434014" cy="369332"/>
          </a:xfrm>
          <a:prstGeom prst="rect">
            <a:avLst/>
          </a:prstGeom>
          <a:noFill/>
        </p:spPr>
        <p:txBody>
          <a:bodyPr wrap="square" rtlCol="0">
            <a:spAutoFit/>
          </a:bodyPr>
          <a:lstStyle/>
          <a:p>
            <a:r>
              <a:rPr lang="en-US" dirty="0">
                <a:solidFill>
                  <a:schemeClr val="tx1">
                    <a:lumMod val="75000"/>
                  </a:schemeClr>
                </a:solidFill>
              </a:rPr>
              <a:t>DRAFT</a:t>
            </a:r>
          </a:p>
        </p:txBody>
      </p:sp>
    </p:spTree>
    <p:extLst>
      <p:ext uri="{BB962C8B-B14F-4D97-AF65-F5344CB8AC3E}">
        <p14:creationId xmlns:p14="http://schemas.microsoft.com/office/powerpoint/2010/main" val="337465468"/>
      </p:ext>
    </p:extLst>
  </p:cSld>
  <p:clrMap bg1="dk1" tx1="lt1" bg2="dk2" tx2="lt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12" r:id="rId13"/>
    <p:sldLayoutId id="2147483913" r:id="rId14"/>
    <p:sldLayoutId id="2147483914" r:id="rId15"/>
    <p:sldLayoutId id="2147483915" r:id="rId16"/>
    <p:sldLayoutId id="2147483916"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hyperlink" Target="https://secureservercdn.net/50.62.198.70/7d0.958.myftpupload.com/wp-content/uploads/2016/12/JOC-Fundamentals-Best-Practices.pdf" TargetMode="External"/><Relationship Id="rId2" Type="http://schemas.openxmlformats.org/officeDocument/2006/relationships/notesSlide" Target="../notesSlides/notesSlide45.xml"/><Relationship Id="rId1" Type="http://schemas.openxmlformats.org/officeDocument/2006/relationships/slideLayout" Target="../slideLayouts/slideLayout14.xml"/><Relationship Id="rId4" Type="http://schemas.openxmlformats.org/officeDocument/2006/relationships/hyperlink" Target="https://www.gordian.com/resources/?keyword="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07919-E33E-4F5F-BEDC-D0DA7E173F35}"/>
              </a:ext>
            </a:extLst>
          </p:cNvPr>
          <p:cNvSpPr>
            <a:spLocks noGrp="1"/>
          </p:cNvSpPr>
          <p:nvPr>
            <p:ph type="ctrTitle"/>
          </p:nvPr>
        </p:nvSpPr>
        <p:spPr>
          <a:xfrm>
            <a:off x="840510" y="2733709"/>
            <a:ext cx="7657792" cy="1373070"/>
          </a:xfrm>
        </p:spPr>
        <p:txBody>
          <a:bodyPr>
            <a:normAutofit/>
          </a:bodyPr>
          <a:lstStyle/>
          <a:p>
            <a:r>
              <a:rPr lang="en-US" sz="4600" dirty="0">
                <a:solidFill>
                  <a:srgbClr val="FFFFFF"/>
                </a:solidFill>
              </a:rPr>
              <a:t>JOB ORDER CONTRACTING</a:t>
            </a:r>
            <a:br>
              <a:rPr lang="en-US" sz="4600" dirty="0">
                <a:solidFill>
                  <a:srgbClr val="FFFFFF"/>
                </a:solidFill>
              </a:rPr>
            </a:br>
            <a:r>
              <a:rPr lang="en-US" sz="4600" dirty="0">
                <a:solidFill>
                  <a:srgbClr val="FFFFFF"/>
                </a:solidFill>
              </a:rPr>
              <a:t>(JOC)</a:t>
            </a:r>
          </a:p>
        </p:txBody>
      </p:sp>
      <p:sp>
        <p:nvSpPr>
          <p:cNvPr id="3" name="Subtitle 2">
            <a:extLst>
              <a:ext uri="{FF2B5EF4-FFF2-40B4-BE49-F238E27FC236}">
                <a16:creationId xmlns:a16="http://schemas.microsoft.com/office/drawing/2014/main" id="{CD44FB29-0752-4090-B0D9-4ADAD044F7AA}"/>
              </a:ext>
            </a:extLst>
          </p:cNvPr>
          <p:cNvSpPr>
            <a:spLocks noGrp="1"/>
          </p:cNvSpPr>
          <p:nvPr>
            <p:ph type="subTitle" idx="1"/>
          </p:nvPr>
        </p:nvSpPr>
        <p:spPr>
          <a:xfrm>
            <a:off x="1194149" y="4394039"/>
            <a:ext cx="7304152" cy="1117687"/>
          </a:xfrm>
        </p:spPr>
        <p:txBody>
          <a:bodyPr>
            <a:normAutofit/>
          </a:bodyPr>
          <a:lstStyle/>
          <a:p>
            <a:r>
              <a:rPr lang="en-US" sz="4000">
                <a:solidFill>
                  <a:schemeClr val="bg1"/>
                </a:solidFill>
              </a:rPr>
              <a:t>BEST PRACTICES GUIDELINES</a:t>
            </a:r>
            <a:endParaRPr lang="en-US" sz="4000" dirty="0">
              <a:solidFill>
                <a:schemeClr val="bg1"/>
              </a:solidFill>
            </a:endParaRPr>
          </a:p>
        </p:txBody>
      </p:sp>
    </p:spTree>
    <p:extLst>
      <p:ext uri="{BB962C8B-B14F-4D97-AF65-F5344CB8AC3E}">
        <p14:creationId xmlns:p14="http://schemas.microsoft.com/office/powerpoint/2010/main" val="128094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72064-1761-4B27-AB95-F83C1363819B}"/>
              </a:ext>
            </a:extLst>
          </p:cNvPr>
          <p:cNvSpPr>
            <a:spLocks noGrp="1"/>
          </p:cNvSpPr>
          <p:nvPr>
            <p:ph type="title"/>
          </p:nvPr>
        </p:nvSpPr>
        <p:spPr/>
        <p:txBody>
          <a:bodyPr/>
          <a:lstStyle/>
          <a:p>
            <a:r>
              <a:rPr lang="en-US" dirty="0"/>
              <a:t>State of Washington Specific</a:t>
            </a:r>
          </a:p>
        </p:txBody>
      </p:sp>
      <p:sp>
        <p:nvSpPr>
          <p:cNvPr id="3" name="Content Placeholder 2">
            <a:extLst>
              <a:ext uri="{FF2B5EF4-FFF2-40B4-BE49-F238E27FC236}">
                <a16:creationId xmlns:a16="http://schemas.microsoft.com/office/drawing/2014/main" id="{8381F402-3231-4A4F-9ABE-A4D81D6E5087}"/>
              </a:ext>
            </a:extLst>
          </p:cNvPr>
          <p:cNvSpPr>
            <a:spLocks noGrp="1"/>
          </p:cNvSpPr>
          <p:nvPr>
            <p:ph idx="1"/>
          </p:nvPr>
        </p:nvSpPr>
        <p:spPr>
          <a:xfrm>
            <a:off x="680321" y="2490280"/>
            <a:ext cx="9884265" cy="4188105"/>
          </a:xfrm>
        </p:spPr>
        <p:txBody>
          <a:bodyPr>
            <a:normAutofit/>
          </a:bodyPr>
          <a:lstStyle/>
          <a:p>
            <a:pPr>
              <a:lnSpc>
                <a:spcPct val="150000"/>
              </a:lnSpc>
            </a:pPr>
            <a:r>
              <a:rPr lang="en-US" dirty="0">
                <a:solidFill>
                  <a:schemeClr val="bg1"/>
                </a:solidFill>
              </a:rPr>
              <a:t>At least 90% of the total Contract amount must be subcontracted.</a:t>
            </a:r>
          </a:p>
          <a:p>
            <a:pPr>
              <a:lnSpc>
                <a:spcPct val="150000"/>
              </a:lnSpc>
            </a:pPr>
            <a:r>
              <a:rPr lang="en-US" dirty="0">
                <a:solidFill>
                  <a:schemeClr val="bg1"/>
                </a:solidFill>
              </a:rPr>
              <a:t>Maximum Annual Contract amount is $4,000,000.</a:t>
            </a:r>
          </a:p>
          <a:p>
            <a:pPr lvl="1">
              <a:lnSpc>
                <a:spcPct val="150000"/>
              </a:lnSpc>
            </a:pPr>
            <a:r>
              <a:rPr lang="en-US" sz="2400" dirty="0">
                <a:solidFill>
                  <a:schemeClr val="bg1"/>
                </a:solidFill>
              </a:rPr>
              <a:t>Exceptions:  DES, Counties &gt; 1 million pop., Cities &gt; 400,000 pop. maximum is $6,000,000.</a:t>
            </a:r>
          </a:p>
          <a:p>
            <a:pPr>
              <a:lnSpc>
                <a:spcPct val="150000"/>
              </a:lnSpc>
            </a:pPr>
            <a:r>
              <a:rPr lang="en-US" dirty="0">
                <a:solidFill>
                  <a:schemeClr val="bg1"/>
                </a:solidFill>
              </a:rPr>
              <a:t>Above excludes sales and use taxes.</a:t>
            </a:r>
          </a:p>
          <a:p>
            <a:endParaRPr lang="en-US" dirty="0"/>
          </a:p>
        </p:txBody>
      </p:sp>
    </p:spTree>
    <p:extLst>
      <p:ext uri="{BB962C8B-B14F-4D97-AF65-F5344CB8AC3E}">
        <p14:creationId xmlns:p14="http://schemas.microsoft.com/office/powerpoint/2010/main" val="2873566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lstStyle/>
          <a:p>
            <a:r>
              <a:rPr lang="en-US" dirty="0"/>
              <a:t>State of Washington Specific - continued</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1" y="2098333"/>
            <a:ext cx="10703296" cy="4116936"/>
          </a:xfrm>
        </p:spPr>
        <p:txBody>
          <a:bodyPr>
            <a:normAutofit/>
          </a:bodyPr>
          <a:lstStyle/>
          <a:p>
            <a:pPr marL="0" indent="0">
              <a:buNone/>
            </a:pPr>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pPr marL="0" indent="0">
              <a:buNone/>
            </a:pPr>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
        <p:nvSpPr>
          <p:cNvPr id="4" name="Rectangle 3">
            <a:extLst>
              <a:ext uri="{FF2B5EF4-FFF2-40B4-BE49-F238E27FC236}">
                <a16:creationId xmlns:a16="http://schemas.microsoft.com/office/drawing/2014/main" id="{C490384A-65E4-4EBA-95EC-4D2EC8BFCD6F}"/>
              </a:ext>
            </a:extLst>
          </p:cNvPr>
          <p:cNvSpPr/>
          <p:nvPr/>
        </p:nvSpPr>
        <p:spPr>
          <a:xfrm>
            <a:off x="734784" y="2355227"/>
            <a:ext cx="10270673" cy="4456476"/>
          </a:xfrm>
          <a:prstGeom prst="rect">
            <a:avLst/>
          </a:prstGeom>
        </p:spPr>
        <p:txBody>
          <a:bodyPr wrap="square">
            <a:spAutoFit/>
          </a:bodyPr>
          <a:lstStyle/>
          <a:p>
            <a:pPr marL="285750" indent="-285750">
              <a:lnSpc>
                <a:spcPct val="150000"/>
              </a:lnSpc>
              <a:buFont typeface="Arial" panose="020B0604020202020204" pitchFamily="34" charset="0"/>
              <a:buChar char="•"/>
            </a:pPr>
            <a:r>
              <a:rPr lang="en-US" sz="2400" dirty="0">
                <a:solidFill>
                  <a:schemeClr val="bg1"/>
                </a:solidFill>
              </a:rPr>
              <a:t>Unused capacity carries over for one year, </a:t>
            </a:r>
            <a:r>
              <a:rPr lang="en-US" sz="2400" i="1" dirty="0">
                <a:solidFill>
                  <a:schemeClr val="bg1"/>
                </a:solidFill>
              </a:rPr>
              <a:t>and,</a:t>
            </a:r>
          </a:p>
          <a:p>
            <a:pPr marL="285750" indent="-285750">
              <a:lnSpc>
                <a:spcPct val="150000"/>
              </a:lnSpc>
              <a:buFont typeface="Arial" panose="020B0604020202020204" pitchFamily="34" charset="0"/>
              <a:buChar char="•"/>
            </a:pPr>
            <a:r>
              <a:rPr lang="en-US" sz="2400" dirty="0">
                <a:solidFill>
                  <a:schemeClr val="bg1"/>
                </a:solidFill>
              </a:rPr>
              <a:t>Maximum annual volume can not exceed limit of two years.</a:t>
            </a:r>
          </a:p>
          <a:p>
            <a:pPr marL="285750" indent="-285750">
              <a:lnSpc>
                <a:spcPct val="150000"/>
              </a:lnSpc>
              <a:buFont typeface="Arial" panose="020B0604020202020204" pitchFamily="34" charset="0"/>
              <a:buChar char="•"/>
            </a:pPr>
            <a:r>
              <a:rPr lang="en-US" sz="2400" dirty="0">
                <a:solidFill>
                  <a:schemeClr val="bg1"/>
                </a:solidFill>
              </a:rPr>
              <a:t>Prior to issuing 1</a:t>
            </a:r>
            <a:r>
              <a:rPr lang="en-US" sz="2400" baseline="30000" dirty="0">
                <a:solidFill>
                  <a:schemeClr val="bg1"/>
                </a:solidFill>
              </a:rPr>
              <a:t>st</a:t>
            </a:r>
            <a:r>
              <a:rPr lang="en-US" sz="2400" dirty="0">
                <a:solidFill>
                  <a:schemeClr val="bg1"/>
                </a:solidFill>
              </a:rPr>
              <a:t> Work Order, OMWBE Office must approve Contractor’s Diverse Business Inclusion Plan. </a:t>
            </a:r>
          </a:p>
          <a:p>
            <a:pPr marL="285750" indent="-285750">
              <a:lnSpc>
                <a:spcPct val="150000"/>
              </a:lnSpc>
              <a:buFont typeface="Arial" panose="020B0604020202020204" pitchFamily="34" charset="0"/>
              <a:buChar char="•"/>
            </a:pPr>
            <a:r>
              <a:rPr lang="en-US" sz="2400" dirty="0">
                <a:solidFill>
                  <a:schemeClr val="bg1"/>
                </a:solidFill>
              </a:rPr>
              <a:t>Maximum amount per Work Order is $500,000, excluding sales and use taxes.</a:t>
            </a:r>
          </a:p>
          <a:p>
            <a:pPr marL="285750" indent="-285750">
              <a:lnSpc>
                <a:spcPct val="150000"/>
              </a:lnSpc>
              <a:buFont typeface="Arial" panose="020B0604020202020204" pitchFamily="34" charset="0"/>
              <a:buChar char="•"/>
            </a:pPr>
            <a:r>
              <a:rPr lang="en-US" sz="2400" dirty="0">
                <a:solidFill>
                  <a:schemeClr val="bg1"/>
                </a:solidFill>
              </a:rPr>
              <a:t>All Work Orders issued for same project treated as single Work Order for purposes of dollar limits.</a:t>
            </a:r>
          </a:p>
        </p:txBody>
      </p:sp>
    </p:spTree>
    <p:extLst>
      <p:ext uri="{BB962C8B-B14F-4D97-AF65-F5344CB8AC3E}">
        <p14:creationId xmlns:p14="http://schemas.microsoft.com/office/powerpoint/2010/main" val="2742477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lstStyle/>
          <a:p>
            <a:r>
              <a:rPr lang="en-US" dirty="0"/>
              <a:t>State of Washington Specific - continued</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1" y="2098333"/>
            <a:ext cx="10703296" cy="4116936"/>
          </a:xfrm>
        </p:spPr>
        <p:txBody>
          <a:bodyPr>
            <a:normAutofit/>
          </a:bodyPr>
          <a:lstStyle/>
          <a:p>
            <a:pPr marL="0" indent="0">
              <a:buNone/>
            </a:pPr>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pPr marL="0" indent="0">
              <a:buNone/>
            </a:pPr>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
        <p:nvSpPr>
          <p:cNvPr id="4" name="Rectangle 3">
            <a:extLst>
              <a:ext uri="{FF2B5EF4-FFF2-40B4-BE49-F238E27FC236}">
                <a16:creationId xmlns:a16="http://schemas.microsoft.com/office/drawing/2014/main" id="{C490384A-65E4-4EBA-95EC-4D2EC8BFCD6F}"/>
              </a:ext>
            </a:extLst>
          </p:cNvPr>
          <p:cNvSpPr/>
          <p:nvPr/>
        </p:nvSpPr>
        <p:spPr>
          <a:xfrm>
            <a:off x="734784" y="2355227"/>
            <a:ext cx="9007929" cy="3902479"/>
          </a:xfrm>
          <a:prstGeom prst="rect">
            <a:avLst/>
          </a:prstGeom>
        </p:spPr>
        <p:txBody>
          <a:bodyPr wrap="square">
            <a:spAutoFit/>
          </a:bodyPr>
          <a:lstStyle/>
          <a:p>
            <a:pPr marL="285750" indent="-285750">
              <a:lnSpc>
                <a:spcPct val="150000"/>
              </a:lnSpc>
              <a:buFont typeface="Arial" panose="020B0604020202020204" pitchFamily="34" charset="0"/>
              <a:buChar char="•"/>
            </a:pPr>
            <a:r>
              <a:rPr lang="en-US" sz="2400" dirty="0">
                <a:solidFill>
                  <a:schemeClr val="bg1"/>
                </a:solidFill>
              </a:rPr>
              <a:t>80% of items in each Work Order must come from UPB</a:t>
            </a:r>
          </a:p>
          <a:p>
            <a:pPr marL="285750" indent="-285750">
              <a:lnSpc>
                <a:spcPct val="150000"/>
              </a:lnSpc>
              <a:buFont typeface="Arial" panose="020B0604020202020204" pitchFamily="34" charset="0"/>
              <a:buChar char="•"/>
            </a:pPr>
            <a:r>
              <a:rPr lang="en-US" sz="2400" dirty="0">
                <a:solidFill>
                  <a:schemeClr val="bg1"/>
                </a:solidFill>
              </a:rPr>
              <a:t>New stand-alone permanent structure shall not exceed 3,000 gross square feet</a:t>
            </a:r>
          </a:p>
          <a:p>
            <a:pPr marL="285750" indent="-285750">
              <a:lnSpc>
                <a:spcPct val="150000"/>
              </a:lnSpc>
              <a:buFont typeface="Arial" panose="020B0604020202020204" pitchFamily="34" charset="0"/>
              <a:buChar char="•"/>
            </a:pPr>
            <a:r>
              <a:rPr lang="en-US" sz="2400" dirty="0">
                <a:solidFill>
                  <a:schemeClr val="bg1"/>
                </a:solidFill>
              </a:rPr>
              <a:t>The JOC contractor shall publish notification of intent to perform public works projects at the beginning of each contract year in a statewide publication and in a legal newspaper.</a:t>
            </a:r>
          </a:p>
        </p:txBody>
      </p:sp>
    </p:spTree>
    <p:extLst>
      <p:ext uri="{BB962C8B-B14F-4D97-AF65-F5344CB8AC3E}">
        <p14:creationId xmlns:p14="http://schemas.microsoft.com/office/powerpoint/2010/main" val="1785260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lstStyle/>
          <a:p>
            <a:r>
              <a:rPr lang="en-US" dirty="0"/>
              <a:t>State of Washington Specific - continued</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1" y="2098333"/>
            <a:ext cx="10703296" cy="4116936"/>
          </a:xfrm>
        </p:spPr>
        <p:txBody>
          <a:bodyPr>
            <a:normAutofit/>
          </a:bodyPr>
          <a:lstStyle/>
          <a:p>
            <a:pPr marL="0" indent="0">
              <a:buNone/>
            </a:pPr>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pPr marL="0" indent="0">
              <a:buNone/>
            </a:pPr>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
        <p:nvSpPr>
          <p:cNvPr id="4" name="Rectangle 3">
            <a:extLst>
              <a:ext uri="{FF2B5EF4-FFF2-40B4-BE49-F238E27FC236}">
                <a16:creationId xmlns:a16="http://schemas.microsoft.com/office/drawing/2014/main" id="{C490384A-65E4-4EBA-95EC-4D2EC8BFCD6F}"/>
              </a:ext>
            </a:extLst>
          </p:cNvPr>
          <p:cNvSpPr/>
          <p:nvPr/>
        </p:nvSpPr>
        <p:spPr>
          <a:xfrm>
            <a:off x="734784" y="2355227"/>
            <a:ext cx="9007929" cy="2794483"/>
          </a:xfrm>
          <a:prstGeom prst="rect">
            <a:avLst/>
          </a:prstGeom>
        </p:spPr>
        <p:txBody>
          <a:bodyPr wrap="square">
            <a:spAutoFit/>
          </a:bodyPr>
          <a:lstStyle/>
          <a:p>
            <a:pPr marL="285750" indent="-285750">
              <a:lnSpc>
                <a:spcPct val="150000"/>
              </a:lnSpc>
              <a:buFont typeface="Arial" panose="020B0604020202020204" pitchFamily="34" charset="0"/>
              <a:buChar char="•"/>
            </a:pPr>
            <a:r>
              <a:rPr lang="en-US" sz="2400" dirty="0">
                <a:solidFill>
                  <a:schemeClr val="bg1"/>
                </a:solidFill>
              </a:rPr>
              <a:t>The public body shall establish a committee, including a member with knowledge and experience in state and federal laws, rules, and best practices concerning public contracting for minority, women, and veteran-owned businesses and small businesses to evaluate the proposals.</a:t>
            </a:r>
          </a:p>
        </p:txBody>
      </p:sp>
    </p:spTree>
    <p:extLst>
      <p:ext uri="{BB962C8B-B14F-4D97-AF65-F5344CB8AC3E}">
        <p14:creationId xmlns:p14="http://schemas.microsoft.com/office/powerpoint/2010/main" val="3318876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lstStyle/>
          <a:p>
            <a:r>
              <a:rPr lang="en-US" dirty="0"/>
              <a:t>State of Washington Specific - continued</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1" y="2098333"/>
            <a:ext cx="10703296" cy="4116936"/>
          </a:xfrm>
        </p:spPr>
        <p:txBody>
          <a:bodyPr>
            <a:normAutofit/>
          </a:bodyPr>
          <a:lstStyle/>
          <a:p>
            <a:pPr marL="0" indent="0">
              <a:buNone/>
            </a:pPr>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pPr marL="0" indent="0">
              <a:buNone/>
            </a:pPr>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
        <p:nvSpPr>
          <p:cNvPr id="4" name="Rectangle 3">
            <a:extLst>
              <a:ext uri="{FF2B5EF4-FFF2-40B4-BE49-F238E27FC236}">
                <a16:creationId xmlns:a16="http://schemas.microsoft.com/office/drawing/2014/main" id="{C490384A-65E4-4EBA-95EC-4D2EC8BFCD6F}"/>
              </a:ext>
            </a:extLst>
          </p:cNvPr>
          <p:cNvSpPr/>
          <p:nvPr/>
        </p:nvSpPr>
        <p:spPr>
          <a:xfrm>
            <a:off x="734784" y="2355227"/>
            <a:ext cx="9007929" cy="3348481"/>
          </a:xfrm>
          <a:prstGeom prst="rect">
            <a:avLst/>
          </a:prstGeom>
        </p:spPr>
        <p:txBody>
          <a:bodyPr wrap="square">
            <a:spAutoFit/>
          </a:bodyPr>
          <a:lstStyle/>
          <a:p>
            <a:pPr marL="285750" indent="-285750">
              <a:lnSpc>
                <a:spcPct val="150000"/>
              </a:lnSpc>
              <a:buFont typeface="Arial" panose="020B0604020202020204" pitchFamily="34" charset="0"/>
              <a:buChar char="•"/>
            </a:pPr>
            <a:r>
              <a:rPr lang="en-US" sz="2400" dirty="0">
                <a:solidFill>
                  <a:schemeClr val="bg1"/>
                </a:solidFill>
              </a:rPr>
              <a:t>The public body is encouraged to post the request for proposal and the availability and location of the request for proposal documents in other areas, such as websites for business associations, the office of minority and women’s business enterprises, and other locations and mediums that will further publicize the opportunities.</a:t>
            </a:r>
          </a:p>
        </p:txBody>
      </p:sp>
    </p:spTree>
    <p:extLst>
      <p:ext uri="{BB962C8B-B14F-4D97-AF65-F5344CB8AC3E}">
        <p14:creationId xmlns:p14="http://schemas.microsoft.com/office/powerpoint/2010/main" val="2714735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4">
                <a:lumMod val="5000"/>
                <a:lumOff val="9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lstStyle/>
          <a:p>
            <a:r>
              <a:rPr lang="en-US" dirty="0"/>
              <a:t>State of Washington Specific - continued</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808383" y="2233197"/>
            <a:ext cx="10703296" cy="4116936"/>
          </a:xfrm>
        </p:spPr>
        <p:txBody>
          <a:bodyPr>
            <a:normAutofit/>
          </a:bodyPr>
          <a:lstStyle/>
          <a:p>
            <a:pPr marL="0" indent="0">
              <a:buNone/>
            </a:pPr>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pPr marL="0" indent="0">
              <a:buNone/>
            </a:pPr>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
        <p:nvSpPr>
          <p:cNvPr id="4" name="Rectangle 3">
            <a:extLst>
              <a:ext uri="{FF2B5EF4-FFF2-40B4-BE49-F238E27FC236}">
                <a16:creationId xmlns:a16="http://schemas.microsoft.com/office/drawing/2014/main" id="{C490384A-65E4-4EBA-95EC-4D2EC8BFCD6F}"/>
              </a:ext>
            </a:extLst>
          </p:cNvPr>
          <p:cNvSpPr/>
          <p:nvPr/>
        </p:nvSpPr>
        <p:spPr>
          <a:xfrm>
            <a:off x="680321" y="2233197"/>
            <a:ext cx="10339616" cy="2462213"/>
          </a:xfrm>
          <a:prstGeom prst="rect">
            <a:avLst/>
          </a:prstGeom>
        </p:spPr>
        <p:txBody>
          <a:bodyPr wrap="square">
            <a:spAutoFit/>
          </a:bodyPr>
          <a:lstStyle/>
          <a:p>
            <a:pPr marL="342900" indent="-342900">
              <a:spcAft>
                <a:spcPts val="600"/>
              </a:spcAft>
              <a:buFont typeface="Arial" panose="020B0604020202020204" pitchFamily="34" charset="0"/>
              <a:buChar char="•"/>
            </a:pPr>
            <a:r>
              <a:rPr lang="en-US" sz="2400" dirty="0">
                <a:solidFill>
                  <a:schemeClr val="bg1"/>
                </a:solidFill>
              </a:rPr>
              <a:t>Architectural/Engineering (A/E) services cannot be procured under the JOC contract for services not associated with specific Work Orders. </a:t>
            </a:r>
          </a:p>
          <a:p>
            <a:pPr>
              <a:spcAft>
                <a:spcPts val="600"/>
              </a:spcAft>
            </a:pPr>
            <a:endParaRPr lang="en-US" sz="2400" dirty="0">
              <a:solidFill>
                <a:schemeClr val="bg1"/>
              </a:solidFill>
            </a:endParaRPr>
          </a:p>
          <a:p>
            <a:pPr marL="342900" indent="-342900">
              <a:spcAft>
                <a:spcPts val="600"/>
              </a:spcAft>
              <a:buFont typeface="Arial" panose="020B0604020202020204" pitchFamily="34" charset="0"/>
              <a:buChar char="•"/>
            </a:pPr>
            <a:r>
              <a:rPr lang="en-US" sz="2400" dirty="0">
                <a:solidFill>
                  <a:schemeClr val="bg1"/>
                </a:solidFill>
              </a:rPr>
              <a:t>Any Work Order over $350,000, excluding WSST, and including over 600 single trade hours shall utilize a State registered apprenticeship program for that single trade in accordance with RCW 39.04.320.</a:t>
            </a:r>
            <a:endParaRPr lang="en-US" dirty="0">
              <a:solidFill>
                <a:schemeClr val="bg1"/>
              </a:solidFill>
            </a:endParaRPr>
          </a:p>
        </p:txBody>
      </p:sp>
    </p:spTree>
    <p:extLst>
      <p:ext uri="{BB962C8B-B14F-4D97-AF65-F5344CB8AC3E}">
        <p14:creationId xmlns:p14="http://schemas.microsoft.com/office/powerpoint/2010/main" val="234716807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4">
                <a:lumMod val="5000"/>
                <a:lumOff val="9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lstStyle/>
          <a:p>
            <a:r>
              <a:rPr lang="en-US" dirty="0"/>
              <a:t>State of Washington Specific - continued</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808383" y="2233197"/>
            <a:ext cx="10703296" cy="4116936"/>
          </a:xfrm>
        </p:spPr>
        <p:txBody>
          <a:bodyPr>
            <a:normAutofit/>
          </a:bodyPr>
          <a:lstStyle/>
          <a:p>
            <a:pPr marL="0" indent="0">
              <a:buNone/>
            </a:pPr>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endParaRPr lang="en-US" sz="3000" dirty="0">
              <a:solidFill>
                <a:schemeClr val="bg1"/>
              </a:solidFill>
            </a:endParaRPr>
          </a:p>
          <a:p>
            <a:pPr marL="0" indent="0">
              <a:buNone/>
            </a:pPr>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
        <p:nvSpPr>
          <p:cNvPr id="4" name="Rectangle 3">
            <a:extLst>
              <a:ext uri="{FF2B5EF4-FFF2-40B4-BE49-F238E27FC236}">
                <a16:creationId xmlns:a16="http://schemas.microsoft.com/office/drawing/2014/main" id="{C490384A-65E4-4EBA-95EC-4D2EC8BFCD6F}"/>
              </a:ext>
            </a:extLst>
          </p:cNvPr>
          <p:cNvSpPr/>
          <p:nvPr/>
        </p:nvSpPr>
        <p:spPr>
          <a:xfrm>
            <a:off x="680321" y="2233197"/>
            <a:ext cx="10339616" cy="3200876"/>
          </a:xfrm>
          <a:prstGeom prst="rect">
            <a:avLst/>
          </a:prstGeom>
        </p:spPr>
        <p:txBody>
          <a:bodyPr wrap="square">
            <a:spAutoFit/>
          </a:bodyPr>
          <a:lstStyle/>
          <a:p>
            <a:pPr marL="342900" indent="-342900">
              <a:spcAft>
                <a:spcPts val="600"/>
              </a:spcAft>
              <a:buFont typeface="Arial" panose="020B0604020202020204" pitchFamily="34" charset="0"/>
              <a:buChar char="•"/>
            </a:pPr>
            <a:r>
              <a:rPr lang="en-US" sz="2400" dirty="0">
                <a:solidFill>
                  <a:schemeClr val="bg1"/>
                </a:solidFill>
              </a:rPr>
              <a:t>Prevailing wage rates must be the rates in effect at the time the individual Work Order is issued.</a:t>
            </a:r>
          </a:p>
          <a:p>
            <a:pPr marL="342900" indent="-342900">
              <a:spcAft>
                <a:spcPts val="600"/>
              </a:spcAft>
              <a:buFont typeface="Arial" panose="020B0604020202020204" pitchFamily="34" charset="0"/>
              <a:buChar char="•"/>
            </a:pPr>
            <a:endParaRPr lang="en-US" sz="2400" dirty="0">
              <a:solidFill>
                <a:schemeClr val="bg1"/>
              </a:solidFill>
            </a:endParaRPr>
          </a:p>
          <a:p>
            <a:pPr marL="342900" indent="-342900">
              <a:spcAft>
                <a:spcPts val="600"/>
              </a:spcAft>
              <a:buFont typeface="Arial" panose="020B0604020202020204" pitchFamily="34" charset="0"/>
              <a:buChar char="•"/>
            </a:pPr>
            <a:r>
              <a:rPr lang="en-US" sz="2400" dirty="0">
                <a:solidFill>
                  <a:schemeClr val="bg1"/>
                </a:solidFill>
              </a:rPr>
              <a:t>If the agency does not issue Work Orders totaling the minimum amount stated in the RFP, the contractor’s remedy is payment of the difference between minimum Work Order amount and the actual total of the Work Orders issued multiplied by an appropriate percentage for overhead and profit contained in the contract award coefficient.  </a:t>
            </a:r>
          </a:p>
        </p:txBody>
      </p:sp>
    </p:spTree>
    <p:extLst>
      <p:ext uri="{BB962C8B-B14F-4D97-AF65-F5344CB8AC3E}">
        <p14:creationId xmlns:p14="http://schemas.microsoft.com/office/powerpoint/2010/main" val="269007853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50751D-30F4-4947-9DF9-B1441AF87BF9}"/>
              </a:ext>
            </a:extLst>
          </p:cNvPr>
          <p:cNvSpPr>
            <a:spLocks noGrp="1"/>
          </p:cNvSpPr>
          <p:nvPr>
            <p:ph type="title"/>
          </p:nvPr>
        </p:nvSpPr>
        <p:spPr/>
        <p:txBody>
          <a:bodyPr/>
          <a:lstStyle/>
          <a:p>
            <a:r>
              <a:rPr lang="en-US" dirty="0"/>
              <a:t>Contract Procurement Process – RFP Development</a:t>
            </a:r>
          </a:p>
        </p:txBody>
      </p:sp>
      <p:sp>
        <p:nvSpPr>
          <p:cNvPr id="5" name="Text Placeholder 4">
            <a:extLst>
              <a:ext uri="{FF2B5EF4-FFF2-40B4-BE49-F238E27FC236}">
                <a16:creationId xmlns:a16="http://schemas.microsoft.com/office/drawing/2014/main" id="{989A4E96-D5FD-469C-89EE-6BA569692F68}"/>
              </a:ext>
            </a:extLst>
          </p:cNvPr>
          <p:cNvSpPr>
            <a:spLocks noGrp="1"/>
          </p:cNvSpPr>
          <p:nvPr>
            <p:ph idx="1"/>
          </p:nvPr>
        </p:nvSpPr>
        <p:spPr>
          <a:xfrm>
            <a:off x="680321" y="2801565"/>
            <a:ext cx="5116322" cy="2684835"/>
          </a:xfrm>
        </p:spPr>
        <p:txBody>
          <a:bodyPr>
            <a:normAutofit lnSpcReduction="10000"/>
          </a:bodyPr>
          <a:lstStyle/>
          <a:p>
            <a:pPr marL="285750" indent="-285750"/>
            <a:r>
              <a:rPr lang="en-US" dirty="0">
                <a:solidFill>
                  <a:schemeClr val="bg1"/>
                </a:solidFill>
              </a:rPr>
              <a:t>Understand the RCW’s.</a:t>
            </a:r>
          </a:p>
          <a:p>
            <a:pPr marL="285750" indent="-285750"/>
            <a:r>
              <a:rPr lang="en-US" dirty="0">
                <a:solidFill>
                  <a:schemeClr val="bg1"/>
                </a:solidFill>
              </a:rPr>
              <a:t>Determine the evaluation criteria.</a:t>
            </a:r>
          </a:p>
          <a:p>
            <a:pPr marL="285750" indent="-285750"/>
            <a:r>
              <a:rPr lang="en-US" dirty="0">
                <a:solidFill>
                  <a:schemeClr val="bg1"/>
                </a:solidFill>
              </a:rPr>
              <a:t>Determine the scoring matrix and weighting.</a:t>
            </a:r>
          </a:p>
          <a:p>
            <a:pPr marL="285750" indent="-285750"/>
            <a:r>
              <a:rPr lang="en-US" dirty="0">
                <a:solidFill>
                  <a:schemeClr val="bg1"/>
                </a:solidFill>
              </a:rPr>
              <a:t>Determine the Unit Price Book (UPB) to be used.</a:t>
            </a:r>
          </a:p>
          <a:p>
            <a:pPr marL="285750" indent="-285750"/>
            <a:endParaRPr lang="en-US" sz="2300" dirty="0">
              <a:solidFill>
                <a:schemeClr val="bg1"/>
              </a:solidFill>
            </a:endParaRPr>
          </a:p>
          <a:p>
            <a:endParaRPr lang="en-US" dirty="0">
              <a:solidFill>
                <a:schemeClr val="bg1"/>
              </a:solidFill>
            </a:endParaRPr>
          </a:p>
          <a:p>
            <a:endParaRPr lang="en-US" dirty="0"/>
          </a:p>
        </p:txBody>
      </p:sp>
      <p:sp>
        <p:nvSpPr>
          <p:cNvPr id="11" name="Text Placeholder 4">
            <a:extLst>
              <a:ext uri="{FF2B5EF4-FFF2-40B4-BE49-F238E27FC236}">
                <a16:creationId xmlns:a16="http://schemas.microsoft.com/office/drawing/2014/main" id="{8FDC8AA3-56D7-4DEA-9252-328B5C9CE4E9}"/>
              </a:ext>
            </a:extLst>
          </p:cNvPr>
          <p:cNvSpPr txBox="1">
            <a:spLocks/>
          </p:cNvSpPr>
          <p:nvPr/>
        </p:nvSpPr>
        <p:spPr>
          <a:xfrm>
            <a:off x="6155615" y="2336872"/>
            <a:ext cx="4849842" cy="4374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285750" indent="-285750"/>
            <a:endParaRPr lang="en-US" sz="2100" dirty="0">
              <a:solidFill>
                <a:schemeClr val="bg1"/>
              </a:solidFill>
            </a:endParaRPr>
          </a:p>
          <a:p>
            <a:pPr marL="285750" indent="-285750"/>
            <a:r>
              <a:rPr lang="en-US" dirty="0">
                <a:solidFill>
                  <a:schemeClr val="bg1"/>
                </a:solidFill>
              </a:rPr>
              <a:t>What, if any, sections of the UPB will be excluded.</a:t>
            </a:r>
          </a:p>
          <a:p>
            <a:pPr marL="285750" indent="-285750"/>
            <a:r>
              <a:rPr lang="en-US" dirty="0">
                <a:solidFill>
                  <a:schemeClr val="bg1"/>
                </a:solidFill>
              </a:rPr>
              <a:t>What is included in the Coefficient.</a:t>
            </a:r>
          </a:p>
          <a:p>
            <a:pPr marL="285750" indent="-285750"/>
            <a:r>
              <a:rPr lang="en-US" dirty="0">
                <a:solidFill>
                  <a:schemeClr val="bg1"/>
                </a:solidFill>
              </a:rPr>
              <a:t>Determine the coefficients that need to be priced.</a:t>
            </a:r>
          </a:p>
          <a:p>
            <a:pPr marL="285750" indent="-285750"/>
            <a:r>
              <a:rPr lang="en-US" dirty="0">
                <a:solidFill>
                  <a:schemeClr val="bg1"/>
                </a:solidFill>
              </a:rPr>
              <a:t>Estimate the annual volume of JOC work orders anticipated.</a:t>
            </a:r>
          </a:p>
        </p:txBody>
      </p:sp>
    </p:spTree>
    <p:extLst>
      <p:ext uri="{BB962C8B-B14F-4D97-AF65-F5344CB8AC3E}">
        <p14:creationId xmlns:p14="http://schemas.microsoft.com/office/powerpoint/2010/main" val="318906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50751D-30F4-4947-9DF9-B1441AF87BF9}"/>
              </a:ext>
            </a:extLst>
          </p:cNvPr>
          <p:cNvSpPr>
            <a:spLocks noGrp="1"/>
          </p:cNvSpPr>
          <p:nvPr>
            <p:ph type="title"/>
          </p:nvPr>
        </p:nvSpPr>
        <p:spPr/>
        <p:txBody>
          <a:bodyPr/>
          <a:lstStyle/>
          <a:p>
            <a:r>
              <a:rPr lang="en-US" dirty="0"/>
              <a:t>Contract Procurement Process – RFP Development</a:t>
            </a:r>
          </a:p>
        </p:txBody>
      </p:sp>
      <p:sp>
        <p:nvSpPr>
          <p:cNvPr id="5" name="Text Placeholder 4">
            <a:extLst>
              <a:ext uri="{FF2B5EF4-FFF2-40B4-BE49-F238E27FC236}">
                <a16:creationId xmlns:a16="http://schemas.microsoft.com/office/drawing/2014/main" id="{989A4E96-D5FD-469C-89EE-6BA569692F68}"/>
              </a:ext>
            </a:extLst>
          </p:cNvPr>
          <p:cNvSpPr>
            <a:spLocks noGrp="1"/>
          </p:cNvSpPr>
          <p:nvPr>
            <p:ph idx="1"/>
          </p:nvPr>
        </p:nvSpPr>
        <p:spPr>
          <a:xfrm>
            <a:off x="680321" y="2336873"/>
            <a:ext cx="5257016" cy="4374170"/>
          </a:xfrm>
        </p:spPr>
        <p:txBody>
          <a:bodyPr>
            <a:normAutofit/>
          </a:bodyPr>
          <a:lstStyle/>
          <a:p>
            <a:pPr marL="285750" indent="-285750"/>
            <a:endParaRPr lang="en-US" sz="2300" dirty="0">
              <a:solidFill>
                <a:schemeClr val="bg1"/>
              </a:solidFill>
            </a:endParaRPr>
          </a:p>
          <a:p>
            <a:pPr marL="285750" indent="-285750"/>
            <a:r>
              <a:rPr lang="en-US" dirty="0">
                <a:solidFill>
                  <a:schemeClr val="bg1"/>
                </a:solidFill>
              </a:rPr>
              <a:t>Establish Annual Contract volume</a:t>
            </a:r>
          </a:p>
          <a:p>
            <a:pPr marL="285750" indent="-285750"/>
            <a:r>
              <a:rPr lang="en-US" dirty="0">
                <a:solidFill>
                  <a:schemeClr val="bg1"/>
                </a:solidFill>
              </a:rPr>
              <a:t>General scope of work that will be completed on the contract</a:t>
            </a:r>
          </a:p>
          <a:p>
            <a:r>
              <a:rPr lang="en-US" dirty="0">
                <a:solidFill>
                  <a:schemeClr val="bg1"/>
                </a:solidFill>
              </a:rPr>
              <a:t>Selection Schedule </a:t>
            </a:r>
          </a:p>
          <a:p>
            <a:r>
              <a:rPr lang="en-US" dirty="0">
                <a:solidFill>
                  <a:schemeClr val="bg1"/>
                </a:solidFill>
              </a:rPr>
              <a:t>Selection Criteria</a:t>
            </a:r>
          </a:p>
          <a:p>
            <a:r>
              <a:rPr lang="en-US" dirty="0">
                <a:solidFill>
                  <a:schemeClr val="bg1"/>
                </a:solidFill>
              </a:rPr>
              <a:t>Minimum Qualifications</a:t>
            </a:r>
          </a:p>
          <a:p>
            <a:r>
              <a:rPr lang="en-US" dirty="0">
                <a:solidFill>
                  <a:schemeClr val="bg1"/>
                </a:solidFill>
              </a:rPr>
              <a:t>Milestone Schedule w/Target Dates</a:t>
            </a:r>
          </a:p>
          <a:p>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endParaRPr lang="en-US" dirty="0"/>
          </a:p>
        </p:txBody>
      </p:sp>
      <p:sp>
        <p:nvSpPr>
          <p:cNvPr id="11" name="Text Placeholder 4">
            <a:extLst>
              <a:ext uri="{FF2B5EF4-FFF2-40B4-BE49-F238E27FC236}">
                <a16:creationId xmlns:a16="http://schemas.microsoft.com/office/drawing/2014/main" id="{8FDC8AA3-56D7-4DEA-9252-328B5C9CE4E9}"/>
              </a:ext>
            </a:extLst>
          </p:cNvPr>
          <p:cNvSpPr txBox="1">
            <a:spLocks/>
          </p:cNvSpPr>
          <p:nvPr/>
        </p:nvSpPr>
        <p:spPr>
          <a:xfrm>
            <a:off x="6096000" y="2836750"/>
            <a:ext cx="4849842" cy="323605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dirty="0">
                <a:solidFill>
                  <a:schemeClr val="bg1"/>
                </a:solidFill>
              </a:rPr>
              <a:t>Submittal Requirements</a:t>
            </a:r>
          </a:p>
          <a:p>
            <a:r>
              <a:rPr lang="en-US" dirty="0">
                <a:solidFill>
                  <a:schemeClr val="bg1"/>
                </a:solidFill>
              </a:rPr>
              <a:t>Bonds and Insurance</a:t>
            </a:r>
          </a:p>
          <a:p>
            <a:r>
              <a:rPr lang="en-US" dirty="0">
                <a:solidFill>
                  <a:schemeClr val="bg1"/>
                </a:solidFill>
              </a:rPr>
              <a:t>Project Management Software</a:t>
            </a:r>
          </a:p>
          <a:p>
            <a:r>
              <a:rPr lang="en-US" dirty="0">
                <a:solidFill>
                  <a:schemeClr val="bg1"/>
                </a:solidFill>
              </a:rPr>
              <a:t>Estimating Software</a:t>
            </a:r>
          </a:p>
          <a:p>
            <a:r>
              <a:rPr lang="en-US" dirty="0">
                <a:solidFill>
                  <a:schemeClr val="bg1"/>
                </a:solidFill>
              </a:rPr>
              <a:t>Diverse Business Inclusion Requirements</a:t>
            </a:r>
          </a:p>
          <a:p>
            <a:r>
              <a:rPr lang="en-US" dirty="0">
                <a:solidFill>
                  <a:schemeClr val="bg1"/>
                </a:solidFill>
              </a:rPr>
              <a:t>Cost estimating and methodology</a:t>
            </a:r>
          </a:p>
        </p:txBody>
      </p:sp>
      <p:sp>
        <p:nvSpPr>
          <p:cNvPr id="3" name="TextBox 2">
            <a:extLst>
              <a:ext uri="{FF2B5EF4-FFF2-40B4-BE49-F238E27FC236}">
                <a16:creationId xmlns:a16="http://schemas.microsoft.com/office/drawing/2014/main" id="{C2252D5F-072D-4E9D-9512-F445BABC4A88}"/>
              </a:ext>
            </a:extLst>
          </p:cNvPr>
          <p:cNvSpPr txBox="1"/>
          <p:nvPr/>
        </p:nvSpPr>
        <p:spPr>
          <a:xfrm>
            <a:off x="12924430" y="1555845"/>
            <a:ext cx="2866030" cy="3821373"/>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754870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Contract Procurement Process - Selection Process</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1" y="2120347"/>
            <a:ext cx="10199714" cy="4525001"/>
          </a:xfrm>
        </p:spPr>
        <p:txBody>
          <a:bodyPr>
            <a:normAutofit fontScale="92500" lnSpcReduction="20000"/>
          </a:bodyPr>
          <a:lstStyle/>
          <a:p>
            <a:r>
              <a:rPr lang="en-US" sz="2600" dirty="0">
                <a:solidFill>
                  <a:schemeClr val="bg1"/>
                </a:solidFill>
              </a:rPr>
              <a:t>Request for Proposal issued</a:t>
            </a:r>
          </a:p>
          <a:p>
            <a:r>
              <a:rPr lang="en-US" sz="2600" dirty="0">
                <a:solidFill>
                  <a:schemeClr val="bg1"/>
                </a:solidFill>
              </a:rPr>
              <a:t>Pre-Bid Conference</a:t>
            </a:r>
          </a:p>
          <a:p>
            <a:r>
              <a:rPr lang="en-US" sz="2600" dirty="0">
                <a:solidFill>
                  <a:schemeClr val="bg1"/>
                </a:solidFill>
              </a:rPr>
              <a:t>Evaluation based upon qualifications, and other factors (exclusive of price)</a:t>
            </a:r>
          </a:p>
          <a:p>
            <a:r>
              <a:rPr lang="en-US" sz="2600" dirty="0">
                <a:solidFill>
                  <a:schemeClr val="bg1"/>
                </a:solidFill>
                <a:highlight>
                  <a:srgbClr val="FFFF00"/>
                </a:highlight>
              </a:rPr>
              <a:t>Establish a committee/panel to review proposals and conduct interviews</a:t>
            </a:r>
          </a:p>
          <a:p>
            <a:r>
              <a:rPr lang="en-US" sz="2600" dirty="0">
                <a:solidFill>
                  <a:schemeClr val="bg1"/>
                </a:solidFill>
              </a:rPr>
              <a:t>Proposals scored and firms ranked</a:t>
            </a:r>
          </a:p>
          <a:p>
            <a:r>
              <a:rPr lang="en-US" sz="2600" dirty="0">
                <a:solidFill>
                  <a:schemeClr val="bg1"/>
                </a:solidFill>
              </a:rPr>
              <a:t>One or more interviewed</a:t>
            </a:r>
          </a:p>
          <a:p>
            <a:r>
              <a:rPr lang="en-US" sz="2600" dirty="0">
                <a:solidFill>
                  <a:schemeClr val="bg1"/>
                </a:solidFill>
              </a:rPr>
              <a:t>Interviews scored and firms ranked</a:t>
            </a:r>
          </a:p>
          <a:p>
            <a:r>
              <a:rPr lang="en-US" sz="2600" dirty="0">
                <a:solidFill>
                  <a:schemeClr val="bg1"/>
                </a:solidFill>
              </a:rPr>
              <a:t>Shortlisted firms submit final proposals, with price</a:t>
            </a:r>
          </a:p>
          <a:p>
            <a:r>
              <a:rPr lang="en-US" sz="2600" dirty="0">
                <a:solidFill>
                  <a:schemeClr val="bg1"/>
                </a:solidFill>
              </a:rPr>
              <a:t>Final proposals scored</a:t>
            </a:r>
          </a:p>
          <a:p>
            <a:r>
              <a:rPr lang="en-US" sz="2600" dirty="0">
                <a:solidFill>
                  <a:schemeClr val="bg1"/>
                </a:solidFill>
              </a:rPr>
              <a:t>Firm with highest total score awarded contract</a:t>
            </a:r>
          </a:p>
          <a:p>
            <a:endParaRPr lang="en-US" sz="2600" dirty="0">
              <a:solidFill>
                <a:schemeClr val="bg1"/>
              </a:solidFill>
            </a:endParaRPr>
          </a:p>
          <a:p>
            <a:endParaRPr lang="en-US" sz="2600" dirty="0">
              <a:solidFill>
                <a:schemeClr val="bg1"/>
              </a:solidFill>
            </a:endParaRPr>
          </a:p>
          <a:p>
            <a:endParaRPr lang="en-US" sz="26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476708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2A45C-25BF-4822-89C0-2F8CA881FB11}"/>
              </a:ext>
            </a:extLst>
          </p:cNvPr>
          <p:cNvSpPr>
            <a:spLocks noGrp="1"/>
          </p:cNvSpPr>
          <p:nvPr>
            <p:ph type="title"/>
          </p:nvPr>
        </p:nvSpPr>
        <p:spPr/>
        <p:txBody>
          <a:bodyPr/>
          <a:lstStyle/>
          <a:p>
            <a:r>
              <a:rPr lang="en-US" dirty="0"/>
              <a:t>Executive Summary</a:t>
            </a:r>
          </a:p>
        </p:txBody>
      </p:sp>
      <p:sp>
        <p:nvSpPr>
          <p:cNvPr id="3" name="Content Placeholder 2">
            <a:extLst>
              <a:ext uri="{FF2B5EF4-FFF2-40B4-BE49-F238E27FC236}">
                <a16:creationId xmlns:a16="http://schemas.microsoft.com/office/drawing/2014/main" id="{C44B6B7E-F7EE-4EEF-A982-E5B856D6EAB4}"/>
              </a:ext>
            </a:extLst>
          </p:cNvPr>
          <p:cNvSpPr>
            <a:spLocks noGrp="1"/>
          </p:cNvSpPr>
          <p:nvPr>
            <p:ph type="body" sz="half" idx="2"/>
          </p:nvPr>
        </p:nvSpPr>
        <p:spPr>
          <a:xfrm>
            <a:off x="680322" y="2336873"/>
            <a:ext cx="10545397" cy="4096584"/>
          </a:xfrm>
        </p:spPr>
        <p:txBody>
          <a:bodyPr>
            <a:normAutofit/>
          </a:bodyPr>
          <a:lstStyle/>
          <a:p>
            <a:pPr>
              <a:lnSpc>
                <a:spcPct val="150000"/>
              </a:lnSpc>
            </a:pPr>
            <a:r>
              <a:rPr lang="en-US" sz="2400" dirty="0">
                <a:solidFill>
                  <a:schemeClr val="bg1"/>
                </a:solidFill>
              </a:rPr>
              <a:t>This best practices guideline is intended to provide public owners and contractors information on overall methods and processes in procuring, awarding and managing a typical Job Order Contract (JOC) that have been successful for many Washington State public agencies. </a:t>
            </a:r>
          </a:p>
          <a:p>
            <a:pPr marL="285750" indent="-28575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1577285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B4DB8-E897-4E48-91F3-695B5A6AD3B3}"/>
              </a:ext>
            </a:extLst>
          </p:cNvPr>
          <p:cNvSpPr>
            <a:spLocks noGrp="1"/>
          </p:cNvSpPr>
          <p:nvPr>
            <p:ph type="title"/>
          </p:nvPr>
        </p:nvSpPr>
        <p:spPr/>
        <p:txBody>
          <a:bodyPr/>
          <a:lstStyle/>
          <a:p>
            <a:r>
              <a:rPr lang="en-US" dirty="0"/>
              <a:t>Contract Procurement Process – Pre-Bid Conference</a:t>
            </a:r>
          </a:p>
        </p:txBody>
      </p:sp>
      <p:sp>
        <p:nvSpPr>
          <p:cNvPr id="3" name="Text Placeholder 2">
            <a:extLst>
              <a:ext uri="{FF2B5EF4-FFF2-40B4-BE49-F238E27FC236}">
                <a16:creationId xmlns:a16="http://schemas.microsoft.com/office/drawing/2014/main" id="{655397DC-4573-41B0-BBA2-F688A8ABE92F}"/>
              </a:ext>
            </a:extLst>
          </p:cNvPr>
          <p:cNvSpPr>
            <a:spLocks noGrp="1"/>
          </p:cNvSpPr>
          <p:nvPr>
            <p:ph type="body" idx="1"/>
          </p:nvPr>
        </p:nvSpPr>
        <p:spPr>
          <a:xfrm>
            <a:off x="669222" y="2083599"/>
            <a:ext cx="3070034" cy="576262"/>
          </a:xfrm>
        </p:spPr>
        <p:txBody>
          <a:bodyPr/>
          <a:lstStyle/>
          <a:p>
            <a:r>
              <a:rPr lang="en-US" dirty="0">
                <a:solidFill>
                  <a:schemeClr val="bg1"/>
                </a:solidFill>
              </a:rPr>
              <a:t>Agency Specific</a:t>
            </a:r>
          </a:p>
        </p:txBody>
      </p:sp>
      <p:sp>
        <p:nvSpPr>
          <p:cNvPr id="4" name="Text Placeholder 3">
            <a:extLst>
              <a:ext uri="{FF2B5EF4-FFF2-40B4-BE49-F238E27FC236}">
                <a16:creationId xmlns:a16="http://schemas.microsoft.com/office/drawing/2014/main" id="{32A34227-4E2D-473F-882A-FF5F1E47BBB0}"/>
              </a:ext>
            </a:extLst>
          </p:cNvPr>
          <p:cNvSpPr>
            <a:spLocks noGrp="1"/>
          </p:cNvSpPr>
          <p:nvPr>
            <p:ph type="body" sz="half" idx="15"/>
          </p:nvPr>
        </p:nvSpPr>
        <p:spPr>
          <a:xfrm>
            <a:off x="680322" y="2659861"/>
            <a:ext cx="5261486" cy="3916037"/>
          </a:xfrm>
        </p:spPr>
        <p:txBody>
          <a:bodyPr>
            <a:normAutofit fontScale="92500" lnSpcReduction="10000"/>
          </a:bodyPr>
          <a:lstStyle/>
          <a:p>
            <a:pPr marL="285750" indent="-285750">
              <a:buFont typeface="Arial" panose="020B0604020202020204" pitchFamily="34" charset="0"/>
              <a:buChar char="•"/>
            </a:pPr>
            <a:r>
              <a:rPr lang="en-US" sz="2400" dirty="0">
                <a:solidFill>
                  <a:schemeClr val="bg1"/>
                </a:solidFill>
              </a:rPr>
              <a:t>Review key terms of the JOC Contract.</a:t>
            </a:r>
          </a:p>
          <a:p>
            <a:pPr marL="285750" indent="-285750">
              <a:buFont typeface="Arial" panose="020B0604020202020204" pitchFamily="34" charset="0"/>
              <a:buChar char="•"/>
            </a:pPr>
            <a:r>
              <a:rPr lang="en-US" sz="2400" dirty="0">
                <a:solidFill>
                  <a:schemeClr val="bg1"/>
                </a:solidFill>
              </a:rPr>
              <a:t>Discuss the steps to develop a Work Order.</a:t>
            </a:r>
          </a:p>
          <a:p>
            <a:pPr marL="285750" indent="-285750">
              <a:buFont typeface="Arial" panose="020B0604020202020204" pitchFamily="34" charset="0"/>
              <a:buChar char="•"/>
            </a:pPr>
            <a:r>
              <a:rPr lang="en-US" sz="2400" dirty="0">
                <a:solidFill>
                  <a:schemeClr val="bg1"/>
                </a:solidFill>
              </a:rPr>
              <a:t>Explain expectations for preparing a price proposal.</a:t>
            </a:r>
          </a:p>
          <a:p>
            <a:pPr marL="285750" indent="-285750">
              <a:buFont typeface="Arial" panose="020B0604020202020204" pitchFamily="34" charset="0"/>
              <a:buChar char="•"/>
            </a:pPr>
            <a:r>
              <a:rPr lang="en-US" sz="2400" dirty="0">
                <a:solidFill>
                  <a:schemeClr val="bg1"/>
                </a:solidFill>
              </a:rPr>
              <a:t>Explain Coefficient, what is and is not included.</a:t>
            </a:r>
          </a:p>
          <a:p>
            <a:pPr marL="285750" indent="-285750">
              <a:buFont typeface="Arial" panose="020B0604020202020204" pitchFamily="34" charset="0"/>
              <a:buChar char="•"/>
            </a:pPr>
            <a:r>
              <a:rPr lang="en-US" sz="2400" dirty="0">
                <a:solidFill>
                  <a:schemeClr val="bg1"/>
                </a:solidFill>
              </a:rPr>
              <a:t>A sample price proposal exercise.</a:t>
            </a:r>
          </a:p>
          <a:p>
            <a:pPr marL="285750" indent="-285750">
              <a:buFont typeface="Arial" panose="020B0604020202020204" pitchFamily="34" charset="0"/>
              <a:buChar char="•"/>
            </a:pPr>
            <a:r>
              <a:rPr lang="en-US" sz="2400" dirty="0">
                <a:solidFill>
                  <a:schemeClr val="bg1"/>
                </a:solidFill>
              </a:rPr>
              <a:t>Sufficient time for questions and answers.</a:t>
            </a:r>
          </a:p>
          <a:p>
            <a:endParaRPr lang="en-US" dirty="0"/>
          </a:p>
        </p:txBody>
      </p:sp>
      <p:sp>
        <p:nvSpPr>
          <p:cNvPr id="7" name="Text Placeholder 6">
            <a:extLst>
              <a:ext uri="{FF2B5EF4-FFF2-40B4-BE49-F238E27FC236}">
                <a16:creationId xmlns:a16="http://schemas.microsoft.com/office/drawing/2014/main" id="{6A706598-CBDB-4012-AB8A-402B469868F0}"/>
              </a:ext>
            </a:extLst>
          </p:cNvPr>
          <p:cNvSpPr>
            <a:spLocks noGrp="1"/>
          </p:cNvSpPr>
          <p:nvPr>
            <p:ph type="body" sz="quarter" idx="13"/>
          </p:nvPr>
        </p:nvSpPr>
        <p:spPr>
          <a:xfrm>
            <a:off x="6250194" y="2046568"/>
            <a:ext cx="3070025" cy="576262"/>
          </a:xfrm>
        </p:spPr>
        <p:txBody>
          <a:bodyPr/>
          <a:lstStyle/>
          <a:p>
            <a:r>
              <a:rPr lang="en-US" dirty="0">
                <a:solidFill>
                  <a:schemeClr val="bg1"/>
                </a:solidFill>
              </a:rPr>
              <a:t>Contractor Specific</a:t>
            </a:r>
          </a:p>
        </p:txBody>
      </p:sp>
      <p:sp>
        <p:nvSpPr>
          <p:cNvPr id="8" name="Text Placeholder 7">
            <a:extLst>
              <a:ext uri="{FF2B5EF4-FFF2-40B4-BE49-F238E27FC236}">
                <a16:creationId xmlns:a16="http://schemas.microsoft.com/office/drawing/2014/main" id="{69FF8D02-B4F8-411F-98DB-BC4ACE8EAC95}"/>
              </a:ext>
            </a:extLst>
          </p:cNvPr>
          <p:cNvSpPr>
            <a:spLocks noGrp="1"/>
          </p:cNvSpPr>
          <p:nvPr>
            <p:ph type="body" sz="half" idx="17"/>
          </p:nvPr>
        </p:nvSpPr>
        <p:spPr>
          <a:xfrm>
            <a:off x="6250193" y="2659861"/>
            <a:ext cx="5422997" cy="3916037"/>
          </a:xfrm>
        </p:spPr>
        <p:txBody>
          <a:bodyPr/>
          <a:lstStyle/>
          <a:p>
            <a:pPr marL="285750" indent="-285750">
              <a:buFont typeface="Arial" panose="020B0604020202020204" pitchFamily="34" charset="0"/>
              <a:buChar char="•"/>
            </a:pPr>
            <a:r>
              <a:rPr lang="en-US" sz="2200" dirty="0">
                <a:solidFill>
                  <a:schemeClr val="bg1"/>
                </a:solidFill>
              </a:rPr>
              <a:t>Volume through the contract.</a:t>
            </a:r>
          </a:p>
          <a:p>
            <a:pPr marL="285750" indent="-285750">
              <a:buFont typeface="Arial" panose="020B0604020202020204" pitchFamily="34" charset="0"/>
              <a:buChar char="•"/>
            </a:pPr>
            <a:r>
              <a:rPr lang="en-US" sz="2200" dirty="0">
                <a:solidFill>
                  <a:schemeClr val="bg1"/>
                </a:solidFill>
              </a:rPr>
              <a:t>Types of work.</a:t>
            </a:r>
          </a:p>
          <a:p>
            <a:pPr marL="285750" indent="-285750">
              <a:buFont typeface="Arial" panose="020B0604020202020204" pitchFamily="34" charset="0"/>
              <a:buChar char="•"/>
            </a:pPr>
            <a:r>
              <a:rPr lang="en-US" sz="2200" dirty="0">
                <a:solidFill>
                  <a:schemeClr val="bg1"/>
                </a:solidFill>
              </a:rPr>
              <a:t>Typical users of the contract.</a:t>
            </a:r>
          </a:p>
          <a:p>
            <a:pPr marL="285750" indent="-285750">
              <a:buFont typeface="Arial" panose="020B0604020202020204" pitchFamily="34" charset="0"/>
              <a:buChar char="•"/>
            </a:pPr>
            <a:r>
              <a:rPr lang="en-US" sz="2200" dirty="0">
                <a:solidFill>
                  <a:schemeClr val="bg1"/>
                </a:solidFill>
              </a:rPr>
              <a:t>Understanding the expectations of the public agency.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91246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1C3F7-BA1F-47F2-9DC9-7EE53FF2DCF2}"/>
              </a:ext>
            </a:extLst>
          </p:cNvPr>
          <p:cNvSpPr>
            <a:spLocks noGrp="1"/>
          </p:cNvSpPr>
          <p:nvPr>
            <p:ph type="title"/>
          </p:nvPr>
        </p:nvSpPr>
        <p:spPr/>
        <p:txBody>
          <a:bodyPr/>
          <a:lstStyle/>
          <a:p>
            <a:r>
              <a:rPr lang="en-US" dirty="0"/>
              <a:t>Contract Procurement Process – Evaluation Process for the Proposal</a:t>
            </a:r>
          </a:p>
        </p:txBody>
      </p:sp>
      <p:sp>
        <p:nvSpPr>
          <p:cNvPr id="3" name="Text Placeholder 2">
            <a:extLst>
              <a:ext uri="{FF2B5EF4-FFF2-40B4-BE49-F238E27FC236}">
                <a16:creationId xmlns:a16="http://schemas.microsoft.com/office/drawing/2014/main" id="{79FB2776-0332-4CE6-8144-A255DCC827EE}"/>
              </a:ext>
            </a:extLst>
          </p:cNvPr>
          <p:cNvSpPr>
            <a:spLocks noGrp="1"/>
          </p:cNvSpPr>
          <p:nvPr>
            <p:ph type="body" idx="1"/>
          </p:nvPr>
        </p:nvSpPr>
        <p:spPr/>
        <p:txBody>
          <a:bodyPr/>
          <a:lstStyle/>
          <a:p>
            <a:r>
              <a:rPr lang="en-US" dirty="0">
                <a:solidFill>
                  <a:schemeClr val="bg1"/>
                </a:solidFill>
              </a:rPr>
              <a:t>Agency Specific</a:t>
            </a:r>
          </a:p>
        </p:txBody>
      </p:sp>
      <p:sp>
        <p:nvSpPr>
          <p:cNvPr id="4" name="Text Placeholder 3">
            <a:extLst>
              <a:ext uri="{FF2B5EF4-FFF2-40B4-BE49-F238E27FC236}">
                <a16:creationId xmlns:a16="http://schemas.microsoft.com/office/drawing/2014/main" id="{AE4710AC-1137-442F-A7EC-BA2B2824743E}"/>
              </a:ext>
            </a:extLst>
          </p:cNvPr>
          <p:cNvSpPr>
            <a:spLocks noGrp="1"/>
          </p:cNvSpPr>
          <p:nvPr>
            <p:ph type="body" sz="half" idx="15"/>
          </p:nvPr>
        </p:nvSpPr>
        <p:spPr>
          <a:xfrm>
            <a:off x="680322" y="3022673"/>
            <a:ext cx="5415678" cy="2913513"/>
          </a:xfrm>
        </p:spPr>
        <p:txBody>
          <a:bodyPr>
            <a:normAutofit fontScale="92500" lnSpcReduction="20000"/>
          </a:bodyPr>
          <a:lstStyle/>
          <a:p>
            <a:pPr marL="285750" indent="-285750">
              <a:buFont typeface="Arial" panose="020B0604020202020204" pitchFamily="34" charset="0"/>
              <a:buChar char="•"/>
            </a:pPr>
            <a:r>
              <a:rPr lang="en-US" sz="2400" dirty="0">
                <a:solidFill>
                  <a:schemeClr val="bg1"/>
                </a:solidFill>
              </a:rPr>
              <a:t>Evaluate and score the Proposals based on criteria in RFP.</a:t>
            </a:r>
          </a:p>
          <a:p>
            <a:pPr marL="285750" indent="-285750">
              <a:buFont typeface="Arial" panose="020B0604020202020204" pitchFamily="34" charset="0"/>
              <a:buChar char="•"/>
            </a:pPr>
            <a:r>
              <a:rPr lang="en-US" sz="2400" dirty="0">
                <a:solidFill>
                  <a:schemeClr val="bg1"/>
                </a:solidFill>
              </a:rPr>
              <a:t>Shortlist, if appropriate.</a:t>
            </a:r>
          </a:p>
          <a:p>
            <a:pPr marL="285750" indent="-285750">
              <a:buFont typeface="Arial" panose="020B0604020202020204" pitchFamily="34" charset="0"/>
              <a:buChar char="•"/>
            </a:pPr>
            <a:r>
              <a:rPr lang="en-US" sz="2400" dirty="0">
                <a:solidFill>
                  <a:schemeClr val="bg1"/>
                </a:solidFill>
              </a:rPr>
              <a:t>Conduct Interviews.</a:t>
            </a:r>
          </a:p>
          <a:p>
            <a:pPr marL="285750" indent="-285750">
              <a:buFont typeface="Arial" panose="020B0604020202020204" pitchFamily="34" charset="0"/>
              <a:buChar char="•"/>
            </a:pPr>
            <a:r>
              <a:rPr lang="en-US" sz="2400" dirty="0">
                <a:solidFill>
                  <a:schemeClr val="bg1"/>
                </a:solidFill>
              </a:rPr>
              <a:t>Request Final Proposals, Including Cost.</a:t>
            </a:r>
          </a:p>
          <a:p>
            <a:pPr marL="285750" indent="-285750">
              <a:buFont typeface="Arial" panose="020B0604020202020204" pitchFamily="34" charset="0"/>
              <a:buChar char="•"/>
            </a:pPr>
            <a:r>
              <a:rPr lang="en-US" sz="2400" dirty="0">
                <a:solidFill>
                  <a:schemeClr val="bg1"/>
                </a:solidFill>
              </a:rPr>
              <a:t>Score Final Proposals.</a:t>
            </a:r>
          </a:p>
          <a:p>
            <a:pPr marL="285750" indent="-285750">
              <a:buFont typeface="Arial" panose="020B0604020202020204" pitchFamily="34" charset="0"/>
              <a:buChar char="•"/>
            </a:pPr>
            <a:r>
              <a:rPr lang="en-US" sz="2400" dirty="0">
                <a:solidFill>
                  <a:schemeClr val="bg1"/>
                </a:solidFill>
              </a:rPr>
              <a:t>Firm with Highest Score is Awarded the Contract.</a:t>
            </a:r>
          </a:p>
          <a:p>
            <a:endParaRPr lang="en-US" dirty="0"/>
          </a:p>
        </p:txBody>
      </p:sp>
      <p:sp>
        <p:nvSpPr>
          <p:cNvPr id="7" name="Text Placeholder 6">
            <a:extLst>
              <a:ext uri="{FF2B5EF4-FFF2-40B4-BE49-F238E27FC236}">
                <a16:creationId xmlns:a16="http://schemas.microsoft.com/office/drawing/2014/main" id="{37E6B520-34EE-4C12-AC7B-E53CDEC74F7F}"/>
              </a:ext>
            </a:extLst>
          </p:cNvPr>
          <p:cNvSpPr>
            <a:spLocks noGrp="1"/>
          </p:cNvSpPr>
          <p:nvPr>
            <p:ph type="body" sz="quarter" idx="13"/>
          </p:nvPr>
        </p:nvSpPr>
        <p:spPr>
          <a:xfrm>
            <a:off x="6515101" y="2336873"/>
            <a:ext cx="3070025" cy="576262"/>
          </a:xfrm>
        </p:spPr>
        <p:txBody>
          <a:bodyPr/>
          <a:lstStyle/>
          <a:p>
            <a:r>
              <a:rPr lang="en-US" dirty="0">
                <a:solidFill>
                  <a:schemeClr val="bg1"/>
                </a:solidFill>
              </a:rPr>
              <a:t>Contractor Specific</a:t>
            </a:r>
          </a:p>
        </p:txBody>
      </p:sp>
      <p:sp>
        <p:nvSpPr>
          <p:cNvPr id="8" name="Text Placeholder 7">
            <a:extLst>
              <a:ext uri="{FF2B5EF4-FFF2-40B4-BE49-F238E27FC236}">
                <a16:creationId xmlns:a16="http://schemas.microsoft.com/office/drawing/2014/main" id="{9E482D77-DCA7-4009-84F9-08F52C3293D4}"/>
              </a:ext>
            </a:extLst>
          </p:cNvPr>
          <p:cNvSpPr>
            <a:spLocks noGrp="1"/>
          </p:cNvSpPr>
          <p:nvPr>
            <p:ph type="body" sz="half" idx="17"/>
          </p:nvPr>
        </p:nvSpPr>
        <p:spPr>
          <a:xfrm>
            <a:off x="6515101" y="3022673"/>
            <a:ext cx="5226888" cy="2913513"/>
          </a:xfrm>
        </p:spPr>
        <p:txBody>
          <a:bodyPr/>
          <a:lstStyle/>
          <a:p>
            <a:pPr marL="285750" indent="-285750">
              <a:buFont typeface="Arial" panose="020B0604020202020204" pitchFamily="34" charset="0"/>
              <a:buChar char="•"/>
            </a:pPr>
            <a:r>
              <a:rPr lang="en-US" sz="2400" dirty="0">
                <a:solidFill>
                  <a:schemeClr val="bg1"/>
                </a:solidFill>
              </a:rPr>
              <a:t>Proposal align identically to the RFP.</a:t>
            </a:r>
          </a:p>
          <a:p>
            <a:pPr marL="285750" indent="-285750">
              <a:buFont typeface="Arial" panose="020B0604020202020204" pitchFamily="34" charset="0"/>
              <a:buChar char="•"/>
            </a:pPr>
            <a:r>
              <a:rPr lang="en-US" sz="2400" dirty="0">
                <a:solidFill>
                  <a:schemeClr val="bg1"/>
                </a:solidFill>
              </a:rPr>
              <a:t>Completely understand the solicitation.</a:t>
            </a:r>
          </a:p>
          <a:p>
            <a:pPr marL="285750" indent="-285750">
              <a:buFont typeface="Arial" panose="020B0604020202020204" pitchFamily="34" charset="0"/>
              <a:buChar char="•"/>
            </a:pPr>
            <a:r>
              <a:rPr lang="en-US" sz="2400" dirty="0">
                <a:solidFill>
                  <a:schemeClr val="bg1"/>
                </a:solidFill>
              </a:rPr>
              <a:t>Describe each criterion.</a:t>
            </a:r>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430197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1C3F7-BA1F-47F2-9DC9-7EE53FF2DCF2}"/>
              </a:ext>
            </a:extLst>
          </p:cNvPr>
          <p:cNvSpPr>
            <a:spLocks noGrp="1"/>
          </p:cNvSpPr>
          <p:nvPr>
            <p:ph type="title"/>
          </p:nvPr>
        </p:nvSpPr>
        <p:spPr/>
        <p:txBody>
          <a:bodyPr/>
          <a:lstStyle/>
          <a:p>
            <a:r>
              <a:rPr lang="en-US" dirty="0"/>
              <a:t>Contract Procurement Process – Evaluation Process for the Proposal</a:t>
            </a:r>
          </a:p>
        </p:txBody>
      </p:sp>
      <p:sp>
        <p:nvSpPr>
          <p:cNvPr id="5" name="Text Placeholder 4">
            <a:extLst>
              <a:ext uri="{FF2B5EF4-FFF2-40B4-BE49-F238E27FC236}">
                <a16:creationId xmlns:a16="http://schemas.microsoft.com/office/drawing/2014/main" id="{A16139B6-4B9A-463C-8F78-1F43E80B9D95}"/>
              </a:ext>
            </a:extLst>
          </p:cNvPr>
          <p:cNvSpPr>
            <a:spLocks noGrp="1"/>
          </p:cNvSpPr>
          <p:nvPr>
            <p:ph type="body" sz="quarter" idx="3"/>
          </p:nvPr>
        </p:nvSpPr>
        <p:spPr>
          <a:xfrm>
            <a:off x="3945470" y="2140288"/>
            <a:ext cx="3697503" cy="576262"/>
          </a:xfrm>
        </p:spPr>
        <p:txBody>
          <a:bodyPr/>
          <a:lstStyle/>
          <a:p>
            <a:r>
              <a:rPr lang="en-US" dirty="0">
                <a:solidFill>
                  <a:schemeClr val="bg1"/>
                </a:solidFill>
              </a:rPr>
              <a:t>Example of Scoring</a:t>
            </a:r>
          </a:p>
        </p:txBody>
      </p:sp>
      <p:sp>
        <p:nvSpPr>
          <p:cNvPr id="6" name="Text Placeholder 5">
            <a:extLst>
              <a:ext uri="{FF2B5EF4-FFF2-40B4-BE49-F238E27FC236}">
                <a16:creationId xmlns:a16="http://schemas.microsoft.com/office/drawing/2014/main" id="{30CCBDEB-FD79-4FFA-A71C-633E427C23DE}"/>
              </a:ext>
            </a:extLst>
          </p:cNvPr>
          <p:cNvSpPr>
            <a:spLocks noGrp="1"/>
          </p:cNvSpPr>
          <p:nvPr>
            <p:ph type="body" sz="half" idx="16"/>
          </p:nvPr>
        </p:nvSpPr>
        <p:spPr>
          <a:xfrm>
            <a:off x="1943100" y="3022672"/>
            <a:ext cx="8058150" cy="3473377"/>
          </a:xfrm>
        </p:spPr>
        <p:txBody>
          <a:bodyPr>
            <a:noAutofit/>
          </a:bodyPr>
          <a:lstStyle/>
          <a:p>
            <a:pPr marL="285750" indent="-285750">
              <a:buFont typeface="Arial" panose="020B0604020202020204" pitchFamily="34" charset="0"/>
              <a:buChar char="•"/>
            </a:pPr>
            <a:r>
              <a:rPr lang="en-US" sz="2400" dirty="0">
                <a:solidFill>
                  <a:schemeClr val="bg1"/>
                </a:solidFill>
              </a:rPr>
              <a:t>Qualifications of Proposer – 150 Points</a:t>
            </a:r>
          </a:p>
          <a:p>
            <a:pPr marL="285750" indent="-285750">
              <a:buFont typeface="Arial" panose="020B0604020202020204" pitchFamily="34" charset="0"/>
              <a:buChar char="•"/>
            </a:pPr>
            <a:r>
              <a:rPr lang="en-US" sz="2400" dirty="0">
                <a:solidFill>
                  <a:schemeClr val="bg1"/>
                </a:solidFill>
              </a:rPr>
              <a:t>Qualifications of Proposer’s Key Personnel – 150 Points</a:t>
            </a:r>
          </a:p>
          <a:p>
            <a:pPr marL="285750" indent="-285750">
              <a:buFont typeface="Arial" panose="020B0604020202020204" pitchFamily="34" charset="0"/>
              <a:buChar char="•"/>
            </a:pPr>
            <a:r>
              <a:rPr lang="en-US" sz="2400" dirty="0">
                <a:solidFill>
                  <a:schemeClr val="bg1"/>
                </a:solidFill>
              </a:rPr>
              <a:t>Proposer’s Approach to Executing a Project – 150 Points</a:t>
            </a:r>
          </a:p>
          <a:p>
            <a:pPr marL="285750" indent="-285750">
              <a:buFont typeface="Arial" panose="020B0604020202020204" pitchFamily="34" charset="0"/>
              <a:buChar char="•"/>
            </a:pPr>
            <a:r>
              <a:rPr lang="en-US" sz="2400" dirty="0">
                <a:solidFill>
                  <a:schemeClr val="bg1"/>
                </a:solidFill>
              </a:rPr>
              <a:t>Outreach Efforts and Commitment to include Diverse Businesses– 50 Points</a:t>
            </a:r>
          </a:p>
          <a:p>
            <a:r>
              <a:rPr lang="en-US" sz="2400" dirty="0">
                <a:solidFill>
                  <a:schemeClr val="bg1"/>
                </a:solidFill>
              </a:rPr>
              <a:t>	Total – 500 Points</a:t>
            </a:r>
          </a:p>
        </p:txBody>
      </p:sp>
    </p:spTree>
    <p:extLst>
      <p:ext uri="{BB962C8B-B14F-4D97-AF65-F5344CB8AC3E}">
        <p14:creationId xmlns:p14="http://schemas.microsoft.com/office/powerpoint/2010/main" val="3326056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28FCE-E204-4542-8F91-DACBBE82791E}"/>
              </a:ext>
            </a:extLst>
          </p:cNvPr>
          <p:cNvSpPr>
            <a:spLocks noGrp="1"/>
          </p:cNvSpPr>
          <p:nvPr>
            <p:ph type="title"/>
          </p:nvPr>
        </p:nvSpPr>
        <p:spPr/>
        <p:txBody>
          <a:bodyPr/>
          <a:lstStyle/>
          <a:p>
            <a:r>
              <a:rPr lang="en-US" dirty="0"/>
              <a:t>Contract Procurement Process – Evaluation Process for the Interview</a:t>
            </a:r>
          </a:p>
        </p:txBody>
      </p:sp>
      <p:sp>
        <p:nvSpPr>
          <p:cNvPr id="3" name="Text Placeholder 2">
            <a:extLst>
              <a:ext uri="{FF2B5EF4-FFF2-40B4-BE49-F238E27FC236}">
                <a16:creationId xmlns:a16="http://schemas.microsoft.com/office/drawing/2014/main" id="{8E2E05E3-F5CD-4B43-B178-A704BD08EDB9}"/>
              </a:ext>
            </a:extLst>
          </p:cNvPr>
          <p:cNvSpPr>
            <a:spLocks noGrp="1"/>
          </p:cNvSpPr>
          <p:nvPr>
            <p:ph type="body" idx="1"/>
          </p:nvPr>
        </p:nvSpPr>
        <p:spPr>
          <a:xfrm>
            <a:off x="659990" y="2153061"/>
            <a:ext cx="3070034" cy="576262"/>
          </a:xfrm>
        </p:spPr>
        <p:txBody>
          <a:bodyPr/>
          <a:lstStyle/>
          <a:p>
            <a:r>
              <a:rPr lang="en-US" dirty="0">
                <a:solidFill>
                  <a:schemeClr val="bg1"/>
                </a:solidFill>
              </a:rPr>
              <a:t>Agency Specific</a:t>
            </a:r>
          </a:p>
        </p:txBody>
      </p:sp>
      <p:sp>
        <p:nvSpPr>
          <p:cNvPr id="4" name="Text Placeholder 3">
            <a:extLst>
              <a:ext uri="{FF2B5EF4-FFF2-40B4-BE49-F238E27FC236}">
                <a16:creationId xmlns:a16="http://schemas.microsoft.com/office/drawing/2014/main" id="{F29DB435-EBD5-4F6D-B049-8FE907D070FD}"/>
              </a:ext>
            </a:extLst>
          </p:cNvPr>
          <p:cNvSpPr>
            <a:spLocks noGrp="1"/>
          </p:cNvSpPr>
          <p:nvPr>
            <p:ph type="body" sz="half" idx="15"/>
          </p:nvPr>
        </p:nvSpPr>
        <p:spPr>
          <a:xfrm>
            <a:off x="680322" y="3022673"/>
            <a:ext cx="5187078" cy="2913513"/>
          </a:xfrm>
        </p:spPr>
        <p:txBody>
          <a:bodyPr>
            <a:normAutofit/>
          </a:bodyPr>
          <a:lstStyle/>
          <a:p>
            <a:pPr marL="285750" indent="-285750">
              <a:buFont typeface="Arial" panose="020B0604020202020204" pitchFamily="34" charset="0"/>
              <a:buChar char="•"/>
            </a:pPr>
            <a:r>
              <a:rPr lang="en-US" sz="2400" dirty="0">
                <a:solidFill>
                  <a:schemeClr val="bg1"/>
                </a:solidFill>
              </a:rPr>
              <a:t>Develop a list of questions.</a:t>
            </a:r>
          </a:p>
          <a:p>
            <a:pPr marL="285750" indent="-285750">
              <a:buFont typeface="Arial" panose="020B0604020202020204" pitchFamily="34" charset="0"/>
              <a:buChar char="•"/>
            </a:pPr>
            <a:r>
              <a:rPr lang="en-US" sz="2400" dirty="0">
                <a:solidFill>
                  <a:schemeClr val="bg1"/>
                </a:solidFill>
              </a:rPr>
              <a:t>Inform the interviewers what your expectations are and the topics to be covered.</a:t>
            </a:r>
          </a:p>
          <a:p>
            <a:pPr marL="285750" indent="-285750">
              <a:buFont typeface="Arial" panose="020B0604020202020204" pitchFamily="34" charset="0"/>
              <a:buChar char="•"/>
            </a:pPr>
            <a:r>
              <a:rPr lang="en-US" sz="2400" dirty="0">
                <a:solidFill>
                  <a:schemeClr val="bg1"/>
                </a:solidFill>
              </a:rPr>
              <a:t>Interview scoring criteria.</a:t>
            </a:r>
          </a:p>
          <a:p>
            <a:pPr marL="285750" indent="-285750">
              <a:buFont typeface="Arial" panose="020B0604020202020204" pitchFamily="34" charset="0"/>
              <a:buChar char="•"/>
            </a:pPr>
            <a:r>
              <a:rPr lang="en-US" sz="2400" dirty="0">
                <a:solidFill>
                  <a:schemeClr val="bg1"/>
                </a:solidFill>
              </a:rPr>
              <a:t>Have a panel for the interview</a:t>
            </a:r>
          </a:p>
          <a:p>
            <a:endParaRPr lang="en-US" sz="2400" dirty="0">
              <a:solidFill>
                <a:schemeClr val="bg1"/>
              </a:solidFill>
            </a:endParaRPr>
          </a:p>
          <a:p>
            <a:pPr marL="285750" indent="-285750">
              <a:buFont typeface="Arial" panose="020B0604020202020204" pitchFamily="34" charset="0"/>
              <a:buChar char="•"/>
            </a:pPr>
            <a:endParaRPr lang="en-US" sz="1800" dirty="0"/>
          </a:p>
          <a:p>
            <a:endParaRPr lang="en-US" sz="1800" dirty="0"/>
          </a:p>
        </p:txBody>
      </p:sp>
      <p:sp>
        <p:nvSpPr>
          <p:cNvPr id="7" name="Text Placeholder 6">
            <a:extLst>
              <a:ext uri="{FF2B5EF4-FFF2-40B4-BE49-F238E27FC236}">
                <a16:creationId xmlns:a16="http://schemas.microsoft.com/office/drawing/2014/main" id="{A67B5B14-3972-4F58-BD7F-F35C18EE8852}"/>
              </a:ext>
            </a:extLst>
          </p:cNvPr>
          <p:cNvSpPr>
            <a:spLocks noGrp="1"/>
          </p:cNvSpPr>
          <p:nvPr>
            <p:ph type="body" sz="quarter" idx="13"/>
          </p:nvPr>
        </p:nvSpPr>
        <p:spPr>
          <a:xfrm>
            <a:off x="6324602" y="2140288"/>
            <a:ext cx="3070025" cy="576262"/>
          </a:xfrm>
        </p:spPr>
        <p:txBody>
          <a:bodyPr/>
          <a:lstStyle/>
          <a:p>
            <a:r>
              <a:rPr lang="en-US" dirty="0">
                <a:solidFill>
                  <a:schemeClr val="bg1"/>
                </a:solidFill>
              </a:rPr>
              <a:t>Contractor Specific</a:t>
            </a:r>
          </a:p>
        </p:txBody>
      </p:sp>
      <p:sp>
        <p:nvSpPr>
          <p:cNvPr id="8" name="Text Placeholder 7">
            <a:extLst>
              <a:ext uri="{FF2B5EF4-FFF2-40B4-BE49-F238E27FC236}">
                <a16:creationId xmlns:a16="http://schemas.microsoft.com/office/drawing/2014/main" id="{D7E326A9-ABA5-443D-B5BC-78B6B74C7685}"/>
              </a:ext>
            </a:extLst>
          </p:cNvPr>
          <p:cNvSpPr>
            <a:spLocks noGrp="1"/>
          </p:cNvSpPr>
          <p:nvPr>
            <p:ph type="body" sz="half" idx="17"/>
          </p:nvPr>
        </p:nvSpPr>
        <p:spPr>
          <a:xfrm>
            <a:off x="6324602" y="3022673"/>
            <a:ext cx="4943855" cy="2913513"/>
          </a:xfrm>
        </p:spPr>
        <p:txBody>
          <a:bodyPr>
            <a:normAutofit/>
          </a:bodyPr>
          <a:lstStyle/>
          <a:p>
            <a:pPr marL="285750" indent="-285750">
              <a:buFont typeface="Arial" panose="020B0604020202020204" pitchFamily="34" charset="0"/>
              <a:buChar char="•"/>
            </a:pPr>
            <a:r>
              <a:rPr lang="en-US" sz="2400" dirty="0">
                <a:solidFill>
                  <a:schemeClr val="bg1"/>
                </a:solidFill>
              </a:rPr>
              <a:t>Select the team to be at the interview.</a:t>
            </a:r>
          </a:p>
          <a:p>
            <a:pPr marL="285750" indent="-285750">
              <a:buFont typeface="Arial" panose="020B0604020202020204" pitchFamily="34" charset="0"/>
              <a:buChar char="•"/>
            </a:pPr>
            <a:r>
              <a:rPr lang="en-US" sz="2400" dirty="0">
                <a:solidFill>
                  <a:schemeClr val="bg1"/>
                </a:solidFill>
              </a:rPr>
              <a:t>Determine what is needed to present.</a:t>
            </a:r>
          </a:p>
          <a:p>
            <a:pPr marL="285750" indent="-285750">
              <a:buFont typeface="Arial" panose="020B0604020202020204" pitchFamily="34" charset="0"/>
              <a:buChar char="•"/>
            </a:pPr>
            <a:r>
              <a:rPr lang="en-US" sz="2400" dirty="0">
                <a:solidFill>
                  <a:schemeClr val="bg1"/>
                </a:solidFill>
              </a:rPr>
              <a:t>What can be added to support the interview.</a:t>
            </a:r>
          </a:p>
          <a:p>
            <a:pPr marL="285750" indent="-285750">
              <a:buFont typeface="Arial" panose="020B0604020202020204" pitchFamily="34" charset="0"/>
              <a:buChar char="•"/>
            </a:pPr>
            <a:r>
              <a:rPr lang="en-US" sz="2400" dirty="0">
                <a:solidFill>
                  <a:schemeClr val="bg1"/>
                </a:solidFill>
              </a:rPr>
              <a:t>Practice.</a:t>
            </a:r>
          </a:p>
        </p:txBody>
      </p:sp>
    </p:spTree>
    <p:extLst>
      <p:ext uri="{BB962C8B-B14F-4D97-AF65-F5344CB8AC3E}">
        <p14:creationId xmlns:p14="http://schemas.microsoft.com/office/powerpoint/2010/main" val="3120822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28FCE-E204-4542-8F91-DACBBE82791E}"/>
              </a:ext>
            </a:extLst>
          </p:cNvPr>
          <p:cNvSpPr>
            <a:spLocks noGrp="1"/>
          </p:cNvSpPr>
          <p:nvPr>
            <p:ph type="title"/>
          </p:nvPr>
        </p:nvSpPr>
        <p:spPr/>
        <p:txBody>
          <a:bodyPr/>
          <a:lstStyle/>
          <a:p>
            <a:r>
              <a:rPr lang="en-US" dirty="0"/>
              <a:t>Contract Procurement Process – Evaluation Process for the Interview</a:t>
            </a:r>
          </a:p>
        </p:txBody>
      </p:sp>
      <p:sp>
        <p:nvSpPr>
          <p:cNvPr id="5" name="Text Placeholder 4">
            <a:extLst>
              <a:ext uri="{FF2B5EF4-FFF2-40B4-BE49-F238E27FC236}">
                <a16:creationId xmlns:a16="http://schemas.microsoft.com/office/drawing/2014/main" id="{AEEEC134-6B8E-4271-A9D8-2FCCC6BD4384}"/>
              </a:ext>
            </a:extLst>
          </p:cNvPr>
          <p:cNvSpPr>
            <a:spLocks noGrp="1"/>
          </p:cNvSpPr>
          <p:nvPr>
            <p:ph type="body" sz="quarter" idx="3"/>
          </p:nvPr>
        </p:nvSpPr>
        <p:spPr>
          <a:xfrm>
            <a:off x="4174069" y="2298773"/>
            <a:ext cx="3063240" cy="576262"/>
          </a:xfrm>
        </p:spPr>
        <p:txBody>
          <a:bodyPr/>
          <a:lstStyle/>
          <a:p>
            <a:r>
              <a:rPr lang="en-US" dirty="0">
                <a:solidFill>
                  <a:schemeClr val="bg1"/>
                </a:solidFill>
              </a:rPr>
              <a:t>Example of Scoring</a:t>
            </a:r>
          </a:p>
        </p:txBody>
      </p:sp>
      <p:sp>
        <p:nvSpPr>
          <p:cNvPr id="6" name="Text Placeholder 5">
            <a:extLst>
              <a:ext uri="{FF2B5EF4-FFF2-40B4-BE49-F238E27FC236}">
                <a16:creationId xmlns:a16="http://schemas.microsoft.com/office/drawing/2014/main" id="{6540EA8F-9D00-44DB-8B4C-C797257DDC6B}"/>
              </a:ext>
            </a:extLst>
          </p:cNvPr>
          <p:cNvSpPr>
            <a:spLocks noGrp="1"/>
          </p:cNvSpPr>
          <p:nvPr>
            <p:ph type="body" sz="half" idx="16"/>
          </p:nvPr>
        </p:nvSpPr>
        <p:spPr>
          <a:xfrm>
            <a:off x="3162301" y="3022673"/>
            <a:ext cx="6667500" cy="2913513"/>
          </a:xfrm>
        </p:spPr>
        <p:txBody>
          <a:bodyPr>
            <a:normAutofit/>
          </a:bodyPr>
          <a:lstStyle/>
          <a:p>
            <a:r>
              <a:rPr lang="en-US" sz="2400" dirty="0">
                <a:solidFill>
                  <a:schemeClr val="bg1"/>
                </a:solidFill>
              </a:rPr>
              <a:t>Presentation – 50 Points</a:t>
            </a:r>
          </a:p>
          <a:p>
            <a:r>
              <a:rPr lang="en-US" sz="2400" dirty="0">
                <a:solidFill>
                  <a:schemeClr val="bg1"/>
                </a:solidFill>
              </a:rPr>
              <a:t>Synergy of the team – 50 Points</a:t>
            </a:r>
          </a:p>
          <a:p>
            <a:r>
              <a:rPr lang="en-US" sz="2400" dirty="0">
                <a:solidFill>
                  <a:schemeClr val="bg1"/>
                </a:solidFill>
              </a:rPr>
              <a:t>Response to questions – 100 Points</a:t>
            </a:r>
          </a:p>
          <a:p>
            <a:r>
              <a:rPr lang="en-US" sz="2400" dirty="0">
                <a:solidFill>
                  <a:schemeClr val="bg1"/>
                </a:solidFill>
              </a:rPr>
              <a:t>Total – 200 Points</a:t>
            </a:r>
          </a:p>
          <a:p>
            <a:endParaRPr lang="en-US" sz="1800" dirty="0"/>
          </a:p>
        </p:txBody>
      </p:sp>
    </p:spTree>
    <p:extLst>
      <p:ext uri="{BB962C8B-B14F-4D97-AF65-F5344CB8AC3E}">
        <p14:creationId xmlns:p14="http://schemas.microsoft.com/office/powerpoint/2010/main" val="2041286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7E5AF-99E1-45E7-A647-D8079F26F0FA}"/>
              </a:ext>
            </a:extLst>
          </p:cNvPr>
          <p:cNvSpPr>
            <a:spLocks noGrp="1"/>
          </p:cNvSpPr>
          <p:nvPr>
            <p:ph type="title"/>
          </p:nvPr>
        </p:nvSpPr>
        <p:spPr/>
        <p:txBody>
          <a:bodyPr/>
          <a:lstStyle/>
          <a:p>
            <a:r>
              <a:rPr lang="en-US" dirty="0"/>
              <a:t>Contract Procurement Process – Evaluation Process of the Coefficient</a:t>
            </a:r>
          </a:p>
        </p:txBody>
      </p:sp>
      <p:sp>
        <p:nvSpPr>
          <p:cNvPr id="3" name="Text Placeholder 2">
            <a:extLst>
              <a:ext uri="{FF2B5EF4-FFF2-40B4-BE49-F238E27FC236}">
                <a16:creationId xmlns:a16="http://schemas.microsoft.com/office/drawing/2014/main" id="{0031F836-562A-45A5-971E-8D4F5B6CD2D2}"/>
              </a:ext>
            </a:extLst>
          </p:cNvPr>
          <p:cNvSpPr>
            <a:spLocks noGrp="1"/>
          </p:cNvSpPr>
          <p:nvPr>
            <p:ph type="body" idx="1"/>
          </p:nvPr>
        </p:nvSpPr>
        <p:spPr>
          <a:xfrm>
            <a:off x="537102" y="2050977"/>
            <a:ext cx="3070034" cy="576262"/>
          </a:xfrm>
        </p:spPr>
        <p:txBody>
          <a:bodyPr/>
          <a:lstStyle/>
          <a:p>
            <a:r>
              <a:rPr lang="en-US" dirty="0">
                <a:solidFill>
                  <a:schemeClr val="bg1"/>
                </a:solidFill>
              </a:rPr>
              <a:t>Agency Specific</a:t>
            </a:r>
          </a:p>
        </p:txBody>
      </p:sp>
      <p:sp>
        <p:nvSpPr>
          <p:cNvPr id="4" name="Text Placeholder 3">
            <a:extLst>
              <a:ext uri="{FF2B5EF4-FFF2-40B4-BE49-F238E27FC236}">
                <a16:creationId xmlns:a16="http://schemas.microsoft.com/office/drawing/2014/main" id="{F2E7029B-6DD3-47AA-A4B1-E22300C4364B}"/>
              </a:ext>
            </a:extLst>
          </p:cNvPr>
          <p:cNvSpPr>
            <a:spLocks noGrp="1"/>
          </p:cNvSpPr>
          <p:nvPr>
            <p:ph type="body" sz="half" idx="15"/>
          </p:nvPr>
        </p:nvSpPr>
        <p:spPr>
          <a:xfrm>
            <a:off x="669222" y="2774005"/>
            <a:ext cx="4961721" cy="3762982"/>
          </a:xfrm>
        </p:spPr>
        <p:txBody>
          <a:bodyPr>
            <a:normAutofit lnSpcReduction="10000"/>
          </a:bodyPr>
          <a:lstStyle/>
          <a:p>
            <a:pPr marL="285750" indent="-285750">
              <a:buFont typeface="Arial" panose="020B0604020202020204" pitchFamily="34" charset="0"/>
              <a:buChar char="•"/>
            </a:pPr>
            <a:r>
              <a:rPr lang="en-US" sz="2000" dirty="0">
                <a:solidFill>
                  <a:schemeClr val="bg1"/>
                </a:solidFill>
              </a:rPr>
              <a:t>Explain the rating criteria.</a:t>
            </a:r>
          </a:p>
          <a:p>
            <a:pPr marL="285750" indent="-285750">
              <a:buFont typeface="Arial" panose="020B0604020202020204" pitchFamily="34" charset="0"/>
              <a:buChar char="•"/>
            </a:pPr>
            <a:r>
              <a:rPr lang="en-US" sz="2000" dirty="0">
                <a:solidFill>
                  <a:schemeClr val="bg1"/>
                </a:solidFill>
              </a:rPr>
              <a:t>Determine how many coefficients will be priced.</a:t>
            </a:r>
          </a:p>
          <a:p>
            <a:pPr marL="285750" indent="-285750">
              <a:buFont typeface="Arial" panose="020B0604020202020204" pitchFamily="34" charset="0"/>
              <a:buChar char="•"/>
            </a:pPr>
            <a:r>
              <a:rPr lang="en-US" sz="2000" dirty="0">
                <a:solidFill>
                  <a:schemeClr val="bg1"/>
                </a:solidFill>
              </a:rPr>
              <a:t>State if the book will change annually or if the book will remain the same.</a:t>
            </a:r>
          </a:p>
          <a:p>
            <a:pPr marL="285750" indent="-285750">
              <a:buFont typeface="Arial" panose="020B0604020202020204" pitchFamily="34" charset="0"/>
              <a:buChar char="•"/>
            </a:pPr>
            <a:r>
              <a:rPr lang="en-US" sz="2000" dirty="0">
                <a:solidFill>
                  <a:schemeClr val="bg1"/>
                </a:solidFill>
              </a:rPr>
              <a:t>If applicable, state if CCI will be updated annually or when issued by the UPB vendor.</a:t>
            </a:r>
          </a:p>
          <a:p>
            <a:pPr marL="285750" indent="-285750">
              <a:buFont typeface="Arial" panose="020B0604020202020204" pitchFamily="34" charset="0"/>
              <a:buChar char="•"/>
            </a:pPr>
            <a:r>
              <a:rPr lang="en-US" sz="2000" dirty="0">
                <a:solidFill>
                  <a:schemeClr val="bg1"/>
                </a:solidFill>
              </a:rPr>
              <a:t>Understand Divisions 00 and 01 line items.</a:t>
            </a:r>
          </a:p>
          <a:p>
            <a:pPr marL="285750" indent="-285750">
              <a:buFont typeface="Arial" panose="020B0604020202020204" pitchFamily="34" charset="0"/>
              <a:buChar char="•"/>
            </a:pPr>
            <a:r>
              <a:rPr lang="en-US" sz="2000" dirty="0">
                <a:solidFill>
                  <a:schemeClr val="bg1"/>
                </a:solidFill>
              </a:rPr>
              <a:t>Clearly identify what items are to be included or allowed in the coefficient.</a:t>
            </a:r>
          </a:p>
          <a:p>
            <a:endParaRPr lang="en-US" dirty="0">
              <a:solidFill>
                <a:schemeClr val="bg1"/>
              </a:solidFill>
            </a:endParaRPr>
          </a:p>
          <a:p>
            <a:endParaRPr lang="en-US" dirty="0">
              <a:solidFill>
                <a:schemeClr val="bg1"/>
              </a:solidFill>
            </a:endParaRPr>
          </a:p>
          <a:p>
            <a:endParaRPr lang="en-US" dirty="0">
              <a:solidFill>
                <a:schemeClr val="bg1"/>
              </a:solidFill>
            </a:endParaRPr>
          </a:p>
          <a:p>
            <a:endParaRPr lang="en-US" dirty="0"/>
          </a:p>
        </p:txBody>
      </p:sp>
      <p:sp>
        <p:nvSpPr>
          <p:cNvPr id="7" name="Text Placeholder 6">
            <a:extLst>
              <a:ext uri="{FF2B5EF4-FFF2-40B4-BE49-F238E27FC236}">
                <a16:creationId xmlns:a16="http://schemas.microsoft.com/office/drawing/2014/main" id="{3E217F72-F3EC-4B46-850D-5B6DEE443AC3}"/>
              </a:ext>
            </a:extLst>
          </p:cNvPr>
          <p:cNvSpPr>
            <a:spLocks noGrp="1"/>
          </p:cNvSpPr>
          <p:nvPr>
            <p:ph type="body" sz="quarter" idx="13"/>
          </p:nvPr>
        </p:nvSpPr>
        <p:spPr>
          <a:xfrm>
            <a:off x="6892253" y="2050977"/>
            <a:ext cx="3070025" cy="576262"/>
          </a:xfrm>
        </p:spPr>
        <p:txBody>
          <a:bodyPr/>
          <a:lstStyle/>
          <a:p>
            <a:r>
              <a:rPr lang="en-US" dirty="0">
                <a:solidFill>
                  <a:schemeClr val="bg1"/>
                </a:solidFill>
              </a:rPr>
              <a:t>Contractor Specific</a:t>
            </a:r>
          </a:p>
        </p:txBody>
      </p:sp>
      <p:sp>
        <p:nvSpPr>
          <p:cNvPr id="8" name="Text Placeholder 7">
            <a:extLst>
              <a:ext uri="{FF2B5EF4-FFF2-40B4-BE49-F238E27FC236}">
                <a16:creationId xmlns:a16="http://schemas.microsoft.com/office/drawing/2014/main" id="{58C471E3-489B-40AA-B2A1-D0180885C354}"/>
              </a:ext>
            </a:extLst>
          </p:cNvPr>
          <p:cNvSpPr>
            <a:spLocks noGrp="1"/>
          </p:cNvSpPr>
          <p:nvPr>
            <p:ph type="body" sz="half" idx="17"/>
          </p:nvPr>
        </p:nvSpPr>
        <p:spPr>
          <a:xfrm>
            <a:off x="6561059" y="2774005"/>
            <a:ext cx="5104931" cy="3762982"/>
          </a:xfrm>
        </p:spPr>
        <p:txBody>
          <a:bodyPr>
            <a:noAutofit/>
          </a:bodyPr>
          <a:lstStyle/>
          <a:p>
            <a:pPr marL="285750" indent="-285750">
              <a:buFont typeface="Arial" panose="020B0604020202020204" pitchFamily="34" charset="0"/>
              <a:buChar char="•"/>
            </a:pPr>
            <a:r>
              <a:rPr lang="en-US" sz="2000" dirty="0">
                <a:solidFill>
                  <a:schemeClr val="bg1"/>
                </a:solidFill>
              </a:rPr>
              <a:t>Understand what will and won’t be included in the coefficient.</a:t>
            </a:r>
          </a:p>
          <a:p>
            <a:pPr marL="285750" indent="-285750">
              <a:buFont typeface="Arial" panose="020B0604020202020204" pitchFamily="34" charset="0"/>
              <a:buChar char="•"/>
            </a:pPr>
            <a:r>
              <a:rPr lang="en-US" sz="2000" dirty="0">
                <a:solidFill>
                  <a:schemeClr val="bg1"/>
                </a:solidFill>
              </a:rPr>
              <a:t>Understand what sections of the UPB will be excluded.</a:t>
            </a:r>
          </a:p>
          <a:p>
            <a:pPr marL="285750" indent="-285750">
              <a:buFont typeface="Arial" panose="020B0604020202020204" pitchFamily="34" charset="0"/>
              <a:buChar char="•"/>
            </a:pPr>
            <a:r>
              <a:rPr lang="en-US" sz="2000" dirty="0">
                <a:solidFill>
                  <a:schemeClr val="bg1"/>
                </a:solidFill>
              </a:rPr>
              <a:t>Understand what UPB has been selected for the contract.</a:t>
            </a:r>
          </a:p>
          <a:p>
            <a:pPr marL="285750" indent="-285750">
              <a:buFont typeface="Arial" panose="020B0604020202020204" pitchFamily="34" charset="0"/>
              <a:buChar char="•"/>
            </a:pPr>
            <a:r>
              <a:rPr lang="en-US" sz="2000" dirty="0">
                <a:solidFill>
                  <a:schemeClr val="bg1"/>
                </a:solidFill>
              </a:rPr>
              <a:t>Understand subcontractor market conditions in the area.</a:t>
            </a:r>
          </a:p>
          <a:p>
            <a:pPr marL="285750" indent="-285750">
              <a:buFont typeface="Arial" panose="020B0604020202020204" pitchFamily="34" charset="0"/>
              <a:buChar char="•"/>
            </a:pPr>
            <a:r>
              <a:rPr lang="en-US" sz="2000" dirty="0">
                <a:solidFill>
                  <a:schemeClr val="bg1"/>
                </a:solidFill>
              </a:rPr>
              <a:t>Understand the types of work that will be completed on this contract.</a:t>
            </a:r>
          </a:p>
        </p:txBody>
      </p:sp>
    </p:spTree>
    <p:extLst>
      <p:ext uri="{BB962C8B-B14F-4D97-AF65-F5344CB8AC3E}">
        <p14:creationId xmlns:p14="http://schemas.microsoft.com/office/powerpoint/2010/main" val="1157805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7E5AF-99E1-45E7-A647-D8079F26F0FA}"/>
              </a:ext>
            </a:extLst>
          </p:cNvPr>
          <p:cNvSpPr>
            <a:spLocks noGrp="1"/>
          </p:cNvSpPr>
          <p:nvPr>
            <p:ph type="title"/>
          </p:nvPr>
        </p:nvSpPr>
        <p:spPr/>
        <p:txBody>
          <a:bodyPr/>
          <a:lstStyle/>
          <a:p>
            <a:r>
              <a:rPr lang="en-US" dirty="0"/>
              <a:t>Contract Procurement Process – Evaluation Process of the Coefficient</a:t>
            </a:r>
          </a:p>
        </p:txBody>
      </p:sp>
      <p:sp>
        <p:nvSpPr>
          <p:cNvPr id="5" name="Text Placeholder 4">
            <a:extLst>
              <a:ext uri="{FF2B5EF4-FFF2-40B4-BE49-F238E27FC236}">
                <a16:creationId xmlns:a16="http://schemas.microsoft.com/office/drawing/2014/main" id="{883882B5-963E-4F31-B7C0-6BE3DDA30575}"/>
              </a:ext>
            </a:extLst>
          </p:cNvPr>
          <p:cNvSpPr>
            <a:spLocks noGrp="1"/>
          </p:cNvSpPr>
          <p:nvPr>
            <p:ph type="body" sz="quarter" idx="3"/>
          </p:nvPr>
        </p:nvSpPr>
        <p:spPr>
          <a:xfrm>
            <a:off x="3950082" y="1987227"/>
            <a:ext cx="3063240" cy="576262"/>
          </a:xfrm>
        </p:spPr>
        <p:txBody>
          <a:bodyPr/>
          <a:lstStyle/>
          <a:p>
            <a:r>
              <a:rPr lang="en-US" dirty="0">
                <a:solidFill>
                  <a:schemeClr val="bg1"/>
                </a:solidFill>
              </a:rPr>
              <a:t>Example of Scoring</a:t>
            </a:r>
          </a:p>
        </p:txBody>
      </p:sp>
      <p:sp>
        <p:nvSpPr>
          <p:cNvPr id="6" name="Text Placeholder 5">
            <a:extLst>
              <a:ext uri="{FF2B5EF4-FFF2-40B4-BE49-F238E27FC236}">
                <a16:creationId xmlns:a16="http://schemas.microsoft.com/office/drawing/2014/main" id="{63DA92C1-A5D8-4B37-A541-9EAF237FC253}"/>
              </a:ext>
            </a:extLst>
          </p:cNvPr>
          <p:cNvSpPr>
            <a:spLocks noGrp="1"/>
          </p:cNvSpPr>
          <p:nvPr>
            <p:ph type="body" sz="half" idx="16"/>
          </p:nvPr>
        </p:nvSpPr>
        <p:spPr>
          <a:xfrm>
            <a:off x="1485900" y="2634116"/>
            <a:ext cx="8808282" cy="3937169"/>
          </a:xfrm>
        </p:spPr>
        <p:txBody>
          <a:bodyPr>
            <a:noAutofit/>
          </a:bodyPr>
          <a:lstStyle/>
          <a:p>
            <a:r>
              <a:rPr lang="en-US" sz="1800" dirty="0">
                <a:solidFill>
                  <a:schemeClr val="bg1"/>
                </a:solidFill>
              </a:rPr>
              <a:t>Composite Coefficient = Coefficient</a:t>
            </a:r>
            <a:r>
              <a:rPr lang="en-US" sz="1800" baseline="-25000" dirty="0">
                <a:solidFill>
                  <a:schemeClr val="bg1"/>
                </a:solidFill>
              </a:rPr>
              <a:t>1</a:t>
            </a:r>
            <a:r>
              <a:rPr lang="en-US" sz="1800" dirty="0">
                <a:solidFill>
                  <a:schemeClr val="bg1"/>
                </a:solidFill>
              </a:rPr>
              <a:t> x Weighted Multiplier</a:t>
            </a:r>
            <a:r>
              <a:rPr lang="en-US" sz="1800" baseline="-25000" dirty="0">
                <a:solidFill>
                  <a:schemeClr val="bg1"/>
                </a:solidFill>
              </a:rPr>
              <a:t>1</a:t>
            </a:r>
            <a:r>
              <a:rPr lang="en-US" sz="1800" dirty="0">
                <a:solidFill>
                  <a:schemeClr val="bg1"/>
                </a:solidFill>
              </a:rPr>
              <a:t> + Coefficient</a:t>
            </a:r>
            <a:r>
              <a:rPr lang="en-US" sz="1800" baseline="-25000" dirty="0">
                <a:solidFill>
                  <a:schemeClr val="bg1"/>
                </a:solidFill>
              </a:rPr>
              <a:t>2</a:t>
            </a:r>
            <a:r>
              <a:rPr lang="en-US" sz="1800" dirty="0">
                <a:solidFill>
                  <a:schemeClr val="bg1"/>
                </a:solidFill>
              </a:rPr>
              <a:t> x Weighted Multiplier</a:t>
            </a:r>
            <a:r>
              <a:rPr lang="en-US" sz="1800" baseline="-25000" dirty="0">
                <a:solidFill>
                  <a:schemeClr val="bg1"/>
                </a:solidFill>
              </a:rPr>
              <a:t>2</a:t>
            </a:r>
            <a:r>
              <a:rPr lang="en-US" sz="1800" dirty="0">
                <a:solidFill>
                  <a:schemeClr val="bg1"/>
                </a:solidFill>
              </a:rPr>
              <a:t>…</a:t>
            </a:r>
            <a:endParaRPr lang="en-US" sz="1800" baseline="-25000" dirty="0">
              <a:solidFill>
                <a:schemeClr val="bg1"/>
              </a:solidFill>
            </a:endParaRPr>
          </a:p>
          <a:p>
            <a:r>
              <a:rPr lang="en-US" sz="1800" dirty="0">
                <a:solidFill>
                  <a:schemeClr val="bg1"/>
                </a:solidFill>
              </a:rPr>
              <a:t>Percent above lowest composite coefficient = [(Proposed composite coefficient – Lowest composite coefficient)/Lowest composite coefficient] x 100</a:t>
            </a:r>
          </a:p>
          <a:p>
            <a:r>
              <a:rPr lang="en-US" sz="1800" dirty="0">
                <a:solidFill>
                  <a:schemeClr val="bg1"/>
                </a:solidFill>
              </a:rPr>
              <a:t>Lowest Composite 100 points</a:t>
            </a:r>
          </a:p>
          <a:p>
            <a:r>
              <a:rPr lang="en-US" sz="1800" dirty="0">
                <a:solidFill>
                  <a:schemeClr val="bg1"/>
                </a:solidFill>
              </a:rPr>
              <a:t>Composite coefficient within 10% of low conforming value 80 points</a:t>
            </a:r>
          </a:p>
          <a:p>
            <a:r>
              <a:rPr lang="en-US" sz="1800" dirty="0">
                <a:solidFill>
                  <a:schemeClr val="bg1"/>
                </a:solidFill>
              </a:rPr>
              <a:t>Composite coefficient within 20% of low conforming value 60 points</a:t>
            </a:r>
          </a:p>
          <a:p>
            <a:r>
              <a:rPr lang="en-US" sz="1800" dirty="0">
                <a:solidFill>
                  <a:schemeClr val="bg1"/>
                </a:solidFill>
              </a:rPr>
              <a:t>Composite coefficient within 40% of low conforming value 40 points</a:t>
            </a:r>
          </a:p>
          <a:p>
            <a:r>
              <a:rPr lang="en-US" sz="1800" dirty="0">
                <a:solidFill>
                  <a:schemeClr val="bg1"/>
                </a:solidFill>
              </a:rPr>
              <a:t>Composite coefficient within 60% of low conforming value 20 points</a:t>
            </a:r>
          </a:p>
          <a:p>
            <a:r>
              <a:rPr lang="en-US" sz="1800" dirty="0">
                <a:solidFill>
                  <a:schemeClr val="bg1"/>
                </a:solidFill>
              </a:rPr>
              <a:t>Other 0 points</a:t>
            </a:r>
          </a:p>
          <a:p>
            <a:r>
              <a:rPr lang="en-US" sz="1800" dirty="0">
                <a:solidFill>
                  <a:schemeClr val="bg1"/>
                </a:solidFill>
              </a:rPr>
              <a:t>Total 100 Points</a:t>
            </a:r>
          </a:p>
        </p:txBody>
      </p:sp>
    </p:spTree>
    <p:extLst>
      <p:ext uri="{BB962C8B-B14F-4D97-AF65-F5344CB8AC3E}">
        <p14:creationId xmlns:p14="http://schemas.microsoft.com/office/powerpoint/2010/main" val="3194762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fontScale="90000"/>
          </a:bodyPr>
          <a:lstStyle/>
          <a:p>
            <a:r>
              <a:rPr lang="en-US" dirty="0"/>
              <a:t>Contract Procurement Process – Evaluation Process of the UPB</a:t>
            </a:r>
            <a:br>
              <a:rPr lang="en-US" dirty="0"/>
            </a:br>
            <a:endParaRPr lang="en-US" dirty="0"/>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p:txBody>
          <a:bodyPr>
            <a:normAutofit/>
          </a:bodyPr>
          <a:lstStyle/>
          <a:p>
            <a:r>
              <a:rPr lang="en-US" sz="2800" dirty="0">
                <a:solidFill>
                  <a:schemeClr val="bg1"/>
                </a:solidFill>
              </a:rPr>
              <a:t>Types of UPB</a:t>
            </a:r>
          </a:p>
          <a:p>
            <a:r>
              <a:rPr lang="en-US" sz="2800" dirty="0">
                <a:solidFill>
                  <a:schemeClr val="bg1"/>
                </a:solidFill>
              </a:rPr>
              <a:t>How the UPB Works</a:t>
            </a:r>
          </a:p>
          <a:p>
            <a:r>
              <a:rPr lang="en-US" sz="2800" dirty="0">
                <a:solidFill>
                  <a:schemeClr val="bg1"/>
                </a:solidFill>
              </a:rPr>
              <a:t>What is included in a line item</a:t>
            </a:r>
          </a:p>
          <a:p>
            <a:r>
              <a:rPr lang="en-US" sz="2800" dirty="0">
                <a:solidFill>
                  <a:schemeClr val="bg1"/>
                </a:solidFill>
              </a:rPr>
              <a:t>Win some lose some </a:t>
            </a:r>
          </a:p>
          <a:p>
            <a:endParaRPr lang="en-US" sz="2800" dirty="0"/>
          </a:p>
        </p:txBody>
      </p:sp>
    </p:spTree>
    <p:extLst>
      <p:ext uri="{BB962C8B-B14F-4D97-AF65-F5344CB8AC3E}">
        <p14:creationId xmlns:p14="http://schemas.microsoft.com/office/powerpoint/2010/main" val="1173777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9B33-9357-4AE9-874C-717BD0212C96}"/>
              </a:ext>
            </a:extLst>
          </p:cNvPr>
          <p:cNvSpPr>
            <a:spLocks noGrp="1"/>
          </p:cNvSpPr>
          <p:nvPr>
            <p:ph type="title"/>
          </p:nvPr>
        </p:nvSpPr>
        <p:spPr/>
        <p:txBody>
          <a:bodyPr>
            <a:normAutofit/>
          </a:bodyPr>
          <a:lstStyle/>
          <a:p>
            <a:r>
              <a:rPr lang="en-US" dirty="0"/>
              <a:t>Contract Procurement Process</a:t>
            </a:r>
            <a:br>
              <a:rPr lang="en-US" dirty="0"/>
            </a:br>
            <a:r>
              <a:rPr lang="en-US" dirty="0"/>
              <a:t>Diverse Business Participation</a:t>
            </a:r>
          </a:p>
        </p:txBody>
      </p:sp>
      <p:sp>
        <p:nvSpPr>
          <p:cNvPr id="3" name="Text Placeholder 2">
            <a:extLst>
              <a:ext uri="{FF2B5EF4-FFF2-40B4-BE49-F238E27FC236}">
                <a16:creationId xmlns:a16="http://schemas.microsoft.com/office/drawing/2014/main" id="{0D178EC8-4323-4091-9EC3-A132EDB3DE36}"/>
              </a:ext>
            </a:extLst>
          </p:cNvPr>
          <p:cNvSpPr>
            <a:spLocks noGrp="1"/>
          </p:cNvSpPr>
          <p:nvPr>
            <p:ph type="body" idx="1"/>
          </p:nvPr>
        </p:nvSpPr>
        <p:spPr>
          <a:xfrm>
            <a:off x="669222" y="2090785"/>
            <a:ext cx="3070034" cy="576262"/>
          </a:xfrm>
        </p:spPr>
        <p:txBody>
          <a:bodyPr/>
          <a:lstStyle/>
          <a:p>
            <a:r>
              <a:rPr lang="en-US" dirty="0">
                <a:solidFill>
                  <a:schemeClr val="bg1"/>
                </a:solidFill>
              </a:rPr>
              <a:t>Agency Specific</a:t>
            </a:r>
          </a:p>
        </p:txBody>
      </p:sp>
      <p:sp>
        <p:nvSpPr>
          <p:cNvPr id="4" name="Text Placeholder 3">
            <a:extLst>
              <a:ext uri="{FF2B5EF4-FFF2-40B4-BE49-F238E27FC236}">
                <a16:creationId xmlns:a16="http://schemas.microsoft.com/office/drawing/2014/main" id="{275394CF-AF13-4F6E-998C-C30073047E58}"/>
              </a:ext>
            </a:extLst>
          </p:cNvPr>
          <p:cNvSpPr>
            <a:spLocks noGrp="1"/>
          </p:cNvSpPr>
          <p:nvPr>
            <p:ph type="body" sz="half" idx="15"/>
          </p:nvPr>
        </p:nvSpPr>
        <p:spPr>
          <a:xfrm>
            <a:off x="669221" y="2667047"/>
            <a:ext cx="5426777" cy="3655932"/>
          </a:xfrm>
        </p:spPr>
        <p:txBody>
          <a:bodyPr/>
          <a:lstStyle/>
          <a:p>
            <a:pPr marL="285750" indent="-285750">
              <a:buFont typeface="Arial" panose="020B0604020202020204" pitchFamily="34" charset="0"/>
              <a:buChar char="•"/>
            </a:pPr>
            <a:r>
              <a:rPr lang="en-US" sz="2400" dirty="0">
                <a:solidFill>
                  <a:schemeClr val="bg1"/>
                </a:solidFill>
              </a:rPr>
              <a:t>Be clear in the goals for the contract.</a:t>
            </a:r>
          </a:p>
          <a:p>
            <a:pPr marL="285750" indent="-285750">
              <a:buFont typeface="Arial" panose="020B0604020202020204" pitchFamily="34" charset="0"/>
              <a:buChar char="•"/>
            </a:pPr>
            <a:r>
              <a:rPr lang="en-US" sz="2400" dirty="0">
                <a:solidFill>
                  <a:schemeClr val="bg1"/>
                </a:solidFill>
              </a:rPr>
              <a:t>Include the contractor’s Inclusion Plan in the evaluation criteria.</a:t>
            </a:r>
          </a:p>
          <a:p>
            <a:pPr marL="285750" indent="-285750">
              <a:buFont typeface="Arial" panose="020B0604020202020204" pitchFamily="34" charset="0"/>
              <a:buChar char="•"/>
            </a:pPr>
            <a:r>
              <a:rPr lang="en-US" sz="2400" dirty="0">
                <a:solidFill>
                  <a:schemeClr val="bg1"/>
                </a:solidFill>
              </a:rPr>
              <a:t>Specify the reporting and the format required.</a:t>
            </a:r>
          </a:p>
          <a:p>
            <a:pPr marL="285750" indent="-285750">
              <a:buFont typeface="Arial" panose="020B0604020202020204" pitchFamily="34" charset="0"/>
              <a:buChar char="•"/>
            </a:pPr>
            <a:r>
              <a:rPr lang="en-US" sz="2400" dirty="0">
                <a:solidFill>
                  <a:schemeClr val="bg1"/>
                </a:solidFill>
              </a:rPr>
              <a:t>Prioritize efforts to solicit proposals from certified minority or certified woman-owned contractors.</a:t>
            </a:r>
          </a:p>
          <a:p>
            <a:pPr marL="285750" indent="-285750">
              <a:buFont typeface="Arial" panose="020B0604020202020204" pitchFamily="34" charset="0"/>
              <a:buChar char="•"/>
            </a:pPr>
            <a:endParaRPr lang="en-US" sz="1800" dirty="0">
              <a:solidFill>
                <a:schemeClr val="bg1"/>
              </a:solidFill>
            </a:endParaRPr>
          </a:p>
          <a:p>
            <a:endParaRPr lang="en-US" dirty="0"/>
          </a:p>
        </p:txBody>
      </p:sp>
      <p:sp>
        <p:nvSpPr>
          <p:cNvPr id="7" name="Text Placeholder 6">
            <a:extLst>
              <a:ext uri="{FF2B5EF4-FFF2-40B4-BE49-F238E27FC236}">
                <a16:creationId xmlns:a16="http://schemas.microsoft.com/office/drawing/2014/main" id="{E5FA54A5-F7EF-4CB8-BF2C-49021C255F22}"/>
              </a:ext>
            </a:extLst>
          </p:cNvPr>
          <p:cNvSpPr>
            <a:spLocks noGrp="1"/>
          </p:cNvSpPr>
          <p:nvPr>
            <p:ph type="body" sz="quarter" idx="13"/>
          </p:nvPr>
        </p:nvSpPr>
        <p:spPr>
          <a:xfrm>
            <a:off x="6095999" y="2062670"/>
            <a:ext cx="3070025" cy="576262"/>
          </a:xfrm>
        </p:spPr>
        <p:txBody>
          <a:bodyPr/>
          <a:lstStyle/>
          <a:p>
            <a:r>
              <a:rPr lang="en-US" dirty="0">
                <a:solidFill>
                  <a:schemeClr val="bg1"/>
                </a:solidFill>
              </a:rPr>
              <a:t>Contractor Specific</a:t>
            </a:r>
          </a:p>
        </p:txBody>
      </p:sp>
      <p:sp>
        <p:nvSpPr>
          <p:cNvPr id="8" name="Text Placeholder 7">
            <a:extLst>
              <a:ext uri="{FF2B5EF4-FFF2-40B4-BE49-F238E27FC236}">
                <a16:creationId xmlns:a16="http://schemas.microsoft.com/office/drawing/2014/main" id="{DB66D407-3A4E-4E64-89BD-3B492310AE24}"/>
              </a:ext>
            </a:extLst>
          </p:cNvPr>
          <p:cNvSpPr>
            <a:spLocks noGrp="1"/>
          </p:cNvSpPr>
          <p:nvPr>
            <p:ph type="body" sz="half" idx="17"/>
          </p:nvPr>
        </p:nvSpPr>
        <p:spPr>
          <a:xfrm>
            <a:off x="6095999" y="2667047"/>
            <a:ext cx="4757057" cy="3655932"/>
          </a:xfrm>
        </p:spPr>
        <p:txBody>
          <a:bodyPr>
            <a:noAutofit/>
          </a:bodyPr>
          <a:lstStyle/>
          <a:p>
            <a:pPr marL="285750" indent="-285750">
              <a:buFont typeface="Arial" panose="020B0604020202020204" pitchFamily="34" charset="0"/>
              <a:buChar char="•"/>
            </a:pPr>
            <a:r>
              <a:rPr lang="en-US" sz="2400" dirty="0">
                <a:solidFill>
                  <a:schemeClr val="bg1"/>
                </a:solidFill>
              </a:rPr>
              <a:t>Understand the goals of the contract.</a:t>
            </a:r>
          </a:p>
          <a:p>
            <a:pPr marL="285750" indent="-285750">
              <a:buFont typeface="Arial" panose="020B0604020202020204" pitchFamily="34" charset="0"/>
              <a:buChar char="•"/>
            </a:pPr>
            <a:r>
              <a:rPr lang="en-US" sz="2400" dirty="0">
                <a:solidFill>
                  <a:schemeClr val="bg1"/>
                </a:solidFill>
              </a:rPr>
              <a:t>Understand how the percentage of participation is calculated.</a:t>
            </a:r>
          </a:p>
          <a:p>
            <a:pPr marL="285750" indent="-285750">
              <a:buFont typeface="Arial" panose="020B0604020202020204" pitchFamily="34" charset="0"/>
              <a:buChar char="•"/>
            </a:pPr>
            <a:r>
              <a:rPr lang="en-US" sz="2400" dirty="0">
                <a:solidFill>
                  <a:schemeClr val="bg1"/>
                </a:solidFill>
              </a:rPr>
              <a:t>Plan extensive outreach.</a:t>
            </a:r>
          </a:p>
          <a:p>
            <a:pPr marL="285750" indent="-285750">
              <a:buFont typeface="Arial" panose="020B0604020202020204" pitchFamily="34" charset="0"/>
              <a:buChar char="•"/>
            </a:pPr>
            <a:r>
              <a:rPr lang="en-US" sz="2400" dirty="0">
                <a:solidFill>
                  <a:schemeClr val="bg1"/>
                </a:solidFill>
              </a:rPr>
              <a:t>Tracking system to track outreach and subcontractor qualifications.</a:t>
            </a:r>
          </a:p>
        </p:txBody>
      </p:sp>
    </p:spTree>
    <p:extLst>
      <p:ext uri="{BB962C8B-B14F-4D97-AF65-F5344CB8AC3E}">
        <p14:creationId xmlns:p14="http://schemas.microsoft.com/office/powerpoint/2010/main" val="418909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JOC Work Order Process</a:t>
            </a:r>
          </a:p>
        </p:txBody>
      </p:sp>
      <p:sp>
        <p:nvSpPr>
          <p:cNvPr id="187" name="TextBox 186">
            <a:extLst>
              <a:ext uri="{FF2B5EF4-FFF2-40B4-BE49-F238E27FC236}">
                <a16:creationId xmlns:a16="http://schemas.microsoft.com/office/drawing/2014/main" id="{BDFCAA27-8F52-4780-AFAC-BC07B58FF95F}"/>
              </a:ext>
            </a:extLst>
          </p:cNvPr>
          <p:cNvSpPr txBox="1"/>
          <p:nvPr/>
        </p:nvSpPr>
        <p:spPr>
          <a:xfrm>
            <a:off x="292608" y="2577024"/>
            <a:ext cx="1728216" cy="400110"/>
          </a:xfrm>
          <a:prstGeom prst="rect">
            <a:avLst/>
          </a:prstGeom>
          <a:noFill/>
        </p:spPr>
        <p:txBody>
          <a:bodyPr wrap="square" rtlCol="0">
            <a:spAutoFit/>
          </a:bodyPr>
          <a:lstStyle/>
          <a:p>
            <a:r>
              <a:rPr lang="en-US" sz="1000" dirty="0">
                <a:solidFill>
                  <a:schemeClr val="bg1"/>
                </a:solidFill>
              </a:rPr>
              <a:t>Scoping and Proposal Development</a:t>
            </a:r>
          </a:p>
        </p:txBody>
      </p:sp>
      <p:sp>
        <p:nvSpPr>
          <p:cNvPr id="192" name="TextBox 191">
            <a:extLst>
              <a:ext uri="{FF2B5EF4-FFF2-40B4-BE49-F238E27FC236}">
                <a16:creationId xmlns:a16="http://schemas.microsoft.com/office/drawing/2014/main" id="{D329B201-DBB2-4B57-870E-027A1A4471AB}"/>
              </a:ext>
            </a:extLst>
          </p:cNvPr>
          <p:cNvSpPr txBox="1"/>
          <p:nvPr/>
        </p:nvSpPr>
        <p:spPr>
          <a:xfrm>
            <a:off x="1670304" y="2550491"/>
            <a:ext cx="1728216" cy="553998"/>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Agency Notification of Work and Contractor Initial Response</a:t>
            </a:r>
          </a:p>
        </p:txBody>
      </p:sp>
      <p:sp>
        <p:nvSpPr>
          <p:cNvPr id="193" name="TextBox 192">
            <a:extLst>
              <a:ext uri="{FF2B5EF4-FFF2-40B4-BE49-F238E27FC236}">
                <a16:creationId xmlns:a16="http://schemas.microsoft.com/office/drawing/2014/main" id="{FA4A3035-E369-456F-BD4A-E8E3368E5A48}"/>
              </a:ext>
            </a:extLst>
          </p:cNvPr>
          <p:cNvSpPr txBox="1"/>
          <p:nvPr/>
        </p:nvSpPr>
        <p:spPr>
          <a:xfrm>
            <a:off x="1670304" y="3114508"/>
            <a:ext cx="1728216" cy="1323439"/>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Hold initial discussion of project.</a:t>
            </a:r>
          </a:p>
          <a:p>
            <a:pPr marL="171450" indent="-171450">
              <a:buFont typeface="Arial" panose="020B0604020202020204" pitchFamily="34" charset="0"/>
              <a:buChar char="•"/>
            </a:pPr>
            <a:r>
              <a:rPr lang="en-US" sz="1000" dirty="0">
                <a:solidFill>
                  <a:schemeClr val="bg1"/>
                </a:solidFill>
              </a:rPr>
              <a:t>Arrange for site visit.</a:t>
            </a:r>
          </a:p>
          <a:p>
            <a:pPr marL="171450" indent="-171450">
              <a:buFont typeface="Arial" panose="020B0604020202020204" pitchFamily="34" charset="0"/>
              <a:buChar char="•"/>
            </a:pPr>
            <a:r>
              <a:rPr lang="en-US" sz="1000" dirty="0">
                <a:solidFill>
                  <a:schemeClr val="bg1"/>
                </a:solidFill>
              </a:rPr>
              <a:t>Review provided information and  create other details and request additional information as needed.</a:t>
            </a:r>
          </a:p>
        </p:txBody>
      </p:sp>
      <p:sp>
        <p:nvSpPr>
          <p:cNvPr id="194" name="TextBox 193">
            <a:extLst>
              <a:ext uri="{FF2B5EF4-FFF2-40B4-BE49-F238E27FC236}">
                <a16:creationId xmlns:a16="http://schemas.microsoft.com/office/drawing/2014/main" id="{6198112E-19BC-479C-945B-8D84047B8535}"/>
              </a:ext>
            </a:extLst>
          </p:cNvPr>
          <p:cNvSpPr txBox="1"/>
          <p:nvPr/>
        </p:nvSpPr>
        <p:spPr>
          <a:xfrm>
            <a:off x="3398520" y="2550491"/>
            <a:ext cx="1728216" cy="246221"/>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Initial Site Visit</a:t>
            </a:r>
          </a:p>
        </p:txBody>
      </p:sp>
      <p:sp>
        <p:nvSpPr>
          <p:cNvPr id="195" name="TextBox 194">
            <a:extLst>
              <a:ext uri="{FF2B5EF4-FFF2-40B4-BE49-F238E27FC236}">
                <a16:creationId xmlns:a16="http://schemas.microsoft.com/office/drawing/2014/main" id="{11A63428-E3B1-49F1-8C4A-D0701170785F}"/>
              </a:ext>
            </a:extLst>
          </p:cNvPr>
          <p:cNvSpPr txBox="1"/>
          <p:nvPr/>
        </p:nvSpPr>
        <p:spPr>
          <a:xfrm>
            <a:off x="3398520" y="2776449"/>
            <a:ext cx="1728216" cy="1477328"/>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Review requester/end user goals.</a:t>
            </a:r>
          </a:p>
          <a:p>
            <a:pPr marL="171450" indent="-171450">
              <a:buFont typeface="Arial" panose="020B0604020202020204" pitchFamily="34" charset="0"/>
              <a:buChar char="•"/>
            </a:pPr>
            <a:r>
              <a:rPr lang="en-US" sz="1000" dirty="0">
                <a:solidFill>
                  <a:schemeClr val="bg1"/>
                </a:solidFill>
              </a:rPr>
              <a:t>Review project requirements, including site logistics, site conditions, schedule, safety, budget, etc.</a:t>
            </a:r>
          </a:p>
          <a:p>
            <a:pPr marL="171450" indent="-171450">
              <a:buFont typeface="Arial" panose="020B0604020202020204" pitchFamily="34" charset="0"/>
              <a:buChar char="•"/>
            </a:pPr>
            <a:r>
              <a:rPr lang="en-US" sz="1000" dirty="0">
                <a:solidFill>
                  <a:schemeClr val="bg1"/>
                </a:solidFill>
              </a:rPr>
              <a:t>Review available documents.</a:t>
            </a:r>
          </a:p>
        </p:txBody>
      </p:sp>
      <p:sp>
        <p:nvSpPr>
          <p:cNvPr id="196" name="TextBox 195">
            <a:extLst>
              <a:ext uri="{FF2B5EF4-FFF2-40B4-BE49-F238E27FC236}">
                <a16:creationId xmlns:a16="http://schemas.microsoft.com/office/drawing/2014/main" id="{FBEDA115-CD7E-4559-B592-D704E4B4EEED}"/>
              </a:ext>
            </a:extLst>
          </p:cNvPr>
          <p:cNvSpPr txBox="1"/>
          <p:nvPr/>
        </p:nvSpPr>
        <p:spPr>
          <a:xfrm>
            <a:off x="5126736" y="2550491"/>
            <a:ext cx="1728216" cy="400110"/>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Scope Development/Refinement</a:t>
            </a:r>
          </a:p>
        </p:txBody>
      </p:sp>
      <p:sp>
        <p:nvSpPr>
          <p:cNvPr id="197" name="TextBox 196">
            <a:extLst>
              <a:ext uri="{FF2B5EF4-FFF2-40B4-BE49-F238E27FC236}">
                <a16:creationId xmlns:a16="http://schemas.microsoft.com/office/drawing/2014/main" id="{513195B4-1E90-4224-8DE5-F9C3F851BC01}"/>
              </a:ext>
            </a:extLst>
          </p:cNvPr>
          <p:cNvSpPr txBox="1"/>
          <p:nvPr/>
        </p:nvSpPr>
        <p:spPr>
          <a:xfrm>
            <a:off x="5126736" y="2960619"/>
            <a:ext cx="1728216" cy="1477328"/>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Restate detailed scope based on understanding from drawings, specs, site visit, discussion, etc.</a:t>
            </a:r>
          </a:p>
          <a:p>
            <a:pPr marL="171450" indent="-171450">
              <a:buFont typeface="Arial" panose="020B0604020202020204" pitchFamily="34" charset="0"/>
              <a:buChar char="•"/>
            </a:pPr>
            <a:r>
              <a:rPr lang="en-US" sz="1000" dirty="0">
                <a:solidFill>
                  <a:schemeClr val="bg1"/>
                </a:solidFill>
              </a:rPr>
              <a:t>Complete constructability review.</a:t>
            </a:r>
          </a:p>
          <a:p>
            <a:pPr marL="171450" indent="-171450">
              <a:buFont typeface="Arial" panose="020B0604020202020204" pitchFamily="34" charset="0"/>
              <a:buChar char="•"/>
            </a:pPr>
            <a:r>
              <a:rPr lang="en-US" sz="1000" dirty="0">
                <a:solidFill>
                  <a:schemeClr val="bg1"/>
                </a:solidFill>
              </a:rPr>
              <a:t>Review with the agency for approval.</a:t>
            </a:r>
          </a:p>
        </p:txBody>
      </p:sp>
      <p:sp>
        <p:nvSpPr>
          <p:cNvPr id="198" name="TextBox 197">
            <a:extLst>
              <a:ext uri="{FF2B5EF4-FFF2-40B4-BE49-F238E27FC236}">
                <a16:creationId xmlns:a16="http://schemas.microsoft.com/office/drawing/2014/main" id="{22678C22-24F1-4F98-A847-AEA7447F55B3}"/>
              </a:ext>
            </a:extLst>
          </p:cNvPr>
          <p:cNvSpPr txBox="1"/>
          <p:nvPr/>
        </p:nvSpPr>
        <p:spPr>
          <a:xfrm>
            <a:off x="6854952" y="2548008"/>
            <a:ext cx="1728216" cy="246221"/>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 Proposal Preparation</a:t>
            </a:r>
          </a:p>
        </p:txBody>
      </p:sp>
      <p:sp>
        <p:nvSpPr>
          <p:cNvPr id="199" name="TextBox 198">
            <a:extLst>
              <a:ext uri="{FF2B5EF4-FFF2-40B4-BE49-F238E27FC236}">
                <a16:creationId xmlns:a16="http://schemas.microsoft.com/office/drawing/2014/main" id="{D4FDF10B-4FCE-47E8-A9FE-9F82513695FA}"/>
              </a:ext>
            </a:extLst>
          </p:cNvPr>
          <p:cNvSpPr txBox="1"/>
          <p:nvPr/>
        </p:nvSpPr>
        <p:spPr>
          <a:xfrm>
            <a:off x="6854952" y="2804034"/>
            <a:ext cx="1728216" cy="1631216"/>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Develop proposal package including but not limited to:</a:t>
            </a:r>
          </a:p>
          <a:p>
            <a:pPr marL="628650" lvl="1" indent="-171450">
              <a:buFont typeface="Arial" panose="020B0604020202020204" pitchFamily="34" charset="0"/>
              <a:buChar char="•"/>
            </a:pPr>
            <a:r>
              <a:rPr lang="en-US" sz="1000" dirty="0">
                <a:solidFill>
                  <a:schemeClr val="bg1"/>
                </a:solidFill>
              </a:rPr>
              <a:t>Final Scope</a:t>
            </a:r>
          </a:p>
          <a:p>
            <a:pPr marL="628650" lvl="1" indent="-171450">
              <a:buFont typeface="Arial" panose="020B0604020202020204" pitchFamily="34" charset="0"/>
              <a:buChar char="•"/>
            </a:pPr>
            <a:r>
              <a:rPr lang="en-US" sz="1000" dirty="0">
                <a:solidFill>
                  <a:schemeClr val="bg1"/>
                </a:solidFill>
              </a:rPr>
              <a:t>Line-Item Proposal</a:t>
            </a:r>
          </a:p>
          <a:p>
            <a:pPr marL="628650" lvl="1" indent="-171450">
              <a:buFont typeface="Arial" panose="020B0604020202020204" pitchFamily="34" charset="0"/>
              <a:buChar char="•"/>
            </a:pPr>
            <a:r>
              <a:rPr lang="en-US" sz="1000" dirty="0">
                <a:solidFill>
                  <a:schemeClr val="bg1"/>
                </a:solidFill>
              </a:rPr>
              <a:t>Schedule</a:t>
            </a:r>
          </a:p>
          <a:p>
            <a:pPr marL="628650" lvl="1" indent="-171450">
              <a:buFont typeface="Arial" panose="020B0604020202020204" pitchFamily="34" charset="0"/>
              <a:buChar char="•"/>
            </a:pPr>
            <a:r>
              <a:rPr lang="en-US" sz="1000" dirty="0">
                <a:solidFill>
                  <a:schemeClr val="bg1"/>
                </a:solidFill>
              </a:rPr>
              <a:t>Other elements to support the estimate.</a:t>
            </a:r>
          </a:p>
        </p:txBody>
      </p:sp>
      <p:sp>
        <p:nvSpPr>
          <p:cNvPr id="200" name="TextBox 199">
            <a:extLst>
              <a:ext uri="{FF2B5EF4-FFF2-40B4-BE49-F238E27FC236}">
                <a16:creationId xmlns:a16="http://schemas.microsoft.com/office/drawing/2014/main" id="{6BD4D18B-B694-45FC-A2DE-B934DFC5D6BE}"/>
              </a:ext>
            </a:extLst>
          </p:cNvPr>
          <p:cNvSpPr txBox="1"/>
          <p:nvPr/>
        </p:nvSpPr>
        <p:spPr>
          <a:xfrm>
            <a:off x="8583168" y="2548007"/>
            <a:ext cx="1728216" cy="246221"/>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 Proposal Submission</a:t>
            </a:r>
          </a:p>
        </p:txBody>
      </p:sp>
      <p:sp>
        <p:nvSpPr>
          <p:cNvPr id="201" name="TextBox 200">
            <a:extLst>
              <a:ext uri="{FF2B5EF4-FFF2-40B4-BE49-F238E27FC236}">
                <a16:creationId xmlns:a16="http://schemas.microsoft.com/office/drawing/2014/main" id="{695437D8-E9DC-4E9B-A6D2-55E13243BE7C}"/>
              </a:ext>
            </a:extLst>
          </p:cNvPr>
          <p:cNvSpPr txBox="1"/>
          <p:nvPr/>
        </p:nvSpPr>
        <p:spPr>
          <a:xfrm>
            <a:off x="8583168" y="2804033"/>
            <a:ext cx="1728216" cy="707886"/>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If needed, conduct negotiations to ensure proposal fully meets the requester’s needs.</a:t>
            </a:r>
          </a:p>
        </p:txBody>
      </p:sp>
      <p:sp>
        <p:nvSpPr>
          <p:cNvPr id="202" name="Arrow: Right 201">
            <a:extLst>
              <a:ext uri="{FF2B5EF4-FFF2-40B4-BE49-F238E27FC236}">
                <a16:creationId xmlns:a16="http://schemas.microsoft.com/office/drawing/2014/main" id="{56D2FEA1-42FB-465A-A702-DFC6B31036F3}"/>
              </a:ext>
            </a:extLst>
          </p:cNvPr>
          <p:cNvSpPr/>
          <p:nvPr/>
        </p:nvSpPr>
        <p:spPr>
          <a:xfrm>
            <a:off x="2029968" y="2267712"/>
            <a:ext cx="7799832" cy="155951"/>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TextBox 202">
            <a:extLst>
              <a:ext uri="{FF2B5EF4-FFF2-40B4-BE49-F238E27FC236}">
                <a16:creationId xmlns:a16="http://schemas.microsoft.com/office/drawing/2014/main" id="{FCF293BB-ABD7-42B7-910C-6185D5DC027E}"/>
              </a:ext>
            </a:extLst>
          </p:cNvPr>
          <p:cNvSpPr txBox="1"/>
          <p:nvPr/>
        </p:nvSpPr>
        <p:spPr>
          <a:xfrm>
            <a:off x="292608" y="4817266"/>
            <a:ext cx="1728216" cy="400110"/>
          </a:xfrm>
          <a:prstGeom prst="rect">
            <a:avLst/>
          </a:prstGeom>
          <a:noFill/>
        </p:spPr>
        <p:txBody>
          <a:bodyPr wrap="square" rtlCol="0">
            <a:spAutoFit/>
          </a:bodyPr>
          <a:lstStyle/>
          <a:p>
            <a:r>
              <a:rPr lang="en-US" sz="1000" dirty="0">
                <a:solidFill>
                  <a:schemeClr val="bg1"/>
                </a:solidFill>
              </a:rPr>
              <a:t>Execution and</a:t>
            </a:r>
          </a:p>
          <a:p>
            <a:r>
              <a:rPr lang="en-US" sz="1000" dirty="0">
                <a:solidFill>
                  <a:schemeClr val="bg1"/>
                </a:solidFill>
              </a:rPr>
              <a:t>Closeout</a:t>
            </a:r>
          </a:p>
        </p:txBody>
      </p:sp>
      <p:sp>
        <p:nvSpPr>
          <p:cNvPr id="204" name="TextBox 203">
            <a:extLst>
              <a:ext uri="{FF2B5EF4-FFF2-40B4-BE49-F238E27FC236}">
                <a16:creationId xmlns:a16="http://schemas.microsoft.com/office/drawing/2014/main" id="{104F3ABF-79D1-4825-85C8-9934F91BB72B}"/>
              </a:ext>
            </a:extLst>
          </p:cNvPr>
          <p:cNvSpPr txBox="1"/>
          <p:nvPr/>
        </p:nvSpPr>
        <p:spPr>
          <a:xfrm>
            <a:off x="1633728" y="4797776"/>
            <a:ext cx="1728216" cy="400110"/>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Proposal Approval/Work Order Award Process.</a:t>
            </a:r>
          </a:p>
        </p:txBody>
      </p:sp>
      <p:sp>
        <p:nvSpPr>
          <p:cNvPr id="205" name="TextBox 204">
            <a:extLst>
              <a:ext uri="{FF2B5EF4-FFF2-40B4-BE49-F238E27FC236}">
                <a16:creationId xmlns:a16="http://schemas.microsoft.com/office/drawing/2014/main" id="{F51EB583-FBA0-406A-A350-2C1F46A01B23}"/>
              </a:ext>
            </a:extLst>
          </p:cNvPr>
          <p:cNvSpPr txBox="1"/>
          <p:nvPr/>
        </p:nvSpPr>
        <p:spPr>
          <a:xfrm>
            <a:off x="1633728" y="5199282"/>
            <a:ext cx="1728216" cy="1477328"/>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Work Order approved by Agency PM for content and scope.</a:t>
            </a:r>
          </a:p>
          <a:p>
            <a:pPr marL="171450" indent="-171450">
              <a:buFont typeface="Arial" panose="020B0604020202020204" pitchFamily="34" charset="0"/>
              <a:buChar char="•"/>
            </a:pPr>
            <a:r>
              <a:rPr lang="en-US" sz="1000" dirty="0">
                <a:solidFill>
                  <a:schemeClr val="bg1"/>
                </a:solidFill>
              </a:rPr>
              <a:t>Pricing reviewed by Agency delegated individual.</a:t>
            </a:r>
          </a:p>
          <a:p>
            <a:pPr marL="171450" indent="-171450">
              <a:buFont typeface="Arial" panose="020B0604020202020204" pitchFamily="34" charset="0"/>
              <a:buChar char="•"/>
            </a:pPr>
            <a:r>
              <a:rPr lang="en-US" sz="1000" dirty="0">
                <a:solidFill>
                  <a:schemeClr val="bg1"/>
                </a:solidFill>
              </a:rPr>
              <a:t>Agency Issues Work Order.</a:t>
            </a:r>
          </a:p>
          <a:p>
            <a:pPr marL="171450" indent="-171450">
              <a:buFont typeface="Arial" panose="020B0604020202020204" pitchFamily="34" charset="0"/>
              <a:buChar char="•"/>
            </a:pPr>
            <a:endParaRPr lang="en-US" sz="1000" dirty="0">
              <a:solidFill>
                <a:schemeClr val="bg1"/>
              </a:solidFill>
            </a:endParaRPr>
          </a:p>
        </p:txBody>
      </p:sp>
      <p:sp>
        <p:nvSpPr>
          <p:cNvPr id="206" name="TextBox 205">
            <a:extLst>
              <a:ext uri="{FF2B5EF4-FFF2-40B4-BE49-F238E27FC236}">
                <a16:creationId xmlns:a16="http://schemas.microsoft.com/office/drawing/2014/main" id="{6ED58FAA-4CA4-4082-9D72-E6BE0E3BFFF5}"/>
              </a:ext>
            </a:extLst>
          </p:cNvPr>
          <p:cNvSpPr txBox="1"/>
          <p:nvPr/>
        </p:nvSpPr>
        <p:spPr>
          <a:xfrm>
            <a:off x="3361944" y="4790733"/>
            <a:ext cx="1728216" cy="400110"/>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Work Order Award/Agency Notice to Proceed</a:t>
            </a:r>
          </a:p>
        </p:txBody>
      </p:sp>
      <p:sp>
        <p:nvSpPr>
          <p:cNvPr id="207" name="TextBox 206">
            <a:extLst>
              <a:ext uri="{FF2B5EF4-FFF2-40B4-BE49-F238E27FC236}">
                <a16:creationId xmlns:a16="http://schemas.microsoft.com/office/drawing/2014/main" id="{8FDBDFB3-CFE1-45FD-9DBE-55C3E0AF9963}"/>
              </a:ext>
            </a:extLst>
          </p:cNvPr>
          <p:cNvSpPr txBox="1"/>
          <p:nvPr/>
        </p:nvSpPr>
        <p:spPr>
          <a:xfrm>
            <a:off x="3361944" y="5202075"/>
            <a:ext cx="1728216" cy="400110"/>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Initial mobilization activities.</a:t>
            </a:r>
          </a:p>
        </p:txBody>
      </p:sp>
      <p:sp>
        <p:nvSpPr>
          <p:cNvPr id="208" name="TextBox 207">
            <a:extLst>
              <a:ext uri="{FF2B5EF4-FFF2-40B4-BE49-F238E27FC236}">
                <a16:creationId xmlns:a16="http://schemas.microsoft.com/office/drawing/2014/main" id="{79676B13-B794-414E-ADB5-08602BA8352C}"/>
              </a:ext>
            </a:extLst>
          </p:cNvPr>
          <p:cNvSpPr txBox="1"/>
          <p:nvPr/>
        </p:nvSpPr>
        <p:spPr>
          <a:xfrm>
            <a:off x="5090160" y="4790733"/>
            <a:ext cx="1728216" cy="400110"/>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Mobilization and Preconstruction</a:t>
            </a:r>
          </a:p>
        </p:txBody>
      </p:sp>
      <p:sp>
        <p:nvSpPr>
          <p:cNvPr id="209" name="TextBox 208">
            <a:extLst>
              <a:ext uri="{FF2B5EF4-FFF2-40B4-BE49-F238E27FC236}">
                <a16:creationId xmlns:a16="http://schemas.microsoft.com/office/drawing/2014/main" id="{86910D03-FC15-42FA-9175-C340BB44F2DA}"/>
              </a:ext>
            </a:extLst>
          </p:cNvPr>
          <p:cNvSpPr txBox="1"/>
          <p:nvPr/>
        </p:nvSpPr>
        <p:spPr>
          <a:xfrm>
            <a:off x="5090160" y="5188108"/>
            <a:ext cx="1728216" cy="1169551"/>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Hold Preconstruction meeting.</a:t>
            </a:r>
          </a:p>
          <a:p>
            <a:pPr marL="171450" indent="-171450">
              <a:buFont typeface="Arial" panose="020B0604020202020204" pitchFamily="34" charset="0"/>
              <a:buChar char="•"/>
            </a:pPr>
            <a:r>
              <a:rPr lang="en-US" sz="1000" dirty="0">
                <a:solidFill>
                  <a:schemeClr val="bg1"/>
                </a:solidFill>
              </a:rPr>
              <a:t>Obtain approval on submittals.</a:t>
            </a:r>
          </a:p>
          <a:p>
            <a:pPr marL="171450" indent="-171450">
              <a:buFont typeface="Arial" panose="020B0604020202020204" pitchFamily="34" charset="0"/>
              <a:buChar char="•"/>
            </a:pPr>
            <a:r>
              <a:rPr lang="en-US" sz="1000" dirty="0">
                <a:solidFill>
                  <a:schemeClr val="bg1"/>
                </a:solidFill>
              </a:rPr>
              <a:t>Obtain permits.</a:t>
            </a:r>
          </a:p>
          <a:p>
            <a:pPr marL="171450" indent="-171450">
              <a:buFont typeface="Arial" panose="020B0604020202020204" pitchFamily="34" charset="0"/>
              <a:buChar char="•"/>
            </a:pPr>
            <a:r>
              <a:rPr lang="en-US" sz="1000" dirty="0">
                <a:solidFill>
                  <a:schemeClr val="bg1"/>
                </a:solidFill>
              </a:rPr>
              <a:t>Schedule start date with subcontractor(s).</a:t>
            </a:r>
          </a:p>
        </p:txBody>
      </p:sp>
      <p:sp>
        <p:nvSpPr>
          <p:cNvPr id="210" name="TextBox 209">
            <a:extLst>
              <a:ext uri="{FF2B5EF4-FFF2-40B4-BE49-F238E27FC236}">
                <a16:creationId xmlns:a16="http://schemas.microsoft.com/office/drawing/2014/main" id="{CDFE474F-AD90-48BA-B967-2FD24DC08D5A}"/>
              </a:ext>
            </a:extLst>
          </p:cNvPr>
          <p:cNvSpPr txBox="1"/>
          <p:nvPr/>
        </p:nvSpPr>
        <p:spPr>
          <a:xfrm>
            <a:off x="6818376" y="4790733"/>
            <a:ext cx="1728216" cy="246221"/>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Construction Management</a:t>
            </a:r>
          </a:p>
        </p:txBody>
      </p:sp>
      <p:sp>
        <p:nvSpPr>
          <p:cNvPr id="211" name="TextBox 210">
            <a:extLst>
              <a:ext uri="{FF2B5EF4-FFF2-40B4-BE49-F238E27FC236}">
                <a16:creationId xmlns:a16="http://schemas.microsoft.com/office/drawing/2014/main" id="{AF1B29E5-746B-435F-A39A-BAB78DF536A1}"/>
              </a:ext>
            </a:extLst>
          </p:cNvPr>
          <p:cNvSpPr txBox="1"/>
          <p:nvPr/>
        </p:nvSpPr>
        <p:spPr>
          <a:xfrm>
            <a:off x="6818376" y="5041793"/>
            <a:ext cx="1728216" cy="1015663"/>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Perform daily inspections.</a:t>
            </a:r>
          </a:p>
          <a:p>
            <a:pPr marL="171450" indent="-171450">
              <a:buFont typeface="Arial" panose="020B0604020202020204" pitchFamily="34" charset="0"/>
              <a:buChar char="•"/>
            </a:pPr>
            <a:r>
              <a:rPr lang="en-US" sz="1000" dirty="0">
                <a:solidFill>
                  <a:schemeClr val="bg1"/>
                </a:solidFill>
              </a:rPr>
              <a:t>Track progress.</a:t>
            </a:r>
          </a:p>
          <a:p>
            <a:pPr marL="171450" indent="-171450">
              <a:buFont typeface="Arial" panose="020B0604020202020204" pitchFamily="34" charset="0"/>
              <a:buChar char="•"/>
            </a:pPr>
            <a:r>
              <a:rPr lang="en-US" sz="1000" dirty="0">
                <a:solidFill>
                  <a:schemeClr val="bg1"/>
                </a:solidFill>
              </a:rPr>
              <a:t>Incorporate any approved changes to scope.</a:t>
            </a:r>
          </a:p>
        </p:txBody>
      </p:sp>
      <p:sp>
        <p:nvSpPr>
          <p:cNvPr id="212" name="TextBox 211">
            <a:extLst>
              <a:ext uri="{FF2B5EF4-FFF2-40B4-BE49-F238E27FC236}">
                <a16:creationId xmlns:a16="http://schemas.microsoft.com/office/drawing/2014/main" id="{8005C143-6F1F-4766-BEDF-4367152BF27E}"/>
              </a:ext>
            </a:extLst>
          </p:cNvPr>
          <p:cNvSpPr txBox="1"/>
          <p:nvPr/>
        </p:nvSpPr>
        <p:spPr>
          <a:xfrm>
            <a:off x="8546592" y="4788250"/>
            <a:ext cx="1728216" cy="400110"/>
          </a:xfrm>
          <a:prstGeom prst="rect">
            <a:avLst/>
          </a:prstGeom>
          <a:solidFill>
            <a:schemeClr val="accent1">
              <a:lumMod val="40000"/>
              <a:lumOff val="60000"/>
            </a:schemeClr>
          </a:solidFill>
          <a:ln>
            <a:solidFill>
              <a:schemeClr val="bg1"/>
            </a:solidFill>
          </a:ln>
        </p:spPr>
        <p:txBody>
          <a:bodyPr wrap="square" rtlCol="0">
            <a:spAutoFit/>
          </a:bodyPr>
          <a:lstStyle/>
          <a:p>
            <a:r>
              <a:rPr lang="en-US" sz="1000" dirty="0">
                <a:solidFill>
                  <a:schemeClr val="bg1"/>
                </a:solidFill>
              </a:rPr>
              <a:t> Closeout and Final Project Submittals</a:t>
            </a:r>
          </a:p>
        </p:txBody>
      </p:sp>
      <p:sp>
        <p:nvSpPr>
          <p:cNvPr id="213" name="TextBox 212">
            <a:extLst>
              <a:ext uri="{FF2B5EF4-FFF2-40B4-BE49-F238E27FC236}">
                <a16:creationId xmlns:a16="http://schemas.microsoft.com/office/drawing/2014/main" id="{2BB1E42A-05E2-49EB-B113-209ADA3ADFF6}"/>
              </a:ext>
            </a:extLst>
          </p:cNvPr>
          <p:cNvSpPr txBox="1"/>
          <p:nvPr/>
        </p:nvSpPr>
        <p:spPr>
          <a:xfrm>
            <a:off x="8546592" y="5186718"/>
            <a:ext cx="1728216" cy="1169551"/>
          </a:xfrm>
          <a:prstGeom prst="rect">
            <a:avLst/>
          </a:prstGeom>
          <a:solidFill>
            <a:schemeClr val="tx2"/>
          </a:solidFill>
          <a:ln>
            <a:solidFill>
              <a:schemeClr val="bg1"/>
            </a:solidFill>
          </a:ln>
        </p:spPr>
        <p:txBody>
          <a:bodyPr wrap="square" rtlCol="0">
            <a:spAutoFit/>
          </a:bodyPr>
          <a:lstStyle/>
          <a:p>
            <a:pPr marL="171450" indent="-171450">
              <a:buFont typeface="Arial" panose="020B0604020202020204" pitchFamily="34" charset="0"/>
              <a:buChar char="•"/>
            </a:pPr>
            <a:r>
              <a:rPr lang="en-US" sz="1000" dirty="0">
                <a:solidFill>
                  <a:schemeClr val="bg1"/>
                </a:solidFill>
              </a:rPr>
              <a:t>Request/conduct substantial completion inspections.</a:t>
            </a:r>
          </a:p>
          <a:p>
            <a:pPr marL="171450" indent="-171450">
              <a:buFont typeface="Arial" panose="020B0604020202020204" pitchFamily="34" charset="0"/>
              <a:buChar char="•"/>
            </a:pPr>
            <a:r>
              <a:rPr lang="en-US" sz="1000" dirty="0">
                <a:solidFill>
                  <a:schemeClr val="bg1"/>
                </a:solidFill>
              </a:rPr>
              <a:t>Correct any punch list.</a:t>
            </a:r>
          </a:p>
          <a:p>
            <a:pPr marL="171450" indent="-171450">
              <a:buFont typeface="Arial" panose="020B0604020202020204" pitchFamily="34" charset="0"/>
              <a:buChar char="•"/>
            </a:pPr>
            <a:r>
              <a:rPr lang="en-US" sz="1000" dirty="0">
                <a:solidFill>
                  <a:schemeClr val="bg1"/>
                </a:solidFill>
              </a:rPr>
              <a:t>Submit closeout documents.</a:t>
            </a:r>
          </a:p>
          <a:p>
            <a:pPr marL="171450" indent="-171450">
              <a:buFont typeface="Arial" panose="020B0604020202020204" pitchFamily="34" charset="0"/>
              <a:buChar char="•"/>
            </a:pPr>
            <a:r>
              <a:rPr lang="en-US" sz="1000" dirty="0">
                <a:solidFill>
                  <a:schemeClr val="bg1"/>
                </a:solidFill>
              </a:rPr>
              <a:t>Final invoice.</a:t>
            </a:r>
          </a:p>
        </p:txBody>
      </p:sp>
      <p:sp>
        <p:nvSpPr>
          <p:cNvPr id="216" name="Arrow: Right 215">
            <a:extLst>
              <a:ext uri="{FF2B5EF4-FFF2-40B4-BE49-F238E27FC236}">
                <a16:creationId xmlns:a16="http://schemas.microsoft.com/office/drawing/2014/main" id="{5C246587-8222-42D3-9A8B-028AB504A7C4}"/>
              </a:ext>
            </a:extLst>
          </p:cNvPr>
          <p:cNvSpPr/>
          <p:nvPr/>
        </p:nvSpPr>
        <p:spPr>
          <a:xfrm>
            <a:off x="1860714" y="6666130"/>
            <a:ext cx="7799832" cy="155951"/>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260421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2A45C-25BF-4822-89C0-2F8CA881FB11}"/>
              </a:ext>
            </a:extLst>
          </p:cNvPr>
          <p:cNvSpPr>
            <a:spLocks noGrp="1"/>
          </p:cNvSpPr>
          <p:nvPr>
            <p:ph type="title"/>
          </p:nvPr>
        </p:nvSpPr>
        <p:spPr/>
        <p:txBody>
          <a:bodyPr/>
          <a:lstStyle/>
          <a:p>
            <a:r>
              <a:rPr lang="en-US" dirty="0"/>
              <a:t>Topics to be Covered</a:t>
            </a:r>
          </a:p>
        </p:txBody>
      </p:sp>
      <p:sp>
        <p:nvSpPr>
          <p:cNvPr id="3" name="Content Placeholder 2">
            <a:extLst>
              <a:ext uri="{FF2B5EF4-FFF2-40B4-BE49-F238E27FC236}">
                <a16:creationId xmlns:a16="http://schemas.microsoft.com/office/drawing/2014/main" id="{C44B6B7E-F7EE-4EEF-A982-E5B856D6EAB4}"/>
              </a:ext>
            </a:extLst>
          </p:cNvPr>
          <p:cNvSpPr>
            <a:spLocks noGrp="1"/>
          </p:cNvSpPr>
          <p:nvPr>
            <p:ph type="body" sz="half" idx="2"/>
          </p:nvPr>
        </p:nvSpPr>
        <p:spPr>
          <a:xfrm>
            <a:off x="680323" y="2008188"/>
            <a:ext cx="5099712" cy="4509344"/>
          </a:xfrm>
        </p:spPr>
        <p:txBody>
          <a:bodyPr>
            <a:noAutofit/>
          </a:bodyPr>
          <a:lstStyle/>
          <a:p>
            <a:pPr marL="285750" indent="-285750">
              <a:buFont typeface="Arial" panose="020B0604020202020204" pitchFamily="34" charset="0"/>
              <a:buChar char="•"/>
            </a:pPr>
            <a:r>
              <a:rPr lang="en-US" sz="1800" dirty="0">
                <a:solidFill>
                  <a:schemeClr val="bg1"/>
                </a:solidFill>
              </a:rPr>
              <a:t>Definitions</a:t>
            </a:r>
          </a:p>
          <a:p>
            <a:pPr marL="285750" indent="-285750">
              <a:buFont typeface="Arial" panose="020B0604020202020204" pitchFamily="34" charset="0"/>
              <a:buChar char="•"/>
            </a:pPr>
            <a:r>
              <a:rPr lang="en-US" sz="1800" dirty="0">
                <a:solidFill>
                  <a:schemeClr val="bg1"/>
                </a:solidFill>
              </a:rPr>
              <a:t>Introduction to JOC</a:t>
            </a:r>
          </a:p>
          <a:p>
            <a:pPr marL="285750" indent="-285750">
              <a:buFont typeface="Arial" panose="020B0604020202020204" pitchFamily="34" charset="0"/>
              <a:buChar char="•"/>
            </a:pPr>
            <a:r>
              <a:rPr lang="en-US" sz="1800" dirty="0">
                <a:solidFill>
                  <a:schemeClr val="bg1"/>
                </a:solidFill>
              </a:rPr>
              <a:t>Benefits and Limitations of JOC</a:t>
            </a:r>
          </a:p>
          <a:p>
            <a:pPr marL="285750" indent="-285750">
              <a:buFont typeface="Arial" panose="020B0604020202020204" pitchFamily="34" charset="0"/>
              <a:buChar char="•"/>
            </a:pPr>
            <a:r>
              <a:rPr lang="en-US" sz="1800" dirty="0">
                <a:solidFill>
                  <a:schemeClr val="bg1"/>
                </a:solidFill>
              </a:rPr>
              <a:t>State of Washington Specific</a:t>
            </a:r>
          </a:p>
          <a:p>
            <a:pPr marL="285750" indent="-285750">
              <a:buFont typeface="Arial" panose="020B0604020202020204" pitchFamily="34" charset="0"/>
              <a:buChar char="•"/>
            </a:pPr>
            <a:r>
              <a:rPr lang="en-US" sz="1800" dirty="0">
                <a:solidFill>
                  <a:schemeClr val="bg1"/>
                </a:solidFill>
              </a:rPr>
              <a:t>Contract Procurement Process</a:t>
            </a:r>
          </a:p>
          <a:p>
            <a:pPr marL="742950" lvl="1" indent="-285750">
              <a:buFont typeface="Trebuchet MS" panose="020B0603020202020204" pitchFamily="34" charset="0"/>
              <a:buChar char="−"/>
            </a:pPr>
            <a:r>
              <a:rPr lang="en-US" sz="1800" dirty="0">
                <a:solidFill>
                  <a:schemeClr val="bg1"/>
                </a:solidFill>
              </a:rPr>
              <a:t>RFP Development</a:t>
            </a:r>
          </a:p>
          <a:p>
            <a:pPr marL="742950" lvl="1" indent="-285750">
              <a:buFont typeface="Trebuchet MS" panose="020B0603020202020204" pitchFamily="34" charset="0"/>
              <a:buChar char="−"/>
            </a:pPr>
            <a:r>
              <a:rPr lang="en-US" sz="1800" dirty="0">
                <a:solidFill>
                  <a:schemeClr val="bg1"/>
                </a:solidFill>
              </a:rPr>
              <a:t>Selection Process</a:t>
            </a:r>
          </a:p>
          <a:p>
            <a:pPr marL="742950" lvl="1" indent="-285750">
              <a:buFont typeface="Trebuchet MS" panose="020B0603020202020204" pitchFamily="34" charset="0"/>
              <a:buChar char="−"/>
            </a:pPr>
            <a:r>
              <a:rPr lang="en-US" sz="1800" dirty="0">
                <a:solidFill>
                  <a:schemeClr val="bg1"/>
                </a:solidFill>
              </a:rPr>
              <a:t>Pre-Bid Conference </a:t>
            </a:r>
          </a:p>
          <a:p>
            <a:pPr marL="742950" lvl="1" indent="-285750">
              <a:buFont typeface="Trebuchet MS" panose="020B0603020202020204" pitchFamily="34" charset="0"/>
              <a:buChar char="−"/>
            </a:pPr>
            <a:r>
              <a:rPr lang="en-US" sz="1800" dirty="0">
                <a:solidFill>
                  <a:schemeClr val="bg1"/>
                </a:solidFill>
              </a:rPr>
              <a:t>Evaluation Process of Proposals</a:t>
            </a:r>
          </a:p>
          <a:p>
            <a:pPr marL="742950" lvl="1" indent="-285750">
              <a:buFont typeface="Trebuchet MS" panose="020B0603020202020204" pitchFamily="34" charset="0"/>
              <a:buChar char="−"/>
            </a:pPr>
            <a:r>
              <a:rPr lang="en-US" sz="1800" dirty="0">
                <a:solidFill>
                  <a:schemeClr val="bg1"/>
                </a:solidFill>
              </a:rPr>
              <a:t>Evaluation Process of Interviews</a:t>
            </a:r>
          </a:p>
          <a:p>
            <a:pPr marL="742950" lvl="1" indent="-285750">
              <a:buFont typeface="Trebuchet MS" panose="020B0603020202020204" pitchFamily="34" charset="0"/>
              <a:buChar char="−"/>
            </a:pPr>
            <a:r>
              <a:rPr lang="en-US" sz="1800" dirty="0">
                <a:solidFill>
                  <a:schemeClr val="bg1"/>
                </a:solidFill>
              </a:rPr>
              <a:t>Evaluation Process of Coefficients</a:t>
            </a:r>
          </a:p>
          <a:p>
            <a:pPr marL="742950" lvl="1" indent="-285750">
              <a:buFont typeface="Trebuchet MS" panose="020B0603020202020204" pitchFamily="34" charset="0"/>
              <a:buChar char="−"/>
            </a:pPr>
            <a:r>
              <a:rPr lang="en-US" sz="1800" dirty="0">
                <a:solidFill>
                  <a:schemeClr val="bg1"/>
                </a:solidFill>
              </a:rPr>
              <a:t>Evaluation Process of the UPB</a:t>
            </a:r>
          </a:p>
          <a:p>
            <a:pPr marL="742950" lvl="1" indent="-285750">
              <a:buFont typeface="Trebuchet MS" panose="020B0603020202020204" pitchFamily="34" charset="0"/>
              <a:buChar char="−"/>
            </a:pPr>
            <a:r>
              <a:rPr lang="en-US" sz="1800" dirty="0">
                <a:solidFill>
                  <a:schemeClr val="bg1"/>
                </a:solidFill>
              </a:rPr>
              <a:t>Diverse Business Inclusion</a:t>
            </a:r>
          </a:p>
        </p:txBody>
      </p:sp>
      <p:sp>
        <p:nvSpPr>
          <p:cNvPr id="11" name="Content Placeholder 2">
            <a:extLst>
              <a:ext uri="{FF2B5EF4-FFF2-40B4-BE49-F238E27FC236}">
                <a16:creationId xmlns:a16="http://schemas.microsoft.com/office/drawing/2014/main" id="{153101F8-5F6A-4DBB-9246-8DA85E5DACDC}"/>
              </a:ext>
            </a:extLst>
          </p:cNvPr>
          <p:cNvSpPr txBox="1">
            <a:spLocks/>
          </p:cNvSpPr>
          <p:nvPr/>
        </p:nvSpPr>
        <p:spPr>
          <a:xfrm>
            <a:off x="5780035" y="2008188"/>
            <a:ext cx="5251131" cy="4334246"/>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buFont typeface="Arial" panose="020B0604020202020204" pitchFamily="34" charset="0"/>
              <a:buChar char="•"/>
            </a:pPr>
            <a:r>
              <a:rPr lang="en-US" sz="1800" dirty="0">
                <a:solidFill>
                  <a:schemeClr val="bg1"/>
                </a:solidFill>
              </a:rPr>
              <a:t>JOC Contract Execution</a:t>
            </a:r>
          </a:p>
          <a:p>
            <a:pPr marL="742950" lvl="1" indent="-285750">
              <a:buFont typeface="Trebuchet MS" panose="020B0603020202020204" pitchFamily="34" charset="0"/>
              <a:buChar char="−"/>
            </a:pPr>
            <a:r>
              <a:rPr lang="en-US" sz="1800" dirty="0">
                <a:solidFill>
                  <a:schemeClr val="bg1"/>
                </a:solidFill>
              </a:rPr>
              <a:t>Work Order Process</a:t>
            </a:r>
          </a:p>
          <a:p>
            <a:pPr marL="742950" lvl="1" indent="-285750">
              <a:buFont typeface="Trebuchet MS" panose="020B0603020202020204" pitchFamily="34" charset="0"/>
              <a:buChar char="−"/>
            </a:pPr>
            <a:r>
              <a:rPr lang="en-US" sz="1800" dirty="0">
                <a:solidFill>
                  <a:schemeClr val="bg1"/>
                </a:solidFill>
              </a:rPr>
              <a:t>Agency Notification of Work and Contractor Initial Response</a:t>
            </a:r>
          </a:p>
          <a:p>
            <a:pPr marL="742950" lvl="1" indent="-285750">
              <a:buFont typeface="Trebuchet MS" panose="020B0603020202020204" pitchFamily="34" charset="0"/>
              <a:buChar char="−"/>
            </a:pPr>
            <a:r>
              <a:rPr lang="en-US" sz="1800" dirty="0">
                <a:solidFill>
                  <a:schemeClr val="bg1"/>
                </a:solidFill>
              </a:rPr>
              <a:t>Initial Site Visit and Scope Development</a:t>
            </a:r>
          </a:p>
          <a:p>
            <a:pPr marL="742950" lvl="1" indent="-285750">
              <a:buFont typeface="Trebuchet MS" panose="020B0603020202020204" pitchFamily="34" charset="0"/>
              <a:buChar char="−"/>
            </a:pPr>
            <a:r>
              <a:rPr lang="en-US" sz="1800" dirty="0">
                <a:solidFill>
                  <a:schemeClr val="bg1"/>
                </a:solidFill>
              </a:rPr>
              <a:t>Proposal Preparation and Proposal Submission</a:t>
            </a:r>
          </a:p>
          <a:p>
            <a:pPr marL="742950" lvl="1" indent="-285750">
              <a:buFont typeface="Trebuchet MS" panose="020B0603020202020204" pitchFamily="34" charset="0"/>
              <a:buChar char="−"/>
            </a:pPr>
            <a:r>
              <a:rPr lang="en-US" sz="1800" dirty="0">
                <a:solidFill>
                  <a:schemeClr val="bg1"/>
                </a:solidFill>
              </a:rPr>
              <a:t>Proposal Approval/Work Order Award Process</a:t>
            </a:r>
          </a:p>
          <a:p>
            <a:pPr marL="285750" indent="-285750">
              <a:buFont typeface="Arial" panose="020B0604020202020204" pitchFamily="34" charset="0"/>
              <a:buChar char="•"/>
            </a:pPr>
            <a:r>
              <a:rPr lang="en-US" sz="1800" dirty="0">
                <a:solidFill>
                  <a:schemeClr val="bg1"/>
                </a:solidFill>
              </a:rPr>
              <a:t>Program Management of a JOC Contract</a:t>
            </a:r>
          </a:p>
          <a:p>
            <a:pPr marL="285750" indent="-285750">
              <a:buFont typeface="Arial" panose="020B0604020202020204" pitchFamily="34" charset="0"/>
              <a:buChar char="•"/>
            </a:pPr>
            <a:r>
              <a:rPr lang="en-US" sz="1800" dirty="0">
                <a:solidFill>
                  <a:schemeClr val="bg1"/>
                </a:solidFill>
              </a:rPr>
              <a:t>Reporting</a:t>
            </a:r>
          </a:p>
          <a:p>
            <a:pPr marL="285750" indent="-285750">
              <a:buFont typeface="Arial" panose="020B0604020202020204" pitchFamily="34" charset="0"/>
              <a:buChar char="•"/>
            </a:pPr>
            <a:r>
              <a:rPr lang="en-US" sz="1800" dirty="0">
                <a:solidFill>
                  <a:schemeClr val="bg1"/>
                </a:solidFill>
              </a:rPr>
              <a:t>Best Practices</a:t>
            </a:r>
          </a:p>
          <a:p>
            <a:pPr marL="285750" indent="-285750">
              <a:buFont typeface="Arial" panose="020B0604020202020204" pitchFamily="34" charset="0"/>
              <a:buChar char="•"/>
            </a:pPr>
            <a:r>
              <a:rPr lang="en-US" sz="1800" dirty="0">
                <a:solidFill>
                  <a:schemeClr val="bg1"/>
                </a:solidFill>
              </a:rPr>
              <a:t>Bibliography</a:t>
            </a:r>
          </a:p>
        </p:txBody>
      </p:sp>
    </p:spTree>
    <p:extLst>
      <p:ext uri="{BB962C8B-B14F-4D97-AF65-F5344CB8AC3E}">
        <p14:creationId xmlns:p14="http://schemas.microsoft.com/office/powerpoint/2010/main" val="15414545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Agency Notification of Work and Contractor Initial Response</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0" y="2120348"/>
            <a:ext cx="10441335" cy="4291085"/>
          </a:xfrm>
        </p:spPr>
        <p:txBody>
          <a:bodyPr>
            <a:normAutofit/>
          </a:bodyPr>
          <a:lstStyle/>
          <a:p>
            <a:r>
              <a:rPr lang="en-US" sz="2800" dirty="0">
                <a:solidFill>
                  <a:schemeClr val="bg1"/>
                </a:solidFill>
              </a:rPr>
              <a:t>Hold Initial Discussions regarding the Work Order</a:t>
            </a:r>
          </a:p>
          <a:p>
            <a:r>
              <a:rPr lang="en-US" sz="2800" dirty="0">
                <a:solidFill>
                  <a:schemeClr val="bg1"/>
                </a:solidFill>
              </a:rPr>
              <a:t>Arrange Site Visit</a:t>
            </a:r>
          </a:p>
          <a:p>
            <a:r>
              <a:rPr lang="en-US" sz="2800" dirty="0">
                <a:solidFill>
                  <a:schemeClr val="bg1"/>
                </a:solidFill>
              </a:rPr>
              <a:t>Review and develop items for the JOC Contractor</a:t>
            </a:r>
          </a:p>
          <a:p>
            <a:pPr lvl="1"/>
            <a:r>
              <a:rPr lang="en-US" sz="2400" dirty="0">
                <a:solidFill>
                  <a:schemeClr val="bg1"/>
                </a:solidFill>
              </a:rPr>
              <a:t>Overall statement of work</a:t>
            </a:r>
          </a:p>
          <a:p>
            <a:pPr lvl="1"/>
            <a:r>
              <a:rPr lang="en-US" sz="2400" dirty="0">
                <a:solidFill>
                  <a:schemeClr val="bg1"/>
                </a:solidFill>
              </a:rPr>
              <a:t>Objectives</a:t>
            </a:r>
          </a:p>
          <a:p>
            <a:pPr lvl="1"/>
            <a:r>
              <a:rPr lang="en-US" sz="2400" dirty="0">
                <a:solidFill>
                  <a:schemeClr val="bg1"/>
                </a:solidFill>
              </a:rPr>
              <a:t>Desired start date</a:t>
            </a:r>
          </a:p>
          <a:p>
            <a:pPr lvl="1"/>
            <a:r>
              <a:rPr lang="en-US" sz="2400" dirty="0">
                <a:solidFill>
                  <a:schemeClr val="bg1"/>
                </a:solidFill>
              </a:rPr>
              <a:t>Substantial completion date</a:t>
            </a:r>
          </a:p>
          <a:p>
            <a:pPr lvl="1"/>
            <a:r>
              <a:rPr lang="en-US" sz="2400" dirty="0">
                <a:solidFill>
                  <a:schemeClr val="bg1"/>
                </a:solidFill>
              </a:rPr>
              <a:t>Constraints</a:t>
            </a:r>
          </a:p>
          <a:p>
            <a:pPr lvl="1"/>
            <a:r>
              <a:rPr lang="en-US" sz="2400" dirty="0">
                <a:solidFill>
                  <a:schemeClr val="bg1"/>
                </a:solidFill>
              </a:rPr>
              <a:t>Specific design requirements (dimensions, quantities, materials, etc.)</a:t>
            </a:r>
          </a:p>
          <a:p>
            <a:pPr lvl="1"/>
            <a:endParaRPr lang="en-US" sz="2400" dirty="0">
              <a:solidFill>
                <a:schemeClr val="bg1"/>
              </a:solidFill>
            </a:endParaRPr>
          </a:p>
          <a:p>
            <a:pPr lvl="1"/>
            <a:endParaRPr lang="en-US" sz="2400" dirty="0">
              <a:solidFill>
                <a:schemeClr val="bg1"/>
              </a:solidFill>
            </a:endParaRPr>
          </a:p>
          <a:p>
            <a:pPr lvl="1"/>
            <a:endParaRPr lang="en-US" sz="2400" dirty="0">
              <a:solidFill>
                <a:schemeClr val="bg1"/>
              </a:solidFill>
            </a:endParaRPr>
          </a:p>
          <a:p>
            <a:pPr marL="457200" lvl="1" indent="0">
              <a:buNone/>
            </a:pPr>
            <a:endParaRPr lang="en-US" sz="24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462756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Agency Notification of Work and Contractor Initial Response</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0" y="2120348"/>
            <a:ext cx="10441335" cy="4291085"/>
          </a:xfrm>
        </p:spPr>
        <p:txBody>
          <a:bodyPr>
            <a:normAutofit/>
          </a:bodyPr>
          <a:lstStyle/>
          <a:p>
            <a:r>
              <a:rPr lang="en-US" sz="2800" dirty="0">
                <a:solidFill>
                  <a:schemeClr val="bg1"/>
                </a:solidFill>
              </a:rPr>
              <a:t>Review and develop items for the JOC Contractor</a:t>
            </a:r>
          </a:p>
          <a:p>
            <a:pPr lvl="1"/>
            <a:r>
              <a:rPr lang="en-US" sz="2400" dirty="0">
                <a:solidFill>
                  <a:schemeClr val="bg1"/>
                </a:solidFill>
              </a:rPr>
              <a:t>Tax implications – subject to Rule 170 or 171?</a:t>
            </a:r>
          </a:p>
          <a:p>
            <a:pPr lvl="1"/>
            <a:r>
              <a:rPr lang="en-US" sz="2400" dirty="0">
                <a:solidFill>
                  <a:schemeClr val="bg1"/>
                </a:solidFill>
              </a:rPr>
              <a:t>Safety concerns, requirements</a:t>
            </a:r>
          </a:p>
          <a:p>
            <a:pPr lvl="1"/>
            <a:r>
              <a:rPr lang="en-US" sz="2400" dirty="0">
                <a:solidFill>
                  <a:schemeClr val="bg1"/>
                </a:solidFill>
              </a:rPr>
              <a:t>Security logistics – background checks or badges required</a:t>
            </a:r>
          </a:p>
          <a:p>
            <a:pPr lvl="1"/>
            <a:r>
              <a:rPr lang="en-US" sz="2400" dirty="0">
                <a:solidFill>
                  <a:schemeClr val="bg1"/>
                </a:solidFill>
              </a:rPr>
              <a:t>Parking and laydown areas</a:t>
            </a:r>
          </a:p>
          <a:p>
            <a:pPr lvl="1"/>
            <a:r>
              <a:rPr lang="en-US" sz="2400" dirty="0">
                <a:solidFill>
                  <a:schemeClr val="bg1"/>
                </a:solidFill>
              </a:rPr>
              <a:t>Impacts – noise, air, etc.</a:t>
            </a:r>
          </a:p>
          <a:p>
            <a:pPr lvl="1"/>
            <a:r>
              <a:rPr lang="en-US" sz="2400" dirty="0">
                <a:solidFill>
                  <a:schemeClr val="bg1"/>
                </a:solidFill>
              </a:rPr>
              <a:t>Permits obtained and/or required, who pays?</a:t>
            </a:r>
          </a:p>
          <a:p>
            <a:pPr lvl="1"/>
            <a:r>
              <a:rPr lang="en-US" sz="2400" dirty="0">
                <a:solidFill>
                  <a:schemeClr val="bg1"/>
                </a:solidFill>
              </a:rPr>
              <a:t>Submittal items required</a:t>
            </a:r>
          </a:p>
          <a:p>
            <a:pPr lvl="1"/>
            <a:r>
              <a:rPr lang="en-US" sz="2400" dirty="0">
                <a:solidFill>
                  <a:schemeClr val="bg1"/>
                </a:solidFill>
              </a:rPr>
              <a:t>Materials purchased by agency</a:t>
            </a:r>
          </a:p>
          <a:p>
            <a:pPr lvl="1"/>
            <a:endParaRPr lang="en-US" sz="2400" dirty="0">
              <a:solidFill>
                <a:schemeClr val="bg1"/>
              </a:solidFill>
            </a:endParaRPr>
          </a:p>
          <a:p>
            <a:pPr lvl="1"/>
            <a:endParaRPr lang="en-US" sz="2400" dirty="0">
              <a:solidFill>
                <a:schemeClr val="bg1"/>
              </a:solidFill>
            </a:endParaRPr>
          </a:p>
          <a:p>
            <a:pPr lvl="1"/>
            <a:endParaRPr lang="en-US" sz="2400" dirty="0">
              <a:solidFill>
                <a:schemeClr val="bg1"/>
              </a:solidFill>
            </a:endParaRPr>
          </a:p>
          <a:p>
            <a:pPr marL="457200" lvl="1" indent="0">
              <a:buNone/>
            </a:pPr>
            <a:endParaRPr lang="en-US" sz="24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1093623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1F54-7357-49A3-89B2-C014DA08634B}"/>
              </a:ext>
            </a:extLst>
          </p:cNvPr>
          <p:cNvSpPr>
            <a:spLocks noGrp="1"/>
          </p:cNvSpPr>
          <p:nvPr>
            <p:ph type="title"/>
          </p:nvPr>
        </p:nvSpPr>
        <p:spPr/>
        <p:txBody>
          <a:bodyPr/>
          <a:lstStyle/>
          <a:p>
            <a:r>
              <a:rPr lang="en-US" dirty="0"/>
              <a:t>JOC Work Order – Initial Site Visit and Scope Development</a:t>
            </a:r>
          </a:p>
        </p:txBody>
      </p:sp>
      <p:sp>
        <p:nvSpPr>
          <p:cNvPr id="4" name="Text Placeholder 3">
            <a:extLst>
              <a:ext uri="{FF2B5EF4-FFF2-40B4-BE49-F238E27FC236}">
                <a16:creationId xmlns:a16="http://schemas.microsoft.com/office/drawing/2014/main" id="{EF943BD0-C74C-4776-A737-71798239A20D}"/>
              </a:ext>
            </a:extLst>
          </p:cNvPr>
          <p:cNvSpPr>
            <a:spLocks noGrp="1"/>
          </p:cNvSpPr>
          <p:nvPr>
            <p:ph type="body" idx="1"/>
          </p:nvPr>
        </p:nvSpPr>
        <p:spPr>
          <a:xfrm>
            <a:off x="669222" y="2140288"/>
            <a:ext cx="3070034" cy="576262"/>
          </a:xfrm>
        </p:spPr>
        <p:txBody>
          <a:bodyPr/>
          <a:lstStyle/>
          <a:p>
            <a:r>
              <a:rPr lang="en-US" dirty="0">
                <a:solidFill>
                  <a:schemeClr val="bg1"/>
                </a:solidFill>
              </a:rPr>
              <a:t>Initial Site Visit</a:t>
            </a:r>
          </a:p>
        </p:txBody>
      </p:sp>
      <p:sp>
        <p:nvSpPr>
          <p:cNvPr id="7" name="Text Placeholder 6">
            <a:extLst>
              <a:ext uri="{FF2B5EF4-FFF2-40B4-BE49-F238E27FC236}">
                <a16:creationId xmlns:a16="http://schemas.microsoft.com/office/drawing/2014/main" id="{03A96B2C-6DB1-471A-A44B-517E2D5FDC10}"/>
              </a:ext>
            </a:extLst>
          </p:cNvPr>
          <p:cNvSpPr>
            <a:spLocks noGrp="1"/>
          </p:cNvSpPr>
          <p:nvPr>
            <p:ph type="body" sz="half" idx="15"/>
          </p:nvPr>
        </p:nvSpPr>
        <p:spPr>
          <a:xfrm>
            <a:off x="680322" y="2997345"/>
            <a:ext cx="4990662" cy="3454327"/>
          </a:xfrm>
        </p:spPr>
        <p:txBody>
          <a:bodyPr>
            <a:normAutofit/>
          </a:bodyPr>
          <a:lstStyle/>
          <a:p>
            <a:pPr marL="171450" indent="-171450">
              <a:buFont typeface="Arial" panose="020B0604020202020204" pitchFamily="34" charset="0"/>
              <a:buChar char="•"/>
            </a:pPr>
            <a:r>
              <a:rPr lang="en-US" sz="2400" dirty="0">
                <a:solidFill>
                  <a:schemeClr val="bg1"/>
                </a:solidFill>
              </a:rPr>
              <a:t>Review requester/end user goals.</a:t>
            </a:r>
          </a:p>
          <a:p>
            <a:pPr marL="171450" indent="-171450">
              <a:buFont typeface="Arial" panose="020B0604020202020204" pitchFamily="34" charset="0"/>
              <a:buChar char="•"/>
            </a:pPr>
            <a:r>
              <a:rPr lang="en-US" sz="2400" dirty="0">
                <a:solidFill>
                  <a:schemeClr val="bg1"/>
                </a:solidFill>
              </a:rPr>
              <a:t>Review project requirements, including site logistics, site conditions, schedule, safety, budget, etc.</a:t>
            </a:r>
          </a:p>
          <a:p>
            <a:pPr marL="171450" indent="-171450">
              <a:buFont typeface="Arial" panose="020B0604020202020204" pitchFamily="34" charset="0"/>
              <a:buChar char="•"/>
            </a:pPr>
            <a:r>
              <a:rPr lang="en-US" sz="2400" dirty="0">
                <a:solidFill>
                  <a:schemeClr val="bg1"/>
                </a:solidFill>
              </a:rPr>
              <a:t>Review available documents.</a:t>
            </a:r>
          </a:p>
          <a:p>
            <a:pPr marL="171450" indent="-171450">
              <a:buFont typeface="Arial" panose="020B0604020202020204" pitchFamily="34" charset="0"/>
              <a:buChar char="•"/>
            </a:pPr>
            <a:r>
              <a:rPr lang="en-US" sz="2400" dirty="0">
                <a:solidFill>
                  <a:schemeClr val="bg1"/>
                </a:solidFill>
              </a:rPr>
              <a:t>Discuss deadlines for scope refinement, review and proposal submission.</a:t>
            </a:r>
          </a:p>
          <a:p>
            <a:endParaRPr lang="en-US" dirty="0"/>
          </a:p>
        </p:txBody>
      </p:sp>
      <p:sp>
        <p:nvSpPr>
          <p:cNvPr id="6" name="Text Placeholder 5">
            <a:extLst>
              <a:ext uri="{FF2B5EF4-FFF2-40B4-BE49-F238E27FC236}">
                <a16:creationId xmlns:a16="http://schemas.microsoft.com/office/drawing/2014/main" id="{C1CA0DBB-704D-4F0A-8738-719CB70B1F00}"/>
              </a:ext>
            </a:extLst>
          </p:cNvPr>
          <p:cNvSpPr>
            <a:spLocks noGrp="1"/>
          </p:cNvSpPr>
          <p:nvPr>
            <p:ph type="body" sz="quarter" idx="13"/>
          </p:nvPr>
        </p:nvSpPr>
        <p:spPr>
          <a:xfrm>
            <a:off x="5670984" y="2140288"/>
            <a:ext cx="3070025" cy="576262"/>
          </a:xfrm>
        </p:spPr>
        <p:txBody>
          <a:bodyPr/>
          <a:lstStyle/>
          <a:p>
            <a:r>
              <a:rPr lang="en-US" dirty="0">
                <a:solidFill>
                  <a:schemeClr val="bg1"/>
                </a:solidFill>
              </a:rPr>
              <a:t>Scope Development</a:t>
            </a:r>
          </a:p>
        </p:txBody>
      </p:sp>
      <p:sp>
        <p:nvSpPr>
          <p:cNvPr id="9" name="Text Placeholder 8">
            <a:extLst>
              <a:ext uri="{FF2B5EF4-FFF2-40B4-BE49-F238E27FC236}">
                <a16:creationId xmlns:a16="http://schemas.microsoft.com/office/drawing/2014/main" id="{E4E75ABE-F8DC-45D1-BD85-691659830D2A}"/>
              </a:ext>
            </a:extLst>
          </p:cNvPr>
          <p:cNvSpPr>
            <a:spLocks noGrp="1"/>
          </p:cNvSpPr>
          <p:nvPr>
            <p:ph type="body" sz="half" idx="17"/>
          </p:nvPr>
        </p:nvSpPr>
        <p:spPr>
          <a:xfrm>
            <a:off x="5670984" y="3022673"/>
            <a:ext cx="5416116" cy="3454327"/>
          </a:xfrm>
        </p:spPr>
        <p:txBody>
          <a:bodyPr>
            <a:normAutofit/>
          </a:bodyPr>
          <a:lstStyle/>
          <a:p>
            <a:pPr marL="171450" indent="-171450">
              <a:buFont typeface="Arial" panose="020B0604020202020204" pitchFamily="34" charset="0"/>
              <a:buChar char="•"/>
            </a:pPr>
            <a:r>
              <a:rPr lang="en-US" sz="2400" dirty="0">
                <a:solidFill>
                  <a:schemeClr val="bg1"/>
                </a:solidFill>
              </a:rPr>
              <a:t>Restate detailed scope based on understanding from drawings, specs, site visit, discussion, etc.</a:t>
            </a:r>
          </a:p>
          <a:p>
            <a:pPr marL="171450" indent="-171450">
              <a:buFont typeface="Arial" panose="020B0604020202020204" pitchFamily="34" charset="0"/>
              <a:buChar char="•"/>
            </a:pPr>
            <a:r>
              <a:rPr lang="en-US" sz="2400" dirty="0">
                <a:solidFill>
                  <a:schemeClr val="bg1"/>
                </a:solidFill>
              </a:rPr>
              <a:t>Complete constructability review.</a:t>
            </a:r>
          </a:p>
          <a:p>
            <a:pPr marL="171450" indent="-171450">
              <a:buFont typeface="Arial" panose="020B0604020202020204" pitchFamily="34" charset="0"/>
              <a:buChar char="•"/>
            </a:pPr>
            <a:r>
              <a:rPr lang="en-US" sz="2400" dirty="0">
                <a:solidFill>
                  <a:schemeClr val="bg1"/>
                </a:solidFill>
              </a:rPr>
              <a:t>Review with the agency for approval.</a:t>
            </a:r>
          </a:p>
          <a:p>
            <a:pPr marL="171450" indent="-171450">
              <a:buFont typeface="Arial" panose="020B0604020202020204" pitchFamily="34" charset="0"/>
              <a:buChar char="•"/>
            </a:pPr>
            <a:r>
              <a:rPr lang="en-US" sz="2400" dirty="0">
                <a:solidFill>
                  <a:schemeClr val="bg1"/>
                </a:solidFill>
              </a:rPr>
              <a:t>Key is to agree on scope prior to starting the line-item proposal.</a:t>
            </a:r>
          </a:p>
          <a:p>
            <a:endParaRPr lang="en-US" dirty="0"/>
          </a:p>
        </p:txBody>
      </p:sp>
    </p:spTree>
    <p:extLst>
      <p:ext uri="{BB962C8B-B14F-4D97-AF65-F5344CB8AC3E}">
        <p14:creationId xmlns:p14="http://schemas.microsoft.com/office/powerpoint/2010/main" val="26856522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JOC Work Order – Proposal Preparation</a:t>
            </a:r>
          </a:p>
        </p:txBody>
      </p:sp>
      <p:sp>
        <p:nvSpPr>
          <p:cNvPr id="6" name="Text Placeholder 5">
            <a:extLst>
              <a:ext uri="{FF2B5EF4-FFF2-40B4-BE49-F238E27FC236}">
                <a16:creationId xmlns:a16="http://schemas.microsoft.com/office/drawing/2014/main" id="{27E96D47-B0FE-4755-A356-50E0CDEDA941}"/>
              </a:ext>
            </a:extLst>
          </p:cNvPr>
          <p:cNvSpPr>
            <a:spLocks noGrp="1"/>
          </p:cNvSpPr>
          <p:nvPr>
            <p:ph type="body" sz="half" idx="15"/>
          </p:nvPr>
        </p:nvSpPr>
        <p:spPr>
          <a:xfrm>
            <a:off x="669222" y="2260673"/>
            <a:ext cx="10836978" cy="4330627"/>
          </a:xfrm>
        </p:spPr>
        <p:txBody>
          <a:bodyPr>
            <a:normAutofit fontScale="40000" lnSpcReduction="20000"/>
          </a:bodyPr>
          <a:lstStyle/>
          <a:p>
            <a:pPr marL="283464" indent="-283464">
              <a:lnSpc>
                <a:spcPct val="110000"/>
              </a:lnSpc>
              <a:buFont typeface="Arial" panose="020B0604020202020204" pitchFamily="34" charset="0"/>
              <a:buChar char="•"/>
            </a:pPr>
            <a:r>
              <a:rPr lang="en-US" sz="6000" dirty="0">
                <a:solidFill>
                  <a:schemeClr val="bg1"/>
                </a:solidFill>
              </a:rPr>
              <a:t>Contractor prepares Work Order Proposal which includes:</a:t>
            </a:r>
          </a:p>
          <a:p>
            <a:pPr marL="740664" lvl="1" indent="-283464">
              <a:lnSpc>
                <a:spcPct val="110000"/>
              </a:lnSpc>
              <a:buFont typeface="Arial" panose="020B0604020202020204" pitchFamily="34" charset="0"/>
              <a:buChar char="•"/>
            </a:pPr>
            <a:r>
              <a:rPr lang="en-US" sz="6000" dirty="0">
                <a:solidFill>
                  <a:schemeClr val="bg1"/>
                </a:solidFill>
              </a:rPr>
              <a:t>Technical Scope of Work</a:t>
            </a:r>
          </a:p>
          <a:p>
            <a:pPr marL="740664" lvl="2" indent="-283464">
              <a:buFont typeface="Arial" panose="020B0604020202020204" pitchFamily="34" charset="0"/>
              <a:buChar char="•"/>
            </a:pPr>
            <a:r>
              <a:rPr lang="en-US" sz="6000" dirty="0">
                <a:solidFill>
                  <a:schemeClr val="bg1"/>
                </a:solidFill>
              </a:rPr>
              <a:t>Priced Item List based on the UPB number, quantity, unit price, and coefficient</a:t>
            </a:r>
          </a:p>
          <a:p>
            <a:pPr marL="740664" lvl="2" indent="-283464">
              <a:buFont typeface="Arial" panose="020B0604020202020204" pitchFamily="34" charset="0"/>
              <a:buChar char="•"/>
            </a:pPr>
            <a:r>
              <a:rPr lang="en-US" sz="6000" dirty="0">
                <a:solidFill>
                  <a:schemeClr val="bg1"/>
                </a:solidFill>
              </a:rPr>
              <a:t>Non-Priced Item List with item name, type of material, type of work, quantity, unit price for labor hours, as applicable</a:t>
            </a:r>
          </a:p>
          <a:p>
            <a:pPr marL="740664" lvl="2" indent="-283464">
              <a:buFont typeface="Arial" panose="020B0604020202020204" pitchFamily="34" charset="0"/>
              <a:buChar char="•"/>
            </a:pPr>
            <a:r>
              <a:rPr lang="en-US" sz="6000" dirty="0">
                <a:solidFill>
                  <a:schemeClr val="bg1"/>
                </a:solidFill>
              </a:rPr>
              <a:t>Permits and other fees listed separately</a:t>
            </a:r>
          </a:p>
          <a:p>
            <a:pPr marL="740664" lvl="2" indent="-283464">
              <a:buFont typeface="Arial" panose="020B0604020202020204" pitchFamily="34" charset="0"/>
              <a:buChar char="•"/>
            </a:pPr>
            <a:r>
              <a:rPr lang="en-US" sz="6000" dirty="0">
                <a:solidFill>
                  <a:schemeClr val="bg1"/>
                </a:solidFill>
              </a:rPr>
              <a:t>Estimated start date and duration to complete work</a:t>
            </a:r>
          </a:p>
          <a:p>
            <a:pPr marL="740664" lvl="2" indent="-283464">
              <a:buFont typeface="Arial" panose="020B0604020202020204" pitchFamily="34" charset="0"/>
              <a:buChar char="•"/>
            </a:pPr>
            <a:r>
              <a:rPr lang="en-US" sz="6000" dirty="0">
                <a:solidFill>
                  <a:schemeClr val="bg1"/>
                </a:solidFill>
              </a:rPr>
              <a:t>Long lead items for materials</a:t>
            </a:r>
          </a:p>
          <a:p>
            <a:pPr marL="740664" lvl="2" indent="-283464">
              <a:buFont typeface="Arial" panose="020B0604020202020204" pitchFamily="34" charset="0"/>
              <a:buChar char="•"/>
            </a:pPr>
            <a:r>
              <a:rPr lang="en-US" sz="6000" dirty="0">
                <a:solidFill>
                  <a:schemeClr val="bg1"/>
                </a:solidFill>
              </a:rPr>
              <a:t>Assumptions</a:t>
            </a:r>
          </a:p>
          <a:p>
            <a:pPr marL="740664" lvl="2" indent="-283464">
              <a:buFont typeface="Arial" panose="020B0604020202020204" pitchFamily="34" charset="0"/>
              <a:buChar char="•"/>
            </a:pPr>
            <a:r>
              <a:rPr lang="en-US" sz="6000" dirty="0">
                <a:solidFill>
                  <a:schemeClr val="bg1"/>
                </a:solidFill>
              </a:rPr>
              <a:t>Exclusions</a:t>
            </a:r>
          </a:p>
          <a:p>
            <a:pPr marL="283464" indent="-283464">
              <a:lnSpc>
                <a:spcPct val="110000"/>
              </a:lnSpc>
              <a:buFont typeface="Arial" panose="020B0604020202020204" pitchFamily="34" charset="0"/>
              <a:buChar char="•"/>
            </a:pPr>
            <a:r>
              <a:rPr lang="en-US" sz="6000" dirty="0">
                <a:solidFill>
                  <a:schemeClr val="bg1"/>
                </a:solidFill>
              </a:rPr>
              <a:t>Owner prepares independent Cost Estimate based on UPB and Coefficient         </a:t>
            </a:r>
          </a:p>
          <a:p>
            <a:endParaRPr lang="en-US" dirty="0"/>
          </a:p>
        </p:txBody>
      </p:sp>
    </p:spTree>
    <p:extLst>
      <p:ext uri="{BB962C8B-B14F-4D97-AF65-F5344CB8AC3E}">
        <p14:creationId xmlns:p14="http://schemas.microsoft.com/office/powerpoint/2010/main" val="3410089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JOC Work Order – Proposal Submission</a:t>
            </a:r>
          </a:p>
        </p:txBody>
      </p:sp>
      <p:sp>
        <p:nvSpPr>
          <p:cNvPr id="8" name="Text Placeholder 7">
            <a:extLst>
              <a:ext uri="{FF2B5EF4-FFF2-40B4-BE49-F238E27FC236}">
                <a16:creationId xmlns:a16="http://schemas.microsoft.com/office/drawing/2014/main" id="{4F75CE8C-3216-4F70-83F1-ED5768D4FE60}"/>
              </a:ext>
            </a:extLst>
          </p:cNvPr>
          <p:cNvSpPr>
            <a:spLocks noGrp="1"/>
          </p:cNvSpPr>
          <p:nvPr>
            <p:ph type="body" sz="half" idx="17"/>
          </p:nvPr>
        </p:nvSpPr>
        <p:spPr>
          <a:xfrm>
            <a:off x="1713835" y="2336873"/>
            <a:ext cx="8744615" cy="3168577"/>
          </a:xfrm>
        </p:spPr>
        <p:txBody>
          <a:bodyPr>
            <a:normAutofit/>
          </a:bodyPr>
          <a:lstStyle/>
          <a:p>
            <a:pPr marL="285750" indent="-285750">
              <a:buFont typeface="Arial" panose="020B0604020202020204" pitchFamily="34" charset="0"/>
              <a:buChar char="•"/>
            </a:pPr>
            <a:r>
              <a:rPr lang="en-US" sz="2400" dirty="0">
                <a:solidFill>
                  <a:schemeClr val="bg1"/>
                </a:solidFill>
              </a:rPr>
              <a:t>Public agency reviews proposal for completeness.</a:t>
            </a:r>
          </a:p>
          <a:p>
            <a:pPr marL="285750" indent="-285750">
              <a:buFont typeface="Arial" panose="020B0604020202020204" pitchFamily="34" charset="0"/>
              <a:buChar char="•"/>
            </a:pPr>
            <a:r>
              <a:rPr lang="en-US" sz="2400" dirty="0">
                <a:solidFill>
                  <a:schemeClr val="bg1"/>
                </a:solidFill>
              </a:rPr>
              <a:t>Review is based on reviewing and agreeing with the line items and quantities.</a:t>
            </a:r>
          </a:p>
          <a:p>
            <a:pPr marL="285750" indent="-285750">
              <a:buFont typeface="Arial" panose="020B0604020202020204" pitchFamily="34" charset="0"/>
              <a:buChar char="•"/>
            </a:pPr>
            <a:r>
              <a:rPr lang="en-US" sz="2400" dirty="0">
                <a:solidFill>
                  <a:schemeClr val="bg1"/>
                </a:solidFill>
              </a:rPr>
              <a:t>Parties compare price proposals, make any adjustments and reach agreement.</a:t>
            </a:r>
          </a:p>
          <a:p>
            <a:pPr marL="285750" indent="-285750">
              <a:buFont typeface="Arial" panose="020B0604020202020204" pitchFamily="34" charset="0"/>
              <a:buChar char="•"/>
            </a:pPr>
            <a:r>
              <a:rPr lang="en-US" sz="2400" dirty="0">
                <a:solidFill>
                  <a:schemeClr val="bg1"/>
                </a:solidFill>
              </a:rPr>
              <a:t>Work Order is prepared and signed by Contractor and Agency.</a:t>
            </a:r>
          </a:p>
          <a:p>
            <a:endParaRPr lang="en-US" dirty="0"/>
          </a:p>
        </p:txBody>
      </p:sp>
    </p:spTree>
    <p:extLst>
      <p:ext uri="{BB962C8B-B14F-4D97-AF65-F5344CB8AC3E}">
        <p14:creationId xmlns:p14="http://schemas.microsoft.com/office/powerpoint/2010/main" val="38230320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a:xfrm>
            <a:off x="680321" y="753228"/>
            <a:ext cx="9845912" cy="1080938"/>
          </a:xfrm>
        </p:spPr>
        <p:txBody>
          <a:bodyPr>
            <a:normAutofit/>
          </a:bodyPr>
          <a:lstStyle/>
          <a:p>
            <a:r>
              <a:rPr lang="en-US" dirty="0"/>
              <a:t>JOC Work Order– Proposal Approval/Work Order Award Process</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1275743" y="2781300"/>
            <a:ext cx="9845912" cy="3534440"/>
          </a:xfrm>
        </p:spPr>
        <p:txBody>
          <a:bodyPr>
            <a:normAutofit/>
          </a:bodyPr>
          <a:lstStyle/>
          <a:p>
            <a:pPr marL="171450" indent="-171450"/>
            <a:r>
              <a:rPr lang="en-US" dirty="0">
                <a:solidFill>
                  <a:schemeClr val="bg1"/>
                </a:solidFill>
              </a:rPr>
              <a:t>Work Order approved by agency authorized representative for content and scope.</a:t>
            </a:r>
          </a:p>
          <a:p>
            <a:pPr marL="171450" indent="-171450"/>
            <a:r>
              <a:rPr lang="en-US" dirty="0">
                <a:solidFill>
                  <a:schemeClr val="bg1"/>
                </a:solidFill>
              </a:rPr>
              <a:t>Pricing reviewed by agency delegated individual.</a:t>
            </a:r>
          </a:p>
          <a:p>
            <a:pPr marL="171450" indent="-171450"/>
            <a:r>
              <a:rPr lang="en-US" dirty="0">
                <a:solidFill>
                  <a:schemeClr val="bg1"/>
                </a:solidFill>
              </a:rPr>
              <a:t>Agency issues Work Order.</a:t>
            </a:r>
          </a:p>
          <a:p>
            <a:pPr marL="171450" indent="-171450"/>
            <a:r>
              <a:rPr lang="en-US" dirty="0">
                <a:solidFill>
                  <a:schemeClr val="bg1"/>
                </a:solidFill>
              </a:rPr>
              <a:t>Agency issues Notice to Proceed</a:t>
            </a:r>
          </a:p>
          <a:p>
            <a:pPr marL="0" indent="0">
              <a:buNone/>
            </a:pPr>
            <a:endParaRPr lang="en-US"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280632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Program Management of a JOC Contract</a:t>
            </a:r>
          </a:p>
        </p:txBody>
      </p:sp>
      <p:sp>
        <p:nvSpPr>
          <p:cNvPr id="14" name="Text Placeholder 13">
            <a:extLst>
              <a:ext uri="{FF2B5EF4-FFF2-40B4-BE49-F238E27FC236}">
                <a16:creationId xmlns:a16="http://schemas.microsoft.com/office/drawing/2014/main" id="{42365D9C-F852-4089-BEE8-CB84579BAB76}"/>
              </a:ext>
            </a:extLst>
          </p:cNvPr>
          <p:cNvSpPr>
            <a:spLocks noGrp="1"/>
          </p:cNvSpPr>
          <p:nvPr>
            <p:ph type="body" idx="1"/>
          </p:nvPr>
        </p:nvSpPr>
        <p:spPr>
          <a:xfrm>
            <a:off x="660945" y="2336873"/>
            <a:ext cx="9844021" cy="1522746"/>
          </a:xfrm>
        </p:spPr>
        <p:txBody>
          <a:bodyPr/>
          <a:lstStyle/>
          <a:p>
            <a:pPr algn="ctr">
              <a:lnSpc>
                <a:spcPct val="150000"/>
              </a:lnSpc>
              <a:spcBef>
                <a:spcPts val="0"/>
              </a:spcBef>
            </a:pPr>
            <a:r>
              <a:rPr lang="en-US" dirty="0">
                <a:solidFill>
                  <a:schemeClr val="bg1"/>
                </a:solidFill>
              </a:rPr>
              <a:t>The JOC Contract is a Program and requires</a:t>
            </a:r>
          </a:p>
          <a:p>
            <a:pPr algn="ctr">
              <a:lnSpc>
                <a:spcPct val="150000"/>
              </a:lnSpc>
              <a:spcBef>
                <a:spcPts val="0"/>
              </a:spcBef>
            </a:pPr>
            <a:r>
              <a:rPr lang="en-US" dirty="0">
                <a:solidFill>
                  <a:schemeClr val="bg1"/>
                </a:solidFill>
              </a:rPr>
              <a:t> Program Level Management</a:t>
            </a:r>
          </a:p>
        </p:txBody>
      </p:sp>
    </p:spTree>
    <p:extLst>
      <p:ext uri="{BB962C8B-B14F-4D97-AF65-F5344CB8AC3E}">
        <p14:creationId xmlns:p14="http://schemas.microsoft.com/office/powerpoint/2010/main" val="4005156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normAutofit/>
          </a:bodyPr>
          <a:lstStyle/>
          <a:p>
            <a:r>
              <a:rPr lang="en-US" dirty="0"/>
              <a:t>Program Management of a JOC Contract</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type="body" idx="1"/>
          </p:nvPr>
        </p:nvSpPr>
        <p:spPr>
          <a:xfrm>
            <a:off x="651397" y="2140288"/>
            <a:ext cx="5435054" cy="576262"/>
          </a:xfrm>
        </p:spPr>
        <p:txBody>
          <a:bodyPr>
            <a:noAutofit/>
          </a:bodyPr>
          <a:lstStyle/>
          <a:p>
            <a:r>
              <a:rPr lang="en-US" dirty="0">
                <a:solidFill>
                  <a:schemeClr val="bg1"/>
                </a:solidFill>
              </a:rPr>
              <a:t>Agency Perspective</a:t>
            </a:r>
          </a:p>
        </p:txBody>
      </p:sp>
      <p:sp>
        <p:nvSpPr>
          <p:cNvPr id="6" name="Text Placeholder 5">
            <a:extLst>
              <a:ext uri="{FF2B5EF4-FFF2-40B4-BE49-F238E27FC236}">
                <a16:creationId xmlns:a16="http://schemas.microsoft.com/office/drawing/2014/main" id="{91D3AC32-BB8B-481B-A957-DEFB1CE80808}"/>
              </a:ext>
            </a:extLst>
          </p:cNvPr>
          <p:cNvSpPr>
            <a:spLocks noGrp="1"/>
          </p:cNvSpPr>
          <p:nvPr>
            <p:ph type="body" sz="half" idx="15"/>
          </p:nvPr>
        </p:nvSpPr>
        <p:spPr>
          <a:xfrm>
            <a:off x="651397" y="2702673"/>
            <a:ext cx="6106145" cy="4001605"/>
          </a:xfrm>
        </p:spPr>
        <p:txBody>
          <a:bodyPr>
            <a:normAutofit fontScale="70000" lnSpcReduction="20000"/>
          </a:bodyPr>
          <a:lstStyle/>
          <a:p>
            <a:pPr marL="285750" indent="-285750">
              <a:buFont typeface="Arial" panose="020B0604020202020204" pitchFamily="34" charset="0"/>
              <a:buChar char="•"/>
            </a:pPr>
            <a:r>
              <a:rPr lang="en-US" sz="2600" dirty="0">
                <a:solidFill>
                  <a:schemeClr val="bg1"/>
                </a:solidFill>
              </a:rPr>
              <a:t>Contractor should be part of agency’s team and brought in early during the design and concept phase </a:t>
            </a:r>
          </a:p>
          <a:p>
            <a:pPr marL="285750" indent="-285750">
              <a:buFont typeface="Arial" panose="020B0604020202020204" pitchFamily="34" charset="0"/>
              <a:buChar char="•"/>
            </a:pPr>
            <a:r>
              <a:rPr lang="en-US" sz="2600" dirty="0">
                <a:solidFill>
                  <a:schemeClr val="bg1"/>
                </a:solidFill>
              </a:rPr>
              <a:t>Let the JOC contractor help your agency team with value engineering, better solutions, design and concepts where appropriate.</a:t>
            </a:r>
          </a:p>
          <a:p>
            <a:pPr marL="285750" indent="-285750">
              <a:buFont typeface="Arial" panose="020B0604020202020204" pitchFamily="34" charset="0"/>
              <a:buChar char="•"/>
            </a:pPr>
            <a:r>
              <a:rPr lang="en-US" sz="2600" dirty="0">
                <a:solidFill>
                  <a:schemeClr val="bg1"/>
                </a:solidFill>
              </a:rPr>
              <a:t>Agency PM/CM assigned at each Work Order</a:t>
            </a:r>
          </a:p>
          <a:p>
            <a:pPr marL="285750" indent="-285750">
              <a:buFont typeface="Arial" panose="020B0604020202020204" pitchFamily="34" charset="0"/>
              <a:buChar char="•"/>
            </a:pPr>
            <a:r>
              <a:rPr lang="en-US" sz="2600" dirty="0">
                <a:solidFill>
                  <a:schemeClr val="bg1"/>
                </a:solidFill>
              </a:rPr>
              <a:t>Agency Representative should understand the UPB</a:t>
            </a:r>
          </a:p>
          <a:p>
            <a:pPr marL="285750" indent="-285750">
              <a:buFont typeface="Arial" panose="020B0604020202020204" pitchFamily="34" charset="0"/>
              <a:buChar char="•"/>
            </a:pPr>
            <a:r>
              <a:rPr lang="en-US" sz="2600" dirty="0">
                <a:solidFill>
                  <a:schemeClr val="bg1"/>
                </a:solidFill>
              </a:rPr>
              <a:t>Provide on-site supervision</a:t>
            </a:r>
          </a:p>
          <a:p>
            <a:pPr marL="285750" indent="-285750">
              <a:buFont typeface="Arial" panose="020B0604020202020204" pitchFamily="34" charset="0"/>
              <a:buChar char="•"/>
            </a:pPr>
            <a:r>
              <a:rPr lang="en-US" sz="2600" dirty="0">
                <a:solidFill>
                  <a:schemeClr val="bg1"/>
                </a:solidFill>
              </a:rPr>
              <a:t>Understand the Contract and enforce provisions</a:t>
            </a:r>
          </a:p>
          <a:p>
            <a:pPr marL="285750" indent="-285750">
              <a:buFont typeface="Arial" panose="020B0604020202020204" pitchFamily="34" charset="0"/>
              <a:buChar char="•"/>
            </a:pPr>
            <a:r>
              <a:rPr lang="en-US" sz="2600" dirty="0">
                <a:solidFill>
                  <a:schemeClr val="bg1"/>
                </a:solidFill>
              </a:rPr>
              <a:t>Provide recommendations for subcontractors when requested by contractor</a:t>
            </a:r>
          </a:p>
          <a:p>
            <a:pPr marL="285750" indent="-285750">
              <a:buFont typeface="Arial" panose="020B0604020202020204" pitchFamily="34" charset="0"/>
              <a:buChar char="•"/>
            </a:pPr>
            <a:r>
              <a:rPr lang="en-US" sz="2600" dirty="0">
                <a:solidFill>
                  <a:schemeClr val="bg1"/>
                </a:solidFill>
              </a:rPr>
              <a:t>Conduct weekly meetings to review status of one, or all, open Work Orders</a:t>
            </a:r>
          </a:p>
          <a:p>
            <a:pPr marL="285750" indent="-285750">
              <a:buFont typeface="Arial" panose="020B0604020202020204" pitchFamily="34" charset="0"/>
              <a:buChar char="•"/>
            </a:pPr>
            <a:r>
              <a:rPr lang="en-US" sz="2600" dirty="0">
                <a:solidFill>
                  <a:schemeClr val="bg1"/>
                </a:solidFill>
              </a:rPr>
              <a:t>Monitor contractor’s diverse business utilization and outreach efforts</a:t>
            </a:r>
          </a:p>
          <a:p>
            <a:endParaRPr lang="en-US" dirty="0">
              <a:solidFill>
                <a:schemeClr val="bg1"/>
              </a:solidFill>
            </a:endParaRPr>
          </a:p>
          <a:p>
            <a:endParaRPr lang="en-US" dirty="0"/>
          </a:p>
        </p:txBody>
      </p:sp>
      <p:sp>
        <p:nvSpPr>
          <p:cNvPr id="5" name="Text Placeholder 4">
            <a:extLst>
              <a:ext uri="{FF2B5EF4-FFF2-40B4-BE49-F238E27FC236}">
                <a16:creationId xmlns:a16="http://schemas.microsoft.com/office/drawing/2014/main" id="{240F618C-5E21-4929-AA67-6DB3228F6A16}"/>
              </a:ext>
            </a:extLst>
          </p:cNvPr>
          <p:cNvSpPr>
            <a:spLocks noGrp="1"/>
          </p:cNvSpPr>
          <p:nvPr>
            <p:ph type="body" sz="quarter" idx="13"/>
          </p:nvPr>
        </p:nvSpPr>
        <p:spPr>
          <a:xfrm>
            <a:off x="6757542" y="2140288"/>
            <a:ext cx="3797622" cy="576262"/>
          </a:xfrm>
        </p:spPr>
        <p:txBody>
          <a:bodyPr/>
          <a:lstStyle/>
          <a:p>
            <a:r>
              <a:rPr lang="en-US" dirty="0">
                <a:solidFill>
                  <a:schemeClr val="bg1"/>
                </a:solidFill>
              </a:rPr>
              <a:t>Contractor Perspective</a:t>
            </a:r>
          </a:p>
        </p:txBody>
      </p:sp>
      <p:sp>
        <p:nvSpPr>
          <p:cNvPr id="8" name="Text Placeholder 7">
            <a:extLst>
              <a:ext uri="{FF2B5EF4-FFF2-40B4-BE49-F238E27FC236}">
                <a16:creationId xmlns:a16="http://schemas.microsoft.com/office/drawing/2014/main" id="{0DBA44F8-55BD-45FA-A24E-007F77E6B5AD}"/>
              </a:ext>
            </a:extLst>
          </p:cNvPr>
          <p:cNvSpPr>
            <a:spLocks noGrp="1"/>
          </p:cNvSpPr>
          <p:nvPr>
            <p:ph type="body" sz="half" idx="17"/>
          </p:nvPr>
        </p:nvSpPr>
        <p:spPr>
          <a:xfrm>
            <a:off x="6757542" y="2702672"/>
            <a:ext cx="5110608" cy="4155327"/>
          </a:xfrm>
        </p:spPr>
        <p:txBody>
          <a:bodyPr>
            <a:noAutofit/>
          </a:bodyPr>
          <a:lstStyle/>
          <a:p>
            <a:pPr marL="285750" indent="-285750">
              <a:buFont typeface="Arial" panose="020B0604020202020204" pitchFamily="34" charset="0"/>
              <a:buChar char="•"/>
            </a:pPr>
            <a:r>
              <a:rPr lang="en-US" sz="1800" dirty="0">
                <a:solidFill>
                  <a:schemeClr val="bg1"/>
                </a:solidFill>
              </a:rPr>
              <a:t>Schedule and hold quarterly steering committee meeting with key stakeholders of the JOC Program.</a:t>
            </a:r>
          </a:p>
          <a:p>
            <a:pPr marL="285750" indent="-285750">
              <a:buFont typeface="Arial" panose="020B0604020202020204" pitchFamily="34" charset="0"/>
              <a:buChar char="•"/>
            </a:pPr>
            <a:r>
              <a:rPr lang="en-US" sz="1800" dirty="0">
                <a:solidFill>
                  <a:schemeClr val="bg1"/>
                </a:solidFill>
              </a:rPr>
              <a:t>Develop a tracking sheet or an agenda with the key stakeholders for the steering committee meeting.</a:t>
            </a:r>
          </a:p>
          <a:p>
            <a:pPr marL="285750" indent="-285750">
              <a:buFont typeface="Arial" panose="020B0604020202020204" pitchFamily="34" charset="0"/>
              <a:buChar char="•"/>
            </a:pPr>
            <a:r>
              <a:rPr lang="en-US" sz="1800" dirty="0">
                <a:solidFill>
                  <a:schemeClr val="bg1"/>
                </a:solidFill>
              </a:rPr>
              <a:t>Understand the agency’s process and procedures</a:t>
            </a:r>
          </a:p>
          <a:p>
            <a:pPr marL="285750" indent="-285750">
              <a:buFont typeface="Arial" panose="020B0604020202020204" pitchFamily="34" charset="0"/>
              <a:buChar char="•"/>
            </a:pPr>
            <a:r>
              <a:rPr lang="en-US" sz="1800" dirty="0">
                <a:solidFill>
                  <a:schemeClr val="bg1"/>
                </a:solidFill>
              </a:rPr>
              <a:t>Proactively and openly discuss concerns and processes</a:t>
            </a:r>
          </a:p>
          <a:p>
            <a:pPr marL="285750" indent="-285750">
              <a:buFont typeface="Arial" panose="020B0604020202020204" pitchFamily="34" charset="0"/>
              <a:buChar char="•"/>
            </a:pPr>
            <a:r>
              <a:rPr lang="en-US" sz="1800" dirty="0">
                <a:solidFill>
                  <a:schemeClr val="bg1"/>
                </a:solidFill>
              </a:rPr>
              <a:t>Schedule project specific meetings to discuss projects specifics.</a:t>
            </a:r>
          </a:p>
          <a:p>
            <a:pPr marL="285750" indent="-285750">
              <a:buFont typeface="Arial" panose="020B0604020202020204" pitchFamily="34" charset="0"/>
              <a:buChar char="•"/>
            </a:pPr>
            <a:r>
              <a:rPr lang="en-US" sz="1800" dirty="0">
                <a:solidFill>
                  <a:schemeClr val="bg1"/>
                </a:solidFill>
              </a:rPr>
              <a:t>Continuity with staffing on projects are key.</a:t>
            </a:r>
          </a:p>
        </p:txBody>
      </p:sp>
    </p:spTree>
    <p:extLst>
      <p:ext uri="{BB962C8B-B14F-4D97-AF65-F5344CB8AC3E}">
        <p14:creationId xmlns:p14="http://schemas.microsoft.com/office/powerpoint/2010/main" val="35654000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1A07B-2F52-4335-90C7-5C8A661D46A3}"/>
              </a:ext>
            </a:extLst>
          </p:cNvPr>
          <p:cNvSpPr>
            <a:spLocks noGrp="1"/>
          </p:cNvSpPr>
          <p:nvPr>
            <p:ph type="title"/>
          </p:nvPr>
        </p:nvSpPr>
        <p:spPr/>
        <p:txBody>
          <a:bodyPr/>
          <a:lstStyle/>
          <a:p>
            <a:r>
              <a:rPr lang="en-US" dirty="0"/>
              <a:t>Closeout of the Work Order and JOC Contract</a:t>
            </a:r>
          </a:p>
        </p:txBody>
      </p:sp>
      <p:sp>
        <p:nvSpPr>
          <p:cNvPr id="9" name="Content Placeholder 8">
            <a:extLst>
              <a:ext uri="{FF2B5EF4-FFF2-40B4-BE49-F238E27FC236}">
                <a16:creationId xmlns:a16="http://schemas.microsoft.com/office/drawing/2014/main" id="{06193C8D-DFF8-48A5-B232-E722747724FA}"/>
              </a:ext>
            </a:extLst>
          </p:cNvPr>
          <p:cNvSpPr>
            <a:spLocks noGrp="1"/>
          </p:cNvSpPr>
          <p:nvPr>
            <p:ph idx="1"/>
          </p:nvPr>
        </p:nvSpPr>
        <p:spPr/>
        <p:txBody>
          <a:bodyPr>
            <a:normAutofit lnSpcReduction="10000"/>
          </a:bodyPr>
          <a:lstStyle/>
          <a:p>
            <a:pPr marL="0" indent="0">
              <a:buNone/>
            </a:pPr>
            <a:endParaRPr lang="en-US" dirty="0">
              <a:solidFill>
                <a:schemeClr val="bg1"/>
              </a:solidFill>
            </a:endParaRPr>
          </a:p>
          <a:p>
            <a:r>
              <a:rPr lang="en-US" dirty="0">
                <a:solidFill>
                  <a:schemeClr val="bg1"/>
                </a:solidFill>
              </a:rPr>
              <a:t>Timely closeout of each Work Order is important.</a:t>
            </a:r>
          </a:p>
          <a:p>
            <a:r>
              <a:rPr lang="en-US" dirty="0">
                <a:solidFill>
                  <a:schemeClr val="bg1"/>
                </a:solidFill>
              </a:rPr>
              <a:t>Complete documentation of the final cost, schedule and scope of work</a:t>
            </a:r>
          </a:p>
          <a:p>
            <a:r>
              <a:rPr lang="en-US" dirty="0">
                <a:solidFill>
                  <a:schemeClr val="bg1"/>
                </a:solidFill>
              </a:rPr>
              <a:t>Subcontractor utilization, including subcontractor name, diverse business classification, amount paid.</a:t>
            </a:r>
          </a:p>
          <a:p>
            <a:r>
              <a:rPr lang="en-US" dirty="0">
                <a:solidFill>
                  <a:schemeClr val="bg1"/>
                </a:solidFill>
              </a:rPr>
              <a:t>Intents and Affidavits for JOC contractor and all subcontractors.</a:t>
            </a:r>
          </a:p>
          <a:p>
            <a:r>
              <a:rPr lang="en-US" dirty="0">
                <a:solidFill>
                  <a:schemeClr val="bg1"/>
                </a:solidFill>
              </a:rPr>
              <a:t>Aggregate all individual Work Order data for full JOC contract closeout file.</a:t>
            </a:r>
          </a:p>
        </p:txBody>
      </p:sp>
    </p:spTree>
    <p:extLst>
      <p:ext uri="{BB962C8B-B14F-4D97-AF65-F5344CB8AC3E}">
        <p14:creationId xmlns:p14="http://schemas.microsoft.com/office/powerpoint/2010/main" val="1056202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1A07B-2F52-4335-90C7-5C8A661D46A3}"/>
              </a:ext>
            </a:extLst>
          </p:cNvPr>
          <p:cNvSpPr>
            <a:spLocks noGrp="1"/>
          </p:cNvSpPr>
          <p:nvPr>
            <p:ph type="title"/>
          </p:nvPr>
        </p:nvSpPr>
        <p:spPr/>
        <p:txBody>
          <a:bodyPr/>
          <a:lstStyle/>
          <a:p>
            <a:r>
              <a:rPr lang="en-US" dirty="0"/>
              <a:t>Reporting Per RCW 39.10.460</a:t>
            </a:r>
          </a:p>
        </p:txBody>
      </p:sp>
      <p:sp>
        <p:nvSpPr>
          <p:cNvPr id="9" name="Content Placeholder 8">
            <a:extLst>
              <a:ext uri="{FF2B5EF4-FFF2-40B4-BE49-F238E27FC236}">
                <a16:creationId xmlns:a16="http://schemas.microsoft.com/office/drawing/2014/main" id="{06193C8D-DFF8-48A5-B232-E722747724FA}"/>
              </a:ext>
            </a:extLst>
          </p:cNvPr>
          <p:cNvSpPr>
            <a:spLocks noGrp="1"/>
          </p:cNvSpPr>
          <p:nvPr>
            <p:ph idx="1"/>
          </p:nvPr>
        </p:nvSpPr>
        <p:spPr/>
        <p:txBody>
          <a:bodyPr>
            <a:normAutofit/>
          </a:bodyPr>
          <a:lstStyle/>
          <a:p>
            <a:pPr marL="0" indent="0">
              <a:buNone/>
            </a:pPr>
            <a:r>
              <a:rPr lang="en-US" dirty="0">
                <a:solidFill>
                  <a:schemeClr val="bg1"/>
                </a:solidFill>
              </a:rPr>
              <a:t>Each public body shall maintain and make available the following information for each job order contract:</a:t>
            </a:r>
          </a:p>
          <a:p>
            <a:r>
              <a:rPr lang="en-US" dirty="0">
                <a:solidFill>
                  <a:schemeClr val="bg1"/>
                </a:solidFill>
              </a:rPr>
              <a:t>A list of work orders issued</a:t>
            </a:r>
          </a:p>
          <a:p>
            <a:r>
              <a:rPr lang="en-US" dirty="0">
                <a:solidFill>
                  <a:schemeClr val="bg1"/>
                </a:solidFill>
              </a:rPr>
              <a:t>The cost of each work order</a:t>
            </a:r>
          </a:p>
          <a:p>
            <a:r>
              <a:rPr lang="en-US" dirty="0">
                <a:solidFill>
                  <a:schemeClr val="bg1"/>
                </a:solidFill>
              </a:rPr>
              <a:t>A list of subcontractors hired under each work order, including whether those subcontractors were certified small, minority, women, or veteran-owned businesses; and </a:t>
            </a:r>
          </a:p>
          <a:p>
            <a:r>
              <a:rPr lang="en-US" dirty="0">
                <a:solidFill>
                  <a:schemeClr val="bg1"/>
                </a:solidFill>
              </a:rPr>
              <a:t>A copy of Intent and Affidavits for each work order</a:t>
            </a:r>
          </a:p>
        </p:txBody>
      </p:sp>
    </p:spTree>
    <p:extLst>
      <p:ext uri="{BB962C8B-B14F-4D97-AF65-F5344CB8AC3E}">
        <p14:creationId xmlns:p14="http://schemas.microsoft.com/office/powerpoint/2010/main" val="2200875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B9AA-84D0-4B84-8BE2-2A86C1850AD7}"/>
              </a:ext>
            </a:extLst>
          </p:cNvPr>
          <p:cNvSpPr>
            <a:spLocks noGrp="1"/>
          </p:cNvSpPr>
          <p:nvPr>
            <p:ph type="title"/>
          </p:nvPr>
        </p:nvSpPr>
        <p:spPr/>
        <p:txBody>
          <a:bodyPr/>
          <a:lstStyle/>
          <a:p>
            <a:r>
              <a:rPr lang="en-US" dirty="0"/>
              <a:t>Definitions</a:t>
            </a:r>
          </a:p>
        </p:txBody>
      </p:sp>
      <p:sp>
        <p:nvSpPr>
          <p:cNvPr id="4" name="Text Placeholder 3">
            <a:extLst>
              <a:ext uri="{FF2B5EF4-FFF2-40B4-BE49-F238E27FC236}">
                <a16:creationId xmlns:a16="http://schemas.microsoft.com/office/drawing/2014/main" id="{F45053BA-B611-412B-9737-4220A64DFAAD}"/>
              </a:ext>
            </a:extLst>
          </p:cNvPr>
          <p:cNvSpPr>
            <a:spLocks noGrp="1"/>
          </p:cNvSpPr>
          <p:nvPr>
            <p:ph type="body" sz="half" idx="2"/>
          </p:nvPr>
        </p:nvSpPr>
        <p:spPr>
          <a:xfrm>
            <a:off x="680322" y="2008414"/>
            <a:ext cx="10749677" cy="4523015"/>
          </a:xfrm>
        </p:spPr>
        <p:txBody>
          <a:bodyPr>
            <a:noAutofit/>
          </a:bodyPr>
          <a:lstStyle/>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Job Order Contract (JOC) - means a contract in which the contractor agrees to a fixed period, indefinite quantity delivery order contract which provides for the use of work orders for public works as defined in RCW 39.04.010.</a:t>
            </a:r>
          </a:p>
          <a:p>
            <a:pPr marL="285750" indent="-285750">
              <a:buFont typeface="Arial" panose="020B0604020202020204" pitchFamily="34" charset="0"/>
              <a:buChar char="•"/>
            </a:pPr>
            <a:r>
              <a:rPr lang="en-US" sz="2400" dirty="0">
                <a:solidFill>
                  <a:schemeClr val="bg1"/>
                </a:solidFill>
              </a:rPr>
              <a:t>City Cost Index (CCI) – is a percentage ratio of specific city’s cost to the national average cost of the same item at a stated period of time.</a:t>
            </a:r>
            <a:endParaRPr lang="en-US" dirty="0">
              <a:solidFill>
                <a:schemeClr val="bg1"/>
              </a:solidFill>
            </a:endParaRPr>
          </a:p>
          <a:p>
            <a:pPr marL="285750" indent="-285750">
              <a:buFont typeface="Arial" panose="020B0604020202020204" pitchFamily="34" charset="0"/>
              <a:buChar char="•"/>
            </a:pPr>
            <a:r>
              <a:rPr lang="en-US" sz="2400" dirty="0">
                <a:solidFill>
                  <a:schemeClr val="bg1"/>
                </a:solidFill>
              </a:rPr>
              <a:t>Coefficient - means the job order contractor’s competitively bid numerical factor applied to the public body’s prices as published in the unit price book.</a:t>
            </a:r>
          </a:p>
          <a:p>
            <a:pPr marL="285750" indent="-285750">
              <a:buFont typeface="Arial" panose="020B0604020202020204" pitchFamily="34" charset="0"/>
              <a:buChar char="•"/>
            </a:pPr>
            <a:r>
              <a:rPr lang="en-US" sz="2400" dirty="0">
                <a:solidFill>
                  <a:schemeClr val="bg1"/>
                </a:solidFill>
              </a:rPr>
              <a:t>Firm Fix Priced – means a price that is not subject to any adjustment on the basis of the contractor’s cost experience in performing the contract.</a:t>
            </a:r>
          </a:p>
        </p:txBody>
      </p:sp>
    </p:spTree>
    <p:extLst>
      <p:ext uri="{BB962C8B-B14F-4D97-AF65-F5344CB8AC3E}">
        <p14:creationId xmlns:p14="http://schemas.microsoft.com/office/powerpoint/2010/main" val="13998710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980F3-1B0E-4B12-8F97-1DDE3E602220}"/>
              </a:ext>
            </a:extLst>
          </p:cNvPr>
          <p:cNvSpPr>
            <a:spLocks noGrp="1"/>
          </p:cNvSpPr>
          <p:nvPr>
            <p:ph type="title"/>
          </p:nvPr>
        </p:nvSpPr>
        <p:spPr/>
        <p:txBody>
          <a:bodyPr/>
          <a:lstStyle/>
          <a:p>
            <a:r>
              <a:rPr lang="en-US" dirty="0"/>
              <a:t>Best Practices Summary</a:t>
            </a:r>
          </a:p>
        </p:txBody>
      </p:sp>
      <p:sp>
        <p:nvSpPr>
          <p:cNvPr id="4" name="Text Placeholder 3">
            <a:extLst>
              <a:ext uri="{FF2B5EF4-FFF2-40B4-BE49-F238E27FC236}">
                <a16:creationId xmlns:a16="http://schemas.microsoft.com/office/drawing/2014/main" id="{68D5D7FD-8647-4B43-BDDD-0126E94E41DA}"/>
              </a:ext>
            </a:extLst>
          </p:cNvPr>
          <p:cNvSpPr>
            <a:spLocks noGrp="1"/>
          </p:cNvSpPr>
          <p:nvPr>
            <p:ph type="body" sz="half" idx="15"/>
          </p:nvPr>
        </p:nvSpPr>
        <p:spPr>
          <a:xfrm>
            <a:off x="669222" y="2533650"/>
            <a:ext cx="10406778" cy="3962399"/>
          </a:xfrm>
        </p:spPr>
        <p:txBody>
          <a:bodyPr>
            <a:normAutofit/>
          </a:bodyPr>
          <a:lstStyle/>
          <a:p>
            <a:pPr marL="342900" lvl="0" indent="-342900">
              <a:buFont typeface="Arial" panose="020B0604020202020204" pitchFamily="34" charset="0"/>
              <a:buChar char="•"/>
            </a:pPr>
            <a:r>
              <a:rPr lang="en-US" sz="2400" dirty="0">
                <a:solidFill>
                  <a:schemeClr val="bg1"/>
                </a:solidFill>
              </a:rPr>
              <a:t>Have a JOC Champion on the agency side and the contractor side. </a:t>
            </a:r>
          </a:p>
          <a:p>
            <a:pPr marL="342900" lvl="0" indent="-342900">
              <a:buFont typeface="Arial" panose="020B0604020202020204" pitchFamily="34" charset="0"/>
              <a:buChar char="•"/>
            </a:pPr>
            <a:r>
              <a:rPr lang="en-US" sz="2400" dirty="0">
                <a:solidFill>
                  <a:schemeClr val="bg1"/>
                </a:solidFill>
              </a:rPr>
              <a:t>The State of Washington requires that 90% of the work on a work order to be completed by subcontractors, so this is a great way to increase opportunities for diverse businesses.</a:t>
            </a:r>
          </a:p>
          <a:p>
            <a:pPr marL="342900" lvl="0" indent="-342900">
              <a:buFont typeface="Arial" panose="020B0604020202020204" pitchFamily="34" charset="0"/>
              <a:buChar char="•"/>
            </a:pPr>
            <a:r>
              <a:rPr lang="en-US" sz="2400" dirty="0">
                <a:solidFill>
                  <a:schemeClr val="bg1"/>
                </a:solidFill>
              </a:rPr>
              <a:t>Have a balanced selection panel of different stakeholders that will be working with and using the contract.</a:t>
            </a:r>
          </a:p>
          <a:p>
            <a:endParaRPr lang="en-US" dirty="0"/>
          </a:p>
        </p:txBody>
      </p:sp>
    </p:spTree>
    <p:extLst>
      <p:ext uri="{BB962C8B-B14F-4D97-AF65-F5344CB8AC3E}">
        <p14:creationId xmlns:p14="http://schemas.microsoft.com/office/powerpoint/2010/main" val="2941463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980F3-1B0E-4B12-8F97-1DDE3E602220}"/>
              </a:ext>
            </a:extLst>
          </p:cNvPr>
          <p:cNvSpPr>
            <a:spLocks noGrp="1"/>
          </p:cNvSpPr>
          <p:nvPr>
            <p:ph type="title"/>
          </p:nvPr>
        </p:nvSpPr>
        <p:spPr/>
        <p:txBody>
          <a:bodyPr/>
          <a:lstStyle/>
          <a:p>
            <a:r>
              <a:rPr lang="en-US" dirty="0"/>
              <a:t>Best Practices Summary</a:t>
            </a:r>
          </a:p>
        </p:txBody>
      </p:sp>
      <p:sp>
        <p:nvSpPr>
          <p:cNvPr id="4" name="Text Placeholder 3">
            <a:extLst>
              <a:ext uri="{FF2B5EF4-FFF2-40B4-BE49-F238E27FC236}">
                <a16:creationId xmlns:a16="http://schemas.microsoft.com/office/drawing/2014/main" id="{68D5D7FD-8647-4B43-BDDD-0126E94E41DA}"/>
              </a:ext>
            </a:extLst>
          </p:cNvPr>
          <p:cNvSpPr>
            <a:spLocks noGrp="1"/>
          </p:cNvSpPr>
          <p:nvPr>
            <p:ph type="body" sz="half" idx="15"/>
          </p:nvPr>
        </p:nvSpPr>
        <p:spPr>
          <a:xfrm>
            <a:off x="669222" y="2163318"/>
            <a:ext cx="10406778" cy="4332731"/>
          </a:xfrm>
        </p:spPr>
        <p:txBody>
          <a:bodyPr>
            <a:normAutofit/>
          </a:bodyPr>
          <a:lstStyle/>
          <a:p>
            <a:pPr marL="342900" lvl="0" indent="-342900">
              <a:buFont typeface="Arial" panose="020B0604020202020204" pitchFamily="34" charset="0"/>
              <a:buChar char="•"/>
            </a:pPr>
            <a:r>
              <a:rPr lang="en-US" sz="2400" dirty="0">
                <a:solidFill>
                  <a:schemeClr val="bg1"/>
                </a:solidFill>
              </a:rPr>
              <a:t>Develop a score card for the reviewers to use to score contractors proposal and interviews.</a:t>
            </a:r>
          </a:p>
          <a:p>
            <a:pPr marL="342900" lvl="0" indent="-342900">
              <a:buFont typeface="Arial" panose="020B0604020202020204" pitchFamily="34" charset="0"/>
              <a:buChar char="•"/>
            </a:pPr>
            <a:r>
              <a:rPr lang="en-US" sz="2400" dirty="0">
                <a:solidFill>
                  <a:schemeClr val="bg1"/>
                </a:solidFill>
              </a:rPr>
              <a:t>Develop an Excel document to calculate all results from the individual score cards.</a:t>
            </a:r>
          </a:p>
          <a:p>
            <a:pPr marL="342900" lvl="0" indent="-342900">
              <a:buFont typeface="Arial" panose="020B0604020202020204" pitchFamily="34" charset="0"/>
              <a:buChar char="•"/>
            </a:pPr>
            <a:r>
              <a:rPr lang="en-US" sz="2400" dirty="0">
                <a:solidFill>
                  <a:schemeClr val="bg1"/>
                </a:solidFill>
              </a:rPr>
              <a:t>Agency develops a group that will determine what Work Orders will be issued to the contractor.</a:t>
            </a:r>
          </a:p>
          <a:p>
            <a:pPr marL="342900" lvl="0" indent="-342900">
              <a:buFont typeface="Arial" panose="020B0604020202020204" pitchFamily="34" charset="0"/>
              <a:buChar char="•"/>
            </a:pPr>
            <a:r>
              <a:rPr lang="en-US" sz="2400" dirty="0">
                <a:solidFill>
                  <a:schemeClr val="bg1"/>
                </a:solidFill>
              </a:rPr>
              <a:t>Hold a pre-construction meeting to kick off the contract, and each Work Order.</a:t>
            </a:r>
          </a:p>
          <a:p>
            <a:pPr marL="342900" lvl="0" indent="-342900">
              <a:buFont typeface="Arial" panose="020B0604020202020204" pitchFamily="34" charset="0"/>
              <a:buChar char="•"/>
            </a:pPr>
            <a:r>
              <a:rPr lang="en-US" sz="2400" dirty="0">
                <a:solidFill>
                  <a:schemeClr val="bg1"/>
                </a:solidFill>
              </a:rPr>
              <a:t>Setup a JOC steering committee to meet at a minimum of quarterly to discuss process, workload, diverse business participation, issues and any other notable topics.</a:t>
            </a:r>
          </a:p>
          <a:p>
            <a:endParaRPr lang="en-US" dirty="0"/>
          </a:p>
        </p:txBody>
      </p:sp>
    </p:spTree>
    <p:extLst>
      <p:ext uri="{BB962C8B-B14F-4D97-AF65-F5344CB8AC3E}">
        <p14:creationId xmlns:p14="http://schemas.microsoft.com/office/powerpoint/2010/main" val="37235453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980F3-1B0E-4B12-8F97-1DDE3E602220}"/>
              </a:ext>
            </a:extLst>
          </p:cNvPr>
          <p:cNvSpPr>
            <a:spLocks noGrp="1"/>
          </p:cNvSpPr>
          <p:nvPr>
            <p:ph type="title"/>
          </p:nvPr>
        </p:nvSpPr>
        <p:spPr/>
        <p:txBody>
          <a:bodyPr/>
          <a:lstStyle/>
          <a:p>
            <a:r>
              <a:rPr lang="en-US" dirty="0"/>
              <a:t>Best Practices Summary</a:t>
            </a:r>
          </a:p>
        </p:txBody>
      </p:sp>
      <p:sp>
        <p:nvSpPr>
          <p:cNvPr id="4" name="Text Placeholder 3">
            <a:extLst>
              <a:ext uri="{FF2B5EF4-FFF2-40B4-BE49-F238E27FC236}">
                <a16:creationId xmlns:a16="http://schemas.microsoft.com/office/drawing/2014/main" id="{68D5D7FD-8647-4B43-BDDD-0126E94E41DA}"/>
              </a:ext>
            </a:extLst>
          </p:cNvPr>
          <p:cNvSpPr>
            <a:spLocks noGrp="1"/>
          </p:cNvSpPr>
          <p:nvPr>
            <p:ph type="body" sz="half" idx="15"/>
          </p:nvPr>
        </p:nvSpPr>
        <p:spPr>
          <a:xfrm>
            <a:off x="669222" y="2334769"/>
            <a:ext cx="9734694" cy="3906218"/>
          </a:xfrm>
        </p:spPr>
        <p:txBody>
          <a:bodyPr>
            <a:normAutofit lnSpcReduction="10000"/>
          </a:bodyPr>
          <a:lstStyle/>
          <a:p>
            <a:pPr marL="342900" lvl="0" indent="-342900">
              <a:buFont typeface="Arial" panose="020B0604020202020204" pitchFamily="34" charset="0"/>
              <a:buChar char="•"/>
            </a:pPr>
            <a:r>
              <a:rPr lang="en-US" sz="2400" dirty="0">
                <a:solidFill>
                  <a:schemeClr val="bg1"/>
                </a:solidFill>
              </a:rPr>
              <a:t>Both the agency and contractor should have a JOC Champion for the contract and these two will be joint chairs of the steering committee meeting.</a:t>
            </a:r>
          </a:p>
          <a:p>
            <a:pPr marL="342900" lvl="0" indent="-342900">
              <a:buFont typeface="Arial" panose="020B0604020202020204" pitchFamily="34" charset="0"/>
              <a:buChar char="•"/>
            </a:pPr>
            <a:r>
              <a:rPr lang="en-US" sz="2400" dirty="0">
                <a:solidFill>
                  <a:schemeClr val="bg1"/>
                </a:solidFill>
              </a:rPr>
              <a:t>The key to a well ran project is a detailed scope of work; where all key stakeholders have reviewed and approved the scope.</a:t>
            </a:r>
          </a:p>
          <a:p>
            <a:pPr marL="342900" lvl="0" indent="-342900">
              <a:buFont typeface="Arial" panose="020B0604020202020204" pitchFamily="34" charset="0"/>
              <a:buChar char="•"/>
            </a:pPr>
            <a:r>
              <a:rPr lang="en-US" sz="2400" dirty="0">
                <a:solidFill>
                  <a:schemeClr val="bg1"/>
                </a:solidFill>
              </a:rPr>
              <a:t>The scope of work is aligned with the proposal and the proposal is filtered in the same break down as the scope of work.</a:t>
            </a:r>
          </a:p>
          <a:p>
            <a:pPr marL="342900" lvl="0" indent="-342900">
              <a:buFont typeface="Arial" panose="020B0604020202020204" pitchFamily="34" charset="0"/>
              <a:buChar char="•"/>
            </a:pPr>
            <a:r>
              <a:rPr lang="en-US" sz="2400" dirty="0">
                <a:solidFill>
                  <a:schemeClr val="bg1"/>
                </a:solidFill>
              </a:rPr>
              <a:t>Add detail notes to include how you get to the quantities on your line-item proposal.</a:t>
            </a:r>
          </a:p>
          <a:p>
            <a:pPr marL="342900" lvl="0" indent="-342900">
              <a:buFont typeface="Arial" panose="020B0604020202020204" pitchFamily="34" charset="0"/>
              <a:buChar char="•"/>
            </a:pPr>
            <a:r>
              <a:rPr lang="en-US" sz="2400" dirty="0">
                <a:solidFill>
                  <a:schemeClr val="bg1"/>
                </a:solidFill>
              </a:rPr>
              <a:t>Agency annual review of contract and incorporate any needed updates identified.</a:t>
            </a:r>
          </a:p>
          <a:p>
            <a:endParaRPr lang="en-US" dirty="0"/>
          </a:p>
        </p:txBody>
      </p:sp>
    </p:spTree>
    <p:extLst>
      <p:ext uri="{BB962C8B-B14F-4D97-AF65-F5344CB8AC3E}">
        <p14:creationId xmlns:p14="http://schemas.microsoft.com/office/powerpoint/2010/main" val="13014065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980F3-1B0E-4B12-8F97-1DDE3E602220}"/>
              </a:ext>
            </a:extLst>
          </p:cNvPr>
          <p:cNvSpPr>
            <a:spLocks noGrp="1"/>
          </p:cNvSpPr>
          <p:nvPr>
            <p:ph type="title"/>
          </p:nvPr>
        </p:nvSpPr>
        <p:spPr/>
        <p:txBody>
          <a:bodyPr/>
          <a:lstStyle/>
          <a:p>
            <a:r>
              <a:rPr lang="en-US" dirty="0"/>
              <a:t>Best Practices Summary</a:t>
            </a:r>
          </a:p>
        </p:txBody>
      </p:sp>
      <p:sp>
        <p:nvSpPr>
          <p:cNvPr id="4" name="Text Placeholder 3">
            <a:extLst>
              <a:ext uri="{FF2B5EF4-FFF2-40B4-BE49-F238E27FC236}">
                <a16:creationId xmlns:a16="http://schemas.microsoft.com/office/drawing/2014/main" id="{68D5D7FD-8647-4B43-BDDD-0126E94E41DA}"/>
              </a:ext>
            </a:extLst>
          </p:cNvPr>
          <p:cNvSpPr>
            <a:spLocks noGrp="1"/>
          </p:cNvSpPr>
          <p:nvPr>
            <p:ph type="body" sz="half" idx="15"/>
          </p:nvPr>
        </p:nvSpPr>
        <p:spPr>
          <a:xfrm>
            <a:off x="669222" y="2198554"/>
            <a:ext cx="9734694" cy="3906218"/>
          </a:xfrm>
        </p:spPr>
        <p:txBody>
          <a:bodyPr>
            <a:normAutofit/>
          </a:bodyPr>
          <a:lstStyle/>
          <a:p>
            <a:pPr marL="342900" lvl="0" indent="-342900">
              <a:buFont typeface="Arial" panose="020B0604020202020204" pitchFamily="34" charset="0"/>
              <a:buChar char="•"/>
            </a:pPr>
            <a:r>
              <a:rPr lang="en-US" sz="2400" dirty="0">
                <a:solidFill>
                  <a:schemeClr val="bg1"/>
                </a:solidFill>
              </a:rPr>
              <a:t>When budgets are tight it is always a good idea to develop option items. </a:t>
            </a:r>
          </a:p>
          <a:p>
            <a:pPr marL="342900" lvl="0" indent="-342900">
              <a:buFont typeface="Arial" panose="020B0604020202020204" pitchFamily="34" charset="0"/>
              <a:buChar char="•"/>
            </a:pPr>
            <a:r>
              <a:rPr lang="en-US" sz="2400" dirty="0">
                <a:solidFill>
                  <a:schemeClr val="bg1"/>
                </a:solidFill>
              </a:rPr>
              <a:t>Use software designed for JOC Contracting and integration of the UPB data.</a:t>
            </a:r>
          </a:p>
          <a:p>
            <a:pPr marL="342900" lvl="0" indent="-342900">
              <a:buFont typeface="Arial" panose="020B0604020202020204" pitchFamily="34" charset="0"/>
              <a:buChar char="•"/>
            </a:pPr>
            <a:r>
              <a:rPr lang="en-US" sz="2400" dirty="0">
                <a:solidFill>
                  <a:schemeClr val="bg1"/>
                </a:solidFill>
              </a:rPr>
              <a:t>Streamline the award and approval process.</a:t>
            </a:r>
          </a:p>
          <a:p>
            <a:pPr marL="342900" lvl="0" indent="-342900">
              <a:buFont typeface="Arial" panose="020B0604020202020204" pitchFamily="34" charset="0"/>
              <a:buChar char="•"/>
            </a:pPr>
            <a:r>
              <a:rPr lang="en-US" sz="2400" dirty="0">
                <a:solidFill>
                  <a:schemeClr val="bg1"/>
                </a:solidFill>
              </a:rPr>
              <a:t>Determine as  low a level of signature authority as possible on approving and signing work orders.</a:t>
            </a:r>
          </a:p>
          <a:p>
            <a:endParaRPr lang="en-US" dirty="0"/>
          </a:p>
        </p:txBody>
      </p:sp>
    </p:spTree>
    <p:extLst>
      <p:ext uri="{BB962C8B-B14F-4D97-AF65-F5344CB8AC3E}">
        <p14:creationId xmlns:p14="http://schemas.microsoft.com/office/powerpoint/2010/main" val="31034258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32C25-AD5C-418C-96BC-A1D74317375C}"/>
              </a:ext>
            </a:extLst>
          </p:cNvPr>
          <p:cNvSpPr>
            <a:spLocks noGrp="1"/>
          </p:cNvSpPr>
          <p:nvPr>
            <p:ph type="title"/>
          </p:nvPr>
        </p:nvSpPr>
        <p:spPr/>
        <p:txBody>
          <a:bodyPr/>
          <a:lstStyle/>
          <a:p>
            <a:r>
              <a:rPr lang="en-US" dirty="0"/>
              <a:t>JOC Committee</a:t>
            </a:r>
          </a:p>
        </p:txBody>
      </p:sp>
      <p:sp>
        <p:nvSpPr>
          <p:cNvPr id="4" name="Text Placeholder 3">
            <a:extLst>
              <a:ext uri="{FF2B5EF4-FFF2-40B4-BE49-F238E27FC236}">
                <a16:creationId xmlns:a16="http://schemas.microsoft.com/office/drawing/2014/main" id="{B87CDA6A-4ACD-441B-9BE1-D7614C6AE477}"/>
              </a:ext>
            </a:extLst>
          </p:cNvPr>
          <p:cNvSpPr>
            <a:spLocks noGrp="1"/>
          </p:cNvSpPr>
          <p:nvPr>
            <p:ph type="body" sz="half" idx="15"/>
          </p:nvPr>
        </p:nvSpPr>
        <p:spPr>
          <a:xfrm>
            <a:off x="1118472" y="2413073"/>
            <a:ext cx="8425578" cy="4025827"/>
          </a:xfrm>
        </p:spPr>
        <p:txBody>
          <a:bodyPr>
            <a:noAutofit/>
          </a:bodyPr>
          <a:lstStyle/>
          <a:p>
            <a:r>
              <a:rPr lang="en-US" sz="2000" dirty="0">
                <a:solidFill>
                  <a:schemeClr val="bg1"/>
                </a:solidFill>
              </a:rPr>
              <a:t>Linda Shilley (Chair) – Pierce Transit</a:t>
            </a:r>
          </a:p>
          <a:p>
            <a:r>
              <a:rPr lang="en-US" sz="2000" dirty="0">
                <a:solidFill>
                  <a:schemeClr val="bg1"/>
                </a:solidFill>
              </a:rPr>
              <a:t>Quinn Dolan (Vice Chair) – Centennial</a:t>
            </a:r>
          </a:p>
          <a:p>
            <a:r>
              <a:rPr lang="en-US" sz="2000" dirty="0">
                <a:solidFill>
                  <a:schemeClr val="bg1"/>
                </a:solidFill>
              </a:rPr>
              <a:t>Randy Horn – Gordian</a:t>
            </a:r>
          </a:p>
          <a:p>
            <a:r>
              <a:rPr lang="en-US" sz="2000" dirty="0">
                <a:solidFill>
                  <a:schemeClr val="bg1"/>
                </a:solidFill>
              </a:rPr>
              <a:t>Aleanna Kondelis – </a:t>
            </a:r>
            <a:r>
              <a:rPr lang="en-US" sz="2000" dirty="0" err="1">
                <a:solidFill>
                  <a:schemeClr val="bg1"/>
                </a:solidFill>
              </a:rPr>
              <a:t>Akonda</a:t>
            </a:r>
            <a:endParaRPr lang="en-US" sz="2000" dirty="0">
              <a:solidFill>
                <a:schemeClr val="bg1"/>
              </a:solidFill>
            </a:endParaRPr>
          </a:p>
          <a:p>
            <a:r>
              <a:rPr lang="en-US" sz="2000" dirty="0">
                <a:solidFill>
                  <a:schemeClr val="bg1"/>
                </a:solidFill>
              </a:rPr>
              <a:t>Michael LaVielle – Washington State University</a:t>
            </a:r>
          </a:p>
          <a:p>
            <a:r>
              <a:rPr lang="en-US" sz="2000" dirty="0">
                <a:solidFill>
                  <a:schemeClr val="bg1"/>
                </a:solidFill>
              </a:rPr>
              <a:t>Brent LeVander – Centennial</a:t>
            </a:r>
          </a:p>
          <a:p>
            <a:r>
              <a:rPr lang="en-US" sz="2000" dirty="0">
                <a:solidFill>
                  <a:schemeClr val="bg1"/>
                </a:solidFill>
              </a:rPr>
              <a:t>Eric Lindstrom – FORMA Construction</a:t>
            </a:r>
          </a:p>
          <a:p>
            <a:r>
              <a:rPr lang="en-US" sz="2000" dirty="0">
                <a:solidFill>
                  <a:schemeClr val="bg1"/>
                </a:solidFill>
              </a:rPr>
              <a:t>Gina Owens – City of Seattle</a:t>
            </a:r>
          </a:p>
          <a:p>
            <a:r>
              <a:rPr lang="en-US" sz="2000" dirty="0">
                <a:solidFill>
                  <a:schemeClr val="bg1"/>
                </a:solidFill>
              </a:rPr>
              <a:t>Bryan Thomas – Department of Enterprise Services.</a:t>
            </a:r>
          </a:p>
        </p:txBody>
      </p:sp>
    </p:spTree>
    <p:extLst>
      <p:ext uri="{BB962C8B-B14F-4D97-AF65-F5344CB8AC3E}">
        <p14:creationId xmlns:p14="http://schemas.microsoft.com/office/powerpoint/2010/main" val="37683499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32C25-AD5C-418C-96BC-A1D74317375C}"/>
              </a:ext>
            </a:extLst>
          </p:cNvPr>
          <p:cNvSpPr>
            <a:spLocks noGrp="1"/>
          </p:cNvSpPr>
          <p:nvPr>
            <p:ph type="title"/>
          </p:nvPr>
        </p:nvSpPr>
        <p:spPr/>
        <p:txBody>
          <a:bodyPr/>
          <a:lstStyle/>
          <a:p>
            <a:r>
              <a:rPr lang="en-US" dirty="0"/>
              <a:t>Bibliography</a:t>
            </a:r>
          </a:p>
        </p:txBody>
      </p:sp>
      <p:sp>
        <p:nvSpPr>
          <p:cNvPr id="6" name="Text Placeholder 5">
            <a:extLst>
              <a:ext uri="{FF2B5EF4-FFF2-40B4-BE49-F238E27FC236}">
                <a16:creationId xmlns:a16="http://schemas.microsoft.com/office/drawing/2014/main" id="{9E375548-4D25-49DC-9E58-AB4A41D889D8}"/>
              </a:ext>
            </a:extLst>
          </p:cNvPr>
          <p:cNvSpPr>
            <a:spLocks noGrp="1"/>
          </p:cNvSpPr>
          <p:nvPr>
            <p:ph type="body" sz="half" idx="16"/>
          </p:nvPr>
        </p:nvSpPr>
        <p:spPr>
          <a:xfrm>
            <a:off x="669222" y="2298773"/>
            <a:ext cx="10436928" cy="4235377"/>
          </a:xfrm>
        </p:spPr>
        <p:txBody>
          <a:bodyPr>
            <a:normAutofit/>
          </a:bodyPr>
          <a:lstStyle/>
          <a:p>
            <a:r>
              <a:rPr lang="en-US" sz="2000" dirty="0">
                <a:solidFill>
                  <a:schemeClr val="bg1"/>
                </a:solidFill>
              </a:rPr>
              <a:t>Center for JOC Excellence, “Job Order Contracting, A Lean Best Management Practice for Efficient Construction Project Delivery,”</a:t>
            </a:r>
            <a:r>
              <a:rPr lang="en-US" sz="2000" dirty="0">
                <a:solidFill>
                  <a:srgbClr val="FFAE3E"/>
                </a:solidFill>
                <a:hlinkClick r:id="rId3">
                  <a:extLst>
                    <a:ext uri="{A12FA001-AC4F-418D-AE19-62706E023703}">
                      <ahyp:hlinkClr xmlns:ahyp="http://schemas.microsoft.com/office/drawing/2018/hyperlinkcolor" val="tx"/>
                    </a:ext>
                  </a:extLst>
                </a:hlinkClick>
              </a:rPr>
              <a:t> </a:t>
            </a:r>
            <a:r>
              <a:rPr lang="en-US" sz="2000" dirty="0">
                <a:solidFill>
                  <a:schemeClr val="accent4">
                    <a:lumMod val="50000"/>
                  </a:schemeClr>
                </a:solidFill>
                <a:hlinkClick r:id="rId3">
                  <a:extLst>
                    <a:ext uri="{A12FA001-AC4F-418D-AE19-62706E023703}">
                      <ahyp:hlinkClr xmlns:ahyp="http://schemas.microsoft.com/office/drawing/2018/hyperlinkcolor" val="tx"/>
                    </a:ext>
                  </a:extLst>
                </a:hlinkClick>
              </a:rPr>
              <a:t>https://secureservercdn.net/50.62.198.70/7d0.958.myftpupload.com/wp-content/uploads/2016/12/JOC-Fundamentals-Best-Practices.pdf</a:t>
            </a:r>
            <a:endParaRPr lang="en-US" sz="2000" dirty="0">
              <a:solidFill>
                <a:schemeClr val="accent4">
                  <a:lumMod val="50000"/>
                </a:schemeClr>
              </a:solidFill>
            </a:endParaRPr>
          </a:p>
          <a:p>
            <a:r>
              <a:rPr lang="en-US" sz="2000" dirty="0">
                <a:solidFill>
                  <a:schemeClr val="bg1"/>
                </a:solidFill>
              </a:rPr>
              <a:t>City of Seattle, 2020/2021 “JOC User Training Handout”</a:t>
            </a:r>
          </a:p>
          <a:p>
            <a:r>
              <a:rPr lang="en-US" sz="2000" dirty="0">
                <a:solidFill>
                  <a:schemeClr val="bg1"/>
                </a:solidFill>
              </a:rPr>
              <a:t>Department of Enterprise Services, 2019, “Job Order Contract Manual”</a:t>
            </a:r>
          </a:p>
          <a:p>
            <a:r>
              <a:rPr lang="en-US" sz="2000" dirty="0">
                <a:solidFill>
                  <a:schemeClr val="bg1"/>
                </a:solidFill>
              </a:rPr>
              <a:t>Gordian, “Best Practices for a successful Job Order Contracting (JOC) Program”</a:t>
            </a:r>
          </a:p>
          <a:p>
            <a:r>
              <a:rPr lang="en-US" sz="2000" dirty="0">
                <a:solidFill>
                  <a:schemeClr val="bg1"/>
                </a:solidFill>
              </a:rPr>
              <a:t>Gordian, “Resource Center”, </a:t>
            </a:r>
            <a:r>
              <a:rPr lang="en-US" sz="2000" dirty="0">
                <a:solidFill>
                  <a:schemeClr val="accent4">
                    <a:lumMod val="50000"/>
                  </a:schemeClr>
                </a:solidFill>
                <a:hlinkClick r:id="rId4">
                  <a:extLst>
                    <a:ext uri="{A12FA001-AC4F-418D-AE19-62706E023703}">
                      <ahyp:hlinkClr xmlns:ahyp="http://schemas.microsoft.com/office/drawing/2018/hyperlinkcolor" val="tx"/>
                    </a:ext>
                  </a:extLst>
                </a:hlinkClick>
              </a:rPr>
              <a:t>https://www.gordian.com/resources/?keyword=</a:t>
            </a:r>
            <a:endParaRPr lang="en-US" sz="2000" dirty="0">
              <a:solidFill>
                <a:schemeClr val="accent4">
                  <a:lumMod val="50000"/>
                </a:schemeClr>
              </a:solidFill>
            </a:endParaRPr>
          </a:p>
          <a:p>
            <a:r>
              <a:rPr lang="en-US" sz="2000" dirty="0">
                <a:solidFill>
                  <a:schemeClr val="bg1"/>
                </a:solidFill>
              </a:rPr>
              <a:t>JOC Performance 2016 Industry Survey by ASU</a:t>
            </a:r>
          </a:p>
        </p:txBody>
      </p:sp>
    </p:spTree>
    <p:extLst>
      <p:ext uri="{BB962C8B-B14F-4D97-AF65-F5344CB8AC3E}">
        <p14:creationId xmlns:p14="http://schemas.microsoft.com/office/powerpoint/2010/main" val="22637574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32C25-AD5C-418C-96BC-A1D74317375C}"/>
              </a:ext>
            </a:extLst>
          </p:cNvPr>
          <p:cNvSpPr>
            <a:spLocks noGrp="1"/>
          </p:cNvSpPr>
          <p:nvPr>
            <p:ph type="title"/>
          </p:nvPr>
        </p:nvSpPr>
        <p:spPr/>
        <p:txBody>
          <a:bodyPr/>
          <a:lstStyle/>
          <a:p>
            <a:r>
              <a:rPr lang="en-US" dirty="0"/>
              <a:t>Bibliography</a:t>
            </a:r>
          </a:p>
        </p:txBody>
      </p:sp>
      <p:sp>
        <p:nvSpPr>
          <p:cNvPr id="6" name="Text Placeholder 5">
            <a:extLst>
              <a:ext uri="{FF2B5EF4-FFF2-40B4-BE49-F238E27FC236}">
                <a16:creationId xmlns:a16="http://schemas.microsoft.com/office/drawing/2014/main" id="{9E375548-4D25-49DC-9E58-AB4A41D889D8}"/>
              </a:ext>
            </a:extLst>
          </p:cNvPr>
          <p:cNvSpPr>
            <a:spLocks noGrp="1"/>
          </p:cNvSpPr>
          <p:nvPr>
            <p:ph type="body" sz="half" idx="16"/>
          </p:nvPr>
        </p:nvSpPr>
        <p:spPr>
          <a:xfrm>
            <a:off x="669222" y="2298773"/>
            <a:ext cx="10436928" cy="4235377"/>
          </a:xfrm>
        </p:spPr>
        <p:txBody>
          <a:bodyPr>
            <a:normAutofit/>
          </a:bodyPr>
          <a:lstStyle/>
          <a:p>
            <a:r>
              <a:rPr lang="en-US" sz="2000" dirty="0">
                <a:solidFill>
                  <a:schemeClr val="bg1"/>
                </a:solidFill>
              </a:rPr>
              <a:t>City of Seattle, JOC Program Forms</a:t>
            </a:r>
            <a:endParaRPr lang="en-US" sz="2000" dirty="0">
              <a:solidFill>
                <a:schemeClr val="accent4">
                  <a:lumMod val="50000"/>
                </a:schemeClr>
              </a:solidFill>
            </a:endParaRPr>
          </a:p>
          <a:p>
            <a:r>
              <a:rPr lang="en-US" sz="2000" dirty="0">
                <a:solidFill>
                  <a:schemeClr val="bg1"/>
                </a:solidFill>
              </a:rPr>
              <a:t>City of Seattle, 2020/2021 “JOC User Training Handout”</a:t>
            </a:r>
          </a:p>
          <a:p>
            <a:r>
              <a:rPr lang="en-US" sz="2000" dirty="0">
                <a:solidFill>
                  <a:schemeClr val="bg1"/>
                </a:solidFill>
              </a:rPr>
              <a:t>Department of Enterprise Services, 2019, “Job Order Contract Manual”, RFP</a:t>
            </a:r>
          </a:p>
          <a:p>
            <a:r>
              <a:rPr lang="en-US" sz="2000" dirty="0">
                <a:solidFill>
                  <a:schemeClr val="bg1"/>
                </a:solidFill>
              </a:rPr>
              <a:t>Gordian, JOC Consulting Services RFP</a:t>
            </a:r>
          </a:p>
        </p:txBody>
      </p:sp>
    </p:spTree>
    <p:extLst>
      <p:ext uri="{BB962C8B-B14F-4D97-AF65-F5344CB8AC3E}">
        <p14:creationId xmlns:p14="http://schemas.microsoft.com/office/powerpoint/2010/main" val="1318828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B9AA-84D0-4B84-8BE2-2A86C1850AD7}"/>
              </a:ext>
            </a:extLst>
          </p:cNvPr>
          <p:cNvSpPr>
            <a:spLocks noGrp="1"/>
          </p:cNvSpPr>
          <p:nvPr>
            <p:ph type="title"/>
          </p:nvPr>
        </p:nvSpPr>
        <p:spPr/>
        <p:txBody>
          <a:bodyPr/>
          <a:lstStyle/>
          <a:p>
            <a:r>
              <a:rPr lang="en-US" dirty="0"/>
              <a:t>Definitions</a:t>
            </a:r>
          </a:p>
        </p:txBody>
      </p:sp>
      <p:sp>
        <p:nvSpPr>
          <p:cNvPr id="4" name="Text Placeholder 3">
            <a:extLst>
              <a:ext uri="{FF2B5EF4-FFF2-40B4-BE49-F238E27FC236}">
                <a16:creationId xmlns:a16="http://schemas.microsoft.com/office/drawing/2014/main" id="{F45053BA-B611-412B-9737-4220A64DFAAD}"/>
              </a:ext>
            </a:extLst>
          </p:cNvPr>
          <p:cNvSpPr>
            <a:spLocks noGrp="1"/>
          </p:cNvSpPr>
          <p:nvPr>
            <p:ph type="body" sz="half" idx="2"/>
          </p:nvPr>
        </p:nvSpPr>
        <p:spPr>
          <a:xfrm>
            <a:off x="680322" y="2030819"/>
            <a:ext cx="10749677" cy="4712880"/>
          </a:xfrm>
        </p:spPr>
        <p:txBody>
          <a:bodyPr>
            <a:noAutofit/>
          </a:bodyPr>
          <a:lstStyle/>
          <a:p>
            <a:pPr marL="285750" indent="-285750">
              <a:buFont typeface="Arial" panose="020B0604020202020204" pitchFamily="34" charset="0"/>
              <a:buChar char="•"/>
            </a:pPr>
            <a:r>
              <a:rPr lang="en-US" sz="2400" dirty="0">
                <a:solidFill>
                  <a:schemeClr val="bg1"/>
                </a:solidFill>
              </a:rPr>
              <a:t>Indefinite Delivery Indefinite Quantity (IDIQ) – is a method of delivery of an indefinite quantity of specific supplies and services during a fixed period.</a:t>
            </a:r>
          </a:p>
          <a:p>
            <a:pPr marL="285750" indent="-285750">
              <a:buFont typeface="Arial" panose="020B0604020202020204" pitchFamily="34" charset="0"/>
              <a:buChar char="•"/>
            </a:pPr>
            <a:r>
              <a:rPr lang="en-US" sz="2400" dirty="0">
                <a:solidFill>
                  <a:schemeClr val="bg1"/>
                </a:solidFill>
              </a:rPr>
              <a:t>Non-Pre-priced – means a necessary, but incidental, part of a job or project under a Job Order Contract that is not susceptible to the unit pricing using the pre-priced tasks in the Unit Price Book.</a:t>
            </a:r>
          </a:p>
          <a:p>
            <a:pPr marL="285750" indent="-285750">
              <a:buFont typeface="Arial" panose="020B0604020202020204" pitchFamily="34" charset="0"/>
              <a:buChar char="•"/>
            </a:pPr>
            <a:r>
              <a:rPr lang="en-US" sz="2400" dirty="0">
                <a:solidFill>
                  <a:schemeClr val="bg1"/>
                </a:solidFill>
              </a:rPr>
              <a:t>Unit Price Book (UPB) - means a book containing specific prices, based on generally accepted industry standards and information, where available, for various items of work to be performed by the job order contractor. </a:t>
            </a:r>
          </a:p>
        </p:txBody>
      </p:sp>
    </p:spTree>
    <p:extLst>
      <p:ext uri="{BB962C8B-B14F-4D97-AF65-F5344CB8AC3E}">
        <p14:creationId xmlns:p14="http://schemas.microsoft.com/office/powerpoint/2010/main" val="76708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B9AA-84D0-4B84-8BE2-2A86C1850AD7}"/>
              </a:ext>
            </a:extLst>
          </p:cNvPr>
          <p:cNvSpPr>
            <a:spLocks noGrp="1"/>
          </p:cNvSpPr>
          <p:nvPr>
            <p:ph type="title"/>
          </p:nvPr>
        </p:nvSpPr>
        <p:spPr/>
        <p:txBody>
          <a:bodyPr/>
          <a:lstStyle/>
          <a:p>
            <a:r>
              <a:rPr lang="en-US" dirty="0"/>
              <a:t>Definitions</a:t>
            </a:r>
          </a:p>
        </p:txBody>
      </p:sp>
      <p:sp>
        <p:nvSpPr>
          <p:cNvPr id="4" name="Text Placeholder 3">
            <a:extLst>
              <a:ext uri="{FF2B5EF4-FFF2-40B4-BE49-F238E27FC236}">
                <a16:creationId xmlns:a16="http://schemas.microsoft.com/office/drawing/2014/main" id="{F45053BA-B611-412B-9737-4220A64DFAAD}"/>
              </a:ext>
            </a:extLst>
          </p:cNvPr>
          <p:cNvSpPr>
            <a:spLocks noGrp="1"/>
          </p:cNvSpPr>
          <p:nvPr>
            <p:ph type="body" sz="half" idx="2"/>
          </p:nvPr>
        </p:nvSpPr>
        <p:spPr>
          <a:xfrm>
            <a:off x="680322" y="2133600"/>
            <a:ext cx="10749677" cy="3857575"/>
          </a:xfrm>
        </p:spPr>
        <p:txBody>
          <a:bodyPr>
            <a:noAutofit/>
          </a:bodyPr>
          <a:lstStyle/>
          <a:p>
            <a:pPr marL="285750" indent="-285750">
              <a:buFont typeface="Arial" panose="020B0604020202020204" pitchFamily="34" charset="0"/>
              <a:buChar char="•"/>
            </a:pPr>
            <a:r>
              <a:rPr lang="en-US" sz="2400" dirty="0">
                <a:solidFill>
                  <a:schemeClr val="bg1"/>
                </a:solidFill>
              </a:rPr>
              <a:t>Work Order - means an order issued for a definite scope of work to be performed pursuant to a job order contract.</a:t>
            </a:r>
          </a:p>
          <a:p>
            <a:pPr marL="285750" indent="-285750">
              <a:buFont typeface="Arial" panose="020B0604020202020204" pitchFamily="34" charset="0"/>
              <a:buChar char="•"/>
            </a:pPr>
            <a:r>
              <a:rPr lang="en-US" sz="2400" dirty="0">
                <a:solidFill>
                  <a:schemeClr val="bg1"/>
                </a:solidFill>
              </a:rPr>
              <a:t>Work Order Number – means a unique number assigned by the Public Agency associated with an individual Work Order.</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endParaRPr lang="en-US" sz="2400" dirty="0">
              <a:solidFill>
                <a:schemeClr val="bg1"/>
              </a:solidFill>
            </a:endParaRPr>
          </a:p>
        </p:txBody>
      </p:sp>
    </p:spTree>
    <p:extLst>
      <p:ext uri="{BB962C8B-B14F-4D97-AF65-F5344CB8AC3E}">
        <p14:creationId xmlns:p14="http://schemas.microsoft.com/office/powerpoint/2010/main" val="339264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B1CF-9912-40CA-B16B-1A19E55A2E3E}"/>
              </a:ext>
            </a:extLst>
          </p:cNvPr>
          <p:cNvSpPr>
            <a:spLocks noGrp="1"/>
          </p:cNvSpPr>
          <p:nvPr>
            <p:ph type="title"/>
          </p:nvPr>
        </p:nvSpPr>
        <p:spPr/>
        <p:txBody>
          <a:bodyPr/>
          <a:lstStyle/>
          <a:p>
            <a:r>
              <a:rPr lang="en-US" dirty="0"/>
              <a:t>Introduction to JOC</a:t>
            </a:r>
          </a:p>
        </p:txBody>
      </p:sp>
      <p:sp>
        <p:nvSpPr>
          <p:cNvPr id="3" name="Content Placeholder 2">
            <a:extLst>
              <a:ext uri="{FF2B5EF4-FFF2-40B4-BE49-F238E27FC236}">
                <a16:creationId xmlns:a16="http://schemas.microsoft.com/office/drawing/2014/main" id="{F28D0A33-D209-489D-844D-2C84622AFA71}"/>
              </a:ext>
            </a:extLst>
          </p:cNvPr>
          <p:cNvSpPr>
            <a:spLocks noGrp="1"/>
          </p:cNvSpPr>
          <p:nvPr>
            <p:ph idx="1"/>
          </p:nvPr>
        </p:nvSpPr>
        <p:spPr>
          <a:xfrm>
            <a:off x="680321" y="2511126"/>
            <a:ext cx="9613861" cy="3593646"/>
          </a:xfrm>
        </p:spPr>
        <p:txBody>
          <a:bodyPr vert="horz" lIns="91440" tIns="45720" rIns="91440" bIns="45720" rtlCol="0" anchor="t">
            <a:normAutofit/>
          </a:bodyPr>
          <a:lstStyle/>
          <a:p>
            <a:r>
              <a:rPr lang="en-US" dirty="0">
                <a:solidFill>
                  <a:schemeClr val="bg1"/>
                </a:solidFill>
              </a:rPr>
              <a:t>Developed by Army Corps of Engineers.</a:t>
            </a:r>
          </a:p>
          <a:p>
            <a:r>
              <a:rPr lang="en-US" dirty="0">
                <a:solidFill>
                  <a:schemeClr val="bg1"/>
                </a:solidFill>
              </a:rPr>
              <a:t>Indefinite quantity, multi-year “on call” construction services contract.</a:t>
            </a:r>
          </a:p>
          <a:p>
            <a:r>
              <a:rPr lang="en-US" dirty="0">
                <a:solidFill>
                  <a:schemeClr val="bg1"/>
                </a:solidFill>
              </a:rPr>
              <a:t>Individual small projects are assigned as Work Orders.</a:t>
            </a:r>
          </a:p>
          <a:p>
            <a:r>
              <a:rPr lang="en-US" dirty="0">
                <a:solidFill>
                  <a:schemeClr val="bg1"/>
                </a:solidFill>
              </a:rPr>
              <a:t>Contractor is selected on best value under qualifications-based criteria.</a:t>
            </a:r>
          </a:p>
          <a:p>
            <a:r>
              <a:rPr lang="en-US" dirty="0">
                <a:solidFill>
                  <a:schemeClr val="bg1"/>
                </a:solidFill>
              </a:rPr>
              <a:t>Collaborative and integrated process of project development.</a:t>
            </a:r>
          </a:p>
          <a:p>
            <a:r>
              <a:rPr lang="en-US" dirty="0">
                <a:solidFill>
                  <a:schemeClr val="bg1"/>
                </a:solidFill>
              </a:rPr>
              <a:t>2003 signed into Washington law. </a:t>
            </a:r>
          </a:p>
          <a:p>
            <a:pPr marL="0" indent="0">
              <a:buNone/>
            </a:pPr>
            <a:endParaRPr lang="en-US" sz="30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1300265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3104F7-8A84-4D9B-90FC-EDFD475B701D}"/>
              </a:ext>
            </a:extLst>
          </p:cNvPr>
          <p:cNvSpPr>
            <a:spLocks noGrp="1"/>
          </p:cNvSpPr>
          <p:nvPr>
            <p:ph type="title"/>
          </p:nvPr>
        </p:nvSpPr>
        <p:spPr/>
        <p:txBody>
          <a:bodyPr/>
          <a:lstStyle/>
          <a:p>
            <a:r>
              <a:rPr lang="en-US" dirty="0"/>
              <a:t>Benefits and Limitations of JOC</a:t>
            </a:r>
          </a:p>
        </p:txBody>
      </p:sp>
      <p:sp>
        <p:nvSpPr>
          <p:cNvPr id="5" name="Text Placeholder 4">
            <a:extLst>
              <a:ext uri="{FF2B5EF4-FFF2-40B4-BE49-F238E27FC236}">
                <a16:creationId xmlns:a16="http://schemas.microsoft.com/office/drawing/2014/main" id="{52B814CC-B0F3-4710-9EF8-16F0B02AAC7F}"/>
              </a:ext>
            </a:extLst>
          </p:cNvPr>
          <p:cNvSpPr>
            <a:spLocks noGrp="1"/>
          </p:cNvSpPr>
          <p:nvPr>
            <p:ph type="body" idx="1"/>
          </p:nvPr>
        </p:nvSpPr>
        <p:spPr>
          <a:xfrm>
            <a:off x="669222" y="1983471"/>
            <a:ext cx="3070034" cy="576262"/>
          </a:xfrm>
        </p:spPr>
        <p:txBody>
          <a:bodyPr/>
          <a:lstStyle/>
          <a:p>
            <a:r>
              <a:rPr lang="en-US" dirty="0">
                <a:solidFill>
                  <a:schemeClr val="bg1"/>
                </a:solidFill>
              </a:rPr>
              <a:t>Benefits</a:t>
            </a:r>
          </a:p>
        </p:txBody>
      </p:sp>
      <p:sp>
        <p:nvSpPr>
          <p:cNvPr id="8" name="Text Placeholder 7">
            <a:extLst>
              <a:ext uri="{FF2B5EF4-FFF2-40B4-BE49-F238E27FC236}">
                <a16:creationId xmlns:a16="http://schemas.microsoft.com/office/drawing/2014/main" id="{F92F3E46-688F-4B58-8B0C-575F1E0F4A49}"/>
              </a:ext>
            </a:extLst>
          </p:cNvPr>
          <p:cNvSpPr>
            <a:spLocks noGrp="1"/>
          </p:cNvSpPr>
          <p:nvPr>
            <p:ph type="body" sz="half" idx="15"/>
          </p:nvPr>
        </p:nvSpPr>
        <p:spPr>
          <a:xfrm>
            <a:off x="680321" y="2559733"/>
            <a:ext cx="6210335" cy="4050617"/>
          </a:xfrm>
        </p:spPr>
        <p:txBody>
          <a:bodyPr>
            <a:normAutofit/>
          </a:bodyPr>
          <a:lstStyle/>
          <a:p>
            <a:pPr marL="285750" indent="-285750">
              <a:buFont typeface="Arial" panose="020B0604020202020204" pitchFamily="34" charset="0"/>
              <a:buChar char="•"/>
            </a:pPr>
            <a:r>
              <a:rPr lang="en-US" sz="2400" dirty="0">
                <a:solidFill>
                  <a:schemeClr val="bg1"/>
                </a:solidFill>
              </a:rPr>
              <a:t>Combines commitment, expertise and skills of agency and contractor.</a:t>
            </a:r>
          </a:p>
          <a:p>
            <a:pPr marL="285750" indent="-285750">
              <a:buFont typeface="Arial" panose="020B0604020202020204" pitchFamily="34" charset="0"/>
              <a:buChar char="•"/>
            </a:pPr>
            <a:r>
              <a:rPr lang="en-US" sz="2400" dirty="0">
                <a:solidFill>
                  <a:schemeClr val="bg1"/>
                </a:solidFill>
              </a:rPr>
              <a:t>Reduces total time and cost for smaller projects.</a:t>
            </a:r>
          </a:p>
          <a:p>
            <a:pPr marL="285750" indent="-285750">
              <a:buFont typeface="Arial" panose="020B0604020202020204" pitchFamily="34" charset="0"/>
              <a:buChar char="•"/>
            </a:pPr>
            <a:r>
              <a:rPr lang="en-US" sz="2400" dirty="0">
                <a:solidFill>
                  <a:schemeClr val="bg1"/>
                </a:solidFill>
              </a:rPr>
              <a:t>Could increase opportunities for diverse businesses.</a:t>
            </a:r>
          </a:p>
          <a:p>
            <a:pPr marL="285750" indent="-285750">
              <a:buFont typeface="Arial" panose="020B0604020202020204" pitchFamily="34" charset="0"/>
              <a:buChar char="•"/>
            </a:pPr>
            <a:r>
              <a:rPr lang="en-US" sz="2400" dirty="0">
                <a:solidFill>
                  <a:schemeClr val="bg1"/>
                </a:solidFill>
              </a:rPr>
              <a:t>Lower contract administration cost.</a:t>
            </a:r>
          </a:p>
          <a:p>
            <a:pPr marL="285750" indent="-285750">
              <a:buFont typeface="Arial" panose="020B0604020202020204" pitchFamily="34" charset="0"/>
              <a:buChar char="•"/>
            </a:pPr>
            <a:r>
              <a:rPr lang="en-US" sz="2400" dirty="0">
                <a:solidFill>
                  <a:schemeClr val="bg1"/>
                </a:solidFill>
              </a:rPr>
              <a:t>Reduced workload on in-house staff.</a:t>
            </a:r>
          </a:p>
          <a:p>
            <a:pPr marL="285750" indent="-285750">
              <a:buFont typeface="Arial" panose="020B0604020202020204" pitchFamily="34" charset="0"/>
              <a:buChar char="•"/>
            </a:pPr>
            <a:r>
              <a:rPr lang="en-US" sz="2400" dirty="0">
                <a:solidFill>
                  <a:schemeClr val="bg1"/>
                </a:solidFill>
              </a:rPr>
              <a:t>Sharing of resources, scheduling, cost estimating and control.</a:t>
            </a:r>
          </a:p>
          <a:p>
            <a:endParaRPr lang="en-US" sz="1800" dirty="0"/>
          </a:p>
        </p:txBody>
      </p:sp>
      <p:sp>
        <p:nvSpPr>
          <p:cNvPr id="7" name="Text Placeholder 6">
            <a:extLst>
              <a:ext uri="{FF2B5EF4-FFF2-40B4-BE49-F238E27FC236}">
                <a16:creationId xmlns:a16="http://schemas.microsoft.com/office/drawing/2014/main" id="{70C2EAB0-99FD-4C73-9BF2-DCD1473545D3}"/>
              </a:ext>
            </a:extLst>
          </p:cNvPr>
          <p:cNvSpPr>
            <a:spLocks noGrp="1"/>
          </p:cNvSpPr>
          <p:nvPr>
            <p:ph type="body" sz="quarter" idx="13"/>
          </p:nvPr>
        </p:nvSpPr>
        <p:spPr>
          <a:xfrm>
            <a:off x="6890656" y="1983471"/>
            <a:ext cx="5109533" cy="576262"/>
          </a:xfrm>
        </p:spPr>
        <p:txBody>
          <a:bodyPr/>
          <a:lstStyle/>
          <a:p>
            <a:r>
              <a:rPr lang="en-US" dirty="0">
                <a:solidFill>
                  <a:schemeClr val="bg1"/>
                </a:solidFill>
              </a:rPr>
              <a:t>Potential Limitations</a:t>
            </a:r>
          </a:p>
        </p:txBody>
      </p:sp>
      <p:sp>
        <p:nvSpPr>
          <p:cNvPr id="10" name="Text Placeholder 9">
            <a:extLst>
              <a:ext uri="{FF2B5EF4-FFF2-40B4-BE49-F238E27FC236}">
                <a16:creationId xmlns:a16="http://schemas.microsoft.com/office/drawing/2014/main" id="{A1096E20-546C-4257-AEAD-3699899085B8}"/>
              </a:ext>
            </a:extLst>
          </p:cNvPr>
          <p:cNvSpPr>
            <a:spLocks noGrp="1"/>
          </p:cNvSpPr>
          <p:nvPr>
            <p:ph type="body" sz="half" idx="17"/>
          </p:nvPr>
        </p:nvSpPr>
        <p:spPr>
          <a:xfrm>
            <a:off x="6890656" y="2692206"/>
            <a:ext cx="5109533" cy="3784794"/>
          </a:xfrm>
        </p:spPr>
        <p:txBody>
          <a:bodyPr>
            <a:normAutofit lnSpcReduction="10000"/>
          </a:bodyPr>
          <a:lstStyle/>
          <a:p>
            <a:pPr marL="285750" indent="-285750">
              <a:buFont typeface="Arial" panose="020B0604020202020204" pitchFamily="34" charset="0"/>
              <a:buChar char="•"/>
            </a:pPr>
            <a:r>
              <a:rPr lang="en-US" sz="2400" dirty="0">
                <a:solidFill>
                  <a:schemeClr val="bg1"/>
                </a:solidFill>
              </a:rPr>
              <a:t>Single trade projects where little or no coordination is needed.</a:t>
            </a:r>
          </a:p>
          <a:p>
            <a:pPr marL="285750" indent="-285750">
              <a:buFont typeface="Arial" panose="020B0604020202020204" pitchFamily="34" charset="0"/>
              <a:buChar char="•"/>
            </a:pPr>
            <a:r>
              <a:rPr lang="en-US" sz="2400" dirty="0">
                <a:solidFill>
                  <a:schemeClr val="bg1"/>
                </a:solidFill>
              </a:rPr>
              <a:t>Projects with little or no line items are in the unit price book.</a:t>
            </a:r>
          </a:p>
          <a:p>
            <a:pPr marL="285750" indent="-285750">
              <a:buFont typeface="Arial" panose="020B0604020202020204" pitchFamily="34" charset="0"/>
              <a:buChar char="•"/>
            </a:pPr>
            <a:r>
              <a:rPr lang="en-US" sz="2400" dirty="0">
                <a:solidFill>
                  <a:schemeClr val="bg1"/>
                </a:solidFill>
              </a:rPr>
              <a:t>Procurement of larger specialty equipment purchases.</a:t>
            </a:r>
          </a:p>
          <a:p>
            <a:pPr marL="285750" indent="-285750">
              <a:buFont typeface="Arial" panose="020B0604020202020204" pitchFamily="34" charset="0"/>
              <a:buChar char="•"/>
            </a:pPr>
            <a:r>
              <a:rPr lang="en-US" sz="2400" dirty="0">
                <a:solidFill>
                  <a:schemeClr val="bg1"/>
                </a:solidFill>
              </a:rPr>
              <a:t>Pass through contracts.</a:t>
            </a:r>
          </a:p>
          <a:p>
            <a:pPr marL="285750" indent="-285750">
              <a:buFont typeface="Arial" panose="020B0604020202020204" pitchFamily="34" charset="0"/>
              <a:buChar char="•"/>
            </a:pPr>
            <a:r>
              <a:rPr lang="en-US" sz="2400" dirty="0">
                <a:solidFill>
                  <a:schemeClr val="bg1"/>
                </a:solidFill>
              </a:rPr>
              <a:t>Term and value of contract and individual Work Orders have limits.</a:t>
            </a:r>
          </a:p>
          <a:p>
            <a:pPr marL="285750" indent="-285750">
              <a:buFont typeface="Arial" panose="020B0604020202020204" pitchFamily="34" charset="0"/>
              <a:buChar char="•"/>
            </a:pPr>
            <a:endParaRPr lang="en-US" sz="2400" dirty="0">
              <a:solidFill>
                <a:schemeClr val="bg1"/>
              </a:solidFill>
            </a:endParaRPr>
          </a:p>
          <a:p>
            <a:endParaRPr lang="en-US" dirty="0"/>
          </a:p>
        </p:txBody>
      </p:sp>
    </p:spTree>
    <p:extLst>
      <p:ext uri="{BB962C8B-B14F-4D97-AF65-F5344CB8AC3E}">
        <p14:creationId xmlns:p14="http://schemas.microsoft.com/office/powerpoint/2010/main" val="2434103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72064-1761-4B27-AB95-F83C1363819B}"/>
              </a:ext>
            </a:extLst>
          </p:cNvPr>
          <p:cNvSpPr>
            <a:spLocks noGrp="1"/>
          </p:cNvSpPr>
          <p:nvPr>
            <p:ph type="title"/>
          </p:nvPr>
        </p:nvSpPr>
        <p:spPr/>
        <p:txBody>
          <a:bodyPr/>
          <a:lstStyle/>
          <a:p>
            <a:r>
              <a:rPr lang="en-US" dirty="0"/>
              <a:t>State of Washington Specific</a:t>
            </a:r>
          </a:p>
        </p:txBody>
      </p:sp>
      <p:sp>
        <p:nvSpPr>
          <p:cNvPr id="3" name="Content Placeholder 2">
            <a:extLst>
              <a:ext uri="{FF2B5EF4-FFF2-40B4-BE49-F238E27FC236}">
                <a16:creationId xmlns:a16="http://schemas.microsoft.com/office/drawing/2014/main" id="{8381F402-3231-4A4F-9ABE-A4D81D6E5087}"/>
              </a:ext>
            </a:extLst>
          </p:cNvPr>
          <p:cNvSpPr>
            <a:spLocks noGrp="1"/>
          </p:cNvSpPr>
          <p:nvPr>
            <p:ph idx="1"/>
          </p:nvPr>
        </p:nvSpPr>
        <p:spPr>
          <a:xfrm>
            <a:off x="680321" y="2373548"/>
            <a:ext cx="9884265" cy="4304837"/>
          </a:xfrm>
        </p:spPr>
        <p:txBody>
          <a:bodyPr>
            <a:normAutofit/>
          </a:bodyPr>
          <a:lstStyle/>
          <a:p>
            <a:pPr>
              <a:lnSpc>
                <a:spcPct val="150000"/>
              </a:lnSpc>
            </a:pPr>
            <a:r>
              <a:rPr lang="en-US" i="1" dirty="0">
                <a:solidFill>
                  <a:schemeClr val="bg1"/>
                </a:solidFill>
              </a:rPr>
              <a:t>All</a:t>
            </a:r>
            <a:r>
              <a:rPr lang="en-US" dirty="0">
                <a:solidFill>
                  <a:schemeClr val="bg1"/>
                </a:solidFill>
              </a:rPr>
              <a:t> Washington state public bodies are authorized to use JOC.</a:t>
            </a:r>
          </a:p>
          <a:p>
            <a:pPr>
              <a:lnSpc>
                <a:spcPct val="150000"/>
              </a:lnSpc>
            </a:pPr>
            <a:r>
              <a:rPr lang="en-US" dirty="0">
                <a:solidFill>
                  <a:schemeClr val="bg1"/>
                </a:solidFill>
              </a:rPr>
              <a:t>Initial JOC term is two years, with an agency option of extending the contract for an additional year.</a:t>
            </a:r>
          </a:p>
          <a:p>
            <a:pPr>
              <a:lnSpc>
                <a:spcPct val="150000"/>
              </a:lnSpc>
            </a:pPr>
            <a:r>
              <a:rPr lang="en-US" dirty="0">
                <a:solidFill>
                  <a:schemeClr val="bg1"/>
                </a:solidFill>
              </a:rPr>
              <a:t>No more than three JOC contracts in effect at one time.</a:t>
            </a:r>
          </a:p>
          <a:p>
            <a:pPr lvl="1">
              <a:lnSpc>
                <a:spcPct val="150000"/>
              </a:lnSpc>
            </a:pPr>
            <a:r>
              <a:rPr lang="en-US" sz="2400" dirty="0">
                <a:solidFill>
                  <a:schemeClr val="bg1"/>
                </a:solidFill>
              </a:rPr>
              <a:t>DES exception:  Six in effect at one time</a:t>
            </a:r>
          </a:p>
          <a:p>
            <a:endParaRPr lang="en-US" dirty="0"/>
          </a:p>
        </p:txBody>
      </p:sp>
    </p:spTree>
    <p:extLst>
      <p:ext uri="{BB962C8B-B14F-4D97-AF65-F5344CB8AC3E}">
        <p14:creationId xmlns:p14="http://schemas.microsoft.com/office/powerpoint/2010/main" val="322126478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themeOverride>
</file>

<file path=ppt/theme/themeOverride2.xml><?xml version="1.0" encoding="utf-8"?>
<a:themeOverride xmlns:a="http://schemas.openxmlformats.org/drawingml/2006/main">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4E1CBB792CF0646BD017E543E209AF0" ma:contentTypeVersion="2" ma:contentTypeDescription="Create a new document." ma:contentTypeScope="" ma:versionID="b3fe1a5b2418c28d9c12bcb8d9dc1814">
  <xsd:schema xmlns:xsd="http://www.w3.org/2001/XMLSchema" xmlns:xs="http://www.w3.org/2001/XMLSchema" xmlns:p="http://schemas.microsoft.com/office/2006/metadata/properties" xmlns:ns2="4c96727c-9079-4c52-a504-cbebc299d655" targetNamespace="http://schemas.microsoft.com/office/2006/metadata/properties" ma:root="true" ma:fieldsID="4de19aadf34b9d050fa0a6e7b133bd0b" ns2:_="">
    <xsd:import namespace="4c96727c-9079-4c52-a504-cbebc299d65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96727c-9079-4c52-a504-cbebc299d6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9A5BAC-CD8C-4B91-BA09-FF80B1501A4A}">
  <ds:schemaRefs>
    <ds:schemaRef ds:uri="http://schemas.microsoft.com/sharepoint/v3/contenttype/forms"/>
  </ds:schemaRefs>
</ds:datastoreItem>
</file>

<file path=customXml/itemProps2.xml><?xml version="1.0" encoding="utf-8"?>
<ds:datastoreItem xmlns:ds="http://schemas.openxmlformats.org/officeDocument/2006/customXml" ds:itemID="{5119A53B-C164-4FD3-906C-018AF96BE3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96727c-9079-4c52-a504-cbebc299d6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91B451-54C6-43D7-A6B5-37465186F92F}">
  <ds:schemaRefs>
    <ds:schemaRef ds:uri="http://purl.org/dc/terms/"/>
    <ds:schemaRef ds:uri="http://purl.org/dc/elements/1.1/"/>
    <ds:schemaRef ds:uri="http://www.w3.org/XML/1998/namespace"/>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4c96727c-9079-4c52-a504-cbebc299d65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30141</TotalTime>
  <Words>11888</Words>
  <Application>Microsoft Office PowerPoint</Application>
  <PresentationFormat>Widescreen</PresentationFormat>
  <Paragraphs>877</Paragraphs>
  <Slides>46</Slides>
  <Notes>46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Trebuchet MS</vt:lpstr>
      <vt:lpstr>Berlin</vt:lpstr>
      <vt:lpstr>JOB ORDER CONTRACTING (JOC)</vt:lpstr>
      <vt:lpstr>Executive Summary</vt:lpstr>
      <vt:lpstr>Topics to be Covered</vt:lpstr>
      <vt:lpstr>Definitions</vt:lpstr>
      <vt:lpstr>Definitions</vt:lpstr>
      <vt:lpstr>Definitions</vt:lpstr>
      <vt:lpstr>Introduction to JOC</vt:lpstr>
      <vt:lpstr>Benefits and Limitations of JOC</vt:lpstr>
      <vt:lpstr>State of Washington Specific</vt:lpstr>
      <vt:lpstr>State of Washington Specific</vt:lpstr>
      <vt:lpstr>State of Washington Specific - continued</vt:lpstr>
      <vt:lpstr>State of Washington Specific - continued</vt:lpstr>
      <vt:lpstr>State of Washington Specific - continued</vt:lpstr>
      <vt:lpstr>State of Washington Specific - continued</vt:lpstr>
      <vt:lpstr>State of Washington Specific - continued</vt:lpstr>
      <vt:lpstr>State of Washington Specific - continued</vt:lpstr>
      <vt:lpstr>Contract Procurement Process – RFP Development</vt:lpstr>
      <vt:lpstr>Contract Procurement Process – RFP Development</vt:lpstr>
      <vt:lpstr>Contract Procurement Process - Selection Process</vt:lpstr>
      <vt:lpstr>Contract Procurement Process – Pre-Bid Conference</vt:lpstr>
      <vt:lpstr>Contract Procurement Process – Evaluation Process for the Proposal</vt:lpstr>
      <vt:lpstr>Contract Procurement Process – Evaluation Process for the Proposal</vt:lpstr>
      <vt:lpstr>Contract Procurement Process – Evaluation Process for the Interview</vt:lpstr>
      <vt:lpstr>Contract Procurement Process – Evaluation Process for the Interview</vt:lpstr>
      <vt:lpstr>Contract Procurement Process – Evaluation Process of the Coefficient</vt:lpstr>
      <vt:lpstr>Contract Procurement Process – Evaluation Process of the Coefficient</vt:lpstr>
      <vt:lpstr>Contract Procurement Process – Evaluation Process of the UPB </vt:lpstr>
      <vt:lpstr>Contract Procurement Process Diverse Business Participation</vt:lpstr>
      <vt:lpstr>JOC Work Order Process</vt:lpstr>
      <vt:lpstr>Agency Notification of Work and Contractor Initial Response</vt:lpstr>
      <vt:lpstr>Agency Notification of Work and Contractor Initial Response</vt:lpstr>
      <vt:lpstr>JOC Work Order – Initial Site Visit and Scope Development</vt:lpstr>
      <vt:lpstr>JOC Work Order – Proposal Preparation</vt:lpstr>
      <vt:lpstr>JOC Work Order – Proposal Submission</vt:lpstr>
      <vt:lpstr>JOC Work Order– Proposal Approval/Work Order Award Process</vt:lpstr>
      <vt:lpstr>Program Management of a JOC Contract</vt:lpstr>
      <vt:lpstr>Program Management of a JOC Contract</vt:lpstr>
      <vt:lpstr>Closeout of the Work Order and JOC Contract</vt:lpstr>
      <vt:lpstr>Reporting Per RCW 39.10.460</vt:lpstr>
      <vt:lpstr>Best Practices Summary</vt:lpstr>
      <vt:lpstr>Best Practices Summary</vt:lpstr>
      <vt:lpstr>Best Practices Summary</vt:lpstr>
      <vt:lpstr>Best Practices Summary</vt:lpstr>
      <vt:lpstr>JOC Committee</vt:lpstr>
      <vt:lpstr>Bibliography</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ORDER CONTRACTING (JOC)</dc:title>
  <dc:creator>Linda Shilley</dc:creator>
  <cp:lastModifiedBy>Linda Shilley</cp:lastModifiedBy>
  <cp:revision>462</cp:revision>
  <cp:lastPrinted>2020-12-27T23:39:36Z</cp:lastPrinted>
  <dcterms:created xsi:type="dcterms:W3CDTF">2020-08-03T17:47:48Z</dcterms:created>
  <dcterms:modified xsi:type="dcterms:W3CDTF">2021-05-18T15:26:51Z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0x01010074E1CBB792CF0646BD017E543E209AF0</vt:lpwstr>
  </property>
</Properties>
</file>