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
  </p:notesMasterIdLst>
  <p:handoutMasterIdLst>
    <p:handoutMasterId r:id="rId21"/>
  </p:handoutMasterIdLst>
  <p:sldIdLst>
    <p:sldId id="266" r:id="rId2"/>
    <p:sldId id="271" r:id="rId3"/>
    <p:sldId id="270" r:id="rId4"/>
    <p:sldId id="274" r:id="rId5"/>
    <p:sldId id="275" r:id="rId6"/>
    <p:sldId id="277" r:id="rId7"/>
    <p:sldId id="278" r:id="rId8"/>
    <p:sldId id="279" r:id="rId9"/>
    <p:sldId id="290" r:id="rId10"/>
    <p:sldId id="291" r:id="rId11"/>
    <p:sldId id="281" r:id="rId12"/>
    <p:sldId id="282" r:id="rId13"/>
    <p:sldId id="283" r:id="rId14"/>
    <p:sldId id="285" r:id="rId15"/>
    <p:sldId id="284" r:id="rId16"/>
    <p:sldId id="288" r:id="rId17"/>
    <p:sldId id="289" r:id="rId18"/>
    <p:sldId id="269" r:id="rId1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3845"/>
    <a:srgbClr val="324C80"/>
    <a:srgbClr val="FFFB98"/>
    <a:srgbClr val="228070"/>
    <a:srgbClr val="208D8D"/>
    <a:srgbClr val="2D9885"/>
    <a:srgbClr val="A56241"/>
    <a:srgbClr val="559084"/>
    <a:srgbClr val="67AD9F"/>
    <a:srgbClr val="1A44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7"/>
    <p:restoredTop sz="74617" autoAdjust="0"/>
  </p:normalViewPr>
  <p:slideViewPr>
    <p:cSldViewPr>
      <p:cViewPr>
        <p:scale>
          <a:sx n="100" d="100"/>
          <a:sy n="100" d="100"/>
        </p:scale>
        <p:origin x="-194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42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06F433D-8CFD-AD4D-8C82-63ED27153CBD}" type="datetimeFigureOut">
              <a:rPr lang="en-US" smtClean="0"/>
              <a:t>11/12/2015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25FA7C4-0E9A-5640-AB03-3B12E74EDEDC}" type="slidenum">
              <a:rPr lang="en-US" smtClean="0"/>
              <a:t>‹#›</a:t>
            </a:fld>
            <a:endParaRPr lang="en-US"/>
          </a:p>
        </p:txBody>
      </p:sp>
    </p:spTree>
    <p:extLst>
      <p:ext uri="{BB962C8B-B14F-4D97-AF65-F5344CB8AC3E}">
        <p14:creationId xmlns:p14="http://schemas.microsoft.com/office/powerpoint/2010/main" val="1369133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ea typeface="ＭＳ Ｐゴシック" pitchFamily="-48" charset="-128"/>
                <a:cs typeface="+mn-cs"/>
              </a:defRPr>
            </a:lvl1pPr>
          </a:lstStyle>
          <a:p>
            <a:pPr>
              <a:defRPr/>
            </a:pPr>
            <a:endParaRPr lang="en-US"/>
          </a:p>
        </p:txBody>
      </p:sp>
      <p:sp>
        <p:nvSpPr>
          <p:cNvPr id="35843"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ea typeface="ＭＳ Ｐゴシック" pitchFamily="-48"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5845"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ea typeface="ＭＳ Ｐゴシック" pitchFamily="-48" charset="-128"/>
                <a:cs typeface="+mn-cs"/>
              </a:defRPr>
            </a:lvl1pPr>
          </a:lstStyle>
          <a:p>
            <a:pPr>
              <a:defRPr/>
            </a:pPr>
            <a:endParaRPr lang="en-US"/>
          </a:p>
        </p:txBody>
      </p:sp>
      <p:sp>
        <p:nvSpPr>
          <p:cNvPr id="35847"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EB5B29C9-180E-F741-80B9-06D9FA20ABC5}" type="slidenum">
              <a:rPr lang="en-US"/>
              <a:pPr>
                <a:defRPr/>
              </a:pPr>
              <a:t>‹#›</a:t>
            </a:fld>
            <a:endParaRPr lang="en-US"/>
          </a:p>
        </p:txBody>
      </p:sp>
    </p:spTree>
    <p:extLst>
      <p:ext uri="{BB962C8B-B14F-4D97-AF65-F5344CB8AC3E}">
        <p14:creationId xmlns:p14="http://schemas.microsoft.com/office/powerpoint/2010/main" val="1179810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es.wa.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a:t>
            </a:fld>
            <a:endParaRPr lang="en-US"/>
          </a:p>
        </p:txBody>
      </p:sp>
    </p:spTree>
    <p:extLst>
      <p:ext uri="{BB962C8B-B14F-4D97-AF65-F5344CB8AC3E}">
        <p14:creationId xmlns:p14="http://schemas.microsoft.com/office/powerpoint/2010/main" val="75793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1" dirty="0" smtClean="0"/>
          </a:p>
          <a:p>
            <a:r>
              <a:rPr lang="en-US" sz="800" b="1" dirty="0" smtClean="0"/>
              <a:t>Project Management Services </a:t>
            </a:r>
            <a:r>
              <a:rPr lang="en-US" sz="800" dirty="0" smtClean="0"/>
              <a:t>We offer expertise on a wide range of facility issues including managing nearly 800 design and construction projects for public agencies throughout Washington valued at more than $580 million. Our staff has an established record of completing projects on time and within budget.</a:t>
            </a:r>
          </a:p>
          <a:p>
            <a:pPr marL="514350" indent="-514350">
              <a:buFont typeface="+mj-lt"/>
              <a:buAutoNum type="arabicPeriod"/>
            </a:pPr>
            <a:r>
              <a:rPr lang="en-US" sz="800" dirty="0" smtClean="0"/>
              <a:t>Capital Projects</a:t>
            </a:r>
          </a:p>
          <a:p>
            <a:pPr marL="514350" indent="-514350">
              <a:buFont typeface="+mj-lt"/>
              <a:buAutoNum type="arabicPeriod"/>
            </a:pPr>
            <a:r>
              <a:rPr lang="en-US" sz="800" dirty="0" smtClean="0"/>
              <a:t>Architectural and Engineering Services</a:t>
            </a:r>
          </a:p>
          <a:p>
            <a:pPr marL="514350" indent="-514350">
              <a:buFont typeface="+mj-lt"/>
              <a:buAutoNum type="arabicPeriod"/>
            </a:pPr>
            <a:r>
              <a:rPr lang="en-US" sz="800" dirty="0" smtClean="0"/>
              <a:t>Green Building Advisor</a:t>
            </a:r>
          </a:p>
          <a:p>
            <a:endParaRPr lang="en-US" sz="800" b="1" dirty="0" smtClean="0"/>
          </a:p>
          <a:p>
            <a:pPr marL="0" indent="0">
              <a:buFont typeface="+mj-lt"/>
              <a:buNone/>
            </a:pPr>
            <a:r>
              <a:rPr lang="en-US" sz="800" b="1" dirty="0" smtClean="0"/>
              <a:t>Energy Program </a:t>
            </a:r>
            <a:r>
              <a:rPr lang="en-US" sz="800" dirty="0" smtClean="0"/>
              <a:t>Our Energy Program is recognized for its expertise in managing energy and water conservation projects in public buildings. Since the program’s inception in 1984, the energy team has helped public agencies avoid nearly $120 million in utility costs. Energy Life Cycle Cost Analysis (ELCCA), Energy Star Portfolio Manager, Building Commissioning &amp; Energy Savings Performance Contracting (ESPC)</a:t>
            </a:r>
          </a:p>
          <a:p>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800" b="1" i="1" kern="1200" dirty="0" smtClean="0">
                <a:solidFill>
                  <a:srgbClr val="6DB33F"/>
                </a:solidFill>
                <a:latin typeface="Arial" pitchFamily="34" charset="0"/>
                <a:ea typeface="ＭＳ Ｐゴシック" pitchFamily="-48" charset="-128"/>
                <a:cs typeface="Arial" pitchFamily="34" charset="0"/>
              </a:rPr>
              <a:t>Energy Services  presentation  “Less = More” Nov 5 @ 1:30 pm</a:t>
            </a:r>
          </a:p>
          <a:p>
            <a:pPr marL="0" indent="0">
              <a:buNone/>
            </a:pPr>
            <a:endParaRPr lang="en-US" sz="800" dirty="0" smtClean="0"/>
          </a:p>
          <a:p>
            <a:pPr marL="0" indent="0">
              <a:buNone/>
            </a:pPr>
            <a:r>
              <a:rPr lang="en-US" sz="800" dirty="0" smtClean="0"/>
              <a:t>Clients</a:t>
            </a:r>
          </a:p>
          <a:p>
            <a:pPr marL="514350" indent="-514350">
              <a:buFont typeface="+mj-lt"/>
              <a:buAutoNum type="arabicPeriod"/>
            </a:pPr>
            <a:r>
              <a:rPr lang="en-US" sz="1200" dirty="0" smtClean="0"/>
              <a:t>Municipalities</a:t>
            </a:r>
          </a:p>
          <a:p>
            <a:pPr marL="514350" indent="-514350">
              <a:buFont typeface="+mj-lt"/>
              <a:buAutoNum type="arabicPeriod"/>
            </a:pPr>
            <a:r>
              <a:rPr lang="en-US" sz="1200" dirty="0" smtClean="0"/>
              <a:t>K-12 School Districts</a:t>
            </a:r>
          </a:p>
          <a:p>
            <a:pPr marL="514350" indent="-514350">
              <a:buFont typeface="+mj-lt"/>
              <a:buAutoNum type="arabicPeriod"/>
            </a:pPr>
            <a:r>
              <a:rPr lang="en-US" sz="1200" dirty="0" smtClean="0"/>
              <a:t>Public Hospitals</a:t>
            </a:r>
          </a:p>
          <a:p>
            <a:pPr marL="514350" indent="-514350">
              <a:buFont typeface="+mj-lt"/>
              <a:buAutoNum type="arabicPeriod"/>
            </a:pPr>
            <a:r>
              <a:rPr lang="en-US" sz="1200" dirty="0" smtClean="0"/>
              <a:t>Colleges and Universities</a:t>
            </a:r>
          </a:p>
          <a:p>
            <a:pPr marL="514350" indent="-514350">
              <a:buFont typeface="+mj-lt"/>
              <a:buAutoNum type="arabicPeriod"/>
            </a:pPr>
            <a:r>
              <a:rPr lang="en-US" sz="1200" dirty="0" smtClean="0"/>
              <a:t>Other State Agencies</a:t>
            </a:r>
          </a:p>
          <a:p>
            <a:pPr marL="514350" indent="-514350">
              <a:buFont typeface="+mj-lt"/>
              <a:buAutoNum type="arabicPeriod"/>
            </a:pPr>
            <a:endParaRPr lang="en-US" sz="1200" dirty="0" smtClean="0"/>
          </a:p>
          <a:p>
            <a:pPr marL="0" indent="0">
              <a:buFont typeface="+mj-lt"/>
              <a:buNone/>
            </a:pPr>
            <a:endParaRPr lang="en-US" sz="1200"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10</a:t>
            </a:fld>
            <a:endParaRPr lang="en-US"/>
          </a:p>
        </p:txBody>
      </p:sp>
    </p:spTree>
    <p:extLst>
      <p:ext uri="{BB962C8B-B14F-4D97-AF65-F5344CB8AC3E}">
        <p14:creationId xmlns:p14="http://schemas.microsoft.com/office/powerpoint/2010/main" val="3203469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Workforce Development Services</a:t>
            </a:r>
          </a:p>
          <a:p>
            <a:r>
              <a:rPr lang="en-US" b="1" dirty="0"/>
              <a:t>Employee Assistance Program </a:t>
            </a:r>
            <a:r>
              <a:rPr lang="en-US" dirty="0"/>
              <a:t>Enterprise Services administers the statewide Employee Assistance Program (EAP) helping state government employees and their family members resolve personal and work-related issues.</a:t>
            </a:r>
          </a:p>
          <a:p>
            <a:r>
              <a:rPr lang="en-US" dirty="0"/>
              <a:t>EAP helps employees and their household members resolve personal or work-related issues that impact productivity.  EAP assists managers, </a:t>
            </a:r>
          </a:p>
          <a:p>
            <a:r>
              <a:rPr lang="en-US" dirty="0"/>
              <a:t>Supervisors and human resource professionals with workplace of supervisory issues.</a:t>
            </a:r>
          </a:p>
          <a:p>
            <a:r>
              <a:rPr lang="en-US" dirty="0"/>
              <a:t> </a:t>
            </a:r>
          </a:p>
          <a:p>
            <a:r>
              <a:rPr lang="en-US" dirty="0"/>
              <a:t>By helping employees and management resolve personal and workplace concerns in a confidential and safe manner it helps ensure a productive</a:t>
            </a:r>
          </a:p>
          <a:p>
            <a:r>
              <a:rPr lang="en-US" dirty="0"/>
              <a:t>workplace that can better serve the needs of Washington citizens.  It makes good business sense. </a:t>
            </a:r>
          </a:p>
          <a:p>
            <a:r>
              <a:rPr lang="en-US" dirty="0"/>
              <a:t> </a:t>
            </a:r>
          </a:p>
          <a:p>
            <a:endParaRPr lang="en-US" b="1" dirty="0"/>
          </a:p>
          <a:p>
            <a:r>
              <a:rPr lang="en-US" b="1" dirty="0"/>
              <a:t>Training/Patrick </a:t>
            </a:r>
            <a:r>
              <a:rPr lang="en-US" dirty="0"/>
              <a:t>We host statewide online and classroom training and provide other employee development services.  </a:t>
            </a:r>
          </a:p>
          <a:p>
            <a:r>
              <a:rPr lang="en-US" dirty="0"/>
              <a:t>What’s new with the </a:t>
            </a:r>
            <a:r>
              <a:rPr lang="en-US" b="1" dirty="0"/>
              <a:t>Statewide e-Learning Unit? </a:t>
            </a:r>
            <a:endParaRPr lang="en-US" dirty="0"/>
          </a:p>
          <a:p>
            <a:r>
              <a:rPr lang="en-US" b="1" dirty="0"/>
              <a:t>Benefits:</a:t>
            </a:r>
            <a:endParaRPr lang="en-US" dirty="0"/>
          </a:p>
          <a:p>
            <a:pPr marL="174708" indent="-174708">
              <a:buFont typeface="Arial" panose="020B0604020202020204" pitchFamily="34" charset="0"/>
              <a:buChar char="•"/>
            </a:pPr>
            <a:r>
              <a:rPr lang="en-US" dirty="0"/>
              <a:t>Agencies don’t need to go through time-consuming and expensive RFQ process for outside vendors when working with DES.</a:t>
            </a:r>
          </a:p>
          <a:p>
            <a:pPr marL="174708" indent="-174708">
              <a:buFont typeface="Arial" panose="020B0604020202020204" pitchFamily="34" charset="0"/>
              <a:buChar char="•"/>
            </a:pPr>
            <a:r>
              <a:rPr lang="en-US" dirty="0"/>
              <a:t>We create e-Learning that meets legal requirements around accessibility for staff with disabilities  (This is a Federal law and a state policy that most e-Learning units, state and private, don’t meet).</a:t>
            </a:r>
          </a:p>
          <a:p>
            <a:pPr marL="174708" indent="-174708">
              <a:buFont typeface="Arial" panose="020B0604020202020204" pitchFamily="34" charset="0"/>
              <a:buChar char="•"/>
            </a:pPr>
            <a:r>
              <a:rPr lang="en-US" dirty="0"/>
              <a:t>Three certified Advanced e-Learning Instructional Designers on the team to create effective online training.</a:t>
            </a:r>
          </a:p>
          <a:p>
            <a:pPr marL="174708" indent="-174708">
              <a:buFont typeface="Arial" panose="020B0604020202020204" pitchFamily="34" charset="0"/>
              <a:buChar char="•"/>
            </a:pPr>
            <a:r>
              <a:rPr lang="en-US" dirty="0"/>
              <a:t>We conduct user testing to evaluate learner retention and comprehension of training material.</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11</a:t>
            </a:fld>
            <a:endParaRPr lang="en-US"/>
          </a:p>
        </p:txBody>
      </p:sp>
    </p:spTree>
    <p:extLst>
      <p:ext uri="{BB962C8B-B14F-4D97-AF65-F5344CB8AC3E}">
        <p14:creationId xmlns:p14="http://schemas.microsoft.com/office/powerpoint/2010/main" val="170558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Printing &amp; Mail </a:t>
            </a:r>
          </a:p>
          <a:p>
            <a:r>
              <a:rPr lang="en-US" dirty="0"/>
              <a:t>Enterprise Services offers a wide range of communication, print and mail assistance</a:t>
            </a:r>
          </a:p>
          <a:p>
            <a:endParaRPr lang="en-US" b="1" dirty="0"/>
          </a:p>
          <a:p>
            <a:r>
              <a:rPr lang="en-US" b="1" dirty="0"/>
              <a:t>Printing </a:t>
            </a:r>
            <a:r>
              <a:rPr lang="en-US" b="1" dirty="0" smtClean="0"/>
              <a:t> </a:t>
            </a:r>
            <a:r>
              <a:rPr lang="en-US" b="0" dirty="0" smtClean="0"/>
              <a:t>We</a:t>
            </a:r>
            <a:r>
              <a:rPr lang="en-US" b="0" baseline="0" dirty="0" smtClean="0"/>
              <a:t> specialize in:</a:t>
            </a:r>
          </a:p>
          <a:p>
            <a:r>
              <a:rPr lang="en-US" b="0" baseline="0" dirty="0" smtClean="0"/>
              <a:t>* High quality full color specialized printing</a:t>
            </a:r>
          </a:p>
          <a:p>
            <a:pPr marL="171450" indent="-171450">
              <a:buFont typeface="Arial" charset="0"/>
              <a:buChar char="•"/>
            </a:pPr>
            <a:r>
              <a:rPr lang="en-US" b="0" baseline="0" dirty="0" smtClean="0"/>
              <a:t>Full service digital and variable – data printing</a:t>
            </a:r>
          </a:p>
          <a:p>
            <a:pPr marL="171450" indent="-171450">
              <a:buFont typeface="Arial" charset="0"/>
              <a:buChar char="•"/>
            </a:pPr>
            <a:r>
              <a:rPr lang="en-US" b="0" baseline="0" dirty="0" smtClean="0"/>
              <a:t>Custom binding and finishing</a:t>
            </a:r>
          </a:p>
          <a:p>
            <a:pPr marL="171450" indent="-171450">
              <a:buFont typeface="Arial" charset="0"/>
              <a:buChar char="•"/>
            </a:pPr>
            <a:r>
              <a:rPr lang="en-US" b="0" baseline="0" dirty="0" smtClean="0"/>
              <a:t>Complete fulfillment, storage, distribution and inventory management services</a:t>
            </a:r>
          </a:p>
          <a:p>
            <a:pPr marL="171450" indent="-171450">
              <a:buFont typeface="Arial" charset="0"/>
              <a:buChar char="•"/>
            </a:pPr>
            <a:r>
              <a:rPr lang="en-US" b="0" baseline="0" dirty="0" smtClean="0"/>
              <a:t>Envelop manufacturing and printing</a:t>
            </a:r>
          </a:p>
          <a:p>
            <a:pPr marL="171450" indent="-171450">
              <a:buFont typeface="Arial" charset="0"/>
              <a:buChar char="•"/>
            </a:pPr>
            <a:r>
              <a:rPr lang="en-US" b="0" baseline="0" dirty="0" smtClean="0"/>
              <a:t>Integrated and accountable print and mail services that provide quality control integrity for sensitive data and products</a:t>
            </a:r>
            <a:r>
              <a:rPr lang="en-US" dirty="0" smtClean="0"/>
              <a:t> </a:t>
            </a:r>
          </a:p>
          <a:p>
            <a:pPr marL="0" indent="0">
              <a:buFont typeface="Arial" charset="0"/>
              <a:buNone/>
            </a:pPr>
            <a:r>
              <a:rPr lang="en-US" dirty="0" smtClean="0"/>
              <a:t>A professional print staff with an average of 14 years of experience is available to consult on more complex jobs and our </a:t>
            </a:r>
            <a:r>
              <a:rPr lang="en-US" dirty="0"/>
              <a:t>expert print buyers help customers develop economical product specifications and manage the competitive bidding process to find the </a:t>
            </a:r>
            <a:r>
              <a:rPr lang="en-US" dirty="0" smtClean="0"/>
              <a:t>highest quality job at the best price.</a:t>
            </a:r>
          </a:p>
          <a:p>
            <a:pPr marL="0" indent="0">
              <a:buFont typeface="Arial" charset="0"/>
              <a:buNone/>
            </a:pPr>
            <a:endParaRPr lang="en-US" dirty="0" smtClean="0"/>
          </a:p>
          <a:p>
            <a:pPr marL="0" indent="0">
              <a:buFont typeface="Arial" charset="0"/>
              <a:buNone/>
            </a:pPr>
            <a:r>
              <a:rPr lang="en-US" dirty="0" smtClean="0"/>
              <a:t>Online ordering will make it easier for customers to place orders and manage order history</a:t>
            </a:r>
            <a:r>
              <a:rPr lang="en-US" baseline="0" dirty="0" smtClean="0"/>
              <a:t> – we are doing outreach to ensure planned improvements for the </a:t>
            </a:r>
            <a:r>
              <a:rPr lang="en-US" baseline="0" dirty="0" err="1" smtClean="0"/>
              <a:t>MyPrint</a:t>
            </a:r>
            <a:r>
              <a:rPr lang="en-US" baseline="0" dirty="0" smtClean="0"/>
              <a:t> digital storefront system will streamline your order experience.</a:t>
            </a:r>
          </a:p>
          <a:p>
            <a:pPr marL="0" indent="0">
              <a:buFont typeface="Arial" charset="0"/>
              <a:buNone/>
            </a:pPr>
            <a:endParaRPr lang="en-US" baseline="0" dirty="0" smtClean="0"/>
          </a:p>
          <a:p>
            <a:pPr marL="0" indent="0">
              <a:buFont typeface="Arial" charset="0"/>
              <a:buNone/>
            </a:pPr>
            <a:r>
              <a:rPr lang="en-US" baseline="0" dirty="0" smtClean="0"/>
              <a:t>There are new requirements for managing print operations that apply to all state agencies  DES is here to help you understand what is required.</a:t>
            </a:r>
            <a:endParaRPr lang="en-US" dirty="0" smtClean="0"/>
          </a:p>
          <a:p>
            <a:pPr marL="0" indent="0">
              <a:buFont typeface="Arial" charset="0"/>
              <a:buNone/>
            </a:pPr>
            <a:endParaRPr lang="en-US" dirty="0" smtClean="0"/>
          </a:p>
          <a:p>
            <a:pPr marL="0" indent="0">
              <a:buFont typeface="Arial" charset="0"/>
              <a:buNone/>
            </a:pPr>
            <a:r>
              <a:rPr lang="en-US" b="1" dirty="0" smtClean="0"/>
              <a:t>Mail </a:t>
            </a:r>
            <a:r>
              <a:rPr lang="en-US" dirty="0"/>
              <a:t>Mailing services include maintaining and cleansing distribution lists, boxing and shrink-wrapping, inserting and other services designed to reduce postage, shipping and handling costs.  We provide pick-up and delivery service for interagency documents and packages to 45 cities in 10 counties.   Our dispatch drivers cover more than 1,800 miles and make 1,135 separate deliveries and pickups</a:t>
            </a:r>
            <a:r>
              <a:rPr lang="en-US" dirty="0" smtClean="0"/>
              <a:t>.</a:t>
            </a:r>
          </a:p>
          <a:p>
            <a:pPr lvl="0"/>
            <a:r>
              <a:rPr lang="en-US" sz="1200" kern="1200" dirty="0" smtClean="0">
                <a:solidFill>
                  <a:schemeClr val="tx1"/>
                </a:solidFill>
                <a:effectLst/>
                <a:latin typeface="Arial" charset="0"/>
                <a:ea typeface="ＭＳ Ｐゴシック" pitchFamily="-48" charset="-128"/>
                <a:cs typeface="ＭＳ Ｐゴシック" charset="0"/>
              </a:rPr>
              <a:t>The core function of CMS is to streamline government mailing, allowing customers to focus on their priorities.  A few of the key benefits of using Consolidated Mail Services include postage discounts, automated inserting services, and reliable and efficient pickup and delivery of mail, small packages, and other items critical to government operations.  CMS also provides consulting services for achieving postage discounts and other mailing solutions.</a:t>
            </a:r>
          </a:p>
          <a:p>
            <a:r>
              <a:rPr lang="en-US" sz="1200" kern="1200" dirty="0" smtClean="0">
                <a:solidFill>
                  <a:schemeClr val="tx1"/>
                </a:solidFill>
                <a:effectLst/>
                <a:latin typeface="Arial" charset="0"/>
                <a:ea typeface="ＭＳ Ｐゴシック" pitchFamily="-48" charset="-128"/>
                <a:cs typeface="ＭＳ Ｐゴシック" charset="0"/>
              </a:rPr>
              <a:t> </a:t>
            </a:r>
          </a:p>
          <a:p>
            <a:r>
              <a:rPr lang="en-US" sz="1200" kern="1200" dirty="0" smtClean="0">
                <a:solidFill>
                  <a:schemeClr val="tx1"/>
                </a:solidFill>
                <a:effectLst/>
                <a:latin typeface="Arial" charset="0"/>
                <a:ea typeface="ＭＳ Ｐゴシック" pitchFamily="-48" charset="-128"/>
                <a:cs typeface="ＭＳ Ｐゴシック" charset="0"/>
              </a:rPr>
              <a:t>Print and Mail services will be covered in detail on Thursday at the “Lick your Last Envelope” session. 9:45 -10:45. Room 317</a:t>
            </a:r>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12</a:t>
            </a:fld>
            <a:endParaRPr lang="en-US"/>
          </a:p>
        </p:txBody>
      </p:sp>
    </p:spTree>
    <p:extLst>
      <p:ext uri="{BB962C8B-B14F-4D97-AF65-F5344CB8AC3E}">
        <p14:creationId xmlns:p14="http://schemas.microsoft.com/office/powerpoint/2010/main" val="327502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Surplus </a:t>
            </a:r>
          </a:p>
          <a:p>
            <a:r>
              <a:rPr lang="en-US" dirty="0"/>
              <a:t>Recycling, reuse, and sales of surplus assets benefit all public organizations.  Our overall sales of goods returned more than $12 million to state and local government agencies over the last three fiscal years.   The sale, reuse and recycling of goods also keeps hundreds of thousands of pounds of materials from being dumped in landfills.  Enterprise Services works with the Department of Corrections and the Office of Superintendent of Public Instruction to refurbish computers and redistribute them for use by school districts across the state. In 2013, 5,950 computers were sold Washington Schools for $27 each.  </a:t>
            </a:r>
          </a:p>
          <a:p>
            <a:r>
              <a:rPr lang="en-US" dirty="0"/>
              <a:t>Surplus Operations can facilitate transfers of surplus properties from one agency or institution to another, allowing clients to invest more of their resources in serving the public. Between July 2013 and August 2014, more than 900 items were transferred through DES at a value of nearly $50,000.</a:t>
            </a:r>
          </a:p>
          <a:p>
            <a:endParaRPr lang="en-US" dirty="0"/>
          </a:p>
          <a:p>
            <a:endParaRPr lang="en-US" dirty="0"/>
          </a:p>
          <a:p>
            <a:r>
              <a:rPr lang="en-US" dirty="0"/>
              <a:t>Surplus operations provides pick up of unwanted property for State agencies across the entire State of Washington.  Everything your agency may be replacing for any reason, such as scheduled replacement like technology or vehicles that hit the mileage number.  It can also be unplanned, such as boats that don’t float, or a vacated position that won’t be refilled and the support equipment that person used in their job.</a:t>
            </a:r>
          </a:p>
          <a:p>
            <a:r>
              <a:rPr lang="en-US" dirty="0"/>
              <a:t>Surplus can transfer or sell the property to other agencies, or sell to local governments or the general public. If the items have value, the agency can get money back.  Surplus has returned millions of dollars back to State agencies, saving all of us money. We have an online auction like eBay for the sale of property, as well as a retail store in Tumwater.</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13</a:t>
            </a:fld>
            <a:endParaRPr lang="en-US"/>
          </a:p>
        </p:txBody>
      </p:sp>
    </p:spTree>
    <p:extLst>
      <p:ext uri="{BB962C8B-B14F-4D97-AF65-F5344CB8AC3E}">
        <p14:creationId xmlns:p14="http://schemas.microsoft.com/office/powerpoint/2010/main" val="110304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Technology Leasing Program is helping agencies stay current with IT needs while managing cash-flow.</a:t>
            </a:r>
          </a:p>
          <a:p>
            <a:r>
              <a:rPr lang="en-US" dirty="0"/>
              <a:t> </a:t>
            </a:r>
          </a:p>
          <a:p>
            <a:r>
              <a:rPr lang="en-US" dirty="0"/>
              <a:t>What’s new with Tech Leasing:</a:t>
            </a:r>
          </a:p>
          <a:p>
            <a:pPr lvl="0"/>
            <a:r>
              <a:rPr lang="en-US" u="sng" dirty="0"/>
              <a:t>Expansion of product offerings</a:t>
            </a:r>
            <a:r>
              <a:rPr lang="en-US" dirty="0"/>
              <a:t> – in the past the program only leased desktops, laptops, and servers, however product lines have been expanded to printers, network infrastructure, backup recovery storage devices, and other types of technology that may or may not be on the master contracts</a:t>
            </a:r>
          </a:p>
          <a:p>
            <a:pPr lvl="0"/>
            <a:r>
              <a:rPr lang="en-US" u="sng" dirty="0"/>
              <a:t>K-12, higher </a:t>
            </a:r>
            <a:r>
              <a:rPr lang="en-US" u="sng" dirty="0" err="1"/>
              <a:t>ed</a:t>
            </a:r>
            <a:r>
              <a:rPr lang="en-US" u="sng" dirty="0"/>
              <a:t>, </a:t>
            </a:r>
            <a:r>
              <a:rPr lang="en-US" u="sng" dirty="0" err="1"/>
              <a:t>polic</a:t>
            </a:r>
            <a:r>
              <a:rPr lang="en-US" u="sng" dirty="0"/>
              <a:t> subs, and local governments</a:t>
            </a:r>
            <a:r>
              <a:rPr lang="en-US" dirty="0"/>
              <a:t> – organizations within these government classifications now have the ability to access Technology Leasing’s full range of product offerings</a:t>
            </a:r>
          </a:p>
          <a:p>
            <a:pPr lvl="0"/>
            <a:r>
              <a:rPr lang="en-US" u="sng" dirty="0"/>
              <a:t>New Master Lease Agreement (MLA)</a:t>
            </a:r>
            <a:r>
              <a:rPr lang="en-US" dirty="0"/>
              <a:t> – The contract has been rewritten in order to provide customers with more flexibility at the end of the lease. Customers now have three options rather than the lone option of </a:t>
            </a:r>
            <a:r>
              <a:rPr lang="en-US" dirty="0" err="1"/>
              <a:t>surplussing</a:t>
            </a:r>
            <a:r>
              <a:rPr lang="en-US" dirty="0"/>
              <a:t> the leased hardware: turn the equipment back in to Technology Leasing for </a:t>
            </a:r>
            <a:r>
              <a:rPr lang="en-US" dirty="0" err="1"/>
              <a:t>surplussing</a:t>
            </a:r>
            <a:r>
              <a:rPr lang="en-US" dirty="0"/>
              <a:t>; extend the lease for up to 12 months at the cost of $1.75 per unit; or transfer ownership of the hardware from DES Tech. Leasing to the lessee.</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14</a:t>
            </a:fld>
            <a:endParaRPr lang="en-US"/>
          </a:p>
        </p:txBody>
      </p:sp>
    </p:spTree>
    <p:extLst>
      <p:ext uri="{BB962C8B-B14F-4D97-AF65-F5344CB8AC3E}">
        <p14:creationId xmlns:p14="http://schemas.microsoft.com/office/powerpoint/2010/main" val="208870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Travel Services</a:t>
            </a:r>
          </a:p>
          <a:p>
            <a:r>
              <a:rPr lang="en-US" dirty="0"/>
              <a:t>We offer travel services--including air travel, lodging, rental vehicles and travel agent assistance— to local and tribal governments, higher education institutions and school districts, state agencies and qualified nonprofit corporations through state contracts.  </a:t>
            </a:r>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15</a:t>
            </a:fld>
            <a:endParaRPr lang="en-US"/>
          </a:p>
        </p:txBody>
      </p:sp>
    </p:spTree>
    <p:extLst>
      <p:ext uri="{BB962C8B-B14F-4D97-AF65-F5344CB8AC3E}">
        <p14:creationId xmlns:p14="http://schemas.microsoft.com/office/powerpoint/2010/main" val="2174549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Melissa Cox, Contracts Division</a:t>
            </a:r>
          </a:p>
          <a:p>
            <a:pPr lvl="0"/>
            <a:endParaRPr lang="en-US" dirty="0"/>
          </a:p>
          <a:p>
            <a:pPr lvl="0"/>
            <a:r>
              <a:rPr lang="en-US" dirty="0"/>
              <a:t>Seth Wallace, Real Estate Services</a:t>
            </a:r>
          </a:p>
          <a:p>
            <a:pPr lvl="0"/>
            <a:endParaRPr lang="en-US" b="1" dirty="0"/>
          </a:p>
          <a:p>
            <a:pPr lvl="0"/>
            <a:r>
              <a:rPr lang="en-US" b="1" dirty="0"/>
              <a:t>Scott Turner, Workforce Development Services – EAP</a:t>
            </a:r>
          </a:p>
          <a:p>
            <a:r>
              <a:rPr lang="en-US" dirty="0"/>
              <a:t>	Do supervisors get to know what happens in a session between EAP and one of our employees?</a:t>
            </a:r>
          </a:p>
          <a:p>
            <a:r>
              <a:rPr lang="en-US" dirty="0"/>
              <a:t>	How quick can an employee be seen?</a:t>
            </a:r>
          </a:p>
          <a:p>
            <a:r>
              <a:rPr lang="en-US" dirty="0"/>
              <a:t>	We know EAP is there for employees; is there some EAP services that are for the employer?</a:t>
            </a:r>
          </a:p>
          <a:p>
            <a:pPr lvl="0"/>
            <a:endParaRPr lang="en-US" dirty="0"/>
          </a:p>
          <a:p>
            <a:pPr lvl="0"/>
            <a:r>
              <a:rPr lang="en-US" b="1" dirty="0"/>
              <a:t>Patrick Seigler, Workforce Development Services – E-Learning</a:t>
            </a:r>
            <a:endParaRPr lang="en-US" dirty="0"/>
          </a:p>
          <a:p>
            <a:pPr lvl="1"/>
            <a:r>
              <a:rPr lang="en-US" dirty="0"/>
              <a:t>Isn’t it cheaper for an agency to purchase e-Learning creation software and have their own in-house trainers learn the software and create online learning?</a:t>
            </a:r>
          </a:p>
          <a:p>
            <a:pPr lvl="0"/>
            <a:endParaRPr lang="en-US" dirty="0"/>
          </a:p>
          <a:p>
            <a:pPr lvl="0"/>
            <a:r>
              <a:rPr lang="en-US" b="1" dirty="0" smtClean="0"/>
              <a:t>Jason </a:t>
            </a:r>
            <a:r>
              <a:rPr lang="en-US" b="1" dirty="0"/>
              <a:t>Bippert,  Printing  &amp; </a:t>
            </a:r>
            <a:r>
              <a:rPr lang="en-US" b="1" dirty="0" smtClean="0"/>
              <a:t>Imaging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48" charset="-128"/>
                <a:cs typeface="ＭＳ Ｐゴシック" charset="0"/>
              </a:rPr>
              <a:t>	How can we organize our “standard” printed materials and reduce workflow and administrative cost?</a:t>
            </a:r>
          </a:p>
          <a:p>
            <a:pPr lvl="0"/>
            <a:endParaRPr lang="en-US" b="1" dirty="0"/>
          </a:p>
          <a:p>
            <a:pPr lvl="0"/>
            <a:endParaRPr lang="en-US" dirty="0"/>
          </a:p>
          <a:p>
            <a:pPr lvl="0"/>
            <a:r>
              <a:rPr lang="en-US" b="1" dirty="0"/>
              <a:t>Diane </a:t>
            </a:r>
            <a:r>
              <a:rPr lang="en-US" b="1" dirty="0" smtClean="0"/>
              <a:t>Wilkinson, </a:t>
            </a:r>
            <a:r>
              <a:rPr lang="en-US" b="1" dirty="0"/>
              <a:t>Consolidated Mail </a:t>
            </a:r>
            <a:r>
              <a:rPr lang="en-US" b="1" dirty="0" smtClean="0"/>
              <a:t>Services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48" charset="-128"/>
                <a:cs typeface="ＭＳ Ｐゴシック" charset="0"/>
              </a:rPr>
              <a:t>	Are the postage discounts only for letters?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pitchFamily="-48" charset="-128"/>
              <a:cs typeface="ＭＳ Ｐゴシック" charset="0"/>
            </a:endParaRPr>
          </a:p>
          <a:p>
            <a:pPr lvl="0"/>
            <a:endParaRPr lang="en-US" b="1" dirty="0" smtClean="0"/>
          </a:p>
          <a:p>
            <a:pPr lvl="0"/>
            <a:endParaRPr lang="en-US" b="1" dirty="0"/>
          </a:p>
          <a:p>
            <a:pPr lvl="0"/>
            <a:endParaRPr lang="en-US" b="1" dirty="0"/>
          </a:p>
          <a:p>
            <a:pPr lvl="0"/>
            <a:r>
              <a:rPr lang="en-US" b="1" dirty="0"/>
              <a:t>David Baker, Surplus </a:t>
            </a:r>
            <a:endParaRPr lang="en-US" dirty="0"/>
          </a:p>
          <a:p>
            <a:pPr lvl="1"/>
            <a:r>
              <a:rPr lang="en-US" dirty="0"/>
              <a:t>Do You come to my location and pick up our stuff? Yes, if you are with a State agency.</a:t>
            </a:r>
          </a:p>
          <a:p>
            <a:pPr lvl="1"/>
            <a:r>
              <a:rPr lang="en-US" dirty="0"/>
              <a:t>What if I’m a local government?  If you bring item to us we can sell them for you.</a:t>
            </a:r>
          </a:p>
          <a:p>
            <a:pPr lvl="1"/>
            <a:r>
              <a:rPr lang="en-US" dirty="0"/>
              <a:t>Can you sell my stuff without coming to get it?  Yes, we can use photos of the item and sell it from your location- this will return more money to your agency.</a:t>
            </a:r>
          </a:p>
          <a:p>
            <a:pPr lvl="1"/>
            <a:r>
              <a:rPr lang="en-US" dirty="0"/>
              <a:t>You mentioned transfer of property, you mean for free?  In some cases yes.  If the item is under $200 in value, and you are with a state agency, you can essentially “have” it.  The State already bought it, why buy it again? In some cases no? f the item has more value, the transfer would be at the depreciated or residual value. </a:t>
            </a:r>
          </a:p>
          <a:p>
            <a:pPr lvl="1"/>
            <a:r>
              <a:rPr lang="en-US" dirty="0"/>
              <a:t>If you are with a local government, you would have an opportunity to buy the item before it goes out for sale to the public.  </a:t>
            </a:r>
          </a:p>
          <a:p>
            <a:pPr lvl="1"/>
            <a:r>
              <a:rPr lang="en-US" dirty="0"/>
              <a:t>You have a retail store, is that open to the public? Yes, five days a week including Saturdays.</a:t>
            </a:r>
          </a:p>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16</a:t>
            </a:fld>
            <a:endParaRPr lang="en-US"/>
          </a:p>
        </p:txBody>
      </p:sp>
    </p:spTree>
    <p:extLst>
      <p:ext uri="{BB962C8B-B14F-4D97-AF65-F5344CB8AC3E}">
        <p14:creationId xmlns:p14="http://schemas.microsoft.com/office/powerpoint/2010/main" val="379456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17</a:t>
            </a:fld>
            <a:endParaRPr lang="en-US"/>
          </a:p>
        </p:txBody>
      </p:sp>
    </p:spTree>
    <p:extLst>
      <p:ext uri="{BB962C8B-B14F-4D97-AF65-F5344CB8AC3E}">
        <p14:creationId xmlns:p14="http://schemas.microsoft.com/office/powerpoint/2010/main" val="379595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18</a:t>
            </a:fld>
            <a:endParaRPr lang="en-US"/>
          </a:p>
        </p:txBody>
      </p:sp>
    </p:spTree>
    <p:extLst>
      <p:ext uri="{BB962C8B-B14F-4D97-AF65-F5344CB8AC3E}">
        <p14:creationId xmlns:p14="http://schemas.microsoft.com/office/powerpoint/2010/main" val="281426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038"/>
            <a:r>
              <a:rPr lang="en-US" dirty="0" smtClean="0"/>
              <a:t>The </a:t>
            </a:r>
            <a:r>
              <a:rPr lang="en-US" dirty="0" smtClean="0">
                <a:hlinkClick r:id="rId3"/>
              </a:rPr>
              <a:t>Department of Enterprise Services </a:t>
            </a:r>
            <a:r>
              <a:rPr lang="en-US" dirty="0" smtClean="0"/>
              <a:t>(DES)</a:t>
            </a:r>
            <a:r>
              <a:rPr lang="en-US" u="sng" dirty="0" smtClean="0"/>
              <a:t> </a:t>
            </a:r>
            <a:r>
              <a:rPr lang="en-US" dirty="0" smtClean="0"/>
              <a:t>delivers high quality, cost-effective support services to meet the needs of local, tribal and state governments, as well as qualified nonprofit organizations. </a:t>
            </a:r>
          </a:p>
          <a:p>
            <a:pPr defTabSz="965038"/>
            <a:r>
              <a:rPr lang="en-US" dirty="0" smtClean="0"/>
              <a:t>We focus on finding the best value for our customers, using a consultative approach to meet the diverse needs of the public sector. </a:t>
            </a:r>
          </a:p>
          <a:p>
            <a:endParaRPr lang="en-US" dirty="0"/>
          </a:p>
          <a:p>
            <a:r>
              <a:rPr lang="en-US" dirty="0"/>
              <a:t>The theme for this year’s conference is “Efficient, Effective and Accountable Government” – reflecting both DES and Results Washington goals.  </a:t>
            </a:r>
          </a:p>
          <a:p>
            <a:endParaRPr lang="en-US" dirty="0"/>
          </a:p>
          <a:p>
            <a:r>
              <a:rPr lang="en-US" dirty="0"/>
              <a:t>The session will provide an overview of DES programs available to state agencies, featuring how agencies have benefited to become more Effective, Efficient and Accountable.   I will present an overview of programs and our panel will be available for questions.</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2</a:t>
            </a:fld>
            <a:endParaRPr lang="en-US"/>
          </a:p>
        </p:txBody>
      </p:sp>
    </p:spTree>
    <p:extLst>
      <p:ext uri="{BB962C8B-B14F-4D97-AF65-F5344CB8AC3E}">
        <p14:creationId xmlns:p14="http://schemas.microsoft.com/office/powerpoint/2010/main" val="253941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PANEL MEMBERS:</a:t>
            </a:r>
          </a:p>
          <a:p>
            <a:pPr lvl="0"/>
            <a:r>
              <a:rPr lang="en-US" dirty="0"/>
              <a:t>Melissa Cox, Contracts Division</a:t>
            </a:r>
          </a:p>
          <a:p>
            <a:pPr lvl="0"/>
            <a:r>
              <a:rPr lang="en-US" dirty="0"/>
              <a:t>Seth Wallace, Real Estate Services</a:t>
            </a:r>
          </a:p>
          <a:p>
            <a:pPr lvl="0"/>
            <a:r>
              <a:rPr lang="en-US" dirty="0"/>
              <a:t>Scott Turner, Workforce Development Services – EAP</a:t>
            </a:r>
          </a:p>
          <a:p>
            <a:pPr lvl="0"/>
            <a:r>
              <a:rPr lang="en-US" dirty="0"/>
              <a:t>Patrick Seigler, Workforce Development Services – E-Learning</a:t>
            </a:r>
          </a:p>
          <a:p>
            <a:pPr lvl="0"/>
            <a:r>
              <a:rPr lang="en-US" dirty="0" smtClean="0"/>
              <a:t>Jason </a:t>
            </a:r>
            <a:r>
              <a:rPr lang="en-US" dirty="0"/>
              <a:t>Bippert,  Printing  &amp; Imaging</a:t>
            </a:r>
          </a:p>
          <a:p>
            <a:pPr lvl="0"/>
            <a:r>
              <a:rPr lang="en-US" dirty="0"/>
              <a:t>Diane Wilkinson/Vanessa Williams, Consolidated Mail Services</a:t>
            </a:r>
          </a:p>
          <a:p>
            <a:pPr lvl="0"/>
            <a:r>
              <a:rPr lang="en-US" dirty="0"/>
              <a:t>David Baker, Surplus </a:t>
            </a:r>
          </a:p>
          <a:p>
            <a:pPr lvl="0"/>
            <a:r>
              <a:rPr lang="en-US" dirty="0"/>
              <a:t>Aaron Pittelkau, Finance/Technology Leasing Program</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3</a:t>
            </a:fld>
            <a:endParaRPr lang="en-US"/>
          </a:p>
        </p:txBody>
      </p:sp>
    </p:spTree>
    <p:extLst>
      <p:ext uri="{BB962C8B-B14F-4D97-AF65-F5344CB8AC3E}">
        <p14:creationId xmlns:p14="http://schemas.microsoft.com/office/powerpoint/2010/main" val="317604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48" charset="-128"/>
                <a:cs typeface="ＭＳ Ｐゴシック" charset="0"/>
              </a:rPr>
              <a:t>The session will provide an overview of DES programs featuring how your organization might benefit and become more Effective, Efficient and Accountable.   After an overview of programs and our panel will be available for questions.</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4</a:t>
            </a:fld>
            <a:endParaRPr lang="en-US"/>
          </a:p>
        </p:txBody>
      </p:sp>
    </p:spTree>
    <p:extLst>
      <p:ext uri="{BB962C8B-B14F-4D97-AF65-F5344CB8AC3E}">
        <p14:creationId xmlns:p14="http://schemas.microsoft.com/office/powerpoint/2010/main" val="200557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of Enterprise Services (DES) is one of the newest agencies in Washington state government. Created by the Legislature in 2011, the department provides a variety of support services to state government and Washington residents. It is also charged with creating greater overall operating efficiencies. </a:t>
            </a:r>
          </a:p>
          <a:p>
            <a:r>
              <a:rPr lang="en-US" dirty="0"/>
              <a:t> </a:t>
            </a:r>
          </a:p>
          <a:p>
            <a:r>
              <a:rPr lang="en-US" dirty="0"/>
              <a:t>Enterprise Services combines services from the former departments of General Administration and Printing and sections of the former departments of Personnel and Information Services. Several divisions from the Office of Financial Management are also part of the new agency. Enterprise Services began official operations in October 2011.</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5</a:t>
            </a:fld>
            <a:endParaRPr lang="en-US"/>
          </a:p>
        </p:txBody>
      </p:sp>
    </p:spTree>
    <p:extLst>
      <p:ext uri="{BB962C8B-B14F-4D97-AF65-F5344CB8AC3E}">
        <p14:creationId xmlns:p14="http://schemas.microsoft.com/office/powerpoint/2010/main" val="115839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you need.  How you need it.  When you need it</a:t>
            </a:r>
            <a:r>
              <a:rPr lang="en-US" b="1" dirty="0" smtClean="0"/>
              <a:t>.</a:t>
            </a:r>
          </a:p>
          <a:p>
            <a:r>
              <a:rPr lang="en-US" sz="1200" b="0" kern="1200" dirty="0" smtClean="0">
                <a:solidFill>
                  <a:schemeClr val="tx1"/>
                </a:solidFill>
                <a:effectLst/>
                <a:latin typeface="Arial" charset="0"/>
                <a:ea typeface="ＭＳ Ｐゴシック" pitchFamily="-48" charset="-128"/>
                <a:cs typeface="ＭＳ Ｐゴシック" charset="0"/>
              </a:rPr>
              <a:t>We</a:t>
            </a:r>
            <a:r>
              <a:rPr lang="en-US" sz="1200" b="0" kern="1200" baseline="0" dirty="0" smtClean="0">
                <a:solidFill>
                  <a:schemeClr val="tx1"/>
                </a:solidFill>
                <a:effectLst/>
                <a:latin typeface="Arial" charset="0"/>
                <a:ea typeface="ＭＳ Ｐゴシック" pitchFamily="-48" charset="-128"/>
                <a:cs typeface="ＭＳ Ｐゴシック" charset="0"/>
              </a:rPr>
              <a:t> focus on finding the best value for our customers, using a consultative approach to meet the diverse needs of the public sector.</a:t>
            </a:r>
          </a:p>
          <a:p>
            <a:endParaRPr lang="en-US" b="1" dirty="0"/>
          </a:p>
          <a:p>
            <a:r>
              <a:rPr lang="en-US" b="1" dirty="0"/>
              <a:t>We</a:t>
            </a:r>
            <a:r>
              <a:rPr lang="en-US" dirty="0"/>
              <a:t> </a:t>
            </a:r>
            <a:r>
              <a:rPr lang="en-US" b="1" dirty="0"/>
              <a:t>Deliver Exceptional Services </a:t>
            </a:r>
            <a:r>
              <a:rPr lang="en-US" dirty="0"/>
              <a:t>Customers call us first for support service needs, knowing we are innovative problem-solvers and committed partners.  We focus on understanding client needs so we can exceed expectations and deliver integrated services and solutions with ease.</a:t>
            </a:r>
          </a:p>
          <a:p>
            <a:endParaRPr lang="en-US" b="1" dirty="0" smtClean="0"/>
          </a:p>
          <a:p>
            <a:r>
              <a:rPr lang="en-US" b="1" dirty="0" smtClean="0"/>
              <a:t>We </a:t>
            </a:r>
            <a:r>
              <a:rPr lang="en-US" b="1" dirty="0"/>
              <a:t>Reduce the Overall Cost of Government Operations </a:t>
            </a:r>
            <a:r>
              <a:rPr lang="en-US" dirty="0"/>
              <a:t>We provide substantial value that reduces the cost of government operations. All Enterprise Services are competitively priced for the value delivered.</a:t>
            </a:r>
          </a:p>
          <a:p>
            <a:endParaRPr lang="en-US" b="1" dirty="0" smtClean="0"/>
          </a:p>
          <a:p>
            <a:r>
              <a:rPr lang="en-US" b="1" dirty="0" smtClean="0"/>
              <a:t>We </a:t>
            </a:r>
            <a:r>
              <a:rPr lang="en-US" b="1" dirty="0"/>
              <a:t>Focus on Improvement  </a:t>
            </a:r>
            <a:r>
              <a:rPr lang="en-US" dirty="0"/>
              <a:t>Enterprise Services is a role model in Lean culture and improvement results for state government. Continuous improvement is infused in all aspects of agency culture.   Every team member is empowered to solve problems.  Through   knowledge, coaching and support, our team is equipped to make improvements every day.</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6</a:t>
            </a:fld>
            <a:endParaRPr lang="en-US"/>
          </a:p>
        </p:txBody>
      </p:sp>
    </p:spTree>
    <p:extLst>
      <p:ext uri="{BB962C8B-B14F-4D97-AF65-F5344CB8AC3E}">
        <p14:creationId xmlns:p14="http://schemas.microsoft.com/office/powerpoint/2010/main" val="1177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Services for diverse government needs</a:t>
            </a:r>
          </a:p>
          <a:p>
            <a:r>
              <a:rPr lang="en-US" dirty="0"/>
              <a:t>Local and tribal governments, higher education institutions, school districts, state agencies and qualified non-profits can also take advantage of consolidated bargaining power and government efficiencies through the following programs.</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7</a:t>
            </a:fld>
            <a:endParaRPr lang="en-US"/>
          </a:p>
        </p:txBody>
      </p:sp>
    </p:spTree>
    <p:extLst>
      <p:ext uri="{BB962C8B-B14F-4D97-AF65-F5344CB8AC3E}">
        <p14:creationId xmlns:p14="http://schemas.microsoft.com/office/powerpoint/2010/main" val="257900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Contracting &amp; </a:t>
            </a:r>
            <a:r>
              <a:rPr lang="en-US" b="1" dirty="0" smtClean="0"/>
              <a:t>Procurement</a:t>
            </a:r>
            <a:endParaRPr lang="en-US" b="1" dirty="0"/>
          </a:p>
          <a:p>
            <a:pPr lvl="0"/>
            <a:r>
              <a:rPr lang="en-US" dirty="0" smtClean="0">
                <a:solidFill>
                  <a:schemeClr val="bg1"/>
                </a:solidFill>
              </a:rPr>
              <a:t>Enterprise Services Contracts &amp; Procurement Program delivers best value procurements with more than 1,200 vendors supplying</a:t>
            </a:r>
            <a:r>
              <a:rPr lang="en-US" baseline="0" dirty="0" smtClean="0">
                <a:solidFill>
                  <a:schemeClr val="bg1"/>
                </a:solidFill>
              </a:rPr>
              <a:t> </a:t>
            </a:r>
            <a:r>
              <a:rPr lang="en-US" sz="1200" kern="1200" dirty="0" smtClean="0">
                <a:solidFill>
                  <a:schemeClr val="tx1"/>
                </a:solidFill>
                <a:effectLst/>
                <a:latin typeface="Arial" charset="0"/>
                <a:ea typeface="ＭＳ Ｐゴシック" pitchFamily="-48" charset="-128"/>
                <a:cs typeface="ＭＳ Ｐゴシック" charset="0"/>
              </a:rPr>
              <a:t>$1.3 billion worth of contracted goods and services annually through</a:t>
            </a:r>
            <a:r>
              <a:rPr lang="en-US" dirty="0" smtClean="0">
                <a:solidFill>
                  <a:schemeClr val="bg1"/>
                </a:solidFill>
              </a:rPr>
              <a:t> state master contracts that are available for use by not only state, but local and tribal governments and qualified</a:t>
            </a:r>
            <a:r>
              <a:rPr lang="en-US" baseline="0" dirty="0" smtClean="0">
                <a:solidFill>
                  <a:schemeClr val="bg1"/>
                </a:solidFill>
              </a:rPr>
              <a:t> </a:t>
            </a:r>
            <a:r>
              <a:rPr lang="en-US" dirty="0" smtClean="0">
                <a:solidFill>
                  <a:schemeClr val="bg1"/>
                </a:solidFill>
              </a:rPr>
              <a:t>non-profits.  We also provide education, outreach and access to open, competitive business opportunities for our customers and vendor partners.</a:t>
            </a:r>
          </a:p>
          <a:p>
            <a:r>
              <a:rPr lang="en-US" sz="1200" kern="1200" dirty="0" smtClean="0">
                <a:solidFill>
                  <a:schemeClr val="tx1"/>
                </a:solidFill>
                <a:effectLst/>
                <a:latin typeface="Arial" charset="0"/>
                <a:ea typeface="ＭＳ Ｐゴシック" pitchFamily="-48" charset="-128"/>
                <a:cs typeface="ＭＳ Ｐゴシック" charset="0"/>
              </a:rPr>
              <a:t> </a:t>
            </a:r>
          </a:p>
          <a:p>
            <a:r>
              <a:rPr lang="en-US" dirty="0" smtClean="0"/>
              <a:t>Agencies </a:t>
            </a:r>
            <a:r>
              <a:rPr lang="en-US" dirty="0"/>
              <a:t>save time and resources by using master contracts.  Our master contracts make public dollars stretch as far as possible while creating opportunities for 1,200 vendors. We provide expertise on statewide initiatives like green purchasing and supplier diversity.  </a:t>
            </a:r>
          </a:p>
          <a:p>
            <a:endParaRPr lang="en-US" dirty="0" smtClean="0"/>
          </a:p>
          <a:p>
            <a:r>
              <a:rPr lang="en-US" dirty="0" smtClean="0"/>
              <a:t>Our </a:t>
            </a:r>
            <a:r>
              <a:rPr lang="en-US" dirty="0"/>
              <a:t>team provides procurement support, training and consulting services.  Customers benefit from economies of scale.  State agencies can also benefit from rebates and discounts thanks to cooperative purchasing power.  Local and tribal governments, higher education institutions and school districts, and state agencies can also take advantage of consolidated bargaining power for reliable vehicle purchases</a:t>
            </a:r>
            <a:r>
              <a:rPr lang="en-US" dirty="0" smtClean="0"/>
              <a:t>.</a:t>
            </a:r>
          </a:p>
          <a:p>
            <a:endParaRPr lang="en-US" dirty="0" smtClean="0"/>
          </a:p>
          <a:p>
            <a:r>
              <a:rPr lang="en-US" sz="1200" kern="1200" dirty="0" smtClean="0">
                <a:solidFill>
                  <a:schemeClr val="tx1"/>
                </a:solidFill>
                <a:effectLst/>
                <a:latin typeface="Arial" charset="0"/>
                <a:ea typeface="ＭＳ Ｐゴシック" pitchFamily="-48" charset="-128"/>
                <a:cs typeface="ＭＳ Ｐゴシック" charset="0"/>
              </a:rPr>
              <a:t>Every day, our private sector partners help governments deliver public services on all levels to the people of Washington. We contract with diverse organizations for new product and service offerings from a diverse mix of enterprises – minority-, women-, and veteran-owned businesses, small and large firms, and multi-national corporations. To help you connect with our vendor community, we adjusted our conference schedule to give you ample time to visit the exhibition floor.  Please take time this afternoon to meet many</a:t>
            </a:r>
            <a:r>
              <a:rPr lang="en-US" sz="1200" kern="1200" baseline="0" dirty="0" smtClean="0">
                <a:solidFill>
                  <a:schemeClr val="tx1"/>
                </a:solidFill>
                <a:effectLst/>
                <a:latin typeface="Arial" charset="0"/>
                <a:ea typeface="ＭＳ Ｐゴシック" pitchFamily="-48" charset="-128"/>
                <a:cs typeface="ＭＳ Ｐゴシック" charset="0"/>
              </a:rPr>
              <a:t> of these firms.</a:t>
            </a:r>
          </a:p>
          <a:p>
            <a:endParaRPr lang="en-US" sz="1200" kern="1200" dirty="0" smtClean="0">
              <a:solidFill>
                <a:schemeClr val="tx1"/>
              </a:solidFill>
              <a:effectLst/>
              <a:latin typeface="Arial" charset="0"/>
              <a:ea typeface="ＭＳ Ｐゴシック" pitchFamily="-48" charset="-128"/>
              <a:cs typeface="ＭＳ Ｐゴシック" charset="0"/>
            </a:endParaRPr>
          </a:p>
          <a:p>
            <a:r>
              <a:rPr lang="en-US" sz="1200" kern="1200" dirty="0" smtClean="0">
                <a:solidFill>
                  <a:schemeClr val="tx1"/>
                </a:solidFill>
                <a:effectLst/>
                <a:latin typeface="Arial" charset="0"/>
                <a:ea typeface="ＭＳ Ｐゴシック" pitchFamily="-48" charset="-128"/>
                <a:cs typeface="ＭＳ Ｐゴシック" charset="0"/>
              </a:rPr>
              <a:t>The 350+ contracts we manage are open to all state agencies and can be used by city, county and tribal governments, public ports and school districts, state colleges and universities and other public entities. Even if you do not personally purchase the goods or services our vendors offer, you might be able to share an idea or connect them with someone else in your organization. </a:t>
            </a:r>
          </a:p>
          <a:p>
            <a:endParaRPr lang="en-US" sz="1200" kern="1200" dirty="0" smtClean="0">
              <a:solidFill>
                <a:schemeClr val="tx1"/>
              </a:solidFill>
              <a:effectLst/>
              <a:latin typeface="Arial" charset="0"/>
              <a:ea typeface="ＭＳ Ｐゴシック" pitchFamily="-48"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pitchFamily="-48" charset="-128"/>
                <a:cs typeface="ＭＳ Ｐゴシック" charset="0"/>
              </a:rPr>
              <a:t>What’s New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pitchFamily="-48" charset="-128"/>
                <a:cs typeface="ＭＳ Ｐゴシック" charset="0"/>
              </a:rPr>
              <a:t>DES has completed contract negotiations with four of the five apparent successful vendors for the Enterprise Content Management Master Contract.   To date Lexmark, EMC, </a:t>
            </a:r>
            <a:r>
              <a:rPr lang="en-US" sz="1200" kern="1200" dirty="0" err="1" smtClean="0">
                <a:solidFill>
                  <a:schemeClr val="tx1"/>
                </a:solidFill>
                <a:effectLst/>
                <a:latin typeface="Arial" charset="0"/>
                <a:ea typeface="ＭＳ Ｐゴシック" pitchFamily="-48" charset="-128"/>
                <a:cs typeface="ＭＳ Ｐゴシック" charset="0"/>
              </a:rPr>
              <a:t>Laserfiche</a:t>
            </a:r>
            <a:r>
              <a:rPr lang="en-US" sz="1200" kern="1200" dirty="0" smtClean="0">
                <a:solidFill>
                  <a:schemeClr val="tx1"/>
                </a:solidFill>
                <a:effectLst/>
                <a:latin typeface="Arial" charset="0"/>
                <a:ea typeface="ＭＳ Ｐゴシック" pitchFamily="-48" charset="-128"/>
                <a:cs typeface="ＭＳ Ｐゴシック" charset="0"/>
              </a:rPr>
              <a:t> (laser </a:t>
            </a:r>
            <a:r>
              <a:rPr lang="en-US" sz="1200" kern="1200" dirty="0" err="1" smtClean="0">
                <a:solidFill>
                  <a:schemeClr val="tx1"/>
                </a:solidFill>
                <a:effectLst/>
                <a:latin typeface="Arial" charset="0"/>
                <a:ea typeface="ＭＳ Ｐゴシック" pitchFamily="-48" charset="-128"/>
                <a:cs typeface="ＭＳ Ｐゴシック" charset="0"/>
              </a:rPr>
              <a:t>feesh</a:t>
            </a:r>
            <a:r>
              <a:rPr lang="en-US" sz="1200" kern="1200" dirty="0" smtClean="0">
                <a:solidFill>
                  <a:schemeClr val="tx1"/>
                </a:solidFill>
                <a:effectLst/>
                <a:latin typeface="Arial" charset="0"/>
                <a:ea typeface="ＭＳ Ｐゴシック" pitchFamily="-48" charset="-128"/>
                <a:cs typeface="ＭＳ Ｐゴシック" charset="0"/>
              </a:rPr>
              <a:t>), and </a:t>
            </a:r>
            <a:r>
              <a:rPr lang="en-US" sz="1200" kern="1200" dirty="0" err="1" smtClean="0">
                <a:solidFill>
                  <a:schemeClr val="tx1"/>
                </a:solidFill>
                <a:effectLst/>
                <a:latin typeface="Arial" charset="0"/>
                <a:ea typeface="ＭＳ Ｐゴシック" pitchFamily="-48" charset="-128"/>
                <a:cs typeface="ＭＳ Ｐゴシック" charset="0"/>
              </a:rPr>
              <a:t>OpenText</a:t>
            </a:r>
            <a:r>
              <a:rPr lang="en-US" sz="1200" kern="1200" dirty="0" smtClean="0">
                <a:solidFill>
                  <a:schemeClr val="tx1"/>
                </a:solidFill>
                <a:effectLst/>
                <a:latin typeface="Arial" charset="0"/>
                <a:ea typeface="ＭＳ Ｐゴシック" pitchFamily="-48" charset="-128"/>
                <a:cs typeface="ＭＳ Ｐゴシック" charset="0"/>
              </a:rPr>
              <a:t> have executed contracts.  Within the next couple of weeks, a formal communication will be released and this Master Contract will be available for use.”</a:t>
            </a:r>
          </a:p>
          <a:p>
            <a:endParaRPr lang="en-US" sz="1200" kern="1200" dirty="0" smtClean="0">
              <a:solidFill>
                <a:schemeClr val="tx1"/>
              </a:solidFill>
              <a:effectLst/>
              <a:latin typeface="Arial" charset="0"/>
              <a:ea typeface="ＭＳ Ｐゴシック" pitchFamily="-48" charset="-128"/>
              <a:cs typeface="ＭＳ Ｐゴシック" charset="0"/>
            </a:endParaRPr>
          </a:p>
          <a:p>
            <a:endParaRPr lang="en-US" sz="1200" kern="1200" dirty="0" smtClean="0">
              <a:solidFill>
                <a:schemeClr val="tx1"/>
              </a:solidFill>
              <a:effectLst/>
              <a:latin typeface="Arial" charset="0"/>
              <a:ea typeface="ＭＳ Ｐゴシック" pitchFamily="-48" charset="-128"/>
            </a:endParaRPr>
          </a:p>
          <a:p>
            <a:r>
              <a:rPr lang="en-US" sz="1200" b="1" kern="1200" dirty="0" smtClean="0">
                <a:solidFill>
                  <a:schemeClr val="tx1"/>
                </a:solidFill>
                <a:effectLst/>
                <a:latin typeface="Arial" charset="0"/>
                <a:ea typeface="ＭＳ Ｐゴシック" pitchFamily="-48" charset="-128"/>
                <a:cs typeface="ＭＳ Ｐゴシック" charset="0"/>
              </a:rPr>
              <a:t>Seed question- </a:t>
            </a:r>
            <a:r>
              <a:rPr lang="en-US" sz="1200" kern="1200" dirty="0" smtClean="0">
                <a:solidFill>
                  <a:schemeClr val="tx1"/>
                </a:solidFill>
                <a:effectLst/>
                <a:latin typeface="Arial" charset="0"/>
                <a:ea typeface="ＭＳ Ｐゴシック" pitchFamily="-48" charset="-128"/>
                <a:cs typeface="ＭＳ Ｐゴシック" charset="0"/>
              </a:rPr>
              <a:t>Could you give us an update on where DES is at with revamping the “two tier” solicitation process?</a:t>
            </a:r>
          </a:p>
          <a:p>
            <a:endParaRPr lang="en-US" sz="1200" kern="1200" dirty="0" smtClean="0">
              <a:solidFill>
                <a:schemeClr val="tx1"/>
              </a:solidFill>
              <a:effectLst/>
              <a:latin typeface="Arial" charset="0"/>
              <a:ea typeface="ＭＳ Ｐゴシック" pitchFamily="-48" charset="-128"/>
              <a:cs typeface="ＭＳ Ｐゴシック" charset="0"/>
            </a:endParaRPr>
          </a:p>
          <a:p>
            <a:endParaRPr lang="en-US" sz="1200" kern="1200" dirty="0" smtClean="0">
              <a:solidFill>
                <a:schemeClr val="tx1"/>
              </a:solidFill>
              <a:effectLst/>
              <a:latin typeface="Arial" charset="0"/>
              <a:ea typeface="ＭＳ Ｐゴシック" pitchFamily="-48" charset="-128"/>
              <a:cs typeface="ＭＳ Ｐゴシック" charset="0"/>
            </a:endParaRPr>
          </a:p>
          <a:p>
            <a:endParaRPr lang="en-US" sz="1200" kern="1200" dirty="0" smtClean="0">
              <a:solidFill>
                <a:schemeClr val="tx1"/>
              </a:solidFill>
              <a:effectLst/>
              <a:latin typeface="Arial" charset="0"/>
              <a:ea typeface="ＭＳ Ｐゴシック" pitchFamily="-48"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8</a:t>
            </a:fld>
            <a:endParaRPr lang="en-US"/>
          </a:p>
        </p:txBody>
      </p:sp>
    </p:spTree>
    <p:extLst>
      <p:ext uri="{BB962C8B-B14F-4D97-AF65-F5344CB8AC3E}">
        <p14:creationId xmlns:p14="http://schemas.microsoft.com/office/powerpoint/2010/main" val="293692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smtClean="0"/>
          </a:p>
          <a:p>
            <a:r>
              <a:rPr lang="en-US" sz="2400" dirty="0" smtClean="0"/>
              <a:t>Provide efficient and cost effective space for state agencies, boards, commissions and educational institutions.  </a:t>
            </a:r>
          </a:p>
          <a:p>
            <a:r>
              <a:rPr lang="en-US" sz="2400" dirty="0" smtClean="0"/>
              <a:t>To do this RES:</a:t>
            </a:r>
          </a:p>
          <a:p>
            <a:pPr marL="800100" marR="0" lvl="1"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en-US" sz="2400" dirty="0" smtClean="0"/>
              <a:t>Buys and sells property for RES state customers</a:t>
            </a:r>
          </a:p>
          <a:p>
            <a:pPr marL="800100" lvl="1" indent="-342900">
              <a:buFont typeface="Wingdings" panose="05000000000000000000" pitchFamily="2" charset="2"/>
              <a:buChar char="Ø"/>
            </a:pPr>
            <a:r>
              <a:rPr lang="en-US" sz="2400" dirty="0" smtClean="0"/>
              <a:t>Manages more than 1,000 leases in state-owned and privately-leased facilities located in 38 out of 39 counties.</a:t>
            </a:r>
          </a:p>
          <a:p>
            <a:pPr marL="800100" lvl="1" indent="-342900">
              <a:buFont typeface="Wingdings" panose="05000000000000000000" pitchFamily="2" charset="2"/>
              <a:buChar char="Ø"/>
            </a:pPr>
            <a:r>
              <a:rPr lang="en-US" sz="2400" dirty="0" smtClean="0"/>
              <a:t>Covers 12 million square feet of office, warehouse, lab, classroom and other types of space</a:t>
            </a:r>
          </a:p>
          <a:p>
            <a:pPr marL="800100" lvl="1" indent="-342900">
              <a:buFont typeface="Wingdings" panose="05000000000000000000" pitchFamily="2" charset="2"/>
              <a:buChar char="Ø"/>
            </a:pPr>
            <a:r>
              <a:rPr lang="en-US" sz="2400" dirty="0" smtClean="0"/>
              <a:t>Negotiates rents for $180 million annual spend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2400" i="1" dirty="0" smtClean="0"/>
              <a:t>Our role: </a:t>
            </a:r>
            <a:r>
              <a:rPr lang="en-US" sz="2400" dirty="0" smtClean="0"/>
              <a:t>We are the real estate agents</a:t>
            </a:r>
            <a:r>
              <a:rPr lang="en-US" sz="2400" baseline="0" dirty="0" smtClean="0"/>
              <a:t> for the agencies.  Just like when you hire a realtor to sell or help you buy a home, the agencies use us. </a:t>
            </a:r>
            <a:r>
              <a:rPr lang="en-US" sz="2400" baseline="0" dirty="0" smtClean="0">
                <a:solidFill>
                  <a:srgbClr val="FF0000"/>
                </a:solidFill>
              </a:rPr>
              <a:t>Larger </a:t>
            </a:r>
            <a:r>
              <a:rPr lang="en-US" sz="2400" baseline="0" dirty="0" smtClean="0"/>
              <a:t>agencies have their own facilities staff versed in their locations and space needs (many also do not), but we handle the negotiations and transaction work associated with leasing space.</a:t>
            </a:r>
          </a:p>
          <a:p>
            <a:endParaRPr lang="en-US" sz="24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b="1" dirty="0" smtClean="0"/>
              <a:t>Benefits of Real Estate Services </a:t>
            </a:r>
            <a:r>
              <a:rPr lang="en-US" sz="2400" dirty="0" smtClean="0"/>
              <a:t>Our Real Estate team helps political subdivisions and other public agencies that may request assistance</a:t>
            </a:r>
            <a:r>
              <a:rPr lang="en-US" sz="2400" baseline="0" dirty="0" smtClean="0"/>
              <a:t> </a:t>
            </a:r>
            <a:r>
              <a:rPr lang="en-US" sz="2400" dirty="0" smtClean="0"/>
              <a:t>reduce their lease costs and consolidate services.  In the past year, DES has helped its customers avoid $1.1 million a year in future lease costs by aggressively negotiating lease renewals against existing local market rates.</a:t>
            </a:r>
          </a:p>
          <a:p>
            <a:endParaRPr lang="en-US" sz="2400" kern="1200" dirty="0" smtClean="0">
              <a:solidFill>
                <a:schemeClr val="tx1"/>
              </a:solidFill>
              <a:effectLst/>
              <a:latin typeface="Arial" charset="0"/>
              <a:ea typeface="ＭＳ Ｐゴシック" pitchFamily="-48" charset="-128"/>
              <a:cs typeface="ＭＳ Ｐゴシック" charset="0"/>
            </a:endParaRPr>
          </a:p>
          <a:p>
            <a:r>
              <a:rPr lang="en-US" sz="2400" b="1" kern="1200" dirty="0" smtClean="0">
                <a:solidFill>
                  <a:schemeClr val="tx1"/>
                </a:solidFill>
                <a:effectLst/>
                <a:latin typeface="Arial" charset="0"/>
                <a:ea typeface="ＭＳ Ｐゴシック" pitchFamily="-48" charset="-128"/>
                <a:cs typeface="ＭＳ Ｐゴシック" charset="0"/>
              </a:rPr>
              <a:t>What’s new? </a:t>
            </a:r>
          </a:p>
          <a:p>
            <a:r>
              <a:rPr lang="en-US" sz="2400" kern="1200" dirty="0" smtClean="0">
                <a:solidFill>
                  <a:schemeClr val="tx1"/>
                </a:solidFill>
                <a:effectLst/>
                <a:latin typeface="Arial" charset="0"/>
                <a:ea typeface="ＭＳ Ｐゴシック" pitchFamily="-48" charset="-128"/>
                <a:cs typeface="ＭＳ Ｐゴシック" charset="0"/>
              </a:rPr>
              <a:t>	</a:t>
            </a:r>
            <a:r>
              <a:rPr lang="en-US" sz="1200" kern="1200" dirty="0" smtClean="0">
                <a:solidFill>
                  <a:schemeClr val="tx1"/>
                </a:solidFill>
                <a:effectLst/>
                <a:latin typeface="Arial" charset="0"/>
                <a:ea typeface="ＭＳ Ｐゴシック" pitchFamily="-48" charset="-128"/>
                <a:cs typeface="ＭＳ Ｐゴシック" charset="0"/>
              </a:rPr>
              <a:t>We are </a:t>
            </a:r>
            <a:r>
              <a:rPr lang="en-US" sz="1200" u="sng" kern="1200" dirty="0" smtClean="0">
                <a:solidFill>
                  <a:schemeClr val="tx1"/>
                </a:solidFill>
                <a:effectLst/>
                <a:latin typeface="Arial" charset="0"/>
                <a:ea typeface="ＭＳ Ｐゴシック" pitchFamily="-48" charset="-128"/>
                <a:cs typeface="ＭＳ Ｐゴシック" charset="0"/>
              </a:rPr>
              <a:t>implementing a new software system that is an IWMS (integrated workplace management solution</a:t>
            </a:r>
            <a:r>
              <a:rPr lang="en-US" sz="1200" kern="1200" dirty="0" smtClean="0">
                <a:solidFill>
                  <a:schemeClr val="tx1"/>
                </a:solidFill>
                <a:effectLst/>
                <a:latin typeface="Arial" charset="0"/>
                <a:ea typeface="ＭＳ Ｐゴシック" pitchFamily="-48" charset="-128"/>
                <a:cs typeface="ＭＳ Ｐゴシック" charset="0"/>
              </a:rPr>
              <a:t>) called </a:t>
            </a:r>
            <a:r>
              <a:rPr lang="en-US" sz="1200" kern="1200" dirty="0" err="1" smtClean="0">
                <a:solidFill>
                  <a:schemeClr val="tx1"/>
                </a:solidFill>
                <a:effectLst/>
                <a:latin typeface="Arial" charset="0"/>
                <a:ea typeface="ＭＳ Ｐゴシック" pitchFamily="-48" charset="-128"/>
                <a:cs typeface="ＭＳ Ｐゴシック" charset="0"/>
              </a:rPr>
              <a:t>Tririga</a:t>
            </a:r>
            <a:r>
              <a:rPr lang="en-US" sz="1200" kern="1200" dirty="0" smtClean="0">
                <a:solidFill>
                  <a:schemeClr val="tx1"/>
                </a:solidFill>
                <a:effectLst/>
                <a:latin typeface="Arial" charset="0"/>
                <a:ea typeface="ＭＳ Ｐゴシック" pitchFamily="-48" charset="-128"/>
                <a:cs typeface="ＭＳ Ｐゴシック" charset="0"/>
              </a:rPr>
              <a:t>. Expected to go live at the end of December. </a:t>
            </a:r>
          </a:p>
          <a:p>
            <a:r>
              <a:rPr lang="en-US" sz="1200" kern="1200" dirty="0" smtClean="0">
                <a:solidFill>
                  <a:schemeClr val="tx1"/>
                </a:solidFill>
                <a:effectLst/>
                <a:latin typeface="Arial" charset="0"/>
                <a:ea typeface="ＭＳ Ｐゴシック" pitchFamily="-48" charset="-128"/>
                <a:cs typeface="ＭＳ Ｐゴシック" charset="0"/>
              </a:rPr>
              <a:t>Replacing an outdated database with a contemporary real estate management system will allow RES to conduct business electronically, and collect the information needed to professionally manage its portfolio.</a:t>
            </a:r>
          </a:p>
          <a:p>
            <a:pPr lvl="0"/>
            <a:endParaRPr lang="en-US" sz="1200" kern="1200" dirty="0" smtClean="0">
              <a:solidFill>
                <a:schemeClr val="tx1"/>
              </a:solidFill>
              <a:effectLst/>
              <a:latin typeface="Arial" charset="0"/>
              <a:ea typeface="ＭＳ Ｐゴシック" pitchFamily="-48" charset="-128"/>
              <a:cs typeface="ＭＳ Ｐゴシック" charset="0"/>
            </a:endParaRPr>
          </a:p>
          <a:p>
            <a:pPr lvl="0"/>
            <a:r>
              <a:rPr lang="en-US" sz="1200" kern="1200" dirty="0" smtClean="0">
                <a:solidFill>
                  <a:schemeClr val="tx1"/>
                </a:solidFill>
                <a:effectLst/>
                <a:latin typeface="Arial" charset="0"/>
                <a:ea typeface="ＭＳ Ｐゴシック" pitchFamily="-48" charset="-128"/>
                <a:cs typeface="ＭＳ Ｐゴシック" charset="0"/>
              </a:rPr>
              <a:t>Real Estate Services has increased its efforts to support customers and </a:t>
            </a:r>
            <a:r>
              <a:rPr lang="en-US" sz="1200" u="sng" kern="1200" dirty="0" smtClean="0">
                <a:solidFill>
                  <a:schemeClr val="tx1"/>
                </a:solidFill>
                <a:effectLst/>
                <a:latin typeface="Arial" charset="0"/>
                <a:ea typeface="ＭＳ Ｐゴシック" pitchFamily="-48" charset="-128"/>
                <a:cs typeface="ＭＳ Ｐゴシック" charset="0"/>
              </a:rPr>
              <a:t>identify their current and future needs to more effectively anticipate opportunities for saving on occupancy costs</a:t>
            </a:r>
            <a:r>
              <a:rPr lang="en-US" sz="1200" kern="1200" dirty="0" smtClean="0">
                <a:solidFill>
                  <a:schemeClr val="tx1"/>
                </a:solidFill>
                <a:effectLst/>
                <a:latin typeface="Arial" charset="0"/>
                <a:ea typeface="ＭＳ Ｐゴシック" pitchFamily="-48" charset="-128"/>
                <a:cs typeface="ＭＳ Ｐゴシック" charset="0"/>
              </a:rPr>
              <a:t>.  It has established and assigned specific teams with its largest customers, such as DSHS, ESD and DOC, to directly engage them in their day-to-day real estate activities and strategic planning efforts.  </a:t>
            </a:r>
          </a:p>
          <a:p>
            <a:r>
              <a:rPr lang="en-US" sz="1200" kern="1200" dirty="0" smtClean="0">
                <a:solidFill>
                  <a:schemeClr val="tx1"/>
                </a:solidFill>
                <a:effectLst/>
                <a:latin typeface="Arial" charset="0"/>
                <a:ea typeface="ＭＳ Ｐゴシック" pitchFamily="-48" charset="-128"/>
                <a:cs typeface="ＭＳ Ｐゴシック" charset="0"/>
              </a:rPr>
              <a:t> </a:t>
            </a:r>
          </a:p>
          <a:p>
            <a:pPr lvl="0"/>
            <a:r>
              <a:rPr lang="en-US" sz="1200" kern="1200" dirty="0" smtClean="0">
                <a:solidFill>
                  <a:schemeClr val="tx1"/>
                </a:solidFill>
                <a:effectLst/>
                <a:latin typeface="Arial" charset="0"/>
                <a:ea typeface="ＭＳ Ｐゴシック" pitchFamily="-48" charset="-128"/>
                <a:cs typeface="ＭＳ Ｐゴシック" charset="0"/>
              </a:rPr>
              <a:t>Real Estate Services has </a:t>
            </a:r>
            <a:r>
              <a:rPr lang="en-US" sz="1200" u="sng" kern="1200" dirty="0" smtClean="0">
                <a:solidFill>
                  <a:schemeClr val="tx1"/>
                </a:solidFill>
                <a:effectLst/>
                <a:latin typeface="Arial" charset="0"/>
                <a:ea typeface="ＭＳ Ｐゴシック" pitchFamily="-48" charset="-128"/>
                <a:cs typeface="ＭＳ Ｐゴシック" charset="0"/>
              </a:rPr>
              <a:t>added brokerage services </a:t>
            </a:r>
            <a:r>
              <a:rPr lang="en-US" sz="1200" kern="1200" dirty="0" smtClean="0">
                <a:solidFill>
                  <a:schemeClr val="tx1"/>
                </a:solidFill>
                <a:effectLst/>
                <a:latin typeface="Arial" charset="0"/>
                <a:ea typeface="ＭＳ Ｐゴシック" pitchFamily="-48" charset="-128"/>
                <a:cs typeface="ＭＳ Ｐゴシック" charset="0"/>
              </a:rPr>
              <a:t>in Olympia, Seattle, Spokane, Tacoma, Tri-Cities and Vancouver to support transactional activities.  The brokers in each designated region will compete for potential projects in that region that may be assigned to brokers.</a:t>
            </a:r>
          </a:p>
          <a:p>
            <a:endParaRPr lang="en-US" sz="1200" kern="1200" dirty="0" smtClean="0">
              <a:solidFill>
                <a:schemeClr val="tx1"/>
              </a:solidFill>
              <a:effectLst/>
              <a:latin typeface="Arial" charset="0"/>
              <a:ea typeface="ＭＳ Ｐゴシック" pitchFamily="-48" charset="-128"/>
              <a:cs typeface="ＭＳ Ｐゴシック" charset="0"/>
            </a:endParaRPr>
          </a:p>
          <a:p>
            <a:endParaRPr lang="en-US" sz="1200" kern="1200" dirty="0" smtClean="0">
              <a:solidFill>
                <a:schemeClr val="tx1"/>
              </a:solidFill>
              <a:effectLst/>
              <a:latin typeface="Arial" charset="0"/>
              <a:ea typeface="ＭＳ Ｐゴシック" pitchFamily="-48" charset="-128"/>
            </a:endParaRPr>
          </a:p>
          <a:p>
            <a:pPr lvl="0"/>
            <a:r>
              <a:rPr lang="en-US" sz="1200" i="1" kern="1200" dirty="0" smtClean="0">
                <a:solidFill>
                  <a:schemeClr val="tx1"/>
                </a:solidFill>
                <a:effectLst/>
                <a:latin typeface="Arial" charset="0"/>
                <a:ea typeface="ＭＳ Ｐゴシック" pitchFamily="-48" charset="-128"/>
                <a:cs typeface="ＭＳ Ｐゴシック" charset="0"/>
              </a:rPr>
              <a:t>NOTES:</a:t>
            </a:r>
            <a:r>
              <a:rPr lang="en-US" sz="1200" i="1" kern="1200" baseline="0" dirty="0" smtClean="0">
                <a:solidFill>
                  <a:schemeClr val="tx1"/>
                </a:solidFill>
                <a:effectLst/>
                <a:latin typeface="Arial" charset="0"/>
                <a:ea typeface="ＭＳ Ｐゴシック" pitchFamily="-48" charset="-128"/>
                <a:cs typeface="ＭＳ Ｐゴシック" charset="0"/>
              </a:rPr>
              <a:t> </a:t>
            </a:r>
            <a:r>
              <a:rPr lang="en-US" sz="1200" i="1" kern="1200" dirty="0" smtClean="0">
                <a:solidFill>
                  <a:schemeClr val="tx1"/>
                </a:solidFill>
                <a:effectLst/>
                <a:latin typeface="Arial" charset="0"/>
                <a:ea typeface="ＭＳ Ｐゴシック" pitchFamily="-48" charset="-128"/>
                <a:cs typeface="ＭＳ Ｐゴシック" charset="0"/>
              </a:rPr>
              <a:t>Calendar Year 2013:  one year after implementing the new process, expired leases and leases within 6 months of expiring were reduced by 82%.  </a:t>
            </a:r>
            <a:endParaRPr lang="en-US" sz="1200" kern="1200" dirty="0" smtClean="0">
              <a:solidFill>
                <a:schemeClr val="tx1"/>
              </a:solidFill>
              <a:effectLst/>
              <a:latin typeface="Arial" charset="0"/>
              <a:ea typeface="ＭＳ Ｐゴシック" pitchFamily="-48" charset="-128"/>
              <a:cs typeface="ＭＳ Ｐゴシック" charset="0"/>
            </a:endParaRPr>
          </a:p>
          <a:p>
            <a:pPr lvl="0"/>
            <a:r>
              <a:rPr lang="en-US" sz="1200" i="1" kern="1200" dirty="0" smtClean="0">
                <a:solidFill>
                  <a:schemeClr val="tx1"/>
                </a:solidFill>
                <a:effectLst/>
                <a:latin typeface="Arial" charset="0"/>
                <a:ea typeface="ＭＳ Ｐゴシック" pitchFamily="-48" charset="-128"/>
                <a:cs typeface="ＭＳ Ｐゴシック" charset="0"/>
              </a:rPr>
              <a:t>FY 2014:  robust negotiations - </a:t>
            </a:r>
            <a:r>
              <a:rPr lang="en-US" sz="1200" b="1" i="1" kern="1200" dirty="0" smtClean="0">
                <a:solidFill>
                  <a:schemeClr val="tx1"/>
                </a:solidFill>
                <a:effectLst/>
                <a:latin typeface="Arial" charset="0"/>
                <a:ea typeface="ＭＳ Ｐゴシック" pitchFamily="-48" charset="-128"/>
                <a:cs typeface="ＭＳ Ｐゴシック" charset="0"/>
              </a:rPr>
              <a:t>$7.5</a:t>
            </a:r>
            <a:r>
              <a:rPr lang="en-US" sz="1200" i="1" kern="1200" dirty="0" smtClean="0">
                <a:solidFill>
                  <a:schemeClr val="tx1"/>
                </a:solidFill>
                <a:effectLst/>
                <a:latin typeface="Arial" charset="0"/>
                <a:ea typeface="ＭＳ Ｐゴシック" pitchFamily="-48" charset="-128"/>
                <a:cs typeface="ＭＳ Ｐゴシック" charset="0"/>
              </a:rPr>
              <a:t> million cost avoidance</a:t>
            </a:r>
            <a:endParaRPr lang="en-US" sz="1200" kern="1200" dirty="0" smtClean="0">
              <a:solidFill>
                <a:schemeClr val="tx1"/>
              </a:solidFill>
              <a:effectLst/>
              <a:latin typeface="Arial" charset="0"/>
              <a:ea typeface="ＭＳ Ｐゴシック" pitchFamily="-48" charset="-128"/>
              <a:cs typeface="ＭＳ Ｐゴシック" charset="0"/>
            </a:endParaRPr>
          </a:p>
          <a:p>
            <a:pPr lvl="1"/>
            <a:r>
              <a:rPr lang="en-US" sz="1200" i="1" kern="1200" dirty="0" smtClean="0">
                <a:solidFill>
                  <a:schemeClr val="tx1"/>
                </a:solidFill>
                <a:effectLst/>
                <a:latin typeface="Arial" charset="0"/>
                <a:ea typeface="ＭＳ Ｐゴシック" pitchFamily="-48" charset="-128"/>
                <a:cs typeface="+mn-cs"/>
              </a:rPr>
              <a:t>Fewer agency and landlord complaints about timeliness.</a:t>
            </a:r>
            <a:endParaRPr lang="en-US" sz="1200" kern="1200" dirty="0" smtClean="0">
              <a:solidFill>
                <a:schemeClr val="tx1"/>
              </a:solidFill>
              <a:effectLst/>
              <a:latin typeface="Arial" charset="0"/>
              <a:ea typeface="ＭＳ Ｐゴシック" pitchFamily="-48" charset="-128"/>
              <a:cs typeface="+mn-cs"/>
            </a:endParaRPr>
          </a:p>
          <a:p>
            <a:pPr lvl="1"/>
            <a:r>
              <a:rPr lang="en-US" sz="1200" i="1" kern="1200" dirty="0" smtClean="0">
                <a:solidFill>
                  <a:schemeClr val="tx1"/>
                </a:solidFill>
                <a:effectLst/>
                <a:latin typeface="Arial" charset="0"/>
                <a:ea typeface="ＭＳ Ｐゴシック" pitchFamily="-48" charset="-128"/>
                <a:cs typeface="+mn-cs"/>
              </a:rPr>
              <a:t>DSHS requested embedded RES staff</a:t>
            </a:r>
            <a:endParaRPr lang="en-US" sz="1200" kern="1200" dirty="0" smtClean="0">
              <a:solidFill>
                <a:schemeClr val="tx1"/>
              </a:solidFill>
              <a:effectLst/>
              <a:latin typeface="Arial" charset="0"/>
              <a:ea typeface="ＭＳ Ｐゴシック" pitchFamily="-48" charset="-128"/>
              <a:cs typeface="+mn-cs"/>
            </a:endParaRPr>
          </a:p>
          <a:p>
            <a:pPr lvl="1"/>
            <a:r>
              <a:rPr lang="en-US" sz="1200" i="1" kern="1200" dirty="0" smtClean="0">
                <a:solidFill>
                  <a:schemeClr val="tx1"/>
                </a:solidFill>
                <a:effectLst/>
                <a:latin typeface="Arial" charset="0"/>
                <a:ea typeface="ＭＳ Ｐゴシック" pitchFamily="-48" charset="-128"/>
                <a:cs typeface="+mn-cs"/>
              </a:rPr>
              <a:t>Embedded staff promote decision making and participate in DSHS strategic discussions</a:t>
            </a:r>
            <a:endParaRPr lang="en-US" sz="1200" kern="1200" dirty="0" smtClean="0">
              <a:solidFill>
                <a:schemeClr val="tx1"/>
              </a:solidFill>
              <a:effectLst/>
              <a:latin typeface="Arial" charset="0"/>
              <a:ea typeface="ＭＳ Ｐゴシック" pitchFamily="-48" charset="-128"/>
              <a:cs typeface="+mn-cs"/>
            </a:endParaRPr>
          </a:p>
          <a:p>
            <a:pPr lvl="0"/>
            <a:r>
              <a:rPr lang="en-US" sz="1200" i="1" kern="1200" dirty="0" smtClean="0">
                <a:solidFill>
                  <a:schemeClr val="tx1"/>
                </a:solidFill>
                <a:effectLst/>
                <a:latin typeface="Arial" charset="0"/>
                <a:ea typeface="ＭＳ Ｐゴシック" pitchFamily="-48" charset="-128"/>
                <a:cs typeface="ＭＳ Ｐゴシック" charset="0"/>
              </a:rPr>
              <a:t>FY 2015:  RES embedded staff approach expanded to Employment Security and DOC.</a:t>
            </a:r>
            <a:endParaRPr lang="en-US" sz="1200" kern="1200" dirty="0" smtClean="0">
              <a:solidFill>
                <a:schemeClr val="tx1"/>
              </a:solidFill>
              <a:effectLst/>
              <a:latin typeface="Arial" charset="0"/>
              <a:ea typeface="ＭＳ Ｐゴシック" pitchFamily="-48" charset="-128"/>
              <a:cs typeface="ＭＳ Ｐゴシック" charset="0"/>
            </a:endParaRPr>
          </a:p>
          <a:p>
            <a:pPr lvl="1"/>
            <a:r>
              <a:rPr lang="en-US" sz="1200" i="1" kern="1200" dirty="0" smtClean="0">
                <a:solidFill>
                  <a:schemeClr val="tx1"/>
                </a:solidFill>
                <a:effectLst/>
                <a:latin typeface="Arial" charset="0"/>
                <a:ea typeface="ＭＳ Ｐゴシック" pitchFamily="-48" charset="-128"/>
                <a:cs typeface="+mn-cs"/>
              </a:rPr>
              <a:t>Targeted approach to agency challenges and better planning</a:t>
            </a:r>
            <a:endParaRPr lang="en-US" sz="1200" kern="1200" dirty="0" smtClean="0">
              <a:solidFill>
                <a:schemeClr val="tx1"/>
              </a:solidFill>
              <a:effectLst/>
              <a:latin typeface="Arial" charset="0"/>
              <a:ea typeface="ＭＳ Ｐゴシック" pitchFamily="-48" charset="-128"/>
              <a:cs typeface="+mn-cs"/>
            </a:endParaRPr>
          </a:p>
          <a:p>
            <a:pPr lvl="1"/>
            <a:r>
              <a:rPr lang="en-US" sz="1200" i="1" kern="1200" dirty="0" smtClean="0">
                <a:solidFill>
                  <a:schemeClr val="tx1"/>
                </a:solidFill>
                <a:effectLst/>
                <a:latin typeface="Arial" charset="0"/>
                <a:ea typeface="ＭＳ Ｐゴシック" pitchFamily="-48" charset="-128"/>
                <a:cs typeface="+mn-cs"/>
              </a:rPr>
              <a:t>$3.8 million cost avoidance for 133 leases signed in Fiscal Year 2015</a:t>
            </a:r>
            <a:endParaRPr lang="en-US" sz="1200" kern="1200" dirty="0" smtClean="0">
              <a:solidFill>
                <a:schemeClr val="tx1"/>
              </a:solidFill>
              <a:effectLst/>
              <a:latin typeface="Arial" charset="0"/>
              <a:ea typeface="ＭＳ Ｐゴシック" pitchFamily="-4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1" kern="1200" dirty="0" smtClean="0">
              <a:solidFill>
                <a:srgbClr val="6DB33F"/>
              </a:solidFill>
              <a:latin typeface="Arial" pitchFamily="34" charset="0"/>
              <a:ea typeface="ＭＳ Ｐゴシック" pitchFamily="-48" charset="-128"/>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smtClean="0">
                <a:solidFill>
                  <a:srgbClr val="6DB33F"/>
                </a:solidFill>
                <a:latin typeface="Arial" pitchFamily="34" charset="0"/>
                <a:ea typeface="ＭＳ Ｐゴシック" pitchFamily="-48" charset="-128"/>
                <a:cs typeface="Arial" pitchFamily="34" charset="0"/>
              </a:rPr>
              <a:t>Note: presentation  “Less = More” Nov 5 @ 1:30 pm</a:t>
            </a:r>
          </a:p>
          <a:p>
            <a:endParaRPr lang="en-US" dirty="0"/>
          </a:p>
        </p:txBody>
      </p:sp>
      <p:sp>
        <p:nvSpPr>
          <p:cNvPr id="4" name="Slide Number Placeholder 3"/>
          <p:cNvSpPr>
            <a:spLocks noGrp="1"/>
          </p:cNvSpPr>
          <p:nvPr>
            <p:ph type="sldNum" sz="quarter" idx="10"/>
          </p:nvPr>
        </p:nvSpPr>
        <p:spPr/>
        <p:txBody>
          <a:bodyPr/>
          <a:lstStyle/>
          <a:p>
            <a:pPr>
              <a:defRPr/>
            </a:pPr>
            <a:fld id="{EB5B29C9-180E-F741-80B9-06D9FA20ABC5}" type="slidenum">
              <a:rPr lang="en-US" smtClean="0"/>
              <a:pPr>
                <a:defRPr/>
              </a:pPr>
              <a:t>9</a:t>
            </a:fld>
            <a:endParaRPr lang="en-US"/>
          </a:p>
        </p:txBody>
      </p:sp>
    </p:spTree>
    <p:extLst>
      <p:ext uri="{BB962C8B-B14F-4D97-AF65-F5344CB8AC3E}">
        <p14:creationId xmlns:p14="http://schemas.microsoft.com/office/powerpoint/2010/main" val="257428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8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566702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37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1371600"/>
            <a:ext cx="1943100" cy="5334000"/>
          </a:xfrm>
        </p:spPr>
        <p:txBody>
          <a:bodyPr vert="eaVert"/>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371600"/>
            <a:ext cx="5676900" cy="53340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828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7772400" cy="762000"/>
          </a:xfrm>
        </p:spPr>
        <p:txBody>
          <a:bodyPr/>
          <a:lstStyle>
            <a:lvl1pPr>
              <a:defRPr sz="2800">
                <a:solidFill>
                  <a:srgbClr val="7030A0"/>
                </a:solidFill>
                <a:latin typeface="+mj-lt"/>
                <a:ea typeface="Arial Hebrew" charset="0"/>
                <a:cs typeface="Arial Hebrew"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514600"/>
            <a:ext cx="7772400" cy="4191000"/>
          </a:xfrm>
        </p:spPr>
        <p:txBody>
          <a:bodyPr/>
          <a:lstStyle>
            <a:lvl1pPr>
              <a:buClr>
                <a:srgbClr val="324C80"/>
              </a:buCl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628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620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893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62"/>
            <a:ext cx="8229600" cy="808038"/>
          </a:xfrm>
        </p:spPr>
        <p:txBody>
          <a:bodyPr/>
          <a:lstStyle>
            <a:lvl1pPr>
              <a:defRPr sz="28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84438"/>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46437"/>
            <a:ext cx="4040188"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484438"/>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46437"/>
            <a:ext cx="4041775"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621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25213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76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487"/>
            <a:ext cx="3008313" cy="116205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76374"/>
            <a:ext cx="5111750" cy="52435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5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79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692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7526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04800" y="25146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1" fontAlgn="base" hangingPunct="1">
        <a:spcBef>
          <a:spcPct val="0"/>
        </a:spcBef>
        <a:spcAft>
          <a:spcPct val="0"/>
        </a:spcAft>
        <a:defRPr sz="2800" b="1">
          <a:solidFill>
            <a:srgbClr val="7030A0"/>
          </a:solidFill>
          <a:latin typeface="Calibri"/>
          <a:ea typeface="+mj-ea"/>
          <a:cs typeface="Calibri"/>
        </a:defRPr>
      </a:lvl1pPr>
      <a:lvl2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2pPr>
      <a:lvl3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3pPr>
      <a:lvl4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4pPr>
      <a:lvl5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5pPr>
      <a:lvl6pPr marL="457200" algn="l" rtl="0" eaLnBrk="1" fontAlgn="base" hangingPunct="1">
        <a:spcBef>
          <a:spcPct val="0"/>
        </a:spcBef>
        <a:spcAft>
          <a:spcPct val="0"/>
        </a:spcAft>
        <a:defRPr sz="3200">
          <a:solidFill>
            <a:srgbClr val="1A4454"/>
          </a:solidFill>
          <a:latin typeface="Arial" charset="0"/>
          <a:ea typeface="ＭＳ Ｐゴシック" pitchFamily="-48" charset="-128"/>
        </a:defRPr>
      </a:lvl6pPr>
      <a:lvl7pPr marL="914400" algn="l" rtl="0" eaLnBrk="1" fontAlgn="base" hangingPunct="1">
        <a:spcBef>
          <a:spcPct val="0"/>
        </a:spcBef>
        <a:spcAft>
          <a:spcPct val="0"/>
        </a:spcAft>
        <a:defRPr sz="3200">
          <a:solidFill>
            <a:srgbClr val="1A4454"/>
          </a:solidFill>
          <a:latin typeface="Arial" charset="0"/>
          <a:ea typeface="ＭＳ Ｐゴシック" pitchFamily="-48" charset="-128"/>
        </a:defRPr>
      </a:lvl7pPr>
      <a:lvl8pPr marL="1371600" algn="l" rtl="0" eaLnBrk="1" fontAlgn="base" hangingPunct="1">
        <a:spcBef>
          <a:spcPct val="0"/>
        </a:spcBef>
        <a:spcAft>
          <a:spcPct val="0"/>
        </a:spcAft>
        <a:defRPr sz="3200">
          <a:solidFill>
            <a:srgbClr val="1A4454"/>
          </a:solidFill>
          <a:latin typeface="Arial" charset="0"/>
          <a:ea typeface="ＭＳ Ｐゴシック" pitchFamily="-48" charset="-128"/>
        </a:defRPr>
      </a:lvl8pPr>
      <a:lvl9pPr marL="1828800" algn="l" rtl="0" eaLnBrk="1" fontAlgn="base" hangingPunct="1">
        <a:spcBef>
          <a:spcPct val="0"/>
        </a:spcBef>
        <a:spcAft>
          <a:spcPct val="0"/>
        </a:spcAft>
        <a:defRPr sz="3200">
          <a:solidFill>
            <a:srgbClr val="1A4454"/>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324C80"/>
        </a:buClr>
        <a:buFont typeface="Times" charset="0"/>
        <a:buChar char="•"/>
        <a:defRPr sz="1800">
          <a:solidFill>
            <a:srgbClr val="363636"/>
          </a:solidFill>
          <a:latin typeface="+mj-lt"/>
          <a:ea typeface="+mn-ea"/>
          <a:cs typeface="ＭＳ Ｐゴシック" charset="0"/>
        </a:defRPr>
      </a:lvl1pPr>
      <a:lvl2pPr marL="742950" indent="-285750" algn="l" rtl="0" eaLnBrk="1" fontAlgn="base" hangingPunct="1">
        <a:spcBef>
          <a:spcPct val="20000"/>
        </a:spcBef>
        <a:spcAft>
          <a:spcPct val="0"/>
        </a:spcAft>
        <a:buChar char="–"/>
        <a:defRPr sz="1800">
          <a:solidFill>
            <a:srgbClr val="363636"/>
          </a:solidFill>
          <a:latin typeface="+mj-lt"/>
          <a:ea typeface="+mn-ea"/>
        </a:defRPr>
      </a:lvl2pPr>
      <a:lvl3pPr marL="1143000" indent="-228600" algn="l" rtl="0" eaLnBrk="1" fontAlgn="base" hangingPunct="1">
        <a:spcBef>
          <a:spcPct val="20000"/>
        </a:spcBef>
        <a:spcAft>
          <a:spcPct val="0"/>
        </a:spcAft>
        <a:buClr>
          <a:schemeClr val="tx1">
            <a:lumMod val="50000"/>
            <a:lumOff val="50000"/>
          </a:schemeClr>
        </a:buClr>
        <a:buFont typeface="Wingdings" charset="0"/>
        <a:buChar char="§"/>
        <a:defRPr sz="1800">
          <a:solidFill>
            <a:srgbClr val="363636"/>
          </a:solidFill>
          <a:latin typeface="+mj-lt"/>
          <a:ea typeface="+mn-ea"/>
        </a:defRPr>
      </a:lvl3pPr>
      <a:lvl4pPr marL="1600200" indent="-228600" algn="l" rtl="0" eaLnBrk="1" fontAlgn="base" hangingPunct="1">
        <a:spcBef>
          <a:spcPct val="20000"/>
        </a:spcBef>
        <a:spcAft>
          <a:spcPct val="0"/>
        </a:spcAft>
        <a:buChar char="o"/>
        <a:defRPr sz="1800">
          <a:solidFill>
            <a:srgbClr val="363636"/>
          </a:solidFill>
          <a:latin typeface="+mj-lt"/>
          <a:ea typeface="+mn-ea"/>
        </a:defRPr>
      </a:lvl4pPr>
      <a:lvl5pPr marL="2057400" indent="-228600" algn="l" rtl="0" eaLnBrk="1" fontAlgn="base" hangingPunct="1">
        <a:spcBef>
          <a:spcPct val="20000"/>
        </a:spcBef>
        <a:spcAft>
          <a:spcPct val="0"/>
        </a:spcAft>
        <a:buFont typeface="Times" charset="0"/>
        <a:buChar char="•"/>
        <a:defRPr sz="1800">
          <a:solidFill>
            <a:srgbClr val="363636"/>
          </a:solidFill>
          <a:latin typeface="+mj-lt"/>
          <a:ea typeface="+mn-ea"/>
        </a:defRPr>
      </a:lvl5pPr>
      <a:lvl6pPr marL="25146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6pPr>
      <a:lvl7pPr marL="29718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7pPr>
      <a:lvl8pPr marL="34290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8pPr>
      <a:lvl9pPr marL="38862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4343400"/>
            <a:ext cx="7772400" cy="1295400"/>
          </a:xfrm>
        </p:spPr>
        <p:txBody>
          <a:bodyPr/>
          <a:lstStyle/>
          <a:p>
            <a:r>
              <a:rPr lang="en-US" dirty="0" smtClean="0"/>
              <a:t>Benefits From Enterprise Services</a:t>
            </a:r>
            <a:r>
              <a:rPr lang="en-US" dirty="0"/>
              <a:t/>
            </a:r>
            <a:br>
              <a:rPr lang="en-US" dirty="0"/>
            </a:br>
            <a:endParaRPr lang="en-US" sz="2800" dirty="0">
              <a:solidFill>
                <a:srgbClr val="7030A0"/>
              </a:solidFill>
              <a:latin typeface="+mj-lt"/>
              <a:ea typeface="ＭＳ Ｐゴシック" charset="0"/>
              <a:cs typeface="Calibri"/>
            </a:endParaRPr>
          </a:p>
        </p:txBody>
      </p:sp>
      <p:sp>
        <p:nvSpPr>
          <p:cNvPr id="14339" name="Rectangle 3"/>
          <p:cNvSpPr>
            <a:spLocks noGrp="1" noChangeArrowheads="1"/>
          </p:cNvSpPr>
          <p:nvPr>
            <p:ph type="subTitle" idx="1"/>
          </p:nvPr>
        </p:nvSpPr>
        <p:spPr>
          <a:xfrm>
            <a:off x="1600200" y="5486400"/>
            <a:ext cx="6248400" cy="762000"/>
          </a:xfrm>
        </p:spPr>
        <p:txBody>
          <a:bodyPr/>
          <a:lstStyle/>
          <a:p>
            <a:pPr eaLnBrk="1" hangingPunct="1"/>
            <a:r>
              <a:rPr lang="en-US" sz="1800" dirty="0" smtClean="0">
                <a:solidFill>
                  <a:srgbClr val="324C80"/>
                </a:solidFill>
                <a:ea typeface="ＭＳ Ｐゴシック" charset="0"/>
              </a:rPr>
              <a:t>Kari Qvigstad, Business Development Director</a:t>
            </a:r>
          </a:p>
          <a:p>
            <a:pPr eaLnBrk="1" hangingPunct="1"/>
            <a:r>
              <a:rPr lang="en-US" sz="1800" dirty="0" smtClean="0">
                <a:solidFill>
                  <a:schemeClr val="tx2">
                    <a:lumMod val="20000"/>
                    <a:lumOff val="80000"/>
                  </a:schemeClr>
                </a:solidFill>
                <a:ea typeface="ＭＳ Ｐゴシック" charset="0"/>
              </a:rPr>
              <a:t>Location or Date</a:t>
            </a:r>
            <a:endParaRPr lang="en-US" sz="1800" dirty="0">
              <a:solidFill>
                <a:schemeClr val="tx2">
                  <a:lumMod val="20000"/>
                  <a:lumOff val="80000"/>
                </a:schemeClr>
              </a:solidFill>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Engineering and Architectural Services</a:t>
            </a:r>
            <a:endParaRPr lang="en-US" dirty="0"/>
          </a:p>
        </p:txBody>
      </p:sp>
      <p:sp>
        <p:nvSpPr>
          <p:cNvPr id="5" name="Content Placeholder 4"/>
          <p:cNvSpPr>
            <a:spLocks noGrp="1"/>
          </p:cNvSpPr>
          <p:nvPr>
            <p:ph idx="1"/>
          </p:nvPr>
        </p:nvSpPr>
        <p:spPr/>
        <p:txBody>
          <a:bodyPr/>
          <a:lstStyle/>
          <a:p>
            <a:pPr marL="0" indent="0" eaLnBrk="0" hangingPunct="0">
              <a:spcBef>
                <a:spcPct val="30000"/>
              </a:spcBef>
              <a:buClrTx/>
              <a:buNone/>
              <a:defRPr/>
            </a:pPr>
            <a:r>
              <a:rPr lang="en-US" b="1" dirty="0">
                <a:solidFill>
                  <a:srgbClr val="324C80"/>
                </a:solidFill>
                <a:ea typeface="Times" charset="0"/>
                <a:cs typeface="Times" charset="0"/>
              </a:rPr>
              <a:t>Project Management Services</a:t>
            </a:r>
          </a:p>
          <a:p>
            <a:pPr marL="0" indent="0" eaLnBrk="0" hangingPunct="0">
              <a:spcBef>
                <a:spcPct val="30000"/>
              </a:spcBef>
              <a:buClrTx/>
              <a:buNone/>
              <a:defRPr/>
            </a:pPr>
            <a:r>
              <a:rPr lang="en-US" b="1" dirty="0">
                <a:solidFill>
                  <a:srgbClr val="324C80"/>
                </a:solidFill>
                <a:ea typeface="Times" charset="0"/>
                <a:cs typeface="Times" charset="0"/>
              </a:rPr>
              <a:t>Energy Program</a:t>
            </a:r>
          </a:p>
          <a:p>
            <a:pPr marL="0" indent="0">
              <a:buNone/>
            </a:pPr>
            <a:endParaRPr lang="en-US" dirty="0"/>
          </a:p>
        </p:txBody>
      </p:sp>
    </p:spTree>
    <p:extLst>
      <p:ext uri="{BB962C8B-B14F-4D97-AF65-F5344CB8AC3E}">
        <p14:creationId xmlns:p14="http://schemas.microsoft.com/office/powerpoint/2010/main" val="2979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Development Services</a:t>
            </a:r>
            <a:endParaRPr lang="en-US" dirty="0"/>
          </a:p>
        </p:txBody>
      </p:sp>
      <p:sp>
        <p:nvSpPr>
          <p:cNvPr id="3" name="Content Placeholder 2"/>
          <p:cNvSpPr>
            <a:spLocks noGrp="1"/>
          </p:cNvSpPr>
          <p:nvPr>
            <p:ph idx="1"/>
          </p:nvPr>
        </p:nvSpPr>
        <p:spPr/>
        <p:txBody>
          <a:bodyPr/>
          <a:lstStyle/>
          <a:p>
            <a:r>
              <a:rPr lang="en-US" b="1" dirty="0" smtClean="0">
                <a:solidFill>
                  <a:srgbClr val="324C80"/>
                </a:solidFill>
                <a:ea typeface="Times" charset="0"/>
                <a:cs typeface="Times" charset="0"/>
              </a:rPr>
              <a:t>Employee Assistance Program</a:t>
            </a:r>
          </a:p>
          <a:p>
            <a:r>
              <a:rPr lang="en-US" b="1" dirty="0" smtClean="0">
                <a:solidFill>
                  <a:srgbClr val="324C80"/>
                </a:solidFill>
                <a:ea typeface="Times" charset="0"/>
                <a:cs typeface="Times" charset="0"/>
              </a:rPr>
              <a:t>Statewide e-Learning</a:t>
            </a:r>
            <a:endParaRPr lang="en-US" dirty="0"/>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946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&amp; Mail Services</a:t>
            </a:r>
            <a:endParaRPr lang="en-US" dirty="0"/>
          </a:p>
        </p:txBody>
      </p:sp>
      <p:sp>
        <p:nvSpPr>
          <p:cNvPr id="3" name="Content Placeholder 2"/>
          <p:cNvSpPr>
            <a:spLocks noGrp="1"/>
          </p:cNvSpPr>
          <p:nvPr>
            <p:ph idx="1"/>
          </p:nvPr>
        </p:nvSpPr>
        <p:spPr/>
        <p:txBody>
          <a:bodyPr/>
          <a:lstStyle/>
          <a:p>
            <a:r>
              <a:rPr lang="en-US" b="1" dirty="0" smtClean="0">
                <a:solidFill>
                  <a:srgbClr val="324C80"/>
                </a:solidFill>
                <a:ea typeface="Times" charset="0"/>
                <a:cs typeface="Times" charset="0"/>
              </a:rPr>
              <a:t>Innovative Print Services</a:t>
            </a:r>
          </a:p>
          <a:p>
            <a:pPr marL="1257300" lvl="3" indent="-34290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Variable printing to offset and digital printing</a:t>
            </a:r>
          </a:p>
          <a:p>
            <a:pPr marL="1257300" lvl="3" indent="-34290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Warehousing and fulfillment</a:t>
            </a:r>
          </a:p>
          <a:p>
            <a:pPr marL="1257300" lvl="3" indent="-34290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Competitive bidding</a:t>
            </a:r>
          </a:p>
          <a:p>
            <a:pPr marL="1257300" lvl="3" indent="-34290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On-line ordering or personal consultations</a:t>
            </a:r>
          </a:p>
          <a:p>
            <a:r>
              <a:rPr lang="en-US" b="1" dirty="0" smtClean="0">
                <a:solidFill>
                  <a:srgbClr val="324C80"/>
                </a:solidFill>
                <a:ea typeface="Times" charset="0"/>
                <a:cs typeface="Times" charset="0"/>
              </a:rPr>
              <a:t>Consolidated Mail Services</a:t>
            </a:r>
          </a:p>
          <a:p>
            <a:pPr marL="1257300" lvl="3" indent="-34290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Pick-up and delivery to 45 cities in 10 counties</a:t>
            </a:r>
          </a:p>
          <a:p>
            <a:pPr marL="1257300" lvl="3" indent="-34290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Managing distribution lists</a:t>
            </a:r>
          </a:p>
          <a:p>
            <a:pPr marL="1257300" lvl="3" indent="-342900">
              <a:spcAft>
                <a:spcPts val="6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Boxing, shrink-wrapping and inserting services</a:t>
            </a:r>
          </a:p>
          <a:p>
            <a:endParaRPr lang="en-US" dirty="0"/>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8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a:t>
            </a:r>
            <a:endParaRPr lang="en-US" dirty="0"/>
          </a:p>
        </p:txBody>
      </p:sp>
      <p:sp>
        <p:nvSpPr>
          <p:cNvPr id="3" name="Content Placeholder 2"/>
          <p:cNvSpPr>
            <a:spLocks noGrp="1"/>
          </p:cNvSpPr>
          <p:nvPr>
            <p:ph idx="1"/>
          </p:nvPr>
        </p:nvSpPr>
        <p:spPr/>
        <p:txBody>
          <a:bodyPr/>
          <a:lstStyle/>
          <a:p>
            <a:r>
              <a:rPr lang="en-US" b="1" dirty="0" smtClean="0">
                <a:solidFill>
                  <a:srgbClr val="324C80"/>
                </a:solidFill>
                <a:ea typeface="Times" charset="0"/>
                <a:cs typeface="Times" charset="0"/>
              </a:rPr>
              <a:t>Recycle, </a:t>
            </a:r>
            <a:r>
              <a:rPr lang="en-US" b="1" dirty="0" smtClean="0">
                <a:solidFill>
                  <a:srgbClr val="324C80"/>
                </a:solidFill>
                <a:cs typeface="Arial" panose="020B0604020202020204" pitchFamily="34" charset="0"/>
              </a:rPr>
              <a:t>reuse </a:t>
            </a:r>
            <a:r>
              <a:rPr lang="en-US" b="1" dirty="0">
                <a:solidFill>
                  <a:srgbClr val="324C80"/>
                </a:solidFill>
                <a:cs typeface="Arial" panose="020B0604020202020204" pitchFamily="34" charset="0"/>
              </a:rPr>
              <a:t>and </a:t>
            </a:r>
            <a:r>
              <a:rPr lang="en-US" b="1" dirty="0" smtClean="0">
                <a:solidFill>
                  <a:srgbClr val="324C80"/>
                </a:solidFill>
                <a:cs typeface="Arial" panose="020B0604020202020204" pitchFamily="34" charset="0"/>
              </a:rPr>
              <a:t>sales</a:t>
            </a:r>
          </a:p>
          <a:p>
            <a:r>
              <a:rPr lang="en-US" b="1" dirty="0" smtClean="0">
                <a:solidFill>
                  <a:srgbClr val="324C80"/>
                </a:solidFill>
                <a:cs typeface="Arial" panose="020B0604020202020204" pitchFamily="34" charset="0"/>
              </a:rPr>
              <a:t>Refurbishing </a:t>
            </a:r>
            <a:r>
              <a:rPr lang="en-US" b="1" dirty="0">
                <a:solidFill>
                  <a:srgbClr val="324C80"/>
                </a:solidFill>
                <a:cs typeface="Arial" panose="020B0604020202020204" pitchFamily="34" charset="0"/>
              </a:rPr>
              <a:t>computers for </a:t>
            </a:r>
            <a:r>
              <a:rPr lang="en-US" b="1" dirty="0" smtClean="0">
                <a:solidFill>
                  <a:srgbClr val="324C80"/>
                </a:solidFill>
                <a:cs typeface="Arial" panose="020B0604020202020204" pitchFamily="34" charset="0"/>
              </a:rPr>
              <a:t>schools</a:t>
            </a:r>
          </a:p>
          <a:p>
            <a:r>
              <a:rPr lang="en-US" b="1" dirty="0" smtClean="0">
                <a:solidFill>
                  <a:srgbClr val="324C80"/>
                </a:solidFill>
                <a:cs typeface="Arial" panose="020B0604020202020204" pitchFamily="34" charset="0"/>
              </a:rPr>
              <a:t>Facilitates </a:t>
            </a:r>
            <a:r>
              <a:rPr lang="en-US" b="1" dirty="0">
                <a:solidFill>
                  <a:srgbClr val="324C80"/>
                </a:solidFill>
                <a:cs typeface="Arial" panose="020B0604020202020204" pitchFamily="34" charset="0"/>
              </a:rPr>
              <a:t>transfer of property</a:t>
            </a:r>
          </a:p>
          <a:p>
            <a:endParaRPr lang="en-US" b="1" dirty="0" smtClean="0">
              <a:solidFill>
                <a:srgbClr val="324C80"/>
              </a:solidFill>
              <a:ea typeface="Times" charset="0"/>
              <a:cs typeface="Times" charset="0"/>
            </a:endParaRPr>
          </a:p>
          <a:p>
            <a:pPr lvl="1"/>
            <a:endParaRPr lang="en-US" dirty="0" smtClean="0"/>
          </a:p>
          <a:p>
            <a:pPr lvl="1"/>
            <a:endParaRPr lang="en-US"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770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3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Leasing Program</a:t>
            </a:r>
            <a:endParaRPr lang="en-US" dirty="0"/>
          </a:p>
        </p:txBody>
      </p:sp>
      <p:sp>
        <p:nvSpPr>
          <p:cNvPr id="3" name="Content Placeholder 2"/>
          <p:cNvSpPr>
            <a:spLocks noGrp="1"/>
          </p:cNvSpPr>
          <p:nvPr>
            <p:ph idx="1"/>
          </p:nvPr>
        </p:nvSpPr>
        <p:spPr/>
        <p:txBody>
          <a:bodyPr/>
          <a:lstStyle/>
          <a:p>
            <a:r>
              <a:rPr lang="en-US" dirty="0" smtClean="0"/>
              <a:t>Stay current with technology needs while managing cash flow</a:t>
            </a:r>
          </a:p>
          <a:p>
            <a:pPr lvl="1"/>
            <a:r>
              <a:rPr lang="en-US" dirty="0" smtClean="0"/>
              <a:t>Expansion of product offerings</a:t>
            </a:r>
          </a:p>
          <a:p>
            <a:pPr lvl="1"/>
            <a:r>
              <a:rPr lang="en-US" dirty="0" smtClean="0"/>
              <a:t>Now offering services outside State Agencies</a:t>
            </a:r>
          </a:p>
          <a:p>
            <a:pPr lvl="1"/>
            <a:endParaRPr lang="en-US" dirty="0"/>
          </a:p>
        </p:txBody>
      </p:sp>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12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Services</a:t>
            </a:r>
            <a:endParaRPr lang="en-US" dirty="0"/>
          </a:p>
        </p:txBody>
      </p:sp>
      <p:sp>
        <p:nvSpPr>
          <p:cNvPr id="3" name="Content Placeholder 2"/>
          <p:cNvSpPr>
            <a:spLocks noGrp="1"/>
          </p:cNvSpPr>
          <p:nvPr>
            <p:ph idx="1"/>
          </p:nvPr>
        </p:nvSpPr>
        <p:spPr/>
        <p:txBody>
          <a:bodyPr/>
          <a:lstStyle/>
          <a:p>
            <a:r>
              <a:rPr lang="en-US" dirty="0" smtClean="0"/>
              <a:t>Air travel, lodging, rental vehicles and travel agent assistance</a:t>
            </a:r>
            <a:endParaRPr lang="en-US" dirty="0"/>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1722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01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for Panel Members</a:t>
            </a:r>
            <a:endParaRPr lang="en-US" dirty="0"/>
          </a:p>
        </p:txBody>
      </p:sp>
      <p:sp>
        <p:nvSpPr>
          <p:cNvPr id="5" name="Text Placeholder 4"/>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3048000"/>
            <a:ext cx="5413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03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Thank you!</a:t>
            </a:r>
            <a:endParaRPr lang="en-US" dirty="0"/>
          </a:p>
        </p:txBody>
      </p:sp>
      <p:sp>
        <p:nvSpPr>
          <p:cNvPr id="5" name="Content Placeholder 4"/>
          <p:cNvSpPr>
            <a:spLocks noGrp="1"/>
          </p:cNvSpPr>
          <p:nvPr>
            <p:ph idx="1"/>
          </p:nvPr>
        </p:nvSpPr>
        <p:spPr/>
        <p:txBody>
          <a:bodyPr/>
          <a:lstStyle/>
          <a:p>
            <a:pPr marL="0" indent="0" algn="ctr">
              <a:buNone/>
            </a:pPr>
            <a:r>
              <a:rPr lang="en-US" sz="2400" b="1" dirty="0">
                <a:solidFill>
                  <a:srgbClr val="002060"/>
                </a:solidFill>
              </a:rPr>
              <a:t>Kari Qvigstad</a:t>
            </a:r>
          </a:p>
          <a:p>
            <a:pPr marL="0" indent="0" algn="ctr">
              <a:buNone/>
            </a:pPr>
            <a:r>
              <a:rPr lang="en-US" b="1" dirty="0">
                <a:solidFill>
                  <a:srgbClr val="002060"/>
                </a:solidFill>
              </a:rPr>
              <a:t>DES Business Development </a:t>
            </a:r>
            <a:r>
              <a:rPr lang="en-US" b="1" dirty="0" smtClean="0">
                <a:solidFill>
                  <a:srgbClr val="002060"/>
                </a:solidFill>
              </a:rPr>
              <a:t>Director</a:t>
            </a:r>
            <a:endParaRPr lang="en-US" b="1" dirty="0">
              <a:solidFill>
                <a:srgbClr val="002060"/>
              </a:solidFill>
            </a:endParaRPr>
          </a:p>
          <a:p>
            <a:pPr marL="0" indent="0" algn="ctr">
              <a:buNone/>
            </a:pPr>
            <a:r>
              <a:rPr lang="en-US" b="1" dirty="0" smtClean="0">
                <a:solidFill>
                  <a:srgbClr val="002060"/>
                </a:solidFill>
              </a:rPr>
              <a:t>360- 407- 8126</a:t>
            </a:r>
            <a:endParaRPr lang="en-US" b="1" dirty="0">
              <a:solidFill>
                <a:srgbClr val="002060"/>
              </a:solidFill>
            </a:endParaRPr>
          </a:p>
          <a:p>
            <a:pPr marL="0" indent="0" algn="ctr">
              <a:buNone/>
            </a:pPr>
            <a:r>
              <a:rPr lang="en-US" b="1" dirty="0">
                <a:solidFill>
                  <a:srgbClr val="002060"/>
                </a:solidFill>
              </a:rPr>
              <a:t>kari.qvigstad@des.wa.gov</a:t>
            </a:r>
          </a:p>
          <a:p>
            <a:pPr marL="0" indent="0" algn="ctr">
              <a:buNone/>
            </a:pPr>
            <a:r>
              <a:rPr lang="en-US" b="1" i="1" dirty="0" smtClean="0">
                <a:solidFill>
                  <a:srgbClr val="6DB33F"/>
                </a:solidFill>
              </a:rPr>
              <a:t>What </a:t>
            </a:r>
            <a:r>
              <a:rPr lang="en-US" b="1" i="1" dirty="0">
                <a:solidFill>
                  <a:srgbClr val="6DB33F"/>
                </a:solidFill>
              </a:rPr>
              <a:t>you need</a:t>
            </a:r>
          </a:p>
          <a:p>
            <a:pPr marL="0" indent="0" algn="ctr">
              <a:buNone/>
            </a:pPr>
            <a:r>
              <a:rPr lang="en-US" b="1" i="1" dirty="0">
                <a:solidFill>
                  <a:srgbClr val="6DB33F"/>
                </a:solidFill>
              </a:rPr>
              <a:t>How you need it</a:t>
            </a:r>
          </a:p>
          <a:p>
            <a:pPr marL="0" indent="0" algn="ctr">
              <a:buNone/>
            </a:pPr>
            <a:r>
              <a:rPr lang="en-US" b="1" i="1" dirty="0">
                <a:solidFill>
                  <a:srgbClr val="6DB33F"/>
                </a:solidFill>
              </a:rPr>
              <a:t>When you need it</a:t>
            </a:r>
          </a:p>
          <a:p>
            <a:endParaRPr lang="en-US" dirty="0"/>
          </a:p>
        </p:txBody>
      </p:sp>
      <p:pic>
        <p:nvPicPr>
          <p:cNvPr id="6" name="Picture 5" descr="Logo Green.png"/>
          <p:cNvPicPr>
            <a:picLocks noChangeAspect="1"/>
          </p:cNvPicPr>
          <p:nvPr/>
        </p:nvPicPr>
        <p:blipFill>
          <a:blip r:embed="rId3" cstate="print"/>
          <a:stretch>
            <a:fillRect/>
          </a:stretch>
        </p:blipFill>
        <p:spPr>
          <a:xfrm>
            <a:off x="1752600" y="5486401"/>
            <a:ext cx="5181600" cy="874946"/>
          </a:xfrm>
          <a:prstGeom prst="rect">
            <a:avLst/>
          </a:prstGeom>
        </p:spPr>
      </p:pic>
    </p:spTree>
    <p:extLst>
      <p:ext uri="{BB962C8B-B14F-4D97-AF65-F5344CB8AC3E}">
        <p14:creationId xmlns:p14="http://schemas.microsoft.com/office/powerpoint/2010/main" val="323247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05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038600"/>
            <a:ext cx="7772400" cy="1362075"/>
          </a:xfrm>
        </p:spPr>
        <p:txBody>
          <a:bodyPr/>
          <a:lstStyle/>
          <a:p>
            <a:r>
              <a:rPr lang="en-US" dirty="0" smtClean="0"/>
              <a:t>Introduction</a:t>
            </a:r>
            <a:endParaRPr lang="en-US" dirty="0"/>
          </a:p>
        </p:txBody>
      </p:sp>
      <p:sp>
        <p:nvSpPr>
          <p:cNvPr id="3" name="Text Placeholder 2"/>
          <p:cNvSpPr>
            <a:spLocks noGrp="1"/>
          </p:cNvSpPr>
          <p:nvPr>
            <p:ph type="body" idx="1"/>
          </p:nvPr>
        </p:nvSpPr>
        <p:spPr>
          <a:xfrm>
            <a:off x="722313" y="2906713"/>
            <a:ext cx="7772400" cy="827087"/>
          </a:xfrm>
        </p:spPr>
        <p:txBody>
          <a:bodyPr/>
          <a:lstStyle/>
          <a:p>
            <a:r>
              <a:rPr lang="en-US" sz="2400" dirty="0" smtClean="0">
                <a:solidFill>
                  <a:srgbClr val="002060"/>
                </a:solidFill>
              </a:rPr>
              <a:t>Efficient, Effective &amp; Accountable Government</a:t>
            </a:r>
            <a:endParaRPr lang="en-US" sz="2400" dirty="0">
              <a:solidFill>
                <a:srgbClr val="002060"/>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62730" y="2286000"/>
            <a:ext cx="54133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49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Panel Members</a:t>
            </a:r>
            <a:endParaRPr lang="en-US" dirty="0"/>
          </a:p>
        </p:txBody>
      </p:sp>
      <p:sp>
        <p:nvSpPr>
          <p:cNvPr id="3" name="Content Placeholder 2"/>
          <p:cNvSpPr>
            <a:spLocks noGrp="1"/>
          </p:cNvSpPr>
          <p:nvPr>
            <p:ph idx="1"/>
          </p:nvPr>
        </p:nvSpPr>
        <p:spPr/>
        <p:txBody>
          <a:bodyPr/>
          <a:lstStyle/>
          <a:p>
            <a:pPr lvl="0"/>
            <a:r>
              <a:rPr lang="en-US" dirty="0" smtClean="0"/>
              <a:t>Melissa </a:t>
            </a:r>
            <a:r>
              <a:rPr lang="en-US" dirty="0"/>
              <a:t>Cox, Contracts Division</a:t>
            </a:r>
          </a:p>
          <a:p>
            <a:pPr lvl="0"/>
            <a:r>
              <a:rPr lang="en-US" dirty="0"/>
              <a:t>Seth Wallace, Real Estate Services</a:t>
            </a:r>
          </a:p>
          <a:p>
            <a:pPr lvl="0"/>
            <a:r>
              <a:rPr lang="en-US" dirty="0"/>
              <a:t>Scott Turner, Workforce Development Services – EAP</a:t>
            </a:r>
          </a:p>
          <a:p>
            <a:pPr lvl="0"/>
            <a:r>
              <a:rPr lang="en-US" dirty="0"/>
              <a:t>Patrick Seigler, Workforce Development Services – E-Learning</a:t>
            </a:r>
          </a:p>
          <a:p>
            <a:pPr lvl="0"/>
            <a:r>
              <a:rPr lang="en-US" dirty="0" smtClean="0"/>
              <a:t>Jason </a:t>
            </a:r>
            <a:r>
              <a:rPr lang="en-US" dirty="0"/>
              <a:t>Bippert,  Printing  &amp; Imaging</a:t>
            </a:r>
          </a:p>
          <a:p>
            <a:pPr lvl="0"/>
            <a:r>
              <a:rPr lang="en-US" dirty="0"/>
              <a:t>Diane </a:t>
            </a:r>
            <a:r>
              <a:rPr lang="en-US" dirty="0" smtClean="0"/>
              <a:t>Wilkinson, </a:t>
            </a:r>
            <a:r>
              <a:rPr lang="en-US" dirty="0"/>
              <a:t>Consolidated Mail Services</a:t>
            </a:r>
          </a:p>
          <a:p>
            <a:pPr lvl="0"/>
            <a:r>
              <a:rPr lang="en-US" dirty="0">
                <a:solidFill>
                  <a:srgbClr val="163845"/>
                </a:solidFill>
              </a:rPr>
              <a:t>David</a:t>
            </a:r>
            <a:r>
              <a:rPr lang="en-US" dirty="0"/>
              <a:t> Baker, Surplus </a:t>
            </a:r>
          </a:p>
          <a:p>
            <a:pPr lvl="0"/>
            <a:r>
              <a:rPr lang="en-US" kern="1200" dirty="0" smtClean="0">
                <a:solidFill>
                  <a:schemeClr val="tx1"/>
                </a:solidFill>
                <a:latin typeface="Arial" charset="0"/>
                <a:ea typeface="ＭＳ Ｐゴシック" pitchFamily="-48" charset="-128"/>
              </a:rPr>
              <a:t>Aaron </a:t>
            </a:r>
            <a:r>
              <a:rPr lang="en-US" kern="1200" dirty="0">
                <a:solidFill>
                  <a:schemeClr val="tx1"/>
                </a:solidFill>
                <a:latin typeface="Arial" charset="0"/>
                <a:ea typeface="ＭＳ Ｐゴシック" pitchFamily="-48" charset="-128"/>
              </a:rPr>
              <a:t>Pittelkau, Finance/Technology Leasing Program</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5575470"/>
            <a:ext cx="2451924" cy="41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97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5" name="Content Placeholder 4"/>
          <p:cNvSpPr>
            <a:spLocks noGrp="1"/>
          </p:cNvSpPr>
          <p:nvPr>
            <p:ph idx="1"/>
          </p:nvPr>
        </p:nvSpPr>
        <p:spPr/>
        <p:txBody>
          <a:bodyPr/>
          <a:lstStyle/>
          <a:p>
            <a:r>
              <a:rPr lang="en-US" dirty="0" smtClean="0"/>
              <a:t>Who is Enterprise Services &amp; what drives our organization?</a:t>
            </a:r>
          </a:p>
          <a:p>
            <a:r>
              <a:rPr lang="en-US" dirty="0" smtClean="0"/>
              <a:t>Overview of services</a:t>
            </a:r>
          </a:p>
          <a:p>
            <a:r>
              <a:rPr lang="en-US" dirty="0" smtClean="0"/>
              <a:t>Benefits from Enterprise Services</a:t>
            </a:r>
            <a:endParaRPr lang="en-US" dirty="0"/>
          </a:p>
          <a:p>
            <a:r>
              <a:rPr lang="en-US" dirty="0" smtClean="0"/>
              <a:t>Questions and Answer Session</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60960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75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447800"/>
            <a:ext cx="7772400" cy="685800"/>
          </a:xfrm>
        </p:spPr>
        <p:txBody>
          <a:bodyPr/>
          <a:lstStyle/>
          <a:p>
            <a:pPr algn="r"/>
            <a:r>
              <a:rPr lang="en-US" dirty="0" smtClean="0"/>
              <a:t>Who is Enterprise Services</a:t>
            </a:r>
            <a:endParaRPr lang="en-US" dirty="0"/>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6324600" y="6096000"/>
            <a:ext cx="2450804" cy="41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 y="1818587"/>
            <a:ext cx="8153400" cy="503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48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How you need it. When you Need it.</a:t>
            </a:r>
            <a:endParaRPr lang="en-US" dirty="0"/>
          </a:p>
        </p:txBody>
      </p:sp>
      <p:sp>
        <p:nvSpPr>
          <p:cNvPr id="3" name="Content Placeholder 2"/>
          <p:cNvSpPr>
            <a:spLocks noGrp="1"/>
          </p:cNvSpPr>
          <p:nvPr>
            <p:ph idx="1"/>
          </p:nvPr>
        </p:nvSpPr>
        <p:spPr/>
        <p:txBody>
          <a:bodyPr/>
          <a:lstStyle/>
          <a:p>
            <a:pPr lvl="1"/>
            <a:r>
              <a:rPr lang="en-US" b="1" dirty="0" smtClean="0">
                <a:solidFill>
                  <a:srgbClr val="324C80"/>
                </a:solidFill>
              </a:rPr>
              <a:t>We </a:t>
            </a:r>
            <a:r>
              <a:rPr lang="en-US" b="1" dirty="0">
                <a:solidFill>
                  <a:srgbClr val="324C80"/>
                </a:solidFill>
              </a:rPr>
              <a:t>deliver Exceptional Services</a:t>
            </a:r>
          </a:p>
          <a:p>
            <a:pPr lvl="2"/>
            <a:r>
              <a:rPr lang="en-US" dirty="0"/>
              <a:t>Focus on understanding client needs</a:t>
            </a:r>
          </a:p>
          <a:p>
            <a:pPr lvl="2"/>
            <a:r>
              <a:rPr lang="en-US" dirty="0"/>
              <a:t>Innovative problem solvers</a:t>
            </a:r>
          </a:p>
          <a:p>
            <a:pPr lvl="2"/>
            <a:r>
              <a:rPr lang="en-US" dirty="0"/>
              <a:t>Committee partners</a:t>
            </a:r>
          </a:p>
          <a:p>
            <a:pPr lvl="1"/>
            <a:r>
              <a:rPr lang="en-US" b="1" dirty="0">
                <a:solidFill>
                  <a:srgbClr val="324C80"/>
                </a:solidFill>
              </a:rPr>
              <a:t>We reduce the overall Cost of Government Operations</a:t>
            </a:r>
          </a:p>
          <a:p>
            <a:pPr lvl="2"/>
            <a:r>
              <a:rPr lang="en-US" dirty="0"/>
              <a:t>Leverage the purchasing power of the state</a:t>
            </a:r>
          </a:p>
          <a:p>
            <a:pPr lvl="2"/>
            <a:r>
              <a:rPr lang="en-US" dirty="0"/>
              <a:t>Competitively priced for value delivered</a:t>
            </a:r>
          </a:p>
          <a:p>
            <a:pPr lvl="1"/>
            <a:r>
              <a:rPr lang="en-US" b="1" dirty="0">
                <a:solidFill>
                  <a:srgbClr val="324C80"/>
                </a:solidFill>
              </a:rPr>
              <a:t>We focus on Improvement</a:t>
            </a:r>
          </a:p>
          <a:p>
            <a:pPr lvl="2"/>
            <a:r>
              <a:rPr lang="en-US" dirty="0"/>
              <a:t>State role model in Lean Culture </a:t>
            </a:r>
          </a:p>
          <a:p>
            <a:pPr lvl="2"/>
            <a:r>
              <a:rPr lang="en-US" dirty="0"/>
              <a:t>Employee empowered to solve problems</a:t>
            </a:r>
          </a:p>
          <a:p>
            <a:pPr lvl="2"/>
            <a:r>
              <a:rPr lang="en-US" dirty="0"/>
              <a:t>Team focus on continuous improvement</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6226968"/>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900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2362200"/>
            <a:ext cx="7772400" cy="914400"/>
          </a:xfrm>
        </p:spPr>
        <p:txBody>
          <a:bodyPr/>
          <a:lstStyle/>
          <a:p>
            <a:r>
              <a:rPr lang="en-US" dirty="0" smtClean="0"/>
              <a:t>Overview of Services</a:t>
            </a:r>
            <a:endParaRPr lang="en-US" dirty="0"/>
          </a:p>
        </p:txBody>
      </p:sp>
      <p:sp>
        <p:nvSpPr>
          <p:cNvPr id="7" name="Subtitle 6"/>
          <p:cNvSpPr>
            <a:spLocks noGrp="1"/>
          </p:cNvSpPr>
          <p:nvPr>
            <p:ph type="subTitle" idx="1"/>
          </p:nvPr>
        </p:nvSpPr>
        <p:spPr/>
        <p:txBody>
          <a:bodyPr/>
          <a:lstStyle/>
          <a:p>
            <a:endParaRPr lang="en-US" dirty="0"/>
          </a:p>
        </p:txBody>
      </p:sp>
      <p:pic>
        <p:nvPicPr>
          <p:cNvPr id="1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9833" y="3962400"/>
            <a:ext cx="5186767" cy="87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32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Contracting &amp; Purchasing</a:t>
            </a:r>
            <a:endParaRPr lang="en-US" dirty="0"/>
          </a:p>
        </p:txBody>
      </p:sp>
      <p:sp>
        <p:nvSpPr>
          <p:cNvPr id="3" name="Content Placeholder 2"/>
          <p:cNvSpPr>
            <a:spLocks noGrp="1"/>
          </p:cNvSpPr>
          <p:nvPr>
            <p:ph idx="1"/>
          </p:nvPr>
        </p:nvSpPr>
        <p:spPr/>
        <p:txBody>
          <a:bodyPr/>
          <a:lstStyle/>
          <a:p>
            <a:pPr marL="404622" indent="-347472">
              <a:spcAft>
                <a:spcPts val="600"/>
              </a:spcAft>
              <a:buFont typeface="Arial" panose="020B0604020202020204" pitchFamily="34" charset="0"/>
              <a:buChar char="•"/>
            </a:pPr>
            <a:r>
              <a:rPr lang="en-US" sz="2400" b="1" dirty="0" smtClean="0">
                <a:solidFill>
                  <a:srgbClr val="324C80"/>
                </a:solidFill>
                <a:cs typeface="Times" charset="0"/>
              </a:rPr>
              <a:t>Master Contracts</a:t>
            </a:r>
          </a:p>
          <a:p>
            <a:pPr marL="404622" indent="-347472">
              <a:spcAft>
                <a:spcPts val="600"/>
              </a:spcAft>
              <a:buFont typeface="Arial" panose="020B0604020202020204" pitchFamily="34" charset="0"/>
              <a:buChar char="•"/>
            </a:pPr>
            <a:r>
              <a:rPr lang="en-US" sz="2400" b="1" dirty="0" smtClean="0">
                <a:solidFill>
                  <a:srgbClr val="324C80"/>
                </a:solidFill>
                <a:cs typeface="Arial" panose="020B0604020202020204" pitchFamily="34" charset="0"/>
              </a:rPr>
              <a:t>Procurement </a:t>
            </a:r>
            <a:r>
              <a:rPr lang="en-US" sz="2400" b="1" dirty="0">
                <a:solidFill>
                  <a:srgbClr val="324C80"/>
                </a:solidFill>
                <a:cs typeface="Arial" panose="020B0604020202020204" pitchFamily="34" charset="0"/>
              </a:rPr>
              <a:t>support, training &amp; consulting</a:t>
            </a:r>
          </a:p>
          <a:p>
            <a:pPr marL="404622" indent="-347472">
              <a:spcAft>
                <a:spcPts val="600"/>
              </a:spcAft>
              <a:buFont typeface="Arial" panose="020B0604020202020204" pitchFamily="34" charset="0"/>
              <a:buChar char="•"/>
            </a:pPr>
            <a:r>
              <a:rPr lang="en-US" sz="2400" b="1" dirty="0">
                <a:solidFill>
                  <a:srgbClr val="324C80"/>
                </a:solidFill>
                <a:cs typeface="Arial" panose="020B0604020202020204" pitchFamily="34" charset="0"/>
              </a:rPr>
              <a:t>Expertise on statewide </a:t>
            </a:r>
            <a:r>
              <a:rPr lang="en-US" sz="2400" b="1" dirty="0" smtClean="0">
                <a:solidFill>
                  <a:srgbClr val="324C80"/>
                </a:solidFill>
                <a:cs typeface="Arial" panose="020B0604020202020204" pitchFamily="34" charset="0"/>
              </a:rPr>
              <a:t>initiatives</a:t>
            </a:r>
            <a:endParaRPr lang="en-US" sz="2400" b="1" dirty="0">
              <a:solidFill>
                <a:srgbClr val="324C80"/>
              </a:solidFill>
              <a:cs typeface="Arial" panose="020B0604020202020204" pitchFamily="34" charset="0"/>
            </a:endParaRPr>
          </a:p>
        </p:txBody>
      </p:sp>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6248400"/>
            <a:ext cx="2451100"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36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Estate Services</a:t>
            </a:r>
            <a:endParaRPr lang="en-US" dirty="0"/>
          </a:p>
        </p:txBody>
      </p:sp>
      <p:sp>
        <p:nvSpPr>
          <p:cNvPr id="3" name="Content Placeholder 2"/>
          <p:cNvSpPr>
            <a:spLocks noGrp="1"/>
          </p:cNvSpPr>
          <p:nvPr>
            <p:ph idx="1"/>
          </p:nvPr>
        </p:nvSpPr>
        <p:spPr/>
        <p:txBody>
          <a:bodyPr/>
          <a:lstStyle/>
          <a:p>
            <a:r>
              <a:rPr lang="en-US" b="1" dirty="0" smtClean="0">
                <a:solidFill>
                  <a:srgbClr val="324C80"/>
                </a:solidFill>
                <a:ea typeface="Times" charset="0"/>
                <a:cs typeface="Times" charset="0"/>
              </a:rPr>
              <a:t>Buys and sells property for state customers</a:t>
            </a:r>
          </a:p>
          <a:p>
            <a:r>
              <a:rPr lang="en-US" b="1" dirty="0" smtClean="0">
                <a:solidFill>
                  <a:srgbClr val="324C80"/>
                </a:solidFill>
                <a:ea typeface="Times" charset="0"/>
                <a:cs typeface="Times" charset="0"/>
              </a:rPr>
              <a:t>Manages 1,000 leases in 38 counties</a:t>
            </a:r>
          </a:p>
          <a:p>
            <a:r>
              <a:rPr lang="en-US" b="1" dirty="0" smtClean="0">
                <a:solidFill>
                  <a:srgbClr val="324C80"/>
                </a:solidFill>
                <a:ea typeface="Times" charset="0"/>
                <a:cs typeface="Times" charset="0"/>
              </a:rPr>
              <a:t>Negotiates rents for $180 million in annual spend</a:t>
            </a:r>
          </a:p>
          <a:p>
            <a:r>
              <a:rPr lang="en-US" b="1" dirty="0" smtClean="0">
                <a:solidFill>
                  <a:srgbClr val="324C80"/>
                </a:solidFill>
                <a:ea typeface="Times" charset="0"/>
                <a:cs typeface="Times" charset="0"/>
              </a:rPr>
              <a:t>Supports political subdivisions and other public agencies</a:t>
            </a:r>
          </a:p>
          <a:p>
            <a:r>
              <a:rPr lang="en-US" b="1" dirty="0" smtClean="0">
                <a:solidFill>
                  <a:srgbClr val="324C80"/>
                </a:solidFill>
                <a:ea typeface="Times" charset="0"/>
                <a:cs typeface="Times" charset="0"/>
              </a:rPr>
              <a:t>What’s New?</a:t>
            </a:r>
          </a:p>
          <a:p>
            <a:pPr marL="457200" lvl="1" indent="0">
              <a:buNone/>
            </a:pPr>
            <a:r>
              <a:rPr lang="en-US" kern="1200" dirty="0" smtClean="0">
                <a:solidFill>
                  <a:schemeClr val="tx1"/>
                </a:solidFill>
                <a:latin typeface="Arial" charset="0"/>
                <a:ea typeface="ＭＳ Ｐゴシック" pitchFamily="-48" charset="-128"/>
                <a:cs typeface="ＭＳ Ｐゴシック" charset="0"/>
              </a:rPr>
              <a:t>New </a:t>
            </a:r>
            <a:r>
              <a:rPr lang="en-US" kern="1200" dirty="0">
                <a:solidFill>
                  <a:schemeClr val="tx1"/>
                </a:solidFill>
                <a:latin typeface="Arial" charset="0"/>
                <a:ea typeface="ＭＳ Ｐゴシック" pitchFamily="-48" charset="-128"/>
                <a:cs typeface="ＭＳ Ｐゴシック" charset="0"/>
              </a:rPr>
              <a:t>software system </a:t>
            </a:r>
            <a:endParaRPr lang="en-US" b="1" dirty="0" smtClean="0">
              <a:solidFill>
                <a:srgbClr val="324C80"/>
              </a:solidFill>
              <a:ea typeface="Times" charset="0"/>
              <a:cs typeface="Times" charset="0"/>
            </a:endParaRPr>
          </a:p>
          <a:p>
            <a:endParaRPr lang="en-US" b="1" dirty="0">
              <a:solidFill>
                <a:srgbClr val="324C80"/>
              </a:solidFill>
              <a:ea typeface="Times" charset="0"/>
              <a:cs typeface="Times" charset="0"/>
            </a:endParaRPr>
          </a:p>
          <a:p>
            <a:pPr marL="0" indent="0">
              <a:buNone/>
            </a:pPr>
            <a:endParaRPr lang="en-US" dirty="0"/>
          </a:p>
        </p:txBody>
      </p:sp>
    </p:spTree>
    <p:extLst>
      <p:ext uri="{BB962C8B-B14F-4D97-AF65-F5344CB8AC3E}">
        <p14:creationId xmlns:p14="http://schemas.microsoft.com/office/powerpoint/2010/main" val="487770239"/>
      </p:ext>
    </p:extLst>
  </p:cSld>
  <p:clrMapOvr>
    <a:masterClrMapping/>
  </p:clrMapOvr>
</p:sld>
</file>

<file path=ppt/theme/theme1.xml><?xml version="1.0" encoding="utf-8"?>
<a:theme xmlns:a="http://schemas.openxmlformats.org/drawingml/2006/main" name="TCTS_ppt_template">
  <a:themeElements>
    <a:clrScheme name="Custom 1">
      <a:dk1>
        <a:srgbClr val="5C1F00"/>
      </a:dk1>
      <a:lt1>
        <a:srgbClr val="151515"/>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CTS_ppt_template" id="{63A12C9E-84E4-5E49-BF0E-11E69806A4D0}" vid="{5E739B0C-F91E-1047-B400-DCE09F7996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b5d7b00-834a-4efe-8968-9d97478a3691">EWUPACEUPKES-170-11354</_dlc_DocId>
    <_dlc_DocIdUrl xmlns="ab5d7b00-834a-4efe-8968-9d97478a3691">
      <Url>http://stage-des/_layouts/DocIdRedir.aspx?ID=EWUPACEUPKES-170-11354</Url>
      <Description>EWUPACEUPKES-170-11354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563DD8-E3E2-43C5-ABFF-5FAE9134F61E}"/>
</file>

<file path=customXml/itemProps2.xml><?xml version="1.0" encoding="utf-8"?>
<ds:datastoreItem xmlns:ds="http://schemas.openxmlformats.org/officeDocument/2006/customXml" ds:itemID="{C72D314B-795C-422D-BD77-E05D0EB4F6E3}"/>
</file>

<file path=customXml/itemProps3.xml><?xml version="1.0" encoding="utf-8"?>
<ds:datastoreItem xmlns:ds="http://schemas.openxmlformats.org/officeDocument/2006/customXml" ds:itemID="{F6B95A1B-6B92-4118-BF2A-4E0F106F1211}"/>
</file>

<file path=customXml/itemProps4.xml><?xml version="1.0" encoding="utf-8"?>
<ds:datastoreItem xmlns:ds="http://schemas.openxmlformats.org/officeDocument/2006/customXml" ds:itemID="{38B00B6E-62C0-4A69-9714-FE02234EF414}"/>
</file>

<file path=docProps/app.xml><?xml version="1.0" encoding="utf-8"?>
<Properties xmlns="http://schemas.openxmlformats.org/officeDocument/2006/extended-properties" xmlns:vt="http://schemas.openxmlformats.org/officeDocument/2006/docPropsVTypes">
  <Template>TCTS_ppt_template</Template>
  <TotalTime>884</TotalTime>
  <Words>1976</Words>
  <Application>Microsoft Office PowerPoint</Application>
  <PresentationFormat>On-screen Show (4:3)</PresentationFormat>
  <Paragraphs>275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TCTS_ppt_template</vt:lpstr>
      <vt:lpstr>Benefits From Enterprise Services </vt:lpstr>
      <vt:lpstr>Introduction</vt:lpstr>
      <vt:lpstr>Our Panel Members</vt:lpstr>
      <vt:lpstr>Agenda</vt:lpstr>
      <vt:lpstr>Who is Enterprise Services</vt:lpstr>
      <vt:lpstr>What you need. How you need it. When you Need it.</vt:lpstr>
      <vt:lpstr>Overview of Services</vt:lpstr>
      <vt:lpstr>Contracting &amp; Purchasing</vt:lpstr>
      <vt:lpstr>Real Estate Services</vt:lpstr>
      <vt:lpstr>Engineering and Architectural Services</vt:lpstr>
      <vt:lpstr>Workforce Development Services</vt:lpstr>
      <vt:lpstr>Print &amp; Mail Services</vt:lpstr>
      <vt:lpstr>Surplus </vt:lpstr>
      <vt:lpstr>Technology Leasing Program</vt:lpstr>
      <vt:lpstr>Travel Services</vt:lpstr>
      <vt:lpstr>Questions for Panel Members</vt:lpstr>
      <vt:lpstr>Thank you!</vt:lpstr>
      <vt:lpstr>PowerPoint Presentation</vt:lpstr>
    </vt:vector>
  </TitlesOfParts>
  <Company>State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Cantrell, Chris (DES)</dc:creator>
  <cp:lastModifiedBy>Qvigstad, Kari (DES)</cp:lastModifiedBy>
  <cp:revision>41</cp:revision>
  <dcterms:created xsi:type="dcterms:W3CDTF">2015-10-26T16:35:17Z</dcterms:created>
  <dcterms:modified xsi:type="dcterms:W3CDTF">2015-11-12T22:22:04Z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_dlc_DocIdItemGuid">
    <vt:lpwstr>04e7b70d-2320-4509-b553-c4025767f267</vt:lpwstr>
  </property>
</Properties>
</file>