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3"/>
  </p:notesMasterIdLst>
  <p:handoutMasterIdLst>
    <p:handoutMasterId r:id="rId14"/>
  </p:handoutMasterIdLst>
  <p:sldIdLst>
    <p:sldId id="378" r:id="rId5"/>
    <p:sldId id="374" r:id="rId6"/>
    <p:sldId id="391" r:id="rId7"/>
    <p:sldId id="369" r:id="rId8"/>
    <p:sldId id="393" r:id="rId9"/>
    <p:sldId id="384" r:id="rId10"/>
    <p:sldId id="404" r:id="rId11"/>
    <p:sldId id="403" r:id="rId12"/>
  </p:sldIdLst>
  <p:sldSz cx="9144000" cy="6858000" type="letter"/>
  <p:notesSz cx="7010400" cy="9296400"/>
  <p:defaultTextStyle>
    <a:defPPr>
      <a:defRPr lang="en-US"/>
    </a:defPPr>
    <a:lvl1pPr marL="0" algn="l" defTabSz="9141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70" algn="l" defTabSz="9141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39" algn="l" defTabSz="9141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208" algn="l" defTabSz="9141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78" algn="l" defTabSz="9141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348" algn="l" defTabSz="9141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417" algn="l" defTabSz="9141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487" algn="l" defTabSz="9141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556" algn="l" defTabSz="9141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cks, Jarrett (DES)" initials="JS" lastIdx="12" clrIdx="0"/>
  <p:cmAuthor id="1" name="Kent, Linda (DES)" initials="KL" lastIdx="3" clrIdx="1"/>
  <p:cmAuthor id="2" name="Berntsen, Teresa (OMWBE)" initials="TB" lastIdx="6" clrIdx="2"/>
  <p:cmAuthor id="3" name="Kent, Linda (DES)" initials="KL(" lastIdx="8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065A"/>
    <a:srgbClr val="D665F5"/>
    <a:srgbClr val="000099"/>
    <a:srgbClr val="66FF99"/>
    <a:srgbClr val="808000"/>
    <a:srgbClr val="996633"/>
    <a:srgbClr val="BADDFC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74" autoAdjust="0"/>
    <p:restoredTop sz="66438" autoAdjust="0"/>
  </p:normalViewPr>
  <p:slideViewPr>
    <p:cSldViewPr>
      <p:cViewPr varScale="1">
        <p:scale>
          <a:sx n="61" d="100"/>
          <a:sy n="61" d="100"/>
        </p:scale>
        <p:origin x="-2482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57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10" d="100"/>
          <a:sy n="110" d="100"/>
        </p:scale>
        <p:origin x="-576" y="125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7C8C46E3-1556-458E-990F-9F7DF6FB839F}" type="datetimeFigureOut">
              <a:rPr lang="en-US" smtClean="0"/>
              <a:t>4/14/2017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D4317B2E-4AE7-410E-8074-55C322C379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3401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r">
              <a:defRPr sz="1200"/>
            </a:lvl1pPr>
          </a:lstStyle>
          <a:p>
            <a:fld id="{BA21934A-1856-489A-A437-448A9F756155}" type="datetimeFigureOut">
              <a:rPr lang="en-US" smtClean="0"/>
              <a:t>4/14/2017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4" tIns="46582" rIns="93164" bIns="4658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4" tIns="46582" rIns="93164" bIns="4658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r">
              <a:defRPr sz="1200"/>
            </a:lvl1pPr>
          </a:lstStyle>
          <a:p>
            <a:fld id="{0AE5CE95-D67D-4413-993E-E5657B3282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870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1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70" algn="l" defTabSz="9141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39" algn="l" defTabSz="9141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208" algn="l" defTabSz="9141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78" algn="l" defTabSz="9141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348" algn="l" defTabSz="9141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417" algn="l" defTabSz="9141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487" algn="l" defTabSz="9141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556" algn="l" defTabSz="9141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5CE95-D67D-4413-993E-E5657B32826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207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5CE95-D67D-4413-993E-E5657B32826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884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5CE95-D67D-4413-993E-E5657B32826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461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1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5CE95-D67D-4413-993E-E5657B32826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523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5CE95-D67D-4413-993E-E5657B32826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3118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1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5CE95-D67D-4413-993E-E5657B32826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8312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5CE95-D67D-4413-993E-E5657B32826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1549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5CE95-D67D-4413-993E-E5657B328261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332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7E1E-F2A5-41E6-AF78-0242787124E9}" type="datetime1">
              <a:rPr lang="en-US" smtClean="0"/>
              <a:t>4/14/2017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Business Diversity Subcabinet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1000" y="6400800"/>
            <a:ext cx="1066800" cy="329184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6314E744-70F6-4E16-80E5-66D8DBF5BDB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1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5B741-2236-469A-9B48-79AAD2FAA73C}" type="datetime1">
              <a:rPr lang="en-US" smtClean="0"/>
              <a:t>4/14/2017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Business Diversity Subcabinet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E744-70F6-4E16-80E5-66D8DBF5BDB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D524D-BB55-4960-A4E6-E54F5655FB59}" type="datetime1">
              <a:rPr lang="en-US" smtClean="0"/>
              <a:t>4/14/2017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Business Diversity Subcabinet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E744-70F6-4E16-80E5-66D8DBF5BDB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876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94B2C409-97E4-4FBA-B694-9CF34CD0FA2E}" type="datetimeFigureOut">
              <a:rPr lang="en-US" smtClean="0"/>
              <a:pPr/>
              <a:t>4/14/2017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67001" y="6356351"/>
            <a:ext cx="2133600" cy="365125"/>
          </a:xfrm>
        </p:spPr>
        <p:txBody>
          <a:bodyPr/>
          <a:lstStyle>
            <a:lvl1pPr algn="ctr"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4633DB-60EA-4E8C-BBF5-C6905058522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50" name="Picture 2" descr="C:\Documents and Settings\jessicam\Desktop\George-only_Grayscale50%transp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5715000"/>
            <a:ext cx="990600" cy="990600"/>
          </a:xfrm>
          <a:prstGeom prst="rect">
            <a:avLst/>
          </a:prstGeom>
          <a:noFill/>
        </p:spPr>
      </p:pic>
      <p:cxnSp>
        <p:nvCxnSpPr>
          <p:cNvPr id="10" name="Straight Connector 9"/>
          <p:cNvCxnSpPr/>
          <p:nvPr userDrawn="1"/>
        </p:nvCxnSpPr>
        <p:spPr>
          <a:xfrm>
            <a:off x="457200" y="1143000"/>
            <a:ext cx="8229600" cy="0"/>
          </a:xfrm>
          <a:prstGeom prst="line">
            <a:avLst/>
          </a:prstGeom>
          <a:ln w="38100">
            <a:solidFill>
              <a:srgbClr val="032B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 i="1">
                <a:solidFill>
                  <a:srgbClr val="6DB33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519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F11C-963D-40A3-AF6C-DD8414B8966E}" type="datetime1">
              <a:rPr lang="en-US" smtClean="0"/>
              <a:t>4/14/2017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Business Diversity Subcabinet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E744-70F6-4E16-80E5-66D8DBF5BDB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07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3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2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4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5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51C21-2487-4531-992A-62FEC00C8BA7}" type="datetime1">
              <a:rPr lang="en-US" smtClean="0"/>
              <a:t>4/14/2017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Business Diversity Subcabinet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E744-70F6-4E16-80E5-66D8DBF5BDB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3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3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65DFE-48DE-4EED-87AB-EC7884B11038}" type="datetime1">
              <a:rPr lang="en-US" smtClean="0"/>
              <a:t>4/14/2017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Business Diversity Subcabinet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6400800"/>
            <a:ext cx="1066800" cy="329184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6314E744-70F6-4E16-80E5-66D8DBF5BD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070" indent="0">
              <a:buNone/>
              <a:defRPr sz="2000" b="1"/>
            </a:lvl2pPr>
            <a:lvl3pPr marL="914139" indent="0">
              <a:buNone/>
              <a:defRPr sz="1800" b="1"/>
            </a:lvl3pPr>
            <a:lvl4pPr marL="1371208" indent="0">
              <a:buNone/>
              <a:defRPr sz="1600" b="1"/>
            </a:lvl4pPr>
            <a:lvl5pPr marL="1828278" indent="0">
              <a:buNone/>
              <a:defRPr sz="1600" b="1"/>
            </a:lvl5pPr>
            <a:lvl6pPr marL="2285348" indent="0">
              <a:buNone/>
              <a:defRPr sz="1600" b="1"/>
            </a:lvl6pPr>
            <a:lvl7pPr marL="2742417" indent="0">
              <a:buNone/>
              <a:defRPr sz="1600" b="1"/>
            </a:lvl7pPr>
            <a:lvl8pPr marL="3199487" indent="0">
              <a:buNone/>
              <a:defRPr sz="1600" b="1"/>
            </a:lvl8pPr>
            <a:lvl9pPr marL="365655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070" indent="0">
              <a:buNone/>
              <a:defRPr sz="2000" b="1"/>
            </a:lvl2pPr>
            <a:lvl3pPr marL="914139" indent="0">
              <a:buNone/>
              <a:defRPr sz="1800" b="1"/>
            </a:lvl3pPr>
            <a:lvl4pPr marL="1371208" indent="0">
              <a:buNone/>
              <a:defRPr sz="1600" b="1"/>
            </a:lvl4pPr>
            <a:lvl5pPr marL="1828278" indent="0">
              <a:buNone/>
              <a:defRPr sz="1600" b="1"/>
            </a:lvl5pPr>
            <a:lvl6pPr marL="2285348" indent="0">
              <a:buNone/>
              <a:defRPr sz="1600" b="1"/>
            </a:lvl6pPr>
            <a:lvl7pPr marL="2742417" indent="0">
              <a:buNone/>
              <a:defRPr sz="1600" b="1"/>
            </a:lvl7pPr>
            <a:lvl8pPr marL="3199487" indent="0">
              <a:buNone/>
              <a:defRPr sz="1600" b="1"/>
            </a:lvl8pPr>
            <a:lvl9pPr marL="365655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2A1F-054A-4FEC-A01A-9CDE84564FBD}" type="datetime1">
              <a:rPr lang="en-US" smtClean="0"/>
              <a:t>4/14/2017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Business Diversity Subcabinet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E744-70F6-4E16-80E5-66D8DBF5BDB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955-EC34-4911-9F36-86B17213E940}" type="datetime1">
              <a:rPr lang="en-US" smtClean="0"/>
              <a:t>4/14/2017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Business Diversity Subcabinet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E744-70F6-4E16-80E5-66D8DBF5BDB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0A30F-D2D6-4AA1-B591-BE2EB7E87CA1}" type="datetime1">
              <a:rPr lang="en-US" smtClean="0"/>
              <a:t>4/14/2017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Business Diversity Subcabinet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001000" y="6400800"/>
            <a:ext cx="1066800" cy="329184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6314E744-70F6-4E16-80E5-66D8DBF5BD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1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1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070" indent="0">
              <a:buNone/>
              <a:defRPr sz="1200"/>
            </a:lvl2pPr>
            <a:lvl3pPr marL="914139" indent="0">
              <a:buNone/>
              <a:defRPr sz="1000"/>
            </a:lvl3pPr>
            <a:lvl4pPr marL="1371208" indent="0">
              <a:buNone/>
              <a:defRPr sz="900"/>
            </a:lvl4pPr>
            <a:lvl5pPr marL="1828278" indent="0">
              <a:buNone/>
              <a:defRPr sz="900"/>
            </a:lvl5pPr>
            <a:lvl6pPr marL="2285348" indent="0">
              <a:buNone/>
              <a:defRPr sz="900"/>
            </a:lvl6pPr>
            <a:lvl7pPr marL="2742417" indent="0">
              <a:buNone/>
              <a:defRPr sz="900"/>
            </a:lvl7pPr>
            <a:lvl8pPr marL="3199487" indent="0">
              <a:buNone/>
              <a:defRPr sz="900"/>
            </a:lvl8pPr>
            <a:lvl9pPr marL="365655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9E85-7533-457A-B539-673143BB7E88}" type="datetime1">
              <a:rPr lang="en-US" smtClean="0"/>
              <a:t>4/14/2017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Business Diversity Subcabinet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E744-70F6-4E16-80E5-66D8DBF5BDB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7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070" indent="0">
              <a:buNone/>
              <a:defRPr sz="2800"/>
            </a:lvl2pPr>
            <a:lvl3pPr marL="914139" indent="0">
              <a:buNone/>
              <a:defRPr sz="2400"/>
            </a:lvl3pPr>
            <a:lvl4pPr marL="1371208" indent="0">
              <a:buNone/>
              <a:defRPr sz="2000"/>
            </a:lvl4pPr>
            <a:lvl5pPr marL="1828278" indent="0">
              <a:buNone/>
              <a:defRPr sz="2000"/>
            </a:lvl5pPr>
            <a:lvl6pPr marL="2285348" indent="0">
              <a:buNone/>
              <a:defRPr sz="2000"/>
            </a:lvl6pPr>
            <a:lvl7pPr marL="2742417" indent="0">
              <a:buNone/>
              <a:defRPr sz="2000"/>
            </a:lvl7pPr>
            <a:lvl8pPr marL="3199487" indent="0">
              <a:buNone/>
              <a:defRPr sz="2000"/>
            </a:lvl8pPr>
            <a:lvl9pPr marL="3656556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1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070" indent="0">
              <a:buNone/>
              <a:defRPr sz="1200"/>
            </a:lvl2pPr>
            <a:lvl3pPr marL="914139" indent="0">
              <a:buNone/>
              <a:defRPr sz="1000"/>
            </a:lvl3pPr>
            <a:lvl4pPr marL="1371208" indent="0">
              <a:buNone/>
              <a:defRPr sz="900"/>
            </a:lvl4pPr>
            <a:lvl5pPr marL="1828278" indent="0">
              <a:buNone/>
              <a:defRPr sz="900"/>
            </a:lvl5pPr>
            <a:lvl6pPr marL="2285348" indent="0">
              <a:buNone/>
              <a:defRPr sz="900"/>
            </a:lvl6pPr>
            <a:lvl7pPr marL="2742417" indent="0">
              <a:buNone/>
              <a:defRPr sz="900"/>
            </a:lvl7pPr>
            <a:lvl8pPr marL="3199487" indent="0">
              <a:buNone/>
              <a:defRPr sz="900"/>
            </a:lvl8pPr>
            <a:lvl9pPr marL="365655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732E6-26E9-4BA4-A298-ED717714F2FD}" type="datetime1">
              <a:rPr lang="en-US" smtClean="0"/>
              <a:t>4/14/2017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Business Diversity Subcabinet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E744-70F6-4E16-80E5-66D8DBF5BDB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6" rIns="91414" bIns="45706"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14" tIns="45706" rIns="91414" bIns="4570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14" tIns="45706" rIns="91414" bIns="4570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6" rIns="91414" bIns="45706"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90"/>
            <a:ext cx="2895600" cy="329184"/>
          </a:xfrm>
          <a:prstGeom prst="rect">
            <a:avLst/>
          </a:prstGeom>
        </p:spPr>
        <p:txBody>
          <a:bodyPr vert="horz" lIns="91414" tIns="45706" rIns="91414" bIns="45706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2F58FC2-E75B-4991-829F-2F789E7CF6FF}" type="datetime1">
              <a:rPr lang="en-US" smtClean="0"/>
              <a:t>4/14/2017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2" y="18290"/>
            <a:ext cx="4114800" cy="329184"/>
          </a:xfrm>
          <a:prstGeom prst="rect">
            <a:avLst/>
          </a:prstGeom>
        </p:spPr>
        <p:txBody>
          <a:bodyPr vert="horz" lIns="91414" tIns="45706" rIns="91414" bIns="45706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Washington State Business Diversity Subcabinet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90"/>
            <a:ext cx="1066800" cy="329184"/>
          </a:xfrm>
          <a:prstGeom prst="rect">
            <a:avLst/>
          </a:prstGeom>
        </p:spPr>
        <p:txBody>
          <a:bodyPr vert="horz" lIns="91414" tIns="45706" rIns="91414" bIns="45706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314E744-70F6-4E16-80E5-66D8DBF5BDBF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139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28" indent="-182828" algn="l" defTabSz="914139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70" indent="-182828" algn="l" defTabSz="914139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311" indent="-182828" algn="l" defTabSz="914139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553" indent="-182828" algn="l" defTabSz="914139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381" indent="-137121" algn="l" defTabSz="914139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208" indent="-182828" algn="l" defTabSz="914139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036" indent="-182828" algn="l" defTabSz="914139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6864" indent="-182828" algn="l" defTabSz="914139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19692" indent="-182828" algn="l" defTabSz="914139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70" algn="l" defTabSz="9141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39" algn="l" defTabSz="9141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08" algn="l" defTabSz="9141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78" algn="l" defTabSz="9141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48" algn="l" defTabSz="9141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417" algn="l" defTabSz="9141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87" algn="l" defTabSz="9141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56" algn="l" defTabSz="9141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Chris.Liu@des.wa.gov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Rex.Brown@des.wa.gov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pn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Relationship Id="rId9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981200"/>
            <a:ext cx="8077200" cy="4191001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US" sz="5100" dirty="0">
                <a:solidFill>
                  <a:srgbClr val="002060"/>
                </a:solidFill>
              </a:rPr>
              <a:t>S</a:t>
            </a:r>
            <a:r>
              <a:rPr lang="en-US" sz="5100" dirty="0" smtClean="0">
                <a:solidFill>
                  <a:srgbClr val="002060"/>
                </a:solidFill>
              </a:rPr>
              <a:t>mall &amp; Minority-, Women- and Veteran- </a:t>
            </a:r>
            <a:r>
              <a:rPr lang="en-US" sz="5100" dirty="0">
                <a:solidFill>
                  <a:srgbClr val="002060"/>
                </a:solidFill>
              </a:rPr>
              <a:t>O</a:t>
            </a:r>
            <a:r>
              <a:rPr lang="en-US" sz="5100" dirty="0" smtClean="0">
                <a:solidFill>
                  <a:srgbClr val="002060"/>
                </a:solidFill>
              </a:rPr>
              <a:t>wned </a:t>
            </a:r>
            <a:r>
              <a:rPr lang="en-US" sz="5100" dirty="0">
                <a:solidFill>
                  <a:srgbClr val="002060"/>
                </a:solidFill>
              </a:rPr>
              <a:t>B</a:t>
            </a:r>
            <a:r>
              <a:rPr lang="en-US" sz="5100" dirty="0" smtClean="0">
                <a:solidFill>
                  <a:srgbClr val="002060"/>
                </a:solidFill>
              </a:rPr>
              <a:t>usiness </a:t>
            </a:r>
            <a:r>
              <a:rPr lang="en-US" sz="5100" dirty="0">
                <a:solidFill>
                  <a:srgbClr val="002060"/>
                </a:solidFill>
              </a:rPr>
              <a:t>P</a:t>
            </a:r>
            <a:r>
              <a:rPr lang="en-US" sz="5100" dirty="0" smtClean="0">
                <a:solidFill>
                  <a:srgbClr val="002060"/>
                </a:solidFill>
              </a:rPr>
              <a:t>articipation in State Contracting</a:t>
            </a:r>
          </a:p>
          <a:p>
            <a:pPr marL="0" indent="0" algn="ctr">
              <a:buNone/>
            </a:pPr>
            <a:endParaRPr lang="en-US" sz="5100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sz="5100" smtClean="0">
                <a:solidFill>
                  <a:srgbClr val="002060"/>
                </a:solidFill>
              </a:rPr>
              <a:t>April 18, </a:t>
            </a:r>
            <a:r>
              <a:rPr lang="en-US" sz="5100" dirty="0" smtClean="0">
                <a:solidFill>
                  <a:srgbClr val="002060"/>
                </a:solidFill>
              </a:rPr>
              <a:t>2017</a:t>
            </a:r>
            <a:endParaRPr lang="en-US" sz="51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sz="4400" dirty="0">
                <a:solidFill>
                  <a:srgbClr val="002060"/>
                </a:solidFill>
              </a:rPr>
              <a:t> </a:t>
            </a:r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Chris Liu, Director</a:t>
            </a:r>
          </a:p>
          <a:p>
            <a:pPr marL="0" indent="0">
              <a:buNone/>
            </a:pPr>
            <a:r>
              <a:rPr lang="en-US" sz="2600" dirty="0" smtClean="0"/>
              <a:t>Department of Enterprise Services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 smtClean="0"/>
              <a:t>Presenter:</a:t>
            </a:r>
          </a:p>
          <a:p>
            <a:pPr marL="0" indent="0">
              <a:buNone/>
            </a:pPr>
            <a:r>
              <a:rPr lang="en-US" sz="2600" dirty="0" smtClean="0"/>
              <a:t>Rex Brown, Administrative Director</a:t>
            </a:r>
          </a:p>
          <a:p>
            <a:pPr marL="0" indent="0">
              <a:buNone/>
            </a:pPr>
            <a:r>
              <a:rPr lang="en-US" sz="2600" dirty="0" smtClean="0"/>
              <a:t>Business Diversity Subcabinet</a:t>
            </a:r>
          </a:p>
          <a:p>
            <a:pPr marL="0" indent="0">
              <a:buNone/>
            </a:pPr>
            <a:r>
              <a:rPr lang="en-US" sz="2600" dirty="0" smtClean="0"/>
              <a:t>Department of Enterprise Services</a:t>
            </a:r>
          </a:p>
          <a:p>
            <a:pPr marL="0" indent="0">
              <a:buNone/>
            </a:pP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31393" cy="914400"/>
          </a:xfrm>
        </p:spPr>
        <p:txBody>
          <a:bodyPr>
            <a:normAutofit/>
          </a:bodyPr>
          <a:lstStyle/>
          <a:p>
            <a:pPr algn="ctr"/>
            <a:r>
              <a:rPr lang="en-US" sz="3200" i="0" dirty="0" smtClean="0">
                <a:solidFill>
                  <a:schemeClr val="tx1"/>
                </a:solidFill>
              </a:rPr>
              <a:t>Roadmap for Improving</a:t>
            </a:r>
            <a:endParaRPr lang="en-US" sz="3200" i="0" dirty="0">
              <a:solidFill>
                <a:schemeClr val="tx1"/>
              </a:solidFill>
            </a:endParaRPr>
          </a:p>
        </p:txBody>
      </p:sp>
      <p:pic>
        <p:nvPicPr>
          <p:cNvPr id="4" name="Picture 3" descr="\\filedepot.eclient.wa.lcl\DES\Communications\Photos-and-Images\AllFiles\DES-Website-Photos\DES website 3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128471"/>
            <a:ext cx="2819400" cy="1638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168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8000" b="1" dirty="0" smtClean="0">
                <a:solidFill>
                  <a:schemeClr val="accent1"/>
                </a:solidFill>
              </a:rPr>
              <a:t>Contact Info:</a:t>
            </a:r>
            <a:endParaRPr lang="en-US" sz="80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3"/>
            <a:ext cx="8077200" cy="471830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Chris Liu, Director</a:t>
            </a:r>
          </a:p>
          <a:p>
            <a:pPr marL="0" indent="0">
              <a:buNone/>
            </a:pPr>
            <a:r>
              <a:rPr lang="en-US" sz="2600" dirty="0" smtClean="0"/>
              <a:t>Department of Enterprise Services</a:t>
            </a:r>
          </a:p>
          <a:p>
            <a:pPr marL="0" indent="0">
              <a:buNone/>
            </a:pPr>
            <a:r>
              <a:rPr lang="en-US" sz="2600" dirty="0" smtClean="0"/>
              <a:t>Desk: 360.407.9201</a:t>
            </a:r>
          </a:p>
          <a:p>
            <a:pPr marL="0" indent="0">
              <a:buNone/>
            </a:pPr>
            <a:r>
              <a:rPr lang="en-US" sz="2600" dirty="0" smtClean="0"/>
              <a:t>Cell: 360.628.0058</a:t>
            </a:r>
          </a:p>
          <a:p>
            <a:pPr marL="0" indent="0">
              <a:buNone/>
            </a:pPr>
            <a:r>
              <a:rPr lang="en-US" sz="2600" dirty="0" smtClean="0">
                <a:hlinkClick r:id="rId3"/>
              </a:rPr>
              <a:t>Chris.Liu@des.wa.gov</a:t>
            </a:r>
            <a:r>
              <a:rPr lang="en-US" sz="2600" dirty="0" smtClean="0"/>
              <a:t> </a:t>
            </a:r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Rex Brown, Administrative Director</a:t>
            </a:r>
          </a:p>
          <a:p>
            <a:pPr marL="0" indent="0">
              <a:buNone/>
            </a:pPr>
            <a:r>
              <a:rPr lang="en-US" sz="2600" dirty="0" smtClean="0"/>
              <a:t>Business Diversity Subcabinet</a:t>
            </a:r>
          </a:p>
          <a:p>
            <a:pPr marL="0" indent="0">
              <a:buNone/>
            </a:pPr>
            <a:r>
              <a:rPr lang="en-US" sz="2600" dirty="0" smtClean="0"/>
              <a:t>Department </a:t>
            </a:r>
            <a:r>
              <a:rPr lang="en-US" sz="2600" dirty="0"/>
              <a:t>of Enterprise </a:t>
            </a:r>
            <a:r>
              <a:rPr lang="en-US" sz="2600" dirty="0" smtClean="0"/>
              <a:t>Services</a:t>
            </a:r>
            <a:endParaRPr lang="en-US" sz="2600" dirty="0"/>
          </a:p>
          <a:p>
            <a:pPr marL="0" indent="0">
              <a:buNone/>
            </a:pPr>
            <a:r>
              <a:rPr lang="en-US" sz="2600" dirty="0" smtClean="0"/>
              <a:t>Desk: </a:t>
            </a:r>
            <a:r>
              <a:rPr lang="en-US" sz="2600" dirty="0"/>
              <a:t>360.407.7926 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Cell</a:t>
            </a:r>
            <a:r>
              <a:rPr lang="en-US" sz="2600" dirty="0"/>
              <a:t>: 360.763.2744 </a:t>
            </a:r>
            <a:r>
              <a:rPr lang="en-US" sz="2600" dirty="0" smtClean="0"/>
              <a:t> </a:t>
            </a:r>
          </a:p>
          <a:p>
            <a:pPr marL="0" indent="0">
              <a:buNone/>
            </a:pPr>
            <a:r>
              <a:rPr lang="en-US" sz="2600" u="sng" dirty="0" smtClean="0">
                <a:hlinkClick r:id="rId4"/>
              </a:rPr>
              <a:t>Rex.Brown@des.wa.gov</a:t>
            </a:r>
            <a:endParaRPr lang="en-US" sz="2600" dirty="0"/>
          </a:p>
          <a:p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19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Where We are </a:t>
            </a:r>
            <a:r>
              <a:rPr lang="en-US" b="1" dirty="0"/>
              <a:t>N</a:t>
            </a:r>
            <a:r>
              <a:rPr lang="en-US" b="1" dirty="0" smtClean="0"/>
              <a:t>ow</a:t>
            </a:r>
            <a:r>
              <a:rPr lang="en-US" b="1" dirty="0"/>
              <a:t>: Velocity (Phase </a:t>
            </a:r>
            <a:r>
              <a:rPr lang="en-US" b="1" dirty="0" smtClean="0"/>
              <a:t>2)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752599"/>
            <a:ext cx="8458200" cy="4639057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Speed </a:t>
            </a:r>
            <a:r>
              <a:rPr lang="en-US" dirty="0" smtClean="0"/>
              <a:t>with </a:t>
            </a:r>
            <a:r>
              <a:rPr lang="en-US" dirty="0"/>
              <a:t>a </a:t>
            </a:r>
            <a:r>
              <a:rPr lang="en-US" dirty="0" smtClean="0"/>
              <a:t>direction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E744-70F6-4E16-80E5-66D8DBF5BDBF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0" name="Picture 9" descr="\\filedepot.eclient.wa.lcl\DES\Communications\Photos-and-Images\AllFiles\DES-Website-Photos\landing\iStock_000027045718XLarge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3815" y="2586227"/>
            <a:ext cx="3747770" cy="2971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5928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>
            <a:normAutofit/>
          </a:bodyPr>
          <a:lstStyle/>
          <a:p>
            <a:pPr algn="ctr"/>
            <a:endParaRPr lang="en-US" sz="4400" b="1" dirty="0">
              <a:solidFill>
                <a:schemeClr val="accent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1" y="381000"/>
            <a:ext cx="8763000" cy="632460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400800"/>
            <a:ext cx="8991600" cy="329184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                                                                                         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770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What the Public Wants: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3"/>
            <a:ext cx="8077200" cy="4718304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Measurable and enduring results</a:t>
            </a:r>
          </a:p>
          <a:p>
            <a:pPr lvl="0"/>
            <a:r>
              <a:rPr lang="en-US" dirty="0"/>
              <a:t>Practical and sustainable solutions</a:t>
            </a:r>
          </a:p>
          <a:p>
            <a:pPr lvl="0"/>
            <a:r>
              <a:rPr lang="en-US" dirty="0" smtClean="0"/>
              <a:t>Accountability </a:t>
            </a:r>
            <a:r>
              <a:rPr lang="en-US" dirty="0"/>
              <a:t>and transparency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E744-70F6-4E16-80E5-66D8DBF5BDBF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Content Placeholder 5" descr="\\filedepot.eclient.wa.lcl\DES\Communications\Photos-and-Images\AllFiles\DES-Website-Photos\landing\business.jpg"/>
          <p:cNvPicPr>
            <a:picLocks noGrp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724657"/>
            <a:ext cx="3505200" cy="2667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4921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Achieving What the Public Wants </a:t>
            </a:r>
            <a:br>
              <a:rPr lang="en-US" b="1" dirty="0" smtClean="0"/>
            </a:br>
            <a:r>
              <a:rPr lang="en-US" b="1" dirty="0" smtClean="0"/>
              <a:t>Through Technical Teams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E744-70F6-4E16-80E5-66D8DBF5BDBF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sz="half" idx="1"/>
          </p:nvPr>
        </p:nvSpPr>
        <p:spPr>
          <a:xfrm>
            <a:off x="457200" y="2073147"/>
            <a:ext cx="4038600" cy="2422653"/>
          </a:xfrm>
        </p:spPr>
        <p:txBody>
          <a:bodyPr>
            <a:normAutofit/>
          </a:bodyPr>
          <a:lstStyle/>
          <a:p>
            <a:pPr lvl="0"/>
            <a:r>
              <a:rPr lang="en-US" sz="2000" dirty="0" smtClean="0"/>
              <a:t>The </a:t>
            </a:r>
            <a:r>
              <a:rPr lang="en-US" sz="2000" dirty="0"/>
              <a:t>most important thing </a:t>
            </a:r>
            <a:r>
              <a:rPr lang="en-US" sz="2000" dirty="0" smtClean="0"/>
              <a:t>the Subcabinet is </a:t>
            </a:r>
            <a:r>
              <a:rPr lang="en-US" sz="2000" dirty="0"/>
              <a:t>interested in is outcomes for our customers. </a:t>
            </a:r>
          </a:p>
        </p:txBody>
      </p:sp>
      <p:pic>
        <p:nvPicPr>
          <p:cNvPr id="7" name="Content Placeholder 6" descr="\\filedepot.eclient.wa.lcl\DES\Communications\Process-Improvement-Lean\AllFiles\Photos\March2014\FormingaTeam.jpg"/>
          <p:cNvPicPr>
            <a:picLocks noGrp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057400"/>
            <a:ext cx="3539067" cy="3124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0558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Our </a:t>
            </a:r>
            <a:r>
              <a:rPr lang="en-US" b="1" dirty="0"/>
              <a:t>Technical Teams</a:t>
            </a:r>
            <a:br>
              <a:rPr lang="en-US" b="1" dirty="0"/>
            </a:b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E744-70F6-4E16-80E5-66D8DBF5BDBF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10" name="Content Placeholder 9" descr="C:\Users\lindak\AppData\Local\Microsoft\Windows\Temporary Internet Files\Content.IE5\PWRFF7OA\AMC-Analytics-icon[1].png"/>
          <p:cNvPicPr>
            <a:picLocks noGrp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40" y="1688757"/>
            <a:ext cx="564860" cy="521021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10"/>
          <p:cNvSpPr txBox="1"/>
          <p:nvPr/>
        </p:nvSpPr>
        <p:spPr>
          <a:xfrm>
            <a:off x="1061469" y="1770097"/>
            <a:ext cx="3264805" cy="2893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Measurement </a:t>
            </a:r>
          </a:p>
          <a:p>
            <a:r>
              <a:rPr lang="en-US" sz="2600" dirty="0" smtClean="0"/>
              <a:t>Framework</a:t>
            </a:r>
          </a:p>
          <a:p>
            <a:endParaRPr lang="en-US" sz="2600" dirty="0" smtClean="0"/>
          </a:p>
          <a:p>
            <a:r>
              <a:rPr lang="en-US" sz="2600" dirty="0" smtClean="0"/>
              <a:t>Improved </a:t>
            </a:r>
          </a:p>
          <a:p>
            <a:r>
              <a:rPr lang="en-US" sz="2600" dirty="0" smtClean="0"/>
              <a:t>Certification</a:t>
            </a:r>
          </a:p>
          <a:p>
            <a:endParaRPr lang="en-US" sz="2600" dirty="0" smtClean="0"/>
          </a:p>
          <a:p>
            <a:r>
              <a:rPr lang="en-US" sz="2600" dirty="0" smtClean="0"/>
              <a:t>Technical Assistance</a:t>
            </a:r>
            <a:endParaRPr lang="en-US" sz="2600" dirty="0"/>
          </a:p>
        </p:txBody>
      </p:sp>
      <p:pic>
        <p:nvPicPr>
          <p:cNvPr id="15" name="Content Placeholder 14" descr="C:\Users\lindak\AppData\Local\Microsoft\Windows\Temporary Internet Files\Content.IE5\ICOXKGB3\thumb[1].jpg"/>
          <p:cNvPicPr>
            <a:picLocks noGrp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378" y="1919270"/>
            <a:ext cx="535288" cy="406742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Box 15"/>
          <p:cNvSpPr txBox="1"/>
          <p:nvPr/>
        </p:nvSpPr>
        <p:spPr>
          <a:xfrm>
            <a:off x="5638800" y="1676400"/>
            <a:ext cx="3048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Diversity Culture &amp; </a:t>
            </a:r>
          </a:p>
          <a:p>
            <a:r>
              <a:rPr lang="en-US" sz="2600" dirty="0" smtClean="0"/>
              <a:t>Framework </a:t>
            </a:r>
          </a:p>
          <a:p>
            <a:r>
              <a:rPr lang="en-US" sz="2600" dirty="0" smtClean="0"/>
              <a:t>Community of </a:t>
            </a:r>
          </a:p>
          <a:p>
            <a:r>
              <a:rPr lang="en-US" sz="2600" dirty="0" smtClean="0"/>
              <a:t>Practice (</a:t>
            </a:r>
            <a:r>
              <a:rPr lang="en-US" sz="2600" dirty="0" err="1" smtClean="0"/>
              <a:t>CoP</a:t>
            </a:r>
            <a:r>
              <a:rPr lang="en-US" sz="2600" dirty="0" smtClean="0"/>
              <a:t>)</a:t>
            </a:r>
          </a:p>
          <a:p>
            <a:endParaRPr lang="en-US" sz="800" dirty="0"/>
          </a:p>
          <a:p>
            <a:endParaRPr lang="en-US" sz="800" dirty="0"/>
          </a:p>
          <a:p>
            <a:endParaRPr lang="en-US" sz="800" dirty="0" smtClean="0"/>
          </a:p>
          <a:p>
            <a:r>
              <a:rPr lang="en-US" sz="2600" dirty="0" smtClean="0"/>
              <a:t>Engagement and</a:t>
            </a:r>
          </a:p>
          <a:p>
            <a:r>
              <a:rPr lang="en-US" sz="2600" dirty="0" smtClean="0"/>
              <a:t>Assistance </a:t>
            </a:r>
            <a:r>
              <a:rPr lang="en-US" sz="2600" dirty="0" err="1" smtClean="0"/>
              <a:t>CoP</a:t>
            </a:r>
            <a:endParaRPr lang="en-US" sz="2600" dirty="0"/>
          </a:p>
        </p:txBody>
      </p:sp>
      <p:pic>
        <p:nvPicPr>
          <p:cNvPr id="18" name="Picture 17" descr="C:\Users\lindak\AppData\Local\Microsoft\Windows\Temporary Internet Files\Content.IE5\5LVWJVTU\2ns0H[1]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40" y="2937386"/>
            <a:ext cx="762000" cy="788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 descr="C:\Users\lindak\AppData\Local\Microsoft\Windows\Temporary Internet Files\Content.IE5\PWRFF7OA\ayudar1[1]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4067258"/>
            <a:ext cx="654340" cy="7438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 descr="C:\Users\lindak\AppData\Local\Microsoft\Windows\Temporary Internet Files\Content.IE5\ICOXKGB3\thumb[1]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4782" y="3725406"/>
            <a:ext cx="534018" cy="579478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TextBox 22"/>
          <p:cNvSpPr txBox="1"/>
          <p:nvPr/>
        </p:nvSpPr>
        <p:spPr>
          <a:xfrm>
            <a:off x="1111540" y="4777493"/>
            <a:ext cx="743839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 algn="ctr"/>
            <a:endParaRPr lang="en-US" sz="2600" u="sng" dirty="0" smtClean="0"/>
          </a:p>
          <a:p>
            <a:pPr algn="ctr"/>
            <a:endParaRPr lang="en-US" sz="2400" u="sng" dirty="0" smtClean="0"/>
          </a:p>
          <a:p>
            <a:r>
              <a:rPr lang="en-US" sz="2400" dirty="0" smtClean="0"/>
              <a:t> AGO Opinion			Disparity Study</a:t>
            </a:r>
          </a:p>
        </p:txBody>
      </p:sp>
      <p:sp>
        <p:nvSpPr>
          <p:cNvPr id="2" name="Rectangle 1"/>
          <p:cNvSpPr/>
          <p:nvPr/>
        </p:nvSpPr>
        <p:spPr>
          <a:xfrm>
            <a:off x="914400" y="4826536"/>
            <a:ext cx="6637655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u="sng" dirty="0"/>
              <a:t>Legal Framework on a Parallel Path</a:t>
            </a:r>
          </a:p>
          <a:p>
            <a:pPr algn="ctr"/>
            <a:endParaRPr lang="en-US" sz="2600" u="sng" dirty="0"/>
          </a:p>
        </p:txBody>
      </p:sp>
      <p:pic>
        <p:nvPicPr>
          <p:cNvPr id="24" name="Picture 23" descr="C:\Program Files (x86)\Microsoft Office\MEDIA\CAGCAT10\j0300840.wmf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390805"/>
            <a:ext cx="654340" cy="5722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C:\Users\lindak\AppData\Local\Microsoft\Windows\Temporary Internet Files\Content.IE5\H0B32RUO\documents_icon[1].png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4782" y="5569409"/>
            <a:ext cx="537009" cy="4699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40121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 algn="ctr"/>
            <a:r>
              <a:rPr lang="en-US" sz="4800" b="1" dirty="0" smtClean="0">
                <a:solidFill>
                  <a:schemeClr val="accent1"/>
                </a:solidFill>
              </a:rPr>
              <a:t>Questions and Answers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3"/>
            <a:ext cx="8077200" cy="471830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endParaRPr lang="en-US" sz="2600" dirty="0" smtClean="0"/>
          </a:p>
          <a:p>
            <a:pPr marL="0" indent="0" algn="ctr">
              <a:buNone/>
            </a:pPr>
            <a:r>
              <a:rPr lang="en-US" sz="8000" b="1" dirty="0">
                <a:solidFill>
                  <a:schemeClr val="accent1"/>
                </a:solidFill>
              </a:rPr>
              <a:t>Thank You!</a:t>
            </a:r>
            <a:endParaRPr lang="en-US" sz="8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44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8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00206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8A28A33F9A1D43A54E83E76A92306B" ma:contentTypeVersion="5" ma:contentTypeDescription="Create a new document." ma:contentTypeScope="" ma:versionID="69bb677d9e3726f408db0bd7d2107b0e">
  <xsd:schema xmlns:xsd="http://www.w3.org/2001/XMLSchema" xmlns:xs="http://www.w3.org/2001/XMLSchema" xmlns:p="http://schemas.microsoft.com/office/2006/metadata/properties" xmlns:ns2="dffdb9f8-a207-469d-82d0-a51fcc643e6a" targetNamespace="http://schemas.microsoft.com/office/2006/metadata/properties" ma:root="true" ma:fieldsID="7beccf49701f40eb512fb91eef24f16c" ns2:_="">
    <xsd:import namespace="dffdb9f8-a207-469d-82d0-a51fcc643e6a"/>
    <xsd:element name="properties">
      <xsd:complexType>
        <xsd:sequence>
          <xsd:element name="documentManagement">
            <xsd:complexType>
              <xsd:all>
                <xsd:element ref="ns2:ExternalDocuments" minOccurs="0"/>
                <xsd:element ref="ns2:Approved_x0020_for_x0020_distribu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fdb9f8-a207-469d-82d0-a51fcc643e6a" elementFormDefault="qualified">
    <xsd:import namespace="http://schemas.microsoft.com/office/2006/documentManagement/types"/>
    <xsd:import namespace="http://schemas.microsoft.com/office/infopath/2007/PartnerControls"/>
    <xsd:element name="ExternalDocuments" ma:index="8" nillable="true" ma:displayName="Type of Document" ma:format="Dropdown" ma:internalName="ExternalDocuments">
      <xsd:simpleType>
        <xsd:restriction base="dms:Choice">
          <xsd:enumeration value="Communication Plan"/>
          <xsd:enumeration value="Presentation"/>
          <xsd:enumeration value="Talking Points"/>
          <xsd:enumeration value="Handout"/>
          <xsd:enumeration value="Other"/>
        </xsd:restriction>
      </xsd:simpleType>
    </xsd:element>
    <xsd:element name="Approved_x0020_for_x0020_distribution" ma:index="9" nillable="true" ma:displayName="Group" ma:default="DRAFT Working Documents" ma:format="Dropdown" ma:internalName="Approved_x0020_for_x0020_distribution">
      <xsd:simpleType>
        <xsd:restriction base="dms:Choice">
          <xsd:enumeration value="DRAFT Working Documents"/>
          <xsd:enumeration value="FINAL Ready for use and distribution"/>
          <xsd:enumeration value="FINAL Resource not for distribution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xternalDocuments xmlns="dffdb9f8-a207-469d-82d0-a51fcc643e6a">Presentation</ExternalDocuments>
    <Approved_x0020_for_x0020_distribution xmlns="dffdb9f8-a207-469d-82d0-a51fcc643e6a">DRAFT Working Documents</Approved_x0020_for_x0020_distribution>
  </documentManagement>
</p:properties>
</file>

<file path=customXml/itemProps1.xml><?xml version="1.0" encoding="utf-8"?>
<ds:datastoreItem xmlns:ds="http://schemas.openxmlformats.org/officeDocument/2006/customXml" ds:itemID="{BBB6BBA3-2F75-4301-AF64-6E1C7775FE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fdb9f8-a207-469d-82d0-a51fcc643e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3A36FB9-9286-496C-8B54-2E6461EE66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BC45CD1-3EC3-4621-A7AF-D91CEEC07BAD}">
  <ds:schemaRefs>
    <ds:schemaRef ds:uri="http://purl.org/dc/elements/1.1/"/>
    <ds:schemaRef ds:uri="http://purl.org/dc/dcmitype/"/>
    <ds:schemaRef ds:uri="dffdb9f8-a207-469d-82d0-a51fcc643e6a"/>
    <ds:schemaRef ds:uri="http://schemas.microsoft.com/office/2006/metadata/properties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19695</TotalTime>
  <Words>155</Words>
  <Application>Microsoft Office PowerPoint</Application>
  <PresentationFormat>Letter Paper (8.5x11 in)</PresentationFormat>
  <Paragraphs>74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Clarity</vt:lpstr>
      <vt:lpstr>Roadmap for Improving</vt:lpstr>
      <vt:lpstr>Contact Info:</vt:lpstr>
      <vt:lpstr>Where We are Now: Velocity (Phase 2)</vt:lpstr>
      <vt:lpstr>PowerPoint Presentation</vt:lpstr>
      <vt:lpstr>What the Public Wants:</vt:lpstr>
      <vt:lpstr>Achieving What the Public Wants  Through Technical Teams</vt:lpstr>
      <vt:lpstr> Our Technical Teams </vt:lpstr>
      <vt:lpstr>Questions and Answers</vt:lpstr>
    </vt:vector>
  </TitlesOfParts>
  <Company>State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 / TOPIC TITLE</dc:title>
  <dc:creator>Brown, Rex (DES)</dc:creator>
  <cp:lastModifiedBy>Guerin, Danelle (DES)</cp:lastModifiedBy>
  <cp:revision>622</cp:revision>
  <cp:lastPrinted>2017-02-22T20:14:19Z</cp:lastPrinted>
  <dcterms:created xsi:type="dcterms:W3CDTF">2015-03-19T19:12:20Z</dcterms:created>
  <dcterms:modified xsi:type="dcterms:W3CDTF">2017-04-14T21:56:25Z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0x010100B88A28A33F9A1D43A54E83E76A92306B</vt:lpwstr>
  </property>
</Properties>
</file>