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Default Extension="doc" ContentType="application/msword"/>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0"/>
  </p:notesMasterIdLst>
  <p:handoutMasterIdLst>
    <p:handoutMasterId r:id="rId91"/>
  </p:handoutMasterIdLst>
  <p:sldIdLst>
    <p:sldId id="256" r:id="rId2"/>
    <p:sldId id="292" r:id="rId3"/>
    <p:sldId id="365" r:id="rId4"/>
    <p:sldId id="341" r:id="rId5"/>
    <p:sldId id="342" r:id="rId6"/>
    <p:sldId id="297" r:id="rId7"/>
    <p:sldId id="293" r:id="rId8"/>
    <p:sldId id="343" r:id="rId9"/>
    <p:sldId id="317" r:id="rId10"/>
    <p:sldId id="363" r:id="rId11"/>
    <p:sldId id="362" r:id="rId12"/>
    <p:sldId id="337" r:id="rId13"/>
    <p:sldId id="301" r:id="rId14"/>
    <p:sldId id="364" r:id="rId15"/>
    <p:sldId id="299" r:id="rId16"/>
    <p:sldId id="269" r:id="rId17"/>
    <p:sldId id="270" r:id="rId18"/>
    <p:sldId id="302" r:id="rId19"/>
    <p:sldId id="272" r:id="rId20"/>
    <p:sldId id="278" r:id="rId21"/>
    <p:sldId id="275" r:id="rId22"/>
    <p:sldId id="338" r:id="rId23"/>
    <p:sldId id="344" r:id="rId24"/>
    <p:sldId id="367" r:id="rId25"/>
    <p:sldId id="336" r:id="rId26"/>
    <p:sldId id="368" r:id="rId27"/>
    <p:sldId id="354" r:id="rId28"/>
    <p:sldId id="355" r:id="rId29"/>
    <p:sldId id="356" r:id="rId30"/>
    <p:sldId id="357" r:id="rId31"/>
    <p:sldId id="358" r:id="rId32"/>
    <p:sldId id="359" r:id="rId33"/>
    <p:sldId id="339" r:id="rId34"/>
    <p:sldId id="328" r:id="rId35"/>
    <p:sldId id="259" r:id="rId36"/>
    <p:sldId id="318" r:id="rId37"/>
    <p:sldId id="319" r:id="rId38"/>
    <p:sldId id="372" r:id="rId39"/>
    <p:sldId id="373" r:id="rId40"/>
    <p:sldId id="371" r:id="rId41"/>
    <p:sldId id="325" r:id="rId42"/>
    <p:sldId id="310" r:id="rId43"/>
    <p:sldId id="311" r:id="rId44"/>
    <p:sldId id="273" r:id="rId45"/>
    <p:sldId id="260" r:id="rId46"/>
    <p:sldId id="261" r:id="rId47"/>
    <p:sldId id="340" r:id="rId48"/>
    <p:sldId id="329" r:id="rId49"/>
    <p:sldId id="258" r:id="rId50"/>
    <p:sldId id="321" r:id="rId51"/>
    <p:sldId id="360" r:id="rId52"/>
    <p:sldId id="369" r:id="rId53"/>
    <p:sldId id="370" r:id="rId54"/>
    <p:sldId id="361" r:id="rId55"/>
    <p:sldId id="314" r:id="rId56"/>
    <p:sldId id="313" r:id="rId57"/>
    <p:sldId id="274" r:id="rId58"/>
    <p:sldId id="257" r:id="rId59"/>
    <p:sldId id="330" r:id="rId60"/>
    <p:sldId id="265" r:id="rId61"/>
    <p:sldId id="323" r:id="rId62"/>
    <p:sldId id="332" r:id="rId63"/>
    <p:sldId id="277" r:id="rId64"/>
    <p:sldId id="333" r:id="rId65"/>
    <p:sldId id="289" r:id="rId66"/>
    <p:sldId id="276" r:id="rId67"/>
    <p:sldId id="266" r:id="rId68"/>
    <p:sldId id="306" r:id="rId69"/>
    <p:sldId id="334" r:id="rId70"/>
    <p:sldId id="290" r:id="rId71"/>
    <p:sldId id="303" r:id="rId72"/>
    <p:sldId id="304" r:id="rId73"/>
    <p:sldId id="305" r:id="rId74"/>
    <p:sldId id="307" r:id="rId75"/>
    <p:sldId id="308" r:id="rId76"/>
    <p:sldId id="324" r:id="rId77"/>
    <p:sldId id="335" r:id="rId78"/>
    <p:sldId id="294" r:id="rId79"/>
    <p:sldId id="315" r:id="rId80"/>
    <p:sldId id="298" r:id="rId81"/>
    <p:sldId id="284" r:id="rId82"/>
    <p:sldId id="285" r:id="rId83"/>
    <p:sldId id="286" r:id="rId84"/>
    <p:sldId id="287" r:id="rId85"/>
    <p:sldId id="295" r:id="rId86"/>
    <p:sldId id="296" r:id="rId87"/>
    <p:sldId id="374" r:id="rId88"/>
    <p:sldId id="366" r:id="rId89"/>
  </p:sldIdLst>
  <p:sldSz cx="9144000" cy="6858000" type="screen4x3"/>
  <p:notesSz cx="9601200" cy="7315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66FF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667" autoAdjust="0"/>
  </p:normalViewPr>
  <p:slideViewPr>
    <p:cSldViewPr>
      <p:cViewPr>
        <p:scale>
          <a:sx n="59" d="100"/>
          <a:sy n="59" d="100"/>
        </p:scale>
        <p:origin x="-810" y="-318"/>
      </p:cViewPr>
      <p:guideLst>
        <p:guide orient="horz" pos="2160"/>
        <p:guide pos="2880"/>
      </p:guideLst>
    </p:cSldViewPr>
  </p:slideViewPr>
  <p:notesTextViewPr>
    <p:cViewPr>
      <p:scale>
        <a:sx n="100" d="100"/>
        <a:sy n="100" d="100"/>
      </p:scale>
      <p:origin x="0" y="0"/>
    </p:cViewPr>
  </p:notesTextViewPr>
  <p:sorterViewPr>
    <p:cViewPr>
      <p:scale>
        <a:sx n="76" d="100"/>
        <a:sy n="76" d="100"/>
      </p:scale>
      <p:origin x="0" y="5946"/>
    </p:cViewPr>
  </p:sorterViewPr>
  <p:notesViewPr>
    <p:cSldViewPr>
      <p:cViewPr varScale="1">
        <p:scale>
          <a:sx n="71" d="100"/>
          <a:sy n="71" d="100"/>
        </p:scale>
        <p:origin x="-1602" y="-102"/>
      </p:cViewPr>
      <p:guideLst>
        <p:guide orient="horz" pos="2304"/>
        <p:guide pos="302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3.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838" cy="366713"/>
          </a:xfrm>
          <a:prstGeom prst="rect">
            <a:avLst/>
          </a:prstGeom>
        </p:spPr>
        <p:txBody>
          <a:bodyPr vert="horz" lIns="95747" tIns="47873" rIns="95747" bIns="47873" rtlCol="0"/>
          <a:lstStyle>
            <a:lvl1pPr algn="l">
              <a:defRPr sz="1300"/>
            </a:lvl1pPr>
          </a:lstStyle>
          <a:p>
            <a:pPr>
              <a:defRPr/>
            </a:pPr>
            <a:r>
              <a:rPr lang="en-US"/>
              <a:t>CPARB Data Presentation</a:t>
            </a:r>
          </a:p>
        </p:txBody>
      </p:sp>
      <p:sp>
        <p:nvSpPr>
          <p:cNvPr id="3" name="Date Placeholder 2"/>
          <p:cNvSpPr>
            <a:spLocks noGrp="1"/>
          </p:cNvSpPr>
          <p:nvPr>
            <p:ph type="dt" sz="quarter" idx="1"/>
          </p:nvPr>
        </p:nvSpPr>
        <p:spPr>
          <a:xfrm>
            <a:off x="5438775" y="0"/>
            <a:ext cx="4160838" cy="366713"/>
          </a:xfrm>
          <a:prstGeom prst="rect">
            <a:avLst/>
          </a:prstGeom>
        </p:spPr>
        <p:txBody>
          <a:bodyPr vert="horz" lIns="95747" tIns="47873" rIns="95747" bIns="47873" rtlCol="0"/>
          <a:lstStyle>
            <a:lvl1pPr algn="r">
              <a:defRPr sz="1300"/>
            </a:lvl1pPr>
          </a:lstStyle>
          <a:p>
            <a:pPr>
              <a:defRPr/>
            </a:pPr>
            <a:r>
              <a:rPr lang="en-US"/>
              <a:t>May 12, 2010</a:t>
            </a:r>
          </a:p>
        </p:txBody>
      </p:sp>
      <p:sp>
        <p:nvSpPr>
          <p:cNvPr id="4" name="Footer Placeholder 3"/>
          <p:cNvSpPr>
            <a:spLocks noGrp="1"/>
          </p:cNvSpPr>
          <p:nvPr>
            <p:ph type="ftr" sz="quarter" idx="2"/>
          </p:nvPr>
        </p:nvSpPr>
        <p:spPr>
          <a:xfrm>
            <a:off x="0" y="6948488"/>
            <a:ext cx="4160838" cy="365125"/>
          </a:xfrm>
          <a:prstGeom prst="rect">
            <a:avLst/>
          </a:prstGeom>
        </p:spPr>
        <p:txBody>
          <a:bodyPr vert="horz" lIns="95747" tIns="47873" rIns="95747" bIns="47873" rtlCol="0" anchor="b"/>
          <a:lstStyle>
            <a:lvl1pPr algn="l">
              <a:defRPr sz="1300"/>
            </a:lvl1pPr>
          </a:lstStyle>
          <a:p>
            <a:pPr>
              <a:defRPr/>
            </a:pPr>
            <a:r>
              <a:rPr lang="en-US"/>
              <a:t>Darlene Septelka </a:t>
            </a:r>
          </a:p>
          <a:p>
            <a:pPr>
              <a:defRPr/>
            </a:pPr>
            <a:r>
              <a:rPr lang="en-US"/>
              <a:t>darlenes@landoncg.com</a:t>
            </a:r>
          </a:p>
        </p:txBody>
      </p:sp>
      <p:sp>
        <p:nvSpPr>
          <p:cNvPr id="5" name="Slide Number Placeholder 4"/>
          <p:cNvSpPr>
            <a:spLocks noGrp="1"/>
          </p:cNvSpPr>
          <p:nvPr>
            <p:ph type="sldNum" sz="quarter" idx="3"/>
          </p:nvPr>
        </p:nvSpPr>
        <p:spPr>
          <a:xfrm>
            <a:off x="5438775" y="6948488"/>
            <a:ext cx="4160838" cy="365125"/>
          </a:xfrm>
          <a:prstGeom prst="rect">
            <a:avLst/>
          </a:prstGeom>
        </p:spPr>
        <p:txBody>
          <a:bodyPr vert="horz" lIns="95747" tIns="47873" rIns="95747" bIns="47873" rtlCol="0" anchor="b"/>
          <a:lstStyle>
            <a:lvl1pPr algn="r">
              <a:defRPr sz="1300"/>
            </a:lvl1pPr>
          </a:lstStyle>
          <a:p>
            <a:pPr>
              <a:defRPr/>
            </a:pPr>
            <a:fld id="{C92A825A-85A7-4036-B5B7-802CBA4113B8}" type="slidenum">
              <a:rPr lang="en-US"/>
              <a:pPr>
                <a:defRPr/>
              </a:pPr>
              <a:t>‹#›</a:t>
            </a:fld>
            <a:endParaRPr lang="en-US" dirty="0"/>
          </a:p>
        </p:txBody>
      </p:sp>
      <p:pic>
        <p:nvPicPr>
          <p:cNvPr id="97286" name="Picture 4" descr="GAlogo"/>
          <p:cNvPicPr>
            <a:picLocks noChangeAspect="1" noChangeArrowheads="1"/>
          </p:cNvPicPr>
          <p:nvPr/>
        </p:nvPicPr>
        <p:blipFill>
          <a:blip r:embed="rId2" cstate="print"/>
          <a:srcRect/>
          <a:stretch>
            <a:fillRect/>
          </a:stretch>
        </p:blipFill>
        <p:spPr bwMode="auto">
          <a:xfrm>
            <a:off x="3505200" y="152400"/>
            <a:ext cx="2219325" cy="3619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4160838" cy="366713"/>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a:defRPr sz="1300"/>
            </a:lvl1pPr>
          </a:lstStyle>
          <a:p>
            <a:pPr>
              <a:defRPr/>
            </a:pPr>
            <a:endParaRPr lang="en-US"/>
          </a:p>
        </p:txBody>
      </p:sp>
      <p:sp>
        <p:nvSpPr>
          <p:cNvPr id="49155" name="Rectangle 3"/>
          <p:cNvSpPr>
            <a:spLocks noGrp="1" noChangeArrowheads="1"/>
          </p:cNvSpPr>
          <p:nvPr>
            <p:ph type="dt" idx="1"/>
          </p:nvPr>
        </p:nvSpPr>
        <p:spPr bwMode="auto">
          <a:xfrm>
            <a:off x="5438775" y="0"/>
            <a:ext cx="4160838" cy="366713"/>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algn="r">
              <a:defRPr sz="1300"/>
            </a:lvl1pPr>
          </a:lstStyle>
          <a:p>
            <a:pPr>
              <a:defRPr/>
            </a:pPr>
            <a:endParaRPr lang="en-US"/>
          </a:p>
        </p:txBody>
      </p:sp>
      <p:sp>
        <p:nvSpPr>
          <p:cNvPr id="92164" name="Rectangle 4"/>
          <p:cNvSpPr>
            <a:spLocks noGrp="1" noRot="1" noChangeAspect="1" noChangeArrowheads="1" noTextEdit="1"/>
          </p:cNvSpPr>
          <p:nvPr>
            <p:ph type="sldImg" idx="2"/>
          </p:nvPr>
        </p:nvSpPr>
        <p:spPr bwMode="auto">
          <a:xfrm>
            <a:off x="2971800" y="547688"/>
            <a:ext cx="3657600" cy="2743200"/>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960438" y="3475038"/>
            <a:ext cx="7680325" cy="3292475"/>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9158" name="Rectangle 6"/>
          <p:cNvSpPr>
            <a:spLocks noGrp="1" noChangeArrowheads="1"/>
          </p:cNvSpPr>
          <p:nvPr>
            <p:ph type="ftr" sz="quarter" idx="4"/>
          </p:nvPr>
        </p:nvSpPr>
        <p:spPr bwMode="auto">
          <a:xfrm>
            <a:off x="0" y="6948488"/>
            <a:ext cx="4160838" cy="365125"/>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a:defRPr sz="1300"/>
            </a:lvl1pPr>
          </a:lstStyle>
          <a:p>
            <a:pPr>
              <a:defRPr/>
            </a:pPr>
            <a:endParaRPr lang="en-US"/>
          </a:p>
        </p:txBody>
      </p:sp>
      <p:sp>
        <p:nvSpPr>
          <p:cNvPr id="49159" name="Rectangle 7"/>
          <p:cNvSpPr>
            <a:spLocks noGrp="1" noChangeArrowheads="1"/>
          </p:cNvSpPr>
          <p:nvPr>
            <p:ph type="sldNum" sz="quarter" idx="5"/>
          </p:nvPr>
        </p:nvSpPr>
        <p:spPr bwMode="auto">
          <a:xfrm>
            <a:off x="5438775" y="6948488"/>
            <a:ext cx="4160838" cy="365125"/>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algn="r">
              <a:defRPr sz="1300"/>
            </a:lvl1pPr>
          </a:lstStyle>
          <a:p>
            <a:pPr>
              <a:defRPr/>
            </a:pPr>
            <a:fld id="{0C0DFC60-3E1C-4840-9B8B-D4824318DDB8}"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5E959A43-B3C4-4504-9454-36D873E23A9D}" type="slidenum">
              <a:rPr lang="en-US" smtClean="0"/>
              <a:pPr/>
              <a:t>17</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endParaRPr lang="en-US" smtClean="0"/>
          </a:p>
        </p:txBody>
      </p:sp>
      <p:sp>
        <p:nvSpPr>
          <p:cNvPr id="94212" name="Slide Number Placeholder 3"/>
          <p:cNvSpPr>
            <a:spLocks noGrp="1"/>
          </p:cNvSpPr>
          <p:nvPr>
            <p:ph type="sldNum" sz="quarter" idx="5"/>
          </p:nvPr>
        </p:nvSpPr>
        <p:spPr>
          <a:noFill/>
        </p:spPr>
        <p:txBody>
          <a:bodyPr/>
          <a:lstStyle/>
          <a:p>
            <a:fld id="{3167D988-69E2-4196-99C1-2BA773904527}" type="slidenum">
              <a:rPr lang="en-US" smtClean="0"/>
              <a:pPr/>
              <a:t>40</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endParaRPr lang="en-US" smtClean="0"/>
          </a:p>
        </p:txBody>
      </p:sp>
      <p:sp>
        <p:nvSpPr>
          <p:cNvPr id="95236" name="Slide Number Placeholder 3"/>
          <p:cNvSpPr>
            <a:spLocks noGrp="1"/>
          </p:cNvSpPr>
          <p:nvPr>
            <p:ph type="sldNum" sz="quarter" idx="5"/>
          </p:nvPr>
        </p:nvSpPr>
        <p:spPr>
          <a:noFill/>
        </p:spPr>
        <p:txBody>
          <a:bodyPr/>
          <a:lstStyle/>
          <a:p>
            <a:fld id="{E4FDB77D-CF45-467E-9D05-ABDE709C8E29}" type="slidenum">
              <a:rPr lang="en-US" smtClean="0"/>
              <a:pPr/>
              <a:t>61</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pPr eaLnBrk="1" hangingPunct="1"/>
            <a:endParaRPr lang="en-US" smtClean="0"/>
          </a:p>
        </p:txBody>
      </p:sp>
      <p:sp>
        <p:nvSpPr>
          <p:cNvPr id="96260" name="Slide Number Placeholder 3"/>
          <p:cNvSpPr>
            <a:spLocks noGrp="1"/>
          </p:cNvSpPr>
          <p:nvPr>
            <p:ph type="sldNum" sz="quarter" idx="5"/>
          </p:nvPr>
        </p:nvSpPr>
        <p:spPr>
          <a:noFill/>
        </p:spPr>
        <p:txBody>
          <a:bodyPr/>
          <a:lstStyle/>
          <a:p>
            <a:fld id="{E53D7207-96F2-4F6D-8D07-E361C093A387}" type="slidenum">
              <a:rPr lang="en-US" smtClean="0"/>
              <a:pPr/>
              <a:t>83</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8FC0976-B466-4CA4-B814-61A1C96666B5}" type="datetime1">
              <a:rPr lang="en-US"/>
              <a:pPr>
                <a:defRPr/>
              </a:pPr>
              <a:t>11/7/2011</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CPARB Preliminary - Septelka 12/14/06</a:t>
            </a:r>
          </a:p>
        </p:txBody>
      </p:sp>
      <p:sp>
        <p:nvSpPr>
          <p:cNvPr id="6" name="Rectangle 6"/>
          <p:cNvSpPr>
            <a:spLocks noGrp="1" noChangeArrowheads="1"/>
          </p:cNvSpPr>
          <p:nvPr>
            <p:ph type="sldNum" sz="quarter" idx="12"/>
          </p:nvPr>
        </p:nvSpPr>
        <p:spPr>
          <a:ln/>
        </p:spPr>
        <p:txBody>
          <a:bodyPr/>
          <a:lstStyle>
            <a:lvl1pPr>
              <a:defRPr/>
            </a:lvl1pPr>
          </a:lstStyle>
          <a:p>
            <a:pPr>
              <a:defRPr/>
            </a:pPr>
            <a:fld id="{B21C25F5-D714-45A5-8463-46DBC815C60D}"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210E8CB-C409-4982-A158-5E2FC05898C9}" type="datetime1">
              <a:rPr lang="en-US"/>
              <a:pPr>
                <a:defRPr/>
              </a:pPr>
              <a:t>11/7/2011</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CPARB Preliminary - Septelka 12/14/06</a:t>
            </a:r>
          </a:p>
        </p:txBody>
      </p:sp>
      <p:sp>
        <p:nvSpPr>
          <p:cNvPr id="6" name="Rectangle 6"/>
          <p:cNvSpPr>
            <a:spLocks noGrp="1" noChangeArrowheads="1"/>
          </p:cNvSpPr>
          <p:nvPr>
            <p:ph type="sldNum" sz="quarter" idx="12"/>
          </p:nvPr>
        </p:nvSpPr>
        <p:spPr>
          <a:ln/>
        </p:spPr>
        <p:txBody>
          <a:bodyPr/>
          <a:lstStyle>
            <a:lvl1pPr>
              <a:defRPr/>
            </a:lvl1pPr>
          </a:lstStyle>
          <a:p>
            <a:pPr>
              <a:defRPr/>
            </a:pPr>
            <a:fld id="{292A243C-33AF-453D-BA70-0C41FE56B432}"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AB36CA7-8C64-450A-909F-628FD94D889D}" type="datetime1">
              <a:rPr lang="en-US"/>
              <a:pPr>
                <a:defRPr/>
              </a:pPr>
              <a:t>11/7/2011</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CPARB Preliminary - Septelka 12/14/06</a:t>
            </a:r>
          </a:p>
        </p:txBody>
      </p:sp>
      <p:sp>
        <p:nvSpPr>
          <p:cNvPr id="6" name="Rectangle 6"/>
          <p:cNvSpPr>
            <a:spLocks noGrp="1" noChangeArrowheads="1"/>
          </p:cNvSpPr>
          <p:nvPr>
            <p:ph type="sldNum" sz="quarter" idx="12"/>
          </p:nvPr>
        </p:nvSpPr>
        <p:spPr>
          <a:ln/>
        </p:spPr>
        <p:txBody>
          <a:bodyPr/>
          <a:lstStyle>
            <a:lvl1pPr>
              <a:defRPr/>
            </a:lvl1pPr>
          </a:lstStyle>
          <a:p>
            <a:pPr>
              <a:defRPr/>
            </a:pPr>
            <a:fld id="{A1A80FA2-E4E8-4AC2-99E7-39203E7FCE95}"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004AEA43-97FF-46F5-9461-F87DFDE9DBD4}" type="datetime1">
              <a:rPr lang="en-US"/>
              <a:pPr>
                <a:defRPr/>
              </a:pPr>
              <a:t>11/7/2011</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t>CPARB Preliminary - Septelka 12/14/06</a:t>
            </a:r>
          </a:p>
        </p:txBody>
      </p:sp>
      <p:sp>
        <p:nvSpPr>
          <p:cNvPr id="5" name="Rectangle 6"/>
          <p:cNvSpPr>
            <a:spLocks noGrp="1" noChangeArrowheads="1"/>
          </p:cNvSpPr>
          <p:nvPr>
            <p:ph type="sldNum" sz="quarter" idx="12"/>
          </p:nvPr>
        </p:nvSpPr>
        <p:spPr>
          <a:ln/>
        </p:spPr>
        <p:txBody>
          <a:bodyPr/>
          <a:lstStyle>
            <a:lvl1pPr>
              <a:defRPr/>
            </a:lvl1pPr>
          </a:lstStyle>
          <a:p>
            <a:pPr>
              <a:defRPr/>
            </a:pPr>
            <a:fld id="{4C5233DE-9AE6-44AB-A96A-254086C8A419}"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09AD599-A490-4EB3-9168-DB366352EDEA}" type="datetime1">
              <a:rPr lang="en-US"/>
              <a:pPr>
                <a:defRPr/>
              </a:pPr>
              <a:t>11/7/2011</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CPARB Preliminary - Septelka 12/14/06</a:t>
            </a:r>
          </a:p>
        </p:txBody>
      </p:sp>
      <p:sp>
        <p:nvSpPr>
          <p:cNvPr id="6" name="Rectangle 6"/>
          <p:cNvSpPr>
            <a:spLocks noGrp="1" noChangeArrowheads="1"/>
          </p:cNvSpPr>
          <p:nvPr>
            <p:ph type="sldNum" sz="quarter" idx="12"/>
          </p:nvPr>
        </p:nvSpPr>
        <p:spPr>
          <a:ln/>
        </p:spPr>
        <p:txBody>
          <a:bodyPr/>
          <a:lstStyle>
            <a:lvl1pPr>
              <a:defRPr/>
            </a:lvl1pPr>
          </a:lstStyle>
          <a:p>
            <a:pPr>
              <a:defRPr/>
            </a:pPr>
            <a:fld id="{1F1FECE5-5336-4D71-A538-84B422AD8A1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3F8FFD5-2DC5-44DF-9282-2E34ED34FD91}" type="datetime1">
              <a:rPr lang="en-US"/>
              <a:pPr>
                <a:defRPr/>
              </a:pPr>
              <a:t>11/7/2011</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CPARB Preliminary - Septelka 12/14/06</a:t>
            </a:r>
          </a:p>
        </p:txBody>
      </p:sp>
      <p:sp>
        <p:nvSpPr>
          <p:cNvPr id="6" name="Rectangle 6"/>
          <p:cNvSpPr>
            <a:spLocks noGrp="1" noChangeArrowheads="1"/>
          </p:cNvSpPr>
          <p:nvPr>
            <p:ph type="sldNum" sz="quarter" idx="12"/>
          </p:nvPr>
        </p:nvSpPr>
        <p:spPr>
          <a:ln/>
        </p:spPr>
        <p:txBody>
          <a:bodyPr/>
          <a:lstStyle>
            <a:lvl1pPr>
              <a:defRPr/>
            </a:lvl1pPr>
          </a:lstStyle>
          <a:p>
            <a:pPr>
              <a:defRPr/>
            </a:pPr>
            <a:fld id="{701360F5-843D-435C-827B-BEEDD2C94D14}"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CAEB4306-F9B5-46FE-AF9E-E2A72163F09A}" type="datetime1">
              <a:rPr lang="en-US"/>
              <a:pPr>
                <a:defRPr/>
              </a:pPr>
              <a:t>11/7/2011</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CPARB Preliminary - Septelka 12/14/06</a:t>
            </a:r>
          </a:p>
        </p:txBody>
      </p:sp>
      <p:sp>
        <p:nvSpPr>
          <p:cNvPr id="7" name="Rectangle 6"/>
          <p:cNvSpPr>
            <a:spLocks noGrp="1" noChangeArrowheads="1"/>
          </p:cNvSpPr>
          <p:nvPr>
            <p:ph type="sldNum" sz="quarter" idx="12"/>
          </p:nvPr>
        </p:nvSpPr>
        <p:spPr>
          <a:ln/>
        </p:spPr>
        <p:txBody>
          <a:bodyPr/>
          <a:lstStyle>
            <a:lvl1pPr>
              <a:defRPr/>
            </a:lvl1pPr>
          </a:lstStyle>
          <a:p>
            <a:pPr>
              <a:defRPr/>
            </a:pPr>
            <a:fld id="{64286C10-6143-4E79-BCDE-CD6DD938776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F9CC922D-FF47-4CB6-AEC2-65F266EB7D22}" type="datetime1">
              <a:rPr lang="en-US"/>
              <a:pPr>
                <a:defRPr/>
              </a:pPr>
              <a:t>11/7/2011</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t>CPARB Preliminary - Septelka 12/14/06</a:t>
            </a:r>
          </a:p>
        </p:txBody>
      </p:sp>
      <p:sp>
        <p:nvSpPr>
          <p:cNvPr id="9" name="Rectangle 6"/>
          <p:cNvSpPr>
            <a:spLocks noGrp="1" noChangeArrowheads="1"/>
          </p:cNvSpPr>
          <p:nvPr>
            <p:ph type="sldNum" sz="quarter" idx="12"/>
          </p:nvPr>
        </p:nvSpPr>
        <p:spPr>
          <a:ln/>
        </p:spPr>
        <p:txBody>
          <a:bodyPr/>
          <a:lstStyle>
            <a:lvl1pPr>
              <a:defRPr/>
            </a:lvl1pPr>
          </a:lstStyle>
          <a:p>
            <a:pPr>
              <a:defRPr/>
            </a:pPr>
            <a:fld id="{2FA8A8F8-AA71-4ACD-A29E-3853AF233339}"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9C38D4EC-50F9-4C6F-930F-1175EDB4CC87}" type="datetime1">
              <a:rPr lang="en-US"/>
              <a:pPr>
                <a:defRPr/>
              </a:pPr>
              <a:t>11/7/2011</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t>CPARB Preliminary - Septelka 12/14/06</a:t>
            </a:r>
          </a:p>
        </p:txBody>
      </p:sp>
      <p:sp>
        <p:nvSpPr>
          <p:cNvPr id="5" name="Rectangle 6"/>
          <p:cNvSpPr>
            <a:spLocks noGrp="1" noChangeArrowheads="1"/>
          </p:cNvSpPr>
          <p:nvPr>
            <p:ph type="sldNum" sz="quarter" idx="12"/>
          </p:nvPr>
        </p:nvSpPr>
        <p:spPr>
          <a:ln/>
        </p:spPr>
        <p:txBody>
          <a:bodyPr/>
          <a:lstStyle>
            <a:lvl1pPr>
              <a:defRPr/>
            </a:lvl1pPr>
          </a:lstStyle>
          <a:p>
            <a:pPr>
              <a:defRPr/>
            </a:pPr>
            <a:fld id="{E5A2C44E-FB98-4D20-9FE5-C4E26ED813D8}"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6A3E34F-F11E-4EA5-802A-DCA58ABA440D}" type="datetime1">
              <a:rPr lang="en-US"/>
              <a:pPr>
                <a:defRPr/>
              </a:pPr>
              <a:t>11/7/2011</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t>CPARB Preliminary - Septelka 12/14/06</a:t>
            </a:r>
          </a:p>
        </p:txBody>
      </p:sp>
      <p:sp>
        <p:nvSpPr>
          <p:cNvPr id="4" name="Rectangle 6"/>
          <p:cNvSpPr>
            <a:spLocks noGrp="1" noChangeArrowheads="1"/>
          </p:cNvSpPr>
          <p:nvPr>
            <p:ph type="sldNum" sz="quarter" idx="12"/>
          </p:nvPr>
        </p:nvSpPr>
        <p:spPr>
          <a:ln/>
        </p:spPr>
        <p:txBody>
          <a:bodyPr/>
          <a:lstStyle>
            <a:lvl1pPr>
              <a:defRPr/>
            </a:lvl1pPr>
          </a:lstStyle>
          <a:p>
            <a:pPr>
              <a:defRPr/>
            </a:pPr>
            <a:fld id="{21E46669-F9CB-4E34-8CC1-192FA4ED1B9F}"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94A141D-CC4C-47CC-A9EE-18F9E92D6B95}" type="datetime1">
              <a:rPr lang="en-US"/>
              <a:pPr>
                <a:defRPr/>
              </a:pPr>
              <a:t>11/7/2011</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CPARB Preliminary - Septelka 12/14/06</a:t>
            </a:r>
          </a:p>
        </p:txBody>
      </p:sp>
      <p:sp>
        <p:nvSpPr>
          <p:cNvPr id="7" name="Rectangle 6"/>
          <p:cNvSpPr>
            <a:spLocks noGrp="1" noChangeArrowheads="1"/>
          </p:cNvSpPr>
          <p:nvPr>
            <p:ph type="sldNum" sz="quarter" idx="12"/>
          </p:nvPr>
        </p:nvSpPr>
        <p:spPr>
          <a:ln/>
        </p:spPr>
        <p:txBody>
          <a:bodyPr/>
          <a:lstStyle>
            <a:lvl1pPr>
              <a:defRPr/>
            </a:lvl1pPr>
          </a:lstStyle>
          <a:p>
            <a:pPr>
              <a:defRPr/>
            </a:pPr>
            <a:fld id="{94F24F2D-C762-441B-B2F9-D44C5A05DFB2}"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EC44490-7EB4-4984-98CD-3316EC0830CF}" type="datetime1">
              <a:rPr lang="en-US"/>
              <a:pPr>
                <a:defRPr/>
              </a:pPr>
              <a:t>11/7/2011</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CPARB Preliminary - Septelka 12/14/06</a:t>
            </a:r>
          </a:p>
        </p:txBody>
      </p:sp>
      <p:sp>
        <p:nvSpPr>
          <p:cNvPr id="7" name="Rectangle 6"/>
          <p:cNvSpPr>
            <a:spLocks noGrp="1" noChangeArrowheads="1"/>
          </p:cNvSpPr>
          <p:nvPr>
            <p:ph type="sldNum" sz="quarter" idx="12"/>
          </p:nvPr>
        </p:nvSpPr>
        <p:spPr>
          <a:ln/>
        </p:spPr>
        <p:txBody>
          <a:bodyPr/>
          <a:lstStyle>
            <a:lvl1pPr>
              <a:defRPr/>
            </a:lvl1pPr>
          </a:lstStyle>
          <a:p>
            <a:pPr>
              <a:defRPr/>
            </a:pPr>
            <a:fld id="{657AAF7D-EF89-45AA-A3D9-2649D64D955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A890C675-9038-48A0-9477-1F2B82CC59AD}" type="datetime1">
              <a:rPr lang="en-US"/>
              <a:pPr>
                <a:defRPr/>
              </a:pPr>
              <a:t>11/7/2011</a:t>
            </a:fld>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CPARB Preliminary - Septelka 12/14/06</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AC0F31F-B1DF-4316-AF27-59154662B1E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Microsoft_Office_Word_97_-_2003_Document1.doc"/><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Microsoft_Office_Word_97_-_2003_Document2.doc"/><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20.wmf"/></Relationships>
</file>

<file path=ppt/slides/_rels/slide46.xml.rels><?xml version="1.0" encoding="UTF-8" standalone="yes"?>
<Relationships xmlns="http://schemas.openxmlformats.org/package/2006/relationships"><Relationship Id="rId3" Type="http://schemas.openxmlformats.org/officeDocument/2006/relationships/oleObject" Target="../embeddings/Microsoft_Office_Word_97_-_2003_Document3.doc"/><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image" Target="../media/image22.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Microsoft_Office_Word_97_-_2003_Document4.doc"/><Relationship Id="rId2" Type="http://schemas.openxmlformats.org/officeDocument/2006/relationships/slideLayout" Target="../slideLayouts/slideLayout4.xml"/><Relationship Id="rId1" Type="http://schemas.openxmlformats.org/officeDocument/2006/relationships/vmlDrawing" Target="../drawings/vmlDrawing4.vml"/><Relationship Id="rId5" Type="http://schemas.openxmlformats.org/officeDocument/2006/relationships/image" Target="../media/image25.wmf"/><Relationship Id="rId4" Type="http://schemas.openxmlformats.org/officeDocument/2006/relationships/image" Target="../media/image24.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Microsoft_Office_Word_97_-_2003_Document5.doc"/><Relationship Id="rId2" Type="http://schemas.openxmlformats.org/officeDocument/2006/relationships/slideLayout" Target="../slideLayouts/slideLayout4.xml"/><Relationship Id="rId1" Type="http://schemas.openxmlformats.org/officeDocument/2006/relationships/vmlDrawing" Target="../drawings/vmlDrawing5.vml"/><Relationship Id="rId4" Type="http://schemas.openxmlformats.org/officeDocument/2006/relationships/image" Target="../media/image32.e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Microsoft_Office_Word_97_-_2003_Document6.doc"/></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mailto:easmail@ga.wa.gov" TargetMode="External"/><Relationship Id="rId2" Type="http://schemas.openxmlformats.org/officeDocument/2006/relationships/hyperlink" Target="http://www.ga.wa.gov/cparb/DataCollection.htm"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mailto:nancy.deakins@dshs.wa.gov" TargetMode="External"/><Relationship Id="rId2" Type="http://schemas.openxmlformats.org/officeDocument/2006/relationships/hyperlink" Target="mailto:darlenes@landoncg.com"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p:txBody>
          <a:bodyPr/>
          <a:lstStyle/>
          <a:p>
            <a:pPr eaLnBrk="1" hangingPunct="1"/>
            <a:r>
              <a:rPr lang="en-US" dirty="0" smtClean="0"/>
              <a:t>CPARB Presentation</a:t>
            </a:r>
          </a:p>
        </p:txBody>
      </p:sp>
      <p:sp>
        <p:nvSpPr>
          <p:cNvPr id="8195" name="Rectangle 3"/>
          <p:cNvSpPr>
            <a:spLocks noGrp="1" noChangeArrowheads="1"/>
          </p:cNvSpPr>
          <p:nvPr>
            <p:ph type="subTitle" idx="1"/>
          </p:nvPr>
        </p:nvSpPr>
        <p:spPr>
          <a:xfrm>
            <a:off x="1371600" y="3276600"/>
            <a:ext cx="6400800" cy="2590800"/>
          </a:xfrm>
        </p:spPr>
        <p:txBody>
          <a:bodyPr/>
          <a:lstStyle/>
          <a:p>
            <a:pPr eaLnBrk="1" hangingPunct="1">
              <a:lnSpc>
                <a:spcPct val="80000"/>
              </a:lnSpc>
            </a:pPr>
            <a:r>
              <a:rPr lang="en-US" u="sng" dirty="0" smtClean="0"/>
              <a:t>Project Data Review </a:t>
            </a:r>
          </a:p>
          <a:p>
            <a:pPr eaLnBrk="1" hangingPunct="1">
              <a:lnSpc>
                <a:spcPct val="80000"/>
              </a:lnSpc>
            </a:pPr>
            <a:r>
              <a:rPr lang="en-US" u="sng" dirty="0" smtClean="0"/>
              <a:t>May </a:t>
            </a:r>
            <a:r>
              <a:rPr lang="en-US" u="sng" dirty="0" smtClean="0"/>
              <a:t>2011</a:t>
            </a:r>
          </a:p>
          <a:p>
            <a:pPr eaLnBrk="1" hangingPunct="1">
              <a:lnSpc>
                <a:spcPct val="80000"/>
              </a:lnSpc>
            </a:pPr>
            <a:r>
              <a:rPr lang="en-US" sz="1600" u="sng" dirty="0" smtClean="0"/>
              <a:t>CPARB Approved 09/11</a:t>
            </a:r>
          </a:p>
          <a:p>
            <a:pPr eaLnBrk="1" hangingPunct="1">
              <a:lnSpc>
                <a:spcPct val="80000"/>
              </a:lnSpc>
            </a:pPr>
            <a:endParaRPr lang="en-US" sz="1600" u="sng" dirty="0" smtClean="0"/>
          </a:p>
          <a:p>
            <a:pPr eaLnBrk="1" hangingPunct="1">
              <a:lnSpc>
                <a:spcPct val="80000"/>
              </a:lnSpc>
            </a:pPr>
            <a:r>
              <a:rPr lang="en-US" sz="2000" dirty="0" smtClean="0"/>
              <a:t>Darlene </a:t>
            </a:r>
            <a:r>
              <a:rPr lang="en-US" sz="2000" dirty="0" smtClean="0"/>
              <a:t>Septelka</a:t>
            </a:r>
          </a:p>
          <a:p>
            <a:pPr eaLnBrk="1" hangingPunct="1">
              <a:lnSpc>
                <a:spcPct val="80000"/>
              </a:lnSpc>
            </a:pPr>
            <a:r>
              <a:rPr lang="en-US" sz="2000" dirty="0" smtClean="0"/>
              <a:t>Adjunct Professor</a:t>
            </a:r>
          </a:p>
          <a:p>
            <a:pPr eaLnBrk="1" hangingPunct="1">
              <a:lnSpc>
                <a:spcPct val="80000"/>
              </a:lnSpc>
            </a:pPr>
            <a:r>
              <a:rPr lang="en-US" sz="2000" dirty="0" smtClean="0"/>
              <a:t>University of Washington</a:t>
            </a:r>
          </a:p>
          <a:p>
            <a:pPr eaLnBrk="1" hangingPunct="1">
              <a:lnSpc>
                <a:spcPct val="80000"/>
              </a:lnSpc>
            </a:pPr>
            <a:r>
              <a:rPr lang="en-US" sz="2000" dirty="0" smtClean="0"/>
              <a:t>Department of Construction Management</a:t>
            </a:r>
          </a:p>
          <a:p>
            <a:pPr eaLnBrk="1" hangingPunct="1">
              <a:lnSpc>
                <a:spcPct val="80000"/>
              </a:lnSpc>
            </a:pPr>
            <a:endParaRPr lang="en-US" sz="2000" dirty="0" smtClean="0"/>
          </a:p>
          <a:p>
            <a:pPr eaLnBrk="1" hangingPunct="1">
              <a:lnSpc>
                <a:spcPct val="80000"/>
              </a:lnSpc>
            </a:pPr>
            <a:endParaRPr lang="en-US" sz="2000" dirty="0" smtClean="0"/>
          </a:p>
        </p:txBody>
      </p:sp>
      <p:pic>
        <p:nvPicPr>
          <p:cNvPr id="8196" name="Picture 5" descr="j0205462"/>
          <p:cNvPicPr>
            <a:picLocks noChangeAspect="1" noChangeArrowheads="1"/>
          </p:cNvPicPr>
          <p:nvPr/>
        </p:nvPicPr>
        <p:blipFill>
          <a:blip r:embed="rId2" cstate="print"/>
          <a:srcRect/>
          <a:stretch>
            <a:fillRect/>
          </a:stretch>
        </p:blipFill>
        <p:spPr bwMode="auto">
          <a:xfrm>
            <a:off x="3733800" y="609600"/>
            <a:ext cx="1819275" cy="1809750"/>
          </a:xfrm>
          <a:prstGeom prst="rect">
            <a:avLst/>
          </a:prstGeom>
          <a:noFill/>
          <a:ln w="9525">
            <a:noFill/>
            <a:miter lim="800000"/>
            <a:headEnd/>
            <a:tailEnd/>
          </a:ln>
        </p:spPr>
      </p:pic>
      <p:pic>
        <p:nvPicPr>
          <p:cNvPr id="8197" name="Picture 4" descr="GAlogo"/>
          <p:cNvPicPr>
            <a:picLocks noChangeAspect="1" noChangeArrowheads="1"/>
          </p:cNvPicPr>
          <p:nvPr/>
        </p:nvPicPr>
        <p:blipFill>
          <a:blip r:embed="rId3" cstate="print"/>
          <a:srcRect/>
          <a:stretch>
            <a:fillRect/>
          </a:stretch>
        </p:blipFill>
        <p:spPr bwMode="auto">
          <a:xfrm>
            <a:off x="3505200" y="6019800"/>
            <a:ext cx="2219325" cy="361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74638"/>
            <a:ext cx="8229600" cy="715962"/>
          </a:xfrm>
        </p:spPr>
        <p:txBody>
          <a:bodyPr/>
          <a:lstStyle/>
          <a:p>
            <a:r>
              <a:rPr lang="en-US" u="sng" smtClean="0"/>
              <a:t>Limits to the Study </a:t>
            </a:r>
            <a:r>
              <a:rPr lang="en-US" sz="2400" u="sng" smtClean="0"/>
              <a:t>continued</a:t>
            </a:r>
            <a:endParaRPr lang="en-US" smtClean="0"/>
          </a:p>
        </p:txBody>
      </p:sp>
      <p:sp>
        <p:nvSpPr>
          <p:cNvPr id="17411" name="Content Placeholder 2"/>
          <p:cNvSpPr>
            <a:spLocks noGrp="1"/>
          </p:cNvSpPr>
          <p:nvPr>
            <p:ph idx="1"/>
          </p:nvPr>
        </p:nvSpPr>
        <p:spPr>
          <a:xfrm>
            <a:off x="457200" y="1143000"/>
            <a:ext cx="8229600" cy="4983163"/>
          </a:xfrm>
        </p:spPr>
        <p:txBody>
          <a:bodyPr/>
          <a:lstStyle/>
          <a:p>
            <a:r>
              <a:rPr lang="en-US" smtClean="0"/>
              <a:t>Project types, complexity, size, and schedule, years built vary.</a:t>
            </a:r>
          </a:p>
          <a:p>
            <a:r>
              <a:rPr lang="en-US" smtClean="0"/>
              <a:t>The study results should not be perceived as a reflection of performance on all state and local projects or project types. </a:t>
            </a:r>
          </a:p>
          <a:p>
            <a:pPr lvl="1"/>
            <a:r>
              <a:rPr lang="en-US" smtClean="0"/>
              <a:t>70% of the data represent performance on WA State agency projects</a:t>
            </a:r>
          </a:p>
          <a:p>
            <a:pPr lvl="1"/>
            <a:r>
              <a:rPr lang="en-US" smtClean="0"/>
              <a:t>53% of the data represent performance on higher education facilities type projects </a:t>
            </a:r>
          </a:p>
          <a:p>
            <a:pPr lvl="1"/>
            <a:r>
              <a:rPr lang="en-US" smtClean="0"/>
              <a:t>41% of the project have a renovation element to the project</a:t>
            </a:r>
          </a:p>
          <a:p>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0"/>
            <a:ext cx="8229600" cy="944563"/>
          </a:xfrm>
        </p:spPr>
        <p:txBody>
          <a:bodyPr/>
          <a:lstStyle/>
          <a:p>
            <a:r>
              <a:rPr lang="en-US" u="sng" smtClean="0"/>
              <a:t>Limits to the Study </a:t>
            </a:r>
            <a:r>
              <a:rPr lang="en-US" sz="2400" u="sng" smtClean="0"/>
              <a:t>continued</a:t>
            </a:r>
            <a:endParaRPr lang="en-US" sz="2400" smtClean="0"/>
          </a:p>
        </p:txBody>
      </p:sp>
      <p:sp>
        <p:nvSpPr>
          <p:cNvPr id="18435" name="Content Placeholder 2"/>
          <p:cNvSpPr>
            <a:spLocks noGrp="1"/>
          </p:cNvSpPr>
          <p:nvPr>
            <p:ph idx="1"/>
          </p:nvPr>
        </p:nvSpPr>
        <p:spPr>
          <a:xfrm>
            <a:off x="457200" y="1066800"/>
            <a:ext cx="8229600" cy="5059363"/>
          </a:xfrm>
        </p:spPr>
        <p:txBody>
          <a:bodyPr/>
          <a:lstStyle/>
          <a:p>
            <a:r>
              <a:rPr lang="en-US" smtClean="0"/>
              <a:t>Analysis is drawing upon self-reported data and not verified by the researcher.</a:t>
            </a:r>
          </a:p>
          <a:p>
            <a:r>
              <a:rPr lang="en-US" smtClean="0"/>
              <a:t> Several agencies have reported issues with reporting data:</a:t>
            </a:r>
          </a:p>
          <a:p>
            <a:pPr lvl="1"/>
            <a:r>
              <a:rPr lang="en-US" smtClean="0"/>
              <a:t> Difficulties in entering data</a:t>
            </a:r>
          </a:p>
          <a:p>
            <a:pPr lvl="1"/>
            <a:r>
              <a:rPr lang="en-US" smtClean="0"/>
              <a:t>Questions on what data is to be entered  </a:t>
            </a:r>
          </a:p>
          <a:p>
            <a:pPr lvl="1"/>
            <a:r>
              <a:rPr lang="en-US" smtClean="0"/>
              <a:t>Data previously entered or reported is incorrect. (The data entered in the planning phase is locked within 24 hrs. and an agency must contact GA to change data entered)</a:t>
            </a:r>
          </a:p>
          <a:p>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p:txBody>
          <a:bodyPr/>
          <a:lstStyle/>
          <a:p>
            <a:r>
              <a:rPr lang="en-US" smtClean="0"/>
              <a:t>Population of the Study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u="sng" smtClean="0"/>
              <a:t>GC/CM &amp; DBB Data</a:t>
            </a:r>
          </a:p>
        </p:txBody>
      </p:sp>
      <p:sp>
        <p:nvSpPr>
          <p:cNvPr id="20483" name="Content Placeholder 2"/>
          <p:cNvSpPr>
            <a:spLocks noGrp="1"/>
          </p:cNvSpPr>
          <p:nvPr>
            <p:ph idx="1"/>
          </p:nvPr>
        </p:nvSpPr>
        <p:spPr>
          <a:xfrm>
            <a:off x="457200" y="1295400"/>
            <a:ext cx="8229600" cy="4830763"/>
          </a:xfrm>
        </p:spPr>
        <p:txBody>
          <a:bodyPr/>
          <a:lstStyle/>
          <a:p>
            <a:r>
              <a:rPr lang="en-US" smtClean="0"/>
              <a:t>The database contained 211 </a:t>
            </a:r>
            <a:r>
              <a:rPr lang="en-US" u="sng" smtClean="0"/>
              <a:t>completed</a:t>
            </a:r>
            <a:r>
              <a:rPr lang="en-US" smtClean="0"/>
              <a:t> projects.</a:t>
            </a:r>
          </a:p>
          <a:p>
            <a:pPr lvl="1"/>
            <a:r>
              <a:rPr lang="en-US" smtClean="0"/>
              <a:t>95 GC/CM </a:t>
            </a:r>
          </a:p>
          <a:p>
            <a:pPr lvl="1"/>
            <a:r>
              <a:rPr lang="en-US" smtClean="0"/>
              <a:t>116 DBB</a:t>
            </a:r>
          </a:p>
          <a:p>
            <a:r>
              <a:rPr lang="en-US" smtClean="0"/>
              <a:t>Projects were reviewed and some projects were deleted from the Study that had incomplete information or information that appeared to be in error.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u="sng" smtClean="0"/>
              <a:t>GC/CM &amp; DBB Data</a:t>
            </a:r>
            <a:endParaRPr lang="en-US" smtClean="0"/>
          </a:p>
        </p:txBody>
      </p:sp>
      <p:sp>
        <p:nvSpPr>
          <p:cNvPr id="21507" name="Content Placeholder 2"/>
          <p:cNvSpPr>
            <a:spLocks noGrp="1"/>
          </p:cNvSpPr>
          <p:nvPr>
            <p:ph idx="1"/>
          </p:nvPr>
        </p:nvSpPr>
        <p:spPr>
          <a:xfrm>
            <a:off x="457200" y="1600200"/>
            <a:ext cx="8229600" cy="4876800"/>
          </a:xfrm>
        </p:spPr>
        <p:txBody>
          <a:bodyPr/>
          <a:lstStyle/>
          <a:p>
            <a:r>
              <a:rPr lang="en-US" smtClean="0"/>
              <a:t>To provide meaningful analysis it was determined a population of a minimum of 40 projects was needed.</a:t>
            </a:r>
          </a:p>
          <a:p>
            <a:r>
              <a:rPr lang="en-US" smtClean="0"/>
              <a:t>Since the database contains historical data on projects built in the 1990’s the study limited the pool of projects to projects with a construction finish date of 2003 or later to meet the needed population of projects for the study.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09600" y="228600"/>
            <a:ext cx="8229600" cy="1143000"/>
          </a:xfrm>
        </p:spPr>
        <p:txBody>
          <a:bodyPr/>
          <a:lstStyle/>
          <a:p>
            <a:r>
              <a:rPr lang="en-US" u="sng" smtClean="0"/>
              <a:t>Study Data Population</a:t>
            </a:r>
          </a:p>
        </p:txBody>
      </p:sp>
      <p:pic>
        <p:nvPicPr>
          <p:cNvPr id="22531" name="Picture 4"/>
          <p:cNvPicPr>
            <a:picLocks noChangeAspect="1" noChangeArrowheads="1"/>
          </p:cNvPicPr>
          <p:nvPr/>
        </p:nvPicPr>
        <p:blipFill>
          <a:blip r:embed="rId2" cstate="print"/>
          <a:srcRect/>
          <a:stretch>
            <a:fillRect/>
          </a:stretch>
        </p:blipFill>
        <p:spPr bwMode="auto">
          <a:xfrm>
            <a:off x="762000" y="1189038"/>
            <a:ext cx="7089775" cy="5668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0"/>
            <a:ext cx="8229600" cy="1143000"/>
          </a:xfrm>
        </p:spPr>
        <p:txBody>
          <a:bodyPr/>
          <a:lstStyle/>
          <a:p>
            <a:pPr eaLnBrk="1" hangingPunct="1"/>
            <a:r>
              <a:rPr lang="en-US" u="sng" smtClean="0"/>
              <a:t>Agencies</a:t>
            </a:r>
          </a:p>
        </p:txBody>
      </p:sp>
      <p:pic>
        <p:nvPicPr>
          <p:cNvPr id="23555" name="Picture 4"/>
          <p:cNvPicPr>
            <a:picLocks noChangeAspect="1" noChangeArrowheads="1"/>
          </p:cNvPicPr>
          <p:nvPr/>
        </p:nvPicPr>
        <p:blipFill>
          <a:blip r:embed="rId2" cstate="print"/>
          <a:srcRect/>
          <a:stretch>
            <a:fillRect/>
          </a:stretch>
        </p:blipFill>
        <p:spPr bwMode="auto">
          <a:xfrm>
            <a:off x="457200" y="914400"/>
            <a:ext cx="7432675" cy="5943600"/>
          </a:xfrm>
          <a:prstGeom prst="rect">
            <a:avLst/>
          </a:prstGeom>
          <a:noFill/>
          <a:ln w="9525">
            <a:noFill/>
            <a:miter lim="800000"/>
            <a:headEnd/>
            <a:tailEnd/>
          </a:ln>
        </p:spPr>
      </p:pic>
      <p:sp>
        <p:nvSpPr>
          <p:cNvPr id="23556" name="TextBox 3"/>
          <p:cNvSpPr txBox="1">
            <a:spLocks noChangeArrowheads="1"/>
          </p:cNvSpPr>
          <p:nvPr/>
        </p:nvSpPr>
        <p:spPr bwMode="auto">
          <a:xfrm>
            <a:off x="6400800" y="2057400"/>
            <a:ext cx="2514600" cy="2462213"/>
          </a:xfrm>
          <a:prstGeom prst="rect">
            <a:avLst/>
          </a:prstGeom>
          <a:noFill/>
          <a:ln w="9525">
            <a:noFill/>
            <a:miter lim="800000"/>
            <a:headEnd/>
            <a:tailEnd/>
          </a:ln>
        </p:spPr>
        <p:txBody>
          <a:bodyPr>
            <a:spAutoFit/>
          </a:bodyPr>
          <a:lstStyle/>
          <a:p>
            <a:r>
              <a:rPr lang="en-US" sz="1400" b="1" u="sng"/>
              <a:t>WA State Agencies</a:t>
            </a:r>
            <a:r>
              <a:rPr lang="en-US" sz="1400"/>
              <a:t>:</a:t>
            </a:r>
          </a:p>
          <a:p>
            <a:r>
              <a:rPr lang="en-US" sz="1400"/>
              <a:t>WSU</a:t>
            </a:r>
          </a:p>
          <a:p>
            <a:r>
              <a:rPr lang="en-US" sz="1400"/>
              <a:t>UW</a:t>
            </a:r>
          </a:p>
          <a:p>
            <a:r>
              <a:rPr lang="en-US" sz="1400"/>
              <a:t>GA</a:t>
            </a:r>
          </a:p>
          <a:p>
            <a:r>
              <a:rPr lang="en-US" sz="1400"/>
              <a:t>State &amp; Community Colleges</a:t>
            </a:r>
          </a:p>
          <a:p>
            <a:r>
              <a:rPr lang="en-US" sz="1400"/>
              <a:t>Dept. of Correction</a:t>
            </a:r>
          </a:p>
          <a:p>
            <a:endParaRPr lang="en-US" sz="1400"/>
          </a:p>
          <a:p>
            <a:r>
              <a:rPr lang="en-US" sz="1400"/>
              <a:t>78% of the DBB Projects</a:t>
            </a:r>
          </a:p>
          <a:p>
            <a:r>
              <a:rPr lang="en-US" sz="1400"/>
              <a:t>62% of the GC/CM Projects</a:t>
            </a:r>
          </a:p>
          <a:p>
            <a:endParaRPr lang="en-US" sz="1400"/>
          </a:p>
          <a:p>
            <a:endParaRPr lang="en-US" sz="14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81000" y="0"/>
            <a:ext cx="8229600" cy="838200"/>
          </a:xfrm>
        </p:spPr>
        <p:txBody>
          <a:bodyPr/>
          <a:lstStyle/>
          <a:p>
            <a:pPr eaLnBrk="1" hangingPunct="1"/>
            <a:r>
              <a:rPr lang="en-US" u="sng" smtClean="0"/>
              <a:t>Building Types</a:t>
            </a:r>
          </a:p>
        </p:txBody>
      </p:sp>
      <p:pic>
        <p:nvPicPr>
          <p:cNvPr id="24579" name="Picture 4"/>
          <p:cNvPicPr>
            <a:picLocks noChangeAspect="1" noChangeArrowheads="1"/>
          </p:cNvPicPr>
          <p:nvPr/>
        </p:nvPicPr>
        <p:blipFill>
          <a:blip r:embed="rId3" cstate="print"/>
          <a:srcRect/>
          <a:stretch>
            <a:fillRect/>
          </a:stretch>
        </p:blipFill>
        <p:spPr bwMode="auto">
          <a:xfrm>
            <a:off x="533400" y="762000"/>
            <a:ext cx="7391400" cy="5910263"/>
          </a:xfrm>
          <a:prstGeom prst="rect">
            <a:avLst/>
          </a:prstGeom>
          <a:noFill/>
          <a:ln w="9525">
            <a:noFill/>
            <a:miter lim="800000"/>
            <a:headEnd/>
            <a:tailEnd/>
          </a:ln>
        </p:spPr>
      </p:pic>
      <p:sp>
        <p:nvSpPr>
          <p:cNvPr id="24580" name="TextBox 3"/>
          <p:cNvSpPr txBox="1">
            <a:spLocks noChangeArrowheads="1"/>
          </p:cNvSpPr>
          <p:nvPr/>
        </p:nvSpPr>
        <p:spPr bwMode="auto">
          <a:xfrm>
            <a:off x="6400800" y="2057400"/>
            <a:ext cx="2514600" cy="1169988"/>
          </a:xfrm>
          <a:prstGeom prst="rect">
            <a:avLst/>
          </a:prstGeom>
          <a:noFill/>
          <a:ln w="9525">
            <a:noFill/>
            <a:miter lim="800000"/>
            <a:headEnd/>
            <a:tailEnd/>
          </a:ln>
        </p:spPr>
        <p:txBody>
          <a:bodyPr>
            <a:spAutoFit/>
          </a:bodyPr>
          <a:lstStyle/>
          <a:p>
            <a:r>
              <a:rPr lang="en-US" sz="1400" b="1" u="sng"/>
              <a:t>Higher Education Facilities</a:t>
            </a:r>
            <a:endParaRPr lang="en-US" sz="1400"/>
          </a:p>
          <a:p>
            <a:r>
              <a:rPr lang="en-US" sz="1400"/>
              <a:t>59% of the DBB Projects</a:t>
            </a:r>
          </a:p>
          <a:p>
            <a:r>
              <a:rPr lang="en-US" sz="1400"/>
              <a:t>47% of the GC/CM Projects</a:t>
            </a:r>
          </a:p>
          <a:p>
            <a:endParaRPr lang="en-US" sz="1400"/>
          </a:p>
          <a:p>
            <a:endParaRPr lang="en-US" sz="1400"/>
          </a:p>
        </p:txBody>
      </p:sp>
      <p:sp>
        <p:nvSpPr>
          <p:cNvPr id="24581" name="TextBox 4"/>
          <p:cNvSpPr txBox="1">
            <a:spLocks noChangeArrowheads="1"/>
          </p:cNvSpPr>
          <p:nvPr/>
        </p:nvSpPr>
        <p:spPr bwMode="auto">
          <a:xfrm>
            <a:off x="6324600" y="3581400"/>
            <a:ext cx="2438400" cy="1230313"/>
          </a:xfrm>
          <a:prstGeom prst="rect">
            <a:avLst/>
          </a:prstGeom>
          <a:noFill/>
          <a:ln w="9525">
            <a:noFill/>
            <a:miter lim="800000"/>
            <a:headEnd/>
            <a:tailEnd/>
          </a:ln>
        </p:spPr>
        <p:txBody>
          <a:bodyPr>
            <a:spAutoFit/>
          </a:bodyPr>
          <a:lstStyle/>
          <a:p>
            <a:r>
              <a:rPr lang="en-US" sz="1400" b="1" u="sng"/>
              <a:t>Project with Renovation Element</a:t>
            </a:r>
          </a:p>
          <a:p>
            <a:r>
              <a:rPr lang="en-US" sz="1400"/>
              <a:t>46% of the DBB Projects</a:t>
            </a:r>
          </a:p>
          <a:p>
            <a:r>
              <a:rPr lang="en-US" sz="1400"/>
              <a:t>38% of the GC/CM Projects</a:t>
            </a:r>
          </a:p>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u="sng" smtClean="0"/>
              <a:t>Year - Construction Started</a:t>
            </a:r>
          </a:p>
        </p:txBody>
      </p:sp>
      <p:pic>
        <p:nvPicPr>
          <p:cNvPr id="25603" name="Picture 2"/>
          <p:cNvPicPr>
            <a:picLocks noChangeAspect="1" noChangeArrowheads="1"/>
          </p:cNvPicPr>
          <p:nvPr/>
        </p:nvPicPr>
        <p:blipFill>
          <a:blip r:embed="rId2" cstate="print"/>
          <a:srcRect/>
          <a:stretch>
            <a:fillRect/>
          </a:stretch>
        </p:blipFill>
        <p:spPr bwMode="auto">
          <a:xfrm>
            <a:off x="228600" y="1495425"/>
            <a:ext cx="6705600" cy="5362575"/>
          </a:xfrm>
          <a:prstGeom prst="rect">
            <a:avLst/>
          </a:prstGeom>
          <a:noFill/>
          <a:ln w="9525">
            <a:noFill/>
            <a:miter lim="800000"/>
            <a:headEnd/>
            <a:tailEnd/>
          </a:ln>
        </p:spPr>
      </p:pic>
      <p:sp>
        <p:nvSpPr>
          <p:cNvPr id="25604" name="TextBox 4"/>
          <p:cNvSpPr txBox="1">
            <a:spLocks noChangeArrowheads="1"/>
          </p:cNvSpPr>
          <p:nvPr/>
        </p:nvSpPr>
        <p:spPr bwMode="auto">
          <a:xfrm>
            <a:off x="6096000" y="2133600"/>
            <a:ext cx="2514600" cy="1169988"/>
          </a:xfrm>
          <a:prstGeom prst="rect">
            <a:avLst/>
          </a:prstGeom>
          <a:noFill/>
          <a:ln w="9525">
            <a:noFill/>
            <a:miter lim="800000"/>
            <a:headEnd/>
            <a:tailEnd/>
          </a:ln>
        </p:spPr>
        <p:txBody>
          <a:bodyPr>
            <a:spAutoFit/>
          </a:bodyPr>
          <a:lstStyle/>
          <a:p>
            <a:r>
              <a:rPr lang="en-US" sz="1400" b="1" u="sng"/>
              <a:t>2002 or Earlier</a:t>
            </a:r>
            <a:endParaRPr lang="en-US" sz="1400"/>
          </a:p>
          <a:p>
            <a:r>
              <a:rPr lang="en-US" sz="1400"/>
              <a:t>12% of the DBB Projects</a:t>
            </a:r>
          </a:p>
          <a:p>
            <a:r>
              <a:rPr lang="en-US" sz="1400"/>
              <a:t>45% of the GC/CM Projects</a:t>
            </a:r>
          </a:p>
          <a:p>
            <a:endParaRPr lang="en-US" sz="1400"/>
          </a:p>
          <a:p>
            <a:endParaRPr lang="en-US" sz="14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152400"/>
            <a:ext cx="8229600" cy="715963"/>
          </a:xfrm>
        </p:spPr>
        <p:txBody>
          <a:bodyPr/>
          <a:lstStyle/>
          <a:p>
            <a:pPr eaLnBrk="1" hangingPunct="1"/>
            <a:r>
              <a:rPr lang="en-US" u="sng" smtClean="0"/>
              <a:t>Year – Construction Completed</a:t>
            </a:r>
          </a:p>
        </p:txBody>
      </p:sp>
      <p:pic>
        <p:nvPicPr>
          <p:cNvPr id="26627" name="Picture 4"/>
          <p:cNvPicPr>
            <a:picLocks noChangeAspect="1" noChangeArrowheads="1"/>
          </p:cNvPicPr>
          <p:nvPr/>
        </p:nvPicPr>
        <p:blipFill>
          <a:blip r:embed="rId2" cstate="print"/>
          <a:srcRect/>
          <a:stretch>
            <a:fillRect/>
          </a:stretch>
        </p:blipFill>
        <p:spPr bwMode="auto">
          <a:xfrm>
            <a:off x="228600" y="914400"/>
            <a:ext cx="7202488" cy="5759450"/>
          </a:xfrm>
          <a:prstGeom prst="rect">
            <a:avLst/>
          </a:prstGeom>
          <a:noFill/>
          <a:ln w="9525">
            <a:noFill/>
            <a:miter lim="800000"/>
            <a:headEnd/>
            <a:tailEnd/>
          </a:ln>
        </p:spPr>
      </p:pic>
      <p:sp>
        <p:nvSpPr>
          <p:cNvPr id="26628" name="TextBox 4"/>
          <p:cNvSpPr txBox="1">
            <a:spLocks noChangeArrowheads="1"/>
          </p:cNvSpPr>
          <p:nvPr/>
        </p:nvSpPr>
        <p:spPr bwMode="auto">
          <a:xfrm>
            <a:off x="6096000" y="2133600"/>
            <a:ext cx="2514600" cy="1169988"/>
          </a:xfrm>
          <a:prstGeom prst="rect">
            <a:avLst/>
          </a:prstGeom>
          <a:noFill/>
          <a:ln w="9525">
            <a:noFill/>
            <a:miter lim="800000"/>
            <a:headEnd/>
            <a:tailEnd/>
          </a:ln>
        </p:spPr>
        <p:txBody>
          <a:bodyPr>
            <a:spAutoFit/>
          </a:bodyPr>
          <a:lstStyle/>
          <a:p>
            <a:r>
              <a:rPr lang="en-US" sz="1400" b="1" u="sng"/>
              <a:t>2006 or Earlier</a:t>
            </a:r>
            <a:endParaRPr lang="en-US" sz="1400"/>
          </a:p>
          <a:p>
            <a:r>
              <a:rPr lang="en-US" sz="1400"/>
              <a:t>24% of the DBB Projects</a:t>
            </a:r>
          </a:p>
          <a:p>
            <a:r>
              <a:rPr lang="en-US" sz="1400"/>
              <a:t>64% of the GC/CM Projects</a:t>
            </a:r>
          </a:p>
          <a:p>
            <a:endParaRPr lang="en-US" sz="1400"/>
          </a:p>
          <a:p>
            <a:endParaRPr lang="en-US" sz="14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52400" y="0"/>
            <a:ext cx="8991600" cy="838200"/>
          </a:xfrm>
        </p:spPr>
        <p:txBody>
          <a:bodyPr/>
          <a:lstStyle/>
          <a:p>
            <a:r>
              <a:rPr lang="en-US" u="sng" smtClean="0"/>
              <a:t>Database Development</a:t>
            </a:r>
          </a:p>
        </p:txBody>
      </p:sp>
      <p:sp>
        <p:nvSpPr>
          <p:cNvPr id="9219" name="Content Placeholder 2"/>
          <p:cNvSpPr>
            <a:spLocks noGrp="1"/>
          </p:cNvSpPr>
          <p:nvPr>
            <p:ph idx="1"/>
          </p:nvPr>
        </p:nvSpPr>
        <p:spPr>
          <a:xfrm>
            <a:off x="304800" y="990600"/>
            <a:ext cx="8534400" cy="5486400"/>
          </a:xfrm>
        </p:spPr>
        <p:txBody>
          <a:bodyPr/>
          <a:lstStyle/>
          <a:p>
            <a:r>
              <a:rPr lang="en-US" smtClean="0"/>
              <a:t>Manual surveys in 2000 and 2005 collected data on GC/CM and Design-Build projects resulting in two reports. </a:t>
            </a:r>
          </a:p>
          <a:p>
            <a:pPr lvl="1"/>
            <a:r>
              <a:rPr lang="en-US" sz="2000" smtClean="0"/>
              <a:t>Washington State Alternative Public Works Methods Oversight Committee (APWMOC) Study, Authors Septelka &amp; Goldblatt</a:t>
            </a:r>
          </a:p>
          <a:p>
            <a:pPr lvl="1"/>
            <a:r>
              <a:rPr lang="en-US" sz="2000" smtClean="0"/>
              <a:t>Survey of General Contractor/Construction Management Projects in Washington State for Joint Legislature Audit and Review Committee (JLARC), Authors Septelka &amp; Goldblatt</a:t>
            </a:r>
          </a:p>
          <a:p>
            <a:pPr lvl="1"/>
            <a:r>
              <a:rPr lang="en-US" sz="2000" smtClean="0"/>
              <a:t>Both reports are available on the CPARB website</a:t>
            </a:r>
          </a:p>
          <a:p>
            <a:r>
              <a:rPr lang="en-US" smtClean="0"/>
              <a:t>As a result of JLARC’s 2005 audit RCW 39.10 was revised to require mandatory GC/CM and Design-Build Project reporting by agencies.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u="sng" smtClean="0"/>
              <a:t>Construction Duration</a:t>
            </a:r>
          </a:p>
        </p:txBody>
      </p:sp>
      <p:pic>
        <p:nvPicPr>
          <p:cNvPr id="27651" name="Picture 3"/>
          <p:cNvPicPr>
            <a:picLocks noChangeAspect="1" noChangeArrowheads="1"/>
          </p:cNvPicPr>
          <p:nvPr/>
        </p:nvPicPr>
        <p:blipFill>
          <a:blip r:embed="rId2" cstate="print"/>
          <a:srcRect/>
          <a:stretch>
            <a:fillRect/>
          </a:stretch>
        </p:blipFill>
        <p:spPr bwMode="auto">
          <a:xfrm>
            <a:off x="0" y="1357313"/>
            <a:ext cx="6878638" cy="5500687"/>
          </a:xfrm>
          <a:prstGeom prst="rect">
            <a:avLst/>
          </a:prstGeom>
          <a:noFill/>
          <a:ln w="9525">
            <a:noFill/>
            <a:miter lim="800000"/>
            <a:headEnd/>
            <a:tailEnd/>
          </a:ln>
        </p:spPr>
      </p:pic>
      <p:sp>
        <p:nvSpPr>
          <p:cNvPr id="27652" name="TextBox 4"/>
          <p:cNvSpPr txBox="1">
            <a:spLocks noChangeArrowheads="1"/>
          </p:cNvSpPr>
          <p:nvPr/>
        </p:nvSpPr>
        <p:spPr bwMode="auto">
          <a:xfrm>
            <a:off x="5486400" y="2590800"/>
            <a:ext cx="3276600" cy="3540125"/>
          </a:xfrm>
          <a:prstGeom prst="rect">
            <a:avLst/>
          </a:prstGeom>
          <a:noFill/>
          <a:ln w="9525">
            <a:noFill/>
            <a:miter lim="800000"/>
            <a:headEnd/>
            <a:tailEnd/>
          </a:ln>
        </p:spPr>
        <p:txBody>
          <a:bodyPr>
            <a:spAutoFit/>
          </a:bodyPr>
          <a:lstStyle/>
          <a:p>
            <a:r>
              <a:rPr lang="en-US" sz="1600" u="sng"/>
              <a:t>Under 1 year duration</a:t>
            </a:r>
          </a:p>
          <a:p>
            <a:r>
              <a:rPr lang="en-US" sz="1600"/>
              <a:t>17% of the DBB Project</a:t>
            </a:r>
          </a:p>
          <a:p>
            <a:r>
              <a:rPr lang="en-US" sz="1600"/>
              <a:t>6% of the GC/CM Projects</a:t>
            </a:r>
          </a:p>
          <a:p>
            <a:endParaRPr lang="en-US" sz="1600"/>
          </a:p>
          <a:p>
            <a:r>
              <a:rPr lang="en-US" sz="1600" u="sng"/>
              <a:t>1 to 2 year duration</a:t>
            </a:r>
          </a:p>
          <a:p>
            <a:r>
              <a:rPr lang="en-US" sz="1600"/>
              <a:t>65% of the DBB Project</a:t>
            </a:r>
          </a:p>
          <a:p>
            <a:r>
              <a:rPr lang="en-US" sz="1600"/>
              <a:t>62% of the GC/CM Projects</a:t>
            </a:r>
          </a:p>
          <a:p>
            <a:endParaRPr lang="en-US" sz="1600"/>
          </a:p>
          <a:p>
            <a:endParaRPr lang="en-US" sz="1600"/>
          </a:p>
          <a:p>
            <a:r>
              <a:rPr lang="en-US" sz="1600" u="sng"/>
              <a:t>Over 2 years duration</a:t>
            </a:r>
          </a:p>
          <a:p>
            <a:r>
              <a:rPr lang="en-US" sz="1600"/>
              <a:t>18% of the DBB Project</a:t>
            </a:r>
          </a:p>
          <a:p>
            <a:r>
              <a:rPr lang="en-US" sz="1600"/>
              <a:t>32% of the GC/CM Projects</a:t>
            </a:r>
            <a:endParaRPr lang="en-US" sz="1600" u="sng"/>
          </a:p>
          <a:p>
            <a:endParaRPr lang="en-US" sz="1600"/>
          </a:p>
          <a:p>
            <a:endParaRPr lang="en-US" sz="16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0"/>
            <a:ext cx="8229600" cy="1143000"/>
          </a:xfrm>
        </p:spPr>
        <p:txBody>
          <a:bodyPr/>
          <a:lstStyle/>
          <a:p>
            <a:pPr eaLnBrk="1" hangingPunct="1"/>
            <a:r>
              <a:rPr lang="en-US" u="sng" smtClean="0"/>
              <a:t>Construction Project Size</a:t>
            </a:r>
          </a:p>
        </p:txBody>
      </p:sp>
      <p:pic>
        <p:nvPicPr>
          <p:cNvPr id="28675" name="Picture 4"/>
          <p:cNvPicPr>
            <a:picLocks noChangeAspect="1" noChangeArrowheads="1"/>
          </p:cNvPicPr>
          <p:nvPr/>
        </p:nvPicPr>
        <p:blipFill>
          <a:blip r:embed="rId2" cstate="print"/>
          <a:srcRect/>
          <a:stretch>
            <a:fillRect/>
          </a:stretch>
        </p:blipFill>
        <p:spPr bwMode="auto">
          <a:xfrm>
            <a:off x="0" y="1130300"/>
            <a:ext cx="7162800" cy="5727700"/>
          </a:xfrm>
          <a:prstGeom prst="rect">
            <a:avLst/>
          </a:prstGeom>
          <a:noFill/>
          <a:ln w="9525">
            <a:noFill/>
            <a:miter lim="800000"/>
            <a:headEnd/>
            <a:tailEnd/>
          </a:ln>
        </p:spPr>
      </p:pic>
      <p:sp>
        <p:nvSpPr>
          <p:cNvPr id="28676" name="TextBox 4"/>
          <p:cNvSpPr txBox="1">
            <a:spLocks noChangeArrowheads="1"/>
          </p:cNvSpPr>
          <p:nvPr/>
        </p:nvSpPr>
        <p:spPr bwMode="auto">
          <a:xfrm>
            <a:off x="5486400" y="2590800"/>
            <a:ext cx="3276600" cy="3292475"/>
          </a:xfrm>
          <a:prstGeom prst="rect">
            <a:avLst/>
          </a:prstGeom>
          <a:noFill/>
          <a:ln w="9525">
            <a:noFill/>
            <a:miter lim="800000"/>
            <a:headEnd/>
            <a:tailEnd/>
          </a:ln>
        </p:spPr>
        <p:txBody>
          <a:bodyPr>
            <a:spAutoFit/>
          </a:bodyPr>
          <a:lstStyle/>
          <a:p>
            <a:r>
              <a:rPr lang="en-US" sz="1600" u="sng"/>
              <a:t>$10M or Under</a:t>
            </a:r>
          </a:p>
          <a:p>
            <a:r>
              <a:rPr lang="en-US" sz="1600"/>
              <a:t>42% of the DBB Projects</a:t>
            </a:r>
          </a:p>
          <a:p>
            <a:r>
              <a:rPr lang="en-US" sz="1600"/>
              <a:t>11% of the GC/CM Projects</a:t>
            </a:r>
          </a:p>
          <a:p>
            <a:endParaRPr lang="en-US" sz="1600"/>
          </a:p>
          <a:p>
            <a:endParaRPr lang="en-US" sz="1600"/>
          </a:p>
          <a:p>
            <a:r>
              <a:rPr lang="en-US" sz="1600" u="sng"/>
              <a:t>$10M to $50M</a:t>
            </a:r>
          </a:p>
          <a:p>
            <a:r>
              <a:rPr lang="en-US" sz="1600"/>
              <a:t>56% of the DBB Projects</a:t>
            </a:r>
          </a:p>
          <a:p>
            <a:r>
              <a:rPr lang="en-US" sz="1600"/>
              <a:t>66% of the GC/CM Projects</a:t>
            </a:r>
          </a:p>
          <a:p>
            <a:endParaRPr lang="en-US" sz="1600"/>
          </a:p>
          <a:p>
            <a:endParaRPr lang="en-US" sz="1600"/>
          </a:p>
          <a:p>
            <a:r>
              <a:rPr lang="en-US" sz="1600" u="sng"/>
              <a:t>Over $50M</a:t>
            </a:r>
          </a:p>
          <a:p>
            <a:r>
              <a:rPr lang="en-US" sz="1600"/>
              <a:t>2% of the DBB Projects</a:t>
            </a:r>
          </a:p>
          <a:p>
            <a:r>
              <a:rPr lang="en-US" sz="1600"/>
              <a:t>23% of the GC/CM Projects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ctrTitle"/>
          </p:nvPr>
        </p:nvSpPr>
        <p:spPr/>
        <p:txBody>
          <a:bodyPr/>
          <a:lstStyle/>
          <a:p>
            <a:r>
              <a:rPr lang="en-US" smtClean="0"/>
              <a:t>Data Analysis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0"/>
            <a:ext cx="8229600" cy="868363"/>
          </a:xfrm>
        </p:spPr>
        <p:txBody>
          <a:bodyPr/>
          <a:lstStyle/>
          <a:p>
            <a:r>
              <a:rPr lang="en-US" u="sng" smtClean="0"/>
              <a:t>Data Analysis</a:t>
            </a:r>
          </a:p>
        </p:txBody>
      </p:sp>
      <p:sp>
        <p:nvSpPr>
          <p:cNvPr id="30723" name="Content Placeholder 2"/>
          <p:cNvSpPr>
            <a:spLocks noGrp="1"/>
          </p:cNvSpPr>
          <p:nvPr>
            <p:ph idx="1"/>
          </p:nvPr>
        </p:nvSpPr>
        <p:spPr>
          <a:xfrm>
            <a:off x="457200" y="838200"/>
            <a:ext cx="8229600" cy="5791200"/>
          </a:xfrm>
        </p:spPr>
        <p:txBody>
          <a:bodyPr/>
          <a:lstStyle/>
          <a:p>
            <a:r>
              <a:rPr lang="en-US" sz="2400" smtClean="0"/>
              <a:t>Data is reported using standard statistical reporting methods such as:</a:t>
            </a:r>
          </a:p>
          <a:p>
            <a:pPr lvl="1"/>
            <a:r>
              <a:rPr lang="en-US" sz="2400" smtClean="0"/>
              <a:t>Mean (average response) The mean can misrepresent the data when evaluating a small and diverse data set. </a:t>
            </a:r>
          </a:p>
          <a:p>
            <a:pPr lvl="1"/>
            <a:r>
              <a:rPr lang="en-US" sz="2400" smtClean="0"/>
              <a:t>Median (the response in the middle of a set of responses) The median prevents abnormal averaging that can occur when a few projects have a high or low study value. </a:t>
            </a:r>
            <a:r>
              <a:rPr lang="en-US" sz="2400" u="sng" smtClean="0"/>
              <a:t>For this study the median value would depict a more accurate picture in summarizing the results. </a:t>
            </a:r>
          </a:p>
          <a:p>
            <a:pPr lvl="1"/>
            <a:r>
              <a:rPr lang="en-US" sz="2400" smtClean="0"/>
              <a:t>Standard Deviation (measure of dispersion from the mean). </a:t>
            </a:r>
          </a:p>
          <a:p>
            <a:r>
              <a:rPr lang="en-US" sz="2400" smtClean="0"/>
              <a:t>Significant testing, where possible, was performed for predicting average performance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p:txBody>
          <a:bodyPr/>
          <a:lstStyle/>
          <a:p>
            <a:r>
              <a:rPr lang="en-US" sz="2800" smtClean="0"/>
              <a:t>The project population was too small to test for significance or correlation between study sub-groups such as similar building types or between Agencies.</a:t>
            </a:r>
          </a:p>
          <a:p>
            <a:r>
              <a:rPr lang="en-US" sz="2800" smtClean="0"/>
              <a:t>Some numbers are rounded, so the totals may not agree to the sum of the numbers. Such variations are few and insignificant. </a:t>
            </a:r>
          </a:p>
          <a:p>
            <a:r>
              <a:rPr lang="en-US" sz="2800" smtClean="0"/>
              <a:t>Not every respondent answered every question, so sample sizes vary. Statistics are reported based on valid responses within each set.</a:t>
            </a:r>
          </a:p>
        </p:txBody>
      </p:sp>
      <p:sp>
        <p:nvSpPr>
          <p:cNvPr id="31747" name="Title 1"/>
          <p:cNvSpPr>
            <a:spLocks noGrp="1"/>
          </p:cNvSpPr>
          <p:nvPr>
            <p:ph type="title"/>
          </p:nvPr>
        </p:nvSpPr>
        <p:spPr/>
        <p:txBody>
          <a:bodyPr/>
          <a:lstStyle/>
          <a:p>
            <a:r>
              <a:rPr lang="en-US" u="sng" smtClean="0"/>
              <a:t>Data Analysis </a:t>
            </a:r>
            <a:r>
              <a:rPr lang="en-US" sz="2400" u="sng" smtClean="0"/>
              <a:t>continued</a:t>
            </a:r>
            <a:endParaRPr lang="en-US" sz="240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6"/>
          <p:cNvSpPr>
            <a:spLocks noGrp="1"/>
          </p:cNvSpPr>
          <p:nvPr>
            <p:ph type="title"/>
          </p:nvPr>
        </p:nvSpPr>
        <p:spPr/>
        <p:txBody>
          <a:bodyPr/>
          <a:lstStyle/>
          <a:p>
            <a:r>
              <a:rPr lang="en-US" u="sng" smtClean="0"/>
              <a:t>Key Performance Metrics</a:t>
            </a:r>
          </a:p>
        </p:txBody>
      </p:sp>
      <p:sp>
        <p:nvSpPr>
          <p:cNvPr id="32771" name="Content Placeholder 7"/>
          <p:cNvSpPr>
            <a:spLocks noGrp="1"/>
          </p:cNvSpPr>
          <p:nvPr>
            <p:ph idx="1"/>
          </p:nvPr>
        </p:nvSpPr>
        <p:spPr/>
        <p:txBody>
          <a:bodyPr/>
          <a:lstStyle/>
          <a:p>
            <a:r>
              <a:rPr lang="en-US" smtClean="0"/>
              <a:t>Schedule</a:t>
            </a:r>
          </a:p>
          <a:p>
            <a:r>
              <a:rPr lang="en-US" smtClean="0"/>
              <a:t>Cost</a:t>
            </a:r>
          </a:p>
          <a:p>
            <a:r>
              <a:rPr lang="en-US" smtClean="0"/>
              <a:t>Contract Change</a:t>
            </a:r>
          </a:p>
          <a:p>
            <a:r>
              <a:rPr lang="en-US" smtClean="0"/>
              <a:t>Quality Standards</a:t>
            </a:r>
          </a:p>
          <a:p>
            <a:r>
              <a:rPr lang="en-US" smtClean="0"/>
              <a:t>Protest &amp; Claims</a:t>
            </a:r>
          </a:p>
          <a:p>
            <a:r>
              <a:rPr lang="en-US" smtClean="0"/>
              <a:t>Supply Diversity</a:t>
            </a:r>
          </a:p>
          <a:p>
            <a:r>
              <a:rPr lang="en-US" smtClean="0"/>
              <a:t>GC/CM Competition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533400" y="228600"/>
            <a:ext cx="8229600" cy="838200"/>
          </a:xfrm>
        </p:spPr>
        <p:txBody>
          <a:bodyPr/>
          <a:lstStyle/>
          <a:p>
            <a:r>
              <a:rPr lang="en-US" u="sng" smtClean="0"/>
              <a:t>Summary of Results</a:t>
            </a:r>
            <a:endParaRPr lang="en-US" sz="2400" smtClean="0"/>
          </a:p>
        </p:txBody>
      </p:sp>
      <p:sp>
        <p:nvSpPr>
          <p:cNvPr id="33795" name="Content Placeholder 2"/>
          <p:cNvSpPr>
            <a:spLocks noGrp="1"/>
          </p:cNvSpPr>
          <p:nvPr>
            <p:ph idx="1"/>
          </p:nvPr>
        </p:nvSpPr>
        <p:spPr>
          <a:xfrm>
            <a:off x="381000" y="1219200"/>
            <a:ext cx="8229600" cy="4906963"/>
          </a:xfrm>
        </p:spPr>
        <p:txBody>
          <a:bodyPr/>
          <a:lstStyle/>
          <a:p>
            <a:r>
              <a:rPr lang="en-US" sz="2400" smtClean="0"/>
              <a:t>The averages of the performance metrics should not be perceived as a reflection of all state and local projects.</a:t>
            </a:r>
          </a:p>
          <a:p>
            <a:r>
              <a:rPr lang="en-US" sz="2400" smtClean="0"/>
              <a:t>Variables may impact project delivery performance in meaningful ways. For instance, data relative to expanded scope of work or work element overruns may indicate the ability of the  delivery system to accommodate or handle changes during stages of the project life cycle.</a:t>
            </a:r>
          </a:p>
          <a:p>
            <a:r>
              <a:rPr lang="en-US" sz="2400" smtClean="0"/>
              <a:t>The data reflect base building time and cost only. It is recognized that a job may grow in scope for several reasons that mayor may not lead to cost or schedule growth.</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3"/>
          <p:cNvSpPr>
            <a:spLocks noGrp="1"/>
          </p:cNvSpPr>
          <p:nvPr>
            <p:ph type="title"/>
          </p:nvPr>
        </p:nvSpPr>
        <p:spPr>
          <a:xfrm>
            <a:off x="457200" y="0"/>
            <a:ext cx="8229600" cy="1143000"/>
          </a:xfrm>
        </p:spPr>
        <p:txBody>
          <a:bodyPr/>
          <a:lstStyle/>
          <a:p>
            <a:r>
              <a:rPr lang="en-US" u="sng" smtClean="0"/>
              <a:t>Summary of Results </a:t>
            </a:r>
            <a:r>
              <a:rPr lang="en-US" sz="2400" u="sng" smtClean="0"/>
              <a:t>continued</a:t>
            </a:r>
            <a:endParaRPr lang="en-US" u="sng" smtClean="0"/>
          </a:p>
        </p:txBody>
      </p:sp>
      <p:sp>
        <p:nvSpPr>
          <p:cNvPr id="5" name="Content Placeholder 4"/>
          <p:cNvSpPr>
            <a:spLocks noGrp="1"/>
          </p:cNvSpPr>
          <p:nvPr>
            <p:ph idx="1"/>
          </p:nvPr>
        </p:nvSpPr>
        <p:spPr>
          <a:xfrm>
            <a:off x="228600" y="1066800"/>
            <a:ext cx="8686800" cy="5562600"/>
          </a:xfrm>
        </p:spPr>
        <p:txBody>
          <a:bodyPr/>
          <a:lstStyle/>
          <a:p>
            <a:pPr>
              <a:defRPr/>
            </a:pPr>
            <a:r>
              <a:rPr lang="en-US" b="1" dirty="0" smtClean="0"/>
              <a:t>Schedule Performance</a:t>
            </a:r>
          </a:p>
          <a:p>
            <a:pPr lvl="1">
              <a:defRPr/>
            </a:pPr>
            <a:r>
              <a:rPr lang="en-US" sz="2400" dirty="0" smtClean="0"/>
              <a:t>Schedule growth was not significantly different in comparing all GC/CM and DBB projects. The construction growth median indicated there was no (0%) schedule growth for either delivery method, but results varied when cross studied by the length of project duration.</a:t>
            </a:r>
          </a:p>
          <a:p>
            <a:pPr lvl="1">
              <a:defRPr/>
            </a:pPr>
            <a:r>
              <a:rPr lang="en-US" sz="2400" dirty="0" smtClean="0"/>
              <a:t>GC/CM projects were 47% faster in speed of project delivery compared to DBB projects and 34% faster in speed of construction delivery, but both varied when cross studied by project square foot size groups.</a:t>
            </a:r>
          </a:p>
          <a:p>
            <a:pPr lvl="1">
              <a:defRPr/>
            </a:pPr>
            <a:r>
              <a:rPr lang="en-US" sz="2400" kern="1200" dirty="0" smtClean="0"/>
              <a:t>Subjective results indicated that 97% of the GC/CM projects in the study met the Agency's schedule expectations out performing DBB projects by 7.4%. </a:t>
            </a:r>
            <a:endParaRPr lang="en-US" sz="2400" dirty="0" smtClean="0"/>
          </a:p>
          <a:p>
            <a:pPr lvl="1">
              <a:defRPr/>
            </a:pPr>
            <a:endParaRPr lang="en-US" dirty="0" smtClean="0"/>
          </a:p>
          <a:p>
            <a:pPr>
              <a:defRPr/>
            </a:pP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381000" y="0"/>
            <a:ext cx="8229600" cy="990600"/>
          </a:xfrm>
        </p:spPr>
        <p:txBody>
          <a:bodyPr/>
          <a:lstStyle/>
          <a:p>
            <a:r>
              <a:rPr lang="en-US" u="sng" smtClean="0"/>
              <a:t>Summary of Results </a:t>
            </a:r>
            <a:r>
              <a:rPr lang="en-US" sz="2400" u="sng" smtClean="0"/>
              <a:t>continued</a:t>
            </a:r>
          </a:p>
        </p:txBody>
      </p:sp>
      <p:sp>
        <p:nvSpPr>
          <p:cNvPr id="30723" name="Content Placeholder 2"/>
          <p:cNvSpPr>
            <a:spLocks noGrp="1"/>
          </p:cNvSpPr>
          <p:nvPr>
            <p:ph idx="1"/>
          </p:nvPr>
        </p:nvSpPr>
        <p:spPr>
          <a:xfrm>
            <a:off x="228600" y="838200"/>
            <a:ext cx="8686800" cy="5562600"/>
          </a:xfrm>
        </p:spPr>
        <p:txBody>
          <a:bodyPr/>
          <a:lstStyle/>
          <a:p>
            <a:pPr>
              <a:defRPr/>
            </a:pPr>
            <a:r>
              <a:rPr lang="en-US" b="1" dirty="0" smtClean="0"/>
              <a:t>Cost Performance</a:t>
            </a:r>
          </a:p>
          <a:p>
            <a:pPr lvl="1">
              <a:defRPr/>
            </a:pPr>
            <a:r>
              <a:rPr lang="en-US" sz="2400" dirty="0" smtClean="0"/>
              <a:t>Project cost growth for all projects was not significantly different in comparing GC/CM and DBB projects, but when comparing within the $10M to $25M size group the median for GC/CM cost growth was slightly less with a negative (-)1.8% cost growth.</a:t>
            </a:r>
          </a:p>
          <a:p>
            <a:pPr lvl="1">
              <a:defRPr/>
            </a:pPr>
            <a:r>
              <a:rPr lang="en-US" sz="2400" kern="1200" dirty="0" smtClean="0"/>
              <a:t>Subjective results indicated that 96.7% of the GC/CM projects in the study met the Agency's cost expectations out performing DBB projects by 9%. </a:t>
            </a:r>
          </a:p>
          <a:p>
            <a:pPr lvl="1">
              <a:defRPr/>
            </a:pPr>
            <a:r>
              <a:rPr lang="en-US" sz="2400" dirty="0" smtClean="0"/>
              <a:t>GC/CM projects performed slightly higher in overall intensity of delivery.</a:t>
            </a:r>
          </a:p>
          <a:p>
            <a:pPr lvl="1">
              <a:defRPr/>
            </a:pPr>
            <a:endParaRPr lang="en-US" dirty="0" smtClean="0"/>
          </a:p>
          <a:p>
            <a:pPr>
              <a:defRPr/>
            </a:pPr>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0"/>
            <a:ext cx="8229600" cy="990600"/>
          </a:xfrm>
        </p:spPr>
        <p:txBody>
          <a:bodyPr/>
          <a:lstStyle/>
          <a:p>
            <a:r>
              <a:rPr lang="en-US" u="sng" smtClean="0"/>
              <a:t>Summary of Results </a:t>
            </a:r>
            <a:r>
              <a:rPr lang="en-US" sz="2400" u="sng" smtClean="0"/>
              <a:t>continued</a:t>
            </a:r>
          </a:p>
        </p:txBody>
      </p:sp>
      <p:sp>
        <p:nvSpPr>
          <p:cNvPr id="3" name="Content Placeholder 2"/>
          <p:cNvSpPr>
            <a:spLocks noGrp="1"/>
          </p:cNvSpPr>
          <p:nvPr>
            <p:ph idx="1"/>
          </p:nvPr>
        </p:nvSpPr>
        <p:spPr>
          <a:xfrm>
            <a:off x="228600" y="914400"/>
            <a:ext cx="8686800" cy="5211763"/>
          </a:xfrm>
        </p:spPr>
        <p:txBody>
          <a:bodyPr/>
          <a:lstStyle/>
          <a:p>
            <a:pPr>
              <a:defRPr/>
            </a:pPr>
            <a:r>
              <a:rPr lang="en-US" b="1" dirty="0" smtClean="0"/>
              <a:t>Contract Changes</a:t>
            </a:r>
          </a:p>
          <a:p>
            <a:pPr lvl="1">
              <a:defRPr/>
            </a:pPr>
            <a:r>
              <a:rPr lang="en-US" dirty="0" smtClean="0"/>
              <a:t>The contract change ratio was not significantly different between GC/CM and DBB Project, but there was a slight difference in change types between delivery method (Owner adding scope was higher on GC/CM and Design E&amp;O and Unforeseen Conditions was lower).</a:t>
            </a:r>
          </a:p>
          <a:p>
            <a:pPr>
              <a:defRPr/>
            </a:pPr>
            <a:r>
              <a:rPr lang="en-US" b="1" dirty="0" smtClean="0"/>
              <a:t>Quality Performance</a:t>
            </a:r>
          </a:p>
          <a:p>
            <a:pPr lvl="1">
              <a:spcBef>
                <a:spcPts val="0"/>
              </a:spcBef>
              <a:spcAft>
                <a:spcPts val="0"/>
              </a:spcAft>
              <a:defRPr/>
            </a:pPr>
            <a:r>
              <a:rPr lang="en-US" kern="1200" dirty="0" smtClean="0"/>
              <a:t>Subjective results indicated 100% of the GC/CM projects in the study met the Agency's quality standards expectations out performing DBB projects by 7%. </a:t>
            </a:r>
            <a:endParaRPr lang="en-US" dirty="0" smtClean="0"/>
          </a:p>
          <a:p>
            <a:pPr>
              <a:defRPr/>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u="sng" smtClean="0"/>
              <a:t>Database Development </a:t>
            </a:r>
            <a:r>
              <a:rPr lang="en-US" sz="2400" u="sng" smtClean="0"/>
              <a:t>continued</a:t>
            </a:r>
            <a:endParaRPr lang="en-US" sz="2400" smtClean="0"/>
          </a:p>
        </p:txBody>
      </p:sp>
      <p:sp>
        <p:nvSpPr>
          <p:cNvPr id="10243" name="Content Placeholder 2"/>
          <p:cNvSpPr>
            <a:spLocks noGrp="1"/>
          </p:cNvSpPr>
          <p:nvPr>
            <p:ph idx="1"/>
          </p:nvPr>
        </p:nvSpPr>
        <p:spPr/>
        <p:txBody>
          <a:bodyPr/>
          <a:lstStyle/>
          <a:p>
            <a:r>
              <a:rPr lang="en-US" smtClean="0"/>
              <a:t>The Department of General Administration (GA) was tasked to manage reporting and collect data. </a:t>
            </a:r>
          </a:p>
          <a:p>
            <a:r>
              <a:rPr lang="en-US" smtClean="0"/>
              <a:t>The on-line Project Survey was launched in 2008 and the on-line Team Survey was launched in 2010.</a:t>
            </a:r>
          </a:p>
          <a:p>
            <a:r>
              <a:rPr lang="en-US" smtClean="0"/>
              <a:t>The Database also contains historical project information collected from the two previous studies.</a:t>
            </a:r>
          </a:p>
          <a:p>
            <a:pPr>
              <a:buFontTx/>
              <a:buNone/>
            </a:pPr>
            <a:endParaRPr 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u="sng" smtClean="0"/>
              <a:t>Summary of Results </a:t>
            </a:r>
            <a:r>
              <a:rPr lang="en-US" sz="2400" u="sng" smtClean="0"/>
              <a:t>continued</a:t>
            </a:r>
          </a:p>
        </p:txBody>
      </p:sp>
      <p:sp>
        <p:nvSpPr>
          <p:cNvPr id="37891" name="Content Placeholder 2"/>
          <p:cNvSpPr>
            <a:spLocks noGrp="1"/>
          </p:cNvSpPr>
          <p:nvPr>
            <p:ph idx="1"/>
          </p:nvPr>
        </p:nvSpPr>
        <p:spPr/>
        <p:txBody>
          <a:bodyPr/>
          <a:lstStyle/>
          <a:p>
            <a:r>
              <a:rPr lang="en-US" b="1" smtClean="0"/>
              <a:t>Protest &amp; Claims</a:t>
            </a:r>
          </a:p>
          <a:p>
            <a:pPr lvl="1"/>
            <a:r>
              <a:rPr lang="en-US" smtClean="0"/>
              <a:t>There were no selection protests reported on GC/CM projects, 5% of the DBB projects reported a selection protest.</a:t>
            </a:r>
          </a:p>
          <a:p>
            <a:pPr lvl="1"/>
            <a:r>
              <a:rPr lang="en-US" smtClean="0"/>
              <a:t>Each delivery method reported two projects resulting in claims costing the Agency. The average Settlement Cost Ratio was higher on DBB projects by 7.27%.</a:t>
            </a:r>
          </a:p>
          <a:p>
            <a:pPr lvl="1"/>
            <a:endParaRPr lang="en-US" smtClean="0"/>
          </a:p>
          <a:p>
            <a:endParaRPr 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0"/>
            <a:ext cx="8229600" cy="1143000"/>
          </a:xfrm>
        </p:spPr>
        <p:txBody>
          <a:bodyPr/>
          <a:lstStyle/>
          <a:p>
            <a:r>
              <a:rPr lang="en-US" u="sng" smtClean="0"/>
              <a:t>Summary of Results </a:t>
            </a:r>
            <a:r>
              <a:rPr lang="en-US" sz="2400" u="sng" smtClean="0"/>
              <a:t>continued</a:t>
            </a:r>
          </a:p>
        </p:txBody>
      </p:sp>
      <p:sp>
        <p:nvSpPr>
          <p:cNvPr id="3" name="Content Placeholder 2"/>
          <p:cNvSpPr>
            <a:spLocks noGrp="1"/>
          </p:cNvSpPr>
          <p:nvPr>
            <p:ph idx="1"/>
          </p:nvPr>
        </p:nvSpPr>
        <p:spPr>
          <a:xfrm>
            <a:off x="228600" y="990600"/>
            <a:ext cx="8686800" cy="5867400"/>
          </a:xfrm>
        </p:spPr>
        <p:txBody>
          <a:bodyPr/>
          <a:lstStyle/>
          <a:p>
            <a:pPr>
              <a:defRPr/>
            </a:pPr>
            <a:r>
              <a:rPr lang="en-US" b="1" dirty="0" smtClean="0"/>
              <a:t>Supplier Diversity</a:t>
            </a:r>
          </a:p>
          <a:p>
            <a:pPr lvl="1">
              <a:defRPr/>
            </a:pPr>
            <a:r>
              <a:rPr lang="en-US" sz="2400" dirty="0" smtClean="0"/>
              <a:t>Contractor outreach was under 50% for either delivery method. GC/CM contractor outperformed DBB contractors by 11.9%.</a:t>
            </a:r>
          </a:p>
          <a:p>
            <a:pPr lvl="1">
              <a:defRPr/>
            </a:pPr>
            <a:r>
              <a:rPr lang="en-US" sz="2400" dirty="0" smtClean="0"/>
              <a:t>Agencies provided outreach on 53% of the GC/CM projects and 47% of the DBB projects.</a:t>
            </a:r>
          </a:p>
          <a:p>
            <a:pPr lvl="1">
              <a:defRPr/>
            </a:pPr>
            <a:r>
              <a:rPr lang="en-US" sz="2400" dirty="0" smtClean="0"/>
              <a:t>Goals Summary</a:t>
            </a:r>
          </a:p>
          <a:p>
            <a:pPr lvl="2">
              <a:defRPr/>
            </a:pPr>
            <a:r>
              <a:rPr lang="en-US" dirty="0" smtClean="0"/>
              <a:t>Only 7 GC/CM projects reported data on goals and $ amount paid limiting results. DBB project count varied from 38 to 28.</a:t>
            </a:r>
          </a:p>
          <a:p>
            <a:pPr marL="1203325" lvl="2" indent="-288925">
              <a:spcBef>
                <a:spcPts val="0"/>
              </a:spcBef>
              <a:spcAft>
                <a:spcPts val="0"/>
              </a:spcAft>
              <a:defRPr/>
            </a:pPr>
            <a:r>
              <a:rPr lang="en-US" dirty="0" smtClean="0"/>
              <a:t>4 of the 7 GC/CM projects (57%) met a percentage of their goals and 18 out of 28 DBB (64%) projects met a percentage. </a:t>
            </a:r>
          </a:p>
          <a:p>
            <a:pPr lvl="1">
              <a:defRPr/>
            </a:pPr>
            <a:endParaRPr lang="en-US" sz="2400" dirty="0" smtClean="0"/>
          </a:p>
          <a:p>
            <a:pPr lvl="1">
              <a:defRPr/>
            </a:pPr>
            <a:endParaRPr lang="en-US" dirty="0" smtClean="0"/>
          </a:p>
          <a:p>
            <a:pPr lvl="1">
              <a:defRPr/>
            </a:pPr>
            <a:endParaRPr lang="en-US" dirty="0" smtClean="0"/>
          </a:p>
          <a:p>
            <a:pPr lvl="1">
              <a:defRPr/>
            </a:pPr>
            <a:endParaRPr lang="en-US" dirty="0" smtClean="0"/>
          </a:p>
          <a:p>
            <a:pPr>
              <a:defRPr/>
            </a:pPr>
            <a:endParaRPr lang="en-US" dirty="0" smtClean="0"/>
          </a:p>
          <a:p>
            <a:pPr>
              <a:defRPr/>
            </a:pP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152400"/>
            <a:ext cx="8229600" cy="1143000"/>
          </a:xfrm>
        </p:spPr>
        <p:txBody>
          <a:bodyPr/>
          <a:lstStyle/>
          <a:p>
            <a:r>
              <a:rPr lang="en-US" u="sng" smtClean="0"/>
              <a:t>Summary of Results </a:t>
            </a:r>
            <a:r>
              <a:rPr lang="en-US" sz="2400" u="sng" smtClean="0"/>
              <a:t>continued</a:t>
            </a:r>
            <a:endParaRPr lang="en-US" smtClean="0"/>
          </a:p>
        </p:txBody>
      </p:sp>
      <p:sp>
        <p:nvSpPr>
          <p:cNvPr id="39939" name="Content Placeholder 2"/>
          <p:cNvSpPr>
            <a:spLocks noGrp="1"/>
          </p:cNvSpPr>
          <p:nvPr>
            <p:ph idx="1"/>
          </p:nvPr>
        </p:nvSpPr>
        <p:spPr>
          <a:xfrm>
            <a:off x="457200" y="1295400"/>
            <a:ext cx="8229600" cy="5334000"/>
          </a:xfrm>
        </p:spPr>
        <p:txBody>
          <a:bodyPr/>
          <a:lstStyle/>
          <a:p>
            <a:r>
              <a:rPr lang="en-US" b="1" smtClean="0"/>
              <a:t>GC/CM Competition</a:t>
            </a:r>
          </a:p>
          <a:p>
            <a:pPr lvl="1"/>
            <a:r>
              <a:rPr lang="en-US" sz="2400" smtClean="0"/>
              <a:t>The data on competing firms was reviewed for all GC/CM projects in the historical database to look at GC/CM procurement selection trends over time.</a:t>
            </a:r>
          </a:p>
          <a:p>
            <a:pPr lvl="1"/>
            <a:r>
              <a:rPr lang="en-US" sz="2400" smtClean="0"/>
              <a:t>4 Firms have won 58% of the GC/CM projects since 1991</a:t>
            </a:r>
          </a:p>
          <a:p>
            <a:pPr lvl="1"/>
            <a:r>
              <a:rPr lang="en-US" sz="2400" smtClean="0"/>
              <a:t>No change in % when analyzing competition between pre 2005 with post 2005</a:t>
            </a:r>
          </a:p>
          <a:p>
            <a:pPr lvl="2"/>
            <a:r>
              <a:rPr lang="en-US" smtClean="0"/>
              <a:t>4 Firms out of 21 (19%) won </a:t>
            </a:r>
            <a:r>
              <a:rPr lang="en-US" u="sng" smtClean="0"/>
              <a:t>59%</a:t>
            </a:r>
            <a:r>
              <a:rPr lang="en-US" smtClean="0"/>
              <a:t> of 76 GC/CM projects from 1991-2005 </a:t>
            </a:r>
          </a:p>
          <a:p>
            <a:pPr lvl="2"/>
            <a:r>
              <a:rPr lang="en-US" smtClean="0"/>
              <a:t>4 Firms out of 13 (31%) have won have won </a:t>
            </a:r>
            <a:r>
              <a:rPr lang="en-US" u="sng" smtClean="0"/>
              <a:t>56%</a:t>
            </a:r>
            <a:r>
              <a:rPr lang="en-US" smtClean="0"/>
              <a:t> of 23 GC/CM projects from 2006-2008</a:t>
            </a:r>
          </a:p>
          <a:p>
            <a:pPr lvl="2"/>
            <a:endParaRPr lang="en-US" smtClean="0"/>
          </a:p>
          <a:p>
            <a:pPr lvl="1"/>
            <a:endParaRPr lang="en-US" smtClean="0"/>
          </a:p>
          <a:p>
            <a:pPr lvl="1"/>
            <a:endParaRPr lang="en-US"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3"/>
          <p:cNvSpPr>
            <a:spLocks noGrp="1"/>
          </p:cNvSpPr>
          <p:nvPr>
            <p:ph type="ctrTitle"/>
          </p:nvPr>
        </p:nvSpPr>
        <p:spPr/>
        <p:txBody>
          <a:bodyPr/>
          <a:lstStyle/>
          <a:p>
            <a:r>
              <a:rPr lang="en-US" smtClean="0"/>
              <a:t>Schedule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8"/>
          <p:cNvSpPr>
            <a:spLocks noGrp="1"/>
          </p:cNvSpPr>
          <p:nvPr>
            <p:ph type="title"/>
          </p:nvPr>
        </p:nvSpPr>
        <p:spPr>
          <a:xfrm>
            <a:off x="381000" y="0"/>
            <a:ext cx="8229600" cy="914400"/>
          </a:xfrm>
        </p:spPr>
        <p:txBody>
          <a:bodyPr/>
          <a:lstStyle/>
          <a:p>
            <a:r>
              <a:rPr lang="en-US" u="sng" smtClean="0"/>
              <a:t>Schedule Measures</a:t>
            </a:r>
          </a:p>
        </p:txBody>
      </p:sp>
      <p:sp>
        <p:nvSpPr>
          <p:cNvPr id="41987" name="Content Placeholder 12"/>
          <p:cNvSpPr>
            <a:spLocks noGrp="1"/>
          </p:cNvSpPr>
          <p:nvPr>
            <p:ph idx="1"/>
          </p:nvPr>
        </p:nvSpPr>
        <p:spPr>
          <a:xfrm>
            <a:off x="304800" y="914400"/>
            <a:ext cx="8610600" cy="5211763"/>
          </a:xfrm>
        </p:spPr>
        <p:txBody>
          <a:bodyPr/>
          <a:lstStyle/>
          <a:p>
            <a:r>
              <a:rPr lang="en-US" smtClean="0"/>
              <a:t>One of the expected benefits of GC/CM is to fast-track a project when an aggressive project schedule must be met by an agency.</a:t>
            </a:r>
          </a:p>
          <a:p>
            <a:r>
              <a:rPr lang="en-US" smtClean="0"/>
              <a:t> Four scheduling metrics where used to define the time taken by the design and construction team to deliver the facility. </a:t>
            </a:r>
          </a:p>
          <a:p>
            <a:pPr lvl="1"/>
            <a:r>
              <a:rPr lang="en-US" smtClean="0"/>
              <a:t>Project schedule growth (design &amp; construction)</a:t>
            </a:r>
          </a:p>
          <a:p>
            <a:pPr lvl="1"/>
            <a:r>
              <a:rPr lang="en-US" smtClean="0"/>
              <a:t>Construction schedule growth</a:t>
            </a:r>
          </a:p>
          <a:p>
            <a:pPr lvl="1"/>
            <a:r>
              <a:rPr lang="en-US" smtClean="0"/>
              <a:t>Project delivery speed (design &amp; construction)</a:t>
            </a:r>
          </a:p>
          <a:p>
            <a:pPr lvl="1"/>
            <a:r>
              <a:rPr lang="en-US" smtClean="0"/>
              <a:t>Construction speed</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6"/>
          <p:cNvSpPr>
            <a:spLocks noGrp="1" noChangeArrowheads="1"/>
          </p:cNvSpPr>
          <p:nvPr>
            <p:ph type="title"/>
          </p:nvPr>
        </p:nvSpPr>
        <p:spPr>
          <a:xfrm>
            <a:off x="457200" y="0"/>
            <a:ext cx="8229600" cy="990600"/>
          </a:xfrm>
        </p:spPr>
        <p:txBody>
          <a:bodyPr/>
          <a:lstStyle/>
          <a:p>
            <a:pPr eaLnBrk="1" hangingPunct="1"/>
            <a:r>
              <a:rPr lang="en-US" sz="4000" u="sng" smtClean="0"/>
              <a:t>Schedule Growth %</a:t>
            </a:r>
            <a:endParaRPr lang="en-US" sz="2000" b="1" u="sng" smtClean="0"/>
          </a:p>
        </p:txBody>
      </p:sp>
      <p:graphicFrame>
        <p:nvGraphicFramePr>
          <p:cNvPr id="1026" name="Object 8"/>
          <p:cNvGraphicFramePr>
            <a:graphicFrameLocks noChangeAspect="1"/>
          </p:cNvGraphicFramePr>
          <p:nvPr>
            <p:ph sz="half" idx="2"/>
          </p:nvPr>
        </p:nvGraphicFramePr>
        <p:xfrm>
          <a:off x="1066800" y="914400"/>
          <a:ext cx="6824663" cy="2427288"/>
        </p:xfrm>
        <a:graphic>
          <a:graphicData uri="http://schemas.openxmlformats.org/presentationml/2006/ole">
            <p:oleObj spid="_x0000_s1026" name="Document" r:id="rId3" imgW="5930357" imgH="2109441" progId="Word.Document.8">
              <p:embed/>
            </p:oleObj>
          </a:graphicData>
        </a:graphic>
      </p:graphicFrame>
      <p:sp>
        <p:nvSpPr>
          <p:cNvPr id="1028" name="Line 10"/>
          <p:cNvSpPr>
            <a:spLocks noChangeShapeType="1"/>
          </p:cNvSpPr>
          <p:nvPr/>
        </p:nvSpPr>
        <p:spPr bwMode="auto">
          <a:xfrm>
            <a:off x="6934200" y="3200400"/>
            <a:ext cx="0" cy="533400"/>
          </a:xfrm>
          <a:prstGeom prst="line">
            <a:avLst/>
          </a:prstGeom>
          <a:noFill/>
          <a:ln w="57150">
            <a:solidFill>
              <a:srgbClr val="FF0000"/>
            </a:solidFill>
            <a:round/>
            <a:headEnd/>
            <a:tailEnd type="triangle" w="med" len="med"/>
          </a:ln>
        </p:spPr>
        <p:txBody>
          <a:bodyPr/>
          <a:lstStyle/>
          <a:p>
            <a:endParaRPr lang="en-US"/>
          </a:p>
        </p:txBody>
      </p:sp>
      <p:pic>
        <p:nvPicPr>
          <p:cNvPr id="1029" name="Picture 6"/>
          <p:cNvPicPr>
            <a:picLocks noChangeAspect="1" noChangeArrowheads="1"/>
          </p:cNvPicPr>
          <p:nvPr/>
        </p:nvPicPr>
        <p:blipFill>
          <a:blip r:embed="rId4" cstate="print"/>
          <a:srcRect/>
          <a:stretch>
            <a:fillRect/>
          </a:stretch>
        </p:blipFill>
        <p:spPr bwMode="auto">
          <a:xfrm>
            <a:off x="152400" y="3505200"/>
            <a:ext cx="8777288"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u="sng" smtClean="0"/>
              <a:t>Design &amp; Construction Schedule Growth - Summary</a:t>
            </a:r>
          </a:p>
        </p:txBody>
      </p:sp>
      <p:sp>
        <p:nvSpPr>
          <p:cNvPr id="37891" name="Content Placeholder 2"/>
          <p:cNvSpPr>
            <a:spLocks noGrp="1"/>
          </p:cNvSpPr>
          <p:nvPr>
            <p:ph sz="half" idx="1"/>
          </p:nvPr>
        </p:nvSpPr>
        <p:spPr>
          <a:xfrm>
            <a:off x="304800" y="1600200"/>
            <a:ext cx="8686800" cy="4953000"/>
          </a:xfrm>
        </p:spPr>
        <p:txBody>
          <a:bodyPr/>
          <a:lstStyle/>
          <a:p>
            <a:pPr>
              <a:defRPr/>
            </a:pPr>
            <a:r>
              <a:rPr lang="en-US" dirty="0" smtClean="0"/>
              <a:t>The average (mean) indicated GC/CM project had less schedule growth </a:t>
            </a:r>
          </a:p>
          <a:p>
            <a:pPr>
              <a:buFontTx/>
              <a:buNone/>
              <a:defRPr/>
            </a:pPr>
            <a:r>
              <a:rPr lang="en-US" dirty="0" smtClean="0"/>
              <a:t>	GC/CM 6.7% compared to DBB 16.4% (9.7% diff.)</a:t>
            </a:r>
          </a:p>
          <a:p>
            <a:pPr>
              <a:defRPr/>
            </a:pPr>
            <a:r>
              <a:rPr lang="en-US" dirty="0" smtClean="0"/>
              <a:t>But the median indicated that GC/CM was slightly higher</a:t>
            </a:r>
          </a:p>
          <a:p>
            <a:pPr>
              <a:buFontTx/>
              <a:buNone/>
              <a:defRPr/>
            </a:pPr>
            <a:r>
              <a:rPr lang="en-US" dirty="0" smtClean="0"/>
              <a:t>	GC/CM 1.89% compared to DBB 1.67% (0.22% diff.)</a:t>
            </a:r>
          </a:p>
          <a:p>
            <a:pPr>
              <a:defRPr/>
            </a:pPr>
            <a:r>
              <a:rPr lang="en-US" dirty="0" smtClean="0"/>
              <a:t>% of projects that met or finished ahead of time </a:t>
            </a:r>
          </a:p>
          <a:p>
            <a:pPr indent="7938">
              <a:buFontTx/>
              <a:buNone/>
              <a:defRPr/>
            </a:pPr>
            <a:r>
              <a:rPr lang="en-US" dirty="0" smtClean="0"/>
              <a:t>GC/CM 45% verse DBB 50%</a:t>
            </a:r>
          </a:p>
          <a:p>
            <a:pPr>
              <a:buFontTx/>
              <a:buNone/>
              <a:defRPr/>
            </a:pPr>
            <a:endParaRPr lang="en-US" dirty="0" smtClean="0"/>
          </a:p>
          <a:p>
            <a:pPr>
              <a:buFontTx/>
              <a:buNone/>
              <a:defRPr/>
            </a:pPr>
            <a:endParaRPr lang="en-US" dirty="0" smtClean="0"/>
          </a:p>
          <a:p>
            <a:pPr>
              <a:buFontTx/>
              <a:buNone/>
              <a:defRPr/>
            </a:pPr>
            <a:endParaRPr lang="en-US" dirty="0" smtClean="0"/>
          </a:p>
          <a:p>
            <a:pPr>
              <a:defRPr/>
            </a:pPr>
            <a:endParaRPr lang="en-US" dirty="0" smtClean="0"/>
          </a:p>
        </p:txBody>
      </p:sp>
      <p:sp>
        <p:nvSpPr>
          <p:cNvPr id="43012" name="Rectangle 4"/>
          <p:cNvSpPr>
            <a:spLocks noChangeArrowheads="1"/>
          </p:cNvSpPr>
          <p:nvPr/>
        </p:nvSpPr>
        <p:spPr bwMode="auto">
          <a:xfrm>
            <a:off x="457200" y="5867400"/>
            <a:ext cx="8458200" cy="708025"/>
          </a:xfrm>
          <a:prstGeom prst="rect">
            <a:avLst/>
          </a:prstGeom>
          <a:noFill/>
          <a:ln w="9525">
            <a:noFill/>
            <a:miter lim="800000"/>
            <a:headEnd/>
            <a:tailEnd/>
          </a:ln>
        </p:spPr>
        <p:txBody>
          <a:bodyPr>
            <a:spAutoFit/>
          </a:bodyPr>
          <a:lstStyle/>
          <a:p>
            <a:r>
              <a:rPr lang="en-US" sz="2000" b="1" u="sng">
                <a:solidFill>
                  <a:srgbClr val="FF0000"/>
                </a:solidFill>
              </a:rPr>
              <a:t>Statistical testing indicated there was not a significant difference between delivery methods for Project Schedule Growth</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u="sng" smtClean="0"/>
              <a:t>Construction Schedule Growth - Summary</a:t>
            </a:r>
          </a:p>
        </p:txBody>
      </p:sp>
      <p:sp>
        <p:nvSpPr>
          <p:cNvPr id="38915" name="Content Placeholder 2"/>
          <p:cNvSpPr>
            <a:spLocks noGrp="1"/>
          </p:cNvSpPr>
          <p:nvPr>
            <p:ph sz="half" idx="1"/>
          </p:nvPr>
        </p:nvSpPr>
        <p:spPr>
          <a:xfrm>
            <a:off x="457200" y="1828800"/>
            <a:ext cx="8229600" cy="4297363"/>
          </a:xfrm>
        </p:spPr>
        <p:txBody>
          <a:bodyPr/>
          <a:lstStyle/>
          <a:p>
            <a:pPr>
              <a:defRPr/>
            </a:pPr>
            <a:r>
              <a:rPr lang="en-US" dirty="0" smtClean="0"/>
              <a:t>The average of all projects indicated GC/CM project had less schedule growth </a:t>
            </a:r>
          </a:p>
          <a:p>
            <a:pPr>
              <a:buFontTx/>
              <a:buNone/>
              <a:defRPr/>
            </a:pPr>
            <a:r>
              <a:rPr lang="en-US" dirty="0" smtClean="0"/>
              <a:t>	GC/CM 4.8% compared to DBB 11.8% (7% diff.)</a:t>
            </a:r>
          </a:p>
          <a:p>
            <a:pPr>
              <a:defRPr/>
            </a:pPr>
            <a:r>
              <a:rPr lang="en-US" dirty="0" smtClean="0"/>
              <a:t>But the median indicated that GC/CM and DBB had no (0%) construction schedule growth.</a:t>
            </a:r>
          </a:p>
          <a:p>
            <a:pPr>
              <a:defRPr/>
            </a:pPr>
            <a:r>
              <a:rPr lang="en-US" dirty="0" smtClean="0"/>
              <a:t>% of projects that met or finished ahead of time </a:t>
            </a:r>
          </a:p>
          <a:p>
            <a:pPr indent="7938">
              <a:buFontTx/>
              <a:buNone/>
              <a:defRPr/>
            </a:pPr>
            <a:r>
              <a:rPr lang="en-US" dirty="0" smtClean="0"/>
              <a:t>GC/CM 52% verse DBB 56%</a:t>
            </a:r>
          </a:p>
          <a:p>
            <a:pPr>
              <a:buFontTx/>
              <a:buNone/>
              <a:defRPr/>
            </a:pPr>
            <a:endParaRPr lang="en-US" dirty="0" smtClean="0"/>
          </a:p>
          <a:p>
            <a:pPr>
              <a:defRPr/>
            </a:pPr>
            <a:endParaRPr lang="en-US" dirty="0" smtClean="0"/>
          </a:p>
        </p:txBody>
      </p:sp>
      <p:sp>
        <p:nvSpPr>
          <p:cNvPr id="44036" name="Rectangle 3"/>
          <p:cNvSpPr>
            <a:spLocks noChangeArrowheads="1"/>
          </p:cNvSpPr>
          <p:nvPr/>
        </p:nvSpPr>
        <p:spPr bwMode="auto">
          <a:xfrm>
            <a:off x="457200" y="5867400"/>
            <a:ext cx="8382000" cy="708025"/>
          </a:xfrm>
          <a:prstGeom prst="rect">
            <a:avLst/>
          </a:prstGeom>
          <a:noFill/>
          <a:ln w="9525">
            <a:noFill/>
            <a:miter lim="800000"/>
            <a:headEnd/>
            <a:tailEnd/>
          </a:ln>
        </p:spPr>
        <p:txBody>
          <a:bodyPr>
            <a:spAutoFit/>
          </a:bodyPr>
          <a:lstStyle/>
          <a:p>
            <a:r>
              <a:rPr lang="en-US" sz="2000" b="1" u="sng">
                <a:solidFill>
                  <a:srgbClr val="FF0000"/>
                </a:solidFill>
              </a:rPr>
              <a:t>Statistical testing indicated there was not a significant difference between delivery methods for Construction Schedule Growth</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4"/>
          <p:cNvSpPr>
            <a:spLocks noGrp="1"/>
          </p:cNvSpPr>
          <p:nvPr>
            <p:ph type="title"/>
          </p:nvPr>
        </p:nvSpPr>
        <p:spPr>
          <a:xfrm>
            <a:off x="304800" y="0"/>
            <a:ext cx="8229600" cy="685800"/>
          </a:xfrm>
        </p:spPr>
        <p:txBody>
          <a:bodyPr/>
          <a:lstStyle/>
          <a:p>
            <a:r>
              <a:rPr lang="en-US" u="sng" smtClean="0"/>
              <a:t>Review by Project Duration</a:t>
            </a:r>
          </a:p>
        </p:txBody>
      </p:sp>
      <p:sp>
        <p:nvSpPr>
          <p:cNvPr id="45059" name="Content Placeholder 5"/>
          <p:cNvSpPr>
            <a:spLocks noGrp="1"/>
          </p:cNvSpPr>
          <p:nvPr>
            <p:ph idx="1"/>
          </p:nvPr>
        </p:nvSpPr>
        <p:spPr>
          <a:xfrm>
            <a:off x="381000" y="685800"/>
            <a:ext cx="8458200" cy="5791200"/>
          </a:xfrm>
        </p:spPr>
        <p:txBody>
          <a:bodyPr/>
          <a:lstStyle/>
          <a:p>
            <a:r>
              <a:rPr lang="en-US" sz="2800" smtClean="0"/>
              <a:t>Data can be skewed by the disparity in length of time and delivery method data per time (more DBB projects had a construction duration under a year).</a:t>
            </a:r>
          </a:p>
          <a:p>
            <a:r>
              <a:rPr lang="en-US" sz="2800" smtClean="0"/>
              <a:t>Reviewing performance by duration varied. </a:t>
            </a:r>
          </a:p>
          <a:p>
            <a:pPr lvl="1"/>
            <a:r>
              <a:rPr lang="en-US" sz="2400" smtClean="0"/>
              <a:t>1 to 2 years the median results indicated a 0% schedule growth for either delivery method. </a:t>
            </a:r>
          </a:p>
          <a:p>
            <a:pPr lvl="1"/>
            <a:r>
              <a:rPr lang="en-US" sz="2400" smtClean="0"/>
              <a:t>Over 2 years the median for both delivery methods indicated schedule growth. Overall project growth was slightly higher (1.5%) for GC/CM but lower for construction schedule growth (0.6%).</a:t>
            </a:r>
          </a:p>
          <a:p>
            <a:r>
              <a:rPr lang="en-US" sz="2800" u="sng" smtClean="0"/>
              <a:t>Caution</a:t>
            </a:r>
            <a:r>
              <a:rPr lang="en-US" sz="2800" smtClean="0"/>
              <a:t> should be used in making any conclusions about the results due to the small  number of projects in each project size category.</a:t>
            </a:r>
          </a:p>
          <a:p>
            <a:endParaRPr lang="en-US"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0"/>
            <a:ext cx="8229600" cy="1143000"/>
          </a:xfrm>
        </p:spPr>
        <p:txBody>
          <a:bodyPr/>
          <a:lstStyle/>
          <a:p>
            <a:r>
              <a:rPr lang="en-US" sz="4000" u="sng" smtClean="0"/>
              <a:t>Schedule Results by Construction Duration</a:t>
            </a:r>
          </a:p>
        </p:txBody>
      </p:sp>
      <p:pic>
        <p:nvPicPr>
          <p:cNvPr id="46083" name="Picture 5"/>
          <p:cNvPicPr>
            <a:picLocks noChangeAspect="1" noChangeArrowheads="1"/>
          </p:cNvPicPr>
          <p:nvPr/>
        </p:nvPicPr>
        <p:blipFill>
          <a:blip r:embed="rId2" cstate="print"/>
          <a:srcRect/>
          <a:stretch>
            <a:fillRect/>
          </a:stretch>
        </p:blipFill>
        <p:spPr bwMode="auto">
          <a:xfrm>
            <a:off x="304800" y="1219200"/>
            <a:ext cx="8513763" cy="535781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u="sng" smtClean="0"/>
              <a:t>Summary of Database</a:t>
            </a:r>
          </a:p>
        </p:txBody>
      </p:sp>
      <p:pic>
        <p:nvPicPr>
          <p:cNvPr id="11267" name="Picture 2"/>
          <p:cNvPicPr>
            <a:picLocks noChangeAspect="1" noChangeArrowheads="1"/>
          </p:cNvPicPr>
          <p:nvPr/>
        </p:nvPicPr>
        <p:blipFill>
          <a:blip r:embed="rId2" cstate="print"/>
          <a:srcRect/>
          <a:stretch>
            <a:fillRect/>
          </a:stretch>
        </p:blipFill>
        <p:spPr bwMode="auto">
          <a:xfrm>
            <a:off x="0" y="1600200"/>
            <a:ext cx="6127750" cy="4910138"/>
          </a:xfrm>
          <a:prstGeom prst="rect">
            <a:avLst/>
          </a:prstGeom>
          <a:noFill/>
          <a:ln w="9525">
            <a:noFill/>
            <a:miter lim="800000"/>
            <a:headEnd/>
            <a:tailEnd/>
          </a:ln>
        </p:spPr>
      </p:pic>
      <p:sp>
        <p:nvSpPr>
          <p:cNvPr id="5" name="TextBox 4"/>
          <p:cNvSpPr txBox="1"/>
          <p:nvPr/>
        </p:nvSpPr>
        <p:spPr>
          <a:xfrm>
            <a:off x="4724400" y="4343400"/>
            <a:ext cx="4191000" cy="1200150"/>
          </a:xfrm>
          <a:prstGeom prst="rect">
            <a:avLst/>
          </a:prstGeom>
          <a:noFill/>
        </p:spPr>
        <p:txBody>
          <a:bodyPr>
            <a:spAutoFit/>
          </a:bodyPr>
          <a:lstStyle/>
          <a:p>
            <a:pPr>
              <a:defRPr/>
            </a:pPr>
            <a:r>
              <a:rPr lang="en-US" u="sng" dirty="0"/>
              <a:t>Project Date Range from :</a:t>
            </a:r>
          </a:p>
          <a:p>
            <a:pPr indent="457200">
              <a:defRPr/>
            </a:pPr>
            <a:r>
              <a:rPr lang="en-US" dirty="0"/>
              <a:t>1991 Actual Construction Start</a:t>
            </a:r>
          </a:p>
          <a:p>
            <a:pPr indent="457200">
              <a:defRPr/>
            </a:pPr>
            <a:r>
              <a:rPr lang="en-US" dirty="0"/>
              <a:t> to</a:t>
            </a:r>
          </a:p>
          <a:p>
            <a:pPr marL="457200" indent="-457200">
              <a:defRPr/>
            </a:pPr>
            <a:r>
              <a:rPr lang="en-US" dirty="0"/>
              <a:t>	2013 Planned Construction Start</a:t>
            </a:r>
          </a:p>
        </p:txBody>
      </p:sp>
      <p:sp>
        <p:nvSpPr>
          <p:cNvPr id="6" name="TextBox 5"/>
          <p:cNvSpPr txBox="1"/>
          <p:nvPr/>
        </p:nvSpPr>
        <p:spPr>
          <a:xfrm>
            <a:off x="4800600" y="2971800"/>
            <a:ext cx="3173413" cy="1200150"/>
          </a:xfrm>
          <a:prstGeom prst="rect">
            <a:avLst/>
          </a:prstGeom>
          <a:noFill/>
        </p:spPr>
        <p:txBody>
          <a:bodyPr wrap="none">
            <a:spAutoFit/>
          </a:bodyPr>
          <a:lstStyle/>
          <a:p>
            <a:pPr>
              <a:defRPr/>
            </a:pPr>
            <a:r>
              <a:rPr lang="en-US" u="sng" dirty="0"/>
              <a:t>Total of 388 Projects:</a:t>
            </a:r>
          </a:p>
          <a:p>
            <a:pPr marL="457200" indent="-457200">
              <a:defRPr/>
            </a:pPr>
            <a:r>
              <a:rPr lang="en-US" dirty="0"/>
              <a:t>	200 DBB Projects</a:t>
            </a:r>
          </a:p>
          <a:p>
            <a:pPr marL="457200" indent="-457200">
              <a:defRPr/>
            </a:pPr>
            <a:r>
              <a:rPr lang="en-US" dirty="0"/>
              <a:t>	173 GC/CM Projects </a:t>
            </a:r>
          </a:p>
          <a:p>
            <a:pPr marL="457200" indent="-457200">
              <a:defRPr/>
            </a:pPr>
            <a:r>
              <a:rPr lang="en-US" dirty="0"/>
              <a:t>	15 Design-Build Projects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274638"/>
            <a:ext cx="8229600" cy="944562"/>
          </a:xfrm>
        </p:spPr>
        <p:txBody>
          <a:bodyPr/>
          <a:lstStyle/>
          <a:p>
            <a:r>
              <a:rPr lang="en-US" sz="4000" u="sng" smtClean="0"/>
              <a:t>Schedule Results by </a:t>
            </a:r>
            <a:br>
              <a:rPr lang="en-US" sz="4000" u="sng" smtClean="0"/>
            </a:br>
            <a:r>
              <a:rPr lang="en-US" sz="4000" u="sng" smtClean="0"/>
              <a:t>Project Size Group</a:t>
            </a:r>
          </a:p>
        </p:txBody>
      </p:sp>
      <p:pic>
        <p:nvPicPr>
          <p:cNvPr id="47107" name="Picture 1"/>
          <p:cNvPicPr>
            <a:picLocks noChangeAspect="1" noChangeArrowheads="1"/>
          </p:cNvPicPr>
          <p:nvPr/>
        </p:nvPicPr>
        <p:blipFill>
          <a:blip r:embed="rId3" cstate="print"/>
          <a:srcRect/>
          <a:stretch>
            <a:fillRect/>
          </a:stretch>
        </p:blipFill>
        <p:spPr bwMode="auto">
          <a:xfrm>
            <a:off x="1600200" y="1371600"/>
            <a:ext cx="5635625" cy="52705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4"/>
          <p:cNvSpPr>
            <a:spLocks noGrp="1"/>
          </p:cNvSpPr>
          <p:nvPr>
            <p:ph type="title"/>
          </p:nvPr>
        </p:nvSpPr>
        <p:spPr>
          <a:xfrm>
            <a:off x="457200" y="274638"/>
            <a:ext cx="8229600" cy="1935162"/>
          </a:xfrm>
        </p:spPr>
        <p:txBody>
          <a:bodyPr/>
          <a:lstStyle/>
          <a:p>
            <a:r>
              <a:rPr lang="en-US" sz="4000" u="sng" smtClean="0"/>
              <a:t>Schedule Growth Does Not Necessary Indicate Poor Performance</a:t>
            </a:r>
          </a:p>
        </p:txBody>
      </p:sp>
      <p:sp>
        <p:nvSpPr>
          <p:cNvPr id="48131" name="Content Placeholder 5"/>
          <p:cNvSpPr>
            <a:spLocks noGrp="1"/>
          </p:cNvSpPr>
          <p:nvPr>
            <p:ph idx="1"/>
          </p:nvPr>
        </p:nvSpPr>
        <p:spPr>
          <a:xfrm>
            <a:off x="457200" y="2514600"/>
            <a:ext cx="8229600" cy="3611563"/>
          </a:xfrm>
        </p:spPr>
        <p:txBody>
          <a:bodyPr/>
          <a:lstStyle/>
          <a:p>
            <a:pPr marL="1081088" indent="-1081088">
              <a:buFontTx/>
              <a:buNone/>
            </a:pPr>
            <a:r>
              <a:rPr lang="en-US" sz="2800" smtClean="0"/>
              <a:t>Note:  The data in reviewing schedule growth only reflect base building time only. It is recognized that a job may grow in scope for several reasons that may or may not lead to schedule growth. The schedule growth metric only measures whether or not the job was completed on schedule, not to track changes.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z="4000" u="sng" smtClean="0"/>
              <a:t>If actual design start or finish dates differ from planned please explain</a:t>
            </a:r>
            <a:r>
              <a:rPr lang="en-US" smtClean="0"/>
              <a:t>.</a:t>
            </a:r>
          </a:p>
        </p:txBody>
      </p:sp>
      <p:pic>
        <p:nvPicPr>
          <p:cNvPr id="49155" name="Picture 2"/>
          <p:cNvPicPr>
            <a:picLocks noChangeAspect="1" noChangeArrowheads="1"/>
          </p:cNvPicPr>
          <p:nvPr/>
        </p:nvPicPr>
        <p:blipFill>
          <a:blip r:embed="rId2" cstate="print"/>
          <a:srcRect/>
          <a:stretch>
            <a:fillRect/>
          </a:stretch>
        </p:blipFill>
        <p:spPr bwMode="auto">
          <a:xfrm>
            <a:off x="334963" y="1928813"/>
            <a:ext cx="8428037" cy="3908425"/>
          </a:xfrm>
          <a:prstGeom prst="rect">
            <a:avLst/>
          </a:prstGeom>
          <a:noFill/>
          <a:ln w="9525">
            <a:noFill/>
            <a:miter lim="800000"/>
            <a:headEnd/>
            <a:tailEnd/>
          </a:ln>
        </p:spPr>
      </p:pic>
      <p:sp>
        <p:nvSpPr>
          <p:cNvPr id="49156" name="TextBox 5"/>
          <p:cNvSpPr txBox="1">
            <a:spLocks noChangeArrowheads="1"/>
          </p:cNvSpPr>
          <p:nvPr/>
        </p:nvSpPr>
        <p:spPr bwMode="auto">
          <a:xfrm>
            <a:off x="381000" y="5867400"/>
            <a:ext cx="4365625" cy="369888"/>
          </a:xfrm>
          <a:prstGeom prst="rect">
            <a:avLst/>
          </a:prstGeom>
          <a:noFill/>
          <a:ln w="9525">
            <a:noFill/>
            <a:miter lim="800000"/>
            <a:headEnd/>
            <a:tailEnd/>
          </a:ln>
        </p:spPr>
        <p:txBody>
          <a:bodyPr wrap="none">
            <a:spAutoFit/>
          </a:bodyPr>
          <a:lstStyle/>
          <a:p>
            <a:r>
              <a:rPr lang="en-US"/>
              <a:t>Note: Multiple responses were allowed.</a:t>
            </a:r>
          </a:p>
        </p:txBody>
      </p:sp>
      <p:sp>
        <p:nvSpPr>
          <p:cNvPr id="49157" name="Oval 8"/>
          <p:cNvSpPr>
            <a:spLocks noChangeArrowheads="1"/>
          </p:cNvSpPr>
          <p:nvPr/>
        </p:nvSpPr>
        <p:spPr bwMode="auto">
          <a:xfrm>
            <a:off x="5638800" y="2895600"/>
            <a:ext cx="762000" cy="381000"/>
          </a:xfrm>
          <a:prstGeom prst="ellipse">
            <a:avLst/>
          </a:prstGeom>
          <a:noFill/>
          <a:ln w="28575">
            <a:solidFill>
              <a:srgbClr val="66FF33"/>
            </a:solidFill>
            <a:round/>
            <a:headEnd/>
            <a:tailEnd/>
          </a:ln>
        </p:spPr>
        <p:txBody>
          <a:bodyPr wrap="none" anchor="ctr"/>
          <a:lstStyle/>
          <a:p>
            <a:endParaRPr lang="en-US"/>
          </a:p>
        </p:txBody>
      </p:sp>
      <p:sp>
        <p:nvSpPr>
          <p:cNvPr id="49158" name="Oval 8"/>
          <p:cNvSpPr>
            <a:spLocks noChangeArrowheads="1"/>
          </p:cNvSpPr>
          <p:nvPr/>
        </p:nvSpPr>
        <p:spPr bwMode="auto">
          <a:xfrm>
            <a:off x="7924800" y="2895600"/>
            <a:ext cx="762000" cy="381000"/>
          </a:xfrm>
          <a:prstGeom prst="ellipse">
            <a:avLst/>
          </a:prstGeom>
          <a:noFill/>
          <a:ln w="28575">
            <a:solidFill>
              <a:srgbClr val="66FF33"/>
            </a:solidFill>
            <a:round/>
            <a:headEnd/>
            <a:tailEnd/>
          </a:ln>
        </p:spPr>
        <p:txBody>
          <a:bodyPr wrap="none" anchor="ctr"/>
          <a:lstStyle/>
          <a:p>
            <a:endParaRPr lang="en-US"/>
          </a:p>
        </p:txBody>
      </p:sp>
      <p:sp>
        <p:nvSpPr>
          <p:cNvPr id="49159" name="Oval 8"/>
          <p:cNvSpPr>
            <a:spLocks noChangeArrowheads="1"/>
          </p:cNvSpPr>
          <p:nvPr/>
        </p:nvSpPr>
        <p:spPr bwMode="auto">
          <a:xfrm>
            <a:off x="7924800" y="3505200"/>
            <a:ext cx="762000" cy="381000"/>
          </a:xfrm>
          <a:prstGeom prst="ellipse">
            <a:avLst/>
          </a:prstGeom>
          <a:noFill/>
          <a:ln w="28575">
            <a:solidFill>
              <a:srgbClr val="66FF33"/>
            </a:solidFill>
            <a:round/>
            <a:headEnd/>
            <a:tailEnd/>
          </a:ln>
        </p:spPr>
        <p:txBody>
          <a:bodyPr wrap="none" anchor="ctr"/>
          <a:lstStyle/>
          <a:p>
            <a:endParaRPr lang="en-US"/>
          </a:p>
        </p:txBody>
      </p:sp>
      <p:sp>
        <p:nvSpPr>
          <p:cNvPr id="49160" name="Oval 8"/>
          <p:cNvSpPr>
            <a:spLocks noChangeArrowheads="1"/>
          </p:cNvSpPr>
          <p:nvPr/>
        </p:nvSpPr>
        <p:spPr bwMode="auto">
          <a:xfrm>
            <a:off x="5638800" y="5486400"/>
            <a:ext cx="762000" cy="381000"/>
          </a:xfrm>
          <a:prstGeom prst="ellipse">
            <a:avLst/>
          </a:prstGeom>
          <a:noFill/>
          <a:ln w="28575">
            <a:solidFill>
              <a:srgbClr val="66FF33"/>
            </a:solidFill>
            <a:round/>
            <a:headEnd/>
            <a:tailEnd/>
          </a:ln>
        </p:spPr>
        <p:txBody>
          <a:bodyPr wrap="none" anchor="ctr"/>
          <a:lstStyle/>
          <a:p>
            <a:endParaRPr lang="en-US"/>
          </a:p>
        </p:txBody>
      </p:sp>
      <p:sp>
        <p:nvSpPr>
          <p:cNvPr id="49161" name="Oval 8"/>
          <p:cNvSpPr>
            <a:spLocks noChangeArrowheads="1"/>
          </p:cNvSpPr>
          <p:nvPr/>
        </p:nvSpPr>
        <p:spPr bwMode="auto">
          <a:xfrm>
            <a:off x="7848600" y="5410200"/>
            <a:ext cx="762000" cy="381000"/>
          </a:xfrm>
          <a:prstGeom prst="ellipse">
            <a:avLst/>
          </a:prstGeom>
          <a:noFill/>
          <a:ln w="28575">
            <a:solidFill>
              <a:srgbClr val="66FF33"/>
            </a:solidFill>
            <a:round/>
            <a:headEnd/>
            <a:tailEnd/>
          </a:ln>
        </p:spPr>
        <p:txBody>
          <a:bodyPr wrap="none" anchor="ctr"/>
          <a:lstStyle/>
          <a:p>
            <a:endParaRPr lang="en-US"/>
          </a:p>
        </p:txBody>
      </p:sp>
      <p:sp>
        <p:nvSpPr>
          <p:cNvPr id="49162" name="TextBox 9"/>
          <p:cNvSpPr txBox="1">
            <a:spLocks noChangeArrowheads="1"/>
          </p:cNvSpPr>
          <p:nvPr/>
        </p:nvSpPr>
        <p:spPr bwMode="auto">
          <a:xfrm>
            <a:off x="381000" y="6248400"/>
            <a:ext cx="8077200" cy="369888"/>
          </a:xfrm>
          <a:prstGeom prst="rect">
            <a:avLst/>
          </a:prstGeom>
          <a:noFill/>
          <a:ln w="9525">
            <a:noFill/>
            <a:miter lim="800000"/>
            <a:headEnd/>
            <a:tailEnd/>
          </a:ln>
        </p:spPr>
        <p:txBody>
          <a:bodyPr>
            <a:spAutoFit/>
          </a:bodyPr>
          <a:lstStyle/>
          <a:p>
            <a:r>
              <a:rPr lang="en-US"/>
              <a:t>Note: Green represents the 2 highest responses within delivery method.</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274638"/>
            <a:ext cx="8229600" cy="1554162"/>
          </a:xfrm>
        </p:spPr>
        <p:txBody>
          <a:bodyPr/>
          <a:lstStyle/>
          <a:p>
            <a:pPr algn="l"/>
            <a:r>
              <a:rPr lang="en-US" sz="4000" u="sng" smtClean="0"/>
              <a:t>If actual construction start or finish dates differ from planned please explain.</a:t>
            </a:r>
          </a:p>
        </p:txBody>
      </p:sp>
      <p:pic>
        <p:nvPicPr>
          <p:cNvPr id="50179" name="Picture 2"/>
          <p:cNvPicPr>
            <a:picLocks noChangeAspect="1" noChangeArrowheads="1"/>
          </p:cNvPicPr>
          <p:nvPr/>
        </p:nvPicPr>
        <p:blipFill>
          <a:blip r:embed="rId2" cstate="print"/>
          <a:srcRect/>
          <a:stretch>
            <a:fillRect/>
          </a:stretch>
        </p:blipFill>
        <p:spPr bwMode="auto">
          <a:xfrm>
            <a:off x="304800" y="2057400"/>
            <a:ext cx="8515350" cy="3762375"/>
          </a:xfrm>
          <a:prstGeom prst="rect">
            <a:avLst/>
          </a:prstGeom>
          <a:noFill/>
          <a:ln w="9525">
            <a:noFill/>
            <a:miter lim="800000"/>
            <a:headEnd/>
            <a:tailEnd/>
          </a:ln>
        </p:spPr>
      </p:pic>
      <p:sp>
        <p:nvSpPr>
          <p:cNvPr id="50180" name="TextBox 5"/>
          <p:cNvSpPr txBox="1">
            <a:spLocks noChangeArrowheads="1"/>
          </p:cNvSpPr>
          <p:nvPr/>
        </p:nvSpPr>
        <p:spPr bwMode="auto">
          <a:xfrm>
            <a:off x="381000" y="5867400"/>
            <a:ext cx="4365625" cy="369888"/>
          </a:xfrm>
          <a:prstGeom prst="rect">
            <a:avLst/>
          </a:prstGeom>
          <a:noFill/>
          <a:ln w="9525">
            <a:noFill/>
            <a:miter lim="800000"/>
            <a:headEnd/>
            <a:tailEnd/>
          </a:ln>
        </p:spPr>
        <p:txBody>
          <a:bodyPr wrap="none">
            <a:spAutoFit/>
          </a:bodyPr>
          <a:lstStyle/>
          <a:p>
            <a:r>
              <a:rPr lang="en-US"/>
              <a:t>Note: Multiple responses were allowed.</a:t>
            </a:r>
          </a:p>
        </p:txBody>
      </p:sp>
      <p:sp>
        <p:nvSpPr>
          <p:cNvPr id="50181" name="Oval 8"/>
          <p:cNvSpPr>
            <a:spLocks noChangeArrowheads="1"/>
          </p:cNvSpPr>
          <p:nvPr/>
        </p:nvSpPr>
        <p:spPr bwMode="auto">
          <a:xfrm>
            <a:off x="7924800" y="2895600"/>
            <a:ext cx="762000" cy="381000"/>
          </a:xfrm>
          <a:prstGeom prst="ellipse">
            <a:avLst/>
          </a:prstGeom>
          <a:noFill/>
          <a:ln w="28575">
            <a:solidFill>
              <a:srgbClr val="66FF33"/>
            </a:solidFill>
            <a:round/>
            <a:headEnd/>
            <a:tailEnd/>
          </a:ln>
        </p:spPr>
        <p:txBody>
          <a:bodyPr wrap="none" anchor="ctr"/>
          <a:lstStyle/>
          <a:p>
            <a:endParaRPr lang="en-US"/>
          </a:p>
        </p:txBody>
      </p:sp>
      <p:sp>
        <p:nvSpPr>
          <p:cNvPr id="50182" name="Oval 8"/>
          <p:cNvSpPr>
            <a:spLocks noChangeArrowheads="1"/>
          </p:cNvSpPr>
          <p:nvPr/>
        </p:nvSpPr>
        <p:spPr bwMode="auto">
          <a:xfrm>
            <a:off x="7924800" y="3276600"/>
            <a:ext cx="762000" cy="381000"/>
          </a:xfrm>
          <a:prstGeom prst="ellipse">
            <a:avLst/>
          </a:prstGeom>
          <a:noFill/>
          <a:ln w="28575">
            <a:solidFill>
              <a:srgbClr val="66FF33"/>
            </a:solidFill>
            <a:round/>
            <a:headEnd/>
            <a:tailEnd/>
          </a:ln>
        </p:spPr>
        <p:txBody>
          <a:bodyPr wrap="none" anchor="ctr"/>
          <a:lstStyle/>
          <a:p>
            <a:endParaRPr lang="en-US"/>
          </a:p>
        </p:txBody>
      </p:sp>
      <p:sp>
        <p:nvSpPr>
          <p:cNvPr id="50183" name="Oval 8"/>
          <p:cNvSpPr>
            <a:spLocks noChangeArrowheads="1"/>
          </p:cNvSpPr>
          <p:nvPr/>
        </p:nvSpPr>
        <p:spPr bwMode="auto">
          <a:xfrm>
            <a:off x="5791200" y="2971800"/>
            <a:ext cx="762000" cy="381000"/>
          </a:xfrm>
          <a:prstGeom prst="ellipse">
            <a:avLst/>
          </a:prstGeom>
          <a:noFill/>
          <a:ln w="28575">
            <a:solidFill>
              <a:srgbClr val="66FF33"/>
            </a:solidFill>
            <a:round/>
            <a:headEnd/>
            <a:tailEnd/>
          </a:ln>
        </p:spPr>
        <p:txBody>
          <a:bodyPr wrap="none" anchor="ctr"/>
          <a:lstStyle/>
          <a:p>
            <a:endParaRPr lang="en-US"/>
          </a:p>
        </p:txBody>
      </p:sp>
      <p:sp>
        <p:nvSpPr>
          <p:cNvPr id="50184" name="Oval 8"/>
          <p:cNvSpPr>
            <a:spLocks noChangeArrowheads="1"/>
          </p:cNvSpPr>
          <p:nvPr/>
        </p:nvSpPr>
        <p:spPr bwMode="auto">
          <a:xfrm>
            <a:off x="8001000" y="5410200"/>
            <a:ext cx="762000" cy="381000"/>
          </a:xfrm>
          <a:prstGeom prst="ellipse">
            <a:avLst/>
          </a:prstGeom>
          <a:noFill/>
          <a:ln w="28575">
            <a:solidFill>
              <a:srgbClr val="66FF33"/>
            </a:solidFill>
            <a:round/>
            <a:headEnd/>
            <a:tailEnd/>
          </a:ln>
        </p:spPr>
        <p:txBody>
          <a:bodyPr wrap="none" anchor="ctr"/>
          <a:lstStyle/>
          <a:p>
            <a:endParaRPr lang="en-US"/>
          </a:p>
        </p:txBody>
      </p:sp>
      <p:sp>
        <p:nvSpPr>
          <p:cNvPr id="50185" name="Oval 8"/>
          <p:cNvSpPr>
            <a:spLocks noChangeArrowheads="1"/>
          </p:cNvSpPr>
          <p:nvPr/>
        </p:nvSpPr>
        <p:spPr bwMode="auto">
          <a:xfrm>
            <a:off x="5791200" y="5410200"/>
            <a:ext cx="762000" cy="381000"/>
          </a:xfrm>
          <a:prstGeom prst="ellipse">
            <a:avLst/>
          </a:prstGeom>
          <a:noFill/>
          <a:ln w="28575">
            <a:solidFill>
              <a:srgbClr val="66FF33"/>
            </a:solidFill>
            <a:round/>
            <a:headEnd/>
            <a:tailEnd/>
          </a:ln>
        </p:spPr>
        <p:txBody>
          <a:bodyPr wrap="none" anchor="ctr"/>
          <a:lstStyle/>
          <a:p>
            <a:endParaRPr lang="en-US"/>
          </a:p>
        </p:txBody>
      </p:sp>
      <p:sp>
        <p:nvSpPr>
          <p:cNvPr id="50186" name="TextBox 9"/>
          <p:cNvSpPr txBox="1">
            <a:spLocks noChangeArrowheads="1"/>
          </p:cNvSpPr>
          <p:nvPr/>
        </p:nvSpPr>
        <p:spPr bwMode="auto">
          <a:xfrm>
            <a:off x="381000" y="6248400"/>
            <a:ext cx="8077200" cy="369888"/>
          </a:xfrm>
          <a:prstGeom prst="rect">
            <a:avLst/>
          </a:prstGeom>
          <a:noFill/>
          <a:ln w="9525">
            <a:noFill/>
            <a:miter lim="800000"/>
            <a:headEnd/>
            <a:tailEnd/>
          </a:ln>
        </p:spPr>
        <p:txBody>
          <a:bodyPr>
            <a:spAutoFit/>
          </a:bodyPr>
          <a:lstStyle/>
          <a:p>
            <a:r>
              <a:rPr lang="en-US"/>
              <a:t>Note: Green represents the 2 highest responses within delivery method.</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9"/>
          <p:cNvPicPr>
            <a:picLocks noChangeAspect="1" noChangeArrowheads="1"/>
          </p:cNvPicPr>
          <p:nvPr/>
        </p:nvPicPr>
        <p:blipFill>
          <a:blip r:embed="rId2" cstate="print"/>
          <a:srcRect/>
          <a:stretch>
            <a:fillRect/>
          </a:stretch>
        </p:blipFill>
        <p:spPr bwMode="auto">
          <a:xfrm>
            <a:off x="457200" y="3384550"/>
            <a:ext cx="4343400" cy="3473450"/>
          </a:xfrm>
          <a:prstGeom prst="rect">
            <a:avLst/>
          </a:prstGeom>
          <a:noFill/>
          <a:ln w="9525">
            <a:noFill/>
            <a:miter lim="800000"/>
            <a:headEnd/>
            <a:tailEnd/>
          </a:ln>
        </p:spPr>
      </p:pic>
      <p:sp>
        <p:nvSpPr>
          <p:cNvPr id="51203" name="Rectangle 2"/>
          <p:cNvSpPr>
            <a:spLocks noGrp="1" noChangeArrowheads="1"/>
          </p:cNvSpPr>
          <p:nvPr>
            <p:ph type="title"/>
          </p:nvPr>
        </p:nvSpPr>
        <p:spPr>
          <a:xfrm>
            <a:off x="457200" y="152400"/>
            <a:ext cx="8229600" cy="838200"/>
          </a:xfrm>
        </p:spPr>
        <p:txBody>
          <a:bodyPr/>
          <a:lstStyle/>
          <a:p>
            <a:pPr algn="l" eaLnBrk="1" hangingPunct="1"/>
            <a:r>
              <a:rPr lang="en-US" sz="2400" u="sng" smtClean="0"/>
              <a:t>Was the project completed to meet the owner's schedule expectation? </a:t>
            </a:r>
            <a:endParaRPr lang="en-US" sz="2000" b="1" u="sng" smtClean="0">
              <a:solidFill>
                <a:srgbClr val="FF0000"/>
              </a:solidFill>
            </a:endParaRPr>
          </a:p>
        </p:txBody>
      </p:sp>
      <p:sp>
        <p:nvSpPr>
          <p:cNvPr id="51204" name="Oval 10"/>
          <p:cNvSpPr>
            <a:spLocks noChangeArrowheads="1"/>
          </p:cNvSpPr>
          <p:nvPr/>
        </p:nvSpPr>
        <p:spPr bwMode="auto">
          <a:xfrm>
            <a:off x="5791200" y="2286000"/>
            <a:ext cx="685800" cy="457200"/>
          </a:xfrm>
          <a:prstGeom prst="ellipse">
            <a:avLst/>
          </a:prstGeom>
          <a:noFill/>
          <a:ln w="28575">
            <a:solidFill>
              <a:srgbClr val="FF0000"/>
            </a:solidFill>
            <a:round/>
            <a:headEnd/>
            <a:tailEnd/>
          </a:ln>
        </p:spPr>
        <p:txBody>
          <a:bodyPr wrap="none" anchor="ctr"/>
          <a:lstStyle/>
          <a:p>
            <a:endParaRPr lang="en-US"/>
          </a:p>
        </p:txBody>
      </p:sp>
      <p:sp>
        <p:nvSpPr>
          <p:cNvPr id="51205" name="Oval 11"/>
          <p:cNvSpPr>
            <a:spLocks noChangeArrowheads="1"/>
          </p:cNvSpPr>
          <p:nvPr/>
        </p:nvSpPr>
        <p:spPr bwMode="auto">
          <a:xfrm>
            <a:off x="6705600" y="2895600"/>
            <a:ext cx="685800" cy="457200"/>
          </a:xfrm>
          <a:prstGeom prst="ellipse">
            <a:avLst/>
          </a:prstGeom>
          <a:noFill/>
          <a:ln w="28575">
            <a:solidFill>
              <a:srgbClr val="66FF33"/>
            </a:solidFill>
            <a:round/>
            <a:headEnd/>
            <a:tailEnd/>
          </a:ln>
        </p:spPr>
        <p:txBody>
          <a:bodyPr wrap="none" anchor="ctr"/>
          <a:lstStyle/>
          <a:p>
            <a:endParaRPr lang="en-US"/>
          </a:p>
        </p:txBody>
      </p:sp>
      <p:pic>
        <p:nvPicPr>
          <p:cNvPr id="51206" name="Picture 11"/>
          <p:cNvPicPr>
            <a:picLocks noChangeAspect="1" noChangeArrowheads="1"/>
          </p:cNvPicPr>
          <p:nvPr/>
        </p:nvPicPr>
        <p:blipFill>
          <a:blip r:embed="rId3" cstate="print"/>
          <a:srcRect/>
          <a:stretch>
            <a:fillRect/>
          </a:stretch>
        </p:blipFill>
        <p:spPr bwMode="auto">
          <a:xfrm>
            <a:off x="304800" y="1066800"/>
            <a:ext cx="7239000" cy="2382838"/>
          </a:xfrm>
          <a:prstGeom prst="rect">
            <a:avLst/>
          </a:prstGeom>
          <a:noFill/>
          <a:ln w="9525">
            <a:noFill/>
            <a:miter lim="800000"/>
            <a:headEnd/>
            <a:tailEnd/>
          </a:ln>
        </p:spPr>
      </p:pic>
      <p:sp>
        <p:nvSpPr>
          <p:cNvPr id="51207" name="TextBox 6"/>
          <p:cNvSpPr txBox="1">
            <a:spLocks noChangeArrowheads="1"/>
          </p:cNvSpPr>
          <p:nvPr/>
        </p:nvSpPr>
        <p:spPr bwMode="auto">
          <a:xfrm>
            <a:off x="4191000" y="4953000"/>
            <a:ext cx="4572000" cy="923925"/>
          </a:xfrm>
          <a:prstGeom prst="rect">
            <a:avLst/>
          </a:prstGeom>
          <a:noFill/>
          <a:ln w="9525">
            <a:noFill/>
            <a:miter lim="800000"/>
            <a:headEnd/>
            <a:tailEnd/>
          </a:ln>
        </p:spPr>
        <p:txBody>
          <a:bodyPr>
            <a:spAutoFit/>
          </a:bodyPr>
          <a:lstStyle/>
          <a:p>
            <a:r>
              <a:rPr lang="en-US" b="1" u="sng">
                <a:solidFill>
                  <a:srgbClr val="FF0000"/>
                </a:solidFill>
              </a:rPr>
              <a:t>Owners had a 7.4% higher response that GC/CM projects met their expectations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6"/>
          <p:cNvSpPr>
            <a:spLocks noGrp="1" noChangeArrowheads="1"/>
          </p:cNvSpPr>
          <p:nvPr>
            <p:ph type="title"/>
          </p:nvPr>
        </p:nvSpPr>
        <p:spPr>
          <a:xfrm>
            <a:off x="457200" y="152400"/>
            <a:ext cx="8229600" cy="563563"/>
          </a:xfrm>
        </p:spPr>
        <p:txBody>
          <a:bodyPr/>
          <a:lstStyle/>
          <a:p>
            <a:pPr eaLnBrk="1" hangingPunct="1"/>
            <a:r>
              <a:rPr lang="en-US" sz="4000" u="sng" smtClean="0"/>
              <a:t>Delivery Speed</a:t>
            </a:r>
          </a:p>
        </p:txBody>
      </p:sp>
      <p:graphicFrame>
        <p:nvGraphicFramePr>
          <p:cNvPr id="2050" name="Object 8"/>
          <p:cNvGraphicFramePr>
            <a:graphicFrameLocks noChangeAspect="1"/>
          </p:cNvGraphicFramePr>
          <p:nvPr>
            <p:ph sz="half" idx="2"/>
          </p:nvPr>
        </p:nvGraphicFramePr>
        <p:xfrm>
          <a:off x="838200" y="915988"/>
          <a:ext cx="7086600" cy="2095500"/>
        </p:xfrm>
        <a:graphic>
          <a:graphicData uri="http://schemas.openxmlformats.org/presentationml/2006/ole">
            <p:oleObj spid="_x0000_s2050" name="Document" r:id="rId3" imgW="5940087" imgH="1755288" progId="Word.Document.8">
              <p:embed/>
            </p:oleObj>
          </a:graphicData>
        </a:graphic>
      </p:graphicFrame>
      <p:sp>
        <p:nvSpPr>
          <p:cNvPr id="2052" name="TextBox 5"/>
          <p:cNvSpPr txBox="1">
            <a:spLocks noChangeArrowheads="1"/>
          </p:cNvSpPr>
          <p:nvPr/>
        </p:nvSpPr>
        <p:spPr bwMode="auto">
          <a:xfrm>
            <a:off x="5562600" y="2971800"/>
            <a:ext cx="3581400" cy="3694113"/>
          </a:xfrm>
          <a:prstGeom prst="rect">
            <a:avLst/>
          </a:prstGeom>
          <a:noFill/>
          <a:ln w="9525">
            <a:noFill/>
            <a:miter lim="800000"/>
            <a:headEnd/>
            <a:tailEnd/>
          </a:ln>
        </p:spPr>
        <p:txBody>
          <a:bodyPr>
            <a:spAutoFit/>
          </a:bodyPr>
          <a:lstStyle/>
          <a:p>
            <a:r>
              <a:rPr lang="en-US"/>
              <a:t>Statistical testing of all projects indicated that GC/CM delivered project at least </a:t>
            </a:r>
            <a:r>
              <a:rPr lang="en-US" u="sng"/>
              <a:t>47%</a:t>
            </a:r>
            <a:r>
              <a:rPr lang="en-US"/>
              <a:t> faster than DBB, but further breakdown into project sq ft ranges showed variances.</a:t>
            </a:r>
          </a:p>
          <a:p>
            <a:r>
              <a:rPr lang="en-US" u="sng"/>
              <a:t>Caution</a:t>
            </a:r>
            <a:r>
              <a:rPr lang="en-US"/>
              <a:t> should be used in making any conclusions about the results due to the small  number of projects in each size category. Size categories above 200,000 sq ft where not shown due to small number of projects.</a:t>
            </a:r>
          </a:p>
        </p:txBody>
      </p:sp>
      <p:pic>
        <p:nvPicPr>
          <p:cNvPr id="2053" name="Picture 7"/>
          <p:cNvPicPr>
            <a:picLocks noChangeAspect="1" noChangeArrowheads="1"/>
          </p:cNvPicPr>
          <p:nvPr/>
        </p:nvPicPr>
        <p:blipFill>
          <a:blip r:embed="rId4" cstate="print"/>
          <a:srcRect/>
          <a:stretch>
            <a:fillRect/>
          </a:stretch>
        </p:blipFill>
        <p:spPr bwMode="auto">
          <a:xfrm>
            <a:off x="228600" y="3082925"/>
            <a:ext cx="5319713" cy="3775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6"/>
          <p:cNvSpPr>
            <a:spLocks noGrp="1" noChangeArrowheads="1"/>
          </p:cNvSpPr>
          <p:nvPr>
            <p:ph type="title"/>
          </p:nvPr>
        </p:nvSpPr>
        <p:spPr>
          <a:xfrm>
            <a:off x="457200" y="152400"/>
            <a:ext cx="8229600" cy="685800"/>
          </a:xfrm>
        </p:spPr>
        <p:txBody>
          <a:bodyPr/>
          <a:lstStyle/>
          <a:p>
            <a:pPr eaLnBrk="1" hangingPunct="1"/>
            <a:r>
              <a:rPr lang="en-US" sz="4000" u="sng" smtClean="0"/>
              <a:t>Construction Speed</a:t>
            </a:r>
          </a:p>
        </p:txBody>
      </p:sp>
      <p:graphicFrame>
        <p:nvGraphicFramePr>
          <p:cNvPr id="3074" name="Object 8"/>
          <p:cNvGraphicFramePr>
            <a:graphicFrameLocks noChangeAspect="1"/>
          </p:cNvGraphicFramePr>
          <p:nvPr>
            <p:ph sz="half" idx="2"/>
          </p:nvPr>
        </p:nvGraphicFramePr>
        <p:xfrm>
          <a:off x="277813" y="1176338"/>
          <a:ext cx="8637587" cy="1279525"/>
        </p:xfrm>
        <a:graphic>
          <a:graphicData uri="http://schemas.openxmlformats.org/presentationml/2006/ole">
            <p:oleObj spid="_x0000_s3074" name="Document" r:id="rId3" imgW="5940087" imgH="879264" progId="Word.Document.8">
              <p:embed/>
            </p:oleObj>
          </a:graphicData>
        </a:graphic>
      </p:graphicFrame>
      <p:pic>
        <p:nvPicPr>
          <p:cNvPr id="3076" name="Picture 9"/>
          <p:cNvPicPr>
            <a:picLocks noChangeAspect="1" noChangeArrowheads="1"/>
          </p:cNvPicPr>
          <p:nvPr/>
        </p:nvPicPr>
        <p:blipFill>
          <a:blip r:embed="rId4" cstate="print"/>
          <a:srcRect/>
          <a:stretch>
            <a:fillRect/>
          </a:stretch>
        </p:blipFill>
        <p:spPr bwMode="auto">
          <a:xfrm>
            <a:off x="304800" y="2895600"/>
            <a:ext cx="5057775" cy="3602038"/>
          </a:xfrm>
          <a:prstGeom prst="rect">
            <a:avLst/>
          </a:prstGeom>
          <a:noFill/>
          <a:ln w="9525">
            <a:noFill/>
            <a:miter lim="800000"/>
            <a:headEnd/>
            <a:tailEnd/>
          </a:ln>
        </p:spPr>
      </p:pic>
      <p:sp>
        <p:nvSpPr>
          <p:cNvPr id="3077" name="TextBox 5"/>
          <p:cNvSpPr txBox="1">
            <a:spLocks noChangeArrowheads="1"/>
          </p:cNvSpPr>
          <p:nvPr/>
        </p:nvSpPr>
        <p:spPr bwMode="auto">
          <a:xfrm>
            <a:off x="5562600" y="2743200"/>
            <a:ext cx="3581400" cy="3694113"/>
          </a:xfrm>
          <a:prstGeom prst="rect">
            <a:avLst/>
          </a:prstGeom>
          <a:noFill/>
          <a:ln w="9525">
            <a:noFill/>
            <a:miter lim="800000"/>
            <a:headEnd/>
            <a:tailEnd/>
          </a:ln>
        </p:spPr>
        <p:txBody>
          <a:bodyPr>
            <a:spAutoFit/>
          </a:bodyPr>
          <a:lstStyle/>
          <a:p>
            <a:r>
              <a:rPr lang="en-US"/>
              <a:t>Statistical testing of all projects indicated that GC/CM delivered project at least 35</a:t>
            </a:r>
            <a:r>
              <a:rPr lang="en-US" u="sng"/>
              <a:t>%</a:t>
            </a:r>
            <a:r>
              <a:rPr lang="en-US"/>
              <a:t> faster than DBB, but further breakdown into project sq ft ranges showed variances.</a:t>
            </a:r>
          </a:p>
          <a:p>
            <a:r>
              <a:rPr lang="en-US" u="sng"/>
              <a:t>Caution</a:t>
            </a:r>
            <a:r>
              <a:rPr lang="en-US"/>
              <a:t> should be used in making any conclusions about the results due to the small  number of projects in each size category. Size categories above 200,000 sq ft where not shown due to small number of projects.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3"/>
          <p:cNvSpPr>
            <a:spLocks noGrp="1"/>
          </p:cNvSpPr>
          <p:nvPr>
            <p:ph type="ctrTitle"/>
          </p:nvPr>
        </p:nvSpPr>
        <p:spPr/>
        <p:txBody>
          <a:bodyPr/>
          <a:lstStyle/>
          <a:p>
            <a:r>
              <a:rPr lang="en-US" smtClean="0"/>
              <a:t>Cost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8"/>
          <p:cNvSpPr>
            <a:spLocks noGrp="1"/>
          </p:cNvSpPr>
          <p:nvPr>
            <p:ph type="title"/>
          </p:nvPr>
        </p:nvSpPr>
        <p:spPr>
          <a:xfrm>
            <a:off x="457200" y="0"/>
            <a:ext cx="8229600" cy="1143000"/>
          </a:xfrm>
        </p:spPr>
        <p:txBody>
          <a:bodyPr/>
          <a:lstStyle/>
          <a:p>
            <a:r>
              <a:rPr lang="en-US" u="sng" smtClean="0"/>
              <a:t>Cost Measures</a:t>
            </a:r>
          </a:p>
        </p:txBody>
      </p:sp>
      <p:sp>
        <p:nvSpPr>
          <p:cNvPr id="53251" name="Content Placeholder 3"/>
          <p:cNvSpPr>
            <a:spLocks noGrp="1"/>
          </p:cNvSpPr>
          <p:nvPr>
            <p:ph idx="1"/>
          </p:nvPr>
        </p:nvSpPr>
        <p:spPr>
          <a:xfrm>
            <a:off x="228600" y="1066800"/>
            <a:ext cx="8915400" cy="5059363"/>
          </a:xfrm>
        </p:spPr>
        <p:txBody>
          <a:bodyPr/>
          <a:lstStyle/>
          <a:p>
            <a:r>
              <a:rPr lang="en-US" smtClean="0"/>
              <a:t>One of the expected benefits of early involvement of the GC/CM is constructability, value engineering, and  budget control during design to help find and eliminate cost changes issue during construction.</a:t>
            </a:r>
          </a:p>
          <a:p>
            <a:r>
              <a:rPr lang="en-US" smtClean="0"/>
              <a:t>Three metrics where used to benchmark cost performance: </a:t>
            </a:r>
          </a:p>
          <a:p>
            <a:pPr lvl="1"/>
            <a:r>
              <a:rPr lang="en-US" smtClean="0"/>
              <a:t>Project cost growth (design &amp; construction)</a:t>
            </a:r>
          </a:p>
          <a:p>
            <a:pPr lvl="1"/>
            <a:r>
              <a:rPr lang="en-US" smtClean="0"/>
              <a:t>Construction cost growth</a:t>
            </a:r>
          </a:p>
          <a:p>
            <a:pPr lvl="1"/>
            <a:r>
              <a:rPr lang="en-US" smtClean="0"/>
              <a:t>Intensity (a hybrid of cost and schedule measures)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Grp="1" noChangeArrowheads="1"/>
          </p:cNvSpPr>
          <p:nvPr>
            <p:ph type="title"/>
          </p:nvPr>
        </p:nvSpPr>
        <p:spPr>
          <a:xfrm>
            <a:off x="457200" y="0"/>
            <a:ext cx="8229600" cy="1219200"/>
          </a:xfrm>
        </p:spPr>
        <p:txBody>
          <a:bodyPr/>
          <a:lstStyle/>
          <a:p>
            <a:pPr eaLnBrk="1" hangingPunct="1"/>
            <a:r>
              <a:rPr lang="en-US" sz="4000" u="sng" smtClean="0"/>
              <a:t>Cost Growth % </a:t>
            </a:r>
            <a:br>
              <a:rPr lang="en-US" sz="4000" u="sng" smtClean="0"/>
            </a:br>
            <a:r>
              <a:rPr lang="en-US" sz="2000" u="sng" smtClean="0"/>
              <a:t>Design &amp; Construction – All Projects</a:t>
            </a:r>
          </a:p>
        </p:txBody>
      </p:sp>
      <p:graphicFrame>
        <p:nvGraphicFramePr>
          <p:cNvPr id="4098" name="Object 11"/>
          <p:cNvGraphicFramePr>
            <a:graphicFrameLocks noChangeAspect="1"/>
          </p:cNvGraphicFramePr>
          <p:nvPr>
            <p:ph sz="half" idx="2"/>
          </p:nvPr>
        </p:nvGraphicFramePr>
        <p:xfrm>
          <a:off x="609600" y="1466850"/>
          <a:ext cx="7620000" cy="2032000"/>
        </p:xfrm>
        <a:graphic>
          <a:graphicData uri="http://schemas.openxmlformats.org/presentationml/2006/ole">
            <p:oleObj spid="_x0000_s4098" name="Document" r:id="rId3" imgW="5930049" imgH="1581666" progId="Word.Document.8">
              <p:embed/>
            </p:oleObj>
          </a:graphicData>
        </a:graphic>
      </p:graphicFrame>
      <p:sp>
        <p:nvSpPr>
          <p:cNvPr id="4100" name="Line 14"/>
          <p:cNvSpPr>
            <a:spLocks noChangeShapeType="1"/>
          </p:cNvSpPr>
          <p:nvPr/>
        </p:nvSpPr>
        <p:spPr bwMode="auto">
          <a:xfrm>
            <a:off x="6172200" y="5029200"/>
            <a:ext cx="0" cy="609600"/>
          </a:xfrm>
          <a:prstGeom prst="line">
            <a:avLst/>
          </a:prstGeom>
          <a:noFill/>
          <a:ln w="57150">
            <a:solidFill>
              <a:srgbClr val="FF0000"/>
            </a:solidFill>
            <a:round/>
            <a:headEnd/>
            <a:tailEnd type="triangle" w="med" len="med"/>
          </a:ln>
        </p:spPr>
        <p:txBody>
          <a:bodyPr/>
          <a:lstStyle/>
          <a:p>
            <a:endParaRPr lang="en-US"/>
          </a:p>
        </p:txBody>
      </p:sp>
      <p:pic>
        <p:nvPicPr>
          <p:cNvPr id="4101" name="Picture 6"/>
          <p:cNvPicPr>
            <a:picLocks noChangeAspect="1" noChangeArrowheads="1"/>
          </p:cNvPicPr>
          <p:nvPr/>
        </p:nvPicPr>
        <p:blipFill>
          <a:blip r:embed="rId4" cstate="print"/>
          <a:srcRect/>
          <a:stretch>
            <a:fillRect/>
          </a:stretch>
        </p:blipFill>
        <p:spPr bwMode="auto">
          <a:xfrm>
            <a:off x="228600" y="3429000"/>
            <a:ext cx="8545513" cy="1658938"/>
          </a:xfrm>
          <a:prstGeom prst="rect">
            <a:avLst/>
          </a:prstGeom>
          <a:noFill/>
          <a:ln w="9525">
            <a:noFill/>
            <a:miter lim="800000"/>
            <a:headEnd/>
            <a:tailEnd/>
          </a:ln>
        </p:spPr>
      </p:pic>
      <p:pic>
        <p:nvPicPr>
          <p:cNvPr id="4102" name="Picture 7"/>
          <p:cNvPicPr>
            <a:picLocks noChangeAspect="1" noChangeArrowheads="1"/>
          </p:cNvPicPr>
          <p:nvPr/>
        </p:nvPicPr>
        <p:blipFill>
          <a:blip r:embed="rId5" cstate="print"/>
          <a:srcRect/>
          <a:stretch>
            <a:fillRect/>
          </a:stretch>
        </p:blipFill>
        <p:spPr bwMode="auto">
          <a:xfrm>
            <a:off x="228600" y="5151438"/>
            <a:ext cx="8534400" cy="1298575"/>
          </a:xfrm>
          <a:prstGeom prst="rect">
            <a:avLst/>
          </a:prstGeom>
          <a:noFill/>
          <a:ln w="9525">
            <a:noFill/>
            <a:miter lim="800000"/>
            <a:headEnd/>
            <a:tailEnd/>
          </a:ln>
        </p:spPr>
      </p:pic>
      <p:sp>
        <p:nvSpPr>
          <p:cNvPr id="4103" name="Line 14"/>
          <p:cNvSpPr>
            <a:spLocks noChangeShapeType="1"/>
          </p:cNvSpPr>
          <p:nvPr/>
        </p:nvSpPr>
        <p:spPr bwMode="auto">
          <a:xfrm>
            <a:off x="6172200" y="3505200"/>
            <a:ext cx="0" cy="609600"/>
          </a:xfrm>
          <a:prstGeom prst="line">
            <a:avLst/>
          </a:prstGeom>
          <a:noFill/>
          <a:ln w="57150">
            <a:solidFill>
              <a:srgbClr val="FF0000"/>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u="sng" smtClean="0"/>
              <a:t>Data Survey Types</a:t>
            </a:r>
          </a:p>
        </p:txBody>
      </p:sp>
      <p:sp>
        <p:nvSpPr>
          <p:cNvPr id="12291" name="Content Placeholder 2"/>
          <p:cNvSpPr>
            <a:spLocks noGrp="1"/>
          </p:cNvSpPr>
          <p:nvPr>
            <p:ph idx="1"/>
          </p:nvPr>
        </p:nvSpPr>
        <p:spPr>
          <a:xfrm>
            <a:off x="457200" y="1371600"/>
            <a:ext cx="8229600" cy="5257800"/>
          </a:xfrm>
        </p:spPr>
        <p:txBody>
          <a:bodyPr/>
          <a:lstStyle/>
          <a:p>
            <a:r>
              <a:rPr lang="en-US" u="sng" smtClean="0"/>
              <a:t>Project Data Survey </a:t>
            </a:r>
          </a:p>
          <a:p>
            <a:pPr lvl="1"/>
            <a:r>
              <a:rPr lang="en-US" smtClean="0"/>
              <a:t>Agency is responsible for reporting data</a:t>
            </a:r>
          </a:p>
          <a:p>
            <a:pPr lvl="1"/>
            <a:r>
              <a:rPr lang="en-US" smtClean="0"/>
              <a:t>Objective reporting on schedule, cost, quality, claims, diversity, competition</a:t>
            </a:r>
          </a:p>
          <a:p>
            <a:pPr lvl="1"/>
            <a:r>
              <a:rPr lang="en-US" smtClean="0"/>
              <a:t> On-line reporting started in 2008</a:t>
            </a:r>
          </a:p>
          <a:p>
            <a:r>
              <a:rPr lang="en-US" u="sng" smtClean="0"/>
              <a:t>Team Survey</a:t>
            </a:r>
          </a:p>
          <a:p>
            <a:pPr lvl="1"/>
            <a:r>
              <a:rPr lang="en-US" smtClean="0"/>
              <a:t>Reported by agency’s project representative, designer, contractor, subcontractors</a:t>
            </a:r>
          </a:p>
          <a:p>
            <a:pPr lvl="1"/>
            <a:r>
              <a:rPr lang="en-US" smtClean="0"/>
              <a:t>Subjective on project performance</a:t>
            </a:r>
          </a:p>
          <a:p>
            <a:pPr lvl="1"/>
            <a:r>
              <a:rPr lang="en-US" smtClean="0"/>
              <a:t>On-line reporting started in September 2010</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u="sng" smtClean="0"/>
              <a:t>Design &amp; Construction Cost Growth – Summary All Projects</a:t>
            </a:r>
          </a:p>
        </p:txBody>
      </p:sp>
      <p:sp>
        <p:nvSpPr>
          <p:cNvPr id="46083" name="Content Placeholder 2"/>
          <p:cNvSpPr>
            <a:spLocks noGrp="1"/>
          </p:cNvSpPr>
          <p:nvPr>
            <p:ph sz="half" idx="1"/>
          </p:nvPr>
        </p:nvSpPr>
        <p:spPr>
          <a:xfrm>
            <a:off x="381000" y="1828800"/>
            <a:ext cx="8458200" cy="3962400"/>
          </a:xfrm>
        </p:spPr>
        <p:txBody>
          <a:bodyPr/>
          <a:lstStyle/>
          <a:p>
            <a:pPr>
              <a:defRPr/>
            </a:pPr>
            <a:r>
              <a:rPr lang="en-US" dirty="0" smtClean="0"/>
              <a:t>The average (mean) indicated GC/CM project had less cost growth </a:t>
            </a:r>
          </a:p>
          <a:p>
            <a:pPr>
              <a:buFontTx/>
              <a:buNone/>
              <a:defRPr/>
            </a:pPr>
            <a:r>
              <a:rPr lang="en-US" dirty="0" smtClean="0"/>
              <a:t>	GC/CM 4.8% compared to DBB 8.8% (4% diff.)</a:t>
            </a:r>
          </a:p>
          <a:p>
            <a:pPr>
              <a:defRPr/>
            </a:pPr>
            <a:r>
              <a:rPr lang="en-US" dirty="0" smtClean="0"/>
              <a:t>But the median indicated that GC/CM was slightly higher</a:t>
            </a:r>
          </a:p>
          <a:p>
            <a:pPr>
              <a:buFontTx/>
              <a:buNone/>
              <a:defRPr/>
            </a:pPr>
            <a:r>
              <a:rPr lang="en-US" dirty="0" smtClean="0"/>
              <a:t>	GC/CM 0.42% compared to DBB 0.0 %</a:t>
            </a:r>
          </a:p>
          <a:p>
            <a:pPr>
              <a:defRPr/>
            </a:pPr>
            <a:r>
              <a:rPr lang="en-US" dirty="0" smtClean="0"/>
              <a:t>% of projects that met or finished under budget </a:t>
            </a:r>
          </a:p>
          <a:p>
            <a:pPr indent="7938">
              <a:buFontTx/>
              <a:buNone/>
              <a:defRPr/>
            </a:pPr>
            <a:r>
              <a:rPr lang="en-US" dirty="0" smtClean="0"/>
              <a:t>GC/CM 43% verse DBB 68%</a:t>
            </a:r>
          </a:p>
          <a:p>
            <a:pPr indent="7938">
              <a:buFontTx/>
              <a:buNone/>
              <a:defRPr/>
            </a:pPr>
            <a:endParaRPr lang="en-US" b="1" u="sng" dirty="0" smtClean="0">
              <a:solidFill>
                <a:srgbClr val="FF0000"/>
              </a:solidFill>
            </a:endParaRPr>
          </a:p>
          <a:p>
            <a:pPr>
              <a:buFontTx/>
              <a:buNone/>
              <a:defRPr/>
            </a:pPr>
            <a:endParaRPr lang="en-US" dirty="0" smtClean="0"/>
          </a:p>
          <a:p>
            <a:pPr>
              <a:defRPr/>
            </a:pPr>
            <a:endParaRPr lang="en-US" dirty="0" smtClean="0"/>
          </a:p>
        </p:txBody>
      </p:sp>
      <p:sp>
        <p:nvSpPr>
          <p:cNvPr id="54276" name="TextBox 3"/>
          <p:cNvSpPr txBox="1">
            <a:spLocks noChangeArrowheads="1"/>
          </p:cNvSpPr>
          <p:nvPr/>
        </p:nvSpPr>
        <p:spPr bwMode="auto">
          <a:xfrm>
            <a:off x="457200" y="5867400"/>
            <a:ext cx="8305800" cy="984250"/>
          </a:xfrm>
          <a:prstGeom prst="rect">
            <a:avLst/>
          </a:prstGeom>
          <a:noFill/>
          <a:ln w="9525">
            <a:noFill/>
            <a:miter lim="800000"/>
            <a:headEnd/>
            <a:tailEnd/>
          </a:ln>
        </p:spPr>
        <p:txBody>
          <a:bodyPr>
            <a:spAutoFit/>
          </a:bodyPr>
          <a:lstStyle/>
          <a:p>
            <a:r>
              <a:rPr lang="en-US" sz="2000" b="1" u="sng">
                <a:solidFill>
                  <a:srgbClr val="FF0000"/>
                </a:solidFill>
              </a:rPr>
              <a:t>Statistical testing indicated there was not a significant difference between delivery methods for Project Cost Growth</a:t>
            </a:r>
          </a:p>
          <a:p>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u="sng" smtClean="0"/>
              <a:t>Construction Cost Growth – Summary All Projects</a:t>
            </a:r>
          </a:p>
        </p:txBody>
      </p:sp>
      <p:sp>
        <p:nvSpPr>
          <p:cNvPr id="46083" name="Content Placeholder 2"/>
          <p:cNvSpPr>
            <a:spLocks noGrp="1"/>
          </p:cNvSpPr>
          <p:nvPr>
            <p:ph sz="half" idx="1"/>
          </p:nvPr>
        </p:nvSpPr>
        <p:spPr>
          <a:xfrm>
            <a:off x="381000" y="1828800"/>
            <a:ext cx="8305800" cy="3962400"/>
          </a:xfrm>
        </p:spPr>
        <p:txBody>
          <a:bodyPr/>
          <a:lstStyle/>
          <a:p>
            <a:pPr>
              <a:defRPr/>
            </a:pPr>
            <a:r>
              <a:rPr lang="en-US" dirty="0" smtClean="0"/>
              <a:t>The average (mean) indicated GC/CM project had less cost growth </a:t>
            </a:r>
          </a:p>
          <a:p>
            <a:pPr>
              <a:buFontTx/>
              <a:buNone/>
              <a:defRPr/>
            </a:pPr>
            <a:r>
              <a:rPr lang="en-US" dirty="0" smtClean="0"/>
              <a:t>	GC/CM 3.8% compared to DBB 5.0% (1.2% diff.)</a:t>
            </a:r>
          </a:p>
          <a:p>
            <a:pPr>
              <a:defRPr/>
            </a:pPr>
            <a:r>
              <a:rPr lang="en-US" dirty="0" smtClean="0"/>
              <a:t>But the median indicated that GC/CM was slightly higher</a:t>
            </a:r>
          </a:p>
          <a:p>
            <a:pPr>
              <a:buFontTx/>
              <a:buNone/>
              <a:defRPr/>
            </a:pPr>
            <a:r>
              <a:rPr lang="en-US" dirty="0" smtClean="0"/>
              <a:t>	GC/CM 0.43% compared to DBB 0.0 %</a:t>
            </a:r>
          </a:p>
          <a:p>
            <a:pPr>
              <a:defRPr/>
            </a:pPr>
            <a:r>
              <a:rPr lang="en-US" dirty="0" smtClean="0"/>
              <a:t>% of projects that met or under budget </a:t>
            </a:r>
          </a:p>
          <a:p>
            <a:pPr indent="7938">
              <a:buFontTx/>
              <a:buNone/>
              <a:defRPr/>
            </a:pPr>
            <a:r>
              <a:rPr lang="en-US" dirty="0" smtClean="0"/>
              <a:t>GC/CM 43% verse DBB 62%</a:t>
            </a:r>
          </a:p>
          <a:p>
            <a:pPr>
              <a:buFontTx/>
              <a:buNone/>
              <a:defRPr/>
            </a:pPr>
            <a:endParaRPr lang="en-US" dirty="0" smtClean="0"/>
          </a:p>
          <a:p>
            <a:pPr>
              <a:defRPr/>
            </a:pPr>
            <a:endParaRPr lang="en-US" dirty="0" smtClean="0"/>
          </a:p>
        </p:txBody>
      </p:sp>
      <p:sp>
        <p:nvSpPr>
          <p:cNvPr id="55300" name="TextBox 3"/>
          <p:cNvSpPr txBox="1">
            <a:spLocks noChangeArrowheads="1"/>
          </p:cNvSpPr>
          <p:nvPr/>
        </p:nvSpPr>
        <p:spPr bwMode="auto">
          <a:xfrm>
            <a:off x="533400" y="5867400"/>
            <a:ext cx="8229600" cy="984250"/>
          </a:xfrm>
          <a:prstGeom prst="rect">
            <a:avLst/>
          </a:prstGeom>
          <a:noFill/>
          <a:ln w="9525">
            <a:noFill/>
            <a:miter lim="800000"/>
            <a:headEnd/>
            <a:tailEnd/>
          </a:ln>
        </p:spPr>
        <p:txBody>
          <a:bodyPr>
            <a:spAutoFit/>
          </a:bodyPr>
          <a:lstStyle/>
          <a:p>
            <a:r>
              <a:rPr lang="en-US" sz="2000" b="1" u="sng">
                <a:solidFill>
                  <a:srgbClr val="FF0000"/>
                </a:solidFill>
              </a:rPr>
              <a:t>Statistical testing indicated there was not a significant difference between delivery methods for Construction Cost Growth</a:t>
            </a:r>
          </a:p>
          <a:p>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4"/>
          <p:cNvSpPr>
            <a:spLocks noGrp="1"/>
          </p:cNvSpPr>
          <p:nvPr>
            <p:ph type="title"/>
          </p:nvPr>
        </p:nvSpPr>
        <p:spPr>
          <a:xfrm>
            <a:off x="381000" y="228600"/>
            <a:ext cx="8229600" cy="1143000"/>
          </a:xfrm>
        </p:spPr>
        <p:txBody>
          <a:bodyPr/>
          <a:lstStyle/>
          <a:p>
            <a:r>
              <a:rPr lang="en-US" u="sng" smtClean="0"/>
              <a:t>Review by Project Size Group</a:t>
            </a:r>
          </a:p>
        </p:txBody>
      </p:sp>
      <p:sp>
        <p:nvSpPr>
          <p:cNvPr id="56323" name="Content Placeholder 5"/>
          <p:cNvSpPr>
            <a:spLocks noGrp="1"/>
          </p:cNvSpPr>
          <p:nvPr>
            <p:ph idx="1"/>
          </p:nvPr>
        </p:nvSpPr>
        <p:spPr>
          <a:xfrm>
            <a:off x="838200" y="1295400"/>
            <a:ext cx="7467600" cy="5181600"/>
          </a:xfrm>
        </p:spPr>
        <p:txBody>
          <a:bodyPr/>
          <a:lstStyle/>
          <a:p>
            <a:r>
              <a:rPr lang="en-US" sz="2800" smtClean="0"/>
              <a:t>Since the data is skewed by the disparity of project size and delivery method data per size (more DBB projects in the test population are small projects under $10M).</a:t>
            </a:r>
          </a:p>
          <a:p>
            <a:r>
              <a:rPr lang="en-US" sz="2800" smtClean="0"/>
              <a:t>Testing in a project size group between $10M to $25M the results indicated that GC/CM had slightly less project cost growth compared to DBB (1.8%). </a:t>
            </a:r>
          </a:p>
          <a:p>
            <a:r>
              <a:rPr lang="en-US" sz="2800" u="sng" smtClean="0"/>
              <a:t>Caution</a:t>
            </a:r>
            <a:r>
              <a:rPr lang="en-US" sz="2800" smtClean="0"/>
              <a:t> should be used in making any conclusions about the results due to a small  number of projects in each project size category.</a:t>
            </a:r>
          </a:p>
          <a:p>
            <a:endParaRPr lang="en-US"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57200" y="274638"/>
            <a:ext cx="8229600" cy="944562"/>
          </a:xfrm>
        </p:spPr>
        <p:txBody>
          <a:bodyPr/>
          <a:lstStyle/>
          <a:p>
            <a:r>
              <a:rPr lang="en-US" sz="4000" u="sng" smtClean="0"/>
              <a:t>Cost Results by </a:t>
            </a:r>
            <a:br>
              <a:rPr lang="en-US" sz="4000" u="sng" smtClean="0"/>
            </a:br>
            <a:r>
              <a:rPr lang="en-US" sz="4000" u="sng" smtClean="0"/>
              <a:t>Project Size Group</a:t>
            </a:r>
          </a:p>
        </p:txBody>
      </p:sp>
      <p:pic>
        <p:nvPicPr>
          <p:cNvPr id="57347" name="Picture 4"/>
          <p:cNvPicPr>
            <a:picLocks noChangeAspect="1" noChangeArrowheads="1"/>
          </p:cNvPicPr>
          <p:nvPr/>
        </p:nvPicPr>
        <p:blipFill>
          <a:blip r:embed="rId2" cstate="print"/>
          <a:srcRect/>
          <a:stretch>
            <a:fillRect/>
          </a:stretch>
        </p:blipFill>
        <p:spPr bwMode="auto">
          <a:xfrm>
            <a:off x="1600200" y="1447800"/>
            <a:ext cx="5818188" cy="5183188"/>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4"/>
          <p:cNvSpPr>
            <a:spLocks noGrp="1"/>
          </p:cNvSpPr>
          <p:nvPr>
            <p:ph type="title"/>
          </p:nvPr>
        </p:nvSpPr>
        <p:spPr>
          <a:xfrm>
            <a:off x="457200" y="274638"/>
            <a:ext cx="8229600" cy="1935162"/>
          </a:xfrm>
        </p:spPr>
        <p:txBody>
          <a:bodyPr/>
          <a:lstStyle/>
          <a:p>
            <a:r>
              <a:rPr lang="en-US" sz="4000" u="sng" smtClean="0"/>
              <a:t>Cost Growth Does Not Necessary Indicate Poor Performance</a:t>
            </a:r>
          </a:p>
        </p:txBody>
      </p:sp>
      <p:sp>
        <p:nvSpPr>
          <p:cNvPr id="58371" name="Content Placeholder 5"/>
          <p:cNvSpPr>
            <a:spLocks noGrp="1"/>
          </p:cNvSpPr>
          <p:nvPr>
            <p:ph idx="1"/>
          </p:nvPr>
        </p:nvSpPr>
        <p:spPr>
          <a:xfrm>
            <a:off x="457200" y="2514600"/>
            <a:ext cx="8229600" cy="3611563"/>
          </a:xfrm>
        </p:spPr>
        <p:txBody>
          <a:bodyPr/>
          <a:lstStyle/>
          <a:p>
            <a:pPr marL="976313" indent="-976313">
              <a:buFontTx/>
              <a:buNone/>
            </a:pPr>
            <a:r>
              <a:rPr lang="en-US" sz="2800" smtClean="0"/>
              <a:t>Note:  It is recognized that a job may grow in scope for several reasons that may or may not lead to cost growth. The cost growth metric only measures whether or not the job was completed on budget, not to track changes.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57200" y="0"/>
            <a:ext cx="8229600" cy="1524000"/>
          </a:xfrm>
        </p:spPr>
        <p:txBody>
          <a:bodyPr/>
          <a:lstStyle/>
          <a:p>
            <a:pPr algn="l"/>
            <a:r>
              <a:rPr lang="en-US" sz="4000" u="sng" smtClean="0"/>
              <a:t>If actual design costs differ from budgeted please explain.</a:t>
            </a:r>
          </a:p>
        </p:txBody>
      </p:sp>
      <p:pic>
        <p:nvPicPr>
          <p:cNvPr id="59395" name="Picture 2"/>
          <p:cNvPicPr>
            <a:picLocks noChangeAspect="1" noChangeArrowheads="1"/>
          </p:cNvPicPr>
          <p:nvPr/>
        </p:nvPicPr>
        <p:blipFill>
          <a:blip r:embed="rId2" cstate="print"/>
          <a:srcRect/>
          <a:stretch>
            <a:fillRect/>
          </a:stretch>
        </p:blipFill>
        <p:spPr bwMode="auto">
          <a:xfrm>
            <a:off x="304800" y="1600200"/>
            <a:ext cx="8162925" cy="4067175"/>
          </a:xfrm>
          <a:prstGeom prst="rect">
            <a:avLst/>
          </a:prstGeom>
          <a:noFill/>
          <a:ln w="9525">
            <a:noFill/>
            <a:miter lim="800000"/>
            <a:headEnd/>
            <a:tailEnd/>
          </a:ln>
        </p:spPr>
      </p:pic>
      <p:sp>
        <p:nvSpPr>
          <p:cNvPr id="59396" name="TextBox 3"/>
          <p:cNvSpPr txBox="1">
            <a:spLocks noChangeArrowheads="1"/>
          </p:cNvSpPr>
          <p:nvPr/>
        </p:nvSpPr>
        <p:spPr bwMode="auto">
          <a:xfrm>
            <a:off x="381000" y="5715000"/>
            <a:ext cx="4365625" cy="369888"/>
          </a:xfrm>
          <a:prstGeom prst="rect">
            <a:avLst/>
          </a:prstGeom>
          <a:noFill/>
          <a:ln w="9525">
            <a:noFill/>
            <a:miter lim="800000"/>
            <a:headEnd/>
            <a:tailEnd/>
          </a:ln>
        </p:spPr>
        <p:txBody>
          <a:bodyPr wrap="none">
            <a:spAutoFit/>
          </a:bodyPr>
          <a:lstStyle/>
          <a:p>
            <a:r>
              <a:rPr lang="en-US"/>
              <a:t>Note: Multiple responses were allowed.</a:t>
            </a:r>
          </a:p>
        </p:txBody>
      </p:sp>
      <p:sp>
        <p:nvSpPr>
          <p:cNvPr id="59397" name="Oval 8"/>
          <p:cNvSpPr>
            <a:spLocks noChangeArrowheads="1"/>
          </p:cNvSpPr>
          <p:nvPr/>
        </p:nvSpPr>
        <p:spPr bwMode="auto">
          <a:xfrm>
            <a:off x="7620000" y="5257800"/>
            <a:ext cx="762000" cy="381000"/>
          </a:xfrm>
          <a:prstGeom prst="ellipse">
            <a:avLst/>
          </a:prstGeom>
          <a:noFill/>
          <a:ln w="28575">
            <a:solidFill>
              <a:srgbClr val="66FF33"/>
            </a:solidFill>
            <a:round/>
            <a:headEnd/>
            <a:tailEnd/>
          </a:ln>
        </p:spPr>
        <p:txBody>
          <a:bodyPr wrap="none" anchor="ctr"/>
          <a:lstStyle/>
          <a:p>
            <a:endParaRPr lang="en-US"/>
          </a:p>
        </p:txBody>
      </p:sp>
      <p:sp>
        <p:nvSpPr>
          <p:cNvPr id="59398" name="Oval 8"/>
          <p:cNvSpPr>
            <a:spLocks noChangeArrowheads="1"/>
          </p:cNvSpPr>
          <p:nvPr/>
        </p:nvSpPr>
        <p:spPr bwMode="auto">
          <a:xfrm>
            <a:off x="5334000" y="5334000"/>
            <a:ext cx="762000" cy="381000"/>
          </a:xfrm>
          <a:prstGeom prst="ellipse">
            <a:avLst/>
          </a:prstGeom>
          <a:noFill/>
          <a:ln w="28575">
            <a:solidFill>
              <a:srgbClr val="66FF33"/>
            </a:solidFill>
            <a:round/>
            <a:headEnd/>
            <a:tailEnd/>
          </a:ln>
        </p:spPr>
        <p:txBody>
          <a:bodyPr wrap="none" anchor="ctr"/>
          <a:lstStyle/>
          <a:p>
            <a:endParaRPr lang="en-US"/>
          </a:p>
        </p:txBody>
      </p:sp>
      <p:sp>
        <p:nvSpPr>
          <p:cNvPr id="59399" name="Oval 8"/>
          <p:cNvSpPr>
            <a:spLocks noChangeArrowheads="1"/>
          </p:cNvSpPr>
          <p:nvPr/>
        </p:nvSpPr>
        <p:spPr bwMode="auto">
          <a:xfrm>
            <a:off x="5334000" y="3733800"/>
            <a:ext cx="762000" cy="381000"/>
          </a:xfrm>
          <a:prstGeom prst="ellipse">
            <a:avLst/>
          </a:prstGeom>
          <a:noFill/>
          <a:ln w="28575">
            <a:solidFill>
              <a:srgbClr val="66FF33"/>
            </a:solidFill>
            <a:round/>
            <a:headEnd/>
            <a:tailEnd/>
          </a:ln>
        </p:spPr>
        <p:txBody>
          <a:bodyPr wrap="none" anchor="ctr"/>
          <a:lstStyle/>
          <a:p>
            <a:endParaRPr lang="en-US"/>
          </a:p>
        </p:txBody>
      </p:sp>
      <p:sp>
        <p:nvSpPr>
          <p:cNvPr id="59400" name="Oval 8"/>
          <p:cNvSpPr>
            <a:spLocks noChangeArrowheads="1"/>
          </p:cNvSpPr>
          <p:nvPr/>
        </p:nvSpPr>
        <p:spPr bwMode="auto">
          <a:xfrm>
            <a:off x="7620000" y="3733800"/>
            <a:ext cx="762000" cy="381000"/>
          </a:xfrm>
          <a:prstGeom prst="ellipse">
            <a:avLst/>
          </a:prstGeom>
          <a:noFill/>
          <a:ln w="28575">
            <a:solidFill>
              <a:srgbClr val="66FF33"/>
            </a:solidFill>
            <a:round/>
            <a:headEnd/>
            <a:tailEnd/>
          </a:ln>
        </p:spPr>
        <p:txBody>
          <a:bodyPr wrap="none" anchor="ctr"/>
          <a:lstStyle/>
          <a:p>
            <a:endParaRPr lang="en-US"/>
          </a:p>
        </p:txBody>
      </p:sp>
      <p:sp>
        <p:nvSpPr>
          <p:cNvPr id="59401" name="TextBox 8"/>
          <p:cNvSpPr txBox="1">
            <a:spLocks noChangeArrowheads="1"/>
          </p:cNvSpPr>
          <p:nvPr/>
        </p:nvSpPr>
        <p:spPr bwMode="auto">
          <a:xfrm>
            <a:off x="381000" y="6172200"/>
            <a:ext cx="8077200" cy="369888"/>
          </a:xfrm>
          <a:prstGeom prst="rect">
            <a:avLst/>
          </a:prstGeom>
          <a:noFill/>
          <a:ln w="9525">
            <a:noFill/>
            <a:miter lim="800000"/>
            <a:headEnd/>
            <a:tailEnd/>
          </a:ln>
        </p:spPr>
        <p:txBody>
          <a:bodyPr>
            <a:spAutoFit/>
          </a:bodyPr>
          <a:lstStyle/>
          <a:p>
            <a:r>
              <a:rPr lang="en-US"/>
              <a:t>Note: Green represents the 2 highest responses within delivery method.</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457200" y="0"/>
            <a:ext cx="8229600" cy="1325563"/>
          </a:xfrm>
        </p:spPr>
        <p:txBody>
          <a:bodyPr/>
          <a:lstStyle/>
          <a:p>
            <a:pPr algn="l"/>
            <a:r>
              <a:rPr lang="en-US" sz="4000" u="sng" smtClean="0"/>
              <a:t>If actual construction costs differ from budgeted please explain.</a:t>
            </a:r>
          </a:p>
        </p:txBody>
      </p:sp>
      <p:pic>
        <p:nvPicPr>
          <p:cNvPr id="60419" name="Picture 2"/>
          <p:cNvPicPr>
            <a:picLocks noChangeAspect="1" noChangeArrowheads="1"/>
          </p:cNvPicPr>
          <p:nvPr/>
        </p:nvPicPr>
        <p:blipFill>
          <a:blip r:embed="rId2" cstate="print"/>
          <a:srcRect/>
          <a:stretch>
            <a:fillRect/>
          </a:stretch>
        </p:blipFill>
        <p:spPr bwMode="auto">
          <a:xfrm>
            <a:off x="228600" y="1447800"/>
            <a:ext cx="8616950" cy="4378325"/>
          </a:xfrm>
          <a:prstGeom prst="rect">
            <a:avLst/>
          </a:prstGeom>
          <a:noFill/>
          <a:ln w="9525">
            <a:noFill/>
            <a:miter lim="800000"/>
            <a:headEnd/>
            <a:tailEnd/>
          </a:ln>
        </p:spPr>
      </p:pic>
      <p:sp>
        <p:nvSpPr>
          <p:cNvPr id="60420" name="TextBox 4"/>
          <p:cNvSpPr txBox="1">
            <a:spLocks noChangeArrowheads="1"/>
          </p:cNvSpPr>
          <p:nvPr/>
        </p:nvSpPr>
        <p:spPr bwMode="auto">
          <a:xfrm>
            <a:off x="304800" y="5867400"/>
            <a:ext cx="4365625" cy="369888"/>
          </a:xfrm>
          <a:prstGeom prst="rect">
            <a:avLst/>
          </a:prstGeom>
          <a:noFill/>
          <a:ln w="9525">
            <a:noFill/>
            <a:miter lim="800000"/>
            <a:headEnd/>
            <a:tailEnd/>
          </a:ln>
        </p:spPr>
        <p:txBody>
          <a:bodyPr wrap="none">
            <a:spAutoFit/>
          </a:bodyPr>
          <a:lstStyle/>
          <a:p>
            <a:r>
              <a:rPr lang="en-US"/>
              <a:t>Note: Multiple responses were allowed.</a:t>
            </a:r>
          </a:p>
        </p:txBody>
      </p:sp>
      <p:sp>
        <p:nvSpPr>
          <p:cNvPr id="60421" name="Oval 8"/>
          <p:cNvSpPr>
            <a:spLocks noChangeArrowheads="1"/>
          </p:cNvSpPr>
          <p:nvPr/>
        </p:nvSpPr>
        <p:spPr bwMode="auto">
          <a:xfrm>
            <a:off x="5791200" y="5410200"/>
            <a:ext cx="762000" cy="381000"/>
          </a:xfrm>
          <a:prstGeom prst="ellipse">
            <a:avLst/>
          </a:prstGeom>
          <a:noFill/>
          <a:ln w="28575">
            <a:solidFill>
              <a:srgbClr val="66FF33"/>
            </a:solidFill>
            <a:round/>
            <a:headEnd/>
            <a:tailEnd/>
          </a:ln>
        </p:spPr>
        <p:txBody>
          <a:bodyPr wrap="none" anchor="ctr"/>
          <a:lstStyle/>
          <a:p>
            <a:endParaRPr lang="en-US"/>
          </a:p>
        </p:txBody>
      </p:sp>
      <p:sp>
        <p:nvSpPr>
          <p:cNvPr id="60422" name="Oval 8"/>
          <p:cNvSpPr>
            <a:spLocks noChangeArrowheads="1"/>
          </p:cNvSpPr>
          <p:nvPr/>
        </p:nvSpPr>
        <p:spPr bwMode="auto">
          <a:xfrm>
            <a:off x="8001000" y="5410200"/>
            <a:ext cx="762000" cy="381000"/>
          </a:xfrm>
          <a:prstGeom prst="ellipse">
            <a:avLst/>
          </a:prstGeom>
          <a:noFill/>
          <a:ln w="28575">
            <a:solidFill>
              <a:srgbClr val="66FF33"/>
            </a:solidFill>
            <a:round/>
            <a:headEnd/>
            <a:tailEnd/>
          </a:ln>
        </p:spPr>
        <p:txBody>
          <a:bodyPr wrap="none" anchor="ctr"/>
          <a:lstStyle/>
          <a:p>
            <a:endParaRPr lang="en-US"/>
          </a:p>
        </p:txBody>
      </p:sp>
      <p:sp>
        <p:nvSpPr>
          <p:cNvPr id="60423" name="Oval 8"/>
          <p:cNvSpPr>
            <a:spLocks noChangeArrowheads="1"/>
          </p:cNvSpPr>
          <p:nvPr/>
        </p:nvSpPr>
        <p:spPr bwMode="auto">
          <a:xfrm>
            <a:off x="5715000" y="2362200"/>
            <a:ext cx="762000" cy="381000"/>
          </a:xfrm>
          <a:prstGeom prst="ellipse">
            <a:avLst/>
          </a:prstGeom>
          <a:noFill/>
          <a:ln w="28575">
            <a:solidFill>
              <a:srgbClr val="66FF33"/>
            </a:solidFill>
            <a:round/>
            <a:headEnd/>
            <a:tailEnd/>
          </a:ln>
        </p:spPr>
        <p:txBody>
          <a:bodyPr wrap="none" anchor="ctr"/>
          <a:lstStyle/>
          <a:p>
            <a:endParaRPr lang="en-US"/>
          </a:p>
        </p:txBody>
      </p:sp>
      <p:sp>
        <p:nvSpPr>
          <p:cNvPr id="60424" name="Oval 8"/>
          <p:cNvSpPr>
            <a:spLocks noChangeArrowheads="1"/>
          </p:cNvSpPr>
          <p:nvPr/>
        </p:nvSpPr>
        <p:spPr bwMode="auto">
          <a:xfrm>
            <a:off x="8001000" y="2438400"/>
            <a:ext cx="762000" cy="381000"/>
          </a:xfrm>
          <a:prstGeom prst="ellipse">
            <a:avLst/>
          </a:prstGeom>
          <a:noFill/>
          <a:ln w="28575">
            <a:solidFill>
              <a:srgbClr val="66FF33"/>
            </a:solidFill>
            <a:round/>
            <a:headEnd/>
            <a:tailEnd/>
          </a:ln>
        </p:spPr>
        <p:txBody>
          <a:bodyPr wrap="none" anchor="ctr"/>
          <a:lstStyle/>
          <a:p>
            <a:endParaRPr lang="en-US"/>
          </a:p>
        </p:txBody>
      </p:sp>
      <p:sp>
        <p:nvSpPr>
          <p:cNvPr id="60425" name="TextBox 10"/>
          <p:cNvSpPr txBox="1">
            <a:spLocks noChangeArrowheads="1"/>
          </p:cNvSpPr>
          <p:nvPr/>
        </p:nvSpPr>
        <p:spPr bwMode="auto">
          <a:xfrm>
            <a:off x="304800" y="6248400"/>
            <a:ext cx="8077200" cy="369888"/>
          </a:xfrm>
          <a:prstGeom prst="rect">
            <a:avLst/>
          </a:prstGeom>
          <a:noFill/>
          <a:ln w="9525">
            <a:noFill/>
            <a:miter lim="800000"/>
            <a:headEnd/>
            <a:tailEnd/>
          </a:ln>
        </p:spPr>
        <p:txBody>
          <a:bodyPr>
            <a:spAutoFit/>
          </a:bodyPr>
          <a:lstStyle/>
          <a:p>
            <a:r>
              <a:rPr lang="en-US"/>
              <a:t>Note: Green represents the 2 highest responses within delivery method.</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533400" y="0"/>
            <a:ext cx="8229600" cy="1066800"/>
          </a:xfrm>
        </p:spPr>
        <p:txBody>
          <a:bodyPr/>
          <a:lstStyle/>
          <a:p>
            <a:pPr algn="l" eaLnBrk="1" hangingPunct="1"/>
            <a:r>
              <a:rPr lang="en-US" sz="2400" u="sng" smtClean="0"/>
              <a:t>Was the project completed to meet the owner's cost expectation? </a:t>
            </a:r>
            <a:endParaRPr lang="en-US" sz="1800" b="1" u="sng" smtClean="0">
              <a:solidFill>
                <a:srgbClr val="FF0000"/>
              </a:solidFill>
            </a:endParaRPr>
          </a:p>
        </p:txBody>
      </p:sp>
      <p:sp>
        <p:nvSpPr>
          <p:cNvPr id="61443" name="Oval 8"/>
          <p:cNvSpPr>
            <a:spLocks noChangeArrowheads="1"/>
          </p:cNvSpPr>
          <p:nvPr/>
        </p:nvSpPr>
        <p:spPr bwMode="auto">
          <a:xfrm>
            <a:off x="5943600" y="2438400"/>
            <a:ext cx="762000" cy="457200"/>
          </a:xfrm>
          <a:prstGeom prst="ellipse">
            <a:avLst/>
          </a:prstGeom>
          <a:noFill/>
          <a:ln w="28575">
            <a:solidFill>
              <a:srgbClr val="FF0000"/>
            </a:solidFill>
            <a:round/>
            <a:headEnd/>
            <a:tailEnd/>
          </a:ln>
        </p:spPr>
        <p:txBody>
          <a:bodyPr wrap="none" anchor="ctr"/>
          <a:lstStyle/>
          <a:p>
            <a:endParaRPr lang="en-US"/>
          </a:p>
        </p:txBody>
      </p:sp>
      <p:sp>
        <p:nvSpPr>
          <p:cNvPr id="61444" name="Oval 9"/>
          <p:cNvSpPr>
            <a:spLocks noChangeArrowheads="1"/>
          </p:cNvSpPr>
          <p:nvPr/>
        </p:nvSpPr>
        <p:spPr bwMode="auto">
          <a:xfrm>
            <a:off x="6781800" y="3124200"/>
            <a:ext cx="762000" cy="457200"/>
          </a:xfrm>
          <a:prstGeom prst="ellipse">
            <a:avLst/>
          </a:prstGeom>
          <a:noFill/>
          <a:ln w="28575">
            <a:solidFill>
              <a:srgbClr val="66FF33"/>
            </a:solidFill>
            <a:round/>
            <a:headEnd/>
            <a:tailEnd/>
          </a:ln>
        </p:spPr>
        <p:txBody>
          <a:bodyPr wrap="none" anchor="ctr"/>
          <a:lstStyle/>
          <a:p>
            <a:pPr algn="ctr"/>
            <a:endParaRPr lang="en-US" b="1"/>
          </a:p>
        </p:txBody>
      </p:sp>
      <p:pic>
        <p:nvPicPr>
          <p:cNvPr id="61445" name="Picture 8"/>
          <p:cNvPicPr>
            <a:picLocks noChangeAspect="1" noChangeArrowheads="1"/>
          </p:cNvPicPr>
          <p:nvPr/>
        </p:nvPicPr>
        <p:blipFill>
          <a:blip r:embed="rId2" cstate="print"/>
          <a:srcRect/>
          <a:stretch>
            <a:fillRect/>
          </a:stretch>
        </p:blipFill>
        <p:spPr bwMode="auto">
          <a:xfrm>
            <a:off x="533400" y="3629025"/>
            <a:ext cx="4038600" cy="3228975"/>
          </a:xfrm>
          <a:prstGeom prst="rect">
            <a:avLst/>
          </a:prstGeom>
          <a:noFill/>
          <a:ln w="9525">
            <a:noFill/>
            <a:miter lim="800000"/>
            <a:headEnd/>
            <a:tailEnd/>
          </a:ln>
        </p:spPr>
      </p:pic>
      <p:pic>
        <p:nvPicPr>
          <p:cNvPr id="61446" name="Picture 9"/>
          <p:cNvPicPr>
            <a:picLocks noChangeAspect="1" noChangeArrowheads="1"/>
          </p:cNvPicPr>
          <p:nvPr/>
        </p:nvPicPr>
        <p:blipFill>
          <a:blip r:embed="rId3" cstate="print"/>
          <a:srcRect/>
          <a:stretch>
            <a:fillRect/>
          </a:stretch>
        </p:blipFill>
        <p:spPr bwMode="auto">
          <a:xfrm>
            <a:off x="381000" y="981075"/>
            <a:ext cx="7315200" cy="2722563"/>
          </a:xfrm>
          <a:prstGeom prst="rect">
            <a:avLst/>
          </a:prstGeom>
          <a:noFill/>
          <a:ln w="9525">
            <a:noFill/>
            <a:miter lim="800000"/>
            <a:headEnd/>
            <a:tailEnd/>
          </a:ln>
        </p:spPr>
      </p:pic>
      <p:sp>
        <p:nvSpPr>
          <p:cNvPr id="61447" name="TextBox 6"/>
          <p:cNvSpPr txBox="1">
            <a:spLocks noChangeArrowheads="1"/>
          </p:cNvSpPr>
          <p:nvPr/>
        </p:nvSpPr>
        <p:spPr bwMode="auto">
          <a:xfrm>
            <a:off x="4191000" y="4953000"/>
            <a:ext cx="4572000" cy="923925"/>
          </a:xfrm>
          <a:prstGeom prst="rect">
            <a:avLst/>
          </a:prstGeom>
          <a:noFill/>
          <a:ln w="9525">
            <a:noFill/>
            <a:miter lim="800000"/>
            <a:headEnd/>
            <a:tailEnd/>
          </a:ln>
        </p:spPr>
        <p:txBody>
          <a:bodyPr>
            <a:spAutoFit/>
          </a:bodyPr>
          <a:lstStyle/>
          <a:p>
            <a:r>
              <a:rPr lang="en-US" b="1" u="sng">
                <a:solidFill>
                  <a:srgbClr val="FF0000"/>
                </a:solidFill>
              </a:rPr>
              <a:t>Owners had a 9% higher response that  GC/CM projects met their quality expectations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6"/>
          <p:cNvSpPr>
            <a:spLocks noGrp="1" noChangeArrowheads="1"/>
          </p:cNvSpPr>
          <p:nvPr>
            <p:ph type="title"/>
          </p:nvPr>
        </p:nvSpPr>
        <p:spPr>
          <a:xfrm>
            <a:off x="457200" y="152400"/>
            <a:ext cx="8229600" cy="792163"/>
          </a:xfrm>
        </p:spPr>
        <p:txBody>
          <a:bodyPr/>
          <a:lstStyle/>
          <a:p>
            <a:pPr eaLnBrk="1" hangingPunct="1"/>
            <a:r>
              <a:rPr lang="en-US" u="sng" smtClean="0"/>
              <a:t>Intensity of Delivery</a:t>
            </a:r>
          </a:p>
        </p:txBody>
      </p:sp>
      <p:graphicFrame>
        <p:nvGraphicFramePr>
          <p:cNvPr id="5122" name="Object 8"/>
          <p:cNvGraphicFramePr>
            <a:graphicFrameLocks noChangeAspect="1"/>
          </p:cNvGraphicFramePr>
          <p:nvPr>
            <p:ph sz="half" idx="2"/>
          </p:nvPr>
        </p:nvGraphicFramePr>
        <p:xfrm>
          <a:off x="457200" y="1449388"/>
          <a:ext cx="8256588" cy="1468437"/>
        </p:xfrm>
        <a:graphic>
          <a:graphicData uri="http://schemas.openxmlformats.org/presentationml/2006/ole">
            <p:oleObj spid="_x0000_s5122" name="Document" r:id="rId3" imgW="5930049" imgH="1053843" progId="Word.Document.8">
              <p:embed/>
            </p:oleObj>
          </a:graphicData>
        </a:graphic>
      </p:graphicFrame>
      <p:sp>
        <p:nvSpPr>
          <p:cNvPr id="5124" name="Line 11"/>
          <p:cNvSpPr>
            <a:spLocks noChangeShapeType="1"/>
          </p:cNvSpPr>
          <p:nvPr/>
        </p:nvSpPr>
        <p:spPr bwMode="auto">
          <a:xfrm>
            <a:off x="6248400" y="3429000"/>
            <a:ext cx="0" cy="609600"/>
          </a:xfrm>
          <a:prstGeom prst="line">
            <a:avLst/>
          </a:prstGeom>
          <a:noFill/>
          <a:ln w="57150">
            <a:solidFill>
              <a:srgbClr val="FF0000"/>
            </a:solidFill>
            <a:round/>
            <a:headEnd/>
            <a:tailEnd type="triangle" w="med" len="med"/>
          </a:ln>
        </p:spPr>
        <p:txBody>
          <a:bodyPr/>
          <a:lstStyle/>
          <a:p>
            <a:endParaRPr lang="en-US"/>
          </a:p>
        </p:txBody>
      </p:sp>
      <p:sp>
        <p:nvSpPr>
          <p:cNvPr id="5125" name="Line 13"/>
          <p:cNvSpPr>
            <a:spLocks noChangeShapeType="1"/>
          </p:cNvSpPr>
          <p:nvPr/>
        </p:nvSpPr>
        <p:spPr bwMode="auto">
          <a:xfrm>
            <a:off x="4267200" y="2667000"/>
            <a:ext cx="1371600" cy="0"/>
          </a:xfrm>
          <a:prstGeom prst="line">
            <a:avLst/>
          </a:prstGeom>
          <a:noFill/>
          <a:ln w="9525">
            <a:solidFill>
              <a:schemeClr val="tx1"/>
            </a:solidFill>
            <a:round/>
            <a:headEnd/>
            <a:tailEnd/>
          </a:ln>
        </p:spPr>
        <p:txBody>
          <a:bodyPr/>
          <a:lstStyle/>
          <a:p>
            <a:endParaRPr lang="en-US"/>
          </a:p>
        </p:txBody>
      </p:sp>
      <p:pic>
        <p:nvPicPr>
          <p:cNvPr id="5126" name="Picture 7"/>
          <p:cNvPicPr>
            <a:picLocks noChangeAspect="1" noChangeArrowheads="1"/>
          </p:cNvPicPr>
          <p:nvPr/>
        </p:nvPicPr>
        <p:blipFill>
          <a:blip r:embed="rId4" cstate="print"/>
          <a:srcRect/>
          <a:stretch>
            <a:fillRect/>
          </a:stretch>
        </p:blipFill>
        <p:spPr bwMode="auto">
          <a:xfrm>
            <a:off x="228600" y="3505200"/>
            <a:ext cx="8710613" cy="1676400"/>
          </a:xfrm>
          <a:prstGeom prst="rect">
            <a:avLst/>
          </a:prstGeom>
          <a:noFill/>
          <a:ln w="9525">
            <a:noFill/>
            <a:miter lim="800000"/>
            <a:headEnd/>
            <a:tailEnd/>
          </a:ln>
        </p:spPr>
      </p:pic>
      <p:sp>
        <p:nvSpPr>
          <p:cNvPr id="5127" name="Rectangle 7"/>
          <p:cNvSpPr>
            <a:spLocks noChangeArrowheads="1"/>
          </p:cNvSpPr>
          <p:nvPr/>
        </p:nvSpPr>
        <p:spPr bwMode="auto">
          <a:xfrm>
            <a:off x="457200" y="5562600"/>
            <a:ext cx="8305800" cy="646113"/>
          </a:xfrm>
          <a:prstGeom prst="rect">
            <a:avLst/>
          </a:prstGeom>
          <a:noFill/>
          <a:ln w="9525">
            <a:noFill/>
            <a:miter lim="800000"/>
            <a:headEnd/>
            <a:tailEnd/>
          </a:ln>
        </p:spPr>
        <p:txBody>
          <a:bodyPr>
            <a:spAutoFit/>
          </a:bodyPr>
          <a:lstStyle/>
          <a:p>
            <a:r>
              <a:rPr lang="en-US" b="1" u="sng">
                <a:solidFill>
                  <a:srgbClr val="FF0000"/>
                </a:solidFill>
              </a:rPr>
              <a:t>The data indicates that GC/CM projects performed slightly higher in overall intensity of delivery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8"/>
          <p:cNvSpPr>
            <a:spLocks noGrp="1"/>
          </p:cNvSpPr>
          <p:nvPr>
            <p:ph type="ctrTitle"/>
          </p:nvPr>
        </p:nvSpPr>
        <p:spPr/>
        <p:txBody>
          <a:bodyPr/>
          <a:lstStyle/>
          <a:p>
            <a:r>
              <a:rPr lang="en-US" smtClean="0"/>
              <a:t>Contract Changes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u="sng" smtClean="0"/>
              <a:t>Data Collection Process</a:t>
            </a:r>
          </a:p>
        </p:txBody>
      </p:sp>
      <p:sp>
        <p:nvSpPr>
          <p:cNvPr id="10243" name="Content Placeholder 2"/>
          <p:cNvSpPr>
            <a:spLocks noGrp="1"/>
          </p:cNvSpPr>
          <p:nvPr>
            <p:ph idx="1"/>
          </p:nvPr>
        </p:nvSpPr>
        <p:spPr>
          <a:xfrm>
            <a:off x="457200" y="1600200"/>
            <a:ext cx="8382000" cy="4724400"/>
          </a:xfrm>
        </p:spPr>
        <p:txBody>
          <a:bodyPr/>
          <a:lstStyle/>
          <a:p>
            <a:pPr>
              <a:defRPr/>
            </a:pPr>
            <a:r>
              <a:rPr lang="en-US" dirty="0" smtClean="0"/>
              <a:t>Data is collected in two phases:</a:t>
            </a:r>
          </a:p>
          <a:p>
            <a:pPr marL="971550" indent="-514350">
              <a:buFontTx/>
              <a:buAutoNum type="arabicPeriod"/>
              <a:defRPr/>
            </a:pPr>
            <a:r>
              <a:rPr lang="en-US" sz="2800" dirty="0" smtClean="0"/>
              <a:t>At the </a:t>
            </a:r>
            <a:r>
              <a:rPr lang="en-US" sz="2800" u="sng" dirty="0" smtClean="0"/>
              <a:t>planning stage </a:t>
            </a:r>
            <a:r>
              <a:rPr lang="en-US" sz="2800" dirty="0" smtClean="0"/>
              <a:t>of a project prior to GC/CM selection </a:t>
            </a:r>
          </a:p>
          <a:p>
            <a:pPr marL="971550" indent="-514350">
              <a:buFontTx/>
              <a:buNone/>
              <a:defRPr/>
            </a:pPr>
            <a:r>
              <a:rPr lang="en-US" sz="2800" dirty="0" smtClean="0"/>
              <a:t>		Project Survey Phase 1</a:t>
            </a:r>
          </a:p>
          <a:p>
            <a:pPr marL="4460875" indent="-3948113">
              <a:buFontTx/>
              <a:buNone/>
              <a:defRPr/>
            </a:pPr>
            <a:r>
              <a:rPr lang="en-US" sz="2800" dirty="0" smtClean="0"/>
              <a:t>2. At </a:t>
            </a:r>
            <a:r>
              <a:rPr lang="en-US" sz="2800" u="sng" dirty="0" smtClean="0"/>
              <a:t>project completion</a:t>
            </a:r>
            <a:r>
              <a:rPr lang="en-US" sz="2800" dirty="0" smtClean="0"/>
              <a:t> </a:t>
            </a:r>
          </a:p>
          <a:p>
            <a:pPr marL="1889125" indent="-1376363">
              <a:buFontTx/>
              <a:buNone/>
              <a:defRPr/>
            </a:pPr>
            <a:r>
              <a:rPr lang="en-US" sz="2800" dirty="0" smtClean="0"/>
              <a:t>	Project Survey Phase 2 </a:t>
            </a:r>
          </a:p>
          <a:p>
            <a:pPr marL="1889125" indent="-1376363">
              <a:buFontTx/>
              <a:buNone/>
              <a:defRPr/>
            </a:pPr>
            <a:r>
              <a:rPr lang="en-US" sz="2800" dirty="0" smtClean="0"/>
              <a:t>	Team Surveys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11"/>
          <p:cNvPicPr>
            <a:picLocks noChangeAspect="1" noChangeArrowheads="1"/>
          </p:cNvPicPr>
          <p:nvPr/>
        </p:nvPicPr>
        <p:blipFill>
          <a:blip r:embed="rId3" cstate="print"/>
          <a:srcRect/>
          <a:stretch>
            <a:fillRect/>
          </a:stretch>
        </p:blipFill>
        <p:spPr bwMode="auto">
          <a:xfrm>
            <a:off x="381000" y="2590800"/>
            <a:ext cx="8439150" cy="3248025"/>
          </a:xfrm>
          <a:prstGeom prst="rect">
            <a:avLst/>
          </a:prstGeom>
          <a:noFill/>
          <a:ln w="9525">
            <a:noFill/>
            <a:miter lim="800000"/>
            <a:headEnd/>
            <a:tailEnd/>
          </a:ln>
        </p:spPr>
      </p:pic>
      <p:sp>
        <p:nvSpPr>
          <p:cNvPr id="6148" name="Rectangle 5"/>
          <p:cNvSpPr>
            <a:spLocks noGrp="1" noChangeArrowheads="1"/>
          </p:cNvSpPr>
          <p:nvPr>
            <p:ph type="title"/>
          </p:nvPr>
        </p:nvSpPr>
        <p:spPr>
          <a:xfrm>
            <a:off x="457200" y="274638"/>
            <a:ext cx="8229600" cy="639762"/>
          </a:xfrm>
        </p:spPr>
        <p:txBody>
          <a:bodyPr/>
          <a:lstStyle/>
          <a:p>
            <a:pPr eaLnBrk="1" hangingPunct="1"/>
            <a:r>
              <a:rPr lang="en-US" sz="4000" u="sng" smtClean="0"/>
              <a:t>Contract Changes Order Ratio</a:t>
            </a:r>
          </a:p>
        </p:txBody>
      </p:sp>
      <p:graphicFrame>
        <p:nvGraphicFramePr>
          <p:cNvPr id="6146" name="Object 4"/>
          <p:cNvGraphicFramePr>
            <a:graphicFrameLocks noChangeAspect="1"/>
          </p:cNvGraphicFramePr>
          <p:nvPr>
            <p:ph idx="1"/>
          </p:nvPr>
        </p:nvGraphicFramePr>
        <p:xfrm>
          <a:off x="630238" y="1066800"/>
          <a:ext cx="8099425" cy="1435100"/>
        </p:xfrm>
        <a:graphic>
          <a:graphicData uri="http://schemas.openxmlformats.org/presentationml/2006/ole">
            <p:oleObj spid="_x0000_s6146" name="Document" r:id="rId4" imgW="5940087" imgH="1052381" progId="Word.Document.8">
              <p:embed/>
            </p:oleObj>
          </a:graphicData>
        </a:graphic>
      </p:graphicFrame>
      <p:sp>
        <p:nvSpPr>
          <p:cNvPr id="6149" name="Oval 9"/>
          <p:cNvSpPr>
            <a:spLocks noChangeArrowheads="1"/>
          </p:cNvSpPr>
          <p:nvPr/>
        </p:nvSpPr>
        <p:spPr bwMode="auto">
          <a:xfrm>
            <a:off x="2667000" y="5105400"/>
            <a:ext cx="762000" cy="381000"/>
          </a:xfrm>
          <a:prstGeom prst="ellipse">
            <a:avLst/>
          </a:prstGeom>
          <a:noFill/>
          <a:ln w="28575">
            <a:solidFill>
              <a:srgbClr val="66FF33"/>
            </a:solidFill>
            <a:round/>
            <a:headEnd/>
            <a:tailEnd/>
          </a:ln>
        </p:spPr>
        <p:txBody>
          <a:bodyPr wrap="none" anchor="ctr"/>
          <a:lstStyle/>
          <a:p>
            <a:endParaRPr lang="en-US"/>
          </a:p>
        </p:txBody>
      </p:sp>
      <p:sp>
        <p:nvSpPr>
          <p:cNvPr id="6150" name="Oval 10"/>
          <p:cNvSpPr>
            <a:spLocks noChangeArrowheads="1"/>
          </p:cNvSpPr>
          <p:nvPr/>
        </p:nvSpPr>
        <p:spPr bwMode="auto">
          <a:xfrm>
            <a:off x="5257800" y="3886200"/>
            <a:ext cx="762000" cy="381000"/>
          </a:xfrm>
          <a:prstGeom prst="ellipse">
            <a:avLst/>
          </a:prstGeom>
          <a:noFill/>
          <a:ln w="28575">
            <a:solidFill>
              <a:srgbClr val="FF0000"/>
            </a:solidFill>
            <a:round/>
            <a:headEnd/>
            <a:tailEnd/>
          </a:ln>
        </p:spPr>
        <p:txBody>
          <a:bodyPr wrap="none" anchor="ctr"/>
          <a:lstStyle/>
          <a:p>
            <a:endParaRPr lang="en-US"/>
          </a:p>
        </p:txBody>
      </p:sp>
      <p:sp>
        <p:nvSpPr>
          <p:cNvPr id="6151" name="Oval 11"/>
          <p:cNvSpPr>
            <a:spLocks noChangeArrowheads="1"/>
          </p:cNvSpPr>
          <p:nvPr/>
        </p:nvSpPr>
        <p:spPr bwMode="auto">
          <a:xfrm>
            <a:off x="4419600" y="3886200"/>
            <a:ext cx="762000" cy="381000"/>
          </a:xfrm>
          <a:prstGeom prst="ellipse">
            <a:avLst/>
          </a:prstGeom>
          <a:noFill/>
          <a:ln w="28575">
            <a:solidFill>
              <a:srgbClr val="FF0000"/>
            </a:solidFill>
            <a:round/>
            <a:headEnd/>
            <a:tailEnd/>
          </a:ln>
        </p:spPr>
        <p:txBody>
          <a:bodyPr wrap="none" anchor="ctr"/>
          <a:lstStyle/>
          <a:p>
            <a:endParaRPr lang="en-US"/>
          </a:p>
        </p:txBody>
      </p:sp>
      <p:sp>
        <p:nvSpPr>
          <p:cNvPr id="6152" name="Oval 12"/>
          <p:cNvSpPr>
            <a:spLocks noChangeArrowheads="1"/>
          </p:cNvSpPr>
          <p:nvPr/>
        </p:nvSpPr>
        <p:spPr bwMode="auto">
          <a:xfrm>
            <a:off x="3505200" y="5105400"/>
            <a:ext cx="762000" cy="381000"/>
          </a:xfrm>
          <a:prstGeom prst="ellipse">
            <a:avLst/>
          </a:prstGeom>
          <a:noFill/>
          <a:ln w="28575">
            <a:solidFill>
              <a:srgbClr val="FF0000"/>
            </a:solidFill>
            <a:round/>
            <a:headEnd/>
            <a:tailEnd/>
          </a:ln>
        </p:spPr>
        <p:txBody>
          <a:bodyPr wrap="none" anchor="ctr"/>
          <a:lstStyle/>
          <a:p>
            <a:endParaRPr lang="en-US"/>
          </a:p>
        </p:txBody>
      </p:sp>
      <p:sp>
        <p:nvSpPr>
          <p:cNvPr id="6153" name="Oval 13"/>
          <p:cNvSpPr>
            <a:spLocks noChangeArrowheads="1"/>
          </p:cNvSpPr>
          <p:nvPr/>
        </p:nvSpPr>
        <p:spPr bwMode="auto">
          <a:xfrm>
            <a:off x="2590800" y="3886200"/>
            <a:ext cx="762000" cy="381000"/>
          </a:xfrm>
          <a:prstGeom prst="ellipse">
            <a:avLst/>
          </a:prstGeom>
          <a:noFill/>
          <a:ln w="28575">
            <a:solidFill>
              <a:srgbClr val="66FF33"/>
            </a:solidFill>
            <a:round/>
            <a:headEnd/>
            <a:tailEnd/>
          </a:ln>
        </p:spPr>
        <p:txBody>
          <a:bodyPr wrap="none" anchor="ctr"/>
          <a:lstStyle/>
          <a:p>
            <a:endParaRPr lang="en-US"/>
          </a:p>
        </p:txBody>
      </p:sp>
      <p:sp>
        <p:nvSpPr>
          <p:cNvPr id="6154" name="Oval 13"/>
          <p:cNvSpPr>
            <a:spLocks noChangeArrowheads="1"/>
          </p:cNvSpPr>
          <p:nvPr/>
        </p:nvSpPr>
        <p:spPr bwMode="auto">
          <a:xfrm>
            <a:off x="3429000" y="3886200"/>
            <a:ext cx="762000" cy="381000"/>
          </a:xfrm>
          <a:prstGeom prst="ellipse">
            <a:avLst/>
          </a:prstGeom>
          <a:noFill/>
          <a:ln w="28575">
            <a:solidFill>
              <a:srgbClr val="66FF33"/>
            </a:solidFill>
            <a:round/>
            <a:headEnd/>
            <a:tailEnd/>
          </a:ln>
        </p:spPr>
        <p:txBody>
          <a:bodyPr wrap="none" anchor="ctr"/>
          <a:lstStyle/>
          <a:p>
            <a:endParaRPr lang="en-US"/>
          </a:p>
        </p:txBody>
      </p:sp>
      <p:sp>
        <p:nvSpPr>
          <p:cNvPr id="6155" name="Oval 13"/>
          <p:cNvSpPr>
            <a:spLocks noChangeArrowheads="1"/>
          </p:cNvSpPr>
          <p:nvPr/>
        </p:nvSpPr>
        <p:spPr bwMode="auto">
          <a:xfrm>
            <a:off x="4343400" y="5105400"/>
            <a:ext cx="762000" cy="381000"/>
          </a:xfrm>
          <a:prstGeom prst="ellipse">
            <a:avLst/>
          </a:prstGeom>
          <a:noFill/>
          <a:ln w="28575">
            <a:solidFill>
              <a:srgbClr val="66FF33"/>
            </a:solidFill>
            <a:round/>
            <a:headEnd/>
            <a:tailEnd/>
          </a:ln>
        </p:spPr>
        <p:txBody>
          <a:bodyPr wrap="none" anchor="ctr"/>
          <a:lstStyle/>
          <a:p>
            <a:endParaRPr lang="en-US"/>
          </a:p>
        </p:txBody>
      </p:sp>
      <p:sp>
        <p:nvSpPr>
          <p:cNvPr id="6156" name="Oval 13"/>
          <p:cNvSpPr>
            <a:spLocks noChangeArrowheads="1"/>
          </p:cNvSpPr>
          <p:nvPr/>
        </p:nvSpPr>
        <p:spPr bwMode="auto">
          <a:xfrm>
            <a:off x="5257800" y="5105400"/>
            <a:ext cx="762000" cy="381000"/>
          </a:xfrm>
          <a:prstGeom prst="ellipse">
            <a:avLst/>
          </a:prstGeom>
          <a:noFill/>
          <a:ln w="28575">
            <a:solidFill>
              <a:srgbClr val="66FF33"/>
            </a:solidFill>
            <a:round/>
            <a:headEnd/>
            <a:tailEnd/>
          </a:ln>
        </p:spPr>
        <p:txBody>
          <a:bodyPr wrap="none" anchor="ctr"/>
          <a:lstStyle/>
          <a:p>
            <a:endParaRPr lang="en-US"/>
          </a:p>
        </p:txBody>
      </p:sp>
      <p:sp>
        <p:nvSpPr>
          <p:cNvPr id="6157" name="Oval 13"/>
          <p:cNvSpPr>
            <a:spLocks noChangeArrowheads="1"/>
          </p:cNvSpPr>
          <p:nvPr/>
        </p:nvSpPr>
        <p:spPr bwMode="auto">
          <a:xfrm>
            <a:off x="6172200" y="3886200"/>
            <a:ext cx="762000" cy="381000"/>
          </a:xfrm>
          <a:prstGeom prst="ellipse">
            <a:avLst/>
          </a:prstGeom>
          <a:noFill/>
          <a:ln w="28575">
            <a:solidFill>
              <a:srgbClr val="66FF33"/>
            </a:solidFill>
            <a:round/>
            <a:headEnd/>
            <a:tailEnd/>
          </a:ln>
        </p:spPr>
        <p:txBody>
          <a:bodyPr wrap="none" anchor="ctr"/>
          <a:lstStyle/>
          <a:p>
            <a:endParaRPr lang="en-US"/>
          </a:p>
        </p:txBody>
      </p:sp>
      <p:sp>
        <p:nvSpPr>
          <p:cNvPr id="6158" name="Oval 13"/>
          <p:cNvSpPr>
            <a:spLocks noChangeArrowheads="1"/>
          </p:cNvSpPr>
          <p:nvPr/>
        </p:nvSpPr>
        <p:spPr bwMode="auto">
          <a:xfrm>
            <a:off x="7162800" y="5105400"/>
            <a:ext cx="762000" cy="381000"/>
          </a:xfrm>
          <a:prstGeom prst="ellipse">
            <a:avLst/>
          </a:prstGeom>
          <a:noFill/>
          <a:ln w="28575">
            <a:solidFill>
              <a:srgbClr val="66FF33"/>
            </a:solidFill>
            <a:round/>
            <a:headEnd/>
            <a:tailEnd/>
          </a:ln>
        </p:spPr>
        <p:txBody>
          <a:bodyPr wrap="none" anchor="ctr"/>
          <a:lstStyle/>
          <a:p>
            <a:endParaRPr lang="en-US"/>
          </a:p>
        </p:txBody>
      </p:sp>
      <p:sp>
        <p:nvSpPr>
          <p:cNvPr id="6159" name="Oval 12"/>
          <p:cNvSpPr>
            <a:spLocks noChangeArrowheads="1"/>
          </p:cNvSpPr>
          <p:nvPr/>
        </p:nvSpPr>
        <p:spPr bwMode="auto">
          <a:xfrm>
            <a:off x="6172200" y="5105400"/>
            <a:ext cx="762000" cy="381000"/>
          </a:xfrm>
          <a:prstGeom prst="ellipse">
            <a:avLst/>
          </a:prstGeom>
          <a:noFill/>
          <a:ln w="28575">
            <a:solidFill>
              <a:srgbClr val="FF0000"/>
            </a:solidFill>
            <a:round/>
            <a:headEnd/>
            <a:tailEnd/>
          </a:ln>
        </p:spPr>
        <p:txBody>
          <a:bodyPr wrap="none" anchor="ctr"/>
          <a:lstStyle/>
          <a:p>
            <a:endParaRPr lang="en-US"/>
          </a:p>
        </p:txBody>
      </p:sp>
      <p:sp>
        <p:nvSpPr>
          <p:cNvPr id="6160" name="Oval 12"/>
          <p:cNvSpPr>
            <a:spLocks noChangeArrowheads="1"/>
          </p:cNvSpPr>
          <p:nvPr/>
        </p:nvSpPr>
        <p:spPr bwMode="auto">
          <a:xfrm>
            <a:off x="7086600" y="3886200"/>
            <a:ext cx="762000" cy="381000"/>
          </a:xfrm>
          <a:prstGeom prst="ellipse">
            <a:avLst/>
          </a:prstGeom>
          <a:noFill/>
          <a:ln w="28575">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533400" y="0"/>
            <a:ext cx="8229600" cy="1143000"/>
          </a:xfrm>
        </p:spPr>
        <p:txBody>
          <a:bodyPr/>
          <a:lstStyle/>
          <a:p>
            <a:r>
              <a:rPr lang="en-US" sz="4000" u="sng" smtClean="0"/>
              <a:t>Contract Change Summary</a:t>
            </a:r>
          </a:p>
        </p:txBody>
      </p:sp>
      <p:sp>
        <p:nvSpPr>
          <p:cNvPr id="3" name="Content Placeholder 2"/>
          <p:cNvSpPr>
            <a:spLocks noGrp="1"/>
          </p:cNvSpPr>
          <p:nvPr>
            <p:ph idx="1"/>
          </p:nvPr>
        </p:nvSpPr>
        <p:spPr>
          <a:xfrm>
            <a:off x="228600" y="1219200"/>
            <a:ext cx="8686800" cy="5410200"/>
          </a:xfrm>
        </p:spPr>
        <p:txBody>
          <a:bodyPr/>
          <a:lstStyle/>
          <a:p>
            <a:pPr>
              <a:spcBef>
                <a:spcPts val="0"/>
              </a:spcBef>
              <a:spcAft>
                <a:spcPts val="0"/>
              </a:spcAft>
              <a:defRPr/>
            </a:pPr>
            <a:r>
              <a:rPr lang="en-US" sz="2800" kern="1200" dirty="0" smtClean="0"/>
              <a:t>There was </a:t>
            </a:r>
            <a:r>
              <a:rPr lang="en-US" sz="2800" u="sng" kern="1200" dirty="0" smtClean="0">
                <a:solidFill>
                  <a:srgbClr val="FF0000"/>
                </a:solidFill>
              </a:rPr>
              <a:t>not a significant difference</a:t>
            </a:r>
            <a:r>
              <a:rPr lang="en-US" sz="2800" kern="1200" dirty="0" smtClean="0">
                <a:solidFill>
                  <a:srgbClr val="FF0000"/>
                </a:solidFill>
              </a:rPr>
              <a:t> </a:t>
            </a:r>
            <a:r>
              <a:rPr lang="en-US" sz="2800" kern="1200" dirty="0" smtClean="0"/>
              <a:t>in the median between the delivery methods in overall total change orders </a:t>
            </a:r>
          </a:p>
          <a:p>
            <a:pPr indent="800100">
              <a:spcBef>
                <a:spcPts val="0"/>
              </a:spcBef>
              <a:spcAft>
                <a:spcPts val="0"/>
              </a:spcAft>
              <a:buFontTx/>
              <a:buNone/>
              <a:defRPr/>
            </a:pPr>
            <a:r>
              <a:rPr lang="en-US" sz="2800" kern="1200" dirty="0" smtClean="0"/>
              <a:t>DBB 8.67% - GC/CM 8.43% (0.24% diff.)</a:t>
            </a:r>
          </a:p>
          <a:p>
            <a:pPr marL="514350" indent="-514350">
              <a:spcBef>
                <a:spcPts val="0"/>
              </a:spcBef>
              <a:spcAft>
                <a:spcPts val="0"/>
              </a:spcAft>
              <a:defRPr/>
            </a:pPr>
            <a:r>
              <a:rPr lang="en-US" sz="2800" kern="1200" dirty="0" smtClean="0"/>
              <a:t>There was a difference in comparing change types:</a:t>
            </a:r>
          </a:p>
          <a:p>
            <a:pPr lvl="1">
              <a:spcBef>
                <a:spcPts val="0"/>
              </a:spcBef>
              <a:spcAft>
                <a:spcPts val="0"/>
              </a:spcAft>
              <a:defRPr/>
            </a:pPr>
            <a:r>
              <a:rPr lang="en-US" sz="2400" u="sng" kern="1200" dirty="0" smtClean="0"/>
              <a:t>Scope changes </a:t>
            </a:r>
            <a:r>
              <a:rPr lang="en-US" sz="2400" kern="1200" dirty="0" smtClean="0"/>
              <a:t>were higher on GC/CM Projects</a:t>
            </a:r>
          </a:p>
          <a:p>
            <a:pPr marL="0" indent="1146175">
              <a:spcBef>
                <a:spcPts val="0"/>
              </a:spcBef>
              <a:spcAft>
                <a:spcPts val="0"/>
              </a:spcAft>
              <a:buFontTx/>
              <a:buNone/>
              <a:defRPr/>
            </a:pPr>
            <a:r>
              <a:rPr lang="en-US" sz="2400" kern="1200" dirty="0" smtClean="0"/>
              <a:t>DBB 2.41% - </a:t>
            </a:r>
            <a:r>
              <a:rPr lang="en-US" sz="2400" u="sng" kern="1200" dirty="0" smtClean="0"/>
              <a:t>GC/CM 4.23% </a:t>
            </a:r>
            <a:r>
              <a:rPr lang="en-US" sz="2400" kern="1200" dirty="0" smtClean="0"/>
              <a:t> (1.82% diff.)</a:t>
            </a:r>
          </a:p>
          <a:p>
            <a:pPr lvl="1">
              <a:spcBef>
                <a:spcPts val="0"/>
              </a:spcBef>
              <a:spcAft>
                <a:spcPts val="0"/>
              </a:spcAft>
              <a:defRPr/>
            </a:pPr>
            <a:r>
              <a:rPr lang="en-US" sz="2400" u="sng" kern="1200" dirty="0" smtClean="0"/>
              <a:t>Design errors and unforeseen conditions </a:t>
            </a:r>
            <a:r>
              <a:rPr lang="en-US" sz="2400" kern="1200" dirty="0" smtClean="0"/>
              <a:t>were slightly higher on DBB Projects (Total diff. 1.06%)</a:t>
            </a:r>
          </a:p>
          <a:p>
            <a:pPr marL="1146175" lvl="1" indent="0">
              <a:spcBef>
                <a:spcPts val="0"/>
              </a:spcBef>
              <a:spcAft>
                <a:spcPts val="0"/>
              </a:spcAft>
              <a:buFontTx/>
              <a:buNone/>
              <a:defRPr/>
            </a:pPr>
            <a:r>
              <a:rPr lang="en-US" sz="2400" kern="1200" dirty="0" smtClean="0"/>
              <a:t>Design Errors - </a:t>
            </a:r>
            <a:r>
              <a:rPr lang="en-US" sz="2400" u="sng" kern="1200" dirty="0" smtClean="0"/>
              <a:t>DBB 2.13%</a:t>
            </a:r>
            <a:r>
              <a:rPr lang="en-US" sz="2400" kern="1200" dirty="0" smtClean="0"/>
              <a:t> - GC/CM 1.78%</a:t>
            </a:r>
          </a:p>
          <a:p>
            <a:pPr marL="1146175" lvl="1" indent="0">
              <a:spcBef>
                <a:spcPts val="0"/>
              </a:spcBef>
              <a:spcAft>
                <a:spcPts val="0"/>
              </a:spcAft>
              <a:buFontTx/>
              <a:buNone/>
              <a:defRPr/>
            </a:pPr>
            <a:r>
              <a:rPr lang="en-US" sz="2400" kern="1200" dirty="0" smtClean="0"/>
              <a:t>Unforeseen Conditions - </a:t>
            </a:r>
            <a:r>
              <a:rPr lang="en-US" sz="2400" u="sng" kern="1200" dirty="0" smtClean="0"/>
              <a:t>DBB 1.34%</a:t>
            </a:r>
            <a:r>
              <a:rPr lang="en-US" sz="2400" kern="1200" dirty="0" smtClean="0"/>
              <a:t> - GC/CM 0.63%</a:t>
            </a:r>
            <a:endParaRPr lang="en-US" sz="2400" dirty="0" smtClean="0"/>
          </a:p>
          <a:p>
            <a:pPr>
              <a:defRPr/>
            </a:pP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8"/>
          <p:cNvSpPr>
            <a:spLocks noGrp="1"/>
          </p:cNvSpPr>
          <p:nvPr>
            <p:ph type="ctrTitle"/>
          </p:nvPr>
        </p:nvSpPr>
        <p:spPr/>
        <p:txBody>
          <a:bodyPr/>
          <a:lstStyle/>
          <a:p>
            <a:r>
              <a:rPr lang="en-US" smtClean="0"/>
              <a:t>Quality Standards</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10"/>
          <p:cNvPicPr>
            <a:picLocks noChangeAspect="1" noChangeArrowheads="1"/>
          </p:cNvPicPr>
          <p:nvPr/>
        </p:nvPicPr>
        <p:blipFill>
          <a:blip r:embed="rId2" cstate="print"/>
          <a:srcRect/>
          <a:stretch>
            <a:fillRect/>
          </a:stretch>
        </p:blipFill>
        <p:spPr bwMode="auto">
          <a:xfrm>
            <a:off x="609600" y="3760788"/>
            <a:ext cx="4267200" cy="3097212"/>
          </a:xfrm>
          <a:prstGeom prst="rect">
            <a:avLst/>
          </a:prstGeom>
          <a:noFill/>
          <a:ln w="9525">
            <a:noFill/>
            <a:miter lim="800000"/>
            <a:headEnd/>
            <a:tailEnd/>
          </a:ln>
        </p:spPr>
      </p:pic>
      <p:sp>
        <p:nvSpPr>
          <p:cNvPr id="65539" name="Rectangle 2"/>
          <p:cNvSpPr>
            <a:spLocks noGrp="1" noChangeArrowheads="1"/>
          </p:cNvSpPr>
          <p:nvPr>
            <p:ph type="title"/>
          </p:nvPr>
        </p:nvSpPr>
        <p:spPr>
          <a:xfrm>
            <a:off x="457200" y="274638"/>
            <a:ext cx="8229600" cy="487362"/>
          </a:xfrm>
        </p:spPr>
        <p:txBody>
          <a:bodyPr/>
          <a:lstStyle/>
          <a:p>
            <a:pPr eaLnBrk="1" hangingPunct="1"/>
            <a:r>
              <a:rPr lang="en-US" sz="4000" u="sng" smtClean="0"/>
              <a:t>Quality Standards</a:t>
            </a:r>
          </a:p>
        </p:txBody>
      </p:sp>
      <p:sp>
        <p:nvSpPr>
          <p:cNvPr id="65540" name="Oval 6"/>
          <p:cNvSpPr>
            <a:spLocks noChangeArrowheads="1"/>
          </p:cNvSpPr>
          <p:nvPr/>
        </p:nvSpPr>
        <p:spPr bwMode="auto">
          <a:xfrm>
            <a:off x="6781800" y="1981200"/>
            <a:ext cx="838200" cy="533400"/>
          </a:xfrm>
          <a:prstGeom prst="ellipse">
            <a:avLst/>
          </a:prstGeom>
          <a:noFill/>
          <a:ln w="28575">
            <a:solidFill>
              <a:srgbClr val="FF0000"/>
            </a:solidFill>
            <a:round/>
            <a:headEnd/>
            <a:tailEnd/>
          </a:ln>
        </p:spPr>
        <p:txBody>
          <a:bodyPr wrap="none" anchor="ctr"/>
          <a:lstStyle/>
          <a:p>
            <a:endParaRPr lang="en-US"/>
          </a:p>
        </p:txBody>
      </p:sp>
      <p:sp>
        <p:nvSpPr>
          <p:cNvPr id="65541" name="Oval 7"/>
          <p:cNvSpPr>
            <a:spLocks noChangeArrowheads="1"/>
          </p:cNvSpPr>
          <p:nvPr/>
        </p:nvSpPr>
        <p:spPr bwMode="auto">
          <a:xfrm>
            <a:off x="7543800" y="2667000"/>
            <a:ext cx="838200" cy="533400"/>
          </a:xfrm>
          <a:prstGeom prst="ellipse">
            <a:avLst/>
          </a:prstGeom>
          <a:noFill/>
          <a:ln w="28575">
            <a:solidFill>
              <a:srgbClr val="66FF33"/>
            </a:solidFill>
            <a:round/>
            <a:headEnd/>
            <a:tailEnd/>
          </a:ln>
        </p:spPr>
        <p:txBody>
          <a:bodyPr wrap="none" anchor="ctr"/>
          <a:lstStyle/>
          <a:p>
            <a:endParaRPr lang="en-US"/>
          </a:p>
        </p:txBody>
      </p:sp>
      <p:pic>
        <p:nvPicPr>
          <p:cNvPr id="65542" name="Picture 11"/>
          <p:cNvPicPr>
            <a:picLocks noChangeAspect="1" noChangeArrowheads="1"/>
          </p:cNvPicPr>
          <p:nvPr/>
        </p:nvPicPr>
        <p:blipFill>
          <a:blip r:embed="rId3" cstate="print"/>
          <a:srcRect/>
          <a:stretch>
            <a:fillRect/>
          </a:stretch>
        </p:blipFill>
        <p:spPr bwMode="auto">
          <a:xfrm>
            <a:off x="481013" y="892175"/>
            <a:ext cx="7977187" cy="3024188"/>
          </a:xfrm>
          <a:prstGeom prst="rect">
            <a:avLst/>
          </a:prstGeom>
          <a:noFill/>
          <a:ln w="9525">
            <a:noFill/>
            <a:miter lim="800000"/>
            <a:headEnd/>
            <a:tailEnd/>
          </a:ln>
        </p:spPr>
      </p:pic>
      <p:sp>
        <p:nvSpPr>
          <p:cNvPr id="65543" name="TextBox 6"/>
          <p:cNvSpPr txBox="1">
            <a:spLocks noChangeArrowheads="1"/>
          </p:cNvSpPr>
          <p:nvPr/>
        </p:nvSpPr>
        <p:spPr bwMode="auto">
          <a:xfrm>
            <a:off x="5029200" y="4191000"/>
            <a:ext cx="3962400" cy="1477963"/>
          </a:xfrm>
          <a:prstGeom prst="rect">
            <a:avLst/>
          </a:prstGeom>
          <a:noFill/>
          <a:ln w="9525">
            <a:noFill/>
            <a:miter lim="800000"/>
            <a:headEnd/>
            <a:tailEnd/>
          </a:ln>
        </p:spPr>
        <p:txBody>
          <a:bodyPr>
            <a:spAutoFit/>
          </a:bodyPr>
          <a:lstStyle/>
          <a:p>
            <a:r>
              <a:rPr lang="en-US" b="1" u="sng">
                <a:solidFill>
                  <a:srgbClr val="FF0000"/>
                </a:solidFill>
              </a:rPr>
              <a:t>100% of the GC/CM projects in the study met the Quality Standards expectations  of the Agency</a:t>
            </a:r>
          </a:p>
          <a:p>
            <a:r>
              <a:rPr lang="en-US" b="1" u="sng">
                <a:solidFill>
                  <a:srgbClr val="FF0000"/>
                </a:solidFill>
              </a:rPr>
              <a:t>verses </a:t>
            </a:r>
          </a:p>
          <a:p>
            <a:r>
              <a:rPr lang="en-US" b="1" u="sng">
                <a:solidFill>
                  <a:srgbClr val="FF0000"/>
                </a:solidFill>
              </a:rPr>
              <a:t>93% of the DBB projects.</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8"/>
          <p:cNvSpPr>
            <a:spLocks noGrp="1"/>
          </p:cNvSpPr>
          <p:nvPr>
            <p:ph type="ctrTitle"/>
          </p:nvPr>
        </p:nvSpPr>
        <p:spPr/>
        <p:txBody>
          <a:bodyPr/>
          <a:lstStyle/>
          <a:p>
            <a:r>
              <a:rPr lang="en-US" smtClean="0"/>
              <a:t>Protest &amp; Claims</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457200" y="152400"/>
            <a:ext cx="8229600" cy="1143000"/>
          </a:xfrm>
        </p:spPr>
        <p:txBody>
          <a:bodyPr/>
          <a:lstStyle/>
          <a:p>
            <a:pPr eaLnBrk="1" hangingPunct="1"/>
            <a:r>
              <a:rPr lang="en-US" sz="4000" u="sng" smtClean="0"/>
              <a:t>Selection Protests</a:t>
            </a:r>
          </a:p>
        </p:txBody>
      </p:sp>
      <p:pic>
        <p:nvPicPr>
          <p:cNvPr id="67587" name="Picture 5"/>
          <p:cNvPicPr>
            <a:picLocks noChangeAspect="1" noChangeArrowheads="1"/>
          </p:cNvPicPr>
          <p:nvPr/>
        </p:nvPicPr>
        <p:blipFill>
          <a:blip r:embed="rId2" cstate="print"/>
          <a:srcRect/>
          <a:stretch>
            <a:fillRect/>
          </a:stretch>
        </p:blipFill>
        <p:spPr bwMode="auto">
          <a:xfrm>
            <a:off x="457200" y="1066800"/>
            <a:ext cx="8067675" cy="3810000"/>
          </a:xfrm>
          <a:prstGeom prst="rect">
            <a:avLst/>
          </a:prstGeom>
          <a:noFill/>
          <a:ln w="9525">
            <a:noFill/>
            <a:miter lim="800000"/>
            <a:headEnd/>
            <a:tailEnd/>
          </a:ln>
        </p:spPr>
      </p:pic>
      <p:sp>
        <p:nvSpPr>
          <p:cNvPr id="67588" name="Oval 7"/>
          <p:cNvSpPr>
            <a:spLocks noChangeArrowheads="1"/>
          </p:cNvSpPr>
          <p:nvPr/>
        </p:nvSpPr>
        <p:spPr bwMode="auto">
          <a:xfrm>
            <a:off x="7620000" y="3505200"/>
            <a:ext cx="762000" cy="381000"/>
          </a:xfrm>
          <a:prstGeom prst="ellipse">
            <a:avLst/>
          </a:prstGeom>
          <a:noFill/>
          <a:ln w="28575">
            <a:solidFill>
              <a:srgbClr val="66FF33"/>
            </a:solidFill>
            <a:round/>
            <a:headEnd/>
            <a:tailEnd/>
          </a:ln>
        </p:spPr>
        <p:txBody>
          <a:bodyPr wrap="none" anchor="ctr"/>
          <a:lstStyle/>
          <a:p>
            <a:endParaRPr lang="en-US"/>
          </a:p>
        </p:txBody>
      </p:sp>
      <p:sp>
        <p:nvSpPr>
          <p:cNvPr id="67589" name="Oval 6"/>
          <p:cNvSpPr>
            <a:spLocks noChangeArrowheads="1"/>
          </p:cNvSpPr>
          <p:nvPr/>
        </p:nvSpPr>
        <p:spPr bwMode="auto">
          <a:xfrm>
            <a:off x="6629400" y="3505200"/>
            <a:ext cx="762000" cy="381000"/>
          </a:xfrm>
          <a:prstGeom prst="ellipse">
            <a:avLst/>
          </a:prstGeom>
          <a:noFill/>
          <a:ln w="38100">
            <a:solidFill>
              <a:srgbClr val="FF0000"/>
            </a:solidFill>
            <a:round/>
            <a:headEnd/>
            <a:tailEnd/>
          </a:ln>
        </p:spPr>
        <p:txBody>
          <a:bodyPr wrap="none" anchor="ctr"/>
          <a:lstStyle/>
          <a:p>
            <a:endParaRPr lang="en-US"/>
          </a:p>
        </p:txBody>
      </p:sp>
      <p:sp>
        <p:nvSpPr>
          <p:cNvPr id="67590" name="Rectangle 5"/>
          <p:cNvSpPr>
            <a:spLocks noChangeArrowheads="1"/>
          </p:cNvSpPr>
          <p:nvPr/>
        </p:nvSpPr>
        <p:spPr bwMode="auto">
          <a:xfrm>
            <a:off x="762000" y="5257800"/>
            <a:ext cx="7391400" cy="646113"/>
          </a:xfrm>
          <a:prstGeom prst="rect">
            <a:avLst/>
          </a:prstGeom>
          <a:noFill/>
          <a:ln w="9525">
            <a:noFill/>
            <a:miter lim="800000"/>
            <a:headEnd/>
            <a:tailEnd/>
          </a:ln>
        </p:spPr>
        <p:txBody>
          <a:bodyPr>
            <a:spAutoFit/>
          </a:bodyPr>
          <a:lstStyle/>
          <a:p>
            <a:r>
              <a:rPr lang="en-US" b="1" u="sng">
                <a:solidFill>
                  <a:srgbClr val="FF0000"/>
                </a:solidFill>
              </a:rPr>
              <a:t>100% of the GC/CM projects in the study had NO Selection Protests  verses 95% of the DBB projects.</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9"/>
          <p:cNvPicPr>
            <a:picLocks noChangeAspect="1" noChangeArrowheads="1"/>
          </p:cNvPicPr>
          <p:nvPr/>
        </p:nvPicPr>
        <p:blipFill>
          <a:blip r:embed="rId2" cstate="print"/>
          <a:srcRect/>
          <a:stretch>
            <a:fillRect/>
          </a:stretch>
        </p:blipFill>
        <p:spPr bwMode="auto">
          <a:xfrm>
            <a:off x="533400" y="990600"/>
            <a:ext cx="8380413" cy="3957638"/>
          </a:xfrm>
          <a:prstGeom prst="rect">
            <a:avLst/>
          </a:prstGeom>
          <a:noFill/>
          <a:ln w="9525">
            <a:noFill/>
            <a:miter lim="800000"/>
            <a:headEnd/>
            <a:tailEnd/>
          </a:ln>
        </p:spPr>
      </p:pic>
      <p:sp>
        <p:nvSpPr>
          <p:cNvPr id="68611" name="Rectangle 2"/>
          <p:cNvSpPr>
            <a:spLocks noGrp="1" noChangeArrowheads="1"/>
          </p:cNvSpPr>
          <p:nvPr>
            <p:ph type="title"/>
          </p:nvPr>
        </p:nvSpPr>
        <p:spPr>
          <a:xfrm>
            <a:off x="457200" y="152400"/>
            <a:ext cx="8229600" cy="655638"/>
          </a:xfrm>
        </p:spPr>
        <p:txBody>
          <a:bodyPr/>
          <a:lstStyle/>
          <a:p>
            <a:pPr eaLnBrk="1" hangingPunct="1"/>
            <a:r>
              <a:rPr lang="en-US" sz="4000" u="sng" smtClean="0"/>
              <a:t>Formal Claims</a:t>
            </a:r>
          </a:p>
        </p:txBody>
      </p:sp>
      <p:sp>
        <p:nvSpPr>
          <p:cNvPr id="68612" name="Oval 6"/>
          <p:cNvSpPr>
            <a:spLocks noChangeArrowheads="1"/>
          </p:cNvSpPr>
          <p:nvPr/>
        </p:nvSpPr>
        <p:spPr bwMode="auto">
          <a:xfrm>
            <a:off x="7924800" y="3505200"/>
            <a:ext cx="762000" cy="381000"/>
          </a:xfrm>
          <a:prstGeom prst="ellipse">
            <a:avLst/>
          </a:prstGeom>
          <a:noFill/>
          <a:ln w="38100">
            <a:solidFill>
              <a:srgbClr val="FF0000"/>
            </a:solidFill>
            <a:round/>
            <a:headEnd/>
            <a:tailEnd/>
          </a:ln>
        </p:spPr>
        <p:txBody>
          <a:bodyPr wrap="none" anchor="ctr"/>
          <a:lstStyle/>
          <a:p>
            <a:endParaRPr lang="en-US"/>
          </a:p>
        </p:txBody>
      </p:sp>
      <p:sp>
        <p:nvSpPr>
          <p:cNvPr id="68613" name="Oval 7"/>
          <p:cNvSpPr>
            <a:spLocks noChangeArrowheads="1"/>
          </p:cNvSpPr>
          <p:nvPr/>
        </p:nvSpPr>
        <p:spPr bwMode="auto">
          <a:xfrm>
            <a:off x="6934200" y="3505200"/>
            <a:ext cx="762000" cy="381000"/>
          </a:xfrm>
          <a:prstGeom prst="ellipse">
            <a:avLst/>
          </a:prstGeom>
          <a:noFill/>
          <a:ln w="28575">
            <a:solidFill>
              <a:srgbClr val="66FF33"/>
            </a:solidFill>
            <a:round/>
            <a:headEnd/>
            <a:tailEnd/>
          </a:ln>
        </p:spPr>
        <p:txBody>
          <a:bodyPr wrap="none" anchor="ctr"/>
          <a:lstStyle/>
          <a:p>
            <a:endParaRPr lang="en-US"/>
          </a:p>
        </p:txBody>
      </p:sp>
      <p:sp>
        <p:nvSpPr>
          <p:cNvPr id="68614" name="Rectangle 5"/>
          <p:cNvSpPr>
            <a:spLocks noChangeArrowheads="1"/>
          </p:cNvSpPr>
          <p:nvPr/>
        </p:nvSpPr>
        <p:spPr bwMode="auto">
          <a:xfrm>
            <a:off x="762000" y="5103813"/>
            <a:ext cx="7391400" cy="784225"/>
          </a:xfrm>
          <a:prstGeom prst="rect">
            <a:avLst/>
          </a:prstGeom>
          <a:noFill/>
          <a:ln w="9525">
            <a:noFill/>
            <a:miter lim="800000"/>
            <a:headEnd/>
            <a:tailEnd/>
          </a:ln>
        </p:spPr>
        <p:txBody>
          <a:bodyPr>
            <a:spAutoFit/>
          </a:bodyPr>
          <a:lstStyle/>
          <a:p>
            <a:r>
              <a:rPr lang="en-US" b="1" u="sng">
                <a:solidFill>
                  <a:srgbClr val="FF0000"/>
                </a:solidFill>
              </a:rPr>
              <a:t>3.4% of the DBB projects in the study reported there was a Formal Claim made on a project verses 14% of the GC/CM projects.</a:t>
            </a:r>
          </a:p>
          <a:p>
            <a:endParaRPr lang="en-US" sz="900" b="1" u="sng">
              <a:solidFill>
                <a:srgbClr val="FF0000"/>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5"/>
          <p:cNvSpPr>
            <a:spLocks noGrp="1" noChangeArrowheads="1"/>
          </p:cNvSpPr>
          <p:nvPr>
            <p:ph type="title"/>
          </p:nvPr>
        </p:nvSpPr>
        <p:spPr>
          <a:xfrm>
            <a:off x="457200" y="0"/>
            <a:ext cx="8229600" cy="838200"/>
          </a:xfrm>
        </p:spPr>
        <p:txBody>
          <a:bodyPr/>
          <a:lstStyle/>
          <a:p>
            <a:pPr eaLnBrk="1" hangingPunct="1"/>
            <a:r>
              <a:rPr lang="en-US" sz="4000" u="sng" smtClean="0"/>
              <a:t>Claim Summary </a:t>
            </a:r>
          </a:p>
        </p:txBody>
      </p:sp>
      <p:sp>
        <p:nvSpPr>
          <p:cNvPr id="69635" name="TextBox 12"/>
          <p:cNvSpPr txBox="1">
            <a:spLocks noChangeArrowheads="1"/>
          </p:cNvSpPr>
          <p:nvPr/>
        </p:nvSpPr>
        <p:spPr bwMode="auto">
          <a:xfrm>
            <a:off x="304800" y="5029200"/>
            <a:ext cx="8686800" cy="1016000"/>
          </a:xfrm>
          <a:prstGeom prst="rect">
            <a:avLst/>
          </a:prstGeom>
          <a:noFill/>
          <a:ln w="9525">
            <a:noFill/>
            <a:miter lim="800000"/>
            <a:headEnd/>
            <a:tailEnd/>
          </a:ln>
        </p:spPr>
        <p:txBody>
          <a:bodyPr>
            <a:spAutoFit/>
          </a:bodyPr>
          <a:lstStyle/>
          <a:p>
            <a:pPr marL="342900" indent="-342900"/>
            <a:r>
              <a:rPr lang="en-US" sz="1600"/>
              <a:t>Projects Represented::</a:t>
            </a:r>
          </a:p>
          <a:p>
            <a:pPr marL="342900" indent="-342900"/>
            <a:r>
              <a:rPr lang="en-US" sz="1600"/>
              <a:t>	8 Different Agencies</a:t>
            </a:r>
          </a:p>
          <a:p>
            <a:pPr marL="342900" indent="-342900"/>
            <a:r>
              <a:rPr lang="en-US" sz="1600"/>
              <a:t>	2 GC/CM Contractors represented 4 of the 6 projects reporting a formal claim.</a:t>
            </a:r>
          </a:p>
          <a:p>
            <a:pPr marL="342900" indent="-342900"/>
            <a:endParaRPr lang="en-US" sz="1200"/>
          </a:p>
        </p:txBody>
      </p:sp>
      <p:sp>
        <p:nvSpPr>
          <p:cNvPr id="69636" name="TextBox 13"/>
          <p:cNvSpPr txBox="1">
            <a:spLocks noChangeArrowheads="1"/>
          </p:cNvSpPr>
          <p:nvPr/>
        </p:nvSpPr>
        <p:spPr bwMode="auto">
          <a:xfrm>
            <a:off x="7010400" y="3352800"/>
            <a:ext cx="184150" cy="369888"/>
          </a:xfrm>
          <a:prstGeom prst="rect">
            <a:avLst/>
          </a:prstGeom>
          <a:noFill/>
          <a:ln w="9525">
            <a:noFill/>
            <a:miter lim="800000"/>
            <a:headEnd/>
            <a:tailEnd/>
          </a:ln>
        </p:spPr>
        <p:txBody>
          <a:bodyPr wrap="none">
            <a:spAutoFit/>
          </a:bodyPr>
          <a:lstStyle/>
          <a:p>
            <a:endParaRPr lang="en-US"/>
          </a:p>
        </p:txBody>
      </p:sp>
      <p:sp>
        <p:nvSpPr>
          <p:cNvPr id="69637" name="TextBox 15"/>
          <p:cNvSpPr txBox="1">
            <a:spLocks noChangeArrowheads="1"/>
          </p:cNvSpPr>
          <p:nvPr/>
        </p:nvSpPr>
        <p:spPr bwMode="auto">
          <a:xfrm>
            <a:off x="304800" y="3733800"/>
            <a:ext cx="8686800" cy="862013"/>
          </a:xfrm>
          <a:prstGeom prst="rect">
            <a:avLst/>
          </a:prstGeom>
          <a:noFill/>
          <a:ln w="9525">
            <a:noFill/>
            <a:miter lim="800000"/>
            <a:headEnd/>
            <a:tailEnd/>
          </a:ln>
        </p:spPr>
        <p:txBody>
          <a:bodyPr>
            <a:spAutoFit/>
          </a:bodyPr>
          <a:lstStyle/>
          <a:p>
            <a:r>
              <a:rPr lang="en-US"/>
              <a:t>*  </a:t>
            </a:r>
            <a:r>
              <a:rPr lang="en-US" sz="1600"/>
              <a:t>PM Noted - This was a difficult project with severe unforeseen site conditions.  The contractor also had scheduling issues amongst the subcontractors. This was a LEED certified project and was awarded a Gold certification.</a:t>
            </a:r>
          </a:p>
        </p:txBody>
      </p:sp>
      <p:pic>
        <p:nvPicPr>
          <p:cNvPr id="69638" name="Picture 8"/>
          <p:cNvPicPr>
            <a:picLocks noChangeAspect="1" noChangeArrowheads="1"/>
          </p:cNvPicPr>
          <p:nvPr/>
        </p:nvPicPr>
        <p:blipFill>
          <a:blip r:embed="rId2" cstate="print"/>
          <a:srcRect/>
          <a:stretch>
            <a:fillRect/>
          </a:stretch>
        </p:blipFill>
        <p:spPr bwMode="auto">
          <a:xfrm>
            <a:off x="304800" y="838200"/>
            <a:ext cx="8426450" cy="2782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152400" y="274638"/>
            <a:ext cx="8839200" cy="1143000"/>
          </a:xfrm>
        </p:spPr>
        <p:txBody>
          <a:bodyPr/>
          <a:lstStyle/>
          <a:p>
            <a:r>
              <a:rPr lang="en-US" sz="4000" u="sng" smtClean="0"/>
              <a:t>Claim Results - Adding Cost to Agency</a:t>
            </a:r>
            <a:endParaRPr lang="en-US" sz="4000" smtClean="0"/>
          </a:p>
        </p:txBody>
      </p:sp>
      <p:sp>
        <p:nvSpPr>
          <p:cNvPr id="70659" name="Rectangle 5"/>
          <p:cNvSpPr>
            <a:spLocks noChangeArrowheads="1"/>
          </p:cNvSpPr>
          <p:nvPr/>
        </p:nvSpPr>
        <p:spPr bwMode="auto">
          <a:xfrm>
            <a:off x="152400" y="5029200"/>
            <a:ext cx="8763000" cy="1616075"/>
          </a:xfrm>
          <a:prstGeom prst="rect">
            <a:avLst/>
          </a:prstGeom>
          <a:noFill/>
          <a:ln w="9525">
            <a:noFill/>
            <a:miter lim="800000"/>
            <a:headEnd/>
            <a:tailEnd/>
          </a:ln>
        </p:spPr>
        <p:txBody>
          <a:bodyPr>
            <a:spAutoFit/>
          </a:bodyPr>
          <a:lstStyle/>
          <a:p>
            <a:endParaRPr lang="en-US" sz="900" b="1" u="sng">
              <a:solidFill>
                <a:srgbClr val="FF0000"/>
              </a:solidFill>
            </a:endParaRPr>
          </a:p>
          <a:p>
            <a:r>
              <a:rPr lang="en-US" b="1" u="sng">
                <a:solidFill>
                  <a:srgbClr val="FF0000"/>
                </a:solidFill>
              </a:rPr>
              <a:t>100% of the DBB projects reported the claim added cost to the Agency verses only  33% of the GC/CM projects.</a:t>
            </a:r>
          </a:p>
          <a:p>
            <a:endParaRPr lang="en-US" b="1" u="sng">
              <a:solidFill>
                <a:srgbClr val="FF0000"/>
              </a:solidFill>
            </a:endParaRPr>
          </a:p>
          <a:p>
            <a:r>
              <a:rPr lang="en-US" b="1" u="sng">
                <a:solidFill>
                  <a:srgbClr val="FF0000"/>
                </a:solidFill>
              </a:rPr>
              <a:t>DBB average Settlement Ratio to project cost was 7.92% verses 0.65% for GC/CM projects. </a:t>
            </a:r>
          </a:p>
        </p:txBody>
      </p:sp>
      <p:pic>
        <p:nvPicPr>
          <p:cNvPr id="70660" name="Picture 6"/>
          <p:cNvPicPr>
            <a:picLocks noChangeAspect="1" noChangeArrowheads="1"/>
          </p:cNvPicPr>
          <p:nvPr/>
        </p:nvPicPr>
        <p:blipFill>
          <a:blip r:embed="rId2" cstate="print"/>
          <a:srcRect/>
          <a:stretch>
            <a:fillRect/>
          </a:stretch>
        </p:blipFill>
        <p:spPr bwMode="auto">
          <a:xfrm>
            <a:off x="1143000" y="1524000"/>
            <a:ext cx="6781800" cy="3427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8"/>
          <p:cNvSpPr>
            <a:spLocks noGrp="1"/>
          </p:cNvSpPr>
          <p:nvPr>
            <p:ph type="ctrTitle"/>
          </p:nvPr>
        </p:nvSpPr>
        <p:spPr/>
        <p:txBody>
          <a:bodyPr/>
          <a:lstStyle/>
          <a:p>
            <a:r>
              <a:rPr lang="en-US" smtClean="0"/>
              <a:t>Supplier Diversity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152400"/>
            <a:ext cx="8229600" cy="685800"/>
          </a:xfrm>
        </p:spPr>
        <p:txBody>
          <a:bodyPr/>
          <a:lstStyle/>
          <a:p>
            <a:r>
              <a:rPr lang="en-US" u="sng" smtClean="0"/>
              <a:t>This Study</a:t>
            </a:r>
          </a:p>
        </p:txBody>
      </p:sp>
      <p:sp>
        <p:nvSpPr>
          <p:cNvPr id="14339" name="Content Placeholder 2"/>
          <p:cNvSpPr>
            <a:spLocks noGrp="1"/>
          </p:cNvSpPr>
          <p:nvPr>
            <p:ph idx="1"/>
          </p:nvPr>
        </p:nvSpPr>
        <p:spPr>
          <a:xfrm>
            <a:off x="457200" y="914400"/>
            <a:ext cx="8229600" cy="5211763"/>
          </a:xfrm>
        </p:spPr>
        <p:txBody>
          <a:bodyPr/>
          <a:lstStyle/>
          <a:p>
            <a:r>
              <a:rPr lang="en-US" smtClean="0"/>
              <a:t>For this study the data was reviewed to find a population of the most recent projects representing each delivery method to provided a sample that could provide meaningful statistics.</a:t>
            </a:r>
          </a:p>
          <a:p>
            <a:r>
              <a:rPr lang="en-US" smtClean="0"/>
              <a:t>Date Range Limits - Since completion data is not collected until project closeout current data was not available for GC/CM project procured in 2009 &amp; 2010, and limited to some 2007 &amp; 2008 projects that have completed. </a:t>
            </a:r>
          </a:p>
          <a:p>
            <a:pPr>
              <a:buFontTx/>
              <a:buNone/>
            </a:pPr>
            <a:endParaRPr lang="en-US" smtClean="0"/>
          </a:p>
          <a:p>
            <a:pPr>
              <a:buFontTx/>
              <a:buNone/>
            </a:pPr>
            <a:r>
              <a:rPr lang="en-US" smtClean="0"/>
              <a:t> </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6"/>
          <p:cNvPicPr>
            <a:picLocks noChangeAspect="1" noChangeArrowheads="1"/>
          </p:cNvPicPr>
          <p:nvPr/>
        </p:nvPicPr>
        <p:blipFill>
          <a:blip r:embed="rId2" cstate="print"/>
          <a:srcRect/>
          <a:stretch>
            <a:fillRect/>
          </a:stretch>
        </p:blipFill>
        <p:spPr bwMode="auto">
          <a:xfrm>
            <a:off x="692150" y="1600200"/>
            <a:ext cx="7585075" cy="3581400"/>
          </a:xfrm>
          <a:prstGeom prst="rect">
            <a:avLst/>
          </a:prstGeom>
          <a:noFill/>
          <a:ln w="9525">
            <a:noFill/>
            <a:miter lim="800000"/>
            <a:headEnd/>
            <a:tailEnd/>
          </a:ln>
        </p:spPr>
      </p:pic>
      <p:sp>
        <p:nvSpPr>
          <p:cNvPr id="72707" name="Title 1"/>
          <p:cNvSpPr>
            <a:spLocks noGrp="1"/>
          </p:cNvSpPr>
          <p:nvPr>
            <p:ph type="title"/>
          </p:nvPr>
        </p:nvSpPr>
        <p:spPr/>
        <p:txBody>
          <a:bodyPr/>
          <a:lstStyle/>
          <a:p>
            <a:pPr eaLnBrk="1" hangingPunct="1"/>
            <a:r>
              <a:rPr lang="en-US" sz="4000" u="sng" smtClean="0"/>
              <a:t>Supply Diversity Outreach - Contractor</a:t>
            </a:r>
          </a:p>
        </p:txBody>
      </p:sp>
      <p:sp>
        <p:nvSpPr>
          <p:cNvPr id="72708" name="Oval 7"/>
          <p:cNvSpPr>
            <a:spLocks noChangeArrowheads="1"/>
          </p:cNvSpPr>
          <p:nvPr/>
        </p:nvSpPr>
        <p:spPr bwMode="auto">
          <a:xfrm>
            <a:off x="7391400" y="3886200"/>
            <a:ext cx="762000" cy="381000"/>
          </a:xfrm>
          <a:prstGeom prst="ellipse">
            <a:avLst/>
          </a:prstGeom>
          <a:noFill/>
          <a:ln w="28575">
            <a:solidFill>
              <a:srgbClr val="66FF33"/>
            </a:solidFill>
            <a:round/>
            <a:headEnd/>
            <a:tailEnd/>
          </a:ln>
        </p:spPr>
        <p:txBody>
          <a:bodyPr wrap="none" anchor="ctr"/>
          <a:lstStyle/>
          <a:p>
            <a:endParaRPr lang="en-US"/>
          </a:p>
        </p:txBody>
      </p:sp>
      <p:sp>
        <p:nvSpPr>
          <p:cNvPr id="72709" name="Oval 6"/>
          <p:cNvSpPr>
            <a:spLocks noChangeArrowheads="1"/>
          </p:cNvSpPr>
          <p:nvPr/>
        </p:nvSpPr>
        <p:spPr bwMode="auto">
          <a:xfrm>
            <a:off x="6400800" y="3886200"/>
            <a:ext cx="762000" cy="381000"/>
          </a:xfrm>
          <a:prstGeom prst="ellipse">
            <a:avLst/>
          </a:prstGeom>
          <a:noFill/>
          <a:ln w="38100">
            <a:solidFill>
              <a:srgbClr val="FF0000"/>
            </a:solidFill>
            <a:round/>
            <a:headEnd/>
            <a:tailEnd/>
          </a:ln>
        </p:spPr>
        <p:txBody>
          <a:bodyPr wrap="none" anchor="ctr"/>
          <a:lstStyle/>
          <a:p>
            <a:endParaRPr lang="en-US"/>
          </a:p>
        </p:txBody>
      </p:sp>
      <p:sp>
        <p:nvSpPr>
          <p:cNvPr id="72710" name="TextBox 5"/>
          <p:cNvSpPr txBox="1">
            <a:spLocks noChangeArrowheads="1"/>
          </p:cNvSpPr>
          <p:nvPr/>
        </p:nvSpPr>
        <p:spPr bwMode="auto">
          <a:xfrm>
            <a:off x="609600" y="5486400"/>
            <a:ext cx="8140700" cy="646113"/>
          </a:xfrm>
          <a:prstGeom prst="rect">
            <a:avLst/>
          </a:prstGeom>
          <a:noFill/>
          <a:ln w="9525">
            <a:noFill/>
            <a:miter lim="800000"/>
            <a:headEnd/>
            <a:tailEnd/>
          </a:ln>
        </p:spPr>
        <p:txBody>
          <a:bodyPr>
            <a:spAutoFit/>
          </a:bodyPr>
          <a:lstStyle/>
          <a:p>
            <a:r>
              <a:rPr lang="en-US" b="1">
                <a:solidFill>
                  <a:srgbClr val="FF0000"/>
                </a:solidFill>
              </a:rPr>
              <a:t>GC/CM Projects had a 11.9% higher response that the Contractor had a MWBE Sub-contractor Outreach Program</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3"/>
          <p:cNvPicPr>
            <a:picLocks noChangeAspect="1" noChangeArrowheads="1"/>
          </p:cNvPicPr>
          <p:nvPr/>
        </p:nvPicPr>
        <p:blipFill>
          <a:blip r:embed="rId2" cstate="print"/>
          <a:srcRect/>
          <a:stretch>
            <a:fillRect/>
          </a:stretch>
        </p:blipFill>
        <p:spPr bwMode="auto">
          <a:xfrm>
            <a:off x="533400" y="1371600"/>
            <a:ext cx="8145463" cy="4724400"/>
          </a:xfrm>
          <a:prstGeom prst="rect">
            <a:avLst/>
          </a:prstGeom>
          <a:noFill/>
          <a:ln w="9525">
            <a:noFill/>
            <a:miter lim="800000"/>
            <a:headEnd/>
            <a:tailEnd/>
          </a:ln>
        </p:spPr>
      </p:pic>
      <p:sp>
        <p:nvSpPr>
          <p:cNvPr id="73731" name="Title 1"/>
          <p:cNvSpPr>
            <a:spLocks noGrp="1"/>
          </p:cNvSpPr>
          <p:nvPr>
            <p:ph type="title"/>
          </p:nvPr>
        </p:nvSpPr>
        <p:spPr>
          <a:xfrm>
            <a:off x="228600" y="274638"/>
            <a:ext cx="8686800" cy="1143000"/>
          </a:xfrm>
        </p:spPr>
        <p:txBody>
          <a:bodyPr/>
          <a:lstStyle/>
          <a:p>
            <a:r>
              <a:rPr lang="en-US" sz="4000" u="sng" smtClean="0"/>
              <a:t>What Type of Outreach - Contractor</a:t>
            </a:r>
          </a:p>
        </p:txBody>
      </p:sp>
      <p:sp>
        <p:nvSpPr>
          <p:cNvPr id="73732" name="Oval 5"/>
          <p:cNvSpPr>
            <a:spLocks noChangeArrowheads="1"/>
          </p:cNvSpPr>
          <p:nvPr/>
        </p:nvSpPr>
        <p:spPr bwMode="auto">
          <a:xfrm>
            <a:off x="7696200" y="2743200"/>
            <a:ext cx="762000" cy="381000"/>
          </a:xfrm>
          <a:prstGeom prst="ellipse">
            <a:avLst/>
          </a:prstGeom>
          <a:noFill/>
          <a:ln w="28575">
            <a:solidFill>
              <a:srgbClr val="66FF33"/>
            </a:solidFill>
            <a:round/>
            <a:headEnd/>
            <a:tailEnd/>
          </a:ln>
        </p:spPr>
        <p:txBody>
          <a:bodyPr wrap="none" anchor="ctr"/>
          <a:lstStyle/>
          <a:p>
            <a:endParaRPr lang="en-US"/>
          </a:p>
        </p:txBody>
      </p:sp>
      <p:sp>
        <p:nvSpPr>
          <p:cNvPr id="73733" name="Oval 6"/>
          <p:cNvSpPr>
            <a:spLocks noChangeArrowheads="1"/>
          </p:cNvSpPr>
          <p:nvPr/>
        </p:nvSpPr>
        <p:spPr bwMode="auto">
          <a:xfrm>
            <a:off x="7696200" y="3429000"/>
            <a:ext cx="762000" cy="381000"/>
          </a:xfrm>
          <a:prstGeom prst="ellipse">
            <a:avLst/>
          </a:prstGeom>
          <a:noFill/>
          <a:ln w="28575">
            <a:solidFill>
              <a:srgbClr val="66FF33"/>
            </a:solidFill>
            <a:round/>
            <a:headEnd/>
            <a:tailEnd/>
          </a:ln>
        </p:spPr>
        <p:txBody>
          <a:bodyPr wrap="none" anchor="ctr"/>
          <a:lstStyle/>
          <a:p>
            <a:endParaRPr lang="en-US"/>
          </a:p>
        </p:txBody>
      </p:sp>
      <p:sp>
        <p:nvSpPr>
          <p:cNvPr id="73734" name="Oval 7"/>
          <p:cNvSpPr>
            <a:spLocks noChangeArrowheads="1"/>
          </p:cNvSpPr>
          <p:nvPr/>
        </p:nvSpPr>
        <p:spPr bwMode="auto">
          <a:xfrm>
            <a:off x="5486400" y="2743200"/>
            <a:ext cx="762000" cy="381000"/>
          </a:xfrm>
          <a:prstGeom prst="ellipse">
            <a:avLst/>
          </a:prstGeom>
          <a:noFill/>
          <a:ln w="28575">
            <a:solidFill>
              <a:srgbClr val="66FF33"/>
            </a:solidFill>
            <a:round/>
            <a:headEnd/>
            <a:tailEnd/>
          </a:ln>
        </p:spPr>
        <p:txBody>
          <a:bodyPr wrap="none" anchor="ctr"/>
          <a:lstStyle/>
          <a:p>
            <a:endParaRPr lang="en-US"/>
          </a:p>
        </p:txBody>
      </p:sp>
      <p:sp>
        <p:nvSpPr>
          <p:cNvPr id="73735" name="Oval 8"/>
          <p:cNvSpPr>
            <a:spLocks noChangeArrowheads="1"/>
          </p:cNvSpPr>
          <p:nvPr/>
        </p:nvSpPr>
        <p:spPr bwMode="auto">
          <a:xfrm>
            <a:off x="5486400" y="3505200"/>
            <a:ext cx="762000" cy="381000"/>
          </a:xfrm>
          <a:prstGeom prst="ellipse">
            <a:avLst/>
          </a:prstGeom>
          <a:noFill/>
          <a:ln w="28575">
            <a:solidFill>
              <a:srgbClr val="66FF33"/>
            </a:solidFill>
            <a:round/>
            <a:headEnd/>
            <a:tailEnd/>
          </a:ln>
        </p:spPr>
        <p:txBody>
          <a:bodyPr wrap="none" anchor="ctr"/>
          <a:lstStyle/>
          <a:p>
            <a:endParaRPr lang="en-US"/>
          </a:p>
        </p:txBody>
      </p:sp>
      <p:sp>
        <p:nvSpPr>
          <p:cNvPr id="73736" name="TextBox 7"/>
          <p:cNvSpPr txBox="1">
            <a:spLocks noChangeArrowheads="1"/>
          </p:cNvSpPr>
          <p:nvPr/>
        </p:nvSpPr>
        <p:spPr bwMode="auto">
          <a:xfrm>
            <a:off x="533400" y="6172200"/>
            <a:ext cx="8077200" cy="369888"/>
          </a:xfrm>
          <a:prstGeom prst="rect">
            <a:avLst/>
          </a:prstGeom>
          <a:noFill/>
          <a:ln w="9525">
            <a:noFill/>
            <a:miter lim="800000"/>
            <a:headEnd/>
            <a:tailEnd/>
          </a:ln>
        </p:spPr>
        <p:txBody>
          <a:bodyPr>
            <a:spAutoFit/>
          </a:bodyPr>
          <a:lstStyle/>
          <a:p>
            <a:r>
              <a:rPr lang="en-US"/>
              <a:t>Note: Green represents the 2 highest responses within delivery method.</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sz="4000" u="sng" smtClean="0"/>
              <a:t>Supplier Diversity Outreach - Owner</a:t>
            </a:r>
            <a:endParaRPr lang="en-US" sz="4000" smtClean="0"/>
          </a:p>
        </p:txBody>
      </p:sp>
      <p:pic>
        <p:nvPicPr>
          <p:cNvPr id="74755" name="Picture 2"/>
          <p:cNvPicPr>
            <a:picLocks noChangeAspect="1" noChangeArrowheads="1"/>
          </p:cNvPicPr>
          <p:nvPr/>
        </p:nvPicPr>
        <p:blipFill>
          <a:blip r:embed="rId2" cstate="print"/>
          <a:srcRect/>
          <a:stretch>
            <a:fillRect/>
          </a:stretch>
        </p:blipFill>
        <p:spPr bwMode="auto">
          <a:xfrm>
            <a:off x="222250" y="1600200"/>
            <a:ext cx="8551863" cy="4038600"/>
          </a:xfrm>
          <a:prstGeom prst="rect">
            <a:avLst/>
          </a:prstGeom>
          <a:noFill/>
          <a:ln w="9525">
            <a:noFill/>
            <a:miter lim="800000"/>
            <a:headEnd/>
            <a:tailEnd/>
          </a:ln>
        </p:spPr>
      </p:pic>
      <p:sp>
        <p:nvSpPr>
          <p:cNvPr id="74756" name="TextBox 3"/>
          <p:cNvSpPr txBox="1">
            <a:spLocks noChangeArrowheads="1"/>
          </p:cNvSpPr>
          <p:nvPr/>
        </p:nvSpPr>
        <p:spPr bwMode="auto">
          <a:xfrm>
            <a:off x="609600" y="5791200"/>
            <a:ext cx="8140700" cy="646113"/>
          </a:xfrm>
          <a:prstGeom prst="rect">
            <a:avLst/>
          </a:prstGeom>
          <a:noFill/>
          <a:ln w="9525">
            <a:noFill/>
            <a:miter lim="800000"/>
            <a:headEnd/>
            <a:tailEnd/>
          </a:ln>
        </p:spPr>
        <p:txBody>
          <a:bodyPr>
            <a:spAutoFit/>
          </a:bodyPr>
          <a:lstStyle/>
          <a:p>
            <a:r>
              <a:rPr lang="en-US" b="1">
                <a:solidFill>
                  <a:srgbClr val="FF0000"/>
                </a:solidFill>
              </a:rPr>
              <a:t>GC/CM Projects had a 6.3% higher response that the Public Owner had a MWBE Outreach Program</a:t>
            </a:r>
          </a:p>
        </p:txBody>
      </p:sp>
      <p:sp>
        <p:nvSpPr>
          <p:cNvPr id="74757" name="Oval 7"/>
          <p:cNvSpPr>
            <a:spLocks noChangeArrowheads="1"/>
          </p:cNvSpPr>
          <p:nvPr/>
        </p:nvSpPr>
        <p:spPr bwMode="auto">
          <a:xfrm>
            <a:off x="7848600" y="4191000"/>
            <a:ext cx="762000" cy="381000"/>
          </a:xfrm>
          <a:prstGeom prst="ellipse">
            <a:avLst/>
          </a:prstGeom>
          <a:noFill/>
          <a:ln w="28575">
            <a:solidFill>
              <a:srgbClr val="66FF33"/>
            </a:solidFill>
            <a:round/>
            <a:headEnd/>
            <a:tailEnd/>
          </a:ln>
        </p:spPr>
        <p:txBody>
          <a:bodyPr wrap="none" anchor="ctr"/>
          <a:lstStyle/>
          <a:p>
            <a:endParaRPr lang="en-US"/>
          </a:p>
        </p:txBody>
      </p:sp>
      <p:sp>
        <p:nvSpPr>
          <p:cNvPr id="74758" name="Oval 6"/>
          <p:cNvSpPr>
            <a:spLocks noChangeArrowheads="1"/>
          </p:cNvSpPr>
          <p:nvPr/>
        </p:nvSpPr>
        <p:spPr bwMode="auto">
          <a:xfrm>
            <a:off x="6781800" y="4191000"/>
            <a:ext cx="762000" cy="381000"/>
          </a:xfrm>
          <a:prstGeom prst="ellipse">
            <a:avLst/>
          </a:prstGeom>
          <a:noFill/>
          <a:ln w="38100">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2" cstate="print"/>
          <a:srcRect/>
          <a:stretch>
            <a:fillRect/>
          </a:stretch>
        </p:blipFill>
        <p:spPr bwMode="auto">
          <a:xfrm>
            <a:off x="457200" y="1371600"/>
            <a:ext cx="8237538" cy="4778375"/>
          </a:xfrm>
          <a:prstGeom prst="rect">
            <a:avLst/>
          </a:prstGeom>
          <a:noFill/>
          <a:ln w="9525">
            <a:noFill/>
            <a:miter lim="800000"/>
            <a:headEnd/>
            <a:tailEnd/>
          </a:ln>
        </p:spPr>
      </p:pic>
      <p:sp>
        <p:nvSpPr>
          <p:cNvPr id="75779" name="Title 1"/>
          <p:cNvSpPr>
            <a:spLocks noGrp="1"/>
          </p:cNvSpPr>
          <p:nvPr>
            <p:ph type="title"/>
          </p:nvPr>
        </p:nvSpPr>
        <p:spPr/>
        <p:txBody>
          <a:bodyPr/>
          <a:lstStyle/>
          <a:p>
            <a:r>
              <a:rPr lang="en-US" sz="4000" u="sng" smtClean="0"/>
              <a:t>What Type of Outreach - Owner</a:t>
            </a:r>
          </a:p>
        </p:txBody>
      </p:sp>
      <p:sp>
        <p:nvSpPr>
          <p:cNvPr id="75780" name="Oval 4"/>
          <p:cNvSpPr>
            <a:spLocks noChangeArrowheads="1"/>
          </p:cNvSpPr>
          <p:nvPr/>
        </p:nvSpPr>
        <p:spPr bwMode="auto">
          <a:xfrm>
            <a:off x="5410200" y="2819400"/>
            <a:ext cx="762000" cy="381000"/>
          </a:xfrm>
          <a:prstGeom prst="ellipse">
            <a:avLst/>
          </a:prstGeom>
          <a:noFill/>
          <a:ln w="28575">
            <a:solidFill>
              <a:srgbClr val="66FF33"/>
            </a:solidFill>
            <a:round/>
            <a:headEnd/>
            <a:tailEnd/>
          </a:ln>
        </p:spPr>
        <p:txBody>
          <a:bodyPr wrap="none" anchor="ctr"/>
          <a:lstStyle/>
          <a:p>
            <a:endParaRPr lang="en-US"/>
          </a:p>
        </p:txBody>
      </p:sp>
      <p:sp>
        <p:nvSpPr>
          <p:cNvPr id="75781" name="Oval 5"/>
          <p:cNvSpPr>
            <a:spLocks noChangeArrowheads="1"/>
          </p:cNvSpPr>
          <p:nvPr/>
        </p:nvSpPr>
        <p:spPr bwMode="auto">
          <a:xfrm>
            <a:off x="7696200" y="2819400"/>
            <a:ext cx="762000" cy="381000"/>
          </a:xfrm>
          <a:prstGeom prst="ellipse">
            <a:avLst/>
          </a:prstGeom>
          <a:noFill/>
          <a:ln w="28575">
            <a:solidFill>
              <a:srgbClr val="66FF33"/>
            </a:solidFill>
            <a:round/>
            <a:headEnd/>
            <a:tailEnd/>
          </a:ln>
        </p:spPr>
        <p:txBody>
          <a:bodyPr wrap="none" anchor="ctr"/>
          <a:lstStyle/>
          <a:p>
            <a:endParaRPr lang="en-US"/>
          </a:p>
        </p:txBody>
      </p:sp>
      <p:sp>
        <p:nvSpPr>
          <p:cNvPr id="75782" name="Oval 6"/>
          <p:cNvSpPr>
            <a:spLocks noChangeArrowheads="1"/>
          </p:cNvSpPr>
          <p:nvPr/>
        </p:nvSpPr>
        <p:spPr bwMode="auto">
          <a:xfrm>
            <a:off x="5486400" y="3505200"/>
            <a:ext cx="762000" cy="381000"/>
          </a:xfrm>
          <a:prstGeom prst="ellipse">
            <a:avLst/>
          </a:prstGeom>
          <a:noFill/>
          <a:ln w="28575">
            <a:solidFill>
              <a:srgbClr val="66FF33"/>
            </a:solidFill>
            <a:round/>
            <a:headEnd/>
            <a:tailEnd/>
          </a:ln>
        </p:spPr>
        <p:txBody>
          <a:bodyPr wrap="none" anchor="ctr"/>
          <a:lstStyle/>
          <a:p>
            <a:endParaRPr lang="en-US"/>
          </a:p>
        </p:txBody>
      </p:sp>
      <p:sp>
        <p:nvSpPr>
          <p:cNvPr id="75783" name="Oval 7"/>
          <p:cNvSpPr>
            <a:spLocks noChangeArrowheads="1"/>
          </p:cNvSpPr>
          <p:nvPr/>
        </p:nvSpPr>
        <p:spPr bwMode="auto">
          <a:xfrm>
            <a:off x="7772400" y="5715000"/>
            <a:ext cx="762000" cy="381000"/>
          </a:xfrm>
          <a:prstGeom prst="ellipse">
            <a:avLst/>
          </a:prstGeom>
          <a:noFill/>
          <a:ln w="28575">
            <a:solidFill>
              <a:srgbClr val="66FF33"/>
            </a:solidFill>
            <a:round/>
            <a:headEnd/>
            <a:tailEnd/>
          </a:ln>
        </p:spPr>
        <p:txBody>
          <a:bodyPr wrap="none" anchor="ctr"/>
          <a:lstStyle/>
          <a:p>
            <a:endParaRPr lang="en-US"/>
          </a:p>
        </p:txBody>
      </p:sp>
      <p:sp>
        <p:nvSpPr>
          <p:cNvPr id="75784" name="TextBox 7"/>
          <p:cNvSpPr txBox="1">
            <a:spLocks noChangeArrowheads="1"/>
          </p:cNvSpPr>
          <p:nvPr/>
        </p:nvSpPr>
        <p:spPr bwMode="auto">
          <a:xfrm>
            <a:off x="533400" y="6172200"/>
            <a:ext cx="8077200" cy="369888"/>
          </a:xfrm>
          <a:prstGeom prst="rect">
            <a:avLst/>
          </a:prstGeom>
          <a:noFill/>
          <a:ln w="9525">
            <a:noFill/>
            <a:miter lim="800000"/>
            <a:headEnd/>
            <a:tailEnd/>
          </a:ln>
        </p:spPr>
        <p:txBody>
          <a:bodyPr>
            <a:spAutoFit/>
          </a:bodyPr>
          <a:lstStyle/>
          <a:p>
            <a:r>
              <a:rPr lang="en-US"/>
              <a:t>Note: Green represents the 2 highest responses within delivery method.</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228600" y="0"/>
            <a:ext cx="8610600" cy="1295400"/>
          </a:xfrm>
        </p:spPr>
        <p:txBody>
          <a:bodyPr/>
          <a:lstStyle/>
          <a:p>
            <a:r>
              <a:rPr lang="en-US" sz="4000" u="sng" smtClean="0"/>
              <a:t>Amount Paid &amp; Number of Certified MWBE Firms</a:t>
            </a:r>
          </a:p>
        </p:txBody>
      </p:sp>
      <p:pic>
        <p:nvPicPr>
          <p:cNvPr id="76803" name="Picture 2"/>
          <p:cNvPicPr>
            <a:picLocks noChangeAspect="1" noChangeArrowheads="1"/>
          </p:cNvPicPr>
          <p:nvPr/>
        </p:nvPicPr>
        <p:blipFill>
          <a:blip r:embed="rId2" cstate="print"/>
          <a:srcRect/>
          <a:stretch>
            <a:fillRect/>
          </a:stretch>
        </p:blipFill>
        <p:spPr bwMode="auto">
          <a:xfrm>
            <a:off x="381000" y="1371600"/>
            <a:ext cx="8229600" cy="1897063"/>
          </a:xfrm>
          <a:prstGeom prst="rect">
            <a:avLst/>
          </a:prstGeom>
          <a:noFill/>
          <a:ln w="9525">
            <a:noFill/>
            <a:miter lim="800000"/>
            <a:headEnd/>
            <a:tailEnd/>
          </a:ln>
        </p:spPr>
      </p:pic>
      <p:sp>
        <p:nvSpPr>
          <p:cNvPr id="76804" name="Line 11"/>
          <p:cNvSpPr>
            <a:spLocks noChangeShapeType="1"/>
          </p:cNvSpPr>
          <p:nvPr/>
        </p:nvSpPr>
        <p:spPr bwMode="auto">
          <a:xfrm>
            <a:off x="6019800" y="1371600"/>
            <a:ext cx="0" cy="609600"/>
          </a:xfrm>
          <a:prstGeom prst="line">
            <a:avLst/>
          </a:prstGeom>
          <a:noFill/>
          <a:ln w="57150">
            <a:solidFill>
              <a:srgbClr val="FF0000"/>
            </a:solidFill>
            <a:round/>
            <a:headEnd/>
            <a:tailEnd type="triangle" w="med" len="med"/>
          </a:ln>
        </p:spPr>
        <p:txBody>
          <a:bodyPr/>
          <a:lstStyle/>
          <a:p>
            <a:endParaRPr lang="en-US"/>
          </a:p>
        </p:txBody>
      </p:sp>
      <p:pic>
        <p:nvPicPr>
          <p:cNvPr id="76805" name="Picture 3"/>
          <p:cNvPicPr>
            <a:picLocks noChangeAspect="1" noChangeArrowheads="1"/>
          </p:cNvPicPr>
          <p:nvPr/>
        </p:nvPicPr>
        <p:blipFill>
          <a:blip r:embed="rId3" cstate="print"/>
          <a:srcRect/>
          <a:stretch>
            <a:fillRect/>
          </a:stretch>
        </p:blipFill>
        <p:spPr bwMode="auto">
          <a:xfrm>
            <a:off x="457200" y="3733800"/>
            <a:ext cx="8305800" cy="1914525"/>
          </a:xfrm>
          <a:prstGeom prst="rect">
            <a:avLst/>
          </a:prstGeom>
          <a:noFill/>
          <a:ln w="9525">
            <a:noFill/>
            <a:miter lim="800000"/>
            <a:headEnd/>
            <a:tailEnd/>
          </a:ln>
        </p:spPr>
      </p:pic>
      <p:sp>
        <p:nvSpPr>
          <p:cNvPr id="76806" name="TextBox 6"/>
          <p:cNvSpPr txBox="1">
            <a:spLocks noChangeArrowheads="1"/>
          </p:cNvSpPr>
          <p:nvPr/>
        </p:nvSpPr>
        <p:spPr bwMode="auto">
          <a:xfrm>
            <a:off x="304800" y="3352800"/>
            <a:ext cx="6878638" cy="369888"/>
          </a:xfrm>
          <a:prstGeom prst="rect">
            <a:avLst/>
          </a:prstGeom>
          <a:noFill/>
          <a:ln w="9525">
            <a:noFill/>
            <a:miter lim="800000"/>
            <a:headEnd/>
            <a:tailEnd/>
          </a:ln>
        </p:spPr>
        <p:txBody>
          <a:bodyPr wrap="none">
            <a:spAutoFit/>
          </a:bodyPr>
          <a:lstStyle/>
          <a:p>
            <a:r>
              <a:rPr lang="en-US" b="1">
                <a:solidFill>
                  <a:srgbClr val="FF0000"/>
                </a:solidFill>
              </a:rPr>
              <a:t>The median amount paid on GC/CM is 0.0% and DBB is 0.7% </a:t>
            </a:r>
          </a:p>
        </p:txBody>
      </p:sp>
      <p:sp>
        <p:nvSpPr>
          <p:cNvPr id="76807" name="TextBox 7"/>
          <p:cNvSpPr txBox="1">
            <a:spLocks noChangeArrowheads="1"/>
          </p:cNvSpPr>
          <p:nvPr/>
        </p:nvSpPr>
        <p:spPr bwMode="auto">
          <a:xfrm>
            <a:off x="304800" y="5715000"/>
            <a:ext cx="7532688" cy="369888"/>
          </a:xfrm>
          <a:prstGeom prst="rect">
            <a:avLst/>
          </a:prstGeom>
          <a:noFill/>
          <a:ln w="9525">
            <a:noFill/>
            <a:miter lim="800000"/>
            <a:headEnd/>
            <a:tailEnd/>
          </a:ln>
        </p:spPr>
        <p:txBody>
          <a:bodyPr wrap="none">
            <a:spAutoFit/>
          </a:bodyPr>
          <a:lstStyle/>
          <a:p>
            <a:r>
              <a:rPr lang="en-US" b="1">
                <a:solidFill>
                  <a:srgbClr val="FF0000"/>
                </a:solidFill>
              </a:rPr>
              <a:t>The median number of MWBE on a GC/CM is 0 and DBB project is 1</a:t>
            </a:r>
          </a:p>
        </p:txBody>
      </p:sp>
      <p:sp>
        <p:nvSpPr>
          <p:cNvPr id="76808" name="TextBox 8"/>
          <p:cNvSpPr txBox="1">
            <a:spLocks noChangeArrowheads="1"/>
          </p:cNvSpPr>
          <p:nvPr/>
        </p:nvSpPr>
        <p:spPr bwMode="auto">
          <a:xfrm>
            <a:off x="304800" y="6019800"/>
            <a:ext cx="7391400" cy="646113"/>
          </a:xfrm>
          <a:prstGeom prst="rect">
            <a:avLst/>
          </a:prstGeom>
          <a:noFill/>
          <a:ln w="9525">
            <a:noFill/>
            <a:miter lim="800000"/>
            <a:headEnd/>
            <a:tailEnd/>
          </a:ln>
        </p:spPr>
        <p:txBody>
          <a:bodyPr>
            <a:spAutoFit/>
          </a:bodyPr>
          <a:lstStyle/>
          <a:p>
            <a:r>
              <a:rPr lang="en-US" b="1">
                <a:solidFill>
                  <a:srgbClr val="FF0000"/>
                </a:solidFill>
              </a:rPr>
              <a:t>Note: </a:t>
            </a:r>
            <a:r>
              <a:rPr lang="en-US" b="1" u="sng">
                <a:solidFill>
                  <a:srgbClr val="FF0000"/>
                </a:solidFill>
              </a:rPr>
              <a:t>Under 7 GC/CM Projects in the Study reported data in the above two categories</a:t>
            </a:r>
            <a:r>
              <a:rPr lang="en-US" b="1">
                <a:solidFill>
                  <a:srgbClr val="FF0000"/>
                </a:solidFill>
              </a:rPr>
              <a:t> </a:t>
            </a:r>
          </a:p>
        </p:txBody>
      </p:sp>
      <p:sp>
        <p:nvSpPr>
          <p:cNvPr id="76809" name="Oval 6"/>
          <p:cNvSpPr>
            <a:spLocks noChangeArrowheads="1"/>
          </p:cNvSpPr>
          <p:nvPr/>
        </p:nvSpPr>
        <p:spPr bwMode="auto">
          <a:xfrm>
            <a:off x="3505200" y="2590800"/>
            <a:ext cx="762000" cy="381000"/>
          </a:xfrm>
          <a:prstGeom prst="ellipse">
            <a:avLst/>
          </a:prstGeom>
          <a:noFill/>
          <a:ln w="38100">
            <a:solidFill>
              <a:srgbClr val="FF0000"/>
            </a:solidFill>
            <a:round/>
            <a:headEnd/>
            <a:tailEnd/>
          </a:ln>
        </p:spPr>
        <p:txBody>
          <a:bodyPr wrap="none" anchor="ctr"/>
          <a:lstStyle/>
          <a:p>
            <a:endParaRPr lang="en-US"/>
          </a:p>
        </p:txBody>
      </p:sp>
      <p:sp>
        <p:nvSpPr>
          <p:cNvPr id="76810" name="Oval 6"/>
          <p:cNvSpPr>
            <a:spLocks noChangeArrowheads="1"/>
          </p:cNvSpPr>
          <p:nvPr/>
        </p:nvSpPr>
        <p:spPr bwMode="auto">
          <a:xfrm>
            <a:off x="3581400" y="4953000"/>
            <a:ext cx="762000" cy="381000"/>
          </a:xfrm>
          <a:prstGeom prst="ellipse">
            <a:avLst/>
          </a:prstGeom>
          <a:noFill/>
          <a:ln w="38100">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sz="4000" u="sng" smtClean="0"/>
              <a:t>Regulatory or Mandatory Requirements (Federal</a:t>
            </a:r>
            <a:r>
              <a:rPr lang="en-US" sz="4000" smtClean="0"/>
              <a:t>)</a:t>
            </a:r>
          </a:p>
        </p:txBody>
      </p:sp>
      <p:pic>
        <p:nvPicPr>
          <p:cNvPr id="77827" name="Picture 2"/>
          <p:cNvPicPr>
            <a:picLocks noChangeAspect="1" noChangeArrowheads="1"/>
          </p:cNvPicPr>
          <p:nvPr/>
        </p:nvPicPr>
        <p:blipFill>
          <a:blip r:embed="rId2" cstate="print"/>
          <a:srcRect/>
          <a:stretch>
            <a:fillRect/>
          </a:stretch>
        </p:blipFill>
        <p:spPr bwMode="auto">
          <a:xfrm>
            <a:off x="407988" y="1676400"/>
            <a:ext cx="8343900" cy="3505200"/>
          </a:xfrm>
          <a:prstGeom prst="rect">
            <a:avLst/>
          </a:prstGeom>
          <a:noFill/>
          <a:ln w="9525">
            <a:noFill/>
            <a:miter lim="800000"/>
            <a:headEnd/>
            <a:tailEnd/>
          </a:ln>
        </p:spPr>
      </p:pic>
      <p:sp>
        <p:nvSpPr>
          <p:cNvPr id="77828" name="TextBox 3"/>
          <p:cNvSpPr txBox="1">
            <a:spLocks noChangeArrowheads="1"/>
          </p:cNvSpPr>
          <p:nvPr/>
        </p:nvSpPr>
        <p:spPr bwMode="auto">
          <a:xfrm>
            <a:off x="457200" y="5181600"/>
            <a:ext cx="7772400" cy="646113"/>
          </a:xfrm>
          <a:prstGeom prst="rect">
            <a:avLst/>
          </a:prstGeom>
          <a:noFill/>
          <a:ln w="9525">
            <a:noFill/>
            <a:miter lim="800000"/>
            <a:headEnd/>
            <a:tailEnd/>
          </a:ln>
        </p:spPr>
        <p:txBody>
          <a:bodyPr>
            <a:spAutoFit/>
          </a:bodyPr>
          <a:lstStyle/>
          <a:p>
            <a:r>
              <a:rPr lang="en-US" b="1" u="sng">
                <a:solidFill>
                  <a:srgbClr val="FF0000"/>
                </a:solidFill>
              </a:rPr>
              <a:t>Note: Only 5 projects in the Study reported that the project had regulatory or mandatory requirements</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sz="4000" u="sng" smtClean="0"/>
              <a:t>Meeting Goals</a:t>
            </a:r>
          </a:p>
        </p:txBody>
      </p:sp>
      <p:sp>
        <p:nvSpPr>
          <p:cNvPr id="78851" name="Content Placeholder 2"/>
          <p:cNvSpPr>
            <a:spLocks noGrp="1"/>
          </p:cNvSpPr>
          <p:nvPr>
            <p:ph idx="1"/>
          </p:nvPr>
        </p:nvSpPr>
        <p:spPr>
          <a:xfrm>
            <a:off x="152400" y="1371600"/>
            <a:ext cx="8686800" cy="5257800"/>
          </a:xfrm>
        </p:spPr>
        <p:txBody>
          <a:bodyPr/>
          <a:lstStyle/>
          <a:p>
            <a:r>
              <a:rPr lang="en-US" sz="2400" smtClean="0"/>
              <a:t>GC/CM – 7 Projects in the Study</a:t>
            </a:r>
          </a:p>
          <a:p>
            <a:pPr lvl="1"/>
            <a:r>
              <a:rPr lang="en-US" sz="2400" smtClean="0"/>
              <a:t>Data was only reported on 7 GC/CM Projects</a:t>
            </a:r>
          </a:p>
          <a:p>
            <a:pPr lvl="1"/>
            <a:r>
              <a:rPr lang="en-US" sz="2400" smtClean="0"/>
              <a:t>None of the GC/CM Projects met their </a:t>
            </a:r>
            <a:r>
              <a:rPr lang="en-US" sz="2400" u="sng" smtClean="0"/>
              <a:t>total</a:t>
            </a:r>
            <a:r>
              <a:rPr lang="en-US" sz="2400" smtClean="0"/>
              <a:t> MWBE goals</a:t>
            </a:r>
          </a:p>
          <a:p>
            <a:pPr lvl="1"/>
            <a:r>
              <a:rPr lang="en-US" sz="2400" smtClean="0"/>
              <a:t> 1 project exceeded its WBE goal</a:t>
            </a:r>
          </a:p>
          <a:p>
            <a:pPr lvl="1"/>
            <a:r>
              <a:rPr lang="en-US" sz="2400" smtClean="0"/>
              <a:t> 1 project had no goals</a:t>
            </a:r>
          </a:p>
          <a:p>
            <a:pPr lvl="1"/>
            <a:r>
              <a:rPr lang="en-US" sz="2400" smtClean="0"/>
              <a:t> 4 projects met a percentage of their goal</a:t>
            </a:r>
          </a:p>
          <a:p>
            <a:r>
              <a:rPr lang="en-US" sz="2400" smtClean="0"/>
              <a:t>DBB – 28 Projects in the Study</a:t>
            </a:r>
          </a:p>
          <a:p>
            <a:pPr lvl="1"/>
            <a:r>
              <a:rPr lang="en-US" sz="2400" smtClean="0"/>
              <a:t>18 projects met a percentage of their goals</a:t>
            </a:r>
          </a:p>
          <a:p>
            <a:pPr lvl="1"/>
            <a:r>
              <a:rPr lang="en-US" sz="2400" smtClean="0"/>
              <a:t>2  projects exceeded its goal in a category</a:t>
            </a:r>
          </a:p>
          <a:p>
            <a:pPr lvl="1"/>
            <a:r>
              <a:rPr lang="en-US" sz="2400" smtClean="0"/>
              <a:t>4 projects met 0% of their goals (only 9% of the projects that had a goal</a:t>
            </a:r>
          </a:p>
          <a:p>
            <a:pPr lvl="1"/>
            <a:r>
              <a:rPr lang="en-US" sz="2400" smtClean="0"/>
              <a:t>4 projects had no goals</a:t>
            </a:r>
          </a:p>
          <a:p>
            <a:pPr lvl="1"/>
            <a:endParaRPr lang="en-US" smtClean="0"/>
          </a:p>
          <a:p>
            <a:endParaRPr lang="en-US"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8"/>
          <p:cNvSpPr>
            <a:spLocks noGrp="1"/>
          </p:cNvSpPr>
          <p:nvPr>
            <p:ph type="ctrTitle"/>
          </p:nvPr>
        </p:nvSpPr>
        <p:spPr/>
        <p:txBody>
          <a:bodyPr/>
          <a:lstStyle/>
          <a:p>
            <a:r>
              <a:rPr lang="en-US" smtClean="0"/>
              <a:t>GC/CM Competition</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sz="4000" u="sng" smtClean="0"/>
              <a:t>Firms Competing on GC/CM Projects</a:t>
            </a:r>
          </a:p>
        </p:txBody>
      </p:sp>
      <p:sp>
        <p:nvSpPr>
          <p:cNvPr id="80899" name="Content Placeholder 2"/>
          <p:cNvSpPr>
            <a:spLocks noGrp="1"/>
          </p:cNvSpPr>
          <p:nvPr>
            <p:ph idx="1"/>
          </p:nvPr>
        </p:nvSpPr>
        <p:spPr>
          <a:xfrm>
            <a:off x="228600" y="1524000"/>
            <a:ext cx="8763000" cy="4525963"/>
          </a:xfrm>
        </p:spPr>
        <p:txBody>
          <a:bodyPr/>
          <a:lstStyle/>
          <a:p>
            <a:r>
              <a:rPr lang="en-US" sz="2800" smtClean="0"/>
              <a:t>The data on winning firms was reviewed for all GC/CM projects in the historical database to look at GC/CM procurement selection trends.</a:t>
            </a:r>
          </a:p>
          <a:p>
            <a:r>
              <a:rPr lang="en-US" sz="2800" smtClean="0"/>
              <a:t>Since online data is entered at the completion of a project the analysis on GC/CM market competition is limited to projects procured in 2008 or earlier. Data is not available for projects procured in 2009 and 2010, and limited on 2007 and 2008 projects. </a:t>
            </a:r>
          </a:p>
          <a:p>
            <a:endParaRPr lang="en-US"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sz="4000" u="sng" smtClean="0"/>
              <a:t>GC/CM Competition</a:t>
            </a:r>
          </a:p>
        </p:txBody>
      </p:sp>
      <p:sp>
        <p:nvSpPr>
          <p:cNvPr id="81923" name="Content Placeholder 2"/>
          <p:cNvSpPr>
            <a:spLocks noGrp="1"/>
          </p:cNvSpPr>
          <p:nvPr>
            <p:ph idx="1"/>
          </p:nvPr>
        </p:nvSpPr>
        <p:spPr>
          <a:xfrm>
            <a:off x="457200" y="1371600"/>
            <a:ext cx="8229600" cy="5257800"/>
          </a:xfrm>
        </p:spPr>
        <p:txBody>
          <a:bodyPr/>
          <a:lstStyle/>
          <a:p>
            <a:r>
              <a:rPr lang="en-US" smtClean="0"/>
              <a:t>Historical Database – Total Project -116</a:t>
            </a:r>
          </a:p>
          <a:p>
            <a:pPr lvl="1"/>
            <a:r>
              <a:rPr lang="en-US" smtClean="0"/>
              <a:t>86 Firms Proposed</a:t>
            </a:r>
          </a:p>
          <a:p>
            <a:pPr lvl="1"/>
            <a:r>
              <a:rPr lang="en-US" smtClean="0"/>
              <a:t>27 Firms Have Been Successful (For Joint Ventures both firms were counted)</a:t>
            </a:r>
          </a:p>
          <a:p>
            <a:pPr lvl="1"/>
            <a:r>
              <a:rPr lang="en-US" smtClean="0"/>
              <a:t>Number of Attempts </a:t>
            </a:r>
          </a:p>
          <a:p>
            <a:pPr lvl="2"/>
            <a:r>
              <a:rPr lang="en-US" smtClean="0"/>
              <a:t>Mean 5.95 		Median 2.0</a:t>
            </a:r>
          </a:p>
          <a:p>
            <a:pPr lvl="2"/>
            <a:r>
              <a:rPr lang="en-US" smtClean="0"/>
              <a:t>High 53		Low 1</a:t>
            </a:r>
          </a:p>
          <a:p>
            <a:pPr lvl="1"/>
            <a:r>
              <a:rPr lang="en-US" smtClean="0"/>
              <a:t>Success Ratio (win/total attempts)</a:t>
            </a:r>
          </a:p>
          <a:p>
            <a:pPr lvl="2"/>
            <a:r>
              <a:rPr lang="en-US" smtClean="0"/>
              <a:t>Mean 13.4% 	Median 0%</a:t>
            </a:r>
          </a:p>
          <a:p>
            <a:pPr lvl="2"/>
            <a:r>
              <a:rPr lang="en-US" smtClean="0"/>
              <a:t>High 100%	(3 firms 1</a:t>
            </a:r>
            <a:r>
              <a:rPr lang="en-US" baseline="30000" smtClean="0"/>
              <a:t>st</a:t>
            </a:r>
            <a:r>
              <a:rPr lang="en-US" smtClean="0"/>
              <a:t> Attempt)	Low 0% (59 firms)</a:t>
            </a:r>
          </a:p>
          <a:p>
            <a:pPr lvl="1"/>
            <a:endParaRPr lang="en-US" smtClean="0"/>
          </a:p>
          <a:p>
            <a:pPr lvl="1"/>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u="sng" smtClean="0"/>
              <a:t>Not Included In Study</a:t>
            </a:r>
          </a:p>
        </p:txBody>
      </p:sp>
      <p:sp>
        <p:nvSpPr>
          <p:cNvPr id="15363" name="Content Placeholder 2"/>
          <p:cNvSpPr>
            <a:spLocks noGrp="1"/>
          </p:cNvSpPr>
          <p:nvPr>
            <p:ph idx="1"/>
          </p:nvPr>
        </p:nvSpPr>
        <p:spPr/>
        <p:txBody>
          <a:bodyPr/>
          <a:lstStyle/>
          <a:p>
            <a:r>
              <a:rPr lang="en-US" u="sng" smtClean="0"/>
              <a:t>Design-Build</a:t>
            </a:r>
            <a:r>
              <a:rPr lang="en-US" smtClean="0"/>
              <a:t> projects were limited to only 5 projects that were reported as completed and it was determined that there was not enough data to provide meaningful analysis.</a:t>
            </a:r>
          </a:p>
          <a:p>
            <a:r>
              <a:rPr lang="en-US" u="sng" smtClean="0"/>
              <a:t>Team Survey </a:t>
            </a:r>
            <a:r>
              <a:rPr lang="en-US" smtClean="0"/>
              <a:t>data collection did not start until late 2010 and it was determined that there was not enough data to provide meaningful analysis.</a:t>
            </a:r>
          </a:p>
          <a:p>
            <a:endParaRPr lang="en-US"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u="sng" smtClean="0"/>
              <a:t>Number of Projects</a:t>
            </a:r>
          </a:p>
        </p:txBody>
      </p:sp>
      <p:pic>
        <p:nvPicPr>
          <p:cNvPr id="82947" name="Picture 3"/>
          <p:cNvPicPr>
            <a:picLocks noChangeAspect="1" noChangeArrowheads="1"/>
          </p:cNvPicPr>
          <p:nvPr/>
        </p:nvPicPr>
        <p:blipFill>
          <a:blip r:embed="rId2" cstate="print"/>
          <a:srcRect/>
          <a:stretch>
            <a:fillRect/>
          </a:stretch>
        </p:blipFill>
        <p:spPr bwMode="auto">
          <a:xfrm>
            <a:off x="166688" y="1557338"/>
            <a:ext cx="8748712" cy="3776662"/>
          </a:xfrm>
          <a:prstGeom prst="rect">
            <a:avLst/>
          </a:prstGeom>
          <a:noFill/>
          <a:ln w="9525">
            <a:noFill/>
            <a:miter lim="800000"/>
            <a:headEnd/>
            <a:tailEnd/>
          </a:ln>
        </p:spPr>
      </p:pic>
      <p:sp>
        <p:nvSpPr>
          <p:cNvPr id="82948" name="TextBox 5"/>
          <p:cNvSpPr txBox="1">
            <a:spLocks noChangeArrowheads="1"/>
          </p:cNvSpPr>
          <p:nvPr/>
        </p:nvSpPr>
        <p:spPr bwMode="auto">
          <a:xfrm>
            <a:off x="5486400" y="5562600"/>
            <a:ext cx="3403600" cy="1077913"/>
          </a:xfrm>
          <a:prstGeom prst="rect">
            <a:avLst/>
          </a:prstGeom>
          <a:noFill/>
          <a:ln w="9525">
            <a:noFill/>
            <a:miter lim="800000"/>
            <a:headEnd/>
            <a:tailEnd/>
          </a:ln>
        </p:spPr>
        <p:txBody>
          <a:bodyPr>
            <a:spAutoFit/>
          </a:bodyPr>
          <a:lstStyle/>
          <a:p>
            <a:r>
              <a:rPr lang="en-US" sz="1600" i="1"/>
              <a:t>Note :The year is the planned construction start, actual GC/CM procurement and award would have occurred earlier.</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pPr eaLnBrk="1" hangingPunct="1"/>
            <a:r>
              <a:rPr lang="en-US" u="sng" smtClean="0"/>
              <a:t>GC/CM Firms Winning Projects per Year</a:t>
            </a:r>
          </a:p>
        </p:txBody>
      </p:sp>
      <p:sp>
        <p:nvSpPr>
          <p:cNvPr id="83971" name="TextBox 10"/>
          <p:cNvSpPr txBox="1">
            <a:spLocks noChangeArrowheads="1"/>
          </p:cNvSpPr>
          <p:nvPr/>
        </p:nvSpPr>
        <p:spPr bwMode="auto">
          <a:xfrm>
            <a:off x="304800" y="5257800"/>
            <a:ext cx="4724400" cy="1477963"/>
          </a:xfrm>
          <a:prstGeom prst="rect">
            <a:avLst/>
          </a:prstGeom>
          <a:noFill/>
          <a:ln w="9525">
            <a:noFill/>
            <a:miter lim="800000"/>
            <a:headEnd/>
            <a:tailEnd/>
          </a:ln>
        </p:spPr>
        <p:txBody>
          <a:bodyPr>
            <a:spAutoFit/>
          </a:bodyPr>
          <a:lstStyle/>
          <a:p>
            <a:r>
              <a:rPr lang="en-US"/>
              <a:t>Total - 99 projects</a:t>
            </a:r>
          </a:p>
          <a:p>
            <a:r>
              <a:rPr lang="en-US"/>
              <a:t>Year data was not provided on 17 projects, thus those project were dropped in the trend analysis</a:t>
            </a:r>
          </a:p>
          <a:p>
            <a:endParaRPr lang="en-US"/>
          </a:p>
        </p:txBody>
      </p:sp>
      <p:pic>
        <p:nvPicPr>
          <p:cNvPr id="83972" name="Picture 6"/>
          <p:cNvPicPr>
            <a:picLocks noChangeAspect="1" noChangeArrowheads="1"/>
          </p:cNvPicPr>
          <p:nvPr/>
        </p:nvPicPr>
        <p:blipFill>
          <a:blip r:embed="rId2" cstate="print"/>
          <a:srcRect/>
          <a:stretch>
            <a:fillRect/>
          </a:stretch>
        </p:blipFill>
        <p:spPr bwMode="auto">
          <a:xfrm>
            <a:off x="150813" y="1758950"/>
            <a:ext cx="8840787" cy="3346450"/>
          </a:xfrm>
          <a:prstGeom prst="rect">
            <a:avLst/>
          </a:prstGeom>
          <a:noFill/>
          <a:ln w="9525">
            <a:noFill/>
            <a:miter lim="800000"/>
            <a:headEnd/>
            <a:tailEnd/>
          </a:ln>
        </p:spPr>
      </p:pic>
      <p:sp>
        <p:nvSpPr>
          <p:cNvPr id="83973" name="TextBox 6"/>
          <p:cNvSpPr txBox="1">
            <a:spLocks noChangeArrowheads="1"/>
          </p:cNvSpPr>
          <p:nvPr/>
        </p:nvSpPr>
        <p:spPr bwMode="auto">
          <a:xfrm>
            <a:off x="5257800" y="5334000"/>
            <a:ext cx="3403600" cy="1077913"/>
          </a:xfrm>
          <a:prstGeom prst="rect">
            <a:avLst/>
          </a:prstGeom>
          <a:noFill/>
          <a:ln w="9525">
            <a:noFill/>
            <a:miter lim="800000"/>
            <a:headEnd/>
            <a:tailEnd/>
          </a:ln>
        </p:spPr>
        <p:txBody>
          <a:bodyPr>
            <a:spAutoFit/>
          </a:bodyPr>
          <a:lstStyle/>
          <a:p>
            <a:r>
              <a:rPr lang="en-US" sz="1600" i="1"/>
              <a:t>Note :The year is the planned construction start, actual GC/CM procurement and award would have occurred earlier.</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5"/>
          <p:cNvPicPr>
            <a:picLocks noChangeAspect="1" noChangeArrowheads="1"/>
          </p:cNvPicPr>
          <p:nvPr/>
        </p:nvPicPr>
        <p:blipFill>
          <a:blip r:embed="rId2" cstate="print"/>
          <a:srcRect/>
          <a:stretch>
            <a:fillRect/>
          </a:stretch>
        </p:blipFill>
        <p:spPr bwMode="auto">
          <a:xfrm>
            <a:off x="533400" y="1447800"/>
            <a:ext cx="7854950" cy="5257800"/>
          </a:xfrm>
          <a:prstGeom prst="rect">
            <a:avLst/>
          </a:prstGeom>
          <a:noFill/>
          <a:ln w="9525">
            <a:noFill/>
            <a:miter lim="800000"/>
            <a:headEnd/>
            <a:tailEnd/>
          </a:ln>
        </p:spPr>
      </p:pic>
      <p:sp>
        <p:nvSpPr>
          <p:cNvPr id="84995" name="Title 1"/>
          <p:cNvSpPr>
            <a:spLocks noGrp="1"/>
          </p:cNvSpPr>
          <p:nvPr>
            <p:ph type="title"/>
          </p:nvPr>
        </p:nvSpPr>
        <p:spPr/>
        <p:txBody>
          <a:bodyPr/>
          <a:lstStyle/>
          <a:p>
            <a:pPr algn="l" eaLnBrk="1" hangingPunct="1"/>
            <a:r>
              <a:rPr lang="en-US" sz="2800" u="sng" smtClean="0"/>
              <a:t>25 Firms Have Successfully Won GC/CM projects Since 1991</a:t>
            </a:r>
          </a:p>
        </p:txBody>
      </p:sp>
      <p:sp>
        <p:nvSpPr>
          <p:cNvPr id="84996" name="Oval 7"/>
          <p:cNvSpPr>
            <a:spLocks noChangeArrowheads="1"/>
          </p:cNvSpPr>
          <p:nvPr/>
        </p:nvSpPr>
        <p:spPr bwMode="auto">
          <a:xfrm>
            <a:off x="1219200" y="4038600"/>
            <a:ext cx="304800" cy="304800"/>
          </a:xfrm>
          <a:prstGeom prst="ellipse">
            <a:avLst/>
          </a:prstGeom>
          <a:noFill/>
          <a:ln w="28575">
            <a:solidFill>
              <a:srgbClr val="66FF33"/>
            </a:solidFill>
            <a:round/>
            <a:headEnd/>
            <a:tailEnd/>
          </a:ln>
        </p:spPr>
        <p:txBody>
          <a:bodyPr wrap="none" anchor="ctr"/>
          <a:lstStyle/>
          <a:p>
            <a:endParaRPr lang="en-US"/>
          </a:p>
        </p:txBody>
      </p:sp>
      <p:sp>
        <p:nvSpPr>
          <p:cNvPr id="84997" name="Oval 7"/>
          <p:cNvSpPr>
            <a:spLocks noChangeArrowheads="1"/>
          </p:cNvSpPr>
          <p:nvPr/>
        </p:nvSpPr>
        <p:spPr bwMode="auto">
          <a:xfrm>
            <a:off x="4953000" y="4038600"/>
            <a:ext cx="304800" cy="304800"/>
          </a:xfrm>
          <a:prstGeom prst="ellipse">
            <a:avLst/>
          </a:prstGeom>
          <a:noFill/>
          <a:ln w="28575">
            <a:solidFill>
              <a:srgbClr val="66FF33"/>
            </a:solidFill>
            <a:round/>
            <a:headEnd/>
            <a:tailEnd/>
          </a:ln>
        </p:spPr>
        <p:txBody>
          <a:bodyPr wrap="none" anchor="ctr"/>
          <a:lstStyle/>
          <a:p>
            <a:endParaRPr lang="en-US"/>
          </a:p>
        </p:txBody>
      </p:sp>
      <p:sp>
        <p:nvSpPr>
          <p:cNvPr id="84998" name="Oval 7"/>
          <p:cNvSpPr>
            <a:spLocks noChangeArrowheads="1"/>
          </p:cNvSpPr>
          <p:nvPr/>
        </p:nvSpPr>
        <p:spPr bwMode="auto">
          <a:xfrm>
            <a:off x="3200400" y="2286000"/>
            <a:ext cx="304800" cy="304800"/>
          </a:xfrm>
          <a:prstGeom prst="ellipse">
            <a:avLst/>
          </a:prstGeom>
          <a:noFill/>
          <a:ln w="28575">
            <a:solidFill>
              <a:srgbClr val="66FF33"/>
            </a:solidFill>
            <a:round/>
            <a:headEnd/>
            <a:tailEnd/>
          </a:ln>
        </p:spPr>
        <p:txBody>
          <a:bodyPr wrap="none" anchor="ctr"/>
          <a:lstStyle/>
          <a:p>
            <a:endParaRPr lang="en-US"/>
          </a:p>
        </p:txBody>
      </p:sp>
      <p:sp>
        <p:nvSpPr>
          <p:cNvPr id="84999" name="Oval 7"/>
          <p:cNvSpPr>
            <a:spLocks noChangeArrowheads="1"/>
          </p:cNvSpPr>
          <p:nvPr/>
        </p:nvSpPr>
        <p:spPr bwMode="auto">
          <a:xfrm>
            <a:off x="914400" y="4800600"/>
            <a:ext cx="304800" cy="304800"/>
          </a:xfrm>
          <a:prstGeom prst="ellipse">
            <a:avLst/>
          </a:prstGeom>
          <a:noFill/>
          <a:ln w="28575">
            <a:solidFill>
              <a:srgbClr val="66FF33"/>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152400" y="274638"/>
            <a:ext cx="8763000" cy="1143000"/>
          </a:xfrm>
        </p:spPr>
        <p:txBody>
          <a:bodyPr/>
          <a:lstStyle/>
          <a:p>
            <a:pPr algn="l" eaLnBrk="1" hangingPunct="1"/>
            <a:r>
              <a:rPr lang="en-US" sz="3600" u="sng" smtClean="0"/>
              <a:t>4 Firms have won 58% of the 99 GC/CM projects since 1991</a:t>
            </a:r>
          </a:p>
        </p:txBody>
      </p:sp>
      <p:sp>
        <p:nvSpPr>
          <p:cNvPr id="86019" name="Content Placeholder 2"/>
          <p:cNvSpPr>
            <a:spLocks noGrp="1"/>
          </p:cNvSpPr>
          <p:nvPr>
            <p:ph idx="1"/>
          </p:nvPr>
        </p:nvSpPr>
        <p:spPr/>
        <p:txBody>
          <a:bodyPr/>
          <a:lstStyle/>
          <a:p>
            <a:pPr eaLnBrk="1" hangingPunct="1"/>
            <a:r>
              <a:rPr lang="en-US" smtClean="0"/>
              <a:t>Total winning firms - 25</a:t>
            </a:r>
          </a:p>
          <a:p>
            <a:pPr eaLnBrk="1" hangingPunct="1">
              <a:buFontTx/>
              <a:buNone/>
            </a:pPr>
            <a:endParaRPr lang="en-US" sz="2800" smtClean="0"/>
          </a:p>
        </p:txBody>
      </p:sp>
      <p:pic>
        <p:nvPicPr>
          <p:cNvPr id="86020" name="Picture 5"/>
          <p:cNvPicPr>
            <a:picLocks noChangeAspect="1" noChangeArrowheads="1"/>
          </p:cNvPicPr>
          <p:nvPr/>
        </p:nvPicPr>
        <p:blipFill>
          <a:blip r:embed="rId3" cstate="print"/>
          <a:srcRect/>
          <a:stretch>
            <a:fillRect/>
          </a:stretch>
        </p:blipFill>
        <p:spPr bwMode="auto">
          <a:xfrm>
            <a:off x="762000" y="2209800"/>
            <a:ext cx="7551738" cy="4362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5"/>
          <p:cNvPicPr>
            <a:picLocks noChangeAspect="1" noChangeArrowheads="1"/>
          </p:cNvPicPr>
          <p:nvPr/>
        </p:nvPicPr>
        <p:blipFill>
          <a:blip r:embed="rId2" cstate="print"/>
          <a:srcRect/>
          <a:stretch>
            <a:fillRect/>
          </a:stretch>
        </p:blipFill>
        <p:spPr bwMode="auto">
          <a:xfrm>
            <a:off x="533400" y="3810000"/>
            <a:ext cx="4591050" cy="2752725"/>
          </a:xfrm>
          <a:prstGeom prst="rect">
            <a:avLst/>
          </a:prstGeom>
          <a:noFill/>
          <a:ln w="9525">
            <a:noFill/>
            <a:miter lim="800000"/>
            <a:headEnd/>
            <a:tailEnd/>
          </a:ln>
        </p:spPr>
      </p:pic>
      <p:sp>
        <p:nvSpPr>
          <p:cNvPr id="87043" name="TextBox 10"/>
          <p:cNvSpPr txBox="1">
            <a:spLocks noChangeArrowheads="1"/>
          </p:cNvSpPr>
          <p:nvPr/>
        </p:nvSpPr>
        <p:spPr bwMode="auto">
          <a:xfrm>
            <a:off x="5257800" y="685800"/>
            <a:ext cx="3657600" cy="923925"/>
          </a:xfrm>
          <a:prstGeom prst="rect">
            <a:avLst/>
          </a:prstGeom>
          <a:noFill/>
          <a:ln w="9525">
            <a:noFill/>
            <a:miter lim="800000"/>
            <a:headEnd/>
            <a:tailEnd/>
          </a:ln>
        </p:spPr>
        <p:txBody>
          <a:bodyPr>
            <a:spAutoFit/>
          </a:bodyPr>
          <a:lstStyle/>
          <a:p>
            <a:r>
              <a:rPr lang="en-US"/>
              <a:t>4 Firms out of 21 (19%) have won 59% of 76 GC/CM projects from 1991-2005 </a:t>
            </a:r>
          </a:p>
        </p:txBody>
      </p:sp>
      <p:pic>
        <p:nvPicPr>
          <p:cNvPr id="87044" name="Picture 6"/>
          <p:cNvPicPr>
            <a:picLocks noChangeAspect="1" noChangeArrowheads="1"/>
          </p:cNvPicPr>
          <p:nvPr/>
        </p:nvPicPr>
        <p:blipFill>
          <a:blip r:embed="rId3" cstate="print"/>
          <a:srcRect/>
          <a:stretch>
            <a:fillRect/>
          </a:stretch>
        </p:blipFill>
        <p:spPr bwMode="auto">
          <a:xfrm>
            <a:off x="533400" y="685800"/>
            <a:ext cx="4591050" cy="2752725"/>
          </a:xfrm>
          <a:prstGeom prst="rect">
            <a:avLst/>
          </a:prstGeom>
          <a:noFill/>
          <a:ln w="9525">
            <a:noFill/>
            <a:miter lim="800000"/>
            <a:headEnd/>
            <a:tailEnd/>
          </a:ln>
        </p:spPr>
      </p:pic>
      <p:sp>
        <p:nvSpPr>
          <p:cNvPr id="87045" name="TextBox 13"/>
          <p:cNvSpPr txBox="1">
            <a:spLocks noChangeArrowheads="1"/>
          </p:cNvSpPr>
          <p:nvPr/>
        </p:nvSpPr>
        <p:spPr bwMode="auto">
          <a:xfrm>
            <a:off x="5257800" y="3886200"/>
            <a:ext cx="3657600" cy="923925"/>
          </a:xfrm>
          <a:prstGeom prst="rect">
            <a:avLst/>
          </a:prstGeom>
          <a:noFill/>
          <a:ln w="9525">
            <a:noFill/>
            <a:miter lim="800000"/>
            <a:headEnd/>
            <a:tailEnd/>
          </a:ln>
        </p:spPr>
        <p:txBody>
          <a:bodyPr>
            <a:spAutoFit/>
          </a:bodyPr>
          <a:lstStyle/>
          <a:p>
            <a:r>
              <a:rPr lang="en-US"/>
              <a:t>4 Firms out of 13 (31%) have won have won 56% of 23 GC/CM projects from 2006-2008</a:t>
            </a:r>
          </a:p>
        </p:txBody>
      </p:sp>
      <p:sp>
        <p:nvSpPr>
          <p:cNvPr id="87046" name="TextBox 5"/>
          <p:cNvSpPr txBox="1">
            <a:spLocks noChangeArrowheads="1"/>
          </p:cNvSpPr>
          <p:nvPr/>
        </p:nvSpPr>
        <p:spPr bwMode="auto">
          <a:xfrm>
            <a:off x="5257800" y="5334000"/>
            <a:ext cx="3403600" cy="1077913"/>
          </a:xfrm>
          <a:prstGeom prst="rect">
            <a:avLst/>
          </a:prstGeom>
          <a:noFill/>
          <a:ln w="9525">
            <a:noFill/>
            <a:miter lim="800000"/>
            <a:headEnd/>
            <a:tailEnd/>
          </a:ln>
        </p:spPr>
        <p:txBody>
          <a:bodyPr>
            <a:spAutoFit/>
          </a:bodyPr>
          <a:lstStyle/>
          <a:p>
            <a:r>
              <a:rPr lang="en-US" sz="1600" i="1"/>
              <a:t>Note : Only  44% of the projects in 2007 named the selected GC/CM firm, and only 53% of the 2008 projects.</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3"/>
          <p:cNvPicPr>
            <a:picLocks noChangeAspect="1" noChangeArrowheads="1"/>
          </p:cNvPicPr>
          <p:nvPr/>
        </p:nvPicPr>
        <p:blipFill>
          <a:blip r:embed="rId2" cstate="print"/>
          <a:srcRect/>
          <a:stretch>
            <a:fillRect/>
          </a:stretch>
        </p:blipFill>
        <p:spPr bwMode="auto">
          <a:xfrm>
            <a:off x="609600" y="152400"/>
            <a:ext cx="7696200" cy="3268663"/>
          </a:xfrm>
          <a:prstGeom prst="rect">
            <a:avLst/>
          </a:prstGeom>
          <a:noFill/>
          <a:ln w="9525">
            <a:noFill/>
            <a:miter lim="800000"/>
            <a:headEnd/>
            <a:tailEnd/>
          </a:ln>
        </p:spPr>
      </p:pic>
      <p:sp>
        <p:nvSpPr>
          <p:cNvPr id="88067" name="TextBox 6"/>
          <p:cNvSpPr txBox="1">
            <a:spLocks noChangeArrowheads="1"/>
          </p:cNvSpPr>
          <p:nvPr/>
        </p:nvSpPr>
        <p:spPr bwMode="auto">
          <a:xfrm>
            <a:off x="5562600" y="762000"/>
            <a:ext cx="2133600" cy="523875"/>
          </a:xfrm>
          <a:prstGeom prst="rect">
            <a:avLst/>
          </a:prstGeom>
          <a:solidFill>
            <a:schemeClr val="bg1"/>
          </a:solidFill>
          <a:ln w="9525">
            <a:noFill/>
            <a:miter lim="800000"/>
            <a:headEnd/>
            <a:tailEnd/>
          </a:ln>
        </p:spPr>
        <p:txBody>
          <a:bodyPr>
            <a:spAutoFit/>
          </a:bodyPr>
          <a:lstStyle/>
          <a:p>
            <a:r>
              <a:rPr lang="en-US" sz="1400"/>
              <a:t>1991-2006 76 Projects</a:t>
            </a:r>
          </a:p>
          <a:p>
            <a:r>
              <a:rPr lang="en-US" sz="1400"/>
              <a:t>2006-2008 23 Projects</a:t>
            </a:r>
          </a:p>
        </p:txBody>
      </p:sp>
      <p:pic>
        <p:nvPicPr>
          <p:cNvPr id="88068" name="Picture 4"/>
          <p:cNvPicPr>
            <a:picLocks noChangeAspect="1" noChangeArrowheads="1"/>
          </p:cNvPicPr>
          <p:nvPr/>
        </p:nvPicPr>
        <p:blipFill>
          <a:blip r:embed="rId3" cstate="print"/>
          <a:srcRect/>
          <a:stretch>
            <a:fillRect/>
          </a:stretch>
        </p:blipFill>
        <p:spPr bwMode="auto">
          <a:xfrm>
            <a:off x="609600" y="3308350"/>
            <a:ext cx="7696200" cy="3216275"/>
          </a:xfrm>
          <a:prstGeom prst="rect">
            <a:avLst/>
          </a:prstGeom>
          <a:noFill/>
          <a:ln w="9525">
            <a:noFill/>
            <a:miter lim="800000"/>
            <a:headEnd/>
            <a:tailEnd/>
          </a:ln>
        </p:spPr>
      </p:pic>
      <p:sp>
        <p:nvSpPr>
          <p:cNvPr id="88069" name="Line 11"/>
          <p:cNvSpPr>
            <a:spLocks noChangeShapeType="1"/>
          </p:cNvSpPr>
          <p:nvPr/>
        </p:nvSpPr>
        <p:spPr bwMode="auto">
          <a:xfrm>
            <a:off x="1066800" y="1066800"/>
            <a:ext cx="0" cy="609600"/>
          </a:xfrm>
          <a:prstGeom prst="line">
            <a:avLst/>
          </a:prstGeom>
          <a:noFill/>
          <a:ln w="57150">
            <a:solidFill>
              <a:srgbClr val="00B0F0"/>
            </a:solidFill>
            <a:round/>
            <a:headEnd/>
            <a:tailEnd type="triangle" w="med" len="med"/>
          </a:ln>
        </p:spPr>
        <p:txBody>
          <a:bodyPr/>
          <a:lstStyle/>
          <a:p>
            <a:endParaRPr lang="en-US"/>
          </a:p>
        </p:txBody>
      </p:sp>
      <p:sp>
        <p:nvSpPr>
          <p:cNvPr id="88070" name="Line 11"/>
          <p:cNvSpPr>
            <a:spLocks noChangeShapeType="1"/>
          </p:cNvSpPr>
          <p:nvPr/>
        </p:nvSpPr>
        <p:spPr bwMode="auto">
          <a:xfrm>
            <a:off x="1371600" y="1066800"/>
            <a:ext cx="0" cy="609600"/>
          </a:xfrm>
          <a:prstGeom prst="line">
            <a:avLst/>
          </a:prstGeom>
          <a:noFill/>
          <a:ln w="57150">
            <a:solidFill>
              <a:srgbClr val="00B0F0"/>
            </a:solidFill>
            <a:round/>
            <a:headEnd/>
            <a:tailEnd type="triangle" w="med" len="med"/>
          </a:ln>
        </p:spPr>
        <p:txBody>
          <a:bodyPr/>
          <a:lstStyle/>
          <a:p>
            <a:endParaRPr lang="en-US"/>
          </a:p>
        </p:txBody>
      </p:sp>
      <p:sp>
        <p:nvSpPr>
          <p:cNvPr id="88071" name="Line 11"/>
          <p:cNvSpPr>
            <a:spLocks noChangeShapeType="1"/>
          </p:cNvSpPr>
          <p:nvPr/>
        </p:nvSpPr>
        <p:spPr bwMode="auto">
          <a:xfrm>
            <a:off x="3200400" y="457200"/>
            <a:ext cx="0" cy="609600"/>
          </a:xfrm>
          <a:prstGeom prst="line">
            <a:avLst/>
          </a:prstGeom>
          <a:noFill/>
          <a:ln w="57150">
            <a:solidFill>
              <a:srgbClr val="00B0F0"/>
            </a:solidFill>
            <a:round/>
            <a:headEnd/>
            <a:tailEnd type="triangle" w="med" len="med"/>
          </a:ln>
        </p:spPr>
        <p:txBody>
          <a:bodyPr/>
          <a:lstStyle/>
          <a:p>
            <a:endParaRPr lang="en-US"/>
          </a:p>
        </p:txBody>
      </p:sp>
      <p:sp>
        <p:nvSpPr>
          <p:cNvPr id="88072" name="Line 11"/>
          <p:cNvSpPr>
            <a:spLocks noChangeShapeType="1"/>
          </p:cNvSpPr>
          <p:nvPr/>
        </p:nvSpPr>
        <p:spPr bwMode="auto">
          <a:xfrm>
            <a:off x="4724400" y="1524000"/>
            <a:ext cx="0" cy="609600"/>
          </a:xfrm>
          <a:prstGeom prst="line">
            <a:avLst/>
          </a:prstGeom>
          <a:noFill/>
          <a:ln w="57150">
            <a:solidFill>
              <a:srgbClr val="00B0F0"/>
            </a:solidFill>
            <a:round/>
            <a:headEnd/>
            <a:tailEnd type="triangle" w="med" len="med"/>
          </a:ln>
        </p:spPr>
        <p:txBody>
          <a:bodyPr/>
          <a:lstStyle/>
          <a:p>
            <a:endParaRPr lang="en-US"/>
          </a:p>
        </p:txBody>
      </p:sp>
      <p:sp>
        <p:nvSpPr>
          <p:cNvPr id="88073" name="Line 11"/>
          <p:cNvSpPr>
            <a:spLocks noChangeShapeType="1"/>
          </p:cNvSpPr>
          <p:nvPr/>
        </p:nvSpPr>
        <p:spPr bwMode="auto">
          <a:xfrm>
            <a:off x="1143000" y="4648200"/>
            <a:ext cx="0" cy="609600"/>
          </a:xfrm>
          <a:prstGeom prst="line">
            <a:avLst/>
          </a:prstGeom>
          <a:noFill/>
          <a:ln w="57150">
            <a:solidFill>
              <a:srgbClr val="00B0F0"/>
            </a:solidFill>
            <a:round/>
            <a:headEnd/>
            <a:tailEnd type="triangle" w="med" len="med"/>
          </a:ln>
        </p:spPr>
        <p:txBody>
          <a:bodyPr/>
          <a:lstStyle/>
          <a:p>
            <a:endParaRPr lang="en-US"/>
          </a:p>
        </p:txBody>
      </p:sp>
      <p:sp>
        <p:nvSpPr>
          <p:cNvPr id="88074" name="Line 11"/>
          <p:cNvSpPr>
            <a:spLocks noChangeShapeType="1"/>
          </p:cNvSpPr>
          <p:nvPr/>
        </p:nvSpPr>
        <p:spPr bwMode="auto">
          <a:xfrm>
            <a:off x="1447800" y="4343400"/>
            <a:ext cx="0" cy="609600"/>
          </a:xfrm>
          <a:prstGeom prst="line">
            <a:avLst/>
          </a:prstGeom>
          <a:noFill/>
          <a:ln w="57150">
            <a:solidFill>
              <a:srgbClr val="00B0F0"/>
            </a:solidFill>
            <a:round/>
            <a:headEnd/>
            <a:tailEnd type="triangle" w="med" len="med"/>
          </a:ln>
        </p:spPr>
        <p:txBody>
          <a:bodyPr/>
          <a:lstStyle/>
          <a:p>
            <a:endParaRPr lang="en-US"/>
          </a:p>
        </p:txBody>
      </p:sp>
      <p:sp>
        <p:nvSpPr>
          <p:cNvPr id="88075" name="Line 11"/>
          <p:cNvSpPr>
            <a:spLocks noChangeShapeType="1"/>
          </p:cNvSpPr>
          <p:nvPr/>
        </p:nvSpPr>
        <p:spPr bwMode="auto">
          <a:xfrm>
            <a:off x="3124200" y="3657600"/>
            <a:ext cx="0" cy="609600"/>
          </a:xfrm>
          <a:prstGeom prst="line">
            <a:avLst/>
          </a:prstGeom>
          <a:noFill/>
          <a:ln w="57150">
            <a:solidFill>
              <a:srgbClr val="00B0F0"/>
            </a:solidFill>
            <a:round/>
            <a:headEnd/>
            <a:tailEnd type="triangle" w="med" len="med"/>
          </a:ln>
        </p:spPr>
        <p:txBody>
          <a:bodyPr/>
          <a:lstStyle/>
          <a:p>
            <a:endParaRPr lang="en-US"/>
          </a:p>
        </p:txBody>
      </p:sp>
      <p:sp>
        <p:nvSpPr>
          <p:cNvPr id="88076" name="Line 11"/>
          <p:cNvSpPr>
            <a:spLocks noChangeShapeType="1"/>
          </p:cNvSpPr>
          <p:nvPr/>
        </p:nvSpPr>
        <p:spPr bwMode="auto">
          <a:xfrm>
            <a:off x="4724400" y="4114800"/>
            <a:ext cx="0" cy="609600"/>
          </a:xfrm>
          <a:prstGeom prst="line">
            <a:avLst/>
          </a:prstGeom>
          <a:noFill/>
          <a:ln w="57150">
            <a:solidFill>
              <a:srgbClr val="00B0F0"/>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US" u="sng" smtClean="0"/>
              <a:t>Number of Firms Bidding</a:t>
            </a:r>
          </a:p>
        </p:txBody>
      </p:sp>
      <p:pic>
        <p:nvPicPr>
          <p:cNvPr id="89091" name="Picture 4"/>
          <p:cNvPicPr>
            <a:picLocks noChangeAspect="1" noChangeArrowheads="1"/>
          </p:cNvPicPr>
          <p:nvPr/>
        </p:nvPicPr>
        <p:blipFill>
          <a:blip r:embed="rId2" cstate="print"/>
          <a:srcRect/>
          <a:stretch>
            <a:fillRect/>
          </a:stretch>
        </p:blipFill>
        <p:spPr bwMode="auto">
          <a:xfrm>
            <a:off x="219075" y="1406525"/>
            <a:ext cx="8772525" cy="202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381000" y="0"/>
            <a:ext cx="8229600" cy="685800"/>
          </a:xfrm>
        </p:spPr>
        <p:txBody>
          <a:bodyPr/>
          <a:lstStyle/>
          <a:p>
            <a:r>
              <a:rPr lang="en-US" u="sng" smtClean="0"/>
              <a:t>Closing</a:t>
            </a:r>
          </a:p>
        </p:txBody>
      </p:sp>
      <p:sp>
        <p:nvSpPr>
          <p:cNvPr id="90115" name="Content Placeholder 2"/>
          <p:cNvSpPr>
            <a:spLocks noGrp="1"/>
          </p:cNvSpPr>
          <p:nvPr>
            <p:ph idx="1"/>
          </p:nvPr>
        </p:nvSpPr>
        <p:spPr>
          <a:xfrm>
            <a:off x="228600" y="762000"/>
            <a:ext cx="8686800" cy="5791200"/>
          </a:xfrm>
        </p:spPr>
        <p:txBody>
          <a:bodyPr/>
          <a:lstStyle/>
          <a:p>
            <a:r>
              <a:rPr lang="en-US" sz="2400" smtClean="0"/>
              <a:t>For future studies it is important that all agencies make it a priority to collect the necessary DBB and GC/CM project information and report accurate date to CPARB through the online Project Survey. This will allows a robust collection of data for future studies on project delivery performance.</a:t>
            </a:r>
          </a:p>
          <a:p>
            <a:r>
              <a:rPr lang="en-US" sz="2400" smtClean="0"/>
              <a:t>It is also important that agencies, contractors, designers, and subcontractors participate in the Team Survey at the completion of a project. Please contact the Agency’s Project Representative for a project specific on-line survey link.</a:t>
            </a:r>
          </a:p>
          <a:p>
            <a:r>
              <a:rPr lang="en-US" sz="2400" smtClean="0"/>
              <a:t>Project and Team Survey instruction is available online at: </a:t>
            </a:r>
          </a:p>
          <a:p>
            <a:pPr>
              <a:buFontTx/>
              <a:buNone/>
            </a:pPr>
            <a:r>
              <a:rPr lang="en-US" sz="2400" smtClean="0"/>
              <a:t>	</a:t>
            </a:r>
            <a:r>
              <a:rPr lang="en-US" sz="2400" smtClean="0">
                <a:hlinkClick r:id="rId2"/>
              </a:rPr>
              <a:t>http://www.ga.wa.gov/cparb/DataCollection.htm</a:t>
            </a:r>
            <a:endParaRPr lang="en-US" sz="2400" smtClean="0"/>
          </a:p>
          <a:p>
            <a:pPr>
              <a:buFontTx/>
              <a:buNone/>
            </a:pPr>
            <a:r>
              <a:rPr lang="en-US" sz="2400" smtClean="0"/>
              <a:t>	or contact David Edison, at (360) 902-7351 or by email at </a:t>
            </a:r>
            <a:r>
              <a:rPr lang="en-US" sz="2400" u="sng" smtClean="0">
                <a:hlinkClick r:id="rId3"/>
              </a:rPr>
              <a:t>easmail@ga.wa.gov</a:t>
            </a:r>
            <a:r>
              <a:rPr lang="en-US" sz="2400" smtClean="0"/>
              <a:t>. </a:t>
            </a:r>
          </a:p>
          <a:p>
            <a:pPr>
              <a:buFontTx/>
              <a:buNone/>
            </a:pPr>
            <a:endParaRPr lang="en-US" sz="2400" smtClean="0"/>
          </a:p>
          <a:p>
            <a:endParaRPr lang="en-US" sz="2800" smtClean="0"/>
          </a:p>
          <a:p>
            <a:endParaRPr lang="en-US" sz="2800" smtClean="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3"/>
          <p:cNvSpPr>
            <a:spLocks noGrp="1"/>
          </p:cNvSpPr>
          <p:nvPr>
            <p:ph type="ctrTitle"/>
          </p:nvPr>
        </p:nvSpPr>
        <p:spPr>
          <a:xfrm>
            <a:off x="381000" y="685800"/>
            <a:ext cx="8534400" cy="1470025"/>
          </a:xfrm>
        </p:spPr>
        <p:txBody>
          <a:bodyPr/>
          <a:lstStyle/>
          <a:p>
            <a:r>
              <a:rPr lang="en-US" u="sng" smtClean="0"/>
              <a:t>Questions on this Study Contact:</a:t>
            </a:r>
            <a:br>
              <a:rPr lang="en-US" u="sng" smtClean="0"/>
            </a:br>
            <a:r>
              <a:rPr lang="en-US" smtClean="0"/>
              <a:t/>
            </a:r>
            <a:br>
              <a:rPr lang="en-US" smtClean="0"/>
            </a:br>
            <a:endParaRPr lang="en-US" sz="2400" smtClean="0"/>
          </a:p>
        </p:txBody>
      </p:sp>
      <p:sp>
        <p:nvSpPr>
          <p:cNvPr id="91139" name="TextBox 2"/>
          <p:cNvSpPr txBox="1">
            <a:spLocks noChangeArrowheads="1"/>
          </p:cNvSpPr>
          <p:nvPr/>
        </p:nvSpPr>
        <p:spPr bwMode="auto">
          <a:xfrm>
            <a:off x="1752600" y="1752600"/>
            <a:ext cx="5638800" cy="5022850"/>
          </a:xfrm>
          <a:prstGeom prst="rect">
            <a:avLst/>
          </a:prstGeom>
          <a:noFill/>
          <a:ln w="9525">
            <a:noFill/>
            <a:miter lim="800000"/>
            <a:headEnd/>
            <a:tailEnd/>
          </a:ln>
        </p:spPr>
        <p:txBody>
          <a:bodyPr>
            <a:spAutoFit/>
          </a:bodyPr>
          <a:lstStyle/>
          <a:p>
            <a:pPr algn="ctr">
              <a:lnSpc>
                <a:spcPct val="80000"/>
              </a:lnSpc>
            </a:pPr>
            <a:r>
              <a:rPr lang="en-US" sz="2000" b="1"/>
              <a:t>Darlene Septelka</a:t>
            </a:r>
          </a:p>
          <a:p>
            <a:pPr algn="ctr">
              <a:lnSpc>
                <a:spcPct val="80000"/>
              </a:lnSpc>
            </a:pPr>
            <a:r>
              <a:rPr lang="en-US" sz="2000"/>
              <a:t>Adjunct Professor</a:t>
            </a:r>
          </a:p>
          <a:p>
            <a:pPr algn="ctr">
              <a:lnSpc>
                <a:spcPct val="80000"/>
              </a:lnSpc>
            </a:pPr>
            <a:r>
              <a:rPr lang="en-US" sz="2000"/>
              <a:t>University of Washington</a:t>
            </a:r>
          </a:p>
          <a:p>
            <a:pPr algn="ctr">
              <a:lnSpc>
                <a:spcPct val="80000"/>
              </a:lnSpc>
            </a:pPr>
            <a:r>
              <a:rPr lang="en-US" sz="2000"/>
              <a:t>Department of Construction Management</a:t>
            </a:r>
          </a:p>
          <a:p>
            <a:pPr algn="ctr">
              <a:lnSpc>
                <a:spcPct val="80000"/>
              </a:lnSpc>
            </a:pPr>
            <a:r>
              <a:rPr lang="en-US" sz="2000"/>
              <a:t>Phone</a:t>
            </a:r>
            <a:r>
              <a:rPr lang="en-US" sz="2000">
                <a:sym typeface="Wingdings" pitchFamily="2" charset="2"/>
              </a:rPr>
              <a:t>: (20</a:t>
            </a:r>
            <a:r>
              <a:rPr lang="en-US" sz="2000"/>
              <a:t>6) 550-0896 </a:t>
            </a:r>
          </a:p>
          <a:p>
            <a:pPr algn="ctr">
              <a:lnSpc>
                <a:spcPct val="80000"/>
              </a:lnSpc>
            </a:pPr>
            <a:r>
              <a:rPr lang="en-US" sz="2000"/>
              <a:t>Email: </a:t>
            </a:r>
            <a:r>
              <a:rPr lang="en-US" sz="2000">
                <a:hlinkClick r:id="rId2"/>
              </a:rPr>
              <a:t>darlenes@landoncg.com</a:t>
            </a:r>
            <a:endParaRPr lang="en-US" sz="2000"/>
          </a:p>
          <a:p>
            <a:pPr algn="ctr">
              <a:lnSpc>
                <a:spcPct val="80000"/>
              </a:lnSpc>
            </a:pPr>
            <a:endParaRPr lang="en-US" sz="2000"/>
          </a:p>
          <a:p>
            <a:pPr algn="ctr">
              <a:lnSpc>
                <a:spcPct val="80000"/>
              </a:lnSpc>
            </a:pPr>
            <a:endParaRPr lang="en-US" sz="2000"/>
          </a:p>
          <a:p>
            <a:pPr algn="ctr">
              <a:lnSpc>
                <a:spcPct val="80000"/>
              </a:lnSpc>
            </a:pPr>
            <a:r>
              <a:rPr lang="en-US" sz="2000"/>
              <a:t>Or </a:t>
            </a:r>
          </a:p>
          <a:p>
            <a:pPr algn="ctr">
              <a:lnSpc>
                <a:spcPct val="80000"/>
              </a:lnSpc>
            </a:pPr>
            <a:endParaRPr lang="en-US" sz="2000"/>
          </a:p>
          <a:p>
            <a:pPr algn="ctr">
              <a:lnSpc>
                <a:spcPct val="80000"/>
              </a:lnSpc>
            </a:pPr>
            <a:r>
              <a:rPr lang="en-US" sz="2000" b="1"/>
              <a:t>Nancy K. Deakins</a:t>
            </a:r>
            <a:r>
              <a:rPr lang="en-US" sz="2000"/>
              <a:t>, P.E.</a:t>
            </a:r>
          </a:p>
          <a:p>
            <a:pPr algn="ctr">
              <a:lnSpc>
                <a:spcPct val="80000"/>
              </a:lnSpc>
            </a:pPr>
            <a:r>
              <a:rPr lang="en-US" sz="2000"/>
              <a:t>Deputy Assistant Director</a:t>
            </a:r>
          </a:p>
          <a:p>
            <a:pPr algn="ctr">
              <a:lnSpc>
                <a:spcPct val="80000"/>
              </a:lnSpc>
            </a:pPr>
            <a:r>
              <a:rPr lang="en-US" sz="2000"/>
              <a:t>Engineering &amp; Architectural Services</a:t>
            </a:r>
          </a:p>
          <a:p>
            <a:pPr algn="ctr">
              <a:lnSpc>
                <a:spcPct val="80000"/>
              </a:lnSpc>
            </a:pPr>
            <a:r>
              <a:rPr lang="en-US" sz="2000"/>
              <a:t>General Administration                    </a:t>
            </a:r>
          </a:p>
          <a:p>
            <a:pPr algn="ctr">
              <a:lnSpc>
                <a:spcPct val="80000"/>
              </a:lnSpc>
            </a:pPr>
            <a:r>
              <a:rPr lang="en-US" sz="2000"/>
              <a:t> Phone:  (360) 902-8161</a:t>
            </a:r>
          </a:p>
          <a:p>
            <a:pPr algn="ctr">
              <a:lnSpc>
                <a:spcPct val="80000"/>
              </a:lnSpc>
            </a:pPr>
            <a:r>
              <a:rPr lang="en-US" sz="2000"/>
              <a:t>E-mail: </a:t>
            </a:r>
            <a:r>
              <a:rPr lang="en-US" sz="2000">
                <a:hlinkClick r:id="rId3"/>
              </a:rPr>
              <a:t>nancy.deakins@dshs.wa.gov</a:t>
            </a:r>
            <a:endParaRPr lang="en-US" sz="2000"/>
          </a:p>
          <a:p>
            <a:pPr algn="ctr">
              <a:lnSpc>
                <a:spcPct val="80000"/>
              </a:lnSpc>
            </a:pPr>
            <a:endParaRPr lang="en-US" sz="2000"/>
          </a:p>
          <a:p>
            <a:pPr algn="ctr">
              <a:lnSpc>
                <a:spcPct val="80000"/>
              </a:lnSpc>
            </a:pPr>
            <a:endParaRPr lang="en-US" sz="2000"/>
          </a:p>
          <a:p>
            <a:pPr algn="ctr">
              <a:lnSpc>
                <a:spcPct val="80000"/>
              </a:lnSpc>
            </a:pPr>
            <a:endParaRPr lang="en-US"/>
          </a:p>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28600"/>
            <a:ext cx="8229600" cy="762000"/>
          </a:xfrm>
        </p:spPr>
        <p:txBody>
          <a:bodyPr/>
          <a:lstStyle/>
          <a:p>
            <a:r>
              <a:rPr lang="en-US" u="sng" smtClean="0"/>
              <a:t>Limits to the Study</a:t>
            </a:r>
          </a:p>
        </p:txBody>
      </p:sp>
      <p:sp>
        <p:nvSpPr>
          <p:cNvPr id="16387" name="Content Placeholder 2"/>
          <p:cNvSpPr>
            <a:spLocks noGrp="1"/>
          </p:cNvSpPr>
          <p:nvPr>
            <p:ph idx="1"/>
          </p:nvPr>
        </p:nvSpPr>
        <p:spPr>
          <a:xfrm>
            <a:off x="457200" y="1143000"/>
            <a:ext cx="8458200" cy="5410200"/>
          </a:xfrm>
        </p:spPr>
        <p:txBody>
          <a:bodyPr/>
          <a:lstStyle/>
          <a:p>
            <a:r>
              <a:rPr lang="en-US" smtClean="0"/>
              <a:t>Collection of data on DBB projects is not mandatory, and limited to agencies who choose to participate. Agencies are mandated to provide GC/CM and DB project data. </a:t>
            </a:r>
          </a:p>
          <a:p>
            <a:r>
              <a:rPr lang="en-US" smtClean="0"/>
              <a:t>DBB projects in the database are selected by an agency and might not represent all the projects built by the agency or other agencies.</a:t>
            </a:r>
          </a:p>
          <a:p>
            <a:pPr>
              <a:buFontTx/>
              <a:buNone/>
            </a:pPr>
            <a:endParaRPr lang="en-US" smtClean="0"/>
          </a:p>
          <a:p>
            <a:endParaRPr lang="en-US" smtClean="0"/>
          </a:p>
          <a:p>
            <a:endParaRPr 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6207</TotalTime>
  <Words>3648</Words>
  <Application>Microsoft Office PowerPoint</Application>
  <PresentationFormat>On-screen Show (4:3)</PresentationFormat>
  <Paragraphs>400</Paragraphs>
  <Slides>88</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88</vt:i4>
      </vt:variant>
    </vt:vector>
  </HeadingPairs>
  <TitlesOfParts>
    <vt:vector size="90" baseType="lpstr">
      <vt:lpstr>Default Design</vt:lpstr>
      <vt:lpstr>Document</vt:lpstr>
      <vt:lpstr>CPARB Presentation</vt:lpstr>
      <vt:lpstr>Database Development</vt:lpstr>
      <vt:lpstr>Database Development continued</vt:lpstr>
      <vt:lpstr>Summary of Database</vt:lpstr>
      <vt:lpstr>Data Survey Types</vt:lpstr>
      <vt:lpstr>Data Collection Process</vt:lpstr>
      <vt:lpstr>This Study</vt:lpstr>
      <vt:lpstr>Not Included In Study</vt:lpstr>
      <vt:lpstr>Limits to the Study</vt:lpstr>
      <vt:lpstr>Limits to the Study continued</vt:lpstr>
      <vt:lpstr>Limits to the Study continued</vt:lpstr>
      <vt:lpstr>Population of the Study</vt:lpstr>
      <vt:lpstr>GC/CM &amp; DBB Data</vt:lpstr>
      <vt:lpstr>GC/CM &amp; DBB Data</vt:lpstr>
      <vt:lpstr>Study Data Population</vt:lpstr>
      <vt:lpstr>Agencies</vt:lpstr>
      <vt:lpstr>Building Types</vt:lpstr>
      <vt:lpstr>Year - Construction Started</vt:lpstr>
      <vt:lpstr>Year – Construction Completed</vt:lpstr>
      <vt:lpstr>Construction Duration</vt:lpstr>
      <vt:lpstr>Construction Project Size</vt:lpstr>
      <vt:lpstr>Data Analysis</vt:lpstr>
      <vt:lpstr>Data Analysis</vt:lpstr>
      <vt:lpstr>Data Analysis continued</vt:lpstr>
      <vt:lpstr>Key Performance Metrics</vt:lpstr>
      <vt:lpstr>Summary of Results</vt:lpstr>
      <vt:lpstr>Summary of Results continued</vt:lpstr>
      <vt:lpstr>Summary of Results continued</vt:lpstr>
      <vt:lpstr>Summary of Results continued</vt:lpstr>
      <vt:lpstr>Summary of Results continued</vt:lpstr>
      <vt:lpstr>Summary of Results continued</vt:lpstr>
      <vt:lpstr>Summary of Results continued</vt:lpstr>
      <vt:lpstr>Schedule</vt:lpstr>
      <vt:lpstr>Schedule Measures</vt:lpstr>
      <vt:lpstr>Schedule Growth %</vt:lpstr>
      <vt:lpstr>Design &amp; Construction Schedule Growth - Summary</vt:lpstr>
      <vt:lpstr>Construction Schedule Growth - Summary</vt:lpstr>
      <vt:lpstr>Review by Project Duration</vt:lpstr>
      <vt:lpstr>Schedule Results by Construction Duration</vt:lpstr>
      <vt:lpstr>Schedule Results by  Project Size Group</vt:lpstr>
      <vt:lpstr>Schedule Growth Does Not Necessary Indicate Poor Performance</vt:lpstr>
      <vt:lpstr>If actual design start or finish dates differ from planned please explain.</vt:lpstr>
      <vt:lpstr>If actual construction start or finish dates differ from planned please explain.</vt:lpstr>
      <vt:lpstr>Was the project completed to meet the owner's schedule expectation? </vt:lpstr>
      <vt:lpstr>Delivery Speed</vt:lpstr>
      <vt:lpstr>Construction Speed</vt:lpstr>
      <vt:lpstr>Cost</vt:lpstr>
      <vt:lpstr>Cost Measures</vt:lpstr>
      <vt:lpstr>Cost Growth %  Design &amp; Construction – All Projects</vt:lpstr>
      <vt:lpstr>Design &amp; Construction Cost Growth – Summary All Projects</vt:lpstr>
      <vt:lpstr>Construction Cost Growth – Summary All Projects</vt:lpstr>
      <vt:lpstr>Review by Project Size Group</vt:lpstr>
      <vt:lpstr>Cost Results by  Project Size Group</vt:lpstr>
      <vt:lpstr>Cost Growth Does Not Necessary Indicate Poor Performance</vt:lpstr>
      <vt:lpstr>If actual design costs differ from budgeted please explain.</vt:lpstr>
      <vt:lpstr>If actual construction costs differ from budgeted please explain.</vt:lpstr>
      <vt:lpstr>Was the project completed to meet the owner's cost expectation? </vt:lpstr>
      <vt:lpstr>Intensity of Delivery</vt:lpstr>
      <vt:lpstr>Contract Changes</vt:lpstr>
      <vt:lpstr>Contract Changes Order Ratio</vt:lpstr>
      <vt:lpstr>Contract Change Summary</vt:lpstr>
      <vt:lpstr>Quality Standards</vt:lpstr>
      <vt:lpstr>Quality Standards</vt:lpstr>
      <vt:lpstr>Protest &amp; Claims</vt:lpstr>
      <vt:lpstr>Selection Protests</vt:lpstr>
      <vt:lpstr>Formal Claims</vt:lpstr>
      <vt:lpstr>Claim Summary </vt:lpstr>
      <vt:lpstr>Claim Results - Adding Cost to Agency</vt:lpstr>
      <vt:lpstr>Supplier Diversity</vt:lpstr>
      <vt:lpstr>Supply Diversity Outreach - Contractor</vt:lpstr>
      <vt:lpstr>What Type of Outreach - Contractor</vt:lpstr>
      <vt:lpstr>Supplier Diversity Outreach - Owner</vt:lpstr>
      <vt:lpstr>What Type of Outreach - Owner</vt:lpstr>
      <vt:lpstr>Amount Paid &amp; Number of Certified MWBE Firms</vt:lpstr>
      <vt:lpstr>Regulatory or Mandatory Requirements (Federal)</vt:lpstr>
      <vt:lpstr>Meeting Goals</vt:lpstr>
      <vt:lpstr>GC/CM Competition</vt:lpstr>
      <vt:lpstr>Firms Competing on GC/CM Projects</vt:lpstr>
      <vt:lpstr>GC/CM Competition</vt:lpstr>
      <vt:lpstr>Number of Projects</vt:lpstr>
      <vt:lpstr>GC/CM Firms Winning Projects per Year</vt:lpstr>
      <vt:lpstr>25 Firms Have Successfully Won GC/CM projects Since 1991</vt:lpstr>
      <vt:lpstr>4 Firms have won 58% of the 99 GC/CM projects since 1991</vt:lpstr>
      <vt:lpstr>Slide 84</vt:lpstr>
      <vt:lpstr>Slide 85</vt:lpstr>
      <vt:lpstr>Number of Firms Bidding</vt:lpstr>
      <vt:lpstr>Closing</vt:lpstr>
      <vt:lpstr>Questions on this Study Contact:  </vt:lpstr>
    </vt:vector>
  </TitlesOfParts>
  <Company>King County - DNRP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septelkad</dc:creator>
  <cp:lastModifiedBy>bessedy</cp:lastModifiedBy>
  <cp:revision>342</cp:revision>
  <dcterms:created xsi:type="dcterms:W3CDTF">2006-12-13T06:23:03Z</dcterms:created>
  <dcterms:modified xsi:type="dcterms:W3CDTF">2011-11-07T22:46:14Z</dcterms:modified>
</cp:coreProperties>
</file>