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80" r:id="rId2"/>
    <p:sldId id="258" r:id="rId3"/>
    <p:sldId id="600" r:id="rId4"/>
    <p:sldId id="299" r:id="rId5"/>
    <p:sldId id="605" r:id="rId6"/>
    <p:sldId id="606" r:id="rId7"/>
    <p:sldId id="607" r:id="rId8"/>
    <p:sldId id="608" r:id="rId9"/>
    <p:sldId id="609" r:id="rId10"/>
    <p:sldId id="610" r:id="rId11"/>
    <p:sldId id="611" r:id="rId12"/>
    <p:sldId id="612" r:id="rId13"/>
    <p:sldId id="300" r:id="rId14"/>
    <p:sldId id="578" r:id="rId15"/>
    <p:sldId id="387" r:id="rId16"/>
    <p:sldId id="604" r:id="rId17"/>
    <p:sldId id="301" r:id="rId18"/>
    <p:sldId id="581" r:id="rId19"/>
    <p:sldId id="591" r:id="rId20"/>
    <p:sldId id="613" r:id="rId21"/>
    <p:sldId id="614" r:id="rId22"/>
    <p:sldId id="615" r:id="rId23"/>
    <p:sldId id="616" r:id="rId24"/>
    <p:sldId id="617" r:id="rId25"/>
    <p:sldId id="618" r:id="rId26"/>
    <p:sldId id="633" r:id="rId27"/>
    <p:sldId id="619" r:id="rId28"/>
    <p:sldId id="620" r:id="rId29"/>
    <p:sldId id="624" r:id="rId30"/>
    <p:sldId id="621" r:id="rId31"/>
    <p:sldId id="625" r:id="rId32"/>
    <p:sldId id="626" r:id="rId33"/>
    <p:sldId id="622" r:id="rId34"/>
    <p:sldId id="623" r:id="rId35"/>
    <p:sldId id="627" r:id="rId36"/>
    <p:sldId id="628" r:id="rId37"/>
    <p:sldId id="632" r:id="rId38"/>
    <p:sldId id="629" r:id="rId39"/>
    <p:sldId id="630" r:id="rId40"/>
    <p:sldId id="631" r:id="rId41"/>
    <p:sldId id="26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60" autoAdjust="0"/>
    <p:restoredTop sz="68721" autoAdjust="0"/>
  </p:normalViewPr>
  <p:slideViewPr>
    <p:cSldViewPr snapToGrid="0">
      <p:cViewPr varScale="1">
        <p:scale>
          <a:sx n="60" d="100"/>
          <a:sy n="60" d="100"/>
        </p:scale>
        <p:origin x="660"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FF3C22-F193-4FA5-B686-45F3FDB72F07}" type="datetimeFigureOut">
              <a:rPr lang="en-US" smtClean="0"/>
              <a:t>6/22/2021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CC6F3-CC36-4B69-B358-E544F5145FDD}" type="slidenum">
              <a:rPr lang="en-US" smtClean="0"/>
              <a:t>‹#›</a:t>
            </a:fld>
            <a:endParaRPr lang="en-US"/>
          </a:p>
        </p:txBody>
      </p:sp>
    </p:spTree>
    <p:extLst>
      <p:ext uri="{BB962C8B-B14F-4D97-AF65-F5344CB8AC3E}">
        <p14:creationId xmlns:p14="http://schemas.microsoft.com/office/powerpoint/2010/main" val="1336998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CC6F3-CC36-4B69-B358-E544F5145FDD}" type="slidenum">
              <a:rPr lang="en-US" smtClean="0"/>
              <a:t>1</a:t>
            </a:fld>
            <a:endParaRPr lang="en-US"/>
          </a:p>
        </p:txBody>
      </p:sp>
    </p:spTree>
    <p:extLst>
      <p:ext uri="{BB962C8B-B14F-4D97-AF65-F5344CB8AC3E}">
        <p14:creationId xmlns:p14="http://schemas.microsoft.com/office/powerpoint/2010/main" val="517822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this time – DES’ goal is to move towards expansion of providing small agency contracts support. At this time, there is no</a:t>
            </a:r>
            <a:r>
              <a:rPr lang="en-US" baseline="0" dirty="0" smtClean="0"/>
              <a:t> additional information to report on, but once new developments become available, they will be communicated via the Contracts Connection bi-weekly broadcast as well as the small agency distribution list. </a:t>
            </a:r>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17</a:t>
            </a:fld>
            <a:endParaRPr lang="en-US"/>
          </a:p>
        </p:txBody>
      </p:sp>
    </p:spTree>
    <p:extLst>
      <p:ext uri="{BB962C8B-B14F-4D97-AF65-F5344CB8AC3E}">
        <p14:creationId xmlns:p14="http://schemas.microsoft.com/office/powerpoint/2010/main" val="867379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the meantime, DES does have several trainings available to you – you can use the “Training by Job Duties Guide” to assist you in determining what trainings you may benefit most from. </a:t>
            </a:r>
            <a:endParaRPr lang="en-US" dirty="0" smtClean="0"/>
          </a:p>
          <a:p>
            <a:endParaRPr lang="en-US" dirty="0" smtClean="0"/>
          </a:p>
          <a:p>
            <a:r>
              <a:rPr lang="en-US" dirty="0" smtClean="0"/>
              <a:t>Click </a:t>
            </a:r>
            <a:r>
              <a:rPr lang="en-US" dirty="0"/>
              <a:t>on the </a:t>
            </a:r>
            <a:r>
              <a:rPr lang="en-US" b="1" dirty="0"/>
              <a:t>link </a:t>
            </a:r>
            <a:r>
              <a:rPr lang="en-US" dirty="0"/>
              <a:t>to </a:t>
            </a:r>
            <a:r>
              <a:rPr lang="en-US" dirty="0" smtClean="0"/>
              <a:t>pull up the </a:t>
            </a:r>
            <a:r>
              <a:rPr lang="en-US" dirty="0"/>
              <a:t>guide on what courses </a:t>
            </a:r>
            <a:r>
              <a:rPr lang="en-US" dirty="0" smtClean="0"/>
              <a:t>you </a:t>
            </a:r>
            <a:r>
              <a:rPr lang="en-US" dirty="0"/>
              <a:t>should take. </a:t>
            </a:r>
          </a:p>
        </p:txBody>
      </p:sp>
      <p:sp>
        <p:nvSpPr>
          <p:cNvPr id="4" name="Slide Number Placeholder 3"/>
          <p:cNvSpPr>
            <a:spLocks noGrp="1"/>
          </p:cNvSpPr>
          <p:nvPr>
            <p:ph type="sldNum" sz="quarter" idx="5"/>
          </p:nvPr>
        </p:nvSpPr>
        <p:spPr/>
        <p:txBody>
          <a:bodyPr/>
          <a:lstStyle/>
          <a:p>
            <a:fld id="{570CC6F3-CC36-4B69-B358-E544F5145FDD}" type="slidenum">
              <a:rPr lang="en-US" smtClean="0"/>
              <a:t>18</a:t>
            </a:fld>
            <a:endParaRPr lang="en-US"/>
          </a:p>
        </p:txBody>
      </p:sp>
    </p:spTree>
    <p:extLst>
      <p:ext uri="{BB962C8B-B14F-4D97-AF65-F5344CB8AC3E}">
        <p14:creationId xmlns:p14="http://schemas.microsoft.com/office/powerpoint/2010/main" val="995982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cap="small" dirty="0" smtClean="0">
                <a:solidFill>
                  <a:schemeClr val="tx1"/>
                </a:solidFill>
                <a:effectLst/>
                <a:latin typeface="+mn-lt"/>
                <a:ea typeface="+mn-ea"/>
                <a:cs typeface="+mn-cs"/>
              </a:rPr>
              <a:t>Washington Association of Contract Specialists Description</a:t>
            </a:r>
            <a:r>
              <a:rPr lang="en-US" b="1" baseline="0" dirty="0" smtClean="0"/>
              <a:t>:</a:t>
            </a:r>
          </a:p>
          <a:p>
            <a:r>
              <a:rPr lang="en-US" dirty="0" smtClean="0"/>
              <a:t>Within</a:t>
            </a:r>
            <a:r>
              <a:rPr lang="en-US" baseline="0" dirty="0" smtClean="0"/>
              <a:t> the WACS group, topics from Contracting strategies to training refreshers are discussed. If you are a procurement professional – this could be a beneficial resource group to be a part of.</a:t>
            </a:r>
          </a:p>
          <a:p>
            <a:endParaRPr lang="en-US" baseline="0" dirty="0" smtClean="0"/>
          </a:p>
          <a:p>
            <a:r>
              <a:rPr lang="en-US" dirty="0" smtClean="0"/>
              <a:t>Typically WACS meetings</a:t>
            </a:r>
            <a:r>
              <a:rPr lang="en-US" baseline="0" dirty="0" smtClean="0"/>
              <a:t> are held every </a:t>
            </a:r>
            <a:r>
              <a:rPr lang="en-US" b="1" baseline="0" dirty="0" smtClean="0"/>
              <a:t>first Thursday of the month </a:t>
            </a:r>
            <a:r>
              <a:rPr lang="en-US" baseline="0" dirty="0" smtClean="0"/>
              <a:t>from </a:t>
            </a:r>
            <a:r>
              <a:rPr lang="en-US" b="1" baseline="0" dirty="0" smtClean="0"/>
              <a:t>10am – noon.</a:t>
            </a:r>
          </a:p>
          <a:p>
            <a:endParaRPr lang="en-US" sz="1200" b="1" kern="1200" cap="small" dirty="0" smtClean="0">
              <a:solidFill>
                <a:schemeClr val="tx1"/>
              </a:solidFill>
              <a:effectLst/>
              <a:latin typeface="+mn-lt"/>
              <a:ea typeface="+mn-ea"/>
              <a:cs typeface="+mn-cs"/>
            </a:endParaRPr>
          </a:p>
          <a:p>
            <a:r>
              <a:rPr lang="en-US" sz="1200" b="1" kern="1200" cap="small" dirty="0" smtClean="0">
                <a:solidFill>
                  <a:schemeClr val="tx1"/>
                </a:solidFill>
                <a:effectLst/>
                <a:latin typeface="+mn-lt"/>
                <a:ea typeface="+mn-ea"/>
                <a:cs typeface="+mn-cs"/>
              </a:rPr>
              <a:t>Training Advisory Group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TAG Meetings occur on </a:t>
            </a:r>
            <a:r>
              <a:rPr lang="en-US" sz="1200" b="1" i="1" kern="1200" dirty="0" smtClean="0">
                <a:solidFill>
                  <a:schemeClr val="tx1"/>
                </a:solidFill>
                <a:effectLst/>
                <a:latin typeface="+mn-lt"/>
                <a:ea typeface="+mn-ea"/>
                <a:cs typeface="+mn-cs"/>
              </a:rPr>
              <a:t>the first Wednesday of every month except for January </a:t>
            </a:r>
            <a:r>
              <a:rPr lang="en-US" sz="1200" i="1" kern="1200" dirty="0" smtClean="0">
                <a:solidFill>
                  <a:schemeClr val="tx1"/>
                </a:solidFill>
                <a:effectLst/>
                <a:latin typeface="+mn-lt"/>
                <a:ea typeface="+mn-ea"/>
                <a:cs typeface="+mn-cs"/>
              </a:rPr>
              <a:t>when the TAG meets on the second Wednesday of the month. There are no TAG meetings during the months of July and December. </a:t>
            </a:r>
            <a:endParaRPr lang="en-US" sz="1200" kern="1200" dirty="0" smtClean="0">
              <a:solidFill>
                <a:schemeClr val="tx1"/>
              </a:solidFill>
              <a:effectLst/>
              <a:latin typeface="+mn-lt"/>
              <a:ea typeface="+mn-ea"/>
              <a:cs typeface="+mn-cs"/>
            </a:endParaRPr>
          </a:p>
          <a:p>
            <a:r>
              <a:rPr lang="en-US" sz="1200" b="1" kern="1200" cap="small"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Within the scope of RCW 39.26, DES policies, and the Governor’s executive orders, the Training Advisory Group’s Purpose is to collaborate with the Department of Enterprise Services to develop effective procurement and contracting tools and trainings.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TAG’s Objective is to positively influence and assist Washington State’s procurement and contracting staff through innovative trainings and tools.  This increases the effective management of vendors and contractors, therefore, reduces risk and provides the best value for taxpayers.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TAG Members are procurement and contracting professionals employed by Washington state agencies, boards, commissions, and public higher education entities.  Members typically commit to at least one year, meet monthly, and participate in usability studies.</a:t>
            </a:r>
          </a:p>
          <a:p>
            <a:endParaRPr lang="en-US" sz="1200" i="1" kern="1200" dirty="0" smtClean="0">
              <a:solidFill>
                <a:schemeClr val="tx1"/>
              </a:solidFill>
              <a:effectLst/>
              <a:latin typeface="+mn-lt"/>
              <a:ea typeface="+mn-ea"/>
              <a:cs typeface="+mn-cs"/>
            </a:endParaRPr>
          </a:p>
          <a:p>
            <a:pPr marL="0" algn="l" defTabSz="914400" rtl="0" eaLnBrk="1" latinLnBrk="0" hangingPunct="1"/>
            <a:endParaRPr lang="en-US" sz="1200" b="1" kern="1200" cap="small" dirty="0" smtClean="0">
              <a:solidFill>
                <a:schemeClr val="tx1"/>
              </a:solidFill>
              <a:effectLst/>
              <a:latin typeface="+mn-lt"/>
              <a:ea typeface="+mn-ea"/>
              <a:cs typeface="+mn-cs"/>
            </a:endParaRPr>
          </a:p>
          <a:p>
            <a:pPr marL="0" algn="l" defTabSz="914400" rtl="0" eaLnBrk="1" latinLnBrk="0" hangingPunct="1"/>
            <a:r>
              <a:rPr lang="en-US" sz="1200" b="1" kern="1200" cap="small" dirty="0" smtClean="0">
                <a:solidFill>
                  <a:schemeClr val="tx1"/>
                </a:solidFill>
                <a:effectLst/>
                <a:latin typeface="+mn-lt"/>
                <a:ea typeface="+mn-ea"/>
                <a:cs typeface="+mn-cs"/>
              </a:rPr>
              <a:t>Business Diversity Advisory Group Description:</a:t>
            </a:r>
          </a:p>
          <a:p>
            <a:pPr lvl="0"/>
            <a:r>
              <a:rPr lang="en-US" sz="1200" b="1" i="1" kern="1200" dirty="0" smtClean="0">
                <a:solidFill>
                  <a:schemeClr val="tx1"/>
                </a:solidFill>
                <a:effectLst/>
                <a:latin typeface="+mn-lt"/>
                <a:ea typeface="+mn-ea"/>
                <a:cs typeface="+mn-cs"/>
              </a:rPr>
              <a:t>Can any state agency still listen in on BDAG meetings (just to learn)?</a:t>
            </a:r>
          </a:p>
          <a:p>
            <a:r>
              <a:rPr lang="en-US" sz="1200" kern="1200" dirty="0" smtClean="0">
                <a:solidFill>
                  <a:schemeClr val="tx1"/>
                </a:solidFill>
                <a:effectLst/>
                <a:latin typeface="+mn-lt"/>
                <a:ea typeface="+mn-ea"/>
                <a:cs typeface="+mn-cs"/>
              </a:rPr>
              <a:t>These are public meetings and fall under public meeting rules.  Anyone can listen in.  Regarding state agencies, I welcome and encourage agencies to participate AND let them know they should come within the intend of the space.  This includes things like, you may be asked tough questions, you may hear feelings and impacts.  If you are in this space, we want you to be customer (small business customer) focused and listen to understand and avoid being defensive or blocking.  Trust and safety is important to these meetings for DES to effectively and meaningfully learn from our small and diverse business communities. J  I provide a little notice when welcoming state agencies into the space. So, yes they can come and listen.   We introduce guests, and if they come into the space questions are fair game.  I do of course keep us on schedule and on track and DES focused, but there are sometimes things our members want to know or express. </a:t>
            </a:r>
          </a:p>
          <a:p>
            <a:r>
              <a:rPr lang="en-US" sz="1200" kern="1200" dirty="0" smtClean="0">
                <a:solidFill>
                  <a:schemeClr val="tx1"/>
                </a:solidFill>
                <a:effectLst/>
                <a:latin typeface="+mn-lt"/>
                <a:ea typeface="+mn-ea"/>
                <a:cs typeface="+mn-cs"/>
              </a:rPr>
              <a:t> </a:t>
            </a:r>
          </a:p>
          <a:p>
            <a:pPr lvl="0"/>
            <a:r>
              <a:rPr lang="en-US" sz="1200" b="1" i="1" kern="1200" dirty="0" smtClean="0">
                <a:solidFill>
                  <a:schemeClr val="tx1"/>
                </a:solidFill>
                <a:effectLst/>
                <a:latin typeface="+mn-lt"/>
                <a:ea typeface="+mn-ea"/>
                <a:cs typeface="+mn-cs"/>
              </a:rPr>
              <a:t>What’s the frequency of the meetings (what day, timeframe, etc.)? </a:t>
            </a:r>
          </a:p>
          <a:p>
            <a:r>
              <a:rPr lang="en-US" sz="1200" b="1" kern="1200" dirty="0" smtClean="0">
                <a:solidFill>
                  <a:schemeClr val="tx1"/>
                </a:solidFill>
                <a:effectLst/>
                <a:latin typeface="+mn-lt"/>
                <a:ea typeface="+mn-ea"/>
                <a:cs typeface="+mn-cs"/>
              </a:rPr>
              <a:t>They are the 3</a:t>
            </a:r>
            <a:r>
              <a:rPr lang="en-US" sz="1200" b="1" kern="1200" baseline="30000" dirty="0" smtClean="0">
                <a:solidFill>
                  <a:schemeClr val="tx1"/>
                </a:solidFill>
                <a:effectLst/>
                <a:latin typeface="+mn-lt"/>
                <a:ea typeface="+mn-ea"/>
                <a:cs typeface="+mn-cs"/>
              </a:rPr>
              <a:t>rd</a:t>
            </a:r>
            <a:r>
              <a:rPr lang="en-US" sz="1200" b="1" kern="1200" dirty="0" smtClean="0">
                <a:solidFill>
                  <a:schemeClr val="tx1"/>
                </a:solidFill>
                <a:effectLst/>
                <a:latin typeface="+mn-lt"/>
                <a:ea typeface="+mn-ea"/>
                <a:cs typeface="+mn-cs"/>
              </a:rPr>
              <a:t> Tuesday of every month from 10 AM – 12 PM. </a:t>
            </a:r>
            <a:r>
              <a:rPr lang="en-US" sz="1200" kern="1200" dirty="0" smtClean="0">
                <a:solidFill>
                  <a:schemeClr val="tx1"/>
                </a:solidFill>
                <a:effectLst/>
                <a:latin typeface="+mn-lt"/>
                <a:ea typeface="+mn-ea"/>
                <a:cs typeface="+mn-cs"/>
              </a:rPr>
              <a:t> We don’t meet in December and we have a couple of adjusted meetings each year.  We try to keep the schedule current on the BDAG external web page.  I should be sure to post that adjusted schedule.  Adjusted meetings are to allow for community listening, which are the focuses of two meetings per year.  One in the fall and one in the spring (east/west side of the state). We change the time because we do them the day before or after a larger local procurement event. </a:t>
            </a:r>
          </a:p>
          <a:p>
            <a:r>
              <a:rPr lang="en-US" sz="1200" kern="1200" dirty="0" smtClean="0">
                <a:solidFill>
                  <a:schemeClr val="tx1"/>
                </a:solidFill>
                <a:effectLst/>
                <a:latin typeface="+mn-lt"/>
                <a:ea typeface="+mn-ea"/>
                <a:cs typeface="+mn-cs"/>
              </a:rPr>
              <a:t> </a:t>
            </a:r>
          </a:p>
          <a:p>
            <a:pPr lvl="0"/>
            <a:r>
              <a:rPr lang="en-US" sz="1200" b="1" i="1" kern="1200" dirty="0" smtClean="0">
                <a:solidFill>
                  <a:schemeClr val="tx1"/>
                </a:solidFill>
                <a:effectLst/>
                <a:latin typeface="+mn-lt"/>
                <a:ea typeface="+mn-ea"/>
                <a:cs typeface="+mn-cs"/>
              </a:rPr>
              <a:t>What might customers from state agencies learn in BDAG meetings?</a:t>
            </a:r>
          </a:p>
          <a:p>
            <a:r>
              <a:rPr lang="en-US" sz="1200" kern="1200" dirty="0" smtClean="0">
                <a:solidFill>
                  <a:schemeClr val="tx1"/>
                </a:solidFill>
                <a:effectLst/>
                <a:latin typeface="+mn-lt"/>
                <a:ea typeface="+mn-ea"/>
                <a:cs typeface="+mn-cs"/>
              </a:rPr>
              <a:t>The impact of policies and procedures on small and diverse businesses, barriers to inclusion, and recommendations on how to improve. </a:t>
            </a:r>
          </a:p>
          <a:p>
            <a:pPr marL="0" algn="l" defTabSz="914400" rtl="0" eaLnBrk="1" latinLnBrk="0" hangingPunct="1"/>
            <a:endParaRPr lang="en-US" sz="1200" b="1" kern="1200" cap="small"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570CC6F3-CC36-4B69-B358-E544F5145FDD}" type="slidenum">
              <a:rPr lang="en-US" smtClean="0"/>
              <a:t>19</a:t>
            </a:fld>
            <a:endParaRPr lang="en-US"/>
          </a:p>
        </p:txBody>
      </p:sp>
    </p:spTree>
    <p:extLst>
      <p:ext uri="{BB962C8B-B14F-4D97-AF65-F5344CB8AC3E}">
        <p14:creationId xmlns:p14="http://schemas.microsoft.com/office/powerpoint/2010/main" val="2009694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20</a:t>
            </a:fld>
            <a:endParaRPr lang="en-US"/>
          </a:p>
        </p:txBody>
      </p:sp>
    </p:spTree>
    <p:extLst>
      <p:ext uri="{BB962C8B-B14F-4D97-AF65-F5344CB8AC3E}">
        <p14:creationId xmlns:p14="http://schemas.microsoft.com/office/powerpoint/2010/main" val="3155178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21</a:t>
            </a:fld>
            <a:endParaRPr lang="en-US"/>
          </a:p>
        </p:txBody>
      </p:sp>
    </p:spTree>
    <p:extLst>
      <p:ext uri="{BB962C8B-B14F-4D97-AF65-F5344CB8AC3E}">
        <p14:creationId xmlns:p14="http://schemas.microsoft.com/office/powerpoint/2010/main" val="3935520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22</a:t>
            </a:fld>
            <a:endParaRPr lang="en-US"/>
          </a:p>
        </p:txBody>
      </p:sp>
    </p:spTree>
    <p:extLst>
      <p:ext uri="{BB962C8B-B14F-4D97-AF65-F5344CB8AC3E}">
        <p14:creationId xmlns:p14="http://schemas.microsoft.com/office/powerpoint/2010/main" val="2421513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23</a:t>
            </a:fld>
            <a:endParaRPr lang="en-US"/>
          </a:p>
        </p:txBody>
      </p:sp>
    </p:spTree>
    <p:extLst>
      <p:ext uri="{BB962C8B-B14F-4D97-AF65-F5344CB8AC3E}">
        <p14:creationId xmlns:p14="http://schemas.microsoft.com/office/powerpoint/2010/main" val="763474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24</a:t>
            </a:fld>
            <a:endParaRPr lang="en-US"/>
          </a:p>
        </p:txBody>
      </p:sp>
    </p:spTree>
    <p:extLst>
      <p:ext uri="{BB962C8B-B14F-4D97-AF65-F5344CB8AC3E}">
        <p14:creationId xmlns:p14="http://schemas.microsoft.com/office/powerpoint/2010/main" val="21366961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25</a:t>
            </a:fld>
            <a:endParaRPr lang="en-US"/>
          </a:p>
        </p:txBody>
      </p:sp>
    </p:spTree>
    <p:extLst>
      <p:ext uri="{BB962C8B-B14F-4D97-AF65-F5344CB8AC3E}">
        <p14:creationId xmlns:p14="http://schemas.microsoft.com/office/powerpoint/2010/main" val="1697286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Drew</a:t>
            </a:r>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26</a:t>
            </a:fld>
            <a:endParaRPr lang="en-US"/>
          </a:p>
        </p:txBody>
      </p:sp>
    </p:spTree>
    <p:extLst>
      <p:ext uri="{BB962C8B-B14F-4D97-AF65-F5344CB8AC3E}">
        <p14:creationId xmlns:p14="http://schemas.microsoft.com/office/powerpoint/2010/main" val="1640529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CC6F3-CC36-4B69-B358-E544F5145FDD}" type="slidenum">
              <a:rPr lang="en-US" smtClean="0"/>
              <a:t>2</a:t>
            </a:fld>
            <a:endParaRPr lang="en-US"/>
          </a:p>
        </p:txBody>
      </p:sp>
    </p:spTree>
    <p:extLst>
      <p:ext uri="{BB962C8B-B14F-4D97-AF65-F5344CB8AC3E}">
        <p14:creationId xmlns:p14="http://schemas.microsoft.com/office/powerpoint/2010/main" val="2012574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27</a:t>
            </a:fld>
            <a:endParaRPr lang="en-US"/>
          </a:p>
        </p:txBody>
      </p:sp>
    </p:spTree>
    <p:extLst>
      <p:ext uri="{BB962C8B-B14F-4D97-AF65-F5344CB8AC3E}">
        <p14:creationId xmlns:p14="http://schemas.microsoft.com/office/powerpoint/2010/main" val="88430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28</a:t>
            </a:fld>
            <a:endParaRPr lang="en-US"/>
          </a:p>
        </p:txBody>
      </p:sp>
    </p:spTree>
    <p:extLst>
      <p:ext uri="{BB962C8B-B14F-4D97-AF65-F5344CB8AC3E}">
        <p14:creationId xmlns:p14="http://schemas.microsoft.com/office/powerpoint/2010/main" val="12466253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29</a:t>
            </a:fld>
            <a:endParaRPr lang="en-US"/>
          </a:p>
        </p:txBody>
      </p:sp>
    </p:spTree>
    <p:extLst>
      <p:ext uri="{BB962C8B-B14F-4D97-AF65-F5344CB8AC3E}">
        <p14:creationId xmlns:p14="http://schemas.microsoft.com/office/powerpoint/2010/main" val="28291863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30</a:t>
            </a:fld>
            <a:endParaRPr lang="en-US"/>
          </a:p>
        </p:txBody>
      </p:sp>
    </p:spTree>
    <p:extLst>
      <p:ext uri="{BB962C8B-B14F-4D97-AF65-F5344CB8AC3E}">
        <p14:creationId xmlns:p14="http://schemas.microsoft.com/office/powerpoint/2010/main" val="1784405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31</a:t>
            </a:fld>
            <a:endParaRPr lang="en-US"/>
          </a:p>
        </p:txBody>
      </p:sp>
    </p:spTree>
    <p:extLst>
      <p:ext uri="{BB962C8B-B14F-4D97-AF65-F5344CB8AC3E}">
        <p14:creationId xmlns:p14="http://schemas.microsoft.com/office/powerpoint/2010/main" val="19655577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32</a:t>
            </a:fld>
            <a:endParaRPr lang="en-US"/>
          </a:p>
        </p:txBody>
      </p:sp>
    </p:spTree>
    <p:extLst>
      <p:ext uri="{BB962C8B-B14F-4D97-AF65-F5344CB8AC3E}">
        <p14:creationId xmlns:p14="http://schemas.microsoft.com/office/powerpoint/2010/main" val="41346802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33</a:t>
            </a:fld>
            <a:endParaRPr lang="en-US"/>
          </a:p>
        </p:txBody>
      </p:sp>
    </p:spTree>
    <p:extLst>
      <p:ext uri="{BB962C8B-B14F-4D97-AF65-F5344CB8AC3E}">
        <p14:creationId xmlns:p14="http://schemas.microsoft.com/office/powerpoint/2010/main" val="1487741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34</a:t>
            </a:fld>
            <a:endParaRPr lang="en-US"/>
          </a:p>
        </p:txBody>
      </p:sp>
    </p:spTree>
    <p:extLst>
      <p:ext uri="{BB962C8B-B14F-4D97-AF65-F5344CB8AC3E}">
        <p14:creationId xmlns:p14="http://schemas.microsoft.com/office/powerpoint/2010/main" val="2284413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35</a:t>
            </a:fld>
            <a:endParaRPr lang="en-US"/>
          </a:p>
        </p:txBody>
      </p:sp>
    </p:spTree>
    <p:extLst>
      <p:ext uri="{BB962C8B-B14F-4D97-AF65-F5344CB8AC3E}">
        <p14:creationId xmlns:p14="http://schemas.microsoft.com/office/powerpoint/2010/main" val="13404696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36</a:t>
            </a:fld>
            <a:endParaRPr lang="en-US"/>
          </a:p>
        </p:txBody>
      </p:sp>
    </p:spTree>
    <p:extLst>
      <p:ext uri="{BB962C8B-B14F-4D97-AF65-F5344CB8AC3E}">
        <p14:creationId xmlns:p14="http://schemas.microsoft.com/office/powerpoint/2010/main" val="403548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a:t>
            </a:fld>
            <a:endParaRPr lang="en-US"/>
          </a:p>
        </p:txBody>
      </p:sp>
    </p:spTree>
    <p:extLst>
      <p:ext uri="{BB962C8B-B14F-4D97-AF65-F5344CB8AC3E}">
        <p14:creationId xmlns:p14="http://schemas.microsoft.com/office/powerpoint/2010/main" val="3679769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37</a:t>
            </a:fld>
            <a:endParaRPr lang="en-US"/>
          </a:p>
        </p:txBody>
      </p:sp>
    </p:spTree>
    <p:extLst>
      <p:ext uri="{BB962C8B-B14F-4D97-AF65-F5344CB8AC3E}">
        <p14:creationId xmlns:p14="http://schemas.microsoft.com/office/powerpoint/2010/main" val="26401966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38</a:t>
            </a:fld>
            <a:endParaRPr lang="en-US"/>
          </a:p>
        </p:txBody>
      </p:sp>
    </p:spTree>
    <p:extLst>
      <p:ext uri="{BB962C8B-B14F-4D97-AF65-F5344CB8AC3E}">
        <p14:creationId xmlns:p14="http://schemas.microsoft.com/office/powerpoint/2010/main" val="21902107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39</a:t>
            </a:fld>
            <a:endParaRPr lang="en-US"/>
          </a:p>
        </p:txBody>
      </p:sp>
    </p:spTree>
    <p:extLst>
      <p:ext uri="{BB962C8B-B14F-4D97-AF65-F5344CB8AC3E}">
        <p14:creationId xmlns:p14="http://schemas.microsoft.com/office/powerpoint/2010/main" val="37740356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40</a:t>
            </a:fld>
            <a:endParaRPr lang="en-US"/>
          </a:p>
        </p:txBody>
      </p:sp>
    </p:spTree>
    <p:extLst>
      <p:ext uri="{BB962C8B-B14F-4D97-AF65-F5344CB8AC3E}">
        <p14:creationId xmlns:p14="http://schemas.microsoft.com/office/powerpoint/2010/main" val="34968488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CC6F3-CC36-4B69-B358-E544F5145FDD}" type="slidenum">
              <a:rPr lang="en-US" smtClean="0"/>
              <a:t>41</a:t>
            </a:fld>
            <a:endParaRPr lang="en-US"/>
          </a:p>
        </p:txBody>
      </p:sp>
    </p:spTree>
    <p:extLst>
      <p:ext uri="{BB962C8B-B14F-4D97-AF65-F5344CB8AC3E}">
        <p14:creationId xmlns:p14="http://schemas.microsoft.com/office/powerpoint/2010/main" val="2928757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CC6F3-CC36-4B69-B358-E544F5145FDD}" type="slidenum">
              <a:rPr lang="en-US" smtClean="0"/>
              <a:t>4</a:t>
            </a:fld>
            <a:endParaRPr lang="en-US"/>
          </a:p>
        </p:txBody>
      </p:sp>
    </p:spTree>
    <p:extLst>
      <p:ext uri="{BB962C8B-B14F-4D97-AF65-F5344CB8AC3E}">
        <p14:creationId xmlns:p14="http://schemas.microsoft.com/office/powerpoint/2010/main" val="556219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8</a:t>
            </a:fld>
            <a:endParaRPr lang="en-US"/>
          </a:p>
        </p:txBody>
      </p:sp>
    </p:spTree>
    <p:extLst>
      <p:ext uri="{BB962C8B-B14F-4D97-AF65-F5344CB8AC3E}">
        <p14:creationId xmlns:p14="http://schemas.microsoft.com/office/powerpoint/2010/main" val="2203700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CC6F3-CC36-4B69-B358-E544F5145FDD}" type="slidenum">
              <a:rPr lang="en-US" smtClean="0"/>
              <a:t>13</a:t>
            </a:fld>
            <a:endParaRPr lang="en-US"/>
          </a:p>
        </p:txBody>
      </p:sp>
    </p:spTree>
    <p:extLst>
      <p:ext uri="{BB962C8B-B14F-4D97-AF65-F5344CB8AC3E}">
        <p14:creationId xmlns:p14="http://schemas.microsoft.com/office/powerpoint/2010/main" val="695303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Statute defines emergency</a:t>
            </a:r>
            <a:r>
              <a:rPr lang="en-US" baseline="0" dirty="0" smtClean="0"/>
              <a:t>, which is what the DES Policy is based on for Emergency Contracts and Purchases. </a:t>
            </a:r>
          </a:p>
          <a:p>
            <a:endParaRPr lang="en-US" baseline="0" dirty="0" smtClean="0"/>
          </a:p>
          <a:p>
            <a:r>
              <a:rPr lang="en-US" dirty="0" smtClean="0"/>
              <a:t>If </a:t>
            </a:r>
            <a:r>
              <a:rPr lang="en-US" dirty="0"/>
              <a:t>you think you are experiencing an emergency and need to contract for services – does your “emergency” fit within this definition? Is it a true emergency? Or is it “emergent</a:t>
            </a:r>
            <a:r>
              <a:rPr lang="en-US" dirty="0" smtClean="0"/>
              <a:t>”?</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prstClr val="black"/>
                </a:solidFill>
              </a:rPr>
              <a:t>Note:  Agencies must use existing “qualified master contracts” prior to engaging in any exception above, if it meets business needs.  Document your decision!</a:t>
            </a:r>
          </a:p>
          <a:p>
            <a:endParaRPr lang="en-US" dirty="0"/>
          </a:p>
        </p:txBody>
      </p:sp>
      <p:sp>
        <p:nvSpPr>
          <p:cNvPr id="4" name="Slide Number Placeholder 3"/>
          <p:cNvSpPr>
            <a:spLocks noGrp="1"/>
          </p:cNvSpPr>
          <p:nvPr>
            <p:ph type="sldNum" sz="quarter" idx="5"/>
          </p:nvPr>
        </p:nvSpPr>
        <p:spPr/>
        <p:txBody>
          <a:bodyPr/>
          <a:lstStyle/>
          <a:p>
            <a:fld id="{570CC6F3-CC36-4B69-B358-E544F5145FDD}" type="slidenum">
              <a:rPr lang="en-US" smtClean="0"/>
              <a:t>14</a:t>
            </a:fld>
            <a:endParaRPr lang="en-US"/>
          </a:p>
        </p:txBody>
      </p:sp>
    </p:spTree>
    <p:extLst>
      <p:ext uri="{BB962C8B-B14F-4D97-AF65-F5344CB8AC3E}">
        <p14:creationId xmlns:p14="http://schemas.microsoft.com/office/powerpoint/2010/main" val="2338989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600" dirty="0" smtClean="0"/>
              <a:t>Another </a:t>
            </a:r>
            <a:r>
              <a:rPr lang="en-US" sz="1600" baseline="0" dirty="0" smtClean="0"/>
              <a:t>main point to keep in mind: </a:t>
            </a:r>
            <a:r>
              <a:rPr lang="en-US" sz="1600" baseline="0" dirty="0" smtClean="0">
                <a:solidFill>
                  <a:schemeClr val="tx1"/>
                </a:solidFill>
              </a:rPr>
              <a:t>Using a master contract for an emergency would also be exempt from filing. 2. </a:t>
            </a:r>
            <a:r>
              <a:rPr lang="en-US" sz="1600" baseline="0" dirty="0" smtClean="0"/>
              <a:t>The duration of the emergency must not extend the needed time to resolve the immediate threat. </a:t>
            </a:r>
          </a:p>
          <a:p>
            <a:endParaRPr lang="en-US" sz="1600" baseline="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600" b="1" baseline="0" dirty="0" smtClean="0"/>
              <a:t>As </a:t>
            </a:r>
            <a:r>
              <a:rPr lang="en-US" sz="1600" b="1" baseline="0" dirty="0"/>
              <a:t>with sole source there are three (3) basic actions required, but a little different.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600" b="1" baseline="0" dirty="0"/>
          </a:p>
          <a:p>
            <a:r>
              <a:rPr lang="en-US" sz="1600" b="1" baseline="0" dirty="0"/>
              <a:t>Action #1:  </a:t>
            </a:r>
            <a:r>
              <a:rPr lang="en-US" sz="1600" b="1" baseline="0" dirty="0" smtClean="0"/>
              <a:t>Your agency head notifies </a:t>
            </a:r>
            <a:r>
              <a:rPr lang="en-US" sz="1600" b="1" baseline="0" dirty="0"/>
              <a:t>the DES Director within 3 business days of emergency (</a:t>
            </a:r>
            <a:r>
              <a:rPr lang="en-US" sz="1600" b="1" baseline="0" dirty="0" smtClean="0"/>
              <a:t>e-mail, memo, </a:t>
            </a:r>
            <a:r>
              <a:rPr lang="en-US" sz="1600" b="1" baseline="0" dirty="0"/>
              <a:t>or </a:t>
            </a:r>
            <a:r>
              <a:rPr lang="en-US" sz="1600" b="1" baseline="0" dirty="0" smtClean="0"/>
              <a:t>letter suffice – as long as it includes all the necessary details as outlined in the procedure document)</a:t>
            </a:r>
          </a:p>
          <a:p>
            <a:r>
              <a:rPr lang="en-US" sz="1600" b="1" baseline="0" dirty="0" smtClean="0"/>
              <a:t>	</a:t>
            </a:r>
            <a:r>
              <a:rPr lang="en-US" sz="1600" b="0" baseline="0" dirty="0" smtClean="0"/>
              <a:t>This</a:t>
            </a:r>
            <a:r>
              <a:rPr lang="en-US" sz="1600" b="1" baseline="0" dirty="0" smtClean="0"/>
              <a:t> </a:t>
            </a:r>
            <a:r>
              <a:rPr lang="en-US" sz="1600" dirty="0" smtClean="0"/>
              <a:t>should include:</a:t>
            </a:r>
          </a:p>
          <a:p>
            <a:r>
              <a:rPr lang="en-US" sz="1600" dirty="0" smtClean="0"/>
              <a:t>		 </a:t>
            </a:r>
            <a:r>
              <a:rPr lang="en-US" sz="1600" dirty="0" err="1" smtClean="0"/>
              <a:t>i</a:t>
            </a:r>
            <a:r>
              <a:rPr lang="en-US" sz="1600" dirty="0" smtClean="0"/>
              <a:t>. A description of the purchase.</a:t>
            </a:r>
          </a:p>
          <a:p>
            <a:r>
              <a:rPr lang="en-US" sz="1600" dirty="0" smtClean="0"/>
              <a:t>		 ii. A description of the emergency and the circumstances that led up to the emergency. </a:t>
            </a:r>
          </a:p>
          <a:p>
            <a:r>
              <a:rPr lang="en-US" sz="1600" dirty="0" smtClean="0"/>
              <a:t>		iii. An explanation of why the circumstances required an emergency purchase.</a:t>
            </a:r>
            <a:endParaRPr lang="en-US" sz="1600" b="1" baseline="0" dirty="0"/>
          </a:p>
          <a:p>
            <a:endParaRPr lang="en-US" sz="1600" b="1" baseline="0" dirty="0"/>
          </a:p>
          <a:p>
            <a:r>
              <a:rPr lang="en-US" sz="1600" b="1" baseline="0" dirty="0"/>
              <a:t>Action #2:  </a:t>
            </a:r>
            <a:r>
              <a:rPr lang="en-US" sz="1600" b="0" baseline="0" dirty="0"/>
              <a:t>This step is all about </a:t>
            </a:r>
            <a:r>
              <a:rPr lang="en-US" sz="1600" b="1" baseline="0" dirty="0"/>
              <a:t>TRANSPARENCY</a:t>
            </a:r>
            <a:r>
              <a:rPr lang="en-US" sz="1600" b="0" baseline="0" dirty="0"/>
              <a:t> to the public!!!</a:t>
            </a:r>
          </a:p>
          <a:p>
            <a:r>
              <a:rPr lang="en-US" sz="1600" baseline="0" dirty="0" smtClean="0"/>
              <a:t>Make </a:t>
            </a:r>
            <a:r>
              <a:rPr lang="en-US" sz="1600" baseline="0" dirty="0"/>
              <a:t>all contracts available for </a:t>
            </a:r>
            <a:r>
              <a:rPr lang="en-US" sz="1600" b="1" baseline="0" dirty="0"/>
              <a:t>public inspection by </a:t>
            </a:r>
            <a:r>
              <a:rPr lang="en-US" sz="1600" b="0" baseline="0" dirty="0"/>
              <a:t>p</a:t>
            </a:r>
            <a:r>
              <a:rPr lang="en-US" sz="1600" baseline="0" dirty="0"/>
              <a:t>osting on agency </a:t>
            </a:r>
            <a:r>
              <a:rPr lang="en-US" sz="1600" baseline="0" dirty="0" smtClean="0"/>
              <a:t>website within 3 days of commencing work.  Posting to WEBS won’t satisfy this step (</a:t>
            </a:r>
            <a:r>
              <a:rPr lang="en-US" sz="1600" baseline="0" dirty="0"/>
              <a:t>the general public does </a:t>
            </a:r>
            <a:r>
              <a:rPr lang="en-US" sz="1600" baseline="0" dirty="0" smtClean="0"/>
              <a:t>not have access to WEBS); </a:t>
            </a:r>
          </a:p>
          <a:p>
            <a:endParaRPr lang="en-US" sz="1600" baseline="0" dirty="0"/>
          </a:p>
          <a:p>
            <a:r>
              <a:rPr lang="en-US" sz="1600" b="1" baseline="0" dirty="0"/>
              <a:t>Action #3:  File in the SSCD</a:t>
            </a:r>
          </a:p>
          <a:p>
            <a:endParaRPr lang="en-US" sz="1600" b="0" baseline="0" dirty="0"/>
          </a:p>
          <a:p>
            <a:r>
              <a:rPr lang="en-US" sz="1600" baseline="0" dirty="0" smtClean="0"/>
              <a:t>In addition to your Emergency filing justification answers, b</a:t>
            </a:r>
            <a:r>
              <a:rPr lang="en-US" sz="1600" b="0" baseline="0" dirty="0" smtClean="0"/>
              <a:t>e </a:t>
            </a:r>
            <a:r>
              <a:rPr lang="en-US" sz="1600" b="0" baseline="0" dirty="0"/>
              <a:t>sure to include a copy of the contract, a copy of your notification to the DES Director, and proof of posting to your website (this helps speed up the process and limit correspondence questions asked through the system). </a:t>
            </a:r>
            <a:endParaRPr lang="en-US" sz="1600" b="0" baseline="0" dirty="0" smtClean="0"/>
          </a:p>
          <a:p>
            <a:endParaRPr lang="en-US" sz="1600" b="0"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600" dirty="0" smtClean="0"/>
              <a:t>For an emergency, you</a:t>
            </a:r>
            <a:r>
              <a:rPr lang="en-US" sz="1600" baseline="0" dirty="0" smtClean="0"/>
              <a:t> can issue a D</a:t>
            </a:r>
            <a:r>
              <a:rPr lang="en-US" sz="1600" dirty="0" smtClean="0"/>
              <a:t>irect Buy contract if</a:t>
            </a:r>
            <a:r>
              <a:rPr lang="en-US" sz="1600" baseline="0" dirty="0" smtClean="0"/>
              <a:t> under the </a:t>
            </a:r>
            <a:r>
              <a:rPr lang="en-US" sz="1600" dirty="0" smtClean="0"/>
              <a:t>current $30K or $40K thresholds</a:t>
            </a:r>
            <a:r>
              <a:rPr lang="en-US" sz="1600" baseline="0" dirty="0" smtClean="0"/>
              <a:t> without following the Emergency Contract process.  </a:t>
            </a:r>
          </a:p>
          <a:p>
            <a:endParaRPr lang="en-US" sz="1600" dirty="0" smtClean="0"/>
          </a:p>
          <a:p>
            <a:endParaRPr lang="en-US" sz="1600" baseline="0" dirty="0" smtClean="0"/>
          </a:p>
          <a:p>
            <a:r>
              <a:rPr lang="en-US" sz="1600" baseline="0" dirty="0" smtClean="0"/>
              <a:t>Emergency procurement should not be used to avoid competition or to mitigate for the time needed to competitively procure goods and services. </a:t>
            </a:r>
          </a:p>
          <a:p>
            <a:endParaRPr lang="en-US" sz="1600" b="0" baseline="0" dirty="0"/>
          </a:p>
        </p:txBody>
      </p:sp>
      <p:sp>
        <p:nvSpPr>
          <p:cNvPr id="4" name="Slide Number Placeholder 3"/>
          <p:cNvSpPr>
            <a:spLocks noGrp="1"/>
          </p:cNvSpPr>
          <p:nvPr>
            <p:ph type="sldNum" sz="quarter" idx="10"/>
          </p:nvPr>
        </p:nvSpPr>
        <p:spPr/>
        <p:txBody>
          <a:bodyPr/>
          <a:lstStyle/>
          <a:p>
            <a:fld id="{90C750F5-EB1A-4073-84C4-CA7AFC96007F}" type="slidenum">
              <a:rPr lang="en-US" smtClean="0"/>
              <a:pPr/>
              <a:t>15</a:t>
            </a:fld>
            <a:endParaRPr lang="en-US" dirty="0"/>
          </a:p>
        </p:txBody>
      </p:sp>
    </p:spTree>
    <p:extLst>
      <p:ext uri="{BB962C8B-B14F-4D97-AF65-F5344CB8AC3E}">
        <p14:creationId xmlns:p14="http://schemas.microsoft.com/office/powerpoint/2010/main" val="2667682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0CC6F3-CC36-4B69-B358-E544F5145FDD}" type="slidenum">
              <a:rPr lang="en-US" smtClean="0"/>
              <a:t>16</a:t>
            </a:fld>
            <a:endParaRPr lang="en-US"/>
          </a:p>
        </p:txBody>
      </p:sp>
    </p:spTree>
    <p:extLst>
      <p:ext uri="{BB962C8B-B14F-4D97-AF65-F5344CB8AC3E}">
        <p14:creationId xmlns:p14="http://schemas.microsoft.com/office/powerpoint/2010/main" val="15980900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Blue decorative background box" title="Blue decorative background box"/>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4514"/>
            <a:ext cx="12191998" cy="5515901"/>
          </a:xfrm>
          <a:prstGeom prst="rect">
            <a:avLst/>
          </a:prstGeom>
          <a:effectLst>
            <a:outerShdw blurRad="190500" dist="88900" dir="5400000" algn="t" rotWithShape="0">
              <a:srgbClr val="5F5F5F">
                <a:alpha val="40000"/>
              </a:srgbClr>
            </a:outerShdw>
          </a:effectLst>
        </p:spPr>
      </p:pic>
      <p:pic>
        <p:nvPicPr>
          <p:cNvPr id="8" name="Picture 7" descr="Washington State Department of Enterprise Services logo" title="Washington State Department of Enterprise Service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97501" y="5907790"/>
            <a:ext cx="3044952" cy="509002"/>
          </a:xfrm>
          <a:prstGeom prst="rect">
            <a:avLst/>
          </a:prstGeom>
        </p:spPr>
      </p:pic>
      <p:sp>
        <p:nvSpPr>
          <p:cNvPr id="14" name="Title 1"/>
          <p:cNvSpPr>
            <a:spLocks noGrp="1"/>
          </p:cNvSpPr>
          <p:nvPr>
            <p:ph type="title" hasCustomPrompt="1"/>
          </p:nvPr>
        </p:nvSpPr>
        <p:spPr>
          <a:xfrm>
            <a:off x="1104899" y="916585"/>
            <a:ext cx="9925051" cy="2049354"/>
          </a:xfrm>
        </p:spPr>
        <p:txBody>
          <a:bodyPr>
            <a:normAutofit/>
          </a:bodyPr>
          <a:lstStyle>
            <a:lvl1pPr algn="ctr">
              <a:lnSpc>
                <a:spcPct val="100000"/>
              </a:lnSpc>
              <a:defRPr sz="5400" b="1" cap="all" baseline="0">
                <a:solidFill>
                  <a:schemeClr val="bg1"/>
                </a:solidFill>
                <a:latin typeface="Segoe UI" panose="020B0502040204020203" pitchFamily="34" charset="0"/>
                <a:cs typeface="Segoe UI" panose="020B0502040204020203" pitchFamily="34" charset="0"/>
              </a:defRPr>
            </a:lvl1pPr>
          </a:lstStyle>
          <a:p>
            <a:r>
              <a:rPr lang="en-US" dirty="0"/>
              <a:t>PRESENTATION</a:t>
            </a:r>
            <a:br>
              <a:rPr lang="en-US" dirty="0"/>
            </a:br>
            <a:r>
              <a:rPr lang="en-US" dirty="0"/>
              <a:t>TITLE</a:t>
            </a:r>
          </a:p>
        </p:txBody>
      </p:sp>
      <p:sp>
        <p:nvSpPr>
          <p:cNvPr id="16" name="Text Placeholder 2"/>
          <p:cNvSpPr>
            <a:spLocks noGrp="1"/>
          </p:cNvSpPr>
          <p:nvPr>
            <p:ph type="body" sz="quarter" idx="10"/>
          </p:nvPr>
        </p:nvSpPr>
        <p:spPr>
          <a:xfrm>
            <a:off x="1104900" y="3067025"/>
            <a:ext cx="9925050" cy="761367"/>
          </a:xfrm>
        </p:spPr>
        <p:txBody>
          <a:bodyPr>
            <a:normAutofit/>
          </a:bodyPr>
          <a:lstStyle>
            <a:lvl1pPr marL="0" indent="0" algn="ctr">
              <a:buNone/>
              <a:defRPr sz="4400">
                <a:solidFill>
                  <a:schemeClr val="bg1"/>
                </a:solidFill>
              </a:defRPr>
            </a:lvl1pPr>
          </a:lstStyle>
          <a:p>
            <a:pPr lvl="0"/>
            <a:r>
              <a:rPr lang="en-US"/>
              <a:t>Click to edit Master text styles</a:t>
            </a:r>
          </a:p>
        </p:txBody>
      </p:sp>
      <p:sp>
        <p:nvSpPr>
          <p:cNvPr id="17" name="Text Placeholder 3"/>
          <p:cNvSpPr>
            <a:spLocks noGrp="1"/>
          </p:cNvSpPr>
          <p:nvPr>
            <p:ph type="body" sz="quarter" idx="11"/>
          </p:nvPr>
        </p:nvSpPr>
        <p:spPr>
          <a:xfrm>
            <a:off x="1104900" y="3874376"/>
            <a:ext cx="9925050" cy="1295502"/>
          </a:xfrm>
        </p:spPr>
        <p:txBody>
          <a:bodyPr>
            <a:normAutofit/>
          </a:bodyPr>
          <a:lstStyle>
            <a:lvl1pPr marL="0" indent="0" algn="ctr">
              <a:buNone/>
              <a:defRPr sz="35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92042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 Placeholder 2"/>
          <p:cNvSpPr>
            <a:spLocks noGrp="1"/>
          </p:cNvSpPr>
          <p:nvPr>
            <p:ph type="body" sz="quarter" idx="10" hasCustomPrompt="1"/>
          </p:nvPr>
        </p:nvSpPr>
        <p:spPr>
          <a:xfrm>
            <a:off x="1167412" y="5666576"/>
            <a:ext cx="3056084" cy="762000"/>
          </a:xfrm>
        </p:spPr>
        <p:txBody>
          <a:bodyPr>
            <a:noAutofit/>
          </a:bodyPr>
          <a:lstStyle>
            <a:lvl1pPr marL="0" indent="0" algn="ctr">
              <a:buNone/>
              <a:defRPr sz="1800" baseline="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a:t>Enter email here</a:t>
            </a:r>
          </a:p>
        </p:txBody>
      </p:sp>
      <p:sp>
        <p:nvSpPr>
          <p:cNvPr id="9" name="Text Placeholder 2"/>
          <p:cNvSpPr>
            <a:spLocks noGrp="1"/>
          </p:cNvSpPr>
          <p:nvPr>
            <p:ph type="body" sz="quarter" idx="11" hasCustomPrompt="1"/>
          </p:nvPr>
        </p:nvSpPr>
        <p:spPr>
          <a:xfrm>
            <a:off x="4632300" y="5666576"/>
            <a:ext cx="2891448" cy="762000"/>
          </a:xfrm>
        </p:spPr>
        <p:txBody>
          <a:bodyPr>
            <a:noAutofit/>
          </a:bodyPr>
          <a:lstStyle>
            <a:lvl1pPr marL="0" indent="0" algn="ctr">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a:t>Enter phone number here</a:t>
            </a:r>
          </a:p>
        </p:txBody>
      </p:sp>
      <p:sp>
        <p:nvSpPr>
          <p:cNvPr id="10" name="Text Placeholder 2"/>
          <p:cNvSpPr>
            <a:spLocks noGrp="1"/>
          </p:cNvSpPr>
          <p:nvPr>
            <p:ph type="body" sz="quarter" idx="12" hasCustomPrompt="1"/>
          </p:nvPr>
        </p:nvSpPr>
        <p:spPr>
          <a:xfrm>
            <a:off x="7949895" y="5666576"/>
            <a:ext cx="3056084" cy="762000"/>
          </a:xfrm>
        </p:spPr>
        <p:txBody>
          <a:bodyPr>
            <a:noAutofit/>
          </a:bodyPr>
          <a:lstStyle>
            <a:lvl1pPr marL="0" indent="0" algn="ctr">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a:t>Enter web address here</a:t>
            </a:r>
          </a:p>
        </p:txBody>
      </p:sp>
      <p:sp>
        <p:nvSpPr>
          <p:cNvPr id="7" name="Rectangle 6" descr="Decorative blue box as background" title="Decorative blue box as background"/>
          <p:cNvSpPr/>
          <p:nvPr userDrawn="1"/>
        </p:nvSpPr>
        <p:spPr>
          <a:xfrm>
            <a:off x="-9614" y="-1538"/>
            <a:ext cx="12201613" cy="3545623"/>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descr="Email icon" title="Email icon"/>
          <p:cNvGrpSpPr/>
          <p:nvPr userDrawn="1"/>
        </p:nvGrpSpPr>
        <p:grpSpPr>
          <a:xfrm>
            <a:off x="2039828" y="4063813"/>
            <a:ext cx="1322321" cy="1278261"/>
            <a:chOff x="2039828" y="656220"/>
            <a:chExt cx="1322321" cy="1278261"/>
          </a:xfrm>
        </p:grpSpPr>
        <p:sp>
          <p:nvSpPr>
            <p:cNvPr id="13" name="Oval 12"/>
            <p:cNvSpPr/>
            <p:nvPr userDrawn="1"/>
          </p:nvSpPr>
          <p:spPr>
            <a:xfrm>
              <a:off x="2039828" y="656220"/>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4415" y="1084088"/>
              <a:ext cx="582080" cy="436696"/>
            </a:xfrm>
            <a:prstGeom prst="rect">
              <a:avLst/>
            </a:prstGeom>
          </p:spPr>
        </p:pic>
      </p:grpSp>
      <p:sp>
        <p:nvSpPr>
          <p:cNvPr id="16" name="Oval 15"/>
          <p:cNvSpPr/>
          <p:nvPr/>
        </p:nvSpPr>
        <p:spPr>
          <a:xfrm>
            <a:off x="8821804" y="4063813"/>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descr="Call icon" title="Call icon"/>
          <p:cNvGrpSpPr/>
          <p:nvPr userDrawn="1"/>
        </p:nvGrpSpPr>
        <p:grpSpPr>
          <a:xfrm>
            <a:off x="5426574" y="4063812"/>
            <a:ext cx="1322321" cy="1278261"/>
            <a:chOff x="5426574" y="656219"/>
            <a:chExt cx="1322321" cy="1278261"/>
          </a:xfrm>
        </p:grpSpPr>
        <p:sp>
          <p:nvSpPr>
            <p:cNvPr id="19" name="Oval 18"/>
            <p:cNvSpPr/>
            <p:nvPr userDrawn="1"/>
          </p:nvSpPr>
          <p:spPr>
            <a:xfrm>
              <a:off x="5426574" y="656219"/>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1065308" flipH="1" flipV="1">
              <a:off x="5802992" y="992641"/>
              <a:ext cx="566789" cy="565911"/>
            </a:xfrm>
            <a:prstGeom prst="rect">
              <a:avLst/>
            </a:prstGeom>
          </p:spPr>
        </p:pic>
      </p:grpSp>
      <p:sp>
        <p:nvSpPr>
          <p:cNvPr id="21" name="Title 11"/>
          <p:cNvSpPr>
            <a:spLocks noGrp="1"/>
          </p:cNvSpPr>
          <p:nvPr>
            <p:ph type="title" hasCustomPrompt="1"/>
          </p:nvPr>
        </p:nvSpPr>
        <p:spPr>
          <a:xfrm>
            <a:off x="1148453" y="1447620"/>
            <a:ext cx="9744075" cy="606225"/>
          </a:xfrm>
        </p:spPr>
        <p:txBody>
          <a:bodyPr>
            <a:noAutofit/>
          </a:bodyPr>
          <a:lstStyle>
            <a:lvl1pPr algn="ctr">
              <a:defRPr sz="5400" b="1" cap="all" baseline="0">
                <a:solidFill>
                  <a:schemeClr val="bg1"/>
                </a:solidFill>
                <a:latin typeface="Segoe UI" panose="020B0502040204020203" pitchFamily="34" charset="0"/>
                <a:cs typeface="Segoe UI" panose="020B0502040204020203" pitchFamily="34" charset="0"/>
              </a:defRPr>
            </a:lvl1pPr>
          </a:lstStyle>
          <a:p>
            <a:r>
              <a:rPr lang="en-US" dirty="0"/>
              <a:t>thank you</a:t>
            </a:r>
          </a:p>
        </p:txBody>
      </p:sp>
      <p:pic>
        <p:nvPicPr>
          <p:cNvPr id="22" name="Picture 21" descr="Web icon" title="Web ic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08486" y="4313738"/>
            <a:ext cx="738902" cy="738902"/>
          </a:xfrm>
          <a:prstGeom prst="rect">
            <a:avLst/>
          </a:prstGeom>
          <a:ln>
            <a:noFill/>
          </a:ln>
        </p:spPr>
      </p:pic>
    </p:spTree>
    <p:extLst>
      <p:ext uri="{BB962C8B-B14F-4D97-AF65-F5344CB8AC3E}">
        <p14:creationId xmlns:p14="http://schemas.microsoft.com/office/powerpoint/2010/main" val="418027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2" name="Title 1"/>
          <p:cNvSpPr>
            <a:spLocks noGrp="1"/>
          </p:cNvSpPr>
          <p:nvPr>
            <p:ph type="title"/>
          </p:nvPr>
        </p:nvSpPr>
        <p:spPr>
          <a:xfrm>
            <a:off x="838200" y="365125"/>
            <a:ext cx="10515600" cy="1325563"/>
          </a:xfrm>
        </p:spPr>
        <p:txBody>
          <a:bodyPr/>
          <a:lstStyle/>
          <a:p>
            <a:r>
              <a:rPr lang="en-US"/>
              <a:t>Click to edit Master title style</a:t>
            </a:r>
          </a:p>
        </p:txBody>
      </p:sp>
      <p:sp>
        <p:nvSpPr>
          <p:cNvPr id="13" name="Date Placeholder 2"/>
          <p:cNvSpPr>
            <a:spLocks noGrp="1"/>
          </p:cNvSpPr>
          <p:nvPr>
            <p:ph type="dt" sz="half" idx="10"/>
          </p:nvPr>
        </p:nvSpPr>
        <p:spPr>
          <a:xfrm>
            <a:off x="838200" y="6356350"/>
            <a:ext cx="2743200" cy="365125"/>
          </a:xfrm>
          <a:prstGeom prst="rect">
            <a:avLst/>
          </a:prstGeom>
        </p:spPr>
        <p:txBody>
          <a:bodyPr/>
          <a:lstStyle/>
          <a:p>
            <a:endParaRPr lang="en-US"/>
          </a:p>
        </p:txBody>
      </p:sp>
      <p:sp>
        <p:nvSpPr>
          <p:cNvPr id="1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15" name="Slide Number Placeholder 4"/>
          <p:cNvSpPr>
            <a:spLocks noGrp="1"/>
          </p:cNvSpPr>
          <p:nvPr>
            <p:ph type="sldNum" sz="quarter" idx="12"/>
          </p:nvPr>
        </p:nvSpPr>
        <p:spPr>
          <a:xfrm>
            <a:off x="8610600" y="6356350"/>
            <a:ext cx="2743200" cy="365125"/>
          </a:xfrm>
          <a:prstGeom prst="rect">
            <a:avLst/>
          </a:prstGeom>
        </p:spPr>
        <p:txBody>
          <a:bodyPr/>
          <a:lstStyle/>
          <a:p>
            <a:fld id="{A8CA3DF4-E449-4EC1-B817-23C9420ABD7F}" type="slidenum">
              <a:rPr lang="en-US" smtClean="0"/>
              <a:t>‹#›</a:t>
            </a:fld>
            <a:endParaRPr lang="en-US"/>
          </a:p>
        </p:txBody>
      </p:sp>
      <p:sp>
        <p:nvSpPr>
          <p:cNvPr id="16" name="Rectangle 15" descr="Blue box for background" title="Blue box for background"/>
          <p:cNvSpPr/>
          <p:nvPr userDrawn="1"/>
        </p:nvSpPr>
        <p:spPr>
          <a:xfrm>
            <a:off x="0" y="0"/>
            <a:ext cx="12192000" cy="6858000"/>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Washington State Department of Enterprise Services logo" title="Washington State Department of Enterprise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19575" y="3015035"/>
            <a:ext cx="4952850" cy="827930"/>
          </a:xfrm>
          <a:prstGeom prst="rect">
            <a:avLst/>
          </a:prstGeom>
        </p:spPr>
      </p:pic>
    </p:spTree>
    <p:extLst>
      <p:ext uri="{BB962C8B-B14F-4D97-AF65-F5344CB8AC3E}">
        <p14:creationId xmlns:p14="http://schemas.microsoft.com/office/powerpoint/2010/main" val="2872450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D6A38DB-0B61-4FBC-A758-74C4D4860C51}" type="slidenum">
              <a:rPr lang="en-US" smtClean="0"/>
              <a:pPr>
                <a:defRPr/>
              </a:pPr>
              <a:t>‹#›</a:t>
            </a:fld>
            <a:endParaRPr lang="en-US" dirty="0"/>
          </a:p>
        </p:txBody>
      </p:sp>
    </p:spTree>
    <p:extLst>
      <p:ext uri="{BB962C8B-B14F-4D97-AF65-F5344CB8AC3E}">
        <p14:creationId xmlns:p14="http://schemas.microsoft.com/office/powerpoint/2010/main" val="1863401539"/>
      </p:ext>
    </p:extLst>
  </p:cSld>
  <p:clrMapOvr>
    <a:masterClrMapping/>
  </p:clrMapOvr>
  <mc:AlternateContent xmlns:mc="http://schemas.openxmlformats.org/markup-compatibility/2006" xmlns:p14="http://schemas.microsoft.com/office/powerpoint/2010/main">
    <mc:Choice Requires="p14">
      <p:transition spd="slow" p14:dur="1250">
        <p:pull/>
      </p:transition>
    </mc:Choice>
    <mc:Fallback xmlns="">
      <p:transition spd="slow">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1"/>
          <p:cNvSpPr>
            <a:spLocks noGrp="1"/>
          </p:cNvSpPr>
          <p:nvPr>
            <p:ph type="title" hasCustomPrompt="1"/>
          </p:nvPr>
        </p:nvSpPr>
        <p:spPr>
          <a:xfrm>
            <a:off x="1228724" y="831086"/>
            <a:ext cx="9744075" cy="733533"/>
          </a:xfrm>
        </p:spPr>
        <p:txBody>
          <a:bodyPr>
            <a:normAutofit/>
          </a:bodyPr>
          <a:lstStyle>
            <a:lvl1pPr algn="ctr">
              <a:defRPr sz="4400" cap="all" baseline="0">
                <a:solidFill>
                  <a:schemeClr val="accent2"/>
                </a:solidFill>
                <a:latin typeface="Segoe UI" panose="020B0502040204020203" pitchFamily="34" charset="0"/>
                <a:cs typeface="Segoe UI" panose="020B0502040204020203" pitchFamily="34" charset="0"/>
              </a:defRPr>
            </a:lvl1pPr>
          </a:lstStyle>
          <a:p>
            <a:r>
              <a:rPr lang="en-US" dirty="0"/>
              <a:t>Basic TITLE and CONTENT page</a:t>
            </a:r>
          </a:p>
        </p:txBody>
      </p:sp>
      <p:sp>
        <p:nvSpPr>
          <p:cNvPr id="8" name="Text Placeholder 3"/>
          <p:cNvSpPr>
            <a:spLocks noGrp="1"/>
          </p:cNvSpPr>
          <p:nvPr>
            <p:ph type="body" sz="quarter" idx="10" hasCustomPrompt="1"/>
          </p:nvPr>
        </p:nvSpPr>
        <p:spPr>
          <a:xfrm>
            <a:off x="1264583" y="1971675"/>
            <a:ext cx="9744075" cy="4052888"/>
          </a:xfrm>
        </p:spPr>
        <p:txBody>
          <a:bodyPr/>
          <a:lstStyle>
            <a:lvl1pPr marL="0" indent="0">
              <a:lnSpc>
                <a:spcPct val="100000"/>
              </a:lnSpc>
              <a:spcBef>
                <a:spcPts val="1800"/>
              </a:spcBef>
              <a:buFont typeface="Arial" panose="020B0604020202020204" pitchFamily="34" charset="0"/>
              <a:buNone/>
              <a:defRPr sz="2400" b="0" baseline="0"/>
            </a:lvl1pPr>
            <a:lvl2pPr marL="800100" marR="0" indent="-3429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2pPr>
          </a:lstStyle>
          <a:p>
            <a:pPr lvl="0"/>
            <a:r>
              <a:rPr lang="en-US" dirty="0"/>
              <a:t>Text Segoe UI 24 </a:t>
            </a:r>
            <a:r>
              <a:rPr lang="en-US" dirty="0" err="1"/>
              <a:t>pt</a:t>
            </a:r>
            <a:r>
              <a:rPr lang="en-US" dirty="0"/>
              <a:t> (no less than 18 pts).</a:t>
            </a:r>
          </a:p>
          <a:p>
            <a:pPr lvl="0"/>
            <a:r>
              <a:rPr lang="en-US" dirty="0"/>
              <a:t>Stay at/under 4-5 bullets per slide.</a:t>
            </a:r>
          </a:p>
          <a:p>
            <a:pPr lvl="0"/>
            <a:endParaRPr lang="en-US" dirty="0"/>
          </a:p>
        </p:txBody>
      </p:sp>
    </p:spTree>
    <p:extLst>
      <p:ext uri="{BB962C8B-B14F-4D97-AF65-F5344CB8AC3E}">
        <p14:creationId xmlns:p14="http://schemas.microsoft.com/office/powerpoint/2010/main" val="3799087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descr="Decorative blue box as background" title="Decorative blue box as background"/>
          <p:cNvSpPr/>
          <p:nvPr userDrawn="1"/>
        </p:nvSpPr>
        <p:spPr>
          <a:xfrm>
            <a:off x="0" y="3312377"/>
            <a:ext cx="12192000" cy="3545623"/>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1"/>
          <p:cNvSpPr>
            <a:spLocks noGrp="1"/>
          </p:cNvSpPr>
          <p:nvPr>
            <p:ph type="title" hasCustomPrompt="1"/>
          </p:nvPr>
        </p:nvSpPr>
        <p:spPr>
          <a:xfrm>
            <a:off x="1223962" y="1347607"/>
            <a:ext cx="9744075" cy="606225"/>
          </a:xfrm>
        </p:spPr>
        <p:txBody>
          <a:bodyPr>
            <a:noAutofit/>
          </a:bodyPr>
          <a:lstStyle>
            <a:lvl1pPr algn="ctr">
              <a:lnSpc>
                <a:spcPct val="100000"/>
              </a:lnSpc>
              <a:defRPr sz="5400" b="1" cap="all" baseline="0">
                <a:solidFill>
                  <a:schemeClr val="accent2"/>
                </a:solidFill>
                <a:latin typeface="Segoe UI" panose="020B0502040204020203" pitchFamily="34" charset="0"/>
                <a:cs typeface="Segoe UI" panose="020B0502040204020203" pitchFamily="34" charset="0"/>
              </a:defRPr>
            </a:lvl1pPr>
          </a:lstStyle>
          <a:p>
            <a:r>
              <a:rPr lang="en-US" dirty="0"/>
              <a:t>Section Header</a:t>
            </a:r>
          </a:p>
        </p:txBody>
      </p:sp>
    </p:spTree>
    <p:extLst>
      <p:ext uri="{BB962C8B-B14F-4D97-AF65-F5344CB8AC3E}">
        <p14:creationId xmlns:p14="http://schemas.microsoft.com/office/powerpoint/2010/main" val="165789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0"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a:t>3 columns</a:t>
            </a:r>
          </a:p>
        </p:txBody>
      </p:sp>
      <p:sp>
        <p:nvSpPr>
          <p:cNvPr id="11" name="Content Placeholder 2"/>
          <p:cNvSpPr>
            <a:spLocks noGrp="1"/>
          </p:cNvSpPr>
          <p:nvPr>
            <p:ph sz="half" idx="2" hasCustomPrompt="1"/>
          </p:nvPr>
        </p:nvSpPr>
        <p:spPr>
          <a:xfrm>
            <a:off x="1043756" y="3183867"/>
            <a:ext cx="3180374" cy="2831167"/>
          </a:xfrm>
        </p:spPr>
        <p:txBody>
          <a:bodyPr>
            <a:normAutofit/>
          </a:bodyPr>
          <a:lstStyle>
            <a:lvl1pPr marL="0" indent="0">
              <a:buNone/>
              <a:defRPr sz="2000" baseline="0"/>
            </a:lvl1pPr>
          </a:lstStyle>
          <a:p>
            <a:r>
              <a:rPr lang="en-US" dirty="0"/>
              <a:t>Click on appropriate icon for desired content</a:t>
            </a:r>
          </a:p>
        </p:txBody>
      </p:sp>
      <p:sp>
        <p:nvSpPr>
          <p:cNvPr id="13" name="Content Placeholder 2"/>
          <p:cNvSpPr>
            <a:spLocks noGrp="1"/>
          </p:cNvSpPr>
          <p:nvPr>
            <p:ph sz="half" idx="17" hasCustomPrompt="1"/>
          </p:nvPr>
        </p:nvSpPr>
        <p:spPr>
          <a:xfrm>
            <a:off x="7944030" y="3183867"/>
            <a:ext cx="3180374" cy="283116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on appropriate icon for desired content</a:t>
            </a:r>
          </a:p>
          <a:p>
            <a:endParaRPr lang="en-US" dirty="0"/>
          </a:p>
        </p:txBody>
      </p:sp>
      <p:sp>
        <p:nvSpPr>
          <p:cNvPr id="15" name="Content Placeholder 2"/>
          <p:cNvSpPr>
            <a:spLocks noGrp="1"/>
          </p:cNvSpPr>
          <p:nvPr>
            <p:ph sz="half" idx="19" hasCustomPrompt="1"/>
          </p:nvPr>
        </p:nvSpPr>
        <p:spPr>
          <a:xfrm>
            <a:off x="4493893" y="3183867"/>
            <a:ext cx="3180374" cy="283116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on appropriate icon for desired content</a:t>
            </a:r>
          </a:p>
          <a:p>
            <a:endParaRPr lang="en-US" dirty="0"/>
          </a:p>
        </p:txBody>
      </p:sp>
      <p:sp>
        <p:nvSpPr>
          <p:cNvPr id="9" name="Content Placeholder 7"/>
          <p:cNvSpPr>
            <a:spLocks noGrp="1"/>
          </p:cNvSpPr>
          <p:nvPr>
            <p:ph sz="quarter" idx="14" hasCustomPrompt="1"/>
          </p:nvPr>
        </p:nvSpPr>
        <p:spPr>
          <a:xfrm>
            <a:off x="1043756" y="1927711"/>
            <a:ext cx="3180374" cy="1000125"/>
          </a:xfrm>
        </p:spPr>
        <p:txBody>
          <a:bodyPr/>
          <a:lstStyle>
            <a:lvl1pPr marL="0" indent="0">
              <a:buNone/>
              <a:defRPr b="1"/>
            </a:lvl1pPr>
          </a:lstStyle>
          <a:p>
            <a:r>
              <a:rPr lang="en-US" dirty="0"/>
              <a:t>Heading here</a:t>
            </a:r>
          </a:p>
        </p:txBody>
      </p:sp>
      <p:sp>
        <p:nvSpPr>
          <p:cNvPr id="12" name="Content Placeholder 7"/>
          <p:cNvSpPr>
            <a:spLocks noGrp="1"/>
          </p:cNvSpPr>
          <p:nvPr>
            <p:ph sz="quarter" idx="18" hasCustomPrompt="1"/>
          </p:nvPr>
        </p:nvSpPr>
        <p:spPr>
          <a:xfrm>
            <a:off x="7944030" y="1927711"/>
            <a:ext cx="3180374" cy="10001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Heading here</a:t>
            </a:r>
          </a:p>
          <a:p>
            <a:endParaRPr lang="en-US" dirty="0"/>
          </a:p>
        </p:txBody>
      </p:sp>
      <p:sp>
        <p:nvSpPr>
          <p:cNvPr id="14" name="Content Placeholder 7"/>
          <p:cNvSpPr>
            <a:spLocks noGrp="1"/>
          </p:cNvSpPr>
          <p:nvPr>
            <p:ph sz="quarter" idx="20" hasCustomPrompt="1"/>
          </p:nvPr>
        </p:nvSpPr>
        <p:spPr>
          <a:xfrm>
            <a:off x="4493893" y="1927711"/>
            <a:ext cx="3180374" cy="10001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Heading here</a:t>
            </a:r>
          </a:p>
          <a:p>
            <a:endParaRPr lang="en-US" dirty="0"/>
          </a:p>
        </p:txBody>
      </p:sp>
    </p:spTree>
    <p:extLst>
      <p:ext uri="{BB962C8B-B14F-4D97-AF65-F5344CB8AC3E}">
        <p14:creationId xmlns:p14="http://schemas.microsoft.com/office/powerpoint/2010/main" val="380691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a:t>Title only</a:t>
            </a:r>
          </a:p>
        </p:txBody>
      </p:sp>
    </p:spTree>
    <p:extLst>
      <p:ext uri="{BB962C8B-B14F-4D97-AF65-F5344CB8AC3E}">
        <p14:creationId xmlns:p14="http://schemas.microsoft.com/office/powerpoint/2010/main" val="67068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5"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a:t>Timeline</a:t>
            </a:r>
          </a:p>
        </p:txBody>
      </p:sp>
      <p:cxnSp>
        <p:nvCxnSpPr>
          <p:cNvPr id="7" name="Straight Connector 6"/>
          <p:cNvCxnSpPr/>
          <p:nvPr userDrawn="1"/>
        </p:nvCxnSpPr>
        <p:spPr>
          <a:xfrm>
            <a:off x="1021976" y="3358399"/>
            <a:ext cx="10201836" cy="0"/>
          </a:xfrm>
          <a:prstGeom prst="line">
            <a:avLst/>
          </a:prstGeom>
          <a:ln w="34925" cap="rnd">
            <a:solidFill>
              <a:srgbClr val="1B355E"/>
            </a:solidFill>
            <a:prstDash val="dash"/>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79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Image 1">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96223" y="956020"/>
            <a:ext cx="4526472" cy="1080821"/>
          </a:xfrm>
        </p:spPr>
        <p:txBody>
          <a:bodyPr>
            <a:normAutofit/>
          </a:bodyPr>
          <a:lstStyle>
            <a:lvl1pPr>
              <a:defRPr sz="3400" baseline="0">
                <a:solidFill>
                  <a:srgbClr val="1995BA"/>
                </a:solidFill>
                <a:latin typeface="Segoe UI" panose="020B0502040204020203" pitchFamily="34" charset="0"/>
                <a:cs typeface="Segoe UI" panose="020B0502040204020203" pitchFamily="34" charset="0"/>
              </a:defRPr>
            </a:lvl1pPr>
          </a:lstStyle>
          <a:p>
            <a:r>
              <a:rPr lang="en-US" dirty="0"/>
              <a:t>Content with image</a:t>
            </a:r>
          </a:p>
        </p:txBody>
      </p:sp>
      <p:sp>
        <p:nvSpPr>
          <p:cNvPr id="9" name="Text Placeholder 3"/>
          <p:cNvSpPr>
            <a:spLocks noGrp="1"/>
          </p:cNvSpPr>
          <p:nvPr>
            <p:ph type="body" sz="quarter" idx="10" hasCustomPrompt="1"/>
          </p:nvPr>
        </p:nvSpPr>
        <p:spPr>
          <a:xfrm>
            <a:off x="915274" y="2544763"/>
            <a:ext cx="4526472" cy="2047547"/>
          </a:xfrm>
        </p:spPr>
        <p:txBody>
          <a:bodyPr>
            <a:normAutofit/>
          </a:bodyPr>
          <a:lstStyle>
            <a:lvl1pPr marL="0" indent="0">
              <a:spcBef>
                <a:spcPts val="1200"/>
              </a:spcBef>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a:t>Enter text here</a:t>
            </a:r>
          </a:p>
          <a:p>
            <a:pPr lvl="0"/>
            <a:endParaRPr lang="en-US" dirty="0"/>
          </a:p>
        </p:txBody>
      </p:sp>
      <p:sp>
        <p:nvSpPr>
          <p:cNvPr id="10" name="Text Placeholder 5"/>
          <p:cNvSpPr>
            <a:spLocks noGrp="1"/>
          </p:cNvSpPr>
          <p:nvPr>
            <p:ph type="body" sz="quarter" idx="11" hasCustomPrompt="1"/>
          </p:nvPr>
        </p:nvSpPr>
        <p:spPr>
          <a:xfrm>
            <a:off x="915272" y="4744710"/>
            <a:ext cx="4526474" cy="1322715"/>
          </a:xfrm>
        </p:spPr>
        <p:txBody>
          <a:bodyPr>
            <a:noAutofit/>
          </a:bodyPr>
          <a:lstStyle>
            <a:lvl1pPr marL="0" indent="0">
              <a:spcBef>
                <a:spcPts val="1200"/>
              </a:spcBef>
              <a:buFont typeface="Arial" panose="020B0604020202020204" pitchFamily="34" charset="0"/>
              <a:buNone/>
              <a:defRPr sz="2000" b="1" i="1">
                <a:solidFill>
                  <a:srgbClr val="1995BA"/>
                </a:solidFill>
                <a:latin typeface="Segoe UI" panose="020B0502040204020203" pitchFamily="34" charset="0"/>
                <a:cs typeface="Segoe UI" panose="020B0502040204020203" pitchFamily="34" charset="0"/>
              </a:defRPr>
            </a:lvl1pPr>
            <a:lvl2pPr marL="4572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2pPr>
            <a:lvl3pPr marL="9144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3pPr>
            <a:lvl4pPr marL="13716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4pPr>
            <a:lvl5pPr marL="18288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5pPr>
          </a:lstStyle>
          <a:p>
            <a:pPr lvl="0"/>
            <a:r>
              <a:rPr lang="en-US" dirty="0"/>
              <a:t>Enter text here</a:t>
            </a:r>
          </a:p>
        </p:txBody>
      </p:sp>
      <p:sp>
        <p:nvSpPr>
          <p:cNvPr id="11" name="Picture Placeholder 7"/>
          <p:cNvSpPr>
            <a:spLocks noGrp="1"/>
          </p:cNvSpPr>
          <p:nvPr>
            <p:ph type="pic" sz="quarter" idx="12" hasCustomPrompt="1"/>
          </p:nvPr>
        </p:nvSpPr>
        <p:spPr>
          <a:xfrm>
            <a:off x="6099175" y="0"/>
            <a:ext cx="4816475" cy="6867525"/>
          </a:xfrm>
        </p:spPr>
        <p:txBody>
          <a:bodyPr>
            <a:normAutofit/>
          </a:bodyPr>
          <a:lstStyle>
            <a:lvl1pPr marL="0" indent="0">
              <a:buNone/>
              <a:defRPr sz="2000" baseline="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spTree>
    <p:extLst>
      <p:ext uri="{BB962C8B-B14F-4D97-AF65-F5344CB8AC3E}">
        <p14:creationId xmlns:p14="http://schemas.microsoft.com/office/powerpoint/2010/main" val="295124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Image 2">
    <p:spTree>
      <p:nvGrpSpPr>
        <p:cNvPr id="1" name=""/>
        <p:cNvGrpSpPr/>
        <p:nvPr/>
      </p:nvGrpSpPr>
      <p:grpSpPr>
        <a:xfrm>
          <a:off x="0" y="0"/>
          <a:ext cx="0" cy="0"/>
          <a:chOff x="0" y="0"/>
          <a:chExt cx="0" cy="0"/>
        </a:xfrm>
      </p:grpSpPr>
      <p:sp>
        <p:nvSpPr>
          <p:cNvPr id="8" name="Title 17"/>
          <p:cNvSpPr>
            <a:spLocks noGrp="1"/>
          </p:cNvSpPr>
          <p:nvPr>
            <p:ph type="title" hasCustomPrompt="1"/>
          </p:nvPr>
        </p:nvSpPr>
        <p:spPr>
          <a:xfrm>
            <a:off x="893612" y="1360341"/>
            <a:ext cx="3356915" cy="1015663"/>
          </a:xfrm>
        </p:spPr>
        <p:txBody>
          <a:bodyPr>
            <a:noAutofit/>
          </a:bodyPr>
          <a:lstStyle>
            <a:lvl1pPr>
              <a:defRPr sz="3400">
                <a:solidFill>
                  <a:srgbClr val="1995BA"/>
                </a:solidFill>
                <a:latin typeface="Segoe UI" panose="020B0502040204020203" pitchFamily="34" charset="0"/>
                <a:cs typeface="Segoe UI" panose="020B0502040204020203" pitchFamily="34" charset="0"/>
              </a:defRPr>
            </a:lvl1pPr>
          </a:lstStyle>
          <a:p>
            <a:r>
              <a:rPr lang="en-US" dirty="0"/>
              <a:t>Content with images</a:t>
            </a:r>
          </a:p>
        </p:txBody>
      </p:sp>
      <p:sp>
        <p:nvSpPr>
          <p:cNvPr id="9" name="Text Placeholder 20"/>
          <p:cNvSpPr>
            <a:spLocks noGrp="1"/>
          </p:cNvSpPr>
          <p:nvPr>
            <p:ph type="body" sz="quarter" idx="10" hasCustomPrompt="1"/>
          </p:nvPr>
        </p:nvSpPr>
        <p:spPr>
          <a:xfrm>
            <a:off x="1676401" y="2889580"/>
            <a:ext cx="2695574" cy="1381761"/>
          </a:xfrm>
        </p:spPr>
        <p:txBody>
          <a:bodyPr>
            <a:noAutofit/>
          </a:bodyPr>
          <a:lstStyle>
            <a:lvl1pPr marL="0" indent="0">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a:t>Enter text here</a:t>
            </a:r>
          </a:p>
        </p:txBody>
      </p:sp>
      <p:sp>
        <p:nvSpPr>
          <p:cNvPr id="10" name="Text Placeholder 20"/>
          <p:cNvSpPr>
            <a:spLocks noGrp="1"/>
          </p:cNvSpPr>
          <p:nvPr>
            <p:ph type="body" sz="quarter" idx="11" hasCustomPrompt="1"/>
          </p:nvPr>
        </p:nvSpPr>
        <p:spPr>
          <a:xfrm>
            <a:off x="1663757" y="4512176"/>
            <a:ext cx="2695574" cy="1381761"/>
          </a:xfrm>
        </p:spPr>
        <p:txBody>
          <a:bodyPr>
            <a:noAutofit/>
          </a:bodyPr>
          <a:lstStyle>
            <a:lvl1pPr marL="0" indent="0">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a:t>Enter text here</a:t>
            </a:r>
          </a:p>
        </p:txBody>
      </p:sp>
      <p:sp>
        <p:nvSpPr>
          <p:cNvPr id="11" name="Picture Placeholder 24"/>
          <p:cNvSpPr>
            <a:spLocks noGrp="1"/>
          </p:cNvSpPr>
          <p:nvPr>
            <p:ph type="pic" sz="quarter" idx="12" hasCustomPrompt="1"/>
          </p:nvPr>
        </p:nvSpPr>
        <p:spPr>
          <a:xfrm>
            <a:off x="4772025" y="1014413"/>
            <a:ext cx="3124200" cy="5045075"/>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sp>
        <p:nvSpPr>
          <p:cNvPr id="12" name="Picture Placeholder 26"/>
          <p:cNvSpPr>
            <a:spLocks noGrp="1"/>
          </p:cNvSpPr>
          <p:nvPr>
            <p:ph type="pic" sz="quarter" idx="13" hasCustomPrompt="1"/>
          </p:nvPr>
        </p:nvSpPr>
        <p:spPr>
          <a:xfrm>
            <a:off x="8049621" y="1014413"/>
            <a:ext cx="3123203" cy="2462213"/>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sp>
        <p:nvSpPr>
          <p:cNvPr id="13" name="Picture Placeholder 26"/>
          <p:cNvSpPr>
            <a:spLocks noGrp="1"/>
          </p:cNvSpPr>
          <p:nvPr>
            <p:ph type="pic" sz="quarter" idx="14" hasCustomPrompt="1"/>
          </p:nvPr>
        </p:nvSpPr>
        <p:spPr>
          <a:xfrm>
            <a:off x="8049621" y="3605861"/>
            <a:ext cx="3123203" cy="2453310"/>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pic>
        <p:nvPicPr>
          <p:cNvPr id="14" name="Picture 13" descr="Bullet check mark" title="Bullet check mar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47" y="2889580"/>
            <a:ext cx="494619" cy="495300"/>
          </a:xfrm>
          <a:prstGeom prst="rect">
            <a:avLst/>
          </a:prstGeom>
        </p:spPr>
      </p:pic>
      <p:pic>
        <p:nvPicPr>
          <p:cNvPr id="15" name="Picture 14" descr="Bullet check mark" title="Bullet check mar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47" y="4464393"/>
            <a:ext cx="494619" cy="495300"/>
          </a:xfrm>
          <a:prstGeom prst="rect">
            <a:avLst/>
          </a:prstGeom>
        </p:spPr>
      </p:pic>
    </p:spTree>
    <p:extLst>
      <p:ext uri="{BB962C8B-B14F-4D97-AF65-F5344CB8AC3E}">
        <p14:creationId xmlns:p14="http://schemas.microsoft.com/office/powerpoint/2010/main" val="392217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985963" y="1828800"/>
            <a:ext cx="8007350" cy="2814638"/>
          </a:xfrm>
        </p:spPr>
        <p:txBody>
          <a:bodyPr>
            <a:normAutofit/>
          </a:bodyPr>
          <a:lstStyle>
            <a:lvl1pPr marL="0" indent="0" algn="ctr">
              <a:buNone/>
              <a:defRPr sz="24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Blank slide for you to do your own thing</a:t>
            </a:r>
          </a:p>
        </p:txBody>
      </p:sp>
    </p:spTree>
    <p:extLst>
      <p:ext uri="{BB962C8B-B14F-4D97-AF65-F5344CB8AC3E}">
        <p14:creationId xmlns:p14="http://schemas.microsoft.com/office/powerpoint/2010/main" val="173400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7013723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49" r:id="rId11"/>
    <p:sldLayoutId id="2147483662" r:id="rId12"/>
  </p:sldLayoutIdLst>
  <p:hf sldNum="0" hdr="0" ftr="0" dt="0"/>
  <p:txStyles>
    <p:titleStyle>
      <a:lvl1pPr algn="l" defTabSz="914400" rtl="0" eaLnBrk="1" latinLnBrk="0" hangingPunct="1">
        <a:lnSpc>
          <a:spcPct val="100000"/>
        </a:lnSpc>
        <a:spcBef>
          <a:spcPct val="0"/>
        </a:spcBef>
        <a:buNone/>
        <a:defRPr sz="4400" kern="1200" cap="all" baseline="0">
          <a:solidFill>
            <a:schemeClr val="accent2"/>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s.wa.gov/services/contracting-purchasing/policies-training/agency-contract-reporting/it-contracts-reporting" TargetMode="External"/><Relationship Id="rId2" Type="http://schemas.openxmlformats.org/officeDocument/2006/relationships/hyperlink" Target="mailto:ContractsReporting@des.wa.gov"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hyperlink" Target="http://www.des.wa.gov/SiteCollectionDocuments/About/Procurement_reform/Policies/DES-130-00EmergencyProcurePurch.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apps.leg.wa.gov/rcw/default.aspx?cite=39.26.130" TargetMode="External"/><Relationship Id="rId5" Type="http://schemas.openxmlformats.org/officeDocument/2006/relationships/hyperlink" Target="https://apps.leg.wa.gov/rcw/default.aspx?cite=39.26.130" TargetMode="External"/><Relationship Id="rId4" Type="http://schemas.openxmlformats.org/officeDocument/2006/relationships/hyperlink" Target="http://commons.wikimedia.org/wiki/file:emergency_plate.sv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es.wa.gov/sites/default/files/public/documents/About/Procurement_reform/Policies/DES-130-00EmergencyProcurePurch.pdf?=956af"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11.jpeg"/><Relationship Id="rId4" Type="http://schemas.openxmlformats.org/officeDocument/2006/relationships/hyperlink" Target="https://des.wa.gov/sites/default/files/public/documents/About/Procurement_reform/Policies/DES-130-00PRO.pdf?=011f5"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hyperlink" Target="mailto:DESContracting@des.wa.gov" TargetMode="External"/><Relationship Id="rId5" Type="http://schemas.openxmlformats.org/officeDocument/2006/relationships/hyperlink" Target="mailto:Brooke.Jensen@des.wa.gov" TargetMode="Externa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des.wa.gov/sites/default/files/public/documents/About/Procurement_reform/training/ContractManagement/Resources/CM101TrainingbyDuty.pdf?=4d32d"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hyperlink" Target="https://www.des.wa.gov/services/contracting-purchasing/groups-committees/washington-association-contract-specialists-wac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mark.mcclurkin@des.w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zoe.mroz@des.wa.gov" TargetMode="External"/><Relationship Id="rId3" Type="http://schemas.openxmlformats.org/officeDocument/2006/relationships/hyperlink" Target="mailto:Cindy.Zielinski@des.wa.gov" TargetMode="External"/><Relationship Id="rId7" Type="http://schemas.openxmlformats.org/officeDocument/2006/relationships/hyperlink" Target="mailto:brooke.jensen@des.wa.gov" TargetMode="External"/><Relationship Id="rId12"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hyperlink" Target="mailto:Drew.Zavatsky@des.wa.gov" TargetMode="External"/><Relationship Id="rId11" Type="http://schemas.openxmlformats.org/officeDocument/2006/relationships/image" Target="../media/image8.png"/><Relationship Id="rId5" Type="http://schemas.openxmlformats.org/officeDocument/2006/relationships/hyperlink" Target="mailto:mike.dombrowsky@des.wa.gov" TargetMode="External"/><Relationship Id="rId10" Type="http://schemas.openxmlformats.org/officeDocument/2006/relationships/hyperlink" Target="mailto:Nicole.Johnson@des.wa.gov" TargetMode="External"/><Relationship Id="rId4" Type="http://schemas.openxmlformats.org/officeDocument/2006/relationships/hyperlink" Target="mailto:elena.mcgrew@des.wa.gov" TargetMode="External"/><Relationship Id="rId9" Type="http://schemas.openxmlformats.org/officeDocument/2006/relationships/hyperlink" Target="mailto:Katie.Holder@des.wa.gov"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des.wa.gov/sites/default/files/public/documents/ContractingPurchasing/AgencyKReporting/IT-ContractReporting/ITContractsReportingTemplate.xlsx?=1852b"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des.wa.gov/services/contracting-purchasing/policies-training/agency-contract-reporting/it-contracts-reporting" TargetMode="External"/><Relationship Id="rId4" Type="http://schemas.openxmlformats.org/officeDocument/2006/relationships/hyperlink" Target="https://des.wa.gov/sites/default/files/public/documents/ContractingPurchasing/AgencyKReporting/IT-ContractReporting/InformationFor2021.pdf?=1852b"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http://www.des.wa.gov/SiteCollectionDocuments/About/Procurement_reform/Policies/DES-210-01AgencyContractReporting.pdf" TargetMode="External"/><Relationship Id="rId2" Type="http://schemas.openxmlformats.org/officeDocument/2006/relationships/hyperlink" Target="http://apps.leg.wa.gov/rcw/default.aspx?cite=39.26.2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pp.leg.wa.gov/RCW/default.aspx?cite=43.105.020" TargetMode="External"/><Relationship Id="rId2" Type="http://schemas.openxmlformats.org/officeDocument/2006/relationships/hyperlink" Target="https://des.wa.gov/sites/default/files/public/documents/ContractingPurchasing/AgencyKReporting/IT-ContractReporting/ITTowerReferenceShee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Small Agency Financial Services </a:t>
            </a:r>
            <a:r>
              <a:rPr lang="en-US" dirty="0" smtClean="0"/>
              <a:t>Workshop | PART 2</a:t>
            </a:r>
            <a:endParaRPr lang="en-US" dirty="0"/>
          </a:p>
        </p:txBody>
      </p:sp>
      <p:sp>
        <p:nvSpPr>
          <p:cNvPr id="3" name="Text Placeholder 2"/>
          <p:cNvSpPr>
            <a:spLocks noGrp="1"/>
          </p:cNvSpPr>
          <p:nvPr>
            <p:ph type="body" sz="quarter" idx="10"/>
          </p:nvPr>
        </p:nvSpPr>
        <p:spPr/>
        <p:txBody>
          <a:bodyPr>
            <a:normAutofit lnSpcReduction="10000"/>
          </a:bodyPr>
          <a:lstStyle/>
          <a:p>
            <a:r>
              <a:rPr lang="en-US" dirty="0" smtClean="0"/>
              <a:t>May 27, </a:t>
            </a:r>
            <a:r>
              <a:rPr lang="en-US" dirty="0"/>
              <a:t>2021</a:t>
            </a:r>
          </a:p>
        </p:txBody>
      </p:sp>
      <p:sp>
        <p:nvSpPr>
          <p:cNvPr id="4" name="Text Placeholder 3"/>
          <p:cNvSpPr>
            <a:spLocks noGrp="1"/>
          </p:cNvSpPr>
          <p:nvPr>
            <p:ph type="body" sz="quarter" idx="11"/>
          </p:nvPr>
        </p:nvSpPr>
        <p:spPr/>
        <p:txBody>
          <a:bodyPr/>
          <a:lstStyle/>
          <a:p>
            <a:r>
              <a:rPr lang="en-US" dirty="0"/>
              <a:t>Contracts &amp; Procurement </a:t>
            </a:r>
            <a:r>
              <a:rPr lang="en-US" dirty="0" smtClean="0"/>
              <a:t>Division</a:t>
            </a:r>
            <a:endParaRPr lang="en-US" dirty="0"/>
          </a:p>
        </p:txBody>
      </p:sp>
    </p:spTree>
    <p:extLst>
      <p:ext uri="{BB962C8B-B14F-4D97-AF65-F5344CB8AC3E}">
        <p14:creationId xmlns:p14="http://schemas.microsoft.com/office/powerpoint/2010/main" val="3873896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IT contracts report</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fontScale="92500" lnSpcReduction="10000"/>
          </a:bodyPr>
          <a:lstStyle/>
          <a:p>
            <a:r>
              <a:rPr lang="en-US" sz="2800" b="1" dirty="0" smtClean="0"/>
              <a:t>Will there be a training for IT Contracts Reporting?</a:t>
            </a:r>
          </a:p>
          <a:p>
            <a:r>
              <a:rPr lang="en-US" sz="2800" dirty="0" smtClean="0"/>
              <a:t>Yes. We are currently working on a training and have set a date of June 22, 2021. </a:t>
            </a:r>
            <a:endParaRPr lang="en-US" sz="2800" dirty="0"/>
          </a:p>
          <a:p>
            <a:endParaRPr lang="en-US" sz="2800" dirty="0" smtClean="0"/>
          </a:p>
          <a:p>
            <a:r>
              <a:rPr lang="en-US" sz="2800" dirty="0" smtClean="0"/>
              <a:t>The invitation will be sent out to all of our contacts from last year. If you would like to be added as a contact for the IT Contracts report for your agency or have a specific question you would like to see covered in the training, please email ITContractsReport@des.wa.gov.</a:t>
            </a:r>
          </a:p>
          <a:p>
            <a:endParaRPr lang="en-US" dirty="0" smtClean="0"/>
          </a:p>
        </p:txBody>
      </p:sp>
    </p:spTree>
    <p:extLst>
      <p:ext uri="{BB962C8B-B14F-4D97-AF65-F5344CB8AC3E}">
        <p14:creationId xmlns:p14="http://schemas.microsoft.com/office/powerpoint/2010/main" val="769866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Reports</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fontScale="85000" lnSpcReduction="20000"/>
          </a:bodyPr>
          <a:lstStyle/>
          <a:p>
            <a:pPr>
              <a:spcAft>
                <a:spcPts val="1000"/>
              </a:spcAft>
            </a:pPr>
            <a:r>
              <a:rPr lang="en-US" sz="2800" b="1" spc="-5" dirty="0" smtClean="0">
                <a:uFill>
                  <a:solidFill>
                    <a:srgbClr val="000000"/>
                  </a:solidFill>
                </a:uFill>
              </a:rPr>
              <a:t>How do I submit my reports?</a:t>
            </a:r>
            <a:endParaRPr lang="en-US" sz="2800" dirty="0"/>
          </a:p>
          <a:p>
            <a:pPr marL="342900" marR="0" lvl="0" indent="-342900">
              <a:lnSpc>
                <a:spcPct val="107000"/>
              </a:lnSpc>
              <a:spcBef>
                <a:spcPts val="0"/>
              </a:spcBef>
              <a:spcAft>
                <a:spcPts val="1000"/>
              </a:spcAft>
              <a:buFont typeface="Arial" panose="020B0604020202020204" pitchFamily="34" charset="0"/>
              <a:buChar char="•"/>
            </a:pPr>
            <a:r>
              <a:rPr lang="en-US" sz="2000" dirty="0">
                <a:ea typeface="Calibri" panose="020F0502020204030204" pitchFamily="34" charset="0"/>
              </a:rPr>
              <a:t>Agency staff collect the contract data from their systems and records </a:t>
            </a:r>
          </a:p>
          <a:p>
            <a:pPr lvl="1">
              <a:lnSpc>
                <a:spcPct val="107000"/>
              </a:lnSpc>
              <a:spcBef>
                <a:spcPts val="0"/>
              </a:spcBef>
              <a:spcAft>
                <a:spcPts val="1000"/>
              </a:spcAft>
            </a:pPr>
            <a:r>
              <a:rPr lang="en-US" sz="2000" dirty="0">
                <a:ea typeface="Calibri" panose="020F0502020204030204" pitchFamily="34" charset="0"/>
              </a:rPr>
              <a:t>ECMS users can use a pre-built query tool to pull their data</a:t>
            </a:r>
          </a:p>
          <a:p>
            <a:pPr marL="342900" marR="0" lvl="0" indent="-342900">
              <a:lnSpc>
                <a:spcPct val="107000"/>
              </a:lnSpc>
              <a:spcBef>
                <a:spcPts val="0"/>
              </a:spcBef>
              <a:spcAft>
                <a:spcPts val="1000"/>
              </a:spcAft>
              <a:buFont typeface="Arial" panose="020B0604020202020204" pitchFamily="34" charset="0"/>
              <a:buChar char="•"/>
            </a:pPr>
            <a:r>
              <a:rPr lang="en-US" sz="2000" dirty="0">
                <a:ea typeface="Calibri" panose="020F0502020204030204" pitchFamily="34" charset="0"/>
              </a:rPr>
              <a:t>Download the </a:t>
            </a:r>
            <a:r>
              <a:rPr lang="en-US" sz="2000" dirty="0" smtClean="0">
                <a:ea typeface="Calibri" panose="020F0502020204030204" pitchFamily="34" charset="0"/>
              </a:rPr>
              <a:t>template</a:t>
            </a:r>
          </a:p>
          <a:p>
            <a:pPr marL="342900" marR="0" lvl="0" indent="-342900">
              <a:lnSpc>
                <a:spcPct val="107000"/>
              </a:lnSpc>
              <a:spcBef>
                <a:spcPts val="0"/>
              </a:spcBef>
              <a:spcAft>
                <a:spcPts val="1000"/>
              </a:spcAft>
              <a:buFont typeface="Arial" panose="020B0604020202020204" pitchFamily="34" charset="0"/>
              <a:buChar char="•"/>
            </a:pPr>
            <a:r>
              <a:rPr lang="en-US" sz="2000" dirty="0" smtClean="0">
                <a:ea typeface="Calibri" panose="020F0502020204030204" pitchFamily="34" charset="0"/>
              </a:rPr>
              <a:t>Save </a:t>
            </a:r>
            <a:r>
              <a:rPr lang="en-US" sz="2000" dirty="0">
                <a:ea typeface="Calibri" panose="020F0502020204030204" pitchFamily="34" charset="0"/>
              </a:rPr>
              <a:t>as “Your Agency" </a:t>
            </a:r>
            <a:r>
              <a:rPr lang="en-US" sz="2000" i="1" dirty="0">
                <a:ea typeface="Calibri" panose="020F0502020204030204" pitchFamily="34" charset="0"/>
              </a:rPr>
              <a:t>Contract Report </a:t>
            </a:r>
            <a:r>
              <a:rPr lang="en-US" sz="2000" dirty="0" smtClean="0">
                <a:ea typeface="Calibri" panose="020F0502020204030204" pitchFamily="34" charset="0"/>
              </a:rPr>
              <a:t>or </a:t>
            </a:r>
            <a:r>
              <a:rPr lang="en-US" sz="2000" i="1" dirty="0" smtClean="0">
                <a:ea typeface="Calibri" panose="020F0502020204030204" pitchFamily="34" charset="0"/>
              </a:rPr>
              <a:t>IT Contracts Report </a:t>
            </a:r>
            <a:r>
              <a:rPr lang="en-US" sz="2000" dirty="0" smtClean="0">
                <a:ea typeface="Calibri" panose="020F0502020204030204" pitchFamily="34" charset="0"/>
              </a:rPr>
              <a:t>“Year</a:t>
            </a:r>
            <a:r>
              <a:rPr lang="en-US" sz="2000" dirty="0">
                <a:ea typeface="Calibri" panose="020F0502020204030204" pitchFamily="34" charset="0"/>
              </a:rPr>
              <a:t>”</a:t>
            </a:r>
          </a:p>
          <a:p>
            <a:pPr lvl="1">
              <a:lnSpc>
                <a:spcPct val="107000"/>
              </a:lnSpc>
              <a:spcBef>
                <a:spcPts val="0"/>
              </a:spcBef>
              <a:spcAft>
                <a:spcPts val="1000"/>
              </a:spcAft>
            </a:pPr>
            <a:r>
              <a:rPr lang="en-US" sz="2000" dirty="0">
                <a:ea typeface="Calibri" panose="020F0502020204030204" pitchFamily="34" charset="0"/>
              </a:rPr>
              <a:t>ex: </a:t>
            </a:r>
            <a:r>
              <a:rPr lang="en-US" sz="2000" dirty="0" smtClean="0">
                <a:ea typeface="Calibri" panose="020F0502020204030204" pitchFamily="34" charset="0"/>
              </a:rPr>
              <a:t>DESContractReport2021.xlsx or DESITContractsReport2021.xlsx</a:t>
            </a:r>
            <a:endParaRPr lang="en-US" sz="2000" dirty="0">
              <a:ea typeface="Calibri" panose="020F0502020204030204" pitchFamily="34" charset="0"/>
            </a:endParaRPr>
          </a:p>
          <a:p>
            <a:pPr marL="342900" marR="0" lvl="0" indent="-342900">
              <a:lnSpc>
                <a:spcPct val="107000"/>
              </a:lnSpc>
              <a:spcBef>
                <a:spcPts val="0"/>
              </a:spcBef>
              <a:spcAft>
                <a:spcPts val="1000"/>
              </a:spcAft>
              <a:buFont typeface="Arial" panose="020B0604020202020204" pitchFamily="34" charset="0"/>
              <a:buChar char="•"/>
            </a:pPr>
            <a:r>
              <a:rPr lang="en-US" sz="2000" dirty="0">
                <a:ea typeface="Calibri" panose="020F0502020204030204" pitchFamily="34" charset="0"/>
              </a:rPr>
              <a:t>Copy/Paste contract data into template</a:t>
            </a:r>
          </a:p>
          <a:p>
            <a:pPr marL="342900" marR="0" lvl="0" indent="-342900">
              <a:lnSpc>
                <a:spcPct val="107000"/>
              </a:lnSpc>
              <a:spcBef>
                <a:spcPts val="0"/>
              </a:spcBef>
              <a:spcAft>
                <a:spcPts val="1000"/>
              </a:spcAft>
              <a:buFont typeface="Arial" panose="020B0604020202020204" pitchFamily="34" charset="0"/>
              <a:buChar char="•"/>
            </a:pPr>
            <a:r>
              <a:rPr lang="en-US" sz="2000" dirty="0">
                <a:ea typeface="Calibri" panose="020F0502020204030204" pitchFamily="34" charset="0"/>
              </a:rPr>
              <a:t>Review data before submission (DES will not scrub data on behalf of agencies)</a:t>
            </a:r>
          </a:p>
          <a:p>
            <a:pPr marL="342900" marR="0" lvl="0" indent="-342900">
              <a:lnSpc>
                <a:spcPct val="107000"/>
              </a:lnSpc>
              <a:spcBef>
                <a:spcPts val="0"/>
              </a:spcBef>
              <a:spcAft>
                <a:spcPts val="1000"/>
              </a:spcAft>
              <a:buFont typeface="Arial" panose="020B0604020202020204" pitchFamily="34" charset="0"/>
              <a:buChar char="•"/>
            </a:pPr>
            <a:r>
              <a:rPr lang="en-US" sz="2000" dirty="0">
                <a:ea typeface="Calibri" panose="020F0502020204030204" pitchFamily="34" charset="0"/>
              </a:rPr>
              <a:t>Submit your report by </a:t>
            </a:r>
            <a:r>
              <a:rPr lang="en-US" sz="2000" dirty="0" smtClean="0">
                <a:ea typeface="Calibri" panose="020F0502020204030204" pitchFamily="34" charset="0"/>
              </a:rPr>
              <a:t>uploading your file to our Box account</a:t>
            </a:r>
            <a:endParaRPr lang="en-US" sz="2000" dirty="0">
              <a:ea typeface="Calibri" panose="020F0502020204030204" pitchFamily="34" charset="0"/>
            </a:endParaRPr>
          </a:p>
          <a:p>
            <a:pPr marL="342900" marR="0" lvl="0" indent="-342900">
              <a:lnSpc>
                <a:spcPct val="107000"/>
              </a:lnSpc>
              <a:spcBef>
                <a:spcPts val="0"/>
              </a:spcBef>
              <a:spcAft>
                <a:spcPts val="1000"/>
              </a:spcAft>
              <a:buFont typeface="Arial" panose="020B0604020202020204" pitchFamily="34" charset="0"/>
              <a:buChar char="•"/>
            </a:pPr>
            <a:r>
              <a:rPr lang="en-US" sz="2000" dirty="0">
                <a:ea typeface="Calibri" panose="020F0502020204030204" pitchFamily="34" charset="0"/>
              </a:rPr>
              <a:t>A confirmation email will be sent to you from ContractReporting@des.wa.gov or ITContractsReport@des.wa.gov</a:t>
            </a:r>
            <a:r>
              <a:rPr lang="en-US" sz="1600" dirty="0">
                <a:ea typeface="Calibri" panose="020F0502020204030204" pitchFamily="34" charset="0"/>
              </a:rPr>
              <a:t>	</a:t>
            </a:r>
          </a:p>
          <a:p>
            <a:pPr marL="457200" indent="-457200">
              <a:buFont typeface="Arial" panose="020B0604020202020204" pitchFamily="34" charset="0"/>
              <a:buChar char="•"/>
            </a:pPr>
            <a:endParaRPr lang="en-US" sz="2800" b="1" dirty="0" smtClean="0"/>
          </a:p>
          <a:p>
            <a:pPr marL="457200" indent="-457200">
              <a:buFont typeface="Arial" panose="020B0604020202020204" pitchFamily="34" charset="0"/>
              <a:buChar char="•"/>
            </a:pPr>
            <a:endParaRPr lang="en-US" sz="2800" b="1" dirty="0"/>
          </a:p>
        </p:txBody>
      </p:sp>
    </p:spTree>
    <p:extLst>
      <p:ext uri="{BB962C8B-B14F-4D97-AF65-F5344CB8AC3E}">
        <p14:creationId xmlns:p14="http://schemas.microsoft.com/office/powerpoint/2010/main" val="1831246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47869" y="5666576"/>
            <a:ext cx="3775627" cy="398322"/>
          </a:xfrm>
        </p:spPr>
        <p:txBody>
          <a:bodyPr/>
          <a:lstStyle/>
          <a:p>
            <a:r>
              <a:rPr lang="en-US" dirty="0" smtClean="0">
                <a:hlinkClick r:id="rId2"/>
              </a:rPr>
              <a:t>ContractReporting@des.wa.gov</a:t>
            </a:r>
            <a:endParaRPr lang="en-US" dirty="0" smtClean="0"/>
          </a:p>
        </p:txBody>
      </p:sp>
      <p:sp>
        <p:nvSpPr>
          <p:cNvPr id="3" name="Text Placeholder 2"/>
          <p:cNvSpPr>
            <a:spLocks noGrp="1"/>
          </p:cNvSpPr>
          <p:nvPr>
            <p:ph type="body" sz="quarter" idx="11"/>
          </p:nvPr>
        </p:nvSpPr>
        <p:spPr/>
        <p:txBody>
          <a:bodyPr/>
          <a:lstStyle/>
          <a:p>
            <a:r>
              <a:rPr lang="en-US" dirty="0" smtClean="0"/>
              <a:t>360-407-2214</a:t>
            </a:r>
            <a:endParaRPr lang="en-US" dirty="0"/>
          </a:p>
        </p:txBody>
      </p:sp>
      <p:sp>
        <p:nvSpPr>
          <p:cNvPr id="4" name="Text Placeholder 3"/>
          <p:cNvSpPr>
            <a:spLocks noGrp="1"/>
          </p:cNvSpPr>
          <p:nvPr>
            <p:ph type="body" sz="quarter" idx="12"/>
          </p:nvPr>
        </p:nvSpPr>
        <p:spPr>
          <a:xfrm>
            <a:off x="7949895" y="5666576"/>
            <a:ext cx="3056084" cy="398322"/>
          </a:xfrm>
        </p:spPr>
        <p:txBody>
          <a:bodyPr/>
          <a:lstStyle/>
          <a:p>
            <a:r>
              <a:rPr lang="en-US" dirty="0" smtClean="0">
                <a:hlinkClick r:id="rId3"/>
              </a:rPr>
              <a:t>Agency Contract Reporting </a:t>
            </a:r>
            <a:endParaRPr lang="en-US" dirty="0"/>
          </a:p>
        </p:txBody>
      </p:sp>
      <p:sp>
        <p:nvSpPr>
          <p:cNvPr id="5" name="Title 4"/>
          <p:cNvSpPr>
            <a:spLocks noGrp="1"/>
          </p:cNvSpPr>
          <p:nvPr>
            <p:ph type="title"/>
          </p:nvPr>
        </p:nvSpPr>
        <p:spPr/>
        <p:txBody>
          <a:bodyPr>
            <a:noAutofit/>
          </a:bodyPr>
          <a:lstStyle/>
          <a:p>
            <a:r>
              <a:rPr lang="en-US" sz="5400" dirty="0" smtClean="0">
                <a:latin typeface="Segoe UI" panose="020B0502040204020203" pitchFamily="34" charset="0"/>
                <a:cs typeface="Segoe UI" panose="020B0502040204020203" pitchFamily="34" charset="0"/>
              </a:rPr>
              <a:t>Questions?</a:t>
            </a:r>
            <a:endParaRPr lang="en-US" sz="5400" dirty="0">
              <a:latin typeface="Segoe UI" panose="020B0502040204020203" pitchFamily="34" charset="0"/>
              <a:cs typeface="Segoe UI" panose="020B0502040204020203" pitchFamily="34" charset="0"/>
            </a:endParaRPr>
          </a:p>
        </p:txBody>
      </p:sp>
      <p:sp>
        <p:nvSpPr>
          <p:cNvPr id="7" name="Text Placeholder 3"/>
          <p:cNvSpPr txBox="1">
            <a:spLocks/>
          </p:cNvSpPr>
          <p:nvPr/>
        </p:nvSpPr>
        <p:spPr>
          <a:xfrm>
            <a:off x="7949895" y="6030254"/>
            <a:ext cx="3056084" cy="398322"/>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1000"/>
              </a:spcBef>
              <a:buFont typeface="Arial" panose="020B0604020202020204" pitchFamily="34" charset="0"/>
              <a:buNone/>
              <a:defRPr sz="1800" kern="1200">
                <a:solidFill>
                  <a:schemeClr val="tx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2pPr>
            <a:lvl3pPr marL="9144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3pPr>
            <a:lvl4pPr marL="13716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4pPr>
            <a:lvl5pPr marL="18288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hlinkClick r:id="rId3"/>
              </a:rPr>
              <a:t>IT Contracts Reporting</a:t>
            </a:r>
            <a:endParaRPr lang="en-US" dirty="0"/>
          </a:p>
        </p:txBody>
      </p:sp>
      <p:sp>
        <p:nvSpPr>
          <p:cNvPr id="8" name="Text Placeholder 1"/>
          <p:cNvSpPr txBox="1">
            <a:spLocks/>
          </p:cNvSpPr>
          <p:nvPr/>
        </p:nvSpPr>
        <p:spPr>
          <a:xfrm>
            <a:off x="430526" y="6064898"/>
            <a:ext cx="3775627" cy="398322"/>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1000"/>
              </a:spcBef>
              <a:buFont typeface="Arial" panose="020B0604020202020204" pitchFamily="34" charset="0"/>
              <a:buNone/>
              <a:defRPr sz="1800" kern="1200" baseline="0">
                <a:solidFill>
                  <a:schemeClr val="tx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2pPr>
            <a:lvl3pPr marL="9144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3pPr>
            <a:lvl4pPr marL="13716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4pPr>
            <a:lvl5pPr marL="1828800" indent="0" algn="l" defTabSz="914400" rtl="0" eaLnBrk="1" latinLnBrk="0" hangingPunct="1">
              <a:lnSpc>
                <a:spcPct val="100000"/>
              </a:lnSpc>
              <a:spcBef>
                <a:spcPts val="1800"/>
              </a:spcBef>
              <a:buFont typeface="Arial" panose="020B0604020202020204" pitchFamily="34" charset="0"/>
              <a:buNone/>
              <a:defRPr sz="1800" kern="1200">
                <a:solidFill>
                  <a:srgbClr val="1B355E"/>
                </a:solidFill>
                <a:latin typeface="Ubuntu" panose="020B0804030602030204"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hlinkClick r:id="rId2"/>
              </a:rPr>
              <a:t>ITContractsReporting@des.wa.gov</a:t>
            </a:r>
            <a:endParaRPr lang="en-US" dirty="0" smtClean="0"/>
          </a:p>
        </p:txBody>
      </p:sp>
    </p:spTree>
    <p:extLst>
      <p:ext uri="{BB962C8B-B14F-4D97-AF65-F5344CB8AC3E}">
        <p14:creationId xmlns:p14="http://schemas.microsoft.com/office/powerpoint/2010/main" val="3295856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961" y="817029"/>
            <a:ext cx="9744075" cy="606225"/>
          </a:xfrm>
        </p:spPr>
        <p:txBody>
          <a:bodyPr>
            <a:noAutofit/>
          </a:bodyPr>
          <a:lstStyle/>
          <a:p>
            <a:r>
              <a:rPr lang="en-US" dirty="0"/>
              <a:t>Emergency purchases</a:t>
            </a:r>
          </a:p>
        </p:txBody>
      </p:sp>
      <p:sp>
        <p:nvSpPr>
          <p:cNvPr id="3" name="Text Placeholder 3">
            <a:extLst>
              <a:ext uri="{FF2B5EF4-FFF2-40B4-BE49-F238E27FC236}">
                <a16:creationId xmlns:a16="http://schemas.microsoft.com/office/drawing/2014/main" id="{77296234-7313-4AE5-B94B-13CEFB463A2B}"/>
              </a:ext>
            </a:extLst>
          </p:cNvPr>
          <p:cNvSpPr txBox="1">
            <a:spLocks/>
          </p:cNvSpPr>
          <p:nvPr/>
        </p:nvSpPr>
        <p:spPr>
          <a:xfrm>
            <a:off x="2601733" y="1716766"/>
            <a:ext cx="7366356" cy="1295502"/>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effectLst>
                  <a:outerShdw blurRad="38100" dist="38100" dir="2700000" algn="tl">
                    <a:srgbClr val="000000">
                      <a:alpha val="43137"/>
                    </a:srgbClr>
                  </a:outerShdw>
                </a:effectLst>
              </a:rPr>
              <a:t>Brooke Jensen | Sole Source Oversight </a:t>
            </a:r>
            <a:r>
              <a:rPr lang="en-US" dirty="0" smtClean="0">
                <a:effectLst>
                  <a:outerShdw blurRad="38100" dist="38100" dir="2700000" algn="tl">
                    <a:srgbClr val="000000">
                      <a:alpha val="43137"/>
                    </a:srgbClr>
                  </a:outerShdw>
                </a:effectLst>
              </a:rPr>
              <a:t>Administrator</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6220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272" y="330890"/>
            <a:ext cx="8081972" cy="843154"/>
          </a:xfrm>
        </p:spPr>
        <p:txBody>
          <a:bodyPr>
            <a:normAutofit/>
          </a:bodyPr>
          <a:lstStyle/>
          <a:p>
            <a:r>
              <a:rPr lang="en-US" sz="4400" dirty="0">
                <a:latin typeface="Segoe UI" panose="020B0502040204020203" pitchFamily="34" charset="0"/>
                <a:cs typeface="Segoe UI" panose="020B0502040204020203" pitchFamily="34" charset="0"/>
              </a:rPr>
              <a:t>Emergency definition</a:t>
            </a:r>
          </a:p>
        </p:txBody>
      </p:sp>
      <p:pic>
        <p:nvPicPr>
          <p:cNvPr id="19" name="Picture 18">
            <a:extLst>
              <a:ext uri="{FF2B5EF4-FFF2-40B4-BE49-F238E27FC236}">
                <a16:creationId xmlns:a16="http://schemas.microsoft.com/office/drawing/2014/main" id="{964E6E27-1C76-492D-ACDD-7AA0EB22A4FD}"/>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tretch>
            <a:fillRect/>
          </a:stretch>
        </p:blipFill>
        <p:spPr>
          <a:xfrm>
            <a:off x="6139744" y="1417722"/>
            <a:ext cx="5715000" cy="2857500"/>
          </a:xfrm>
          <a:prstGeom prst="rect">
            <a:avLst/>
          </a:prstGeom>
        </p:spPr>
      </p:pic>
      <p:sp>
        <p:nvSpPr>
          <p:cNvPr id="21" name="Text Placeholder 2">
            <a:extLst>
              <a:ext uri="{FF2B5EF4-FFF2-40B4-BE49-F238E27FC236}">
                <a16:creationId xmlns:a16="http://schemas.microsoft.com/office/drawing/2014/main" id="{6D4E17D2-430D-4A37-ABDB-59139693ECA6}"/>
              </a:ext>
            </a:extLst>
          </p:cNvPr>
          <p:cNvSpPr txBox="1">
            <a:spLocks/>
          </p:cNvSpPr>
          <p:nvPr/>
        </p:nvSpPr>
        <p:spPr>
          <a:xfrm>
            <a:off x="484011" y="1676921"/>
            <a:ext cx="4526472" cy="4678204"/>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100000"/>
              </a:lnSpc>
              <a:spcBef>
                <a:spcPts val="1200"/>
              </a:spcBef>
              <a:buFont typeface="Arial" panose="020B0604020202020204" pitchFamily="34" charset="0"/>
              <a:buNone/>
              <a:defRPr sz="2400" kern="1200">
                <a:solidFill>
                  <a:schemeClr val="tx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100000"/>
              </a:lnSpc>
              <a:spcBef>
                <a:spcPts val="1800"/>
              </a:spcBef>
              <a:buFont typeface="Arial" panose="020B0604020202020204" pitchFamily="34" charset="0"/>
              <a:buNone/>
              <a:defRPr sz="1800" kern="1200">
                <a:solidFill>
                  <a:schemeClr val="tx1"/>
                </a:solidFill>
                <a:latin typeface="Segoe UI" panose="020B0502040204020203" pitchFamily="34" charset="0"/>
                <a:ea typeface="+mn-ea"/>
                <a:cs typeface="Segoe UI" panose="020B0502040204020203" pitchFamily="34" charset="0"/>
              </a:defRPr>
            </a:lvl2pPr>
            <a:lvl3pPr marL="914400" indent="0" algn="l" defTabSz="914400" rtl="0" eaLnBrk="1" latinLnBrk="0" hangingPunct="1">
              <a:lnSpc>
                <a:spcPct val="100000"/>
              </a:lnSpc>
              <a:spcBef>
                <a:spcPts val="1800"/>
              </a:spcBef>
              <a:buFont typeface="Arial" panose="020B0604020202020204" pitchFamily="34" charset="0"/>
              <a:buNone/>
              <a:defRPr sz="1800" kern="1200">
                <a:solidFill>
                  <a:schemeClr val="tx1"/>
                </a:solidFill>
                <a:latin typeface="Segoe UI" panose="020B0502040204020203" pitchFamily="34" charset="0"/>
                <a:ea typeface="+mn-ea"/>
                <a:cs typeface="Segoe UI" panose="020B0502040204020203" pitchFamily="34" charset="0"/>
              </a:defRPr>
            </a:lvl3pPr>
            <a:lvl4pPr marL="1371600" indent="0" algn="l" defTabSz="914400" rtl="0" eaLnBrk="1" latinLnBrk="0" hangingPunct="1">
              <a:lnSpc>
                <a:spcPct val="100000"/>
              </a:lnSpc>
              <a:spcBef>
                <a:spcPts val="1800"/>
              </a:spcBef>
              <a:buFont typeface="Arial" panose="020B0604020202020204" pitchFamily="34" charset="0"/>
              <a:buNone/>
              <a:defRPr sz="1800" kern="1200">
                <a:solidFill>
                  <a:schemeClr val="tx1"/>
                </a:solidFill>
                <a:latin typeface="Segoe UI" panose="020B0502040204020203" pitchFamily="34" charset="0"/>
                <a:ea typeface="+mn-ea"/>
                <a:cs typeface="Segoe UI" panose="020B0502040204020203" pitchFamily="34" charset="0"/>
              </a:defRPr>
            </a:lvl4pPr>
            <a:lvl5pPr marL="1828800" indent="0" algn="l" defTabSz="914400" rtl="0" eaLnBrk="1" latinLnBrk="0" hangingPunct="1">
              <a:lnSpc>
                <a:spcPct val="100000"/>
              </a:lnSpc>
              <a:spcBef>
                <a:spcPts val="1800"/>
              </a:spcBef>
              <a:buFont typeface="Arial" panose="020B0604020202020204" pitchFamily="34" charset="0"/>
              <a:buNone/>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3550" lvl="1" indent="-6350"/>
            <a:r>
              <a:rPr lang="en-US" sz="2400" dirty="0"/>
              <a:t>As per </a:t>
            </a:r>
            <a:r>
              <a:rPr lang="en-US" sz="2400" dirty="0">
                <a:hlinkClick r:id="rId5"/>
              </a:rPr>
              <a:t>RCW 39.26.130</a:t>
            </a:r>
            <a:r>
              <a:rPr lang="en-US" sz="2400" dirty="0"/>
              <a:t>, an emergency procurement must be an event that represents a set of unforeseen circumstances beyond the control of the agency that either: </a:t>
            </a:r>
          </a:p>
          <a:p>
            <a:pPr marL="857250" lvl="1" indent="-457200">
              <a:buFont typeface="Arial" panose="020B0604020202020204" pitchFamily="34" charset="0"/>
              <a:buAutoNum type="alphaLcParenBoth"/>
            </a:pPr>
            <a:r>
              <a:rPr lang="en-US" sz="2400" dirty="0" smtClean="0"/>
              <a:t>Present </a:t>
            </a:r>
            <a:r>
              <a:rPr lang="en-US" sz="2400" dirty="0"/>
              <a:t>a </a:t>
            </a:r>
            <a:r>
              <a:rPr lang="en-US" sz="2400" b="1" dirty="0"/>
              <a:t>real, immediate, and extreme threat</a:t>
            </a:r>
            <a:r>
              <a:rPr lang="en-US" sz="2400" dirty="0"/>
              <a:t> to the proper performance of essential functions; or </a:t>
            </a:r>
          </a:p>
          <a:p>
            <a:pPr marL="857250" lvl="1" indent="-457200">
              <a:buFont typeface="Arial" panose="020B0604020202020204" pitchFamily="34" charset="0"/>
              <a:buAutoNum type="alphaLcParenBoth"/>
            </a:pPr>
            <a:r>
              <a:rPr lang="en-US" sz="2400" dirty="0" smtClean="0"/>
              <a:t>May </a:t>
            </a:r>
            <a:r>
              <a:rPr lang="en-US" sz="2400" dirty="0"/>
              <a:t>reasonably be expected to result in </a:t>
            </a:r>
            <a:r>
              <a:rPr lang="en-US" sz="2400" b="1" dirty="0"/>
              <a:t>material loss or damage to property, bodily injury, or loss of life</a:t>
            </a:r>
            <a:r>
              <a:rPr lang="en-US" sz="2400" dirty="0"/>
              <a:t>, if immediate action is not taken</a:t>
            </a:r>
            <a:r>
              <a:rPr lang="en-US" sz="2400" b="1" dirty="0"/>
              <a:t>.</a:t>
            </a:r>
          </a:p>
        </p:txBody>
      </p:sp>
      <p:sp>
        <p:nvSpPr>
          <p:cNvPr id="22" name="TextBox 21">
            <a:extLst>
              <a:ext uri="{FF2B5EF4-FFF2-40B4-BE49-F238E27FC236}">
                <a16:creationId xmlns:a16="http://schemas.microsoft.com/office/drawing/2014/main" id="{8A40727A-66B9-46FC-BD32-301A8610750A}"/>
              </a:ext>
            </a:extLst>
          </p:cNvPr>
          <p:cNvSpPr txBox="1"/>
          <p:nvPr/>
        </p:nvSpPr>
        <p:spPr>
          <a:xfrm>
            <a:off x="8387644" y="5702199"/>
            <a:ext cx="3467100" cy="919401"/>
          </a:xfrm>
          <a:prstGeom prst="roundRect">
            <a:avLst/>
          </a:prstGeom>
          <a:solidFill>
            <a:schemeClr val="accent2">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dirty="0"/>
              <a:t>Resources:</a:t>
            </a:r>
          </a:p>
          <a:p>
            <a:r>
              <a:rPr lang="en-US" sz="1600" dirty="0">
                <a:solidFill>
                  <a:prstClr val="black"/>
                </a:solidFill>
              </a:rPr>
              <a:t>Emergency (</a:t>
            </a:r>
            <a:r>
              <a:rPr lang="en-US" sz="1600" dirty="0">
                <a:solidFill>
                  <a:prstClr val="black"/>
                </a:solidFill>
                <a:hlinkClick r:id="rId6">
                  <a:extLst>
                    <a:ext uri="{A12FA001-AC4F-418D-AE19-62706E023703}">
                      <ahyp:hlinkClr xmlns="" xmlns:ahyp="http://schemas.microsoft.com/office/drawing/2018/hyperlinkcolor" val="tx"/>
                    </a:ext>
                  </a:extLst>
                </a:hlinkClick>
              </a:rPr>
              <a:t>RCW 39.26.130</a:t>
            </a:r>
            <a:r>
              <a:rPr lang="en-US" sz="1600" dirty="0">
                <a:solidFill>
                  <a:prstClr val="black"/>
                </a:solidFill>
              </a:rPr>
              <a:t>)</a:t>
            </a:r>
          </a:p>
          <a:p>
            <a:r>
              <a:rPr lang="en-US" sz="1600" dirty="0">
                <a:solidFill>
                  <a:srgbClr val="FF0000"/>
                </a:solidFill>
                <a:hlinkClick r:id="rId7"/>
              </a:rPr>
              <a:t>Policy #DES-130-00</a:t>
            </a:r>
            <a:endParaRPr lang="en-US" sz="1600" dirty="0">
              <a:solidFill>
                <a:prstClr val="black"/>
              </a:solidFill>
            </a:endParaRPr>
          </a:p>
        </p:txBody>
      </p:sp>
    </p:spTree>
    <p:extLst>
      <p:ext uri="{BB962C8B-B14F-4D97-AF65-F5344CB8AC3E}">
        <p14:creationId xmlns:p14="http://schemas.microsoft.com/office/powerpoint/2010/main" val="3576187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08670"/>
            <a:ext cx="10515600" cy="4768293"/>
          </a:xfrm>
        </p:spPr>
        <p:txBody>
          <a:bodyPr>
            <a:normAutofit/>
          </a:bodyPr>
          <a:lstStyle/>
          <a:p>
            <a:pPr>
              <a:buNone/>
            </a:pPr>
            <a:r>
              <a:rPr lang="en-US" sz="3200" b="1" dirty="0"/>
              <a:t>Three (3) basic actions required:</a:t>
            </a:r>
          </a:p>
          <a:p>
            <a:pPr marL="914400" lvl="1" indent="-514350">
              <a:spcBef>
                <a:spcPts val="600"/>
              </a:spcBef>
              <a:buFont typeface="+mj-lt"/>
              <a:buAutoNum type="arabicPeriod"/>
            </a:pPr>
            <a:r>
              <a:rPr lang="en-US" sz="2800" b="1" dirty="0"/>
              <a:t>Notify the DES Director</a:t>
            </a:r>
          </a:p>
          <a:p>
            <a:pPr lvl="3" indent="-342900">
              <a:spcBef>
                <a:spcPts val="600"/>
              </a:spcBef>
            </a:pPr>
            <a:r>
              <a:rPr lang="en-US" sz="2400" dirty="0"/>
              <a:t>Within 3 business days of emergency</a:t>
            </a:r>
          </a:p>
          <a:p>
            <a:pPr marL="914400" lvl="1" indent="-514350">
              <a:spcBef>
                <a:spcPts val="600"/>
              </a:spcBef>
              <a:buFont typeface="+mj-lt"/>
              <a:buAutoNum type="arabicPeriod"/>
            </a:pPr>
            <a:r>
              <a:rPr lang="en-US" sz="2800" b="1" dirty="0"/>
              <a:t>Make all contracts available for public inspection</a:t>
            </a:r>
          </a:p>
          <a:p>
            <a:pPr lvl="3" indent="-347472">
              <a:spcBef>
                <a:spcPts val="600"/>
              </a:spcBef>
            </a:pPr>
            <a:r>
              <a:rPr lang="en-US" sz="2400" dirty="0"/>
              <a:t>Post on agency website within 3 business days of commencing work or contract execution</a:t>
            </a:r>
          </a:p>
          <a:p>
            <a:pPr marL="914400" lvl="1" indent="-514350">
              <a:buFont typeface="+mj-lt"/>
              <a:buAutoNum type="arabicPeriod"/>
            </a:pPr>
            <a:r>
              <a:rPr lang="en-US" sz="2800" b="1" dirty="0"/>
              <a:t>Submit to DES/file through the Sole Source Contracts Database (SSCD)</a:t>
            </a:r>
          </a:p>
          <a:p>
            <a:pPr lvl="3" indent="-342900">
              <a:spcBef>
                <a:spcPts val="600"/>
              </a:spcBef>
            </a:pPr>
            <a:r>
              <a:rPr lang="en-US" sz="2400" dirty="0"/>
              <a:t>Within 3 business days of initiating the emergency purchase</a:t>
            </a:r>
          </a:p>
          <a:p>
            <a:pPr marL="914400" lvl="1" indent="-514350">
              <a:buFont typeface="+mj-lt"/>
              <a:buAutoNum type="arabicPeriod"/>
            </a:pPr>
            <a:endParaRPr lang="en-US" dirty="0"/>
          </a:p>
        </p:txBody>
      </p:sp>
      <p:sp>
        <p:nvSpPr>
          <p:cNvPr id="4" name="Title 3"/>
          <p:cNvSpPr>
            <a:spLocks noGrp="1"/>
          </p:cNvSpPr>
          <p:nvPr>
            <p:ph type="title"/>
          </p:nvPr>
        </p:nvSpPr>
        <p:spPr>
          <a:xfrm>
            <a:off x="3515095" y="176569"/>
            <a:ext cx="6056871" cy="1325563"/>
          </a:xfrm>
        </p:spPr>
        <p:txBody>
          <a:bodyPr/>
          <a:lstStyle/>
          <a:p>
            <a:r>
              <a:rPr lang="en-US" dirty="0"/>
              <a:t>Emergency</a:t>
            </a:r>
          </a:p>
        </p:txBody>
      </p:sp>
      <p:sp>
        <p:nvSpPr>
          <p:cNvPr id="5" name="TextBox 4"/>
          <p:cNvSpPr txBox="1"/>
          <p:nvPr/>
        </p:nvSpPr>
        <p:spPr>
          <a:xfrm>
            <a:off x="8056831" y="5853470"/>
            <a:ext cx="3467100" cy="919401"/>
          </a:xfrm>
          <a:prstGeom prst="roundRect">
            <a:avLst/>
          </a:prstGeom>
          <a:solidFill>
            <a:schemeClr val="accent2">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dirty="0" smtClean="0"/>
              <a:t>Resource:</a:t>
            </a:r>
            <a:endParaRPr lang="en-US" sz="1600" b="1" dirty="0"/>
          </a:p>
          <a:p>
            <a:r>
              <a:rPr lang="en-US" sz="1600" dirty="0" smtClean="0">
                <a:hlinkClick r:id="rId3"/>
              </a:rPr>
              <a:t>DES </a:t>
            </a:r>
            <a:r>
              <a:rPr lang="en-US" sz="1600" dirty="0">
                <a:hlinkClick r:id="rId3"/>
              </a:rPr>
              <a:t>Policy #</a:t>
            </a:r>
            <a:r>
              <a:rPr lang="en-US" sz="1600" dirty="0" smtClean="0">
                <a:hlinkClick r:id="rId3"/>
              </a:rPr>
              <a:t>DES-130-00</a:t>
            </a:r>
            <a:endParaRPr lang="en-US" sz="1600" dirty="0" smtClean="0"/>
          </a:p>
          <a:p>
            <a:r>
              <a:rPr lang="en-US" sz="1600" dirty="0" smtClean="0">
                <a:hlinkClick r:id="rId4"/>
              </a:rPr>
              <a:t>DES Emergency Procedure</a:t>
            </a:r>
            <a:endParaRPr lang="en-US" sz="1600" dirty="0"/>
          </a:p>
        </p:txBody>
      </p:sp>
      <p:pic>
        <p:nvPicPr>
          <p:cNvPr id="6" name="Picture 2" descr="C:\Users\hodgslj\AppData\Local\Microsoft\Windows\Temporary Internet Files\Content.IE5\K46K7O47\In-Case-of-Emergency[1].jpg"/>
          <p:cNvPicPr>
            <a:picLocks noChangeAspect="1" noChangeArrowheads="1"/>
          </p:cNvPicPr>
          <p:nvPr/>
        </p:nvPicPr>
        <p:blipFill>
          <a:blip r:embed="rId5"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8638516" y="568682"/>
            <a:ext cx="18669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324728"/>
      </p:ext>
    </p:extLst>
  </p:cSld>
  <p:clrMapOvr>
    <a:masterClrMapping/>
  </p:clrMapOvr>
  <mc:AlternateContent xmlns:mc="http://schemas.openxmlformats.org/markup-compatibility/2006" xmlns:p14="http://schemas.microsoft.com/office/powerpoint/2010/main">
    <mc:Choice Requires="p14">
      <p:transition spd="slow" p14:dur="1250">
        <p:pull/>
      </p:transition>
    </mc:Choice>
    <mc:Fallback xmlns="">
      <p:transition spd="slow">
        <p:pull/>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5400" dirty="0" smtClean="0">
                <a:latin typeface="Segoe UI" panose="020B0502040204020203" pitchFamily="34" charset="0"/>
                <a:cs typeface="Segoe UI" panose="020B0502040204020203" pitchFamily="34" charset="0"/>
              </a:rPr>
              <a:t>Questions or SSCD Help </a:t>
            </a:r>
            <a:endParaRPr lang="en-US" sz="5400" dirty="0">
              <a:latin typeface="Segoe UI" panose="020B0502040204020203" pitchFamily="34" charset="0"/>
              <a:cs typeface="Segoe UI" panose="020B0502040204020203" pitchFamily="34" charset="0"/>
            </a:endParaRPr>
          </a:p>
        </p:txBody>
      </p:sp>
      <p:sp>
        <p:nvSpPr>
          <p:cNvPr id="14" name="Rectangle 13"/>
          <p:cNvSpPr/>
          <p:nvPr/>
        </p:nvSpPr>
        <p:spPr>
          <a:xfrm>
            <a:off x="563592" y="3732362"/>
            <a:ext cx="11335110" cy="18863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3"/>
          <a:stretch>
            <a:fillRect/>
          </a:stretch>
        </p:blipFill>
        <p:spPr>
          <a:xfrm>
            <a:off x="3187461" y="3686176"/>
            <a:ext cx="2286000" cy="1924050"/>
          </a:xfrm>
          <a:prstGeom prst="rect">
            <a:avLst/>
          </a:prstGeom>
        </p:spPr>
      </p:pic>
      <p:pic>
        <p:nvPicPr>
          <p:cNvPr id="11" name="Picture 10"/>
          <p:cNvPicPr>
            <a:picLocks noChangeAspect="1"/>
          </p:cNvPicPr>
          <p:nvPr/>
        </p:nvPicPr>
        <p:blipFill>
          <a:blip r:embed="rId4"/>
          <a:stretch>
            <a:fillRect/>
          </a:stretch>
        </p:blipFill>
        <p:spPr>
          <a:xfrm>
            <a:off x="6575484" y="3699295"/>
            <a:ext cx="2514600" cy="1828800"/>
          </a:xfrm>
          <a:prstGeom prst="rect">
            <a:avLst/>
          </a:prstGeom>
        </p:spPr>
      </p:pic>
      <p:sp>
        <p:nvSpPr>
          <p:cNvPr id="2" name="Text Placeholder 1"/>
          <p:cNvSpPr>
            <a:spLocks noGrp="1"/>
          </p:cNvSpPr>
          <p:nvPr>
            <p:ph type="body" sz="quarter" idx="10"/>
          </p:nvPr>
        </p:nvSpPr>
        <p:spPr>
          <a:xfrm>
            <a:off x="2490158" y="5419286"/>
            <a:ext cx="3757670" cy="762000"/>
          </a:xfrm>
        </p:spPr>
        <p:txBody>
          <a:bodyPr/>
          <a:lstStyle/>
          <a:p>
            <a:r>
              <a:rPr lang="en-US" dirty="0" smtClean="0">
                <a:hlinkClick r:id="rId5"/>
              </a:rPr>
              <a:t>Brooke.Jensen@des.wa.gov</a:t>
            </a:r>
            <a:endParaRPr lang="en-US" dirty="0" smtClean="0"/>
          </a:p>
          <a:p>
            <a:r>
              <a:rPr lang="en-US" dirty="0" smtClean="0">
                <a:hlinkClick r:id="rId6"/>
              </a:rPr>
              <a:t>DESContracting@des.wa.gov</a:t>
            </a:r>
            <a:r>
              <a:rPr lang="en-US" dirty="0" smtClean="0"/>
              <a:t> </a:t>
            </a:r>
            <a:endParaRPr lang="en-US" dirty="0"/>
          </a:p>
        </p:txBody>
      </p:sp>
      <p:sp>
        <p:nvSpPr>
          <p:cNvPr id="3" name="Text Placeholder 2"/>
          <p:cNvSpPr>
            <a:spLocks noGrp="1"/>
          </p:cNvSpPr>
          <p:nvPr>
            <p:ph type="body" sz="quarter" idx="11"/>
          </p:nvPr>
        </p:nvSpPr>
        <p:spPr>
          <a:xfrm>
            <a:off x="6576119" y="5459542"/>
            <a:ext cx="2891448" cy="762000"/>
          </a:xfrm>
        </p:spPr>
        <p:txBody>
          <a:bodyPr/>
          <a:lstStyle/>
          <a:p>
            <a:r>
              <a:rPr lang="en-US" dirty="0" smtClean="0"/>
              <a:t>(360) 790-8256</a:t>
            </a:r>
          </a:p>
          <a:p>
            <a:r>
              <a:rPr lang="en-US" dirty="0" smtClean="0"/>
              <a:t>(360) 407-8720</a:t>
            </a:r>
            <a:endParaRPr lang="en-US" dirty="0"/>
          </a:p>
        </p:txBody>
      </p:sp>
    </p:spTree>
    <p:extLst>
      <p:ext uri="{BB962C8B-B14F-4D97-AF65-F5344CB8AC3E}">
        <p14:creationId xmlns:p14="http://schemas.microsoft.com/office/powerpoint/2010/main" val="752054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817029"/>
            <a:ext cx="12192000" cy="606225"/>
          </a:xfrm>
        </p:spPr>
        <p:txBody>
          <a:bodyPr>
            <a:noAutofit/>
          </a:bodyPr>
          <a:lstStyle/>
          <a:p>
            <a:r>
              <a:rPr lang="en-US" sz="4800" dirty="0"/>
              <a:t>Small agency Contracts Support</a:t>
            </a:r>
          </a:p>
        </p:txBody>
      </p:sp>
      <p:sp>
        <p:nvSpPr>
          <p:cNvPr id="3" name="Text Placeholder 3">
            <a:extLst>
              <a:ext uri="{FF2B5EF4-FFF2-40B4-BE49-F238E27FC236}">
                <a16:creationId xmlns:a16="http://schemas.microsoft.com/office/drawing/2014/main" id="{77296234-7313-4AE5-B94B-13CEFB463A2B}"/>
              </a:ext>
            </a:extLst>
          </p:cNvPr>
          <p:cNvSpPr txBox="1">
            <a:spLocks/>
          </p:cNvSpPr>
          <p:nvPr/>
        </p:nvSpPr>
        <p:spPr>
          <a:xfrm>
            <a:off x="2810226" y="1739343"/>
            <a:ext cx="6571544" cy="1295502"/>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effectLst>
                  <a:outerShdw blurRad="38100" dist="38100" dir="2700000" algn="tl">
                    <a:srgbClr val="000000">
                      <a:alpha val="43137"/>
                    </a:srgbClr>
                  </a:outerShdw>
                </a:effectLst>
              </a:rPr>
              <a:t>Brooke Jensen</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12580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Contract Training</a:t>
            </a:r>
          </a:p>
        </p:txBody>
      </p:sp>
      <p:sp>
        <p:nvSpPr>
          <p:cNvPr id="3" name="Text Placeholder 2"/>
          <p:cNvSpPr>
            <a:spLocks noGrp="1"/>
          </p:cNvSpPr>
          <p:nvPr>
            <p:ph type="body" sz="quarter" idx="10"/>
          </p:nvPr>
        </p:nvSpPr>
        <p:spPr>
          <a:xfrm>
            <a:off x="733778" y="2024591"/>
            <a:ext cx="10803465" cy="2276476"/>
          </a:xfrm>
        </p:spPr>
        <p:txBody>
          <a:bodyPr>
            <a:normAutofit/>
          </a:bodyPr>
          <a:lstStyle/>
          <a:p>
            <a:pPr>
              <a:lnSpc>
                <a:spcPct val="110000"/>
              </a:lnSpc>
            </a:pPr>
            <a:r>
              <a:rPr lang="en-US" b="1" dirty="0"/>
              <a:t>Training courses are required for Contract/Procurement Professional</a:t>
            </a:r>
          </a:p>
          <a:p>
            <a:pPr algn="ctr">
              <a:lnSpc>
                <a:spcPct val="110000"/>
              </a:lnSpc>
            </a:pPr>
            <a:r>
              <a:rPr lang="en-US" b="1" dirty="0"/>
              <a:t>Don’t know what courses you should take? </a:t>
            </a:r>
          </a:p>
          <a:p>
            <a:pPr algn="ctr">
              <a:lnSpc>
                <a:spcPct val="110000"/>
              </a:lnSpc>
            </a:pPr>
            <a:r>
              <a:rPr lang="en-US" b="1" dirty="0">
                <a:solidFill>
                  <a:schemeClr val="accent2"/>
                </a:solidFill>
                <a:hlinkClick r:id="rId3">
                  <a:extLst>
                    <a:ext uri="{A12FA001-AC4F-418D-AE19-62706E023703}">
                      <ahyp:hlinkClr xmlns="" xmlns:ahyp="http://schemas.microsoft.com/office/drawing/2018/hyperlinkcolor" val="tx"/>
                    </a:ext>
                  </a:extLst>
                </a:hlinkClick>
              </a:rPr>
              <a:t>Training by Job Duties Guide!</a:t>
            </a:r>
            <a:endParaRPr lang="en-US" b="1" dirty="0">
              <a:solidFill>
                <a:schemeClr val="accent2"/>
              </a:solidFill>
            </a:endParaRPr>
          </a:p>
        </p:txBody>
      </p:sp>
      <p:pic>
        <p:nvPicPr>
          <p:cNvPr id="5" name="Picture 4">
            <a:extLst>
              <a:ext uri="{FF2B5EF4-FFF2-40B4-BE49-F238E27FC236}">
                <a16:creationId xmlns:a16="http://schemas.microsoft.com/office/drawing/2014/main" id="{B3D67061-79DC-4B4E-A70C-8134DD25379C}"/>
              </a:ext>
            </a:extLst>
          </p:cNvPr>
          <p:cNvPicPr>
            <a:picLocks noChangeAspect="1"/>
          </p:cNvPicPr>
          <p:nvPr/>
        </p:nvPicPr>
        <p:blipFill>
          <a:blip r:embed="rId4"/>
          <a:stretch>
            <a:fillRect/>
          </a:stretch>
        </p:blipFill>
        <p:spPr>
          <a:xfrm>
            <a:off x="2476500" y="4301067"/>
            <a:ext cx="7239000" cy="22764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9356068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723" y="388828"/>
            <a:ext cx="9744075" cy="733533"/>
          </a:xfrm>
        </p:spPr>
        <p:txBody>
          <a:bodyPr>
            <a:normAutofit fontScale="90000"/>
          </a:bodyPr>
          <a:lstStyle/>
          <a:p>
            <a:r>
              <a:rPr lang="en-US" dirty="0" smtClean="0"/>
              <a:t>Optional Resources</a:t>
            </a:r>
            <a:endParaRPr lang="en-US" dirty="0"/>
          </a:p>
        </p:txBody>
      </p:sp>
      <p:sp>
        <p:nvSpPr>
          <p:cNvPr id="3" name="Text Placeholder 2"/>
          <p:cNvSpPr>
            <a:spLocks noGrp="1"/>
          </p:cNvSpPr>
          <p:nvPr>
            <p:ph type="body" sz="quarter" idx="10"/>
          </p:nvPr>
        </p:nvSpPr>
        <p:spPr>
          <a:xfrm>
            <a:off x="1878784" y="1527118"/>
            <a:ext cx="8649366" cy="2276476"/>
          </a:xfrm>
        </p:spPr>
        <p:txBody>
          <a:bodyPr>
            <a:normAutofit/>
          </a:bodyPr>
          <a:lstStyle/>
          <a:p>
            <a:pPr>
              <a:lnSpc>
                <a:spcPct val="110000"/>
              </a:lnSpc>
            </a:pPr>
            <a:r>
              <a:rPr lang="en-US" b="1" dirty="0" smtClean="0"/>
              <a:t>WACS – </a:t>
            </a:r>
            <a:r>
              <a:rPr lang="en-US" b="1" dirty="0" smtClean="0">
                <a:hlinkClick r:id="rId3"/>
              </a:rPr>
              <a:t>Washington Association of Contract Specialists</a:t>
            </a:r>
            <a:endParaRPr lang="en-US" b="1" dirty="0" smtClean="0"/>
          </a:p>
          <a:p>
            <a:pPr>
              <a:lnSpc>
                <a:spcPct val="110000"/>
              </a:lnSpc>
            </a:pPr>
            <a:r>
              <a:rPr lang="en-US" b="1" dirty="0" smtClean="0"/>
              <a:t>TAG – Training Advisory Group</a:t>
            </a:r>
          </a:p>
          <a:p>
            <a:pPr>
              <a:lnSpc>
                <a:spcPct val="110000"/>
              </a:lnSpc>
            </a:pPr>
            <a:r>
              <a:rPr lang="en-US" b="1" dirty="0" smtClean="0"/>
              <a:t>BDAG – Business Diversity Advisory Group </a:t>
            </a:r>
            <a:endParaRPr lang="en-US" b="1" dirty="0">
              <a:solidFill>
                <a:schemeClr val="accent2"/>
              </a:solidFill>
            </a:endParaRPr>
          </a:p>
        </p:txBody>
      </p:sp>
      <p:pic>
        <p:nvPicPr>
          <p:cNvPr id="4" name="Picture 3" descr="Crowd Human Silhouettes · Free image on Pixabay"/>
          <p:cNvPicPr>
            <a:picLocks noChangeAspect="1"/>
          </p:cNvPicPr>
          <p:nvPr/>
        </p:nvPicPr>
        <p:blipFill rotWithShape="1">
          <a:blip r:embed="rId4">
            <a:extLst>
              <a:ext uri="{28A0092B-C50C-407E-A947-70E740481C1C}">
                <a14:useLocalDpi xmlns:a14="http://schemas.microsoft.com/office/drawing/2010/main" val="0"/>
              </a:ext>
            </a:extLst>
          </a:blip>
          <a:srcRect t="54742"/>
          <a:stretch/>
        </p:blipFill>
        <p:spPr>
          <a:xfrm>
            <a:off x="1093204" y="4301836"/>
            <a:ext cx="9144000" cy="2337955"/>
          </a:xfrm>
          <a:prstGeom prst="rect">
            <a:avLst/>
          </a:prstGeom>
        </p:spPr>
      </p:pic>
    </p:spTree>
    <p:extLst>
      <p:ext uri="{BB962C8B-B14F-4D97-AF65-F5344CB8AC3E}">
        <p14:creationId xmlns:p14="http://schemas.microsoft.com/office/powerpoint/2010/main" val="3272610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4583" y="204007"/>
            <a:ext cx="9744075" cy="733533"/>
          </a:xfrm>
        </p:spPr>
        <p:txBody>
          <a:bodyPr>
            <a:normAutofit fontScale="90000"/>
          </a:bodyPr>
          <a:lstStyle/>
          <a:p>
            <a:r>
              <a:rPr lang="en-US" dirty="0">
                <a:latin typeface="Segoe UI" panose="020B0502040204020203" pitchFamily="34" charset="0"/>
                <a:cs typeface="Segoe UI" panose="020B0502040204020203" pitchFamily="34" charset="0"/>
              </a:rPr>
              <a:t>Agenda</a:t>
            </a:r>
          </a:p>
        </p:txBody>
      </p:sp>
      <p:sp>
        <p:nvSpPr>
          <p:cNvPr id="3" name="Text Placeholder 2"/>
          <p:cNvSpPr>
            <a:spLocks noGrp="1"/>
          </p:cNvSpPr>
          <p:nvPr>
            <p:ph type="body" sz="quarter" idx="10"/>
          </p:nvPr>
        </p:nvSpPr>
        <p:spPr>
          <a:xfrm>
            <a:off x="1264583" y="1241778"/>
            <a:ext cx="10100103" cy="5226755"/>
          </a:xfrm>
        </p:spPr>
        <p:txBody>
          <a:bodyPr>
            <a:normAutofit/>
          </a:bodyPr>
          <a:lstStyle/>
          <a:p>
            <a:pPr algn="ctr"/>
            <a:r>
              <a:rPr lang="en-US" sz="2800" b="1" dirty="0"/>
              <a:t>Contracts &amp; </a:t>
            </a:r>
            <a:r>
              <a:rPr lang="en-US" sz="2800" b="1" dirty="0" smtClean="0"/>
              <a:t>Procurement</a:t>
            </a:r>
          </a:p>
          <a:p>
            <a:endParaRPr lang="en-US" sz="2800" b="1" dirty="0"/>
          </a:p>
          <a:p>
            <a:pPr marL="342900" indent="-342900">
              <a:buFont typeface="Wingdings" panose="05000000000000000000" pitchFamily="2" charset="2"/>
              <a:buChar char="§"/>
            </a:pPr>
            <a:r>
              <a:rPr lang="en-US" dirty="0" smtClean="0"/>
              <a:t>DES C&amp;P Team Introductions and Roles</a:t>
            </a:r>
          </a:p>
          <a:p>
            <a:pPr marL="342900" indent="-342900">
              <a:buFont typeface="Wingdings" panose="05000000000000000000" pitchFamily="2" charset="2"/>
              <a:buChar char="§"/>
            </a:pPr>
            <a:r>
              <a:rPr lang="en-US" dirty="0" smtClean="0"/>
              <a:t>Contract </a:t>
            </a:r>
            <a:r>
              <a:rPr lang="en-US" dirty="0"/>
              <a:t>&amp; IT Reporting | </a:t>
            </a:r>
            <a:r>
              <a:rPr lang="en-US" dirty="0">
                <a:solidFill>
                  <a:schemeClr val="accent2"/>
                </a:solidFill>
              </a:rPr>
              <a:t>Nicole </a:t>
            </a:r>
            <a:r>
              <a:rPr lang="en-US" dirty="0" smtClean="0">
                <a:solidFill>
                  <a:schemeClr val="accent2"/>
                </a:solidFill>
              </a:rPr>
              <a:t>Johnson</a:t>
            </a:r>
          </a:p>
          <a:p>
            <a:pPr marL="342900" indent="-342900">
              <a:buFont typeface="Wingdings" panose="05000000000000000000" pitchFamily="2" charset="2"/>
              <a:buChar char="§"/>
            </a:pPr>
            <a:r>
              <a:rPr lang="en-US" dirty="0" smtClean="0"/>
              <a:t>Emergency Contracts/Purchases | </a:t>
            </a:r>
            <a:r>
              <a:rPr lang="en-US" dirty="0" smtClean="0">
                <a:solidFill>
                  <a:schemeClr val="accent2"/>
                </a:solidFill>
              </a:rPr>
              <a:t>Brooke Jensen</a:t>
            </a:r>
            <a:endParaRPr lang="en-US" dirty="0">
              <a:solidFill>
                <a:schemeClr val="accent2"/>
              </a:solidFill>
            </a:endParaRPr>
          </a:p>
          <a:p>
            <a:pPr marL="342900" indent="-342900">
              <a:buFont typeface="Wingdings" panose="05000000000000000000" pitchFamily="2" charset="2"/>
              <a:buChar char="§"/>
            </a:pPr>
            <a:r>
              <a:rPr lang="en-US" dirty="0"/>
              <a:t>Possible DES Contracts expansion for small agency support | </a:t>
            </a:r>
            <a:r>
              <a:rPr lang="en-US" dirty="0" smtClean="0">
                <a:solidFill>
                  <a:schemeClr val="accent2"/>
                </a:solidFill>
              </a:rPr>
              <a:t>Brooke Jensen </a:t>
            </a:r>
          </a:p>
          <a:p>
            <a:pPr marL="342900" indent="-342900">
              <a:buFont typeface="Wingdings" panose="05000000000000000000" pitchFamily="2" charset="2"/>
              <a:buChar char="§"/>
            </a:pPr>
            <a:r>
              <a:rPr lang="en-US" dirty="0" smtClean="0"/>
              <a:t>Q&amp;A Session | </a:t>
            </a:r>
            <a:r>
              <a:rPr lang="en-US" dirty="0">
                <a:solidFill>
                  <a:schemeClr val="accent2"/>
                </a:solidFill>
              </a:rPr>
              <a:t>All</a:t>
            </a:r>
          </a:p>
          <a:p>
            <a:pPr marL="342900" indent="-342900">
              <a:buFont typeface="Wingdings" panose="05000000000000000000" pitchFamily="2" charset="2"/>
              <a:buChar char="§"/>
            </a:pPr>
            <a:endParaRPr lang="en-US" dirty="0" smtClean="0"/>
          </a:p>
        </p:txBody>
      </p:sp>
    </p:spTree>
    <p:extLst>
      <p:ext uri="{BB962C8B-B14F-4D97-AF65-F5344CB8AC3E}">
        <p14:creationId xmlns:p14="http://schemas.microsoft.com/office/powerpoint/2010/main" val="221204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962" y="436418"/>
            <a:ext cx="9744075" cy="2597727"/>
          </a:xfrm>
        </p:spPr>
        <p:txBody>
          <a:bodyPr/>
          <a:lstStyle/>
          <a:p>
            <a:r>
              <a:rPr lang="en-US" dirty="0" smtClean="0"/>
              <a:t>Questions Received in Part 1</a:t>
            </a:r>
            <a:endParaRPr lang="en-US" dirty="0"/>
          </a:p>
        </p:txBody>
      </p:sp>
    </p:spTree>
    <p:extLst>
      <p:ext uri="{BB962C8B-B14F-4D97-AF65-F5344CB8AC3E}">
        <p14:creationId xmlns:p14="http://schemas.microsoft.com/office/powerpoint/2010/main" val="24677929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0"/>
            <a:ext cx="11679379" cy="2750782"/>
          </a:xfrm>
        </p:spPr>
        <p:txBody>
          <a:bodyPr>
            <a:noAutofit/>
          </a:bodyPr>
          <a:lstStyle/>
          <a:p>
            <a:pPr algn="l"/>
            <a:r>
              <a:rPr lang="en-US" sz="3200" dirty="0"/>
              <a:t>Q: Regarding the new janitorial DES master agreement, is there a way to tell if there will be any new Vendors added to the DES Master Agreement?  It looks like there are only 10 vendors.</a:t>
            </a:r>
          </a:p>
        </p:txBody>
      </p:sp>
      <p:sp>
        <p:nvSpPr>
          <p:cNvPr id="4" name="Rectangle 3"/>
          <p:cNvSpPr/>
          <p:nvPr/>
        </p:nvSpPr>
        <p:spPr>
          <a:xfrm>
            <a:off x="519544" y="3634036"/>
            <a:ext cx="11326091" cy="658835"/>
          </a:xfrm>
          <a:prstGeom prst="rect">
            <a:avLst/>
          </a:prstGeom>
        </p:spPr>
        <p:txBody>
          <a:bodyPr wrap="square">
            <a:spAutoFit/>
          </a:bodyPr>
          <a:lstStyle/>
          <a:p>
            <a:pPr>
              <a:lnSpc>
                <a:spcPct val="107000"/>
              </a:lnSpc>
              <a:spcAft>
                <a:spcPts val="800"/>
              </a:spcAft>
            </a:pP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66255" y="2576945"/>
            <a:ext cx="11679379" cy="4215578"/>
          </a:xfrm>
          <a:prstGeom prst="rect">
            <a:avLst/>
          </a:prstGeom>
        </p:spPr>
        <p:txBody>
          <a:bodyPr wrap="square">
            <a:spAutoFit/>
          </a:bodyPr>
          <a:lstStyle/>
          <a:p>
            <a:pPr>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A: The janitorial master contract (05919) is a three year term contract.  10 vendors were awarded as the responsive, responsible bidders that met the evaluation criteria as set forth in the competitive solicitation. There are no additional awards being considered during the three year term.  </a:t>
            </a:r>
            <a:r>
              <a:rPr lang="en-US" sz="36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Mark </a:t>
            </a:r>
            <a:r>
              <a:rPr lang="en-US" sz="3600" u="sng" dirty="0" err="1">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McClurkin</a:t>
            </a:r>
            <a:r>
              <a:rPr lang="en-US" sz="3600" dirty="0">
                <a:latin typeface="Calibri" panose="020F0502020204030204" pitchFamily="34" charset="0"/>
                <a:ea typeface="Calibri" panose="020F0502020204030204" pitchFamily="34" charset="0"/>
                <a:cs typeface="Times New Roman" panose="02020603050405020304" pitchFamily="18" charset="0"/>
              </a:rPr>
              <a:t> is the contact person for this contract and can assist with any additional questions.</a:t>
            </a:r>
          </a:p>
        </p:txBody>
      </p:sp>
    </p:spTree>
    <p:extLst>
      <p:ext uri="{BB962C8B-B14F-4D97-AF65-F5344CB8AC3E}">
        <p14:creationId xmlns:p14="http://schemas.microsoft.com/office/powerpoint/2010/main" val="1654339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fontScale="90000"/>
          </a:bodyPr>
          <a:lstStyle/>
          <a:p>
            <a:pPr algn="l"/>
            <a:r>
              <a:rPr lang="en-US" dirty="0" smtClean="0"/>
              <a:t>Q: I </a:t>
            </a:r>
            <a:r>
              <a:rPr lang="en-US" dirty="0"/>
              <a:t>thought there was a policy coming up where Agencies could start to unbundle in order to meet more OMWBE goals?  Isn't </a:t>
            </a:r>
            <a:r>
              <a:rPr lang="en-US" dirty="0">
                <a:solidFill>
                  <a:schemeClr val="accent5">
                    <a:lumMod val="75000"/>
                  </a:schemeClr>
                </a:solidFill>
              </a:rPr>
              <a:t>that </a:t>
            </a:r>
            <a:r>
              <a:rPr lang="en-US" dirty="0"/>
              <a:t>against the Direct Buy policy?</a:t>
            </a:r>
          </a:p>
        </p:txBody>
      </p:sp>
      <p:sp>
        <p:nvSpPr>
          <p:cNvPr id="3" name="Text Placeholder 2"/>
          <p:cNvSpPr>
            <a:spLocks noGrp="1"/>
          </p:cNvSpPr>
          <p:nvPr>
            <p:ph type="body" sz="quarter" idx="10"/>
          </p:nvPr>
        </p:nvSpPr>
        <p:spPr>
          <a:xfrm>
            <a:off x="1264583" y="3998976"/>
            <a:ext cx="9744075" cy="2523744"/>
          </a:xfrm>
        </p:spPr>
        <p:txBody>
          <a:bodyPr/>
          <a:lstStyle/>
          <a:p>
            <a:r>
              <a:rPr lang="en-US" dirty="0" smtClean="0"/>
              <a:t>A: There is a Supplier Diversity Policy forthcoming. The workshop for feedback and presentation of this policy is scheduled for 8/18/21 and anyone can register. Unbundling of services is actually encouraged if it means a small business will benefit and the unbundling is not meant to manipulate the purchase and avoid competition. </a:t>
            </a:r>
            <a:endParaRPr lang="en-US" dirty="0"/>
          </a:p>
        </p:txBody>
      </p:sp>
    </p:spTree>
    <p:extLst>
      <p:ext uri="{BB962C8B-B14F-4D97-AF65-F5344CB8AC3E}">
        <p14:creationId xmlns:p14="http://schemas.microsoft.com/office/powerpoint/2010/main" val="33697391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I thought that each fiscal year, the direct buy limit resets?</a:t>
            </a:r>
          </a:p>
        </p:txBody>
      </p:sp>
      <p:sp>
        <p:nvSpPr>
          <p:cNvPr id="3" name="Text Placeholder 2"/>
          <p:cNvSpPr>
            <a:spLocks noGrp="1"/>
          </p:cNvSpPr>
          <p:nvPr>
            <p:ph type="body" sz="quarter" idx="10"/>
          </p:nvPr>
        </p:nvSpPr>
        <p:spPr>
          <a:xfrm>
            <a:off x="1264583" y="3060192"/>
            <a:ext cx="9744075" cy="2964371"/>
          </a:xfrm>
        </p:spPr>
        <p:txBody>
          <a:bodyPr/>
          <a:lstStyle/>
          <a:p>
            <a:r>
              <a:rPr lang="en-US" dirty="0" smtClean="0"/>
              <a:t>A: Not necessarily. Direct Buy follows the contract term(s). 2.c. of the Direct Buy </a:t>
            </a:r>
            <a:r>
              <a:rPr lang="en-US" dirty="0"/>
              <a:t>Policy states: </a:t>
            </a:r>
            <a:r>
              <a:rPr lang="en-US" dirty="0" smtClean="0"/>
              <a:t>“Direct </a:t>
            </a:r>
            <a:r>
              <a:rPr lang="en-US" dirty="0"/>
              <a:t>buy Levels apply on a per transaction basis (to each contract term or to each purchase event</a:t>
            </a:r>
            <a:r>
              <a:rPr lang="en-US" dirty="0" smtClean="0"/>
              <a:t>).” </a:t>
            </a:r>
            <a:endParaRPr lang="en-US" dirty="0"/>
          </a:p>
        </p:txBody>
      </p:sp>
    </p:spTree>
    <p:extLst>
      <p:ext uri="{BB962C8B-B14F-4D97-AF65-F5344CB8AC3E}">
        <p14:creationId xmlns:p14="http://schemas.microsoft.com/office/powerpoint/2010/main" val="296849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Should the Direct Buy slide be updated to reflect that unbundling is okay?</a:t>
            </a:r>
            <a:br>
              <a:rPr lang="en-US" dirty="0"/>
            </a:br>
            <a:endParaRPr lang="en-US" dirty="0"/>
          </a:p>
        </p:txBody>
      </p:sp>
      <p:sp>
        <p:nvSpPr>
          <p:cNvPr id="3" name="Text Placeholder 2"/>
          <p:cNvSpPr>
            <a:spLocks noGrp="1"/>
          </p:cNvSpPr>
          <p:nvPr>
            <p:ph type="body" sz="quarter" idx="10"/>
          </p:nvPr>
        </p:nvSpPr>
        <p:spPr>
          <a:xfrm>
            <a:off x="1264583" y="4717473"/>
            <a:ext cx="9744075" cy="1307090"/>
          </a:xfrm>
        </p:spPr>
        <p:txBody>
          <a:bodyPr/>
          <a:lstStyle/>
          <a:p>
            <a:r>
              <a:rPr lang="en-US" dirty="0" smtClean="0"/>
              <a:t>A: Yes – this has been updated. Thank you.</a:t>
            </a:r>
            <a:endParaRPr lang="en-US" dirty="0"/>
          </a:p>
        </p:txBody>
      </p:sp>
    </p:spTree>
    <p:extLst>
      <p:ext uri="{BB962C8B-B14F-4D97-AF65-F5344CB8AC3E}">
        <p14:creationId xmlns:p14="http://schemas.microsoft.com/office/powerpoint/2010/main" val="1061349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Does unbundling include small businesses also (earned under $7mil annually)?</a:t>
            </a:r>
          </a:p>
        </p:txBody>
      </p:sp>
      <p:sp>
        <p:nvSpPr>
          <p:cNvPr id="3" name="Text Placeholder 2"/>
          <p:cNvSpPr>
            <a:spLocks noGrp="1"/>
          </p:cNvSpPr>
          <p:nvPr>
            <p:ph type="body" sz="quarter" idx="10"/>
          </p:nvPr>
        </p:nvSpPr>
        <p:spPr>
          <a:xfrm>
            <a:off x="1264583" y="3669792"/>
            <a:ext cx="9744075" cy="2354771"/>
          </a:xfrm>
        </p:spPr>
        <p:txBody>
          <a:bodyPr/>
          <a:lstStyle/>
          <a:p>
            <a:r>
              <a:rPr lang="en-US" dirty="0" smtClean="0"/>
              <a:t>A: Per #5 of the Direct Buy Policy: “</a:t>
            </a:r>
            <a:r>
              <a:rPr lang="en-US" dirty="0"/>
              <a:t>Agencies are encouraged to consider whether approaches such as unbundling and subcontracting may result in increased purchases from Washington small businesses, to include minority, women, and veteran owned businesses</a:t>
            </a:r>
            <a:r>
              <a:rPr lang="en-US" dirty="0" smtClean="0"/>
              <a:t>.“</a:t>
            </a:r>
            <a:endParaRPr lang="en-US" dirty="0"/>
          </a:p>
        </p:txBody>
      </p:sp>
    </p:spTree>
    <p:extLst>
      <p:ext uri="{BB962C8B-B14F-4D97-AF65-F5344CB8AC3E}">
        <p14:creationId xmlns:p14="http://schemas.microsoft.com/office/powerpoint/2010/main" val="1611941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fontScale="90000"/>
          </a:bodyPr>
          <a:lstStyle/>
          <a:p>
            <a:r>
              <a:rPr lang="en-US" dirty="0" smtClean="0"/>
              <a:t>Q: </a:t>
            </a:r>
            <a:r>
              <a:rPr lang="en-US" dirty="0"/>
              <a:t>Is there a specific definition of a small business? Does the small business have to be OMWBE certified to qualify for the unbundling?</a:t>
            </a:r>
          </a:p>
        </p:txBody>
      </p:sp>
      <p:sp>
        <p:nvSpPr>
          <p:cNvPr id="3" name="Text Placeholder 2"/>
          <p:cNvSpPr>
            <a:spLocks noGrp="1"/>
          </p:cNvSpPr>
          <p:nvPr>
            <p:ph type="body" sz="quarter" idx="10"/>
          </p:nvPr>
        </p:nvSpPr>
        <p:spPr>
          <a:xfrm>
            <a:off x="1264583" y="3669792"/>
            <a:ext cx="9744075" cy="2354771"/>
          </a:xfrm>
        </p:spPr>
        <p:txBody>
          <a:bodyPr/>
          <a:lstStyle/>
          <a:p>
            <a:r>
              <a:rPr lang="en-US" dirty="0" smtClean="0"/>
              <a:t>A: See </a:t>
            </a:r>
            <a:r>
              <a:rPr lang="en-US" dirty="0"/>
              <a:t>RCW 39.26.010(22) for definition of small business.</a:t>
            </a:r>
          </a:p>
        </p:txBody>
      </p:sp>
    </p:spTree>
    <p:extLst>
      <p:ext uri="{BB962C8B-B14F-4D97-AF65-F5344CB8AC3E}">
        <p14:creationId xmlns:p14="http://schemas.microsoft.com/office/powerpoint/2010/main" val="5139843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Can </a:t>
            </a:r>
            <a:r>
              <a:rPr lang="en-US" dirty="0">
                <a:solidFill>
                  <a:schemeClr val="accent5">
                    <a:lumMod val="75000"/>
                  </a:schemeClr>
                </a:solidFill>
              </a:rPr>
              <a:t>this</a:t>
            </a:r>
            <a:r>
              <a:rPr lang="en-US" dirty="0"/>
              <a:t> timeline happen simultaneously? </a:t>
            </a:r>
          </a:p>
        </p:txBody>
      </p:sp>
      <p:sp>
        <p:nvSpPr>
          <p:cNvPr id="3" name="Text Placeholder 2"/>
          <p:cNvSpPr>
            <a:spLocks noGrp="1"/>
          </p:cNvSpPr>
          <p:nvPr>
            <p:ph type="body" sz="quarter" idx="10"/>
          </p:nvPr>
        </p:nvSpPr>
        <p:spPr>
          <a:xfrm>
            <a:off x="1170432" y="2755392"/>
            <a:ext cx="9656895" cy="4011168"/>
          </a:xfrm>
        </p:spPr>
        <p:txBody>
          <a:bodyPr/>
          <a:lstStyle/>
          <a:p>
            <a:r>
              <a:rPr lang="en-US" dirty="0" smtClean="0"/>
              <a:t>A: We are assuming “this” was in reference to sole source contract timelines. The answer is yes – they can happen all at the same time. The timelines again are: </a:t>
            </a:r>
          </a:p>
          <a:p>
            <a:r>
              <a:rPr lang="en-US" dirty="0" smtClean="0"/>
              <a:t>5 full business days = post legal notice in WEBS</a:t>
            </a:r>
          </a:p>
          <a:p>
            <a:r>
              <a:rPr lang="en-US" dirty="0" smtClean="0"/>
              <a:t>10 full business days = post advertisement/notice on agency website </a:t>
            </a:r>
          </a:p>
          <a:p>
            <a:r>
              <a:rPr lang="en-US" dirty="0" smtClean="0"/>
              <a:t>10 full business days = sole source filing period (once filing is submitted in SSCD, the clock starts for this one)</a:t>
            </a:r>
            <a:endParaRPr lang="en-US" dirty="0"/>
          </a:p>
        </p:txBody>
      </p:sp>
    </p:spTree>
    <p:extLst>
      <p:ext uri="{BB962C8B-B14F-4D97-AF65-F5344CB8AC3E}">
        <p14:creationId xmlns:p14="http://schemas.microsoft.com/office/powerpoint/2010/main" val="3630933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Questions?</a:t>
            </a:r>
            <a:endParaRPr lang="en-US" dirty="0"/>
          </a:p>
        </p:txBody>
      </p:sp>
    </p:spTree>
    <p:extLst>
      <p:ext uri="{BB962C8B-B14F-4D97-AF65-F5344CB8AC3E}">
        <p14:creationId xmlns:p14="http://schemas.microsoft.com/office/powerpoint/2010/main" val="39715998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Can you explain why Interagency and Grants and sub-recipients are now required to be reported</a:t>
            </a:r>
            <a:r>
              <a:rPr lang="en-US" dirty="0" smtClean="0"/>
              <a:t>?</a:t>
            </a:r>
            <a:endParaRPr lang="en-US" dirty="0"/>
          </a:p>
        </p:txBody>
      </p:sp>
      <p:sp>
        <p:nvSpPr>
          <p:cNvPr id="3" name="Text Placeholder 2"/>
          <p:cNvSpPr>
            <a:spLocks noGrp="1"/>
          </p:cNvSpPr>
          <p:nvPr>
            <p:ph type="body" sz="quarter" idx="10"/>
          </p:nvPr>
        </p:nvSpPr>
        <p:spPr>
          <a:xfrm>
            <a:off x="1264583" y="3279648"/>
            <a:ext cx="9744075" cy="3121152"/>
          </a:xfrm>
        </p:spPr>
        <p:txBody>
          <a:bodyPr>
            <a:normAutofit/>
          </a:bodyPr>
          <a:lstStyle/>
          <a:p>
            <a:r>
              <a:rPr lang="en-US" dirty="0" smtClean="0"/>
              <a:t>A: </a:t>
            </a:r>
            <a:r>
              <a:rPr lang="en-US" dirty="0"/>
              <a:t>Nicole – more </a:t>
            </a:r>
            <a:r>
              <a:rPr lang="en-US" dirty="0" smtClean="0"/>
              <a:t>transparency.   </a:t>
            </a:r>
            <a:endParaRPr lang="en-US" dirty="0"/>
          </a:p>
          <a:p>
            <a:r>
              <a:rPr lang="en-US" dirty="0"/>
              <a:t>Drew – Questions about IAAs are included in the current procurement risk assessment because we noticed during the last risk assessment that some agencies were using them improperly to avoid procurement laws. We also need to better understand the scope of both RCW 39.26 (Goods and Services Procurements) and RCW 39.34 (IAAs).</a:t>
            </a:r>
          </a:p>
          <a:p>
            <a:endParaRPr lang="en-US" dirty="0"/>
          </a:p>
        </p:txBody>
      </p:sp>
    </p:spTree>
    <p:extLst>
      <p:ext uri="{BB962C8B-B14F-4D97-AF65-F5344CB8AC3E}">
        <p14:creationId xmlns:p14="http://schemas.microsoft.com/office/powerpoint/2010/main" val="3268678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349" y="363910"/>
            <a:ext cx="9744075" cy="733533"/>
          </a:xfrm>
        </p:spPr>
        <p:txBody>
          <a:bodyPr>
            <a:normAutofit fontScale="90000"/>
          </a:bodyPr>
          <a:lstStyle/>
          <a:p>
            <a:r>
              <a:rPr lang="en-US" dirty="0" smtClean="0"/>
              <a:t>C&amp;P Staff and roles</a:t>
            </a:r>
            <a:endParaRPr lang="en-US" dirty="0"/>
          </a:p>
        </p:txBody>
      </p:sp>
      <p:sp>
        <p:nvSpPr>
          <p:cNvPr id="3" name="Content Placeholder 2"/>
          <p:cNvSpPr>
            <a:spLocks noGrp="1"/>
          </p:cNvSpPr>
          <p:nvPr>
            <p:ph sz="half" idx="2"/>
          </p:nvPr>
        </p:nvSpPr>
        <p:spPr>
          <a:xfrm>
            <a:off x="4760866" y="5393411"/>
            <a:ext cx="2056459" cy="1356272"/>
          </a:xfrm>
        </p:spPr>
        <p:txBody>
          <a:bodyPr>
            <a:normAutofit fontScale="92500" lnSpcReduction="20000"/>
          </a:bodyPr>
          <a:lstStyle/>
          <a:p>
            <a:pPr algn="ctr"/>
            <a:r>
              <a:rPr lang="en-US" dirty="0" smtClean="0">
                <a:hlinkClick r:id="rId3"/>
              </a:rPr>
              <a:t>Cindy Zielinski</a:t>
            </a:r>
            <a:endParaRPr lang="en-US" dirty="0" smtClean="0"/>
          </a:p>
          <a:p>
            <a:pPr algn="ctr"/>
            <a:r>
              <a:rPr lang="en-US" dirty="0" smtClean="0">
                <a:hlinkClick r:id="rId4"/>
              </a:rPr>
              <a:t>Elena McGrew</a:t>
            </a:r>
            <a:endParaRPr lang="en-US" dirty="0" smtClean="0"/>
          </a:p>
          <a:p>
            <a:pPr algn="ctr"/>
            <a:r>
              <a:rPr lang="en-US" dirty="0" smtClean="0">
                <a:hlinkClick r:id="rId5"/>
              </a:rPr>
              <a:t>Mike Dombrowsky</a:t>
            </a:r>
            <a:endParaRPr lang="en-US" dirty="0"/>
          </a:p>
        </p:txBody>
      </p:sp>
      <p:sp>
        <p:nvSpPr>
          <p:cNvPr id="4" name="Content Placeholder 3"/>
          <p:cNvSpPr>
            <a:spLocks noGrp="1"/>
          </p:cNvSpPr>
          <p:nvPr>
            <p:ph sz="half" idx="17"/>
          </p:nvPr>
        </p:nvSpPr>
        <p:spPr>
          <a:xfrm>
            <a:off x="8642011" y="3233659"/>
            <a:ext cx="2236413" cy="1763517"/>
          </a:xfrm>
        </p:spPr>
        <p:txBody>
          <a:bodyPr>
            <a:normAutofit/>
          </a:bodyPr>
          <a:lstStyle/>
          <a:p>
            <a:pPr algn="ctr"/>
            <a:r>
              <a:rPr lang="en-US" sz="1800" dirty="0" smtClean="0"/>
              <a:t>Analytics</a:t>
            </a:r>
          </a:p>
          <a:p>
            <a:pPr algn="ctr"/>
            <a:r>
              <a:rPr lang="en-US" sz="1800" dirty="0" smtClean="0"/>
              <a:t>Data &amp; Metrics</a:t>
            </a:r>
          </a:p>
          <a:p>
            <a:pPr algn="ctr"/>
            <a:r>
              <a:rPr lang="en-US" sz="1800" dirty="0" smtClean="0"/>
              <a:t>WEBS Support</a:t>
            </a:r>
          </a:p>
          <a:p>
            <a:pPr algn="ctr"/>
            <a:r>
              <a:rPr lang="en-US" sz="1800" dirty="0" smtClean="0"/>
              <a:t>Contract Reporting</a:t>
            </a:r>
            <a:endParaRPr lang="en-US" sz="1800" dirty="0"/>
          </a:p>
        </p:txBody>
      </p:sp>
      <p:sp>
        <p:nvSpPr>
          <p:cNvPr id="5" name="Content Placeholder 4"/>
          <p:cNvSpPr>
            <a:spLocks noGrp="1"/>
          </p:cNvSpPr>
          <p:nvPr>
            <p:ph sz="half" idx="19"/>
          </p:nvPr>
        </p:nvSpPr>
        <p:spPr>
          <a:xfrm>
            <a:off x="3766671" y="3183868"/>
            <a:ext cx="3907596" cy="1824356"/>
          </a:xfrm>
        </p:spPr>
        <p:txBody>
          <a:bodyPr>
            <a:normAutofit/>
          </a:bodyPr>
          <a:lstStyle/>
          <a:p>
            <a:pPr algn="ctr"/>
            <a:r>
              <a:rPr lang="en-US" sz="1800" dirty="0" smtClean="0"/>
              <a:t>Contracts Consulting</a:t>
            </a:r>
          </a:p>
          <a:p>
            <a:pPr algn="ctr"/>
            <a:r>
              <a:rPr lang="en-US" sz="1800" dirty="0" smtClean="0"/>
              <a:t>Solicitation Review/Strategy</a:t>
            </a:r>
          </a:p>
          <a:p>
            <a:pPr algn="ctr"/>
            <a:r>
              <a:rPr lang="en-US" sz="1800" dirty="0" smtClean="0"/>
              <a:t>Master Contracts Assistance</a:t>
            </a:r>
            <a:endParaRPr lang="en-US" sz="1800" dirty="0"/>
          </a:p>
        </p:txBody>
      </p:sp>
      <p:sp>
        <p:nvSpPr>
          <p:cNvPr id="6" name="Content Placeholder 5"/>
          <p:cNvSpPr>
            <a:spLocks noGrp="1"/>
          </p:cNvSpPr>
          <p:nvPr>
            <p:ph sz="quarter" idx="14"/>
          </p:nvPr>
        </p:nvSpPr>
        <p:spPr>
          <a:xfrm>
            <a:off x="510885" y="1298586"/>
            <a:ext cx="2074829" cy="1000125"/>
          </a:xfrm>
        </p:spPr>
        <p:style>
          <a:lnRef idx="2">
            <a:schemeClr val="accent5"/>
          </a:lnRef>
          <a:fillRef idx="1">
            <a:schemeClr val="lt1"/>
          </a:fillRef>
          <a:effectRef idx="0">
            <a:schemeClr val="accent5"/>
          </a:effectRef>
          <a:fontRef idx="minor">
            <a:schemeClr val="dk1"/>
          </a:fontRef>
        </p:style>
        <p:txBody>
          <a:bodyPr/>
          <a:lstStyle/>
          <a:p>
            <a:pPr algn="ctr"/>
            <a:r>
              <a:rPr lang="en-US" dirty="0" smtClean="0"/>
              <a:t>Procurement Policy</a:t>
            </a:r>
            <a:endParaRPr lang="en-US" dirty="0"/>
          </a:p>
        </p:txBody>
      </p:sp>
      <p:sp>
        <p:nvSpPr>
          <p:cNvPr id="7" name="Content Placeholder 6"/>
          <p:cNvSpPr>
            <a:spLocks noGrp="1"/>
          </p:cNvSpPr>
          <p:nvPr>
            <p:ph sz="quarter" idx="18"/>
          </p:nvPr>
        </p:nvSpPr>
        <p:spPr>
          <a:xfrm>
            <a:off x="8296559" y="1263986"/>
            <a:ext cx="2702299" cy="1000125"/>
          </a:xfrm>
        </p:spPr>
        <p:style>
          <a:lnRef idx="2">
            <a:schemeClr val="accent5"/>
          </a:lnRef>
          <a:fillRef idx="1">
            <a:schemeClr val="lt1"/>
          </a:fillRef>
          <a:effectRef idx="0">
            <a:schemeClr val="accent5"/>
          </a:effectRef>
          <a:fontRef idx="minor">
            <a:schemeClr val="dk1"/>
          </a:fontRef>
        </p:style>
        <p:txBody>
          <a:bodyPr>
            <a:normAutofit lnSpcReduction="10000"/>
          </a:bodyPr>
          <a:lstStyle/>
          <a:p>
            <a:pPr algn="ctr"/>
            <a:r>
              <a:rPr lang="en-US" dirty="0" smtClean="0"/>
              <a:t>Business Development Operations</a:t>
            </a:r>
            <a:endParaRPr lang="en-US" dirty="0"/>
          </a:p>
        </p:txBody>
      </p:sp>
      <p:sp>
        <p:nvSpPr>
          <p:cNvPr id="8" name="Content Placeholder 7"/>
          <p:cNvSpPr>
            <a:spLocks noGrp="1"/>
          </p:cNvSpPr>
          <p:nvPr>
            <p:ph sz="quarter" idx="20"/>
          </p:nvPr>
        </p:nvSpPr>
        <p:spPr>
          <a:xfrm>
            <a:off x="3277439" y="1298586"/>
            <a:ext cx="2059808" cy="1000125"/>
          </a:xfrm>
        </p:spPr>
        <p:style>
          <a:lnRef idx="2">
            <a:schemeClr val="accent5"/>
          </a:lnRef>
          <a:fillRef idx="1">
            <a:schemeClr val="lt1"/>
          </a:fillRef>
          <a:effectRef idx="0">
            <a:schemeClr val="accent5"/>
          </a:effectRef>
          <a:fontRef idx="minor">
            <a:schemeClr val="dk1"/>
          </a:fontRef>
        </p:style>
        <p:txBody>
          <a:bodyPr/>
          <a:lstStyle/>
          <a:p>
            <a:pPr algn="ctr"/>
            <a:r>
              <a:rPr lang="en-US" dirty="0" smtClean="0"/>
              <a:t>Procurement Strategy</a:t>
            </a:r>
            <a:endParaRPr lang="en-US" dirty="0"/>
          </a:p>
        </p:txBody>
      </p:sp>
      <p:sp>
        <p:nvSpPr>
          <p:cNvPr id="9" name="Content Placeholder 7"/>
          <p:cNvSpPr txBox="1">
            <a:spLocks/>
          </p:cNvSpPr>
          <p:nvPr/>
        </p:nvSpPr>
        <p:spPr>
          <a:xfrm>
            <a:off x="6039958" y="1298586"/>
            <a:ext cx="1667880" cy="1000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1"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smtClean="0"/>
              <a:t>Master Contracts</a:t>
            </a:r>
            <a:endParaRPr lang="en-US" dirty="0"/>
          </a:p>
        </p:txBody>
      </p:sp>
      <p:sp>
        <p:nvSpPr>
          <p:cNvPr id="10" name="Content Placeholder 2"/>
          <p:cNvSpPr txBox="1">
            <a:spLocks/>
          </p:cNvSpPr>
          <p:nvPr/>
        </p:nvSpPr>
        <p:spPr>
          <a:xfrm>
            <a:off x="716703" y="5581265"/>
            <a:ext cx="2099151" cy="1205253"/>
          </a:xfrm>
          <a:prstGeom prst="rect">
            <a:avLst/>
          </a:prstGeom>
        </p:spPr>
        <p:txBody>
          <a:bodyPr vert="horz" lIns="91440" tIns="45720" rIns="91440" bIns="45720" rtlCol="0">
            <a:normAutofit lnSpcReduction="10000"/>
          </a:bodyPr>
          <a:lstStyle>
            <a:lvl1pPr marL="0" indent="0" algn="l" defTabSz="914400" rtl="0" eaLnBrk="1" latinLnBrk="0" hangingPunct="1">
              <a:lnSpc>
                <a:spcPct val="100000"/>
              </a:lnSpc>
              <a:spcBef>
                <a:spcPts val="1000"/>
              </a:spcBef>
              <a:buFont typeface="Arial" panose="020B0604020202020204" pitchFamily="34" charset="0"/>
              <a:buNone/>
              <a:defRPr sz="2000" kern="1200" baseline="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smtClean="0">
                <a:hlinkClick r:id="rId6"/>
              </a:rPr>
              <a:t>Drew Zavatsky</a:t>
            </a:r>
            <a:endParaRPr lang="en-US" dirty="0" smtClean="0"/>
          </a:p>
          <a:p>
            <a:pPr algn="ctr"/>
            <a:r>
              <a:rPr lang="en-US" dirty="0" smtClean="0">
                <a:hlinkClick r:id="rId7"/>
              </a:rPr>
              <a:t>Brooke Jensen</a:t>
            </a:r>
          </a:p>
          <a:p>
            <a:pPr algn="ctr"/>
            <a:r>
              <a:rPr lang="en-US" dirty="0" smtClean="0">
                <a:hlinkClick r:id="rId8"/>
              </a:rPr>
              <a:t>Zoe Mroz  </a:t>
            </a:r>
            <a:endParaRPr lang="en-US" dirty="0"/>
          </a:p>
        </p:txBody>
      </p:sp>
      <p:sp>
        <p:nvSpPr>
          <p:cNvPr id="11" name="Content Placeholder 2"/>
          <p:cNvSpPr txBox="1">
            <a:spLocks/>
          </p:cNvSpPr>
          <p:nvPr/>
        </p:nvSpPr>
        <p:spPr>
          <a:xfrm>
            <a:off x="209035" y="3221901"/>
            <a:ext cx="2911410" cy="1690285"/>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100000"/>
              </a:lnSpc>
              <a:spcBef>
                <a:spcPts val="1000"/>
              </a:spcBef>
              <a:buFont typeface="Arial" panose="020B0604020202020204" pitchFamily="34" charset="0"/>
              <a:buNone/>
              <a:defRPr sz="2000" kern="1200" baseline="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1800" dirty="0" smtClean="0"/>
              <a:t>Policy Guidance</a:t>
            </a:r>
          </a:p>
          <a:p>
            <a:pPr algn="ctr"/>
            <a:r>
              <a:rPr lang="en-US" sz="1800" dirty="0" smtClean="0"/>
              <a:t>Sole Source &amp; Emergency Contracts</a:t>
            </a:r>
          </a:p>
          <a:p>
            <a:pPr algn="ctr"/>
            <a:r>
              <a:rPr lang="en-US" sz="1800" dirty="0" smtClean="0"/>
              <a:t>Delegated Authority</a:t>
            </a:r>
          </a:p>
          <a:p>
            <a:pPr algn="ctr"/>
            <a:r>
              <a:rPr lang="en-US" sz="1800" dirty="0" smtClean="0"/>
              <a:t>Contracts Training</a:t>
            </a:r>
            <a:endParaRPr lang="en-US" sz="1800" dirty="0"/>
          </a:p>
        </p:txBody>
      </p:sp>
      <p:sp>
        <p:nvSpPr>
          <p:cNvPr id="12" name="Content Placeholder 3"/>
          <p:cNvSpPr txBox="1">
            <a:spLocks/>
          </p:cNvSpPr>
          <p:nvPr/>
        </p:nvSpPr>
        <p:spPr>
          <a:xfrm>
            <a:off x="8594018" y="5581265"/>
            <a:ext cx="2250032" cy="931009"/>
          </a:xfrm>
          <a:prstGeom prst="rect">
            <a:avLst/>
          </a:prstGeom>
        </p:spPr>
        <p:txBody>
          <a:bodyPr vert="horz" lIns="91440" tIns="45720" rIns="91440" bIns="45720" rtlCol="0">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smtClean="0">
                <a:hlinkClick r:id="rId9"/>
              </a:rPr>
              <a:t>Katie Holder</a:t>
            </a:r>
            <a:endParaRPr lang="en-US" dirty="0" smtClean="0"/>
          </a:p>
          <a:p>
            <a:pPr algn="ctr"/>
            <a:r>
              <a:rPr lang="en-US" dirty="0" smtClean="0">
                <a:hlinkClick r:id="rId10"/>
              </a:rPr>
              <a:t>Nicole Johnson</a:t>
            </a:r>
            <a:endParaRPr lang="en-US" dirty="0" smtClean="0"/>
          </a:p>
        </p:txBody>
      </p:sp>
      <p:sp>
        <p:nvSpPr>
          <p:cNvPr id="13" name="Down Arrow 12"/>
          <p:cNvSpPr/>
          <p:nvPr/>
        </p:nvSpPr>
        <p:spPr>
          <a:xfrm>
            <a:off x="1464351" y="2418070"/>
            <a:ext cx="301928" cy="616017"/>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4" name="Down Arrow 13"/>
          <p:cNvSpPr/>
          <p:nvPr/>
        </p:nvSpPr>
        <p:spPr>
          <a:xfrm rot="19164110">
            <a:off x="4408847" y="2310795"/>
            <a:ext cx="301928" cy="883231"/>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5" name="Down Arrow 14"/>
          <p:cNvSpPr/>
          <p:nvPr/>
        </p:nvSpPr>
        <p:spPr>
          <a:xfrm rot="2024675">
            <a:off x="6543574" y="2320441"/>
            <a:ext cx="301928" cy="863937"/>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6" name="Down Arrow 15"/>
          <p:cNvSpPr/>
          <p:nvPr/>
        </p:nvSpPr>
        <p:spPr>
          <a:xfrm>
            <a:off x="9513767" y="2298711"/>
            <a:ext cx="301928" cy="80183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7" name="Down Arrow 16"/>
          <p:cNvSpPr/>
          <p:nvPr/>
        </p:nvSpPr>
        <p:spPr>
          <a:xfrm>
            <a:off x="1513776" y="4850536"/>
            <a:ext cx="301928" cy="616017"/>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8" name="Down Arrow 17"/>
          <p:cNvSpPr/>
          <p:nvPr/>
        </p:nvSpPr>
        <p:spPr>
          <a:xfrm>
            <a:off x="5617499" y="4314458"/>
            <a:ext cx="301928" cy="904777"/>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9" name="Down Arrow 18"/>
          <p:cNvSpPr/>
          <p:nvPr/>
        </p:nvSpPr>
        <p:spPr>
          <a:xfrm>
            <a:off x="9513767" y="4815196"/>
            <a:ext cx="301928" cy="686696"/>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pSp>
        <p:nvGrpSpPr>
          <p:cNvPr id="20" name="Group 19" descr="Email icon" title="Email icon"/>
          <p:cNvGrpSpPr>
            <a:grpSpLocks noChangeAspect="1"/>
          </p:cNvGrpSpPr>
          <p:nvPr/>
        </p:nvGrpSpPr>
        <p:grpSpPr>
          <a:xfrm>
            <a:off x="3253000" y="5376682"/>
            <a:ext cx="1027341" cy="993110"/>
            <a:chOff x="2952315" y="3455602"/>
            <a:chExt cx="1322321" cy="1278261"/>
          </a:xfrm>
        </p:grpSpPr>
        <p:sp>
          <p:nvSpPr>
            <p:cNvPr id="21" name="Oval 20"/>
            <p:cNvSpPr/>
            <p:nvPr/>
          </p:nvSpPr>
          <p:spPr>
            <a:xfrm>
              <a:off x="2952315" y="3455602"/>
              <a:ext cx="1322321" cy="1278261"/>
            </a:xfrm>
            <a:prstGeom prst="ellipse">
              <a:avLst/>
            </a:prstGeom>
            <a:solidFill>
              <a:srgbClr val="1B355E"/>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84691" y="3871708"/>
              <a:ext cx="662434" cy="455385"/>
            </a:xfrm>
            <a:prstGeom prst="rect">
              <a:avLst/>
            </a:prstGeom>
          </p:spPr>
        </p:pic>
      </p:grpSp>
      <p:grpSp>
        <p:nvGrpSpPr>
          <p:cNvPr id="26" name="Group 25" descr="Email icon" title="Email icon"/>
          <p:cNvGrpSpPr>
            <a:grpSpLocks noChangeAspect="1"/>
          </p:cNvGrpSpPr>
          <p:nvPr/>
        </p:nvGrpSpPr>
        <p:grpSpPr>
          <a:xfrm>
            <a:off x="7253583" y="5328028"/>
            <a:ext cx="1027341" cy="993110"/>
            <a:chOff x="2952315" y="3455602"/>
            <a:chExt cx="1322321" cy="1278261"/>
          </a:xfrm>
        </p:grpSpPr>
        <p:sp>
          <p:nvSpPr>
            <p:cNvPr id="27" name="Oval 26"/>
            <p:cNvSpPr/>
            <p:nvPr/>
          </p:nvSpPr>
          <p:spPr>
            <a:xfrm>
              <a:off x="2952315" y="3455602"/>
              <a:ext cx="1322321" cy="1278261"/>
            </a:xfrm>
            <a:prstGeom prst="ellipse">
              <a:avLst/>
            </a:prstGeom>
            <a:solidFill>
              <a:srgbClr val="1B355E"/>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284691" y="3871708"/>
              <a:ext cx="662434" cy="455385"/>
            </a:xfrm>
            <a:prstGeom prst="rect">
              <a:avLst/>
            </a:prstGeom>
          </p:spPr>
        </p:pic>
      </p:grpSp>
      <p:pic>
        <p:nvPicPr>
          <p:cNvPr id="29" name="Picture 28" descr="Person icon" title="Person icon"/>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683070" y="215035"/>
            <a:ext cx="437375" cy="1031282"/>
          </a:xfrm>
          <a:prstGeom prst="rect">
            <a:avLst/>
          </a:prstGeom>
          <a:ln>
            <a:noFill/>
          </a:ln>
        </p:spPr>
      </p:pic>
    </p:spTree>
    <p:extLst>
      <p:ext uri="{BB962C8B-B14F-4D97-AF65-F5344CB8AC3E}">
        <p14:creationId xmlns:p14="http://schemas.microsoft.com/office/powerpoint/2010/main" val="37161166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2428057"/>
          </a:xfrm>
        </p:spPr>
        <p:txBody>
          <a:bodyPr>
            <a:normAutofit/>
          </a:bodyPr>
          <a:lstStyle/>
          <a:p>
            <a:pPr algn="l"/>
            <a:r>
              <a:rPr lang="en-US" dirty="0" smtClean="0"/>
              <a:t>Q: </a:t>
            </a:r>
            <a:r>
              <a:rPr lang="en-US" dirty="0"/>
              <a:t>What are non-fiscal contracts</a:t>
            </a:r>
            <a:r>
              <a:rPr lang="en-US" dirty="0" smtClean="0"/>
              <a:t>?</a:t>
            </a:r>
            <a:endParaRPr lang="en-US" dirty="0"/>
          </a:p>
        </p:txBody>
      </p:sp>
      <p:sp>
        <p:nvSpPr>
          <p:cNvPr id="3" name="Text Placeholder 2"/>
          <p:cNvSpPr>
            <a:spLocks noGrp="1"/>
          </p:cNvSpPr>
          <p:nvPr>
            <p:ph type="body" sz="quarter" idx="10"/>
          </p:nvPr>
        </p:nvSpPr>
        <p:spPr>
          <a:xfrm>
            <a:off x="1264583" y="2718816"/>
            <a:ext cx="9744075" cy="3305747"/>
          </a:xfrm>
        </p:spPr>
        <p:txBody>
          <a:bodyPr/>
          <a:lstStyle/>
          <a:p>
            <a:r>
              <a:rPr lang="en-US" dirty="0" smtClean="0"/>
              <a:t>A: </a:t>
            </a:r>
            <a:r>
              <a:rPr lang="en-US" dirty="0"/>
              <a:t>Contracts that do not require an exchange in funds such as a data sharing agreement. </a:t>
            </a:r>
          </a:p>
        </p:txBody>
      </p:sp>
    </p:spTree>
    <p:extLst>
      <p:ext uri="{BB962C8B-B14F-4D97-AF65-F5344CB8AC3E}">
        <p14:creationId xmlns:p14="http://schemas.microsoft.com/office/powerpoint/2010/main" val="11365369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2428057"/>
          </a:xfrm>
        </p:spPr>
        <p:txBody>
          <a:bodyPr>
            <a:normAutofit fontScale="90000"/>
          </a:bodyPr>
          <a:lstStyle/>
          <a:p>
            <a:r>
              <a:rPr lang="en-US" dirty="0" smtClean="0"/>
              <a:t>Q: </a:t>
            </a:r>
            <a:r>
              <a:rPr lang="en-US" dirty="0"/>
              <a:t>Why could it not be pulled off the ECMS data? With this reporting requirements, this will be very long </a:t>
            </a:r>
            <a:r>
              <a:rPr lang="en-US" dirty="0" smtClean="0"/>
              <a:t>report?</a:t>
            </a:r>
            <a:endParaRPr lang="en-US" dirty="0"/>
          </a:p>
        </p:txBody>
      </p:sp>
      <p:sp>
        <p:nvSpPr>
          <p:cNvPr id="3" name="Text Placeholder 2"/>
          <p:cNvSpPr>
            <a:spLocks noGrp="1"/>
          </p:cNvSpPr>
          <p:nvPr>
            <p:ph type="body" sz="quarter" idx="10"/>
          </p:nvPr>
        </p:nvSpPr>
        <p:spPr>
          <a:xfrm>
            <a:off x="1264583" y="3547872"/>
            <a:ext cx="9744075" cy="2476691"/>
          </a:xfrm>
        </p:spPr>
        <p:txBody>
          <a:bodyPr/>
          <a:lstStyle/>
          <a:p>
            <a:r>
              <a:rPr lang="en-US" dirty="0" smtClean="0"/>
              <a:t>A: </a:t>
            </a:r>
            <a:r>
              <a:rPr lang="en-US" dirty="0"/>
              <a:t>Not all agencies use ECMS. For the agencies that do use ECMS, the information required for the IT Contracts report may not all be captured in ECMS, such as the contract amounts by fiscal year. </a:t>
            </a:r>
          </a:p>
        </p:txBody>
      </p:sp>
    </p:spTree>
    <p:extLst>
      <p:ext uri="{BB962C8B-B14F-4D97-AF65-F5344CB8AC3E}">
        <p14:creationId xmlns:p14="http://schemas.microsoft.com/office/powerpoint/2010/main" val="7238022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2428057"/>
          </a:xfrm>
        </p:spPr>
        <p:txBody>
          <a:bodyPr>
            <a:normAutofit/>
          </a:bodyPr>
          <a:lstStyle/>
          <a:p>
            <a:r>
              <a:rPr lang="en-US" dirty="0" smtClean="0"/>
              <a:t>Q: </a:t>
            </a:r>
            <a:r>
              <a:rPr lang="en-US" dirty="0"/>
              <a:t>Did you say a data sharing agreement is a non-fiscal agreement?</a:t>
            </a:r>
          </a:p>
        </p:txBody>
      </p:sp>
      <p:sp>
        <p:nvSpPr>
          <p:cNvPr id="3" name="Text Placeholder 2"/>
          <p:cNvSpPr>
            <a:spLocks noGrp="1"/>
          </p:cNvSpPr>
          <p:nvPr>
            <p:ph type="body" sz="quarter" idx="10"/>
          </p:nvPr>
        </p:nvSpPr>
        <p:spPr>
          <a:xfrm>
            <a:off x="1264583" y="2962656"/>
            <a:ext cx="9744075" cy="3098483"/>
          </a:xfrm>
        </p:spPr>
        <p:txBody>
          <a:bodyPr/>
          <a:lstStyle/>
          <a:p>
            <a:r>
              <a:rPr lang="en-US" dirty="0" smtClean="0"/>
              <a:t>A: </a:t>
            </a:r>
            <a:r>
              <a:rPr lang="en-US" dirty="0"/>
              <a:t>Yes. A data sharing agreement is a non-fiscal agreement.</a:t>
            </a:r>
          </a:p>
        </p:txBody>
      </p:sp>
    </p:spTree>
    <p:extLst>
      <p:ext uri="{BB962C8B-B14F-4D97-AF65-F5344CB8AC3E}">
        <p14:creationId xmlns:p14="http://schemas.microsoft.com/office/powerpoint/2010/main" val="5541941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What </a:t>
            </a:r>
            <a:r>
              <a:rPr lang="en-US" dirty="0"/>
              <a:t>about MOAs and MOUs</a:t>
            </a:r>
            <a:r>
              <a:rPr lang="en-US" dirty="0" smtClean="0"/>
              <a:t>?</a:t>
            </a:r>
            <a:r>
              <a:rPr lang="en-US" dirty="0"/>
              <a:t/>
            </a:r>
            <a:br>
              <a:rPr lang="en-US" dirty="0"/>
            </a:br>
            <a:endParaRPr lang="en-US" dirty="0"/>
          </a:p>
        </p:txBody>
      </p:sp>
      <p:sp>
        <p:nvSpPr>
          <p:cNvPr id="3" name="Text Placeholder 2"/>
          <p:cNvSpPr>
            <a:spLocks noGrp="1"/>
          </p:cNvSpPr>
          <p:nvPr>
            <p:ph type="body" sz="quarter" idx="10"/>
          </p:nvPr>
        </p:nvSpPr>
        <p:spPr>
          <a:xfrm>
            <a:off x="1264583" y="3267456"/>
            <a:ext cx="9744075" cy="2757107"/>
          </a:xfrm>
        </p:spPr>
        <p:txBody>
          <a:bodyPr/>
          <a:lstStyle/>
          <a:p>
            <a:r>
              <a:rPr lang="en-US" dirty="0" smtClean="0"/>
              <a:t>A: </a:t>
            </a:r>
            <a:r>
              <a:rPr lang="en-US" dirty="0"/>
              <a:t>Yes, they need to be reported. They are examples of non-fiscal agreements.</a:t>
            </a:r>
          </a:p>
        </p:txBody>
      </p:sp>
    </p:spTree>
    <p:extLst>
      <p:ext uri="{BB962C8B-B14F-4D97-AF65-F5344CB8AC3E}">
        <p14:creationId xmlns:p14="http://schemas.microsoft.com/office/powerpoint/2010/main" val="20229536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Will a new template be designed for this report</a:t>
            </a:r>
            <a:r>
              <a:rPr lang="en-US" dirty="0" smtClean="0"/>
              <a:t>?</a:t>
            </a:r>
            <a:r>
              <a:rPr lang="en-US" dirty="0"/>
              <a:t/>
            </a:r>
            <a:br>
              <a:rPr lang="en-US" dirty="0"/>
            </a:br>
            <a:endParaRPr lang="en-US" dirty="0"/>
          </a:p>
        </p:txBody>
      </p:sp>
      <p:sp>
        <p:nvSpPr>
          <p:cNvPr id="3" name="Text Placeholder 2"/>
          <p:cNvSpPr>
            <a:spLocks noGrp="1"/>
          </p:cNvSpPr>
          <p:nvPr>
            <p:ph type="body" sz="quarter" idx="10"/>
          </p:nvPr>
        </p:nvSpPr>
        <p:spPr>
          <a:xfrm>
            <a:off x="1264583" y="2767584"/>
            <a:ext cx="9744075" cy="3256979"/>
          </a:xfrm>
        </p:spPr>
        <p:txBody>
          <a:bodyPr>
            <a:normAutofit/>
          </a:bodyPr>
          <a:lstStyle/>
          <a:p>
            <a:r>
              <a:rPr lang="en-US" dirty="0" smtClean="0"/>
              <a:t>A: </a:t>
            </a:r>
            <a:r>
              <a:rPr lang="en-US" dirty="0"/>
              <a:t>For the Agency Contracts Report, there will actually be one change that was not mentioned in the meeting. The policy requires a new field called Contract Modifications. A column has been added to the template to capture and describe any contract modifications. A contract modification is a substantive change made to the original contract such as change in cost, scope, or period of performance.</a:t>
            </a:r>
          </a:p>
          <a:p>
            <a:endParaRPr lang="en-US" dirty="0"/>
          </a:p>
        </p:txBody>
      </p:sp>
    </p:spTree>
    <p:extLst>
      <p:ext uri="{BB962C8B-B14F-4D97-AF65-F5344CB8AC3E}">
        <p14:creationId xmlns:p14="http://schemas.microsoft.com/office/powerpoint/2010/main" val="21024684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What will the changes be for the IT contract report?</a:t>
            </a:r>
            <a:br>
              <a:rPr lang="en-US" dirty="0"/>
            </a:br>
            <a:r>
              <a:rPr lang="en-US" dirty="0"/>
              <a:t/>
            </a:r>
            <a:br>
              <a:rPr lang="en-US" dirty="0"/>
            </a:br>
            <a:endParaRPr lang="en-US" dirty="0"/>
          </a:p>
        </p:txBody>
      </p:sp>
      <p:sp>
        <p:nvSpPr>
          <p:cNvPr id="3" name="Text Placeholder 2"/>
          <p:cNvSpPr>
            <a:spLocks noGrp="1"/>
          </p:cNvSpPr>
          <p:nvPr>
            <p:ph type="body" sz="quarter" idx="10"/>
          </p:nvPr>
        </p:nvSpPr>
        <p:spPr>
          <a:xfrm>
            <a:off x="1264583" y="1926336"/>
            <a:ext cx="9744075" cy="4730496"/>
          </a:xfrm>
        </p:spPr>
        <p:txBody>
          <a:bodyPr>
            <a:normAutofit fontScale="92500"/>
          </a:bodyPr>
          <a:lstStyle/>
          <a:p>
            <a:r>
              <a:rPr lang="en-US" dirty="0" smtClean="0"/>
              <a:t>A: </a:t>
            </a:r>
            <a:r>
              <a:rPr lang="en-US" dirty="0"/>
              <a:t>In terms of template, we will go over more in training. A description of the </a:t>
            </a:r>
            <a:r>
              <a:rPr lang="en-US" u="sng" dirty="0">
                <a:hlinkClick r:id="rId3"/>
              </a:rPr>
              <a:t>template</a:t>
            </a:r>
            <a:r>
              <a:rPr lang="en-US" dirty="0"/>
              <a:t> changes can be found in the </a:t>
            </a:r>
            <a:r>
              <a:rPr lang="en-US" u="sng" dirty="0">
                <a:hlinkClick r:id="rId4"/>
              </a:rPr>
              <a:t>2021 IT Information sheet</a:t>
            </a:r>
            <a:r>
              <a:rPr lang="en-US" dirty="0"/>
              <a:t> on the </a:t>
            </a:r>
            <a:r>
              <a:rPr lang="en-US" u="sng" dirty="0">
                <a:hlinkClick r:id="rId5"/>
              </a:rPr>
              <a:t>IT Contracts Reporting web page</a:t>
            </a:r>
            <a:r>
              <a:rPr lang="en-US" dirty="0"/>
              <a:t>. </a:t>
            </a:r>
          </a:p>
          <a:p>
            <a:r>
              <a:rPr lang="en-US" dirty="0"/>
              <a:t>The training is June 22, 2021 from 10am – 11:30am. The meeting information is below if you would like to attend.</a:t>
            </a:r>
          </a:p>
          <a:p>
            <a:r>
              <a:rPr lang="en-US" dirty="0"/>
              <a:t>Join Zoom Meeting</a:t>
            </a:r>
          </a:p>
          <a:p>
            <a:r>
              <a:rPr lang="en-US" dirty="0"/>
              <a:t>https://des-wa.zoom.us/j/92596041634?pwd=WEdZK1lHNFhEa3hSRjJwUlFjSElTUT09</a:t>
            </a:r>
          </a:p>
          <a:p>
            <a:r>
              <a:rPr lang="en-US" dirty="0"/>
              <a:t>Meeting ID: 925 9604 1634</a:t>
            </a:r>
          </a:p>
          <a:p>
            <a:r>
              <a:rPr lang="en-US" dirty="0"/>
              <a:t>Password: 340213</a:t>
            </a:r>
          </a:p>
          <a:p>
            <a:endParaRPr lang="en-US" dirty="0"/>
          </a:p>
        </p:txBody>
      </p:sp>
    </p:spTree>
    <p:extLst>
      <p:ext uri="{BB962C8B-B14F-4D97-AF65-F5344CB8AC3E}">
        <p14:creationId xmlns:p14="http://schemas.microsoft.com/office/powerpoint/2010/main" val="29447272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Will these reports (agency and IT) be folded into Workday in the future</a:t>
            </a:r>
            <a:r>
              <a:rPr lang="en-US" dirty="0" smtClean="0"/>
              <a:t>?</a:t>
            </a:r>
            <a:r>
              <a:rPr lang="en-US" dirty="0"/>
              <a:t/>
            </a:r>
            <a:br>
              <a:rPr lang="en-US" dirty="0"/>
            </a:br>
            <a:endParaRPr lang="en-US" dirty="0"/>
          </a:p>
        </p:txBody>
      </p:sp>
      <p:sp>
        <p:nvSpPr>
          <p:cNvPr id="3" name="Text Placeholder 2"/>
          <p:cNvSpPr>
            <a:spLocks noGrp="1"/>
          </p:cNvSpPr>
          <p:nvPr>
            <p:ph type="body" sz="quarter" idx="10"/>
          </p:nvPr>
        </p:nvSpPr>
        <p:spPr>
          <a:xfrm>
            <a:off x="1264583" y="3512128"/>
            <a:ext cx="9744075" cy="2815520"/>
          </a:xfrm>
        </p:spPr>
        <p:txBody>
          <a:bodyPr>
            <a:normAutofit/>
          </a:bodyPr>
          <a:lstStyle/>
          <a:p>
            <a:r>
              <a:rPr lang="en-US" dirty="0" smtClean="0"/>
              <a:t>A: </a:t>
            </a:r>
            <a:r>
              <a:rPr lang="en-US" dirty="0"/>
              <a:t>At this point we are not sure, but that would be very nice. Learned from OFM that workday reports … early questions</a:t>
            </a:r>
          </a:p>
        </p:txBody>
      </p:sp>
    </p:spTree>
    <p:extLst>
      <p:ext uri="{BB962C8B-B14F-4D97-AF65-F5344CB8AC3E}">
        <p14:creationId xmlns:p14="http://schemas.microsoft.com/office/powerpoint/2010/main" val="26569210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So IT still needs to be submitted twice</a:t>
            </a:r>
            <a:r>
              <a:rPr lang="en-US" dirty="0" smtClean="0"/>
              <a:t>? </a:t>
            </a:r>
            <a:r>
              <a:rPr lang="en-US" dirty="0"/>
              <a:t/>
            </a:r>
            <a:br>
              <a:rPr lang="en-US" dirty="0"/>
            </a:br>
            <a:endParaRPr lang="en-US" dirty="0"/>
          </a:p>
        </p:txBody>
      </p:sp>
      <p:sp>
        <p:nvSpPr>
          <p:cNvPr id="3" name="Text Placeholder 2"/>
          <p:cNvSpPr>
            <a:spLocks noGrp="1"/>
          </p:cNvSpPr>
          <p:nvPr>
            <p:ph type="body" sz="quarter" idx="10"/>
          </p:nvPr>
        </p:nvSpPr>
        <p:spPr>
          <a:xfrm>
            <a:off x="1264583" y="3512128"/>
            <a:ext cx="9744075" cy="2815520"/>
          </a:xfrm>
        </p:spPr>
        <p:txBody>
          <a:bodyPr>
            <a:normAutofit/>
          </a:bodyPr>
          <a:lstStyle/>
          <a:p>
            <a:r>
              <a:rPr lang="en-US" dirty="0" smtClean="0"/>
              <a:t>A: </a:t>
            </a:r>
            <a:r>
              <a:rPr lang="en-US" dirty="0"/>
              <a:t>Yes, required for contract report…very different</a:t>
            </a:r>
            <a:r>
              <a:rPr lang="en-US" dirty="0" smtClean="0"/>
              <a:t>…. There is an agency </a:t>
            </a:r>
            <a:r>
              <a:rPr lang="en-US" dirty="0"/>
              <a:t>contract </a:t>
            </a:r>
            <a:r>
              <a:rPr lang="en-US" dirty="0" smtClean="0"/>
              <a:t>report and an IT contract report.</a:t>
            </a:r>
            <a:endParaRPr lang="en-US" dirty="0"/>
          </a:p>
        </p:txBody>
      </p:sp>
    </p:spTree>
    <p:extLst>
      <p:ext uri="{BB962C8B-B14F-4D97-AF65-F5344CB8AC3E}">
        <p14:creationId xmlns:p14="http://schemas.microsoft.com/office/powerpoint/2010/main" val="15990832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646176"/>
            <a:ext cx="9744075" cy="3206496"/>
          </a:xfrm>
        </p:spPr>
        <p:txBody>
          <a:bodyPr>
            <a:normAutofit fontScale="90000"/>
          </a:bodyPr>
          <a:lstStyle/>
          <a:p>
            <a:pPr algn="l"/>
            <a:r>
              <a:rPr lang="en-US" dirty="0" smtClean="0"/>
              <a:t>Q: in reference to emergency contracts - Should </a:t>
            </a:r>
            <a:r>
              <a:rPr lang="en-US" dirty="0"/>
              <a:t>you make up a document after the fact if the Emergency was done over the Phone to the Vendor</a:t>
            </a:r>
            <a:r>
              <a:rPr lang="en-US" dirty="0" smtClean="0"/>
              <a:t>?</a:t>
            </a:r>
            <a:r>
              <a:rPr lang="en-US" dirty="0"/>
              <a:t/>
            </a:r>
            <a:br>
              <a:rPr lang="en-US" dirty="0"/>
            </a:br>
            <a:endParaRPr lang="en-US" dirty="0"/>
          </a:p>
        </p:txBody>
      </p:sp>
      <p:sp>
        <p:nvSpPr>
          <p:cNvPr id="3" name="Text Placeholder 2"/>
          <p:cNvSpPr>
            <a:spLocks noGrp="1"/>
          </p:cNvSpPr>
          <p:nvPr>
            <p:ph type="body" sz="quarter" idx="10"/>
          </p:nvPr>
        </p:nvSpPr>
        <p:spPr>
          <a:xfrm>
            <a:off x="1264583" y="4145280"/>
            <a:ext cx="9744075" cy="2182368"/>
          </a:xfrm>
        </p:spPr>
        <p:txBody>
          <a:bodyPr>
            <a:normAutofit/>
          </a:bodyPr>
          <a:lstStyle/>
          <a:p>
            <a:r>
              <a:rPr lang="en-US" dirty="0" smtClean="0"/>
              <a:t>A: </a:t>
            </a:r>
            <a:r>
              <a:rPr lang="en-US" dirty="0"/>
              <a:t>Yes. Some agencies report that, due to the nature of some emergencies, contemporaneous informal notes will be taken and then copied into more formal documents later.</a:t>
            </a:r>
          </a:p>
          <a:p>
            <a:endParaRPr lang="en-US" dirty="0"/>
          </a:p>
        </p:txBody>
      </p:sp>
    </p:spTree>
    <p:extLst>
      <p:ext uri="{BB962C8B-B14F-4D97-AF65-F5344CB8AC3E}">
        <p14:creationId xmlns:p14="http://schemas.microsoft.com/office/powerpoint/2010/main" val="11065539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804672"/>
            <a:ext cx="9744075" cy="2913888"/>
          </a:xfrm>
        </p:spPr>
        <p:txBody>
          <a:bodyPr>
            <a:normAutofit fontScale="90000"/>
          </a:bodyPr>
          <a:lstStyle/>
          <a:p>
            <a:pPr algn="l"/>
            <a:r>
              <a:rPr lang="en-US" dirty="0" smtClean="0"/>
              <a:t>Q: </a:t>
            </a:r>
            <a:r>
              <a:rPr lang="en-US" dirty="0"/>
              <a:t>Last year the IT Contracts Report was required to be submitted by itself and then again later with the Agency Contracts Report. Is that going to be the case this year</a:t>
            </a:r>
            <a:r>
              <a:rPr lang="en-US" dirty="0" smtClean="0"/>
              <a:t>?</a:t>
            </a:r>
            <a:r>
              <a:rPr lang="en-US" dirty="0"/>
              <a:t/>
            </a:r>
            <a:br>
              <a:rPr lang="en-US" dirty="0"/>
            </a:br>
            <a:endParaRPr lang="en-US" dirty="0"/>
          </a:p>
        </p:txBody>
      </p:sp>
      <p:sp>
        <p:nvSpPr>
          <p:cNvPr id="3" name="Text Placeholder 2"/>
          <p:cNvSpPr>
            <a:spLocks noGrp="1"/>
          </p:cNvSpPr>
          <p:nvPr>
            <p:ph type="body" sz="quarter" idx="10"/>
          </p:nvPr>
        </p:nvSpPr>
        <p:spPr>
          <a:xfrm>
            <a:off x="1264583" y="3852672"/>
            <a:ext cx="9744075" cy="2474976"/>
          </a:xfrm>
        </p:spPr>
        <p:txBody>
          <a:bodyPr>
            <a:normAutofit/>
          </a:bodyPr>
          <a:lstStyle/>
          <a:p>
            <a:r>
              <a:rPr lang="en-US" dirty="0" smtClean="0"/>
              <a:t>A: </a:t>
            </a:r>
            <a:r>
              <a:rPr lang="en-US" dirty="0"/>
              <a:t>Next segment…..yes, separate report w/ different requirements….requiring 2 reports</a:t>
            </a:r>
          </a:p>
        </p:txBody>
      </p:sp>
    </p:spTree>
    <p:extLst>
      <p:ext uri="{BB962C8B-B14F-4D97-AF65-F5344CB8AC3E}">
        <p14:creationId xmlns:p14="http://schemas.microsoft.com/office/powerpoint/2010/main" val="3984212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961" y="817029"/>
            <a:ext cx="9744075" cy="606225"/>
          </a:xfrm>
        </p:spPr>
        <p:txBody>
          <a:bodyPr>
            <a:noAutofit/>
          </a:bodyPr>
          <a:lstStyle/>
          <a:p>
            <a:r>
              <a:rPr lang="en-US" dirty="0"/>
              <a:t>Contract / IT Reporting</a:t>
            </a:r>
          </a:p>
        </p:txBody>
      </p:sp>
      <p:sp>
        <p:nvSpPr>
          <p:cNvPr id="3" name="Text Placeholder 3">
            <a:extLst>
              <a:ext uri="{FF2B5EF4-FFF2-40B4-BE49-F238E27FC236}">
                <a16:creationId xmlns:a16="http://schemas.microsoft.com/office/drawing/2014/main" id="{77296234-7313-4AE5-B94B-13CEFB463A2B}"/>
              </a:ext>
            </a:extLst>
          </p:cNvPr>
          <p:cNvSpPr txBox="1">
            <a:spLocks/>
          </p:cNvSpPr>
          <p:nvPr/>
        </p:nvSpPr>
        <p:spPr>
          <a:xfrm>
            <a:off x="2810226" y="1739343"/>
            <a:ext cx="6571544" cy="1295502"/>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effectLst>
                  <a:outerShdw blurRad="38100" dist="38100" dir="2700000" algn="tl">
                    <a:srgbClr val="000000">
                      <a:alpha val="43137"/>
                    </a:srgbClr>
                  </a:outerShdw>
                </a:effectLst>
              </a:rPr>
              <a:t>Nicole Johnson | Management </a:t>
            </a:r>
            <a:r>
              <a:rPr lang="en-US" dirty="0" smtClean="0">
                <a:effectLst>
                  <a:outerShdw blurRad="38100" dist="38100" dir="2700000" algn="tl">
                    <a:srgbClr val="000000">
                      <a:alpha val="43137"/>
                    </a:srgbClr>
                  </a:outerShdw>
                </a:effectLst>
              </a:rPr>
              <a:t>Analyst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34839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252" y="290759"/>
            <a:ext cx="9744075" cy="3221369"/>
          </a:xfrm>
        </p:spPr>
        <p:txBody>
          <a:bodyPr>
            <a:normAutofit/>
          </a:bodyPr>
          <a:lstStyle/>
          <a:p>
            <a:pPr algn="l"/>
            <a:r>
              <a:rPr lang="en-US" dirty="0" smtClean="0"/>
              <a:t>Q: </a:t>
            </a:r>
            <a:r>
              <a:rPr lang="en-US" dirty="0"/>
              <a:t>Where is the job duty document located</a:t>
            </a:r>
            <a:r>
              <a:rPr lang="en-US" dirty="0" smtClean="0"/>
              <a:t>? </a:t>
            </a:r>
            <a:r>
              <a:rPr lang="en-US" dirty="0"/>
              <a:t/>
            </a:r>
            <a:br>
              <a:rPr lang="en-US" dirty="0"/>
            </a:br>
            <a:endParaRPr lang="en-US" dirty="0"/>
          </a:p>
        </p:txBody>
      </p:sp>
      <p:sp>
        <p:nvSpPr>
          <p:cNvPr id="3" name="Text Placeholder 2"/>
          <p:cNvSpPr>
            <a:spLocks noGrp="1"/>
          </p:cNvSpPr>
          <p:nvPr>
            <p:ph type="body" sz="quarter" idx="10"/>
          </p:nvPr>
        </p:nvSpPr>
        <p:spPr>
          <a:xfrm>
            <a:off x="1264583" y="3512128"/>
            <a:ext cx="9744075" cy="2815520"/>
          </a:xfrm>
        </p:spPr>
        <p:txBody>
          <a:bodyPr>
            <a:normAutofit/>
          </a:bodyPr>
          <a:lstStyle/>
          <a:p>
            <a:r>
              <a:rPr lang="en-US" dirty="0" smtClean="0"/>
              <a:t>A: </a:t>
            </a:r>
            <a:r>
              <a:rPr lang="en-US" dirty="0"/>
              <a:t>On DES </a:t>
            </a:r>
            <a:r>
              <a:rPr lang="en-US" dirty="0" smtClean="0"/>
              <a:t>training website found under the “Services tab” then click on “Policies &amp; Training”. There was a direct link provided in this presentation on slide 18. Also, Gwen was provided the document to post.</a:t>
            </a:r>
            <a:endParaRPr lang="en-US" dirty="0"/>
          </a:p>
        </p:txBody>
      </p:sp>
    </p:spTree>
    <p:extLst>
      <p:ext uri="{BB962C8B-B14F-4D97-AF65-F5344CB8AC3E}">
        <p14:creationId xmlns:p14="http://schemas.microsoft.com/office/powerpoint/2010/main" val="17600693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6129" y="4930631"/>
            <a:ext cx="5307247" cy="923330"/>
          </a:xfrm>
          <a:prstGeom prst="rect">
            <a:avLst/>
          </a:prstGeom>
        </p:spPr>
        <p:txBody>
          <a:bodyPr wrap="square">
            <a:spAutoFit/>
          </a:bodyPr>
          <a:lstStyle/>
          <a:p>
            <a:r>
              <a:rPr lang="en-US" sz="5400" b="1" dirty="0" smtClean="0">
                <a:solidFill>
                  <a:schemeClr val="bg2"/>
                </a:solidFill>
                <a:latin typeface="Segoe UI" panose="020B0502040204020203" pitchFamily="34" charset="0"/>
                <a:cs typeface="Segoe UI" panose="020B0502040204020203" pitchFamily="34" charset="0"/>
              </a:rPr>
              <a:t>THANK YOU!</a:t>
            </a:r>
            <a:endParaRPr lang="en-US" sz="5400" b="1" dirty="0">
              <a:solidFill>
                <a:schemeClr val="bg2"/>
              </a:solidFill>
            </a:endParaRPr>
          </a:p>
        </p:txBody>
      </p:sp>
    </p:spTree>
    <p:extLst>
      <p:ext uri="{BB962C8B-B14F-4D97-AF65-F5344CB8AC3E}">
        <p14:creationId xmlns:p14="http://schemas.microsoft.com/office/powerpoint/2010/main" val="3286100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Agency contracts report</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fontScale="92500" lnSpcReduction="20000"/>
          </a:bodyPr>
          <a:lstStyle/>
          <a:p>
            <a:r>
              <a:rPr lang="en-US" sz="2800" b="1" dirty="0" smtClean="0"/>
              <a:t>What is the Agency Contracts Report?</a:t>
            </a:r>
            <a:endParaRPr lang="en-US" sz="2800" b="1" dirty="0"/>
          </a:p>
          <a:p>
            <a:pPr marL="12700" marR="38100">
              <a:spcAft>
                <a:spcPts val="1000"/>
              </a:spcAft>
              <a:tabLst>
                <a:tab pos="969963" algn="l"/>
              </a:tabLst>
            </a:pPr>
            <a:r>
              <a:rPr lang="en-US" dirty="0"/>
              <a:t>Procurement Reform passed in January 2013 to help  foster transparency in state contracting by requiring DES to publish a publicly available list of contracts.</a:t>
            </a:r>
          </a:p>
          <a:p>
            <a:pPr marL="12700" marR="38100">
              <a:spcAft>
                <a:spcPts val="1000"/>
              </a:spcAft>
              <a:tabLst>
                <a:tab pos="969963" algn="l"/>
              </a:tabLst>
            </a:pPr>
            <a:r>
              <a:rPr lang="en-US" dirty="0"/>
              <a:t>To meet this requirement, all state agencies and higher  education institutions must annually submit a list of their contracts to DES. The requirements are stated in the RCW and are further detailed in the DES Policy which DES was required to write to implement the law.</a:t>
            </a:r>
          </a:p>
          <a:p>
            <a:pPr>
              <a:spcBef>
                <a:spcPts val="10"/>
              </a:spcBef>
            </a:pPr>
            <a:endParaRPr lang="en-US" sz="2700" dirty="0"/>
          </a:p>
          <a:p>
            <a:pPr algn="ctr">
              <a:spcBef>
                <a:spcPts val="5"/>
              </a:spcBef>
              <a:tabLst>
                <a:tab pos="756920" algn="l"/>
              </a:tabLst>
            </a:pPr>
            <a:r>
              <a:rPr lang="en-US" b="1" spc="-5" dirty="0"/>
              <a:t>Requirements </a:t>
            </a:r>
            <a:r>
              <a:rPr lang="en-US" b="1" dirty="0"/>
              <a:t>in </a:t>
            </a:r>
            <a:r>
              <a:rPr lang="en-US" b="1" spc="-5" dirty="0"/>
              <a:t>the Law</a:t>
            </a:r>
            <a:r>
              <a:rPr lang="en-US" b="1" spc="-5" dirty="0">
                <a:solidFill>
                  <a:srgbClr val="0000FF"/>
                </a:solidFill>
              </a:rPr>
              <a:t> </a:t>
            </a:r>
            <a:r>
              <a:rPr lang="en-US" sz="2000" u="heavy" dirty="0">
                <a:solidFill>
                  <a:srgbClr val="0000FF"/>
                </a:solidFill>
                <a:uFill>
                  <a:solidFill>
                    <a:srgbClr val="0000FF"/>
                  </a:solidFill>
                </a:uFill>
                <a:hlinkClick r:id="rId2"/>
              </a:rPr>
              <a:t>RCW</a:t>
            </a:r>
            <a:r>
              <a:rPr lang="en-US" sz="2000" u="heavy" spc="-30" dirty="0">
                <a:solidFill>
                  <a:srgbClr val="0000FF"/>
                </a:solidFill>
                <a:uFill>
                  <a:solidFill>
                    <a:srgbClr val="0000FF"/>
                  </a:solidFill>
                </a:uFill>
                <a:hlinkClick r:id="rId2"/>
              </a:rPr>
              <a:t> </a:t>
            </a:r>
            <a:r>
              <a:rPr lang="en-US" sz="2000" u="heavy" spc="-5" dirty="0">
                <a:solidFill>
                  <a:srgbClr val="0000FF"/>
                </a:solidFill>
                <a:uFill>
                  <a:solidFill>
                    <a:srgbClr val="0000FF"/>
                  </a:solidFill>
                </a:uFill>
                <a:hlinkClick r:id="rId2"/>
              </a:rPr>
              <a:t>39.26.210</a:t>
            </a:r>
            <a:endParaRPr lang="en-US" sz="2000" dirty="0"/>
          </a:p>
          <a:p>
            <a:pPr algn="ctr">
              <a:spcBef>
                <a:spcPts val="5"/>
              </a:spcBef>
              <a:tabLst>
                <a:tab pos="756920" algn="l"/>
              </a:tabLst>
            </a:pPr>
            <a:r>
              <a:rPr lang="en-US" b="1" spc="-5" dirty="0"/>
              <a:t>Details </a:t>
            </a:r>
            <a:r>
              <a:rPr lang="en-US" b="1" dirty="0"/>
              <a:t>in </a:t>
            </a:r>
            <a:r>
              <a:rPr lang="en-US" b="1" spc="-5" dirty="0"/>
              <a:t>DES Policy</a:t>
            </a:r>
            <a:r>
              <a:rPr lang="en-US" b="1" spc="-5" dirty="0">
                <a:solidFill>
                  <a:srgbClr val="0000FF"/>
                </a:solidFill>
              </a:rPr>
              <a:t> </a:t>
            </a:r>
            <a:r>
              <a:rPr lang="en-US" sz="2000" u="heavy" dirty="0">
                <a:solidFill>
                  <a:srgbClr val="0000FF"/>
                </a:solidFill>
                <a:uFill>
                  <a:solidFill>
                    <a:srgbClr val="0000FF"/>
                  </a:solidFill>
                </a:uFill>
                <a:hlinkClick r:id="rId3"/>
              </a:rPr>
              <a:t>DES </a:t>
            </a:r>
            <a:r>
              <a:rPr lang="en-US" sz="2000" u="heavy" spc="-5" dirty="0">
                <a:solidFill>
                  <a:srgbClr val="0000FF"/>
                </a:solidFill>
                <a:uFill>
                  <a:solidFill>
                    <a:srgbClr val="0000FF"/>
                  </a:solidFill>
                </a:uFill>
                <a:hlinkClick r:id="rId3"/>
              </a:rPr>
              <a:t>Policy</a:t>
            </a:r>
            <a:r>
              <a:rPr lang="en-US" sz="2000" u="heavy" spc="-30" dirty="0">
                <a:solidFill>
                  <a:srgbClr val="0000FF"/>
                </a:solidFill>
                <a:uFill>
                  <a:solidFill>
                    <a:srgbClr val="0000FF"/>
                  </a:solidFill>
                </a:uFill>
                <a:hlinkClick r:id="rId3"/>
              </a:rPr>
              <a:t> </a:t>
            </a:r>
            <a:r>
              <a:rPr lang="en-US" sz="2000" u="heavy" dirty="0">
                <a:solidFill>
                  <a:srgbClr val="0000FF"/>
                </a:solidFill>
                <a:uFill>
                  <a:solidFill>
                    <a:srgbClr val="0000FF"/>
                  </a:solidFill>
                </a:uFill>
                <a:hlinkClick r:id="rId3"/>
              </a:rPr>
              <a:t>210-01</a:t>
            </a:r>
            <a:endParaRPr lang="en-US" sz="2000" dirty="0"/>
          </a:p>
        </p:txBody>
      </p:sp>
    </p:spTree>
    <p:extLst>
      <p:ext uri="{BB962C8B-B14F-4D97-AF65-F5344CB8AC3E}">
        <p14:creationId xmlns:p14="http://schemas.microsoft.com/office/powerpoint/2010/main" val="2424778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Agency contracts report</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a:bodyPr>
          <a:lstStyle/>
          <a:p>
            <a:pPr lvl="0">
              <a:spcBef>
                <a:spcPts val="0"/>
              </a:spcBef>
              <a:spcAft>
                <a:spcPts val="1000"/>
              </a:spcAft>
              <a:tabLst>
                <a:tab pos="969963" algn="l"/>
              </a:tabLst>
            </a:pPr>
            <a:r>
              <a:rPr lang="en-US" sz="2800" b="1" dirty="0">
                <a:solidFill>
                  <a:prstClr val="black"/>
                </a:solidFill>
              </a:rPr>
              <a:t>What do Agencies Have to Report?</a:t>
            </a:r>
          </a:p>
          <a:p>
            <a:pPr marL="12700" marR="5080" lvl="0">
              <a:spcBef>
                <a:spcPts val="0"/>
              </a:spcBef>
              <a:spcAft>
                <a:spcPts val="1000"/>
              </a:spcAft>
            </a:pPr>
            <a:r>
              <a:rPr lang="en-US" dirty="0">
                <a:solidFill>
                  <a:prstClr val="black"/>
                </a:solidFill>
              </a:rPr>
              <a:t>DES Policy states: “State agencies must annually submit to the Department of Enterprise Services (DES) </a:t>
            </a:r>
            <a:r>
              <a:rPr lang="en-US" dirty="0" smtClean="0">
                <a:solidFill>
                  <a:prstClr val="black"/>
                </a:solidFill>
              </a:rPr>
              <a:t>a list </a:t>
            </a:r>
            <a:r>
              <a:rPr lang="en-US" dirty="0">
                <a:solidFill>
                  <a:prstClr val="black"/>
                </a:solidFill>
              </a:rPr>
              <a:t>of all contracts that were active at any point during the reporting period</a:t>
            </a:r>
            <a:r>
              <a:rPr lang="en-US" dirty="0" smtClean="0">
                <a:solidFill>
                  <a:prstClr val="black"/>
                </a:solidFill>
              </a:rPr>
              <a:t>.” </a:t>
            </a:r>
          </a:p>
          <a:p>
            <a:pPr marL="12700" marR="5080" lvl="0">
              <a:spcBef>
                <a:spcPts val="0"/>
              </a:spcBef>
              <a:spcAft>
                <a:spcPts val="1000"/>
              </a:spcAft>
            </a:pPr>
            <a:r>
              <a:rPr lang="en-US" dirty="0" smtClean="0">
                <a:solidFill>
                  <a:prstClr val="black"/>
                </a:solidFill>
              </a:rPr>
              <a:t>“</a:t>
            </a:r>
            <a:r>
              <a:rPr lang="en-US" dirty="0">
                <a:solidFill>
                  <a:prstClr val="black"/>
                </a:solidFill>
              </a:rPr>
              <a:t>Contract” means an agreement for goods, commodities, information technology goods and services, personal services, purchased services and client services, as well as software licenses, click thru agreements and equipment maintenance.”</a:t>
            </a:r>
          </a:p>
        </p:txBody>
      </p:sp>
    </p:spTree>
    <p:extLst>
      <p:ext uri="{BB962C8B-B14F-4D97-AF65-F5344CB8AC3E}">
        <p14:creationId xmlns:p14="http://schemas.microsoft.com/office/powerpoint/2010/main" val="2185659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Agency contracts report</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a:bodyPr>
          <a:lstStyle/>
          <a:p>
            <a:r>
              <a:rPr lang="en-US" sz="2800" b="1" dirty="0" smtClean="0"/>
              <a:t>What’s New?</a:t>
            </a:r>
          </a:p>
          <a:p>
            <a:pPr marL="457200" indent="-457200">
              <a:buFont typeface="Arial" panose="020B0604020202020204" pitchFamily="34" charset="0"/>
              <a:buChar char="•"/>
            </a:pPr>
            <a:r>
              <a:rPr lang="en-US" sz="2800" dirty="0" smtClean="0"/>
              <a:t>New due date of October 31</a:t>
            </a:r>
          </a:p>
          <a:p>
            <a:pPr marL="457200" indent="-457200">
              <a:buFont typeface="Arial" panose="020B0604020202020204" pitchFamily="34" charset="0"/>
              <a:buChar char="•"/>
            </a:pPr>
            <a:r>
              <a:rPr lang="en-US" sz="2800" dirty="0" smtClean="0"/>
              <a:t>All active contracts included in report</a:t>
            </a:r>
          </a:p>
          <a:p>
            <a:pPr marL="457200" indent="-457200">
              <a:buFont typeface="Arial" panose="020B0604020202020204" pitchFamily="34" charset="0"/>
              <a:buChar char="•"/>
            </a:pPr>
            <a:r>
              <a:rPr lang="en-US" sz="2800" dirty="0" smtClean="0"/>
              <a:t>Included in report</a:t>
            </a:r>
          </a:p>
          <a:p>
            <a:pPr marL="1257300" lvl="1" indent="-457200"/>
            <a:r>
              <a:rPr lang="en-US" sz="2600" dirty="0" smtClean="0"/>
              <a:t>Interlocal and Interagency Agreements</a:t>
            </a:r>
          </a:p>
          <a:p>
            <a:pPr marL="1257300" lvl="1" indent="-457200"/>
            <a:r>
              <a:rPr lang="en-US" sz="2600" dirty="0"/>
              <a:t>Non fiscal </a:t>
            </a:r>
            <a:r>
              <a:rPr lang="en-US" sz="2600" dirty="0" smtClean="0"/>
              <a:t>agreements </a:t>
            </a:r>
          </a:p>
          <a:p>
            <a:pPr marL="1257300" lvl="1" indent="-457200"/>
            <a:r>
              <a:rPr lang="en-US" sz="2600" dirty="0" smtClean="0"/>
              <a:t>Grant and sub-grant agreements</a:t>
            </a:r>
            <a:endParaRPr lang="en-US" sz="2600" dirty="0"/>
          </a:p>
          <a:p>
            <a:pPr marL="1257300" lvl="1" indent="-457200"/>
            <a:endParaRPr lang="en-US" sz="2800" b="1" dirty="0" smtClean="0"/>
          </a:p>
          <a:p>
            <a:pPr marL="457200" indent="-457200">
              <a:buFont typeface="Arial" panose="020B0604020202020204" pitchFamily="34" charset="0"/>
              <a:buChar char="•"/>
            </a:pPr>
            <a:endParaRPr lang="en-US" sz="2800" b="1" dirty="0"/>
          </a:p>
        </p:txBody>
      </p:sp>
    </p:spTree>
    <p:extLst>
      <p:ext uri="{BB962C8B-B14F-4D97-AF65-F5344CB8AC3E}">
        <p14:creationId xmlns:p14="http://schemas.microsoft.com/office/powerpoint/2010/main" val="520168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IT contracts report</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a:bodyPr>
          <a:lstStyle/>
          <a:p>
            <a:r>
              <a:rPr lang="en-US" sz="2800" b="1" dirty="0" smtClean="0"/>
              <a:t>What is the IT Contracts Report?</a:t>
            </a:r>
          </a:p>
          <a:p>
            <a:endParaRPr lang="en-US" sz="1800" b="1" dirty="0"/>
          </a:p>
          <a:p>
            <a:pPr marL="12700" marR="67945" lvl="0">
              <a:lnSpc>
                <a:spcPct val="80000"/>
              </a:lnSpc>
              <a:spcBef>
                <a:spcPts val="15"/>
              </a:spcBef>
            </a:pPr>
            <a:r>
              <a:rPr lang="en-US" sz="2000" dirty="0">
                <a:solidFill>
                  <a:prstClr val="black"/>
                </a:solidFill>
              </a:rPr>
              <a:t>The IT Contracts Report is required by a proviso in </a:t>
            </a:r>
            <a:r>
              <a:rPr lang="en-US" sz="2000" dirty="0" smtClean="0">
                <a:solidFill>
                  <a:prstClr val="black"/>
                </a:solidFill>
              </a:rPr>
              <a:t>section 149(4) </a:t>
            </a:r>
            <a:r>
              <a:rPr lang="en-US" sz="2000" dirty="0">
                <a:solidFill>
                  <a:prstClr val="black"/>
                </a:solidFill>
              </a:rPr>
              <a:t>[Engrossed Substitute Senate Bill </a:t>
            </a:r>
            <a:r>
              <a:rPr lang="en-US" sz="2000" dirty="0" smtClean="0">
                <a:solidFill>
                  <a:prstClr val="black"/>
                </a:solidFill>
              </a:rPr>
              <a:t>5092] </a:t>
            </a:r>
            <a:r>
              <a:rPr lang="en-US" sz="2000" dirty="0">
                <a:solidFill>
                  <a:prstClr val="black"/>
                </a:solidFill>
              </a:rPr>
              <a:t>of the 2021-23 Operating Budget. The proviso requires DES to receive, compile, and submit all state agency IT contracts each year to the legislative fiscal committees.</a:t>
            </a:r>
          </a:p>
          <a:p>
            <a:pPr marL="12700" marR="67945" lvl="0">
              <a:lnSpc>
                <a:spcPct val="80000"/>
              </a:lnSpc>
              <a:spcBef>
                <a:spcPts val="15"/>
              </a:spcBef>
            </a:pPr>
            <a:endParaRPr lang="en-US" sz="2000" dirty="0">
              <a:solidFill>
                <a:prstClr val="black"/>
              </a:solidFill>
            </a:endParaRPr>
          </a:p>
          <a:p>
            <a:pPr marL="12700" marR="67945" lvl="0">
              <a:lnSpc>
                <a:spcPct val="80000"/>
              </a:lnSpc>
              <a:spcBef>
                <a:spcPts val="15"/>
              </a:spcBef>
            </a:pPr>
            <a:r>
              <a:rPr lang="en-US" sz="2000" dirty="0">
                <a:solidFill>
                  <a:prstClr val="black"/>
                </a:solidFill>
              </a:rPr>
              <a:t>To meet this requirement, all state agencies and higher education institutions must annually submit a list of their IT contracts to DES.</a:t>
            </a:r>
          </a:p>
          <a:p>
            <a:pPr marL="12700" marR="67945" lvl="0">
              <a:lnSpc>
                <a:spcPct val="80000"/>
              </a:lnSpc>
              <a:spcBef>
                <a:spcPts val="15"/>
              </a:spcBef>
            </a:pPr>
            <a:endParaRPr lang="en-US" sz="2000" dirty="0">
              <a:solidFill>
                <a:prstClr val="black"/>
              </a:solidFill>
            </a:endParaRPr>
          </a:p>
          <a:p>
            <a:pPr lvl="0">
              <a:spcBef>
                <a:spcPts val="10"/>
              </a:spcBef>
            </a:pPr>
            <a:r>
              <a:rPr lang="en-US" sz="2000" dirty="0">
                <a:solidFill>
                  <a:prstClr val="black"/>
                </a:solidFill>
              </a:rPr>
              <a:t>Clarifying language was added to the proviso in the 2020 supplemental budget, “to include contract spending projections for each ensuing state fiscal year through the contract term”.</a:t>
            </a:r>
          </a:p>
        </p:txBody>
      </p:sp>
    </p:spTree>
    <p:extLst>
      <p:ext uri="{BB962C8B-B14F-4D97-AF65-F5344CB8AC3E}">
        <p14:creationId xmlns:p14="http://schemas.microsoft.com/office/powerpoint/2010/main" val="3345043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Segoe UI" panose="020B0502040204020203" pitchFamily="34" charset="0"/>
                <a:cs typeface="Segoe UI" panose="020B0502040204020203" pitchFamily="34" charset="0"/>
              </a:rPr>
              <a:t>IT contracts report</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p:txBody>
          <a:bodyPr>
            <a:normAutofit/>
          </a:bodyPr>
          <a:lstStyle/>
          <a:p>
            <a:pPr lvl="0">
              <a:spcBef>
                <a:spcPts val="0"/>
              </a:spcBef>
              <a:spcAft>
                <a:spcPts val="1000"/>
              </a:spcAft>
              <a:tabLst>
                <a:tab pos="969963" algn="l"/>
              </a:tabLst>
            </a:pPr>
            <a:r>
              <a:rPr lang="en-US" sz="2800" b="1" dirty="0">
                <a:solidFill>
                  <a:prstClr val="black"/>
                </a:solidFill>
              </a:rPr>
              <a:t>What do Agencies Have to Report?</a:t>
            </a:r>
          </a:p>
          <a:p>
            <a:pPr marL="12700" marR="5080" lvl="0">
              <a:spcBef>
                <a:spcPts val="0"/>
              </a:spcBef>
              <a:spcAft>
                <a:spcPts val="1000"/>
              </a:spcAft>
            </a:pPr>
            <a:r>
              <a:rPr lang="en-US" dirty="0">
                <a:solidFill>
                  <a:prstClr val="black"/>
                </a:solidFill>
              </a:rPr>
              <a:t>All </a:t>
            </a:r>
            <a:r>
              <a:rPr lang="en-US" dirty="0" smtClean="0">
                <a:solidFill>
                  <a:prstClr val="black"/>
                </a:solidFill>
              </a:rPr>
              <a:t>IT contracts that were active during fiscal year 2021, July 1, 2020 – June 30, 2021.</a:t>
            </a:r>
            <a:endParaRPr lang="en-US" dirty="0">
              <a:solidFill>
                <a:prstClr val="black"/>
              </a:solidFill>
            </a:endParaRPr>
          </a:p>
          <a:p>
            <a:pPr marL="12700" marR="5080" lvl="0">
              <a:spcBef>
                <a:spcPts val="0"/>
              </a:spcBef>
              <a:spcAft>
                <a:spcPts val="1000"/>
              </a:spcAft>
            </a:pPr>
            <a:r>
              <a:rPr lang="en-US" dirty="0">
                <a:solidFill>
                  <a:prstClr val="black"/>
                </a:solidFill>
              </a:rPr>
              <a:t>An IT Contract is a contract for a good and/or service that falls under one of the </a:t>
            </a:r>
            <a:r>
              <a:rPr lang="en-US" dirty="0">
                <a:solidFill>
                  <a:prstClr val="black"/>
                </a:solidFill>
                <a:hlinkClick r:id="rId2"/>
              </a:rPr>
              <a:t>IT Towers</a:t>
            </a:r>
            <a:r>
              <a:rPr lang="en-US" dirty="0">
                <a:solidFill>
                  <a:srgbClr val="FF0000"/>
                </a:solidFill>
              </a:rPr>
              <a:t> </a:t>
            </a:r>
            <a:r>
              <a:rPr lang="en-US" dirty="0">
                <a:solidFill>
                  <a:prstClr val="black"/>
                </a:solidFill>
              </a:rPr>
              <a:t>or meets the definition of IT under </a:t>
            </a:r>
            <a:r>
              <a:rPr lang="en-US" dirty="0">
                <a:solidFill>
                  <a:prstClr val="black"/>
                </a:solidFill>
                <a:hlinkClick r:id="rId3"/>
              </a:rPr>
              <a:t>RCW 43.105.020 sections 6 thru 9</a:t>
            </a:r>
            <a:r>
              <a:rPr lang="en-US" dirty="0">
                <a:solidFill>
                  <a:prstClr val="black"/>
                </a:solidFill>
              </a:rPr>
              <a:t>.</a:t>
            </a:r>
          </a:p>
          <a:p>
            <a:pPr marL="12700" marR="5080" lvl="0">
              <a:spcBef>
                <a:spcPts val="0"/>
              </a:spcBef>
              <a:spcAft>
                <a:spcPts val="1000"/>
              </a:spcAft>
            </a:pPr>
            <a:r>
              <a:rPr lang="en-US" dirty="0">
                <a:solidFill>
                  <a:prstClr val="black"/>
                </a:solidFill>
              </a:rPr>
              <a:t>Use your best judgement when reporting contracts. </a:t>
            </a:r>
          </a:p>
        </p:txBody>
      </p:sp>
    </p:spTree>
    <p:extLst>
      <p:ext uri="{BB962C8B-B14F-4D97-AF65-F5344CB8AC3E}">
        <p14:creationId xmlns:p14="http://schemas.microsoft.com/office/powerpoint/2010/main" val="572256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ES PowerPoint Template">
      <a:dk1>
        <a:srgbClr val="000000"/>
      </a:dk1>
      <a:lt1>
        <a:srgbClr val="FFFFFF"/>
      </a:lt1>
      <a:dk2>
        <a:srgbClr val="000000"/>
      </a:dk2>
      <a:lt2>
        <a:srgbClr val="FFFFFF"/>
      </a:lt2>
      <a:accent1>
        <a:srgbClr val="1B355E"/>
      </a:accent1>
      <a:accent2>
        <a:srgbClr val="1995BA"/>
      </a:accent2>
      <a:accent3>
        <a:srgbClr val="E5E4E4"/>
      </a:accent3>
      <a:accent4>
        <a:srgbClr val="FBD05E"/>
      </a:accent4>
      <a:accent5>
        <a:srgbClr val="E96057"/>
      </a:accent5>
      <a:accent6>
        <a:srgbClr val="000000"/>
      </a:accent6>
      <a:hlink>
        <a:srgbClr val="000000"/>
      </a:hlink>
      <a:folHlink>
        <a:srgbClr val="000000"/>
      </a:folHlink>
    </a:clrScheme>
    <a:fontScheme name="DES PowerPoint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ch 2021 PPT template [Read-Only]" id="{439C2B86-AD7B-4EF1-A841-7A6B20203FE2}" vid="{04D6FCA6-267C-4A08-924F-42DAD2CAEC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DES 2021 PPT template</Template>
  <TotalTime>11062</TotalTime>
  <Words>3236</Words>
  <Application>Microsoft Office PowerPoint</Application>
  <PresentationFormat>Widescreen</PresentationFormat>
  <Paragraphs>265</Paragraphs>
  <Slides>41</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Segoe UI</vt:lpstr>
      <vt:lpstr>Times New Roman</vt:lpstr>
      <vt:lpstr>Ubuntu</vt:lpstr>
      <vt:lpstr>Wingdings</vt:lpstr>
      <vt:lpstr>Office Theme</vt:lpstr>
      <vt:lpstr>Small Agency Financial Services Workshop | PART 2</vt:lpstr>
      <vt:lpstr>Agenda</vt:lpstr>
      <vt:lpstr>C&amp;P Staff and roles</vt:lpstr>
      <vt:lpstr>Contract / IT Reporting</vt:lpstr>
      <vt:lpstr>Agency contracts report</vt:lpstr>
      <vt:lpstr>Agency contracts report</vt:lpstr>
      <vt:lpstr>Agency contracts report</vt:lpstr>
      <vt:lpstr>IT contracts report</vt:lpstr>
      <vt:lpstr>IT contracts report</vt:lpstr>
      <vt:lpstr>IT contracts report</vt:lpstr>
      <vt:lpstr>Reports</vt:lpstr>
      <vt:lpstr>Questions?</vt:lpstr>
      <vt:lpstr>Emergency purchases</vt:lpstr>
      <vt:lpstr>Emergency definition</vt:lpstr>
      <vt:lpstr>Emergency</vt:lpstr>
      <vt:lpstr>Questions or SSCD Help </vt:lpstr>
      <vt:lpstr>Small agency Contracts Support</vt:lpstr>
      <vt:lpstr>Contract Training</vt:lpstr>
      <vt:lpstr>Optional Resources</vt:lpstr>
      <vt:lpstr>Questions Received in Part 1</vt:lpstr>
      <vt:lpstr>Q: Regarding the new janitorial DES master agreement, is there a way to tell if there will be any new Vendors added to the DES Master Agreement?  It looks like there are only 10 vendors.</vt:lpstr>
      <vt:lpstr>Q: I thought there was a policy coming up where Agencies could start to unbundle in order to meet more OMWBE goals?  Isn't that against the Direct Buy policy?</vt:lpstr>
      <vt:lpstr>Q: I thought that each fiscal year, the direct buy limit resets?</vt:lpstr>
      <vt:lpstr>Q: Should the Direct Buy slide be updated to reflect that unbundling is okay? </vt:lpstr>
      <vt:lpstr>Q: Does unbundling include small businesses also (earned under $7mil annually)?</vt:lpstr>
      <vt:lpstr>Q: Is there a specific definition of a small business? Does the small business have to be OMWBE certified to qualify for the unbundling?</vt:lpstr>
      <vt:lpstr>Q: Can this timeline happen simultaneously? </vt:lpstr>
      <vt:lpstr>Any Other Questions?</vt:lpstr>
      <vt:lpstr>Q: Can you explain why Interagency and Grants and sub-recipients are now required to be reported?</vt:lpstr>
      <vt:lpstr>Q: What are non-fiscal contracts?</vt:lpstr>
      <vt:lpstr>Q: Why could it not be pulled off the ECMS data? With this reporting requirements, this will be very long report?</vt:lpstr>
      <vt:lpstr>Q: Did you say a data sharing agreement is a non-fiscal agreement?</vt:lpstr>
      <vt:lpstr>Q: What about MOAs and MOUs? </vt:lpstr>
      <vt:lpstr>Q: Will a new template be designed for this report? </vt:lpstr>
      <vt:lpstr>Q: What will the changes be for the IT contract report?  </vt:lpstr>
      <vt:lpstr>Q: Will these reports (agency and IT) be folded into Workday in the future? </vt:lpstr>
      <vt:lpstr>Q: So IT still needs to be submitted twice?  </vt:lpstr>
      <vt:lpstr>Q: in reference to emergency contracts - Should you make up a document after the fact if the Emergency was done over the Phone to the Vendor? </vt:lpstr>
      <vt:lpstr>Q: Last year the IT Contracts Report was required to be submitted by itself and then again later with the Agency Contracts Report. Is that going to be the case this year? </vt:lpstr>
      <vt:lpstr>Q: Where is the job duty document located?  </vt:lpstr>
      <vt:lpstr>PowerPoint Presentation</vt:lpstr>
    </vt:vector>
  </TitlesOfParts>
  <Company>DES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Agency Financial Services Workshop</dc:title>
  <dc:creator>Brooke Jensen</dc:creator>
  <cp:lastModifiedBy>McClanahan, Gwen (DES)</cp:lastModifiedBy>
  <cp:revision>272</cp:revision>
  <dcterms:created xsi:type="dcterms:W3CDTF">2021-03-29T21:03:08Z</dcterms:created>
  <dcterms:modified xsi:type="dcterms:W3CDTF">2021-06-22T18:09:41Z</dcterms:modified>
</cp:coreProperties>
</file>