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slides/slide8.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67" r:id="rId5"/>
    <p:sldId id="307" r:id="rId6"/>
    <p:sldId id="308" r:id="rId7"/>
    <p:sldId id="313" r:id="rId8"/>
    <p:sldId id="310" r:id="rId9"/>
    <p:sldId id="311" r:id="rId10"/>
    <p:sldId id="312" r:id="rId11"/>
    <p:sldId id="283" r:id="rId12"/>
    <p:sldId id="278" r:id="rId13"/>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B33F"/>
    <a:srgbClr val="FFFF99"/>
    <a:srgbClr val="032B6D"/>
    <a:srgbClr val="ADA6B4"/>
    <a:srgbClr val="A4A3B7"/>
    <a:srgbClr val="021F4E"/>
    <a:srgbClr val="243962"/>
    <a:srgbClr val="28315E"/>
    <a:srgbClr val="055B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6971" autoAdjust="0"/>
  </p:normalViewPr>
  <p:slideViewPr>
    <p:cSldViewPr>
      <p:cViewPr>
        <p:scale>
          <a:sx n="106" d="100"/>
          <a:sy n="106" d="100"/>
        </p:scale>
        <p:origin x="-14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06" y="-77"/>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301" cy="350281"/>
          </a:xfrm>
          <a:prstGeom prst="rect">
            <a:avLst/>
          </a:prstGeom>
        </p:spPr>
        <p:txBody>
          <a:bodyPr vert="horz" lIns="91294" tIns="45647" rIns="91294" bIns="45647" rtlCol="0"/>
          <a:lstStyle>
            <a:lvl1pPr algn="l">
              <a:defRPr sz="1200"/>
            </a:lvl1pPr>
          </a:lstStyle>
          <a:p>
            <a:endParaRPr lang="en-US" dirty="0"/>
          </a:p>
        </p:txBody>
      </p:sp>
      <p:sp>
        <p:nvSpPr>
          <p:cNvPr id="3" name="Date Placeholder 2"/>
          <p:cNvSpPr>
            <a:spLocks noGrp="1"/>
          </p:cNvSpPr>
          <p:nvPr>
            <p:ph type="dt" sz="quarter" idx="1"/>
          </p:nvPr>
        </p:nvSpPr>
        <p:spPr>
          <a:xfrm>
            <a:off x="5265999" y="0"/>
            <a:ext cx="4028301" cy="350281"/>
          </a:xfrm>
          <a:prstGeom prst="rect">
            <a:avLst/>
          </a:prstGeom>
        </p:spPr>
        <p:txBody>
          <a:bodyPr vert="horz" lIns="91294" tIns="45647" rIns="91294" bIns="45647" rtlCol="0"/>
          <a:lstStyle>
            <a:lvl1pPr algn="r">
              <a:defRPr sz="1200"/>
            </a:lvl1pPr>
          </a:lstStyle>
          <a:p>
            <a:fld id="{1DE8C81C-EFF6-4EA3-82D5-469F82F4C8B0}" type="datetimeFigureOut">
              <a:rPr lang="en-US" smtClean="0"/>
              <a:t>4/19/2016</a:t>
            </a:fld>
            <a:endParaRPr lang="en-US" dirty="0"/>
          </a:p>
        </p:txBody>
      </p:sp>
      <p:sp>
        <p:nvSpPr>
          <p:cNvPr id="4" name="Footer Placeholder 3"/>
          <p:cNvSpPr>
            <a:spLocks noGrp="1"/>
          </p:cNvSpPr>
          <p:nvPr>
            <p:ph type="ftr" sz="quarter" idx="2"/>
          </p:nvPr>
        </p:nvSpPr>
        <p:spPr>
          <a:xfrm>
            <a:off x="1" y="6658924"/>
            <a:ext cx="4028301" cy="350281"/>
          </a:xfrm>
          <a:prstGeom prst="rect">
            <a:avLst/>
          </a:prstGeom>
        </p:spPr>
        <p:txBody>
          <a:bodyPr vert="horz" lIns="91294" tIns="45647" rIns="91294" bIns="456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999" y="6658924"/>
            <a:ext cx="4028301" cy="350281"/>
          </a:xfrm>
          <a:prstGeom prst="rect">
            <a:avLst/>
          </a:prstGeom>
        </p:spPr>
        <p:txBody>
          <a:bodyPr vert="horz" lIns="91294" tIns="45647" rIns="91294" bIns="45647" rtlCol="0" anchor="b"/>
          <a:lstStyle>
            <a:lvl1pPr algn="r">
              <a:defRPr sz="1200"/>
            </a:lvl1pPr>
          </a:lstStyle>
          <a:p>
            <a:fld id="{A2BBE241-F1D4-48A3-A40C-CD774D617F98}" type="slidenum">
              <a:rPr lang="en-US" smtClean="0"/>
              <a:t>‹#›</a:t>
            </a:fld>
            <a:endParaRPr lang="en-US" dirty="0"/>
          </a:p>
        </p:txBody>
      </p:sp>
    </p:spTree>
    <p:extLst>
      <p:ext uri="{BB962C8B-B14F-4D97-AF65-F5344CB8AC3E}">
        <p14:creationId xmlns:p14="http://schemas.microsoft.com/office/powerpoint/2010/main" val="3692709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5265810" y="0"/>
            <a:ext cx="4028440" cy="350520"/>
          </a:xfrm>
          <a:prstGeom prst="rect">
            <a:avLst/>
          </a:prstGeom>
        </p:spPr>
        <p:txBody>
          <a:bodyPr vert="horz" lIns="93175" tIns="46587" rIns="93175" bIns="46587" rtlCol="0"/>
          <a:lstStyle>
            <a:lvl1pPr algn="r">
              <a:defRPr sz="1200"/>
            </a:lvl1pPr>
          </a:lstStyle>
          <a:p>
            <a:fld id="{5294D073-375B-4414-951B-1CB3216E2BB8}" type="datetimeFigureOut">
              <a:rPr lang="en-US" smtClean="0"/>
              <a:pPr/>
              <a:t>4/19/2016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929640" y="3329941"/>
            <a:ext cx="7437120" cy="3154680"/>
          </a:xfrm>
          <a:prstGeom prst="rect">
            <a:avLst/>
          </a:prstGeom>
        </p:spPr>
        <p:txBody>
          <a:bodyPr vert="horz" lIns="93175" tIns="46587" rIns="93175" bIns="4658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3175" tIns="46587" rIns="93175" bIns="46587" rtlCol="0" anchor="b"/>
          <a:lstStyle>
            <a:lvl1pPr algn="r">
              <a:defRPr sz="1200"/>
            </a:lvl1pPr>
          </a:lstStyle>
          <a:p>
            <a:fld id="{906C41FE-50D3-409A-B028-0F48A32A3A64}" type="slidenum">
              <a:rPr lang="en-US" smtClean="0"/>
              <a:pPr/>
              <a:t>‹#›</a:t>
            </a:fld>
            <a:endParaRPr lang="en-US" dirty="0"/>
          </a:p>
        </p:txBody>
      </p:sp>
    </p:spTree>
    <p:extLst>
      <p:ext uri="{BB962C8B-B14F-4D97-AF65-F5344CB8AC3E}">
        <p14:creationId xmlns:p14="http://schemas.microsoft.com/office/powerpoint/2010/main" val="4278454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a:t>
            </a:fld>
            <a:endParaRPr lang="en-US" dirty="0"/>
          </a:p>
        </p:txBody>
      </p:sp>
    </p:spTree>
    <p:extLst>
      <p:ext uri="{BB962C8B-B14F-4D97-AF65-F5344CB8AC3E}">
        <p14:creationId xmlns:p14="http://schemas.microsoft.com/office/powerpoint/2010/main" val="380517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2</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3</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4</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5</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6</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7</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8</a:t>
            </a:fld>
            <a:endParaRPr lang="en-US" dirty="0"/>
          </a:p>
        </p:txBody>
      </p:sp>
    </p:spTree>
    <p:extLst>
      <p:ext uri="{BB962C8B-B14F-4D97-AF65-F5344CB8AC3E}">
        <p14:creationId xmlns:p14="http://schemas.microsoft.com/office/powerpoint/2010/main" val="2737111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9</a:t>
            </a:fld>
            <a:endParaRPr lang="en-US" dirty="0"/>
          </a:p>
        </p:txBody>
      </p:sp>
    </p:spTree>
    <p:extLst>
      <p:ext uri="{BB962C8B-B14F-4D97-AF65-F5344CB8AC3E}">
        <p14:creationId xmlns:p14="http://schemas.microsoft.com/office/powerpoint/2010/main" val="2737111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a:prstGeom prst="rect">
            <a:avLst/>
          </a:prstGeom>
        </p:spPr>
        <p:txBody>
          <a:bodyPr>
            <a:normAutofit/>
          </a:bodyPr>
          <a:lstStyle>
            <a:lvl1pPr>
              <a:defRPr sz="42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3800"/>
            <a:ext cx="6400800" cy="1295400"/>
          </a:xfrm>
        </p:spPr>
        <p:txBody>
          <a:bodyPr/>
          <a:lstStyle>
            <a:lvl1pPr marL="0" indent="0" algn="ctr">
              <a:buNone/>
              <a:defRPr i="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FD57423B-749D-49A9-BE8F-43E421A3158F}" type="datetime1">
              <a:rPr lang="en-US" smtClean="0"/>
              <a:t>4/19/2016</a:t>
            </a:fld>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F4633DB-60EA-4E8C-BBF5-C6905058522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C80BB19-F988-47C2-81D0-AF82B8CB13E0}" type="datetime1">
              <a:rPr lang="en-US" smtClean="0"/>
              <a:t>4/19/2016</a:t>
            </a:fld>
            <a:endParaRPr lang="en-US" dirty="0"/>
          </a:p>
        </p:txBody>
      </p:sp>
      <p:sp>
        <p:nvSpPr>
          <p:cNvPr id="6" name="Slide Number Placeholder 5"/>
          <p:cNvSpPr>
            <a:spLocks noGrp="1"/>
          </p:cNvSpPr>
          <p:nvPr>
            <p:ph type="sldNum" sz="quarter" idx="12"/>
          </p:nvPr>
        </p:nvSpPr>
        <p:spPr>
          <a:xfrm>
            <a:off x="3505200" y="6340475"/>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3B91C49F-171B-49CF-9AE2-46179F22522A}" type="datetime1">
              <a:rPr lang="en-US" smtClean="0"/>
              <a:t>4/19/2016</a:t>
            </a:fld>
            <a:endParaRPr lang="en-US" dirty="0"/>
          </a:p>
        </p:txBody>
      </p:sp>
      <p:sp>
        <p:nvSpPr>
          <p:cNvPr id="6" name="Slide Number Placeholder 5"/>
          <p:cNvSpPr>
            <a:spLocks noGrp="1"/>
          </p:cNvSpPr>
          <p:nvPr>
            <p:ph type="sldNum" sz="quarter" idx="12"/>
          </p:nvPr>
        </p:nvSpPr>
        <p:spPr>
          <a:xfrm>
            <a:off x="2667000" y="6356350"/>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2"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4DEE2-EC2F-46B3-8B57-EE5B602918E0}" type="datetime1">
              <a:rPr lang="en-US" smtClean="0"/>
              <a:t>4/19/2016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633DB-60EA-4E8C-BBF5-C6905058522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8"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des.wa.gov/services/ContractingPurchasing/Business/Pages/defaul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Servando.Patlan@des.wa.gov" TargetMode="External"/><Relationship Id="rId4" Type="http://schemas.openxmlformats.org/officeDocument/2006/relationships/hyperlink" Target="https://fortress.wa.gov/ga/apps/ContractSearch/ContractSearch.asp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es.wa.gov/services/ContractingPurchasing/Business/Pages/default.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Servando.Patlan@des.wa.gov" TargetMode="External"/><Relationship Id="rId4" Type="http://schemas.openxmlformats.org/officeDocument/2006/relationships/hyperlink" Target="https://fortress.wa.gov/ga/apps/ContractSearch/ContractSearch.asp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mwbe.wa.gov/diversity-reporti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omwbe.wa.gov/governor-business-diversity-initiativ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oria.wa.gov/site/alias__oria/publications_business_publications/433/business_publications.aspx" TargetMode="External"/><Relationship Id="rId7" Type="http://schemas.openxmlformats.org/officeDocument/2006/relationships/hyperlink" Target="mailto:Edwinam@omwbe.w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Jenniferm@dva.wa.gov" TargetMode="External"/><Relationship Id="rId5" Type="http://schemas.openxmlformats.org/officeDocument/2006/relationships/hyperlink" Target="mailto:Erin.lopez@des.wa.gov" TargetMode="External"/><Relationship Id="rId4" Type="http://schemas.openxmlformats.org/officeDocument/2006/relationships/hyperlink" Target="mailto:Servando.patlan@des.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3400"/>
            <a:ext cx="7772400" cy="1447800"/>
          </a:xfrm>
        </p:spPr>
        <p:txBody>
          <a:bodyPr>
            <a:normAutofit fontScale="90000"/>
          </a:bodyPr>
          <a:lstStyle/>
          <a:p>
            <a:r>
              <a:rPr lang="en-US" dirty="0" smtClean="0"/>
              <a:t>DES Small Agency Support</a:t>
            </a:r>
            <a:br>
              <a:rPr lang="en-US" dirty="0" smtClean="0"/>
            </a:br>
            <a:r>
              <a:rPr lang="en-US" dirty="0" smtClean="0"/>
              <a:t>Diverse Business Participation</a:t>
            </a:r>
            <a:endParaRPr lang="en-US" dirty="0"/>
          </a:p>
        </p:txBody>
      </p:sp>
      <p:pic>
        <p:nvPicPr>
          <p:cNvPr id="5" name="Picture 4" descr="Logo Green.png"/>
          <p:cNvPicPr>
            <a:picLocks noChangeAspect="1"/>
          </p:cNvPicPr>
          <p:nvPr/>
        </p:nvPicPr>
        <p:blipFill>
          <a:blip r:embed="rId3" cstate="print"/>
          <a:stretch>
            <a:fillRect/>
          </a:stretch>
        </p:blipFill>
        <p:spPr>
          <a:xfrm>
            <a:off x="1600200" y="5257800"/>
            <a:ext cx="5415252" cy="914400"/>
          </a:xfrm>
          <a:prstGeom prst="rect">
            <a:avLst/>
          </a:prstGeom>
        </p:spPr>
      </p:pic>
      <p:sp>
        <p:nvSpPr>
          <p:cNvPr id="6" name="Subtitle 2"/>
          <p:cNvSpPr>
            <a:spLocks noGrp="1"/>
          </p:cNvSpPr>
          <p:nvPr>
            <p:ph type="subTitle" idx="1"/>
          </p:nvPr>
        </p:nvSpPr>
        <p:spPr>
          <a:xfrm>
            <a:off x="1376412" y="3581400"/>
            <a:ext cx="6395987" cy="762000"/>
          </a:xfrm>
        </p:spPr>
        <p:txBody>
          <a:bodyPr>
            <a:noAutofit/>
          </a:bodyPr>
          <a:lstStyle/>
          <a:p>
            <a:r>
              <a:rPr lang="en-US" sz="2400" dirty="0" smtClean="0"/>
              <a:t>Presented by Servando Patlán</a:t>
            </a:r>
          </a:p>
          <a:p>
            <a:r>
              <a:rPr lang="en-US" sz="2400" dirty="0" smtClean="0"/>
              <a:t>Business Diversity &amp; Outreach Manager</a:t>
            </a:r>
          </a:p>
          <a:p>
            <a:r>
              <a:rPr lang="en-US" sz="2400" dirty="0" smtClean="0"/>
              <a:t>Tuesday April </a:t>
            </a:r>
            <a:r>
              <a:rPr lang="en-US" sz="2400" dirty="0"/>
              <a:t>7</a:t>
            </a:r>
            <a:r>
              <a:rPr lang="en-US" sz="2400" dirty="0" smtClean="0"/>
              <a:t>, 2016</a:t>
            </a:r>
          </a:p>
        </p:txBody>
      </p:sp>
      <p:sp>
        <p:nvSpPr>
          <p:cNvPr id="2" name="Slide Number Placeholder 1"/>
          <p:cNvSpPr>
            <a:spLocks noGrp="1"/>
          </p:cNvSpPr>
          <p:nvPr>
            <p:ph type="sldNum" sz="quarter" idx="12"/>
          </p:nvPr>
        </p:nvSpPr>
        <p:spPr/>
        <p:txBody>
          <a:bodyPr/>
          <a:lstStyle/>
          <a:p>
            <a:fld id="{AF4633DB-60EA-4E8C-BBF5-C69050585220}" type="slidenum">
              <a:rPr lang="en-US" smtClean="0"/>
              <a:pPr/>
              <a:t>1</a:t>
            </a:fld>
            <a:endParaRPr lang="en-US" dirty="0"/>
          </a:p>
        </p:txBody>
      </p:sp>
    </p:spTree>
    <p:extLst>
      <p:ext uri="{BB962C8B-B14F-4D97-AF65-F5344CB8AC3E}">
        <p14:creationId xmlns:p14="http://schemas.microsoft.com/office/powerpoint/2010/main" val="3981979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2</a:t>
            </a:fld>
            <a:endParaRPr lang="en-US" dirty="0"/>
          </a:p>
        </p:txBody>
      </p:sp>
      <p:sp>
        <p:nvSpPr>
          <p:cNvPr id="4" name="Title 3"/>
          <p:cNvSpPr>
            <a:spLocks noGrp="1"/>
          </p:cNvSpPr>
          <p:nvPr>
            <p:ph type="title"/>
          </p:nvPr>
        </p:nvSpPr>
        <p:spPr/>
        <p:txBody>
          <a:bodyPr>
            <a:normAutofit/>
          </a:bodyPr>
          <a:lstStyle/>
          <a:p>
            <a:r>
              <a:rPr lang="en-US" dirty="0" smtClean="0"/>
              <a:t>Small Business First Handshake</a:t>
            </a:r>
            <a:endParaRPr lang="en-US" dirty="0"/>
          </a:p>
        </p:txBody>
      </p:sp>
      <p:sp>
        <p:nvSpPr>
          <p:cNvPr id="6" name="Content Placeholder 5"/>
          <p:cNvSpPr>
            <a:spLocks noGrp="1"/>
          </p:cNvSpPr>
          <p:nvPr>
            <p:ph idx="1"/>
          </p:nvPr>
        </p:nvSpPr>
        <p:spPr/>
        <p:txBody>
          <a:bodyPr>
            <a:normAutofit fontScale="32500" lnSpcReduction="20000"/>
          </a:bodyPr>
          <a:lstStyle/>
          <a:p>
            <a:pPr marL="0" indent="0">
              <a:buNone/>
            </a:pPr>
            <a:r>
              <a:rPr lang="en-US" sz="4900" dirty="0" smtClean="0"/>
              <a:t>Dear Mr</a:t>
            </a:r>
            <a:r>
              <a:rPr lang="en-US" sz="4900" dirty="0"/>
              <a:t>. Forrest Gillette, it was good to see you at the </a:t>
            </a:r>
            <a:r>
              <a:rPr lang="en-US" sz="4900" dirty="0" smtClean="0"/>
              <a:t>conference</a:t>
            </a:r>
            <a:r>
              <a:rPr lang="en-US" sz="4900" dirty="0"/>
              <a:t>. </a:t>
            </a:r>
          </a:p>
          <a:p>
            <a:pPr marL="0" indent="0">
              <a:buNone/>
            </a:pPr>
            <a:r>
              <a:rPr lang="en-US" sz="4900" dirty="0"/>
              <a:t> </a:t>
            </a:r>
          </a:p>
          <a:p>
            <a:pPr marL="0" indent="0">
              <a:buNone/>
            </a:pPr>
            <a:r>
              <a:rPr lang="en-US" sz="4900" dirty="0"/>
              <a:t>Please use this link </a:t>
            </a:r>
            <a:r>
              <a:rPr lang="en-US" sz="4900" u="sng" dirty="0">
                <a:hlinkClick r:id="rId3"/>
              </a:rPr>
              <a:t>http://www.des.wa.gov/services/ContractingPurchasing/Business/Pages/default.aspx</a:t>
            </a:r>
            <a:r>
              <a:rPr lang="en-US" sz="4900" dirty="0"/>
              <a:t> to set your firm up in WEBS and to receive payment from the state of Washington.</a:t>
            </a:r>
          </a:p>
          <a:p>
            <a:pPr marL="0" indent="0">
              <a:buNone/>
            </a:pPr>
            <a:r>
              <a:rPr lang="en-US" sz="4900" dirty="0"/>
              <a:t> </a:t>
            </a:r>
          </a:p>
          <a:p>
            <a:pPr marL="0" indent="0">
              <a:buNone/>
            </a:pPr>
            <a:r>
              <a:rPr lang="en-US" sz="4900" dirty="0"/>
              <a:t>Please use this link </a:t>
            </a:r>
            <a:r>
              <a:rPr lang="en-US" sz="4900" u="sng" dirty="0">
                <a:hlinkClick r:id="rId4"/>
              </a:rPr>
              <a:t>https://fortress.wa.gov/ga/apps/ContractSearch/ContractSearch.aspx</a:t>
            </a:r>
            <a:r>
              <a:rPr lang="en-US" sz="4900" dirty="0"/>
              <a:t> to view the various state professional services master contracts that you may want to become a part of and contact the listed contract administrator for information about the next bid opportunities for contracts of interest to you. </a:t>
            </a:r>
          </a:p>
          <a:p>
            <a:pPr marL="0" indent="0">
              <a:buNone/>
            </a:pPr>
            <a:r>
              <a:rPr lang="en-US" sz="4900" dirty="0"/>
              <a:t> </a:t>
            </a:r>
          </a:p>
          <a:p>
            <a:pPr marL="0" indent="0">
              <a:buNone/>
            </a:pPr>
            <a:r>
              <a:rPr lang="en-US" sz="4900" dirty="0"/>
              <a:t>Best wishes for success in your new business.  </a:t>
            </a:r>
          </a:p>
          <a:p>
            <a:pPr marL="0" indent="0">
              <a:buNone/>
            </a:pPr>
            <a:r>
              <a:rPr lang="en-US" sz="4900" dirty="0"/>
              <a:t> </a:t>
            </a:r>
          </a:p>
          <a:p>
            <a:pPr marL="0" indent="0">
              <a:buNone/>
            </a:pPr>
            <a:r>
              <a:rPr lang="en-US" sz="4900" dirty="0"/>
              <a:t>Sincerely, </a:t>
            </a:r>
          </a:p>
          <a:p>
            <a:pPr marL="0" indent="0">
              <a:buNone/>
            </a:pPr>
            <a:r>
              <a:rPr lang="en-US" sz="4900" dirty="0"/>
              <a:t> </a:t>
            </a:r>
          </a:p>
          <a:p>
            <a:pPr marL="0" indent="0">
              <a:buNone/>
            </a:pPr>
            <a:r>
              <a:rPr lang="en-US" sz="4900" b="1" i="1" dirty="0"/>
              <a:t>Servando Patlán, Business Diversity &amp; Outreach Manager</a:t>
            </a:r>
            <a:endParaRPr lang="en-US" sz="4900" dirty="0"/>
          </a:p>
          <a:p>
            <a:pPr marL="0" indent="0">
              <a:buNone/>
            </a:pPr>
            <a:r>
              <a:rPr lang="en-US" sz="4900" u="sng" dirty="0">
                <a:hlinkClick r:id="rId5"/>
              </a:rPr>
              <a:t>Servando.Patlan@des.wa.gov</a:t>
            </a:r>
            <a:r>
              <a:rPr lang="en-US" sz="4900" dirty="0"/>
              <a:t>  Phone 360-407-9390</a:t>
            </a:r>
          </a:p>
          <a:p>
            <a:pPr marL="0" indent="0">
              <a:buNone/>
            </a:pPr>
            <a:r>
              <a:rPr lang="en-US" sz="4900" dirty="0"/>
              <a:t>Contracts Procurement &amp; Risk Management Division of The Department of Enterprise Services</a:t>
            </a:r>
          </a:p>
          <a:p>
            <a:pPr marL="0" indent="0">
              <a:buNone/>
            </a:pPr>
            <a:r>
              <a:rPr lang="en-US" sz="4900" dirty="0"/>
              <a:t> </a:t>
            </a:r>
          </a:p>
          <a:p>
            <a:pPr marL="0" indent="0">
              <a:buNone/>
            </a:pPr>
            <a:r>
              <a:rPr lang="en-US" sz="4900" dirty="0"/>
              <a:t>This email may become a public record</a:t>
            </a:r>
          </a:p>
          <a:p>
            <a:pPr marL="0" indent="0">
              <a:buNone/>
            </a:pPr>
            <a:endParaRPr lang="en-US" dirty="0"/>
          </a:p>
        </p:txBody>
      </p:sp>
    </p:spTree>
    <p:extLst>
      <p:ext uri="{BB962C8B-B14F-4D97-AF65-F5344CB8AC3E}">
        <p14:creationId xmlns:p14="http://schemas.microsoft.com/office/powerpoint/2010/main" val="223773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3</a:t>
            </a:fld>
            <a:endParaRPr lang="en-US" dirty="0"/>
          </a:p>
        </p:txBody>
      </p:sp>
      <p:sp>
        <p:nvSpPr>
          <p:cNvPr id="4" name="Title 3"/>
          <p:cNvSpPr>
            <a:spLocks noGrp="1"/>
          </p:cNvSpPr>
          <p:nvPr>
            <p:ph type="title"/>
          </p:nvPr>
        </p:nvSpPr>
        <p:spPr/>
        <p:txBody>
          <a:bodyPr>
            <a:normAutofit fontScale="90000"/>
          </a:bodyPr>
          <a:lstStyle/>
          <a:p>
            <a:r>
              <a:rPr lang="en-US" dirty="0" smtClean="0"/>
              <a:t>Small Business </a:t>
            </a:r>
            <a:r>
              <a:rPr lang="en-US" dirty="0"/>
              <a:t>First Handshake</a:t>
            </a:r>
            <a:br>
              <a:rPr lang="en-US" dirty="0"/>
            </a:br>
            <a:r>
              <a:rPr lang="en-US" sz="1600" dirty="0"/>
              <a:t>http://www.des.wa.gov/services/ContractingPurchasing/Business/Pages/default.aspx</a:t>
            </a:r>
          </a:p>
        </p:txBody>
      </p:sp>
      <p:sp>
        <p:nvSpPr>
          <p:cNvPr id="6" name="Content Placeholder 5"/>
          <p:cNvSpPr>
            <a:spLocks noGrp="1"/>
          </p:cNvSpPr>
          <p:nvPr>
            <p:ph idx="1"/>
          </p:nvPr>
        </p:nvSpPr>
        <p:spPr/>
        <p:txBody>
          <a:bodyPr>
            <a:normAutofit/>
          </a:bodyPr>
          <a:lstStyle/>
          <a:p>
            <a:pPr marL="0" indent="0">
              <a:buNone/>
            </a:pPr>
            <a:r>
              <a:rPr lang="en-US" dirty="0" smtClean="0"/>
              <a:t> </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95400"/>
            <a:ext cx="8534400" cy="462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5300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4</a:t>
            </a:fld>
            <a:endParaRPr lang="en-US" dirty="0"/>
          </a:p>
        </p:txBody>
      </p:sp>
      <p:sp>
        <p:nvSpPr>
          <p:cNvPr id="4" name="Title 3"/>
          <p:cNvSpPr>
            <a:spLocks noGrp="1"/>
          </p:cNvSpPr>
          <p:nvPr>
            <p:ph type="title"/>
          </p:nvPr>
        </p:nvSpPr>
        <p:spPr/>
        <p:txBody>
          <a:bodyPr>
            <a:normAutofit fontScale="90000"/>
          </a:bodyPr>
          <a:lstStyle/>
          <a:p>
            <a:r>
              <a:rPr lang="en-US" dirty="0" smtClean="0"/>
              <a:t>Small Business Second Handshake</a:t>
            </a:r>
            <a:endParaRPr lang="en-US" dirty="0"/>
          </a:p>
        </p:txBody>
      </p:sp>
      <p:sp>
        <p:nvSpPr>
          <p:cNvPr id="6" name="Content Placeholder 5"/>
          <p:cNvSpPr>
            <a:spLocks noGrp="1"/>
          </p:cNvSpPr>
          <p:nvPr>
            <p:ph idx="1"/>
          </p:nvPr>
        </p:nvSpPr>
        <p:spPr/>
        <p:txBody>
          <a:bodyPr>
            <a:normAutofit fontScale="25000" lnSpcReduction="20000"/>
          </a:bodyPr>
          <a:lstStyle/>
          <a:p>
            <a:pPr marL="0" indent="0">
              <a:buNone/>
            </a:pPr>
            <a:r>
              <a:rPr lang="en-US" sz="4900" dirty="0" smtClean="0"/>
              <a:t>Dear Mr</a:t>
            </a:r>
            <a:r>
              <a:rPr lang="en-US" sz="4900" dirty="0"/>
              <a:t>. Forrest Gillette, </a:t>
            </a:r>
            <a:r>
              <a:rPr lang="en-US" sz="4900" dirty="0" smtClean="0"/>
              <a:t>thank you for submitting your proposal to the state of Washington.  The agency has  announced your firm is the apparent successful vendor, pending debriefing conferences, protest periods, and confirmation of your active vendor payment record in the state’s vendor payment system and confirmation of your firms active record in WEBS.</a:t>
            </a:r>
            <a:endParaRPr lang="en-US" sz="4900" dirty="0"/>
          </a:p>
          <a:p>
            <a:pPr marL="0" indent="0">
              <a:buNone/>
            </a:pPr>
            <a:r>
              <a:rPr lang="en-US" sz="4900" dirty="0"/>
              <a:t> </a:t>
            </a:r>
          </a:p>
          <a:p>
            <a:pPr marL="0" indent="0">
              <a:buNone/>
            </a:pPr>
            <a:r>
              <a:rPr lang="en-US" sz="4900" dirty="0"/>
              <a:t>Please use this link </a:t>
            </a:r>
            <a:r>
              <a:rPr lang="en-US" sz="4900" u="sng" dirty="0">
                <a:hlinkClick r:id="rId3"/>
              </a:rPr>
              <a:t>http://www.des.wa.gov/services/ContractingPurchasing/Business/Pages/default.aspx</a:t>
            </a:r>
            <a:r>
              <a:rPr lang="en-US" sz="4900" dirty="0"/>
              <a:t> to set your firm up in WEBS and to receive payment from the state of Washington.</a:t>
            </a:r>
          </a:p>
          <a:p>
            <a:pPr marL="0" indent="0">
              <a:buNone/>
            </a:pPr>
            <a:r>
              <a:rPr lang="en-US" sz="4900" dirty="0"/>
              <a:t> </a:t>
            </a:r>
          </a:p>
          <a:p>
            <a:pPr marL="0" indent="0">
              <a:buNone/>
            </a:pPr>
            <a:r>
              <a:rPr lang="en-US" sz="4900" dirty="0"/>
              <a:t>Please use this link </a:t>
            </a:r>
            <a:r>
              <a:rPr lang="en-US" sz="4900" u="sng" dirty="0">
                <a:hlinkClick r:id="rId4"/>
              </a:rPr>
              <a:t>https://fortress.wa.gov/ga/apps/ContractSearch/ContractSearch.aspx</a:t>
            </a:r>
            <a:r>
              <a:rPr lang="en-US" sz="4900" dirty="0"/>
              <a:t> to view the various state professional services master contracts that you may want to become a part of and contact the listed contract administrator for information about the next bid opportunities for contracts of interest to you. </a:t>
            </a:r>
          </a:p>
          <a:p>
            <a:pPr marL="0" indent="0">
              <a:buNone/>
            </a:pPr>
            <a:r>
              <a:rPr lang="en-US" sz="4900" dirty="0"/>
              <a:t> </a:t>
            </a:r>
          </a:p>
          <a:p>
            <a:pPr marL="0" indent="0">
              <a:buNone/>
            </a:pPr>
            <a:r>
              <a:rPr lang="en-US" sz="4900" dirty="0"/>
              <a:t>Best wishes for success in </a:t>
            </a:r>
            <a:r>
              <a:rPr lang="en-US" sz="4900" dirty="0" smtClean="0"/>
              <a:t>completing pending agreement to proceed with the statement of work.</a:t>
            </a:r>
            <a:r>
              <a:rPr lang="en-US" sz="4900" dirty="0"/>
              <a:t>  </a:t>
            </a:r>
          </a:p>
          <a:p>
            <a:pPr marL="0" indent="0">
              <a:buNone/>
            </a:pPr>
            <a:r>
              <a:rPr lang="en-US" sz="4900" dirty="0"/>
              <a:t> </a:t>
            </a:r>
          </a:p>
          <a:p>
            <a:pPr marL="0" indent="0">
              <a:buNone/>
            </a:pPr>
            <a:r>
              <a:rPr lang="en-US" sz="4900" dirty="0"/>
              <a:t>Sincerely, </a:t>
            </a:r>
          </a:p>
          <a:p>
            <a:pPr marL="0" indent="0">
              <a:buNone/>
            </a:pPr>
            <a:r>
              <a:rPr lang="en-US" sz="4900" dirty="0"/>
              <a:t> </a:t>
            </a:r>
          </a:p>
          <a:p>
            <a:pPr marL="0" indent="0">
              <a:buNone/>
            </a:pPr>
            <a:r>
              <a:rPr lang="en-US" sz="4900" b="1" i="1" dirty="0"/>
              <a:t>Servando Patlán, Business Diversity &amp; Outreach Manager</a:t>
            </a:r>
            <a:endParaRPr lang="en-US" sz="4900" dirty="0"/>
          </a:p>
          <a:p>
            <a:pPr marL="0" indent="0">
              <a:buNone/>
            </a:pPr>
            <a:r>
              <a:rPr lang="en-US" sz="4900" u="sng" dirty="0">
                <a:hlinkClick r:id="rId5"/>
              </a:rPr>
              <a:t>Servando.Patlan@des.wa.gov</a:t>
            </a:r>
            <a:r>
              <a:rPr lang="en-US" sz="4900" dirty="0"/>
              <a:t>  Phone 360-407-9390</a:t>
            </a:r>
          </a:p>
          <a:p>
            <a:pPr marL="0" indent="0">
              <a:buNone/>
            </a:pPr>
            <a:r>
              <a:rPr lang="en-US" sz="4900" dirty="0"/>
              <a:t>Contracts Procurement &amp; Risk Management Division of The Department of Enterprise Services</a:t>
            </a:r>
          </a:p>
          <a:p>
            <a:pPr marL="0" indent="0">
              <a:buNone/>
            </a:pPr>
            <a:r>
              <a:rPr lang="en-US" sz="4900" dirty="0"/>
              <a:t> </a:t>
            </a:r>
          </a:p>
          <a:p>
            <a:pPr marL="0" indent="0">
              <a:buNone/>
            </a:pPr>
            <a:r>
              <a:rPr lang="en-US" sz="4900" dirty="0"/>
              <a:t>This email may become a public record</a:t>
            </a:r>
          </a:p>
          <a:p>
            <a:pPr marL="0" indent="0">
              <a:buNone/>
            </a:pPr>
            <a:endParaRPr lang="en-US" dirty="0"/>
          </a:p>
        </p:txBody>
      </p:sp>
    </p:spTree>
    <p:extLst>
      <p:ext uri="{BB962C8B-B14F-4D97-AF65-F5344CB8AC3E}">
        <p14:creationId xmlns:p14="http://schemas.microsoft.com/office/powerpoint/2010/main" val="1450755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5</a:t>
            </a:fld>
            <a:endParaRPr lang="en-US" dirty="0"/>
          </a:p>
        </p:txBody>
      </p:sp>
      <p:sp>
        <p:nvSpPr>
          <p:cNvPr id="4" name="Title 3"/>
          <p:cNvSpPr>
            <a:spLocks noGrp="1"/>
          </p:cNvSpPr>
          <p:nvPr>
            <p:ph type="title"/>
          </p:nvPr>
        </p:nvSpPr>
        <p:spPr/>
        <p:txBody>
          <a:bodyPr>
            <a:normAutofit fontScale="90000"/>
          </a:bodyPr>
          <a:lstStyle/>
          <a:p>
            <a:r>
              <a:rPr lang="en-US" dirty="0" smtClean="0"/>
              <a:t>Small Business Says </a:t>
            </a:r>
            <a:r>
              <a:rPr lang="en-US" dirty="0" smtClean="0">
                <a:solidFill>
                  <a:srgbClr val="FF0000"/>
                </a:solidFill>
              </a:rPr>
              <a:t>No</a:t>
            </a:r>
            <a:r>
              <a:rPr lang="en-US" dirty="0" smtClean="0"/>
              <a:t> to WA State Business</a:t>
            </a:r>
            <a:endParaRPr lang="en-US" dirty="0"/>
          </a:p>
        </p:txBody>
      </p:sp>
      <p:sp>
        <p:nvSpPr>
          <p:cNvPr id="6" name="Content Placeholder 5"/>
          <p:cNvSpPr>
            <a:spLocks noGrp="1"/>
          </p:cNvSpPr>
          <p:nvPr>
            <p:ph idx="1"/>
          </p:nvPr>
        </p:nvSpPr>
        <p:spPr/>
        <p:txBody>
          <a:bodyPr>
            <a:normAutofit/>
          </a:bodyPr>
          <a:lstStyle/>
          <a:p>
            <a:r>
              <a:rPr lang="en-US" dirty="0" smtClean="0"/>
              <a:t>Cash flow is critical to small business success </a:t>
            </a:r>
          </a:p>
          <a:p>
            <a:r>
              <a:rPr lang="en-US" dirty="0" smtClean="0"/>
              <a:t>WA State is perceived as a slow pay </a:t>
            </a:r>
          </a:p>
          <a:p>
            <a:r>
              <a:rPr lang="en-US" dirty="0" smtClean="0"/>
              <a:t>WA State is perceived as a purchase-card only customer that includes Visa Interchange Fees that eat into small business profit margins.</a:t>
            </a:r>
            <a:endParaRPr lang="en-US" dirty="0"/>
          </a:p>
        </p:txBody>
      </p:sp>
    </p:spTree>
    <p:extLst>
      <p:ext uri="{BB962C8B-B14F-4D97-AF65-F5344CB8AC3E}">
        <p14:creationId xmlns:p14="http://schemas.microsoft.com/office/powerpoint/2010/main" val="1891396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6</a:t>
            </a:fld>
            <a:endParaRPr lang="en-US" dirty="0"/>
          </a:p>
        </p:txBody>
      </p:sp>
      <p:sp>
        <p:nvSpPr>
          <p:cNvPr id="4" name="Title 3"/>
          <p:cNvSpPr>
            <a:spLocks noGrp="1"/>
          </p:cNvSpPr>
          <p:nvPr>
            <p:ph type="title"/>
          </p:nvPr>
        </p:nvSpPr>
        <p:spPr/>
        <p:txBody>
          <a:bodyPr>
            <a:normAutofit fontScale="90000"/>
          </a:bodyPr>
          <a:lstStyle/>
          <a:p>
            <a:r>
              <a:rPr lang="en-US" dirty="0" smtClean="0"/>
              <a:t>Help Small Business Say </a:t>
            </a:r>
            <a:r>
              <a:rPr lang="en-US" dirty="0" smtClean="0">
                <a:solidFill>
                  <a:srgbClr val="FF0000"/>
                </a:solidFill>
              </a:rPr>
              <a:t>Yes</a:t>
            </a:r>
            <a:r>
              <a:rPr lang="en-US" dirty="0" smtClean="0"/>
              <a:t> to WA State Business</a:t>
            </a:r>
            <a:endParaRPr lang="en-US" dirty="0"/>
          </a:p>
        </p:txBody>
      </p:sp>
      <p:sp>
        <p:nvSpPr>
          <p:cNvPr id="6" name="Content Placeholder 5"/>
          <p:cNvSpPr>
            <a:spLocks noGrp="1"/>
          </p:cNvSpPr>
          <p:nvPr>
            <p:ph idx="1"/>
          </p:nvPr>
        </p:nvSpPr>
        <p:spPr/>
        <p:txBody>
          <a:bodyPr>
            <a:normAutofit/>
          </a:bodyPr>
          <a:lstStyle/>
          <a:p>
            <a:r>
              <a:rPr lang="en-US" b="1" dirty="0" smtClean="0"/>
              <a:t>Benefits of e-payment/direct deposit?</a:t>
            </a:r>
          </a:p>
          <a:p>
            <a:r>
              <a:rPr lang="en-US" dirty="0" smtClean="0"/>
              <a:t>Improves cash flow critical small </a:t>
            </a:r>
            <a:r>
              <a:rPr lang="en-US" dirty="0"/>
              <a:t>business success </a:t>
            </a:r>
          </a:p>
          <a:p>
            <a:r>
              <a:rPr lang="en-US" dirty="0"/>
              <a:t>WA State is perceived as a </a:t>
            </a:r>
            <a:r>
              <a:rPr lang="en-US" dirty="0" smtClean="0"/>
              <a:t>fast </a:t>
            </a:r>
            <a:r>
              <a:rPr lang="en-US" dirty="0"/>
              <a:t>pay </a:t>
            </a:r>
          </a:p>
          <a:p>
            <a:r>
              <a:rPr lang="en-US" dirty="0"/>
              <a:t>WA State </a:t>
            </a:r>
            <a:r>
              <a:rPr lang="en-US" dirty="0" smtClean="0"/>
              <a:t>offers an alternative to purchase-card associated </a:t>
            </a:r>
            <a:r>
              <a:rPr lang="en-US" dirty="0"/>
              <a:t>Visa Interchange Fees </a:t>
            </a:r>
            <a:r>
              <a:rPr lang="en-US" dirty="0" smtClean="0"/>
              <a:t>to improve small business success</a:t>
            </a:r>
            <a:endParaRPr lang="en-US" dirty="0"/>
          </a:p>
          <a:p>
            <a:endParaRPr lang="en-US" dirty="0"/>
          </a:p>
        </p:txBody>
      </p:sp>
    </p:spTree>
    <p:extLst>
      <p:ext uri="{BB962C8B-B14F-4D97-AF65-F5344CB8AC3E}">
        <p14:creationId xmlns:p14="http://schemas.microsoft.com/office/powerpoint/2010/main" val="2308779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7</a:t>
            </a:fld>
            <a:endParaRPr lang="en-US" dirty="0"/>
          </a:p>
        </p:txBody>
      </p:sp>
      <p:sp>
        <p:nvSpPr>
          <p:cNvPr id="4" name="Title 3"/>
          <p:cNvSpPr>
            <a:spLocks noGrp="1"/>
          </p:cNvSpPr>
          <p:nvPr>
            <p:ph type="title"/>
          </p:nvPr>
        </p:nvSpPr>
        <p:spPr/>
        <p:txBody>
          <a:bodyPr>
            <a:normAutofit fontScale="90000"/>
          </a:bodyPr>
          <a:lstStyle/>
          <a:p>
            <a:r>
              <a:rPr lang="en-US" dirty="0" smtClean="0"/>
              <a:t>Diverse &amp; Small Business AFRS Reporting</a:t>
            </a:r>
            <a:endParaRPr lang="en-US" dirty="0"/>
          </a:p>
        </p:txBody>
      </p:sp>
      <p:sp>
        <p:nvSpPr>
          <p:cNvPr id="6" name="Content Placeholder 5"/>
          <p:cNvSpPr>
            <a:spLocks noGrp="1"/>
          </p:cNvSpPr>
          <p:nvPr>
            <p:ph idx="1"/>
          </p:nvPr>
        </p:nvSpPr>
        <p:spPr/>
        <p:txBody>
          <a:bodyPr>
            <a:normAutofit/>
          </a:bodyPr>
          <a:lstStyle/>
          <a:p>
            <a:r>
              <a:rPr lang="en-US" b="1" dirty="0" smtClean="0"/>
              <a:t>e-payment preserves vendor detail in financial reporting</a:t>
            </a:r>
          </a:p>
          <a:p>
            <a:r>
              <a:rPr lang="en-US" dirty="0" smtClean="0"/>
              <a:t>E-payment TIN match to WA State Diverse Business Databases </a:t>
            </a:r>
            <a:endParaRPr lang="en-US" dirty="0"/>
          </a:p>
          <a:p>
            <a:r>
              <a:rPr lang="en-US" dirty="0" smtClean="0"/>
              <a:t>WA State is perceived as small business friendly </a:t>
            </a:r>
          </a:p>
          <a:p>
            <a:r>
              <a:rPr lang="en-US" dirty="0" smtClean="0"/>
              <a:t>WA State Agency baseline for WA small and diverse business utilization plans</a:t>
            </a:r>
          </a:p>
          <a:p>
            <a:endParaRPr lang="en-US" dirty="0"/>
          </a:p>
        </p:txBody>
      </p:sp>
    </p:spTree>
    <p:extLst>
      <p:ext uri="{BB962C8B-B14F-4D97-AF65-F5344CB8AC3E}">
        <p14:creationId xmlns:p14="http://schemas.microsoft.com/office/powerpoint/2010/main" val="350949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F4633DB-60EA-4E8C-BBF5-C69050585220}" type="slidenum">
              <a:rPr lang="en-US" smtClean="0"/>
              <a:pPr/>
              <a:t>8</a:t>
            </a:fld>
            <a:endParaRPr lang="en-US" dirty="0"/>
          </a:p>
        </p:txBody>
      </p:sp>
      <p:sp>
        <p:nvSpPr>
          <p:cNvPr id="4" name="Title 3"/>
          <p:cNvSpPr>
            <a:spLocks noGrp="1"/>
          </p:cNvSpPr>
          <p:nvPr>
            <p:ph type="title"/>
          </p:nvPr>
        </p:nvSpPr>
        <p:spPr/>
        <p:txBody>
          <a:bodyPr>
            <a:normAutofit fontScale="90000"/>
          </a:bodyPr>
          <a:lstStyle/>
          <a:p>
            <a:r>
              <a:rPr lang="en-US" dirty="0" smtClean="0"/>
              <a:t>Washington Diverse Business Participation Reporting</a:t>
            </a:r>
            <a:endParaRPr lang="en-US" dirty="0"/>
          </a:p>
        </p:txBody>
      </p:sp>
      <p:sp>
        <p:nvSpPr>
          <p:cNvPr id="6" name="Content Placeholder 5"/>
          <p:cNvSpPr>
            <a:spLocks noGrp="1"/>
          </p:cNvSpPr>
          <p:nvPr>
            <p:ph idx="1"/>
          </p:nvPr>
        </p:nvSpPr>
        <p:spPr/>
        <p:txBody>
          <a:bodyPr>
            <a:normAutofit/>
          </a:bodyPr>
          <a:lstStyle/>
          <a:p>
            <a:r>
              <a:rPr lang="en-US" dirty="0">
                <a:hlinkClick r:id="rId3"/>
              </a:rPr>
              <a:t>http://omwbe.wa.gov/diversity-reporting</a:t>
            </a:r>
            <a:r>
              <a:rPr lang="en-US" dirty="0" smtClean="0">
                <a:hlinkClick r:id="rId3"/>
              </a:rPr>
              <a:t>/</a:t>
            </a:r>
            <a:r>
              <a:rPr lang="en-US" dirty="0" smtClean="0"/>
              <a:t> </a:t>
            </a:r>
          </a:p>
          <a:p>
            <a:r>
              <a:rPr lang="en-US" dirty="0" smtClean="0"/>
              <a:t>Find your agency’s aspirational Diverse Business Participation Plan</a:t>
            </a:r>
            <a:endParaRPr lang="en-US" dirty="0"/>
          </a:p>
          <a:p>
            <a:r>
              <a:rPr lang="en-US" dirty="0" smtClean="0"/>
              <a:t>Run your Agency’s AFRS Diverse </a:t>
            </a:r>
            <a:r>
              <a:rPr lang="en-US" dirty="0"/>
              <a:t>B</a:t>
            </a:r>
            <a:r>
              <a:rPr lang="en-US" dirty="0" smtClean="0"/>
              <a:t>usiness </a:t>
            </a:r>
            <a:r>
              <a:rPr lang="en-US" dirty="0"/>
              <a:t>P</a:t>
            </a:r>
            <a:r>
              <a:rPr lang="en-US" dirty="0" smtClean="0"/>
              <a:t>articipation Report</a:t>
            </a:r>
          </a:p>
          <a:p>
            <a:r>
              <a:rPr lang="en-US" dirty="0">
                <a:hlinkClick r:id="rId4"/>
              </a:rPr>
              <a:t>http://omwbe.wa.gov/governor-business-diversity-initiative</a:t>
            </a:r>
            <a:r>
              <a:rPr lang="en-US" dirty="0" smtClean="0">
                <a:hlinkClick r:id="rId4"/>
              </a:rPr>
              <a:t>/</a:t>
            </a:r>
            <a:r>
              <a:rPr lang="en-US" dirty="0" smtClean="0"/>
              <a:t> </a:t>
            </a:r>
          </a:p>
          <a:p>
            <a:r>
              <a:rPr lang="en-US" dirty="0" smtClean="0"/>
              <a:t>Governor’s Business Diversity Initiative</a:t>
            </a:r>
          </a:p>
        </p:txBody>
      </p:sp>
    </p:spTree>
    <p:extLst>
      <p:ext uri="{BB962C8B-B14F-4D97-AF65-F5344CB8AC3E}">
        <p14:creationId xmlns:p14="http://schemas.microsoft.com/office/powerpoint/2010/main" val="3464074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sz="1800" dirty="0" smtClean="0"/>
          </a:p>
          <a:p>
            <a:pPr marL="0" indent="0">
              <a:buNone/>
            </a:pPr>
            <a:r>
              <a:rPr lang="en-US" sz="1400" dirty="0"/>
              <a:t>	</a:t>
            </a: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a:p>
          <a:p>
            <a:pPr marL="0" indent="0">
              <a:buNone/>
            </a:pPr>
            <a:endParaRPr lang="en-US" sz="1800" dirty="0"/>
          </a:p>
        </p:txBody>
      </p:sp>
      <p:sp>
        <p:nvSpPr>
          <p:cNvPr id="3" name="Slide Number Placeholder 2"/>
          <p:cNvSpPr>
            <a:spLocks noGrp="1"/>
          </p:cNvSpPr>
          <p:nvPr>
            <p:ph type="sldNum" sz="quarter" idx="12"/>
          </p:nvPr>
        </p:nvSpPr>
        <p:spPr/>
        <p:txBody>
          <a:bodyPr/>
          <a:lstStyle/>
          <a:p>
            <a:fld id="{AF4633DB-60EA-4E8C-BBF5-C69050585220}" type="slidenum">
              <a:rPr lang="en-US" smtClean="0"/>
              <a:pPr/>
              <a:t>9</a:t>
            </a:fld>
            <a:endParaRPr lang="en-US" dirty="0"/>
          </a:p>
        </p:txBody>
      </p:sp>
      <p:sp>
        <p:nvSpPr>
          <p:cNvPr id="4" name="Title 3"/>
          <p:cNvSpPr>
            <a:spLocks noGrp="1"/>
          </p:cNvSpPr>
          <p:nvPr>
            <p:ph type="title"/>
          </p:nvPr>
        </p:nvSpPr>
        <p:spPr/>
        <p:txBody>
          <a:bodyPr>
            <a:normAutofit fontScale="90000"/>
          </a:bodyPr>
          <a:lstStyle/>
          <a:p>
            <a:r>
              <a:rPr lang="en-US" dirty="0" smtClean="0"/>
              <a:t>WA State Small </a:t>
            </a:r>
            <a:r>
              <a:rPr lang="en-US" dirty="0"/>
              <a:t>Business Liaisons</a:t>
            </a:r>
            <a:br>
              <a:rPr lang="en-US" dirty="0"/>
            </a:br>
            <a:r>
              <a:rPr lang="en-US" sz="1300" dirty="0">
                <a:hlinkClick r:id="rId3"/>
              </a:rPr>
              <a:t>http://www.oria.wa.gov/site/alias__</a:t>
            </a:r>
            <a:r>
              <a:rPr lang="en-US" sz="1300" dirty="0" smtClean="0">
                <a:hlinkClick r:id="rId3"/>
              </a:rPr>
              <a:t>oria/publications_business_publications/433/business_publications.aspx</a:t>
            </a:r>
            <a:r>
              <a:rPr lang="en-US" sz="1300" dirty="0" smtClean="0"/>
              <a:t> </a:t>
            </a:r>
            <a:endParaRPr lang="en-US" sz="1300" dirty="0"/>
          </a:p>
        </p:txBody>
      </p:sp>
      <p:graphicFrame>
        <p:nvGraphicFramePr>
          <p:cNvPr id="6" name="Table 5"/>
          <p:cNvGraphicFramePr>
            <a:graphicFrameLocks noGrp="1"/>
          </p:cNvGraphicFramePr>
          <p:nvPr>
            <p:extLst>
              <p:ext uri="{D42A27DB-BD31-4B8C-83A1-F6EECF244321}">
                <p14:modId xmlns:p14="http://schemas.microsoft.com/office/powerpoint/2010/main" val="2032806048"/>
              </p:ext>
            </p:extLst>
          </p:nvPr>
        </p:nvGraphicFramePr>
        <p:xfrm>
          <a:off x="457200" y="1676400"/>
          <a:ext cx="8305800" cy="3843401"/>
        </p:xfrm>
        <a:graphic>
          <a:graphicData uri="http://schemas.openxmlformats.org/drawingml/2006/table">
            <a:tbl>
              <a:tblPr firstRow="1" firstCol="1" bandRow="1"/>
              <a:tblGrid>
                <a:gridCol w="1905000"/>
                <a:gridCol w="1447800"/>
                <a:gridCol w="3048000"/>
                <a:gridCol w="1905000"/>
              </a:tblGrid>
              <a:tr h="608634">
                <a:tc>
                  <a:txBody>
                    <a:bodyPr/>
                    <a:lstStyle/>
                    <a:p>
                      <a:pPr marL="0" marR="0" algn="ctr">
                        <a:lnSpc>
                          <a:spcPct val="115000"/>
                        </a:lnSpc>
                        <a:spcBef>
                          <a:spcPts val="0"/>
                        </a:spcBef>
                        <a:spcAft>
                          <a:spcPts val="0"/>
                        </a:spcAft>
                      </a:pPr>
                      <a:r>
                        <a:rPr lang="en-US" sz="2000" b="1" u="sng" dirty="0" smtClean="0">
                          <a:effectLst/>
                          <a:latin typeface="Calibri"/>
                          <a:ea typeface="Calibri"/>
                          <a:cs typeface="Times New Roman"/>
                        </a:rPr>
                        <a:t>Diverse Business Contact</a:t>
                      </a:r>
                      <a:r>
                        <a:rPr lang="en-US" sz="2000" b="1" u="sng" dirty="0">
                          <a:effectLst/>
                          <a:latin typeface="Calibri"/>
                          <a:ea typeface="Calibri"/>
                          <a:cs typeface="Times New Roman"/>
                        </a:rPr>
                        <a:t>s</a:t>
                      </a:r>
                      <a:endParaRPr lang="en-U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2000" b="1" u="sng" kern="1200" dirty="0" smtClean="0">
                          <a:solidFill>
                            <a:schemeClr val="tx1"/>
                          </a:solidFill>
                          <a:effectLst/>
                          <a:latin typeface="Calibri"/>
                          <a:ea typeface="Calibri"/>
                          <a:cs typeface="Times New Roman"/>
                        </a:rPr>
                        <a:t>WA State</a:t>
                      </a:r>
                      <a:r>
                        <a:rPr lang="en-US" sz="2000" b="1" u="sng" kern="1200" baseline="0" dirty="0" smtClean="0">
                          <a:solidFill>
                            <a:schemeClr val="tx1"/>
                          </a:solidFill>
                          <a:effectLst/>
                          <a:latin typeface="Calibri"/>
                          <a:ea typeface="Calibri"/>
                          <a:cs typeface="Times New Roman"/>
                        </a:rPr>
                        <a:t> Agency</a:t>
                      </a:r>
                      <a:r>
                        <a:rPr lang="en-US" sz="2000" b="1" u="sng" kern="1200" dirty="0" smtClean="0">
                          <a:solidFill>
                            <a:schemeClr val="tx1"/>
                          </a:solidFill>
                          <a:effectLst/>
                          <a:latin typeface="Calibri"/>
                          <a:ea typeface="Calibri"/>
                          <a:cs typeface="Times New Roman"/>
                        </a:rPr>
                        <a:t>:</a:t>
                      </a:r>
                      <a:endParaRPr lang="en-US" sz="2000" b="1" u="sng" kern="1200" dirty="0">
                        <a:solidFill>
                          <a:schemeClr val="tx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2000" b="1" u="sng" kern="1200" dirty="0">
                          <a:solidFill>
                            <a:schemeClr val="tx1"/>
                          </a:solidFill>
                          <a:effectLst/>
                          <a:latin typeface="Calibri"/>
                          <a:ea typeface="Calibri"/>
                          <a:cs typeface="Times New Roman"/>
                        </a:rPr>
                        <a:t>e-mail: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2000" b="1" u="sng" kern="1200" dirty="0">
                          <a:solidFill>
                            <a:schemeClr val="tx1"/>
                          </a:solidFill>
                          <a:effectLst/>
                          <a:latin typeface="Calibri"/>
                          <a:ea typeface="Calibri"/>
                          <a:cs typeface="Times New Roman"/>
                        </a:rPr>
                        <a:t>Phone: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634">
                <a:tc>
                  <a:txBody>
                    <a:bodyPr/>
                    <a:lstStyle/>
                    <a:p>
                      <a:pPr marL="0" marR="0">
                        <a:lnSpc>
                          <a:spcPct val="115000"/>
                        </a:lnSpc>
                        <a:spcBef>
                          <a:spcPts val="0"/>
                        </a:spcBef>
                        <a:spcAft>
                          <a:spcPts val="0"/>
                        </a:spcAft>
                      </a:pPr>
                      <a:r>
                        <a:rPr lang="en-US" sz="2400" dirty="0">
                          <a:effectLst/>
                          <a:latin typeface="Calibri"/>
                          <a:ea typeface="Calibri"/>
                          <a:cs typeface="Times New Roman"/>
                        </a:rPr>
                        <a:t>Servando </a:t>
                      </a:r>
                      <a:r>
                        <a:rPr lang="en-US" sz="2400" dirty="0" smtClean="0">
                          <a:effectLst/>
                          <a:latin typeface="Calibri"/>
                          <a:ea typeface="Calibri"/>
                          <a:cs typeface="Times New Roman"/>
                        </a:rPr>
                        <a:t>Patl</a:t>
                      </a:r>
                      <a:r>
                        <a:rPr lang="en-US" sz="2400" dirty="0" smtClean="0"/>
                        <a:t>á</a:t>
                      </a:r>
                      <a:r>
                        <a:rPr lang="en-US" sz="2400" dirty="0" smtClean="0">
                          <a:effectLst/>
                          <a:latin typeface="Calibri"/>
                          <a:ea typeface="Calibri"/>
                          <a:cs typeface="Times New Roman"/>
                        </a:rPr>
                        <a:t>n</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DES</a:t>
                      </a:r>
                    </a:p>
                    <a:p>
                      <a:pPr marL="0" marR="0" algn="ctr">
                        <a:lnSpc>
                          <a:spcPct val="115000"/>
                        </a:lnSpc>
                        <a:spcBef>
                          <a:spcPts val="0"/>
                        </a:spcBef>
                        <a:spcAft>
                          <a:spcPts val="0"/>
                        </a:spcAft>
                      </a:pPr>
                      <a:r>
                        <a:rPr lang="en-US" sz="1200" dirty="0" smtClean="0">
                          <a:effectLst/>
                          <a:latin typeface="Calibri"/>
                          <a:ea typeface="Calibri"/>
                          <a:cs typeface="Times New Roman"/>
                        </a:rPr>
                        <a:t>Small Businesses</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u="sng" dirty="0">
                          <a:solidFill>
                            <a:srgbClr val="0000FF"/>
                          </a:solidFill>
                          <a:effectLst/>
                          <a:latin typeface="Calibri"/>
                          <a:ea typeface="Calibri"/>
                          <a:cs typeface="Times New Roman"/>
                          <a:hlinkClick r:id="rId4"/>
                        </a:rPr>
                        <a:t>s</a:t>
                      </a:r>
                      <a:r>
                        <a:rPr lang="en-US" sz="2000" u="sng" dirty="0" smtClean="0">
                          <a:solidFill>
                            <a:srgbClr val="0000FF"/>
                          </a:solidFill>
                          <a:effectLst/>
                          <a:latin typeface="Calibri"/>
                          <a:ea typeface="Calibri"/>
                          <a:cs typeface="Times New Roman"/>
                          <a:hlinkClick r:id="rId4"/>
                        </a:rPr>
                        <a:t>ervando.patlan@des.wa.gov</a:t>
                      </a:r>
                      <a:endParaRPr lang="en-U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effectLst/>
                          <a:latin typeface="Calibri"/>
                          <a:ea typeface="Calibri"/>
                          <a:cs typeface="Times New Roman"/>
                        </a:rPr>
                        <a:t>360-407-9390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949">
                <a:tc>
                  <a:txBody>
                    <a:bodyPr/>
                    <a:lstStyle/>
                    <a:p>
                      <a:pPr marL="0" marR="0">
                        <a:lnSpc>
                          <a:spcPct val="115000"/>
                        </a:lnSpc>
                        <a:spcBef>
                          <a:spcPts val="0"/>
                        </a:spcBef>
                        <a:spcAft>
                          <a:spcPts val="0"/>
                        </a:spcAft>
                      </a:pPr>
                      <a:r>
                        <a:rPr lang="en-US" sz="2400" dirty="0" smtClean="0">
                          <a:effectLst/>
                          <a:latin typeface="Calibri"/>
                          <a:ea typeface="Calibri"/>
                          <a:cs typeface="Times New Roman"/>
                        </a:rPr>
                        <a:t>Erin Lopez</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DES</a:t>
                      </a:r>
                    </a:p>
                    <a:p>
                      <a:pPr marL="0" marR="0" algn="ctr">
                        <a:lnSpc>
                          <a:spcPct val="115000"/>
                        </a:lnSpc>
                        <a:spcBef>
                          <a:spcPts val="0"/>
                        </a:spcBef>
                        <a:spcAft>
                          <a:spcPts val="0"/>
                        </a:spcAft>
                      </a:pPr>
                      <a:r>
                        <a:rPr lang="en-US" sz="1200" dirty="0" smtClean="0">
                          <a:effectLst/>
                          <a:latin typeface="Calibri"/>
                          <a:ea typeface="Calibri"/>
                          <a:cs typeface="Times New Roman"/>
                        </a:rPr>
                        <a:t>Small Businesses</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u="sng" dirty="0" smtClean="0">
                          <a:solidFill>
                            <a:srgbClr val="0000FF"/>
                          </a:solidFill>
                          <a:effectLst/>
                          <a:latin typeface="Calibri"/>
                          <a:ea typeface="Calibri"/>
                          <a:cs typeface="Times New Roman"/>
                          <a:hlinkClick r:id="rId5"/>
                        </a:rPr>
                        <a:t>erin.lopez@des.wa.gov</a:t>
                      </a:r>
                      <a:endParaRPr lang="en-U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360-407-8010</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2949">
                <a:tc>
                  <a:txBody>
                    <a:bodyPr/>
                    <a:lstStyle/>
                    <a:p>
                      <a:pPr marL="0" marR="0">
                        <a:lnSpc>
                          <a:spcPct val="115000"/>
                        </a:lnSpc>
                        <a:spcBef>
                          <a:spcPts val="0"/>
                        </a:spcBef>
                        <a:spcAft>
                          <a:spcPts val="0"/>
                        </a:spcAft>
                      </a:pPr>
                      <a:r>
                        <a:rPr lang="en-US" sz="2400" dirty="0" smtClean="0">
                          <a:effectLst/>
                          <a:latin typeface="Calibri"/>
                          <a:ea typeface="Calibri"/>
                          <a:cs typeface="Times New Roman"/>
                        </a:rPr>
                        <a:t>Jennifer Montgomery</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DVA</a:t>
                      </a:r>
                    </a:p>
                    <a:p>
                      <a:pPr marL="0" marR="0" algn="ctr">
                        <a:lnSpc>
                          <a:spcPct val="115000"/>
                        </a:lnSpc>
                        <a:spcBef>
                          <a:spcPts val="0"/>
                        </a:spcBef>
                        <a:spcAft>
                          <a:spcPts val="0"/>
                        </a:spcAft>
                      </a:pPr>
                      <a:r>
                        <a:rPr lang="en-US" sz="1200" dirty="0" smtClean="0">
                          <a:effectLst/>
                          <a:latin typeface="Calibri"/>
                          <a:ea typeface="Calibri"/>
                          <a:cs typeface="Times New Roman"/>
                        </a:rPr>
                        <a:t>Veteran Businesses</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effectLst/>
                          <a:latin typeface="Calibri"/>
                          <a:ea typeface="Calibri"/>
                          <a:cs typeface="Times New Roman"/>
                          <a:hlinkClick r:id="rId6"/>
                        </a:rPr>
                        <a:t>Jenniferm@dva.wa.gov</a:t>
                      </a:r>
                      <a:r>
                        <a:rPr lang="en-US" sz="2000" baseline="0" dirty="0" smtClean="0">
                          <a:effectLst/>
                          <a:latin typeface="Calibri"/>
                          <a:ea typeface="Calibri"/>
                          <a:cs typeface="Times New Roman"/>
                        </a:rPr>
                        <a:t> </a:t>
                      </a:r>
                      <a:endParaRPr lang="en-U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360-725-2169</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8634">
                <a:tc>
                  <a:txBody>
                    <a:bodyPr/>
                    <a:lstStyle/>
                    <a:p>
                      <a:pPr marL="0" marR="0">
                        <a:lnSpc>
                          <a:spcPct val="115000"/>
                        </a:lnSpc>
                        <a:spcBef>
                          <a:spcPts val="0"/>
                        </a:spcBef>
                        <a:spcAft>
                          <a:spcPts val="0"/>
                        </a:spcAft>
                      </a:pPr>
                      <a:r>
                        <a:rPr lang="en-US" sz="2400" dirty="0" smtClean="0">
                          <a:effectLst/>
                          <a:latin typeface="Calibri"/>
                          <a:ea typeface="Calibri"/>
                          <a:cs typeface="Times New Roman"/>
                        </a:rPr>
                        <a:t>Lawrence</a:t>
                      </a:r>
                      <a:r>
                        <a:rPr lang="en-US" sz="2400" baseline="0" dirty="0" smtClean="0">
                          <a:effectLst/>
                          <a:latin typeface="Calibri"/>
                          <a:ea typeface="Calibri"/>
                          <a:cs typeface="Times New Roman"/>
                        </a:rPr>
                        <a:t> Coleman</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300" dirty="0" smtClean="0">
                          <a:effectLst/>
                          <a:latin typeface="Calibri"/>
                          <a:ea typeface="Calibri"/>
                          <a:cs typeface="Times New Roman"/>
                        </a:rPr>
                        <a:t>OMWBE</a:t>
                      </a:r>
                    </a:p>
                    <a:p>
                      <a:pPr marL="0" marR="0" algn="ctr">
                        <a:lnSpc>
                          <a:spcPct val="115000"/>
                        </a:lnSpc>
                        <a:spcBef>
                          <a:spcPts val="0"/>
                        </a:spcBef>
                        <a:spcAft>
                          <a:spcPts val="0"/>
                        </a:spcAft>
                      </a:pPr>
                      <a:r>
                        <a:rPr lang="en-US" sz="1200" dirty="0" smtClean="0">
                          <a:effectLst/>
                          <a:latin typeface="Calibri"/>
                          <a:ea typeface="Calibri"/>
                          <a:cs typeface="Times New Roman"/>
                        </a:rPr>
                        <a:t>Minority Businesses</a:t>
                      </a:r>
                    </a:p>
                    <a:p>
                      <a:pPr marL="0" marR="0" algn="ctr">
                        <a:lnSpc>
                          <a:spcPct val="115000"/>
                        </a:lnSpc>
                        <a:spcBef>
                          <a:spcPts val="0"/>
                        </a:spcBef>
                        <a:spcAft>
                          <a:spcPts val="0"/>
                        </a:spcAft>
                      </a:pPr>
                      <a:r>
                        <a:rPr lang="en-US" sz="1200" dirty="0" smtClean="0">
                          <a:effectLst/>
                          <a:latin typeface="Calibri"/>
                          <a:ea typeface="Calibri"/>
                          <a:cs typeface="Times New Roman"/>
                        </a:rPr>
                        <a:t>Woman Businesses</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u="sng" dirty="0" smtClean="0">
                          <a:solidFill>
                            <a:srgbClr val="0000FF"/>
                          </a:solidFill>
                          <a:effectLst/>
                          <a:latin typeface="Calibri"/>
                          <a:ea typeface="Calibri"/>
                          <a:cs typeface="Times New Roman"/>
                          <a:hlinkClick r:id="rId7"/>
                        </a:rPr>
                        <a:t>Lawrencec@omwbe.wa.gov</a:t>
                      </a:r>
                      <a:endParaRPr lang="en-U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effectLst/>
                          <a:latin typeface="Calibri"/>
                          <a:ea typeface="Calibri"/>
                          <a:cs typeface="Times New Roman"/>
                        </a:rPr>
                        <a:t>360-664-9759</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67797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ab5d7b00-834a-4efe-8968-9d97478a3691">EWUPACEUPKES-170-23338</_dlc_DocId>
    <_dlc_DocIdUrl xmlns="ab5d7b00-834a-4efe-8968-9d97478a3691">
      <Url>http://stage-des/_layouts/DocIdRedir.aspx?ID=EWUPACEUPKES-170-23338</Url>
      <Description>EWUPACEUPKES-170-23338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2A41A54BADD08F46A25A439CA5113C81" ma:contentTypeVersion="2" ma:contentTypeDescription="Create a new document." ma:contentTypeScope="" ma:versionID="b0572839a5f1b379d340e89a57fe4ebe">
  <xsd:schema xmlns:xsd="http://www.w3.org/2001/XMLSchema" xmlns:xs="http://www.w3.org/2001/XMLSchema" xmlns:p="http://schemas.microsoft.com/office/2006/metadata/properties" xmlns:ns1="http://schemas.microsoft.com/sharepoint/v3" xmlns:ns2="ab5d7b00-834a-4efe-8968-9d97478a3691" targetNamespace="http://schemas.microsoft.com/office/2006/metadata/properties" ma:root="true" ma:fieldsID="b8b80030ab68ff9f9ef10e2a8494e4c4" ns1:_="" ns2:_="">
    <xsd:import namespace="http://schemas.microsoft.com/sharepoint/v3"/>
    <xsd:import namespace="ab5d7b00-834a-4efe-8968-9d97478a369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d7b00-834a-4efe-8968-9d97478a369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C9306A-8502-48C1-8977-50639BFAA041}"/>
</file>

<file path=customXml/itemProps2.xml><?xml version="1.0" encoding="utf-8"?>
<ds:datastoreItem xmlns:ds="http://schemas.openxmlformats.org/officeDocument/2006/customXml" ds:itemID="{ACCE7D81-4E8A-47AC-BB6E-4D2F8F316D45}"/>
</file>

<file path=customXml/itemProps3.xml><?xml version="1.0" encoding="utf-8"?>
<ds:datastoreItem xmlns:ds="http://schemas.openxmlformats.org/officeDocument/2006/customXml" ds:itemID="{A5F5B747-C14C-49C7-92DF-4153A47C5F99}"/>
</file>

<file path=customXml/itemProps4.xml><?xml version="1.0" encoding="utf-8"?>
<ds:datastoreItem xmlns:ds="http://schemas.openxmlformats.org/officeDocument/2006/customXml" ds:itemID="{C97A372F-1CFE-483A-9DCF-CCC1187B531F}"/>
</file>

<file path=docProps/app.xml><?xml version="1.0" encoding="utf-8"?>
<Properties xmlns="http://schemas.openxmlformats.org/officeDocument/2006/extended-properties" xmlns:vt="http://schemas.openxmlformats.org/officeDocument/2006/docPropsVTypes">
  <Template>DES-PPT-Template</Template>
  <TotalTime>5031</TotalTime>
  <Words>338</Words>
  <Application>Microsoft Office PowerPoint</Application>
  <PresentationFormat>On-screen Show (4:3)</PresentationFormat>
  <Paragraphs>110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DES-PPT-Template</vt:lpstr>
      <vt:lpstr>DES Small Agency Support Diverse Business Participation</vt:lpstr>
      <vt:lpstr>Small Business First Handshake</vt:lpstr>
      <vt:lpstr>Small Business First Handshake http://www.des.wa.gov/services/ContractingPurchasing/Business/Pages/default.aspx</vt:lpstr>
      <vt:lpstr>Small Business Second Handshake</vt:lpstr>
      <vt:lpstr>Small Business Says No to WA State Business</vt:lpstr>
      <vt:lpstr>Help Small Business Say Yes to WA State Business</vt:lpstr>
      <vt:lpstr>Diverse &amp; Small Business AFRS Reporting</vt:lpstr>
      <vt:lpstr>Washington Diverse Business Participation Reporting</vt:lpstr>
      <vt:lpstr>WA State Small Business Liaisons http://www.oria.wa.gov/site/alias__oria/publications_business_publications/433/business_publications.aspx </vt:lpstr>
    </vt:vector>
  </TitlesOfParts>
  <Company>Department of Enterprise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DES Diverse Biz</dc:title>
  <dc:creator>jonp</dc:creator>
  <cp:lastModifiedBy>McClanahan, Gwen (DES)</cp:lastModifiedBy>
  <cp:revision>268</cp:revision>
  <cp:lastPrinted>2016-03-31T21:09:18Z</cp:lastPrinted>
  <dcterms:created xsi:type="dcterms:W3CDTF">2012-07-19T21:11:51Z</dcterms:created>
  <dcterms:modified xsi:type="dcterms:W3CDTF">2016-04-19T23:56:09Z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0x0101002A41A54BADD08F46A25A439CA5113C81</vt:lpwstr>
  </property>
  <property fmtid="{D5CDD505-2E9C-101B-9397-08002B2CF9AE}" pid="3" name="Category">
    <vt:lpwstr>Template</vt:lpwstr>
  </property>
  <property fmtid="{D5CDD505-2E9C-101B-9397-08002B2CF9AE}" pid="4" name="_dlc_DocIdItemGuid">
    <vt:lpwstr>b4dbabe2-5c94-442b-babb-8dcea1ebb50d</vt:lpwstr>
  </property>
</Properties>
</file>