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4"/>
  </p:notesMasterIdLst>
  <p:handoutMasterIdLst>
    <p:handoutMasterId r:id="rId75"/>
  </p:handoutMasterIdLst>
  <p:sldIdLst>
    <p:sldId id="256" r:id="rId5"/>
    <p:sldId id="262" r:id="rId6"/>
    <p:sldId id="282" r:id="rId7"/>
    <p:sldId id="263" r:id="rId8"/>
    <p:sldId id="338" r:id="rId9"/>
    <p:sldId id="337" r:id="rId10"/>
    <p:sldId id="285" r:id="rId11"/>
    <p:sldId id="265" r:id="rId12"/>
    <p:sldId id="286" r:id="rId13"/>
    <p:sldId id="287" r:id="rId14"/>
    <p:sldId id="340" r:id="rId15"/>
    <p:sldId id="294" r:id="rId16"/>
    <p:sldId id="288" r:id="rId17"/>
    <p:sldId id="326" r:id="rId18"/>
    <p:sldId id="327" r:id="rId19"/>
    <p:sldId id="328" r:id="rId20"/>
    <p:sldId id="290" r:id="rId21"/>
    <p:sldId id="297" r:id="rId22"/>
    <p:sldId id="298" r:id="rId23"/>
    <p:sldId id="299" r:id="rId24"/>
    <p:sldId id="300" r:id="rId25"/>
    <p:sldId id="296" r:id="rId26"/>
    <p:sldId id="291" r:id="rId27"/>
    <p:sldId id="289" r:id="rId28"/>
    <p:sldId id="292" r:id="rId29"/>
    <p:sldId id="293" r:id="rId30"/>
    <p:sldId id="329" r:id="rId31"/>
    <p:sldId id="330" r:id="rId32"/>
    <p:sldId id="331" r:id="rId33"/>
    <p:sldId id="295" r:id="rId34"/>
    <p:sldId id="310" r:id="rId35"/>
    <p:sldId id="311" r:id="rId36"/>
    <p:sldId id="312" r:id="rId37"/>
    <p:sldId id="301" r:id="rId38"/>
    <p:sldId id="303" r:id="rId39"/>
    <p:sldId id="304" r:id="rId40"/>
    <p:sldId id="305"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02" r:id="rId54"/>
    <p:sldId id="306" r:id="rId55"/>
    <p:sldId id="308" r:id="rId56"/>
    <p:sldId id="267" r:id="rId57"/>
    <p:sldId id="276" r:id="rId58"/>
    <p:sldId id="268" r:id="rId59"/>
    <p:sldId id="277" r:id="rId60"/>
    <p:sldId id="332" r:id="rId61"/>
    <p:sldId id="333" r:id="rId62"/>
    <p:sldId id="342" r:id="rId63"/>
    <p:sldId id="343" r:id="rId64"/>
    <p:sldId id="344" r:id="rId65"/>
    <p:sldId id="345" r:id="rId66"/>
    <p:sldId id="346" r:id="rId67"/>
    <p:sldId id="347" r:id="rId68"/>
    <p:sldId id="348" r:id="rId69"/>
    <p:sldId id="334" r:id="rId70"/>
    <p:sldId id="335" r:id="rId71"/>
    <p:sldId id="336" r:id="rId72"/>
    <p:sldId id="269" r:id="rId7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315E"/>
    <a:srgbClr val="6DB33F"/>
    <a:srgbClr val="032B6D"/>
    <a:srgbClr val="ADA6B4"/>
    <a:srgbClr val="A4A3B7"/>
    <a:srgbClr val="021F4E"/>
    <a:srgbClr val="243962"/>
    <a:srgbClr val="055B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43" autoAdjust="0"/>
  </p:normalViewPr>
  <p:slideViewPr>
    <p:cSldViewPr>
      <p:cViewPr>
        <p:scale>
          <a:sx n="80" d="100"/>
          <a:sy n="80" d="100"/>
        </p:scale>
        <p:origin x="111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81F542B-7B9C-495E-929A-BE5B82C05E66}" type="datetimeFigureOut">
              <a:rPr lang="en-US" smtClean="0"/>
              <a:t>4/28/2017</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9E5FFEEA-CE66-4B0F-B76E-753B302BBF95}" type="slidenum">
              <a:rPr lang="en-US" smtClean="0"/>
              <a:t>‹#›</a:t>
            </a:fld>
            <a:endParaRPr lang="en-US"/>
          </a:p>
        </p:txBody>
      </p:sp>
    </p:spTree>
    <p:extLst>
      <p:ext uri="{BB962C8B-B14F-4D97-AF65-F5344CB8AC3E}">
        <p14:creationId xmlns:p14="http://schemas.microsoft.com/office/powerpoint/2010/main" val="801598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294D073-375B-4414-951B-1CB3216E2BB8}" type="datetimeFigureOut">
              <a:rPr lang="en-US" smtClean="0"/>
              <a:pPr/>
              <a:t>4/28/2017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06C41FE-50D3-409A-B028-0F48A32A3A64}" type="slidenum">
              <a:rPr lang="en-US" smtClean="0"/>
              <a:pPr/>
              <a:t>‹#›</a:t>
            </a:fld>
            <a:endParaRPr lang="en-US"/>
          </a:p>
        </p:txBody>
      </p:sp>
    </p:spTree>
    <p:extLst>
      <p:ext uri="{BB962C8B-B14F-4D97-AF65-F5344CB8AC3E}">
        <p14:creationId xmlns:p14="http://schemas.microsoft.com/office/powerpoint/2010/main" val="4278454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anose="020B0604020202020204" pitchFamily="34" charset="0"/>
                <a:cs typeface="Arial" panose="020B0604020202020204" pitchFamily="34" charset="0"/>
              </a:rPr>
              <a:t>Please mention:</a:t>
            </a:r>
          </a:p>
          <a:p>
            <a:pPr marL="171450" indent="-171450">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Restroom locations</a:t>
            </a:r>
          </a:p>
          <a:p>
            <a:pPr marL="171450" indent="-171450">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Emergency Exits</a:t>
            </a:r>
          </a:p>
          <a:p>
            <a:pPr marL="171450" indent="-171450">
              <a:buFont typeface="Arial" panose="020B0604020202020204" pitchFamily="34" charset="0"/>
              <a:buChar char="•"/>
            </a:pPr>
            <a:r>
              <a:rPr lang="en-US" sz="1400" baseline="0" dirty="0" smtClean="0">
                <a:latin typeface="Arial" panose="020B0604020202020204" pitchFamily="34" charset="0"/>
                <a:cs typeface="Arial" panose="020B0604020202020204" pitchFamily="34" charset="0"/>
              </a:rPr>
              <a:t>There will be a break in the morning, boxed lunches, and an afternoon break</a:t>
            </a:r>
          </a:p>
        </p:txBody>
      </p:sp>
      <p:sp>
        <p:nvSpPr>
          <p:cNvPr id="4" name="Slide Number Placeholder 3"/>
          <p:cNvSpPr>
            <a:spLocks noGrp="1"/>
          </p:cNvSpPr>
          <p:nvPr>
            <p:ph type="sldNum" sz="quarter" idx="10"/>
          </p:nvPr>
        </p:nvSpPr>
        <p:spPr/>
        <p:txBody>
          <a:bodyPr/>
          <a:lstStyle/>
          <a:p>
            <a:fld id="{906C41FE-50D3-409A-B028-0F48A32A3A64}" type="slidenum">
              <a:rPr lang="en-US" smtClean="0"/>
              <a:pPr/>
              <a:t>1</a:t>
            </a:fld>
            <a:endParaRPr lang="en-US"/>
          </a:p>
        </p:txBody>
      </p:sp>
    </p:spTree>
    <p:extLst>
      <p:ext uri="{BB962C8B-B14F-4D97-AF65-F5344CB8AC3E}">
        <p14:creationId xmlns:p14="http://schemas.microsoft.com/office/powerpoint/2010/main" val="1525944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37</a:t>
            </a:fld>
            <a:endParaRPr lang="en-US"/>
          </a:p>
        </p:txBody>
      </p:sp>
    </p:spTree>
    <p:extLst>
      <p:ext uri="{BB962C8B-B14F-4D97-AF65-F5344CB8AC3E}">
        <p14:creationId xmlns:p14="http://schemas.microsoft.com/office/powerpoint/2010/main" val="2889773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39</a:t>
            </a:fld>
            <a:endParaRPr lang="en-US"/>
          </a:p>
        </p:txBody>
      </p:sp>
    </p:spTree>
    <p:extLst>
      <p:ext uri="{BB962C8B-B14F-4D97-AF65-F5344CB8AC3E}">
        <p14:creationId xmlns:p14="http://schemas.microsoft.com/office/powerpoint/2010/main" val="2768368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46</a:t>
            </a:fld>
            <a:endParaRPr lang="en-US"/>
          </a:p>
        </p:txBody>
      </p:sp>
    </p:spTree>
    <p:extLst>
      <p:ext uri="{BB962C8B-B14F-4D97-AF65-F5344CB8AC3E}">
        <p14:creationId xmlns:p14="http://schemas.microsoft.com/office/powerpoint/2010/main" val="327885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48</a:t>
            </a:fld>
            <a:endParaRPr lang="en-US"/>
          </a:p>
        </p:txBody>
      </p:sp>
    </p:spTree>
    <p:extLst>
      <p:ext uri="{BB962C8B-B14F-4D97-AF65-F5344CB8AC3E}">
        <p14:creationId xmlns:p14="http://schemas.microsoft.com/office/powerpoint/2010/main" val="112721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06C41FE-50D3-409A-B028-0F48A32A3A64}" type="slidenum">
              <a:rPr lang="en-US" smtClean="0"/>
              <a:pPr/>
              <a:t>2</a:t>
            </a:fld>
            <a:endParaRPr lang="en-US"/>
          </a:p>
        </p:txBody>
      </p:sp>
    </p:spTree>
    <p:extLst>
      <p:ext uri="{BB962C8B-B14F-4D97-AF65-F5344CB8AC3E}">
        <p14:creationId xmlns:p14="http://schemas.microsoft.com/office/powerpoint/2010/main" val="1690177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6</a:t>
            </a:fld>
            <a:endParaRPr lang="en-US"/>
          </a:p>
        </p:txBody>
      </p:sp>
    </p:spTree>
    <p:extLst>
      <p:ext uri="{BB962C8B-B14F-4D97-AF65-F5344CB8AC3E}">
        <p14:creationId xmlns:p14="http://schemas.microsoft.com/office/powerpoint/2010/main" val="3029899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7</a:t>
            </a:fld>
            <a:endParaRPr lang="en-US"/>
          </a:p>
        </p:txBody>
      </p:sp>
    </p:spTree>
    <p:extLst>
      <p:ext uri="{BB962C8B-B14F-4D97-AF65-F5344CB8AC3E}">
        <p14:creationId xmlns:p14="http://schemas.microsoft.com/office/powerpoint/2010/main" val="2287346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9</a:t>
            </a:fld>
            <a:endParaRPr lang="en-US"/>
          </a:p>
        </p:txBody>
      </p:sp>
    </p:spTree>
    <p:extLst>
      <p:ext uri="{BB962C8B-B14F-4D97-AF65-F5344CB8AC3E}">
        <p14:creationId xmlns:p14="http://schemas.microsoft.com/office/powerpoint/2010/main" val="2067782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Brief History of Washington State’s Small Works Process</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19</a:t>
            </a:fld>
            <a:endParaRPr lang="en-US"/>
          </a:p>
        </p:txBody>
      </p:sp>
    </p:spTree>
    <p:extLst>
      <p:ext uri="{BB962C8B-B14F-4D97-AF65-F5344CB8AC3E}">
        <p14:creationId xmlns:p14="http://schemas.microsoft.com/office/powerpoint/2010/main" val="848185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Brief History of Washington State’s Small Works Process</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20</a:t>
            </a:fld>
            <a:endParaRPr lang="en-US"/>
          </a:p>
        </p:txBody>
      </p:sp>
    </p:spTree>
    <p:extLst>
      <p:ext uri="{BB962C8B-B14F-4D97-AF65-F5344CB8AC3E}">
        <p14:creationId xmlns:p14="http://schemas.microsoft.com/office/powerpoint/2010/main" val="2473065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21</a:t>
            </a:fld>
            <a:endParaRPr lang="en-US"/>
          </a:p>
        </p:txBody>
      </p:sp>
    </p:spTree>
    <p:extLst>
      <p:ext uri="{BB962C8B-B14F-4D97-AF65-F5344CB8AC3E}">
        <p14:creationId xmlns:p14="http://schemas.microsoft.com/office/powerpoint/2010/main" val="3620738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Brief History of Washington State’s Small Works Process</a:t>
            </a:r>
          </a:p>
          <a:p>
            <a:endParaRPr lang="en-US" dirty="0"/>
          </a:p>
        </p:txBody>
      </p:sp>
      <p:sp>
        <p:nvSpPr>
          <p:cNvPr id="4" name="Slide Number Placeholder 3"/>
          <p:cNvSpPr>
            <a:spLocks noGrp="1"/>
          </p:cNvSpPr>
          <p:nvPr>
            <p:ph type="sldNum" sz="quarter" idx="10"/>
          </p:nvPr>
        </p:nvSpPr>
        <p:spPr/>
        <p:txBody>
          <a:bodyPr/>
          <a:lstStyle/>
          <a:p>
            <a:fld id="{906C41FE-50D3-409A-B028-0F48A32A3A64}" type="slidenum">
              <a:rPr lang="en-US" smtClean="0"/>
              <a:pPr/>
              <a:t>31</a:t>
            </a:fld>
            <a:endParaRPr lang="en-US"/>
          </a:p>
        </p:txBody>
      </p:sp>
    </p:spTree>
    <p:extLst>
      <p:ext uri="{BB962C8B-B14F-4D97-AF65-F5344CB8AC3E}">
        <p14:creationId xmlns:p14="http://schemas.microsoft.com/office/powerpoint/2010/main" val="717152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a:prstGeom prst="rect">
            <a:avLst/>
          </a:prstGeom>
        </p:spPr>
        <p:txBody>
          <a:bodyPr>
            <a:normAutofit/>
          </a:bodyPr>
          <a:lstStyle>
            <a:lvl1pPr>
              <a:defRPr sz="42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733800"/>
            <a:ext cx="6400800" cy="1295400"/>
          </a:xfrm>
        </p:spPr>
        <p:txBody>
          <a:bodyPr/>
          <a:lstStyle>
            <a:lvl1pPr marL="0" indent="0" algn="ctr">
              <a:buNone/>
              <a:defRPr i="1">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94B2C409-97E4-4FBA-B694-9CF34CD0FA2E}" type="datetimeFigureOut">
              <a:rPr lang="en-US" smtClean="0"/>
              <a:pPr/>
              <a:t>4/28/2017</a:t>
            </a:fld>
            <a:endParaRPr lang="en-US" dirty="0"/>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AF4633DB-60EA-4E8C-BBF5-C6905058522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94B2C409-97E4-4FBA-B694-9CF34CD0FA2E}" type="datetimeFigureOut">
              <a:rPr lang="en-US" smtClean="0"/>
              <a:pPr/>
              <a:t>4/28/2017</a:t>
            </a:fld>
            <a:endParaRPr lang="en-US" dirty="0"/>
          </a:p>
        </p:txBody>
      </p:sp>
      <p:sp>
        <p:nvSpPr>
          <p:cNvPr id="6" name="Slide Number Placeholder 5"/>
          <p:cNvSpPr>
            <a:spLocks noGrp="1"/>
          </p:cNvSpPr>
          <p:nvPr>
            <p:ph type="sldNum" sz="quarter" idx="12"/>
          </p:nvPr>
        </p:nvSpPr>
        <p:spPr>
          <a:xfrm>
            <a:off x="2667000" y="6356350"/>
            <a:ext cx="2133600" cy="365125"/>
          </a:xfrm>
        </p:spPr>
        <p:txBody>
          <a:bodyPr/>
          <a:lstStyle>
            <a:lvl1pPr algn="ctr">
              <a:defRPr>
                <a:latin typeface="Arial" pitchFamily="34" charset="0"/>
                <a:cs typeface="Arial" pitchFamily="34" charset="0"/>
              </a:defRPr>
            </a:lvl1pPr>
          </a:lstStyle>
          <a:p>
            <a:fld id="{AF4633DB-60EA-4E8C-BBF5-C69050585220}" type="slidenum">
              <a:rPr lang="en-US" smtClean="0"/>
              <a:pPr/>
              <a:t>‹#›</a:t>
            </a:fld>
            <a:endParaRPr lang="en-US" dirty="0"/>
          </a:p>
        </p:txBody>
      </p:sp>
      <p:pic>
        <p:nvPicPr>
          <p:cNvPr id="2050" name="Picture 2" descr="C:\Documents and Settings\jessicam\Desktop\George-only_Grayscale50%transp.gif"/>
          <p:cNvPicPr>
            <a:picLocks noChangeAspect="1" noChangeArrowheads="1"/>
          </p:cNvPicPr>
          <p:nvPr userDrawn="1"/>
        </p:nvPicPr>
        <p:blipFill>
          <a:blip r:embed="rId2" cstate="print"/>
          <a:srcRect/>
          <a:stretch>
            <a:fillRect/>
          </a:stretch>
        </p:blipFill>
        <p:spPr bwMode="auto">
          <a:xfrm>
            <a:off x="8001000" y="5715000"/>
            <a:ext cx="990600" cy="990600"/>
          </a:xfrm>
          <a:prstGeom prst="rect">
            <a:avLst/>
          </a:prstGeom>
          <a:noFill/>
        </p:spPr>
      </p:pic>
      <p:cxnSp>
        <p:nvCxnSpPr>
          <p:cNvPr id="10" name="Straight Connector 9"/>
          <p:cNvCxnSpPr/>
          <p:nvPr userDrawn="1"/>
        </p:nvCxnSpPr>
        <p:spPr>
          <a:xfrm>
            <a:off x="457200" y="1143000"/>
            <a:ext cx="8229600" cy="0"/>
          </a:xfrm>
          <a:prstGeom prst="line">
            <a:avLst/>
          </a:prstGeom>
          <a:ln w="38100">
            <a:solidFill>
              <a:srgbClr val="032B6D"/>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457200" y="76200"/>
            <a:ext cx="8229600" cy="914400"/>
          </a:xfrm>
          <a:prstGeom prst="rect">
            <a:avLst/>
          </a:prstGeom>
        </p:spPr>
        <p:txBody>
          <a:bodyPr>
            <a:normAutofit/>
          </a:bodyPr>
          <a:lstStyle>
            <a:lvl1pPr>
              <a:defRPr sz="4000" b="1" i="1">
                <a:solidFill>
                  <a:srgbClr val="6DB33F"/>
                </a:solidFill>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a:prstGeom prst="rect">
            <a:avLst/>
          </a:prstGeom>
        </p:spPr>
        <p:txBody>
          <a:bodyPr>
            <a:normAutofit/>
          </a:bodyPr>
          <a:lstStyle>
            <a:lvl1pPr>
              <a:defRPr sz="4000" b="1" i="1">
                <a:solidFill>
                  <a:srgbClr val="6DB33F"/>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876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94B2C409-97E4-4FBA-B694-9CF34CD0FA2E}" type="datetimeFigureOut">
              <a:rPr lang="en-US" smtClean="0"/>
              <a:pPr/>
              <a:t>4/28/2017</a:t>
            </a:fld>
            <a:endParaRPr lang="en-US" dirty="0"/>
          </a:p>
        </p:txBody>
      </p:sp>
      <p:sp>
        <p:nvSpPr>
          <p:cNvPr id="6" name="Slide Number Placeholder 5"/>
          <p:cNvSpPr>
            <a:spLocks noGrp="1"/>
          </p:cNvSpPr>
          <p:nvPr>
            <p:ph type="sldNum" sz="quarter" idx="12"/>
          </p:nvPr>
        </p:nvSpPr>
        <p:spPr>
          <a:xfrm>
            <a:off x="2667000" y="6356350"/>
            <a:ext cx="2133600" cy="365125"/>
          </a:xfrm>
        </p:spPr>
        <p:txBody>
          <a:bodyPr/>
          <a:lstStyle>
            <a:lvl1pPr algn="ctr">
              <a:defRPr>
                <a:latin typeface="Arial" pitchFamily="34" charset="0"/>
                <a:cs typeface="Arial" pitchFamily="34" charset="0"/>
              </a:defRPr>
            </a:lvl1pPr>
          </a:lstStyle>
          <a:p>
            <a:fld id="{AF4633DB-60EA-4E8C-BBF5-C69050585220}" type="slidenum">
              <a:rPr lang="en-US" smtClean="0"/>
              <a:pPr/>
              <a:t>‹#›</a:t>
            </a:fld>
            <a:endParaRPr lang="en-US" dirty="0"/>
          </a:p>
        </p:txBody>
      </p:sp>
      <p:pic>
        <p:nvPicPr>
          <p:cNvPr id="2050" name="Picture 2" descr="C:\Documents and Settings\jessicam\Desktop\George-only_Grayscale50%transp.gif"/>
          <p:cNvPicPr>
            <a:picLocks noChangeAspect="1" noChangeArrowheads="1"/>
          </p:cNvPicPr>
          <p:nvPr userDrawn="1"/>
        </p:nvPicPr>
        <p:blipFill>
          <a:blip r:embed="rId2" cstate="print"/>
          <a:srcRect/>
          <a:stretch>
            <a:fillRect/>
          </a:stretch>
        </p:blipFill>
        <p:spPr bwMode="auto">
          <a:xfrm>
            <a:off x="8001000" y="5715000"/>
            <a:ext cx="990600" cy="990600"/>
          </a:xfrm>
          <a:prstGeom prst="rect">
            <a:avLst/>
          </a:prstGeom>
          <a:noFill/>
        </p:spPr>
      </p:pic>
      <p:cxnSp>
        <p:nvCxnSpPr>
          <p:cNvPr id="10" name="Straight Connector 9"/>
          <p:cNvCxnSpPr/>
          <p:nvPr userDrawn="1"/>
        </p:nvCxnSpPr>
        <p:spPr>
          <a:xfrm>
            <a:off x="457200" y="1143000"/>
            <a:ext cx="8229600" cy="0"/>
          </a:xfrm>
          <a:prstGeom prst="line">
            <a:avLst/>
          </a:prstGeom>
          <a:ln w="38100">
            <a:solidFill>
              <a:srgbClr val="032B6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2C409-97E4-4FBA-B694-9CF34CD0FA2E}" type="datetimeFigureOut">
              <a:rPr lang="en-US" smtClean="0"/>
              <a:pPr/>
              <a:t>4/28/2017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633DB-60EA-4E8C-BBF5-C690505852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Jeff.Gonzalez@des.wa.gov"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apps.leg.wa.gov/rcw/default.aspx?cite=39.04.15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Jonathan.Martin@des.wa.gov"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Dennis.Flynn@des.wa.gov"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Christopher.Gizzi@des.wa.gov"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des.wa.gov/services/facilities-leasing/public-works-design-construction/state-agencies-and-educational-facilities/client-workshops" TargetMode="External"/><Relationship Id="rId2" Type="http://schemas.openxmlformats.org/officeDocument/2006/relationships/hyperlink" Target="mailto:rparkinson@rtp-law.com"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rparkinson@rtp-law.com"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Nancy.Deakins@des.wa.gov"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mailto:Bob.Bourg@des.wa.gov"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des.wa.gov/services/facilities-leasing/public-works-design-construction/state-agencies-and-educational-facilities/client-workshop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mailto:Bob.Bourg@des.wa.gov"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des.wa.gov/services/facilities-leasing/public-works-design-construction/state-agencies-and-educational-facilities/client-workshop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3" Type="http://schemas.openxmlformats.org/officeDocument/2006/relationships/hyperlink" Target="http://des.wa.gov/services/facilities-leasing/public-works-design-construction/formsreference-documents" TargetMode="External"/><Relationship Id="rId2" Type="http://schemas.openxmlformats.org/officeDocument/2006/relationships/hyperlink" Target="http://des.wa.gov/services/facilities-leasing/public-works-design-construction/state-agencies-and-educational-facilities"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mailto:eas-pwr@des.wa.gov"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mailto:Curtis.Pate@des.wa.gov"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mailto:Janet.Jansen@des.wa.gov"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mailto:Janet.Jansen@des.wa.gov"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mailto:mmattes@bates.ctc.edu"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4026" y="1828800"/>
            <a:ext cx="7772400" cy="3505200"/>
          </a:xfrm>
        </p:spPr>
        <p:txBody>
          <a:bodyPr>
            <a:normAutofit/>
          </a:bodyPr>
          <a:lstStyle/>
          <a:p>
            <a:r>
              <a:rPr lang="en-US" sz="3200" dirty="0" smtClean="0">
                <a:solidFill>
                  <a:schemeClr val="accent1">
                    <a:lumMod val="50000"/>
                  </a:schemeClr>
                </a:solidFill>
                <a:effectLst>
                  <a:outerShdw blurRad="38100" dist="38100" dir="2700000" algn="tl">
                    <a:srgbClr val="000000">
                      <a:alpha val="43137"/>
                    </a:srgbClr>
                  </a:outerShdw>
                </a:effectLst>
              </a:rPr>
              <a:t/>
            </a:r>
            <a:br>
              <a:rPr lang="en-US" sz="3200" dirty="0" smtClean="0">
                <a:solidFill>
                  <a:schemeClr val="accent1">
                    <a:lumMod val="50000"/>
                  </a:schemeClr>
                </a:solidFill>
                <a:effectLst>
                  <a:outerShdw blurRad="38100" dist="38100" dir="2700000" algn="tl">
                    <a:srgbClr val="000000">
                      <a:alpha val="43137"/>
                    </a:srgbClr>
                  </a:outerShdw>
                </a:effectLst>
              </a:rPr>
            </a:br>
            <a:r>
              <a:rPr lang="en-US" sz="6000" cap="small" dirty="0" smtClean="0">
                <a:solidFill>
                  <a:schemeClr val="accent1">
                    <a:lumMod val="50000"/>
                  </a:schemeClr>
                </a:solidFill>
                <a:effectLst>
                  <a:outerShdw blurRad="38100" dist="38100" dir="2700000" algn="tl">
                    <a:srgbClr val="000000">
                      <a:alpha val="43137"/>
                    </a:srgbClr>
                  </a:outerShdw>
                </a:effectLst>
              </a:rPr>
              <a:t>Client Workshop</a:t>
            </a:r>
            <a:br>
              <a:rPr lang="en-US" sz="6000" cap="small" dirty="0" smtClean="0">
                <a:solidFill>
                  <a:schemeClr val="accent1">
                    <a:lumMod val="50000"/>
                  </a:schemeClr>
                </a:solidFill>
                <a:effectLst>
                  <a:outerShdw blurRad="38100" dist="38100" dir="2700000" algn="tl">
                    <a:srgbClr val="000000">
                      <a:alpha val="43137"/>
                    </a:srgbClr>
                  </a:outerShdw>
                </a:effectLst>
              </a:rPr>
            </a:br>
            <a:r>
              <a:rPr lang="en-US" sz="3200" cap="small" dirty="0" smtClean="0">
                <a:solidFill>
                  <a:schemeClr val="accent1">
                    <a:lumMod val="50000"/>
                  </a:schemeClr>
                </a:solidFill>
                <a:effectLst>
                  <a:outerShdw blurRad="38100" dist="38100" dir="2700000" algn="tl">
                    <a:srgbClr val="000000">
                      <a:alpha val="43137"/>
                    </a:srgbClr>
                  </a:outerShdw>
                </a:effectLst>
              </a:rPr>
              <a:t/>
            </a:r>
            <a:br>
              <a:rPr lang="en-US" sz="3200" cap="small" dirty="0" smtClean="0">
                <a:solidFill>
                  <a:schemeClr val="accent1">
                    <a:lumMod val="50000"/>
                  </a:schemeClr>
                </a:solidFill>
                <a:effectLst>
                  <a:outerShdw blurRad="38100" dist="38100" dir="2700000" algn="tl">
                    <a:srgbClr val="000000">
                      <a:alpha val="43137"/>
                    </a:srgbClr>
                  </a:outerShdw>
                </a:effectLst>
              </a:rPr>
            </a:br>
            <a:r>
              <a:rPr lang="en-US" sz="5400" cap="small" dirty="0" smtClean="0">
                <a:solidFill>
                  <a:schemeClr val="accent1">
                    <a:lumMod val="50000"/>
                  </a:schemeClr>
                </a:solidFill>
                <a:effectLst>
                  <a:outerShdw blurRad="38100" dist="38100" dir="2700000" algn="tl">
                    <a:srgbClr val="000000">
                      <a:alpha val="43137"/>
                    </a:srgbClr>
                  </a:outerShdw>
                </a:effectLst>
              </a:rPr>
              <a:t>April 18, 2017</a:t>
            </a:r>
            <a:endParaRPr lang="en-US" sz="5400" cap="small" dirty="0">
              <a:solidFill>
                <a:schemeClr val="accent1">
                  <a:lumMod val="50000"/>
                </a:schemeClr>
              </a:solidFill>
              <a:effectLst>
                <a:outerShdw blurRad="38100" dist="38100" dir="2700000" algn="tl">
                  <a:srgbClr val="000000">
                    <a:alpha val="43137"/>
                  </a:srgbClr>
                </a:outerShdw>
              </a:effectLst>
            </a:endParaRPr>
          </a:p>
        </p:txBody>
      </p:sp>
      <p:pic>
        <p:nvPicPr>
          <p:cNvPr id="5" name="Picture 4" descr="Logo Green.png"/>
          <p:cNvPicPr>
            <a:picLocks noChangeAspect="1"/>
          </p:cNvPicPr>
          <p:nvPr/>
        </p:nvPicPr>
        <p:blipFill>
          <a:blip r:embed="rId3" cstate="print"/>
          <a:stretch>
            <a:fillRect/>
          </a:stretch>
        </p:blipFill>
        <p:spPr>
          <a:xfrm>
            <a:off x="1301329" y="457200"/>
            <a:ext cx="6317794" cy="1066800"/>
          </a:xfrm>
          <a:prstGeom prst="rect">
            <a:avLst/>
          </a:prstGeom>
        </p:spPr>
      </p:pic>
      <p:pic>
        <p:nvPicPr>
          <p:cNvPr id="3" name="Picture 2"/>
          <p:cNvPicPr>
            <a:picLocks noChangeAspect="1"/>
          </p:cNvPicPr>
          <p:nvPr/>
        </p:nvPicPr>
        <p:blipFill>
          <a:blip r:embed="rId4"/>
          <a:stretch>
            <a:fillRect/>
          </a:stretch>
        </p:blipFill>
        <p:spPr>
          <a:xfrm>
            <a:off x="2971800" y="5938496"/>
            <a:ext cx="2209800" cy="662962"/>
          </a:xfrm>
          <a:prstGeom prst="rect">
            <a:avLst/>
          </a:prstGeom>
        </p:spPr>
      </p:pic>
      <p:pic>
        <p:nvPicPr>
          <p:cNvPr id="4" name="Picture 3"/>
          <p:cNvPicPr>
            <a:picLocks noChangeAspect="1"/>
          </p:cNvPicPr>
          <p:nvPr/>
        </p:nvPicPr>
        <p:blipFill>
          <a:blip r:embed="rId5"/>
          <a:stretch>
            <a:fillRect/>
          </a:stretch>
        </p:blipFill>
        <p:spPr>
          <a:xfrm>
            <a:off x="5331474" y="5915914"/>
            <a:ext cx="3124200" cy="708127"/>
          </a:xfrm>
          <a:prstGeom prst="rect">
            <a:avLst/>
          </a:prstGeom>
        </p:spPr>
      </p:pic>
      <p:cxnSp>
        <p:nvCxnSpPr>
          <p:cNvPr id="7" name="Straight Connector 6"/>
          <p:cNvCxnSpPr/>
          <p:nvPr/>
        </p:nvCxnSpPr>
        <p:spPr>
          <a:xfrm>
            <a:off x="685800" y="57150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762000"/>
          </a:xfrm>
        </p:spPr>
        <p:txBody>
          <a:bodyPr>
            <a:normAutofit/>
          </a:bodyPr>
          <a:lstStyle/>
          <a:p>
            <a:r>
              <a:rPr lang="en-US" dirty="0" smtClean="0"/>
              <a:t>Design-Bid-Build</a:t>
            </a:r>
            <a:endParaRPr lang="en-US" dirty="0"/>
          </a:p>
        </p:txBody>
      </p:sp>
      <p:sp>
        <p:nvSpPr>
          <p:cNvPr id="2" name="Content Placeholder 1"/>
          <p:cNvSpPr>
            <a:spLocks noGrp="1"/>
          </p:cNvSpPr>
          <p:nvPr>
            <p:ph idx="1"/>
          </p:nvPr>
        </p:nvSpPr>
        <p:spPr/>
        <p:txBody>
          <a:bodyPr/>
          <a:lstStyle/>
          <a:p>
            <a:pPr marL="0" indent="0">
              <a:buNone/>
            </a:pPr>
            <a:endParaRPr lang="en-US" dirty="0" smtClean="0"/>
          </a:p>
          <a:p>
            <a:pPr marL="0" indent="0">
              <a:buNone/>
            </a:pP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762000" y="1320868"/>
            <a:ext cx="7620000" cy="36321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Most common delivery method for public works projects</a:t>
            </a:r>
          </a:p>
          <a:p>
            <a:r>
              <a:rPr lang="en-US" sz="2800" dirty="0" smtClean="0"/>
              <a:t>Linear process – Project is fully designed prior to bidding the construction contract</a:t>
            </a:r>
          </a:p>
          <a:p>
            <a:r>
              <a:rPr lang="en-US" sz="2800" dirty="0" smtClean="0"/>
              <a:t>Services are segregated into separate contracts between owner/architect and owner/contractor</a:t>
            </a:r>
          </a:p>
          <a:p>
            <a:pPr marL="0" indent="0">
              <a:buFont typeface="Arial" pitchFamily="34" charset="0"/>
              <a:buNone/>
            </a:pPr>
            <a:endParaRPr lang="en-US" dirty="0" smtClean="0"/>
          </a:p>
        </p:txBody>
      </p:sp>
    </p:spTree>
    <p:extLst>
      <p:ext uri="{BB962C8B-B14F-4D97-AF65-F5344CB8AC3E}">
        <p14:creationId xmlns:p14="http://schemas.microsoft.com/office/powerpoint/2010/main" val="286974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762000"/>
          </a:xfrm>
        </p:spPr>
        <p:txBody>
          <a:bodyPr>
            <a:normAutofit/>
          </a:bodyPr>
          <a:lstStyle/>
          <a:p>
            <a:r>
              <a:rPr lang="en-US" dirty="0" smtClean="0"/>
              <a:t>Design-Bid-Build</a:t>
            </a:r>
            <a:endParaRPr lang="en-US" dirty="0"/>
          </a:p>
        </p:txBody>
      </p:sp>
      <p:sp>
        <p:nvSpPr>
          <p:cNvPr id="2" name="Content Placeholder 1"/>
          <p:cNvSpPr>
            <a:spLocks noGrp="1"/>
          </p:cNvSpPr>
          <p:nvPr>
            <p:ph idx="1"/>
          </p:nvPr>
        </p:nvSpPr>
        <p:spPr>
          <a:xfrm>
            <a:off x="762000" y="1295400"/>
            <a:ext cx="8077200" cy="4876800"/>
          </a:xfrm>
        </p:spPr>
        <p:txBody>
          <a:bodyPr/>
          <a:lstStyle/>
          <a:p>
            <a:pPr marL="0" indent="0">
              <a:buNone/>
            </a:pPr>
            <a:endParaRPr lang="en-US" dirty="0" smtClean="0"/>
          </a:p>
          <a:p>
            <a:pPr marL="0" indent="0">
              <a:buNone/>
            </a:pP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609600" y="1397068"/>
            <a:ext cx="7772400" cy="36321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Contactor competition is based on low </a:t>
            </a:r>
            <a:r>
              <a:rPr lang="en-US" sz="2800" dirty="0" smtClean="0"/>
              <a:t>bidder</a:t>
            </a:r>
            <a:endParaRPr lang="en-US" sz="2800" dirty="0"/>
          </a:p>
          <a:p>
            <a:r>
              <a:rPr lang="en-US" sz="2800" dirty="0"/>
              <a:t>Construction costs are “known” at the time bids are received</a:t>
            </a:r>
          </a:p>
          <a:p>
            <a:r>
              <a:rPr lang="en-US" sz="2800" dirty="0"/>
              <a:t>Construction alternates are then decided based on bids and budget</a:t>
            </a:r>
          </a:p>
          <a:p>
            <a:pPr marL="0" indent="0">
              <a:buFont typeface="Arial" pitchFamily="34" charset="0"/>
              <a:buNone/>
            </a:pPr>
            <a:endParaRPr lang="en-US" dirty="0" smtClean="0"/>
          </a:p>
        </p:txBody>
      </p:sp>
    </p:spTree>
    <p:extLst>
      <p:ext uri="{BB962C8B-B14F-4D97-AF65-F5344CB8AC3E}">
        <p14:creationId xmlns:p14="http://schemas.microsoft.com/office/powerpoint/2010/main" val="2970580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92887"/>
            <a:ext cx="8229600" cy="750113"/>
          </a:xfrm>
        </p:spPr>
        <p:txBody>
          <a:bodyPr/>
          <a:lstStyle/>
          <a:p>
            <a:r>
              <a:rPr lang="en-US" dirty="0" smtClean="0"/>
              <a:t>Design-Bid-Build</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Rectangle 5"/>
          <p:cNvSpPr/>
          <p:nvPr/>
        </p:nvSpPr>
        <p:spPr>
          <a:xfrm>
            <a:off x="514350" y="1447800"/>
            <a:ext cx="8229600" cy="34290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black"/>
                </a:solidFill>
                <a:latin typeface="Arial" panose="020B0604020202020204" pitchFamily="34" charset="0"/>
                <a:cs typeface="Arial" panose="020B0604020202020204" pitchFamily="34" charset="0"/>
              </a:rPr>
              <a:t>Separates design and construction, used for projects of any size</a:t>
            </a:r>
          </a:p>
        </p:txBody>
      </p:sp>
      <p:grpSp>
        <p:nvGrpSpPr>
          <p:cNvPr id="27" name="Group 26"/>
          <p:cNvGrpSpPr/>
          <p:nvPr/>
        </p:nvGrpSpPr>
        <p:grpSpPr>
          <a:xfrm>
            <a:off x="609600" y="1905000"/>
            <a:ext cx="8001000" cy="4079198"/>
            <a:chOff x="1345582" y="2257425"/>
            <a:chExt cx="6461108" cy="3365192"/>
          </a:xfrm>
        </p:grpSpPr>
        <p:sp>
          <p:nvSpPr>
            <p:cNvPr id="7" name="Rectangle 6"/>
            <p:cNvSpPr/>
            <p:nvPr/>
          </p:nvSpPr>
          <p:spPr>
            <a:xfrm>
              <a:off x="1428750" y="2257425"/>
              <a:ext cx="6377940" cy="31203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Phases label"/>
            <p:cNvSpPr txBox="1"/>
            <p:nvPr/>
          </p:nvSpPr>
          <p:spPr>
            <a:xfrm>
              <a:off x="1401433" y="4609326"/>
              <a:ext cx="693075" cy="300082"/>
            </a:xfrm>
            <a:prstGeom prst="rect">
              <a:avLst/>
            </a:prstGeom>
            <a:noFill/>
          </p:spPr>
          <p:txBody>
            <a:bodyPr wrap="none" rtlCol="0">
              <a:spAutoFit/>
            </a:bodyPr>
            <a:lstStyle/>
            <a:p>
              <a:r>
                <a:rPr lang="en-US" sz="1350" b="1" cap="small" dirty="0">
                  <a:solidFill>
                    <a:prstClr val="black"/>
                  </a:solidFill>
                </a:rPr>
                <a:t>Phases:</a:t>
              </a:r>
            </a:p>
          </p:txBody>
        </p:sp>
        <p:sp>
          <p:nvSpPr>
            <p:cNvPr id="9" name="Rectangle 8"/>
            <p:cNvSpPr/>
            <p:nvPr/>
          </p:nvSpPr>
          <p:spPr>
            <a:xfrm>
              <a:off x="1543050" y="4857750"/>
              <a:ext cx="1440180" cy="342900"/>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prstClr val="white"/>
                  </a:solidFill>
                </a:rPr>
                <a:t>Predesign</a:t>
              </a:r>
            </a:p>
          </p:txBody>
        </p:sp>
        <p:sp>
          <p:nvSpPr>
            <p:cNvPr id="10" name="Rectangle 9"/>
            <p:cNvSpPr/>
            <p:nvPr/>
          </p:nvSpPr>
          <p:spPr>
            <a:xfrm>
              <a:off x="3017520" y="4857750"/>
              <a:ext cx="1920240" cy="342900"/>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prstClr val="white"/>
                  </a:solidFill>
                </a:rPr>
                <a:t>Design</a:t>
              </a:r>
            </a:p>
          </p:txBody>
        </p:sp>
        <p:sp>
          <p:nvSpPr>
            <p:cNvPr id="11" name="Rectangle 10"/>
            <p:cNvSpPr/>
            <p:nvPr/>
          </p:nvSpPr>
          <p:spPr>
            <a:xfrm>
              <a:off x="4972050" y="4857750"/>
              <a:ext cx="2743200" cy="342900"/>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prstClr val="white"/>
                  </a:solidFill>
                </a:rPr>
                <a:t>Construction</a:t>
              </a:r>
            </a:p>
          </p:txBody>
        </p:sp>
        <p:sp>
          <p:nvSpPr>
            <p:cNvPr id="12" name="Freeform 11"/>
            <p:cNvSpPr/>
            <p:nvPr/>
          </p:nvSpPr>
          <p:spPr>
            <a:xfrm flipH="1">
              <a:off x="4956810" y="2390774"/>
              <a:ext cx="0" cy="2434590"/>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13" name="Group 12"/>
            <p:cNvGrpSpPr/>
            <p:nvPr/>
          </p:nvGrpSpPr>
          <p:grpSpPr>
            <a:xfrm>
              <a:off x="4956810" y="2825319"/>
              <a:ext cx="2571750" cy="1047274"/>
              <a:chOff x="5085080" y="2624091"/>
              <a:chExt cx="3429000" cy="1396365"/>
            </a:xfrm>
          </p:grpSpPr>
          <p:sp>
            <p:nvSpPr>
              <p:cNvPr id="14" name="Rectangle 13"/>
              <p:cNvSpPr/>
              <p:nvPr/>
            </p:nvSpPr>
            <p:spPr>
              <a:xfrm>
                <a:off x="5118100" y="2648856"/>
                <a:ext cx="3383280" cy="1371600"/>
              </a:xfrm>
              <a:prstGeom prst="rect">
                <a:avLst/>
              </a:prstGeom>
              <a:solidFill>
                <a:srgbClr val="FFA54B"/>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875"/>
                  </a:lnSpc>
                </a:pPr>
                <a:r>
                  <a:rPr lang="en-US" sz="1950" b="1" dirty="0">
                    <a:solidFill>
                      <a:prstClr val="black"/>
                    </a:solidFill>
                  </a:rPr>
                  <a:t>Contractor hired</a:t>
                </a:r>
              </a:p>
              <a:p>
                <a:pPr>
                  <a:lnSpc>
                    <a:spcPts val="1875"/>
                  </a:lnSpc>
                </a:pPr>
                <a:r>
                  <a:rPr lang="en-US" sz="1950" i="1" dirty="0">
                    <a:solidFill>
                      <a:prstClr val="black"/>
                    </a:solidFill>
                  </a:rPr>
                  <a:t>Awarded to responsible bidder with lowest responsive bid</a:t>
                </a:r>
              </a:p>
            </p:txBody>
          </p:sp>
          <p:sp>
            <p:nvSpPr>
              <p:cNvPr id="15" name="Freeform 14"/>
              <p:cNvSpPr/>
              <p:nvPr/>
            </p:nvSpPr>
            <p:spPr>
              <a:xfrm rot="16200000">
                <a:off x="6799580" y="909591"/>
                <a:ext cx="0" cy="3429000"/>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16" name="Group 15"/>
            <p:cNvGrpSpPr/>
            <p:nvPr/>
          </p:nvGrpSpPr>
          <p:grpSpPr>
            <a:xfrm>
              <a:off x="4956810" y="3993158"/>
              <a:ext cx="1885950" cy="565235"/>
              <a:chOff x="5085080" y="3903980"/>
              <a:chExt cx="2514600" cy="753647"/>
            </a:xfrm>
          </p:grpSpPr>
          <p:sp>
            <p:nvSpPr>
              <p:cNvPr id="17" name="Rectangle 16"/>
              <p:cNvSpPr/>
              <p:nvPr/>
            </p:nvSpPr>
            <p:spPr>
              <a:xfrm>
                <a:off x="5118100" y="3926107"/>
                <a:ext cx="2468880" cy="731520"/>
              </a:xfrm>
              <a:prstGeom prst="rect">
                <a:avLst/>
              </a:prstGeom>
              <a:solidFill>
                <a:srgbClr val="00CC00"/>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875"/>
                  </a:lnSpc>
                </a:pPr>
                <a:r>
                  <a:rPr lang="en-US" sz="1950" b="1" dirty="0">
                    <a:solidFill>
                      <a:prstClr val="black"/>
                    </a:solidFill>
                  </a:rPr>
                  <a:t>Construction cost established</a:t>
                </a:r>
              </a:p>
            </p:txBody>
          </p:sp>
          <p:sp>
            <p:nvSpPr>
              <p:cNvPr id="18" name="Freeform 17"/>
              <p:cNvSpPr/>
              <p:nvPr/>
            </p:nvSpPr>
            <p:spPr>
              <a:xfrm rot="16200000">
                <a:off x="6342380" y="2646680"/>
                <a:ext cx="0" cy="2514600"/>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19" name="TextBox 18"/>
            <p:cNvSpPr txBox="1"/>
            <p:nvPr/>
          </p:nvSpPr>
          <p:spPr>
            <a:xfrm>
              <a:off x="1704719" y="5368712"/>
              <a:ext cx="4993036" cy="253905"/>
            </a:xfrm>
            <a:prstGeom prst="rect">
              <a:avLst/>
            </a:prstGeom>
            <a:noFill/>
          </p:spPr>
          <p:txBody>
            <a:bodyPr wrap="none" rtlCol="0">
              <a:spAutoFit/>
            </a:bodyPr>
            <a:lstStyle/>
            <a:p>
              <a:pPr algn="just">
                <a:spcBef>
                  <a:spcPts val="225"/>
                </a:spcBef>
              </a:pPr>
              <a:r>
                <a:rPr lang="en-US" sz="1400" i="1" dirty="0">
                  <a:solidFill>
                    <a:prstClr val="black"/>
                  </a:solidFill>
                  <a:latin typeface="Arial Narrow" panose="020B0606020202030204" pitchFamily="34" charset="0"/>
                  <a:ea typeface="Times New Roman"/>
                  <a:cs typeface="Times New Roman"/>
                </a:rPr>
                <a:t>Source: JLARC analysis of public works contracting procedures, Sunset Review, Dec. 2012.</a:t>
              </a:r>
            </a:p>
          </p:txBody>
        </p:sp>
        <p:grpSp>
          <p:nvGrpSpPr>
            <p:cNvPr id="20" name="Group 19"/>
            <p:cNvGrpSpPr/>
            <p:nvPr/>
          </p:nvGrpSpPr>
          <p:grpSpPr>
            <a:xfrm>
              <a:off x="1345582" y="3654877"/>
              <a:ext cx="1674495" cy="1097279"/>
              <a:chOff x="254508" y="3903979"/>
              <a:chExt cx="2232660" cy="1463040"/>
            </a:xfrm>
            <a:effectLst>
              <a:outerShdw blurRad="50800" dist="38100" dir="8100000" algn="tr" rotWithShape="0">
                <a:prstClr val="black">
                  <a:alpha val="40000"/>
                </a:prstClr>
              </a:outerShdw>
            </a:effectLst>
          </p:grpSpPr>
          <p:sp>
            <p:nvSpPr>
              <p:cNvPr id="21" name="Rectangle 20"/>
              <p:cNvSpPr/>
              <p:nvPr/>
            </p:nvSpPr>
            <p:spPr>
              <a:xfrm>
                <a:off x="274320" y="3943891"/>
                <a:ext cx="2212848" cy="1091897"/>
              </a:xfrm>
              <a:prstGeom prst="rect">
                <a:avLst/>
              </a:prstGeom>
              <a:solidFill>
                <a:srgbClr val="FFA54B"/>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875"/>
                  </a:lnSpc>
                </a:pPr>
                <a:r>
                  <a:rPr lang="en-US" sz="1950" b="1" dirty="0">
                    <a:solidFill>
                      <a:prstClr val="black"/>
                    </a:solidFill>
                  </a:rPr>
                  <a:t>Architect/ </a:t>
                </a:r>
                <a:r>
                  <a:rPr lang="en-US" sz="1950" b="1" dirty="0" smtClean="0">
                    <a:solidFill>
                      <a:prstClr val="black"/>
                    </a:solidFill>
                  </a:rPr>
                  <a:t>Engineer </a:t>
                </a:r>
                <a:r>
                  <a:rPr lang="en-US" sz="1950" b="1" dirty="0">
                    <a:solidFill>
                      <a:prstClr val="black"/>
                    </a:solidFill>
                  </a:rPr>
                  <a:t>hired</a:t>
                </a:r>
              </a:p>
            </p:txBody>
          </p:sp>
          <p:sp>
            <p:nvSpPr>
              <p:cNvPr id="22" name="Freeform 21"/>
              <p:cNvSpPr/>
              <p:nvPr/>
            </p:nvSpPr>
            <p:spPr>
              <a:xfrm>
                <a:off x="2476500" y="3903979"/>
                <a:ext cx="0" cy="1463040"/>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Freeform 22"/>
              <p:cNvSpPr/>
              <p:nvPr/>
            </p:nvSpPr>
            <p:spPr>
              <a:xfrm rot="5400000" flipH="1">
                <a:off x="1365504" y="2792988"/>
                <a:ext cx="0" cy="2221992"/>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24" name="Group 23"/>
            <p:cNvGrpSpPr/>
            <p:nvPr/>
          </p:nvGrpSpPr>
          <p:grpSpPr>
            <a:xfrm flipH="1">
              <a:off x="3068138" y="2390776"/>
              <a:ext cx="1885950" cy="373211"/>
              <a:chOff x="5085080" y="3903980"/>
              <a:chExt cx="2514600" cy="497615"/>
            </a:xfrm>
          </p:grpSpPr>
          <p:sp>
            <p:nvSpPr>
              <p:cNvPr id="25" name="Rectangle 24"/>
              <p:cNvSpPr/>
              <p:nvPr/>
            </p:nvSpPr>
            <p:spPr>
              <a:xfrm>
                <a:off x="5118100" y="3926107"/>
                <a:ext cx="2468880" cy="475488"/>
              </a:xfrm>
              <a:prstGeom prst="rect">
                <a:avLst/>
              </a:prstGeom>
              <a:solidFill>
                <a:srgbClr val="FFA54B"/>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ts val="1875"/>
                  </a:lnSpc>
                </a:pPr>
                <a:r>
                  <a:rPr lang="en-US" sz="1950" b="1" dirty="0">
                    <a:solidFill>
                      <a:prstClr val="black"/>
                    </a:solidFill>
                  </a:rPr>
                  <a:t>Invitation to bid</a:t>
                </a:r>
              </a:p>
            </p:txBody>
          </p:sp>
          <p:sp>
            <p:nvSpPr>
              <p:cNvPr id="26" name="Freeform 25"/>
              <p:cNvSpPr/>
              <p:nvPr/>
            </p:nvSpPr>
            <p:spPr>
              <a:xfrm rot="16200000">
                <a:off x="6342380" y="2646680"/>
                <a:ext cx="0" cy="2514600"/>
              </a:xfrm>
              <a:custGeom>
                <a:avLst/>
                <a:gdLst>
                  <a:gd name="connsiteX0" fmla="*/ 13067 w 25767"/>
                  <a:gd name="connsiteY0" fmla="*/ 0 h 3696664"/>
                  <a:gd name="connsiteX1" fmla="*/ 367 w 25767"/>
                  <a:gd name="connsiteY1" fmla="*/ 3289300 h 3696664"/>
                  <a:gd name="connsiteX2" fmla="*/ 25767 w 25767"/>
                  <a:gd name="connsiteY2" fmla="*/ 3644900 h 3696664"/>
                  <a:gd name="connsiteX0" fmla="*/ 13067 w 13067"/>
                  <a:gd name="connsiteY0" fmla="*/ 0 h 3289300"/>
                  <a:gd name="connsiteX1" fmla="*/ 367 w 13067"/>
                  <a:gd name="connsiteY1" fmla="*/ 3289300 h 3289300"/>
                </a:gdLst>
                <a:ahLst/>
                <a:cxnLst>
                  <a:cxn ang="0">
                    <a:pos x="connsiteX0" y="connsiteY0"/>
                  </a:cxn>
                  <a:cxn ang="0">
                    <a:pos x="connsiteX1" y="connsiteY1"/>
                  </a:cxn>
                </a:cxnLst>
                <a:rect l="l" t="t" r="r" b="b"/>
                <a:pathLst>
                  <a:path w="13067" h="3289300">
                    <a:moveTo>
                      <a:pt x="13067" y="0"/>
                    </a:moveTo>
                    <a:cubicBezTo>
                      <a:pt x="5658" y="1340908"/>
                      <a:pt x="-1750" y="2681817"/>
                      <a:pt x="367" y="3289300"/>
                    </a:cubicBezTo>
                  </a:path>
                </a:pathLst>
              </a:custGeom>
              <a:noFill/>
              <a:ln w="69850">
                <a:solidFill>
                  <a:schemeClr val="tx1"/>
                </a:solidFill>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spTree>
    <p:extLst>
      <p:ext uri="{BB962C8B-B14F-4D97-AF65-F5344CB8AC3E}">
        <p14:creationId xmlns:p14="http://schemas.microsoft.com/office/powerpoint/2010/main" val="328260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762000"/>
          </a:xfrm>
        </p:spPr>
        <p:txBody>
          <a:bodyPr/>
          <a:lstStyle/>
          <a:p>
            <a:r>
              <a:rPr lang="en-US" dirty="0" smtClean="0"/>
              <a:t>Design-Bid-Build</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grpSp>
        <p:nvGrpSpPr>
          <p:cNvPr id="21" name="Group 20"/>
          <p:cNvGrpSpPr/>
          <p:nvPr/>
        </p:nvGrpSpPr>
        <p:grpSpPr>
          <a:xfrm>
            <a:off x="685800" y="1912946"/>
            <a:ext cx="7239001" cy="3629271"/>
            <a:chOff x="230119" y="1907579"/>
            <a:chExt cx="7094606" cy="3397812"/>
          </a:xfrm>
        </p:grpSpPr>
        <p:sp>
          <p:nvSpPr>
            <p:cNvPr id="10" name="Line 7"/>
            <p:cNvSpPr>
              <a:spLocks noChangeShapeType="1"/>
            </p:cNvSpPr>
            <p:nvPr/>
          </p:nvSpPr>
          <p:spPr bwMode="auto">
            <a:xfrm>
              <a:off x="3429000" y="2285998"/>
              <a:ext cx="1168953" cy="1"/>
            </a:xfrm>
            <a:prstGeom prst="line">
              <a:avLst/>
            </a:prstGeom>
            <a:noFill/>
            <a:ln w="38100">
              <a:solidFill>
                <a:schemeClr val="accent2"/>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sz="1350"/>
            </a:p>
          </p:txBody>
        </p:sp>
        <p:grpSp>
          <p:nvGrpSpPr>
            <p:cNvPr id="20" name="Group 19"/>
            <p:cNvGrpSpPr/>
            <p:nvPr/>
          </p:nvGrpSpPr>
          <p:grpSpPr>
            <a:xfrm>
              <a:off x="4410075" y="2075079"/>
              <a:ext cx="2914650" cy="3230312"/>
              <a:chOff x="4419600" y="2066468"/>
              <a:chExt cx="2914650" cy="3230312"/>
            </a:xfrm>
          </p:grpSpPr>
          <p:sp>
            <p:nvSpPr>
              <p:cNvPr id="7" name="Rectangle 4"/>
              <p:cNvSpPr>
                <a:spLocks noChangeArrowheads="1"/>
              </p:cNvSpPr>
              <p:nvPr/>
            </p:nvSpPr>
            <p:spPr bwMode="auto">
              <a:xfrm>
                <a:off x="4619625" y="2066468"/>
                <a:ext cx="2514600" cy="439064"/>
              </a:xfrm>
              <a:prstGeom prst="rect">
                <a:avLst/>
              </a:prstGeom>
              <a:solidFill>
                <a:schemeClr val="accent1">
                  <a:lumMod val="40000"/>
                  <a:lumOff val="6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9056" tIns="34529" rIns="69056" bIns="34529">
                <a:spAutoFit/>
              </a:bodyPr>
              <a:lstStyle>
                <a:lvl1pPr eaLnBrk="0" hangingPunct="0">
                  <a:defRPr sz="36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9pPr>
              </a:lstStyle>
              <a:p>
                <a:pPr algn="ctr">
                  <a:spcBef>
                    <a:spcPct val="50000"/>
                  </a:spcBef>
                  <a:buClrTx/>
                  <a:buFontTx/>
                  <a:buNone/>
                </a:pPr>
                <a:r>
                  <a:rPr lang="en-US" altLang="en-US" sz="2400" b="1" dirty="0" smtClean="0"/>
                  <a:t>Owner</a:t>
                </a:r>
                <a:endParaRPr lang="en-US" altLang="en-US" sz="2400" b="1" dirty="0"/>
              </a:p>
            </p:txBody>
          </p:sp>
          <p:sp>
            <p:nvSpPr>
              <p:cNvPr id="8" name="Rectangle 5"/>
              <p:cNvSpPr>
                <a:spLocks noChangeArrowheads="1"/>
              </p:cNvSpPr>
              <p:nvPr/>
            </p:nvSpPr>
            <p:spPr bwMode="auto">
              <a:xfrm>
                <a:off x="4648200" y="3581400"/>
                <a:ext cx="2457450" cy="808396"/>
              </a:xfrm>
              <a:prstGeom prst="rect">
                <a:avLst/>
              </a:prstGeom>
              <a:solidFill>
                <a:schemeClr val="accent1">
                  <a:lumMod val="40000"/>
                  <a:lumOff val="6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9056" tIns="34529" rIns="69056" bIns="34529">
                <a:spAutoFit/>
              </a:bodyPr>
              <a:lstStyle>
                <a:lvl1pPr eaLnBrk="0" hangingPunct="0">
                  <a:defRPr sz="36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9pPr>
              </a:lstStyle>
              <a:p>
                <a:pPr algn="ctr">
                  <a:spcBef>
                    <a:spcPct val="50000"/>
                  </a:spcBef>
                  <a:buClrTx/>
                  <a:buFontTx/>
                  <a:buNone/>
                </a:pPr>
                <a:r>
                  <a:rPr lang="en-US" altLang="en-US" sz="2400" b="1" dirty="0"/>
                  <a:t>General Contractor</a:t>
                </a:r>
              </a:p>
            </p:txBody>
          </p:sp>
          <p:sp>
            <p:nvSpPr>
              <p:cNvPr id="9" name="Rectangle 6"/>
              <p:cNvSpPr>
                <a:spLocks noChangeArrowheads="1"/>
              </p:cNvSpPr>
              <p:nvPr/>
            </p:nvSpPr>
            <p:spPr bwMode="auto">
              <a:xfrm>
                <a:off x="4419600" y="4885718"/>
                <a:ext cx="2914650" cy="411062"/>
              </a:xfrm>
              <a:prstGeom prst="rect">
                <a:avLst/>
              </a:prstGeom>
              <a:solidFill>
                <a:schemeClr val="accent1">
                  <a:lumMod val="40000"/>
                  <a:lumOff val="6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9056" tIns="34529" rIns="69056" bIns="34529">
                <a:spAutoFit/>
              </a:bodyPr>
              <a:lstStyle>
                <a:lvl1pPr eaLnBrk="0" hangingPunct="0">
                  <a:defRPr sz="36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9pPr>
              </a:lstStyle>
              <a:p>
                <a:pPr algn="ctr">
                  <a:spcBef>
                    <a:spcPct val="50000"/>
                  </a:spcBef>
                  <a:buClrTx/>
                  <a:buFontTx/>
                  <a:buNone/>
                </a:pPr>
                <a:r>
                  <a:rPr lang="en-US" altLang="en-US" sz="2400" b="1" dirty="0" smtClean="0"/>
                  <a:t>Sub-Contractors</a:t>
                </a:r>
                <a:endParaRPr lang="en-US" altLang="en-US" sz="2400" b="1" dirty="0"/>
              </a:p>
            </p:txBody>
          </p:sp>
          <p:sp>
            <p:nvSpPr>
              <p:cNvPr id="11" name="Line 8"/>
              <p:cNvSpPr>
                <a:spLocks noChangeShapeType="1"/>
              </p:cNvSpPr>
              <p:nvPr/>
            </p:nvSpPr>
            <p:spPr bwMode="auto">
              <a:xfrm flipH="1">
                <a:off x="5867400" y="2505532"/>
                <a:ext cx="9525" cy="1066932"/>
              </a:xfrm>
              <a:prstGeom prst="line">
                <a:avLst/>
              </a:prstGeom>
              <a:noFill/>
              <a:ln w="38100">
                <a:solidFill>
                  <a:schemeClr val="accent2"/>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sz="1350"/>
              </a:p>
            </p:txBody>
          </p:sp>
          <p:sp>
            <p:nvSpPr>
              <p:cNvPr id="12" name="Line 9"/>
              <p:cNvSpPr>
                <a:spLocks noChangeShapeType="1"/>
              </p:cNvSpPr>
              <p:nvPr/>
            </p:nvSpPr>
            <p:spPr bwMode="auto">
              <a:xfrm flipH="1">
                <a:off x="5876925" y="4398713"/>
                <a:ext cx="0" cy="487722"/>
              </a:xfrm>
              <a:prstGeom prst="line">
                <a:avLst/>
              </a:prstGeom>
              <a:noFill/>
              <a:ln w="38100">
                <a:solidFill>
                  <a:schemeClr val="accent2"/>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sz="1350"/>
              </a:p>
            </p:txBody>
          </p:sp>
        </p:grpSp>
        <p:sp>
          <p:nvSpPr>
            <p:cNvPr id="13" name="Line 10"/>
            <p:cNvSpPr>
              <a:spLocks noChangeShapeType="1"/>
            </p:cNvSpPr>
            <p:nvPr/>
          </p:nvSpPr>
          <p:spPr bwMode="auto">
            <a:xfrm flipH="1" flipV="1">
              <a:off x="3428999" y="2343150"/>
              <a:ext cx="1190625" cy="1619250"/>
            </a:xfrm>
            <a:prstGeom prst="line">
              <a:avLst/>
            </a:prstGeom>
            <a:noFill/>
            <a:ln w="38100">
              <a:solidFill>
                <a:schemeClr val="tx1"/>
              </a:solidFill>
              <a:prstDash val="dash"/>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sz="1350"/>
            </a:p>
          </p:txBody>
        </p:sp>
        <p:grpSp>
          <p:nvGrpSpPr>
            <p:cNvPr id="18" name="Group 17"/>
            <p:cNvGrpSpPr/>
            <p:nvPr/>
          </p:nvGrpSpPr>
          <p:grpSpPr>
            <a:xfrm>
              <a:off x="230119" y="1907579"/>
              <a:ext cx="3448050" cy="1803197"/>
              <a:chOff x="775072" y="2128905"/>
              <a:chExt cx="2914650" cy="1597727"/>
            </a:xfrm>
          </p:grpSpPr>
          <p:sp>
            <p:nvSpPr>
              <p:cNvPr id="15" name="Rectangle 6"/>
              <p:cNvSpPr>
                <a:spLocks noChangeArrowheads="1"/>
              </p:cNvSpPr>
              <p:nvPr/>
            </p:nvSpPr>
            <p:spPr bwMode="auto">
              <a:xfrm>
                <a:off x="775072" y="3362409"/>
                <a:ext cx="2914650" cy="364223"/>
              </a:xfrm>
              <a:prstGeom prst="rect">
                <a:avLst/>
              </a:prstGeom>
              <a:solidFill>
                <a:schemeClr val="accent1">
                  <a:lumMod val="40000"/>
                  <a:lumOff val="6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9056" tIns="34529" rIns="69056" bIns="34529">
                <a:spAutoFit/>
              </a:bodyPr>
              <a:lstStyle>
                <a:lvl1pPr eaLnBrk="0" hangingPunct="0">
                  <a:defRPr sz="36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9pPr>
              </a:lstStyle>
              <a:p>
                <a:pPr algn="ctr">
                  <a:spcBef>
                    <a:spcPct val="50000"/>
                  </a:spcBef>
                  <a:buClrTx/>
                  <a:buFontTx/>
                  <a:buNone/>
                </a:pPr>
                <a:r>
                  <a:rPr lang="en-US" altLang="en-US" sz="2400" b="1" dirty="0" smtClean="0"/>
                  <a:t>Sub-Consultants</a:t>
                </a:r>
                <a:endParaRPr lang="en-US" altLang="en-US" sz="2400" b="1" dirty="0"/>
              </a:p>
            </p:txBody>
          </p:sp>
          <p:sp>
            <p:nvSpPr>
              <p:cNvPr id="16" name="Rectangle 5"/>
              <p:cNvSpPr>
                <a:spLocks noChangeArrowheads="1"/>
              </p:cNvSpPr>
              <p:nvPr/>
            </p:nvSpPr>
            <p:spPr bwMode="auto">
              <a:xfrm>
                <a:off x="973853" y="2128905"/>
                <a:ext cx="2457450" cy="670600"/>
              </a:xfrm>
              <a:prstGeom prst="rect">
                <a:avLst/>
              </a:prstGeom>
              <a:solidFill>
                <a:schemeClr val="accent1">
                  <a:lumMod val="40000"/>
                  <a:lumOff val="60000"/>
                </a:schemeClr>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69056" tIns="34529" rIns="69056" bIns="34529">
                <a:spAutoFit/>
              </a:bodyPr>
              <a:lstStyle>
                <a:lvl1pPr eaLnBrk="0" hangingPunct="0">
                  <a:defRPr sz="36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2800">
                    <a:solidFill>
                      <a:schemeClr val="tx1"/>
                    </a:solidFill>
                    <a:latin typeface="Arial" panose="020B0604020202020204" pitchFamily="34" charset="0"/>
                  </a:defRPr>
                </a:lvl3pPr>
                <a:lvl4pPr marL="1600200" indent="-228600" eaLnBrk="0" hangingPunct="0">
                  <a:defRPr sz="2200">
                    <a:solidFill>
                      <a:schemeClr val="tx1"/>
                    </a:solidFill>
                    <a:latin typeface="Arial" panose="020B0604020202020204" pitchFamily="34" charset="0"/>
                  </a:defRPr>
                </a:lvl4pPr>
                <a:lvl5pPr marL="2057400" indent="-228600" eaLnBrk="0" hangingPunct="0">
                  <a:defRPr sz="22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6600"/>
                  </a:buClr>
                  <a:buFont typeface="Webdings" panose="05030102010509060703" pitchFamily="18" charset="2"/>
                  <a:buChar char="4"/>
                  <a:defRPr sz="2200">
                    <a:solidFill>
                      <a:schemeClr val="tx1"/>
                    </a:solidFill>
                    <a:latin typeface="Arial" panose="020B0604020202020204" pitchFamily="34" charset="0"/>
                  </a:defRPr>
                </a:lvl9pPr>
              </a:lstStyle>
              <a:p>
                <a:pPr algn="ctr">
                  <a:spcBef>
                    <a:spcPts val="1800"/>
                  </a:spcBef>
                  <a:buClrTx/>
                  <a:buFontTx/>
                  <a:buNone/>
                </a:pPr>
                <a:r>
                  <a:rPr lang="en-US" altLang="en-US" sz="2400" b="1" dirty="0" smtClean="0"/>
                  <a:t>Architect / Designer</a:t>
                </a:r>
                <a:endParaRPr lang="en-US" altLang="en-US" sz="2400" b="1" dirty="0"/>
              </a:p>
            </p:txBody>
          </p:sp>
          <p:sp>
            <p:nvSpPr>
              <p:cNvPr id="17" name="Line 9"/>
              <p:cNvSpPr>
                <a:spLocks noChangeShapeType="1"/>
              </p:cNvSpPr>
              <p:nvPr/>
            </p:nvSpPr>
            <p:spPr bwMode="auto">
              <a:xfrm>
                <a:off x="2196656" y="2833485"/>
                <a:ext cx="8827" cy="520014"/>
              </a:xfrm>
              <a:prstGeom prst="line">
                <a:avLst/>
              </a:prstGeom>
              <a:noFill/>
              <a:ln w="38100">
                <a:solidFill>
                  <a:schemeClr val="accent2"/>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sz="1350"/>
              </a:p>
            </p:txBody>
          </p:sp>
        </p:grpSp>
      </p:grpSp>
      <p:sp>
        <p:nvSpPr>
          <p:cNvPr id="22" name="Flowchart: Off-page Connector 21"/>
          <p:cNvSpPr/>
          <p:nvPr/>
        </p:nvSpPr>
        <p:spPr>
          <a:xfrm rot="5400000">
            <a:off x="7167563" y="2100262"/>
            <a:ext cx="864392" cy="2093117"/>
          </a:xfrm>
          <a:prstGeom prst="flowChartOffpage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altLang="en-US" b="1" dirty="0">
                <a:solidFill>
                  <a:schemeClr val="bg1"/>
                </a:solidFill>
                <a:latin typeface="Arial" panose="020B0604020202020204" pitchFamily="34" charset="0"/>
                <a:cs typeface="Arial" panose="020B0604020202020204" pitchFamily="34" charset="0"/>
              </a:rPr>
              <a:t>Contractor Selection Process </a:t>
            </a:r>
            <a:r>
              <a:rPr lang="en-US" altLang="en-US" b="1" dirty="0" smtClean="0">
                <a:solidFill>
                  <a:schemeClr val="bg1"/>
                </a:solidFill>
                <a:latin typeface="Arial" panose="020B0604020202020204" pitchFamily="34" charset="0"/>
                <a:cs typeface="Arial" panose="020B0604020202020204" pitchFamily="34" charset="0"/>
              </a:rPr>
              <a:t>Here</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7545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609600"/>
          </a:xfrm>
        </p:spPr>
        <p:txBody>
          <a:bodyPr>
            <a:normAutofit/>
          </a:bodyPr>
          <a:lstStyle/>
          <a:p>
            <a:pPr algn="l"/>
            <a:r>
              <a:rPr lang="en-US" sz="3200" dirty="0" smtClean="0"/>
              <a:t>Benefits of Design-Bid-Build</a:t>
            </a:r>
            <a:endParaRPr lang="en-US" sz="3200" dirty="0"/>
          </a:p>
        </p:txBody>
      </p:sp>
      <p:sp>
        <p:nvSpPr>
          <p:cNvPr id="2" name="Content Placeholder 1"/>
          <p:cNvSpPr>
            <a:spLocks noGrp="1"/>
          </p:cNvSpPr>
          <p:nvPr>
            <p:ph idx="1"/>
          </p:nvPr>
        </p:nvSpPr>
        <p:spPr/>
        <p:txBody>
          <a:bodyPr/>
          <a:lstStyle/>
          <a:p>
            <a:pPr marL="0" indent="0">
              <a:buNone/>
            </a:pPr>
            <a:endParaRPr lang="en-US" dirty="0" smtClean="0"/>
          </a:p>
          <a:p>
            <a:pPr marL="0" indent="0">
              <a:buNone/>
            </a:pP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762000" y="1295400"/>
            <a:ext cx="7772400"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Traditional project delivery method that is </a:t>
            </a:r>
            <a:r>
              <a:rPr lang="en-US" sz="2800" dirty="0" smtClean="0"/>
              <a:t>familiar</a:t>
            </a:r>
            <a:endParaRPr lang="en-US" sz="2800" dirty="0"/>
          </a:p>
          <a:p>
            <a:r>
              <a:rPr lang="en-US" sz="2800" dirty="0"/>
              <a:t>Owner has control over the design process</a:t>
            </a:r>
          </a:p>
          <a:p>
            <a:r>
              <a:rPr lang="en-US" sz="2800" dirty="0"/>
              <a:t>Architect works directly for the owner</a:t>
            </a:r>
          </a:p>
          <a:p>
            <a:r>
              <a:rPr lang="en-US" sz="2800" dirty="0"/>
              <a:t>Good alternative when construction risks are relatively low and pricing is the most significant factor </a:t>
            </a:r>
          </a:p>
          <a:p>
            <a:r>
              <a:rPr lang="en-US" sz="2800" dirty="0"/>
              <a:t>Contractor selection is non-subjective, simple, and </a:t>
            </a:r>
            <a:r>
              <a:rPr lang="en-US" sz="2800" dirty="0" smtClean="0"/>
              <a:t>quick</a:t>
            </a:r>
          </a:p>
        </p:txBody>
      </p:sp>
    </p:spTree>
    <p:extLst>
      <p:ext uri="{BB962C8B-B14F-4D97-AF65-F5344CB8AC3E}">
        <p14:creationId xmlns:p14="http://schemas.microsoft.com/office/powerpoint/2010/main" val="3512411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52500"/>
          </a:xfrm>
        </p:spPr>
        <p:txBody>
          <a:bodyPr>
            <a:normAutofit fontScale="90000"/>
          </a:bodyPr>
          <a:lstStyle/>
          <a:p>
            <a:pPr algn="l"/>
            <a:r>
              <a:rPr lang="en-US" sz="3200" dirty="0" smtClean="0"/>
              <a:t>Considerations/Challenges</a:t>
            </a:r>
            <a:br>
              <a:rPr lang="en-US" sz="3200" dirty="0" smtClean="0"/>
            </a:br>
            <a:r>
              <a:rPr lang="en-US" sz="3200" dirty="0" smtClean="0"/>
              <a:t>of Design-Bid-Build</a:t>
            </a:r>
            <a:endParaRPr lang="en-US" sz="3200" dirty="0"/>
          </a:p>
        </p:txBody>
      </p:sp>
      <p:sp>
        <p:nvSpPr>
          <p:cNvPr id="2" name="Content Placeholder 1"/>
          <p:cNvSpPr>
            <a:spLocks noGrp="1"/>
          </p:cNvSpPr>
          <p:nvPr>
            <p:ph idx="1"/>
          </p:nvPr>
        </p:nvSpPr>
        <p:spPr/>
        <p:txBody>
          <a:bodyPr/>
          <a:lstStyle/>
          <a:p>
            <a:pPr marL="0" indent="0">
              <a:buNone/>
            </a:pPr>
            <a:endParaRPr lang="en-US" dirty="0" smtClean="0"/>
          </a:p>
          <a:p>
            <a:pPr marL="0" indent="0">
              <a:buNone/>
            </a:pP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762000" y="1295400"/>
            <a:ext cx="7543800" cy="449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Not an integrated delivery method – Contractor does not have early involvement during design</a:t>
            </a:r>
          </a:p>
          <a:p>
            <a:r>
              <a:rPr lang="en-US" sz="2800" dirty="0"/>
              <a:t>Does not easily allow for contractor input as it relates to the design</a:t>
            </a:r>
          </a:p>
          <a:p>
            <a:r>
              <a:rPr lang="en-US" sz="2800" dirty="0"/>
              <a:t>Firm pricing isn’t known until the time bids are received</a:t>
            </a:r>
          </a:p>
          <a:p>
            <a:r>
              <a:rPr lang="en-US" sz="2800" dirty="0"/>
              <a:t>Contractor selection is based solely on price, not performance</a:t>
            </a:r>
          </a:p>
        </p:txBody>
      </p:sp>
    </p:spTree>
    <p:extLst>
      <p:ext uri="{BB962C8B-B14F-4D97-AF65-F5344CB8AC3E}">
        <p14:creationId xmlns:p14="http://schemas.microsoft.com/office/powerpoint/2010/main" val="4278842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52500"/>
          </a:xfrm>
        </p:spPr>
        <p:txBody>
          <a:bodyPr>
            <a:normAutofit fontScale="90000"/>
          </a:bodyPr>
          <a:lstStyle/>
          <a:p>
            <a:pPr algn="l"/>
            <a:r>
              <a:rPr lang="en-US" sz="3200" dirty="0" smtClean="0"/>
              <a:t>Considerations/Challenges</a:t>
            </a:r>
            <a:br>
              <a:rPr lang="en-US" sz="3200" dirty="0" smtClean="0"/>
            </a:br>
            <a:r>
              <a:rPr lang="en-US" sz="3200" dirty="0" smtClean="0"/>
              <a:t>of Design-Bid-Build</a:t>
            </a:r>
            <a:endParaRPr lang="en-US" sz="3200" dirty="0"/>
          </a:p>
        </p:txBody>
      </p:sp>
      <p:sp>
        <p:nvSpPr>
          <p:cNvPr id="2" name="Content Placeholder 1"/>
          <p:cNvSpPr>
            <a:spLocks noGrp="1"/>
          </p:cNvSpPr>
          <p:nvPr>
            <p:ph idx="1"/>
          </p:nvPr>
        </p:nvSpPr>
        <p:spPr/>
        <p:txBody>
          <a:bodyPr/>
          <a:lstStyle/>
          <a:p>
            <a:pPr marL="0" indent="0">
              <a:buNone/>
            </a:pPr>
            <a:endParaRPr lang="en-US" dirty="0" smtClean="0"/>
          </a:p>
          <a:p>
            <a:pPr marL="0" indent="0">
              <a:buNone/>
            </a:pP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762000" y="1295400"/>
            <a:ext cx="7620000"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buFont typeface="Arial" pitchFamily="34" charset="0"/>
              <a:buChar char="•"/>
            </a:pPr>
            <a:r>
              <a:rPr lang="en-US" sz="2600" dirty="0"/>
              <a:t>Owner warrants the sufficiency of the plans and specs to the contractor</a:t>
            </a:r>
          </a:p>
          <a:p>
            <a:pPr marL="342900" lvl="1" indent="-342900">
              <a:buFont typeface="Arial" pitchFamily="34" charset="0"/>
              <a:buChar char="•"/>
            </a:pPr>
            <a:r>
              <a:rPr lang="en-US" sz="2600" dirty="0"/>
              <a:t>Owner liable for any mistakes between plans, specs, and performance</a:t>
            </a:r>
          </a:p>
          <a:p>
            <a:pPr marL="342900" lvl="1" indent="-342900">
              <a:buFont typeface="Arial" pitchFamily="34" charset="0"/>
              <a:buChar char="•"/>
            </a:pPr>
            <a:r>
              <a:rPr lang="en-US" sz="2600" dirty="0"/>
              <a:t>Project is constructed per plans and specifications</a:t>
            </a:r>
          </a:p>
          <a:p>
            <a:pPr marL="342900" lvl="1" indent="-342900">
              <a:buFont typeface="Arial" pitchFamily="34" charset="0"/>
              <a:buChar char="•"/>
            </a:pPr>
            <a:r>
              <a:rPr lang="en-US" sz="2600" dirty="0"/>
              <a:t>Plans and specifications must be clear and without ambiguity</a:t>
            </a:r>
          </a:p>
          <a:p>
            <a:pPr marL="0" indent="0">
              <a:buNone/>
            </a:pPr>
            <a:endParaRPr lang="en-US" sz="2600" dirty="0"/>
          </a:p>
        </p:txBody>
      </p:sp>
    </p:spTree>
    <p:extLst>
      <p:ext uri="{BB962C8B-B14F-4D97-AF65-F5344CB8AC3E}">
        <p14:creationId xmlns:p14="http://schemas.microsoft.com/office/powerpoint/2010/main" val="30084722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3886200"/>
          </a:xfrm>
        </p:spPr>
        <p:txBody>
          <a:bodyPr>
            <a:normAutofit/>
          </a:bodyPr>
          <a:lstStyle/>
          <a:p>
            <a:pPr marL="0" indent="0" algn="ctr">
              <a:buNone/>
            </a:pPr>
            <a:r>
              <a:rPr lang="en-US" sz="4800" b="1" dirty="0">
                <a:solidFill>
                  <a:srgbClr val="28315E"/>
                </a:solidFill>
                <a:effectLst>
                  <a:outerShdw blurRad="38100" dist="38100" dir="2700000" algn="tl">
                    <a:srgbClr val="000000">
                      <a:alpha val="43137"/>
                    </a:srgbClr>
                  </a:outerShdw>
                </a:effectLst>
              </a:rPr>
              <a:t>Thank you!</a:t>
            </a:r>
          </a:p>
          <a:p>
            <a:pPr marL="0" indent="0">
              <a:buNone/>
            </a:pPr>
            <a:endParaRPr lang="en-US" sz="1200" dirty="0" smtClean="0"/>
          </a:p>
          <a:p>
            <a:pPr marL="0" indent="0">
              <a:buNone/>
            </a:pPr>
            <a:r>
              <a:rPr lang="en-US" sz="2800" dirty="0" smtClean="0"/>
              <a:t>		</a:t>
            </a:r>
            <a:r>
              <a:rPr lang="en-US" sz="2800" b="1" dirty="0" smtClean="0"/>
              <a:t>Jeff Gonzalez</a:t>
            </a:r>
            <a:r>
              <a:rPr lang="en-US" sz="2800" dirty="0" smtClean="0"/>
              <a:t>, Project Manager</a:t>
            </a:r>
          </a:p>
          <a:p>
            <a:pPr marL="0" indent="0">
              <a:buNone/>
            </a:pPr>
            <a:r>
              <a:rPr lang="en-US" sz="2800" dirty="0" smtClean="0"/>
              <a:t>		Engineering &amp; Architectural Services</a:t>
            </a:r>
          </a:p>
          <a:p>
            <a:pPr marL="0" indent="0">
              <a:buNone/>
            </a:pPr>
            <a:r>
              <a:rPr lang="en-US" sz="2800" dirty="0" smtClean="0"/>
              <a:t>		</a:t>
            </a:r>
            <a:r>
              <a:rPr lang="en-US" sz="2800" dirty="0" smtClean="0">
                <a:hlinkClick r:id="rId2"/>
              </a:rPr>
              <a:t>Jeff.Gonzalez@des.wa.gov</a:t>
            </a:r>
            <a:endParaRPr lang="en-US" sz="2800" dirty="0" smtClean="0"/>
          </a:p>
          <a:p>
            <a:pPr marL="0" indent="0">
              <a:buNone/>
            </a:pPr>
            <a:r>
              <a:rPr lang="en-US" sz="2800" dirty="0" smtClean="0"/>
              <a:t>		(360) 407-7942</a:t>
            </a:r>
            <a:endParaRPr lang="en-US" sz="2800" dirty="0"/>
          </a:p>
        </p:txBody>
      </p:sp>
      <p:sp>
        <p:nvSpPr>
          <p:cNvPr id="3" name="Title 2"/>
          <p:cNvSpPr>
            <a:spLocks noGrp="1"/>
          </p:cNvSpPr>
          <p:nvPr>
            <p:ph type="title"/>
          </p:nvPr>
        </p:nvSpPr>
        <p:spPr>
          <a:xfrm>
            <a:off x="457200" y="228600"/>
            <a:ext cx="8229600" cy="914400"/>
          </a:xfrm>
        </p:spPr>
        <p:txBody>
          <a:bodyPr/>
          <a:lstStyle/>
          <a:p>
            <a:r>
              <a:rPr lang="en-US" dirty="0" smtClean="0"/>
              <a:t>Design-Bid-Build</a:t>
            </a:r>
            <a:endParaRPr lang="en-US"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18524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05000"/>
            <a:ext cx="7848600" cy="3276600"/>
          </a:xfrm>
        </p:spPr>
        <p:txBody>
          <a:bodyPr>
            <a:normAutofit/>
          </a:bodyPr>
          <a:lstStyle/>
          <a:p>
            <a:pPr marL="0" indent="0" algn="ctr">
              <a:buNone/>
            </a:pPr>
            <a:r>
              <a:rPr lang="en-US" sz="4000" b="1" dirty="0"/>
              <a:t>Small Works </a:t>
            </a:r>
            <a:r>
              <a:rPr lang="en-US" sz="4000" b="1" dirty="0" smtClean="0"/>
              <a:t>Roster</a:t>
            </a:r>
          </a:p>
          <a:p>
            <a:pPr marL="0" indent="0" algn="ctr">
              <a:buNone/>
            </a:pPr>
            <a:endParaRPr lang="en-US" b="1" dirty="0" smtClean="0"/>
          </a:p>
          <a:p>
            <a:pPr marL="0" indent="0" algn="ctr">
              <a:buNone/>
            </a:pPr>
            <a:r>
              <a:rPr lang="en-US" b="1" dirty="0" smtClean="0"/>
              <a:t>Jonathan </a:t>
            </a:r>
            <a:r>
              <a:rPr lang="en-US" b="1" dirty="0"/>
              <a:t>Martin</a:t>
            </a:r>
            <a:r>
              <a:rPr lang="en-US" dirty="0"/>
              <a:t>, Project Manager</a:t>
            </a:r>
          </a:p>
          <a:p>
            <a:pPr marL="0" indent="0" algn="ctr">
              <a:buNone/>
            </a:pPr>
            <a:r>
              <a:rPr lang="en-US" dirty="0" smtClean="0"/>
              <a:t>Engineering </a:t>
            </a:r>
            <a:r>
              <a:rPr lang="en-US" dirty="0"/>
              <a:t>&amp; Architectural </a:t>
            </a:r>
            <a:r>
              <a:rPr lang="en-US" dirty="0" smtClean="0"/>
              <a:t>Services</a:t>
            </a:r>
            <a:r>
              <a:rPr lang="en-US" dirty="0"/>
              <a:t>	</a:t>
            </a:r>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Title 2"/>
          <p:cNvSpPr txBox="1">
            <a:spLocks/>
          </p:cNvSpPr>
          <p:nvPr/>
        </p:nvSpPr>
        <p:spPr>
          <a:xfrm>
            <a:off x="457200" y="381000"/>
            <a:ext cx="8229600" cy="762000"/>
          </a:xfrm>
          <a:prstGeom prst="rect">
            <a:avLst/>
          </a:prstGeom>
        </p:spPr>
        <p:txBody>
          <a:bodyPr>
            <a:normAutofit/>
          </a:bodyPr>
          <a:lstStyle>
            <a:lvl1pPr algn="ctr" defTabSz="914400" rtl="0" eaLnBrk="1" latinLnBrk="0" hangingPunct="1">
              <a:spcBef>
                <a:spcPct val="0"/>
              </a:spcBef>
              <a:buNone/>
              <a:defRPr sz="4000" b="1" i="1" kern="1200">
                <a:solidFill>
                  <a:srgbClr val="6DB33F"/>
                </a:solidFill>
                <a:latin typeface="Arial" pitchFamily="34" charset="0"/>
                <a:ea typeface="+mj-ea"/>
                <a:cs typeface="Arial" pitchFamily="34" charset="0"/>
              </a:defRPr>
            </a:lvl1pPr>
          </a:lstStyle>
          <a:p>
            <a:r>
              <a:rPr lang="en-US" dirty="0" smtClean="0"/>
              <a:t>Project Delivery Methods</a:t>
            </a:r>
            <a:endParaRPr lang="en-US" dirty="0"/>
          </a:p>
        </p:txBody>
      </p:sp>
    </p:spTree>
    <p:extLst>
      <p:ext uri="{BB962C8B-B14F-4D97-AF65-F5344CB8AC3E}">
        <p14:creationId xmlns:p14="http://schemas.microsoft.com/office/powerpoint/2010/main" val="1618632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228600"/>
            <a:ext cx="8229600" cy="914400"/>
          </a:xfrm>
        </p:spPr>
        <p:txBody>
          <a:bodyPr/>
          <a:lstStyle/>
          <a:p>
            <a:r>
              <a:rPr lang="en-US" dirty="0" smtClean="0"/>
              <a:t>Small Works Roster</a:t>
            </a:r>
            <a:endParaRPr lang="en-US"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sp>
        <p:nvSpPr>
          <p:cNvPr id="6" name="Content Placeholder 1"/>
          <p:cNvSpPr txBox="1">
            <a:spLocks/>
          </p:cNvSpPr>
          <p:nvPr/>
        </p:nvSpPr>
        <p:spPr>
          <a:xfrm>
            <a:off x="685800" y="1295400"/>
            <a:ext cx="7772400"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400" b="1" dirty="0" smtClean="0"/>
              <a:t>Small works roster contract procedures </a:t>
            </a:r>
            <a:r>
              <a:rPr lang="en-US" sz="2400" dirty="0" smtClean="0">
                <a:hlinkClick r:id="rId4"/>
              </a:rPr>
              <a:t>RCW 39.04.155</a:t>
            </a:r>
            <a:endParaRPr lang="en-US" sz="2400" dirty="0" smtClean="0"/>
          </a:p>
          <a:p>
            <a:pPr>
              <a:spcBef>
                <a:spcPts val="0"/>
              </a:spcBef>
              <a:spcAft>
                <a:spcPts val="600"/>
              </a:spcAft>
            </a:pPr>
            <a:r>
              <a:rPr lang="en-US" sz="2400" dirty="0" smtClean="0"/>
              <a:t>1981 - Small Works procedures began modestly, with a limit of $25,000. Only four specific state agencies; </a:t>
            </a:r>
            <a:r>
              <a:rPr lang="en-US" sz="2400" b="1" dirty="0" smtClean="0"/>
              <a:t>General Administration, Fisheries, Game</a:t>
            </a:r>
            <a:r>
              <a:rPr lang="en-US" sz="2400" dirty="0" smtClean="0"/>
              <a:t>, and </a:t>
            </a:r>
            <a:r>
              <a:rPr lang="en-US" sz="2400" b="1" dirty="0" smtClean="0"/>
              <a:t>Parks and Recreation </a:t>
            </a:r>
            <a:r>
              <a:rPr lang="en-US" sz="2400" dirty="0" smtClean="0"/>
              <a:t>Departments were authorized to the SWR.</a:t>
            </a:r>
          </a:p>
          <a:p>
            <a:pPr>
              <a:spcBef>
                <a:spcPts val="0"/>
              </a:spcBef>
              <a:spcAft>
                <a:spcPts val="600"/>
              </a:spcAft>
            </a:pPr>
            <a:r>
              <a:rPr lang="en-US" sz="2400" dirty="0" smtClean="0"/>
              <a:t>1991 – Limit raised to $100,000</a:t>
            </a:r>
          </a:p>
          <a:p>
            <a:pPr>
              <a:spcBef>
                <a:spcPts val="0"/>
              </a:spcBef>
              <a:spcAft>
                <a:spcPts val="600"/>
              </a:spcAft>
            </a:pPr>
            <a:r>
              <a:rPr lang="en-US" sz="2400" dirty="0" smtClean="0"/>
              <a:t>2000 – Limit raised to $200,000</a:t>
            </a:r>
          </a:p>
          <a:p>
            <a:pPr>
              <a:spcBef>
                <a:spcPts val="0"/>
              </a:spcBef>
              <a:spcAft>
                <a:spcPts val="600"/>
              </a:spcAft>
            </a:pPr>
            <a:r>
              <a:rPr lang="en-US" sz="2400" dirty="0" smtClean="0"/>
              <a:t>2009 – Limit raised to $300,000</a:t>
            </a:r>
          </a:p>
        </p:txBody>
      </p:sp>
    </p:spTree>
    <p:extLst>
      <p:ext uri="{BB962C8B-B14F-4D97-AF65-F5344CB8AC3E}">
        <p14:creationId xmlns:p14="http://schemas.microsoft.com/office/powerpoint/2010/main" val="3968738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sp>
        <p:nvSpPr>
          <p:cNvPr id="6" name="Title 5"/>
          <p:cNvSpPr>
            <a:spLocks noGrp="1"/>
          </p:cNvSpPr>
          <p:nvPr>
            <p:ph type="title"/>
          </p:nvPr>
        </p:nvSpPr>
        <p:spPr>
          <a:xfrm>
            <a:off x="457200" y="304800"/>
            <a:ext cx="8229600" cy="914400"/>
          </a:xfrm>
        </p:spPr>
        <p:txBody>
          <a:bodyPr>
            <a:normAutofit/>
          </a:bodyPr>
          <a:lstStyle/>
          <a:p>
            <a:r>
              <a:rPr lang="en-US" sz="4400" dirty="0" smtClean="0"/>
              <a:t>Morning Agenda</a:t>
            </a:r>
            <a:endParaRPr lang="en-US" sz="4400" dirty="0"/>
          </a:p>
        </p:txBody>
      </p:sp>
      <p:sp>
        <p:nvSpPr>
          <p:cNvPr id="2" name="Content Placeholder 1"/>
          <p:cNvSpPr>
            <a:spLocks noGrp="1"/>
          </p:cNvSpPr>
          <p:nvPr>
            <p:ph idx="1"/>
          </p:nvPr>
        </p:nvSpPr>
        <p:spPr>
          <a:xfrm>
            <a:off x="457200" y="1143000"/>
            <a:ext cx="8229600" cy="4876800"/>
          </a:xfrm>
        </p:spPr>
        <p:txBody>
          <a:bodyPr>
            <a:noAutofit/>
          </a:bodyPr>
          <a:lstStyle/>
          <a:p>
            <a:pPr marL="0" indent="0">
              <a:buNone/>
            </a:pPr>
            <a:r>
              <a:rPr lang="en-US" sz="3000" dirty="0" smtClean="0"/>
              <a:t>7:45 am	Registration\Networking</a:t>
            </a:r>
          </a:p>
          <a:p>
            <a:pPr marL="0" indent="0">
              <a:buNone/>
            </a:pPr>
            <a:r>
              <a:rPr lang="en-US" sz="3000" dirty="0" smtClean="0"/>
              <a:t>8:30 am	Welcome </a:t>
            </a:r>
          </a:p>
          <a:p>
            <a:pPr marL="0" indent="0">
              <a:buNone/>
            </a:pPr>
            <a:r>
              <a:rPr lang="en-US" sz="3000" dirty="0" smtClean="0"/>
              <a:t>8:45 am	Biennium Scheduling</a:t>
            </a:r>
          </a:p>
          <a:p>
            <a:pPr marL="0" indent="0">
              <a:buNone/>
            </a:pPr>
            <a:r>
              <a:rPr lang="en-US" sz="3000" dirty="0" smtClean="0"/>
              <a:t>9:05 am	Project Delivery Methods Panel</a:t>
            </a:r>
          </a:p>
          <a:p>
            <a:pPr marL="0" indent="0">
              <a:buNone/>
            </a:pPr>
            <a:r>
              <a:rPr lang="en-US" sz="3000" dirty="0" smtClean="0"/>
              <a:t>10:30 am	Choosing Project Delivery Methods</a:t>
            </a:r>
          </a:p>
          <a:p>
            <a:pPr marL="0" indent="0">
              <a:buNone/>
            </a:pPr>
            <a:r>
              <a:rPr lang="en-US" sz="3000" dirty="0" smtClean="0"/>
              <a:t>		</a:t>
            </a:r>
            <a:r>
              <a:rPr lang="en-US" sz="3000" i="1" dirty="0" smtClean="0"/>
              <a:t>- Table Top Exercise</a:t>
            </a:r>
          </a:p>
          <a:p>
            <a:pPr marL="0" indent="0">
              <a:buNone/>
            </a:pPr>
            <a:r>
              <a:rPr lang="en-US" sz="3000" dirty="0" smtClean="0"/>
              <a:t>11:00 am	Roles &amp; Responsibilities</a:t>
            </a:r>
          </a:p>
          <a:p>
            <a:pPr marL="0" indent="0">
              <a:buNone/>
            </a:pPr>
            <a:r>
              <a:rPr lang="en-US" sz="3000" dirty="0" smtClean="0"/>
              <a:t>11:30 am	Public Works Request (PWR) Form</a:t>
            </a:r>
          </a:p>
          <a:p>
            <a:pPr marL="0" indent="0">
              <a:buNone/>
            </a:pPr>
            <a:r>
              <a:rPr lang="en-US" sz="3000" dirty="0" smtClean="0"/>
              <a:t>11:40 am	Inter-Agency Agreements</a:t>
            </a:r>
            <a:endParaRPr lang="en-US" sz="3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228600"/>
            <a:ext cx="8229600" cy="914400"/>
          </a:xfrm>
        </p:spPr>
        <p:txBody>
          <a:bodyPr/>
          <a:lstStyle/>
          <a:p>
            <a:r>
              <a:rPr lang="en-US" dirty="0" smtClean="0"/>
              <a:t>Small Works Roster</a:t>
            </a:r>
            <a:endParaRPr lang="en-US"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sp>
        <p:nvSpPr>
          <p:cNvPr id="6" name="Content Placeholder 1"/>
          <p:cNvSpPr txBox="1">
            <a:spLocks/>
          </p:cNvSpPr>
          <p:nvPr/>
        </p:nvSpPr>
        <p:spPr>
          <a:xfrm>
            <a:off x="685800" y="1295400"/>
            <a:ext cx="7772400" cy="480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400" dirty="0" smtClean="0"/>
              <a:t>The Small Works Roster (SWR) is a pool of pre-approved contractors licensed in the State of Washington who have applied for and been placed on the roster. </a:t>
            </a:r>
          </a:p>
          <a:p>
            <a:pPr>
              <a:spcBef>
                <a:spcPts val="0"/>
              </a:spcBef>
              <a:spcAft>
                <a:spcPts val="600"/>
              </a:spcAft>
            </a:pPr>
            <a:r>
              <a:rPr lang="en-US" sz="2400" dirty="0" smtClean="0"/>
              <a:t>The SWR can be used for projects under $300,000 Total Construction Cost.</a:t>
            </a:r>
          </a:p>
          <a:p>
            <a:pPr lvl="1">
              <a:spcBef>
                <a:spcPts val="0"/>
              </a:spcBef>
              <a:spcAft>
                <a:spcPts val="600"/>
              </a:spcAft>
            </a:pPr>
            <a:r>
              <a:rPr lang="en-US" sz="2400" dirty="0" smtClean="0"/>
              <a:t>Makes it easier for contractors to compete for public works projects</a:t>
            </a:r>
          </a:p>
          <a:p>
            <a:pPr lvl="1">
              <a:spcBef>
                <a:spcPts val="0"/>
              </a:spcBef>
              <a:spcAft>
                <a:spcPts val="600"/>
              </a:spcAft>
            </a:pPr>
            <a:r>
              <a:rPr lang="en-US" sz="2400" dirty="0" smtClean="0"/>
              <a:t>Helps reduce the cost of bidding small projects</a:t>
            </a:r>
          </a:p>
          <a:p>
            <a:pPr lvl="1">
              <a:spcBef>
                <a:spcPts val="0"/>
              </a:spcBef>
              <a:spcAft>
                <a:spcPts val="600"/>
              </a:spcAft>
            </a:pPr>
            <a:r>
              <a:rPr lang="en-US" sz="2400" dirty="0" smtClean="0"/>
              <a:t>Faster pace procurement process</a:t>
            </a:r>
          </a:p>
          <a:p>
            <a:pPr lvl="1">
              <a:spcBef>
                <a:spcPts val="0"/>
              </a:spcBef>
              <a:spcAft>
                <a:spcPts val="600"/>
              </a:spcAft>
            </a:pPr>
            <a:r>
              <a:rPr lang="en-US" sz="2400" dirty="0" smtClean="0"/>
              <a:t>Known bidder pool</a:t>
            </a:r>
            <a:endParaRPr lang="en-US" sz="2400" dirty="0"/>
          </a:p>
        </p:txBody>
      </p:sp>
    </p:spTree>
    <p:extLst>
      <p:ext uri="{BB962C8B-B14F-4D97-AF65-F5344CB8AC3E}">
        <p14:creationId xmlns:p14="http://schemas.microsoft.com/office/powerpoint/2010/main" val="21212549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14400"/>
          </a:xfrm>
        </p:spPr>
        <p:txBody>
          <a:bodyPr/>
          <a:lstStyle/>
          <a:p>
            <a:r>
              <a:rPr lang="en-US" dirty="0" smtClean="0"/>
              <a:t>Small Works Roster</a:t>
            </a:r>
            <a:endParaRPr lang="en-US" dirty="0"/>
          </a:p>
        </p:txBody>
      </p:sp>
      <p:grpSp>
        <p:nvGrpSpPr>
          <p:cNvPr id="49" name="Group 48"/>
          <p:cNvGrpSpPr/>
          <p:nvPr/>
        </p:nvGrpSpPr>
        <p:grpSpPr>
          <a:xfrm>
            <a:off x="190500" y="1395221"/>
            <a:ext cx="8777130" cy="4986531"/>
            <a:chOff x="190500" y="1395221"/>
            <a:chExt cx="8777130" cy="4986531"/>
          </a:xfrm>
        </p:grpSpPr>
        <p:sp>
          <p:nvSpPr>
            <p:cNvPr id="17" name="Rectangle 16"/>
            <p:cNvSpPr/>
            <p:nvPr/>
          </p:nvSpPr>
          <p:spPr>
            <a:xfrm>
              <a:off x="1395742" y="5181600"/>
              <a:ext cx="2490920" cy="111482"/>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grpSp>
          <p:nvGrpSpPr>
            <p:cNvPr id="42" name="Group 41"/>
            <p:cNvGrpSpPr/>
            <p:nvPr/>
          </p:nvGrpSpPr>
          <p:grpSpPr>
            <a:xfrm>
              <a:off x="190500" y="1395221"/>
              <a:ext cx="2172339" cy="4299953"/>
              <a:chOff x="306050" y="1959154"/>
              <a:chExt cx="2172339" cy="4299953"/>
            </a:xfrm>
          </p:grpSpPr>
          <p:sp>
            <p:nvSpPr>
              <p:cNvPr id="15" name="Rectangle 14"/>
              <p:cNvSpPr/>
              <p:nvPr/>
            </p:nvSpPr>
            <p:spPr>
              <a:xfrm rot="5400000">
                <a:off x="-225616" y="4235641"/>
                <a:ext cx="3261985" cy="124703"/>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sp>
            <p:nvSpPr>
              <p:cNvPr id="12" name="Freeform 11"/>
              <p:cNvSpPr/>
              <p:nvPr/>
            </p:nvSpPr>
            <p:spPr>
              <a:xfrm>
                <a:off x="306050" y="1959154"/>
                <a:ext cx="2170803" cy="890642"/>
              </a:xfrm>
              <a:custGeom>
                <a:avLst/>
                <a:gdLst>
                  <a:gd name="connsiteX0" fmla="*/ 0 w 2170803"/>
                  <a:gd name="connsiteY0" fmla="*/ 89064 h 890642"/>
                  <a:gd name="connsiteX1" fmla="*/ 89064 w 2170803"/>
                  <a:gd name="connsiteY1" fmla="*/ 0 h 890642"/>
                  <a:gd name="connsiteX2" fmla="*/ 2081739 w 2170803"/>
                  <a:gd name="connsiteY2" fmla="*/ 0 h 890642"/>
                  <a:gd name="connsiteX3" fmla="*/ 2170803 w 2170803"/>
                  <a:gd name="connsiteY3" fmla="*/ 89064 h 890642"/>
                  <a:gd name="connsiteX4" fmla="*/ 2170803 w 2170803"/>
                  <a:gd name="connsiteY4" fmla="*/ 801578 h 890642"/>
                  <a:gd name="connsiteX5" fmla="*/ 2081739 w 2170803"/>
                  <a:gd name="connsiteY5" fmla="*/ 890642 h 890642"/>
                  <a:gd name="connsiteX6" fmla="*/ 89064 w 2170803"/>
                  <a:gd name="connsiteY6" fmla="*/ 890642 h 890642"/>
                  <a:gd name="connsiteX7" fmla="*/ 0 w 2170803"/>
                  <a:gd name="connsiteY7" fmla="*/ 801578 h 890642"/>
                  <a:gd name="connsiteX8" fmla="*/ 0 w 2170803"/>
                  <a:gd name="connsiteY8" fmla="*/ 89064 h 89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803" h="890642">
                    <a:moveTo>
                      <a:pt x="0" y="89064"/>
                    </a:moveTo>
                    <a:cubicBezTo>
                      <a:pt x="0" y="39875"/>
                      <a:pt x="39875" y="0"/>
                      <a:pt x="89064" y="0"/>
                    </a:cubicBezTo>
                    <a:lnTo>
                      <a:pt x="2081739" y="0"/>
                    </a:lnTo>
                    <a:cubicBezTo>
                      <a:pt x="2130928" y="0"/>
                      <a:pt x="2170803" y="39875"/>
                      <a:pt x="2170803" y="89064"/>
                    </a:cubicBezTo>
                    <a:lnTo>
                      <a:pt x="2170803" y="801578"/>
                    </a:lnTo>
                    <a:cubicBezTo>
                      <a:pt x="2170803" y="850767"/>
                      <a:pt x="2130928" y="890642"/>
                      <a:pt x="2081739" y="890642"/>
                    </a:cubicBezTo>
                    <a:lnTo>
                      <a:pt x="89064" y="890642"/>
                    </a:lnTo>
                    <a:cubicBezTo>
                      <a:pt x="39875" y="890642"/>
                      <a:pt x="0" y="850767"/>
                      <a:pt x="0" y="801578"/>
                    </a:cubicBezTo>
                    <a:lnTo>
                      <a:pt x="0" y="89064"/>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1806" tIns="71806" rIns="71806" bIns="71806"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Is project under $300K</a:t>
                </a:r>
                <a:endParaRPr lang="en-US" sz="1200" kern="1200" dirty="0">
                  <a:latin typeface="Arial" panose="020B0604020202020204" pitchFamily="34" charset="0"/>
                  <a:cs typeface="Arial" panose="020B0604020202020204" pitchFamily="34" charset="0"/>
                </a:endParaRPr>
              </a:p>
            </p:txBody>
          </p:sp>
          <p:sp>
            <p:nvSpPr>
              <p:cNvPr id="14" name="Freeform 13"/>
              <p:cNvSpPr/>
              <p:nvPr/>
            </p:nvSpPr>
            <p:spPr>
              <a:xfrm>
                <a:off x="307586" y="3019443"/>
                <a:ext cx="2170803" cy="1119085"/>
              </a:xfrm>
              <a:custGeom>
                <a:avLst/>
                <a:gdLst>
                  <a:gd name="connsiteX0" fmla="*/ 0 w 2170803"/>
                  <a:gd name="connsiteY0" fmla="*/ 111909 h 1119085"/>
                  <a:gd name="connsiteX1" fmla="*/ 111909 w 2170803"/>
                  <a:gd name="connsiteY1" fmla="*/ 0 h 1119085"/>
                  <a:gd name="connsiteX2" fmla="*/ 2058895 w 2170803"/>
                  <a:gd name="connsiteY2" fmla="*/ 0 h 1119085"/>
                  <a:gd name="connsiteX3" fmla="*/ 2170804 w 2170803"/>
                  <a:gd name="connsiteY3" fmla="*/ 111909 h 1119085"/>
                  <a:gd name="connsiteX4" fmla="*/ 2170803 w 2170803"/>
                  <a:gd name="connsiteY4" fmla="*/ 1007177 h 1119085"/>
                  <a:gd name="connsiteX5" fmla="*/ 2058894 w 2170803"/>
                  <a:gd name="connsiteY5" fmla="*/ 1119086 h 1119085"/>
                  <a:gd name="connsiteX6" fmla="*/ 111909 w 2170803"/>
                  <a:gd name="connsiteY6" fmla="*/ 1119085 h 1119085"/>
                  <a:gd name="connsiteX7" fmla="*/ 0 w 2170803"/>
                  <a:gd name="connsiteY7" fmla="*/ 1007176 h 1119085"/>
                  <a:gd name="connsiteX8" fmla="*/ 0 w 2170803"/>
                  <a:gd name="connsiteY8" fmla="*/ 111909 h 111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803" h="1119085">
                    <a:moveTo>
                      <a:pt x="0" y="111909"/>
                    </a:moveTo>
                    <a:cubicBezTo>
                      <a:pt x="0" y="50103"/>
                      <a:pt x="50103" y="0"/>
                      <a:pt x="111909" y="0"/>
                    </a:cubicBezTo>
                    <a:lnTo>
                      <a:pt x="2058895" y="0"/>
                    </a:lnTo>
                    <a:cubicBezTo>
                      <a:pt x="2120701" y="0"/>
                      <a:pt x="2170804" y="50103"/>
                      <a:pt x="2170804" y="111909"/>
                    </a:cubicBezTo>
                    <a:cubicBezTo>
                      <a:pt x="2170804" y="410332"/>
                      <a:pt x="2170803" y="708754"/>
                      <a:pt x="2170803" y="1007177"/>
                    </a:cubicBezTo>
                    <a:cubicBezTo>
                      <a:pt x="2170803" y="1068983"/>
                      <a:pt x="2120700" y="1119086"/>
                      <a:pt x="2058894" y="1119086"/>
                    </a:cubicBezTo>
                    <a:lnTo>
                      <a:pt x="111909" y="1119085"/>
                    </a:lnTo>
                    <a:cubicBezTo>
                      <a:pt x="50103" y="1119085"/>
                      <a:pt x="0" y="1068982"/>
                      <a:pt x="0" y="1007176"/>
                    </a:cubicBezTo>
                    <a:lnTo>
                      <a:pt x="0" y="11190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3257" tIns="63257" rIns="63257" bIns="63257" numCol="1" spcCol="1270" anchor="t" anchorCtr="0">
                <a:noAutofit/>
              </a:bodyPr>
              <a:lstStyle/>
              <a:p>
                <a:pPr lvl="0" algn="ctr" defTabSz="355600">
                  <a:lnSpc>
                    <a:spcPct val="90000"/>
                  </a:lnSpc>
                  <a:spcBef>
                    <a:spcPct val="0"/>
                  </a:spcBef>
                  <a:spcAft>
                    <a:spcPts val="0"/>
                  </a:spcAft>
                </a:pPr>
                <a:endParaRPr lang="en-US" sz="800" kern="1200" dirty="0" smtClean="0">
                  <a:latin typeface="Arial" panose="020B0604020202020204" pitchFamily="34" charset="0"/>
                  <a:cs typeface="Arial" panose="020B0604020202020204" pitchFamily="34" charset="0"/>
                </a:endParaRPr>
              </a:p>
              <a:p>
                <a:pPr lvl="0" algn="ctr" defTabSz="355600">
                  <a:lnSpc>
                    <a:spcPct val="90000"/>
                  </a:lnSpc>
                  <a:spcBef>
                    <a:spcPct val="0"/>
                  </a:spcBef>
                  <a:spcAft>
                    <a:spcPts val="0"/>
                  </a:spcAft>
                </a:pPr>
                <a:r>
                  <a:rPr lang="en-US" sz="1200" kern="1200" dirty="0" smtClean="0">
                    <a:latin typeface="Arial" panose="020B0604020202020204" pitchFamily="34" charset="0"/>
                    <a:cs typeface="Arial" panose="020B0604020202020204" pitchFamily="34" charset="0"/>
                  </a:rPr>
                  <a:t>PM assembles Bid Package</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Scope Summary</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Front End Documents</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Drawings</a:t>
                </a:r>
                <a:endParaRPr lang="en-US" sz="1200" kern="1200" dirty="0">
                  <a:latin typeface="Arial" panose="020B0604020202020204" pitchFamily="34" charset="0"/>
                  <a:cs typeface="Arial" panose="020B0604020202020204" pitchFamily="34" charset="0"/>
                </a:endParaRPr>
              </a:p>
            </p:txBody>
          </p:sp>
          <p:sp>
            <p:nvSpPr>
              <p:cNvPr id="16" name="Freeform 15"/>
              <p:cNvSpPr/>
              <p:nvPr/>
            </p:nvSpPr>
            <p:spPr>
              <a:xfrm>
                <a:off x="307586" y="4308175"/>
                <a:ext cx="2170803" cy="890642"/>
              </a:xfrm>
              <a:custGeom>
                <a:avLst/>
                <a:gdLst>
                  <a:gd name="connsiteX0" fmla="*/ 0 w 2170803"/>
                  <a:gd name="connsiteY0" fmla="*/ 89064 h 890642"/>
                  <a:gd name="connsiteX1" fmla="*/ 89064 w 2170803"/>
                  <a:gd name="connsiteY1" fmla="*/ 0 h 890642"/>
                  <a:gd name="connsiteX2" fmla="*/ 2081739 w 2170803"/>
                  <a:gd name="connsiteY2" fmla="*/ 0 h 890642"/>
                  <a:gd name="connsiteX3" fmla="*/ 2170803 w 2170803"/>
                  <a:gd name="connsiteY3" fmla="*/ 89064 h 890642"/>
                  <a:gd name="connsiteX4" fmla="*/ 2170803 w 2170803"/>
                  <a:gd name="connsiteY4" fmla="*/ 801578 h 890642"/>
                  <a:gd name="connsiteX5" fmla="*/ 2081739 w 2170803"/>
                  <a:gd name="connsiteY5" fmla="*/ 890642 h 890642"/>
                  <a:gd name="connsiteX6" fmla="*/ 89064 w 2170803"/>
                  <a:gd name="connsiteY6" fmla="*/ 890642 h 890642"/>
                  <a:gd name="connsiteX7" fmla="*/ 0 w 2170803"/>
                  <a:gd name="connsiteY7" fmla="*/ 801578 h 890642"/>
                  <a:gd name="connsiteX8" fmla="*/ 0 w 2170803"/>
                  <a:gd name="connsiteY8" fmla="*/ 89064 h 89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803" h="890642">
                    <a:moveTo>
                      <a:pt x="0" y="89064"/>
                    </a:moveTo>
                    <a:cubicBezTo>
                      <a:pt x="0" y="39875"/>
                      <a:pt x="39875" y="0"/>
                      <a:pt x="89064" y="0"/>
                    </a:cubicBezTo>
                    <a:lnTo>
                      <a:pt x="2081739" y="0"/>
                    </a:lnTo>
                    <a:cubicBezTo>
                      <a:pt x="2130928" y="0"/>
                      <a:pt x="2170803" y="39875"/>
                      <a:pt x="2170803" y="89064"/>
                    </a:cubicBezTo>
                    <a:lnTo>
                      <a:pt x="2170803" y="801578"/>
                    </a:lnTo>
                    <a:cubicBezTo>
                      <a:pt x="2170803" y="850767"/>
                      <a:pt x="2130928" y="890642"/>
                      <a:pt x="2081739" y="890642"/>
                    </a:cubicBezTo>
                    <a:lnTo>
                      <a:pt x="89064" y="890642"/>
                    </a:lnTo>
                    <a:cubicBezTo>
                      <a:pt x="39875" y="890642"/>
                      <a:pt x="0" y="850767"/>
                      <a:pt x="0" y="801578"/>
                    </a:cubicBezTo>
                    <a:lnTo>
                      <a:pt x="0" y="89064"/>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1806" tIns="71806" rIns="71806" bIns="71806"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OR</a:t>
                </a:r>
                <a:endParaRPr lang="en-US" sz="1200" kern="1200" dirty="0">
                  <a:latin typeface="Arial" panose="020B0604020202020204" pitchFamily="34" charset="0"/>
                  <a:cs typeface="Arial" panose="020B0604020202020204" pitchFamily="34" charset="0"/>
                </a:endParaRPr>
              </a:p>
            </p:txBody>
          </p:sp>
          <p:sp>
            <p:nvSpPr>
              <p:cNvPr id="18" name="Freeform 17"/>
              <p:cNvSpPr/>
              <p:nvPr/>
            </p:nvSpPr>
            <p:spPr>
              <a:xfrm>
                <a:off x="307586" y="5368465"/>
                <a:ext cx="2170803" cy="890642"/>
              </a:xfrm>
              <a:custGeom>
                <a:avLst/>
                <a:gdLst>
                  <a:gd name="connsiteX0" fmla="*/ 0 w 2170803"/>
                  <a:gd name="connsiteY0" fmla="*/ 89064 h 890642"/>
                  <a:gd name="connsiteX1" fmla="*/ 89064 w 2170803"/>
                  <a:gd name="connsiteY1" fmla="*/ 0 h 890642"/>
                  <a:gd name="connsiteX2" fmla="*/ 2081739 w 2170803"/>
                  <a:gd name="connsiteY2" fmla="*/ 0 h 890642"/>
                  <a:gd name="connsiteX3" fmla="*/ 2170803 w 2170803"/>
                  <a:gd name="connsiteY3" fmla="*/ 89064 h 890642"/>
                  <a:gd name="connsiteX4" fmla="*/ 2170803 w 2170803"/>
                  <a:gd name="connsiteY4" fmla="*/ 801578 h 890642"/>
                  <a:gd name="connsiteX5" fmla="*/ 2081739 w 2170803"/>
                  <a:gd name="connsiteY5" fmla="*/ 890642 h 890642"/>
                  <a:gd name="connsiteX6" fmla="*/ 89064 w 2170803"/>
                  <a:gd name="connsiteY6" fmla="*/ 890642 h 890642"/>
                  <a:gd name="connsiteX7" fmla="*/ 0 w 2170803"/>
                  <a:gd name="connsiteY7" fmla="*/ 801578 h 890642"/>
                  <a:gd name="connsiteX8" fmla="*/ 0 w 2170803"/>
                  <a:gd name="connsiteY8" fmla="*/ 89064 h 89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803" h="890642">
                    <a:moveTo>
                      <a:pt x="0" y="89064"/>
                    </a:moveTo>
                    <a:cubicBezTo>
                      <a:pt x="0" y="39875"/>
                      <a:pt x="39875" y="0"/>
                      <a:pt x="89064" y="0"/>
                    </a:cubicBezTo>
                    <a:lnTo>
                      <a:pt x="2081739" y="0"/>
                    </a:lnTo>
                    <a:cubicBezTo>
                      <a:pt x="2130928" y="0"/>
                      <a:pt x="2170803" y="39875"/>
                      <a:pt x="2170803" y="89064"/>
                    </a:cubicBezTo>
                    <a:lnTo>
                      <a:pt x="2170803" y="801578"/>
                    </a:lnTo>
                    <a:cubicBezTo>
                      <a:pt x="2170803" y="850767"/>
                      <a:pt x="2130928" y="890642"/>
                      <a:pt x="2081739" y="890642"/>
                    </a:cubicBezTo>
                    <a:lnTo>
                      <a:pt x="89064" y="890642"/>
                    </a:lnTo>
                    <a:cubicBezTo>
                      <a:pt x="39875" y="890642"/>
                      <a:pt x="0" y="850767"/>
                      <a:pt x="0" y="801578"/>
                    </a:cubicBezTo>
                    <a:lnTo>
                      <a:pt x="0" y="89064"/>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1806" tIns="71806" rIns="71806" bIns="71806"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PM may use On-call or from A/E Reference File</a:t>
                </a:r>
                <a:endParaRPr lang="en-US" sz="1200" kern="1200" dirty="0">
                  <a:latin typeface="Arial" panose="020B0604020202020204" pitchFamily="34" charset="0"/>
                  <a:cs typeface="Arial" panose="020B0604020202020204" pitchFamily="34" charset="0"/>
                </a:endParaRPr>
              </a:p>
            </p:txBody>
          </p:sp>
        </p:grpSp>
        <p:sp>
          <p:nvSpPr>
            <p:cNvPr id="25" name="Rectangle 24"/>
            <p:cNvSpPr/>
            <p:nvPr/>
          </p:nvSpPr>
          <p:spPr>
            <a:xfrm>
              <a:off x="3899206" y="1757180"/>
              <a:ext cx="2349194" cy="111482"/>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grpSp>
          <p:nvGrpSpPr>
            <p:cNvPr id="44" name="Group 43"/>
            <p:cNvGrpSpPr/>
            <p:nvPr/>
          </p:nvGrpSpPr>
          <p:grpSpPr>
            <a:xfrm>
              <a:off x="2752025" y="1395221"/>
              <a:ext cx="2079870" cy="4986531"/>
              <a:chOff x="2834712" y="1414271"/>
              <a:chExt cx="2079870" cy="4986531"/>
            </a:xfrm>
          </p:grpSpPr>
          <p:sp>
            <p:nvSpPr>
              <p:cNvPr id="43" name="Rectangle 42"/>
              <p:cNvSpPr/>
              <p:nvPr/>
            </p:nvSpPr>
            <p:spPr>
              <a:xfrm rot="5400000">
                <a:off x="2250005" y="3549841"/>
                <a:ext cx="3261985" cy="124703"/>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sp>
            <p:nvSpPr>
              <p:cNvPr id="20" name="Freeform 19"/>
              <p:cNvSpPr/>
              <p:nvPr/>
            </p:nvSpPr>
            <p:spPr>
              <a:xfrm>
                <a:off x="2834712" y="4693772"/>
                <a:ext cx="2079870" cy="1707030"/>
              </a:xfrm>
              <a:custGeom>
                <a:avLst/>
                <a:gdLst>
                  <a:gd name="connsiteX0" fmla="*/ 0 w 2079870"/>
                  <a:gd name="connsiteY0" fmla="*/ 170703 h 1707030"/>
                  <a:gd name="connsiteX1" fmla="*/ 170703 w 2079870"/>
                  <a:gd name="connsiteY1" fmla="*/ 0 h 1707030"/>
                  <a:gd name="connsiteX2" fmla="*/ 1909167 w 2079870"/>
                  <a:gd name="connsiteY2" fmla="*/ 0 h 1707030"/>
                  <a:gd name="connsiteX3" fmla="*/ 2079870 w 2079870"/>
                  <a:gd name="connsiteY3" fmla="*/ 170703 h 1707030"/>
                  <a:gd name="connsiteX4" fmla="*/ 2079870 w 2079870"/>
                  <a:gd name="connsiteY4" fmla="*/ 1536327 h 1707030"/>
                  <a:gd name="connsiteX5" fmla="*/ 1909167 w 2079870"/>
                  <a:gd name="connsiteY5" fmla="*/ 1707030 h 1707030"/>
                  <a:gd name="connsiteX6" fmla="*/ 170703 w 2079870"/>
                  <a:gd name="connsiteY6" fmla="*/ 1707030 h 1707030"/>
                  <a:gd name="connsiteX7" fmla="*/ 0 w 2079870"/>
                  <a:gd name="connsiteY7" fmla="*/ 1536327 h 1707030"/>
                  <a:gd name="connsiteX8" fmla="*/ 0 w 2079870"/>
                  <a:gd name="connsiteY8" fmla="*/ 170703 h 170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870" h="1707030">
                    <a:moveTo>
                      <a:pt x="0" y="170703"/>
                    </a:moveTo>
                    <a:cubicBezTo>
                      <a:pt x="0" y="76426"/>
                      <a:pt x="76426" y="0"/>
                      <a:pt x="170703" y="0"/>
                    </a:cubicBezTo>
                    <a:lnTo>
                      <a:pt x="1909167" y="0"/>
                    </a:lnTo>
                    <a:cubicBezTo>
                      <a:pt x="2003444" y="0"/>
                      <a:pt x="2079870" y="76426"/>
                      <a:pt x="2079870" y="170703"/>
                    </a:cubicBezTo>
                    <a:lnTo>
                      <a:pt x="2079870" y="1536327"/>
                    </a:lnTo>
                    <a:cubicBezTo>
                      <a:pt x="2079870" y="1630604"/>
                      <a:pt x="2003444" y="1707030"/>
                      <a:pt x="1909167" y="1707030"/>
                    </a:cubicBezTo>
                    <a:lnTo>
                      <a:pt x="170703" y="1707030"/>
                    </a:lnTo>
                    <a:cubicBezTo>
                      <a:pt x="76426" y="1707030"/>
                      <a:pt x="0" y="1630604"/>
                      <a:pt x="0" y="1536327"/>
                    </a:cubicBezTo>
                    <a:lnTo>
                      <a:pt x="0" y="170703"/>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2857" tIns="72857" rIns="72857" bIns="72857" numCol="1" spcCol="1270" anchor="t" anchorCtr="0">
                <a:noAutofit/>
              </a:bodyPr>
              <a:lstStyle/>
              <a:p>
                <a:pPr lvl="0" algn="l" defTabSz="266700">
                  <a:lnSpc>
                    <a:spcPct val="90000"/>
                  </a:lnSpc>
                  <a:spcBef>
                    <a:spcPct val="0"/>
                  </a:spcBef>
                  <a:spcAft>
                    <a:spcPct val="35000"/>
                  </a:spcAft>
                </a:pPr>
                <a:endParaRPr lang="en-US" sz="600" kern="1200" dirty="0" smtClean="0">
                  <a:latin typeface="Arial" panose="020B0604020202020204" pitchFamily="34" charset="0"/>
                  <a:cs typeface="Arial" panose="020B0604020202020204" pitchFamily="34" charset="0"/>
                </a:endParaRPr>
              </a:p>
              <a:p>
                <a:pPr lvl="0" algn="l" defTabSz="2667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PM puts date timelines together with Facility</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Date to send notification</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Deadline for response of interest</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Date of walkthrough</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Deadline and location for bid submittal</a:t>
                </a:r>
                <a:endParaRPr lang="en-US" sz="1200" kern="1200" dirty="0">
                  <a:latin typeface="Arial" panose="020B0604020202020204" pitchFamily="34" charset="0"/>
                  <a:cs typeface="Arial" panose="020B0604020202020204" pitchFamily="34" charset="0"/>
                </a:endParaRPr>
              </a:p>
            </p:txBody>
          </p:sp>
          <p:sp>
            <p:nvSpPr>
              <p:cNvPr id="22" name="Freeform 21"/>
              <p:cNvSpPr/>
              <p:nvPr/>
            </p:nvSpPr>
            <p:spPr>
              <a:xfrm>
                <a:off x="2834712" y="3693163"/>
                <a:ext cx="2079870" cy="814804"/>
              </a:xfrm>
              <a:custGeom>
                <a:avLst/>
                <a:gdLst>
                  <a:gd name="connsiteX0" fmla="*/ 0 w 2079870"/>
                  <a:gd name="connsiteY0" fmla="*/ 81480 h 814804"/>
                  <a:gd name="connsiteX1" fmla="*/ 81480 w 2079870"/>
                  <a:gd name="connsiteY1" fmla="*/ 0 h 814804"/>
                  <a:gd name="connsiteX2" fmla="*/ 1998390 w 2079870"/>
                  <a:gd name="connsiteY2" fmla="*/ 0 h 814804"/>
                  <a:gd name="connsiteX3" fmla="*/ 2079870 w 2079870"/>
                  <a:gd name="connsiteY3" fmla="*/ 81480 h 814804"/>
                  <a:gd name="connsiteX4" fmla="*/ 2079870 w 2079870"/>
                  <a:gd name="connsiteY4" fmla="*/ 733324 h 814804"/>
                  <a:gd name="connsiteX5" fmla="*/ 1998390 w 2079870"/>
                  <a:gd name="connsiteY5" fmla="*/ 814804 h 814804"/>
                  <a:gd name="connsiteX6" fmla="*/ 81480 w 2079870"/>
                  <a:gd name="connsiteY6" fmla="*/ 814804 h 814804"/>
                  <a:gd name="connsiteX7" fmla="*/ 0 w 2079870"/>
                  <a:gd name="connsiteY7" fmla="*/ 733324 h 814804"/>
                  <a:gd name="connsiteX8" fmla="*/ 0 w 2079870"/>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870" h="814804">
                    <a:moveTo>
                      <a:pt x="0" y="81480"/>
                    </a:moveTo>
                    <a:cubicBezTo>
                      <a:pt x="0" y="36480"/>
                      <a:pt x="36480" y="0"/>
                      <a:pt x="81480" y="0"/>
                    </a:cubicBezTo>
                    <a:lnTo>
                      <a:pt x="1998390" y="0"/>
                    </a:lnTo>
                    <a:cubicBezTo>
                      <a:pt x="2043390" y="0"/>
                      <a:pt x="2079870" y="36480"/>
                      <a:pt x="2079870" y="81480"/>
                    </a:cubicBezTo>
                    <a:lnTo>
                      <a:pt x="2079870" y="733324"/>
                    </a:lnTo>
                    <a:cubicBezTo>
                      <a:pt x="2079870" y="778324"/>
                      <a:pt x="2043390" y="814804"/>
                      <a:pt x="1998390"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PM obtains project number</a:t>
                </a:r>
              </a:p>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PM fills out the SWR Notification Worksheet</a:t>
                </a:r>
                <a:endParaRPr lang="en-US" sz="1200" kern="1200" dirty="0">
                  <a:latin typeface="Arial" panose="020B0604020202020204" pitchFamily="34" charset="0"/>
                  <a:cs typeface="Arial" panose="020B0604020202020204" pitchFamily="34" charset="0"/>
                </a:endParaRPr>
              </a:p>
            </p:txBody>
          </p:sp>
          <p:sp>
            <p:nvSpPr>
              <p:cNvPr id="24" name="Freeform 23"/>
              <p:cNvSpPr/>
              <p:nvPr/>
            </p:nvSpPr>
            <p:spPr>
              <a:xfrm>
                <a:off x="2834712" y="2414880"/>
                <a:ext cx="2079870" cy="1092478"/>
              </a:xfrm>
              <a:custGeom>
                <a:avLst/>
                <a:gdLst>
                  <a:gd name="connsiteX0" fmla="*/ 0 w 2079870"/>
                  <a:gd name="connsiteY0" fmla="*/ 109248 h 1092478"/>
                  <a:gd name="connsiteX1" fmla="*/ 109248 w 2079870"/>
                  <a:gd name="connsiteY1" fmla="*/ 0 h 1092478"/>
                  <a:gd name="connsiteX2" fmla="*/ 1970622 w 2079870"/>
                  <a:gd name="connsiteY2" fmla="*/ 0 h 1092478"/>
                  <a:gd name="connsiteX3" fmla="*/ 2079870 w 2079870"/>
                  <a:gd name="connsiteY3" fmla="*/ 109248 h 1092478"/>
                  <a:gd name="connsiteX4" fmla="*/ 2079870 w 2079870"/>
                  <a:gd name="connsiteY4" fmla="*/ 983230 h 1092478"/>
                  <a:gd name="connsiteX5" fmla="*/ 1970622 w 2079870"/>
                  <a:gd name="connsiteY5" fmla="*/ 1092478 h 1092478"/>
                  <a:gd name="connsiteX6" fmla="*/ 109248 w 2079870"/>
                  <a:gd name="connsiteY6" fmla="*/ 1092478 h 1092478"/>
                  <a:gd name="connsiteX7" fmla="*/ 0 w 2079870"/>
                  <a:gd name="connsiteY7" fmla="*/ 983230 h 1092478"/>
                  <a:gd name="connsiteX8" fmla="*/ 0 w 2079870"/>
                  <a:gd name="connsiteY8" fmla="*/ 109248 h 109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870" h="1092478">
                    <a:moveTo>
                      <a:pt x="0" y="109248"/>
                    </a:moveTo>
                    <a:cubicBezTo>
                      <a:pt x="0" y="48912"/>
                      <a:pt x="48912" y="0"/>
                      <a:pt x="109248" y="0"/>
                    </a:cubicBezTo>
                    <a:lnTo>
                      <a:pt x="1970622" y="0"/>
                    </a:lnTo>
                    <a:cubicBezTo>
                      <a:pt x="2030958" y="0"/>
                      <a:pt x="2079870" y="48912"/>
                      <a:pt x="2079870" y="109248"/>
                    </a:cubicBezTo>
                    <a:lnTo>
                      <a:pt x="2079870" y="983230"/>
                    </a:lnTo>
                    <a:cubicBezTo>
                      <a:pt x="2079870" y="1043566"/>
                      <a:pt x="2030958" y="1092478"/>
                      <a:pt x="1970622" y="1092478"/>
                    </a:cubicBezTo>
                    <a:lnTo>
                      <a:pt x="109248" y="1092478"/>
                    </a:lnTo>
                    <a:cubicBezTo>
                      <a:pt x="48912" y="1092478"/>
                      <a:pt x="0" y="1043566"/>
                      <a:pt x="0" y="983230"/>
                    </a:cubicBezTo>
                    <a:lnTo>
                      <a:pt x="0" y="109248"/>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54858" tIns="54858" rIns="54858" bIns="54858" numCol="1" spcCol="1270" anchor="t" anchorCtr="0">
                <a:noAutofit/>
              </a:bodyPr>
              <a:lstStyle/>
              <a:p>
                <a:pPr lvl="0" algn="l" defTabSz="266700">
                  <a:lnSpc>
                    <a:spcPct val="90000"/>
                  </a:lnSpc>
                  <a:spcBef>
                    <a:spcPct val="0"/>
                  </a:spcBef>
                  <a:spcAft>
                    <a:spcPct val="35000"/>
                  </a:spcAft>
                </a:pPr>
                <a:endParaRPr lang="en-US" sz="600" kern="1200" dirty="0" smtClean="0">
                  <a:latin typeface="Arial" panose="020B0604020202020204" pitchFamily="34" charset="0"/>
                  <a:cs typeface="Arial" panose="020B0604020202020204" pitchFamily="34" charset="0"/>
                </a:endParaRPr>
              </a:p>
              <a:p>
                <a:pPr lvl="0" algn="l" defTabSz="2667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Run the Roster</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Tweak Contractor types and specialties to obtain a usable list</a:t>
                </a:r>
                <a:endParaRPr lang="en-US"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Arial" panose="020B0604020202020204" pitchFamily="34" charset="0"/>
                    <a:cs typeface="Arial" panose="020B0604020202020204" pitchFamily="34" charset="0"/>
                  </a:rPr>
                  <a:t>Minimum of at least 5 firms</a:t>
                </a:r>
                <a:endParaRPr lang="en-US" sz="1200" kern="1200" dirty="0">
                  <a:latin typeface="Arial" panose="020B0604020202020204" pitchFamily="34" charset="0"/>
                  <a:cs typeface="Arial" panose="020B0604020202020204" pitchFamily="34" charset="0"/>
                </a:endParaRPr>
              </a:p>
            </p:txBody>
          </p:sp>
          <p:sp>
            <p:nvSpPr>
              <p:cNvPr id="26" name="Freeform 25"/>
              <p:cNvSpPr/>
              <p:nvPr/>
            </p:nvSpPr>
            <p:spPr>
              <a:xfrm>
                <a:off x="2834712" y="1414271"/>
                <a:ext cx="2079870" cy="814804"/>
              </a:xfrm>
              <a:custGeom>
                <a:avLst/>
                <a:gdLst>
                  <a:gd name="connsiteX0" fmla="*/ 0 w 2079870"/>
                  <a:gd name="connsiteY0" fmla="*/ 81480 h 814804"/>
                  <a:gd name="connsiteX1" fmla="*/ 81480 w 2079870"/>
                  <a:gd name="connsiteY1" fmla="*/ 0 h 814804"/>
                  <a:gd name="connsiteX2" fmla="*/ 1998390 w 2079870"/>
                  <a:gd name="connsiteY2" fmla="*/ 0 h 814804"/>
                  <a:gd name="connsiteX3" fmla="*/ 2079870 w 2079870"/>
                  <a:gd name="connsiteY3" fmla="*/ 81480 h 814804"/>
                  <a:gd name="connsiteX4" fmla="*/ 2079870 w 2079870"/>
                  <a:gd name="connsiteY4" fmla="*/ 733324 h 814804"/>
                  <a:gd name="connsiteX5" fmla="*/ 1998390 w 2079870"/>
                  <a:gd name="connsiteY5" fmla="*/ 814804 h 814804"/>
                  <a:gd name="connsiteX6" fmla="*/ 81480 w 2079870"/>
                  <a:gd name="connsiteY6" fmla="*/ 814804 h 814804"/>
                  <a:gd name="connsiteX7" fmla="*/ 0 w 2079870"/>
                  <a:gd name="connsiteY7" fmla="*/ 733324 h 814804"/>
                  <a:gd name="connsiteX8" fmla="*/ 0 w 2079870"/>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870" h="814804">
                    <a:moveTo>
                      <a:pt x="0" y="81480"/>
                    </a:moveTo>
                    <a:cubicBezTo>
                      <a:pt x="0" y="36480"/>
                      <a:pt x="36480" y="0"/>
                      <a:pt x="81480" y="0"/>
                    </a:cubicBezTo>
                    <a:lnTo>
                      <a:pt x="1998390" y="0"/>
                    </a:lnTo>
                    <a:cubicBezTo>
                      <a:pt x="2043390" y="0"/>
                      <a:pt x="2079870" y="36480"/>
                      <a:pt x="2079870" y="81480"/>
                    </a:cubicBezTo>
                    <a:lnTo>
                      <a:pt x="2079870" y="733324"/>
                    </a:lnTo>
                    <a:cubicBezTo>
                      <a:pt x="2079870" y="778324"/>
                      <a:pt x="2043390" y="814804"/>
                      <a:pt x="1998390"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Print the roster</a:t>
                </a:r>
                <a:endParaRPr lang="en-US" sz="1200" kern="1200" dirty="0">
                  <a:latin typeface="Arial" panose="020B0604020202020204" pitchFamily="34" charset="0"/>
                  <a:cs typeface="Arial" panose="020B0604020202020204" pitchFamily="34" charset="0"/>
                </a:endParaRPr>
              </a:p>
            </p:txBody>
          </p:sp>
        </p:grpSp>
        <p:sp>
          <p:nvSpPr>
            <p:cNvPr id="33" name="Rectangle 32"/>
            <p:cNvSpPr/>
            <p:nvPr/>
          </p:nvSpPr>
          <p:spPr>
            <a:xfrm>
              <a:off x="6172200" y="5099237"/>
              <a:ext cx="2077049" cy="111482"/>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grpSp>
          <p:nvGrpSpPr>
            <p:cNvPr id="46" name="Group 45"/>
            <p:cNvGrpSpPr/>
            <p:nvPr/>
          </p:nvGrpSpPr>
          <p:grpSpPr>
            <a:xfrm>
              <a:off x="5221081" y="1395221"/>
              <a:ext cx="1811556" cy="4235182"/>
              <a:chOff x="5324876" y="1414271"/>
              <a:chExt cx="1811556" cy="4235182"/>
            </a:xfrm>
          </p:grpSpPr>
          <p:sp>
            <p:nvSpPr>
              <p:cNvPr id="45" name="Rectangle 44"/>
              <p:cNvSpPr/>
              <p:nvPr/>
            </p:nvSpPr>
            <p:spPr>
              <a:xfrm rot="5400000">
                <a:off x="4602681" y="3549841"/>
                <a:ext cx="3261985" cy="124703"/>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sp>
            <p:nvSpPr>
              <p:cNvPr id="28" name="Freeform 27"/>
              <p:cNvSpPr/>
              <p:nvPr/>
            </p:nvSpPr>
            <p:spPr>
              <a:xfrm>
                <a:off x="5324876" y="1414271"/>
                <a:ext cx="1811556" cy="959338"/>
              </a:xfrm>
              <a:custGeom>
                <a:avLst/>
                <a:gdLst>
                  <a:gd name="connsiteX0" fmla="*/ 0 w 1811556"/>
                  <a:gd name="connsiteY0" fmla="*/ 95934 h 959338"/>
                  <a:gd name="connsiteX1" fmla="*/ 95934 w 1811556"/>
                  <a:gd name="connsiteY1" fmla="*/ 0 h 959338"/>
                  <a:gd name="connsiteX2" fmla="*/ 1715622 w 1811556"/>
                  <a:gd name="connsiteY2" fmla="*/ 0 h 959338"/>
                  <a:gd name="connsiteX3" fmla="*/ 1811556 w 1811556"/>
                  <a:gd name="connsiteY3" fmla="*/ 95934 h 959338"/>
                  <a:gd name="connsiteX4" fmla="*/ 1811556 w 1811556"/>
                  <a:gd name="connsiteY4" fmla="*/ 863404 h 959338"/>
                  <a:gd name="connsiteX5" fmla="*/ 1715622 w 1811556"/>
                  <a:gd name="connsiteY5" fmla="*/ 959338 h 959338"/>
                  <a:gd name="connsiteX6" fmla="*/ 95934 w 1811556"/>
                  <a:gd name="connsiteY6" fmla="*/ 959338 h 959338"/>
                  <a:gd name="connsiteX7" fmla="*/ 0 w 1811556"/>
                  <a:gd name="connsiteY7" fmla="*/ 863404 h 959338"/>
                  <a:gd name="connsiteX8" fmla="*/ 0 w 1811556"/>
                  <a:gd name="connsiteY8" fmla="*/ 95934 h 9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1556" h="959338">
                    <a:moveTo>
                      <a:pt x="0" y="95934"/>
                    </a:moveTo>
                    <a:cubicBezTo>
                      <a:pt x="0" y="42951"/>
                      <a:pt x="42951" y="0"/>
                      <a:pt x="95934" y="0"/>
                    </a:cubicBezTo>
                    <a:lnTo>
                      <a:pt x="1715622" y="0"/>
                    </a:lnTo>
                    <a:cubicBezTo>
                      <a:pt x="1768605" y="0"/>
                      <a:pt x="1811556" y="42951"/>
                      <a:pt x="1811556" y="95934"/>
                    </a:cubicBezTo>
                    <a:lnTo>
                      <a:pt x="1811556" y="863404"/>
                    </a:lnTo>
                    <a:cubicBezTo>
                      <a:pt x="1811556" y="916387"/>
                      <a:pt x="1768605" y="959338"/>
                      <a:pt x="1715622" y="959338"/>
                    </a:cubicBezTo>
                    <a:lnTo>
                      <a:pt x="95934" y="959338"/>
                    </a:lnTo>
                    <a:cubicBezTo>
                      <a:pt x="42951" y="959338"/>
                      <a:pt x="0" y="916387"/>
                      <a:pt x="0" y="863404"/>
                    </a:cubicBezTo>
                    <a:lnTo>
                      <a:pt x="0" y="95934"/>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3818" tIns="73818" rIns="73818" bIns="73818" numCol="1" spcCol="1270" anchor="ctr" anchorCtr="0">
                <a:noAutofit/>
              </a:bodyPr>
              <a:lstStyle/>
              <a:p>
                <a:pPr lvl="0" algn="l"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Complete the notification page and proof for spelling, grammar and readability</a:t>
                </a:r>
                <a:endParaRPr lang="en-US" sz="1200" kern="1200" dirty="0">
                  <a:latin typeface="Arial" panose="020B0604020202020204" pitchFamily="34" charset="0"/>
                  <a:cs typeface="Arial" panose="020B0604020202020204" pitchFamily="34" charset="0"/>
                </a:endParaRPr>
              </a:p>
            </p:txBody>
          </p:sp>
          <p:sp>
            <p:nvSpPr>
              <p:cNvPr id="30" name="Freeform 29"/>
              <p:cNvSpPr/>
              <p:nvPr/>
            </p:nvSpPr>
            <p:spPr>
              <a:xfrm>
                <a:off x="5324876" y="2559414"/>
                <a:ext cx="1811556" cy="814804"/>
              </a:xfrm>
              <a:custGeom>
                <a:avLst/>
                <a:gdLst>
                  <a:gd name="connsiteX0" fmla="*/ 0 w 1811556"/>
                  <a:gd name="connsiteY0" fmla="*/ 81480 h 814804"/>
                  <a:gd name="connsiteX1" fmla="*/ 81480 w 1811556"/>
                  <a:gd name="connsiteY1" fmla="*/ 0 h 814804"/>
                  <a:gd name="connsiteX2" fmla="*/ 1730076 w 1811556"/>
                  <a:gd name="connsiteY2" fmla="*/ 0 h 814804"/>
                  <a:gd name="connsiteX3" fmla="*/ 1811556 w 1811556"/>
                  <a:gd name="connsiteY3" fmla="*/ 81480 h 814804"/>
                  <a:gd name="connsiteX4" fmla="*/ 1811556 w 1811556"/>
                  <a:gd name="connsiteY4" fmla="*/ 733324 h 814804"/>
                  <a:gd name="connsiteX5" fmla="*/ 1730076 w 1811556"/>
                  <a:gd name="connsiteY5" fmla="*/ 814804 h 814804"/>
                  <a:gd name="connsiteX6" fmla="*/ 81480 w 1811556"/>
                  <a:gd name="connsiteY6" fmla="*/ 814804 h 814804"/>
                  <a:gd name="connsiteX7" fmla="*/ 0 w 1811556"/>
                  <a:gd name="connsiteY7" fmla="*/ 733324 h 814804"/>
                  <a:gd name="connsiteX8" fmla="*/ 0 w 1811556"/>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1556" h="814804">
                    <a:moveTo>
                      <a:pt x="0" y="81480"/>
                    </a:moveTo>
                    <a:cubicBezTo>
                      <a:pt x="0" y="36480"/>
                      <a:pt x="36480" y="0"/>
                      <a:pt x="81480" y="0"/>
                    </a:cubicBezTo>
                    <a:lnTo>
                      <a:pt x="1730076" y="0"/>
                    </a:lnTo>
                    <a:cubicBezTo>
                      <a:pt x="1775076" y="0"/>
                      <a:pt x="1811556" y="36480"/>
                      <a:pt x="1811556" y="81480"/>
                    </a:cubicBezTo>
                    <a:lnTo>
                      <a:pt x="1811556" y="733324"/>
                    </a:lnTo>
                    <a:cubicBezTo>
                      <a:pt x="1811556" y="778324"/>
                      <a:pt x="1775076" y="814804"/>
                      <a:pt x="1730076"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SEND</a:t>
                </a:r>
                <a:endParaRPr lang="en-US" sz="1200" kern="1200" dirty="0">
                  <a:latin typeface="Arial" panose="020B0604020202020204" pitchFamily="34" charset="0"/>
                  <a:cs typeface="Arial" panose="020B0604020202020204" pitchFamily="34" charset="0"/>
                </a:endParaRPr>
              </a:p>
            </p:txBody>
          </p:sp>
          <p:sp>
            <p:nvSpPr>
              <p:cNvPr id="32" name="Freeform 31"/>
              <p:cNvSpPr/>
              <p:nvPr/>
            </p:nvSpPr>
            <p:spPr>
              <a:xfrm>
                <a:off x="5324876" y="3560023"/>
                <a:ext cx="1811556" cy="1088821"/>
              </a:xfrm>
              <a:custGeom>
                <a:avLst/>
                <a:gdLst>
                  <a:gd name="connsiteX0" fmla="*/ 0 w 1811556"/>
                  <a:gd name="connsiteY0" fmla="*/ 108882 h 1088821"/>
                  <a:gd name="connsiteX1" fmla="*/ 108882 w 1811556"/>
                  <a:gd name="connsiteY1" fmla="*/ 0 h 1088821"/>
                  <a:gd name="connsiteX2" fmla="*/ 1702674 w 1811556"/>
                  <a:gd name="connsiteY2" fmla="*/ 0 h 1088821"/>
                  <a:gd name="connsiteX3" fmla="*/ 1811556 w 1811556"/>
                  <a:gd name="connsiteY3" fmla="*/ 108882 h 1088821"/>
                  <a:gd name="connsiteX4" fmla="*/ 1811556 w 1811556"/>
                  <a:gd name="connsiteY4" fmla="*/ 979939 h 1088821"/>
                  <a:gd name="connsiteX5" fmla="*/ 1702674 w 1811556"/>
                  <a:gd name="connsiteY5" fmla="*/ 1088821 h 1088821"/>
                  <a:gd name="connsiteX6" fmla="*/ 108882 w 1811556"/>
                  <a:gd name="connsiteY6" fmla="*/ 1088821 h 1088821"/>
                  <a:gd name="connsiteX7" fmla="*/ 0 w 1811556"/>
                  <a:gd name="connsiteY7" fmla="*/ 979939 h 1088821"/>
                  <a:gd name="connsiteX8" fmla="*/ 0 w 1811556"/>
                  <a:gd name="connsiteY8" fmla="*/ 108882 h 108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1556" h="1088821">
                    <a:moveTo>
                      <a:pt x="0" y="108882"/>
                    </a:moveTo>
                    <a:cubicBezTo>
                      <a:pt x="0" y="48748"/>
                      <a:pt x="48748" y="0"/>
                      <a:pt x="108882" y="0"/>
                    </a:cubicBezTo>
                    <a:lnTo>
                      <a:pt x="1702674" y="0"/>
                    </a:lnTo>
                    <a:cubicBezTo>
                      <a:pt x="1762808" y="0"/>
                      <a:pt x="1811556" y="48748"/>
                      <a:pt x="1811556" y="108882"/>
                    </a:cubicBezTo>
                    <a:lnTo>
                      <a:pt x="1811556" y="979939"/>
                    </a:lnTo>
                    <a:cubicBezTo>
                      <a:pt x="1811556" y="1040073"/>
                      <a:pt x="1762808" y="1088821"/>
                      <a:pt x="1702674" y="1088821"/>
                    </a:cubicBezTo>
                    <a:lnTo>
                      <a:pt x="108882" y="1088821"/>
                    </a:lnTo>
                    <a:cubicBezTo>
                      <a:pt x="48748" y="1088821"/>
                      <a:pt x="0" y="1040073"/>
                      <a:pt x="0" y="979939"/>
                    </a:cubicBezTo>
                    <a:lnTo>
                      <a:pt x="0" y="108882"/>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7610" tIns="77610" rIns="77610" bIns="77610" numCol="1" spcCol="1270" anchor="ctr" anchorCtr="0">
                <a:noAutofit/>
              </a:bodyPr>
              <a:lstStyle/>
              <a:p>
                <a:pPr lvl="0" algn="l"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Print copy of the notification email showing date and time and addressees for contract file</a:t>
                </a:r>
                <a:endParaRPr lang="en-US" sz="1200" kern="1200" dirty="0">
                  <a:latin typeface="Arial" panose="020B0604020202020204" pitchFamily="34" charset="0"/>
                  <a:cs typeface="Arial" panose="020B0604020202020204" pitchFamily="34" charset="0"/>
                </a:endParaRPr>
              </a:p>
            </p:txBody>
          </p:sp>
          <p:sp>
            <p:nvSpPr>
              <p:cNvPr id="34" name="Freeform 33"/>
              <p:cNvSpPr/>
              <p:nvPr/>
            </p:nvSpPr>
            <p:spPr>
              <a:xfrm>
                <a:off x="5324876" y="4834649"/>
                <a:ext cx="1811556" cy="814804"/>
              </a:xfrm>
              <a:custGeom>
                <a:avLst/>
                <a:gdLst>
                  <a:gd name="connsiteX0" fmla="*/ 0 w 1811556"/>
                  <a:gd name="connsiteY0" fmla="*/ 81480 h 814804"/>
                  <a:gd name="connsiteX1" fmla="*/ 81480 w 1811556"/>
                  <a:gd name="connsiteY1" fmla="*/ 0 h 814804"/>
                  <a:gd name="connsiteX2" fmla="*/ 1730076 w 1811556"/>
                  <a:gd name="connsiteY2" fmla="*/ 0 h 814804"/>
                  <a:gd name="connsiteX3" fmla="*/ 1811556 w 1811556"/>
                  <a:gd name="connsiteY3" fmla="*/ 81480 h 814804"/>
                  <a:gd name="connsiteX4" fmla="*/ 1811556 w 1811556"/>
                  <a:gd name="connsiteY4" fmla="*/ 733324 h 814804"/>
                  <a:gd name="connsiteX5" fmla="*/ 1730076 w 1811556"/>
                  <a:gd name="connsiteY5" fmla="*/ 814804 h 814804"/>
                  <a:gd name="connsiteX6" fmla="*/ 81480 w 1811556"/>
                  <a:gd name="connsiteY6" fmla="*/ 814804 h 814804"/>
                  <a:gd name="connsiteX7" fmla="*/ 0 w 1811556"/>
                  <a:gd name="connsiteY7" fmla="*/ 733324 h 814804"/>
                  <a:gd name="connsiteX8" fmla="*/ 0 w 1811556"/>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1556" h="814804">
                    <a:moveTo>
                      <a:pt x="0" y="81480"/>
                    </a:moveTo>
                    <a:cubicBezTo>
                      <a:pt x="0" y="36480"/>
                      <a:pt x="36480" y="0"/>
                      <a:pt x="81480" y="0"/>
                    </a:cubicBezTo>
                    <a:lnTo>
                      <a:pt x="1730076" y="0"/>
                    </a:lnTo>
                    <a:cubicBezTo>
                      <a:pt x="1775076" y="0"/>
                      <a:pt x="1811556" y="36480"/>
                      <a:pt x="1811556" y="81480"/>
                    </a:cubicBezTo>
                    <a:lnTo>
                      <a:pt x="1811556" y="733324"/>
                    </a:lnTo>
                    <a:cubicBezTo>
                      <a:pt x="1811556" y="778324"/>
                      <a:pt x="1775076" y="814804"/>
                      <a:pt x="1730076"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l"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Respond to requests for Bid Documents, note firms on Roster</a:t>
                </a:r>
                <a:endParaRPr lang="en-US" sz="1200" kern="1200" dirty="0">
                  <a:latin typeface="Arial" panose="020B0604020202020204" pitchFamily="34" charset="0"/>
                  <a:cs typeface="Arial" panose="020B0604020202020204" pitchFamily="34" charset="0"/>
                </a:endParaRPr>
              </a:p>
            </p:txBody>
          </p:sp>
        </p:grpSp>
        <p:grpSp>
          <p:nvGrpSpPr>
            <p:cNvPr id="48" name="Group 47"/>
            <p:cNvGrpSpPr/>
            <p:nvPr/>
          </p:nvGrpSpPr>
          <p:grpSpPr>
            <a:xfrm>
              <a:off x="7421824" y="1395221"/>
              <a:ext cx="1545806" cy="4166472"/>
              <a:chOff x="7537374" y="1482981"/>
              <a:chExt cx="1545806" cy="4166472"/>
            </a:xfrm>
          </p:grpSpPr>
          <p:sp>
            <p:nvSpPr>
              <p:cNvPr id="47" name="Rectangle 46"/>
              <p:cNvSpPr/>
              <p:nvPr/>
            </p:nvSpPr>
            <p:spPr>
              <a:xfrm rot="5400000">
                <a:off x="6698853" y="3412056"/>
                <a:ext cx="3261985" cy="124703"/>
              </a:xfrm>
              <a:prstGeom prst="rect">
                <a:avLst/>
              </a:prstGeom>
              <a:ln>
                <a:noFill/>
              </a:ln>
            </p:spPr>
            <p:style>
              <a:lnRef idx="3">
                <a:schemeClr val="lt1"/>
              </a:lnRef>
              <a:fillRef idx="1">
                <a:schemeClr val="accent5"/>
              </a:fillRef>
              <a:effectRef idx="1">
                <a:schemeClr val="accent5"/>
              </a:effectRef>
              <a:fontRef idx="minor">
                <a:schemeClr val="dk1">
                  <a:hueOff val="0"/>
                  <a:satOff val="0"/>
                  <a:lumOff val="0"/>
                  <a:alphaOff val="0"/>
                </a:schemeClr>
              </a:fontRef>
            </p:style>
          </p:sp>
          <p:sp>
            <p:nvSpPr>
              <p:cNvPr id="36" name="Freeform 35"/>
              <p:cNvSpPr/>
              <p:nvPr/>
            </p:nvSpPr>
            <p:spPr>
              <a:xfrm>
                <a:off x="7537374" y="4671483"/>
                <a:ext cx="1545088" cy="977970"/>
              </a:xfrm>
              <a:custGeom>
                <a:avLst/>
                <a:gdLst>
                  <a:gd name="connsiteX0" fmla="*/ 0 w 1545088"/>
                  <a:gd name="connsiteY0" fmla="*/ 97797 h 977970"/>
                  <a:gd name="connsiteX1" fmla="*/ 97797 w 1545088"/>
                  <a:gd name="connsiteY1" fmla="*/ 0 h 977970"/>
                  <a:gd name="connsiteX2" fmla="*/ 1447291 w 1545088"/>
                  <a:gd name="connsiteY2" fmla="*/ 0 h 977970"/>
                  <a:gd name="connsiteX3" fmla="*/ 1545088 w 1545088"/>
                  <a:gd name="connsiteY3" fmla="*/ 97797 h 977970"/>
                  <a:gd name="connsiteX4" fmla="*/ 1545088 w 1545088"/>
                  <a:gd name="connsiteY4" fmla="*/ 880173 h 977970"/>
                  <a:gd name="connsiteX5" fmla="*/ 1447291 w 1545088"/>
                  <a:gd name="connsiteY5" fmla="*/ 977970 h 977970"/>
                  <a:gd name="connsiteX6" fmla="*/ 97797 w 1545088"/>
                  <a:gd name="connsiteY6" fmla="*/ 977970 h 977970"/>
                  <a:gd name="connsiteX7" fmla="*/ 0 w 1545088"/>
                  <a:gd name="connsiteY7" fmla="*/ 880173 h 977970"/>
                  <a:gd name="connsiteX8" fmla="*/ 0 w 1545088"/>
                  <a:gd name="connsiteY8" fmla="*/ 97797 h 97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088" h="977970">
                    <a:moveTo>
                      <a:pt x="0" y="97797"/>
                    </a:moveTo>
                    <a:cubicBezTo>
                      <a:pt x="0" y="43785"/>
                      <a:pt x="43785" y="0"/>
                      <a:pt x="97797" y="0"/>
                    </a:cubicBezTo>
                    <a:lnTo>
                      <a:pt x="1447291" y="0"/>
                    </a:lnTo>
                    <a:cubicBezTo>
                      <a:pt x="1501303" y="0"/>
                      <a:pt x="1545088" y="43785"/>
                      <a:pt x="1545088" y="97797"/>
                    </a:cubicBezTo>
                    <a:lnTo>
                      <a:pt x="1545088" y="880173"/>
                    </a:lnTo>
                    <a:cubicBezTo>
                      <a:pt x="1545088" y="934185"/>
                      <a:pt x="1501303" y="977970"/>
                      <a:pt x="1447291" y="977970"/>
                    </a:cubicBezTo>
                    <a:lnTo>
                      <a:pt x="97797" y="977970"/>
                    </a:lnTo>
                    <a:cubicBezTo>
                      <a:pt x="43785" y="977970"/>
                      <a:pt x="0" y="934185"/>
                      <a:pt x="0" y="880173"/>
                    </a:cubicBezTo>
                    <a:lnTo>
                      <a:pt x="0" y="97797"/>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4364" tIns="74364" rIns="74364" bIns="74364" numCol="1" spcCol="1270" anchor="ctr" anchorCtr="0">
                <a:noAutofit/>
              </a:bodyPr>
              <a:lstStyle/>
              <a:p>
                <a:pPr lvl="0" algn="l"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Following Walkthrough place copy of sign-in form in contract file</a:t>
                </a:r>
              </a:p>
            </p:txBody>
          </p:sp>
          <p:sp>
            <p:nvSpPr>
              <p:cNvPr id="38" name="Freeform 37"/>
              <p:cNvSpPr/>
              <p:nvPr/>
            </p:nvSpPr>
            <p:spPr>
              <a:xfrm>
                <a:off x="7537374" y="3676381"/>
                <a:ext cx="1545088" cy="814804"/>
              </a:xfrm>
              <a:custGeom>
                <a:avLst/>
                <a:gdLst>
                  <a:gd name="connsiteX0" fmla="*/ 0 w 1545088"/>
                  <a:gd name="connsiteY0" fmla="*/ 81480 h 814804"/>
                  <a:gd name="connsiteX1" fmla="*/ 81480 w 1545088"/>
                  <a:gd name="connsiteY1" fmla="*/ 0 h 814804"/>
                  <a:gd name="connsiteX2" fmla="*/ 1463608 w 1545088"/>
                  <a:gd name="connsiteY2" fmla="*/ 0 h 814804"/>
                  <a:gd name="connsiteX3" fmla="*/ 1545088 w 1545088"/>
                  <a:gd name="connsiteY3" fmla="*/ 81480 h 814804"/>
                  <a:gd name="connsiteX4" fmla="*/ 1545088 w 1545088"/>
                  <a:gd name="connsiteY4" fmla="*/ 733324 h 814804"/>
                  <a:gd name="connsiteX5" fmla="*/ 1463608 w 1545088"/>
                  <a:gd name="connsiteY5" fmla="*/ 814804 h 814804"/>
                  <a:gd name="connsiteX6" fmla="*/ 81480 w 1545088"/>
                  <a:gd name="connsiteY6" fmla="*/ 814804 h 814804"/>
                  <a:gd name="connsiteX7" fmla="*/ 0 w 1545088"/>
                  <a:gd name="connsiteY7" fmla="*/ 733324 h 814804"/>
                  <a:gd name="connsiteX8" fmla="*/ 0 w 1545088"/>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088" h="814804">
                    <a:moveTo>
                      <a:pt x="0" y="81480"/>
                    </a:moveTo>
                    <a:cubicBezTo>
                      <a:pt x="0" y="36480"/>
                      <a:pt x="36480" y="0"/>
                      <a:pt x="81480" y="0"/>
                    </a:cubicBezTo>
                    <a:lnTo>
                      <a:pt x="1463608" y="0"/>
                    </a:lnTo>
                    <a:cubicBezTo>
                      <a:pt x="1508608" y="0"/>
                      <a:pt x="1545088" y="36480"/>
                      <a:pt x="1545088" y="81480"/>
                    </a:cubicBezTo>
                    <a:lnTo>
                      <a:pt x="1545088" y="733324"/>
                    </a:lnTo>
                    <a:cubicBezTo>
                      <a:pt x="1545088" y="778324"/>
                      <a:pt x="1508608" y="814804"/>
                      <a:pt x="1463608"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Prepare Bid Summary Sheet</a:t>
                </a:r>
              </a:p>
            </p:txBody>
          </p:sp>
          <p:sp>
            <p:nvSpPr>
              <p:cNvPr id="40" name="Freeform 39"/>
              <p:cNvSpPr/>
              <p:nvPr/>
            </p:nvSpPr>
            <p:spPr>
              <a:xfrm>
                <a:off x="7537374" y="2478083"/>
                <a:ext cx="1545088" cy="1018000"/>
              </a:xfrm>
              <a:custGeom>
                <a:avLst/>
                <a:gdLst>
                  <a:gd name="connsiteX0" fmla="*/ 0 w 1545088"/>
                  <a:gd name="connsiteY0" fmla="*/ 101800 h 1018000"/>
                  <a:gd name="connsiteX1" fmla="*/ 101800 w 1545088"/>
                  <a:gd name="connsiteY1" fmla="*/ 0 h 1018000"/>
                  <a:gd name="connsiteX2" fmla="*/ 1443288 w 1545088"/>
                  <a:gd name="connsiteY2" fmla="*/ 0 h 1018000"/>
                  <a:gd name="connsiteX3" fmla="*/ 1545088 w 1545088"/>
                  <a:gd name="connsiteY3" fmla="*/ 101800 h 1018000"/>
                  <a:gd name="connsiteX4" fmla="*/ 1545088 w 1545088"/>
                  <a:gd name="connsiteY4" fmla="*/ 916200 h 1018000"/>
                  <a:gd name="connsiteX5" fmla="*/ 1443288 w 1545088"/>
                  <a:gd name="connsiteY5" fmla="*/ 1018000 h 1018000"/>
                  <a:gd name="connsiteX6" fmla="*/ 101800 w 1545088"/>
                  <a:gd name="connsiteY6" fmla="*/ 1018000 h 1018000"/>
                  <a:gd name="connsiteX7" fmla="*/ 0 w 1545088"/>
                  <a:gd name="connsiteY7" fmla="*/ 916200 h 1018000"/>
                  <a:gd name="connsiteX8" fmla="*/ 0 w 1545088"/>
                  <a:gd name="connsiteY8" fmla="*/ 101800 h 101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088" h="1018000">
                    <a:moveTo>
                      <a:pt x="0" y="101800"/>
                    </a:moveTo>
                    <a:cubicBezTo>
                      <a:pt x="0" y="45577"/>
                      <a:pt x="45577" y="0"/>
                      <a:pt x="101800" y="0"/>
                    </a:cubicBezTo>
                    <a:lnTo>
                      <a:pt x="1443288" y="0"/>
                    </a:lnTo>
                    <a:cubicBezTo>
                      <a:pt x="1499511" y="0"/>
                      <a:pt x="1545088" y="45577"/>
                      <a:pt x="1545088" y="101800"/>
                    </a:cubicBezTo>
                    <a:lnTo>
                      <a:pt x="1545088" y="916200"/>
                    </a:lnTo>
                    <a:cubicBezTo>
                      <a:pt x="1545088" y="972423"/>
                      <a:pt x="1499511" y="1018000"/>
                      <a:pt x="1443288" y="1018000"/>
                    </a:cubicBezTo>
                    <a:lnTo>
                      <a:pt x="101800" y="1018000"/>
                    </a:lnTo>
                    <a:cubicBezTo>
                      <a:pt x="45577" y="1018000"/>
                      <a:pt x="0" y="972423"/>
                      <a:pt x="0" y="916200"/>
                    </a:cubicBezTo>
                    <a:lnTo>
                      <a:pt x="0" y="10180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75536" tIns="75536" rIns="75536" bIns="75536" numCol="1" spcCol="1270" anchor="ctr" anchorCtr="0">
                <a:noAutofit/>
              </a:bodyPr>
              <a:lstStyle/>
              <a:p>
                <a:pPr lvl="0" algn="l"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Following Bidding Deadline – process as per usual procedure</a:t>
                </a:r>
              </a:p>
            </p:txBody>
          </p:sp>
          <p:sp>
            <p:nvSpPr>
              <p:cNvPr id="41" name="Freeform 40"/>
              <p:cNvSpPr/>
              <p:nvPr/>
            </p:nvSpPr>
            <p:spPr>
              <a:xfrm>
                <a:off x="7538092" y="1482981"/>
                <a:ext cx="1545088" cy="814804"/>
              </a:xfrm>
              <a:custGeom>
                <a:avLst/>
                <a:gdLst>
                  <a:gd name="connsiteX0" fmla="*/ 0 w 1545088"/>
                  <a:gd name="connsiteY0" fmla="*/ 81480 h 814804"/>
                  <a:gd name="connsiteX1" fmla="*/ 81480 w 1545088"/>
                  <a:gd name="connsiteY1" fmla="*/ 0 h 814804"/>
                  <a:gd name="connsiteX2" fmla="*/ 1463608 w 1545088"/>
                  <a:gd name="connsiteY2" fmla="*/ 0 h 814804"/>
                  <a:gd name="connsiteX3" fmla="*/ 1545088 w 1545088"/>
                  <a:gd name="connsiteY3" fmla="*/ 81480 h 814804"/>
                  <a:gd name="connsiteX4" fmla="*/ 1545088 w 1545088"/>
                  <a:gd name="connsiteY4" fmla="*/ 733324 h 814804"/>
                  <a:gd name="connsiteX5" fmla="*/ 1463608 w 1545088"/>
                  <a:gd name="connsiteY5" fmla="*/ 814804 h 814804"/>
                  <a:gd name="connsiteX6" fmla="*/ 81480 w 1545088"/>
                  <a:gd name="connsiteY6" fmla="*/ 814804 h 814804"/>
                  <a:gd name="connsiteX7" fmla="*/ 0 w 1545088"/>
                  <a:gd name="connsiteY7" fmla="*/ 733324 h 814804"/>
                  <a:gd name="connsiteX8" fmla="*/ 0 w 1545088"/>
                  <a:gd name="connsiteY8" fmla="*/ 81480 h 8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088" h="814804">
                    <a:moveTo>
                      <a:pt x="0" y="81480"/>
                    </a:moveTo>
                    <a:cubicBezTo>
                      <a:pt x="0" y="36480"/>
                      <a:pt x="36480" y="0"/>
                      <a:pt x="81480" y="0"/>
                    </a:cubicBezTo>
                    <a:lnTo>
                      <a:pt x="1463608" y="0"/>
                    </a:lnTo>
                    <a:cubicBezTo>
                      <a:pt x="1508608" y="0"/>
                      <a:pt x="1545088" y="36480"/>
                      <a:pt x="1545088" y="81480"/>
                    </a:cubicBezTo>
                    <a:lnTo>
                      <a:pt x="1545088" y="733324"/>
                    </a:lnTo>
                    <a:cubicBezTo>
                      <a:pt x="1545088" y="778324"/>
                      <a:pt x="1508608" y="814804"/>
                      <a:pt x="1463608" y="814804"/>
                    </a:cubicBezTo>
                    <a:lnTo>
                      <a:pt x="81480" y="814804"/>
                    </a:lnTo>
                    <a:cubicBezTo>
                      <a:pt x="36480" y="814804"/>
                      <a:pt x="0" y="778324"/>
                      <a:pt x="0" y="733324"/>
                    </a:cubicBezTo>
                    <a:lnTo>
                      <a:pt x="0" y="8148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69585" tIns="69585" rIns="69585" bIns="69585" numCol="1" spcCol="1270" anchor="ctr" anchorCtr="0">
                <a:noAutofit/>
              </a:bodyPr>
              <a:lstStyle/>
              <a:p>
                <a:pPr lvl="0" algn="ctr" defTabSz="533400">
                  <a:lnSpc>
                    <a:spcPct val="90000"/>
                  </a:lnSpc>
                  <a:spcBef>
                    <a:spcPct val="0"/>
                  </a:spcBef>
                  <a:spcAft>
                    <a:spcPct val="35000"/>
                  </a:spcAft>
                </a:pPr>
                <a:r>
                  <a:rPr lang="en-US" sz="1200" kern="1200" dirty="0" smtClean="0">
                    <a:latin typeface="Arial" panose="020B0604020202020204" pitchFamily="34" charset="0"/>
                    <a:cs typeface="Arial" panose="020B0604020202020204" pitchFamily="34" charset="0"/>
                  </a:rPr>
                  <a:t>Forward to Contracts office</a:t>
                </a:r>
              </a:p>
            </p:txBody>
          </p:sp>
        </p:grpSp>
      </p:grpSp>
      <p:pic>
        <p:nvPicPr>
          <p:cNvPr id="9" name="Picture 8" descr="Button_Green.png"/>
          <p:cNvPicPr>
            <a:picLocks noChangeAspect="1"/>
          </p:cNvPicPr>
          <p:nvPr/>
        </p:nvPicPr>
        <p:blipFill>
          <a:blip r:embed="rId3"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306656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3886200"/>
          </a:xfrm>
        </p:spPr>
        <p:txBody>
          <a:bodyPr/>
          <a:lstStyle/>
          <a:p>
            <a:pPr marL="0" indent="0" algn="ctr">
              <a:buNone/>
            </a:pPr>
            <a:r>
              <a:rPr lang="en-US" sz="4800" b="1" dirty="0">
                <a:solidFill>
                  <a:srgbClr val="28315E"/>
                </a:solidFill>
                <a:effectLst>
                  <a:outerShdw blurRad="38100" dist="38100" dir="2700000" algn="tl">
                    <a:srgbClr val="000000">
                      <a:alpha val="43137"/>
                    </a:srgbClr>
                  </a:outerShdw>
                </a:effectLst>
              </a:rPr>
              <a:t>Thank you!</a:t>
            </a:r>
          </a:p>
          <a:p>
            <a:pPr marL="0" indent="0">
              <a:buNone/>
            </a:pPr>
            <a:endParaRPr lang="en-US" sz="1200" dirty="0" smtClean="0"/>
          </a:p>
          <a:p>
            <a:pPr marL="0" indent="0">
              <a:buNone/>
            </a:pPr>
            <a:r>
              <a:rPr lang="en-US" sz="2800" dirty="0"/>
              <a:t>	</a:t>
            </a:r>
            <a:r>
              <a:rPr lang="en-US" sz="2800" b="1" dirty="0" smtClean="0"/>
              <a:t>Jonathan Martin</a:t>
            </a:r>
            <a:r>
              <a:rPr lang="en-US" sz="2800" dirty="0" smtClean="0"/>
              <a:t>, </a:t>
            </a:r>
            <a:r>
              <a:rPr lang="en-US" sz="2800" dirty="0"/>
              <a:t>Project Manager</a:t>
            </a:r>
          </a:p>
          <a:p>
            <a:pPr marL="0" indent="0">
              <a:buNone/>
            </a:pPr>
            <a:r>
              <a:rPr lang="en-US" sz="2800" dirty="0"/>
              <a:t>	Engineering &amp; Architectural Services</a:t>
            </a:r>
          </a:p>
          <a:p>
            <a:pPr marL="0" indent="0">
              <a:buNone/>
            </a:pPr>
            <a:r>
              <a:rPr lang="en-US" sz="2800" dirty="0"/>
              <a:t>	</a:t>
            </a:r>
            <a:r>
              <a:rPr lang="en-US" sz="2800" dirty="0" smtClean="0">
                <a:hlinkClick r:id="rId2"/>
              </a:rPr>
              <a:t>Jonathan.Martin@des.wa.gov</a:t>
            </a:r>
            <a:endParaRPr lang="en-US" sz="2800" dirty="0" smtClean="0"/>
          </a:p>
          <a:p>
            <a:pPr marL="0" indent="0">
              <a:buNone/>
            </a:pPr>
            <a:r>
              <a:rPr lang="en-US" sz="2800" dirty="0" smtClean="0"/>
              <a:t> </a:t>
            </a:r>
            <a:r>
              <a:rPr lang="en-US" sz="2800" dirty="0"/>
              <a:t>	(360) </a:t>
            </a:r>
            <a:r>
              <a:rPr lang="en-US" sz="2800" dirty="0" smtClean="0"/>
              <a:t>407-9353</a:t>
            </a:r>
            <a:endParaRPr lang="en-US" sz="2800" dirty="0"/>
          </a:p>
        </p:txBody>
      </p:sp>
      <p:sp>
        <p:nvSpPr>
          <p:cNvPr id="3" name="Title 2"/>
          <p:cNvSpPr>
            <a:spLocks noGrp="1"/>
          </p:cNvSpPr>
          <p:nvPr>
            <p:ph type="title"/>
          </p:nvPr>
        </p:nvSpPr>
        <p:spPr>
          <a:xfrm>
            <a:off x="457200" y="228600"/>
            <a:ext cx="8229600" cy="914400"/>
          </a:xfrm>
        </p:spPr>
        <p:txBody>
          <a:bodyPr/>
          <a:lstStyle/>
          <a:p>
            <a:r>
              <a:rPr lang="en-US" dirty="0" smtClean="0"/>
              <a:t>Small Works Roster</a:t>
            </a:r>
            <a:endParaRPr lang="en-US"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44966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057400"/>
            <a:ext cx="8001000" cy="3429000"/>
          </a:xfrm>
        </p:spPr>
        <p:txBody>
          <a:bodyPr/>
          <a:lstStyle/>
          <a:p>
            <a:pPr marL="0" indent="0" algn="ctr">
              <a:buNone/>
            </a:pPr>
            <a:r>
              <a:rPr lang="en-US" sz="4000" b="1" dirty="0"/>
              <a:t>Job Order </a:t>
            </a:r>
            <a:r>
              <a:rPr lang="en-US" sz="4000" b="1" dirty="0" smtClean="0"/>
              <a:t>Contracting (JOC)</a:t>
            </a:r>
          </a:p>
          <a:p>
            <a:pPr marL="0" indent="0" algn="ctr">
              <a:buNone/>
            </a:pPr>
            <a:endParaRPr lang="en-US" b="1" dirty="0" smtClean="0"/>
          </a:p>
          <a:p>
            <a:pPr marL="0" indent="0">
              <a:buNone/>
            </a:pPr>
            <a:r>
              <a:rPr lang="en-US" dirty="0" smtClean="0"/>
              <a:t>	</a:t>
            </a:r>
            <a:r>
              <a:rPr lang="en-US" b="1" dirty="0" smtClean="0"/>
              <a:t>Dennis Flynn</a:t>
            </a:r>
            <a:r>
              <a:rPr lang="en-US" dirty="0" smtClean="0"/>
              <a:t>, Project Manager</a:t>
            </a:r>
          </a:p>
          <a:p>
            <a:pPr marL="0" indent="0">
              <a:buNone/>
            </a:pPr>
            <a:r>
              <a:rPr lang="en-US" dirty="0" smtClean="0"/>
              <a:t>	Engineering &amp; Architectural Services</a:t>
            </a:r>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Title 2"/>
          <p:cNvSpPr txBox="1">
            <a:spLocks/>
          </p:cNvSpPr>
          <p:nvPr/>
        </p:nvSpPr>
        <p:spPr>
          <a:xfrm>
            <a:off x="457200" y="381000"/>
            <a:ext cx="8229600" cy="762000"/>
          </a:xfrm>
          <a:prstGeom prst="rect">
            <a:avLst/>
          </a:prstGeom>
        </p:spPr>
        <p:txBody>
          <a:bodyPr>
            <a:normAutofit/>
          </a:bodyPr>
          <a:lstStyle>
            <a:lvl1pPr algn="ctr" defTabSz="914400" rtl="0" eaLnBrk="1" latinLnBrk="0" hangingPunct="1">
              <a:spcBef>
                <a:spcPct val="0"/>
              </a:spcBef>
              <a:buNone/>
              <a:defRPr sz="4000" b="1" i="1" kern="1200">
                <a:solidFill>
                  <a:srgbClr val="6DB33F"/>
                </a:solidFill>
                <a:latin typeface="Arial" pitchFamily="34" charset="0"/>
                <a:ea typeface="+mj-ea"/>
                <a:cs typeface="Arial" pitchFamily="34" charset="0"/>
              </a:defRPr>
            </a:lvl1pPr>
          </a:lstStyle>
          <a:p>
            <a:r>
              <a:rPr lang="en-US" dirty="0" smtClean="0"/>
              <a:t>Project Delivery Methods</a:t>
            </a:r>
            <a:endParaRPr lang="en-US" dirty="0"/>
          </a:p>
        </p:txBody>
      </p:sp>
    </p:spTree>
    <p:extLst>
      <p:ext uri="{BB962C8B-B14F-4D97-AF65-F5344CB8AC3E}">
        <p14:creationId xmlns:p14="http://schemas.microsoft.com/office/powerpoint/2010/main" val="805030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61950"/>
            <a:ext cx="8229600" cy="781050"/>
          </a:xfrm>
        </p:spPr>
        <p:txBody>
          <a:bodyPr/>
          <a:lstStyle/>
          <a:p>
            <a:r>
              <a:rPr lang="en-US" dirty="0" smtClean="0"/>
              <a:t>Job Order Contracting</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685800" y="1295400"/>
            <a:ext cx="7543800" cy="487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smtClean="0"/>
              <a:t>A competitively bid fixed-price contract for multiple construction projects delivered on a work order basis.</a:t>
            </a:r>
          </a:p>
          <a:p>
            <a:r>
              <a:rPr lang="en-US" sz="2600" dirty="0" smtClean="0"/>
              <a:t>Unit prices from R.S. Means for establishing lump-sum fixed prices for work orders.</a:t>
            </a:r>
          </a:p>
          <a:p>
            <a:r>
              <a:rPr lang="en-US" sz="2600" dirty="0" smtClean="0"/>
              <a:t>Contractor provides coefficient that is applied to line items from R.S. Means. </a:t>
            </a:r>
          </a:p>
          <a:p>
            <a:r>
              <a:rPr lang="en-US" sz="2600" dirty="0" smtClean="0"/>
              <a:t>Contracts can be awarded for up to three years @ $6M per year.</a:t>
            </a:r>
          </a:p>
          <a:p>
            <a:pPr marL="0" indent="0">
              <a:buFont typeface="Arial" pitchFamily="34" charset="0"/>
              <a:buNone/>
            </a:pPr>
            <a:endParaRPr lang="en-US" dirty="0"/>
          </a:p>
        </p:txBody>
      </p:sp>
    </p:spTree>
    <p:extLst>
      <p:ext uri="{BB962C8B-B14F-4D97-AF65-F5344CB8AC3E}">
        <p14:creationId xmlns:p14="http://schemas.microsoft.com/office/powerpoint/2010/main" val="34624617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81000"/>
            <a:ext cx="8229600" cy="762000"/>
          </a:xfrm>
        </p:spPr>
        <p:txBody>
          <a:bodyPr/>
          <a:lstStyle/>
          <a:p>
            <a:r>
              <a:rPr lang="en-US" dirty="0" smtClean="0"/>
              <a:t>JOC Projects</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838200" y="1295400"/>
            <a:ext cx="7315200" cy="441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smtClean="0"/>
              <a:t>Projects that have a short timeline to complete</a:t>
            </a:r>
          </a:p>
          <a:p>
            <a:r>
              <a:rPr lang="en-US" sz="2600" dirty="0" smtClean="0"/>
              <a:t>Projects that can have an abbreviated design</a:t>
            </a:r>
          </a:p>
          <a:p>
            <a:r>
              <a:rPr lang="en-US" sz="2600" dirty="0" smtClean="0"/>
              <a:t>Projects that would benefit from early Contractor involvement</a:t>
            </a:r>
          </a:p>
          <a:p>
            <a:r>
              <a:rPr lang="en-US" sz="2600" dirty="0" smtClean="0"/>
              <a:t>Multi-discipline projects</a:t>
            </a:r>
          </a:p>
          <a:p>
            <a:r>
              <a:rPr lang="en-US" sz="2600" dirty="0" smtClean="0"/>
              <a:t>Bundled projects</a:t>
            </a:r>
          </a:p>
          <a:p>
            <a:r>
              <a:rPr lang="en-US" sz="2600" dirty="0" smtClean="0"/>
              <a:t>Projects under $350,000</a:t>
            </a:r>
            <a:endParaRPr lang="en-US" sz="2600" dirty="0"/>
          </a:p>
        </p:txBody>
      </p:sp>
    </p:spTree>
    <p:extLst>
      <p:ext uri="{BB962C8B-B14F-4D97-AF65-F5344CB8AC3E}">
        <p14:creationId xmlns:p14="http://schemas.microsoft.com/office/powerpoint/2010/main" val="1903622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81000"/>
            <a:ext cx="8229600" cy="762000"/>
          </a:xfrm>
        </p:spPr>
        <p:txBody>
          <a:bodyPr>
            <a:normAutofit/>
          </a:bodyPr>
          <a:lstStyle/>
          <a:p>
            <a:r>
              <a:rPr lang="en-US" dirty="0" smtClean="0"/>
              <a:t>Job Order Process</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7" name="Content Placeholder 9"/>
          <p:cNvPicPr>
            <a:picLocks noChangeAspect="1"/>
          </p:cNvPicPr>
          <p:nvPr/>
        </p:nvPicPr>
        <p:blipFill rotWithShape="1">
          <a:blip r:embed="rId3"/>
          <a:srcRect l="2482" r="1470" b="10526"/>
          <a:stretch/>
        </p:blipFill>
        <p:spPr>
          <a:xfrm>
            <a:off x="138953" y="1295400"/>
            <a:ext cx="8776447" cy="4711566"/>
          </a:xfrm>
          <a:prstGeom prst="rect">
            <a:avLst/>
          </a:prstGeom>
        </p:spPr>
      </p:pic>
    </p:spTree>
    <p:extLst>
      <p:ext uri="{BB962C8B-B14F-4D97-AF65-F5344CB8AC3E}">
        <p14:creationId xmlns:p14="http://schemas.microsoft.com/office/powerpoint/2010/main" val="7489358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533400"/>
            <a:ext cx="8229600" cy="609600"/>
          </a:xfrm>
        </p:spPr>
        <p:txBody>
          <a:bodyPr>
            <a:normAutofit/>
          </a:bodyPr>
          <a:lstStyle/>
          <a:p>
            <a:pPr algn="l"/>
            <a:r>
              <a:rPr lang="en-US" sz="3200" dirty="0" smtClean="0"/>
              <a:t>Benefits of Job Order Contracting</a:t>
            </a:r>
            <a:endParaRPr lang="en-US" sz="32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838200" y="1524000"/>
            <a:ext cx="7620000" cy="3962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smtClean="0"/>
              <a:t>Joint scoping and incidental design decreasing design cost and reduces change orders</a:t>
            </a:r>
          </a:p>
          <a:p>
            <a:r>
              <a:rPr lang="en-US" sz="2600" dirty="0" smtClean="0"/>
              <a:t>Contractor works with Owner to make project work within budget</a:t>
            </a:r>
          </a:p>
          <a:p>
            <a:r>
              <a:rPr lang="en-US" sz="2600" dirty="0" smtClean="0"/>
              <a:t>Can Reduce total project time by 10%-20%</a:t>
            </a:r>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spTree>
    <p:extLst>
      <p:ext uri="{BB962C8B-B14F-4D97-AF65-F5344CB8AC3E}">
        <p14:creationId xmlns:p14="http://schemas.microsoft.com/office/powerpoint/2010/main" val="10476652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95400"/>
            <a:ext cx="72390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81000"/>
            <a:ext cx="8229600" cy="762000"/>
          </a:xfrm>
        </p:spPr>
        <p:txBody>
          <a:bodyPr/>
          <a:lstStyle/>
          <a:p>
            <a:pPr algn="l"/>
            <a:r>
              <a:rPr lang="en-US" dirty="0" smtClean="0"/>
              <a:t>JOC Considerations</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5" name="Rectangle 4"/>
          <p:cNvSpPr/>
          <p:nvPr/>
        </p:nvSpPr>
        <p:spPr>
          <a:xfrm>
            <a:off x="457200" y="1295400"/>
            <a:ext cx="8229600" cy="1923604"/>
          </a:xfrm>
          <a:prstGeom prst="rect">
            <a:avLst/>
          </a:prstGeom>
        </p:spPr>
        <p:txBody>
          <a:bodyPr wrap="square">
            <a:spAutoFit/>
          </a:bodyPr>
          <a:lstStyle/>
          <a:p>
            <a:pPr>
              <a:spcBef>
                <a:spcPts val="624"/>
              </a:spcBef>
            </a:pPr>
            <a:r>
              <a:rPr lang="en-US" sz="2600" dirty="0">
                <a:latin typeface="Arial" panose="020B0604020202020204" pitchFamily="34" charset="0"/>
                <a:cs typeface="Arial" panose="020B0604020202020204" pitchFamily="34" charset="0"/>
              </a:rPr>
              <a:t>JOC may not be the preferred delivery method if:</a:t>
            </a:r>
          </a:p>
          <a:p>
            <a:pPr lvl="1" indent="-457200">
              <a:spcBef>
                <a:spcPts val="624"/>
              </a:spcBef>
              <a:buFont typeface="Wingdings" panose="05000000000000000000" pitchFamily="2" charset="2"/>
              <a:buChar char="Ø"/>
            </a:pPr>
            <a:r>
              <a:rPr lang="en-US" sz="2600" dirty="0" smtClean="0">
                <a:latin typeface="Arial" panose="020B0604020202020204" pitchFamily="34" charset="0"/>
                <a:cs typeface="Arial" panose="020B0604020202020204" pitchFamily="34" charset="0"/>
              </a:rPr>
              <a:t>Detailed </a:t>
            </a:r>
            <a:r>
              <a:rPr lang="en-US" sz="2600" dirty="0">
                <a:latin typeface="Arial" panose="020B0604020202020204" pitchFamily="34" charset="0"/>
                <a:cs typeface="Arial" panose="020B0604020202020204" pitchFamily="34" charset="0"/>
              </a:rPr>
              <a:t>design is required</a:t>
            </a:r>
          </a:p>
          <a:p>
            <a:pPr lvl="1" indent="-457200">
              <a:spcBef>
                <a:spcPts val="624"/>
              </a:spcBef>
              <a:buFont typeface="Wingdings" panose="05000000000000000000" pitchFamily="2" charset="2"/>
              <a:buChar char="Ø"/>
            </a:pPr>
            <a:r>
              <a:rPr lang="en-US" sz="2600" dirty="0" smtClean="0">
                <a:latin typeface="Arial" panose="020B0604020202020204" pitchFamily="34" charset="0"/>
                <a:cs typeface="Arial" panose="020B0604020202020204" pitchFamily="34" charset="0"/>
              </a:rPr>
              <a:t>Intensive </a:t>
            </a:r>
            <a:r>
              <a:rPr lang="en-US" sz="2600" dirty="0">
                <a:latin typeface="Arial" panose="020B0604020202020204" pitchFamily="34" charset="0"/>
                <a:cs typeface="Arial" panose="020B0604020202020204" pitchFamily="34" charset="0"/>
              </a:rPr>
              <a:t>CA is required</a:t>
            </a:r>
          </a:p>
          <a:p>
            <a:pPr lvl="1" indent="-457200">
              <a:spcBef>
                <a:spcPts val="624"/>
              </a:spcBef>
              <a:buFont typeface="Wingdings" panose="05000000000000000000" pitchFamily="2" charset="2"/>
              <a:buChar char="Ø"/>
            </a:pPr>
            <a:r>
              <a:rPr lang="en-US" sz="2600" dirty="0" smtClean="0">
                <a:latin typeface="Arial" panose="020B0604020202020204" pitchFamily="34" charset="0"/>
                <a:cs typeface="Arial" panose="020B0604020202020204" pitchFamily="34" charset="0"/>
              </a:rPr>
              <a:t>Competitive </a:t>
            </a:r>
            <a:r>
              <a:rPr lang="en-US" sz="2600" dirty="0">
                <a:latin typeface="Arial" panose="020B0604020202020204" pitchFamily="34" charset="0"/>
                <a:cs typeface="Arial" panose="020B0604020202020204" pitchFamily="34" charset="0"/>
              </a:rPr>
              <a:t>bids are preferential</a:t>
            </a:r>
          </a:p>
        </p:txBody>
      </p:sp>
    </p:spTree>
    <p:extLst>
      <p:ext uri="{BB962C8B-B14F-4D97-AF65-F5344CB8AC3E}">
        <p14:creationId xmlns:p14="http://schemas.microsoft.com/office/powerpoint/2010/main" val="1338889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95400"/>
            <a:ext cx="72390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81000"/>
            <a:ext cx="8229600" cy="762000"/>
          </a:xfrm>
        </p:spPr>
        <p:txBody>
          <a:bodyPr/>
          <a:lstStyle/>
          <a:p>
            <a:pPr algn="l"/>
            <a:r>
              <a:rPr lang="en-US" dirty="0" smtClean="0"/>
              <a:t>JOC Contractors</a:t>
            </a:r>
            <a:endParaRPr lang="en-US"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5" name="Rectangle 4"/>
          <p:cNvSpPr/>
          <p:nvPr/>
        </p:nvSpPr>
        <p:spPr>
          <a:xfrm>
            <a:off x="685800" y="1295400"/>
            <a:ext cx="7696200" cy="3754874"/>
          </a:xfrm>
          <a:prstGeom prst="rect">
            <a:avLst/>
          </a:prstGeom>
        </p:spPr>
        <p:txBody>
          <a:bodyPr wrap="square">
            <a:spAutoFit/>
          </a:bodyPr>
          <a:lstStyle/>
          <a:p>
            <a:pPr indent="-457200">
              <a:spcBef>
                <a:spcPts val="624"/>
              </a:spcBef>
              <a:buFont typeface="Wingdings" panose="05000000000000000000" pitchFamily="2" charset="2"/>
              <a:buChar char="Ø"/>
            </a:pPr>
            <a:r>
              <a:rPr lang="en-US" sz="2600" dirty="0">
                <a:latin typeface="Arial" panose="020B0604020202020204" pitchFamily="34" charset="0"/>
                <a:cs typeface="Arial" panose="020B0604020202020204" pitchFamily="34" charset="0"/>
              </a:rPr>
              <a:t>NW Region- </a:t>
            </a:r>
            <a:r>
              <a:rPr lang="en-US" sz="2600" dirty="0" err="1">
                <a:latin typeface="Arial" panose="020B0604020202020204" pitchFamily="34" charset="0"/>
                <a:cs typeface="Arial" panose="020B0604020202020204" pitchFamily="34" charset="0"/>
              </a:rPr>
              <a:t>Saybr</a:t>
            </a:r>
            <a:endParaRPr lang="en-US" sz="2600" dirty="0">
              <a:latin typeface="Arial" panose="020B0604020202020204" pitchFamily="34" charset="0"/>
              <a:cs typeface="Arial" panose="020B0604020202020204" pitchFamily="34" charset="0"/>
            </a:endParaRPr>
          </a:p>
          <a:p>
            <a:pPr indent="-457200">
              <a:spcBef>
                <a:spcPts val="624"/>
              </a:spcBef>
              <a:buFont typeface="Wingdings" panose="05000000000000000000" pitchFamily="2" charset="2"/>
              <a:buChar char="Ø"/>
            </a:pPr>
            <a:r>
              <a:rPr lang="en-US" sz="2600" dirty="0">
                <a:latin typeface="Arial" panose="020B0604020202020204" pitchFamily="34" charset="0"/>
                <a:cs typeface="Arial" panose="020B0604020202020204" pitchFamily="34" charset="0"/>
              </a:rPr>
              <a:t>SW Region- Centennial (at capacity) </a:t>
            </a:r>
          </a:p>
          <a:p>
            <a:pPr indent="-457200">
              <a:spcBef>
                <a:spcPts val="624"/>
              </a:spcBef>
              <a:buFont typeface="Wingdings" panose="05000000000000000000" pitchFamily="2" charset="2"/>
              <a:buChar char="Ø"/>
            </a:pPr>
            <a:r>
              <a:rPr lang="en-US" sz="2600" dirty="0">
                <a:latin typeface="Arial" panose="020B0604020202020204" pitchFamily="34" charset="0"/>
                <a:cs typeface="Arial" panose="020B0604020202020204" pitchFamily="34" charset="0"/>
              </a:rPr>
              <a:t>Western WA- Forma (at capacity)</a:t>
            </a:r>
          </a:p>
          <a:p>
            <a:pPr indent="-457200">
              <a:spcBef>
                <a:spcPts val="624"/>
              </a:spcBef>
              <a:buFont typeface="Wingdings" panose="05000000000000000000" pitchFamily="2" charset="2"/>
              <a:buChar char="Ø"/>
            </a:pPr>
            <a:r>
              <a:rPr lang="en-US" sz="2600" dirty="0">
                <a:latin typeface="Arial" panose="020B0604020202020204" pitchFamily="34" charset="0"/>
                <a:cs typeface="Arial" panose="020B0604020202020204" pitchFamily="34" charset="0"/>
              </a:rPr>
              <a:t>Eastern WA- Burton (at capacity)</a:t>
            </a:r>
          </a:p>
          <a:p>
            <a:pPr indent="-457200">
              <a:spcBef>
                <a:spcPts val="624"/>
              </a:spcBef>
              <a:buFont typeface="Wingdings" panose="05000000000000000000" pitchFamily="2" charset="2"/>
              <a:buChar char="Ø"/>
            </a:pPr>
            <a:r>
              <a:rPr lang="en-US" sz="2600" dirty="0">
                <a:latin typeface="Arial" panose="020B0604020202020204" pitchFamily="34" charset="0"/>
                <a:cs typeface="Arial" panose="020B0604020202020204" pitchFamily="34" charset="0"/>
              </a:rPr>
              <a:t>Statewide- </a:t>
            </a:r>
            <a:r>
              <a:rPr lang="en-US" sz="2600" dirty="0" smtClean="0">
                <a:latin typeface="Arial" panose="020B0604020202020204" pitchFamily="34" charset="0"/>
                <a:cs typeface="Arial" panose="020B0604020202020204" pitchFamily="34" charset="0"/>
              </a:rPr>
              <a:t>Burton (</a:t>
            </a:r>
            <a:r>
              <a:rPr lang="en-US" sz="2600" dirty="0">
                <a:latin typeface="Arial" panose="020B0604020202020204" pitchFamily="34" charset="0"/>
                <a:cs typeface="Arial" panose="020B0604020202020204" pitchFamily="34" charset="0"/>
              </a:rPr>
              <a:t>at capacity)</a:t>
            </a:r>
          </a:p>
          <a:p>
            <a:pPr indent="-457200">
              <a:spcBef>
                <a:spcPts val="624"/>
              </a:spcBef>
              <a:buFont typeface="Wingdings" panose="05000000000000000000" pitchFamily="2" charset="2"/>
              <a:buChar char="Ø"/>
            </a:pPr>
            <a:r>
              <a:rPr lang="en-US" sz="2600" dirty="0">
                <a:latin typeface="Arial" panose="020B0604020202020204" pitchFamily="34" charset="0"/>
                <a:cs typeface="Arial" panose="020B0604020202020204" pitchFamily="34" charset="0"/>
              </a:rPr>
              <a:t>Statewide- Centennial </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contract pending)</a:t>
            </a:r>
          </a:p>
          <a:p>
            <a:pPr marL="457200" indent="-457200">
              <a:spcBef>
                <a:spcPts val="624"/>
              </a:spcBef>
              <a:buFont typeface="Wingdings" panose="05000000000000000000" pitchFamily="2" charset="2"/>
              <a:buChar char="Ø"/>
            </a:pPr>
            <a:r>
              <a:rPr lang="en-US" sz="2600" dirty="0">
                <a:latin typeface="Arial" panose="020B0604020202020204" pitchFamily="34" charset="0"/>
                <a:cs typeface="Arial" panose="020B0604020202020204" pitchFamily="34" charset="0"/>
              </a:rPr>
              <a:t>New Contracts for Statewide and SW </a:t>
            </a:r>
            <a:r>
              <a:rPr lang="en-US" sz="2600" dirty="0" smtClean="0">
                <a:latin typeface="Arial" panose="020B0604020202020204" pitchFamily="34" charset="0"/>
                <a:cs typeface="Arial" panose="020B0604020202020204" pitchFamily="34" charset="0"/>
              </a:rPr>
              <a:t>Region will </a:t>
            </a:r>
            <a:r>
              <a:rPr lang="en-US" sz="2600" dirty="0">
                <a:latin typeface="Arial" panose="020B0604020202020204" pitchFamily="34" charset="0"/>
                <a:cs typeface="Arial" panose="020B0604020202020204" pitchFamily="34" charset="0"/>
              </a:rPr>
              <a:t>bid this spring</a:t>
            </a:r>
          </a:p>
        </p:txBody>
      </p:sp>
    </p:spTree>
    <p:extLst>
      <p:ext uri="{BB962C8B-B14F-4D97-AF65-F5344CB8AC3E}">
        <p14:creationId xmlns:p14="http://schemas.microsoft.com/office/powerpoint/2010/main" val="4164315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04800"/>
            <a:ext cx="8229600" cy="914400"/>
          </a:xfrm>
        </p:spPr>
        <p:txBody>
          <a:bodyPr>
            <a:normAutofit/>
          </a:bodyPr>
          <a:lstStyle/>
          <a:p>
            <a:r>
              <a:rPr lang="en-US" sz="4400" dirty="0" smtClean="0"/>
              <a:t>Afternoon Agenda</a:t>
            </a:r>
            <a:endParaRPr lang="en-US" sz="4400" dirty="0"/>
          </a:p>
        </p:txBody>
      </p:sp>
      <p:sp>
        <p:nvSpPr>
          <p:cNvPr id="2" name="Content Placeholder 1"/>
          <p:cNvSpPr>
            <a:spLocks noGrp="1"/>
          </p:cNvSpPr>
          <p:nvPr>
            <p:ph idx="1"/>
          </p:nvPr>
        </p:nvSpPr>
        <p:spPr>
          <a:xfrm>
            <a:off x="457200" y="1295400"/>
            <a:ext cx="8229600" cy="4038600"/>
          </a:xfrm>
        </p:spPr>
        <p:txBody>
          <a:bodyPr>
            <a:normAutofit/>
          </a:bodyPr>
          <a:lstStyle/>
          <a:p>
            <a:pPr marL="0" indent="0">
              <a:buNone/>
            </a:pPr>
            <a:r>
              <a:rPr lang="en-US" sz="2800" dirty="0" smtClean="0"/>
              <a:t>1:00 pm	Improving Project Work Flow</a:t>
            </a:r>
          </a:p>
          <a:p>
            <a:pPr marL="0" indent="0">
              <a:buNone/>
            </a:pPr>
            <a:r>
              <a:rPr lang="en-US" sz="2800" dirty="0"/>
              <a:t>	</a:t>
            </a:r>
            <a:r>
              <a:rPr lang="en-US" sz="2800" dirty="0" smtClean="0"/>
              <a:t>	</a:t>
            </a:r>
            <a:r>
              <a:rPr lang="en-US" sz="2800" i="1" dirty="0" smtClean="0"/>
              <a:t>- Table Top Discussion</a:t>
            </a:r>
          </a:p>
          <a:p>
            <a:pPr marL="0" indent="0">
              <a:buNone/>
            </a:pPr>
            <a:r>
              <a:rPr lang="en-US" sz="2800" dirty="0" smtClean="0"/>
              <a:t>2:00 pm	Governor’s Diversity Initiative</a:t>
            </a:r>
          </a:p>
          <a:p>
            <a:pPr marL="0" indent="0">
              <a:buNone/>
            </a:pPr>
            <a:r>
              <a:rPr lang="en-US" sz="2800" dirty="0" smtClean="0"/>
              <a:t>2:45 pm	What is Public Works?</a:t>
            </a:r>
          </a:p>
          <a:p>
            <a:pPr marL="0" indent="0">
              <a:buNone/>
            </a:pPr>
            <a:r>
              <a:rPr lang="en-US" sz="2800" dirty="0" smtClean="0"/>
              <a:t>3:45 pm	Closing Remarks</a:t>
            </a:r>
          </a:p>
          <a:p>
            <a:pPr marL="0" indent="0">
              <a:buNone/>
            </a:pPr>
            <a:r>
              <a:rPr lang="en-US" sz="2800" dirty="0" smtClean="0"/>
              <a:t>4:00 pm 	Workshop Closes</a:t>
            </a:r>
          </a:p>
        </p:txBody>
      </p:sp>
      <p:pic>
        <p:nvPicPr>
          <p:cNvPr id="5" name="Picture 4" descr="Button_Green.png"/>
          <p:cNvPicPr>
            <a:picLocks noChangeAspect="1"/>
          </p:cNvPicPr>
          <p:nvPr/>
        </p:nvPicPr>
        <p:blipFill>
          <a:blip r:embed="rId2"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3729304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3886200"/>
          </a:xfrm>
        </p:spPr>
        <p:txBody>
          <a:bodyPr>
            <a:normAutofit/>
          </a:bodyPr>
          <a:lstStyle/>
          <a:p>
            <a:pPr marL="0" indent="0" algn="ctr">
              <a:buNone/>
            </a:pPr>
            <a:r>
              <a:rPr lang="en-US" sz="5200" b="1" dirty="0">
                <a:solidFill>
                  <a:srgbClr val="28315E"/>
                </a:solidFill>
                <a:effectLst>
                  <a:outerShdw blurRad="38100" dist="38100" dir="2700000" algn="tl">
                    <a:srgbClr val="000000">
                      <a:alpha val="43137"/>
                    </a:srgbClr>
                  </a:outerShdw>
                </a:effectLst>
              </a:rPr>
              <a:t>Thank you!</a:t>
            </a:r>
          </a:p>
          <a:p>
            <a:pPr marL="0" indent="0">
              <a:buNone/>
            </a:pPr>
            <a:endParaRPr lang="en-US" sz="1300" dirty="0" smtClean="0"/>
          </a:p>
          <a:p>
            <a:pPr marL="0" indent="0">
              <a:buNone/>
            </a:pPr>
            <a:r>
              <a:rPr lang="en-US" dirty="0"/>
              <a:t>	</a:t>
            </a:r>
            <a:r>
              <a:rPr lang="en-US" dirty="0" smtClean="0"/>
              <a:t>	</a:t>
            </a:r>
            <a:r>
              <a:rPr lang="en-US" sz="2800" b="1" dirty="0" smtClean="0"/>
              <a:t>Dennis </a:t>
            </a:r>
            <a:r>
              <a:rPr lang="en-US" sz="2800" b="1" dirty="0"/>
              <a:t>Flynn</a:t>
            </a:r>
            <a:r>
              <a:rPr lang="en-US" sz="2800" dirty="0"/>
              <a:t>, Project Manager</a:t>
            </a:r>
          </a:p>
          <a:p>
            <a:pPr marL="0" indent="0">
              <a:buNone/>
            </a:pPr>
            <a:r>
              <a:rPr lang="en-US" sz="2800" dirty="0"/>
              <a:t>	</a:t>
            </a:r>
            <a:r>
              <a:rPr lang="en-US" sz="2800" dirty="0" smtClean="0"/>
              <a:t>	Engineering </a:t>
            </a:r>
            <a:r>
              <a:rPr lang="en-US" sz="2800" dirty="0"/>
              <a:t>&amp; Architectural Services</a:t>
            </a:r>
          </a:p>
          <a:p>
            <a:pPr marL="0" indent="0">
              <a:buNone/>
            </a:pPr>
            <a:r>
              <a:rPr lang="en-US" sz="2800" dirty="0"/>
              <a:t>	</a:t>
            </a:r>
            <a:r>
              <a:rPr lang="en-US" sz="2800" dirty="0" smtClean="0"/>
              <a:t>	</a:t>
            </a:r>
            <a:r>
              <a:rPr lang="en-US" sz="2800" dirty="0" smtClean="0">
                <a:hlinkClick r:id="rId2"/>
              </a:rPr>
              <a:t>Dennis.Flynn@des.wa.gov</a:t>
            </a:r>
            <a:r>
              <a:rPr lang="en-US" sz="2800" dirty="0" smtClean="0"/>
              <a:t> </a:t>
            </a:r>
            <a:endParaRPr lang="en-US" sz="2800" dirty="0"/>
          </a:p>
          <a:p>
            <a:pPr marL="0" indent="0">
              <a:buNone/>
            </a:pPr>
            <a:r>
              <a:rPr lang="en-US" sz="2800" dirty="0"/>
              <a:t>	</a:t>
            </a:r>
            <a:r>
              <a:rPr lang="en-US" sz="2800" dirty="0" smtClean="0"/>
              <a:t>	(</a:t>
            </a:r>
            <a:r>
              <a:rPr lang="en-US" sz="2800" dirty="0"/>
              <a:t>360) 407-7934</a:t>
            </a:r>
          </a:p>
        </p:txBody>
      </p:sp>
      <p:sp>
        <p:nvSpPr>
          <p:cNvPr id="3" name="Title 2"/>
          <p:cNvSpPr>
            <a:spLocks noGrp="1"/>
          </p:cNvSpPr>
          <p:nvPr>
            <p:ph type="title"/>
          </p:nvPr>
        </p:nvSpPr>
        <p:spPr>
          <a:xfrm>
            <a:off x="457200" y="381000"/>
            <a:ext cx="8229600" cy="762000"/>
          </a:xfrm>
        </p:spPr>
        <p:txBody>
          <a:bodyPr/>
          <a:lstStyle/>
          <a:p>
            <a:r>
              <a:rPr lang="en-US" dirty="0"/>
              <a:t>Job Order Contracting</a:t>
            </a:r>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5857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648200"/>
          </a:xfrm>
        </p:spPr>
        <p:txBody>
          <a:bodyPr/>
          <a:lstStyle/>
          <a:p>
            <a:pPr marL="0" indent="0" algn="ctr">
              <a:buNone/>
            </a:pPr>
            <a:r>
              <a:rPr lang="en-US" b="1" dirty="0" smtClean="0"/>
              <a:t>Project Delivery Options</a:t>
            </a:r>
            <a:endParaRPr lang="en-US" b="1" dirty="0"/>
          </a:p>
        </p:txBody>
      </p:sp>
      <p:sp>
        <p:nvSpPr>
          <p:cNvPr id="3" name="Title 2"/>
          <p:cNvSpPr>
            <a:spLocks noGrp="1"/>
          </p:cNvSpPr>
          <p:nvPr>
            <p:ph type="title"/>
          </p:nvPr>
        </p:nvSpPr>
        <p:spPr>
          <a:xfrm>
            <a:off x="457200" y="381000"/>
            <a:ext cx="8229600" cy="762000"/>
          </a:xfrm>
        </p:spPr>
        <p:txBody>
          <a:bodyPr/>
          <a:lstStyle/>
          <a:p>
            <a:r>
              <a:rPr lang="en-US" dirty="0"/>
              <a:t>Project Delivery Comparison</a:t>
            </a:r>
          </a:p>
        </p:txBody>
      </p:sp>
      <p:graphicFrame>
        <p:nvGraphicFramePr>
          <p:cNvPr id="4" name="Content Placeholder 9"/>
          <p:cNvGraphicFramePr>
            <a:graphicFrameLocks/>
          </p:cNvGraphicFramePr>
          <p:nvPr>
            <p:extLst>
              <p:ext uri="{D42A27DB-BD31-4B8C-83A1-F6EECF244321}">
                <p14:modId xmlns:p14="http://schemas.microsoft.com/office/powerpoint/2010/main" val="189472262"/>
              </p:ext>
            </p:extLst>
          </p:nvPr>
        </p:nvGraphicFramePr>
        <p:xfrm>
          <a:off x="381000" y="2133600"/>
          <a:ext cx="8340851" cy="3124200"/>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3937488300"/>
                    </a:ext>
                  </a:extLst>
                </a:gridCol>
                <a:gridCol w="838200">
                  <a:extLst>
                    <a:ext uri="{9D8B030D-6E8A-4147-A177-3AD203B41FA5}">
                      <a16:colId xmlns:a16="http://schemas.microsoft.com/office/drawing/2014/main" val="887766080"/>
                    </a:ext>
                  </a:extLst>
                </a:gridCol>
                <a:gridCol w="1752600">
                  <a:extLst>
                    <a:ext uri="{9D8B030D-6E8A-4147-A177-3AD203B41FA5}">
                      <a16:colId xmlns:a16="http://schemas.microsoft.com/office/drawing/2014/main" val="2307729858"/>
                    </a:ext>
                  </a:extLst>
                </a:gridCol>
                <a:gridCol w="1600200">
                  <a:extLst>
                    <a:ext uri="{9D8B030D-6E8A-4147-A177-3AD203B41FA5}">
                      <a16:colId xmlns:a16="http://schemas.microsoft.com/office/drawing/2014/main" val="4040524381"/>
                    </a:ext>
                  </a:extLst>
                </a:gridCol>
                <a:gridCol w="1524000">
                  <a:extLst>
                    <a:ext uri="{9D8B030D-6E8A-4147-A177-3AD203B41FA5}">
                      <a16:colId xmlns:a16="http://schemas.microsoft.com/office/drawing/2014/main" val="1536620197"/>
                    </a:ext>
                  </a:extLst>
                </a:gridCol>
                <a:gridCol w="1025651">
                  <a:extLst>
                    <a:ext uri="{9D8B030D-6E8A-4147-A177-3AD203B41FA5}">
                      <a16:colId xmlns:a16="http://schemas.microsoft.com/office/drawing/2014/main" val="1375743563"/>
                    </a:ext>
                  </a:extLst>
                </a:gridCol>
              </a:tblGrid>
              <a:tr h="520700">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Option</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 Limits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When to Use</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Advantages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Disadvantages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RCW Ref.</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210273655"/>
                  </a:ext>
                </a:extLst>
              </a:tr>
              <a:tr h="781050">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Design-Bid-Build</a:t>
                      </a:r>
                      <a:endParaRPr lang="en-US" sz="11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When other options don’t make sense</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Competition that most contractors understand</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Contractor not a participant in design</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39.04</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85756207"/>
                  </a:ext>
                </a:extLst>
              </a:tr>
              <a:tr h="781050">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Job Order Contract (JOC)</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$350k </a:t>
                      </a:r>
                      <a:endParaRPr lang="en-US" sz="110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(w/COs)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Need it fast</a:t>
                      </a:r>
                      <a:endParaRPr lang="en-US" sz="11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Simple with few trades</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Convenient</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Pay for convenience</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39.10. 420-460</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33654852"/>
                  </a:ext>
                </a:extLst>
              </a:tr>
              <a:tr h="1041400">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Small Works Roster</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$300k</a:t>
                      </a:r>
                      <a:endParaRPr lang="en-US" sz="110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(w/COs)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a:effectLst/>
                          <a:latin typeface="Arial" panose="020B0604020202020204" pitchFamily="34" charset="0"/>
                          <a:cs typeface="Arial" panose="020B0604020202020204" pitchFamily="34" charset="0"/>
                        </a:rPr>
                        <a:t>Small, simple projects</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342900" marR="0" lvl="0" indent="-342900">
                        <a:lnSpc>
                          <a:spcPct val="115000"/>
                        </a:lnSpc>
                        <a:spcBef>
                          <a:spcPts val="0"/>
                        </a:spcBef>
                        <a:spcAft>
                          <a:spcPts val="0"/>
                        </a:spcAft>
                        <a:buFont typeface="Symbol" panose="05050102010706020507" pitchFamily="18" charset="2"/>
                        <a:buChar char=""/>
                      </a:pPr>
                      <a:r>
                        <a:rPr lang="en-US" sz="1400">
                          <a:effectLst/>
                          <a:latin typeface="Arial" panose="020B0604020202020204" pitchFamily="34" charset="0"/>
                          <a:cs typeface="Arial" panose="020B0604020202020204" pitchFamily="34" charset="0"/>
                        </a:rPr>
                        <a:t>Less design </a:t>
                      </a:r>
                      <a:endParaRPr lang="en-US" sz="1100">
                        <a:effectLst/>
                        <a:latin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400">
                          <a:effectLst/>
                          <a:latin typeface="Arial" panose="020B0604020202020204" pitchFamily="34" charset="0"/>
                          <a:cs typeface="Arial" panose="020B0604020202020204" pitchFamily="34" charset="0"/>
                        </a:rPr>
                        <a:t>Shorter time </a:t>
                      </a:r>
                      <a:endParaRPr lang="en-US" sz="1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Low bidder interest can result in few or no bids</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39.04. 155</a:t>
                      </a:r>
                      <a:endParaRPr lang="en-U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09632388"/>
                  </a:ext>
                </a:extLst>
              </a:tr>
            </a:tbl>
          </a:graphicData>
        </a:graphic>
      </p:graphicFrame>
      <p:pic>
        <p:nvPicPr>
          <p:cNvPr id="5" name="Picture 4" descr="Button_Green.png"/>
          <p:cNvPicPr>
            <a:picLocks noChangeAspect="1"/>
          </p:cNvPicPr>
          <p:nvPr/>
        </p:nvPicPr>
        <p:blipFill>
          <a:blip r:embed="rId3"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26723023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1219200"/>
          </a:xfrm>
        </p:spPr>
        <p:txBody>
          <a:bodyPr/>
          <a:lstStyle/>
          <a:p>
            <a:pPr marL="0" indent="0">
              <a:buNone/>
            </a:pPr>
            <a:r>
              <a:rPr lang="en-US" sz="2400" dirty="0"/>
              <a:t>Assume: $200,000 Construction Cost + Non-Elective Change Orders/Basic Design Requirements/120 Day Construction Duration</a:t>
            </a:r>
          </a:p>
          <a:p>
            <a:pPr marL="0" indent="0">
              <a:buNone/>
            </a:pPr>
            <a:endParaRPr lang="en-US" dirty="0"/>
          </a:p>
        </p:txBody>
      </p:sp>
      <p:sp>
        <p:nvSpPr>
          <p:cNvPr id="3" name="Title 2"/>
          <p:cNvSpPr>
            <a:spLocks noGrp="1"/>
          </p:cNvSpPr>
          <p:nvPr>
            <p:ph type="title"/>
          </p:nvPr>
        </p:nvSpPr>
        <p:spPr>
          <a:xfrm>
            <a:off x="457200" y="85725"/>
            <a:ext cx="8229600" cy="914400"/>
          </a:xfrm>
        </p:spPr>
        <p:txBody>
          <a:bodyPr>
            <a:noAutofit/>
          </a:bodyPr>
          <a:lstStyle/>
          <a:p>
            <a:pPr algn="l"/>
            <a:r>
              <a:rPr lang="en-US" sz="3200" dirty="0"/>
              <a:t>Relative Schedule Comparisons </a:t>
            </a:r>
            <a:r>
              <a:rPr lang="en-US" sz="3200" dirty="0" smtClean="0"/>
              <a:t/>
            </a:r>
            <a:br>
              <a:rPr lang="en-US" sz="3200" dirty="0" smtClean="0"/>
            </a:br>
            <a:r>
              <a:rPr lang="en-US" sz="3200" dirty="0" smtClean="0"/>
              <a:t>Between </a:t>
            </a:r>
            <a:r>
              <a:rPr lang="en-US" sz="3200" dirty="0"/>
              <a:t>Contracting Methods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93231"/>
            <a:ext cx="8763001" cy="269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Button_Green.png"/>
          <p:cNvPicPr>
            <a:picLocks noChangeAspect="1"/>
          </p:cNvPicPr>
          <p:nvPr/>
        </p:nvPicPr>
        <p:blipFill>
          <a:blip r:embed="rId3"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32422860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1295400"/>
          </a:xfrm>
        </p:spPr>
        <p:txBody>
          <a:bodyPr/>
          <a:lstStyle/>
          <a:p>
            <a:pPr marL="0" indent="0">
              <a:buNone/>
            </a:pPr>
            <a:r>
              <a:rPr lang="en-US" sz="2400" dirty="0"/>
              <a:t>Assume: $200,000 Construction Cost + Non-Elective Change Orders/Basic Design Requirements/120 Day Construction Duration</a:t>
            </a:r>
          </a:p>
          <a:p>
            <a:pPr marL="0" indent="0">
              <a:buNone/>
            </a:pPr>
            <a:endParaRPr lang="en-US" dirty="0"/>
          </a:p>
        </p:txBody>
      </p:sp>
      <p:sp>
        <p:nvSpPr>
          <p:cNvPr id="3" name="Title 2"/>
          <p:cNvSpPr>
            <a:spLocks noGrp="1"/>
          </p:cNvSpPr>
          <p:nvPr>
            <p:ph type="title"/>
          </p:nvPr>
        </p:nvSpPr>
        <p:spPr>
          <a:xfrm>
            <a:off x="457200" y="89189"/>
            <a:ext cx="8229600" cy="831273"/>
          </a:xfrm>
        </p:spPr>
        <p:txBody>
          <a:bodyPr>
            <a:noAutofit/>
          </a:bodyPr>
          <a:lstStyle/>
          <a:p>
            <a:pPr algn="l"/>
            <a:r>
              <a:rPr lang="en-US" sz="3200" dirty="0"/>
              <a:t>Relative Total Project Cost Comparisons Between Contracting Methods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14600"/>
            <a:ext cx="7391400" cy="406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6611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752600"/>
            <a:ext cx="8001000" cy="3581400"/>
          </a:xfrm>
        </p:spPr>
        <p:txBody>
          <a:bodyPr/>
          <a:lstStyle/>
          <a:p>
            <a:pPr marL="0" indent="0" algn="ctr">
              <a:buNone/>
            </a:pPr>
            <a:r>
              <a:rPr lang="en-US" sz="4000" b="1" dirty="0"/>
              <a:t>General Contractor\</a:t>
            </a:r>
            <a:br>
              <a:rPr lang="en-US" sz="4000" b="1" dirty="0"/>
            </a:br>
            <a:r>
              <a:rPr lang="en-US" sz="4000" b="1" dirty="0"/>
              <a:t>Construction Manager</a:t>
            </a:r>
            <a:endParaRPr lang="en-US" sz="4000" b="1" dirty="0" smtClean="0"/>
          </a:p>
          <a:p>
            <a:pPr marL="0" indent="0" algn="ctr">
              <a:buNone/>
            </a:pPr>
            <a:endParaRPr lang="en-US" b="1" dirty="0" smtClean="0"/>
          </a:p>
          <a:p>
            <a:pPr marL="0" indent="0" algn="ctr">
              <a:buNone/>
            </a:pPr>
            <a:r>
              <a:rPr lang="en-US" b="1" dirty="0" smtClean="0"/>
              <a:t>Christopher Gizzi</a:t>
            </a:r>
            <a:r>
              <a:rPr lang="en-US" dirty="0" smtClean="0"/>
              <a:t>, </a:t>
            </a:r>
            <a:r>
              <a:rPr lang="en-US" dirty="0"/>
              <a:t>Project Manager</a:t>
            </a:r>
          </a:p>
          <a:p>
            <a:pPr marL="0" indent="0" algn="ctr">
              <a:buNone/>
            </a:pPr>
            <a:r>
              <a:rPr lang="en-US" dirty="0" smtClean="0"/>
              <a:t>Engineering </a:t>
            </a:r>
            <a:r>
              <a:rPr lang="en-US" dirty="0"/>
              <a:t>&amp; Architectural </a:t>
            </a:r>
            <a:r>
              <a:rPr lang="en-US" dirty="0" smtClean="0"/>
              <a:t>Services</a:t>
            </a:r>
            <a:endParaRPr lang="en-US" dirty="0"/>
          </a:p>
        </p:txBody>
      </p:sp>
      <p:sp>
        <p:nvSpPr>
          <p:cNvPr id="3" name="Title 2"/>
          <p:cNvSpPr>
            <a:spLocks noGrp="1"/>
          </p:cNvSpPr>
          <p:nvPr>
            <p:ph type="title"/>
          </p:nvPr>
        </p:nvSpPr>
        <p:spPr>
          <a:xfrm>
            <a:off x="457200" y="304800"/>
            <a:ext cx="8229600" cy="914400"/>
          </a:xfrm>
        </p:spPr>
        <p:txBody>
          <a:bodyPr>
            <a:noAutofit/>
          </a:bodyPr>
          <a:lstStyle/>
          <a:p>
            <a:r>
              <a:rPr lang="en-US" dirty="0"/>
              <a:t>Project Delivery Methods</a:t>
            </a:r>
            <a:endParaRPr lang="en-US" sz="38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2765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57200" y="-40192"/>
            <a:ext cx="8229600" cy="914400"/>
          </a:xfrm>
        </p:spPr>
        <p:txBody>
          <a:bodyPr>
            <a:normAutofit fontScale="90000"/>
          </a:bodyPr>
          <a:lstStyle/>
          <a:p>
            <a:r>
              <a:rPr lang="en-US" dirty="0"/>
              <a:t>General Contractor\</a:t>
            </a:r>
            <a:br>
              <a:rPr lang="en-US" dirty="0"/>
            </a:br>
            <a:r>
              <a:rPr lang="en-US" dirty="0"/>
              <a:t>Construction Manager</a:t>
            </a:r>
          </a:p>
        </p:txBody>
      </p:sp>
      <p:pic>
        <p:nvPicPr>
          <p:cNvPr id="6" name="Picture 2"/>
          <p:cNvPicPr>
            <a:picLocks noChangeAspect="1" noChangeArrowheads="1"/>
          </p:cNvPicPr>
          <p:nvPr/>
        </p:nvPicPr>
        <p:blipFill rotWithShape="1">
          <a:blip r:embed="rId2" cstate="print"/>
          <a:srcRect l="14899" r="-34" b="24503"/>
          <a:stretch/>
        </p:blipFill>
        <p:spPr bwMode="auto">
          <a:xfrm>
            <a:off x="-1" y="1133475"/>
            <a:ext cx="9144001"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048000" y="1143000"/>
            <a:ext cx="6172200" cy="2677656"/>
          </a:xfrm>
          <a:prstGeom prst="rect">
            <a:avLst/>
          </a:prstGeom>
        </p:spPr>
        <p:txBody>
          <a:bodyPr wrap="square">
            <a:spAutoFit/>
          </a:bodyPr>
          <a:lstStyle/>
          <a:p>
            <a:r>
              <a:rPr lang="en-US" sz="3200" cap="small"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GC/CM – GCCM</a:t>
            </a:r>
          </a:p>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General Contractor Construction Manager</a:t>
            </a:r>
          </a:p>
          <a:p>
            <a:r>
              <a:rPr lang="en-US" sz="3200" cap="small"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CM/GC – CMGC</a:t>
            </a:r>
          </a:p>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Construction manager General Contractor</a:t>
            </a:r>
          </a:p>
          <a:p>
            <a:r>
              <a:rPr lang="en-US" sz="3200" cap="small"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CM/R – CMR - CMAR</a:t>
            </a:r>
          </a:p>
          <a:p>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Construction Manager at Risk</a:t>
            </a:r>
          </a:p>
        </p:txBody>
      </p:sp>
    </p:spTree>
    <p:extLst>
      <p:ext uri="{BB962C8B-B14F-4D97-AF65-F5344CB8AC3E}">
        <p14:creationId xmlns:p14="http://schemas.microsoft.com/office/powerpoint/2010/main" val="32657468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40192"/>
            <a:ext cx="8229600" cy="914400"/>
          </a:xfrm>
        </p:spPr>
        <p:txBody>
          <a:bodyPr>
            <a:normAutofit fontScale="90000"/>
          </a:bodyPr>
          <a:lstStyle/>
          <a:p>
            <a:r>
              <a:rPr lang="en-US" dirty="0"/>
              <a:t>General Contractor\</a:t>
            </a:r>
            <a:br>
              <a:rPr lang="en-US" dirty="0"/>
            </a:br>
            <a:r>
              <a:rPr lang="en-US" dirty="0"/>
              <a:t>Construction Manager</a:t>
            </a:r>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6" name="Content Placeholder 1"/>
          <p:cNvSpPr txBox="1">
            <a:spLocks/>
          </p:cNvSpPr>
          <p:nvPr/>
        </p:nvSpPr>
        <p:spPr>
          <a:xfrm>
            <a:off x="457200" y="1219200"/>
            <a:ext cx="8229600" cy="54102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The GC/CM project delivery method allows an owner to engage a construction manager during the design phase to provide constructability input. </a:t>
            </a:r>
          </a:p>
          <a:p>
            <a:r>
              <a:rPr lang="en-US" sz="2400" dirty="0" smtClean="0"/>
              <a:t>The GC/CM is generally selected on the basis of qualifications, past experience, and a  competitively bid fee factor or a best-value basis. </a:t>
            </a:r>
          </a:p>
          <a:p>
            <a:r>
              <a:rPr lang="en-US" sz="2400" dirty="0" smtClean="0"/>
              <a:t>During the design phase the construction manager provides input regarding scheduling, pricing, phasing, and other input that helps an owner design a more constructible project. </a:t>
            </a:r>
          </a:p>
          <a:p>
            <a:r>
              <a:rPr lang="en-US" sz="2400" dirty="0" smtClean="0"/>
              <a:t>At approximately 90% design completion the owner and the construction manager negotiate a Maximum Allowable Construction Cost (MACC) and Total Construction Cost (TCC) for the construction of the project based on the defined scope and schedule. </a:t>
            </a:r>
          </a:p>
          <a:p>
            <a:r>
              <a:rPr lang="en-US" sz="2400" dirty="0" smtClean="0"/>
              <a:t>If this price is acceptable to both parties, they execute a contract for construction services.</a:t>
            </a:r>
          </a:p>
          <a:p>
            <a:pPr marL="457200" lvl="1" indent="0">
              <a:buFont typeface="Arial" pitchFamily="34" charset="0"/>
              <a:buNone/>
            </a:pPr>
            <a:endParaRPr lang="en-US" sz="1900" dirty="0"/>
          </a:p>
        </p:txBody>
      </p:sp>
    </p:spTree>
    <p:extLst>
      <p:ext uri="{BB962C8B-B14F-4D97-AF65-F5344CB8AC3E}">
        <p14:creationId xmlns:p14="http://schemas.microsoft.com/office/powerpoint/2010/main" val="22561110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533400"/>
            <a:ext cx="8229600" cy="589535"/>
          </a:xfrm>
        </p:spPr>
        <p:txBody>
          <a:bodyPr>
            <a:normAutofit/>
          </a:bodyPr>
          <a:lstStyle/>
          <a:p>
            <a:pPr algn="l"/>
            <a:r>
              <a:rPr lang="en-US" sz="3200" dirty="0" smtClean="0"/>
              <a:t>GC/CM Delivery Method</a:t>
            </a:r>
            <a:endParaRPr lang="en-US" sz="3200"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sp>
        <p:nvSpPr>
          <p:cNvPr id="6" name="TextBox 5"/>
          <p:cNvSpPr txBox="1"/>
          <p:nvPr/>
        </p:nvSpPr>
        <p:spPr>
          <a:xfrm>
            <a:off x="447674" y="1209675"/>
            <a:ext cx="8239125" cy="769441"/>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With the GC/CM project delivery method, the design firm and construction firm are both contracted to the owner.</a:t>
            </a:r>
            <a:endParaRPr lang="en-US" sz="2200" dirty="0">
              <a:latin typeface="Arial" panose="020B0604020202020204" pitchFamily="34" charset="0"/>
              <a:cs typeface="Arial" panose="020B0604020202020204" pitchFamily="34" charset="0"/>
            </a:endParaRPr>
          </a:p>
        </p:txBody>
      </p:sp>
      <p:pic>
        <p:nvPicPr>
          <p:cNvPr id="7" name="Picture 6" descr="Diagram.JPG"/>
          <p:cNvPicPr>
            <a:picLocks noChangeAspect="1"/>
          </p:cNvPicPr>
          <p:nvPr/>
        </p:nvPicPr>
        <p:blipFill rotWithShape="1">
          <a:blip r:embed="rId4" cstate="print">
            <a:clrChange>
              <a:clrFrom>
                <a:srgbClr val="FFFFFF"/>
              </a:clrFrom>
              <a:clrTo>
                <a:srgbClr val="FFFFFF">
                  <a:alpha val="0"/>
                </a:srgbClr>
              </a:clrTo>
            </a:clrChange>
          </a:blip>
          <a:srcRect l="3333" b="4723"/>
          <a:stretch/>
        </p:blipFill>
        <p:spPr>
          <a:xfrm>
            <a:off x="1566188" y="1828800"/>
            <a:ext cx="7120612" cy="4953000"/>
          </a:xfrm>
          <a:prstGeom prst="rect">
            <a:avLst/>
          </a:prstGeom>
        </p:spPr>
      </p:pic>
    </p:spTree>
    <p:extLst>
      <p:ext uri="{BB962C8B-B14F-4D97-AF65-F5344CB8AC3E}">
        <p14:creationId xmlns:p14="http://schemas.microsoft.com/office/powerpoint/2010/main" val="17770901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57200" y="457200"/>
            <a:ext cx="8229600" cy="609600"/>
          </a:xfrm>
        </p:spPr>
        <p:txBody>
          <a:bodyPr>
            <a:normAutofit/>
          </a:bodyPr>
          <a:lstStyle/>
          <a:p>
            <a:pPr algn="l"/>
            <a:r>
              <a:rPr lang="en-US" sz="3200" dirty="0"/>
              <a:t>Method Schedule Comparison</a:t>
            </a:r>
          </a:p>
        </p:txBody>
      </p:sp>
      <p:pic>
        <p:nvPicPr>
          <p:cNvPr id="4" name="Picture 3" descr="Diagram.JPG"/>
          <p:cNvPicPr>
            <a:picLocks noChangeAspect="1"/>
          </p:cNvPicPr>
          <p:nvPr/>
        </p:nvPicPr>
        <p:blipFill rotWithShape="1">
          <a:blip r:embed="rId2" cstate="print"/>
          <a:srcRect b="5733"/>
          <a:stretch/>
        </p:blipFill>
        <p:spPr>
          <a:xfrm>
            <a:off x="2743200" y="1219200"/>
            <a:ext cx="6019800" cy="2667000"/>
          </a:xfrm>
          <a:prstGeom prst="rect">
            <a:avLst/>
          </a:prstGeom>
        </p:spPr>
      </p:pic>
      <p:pic>
        <p:nvPicPr>
          <p:cNvPr id="5" name="Picture 4" descr="Schedule 2.JPG"/>
          <p:cNvPicPr>
            <a:picLocks noChangeAspect="1"/>
          </p:cNvPicPr>
          <p:nvPr/>
        </p:nvPicPr>
        <p:blipFill rotWithShape="1">
          <a:blip r:embed="rId3" cstate="print"/>
          <a:srcRect l="1221" t="8333" r="4769" b="2778"/>
          <a:stretch/>
        </p:blipFill>
        <p:spPr>
          <a:xfrm>
            <a:off x="2743200" y="3886200"/>
            <a:ext cx="6019800" cy="2501736"/>
          </a:xfrm>
          <a:prstGeom prst="rect">
            <a:avLst/>
          </a:prstGeom>
        </p:spPr>
      </p:pic>
      <p:sp>
        <p:nvSpPr>
          <p:cNvPr id="8" name="Rectangle 7"/>
          <p:cNvSpPr/>
          <p:nvPr/>
        </p:nvSpPr>
        <p:spPr>
          <a:xfrm>
            <a:off x="533400" y="1524000"/>
            <a:ext cx="2133600" cy="400110"/>
          </a:xfrm>
          <a:prstGeom prst="rect">
            <a:avLst/>
          </a:prstGeom>
        </p:spPr>
        <p:txBody>
          <a:bodyPr wrap="square">
            <a:spAutoFit/>
          </a:bodyPr>
          <a:lstStyle/>
          <a:p>
            <a:pPr algn="ctr"/>
            <a:r>
              <a:rPr lang="en-US" sz="2000" dirty="0" smtClean="0">
                <a:latin typeface="Arial" panose="020B0604020202020204" pitchFamily="34" charset="0"/>
                <a:cs typeface="Arial" panose="020B0604020202020204" pitchFamily="34" charset="0"/>
              </a:rPr>
              <a:t>Design Bid Build</a:t>
            </a:r>
            <a:endParaRPr lang="en-US" sz="2000" dirty="0">
              <a:latin typeface="Arial" panose="020B0604020202020204" pitchFamily="34" charset="0"/>
              <a:cs typeface="Arial" panose="020B0604020202020204" pitchFamily="34" charset="0"/>
            </a:endParaRPr>
          </a:p>
        </p:txBody>
      </p:sp>
      <p:sp>
        <p:nvSpPr>
          <p:cNvPr id="9" name="Rectangle 8"/>
          <p:cNvSpPr/>
          <p:nvPr/>
        </p:nvSpPr>
        <p:spPr>
          <a:xfrm>
            <a:off x="685800" y="4267200"/>
            <a:ext cx="2057400" cy="400110"/>
          </a:xfrm>
          <a:prstGeom prst="rect">
            <a:avLst/>
          </a:prstGeom>
        </p:spPr>
        <p:txBody>
          <a:bodyPr wrap="square">
            <a:spAutoFit/>
          </a:bodyPr>
          <a:lstStyle/>
          <a:p>
            <a:pPr algn="ctr"/>
            <a:r>
              <a:rPr lang="en-US" sz="2000" dirty="0" smtClean="0">
                <a:latin typeface="Arial" panose="020B0604020202020204" pitchFamily="34" charset="0"/>
                <a:cs typeface="Arial" panose="020B0604020202020204" pitchFamily="34" charset="0"/>
              </a:rPr>
              <a:t>GC/CM</a:t>
            </a:r>
            <a:endParaRPr lang="en-US" sz="2000" dirty="0">
              <a:latin typeface="Arial" panose="020B0604020202020204" pitchFamily="34" charset="0"/>
              <a:cs typeface="Arial" panose="020B0604020202020204" pitchFamily="34" charset="0"/>
            </a:endParaRPr>
          </a:p>
        </p:txBody>
      </p:sp>
      <p:sp>
        <p:nvSpPr>
          <p:cNvPr id="10" name="TextBox 9"/>
          <p:cNvSpPr txBox="1"/>
          <p:nvPr/>
        </p:nvSpPr>
        <p:spPr>
          <a:xfrm>
            <a:off x="5791200" y="6400800"/>
            <a:ext cx="2057400" cy="338554"/>
          </a:xfrm>
          <a:prstGeom prst="rect">
            <a:avLst/>
          </a:prstGeom>
          <a:noFill/>
        </p:spPr>
        <p:txBody>
          <a:bodyPr wrap="square" rtlCol="0">
            <a:spAutoFit/>
          </a:bodyPr>
          <a:lstStyle/>
          <a:p>
            <a:r>
              <a:rPr lang="en-US" sz="1600" i="1" dirty="0" smtClean="0">
                <a:latin typeface="Arial Narrow" panose="020B0606020202030204" pitchFamily="34" charset="0"/>
              </a:rPr>
              <a:t>Images </a:t>
            </a:r>
            <a:r>
              <a:rPr lang="en-US" sz="1600" i="1" dirty="0" err="1" smtClean="0">
                <a:latin typeface="Arial Narrow" panose="020B0606020202030204" pitchFamily="34" charset="0"/>
              </a:rPr>
              <a:t>Mortenson</a:t>
            </a:r>
            <a:r>
              <a:rPr lang="en-US" sz="1600" i="1" dirty="0" smtClean="0">
                <a:latin typeface="Arial Narrow" panose="020B0606020202030204" pitchFamily="34" charset="0"/>
              </a:rPr>
              <a:t> Co.</a:t>
            </a:r>
            <a:endParaRPr lang="en-US" sz="1600" i="1" dirty="0">
              <a:latin typeface="Arial Narrow" panose="020B0606020202030204" pitchFamily="34" charset="0"/>
            </a:endParaRPr>
          </a:p>
        </p:txBody>
      </p:sp>
      <p:pic>
        <p:nvPicPr>
          <p:cNvPr id="11" name="Picture 10" descr="Button_Green.png"/>
          <p:cNvPicPr>
            <a:picLocks noChangeAspect="1"/>
          </p:cNvPicPr>
          <p:nvPr/>
        </p:nvPicPr>
        <p:blipFill>
          <a:blip r:embed="rId4"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11683496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endParaRPr lang="en-US" dirty="0"/>
          </a:p>
        </p:txBody>
      </p:sp>
      <p:sp>
        <p:nvSpPr>
          <p:cNvPr id="3" name="Title 2"/>
          <p:cNvSpPr>
            <a:spLocks noGrp="1"/>
          </p:cNvSpPr>
          <p:nvPr>
            <p:ph type="title"/>
          </p:nvPr>
        </p:nvSpPr>
        <p:spPr>
          <a:xfrm>
            <a:off x="457200" y="304800"/>
            <a:ext cx="8229600" cy="589535"/>
          </a:xfrm>
        </p:spPr>
        <p:txBody>
          <a:bodyPr>
            <a:normAutofit/>
          </a:bodyPr>
          <a:lstStyle/>
          <a:p>
            <a:pPr algn="l"/>
            <a:r>
              <a:rPr lang="en-US" sz="3200" dirty="0" smtClean="0"/>
              <a:t>Delivery Method Comparison</a:t>
            </a:r>
            <a:endParaRPr lang="en-US" sz="3200" dirty="0"/>
          </a:p>
        </p:txBody>
      </p:sp>
      <p:graphicFrame>
        <p:nvGraphicFramePr>
          <p:cNvPr id="9" name="Table 8"/>
          <p:cNvGraphicFramePr>
            <a:graphicFrameLocks noGrp="1"/>
          </p:cNvGraphicFramePr>
          <p:nvPr>
            <p:extLst>
              <p:ext uri="{D42A27DB-BD31-4B8C-83A1-F6EECF244321}">
                <p14:modId xmlns:p14="http://schemas.microsoft.com/office/powerpoint/2010/main" val="513334727"/>
              </p:ext>
            </p:extLst>
          </p:nvPr>
        </p:nvGraphicFramePr>
        <p:xfrm>
          <a:off x="457200" y="990600"/>
          <a:ext cx="8229598" cy="5713455"/>
        </p:xfrm>
        <a:graphic>
          <a:graphicData uri="http://schemas.openxmlformats.org/drawingml/2006/table">
            <a:tbl>
              <a:tblPr firstRow="1" firstCol="1" bandRow="1">
                <a:tableStyleId>{EB344D84-9AFB-497E-A393-DC336BA19D2E}</a:tableStyleId>
              </a:tblPr>
              <a:tblGrid>
                <a:gridCol w="1470882">
                  <a:extLst>
                    <a:ext uri="{9D8B030D-6E8A-4147-A177-3AD203B41FA5}">
                      <a16:colId xmlns:a16="http://schemas.microsoft.com/office/drawing/2014/main" val="4011748174"/>
                    </a:ext>
                  </a:extLst>
                </a:gridCol>
                <a:gridCol w="1778610">
                  <a:extLst>
                    <a:ext uri="{9D8B030D-6E8A-4147-A177-3AD203B41FA5}">
                      <a16:colId xmlns:a16="http://schemas.microsoft.com/office/drawing/2014/main" val="1783098488"/>
                    </a:ext>
                  </a:extLst>
                </a:gridCol>
                <a:gridCol w="2947410">
                  <a:extLst>
                    <a:ext uri="{9D8B030D-6E8A-4147-A177-3AD203B41FA5}">
                      <a16:colId xmlns:a16="http://schemas.microsoft.com/office/drawing/2014/main" val="3586954560"/>
                    </a:ext>
                  </a:extLst>
                </a:gridCol>
                <a:gridCol w="2032696">
                  <a:extLst>
                    <a:ext uri="{9D8B030D-6E8A-4147-A177-3AD203B41FA5}">
                      <a16:colId xmlns:a16="http://schemas.microsoft.com/office/drawing/2014/main" val="2112097302"/>
                    </a:ext>
                  </a:extLst>
                </a:gridCol>
              </a:tblGrid>
              <a:tr h="375154">
                <a:tc>
                  <a:txBody>
                    <a:bodyPr/>
                    <a:lstStyle/>
                    <a:p>
                      <a:pPr marL="0" marR="0" algn="ctr">
                        <a:spcBef>
                          <a:spcPts val="0"/>
                        </a:spcBef>
                        <a:spcAft>
                          <a:spcPts val="0"/>
                        </a:spcAft>
                      </a:pPr>
                      <a:r>
                        <a:rPr lang="en-US" sz="1200" kern="1400" cap="small" dirty="0">
                          <a:solidFill>
                            <a:schemeClr val="tx1"/>
                          </a:solidFill>
                          <a:effectLst/>
                          <a:latin typeface="Arial" panose="020B0604020202020204" pitchFamily="34" charset="0"/>
                          <a:cs typeface="Arial" panose="020B0604020202020204" pitchFamily="34" charset="0"/>
                        </a:rPr>
                        <a:t>Project Component</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60000"/>
                        <a:lumOff val="40000"/>
                      </a:schemeClr>
                    </a:solidFill>
                  </a:tcPr>
                </a:tc>
                <a:tc>
                  <a:txBody>
                    <a:bodyPr/>
                    <a:lstStyle/>
                    <a:p>
                      <a:pPr marL="0" marR="0" algn="ctr">
                        <a:spcBef>
                          <a:spcPts val="0"/>
                        </a:spcBef>
                        <a:spcAft>
                          <a:spcPts val="0"/>
                        </a:spcAft>
                      </a:pPr>
                      <a:r>
                        <a:rPr lang="en-US" sz="1200" kern="1400" cap="small">
                          <a:solidFill>
                            <a:schemeClr val="tx1"/>
                          </a:solidFill>
                          <a:effectLst/>
                          <a:latin typeface="Arial" panose="020B0604020202020204" pitchFamily="34" charset="0"/>
                          <a:cs typeface="Arial" panose="020B0604020202020204" pitchFamily="34" charset="0"/>
                        </a:rPr>
                        <a:t>Design-Bid-Build</a:t>
                      </a:r>
                      <a:endParaRPr lang="en-US" sz="1200" kern="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60000"/>
                        <a:lumOff val="40000"/>
                      </a:schemeClr>
                    </a:solidFill>
                  </a:tcPr>
                </a:tc>
                <a:tc>
                  <a:txBody>
                    <a:bodyPr/>
                    <a:lstStyle/>
                    <a:p>
                      <a:pPr marL="0" marR="0" algn="ctr">
                        <a:spcBef>
                          <a:spcPts val="0"/>
                        </a:spcBef>
                        <a:spcAft>
                          <a:spcPts val="0"/>
                        </a:spcAft>
                      </a:pPr>
                      <a:r>
                        <a:rPr lang="en-US" sz="1200" kern="1400" cap="small">
                          <a:solidFill>
                            <a:schemeClr val="tx1"/>
                          </a:solidFill>
                          <a:effectLst/>
                          <a:latin typeface="Arial" panose="020B0604020202020204" pitchFamily="34" charset="0"/>
                          <a:cs typeface="Arial" panose="020B0604020202020204" pitchFamily="34" charset="0"/>
                        </a:rPr>
                        <a:t>General Contractor / </a:t>
                      </a:r>
                      <a:endParaRPr lang="en-US" sz="1200" kern="1400">
                        <a:solidFill>
                          <a:schemeClr val="tx1"/>
                        </a:solidFill>
                        <a:effectLst/>
                        <a:latin typeface="Arial" panose="020B0604020202020204" pitchFamily="34" charset="0"/>
                        <a:cs typeface="Arial" panose="020B0604020202020204" pitchFamily="34" charset="0"/>
                      </a:endParaRPr>
                    </a:p>
                    <a:p>
                      <a:pPr marL="0" marR="0" algn="ctr">
                        <a:spcBef>
                          <a:spcPts val="0"/>
                        </a:spcBef>
                        <a:spcAft>
                          <a:spcPts val="0"/>
                        </a:spcAft>
                      </a:pPr>
                      <a:r>
                        <a:rPr lang="en-US" sz="1200" kern="1400" cap="small">
                          <a:solidFill>
                            <a:schemeClr val="tx1"/>
                          </a:solidFill>
                          <a:effectLst/>
                          <a:latin typeface="Arial" panose="020B0604020202020204" pitchFamily="34" charset="0"/>
                          <a:cs typeface="Arial" panose="020B0604020202020204" pitchFamily="34" charset="0"/>
                        </a:rPr>
                        <a:t>Construction Manager (GC/CM)</a:t>
                      </a:r>
                      <a:endParaRPr lang="en-US" sz="1200" kern="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60000"/>
                        <a:lumOff val="40000"/>
                      </a:schemeClr>
                    </a:solidFill>
                  </a:tcPr>
                </a:tc>
                <a:tc>
                  <a:txBody>
                    <a:bodyPr/>
                    <a:lstStyle/>
                    <a:p>
                      <a:pPr marL="0" marR="0" algn="ctr">
                        <a:spcBef>
                          <a:spcPts val="0"/>
                        </a:spcBef>
                        <a:spcAft>
                          <a:spcPts val="0"/>
                        </a:spcAft>
                      </a:pPr>
                      <a:r>
                        <a:rPr lang="en-US" sz="1200" kern="1400" cap="small" dirty="0">
                          <a:solidFill>
                            <a:schemeClr val="tx1"/>
                          </a:solidFill>
                          <a:effectLst/>
                          <a:latin typeface="Arial" panose="020B0604020202020204" pitchFamily="34" charset="0"/>
                          <a:cs typeface="Arial" panose="020B0604020202020204" pitchFamily="34" charset="0"/>
                        </a:rPr>
                        <a:t>Design-Build</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60000"/>
                        <a:lumOff val="40000"/>
                      </a:schemeClr>
                    </a:solidFill>
                  </a:tcPr>
                </a:tc>
                <a:extLst>
                  <a:ext uri="{0D108BD9-81ED-4DB2-BD59-A6C34878D82A}">
                    <a16:rowId xmlns:a16="http://schemas.microsoft.com/office/drawing/2014/main" val="4031648507"/>
                  </a:ext>
                </a:extLst>
              </a:tr>
              <a:tr h="400541">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Architect/Engineer Selection Timing</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Select at Beginning of Design Phase</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Select at Beginning of Design Phase</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Select as part of contractor team after facility programming.</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705045307"/>
                  </a:ext>
                </a:extLst>
              </a:tr>
              <a:tr h="400541">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Competition</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Qualifications based with negotiated fee.</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Qualifications based with negotiated fee.</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Qualifications and fee-based as part of contractor team.</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2698626921"/>
                  </a:ext>
                </a:extLst>
              </a:tr>
              <a:tr h="812364">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Role</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Fully design project in advance of construction working closely with owner.</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Fully design project in advance of construction working closely with owner and selected </a:t>
                      </a:r>
                      <a:r>
                        <a:rPr lang="en-US" sz="1100" kern="1400" dirty="0" err="1">
                          <a:effectLst/>
                          <a:latin typeface="Arial" panose="020B0604020202020204" pitchFamily="34" charset="0"/>
                          <a:cs typeface="Arial" panose="020B0604020202020204" pitchFamily="34" charset="0"/>
                        </a:rPr>
                        <a:t>GCCM</a:t>
                      </a:r>
                      <a:r>
                        <a:rPr lang="en-US" sz="1100" kern="1400" dirty="0">
                          <a:effectLst/>
                          <a:latin typeface="Arial" panose="020B0604020202020204" pitchFamily="34" charset="0"/>
                          <a:cs typeface="Arial" panose="020B0604020202020204" pitchFamily="34" charset="0"/>
                        </a:rPr>
                        <a:t>.</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Design project under direction of contractor to meet programming requirements. Part of design may extend into construction.</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770413013"/>
                  </a:ext>
                </a:extLst>
              </a:tr>
              <a:tr h="324945">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Contractor Selection Timing</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Select at completion of design</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Select at 30% design</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Enter Construction contract at 90% design</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Select  as part of AE team after facility programming</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007823537"/>
                  </a:ext>
                </a:extLst>
              </a:tr>
              <a:tr h="812364">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Competition</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Low Bidder</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Combination of qualification s&amp; sealed bid fee.</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Owner and GC/CM negotiate MACC at 90% design, if parties cannot agree on MACC, owner may either put the project out for bids or negotiate next highest ranked GC/CM.</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Qualifications and fee-based as part of team with A/E.</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108233976"/>
                  </a:ext>
                </a:extLst>
              </a:tr>
              <a:tr h="974837">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Role</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Construct project per plans and specifications. Select and manage subcontractors.</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Assist Owner &amp; A/E in design phase with independent cost estimates, constructability reviews, and cost saving suggestions. </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Package subcontractor work for sealed, publicly opened bids per A/E plans &amp;specs.</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Manage subcontractors &amp; self-perform work.</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Lead A/E in design project per programming requirements.</a:t>
                      </a:r>
                    </a:p>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Construct project per design-build team construction documents, Select &amp; manage subcontractors</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258857374"/>
                  </a:ext>
                </a:extLst>
              </a:tr>
              <a:tr h="507164">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Subcontractor Selection and Competition</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By contractor using contractor selection criteria.</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Low bidder on sealed, publicly opened bids managed by Contractor.</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By Contractor using Contractor selection criteria.</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59786440"/>
                  </a:ext>
                </a:extLst>
              </a:tr>
              <a:tr h="649891">
                <a:tc>
                  <a:txBody>
                    <a:bodyPr/>
                    <a:lstStyle/>
                    <a:p>
                      <a:pPr marL="0" marR="0">
                        <a:spcBef>
                          <a:spcPts val="0"/>
                        </a:spcBef>
                        <a:spcAft>
                          <a:spcPts val="0"/>
                        </a:spcAft>
                      </a:pPr>
                      <a:r>
                        <a:rPr lang="en-US" sz="1200" kern="1400" dirty="0">
                          <a:solidFill>
                            <a:schemeClr val="tx1"/>
                          </a:solidFill>
                          <a:effectLst/>
                          <a:latin typeface="Arial" panose="020B0604020202020204" pitchFamily="34" charset="0"/>
                          <a:cs typeface="Arial" panose="020B0604020202020204" pitchFamily="34" charset="0"/>
                        </a:rPr>
                        <a:t>Project Price</a:t>
                      </a:r>
                      <a:endParaRPr lang="en-US" sz="1200" kern="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nchor="ctr">
                    <a:solidFill>
                      <a:schemeClr val="accent3">
                        <a:lumMod val="40000"/>
                        <a:lumOff val="60000"/>
                      </a:schemeClr>
                    </a:solidFill>
                  </a:tcPr>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Negotiated A/E Fee </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Lump Sum Construction bid </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Approved Change Orders</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a:effectLst/>
                          <a:latin typeface="Arial" panose="020B0604020202020204" pitchFamily="34" charset="0"/>
                          <a:cs typeface="Arial" panose="020B0604020202020204" pitchFamily="34" charset="0"/>
                        </a:rPr>
                        <a:t>Negotiated A/E Fee</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GCCM Sealed Bid Fees for General Cond.’s</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Lump Sum Subcontractor Construction bids</a:t>
                      </a:r>
                    </a:p>
                    <a:p>
                      <a:pPr marL="0" marR="0">
                        <a:spcBef>
                          <a:spcPts val="0"/>
                        </a:spcBef>
                        <a:spcAft>
                          <a:spcPts val="0"/>
                        </a:spcAft>
                      </a:pPr>
                      <a:r>
                        <a:rPr lang="en-US" sz="1100" kern="1400">
                          <a:effectLst/>
                          <a:latin typeface="Arial" panose="020B0604020202020204" pitchFamily="34" charset="0"/>
                          <a:cs typeface="Arial" panose="020B0604020202020204" pitchFamily="34" charset="0"/>
                        </a:rPr>
                        <a:t>Approved Change Orders</a:t>
                      </a:r>
                      <a:endParaRPr lang="en-US" sz="1100" kern="1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tc>
                  <a:txBody>
                    <a:bodyPr/>
                    <a:lstStyle/>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Programming Costs</a:t>
                      </a:r>
                    </a:p>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Lump Sum DB Construction Bid</a:t>
                      </a:r>
                    </a:p>
                    <a:p>
                      <a:pPr marL="0" marR="0">
                        <a:spcBef>
                          <a:spcPts val="0"/>
                        </a:spcBef>
                        <a:spcAft>
                          <a:spcPts val="0"/>
                        </a:spcAft>
                      </a:pPr>
                      <a:r>
                        <a:rPr lang="en-US" sz="1100" kern="1400" dirty="0">
                          <a:effectLst/>
                          <a:latin typeface="Arial" panose="020B0604020202020204" pitchFamily="34" charset="0"/>
                          <a:cs typeface="Arial" panose="020B0604020202020204" pitchFamily="34" charset="0"/>
                        </a:rPr>
                        <a:t>Approved Change Orders</a:t>
                      </a:r>
                      <a:endParaRPr lang="en-US" sz="1100"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2447" marR="52447" marT="0" marB="0"/>
                </a:tc>
                <a:extLst>
                  <a:ext uri="{0D108BD9-81ED-4DB2-BD59-A6C34878D82A}">
                    <a16:rowId xmlns:a16="http://schemas.microsoft.com/office/drawing/2014/main" val="3654459641"/>
                  </a:ext>
                </a:extLst>
              </a:tr>
            </a:tbl>
          </a:graphicData>
        </a:graphic>
      </p:graphicFrame>
    </p:spTree>
    <p:extLst>
      <p:ext uri="{BB962C8B-B14F-4D97-AF65-F5344CB8AC3E}">
        <p14:creationId xmlns:p14="http://schemas.microsoft.com/office/powerpoint/2010/main" val="1632227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752600"/>
            <a:ext cx="7772400" cy="3048000"/>
          </a:xfrm>
        </p:spPr>
        <p:txBody>
          <a:bodyPr/>
          <a:lstStyle/>
          <a:p>
            <a:pPr marL="0" indent="0" algn="ctr">
              <a:buNone/>
            </a:pPr>
            <a:endParaRPr lang="en-US" sz="1200" dirty="0" smtClean="0"/>
          </a:p>
          <a:p>
            <a:pPr marL="0" indent="0">
              <a:buNone/>
            </a:pPr>
            <a:r>
              <a:rPr lang="en-US" b="1" dirty="0" smtClean="0"/>
              <a:t>Janet Jansen</a:t>
            </a:r>
            <a:r>
              <a:rPr lang="en-US" dirty="0" smtClean="0"/>
              <a:t>, Project Manager</a:t>
            </a:r>
          </a:p>
          <a:p>
            <a:pPr marL="0" indent="0">
              <a:buNone/>
            </a:pPr>
            <a:r>
              <a:rPr lang="en-US" dirty="0" smtClean="0"/>
              <a:t>Engineering &amp; Architectural Services</a:t>
            </a:r>
          </a:p>
          <a:p>
            <a:pPr marL="0" indent="0">
              <a:buNone/>
            </a:pPr>
            <a:r>
              <a:rPr lang="en-US" dirty="0" smtClean="0"/>
              <a:t>Department of Enterprise Services</a:t>
            </a:r>
          </a:p>
          <a:p>
            <a:pPr marL="0" indent="0">
              <a:buNone/>
            </a:pPr>
            <a:r>
              <a:rPr lang="en-US" dirty="0" smtClean="0"/>
              <a:t>(360) 407-8265</a:t>
            </a:r>
            <a:endParaRPr lang="en-US" dirty="0"/>
          </a:p>
        </p:txBody>
      </p:sp>
      <p:sp>
        <p:nvSpPr>
          <p:cNvPr id="6" name="Title 5"/>
          <p:cNvSpPr>
            <a:spLocks noGrp="1"/>
          </p:cNvSpPr>
          <p:nvPr>
            <p:ph type="title"/>
          </p:nvPr>
        </p:nvSpPr>
        <p:spPr>
          <a:xfrm>
            <a:off x="457200" y="488732"/>
            <a:ext cx="8229600" cy="762000"/>
          </a:xfrm>
        </p:spPr>
        <p:txBody>
          <a:bodyPr>
            <a:normAutofit/>
          </a:bodyPr>
          <a:lstStyle/>
          <a:p>
            <a:r>
              <a:rPr lang="en-US" sz="4400" dirty="0" smtClean="0"/>
              <a:t>Welcome</a:t>
            </a:r>
            <a:endParaRPr lang="en-US" sz="4400" dirty="0"/>
          </a:p>
        </p:txBody>
      </p:sp>
      <p:pic>
        <p:nvPicPr>
          <p:cNvPr id="7" name="Picture 6"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8" name="Straight Connector 7"/>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21914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normAutofit/>
          </a:bodyPr>
          <a:lstStyle/>
          <a:p>
            <a:pPr algn="l"/>
            <a:r>
              <a:rPr lang="en-US" sz="3200" dirty="0"/>
              <a:t>RCW 39.10.340</a:t>
            </a:r>
          </a:p>
        </p:txBody>
      </p:sp>
      <p:sp>
        <p:nvSpPr>
          <p:cNvPr id="6" name="Content Placeholder 5"/>
          <p:cNvSpPr>
            <a:spLocks noGrp="1"/>
          </p:cNvSpPr>
          <p:nvPr>
            <p:ph idx="1"/>
          </p:nvPr>
        </p:nvSpPr>
        <p:spPr>
          <a:xfrm>
            <a:off x="457200" y="1219200"/>
            <a:ext cx="8153400" cy="5257800"/>
          </a:xfrm>
        </p:spPr>
        <p:txBody>
          <a:bodyPr>
            <a:noAutofit/>
          </a:bodyPr>
          <a:lstStyle/>
          <a:p>
            <a:pPr marL="0" indent="0">
              <a:spcBef>
                <a:spcPts val="0"/>
              </a:spcBef>
              <a:spcAft>
                <a:spcPts val="600"/>
              </a:spcAft>
              <a:buNone/>
            </a:pPr>
            <a:r>
              <a:rPr lang="en-US" sz="2200" dirty="0" smtClean="0"/>
              <a:t>How </a:t>
            </a:r>
            <a:r>
              <a:rPr lang="en-US" sz="2200" dirty="0"/>
              <a:t>does GC/CM Meet Requirements for </a:t>
            </a:r>
            <a:r>
              <a:rPr lang="en-US" sz="2200" dirty="0" smtClean="0"/>
              <a:t>Competition?</a:t>
            </a:r>
            <a:endParaRPr lang="en-US" sz="2200" dirty="0"/>
          </a:p>
          <a:p>
            <a:pPr>
              <a:spcBef>
                <a:spcPts val="0"/>
              </a:spcBef>
            </a:pPr>
            <a:r>
              <a:rPr lang="en-US" sz="1900" dirty="0" smtClean="0"/>
              <a:t>Under </a:t>
            </a:r>
            <a:r>
              <a:rPr lang="en-US" sz="1900" dirty="0"/>
              <a:t>GC/CM, a public agency advertises a Request for Proposals and selects a general contractor based on qualifications and price to provide pre-construction design assistance and construction management.</a:t>
            </a:r>
          </a:p>
          <a:p>
            <a:pPr>
              <a:spcBef>
                <a:spcPts val="0"/>
              </a:spcBef>
            </a:pPr>
            <a:r>
              <a:rPr lang="en-US" sz="1900" dirty="0"/>
              <a:t>At about 90% completion of architect’s documents, the Owner and GC/CM jointly agree to a Negotiated </a:t>
            </a:r>
            <a:r>
              <a:rPr lang="en-US" sz="1900" dirty="0" smtClean="0"/>
              <a:t>Maximum </a:t>
            </a:r>
            <a:r>
              <a:rPr lang="en-US" sz="1900" dirty="0"/>
              <a:t>Allowable Construction Cost (MACC) and Total Construction Cost (TCC).</a:t>
            </a:r>
          </a:p>
          <a:p>
            <a:pPr>
              <a:spcBef>
                <a:spcPts val="0"/>
              </a:spcBef>
            </a:pPr>
            <a:r>
              <a:rPr lang="en-US" sz="1900" dirty="0"/>
              <a:t>Actual construction work is then competitively bid to sub-contractors in the same manner as traditional design-bid-build process by issuing solicitations for the work, receiving sealed bids and awarding based on low bid.</a:t>
            </a:r>
          </a:p>
          <a:p>
            <a:pPr>
              <a:spcBef>
                <a:spcPts val="0"/>
              </a:spcBef>
            </a:pPr>
            <a:r>
              <a:rPr lang="en-US" sz="1900" dirty="0"/>
              <a:t>Project Costs exceeding the Negotiated MACC are the responsibility of the GC/CM. Project savings </a:t>
            </a:r>
            <a:r>
              <a:rPr lang="en-US" sz="1900" dirty="0" smtClean="0"/>
              <a:t>are returned </a:t>
            </a:r>
            <a:r>
              <a:rPr lang="en-US" sz="1900" dirty="0"/>
              <a:t>to the owner.</a:t>
            </a:r>
          </a:p>
          <a:p>
            <a:pPr>
              <a:spcBef>
                <a:spcPts val="0"/>
              </a:spcBef>
            </a:pPr>
            <a:r>
              <a:rPr lang="en-US" sz="1900" dirty="0"/>
              <a:t>State requirements </a:t>
            </a:r>
            <a:r>
              <a:rPr lang="en-US" sz="1900" i="1" dirty="0"/>
              <a:t>(e.g. Diversity, Prevailing Wage, Retainage, </a:t>
            </a:r>
            <a:r>
              <a:rPr lang="en-US" sz="1900" i="1" dirty="0" err="1"/>
              <a:t>etc</a:t>
            </a:r>
            <a:r>
              <a:rPr lang="en-US" sz="1900" i="1" dirty="0"/>
              <a:t>,) </a:t>
            </a:r>
            <a:r>
              <a:rPr lang="en-US" sz="1900" dirty="0"/>
              <a:t>are included in the GC/CM </a:t>
            </a:r>
            <a:r>
              <a:rPr lang="en-US" sz="1900" dirty="0" smtClean="0"/>
              <a:t>contracts and </a:t>
            </a:r>
            <a:r>
              <a:rPr lang="en-US" sz="1900" dirty="0"/>
              <a:t>passed down to </a:t>
            </a:r>
            <a:r>
              <a:rPr lang="en-US" sz="1900" dirty="0" smtClean="0"/>
              <a:t>subcontractors.</a:t>
            </a:r>
            <a:endParaRPr lang="en-US" sz="1900" dirty="0"/>
          </a:p>
        </p:txBody>
      </p:sp>
      <p:pic>
        <p:nvPicPr>
          <p:cNvPr id="8" name="Picture 7" descr="Button_Green.png"/>
          <p:cNvPicPr>
            <a:picLocks noChangeAspect="1"/>
          </p:cNvPicPr>
          <p:nvPr/>
        </p:nvPicPr>
        <p:blipFill>
          <a:blip r:embed="rId2" cstate="print"/>
          <a:stretch>
            <a:fillRect/>
          </a:stretch>
        </p:blipFill>
        <p:spPr>
          <a:xfrm>
            <a:off x="181811" y="6172200"/>
            <a:ext cx="545451" cy="499874"/>
          </a:xfrm>
          <a:prstGeom prst="rect">
            <a:avLst/>
          </a:prstGeom>
        </p:spPr>
      </p:pic>
    </p:spTree>
    <p:extLst>
      <p:ext uri="{BB962C8B-B14F-4D97-AF65-F5344CB8AC3E}">
        <p14:creationId xmlns:p14="http://schemas.microsoft.com/office/powerpoint/2010/main" val="3196794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a:bodyPr>
          <a:lstStyle/>
          <a:p>
            <a:pPr algn="l"/>
            <a:r>
              <a:rPr lang="en-US" sz="3200" dirty="0" smtClean="0"/>
              <a:t>Advantages to GC/CM</a:t>
            </a:r>
            <a:endParaRPr lang="en-US" sz="3200" dirty="0"/>
          </a:p>
        </p:txBody>
      </p:sp>
      <p:pic>
        <p:nvPicPr>
          <p:cNvPr id="4" name="Content Placeholder 3"/>
          <p:cNvPicPr>
            <a:picLocks noGrp="1" noChangeAspect="1"/>
          </p:cNvPicPr>
          <p:nvPr>
            <p:ph idx="1"/>
          </p:nvPr>
        </p:nvPicPr>
        <p:blipFill rotWithShape="1">
          <a:blip r:embed="rId2"/>
          <a:srcRect t="22499" b="14811"/>
          <a:stretch/>
        </p:blipFill>
        <p:spPr>
          <a:xfrm>
            <a:off x="1447800" y="3793349"/>
            <a:ext cx="5870878" cy="288825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57200" y="1273194"/>
            <a:ext cx="8229600" cy="2462213"/>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GC/CM can provide input on phasing and sequencing need for projects that must  remain operational during construction.</a:t>
            </a:r>
          </a:p>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Allows ‘fast track’ construction to start while detailing structures, interiors, and systems by awarding site work, foundations, and long lead items </a:t>
            </a:r>
            <a:r>
              <a:rPr lang="en-US" sz="2200" i="1" dirty="0" smtClean="0">
                <a:latin typeface="Arial" panose="020B0604020202020204" pitchFamily="34" charset="0"/>
                <a:cs typeface="Arial" panose="020B0604020202020204" pitchFamily="34" charset="0"/>
              </a:rPr>
              <a:t>(such as precast concrete and major equipment contracts – Note: contingent on permitting agency cooperation)</a:t>
            </a:r>
          </a:p>
        </p:txBody>
      </p:sp>
      <p:pic>
        <p:nvPicPr>
          <p:cNvPr id="9" name="Picture 8" descr="Button_Green.png"/>
          <p:cNvPicPr>
            <a:picLocks noChangeAspect="1"/>
          </p:cNvPicPr>
          <p:nvPr/>
        </p:nvPicPr>
        <p:blipFill>
          <a:blip r:embed="rId3"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368385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7200"/>
            <a:ext cx="8229600" cy="685800"/>
          </a:xfrm>
        </p:spPr>
        <p:txBody>
          <a:bodyPr>
            <a:normAutofit/>
          </a:bodyPr>
          <a:lstStyle/>
          <a:p>
            <a:pPr algn="l"/>
            <a:r>
              <a:rPr lang="en-US" sz="3200" dirty="0" smtClean="0"/>
              <a:t>Advantages to GC/CM</a:t>
            </a:r>
            <a:endParaRPr lang="en-US" sz="3200" dirty="0"/>
          </a:p>
        </p:txBody>
      </p:sp>
      <p:sp>
        <p:nvSpPr>
          <p:cNvPr id="7" name="TextBox 6"/>
          <p:cNvSpPr txBox="1"/>
          <p:nvPr/>
        </p:nvSpPr>
        <p:spPr>
          <a:xfrm>
            <a:off x="457200" y="1143000"/>
            <a:ext cx="8229600"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GC/CM Is able to provide constructability reviews and independent cost estimates throughout the design phase of the project.</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GC/CM aids in evaluating system options and obtaining real time cost estimates.</a:t>
            </a:r>
          </a:p>
        </p:txBody>
      </p:sp>
      <p:pic>
        <p:nvPicPr>
          <p:cNvPr id="9" name="Picture 8"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8" name="Content Placeholder 7"/>
          <p:cNvPicPr>
            <a:picLocks noGrp="1" noChangeAspect="1"/>
          </p:cNvPicPr>
          <p:nvPr>
            <p:ph idx="1"/>
          </p:nvPr>
        </p:nvPicPr>
        <p:blipFill>
          <a:blip r:embed="rId3"/>
          <a:stretch>
            <a:fillRect/>
          </a:stretch>
        </p:blipFill>
        <p:spPr>
          <a:xfrm>
            <a:off x="1143000" y="2819400"/>
            <a:ext cx="6840007" cy="3973194"/>
          </a:xfrm>
          <a:prstGeom prst="rect">
            <a:avLst/>
          </a:prstGeom>
        </p:spPr>
      </p:pic>
      <p:sp>
        <p:nvSpPr>
          <p:cNvPr id="10" name="Rectangle 9"/>
          <p:cNvSpPr/>
          <p:nvPr/>
        </p:nvSpPr>
        <p:spPr>
          <a:xfrm>
            <a:off x="7695672" y="6096000"/>
            <a:ext cx="1219728" cy="584775"/>
          </a:xfrm>
          <a:prstGeom prst="rect">
            <a:avLst/>
          </a:prstGeom>
        </p:spPr>
        <p:txBody>
          <a:bodyPr wrap="square">
            <a:spAutoFit/>
          </a:bodyPr>
          <a:lstStyle/>
          <a:p>
            <a:r>
              <a:rPr lang="en-US" sz="1600" i="1" dirty="0" smtClean="0">
                <a:latin typeface="Arial Narrow" panose="020B0606020202030204" pitchFamily="34" charset="0"/>
              </a:rPr>
              <a:t>Image Walsh Construction</a:t>
            </a:r>
            <a:endParaRPr lang="en-US" sz="1600" i="1" dirty="0">
              <a:latin typeface="Arial Narrow" panose="020B0606020202030204" pitchFamily="34" charset="0"/>
            </a:endParaRPr>
          </a:p>
        </p:txBody>
      </p:sp>
    </p:spTree>
    <p:extLst>
      <p:ext uri="{BB962C8B-B14F-4D97-AF65-F5344CB8AC3E}">
        <p14:creationId xmlns:p14="http://schemas.microsoft.com/office/powerpoint/2010/main" val="3496518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a:bodyPr>
          <a:lstStyle/>
          <a:p>
            <a:pPr algn="l"/>
            <a:r>
              <a:rPr lang="en-US" sz="3200" dirty="0" smtClean="0"/>
              <a:t>Advantages to GC/CM</a:t>
            </a:r>
            <a:endParaRPr lang="en-US" sz="3200" dirty="0"/>
          </a:p>
        </p:txBody>
      </p:sp>
      <p:sp>
        <p:nvSpPr>
          <p:cNvPr id="7" name="TextBox 6"/>
          <p:cNvSpPr txBox="1"/>
          <p:nvPr/>
        </p:nvSpPr>
        <p:spPr>
          <a:xfrm>
            <a:off x="457200" y="1143000"/>
            <a:ext cx="8229600"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GC/CM has valuable experience on cost savings that could be incorporated into the design.</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Provides constructor’s input into systems, labor and materials availability, work and trade sequencing, and construction methodologies that can reduce design and construction time and costs.</a:t>
            </a:r>
          </a:p>
        </p:txBody>
      </p:sp>
      <p:pic>
        <p:nvPicPr>
          <p:cNvPr id="9" name="Picture 8"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4" name="Content Placeholder 3"/>
          <p:cNvPicPr>
            <a:picLocks noGrp="1" noChangeAspect="1"/>
          </p:cNvPicPr>
          <p:nvPr>
            <p:ph idx="1"/>
          </p:nvPr>
        </p:nvPicPr>
        <p:blipFill rotWithShape="1">
          <a:blip r:embed="rId3"/>
          <a:srcRect l="6004" t="2565" r="10985" b="7126"/>
          <a:stretch/>
        </p:blipFill>
        <p:spPr>
          <a:xfrm>
            <a:off x="838200" y="3289232"/>
            <a:ext cx="6705600" cy="3540193"/>
          </a:xfrm>
          <a:prstGeom prst="rect">
            <a:avLst/>
          </a:prstGeom>
        </p:spPr>
      </p:pic>
      <p:sp>
        <p:nvSpPr>
          <p:cNvPr id="10" name="Rectangle 9"/>
          <p:cNvSpPr/>
          <p:nvPr/>
        </p:nvSpPr>
        <p:spPr>
          <a:xfrm>
            <a:off x="6781800" y="6273225"/>
            <a:ext cx="1600200" cy="584775"/>
          </a:xfrm>
          <a:prstGeom prst="rect">
            <a:avLst/>
          </a:prstGeom>
        </p:spPr>
        <p:txBody>
          <a:bodyPr wrap="square">
            <a:spAutoFit/>
          </a:bodyPr>
          <a:lstStyle/>
          <a:p>
            <a:r>
              <a:rPr lang="en-US" sz="1600" i="1" dirty="0" smtClean="0">
                <a:latin typeface="Arial Narrow" panose="020B0606020202030204" pitchFamily="34" charset="0"/>
              </a:rPr>
              <a:t>Image </a:t>
            </a:r>
          </a:p>
          <a:p>
            <a:r>
              <a:rPr lang="en-US" sz="1600" i="1" dirty="0" smtClean="0">
                <a:latin typeface="Arial Narrow" panose="020B0606020202030204" pitchFamily="34" charset="0"/>
              </a:rPr>
              <a:t>NAC Architecture</a:t>
            </a:r>
            <a:endParaRPr lang="en-US" sz="1600" i="1" dirty="0">
              <a:latin typeface="Arial Narrow" panose="020B0606020202030204" pitchFamily="34" charset="0"/>
            </a:endParaRPr>
          </a:p>
        </p:txBody>
      </p:sp>
    </p:spTree>
    <p:extLst>
      <p:ext uri="{BB962C8B-B14F-4D97-AF65-F5344CB8AC3E}">
        <p14:creationId xmlns:p14="http://schemas.microsoft.com/office/powerpoint/2010/main" val="3576729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a:bodyPr>
          <a:lstStyle/>
          <a:p>
            <a:pPr algn="l"/>
            <a:r>
              <a:rPr lang="en-US" sz="3200" dirty="0" smtClean="0"/>
              <a:t>Advantages to GC/CM</a:t>
            </a:r>
            <a:endParaRPr lang="en-US" sz="3200" dirty="0"/>
          </a:p>
        </p:txBody>
      </p:sp>
      <p:sp>
        <p:nvSpPr>
          <p:cNvPr id="7" name="TextBox 6"/>
          <p:cNvSpPr txBox="1"/>
          <p:nvPr/>
        </p:nvSpPr>
        <p:spPr>
          <a:xfrm>
            <a:off x="457200" y="1143000"/>
            <a:ext cx="8229600" cy="2462213"/>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GC/CM can become familiar with the intricacies and challenges of a complex project during design and carry that knowledge into </a:t>
            </a:r>
            <a:r>
              <a:rPr lang="en-US" sz="2200" dirty="0" smtClean="0">
                <a:latin typeface="Arial" panose="020B0604020202020204" pitchFamily="34" charset="0"/>
                <a:cs typeface="Arial" panose="020B0604020202020204" pitchFamily="34" charset="0"/>
              </a:rPr>
              <a:t>construction.</a:t>
            </a: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Challenges the entire project team to stay within budget by allowing full and </a:t>
            </a:r>
            <a:r>
              <a:rPr lang="en-US" sz="2200" dirty="0" smtClean="0">
                <a:latin typeface="Arial" panose="020B0604020202020204" pitchFamily="34" charset="0"/>
                <a:cs typeface="Arial" panose="020B0604020202020204" pitchFamily="34" charset="0"/>
              </a:rPr>
              <a:t>frank discussions </a:t>
            </a:r>
            <a:r>
              <a:rPr lang="en-US" sz="2200" dirty="0">
                <a:latin typeface="Arial" panose="020B0604020202020204" pitchFamily="34" charset="0"/>
                <a:cs typeface="Arial" panose="020B0604020202020204" pitchFamily="34" charset="0"/>
              </a:rPr>
              <a:t>of the cost and schedule implications of various design solutions, </a:t>
            </a:r>
            <a:r>
              <a:rPr lang="en-US" sz="2200" dirty="0" smtClean="0">
                <a:latin typeface="Arial" panose="020B0604020202020204" pitchFamily="34" charset="0"/>
                <a:cs typeface="Arial" panose="020B0604020202020204" pitchFamily="34" charset="0"/>
              </a:rPr>
              <a:t>thereby allowing </a:t>
            </a:r>
            <a:r>
              <a:rPr lang="en-US" sz="2200" dirty="0">
                <a:latin typeface="Arial" panose="020B0604020202020204" pitchFamily="34" charset="0"/>
                <a:cs typeface="Arial" panose="020B0604020202020204" pitchFamily="34" charset="0"/>
              </a:rPr>
              <a:t>the owner to make informed cost-benefit tradeoff decisions.</a:t>
            </a:r>
          </a:p>
        </p:txBody>
      </p:sp>
      <p:pic>
        <p:nvPicPr>
          <p:cNvPr id="9" name="Picture 8"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5" name="Content Placeholder 4"/>
          <p:cNvPicPr>
            <a:picLocks noGrp="1" noChangeAspect="1"/>
          </p:cNvPicPr>
          <p:nvPr>
            <p:ph idx="1"/>
          </p:nvPr>
        </p:nvPicPr>
        <p:blipFill rotWithShape="1">
          <a:blip r:embed="rId3"/>
          <a:srcRect t="14855" b="4881"/>
          <a:stretch/>
        </p:blipFill>
        <p:spPr>
          <a:xfrm>
            <a:off x="1932546" y="3567113"/>
            <a:ext cx="5278908" cy="3176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5037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a:bodyPr>
          <a:lstStyle/>
          <a:p>
            <a:pPr algn="l"/>
            <a:r>
              <a:rPr lang="en-US" sz="3200" dirty="0" smtClean="0"/>
              <a:t>Advantages to GC/CM</a:t>
            </a:r>
            <a:endParaRPr lang="en-US" sz="3200" dirty="0"/>
          </a:p>
        </p:txBody>
      </p:sp>
      <p:sp>
        <p:nvSpPr>
          <p:cNvPr id="7" name="TextBox 6"/>
          <p:cNvSpPr txBox="1"/>
          <p:nvPr/>
        </p:nvSpPr>
        <p:spPr>
          <a:xfrm>
            <a:off x="457200" y="1143000"/>
            <a:ext cx="8229600"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Constructor  well qualified to perform the work and not just the low bidder.</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Provides the construction team the opportunity to jointly develop an aesthetically pleasing operational , functional, space-efficient  building design utilizing low maintenance and </a:t>
            </a:r>
            <a:r>
              <a:rPr lang="en-US" sz="2200" dirty="0" smtClean="0">
                <a:latin typeface="Arial" panose="020B0604020202020204" pitchFamily="34" charset="0"/>
                <a:cs typeface="Arial" panose="020B0604020202020204" pitchFamily="34" charset="0"/>
              </a:rPr>
              <a:t>reduced </a:t>
            </a:r>
            <a:r>
              <a:rPr lang="en-US" sz="2200" dirty="0">
                <a:latin typeface="Arial" panose="020B0604020202020204" pitchFamily="34" charset="0"/>
                <a:cs typeface="Arial" panose="020B0604020202020204" pitchFamily="34" charset="0"/>
              </a:rPr>
              <a:t>life cycle systems.</a:t>
            </a:r>
          </a:p>
        </p:txBody>
      </p:sp>
      <p:pic>
        <p:nvPicPr>
          <p:cNvPr id="9" name="Picture 8"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4" name="Content Placeholder 3"/>
          <p:cNvPicPr>
            <a:picLocks noGrp="1" noChangeAspect="1"/>
          </p:cNvPicPr>
          <p:nvPr>
            <p:ph idx="1"/>
          </p:nvPr>
        </p:nvPicPr>
        <p:blipFill rotWithShape="1">
          <a:blip r:embed="rId3"/>
          <a:srcRect l="3951" t="14865"/>
          <a:stretch/>
        </p:blipFill>
        <p:spPr>
          <a:xfrm>
            <a:off x="1721468" y="3228558"/>
            <a:ext cx="5701063" cy="35532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3990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a:bodyPr>
          <a:lstStyle/>
          <a:p>
            <a:pPr algn="l"/>
            <a:r>
              <a:rPr lang="en-US" sz="3200" dirty="0" smtClean="0"/>
              <a:t>Potential Challenges</a:t>
            </a:r>
            <a:endParaRPr lang="en-US" sz="3200" dirty="0"/>
          </a:p>
        </p:txBody>
      </p:sp>
      <p:pic>
        <p:nvPicPr>
          <p:cNvPr id="9" name="Picture 8" descr="Button_Green.png"/>
          <p:cNvPicPr>
            <a:picLocks noChangeAspect="1"/>
          </p:cNvPicPr>
          <p:nvPr/>
        </p:nvPicPr>
        <p:blipFill>
          <a:blip r:embed="rId3" cstate="print"/>
          <a:stretch>
            <a:fillRect/>
          </a:stretch>
        </p:blipFill>
        <p:spPr>
          <a:xfrm>
            <a:off x="181811" y="6210198"/>
            <a:ext cx="503989" cy="461876"/>
          </a:xfrm>
          <a:prstGeom prst="rect">
            <a:avLst/>
          </a:prstGeom>
        </p:spPr>
      </p:pic>
      <p:sp>
        <p:nvSpPr>
          <p:cNvPr id="3" name="Content Placeholder 2"/>
          <p:cNvSpPr>
            <a:spLocks noGrp="1"/>
          </p:cNvSpPr>
          <p:nvPr>
            <p:ph idx="1"/>
          </p:nvPr>
        </p:nvSpPr>
        <p:spPr>
          <a:xfrm>
            <a:off x="457200" y="1212782"/>
            <a:ext cx="8229600" cy="5264218"/>
          </a:xfrm>
        </p:spPr>
        <p:txBody>
          <a:bodyPr>
            <a:normAutofit fontScale="70000" lnSpcReduction="20000"/>
          </a:bodyPr>
          <a:lstStyle/>
          <a:p>
            <a:pPr marL="285750" indent="-285750"/>
            <a:r>
              <a:rPr lang="en-US" dirty="0"/>
              <a:t>Determining a fair and reasonable GMP for the project  in relation to the AE’s design vision, the owner’s </a:t>
            </a:r>
            <a:r>
              <a:rPr lang="en-US" dirty="0" smtClean="0"/>
              <a:t>requirements, </a:t>
            </a:r>
            <a:r>
              <a:rPr lang="en-US" dirty="0"/>
              <a:t>the public entity’s expectations and the GC/CM’s proposal.</a:t>
            </a:r>
          </a:p>
          <a:p>
            <a:pPr marL="285750" indent="-285750"/>
            <a:r>
              <a:rPr lang="en-US" dirty="0"/>
              <a:t>Determining the GC/CM’s risk contingency </a:t>
            </a:r>
            <a:r>
              <a:rPr lang="en-US" dirty="0" smtClean="0"/>
              <a:t>percentage </a:t>
            </a:r>
            <a:r>
              <a:rPr lang="en-US" dirty="0"/>
              <a:t>for the </a:t>
            </a:r>
            <a:r>
              <a:rPr lang="en-US" dirty="0" smtClean="0"/>
              <a:t>project.</a:t>
            </a:r>
            <a:endParaRPr lang="en-US" dirty="0"/>
          </a:p>
          <a:p>
            <a:pPr marL="285750" indent="-285750"/>
            <a:r>
              <a:rPr lang="en-US" dirty="0"/>
              <a:t>Determining when the GC/CM will give a Total Construction Cost for the project.</a:t>
            </a:r>
          </a:p>
          <a:p>
            <a:pPr marL="285750" indent="-285750"/>
            <a:r>
              <a:rPr lang="en-US" dirty="0"/>
              <a:t>Determining the number of bid packages and the level of detail required for each phase </a:t>
            </a:r>
            <a:r>
              <a:rPr lang="en-US" dirty="0" smtClean="0"/>
              <a:t>of </a:t>
            </a:r>
            <a:r>
              <a:rPr lang="en-US" dirty="0"/>
              <a:t>the design </a:t>
            </a:r>
            <a:r>
              <a:rPr lang="en-US" i="1" dirty="0"/>
              <a:t>(impacts AE Fees)</a:t>
            </a:r>
            <a:r>
              <a:rPr lang="en-US" dirty="0"/>
              <a:t>, when the TCC will be confirmed, and the amount (%) necessary for the GC/CM’s estimating contingencies and escalation factors.</a:t>
            </a:r>
          </a:p>
          <a:p>
            <a:pPr marL="285750" indent="-285750"/>
            <a:r>
              <a:rPr lang="en-US" dirty="0"/>
              <a:t>Understanding the difference in how construction cost is categorized, </a:t>
            </a:r>
            <a:r>
              <a:rPr lang="en-US" dirty="0" smtClean="0"/>
              <a:t>i.e. </a:t>
            </a:r>
            <a:r>
              <a:rPr lang="en-US" dirty="0"/>
              <a:t>cost of the </a:t>
            </a:r>
            <a:r>
              <a:rPr lang="en-US" dirty="0" smtClean="0"/>
              <a:t>work, </a:t>
            </a:r>
            <a:r>
              <a:rPr lang="en-US" dirty="0"/>
              <a:t>GC/CM Fee, general conditions, negotiated support services, risk contingency, construction </a:t>
            </a:r>
            <a:r>
              <a:rPr lang="en-US" dirty="0" smtClean="0"/>
              <a:t>‘contingency’, </a:t>
            </a:r>
            <a:r>
              <a:rPr lang="en-US" dirty="0"/>
              <a:t>and management </a:t>
            </a:r>
            <a:r>
              <a:rPr lang="en-US" dirty="0" smtClean="0"/>
              <a:t>reserve.</a:t>
            </a:r>
            <a:endParaRPr lang="en-US" dirty="0"/>
          </a:p>
          <a:p>
            <a:pPr marL="285750" indent="-285750"/>
            <a:r>
              <a:rPr lang="en-US" dirty="0"/>
              <a:t>Determining how planning and permit timelines align with design and construction milestones</a:t>
            </a:r>
            <a:r>
              <a:rPr lang="en-US" dirty="0" smtClean="0"/>
              <a:t>.</a:t>
            </a:r>
            <a:endParaRPr lang="en-US" dirty="0"/>
          </a:p>
        </p:txBody>
      </p:sp>
    </p:spTree>
    <p:extLst>
      <p:ext uri="{BB962C8B-B14F-4D97-AF65-F5344CB8AC3E}">
        <p14:creationId xmlns:p14="http://schemas.microsoft.com/office/powerpoint/2010/main" val="2339130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CCM Image 2.jpg"/>
          <p:cNvPicPr>
            <a:picLocks noGrp="1" noChangeAspect="1"/>
          </p:cNvPicPr>
          <p:nvPr>
            <p:ph idx="1"/>
          </p:nvPr>
        </p:nvPicPr>
        <p:blipFill rotWithShape="1">
          <a:blip r:embed="rId2" cstate="print"/>
          <a:srcRect l="15336" t="25000" r="4579"/>
          <a:stretch/>
        </p:blipFill>
        <p:spPr>
          <a:xfrm rot="20412585">
            <a:off x="616397" y="2006565"/>
            <a:ext cx="4341091" cy="3048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t="25423" r="16905"/>
          <a:stretch/>
        </p:blipFill>
        <p:spPr>
          <a:xfrm rot="1269555">
            <a:off x="4022811" y="2690814"/>
            <a:ext cx="4497533" cy="3028950"/>
          </a:xfrm>
          <a:prstGeom prst="rect">
            <a:avLst/>
          </a:prstGeom>
          <a:ln>
            <a:noFill/>
          </a:ln>
          <a:effectLst>
            <a:outerShdw blurRad="292100" dist="139700" dir="2700000" algn="tl" rotWithShape="0">
              <a:srgbClr val="333333">
                <a:alpha val="65000"/>
              </a:srgbClr>
            </a:outerShdw>
          </a:effectLst>
        </p:spPr>
      </p:pic>
      <p:pic>
        <p:nvPicPr>
          <p:cNvPr id="7" name="Picture 6" descr="Button_Green.png"/>
          <p:cNvPicPr>
            <a:picLocks noChangeAspect="1"/>
          </p:cNvPicPr>
          <p:nvPr/>
        </p:nvPicPr>
        <p:blipFill>
          <a:blip r:embed="rId4" cstate="print"/>
          <a:stretch>
            <a:fillRect/>
          </a:stretch>
        </p:blipFill>
        <p:spPr>
          <a:xfrm>
            <a:off x="181811" y="6070532"/>
            <a:ext cx="656389" cy="601542"/>
          </a:xfrm>
          <a:prstGeom prst="rect">
            <a:avLst/>
          </a:prstGeom>
        </p:spPr>
      </p:pic>
      <p:sp>
        <p:nvSpPr>
          <p:cNvPr id="8" name="Title 1"/>
          <p:cNvSpPr>
            <a:spLocks noGrp="1"/>
          </p:cNvSpPr>
          <p:nvPr>
            <p:ph type="title"/>
          </p:nvPr>
        </p:nvSpPr>
        <p:spPr>
          <a:xfrm>
            <a:off x="457200" y="457200"/>
            <a:ext cx="8229600" cy="685800"/>
          </a:xfrm>
        </p:spPr>
        <p:txBody>
          <a:bodyPr>
            <a:normAutofit/>
          </a:bodyPr>
          <a:lstStyle/>
          <a:p>
            <a:pPr algn="l"/>
            <a:r>
              <a:rPr lang="en-US" sz="3200" dirty="0" smtClean="0"/>
              <a:t>Potential Challenges</a:t>
            </a:r>
            <a:endParaRPr lang="en-US" sz="3200" dirty="0"/>
          </a:p>
        </p:txBody>
      </p:sp>
    </p:spTree>
    <p:extLst>
      <p:ext uri="{BB962C8B-B14F-4D97-AF65-F5344CB8AC3E}">
        <p14:creationId xmlns:p14="http://schemas.microsoft.com/office/powerpoint/2010/main" val="802485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848600" y="5715000"/>
            <a:ext cx="1219200"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7200"/>
            <a:ext cx="8229600" cy="685800"/>
          </a:xfrm>
        </p:spPr>
        <p:txBody>
          <a:bodyPr>
            <a:normAutofit/>
          </a:bodyPr>
          <a:lstStyle/>
          <a:p>
            <a:pPr algn="l"/>
            <a:r>
              <a:rPr lang="en-US" sz="3200" dirty="0" smtClean="0"/>
              <a:t>Owner Challenges</a:t>
            </a:r>
            <a:endParaRPr lang="en-US" sz="3200" dirty="0"/>
          </a:p>
        </p:txBody>
      </p:sp>
      <p:pic>
        <p:nvPicPr>
          <p:cNvPr id="9" name="Picture 8" descr="Button_Green.png"/>
          <p:cNvPicPr>
            <a:picLocks noChangeAspect="1"/>
          </p:cNvPicPr>
          <p:nvPr/>
        </p:nvPicPr>
        <p:blipFill>
          <a:blip r:embed="rId3" cstate="print"/>
          <a:stretch>
            <a:fillRect/>
          </a:stretch>
        </p:blipFill>
        <p:spPr>
          <a:xfrm>
            <a:off x="181811" y="6210198"/>
            <a:ext cx="503989" cy="461876"/>
          </a:xfrm>
          <a:prstGeom prst="rect">
            <a:avLst/>
          </a:prstGeom>
        </p:spPr>
      </p:pic>
      <p:sp>
        <p:nvSpPr>
          <p:cNvPr id="3" name="Content Placeholder 2"/>
          <p:cNvSpPr>
            <a:spLocks noGrp="1"/>
          </p:cNvSpPr>
          <p:nvPr>
            <p:ph idx="1"/>
          </p:nvPr>
        </p:nvSpPr>
        <p:spPr>
          <a:xfrm>
            <a:off x="381000" y="1143000"/>
            <a:ext cx="8382000" cy="5459292"/>
          </a:xfrm>
        </p:spPr>
        <p:txBody>
          <a:bodyPr>
            <a:noAutofit/>
          </a:bodyPr>
          <a:lstStyle/>
          <a:p>
            <a:pPr marL="285750" indent="-285750">
              <a:spcBef>
                <a:spcPts val="0"/>
              </a:spcBef>
            </a:pPr>
            <a:r>
              <a:rPr lang="en-US" sz="1900" dirty="0"/>
              <a:t>Managing the disruption of construction activities on an occupied campus including </a:t>
            </a:r>
            <a:r>
              <a:rPr lang="en-US" sz="1900" dirty="0" smtClean="0"/>
              <a:t>traffic </a:t>
            </a:r>
            <a:r>
              <a:rPr lang="en-US" sz="1900" dirty="0"/>
              <a:t>impacts due to hauling routes and material deliveries, </a:t>
            </a:r>
          </a:p>
          <a:p>
            <a:pPr marL="285750" indent="-285750">
              <a:spcBef>
                <a:spcPts val="0"/>
              </a:spcBef>
            </a:pPr>
            <a:r>
              <a:rPr lang="en-US" sz="1900" dirty="0"/>
              <a:t>Dedicating personnel to the design and construction process. Representatives need the authority to make final decisions and garner consensus from various agency</a:t>
            </a:r>
            <a:r>
              <a:rPr lang="en-US" sz="1900" b="1" dirty="0"/>
              <a:t> </a:t>
            </a:r>
            <a:r>
              <a:rPr lang="en-US" sz="1900" dirty="0" smtClean="0"/>
              <a:t>hierarchies.</a:t>
            </a:r>
            <a:r>
              <a:rPr lang="en-US" sz="1900" b="1" dirty="0" smtClean="0"/>
              <a:t> </a:t>
            </a:r>
            <a:r>
              <a:rPr lang="en-US" sz="1900" dirty="0" smtClean="0"/>
              <a:t>This </a:t>
            </a:r>
            <a:r>
              <a:rPr lang="en-US" sz="1900" dirty="0"/>
              <a:t>is a vital role in the process. The agency will produce benefit </a:t>
            </a:r>
            <a:r>
              <a:rPr lang="en-US" sz="1900" dirty="0" smtClean="0"/>
              <a:t>from </a:t>
            </a:r>
            <a:r>
              <a:rPr lang="en-US" sz="1900" dirty="0"/>
              <a:t>the process in direct relation to their ability to make timely decisions, understand the particular needs and requirements of the project, stay current with project issues and generally drive the process.    </a:t>
            </a:r>
          </a:p>
          <a:p>
            <a:pPr marL="285750" indent="-285750">
              <a:spcBef>
                <a:spcPts val="0"/>
              </a:spcBef>
            </a:pPr>
            <a:r>
              <a:rPr lang="en-US" sz="1900" dirty="0"/>
              <a:t>Working with local building/planning departments to give advance notice of intention, clear </a:t>
            </a:r>
            <a:r>
              <a:rPr lang="en-US" sz="1900" dirty="0" smtClean="0"/>
              <a:t>regulatory </a:t>
            </a:r>
            <a:r>
              <a:rPr lang="en-US" sz="1900" dirty="0"/>
              <a:t>hurdles, and pre-construct infrastructure that could impact project delivery timelines.</a:t>
            </a:r>
          </a:p>
          <a:p>
            <a:pPr marL="285750" indent="-285750">
              <a:spcBef>
                <a:spcPts val="0"/>
              </a:spcBef>
            </a:pPr>
            <a:r>
              <a:rPr lang="en-US" sz="1900" dirty="0"/>
              <a:t>Managing cash flow and payments to consultants, testing agencies, contractors, and </a:t>
            </a:r>
            <a:r>
              <a:rPr lang="en-US" sz="1900" dirty="0" smtClean="0"/>
              <a:t>jurisdictions.</a:t>
            </a:r>
            <a:endParaRPr lang="en-US" sz="1900" dirty="0"/>
          </a:p>
          <a:p>
            <a:pPr marL="285750" indent="-285750">
              <a:spcBef>
                <a:spcPts val="0"/>
              </a:spcBef>
            </a:pPr>
            <a:r>
              <a:rPr lang="en-US" sz="1900" dirty="0"/>
              <a:t>Planning the purchase, delivery, storage, and installation of furnishings &amp; equipment.</a:t>
            </a:r>
          </a:p>
          <a:p>
            <a:pPr marL="285750" indent="-285750">
              <a:spcBef>
                <a:spcPts val="0"/>
              </a:spcBef>
            </a:pPr>
            <a:r>
              <a:rPr lang="en-US" sz="1900" dirty="0"/>
              <a:t>Maintaining perspective, understand the </a:t>
            </a:r>
            <a:r>
              <a:rPr lang="en-US" sz="1900" dirty="0" smtClean="0"/>
              <a:t>sausage-making </a:t>
            </a:r>
            <a:r>
              <a:rPr lang="en-US" sz="1900" dirty="0"/>
              <a:t>aspect of the work, and having </a:t>
            </a:r>
            <a:r>
              <a:rPr lang="en-US" sz="1900" dirty="0" smtClean="0"/>
              <a:t>fun!</a:t>
            </a:r>
            <a:endParaRPr lang="en-US" sz="1900" dirty="0"/>
          </a:p>
        </p:txBody>
      </p:sp>
    </p:spTree>
    <p:extLst>
      <p:ext uri="{BB962C8B-B14F-4D97-AF65-F5344CB8AC3E}">
        <p14:creationId xmlns:p14="http://schemas.microsoft.com/office/powerpoint/2010/main" val="1659246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8" name="Title 1"/>
          <p:cNvSpPr>
            <a:spLocks noGrp="1"/>
          </p:cNvSpPr>
          <p:nvPr>
            <p:ph type="title"/>
          </p:nvPr>
        </p:nvSpPr>
        <p:spPr>
          <a:xfrm>
            <a:off x="457200" y="457200"/>
            <a:ext cx="8229600" cy="685800"/>
          </a:xfrm>
        </p:spPr>
        <p:txBody>
          <a:bodyPr>
            <a:normAutofit/>
          </a:bodyPr>
          <a:lstStyle/>
          <a:p>
            <a:pPr algn="l"/>
            <a:r>
              <a:rPr lang="en-US" sz="3200" dirty="0"/>
              <a:t>Owner Challenges</a:t>
            </a:r>
          </a:p>
        </p:txBody>
      </p:sp>
      <p:pic>
        <p:nvPicPr>
          <p:cNvPr id="9" name="Picture 8" descr="Challenge 2.JPG"/>
          <p:cNvPicPr>
            <a:picLocks noChangeAspect="1"/>
          </p:cNvPicPr>
          <p:nvPr/>
        </p:nvPicPr>
        <p:blipFill>
          <a:blip r:embed="rId3" cstate="print"/>
          <a:stretch>
            <a:fillRect/>
          </a:stretch>
        </p:blipFill>
        <p:spPr>
          <a:xfrm rot="20882753">
            <a:off x="670339" y="1737550"/>
            <a:ext cx="4329471" cy="3247103"/>
          </a:xfrm>
          <a:prstGeom prst="rect">
            <a:avLst/>
          </a:prstGeom>
          <a:ln>
            <a:noFill/>
          </a:ln>
          <a:effectLst>
            <a:outerShdw blurRad="292100" dist="139700" dir="2700000" algn="tl" rotWithShape="0">
              <a:srgbClr val="333333">
                <a:alpha val="65000"/>
              </a:srgbClr>
            </a:outerShdw>
          </a:effectLst>
        </p:spPr>
      </p:pic>
      <p:pic>
        <p:nvPicPr>
          <p:cNvPr id="3" name="Content Placeholder 2"/>
          <p:cNvPicPr>
            <a:picLocks noGrp="1" noChangeAspect="1"/>
          </p:cNvPicPr>
          <p:nvPr>
            <p:ph idx="1"/>
          </p:nvPr>
        </p:nvPicPr>
        <p:blipFill>
          <a:blip r:embed="rId4"/>
          <a:stretch>
            <a:fillRect/>
          </a:stretch>
        </p:blipFill>
        <p:spPr>
          <a:xfrm rot="1263300">
            <a:off x="4168621" y="2596780"/>
            <a:ext cx="4287677" cy="32174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3228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52400" y="1143000"/>
            <a:ext cx="8642550" cy="5578673"/>
          </a:xfrm>
          <a:prstGeom prst="rect">
            <a:avLst/>
          </a:prstGeom>
        </p:spPr>
      </p:pic>
      <p:sp>
        <p:nvSpPr>
          <p:cNvPr id="4" name="Title 3"/>
          <p:cNvSpPr>
            <a:spLocks noGrp="1"/>
          </p:cNvSpPr>
          <p:nvPr>
            <p:ph type="title"/>
          </p:nvPr>
        </p:nvSpPr>
        <p:spPr>
          <a:xfrm>
            <a:off x="228600" y="381000"/>
            <a:ext cx="8610600" cy="762000"/>
          </a:xfrm>
        </p:spPr>
        <p:txBody>
          <a:bodyPr>
            <a:normAutofit fontScale="90000"/>
          </a:bodyPr>
          <a:lstStyle/>
          <a:p>
            <a:r>
              <a:rPr lang="en-US" dirty="0" smtClean="0"/>
              <a:t>Facility Professional Services Division</a:t>
            </a:r>
            <a:endParaRPr lang="en-US" dirty="0"/>
          </a:p>
        </p:txBody>
      </p:sp>
    </p:spTree>
    <p:extLst>
      <p:ext uri="{BB962C8B-B14F-4D97-AF65-F5344CB8AC3E}">
        <p14:creationId xmlns:p14="http://schemas.microsoft.com/office/powerpoint/2010/main" val="18120449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3886200"/>
          </a:xfrm>
        </p:spPr>
        <p:txBody>
          <a:bodyPr>
            <a:normAutofit/>
          </a:bodyPr>
          <a:lstStyle/>
          <a:p>
            <a:pPr marL="0" indent="0" algn="ctr">
              <a:buNone/>
            </a:pPr>
            <a:r>
              <a:rPr lang="en-US" sz="5400" b="1" dirty="0">
                <a:solidFill>
                  <a:srgbClr val="28315E"/>
                </a:solidFill>
                <a:effectLst>
                  <a:outerShdw blurRad="38100" dist="38100" dir="2700000" algn="tl">
                    <a:srgbClr val="000000">
                      <a:alpha val="43137"/>
                    </a:srgbClr>
                  </a:outerShdw>
                </a:effectLst>
              </a:rPr>
              <a:t>Thank you!</a:t>
            </a:r>
          </a:p>
          <a:p>
            <a:pPr marL="0" indent="0">
              <a:buNone/>
            </a:pPr>
            <a:endParaRPr lang="en-US" dirty="0" smtClean="0"/>
          </a:p>
          <a:p>
            <a:pPr marL="0" indent="0">
              <a:buNone/>
            </a:pPr>
            <a:r>
              <a:rPr lang="en-US" dirty="0"/>
              <a:t>	</a:t>
            </a:r>
            <a:r>
              <a:rPr lang="en-US" b="1" dirty="0"/>
              <a:t>Christopher Gizzi</a:t>
            </a:r>
            <a:r>
              <a:rPr lang="en-US" dirty="0"/>
              <a:t>, Project Manager</a:t>
            </a:r>
          </a:p>
          <a:p>
            <a:pPr marL="0" indent="0">
              <a:buNone/>
            </a:pPr>
            <a:r>
              <a:rPr lang="en-US" dirty="0"/>
              <a:t>	Engineering &amp; Architectural Services</a:t>
            </a:r>
          </a:p>
          <a:p>
            <a:pPr marL="0" indent="0">
              <a:buNone/>
            </a:pPr>
            <a:r>
              <a:rPr lang="en-US" dirty="0"/>
              <a:t>	</a:t>
            </a:r>
            <a:r>
              <a:rPr lang="en-US" dirty="0">
                <a:hlinkClick r:id="rId2"/>
              </a:rPr>
              <a:t>Christopher.Gizzi@des.wa.gov</a:t>
            </a:r>
            <a:r>
              <a:rPr lang="en-US" dirty="0"/>
              <a:t> </a:t>
            </a:r>
          </a:p>
          <a:p>
            <a:pPr marL="0" indent="0">
              <a:buNone/>
            </a:pPr>
            <a:r>
              <a:rPr lang="en-US" dirty="0"/>
              <a:t>	(360) 407-9304</a:t>
            </a:r>
          </a:p>
        </p:txBody>
      </p:sp>
      <p:sp>
        <p:nvSpPr>
          <p:cNvPr id="3" name="Title 2"/>
          <p:cNvSpPr>
            <a:spLocks noGrp="1"/>
          </p:cNvSpPr>
          <p:nvPr>
            <p:ph type="title"/>
          </p:nvPr>
        </p:nvSpPr>
        <p:spPr>
          <a:xfrm>
            <a:off x="457200" y="-34636"/>
            <a:ext cx="8229600" cy="831273"/>
          </a:xfrm>
        </p:spPr>
        <p:txBody>
          <a:bodyPr>
            <a:normAutofit fontScale="90000"/>
          </a:bodyPr>
          <a:lstStyle/>
          <a:p>
            <a:r>
              <a:rPr lang="en-US" dirty="0"/>
              <a:t>General Contractor\</a:t>
            </a:r>
            <a:br>
              <a:rPr lang="en-US" dirty="0"/>
            </a:br>
            <a:r>
              <a:rPr lang="en-US" dirty="0"/>
              <a:t>Construction Manager</a:t>
            </a:r>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7690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622732"/>
          </a:xfrm>
        </p:spPr>
        <p:txBody>
          <a:bodyPr/>
          <a:lstStyle/>
          <a:p>
            <a:pPr marL="0" indent="0" algn="ctr">
              <a:buNone/>
            </a:pPr>
            <a:r>
              <a:rPr lang="en-US" sz="4000" b="1" dirty="0"/>
              <a:t>Design-Build</a:t>
            </a:r>
            <a:endParaRPr lang="en-US" sz="4000" b="1" dirty="0" smtClean="0"/>
          </a:p>
          <a:p>
            <a:pPr marL="0" indent="0">
              <a:buNone/>
            </a:pPr>
            <a:r>
              <a:rPr lang="en-US" dirty="0" smtClean="0"/>
              <a:t>		</a:t>
            </a:r>
          </a:p>
          <a:p>
            <a:pPr marL="0" indent="0" algn="ctr">
              <a:buNone/>
            </a:pPr>
            <a:r>
              <a:rPr lang="en-US" b="1" dirty="0" smtClean="0"/>
              <a:t>Robynne Parkinson</a:t>
            </a:r>
            <a:r>
              <a:rPr lang="en-US" dirty="0" smtClean="0"/>
              <a:t>, Attorney</a:t>
            </a:r>
          </a:p>
          <a:p>
            <a:pPr marL="0" indent="0" algn="ctr">
              <a:buNone/>
            </a:pPr>
            <a:r>
              <a:rPr lang="en-US" dirty="0" err="1" smtClean="0"/>
              <a:t>Thaxton</a:t>
            </a:r>
            <a:r>
              <a:rPr lang="en-US" dirty="0" smtClean="0"/>
              <a:t> Parkinson, PLLC</a:t>
            </a:r>
          </a:p>
          <a:p>
            <a:pPr marL="0" indent="0" algn="ctr">
              <a:buNone/>
            </a:pPr>
            <a:r>
              <a:rPr lang="en-US" dirty="0" err="1" smtClean="0">
                <a:hlinkClick r:id="rId2"/>
              </a:rPr>
              <a:t>rparkinson@rtp-law.com</a:t>
            </a:r>
            <a:r>
              <a:rPr lang="en-US" dirty="0" smtClean="0"/>
              <a:t> </a:t>
            </a:r>
          </a:p>
          <a:p>
            <a:pPr marL="0" indent="0" algn="ctr">
              <a:buNone/>
            </a:pPr>
            <a:r>
              <a:rPr lang="en-US" dirty="0" smtClean="0"/>
              <a:t>(206) 909-5290</a:t>
            </a:r>
          </a:p>
          <a:p>
            <a:pPr marL="0" indent="0" algn="ctr">
              <a:buNone/>
            </a:pPr>
            <a:endParaRPr lang="en-US" dirty="0"/>
          </a:p>
          <a:p>
            <a:pPr marL="0" indent="0" algn="ctr">
              <a:buNone/>
            </a:pPr>
            <a:r>
              <a:rPr lang="en-US" sz="2000" i="1" dirty="0" smtClean="0">
                <a:hlinkClick r:id="rId3"/>
              </a:rPr>
              <a:t>See Design-Build Presentation</a:t>
            </a:r>
            <a:endParaRPr lang="en-US" sz="2000" i="1" dirty="0"/>
          </a:p>
        </p:txBody>
      </p:sp>
      <p:sp>
        <p:nvSpPr>
          <p:cNvPr id="3" name="Title 2"/>
          <p:cNvSpPr>
            <a:spLocks noGrp="1"/>
          </p:cNvSpPr>
          <p:nvPr>
            <p:ph type="title"/>
          </p:nvPr>
        </p:nvSpPr>
        <p:spPr>
          <a:xfrm>
            <a:off x="457200" y="228600"/>
            <a:ext cx="8229600" cy="914400"/>
          </a:xfrm>
        </p:spPr>
        <p:txBody>
          <a:bodyPr>
            <a:normAutofit/>
          </a:bodyPr>
          <a:lstStyle/>
          <a:p>
            <a:r>
              <a:rPr lang="en-US" dirty="0"/>
              <a:t>Project Delivery </a:t>
            </a:r>
            <a:r>
              <a:rPr lang="en-US" dirty="0" smtClean="0"/>
              <a:t>Methods</a:t>
            </a:r>
            <a:endParaRPr lang="en-US" dirty="0"/>
          </a:p>
        </p:txBody>
      </p:sp>
      <p:pic>
        <p:nvPicPr>
          <p:cNvPr id="4" name="Picture 3" descr="Button_Green.png"/>
          <p:cNvPicPr>
            <a:picLocks noChangeAspect="1"/>
          </p:cNvPicPr>
          <p:nvPr/>
        </p:nvPicPr>
        <p:blipFill>
          <a:blip r:embed="rId4"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9124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3886200"/>
          </a:xfrm>
        </p:spPr>
        <p:txBody>
          <a:bodyPr/>
          <a:lstStyle/>
          <a:p>
            <a:pPr marL="0" indent="0" algn="ctr">
              <a:buNone/>
            </a:pPr>
            <a:r>
              <a:rPr lang="en-US" sz="5400" b="1" dirty="0">
                <a:solidFill>
                  <a:srgbClr val="28315E"/>
                </a:solidFill>
                <a:effectLst>
                  <a:outerShdw blurRad="38100" dist="38100" dir="2700000" algn="tl">
                    <a:srgbClr val="000000">
                      <a:alpha val="43137"/>
                    </a:srgbClr>
                  </a:outerShdw>
                </a:effectLst>
              </a:rPr>
              <a:t>Thank you!</a:t>
            </a:r>
          </a:p>
          <a:p>
            <a:pPr marL="0" indent="0">
              <a:buNone/>
            </a:pPr>
            <a:endParaRPr lang="en-US" dirty="0" smtClean="0"/>
          </a:p>
          <a:p>
            <a:pPr marL="0" indent="0">
              <a:buNone/>
            </a:pPr>
            <a:r>
              <a:rPr lang="en-US" dirty="0"/>
              <a:t>	</a:t>
            </a:r>
            <a:r>
              <a:rPr lang="en-US" dirty="0" smtClean="0"/>
              <a:t>	</a:t>
            </a:r>
            <a:r>
              <a:rPr lang="en-US" b="1" dirty="0" smtClean="0"/>
              <a:t>Robynne </a:t>
            </a:r>
            <a:r>
              <a:rPr lang="en-US" b="1" dirty="0"/>
              <a:t>Parkinson</a:t>
            </a:r>
            <a:r>
              <a:rPr lang="en-US" dirty="0"/>
              <a:t>, Attorney</a:t>
            </a:r>
          </a:p>
          <a:p>
            <a:pPr marL="0" indent="0">
              <a:buNone/>
            </a:pPr>
            <a:r>
              <a:rPr lang="en-US" dirty="0"/>
              <a:t>	</a:t>
            </a:r>
            <a:r>
              <a:rPr lang="en-US" dirty="0" smtClean="0"/>
              <a:t>	</a:t>
            </a:r>
            <a:r>
              <a:rPr lang="en-US" dirty="0" err="1" smtClean="0"/>
              <a:t>Thaxton</a:t>
            </a:r>
            <a:r>
              <a:rPr lang="en-US" dirty="0" smtClean="0"/>
              <a:t> </a:t>
            </a:r>
            <a:r>
              <a:rPr lang="en-US" dirty="0"/>
              <a:t>Parkinson, PLLC</a:t>
            </a:r>
          </a:p>
          <a:p>
            <a:pPr marL="0" indent="0">
              <a:buNone/>
            </a:pPr>
            <a:r>
              <a:rPr lang="en-US" dirty="0"/>
              <a:t>	</a:t>
            </a:r>
            <a:r>
              <a:rPr lang="en-US" dirty="0" smtClean="0"/>
              <a:t>	</a:t>
            </a:r>
            <a:r>
              <a:rPr lang="en-US" dirty="0" smtClean="0">
                <a:hlinkClick r:id="rId2"/>
              </a:rPr>
              <a:t>rparkinson@rtp-law.com</a:t>
            </a:r>
            <a:r>
              <a:rPr lang="en-US" dirty="0" smtClean="0"/>
              <a:t> </a:t>
            </a:r>
            <a:endParaRPr lang="en-US" dirty="0"/>
          </a:p>
          <a:p>
            <a:pPr marL="0" indent="0">
              <a:buNone/>
            </a:pPr>
            <a:r>
              <a:rPr lang="en-US" dirty="0"/>
              <a:t>	</a:t>
            </a:r>
            <a:r>
              <a:rPr lang="en-US" dirty="0" smtClean="0"/>
              <a:t>	(</a:t>
            </a:r>
            <a:r>
              <a:rPr lang="en-US" dirty="0"/>
              <a:t>206) 909-5290</a:t>
            </a:r>
          </a:p>
        </p:txBody>
      </p:sp>
      <p:sp>
        <p:nvSpPr>
          <p:cNvPr id="3" name="Title 2"/>
          <p:cNvSpPr>
            <a:spLocks noGrp="1"/>
          </p:cNvSpPr>
          <p:nvPr>
            <p:ph type="title"/>
          </p:nvPr>
        </p:nvSpPr>
        <p:spPr>
          <a:xfrm>
            <a:off x="457200" y="381000"/>
            <a:ext cx="8229600" cy="762000"/>
          </a:xfrm>
        </p:spPr>
        <p:txBody>
          <a:bodyPr/>
          <a:lstStyle/>
          <a:p>
            <a:r>
              <a:rPr lang="en-US" dirty="0" smtClean="0"/>
              <a:t>Design-Build</a:t>
            </a:r>
            <a:endParaRPr lang="en-US" dirty="0"/>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68598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8600"/>
            <a:ext cx="8229600" cy="914400"/>
          </a:xfrm>
        </p:spPr>
        <p:txBody>
          <a:bodyPr>
            <a:normAutofit/>
          </a:bodyPr>
          <a:lstStyle/>
          <a:p>
            <a:r>
              <a:rPr lang="en-US" dirty="0"/>
              <a:t>Project Delivery Methods</a:t>
            </a:r>
          </a:p>
        </p:txBody>
      </p:sp>
      <p:pic>
        <p:nvPicPr>
          <p:cNvPr id="10" name="Picture 9" descr="Button_Green.png"/>
          <p:cNvPicPr>
            <a:picLocks noChangeAspect="1"/>
          </p:cNvPicPr>
          <p:nvPr/>
        </p:nvPicPr>
        <p:blipFill>
          <a:blip r:embed="rId2" cstate="print"/>
          <a:stretch>
            <a:fillRect/>
          </a:stretch>
        </p:blipFill>
        <p:spPr>
          <a:xfrm>
            <a:off x="181811" y="6070532"/>
            <a:ext cx="656389" cy="601542"/>
          </a:xfrm>
          <a:prstGeom prst="rect">
            <a:avLst/>
          </a:prstGeom>
        </p:spPr>
      </p:pic>
      <p:sp>
        <p:nvSpPr>
          <p:cNvPr id="11" name="Content Placeholder 1"/>
          <p:cNvSpPr>
            <a:spLocks noGrp="1"/>
          </p:cNvSpPr>
          <p:nvPr>
            <p:ph idx="1"/>
          </p:nvPr>
        </p:nvSpPr>
        <p:spPr>
          <a:xfrm>
            <a:off x="457200" y="1676400"/>
            <a:ext cx="8229600" cy="3886200"/>
          </a:xfrm>
        </p:spPr>
        <p:txBody>
          <a:bodyPr/>
          <a:lstStyle/>
          <a:p>
            <a:pPr marL="0" indent="0" algn="ctr">
              <a:buNone/>
            </a:pPr>
            <a:endParaRPr lang="en-US" sz="5400" b="1" dirty="0" smtClean="0">
              <a:solidFill>
                <a:srgbClr val="28315E"/>
              </a:solidFill>
              <a:effectLst>
                <a:outerShdw blurRad="38100" dist="38100" dir="2700000" algn="tl">
                  <a:srgbClr val="000000">
                    <a:alpha val="43137"/>
                  </a:srgbClr>
                </a:outerShdw>
              </a:effectLst>
            </a:endParaRPr>
          </a:p>
          <a:p>
            <a:pPr marL="0" indent="0" algn="ctr">
              <a:buNone/>
            </a:pPr>
            <a:r>
              <a:rPr lang="en-US" sz="5400" b="1" dirty="0" smtClean="0">
                <a:solidFill>
                  <a:srgbClr val="28315E"/>
                </a:solidFill>
                <a:effectLst>
                  <a:outerShdw blurRad="38100" dist="38100" dir="2700000" algn="tl">
                    <a:srgbClr val="000000">
                      <a:alpha val="43137"/>
                    </a:srgbClr>
                  </a:outerShdw>
                </a:effectLst>
              </a:rPr>
              <a:t>Panel</a:t>
            </a:r>
          </a:p>
          <a:p>
            <a:pPr marL="0" indent="0" algn="ctr">
              <a:buNone/>
            </a:pPr>
            <a:r>
              <a:rPr lang="en-US" sz="5400" b="1" dirty="0" smtClean="0">
                <a:solidFill>
                  <a:srgbClr val="28315E"/>
                </a:solidFill>
                <a:effectLst>
                  <a:outerShdw blurRad="38100" dist="38100" dir="2700000" algn="tl">
                    <a:srgbClr val="000000">
                      <a:alpha val="43137"/>
                    </a:srgbClr>
                  </a:outerShdw>
                </a:effectLst>
              </a:rPr>
              <a:t>Questions?</a:t>
            </a:r>
            <a:endParaRPr lang="en-US" sz="5400" b="1" dirty="0">
              <a:solidFill>
                <a:srgbClr val="28315E"/>
              </a:solidFill>
              <a:effectLst>
                <a:outerShdw blurRad="38100" dist="38100" dir="2700000" algn="tl">
                  <a:srgbClr val="000000">
                    <a:alpha val="43137"/>
                  </a:srgbClr>
                </a:outerShdw>
              </a:effectLst>
            </a:endParaRPr>
          </a:p>
          <a:p>
            <a:pPr marL="0" indent="0">
              <a:buNone/>
            </a:pPr>
            <a:endParaRPr lang="en-US" dirty="0" smtClean="0"/>
          </a:p>
        </p:txBody>
      </p:sp>
    </p:spTree>
    <p:extLst>
      <p:ext uri="{BB962C8B-B14F-4D97-AF65-F5344CB8AC3E}">
        <p14:creationId xmlns:p14="http://schemas.microsoft.com/office/powerpoint/2010/main" val="30874135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0"/>
            <a:ext cx="8915400" cy="5029200"/>
          </a:xfrm>
        </p:spPr>
        <p:txBody>
          <a:bodyPr>
            <a:normAutofit/>
          </a:bodyPr>
          <a:lstStyle/>
          <a:p>
            <a:pPr marL="0" indent="0" algn="ctr">
              <a:buNone/>
            </a:pPr>
            <a:endParaRPr lang="en-US" sz="4000" smtClean="0">
              <a:effectLst>
                <a:outerShdw blurRad="38100" dist="38100" dir="2700000" algn="tl">
                  <a:srgbClr val="000000">
                    <a:alpha val="43137"/>
                  </a:srgbClr>
                </a:outerShdw>
              </a:effectLst>
            </a:endParaRPr>
          </a:p>
          <a:p>
            <a:pPr marL="0" indent="0" algn="ctr">
              <a:buNone/>
            </a:pPr>
            <a:endParaRPr lang="en-US" sz="4000" smtClean="0">
              <a:effectLst>
                <a:outerShdw blurRad="38100" dist="38100" dir="2700000" algn="tl">
                  <a:srgbClr val="000000">
                    <a:alpha val="43137"/>
                  </a:srgbClr>
                </a:outerShdw>
              </a:effectLst>
            </a:endParaRPr>
          </a:p>
          <a:p>
            <a:pPr marL="0" indent="0" algn="ctr">
              <a:buNone/>
            </a:pPr>
            <a:r>
              <a:rPr lang="en-US" sz="6000" b="1" cap="small" smtClean="0">
                <a:effectLst>
                  <a:outerShdw blurRad="38100" dist="38100" dir="2700000" algn="tl">
                    <a:srgbClr val="000000">
                      <a:alpha val="43137"/>
                    </a:srgbClr>
                  </a:outerShdw>
                </a:effectLst>
              </a:rPr>
              <a:t>~  Break Time  ~</a:t>
            </a:r>
            <a:endParaRPr lang="en-US" sz="6000" b="1" cap="small" dirty="0">
              <a:effectLst>
                <a:outerShdw blurRad="38100" dist="38100" dir="2700000" algn="tl">
                  <a:srgbClr val="000000">
                    <a:alpha val="43137"/>
                  </a:srgbClr>
                </a:outerShdw>
              </a:effectLst>
            </a:endParaRPr>
          </a:p>
        </p:txBody>
      </p:sp>
      <p:cxnSp>
        <p:nvCxnSpPr>
          <p:cNvPr id="4" name="Straight Connector 3"/>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Picture 4" descr="Button_Green.png"/>
          <p:cNvPicPr>
            <a:picLocks noChangeAspect="1"/>
          </p:cNvPicPr>
          <p:nvPr/>
        </p:nvPicPr>
        <p:blipFill>
          <a:blip r:embed="rId2"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21873926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93734"/>
            <a:ext cx="8229600" cy="914400"/>
          </a:xfrm>
        </p:spPr>
        <p:txBody>
          <a:bodyPr>
            <a:normAutofit fontScale="90000"/>
          </a:bodyPr>
          <a:lstStyle/>
          <a:p>
            <a:r>
              <a:rPr lang="en-US" dirty="0" smtClean="0"/>
              <a:t>Choosing Project Delivery Methods?</a:t>
            </a:r>
            <a:endParaRPr lang="en-US" dirty="0"/>
          </a:p>
        </p:txBody>
      </p:sp>
      <p:sp>
        <p:nvSpPr>
          <p:cNvPr id="11" name="Content Placeholder 10"/>
          <p:cNvSpPr>
            <a:spLocks noGrp="1"/>
          </p:cNvSpPr>
          <p:nvPr>
            <p:ph idx="1"/>
          </p:nvPr>
        </p:nvSpPr>
        <p:spPr>
          <a:xfrm>
            <a:off x="457200" y="1524000"/>
            <a:ext cx="8229600" cy="4114800"/>
          </a:xfrm>
        </p:spPr>
        <p:txBody>
          <a:bodyPr>
            <a:normAutofit/>
          </a:bodyPr>
          <a:lstStyle/>
          <a:p>
            <a:pPr marL="0" indent="0" algn="ctr">
              <a:buNone/>
            </a:pPr>
            <a:endParaRPr lang="en-US" dirty="0"/>
          </a:p>
          <a:p>
            <a:pPr marL="0" indent="0" algn="ctr">
              <a:buNone/>
            </a:pPr>
            <a:r>
              <a:rPr lang="en-US" b="1" dirty="0" smtClean="0"/>
              <a:t>~ </a:t>
            </a:r>
            <a:r>
              <a:rPr lang="en-US" b="1" dirty="0"/>
              <a:t>Table Top </a:t>
            </a:r>
            <a:r>
              <a:rPr lang="en-US" b="1" dirty="0" smtClean="0"/>
              <a:t>Exercise ~</a:t>
            </a:r>
            <a:endParaRPr lang="en-US" b="1" dirty="0"/>
          </a:p>
          <a:p>
            <a:pPr marL="0" indent="0">
              <a:buNone/>
            </a:pPr>
            <a:r>
              <a:rPr lang="en-US" dirty="0" smtClean="0"/>
              <a:t>	</a:t>
            </a:r>
            <a:r>
              <a:rPr lang="en-US" dirty="0"/>
              <a:t>	</a:t>
            </a:r>
            <a:endParaRPr lang="en-US" dirty="0" smtClean="0"/>
          </a:p>
          <a:p>
            <a:pPr marL="0" indent="0">
              <a:buNone/>
            </a:pPr>
            <a:r>
              <a:rPr lang="en-US" sz="2800" dirty="0"/>
              <a:t>	</a:t>
            </a:r>
            <a:r>
              <a:rPr lang="en-US" sz="2800" dirty="0" smtClean="0"/>
              <a:t>	</a:t>
            </a:r>
            <a:r>
              <a:rPr lang="en-US" sz="2800" b="1" dirty="0" smtClean="0"/>
              <a:t>Nancy Deakins</a:t>
            </a:r>
            <a:r>
              <a:rPr lang="en-US" sz="2800" dirty="0" smtClean="0"/>
              <a:t>, </a:t>
            </a:r>
            <a:r>
              <a:rPr lang="en-US" sz="2800" dirty="0" err="1" smtClean="0"/>
              <a:t>Asst</a:t>
            </a:r>
            <a:r>
              <a:rPr lang="en-US" sz="2800" dirty="0" smtClean="0"/>
              <a:t> </a:t>
            </a:r>
            <a:r>
              <a:rPr lang="en-US" sz="2800" dirty="0" err="1" smtClean="0"/>
              <a:t>Prog</a:t>
            </a:r>
            <a:r>
              <a:rPr lang="en-US" sz="2800" dirty="0" smtClean="0"/>
              <a:t> Manager</a:t>
            </a:r>
            <a:endParaRPr lang="en-US" sz="2800" dirty="0"/>
          </a:p>
          <a:p>
            <a:pPr marL="0" indent="0">
              <a:buNone/>
            </a:pPr>
            <a:r>
              <a:rPr lang="en-US" sz="2800" dirty="0" smtClean="0"/>
              <a:t>		Engineering </a:t>
            </a:r>
            <a:r>
              <a:rPr lang="en-US" sz="2800" dirty="0"/>
              <a:t>&amp; Architectural </a:t>
            </a:r>
            <a:r>
              <a:rPr lang="en-US" sz="2800" dirty="0" smtClean="0"/>
              <a:t>Services</a:t>
            </a:r>
          </a:p>
          <a:p>
            <a:pPr marL="0" indent="0">
              <a:buNone/>
            </a:pPr>
            <a:r>
              <a:rPr lang="en-US" sz="2800" dirty="0" smtClean="0"/>
              <a:t>		</a:t>
            </a:r>
            <a:r>
              <a:rPr lang="en-US" sz="2800" dirty="0" smtClean="0">
                <a:hlinkClick r:id="rId2"/>
              </a:rPr>
              <a:t>Nancy.Deakins@des.wa.gov</a:t>
            </a:r>
            <a:endParaRPr lang="en-US" sz="2800" dirty="0" smtClean="0"/>
          </a:p>
          <a:p>
            <a:pPr marL="0" indent="0">
              <a:buNone/>
            </a:pPr>
            <a:r>
              <a:rPr lang="en-US" sz="2800" dirty="0" smtClean="0"/>
              <a:t>		(360) 407-9333</a:t>
            </a:r>
            <a:endParaRPr lang="en-US" sz="2800" dirty="0"/>
          </a:p>
        </p:txBody>
      </p:sp>
      <p:pic>
        <p:nvPicPr>
          <p:cNvPr id="10" name="Picture 9"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12" name="Straight Connector 11"/>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699946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sz="4400" dirty="0" smtClean="0"/>
              <a:t>Roles &amp; Responsibilities</a:t>
            </a:r>
            <a:endParaRPr lang="en-US" sz="44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Content Placeholder 1"/>
          <p:cNvSpPr>
            <a:spLocks noGrp="1"/>
          </p:cNvSpPr>
          <p:nvPr>
            <p:ph idx="1"/>
          </p:nvPr>
        </p:nvSpPr>
        <p:spPr>
          <a:xfrm>
            <a:off x="457200" y="1600200"/>
            <a:ext cx="8229600" cy="4648200"/>
          </a:xfrm>
        </p:spPr>
        <p:txBody>
          <a:bodyPr>
            <a:normAutofit/>
          </a:bodyPr>
          <a:lstStyle/>
          <a:p>
            <a:pPr marL="0" indent="0">
              <a:buNone/>
            </a:pPr>
            <a:endParaRPr lang="en-US" dirty="0" smtClean="0"/>
          </a:p>
          <a:p>
            <a:pPr marL="0" indent="0">
              <a:buNone/>
            </a:pPr>
            <a:r>
              <a:rPr lang="en-US" dirty="0" smtClean="0"/>
              <a:t>		</a:t>
            </a:r>
            <a:r>
              <a:rPr lang="en-US" b="1" dirty="0" smtClean="0"/>
              <a:t>Bob Bourg</a:t>
            </a:r>
            <a:r>
              <a:rPr lang="en-US" dirty="0" smtClean="0"/>
              <a:t>, Manager</a:t>
            </a:r>
          </a:p>
          <a:p>
            <a:pPr marL="0" indent="0">
              <a:buNone/>
            </a:pPr>
            <a:r>
              <a:rPr lang="en-US" dirty="0"/>
              <a:t>	</a:t>
            </a:r>
            <a:r>
              <a:rPr lang="en-US" dirty="0" smtClean="0"/>
              <a:t>	Claims &amp; Disputes</a:t>
            </a:r>
          </a:p>
          <a:p>
            <a:pPr marL="0" indent="0">
              <a:buNone/>
            </a:pPr>
            <a:r>
              <a:rPr lang="en-US" dirty="0" smtClean="0"/>
              <a:t>		</a:t>
            </a:r>
            <a:r>
              <a:rPr lang="en-US" dirty="0" smtClean="0">
                <a:hlinkClick r:id="rId3"/>
              </a:rPr>
              <a:t>Bob.Bourg@des.wa.gov</a:t>
            </a:r>
            <a:r>
              <a:rPr lang="en-US" dirty="0" smtClean="0"/>
              <a:t> </a:t>
            </a:r>
          </a:p>
          <a:p>
            <a:pPr marL="0" indent="0">
              <a:buNone/>
            </a:pPr>
            <a:r>
              <a:rPr lang="en-US" dirty="0" smtClean="0"/>
              <a:t>		(360) 407-9370</a:t>
            </a:r>
          </a:p>
          <a:p>
            <a:pPr marL="0" indent="0" algn="ctr">
              <a:buNone/>
            </a:pPr>
            <a:endParaRPr lang="en-US" sz="2000" i="1" dirty="0" smtClean="0"/>
          </a:p>
          <a:p>
            <a:pPr marL="0" indent="0" algn="ctr">
              <a:buNone/>
            </a:pPr>
            <a:endParaRPr lang="en-US" sz="2000" i="1" dirty="0" smtClean="0"/>
          </a:p>
          <a:p>
            <a:pPr marL="0" indent="0" algn="ctr">
              <a:buNone/>
            </a:pPr>
            <a:endParaRPr lang="en-US" sz="2000" i="1" dirty="0" smtClean="0"/>
          </a:p>
          <a:p>
            <a:pPr marL="0" indent="0" algn="ctr">
              <a:buNone/>
            </a:pPr>
            <a:r>
              <a:rPr lang="en-US" sz="2000" i="1" dirty="0" smtClean="0">
                <a:hlinkClick r:id="rId4"/>
              </a:rPr>
              <a:t>See Roles &amp; Responsibilities Document</a:t>
            </a:r>
            <a:endParaRPr lang="en-US" sz="2000" i="1" dirty="0" smtClean="0"/>
          </a:p>
        </p:txBody>
      </p:sp>
    </p:spTree>
    <p:extLst>
      <p:ext uri="{BB962C8B-B14F-4D97-AF65-F5344CB8AC3E}">
        <p14:creationId xmlns:p14="http://schemas.microsoft.com/office/powerpoint/2010/main" val="35970481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sz="4400" dirty="0" smtClean="0"/>
              <a:t>Roles &amp; Responsibilities</a:t>
            </a:r>
            <a:endParaRPr lang="en-US" sz="44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Content Placeholder 1"/>
          <p:cNvSpPr>
            <a:spLocks noGrp="1"/>
          </p:cNvSpPr>
          <p:nvPr>
            <p:ph idx="1"/>
          </p:nvPr>
        </p:nvSpPr>
        <p:spPr>
          <a:xfrm>
            <a:off x="457200" y="838200"/>
            <a:ext cx="8229600" cy="4191000"/>
          </a:xfrm>
        </p:spPr>
        <p:txBody>
          <a:bodyPr>
            <a:normAutofit lnSpcReduction="10000"/>
          </a:bodyPr>
          <a:lstStyle/>
          <a:p>
            <a:pPr marL="0" indent="0" algn="ctr">
              <a:buNone/>
            </a:pPr>
            <a:endParaRPr lang="en-US" dirty="0"/>
          </a:p>
          <a:p>
            <a:pPr marL="0" indent="0" algn="ctr">
              <a:buNone/>
            </a:pPr>
            <a:r>
              <a:rPr lang="en-US" sz="5400" b="1" dirty="0" smtClean="0">
                <a:solidFill>
                  <a:srgbClr val="28315E"/>
                </a:solidFill>
                <a:effectLst>
                  <a:outerShdw blurRad="38100" dist="38100" dir="2700000" algn="tl">
                    <a:srgbClr val="000000">
                      <a:alpha val="43137"/>
                    </a:srgbClr>
                  </a:outerShdw>
                </a:effectLst>
              </a:rPr>
              <a:t>Thank </a:t>
            </a:r>
            <a:r>
              <a:rPr lang="en-US" sz="5400" b="1" dirty="0">
                <a:solidFill>
                  <a:srgbClr val="28315E"/>
                </a:solidFill>
                <a:effectLst>
                  <a:outerShdw blurRad="38100" dist="38100" dir="2700000" algn="tl">
                    <a:srgbClr val="000000">
                      <a:alpha val="43137"/>
                    </a:srgbClr>
                  </a:outerShdw>
                </a:effectLst>
              </a:rPr>
              <a:t>you!</a:t>
            </a:r>
          </a:p>
          <a:p>
            <a:pPr marL="0" indent="0">
              <a:buNone/>
            </a:pPr>
            <a:endParaRPr lang="en-US" b="1" dirty="0"/>
          </a:p>
          <a:p>
            <a:pPr marL="0" indent="0">
              <a:buNone/>
            </a:pPr>
            <a:r>
              <a:rPr lang="en-US" b="1" dirty="0" smtClean="0"/>
              <a:t>		Bob Bourg</a:t>
            </a:r>
            <a:r>
              <a:rPr lang="en-US" dirty="0" smtClean="0"/>
              <a:t>, Manager</a:t>
            </a:r>
          </a:p>
          <a:p>
            <a:pPr marL="0" indent="0">
              <a:buNone/>
            </a:pPr>
            <a:r>
              <a:rPr lang="en-US" dirty="0"/>
              <a:t>	</a:t>
            </a:r>
            <a:r>
              <a:rPr lang="en-US" dirty="0" smtClean="0"/>
              <a:t>	Claims &amp; Disputes</a:t>
            </a:r>
          </a:p>
          <a:p>
            <a:pPr marL="0" indent="0">
              <a:buNone/>
            </a:pPr>
            <a:r>
              <a:rPr lang="en-US" dirty="0" smtClean="0"/>
              <a:t>		</a:t>
            </a:r>
            <a:r>
              <a:rPr lang="en-US" dirty="0" smtClean="0">
                <a:hlinkClick r:id="rId3"/>
              </a:rPr>
              <a:t>Bob.Bourg@des.wa.gov</a:t>
            </a:r>
            <a:r>
              <a:rPr lang="en-US" dirty="0" smtClean="0"/>
              <a:t> </a:t>
            </a:r>
          </a:p>
          <a:p>
            <a:pPr marL="0" indent="0">
              <a:buNone/>
            </a:pPr>
            <a:r>
              <a:rPr lang="en-US" dirty="0" smtClean="0"/>
              <a:t>		(360) 407-9370</a:t>
            </a:r>
            <a:endParaRPr lang="en-US" dirty="0"/>
          </a:p>
        </p:txBody>
      </p:sp>
    </p:spTree>
    <p:extLst>
      <p:ext uri="{BB962C8B-B14F-4D97-AF65-F5344CB8AC3E}">
        <p14:creationId xmlns:p14="http://schemas.microsoft.com/office/powerpoint/2010/main" val="10325085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sz="4400" dirty="0" smtClean="0"/>
              <a:t>Public Works Request Form</a:t>
            </a:r>
            <a:endParaRPr lang="en-US" sz="44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r>
              <a:rPr lang="en-US" dirty="0" smtClean="0"/>
              <a:t>		</a:t>
            </a:r>
          </a:p>
          <a:p>
            <a:pPr marL="0" indent="0" algn="ctr">
              <a:buNone/>
            </a:pPr>
            <a:r>
              <a:rPr lang="en-US" b="1" dirty="0" smtClean="0"/>
              <a:t>Curtis Pate</a:t>
            </a:r>
            <a:r>
              <a:rPr lang="en-US" dirty="0" smtClean="0"/>
              <a:t>, Contract Specialist</a:t>
            </a:r>
          </a:p>
          <a:p>
            <a:pPr marL="0" indent="0" algn="ctr">
              <a:buNone/>
            </a:pPr>
            <a:r>
              <a:rPr lang="en-US" dirty="0" smtClean="0"/>
              <a:t>Contracts Section</a:t>
            </a:r>
          </a:p>
          <a:p>
            <a:pPr marL="0" indent="0">
              <a:buNone/>
            </a:pPr>
            <a:endParaRPr lang="en-US" dirty="0" smtClean="0"/>
          </a:p>
        </p:txBody>
      </p:sp>
    </p:spTree>
    <p:extLst>
      <p:ext uri="{BB962C8B-B14F-4D97-AF65-F5344CB8AC3E}">
        <p14:creationId xmlns:p14="http://schemas.microsoft.com/office/powerpoint/2010/main" val="34300448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sz="4400" dirty="0" smtClean="0"/>
              <a:t>Public Works Request Form</a:t>
            </a:r>
            <a:endParaRPr lang="en-US" sz="44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6" name="Picture 2" descr="C:\Users\curtisp\AppData\Local\Temp\SNAGHTML132a76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3000"/>
            <a:ext cx="6400800" cy="548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0335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981200"/>
            <a:ext cx="6781800" cy="4191000"/>
          </a:xfrm>
        </p:spPr>
        <p:txBody>
          <a:bodyPr>
            <a:normAutofit/>
          </a:bodyPr>
          <a:lstStyle/>
          <a:p>
            <a:pPr marL="0" indent="0" algn="ctr">
              <a:buNone/>
            </a:pPr>
            <a:endParaRPr lang="en-US" sz="1200" dirty="0" smtClean="0"/>
          </a:p>
          <a:p>
            <a:pPr marL="0" indent="0">
              <a:buNone/>
            </a:pPr>
            <a:r>
              <a:rPr lang="en-US" b="1" dirty="0" smtClean="0"/>
              <a:t>Marty Mattes</a:t>
            </a:r>
          </a:p>
          <a:p>
            <a:pPr marL="0" indent="0">
              <a:buNone/>
            </a:pPr>
            <a:r>
              <a:rPr lang="en-US" dirty="0" smtClean="0"/>
              <a:t>Director of Facilities &amp; Operation</a:t>
            </a:r>
          </a:p>
          <a:p>
            <a:pPr marL="0" indent="0">
              <a:buNone/>
            </a:pPr>
            <a:r>
              <a:rPr lang="en-US" dirty="0" smtClean="0"/>
              <a:t>Bates Technical College</a:t>
            </a:r>
          </a:p>
          <a:p>
            <a:pPr marL="0" indent="0">
              <a:buNone/>
            </a:pPr>
            <a:r>
              <a:rPr lang="en-US" dirty="0" smtClean="0"/>
              <a:t>(253) 680-7156</a:t>
            </a:r>
          </a:p>
          <a:p>
            <a:pPr marL="0" indent="0">
              <a:buNone/>
            </a:pPr>
            <a:endParaRPr lang="en-US" sz="2000" i="1" dirty="0" smtClean="0"/>
          </a:p>
          <a:p>
            <a:pPr marL="0" indent="0">
              <a:buNone/>
            </a:pPr>
            <a:endParaRPr lang="en-US" sz="2000" i="1" dirty="0" smtClean="0"/>
          </a:p>
          <a:p>
            <a:pPr marL="0" indent="0">
              <a:buNone/>
            </a:pPr>
            <a:endParaRPr lang="en-US" sz="2000" i="1" dirty="0"/>
          </a:p>
          <a:p>
            <a:pPr marL="0" indent="0">
              <a:buNone/>
            </a:pPr>
            <a:r>
              <a:rPr lang="en-US" sz="2000" i="1" dirty="0" smtClean="0">
                <a:hlinkClick r:id="rId3"/>
              </a:rPr>
              <a:t>See Minor Works Presentation</a:t>
            </a:r>
            <a:endParaRPr lang="en-US" sz="2000" i="1" dirty="0"/>
          </a:p>
        </p:txBody>
      </p:sp>
      <p:sp>
        <p:nvSpPr>
          <p:cNvPr id="6" name="Title 5"/>
          <p:cNvSpPr>
            <a:spLocks noGrp="1"/>
          </p:cNvSpPr>
          <p:nvPr>
            <p:ph type="title"/>
          </p:nvPr>
        </p:nvSpPr>
        <p:spPr>
          <a:xfrm>
            <a:off x="457200" y="450632"/>
            <a:ext cx="8229600" cy="762000"/>
          </a:xfrm>
        </p:spPr>
        <p:txBody>
          <a:bodyPr>
            <a:normAutofit fontScale="90000"/>
          </a:bodyPr>
          <a:lstStyle/>
          <a:p>
            <a:r>
              <a:rPr lang="en-US" sz="4400" dirty="0" smtClean="0"/>
              <a:t>Biennium Scheduling </a:t>
            </a:r>
            <a:br>
              <a:rPr lang="en-US" sz="4400" dirty="0" smtClean="0"/>
            </a:br>
            <a:r>
              <a:rPr lang="en-US" sz="4400" dirty="0" smtClean="0"/>
              <a:t>Best Practices</a:t>
            </a:r>
            <a:endParaRPr lang="en-US" sz="4400" dirty="0"/>
          </a:p>
        </p:txBody>
      </p:sp>
      <p:pic>
        <p:nvPicPr>
          <p:cNvPr id="7" name="Picture 6" descr="Button_Green.png"/>
          <p:cNvPicPr>
            <a:picLocks noChangeAspect="1"/>
          </p:cNvPicPr>
          <p:nvPr/>
        </p:nvPicPr>
        <p:blipFill>
          <a:blip r:embed="rId4" cstate="print"/>
          <a:stretch>
            <a:fillRect/>
          </a:stretch>
        </p:blipFill>
        <p:spPr>
          <a:xfrm>
            <a:off x="181811" y="6070532"/>
            <a:ext cx="656389" cy="601542"/>
          </a:xfrm>
          <a:prstGeom prst="rect">
            <a:avLst/>
          </a:prstGeom>
        </p:spPr>
      </p:pic>
      <p:cxnSp>
        <p:nvCxnSpPr>
          <p:cNvPr id="8" name="Straight Connector 7"/>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74071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sz="4400" dirty="0" smtClean="0"/>
              <a:t>Public Works Request Form</a:t>
            </a:r>
            <a:endParaRPr lang="en-US" sz="44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5" name="Picture 4"/>
          <p:cNvPicPr>
            <a:picLocks noChangeAspect="1"/>
          </p:cNvPicPr>
          <p:nvPr/>
        </p:nvPicPr>
        <p:blipFill>
          <a:blip r:embed="rId3"/>
          <a:stretch>
            <a:fillRect/>
          </a:stretch>
        </p:blipFill>
        <p:spPr>
          <a:xfrm>
            <a:off x="990600" y="1216383"/>
            <a:ext cx="6740270" cy="5565417"/>
          </a:xfrm>
          <a:prstGeom prst="rect">
            <a:avLst/>
          </a:prstGeom>
        </p:spPr>
      </p:pic>
    </p:spTree>
    <p:extLst>
      <p:ext uri="{BB962C8B-B14F-4D97-AF65-F5344CB8AC3E}">
        <p14:creationId xmlns:p14="http://schemas.microsoft.com/office/powerpoint/2010/main" val="17501329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sz="4400" dirty="0" smtClean="0"/>
              <a:t>Public Works Request Form</a:t>
            </a:r>
            <a:endParaRPr lang="en-US" sz="44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6" name="Picture 5"/>
          <p:cNvPicPr>
            <a:picLocks noChangeAspect="1"/>
          </p:cNvPicPr>
          <p:nvPr/>
        </p:nvPicPr>
        <p:blipFill rotWithShape="1">
          <a:blip r:embed="rId3">
            <a:clrChange>
              <a:clrFrom>
                <a:srgbClr val="FFFFFF"/>
              </a:clrFrom>
              <a:clrTo>
                <a:srgbClr val="FFFFFF">
                  <a:alpha val="0"/>
                </a:srgbClr>
              </a:clrTo>
            </a:clrChange>
          </a:blip>
          <a:srcRect t="8366"/>
          <a:stretch/>
        </p:blipFill>
        <p:spPr>
          <a:xfrm>
            <a:off x="762000" y="1167984"/>
            <a:ext cx="7347019" cy="5690016"/>
          </a:xfrm>
          <a:prstGeom prst="rect">
            <a:avLst/>
          </a:prstGeom>
        </p:spPr>
      </p:pic>
    </p:spTree>
    <p:extLst>
      <p:ext uri="{BB962C8B-B14F-4D97-AF65-F5344CB8AC3E}">
        <p14:creationId xmlns:p14="http://schemas.microsoft.com/office/powerpoint/2010/main" val="38597720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sz="4400" dirty="0" smtClean="0"/>
              <a:t>Public Works Request Form</a:t>
            </a:r>
            <a:endParaRPr lang="en-US" sz="44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5" name="Picture 4"/>
          <p:cNvPicPr>
            <a:picLocks noChangeAspect="1"/>
          </p:cNvPicPr>
          <p:nvPr/>
        </p:nvPicPr>
        <p:blipFill rotWithShape="1">
          <a:blip r:embed="rId3"/>
          <a:srcRect t="8574"/>
          <a:stretch/>
        </p:blipFill>
        <p:spPr>
          <a:xfrm>
            <a:off x="858088" y="1197054"/>
            <a:ext cx="6990512" cy="5621074"/>
          </a:xfrm>
          <a:prstGeom prst="rect">
            <a:avLst/>
          </a:prstGeom>
        </p:spPr>
      </p:pic>
    </p:spTree>
    <p:extLst>
      <p:ext uri="{BB962C8B-B14F-4D97-AF65-F5344CB8AC3E}">
        <p14:creationId xmlns:p14="http://schemas.microsoft.com/office/powerpoint/2010/main" val="29351316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sz="4400" dirty="0" smtClean="0"/>
              <a:t>‘Signing’ the </a:t>
            </a:r>
            <a:r>
              <a:rPr lang="en-US" sz="4400" dirty="0" err="1" smtClean="0"/>
              <a:t>PWR</a:t>
            </a:r>
            <a:endParaRPr lang="en-US" sz="44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6" name="Picture 5"/>
          <p:cNvPicPr>
            <a:picLocks noChangeAspect="1"/>
          </p:cNvPicPr>
          <p:nvPr/>
        </p:nvPicPr>
        <p:blipFill>
          <a:blip r:embed="rId3"/>
          <a:stretch>
            <a:fillRect/>
          </a:stretch>
        </p:blipFill>
        <p:spPr>
          <a:xfrm>
            <a:off x="83947" y="2419476"/>
            <a:ext cx="9060053" cy="175260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838200" y="2419476"/>
            <a:ext cx="2743200" cy="457200"/>
          </a:xfrm>
          <a:prstGeom prst="rect">
            <a:avLst/>
          </a:prstGeom>
          <a:ln>
            <a:solidFill>
              <a:srgbClr val="FFC000"/>
            </a:solidFill>
          </a:ln>
        </p:spPr>
      </p:pic>
      <p:pic>
        <p:nvPicPr>
          <p:cNvPr id="8" name="Picture 7"/>
          <p:cNvPicPr>
            <a:picLocks noChangeAspect="1"/>
          </p:cNvPicPr>
          <p:nvPr/>
        </p:nvPicPr>
        <p:blipFill>
          <a:blip r:embed="rId5"/>
          <a:stretch>
            <a:fillRect/>
          </a:stretch>
        </p:blipFill>
        <p:spPr>
          <a:xfrm>
            <a:off x="1295400" y="3867276"/>
            <a:ext cx="2619048" cy="1009524"/>
          </a:xfrm>
          <a:prstGeom prst="rect">
            <a:avLst/>
          </a:prstGeom>
          <a:ln>
            <a:solidFill>
              <a:srgbClr val="FFC000"/>
            </a:solidFill>
          </a:ln>
        </p:spPr>
      </p:pic>
    </p:spTree>
    <p:extLst>
      <p:ext uri="{BB962C8B-B14F-4D97-AF65-F5344CB8AC3E}">
        <p14:creationId xmlns:p14="http://schemas.microsoft.com/office/powerpoint/2010/main" val="9159923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sz="4400" dirty="0" smtClean="0"/>
              <a:t>The Form – MS Excel</a:t>
            </a:r>
            <a:endParaRPr lang="en-US" sz="44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pic>
        <p:nvPicPr>
          <p:cNvPr id="2" name="Picture 1"/>
          <p:cNvPicPr>
            <a:picLocks noChangeAspect="1"/>
          </p:cNvPicPr>
          <p:nvPr/>
        </p:nvPicPr>
        <p:blipFill>
          <a:blip r:embed="rId3"/>
          <a:stretch>
            <a:fillRect/>
          </a:stretch>
        </p:blipFill>
        <p:spPr>
          <a:xfrm>
            <a:off x="2209800" y="1219200"/>
            <a:ext cx="4495800" cy="5760654"/>
          </a:xfrm>
          <a:prstGeom prst="rect">
            <a:avLst/>
          </a:prstGeom>
        </p:spPr>
      </p:pic>
      <p:pic>
        <p:nvPicPr>
          <p:cNvPr id="9" name="Picture 8"/>
          <p:cNvPicPr>
            <a:picLocks noChangeAspect="1"/>
          </p:cNvPicPr>
          <p:nvPr/>
        </p:nvPicPr>
        <p:blipFill>
          <a:blip r:embed="rId4"/>
          <a:stretch>
            <a:fillRect/>
          </a:stretch>
        </p:blipFill>
        <p:spPr>
          <a:xfrm>
            <a:off x="6873376" y="3111536"/>
            <a:ext cx="1666667" cy="571429"/>
          </a:xfrm>
          <a:prstGeom prst="rect">
            <a:avLst/>
          </a:prstGeom>
        </p:spPr>
      </p:pic>
      <p:pic>
        <p:nvPicPr>
          <p:cNvPr id="10" name="Picture 9"/>
          <p:cNvPicPr>
            <a:picLocks noChangeAspect="1"/>
          </p:cNvPicPr>
          <p:nvPr/>
        </p:nvPicPr>
        <p:blipFill>
          <a:blip r:embed="rId5"/>
          <a:stretch>
            <a:fillRect/>
          </a:stretch>
        </p:blipFill>
        <p:spPr>
          <a:xfrm>
            <a:off x="408198" y="3298449"/>
            <a:ext cx="1628571" cy="523810"/>
          </a:xfrm>
          <a:prstGeom prst="rect">
            <a:avLst/>
          </a:prstGeom>
        </p:spPr>
      </p:pic>
    </p:spTree>
    <p:extLst>
      <p:ext uri="{BB962C8B-B14F-4D97-AF65-F5344CB8AC3E}">
        <p14:creationId xmlns:p14="http://schemas.microsoft.com/office/powerpoint/2010/main" val="15035940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dirty="0"/>
              <a:t>Public Works Request Form</a:t>
            </a:r>
          </a:p>
        </p:txBody>
      </p:sp>
      <p:sp>
        <p:nvSpPr>
          <p:cNvPr id="6" name="Content Placeholder 5"/>
          <p:cNvSpPr>
            <a:spLocks noGrp="1"/>
          </p:cNvSpPr>
          <p:nvPr>
            <p:ph idx="1"/>
          </p:nvPr>
        </p:nvSpPr>
        <p:spPr>
          <a:xfrm>
            <a:off x="457200" y="1219200"/>
            <a:ext cx="8229600" cy="4953000"/>
          </a:xfrm>
        </p:spPr>
        <p:txBody>
          <a:bodyPr>
            <a:normAutofit fontScale="92500" lnSpcReduction="10000"/>
          </a:bodyPr>
          <a:lstStyle/>
          <a:p>
            <a:r>
              <a:rPr lang="en-US" sz="2800" b="1" spc="300" dirty="0"/>
              <a:t>State Agency and Educational Facilities can find the form at:</a:t>
            </a:r>
            <a:br>
              <a:rPr lang="en-US" sz="2800" b="1" spc="300" dirty="0"/>
            </a:br>
            <a:r>
              <a:rPr lang="en-US" sz="2200" i="1" spc="300" dirty="0">
                <a:hlinkClick r:id="rId2"/>
              </a:rPr>
              <a:t>http://</a:t>
            </a:r>
            <a:r>
              <a:rPr lang="en-US" sz="2200" i="1" spc="300" dirty="0" smtClean="0">
                <a:hlinkClick r:id="rId2"/>
              </a:rPr>
              <a:t>des.wa.gov/services/facilities-leasing/public-works-design-construction/state-agencies-and-educational-facilities</a:t>
            </a:r>
            <a:r>
              <a:rPr lang="en-US" sz="2200" i="1" spc="300" dirty="0" smtClean="0"/>
              <a:t> </a:t>
            </a:r>
            <a:endParaRPr lang="en-US" sz="2200" i="1" spc="300" dirty="0"/>
          </a:p>
          <a:p>
            <a:r>
              <a:rPr lang="en-US" b="1" spc="300" dirty="0" smtClean="0"/>
              <a:t>Forms/Reference documents can be found </a:t>
            </a:r>
            <a:r>
              <a:rPr lang="en-US" b="1" spc="300" dirty="0"/>
              <a:t>at:</a:t>
            </a:r>
            <a:br>
              <a:rPr lang="en-US" b="1" spc="300" dirty="0"/>
            </a:br>
            <a:r>
              <a:rPr lang="en-US" sz="2200" i="1" spc="300" dirty="0">
                <a:hlinkClick r:id="rId3"/>
              </a:rPr>
              <a:t>http://</a:t>
            </a:r>
            <a:r>
              <a:rPr lang="en-US" sz="2200" i="1" spc="300" dirty="0" smtClean="0">
                <a:hlinkClick r:id="rId3"/>
              </a:rPr>
              <a:t>des.wa.gov/services/facilities-leasing/public-works-design-construction/formsreference-documents</a:t>
            </a:r>
            <a:r>
              <a:rPr lang="en-US" sz="2200" i="1" spc="300" dirty="0" smtClean="0"/>
              <a:t> </a:t>
            </a:r>
            <a:endParaRPr lang="en-US" sz="2200" i="1" spc="300" dirty="0"/>
          </a:p>
          <a:p>
            <a:r>
              <a:rPr lang="en-US" b="1" spc="300" dirty="0"/>
              <a:t>Email the form to</a:t>
            </a:r>
            <a:r>
              <a:rPr lang="en-US" b="1" spc="300" dirty="0" smtClean="0"/>
              <a:t>:</a:t>
            </a:r>
          </a:p>
          <a:p>
            <a:pPr marL="0" indent="0" algn="ctr">
              <a:buNone/>
            </a:pPr>
            <a:r>
              <a:rPr lang="en-US" sz="4800" b="1" spc="300" dirty="0" smtClean="0">
                <a:hlinkClick r:id="rId4"/>
              </a:rPr>
              <a:t>eas-pwr@des.wa.gov</a:t>
            </a:r>
            <a:r>
              <a:rPr lang="en-US" sz="4800" b="1" spc="300" dirty="0" smtClean="0"/>
              <a:t> </a:t>
            </a:r>
            <a:endParaRPr lang="en-US" sz="4800" dirty="0"/>
          </a:p>
          <a:p>
            <a:pPr marL="0" indent="0">
              <a:buNone/>
            </a:pPr>
            <a:endParaRPr lang="en-US" dirty="0"/>
          </a:p>
        </p:txBody>
      </p:sp>
      <p:pic>
        <p:nvPicPr>
          <p:cNvPr id="4" name="Picture 3" descr="Button_Green.png"/>
          <p:cNvPicPr>
            <a:picLocks noChangeAspect="1"/>
          </p:cNvPicPr>
          <p:nvPr/>
        </p:nvPicPr>
        <p:blipFill>
          <a:blip r:embed="rId5"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8024107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Content Placeholder 1"/>
          <p:cNvSpPr>
            <a:spLocks noGrp="1"/>
          </p:cNvSpPr>
          <p:nvPr>
            <p:ph idx="1"/>
          </p:nvPr>
        </p:nvSpPr>
        <p:spPr>
          <a:xfrm>
            <a:off x="457200" y="914400"/>
            <a:ext cx="8229600" cy="4191000"/>
          </a:xfrm>
        </p:spPr>
        <p:txBody>
          <a:bodyPr>
            <a:normAutofit lnSpcReduction="10000"/>
          </a:bodyPr>
          <a:lstStyle/>
          <a:p>
            <a:pPr marL="0" indent="0" algn="ctr">
              <a:buNone/>
            </a:pPr>
            <a:endParaRPr lang="en-US" dirty="0"/>
          </a:p>
          <a:p>
            <a:pPr marL="0" indent="0" algn="ctr">
              <a:buNone/>
            </a:pPr>
            <a:r>
              <a:rPr lang="en-US" sz="5400" b="1" dirty="0" smtClean="0">
                <a:solidFill>
                  <a:srgbClr val="28315E"/>
                </a:solidFill>
                <a:effectLst>
                  <a:outerShdw blurRad="38100" dist="38100" dir="2700000" algn="tl">
                    <a:srgbClr val="000000">
                      <a:alpha val="43137"/>
                    </a:srgbClr>
                  </a:outerShdw>
                </a:effectLst>
              </a:rPr>
              <a:t>Thank </a:t>
            </a:r>
            <a:r>
              <a:rPr lang="en-US" sz="5400" b="1" dirty="0">
                <a:solidFill>
                  <a:srgbClr val="28315E"/>
                </a:solidFill>
                <a:effectLst>
                  <a:outerShdw blurRad="38100" dist="38100" dir="2700000" algn="tl">
                    <a:srgbClr val="000000">
                      <a:alpha val="43137"/>
                    </a:srgbClr>
                  </a:outerShdw>
                </a:effectLst>
              </a:rPr>
              <a:t>you!</a:t>
            </a:r>
          </a:p>
          <a:p>
            <a:pPr marL="0" indent="0">
              <a:buNone/>
            </a:pPr>
            <a:endParaRPr lang="en-US" b="1" dirty="0"/>
          </a:p>
          <a:p>
            <a:pPr marL="0" indent="0">
              <a:buNone/>
            </a:pPr>
            <a:r>
              <a:rPr lang="en-US" dirty="0"/>
              <a:t>		</a:t>
            </a:r>
            <a:r>
              <a:rPr lang="en-US" b="1" dirty="0"/>
              <a:t>Curtis Pate</a:t>
            </a:r>
            <a:r>
              <a:rPr lang="en-US" dirty="0"/>
              <a:t>, Contract Specialist</a:t>
            </a:r>
          </a:p>
          <a:p>
            <a:pPr marL="0" indent="0">
              <a:buNone/>
            </a:pPr>
            <a:r>
              <a:rPr lang="en-US" dirty="0"/>
              <a:t>		</a:t>
            </a:r>
            <a:r>
              <a:rPr lang="en-US" dirty="0" smtClean="0"/>
              <a:t>Contracts Section</a:t>
            </a:r>
            <a:endParaRPr lang="en-US" dirty="0"/>
          </a:p>
          <a:p>
            <a:pPr marL="0" indent="0">
              <a:buNone/>
            </a:pPr>
            <a:r>
              <a:rPr lang="en-US" dirty="0"/>
              <a:t>		</a:t>
            </a:r>
            <a:r>
              <a:rPr lang="en-US" dirty="0">
                <a:hlinkClick r:id="rId3"/>
              </a:rPr>
              <a:t>Curtis.Pate@des.wa.gov</a:t>
            </a:r>
            <a:r>
              <a:rPr lang="en-US" dirty="0"/>
              <a:t>  </a:t>
            </a:r>
          </a:p>
          <a:p>
            <a:pPr marL="0" indent="0">
              <a:buNone/>
            </a:pPr>
            <a:r>
              <a:rPr lang="en-US" dirty="0"/>
              <a:t>		(360) 407-7913</a:t>
            </a:r>
          </a:p>
        </p:txBody>
      </p:sp>
      <p:sp>
        <p:nvSpPr>
          <p:cNvPr id="7" name="Title 2"/>
          <p:cNvSpPr txBox="1">
            <a:spLocks/>
          </p:cNvSpPr>
          <p:nvPr/>
        </p:nvSpPr>
        <p:spPr>
          <a:xfrm>
            <a:off x="457200" y="381000"/>
            <a:ext cx="8229600" cy="914400"/>
          </a:xfrm>
          <a:prstGeom prst="rect">
            <a:avLst/>
          </a:prstGeom>
        </p:spPr>
        <p:txBody>
          <a:bodyPr>
            <a:normAutofit/>
          </a:bodyPr>
          <a:lstStyle>
            <a:lvl1pPr algn="ctr" defTabSz="914400" rtl="0" eaLnBrk="1" latinLnBrk="0" hangingPunct="1">
              <a:spcBef>
                <a:spcPct val="0"/>
              </a:spcBef>
              <a:buNone/>
              <a:defRPr sz="4000" b="1" i="1" kern="1200">
                <a:solidFill>
                  <a:srgbClr val="6DB33F"/>
                </a:solidFill>
                <a:latin typeface="Arial" pitchFamily="34" charset="0"/>
                <a:ea typeface="+mj-ea"/>
                <a:cs typeface="Arial" pitchFamily="34" charset="0"/>
              </a:defRPr>
            </a:lvl1pPr>
          </a:lstStyle>
          <a:p>
            <a:r>
              <a:rPr lang="en-US" sz="4400" smtClean="0"/>
              <a:t>Public Works Request Form</a:t>
            </a:r>
            <a:endParaRPr lang="en-US" sz="4400" dirty="0"/>
          </a:p>
        </p:txBody>
      </p:sp>
    </p:spTree>
    <p:extLst>
      <p:ext uri="{BB962C8B-B14F-4D97-AF65-F5344CB8AC3E}">
        <p14:creationId xmlns:p14="http://schemas.microsoft.com/office/powerpoint/2010/main" val="33286255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914400"/>
          </a:xfrm>
        </p:spPr>
        <p:txBody>
          <a:bodyPr>
            <a:normAutofit/>
          </a:bodyPr>
          <a:lstStyle/>
          <a:p>
            <a:r>
              <a:rPr lang="en-US" sz="4400" dirty="0" smtClean="0"/>
              <a:t>Inter-Agency Agreements</a:t>
            </a:r>
            <a:endParaRPr lang="en-US" sz="4400" dirty="0"/>
          </a:p>
        </p:txBody>
      </p:sp>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Content Placeholder 1"/>
          <p:cNvSpPr>
            <a:spLocks noGrp="1"/>
          </p:cNvSpPr>
          <p:nvPr>
            <p:ph idx="1"/>
          </p:nvPr>
        </p:nvSpPr>
        <p:spPr>
          <a:xfrm>
            <a:off x="457200" y="1295400"/>
            <a:ext cx="8229600" cy="4191000"/>
          </a:xfrm>
        </p:spPr>
        <p:txBody>
          <a:bodyPr/>
          <a:lstStyle/>
          <a:p>
            <a:pPr marL="0" indent="0">
              <a:buNone/>
            </a:pPr>
            <a:endParaRPr lang="en-US" dirty="0" smtClean="0"/>
          </a:p>
          <a:p>
            <a:pPr marL="0" indent="0">
              <a:buNone/>
            </a:pPr>
            <a:r>
              <a:rPr lang="en-US" dirty="0" smtClean="0"/>
              <a:t>	</a:t>
            </a:r>
            <a:r>
              <a:rPr lang="en-US" b="1" dirty="0" smtClean="0"/>
              <a:t>Janet Jansen</a:t>
            </a:r>
            <a:r>
              <a:rPr lang="en-US" dirty="0" smtClean="0"/>
              <a:t>, Program Manager</a:t>
            </a:r>
          </a:p>
          <a:p>
            <a:pPr marL="0" indent="0">
              <a:buNone/>
            </a:pPr>
            <a:r>
              <a:rPr lang="en-US" dirty="0"/>
              <a:t>	</a:t>
            </a:r>
            <a:r>
              <a:rPr lang="en-US" dirty="0" smtClean="0"/>
              <a:t>Engineering &amp; Architecture Services</a:t>
            </a:r>
          </a:p>
          <a:p>
            <a:pPr marL="0" indent="0">
              <a:buNone/>
            </a:pPr>
            <a:r>
              <a:rPr lang="en-US" dirty="0" smtClean="0"/>
              <a:t>	</a:t>
            </a:r>
            <a:r>
              <a:rPr lang="en-US" dirty="0" smtClean="0">
                <a:hlinkClick r:id="rId3"/>
              </a:rPr>
              <a:t>Janet.Jansen@des.wa.gov</a:t>
            </a:r>
            <a:r>
              <a:rPr lang="en-US" dirty="0" smtClean="0"/>
              <a:t>   </a:t>
            </a:r>
          </a:p>
          <a:p>
            <a:pPr marL="0" indent="0">
              <a:buNone/>
            </a:pPr>
            <a:r>
              <a:rPr lang="en-US" dirty="0" smtClean="0"/>
              <a:t>	(360) 407-8265</a:t>
            </a:r>
            <a:endParaRPr lang="en-US" dirty="0"/>
          </a:p>
        </p:txBody>
      </p:sp>
    </p:spTree>
    <p:extLst>
      <p:ext uri="{BB962C8B-B14F-4D97-AF65-F5344CB8AC3E}">
        <p14:creationId xmlns:p14="http://schemas.microsoft.com/office/powerpoint/2010/main" val="33701980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Content Placeholder 1"/>
          <p:cNvSpPr>
            <a:spLocks noGrp="1"/>
          </p:cNvSpPr>
          <p:nvPr>
            <p:ph idx="1"/>
          </p:nvPr>
        </p:nvSpPr>
        <p:spPr>
          <a:xfrm>
            <a:off x="457200" y="838200"/>
            <a:ext cx="8229600" cy="4191000"/>
          </a:xfrm>
        </p:spPr>
        <p:txBody>
          <a:bodyPr>
            <a:normAutofit lnSpcReduction="10000"/>
          </a:bodyPr>
          <a:lstStyle/>
          <a:p>
            <a:pPr marL="0" indent="0" algn="ctr">
              <a:buNone/>
            </a:pPr>
            <a:endParaRPr lang="en-US" dirty="0"/>
          </a:p>
          <a:p>
            <a:pPr marL="0" indent="0" algn="ctr">
              <a:buNone/>
            </a:pPr>
            <a:r>
              <a:rPr lang="en-US" sz="5400" b="1" dirty="0" smtClean="0">
                <a:solidFill>
                  <a:srgbClr val="28315E"/>
                </a:solidFill>
                <a:effectLst>
                  <a:outerShdw blurRad="38100" dist="38100" dir="2700000" algn="tl">
                    <a:srgbClr val="000000">
                      <a:alpha val="43137"/>
                    </a:srgbClr>
                  </a:outerShdw>
                </a:effectLst>
              </a:rPr>
              <a:t>Thank </a:t>
            </a:r>
            <a:r>
              <a:rPr lang="en-US" sz="5400" b="1" dirty="0">
                <a:solidFill>
                  <a:srgbClr val="28315E"/>
                </a:solidFill>
                <a:effectLst>
                  <a:outerShdw blurRad="38100" dist="38100" dir="2700000" algn="tl">
                    <a:srgbClr val="000000">
                      <a:alpha val="43137"/>
                    </a:srgbClr>
                  </a:outerShdw>
                </a:effectLst>
              </a:rPr>
              <a:t>you!</a:t>
            </a:r>
          </a:p>
          <a:p>
            <a:pPr marL="0" indent="0">
              <a:buNone/>
            </a:pPr>
            <a:endParaRPr lang="en-US" b="1" dirty="0"/>
          </a:p>
          <a:p>
            <a:pPr marL="0" indent="0">
              <a:buNone/>
            </a:pPr>
            <a:r>
              <a:rPr lang="en-US" dirty="0"/>
              <a:t>	</a:t>
            </a:r>
            <a:r>
              <a:rPr lang="en-US" b="1" dirty="0"/>
              <a:t>Janet Jansen</a:t>
            </a:r>
            <a:r>
              <a:rPr lang="en-US" dirty="0"/>
              <a:t>, Program Manager</a:t>
            </a:r>
          </a:p>
          <a:p>
            <a:pPr marL="0" indent="0">
              <a:buNone/>
            </a:pPr>
            <a:r>
              <a:rPr lang="en-US" dirty="0"/>
              <a:t>	Engineering &amp; Architecture Services</a:t>
            </a:r>
          </a:p>
          <a:p>
            <a:pPr marL="0" indent="0">
              <a:buNone/>
            </a:pPr>
            <a:r>
              <a:rPr lang="en-US" dirty="0"/>
              <a:t>	</a:t>
            </a:r>
            <a:r>
              <a:rPr lang="en-US" dirty="0">
                <a:hlinkClick r:id="rId3"/>
              </a:rPr>
              <a:t>Janet.Jansen@des.wa.gov</a:t>
            </a:r>
            <a:r>
              <a:rPr lang="en-US" dirty="0"/>
              <a:t>   </a:t>
            </a:r>
          </a:p>
          <a:p>
            <a:pPr marL="0" indent="0">
              <a:buNone/>
            </a:pPr>
            <a:r>
              <a:rPr lang="en-US" dirty="0"/>
              <a:t>	(360) 407-8265</a:t>
            </a:r>
          </a:p>
        </p:txBody>
      </p:sp>
      <p:sp>
        <p:nvSpPr>
          <p:cNvPr id="7" name="Title 2"/>
          <p:cNvSpPr txBox="1">
            <a:spLocks/>
          </p:cNvSpPr>
          <p:nvPr/>
        </p:nvSpPr>
        <p:spPr>
          <a:xfrm>
            <a:off x="457200" y="381000"/>
            <a:ext cx="8229600" cy="914400"/>
          </a:xfrm>
          <a:prstGeom prst="rect">
            <a:avLst/>
          </a:prstGeom>
        </p:spPr>
        <p:txBody>
          <a:bodyPr>
            <a:normAutofit/>
          </a:bodyPr>
          <a:lstStyle>
            <a:lvl1pPr algn="ctr" defTabSz="914400" rtl="0" eaLnBrk="1" latinLnBrk="0" hangingPunct="1">
              <a:spcBef>
                <a:spcPct val="0"/>
              </a:spcBef>
              <a:buNone/>
              <a:defRPr sz="4000" b="1" i="1" kern="1200">
                <a:solidFill>
                  <a:srgbClr val="6DB33F"/>
                </a:solidFill>
                <a:latin typeface="Arial" pitchFamily="34" charset="0"/>
                <a:ea typeface="+mj-ea"/>
                <a:cs typeface="Arial" pitchFamily="34" charset="0"/>
              </a:defRPr>
            </a:lvl1pPr>
          </a:lstStyle>
          <a:p>
            <a:r>
              <a:rPr lang="en-US" sz="4400" dirty="0"/>
              <a:t>Inter-Agency Agreements</a:t>
            </a:r>
          </a:p>
        </p:txBody>
      </p:sp>
    </p:spTree>
    <p:extLst>
      <p:ext uri="{BB962C8B-B14F-4D97-AF65-F5344CB8AC3E}">
        <p14:creationId xmlns:p14="http://schemas.microsoft.com/office/powerpoint/2010/main" val="38847157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0005" y="304800"/>
            <a:ext cx="8229600" cy="838200"/>
          </a:xfrm>
        </p:spPr>
        <p:txBody>
          <a:bodyPr>
            <a:normAutofit/>
          </a:bodyPr>
          <a:lstStyle/>
          <a:p>
            <a:r>
              <a:rPr lang="en-US" dirty="0" smtClean="0"/>
              <a:t>Thank you</a:t>
            </a:r>
            <a:endParaRPr lang="en-US" dirty="0"/>
          </a:p>
        </p:txBody>
      </p:sp>
      <p:sp>
        <p:nvSpPr>
          <p:cNvPr id="5" name="Content Placeholder 1"/>
          <p:cNvSpPr>
            <a:spLocks noGrp="1"/>
          </p:cNvSpPr>
          <p:nvPr>
            <p:ph idx="1"/>
          </p:nvPr>
        </p:nvSpPr>
        <p:spPr>
          <a:xfrm>
            <a:off x="152400" y="1143000"/>
            <a:ext cx="8915400" cy="5257800"/>
          </a:xfrm>
        </p:spPr>
        <p:txBody>
          <a:bodyPr>
            <a:normAutofit/>
          </a:bodyPr>
          <a:lstStyle/>
          <a:p>
            <a:pPr marL="0" indent="0" algn="ctr">
              <a:buNone/>
            </a:pPr>
            <a:endParaRPr lang="en-US" sz="4000" dirty="0" smtClean="0">
              <a:effectLst>
                <a:outerShdw blurRad="38100" dist="38100" dir="2700000" algn="tl">
                  <a:srgbClr val="000000">
                    <a:alpha val="43137"/>
                  </a:srgbClr>
                </a:outerShdw>
              </a:effectLst>
            </a:endParaRPr>
          </a:p>
          <a:p>
            <a:pPr marL="0" indent="0" algn="ctr">
              <a:buNone/>
            </a:pPr>
            <a:endParaRPr lang="en-US" sz="4000" dirty="0" smtClean="0">
              <a:effectLst>
                <a:outerShdw blurRad="38100" dist="38100" dir="2700000" algn="tl">
                  <a:srgbClr val="000000">
                    <a:alpha val="43137"/>
                  </a:srgbClr>
                </a:outerShdw>
              </a:effectLst>
            </a:endParaRPr>
          </a:p>
          <a:p>
            <a:pPr marL="0" indent="0" algn="ctr">
              <a:buNone/>
            </a:pPr>
            <a:r>
              <a:rPr lang="en-US" sz="6000" b="1" cap="small" dirty="0" smtClean="0">
                <a:effectLst>
                  <a:outerShdw blurRad="38100" dist="38100" dir="2700000" algn="tl">
                    <a:srgbClr val="000000">
                      <a:alpha val="43137"/>
                    </a:srgbClr>
                  </a:outerShdw>
                </a:effectLst>
              </a:rPr>
              <a:t>~  Lunch Time  ~</a:t>
            </a:r>
          </a:p>
          <a:p>
            <a:pPr marL="0" indent="0" algn="ctr">
              <a:buNone/>
            </a:pPr>
            <a:endParaRPr lang="en-US" sz="6000" b="1" cap="small" dirty="0">
              <a:effectLst>
                <a:outerShdw blurRad="38100" dist="38100" dir="2700000" algn="tl">
                  <a:srgbClr val="000000">
                    <a:alpha val="43137"/>
                  </a:srgbClr>
                </a:outerShdw>
              </a:effectLst>
            </a:endParaRPr>
          </a:p>
          <a:p>
            <a:pPr marL="0" indent="0" algn="ctr">
              <a:buNone/>
            </a:pPr>
            <a:endParaRPr lang="en-US" sz="2800" i="1" dirty="0" smtClean="0"/>
          </a:p>
          <a:p>
            <a:pPr marL="0" indent="0" algn="ctr">
              <a:buNone/>
            </a:pPr>
            <a:endParaRPr lang="en-US" sz="2800" i="1" dirty="0" smtClean="0"/>
          </a:p>
          <a:p>
            <a:pPr marL="0" indent="0" algn="ctr">
              <a:buNone/>
            </a:pPr>
            <a:r>
              <a:rPr lang="en-US" sz="2800" i="1" dirty="0" smtClean="0"/>
              <a:t>Switch to Deck 2</a:t>
            </a:r>
            <a:endParaRPr lang="en-US" sz="2800" i="1" dirty="0"/>
          </a:p>
        </p:txBody>
      </p:sp>
      <p:pic>
        <p:nvPicPr>
          <p:cNvPr id="7" name="Picture 6" descr="Button_Green.png"/>
          <p:cNvPicPr>
            <a:picLocks noChangeAspect="1"/>
          </p:cNvPicPr>
          <p:nvPr/>
        </p:nvPicPr>
        <p:blipFill>
          <a:blip r:embed="rId2" cstate="print"/>
          <a:stretch>
            <a:fillRect/>
          </a:stretch>
        </p:blipFill>
        <p:spPr>
          <a:xfrm>
            <a:off x="181811" y="6070532"/>
            <a:ext cx="656389" cy="601542"/>
          </a:xfrm>
          <a:prstGeom prst="rect">
            <a:avLst/>
          </a:prstGeom>
        </p:spPr>
      </p:pic>
      <p:cxnSp>
        <p:nvCxnSpPr>
          <p:cNvPr id="8" name="Straight Connector 7"/>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93788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utton_Green.png"/>
          <p:cNvPicPr>
            <a:picLocks noChangeAspect="1"/>
          </p:cNvPicPr>
          <p:nvPr/>
        </p:nvPicPr>
        <p:blipFill>
          <a:blip r:embed="rId3" cstate="print"/>
          <a:stretch>
            <a:fillRect/>
          </a:stretch>
        </p:blipFill>
        <p:spPr>
          <a:xfrm>
            <a:off x="181811" y="6070532"/>
            <a:ext cx="656389" cy="601542"/>
          </a:xfrm>
          <a:prstGeom prst="rect">
            <a:avLst/>
          </a:prstGeom>
        </p:spPr>
      </p:pic>
      <p:sp>
        <p:nvSpPr>
          <p:cNvPr id="14" name="Title 5"/>
          <p:cNvSpPr>
            <a:spLocks noGrp="1"/>
          </p:cNvSpPr>
          <p:nvPr>
            <p:ph type="title"/>
          </p:nvPr>
        </p:nvSpPr>
        <p:spPr>
          <a:xfrm>
            <a:off x="457200" y="457200"/>
            <a:ext cx="8229600" cy="762000"/>
          </a:xfrm>
        </p:spPr>
        <p:txBody>
          <a:bodyPr>
            <a:normAutofit fontScale="90000"/>
          </a:bodyPr>
          <a:lstStyle/>
          <a:p>
            <a:r>
              <a:rPr lang="en-US" sz="4400" dirty="0"/>
              <a:t>Biennium Scheduling </a:t>
            </a:r>
            <a:br>
              <a:rPr lang="en-US" sz="4400" dirty="0"/>
            </a:br>
            <a:r>
              <a:rPr lang="en-US" sz="4400" dirty="0"/>
              <a:t>Best Practices</a:t>
            </a:r>
          </a:p>
        </p:txBody>
      </p:sp>
      <p:sp>
        <p:nvSpPr>
          <p:cNvPr id="2" name="Content Placeholder 1"/>
          <p:cNvSpPr>
            <a:spLocks noGrp="1"/>
          </p:cNvSpPr>
          <p:nvPr>
            <p:ph idx="1"/>
          </p:nvPr>
        </p:nvSpPr>
        <p:spPr>
          <a:xfrm>
            <a:off x="457200" y="1752600"/>
            <a:ext cx="8229600" cy="3886200"/>
          </a:xfrm>
        </p:spPr>
        <p:txBody>
          <a:bodyPr>
            <a:normAutofit/>
          </a:bodyPr>
          <a:lstStyle/>
          <a:p>
            <a:pPr marL="0" indent="0" algn="ctr">
              <a:buNone/>
            </a:pPr>
            <a:r>
              <a:rPr lang="en-US" sz="4800" b="1" dirty="0" smtClean="0">
                <a:solidFill>
                  <a:srgbClr val="28315E"/>
                </a:solidFill>
                <a:effectLst>
                  <a:outerShdw blurRad="38100" dist="38100" dir="2700000" algn="tl">
                    <a:srgbClr val="000000">
                      <a:alpha val="43137"/>
                    </a:srgbClr>
                  </a:outerShdw>
                </a:effectLst>
              </a:rPr>
              <a:t>Thank you!</a:t>
            </a:r>
          </a:p>
          <a:p>
            <a:pPr marL="0" indent="0">
              <a:buNone/>
            </a:pPr>
            <a:r>
              <a:rPr lang="en-US" sz="1300" dirty="0" smtClean="0"/>
              <a:t>			</a:t>
            </a:r>
          </a:p>
          <a:p>
            <a:pPr marL="0" indent="0">
              <a:buNone/>
            </a:pPr>
            <a:r>
              <a:rPr lang="en-US" sz="2800" dirty="0"/>
              <a:t>	</a:t>
            </a:r>
            <a:r>
              <a:rPr lang="en-US" sz="2800" dirty="0" smtClean="0"/>
              <a:t>	</a:t>
            </a:r>
            <a:r>
              <a:rPr lang="en-US" sz="2800" b="1" dirty="0" smtClean="0"/>
              <a:t>Marty </a:t>
            </a:r>
            <a:r>
              <a:rPr lang="en-US" sz="2800" b="1" dirty="0"/>
              <a:t>Mattes</a:t>
            </a:r>
          </a:p>
          <a:p>
            <a:pPr marL="0" indent="0">
              <a:buNone/>
            </a:pPr>
            <a:r>
              <a:rPr lang="en-US" sz="2800" dirty="0" smtClean="0"/>
              <a:t>		Director </a:t>
            </a:r>
            <a:r>
              <a:rPr lang="en-US" sz="2800" dirty="0"/>
              <a:t>of Facilities &amp; Operation</a:t>
            </a:r>
          </a:p>
          <a:p>
            <a:pPr marL="0" indent="0">
              <a:buNone/>
            </a:pPr>
            <a:r>
              <a:rPr lang="en-US" sz="2800" dirty="0" smtClean="0"/>
              <a:t>		Bates </a:t>
            </a:r>
            <a:r>
              <a:rPr lang="en-US" sz="2800" dirty="0"/>
              <a:t>Technical </a:t>
            </a:r>
            <a:r>
              <a:rPr lang="en-US" sz="2800" dirty="0" smtClean="0"/>
              <a:t>College</a:t>
            </a:r>
          </a:p>
          <a:p>
            <a:pPr marL="0" indent="0">
              <a:buNone/>
            </a:pPr>
            <a:r>
              <a:rPr lang="en-US" sz="2800" dirty="0" smtClean="0"/>
              <a:t>		</a:t>
            </a:r>
            <a:r>
              <a:rPr lang="en-US" sz="2800" dirty="0" smtClean="0">
                <a:hlinkClick r:id="rId4"/>
              </a:rPr>
              <a:t>mmattes@bates.ctc.edu</a:t>
            </a:r>
            <a:r>
              <a:rPr lang="en-US" sz="2800" dirty="0" smtClean="0"/>
              <a:t> </a:t>
            </a:r>
            <a:endParaRPr lang="en-US" sz="2800" dirty="0"/>
          </a:p>
          <a:p>
            <a:pPr marL="0" indent="0">
              <a:buNone/>
            </a:pPr>
            <a:r>
              <a:rPr lang="en-US" sz="2800" dirty="0" smtClean="0"/>
              <a:t>		(</a:t>
            </a:r>
            <a:r>
              <a:rPr lang="en-US" sz="2800" dirty="0"/>
              <a:t>253) 680-7156</a:t>
            </a:r>
          </a:p>
        </p:txBody>
      </p:sp>
      <p:cxnSp>
        <p:nvCxnSpPr>
          <p:cNvPr id="5" name="Straight Connector 4"/>
          <p:cNvCxnSpPr/>
          <p:nvPr/>
        </p:nvCxnSpPr>
        <p:spPr>
          <a:xfrm>
            <a:off x="685800" y="56388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4522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p:cNvSpPr>
            <a:spLocks noGrp="1"/>
          </p:cNvSpPr>
          <p:nvPr>
            <p:ph idx="1"/>
          </p:nvPr>
        </p:nvSpPr>
        <p:spPr>
          <a:xfrm>
            <a:off x="1447800" y="1219200"/>
            <a:ext cx="7239000" cy="4419600"/>
          </a:xfrm>
        </p:spPr>
        <p:txBody>
          <a:bodyPr>
            <a:noAutofit/>
          </a:bodyPr>
          <a:lstStyle/>
          <a:p>
            <a:pPr>
              <a:spcAft>
                <a:spcPts val="600"/>
              </a:spcAft>
            </a:pPr>
            <a:r>
              <a:rPr lang="en-US" sz="3400" dirty="0" smtClean="0"/>
              <a:t>Design-Bid-Build</a:t>
            </a:r>
          </a:p>
          <a:p>
            <a:pPr>
              <a:spcAft>
                <a:spcPts val="600"/>
              </a:spcAft>
            </a:pPr>
            <a:r>
              <a:rPr lang="en-US" sz="3400" dirty="0"/>
              <a:t>Small Works Roster</a:t>
            </a:r>
          </a:p>
          <a:p>
            <a:pPr>
              <a:spcAft>
                <a:spcPts val="600"/>
              </a:spcAft>
            </a:pPr>
            <a:r>
              <a:rPr lang="en-US" sz="3400" dirty="0" smtClean="0"/>
              <a:t>Job Order Contracting</a:t>
            </a:r>
          </a:p>
          <a:p>
            <a:pPr>
              <a:spcAft>
                <a:spcPts val="600"/>
              </a:spcAft>
            </a:pPr>
            <a:r>
              <a:rPr lang="en-US" sz="3400" dirty="0" smtClean="0"/>
              <a:t>General Contractor\Construction Manager</a:t>
            </a:r>
          </a:p>
          <a:p>
            <a:pPr>
              <a:spcAft>
                <a:spcPts val="600"/>
              </a:spcAft>
            </a:pPr>
            <a:r>
              <a:rPr lang="en-US" sz="3400" dirty="0" smtClean="0"/>
              <a:t>Design-Build</a:t>
            </a:r>
          </a:p>
          <a:p>
            <a:pPr>
              <a:spcAft>
                <a:spcPts val="600"/>
              </a:spcAft>
            </a:pPr>
            <a:r>
              <a:rPr lang="en-US" sz="3400" dirty="0" smtClean="0"/>
              <a:t>Panel Questions &amp; Answers</a:t>
            </a:r>
            <a:endParaRPr lang="en-US" sz="3400" dirty="0"/>
          </a:p>
        </p:txBody>
      </p:sp>
      <p:sp>
        <p:nvSpPr>
          <p:cNvPr id="6" name="Title 5"/>
          <p:cNvSpPr>
            <a:spLocks noGrp="1"/>
          </p:cNvSpPr>
          <p:nvPr>
            <p:ph type="title"/>
          </p:nvPr>
        </p:nvSpPr>
        <p:spPr>
          <a:xfrm>
            <a:off x="457200" y="304800"/>
            <a:ext cx="8229600" cy="838200"/>
          </a:xfrm>
        </p:spPr>
        <p:txBody>
          <a:bodyPr>
            <a:normAutofit/>
          </a:bodyPr>
          <a:lstStyle/>
          <a:p>
            <a:r>
              <a:rPr lang="en-US" sz="4400" dirty="0" smtClean="0"/>
              <a:t>Project Delivery Methods</a:t>
            </a:r>
            <a:endParaRPr lang="en-US" sz="4400" dirty="0"/>
          </a:p>
        </p:txBody>
      </p:sp>
      <p:pic>
        <p:nvPicPr>
          <p:cNvPr id="22" name="Picture 21" descr="Button_Green.png"/>
          <p:cNvPicPr>
            <a:picLocks noChangeAspect="1"/>
          </p:cNvPicPr>
          <p:nvPr/>
        </p:nvPicPr>
        <p:blipFill>
          <a:blip r:embed="rId2" cstate="print"/>
          <a:stretch>
            <a:fillRect/>
          </a:stretch>
        </p:blipFill>
        <p:spPr>
          <a:xfrm>
            <a:off x="181811" y="6070532"/>
            <a:ext cx="656389" cy="601542"/>
          </a:xfrm>
          <a:prstGeom prst="rect">
            <a:avLst/>
          </a:prstGeom>
        </p:spPr>
      </p:pic>
    </p:spTree>
    <p:extLst>
      <p:ext uri="{BB962C8B-B14F-4D97-AF65-F5344CB8AC3E}">
        <p14:creationId xmlns:p14="http://schemas.microsoft.com/office/powerpoint/2010/main" val="26579525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3048000"/>
          </a:xfrm>
        </p:spPr>
        <p:txBody>
          <a:bodyPr/>
          <a:lstStyle/>
          <a:p>
            <a:pPr marL="0" indent="0" algn="ctr">
              <a:buNone/>
            </a:pPr>
            <a:r>
              <a:rPr lang="en-US" sz="4000" b="1" dirty="0"/>
              <a:t>Design-Bid-Build</a:t>
            </a:r>
            <a:endParaRPr lang="en-US" sz="4000" b="1" dirty="0" smtClean="0"/>
          </a:p>
          <a:p>
            <a:pPr marL="0" indent="0">
              <a:buNone/>
            </a:pPr>
            <a:r>
              <a:rPr lang="en-US" dirty="0" smtClean="0"/>
              <a:t>	</a:t>
            </a:r>
          </a:p>
          <a:p>
            <a:pPr marL="0" indent="0" algn="ctr">
              <a:buNone/>
            </a:pPr>
            <a:r>
              <a:rPr lang="en-US" sz="3000" b="1" dirty="0" smtClean="0"/>
              <a:t>Jeff Gonzalez</a:t>
            </a:r>
            <a:r>
              <a:rPr lang="en-US" sz="3000" dirty="0" smtClean="0"/>
              <a:t>, Project Manager</a:t>
            </a:r>
          </a:p>
          <a:p>
            <a:pPr marL="0" indent="0" algn="ctr">
              <a:buNone/>
            </a:pPr>
            <a:r>
              <a:rPr lang="en-US" sz="3000" dirty="0" smtClean="0"/>
              <a:t>Engineering &amp; Architectural Services</a:t>
            </a:r>
          </a:p>
        </p:txBody>
      </p:sp>
      <p:sp>
        <p:nvSpPr>
          <p:cNvPr id="3" name="Title 2"/>
          <p:cNvSpPr>
            <a:spLocks noGrp="1"/>
          </p:cNvSpPr>
          <p:nvPr>
            <p:ph type="title"/>
          </p:nvPr>
        </p:nvSpPr>
        <p:spPr>
          <a:xfrm>
            <a:off x="457200" y="381000"/>
            <a:ext cx="8229600" cy="762000"/>
          </a:xfrm>
        </p:spPr>
        <p:txBody>
          <a:bodyPr/>
          <a:lstStyle/>
          <a:p>
            <a:r>
              <a:rPr lang="en-US" dirty="0"/>
              <a:t>Project Delivery Methods</a:t>
            </a:r>
          </a:p>
        </p:txBody>
      </p:sp>
      <p:pic>
        <p:nvPicPr>
          <p:cNvPr id="4" name="Picture 3" descr="Button_Green.png"/>
          <p:cNvPicPr>
            <a:picLocks noChangeAspect="1"/>
          </p:cNvPicPr>
          <p:nvPr/>
        </p:nvPicPr>
        <p:blipFill>
          <a:blip r:embed="rId3" cstate="print"/>
          <a:stretch>
            <a:fillRect/>
          </a:stretch>
        </p:blipFill>
        <p:spPr>
          <a:xfrm>
            <a:off x="181811" y="6070532"/>
            <a:ext cx="656389" cy="601542"/>
          </a:xfrm>
          <a:prstGeom prst="rect">
            <a:avLst/>
          </a:prstGeom>
        </p:spPr>
      </p:pic>
      <p:cxnSp>
        <p:nvCxnSpPr>
          <p:cNvPr id="5" name="Straight Connector 4"/>
          <p:cNvCxnSpPr/>
          <p:nvPr/>
        </p:nvCxnSpPr>
        <p:spPr>
          <a:xfrm>
            <a:off x="685800" y="5562600"/>
            <a:ext cx="77724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7973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B848503616A74292EA15D8ED0BAC5C" ma:contentTypeVersion="2" ma:contentTypeDescription="Create a new document." ma:contentTypeScope="" ma:versionID="6f42607758e6cba825e86069f8d4e2ad">
  <xsd:schema xmlns:xsd="http://www.w3.org/2001/XMLSchema" xmlns:xs="http://www.w3.org/2001/XMLSchema" xmlns:p="http://schemas.microsoft.com/office/2006/metadata/properties" xmlns:ns1="http://schemas.microsoft.com/sharepoint/v3" targetNamespace="http://schemas.microsoft.com/office/2006/metadata/properties" ma:root="true" ma:fieldsID="259c4ed3a90248616a05285cf0de681a"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F5B747-C14C-49C7-92DF-4153A47C5F99}">
  <ds:schemaRefs>
    <ds:schemaRef ds:uri="http://schemas.microsoft.com/sharepoint/v3/contenttype/forms"/>
  </ds:schemaRefs>
</ds:datastoreItem>
</file>

<file path=customXml/itemProps2.xml><?xml version="1.0" encoding="utf-8"?>
<ds:datastoreItem xmlns:ds="http://schemas.openxmlformats.org/officeDocument/2006/customXml" ds:itemID="{ACCE7D81-4E8A-47AC-BB6E-4D2F8F316D45}">
  <ds:schemaRefs>
    <ds:schemaRef ds:uri="http://purl.org/dc/elements/1.1/"/>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E69D4AC-43A6-4216-9FA2-4CF4062B69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DES-PPT-Template</Template>
  <TotalTime>1671</TotalTime>
  <Words>2350</Words>
  <Application>Microsoft Office PowerPoint</Application>
  <PresentationFormat>On-screen Show (4:3)</PresentationFormat>
  <Paragraphs>474</Paragraphs>
  <Slides>69</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Arial Narrow</vt:lpstr>
      <vt:lpstr>Calibri</vt:lpstr>
      <vt:lpstr>Symbol</vt:lpstr>
      <vt:lpstr>Times New Roman</vt:lpstr>
      <vt:lpstr>Wingdings</vt:lpstr>
      <vt:lpstr>DES-PPT-Template</vt:lpstr>
      <vt:lpstr> Client Workshop  April 18, 2017</vt:lpstr>
      <vt:lpstr>Morning Agenda</vt:lpstr>
      <vt:lpstr>Afternoon Agenda</vt:lpstr>
      <vt:lpstr>Welcome</vt:lpstr>
      <vt:lpstr>Facility Professional Services Division</vt:lpstr>
      <vt:lpstr>Biennium Scheduling  Best Practices</vt:lpstr>
      <vt:lpstr>Biennium Scheduling  Best Practices</vt:lpstr>
      <vt:lpstr>Project Delivery Methods</vt:lpstr>
      <vt:lpstr>Project Delivery Methods</vt:lpstr>
      <vt:lpstr>Design-Bid-Build</vt:lpstr>
      <vt:lpstr>Design-Bid-Build</vt:lpstr>
      <vt:lpstr>Design-Bid-Build</vt:lpstr>
      <vt:lpstr>Design-Bid-Build</vt:lpstr>
      <vt:lpstr>Benefits of Design-Bid-Build</vt:lpstr>
      <vt:lpstr>Considerations/Challenges of Design-Bid-Build</vt:lpstr>
      <vt:lpstr>Considerations/Challenges of Design-Bid-Build</vt:lpstr>
      <vt:lpstr>Design-Bid-Build</vt:lpstr>
      <vt:lpstr>PowerPoint Presentation</vt:lpstr>
      <vt:lpstr>Small Works Roster</vt:lpstr>
      <vt:lpstr>Small Works Roster</vt:lpstr>
      <vt:lpstr>Small Works Roster</vt:lpstr>
      <vt:lpstr>Small Works Roster</vt:lpstr>
      <vt:lpstr>PowerPoint Presentation</vt:lpstr>
      <vt:lpstr>Job Order Contracting</vt:lpstr>
      <vt:lpstr>JOC Projects</vt:lpstr>
      <vt:lpstr>Job Order Process</vt:lpstr>
      <vt:lpstr>Benefits of Job Order Contracting</vt:lpstr>
      <vt:lpstr>JOC Considerations</vt:lpstr>
      <vt:lpstr>JOC Contractors</vt:lpstr>
      <vt:lpstr>Job Order Contracting</vt:lpstr>
      <vt:lpstr>Project Delivery Comparison</vt:lpstr>
      <vt:lpstr>Relative Schedule Comparisons  Between Contracting Methods</vt:lpstr>
      <vt:lpstr>Relative Total Project Cost Comparisons Between Contracting Methods</vt:lpstr>
      <vt:lpstr>Project Delivery Methods</vt:lpstr>
      <vt:lpstr>General Contractor\ Construction Manager</vt:lpstr>
      <vt:lpstr>General Contractor\ Construction Manager</vt:lpstr>
      <vt:lpstr>GC/CM Delivery Method</vt:lpstr>
      <vt:lpstr>Method Schedule Comparison</vt:lpstr>
      <vt:lpstr>Delivery Method Comparison</vt:lpstr>
      <vt:lpstr>RCW 39.10.340</vt:lpstr>
      <vt:lpstr>Advantages to GC/CM</vt:lpstr>
      <vt:lpstr>Advantages to GC/CM</vt:lpstr>
      <vt:lpstr>Advantages to GC/CM</vt:lpstr>
      <vt:lpstr>Advantages to GC/CM</vt:lpstr>
      <vt:lpstr>Advantages to GC/CM</vt:lpstr>
      <vt:lpstr>Potential Challenges</vt:lpstr>
      <vt:lpstr>Potential Challenges</vt:lpstr>
      <vt:lpstr>Owner Challenges</vt:lpstr>
      <vt:lpstr>Owner Challenges</vt:lpstr>
      <vt:lpstr>General Contractor\ Construction Manager</vt:lpstr>
      <vt:lpstr>Project Delivery Methods</vt:lpstr>
      <vt:lpstr>Design-Build</vt:lpstr>
      <vt:lpstr>Project Delivery Methods</vt:lpstr>
      <vt:lpstr>PowerPoint Presentation</vt:lpstr>
      <vt:lpstr>Choosing Project Delivery Methods?</vt:lpstr>
      <vt:lpstr>Roles &amp; Responsibilities</vt:lpstr>
      <vt:lpstr>Roles &amp; Responsibilities</vt:lpstr>
      <vt:lpstr>Public Works Request Form</vt:lpstr>
      <vt:lpstr>Public Works Request Form</vt:lpstr>
      <vt:lpstr>Public Works Request Form</vt:lpstr>
      <vt:lpstr>Public Works Request Form</vt:lpstr>
      <vt:lpstr>Public Works Request Form</vt:lpstr>
      <vt:lpstr>‘Signing’ the PWR</vt:lpstr>
      <vt:lpstr>The Form – MS Excel</vt:lpstr>
      <vt:lpstr>Public Works Request Form</vt:lpstr>
      <vt:lpstr>PowerPoint Presentation</vt:lpstr>
      <vt:lpstr>Inter-Agency Agreements</vt:lpstr>
      <vt:lpstr>PowerPoint Presentation</vt:lpstr>
      <vt:lpstr>Thank you</vt:lpstr>
    </vt:vector>
  </TitlesOfParts>
  <Company>Department of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jonp</dc:creator>
  <cp:lastModifiedBy>Baker, Talia (DES)</cp:lastModifiedBy>
  <cp:revision>116</cp:revision>
  <cp:lastPrinted>2014-11-13T16:49:29Z</cp:lastPrinted>
  <dcterms:created xsi:type="dcterms:W3CDTF">2012-07-19T21:11:51Z</dcterms:created>
  <dcterms:modified xsi:type="dcterms:W3CDTF">2017-04-28T23:12:42Z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0x01010058B848503616A74292EA15D8ED0BAC5C</vt:lpwstr>
  </property>
  <property fmtid="{D5CDD505-2E9C-101B-9397-08002B2CF9AE}" pid="3" name="Category">
    <vt:lpwstr>Template</vt:lpwstr>
  </property>
</Properties>
</file>