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notesMasterIdLst>
    <p:notesMasterId r:id="rId25"/>
  </p:notesMasterIdLst>
  <p:handoutMasterIdLst>
    <p:handoutMasterId r:id="rId26"/>
  </p:handoutMasterIdLst>
  <p:sldIdLst>
    <p:sldId id="256" r:id="rId2"/>
    <p:sldId id="267" r:id="rId3"/>
    <p:sldId id="268" r:id="rId4"/>
    <p:sldId id="269" r:id="rId5"/>
    <p:sldId id="264" r:id="rId6"/>
    <p:sldId id="257" r:id="rId7"/>
    <p:sldId id="259" r:id="rId8"/>
    <p:sldId id="261" r:id="rId9"/>
    <p:sldId id="262" r:id="rId10"/>
    <p:sldId id="286" r:id="rId11"/>
    <p:sldId id="277" r:id="rId12"/>
    <p:sldId id="278" r:id="rId13"/>
    <p:sldId id="280" r:id="rId14"/>
    <p:sldId id="279" r:id="rId15"/>
    <p:sldId id="281" r:id="rId16"/>
    <p:sldId id="272" r:id="rId17"/>
    <p:sldId id="263" r:id="rId18"/>
    <p:sldId id="270" r:id="rId19"/>
    <p:sldId id="271" r:id="rId20"/>
    <p:sldId id="282" r:id="rId21"/>
    <p:sldId id="283" r:id="rId22"/>
    <p:sldId id="284" r:id="rId23"/>
    <p:sldId id="285" r:id="rId24"/>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516" y="36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6">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892F9B-58FD-4A90-A007-9475CC800520}" type="doc">
      <dgm:prSet loTypeId="urn:microsoft.com/office/officeart/2005/8/layout/orgChart1" loCatId="hierarchy" qsTypeId="urn:microsoft.com/office/officeart/2005/8/quickstyle/3d2" qsCatId="3D" csTypeId="urn:microsoft.com/office/officeart/2005/8/colors/colorful1#6" csCatId="colorful" phldr="1"/>
      <dgm:spPr/>
      <dgm:t>
        <a:bodyPr/>
        <a:lstStyle/>
        <a:p>
          <a:endParaRPr lang="en-US"/>
        </a:p>
      </dgm:t>
    </dgm:pt>
    <dgm:pt modelId="{BA93B415-1FDB-443D-A294-E473265F79E7}">
      <dgm:prSet phldrT="[Text]"/>
      <dgm:spPr>
        <a:solidFill>
          <a:srgbClr val="2C5D98"/>
        </a:solidFill>
      </dgm:spPr>
      <dgm:t>
        <a:bodyPr/>
        <a:lstStyle/>
        <a:p>
          <a:r>
            <a:rPr lang="en-US" dirty="0"/>
            <a:t>Owner</a:t>
          </a:r>
        </a:p>
      </dgm:t>
    </dgm:pt>
    <dgm:pt modelId="{59514861-22CD-477C-8363-B3EAAB1B53C3}" type="parTrans" cxnId="{E23953EA-6FAC-4131-A247-49998ACC6D08}">
      <dgm:prSet/>
      <dgm:spPr/>
      <dgm:t>
        <a:bodyPr/>
        <a:lstStyle/>
        <a:p>
          <a:endParaRPr lang="en-US"/>
        </a:p>
      </dgm:t>
    </dgm:pt>
    <dgm:pt modelId="{7029BC27-6655-4B99-B390-25CC9DC612BC}" type="sibTrans" cxnId="{E23953EA-6FAC-4131-A247-49998ACC6D08}">
      <dgm:prSet/>
      <dgm:spPr/>
      <dgm:t>
        <a:bodyPr/>
        <a:lstStyle/>
        <a:p>
          <a:endParaRPr lang="en-US"/>
        </a:p>
      </dgm:t>
    </dgm:pt>
    <dgm:pt modelId="{E9B7F89A-5623-48A1-B188-D2A300C15DEF}">
      <dgm:prSet phldrT="[Text]"/>
      <dgm:spPr>
        <a:solidFill>
          <a:srgbClr val="2C5D98"/>
        </a:solidFill>
      </dgm:spPr>
      <dgm:t>
        <a:bodyPr/>
        <a:lstStyle/>
        <a:p>
          <a:r>
            <a:rPr lang="en-US" dirty="0"/>
            <a:t>Professional</a:t>
          </a:r>
        </a:p>
        <a:p>
          <a:r>
            <a:rPr lang="en-US" dirty="0"/>
            <a:t>Subconsultants</a:t>
          </a:r>
        </a:p>
      </dgm:t>
    </dgm:pt>
    <dgm:pt modelId="{5FBA001A-8A70-43E7-9A4F-107451FA14D7}" type="parTrans" cxnId="{E93D4E49-7B9A-47EE-A235-AEB34BEC09BA}">
      <dgm:prSet/>
      <dgm:spPr>
        <a:ln>
          <a:noFill/>
        </a:ln>
      </dgm:spPr>
      <dgm:t>
        <a:bodyPr/>
        <a:lstStyle/>
        <a:p>
          <a:endParaRPr lang="en-US" dirty="0"/>
        </a:p>
      </dgm:t>
    </dgm:pt>
    <dgm:pt modelId="{3C313121-85CE-4C7D-AE52-07E81909576A}" type="sibTrans" cxnId="{E93D4E49-7B9A-47EE-A235-AEB34BEC09BA}">
      <dgm:prSet/>
      <dgm:spPr/>
      <dgm:t>
        <a:bodyPr/>
        <a:lstStyle/>
        <a:p>
          <a:endParaRPr lang="en-US"/>
        </a:p>
      </dgm:t>
    </dgm:pt>
    <dgm:pt modelId="{CEE88D77-D297-425D-8C6E-3825D213E91E}">
      <dgm:prSet phldrT="[Text]"/>
      <dgm:spPr>
        <a:solidFill>
          <a:srgbClr val="2C5D98"/>
        </a:solidFill>
      </dgm:spPr>
      <dgm:t>
        <a:bodyPr/>
        <a:lstStyle/>
        <a:p>
          <a:r>
            <a:rPr lang="en-US" dirty="0"/>
            <a:t>Suppliers</a:t>
          </a:r>
        </a:p>
      </dgm:t>
    </dgm:pt>
    <dgm:pt modelId="{C094ECAF-6400-4669-9469-F77A6C6429C5}" type="parTrans" cxnId="{10F506D2-1F7A-48F0-A506-99E9C76550A1}">
      <dgm:prSet/>
      <dgm:spPr>
        <a:ln>
          <a:noFill/>
        </a:ln>
      </dgm:spPr>
      <dgm:t>
        <a:bodyPr/>
        <a:lstStyle/>
        <a:p>
          <a:endParaRPr lang="en-US" dirty="0"/>
        </a:p>
      </dgm:t>
    </dgm:pt>
    <dgm:pt modelId="{69EEE14D-B5BA-4858-ADDD-ADD50CE90A04}" type="sibTrans" cxnId="{10F506D2-1F7A-48F0-A506-99E9C76550A1}">
      <dgm:prSet/>
      <dgm:spPr/>
      <dgm:t>
        <a:bodyPr/>
        <a:lstStyle/>
        <a:p>
          <a:endParaRPr lang="en-US"/>
        </a:p>
      </dgm:t>
    </dgm:pt>
    <dgm:pt modelId="{59BDEFEF-4176-42DA-B76A-325C7DDAA8EB}">
      <dgm:prSet custT="1"/>
      <dgm:spPr>
        <a:solidFill>
          <a:srgbClr val="2C5D98"/>
        </a:solidFill>
      </dgm:spPr>
      <dgm:t>
        <a:bodyPr/>
        <a:lstStyle/>
        <a:p>
          <a:pPr>
            <a:lnSpc>
              <a:spcPct val="100000"/>
            </a:lnSpc>
            <a:spcAft>
              <a:spcPts val="0"/>
            </a:spcAft>
          </a:pPr>
          <a:r>
            <a:rPr lang="en-US" sz="1800" dirty="0"/>
            <a:t>Design-Build Consultant</a:t>
          </a:r>
        </a:p>
      </dgm:t>
    </dgm:pt>
    <dgm:pt modelId="{7DC9891F-6DE1-4DE6-93C7-DE10FA26FC12}" type="parTrans" cxnId="{7CA19214-8DDB-4A6D-8368-993A6CC41129}">
      <dgm:prSet/>
      <dgm:spPr/>
      <dgm:t>
        <a:bodyPr/>
        <a:lstStyle/>
        <a:p>
          <a:endParaRPr lang="en-US"/>
        </a:p>
      </dgm:t>
    </dgm:pt>
    <dgm:pt modelId="{A556A8C8-7C0B-4CAB-80D6-B8FC1CE4DAC7}" type="sibTrans" cxnId="{7CA19214-8DDB-4A6D-8368-993A6CC41129}">
      <dgm:prSet/>
      <dgm:spPr/>
      <dgm:t>
        <a:bodyPr/>
        <a:lstStyle/>
        <a:p>
          <a:endParaRPr lang="en-US"/>
        </a:p>
      </dgm:t>
    </dgm:pt>
    <dgm:pt modelId="{59BAB9C0-2D88-4D9F-A132-BDDD62646E58}" type="asst">
      <dgm:prSet/>
      <dgm:spPr>
        <a:solidFill>
          <a:srgbClr val="2C5D98"/>
        </a:solidFill>
      </dgm:spPr>
      <dgm:t>
        <a:bodyPr/>
        <a:lstStyle/>
        <a:p>
          <a:r>
            <a:rPr lang="en-US" dirty="0"/>
            <a:t>Design-Builder</a:t>
          </a:r>
        </a:p>
      </dgm:t>
    </dgm:pt>
    <dgm:pt modelId="{169BCED1-B810-4595-BC9A-CAFBFDACA761}" type="parTrans" cxnId="{B7DD1D26-BD29-4E2D-88DA-133E79E69DDB}">
      <dgm:prSet/>
      <dgm:spPr>
        <a:ln>
          <a:noFill/>
        </a:ln>
      </dgm:spPr>
      <dgm:t>
        <a:bodyPr/>
        <a:lstStyle/>
        <a:p>
          <a:endParaRPr lang="en-US" dirty="0"/>
        </a:p>
      </dgm:t>
    </dgm:pt>
    <dgm:pt modelId="{2C0FDA65-1AB0-4947-B3BD-AE0701D49AA8}" type="sibTrans" cxnId="{B7DD1D26-BD29-4E2D-88DA-133E79E69DDB}">
      <dgm:prSet/>
      <dgm:spPr/>
      <dgm:t>
        <a:bodyPr/>
        <a:lstStyle/>
        <a:p>
          <a:endParaRPr lang="en-US"/>
        </a:p>
      </dgm:t>
    </dgm:pt>
    <dgm:pt modelId="{269AE505-3F1D-4C08-BDC3-90BE1DE6ADBB}">
      <dgm:prSet phldrT="[Text]"/>
      <dgm:spPr>
        <a:solidFill>
          <a:srgbClr val="2C5D98"/>
        </a:solidFill>
      </dgm:spPr>
      <dgm:t>
        <a:bodyPr/>
        <a:lstStyle/>
        <a:p>
          <a:r>
            <a:rPr lang="en-US" dirty="0"/>
            <a:t>Trade Subcontractors</a:t>
          </a:r>
        </a:p>
      </dgm:t>
    </dgm:pt>
    <dgm:pt modelId="{4850A4D3-39AC-4B97-9A11-B3865132E2FA}" type="parTrans" cxnId="{D60470BD-781A-4186-AE11-4847D9C0421D}">
      <dgm:prSet/>
      <dgm:spPr/>
      <dgm:t>
        <a:bodyPr/>
        <a:lstStyle/>
        <a:p>
          <a:endParaRPr lang="en-US"/>
        </a:p>
      </dgm:t>
    </dgm:pt>
    <dgm:pt modelId="{BF1B918E-07A9-4F61-8018-FE23351C3EE1}" type="sibTrans" cxnId="{D60470BD-781A-4186-AE11-4847D9C0421D}">
      <dgm:prSet/>
      <dgm:spPr/>
      <dgm:t>
        <a:bodyPr/>
        <a:lstStyle/>
        <a:p>
          <a:endParaRPr lang="en-US"/>
        </a:p>
      </dgm:t>
    </dgm:pt>
    <dgm:pt modelId="{565509BA-9328-4FB6-A2D9-57CEE831A245}">
      <dgm:prSet phldrT="[Text]"/>
      <dgm:spPr>
        <a:solidFill>
          <a:srgbClr val="2C5D98"/>
        </a:solidFill>
      </dgm:spPr>
      <dgm:t>
        <a:bodyPr/>
        <a:lstStyle/>
        <a:p>
          <a:r>
            <a:rPr lang="en-US" dirty="0"/>
            <a:t>Design-Build Subcontractors</a:t>
          </a:r>
        </a:p>
      </dgm:t>
    </dgm:pt>
    <dgm:pt modelId="{8E16D9E1-340B-49AD-A0D6-BE7796CDF036}" type="parTrans" cxnId="{0246668F-713E-4265-B557-FE18C7FECDB3}">
      <dgm:prSet/>
      <dgm:spPr/>
      <dgm:t>
        <a:bodyPr/>
        <a:lstStyle/>
        <a:p>
          <a:endParaRPr lang="en-US"/>
        </a:p>
      </dgm:t>
    </dgm:pt>
    <dgm:pt modelId="{04EA8571-F945-4935-BAC4-0592397EA79B}" type="sibTrans" cxnId="{0246668F-713E-4265-B557-FE18C7FECDB3}">
      <dgm:prSet/>
      <dgm:spPr/>
      <dgm:t>
        <a:bodyPr/>
        <a:lstStyle/>
        <a:p>
          <a:endParaRPr lang="en-US"/>
        </a:p>
      </dgm:t>
    </dgm:pt>
    <dgm:pt modelId="{194673E3-014D-4A5A-A2B7-DB9CACA39DAB}" type="pres">
      <dgm:prSet presAssocID="{F2892F9B-58FD-4A90-A007-9475CC800520}" presName="hierChild1" presStyleCnt="0">
        <dgm:presLayoutVars>
          <dgm:orgChart val="1"/>
          <dgm:chPref val="1"/>
          <dgm:dir/>
          <dgm:animOne val="branch"/>
          <dgm:animLvl val="lvl"/>
          <dgm:resizeHandles/>
        </dgm:presLayoutVars>
      </dgm:prSet>
      <dgm:spPr/>
    </dgm:pt>
    <dgm:pt modelId="{FBAE8221-AB07-4F3B-B7CD-8522430E276D}" type="pres">
      <dgm:prSet presAssocID="{59BDEFEF-4176-42DA-B76A-325C7DDAA8EB}" presName="hierRoot1" presStyleCnt="0">
        <dgm:presLayoutVars>
          <dgm:hierBranch val="init"/>
        </dgm:presLayoutVars>
      </dgm:prSet>
      <dgm:spPr/>
    </dgm:pt>
    <dgm:pt modelId="{5D07BDA6-65AA-4A18-AF49-1A896B78C484}" type="pres">
      <dgm:prSet presAssocID="{59BDEFEF-4176-42DA-B76A-325C7DDAA8EB}" presName="rootComposite1" presStyleCnt="0"/>
      <dgm:spPr/>
    </dgm:pt>
    <dgm:pt modelId="{2E9C9701-FB7A-43BB-8094-5DE3ED65D642}" type="pres">
      <dgm:prSet presAssocID="{59BDEFEF-4176-42DA-B76A-325C7DDAA8EB}" presName="rootText1" presStyleLbl="node0" presStyleIdx="0" presStyleCnt="4" custScaleX="74775" custScaleY="96203" custLinFactX="104188" custLinFactNeighborX="200000" custLinFactNeighborY="-5660">
        <dgm:presLayoutVars>
          <dgm:chPref val="3"/>
        </dgm:presLayoutVars>
      </dgm:prSet>
      <dgm:spPr/>
    </dgm:pt>
    <dgm:pt modelId="{F5C5E3C2-271B-4032-B13C-E482B22A5A90}" type="pres">
      <dgm:prSet presAssocID="{59BDEFEF-4176-42DA-B76A-325C7DDAA8EB}" presName="rootConnector1" presStyleLbl="node1" presStyleIdx="0" presStyleCnt="0"/>
      <dgm:spPr/>
    </dgm:pt>
    <dgm:pt modelId="{23624D6A-AE75-4E10-A74E-5B29FFC2AE9C}" type="pres">
      <dgm:prSet presAssocID="{59BDEFEF-4176-42DA-B76A-325C7DDAA8EB}" presName="hierChild2" presStyleCnt="0"/>
      <dgm:spPr/>
    </dgm:pt>
    <dgm:pt modelId="{3BAE3013-7E1F-4D49-BD7C-16E64B22D8A1}" type="pres">
      <dgm:prSet presAssocID="{59BDEFEF-4176-42DA-B76A-325C7DDAA8EB}" presName="hierChild3" presStyleCnt="0"/>
      <dgm:spPr/>
    </dgm:pt>
    <dgm:pt modelId="{9D3D87CC-3291-4970-8A97-68E803F9290D}" type="pres">
      <dgm:prSet presAssocID="{BA93B415-1FDB-443D-A294-E473265F79E7}" presName="hierRoot1" presStyleCnt="0">
        <dgm:presLayoutVars>
          <dgm:hierBranch val="init"/>
        </dgm:presLayoutVars>
      </dgm:prSet>
      <dgm:spPr/>
    </dgm:pt>
    <dgm:pt modelId="{8DAD8713-0F2C-41B7-A00B-845CC6ACF6B8}" type="pres">
      <dgm:prSet presAssocID="{BA93B415-1FDB-443D-A294-E473265F79E7}" presName="rootComposite1" presStyleCnt="0"/>
      <dgm:spPr/>
    </dgm:pt>
    <dgm:pt modelId="{688FCE20-D9F3-46BF-8308-D5CC92863B03}" type="pres">
      <dgm:prSet presAssocID="{BA93B415-1FDB-443D-A294-E473265F79E7}" presName="rootText1" presStyleLbl="node0" presStyleIdx="1" presStyleCnt="4" custLinFactNeighborX="55760" custLinFactNeighborY="-9424">
        <dgm:presLayoutVars>
          <dgm:chPref val="3"/>
        </dgm:presLayoutVars>
      </dgm:prSet>
      <dgm:spPr>
        <a:prstGeom prst="rect">
          <a:avLst/>
        </a:prstGeom>
      </dgm:spPr>
    </dgm:pt>
    <dgm:pt modelId="{B42B1304-BBE8-412E-AB87-3D6A3CD4F39F}" type="pres">
      <dgm:prSet presAssocID="{BA93B415-1FDB-443D-A294-E473265F79E7}" presName="rootConnector1" presStyleLbl="node1" presStyleIdx="0" presStyleCnt="0"/>
      <dgm:spPr/>
    </dgm:pt>
    <dgm:pt modelId="{B40E6250-3DE0-4735-8AC5-C590A8B88450}" type="pres">
      <dgm:prSet presAssocID="{BA93B415-1FDB-443D-A294-E473265F79E7}" presName="hierChild2" presStyleCnt="0"/>
      <dgm:spPr/>
    </dgm:pt>
    <dgm:pt modelId="{B7CDD453-EFED-4F71-AA16-1145D6EB0D1D}" type="pres">
      <dgm:prSet presAssocID="{5FBA001A-8A70-43E7-9A4F-107451FA14D7}" presName="Name37" presStyleLbl="parChTrans1D2" presStyleIdx="0" presStyleCnt="3"/>
      <dgm:spPr/>
    </dgm:pt>
    <dgm:pt modelId="{FF867F84-1BCE-4B77-B340-F7541220B127}" type="pres">
      <dgm:prSet presAssocID="{E9B7F89A-5623-48A1-B188-D2A300C15DEF}" presName="hierRoot2" presStyleCnt="0">
        <dgm:presLayoutVars>
          <dgm:hierBranch val="init"/>
        </dgm:presLayoutVars>
      </dgm:prSet>
      <dgm:spPr/>
    </dgm:pt>
    <dgm:pt modelId="{28F8BEB5-9634-4637-88C2-D0A05A2F33E7}" type="pres">
      <dgm:prSet presAssocID="{E9B7F89A-5623-48A1-B188-D2A300C15DEF}" presName="rootComposite" presStyleCnt="0"/>
      <dgm:spPr/>
    </dgm:pt>
    <dgm:pt modelId="{CA30837D-6BFE-4EF9-A04E-143D4AD9F548}" type="pres">
      <dgm:prSet presAssocID="{E9B7F89A-5623-48A1-B188-D2A300C15DEF}" presName="rootText" presStyleLbl="node2" presStyleIdx="0" presStyleCnt="2" custScaleX="82761" custScaleY="90450" custLinFactNeighborX="-52130" custLinFactNeighborY="-12645">
        <dgm:presLayoutVars>
          <dgm:chPref val="3"/>
        </dgm:presLayoutVars>
      </dgm:prSet>
      <dgm:spPr/>
    </dgm:pt>
    <dgm:pt modelId="{4F40E614-FBC4-4B53-8A6F-0004A02060C0}" type="pres">
      <dgm:prSet presAssocID="{E9B7F89A-5623-48A1-B188-D2A300C15DEF}" presName="rootConnector" presStyleLbl="node2" presStyleIdx="0" presStyleCnt="2"/>
      <dgm:spPr/>
    </dgm:pt>
    <dgm:pt modelId="{DC6F942A-0F74-42E5-8CC2-CF4A0550953E}" type="pres">
      <dgm:prSet presAssocID="{E9B7F89A-5623-48A1-B188-D2A300C15DEF}" presName="hierChild4" presStyleCnt="0"/>
      <dgm:spPr/>
    </dgm:pt>
    <dgm:pt modelId="{9325A9ED-B5C3-4288-93F7-51DB3858FCFA}" type="pres">
      <dgm:prSet presAssocID="{E9B7F89A-5623-48A1-B188-D2A300C15DEF}" presName="hierChild5" presStyleCnt="0"/>
      <dgm:spPr/>
    </dgm:pt>
    <dgm:pt modelId="{D8682813-996C-4FB9-8622-5D320F58595C}" type="pres">
      <dgm:prSet presAssocID="{C094ECAF-6400-4669-9469-F77A6C6429C5}" presName="Name37" presStyleLbl="parChTrans1D2" presStyleIdx="1" presStyleCnt="3"/>
      <dgm:spPr/>
    </dgm:pt>
    <dgm:pt modelId="{FAE0E36C-317A-4F5C-A39E-3CF6FA3659CB}" type="pres">
      <dgm:prSet presAssocID="{CEE88D77-D297-425D-8C6E-3825D213E91E}" presName="hierRoot2" presStyleCnt="0">
        <dgm:presLayoutVars>
          <dgm:hierBranch val="init"/>
        </dgm:presLayoutVars>
      </dgm:prSet>
      <dgm:spPr/>
    </dgm:pt>
    <dgm:pt modelId="{EACB6690-8AD0-4BCE-A19B-991BFFF81F0B}" type="pres">
      <dgm:prSet presAssocID="{CEE88D77-D297-425D-8C6E-3825D213E91E}" presName="rootComposite" presStyleCnt="0"/>
      <dgm:spPr/>
    </dgm:pt>
    <dgm:pt modelId="{8A4345D9-CE3E-480C-AC47-9F13A87805E7}" type="pres">
      <dgm:prSet presAssocID="{CEE88D77-D297-425D-8C6E-3825D213E91E}" presName="rootText" presStyleLbl="node2" presStyleIdx="1" presStyleCnt="2" custScaleX="75455" custScaleY="88257" custLinFactX="38494" custLinFactNeighborX="100000" custLinFactNeighborY="-13870">
        <dgm:presLayoutVars>
          <dgm:chPref val="3"/>
        </dgm:presLayoutVars>
      </dgm:prSet>
      <dgm:spPr/>
    </dgm:pt>
    <dgm:pt modelId="{B6C19009-A3EB-4671-8375-FC8DF5C5986F}" type="pres">
      <dgm:prSet presAssocID="{CEE88D77-D297-425D-8C6E-3825D213E91E}" presName="rootConnector" presStyleLbl="node2" presStyleIdx="1" presStyleCnt="2"/>
      <dgm:spPr/>
    </dgm:pt>
    <dgm:pt modelId="{598484B1-1BD8-4360-BEA6-15F9E0A8D429}" type="pres">
      <dgm:prSet presAssocID="{CEE88D77-D297-425D-8C6E-3825D213E91E}" presName="hierChild4" presStyleCnt="0"/>
      <dgm:spPr/>
    </dgm:pt>
    <dgm:pt modelId="{5538F953-415F-4460-BB74-DBDF5B8211A2}" type="pres">
      <dgm:prSet presAssocID="{CEE88D77-D297-425D-8C6E-3825D213E91E}" presName="hierChild5" presStyleCnt="0"/>
      <dgm:spPr/>
    </dgm:pt>
    <dgm:pt modelId="{FD827487-B7B9-4A3F-8247-4E3F00FBE890}" type="pres">
      <dgm:prSet presAssocID="{BA93B415-1FDB-443D-A294-E473265F79E7}" presName="hierChild3" presStyleCnt="0"/>
      <dgm:spPr/>
    </dgm:pt>
    <dgm:pt modelId="{F91C9610-6619-4B98-BA96-BF8A58B3D4C9}" type="pres">
      <dgm:prSet presAssocID="{169BCED1-B810-4595-BC9A-CAFBFDACA761}" presName="Name111" presStyleLbl="parChTrans1D2" presStyleIdx="2" presStyleCnt="3"/>
      <dgm:spPr/>
    </dgm:pt>
    <dgm:pt modelId="{DDCE1732-E03D-4B39-8D22-C7199C38F1D9}" type="pres">
      <dgm:prSet presAssocID="{59BAB9C0-2D88-4D9F-A132-BDDD62646E58}" presName="hierRoot3" presStyleCnt="0">
        <dgm:presLayoutVars>
          <dgm:hierBranch val="init"/>
        </dgm:presLayoutVars>
      </dgm:prSet>
      <dgm:spPr/>
    </dgm:pt>
    <dgm:pt modelId="{03FF3745-40CC-4153-B2AC-969D3A5E8631}" type="pres">
      <dgm:prSet presAssocID="{59BAB9C0-2D88-4D9F-A132-BDDD62646E58}" presName="rootComposite3" presStyleCnt="0"/>
      <dgm:spPr/>
    </dgm:pt>
    <dgm:pt modelId="{049E9580-76D1-4025-A047-A35B91CE1680}" type="pres">
      <dgm:prSet presAssocID="{59BAB9C0-2D88-4D9F-A132-BDDD62646E58}" presName="rootText3" presStyleLbl="asst1" presStyleIdx="0" presStyleCnt="1" custScaleX="100690" custScaleY="109160" custLinFactX="16260" custLinFactNeighborX="100000" custLinFactNeighborY="-19921">
        <dgm:presLayoutVars>
          <dgm:chPref val="3"/>
        </dgm:presLayoutVars>
      </dgm:prSet>
      <dgm:spPr/>
    </dgm:pt>
    <dgm:pt modelId="{20659A04-C17A-4ECC-B8E7-2528A57239F5}" type="pres">
      <dgm:prSet presAssocID="{59BAB9C0-2D88-4D9F-A132-BDDD62646E58}" presName="rootConnector3" presStyleLbl="asst1" presStyleIdx="0" presStyleCnt="1"/>
      <dgm:spPr/>
    </dgm:pt>
    <dgm:pt modelId="{4FB18847-F384-46DB-A6E9-8AFE796A14F4}" type="pres">
      <dgm:prSet presAssocID="{59BAB9C0-2D88-4D9F-A132-BDDD62646E58}" presName="hierChild6" presStyleCnt="0"/>
      <dgm:spPr/>
    </dgm:pt>
    <dgm:pt modelId="{6B339098-7AF9-4C1A-A321-7A38D718840C}" type="pres">
      <dgm:prSet presAssocID="{59BAB9C0-2D88-4D9F-A132-BDDD62646E58}" presName="hierChild7" presStyleCnt="0"/>
      <dgm:spPr/>
    </dgm:pt>
    <dgm:pt modelId="{C59702A5-651A-4DCE-A577-00859004E1BD}" type="pres">
      <dgm:prSet presAssocID="{269AE505-3F1D-4C08-BDC3-90BE1DE6ADBB}" presName="hierRoot1" presStyleCnt="0">
        <dgm:presLayoutVars>
          <dgm:hierBranch val="init"/>
        </dgm:presLayoutVars>
      </dgm:prSet>
      <dgm:spPr/>
    </dgm:pt>
    <dgm:pt modelId="{386B902C-7A0F-41D1-B87B-EE3466107EDD}" type="pres">
      <dgm:prSet presAssocID="{269AE505-3F1D-4C08-BDC3-90BE1DE6ADBB}" presName="rootComposite1" presStyleCnt="0"/>
      <dgm:spPr/>
    </dgm:pt>
    <dgm:pt modelId="{9982F76C-7BCE-4E10-8E2B-4A97A22A7C73}" type="pres">
      <dgm:prSet presAssocID="{269AE505-3F1D-4C08-BDC3-90BE1DE6ADBB}" presName="rootText1" presStyleLbl="node0" presStyleIdx="2" presStyleCnt="4" custScaleX="84345" custScaleY="90933" custLinFactY="100000" custLinFactNeighborX="-14816" custLinFactNeighborY="178472">
        <dgm:presLayoutVars>
          <dgm:chPref val="3"/>
        </dgm:presLayoutVars>
      </dgm:prSet>
      <dgm:spPr/>
    </dgm:pt>
    <dgm:pt modelId="{EF696735-486C-406E-BBFC-892D51ACCF3F}" type="pres">
      <dgm:prSet presAssocID="{269AE505-3F1D-4C08-BDC3-90BE1DE6ADBB}" presName="rootConnector1" presStyleLbl="node1" presStyleIdx="0" presStyleCnt="0"/>
      <dgm:spPr/>
    </dgm:pt>
    <dgm:pt modelId="{D3B27D0D-F9E8-4ED6-BD1C-5268B6E11BE5}" type="pres">
      <dgm:prSet presAssocID="{269AE505-3F1D-4C08-BDC3-90BE1DE6ADBB}" presName="hierChild2" presStyleCnt="0"/>
      <dgm:spPr/>
    </dgm:pt>
    <dgm:pt modelId="{AB317D0D-A8EE-4488-9DCA-1E1E11DFB902}" type="pres">
      <dgm:prSet presAssocID="{269AE505-3F1D-4C08-BDC3-90BE1DE6ADBB}" presName="hierChild3" presStyleCnt="0"/>
      <dgm:spPr/>
    </dgm:pt>
    <dgm:pt modelId="{D31F8091-2761-4F59-887C-ABD66835B0FD}" type="pres">
      <dgm:prSet presAssocID="{565509BA-9328-4FB6-A2D9-57CEE831A245}" presName="hierRoot1" presStyleCnt="0">
        <dgm:presLayoutVars>
          <dgm:hierBranch val="init"/>
        </dgm:presLayoutVars>
      </dgm:prSet>
      <dgm:spPr/>
    </dgm:pt>
    <dgm:pt modelId="{44B2634C-0412-422F-A714-0A26311A4389}" type="pres">
      <dgm:prSet presAssocID="{565509BA-9328-4FB6-A2D9-57CEE831A245}" presName="rootComposite1" presStyleCnt="0"/>
      <dgm:spPr/>
    </dgm:pt>
    <dgm:pt modelId="{682CF827-5E69-42A4-85F5-BDF1609F1999}" type="pres">
      <dgm:prSet presAssocID="{565509BA-9328-4FB6-A2D9-57CEE831A245}" presName="rootText1" presStyleLbl="node0" presStyleIdx="3" presStyleCnt="4" custScaleX="77525" custScaleY="88559" custLinFactX="-100000" custLinFactY="100000" custLinFactNeighborX="-116598" custLinFactNeighborY="179807">
        <dgm:presLayoutVars>
          <dgm:chPref val="3"/>
        </dgm:presLayoutVars>
      </dgm:prSet>
      <dgm:spPr/>
    </dgm:pt>
    <dgm:pt modelId="{B67A0996-DE63-4123-9B36-E2BEF5571E81}" type="pres">
      <dgm:prSet presAssocID="{565509BA-9328-4FB6-A2D9-57CEE831A245}" presName="rootConnector1" presStyleLbl="node1" presStyleIdx="0" presStyleCnt="0"/>
      <dgm:spPr/>
    </dgm:pt>
    <dgm:pt modelId="{8E635EE7-0C4C-4712-ABFB-4F1DFE7F66D1}" type="pres">
      <dgm:prSet presAssocID="{565509BA-9328-4FB6-A2D9-57CEE831A245}" presName="hierChild2" presStyleCnt="0"/>
      <dgm:spPr/>
    </dgm:pt>
    <dgm:pt modelId="{BC9BB9DC-F525-44C2-93B0-3FCC34138580}" type="pres">
      <dgm:prSet presAssocID="{565509BA-9328-4FB6-A2D9-57CEE831A245}" presName="hierChild3" presStyleCnt="0"/>
      <dgm:spPr/>
    </dgm:pt>
  </dgm:ptLst>
  <dgm:cxnLst>
    <dgm:cxn modelId="{802BDF02-26DE-4587-859A-10A2B1F454D9}" type="presOf" srcId="{59BDEFEF-4176-42DA-B76A-325C7DDAA8EB}" destId="{F5C5E3C2-271B-4032-B13C-E482B22A5A90}" srcOrd="1" destOrd="0" presId="urn:microsoft.com/office/officeart/2005/8/layout/orgChart1"/>
    <dgm:cxn modelId="{C5A21F03-E6DD-4EDE-856E-5649DC37C1B4}" type="presOf" srcId="{C094ECAF-6400-4669-9469-F77A6C6429C5}" destId="{D8682813-996C-4FB9-8622-5D320F58595C}" srcOrd="0" destOrd="0" presId="urn:microsoft.com/office/officeart/2005/8/layout/orgChart1"/>
    <dgm:cxn modelId="{70B9830A-B056-44E9-A2A5-132DFC3C6958}" type="presOf" srcId="{59BDEFEF-4176-42DA-B76A-325C7DDAA8EB}" destId="{2E9C9701-FB7A-43BB-8094-5DE3ED65D642}" srcOrd="0" destOrd="0" presId="urn:microsoft.com/office/officeart/2005/8/layout/orgChart1"/>
    <dgm:cxn modelId="{7CA19214-8DDB-4A6D-8368-993A6CC41129}" srcId="{F2892F9B-58FD-4A90-A007-9475CC800520}" destId="{59BDEFEF-4176-42DA-B76A-325C7DDAA8EB}" srcOrd="0" destOrd="0" parTransId="{7DC9891F-6DE1-4DE6-93C7-DE10FA26FC12}" sibTransId="{A556A8C8-7C0B-4CAB-80D6-B8FC1CE4DAC7}"/>
    <dgm:cxn modelId="{B7DD1D26-BD29-4E2D-88DA-133E79E69DDB}" srcId="{BA93B415-1FDB-443D-A294-E473265F79E7}" destId="{59BAB9C0-2D88-4D9F-A132-BDDD62646E58}" srcOrd="2" destOrd="0" parTransId="{169BCED1-B810-4595-BC9A-CAFBFDACA761}" sibTransId="{2C0FDA65-1AB0-4947-B3BD-AE0701D49AA8}"/>
    <dgm:cxn modelId="{2445822B-857F-450A-9E38-077CD9E53E5D}" type="presOf" srcId="{5FBA001A-8A70-43E7-9A4F-107451FA14D7}" destId="{B7CDD453-EFED-4F71-AA16-1145D6EB0D1D}" srcOrd="0" destOrd="0" presId="urn:microsoft.com/office/officeart/2005/8/layout/orgChart1"/>
    <dgm:cxn modelId="{B323E52D-945F-429B-885F-58A63B3F8C85}" type="presOf" srcId="{59BAB9C0-2D88-4D9F-A132-BDDD62646E58}" destId="{049E9580-76D1-4025-A047-A35B91CE1680}" srcOrd="0" destOrd="0" presId="urn:microsoft.com/office/officeart/2005/8/layout/orgChart1"/>
    <dgm:cxn modelId="{A22CD136-F92D-4DBC-882D-30F76EBA711E}" type="presOf" srcId="{F2892F9B-58FD-4A90-A007-9475CC800520}" destId="{194673E3-014D-4A5A-A2B7-DB9CACA39DAB}" srcOrd="0" destOrd="0" presId="urn:microsoft.com/office/officeart/2005/8/layout/orgChart1"/>
    <dgm:cxn modelId="{DC746841-C41C-4C0A-8CF6-9482A39865ED}" type="presOf" srcId="{169BCED1-B810-4595-BC9A-CAFBFDACA761}" destId="{F91C9610-6619-4B98-BA96-BF8A58B3D4C9}" srcOrd="0" destOrd="0" presId="urn:microsoft.com/office/officeart/2005/8/layout/orgChart1"/>
    <dgm:cxn modelId="{29978441-6BD7-48DA-A26F-E15006454E72}" type="presOf" srcId="{BA93B415-1FDB-443D-A294-E473265F79E7}" destId="{688FCE20-D9F3-46BF-8308-D5CC92863B03}" srcOrd="0" destOrd="0" presId="urn:microsoft.com/office/officeart/2005/8/layout/orgChart1"/>
    <dgm:cxn modelId="{15841965-4EA2-4270-9BC4-9EB3A8449F67}" type="presOf" srcId="{269AE505-3F1D-4C08-BDC3-90BE1DE6ADBB}" destId="{9982F76C-7BCE-4E10-8E2B-4A97A22A7C73}" srcOrd="0" destOrd="0" presId="urn:microsoft.com/office/officeart/2005/8/layout/orgChart1"/>
    <dgm:cxn modelId="{E93D4E49-7B9A-47EE-A235-AEB34BEC09BA}" srcId="{BA93B415-1FDB-443D-A294-E473265F79E7}" destId="{E9B7F89A-5623-48A1-B188-D2A300C15DEF}" srcOrd="0" destOrd="0" parTransId="{5FBA001A-8A70-43E7-9A4F-107451FA14D7}" sibTransId="{3C313121-85CE-4C7D-AE52-07E81909576A}"/>
    <dgm:cxn modelId="{4766736A-9786-40CF-BD1C-D8807800909A}" type="presOf" srcId="{565509BA-9328-4FB6-A2D9-57CEE831A245}" destId="{B67A0996-DE63-4123-9B36-E2BEF5571E81}" srcOrd="1" destOrd="0" presId="urn:microsoft.com/office/officeart/2005/8/layout/orgChart1"/>
    <dgm:cxn modelId="{5C96D686-E177-462E-BF54-21E01354E391}" type="presOf" srcId="{269AE505-3F1D-4C08-BDC3-90BE1DE6ADBB}" destId="{EF696735-486C-406E-BBFC-892D51ACCF3F}" srcOrd="1" destOrd="0" presId="urn:microsoft.com/office/officeart/2005/8/layout/orgChart1"/>
    <dgm:cxn modelId="{FE51B98A-F459-47CB-9ABC-22B18E38F5EE}" type="presOf" srcId="{59BAB9C0-2D88-4D9F-A132-BDDD62646E58}" destId="{20659A04-C17A-4ECC-B8E7-2528A57239F5}" srcOrd="1" destOrd="0" presId="urn:microsoft.com/office/officeart/2005/8/layout/orgChart1"/>
    <dgm:cxn modelId="{354B348E-B7AB-4F6E-A473-AC54488DE0A1}" type="presOf" srcId="{565509BA-9328-4FB6-A2D9-57CEE831A245}" destId="{682CF827-5E69-42A4-85F5-BDF1609F1999}" srcOrd="0" destOrd="0" presId="urn:microsoft.com/office/officeart/2005/8/layout/orgChart1"/>
    <dgm:cxn modelId="{0246668F-713E-4265-B557-FE18C7FECDB3}" srcId="{F2892F9B-58FD-4A90-A007-9475CC800520}" destId="{565509BA-9328-4FB6-A2D9-57CEE831A245}" srcOrd="3" destOrd="0" parTransId="{8E16D9E1-340B-49AD-A0D6-BE7796CDF036}" sibTransId="{04EA8571-F945-4935-BAC4-0592397EA79B}"/>
    <dgm:cxn modelId="{1463E797-14AD-4412-A24D-F310BB931C3B}" type="presOf" srcId="{BA93B415-1FDB-443D-A294-E473265F79E7}" destId="{B42B1304-BBE8-412E-AB87-3D6A3CD4F39F}" srcOrd="1" destOrd="0" presId="urn:microsoft.com/office/officeart/2005/8/layout/orgChart1"/>
    <dgm:cxn modelId="{D60470BD-781A-4186-AE11-4847D9C0421D}" srcId="{F2892F9B-58FD-4A90-A007-9475CC800520}" destId="{269AE505-3F1D-4C08-BDC3-90BE1DE6ADBB}" srcOrd="2" destOrd="0" parTransId="{4850A4D3-39AC-4B97-9A11-B3865132E2FA}" sibTransId="{BF1B918E-07A9-4F61-8018-FE23351C3EE1}"/>
    <dgm:cxn modelId="{10F506D2-1F7A-48F0-A506-99E9C76550A1}" srcId="{BA93B415-1FDB-443D-A294-E473265F79E7}" destId="{CEE88D77-D297-425D-8C6E-3825D213E91E}" srcOrd="1" destOrd="0" parTransId="{C094ECAF-6400-4669-9469-F77A6C6429C5}" sibTransId="{69EEE14D-B5BA-4858-ADDD-ADD50CE90A04}"/>
    <dgm:cxn modelId="{2B439BD4-253B-4DD6-B784-A8473A426BB2}" type="presOf" srcId="{E9B7F89A-5623-48A1-B188-D2A300C15DEF}" destId="{4F40E614-FBC4-4B53-8A6F-0004A02060C0}" srcOrd="1" destOrd="0" presId="urn:microsoft.com/office/officeart/2005/8/layout/orgChart1"/>
    <dgm:cxn modelId="{E23953EA-6FAC-4131-A247-49998ACC6D08}" srcId="{F2892F9B-58FD-4A90-A007-9475CC800520}" destId="{BA93B415-1FDB-443D-A294-E473265F79E7}" srcOrd="1" destOrd="0" parTransId="{59514861-22CD-477C-8363-B3EAAB1B53C3}" sibTransId="{7029BC27-6655-4B99-B390-25CC9DC612BC}"/>
    <dgm:cxn modelId="{D49EB4F5-EFC8-413C-A25D-2FDDE610E749}" type="presOf" srcId="{E9B7F89A-5623-48A1-B188-D2A300C15DEF}" destId="{CA30837D-6BFE-4EF9-A04E-143D4AD9F548}" srcOrd="0" destOrd="0" presId="urn:microsoft.com/office/officeart/2005/8/layout/orgChart1"/>
    <dgm:cxn modelId="{0C19CCF6-381B-40FC-81E7-32BB06FF730C}" type="presOf" srcId="{CEE88D77-D297-425D-8C6E-3825D213E91E}" destId="{B6C19009-A3EB-4671-8375-FC8DF5C5986F}" srcOrd="1" destOrd="0" presId="urn:microsoft.com/office/officeart/2005/8/layout/orgChart1"/>
    <dgm:cxn modelId="{E67C99F7-B3D9-4DE3-9EA5-DDA639871CFA}" type="presOf" srcId="{CEE88D77-D297-425D-8C6E-3825D213E91E}" destId="{8A4345D9-CE3E-480C-AC47-9F13A87805E7}" srcOrd="0" destOrd="0" presId="urn:microsoft.com/office/officeart/2005/8/layout/orgChart1"/>
    <dgm:cxn modelId="{6A4D84C5-3748-4DE2-AF48-118093218255}" type="presParOf" srcId="{194673E3-014D-4A5A-A2B7-DB9CACA39DAB}" destId="{FBAE8221-AB07-4F3B-B7CD-8522430E276D}" srcOrd="0" destOrd="0" presId="urn:microsoft.com/office/officeart/2005/8/layout/orgChart1"/>
    <dgm:cxn modelId="{9EC43C25-B1E6-4DCA-A30A-3D0151EEA43A}" type="presParOf" srcId="{FBAE8221-AB07-4F3B-B7CD-8522430E276D}" destId="{5D07BDA6-65AA-4A18-AF49-1A896B78C484}" srcOrd="0" destOrd="0" presId="urn:microsoft.com/office/officeart/2005/8/layout/orgChart1"/>
    <dgm:cxn modelId="{0A52F06B-987B-425C-8DC0-198B90CF89E9}" type="presParOf" srcId="{5D07BDA6-65AA-4A18-AF49-1A896B78C484}" destId="{2E9C9701-FB7A-43BB-8094-5DE3ED65D642}" srcOrd="0" destOrd="0" presId="urn:microsoft.com/office/officeart/2005/8/layout/orgChart1"/>
    <dgm:cxn modelId="{BD5440AF-B9B9-485B-A30F-EC2F5BC54C4E}" type="presParOf" srcId="{5D07BDA6-65AA-4A18-AF49-1A896B78C484}" destId="{F5C5E3C2-271B-4032-B13C-E482B22A5A90}" srcOrd="1" destOrd="0" presId="urn:microsoft.com/office/officeart/2005/8/layout/orgChart1"/>
    <dgm:cxn modelId="{0629F872-03E3-44C7-ABF7-CBC047B8F7C9}" type="presParOf" srcId="{FBAE8221-AB07-4F3B-B7CD-8522430E276D}" destId="{23624D6A-AE75-4E10-A74E-5B29FFC2AE9C}" srcOrd="1" destOrd="0" presId="urn:microsoft.com/office/officeart/2005/8/layout/orgChart1"/>
    <dgm:cxn modelId="{2C82984C-7DAB-449F-B44A-F872106DC844}" type="presParOf" srcId="{FBAE8221-AB07-4F3B-B7CD-8522430E276D}" destId="{3BAE3013-7E1F-4D49-BD7C-16E64B22D8A1}" srcOrd="2" destOrd="0" presId="urn:microsoft.com/office/officeart/2005/8/layout/orgChart1"/>
    <dgm:cxn modelId="{B2692463-BC43-4894-8996-9B6E81CB78AF}" type="presParOf" srcId="{194673E3-014D-4A5A-A2B7-DB9CACA39DAB}" destId="{9D3D87CC-3291-4970-8A97-68E803F9290D}" srcOrd="1" destOrd="0" presId="urn:microsoft.com/office/officeart/2005/8/layout/orgChart1"/>
    <dgm:cxn modelId="{091E925F-EDBB-4074-8F02-05D0B34BCB40}" type="presParOf" srcId="{9D3D87CC-3291-4970-8A97-68E803F9290D}" destId="{8DAD8713-0F2C-41B7-A00B-845CC6ACF6B8}" srcOrd="0" destOrd="0" presId="urn:microsoft.com/office/officeart/2005/8/layout/orgChart1"/>
    <dgm:cxn modelId="{FBB7895D-2FB3-4AC8-9DE5-D9467C94D71E}" type="presParOf" srcId="{8DAD8713-0F2C-41B7-A00B-845CC6ACF6B8}" destId="{688FCE20-D9F3-46BF-8308-D5CC92863B03}" srcOrd="0" destOrd="0" presId="urn:microsoft.com/office/officeart/2005/8/layout/orgChart1"/>
    <dgm:cxn modelId="{790BDF5A-2298-469C-9B9C-4F145FB0D96F}" type="presParOf" srcId="{8DAD8713-0F2C-41B7-A00B-845CC6ACF6B8}" destId="{B42B1304-BBE8-412E-AB87-3D6A3CD4F39F}" srcOrd="1" destOrd="0" presId="urn:microsoft.com/office/officeart/2005/8/layout/orgChart1"/>
    <dgm:cxn modelId="{CA9EEC96-270B-4C87-8BE3-5F0A7CFE7E32}" type="presParOf" srcId="{9D3D87CC-3291-4970-8A97-68E803F9290D}" destId="{B40E6250-3DE0-4735-8AC5-C590A8B88450}" srcOrd="1" destOrd="0" presId="urn:microsoft.com/office/officeart/2005/8/layout/orgChart1"/>
    <dgm:cxn modelId="{42CCD822-7F5F-4E92-81DE-CAB160D558DB}" type="presParOf" srcId="{B40E6250-3DE0-4735-8AC5-C590A8B88450}" destId="{B7CDD453-EFED-4F71-AA16-1145D6EB0D1D}" srcOrd="0" destOrd="0" presId="urn:microsoft.com/office/officeart/2005/8/layout/orgChart1"/>
    <dgm:cxn modelId="{C473CD3A-B1E7-45E1-82C3-6C526E55F37C}" type="presParOf" srcId="{B40E6250-3DE0-4735-8AC5-C590A8B88450}" destId="{FF867F84-1BCE-4B77-B340-F7541220B127}" srcOrd="1" destOrd="0" presId="urn:microsoft.com/office/officeart/2005/8/layout/orgChart1"/>
    <dgm:cxn modelId="{F4ED3E91-9F3F-49AC-8EA8-DE4F08D4AAE0}" type="presParOf" srcId="{FF867F84-1BCE-4B77-B340-F7541220B127}" destId="{28F8BEB5-9634-4637-88C2-D0A05A2F33E7}" srcOrd="0" destOrd="0" presId="urn:microsoft.com/office/officeart/2005/8/layout/orgChart1"/>
    <dgm:cxn modelId="{41F30F40-30C0-48F0-8746-AA6801DEFC9E}" type="presParOf" srcId="{28F8BEB5-9634-4637-88C2-D0A05A2F33E7}" destId="{CA30837D-6BFE-4EF9-A04E-143D4AD9F548}" srcOrd="0" destOrd="0" presId="urn:microsoft.com/office/officeart/2005/8/layout/orgChart1"/>
    <dgm:cxn modelId="{5B6973B0-7573-4C68-893A-41B2FBA1415C}" type="presParOf" srcId="{28F8BEB5-9634-4637-88C2-D0A05A2F33E7}" destId="{4F40E614-FBC4-4B53-8A6F-0004A02060C0}" srcOrd="1" destOrd="0" presId="urn:microsoft.com/office/officeart/2005/8/layout/orgChart1"/>
    <dgm:cxn modelId="{7327E7AE-439A-4B4F-8FBA-15A7344A4C66}" type="presParOf" srcId="{FF867F84-1BCE-4B77-B340-F7541220B127}" destId="{DC6F942A-0F74-42E5-8CC2-CF4A0550953E}" srcOrd="1" destOrd="0" presId="urn:microsoft.com/office/officeart/2005/8/layout/orgChart1"/>
    <dgm:cxn modelId="{CFA5D60F-4926-4D40-8C8B-CF487A06E42A}" type="presParOf" srcId="{FF867F84-1BCE-4B77-B340-F7541220B127}" destId="{9325A9ED-B5C3-4288-93F7-51DB3858FCFA}" srcOrd="2" destOrd="0" presId="urn:microsoft.com/office/officeart/2005/8/layout/orgChart1"/>
    <dgm:cxn modelId="{978E4528-EF2A-4582-96B5-D0BE14A78FB7}" type="presParOf" srcId="{B40E6250-3DE0-4735-8AC5-C590A8B88450}" destId="{D8682813-996C-4FB9-8622-5D320F58595C}" srcOrd="2" destOrd="0" presId="urn:microsoft.com/office/officeart/2005/8/layout/orgChart1"/>
    <dgm:cxn modelId="{9B05E926-3D19-4373-B63B-FD503343C040}" type="presParOf" srcId="{B40E6250-3DE0-4735-8AC5-C590A8B88450}" destId="{FAE0E36C-317A-4F5C-A39E-3CF6FA3659CB}" srcOrd="3" destOrd="0" presId="urn:microsoft.com/office/officeart/2005/8/layout/orgChart1"/>
    <dgm:cxn modelId="{2C595E4B-CCD5-4188-8A4B-43C9B0A926AB}" type="presParOf" srcId="{FAE0E36C-317A-4F5C-A39E-3CF6FA3659CB}" destId="{EACB6690-8AD0-4BCE-A19B-991BFFF81F0B}" srcOrd="0" destOrd="0" presId="urn:microsoft.com/office/officeart/2005/8/layout/orgChart1"/>
    <dgm:cxn modelId="{EED01EFB-1359-4D3C-BA43-2E76EA7CE7AE}" type="presParOf" srcId="{EACB6690-8AD0-4BCE-A19B-991BFFF81F0B}" destId="{8A4345D9-CE3E-480C-AC47-9F13A87805E7}" srcOrd="0" destOrd="0" presId="urn:microsoft.com/office/officeart/2005/8/layout/orgChart1"/>
    <dgm:cxn modelId="{BD809C81-CB03-4C28-AE50-709979BD4524}" type="presParOf" srcId="{EACB6690-8AD0-4BCE-A19B-991BFFF81F0B}" destId="{B6C19009-A3EB-4671-8375-FC8DF5C5986F}" srcOrd="1" destOrd="0" presId="urn:microsoft.com/office/officeart/2005/8/layout/orgChart1"/>
    <dgm:cxn modelId="{73DBE248-6A7E-43E3-A1D6-82E8E95DACE6}" type="presParOf" srcId="{FAE0E36C-317A-4F5C-A39E-3CF6FA3659CB}" destId="{598484B1-1BD8-4360-BEA6-15F9E0A8D429}" srcOrd="1" destOrd="0" presId="urn:microsoft.com/office/officeart/2005/8/layout/orgChart1"/>
    <dgm:cxn modelId="{5EB8E08B-49B2-40DF-BA5B-2AD158952E4B}" type="presParOf" srcId="{FAE0E36C-317A-4F5C-A39E-3CF6FA3659CB}" destId="{5538F953-415F-4460-BB74-DBDF5B8211A2}" srcOrd="2" destOrd="0" presId="urn:microsoft.com/office/officeart/2005/8/layout/orgChart1"/>
    <dgm:cxn modelId="{55A6F1D8-E126-4693-9723-B4FF6B9931D5}" type="presParOf" srcId="{9D3D87CC-3291-4970-8A97-68E803F9290D}" destId="{FD827487-B7B9-4A3F-8247-4E3F00FBE890}" srcOrd="2" destOrd="0" presId="urn:microsoft.com/office/officeart/2005/8/layout/orgChart1"/>
    <dgm:cxn modelId="{D11E252C-C6B3-4883-9897-606ABB6CC80B}" type="presParOf" srcId="{FD827487-B7B9-4A3F-8247-4E3F00FBE890}" destId="{F91C9610-6619-4B98-BA96-BF8A58B3D4C9}" srcOrd="0" destOrd="0" presId="urn:microsoft.com/office/officeart/2005/8/layout/orgChart1"/>
    <dgm:cxn modelId="{39F92F27-3E16-4D7F-837C-362FB4748D82}" type="presParOf" srcId="{FD827487-B7B9-4A3F-8247-4E3F00FBE890}" destId="{DDCE1732-E03D-4B39-8D22-C7199C38F1D9}" srcOrd="1" destOrd="0" presId="urn:microsoft.com/office/officeart/2005/8/layout/orgChart1"/>
    <dgm:cxn modelId="{1D4F00E6-CCAA-4E35-B3B8-CAA607D9950B}" type="presParOf" srcId="{DDCE1732-E03D-4B39-8D22-C7199C38F1D9}" destId="{03FF3745-40CC-4153-B2AC-969D3A5E8631}" srcOrd="0" destOrd="0" presId="urn:microsoft.com/office/officeart/2005/8/layout/orgChart1"/>
    <dgm:cxn modelId="{922CEE80-59F9-406B-9A0C-A418B510CB6A}" type="presParOf" srcId="{03FF3745-40CC-4153-B2AC-969D3A5E8631}" destId="{049E9580-76D1-4025-A047-A35B91CE1680}" srcOrd="0" destOrd="0" presId="urn:microsoft.com/office/officeart/2005/8/layout/orgChart1"/>
    <dgm:cxn modelId="{78BD3044-D613-4331-ADBD-D92807A7075F}" type="presParOf" srcId="{03FF3745-40CC-4153-B2AC-969D3A5E8631}" destId="{20659A04-C17A-4ECC-B8E7-2528A57239F5}" srcOrd="1" destOrd="0" presId="urn:microsoft.com/office/officeart/2005/8/layout/orgChart1"/>
    <dgm:cxn modelId="{793B206B-D007-4F36-9A34-1FAFFE22A427}" type="presParOf" srcId="{DDCE1732-E03D-4B39-8D22-C7199C38F1D9}" destId="{4FB18847-F384-46DB-A6E9-8AFE796A14F4}" srcOrd="1" destOrd="0" presId="urn:microsoft.com/office/officeart/2005/8/layout/orgChart1"/>
    <dgm:cxn modelId="{A1C09F98-671A-4EAF-A5F1-4B70E0C12338}" type="presParOf" srcId="{DDCE1732-E03D-4B39-8D22-C7199C38F1D9}" destId="{6B339098-7AF9-4C1A-A321-7A38D718840C}" srcOrd="2" destOrd="0" presId="urn:microsoft.com/office/officeart/2005/8/layout/orgChart1"/>
    <dgm:cxn modelId="{C9605938-537D-4572-BDDA-700EF88C53BD}" type="presParOf" srcId="{194673E3-014D-4A5A-A2B7-DB9CACA39DAB}" destId="{C59702A5-651A-4DCE-A577-00859004E1BD}" srcOrd="2" destOrd="0" presId="urn:microsoft.com/office/officeart/2005/8/layout/orgChart1"/>
    <dgm:cxn modelId="{8AF1C9DD-FB07-45D5-BE1A-2117E9EBB4DE}" type="presParOf" srcId="{C59702A5-651A-4DCE-A577-00859004E1BD}" destId="{386B902C-7A0F-41D1-B87B-EE3466107EDD}" srcOrd="0" destOrd="0" presId="urn:microsoft.com/office/officeart/2005/8/layout/orgChart1"/>
    <dgm:cxn modelId="{1E54E5F9-6202-4F19-BF14-1AD95DE54143}" type="presParOf" srcId="{386B902C-7A0F-41D1-B87B-EE3466107EDD}" destId="{9982F76C-7BCE-4E10-8E2B-4A97A22A7C73}" srcOrd="0" destOrd="0" presId="urn:microsoft.com/office/officeart/2005/8/layout/orgChart1"/>
    <dgm:cxn modelId="{C2A5F42F-95A2-4CFD-B094-F3B26356C049}" type="presParOf" srcId="{386B902C-7A0F-41D1-B87B-EE3466107EDD}" destId="{EF696735-486C-406E-BBFC-892D51ACCF3F}" srcOrd="1" destOrd="0" presId="urn:microsoft.com/office/officeart/2005/8/layout/orgChart1"/>
    <dgm:cxn modelId="{7291F79E-B540-4E62-8B1D-914B6DB33739}" type="presParOf" srcId="{C59702A5-651A-4DCE-A577-00859004E1BD}" destId="{D3B27D0D-F9E8-4ED6-BD1C-5268B6E11BE5}" srcOrd="1" destOrd="0" presId="urn:microsoft.com/office/officeart/2005/8/layout/orgChart1"/>
    <dgm:cxn modelId="{DFF8B79F-00B5-41BF-BBB0-DE91A2835769}" type="presParOf" srcId="{C59702A5-651A-4DCE-A577-00859004E1BD}" destId="{AB317D0D-A8EE-4488-9DCA-1E1E11DFB902}" srcOrd="2" destOrd="0" presId="urn:microsoft.com/office/officeart/2005/8/layout/orgChart1"/>
    <dgm:cxn modelId="{9004F858-795E-4D2B-9428-5E91AA6D0081}" type="presParOf" srcId="{194673E3-014D-4A5A-A2B7-DB9CACA39DAB}" destId="{D31F8091-2761-4F59-887C-ABD66835B0FD}" srcOrd="3" destOrd="0" presId="urn:microsoft.com/office/officeart/2005/8/layout/orgChart1"/>
    <dgm:cxn modelId="{216854E6-9C1C-4D47-8FA6-9CFF2818E6ED}" type="presParOf" srcId="{D31F8091-2761-4F59-887C-ABD66835B0FD}" destId="{44B2634C-0412-422F-A714-0A26311A4389}" srcOrd="0" destOrd="0" presId="urn:microsoft.com/office/officeart/2005/8/layout/orgChart1"/>
    <dgm:cxn modelId="{25C56413-4728-49C3-8F2B-03BDB9188DA4}" type="presParOf" srcId="{44B2634C-0412-422F-A714-0A26311A4389}" destId="{682CF827-5E69-42A4-85F5-BDF1609F1999}" srcOrd="0" destOrd="0" presId="urn:microsoft.com/office/officeart/2005/8/layout/orgChart1"/>
    <dgm:cxn modelId="{D4EB0FE1-D4BE-4E4D-90F3-A018754E9223}" type="presParOf" srcId="{44B2634C-0412-422F-A714-0A26311A4389}" destId="{B67A0996-DE63-4123-9B36-E2BEF5571E81}" srcOrd="1" destOrd="0" presId="urn:microsoft.com/office/officeart/2005/8/layout/orgChart1"/>
    <dgm:cxn modelId="{D98BF420-7651-4326-958E-BD66F1E9B213}" type="presParOf" srcId="{D31F8091-2761-4F59-887C-ABD66835B0FD}" destId="{8E635EE7-0C4C-4712-ABFB-4F1DFE7F66D1}" srcOrd="1" destOrd="0" presId="urn:microsoft.com/office/officeart/2005/8/layout/orgChart1"/>
    <dgm:cxn modelId="{8992C0E7-CD8F-4B84-A8BB-8F4D7ED07EDD}" type="presParOf" srcId="{D31F8091-2761-4F59-887C-ABD66835B0FD}" destId="{BC9BB9DC-F525-44C2-93B0-3FCC3413858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1C9610-6619-4B98-BA96-BF8A58B3D4C9}">
      <dsp:nvSpPr>
        <dsp:cNvPr id="0" name=""/>
        <dsp:cNvSpPr/>
      </dsp:nvSpPr>
      <dsp:spPr>
        <a:xfrm>
          <a:off x="4292859" y="1174428"/>
          <a:ext cx="1063845" cy="915790"/>
        </a:xfrm>
        <a:custGeom>
          <a:avLst/>
          <a:gdLst/>
          <a:ahLst/>
          <a:cxnLst/>
          <a:rect l="0" t="0" r="0" b="0"/>
          <a:pathLst>
            <a:path>
              <a:moveTo>
                <a:pt x="0" y="0"/>
              </a:moveTo>
              <a:lnTo>
                <a:pt x="1063845" y="915790"/>
              </a:lnTo>
            </a:path>
          </a:pathLst>
        </a:custGeom>
        <a:noFill/>
        <a:ln w="19050" cap="flat" cmpd="sng" algn="ctr">
          <a:no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8682813-996C-4FB9-8622-5D320F58595C}">
      <dsp:nvSpPr>
        <dsp:cNvPr id="0" name=""/>
        <dsp:cNvSpPr/>
      </dsp:nvSpPr>
      <dsp:spPr>
        <a:xfrm>
          <a:off x="4292859" y="1174428"/>
          <a:ext cx="2864181" cy="2007626"/>
        </a:xfrm>
        <a:custGeom>
          <a:avLst/>
          <a:gdLst/>
          <a:ahLst/>
          <a:cxnLst/>
          <a:rect l="0" t="0" r="0" b="0"/>
          <a:pathLst>
            <a:path>
              <a:moveTo>
                <a:pt x="0" y="0"/>
              </a:moveTo>
              <a:lnTo>
                <a:pt x="0" y="1784218"/>
              </a:lnTo>
              <a:lnTo>
                <a:pt x="2864181" y="1784218"/>
              </a:lnTo>
              <a:lnTo>
                <a:pt x="2864181" y="2007626"/>
              </a:lnTo>
            </a:path>
          </a:pathLst>
        </a:custGeom>
        <a:noFill/>
        <a:ln w="19050" cap="flat" cmpd="sng" algn="ctr">
          <a:no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B7CDD453-EFED-4F71-AA16-1145D6EB0D1D}">
      <dsp:nvSpPr>
        <dsp:cNvPr id="0" name=""/>
        <dsp:cNvSpPr/>
      </dsp:nvSpPr>
      <dsp:spPr>
        <a:xfrm>
          <a:off x="971160" y="1174428"/>
          <a:ext cx="3321699" cy="2020658"/>
        </a:xfrm>
        <a:custGeom>
          <a:avLst/>
          <a:gdLst/>
          <a:ahLst/>
          <a:cxnLst/>
          <a:rect l="0" t="0" r="0" b="0"/>
          <a:pathLst>
            <a:path>
              <a:moveTo>
                <a:pt x="3321699" y="0"/>
              </a:moveTo>
              <a:lnTo>
                <a:pt x="3321699" y="1797250"/>
              </a:lnTo>
              <a:lnTo>
                <a:pt x="0" y="1797250"/>
              </a:lnTo>
              <a:lnTo>
                <a:pt x="0" y="2020658"/>
              </a:lnTo>
            </a:path>
          </a:pathLst>
        </a:custGeom>
        <a:noFill/>
        <a:ln w="19050" cap="flat" cmpd="sng" algn="ctr">
          <a:no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2E9C9701-FB7A-43BB-8094-5DE3ED65D642}">
      <dsp:nvSpPr>
        <dsp:cNvPr id="0" name=""/>
        <dsp:cNvSpPr/>
      </dsp:nvSpPr>
      <dsp:spPr>
        <a:xfrm>
          <a:off x="6476999" y="150625"/>
          <a:ext cx="1590981" cy="1023451"/>
        </a:xfrm>
        <a:prstGeom prst="rect">
          <a:avLst/>
        </a:prstGeom>
        <a:solidFill>
          <a:srgbClr val="2C5D98"/>
        </a:solidFill>
        <a:ln>
          <a:noFill/>
        </a:ln>
        <a:effectLst>
          <a:outerShdw blurRad="31750" dist="25400" dir="5400000"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100000"/>
            </a:lnSpc>
            <a:spcBef>
              <a:spcPct val="0"/>
            </a:spcBef>
            <a:spcAft>
              <a:spcPts val="0"/>
            </a:spcAft>
            <a:buNone/>
          </a:pPr>
          <a:r>
            <a:rPr lang="en-US" sz="1800" kern="1200" dirty="0"/>
            <a:t>Design-Build Consultant</a:t>
          </a:r>
        </a:p>
      </dsp:txBody>
      <dsp:txXfrm>
        <a:off x="6476999" y="150625"/>
        <a:ext cx="1590981" cy="1023451"/>
      </dsp:txXfrm>
    </dsp:sp>
    <dsp:sp modelId="{688FCE20-D9F3-46BF-8308-D5CC92863B03}">
      <dsp:nvSpPr>
        <dsp:cNvPr id="0" name=""/>
        <dsp:cNvSpPr/>
      </dsp:nvSpPr>
      <dsp:spPr>
        <a:xfrm>
          <a:off x="3229013" y="110582"/>
          <a:ext cx="2127691" cy="1063845"/>
        </a:xfrm>
        <a:prstGeom prst="rect">
          <a:avLst/>
        </a:prstGeom>
        <a:solidFill>
          <a:srgbClr val="2C5D98"/>
        </a:solidFill>
        <a:ln>
          <a:noFill/>
        </a:ln>
        <a:effectLst>
          <a:outerShdw blurRad="31750" dist="25400" dir="5400000"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Owner</a:t>
          </a:r>
        </a:p>
      </dsp:txBody>
      <dsp:txXfrm>
        <a:off x="3229013" y="110582"/>
        <a:ext cx="2127691" cy="1063845"/>
      </dsp:txXfrm>
    </dsp:sp>
    <dsp:sp modelId="{CA30837D-6BFE-4EF9-A04E-143D4AD9F548}">
      <dsp:nvSpPr>
        <dsp:cNvPr id="0" name=""/>
        <dsp:cNvSpPr/>
      </dsp:nvSpPr>
      <dsp:spPr>
        <a:xfrm>
          <a:off x="90710" y="3195086"/>
          <a:ext cx="1760899" cy="962248"/>
        </a:xfrm>
        <a:prstGeom prst="rect">
          <a:avLst/>
        </a:prstGeom>
        <a:solidFill>
          <a:srgbClr val="2C5D98"/>
        </a:solidFill>
        <a:ln>
          <a:noFill/>
        </a:ln>
        <a:effectLst>
          <a:outerShdw blurRad="31750" dist="25400" dir="5400000"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Professional</a:t>
          </a:r>
        </a:p>
        <a:p>
          <a:pPr marL="0" lvl="0" indent="0" algn="ctr" defTabSz="844550">
            <a:lnSpc>
              <a:spcPct val="90000"/>
            </a:lnSpc>
            <a:spcBef>
              <a:spcPct val="0"/>
            </a:spcBef>
            <a:spcAft>
              <a:spcPct val="35000"/>
            </a:spcAft>
            <a:buNone/>
          </a:pPr>
          <a:r>
            <a:rPr lang="en-US" sz="1900" kern="1200" dirty="0"/>
            <a:t>Subconsultants</a:t>
          </a:r>
        </a:p>
      </dsp:txBody>
      <dsp:txXfrm>
        <a:off x="90710" y="3195086"/>
        <a:ext cx="1760899" cy="962248"/>
      </dsp:txXfrm>
    </dsp:sp>
    <dsp:sp modelId="{8A4345D9-CE3E-480C-AC47-9F13A87805E7}">
      <dsp:nvSpPr>
        <dsp:cNvPr id="0" name=""/>
        <dsp:cNvSpPr/>
      </dsp:nvSpPr>
      <dsp:spPr>
        <a:xfrm>
          <a:off x="6354316" y="3182054"/>
          <a:ext cx="1605449" cy="938918"/>
        </a:xfrm>
        <a:prstGeom prst="rect">
          <a:avLst/>
        </a:prstGeom>
        <a:solidFill>
          <a:srgbClr val="2C5D98"/>
        </a:solidFill>
        <a:ln>
          <a:noFill/>
        </a:ln>
        <a:effectLst>
          <a:outerShdw blurRad="31750" dist="25400" dir="5400000"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Suppliers</a:t>
          </a:r>
        </a:p>
      </dsp:txBody>
      <dsp:txXfrm>
        <a:off x="6354316" y="3182054"/>
        <a:ext cx="1605449" cy="938918"/>
      </dsp:txXfrm>
    </dsp:sp>
    <dsp:sp modelId="{049E9580-76D1-4025-A047-A35B91CE1680}">
      <dsp:nvSpPr>
        <dsp:cNvPr id="0" name=""/>
        <dsp:cNvSpPr/>
      </dsp:nvSpPr>
      <dsp:spPr>
        <a:xfrm>
          <a:off x="3214332" y="1509571"/>
          <a:ext cx="2142372" cy="1161294"/>
        </a:xfrm>
        <a:prstGeom prst="rect">
          <a:avLst/>
        </a:prstGeom>
        <a:solidFill>
          <a:srgbClr val="2C5D98"/>
        </a:solidFill>
        <a:ln>
          <a:noFill/>
        </a:ln>
        <a:effectLst>
          <a:outerShdw blurRad="31750" dist="25400" dir="5400000"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Design-Builder</a:t>
          </a:r>
        </a:p>
      </dsp:txBody>
      <dsp:txXfrm>
        <a:off x="3214332" y="1509571"/>
        <a:ext cx="2142372" cy="1161294"/>
      </dsp:txXfrm>
    </dsp:sp>
    <dsp:sp modelId="{9982F76C-7BCE-4E10-8E2B-4A97A22A7C73}">
      <dsp:nvSpPr>
        <dsp:cNvPr id="0" name=""/>
        <dsp:cNvSpPr/>
      </dsp:nvSpPr>
      <dsp:spPr>
        <a:xfrm>
          <a:off x="4301881" y="3173352"/>
          <a:ext cx="1794601" cy="967387"/>
        </a:xfrm>
        <a:prstGeom prst="rect">
          <a:avLst/>
        </a:prstGeom>
        <a:solidFill>
          <a:srgbClr val="2C5D98"/>
        </a:solidFill>
        <a:ln>
          <a:noFill/>
        </a:ln>
        <a:effectLst>
          <a:outerShdw blurRad="31750" dist="25400" dir="5400000"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Trade Subcontractors</a:t>
          </a:r>
        </a:p>
      </dsp:txBody>
      <dsp:txXfrm>
        <a:off x="4301881" y="3173352"/>
        <a:ext cx="1794601" cy="967387"/>
      </dsp:txXfrm>
    </dsp:sp>
    <dsp:sp modelId="{682CF827-5E69-42A4-85F5-BDF1609F1999}">
      <dsp:nvSpPr>
        <dsp:cNvPr id="0" name=""/>
        <dsp:cNvSpPr/>
      </dsp:nvSpPr>
      <dsp:spPr>
        <a:xfrm>
          <a:off x="2249998" y="3187554"/>
          <a:ext cx="1649493" cy="942131"/>
        </a:xfrm>
        <a:prstGeom prst="rect">
          <a:avLst/>
        </a:prstGeom>
        <a:solidFill>
          <a:srgbClr val="2C5D98"/>
        </a:solidFill>
        <a:ln>
          <a:noFill/>
        </a:ln>
        <a:effectLst>
          <a:outerShdw blurRad="31750" dist="25400" dir="5400000"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Design-Build Subcontractors</a:t>
          </a:r>
        </a:p>
      </dsp:txBody>
      <dsp:txXfrm>
        <a:off x="2249998" y="3187554"/>
        <a:ext cx="1649493" cy="94213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8D413A3F-F904-4171-A4D7-5D8D19F1594B}" type="datetimeFigureOut">
              <a:rPr lang="en-US" smtClean="0"/>
              <a:t>4/17/2017</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83C6401D-C5A2-4612-8A6D-3864ACC5BF1D}" type="slidenum">
              <a:rPr lang="en-US" smtClean="0"/>
              <a:t>‹#›</a:t>
            </a:fld>
            <a:endParaRPr lang="en-US"/>
          </a:p>
        </p:txBody>
      </p:sp>
    </p:spTree>
    <p:extLst>
      <p:ext uri="{BB962C8B-B14F-4D97-AF65-F5344CB8AC3E}">
        <p14:creationId xmlns:p14="http://schemas.microsoft.com/office/powerpoint/2010/main" val="2735816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a:lvl1pPr>
          </a:lstStyle>
          <a:p>
            <a:fld id="{1783BB89-A934-4F32-8D0C-42454653B63E}" type="datetimeFigureOut">
              <a:rPr lang="en-US" smtClean="0"/>
              <a:t>4/17/2017</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a:defRPr sz="1200"/>
            </a:lvl1pPr>
          </a:lstStyle>
          <a:p>
            <a:fld id="{57578B5A-2D4E-419E-A6DE-4B12BFA1D9BA}" type="slidenum">
              <a:rPr lang="en-US" smtClean="0"/>
              <a:t>‹#›</a:t>
            </a:fld>
            <a:endParaRPr lang="en-US"/>
          </a:p>
        </p:txBody>
      </p:sp>
    </p:spTree>
    <p:extLst>
      <p:ext uri="{BB962C8B-B14F-4D97-AF65-F5344CB8AC3E}">
        <p14:creationId xmlns:p14="http://schemas.microsoft.com/office/powerpoint/2010/main" val="4228320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7578B5A-2D4E-419E-A6DE-4B12BFA1D9BA}" type="slidenum">
              <a:rPr lang="en-US" smtClean="0"/>
              <a:t>1</a:t>
            </a:fld>
            <a:endParaRPr lang="en-US"/>
          </a:p>
        </p:txBody>
      </p:sp>
    </p:spTree>
    <p:extLst>
      <p:ext uri="{BB962C8B-B14F-4D97-AF65-F5344CB8AC3E}">
        <p14:creationId xmlns:p14="http://schemas.microsoft.com/office/powerpoint/2010/main" val="10008158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eaLnBrk="1" hangingPunct="1"/>
            <a:fld id="{55D93251-870A-4B64-8465-3253DA76FB4F}" type="slidenum">
              <a:rPr lang="en-US" altLang="en-US">
                <a:latin typeface="Calibri" panose="020F0502020204030204" pitchFamily="34" charset="0"/>
              </a:rPr>
              <a:pPr eaLnBrk="1" hangingPunct="1"/>
              <a:t>3</a:t>
            </a:fld>
            <a:endParaRPr lang="en-US" altLang="en-US">
              <a:latin typeface="Calibri" panose="020F0502020204030204" pitchFamily="34" charset="0"/>
            </a:endParaRPr>
          </a:p>
        </p:txBody>
      </p:sp>
      <p:sp>
        <p:nvSpPr>
          <p:cNvPr id="24579" name="Rectangle 2"/>
          <p:cNvSpPr>
            <a:spLocks noGrp="1" noRot="1" noChangeAspect="1" noChangeArrowheads="1" noTextEdit="1"/>
          </p:cNvSpPr>
          <p:nvPr>
            <p:ph type="sldImg"/>
          </p:nvPr>
        </p:nvSpPr>
        <p:spPr bwMode="auto">
          <a:xfrm>
            <a:off x="1152525" y="692150"/>
            <a:ext cx="4556125" cy="3416300"/>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11107775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Performance:</a:t>
            </a:r>
            <a:r>
              <a:rPr lang="en-US" baseline="0" dirty="0"/>
              <a:t>  </a:t>
            </a:r>
            <a:r>
              <a:rPr lang="en-US" baseline="0" dirty="0" err="1"/>
              <a:t>Albro</a:t>
            </a:r>
            <a:r>
              <a:rPr lang="en-US" baseline="0" dirty="0"/>
              <a:t> question in 3/11 </a:t>
            </a:r>
            <a:r>
              <a:rPr lang="en-US" baseline="0" dirty="0" err="1"/>
              <a:t>mtg</a:t>
            </a:r>
            <a:r>
              <a:rPr lang="en-US" baseline="0" dirty="0"/>
              <a:t>:  “High Value Performance”  connection time</a:t>
            </a:r>
          </a:p>
          <a:p>
            <a:r>
              <a:rPr lang="en-US" baseline="0" dirty="0"/>
              <a:t>	</a:t>
            </a:r>
            <a:r>
              <a:rPr lang="en-US" baseline="0" dirty="0" err="1"/>
              <a:t>Gregoire</a:t>
            </a:r>
            <a:r>
              <a:rPr lang="en-US" baseline="0" dirty="0"/>
              <a:t> 3/11 </a:t>
            </a:r>
            <a:r>
              <a:rPr lang="en-US" baseline="0" dirty="0" err="1"/>
              <a:t>mtg</a:t>
            </a:r>
            <a:r>
              <a:rPr lang="en-US" baseline="0" dirty="0"/>
              <a:t>:  How do we measure value?</a:t>
            </a:r>
          </a:p>
          <a:p>
            <a:r>
              <a:rPr lang="en-US" baseline="0" dirty="0"/>
              <a:t>Claims:  	</a:t>
            </a:r>
            <a:r>
              <a:rPr lang="en-US" baseline="0" dirty="0" err="1"/>
              <a:t>Albro</a:t>
            </a:r>
            <a:r>
              <a:rPr lang="en-US" baseline="0" dirty="0"/>
              <a:t> Service Tunnel:  “Unknowns”</a:t>
            </a:r>
          </a:p>
          <a:p>
            <a:r>
              <a:rPr lang="en-US" baseline="0" dirty="0"/>
              <a:t>	Bowman:  Avoiding surprises like the Cell Phone Lot increase in cost</a:t>
            </a:r>
          </a:p>
          <a:p>
            <a:r>
              <a:rPr lang="en-US" baseline="0" dirty="0"/>
              <a:t>Budget: 	</a:t>
            </a:r>
            <a:r>
              <a:rPr lang="en-US" baseline="0" dirty="0" err="1"/>
              <a:t>Gregoire</a:t>
            </a:r>
            <a:r>
              <a:rPr lang="en-US" baseline="0" dirty="0"/>
              <a:t>:  Measuring value</a:t>
            </a:r>
          </a:p>
          <a:p>
            <a:r>
              <a:rPr lang="en-US" baseline="0" dirty="0"/>
              <a:t>	Creighton:  At what point do we “go out for construction”  </a:t>
            </a:r>
            <a:r>
              <a:rPr lang="en-US" i="1" baseline="0" dirty="0"/>
              <a:t>Note self performance restriction</a:t>
            </a:r>
            <a:endParaRPr lang="en-US" dirty="0"/>
          </a:p>
        </p:txBody>
      </p:sp>
      <p:sp>
        <p:nvSpPr>
          <p:cNvPr id="4" name="Slide Number Placeholder 3"/>
          <p:cNvSpPr>
            <a:spLocks noGrp="1"/>
          </p:cNvSpPr>
          <p:nvPr>
            <p:ph type="sldNum" sz="quarter" idx="10"/>
          </p:nvPr>
        </p:nvSpPr>
        <p:spPr/>
        <p:txBody>
          <a:bodyPr/>
          <a:lstStyle/>
          <a:p>
            <a:fld id="{57578B5A-2D4E-419E-A6DE-4B12BFA1D9BA}" type="slidenum">
              <a:rPr lang="en-US" smtClean="0"/>
              <a:t>5</a:t>
            </a:fld>
            <a:endParaRPr lang="en-US"/>
          </a:p>
        </p:txBody>
      </p:sp>
    </p:spTree>
    <p:extLst>
      <p:ext uri="{BB962C8B-B14F-4D97-AF65-F5344CB8AC3E}">
        <p14:creationId xmlns:p14="http://schemas.microsoft.com/office/powerpoint/2010/main" val="3940694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7578B5A-2D4E-419E-A6DE-4B12BFA1D9BA}" type="slidenum">
              <a:rPr lang="en-US" smtClean="0"/>
              <a:t>6</a:t>
            </a:fld>
            <a:endParaRPr lang="en-US"/>
          </a:p>
        </p:txBody>
      </p:sp>
    </p:spTree>
    <p:extLst>
      <p:ext uri="{BB962C8B-B14F-4D97-AF65-F5344CB8AC3E}">
        <p14:creationId xmlns:p14="http://schemas.microsoft.com/office/powerpoint/2010/main" val="42864549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7578B5A-2D4E-419E-A6DE-4B12BFA1D9BA}" type="slidenum">
              <a:rPr lang="en-US" smtClean="0"/>
              <a:t>7</a:t>
            </a:fld>
            <a:endParaRPr lang="en-US"/>
          </a:p>
        </p:txBody>
      </p:sp>
    </p:spTree>
    <p:extLst>
      <p:ext uri="{BB962C8B-B14F-4D97-AF65-F5344CB8AC3E}">
        <p14:creationId xmlns:p14="http://schemas.microsoft.com/office/powerpoint/2010/main" val="24022829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7578B5A-2D4E-419E-A6DE-4B12BFA1D9BA}" type="slidenum">
              <a:rPr lang="en-US" smtClean="0"/>
              <a:t>8</a:t>
            </a:fld>
            <a:endParaRPr lang="en-US"/>
          </a:p>
        </p:txBody>
      </p:sp>
    </p:spTree>
    <p:extLst>
      <p:ext uri="{BB962C8B-B14F-4D97-AF65-F5344CB8AC3E}">
        <p14:creationId xmlns:p14="http://schemas.microsoft.com/office/powerpoint/2010/main" val="2990243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7578B5A-2D4E-419E-A6DE-4B12BFA1D9BA}" type="slidenum">
              <a:rPr lang="en-US" smtClean="0"/>
              <a:t>9</a:t>
            </a:fld>
            <a:endParaRPr lang="en-US"/>
          </a:p>
        </p:txBody>
      </p:sp>
    </p:spTree>
    <p:extLst>
      <p:ext uri="{BB962C8B-B14F-4D97-AF65-F5344CB8AC3E}">
        <p14:creationId xmlns:p14="http://schemas.microsoft.com/office/powerpoint/2010/main" val="32163106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Performance:</a:t>
            </a:r>
            <a:r>
              <a:rPr lang="en-US" baseline="0" dirty="0"/>
              <a:t>  Contract terms phrased in terms of meeting performance requirements</a:t>
            </a:r>
          </a:p>
          <a:p>
            <a:r>
              <a:rPr lang="en-US" baseline="0" dirty="0"/>
              <a:t>Cost:	Robust cost accounting/Third party validation</a:t>
            </a:r>
          </a:p>
          <a:p>
            <a:r>
              <a:rPr lang="en-US" dirty="0"/>
              <a:t>	Anyone</a:t>
            </a:r>
            <a:r>
              <a:rPr lang="en-US" baseline="0" dirty="0"/>
              <a:t> who tells you they can price a project at this point </a:t>
            </a:r>
            <a:r>
              <a:rPr lang="en-US" baseline="0"/>
              <a:t>is lying.</a:t>
            </a:r>
            <a:endParaRPr lang="en-US" dirty="0"/>
          </a:p>
        </p:txBody>
      </p:sp>
      <p:sp>
        <p:nvSpPr>
          <p:cNvPr id="4" name="Slide Number Placeholder 3"/>
          <p:cNvSpPr>
            <a:spLocks noGrp="1"/>
          </p:cNvSpPr>
          <p:nvPr>
            <p:ph type="sldNum" sz="quarter" idx="10"/>
          </p:nvPr>
        </p:nvSpPr>
        <p:spPr/>
        <p:txBody>
          <a:bodyPr/>
          <a:lstStyle/>
          <a:p>
            <a:fld id="{57578B5A-2D4E-419E-A6DE-4B12BFA1D9BA}" type="slidenum">
              <a:rPr lang="en-US" smtClean="0"/>
              <a:t>17</a:t>
            </a:fld>
            <a:endParaRPr lang="en-US"/>
          </a:p>
        </p:txBody>
      </p:sp>
    </p:spTree>
    <p:extLst>
      <p:ext uri="{BB962C8B-B14F-4D97-AF65-F5344CB8AC3E}">
        <p14:creationId xmlns:p14="http://schemas.microsoft.com/office/powerpoint/2010/main" val="2964855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4C9C8E76-F6D4-4F2A-94D4-0B744AA2589A}" type="datetimeFigureOut">
              <a:rPr lang="en-US" smtClean="0"/>
              <a:t>4/17/2017</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F656D542-1018-4824-9557-884172E5CBA1}" type="slidenum">
              <a:rPr lang="en-US" smtClean="0"/>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9C8E76-F6D4-4F2A-94D4-0B744AA2589A}" type="datetimeFigureOut">
              <a:rPr lang="en-US" smtClean="0"/>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56D542-1018-4824-9557-884172E5CBA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9C8E76-F6D4-4F2A-94D4-0B744AA2589A}" type="datetimeFigureOut">
              <a:rPr lang="en-US" smtClean="0"/>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F656D542-1018-4824-9557-884172E5CBA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9C8E76-F6D4-4F2A-94D4-0B744AA2589A}" type="datetimeFigureOut">
              <a:rPr lang="en-US" smtClean="0"/>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56D542-1018-4824-9557-884172E5CBA1}" type="slidenum">
              <a:rPr lang="en-US" smtClean="0"/>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4C9C8E76-F6D4-4F2A-94D4-0B744AA2589A}" type="datetimeFigureOut">
              <a:rPr lang="en-US" smtClean="0"/>
              <a:t>4/17/2017</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F656D542-1018-4824-9557-884172E5CBA1}"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C9C8E76-F6D4-4F2A-94D4-0B744AA2589A}" type="datetimeFigureOut">
              <a:rPr lang="en-US" smtClean="0"/>
              <a:t>4/17/2017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56D542-1018-4824-9557-884172E5CBA1}"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C9C8E76-F6D4-4F2A-94D4-0B744AA2589A}" type="datetimeFigureOut">
              <a:rPr lang="en-US" smtClean="0"/>
              <a:t>4/17/2017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56D542-1018-4824-9557-884172E5CBA1}"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C9C8E76-F6D4-4F2A-94D4-0B744AA2589A}" type="datetimeFigureOut">
              <a:rPr lang="en-US" smtClean="0"/>
              <a:t>4/17/2017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56D542-1018-4824-9557-884172E5CBA1}" type="slidenum">
              <a:rPr lang="en-US" smtClean="0"/>
              <a:t>‹#›</a:t>
            </a:fld>
            <a:endParaRPr lang="en-US"/>
          </a:p>
        </p:txBody>
      </p:sp>
      <p:sp>
        <p:nvSpPr>
          <p:cNvPr id="6" name="Title 5"/>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4C9C8E76-F6D4-4F2A-94D4-0B744AA2589A}" type="datetimeFigureOut">
              <a:rPr lang="en-US" smtClean="0"/>
              <a:t>4/17/2017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56D542-1018-4824-9557-884172E5CBA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9C8E76-F6D4-4F2A-94D4-0B744AA2589A}" type="datetimeFigureOut">
              <a:rPr lang="en-US" smtClean="0"/>
              <a:t>4/17/2017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F656D542-1018-4824-9557-884172E5CBA1}" type="slidenum">
              <a:rPr lang="en-US" smtClean="0"/>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9C8E76-F6D4-4F2A-94D4-0B744AA2589A}" type="datetimeFigureOut">
              <a:rPr lang="en-US" smtClean="0"/>
              <a:t>4/17/2017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56D542-1018-4824-9557-884172E5CBA1}"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4C9C8E76-F6D4-4F2A-94D4-0B744AA2589A}" type="datetimeFigureOut">
              <a:rPr lang="en-US" smtClean="0"/>
              <a:t>4/17/2017</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F656D542-1018-4824-9557-884172E5CBA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www.rtp-law.com/" TargetMode="External"/><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4800" y="1371600"/>
            <a:ext cx="6324600" cy="2971800"/>
          </a:xfrm>
        </p:spPr>
        <p:txBody>
          <a:bodyPr>
            <a:normAutofit/>
          </a:bodyPr>
          <a:lstStyle/>
          <a:p>
            <a:br>
              <a:rPr lang="en-US" dirty="0"/>
            </a:br>
            <a:r>
              <a:rPr lang="en-US" dirty="0"/>
              <a:t>Design-Build Delivery</a:t>
            </a:r>
          </a:p>
        </p:txBody>
      </p:sp>
      <p:sp>
        <p:nvSpPr>
          <p:cNvPr id="2" name="TextBox 1"/>
          <p:cNvSpPr txBox="1"/>
          <p:nvPr/>
        </p:nvSpPr>
        <p:spPr>
          <a:xfrm>
            <a:off x="2362200" y="4648200"/>
            <a:ext cx="4267200" cy="646331"/>
          </a:xfrm>
          <a:prstGeom prst="rect">
            <a:avLst/>
          </a:prstGeom>
          <a:noFill/>
        </p:spPr>
        <p:txBody>
          <a:bodyPr wrap="square" rtlCol="0">
            <a:spAutoFit/>
          </a:bodyPr>
          <a:lstStyle/>
          <a:p>
            <a:pPr algn="r"/>
            <a:r>
              <a:rPr lang="en-US" dirty="0">
                <a:solidFill>
                  <a:schemeClr val="bg2"/>
                </a:solidFill>
              </a:rPr>
              <a:t>Robynne Parkinson</a:t>
            </a:r>
          </a:p>
          <a:p>
            <a:pPr algn="r"/>
            <a:r>
              <a:rPr lang="en-US" dirty="0">
                <a:solidFill>
                  <a:schemeClr val="bg2"/>
                </a:solidFill>
              </a:rPr>
              <a:t>Thaxton Parkinson </a:t>
            </a:r>
            <a:r>
              <a:rPr lang="en-US" dirty="0" err="1">
                <a:solidFill>
                  <a:schemeClr val="bg2"/>
                </a:solidFill>
              </a:rPr>
              <a:t>pllc</a:t>
            </a:r>
            <a:endParaRPr lang="en-US" dirty="0">
              <a:solidFill>
                <a:schemeClr val="bg2"/>
              </a:solidFill>
            </a:endParaRPr>
          </a:p>
        </p:txBody>
      </p:sp>
    </p:spTree>
    <p:extLst>
      <p:ext uri="{BB962C8B-B14F-4D97-AF65-F5344CB8AC3E}">
        <p14:creationId xmlns:p14="http://schemas.microsoft.com/office/powerpoint/2010/main" val="28073220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Approval by the Washington State Project Review Committee</a:t>
            </a:r>
          </a:p>
          <a:p>
            <a:r>
              <a:rPr lang="en-US" dirty="0"/>
              <a:t>Public body must show:</a:t>
            </a:r>
          </a:p>
          <a:p>
            <a:pPr lvl="1"/>
            <a:r>
              <a:rPr lang="en-US" dirty="0"/>
              <a:t>Public body has personnel or consultants who are experienced in the delivery method</a:t>
            </a:r>
          </a:p>
          <a:p>
            <a:pPr lvl="1"/>
            <a:r>
              <a:rPr lang="en-US" dirty="0"/>
              <a:t>Public body has an achievable plan for the project</a:t>
            </a:r>
          </a:p>
          <a:p>
            <a:pPr lvl="1"/>
            <a:r>
              <a:rPr lang="en-US" dirty="0"/>
              <a:t>Project is over $10 million or is a pilot project between $2 and $10 million</a:t>
            </a:r>
          </a:p>
          <a:p>
            <a:pPr lvl="1"/>
            <a:r>
              <a:rPr lang="en-US" dirty="0"/>
              <a:t>Project meets the statutory requirements for design-build</a:t>
            </a:r>
          </a:p>
          <a:p>
            <a:pPr lvl="2"/>
            <a:r>
              <a:rPr lang="en-US" dirty="0"/>
              <a:t>The construction activities are highly specialized and a design-build approach is critical in developing the construction methodology; or</a:t>
            </a:r>
          </a:p>
          <a:p>
            <a:pPr lvl="2"/>
            <a:r>
              <a:rPr lang="en-US" dirty="0"/>
              <a:t>The projects selected provide opportunity for greater innovation or efficiencies between the designer and the builder; or</a:t>
            </a:r>
          </a:p>
          <a:p>
            <a:pPr lvl="2"/>
            <a:r>
              <a:rPr lang="en-US" dirty="0"/>
              <a:t>Significant savings in project delivery time would be realized.</a:t>
            </a:r>
            <a:br>
              <a:rPr lang="en-US" dirty="0"/>
            </a:br>
            <a:endParaRPr lang="en-US" dirty="0"/>
          </a:p>
        </p:txBody>
      </p:sp>
      <p:sp>
        <p:nvSpPr>
          <p:cNvPr id="3" name="Title 2"/>
          <p:cNvSpPr>
            <a:spLocks noGrp="1"/>
          </p:cNvSpPr>
          <p:nvPr>
            <p:ph type="title"/>
          </p:nvPr>
        </p:nvSpPr>
        <p:spPr/>
        <p:txBody>
          <a:bodyPr/>
          <a:lstStyle/>
          <a:p>
            <a:r>
              <a:rPr lang="en-US" dirty="0"/>
              <a:t>Design-Build in </a:t>
            </a:r>
            <a:r>
              <a:rPr lang="en-US" dirty="0" err="1"/>
              <a:t>washington</a:t>
            </a:r>
            <a:endParaRPr lang="en-US" dirty="0"/>
          </a:p>
        </p:txBody>
      </p:sp>
    </p:spTree>
    <p:extLst>
      <p:ext uri="{BB962C8B-B14F-4D97-AF65-F5344CB8AC3E}">
        <p14:creationId xmlns:p14="http://schemas.microsoft.com/office/powerpoint/2010/main" val="4309746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dirty="0"/>
              <a:t>Bridging Documents</a:t>
            </a:r>
          </a:p>
          <a:p>
            <a:r>
              <a:rPr lang="en-US" sz="3200" dirty="0"/>
              <a:t>Design Competition</a:t>
            </a:r>
          </a:p>
          <a:p>
            <a:r>
              <a:rPr lang="en-US" sz="3200" dirty="0"/>
              <a:t>Progressive Design-Build</a:t>
            </a:r>
          </a:p>
        </p:txBody>
      </p:sp>
      <p:sp>
        <p:nvSpPr>
          <p:cNvPr id="3" name="Title 2"/>
          <p:cNvSpPr>
            <a:spLocks noGrp="1"/>
          </p:cNvSpPr>
          <p:nvPr>
            <p:ph type="title"/>
          </p:nvPr>
        </p:nvSpPr>
        <p:spPr/>
        <p:txBody>
          <a:bodyPr/>
          <a:lstStyle/>
          <a:p>
            <a:r>
              <a:rPr lang="en-US" dirty="0"/>
              <a:t>Types of Design-Build</a:t>
            </a:r>
          </a:p>
        </p:txBody>
      </p:sp>
    </p:spTree>
    <p:extLst>
      <p:ext uri="{BB962C8B-B14F-4D97-AF65-F5344CB8AC3E}">
        <p14:creationId xmlns:p14="http://schemas.microsoft.com/office/powerpoint/2010/main" val="12296689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Owner develops design to approximately 30%</a:t>
            </a:r>
          </a:p>
          <a:p>
            <a:r>
              <a:rPr lang="en-US" dirty="0"/>
              <a:t>Design-Builder relies on the design for the purposes of pricing</a:t>
            </a:r>
          </a:p>
          <a:p>
            <a:r>
              <a:rPr lang="en-US" dirty="0"/>
              <a:t>Owner selects based on experience and price</a:t>
            </a:r>
          </a:p>
          <a:p>
            <a:r>
              <a:rPr lang="en-US" dirty="0"/>
              <a:t>Benefits</a:t>
            </a:r>
          </a:p>
          <a:p>
            <a:pPr lvl="1"/>
            <a:r>
              <a:rPr lang="en-US" dirty="0"/>
              <a:t>Price established at procurement</a:t>
            </a:r>
          </a:p>
          <a:p>
            <a:pPr lvl="1"/>
            <a:r>
              <a:rPr lang="en-US" dirty="0"/>
              <a:t>Owner involved in the design throughout the project</a:t>
            </a:r>
          </a:p>
          <a:p>
            <a:r>
              <a:rPr lang="en-US" dirty="0"/>
              <a:t>Detriments</a:t>
            </a:r>
          </a:p>
          <a:p>
            <a:pPr lvl="1"/>
            <a:r>
              <a:rPr lang="en-US" dirty="0"/>
              <a:t>Longer time to prepare procurement</a:t>
            </a:r>
          </a:p>
          <a:p>
            <a:pPr lvl="1"/>
            <a:r>
              <a:rPr lang="en-US" dirty="0"/>
              <a:t>Owner is responsible for the cost if the bridging documents do not accomplish the performance requirements</a:t>
            </a:r>
          </a:p>
          <a:p>
            <a:pPr lvl="1"/>
            <a:r>
              <a:rPr lang="en-US" dirty="0"/>
              <a:t>Design-Builder restricted on innovation</a:t>
            </a:r>
          </a:p>
          <a:p>
            <a:pPr lvl="1"/>
            <a:r>
              <a:rPr lang="en-US" dirty="0"/>
              <a:t>Most expensive for the Owner</a:t>
            </a:r>
          </a:p>
        </p:txBody>
      </p:sp>
      <p:sp>
        <p:nvSpPr>
          <p:cNvPr id="3" name="Title 2"/>
          <p:cNvSpPr>
            <a:spLocks noGrp="1"/>
          </p:cNvSpPr>
          <p:nvPr>
            <p:ph type="title"/>
          </p:nvPr>
        </p:nvSpPr>
        <p:spPr/>
        <p:txBody>
          <a:bodyPr/>
          <a:lstStyle/>
          <a:p>
            <a:r>
              <a:rPr lang="en-US" dirty="0"/>
              <a:t>Bridging Documents</a:t>
            </a:r>
          </a:p>
        </p:txBody>
      </p:sp>
    </p:spTree>
    <p:extLst>
      <p:ext uri="{BB962C8B-B14F-4D97-AF65-F5344CB8AC3E}">
        <p14:creationId xmlns:p14="http://schemas.microsoft.com/office/powerpoint/2010/main" val="30149357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Owner selects competent bridging designer</a:t>
            </a:r>
          </a:p>
          <a:p>
            <a:r>
              <a:rPr lang="en-US" dirty="0"/>
              <a:t>Validation Period:</a:t>
            </a:r>
          </a:p>
          <a:p>
            <a:pPr lvl="1"/>
            <a:r>
              <a:rPr lang="en-US" dirty="0"/>
              <a:t>Thorough review of bridging documents to verify that documents are sufficient to build project</a:t>
            </a:r>
          </a:p>
          <a:p>
            <a:pPr lvl="1"/>
            <a:r>
              <a:rPr lang="en-US" dirty="0"/>
              <a:t>Owner reserves contingency to manage changes at the conclusion of the validation period</a:t>
            </a:r>
          </a:p>
          <a:p>
            <a:r>
              <a:rPr lang="en-US" dirty="0"/>
              <a:t>Priced using both Guaranteed Maximum Price (GMP) and Lump Sum</a:t>
            </a:r>
          </a:p>
          <a:p>
            <a:r>
              <a:rPr lang="en-US" dirty="0"/>
              <a:t>Design-Builders include contingency in price and fee to account for risk in estimating the project early</a:t>
            </a:r>
          </a:p>
        </p:txBody>
      </p:sp>
      <p:sp>
        <p:nvSpPr>
          <p:cNvPr id="3" name="Title 2"/>
          <p:cNvSpPr>
            <a:spLocks noGrp="1"/>
          </p:cNvSpPr>
          <p:nvPr>
            <p:ph type="title"/>
          </p:nvPr>
        </p:nvSpPr>
        <p:spPr/>
        <p:txBody>
          <a:bodyPr/>
          <a:lstStyle/>
          <a:p>
            <a:r>
              <a:rPr lang="en-US" dirty="0"/>
              <a:t>Managing Risk:  Bridging</a:t>
            </a:r>
          </a:p>
        </p:txBody>
      </p:sp>
    </p:spTree>
    <p:extLst>
      <p:ext uri="{BB962C8B-B14F-4D97-AF65-F5344CB8AC3E}">
        <p14:creationId xmlns:p14="http://schemas.microsoft.com/office/powerpoint/2010/main" val="2878146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Owner puts together performance requirements for the project</a:t>
            </a:r>
          </a:p>
          <a:p>
            <a:r>
              <a:rPr lang="en-US" dirty="0"/>
              <a:t>Shortlisted Finalists (usually 3) provide designs to schematics and cost</a:t>
            </a:r>
          </a:p>
          <a:p>
            <a:r>
              <a:rPr lang="en-US" dirty="0"/>
              <a:t>Owner selects based on experience, design ideas and price</a:t>
            </a:r>
          </a:p>
          <a:p>
            <a:r>
              <a:rPr lang="en-US" dirty="0"/>
              <a:t>Benefits</a:t>
            </a:r>
          </a:p>
          <a:p>
            <a:pPr lvl="1"/>
            <a:r>
              <a:rPr lang="en-US" dirty="0"/>
              <a:t>Price established at procurement</a:t>
            </a:r>
          </a:p>
          <a:p>
            <a:pPr lvl="1"/>
            <a:r>
              <a:rPr lang="en-US" dirty="0"/>
              <a:t>Owner gets to select between several different design ideas</a:t>
            </a:r>
          </a:p>
          <a:p>
            <a:r>
              <a:rPr lang="en-US" dirty="0"/>
              <a:t>Detriments</a:t>
            </a:r>
          </a:p>
          <a:p>
            <a:pPr lvl="1"/>
            <a:r>
              <a:rPr lang="en-US" dirty="0"/>
              <a:t>Most expensive for design-build teams, particularly designers</a:t>
            </a:r>
          </a:p>
          <a:p>
            <a:pPr lvl="1"/>
            <a:r>
              <a:rPr lang="en-US" dirty="0"/>
              <a:t>Less competition</a:t>
            </a:r>
          </a:p>
          <a:p>
            <a:pPr lvl="1"/>
            <a:r>
              <a:rPr lang="en-US" dirty="0"/>
              <a:t>Owner not involved in the design until after schematics</a:t>
            </a:r>
          </a:p>
          <a:p>
            <a:pPr lvl="1"/>
            <a:endParaRPr lang="en-US" dirty="0"/>
          </a:p>
        </p:txBody>
      </p:sp>
      <p:sp>
        <p:nvSpPr>
          <p:cNvPr id="3" name="Title 2"/>
          <p:cNvSpPr>
            <a:spLocks noGrp="1"/>
          </p:cNvSpPr>
          <p:nvPr>
            <p:ph type="title"/>
          </p:nvPr>
        </p:nvSpPr>
        <p:spPr/>
        <p:txBody>
          <a:bodyPr/>
          <a:lstStyle/>
          <a:p>
            <a:r>
              <a:rPr lang="en-US" dirty="0"/>
              <a:t>Design Competition</a:t>
            </a:r>
          </a:p>
        </p:txBody>
      </p:sp>
    </p:spTree>
    <p:extLst>
      <p:ext uri="{BB962C8B-B14F-4D97-AF65-F5344CB8AC3E}">
        <p14:creationId xmlns:p14="http://schemas.microsoft.com/office/powerpoint/2010/main" val="934405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Owner selects Design-Build teams who are experienced in design competitions</a:t>
            </a:r>
          </a:p>
          <a:p>
            <a:pPr lvl="1"/>
            <a:r>
              <a:rPr lang="en-US" dirty="0"/>
              <a:t>Requires heavy early collaboration and experience in conceptual estimating</a:t>
            </a:r>
          </a:p>
          <a:p>
            <a:pPr lvl="1"/>
            <a:r>
              <a:rPr lang="en-US" dirty="0"/>
              <a:t>Most risk to Design-Builder</a:t>
            </a:r>
          </a:p>
          <a:p>
            <a:pPr lvl="1"/>
            <a:r>
              <a:rPr lang="en-US" dirty="0"/>
              <a:t>Design-Builders put contingency in both the price and fee to account for the potential that the designers miss elements of the design and for estimating the price early</a:t>
            </a:r>
          </a:p>
          <a:p>
            <a:r>
              <a:rPr lang="en-US" dirty="0"/>
              <a:t>Priced using Guaranteed Maximum Price (GMP)</a:t>
            </a:r>
          </a:p>
          <a:p>
            <a:r>
              <a:rPr lang="en-US" dirty="0"/>
              <a:t>Incentivize Design-Builders to come in under GMP</a:t>
            </a:r>
          </a:p>
          <a:p>
            <a:pPr lvl="1"/>
            <a:r>
              <a:rPr lang="en-US" dirty="0"/>
              <a:t>Savings</a:t>
            </a:r>
          </a:p>
          <a:p>
            <a:pPr lvl="1"/>
            <a:r>
              <a:rPr lang="en-US" dirty="0"/>
              <a:t>Performance</a:t>
            </a:r>
          </a:p>
        </p:txBody>
      </p:sp>
      <p:sp>
        <p:nvSpPr>
          <p:cNvPr id="3" name="Title 2"/>
          <p:cNvSpPr>
            <a:spLocks noGrp="1"/>
          </p:cNvSpPr>
          <p:nvPr>
            <p:ph type="title"/>
          </p:nvPr>
        </p:nvSpPr>
        <p:spPr/>
        <p:txBody>
          <a:bodyPr/>
          <a:lstStyle/>
          <a:p>
            <a:r>
              <a:rPr lang="en-US" dirty="0"/>
              <a:t>Managing Risk:  Design Competition</a:t>
            </a:r>
          </a:p>
        </p:txBody>
      </p:sp>
    </p:spTree>
    <p:extLst>
      <p:ext uri="{BB962C8B-B14F-4D97-AF65-F5344CB8AC3E}">
        <p14:creationId xmlns:p14="http://schemas.microsoft.com/office/powerpoint/2010/main" val="14536606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Owner issues program describing the performance characteristics of the project</a:t>
            </a:r>
          </a:p>
          <a:p>
            <a:r>
              <a:rPr lang="en-US" dirty="0"/>
              <a:t>There is no design at the procurement stage</a:t>
            </a:r>
          </a:p>
          <a:p>
            <a:r>
              <a:rPr lang="en-US" dirty="0"/>
              <a:t>Owner selects based on experience, management plan and price element (usually fee)</a:t>
            </a:r>
          </a:p>
          <a:p>
            <a:r>
              <a:rPr lang="en-US" dirty="0"/>
              <a:t>Benefits:  </a:t>
            </a:r>
          </a:p>
          <a:p>
            <a:pPr lvl="1"/>
            <a:r>
              <a:rPr lang="en-US" dirty="0"/>
              <a:t>Fastest procurement and least expensive method because no designs required from Design-Builder or Owner</a:t>
            </a:r>
          </a:p>
          <a:p>
            <a:pPr lvl="1"/>
            <a:r>
              <a:rPr lang="en-US" dirty="0"/>
              <a:t>Owner has input in the design throughout the project</a:t>
            </a:r>
          </a:p>
          <a:p>
            <a:pPr lvl="1"/>
            <a:r>
              <a:rPr lang="en-US" dirty="0"/>
              <a:t>Design-Builder has more responsibility for the design</a:t>
            </a:r>
          </a:p>
          <a:p>
            <a:r>
              <a:rPr lang="en-US" dirty="0"/>
              <a:t>Detriments:</a:t>
            </a:r>
          </a:p>
          <a:p>
            <a:pPr lvl="1"/>
            <a:r>
              <a:rPr lang="en-US" dirty="0"/>
              <a:t>Price not established until after procurement</a:t>
            </a:r>
          </a:p>
          <a:p>
            <a:pPr marL="365760" lvl="1" indent="0">
              <a:buNone/>
            </a:pPr>
            <a:endParaRPr lang="en-US" dirty="0"/>
          </a:p>
          <a:p>
            <a:endParaRPr lang="en-US" dirty="0"/>
          </a:p>
        </p:txBody>
      </p:sp>
      <p:sp>
        <p:nvSpPr>
          <p:cNvPr id="3" name="Title 2"/>
          <p:cNvSpPr>
            <a:spLocks noGrp="1"/>
          </p:cNvSpPr>
          <p:nvPr>
            <p:ph type="title"/>
          </p:nvPr>
        </p:nvSpPr>
        <p:spPr/>
        <p:txBody>
          <a:bodyPr/>
          <a:lstStyle/>
          <a:p>
            <a:r>
              <a:rPr lang="en-US" dirty="0"/>
              <a:t>Progressive Design-Build</a:t>
            </a:r>
          </a:p>
        </p:txBody>
      </p:sp>
    </p:spTree>
    <p:extLst>
      <p:ext uri="{BB962C8B-B14F-4D97-AF65-F5344CB8AC3E}">
        <p14:creationId xmlns:p14="http://schemas.microsoft.com/office/powerpoint/2010/main" val="23022524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2800" dirty="0"/>
              <a:t>Validation/Proposal Development Period</a:t>
            </a:r>
          </a:p>
          <a:p>
            <a:pPr lvl="1"/>
            <a:r>
              <a:rPr lang="en-US" sz="2600" dirty="0"/>
              <a:t>Subject to a guaranteed Not To Exceed amount</a:t>
            </a:r>
          </a:p>
          <a:p>
            <a:pPr lvl="1"/>
            <a:r>
              <a:rPr lang="en-US" sz="2600" dirty="0"/>
              <a:t>Design-Builder verifies Owner provided information</a:t>
            </a:r>
          </a:p>
          <a:p>
            <a:pPr lvl="1"/>
            <a:r>
              <a:rPr lang="en-US" sz="2600" dirty="0"/>
              <a:t>Design-Builder and Owner collaborate to develop final scope</a:t>
            </a:r>
          </a:p>
          <a:p>
            <a:pPr lvl="1"/>
            <a:r>
              <a:rPr lang="en-US" sz="2600" dirty="0"/>
              <a:t>Deliverables From Design-Builder:</a:t>
            </a:r>
          </a:p>
          <a:p>
            <a:pPr lvl="2"/>
            <a:r>
              <a:rPr lang="en-US" sz="2400" dirty="0"/>
              <a:t>Contract Price and Schedule</a:t>
            </a:r>
          </a:p>
          <a:p>
            <a:pPr lvl="2"/>
            <a:r>
              <a:rPr lang="en-US" sz="2400" dirty="0"/>
              <a:t>Final Scope</a:t>
            </a:r>
          </a:p>
          <a:p>
            <a:pPr lvl="1"/>
            <a:r>
              <a:rPr lang="en-US" sz="2600" dirty="0"/>
              <a:t>Contract Amendment with commercial terms</a:t>
            </a:r>
          </a:p>
        </p:txBody>
      </p:sp>
      <p:sp>
        <p:nvSpPr>
          <p:cNvPr id="3" name="Title 2"/>
          <p:cNvSpPr>
            <a:spLocks noGrp="1"/>
          </p:cNvSpPr>
          <p:nvPr>
            <p:ph type="title"/>
          </p:nvPr>
        </p:nvSpPr>
        <p:spPr/>
        <p:txBody>
          <a:bodyPr>
            <a:normAutofit/>
          </a:bodyPr>
          <a:lstStyle/>
          <a:p>
            <a:r>
              <a:rPr lang="en-US" sz="2600" dirty="0"/>
              <a:t>Progressive Design-Build:  Managing Risk</a:t>
            </a:r>
          </a:p>
        </p:txBody>
      </p:sp>
    </p:spTree>
    <p:extLst>
      <p:ext uri="{BB962C8B-B14F-4D97-AF65-F5344CB8AC3E}">
        <p14:creationId xmlns:p14="http://schemas.microsoft.com/office/powerpoint/2010/main" val="26094937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a:t>Contract Execution Period</a:t>
            </a:r>
          </a:p>
          <a:p>
            <a:pPr lvl="1"/>
            <a:r>
              <a:rPr lang="en-US" sz="2600" dirty="0"/>
              <a:t>Design-Builder completes design and constructs the project</a:t>
            </a:r>
          </a:p>
          <a:p>
            <a:pPr lvl="1"/>
            <a:r>
              <a:rPr lang="en-US" sz="2600" dirty="0"/>
              <a:t>Design-Builder must meet the schedule and price</a:t>
            </a:r>
          </a:p>
          <a:p>
            <a:pPr lvl="1"/>
            <a:r>
              <a:rPr lang="en-US" sz="2600" dirty="0"/>
              <a:t>The Owner’s engineer will oversee testing</a:t>
            </a:r>
          </a:p>
          <a:p>
            <a:pPr lvl="1"/>
            <a:endParaRPr lang="en-US" sz="2600" dirty="0"/>
          </a:p>
          <a:p>
            <a:endParaRPr lang="en-US" dirty="0"/>
          </a:p>
        </p:txBody>
      </p:sp>
      <p:sp>
        <p:nvSpPr>
          <p:cNvPr id="3" name="Title 2"/>
          <p:cNvSpPr>
            <a:spLocks noGrp="1"/>
          </p:cNvSpPr>
          <p:nvPr>
            <p:ph type="title"/>
          </p:nvPr>
        </p:nvSpPr>
        <p:spPr/>
        <p:txBody>
          <a:bodyPr/>
          <a:lstStyle/>
          <a:p>
            <a:r>
              <a:rPr lang="en-US" sz="2600" dirty="0"/>
              <a:t>Progressive Design-Build:  Managing Risk</a:t>
            </a:r>
          </a:p>
        </p:txBody>
      </p:sp>
    </p:spTree>
    <p:extLst>
      <p:ext uri="{BB962C8B-B14F-4D97-AF65-F5344CB8AC3E}">
        <p14:creationId xmlns:p14="http://schemas.microsoft.com/office/powerpoint/2010/main" val="31128156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Design-Builder will always be subject to a Not to Exceed ceiling.</a:t>
            </a:r>
          </a:p>
          <a:p>
            <a:r>
              <a:rPr lang="en-US" dirty="0"/>
              <a:t>Design-Builder will be required to provide designs consistent with the agreed project scope and budgets.</a:t>
            </a:r>
          </a:p>
          <a:p>
            <a:r>
              <a:rPr lang="en-US" dirty="0"/>
              <a:t>Design-Builder provides robust financial and project information, including weekly updates on budget and schedule.</a:t>
            </a:r>
          </a:p>
          <a:p>
            <a:r>
              <a:rPr lang="en-US" dirty="0"/>
              <a:t>With a GMP, the Owner has the right to audit the Design-Builder’s books.</a:t>
            </a:r>
          </a:p>
          <a:p>
            <a:r>
              <a:rPr lang="en-US" dirty="0"/>
              <a:t>The Design-Builder collaborates with the Owner to determine final scope, schedule and cost.</a:t>
            </a:r>
          </a:p>
          <a:p>
            <a:r>
              <a:rPr lang="en-US" dirty="0"/>
              <a:t>The Owner incentivizes the Design-Builder to manage performance.</a:t>
            </a:r>
          </a:p>
          <a:p>
            <a:endParaRPr lang="en-US" dirty="0"/>
          </a:p>
        </p:txBody>
      </p:sp>
      <p:sp>
        <p:nvSpPr>
          <p:cNvPr id="3" name="Title 2"/>
          <p:cNvSpPr>
            <a:spLocks noGrp="1"/>
          </p:cNvSpPr>
          <p:nvPr>
            <p:ph type="title"/>
          </p:nvPr>
        </p:nvSpPr>
        <p:spPr/>
        <p:txBody>
          <a:bodyPr/>
          <a:lstStyle/>
          <a:p>
            <a:r>
              <a:rPr lang="en-US" dirty="0"/>
              <a:t>Contract Protections</a:t>
            </a:r>
          </a:p>
        </p:txBody>
      </p:sp>
    </p:spTree>
    <p:extLst>
      <p:ext uri="{BB962C8B-B14F-4D97-AF65-F5344CB8AC3E}">
        <p14:creationId xmlns:p14="http://schemas.microsoft.com/office/powerpoint/2010/main" val="4287000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en-US" sz="2475"/>
              <a:t>Traditional Design-Bid-Build Project</a:t>
            </a:r>
          </a:p>
        </p:txBody>
      </p:sp>
      <p:sp>
        <p:nvSpPr>
          <p:cNvPr id="7171" name="Rectangle 23"/>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Osaka" pitchFamily="-54" charset="-128"/>
              </a:defRPr>
            </a:lvl1pPr>
            <a:lvl2pPr marL="557213" indent="-214313" eaLnBrk="0" hangingPunct="0">
              <a:defRPr>
                <a:solidFill>
                  <a:schemeClr val="tx1"/>
                </a:solidFill>
                <a:latin typeface="Arial" panose="020B0604020202020204" pitchFamily="34" charset="0"/>
                <a:ea typeface="Osaka" pitchFamily="-54" charset="-128"/>
              </a:defRPr>
            </a:lvl2pPr>
            <a:lvl3pPr marL="857250" indent="-171450" eaLnBrk="0" hangingPunct="0">
              <a:defRPr>
                <a:solidFill>
                  <a:schemeClr val="tx1"/>
                </a:solidFill>
                <a:latin typeface="Arial" panose="020B0604020202020204" pitchFamily="34" charset="0"/>
                <a:ea typeface="Osaka" pitchFamily="-54" charset="-128"/>
              </a:defRPr>
            </a:lvl3pPr>
            <a:lvl4pPr marL="1200150" indent="-171450" eaLnBrk="0" hangingPunct="0">
              <a:defRPr>
                <a:solidFill>
                  <a:schemeClr val="tx1"/>
                </a:solidFill>
                <a:latin typeface="Arial" panose="020B0604020202020204" pitchFamily="34" charset="0"/>
                <a:ea typeface="Osaka" pitchFamily="-54" charset="-128"/>
              </a:defRPr>
            </a:lvl4pPr>
            <a:lvl5pPr marL="1543050" indent="-171450" eaLnBrk="0" hangingPunct="0">
              <a:defRPr>
                <a:solidFill>
                  <a:schemeClr val="tx1"/>
                </a:solidFill>
                <a:latin typeface="Arial" panose="020B0604020202020204" pitchFamily="34" charset="0"/>
                <a:ea typeface="Osaka" pitchFamily="-54" charset="-128"/>
              </a:defRPr>
            </a:lvl5pPr>
            <a:lvl6pPr marL="1885950" indent="-17145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228850" indent="-17145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2571750" indent="-17145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2914650" indent="-17145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eaLnBrk="1" hangingPunct="1"/>
            <a:fld id="{DF20EB4E-B547-4B9C-AB17-834893BB52A2}" type="slidenum">
              <a:rPr lang="en-US" altLang="en-US">
                <a:latin typeface="Times New Roman" panose="02020603050405020304" pitchFamily="18" charset="0"/>
              </a:rPr>
              <a:pPr eaLnBrk="1" hangingPunct="1"/>
              <a:t>2</a:t>
            </a:fld>
            <a:endParaRPr lang="en-US" altLang="en-US">
              <a:latin typeface="Times New Roman" panose="02020603050405020304" pitchFamily="18" charset="0"/>
            </a:endParaRPr>
          </a:p>
        </p:txBody>
      </p:sp>
      <p:sp>
        <p:nvSpPr>
          <p:cNvPr id="7172" name="_s1031"/>
          <p:cNvSpPr>
            <a:spLocks noChangeArrowheads="1"/>
          </p:cNvSpPr>
          <p:nvPr/>
        </p:nvSpPr>
        <p:spPr bwMode="auto">
          <a:xfrm>
            <a:off x="3094436" y="3689748"/>
            <a:ext cx="1097756" cy="616744"/>
          </a:xfrm>
          <a:prstGeom prst="roundRect">
            <a:avLst>
              <a:gd name="adj" fmla="val 16667"/>
            </a:avLst>
          </a:prstGeom>
          <a:solidFill>
            <a:srgbClr val="99CC00"/>
          </a:solidFill>
          <a:ln w="9525">
            <a:solidFill>
              <a:schemeClr val="tx1"/>
            </a:solidFill>
            <a:round/>
            <a:headEnd/>
            <a:tailEnd/>
          </a:ln>
        </p:spPr>
        <p:txBody>
          <a:bodyPr wrap="none" lIns="63725" tIns="31862" rIns="63725" bIns="31862" anchor="ctr"/>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algn="ctr" eaLnBrk="1" hangingPunct="1"/>
            <a:r>
              <a:rPr lang="en-US" altLang="en-US" sz="1275">
                <a:latin typeface="Times New Roman" panose="02020603050405020304" pitchFamily="18" charset="0"/>
              </a:rPr>
              <a:t>Contractor</a:t>
            </a:r>
          </a:p>
        </p:txBody>
      </p:sp>
      <p:sp>
        <p:nvSpPr>
          <p:cNvPr id="7173" name="_s1032"/>
          <p:cNvSpPr>
            <a:spLocks noChangeArrowheads="1"/>
          </p:cNvSpPr>
          <p:nvPr/>
        </p:nvSpPr>
        <p:spPr bwMode="auto">
          <a:xfrm>
            <a:off x="1831183" y="4720830"/>
            <a:ext cx="1097756" cy="616744"/>
          </a:xfrm>
          <a:prstGeom prst="roundRect">
            <a:avLst>
              <a:gd name="adj" fmla="val 16667"/>
            </a:avLst>
          </a:prstGeom>
          <a:solidFill>
            <a:schemeClr val="accent1"/>
          </a:solidFill>
          <a:ln w="9525">
            <a:solidFill>
              <a:schemeClr val="tx1"/>
            </a:solidFill>
            <a:round/>
            <a:headEnd/>
            <a:tailEnd/>
          </a:ln>
        </p:spPr>
        <p:txBody>
          <a:bodyPr wrap="none" lIns="63725" tIns="31862" rIns="63725" bIns="31862" anchor="ctr"/>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algn="ctr" eaLnBrk="1" hangingPunct="1"/>
            <a:r>
              <a:rPr lang="en-US" altLang="en-US" sz="1275">
                <a:latin typeface="Times New Roman" panose="02020603050405020304" pitchFamily="18" charset="0"/>
              </a:rPr>
              <a:t>Trade Subs</a:t>
            </a:r>
          </a:p>
        </p:txBody>
      </p:sp>
      <p:sp>
        <p:nvSpPr>
          <p:cNvPr id="7174" name="_s1033"/>
          <p:cNvSpPr>
            <a:spLocks noChangeArrowheads="1"/>
          </p:cNvSpPr>
          <p:nvPr/>
        </p:nvSpPr>
        <p:spPr bwMode="auto">
          <a:xfrm>
            <a:off x="3112295" y="4702970"/>
            <a:ext cx="1097756" cy="617935"/>
          </a:xfrm>
          <a:prstGeom prst="roundRect">
            <a:avLst>
              <a:gd name="adj" fmla="val 16667"/>
            </a:avLst>
          </a:prstGeom>
          <a:solidFill>
            <a:schemeClr val="accent1"/>
          </a:solidFill>
          <a:ln w="9525">
            <a:solidFill>
              <a:schemeClr val="tx1"/>
            </a:solidFill>
            <a:round/>
            <a:headEnd/>
            <a:tailEnd/>
          </a:ln>
        </p:spPr>
        <p:txBody>
          <a:bodyPr wrap="none" lIns="63725" tIns="31862" rIns="63725" bIns="31862" anchor="ctr"/>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algn="ctr" eaLnBrk="1" hangingPunct="1"/>
            <a:r>
              <a:rPr lang="en-US" altLang="en-US" sz="1275">
                <a:latin typeface="Times New Roman" panose="02020603050405020304" pitchFamily="18" charset="0"/>
              </a:rPr>
              <a:t>Trade Subs</a:t>
            </a:r>
          </a:p>
        </p:txBody>
      </p:sp>
      <p:sp>
        <p:nvSpPr>
          <p:cNvPr id="7175" name="_s1034"/>
          <p:cNvSpPr>
            <a:spLocks noChangeArrowheads="1"/>
          </p:cNvSpPr>
          <p:nvPr/>
        </p:nvSpPr>
        <p:spPr bwMode="auto">
          <a:xfrm>
            <a:off x="4375549" y="4720830"/>
            <a:ext cx="1097756" cy="616744"/>
          </a:xfrm>
          <a:prstGeom prst="roundRect">
            <a:avLst>
              <a:gd name="adj" fmla="val 16667"/>
            </a:avLst>
          </a:prstGeom>
          <a:solidFill>
            <a:schemeClr val="accent1"/>
          </a:solidFill>
          <a:ln w="9525">
            <a:solidFill>
              <a:schemeClr val="tx1"/>
            </a:solidFill>
            <a:round/>
            <a:headEnd/>
            <a:tailEnd/>
          </a:ln>
        </p:spPr>
        <p:txBody>
          <a:bodyPr wrap="none" lIns="63725" tIns="31862" rIns="63725" bIns="31862" anchor="ctr"/>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algn="ctr" eaLnBrk="1" hangingPunct="1"/>
            <a:r>
              <a:rPr lang="en-US" altLang="en-US" sz="1275">
                <a:latin typeface="Times New Roman" panose="02020603050405020304" pitchFamily="18" charset="0"/>
              </a:rPr>
              <a:t>Trade Subs</a:t>
            </a:r>
          </a:p>
        </p:txBody>
      </p:sp>
      <p:cxnSp>
        <p:nvCxnSpPr>
          <p:cNvPr id="7176" name="_s1030"/>
          <p:cNvCxnSpPr>
            <a:cxnSpLocks noChangeShapeType="1"/>
          </p:cNvCxnSpPr>
          <p:nvPr/>
        </p:nvCxnSpPr>
        <p:spPr bwMode="auto">
          <a:xfrm rot="-5400000">
            <a:off x="2867026" y="3838576"/>
            <a:ext cx="308372" cy="1279922"/>
          </a:xfrm>
          <a:prstGeom prst="bentConnector3">
            <a:avLst>
              <a:gd name="adj1" fmla="val 12611"/>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7177" name="_s1028"/>
          <p:cNvCxnSpPr>
            <a:cxnSpLocks noChangeShapeType="1"/>
          </p:cNvCxnSpPr>
          <p:nvPr/>
        </p:nvCxnSpPr>
        <p:spPr bwMode="auto">
          <a:xfrm rot="5400000" flipH="1">
            <a:off x="4146948" y="3838576"/>
            <a:ext cx="308372" cy="1279922"/>
          </a:xfrm>
          <a:prstGeom prst="bentConnector3">
            <a:avLst>
              <a:gd name="adj1" fmla="val 12611"/>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sp>
        <p:nvSpPr>
          <p:cNvPr id="7178" name="_s1031"/>
          <p:cNvSpPr>
            <a:spLocks noChangeArrowheads="1"/>
          </p:cNvSpPr>
          <p:nvPr/>
        </p:nvSpPr>
        <p:spPr bwMode="auto">
          <a:xfrm>
            <a:off x="5612608" y="3689748"/>
            <a:ext cx="1097756" cy="616744"/>
          </a:xfrm>
          <a:prstGeom prst="roundRect">
            <a:avLst>
              <a:gd name="adj" fmla="val 16667"/>
            </a:avLst>
          </a:prstGeom>
          <a:solidFill>
            <a:srgbClr val="EC6408"/>
          </a:solidFill>
          <a:ln w="9525">
            <a:solidFill>
              <a:schemeClr val="tx1"/>
            </a:solidFill>
            <a:round/>
            <a:headEnd/>
            <a:tailEnd/>
          </a:ln>
        </p:spPr>
        <p:txBody>
          <a:bodyPr wrap="none" lIns="63725" tIns="31862" rIns="63725" bIns="31862" anchor="ctr"/>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algn="ctr" eaLnBrk="1" hangingPunct="1"/>
            <a:r>
              <a:rPr lang="en-US" altLang="en-US" sz="1275">
                <a:latin typeface="Times New Roman" panose="02020603050405020304" pitchFamily="18" charset="0"/>
              </a:rPr>
              <a:t>Architect</a:t>
            </a:r>
          </a:p>
        </p:txBody>
      </p:sp>
      <p:sp>
        <p:nvSpPr>
          <p:cNvPr id="7179" name="_s1031"/>
          <p:cNvSpPr>
            <a:spLocks noChangeArrowheads="1"/>
          </p:cNvSpPr>
          <p:nvPr/>
        </p:nvSpPr>
        <p:spPr bwMode="auto">
          <a:xfrm>
            <a:off x="4362451" y="2762251"/>
            <a:ext cx="1097756" cy="617935"/>
          </a:xfrm>
          <a:prstGeom prst="roundRect">
            <a:avLst>
              <a:gd name="adj" fmla="val 16667"/>
            </a:avLst>
          </a:prstGeom>
          <a:solidFill>
            <a:srgbClr val="FFFF00"/>
          </a:solidFill>
          <a:ln w="9525">
            <a:solidFill>
              <a:schemeClr val="tx1"/>
            </a:solidFill>
            <a:round/>
            <a:headEnd/>
            <a:tailEnd/>
          </a:ln>
        </p:spPr>
        <p:txBody>
          <a:bodyPr wrap="none" lIns="63725" tIns="31862" rIns="63725" bIns="31862" anchor="ctr"/>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algn="ctr" eaLnBrk="1" hangingPunct="1"/>
            <a:r>
              <a:rPr lang="en-US" altLang="en-US" sz="1275">
                <a:latin typeface="Times New Roman" panose="02020603050405020304" pitchFamily="18" charset="0"/>
              </a:rPr>
              <a:t>Owner</a:t>
            </a:r>
          </a:p>
        </p:txBody>
      </p:sp>
      <p:cxnSp>
        <p:nvCxnSpPr>
          <p:cNvPr id="7180" name="_s1030"/>
          <p:cNvCxnSpPr>
            <a:cxnSpLocks noChangeShapeType="1"/>
          </p:cNvCxnSpPr>
          <p:nvPr/>
        </p:nvCxnSpPr>
        <p:spPr bwMode="auto">
          <a:xfrm rot="-5400000">
            <a:off x="4135041" y="2894410"/>
            <a:ext cx="308372" cy="1279922"/>
          </a:xfrm>
          <a:prstGeom prst="bentConnector3">
            <a:avLst>
              <a:gd name="adj1" fmla="val 63676"/>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7181" name="_s1030"/>
          <p:cNvCxnSpPr>
            <a:cxnSpLocks noChangeShapeType="1"/>
            <a:stCxn id="7178" idx="0"/>
          </p:cNvCxnSpPr>
          <p:nvPr/>
        </p:nvCxnSpPr>
        <p:spPr bwMode="auto">
          <a:xfrm rot="16200000" flipV="1">
            <a:off x="5451872" y="2980135"/>
            <a:ext cx="204788" cy="1214438"/>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7182" name="Straight Connector 29"/>
          <p:cNvCxnSpPr>
            <a:cxnSpLocks noChangeShapeType="1"/>
          </p:cNvCxnSpPr>
          <p:nvPr/>
        </p:nvCxnSpPr>
        <p:spPr bwMode="auto">
          <a:xfrm rot="5400000">
            <a:off x="3601045" y="4653558"/>
            <a:ext cx="139304" cy="0"/>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7183" name="Straight Connector 41"/>
          <p:cNvCxnSpPr>
            <a:cxnSpLocks noChangeShapeType="1"/>
          </p:cNvCxnSpPr>
          <p:nvPr/>
        </p:nvCxnSpPr>
        <p:spPr bwMode="auto">
          <a:xfrm rot="5400000">
            <a:off x="4867276" y="4670822"/>
            <a:ext cx="140494" cy="0"/>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7184" name="Straight Connector 43"/>
          <p:cNvCxnSpPr>
            <a:cxnSpLocks noChangeShapeType="1"/>
          </p:cNvCxnSpPr>
          <p:nvPr/>
        </p:nvCxnSpPr>
        <p:spPr bwMode="auto">
          <a:xfrm rot="5400000">
            <a:off x="2315170" y="4653558"/>
            <a:ext cx="139304" cy="0"/>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42297285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DBIA Definition:  </a:t>
            </a:r>
          </a:p>
          <a:p>
            <a:pPr marL="45720" indent="0">
              <a:buNone/>
            </a:pPr>
            <a:endParaRPr lang="en-US" dirty="0"/>
          </a:p>
          <a:p>
            <a:pPr marL="854075" indent="0" defTabSz="755650">
              <a:buNone/>
            </a:pPr>
            <a:r>
              <a:rPr lang="en-US" sz="2400" dirty="0"/>
              <a:t>Memorable design solutions that exceed the Owner’s vision and defined functional requirements, include state of the art structures and facilities that are high performance and sustainable, and possess a holistic awareness that considers context, site and the environment.</a:t>
            </a:r>
          </a:p>
        </p:txBody>
      </p:sp>
      <p:sp>
        <p:nvSpPr>
          <p:cNvPr id="3" name="Title 2"/>
          <p:cNvSpPr>
            <a:spLocks noGrp="1"/>
          </p:cNvSpPr>
          <p:nvPr>
            <p:ph type="title"/>
          </p:nvPr>
        </p:nvSpPr>
        <p:spPr/>
        <p:txBody>
          <a:bodyPr/>
          <a:lstStyle/>
          <a:p>
            <a:r>
              <a:rPr lang="en-US" dirty="0"/>
              <a:t>Design Excellence</a:t>
            </a:r>
          </a:p>
        </p:txBody>
      </p:sp>
    </p:spTree>
    <p:extLst>
      <p:ext uri="{BB962C8B-B14F-4D97-AF65-F5344CB8AC3E}">
        <p14:creationId xmlns:p14="http://schemas.microsoft.com/office/powerpoint/2010/main" val="11728392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399" y="457199"/>
            <a:ext cx="4046975" cy="2695575"/>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00600" y="3429000"/>
            <a:ext cx="3505200" cy="2847975"/>
          </a:xfrm>
          <a:prstGeom prst="rect">
            <a:avLst/>
          </a:prstGeom>
        </p:spPr>
      </p:pic>
      <p:sp>
        <p:nvSpPr>
          <p:cNvPr id="4" name="TextBox 3"/>
          <p:cNvSpPr txBox="1"/>
          <p:nvPr/>
        </p:nvSpPr>
        <p:spPr>
          <a:xfrm>
            <a:off x="4876800" y="1066800"/>
            <a:ext cx="3059684" cy="646331"/>
          </a:xfrm>
          <a:prstGeom prst="rect">
            <a:avLst/>
          </a:prstGeom>
          <a:noFill/>
        </p:spPr>
        <p:txBody>
          <a:bodyPr wrap="none" rtlCol="0">
            <a:spAutoFit/>
          </a:bodyPr>
          <a:lstStyle/>
          <a:p>
            <a:r>
              <a:rPr lang="en-US" dirty="0" err="1"/>
              <a:t>Merage</a:t>
            </a:r>
            <a:r>
              <a:rPr lang="en-US" dirty="0"/>
              <a:t> School of Business</a:t>
            </a:r>
          </a:p>
          <a:p>
            <a:r>
              <a:rPr lang="en-US" dirty="0"/>
              <a:t>University of California, Irvine</a:t>
            </a:r>
          </a:p>
        </p:txBody>
      </p:sp>
      <p:sp>
        <p:nvSpPr>
          <p:cNvPr id="5" name="TextBox 4"/>
          <p:cNvSpPr txBox="1"/>
          <p:nvPr/>
        </p:nvSpPr>
        <p:spPr>
          <a:xfrm>
            <a:off x="838200" y="4267200"/>
            <a:ext cx="3846928" cy="923330"/>
          </a:xfrm>
          <a:prstGeom prst="rect">
            <a:avLst/>
          </a:prstGeom>
          <a:noFill/>
        </p:spPr>
        <p:txBody>
          <a:bodyPr wrap="square" rtlCol="0">
            <a:spAutoFit/>
          </a:bodyPr>
          <a:lstStyle/>
          <a:p>
            <a:r>
              <a:rPr lang="en-US" dirty="0"/>
              <a:t>Benjamin P. Grogan and Jerry L. Dove</a:t>
            </a:r>
          </a:p>
          <a:p>
            <a:r>
              <a:rPr lang="en-US" dirty="0"/>
              <a:t>Federal Building</a:t>
            </a:r>
          </a:p>
          <a:p>
            <a:r>
              <a:rPr lang="en-US" dirty="0"/>
              <a:t>Miramar, FL</a:t>
            </a:r>
          </a:p>
        </p:txBody>
      </p:sp>
    </p:spTree>
    <p:extLst>
      <p:ext uri="{BB962C8B-B14F-4D97-AF65-F5344CB8AC3E}">
        <p14:creationId xmlns:p14="http://schemas.microsoft.com/office/powerpoint/2010/main" val="3861489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381000"/>
            <a:ext cx="3680848" cy="2895600"/>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95800" y="3581400"/>
            <a:ext cx="4038600" cy="2687423"/>
          </a:xfrm>
          <a:prstGeom prst="rect">
            <a:avLst/>
          </a:prstGeom>
        </p:spPr>
      </p:pic>
      <p:sp>
        <p:nvSpPr>
          <p:cNvPr id="4" name="TextBox 3"/>
          <p:cNvSpPr txBox="1"/>
          <p:nvPr/>
        </p:nvSpPr>
        <p:spPr>
          <a:xfrm>
            <a:off x="1066800" y="4648200"/>
            <a:ext cx="3352800" cy="646331"/>
          </a:xfrm>
          <a:prstGeom prst="rect">
            <a:avLst/>
          </a:prstGeom>
          <a:noFill/>
        </p:spPr>
        <p:txBody>
          <a:bodyPr wrap="square" rtlCol="0">
            <a:spAutoFit/>
          </a:bodyPr>
          <a:lstStyle/>
          <a:p>
            <a:r>
              <a:rPr lang="en-US" dirty="0"/>
              <a:t>John James Audubon Bridge</a:t>
            </a:r>
          </a:p>
          <a:p>
            <a:r>
              <a:rPr lang="en-US" dirty="0"/>
              <a:t>New Roads, LA</a:t>
            </a:r>
          </a:p>
        </p:txBody>
      </p:sp>
      <p:sp>
        <p:nvSpPr>
          <p:cNvPr id="5" name="TextBox 4"/>
          <p:cNvSpPr txBox="1"/>
          <p:nvPr/>
        </p:nvSpPr>
        <p:spPr>
          <a:xfrm>
            <a:off x="4953000" y="914400"/>
            <a:ext cx="2323713" cy="646331"/>
          </a:xfrm>
          <a:prstGeom prst="rect">
            <a:avLst/>
          </a:prstGeom>
          <a:noFill/>
        </p:spPr>
        <p:txBody>
          <a:bodyPr wrap="none" rtlCol="0">
            <a:spAutoFit/>
          </a:bodyPr>
          <a:lstStyle/>
          <a:p>
            <a:r>
              <a:rPr lang="en-US" dirty="0"/>
              <a:t>Denver Union Station </a:t>
            </a:r>
          </a:p>
          <a:p>
            <a:r>
              <a:rPr lang="en-US" dirty="0"/>
              <a:t>Transit Improvements</a:t>
            </a:r>
          </a:p>
        </p:txBody>
      </p:sp>
    </p:spTree>
    <p:extLst>
      <p:ext uri="{BB962C8B-B14F-4D97-AF65-F5344CB8AC3E}">
        <p14:creationId xmlns:p14="http://schemas.microsoft.com/office/powerpoint/2010/main" val="37047215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b="1" dirty="0">
                <a:solidFill>
                  <a:schemeClr val="bg2"/>
                </a:solidFill>
              </a:rPr>
              <a:t>Thaxton Parkinson PLLC</a:t>
            </a:r>
          </a:p>
        </p:txBody>
      </p:sp>
      <p:pic>
        <p:nvPicPr>
          <p:cNvPr id="7" name="Content Placeholder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58942" y="1981200"/>
            <a:ext cx="1774658" cy="2667000"/>
          </a:xfrm>
        </p:spPr>
      </p:pic>
      <p:sp>
        <p:nvSpPr>
          <p:cNvPr id="3" name="TextBox 2"/>
          <p:cNvSpPr txBox="1"/>
          <p:nvPr/>
        </p:nvSpPr>
        <p:spPr>
          <a:xfrm>
            <a:off x="2285999" y="1676400"/>
            <a:ext cx="6324601" cy="4401205"/>
          </a:xfrm>
          <a:prstGeom prst="rect">
            <a:avLst/>
          </a:prstGeom>
          <a:noFill/>
        </p:spPr>
        <p:txBody>
          <a:bodyPr wrap="square" rtlCol="0">
            <a:spAutoFit/>
          </a:bodyPr>
          <a:lstStyle/>
          <a:p>
            <a:r>
              <a:rPr lang="en-US" sz="1400" b="1" i="1" dirty="0"/>
              <a:t>Robynne Parkinson</a:t>
            </a:r>
            <a:r>
              <a:rPr lang="en-US" sz="1400" dirty="0"/>
              <a:t> is a Seattle based lawyer and a leading expert in construction law and alternative procurement both in Washington State and on a national basis.  She served on the National Design Build Institute of America Board of Directors from 2010 – 2017 and currently serves on the American Arbitration Association National Construction Dispute Resolution Committee.  In addition, she is the vice chair of the DBIA National Education Committee, is a past chair of the DBIA National Legal and Legislation Committee and is instrumental in revising the DBIA form Design-Build contracts and subcontracts. She served as the President of the Northwest Region for DBIA from 2008 to 2010 and continues on its Board of Directors. Robynne is AV rated by Martindale-Hubble, and named as a Washington Super Lawyer in 2010-2017. Robynne received her undergraduate degree from the University of Texas at Austin and her law degree from the University of Colorado, Boulder School of Law.</a:t>
            </a:r>
          </a:p>
          <a:p>
            <a:endParaRPr lang="en-US" sz="1400" dirty="0"/>
          </a:p>
          <a:p>
            <a:r>
              <a:rPr lang="en-US" sz="1400" dirty="0"/>
              <a:t>Robynne has represented public owners on a number of design-build projects, and her clients include the Port of Seattle, Los Angeles County, the State of Hawaii, and the Cities of Tacoma, Spokane, Richland, Airway Heights, and Liberty Lake.  </a:t>
            </a:r>
          </a:p>
          <a:p>
            <a:pPr algn="ctr"/>
            <a:endParaRPr lang="en-US" sz="1400" b="1" dirty="0">
              <a:solidFill>
                <a:schemeClr val="accent1">
                  <a:lumMod val="50000"/>
                </a:schemeClr>
              </a:solidFill>
              <a:latin typeface="Papyrus" pitchFamily="66" charset="0"/>
            </a:endParaRPr>
          </a:p>
        </p:txBody>
      </p:sp>
      <p:sp>
        <p:nvSpPr>
          <p:cNvPr id="4" name="TextBox 3"/>
          <p:cNvSpPr txBox="1"/>
          <p:nvPr/>
        </p:nvSpPr>
        <p:spPr>
          <a:xfrm>
            <a:off x="217571" y="4753610"/>
            <a:ext cx="2068428" cy="1169551"/>
          </a:xfrm>
          <a:prstGeom prst="rect">
            <a:avLst/>
          </a:prstGeom>
          <a:noFill/>
        </p:spPr>
        <p:txBody>
          <a:bodyPr wrap="square" rtlCol="0">
            <a:spAutoFit/>
          </a:bodyPr>
          <a:lstStyle/>
          <a:p>
            <a:pPr algn="ctr"/>
            <a:r>
              <a:rPr lang="en-US" sz="1000" b="1" dirty="0">
                <a:solidFill>
                  <a:schemeClr val="accent1">
                    <a:lumMod val="50000"/>
                  </a:schemeClr>
                </a:solidFill>
              </a:rPr>
              <a:t>9311 SE 36</a:t>
            </a:r>
            <a:r>
              <a:rPr lang="en-US" sz="1000" b="1" baseline="30000" dirty="0">
                <a:solidFill>
                  <a:schemeClr val="accent1">
                    <a:lumMod val="50000"/>
                  </a:schemeClr>
                </a:solidFill>
              </a:rPr>
              <a:t>th</a:t>
            </a:r>
            <a:r>
              <a:rPr lang="en-US" sz="1000" b="1" dirty="0">
                <a:solidFill>
                  <a:schemeClr val="accent1">
                    <a:lumMod val="50000"/>
                  </a:schemeClr>
                </a:solidFill>
              </a:rPr>
              <a:t> St., Suite 103</a:t>
            </a:r>
          </a:p>
          <a:p>
            <a:pPr algn="ctr"/>
            <a:r>
              <a:rPr lang="en-US" sz="1000" b="1" dirty="0">
                <a:solidFill>
                  <a:schemeClr val="accent1">
                    <a:lumMod val="50000"/>
                  </a:schemeClr>
                </a:solidFill>
              </a:rPr>
              <a:t>Mercer Island, Washington 98040</a:t>
            </a:r>
          </a:p>
          <a:p>
            <a:pPr algn="ctr"/>
            <a:r>
              <a:rPr lang="en-US" sz="1000" b="1" dirty="0">
                <a:solidFill>
                  <a:schemeClr val="accent1">
                    <a:lumMod val="50000"/>
                  </a:schemeClr>
                </a:solidFill>
              </a:rPr>
              <a:t>(206)909-5290</a:t>
            </a:r>
          </a:p>
          <a:p>
            <a:pPr algn="ctr"/>
            <a:r>
              <a:rPr lang="en-US" sz="1000" b="1" dirty="0">
                <a:solidFill>
                  <a:schemeClr val="accent1">
                    <a:lumMod val="50000"/>
                  </a:schemeClr>
                </a:solidFill>
                <a:hlinkClick r:id="rId3"/>
              </a:rPr>
              <a:t>www.rtp-law.com</a:t>
            </a:r>
            <a:endParaRPr lang="en-US" sz="1000" b="1" dirty="0">
              <a:solidFill>
                <a:schemeClr val="accent1">
                  <a:lumMod val="50000"/>
                </a:schemeClr>
              </a:solidFill>
            </a:endParaRPr>
          </a:p>
          <a:p>
            <a:pPr algn="ctr"/>
            <a:r>
              <a:rPr lang="en-US" sz="1000" b="1" dirty="0">
                <a:solidFill>
                  <a:schemeClr val="accent1">
                    <a:lumMod val="50000"/>
                  </a:schemeClr>
                </a:solidFill>
              </a:rPr>
              <a:t>www.designbuildlaw.blogspot.com</a:t>
            </a:r>
          </a:p>
          <a:p>
            <a:pPr algn="ctr"/>
            <a:r>
              <a:rPr lang="en-US" sz="1000" b="1" dirty="0">
                <a:solidFill>
                  <a:schemeClr val="accent1">
                    <a:lumMod val="50000"/>
                  </a:schemeClr>
                </a:solidFill>
              </a:rPr>
              <a:t>e-mail:  rparkinson@rtp-law.com.com</a:t>
            </a:r>
            <a:endParaRPr lang="en-US" sz="1000" dirty="0"/>
          </a:p>
        </p:txBody>
      </p:sp>
    </p:spTree>
    <p:extLst>
      <p:ext uri="{BB962C8B-B14F-4D97-AF65-F5344CB8AC3E}">
        <p14:creationId xmlns:p14="http://schemas.microsoft.com/office/powerpoint/2010/main" val="3023132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4" name="Rectangle 17"/>
          <p:cNvSpPr>
            <a:spLocks noGrp="1" noChangeArrowheads="1"/>
          </p:cNvSpPr>
          <p:nvPr>
            <p:ph type="title"/>
          </p:nvPr>
        </p:nvSpPr>
        <p:spPr>
          <a:xfrm>
            <a:off x="914400" y="738077"/>
            <a:ext cx="7543800" cy="502444"/>
          </a:xfrm>
        </p:spPr>
        <p:txBody>
          <a:bodyPr>
            <a:normAutofit fontScale="90000"/>
          </a:bodyPr>
          <a:lstStyle/>
          <a:p>
            <a:pPr defTabSz="685924">
              <a:defRPr/>
            </a:pPr>
            <a:r>
              <a:rPr lang="en-US" dirty="0"/>
              <a:t>Liability Gap in Design-Bid-Build</a:t>
            </a:r>
          </a:p>
        </p:txBody>
      </p:sp>
      <p:sp>
        <p:nvSpPr>
          <p:cNvPr id="8195" name="Slide Number Placeholder 3"/>
          <p:cNvSpPr>
            <a:spLocks noGrp="1"/>
          </p:cNvSpPr>
          <p:nvPr>
            <p:ph type="sldNum" sz="quarter" idx="12"/>
          </p:nvPr>
        </p:nvSpPr>
        <p:spPr>
          <a:xfrm>
            <a:off x="3317081" y="5624514"/>
            <a:ext cx="2628900" cy="27384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ctr"/>
          <a:lstStyle>
            <a:lvl1pPr eaLnBrk="0" hangingPunct="0">
              <a:defRPr>
                <a:solidFill>
                  <a:schemeClr val="tx1"/>
                </a:solidFill>
                <a:latin typeface="Arial" panose="020B0604020202020204" pitchFamily="34" charset="0"/>
                <a:ea typeface="Osaka" pitchFamily="-54" charset="-128"/>
              </a:defRPr>
            </a:lvl1pPr>
            <a:lvl2pPr marL="557213" indent="-214313" eaLnBrk="0" hangingPunct="0">
              <a:defRPr>
                <a:solidFill>
                  <a:schemeClr val="tx1"/>
                </a:solidFill>
                <a:latin typeface="Arial" panose="020B0604020202020204" pitchFamily="34" charset="0"/>
                <a:ea typeface="Osaka" pitchFamily="-54" charset="-128"/>
              </a:defRPr>
            </a:lvl2pPr>
            <a:lvl3pPr marL="857250" indent="-171450" eaLnBrk="0" hangingPunct="0">
              <a:defRPr>
                <a:solidFill>
                  <a:schemeClr val="tx1"/>
                </a:solidFill>
                <a:latin typeface="Arial" panose="020B0604020202020204" pitchFamily="34" charset="0"/>
                <a:ea typeface="Osaka" pitchFamily="-54" charset="-128"/>
              </a:defRPr>
            </a:lvl3pPr>
            <a:lvl4pPr marL="1200150" indent="-171450" eaLnBrk="0" hangingPunct="0">
              <a:defRPr>
                <a:solidFill>
                  <a:schemeClr val="tx1"/>
                </a:solidFill>
                <a:latin typeface="Arial" panose="020B0604020202020204" pitchFamily="34" charset="0"/>
                <a:ea typeface="Osaka" pitchFamily="-54" charset="-128"/>
              </a:defRPr>
            </a:lvl4pPr>
            <a:lvl5pPr marL="1543050" indent="-171450" eaLnBrk="0" hangingPunct="0">
              <a:defRPr>
                <a:solidFill>
                  <a:schemeClr val="tx1"/>
                </a:solidFill>
                <a:latin typeface="Arial" panose="020B0604020202020204" pitchFamily="34" charset="0"/>
                <a:ea typeface="Osaka" pitchFamily="-54" charset="-128"/>
              </a:defRPr>
            </a:lvl5pPr>
            <a:lvl6pPr marL="1885950" indent="-17145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228850" indent="-17145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2571750" indent="-17145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2914650" indent="-17145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eaLnBrk="1" hangingPunct="1"/>
            <a:fld id="{B0570087-78CF-4453-952C-EC65EFF4945A}" type="slidenum">
              <a:rPr lang="en-US" altLang="en-US">
                <a:latin typeface="Times New Roman" panose="02020603050405020304" pitchFamily="18" charset="0"/>
              </a:rPr>
              <a:pPr eaLnBrk="1" hangingPunct="1"/>
              <a:t>3</a:t>
            </a:fld>
            <a:endParaRPr lang="en-US" altLang="en-US">
              <a:latin typeface="Times New Roman" panose="02020603050405020304" pitchFamily="18" charset="0"/>
            </a:endParaRPr>
          </a:p>
        </p:txBody>
      </p:sp>
      <p:sp>
        <p:nvSpPr>
          <p:cNvPr id="8196" name="Rectangle 2"/>
          <p:cNvSpPr>
            <a:spLocks noChangeArrowheads="1"/>
          </p:cNvSpPr>
          <p:nvPr/>
        </p:nvSpPr>
        <p:spPr bwMode="auto">
          <a:xfrm>
            <a:off x="5386388" y="4295775"/>
            <a:ext cx="1323975" cy="298160"/>
          </a:xfrm>
          <a:prstGeom prst="rect">
            <a:avLst/>
          </a:prstGeom>
          <a:solidFill>
            <a:srgbClr val="EC6408"/>
          </a:solidFill>
          <a:ln w="12700">
            <a:solidFill>
              <a:schemeClr val="tx2"/>
            </a:solidFill>
            <a:miter lim="800000"/>
            <a:headEnd/>
            <a:tailEnd/>
          </a:ln>
        </p:spPr>
        <p:txBody>
          <a:bodyPr lIns="67866" tIns="33338" rIns="67866" bIns="33338">
            <a:spAutoFit/>
          </a:bodyPr>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algn="ctr">
              <a:spcBef>
                <a:spcPct val="50000"/>
              </a:spcBef>
            </a:pPr>
            <a:r>
              <a:rPr lang="en-US" altLang="en-US" sz="1500">
                <a:solidFill>
                  <a:srgbClr val="FFFFFF"/>
                </a:solidFill>
                <a:latin typeface="Lucida Sans Unicode" panose="020B0602030504020204" pitchFamily="34" charset="0"/>
              </a:rPr>
              <a:t>DESIGNER</a:t>
            </a:r>
          </a:p>
        </p:txBody>
      </p:sp>
      <p:sp>
        <p:nvSpPr>
          <p:cNvPr id="8197" name="Rectangle 3"/>
          <p:cNvSpPr>
            <a:spLocks noChangeArrowheads="1"/>
          </p:cNvSpPr>
          <p:nvPr/>
        </p:nvSpPr>
        <p:spPr bwMode="auto">
          <a:xfrm>
            <a:off x="4983956" y="5148263"/>
            <a:ext cx="2158604" cy="298160"/>
          </a:xfrm>
          <a:prstGeom prst="rect">
            <a:avLst/>
          </a:prstGeom>
          <a:solidFill>
            <a:srgbClr val="EC6408"/>
          </a:solidFill>
          <a:ln w="12700">
            <a:solidFill>
              <a:schemeClr val="tx2"/>
            </a:solidFill>
            <a:miter lim="800000"/>
            <a:headEnd/>
            <a:tailEnd/>
          </a:ln>
        </p:spPr>
        <p:txBody>
          <a:bodyPr lIns="67866" tIns="33338" rIns="67866" bIns="33338">
            <a:spAutoFit/>
          </a:bodyPr>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algn="ctr">
              <a:spcBef>
                <a:spcPct val="50000"/>
              </a:spcBef>
            </a:pPr>
            <a:r>
              <a:rPr lang="en-US" altLang="en-US" sz="1500">
                <a:solidFill>
                  <a:srgbClr val="FFFFFF"/>
                </a:solidFill>
                <a:latin typeface="Lucida Sans Unicode" panose="020B0602030504020204" pitchFamily="34" charset="0"/>
              </a:rPr>
              <a:t>SUBCONSULTANTS</a:t>
            </a:r>
          </a:p>
        </p:txBody>
      </p:sp>
      <p:sp>
        <p:nvSpPr>
          <p:cNvPr id="8198" name="Line 4"/>
          <p:cNvSpPr>
            <a:spLocks noChangeShapeType="1"/>
          </p:cNvSpPr>
          <p:nvPr/>
        </p:nvSpPr>
        <p:spPr bwMode="auto">
          <a:xfrm>
            <a:off x="5511404" y="4629150"/>
            <a:ext cx="0" cy="501254"/>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350"/>
          </a:p>
        </p:txBody>
      </p:sp>
      <p:sp>
        <p:nvSpPr>
          <p:cNvPr id="8199" name="Line 5"/>
          <p:cNvSpPr>
            <a:spLocks noChangeShapeType="1"/>
          </p:cNvSpPr>
          <p:nvPr/>
        </p:nvSpPr>
        <p:spPr bwMode="auto">
          <a:xfrm>
            <a:off x="5865019" y="4629150"/>
            <a:ext cx="0" cy="501254"/>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350"/>
          </a:p>
        </p:txBody>
      </p:sp>
      <p:sp>
        <p:nvSpPr>
          <p:cNvPr id="8200" name="Line 6"/>
          <p:cNvSpPr>
            <a:spLocks noChangeShapeType="1"/>
          </p:cNvSpPr>
          <p:nvPr/>
        </p:nvSpPr>
        <p:spPr bwMode="auto">
          <a:xfrm>
            <a:off x="6217444" y="4629150"/>
            <a:ext cx="0" cy="501254"/>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350"/>
          </a:p>
        </p:txBody>
      </p:sp>
      <p:sp>
        <p:nvSpPr>
          <p:cNvPr id="8201" name="Line 7"/>
          <p:cNvSpPr>
            <a:spLocks noChangeShapeType="1"/>
          </p:cNvSpPr>
          <p:nvPr/>
        </p:nvSpPr>
        <p:spPr bwMode="auto">
          <a:xfrm>
            <a:off x="6527006" y="4629150"/>
            <a:ext cx="0" cy="501254"/>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350"/>
          </a:p>
        </p:txBody>
      </p:sp>
      <p:sp>
        <p:nvSpPr>
          <p:cNvPr id="8202" name="Rectangle 12"/>
          <p:cNvSpPr>
            <a:spLocks noChangeArrowheads="1"/>
          </p:cNvSpPr>
          <p:nvPr/>
        </p:nvSpPr>
        <p:spPr bwMode="auto">
          <a:xfrm>
            <a:off x="1329930" y="2400300"/>
            <a:ext cx="1564481" cy="52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67866" tIns="33338" rIns="67866" bIns="33338">
            <a:spAutoFit/>
          </a:bodyPr>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algn="ctr">
              <a:spcBef>
                <a:spcPct val="50000"/>
              </a:spcBef>
            </a:pPr>
            <a:r>
              <a:rPr lang="en-US" altLang="en-US" sz="1200" b="1" dirty="0">
                <a:latin typeface="Lucida Sans Unicode" panose="020B0602030504020204" pitchFamily="34" charset="0"/>
              </a:rPr>
              <a:t>Warranty</a:t>
            </a:r>
            <a:br>
              <a:rPr lang="en-US" altLang="en-US" sz="1200" b="1" dirty="0">
                <a:latin typeface="Lucida Sans Unicode" panose="020B0602030504020204" pitchFamily="34" charset="0"/>
              </a:rPr>
            </a:br>
            <a:r>
              <a:rPr lang="en-US" altLang="en-US" b="1" dirty="0">
                <a:latin typeface="Lucida Sans Unicode" panose="020B0602030504020204" pitchFamily="34" charset="0"/>
              </a:rPr>
              <a:t>–</a:t>
            </a:r>
            <a:r>
              <a:rPr lang="en-US" altLang="en-US" sz="1200" b="1" dirty="0">
                <a:latin typeface="Lucida Sans Unicode" panose="020B0602030504020204" pitchFamily="34" charset="0"/>
              </a:rPr>
              <a:t>Strict Liability</a:t>
            </a:r>
            <a:r>
              <a:rPr lang="en-US" altLang="en-US" b="1" dirty="0">
                <a:latin typeface="Lucida Sans Unicode" panose="020B0602030504020204" pitchFamily="34" charset="0"/>
              </a:rPr>
              <a:t>–</a:t>
            </a:r>
            <a:endParaRPr lang="en-US" altLang="en-US" dirty="0">
              <a:latin typeface="Lucida Sans Unicode" panose="020B0602030504020204" pitchFamily="34" charset="0"/>
            </a:endParaRPr>
          </a:p>
        </p:txBody>
      </p:sp>
      <p:sp>
        <p:nvSpPr>
          <p:cNvPr id="8203" name="Rectangle 13"/>
          <p:cNvSpPr>
            <a:spLocks noChangeArrowheads="1"/>
          </p:cNvSpPr>
          <p:nvPr/>
        </p:nvSpPr>
        <p:spPr bwMode="auto">
          <a:xfrm>
            <a:off x="6097192" y="2400300"/>
            <a:ext cx="1564481" cy="52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67866" tIns="33338" rIns="67866" bIns="33338">
            <a:spAutoFit/>
          </a:bodyPr>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algn="ctr">
              <a:spcBef>
                <a:spcPct val="50000"/>
              </a:spcBef>
            </a:pPr>
            <a:r>
              <a:rPr lang="en-US" altLang="en-US" sz="1200" b="1" dirty="0">
                <a:latin typeface="Lucida Sans Unicode" panose="020B0602030504020204" pitchFamily="34" charset="0"/>
              </a:rPr>
              <a:t>Professional</a:t>
            </a:r>
          </a:p>
          <a:p>
            <a:pPr algn="ctr">
              <a:spcBef>
                <a:spcPct val="50000"/>
              </a:spcBef>
            </a:pPr>
            <a:r>
              <a:rPr lang="en-US" altLang="en-US" sz="1200" b="1" dirty="0">
                <a:latin typeface="Lucida Sans Unicode" panose="020B0602030504020204" pitchFamily="34" charset="0"/>
              </a:rPr>
              <a:t>Negligence</a:t>
            </a:r>
          </a:p>
        </p:txBody>
      </p:sp>
      <p:sp>
        <p:nvSpPr>
          <p:cNvPr id="8204" name="Text Box 18"/>
          <p:cNvSpPr txBox="1">
            <a:spLocks noChangeArrowheads="1"/>
          </p:cNvSpPr>
          <p:nvPr/>
        </p:nvSpPr>
        <p:spPr bwMode="auto">
          <a:xfrm>
            <a:off x="5589985" y="265985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endParaRPr lang="en-US" altLang="en-US">
              <a:solidFill>
                <a:srgbClr val="FAFD00"/>
              </a:solidFill>
              <a:latin typeface="Lucida Sans Unicode" panose="020B0602030504020204" pitchFamily="34" charset="0"/>
            </a:endParaRPr>
          </a:p>
        </p:txBody>
      </p:sp>
      <p:grpSp>
        <p:nvGrpSpPr>
          <p:cNvPr id="8205" name="Group 21"/>
          <p:cNvGrpSpPr>
            <a:grpSpLocks/>
          </p:cNvGrpSpPr>
          <p:nvPr/>
        </p:nvGrpSpPr>
        <p:grpSpPr bwMode="auto">
          <a:xfrm>
            <a:off x="3475435" y="2503886"/>
            <a:ext cx="1909763" cy="1383506"/>
            <a:chOff x="2112" y="1104"/>
            <a:chExt cx="1824" cy="1344"/>
          </a:xfrm>
        </p:grpSpPr>
        <p:sp>
          <p:nvSpPr>
            <p:cNvPr id="8216" name="AutoShape 22"/>
            <p:cNvSpPr>
              <a:spLocks noChangeArrowheads="1"/>
            </p:cNvSpPr>
            <p:nvPr/>
          </p:nvSpPr>
          <p:spPr bwMode="auto">
            <a:xfrm rot="10800000">
              <a:off x="2112" y="1104"/>
              <a:ext cx="1824" cy="1344"/>
            </a:xfrm>
            <a:prstGeom prst="triangle">
              <a:avLst>
                <a:gd name="adj" fmla="val 51125"/>
              </a:avLst>
            </a:prstGeom>
            <a:solidFill>
              <a:schemeClr val="tx1"/>
            </a:solidFill>
            <a:ln w="12700">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eaLnBrk="1" hangingPunct="1"/>
              <a:endParaRPr lang="en-US" altLang="en-US" sz="1350">
                <a:latin typeface="Lucida Sans Unicode" panose="020B0602030504020204" pitchFamily="34" charset="0"/>
              </a:endParaRPr>
            </a:p>
          </p:txBody>
        </p:sp>
        <p:sp>
          <p:nvSpPr>
            <p:cNvPr id="8217" name="Rectangle 23"/>
            <p:cNvSpPr>
              <a:spLocks noChangeArrowheads="1"/>
            </p:cNvSpPr>
            <p:nvPr/>
          </p:nvSpPr>
          <p:spPr bwMode="auto">
            <a:xfrm>
              <a:off x="2301" y="1149"/>
              <a:ext cx="1399" cy="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67866" tIns="33338" rIns="67866" bIns="33338">
              <a:spAutoFit/>
            </a:bodyPr>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algn="ctr">
                <a:spcBef>
                  <a:spcPct val="50000"/>
                </a:spcBef>
              </a:pPr>
              <a:r>
                <a:rPr lang="en-US" altLang="en-US" sz="1500">
                  <a:solidFill>
                    <a:schemeClr val="bg1"/>
                  </a:solidFill>
                  <a:latin typeface="Lucida Sans Unicode" panose="020B0602030504020204" pitchFamily="34" charset="0"/>
                </a:rPr>
                <a:t>The Liability Gap</a:t>
              </a:r>
            </a:p>
          </p:txBody>
        </p:sp>
        <p:sp>
          <p:nvSpPr>
            <p:cNvPr id="8218" name="Rectangle 24"/>
            <p:cNvSpPr>
              <a:spLocks noChangeArrowheads="1"/>
            </p:cNvSpPr>
            <p:nvPr/>
          </p:nvSpPr>
          <p:spPr bwMode="auto">
            <a:xfrm>
              <a:off x="2445" y="1581"/>
              <a:ext cx="1110" cy="3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67866" tIns="33338" rIns="67866" bIns="33338">
              <a:spAutoFit/>
            </a:bodyPr>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algn="ctr">
                <a:spcBef>
                  <a:spcPct val="50000"/>
                </a:spcBef>
              </a:pPr>
              <a:r>
                <a:rPr lang="en-US" altLang="en-US">
                  <a:solidFill>
                    <a:schemeClr val="bg1"/>
                  </a:solidFill>
                  <a:latin typeface="Lucida Sans Unicode" panose="020B0602030504020204" pitchFamily="34" charset="0"/>
                </a:rPr>
                <a:t>OWNER</a:t>
              </a:r>
            </a:p>
          </p:txBody>
        </p:sp>
      </p:grpSp>
      <p:sp>
        <p:nvSpPr>
          <p:cNvPr id="8206" name="Rectangle 25"/>
          <p:cNvSpPr>
            <a:spLocks noChangeArrowheads="1"/>
          </p:cNvSpPr>
          <p:nvPr/>
        </p:nvSpPr>
        <p:spPr bwMode="auto">
          <a:xfrm>
            <a:off x="1465660" y="5132786"/>
            <a:ext cx="2209800" cy="298160"/>
          </a:xfrm>
          <a:prstGeom prst="rect">
            <a:avLst/>
          </a:prstGeom>
          <a:solidFill>
            <a:srgbClr val="EC6408"/>
          </a:solidFill>
          <a:ln w="12700">
            <a:solidFill>
              <a:schemeClr val="tx2"/>
            </a:solidFill>
            <a:miter lim="800000"/>
            <a:headEnd/>
            <a:tailEnd/>
          </a:ln>
        </p:spPr>
        <p:txBody>
          <a:bodyPr lIns="67866" tIns="33338" rIns="67866" bIns="33338">
            <a:spAutoFit/>
          </a:bodyPr>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algn="ctr">
              <a:spcBef>
                <a:spcPct val="50000"/>
              </a:spcBef>
            </a:pPr>
            <a:r>
              <a:rPr lang="en-US" altLang="en-US" sz="1500">
                <a:solidFill>
                  <a:srgbClr val="FFFFFF"/>
                </a:solidFill>
                <a:latin typeface="Lucida Sans Unicode" panose="020B0602030504020204" pitchFamily="34" charset="0"/>
              </a:rPr>
              <a:t>SUBCONTRACTORS</a:t>
            </a:r>
          </a:p>
        </p:txBody>
      </p:sp>
      <p:sp>
        <p:nvSpPr>
          <p:cNvPr id="8207" name="Line 26"/>
          <p:cNvSpPr>
            <a:spLocks noChangeShapeType="1"/>
          </p:cNvSpPr>
          <p:nvPr/>
        </p:nvSpPr>
        <p:spPr bwMode="auto">
          <a:xfrm flipV="1">
            <a:off x="2006204" y="4630341"/>
            <a:ext cx="0" cy="517922"/>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350"/>
          </a:p>
        </p:txBody>
      </p:sp>
      <p:sp>
        <p:nvSpPr>
          <p:cNvPr id="8208" name="Line 27"/>
          <p:cNvSpPr>
            <a:spLocks noChangeShapeType="1"/>
          </p:cNvSpPr>
          <p:nvPr/>
        </p:nvSpPr>
        <p:spPr bwMode="auto">
          <a:xfrm flipV="1">
            <a:off x="2366963" y="4630341"/>
            <a:ext cx="0" cy="517922"/>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350"/>
          </a:p>
        </p:txBody>
      </p:sp>
      <p:sp>
        <p:nvSpPr>
          <p:cNvPr id="8209" name="Line 28"/>
          <p:cNvSpPr>
            <a:spLocks noChangeShapeType="1"/>
          </p:cNvSpPr>
          <p:nvPr/>
        </p:nvSpPr>
        <p:spPr bwMode="auto">
          <a:xfrm flipV="1">
            <a:off x="2728913" y="4630341"/>
            <a:ext cx="0" cy="517922"/>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350"/>
          </a:p>
        </p:txBody>
      </p:sp>
      <p:sp>
        <p:nvSpPr>
          <p:cNvPr id="8210" name="Line 29"/>
          <p:cNvSpPr>
            <a:spLocks noChangeShapeType="1"/>
          </p:cNvSpPr>
          <p:nvPr/>
        </p:nvSpPr>
        <p:spPr bwMode="auto">
          <a:xfrm flipV="1">
            <a:off x="3044429" y="4630341"/>
            <a:ext cx="0" cy="517922"/>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350"/>
          </a:p>
        </p:txBody>
      </p:sp>
      <p:sp>
        <p:nvSpPr>
          <p:cNvPr id="8211" name="Rectangle 30"/>
          <p:cNvSpPr>
            <a:spLocks noChangeArrowheads="1"/>
          </p:cNvSpPr>
          <p:nvPr/>
        </p:nvSpPr>
        <p:spPr bwMode="auto">
          <a:xfrm>
            <a:off x="1638300" y="4314825"/>
            <a:ext cx="1719263" cy="298160"/>
          </a:xfrm>
          <a:prstGeom prst="rect">
            <a:avLst/>
          </a:prstGeom>
          <a:solidFill>
            <a:srgbClr val="EC6408"/>
          </a:solidFill>
          <a:ln w="12700">
            <a:solidFill>
              <a:schemeClr val="tx2"/>
            </a:solidFill>
            <a:miter lim="800000"/>
            <a:headEnd/>
            <a:tailEnd/>
          </a:ln>
        </p:spPr>
        <p:txBody>
          <a:bodyPr lIns="67866" tIns="33338" rIns="67866" bIns="33338">
            <a:spAutoFit/>
          </a:bodyPr>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algn="ctr">
              <a:spcBef>
                <a:spcPct val="50000"/>
              </a:spcBef>
            </a:pPr>
            <a:r>
              <a:rPr lang="en-US" altLang="en-US" sz="1500">
                <a:solidFill>
                  <a:srgbClr val="FFFFFF"/>
                </a:solidFill>
                <a:latin typeface="Lucida Sans Unicode" panose="020B0602030504020204" pitchFamily="34" charset="0"/>
              </a:rPr>
              <a:t>CONSTRUCTOR</a:t>
            </a:r>
          </a:p>
        </p:txBody>
      </p:sp>
      <p:cxnSp>
        <p:nvCxnSpPr>
          <p:cNvPr id="8212" name="AutoShape 31"/>
          <p:cNvCxnSpPr>
            <a:cxnSpLocks noChangeShapeType="1"/>
            <a:stCxn id="8218" idx="3"/>
            <a:endCxn id="8196" idx="0"/>
          </p:cNvCxnSpPr>
          <p:nvPr/>
        </p:nvCxnSpPr>
        <p:spPr bwMode="auto">
          <a:xfrm>
            <a:off x="4986283" y="3166816"/>
            <a:ext cx="1062093" cy="1128959"/>
          </a:xfrm>
          <a:prstGeom prst="curvedConnector2">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213" name="AutoShape 32"/>
          <p:cNvCxnSpPr>
            <a:cxnSpLocks noChangeShapeType="1"/>
            <a:stCxn id="8211" idx="0"/>
            <a:endCxn id="8218" idx="1"/>
          </p:cNvCxnSpPr>
          <p:nvPr/>
        </p:nvCxnSpPr>
        <p:spPr bwMode="auto">
          <a:xfrm rot="5400000" flipH="1" flipV="1">
            <a:off x="2587008" y="3077741"/>
            <a:ext cx="1148009" cy="1326160"/>
          </a:xfrm>
          <a:prstGeom prst="curvedConnector2">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214" name="AutoShape 33"/>
          <p:cNvCxnSpPr>
            <a:cxnSpLocks noChangeShapeType="1"/>
            <a:stCxn id="8218" idx="3"/>
            <a:endCxn id="8215" idx="0"/>
          </p:cNvCxnSpPr>
          <p:nvPr/>
        </p:nvCxnSpPr>
        <p:spPr bwMode="auto">
          <a:xfrm>
            <a:off x="4986283" y="3166816"/>
            <a:ext cx="1987804" cy="602703"/>
          </a:xfrm>
          <a:prstGeom prst="curvedConnector2">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8215" name="Rectangle 34"/>
          <p:cNvSpPr>
            <a:spLocks noChangeArrowheads="1"/>
          </p:cNvSpPr>
          <p:nvPr/>
        </p:nvSpPr>
        <p:spPr bwMode="auto">
          <a:xfrm>
            <a:off x="6372226" y="3769519"/>
            <a:ext cx="1203722" cy="298160"/>
          </a:xfrm>
          <a:prstGeom prst="rect">
            <a:avLst/>
          </a:prstGeom>
          <a:solidFill>
            <a:srgbClr val="EC6408"/>
          </a:solidFill>
          <a:ln w="12700">
            <a:solidFill>
              <a:schemeClr val="tx2"/>
            </a:solidFill>
            <a:miter lim="800000"/>
            <a:headEnd/>
            <a:tailEnd/>
          </a:ln>
        </p:spPr>
        <p:txBody>
          <a:bodyPr lIns="67866" tIns="33338" rIns="67866" bIns="33338">
            <a:spAutoFit/>
          </a:bodyPr>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algn="ctr">
              <a:spcBef>
                <a:spcPct val="50000"/>
              </a:spcBef>
            </a:pPr>
            <a:r>
              <a:rPr lang="en-US" altLang="en-US" sz="1500">
                <a:solidFill>
                  <a:srgbClr val="FFFFFF"/>
                </a:solidFill>
                <a:latin typeface="Lucida Sans Unicode" panose="020B0602030504020204" pitchFamily="34" charset="0"/>
              </a:rPr>
              <a:t>GEOTECH</a:t>
            </a:r>
          </a:p>
        </p:txBody>
      </p:sp>
    </p:spTree>
    <p:extLst>
      <p:ext uri="{BB962C8B-B14F-4D97-AF65-F5344CB8AC3E}">
        <p14:creationId xmlns:p14="http://schemas.microsoft.com/office/powerpoint/2010/main" val="204077417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40558" y="478177"/>
            <a:ext cx="7543800" cy="1076185"/>
          </a:xfrm>
        </p:spPr>
        <p:txBody>
          <a:bodyPr/>
          <a:lstStyle/>
          <a:p>
            <a:pPr eaLnBrk="1" hangingPunct="1"/>
            <a:r>
              <a:rPr lang="en-US" altLang="en-US" dirty="0"/>
              <a:t>Design-Build Basic Structure</a:t>
            </a:r>
          </a:p>
        </p:txBody>
      </p:sp>
      <p:sp>
        <p:nvSpPr>
          <p:cNvPr id="9219" name="Rectangle 23"/>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Osaka" pitchFamily="-54" charset="-128"/>
              </a:defRPr>
            </a:lvl1pPr>
            <a:lvl2pPr marL="557213" indent="-214313" eaLnBrk="0" hangingPunct="0">
              <a:defRPr>
                <a:solidFill>
                  <a:schemeClr val="tx1"/>
                </a:solidFill>
                <a:latin typeface="Arial" panose="020B0604020202020204" pitchFamily="34" charset="0"/>
                <a:ea typeface="Osaka" pitchFamily="-54" charset="-128"/>
              </a:defRPr>
            </a:lvl2pPr>
            <a:lvl3pPr marL="857250" indent="-171450" eaLnBrk="0" hangingPunct="0">
              <a:defRPr>
                <a:solidFill>
                  <a:schemeClr val="tx1"/>
                </a:solidFill>
                <a:latin typeface="Arial" panose="020B0604020202020204" pitchFamily="34" charset="0"/>
                <a:ea typeface="Osaka" pitchFamily="-54" charset="-128"/>
              </a:defRPr>
            </a:lvl3pPr>
            <a:lvl4pPr marL="1200150" indent="-171450" eaLnBrk="0" hangingPunct="0">
              <a:defRPr>
                <a:solidFill>
                  <a:schemeClr val="tx1"/>
                </a:solidFill>
                <a:latin typeface="Arial" panose="020B0604020202020204" pitchFamily="34" charset="0"/>
                <a:ea typeface="Osaka" pitchFamily="-54" charset="-128"/>
              </a:defRPr>
            </a:lvl4pPr>
            <a:lvl5pPr marL="1543050" indent="-171450" eaLnBrk="0" hangingPunct="0">
              <a:defRPr>
                <a:solidFill>
                  <a:schemeClr val="tx1"/>
                </a:solidFill>
                <a:latin typeface="Arial" panose="020B0604020202020204" pitchFamily="34" charset="0"/>
                <a:ea typeface="Osaka" pitchFamily="-54" charset="-128"/>
              </a:defRPr>
            </a:lvl5pPr>
            <a:lvl6pPr marL="1885950" indent="-17145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228850" indent="-17145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2571750" indent="-17145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2914650" indent="-17145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eaLnBrk="1" hangingPunct="1"/>
            <a:fld id="{9A6600AF-23E4-4E3D-85DE-B1FE8BA3F4B2}" type="slidenum">
              <a:rPr lang="en-US" altLang="en-US">
                <a:latin typeface="Times New Roman" panose="02020603050405020304" pitchFamily="18" charset="0"/>
              </a:rPr>
              <a:pPr eaLnBrk="1" hangingPunct="1"/>
              <a:t>4</a:t>
            </a:fld>
            <a:endParaRPr lang="en-US" altLang="en-US">
              <a:latin typeface="Times New Roman" panose="02020603050405020304" pitchFamily="18" charset="0"/>
            </a:endParaRPr>
          </a:p>
        </p:txBody>
      </p:sp>
      <p:sp>
        <p:nvSpPr>
          <p:cNvPr id="9230" name="Freeform 17"/>
          <p:cNvSpPr>
            <a:spLocks/>
          </p:cNvSpPr>
          <p:nvPr/>
        </p:nvSpPr>
        <p:spPr bwMode="auto">
          <a:xfrm>
            <a:off x="4051698" y="1883570"/>
            <a:ext cx="748903" cy="651272"/>
          </a:xfrm>
          <a:custGeom>
            <a:avLst/>
            <a:gdLst>
              <a:gd name="T0" fmla="*/ 0 w 2269"/>
              <a:gd name="T1" fmla="*/ 0 h 2269"/>
              <a:gd name="T2" fmla="*/ 0 w 2269"/>
              <a:gd name="T3" fmla="*/ 0 h 2269"/>
              <a:gd name="T4" fmla="*/ 0 w 2269"/>
              <a:gd name="T5" fmla="*/ 0 h 2269"/>
              <a:gd name="T6" fmla="*/ 0 w 2269"/>
              <a:gd name="T7" fmla="*/ 0 h 2269"/>
              <a:gd name="T8" fmla="*/ 0 w 2269"/>
              <a:gd name="T9" fmla="*/ 0 h 2269"/>
              <a:gd name="T10" fmla="*/ 0 w 2269"/>
              <a:gd name="T11" fmla="*/ 0 h 2269"/>
              <a:gd name="T12" fmla="*/ 0 w 2269"/>
              <a:gd name="T13" fmla="*/ 0 h 2269"/>
              <a:gd name="T14" fmla="*/ 0 w 2269"/>
              <a:gd name="T15" fmla="*/ 0 h 2269"/>
              <a:gd name="T16" fmla="*/ 0 w 2269"/>
              <a:gd name="T17" fmla="*/ 0 h 2269"/>
              <a:gd name="T18" fmla="*/ 0 w 2269"/>
              <a:gd name="T19" fmla="*/ 0 h 2269"/>
              <a:gd name="T20" fmla="*/ 0 w 2269"/>
              <a:gd name="T21" fmla="*/ 0 h 2269"/>
              <a:gd name="T22" fmla="*/ 0 w 2269"/>
              <a:gd name="T23" fmla="*/ 0 h 2269"/>
              <a:gd name="T24" fmla="*/ 0 w 2269"/>
              <a:gd name="T25" fmla="*/ 0 h 2269"/>
              <a:gd name="T26" fmla="*/ 0 w 2269"/>
              <a:gd name="T27" fmla="*/ 0 h 2269"/>
              <a:gd name="T28" fmla="*/ 0 w 2269"/>
              <a:gd name="T29" fmla="*/ 0 h 2269"/>
              <a:gd name="T30" fmla="*/ 0 w 2269"/>
              <a:gd name="T31" fmla="*/ 0 h 2269"/>
              <a:gd name="T32" fmla="*/ 0 w 2269"/>
              <a:gd name="T33" fmla="*/ 0 h 2269"/>
              <a:gd name="T34" fmla="*/ 0 w 2269"/>
              <a:gd name="T35" fmla="*/ 0 h 2269"/>
              <a:gd name="T36" fmla="*/ 0 w 2269"/>
              <a:gd name="T37" fmla="*/ 0 h 2269"/>
              <a:gd name="T38" fmla="*/ 0 w 2269"/>
              <a:gd name="T39" fmla="*/ 0 h 2269"/>
              <a:gd name="T40" fmla="*/ 0 w 2269"/>
              <a:gd name="T41" fmla="*/ 0 h 2269"/>
              <a:gd name="T42" fmla="*/ 0 w 2269"/>
              <a:gd name="T43" fmla="*/ 0 h 2269"/>
              <a:gd name="T44" fmla="*/ 0 w 2269"/>
              <a:gd name="T45" fmla="*/ 0 h 2269"/>
              <a:gd name="T46" fmla="*/ 0 w 2269"/>
              <a:gd name="T47" fmla="*/ 0 h 2269"/>
              <a:gd name="T48" fmla="*/ 0 w 2269"/>
              <a:gd name="T49" fmla="*/ 0 h 2269"/>
              <a:gd name="T50" fmla="*/ 0 w 2269"/>
              <a:gd name="T51" fmla="*/ 0 h 2269"/>
              <a:gd name="T52" fmla="*/ 0 w 2269"/>
              <a:gd name="T53" fmla="*/ 0 h 2269"/>
              <a:gd name="T54" fmla="*/ 0 w 2269"/>
              <a:gd name="T55" fmla="*/ 0 h 2269"/>
              <a:gd name="T56" fmla="*/ 0 w 2269"/>
              <a:gd name="T57" fmla="*/ 0 h 2269"/>
              <a:gd name="T58" fmla="*/ 0 w 2269"/>
              <a:gd name="T59" fmla="*/ 0 h 2269"/>
              <a:gd name="T60" fmla="*/ 0 w 2269"/>
              <a:gd name="T61" fmla="*/ 0 h 2269"/>
              <a:gd name="T62" fmla="*/ 0 w 2269"/>
              <a:gd name="T63" fmla="*/ 0 h 2269"/>
              <a:gd name="T64" fmla="*/ 0 w 2269"/>
              <a:gd name="T65" fmla="*/ 0 h 2269"/>
              <a:gd name="T66" fmla="*/ 0 w 2269"/>
              <a:gd name="T67" fmla="*/ 0 h 226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269"/>
              <a:gd name="T103" fmla="*/ 0 h 2269"/>
              <a:gd name="T104" fmla="*/ 2269 w 2269"/>
              <a:gd name="T105" fmla="*/ 2269 h 226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269" h="2269">
                <a:moveTo>
                  <a:pt x="2269" y="1135"/>
                </a:moveTo>
                <a:lnTo>
                  <a:pt x="2245" y="906"/>
                </a:lnTo>
                <a:lnTo>
                  <a:pt x="2179" y="693"/>
                </a:lnTo>
                <a:lnTo>
                  <a:pt x="2074" y="500"/>
                </a:lnTo>
                <a:lnTo>
                  <a:pt x="1936" y="333"/>
                </a:lnTo>
                <a:lnTo>
                  <a:pt x="1768" y="194"/>
                </a:lnTo>
                <a:lnTo>
                  <a:pt x="1576" y="89"/>
                </a:lnTo>
                <a:lnTo>
                  <a:pt x="1362" y="23"/>
                </a:lnTo>
                <a:lnTo>
                  <a:pt x="1135" y="0"/>
                </a:lnTo>
                <a:lnTo>
                  <a:pt x="906" y="23"/>
                </a:lnTo>
                <a:lnTo>
                  <a:pt x="693" y="89"/>
                </a:lnTo>
                <a:lnTo>
                  <a:pt x="500" y="194"/>
                </a:lnTo>
                <a:lnTo>
                  <a:pt x="333" y="333"/>
                </a:lnTo>
                <a:lnTo>
                  <a:pt x="194" y="500"/>
                </a:lnTo>
                <a:lnTo>
                  <a:pt x="89" y="693"/>
                </a:lnTo>
                <a:lnTo>
                  <a:pt x="23" y="906"/>
                </a:lnTo>
                <a:lnTo>
                  <a:pt x="0" y="1135"/>
                </a:lnTo>
                <a:lnTo>
                  <a:pt x="23" y="1362"/>
                </a:lnTo>
                <a:lnTo>
                  <a:pt x="89" y="1576"/>
                </a:lnTo>
                <a:lnTo>
                  <a:pt x="194" y="1768"/>
                </a:lnTo>
                <a:lnTo>
                  <a:pt x="333" y="1936"/>
                </a:lnTo>
                <a:lnTo>
                  <a:pt x="500" y="2074"/>
                </a:lnTo>
                <a:lnTo>
                  <a:pt x="693" y="2179"/>
                </a:lnTo>
                <a:lnTo>
                  <a:pt x="906" y="2246"/>
                </a:lnTo>
                <a:lnTo>
                  <a:pt x="1135" y="2269"/>
                </a:lnTo>
                <a:lnTo>
                  <a:pt x="1362" y="2246"/>
                </a:lnTo>
                <a:lnTo>
                  <a:pt x="1576" y="2179"/>
                </a:lnTo>
                <a:lnTo>
                  <a:pt x="1768" y="2074"/>
                </a:lnTo>
                <a:lnTo>
                  <a:pt x="1936" y="1936"/>
                </a:lnTo>
                <a:lnTo>
                  <a:pt x="2074" y="1768"/>
                </a:lnTo>
                <a:lnTo>
                  <a:pt x="2179" y="1576"/>
                </a:lnTo>
                <a:lnTo>
                  <a:pt x="2245" y="1362"/>
                </a:lnTo>
                <a:lnTo>
                  <a:pt x="2269" y="113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3725" tIns="31862" rIns="63725" bIns="31862"/>
          <a:lstStyle/>
          <a:p>
            <a:endParaRPr lang="en-US" sz="1350"/>
          </a:p>
        </p:txBody>
      </p:sp>
      <p:sp>
        <p:nvSpPr>
          <p:cNvPr id="9233" name="AutoShape 26"/>
          <p:cNvSpPr>
            <a:spLocks noChangeArrowheads="1"/>
          </p:cNvSpPr>
          <p:nvPr/>
        </p:nvSpPr>
        <p:spPr bwMode="auto">
          <a:xfrm>
            <a:off x="2221707" y="4731544"/>
            <a:ext cx="1264444" cy="601266"/>
          </a:xfrm>
          <a:prstGeom prst="roundRect">
            <a:avLst>
              <a:gd name="adj" fmla="val 995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3725" tIns="31862" rIns="63725" bIns="31862"/>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eaLnBrk="1" hangingPunct="1"/>
            <a:endParaRPr lang="en-US" altLang="en-US" sz="1500">
              <a:latin typeface="Times New Roman" panose="02020603050405020304" pitchFamily="18" charset="0"/>
            </a:endParaRPr>
          </a:p>
        </p:txBody>
      </p:sp>
      <p:sp>
        <p:nvSpPr>
          <p:cNvPr id="9235" name="AutoShape 28"/>
          <p:cNvSpPr>
            <a:spLocks noChangeArrowheads="1"/>
          </p:cNvSpPr>
          <p:nvPr/>
        </p:nvSpPr>
        <p:spPr bwMode="auto">
          <a:xfrm>
            <a:off x="1427561" y="4683919"/>
            <a:ext cx="1264444" cy="601266"/>
          </a:xfrm>
          <a:prstGeom prst="roundRect">
            <a:avLst>
              <a:gd name="adj" fmla="val 995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3725" tIns="31862" rIns="63725" bIns="31862"/>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eaLnBrk="1" hangingPunct="1"/>
            <a:endParaRPr lang="en-US" altLang="en-US" sz="1500">
              <a:latin typeface="Times New Roman" panose="02020603050405020304" pitchFamily="18" charset="0"/>
            </a:endParaRPr>
          </a:p>
        </p:txBody>
      </p:sp>
      <p:sp>
        <p:nvSpPr>
          <p:cNvPr id="9237" name="Rectangle 30"/>
          <p:cNvSpPr>
            <a:spLocks noChangeArrowheads="1"/>
          </p:cNvSpPr>
          <p:nvPr/>
        </p:nvSpPr>
        <p:spPr bwMode="auto">
          <a:xfrm>
            <a:off x="2203848" y="4995863"/>
            <a:ext cx="65"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endParaRPr lang="en-US" altLang="en-US" sz="1650"/>
          </a:p>
        </p:txBody>
      </p:sp>
      <p:sp>
        <p:nvSpPr>
          <p:cNvPr id="9238" name="AutoShape 31"/>
          <p:cNvSpPr>
            <a:spLocks noChangeArrowheads="1"/>
          </p:cNvSpPr>
          <p:nvPr/>
        </p:nvSpPr>
        <p:spPr bwMode="auto">
          <a:xfrm>
            <a:off x="4062412" y="4727972"/>
            <a:ext cx="1271588" cy="608409"/>
          </a:xfrm>
          <a:prstGeom prst="roundRect">
            <a:avLst>
              <a:gd name="adj" fmla="val 995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3725" tIns="31862" rIns="63725" bIns="31862"/>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eaLnBrk="1" hangingPunct="1"/>
            <a:endParaRPr lang="en-US" altLang="en-US" sz="1500">
              <a:latin typeface="Times New Roman" panose="02020603050405020304" pitchFamily="18" charset="0"/>
            </a:endParaRPr>
          </a:p>
        </p:txBody>
      </p:sp>
      <p:sp>
        <p:nvSpPr>
          <p:cNvPr id="9240" name="AutoShape 34"/>
          <p:cNvSpPr>
            <a:spLocks noChangeArrowheads="1"/>
          </p:cNvSpPr>
          <p:nvPr/>
        </p:nvSpPr>
        <p:spPr bwMode="auto">
          <a:xfrm>
            <a:off x="4594622" y="4745831"/>
            <a:ext cx="1265634" cy="601266"/>
          </a:xfrm>
          <a:prstGeom prst="roundRect">
            <a:avLst>
              <a:gd name="adj" fmla="val 995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3725" tIns="31862" rIns="63725" bIns="31862"/>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eaLnBrk="1" hangingPunct="1"/>
            <a:endParaRPr lang="en-US" altLang="en-US" sz="1500">
              <a:latin typeface="Times New Roman" panose="02020603050405020304" pitchFamily="18" charset="0"/>
            </a:endParaRPr>
          </a:p>
        </p:txBody>
      </p:sp>
      <p:sp>
        <p:nvSpPr>
          <p:cNvPr id="9243" name="AutoShape 37"/>
          <p:cNvSpPr>
            <a:spLocks noChangeArrowheads="1"/>
          </p:cNvSpPr>
          <p:nvPr/>
        </p:nvSpPr>
        <p:spPr bwMode="auto">
          <a:xfrm>
            <a:off x="6421042" y="4719639"/>
            <a:ext cx="1272778" cy="607219"/>
          </a:xfrm>
          <a:prstGeom prst="roundRect">
            <a:avLst>
              <a:gd name="adj" fmla="val 995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3725" tIns="31862" rIns="63725" bIns="31862"/>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eaLnBrk="1" hangingPunct="1"/>
            <a:endParaRPr lang="en-US" altLang="en-US" sz="1500">
              <a:latin typeface="Times New Roman" panose="02020603050405020304" pitchFamily="18" charset="0"/>
            </a:endParaRPr>
          </a:p>
        </p:txBody>
      </p:sp>
      <p:sp>
        <p:nvSpPr>
          <p:cNvPr id="9244" name="AutoShape 38"/>
          <p:cNvSpPr>
            <a:spLocks noChangeArrowheads="1"/>
          </p:cNvSpPr>
          <p:nvPr/>
        </p:nvSpPr>
        <p:spPr bwMode="auto">
          <a:xfrm>
            <a:off x="6013847" y="4731544"/>
            <a:ext cx="1265634" cy="601266"/>
          </a:xfrm>
          <a:prstGeom prst="roundRect">
            <a:avLst>
              <a:gd name="adj" fmla="val 995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3725" tIns="31862" rIns="63725" bIns="31862"/>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eaLnBrk="1" hangingPunct="1"/>
            <a:endParaRPr lang="en-US" altLang="en-US" sz="1500">
              <a:latin typeface="Times New Roman" panose="02020603050405020304" pitchFamily="18" charset="0"/>
            </a:endParaRPr>
          </a:p>
        </p:txBody>
      </p:sp>
      <p:sp>
        <p:nvSpPr>
          <p:cNvPr id="9246" name="AutoShape 40"/>
          <p:cNvSpPr>
            <a:spLocks noChangeArrowheads="1"/>
          </p:cNvSpPr>
          <p:nvPr/>
        </p:nvSpPr>
        <p:spPr bwMode="auto">
          <a:xfrm>
            <a:off x="5972176" y="4683919"/>
            <a:ext cx="1265635" cy="601266"/>
          </a:xfrm>
          <a:prstGeom prst="roundRect">
            <a:avLst>
              <a:gd name="adj" fmla="val 995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3725" tIns="31862" rIns="63725" bIns="31862"/>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eaLnBrk="1" hangingPunct="1"/>
            <a:endParaRPr lang="en-US" altLang="en-US" sz="1500">
              <a:latin typeface="Times New Roman" panose="02020603050405020304" pitchFamily="18" charset="0"/>
            </a:endParaRPr>
          </a:p>
        </p:txBody>
      </p:sp>
      <p:sp>
        <p:nvSpPr>
          <p:cNvPr id="9249" name="AutoShape 43"/>
          <p:cNvSpPr>
            <a:spLocks noChangeArrowheads="1"/>
          </p:cNvSpPr>
          <p:nvPr/>
        </p:nvSpPr>
        <p:spPr bwMode="auto">
          <a:xfrm>
            <a:off x="6020992" y="2351962"/>
            <a:ext cx="1264444" cy="600075"/>
          </a:xfrm>
          <a:prstGeom prst="roundRect">
            <a:avLst>
              <a:gd name="adj" fmla="val 9958"/>
            </a:avLst>
          </a:prstGeom>
          <a:noFill/>
          <a:ln w="9525">
            <a:noFill/>
            <a:round/>
            <a:headEnd/>
            <a:tailEnd/>
          </a:ln>
          <a:extLst>
            <a:ext uri="{909E8E84-426E-40DD-AFC4-6F175D3DCCD1}">
              <a14:hiddenFill xmlns:a14="http://schemas.microsoft.com/office/drawing/2010/main">
                <a:solidFill>
                  <a:srgbClr val="FFFFFF"/>
                </a:solidFill>
              </a14:hiddenFill>
            </a:ext>
          </a:extLst>
        </p:spPr>
        <p:txBody>
          <a:bodyPr lIns="63725" tIns="31862" rIns="63725" bIns="31862"/>
          <a:lstStyle>
            <a:lvl1pPr eaLnBrk="0" hangingPunct="0">
              <a:defRPr>
                <a:solidFill>
                  <a:schemeClr val="tx1"/>
                </a:solidFill>
                <a:latin typeface="Arial" panose="020B0604020202020204" pitchFamily="34" charset="0"/>
                <a:ea typeface="Osaka" pitchFamily="-54" charset="-128"/>
              </a:defRPr>
            </a:lvl1pPr>
            <a:lvl2pPr marL="742950" indent="-285750" eaLnBrk="0" hangingPunct="0">
              <a:defRPr>
                <a:solidFill>
                  <a:schemeClr val="tx1"/>
                </a:solidFill>
                <a:latin typeface="Arial" panose="020B0604020202020204" pitchFamily="34" charset="0"/>
                <a:ea typeface="Osaka" pitchFamily="-54" charset="-128"/>
              </a:defRPr>
            </a:lvl2pPr>
            <a:lvl3pPr marL="1143000" indent="-228600" eaLnBrk="0" hangingPunct="0">
              <a:defRPr>
                <a:solidFill>
                  <a:schemeClr val="tx1"/>
                </a:solidFill>
                <a:latin typeface="Arial" panose="020B0604020202020204" pitchFamily="34" charset="0"/>
                <a:ea typeface="Osaka" pitchFamily="-54" charset="-128"/>
              </a:defRPr>
            </a:lvl3pPr>
            <a:lvl4pPr marL="1600200" indent="-228600" eaLnBrk="0" hangingPunct="0">
              <a:defRPr>
                <a:solidFill>
                  <a:schemeClr val="tx1"/>
                </a:solidFill>
                <a:latin typeface="Arial" panose="020B0604020202020204" pitchFamily="34" charset="0"/>
                <a:ea typeface="Osaka" pitchFamily="-54" charset="-128"/>
              </a:defRPr>
            </a:lvl4pPr>
            <a:lvl5pPr marL="2057400" indent="-228600" eaLnBrk="0" hangingPunct="0">
              <a:defRPr>
                <a:solidFill>
                  <a:schemeClr val="tx1"/>
                </a:solidFill>
                <a:latin typeface="Arial" panose="020B0604020202020204" pitchFamily="34" charset="0"/>
                <a:ea typeface="Osaka" pitchFamily="-5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Osaka" pitchFamily="-54" charset="-128"/>
              </a:defRPr>
            </a:lvl9pPr>
          </a:lstStyle>
          <a:p>
            <a:pPr eaLnBrk="1" hangingPunct="1"/>
            <a:endParaRPr lang="en-US" altLang="en-US" sz="1500">
              <a:latin typeface="Times New Roman" panose="02020603050405020304" pitchFamily="18" charset="0"/>
            </a:endParaRPr>
          </a:p>
        </p:txBody>
      </p:sp>
      <p:graphicFrame>
        <p:nvGraphicFramePr>
          <p:cNvPr id="47" name="Content Placeholder 9"/>
          <p:cNvGraphicFramePr>
            <a:graphicFrameLocks noGrp="1"/>
          </p:cNvGraphicFramePr>
          <p:nvPr>
            <p:ph idx="1"/>
            <p:extLst>
              <p:ext uri="{D42A27DB-BD31-4B8C-83A1-F6EECF244321}">
                <p14:modId xmlns:p14="http://schemas.microsoft.com/office/powerpoint/2010/main" val="4103923941"/>
              </p:ext>
            </p:extLst>
          </p:nvPr>
        </p:nvGraphicFramePr>
        <p:xfrm>
          <a:off x="304800" y="1676400"/>
          <a:ext cx="8512846" cy="45026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3" name="Straight Arrow Connector 2"/>
          <p:cNvCxnSpPr>
            <a:cxnSpLocks/>
          </p:cNvCxnSpPr>
          <p:nvPr/>
        </p:nvCxnSpPr>
        <p:spPr>
          <a:xfrm flipH="1" flipV="1">
            <a:off x="5638800" y="2286000"/>
            <a:ext cx="1143000" cy="6596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a:cxnSpLocks/>
          </p:cNvCxnSpPr>
          <p:nvPr/>
        </p:nvCxnSpPr>
        <p:spPr>
          <a:xfrm>
            <a:off x="4590425" y="2819400"/>
            <a:ext cx="8394" cy="38100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1219200" y="4343400"/>
            <a:ext cx="3375422" cy="53340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cxnSpLocks/>
          </p:cNvCxnSpPr>
          <p:nvPr/>
        </p:nvCxnSpPr>
        <p:spPr>
          <a:xfrm flipH="1">
            <a:off x="3446891" y="4348758"/>
            <a:ext cx="1143534" cy="53459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cxnSpLocks/>
          </p:cNvCxnSpPr>
          <p:nvPr/>
        </p:nvCxnSpPr>
        <p:spPr>
          <a:xfrm>
            <a:off x="4598819" y="4354116"/>
            <a:ext cx="887581" cy="52268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cxnSpLocks/>
          </p:cNvCxnSpPr>
          <p:nvPr/>
        </p:nvCxnSpPr>
        <p:spPr>
          <a:xfrm>
            <a:off x="4608912" y="4354116"/>
            <a:ext cx="2858688" cy="52268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8965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a:bodyPr>
          <a:lstStyle/>
          <a:p>
            <a:r>
              <a:rPr lang="en-US" dirty="0"/>
              <a:t>Performance warranty from design-build team.</a:t>
            </a:r>
          </a:p>
          <a:p>
            <a:pPr lvl="1"/>
            <a:r>
              <a:rPr lang="en-US" dirty="0"/>
              <a:t>Insures project quality</a:t>
            </a:r>
          </a:p>
          <a:p>
            <a:r>
              <a:rPr lang="en-US" dirty="0"/>
              <a:t>Ability to select team based on qualifications rather than price.</a:t>
            </a:r>
          </a:p>
          <a:p>
            <a:r>
              <a:rPr lang="en-US" dirty="0"/>
              <a:t>Faster delivery.</a:t>
            </a:r>
          </a:p>
          <a:p>
            <a:r>
              <a:rPr lang="en-US" dirty="0"/>
              <a:t>Fewer claims.</a:t>
            </a:r>
          </a:p>
          <a:p>
            <a:r>
              <a:rPr lang="en-US" dirty="0"/>
              <a:t>Able to fully utilize most advanced design and construction techniques.</a:t>
            </a:r>
          </a:p>
          <a:p>
            <a:pPr lvl="1"/>
            <a:r>
              <a:rPr lang="en-US" dirty="0"/>
              <a:t>BIM</a:t>
            </a:r>
          </a:p>
          <a:p>
            <a:pPr lvl="1"/>
            <a:r>
              <a:rPr lang="en-US" dirty="0"/>
              <a:t>Lean Construction</a:t>
            </a:r>
          </a:p>
          <a:p>
            <a:r>
              <a:rPr lang="en-US" dirty="0"/>
              <a:t>Knowledge and guarantee of project cost earlier than any other delivery model. </a:t>
            </a:r>
          </a:p>
        </p:txBody>
      </p:sp>
      <p:sp>
        <p:nvSpPr>
          <p:cNvPr id="3" name="Title 2"/>
          <p:cNvSpPr>
            <a:spLocks noGrp="1"/>
          </p:cNvSpPr>
          <p:nvPr>
            <p:ph type="title"/>
          </p:nvPr>
        </p:nvSpPr>
        <p:spPr/>
        <p:txBody>
          <a:bodyPr/>
          <a:lstStyle/>
          <a:p>
            <a:r>
              <a:rPr lang="en-US" dirty="0"/>
              <a:t>Benefits of Design-Build</a:t>
            </a:r>
          </a:p>
        </p:txBody>
      </p:sp>
    </p:spTree>
    <p:extLst>
      <p:ext uri="{BB962C8B-B14F-4D97-AF65-F5344CB8AC3E}">
        <p14:creationId xmlns:p14="http://schemas.microsoft.com/office/powerpoint/2010/main" val="72172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1836737" y="2374900"/>
            <a:ext cx="5495925" cy="3095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itle 2"/>
          <p:cNvSpPr>
            <a:spLocks noGrp="1"/>
          </p:cNvSpPr>
          <p:nvPr>
            <p:ph type="title"/>
          </p:nvPr>
        </p:nvSpPr>
        <p:spPr/>
        <p:txBody>
          <a:bodyPr>
            <a:normAutofit/>
          </a:bodyPr>
          <a:lstStyle/>
          <a:p>
            <a:r>
              <a:rPr lang="en-US" dirty="0"/>
              <a:t>Design-Build Market Penetration</a:t>
            </a:r>
          </a:p>
        </p:txBody>
      </p:sp>
    </p:spTree>
    <p:extLst>
      <p:ext uri="{BB962C8B-B14F-4D97-AF65-F5344CB8AC3E}">
        <p14:creationId xmlns:p14="http://schemas.microsoft.com/office/powerpoint/2010/main" val="4289953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2800" dirty="0"/>
              <a:t>155 Responses from 15 States</a:t>
            </a:r>
          </a:p>
          <a:p>
            <a:r>
              <a:rPr lang="en-US" sz="2800" dirty="0"/>
              <a:t>Asked about use of and satisfaction with Design-Build and CMAR</a:t>
            </a:r>
          </a:p>
          <a:p>
            <a:r>
              <a:rPr lang="en-US" sz="2800" dirty="0"/>
              <a:t>42% of survey respondents used progressive design-build</a:t>
            </a:r>
          </a:p>
          <a:p>
            <a:r>
              <a:rPr lang="en-US" sz="2800" dirty="0"/>
              <a:t>91% state that they will use alternative procurement again.</a:t>
            </a:r>
          </a:p>
          <a:p>
            <a:r>
              <a:rPr lang="en-US" sz="2800" dirty="0"/>
              <a:t>89% state that the use of innovative ideas in alternative procurement saves money and time and improves quality.</a:t>
            </a:r>
          </a:p>
        </p:txBody>
      </p:sp>
      <p:sp>
        <p:nvSpPr>
          <p:cNvPr id="3" name="Title 2"/>
          <p:cNvSpPr>
            <a:spLocks noGrp="1"/>
          </p:cNvSpPr>
          <p:nvPr>
            <p:ph type="title"/>
          </p:nvPr>
        </p:nvSpPr>
        <p:spPr/>
        <p:txBody>
          <a:bodyPr>
            <a:normAutofit fontScale="90000"/>
          </a:bodyPr>
          <a:lstStyle/>
          <a:p>
            <a:r>
              <a:rPr lang="en-US" sz="2800" dirty="0"/>
              <a:t>2012 Municipal Owners Satisfaction Survey of Water Design-Build Projects</a:t>
            </a:r>
            <a:br>
              <a:rPr lang="en-US" dirty="0"/>
            </a:br>
            <a:r>
              <a:rPr lang="en-US" sz="1400" dirty="0"/>
              <a:t>Source:  Water Design-Build Council; </a:t>
            </a:r>
            <a:r>
              <a:rPr lang="en-US" sz="1400" i="1" dirty="0"/>
              <a:t>used with permission</a:t>
            </a:r>
            <a:endParaRPr lang="en-US" dirty="0"/>
          </a:p>
        </p:txBody>
      </p:sp>
    </p:spTree>
    <p:extLst>
      <p:ext uri="{BB962C8B-B14F-4D97-AF65-F5344CB8AC3E}">
        <p14:creationId xmlns:p14="http://schemas.microsoft.com/office/powerpoint/2010/main" val="1966675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1646003" y="1719263"/>
            <a:ext cx="5877393" cy="4406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itle 2"/>
          <p:cNvSpPr>
            <a:spLocks noGrp="1"/>
          </p:cNvSpPr>
          <p:nvPr>
            <p:ph type="title"/>
          </p:nvPr>
        </p:nvSpPr>
        <p:spPr/>
        <p:txBody>
          <a:bodyPr>
            <a:normAutofit fontScale="90000"/>
          </a:bodyPr>
          <a:lstStyle/>
          <a:p>
            <a:r>
              <a:rPr lang="en-US" dirty="0"/>
              <a:t>Success in Water/Wastewater Projects</a:t>
            </a:r>
            <a:br>
              <a:rPr lang="en-US" dirty="0"/>
            </a:br>
            <a:r>
              <a:rPr lang="en-US" sz="1200" dirty="0"/>
              <a:t>Source:  WDBC/Haskell Construction </a:t>
            </a:r>
            <a:r>
              <a:rPr lang="en-US" sz="1200" i="1" dirty="0"/>
              <a:t>used with permission</a:t>
            </a:r>
            <a:endParaRPr lang="en-US" dirty="0"/>
          </a:p>
        </p:txBody>
      </p:sp>
    </p:spTree>
    <p:extLst>
      <p:ext uri="{BB962C8B-B14F-4D97-AF65-F5344CB8AC3E}">
        <p14:creationId xmlns:p14="http://schemas.microsoft.com/office/powerpoint/2010/main" val="2548790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a:t>14% shorter duration</a:t>
            </a:r>
          </a:p>
          <a:p>
            <a:r>
              <a:rPr lang="en-US" sz="2400" dirty="0"/>
              <a:t>3% cost savings</a:t>
            </a:r>
          </a:p>
          <a:p>
            <a:r>
              <a:rPr lang="en-US" sz="2400" dirty="0"/>
              <a:t>No change in quality</a:t>
            </a:r>
          </a:p>
          <a:p>
            <a:r>
              <a:rPr lang="en-US" sz="2400" dirty="0"/>
              <a:t>“Significantly lower cost and fewer claims for design-build projects reflect a fundamental shift in transportation construction contracting. The less adversarial atmosphere bodes well for this procurement method, particularly for high visibility projects where cooperation between project owners and their design and construction contractors is essential to project success.”</a:t>
            </a:r>
          </a:p>
        </p:txBody>
      </p:sp>
      <p:sp>
        <p:nvSpPr>
          <p:cNvPr id="3" name="Title 2"/>
          <p:cNvSpPr>
            <a:spLocks noGrp="1"/>
          </p:cNvSpPr>
          <p:nvPr>
            <p:ph type="title"/>
          </p:nvPr>
        </p:nvSpPr>
        <p:spPr/>
        <p:txBody>
          <a:bodyPr>
            <a:normAutofit/>
          </a:bodyPr>
          <a:lstStyle/>
          <a:p>
            <a:r>
              <a:rPr lang="en-US" sz="2800" dirty="0"/>
              <a:t>Federal Highway Administration </a:t>
            </a:r>
            <a:br>
              <a:rPr lang="en-US" sz="2800" dirty="0"/>
            </a:br>
            <a:r>
              <a:rPr lang="en-US" sz="2800" dirty="0"/>
              <a:t>2006 Design-Build Effectiveness Study</a:t>
            </a:r>
          </a:p>
        </p:txBody>
      </p:sp>
    </p:spTree>
    <p:extLst>
      <p:ext uri="{BB962C8B-B14F-4D97-AF65-F5344CB8AC3E}">
        <p14:creationId xmlns:p14="http://schemas.microsoft.com/office/powerpoint/2010/main" val="11542406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497</TotalTime>
  <Words>1048</Words>
  <Application>Microsoft Office PowerPoint</Application>
  <PresentationFormat>On-screen Show (4:3)</PresentationFormat>
  <Paragraphs>180</Paragraphs>
  <Slides>23</Slides>
  <Notes>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Arial</vt:lpstr>
      <vt:lpstr>Calibri</vt:lpstr>
      <vt:lpstr>Franklin Gothic Medium</vt:lpstr>
      <vt:lpstr>Lucida Sans Unicode</vt:lpstr>
      <vt:lpstr>Osaka</vt:lpstr>
      <vt:lpstr>Papyrus</vt:lpstr>
      <vt:lpstr>Times New Roman</vt:lpstr>
      <vt:lpstr>Wingdings</vt:lpstr>
      <vt:lpstr>Wingdings 2</vt:lpstr>
      <vt:lpstr>Grid</vt:lpstr>
      <vt:lpstr> Design-Build Delivery</vt:lpstr>
      <vt:lpstr>Traditional Design-Bid-Build Project</vt:lpstr>
      <vt:lpstr>Liability Gap in Design-Bid-Build</vt:lpstr>
      <vt:lpstr>Design-Build Basic Structure</vt:lpstr>
      <vt:lpstr>Benefits of Design-Build</vt:lpstr>
      <vt:lpstr>Design-Build Market Penetration</vt:lpstr>
      <vt:lpstr>2012 Municipal Owners Satisfaction Survey of Water Design-Build Projects Source:  Water Design-Build Council; used with permission</vt:lpstr>
      <vt:lpstr>Success in Water/Wastewater Projects Source:  WDBC/Haskell Construction used with permission</vt:lpstr>
      <vt:lpstr>Federal Highway Administration  2006 Design-Build Effectiveness Study</vt:lpstr>
      <vt:lpstr>Design-Build in washington</vt:lpstr>
      <vt:lpstr>Types of Design-Build</vt:lpstr>
      <vt:lpstr>Bridging Documents</vt:lpstr>
      <vt:lpstr>Managing Risk:  Bridging</vt:lpstr>
      <vt:lpstr>Design Competition</vt:lpstr>
      <vt:lpstr>Managing Risk:  Design Competition</vt:lpstr>
      <vt:lpstr>Progressive Design-Build</vt:lpstr>
      <vt:lpstr>Progressive Design-Build:  Managing Risk</vt:lpstr>
      <vt:lpstr>Progressive Design-Build:  Managing Risk</vt:lpstr>
      <vt:lpstr>Contract Protections</vt:lpstr>
      <vt:lpstr>Design Excellence</vt:lpstr>
      <vt:lpstr>PowerPoint Presentation</vt:lpstr>
      <vt:lpstr>PowerPoint Presentation</vt:lpstr>
      <vt:lpstr>Thaxton Parkinson PLLC</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Design-Build delivery from a national perspective</dc:title>
  <dc:creator>Robynne Thaxton Parkinson</dc:creator>
  <cp:lastModifiedBy>Robynne Parkinson</cp:lastModifiedBy>
  <cp:revision>32</cp:revision>
  <cp:lastPrinted>2014-05-06T17:11:40Z</cp:lastPrinted>
  <dcterms:created xsi:type="dcterms:W3CDTF">2014-04-29T19:28:32Z</dcterms:created>
  <dcterms:modified xsi:type="dcterms:W3CDTF">2017-04-17T23:54:01Z</dcterms:modified>
</cp:coreProperties>
</file>