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55930" autoAdjust="0"/>
  </p:normalViewPr>
  <p:slideViewPr>
    <p:cSldViewPr snapToGrid="0">
      <p:cViewPr varScale="1">
        <p:scale>
          <a:sx n="49" d="100"/>
          <a:sy n="49" d="100"/>
        </p:scale>
        <p:origin x="1491" y="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75A-D8BB-45B9-B229-8799B343BA7A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C4E13-1FB3-4175-8500-DAC5A3EB2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17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24093" y="4407645"/>
            <a:ext cx="6667017" cy="4872642"/>
          </a:xfrm>
        </p:spPr>
        <p:txBody>
          <a:bodyPr/>
          <a:lstStyle/>
          <a:p>
            <a:pPr marL="957334" lvl="2" indent="0" defTabSz="957332">
              <a:buFont typeface="Arial" charset="0"/>
              <a:buNone/>
              <a:defRPr/>
            </a:pPr>
            <a:endParaRPr lang="en-US" baseline="0" dirty="0"/>
          </a:p>
          <a:p>
            <a:pPr marL="1256499" lvl="2" indent="-299165" defTabSz="957332">
              <a:buFont typeface="Arial" charset="0"/>
              <a:buChar char="•"/>
              <a:defRPr/>
            </a:pPr>
            <a:endParaRPr lang="en-US" b="0" baseline="0" dirty="0"/>
          </a:p>
          <a:p>
            <a:pPr marL="1256499" lvl="2" indent="-299165" defTabSz="957332">
              <a:buFont typeface="Arial" charset="0"/>
              <a:buChar char="•"/>
              <a:defRPr/>
            </a:pPr>
            <a:endParaRPr lang="en-US" b="0" baseline="0" dirty="0"/>
          </a:p>
          <a:p>
            <a:pPr marL="1256499" lvl="2" indent="-299165" defTabSz="957332">
              <a:buFont typeface="Arial" charset="0"/>
              <a:buChar char="•"/>
              <a:defRPr/>
            </a:pPr>
            <a:endParaRPr lang="en-US" b="0" baseline="0" dirty="0"/>
          </a:p>
          <a:p>
            <a:pPr marL="1256499" lvl="2" indent="-299165" defTabSz="957332">
              <a:buFont typeface="Arial" charset="0"/>
              <a:buChar char="•"/>
              <a:defRPr/>
            </a:pPr>
            <a:endParaRPr lang="en-US" b="1" baseline="0" dirty="0"/>
          </a:p>
          <a:p>
            <a:pPr marL="1256499" lvl="2" indent="-299165" defTabSz="957332">
              <a:buFont typeface="Arial" charset="0"/>
              <a:buChar char="•"/>
              <a:defRPr/>
            </a:pPr>
            <a:endParaRPr lang="en-US" baseline="0" dirty="0"/>
          </a:p>
          <a:p>
            <a:pPr marL="1256499" lvl="2" indent="-299165" defTabSz="957332">
              <a:buFont typeface="Arial" charset="0"/>
              <a:buChar char="•"/>
              <a:defRPr/>
            </a:pPr>
            <a:endParaRPr lang="en-US" baseline="0" dirty="0"/>
          </a:p>
          <a:p>
            <a:pPr marL="1256499" lvl="2" indent="-299165" defTabSz="957332">
              <a:buFont typeface="Arial" charset="0"/>
              <a:buChar char="•"/>
              <a:defRPr/>
            </a:pPr>
            <a:endParaRPr lang="en-US" baseline="0" dirty="0"/>
          </a:p>
          <a:p>
            <a:pPr marL="1256499" lvl="2" indent="-299165" defTabSz="957332">
              <a:buFont typeface="Arial" charset="0"/>
              <a:buChar char="•"/>
              <a:defRPr/>
            </a:pPr>
            <a:endParaRPr lang="en-US" baseline="0" dirty="0"/>
          </a:p>
          <a:p>
            <a:pPr marL="1256499" lvl="2" indent="-299165" defTabSz="957332">
              <a:buFont typeface="Arial" charset="0"/>
              <a:buChar char="•"/>
              <a:defRPr/>
            </a:pPr>
            <a:endParaRPr lang="en-US" baseline="0" dirty="0"/>
          </a:p>
          <a:p>
            <a:pPr marL="1256499" lvl="2" indent="-299165" defTabSz="957332">
              <a:buFont typeface="Arial" charset="0"/>
              <a:buChar char="•"/>
              <a:defRPr/>
            </a:pPr>
            <a:endParaRPr lang="en-US" baseline="0" dirty="0"/>
          </a:p>
          <a:p>
            <a:pPr marL="1256499" lvl="2" indent="-299165" defTabSz="957332">
              <a:buFont typeface="Arial" charset="0"/>
              <a:buChar char="•"/>
              <a:defRPr/>
            </a:pPr>
            <a:endParaRPr lang="en-US" dirty="0"/>
          </a:p>
          <a:p>
            <a:pPr marL="299165" indent="-299165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750F5-EB1A-4073-84C4-CA7AFC96007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481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D720-5A07-4DE6-B430-9BA1318450F8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D2C7-1F73-49A1-A028-17D66C9D1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7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D720-5A07-4DE6-B430-9BA1318450F8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D2C7-1F73-49A1-A028-17D66C9D1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9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D720-5A07-4DE6-B430-9BA1318450F8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D2C7-1F73-49A1-A028-17D66C9D1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8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D720-5A07-4DE6-B430-9BA1318450F8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D2C7-1F73-49A1-A028-17D66C9D1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5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D720-5A07-4DE6-B430-9BA1318450F8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D2C7-1F73-49A1-A028-17D66C9D1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1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D720-5A07-4DE6-B430-9BA1318450F8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D2C7-1F73-49A1-A028-17D66C9D1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40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D720-5A07-4DE6-B430-9BA1318450F8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D2C7-1F73-49A1-A028-17D66C9D1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7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D720-5A07-4DE6-B430-9BA1318450F8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D2C7-1F73-49A1-A028-17D66C9D1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51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D720-5A07-4DE6-B430-9BA1318450F8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D2C7-1F73-49A1-A028-17D66C9D1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3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D720-5A07-4DE6-B430-9BA1318450F8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D2C7-1F73-49A1-A028-17D66C9D1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2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D720-5A07-4DE6-B430-9BA1318450F8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D2C7-1F73-49A1-A028-17D66C9D1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8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8D720-5A07-4DE6-B430-9BA1318450F8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5D2C7-1F73-49A1-A028-17D66C9D1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2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sliceofsmithlife.blogspot.com/2012/01/crazy-for-coupons-and-h-is-for-hors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0"/>
            <a:ext cx="8229600" cy="5328356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Apply on a </a:t>
            </a:r>
            <a:r>
              <a:rPr lang="en-US" sz="2800" b="1" dirty="0"/>
              <a:t>per transaction </a:t>
            </a:r>
            <a:r>
              <a:rPr lang="en-US" sz="2800" dirty="0" smtClean="0"/>
              <a:t>basis, not an annual basis</a:t>
            </a:r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dirty="0"/>
              <a:t>Avoid repetitive purchases – aggregate when </a:t>
            </a:r>
            <a:r>
              <a:rPr lang="en-US" sz="2800" dirty="0" smtClean="0"/>
              <a:t>warranted</a:t>
            </a:r>
            <a:endParaRPr lang="en-US" sz="1100" dirty="0"/>
          </a:p>
          <a:p>
            <a:pPr>
              <a:spcAft>
                <a:spcPts val="1200"/>
              </a:spcAft>
            </a:pPr>
            <a:r>
              <a:rPr lang="en-US" sz="2800" dirty="0"/>
              <a:t>Direct Buy </a:t>
            </a:r>
            <a:r>
              <a:rPr lang="en-US" sz="2800" dirty="0" smtClean="0"/>
              <a:t>total costs </a:t>
            </a:r>
            <a:r>
              <a:rPr lang="en-US" sz="2800" dirty="0"/>
              <a:t>include shipping and handling costs, but exclude taxes and finance </a:t>
            </a:r>
            <a:r>
              <a:rPr lang="en-US" sz="2800" dirty="0" smtClean="0"/>
              <a:t>charges</a:t>
            </a:r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dirty="0"/>
              <a:t>Cannot unbundle or manipulate into smaller purchases </a:t>
            </a:r>
            <a:r>
              <a:rPr lang="en-US" sz="2800" dirty="0" smtClean="0"/>
              <a:t>if the purpose is to avoid the </a:t>
            </a:r>
            <a:r>
              <a:rPr lang="en-US" sz="2800" dirty="0"/>
              <a:t>competitive </a:t>
            </a:r>
            <a:r>
              <a:rPr lang="en-US" sz="2800" dirty="0" smtClean="0"/>
              <a:t>process by reducing the cost of the transaction to a direct buy amount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May unbundle if the purpose is to promote increased sales with small, diverse, and/or veteran-owned businesses</a:t>
            </a:r>
            <a:endParaRPr lang="en-US" sz="2800" dirty="0"/>
          </a:p>
          <a:p>
            <a:pPr marL="401638" indent="-401638">
              <a:spcBef>
                <a:spcPct val="50000"/>
              </a:spcBef>
              <a:tabLst>
                <a:tab pos="569913" algn="l"/>
              </a:tabLst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105481"/>
            <a:ext cx="10515600" cy="933097"/>
          </a:xfrm>
        </p:spPr>
        <p:txBody>
          <a:bodyPr/>
          <a:lstStyle/>
          <a:p>
            <a:pPr algn="ctr"/>
            <a:r>
              <a:rPr lang="en-US" dirty="0"/>
              <a:t>Direct Buy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EBCF57-D7C4-476C-9206-0FB0B73C96F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0" y="2555170"/>
            <a:ext cx="190500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77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83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Direct Buy</vt:lpstr>
    </vt:vector>
  </TitlesOfParts>
  <Company>DES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Buy</dc:title>
  <dc:creator>Jensen, Brooke (DES)</dc:creator>
  <cp:lastModifiedBy>McClanahan, Gwen (DES)</cp:lastModifiedBy>
  <cp:revision>2</cp:revision>
  <dcterms:created xsi:type="dcterms:W3CDTF">2021-05-27T21:34:55Z</dcterms:created>
  <dcterms:modified xsi:type="dcterms:W3CDTF">2021-06-15T18:24:06Z</dcterms:modified>
</cp:coreProperties>
</file>