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9" r:id="rId6"/>
  </p:sldMasterIdLst>
  <p:notesMasterIdLst>
    <p:notesMasterId r:id="rId18"/>
  </p:notesMasterIdLst>
  <p:handoutMasterIdLst>
    <p:handoutMasterId r:id="rId19"/>
  </p:handoutMasterIdLst>
  <p:sldIdLst>
    <p:sldId id="447" r:id="rId7"/>
    <p:sldId id="455" r:id="rId8"/>
    <p:sldId id="388" r:id="rId9"/>
    <p:sldId id="481" r:id="rId10"/>
    <p:sldId id="482" r:id="rId11"/>
    <p:sldId id="483" r:id="rId12"/>
    <p:sldId id="484" r:id="rId13"/>
    <p:sldId id="498" r:id="rId14"/>
    <p:sldId id="500" r:id="rId15"/>
    <p:sldId id="497" r:id="rId16"/>
    <p:sldId id="451" r:id="rId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B6D"/>
    <a:srgbClr val="63A139"/>
    <a:srgbClr val="6DB33F"/>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7117" autoAdjust="0"/>
  </p:normalViewPr>
  <p:slideViewPr>
    <p:cSldViewPr>
      <p:cViewPr>
        <p:scale>
          <a:sx n="90" d="100"/>
          <a:sy n="90" d="100"/>
        </p:scale>
        <p:origin x="-2160" y="-726"/>
      </p:cViewPr>
      <p:guideLst>
        <p:guide orient="horz" pos="2160"/>
        <p:guide pos="2880"/>
      </p:guideLst>
    </p:cSldViewPr>
  </p:slideViewPr>
  <p:outlineViewPr>
    <p:cViewPr>
      <p:scale>
        <a:sx n="33" d="100"/>
        <a:sy n="33" d="100"/>
      </p:scale>
      <p:origin x="0" y="133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301" cy="350281"/>
          </a:xfrm>
          <a:prstGeom prst="rect">
            <a:avLst/>
          </a:prstGeom>
        </p:spPr>
        <p:txBody>
          <a:bodyPr vert="horz" lIns="91279" tIns="45640" rIns="91279" bIns="45640" rtlCol="0"/>
          <a:lstStyle>
            <a:lvl1pPr algn="l">
              <a:defRPr sz="1200"/>
            </a:lvl1pPr>
          </a:lstStyle>
          <a:p>
            <a:endParaRPr lang="en-US" dirty="0"/>
          </a:p>
        </p:txBody>
      </p:sp>
      <p:sp>
        <p:nvSpPr>
          <p:cNvPr id="3" name="Date Placeholder 2"/>
          <p:cNvSpPr>
            <a:spLocks noGrp="1"/>
          </p:cNvSpPr>
          <p:nvPr>
            <p:ph type="dt" sz="quarter" idx="1"/>
          </p:nvPr>
        </p:nvSpPr>
        <p:spPr>
          <a:xfrm>
            <a:off x="5265999" y="1"/>
            <a:ext cx="4028301" cy="350281"/>
          </a:xfrm>
          <a:prstGeom prst="rect">
            <a:avLst/>
          </a:prstGeom>
        </p:spPr>
        <p:txBody>
          <a:bodyPr vert="horz" lIns="91279" tIns="45640" rIns="91279" bIns="45640" rtlCol="0"/>
          <a:lstStyle>
            <a:lvl1pPr algn="r">
              <a:defRPr sz="1200"/>
            </a:lvl1pPr>
          </a:lstStyle>
          <a:p>
            <a:fld id="{C928AD77-28E1-4F8C-A836-0055990D16EA}" type="datetimeFigureOut">
              <a:rPr lang="en-US" smtClean="0"/>
              <a:pPr/>
              <a:t>10/23/2015</a:t>
            </a:fld>
            <a:endParaRPr lang="en-US" dirty="0"/>
          </a:p>
        </p:txBody>
      </p:sp>
      <p:sp>
        <p:nvSpPr>
          <p:cNvPr id="4" name="Footer Placeholder 3"/>
          <p:cNvSpPr>
            <a:spLocks noGrp="1"/>
          </p:cNvSpPr>
          <p:nvPr>
            <p:ph type="ftr" sz="quarter" idx="2"/>
          </p:nvPr>
        </p:nvSpPr>
        <p:spPr>
          <a:xfrm>
            <a:off x="2" y="6658925"/>
            <a:ext cx="4028301" cy="350281"/>
          </a:xfrm>
          <a:prstGeom prst="rect">
            <a:avLst/>
          </a:prstGeom>
        </p:spPr>
        <p:txBody>
          <a:bodyPr vert="horz" lIns="91279" tIns="45640" rIns="91279" bIns="456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999" y="6658925"/>
            <a:ext cx="4028301" cy="350281"/>
          </a:xfrm>
          <a:prstGeom prst="rect">
            <a:avLst/>
          </a:prstGeom>
        </p:spPr>
        <p:txBody>
          <a:bodyPr vert="horz" lIns="91279" tIns="45640" rIns="91279" bIns="45640" rtlCol="0" anchor="b"/>
          <a:lstStyle>
            <a:lvl1pPr algn="r">
              <a:defRPr sz="1200"/>
            </a:lvl1pPr>
          </a:lstStyle>
          <a:p>
            <a:fld id="{5AE7113A-F638-4800-A527-4F86C39CE476}" type="slidenum">
              <a:rPr lang="en-US" smtClean="0"/>
              <a:pPr/>
              <a:t>‹#›</a:t>
            </a:fld>
            <a:endParaRPr lang="en-US" dirty="0"/>
          </a:p>
        </p:txBody>
      </p:sp>
    </p:spTree>
    <p:extLst>
      <p:ext uri="{BB962C8B-B14F-4D97-AF65-F5344CB8AC3E}">
        <p14:creationId xmlns:p14="http://schemas.microsoft.com/office/powerpoint/2010/main" val="350628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0" tIns="46580" rIns="93160" bIns="46580" rtlCol="0"/>
          <a:lstStyle>
            <a:lvl1pPr algn="l">
              <a:defRPr sz="1200"/>
            </a:lvl1pPr>
          </a:lstStyle>
          <a:p>
            <a:endParaRPr lang="en-US" dirty="0"/>
          </a:p>
        </p:txBody>
      </p:sp>
      <p:sp>
        <p:nvSpPr>
          <p:cNvPr id="3" name="Date Placeholder 2"/>
          <p:cNvSpPr>
            <a:spLocks noGrp="1"/>
          </p:cNvSpPr>
          <p:nvPr>
            <p:ph type="dt" idx="1"/>
          </p:nvPr>
        </p:nvSpPr>
        <p:spPr>
          <a:xfrm>
            <a:off x="5265811" y="0"/>
            <a:ext cx="4028440" cy="350520"/>
          </a:xfrm>
          <a:prstGeom prst="rect">
            <a:avLst/>
          </a:prstGeom>
        </p:spPr>
        <p:txBody>
          <a:bodyPr vert="horz" lIns="93160" tIns="46580" rIns="93160" bIns="46580" rtlCol="0"/>
          <a:lstStyle>
            <a:lvl1pPr algn="r">
              <a:defRPr sz="1200"/>
            </a:lvl1pPr>
          </a:lstStyle>
          <a:p>
            <a:fld id="{5294D073-375B-4414-951B-1CB3216E2BB8}" type="datetimeFigureOut">
              <a:rPr lang="en-US" smtClean="0"/>
              <a:pPr/>
              <a:t>10/23/2015</a:t>
            </a:fld>
            <a:endParaRPr lang="en-US" dirty="0"/>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60" tIns="46580" rIns="93160" bIns="46580"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60" tIns="46580" rIns="93160" bIns="46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40" cy="350520"/>
          </a:xfrm>
          <a:prstGeom prst="rect">
            <a:avLst/>
          </a:prstGeom>
        </p:spPr>
        <p:txBody>
          <a:bodyPr vert="horz" lIns="93160" tIns="46580" rIns="93160"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3160" tIns="46580" rIns="93160" bIns="46580"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107168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logo for the main page of your presentation.  Delet</a:t>
            </a:r>
            <a:r>
              <a:rPr lang="en-US" baseline="0" dirty="0" smtClean="0"/>
              <a:t>e the other logo.</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RCW 39.04.155</a:t>
            </a:r>
          </a:p>
          <a:p>
            <a:r>
              <a:rPr lang="en-US" dirty="0"/>
              <a:t>Small works roster contract procedures — Limited public works process — Definition.</a:t>
            </a:r>
          </a:p>
          <a:p>
            <a:r>
              <a:rPr lang="en-US" dirty="0"/>
              <a:t>(1) This section provides uniform small works roster provisions to award contracts for construction, building, renovation, remodeling, alteration, repair, or improvement of real property that may be used by state agencies and by any local government that is expressly authorized to use these provisions. These provisions may be used in lieu of other procedures to award contracts for such work with an estimated cost of three hundred thousand dollars or less. The small works roster process includes the limited public works process authorized under subsection (3) of this section and any local government authorized to award contracts using the small works roster process under this section may award contracts using the limited public works process under subsection (3) of this section.</a:t>
            </a:r>
            <a:br>
              <a:rPr lang="en-US" dirty="0"/>
            </a:br>
            <a:endParaRPr lang="en-US" dirty="0"/>
          </a:p>
        </p:txBody>
      </p:sp>
      <p:sp>
        <p:nvSpPr>
          <p:cNvPr id="4" name="Slide Number Placeholder 3"/>
          <p:cNvSpPr>
            <a:spLocks noGrp="1"/>
          </p:cNvSpPr>
          <p:nvPr>
            <p:ph type="sldNum" sz="quarter" idx="10"/>
          </p:nvPr>
        </p:nvSpPr>
        <p:spPr/>
        <p:txBody>
          <a:bodyPr/>
          <a:lstStyle/>
          <a:p>
            <a:fld id="{6EE6F2D1-BECA-496B-A580-CB43078FD650}" type="slidenum">
              <a:rPr lang="en-US" smtClean="0"/>
              <a:t>10</a:t>
            </a:fld>
            <a:endParaRPr lang="en-US" dirty="0"/>
          </a:p>
        </p:txBody>
      </p:sp>
    </p:spTree>
    <p:extLst>
      <p:ext uri="{BB962C8B-B14F-4D97-AF65-F5344CB8AC3E}">
        <p14:creationId xmlns:p14="http://schemas.microsoft.com/office/powerpoint/2010/main" val="429430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logo for the main page of your presentation.  Delet</a:t>
            </a:r>
            <a:r>
              <a:rPr lang="en-US" baseline="0" dirty="0" smtClean="0"/>
              <a:t>e the other logo.</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2</a:t>
            </a:fld>
            <a:endParaRPr lang="en-US" dirty="0"/>
          </a:p>
        </p:txBody>
      </p:sp>
    </p:spTree>
    <p:extLst>
      <p:ext uri="{BB962C8B-B14F-4D97-AF65-F5344CB8AC3E}">
        <p14:creationId xmlns:p14="http://schemas.microsoft.com/office/powerpoint/2010/main" val="306225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dirty="0"/>
          </a:p>
        </p:txBody>
      </p:sp>
    </p:spTree>
    <p:extLst>
      <p:ext uri="{BB962C8B-B14F-4D97-AF65-F5344CB8AC3E}">
        <p14:creationId xmlns:p14="http://schemas.microsoft.com/office/powerpoint/2010/main" val="285327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dirty="0"/>
          </a:p>
        </p:txBody>
      </p:sp>
    </p:spTree>
    <p:extLst>
      <p:ext uri="{BB962C8B-B14F-4D97-AF65-F5344CB8AC3E}">
        <p14:creationId xmlns:p14="http://schemas.microsoft.com/office/powerpoint/2010/main" val="413120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dirty="0"/>
          </a:p>
        </p:txBody>
      </p:sp>
    </p:spTree>
    <p:extLst>
      <p:ext uri="{BB962C8B-B14F-4D97-AF65-F5344CB8AC3E}">
        <p14:creationId xmlns:p14="http://schemas.microsoft.com/office/powerpoint/2010/main" val="3782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dirty="0"/>
          </a:p>
        </p:txBody>
      </p:sp>
    </p:spTree>
    <p:extLst>
      <p:ext uri="{BB962C8B-B14F-4D97-AF65-F5344CB8AC3E}">
        <p14:creationId xmlns:p14="http://schemas.microsoft.com/office/powerpoint/2010/main" val="218979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dirty="0"/>
          </a:p>
        </p:txBody>
      </p:sp>
    </p:spTree>
    <p:extLst>
      <p:ext uri="{BB962C8B-B14F-4D97-AF65-F5344CB8AC3E}">
        <p14:creationId xmlns:p14="http://schemas.microsoft.com/office/powerpoint/2010/main" val="134137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A letter delegating the Public Works Authority for LPW will be issued to each agency for which the authority is granted.  The letter will </a:t>
            </a:r>
            <a:r>
              <a:rPr lang="en-US" u="sng" dirty="0"/>
              <a:t>stipulate the basic terms</a:t>
            </a:r>
            <a:r>
              <a:rPr lang="en-US" dirty="0"/>
              <a:t> and notify the agency that </a:t>
            </a:r>
            <a:r>
              <a:rPr lang="en-US" u="sng" dirty="0"/>
              <a:t>E&amp;AS may audit</a:t>
            </a:r>
            <a:r>
              <a:rPr lang="en-US" dirty="0"/>
              <a:t> the agency’s LPW contract files.</a:t>
            </a:r>
          </a:p>
          <a:p>
            <a:pPr hangingPunct="0"/>
            <a:r>
              <a:rPr lang="en-US" dirty="0"/>
              <a:t> </a:t>
            </a:r>
          </a:p>
        </p:txBody>
      </p:sp>
      <p:sp>
        <p:nvSpPr>
          <p:cNvPr id="4" name="Slide Number Placeholder 3"/>
          <p:cNvSpPr>
            <a:spLocks noGrp="1"/>
          </p:cNvSpPr>
          <p:nvPr>
            <p:ph type="sldNum" sz="quarter" idx="10"/>
          </p:nvPr>
        </p:nvSpPr>
        <p:spPr/>
        <p:txBody>
          <a:bodyPr/>
          <a:lstStyle/>
          <a:p>
            <a:fld id="{6EE6F2D1-BECA-496B-A580-CB43078FD650}" type="slidenum">
              <a:rPr lang="en-US" smtClean="0"/>
              <a:t>8</a:t>
            </a:fld>
            <a:endParaRPr lang="en-US" dirty="0"/>
          </a:p>
        </p:txBody>
      </p:sp>
    </p:spTree>
    <p:extLst>
      <p:ext uri="{BB962C8B-B14F-4D97-AF65-F5344CB8AC3E}">
        <p14:creationId xmlns:p14="http://schemas.microsoft.com/office/powerpoint/2010/main" val="429430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A letter delegating the Public Works Authority for LPW will be issued to each agency for which the authority is granted.  The letter will </a:t>
            </a:r>
            <a:r>
              <a:rPr lang="en-US" u="sng" dirty="0"/>
              <a:t>stipulate the basic terms</a:t>
            </a:r>
            <a:r>
              <a:rPr lang="en-US" dirty="0"/>
              <a:t> and notify the agency that </a:t>
            </a:r>
            <a:r>
              <a:rPr lang="en-US" u="sng" dirty="0"/>
              <a:t>E&amp;AS may audit</a:t>
            </a:r>
            <a:r>
              <a:rPr lang="en-US" dirty="0"/>
              <a:t> the agency’s LPW contract files.</a:t>
            </a:r>
          </a:p>
          <a:p>
            <a:pPr hangingPunct="0"/>
            <a:r>
              <a:rPr lang="en-US" dirty="0"/>
              <a:t> </a:t>
            </a:r>
          </a:p>
        </p:txBody>
      </p:sp>
      <p:sp>
        <p:nvSpPr>
          <p:cNvPr id="4" name="Slide Number Placeholder 3"/>
          <p:cNvSpPr>
            <a:spLocks noGrp="1"/>
          </p:cNvSpPr>
          <p:nvPr>
            <p:ph type="sldNum" sz="quarter" idx="10"/>
          </p:nvPr>
        </p:nvSpPr>
        <p:spPr/>
        <p:txBody>
          <a:bodyPr/>
          <a:lstStyle/>
          <a:p>
            <a:fld id="{6EE6F2D1-BECA-496B-A580-CB43078FD650}" type="slidenum">
              <a:rPr lang="en-US" smtClean="0"/>
              <a:t>9</a:t>
            </a:fld>
            <a:endParaRPr lang="en-US" dirty="0"/>
          </a:p>
        </p:txBody>
      </p:sp>
    </p:spTree>
    <p:extLst>
      <p:ext uri="{BB962C8B-B14F-4D97-AF65-F5344CB8AC3E}">
        <p14:creationId xmlns:p14="http://schemas.microsoft.com/office/powerpoint/2010/main" val="429430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66F246E-941F-4AB9-B9F8-5331F944BE73}" type="datetime1">
              <a:rPr lang="en-US" smtClean="0"/>
              <a:pPr/>
              <a:t>10/23/2015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2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40FD821-E601-46CB-9E90-FB70935A2E37}" type="datetime1">
              <a:rPr lang="en-US" smtClean="0"/>
              <a:pPr/>
              <a:t>10/23/2015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566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11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6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1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94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C1904-10A1-4BF5-886D-A801CD1608CF}" type="datetime1">
              <a:rPr lang="en-US" smtClean="0"/>
              <a:pPr/>
              <a:t>10/23/2015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82205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solidFill>
                  <a:prstClr val="black">
                    <a:tint val="75000"/>
                  </a:prstClr>
                </a:solidFill>
              </a:rPr>
              <a:pPr/>
              <a:t>10/23/2015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08671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7" r:id="rId3"/>
    <p:sldLayoutId id="214748368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057400"/>
          </a:xfrm>
        </p:spPr>
        <p:txBody>
          <a:bodyPr>
            <a:normAutofit/>
          </a:bodyPr>
          <a:lstStyle/>
          <a:p>
            <a:r>
              <a:rPr lang="en-US" sz="4000" dirty="0" smtClean="0"/>
              <a:t>Meet DES</a:t>
            </a:r>
            <a:endParaRPr lang="en-US" sz="4000" dirty="0"/>
          </a:p>
        </p:txBody>
      </p:sp>
      <p:sp>
        <p:nvSpPr>
          <p:cNvPr id="3" name="Subtitle 2"/>
          <p:cNvSpPr>
            <a:spLocks noGrp="1"/>
          </p:cNvSpPr>
          <p:nvPr>
            <p:ph type="subTitle" idx="1"/>
          </p:nvPr>
        </p:nvSpPr>
        <p:spPr>
          <a:xfrm>
            <a:off x="762000" y="4495800"/>
            <a:ext cx="8001000" cy="1219200"/>
          </a:xfrm>
        </p:spPr>
        <p:txBody>
          <a:bodyPr>
            <a:normAutofit lnSpcReduction="10000"/>
          </a:bodyPr>
          <a:lstStyle/>
          <a:p>
            <a:r>
              <a:rPr lang="en-US" sz="2200" b="1" dirty="0" smtClean="0"/>
              <a:t>Curtis Pate</a:t>
            </a:r>
          </a:p>
          <a:p>
            <a:r>
              <a:rPr lang="en-US" sz="2200" b="1" dirty="0" smtClean="0"/>
              <a:t>Roland Orr</a:t>
            </a:r>
          </a:p>
          <a:p>
            <a:r>
              <a:rPr lang="en-US" sz="2200" b="1" dirty="0" smtClean="0">
                <a:solidFill>
                  <a:schemeClr val="tx2"/>
                </a:solidFill>
              </a:rPr>
              <a:t>Engineering &amp; Architectural Services</a:t>
            </a:r>
            <a:endParaRPr lang="en-US" sz="2200" b="1" dirty="0">
              <a:solidFill>
                <a:schemeClr val="tx2"/>
              </a:solidFill>
            </a:endParaRPr>
          </a:p>
        </p:txBody>
      </p:sp>
      <p:pic>
        <p:nvPicPr>
          <p:cNvPr id="5" name="Picture 4" descr="Logo Green.png"/>
          <p:cNvPicPr>
            <a:picLocks noChangeAspect="1"/>
          </p:cNvPicPr>
          <p:nvPr/>
        </p:nvPicPr>
        <p:blipFill>
          <a:blip r:embed="rId3" cstate="print"/>
          <a:stretch>
            <a:fillRect/>
          </a:stretch>
        </p:blipFill>
        <p:spPr>
          <a:xfrm>
            <a:off x="2514600" y="5933587"/>
            <a:ext cx="4572000" cy="772012"/>
          </a:xfrm>
          <a:prstGeom prst="rect">
            <a:avLst/>
          </a:prstGeom>
        </p:spPr>
      </p:pic>
      <p:pic>
        <p:nvPicPr>
          <p:cNvPr id="2050" name="Picture 2" descr="J:\SAME\Capitol Dome Interior from Web Home page.png"/>
          <p:cNvPicPr>
            <a:picLocks noChangeAspect="1" noChangeArrowheads="1"/>
          </p:cNvPicPr>
          <p:nvPr/>
        </p:nvPicPr>
        <p:blipFill>
          <a:blip r:embed="rId4" cstate="print"/>
          <a:srcRect/>
          <a:stretch>
            <a:fillRect/>
          </a:stretch>
        </p:blipFill>
        <p:spPr bwMode="auto">
          <a:xfrm>
            <a:off x="0" y="0"/>
            <a:ext cx="9144000" cy="3275462"/>
          </a:xfrm>
          <a:prstGeom prst="rect">
            <a:avLst/>
          </a:prstGeom>
          <a:noFill/>
        </p:spPr>
      </p:pic>
      <p:sp>
        <p:nvSpPr>
          <p:cNvPr id="6" name="Subtitle 2"/>
          <p:cNvSpPr txBox="1">
            <a:spLocks/>
          </p:cNvSpPr>
          <p:nvPr/>
        </p:nvSpPr>
        <p:spPr>
          <a:xfrm>
            <a:off x="1676400" y="3505200"/>
            <a:ext cx="6400800" cy="2057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Box 6"/>
          <p:cNvSpPr txBox="1"/>
          <p:nvPr/>
        </p:nvSpPr>
        <p:spPr>
          <a:xfrm>
            <a:off x="457200" y="3657600"/>
            <a:ext cx="8305800" cy="646331"/>
          </a:xfrm>
          <a:prstGeom prst="rect">
            <a:avLst/>
          </a:prstGeom>
          <a:noFill/>
        </p:spPr>
        <p:txBody>
          <a:bodyPr wrap="square" rtlCol="0">
            <a:spAutoFit/>
          </a:bodyPr>
          <a:lstStyle/>
          <a:p>
            <a:pPr algn="ctr"/>
            <a:r>
              <a:rPr lang="en-US" sz="3600" b="1" i="1" dirty="0" smtClean="0">
                <a:solidFill>
                  <a:srgbClr val="6DB33F"/>
                </a:solidFill>
                <a:latin typeface="Arial" pitchFamily="34" charset="0"/>
                <a:ea typeface="+mj-ea"/>
                <a:cs typeface="Arial" pitchFamily="34" charset="0"/>
              </a:rPr>
              <a:t>Delegated Contracting Authority</a:t>
            </a:r>
          </a:p>
        </p:txBody>
      </p:sp>
    </p:spTree>
    <p:extLst>
      <p:ext uri="{BB962C8B-B14F-4D97-AF65-F5344CB8AC3E}">
        <p14:creationId xmlns:p14="http://schemas.microsoft.com/office/powerpoint/2010/main" val="941345394"/>
      </p:ext>
    </p:extLst>
  </p:cSld>
  <p:clrMapOvr>
    <a:masterClrMapping/>
  </p:clrMapOvr>
  <p:transition advTm="941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Autofit/>
          </a:bodyPr>
          <a:lstStyle/>
          <a:p>
            <a:r>
              <a:rPr lang="en-US" dirty="0" smtClean="0"/>
              <a:t>RCW </a:t>
            </a:r>
            <a:r>
              <a:rPr lang="en-US" dirty="0"/>
              <a:t>39.04.155</a:t>
            </a:r>
            <a:r>
              <a:rPr lang="en-US" sz="3200" dirty="0"/>
              <a:t/>
            </a:r>
            <a:br>
              <a:rPr lang="en-US" sz="3200" dirty="0"/>
            </a:br>
            <a:r>
              <a:rPr lang="en-US" sz="3200" dirty="0">
                <a:solidFill>
                  <a:schemeClr val="bg1"/>
                </a:solidFill>
              </a:rPr>
              <a:t/>
            </a:r>
            <a:br>
              <a:rPr lang="en-US" sz="3200" dirty="0">
                <a:solidFill>
                  <a:schemeClr val="bg1"/>
                </a:solidFill>
              </a:rPr>
            </a:br>
            <a:r>
              <a:rPr lang="en-US" sz="3200" dirty="0">
                <a:solidFill>
                  <a:schemeClr val="bg1"/>
                </a:solidFill>
              </a:rPr>
              <a:t>Small works roster contract procedures — Limited public works process — Definition</a:t>
            </a:r>
          </a:p>
        </p:txBody>
      </p:sp>
      <p:sp>
        <p:nvSpPr>
          <p:cNvPr id="4" name="Slide Number Placeholder 3"/>
          <p:cNvSpPr>
            <a:spLocks noGrp="1"/>
          </p:cNvSpPr>
          <p:nvPr>
            <p:ph type="sldNum" sz="quarter" idx="12"/>
          </p:nvPr>
        </p:nvSpPr>
        <p:spPr/>
        <p:txBody>
          <a:bodyPr/>
          <a:lstStyle/>
          <a:p>
            <a:fld id="{7CC4964E-1EBF-47A2-85D7-C2E58083DB20}" type="slidenum">
              <a:rPr lang="en-US" smtClean="0"/>
              <a:t>10</a:t>
            </a:fld>
            <a:endParaRPr lang="en-US" dirty="0"/>
          </a:p>
        </p:txBody>
      </p:sp>
      <p:sp>
        <p:nvSpPr>
          <p:cNvPr id="8" name="TextBox 7"/>
          <p:cNvSpPr txBox="1"/>
          <p:nvPr/>
        </p:nvSpPr>
        <p:spPr>
          <a:xfrm>
            <a:off x="228600" y="1600200"/>
            <a:ext cx="8686800" cy="3170099"/>
          </a:xfrm>
          <a:prstGeom prst="rect">
            <a:avLst/>
          </a:prstGeom>
          <a:noFill/>
        </p:spPr>
        <p:txBody>
          <a:bodyPr wrap="square" rtlCol="0">
            <a:spAutoFit/>
          </a:bodyPr>
          <a:lstStyle/>
          <a:p>
            <a:r>
              <a:rPr lang="en-US" sz="400" dirty="0" smtClean="0"/>
              <a:t>Small </a:t>
            </a:r>
            <a:r>
              <a:rPr lang="en-US" sz="400" dirty="0"/>
              <a:t>works roster contract procedures — Limited public works process — Definition.	</a:t>
            </a:r>
          </a:p>
          <a:p>
            <a:r>
              <a:rPr lang="en-US" sz="400" dirty="0"/>
              <a:t>(1) This section provides uniform small works roster provisions to award contracts for construction, building, renovation, remodeling, alteration, repair, or improvement of real property that may be used by state agencies and by any local government that is expressly authorized to use these provisions. These provisions may be used in lieu of other procedures to award contracts for such work with an estimated cost of three hundred thousand dollars or less. The small works roster process includes the limited public works process authorized under subsection (3) of this section and any local government authorized to award contracts using the small works roster process under this section may award contracts using the limited public works process under subsection (3) of this section.</a:t>
            </a:r>
          </a:p>
          <a:p>
            <a:endParaRPr lang="en-US" sz="400" dirty="0"/>
          </a:p>
          <a:p>
            <a:r>
              <a:rPr lang="en-US" sz="400" dirty="0"/>
              <a:t>     (2)(a) A state agency or authorized local government may create a single general small works roster, or may create a small works roster for different specialties or categories of anticipated work. Where applicable, small works rosters may make distinctions between contractors based upon different geographic areas served by the contractor. The small works roster or rosters shall consist of all responsible contractors who have requested to be on the list, and where required by law are properly licensed or registered to perform such work in this state. A state agency or local government establishing a small works roster or rosters may require eligible contractors desiring to be placed on a roster or rosters to keep current records of any applicable licenses, certifications, registrations, bonding, insurance, or other appropriate matters on file with the state agency or local government as a condition of being placed on a roster or rosters. At least once a year, the state agency or local government shall publish in a newspaper of general circulation within the jurisdiction a notice of the existence of the roster or rosters and solicit the names of contractors for such roster or rosters. In addition, responsible contractors shall be added to an appropriate roster or rosters at any time they submit a written request and necessary records. Master contracts may be required to be signed that become effective when a specific award is made using a small works roster.</a:t>
            </a:r>
          </a:p>
          <a:p>
            <a:endParaRPr lang="en-US" sz="400" dirty="0"/>
          </a:p>
          <a:p>
            <a:r>
              <a:rPr lang="en-US" sz="400" dirty="0"/>
              <a:t>     (b) A state agency establishing a small works roster or rosters shall adopt rules implementing this subsection. A local government establishing a small works roster or rosters shall adopt an ordinance or resolution implementing this subsection. Procedures included in rules adopted by the *department of general administration in implementing this subsection must be included in any rules providing for a small works roster or rosters that is adopted by another state agency, if the authority for that state agency to engage in these activities has been delegated to it by the *department of general administration under chapter 43.19 RCW. An </a:t>
            </a:r>
            <a:r>
              <a:rPr lang="en-US" sz="400" dirty="0" err="1"/>
              <a:t>interlocal</a:t>
            </a:r>
            <a:r>
              <a:rPr lang="en-US" sz="400" dirty="0"/>
              <a:t> contract or agreement between two or more state agencies or local governments establishing a small works roster or rosters to be used by the parties to the agreement or contract must clearly identify the lead entity that is responsible for implementing the provisions of this subsection.</a:t>
            </a:r>
          </a:p>
          <a:p>
            <a:endParaRPr lang="en-US" sz="400" dirty="0"/>
          </a:p>
          <a:p>
            <a:r>
              <a:rPr lang="en-US" sz="400" dirty="0"/>
              <a:t>     (c) Procedures shall be established for securing telephone, written, or electronic quotations from contractors on the appropriate small works roster to assure that a competitive price is established and to award contracts to the lowest responsible bidder, as defined in RCW 39.04.010. Invitations for quotations shall include an estimate of the scope and nature of the work to be performed as well as materials and equipment to be furnished. However, detailed plans and specifications need not be included in the invitation. This subsection does not eliminate other requirements for architectural or engineering approvals as to quality and compliance with building codes. Quotations may be invited from all appropriate contractors on the appropriate small works roster. As an alternative, quotations may be invited from at least five contractors on the appropriate small works roster who have indicated the capability of performing the kind of work being contracted, in a manner that will equitably distribute the opportunity among the contractors on the appropriate roster. However, if the estimated cost of the work is from one hundred fifty thousand dollars to three hundred thousand dollars, a state agency or local government that chooses to solicit bids from less than all the appropriate contractors on the appropriate small works roster must also notify the remaining contractors on the appropriate small works roster that quotations on the work are being sought. The government has the sole option of determining whether this notice to the remaining contractors is made by: (</a:t>
            </a:r>
            <a:r>
              <a:rPr lang="en-US" sz="400" dirty="0" err="1"/>
              <a:t>i</a:t>
            </a:r>
            <a:r>
              <a:rPr lang="en-US" sz="400" dirty="0"/>
              <a:t>) Publishing notice in a legal newspaper in general circulation in the area where the work is to be done; (ii) mailing a notice to these contractors; or (iii) sending a notice to these contractors by facsimile or other electronic means. For purposes of this subsection (2)(c), "equitably distribute" means that a state agency or local government soliciting bids may not favor certain contractors on the appropriate small works roster over other contractors on the appropriate small works roster who perform similar services.</a:t>
            </a:r>
          </a:p>
          <a:p>
            <a:endParaRPr lang="en-US" sz="400" dirty="0"/>
          </a:p>
          <a:p>
            <a:r>
              <a:rPr lang="en-US" sz="400" dirty="0"/>
              <a:t>     (d) A contract awarded from a small works roster under this section need not be advertised.</a:t>
            </a:r>
          </a:p>
          <a:p>
            <a:endParaRPr lang="en-US" sz="400" dirty="0"/>
          </a:p>
          <a:p>
            <a:r>
              <a:rPr lang="en-US" sz="400" dirty="0"/>
              <a:t>     (e) Immediately after an award is made, the bid quotations obtained shall be recorded, open to public inspection, and available by telephone inquiry.</a:t>
            </a:r>
          </a:p>
          <a:p>
            <a:endParaRPr lang="en-US" sz="400" dirty="0"/>
          </a:p>
          <a:p>
            <a:r>
              <a:rPr lang="en-US" sz="400" dirty="0"/>
              <a:t>     (3) In lieu of awarding contracts under subsection (2) of this section, a state agency or authorized local government may award a contract for work, construction, alteration, repair, or improvement projects estimated to cost less than thirty-five thousand dollars using the limited public works process provided under this subsection. Public works projects awarded under this subsection are exempt from the other requirements of the small works roster process provided under subsection (2) of this section and are exempt from the requirement that contracts be awarded after advertisement as provided under RCW 39.04.010.</a:t>
            </a:r>
          </a:p>
          <a:p>
            <a:endParaRPr lang="en-US" sz="400" dirty="0"/>
          </a:p>
          <a:p>
            <a:r>
              <a:rPr lang="en-US" sz="400" dirty="0"/>
              <a:t>     For limited public works projects, a state agency or authorized local government shall solicit electronic or written quotations from a minimum of three contractors from the appropriate small works roster and shall award the contract to the lowest responsible bidder as defined under RCW 39.04.010. After an award is made, the quotations shall be open to public inspection and available by electronic request. A state agency or authorized local government shall attempt to distribute opportunities for limited public works projects equitably among contractors willing to perform in the geographic area of the work. A state agency or authorized local government shall maintain a list of the contractors contacted and the contracts awarded during the previous twenty-four months under the limited public works process, including the name of the contractor, the contractor's registration number, the amount of the contract, a brief description of the type of work performed, and the date the contract was awarded. For limited public works projects, a state agency or authorized local government may waive the payment and performance bond requirements of chapter 39.08 RCW and the retainage requirements of chapter 60.28 RCW, thereby assuming the liability for the contractor's nonpayment of laborers, mechanics, subcontractors, </a:t>
            </a:r>
            <a:r>
              <a:rPr lang="en-US" sz="400" dirty="0" err="1"/>
              <a:t>materialpersons</a:t>
            </a:r>
            <a:r>
              <a:rPr lang="en-US" sz="400" dirty="0"/>
              <a:t>, suppliers, and taxes imposed under Title 82 RCW that may be due from the contractor for the limited public works project, however the state agency or authorized local government shall have the right of recovery against the contractor for any payments made on the contractor's behalf.</a:t>
            </a:r>
          </a:p>
          <a:p>
            <a:r>
              <a:rPr lang="en-US" sz="400" dirty="0"/>
              <a:t>     (4) The breaking of any project into units or accomplishing any projects by phases is prohibited if it is done for the purpose of avoiding the maximum dollar amount of a contract that may be let using the small works roster process or limited public works process.</a:t>
            </a:r>
          </a:p>
          <a:p>
            <a:r>
              <a:rPr lang="en-US" sz="400" dirty="0"/>
              <a:t>     (5)(a) A state agency or authorized local government may use the limited public works process of subsection (3) of this section to solicit and award small works roster contracts to small businesses that are registered contractors with gross revenues under one million dollars annually as reported on their federal tax return.</a:t>
            </a:r>
          </a:p>
          <a:p>
            <a:endParaRPr lang="en-US" sz="400" dirty="0"/>
          </a:p>
          <a:p>
            <a:r>
              <a:rPr lang="en-US" sz="400" dirty="0"/>
              <a:t>     (b) A state agency or authorized local government may adopt additional procedures to encourage small businesses that are registered contractors with gross revenues under two hundred fifty thousand dollars annually as reported on their federal tax returns to submit quotations or bids on small works roster contracts.</a:t>
            </a:r>
          </a:p>
          <a:p>
            <a:endParaRPr lang="en-US" sz="400" dirty="0"/>
          </a:p>
          <a:p>
            <a:r>
              <a:rPr lang="en-US" sz="400" dirty="0"/>
              <a:t>     (6) As used in this section, "state agency" means the *department of general administration, the state parks and recreation commission, the department of natural resources, the department of fish and wildlife, the department of transportation, any institution of higher education as defined under RCW 28B.10.016, and any other state agency delegated authority by the *department of general administration to engage in construction, building, renovation, remodeling, alteration, improvement, or repair activities. </a:t>
            </a:r>
          </a:p>
          <a:p>
            <a:r>
              <a:rPr lang="en-US" sz="400" dirty="0"/>
              <a:t>[2009 c 74 § 1; 2008 c 130 § 17. Prior: 2007 c 218 § 87; 2007 c 210 § 1; 2007 c 133 § 4; 2001 c 284 § 1; 2000 c 138 § 101; 1998 c 278 § 12; 1993 c 198 § 1; 1991 c 363 § 109.]</a:t>
            </a:r>
          </a:p>
          <a:p>
            <a:r>
              <a:rPr lang="en-US" sz="400" dirty="0"/>
              <a:t>Notes:</a:t>
            </a:r>
          </a:p>
          <a:p>
            <a:r>
              <a:rPr lang="en-US" sz="400" dirty="0"/>
              <a:t>     *Reviser's note: The "department of general administration" was renamed the "department of enterprise services" by 2011 1st </a:t>
            </a:r>
            <a:r>
              <a:rPr lang="en-US" sz="400" dirty="0" err="1"/>
              <a:t>sp.s</a:t>
            </a:r>
            <a:r>
              <a:rPr lang="en-US" sz="400" dirty="0"/>
              <a:t>. c 43 § 107. </a:t>
            </a:r>
          </a:p>
          <a:p>
            <a:r>
              <a:rPr lang="en-US" sz="400" dirty="0"/>
              <a:t>     Intent -- Finding -- 2007 c 218: See note following RCW 1.08.130. </a:t>
            </a:r>
          </a:p>
          <a:p>
            <a:r>
              <a:rPr lang="en-US" sz="400" dirty="0"/>
              <a:t>     Purpose -- 2000 c 138: "The purpose of this act is to establish a common small works roster procedure that state agencies and local governments may use to award contracts for construction, building, renovation, remodeling, alteration, repair, or improvement of real property." [2000 c 138 § 1.] </a:t>
            </a:r>
          </a:p>
          <a:p>
            <a:r>
              <a:rPr lang="en-US" sz="400" dirty="0"/>
              <a:t>     Part headings not law -- 2000 c 138: "Part headings used in this act are not any part of the law." [2000 c 138 § 302.] </a:t>
            </a:r>
          </a:p>
          <a:p>
            <a:r>
              <a:rPr lang="en-US" sz="400" dirty="0"/>
              <a:t>     Purpose -- Captions not law -- 1991 c 363: See notes following RCW 2.32.180. </a:t>
            </a:r>
          </a:p>
          <a:p>
            <a:r>
              <a:rPr lang="en-US" sz="400" dirty="0"/>
              <a:t>Competitive bids -- Contract procedure: RCW 36.32.250. </a:t>
            </a:r>
          </a:p>
          <a:p>
            <a:endParaRPr lang="en-US" sz="400" dirty="0"/>
          </a:p>
          <a:p>
            <a:endParaRPr lang="en-US" sz="400" dirty="0"/>
          </a:p>
          <a:p>
            <a:endParaRPr lang="en-US" sz="400" dirty="0"/>
          </a:p>
        </p:txBody>
      </p:sp>
      <p:pic>
        <p:nvPicPr>
          <p:cNvPr id="5"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991599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057400"/>
          </a:xfrm>
        </p:spPr>
        <p:txBody>
          <a:bodyPr>
            <a:normAutofit/>
          </a:bodyPr>
          <a:lstStyle/>
          <a:p>
            <a:r>
              <a:rPr lang="en-US" sz="4000" dirty="0" smtClean="0"/>
              <a:t>Meet DES</a:t>
            </a:r>
            <a:endParaRPr lang="en-US" sz="4000" dirty="0"/>
          </a:p>
        </p:txBody>
      </p:sp>
      <p:sp>
        <p:nvSpPr>
          <p:cNvPr id="3" name="Subtitle 2"/>
          <p:cNvSpPr>
            <a:spLocks noGrp="1"/>
          </p:cNvSpPr>
          <p:nvPr>
            <p:ph type="subTitle" idx="1"/>
          </p:nvPr>
        </p:nvSpPr>
        <p:spPr>
          <a:xfrm>
            <a:off x="1447800" y="4800600"/>
            <a:ext cx="6400800" cy="2057400"/>
          </a:xfrm>
        </p:spPr>
        <p:txBody>
          <a:bodyPr>
            <a:normAutofit fontScale="92500" lnSpcReduction="10000"/>
          </a:bodyPr>
          <a:lstStyle/>
          <a:p>
            <a:r>
              <a:rPr lang="en-US" b="1" dirty="0" smtClean="0"/>
              <a:t>Curtis Pate</a:t>
            </a:r>
          </a:p>
          <a:p>
            <a:r>
              <a:rPr lang="en-US" b="1" dirty="0" smtClean="0"/>
              <a:t>Contracts Specialist</a:t>
            </a:r>
          </a:p>
          <a:p>
            <a:r>
              <a:rPr lang="en-US" b="1" dirty="0" smtClean="0"/>
              <a:t>curtis.pate@des.wa.gov</a:t>
            </a:r>
          </a:p>
          <a:p>
            <a:r>
              <a:rPr lang="en-US" b="1" dirty="0" smtClean="0"/>
              <a:t>(360) 407-7913</a:t>
            </a:r>
            <a:endParaRPr lang="en-US" b="1" dirty="0"/>
          </a:p>
        </p:txBody>
      </p:sp>
      <p:pic>
        <p:nvPicPr>
          <p:cNvPr id="5" name="Picture 4" descr="Logo Green.png"/>
          <p:cNvPicPr>
            <a:picLocks noChangeAspect="1"/>
          </p:cNvPicPr>
          <p:nvPr/>
        </p:nvPicPr>
        <p:blipFill>
          <a:blip r:embed="rId3" cstate="print"/>
          <a:stretch>
            <a:fillRect/>
          </a:stretch>
        </p:blipFill>
        <p:spPr>
          <a:xfrm>
            <a:off x="1905000" y="3581400"/>
            <a:ext cx="5415252" cy="914400"/>
          </a:xfrm>
          <a:prstGeom prst="rect">
            <a:avLst/>
          </a:prstGeom>
        </p:spPr>
      </p:pic>
      <p:pic>
        <p:nvPicPr>
          <p:cNvPr id="2050" name="Picture 2" descr="J:\SAME\Capitol Dome Interior from Web Home page.png"/>
          <p:cNvPicPr>
            <a:picLocks noChangeAspect="1" noChangeArrowheads="1"/>
          </p:cNvPicPr>
          <p:nvPr/>
        </p:nvPicPr>
        <p:blipFill>
          <a:blip r:embed="rId4" cstate="print"/>
          <a:stretch>
            <a:fillRect/>
          </a:stretch>
        </p:blipFill>
        <p:spPr bwMode="auto">
          <a:xfrm>
            <a:off x="0" y="0"/>
            <a:ext cx="9143999" cy="3275462"/>
          </a:xfrm>
          <a:prstGeom prst="rect">
            <a:avLst/>
          </a:prstGeom>
          <a:noFill/>
        </p:spPr>
      </p:pic>
      <p:sp>
        <p:nvSpPr>
          <p:cNvPr id="6" name="Subtitle 2"/>
          <p:cNvSpPr txBox="1">
            <a:spLocks/>
          </p:cNvSpPr>
          <p:nvPr/>
        </p:nvSpPr>
        <p:spPr>
          <a:xfrm>
            <a:off x="2590800" y="3593805"/>
            <a:ext cx="6400800" cy="2057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Box 6"/>
          <p:cNvSpPr txBox="1"/>
          <p:nvPr/>
        </p:nvSpPr>
        <p:spPr>
          <a:xfrm>
            <a:off x="3048000" y="152400"/>
            <a:ext cx="3505447" cy="707886"/>
          </a:xfrm>
          <a:prstGeom prst="rect">
            <a:avLst/>
          </a:prstGeom>
          <a:noFill/>
        </p:spPr>
        <p:txBody>
          <a:bodyPr wrap="none" rtlCol="0">
            <a:spAutoFit/>
          </a:bodyPr>
          <a:lstStyle/>
          <a:p>
            <a:pPr algn="ctr"/>
            <a:r>
              <a:rPr lang="en-US" sz="4000" b="1" dirty="0" smtClean="0"/>
              <a:t>Any Questions?</a:t>
            </a:r>
            <a:endParaRPr lang="en-US" sz="4000" b="1" dirty="0"/>
          </a:p>
        </p:txBody>
      </p:sp>
    </p:spTree>
    <p:extLst>
      <p:ext uri="{BB962C8B-B14F-4D97-AF65-F5344CB8AC3E}">
        <p14:creationId xmlns:p14="http://schemas.microsoft.com/office/powerpoint/2010/main" val="941345394"/>
      </p:ext>
    </p:extLst>
  </p:cSld>
  <p:clrMapOvr>
    <a:masterClrMapping/>
  </p:clrMapOvr>
  <mc:AlternateContent xmlns:mc="http://schemas.openxmlformats.org/markup-compatibility/2006" xmlns:p14="http://schemas.microsoft.com/office/powerpoint/2010/main">
    <mc:Choice Requires="p14">
      <p:transition spd="slow" p14:dur="2000" advTm="3284"/>
    </mc:Choice>
    <mc:Fallback xmlns="">
      <p:transition spd="slow" advTm="328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63000" cy="762000"/>
          </a:xfrm>
        </p:spPr>
        <p:txBody>
          <a:bodyPr>
            <a:noAutofit/>
          </a:bodyPr>
          <a:lstStyle/>
          <a:p>
            <a:r>
              <a:rPr lang="en-US" sz="3600" dirty="0" smtClean="0"/>
              <a:t>E&amp;AS Contracts on Behalf of the State</a:t>
            </a:r>
            <a:br>
              <a:rPr lang="en-US" sz="3600" dirty="0" smtClean="0"/>
            </a:br>
            <a:endParaRPr lang="en-US" sz="36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endParaRPr lang="en-US" dirty="0"/>
          </a:p>
        </p:txBody>
      </p:sp>
      <p:sp>
        <p:nvSpPr>
          <p:cNvPr id="6" name="Content Placeholder 5"/>
          <p:cNvSpPr>
            <a:spLocks noGrp="1"/>
          </p:cNvSpPr>
          <p:nvPr>
            <p:ph idx="1"/>
          </p:nvPr>
        </p:nvSpPr>
        <p:spPr>
          <a:xfrm>
            <a:off x="1447800" y="3581400"/>
            <a:ext cx="7239000" cy="3124200"/>
          </a:xfrm>
        </p:spPr>
        <p:txBody>
          <a:bodyPr>
            <a:normAutofit/>
          </a:bodyPr>
          <a:lstStyle/>
          <a:p>
            <a:pPr>
              <a:buNone/>
            </a:pPr>
            <a:endParaRPr lang="en-US" sz="2800" b="1" dirty="0" smtClean="0">
              <a:solidFill>
                <a:schemeClr val="accent6">
                  <a:lumMod val="75000"/>
                </a:schemeClr>
              </a:solidFill>
            </a:endParaRPr>
          </a:p>
          <a:p>
            <a:pPr>
              <a:buNone/>
            </a:pPr>
            <a:r>
              <a:rPr lang="en-US" sz="2800" b="1" dirty="0" smtClean="0">
                <a:solidFill>
                  <a:schemeClr val="accent6">
                    <a:lumMod val="75000"/>
                  </a:schemeClr>
                </a:solidFill>
              </a:rPr>
              <a:t>…</a:t>
            </a:r>
            <a:r>
              <a:rPr lang="en-US" b="1" dirty="0" smtClean="0"/>
              <a:t>for new construction, repair, or alterations of state facilities in accordance with state public works laws. </a:t>
            </a:r>
          </a:p>
          <a:p>
            <a:pPr algn="ctr">
              <a:buNone/>
            </a:pPr>
            <a:r>
              <a:rPr lang="en-US" sz="2800" b="1" dirty="0" smtClean="0">
                <a:solidFill>
                  <a:schemeClr val="accent6">
                    <a:lumMod val="75000"/>
                  </a:schemeClr>
                </a:solidFill>
              </a:rPr>
              <a:t>(RCW 43.19.450)    </a:t>
            </a:r>
          </a:p>
          <a:p>
            <a:pPr lvl="1">
              <a:buNone/>
            </a:pPr>
            <a:endParaRPr lang="en-US" b="1" dirty="0" smtClean="0"/>
          </a:p>
          <a:p>
            <a:endParaRPr lang="en-US" dirty="0"/>
          </a:p>
        </p:txBody>
      </p:sp>
      <p:pic>
        <p:nvPicPr>
          <p:cNvPr id="8" name="Picture 7" descr="Printing from DES Webpage.png"/>
          <p:cNvPicPr>
            <a:picLocks noChangeAspect="1"/>
          </p:cNvPicPr>
          <p:nvPr/>
        </p:nvPicPr>
        <p:blipFill>
          <a:blip r:embed="rId4" cstate="print"/>
          <a:stretch>
            <a:fillRect/>
          </a:stretch>
        </p:blipFill>
        <p:spPr>
          <a:xfrm>
            <a:off x="457200" y="660780"/>
            <a:ext cx="8229600" cy="2947916"/>
          </a:xfrm>
          <a:prstGeom prst="rect">
            <a:avLst/>
          </a:prstGeom>
        </p:spPr>
      </p:pic>
    </p:spTree>
    <p:extLst>
      <p:ext uri="{BB962C8B-B14F-4D97-AF65-F5344CB8AC3E}">
        <p14:creationId xmlns:p14="http://schemas.microsoft.com/office/powerpoint/2010/main" val="1682837001"/>
      </p:ext>
    </p:extLst>
  </p:cSld>
  <p:clrMapOvr>
    <a:masterClrMapping/>
  </p:clrMapOvr>
  <p:transition advTm="1419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DES\EAS Mgmt\Reports\SAME Presentation\Community Tech Colleges\LCC Health Sciences Bldg 2014\LCC HSB Outside 4-14-14.jpg"/>
          <p:cNvPicPr>
            <a:picLocks noChangeAspect="1" noChangeArrowheads="1"/>
          </p:cNvPicPr>
          <p:nvPr/>
        </p:nvPicPr>
        <p:blipFill>
          <a:blip r:embed="rId3" cstate="print">
            <a:extLst>
              <a:ext uri="{28A0092B-C50C-407E-A947-70E740481C1C}">
                <a14:useLocalDpi xmlns:a14="http://schemas.microsoft.com/office/drawing/2010/main" val="0"/>
              </a:ext>
            </a:extLst>
          </a:blip>
          <a:srcRect b="33322"/>
          <a:stretch>
            <a:fillRect/>
          </a:stretch>
        </p:blipFill>
        <p:spPr bwMode="auto">
          <a:xfrm>
            <a:off x="1066800" y="3351016"/>
            <a:ext cx="7010400" cy="35069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
            </a:r>
            <a:br>
              <a:rPr lang="en-US" dirty="0"/>
            </a:br>
            <a:endParaRPr lang="en-US" sz="3600" dirty="0"/>
          </a:p>
        </p:txBody>
      </p:sp>
      <p:pic>
        <p:nvPicPr>
          <p:cNvPr id="4" name="Content Placeholder 5" descr="Button_Orange.png"/>
          <p:cNvPicPr>
            <a:picLocks noChangeAspect="1"/>
          </p:cNvPicPr>
          <p:nvPr/>
        </p:nvPicPr>
        <p:blipFill>
          <a:blip r:embed="rId4" cstate="print"/>
          <a:stretch>
            <a:fillRect/>
          </a:stretch>
        </p:blipFill>
        <p:spPr>
          <a:xfrm>
            <a:off x="185140" y="6065520"/>
            <a:ext cx="698440" cy="640080"/>
          </a:xfrm>
          <a:prstGeom prst="rect">
            <a:avLst/>
          </a:prstGeom>
          <a:noFill/>
        </p:spPr>
      </p:pic>
      <p:sp>
        <p:nvSpPr>
          <p:cNvPr id="5" name="TextBox 4"/>
          <p:cNvSpPr txBox="1"/>
          <p:nvPr/>
        </p:nvSpPr>
        <p:spPr>
          <a:xfrm>
            <a:off x="381000" y="1371600"/>
            <a:ext cx="8534400" cy="2554545"/>
          </a:xfrm>
          <a:prstGeom prst="rect">
            <a:avLst/>
          </a:prstGeom>
          <a:noFill/>
        </p:spPr>
        <p:txBody>
          <a:bodyPr wrap="square" rtlCol="0">
            <a:spAutoFit/>
          </a:bodyPr>
          <a:lstStyle/>
          <a:p>
            <a:r>
              <a:rPr lang="en-US" sz="3200" b="1" dirty="0" smtClean="0">
                <a:solidFill>
                  <a:schemeClr val="accent6">
                    <a:lumMod val="75000"/>
                  </a:schemeClr>
                </a:solidFill>
                <a:latin typeface="Arial" pitchFamily="34" charset="0"/>
                <a:cs typeface="Arial" pitchFamily="34" charset="0"/>
              </a:rPr>
              <a:t>…</a:t>
            </a:r>
            <a:r>
              <a:rPr lang="en-US" sz="3200" b="1" dirty="0" smtClean="0">
                <a:latin typeface="Arial" pitchFamily="34" charset="0"/>
                <a:cs typeface="Arial" pitchFamily="34" charset="0"/>
              </a:rPr>
              <a:t>any portion of its construction public works authority, to any agency, upon such terms and conditions as considered advisable by the Director of DES </a:t>
            </a:r>
          </a:p>
          <a:p>
            <a:pPr algn="ctr"/>
            <a:r>
              <a:rPr lang="en-US" sz="3200" b="1" dirty="0" smtClean="0">
                <a:latin typeface="Arial" pitchFamily="34" charset="0"/>
                <a:cs typeface="Arial" pitchFamily="34" charset="0"/>
              </a:rPr>
              <a:t>(RCW 43.19.450)</a:t>
            </a:r>
          </a:p>
        </p:txBody>
      </p:sp>
      <p:sp>
        <p:nvSpPr>
          <p:cNvPr id="7" name="Title 2"/>
          <p:cNvSpPr txBox="1">
            <a:spLocks/>
          </p:cNvSpPr>
          <p:nvPr/>
        </p:nvSpPr>
        <p:spPr>
          <a:xfrm>
            <a:off x="609600" y="228600"/>
            <a:ext cx="8229600" cy="914400"/>
          </a:xfrm>
          <a:prstGeom prst="rect">
            <a:avLst/>
          </a:prstGeom>
        </p:spPr>
        <p:txBody>
          <a:bodyPr anchor="ct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sz="4400" dirty="0" smtClean="0"/>
              <a:t>DES May Delegate to Clients</a:t>
            </a:r>
            <a:endParaRPr lang="en-US" sz="4400" dirty="0"/>
          </a:p>
        </p:txBody>
      </p:sp>
    </p:spTree>
    <p:extLst>
      <p:ext uri="{BB962C8B-B14F-4D97-AF65-F5344CB8AC3E}">
        <p14:creationId xmlns:p14="http://schemas.microsoft.com/office/powerpoint/2010/main" val="2900490730"/>
      </p:ext>
    </p:extLst>
  </p:cSld>
  <p:clrMapOvr>
    <a:masterClrMapping/>
  </p:clrMapOvr>
  <mc:AlternateContent xmlns:mc="http://schemas.openxmlformats.org/markup-compatibility/2006" xmlns:p14="http://schemas.microsoft.com/office/powerpoint/2010/main">
    <mc:Choice Requires="p14">
      <p:transition spd="slow" p14:dur="2000" advTm="16909"/>
    </mc:Choice>
    <mc:Fallback xmlns="">
      <p:transition spd="slow" advTm="1690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762000"/>
          </a:xfrm>
        </p:spPr>
        <p:txBody>
          <a:bodyPr>
            <a:noAutofit/>
          </a:bodyPr>
          <a:lstStyle/>
          <a:p>
            <a:r>
              <a:rPr lang="en-US" dirty="0" smtClean="0"/>
              <a:t>Limited Public Works Authority</a:t>
            </a:r>
            <a:endParaRPr lang="en-US"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endParaRPr lang="en-US" dirty="0"/>
          </a:p>
        </p:txBody>
      </p:sp>
      <p:sp>
        <p:nvSpPr>
          <p:cNvPr id="6" name="Content Placeholder 5"/>
          <p:cNvSpPr>
            <a:spLocks noGrp="1"/>
          </p:cNvSpPr>
          <p:nvPr>
            <p:ph idx="1"/>
          </p:nvPr>
        </p:nvSpPr>
        <p:spPr>
          <a:xfrm>
            <a:off x="381000" y="1295400"/>
            <a:ext cx="8534400" cy="4648200"/>
          </a:xfrm>
        </p:spPr>
        <p:txBody>
          <a:bodyPr>
            <a:noAutofit/>
          </a:bodyPr>
          <a:lstStyle/>
          <a:p>
            <a:pPr marL="514350" lvl="1" indent="-514350">
              <a:buFont typeface="+mj-lt"/>
              <a:buAutoNum type="arabicPeriod"/>
            </a:pPr>
            <a:endParaRPr lang="en-US" sz="1600" b="1" dirty="0" smtClean="0"/>
          </a:p>
          <a:p>
            <a:pPr marL="514350" lvl="1" indent="-514350">
              <a:buFont typeface="+mj-lt"/>
              <a:buAutoNum type="arabicPeriod"/>
            </a:pPr>
            <a:endParaRPr lang="en-US" sz="1200" b="1" dirty="0" smtClean="0">
              <a:solidFill>
                <a:srgbClr val="032B6D"/>
              </a:solidFill>
            </a:endParaRPr>
          </a:p>
          <a:p>
            <a:pPr lvl="0">
              <a:lnSpc>
                <a:spcPct val="150000"/>
              </a:lnSpc>
              <a:defRPr/>
            </a:pPr>
            <a:r>
              <a:rPr lang="en-US" b="1" dirty="0" smtClean="0">
                <a:solidFill>
                  <a:srgbClr val="032B6D"/>
                </a:solidFill>
              </a:rPr>
              <a:t>&lt; $35,000 Construction costs</a:t>
            </a:r>
          </a:p>
          <a:p>
            <a:pPr lvl="0">
              <a:lnSpc>
                <a:spcPct val="150000"/>
              </a:lnSpc>
              <a:defRPr/>
            </a:pPr>
            <a:r>
              <a:rPr lang="en-US" b="1" dirty="0" smtClean="0">
                <a:solidFill>
                  <a:srgbClr val="032B6D"/>
                </a:solidFill>
              </a:rPr>
              <a:t>Single Project Authority </a:t>
            </a:r>
          </a:p>
          <a:p>
            <a:pPr lvl="0">
              <a:lnSpc>
                <a:spcPct val="150000"/>
              </a:lnSpc>
              <a:defRPr/>
            </a:pPr>
            <a:r>
              <a:rPr lang="en-US" b="1" dirty="0" smtClean="0">
                <a:solidFill>
                  <a:srgbClr val="032B6D"/>
                </a:solidFill>
              </a:rPr>
              <a:t>Blanket Authority – multiple projects </a:t>
            </a:r>
          </a:p>
          <a:p>
            <a:pPr lvl="1">
              <a:lnSpc>
                <a:spcPct val="150000"/>
              </a:lnSpc>
              <a:defRPr/>
            </a:pPr>
            <a:r>
              <a:rPr lang="en-US" b="1" dirty="0" smtClean="0">
                <a:solidFill>
                  <a:srgbClr val="032B6D"/>
                </a:solidFill>
              </a:rPr>
              <a:t>For a stated period during a biennium</a:t>
            </a:r>
          </a:p>
          <a:p>
            <a:pPr>
              <a:lnSpc>
                <a:spcPct val="150000"/>
              </a:lnSpc>
              <a:defRPr/>
            </a:pPr>
            <a:r>
              <a:rPr lang="en-US" b="1" dirty="0" smtClean="0">
                <a:solidFill>
                  <a:srgbClr val="032B6D"/>
                </a:solidFill>
              </a:rPr>
              <a:t>Bids solicited from Small Works Roster</a:t>
            </a:r>
          </a:p>
        </p:txBody>
      </p:sp>
      <p:pic>
        <p:nvPicPr>
          <p:cNvPr id="11" name="Picture 10" descr="goal2 Image.png"/>
          <p:cNvPicPr>
            <a:picLocks noChangeAspect="1"/>
          </p:cNvPicPr>
          <p:nvPr/>
        </p:nvPicPr>
        <p:blipFill>
          <a:blip r:embed="rId4" cstate="print"/>
          <a:stretch>
            <a:fillRect/>
          </a:stretch>
        </p:blipFill>
        <p:spPr>
          <a:xfrm>
            <a:off x="7086600" y="1600200"/>
            <a:ext cx="1590632" cy="1447800"/>
          </a:xfrm>
          <a:prstGeom prst="rect">
            <a:avLst/>
          </a:prstGeom>
        </p:spPr>
      </p:pic>
    </p:spTree>
    <p:extLst>
      <p:ext uri="{BB962C8B-B14F-4D97-AF65-F5344CB8AC3E}">
        <p14:creationId xmlns:p14="http://schemas.microsoft.com/office/powerpoint/2010/main" val="1682837001"/>
      </p:ext>
    </p:extLst>
  </p:cSld>
  <p:clrMapOvr>
    <a:masterClrMapping/>
  </p:clrMapOvr>
  <p:transition advTm="2128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Green River Community College Cedar Hall Renovation 2"/>
          <p:cNvPicPr>
            <a:picLocks noGrp="1" noChangeAspect="1"/>
          </p:cNvPicPr>
          <p:nvPr isPhoto="1"/>
        </p:nvPicPr>
        <p:blipFill>
          <a:blip r:embed="rId3" cstate="print">
            <a:lum bright="23000" contrast="-52000"/>
            <a:extLst>
              <a:ext uri="{28A0092B-C50C-407E-A947-70E740481C1C}">
                <a14:useLocalDpi xmlns:a14="http://schemas.microsoft.com/office/drawing/2010/main" val="0"/>
              </a:ext>
            </a:extLst>
          </a:blip>
          <a:stretch>
            <a:fillRect/>
          </a:stretch>
        </p:blipFill>
        <p:spPr>
          <a:xfrm>
            <a:off x="5257800" y="1257300"/>
            <a:ext cx="3733800" cy="5600700"/>
          </a:xfrm>
          <a:prstGeom prst="rect">
            <a:avLst/>
          </a:prstGeom>
          <a:noFill/>
          <a:ln>
            <a:noFill/>
          </a:ln>
        </p:spPr>
      </p:pic>
      <p:sp>
        <p:nvSpPr>
          <p:cNvPr id="3" name="Title 2"/>
          <p:cNvSpPr>
            <a:spLocks noGrp="1"/>
          </p:cNvSpPr>
          <p:nvPr>
            <p:ph type="title"/>
          </p:nvPr>
        </p:nvSpPr>
        <p:spPr>
          <a:xfrm>
            <a:off x="457200" y="304800"/>
            <a:ext cx="8229600" cy="762000"/>
          </a:xfrm>
        </p:spPr>
        <p:txBody>
          <a:bodyPr>
            <a:noAutofit/>
          </a:bodyPr>
          <a:lstStyle/>
          <a:p>
            <a:r>
              <a:rPr lang="en-US" dirty="0" smtClean="0"/>
              <a:t>Partial Public Works Authority</a:t>
            </a:r>
            <a:endParaRPr lang="en-US" dirty="0"/>
          </a:p>
        </p:txBody>
      </p:sp>
      <p:pic>
        <p:nvPicPr>
          <p:cNvPr id="4"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endParaRPr lang="en-US" dirty="0"/>
          </a:p>
        </p:txBody>
      </p:sp>
      <p:sp>
        <p:nvSpPr>
          <p:cNvPr id="6" name="Content Placeholder 5"/>
          <p:cNvSpPr>
            <a:spLocks noGrp="1"/>
          </p:cNvSpPr>
          <p:nvPr>
            <p:ph idx="1"/>
          </p:nvPr>
        </p:nvSpPr>
        <p:spPr>
          <a:xfrm>
            <a:off x="381000" y="1295400"/>
            <a:ext cx="8534400" cy="4648200"/>
          </a:xfrm>
        </p:spPr>
        <p:txBody>
          <a:bodyPr>
            <a:noAutofit/>
          </a:bodyPr>
          <a:lstStyle/>
          <a:p>
            <a:pPr marL="514350" lvl="1" indent="-514350">
              <a:buFont typeface="+mj-lt"/>
              <a:buAutoNum type="arabicPeriod"/>
            </a:pPr>
            <a:endParaRPr lang="en-US" sz="1600" b="1" dirty="0" smtClean="0"/>
          </a:p>
          <a:p>
            <a:pPr marL="514350" lvl="1" indent="-514350">
              <a:buFont typeface="+mj-lt"/>
              <a:buAutoNum type="arabicPeriod"/>
            </a:pPr>
            <a:endParaRPr lang="en-US" sz="1200" b="1" dirty="0" smtClean="0">
              <a:solidFill>
                <a:srgbClr val="032B6D"/>
              </a:solidFill>
            </a:endParaRPr>
          </a:p>
          <a:p>
            <a:pPr lvl="0">
              <a:lnSpc>
                <a:spcPct val="150000"/>
              </a:lnSpc>
              <a:defRPr/>
            </a:pPr>
            <a:r>
              <a:rPr lang="en-US" b="1" dirty="0" smtClean="0">
                <a:solidFill>
                  <a:srgbClr val="032B6D"/>
                </a:solidFill>
              </a:rPr>
              <a:t>&lt; $300,000 Construction costs</a:t>
            </a:r>
          </a:p>
          <a:p>
            <a:pPr lvl="0">
              <a:lnSpc>
                <a:spcPct val="150000"/>
              </a:lnSpc>
              <a:defRPr/>
            </a:pPr>
            <a:r>
              <a:rPr lang="en-US" b="1" dirty="0" smtClean="0">
                <a:solidFill>
                  <a:srgbClr val="032B6D"/>
                </a:solidFill>
              </a:rPr>
              <a:t>Single Project Authority </a:t>
            </a:r>
          </a:p>
          <a:p>
            <a:pPr lvl="0">
              <a:lnSpc>
                <a:spcPct val="150000"/>
              </a:lnSpc>
              <a:defRPr/>
            </a:pPr>
            <a:r>
              <a:rPr lang="en-US" b="1" dirty="0" smtClean="0">
                <a:solidFill>
                  <a:srgbClr val="032B6D"/>
                </a:solidFill>
              </a:rPr>
              <a:t>Blanket Authority – multiple projects </a:t>
            </a:r>
          </a:p>
          <a:p>
            <a:pPr lvl="1">
              <a:lnSpc>
                <a:spcPct val="150000"/>
              </a:lnSpc>
              <a:defRPr/>
            </a:pPr>
            <a:r>
              <a:rPr lang="en-US" b="1" dirty="0" smtClean="0">
                <a:solidFill>
                  <a:srgbClr val="032B6D"/>
                </a:solidFill>
              </a:rPr>
              <a:t>For a stated period during a biennium</a:t>
            </a:r>
          </a:p>
          <a:p>
            <a:pPr>
              <a:lnSpc>
                <a:spcPct val="150000"/>
              </a:lnSpc>
              <a:defRPr/>
            </a:pPr>
            <a:r>
              <a:rPr lang="en-US" b="1" dirty="0" smtClean="0">
                <a:solidFill>
                  <a:srgbClr val="032B6D"/>
                </a:solidFill>
              </a:rPr>
              <a:t>Bids solicited from Small Works Roster</a:t>
            </a:r>
          </a:p>
        </p:txBody>
      </p:sp>
    </p:spTree>
    <p:extLst>
      <p:ext uri="{BB962C8B-B14F-4D97-AF65-F5344CB8AC3E}">
        <p14:creationId xmlns:p14="http://schemas.microsoft.com/office/powerpoint/2010/main" val="1682837001"/>
      </p:ext>
    </p:extLst>
  </p:cSld>
  <p:clrMapOvr>
    <a:masterClrMapping/>
  </p:clrMapOvr>
  <p:transition advTm="2128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382000" cy="762000"/>
          </a:xfrm>
        </p:spPr>
        <p:txBody>
          <a:bodyPr>
            <a:noAutofit/>
          </a:bodyPr>
          <a:lstStyle/>
          <a:p>
            <a:r>
              <a:rPr lang="en-US" dirty="0" smtClean="0"/>
              <a:t>Delegating Authority is Based on:</a:t>
            </a:r>
            <a:endParaRPr lang="en-US"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endParaRPr lang="en-US" dirty="0"/>
          </a:p>
        </p:txBody>
      </p:sp>
      <p:sp>
        <p:nvSpPr>
          <p:cNvPr id="6" name="Content Placeholder 5"/>
          <p:cNvSpPr>
            <a:spLocks noGrp="1"/>
          </p:cNvSpPr>
          <p:nvPr>
            <p:ph idx="1"/>
          </p:nvPr>
        </p:nvSpPr>
        <p:spPr>
          <a:xfrm>
            <a:off x="381000" y="1143000"/>
            <a:ext cx="8534400" cy="4648200"/>
          </a:xfrm>
        </p:spPr>
        <p:txBody>
          <a:bodyPr>
            <a:noAutofit/>
          </a:bodyPr>
          <a:lstStyle/>
          <a:p>
            <a:pPr hangingPunct="0">
              <a:lnSpc>
                <a:spcPct val="110000"/>
              </a:lnSpc>
            </a:pPr>
            <a:r>
              <a:rPr lang="en-US" b="1" dirty="0" smtClean="0">
                <a:solidFill>
                  <a:srgbClr val="032B6D"/>
                </a:solidFill>
              </a:rPr>
              <a:t>Making Formal Request</a:t>
            </a:r>
          </a:p>
          <a:p>
            <a:pPr hangingPunct="0">
              <a:lnSpc>
                <a:spcPct val="110000"/>
              </a:lnSpc>
            </a:pPr>
            <a:r>
              <a:rPr lang="en-US" b="1" dirty="0" smtClean="0">
                <a:solidFill>
                  <a:srgbClr val="032B6D"/>
                </a:solidFill>
              </a:rPr>
              <a:t>Attending training</a:t>
            </a:r>
          </a:p>
          <a:p>
            <a:pPr hangingPunct="0">
              <a:lnSpc>
                <a:spcPct val="110000"/>
              </a:lnSpc>
            </a:pPr>
            <a:r>
              <a:rPr lang="en-US" b="1" dirty="0" smtClean="0">
                <a:solidFill>
                  <a:srgbClr val="032B6D"/>
                </a:solidFill>
              </a:rPr>
              <a:t>Accepting responsibility</a:t>
            </a:r>
          </a:p>
          <a:p>
            <a:pPr hangingPunct="0">
              <a:lnSpc>
                <a:spcPct val="110000"/>
              </a:lnSpc>
            </a:pPr>
            <a:r>
              <a:rPr lang="en-US" b="1" dirty="0" smtClean="0">
                <a:solidFill>
                  <a:srgbClr val="032B6D"/>
                </a:solidFill>
              </a:rPr>
              <a:t>Complying with laws </a:t>
            </a:r>
          </a:p>
          <a:p>
            <a:pPr hangingPunct="0">
              <a:lnSpc>
                <a:spcPct val="110000"/>
              </a:lnSpc>
            </a:pPr>
            <a:r>
              <a:rPr lang="en-US" b="1" dirty="0" smtClean="0">
                <a:solidFill>
                  <a:srgbClr val="032B6D"/>
                </a:solidFill>
              </a:rPr>
              <a:t>Building or property is                        state-owned</a:t>
            </a:r>
          </a:p>
          <a:p>
            <a:pPr hangingPunct="0">
              <a:lnSpc>
                <a:spcPct val="110000"/>
              </a:lnSpc>
            </a:pPr>
            <a:r>
              <a:rPr lang="en-US" b="1" dirty="0" smtClean="0">
                <a:solidFill>
                  <a:srgbClr val="032B6D"/>
                </a:solidFill>
              </a:rPr>
              <a:t>Capability, Competence, and </a:t>
            </a:r>
          </a:p>
          <a:p>
            <a:pPr hangingPunct="0">
              <a:lnSpc>
                <a:spcPct val="110000"/>
              </a:lnSpc>
              <a:buNone/>
            </a:pPr>
            <a:r>
              <a:rPr lang="en-US" b="1" dirty="0" smtClean="0">
                <a:solidFill>
                  <a:srgbClr val="032B6D"/>
                </a:solidFill>
              </a:rPr>
              <a:t>   staff resources to manage such projects</a:t>
            </a:r>
          </a:p>
        </p:txBody>
      </p:sp>
      <p:pic>
        <p:nvPicPr>
          <p:cNvPr id="7" name="Picture 4" descr="C:\Users\Deakins\Pictures\2014\cam uploads 7-12-14\Camera Uploads\2014-01-21 17.57.22.jpg"/>
          <p:cNvPicPr>
            <a:picLocks noChangeAspect="1" noChangeArrowheads="1"/>
          </p:cNvPicPr>
          <p:nvPr/>
        </p:nvPicPr>
        <p:blipFill>
          <a:blip r:embed="rId4" cstate="print"/>
          <a:srcRect/>
          <a:stretch>
            <a:fillRect/>
          </a:stretch>
        </p:blipFill>
        <p:spPr bwMode="auto">
          <a:xfrm>
            <a:off x="6400800" y="1295400"/>
            <a:ext cx="2590800" cy="3883040"/>
          </a:xfrm>
          <a:prstGeom prst="rect">
            <a:avLst/>
          </a:prstGeom>
          <a:noFill/>
        </p:spPr>
      </p:pic>
    </p:spTree>
    <p:extLst>
      <p:ext uri="{BB962C8B-B14F-4D97-AF65-F5344CB8AC3E}">
        <p14:creationId xmlns:p14="http://schemas.microsoft.com/office/powerpoint/2010/main" val="1682837001"/>
      </p:ext>
    </p:extLst>
  </p:cSld>
  <p:clrMapOvr>
    <a:masterClrMapping/>
  </p:clrMapOvr>
  <p:transition advTm="2128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762000"/>
          </a:xfrm>
        </p:spPr>
        <p:txBody>
          <a:bodyPr>
            <a:noAutofit/>
          </a:bodyPr>
          <a:lstStyle/>
          <a:p>
            <a:r>
              <a:rPr lang="en-US" dirty="0" smtClean="0"/>
              <a:t>Delegated Authority Letter:</a:t>
            </a:r>
            <a:endParaRPr lang="en-US"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endParaRPr lang="en-US" dirty="0"/>
          </a:p>
        </p:txBody>
      </p:sp>
      <p:sp>
        <p:nvSpPr>
          <p:cNvPr id="6" name="Content Placeholder 5"/>
          <p:cNvSpPr>
            <a:spLocks noGrp="1"/>
          </p:cNvSpPr>
          <p:nvPr>
            <p:ph idx="1"/>
          </p:nvPr>
        </p:nvSpPr>
        <p:spPr>
          <a:xfrm>
            <a:off x="381000" y="1143000"/>
            <a:ext cx="8534400" cy="4648200"/>
          </a:xfrm>
        </p:spPr>
        <p:txBody>
          <a:bodyPr>
            <a:noAutofit/>
          </a:bodyPr>
          <a:lstStyle/>
          <a:p>
            <a:pPr hangingPunct="0">
              <a:lnSpc>
                <a:spcPct val="110000"/>
              </a:lnSpc>
            </a:pPr>
            <a:endParaRPr lang="en-US" sz="1000" b="1" dirty="0" smtClean="0">
              <a:solidFill>
                <a:srgbClr val="032B6D"/>
              </a:solidFill>
            </a:endParaRPr>
          </a:p>
          <a:p>
            <a:pPr hangingPunct="0">
              <a:buNone/>
            </a:pPr>
            <a:r>
              <a:rPr lang="en-US" b="1" dirty="0" smtClean="0">
                <a:solidFill>
                  <a:srgbClr val="032B6D"/>
                </a:solidFill>
              </a:rPr>
              <a:t>…will be issued to each agency for which the authority is granted.  The letter will stipulate the basic terms and notify the agency that E&amp;AS may audit the agency’s contract files.</a:t>
            </a:r>
          </a:p>
          <a:p>
            <a:pPr hangingPunct="0">
              <a:buNone/>
            </a:pPr>
            <a:endParaRPr lang="en-US" b="1" dirty="0" smtClean="0">
              <a:solidFill>
                <a:srgbClr val="032B6D"/>
              </a:solidFill>
            </a:endParaRPr>
          </a:p>
          <a:p>
            <a:pPr hangingPunct="0">
              <a:buNone/>
            </a:pPr>
            <a:r>
              <a:rPr lang="en-US" b="1" dirty="0" smtClean="0">
                <a:solidFill>
                  <a:srgbClr val="032B6D"/>
                </a:solidFill>
              </a:rPr>
              <a:t>E&amp;AS Contracts Specialists will write the contracts for the delegated agencies.</a:t>
            </a:r>
          </a:p>
        </p:txBody>
      </p:sp>
    </p:spTree>
    <p:extLst>
      <p:ext uri="{BB962C8B-B14F-4D97-AF65-F5344CB8AC3E}">
        <p14:creationId xmlns:p14="http://schemas.microsoft.com/office/powerpoint/2010/main" val="1682837001"/>
      </p:ext>
    </p:extLst>
  </p:cSld>
  <p:clrMapOvr>
    <a:masterClrMapping/>
  </p:clrMapOvr>
  <p:transition advTm="2128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438400"/>
            <a:ext cx="7408333" cy="2468563"/>
          </a:xfrm>
        </p:spPr>
        <p:txBody>
          <a:bodyPr>
            <a:normAutofit fontScale="85000" lnSpcReduction="10000"/>
          </a:bodyPr>
          <a:lstStyle/>
          <a:p>
            <a:pPr hangingPunct="0"/>
            <a:r>
              <a:rPr lang="en-US" dirty="0"/>
              <a:t>A letter delegating the Public Works Authority for LPW will be issued to each agency for which the authority is granted.  The letter will stipulate the basic terms and notify the agency that E&amp;AS may audit the agency’s LPW contract files</a:t>
            </a:r>
            <a:r>
              <a:rPr lang="en-US" dirty="0" smtClean="0"/>
              <a:t>.</a:t>
            </a:r>
            <a:endParaRPr lang="en-US" dirty="0"/>
          </a:p>
        </p:txBody>
      </p:sp>
      <p:sp>
        <p:nvSpPr>
          <p:cNvPr id="3" name="Title 2"/>
          <p:cNvSpPr>
            <a:spLocks noGrp="1"/>
          </p:cNvSpPr>
          <p:nvPr>
            <p:ph type="title"/>
          </p:nvPr>
        </p:nvSpPr>
        <p:spPr/>
        <p:txBody>
          <a:bodyPr/>
          <a:lstStyle/>
          <a:p>
            <a:r>
              <a:rPr lang="en-US" dirty="0"/>
              <a:t>Limited Public Works Authority</a:t>
            </a:r>
          </a:p>
        </p:txBody>
      </p:sp>
      <p:sp>
        <p:nvSpPr>
          <p:cNvPr id="4" name="Slide Number Placeholder 3"/>
          <p:cNvSpPr>
            <a:spLocks noGrp="1"/>
          </p:cNvSpPr>
          <p:nvPr>
            <p:ph type="sldNum" sz="quarter" idx="12"/>
          </p:nvPr>
        </p:nvSpPr>
        <p:spPr/>
        <p:txBody>
          <a:bodyPr/>
          <a:lstStyle/>
          <a:p>
            <a:fld id="{7CC4964E-1EBF-47A2-85D7-C2E58083DB20}" type="slidenum">
              <a:rPr lang="en-US" smtClean="0"/>
              <a:t>8</a:t>
            </a:fld>
            <a:endParaRPr lang="en-US" dirty="0"/>
          </a:p>
        </p:txBody>
      </p:sp>
      <p:pic>
        <p:nvPicPr>
          <p:cNvPr id="5"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Tree>
    <p:extLst>
      <p:ext uri="{BB962C8B-B14F-4D97-AF65-F5344CB8AC3E}">
        <p14:creationId xmlns:p14="http://schemas.microsoft.com/office/powerpoint/2010/main" val="737707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Limited Public Works Authority</a:t>
            </a:r>
          </a:p>
        </p:txBody>
      </p:sp>
      <p:sp>
        <p:nvSpPr>
          <p:cNvPr id="4" name="Slide Number Placeholder 3"/>
          <p:cNvSpPr>
            <a:spLocks noGrp="1"/>
          </p:cNvSpPr>
          <p:nvPr>
            <p:ph type="sldNum" sz="quarter" idx="12"/>
          </p:nvPr>
        </p:nvSpPr>
        <p:spPr/>
        <p:txBody>
          <a:bodyPr/>
          <a:lstStyle/>
          <a:p>
            <a:fld id="{7CC4964E-1EBF-47A2-85D7-C2E58083DB20}" type="slidenum">
              <a:rPr lang="en-US" smtClean="0"/>
              <a:t>9</a:t>
            </a:fld>
            <a:endParaRPr lang="en-US" dirty="0"/>
          </a:p>
        </p:txBody>
      </p:sp>
      <p:pic>
        <p:nvPicPr>
          <p:cNvPr id="5"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9" name="Title 5"/>
          <p:cNvSpPr>
            <a:spLocks noGrp="1"/>
          </p:cNvSpPr>
          <p:nvPr>
            <p:ph idx="1"/>
          </p:nvPr>
        </p:nvSpPr>
        <p:spPr/>
        <p:txBody>
          <a:bodyPr>
            <a:noAutofit/>
          </a:bodyPr>
          <a:lstStyle/>
          <a:p>
            <a:r>
              <a:rPr lang="en-US" sz="2800" dirty="0"/>
              <a:t>By statute, DES cannot delegate the responsibility that is inherent in the Public Works Statutes as part of Public Works Authority </a:t>
            </a:r>
            <a:r>
              <a:rPr lang="en-US" sz="2800" dirty="0" smtClean="0"/>
              <a:t>Delegations</a:t>
            </a:r>
          </a:p>
          <a:p>
            <a:r>
              <a:rPr lang="en-US" sz="2800" dirty="0"/>
              <a:t>To ensure that the agencies are complying with the applicable laws, E&amp;AS may audit the agency’s contract files, include an E&amp;AS representative in project meetings, and/or take other steps necessary to monitor the design and construction process.</a:t>
            </a:r>
          </a:p>
        </p:txBody>
      </p:sp>
    </p:spTree>
    <p:extLst>
      <p:ext uri="{BB962C8B-B14F-4D97-AF65-F5344CB8AC3E}">
        <p14:creationId xmlns:p14="http://schemas.microsoft.com/office/powerpoint/2010/main" val="2989409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EWUPACEUPKES-170-11284</_dlc_DocId>
    <_dlc_DocIdUrl xmlns="ab5d7b00-834a-4efe-8968-9d97478a3691">
      <Url>http://stage-des/_layouts/DocIdRedir.aspx?ID=EWUPACEUPKES-170-11284</Url>
      <Description>EWUPACEUPKES-170-11284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05324-7EA6-44AB-8D1C-8E3884E65210}"/>
</file>

<file path=customXml/itemProps2.xml><?xml version="1.0" encoding="utf-8"?>
<ds:datastoreItem xmlns:ds="http://schemas.openxmlformats.org/officeDocument/2006/customXml" ds:itemID="{ACCE7D81-4E8A-47AC-BB6E-4D2F8F316D45}"/>
</file>

<file path=customXml/itemProps3.xml><?xml version="1.0" encoding="utf-8"?>
<ds:datastoreItem xmlns:ds="http://schemas.openxmlformats.org/officeDocument/2006/customXml" ds:itemID="{A5F5B747-C14C-49C7-92DF-4153A47C5F99}"/>
</file>

<file path=customXml/itemProps4.xml><?xml version="1.0" encoding="utf-8"?>
<ds:datastoreItem xmlns:ds="http://schemas.openxmlformats.org/officeDocument/2006/customXml" ds:itemID="{FFA4FD6F-CE12-4EA8-ABA5-38E746668EFE}"/>
</file>

<file path=docProps/app.xml><?xml version="1.0" encoding="utf-8"?>
<Properties xmlns="http://schemas.openxmlformats.org/officeDocument/2006/extended-properties" xmlns:vt="http://schemas.openxmlformats.org/officeDocument/2006/docPropsVTypes">
  <Template/>
  <TotalTime>5591</TotalTime>
  <Words>650</Words>
  <Application>Microsoft Office PowerPoint</Application>
  <PresentationFormat>On-screen Show (4:3)</PresentationFormat>
  <Paragraphs>108</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DES-PPT-Template</vt:lpstr>
      <vt:lpstr>2_DES-PPT-Template</vt:lpstr>
      <vt:lpstr>1_DES-PPT-Template</vt:lpstr>
      <vt:lpstr>Meet DES</vt:lpstr>
      <vt:lpstr>E&amp;AS Contracts on Behalf of the State </vt:lpstr>
      <vt:lpstr> </vt:lpstr>
      <vt:lpstr>Limited Public Works Authority</vt:lpstr>
      <vt:lpstr>Partial Public Works Authority</vt:lpstr>
      <vt:lpstr>Delegating Authority is Based on:</vt:lpstr>
      <vt:lpstr>Delegated Authority Letter:</vt:lpstr>
      <vt:lpstr>Limited Public Works Authority</vt:lpstr>
      <vt:lpstr>Limited Public Works Authority</vt:lpstr>
      <vt:lpstr>RCW 39.04.155  Small works roster contract procedures — Limited public works process — Definition</vt:lpstr>
      <vt:lpstr>Meet DES</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Delegated Authority Presentation</dc:title>
  <dc:creator>nancyd</dc:creator>
  <cp:lastModifiedBy>Regan, Trina L. (DES)</cp:lastModifiedBy>
  <cp:revision>319</cp:revision>
  <cp:lastPrinted>2015-05-11T18:00:42Z</cp:lastPrinted>
  <dcterms:created xsi:type="dcterms:W3CDTF">2012-07-19T21:11:51Z</dcterms:created>
  <dcterms:modified xsi:type="dcterms:W3CDTF">2015-10-23T23:09:30Z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Order">
    <vt:r8>1500</vt:r8>
  </property>
  <property fmtid="{D5CDD505-2E9C-101B-9397-08002B2CF9AE}" pid="5" name="_dlc_DocIdItemGuid">
    <vt:lpwstr>ef1fa707-3482-4f70-85e5-1312f2c48ecd</vt:lpwstr>
  </property>
</Properties>
</file>