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s/slide46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7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2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6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0" r:id="rId4"/>
    <p:sldMasterId id="2147483690" r:id="rId5"/>
  </p:sldMasterIdLst>
  <p:notesMasterIdLst>
    <p:notesMasterId r:id="rId53"/>
  </p:notesMasterIdLst>
  <p:handoutMasterIdLst>
    <p:handoutMasterId r:id="rId54"/>
  </p:handoutMasterIdLst>
  <p:sldIdLst>
    <p:sldId id="379" r:id="rId6"/>
    <p:sldId id="380" r:id="rId7"/>
    <p:sldId id="383" r:id="rId8"/>
    <p:sldId id="384" r:id="rId9"/>
    <p:sldId id="378" r:id="rId10"/>
    <p:sldId id="381" r:id="rId11"/>
    <p:sldId id="382" r:id="rId12"/>
    <p:sldId id="345" r:id="rId13"/>
    <p:sldId id="327" r:id="rId14"/>
    <p:sldId id="328" r:id="rId15"/>
    <p:sldId id="305" r:id="rId16"/>
    <p:sldId id="306" r:id="rId17"/>
    <p:sldId id="349" r:id="rId18"/>
    <p:sldId id="350" r:id="rId19"/>
    <p:sldId id="307" r:id="rId20"/>
    <p:sldId id="331" r:id="rId21"/>
    <p:sldId id="357" r:id="rId22"/>
    <p:sldId id="358" r:id="rId23"/>
    <p:sldId id="355" r:id="rId24"/>
    <p:sldId id="356" r:id="rId25"/>
    <p:sldId id="354" r:id="rId26"/>
    <p:sldId id="375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71" r:id="rId36"/>
    <p:sldId id="369" r:id="rId37"/>
    <p:sldId id="332" r:id="rId38"/>
    <p:sldId id="333" r:id="rId39"/>
    <p:sldId id="335" r:id="rId40"/>
    <p:sldId id="372" r:id="rId41"/>
    <p:sldId id="339" r:id="rId42"/>
    <p:sldId id="338" r:id="rId43"/>
    <p:sldId id="340" r:id="rId44"/>
    <p:sldId id="341" r:id="rId45"/>
    <p:sldId id="342" r:id="rId46"/>
    <p:sldId id="377" r:id="rId47"/>
    <p:sldId id="336" r:id="rId48"/>
    <p:sldId id="329" r:id="rId49"/>
    <p:sldId id="376" r:id="rId50"/>
    <p:sldId id="301" r:id="rId51"/>
    <p:sldId id="271" r:id="rId5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3" autoAdjust="0"/>
    <p:restoredTop sz="94639" autoAdjust="0"/>
  </p:normalViewPr>
  <p:slideViewPr>
    <p:cSldViewPr>
      <p:cViewPr>
        <p:scale>
          <a:sx n="83" d="100"/>
          <a:sy n="83" d="100"/>
        </p:scale>
        <p:origin x="-11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3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ustomXml" Target="../customXml/item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62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CONTINGENCY USAGE FOR COORDINATION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Sheet2!$A$4</c:f>
              <c:strCache>
                <c:ptCount val="1"/>
                <c:pt idx="0">
                  <c:v>UW MOLECULAR ENGINEERING</c:v>
                </c:pt>
              </c:strCache>
            </c:strRef>
          </c:tx>
          <c:invertIfNegative val="0"/>
          <c:val>
            <c:numRef>
              <c:f>Sheet2!$E$4</c:f>
              <c:numCache>
                <c:formatCode>0.0%</c:formatCode>
                <c:ptCount val="1"/>
                <c:pt idx="0">
                  <c:v>0.25017887789769683</c:v>
                </c:pt>
              </c:numCache>
            </c:numRef>
          </c:val>
        </c:ser>
        <c:ser>
          <c:idx val="1"/>
          <c:order val="1"/>
          <c:tx>
            <c:strRef>
              <c:f>Sheet2!$A$5</c:f>
              <c:strCache>
                <c:ptCount val="1"/>
                <c:pt idx="0">
                  <c:v>UW PH 1 PACCAR</c:v>
                </c:pt>
              </c:strCache>
            </c:strRef>
          </c:tx>
          <c:invertIfNegative val="0"/>
          <c:val>
            <c:numRef>
              <c:f>Sheet2!$E$5</c:f>
              <c:numCache>
                <c:formatCode>0.0%</c:formatCode>
                <c:ptCount val="1"/>
                <c:pt idx="0">
                  <c:v>0.17647733589813727</c:v>
                </c:pt>
              </c:numCache>
            </c:numRef>
          </c:val>
        </c:ser>
        <c:ser>
          <c:idx val="2"/>
          <c:order val="2"/>
          <c:tx>
            <c:strRef>
              <c:f>Sheet2!$A$6</c:f>
              <c:strCache>
                <c:ptCount val="1"/>
                <c:pt idx="0">
                  <c:v>UW PH 2 DEMPSEY HALL</c:v>
                </c:pt>
              </c:strCache>
            </c:strRef>
          </c:tx>
          <c:invertIfNegative val="0"/>
          <c:val>
            <c:numRef>
              <c:f>Sheet2!$E$6</c:f>
              <c:numCache>
                <c:formatCode>0.0%</c:formatCode>
                <c:ptCount val="1"/>
                <c:pt idx="0">
                  <c:v>0.24978634346692741</c:v>
                </c:pt>
              </c:numCache>
            </c:numRef>
          </c:val>
        </c:ser>
        <c:ser>
          <c:idx val="3"/>
          <c:order val="3"/>
          <c:tx>
            <c:strRef>
              <c:f>Sheet2!$A$7</c:f>
              <c:strCache>
                <c:ptCount val="1"/>
                <c:pt idx="0">
                  <c:v>UWB3</c:v>
                </c:pt>
              </c:strCache>
            </c:strRef>
          </c:tx>
          <c:invertIfNegative val="0"/>
          <c:val>
            <c:numRef>
              <c:f>Sheet2!$E$7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50234368"/>
        <c:axId val="250235904"/>
        <c:axId val="0"/>
      </c:bar3DChart>
      <c:catAx>
        <c:axId val="250234368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250235904"/>
        <c:crosses val="autoZero"/>
        <c:auto val="1"/>
        <c:lblAlgn val="ctr"/>
        <c:lblOffset val="100"/>
        <c:noMultiLvlLbl val="0"/>
      </c:catAx>
      <c:valAx>
        <c:axId val="250235904"/>
        <c:scaling>
          <c:orientation val="minMax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spPr>
          <a:ln w="9525">
            <a:noFill/>
          </a:ln>
        </c:spPr>
        <c:crossAx val="2502343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252EC205-D972-43D8-80FF-16BF307595DB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8047EE73-B02D-4B5C-AF70-7F26EE2D5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00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940D5A8D-8BE3-4DA8-BD54-BF6A38499119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7A1B0AFD-3F5F-4EE3-B89C-146DE632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974AA0-1CDB-40A9-93DF-3BA47B0CFC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detail about TL</a:t>
            </a:r>
            <a:r>
              <a:rPr lang="en-US" baseline="0" dirty="0" smtClean="0"/>
              <a:t> corralling and coordinating input for constituents. Avoindig stop-review- respond delays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974AA0-1CDB-40A9-93DF-3BA47B0CFC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12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Brian and Robin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31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053" indent="-296053">
              <a:buFont typeface="Arial" pitchFamily="34" charset="0"/>
              <a:buChar char="•"/>
            </a:pPr>
            <a:r>
              <a:rPr lang="en-US" dirty="0"/>
              <a:t>Waterproofing Case Study</a:t>
            </a:r>
          </a:p>
          <a:p>
            <a:pPr marL="296053" indent="-296053">
              <a:buFont typeface="Arial" pitchFamily="34" charset="0"/>
              <a:buChar char="•"/>
            </a:pPr>
            <a:r>
              <a:rPr lang="en-US" dirty="0"/>
              <a:t>Further investigation, take away guess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site Plan, plaza</a:t>
            </a:r>
            <a:r>
              <a:rPr lang="en-US" baseline="0" dirty="0" smtClean="0"/>
              <a:t>, crescent walk stair climb, west campus way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974AA0-1CDB-40A9-93DF-3BA47B0CFCF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7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053" indent="-296053">
              <a:buFont typeface="Arial" pitchFamily="34" charset="0"/>
              <a:buChar char="•"/>
            </a:pPr>
            <a:r>
              <a:rPr lang="en-US" dirty="0"/>
              <a:t>Exterior Steel Case Study</a:t>
            </a:r>
          </a:p>
          <a:p>
            <a:pPr marL="296053" indent="-296053">
              <a:buFont typeface="Arial" pitchFamily="34" charset="0"/>
              <a:buChar char="•"/>
            </a:pPr>
            <a:r>
              <a:rPr lang="en-US" dirty="0"/>
              <a:t>Pre-fabrication opportunities</a:t>
            </a:r>
          </a:p>
          <a:p>
            <a:pPr marL="296053" indent="-296053">
              <a:buFont typeface="Arial" pitchFamily="34" charset="0"/>
              <a:buChar char="•"/>
            </a:pPr>
            <a:r>
              <a:rPr lang="en-US" dirty="0"/>
              <a:t>Spiral Stair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053" indent="-296053">
              <a:buFont typeface="Arial" pitchFamily="34" charset="0"/>
              <a:buChar char="•"/>
            </a:pPr>
            <a:r>
              <a:rPr lang="en-US" dirty="0"/>
              <a:t>Waterproofing Case Study</a:t>
            </a:r>
          </a:p>
          <a:p>
            <a:pPr marL="296053" indent="-296053">
              <a:buFont typeface="Arial" pitchFamily="34" charset="0"/>
              <a:buChar char="•"/>
            </a:pPr>
            <a:r>
              <a:rPr lang="en-US" dirty="0"/>
              <a:t>Further investigation, take away guess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Brian and Robin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31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a collage – ask Don annotations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48E77-AB9B-4A86-9DFB-63D2C4B2719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81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48" indent="-362448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typical, average MEP changes, anticipated cost would have been: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75,000 SF x $7.41/SF = $555,750</a:t>
            </a:r>
          </a:p>
          <a:p>
            <a:pPr marL="362448" indent="-362448"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2448" indent="-362448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Pro-rated BIM integrator effort = $81,886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(555,750-35,212) – 81,886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535% ROI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81,886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48E77-AB9B-4A86-9DFB-63D2C4B2719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1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Perspective from Plaza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974AA0-1CDB-40A9-93DF-3BA47B0CFCF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0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974AA0-1CDB-40A9-93DF-3BA47B0CFC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24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974AA0-1CDB-40A9-93DF-3BA47B0CFCF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724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974AA0-1CDB-40A9-93DF-3BA47B0CFC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0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974AA0-1CDB-40A9-93DF-3BA47B0CFC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Eric:</a:t>
            </a:r>
            <a:r>
              <a:rPr lang="en-US" baseline="0" dirty="0" smtClean="0"/>
              <a:t> introduces project and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16CB5-723B-4CB6-9DF8-3B03DD4962C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0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Stating the Challenges – Lowrey 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B0AFD-3F5F-4EE3-B89C-146DE632CD6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32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0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0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60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	Slide </a:t>
            </a:r>
            <a:fld id="{98CF1402-1EC1-41E7-81B3-57693EA8BB0F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0099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33E4BDA7-9332-4300-91E8-1204D5FDAD85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93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6D50611C-A0AF-4E4E-9EA3-E6F6AE97CDF9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562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6083300"/>
            <a:ext cx="5067300" cy="7747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8A162388-92B0-41AC-8BCB-BC6E46CAA6D9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477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1066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401"/>
            <a:ext cx="5111750" cy="5410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2672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8AA557A2-3FE9-440C-BC7C-AA52D66D31BA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9088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9592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14938"/>
            <a:ext cx="5486400" cy="728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Slide</a:t>
            </a:r>
            <a:fld id="{EDD44F78-25F3-4CB4-8118-69C32365CB8F}" type="slidenum">
              <a:rPr lang="en-US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1389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Slide </a:t>
            </a:r>
            <a:fld id="{5D30DCC5-9F34-4C05-AD07-D6C71D1BD38B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613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0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C48DDED-1F6D-4A09-B972-A1C1352A5C3B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800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59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	Slide </a:t>
            </a:r>
            <a:fld id="{98CF1402-1EC1-41E7-81B3-57693EA8BB0F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5300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33E4BDA7-9332-4300-91E8-1204D5FDAD85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365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6D50611C-A0AF-4E4E-9EA3-E6F6AE97CDF9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916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6083300"/>
            <a:ext cx="5067300" cy="7747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8A162388-92B0-41AC-8BCB-BC6E46CAA6D9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3798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1066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401"/>
            <a:ext cx="5111750" cy="5410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2672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8AA557A2-3FE9-440C-BC7C-AA52D66D31BA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1762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9592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14938"/>
            <a:ext cx="5486400" cy="728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Slide</a:t>
            </a:r>
            <a:fld id="{EDD44F78-25F3-4CB4-8118-69C32365CB8F}" type="slidenum">
              <a:rPr lang="en-US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6525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Slide </a:t>
            </a:r>
            <a:fld id="{5D30DCC5-9F34-4C05-AD07-D6C71D1BD38B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2368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8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0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	Slide </a:t>
            </a:r>
            <a:fld id="{98CF1402-1EC1-41E7-81B3-57693EA8BB0F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1186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33E4BDA7-9332-4300-91E8-1204D5FDAD85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528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6D50611C-A0AF-4E4E-9EA3-E6F6AE97CDF9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4642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6083300"/>
            <a:ext cx="5067300" cy="7747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8A162388-92B0-41AC-8BCB-BC6E46CAA6D9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919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1066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401"/>
            <a:ext cx="5111750" cy="5410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2672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8AA557A2-3FE9-440C-BC7C-AA52D66D31BA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75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9592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14938"/>
            <a:ext cx="5486400" cy="728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Slide</a:t>
            </a:r>
            <a:fld id="{EDD44F78-25F3-4CB4-8118-69C32365CB8F}" type="slidenum">
              <a:rPr lang="en-US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0891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Slide </a:t>
            </a:r>
            <a:fld id="{5D30DCC5-9F34-4C05-AD07-D6C71D1BD38B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239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C48DDED-1F6D-4A09-B972-A1C1352A5C3B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573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10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	Slide </a:t>
            </a:r>
            <a:fld id="{98CF1402-1EC1-41E7-81B3-57693EA8BB0F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346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97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33E4BDA7-9332-4300-91E8-1204D5FDAD85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967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6D50611C-A0AF-4E4E-9EA3-E6F6AE97CDF9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0377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6083300"/>
            <a:ext cx="5067300" cy="7747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8A162388-92B0-41AC-8BCB-BC6E46CAA6D9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0112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1066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401"/>
            <a:ext cx="5111750" cy="5410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2672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Slide </a:t>
            </a:r>
            <a:fld id="{8AA557A2-3FE9-440C-BC7C-AA52D66D31BA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4920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9592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14938"/>
            <a:ext cx="5486400" cy="728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Slide</a:t>
            </a:r>
            <a:fld id="{EDD44F78-25F3-4CB4-8118-69C32365CB8F}" type="slidenum">
              <a:rPr lang="en-US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9911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5943600"/>
            <a:ext cx="7251700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t>Slide </a:t>
            </a:r>
            <a:fld id="{5D30DCC5-9F34-4C05-AD07-D6C71D1BD38B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6951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32700" y="5918200"/>
            <a:ext cx="1193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C48DDED-1F6D-4A09-B972-A1C1352A5C3B}" type="slidenum">
              <a:rPr lang="en-US">
                <a:solidFill>
                  <a:prstClr val="black"/>
                </a:solidFill>
                <a:latin typeface="Arial" charset="0"/>
                <a:ea typeface="ＭＳ Ｐゴシック" pitchFamily="-112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415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1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1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8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25875-5434-49B6-BAD1-3395AC7D92A4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7C03C-452F-4A3B-B503-F892ABA6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3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	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47675" y="241300"/>
            <a:ext cx="33147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1" name="Trapezoid 10"/>
          <p:cNvSpPr/>
          <p:nvPr userDrawn="1"/>
        </p:nvSpPr>
        <p:spPr>
          <a:xfrm flipV="1">
            <a:off x="8045450" y="6223000"/>
            <a:ext cx="733425" cy="495300"/>
          </a:xfrm>
          <a:prstGeom prst="trapezoi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55600" y="4762500"/>
            <a:ext cx="496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2" name="Rectangle 38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3" name="Rectangle 39"/>
          <p:cNvSpPr>
            <a:spLocks noChangeArrowheads="1"/>
          </p:cNvSpPr>
          <p:nvPr userDrawn="1"/>
        </p:nvSpPr>
        <p:spPr bwMode="auto">
          <a:xfrm>
            <a:off x="0" y="1057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9" name="Rectangle 45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70" name="Rectangle 46"/>
          <p:cNvSpPr>
            <a:spLocks noChangeArrowheads="1"/>
          </p:cNvSpPr>
          <p:nvPr userDrawn="1"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1" name="Rectangle 47"/>
          <p:cNvSpPr>
            <a:spLocks noChangeArrowheads="1"/>
          </p:cNvSpPr>
          <p:nvPr userDrawn="1"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2" name="Rectangle 48"/>
          <p:cNvSpPr>
            <a:spLocks noChangeArrowheads="1"/>
          </p:cNvSpPr>
          <p:nvPr userDrawn="1"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3" name="Rectangle 49"/>
          <p:cNvSpPr>
            <a:spLocks noChangeArrowheads="1"/>
          </p:cNvSpPr>
          <p:nvPr userDrawn="1"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66700" y="636790"/>
            <a:ext cx="8597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02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B185A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500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defRPr sz="2200" kern="1200">
          <a:solidFill>
            <a:srgbClr val="404040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800" i="1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	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47675" y="241300"/>
            <a:ext cx="33147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1" name="Trapezoid 10"/>
          <p:cNvSpPr/>
          <p:nvPr userDrawn="1"/>
        </p:nvSpPr>
        <p:spPr>
          <a:xfrm flipV="1">
            <a:off x="8045450" y="6223000"/>
            <a:ext cx="733425" cy="495300"/>
          </a:xfrm>
          <a:prstGeom prst="trapezoi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55600" y="4762500"/>
            <a:ext cx="496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2" name="Rectangle 38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3" name="Rectangle 39"/>
          <p:cNvSpPr>
            <a:spLocks noChangeArrowheads="1"/>
          </p:cNvSpPr>
          <p:nvPr userDrawn="1"/>
        </p:nvSpPr>
        <p:spPr bwMode="auto">
          <a:xfrm>
            <a:off x="0" y="1057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9" name="Rectangle 45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70" name="Rectangle 46"/>
          <p:cNvSpPr>
            <a:spLocks noChangeArrowheads="1"/>
          </p:cNvSpPr>
          <p:nvPr userDrawn="1"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1" name="Rectangle 47"/>
          <p:cNvSpPr>
            <a:spLocks noChangeArrowheads="1"/>
          </p:cNvSpPr>
          <p:nvPr userDrawn="1"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2" name="Rectangle 48"/>
          <p:cNvSpPr>
            <a:spLocks noChangeArrowheads="1"/>
          </p:cNvSpPr>
          <p:nvPr userDrawn="1"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3" name="Rectangle 49"/>
          <p:cNvSpPr>
            <a:spLocks noChangeArrowheads="1"/>
          </p:cNvSpPr>
          <p:nvPr userDrawn="1"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66700" y="636790"/>
            <a:ext cx="8597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9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B185A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500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defRPr sz="2200" kern="1200">
          <a:solidFill>
            <a:srgbClr val="404040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800" i="1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	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47675" y="241300"/>
            <a:ext cx="33147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1" name="Trapezoid 10"/>
          <p:cNvSpPr/>
          <p:nvPr userDrawn="1"/>
        </p:nvSpPr>
        <p:spPr>
          <a:xfrm flipV="1">
            <a:off x="8045450" y="6223000"/>
            <a:ext cx="733425" cy="495300"/>
          </a:xfrm>
          <a:prstGeom prst="trapezoi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55600" y="4762500"/>
            <a:ext cx="496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2" name="Rectangle 38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3" name="Rectangle 39"/>
          <p:cNvSpPr>
            <a:spLocks noChangeArrowheads="1"/>
          </p:cNvSpPr>
          <p:nvPr userDrawn="1"/>
        </p:nvSpPr>
        <p:spPr bwMode="auto">
          <a:xfrm>
            <a:off x="0" y="1057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9" name="Rectangle 45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70" name="Rectangle 46"/>
          <p:cNvSpPr>
            <a:spLocks noChangeArrowheads="1"/>
          </p:cNvSpPr>
          <p:nvPr userDrawn="1"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1" name="Rectangle 47"/>
          <p:cNvSpPr>
            <a:spLocks noChangeArrowheads="1"/>
          </p:cNvSpPr>
          <p:nvPr userDrawn="1"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2" name="Rectangle 48"/>
          <p:cNvSpPr>
            <a:spLocks noChangeArrowheads="1"/>
          </p:cNvSpPr>
          <p:nvPr userDrawn="1"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3" name="Rectangle 49"/>
          <p:cNvSpPr>
            <a:spLocks noChangeArrowheads="1"/>
          </p:cNvSpPr>
          <p:nvPr userDrawn="1"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66700" y="636790"/>
            <a:ext cx="8597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94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B185A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500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defRPr sz="2200" kern="1200">
          <a:solidFill>
            <a:srgbClr val="404040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800" i="1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	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47675" y="241300"/>
            <a:ext cx="33147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1" name="Trapezoid 10"/>
          <p:cNvSpPr/>
          <p:nvPr userDrawn="1"/>
        </p:nvSpPr>
        <p:spPr>
          <a:xfrm flipV="1">
            <a:off x="8045450" y="6223000"/>
            <a:ext cx="733425" cy="495300"/>
          </a:xfrm>
          <a:prstGeom prst="trapezoi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55600" y="4762500"/>
            <a:ext cx="496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2" name="Rectangle 38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3" name="Rectangle 39"/>
          <p:cNvSpPr>
            <a:spLocks noChangeArrowheads="1"/>
          </p:cNvSpPr>
          <p:nvPr userDrawn="1"/>
        </p:nvSpPr>
        <p:spPr bwMode="auto">
          <a:xfrm>
            <a:off x="0" y="1057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69" name="Rectangle 45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70" name="Rectangle 46"/>
          <p:cNvSpPr>
            <a:spLocks noChangeArrowheads="1"/>
          </p:cNvSpPr>
          <p:nvPr userDrawn="1"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1" name="Rectangle 47"/>
          <p:cNvSpPr>
            <a:spLocks noChangeArrowheads="1"/>
          </p:cNvSpPr>
          <p:nvPr userDrawn="1"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2" name="Rectangle 48"/>
          <p:cNvSpPr>
            <a:spLocks noChangeArrowheads="1"/>
          </p:cNvSpPr>
          <p:nvPr userDrawn="1"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073" name="Rectangle 49"/>
          <p:cNvSpPr>
            <a:spLocks noChangeArrowheads="1"/>
          </p:cNvSpPr>
          <p:nvPr userDrawn="1"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pitchFamily="-112" charset="-128"/>
                <a:cs typeface="Times New Roman" pitchFamily="18" charset="0"/>
              </a:rPr>
              <a:t>   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66700" y="636790"/>
            <a:ext cx="8597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26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B185A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alibri" pitchFamily="-112" charset="0"/>
          <a:ea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500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defRPr sz="2200" kern="1200">
          <a:solidFill>
            <a:srgbClr val="404040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800" i="1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404040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707684"/>
            <a:ext cx="7696200" cy="181588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create a collaborative, integrated design-construction culture on your project that capitalizes on the latest technologies? </a:t>
            </a:r>
            <a:endParaRPr lang="en-US" sz="28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202200\202235 UW Bothell Phase 3\13 Design\Renderings\EAST 8-1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819566"/>
            <a:ext cx="8961120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7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675" y="1657577"/>
            <a:ext cx="84789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5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Objective:</a:t>
            </a: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Increase project quality and decrease project costs through collaboration, innovative thinking and use of technology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5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Tenets:</a:t>
            </a:r>
            <a:endParaRPr lang="en-US" sz="2500" b="1" dirty="0">
              <a:solidFill>
                <a:prstClr val="black"/>
              </a:solidFill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Promote Partnership</a:t>
            </a: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Streamline Processes</a:t>
            </a: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Embrace Innovation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2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000" dirty="0">
              <a:solidFill>
                <a:prstClr val="black"/>
              </a:solidFill>
              <a:ea typeface="ＭＳ Ｐゴシック" pitchFamily="-112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66700" y="743177"/>
            <a:ext cx="8597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3B185A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en-US" dirty="0" smtClean="0"/>
              <a:t>Project Principles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4433" y="1657577"/>
            <a:ext cx="86295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Trust your partners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Goals, decision-making, meeting responsibilities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Collaborate, don’t duplicate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Small teams, efficient documentation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Make the process work for the project, not vice versa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Streamlined input and reviews, make linear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Embrace and reward innovation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–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Willingness to accept risk, failure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en-US" sz="20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66700" y="743177"/>
            <a:ext cx="8597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3B185A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en-US" dirty="0" smtClean="0"/>
              <a:t>Project Principles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742806"/>
            <a:ext cx="8597900" cy="914400"/>
          </a:xfrm>
        </p:spPr>
        <p:txBody>
          <a:bodyPr/>
          <a:lstStyle/>
          <a:p>
            <a:pPr algn="ctr"/>
            <a:r>
              <a:rPr lang="en-US" dirty="0" smtClean="0"/>
              <a:t>Contract Considerations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56222"/>
            <a:ext cx="91440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Adapt Standard UW Contract to a Collaborative Process</a:t>
            </a:r>
          </a:p>
          <a:p>
            <a:pPr marL="742950" lvl="1" indent="-285750" defTabSz="457200"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Defined “Project Partners”</a:t>
            </a:r>
          </a:p>
          <a:p>
            <a:pPr marL="1257300" lvl="2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“Collaborative and cooperative”</a:t>
            </a:r>
          </a:p>
          <a:p>
            <a:pPr marL="1257300" lvl="2" indent="-342900" defTabSz="4572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Not a contractual relationship- but act like it</a:t>
            </a:r>
          </a:p>
          <a:p>
            <a:pPr marL="742950" lvl="1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Mandated Building Information Modeling- not just for MEP</a:t>
            </a:r>
          </a:p>
          <a:p>
            <a:pPr marL="742950" lvl="1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Simplified Attachment B- Design Document  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and Attachment </a:t>
            </a: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C- 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Document Review Process </a:t>
            </a: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Requirements</a:t>
            </a:r>
          </a:p>
          <a:p>
            <a:pPr marL="742950" lvl="1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Belief that </a:t>
            </a:r>
            <a:r>
              <a:rPr lang="en-US" sz="2500" dirty="0" err="1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Precon</a:t>
            </a: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investment will more than pay for itself</a:t>
            </a:r>
          </a:p>
          <a:p>
            <a:pPr marL="742950" lvl="1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A/E 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Participation in GCCM, </a:t>
            </a: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MCCM, 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&amp; ECCM selection</a:t>
            </a: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400" dirty="0">
              <a:solidFill>
                <a:prstClr val="black"/>
              </a:solidFill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22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743179"/>
            <a:ext cx="8597900" cy="914400"/>
          </a:xfrm>
        </p:spPr>
        <p:txBody>
          <a:bodyPr/>
          <a:lstStyle/>
          <a:p>
            <a:pPr algn="ctr"/>
            <a:r>
              <a:rPr lang="en-US" dirty="0" smtClean="0"/>
              <a:t>Three Legged Stool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0" b="28191"/>
          <a:stretch/>
        </p:blipFill>
        <p:spPr>
          <a:xfrm>
            <a:off x="1240977" y="1705719"/>
            <a:ext cx="6568539" cy="47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93662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UW Key Principles and Approaches: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61950" y="1752600"/>
            <a:ext cx="8420100" cy="4572000"/>
          </a:xfrm>
          <a:noFill/>
        </p:spPr>
        <p:txBody>
          <a:bodyPr>
            <a:normAutofit fontScale="92500" lnSpcReduction="20000"/>
          </a:bodyPr>
          <a:lstStyle/>
          <a:p>
            <a:pPr marL="342900" indent="-342900" algn="l">
              <a:buAutoNum type="arabicPeriod"/>
            </a:pPr>
            <a:r>
              <a:rPr lang="en-US" sz="1900" b="1" u="sng" dirty="0" smtClean="0">
                <a:solidFill>
                  <a:schemeClr val="tx1"/>
                </a:solidFill>
              </a:rPr>
              <a:t>LEAN</a:t>
            </a:r>
            <a:r>
              <a:rPr lang="en-US" sz="1900" b="1" dirty="0" smtClean="0">
                <a:solidFill>
                  <a:schemeClr val="tx1"/>
                </a:solidFill>
              </a:rPr>
              <a:t>-</a:t>
            </a:r>
            <a:r>
              <a:rPr lang="en-US" sz="1900" dirty="0" smtClean="0">
                <a:solidFill>
                  <a:schemeClr val="tx1"/>
                </a:solidFill>
              </a:rPr>
              <a:t> Project </a:t>
            </a:r>
            <a:r>
              <a:rPr lang="en-US" sz="1900" dirty="0">
                <a:solidFill>
                  <a:schemeClr val="tx1"/>
                </a:solidFill>
              </a:rPr>
              <a:t>partners shall be </a:t>
            </a:r>
            <a:r>
              <a:rPr lang="en-US" sz="1900" b="1" dirty="0">
                <a:solidFill>
                  <a:schemeClr val="tx1"/>
                </a:solidFill>
              </a:rPr>
              <a:t>guided by the principles of eliminating waste</a:t>
            </a:r>
            <a:r>
              <a:rPr lang="en-US" sz="1900" dirty="0">
                <a:solidFill>
                  <a:schemeClr val="tx1"/>
                </a:solidFill>
              </a:rPr>
              <a:t>, minimizing cost, maximizing efficiency, and achieving the Owner’s program and quality </a:t>
            </a:r>
            <a:r>
              <a:rPr lang="en-US" sz="1900" dirty="0" smtClean="0">
                <a:solidFill>
                  <a:schemeClr val="tx1"/>
                </a:solidFill>
              </a:rPr>
              <a:t>objectives.</a:t>
            </a:r>
          </a:p>
          <a:p>
            <a:pPr marL="342900" indent="-342900" algn="l">
              <a:buAutoNum type="arabicPeriod"/>
            </a:pPr>
            <a:endParaRPr lang="en-US" sz="1900" b="1" u="sng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r>
              <a:rPr lang="en-US" sz="1900" b="1" u="sng" dirty="0" smtClean="0">
                <a:solidFill>
                  <a:schemeClr val="tx1"/>
                </a:solidFill>
              </a:rPr>
              <a:t>Target Value</a:t>
            </a:r>
            <a:r>
              <a:rPr lang="en-US" sz="1900" b="1" dirty="0" smtClean="0">
                <a:solidFill>
                  <a:schemeClr val="tx1"/>
                </a:solidFill>
              </a:rPr>
              <a:t>- Develop </a:t>
            </a:r>
            <a:r>
              <a:rPr lang="en-US" sz="1900" b="1" dirty="0">
                <a:solidFill>
                  <a:schemeClr val="tx1"/>
                </a:solidFill>
              </a:rPr>
              <a:t>cost model to establish initial budget parameters</a:t>
            </a:r>
            <a:r>
              <a:rPr lang="en-US" sz="1900" dirty="0">
                <a:solidFill>
                  <a:schemeClr val="tx1"/>
                </a:solidFill>
              </a:rPr>
              <a:t>.  As the design progresses, provide real-time, continuous cost estimating to evaluate against the cost model to keep the project on </a:t>
            </a:r>
            <a:r>
              <a:rPr lang="en-US" sz="1900" dirty="0" smtClean="0">
                <a:solidFill>
                  <a:schemeClr val="tx1"/>
                </a:solidFill>
              </a:rPr>
              <a:t>budget.</a:t>
            </a:r>
          </a:p>
          <a:p>
            <a:pPr marL="342900" indent="-342900" algn="l">
              <a:buAutoNum type="arabicPeriod"/>
            </a:pPr>
            <a:endParaRPr lang="en-US" sz="1900" b="1" u="sng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r>
              <a:rPr lang="en-US" sz="1900" b="1" u="sng" dirty="0" smtClean="0">
                <a:solidFill>
                  <a:schemeClr val="tx1"/>
                </a:solidFill>
              </a:rPr>
              <a:t>Early </a:t>
            </a:r>
            <a:r>
              <a:rPr lang="en-US" sz="1900" b="1" u="sng" dirty="0">
                <a:solidFill>
                  <a:schemeClr val="tx1"/>
                </a:solidFill>
              </a:rPr>
              <a:t>selection and participation of major sub </a:t>
            </a:r>
            <a:r>
              <a:rPr lang="en-US" sz="1900" b="1" u="sng" dirty="0" smtClean="0">
                <a:solidFill>
                  <a:schemeClr val="tx1"/>
                </a:solidFill>
              </a:rPr>
              <a:t>trades</a:t>
            </a:r>
            <a:r>
              <a:rPr lang="en-US" sz="1900" b="1" dirty="0" smtClean="0">
                <a:solidFill>
                  <a:schemeClr val="tx1"/>
                </a:solidFill>
              </a:rPr>
              <a:t>-</a:t>
            </a:r>
            <a:r>
              <a:rPr lang="en-US" sz="1900" dirty="0" smtClean="0">
                <a:solidFill>
                  <a:schemeClr val="tx1"/>
                </a:solidFill>
              </a:rPr>
              <a:t> including beyond </a:t>
            </a:r>
            <a:r>
              <a:rPr lang="en-US" sz="1900" dirty="0">
                <a:solidFill>
                  <a:schemeClr val="tx1"/>
                </a:solidFill>
              </a:rPr>
              <a:t>mechanical and </a:t>
            </a:r>
            <a:r>
              <a:rPr lang="en-US" sz="1900" dirty="0" smtClean="0">
                <a:solidFill>
                  <a:schemeClr val="tx1"/>
                </a:solidFill>
              </a:rPr>
              <a:t>electrical.</a:t>
            </a:r>
          </a:p>
          <a:p>
            <a:pPr marL="342900" indent="-342900" algn="l">
              <a:buAutoNum type="arabicPeriod"/>
            </a:pPr>
            <a:endParaRPr lang="en-US" sz="1900" b="1" u="sng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r>
              <a:rPr lang="en-US" sz="1900" b="1" u="sng" dirty="0" smtClean="0">
                <a:solidFill>
                  <a:schemeClr val="tx1"/>
                </a:solidFill>
              </a:rPr>
              <a:t>BIM</a:t>
            </a:r>
            <a:r>
              <a:rPr lang="en-US" sz="1900" b="1" dirty="0" smtClean="0">
                <a:solidFill>
                  <a:schemeClr val="tx1"/>
                </a:solidFill>
              </a:rPr>
              <a:t>- </a:t>
            </a:r>
            <a:r>
              <a:rPr lang="en-US" sz="1900" dirty="0" smtClean="0">
                <a:solidFill>
                  <a:schemeClr val="tx1"/>
                </a:solidFill>
              </a:rPr>
              <a:t>From </a:t>
            </a:r>
            <a:r>
              <a:rPr lang="en-US" sz="1900" b="1" dirty="0">
                <a:solidFill>
                  <a:schemeClr val="tx1"/>
                </a:solidFill>
              </a:rPr>
              <a:t>design commencement through commissioning, use BIM</a:t>
            </a:r>
            <a:r>
              <a:rPr lang="en-US" sz="1900" dirty="0">
                <a:solidFill>
                  <a:schemeClr val="tx1"/>
                </a:solidFill>
              </a:rPr>
              <a:t> as a tool for collaboration, information sharing, estimating, planning and </a:t>
            </a:r>
            <a:r>
              <a:rPr lang="en-US" sz="1900" dirty="0" smtClean="0">
                <a:solidFill>
                  <a:schemeClr val="tx1"/>
                </a:solidFill>
              </a:rPr>
              <a:t>coordination.</a:t>
            </a:r>
          </a:p>
          <a:p>
            <a:pPr marL="342900" indent="-342900" algn="l">
              <a:buAutoNum type="arabicPeriod"/>
            </a:pPr>
            <a:endParaRPr lang="en-US" sz="1900" b="1" u="sng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r>
              <a:rPr lang="en-US" sz="1900" b="1" u="sng" dirty="0" smtClean="0">
                <a:solidFill>
                  <a:schemeClr val="tx1"/>
                </a:solidFill>
              </a:rPr>
              <a:t>Completion of Construction Documentation</a:t>
            </a:r>
            <a:r>
              <a:rPr lang="en-US" sz="1900" b="1" dirty="0" smtClean="0">
                <a:solidFill>
                  <a:schemeClr val="tx1"/>
                </a:solidFill>
              </a:rPr>
              <a:t>- </a:t>
            </a:r>
            <a:r>
              <a:rPr lang="en-US" sz="1900" dirty="0" smtClean="0">
                <a:solidFill>
                  <a:schemeClr val="tx1"/>
                </a:solidFill>
              </a:rPr>
              <a:t>Major </a:t>
            </a:r>
            <a:r>
              <a:rPr lang="en-US" sz="1900" dirty="0">
                <a:solidFill>
                  <a:schemeClr val="tx1"/>
                </a:solidFill>
              </a:rPr>
              <a:t>sub trades to </a:t>
            </a:r>
            <a:r>
              <a:rPr lang="en-US" sz="1900" dirty="0" smtClean="0">
                <a:solidFill>
                  <a:schemeClr val="tx1"/>
                </a:solidFill>
              </a:rPr>
              <a:t>virtually share complete </a:t>
            </a:r>
            <a:r>
              <a:rPr lang="en-US" sz="1900" dirty="0">
                <a:solidFill>
                  <a:schemeClr val="tx1"/>
                </a:solidFill>
              </a:rPr>
              <a:t>shop drawings and incorporate into the BIM </a:t>
            </a:r>
            <a:r>
              <a:rPr lang="en-US" sz="1900" dirty="0" smtClean="0">
                <a:solidFill>
                  <a:schemeClr val="tx1"/>
                </a:solidFill>
              </a:rPr>
              <a:t>model for coordination with project team, </a:t>
            </a:r>
            <a:r>
              <a:rPr lang="en-US" sz="1900" b="1" dirty="0">
                <a:solidFill>
                  <a:schemeClr val="tx1"/>
                </a:solidFill>
              </a:rPr>
              <a:t>in lieu of complete construction documents by the design team</a:t>
            </a:r>
            <a:r>
              <a:rPr lang="en-US" sz="19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739775"/>
            <a:ext cx="7772400" cy="860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IPD Guiding Principles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811" y="1524000"/>
            <a:ext cx="4419600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Relationship </a:t>
            </a:r>
            <a:r>
              <a:rPr lang="en-US" sz="2400" b="1" dirty="0" smtClean="0"/>
              <a:t>based</a:t>
            </a:r>
            <a:endParaRPr lang="en-US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Trust, which encompasses the following (in no particular order):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Candor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Have fun – personal relationships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Clear communication – active listening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Mutual respect</a:t>
            </a:r>
          </a:p>
          <a:p>
            <a:pPr marL="285750" lvl="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Timely, honest feedback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Transparency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Competence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Assume others have good intentions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“Our” products and deliverables, not mine or yours.  We are in this together, decisions are for the good of the project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Accountability</a:t>
            </a: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Flexibility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4808220" y="1524000"/>
            <a:ext cx="4114800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Process </a:t>
            </a:r>
            <a:r>
              <a:rPr lang="en-US" sz="2400" b="1" dirty="0" smtClean="0"/>
              <a:t>based</a:t>
            </a:r>
            <a:endParaRPr lang="en-US" dirty="0"/>
          </a:p>
          <a:p>
            <a:pPr marL="285750" lvl="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Commit to continual improvement – lean processes</a:t>
            </a:r>
          </a:p>
          <a:p>
            <a:pPr marL="285750" lvl="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Apply technology appropriately – commit to BIM</a:t>
            </a:r>
          </a:p>
          <a:p>
            <a:pPr marL="285750" lvl="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Project goals (owner’s) are paramount – process adapts as required</a:t>
            </a:r>
          </a:p>
          <a:p>
            <a:pPr marL="285750" lvl="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Open book</a:t>
            </a:r>
          </a:p>
          <a:p>
            <a:pPr marL="285750" lvl="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Common alignment and prioritization of goals; schedule; quality; and cost.</a:t>
            </a:r>
          </a:p>
        </p:txBody>
      </p:sp>
    </p:spTree>
    <p:extLst>
      <p:ext uri="{BB962C8B-B14F-4D97-AF65-F5344CB8AC3E}">
        <p14:creationId xmlns:p14="http://schemas.microsoft.com/office/powerpoint/2010/main" val="13673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739775"/>
            <a:ext cx="7772400" cy="914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Early Hiring of MCCM and ECCM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7848600" cy="3733800"/>
          </a:xfrm>
          <a:noFill/>
        </p:spPr>
        <p:txBody>
          <a:bodyPr>
            <a:normAutofit fontScale="92500" lnSpcReduction="20000"/>
          </a:bodyPr>
          <a:lstStyle/>
          <a:p>
            <a:endParaRPr lang="en-US" sz="2600" b="1" dirty="0" smtClean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Mechanical Contractor as Construction Manager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Electrical Contractor as Construction Manager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lternative 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delivery model within the GCCM delivery which allows early selection of MEP subcontractors for providing input during 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preconstruction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Three step best value process- RFP response, interview, GCs and fee proposal.  Highest overall point score wins.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739775"/>
            <a:ext cx="7772400" cy="914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MC/ECCM Sought Benefits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8420100" cy="4495800"/>
          </a:xfrm>
          <a:noFill/>
        </p:spPr>
        <p:txBody>
          <a:bodyPr>
            <a:noAutofit/>
          </a:bodyPr>
          <a:lstStyle/>
          <a:p>
            <a:pPr marL="342900" indent="-342900" algn="l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Best-fit, quality people, (aspect of competition)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Establishment and “buy-in” of early cost model by construction team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Right mind-set, assist designers to stay with-in cost model and achieve performance quality objectives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Competitive, early selection of equipment, allowing effective design and coordination process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Final coordination in model vs. late CDs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Collaboration, esprit de corps of project 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5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813560"/>
            <a:ext cx="8610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GC/CM as sole cost estimator</a:t>
            </a:r>
          </a:p>
          <a:p>
            <a:pPr marL="342900" lvl="1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Values- 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 “owns” the cost model</a:t>
            </a:r>
            <a:endParaRPr lang="en-US" sz="2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Buyout Process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 Pricing Process- establishing the target value</a:t>
            </a:r>
          </a:p>
          <a:p>
            <a:pPr marL="800100" lvl="2" indent="-457200"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mechanical, 4 electrical contractors </a:t>
            </a:r>
          </a:p>
          <a:p>
            <a:pPr marL="800100" lvl="2" indent="-457200"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MEP cost model by design team</a:t>
            </a:r>
          </a:p>
          <a:p>
            <a:pPr marL="800100" lvl="2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MEP targets based on reconciled estimates and scope</a:t>
            </a:r>
          </a:p>
          <a:p>
            <a:pPr marL="342900" lvl="1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 &amp; MC/CM become sole estimators going forward</a:t>
            </a:r>
          </a:p>
          <a:p>
            <a:pPr marL="342900" lvl="1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 process has worked very well</a:t>
            </a:r>
          </a:p>
          <a:p>
            <a:pPr marL="342900" lvl="1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Validating the MEP budgets</a:t>
            </a:r>
            <a:endParaRPr lang="en-US" sz="1000" dirty="0" smtClean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739775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Cost Model Management</a:t>
            </a:r>
          </a:p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(Target Value)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888414"/>
            <a:ext cx="78486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 in WA Public Procurement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1905000"/>
            <a:ext cx="61911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9275B"/>
                </a:solidFill>
              </a:rPr>
              <a:t>I. Design-Bid-Build (Plan &amp; Spec Lump Sum Bid)</a:t>
            </a:r>
          </a:p>
          <a:p>
            <a:endParaRPr lang="en-US" sz="2400" b="1" dirty="0" smtClean="0">
              <a:solidFill>
                <a:srgbClr val="39275B"/>
              </a:solidFill>
            </a:endParaRPr>
          </a:p>
          <a:p>
            <a:r>
              <a:rPr lang="en-US" sz="2400" b="1" dirty="0" smtClean="0">
                <a:solidFill>
                  <a:srgbClr val="39275B"/>
                </a:solidFill>
              </a:rPr>
              <a:t>	Or</a:t>
            </a:r>
          </a:p>
          <a:p>
            <a:endParaRPr lang="en-US" sz="2400" b="1" dirty="0" smtClean="0">
              <a:solidFill>
                <a:srgbClr val="39275B"/>
              </a:solidFill>
            </a:endParaRPr>
          </a:p>
          <a:p>
            <a:r>
              <a:rPr lang="en-US" sz="2400" b="1" dirty="0" smtClean="0">
                <a:solidFill>
                  <a:srgbClr val="39275B"/>
                </a:solidFill>
              </a:rPr>
              <a:t>II. Alternative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39275B"/>
                </a:solidFill>
              </a:rPr>
              <a:t>GCCM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39275B"/>
                </a:solidFill>
              </a:rPr>
              <a:t>Design-Build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39275B"/>
                </a:solidFill>
              </a:rPr>
              <a:t>Job Order Contracting</a:t>
            </a:r>
            <a:endParaRPr lang="en-US" sz="2400" b="1" dirty="0">
              <a:solidFill>
                <a:srgbClr val="39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914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Integrated Design / Construction Work Plan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7848600" cy="3733800"/>
          </a:xfrm>
          <a:noFill/>
        </p:spPr>
        <p:txBody>
          <a:bodyPr>
            <a:normAutofit/>
          </a:bodyPr>
          <a:lstStyle/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Phased Design Packages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Phased Permits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Phased Bid Packaging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Construction Activities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6"/>
          <a:stretch/>
        </p:blipFill>
        <p:spPr>
          <a:xfrm>
            <a:off x="6324600" y="1905000"/>
            <a:ext cx="2057400" cy="23213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7572" r="1666"/>
          <a:stretch/>
        </p:blipFill>
        <p:spPr>
          <a:xfrm>
            <a:off x="4038600" y="4343400"/>
            <a:ext cx="4972844" cy="235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Co-Location During Design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8610600" cy="4419600"/>
          </a:xfrm>
          <a:noFill/>
        </p:spPr>
        <p:txBody>
          <a:bodyPr>
            <a:noAutofit/>
          </a:bodyPr>
          <a:lstStyle/>
          <a:p>
            <a:pPr marL="400050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Proximity leads to communication</a:t>
            </a:r>
          </a:p>
          <a:p>
            <a:pPr marL="400050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Communication leads to understanding</a:t>
            </a:r>
          </a:p>
          <a:p>
            <a:pPr marL="400050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Understanding leads to respect</a:t>
            </a:r>
          </a:p>
          <a:p>
            <a:pPr marL="400050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Respect fosters cooperation</a:t>
            </a:r>
          </a:p>
          <a:p>
            <a:pPr marL="400050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2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 and value are key, projects can’t afford a loss of forward momentum during design due to slow cost and constructability feedback.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Co-Location Conversation Examples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8610600" cy="3733800"/>
          </a:xfrm>
          <a:noFill/>
        </p:spPr>
        <p:txBody>
          <a:bodyPr>
            <a:noAutofit/>
          </a:bodyPr>
          <a:lstStyle/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Understanding the challenges other team members face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Client program changes in early CDs, while breaking ground</a:t>
            </a:r>
          </a:p>
          <a:p>
            <a:pPr marL="400050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Building team atmosphere of trust and respect</a:t>
            </a:r>
          </a:p>
          <a:p>
            <a:pPr marL="400050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Helping each other prioritize efforts</a:t>
            </a:r>
          </a:p>
          <a:p>
            <a:pPr marL="857250" lvl="1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Extra design efforts invested in enclosure and early foundation wall</a:t>
            </a:r>
          </a:p>
          <a:p>
            <a:pPr marL="857250" lvl="1" indent="-4000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Push out of design milestone for finishes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9" b="89418"/>
          <a:stretch/>
        </p:blipFill>
        <p:spPr>
          <a:xfrm>
            <a:off x="-2" y="5694"/>
            <a:ext cx="9144000" cy="635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14" y="885568"/>
            <a:ext cx="4465971" cy="3276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" r="2034"/>
          <a:stretch/>
        </p:blipFill>
        <p:spPr bwMode="auto">
          <a:xfrm>
            <a:off x="76200" y="4267200"/>
            <a:ext cx="4404360" cy="25146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7200"/>
            <a:ext cx="4470400" cy="25146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93164"/>
            <a:ext cx="4876800" cy="883236"/>
          </a:xfrm>
        </p:spPr>
        <p:txBody>
          <a:bodyPr anchor="t" anchorCtr="0">
            <a:noAutofit/>
          </a:bodyPr>
          <a:lstStyle/>
          <a:p>
            <a:r>
              <a:rPr lang="en-US" sz="3600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Implementing MEP Drawing Handoff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1951037"/>
            <a:ext cx="4800600" cy="2468563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Organizing the team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Permit submission and approval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Implementing the BIMx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MEP Scheduling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Clash Detecting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Designer Review</a:t>
            </a:r>
          </a:p>
        </p:txBody>
      </p:sp>
    </p:spTree>
    <p:extLst>
      <p:ext uri="{BB962C8B-B14F-4D97-AF65-F5344CB8AC3E}">
        <p14:creationId xmlns:p14="http://schemas.microsoft.com/office/powerpoint/2010/main" val="30464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7848600" cy="3733800"/>
          </a:xfrm>
          <a:noFill/>
        </p:spPr>
        <p:txBody>
          <a:bodyPr>
            <a:noAutofit/>
          </a:bodyPr>
          <a:lstStyle/>
          <a:p>
            <a:pPr marL="285750" indent="-285750" algn="l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other opportunities are there for trades to add value during preconstruction?</a:t>
            </a:r>
          </a:p>
          <a:p>
            <a:pPr marL="285750" indent="-285750" algn="l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Goal is to build a better mouse trap!</a:t>
            </a:r>
          </a:p>
          <a:p>
            <a:pPr marL="285750" indent="-285750" algn="l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Maintain or improve quality or performance</a:t>
            </a:r>
          </a:p>
          <a:p>
            <a:pPr marL="285750" indent="-285750" algn="l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More cost effective?  Or stay within budget.</a:t>
            </a:r>
          </a:p>
          <a:p>
            <a:pPr marL="285750" indent="-285750" algn="l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Prefabrication opportunities?</a:t>
            </a:r>
          </a:p>
          <a:p>
            <a:pPr marL="285750" indent="-285750" algn="l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Optimize or expedite project delivery schedule?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914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Beyond MEP:</a:t>
            </a:r>
            <a:b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Early Subcontractor Involvement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0" y="76200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Beyond MEP: Early Sub Involvement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1546860"/>
            <a:ext cx="3657600" cy="400110"/>
          </a:xfrm>
          <a:prstGeom prst="rect">
            <a:avLst/>
          </a:prstGeom>
          <a:solidFill>
            <a:srgbClr val="39275B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Site Earthwork Case </a:t>
            </a: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r="3391" b="11748"/>
          <a:stretch/>
        </p:blipFill>
        <p:spPr>
          <a:xfrm>
            <a:off x="152399" y="2057400"/>
            <a:ext cx="5981341" cy="45034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5650" b="1783"/>
          <a:stretch/>
        </p:blipFill>
        <p:spPr>
          <a:xfrm>
            <a:off x="5474970" y="2190750"/>
            <a:ext cx="3516630" cy="22059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b="5928"/>
          <a:stretch/>
        </p:blipFill>
        <p:spPr>
          <a:xfrm>
            <a:off x="5474970" y="4495800"/>
            <a:ext cx="3516630" cy="22021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04800" y="5029200"/>
            <a:ext cx="27432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Kept 8000TCY of native material on-site, in place, saving approximately $200k, and eliminating 400 truck-trips.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766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10133"/>
          <a:stretch/>
        </p:blipFill>
        <p:spPr>
          <a:xfrm>
            <a:off x="152400" y="2209799"/>
            <a:ext cx="5143500" cy="279785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7620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Beyond MEP: Early Sub Involvement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1546860"/>
            <a:ext cx="3657600" cy="400110"/>
          </a:xfrm>
          <a:prstGeom prst="rect">
            <a:avLst/>
          </a:prstGeom>
          <a:solidFill>
            <a:srgbClr val="39275B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Waterproofing Case </a:t>
            </a: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1054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Early modeling demonstrated to the project team that an effective route could be identified to “daylight” an </a:t>
            </a:r>
            <a:r>
              <a:rPr lang="en-US" dirty="0" err="1" smtClean="0">
                <a:solidFill>
                  <a:srgbClr val="C00000"/>
                </a:solidFill>
              </a:rPr>
              <a:t>underslab</a:t>
            </a:r>
            <a:r>
              <a:rPr lang="en-US" dirty="0" smtClean="0">
                <a:solidFill>
                  <a:srgbClr val="C00000"/>
                </a:solidFill>
              </a:rPr>
              <a:t> drainage system, saving the cost of a full WP system. $125K+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00906 UW Bothell Phase 3\6. Arch Docs\6.1 Images\110622 NWCCC\skin\3116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8" y="1946970"/>
            <a:ext cx="404308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7620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Beyond MEP: Early Sub Involvement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1546860"/>
            <a:ext cx="3657600" cy="400110"/>
          </a:xfrm>
          <a:prstGeom prst="rect">
            <a:avLst/>
          </a:prstGeom>
          <a:solidFill>
            <a:srgbClr val="39275B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Curtainwall</a:t>
            </a: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Case </a:t>
            </a: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37316"/>
            <a:ext cx="3200400" cy="312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181600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Simplification of details for spandrels,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Reduced size of panels to minimize </a:t>
            </a:r>
            <a:r>
              <a:rPr lang="en-US" dirty="0" err="1" smtClean="0">
                <a:solidFill>
                  <a:srgbClr val="C00000"/>
                </a:solidFill>
              </a:rPr>
              <a:t>struct’l</a:t>
            </a:r>
            <a:r>
              <a:rPr lang="en-US" dirty="0" smtClean="0">
                <a:solidFill>
                  <a:srgbClr val="C00000"/>
                </a:solidFill>
              </a:rPr>
              <a:t> reinforcement in mullions, CW system that could be glazed from interior or exterior, savings $325K+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7620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Beyond MEP: Early Sub Involvement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" y="2057400"/>
            <a:ext cx="506463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17258"/>
            <a:ext cx="3429000" cy="43883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0" y="1546860"/>
            <a:ext cx="3657600" cy="400110"/>
          </a:xfrm>
          <a:prstGeom prst="rect">
            <a:avLst/>
          </a:prstGeom>
          <a:solidFill>
            <a:srgbClr val="39275B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Exterior Steel Case </a:t>
            </a: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025" y="5334000"/>
            <a:ext cx="467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Modularization of frames and lintels, to allow pre-fab, simplification of flashing details, 1000ea, minimal field welding and paint touch-up allowing for high quality, high </a:t>
            </a:r>
            <a:r>
              <a:rPr lang="en-US" dirty="0" err="1" smtClean="0">
                <a:solidFill>
                  <a:srgbClr val="C00000"/>
                </a:solidFill>
              </a:rPr>
              <a:t>perf</a:t>
            </a:r>
            <a:r>
              <a:rPr lang="en-US" dirty="0" smtClean="0">
                <a:solidFill>
                  <a:srgbClr val="C00000"/>
                </a:solidFill>
              </a:rPr>
              <a:t>., shop finish, saved $175K+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5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" y="0"/>
            <a:ext cx="9144000" cy="914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620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Beyond MEP: Early Sub Involvement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 flipH="1" flipV="1">
            <a:off x="76201" y="1946970"/>
            <a:ext cx="6705599" cy="69095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Switchgear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 was for campus standard however open spec resulted in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$60K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 Review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house lighting designer provided knowledge of local energy codes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Fixture package was reviewed for constructability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 with fixture selections and allowable alternates to drive competitive pricing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budgeting early in process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 &amp; Utility Transformer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cost data associated with different         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 (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$600/LF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/>
          <a:stretch/>
        </p:blipFill>
        <p:spPr>
          <a:xfrm>
            <a:off x="6423660" y="4572000"/>
            <a:ext cx="2612967" cy="21883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43200" y="1546860"/>
            <a:ext cx="3657600" cy="400110"/>
          </a:xfrm>
          <a:prstGeom prst="rect">
            <a:avLst/>
          </a:prstGeom>
          <a:solidFill>
            <a:srgbClr val="39275B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ECCM Case </a:t>
            </a: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Study</a:t>
            </a:r>
          </a:p>
        </p:txBody>
      </p:sp>
    </p:spTree>
    <p:extLst>
      <p:ext uri="{BB962C8B-B14F-4D97-AF65-F5344CB8AC3E}">
        <p14:creationId xmlns:p14="http://schemas.microsoft.com/office/powerpoint/2010/main" val="15108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888414"/>
            <a:ext cx="78486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Value Selection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189" y="1828800"/>
            <a:ext cx="86794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9275B"/>
                </a:solidFill>
              </a:rPr>
              <a:t>Looks beyond price to consider other factors in selection such as:</a:t>
            </a:r>
          </a:p>
          <a:p>
            <a:endParaRPr lang="en-US" sz="2400" b="1" dirty="0">
              <a:solidFill>
                <a:srgbClr val="39275B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Past performance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Experience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Project specific approach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Personnel</a:t>
            </a:r>
          </a:p>
          <a:p>
            <a:endParaRPr lang="en-US" sz="2400" b="1" dirty="0" smtClean="0">
              <a:solidFill>
                <a:srgbClr val="39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739775"/>
            <a:ext cx="7772400" cy="914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Early Integration Works!</a:t>
            </a:r>
            <a:endParaRPr lang="en-US" sz="3600" b="1" dirty="0">
              <a:solidFill>
                <a:srgbClr val="3927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514350" y="1828800"/>
            <a:ext cx="8115300" cy="3733800"/>
          </a:xfrm>
          <a:noFill/>
        </p:spPr>
        <p:txBody>
          <a:bodyPr>
            <a:noAutofit/>
          </a:bodyPr>
          <a:lstStyle/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Team-work atmosphere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Constructability issues discussed as design evolved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Cost (VE) ideas put forth as design evolved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Clients/users better informed of issues and decisions – fewer surprises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ecrease in substitution requests and RFIs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Keep score, and praise/ recognize team for efforts</a:t>
            </a:r>
          </a:p>
          <a:p>
            <a:pPr marL="457200" indent="-457200" algn="l">
              <a:spcBef>
                <a:spcPts val="0"/>
              </a:spcBef>
              <a:spcAft>
                <a:spcPts val="1600"/>
              </a:spcAft>
              <a:buFont typeface="Wingdings" pitchFamily="2" charset="2"/>
              <a:buChar char="§"/>
            </a:pPr>
            <a:endParaRPr lang="en-US" sz="2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01469"/>
            <a:ext cx="9144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MCCM-ECCM Preconstruction ROI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4" b="15116"/>
          <a:stretch/>
        </p:blipFill>
        <p:spPr>
          <a:xfrm>
            <a:off x="640080" y="1499504"/>
            <a:ext cx="7863840" cy="3986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5637897"/>
            <a:ext cx="5181600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of M&amp;E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 of up to:</a:t>
            </a:r>
          </a:p>
          <a:p>
            <a:endParaRPr lang="en-US" sz="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1,378,912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245,884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461% ROI</a:t>
            </a:r>
          </a:p>
          <a:p>
            <a:pPr>
              <a:lnSpc>
                <a:spcPts val="14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(potential savings)  (</a:t>
            </a:r>
            <a:r>
              <a:rPr lang="en-US" sz="1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investment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245,884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95800" y="6425578"/>
            <a:ext cx="2667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2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9" b="89418"/>
          <a:stretch/>
        </p:blipFill>
        <p:spPr>
          <a:xfrm>
            <a:off x="-2" y="5694"/>
            <a:ext cx="9144000" cy="635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r="5378"/>
          <a:stretch/>
        </p:blipFill>
        <p:spPr>
          <a:xfrm>
            <a:off x="4953001" y="914400"/>
            <a:ext cx="3947576" cy="3124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17875" r="525" b="2414"/>
          <a:stretch/>
        </p:blipFill>
        <p:spPr bwMode="auto">
          <a:xfrm>
            <a:off x="205740" y="4181308"/>
            <a:ext cx="4366260" cy="25146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1" r="2038" b="14810"/>
          <a:stretch/>
        </p:blipFill>
        <p:spPr bwMode="auto">
          <a:xfrm>
            <a:off x="4952999" y="4181308"/>
            <a:ext cx="3947577" cy="2428708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93164"/>
            <a:ext cx="4498014" cy="883236"/>
          </a:xfrm>
        </p:spPr>
        <p:txBody>
          <a:bodyPr anchor="t" anchorCtr="0">
            <a:noAutofit/>
          </a:bodyPr>
          <a:lstStyle/>
          <a:p>
            <a:r>
              <a:rPr lang="en-US" sz="3600" dirty="0" smtClean="0">
                <a:solidFill>
                  <a:srgbClr val="39275B"/>
                </a:solidFill>
                <a:latin typeface="Arial" pitchFamily="34" charset="0"/>
                <a:cs typeface="Arial" pitchFamily="34" charset="0"/>
              </a:rPr>
              <a:t>Preconstruction Metrics &amp; ROI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1951037"/>
            <a:ext cx="4953000" cy="2316163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Preconstruction Investment $380k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Co-location Investment $10k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1.2M    –     390k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400"/>
              </a:lnSpc>
              <a:spcBef>
                <a:spcPts val="0"/>
              </a:spcBef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(savings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(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invstmt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208+% ROI</a:t>
            </a:r>
          </a:p>
          <a:p>
            <a:pPr lvl="0">
              <a:spcBef>
                <a:spcPts val="0"/>
              </a:spcBef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390k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Time Savings, 1yr, </a:t>
            </a:r>
            <a:r>
              <a:rPr lang="en-US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$2.1M of avoided escalation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04800" y="3124200"/>
            <a:ext cx="1600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8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953000"/>
            <a:ext cx="8915400" cy="17526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257801"/>
            <a:ext cx="31242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&amp; Building from the 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30970"/>
            <a:ext cx="6781800" cy="8239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Federated Model Approach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2" descr="U:\Photos\To be Sorted\DSCN34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0853" r="37180" b="33153"/>
          <a:stretch/>
        </p:blipFill>
        <p:spPr bwMode="auto">
          <a:xfrm>
            <a:off x="4533900" y="1076770"/>
            <a:ext cx="4457700" cy="374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r="28923"/>
          <a:stretch/>
        </p:blipFill>
        <p:spPr bwMode="auto">
          <a:xfrm>
            <a:off x="76200" y="1076770"/>
            <a:ext cx="4390259" cy="374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5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428" y="1143000"/>
            <a:ext cx="3500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Creation of a Federated Model </a:t>
            </a:r>
            <a:endParaRPr lang="en-US" u="sng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8944" y="33206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How we use design models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11347" r="8652" b="9375"/>
          <a:stretch/>
        </p:blipFill>
        <p:spPr>
          <a:xfrm>
            <a:off x="76200" y="4419600"/>
            <a:ext cx="3159372" cy="2208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76" y="4420490"/>
            <a:ext cx="3200400" cy="213271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67749"/>
            <a:ext cx="4052131" cy="303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428" y="1639431"/>
            <a:ext cx="388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Build concrete model from construction documents assisted by model overlays when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Vet inaccuracies through coordination processes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F</a:t>
            </a:r>
            <a:r>
              <a:rPr lang="en-US" sz="1400" dirty="0" smtClean="0">
                <a:solidFill>
                  <a:prstClr val="black"/>
                </a:solidFill>
              </a:rPr>
              <a:t>ederated model becomes the source model for all subcontractor trade models.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Federated model is maintained through the VDC and Construction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Incorporates ASIs, BIM Cons, RFIs, etc..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</a:rPr>
              <a:t>350-450</a:t>
            </a:r>
            <a:r>
              <a:rPr lang="en-US" sz="1400" dirty="0" smtClean="0">
                <a:solidFill>
                  <a:prstClr val="black"/>
                </a:solidFill>
              </a:rPr>
              <a:t> Level of Development (LOD)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Can be exported in a number of formats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691" y="6474621"/>
            <a:ext cx="2192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Architectural Base Model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0797" y="4002066"/>
            <a:ext cx="1647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Federated Model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8064" y="6627020"/>
            <a:ext cx="1983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Structural Base Model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287"/>
            <a:ext cx="2686179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2360613" cy="185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" y="5141653"/>
            <a:ext cx="2787551" cy="1694480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30" y="4826524"/>
            <a:ext cx="2475860" cy="201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24" y="3021391"/>
            <a:ext cx="2621376" cy="200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05079"/>
            <a:ext cx="246316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54881"/>
            <a:ext cx="2360690" cy="204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8944" y="332065"/>
            <a:ext cx="346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How we use trade models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24" y="990600"/>
            <a:ext cx="2644266" cy="21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28" y="2819400"/>
            <a:ext cx="2620644" cy="203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5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276"/>
            <a:ext cx="9144000" cy="685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8500" y="103030"/>
            <a:ext cx="87331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Building From the Model</a:t>
            </a:r>
          </a:p>
          <a:p>
            <a:pPr algn="r"/>
            <a:endParaRPr lang="en-US" sz="2200" b="1" cap="all" dirty="0">
              <a:solidFill>
                <a:srgbClr val="006AA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sz="2200" b="1" cap="all" dirty="0">
              <a:solidFill>
                <a:schemeClr val="bg1"/>
              </a:solidFill>
              <a:latin typeface="Univers LT Std 45 Light" pitchFamily="34" charset="0"/>
              <a:cs typeface="Arial" pitchFamily="34" charset="0"/>
            </a:endParaRPr>
          </a:p>
          <a:p>
            <a:pPr algn="r"/>
            <a:endParaRPr lang="en-US" b="1" cap="all" dirty="0">
              <a:solidFill>
                <a:schemeClr val="bg1"/>
              </a:solidFill>
              <a:latin typeface="Univers LT Std 45 Light" pitchFamily="34" charset="0"/>
              <a:cs typeface="Arial" pitchFamily="34" charset="0"/>
            </a:endParaRPr>
          </a:p>
          <a:p>
            <a:pPr algn="r"/>
            <a:endParaRPr lang="en-US" sz="2200" cap="all" dirty="0">
              <a:solidFill>
                <a:schemeClr val="bg1"/>
              </a:solidFill>
              <a:latin typeface="Univers LT Std 45 Light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432" r="2958"/>
          <a:stretch/>
        </p:blipFill>
        <p:spPr>
          <a:xfrm>
            <a:off x="-1" y="784497"/>
            <a:ext cx="9131121" cy="60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092920"/>
            <a:ext cx="1392237" cy="6626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Identified Issue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2093891"/>
            <a:ext cx="1828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Captured in PDF*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5218093"/>
            <a:ext cx="8337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*Can be a screen shot of the model or snapshot of the design documents or 3D PDF, etc. </a:t>
            </a:r>
          </a:p>
          <a:p>
            <a:endParaRPr lang="en-US" sz="1400" dirty="0" smtClean="0">
              <a:solidFill>
                <a:prstClr val="black"/>
              </a:solidFill>
            </a:endParaRPr>
          </a:p>
          <a:p>
            <a:r>
              <a:rPr lang="en-US" sz="1400" dirty="0" smtClean="0">
                <a:solidFill>
                  <a:prstClr val="black"/>
                </a:solidFill>
              </a:rPr>
              <a:t>**Items are reviewed by the Architect, Engineer, Lewis Staff, and subcontractors whose scope is involved during weekly conference call.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1544637" y="2278557"/>
            <a:ext cx="2079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0" y="2570944"/>
            <a:ext cx="26225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Post to WebPM Log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0" y="2093892"/>
            <a:ext cx="26225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Post to Blue Beam Studio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>
            <a:stCxn id="7" idx="3"/>
            <a:endCxn id="15" idx="1"/>
          </p:cNvCxnSpPr>
          <p:nvPr/>
        </p:nvCxnSpPr>
        <p:spPr>
          <a:xfrm>
            <a:off x="3581400" y="2278557"/>
            <a:ext cx="2286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10400" y="2093891"/>
            <a:ext cx="14478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Collaborative </a:t>
            </a:r>
            <a:r>
              <a:rPr lang="en-US" dirty="0">
                <a:solidFill>
                  <a:prstClr val="black"/>
                </a:solidFill>
              </a:rPr>
              <a:t>W</a:t>
            </a:r>
            <a:r>
              <a:rPr lang="en-US" dirty="0" smtClean="0">
                <a:solidFill>
                  <a:prstClr val="black"/>
                </a:solidFill>
              </a:rPr>
              <a:t>orking Session**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3781107"/>
            <a:ext cx="1416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A/E Confirms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7400" y="3781107"/>
            <a:ext cx="1524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Issue is closed on WebPM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1900" y="3781107"/>
            <a:ext cx="20955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Lewis - Notification to subs, Provide Official Direction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49975" y="3785572"/>
            <a:ext cx="256857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Changes are integrated into trade contractors’ models and keyed to </a:t>
            </a:r>
            <a:r>
              <a:rPr lang="en-US" smtClean="0">
                <a:solidFill>
                  <a:prstClr val="black"/>
                </a:solidFill>
              </a:rPr>
              <a:t>electronic documents.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5" name="Straight Arrow Connector 34"/>
          <p:cNvCxnSpPr>
            <a:stCxn id="15" idx="3"/>
          </p:cNvCxnSpPr>
          <p:nvPr/>
        </p:nvCxnSpPr>
        <p:spPr>
          <a:xfrm>
            <a:off x="6432550" y="2278558"/>
            <a:ext cx="5778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22" idx="3"/>
            <a:endCxn id="24" idx="1"/>
          </p:cNvCxnSpPr>
          <p:nvPr/>
        </p:nvCxnSpPr>
        <p:spPr>
          <a:xfrm flipH="1">
            <a:off x="381000" y="2555556"/>
            <a:ext cx="8077200" cy="1410217"/>
          </a:xfrm>
          <a:prstGeom prst="bentConnector5">
            <a:avLst>
              <a:gd name="adj1" fmla="val -2830"/>
              <a:gd name="adj2" fmla="val 59821"/>
              <a:gd name="adj3" fmla="val 10283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4" idx="3"/>
          </p:cNvCxnSpPr>
          <p:nvPr/>
        </p:nvCxnSpPr>
        <p:spPr>
          <a:xfrm>
            <a:off x="1797050" y="3965773"/>
            <a:ext cx="2603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5" idx="3"/>
          </p:cNvCxnSpPr>
          <p:nvPr/>
        </p:nvCxnSpPr>
        <p:spPr>
          <a:xfrm>
            <a:off x="3581400" y="4104273"/>
            <a:ext cx="1905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7" idx="3"/>
          </p:cNvCxnSpPr>
          <p:nvPr/>
        </p:nvCxnSpPr>
        <p:spPr>
          <a:xfrm>
            <a:off x="5867400" y="4242772"/>
            <a:ext cx="2825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326231"/>
            <a:ext cx="289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Examining the process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11430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BIM CON Workflow</a:t>
            </a:r>
            <a:endParaRPr lang="en-US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676400"/>
            <a:ext cx="3008313" cy="4691063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smtClean="0"/>
              <a:t>BIM-CON </a:t>
            </a:r>
            <a:r>
              <a:rPr lang="en-US" dirty="0"/>
              <a:t>at its core addresses a question that typically arises in the virtual construction phase of a </a:t>
            </a:r>
            <a:r>
              <a:rPr lang="en-US" dirty="0" smtClean="0"/>
              <a:t>project.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VDC </a:t>
            </a:r>
            <a:r>
              <a:rPr lang="en-US" dirty="0"/>
              <a:t>(Virtual Design and Construction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Extensive </a:t>
            </a:r>
            <a:r>
              <a:rPr lang="en-US" dirty="0"/>
              <a:t>process of </a:t>
            </a:r>
            <a:r>
              <a:rPr lang="en-US" dirty="0" smtClean="0"/>
              <a:t>detailing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Coordination </a:t>
            </a:r>
            <a:r>
              <a:rPr lang="en-US" dirty="0"/>
              <a:t>of </a:t>
            </a:r>
            <a:r>
              <a:rPr lang="en-US" dirty="0" smtClean="0"/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Fabrication </a:t>
            </a:r>
            <a:r>
              <a:rPr lang="en-US" dirty="0"/>
              <a:t>of </a:t>
            </a:r>
            <a:r>
              <a:rPr lang="en-US" dirty="0" smtClean="0"/>
              <a:t>parts</a:t>
            </a:r>
          </a:p>
          <a:p>
            <a:endParaRPr 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00" y="1066800"/>
            <a:ext cx="4077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326231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Definition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14300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What is a BIM CON?</a:t>
            </a:r>
            <a:endParaRPr lang="en-US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78581"/>
            <a:ext cx="1752599" cy="876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26231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Tools involved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14300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Blue Beam Studio</a:t>
            </a:r>
            <a:endParaRPr lang="en-US" u="sng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929997"/>
            <a:ext cx="781050" cy="7810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723165"/>
            <a:ext cx="8915401" cy="483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3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888414"/>
            <a:ext cx="78486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Value Selection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949" y="1557605"/>
            <a:ext cx="86794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39275B"/>
              </a:solidFill>
            </a:endParaRPr>
          </a:p>
          <a:p>
            <a:r>
              <a:rPr lang="en-US" sz="2400" b="1" dirty="0" smtClean="0">
                <a:solidFill>
                  <a:srgbClr val="39275B"/>
                </a:solidFill>
              </a:rPr>
              <a:t>1. Choosing a trusted partner for your project, not just a contractor.</a:t>
            </a:r>
          </a:p>
          <a:p>
            <a:r>
              <a:rPr lang="en-US" sz="2400" b="1" dirty="0" smtClean="0">
                <a:solidFill>
                  <a:srgbClr val="39275B"/>
                </a:solidFill>
              </a:rPr>
              <a:t>  </a:t>
            </a:r>
          </a:p>
          <a:p>
            <a:r>
              <a:rPr lang="en-US" sz="2400" b="1" dirty="0" smtClean="0">
                <a:solidFill>
                  <a:srgbClr val="39275B"/>
                </a:solidFill>
              </a:rPr>
              <a:t>2. Looking for them to be engaged from the start (of design), with expertise and ideas </a:t>
            </a:r>
          </a:p>
          <a:p>
            <a:endParaRPr lang="en-US" sz="2400" b="1" dirty="0" smtClean="0">
              <a:solidFill>
                <a:srgbClr val="39275B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Staying on budget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Optimum schedule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Best constructability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Quality/performance - value interface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39275B"/>
                </a:solidFill>
              </a:rPr>
              <a:t>Solid execution approach</a:t>
            </a:r>
            <a:endParaRPr lang="en-US" sz="2400" b="1" dirty="0">
              <a:solidFill>
                <a:srgbClr val="39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731168"/>
            <a:ext cx="8915400" cy="474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26231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Tools involved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167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WebPM</a:t>
            </a:r>
            <a:endParaRPr lang="en-US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BIM CON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Majority of conflicts are discovered weeks or months prior to construction </a:t>
            </a:r>
          </a:p>
          <a:p>
            <a:r>
              <a:rPr lang="en-US" dirty="0" smtClean="0"/>
              <a:t>Encourage a collaborative approach to finding a solution.</a:t>
            </a:r>
          </a:p>
          <a:p>
            <a:r>
              <a:rPr lang="en-US" dirty="0" smtClean="0"/>
              <a:t>Can address multiple issues that may arise form an initial solution</a:t>
            </a:r>
          </a:p>
          <a:p>
            <a:r>
              <a:rPr lang="en-US" dirty="0" smtClean="0"/>
              <a:t>Statistically have a lower cost impact than RFI’s. Due to being solved virtually and or using material or installation options that have input from the installer</a:t>
            </a:r>
          </a:p>
          <a:p>
            <a:r>
              <a:rPr lang="en-US" dirty="0" smtClean="0"/>
              <a:t>Team is given time and opportunity to find best value solution.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RFI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Majority of conflicts are discovered as work is going in place</a:t>
            </a:r>
          </a:p>
          <a:p>
            <a:r>
              <a:rPr lang="en-US" dirty="0" smtClean="0"/>
              <a:t>Often limits feedback from stakeholders when finding a solution. </a:t>
            </a:r>
          </a:p>
          <a:p>
            <a:r>
              <a:rPr lang="en-US" dirty="0" smtClean="0"/>
              <a:t>Response typically address only the surface issue. All subsequent issues that may arise have to be re sent as .1, .2, etc.. </a:t>
            </a:r>
          </a:p>
          <a:p>
            <a:r>
              <a:rPr lang="en-US" dirty="0" smtClean="0"/>
              <a:t>Cost is subject to design teams best guess on constructability and material availability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92298"/>
            <a:ext cx="2362200" cy="448865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Comparison</a:t>
            </a:r>
            <a:endParaRPr lang="en-US" sz="1800" dirty="0">
              <a:solidFill>
                <a:schemeClr val="bg1"/>
              </a:solidFill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1430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Why is it not an RFI?</a:t>
            </a:r>
            <a:endParaRPr lang="en-US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/>
                </a:solidFill>
                <a:latin typeface="GeoSlab703 Md BT" panose="02060603020205020403" pitchFamily="18" charset="0"/>
              </a:rPr>
              <a:t>FACILITATING PREFAB</a:t>
            </a:r>
            <a:endParaRPr lang="en-US" sz="32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914400"/>
            <a:ext cx="4038600" cy="252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3905982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2800"/>
            <a:ext cx="4272168" cy="2667000"/>
          </a:xfrm>
          <a:prstGeom prst="rect">
            <a:avLst/>
          </a:prstGeom>
        </p:spPr>
      </p:pic>
      <p:pic>
        <p:nvPicPr>
          <p:cNvPr id="9" name="Picture 2" descr="U:\Photos\To be Sorted\DSCN34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0853" r="37180" b="33153"/>
          <a:stretch/>
        </p:blipFill>
        <p:spPr bwMode="auto">
          <a:xfrm>
            <a:off x="6052764" y="3733800"/>
            <a:ext cx="2902847" cy="24384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r="28923"/>
          <a:stretch/>
        </p:blipFill>
        <p:spPr bwMode="auto">
          <a:xfrm>
            <a:off x="6052764" y="1295400"/>
            <a:ext cx="285892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8944" y="33206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Facilitating Pre-Fabrication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28" y="1143000"/>
            <a:ext cx="3500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prstClr val="white">
                    <a:lumMod val="65000"/>
                  </a:prstClr>
                </a:solidFill>
              </a:rPr>
              <a:t>LOD/ </a:t>
            </a:r>
            <a:r>
              <a:rPr lang="en-US" u="sng" dirty="0">
                <a:solidFill>
                  <a:prstClr val="black"/>
                </a:solidFill>
              </a:rPr>
              <a:t>Use</a:t>
            </a:r>
            <a:r>
              <a:rPr lang="en-US" u="sng" dirty="0">
                <a:solidFill>
                  <a:prstClr val="white">
                    <a:lumMod val="65000"/>
                  </a:prstClr>
                </a:solidFill>
              </a:rPr>
              <a:t>/ Fabrication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581"/>
            <a:ext cx="1752599" cy="876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78581"/>
            <a:ext cx="7010400" cy="87630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8944" y="33206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Building From The Model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46" y="3974399"/>
            <a:ext cx="4150354" cy="273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95428" y="1648361"/>
            <a:ext cx="3929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Site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logistics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Survey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Extracting quantities 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Accurate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construction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ocuments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Resolving conflicts in virtual space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Communicating to the field 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46" y="1066800"/>
            <a:ext cx="4150354" cy="273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" b="4688"/>
          <a:stretch/>
        </p:blipFill>
        <p:spPr bwMode="auto">
          <a:xfrm>
            <a:off x="58396" y="3570600"/>
            <a:ext cx="4589803" cy="3135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990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40" r="583" b="18443"/>
          <a:stretch/>
        </p:blipFill>
        <p:spPr>
          <a:xfrm>
            <a:off x="53340" y="1394460"/>
            <a:ext cx="9090660" cy="434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340" y="286336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Would anticipate 1298 RFIs on UWB3, instead 334 </a:t>
            </a:r>
            <a:r>
              <a:rPr lang="en-US" dirty="0" err="1" smtClean="0">
                <a:solidFill>
                  <a:srgbClr val="C00000"/>
                </a:solidFill>
              </a:rPr>
              <a:t>BIMCons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1490" y="2896969"/>
            <a:ext cx="3790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Would anticipate 522 CO Transactions,</a:t>
            </a:r>
          </a:p>
          <a:p>
            <a:r>
              <a:rPr lang="en-US" dirty="0">
                <a:solidFill>
                  <a:srgbClr val="C00000"/>
                </a:solidFill>
              </a:rPr>
              <a:t>i</a:t>
            </a:r>
            <a:r>
              <a:rPr lang="en-US" dirty="0" smtClean="0">
                <a:solidFill>
                  <a:srgbClr val="C00000"/>
                </a:solidFill>
              </a:rPr>
              <a:t>nstead 163 quantity-cost adjustments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930" y="4619116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75% Fewer Questions/ Clarifications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0650" y="4619116"/>
            <a:ext cx="275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70% Fewer CO Transactions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791200"/>
            <a:ext cx="4438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Better Quality of In-place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Virtually eliminate “Field Fixes”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Higher Worker Morale, Better Productivity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9318" y="990599"/>
            <a:ext cx="6880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UW Study Results, Overall Metrics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7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686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chemeClr val="accent1"/>
                </a:solidFill>
                <a:latin typeface="GeoSlab703 Md BT" panose="02060603020205020403" pitchFamily="18" charset="0"/>
              </a:rPr>
              <a:t>VALUE </a:t>
            </a:r>
            <a:r>
              <a:rPr lang="en-US" sz="3200" b="1" dirty="0" smtClean="0">
                <a:solidFill>
                  <a:schemeClr val="accent1"/>
                </a:solidFill>
                <a:latin typeface="GeoSlab703 Md BT" panose="02060603020205020403" pitchFamily="18" charset="0"/>
              </a:rPr>
              <a:t>ADDED </a:t>
            </a:r>
            <a:r>
              <a:rPr lang="en-US" sz="3200" b="1" dirty="0">
                <a:solidFill>
                  <a:schemeClr val="accent1"/>
                </a:solidFill>
                <a:latin typeface="GeoSlab703 Md BT" panose="02060603020205020403" pitchFamily="18" charset="0"/>
              </a:rPr>
              <a:t>APPROACH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10690"/>
              </p:ext>
            </p:extLst>
          </p:nvPr>
        </p:nvGraphicFramePr>
        <p:xfrm>
          <a:off x="62863" y="3419475"/>
          <a:ext cx="7785737" cy="219016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813561"/>
                <a:gridCol w="609600"/>
                <a:gridCol w="790576"/>
                <a:gridCol w="533400"/>
                <a:gridCol w="914400"/>
                <a:gridCol w="762000"/>
                <a:gridCol w="990600"/>
                <a:gridCol w="685800"/>
                <a:gridCol w="685800"/>
              </a:tblGrid>
              <a:tr h="5611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 GSF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PROJECT BUDGET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QTY OF MEP CHANGES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MEP CHANGE COSTS*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MEP OVERTIME CO COSTS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MEP CHANGE COSTS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AVE. CHANGE COST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MEP CHANGE COST / SF</a:t>
                      </a:r>
                    </a:p>
                  </a:txBody>
                  <a:tcPr marL="9525" marR="9525" marT="9525" marB="0" anchor="b"/>
                </a:tc>
              </a:tr>
              <a:tr h="561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UW MOLECULAR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64,000,000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$312,923.00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$7,671.00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$320,594.00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$8,905.39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$3.56 </a:t>
                      </a:r>
                    </a:p>
                  </a:txBody>
                  <a:tcPr marL="9525" marR="9525" marT="9525" marB="0" anchor="b"/>
                </a:tc>
              </a:tr>
              <a:tr h="19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UW PH 1 PACCAR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78,000,000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$1,137,726.00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$95,206.00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$1,232,932.00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$6,014.30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$9.34 </a:t>
                      </a:r>
                    </a:p>
                  </a:txBody>
                  <a:tcPr marL="9525" marR="9525" marT="9525" marB="0" anchor="b"/>
                </a:tc>
              </a:tr>
              <a:tr h="19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UW PH 2 DEMPSEY HALL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47,000,000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$536,041.00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$536,041.00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$4,702.11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$8.93 </a:t>
                      </a:r>
                    </a:p>
                  </a:txBody>
                  <a:tcPr marL="9525" marR="9525" marT="9525" marB="0" anchor="b"/>
                </a:tc>
              </a:tr>
              <a:tr h="19020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UW COMPARABLE TOTALS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189,000,000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$1,986,690.00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$102,877.00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$2,089,567.00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$5,886.10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$7.41 </a:t>
                      </a:r>
                    </a:p>
                  </a:txBody>
                  <a:tcPr marL="9525" marR="9525" marT="9525" marB="0" anchor="b"/>
                </a:tc>
              </a:tr>
              <a:tr h="19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UWB3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45,000,000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$35,212.00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$35,212.00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$2,934.33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$0.47 </a:t>
                      </a:r>
                    </a:p>
                  </a:txBody>
                  <a:tcPr marL="9525" marR="9525" marT="9525" marB="0" anchor="b"/>
                </a:tc>
              </a:tr>
              <a:tr h="24176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*Excludes program "upgrades"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381936"/>
              </p:ext>
            </p:extLst>
          </p:nvPr>
        </p:nvGraphicFramePr>
        <p:xfrm>
          <a:off x="76200" y="1371600"/>
          <a:ext cx="7797319" cy="148693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563134"/>
                <a:gridCol w="850627"/>
                <a:gridCol w="990600"/>
                <a:gridCol w="1219200"/>
                <a:gridCol w="1188976"/>
                <a:gridCol w="984782"/>
              </a:tblGrid>
              <a:tr h="5162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PROJECT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QUANTITY OF STRUC QUESTIONS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STRUC CHANGE COSTS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OVERTIME CO COSTS FOR STRUCTURE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  <a:latin typeface="+mn-lt"/>
                        </a:rPr>
                        <a:t>AVG. </a:t>
                      </a:r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CHANGE COST PER QUESTION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  <a:latin typeface="+mn-lt"/>
                        </a:rPr>
                        <a:t>AVG.</a:t>
                      </a:r>
                      <a:r>
                        <a:rPr lang="en-US" sz="10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1" u="none" strike="noStrike" dirty="0" smtClean="0">
                          <a:effectLst/>
                          <a:latin typeface="+mn-lt"/>
                        </a:rPr>
                        <a:t>STRUC </a:t>
                      </a:r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CHANGE COST / SF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</a:tr>
              <a:tr h="174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UW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 MOLECULAR ENGINEERING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$76,106.00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$65,370.00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$436.65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$1.57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</a:tr>
              <a:tr h="174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UW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 PH1 PACCAR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190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$154,800.00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$86,481.00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$1,269.90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$1.83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</a:tr>
              <a:tr h="174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UW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 PH2 DEMPSEY HALL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$138,948.00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$21,307.00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$715.42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$2.67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</a:tr>
              <a:tr h="17499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sng" strike="noStrike" dirty="0" smtClean="0">
                          <a:effectLst/>
                          <a:latin typeface="+mn-lt"/>
                        </a:rPr>
                        <a:t>COMPARABLE </a:t>
                      </a:r>
                      <a:r>
                        <a:rPr lang="en-US" sz="1000" b="1" u="sng" strike="noStrike" dirty="0">
                          <a:effectLst/>
                          <a:latin typeface="+mn-lt"/>
                        </a:rPr>
                        <a:t>PROJECT TOTALS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+mn-lt"/>
                        </a:rPr>
                        <a:t>738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+mn-lt"/>
                        </a:rPr>
                        <a:t>$369,854.00 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+mn-lt"/>
                        </a:rPr>
                        <a:t>$173,158.00 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+mn-lt"/>
                        </a:rPr>
                        <a:t>$735.79 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  <a:latin typeface="+mn-lt"/>
                        </a:rPr>
                        <a:t>$1.93 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</a:tr>
              <a:tr h="1837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UWB3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$26,000.00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$0.00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$226.09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$0.35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10" marR="9510" marT="9510" marB="0" anchor="b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871337" y="1390649"/>
            <a:ext cx="1028700" cy="1477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625584"/>
            <a:ext cx="914399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MEP </a:t>
            </a:r>
            <a:r>
              <a:rPr lang="en-US" b="1" dirty="0" smtClean="0"/>
              <a:t>SAVED 94% </a:t>
            </a:r>
            <a:r>
              <a:rPr lang="en-US" dirty="0" smtClean="0"/>
              <a:t>OVER TRADITIONAL APPROACH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946401"/>
            <a:ext cx="914399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STRUCTURE </a:t>
            </a:r>
            <a:r>
              <a:rPr lang="en-US" b="1" dirty="0" smtClean="0"/>
              <a:t>SAVED 82% </a:t>
            </a:r>
            <a:r>
              <a:rPr lang="en-US" dirty="0" smtClean="0"/>
              <a:t>OVER TRADITIONAL APPROACH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24327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SIGNIFICANTLY REDUCED CHANGE ORDER COST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7181849" y="3432810"/>
            <a:ext cx="666751" cy="192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785737" y="2444084"/>
            <a:ext cx="228600" cy="1132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38137" y="23622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Traditional</a:t>
            </a:r>
            <a:endParaRPr lang="en-US" sz="1200" b="1" dirty="0"/>
          </a:p>
        </p:txBody>
      </p:sp>
      <p:sp>
        <p:nvSpPr>
          <p:cNvPr id="14" name="Left Arrow 13"/>
          <p:cNvSpPr/>
          <p:nvPr/>
        </p:nvSpPr>
        <p:spPr>
          <a:xfrm>
            <a:off x="7785737" y="2672684"/>
            <a:ext cx="228600" cy="1132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38137" y="25908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UWB3 Approach</a:t>
            </a:r>
            <a:endParaRPr lang="en-US" sz="1200" b="1" dirty="0"/>
          </a:p>
        </p:txBody>
      </p:sp>
      <p:sp>
        <p:nvSpPr>
          <p:cNvPr id="20" name="Left Arrow 19"/>
          <p:cNvSpPr/>
          <p:nvPr/>
        </p:nvSpPr>
        <p:spPr>
          <a:xfrm>
            <a:off x="7772400" y="4947317"/>
            <a:ext cx="228600" cy="1132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924800" y="4865433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Traditional</a:t>
            </a:r>
            <a:endParaRPr lang="en-US" sz="1200" b="1" dirty="0"/>
          </a:p>
        </p:txBody>
      </p:sp>
      <p:sp>
        <p:nvSpPr>
          <p:cNvPr id="22" name="Left Arrow 21"/>
          <p:cNvSpPr/>
          <p:nvPr/>
        </p:nvSpPr>
        <p:spPr>
          <a:xfrm>
            <a:off x="7772400" y="5187284"/>
            <a:ext cx="228600" cy="1132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924800" y="51054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UWB3 Approach</a:t>
            </a:r>
            <a:endParaRPr lang="en-US" sz="12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762000"/>
            <a:ext cx="5486400" cy="9144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Contingency 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3383101"/>
            <a:ext cx="3810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Risk contingency of 2-2.5% of contract value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Used for buyout errors, coordination issues and interference issues between sub-sub and sub-GC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 99% of project complete small amount used for coordination issues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04425"/>
              </p:ext>
            </p:extLst>
          </p:nvPr>
        </p:nvGraphicFramePr>
        <p:xfrm>
          <a:off x="1219200" y="1657350"/>
          <a:ext cx="6527800" cy="128587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893633"/>
                <a:gridCol w="900824"/>
                <a:gridCol w="1360751"/>
                <a:gridCol w="1268766"/>
                <a:gridCol w="1103826"/>
              </a:tblGrid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GSF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CONTINGENCY AMOUNT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COORDINATION ISSUE USAGE (Est.)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USED FOR </a:t>
                      </a:r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 MOLECULAR ENGINEERING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$799,428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 PH 1 PACCAR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$1,133,290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 PH 2 DEMPSEY HALL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$560,479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UWB3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753,366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$10,565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039759"/>
              </p:ext>
            </p:extLst>
          </p:nvPr>
        </p:nvGraphicFramePr>
        <p:xfrm>
          <a:off x="3943350" y="3157896"/>
          <a:ext cx="5200650" cy="3700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25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754380"/>
            <a:ext cx="5486400" cy="9144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Orders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666738"/>
              </p:ext>
            </p:extLst>
          </p:nvPr>
        </p:nvGraphicFramePr>
        <p:xfrm>
          <a:off x="217170" y="1828800"/>
          <a:ext cx="8700019" cy="12192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905000"/>
                <a:gridCol w="1752600"/>
                <a:gridCol w="1441685"/>
                <a:gridCol w="1097527"/>
                <a:gridCol w="1152404"/>
                <a:gridCol w="1350803"/>
              </a:tblGrid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</a:t>
                      </a:r>
                      <a:endParaRPr lang="en-US" sz="1000" b="1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BILLED</a:t>
                      </a:r>
                    </a:p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DATE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endParaRPr lang="en-US" sz="1000" b="1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ORDERS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ORDER AS % OF </a:t>
                      </a:r>
                      <a:endParaRPr lang="en-US" sz="1000" b="1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</a:t>
                      </a:r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PLACE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$5,180,000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5,206,000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$26,000.00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MECHANICAL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$8,968,693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$9,151,835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$183,142.00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$6,258,963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$6,108,056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$61,873.00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9540" y="3429000"/>
            <a:ext cx="657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quivalent scope of UWB3 within .7% of Target Budget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60% of GCCM Contingency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was able to add $3.4M of enhancements during construction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2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888414"/>
            <a:ext cx="70104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DBB, GCCM, DB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091183"/>
              </p:ext>
            </p:extLst>
          </p:nvPr>
        </p:nvGraphicFramePr>
        <p:xfrm>
          <a:off x="1074420" y="1981200"/>
          <a:ext cx="7048500" cy="3952663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583180"/>
                <a:gridCol w="1686403"/>
                <a:gridCol w="1285397"/>
                <a:gridCol w="1493520"/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Design-Bid-Build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GCCM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Design-Build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 Selection Process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GC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MEP (any size)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MEP (over $3.5M)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Other Trades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Involvement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Precon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GC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MEP (any size)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MEP (over $3.5M)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Other Trades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381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For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Superior Virtual Construction Process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Med-High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  <a:tr h="27519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23" marR="12023" marT="1202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066800"/>
            <a:ext cx="7010400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UWB3 Case Study</a:t>
            </a:r>
          </a:p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Theories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210" y="26670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9275B"/>
                </a:solidFill>
              </a:rPr>
              <a:t>Assemble project team </a:t>
            </a:r>
            <a:r>
              <a:rPr lang="en-US" sz="2400" dirty="0">
                <a:solidFill>
                  <a:srgbClr val="39275B"/>
                </a:solidFill>
              </a:rPr>
              <a:t>early for trust, collaboration, and value creation</a:t>
            </a:r>
            <a:r>
              <a:rPr lang="en-US" sz="2400" dirty="0" smtClean="0">
                <a:solidFill>
                  <a:srgbClr val="39275B"/>
                </a:solidFill>
              </a:rPr>
              <a:t>.</a:t>
            </a:r>
          </a:p>
          <a:p>
            <a:pPr lvl="0"/>
            <a:endParaRPr lang="en-US" sz="2400" dirty="0">
              <a:solidFill>
                <a:srgbClr val="39275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9275B"/>
                </a:solidFill>
              </a:rPr>
              <a:t>Integrated </a:t>
            </a:r>
            <a:r>
              <a:rPr lang="en-US" sz="2400" dirty="0">
                <a:solidFill>
                  <a:srgbClr val="39275B"/>
                </a:solidFill>
              </a:rPr>
              <a:t>approach and ideas during preconstruction, create </a:t>
            </a:r>
            <a:r>
              <a:rPr lang="en-US" sz="2400" dirty="0" smtClean="0">
                <a:solidFill>
                  <a:srgbClr val="39275B"/>
                </a:solidFill>
              </a:rPr>
              <a:t>a </a:t>
            </a:r>
            <a:r>
              <a:rPr lang="en-US" sz="2400" dirty="0">
                <a:solidFill>
                  <a:srgbClr val="39275B"/>
                </a:solidFill>
              </a:rPr>
              <a:t>return on investment</a:t>
            </a:r>
            <a:r>
              <a:rPr lang="en-US" sz="2400" dirty="0" smtClean="0">
                <a:solidFill>
                  <a:srgbClr val="39275B"/>
                </a:solidFill>
              </a:rPr>
              <a:t>.</a:t>
            </a:r>
          </a:p>
          <a:p>
            <a:pPr lvl="0"/>
            <a:endParaRPr lang="en-US" sz="2400" dirty="0">
              <a:solidFill>
                <a:srgbClr val="39275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9275B"/>
                </a:solidFill>
              </a:rPr>
              <a:t>Early involvement by construction team, allows for building it </a:t>
            </a:r>
            <a:r>
              <a:rPr lang="en-US" sz="2400" dirty="0" smtClean="0">
                <a:solidFill>
                  <a:srgbClr val="39275B"/>
                </a:solidFill>
              </a:rPr>
              <a:t>virtually (BIM), </a:t>
            </a:r>
            <a:r>
              <a:rPr lang="en-US" sz="2400" dirty="0">
                <a:solidFill>
                  <a:srgbClr val="39275B"/>
                </a:solidFill>
              </a:rPr>
              <a:t>first, solving issues before fabrication and installation and creates more prefabrication opportunities</a:t>
            </a:r>
            <a:r>
              <a:rPr lang="en-US" sz="2400" dirty="0" smtClean="0">
                <a:solidFill>
                  <a:srgbClr val="39275B"/>
                </a:solidFill>
              </a:rPr>
              <a:t>.</a:t>
            </a:r>
            <a:endParaRPr lang="en-US" sz="2400" dirty="0">
              <a:solidFill>
                <a:srgbClr val="392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9180" y="838200"/>
            <a:ext cx="7010400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UWB3 Case Study</a:t>
            </a:r>
          </a:p>
          <a:p>
            <a:pPr algn="ctr"/>
            <a:r>
              <a:rPr lang="en-US" sz="3600" b="1" dirty="0" smtClean="0">
                <a:solidFill>
                  <a:srgbClr val="39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Benefits</a:t>
            </a:r>
            <a:endParaRPr lang="en-US" sz="3600" b="1" dirty="0">
              <a:solidFill>
                <a:srgbClr val="39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91440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" y="2038529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rgbClr val="39275B"/>
                </a:solidFill>
              </a:rPr>
              <a:t>Integrated </a:t>
            </a:r>
            <a:r>
              <a:rPr lang="en-US" sz="2400" b="1" dirty="0">
                <a:solidFill>
                  <a:srgbClr val="39275B"/>
                </a:solidFill>
              </a:rPr>
              <a:t>approach overall</a:t>
            </a:r>
            <a:r>
              <a:rPr lang="en-US" sz="2400" b="1" dirty="0" smtClean="0">
                <a:solidFill>
                  <a:srgbClr val="39275B"/>
                </a:solidFill>
              </a:rPr>
              <a:t>:</a:t>
            </a:r>
            <a:endParaRPr lang="en-US" sz="2400" b="1" dirty="0">
              <a:solidFill>
                <a:srgbClr val="39275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9275B"/>
                </a:solidFill>
              </a:rPr>
              <a:t>Creates early </a:t>
            </a:r>
            <a:r>
              <a:rPr lang="en-US" sz="2400" dirty="0">
                <a:solidFill>
                  <a:srgbClr val="39275B"/>
                </a:solidFill>
              </a:rPr>
              <a:t>value that can be re-invested into a better </a:t>
            </a:r>
            <a:r>
              <a:rPr lang="en-US" sz="2400" dirty="0" smtClean="0">
                <a:solidFill>
                  <a:srgbClr val="39275B"/>
                </a:solidFill>
              </a:rPr>
              <a:t>project</a:t>
            </a:r>
          </a:p>
          <a:p>
            <a:pPr lvl="0"/>
            <a:endParaRPr lang="en-US" sz="2400" dirty="0">
              <a:solidFill>
                <a:srgbClr val="39275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9275B"/>
                </a:solidFill>
              </a:rPr>
              <a:t>Creates esprit de corps among </a:t>
            </a:r>
            <a:r>
              <a:rPr lang="en-US" sz="2400" dirty="0" smtClean="0">
                <a:solidFill>
                  <a:srgbClr val="39275B"/>
                </a:solidFill>
              </a:rPr>
              <a:t>project team </a:t>
            </a:r>
            <a:r>
              <a:rPr lang="en-US" sz="2400" dirty="0">
                <a:solidFill>
                  <a:srgbClr val="39275B"/>
                </a:solidFill>
              </a:rPr>
              <a:t>that is very beneficial in solving problems as they </a:t>
            </a:r>
            <a:r>
              <a:rPr lang="en-US" sz="2400" dirty="0" smtClean="0">
                <a:solidFill>
                  <a:srgbClr val="39275B"/>
                </a:solidFill>
              </a:rPr>
              <a:t>arise</a:t>
            </a:r>
          </a:p>
          <a:p>
            <a:pPr lvl="0"/>
            <a:endParaRPr lang="en-US" sz="2400" dirty="0">
              <a:solidFill>
                <a:srgbClr val="39275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9275B"/>
                </a:solidFill>
              </a:rPr>
              <a:t>Solves problems early, eliminating costly change orders and rework, while increasing quality of </a:t>
            </a:r>
            <a:r>
              <a:rPr lang="en-US" sz="2400" dirty="0" smtClean="0">
                <a:solidFill>
                  <a:srgbClr val="39275B"/>
                </a:solidFill>
              </a:rPr>
              <a:t>installation</a:t>
            </a:r>
          </a:p>
          <a:p>
            <a:pPr lvl="0"/>
            <a:endParaRPr lang="en-US" sz="2400" dirty="0">
              <a:solidFill>
                <a:srgbClr val="39275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9275B"/>
                </a:solidFill>
              </a:rPr>
              <a:t>Leads to much more predictable </a:t>
            </a:r>
            <a:r>
              <a:rPr lang="en-US" sz="2400" dirty="0" smtClean="0">
                <a:solidFill>
                  <a:srgbClr val="39275B"/>
                </a:solidFill>
              </a:rPr>
              <a:t>results</a:t>
            </a:r>
          </a:p>
          <a:p>
            <a:pPr lvl="0"/>
            <a:endParaRPr lang="en-US" sz="2400" dirty="0">
              <a:solidFill>
                <a:srgbClr val="39275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9275B"/>
                </a:solidFill>
              </a:rPr>
              <a:t>Minimizes unpleasant surprises (budget, schedule, quality)</a:t>
            </a:r>
          </a:p>
        </p:txBody>
      </p:sp>
    </p:spTree>
    <p:extLst>
      <p:ext uri="{BB962C8B-B14F-4D97-AF65-F5344CB8AC3E}">
        <p14:creationId xmlns:p14="http://schemas.microsoft.com/office/powerpoint/2010/main" val="113070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1372" y="1763746"/>
            <a:ext cx="827626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Program:</a:t>
            </a: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 </a:t>
            </a:r>
          </a:p>
          <a:p>
            <a:pPr marL="285750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Science/Technology/Engineering/Math Focus</a:t>
            </a:r>
          </a:p>
          <a:p>
            <a:pPr marL="285750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Laboratories, Classrooms and Faculty Offices</a:t>
            </a:r>
          </a:p>
          <a:p>
            <a:pPr marL="285750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Flexible Student Meeting/Study spaces</a:t>
            </a:r>
          </a:p>
          <a:p>
            <a:pPr marL="285750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Crescent Path, Central Plaza</a:t>
            </a:r>
          </a:p>
          <a:p>
            <a:pPr marL="285750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75,000 GSF, $41M construction cost, $68M TPC </a:t>
            </a:r>
          </a:p>
          <a:p>
            <a:pPr marL="285750" indent="-285750" defTabSz="4572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Extensive campus infrastructure improvements to accommodate future campus growth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  <a:ea typeface="ＭＳ Ｐゴシック" pitchFamily="-112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66700" y="743177"/>
            <a:ext cx="8597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3B185A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04040"/>
                </a:solidFill>
                <a:latin typeface="Calibri" pitchFamily="-112" charset="0"/>
                <a:ea typeface="ＭＳ Ｐゴシック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en-US" dirty="0" smtClean="0"/>
              <a:t>UWB3 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rot="1451619">
            <a:off x="6469063" y="3567113"/>
            <a:ext cx="2667000" cy="609600"/>
          </a:xfrm>
          <a:prstGeom prst="rect">
            <a:avLst/>
          </a:prstGeom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DRAFT</a:t>
            </a:r>
          </a:p>
        </p:txBody>
      </p:sp>
      <p:pic>
        <p:nvPicPr>
          <p:cNvPr id="527364" name="Picture 4" descr="Site Plan_30sc_labels new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7350" r="10837" b="-85"/>
          <a:stretch>
            <a:fillRect/>
          </a:stretch>
        </p:blipFill>
        <p:spPr bwMode="auto">
          <a:xfrm>
            <a:off x="609600" y="826316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900170" y="6160614"/>
            <a:ext cx="1634230" cy="566737"/>
          </a:xfrm>
          <a:prstGeom prst="rect">
            <a:avLst/>
          </a:prstGeom>
        </p:spPr>
        <p:txBody>
          <a:bodyPr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b="1" dirty="0">
                <a:cs typeface="Arial" charset="0"/>
              </a:rPr>
              <a:t>Site Plan</a:t>
            </a:r>
          </a:p>
        </p:txBody>
      </p:sp>
    </p:spTree>
    <p:extLst>
      <p:ext uri="{BB962C8B-B14F-4D97-AF65-F5344CB8AC3E}">
        <p14:creationId xmlns:p14="http://schemas.microsoft.com/office/powerpoint/2010/main" val="16673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WCCC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WCCC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NWCCC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NWCCC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b5d7b00-834a-4efe-8968-9d97478a3691">EWUPACEUPKES-170-11304</_dlc_DocId>
    <_dlc_DocIdUrl xmlns="ab5d7b00-834a-4efe-8968-9d97478a3691">
      <Url>http://stage-des/_layouts/DocIdRedir.aspx?ID=EWUPACEUPKES-170-11304</Url>
      <Description>EWUPACEUPKES-170-11304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41A54BADD08F46A25A439CA5113C81" ma:contentTypeVersion="2" ma:contentTypeDescription="Create a new document." ma:contentTypeScope="" ma:versionID="b0572839a5f1b379d340e89a57fe4ebe">
  <xsd:schema xmlns:xsd="http://www.w3.org/2001/XMLSchema" xmlns:xs="http://www.w3.org/2001/XMLSchema" xmlns:p="http://schemas.microsoft.com/office/2006/metadata/properties" xmlns:ns1="http://schemas.microsoft.com/sharepoint/v3" xmlns:ns2="ab5d7b00-834a-4efe-8968-9d97478a3691" targetNamespace="http://schemas.microsoft.com/office/2006/metadata/properties" ma:root="true" ma:fieldsID="b8b80030ab68ff9f9ef10e2a8494e4c4" ns1:_="" ns2:_="">
    <xsd:import namespace="http://schemas.microsoft.com/sharepoint/v3"/>
    <xsd:import namespace="ab5d7b00-834a-4efe-8968-9d97478a36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5d7b00-834a-4efe-8968-9d97478a369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3257C2-FCF6-46B2-8D30-AED436C5F174}"/>
</file>

<file path=customXml/itemProps2.xml><?xml version="1.0" encoding="utf-8"?>
<ds:datastoreItem xmlns:ds="http://schemas.openxmlformats.org/officeDocument/2006/customXml" ds:itemID="{175C336D-DC2D-43DD-AC02-80B28EC3C612}"/>
</file>

<file path=customXml/itemProps3.xml><?xml version="1.0" encoding="utf-8"?>
<ds:datastoreItem xmlns:ds="http://schemas.openxmlformats.org/officeDocument/2006/customXml" ds:itemID="{0D733678-44CC-4B79-8A1D-7F0AF4221E3D}"/>
</file>

<file path=customXml/itemProps4.xml><?xml version="1.0" encoding="utf-8"?>
<ds:datastoreItem xmlns:ds="http://schemas.openxmlformats.org/officeDocument/2006/customXml" ds:itemID="{A50EC018-2485-43CC-BAD0-1CAC968B8E8D}"/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2463</Words>
  <Application>Microsoft Office PowerPoint</Application>
  <PresentationFormat>On-screen Show (4:3)</PresentationFormat>
  <Paragraphs>540</Paragraphs>
  <Slides>47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Office Theme</vt:lpstr>
      <vt:lpstr>NWCCC Master</vt:lpstr>
      <vt:lpstr>1_NWCCC Master</vt:lpstr>
      <vt:lpstr>2_NWCCC Master</vt:lpstr>
      <vt:lpstr>3_NWCCC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Contract Considerations</vt:lpstr>
      <vt:lpstr>Three Legged Stool</vt:lpstr>
      <vt:lpstr>UW Key Principles and Approaches:</vt:lpstr>
      <vt:lpstr>PowerPoint Presentation</vt:lpstr>
      <vt:lpstr>Early Hiring of MCCM and ECCM</vt:lpstr>
      <vt:lpstr>MC/ECCM Sought Benefits</vt:lpstr>
      <vt:lpstr>PowerPoint Presentation</vt:lpstr>
      <vt:lpstr>Integrated Design / Construction Work Plan</vt:lpstr>
      <vt:lpstr>Co-Location During Design</vt:lpstr>
      <vt:lpstr>Co-Location Conversation Examples</vt:lpstr>
      <vt:lpstr>Implementing MEP Drawing Handoff </vt:lpstr>
      <vt:lpstr>Beyond MEP: Early Subcontractor Involvement</vt:lpstr>
      <vt:lpstr>Beyond MEP: Early Sub Involvement</vt:lpstr>
      <vt:lpstr>PowerPoint Presentation</vt:lpstr>
      <vt:lpstr>PowerPoint Presentation</vt:lpstr>
      <vt:lpstr>PowerPoint Presentation</vt:lpstr>
      <vt:lpstr>PowerPoint Presentation</vt:lpstr>
      <vt:lpstr>Early Integration Works!</vt:lpstr>
      <vt:lpstr>PowerPoint Presentation</vt:lpstr>
      <vt:lpstr>Preconstruction Metrics &amp; ROI </vt:lpstr>
      <vt:lpstr>Federated Model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</vt:lpstr>
      <vt:lpstr>FACILITATING PREFAB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Lease Crutcher Lewis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UWB3 NWCC Event</dc:title>
  <dc:creator>Lowrey Pugh</dc:creator>
  <cp:lastModifiedBy>Regan, Trina L. (DES)</cp:lastModifiedBy>
  <cp:revision>152</cp:revision>
  <cp:lastPrinted>2015-11-03T21:05:04Z</cp:lastPrinted>
  <dcterms:created xsi:type="dcterms:W3CDTF">2013-08-23T14:11:18Z</dcterms:created>
  <dcterms:modified xsi:type="dcterms:W3CDTF">2015-11-06T17:25:05Z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0x0101002A41A54BADD08F46A25A439CA5113C81</vt:lpwstr>
  </property>
  <property fmtid="{D5CDD505-2E9C-101B-9397-08002B2CF9AE}" pid="3" name="_dlc_DocIdItemGuid">
    <vt:lpwstr>e72f2615-8ddc-4502-9af5-728fe5fe2fc4</vt:lpwstr>
  </property>
</Properties>
</file>