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3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44"/>
  </p:notesMasterIdLst>
  <p:sldIdLst>
    <p:sldId id="293" r:id="rId6"/>
    <p:sldId id="292" r:id="rId7"/>
    <p:sldId id="257" r:id="rId8"/>
    <p:sldId id="261" r:id="rId9"/>
    <p:sldId id="262" r:id="rId10"/>
    <p:sldId id="263" r:id="rId11"/>
    <p:sldId id="264" r:id="rId12"/>
    <p:sldId id="265" r:id="rId13"/>
    <p:sldId id="266" r:id="rId14"/>
    <p:sldId id="267" r:id="rId15"/>
    <p:sldId id="259" r:id="rId16"/>
    <p:sldId id="258" r:id="rId17"/>
    <p:sldId id="260"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8" r:id="rId38"/>
    <p:sldId id="287" r:id="rId39"/>
    <p:sldId id="289" r:id="rId40"/>
    <p:sldId id="290" r:id="rId41"/>
    <p:sldId id="291"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33F"/>
    <a:srgbClr val="CC9900"/>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29" autoAdjust="0"/>
  </p:normalViewPr>
  <p:slideViewPr>
    <p:cSldViewPr>
      <p:cViewPr varScale="1">
        <p:scale>
          <a:sx n="95" d="100"/>
          <a:sy n="95" d="100"/>
        </p:scale>
        <p:origin x="-20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4D073-375B-4414-951B-1CB3216E2BB8}" type="datetimeFigureOut">
              <a:rPr lang="en-US" smtClean="0"/>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41FE-50D3-409A-B028-0F48A32A3A64}" type="slidenum">
              <a:rPr lang="en-US" smtClean="0"/>
              <a:pPr/>
              <a:t>‹#›</a:t>
            </a:fld>
            <a:endParaRPr lang="en-US"/>
          </a:p>
        </p:txBody>
      </p:sp>
    </p:spTree>
    <p:extLst>
      <p:ext uri="{BB962C8B-B14F-4D97-AF65-F5344CB8AC3E}">
        <p14:creationId xmlns:p14="http://schemas.microsoft.com/office/powerpoint/2010/main" val="427845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Binding contract that captures and defines:</a:t>
            </a:r>
          </a:p>
          <a:p>
            <a:pPr marL="628650" lvl="1" indent="-171450">
              <a:buFont typeface="Arial" panose="020B0604020202020204" pitchFamily="34" charset="0"/>
              <a:buChar char="•"/>
            </a:pPr>
            <a:r>
              <a:rPr lang="en-US" dirty="0" smtClean="0"/>
              <a:t>Governance</a:t>
            </a:r>
          </a:p>
          <a:p>
            <a:pPr marL="628650" lvl="1" indent="-171450">
              <a:buFont typeface="Arial" panose="020B0604020202020204" pitchFamily="34" charset="0"/>
              <a:buChar char="•"/>
            </a:pPr>
            <a:r>
              <a:rPr lang="en-US" dirty="0" smtClean="0"/>
              <a:t>Activities </a:t>
            </a:r>
          </a:p>
          <a:p>
            <a:pPr marL="628650" lvl="1" indent="-171450">
              <a:buFont typeface="Arial" panose="020B0604020202020204" pitchFamily="34" charset="0"/>
              <a:buChar char="•"/>
            </a:pPr>
            <a:r>
              <a:rPr lang="en-US" dirty="0" smtClean="0"/>
              <a:t>Deliverables</a:t>
            </a:r>
          </a:p>
          <a:p>
            <a:pPr marL="628650" lvl="1" indent="-171450">
              <a:buFont typeface="Arial" panose="020B0604020202020204" pitchFamily="34" charset="0"/>
              <a:buChar char="•"/>
            </a:pPr>
            <a:r>
              <a:rPr lang="en-US" dirty="0" smtClean="0"/>
              <a:t>Pricing</a:t>
            </a:r>
          </a:p>
          <a:p>
            <a:pPr marL="628650" lvl="1" indent="-171450">
              <a:buFont typeface="Arial" panose="020B0604020202020204" pitchFamily="34" charset="0"/>
              <a:buChar char="•"/>
            </a:pPr>
            <a:r>
              <a:rPr lang="en-US" dirty="0" smtClean="0"/>
              <a:t>Timeline</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a:p>
        </p:txBody>
      </p:sp>
    </p:spTree>
    <p:extLst>
      <p:ext uri="{BB962C8B-B14F-4D97-AF65-F5344CB8AC3E}">
        <p14:creationId xmlns:p14="http://schemas.microsoft.com/office/powerpoint/2010/main" val="387005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Define the time period over which the project will occur. </a:t>
            </a:r>
          </a:p>
          <a:p>
            <a:pPr marL="171450" indent="-171450">
              <a:buFont typeface="Arial" panose="020B0604020202020204" pitchFamily="34" charset="0"/>
              <a:buChar char="•"/>
            </a:pPr>
            <a:r>
              <a:rPr lang="en-US" dirty="0" smtClean="0"/>
              <a:t>The timeframe for the project can be pre-determined or based on a completion date to coincide with some external requirement (i.e. new Government regulation).  </a:t>
            </a:r>
          </a:p>
          <a:p>
            <a:pPr marL="171450" indent="-171450">
              <a:buFont typeface="Arial" panose="020B0604020202020204" pitchFamily="34" charset="0"/>
              <a:buChar char="•"/>
            </a:pPr>
            <a:r>
              <a:rPr lang="en-US" dirty="0" smtClean="0"/>
              <a:t>It is important to define the period of performance since this is usually a variable in the project’s cost.</a:t>
            </a:r>
          </a:p>
          <a:p>
            <a:pPr marL="171450" indent="-171450">
              <a:buFont typeface="Arial" panose="020B0604020202020204" pitchFamily="34" charset="0"/>
              <a:buChar char="•"/>
            </a:pPr>
            <a:r>
              <a:rPr lang="en-US" dirty="0" smtClean="0"/>
              <a:t>Additionally, if there are delays in a project and it will not be completed within the defined period of performance, a contract modification may be required and the costs of the project will increase as well.  </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14</a:t>
            </a:fld>
            <a:endParaRPr lang="en-US"/>
          </a:p>
        </p:txBody>
      </p:sp>
    </p:spTree>
    <p:extLst>
      <p:ext uri="{BB962C8B-B14F-4D97-AF65-F5344CB8AC3E}">
        <p14:creationId xmlns:p14="http://schemas.microsoft.com/office/powerpoint/2010/main" val="337572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Where the work will be performed by the vendor.  </a:t>
            </a:r>
          </a:p>
          <a:p>
            <a:pPr marL="171450" indent="-171450">
              <a:buFont typeface="Arial" panose="020B0604020202020204" pitchFamily="34" charset="0"/>
              <a:buChar char="•"/>
            </a:pPr>
            <a:r>
              <a:rPr lang="en-US" dirty="0" smtClean="0"/>
              <a:t>In some cases the vendor may perform all or some of its work on site at the customer’s location.  </a:t>
            </a:r>
          </a:p>
          <a:p>
            <a:pPr marL="171450" indent="-171450">
              <a:buFont typeface="Arial" panose="020B0604020202020204" pitchFamily="34" charset="0"/>
              <a:buChar char="•"/>
            </a:pPr>
            <a:r>
              <a:rPr lang="en-US" dirty="0" smtClean="0"/>
              <a:t>This is usually dependent on the type of industry or work being performed.  </a:t>
            </a:r>
          </a:p>
          <a:p>
            <a:pPr marL="171450" indent="-171450">
              <a:buFont typeface="Arial" panose="020B0604020202020204" pitchFamily="34" charset="0"/>
              <a:buChar char="•"/>
            </a:pPr>
            <a:r>
              <a:rPr lang="en-US" dirty="0" smtClean="0"/>
              <a:t>It is important to define this in case the customer requires the vendor to work at the customer’s site and to clarify any equipment and/or work space that will be provided.</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a:p>
        </p:txBody>
      </p:sp>
    </p:spTree>
    <p:extLst>
      <p:ext uri="{BB962C8B-B14F-4D97-AF65-F5344CB8AC3E}">
        <p14:creationId xmlns:p14="http://schemas.microsoft.com/office/powerpoint/2010/main" val="74033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section should include a description of the actual tasks which the project will require. </a:t>
            </a:r>
          </a:p>
          <a:p>
            <a:pPr marL="171450" indent="-171450">
              <a:buFont typeface="Arial" panose="020B0604020202020204" pitchFamily="34" charset="0"/>
              <a:buChar char="•"/>
            </a:pPr>
            <a:r>
              <a:rPr lang="en-US" dirty="0" smtClean="0"/>
              <a:t>This should include what tasks need to be completed in order for successful completion of this project/contract.  </a:t>
            </a:r>
          </a:p>
          <a:p>
            <a:pPr marL="171450" indent="-171450">
              <a:buFont typeface="Arial" panose="020B0604020202020204" pitchFamily="34" charset="0"/>
              <a:buChar char="•"/>
            </a:pPr>
            <a:r>
              <a:rPr lang="en-US" dirty="0" smtClean="0"/>
              <a:t>As with all other portions of the SOW, every effort should be made to include as much detail as possible</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16</a:t>
            </a:fld>
            <a:endParaRPr lang="en-US"/>
          </a:p>
        </p:txBody>
      </p:sp>
    </p:spTree>
    <p:extLst>
      <p:ext uri="{BB962C8B-B14F-4D97-AF65-F5344CB8AC3E}">
        <p14:creationId xmlns:p14="http://schemas.microsoft.com/office/powerpoint/2010/main" val="103967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section should define the schedule of deliverables and milestones for this project.  </a:t>
            </a:r>
          </a:p>
          <a:p>
            <a:pPr marL="171450" indent="-171450">
              <a:buFont typeface="Arial" panose="020B0604020202020204" pitchFamily="34" charset="0"/>
              <a:buChar char="•"/>
            </a:pPr>
            <a:r>
              <a:rPr lang="en-US" dirty="0" smtClean="0"/>
              <a:t>Since the SOW often accompanies the RFP for the project, it is imperative that all milestones, tasks, and schedule information are as accurate as possible since vendors will need to </a:t>
            </a:r>
            <a:r>
              <a:rPr lang="en-US" i="1" dirty="0" smtClean="0"/>
              <a:t>consider these items in their proposals.</a:t>
            </a:r>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a:p>
        </p:txBody>
      </p:sp>
    </p:spTree>
    <p:extLst>
      <p:ext uri="{BB962C8B-B14F-4D97-AF65-F5344CB8AC3E}">
        <p14:creationId xmlns:p14="http://schemas.microsoft.com/office/powerpoint/2010/main" val="45198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section defines how the customer will accept the deliverables resulting from this SOW.  </a:t>
            </a:r>
          </a:p>
          <a:p>
            <a:pPr marL="171450" indent="-171450">
              <a:buFont typeface="Arial" panose="020B0604020202020204" pitchFamily="34" charset="0"/>
              <a:buChar char="•"/>
            </a:pPr>
            <a:r>
              <a:rPr lang="en-US" dirty="0" smtClean="0"/>
              <a:t>The acceptance of deliverables must be clearly defined and understood by all parties.  </a:t>
            </a:r>
          </a:p>
          <a:p>
            <a:pPr marL="171450" indent="-171450">
              <a:buFont typeface="Arial" panose="020B0604020202020204" pitchFamily="34" charset="0"/>
              <a:buChar char="•"/>
            </a:pPr>
            <a:r>
              <a:rPr lang="en-US" dirty="0" smtClean="0"/>
              <a:t>This section should include a description of how both parties will know when work is acceptable, how it will be accepted, and who is authorized to accept the work.</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18</a:t>
            </a:fld>
            <a:endParaRPr lang="en-US"/>
          </a:p>
        </p:txBody>
      </p:sp>
    </p:spTree>
    <p:extLst>
      <p:ext uri="{BB962C8B-B14F-4D97-AF65-F5344CB8AC3E}">
        <p14:creationId xmlns:p14="http://schemas.microsoft.com/office/powerpoint/2010/main" val="395111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 of the big risks in any contracted procurement is selecting the vendor.  The evaluation team is responsible for recommending that vendor.  It can be the first step in a successful project or a disaster.</a:t>
            </a:r>
          </a:p>
          <a:p>
            <a:pPr marL="171450" indent="-171450">
              <a:buFont typeface="Arial" panose="020B0604020202020204" pitchFamily="34" charset="0"/>
              <a:buChar char="•"/>
            </a:pPr>
            <a:r>
              <a:rPr lang="en-US" dirty="0" smtClean="0"/>
              <a:t>When selecting the evaluation team select a diverse group.  While you want members to be familiar with the work needed you’ll want people who will think about it from different perspectives.  </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21</a:t>
            </a:fld>
            <a:endParaRPr lang="en-US"/>
          </a:p>
        </p:txBody>
      </p:sp>
    </p:spTree>
    <p:extLst>
      <p:ext uri="{BB962C8B-B14F-4D97-AF65-F5344CB8AC3E}">
        <p14:creationId xmlns:p14="http://schemas.microsoft.com/office/powerpoint/2010/main" val="141977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internal project lead (typically the person who will Manage the Contract) should review the project with the evaluation team.  They should review the background, why you need the work done, the important deliverables, the timeline and what is in and not within scope.  You are forming a team who will need to work together to identify the best solution.  </a:t>
            </a:r>
          </a:p>
          <a:p>
            <a:pPr marL="171450" indent="-171450">
              <a:buFont typeface="Arial" panose="020B0604020202020204" pitchFamily="34" charset="0"/>
              <a:buChar char="•"/>
            </a:pPr>
            <a:r>
              <a:rPr lang="en-US" dirty="0" smtClean="0"/>
              <a:t>Get everyone involved early and keep them engaged throughout the process.</a:t>
            </a:r>
          </a:p>
          <a:p>
            <a:pPr marL="171450" indent="-171450">
              <a:buFont typeface="Arial" panose="020B0604020202020204" pitchFamily="34" charset="0"/>
              <a:buChar char="•"/>
            </a:pPr>
            <a:r>
              <a:rPr lang="en-US" dirty="0" smtClean="0"/>
              <a:t>Before evaluating proposals, evaluators should:</a:t>
            </a:r>
          </a:p>
          <a:p>
            <a:pPr marL="171450" lvl="0" indent="-171450">
              <a:buFont typeface="Arial" panose="020B0604020202020204" pitchFamily="34" charset="0"/>
              <a:buChar char="•"/>
            </a:pPr>
            <a:r>
              <a:rPr lang="en-US" dirty="0" smtClean="0"/>
              <a:t>Think about - the BIG Picture?</a:t>
            </a:r>
          </a:p>
          <a:p>
            <a:pPr marL="171450" lvl="0" indent="-171450">
              <a:buFont typeface="Arial" panose="020B0604020202020204" pitchFamily="34" charset="0"/>
              <a:buChar char="•"/>
            </a:pPr>
            <a:r>
              <a:rPr lang="en-US" dirty="0" smtClean="0"/>
              <a:t>Gain Insight</a:t>
            </a:r>
          </a:p>
          <a:p>
            <a:pPr marL="171450" lvl="0" indent="-171450">
              <a:buFont typeface="Arial" panose="020B0604020202020204" pitchFamily="34" charset="0"/>
              <a:buChar char="•"/>
            </a:pPr>
            <a:r>
              <a:rPr lang="en-US" dirty="0" smtClean="0"/>
              <a:t>Understand Background, why are you procuring this? </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22</a:t>
            </a:fld>
            <a:endParaRPr lang="en-US"/>
          </a:p>
        </p:txBody>
      </p:sp>
    </p:spTree>
    <p:extLst>
      <p:ext uri="{BB962C8B-B14F-4D97-AF65-F5344CB8AC3E}">
        <p14:creationId xmlns:p14="http://schemas.microsoft.com/office/powerpoint/2010/main" val="211805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evaluation team should be formed early and be made up of people with knowledge of the subject.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evaluator brings a uniquely valuable set of experiences.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Evaluation teams are typically made up of an odd number of evaluators normally 3 sometimes 5 persons.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should attend any pre-proposal conference and evaluation training even if they have evaluated before as it helps form and focus the team on the specific scope of work at-hand.</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23</a:t>
            </a:fld>
            <a:endParaRPr lang="en-US"/>
          </a:p>
        </p:txBody>
      </p:sp>
    </p:spTree>
    <p:extLst>
      <p:ext uri="{BB962C8B-B14F-4D97-AF65-F5344CB8AC3E}">
        <p14:creationId xmlns:p14="http://schemas.microsoft.com/office/powerpoint/2010/main" val="371855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Read the procurement document, RFP</a:t>
            </a:r>
            <a:r>
              <a:rPr lang="en-US" dirty="0" smtClean="0"/>
              <a:t>; you need to know </a:t>
            </a:r>
            <a:r>
              <a:rPr lang="en-US" u="sng" dirty="0" smtClean="0"/>
              <a:t>what is being asked for and how you said you would evaluate</a:t>
            </a:r>
            <a:r>
              <a:rPr lang="en-US" dirty="0" smtClean="0"/>
              <a:t> prior to reading the proposals.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Read each proposal and score against the requirements of the RFP.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Once you start, resist the temptation to compare notes with other evaluators before completing your first round of evaluation.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have questions start with your Procurement Professional.   </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24</a:t>
            </a:fld>
            <a:endParaRPr lang="en-US"/>
          </a:p>
        </p:txBody>
      </p:sp>
    </p:spTree>
    <p:extLst>
      <p:ext uri="{BB962C8B-B14F-4D97-AF65-F5344CB8AC3E}">
        <p14:creationId xmlns:p14="http://schemas.microsoft.com/office/powerpoint/2010/main" val="291726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Write notes in the score sheet!</a:t>
            </a:r>
            <a:r>
              <a:rPr lang="en-US" dirty="0" smtClean="0"/>
              <a:t> Make notes especially when scoring high or low as you and the team will benefit from your notes at the consensus meeting.  The notes are extremely valuable when debriefing unsuccessful vendors as well.  Write them in a manner that will help improve the vendor’s future proposals.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 what is</a:t>
            </a:r>
            <a:r>
              <a:rPr lang="en-US" baseline="0" dirty="0" smtClean="0"/>
              <a:t> meant by making notes that will help proposers improve?  Always keep your notes positive for several reasons.  First they help steer any debrief in a good direction.  Second, they are public record and can spark protests if the proposer believes they are treated unfairly.  Vendors are our resources, treating badly only costs us in the long run.</a:t>
            </a:r>
            <a:endParaRPr lang="en-US" dirty="0" smtClean="0"/>
          </a:p>
          <a:p>
            <a:r>
              <a:rPr lang="en-US" dirty="0" smtClean="0"/>
              <a:t>Your job is as much about being able to explain why someone didn’t win the bid as identifying an Apparent Successful Vendor.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25</a:t>
            </a:fld>
            <a:endParaRPr lang="en-US"/>
          </a:p>
        </p:txBody>
      </p:sp>
    </p:spTree>
    <p:extLst>
      <p:ext uri="{BB962C8B-B14F-4D97-AF65-F5344CB8AC3E}">
        <p14:creationId xmlns:p14="http://schemas.microsoft.com/office/powerpoint/2010/main" val="210228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Explain the background, where you are now and where you want to be.</a:t>
            </a:r>
          </a:p>
          <a:p>
            <a:pPr marL="171450" lvl="0" indent="-171450">
              <a:buFont typeface="Arial" panose="020B0604020202020204" pitchFamily="34" charset="0"/>
              <a:buChar char="•"/>
            </a:pPr>
            <a:r>
              <a:rPr lang="en-US" dirty="0" smtClean="0"/>
              <a:t>State the results you want to be achieved by the vendor.</a:t>
            </a:r>
          </a:p>
          <a:p>
            <a:pPr marL="171450" lvl="0" indent="-171450">
              <a:buFont typeface="Arial" panose="020B0604020202020204" pitchFamily="34" charset="0"/>
              <a:buChar char="•"/>
            </a:pPr>
            <a:r>
              <a:rPr lang="en-US" dirty="0" smtClean="0"/>
              <a:t>State the deliverables the vendor is to provide.</a:t>
            </a:r>
          </a:p>
          <a:p>
            <a:pPr marL="171450" lvl="0" indent="-171450">
              <a:buFont typeface="Arial" panose="020B0604020202020204" pitchFamily="34" charset="0"/>
              <a:buChar char="•"/>
            </a:pPr>
            <a:r>
              <a:rPr lang="en-US" dirty="0" smtClean="0"/>
              <a:t>Define the schedule for the results, deliverables and acceptance.</a:t>
            </a:r>
          </a:p>
          <a:p>
            <a:pPr marL="171450" lvl="0" indent="-171450">
              <a:buFont typeface="Arial" panose="020B0604020202020204" pitchFamily="34" charset="0"/>
              <a:buChar char="•"/>
            </a:pPr>
            <a:r>
              <a:rPr lang="en-US" dirty="0" smtClean="0"/>
              <a:t>Define the service levels that you want and the measurements.</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a:p>
        </p:txBody>
      </p:sp>
    </p:spTree>
    <p:extLst>
      <p:ext uri="{BB962C8B-B14F-4D97-AF65-F5344CB8AC3E}">
        <p14:creationId xmlns:p14="http://schemas.microsoft.com/office/powerpoint/2010/main" val="347910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Review your scores!</a:t>
            </a:r>
            <a:r>
              <a:rPr lang="en-US" dirty="0" smtClean="0"/>
              <a:t> After reading and scoring all of the proposals go back and review your scoring, giving consideration to equal weighting of your scoring of each element and each proposal.  As you go from one proposal to the next it’s not unusual to change your view of other proposals.  Adjust your scores as you see fit keeping in mind that your first impression is likely the most accurate.  There are many differing approaches to reviewing and scoring proposals. Be logical - use what works for you.</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26</a:t>
            </a:fld>
            <a:endParaRPr lang="en-US"/>
          </a:p>
        </p:txBody>
      </p:sp>
    </p:spTree>
    <p:extLst>
      <p:ext uri="{BB962C8B-B14F-4D97-AF65-F5344CB8AC3E}">
        <p14:creationId xmlns:p14="http://schemas.microsoft.com/office/powerpoint/2010/main" val="288910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Scoring criteria can be as simple as what’s shown or incredibly complicated.  Use a method that aligns with the work being bid.  The table below is simple and based on 100 points.  Keep it simple if you can.  But make sure you able to break down responses to adequately assess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I’ve heard of scoring criteria that was in excess of 3,000 different scored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27</a:t>
            </a:fld>
            <a:endParaRPr lang="en-US"/>
          </a:p>
        </p:txBody>
      </p:sp>
    </p:spTree>
    <p:extLst>
      <p:ext uri="{BB962C8B-B14F-4D97-AF65-F5344CB8AC3E}">
        <p14:creationId xmlns:p14="http://schemas.microsoft.com/office/powerpoint/2010/main" val="213969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must provide a consistent opportunity for all.</a:t>
            </a:r>
          </a:p>
          <a:p>
            <a:r>
              <a:rPr lang="en-US" dirty="0" smtClean="0"/>
              <a:t>We must say what we’re going to do and do what we said.  </a:t>
            </a:r>
          </a:p>
          <a:p>
            <a:r>
              <a:rPr lang="en-US" dirty="0" smtClean="0"/>
              <a:t>Vendor selection is the starting point of the project outcome.  </a:t>
            </a:r>
          </a:p>
          <a:p>
            <a:r>
              <a:rPr lang="en-US" dirty="0" smtClean="0"/>
              <a:t>Your job as an evaluator is important. </a:t>
            </a:r>
          </a:p>
          <a:p>
            <a:r>
              <a:rPr lang="en-US" dirty="0" smtClean="0"/>
              <a:t>Vendors expend significant time, effort and energy (which translate to costs) in proposing. </a:t>
            </a:r>
          </a:p>
          <a:p>
            <a:r>
              <a:rPr lang="en-US" dirty="0" smtClean="0"/>
              <a:t>They will adamantly compete for the business and respond accordingly if they feel they are not treated fairly. In other words they will protest.</a:t>
            </a:r>
            <a:r>
              <a:rPr lang="en-US" baseline="0" dirty="0" smtClean="0"/>
              <a:t>  We all know a protest can blow up your procurement and project schedule.</a:t>
            </a:r>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28</a:t>
            </a:fld>
            <a:endParaRPr lang="en-US"/>
          </a:p>
        </p:txBody>
      </p:sp>
    </p:spTree>
    <p:extLst>
      <p:ext uri="{BB962C8B-B14F-4D97-AF65-F5344CB8AC3E}">
        <p14:creationId xmlns:p14="http://schemas.microsoft.com/office/powerpoint/2010/main" val="2371271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evaluator is often most interested in the Management and Technical sections of the proposal.  However, you will also want to know about the References, Resumes, Quality of previous performance, reputation and Work Samples etc., to establish Qualifications &amp; Experience.  You may want to review the proposal and Certifications &amp; Assurances to determine if they took exceptions to terms and conditions.  Evaluate each proposal against the solicitation requirements.</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29</a:t>
            </a:fld>
            <a:endParaRPr lang="en-US"/>
          </a:p>
        </p:txBody>
      </p:sp>
    </p:spTree>
    <p:extLst>
      <p:ext uri="{BB962C8B-B14F-4D97-AF65-F5344CB8AC3E}">
        <p14:creationId xmlns:p14="http://schemas.microsoft.com/office/powerpoint/2010/main" val="1895687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Technical</a:t>
            </a:r>
            <a:r>
              <a:rPr lang="en-US" dirty="0" smtClean="0"/>
              <a:t> (Approach/Methodology/Availability)</a:t>
            </a:r>
          </a:p>
          <a:p>
            <a:pPr marL="628650" lvl="1" indent="-171450">
              <a:buFont typeface="Arial" panose="020B0604020202020204" pitchFamily="34" charset="0"/>
              <a:buChar char="•"/>
            </a:pPr>
            <a:r>
              <a:rPr lang="en-US" dirty="0" smtClean="0"/>
              <a:t>Understanding of project and proposed methodology </a:t>
            </a:r>
          </a:p>
          <a:p>
            <a:pPr marL="628650" lvl="1" indent="-171450">
              <a:buFont typeface="Arial" panose="020B0604020202020204" pitchFamily="34" charset="0"/>
              <a:buChar char="•"/>
            </a:pPr>
            <a:r>
              <a:rPr lang="en-US" dirty="0" smtClean="0"/>
              <a:t>How do the proposed deliverables match RFP deliverables?</a:t>
            </a:r>
          </a:p>
          <a:p>
            <a:pPr marL="628650" lvl="1" indent="-171450">
              <a:buFont typeface="Arial" panose="020B0604020202020204" pitchFamily="34" charset="0"/>
              <a:buChar char="•"/>
            </a:pPr>
            <a:r>
              <a:rPr lang="en-US" dirty="0" smtClean="0"/>
              <a:t>Are they proposing what you want done within your scope of work?</a:t>
            </a:r>
          </a:p>
          <a:p>
            <a:pPr marL="628650" lvl="1" indent="-171450">
              <a:buFont typeface="Arial" panose="020B0604020202020204" pitchFamily="34" charset="0"/>
              <a:buChar char="•"/>
            </a:pPr>
            <a:r>
              <a:rPr lang="en-US" dirty="0" smtClean="0"/>
              <a:t>Do they have experience/process in place or will you pay them to create something new?</a:t>
            </a:r>
          </a:p>
          <a:p>
            <a:pPr marL="628650" lvl="1" indent="-171450">
              <a:buFont typeface="Arial" panose="020B0604020202020204" pitchFamily="34" charset="0"/>
              <a:buChar char="•"/>
            </a:pPr>
            <a:r>
              <a:rPr lang="en-US" dirty="0" smtClean="0"/>
              <a:t>Project Management, internal controls and team structure</a:t>
            </a:r>
          </a:p>
          <a:p>
            <a:pPr marL="628650" lvl="1" indent="-171450">
              <a:buFont typeface="Arial" panose="020B0604020202020204" pitchFamily="34" charset="0"/>
              <a:buChar char="•"/>
            </a:pPr>
            <a:r>
              <a:rPr lang="en-US" dirty="0" smtClean="0"/>
              <a:t>Who’s going to manage the contractor’s team?</a:t>
            </a:r>
          </a:p>
          <a:p>
            <a:pPr marL="628650" lvl="1" indent="-171450">
              <a:buFont typeface="Arial" panose="020B0604020202020204" pitchFamily="34" charset="0"/>
              <a:buChar char="•"/>
            </a:pPr>
            <a:r>
              <a:rPr lang="en-US" dirty="0" smtClean="0"/>
              <a:t>What’s the reporting structure?</a:t>
            </a:r>
          </a:p>
          <a:p>
            <a:pPr marL="628650" lvl="1" indent="-171450">
              <a:buFont typeface="Arial" panose="020B0604020202020204" pitchFamily="34" charset="0"/>
              <a:buChar char="•"/>
            </a:pPr>
            <a:r>
              <a:rPr lang="en-US" dirty="0" smtClean="0"/>
              <a:t>What internal controls are identified?</a:t>
            </a:r>
          </a:p>
          <a:p>
            <a:pPr marL="628650" lvl="1" indent="-171450">
              <a:buFont typeface="Arial" panose="020B0604020202020204" pitchFamily="34" charset="0"/>
              <a:buChar char="•"/>
            </a:pPr>
            <a:r>
              <a:rPr lang="en-US" dirty="0" smtClean="0"/>
              <a:t>Quality of proposed work plan and description of deliverables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30</a:t>
            </a:fld>
            <a:endParaRPr lang="en-US"/>
          </a:p>
        </p:txBody>
      </p:sp>
    </p:spTree>
    <p:extLst>
      <p:ext uri="{BB962C8B-B14F-4D97-AF65-F5344CB8AC3E}">
        <p14:creationId xmlns:p14="http://schemas.microsoft.com/office/powerpoint/2010/main" val="3824205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Collective Professional Competence</a:t>
            </a:r>
            <a:r>
              <a:rPr lang="en-US" dirty="0" smtClean="0"/>
              <a:t> </a:t>
            </a:r>
          </a:p>
          <a:p>
            <a:pPr lvl="1"/>
            <a:r>
              <a:rPr lang="en-US" dirty="0" smtClean="0"/>
              <a:t>Is their proposal succinct well written and easy to follow?  The proposal should be their best work and indicative of the work they would do for us.</a:t>
            </a:r>
          </a:p>
          <a:p>
            <a:pPr lvl="1"/>
            <a:r>
              <a:rPr lang="en-US" dirty="0" smtClean="0"/>
              <a:t>What do their sample reports look like?  Can you work with their format and are they easy to follow?</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31</a:t>
            </a:fld>
            <a:endParaRPr lang="en-US"/>
          </a:p>
        </p:txBody>
      </p:sp>
    </p:spTree>
    <p:extLst>
      <p:ext uri="{BB962C8B-B14F-4D97-AF65-F5344CB8AC3E}">
        <p14:creationId xmlns:p14="http://schemas.microsoft.com/office/powerpoint/2010/main" val="199292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Price Proposal</a:t>
            </a:r>
            <a:r>
              <a:rPr lang="en-US" dirty="0" smtClean="0"/>
              <a:t> The price proposal is typically calculated as a ratio and proportion.  The lowest price gets the highest score and the rest are proportioned down either from the lowest or the average.  There are many ways to calculate price scores.  You need to score according to the way your procurement document states.</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32</a:t>
            </a:fld>
            <a:endParaRPr lang="en-US"/>
          </a:p>
        </p:txBody>
      </p:sp>
    </p:spTree>
    <p:extLst>
      <p:ext uri="{BB962C8B-B14F-4D97-AF65-F5344CB8AC3E}">
        <p14:creationId xmlns:p14="http://schemas.microsoft.com/office/powerpoint/2010/main" val="2903551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Oral Interviews and Demonstrations</a:t>
            </a:r>
            <a:r>
              <a:rPr lang="en-US" dirty="0" smtClean="0"/>
              <a:t>: Are valuable to sort slick proposals from consultants who really know what they are doing but didn’t write well (determines winner, if required).  Never let the interview turn into a sales pitch.  </a:t>
            </a:r>
          </a:p>
          <a:p>
            <a:pPr marL="171450" indent="-171450">
              <a:buFont typeface="Arial" panose="020B0604020202020204" pitchFamily="34" charset="0"/>
              <a:buChar char="•"/>
            </a:pPr>
            <a:r>
              <a:rPr lang="en-US" dirty="0" smtClean="0"/>
              <a:t>Be prepared with a list of questions that are the same for all interviews.  Interviews need to be scheduled for a set time length.  Have someone be the timekeeper and don’t go over for one and not another.  That is a sure way to open up for protest.</a:t>
            </a:r>
          </a:p>
          <a:p>
            <a:pPr marL="171450" indent="-171450">
              <a:buFont typeface="Arial" panose="020B0604020202020204" pitchFamily="34" charset="0"/>
              <a:buChar char="•"/>
            </a:pPr>
            <a:r>
              <a:rPr lang="en-US" dirty="0" smtClean="0"/>
              <a:t>You might provide the interviewees some general topics for the interview but if you send your questions in advance you’ll likely get canned answers.  You want their answers on-the-fly.  If they know their stuff is shouldn’t be difficult.  However, if they mailed-it-in they will not show well. </a:t>
            </a:r>
          </a:p>
          <a:p>
            <a:pPr marL="171450" indent="-171450">
              <a:buFont typeface="Arial" panose="020B0604020202020204" pitchFamily="34" charset="0"/>
              <a:buChar char="•"/>
            </a:pPr>
            <a:r>
              <a:rPr lang="en-US" dirty="0" smtClean="0"/>
              <a:t>The live interview also gives you an opportunity to see how team members and subcontractors interact.  If the interaction is not good in the interview it will likely get worse under pressure to produce.</a:t>
            </a:r>
          </a:p>
          <a:p>
            <a:pPr marL="171450" indent="-171450">
              <a:buFont typeface="Arial" panose="020B0604020202020204" pitchFamily="34" charset="0"/>
              <a:buChar char="•"/>
            </a:pPr>
            <a:r>
              <a:rPr lang="en-US" dirty="0" smtClean="0"/>
              <a:t>From memory have the Project Manager draw their project on whiteboard with the project, timelines, milestones and where they see any risks that are beyond their control.</a:t>
            </a:r>
          </a:p>
          <a:p>
            <a:pPr marL="171450" indent="-171450">
              <a:buFont typeface="Arial" panose="020B0604020202020204" pitchFamily="34" charset="0"/>
              <a:buChar char="•"/>
            </a:pPr>
            <a:r>
              <a:rPr lang="en-US" dirty="0" smtClean="0"/>
              <a:t>If you require a software demo require that they get one of their customers who are using the software to provide the demo (teleconference if necessary). Have them walk through all the features and explain how they use them.  This will prevent you from getting vaporware.</a:t>
            </a:r>
          </a:p>
          <a:p>
            <a:pPr marL="171450" indent="-171450">
              <a:buFont typeface="Arial" panose="020B0604020202020204" pitchFamily="34" charset="0"/>
              <a:buChar char="•"/>
            </a:pPr>
            <a:r>
              <a:rPr lang="en-US" dirty="0" smtClean="0"/>
              <a:t>One method of conducting oral interviews is to interview each member of the team separately.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33</a:t>
            </a:fld>
            <a:endParaRPr lang="en-US"/>
          </a:p>
        </p:txBody>
      </p:sp>
    </p:spTree>
    <p:extLst>
      <p:ext uri="{BB962C8B-B14F-4D97-AF65-F5344CB8AC3E}">
        <p14:creationId xmlns:p14="http://schemas.microsoft.com/office/powerpoint/2010/main" val="14285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Consensus Meeting:</a:t>
            </a:r>
            <a:r>
              <a:rPr lang="en-US" dirty="0" smtClean="0"/>
              <a:t> Come to the Consensus Scoring meeting with an open mind ready to see what others saw and to share your thoughts and experiences.  If others evaluated differently ensure all understand why.  Come to consensus on each proposal’s overall ranking.</a:t>
            </a:r>
          </a:p>
          <a:p>
            <a:pPr marL="171450" indent="-171450">
              <a:buFont typeface="Arial" panose="020B0604020202020204" pitchFamily="34" charset="0"/>
              <a:buChar char="•"/>
            </a:pPr>
            <a:r>
              <a:rPr lang="en-US" dirty="0" smtClean="0"/>
              <a:t>Be prepared to select the vendor who is most likely to provide the best overall product or solution as seen by the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you might guess there will always be someone who scores higher and someone who scores lower.  It is generally not an issue as long as they are consistent.  When graphing, look for score(s) out of sync with the others. If each evaluator’s score for that bidder trends in the same direction then there is general consensus. It is an opportunity to discuss what the evaluator saw that caused them to buck the trend.  Sometimes they have experience that will cause the rest of the team to rethink their scoring.  Remember you are drawing on each evaluator’s unique background and experience.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When reading proposals’ does the proposal show that the vendor interprets your intent of the work the same way you do or does the proposal show different intent?  If the proposer starts with different objectives it’s usually impossible to swing the work back in line with the intent of the project.  Is the vendor proposing to do your scope of work, or theirs?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34</a:t>
            </a:fld>
            <a:endParaRPr lang="en-US"/>
          </a:p>
        </p:txBody>
      </p:sp>
    </p:spTree>
    <p:extLst>
      <p:ext uri="{BB962C8B-B14F-4D97-AF65-F5344CB8AC3E}">
        <p14:creationId xmlns:p14="http://schemas.microsoft.com/office/powerpoint/2010/main" val="1236258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b="1" i="1" u="sng" dirty="0" smtClean="0"/>
              <a:t>1 Project Manager - Review Intent with team </a:t>
            </a:r>
            <a:endParaRPr lang="en-US" b="1" i="1" dirty="0" smtClean="0"/>
          </a:p>
          <a:p>
            <a:pPr marL="171450" lvl="0" indent="-171450">
              <a:buFont typeface="Arial" panose="020B0604020202020204" pitchFamily="34" charset="0"/>
              <a:buChar char="•"/>
            </a:pPr>
            <a:r>
              <a:rPr lang="en-US" dirty="0" smtClean="0"/>
              <a:t>What’s important to success?  </a:t>
            </a:r>
          </a:p>
          <a:p>
            <a:pPr marL="171450" lvl="0" indent="-171450">
              <a:buFont typeface="Arial" panose="020B0604020202020204" pitchFamily="34" charset="0"/>
              <a:buChar char="•"/>
            </a:pPr>
            <a:r>
              <a:rPr lang="en-US" dirty="0" smtClean="0"/>
              <a:t>What is the background?  </a:t>
            </a:r>
          </a:p>
          <a:p>
            <a:pPr marL="171450" lvl="0" indent="-171450">
              <a:buFont typeface="Arial" panose="020B0604020202020204" pitchFamily="34" charset="0"/>
              <a:buChar char="•"/>
            </a:pPr>
            <a:r>
              <a:rPr lang="en-US" dirty="0" smtClean="0"/>
              <a:t>Why are we doing the work?  </a:t>
            </a:r>
          </a:p>
          <a:p>
            <a:pPr marL="171450" lvl="0" indent="-171450">
              <a:buFont typeface="Arial" panose="020B0604020202020204" pitchFamily="34" charset="0"/>
              <a:buChar char="•"/>
            </a:pPr>
            <a:r>
              <a:rPr lang="en-US" dirty="0" smtClean="0"/>
              <a:t>What results are expected?</a:t>
            </a:r>
          </a:p>
          <a:p>
            <a:pPr marL="171450" lvl="0" indent="-171450">
              <a:buFont typeface="Arial" panose="020B0604020202020204" pitchFamily="34" charset="0"/>
              <a:buChar char="•"/>
            </a:pPr>
            <a:r>
              <a:rPr lang="en-US" dirty="0" smtClean="0"/>
              <a:t>What is the timeline for the work?</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Read the solicitation</a:t>
            </a:r>
          </a:p>
          <a:p>
            <a:pPr marL="171450" lvl="0" indent="-171450">
              <a:buFont typeface="Arial" panose="020B0604020202020204" pitchFamily="34" charset="0"/>
              <a:buChar char="•"/>
            </a:pPr>
            <a:r>
              <a:rPr lang="en-US" dirty="0" smtClean="0"/>
              <a:t>Read the Proposals</a:t>
            </a:r>
          </a:p>
          <a:p>
            <a:pPr marL="171450" lvl="0" indent="-171450">
              <a:buFont typeface="Arial" panose="020B0604020202020204" pitchFamily="34" charset="0"/>
              <a:buChar char="•"/>
            </a:pPr>
            <a:r>
              <a:rPr lang="en-US" dirty="0" smtClean="0"/>
              <a:t>Read between the lines what’s said and what’s not said?  Were they in the room or did they lead the discussion?</a:t>
            </a:r>
          </a:p>
          <a:p>
            <a:pPr marL="171450" lvl="0" indent="-171450">
              <a:buFont typeface="Arial" panose="020B0604020202020204" pitchFamily="34" charset="0"/>
              <a:buChar char="•"/>
            </a:pPr>
            <a:r>
              <a:rPr lang="en-US" dirty="0" smtClean="0"/>
              <a:t>Put yourself in the proposer’s shoes.</a:t>
            </a:r>
          </a:p>
          <a:p>
            <a:pPr marL="171450" lvl="0" indent="-171450">
              <a:buFont typeface="Arial" panose="020B0604020202020204" pitchFamily="34" charset="0"/>
              <a:buChar char="•"/>
            </a:pPr>
            <a:r>
              <a:rPr lang="en-US" dirty="0" smtClean="0"/>
              <a:t>What is being highlighted and what’s not?</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Does the proposers plan fit together?  </a:t>
            </a:r>
          </a:p>
          <a:p>
            <a:pPr marL="171450" lvl="0" indent="-171450">
              <a:buFont typeface="Arial" panose="020B0604020202020204" pitchFamily="34" charset="0"/>
              <a:buChar char="•"/>
            </a:pPr>
            <a:r>
              <a:rPr lang="en-US" dirty="0" smtClean="0"/>
              <a:t>Do they demonstrate good organization and controls?</a:t>
            </a:r>
          </a:p>
          <a:p>
            <a:pPr marL="171450" lvl="0" indent="-171450">
              <a:buFont typeface="Arial" panose="020B0604020202020204" pitchFamily="34" charset="0"/>
              <a:buChar char="•"/>
            </a:pPr>
            <a:r>
              <a:rPr lang="en-US" dirty="0" smtClean="0"/>
              <a:t>Does their business attitude/temperament match your specific need?</a:t>
            </a:r>
          </a:p>
          <a:p>
            <a:pPr marL="171450" lvl="0" indent="-171450">
              <a:buFont typeface="Arial" panose="020B0604020202020204" pitchFamily="34" charset="0"/>
              <a:buChar char="•"/>
            </a:pPr>
            <a:r>
              <a:rPr lang="en-US" dirty="0" smtClean="0"/>
              <a:t>Are they proposing to do the work you need or are they proposing something different?</a:t>
            </a:r>
          </a:p>
          <a:p>
            <a:pPr marL="171450" lvl="0" indent="-171450">
              <a:buFont typeface="Arial" panose="020B0604020202020204" pitchFamily="34" charset="0"/>
              <a:buChar char="•"/>
            </a:pPr>
            <a:r>
              <a:rPr lang="en-US" dirty="0" smtClean="0"/>
              <a:t>You’d like to have a high wow factor.</a:t>
            </a:r>
          </a:p>
          <a:p>
            <a:pPr marL="628650" lvl="1" indent="-171450">
              <a:buFont typeface="Arial" panose="020B0604020202020204" pitchFamily="34" charset="0"/>
              <a:buChar char="•"/>
            </a:pPr>
            <a:r>
              <a:rPr lang="en-US" dirty="0" smtClean="0"/>
              <a:t>Wow they tied everything together and even thought of things we had not (without scope creep).  </a:t>
            </a:r>
          </a:p>
          <a:p>
            <a:pPr marL="628650" lvl="1" indent="-171450">
              <a:buFont typeface="Arial" panose="020B0604020202020204" pitchFamily="34" charset="0"/>
              <a:buChar char="•"/>
            </a:pPr>
            <a:r>
              <a:rPr lang="en-US" dirty="0" smtClean="0"/>
              <a:t>Wow this team is the best in the business.  </a:t>
            </a:r>
          </a:p>
          <a:p>
            <a:pPr marL="628650" lvl="1" indent="-171450">
              <a:buFont typeface="Arial" panose="020B0604020202020204" pitchFamily="34" charset="0"/>
              <a:buChar char="•"/>
            </a:pPr>
            <a:r>
              <a:rPr lang="en-US" dirty="0" smtClean="0"/>
              <a:t>Wow this is the best most succinct proposal I’ve ever seen (if the proposal is well written and succinct the work is more likely to be the same).</a:t>
            </a:r>
          </a:p>
          <a:p>
            <a:pPr marL="171450" lvl="0" indent="-171450">
              <a:buFont typeface="Arial" panose="020B0604020202020204" pitchFamily="34" charset="0"/>
              <a:buChar char="•"/>
            </a:pPr>
            <a:r>
              <a:rPr lang="en-US" dirty="0" smtClean="0"/>
              <a:t>Do they walk-the-walk and talk-the-talk?</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35</a:t>
            </a:fld>
            <a:endParaRPr lang="en-US"/>
          </a:p>
        </p:txBody>
      </p:sp>
    </p:spTree>
    <p:extLst>
      <p:ext uri="{BB962C8B-B14F-4D97-AF65-F5344CB8AC3E}">
        <p14:creationId xmlns:p14="http://schemas.microsoft.com/office/powerpoint/2010/main" val="3665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dirty="0" smtClean="0"/>
              <a:t>Daily, weekly, monthly, quarterly. Red-flag reporting.</a:t>
            </a:r>
          </a:p>
          <a:p>
            <a:pPr marL="171450" lvl="0" indent="-171450">
              <a:buFont typeface="Arial" panose="020B0604020202020204" pitchFamily="34" charset="0"/>
              <a:buChar char="•"/>
            </a:pPr>
            <a:r>
              <a:rPr lang="en-US" sz="1400" dirty="0" smtClean="0"/>
              <a:t>Achievement to date, achievements planned.</a:t>
            </a:r>
          </a:p>
          <a:p>
            <a:pPr marL="171450" lvl="0" indent="-171450">
              <a:buFont typeface="Arial" panose="020B0604020202020204" pitchFamily="34" charset="0"/>
              <a:buChar char="•"/>
            </a:pPr>
            <a:r>
              <a:rPr lang="en-US" sz="1400" dirty="0" smtClean="0"/>
              <a:t>Identification of problems to date.</a:t>
            </a:r>
          </a:p>
          <a:p>
            <a:pPr marL="171450" lvl="0" indent="-171450">
              <a:buFont typeface="Arial" panose="020B0604020202020204" pitchFamily="34" charset="0"/>
              <a:buChar char="•"/>
            </a:pPr>
            <a:r>
              <a:rPr lang="en-US" sz="1400" dirty="0" smtClean="0"/>
              <a:t>On-site meetings, progress meetings, acceptance process meetings, etc.</a:t>
            </a:r>
          </a:p>
          <a:p>
            <a:pPr marL="171450" lvl="0" indent="-171450">
              <a:buFont typeface="Arial" panose="020B0604020202020204" pitchFamily="34" charset="0"/>
              <a:buChar char="•"/>
            </a:pPr>
            <a:r>
              <a:rPr lang="en-US" sz="1400" dirty="0" smtClean="0"/>
              <a:t>Project managers with authority to make decisions for the results.</a:t>
            </a:r>
          </a:p>
          <a:p>
            <a:pPr marL="171450" lvl="0" indent="-171450">
              <a:buFont typeface="Arial" panose="020B0604020202020204" pitchFamily="34" charset="0"/>
              <a:buChar char="•"/>
            </a:pPr>
            <a:r>
              <a:rPr lang="en-US" sz="1400" dirty="0" smtClean="0"/>
              <a:t>Milestone reviews.</a:t>
            </a:r>
          </a:p>
          <a:p>
            <a:pPr marL="171450" lvl="0" indent="-171450">
              <a:buFont typeface="Arial" panose="020B0604020202020204" pitchFamily="34" charset="0"/>
              <a:buChar char="•"/>
            </a:pPr>
            <a:r>
              <a:rPr lang="en-US" sz="1400" dirty="0" smtClean="0"/>
              <a:t>Payment for performance.</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a:p>
        </p:txBody>
      </p:sp>
    </p:spTree>
    <p:extLst>
      <p:ext uri="{BB962C8B-B14F-4D97-AF65-F5344CB8AC3E}">
        <p14:creationId xmlns:p14="http://schemas.microsoft.com/office/powerpoint/2010/main" val="74483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When the results are achieved, what benefits do we expect?</a:t>
            </a:r>
          </a:p>
          <a:p>
            <a:pPr marL="171450" lvl="0" indent="-171450">
              <a:buFont typeface="Arial" panose="020B0604020202020204" pitchFamily="34" charset="0"/>
              <a:buChar char="•"/>
            </a:pPr>
            <a:r>
              <a:rPr lang="en-US" dirty="0" smtClean="0"/>
              <a:t>Vendor needs to know the benefits of results for full understanding.</a:t>
            </a:r>
          </a:p>
          <a:p>
            <a:pPr marL="171450" lvl="0" indent="-171450">
              <a:buFont typeface="Arial" panose="020B0604020202020204" pitchFamily="34" charset="0"/>
              <a:buChar char="•"/>
            </a:pPr>
            <a:r>
              <a:rPr lang="en-US" dirty="0" smtClean="0"/>
              <a:t>These were likely expressed to get internal buy-in of project.</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a:p>
        </p:txBody>
      </p:sp>
    </p:spTree>
    <p:extLst>
      <p:ext uri="{BB962C8B-B14F-4D97-AF65-F5344CB8AC3E}">
        <p14:creationId xmlns:p14="http://schemas.microsoft.com/office/powerpoint/2010/main" val="265105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Technical requirements (specifications).</a:t>
            </a:r>
          </a:p>
          <a:p>
            <a:pPr marL="171450" lvl="0" indent="-171450">
              <a:buFont typeface="Arial" panose="020B0604020202020204" pitchFamily="34" charset="0"/>
              <a:buChar char="•"/>
            </a:pPr>
            <a:r>
              <a:rPr lang="en-US" dirty="0" smtClean="0"/>
              <a:t>Government and legal requirements.</a:t>
            </a:r>
          </a:p>
          <a:p>
            <a:pPr marL="171450" lvl="0" indent="-171450">
              <a:buFont typeface="Arial" panose="020B0604020202020204" pitchFamily="34" charset="0"/>
              <a:buChar char="•"/>
            </a:pPr>
            <a:r>
              <a:rPr lang="en-US" dirty="0" smtClean="0"/>
              <a:t>Contract requirements (SLAs if not specified elsewhere).</a:t>
            </a:r>
          </a:p>
          <a:p>
            <a:pPr marL="171450" lvl="0" indent="-171450">
              <a:buFont typeface="Arial" panose="020B0604020202020204" pitchFamily="34" charset="0"/>
              <a:buChar char="•"/>
            </a:pPr>
            <a:r>
              <a:rPr lang="en-US" dirty="0" smtClean="0"/>
              <a:t>Location of work and access requirements.</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8</a:t>
            </a:fld>
            <a:endParaRPr lang="en-US"/>
          </a:p>
        </p:txBody>
      </p:sp>
    </p:spTree>
    <p:extLst>
      <p:ext uri="{BB962C8B-B14F-4D97-AF65-F5344CB8AC3E}">
        <p14:creationId xmlns:p14="http://schemas.microsoft.com/office/powerpoint/2010/main" val="417926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Define the customer-supplied items (data, hardware, etc.).</a:t>
            </a:r>
          </a:p>
          <a:p>
            <a:pPr marL="171450" lvl="0" indent="-171450">
              <a:buFont typeface="Arial" panose="020B0604020202020204" pitchFamily="34" charset="0"/>
              <a:buChar char="•"/>
            </a:pPr>
            <a:r>
              <a:rPr lang="en-US" dirty="0" smtClean="0"/>
              <a:t>Specify the dates.</a:t>
            </a:r>
          </a:p>
          <a:p>
            <a:pPr marL="171450" lvl="0" indent="-171450">
              <a:buFont typeface="Arial" panose="020B0604020202020204" pitchFamily="34" charset="0"/>
              <a:buChar char="•"/>
            </a:pPr>
            <a:r>
              <a:rPr lang="en-US" dirty="0" smtClean="0"/>
              <a:t>Note that vendor has to report on issues with our items</a:t>
            </a:r>
          </a:p>
          <a:p>
            <a:pPr marL="171450" lvl="0" indent="-171450">
              <a:buFont typeface="Arial" panose="020B0604020202020204" pitchFamily="34" charset="0"/>
              <a:buChar char="•"/>
            </a:pPr>
            <a:r>
              <a:rPr lang="en-US" dirty="0" smtClean="0"/>
              <a:t>Any item not specified as contractor supplied, is vendor responsibility</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9</a:t>
            </a:fld>
            <a:endParaRPr lang="en-US"/>
          </a:p>
        </p:txBody>
      </p:sp>
    </p:spTree>
    <p:extLst>
      <p:ext uri="{BB962C8B-B14F-4D97-AF65-F5344CB8AC3E}">
        <p14:creationId xmlns:p14="http://schemas.microsoft.com/office/powerpoint/2010/main" val="59054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panose="020B0604020202020204" pitchFamily="34" charset="0"/>
              <a:buChar char="•"/>
            </a:pPr>
            <a:r>
              <a:rPr lang="en-US" dirty="0" smtClean="0"/>
              <a:t>Specify the dates.</a:t>
            </a:r>
          </a:p>
          <a:p>
            <a:pPr marL="171450" indent="-171450" algn="l">
              <a:buFont typeface="Arial" panose="020B0604020202020204" pitchFamily="34" charset="0"/>
              <a:buChar char="•"/>
            </a:pPr>
            <a:r>
              <a:rPr lang="en-US" dirty="0" smtClean="0"/>
              <a:t>What does completion look like?  </a:t>
            </a:r>
            <a:r>
              <a:rPr lang="en-US" sz="3200" dirty="0" smtClean="0"/>
              <a:t>Define the service levels that you want and the measurements.</a:t>
            </a:r>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10</a:t>
            </a:fld>
            <a:endParaRPr lang="en-US"/>
          </a:p>
        </p:txBody>
      </p:sp>
    </p:spTree>
    <p:extLst>
      <p:ext uri="{BB962C8B-B14F-4D97-AF65-F5344CB8AC3E}">
        <p14:creationId xmlns:p14="http://schemas.microsoft.com/office/powerpoint/2010/main" val="112958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section should provide a general description of the project as well as highlight the project’s background and what is to be gained by the project.  </a:t>
            </a:r>
          </a:p>
          <a:p>
            <a:pPr marL="171450" indent="-171450">
              <a:buFont typeface="Arial" panose="020B0604020202020204" pitchFamily="34" charset="0"/>
              <a:buChar char="•"/>
            </a:pPr>
            <a:r>
              <a:rPr lang="en-US" dirty="0" smtClean="0"/>
              <a:t>As the SOW often accompanies a request for proposal (RFP), the SOW introduction and background is necessary for bidding vendors to familiarize their organizations with the project.</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12</a:t>
            </a:fld>
            <a:endParaRPr lang="en-US"/>
          </a:p>
        </p:txBody>
      </p:sp>
    </p:spTree>
    <p:extLst>
      <p:ext uri="{BB962C8B-B14F-4D97-AF65-F5344CB8AC3E}">
        <p14:creationId xmlns:p14="http://schemas.microsoft.com/office/powerpoint/2010/main" val="80335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Brief statement of what you expect to accomplish as a result of this scope of work.  </a:t>
            </a:r>
          </a:p>
          <a:p>
            <a:pPr marL="171450" indent="-171450">
              <a:buFont typeface="Arial" panose="020B0604020202020204" pitchFamily="34" charset="0"/>
              <a:buChar char="•"/>
            </a:pPr>
            <a:r>
              <a:rPr lang="en-US" dirty="0" smtClean="0"/>
              <a:t>While specific deliverables and tasks will be presented in the Work Requirements section, this section should highlight what is and is not included in the scope of the project in broader terms. </a:t>
            </a:r>
          </a:p>
          <a:p>
            <a:pPr marL="628650" lvl="1" indent="-171450">
              <a:buFont typeface="Arial" panose="020B0604020202020204" pitchFamily="34" charset="0"/>
              <a:buChar char="•"/>
            </a:pPr>
            <a:r>
              <a:rPr lang="en-US" dirty="0" smtClean="0"/>
              <a:t>Explain the background, where you are now and where you want to be.</a:t>
            </a:r>
          </a:p>
          <a:p>
            <a:pPr marL="628650" lvl="1" indent="-171450">
              <a:buFont typeface="Arial" panose="020B0604020202020204" pitchFamily="34" charset="0"/>
              <a:buChar char="•"/>
            </a:pPr>
            <a:r>
              <a:rPr lang="en-US" dirty="0" smtClean="0"/>
              <a:t>State the results you want to be achieved by the vendor.</a:t>
            </a:r>
          </a:p>
          <a:p>
            <a:pPr marL="628650" lvl="1" indent="-171450">
              <a:buFont typeface="Arial" panose="020B0604020202020204" pitchFamily="34" charset="0"/>
              <a:buChar char="•"/>
            </a:pPr>
            <a:r>
              <a:rPr lang="en-US" dirty="0" smtClean="0"/>
              <a:t>State the deliverables the vendor is to provide.</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13</a:t>
            </a:fld>
            <a:endParaRPr lang="en-US"/>
          </a:p>
        </p:txBody>
      </p:sp>
    </p:spTree>
    <p:extLst>
      <p:ext uri="{BB962C8B-B14F-4D97-AF65-F5344CB8AC3E}">
        <p14:creationId xmlns:p14="http://schemas.microsoft.com/office/powerpoint/2010/main" val="234302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75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372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902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139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65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94701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144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365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680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375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787821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C409-97E4-4FBA-B694-9CF34CD0FA2E}" type="datetimeFigureOut">
              <a:rPr lang="en-US" smtClean="0"/>
              <a:pPr/>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6635221"/>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eliverab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en.wikipedia.org/wiki/Contrac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cott.Smith@des.wa.gov" TargetMode="External"/><Relationship Id="rId2" Type="http://schemas.openxmlformats.org/officeDocument/2006/relationships/hyperlink" Target="mailto:Kevin.greene@sao.wa.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pPr eaLnBrk="1" hangingPunct="1"/>
            <a:r>
              <a:rPr lang="en-US" sz="2400" dirty="0" smtClean="0">
                <a:ea typeface="ＭＳ Ｐゴシック" charset="0"/>
              </a:rPr>
              <a:t>Get Results: SOWS and Evaluation Models</a:t>
            </a:r>
            <a:endParaRPr lang="en-US" sz="1800" dirty="0">
              <a:solidFill>
                <a:srgbClr val="7030A0"/>
              </a:solidFill>
              <a:ea typeface="ＭＳ Ｐゴシック" charset="0"/>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600" dirty="0" smtClean="0">
                <a:solidFill>
                  <a:srgbClr val="324C80"/>
                </a:solidFill>
                <a:ea typeface="ＭＳ Ｐゴシック" charset="0"/>
              </a:rPr>
              <a:t>Presented by Kevin Greene (SAO) and Scott Smith (DES)</a:t>
            </a:r>
          </a:p>
        </p:txBody>
      </p:sp>
    </p:spTree>
    <p:extLst>
      <p:ext uri="{BB962C8B-B14F-4D97-AF65-F5344CB8AC3E}">
        <p14:creationId xmlns:p14="http://schemas.microsoft.com/office/powerpoint/2010/main" val="250778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is the project completed?</a:t>
            </a:r>
            <a:endParaRPr lang="en-US" dirty="0"/>
          </a:p>
        </p:txBody>
      </p:sp>
      <p:pic>
        <p:nvPicPr>
          <p:cNvPr id="8196" name="Picture 4" descr="http://1.bp.blogspot.com/-jSo5yLpX6Jk/TjhmD8qLwDI/AAAAAAAABeU/o04Tqd-SdJY/s320/What%2Bis%2Bacceptance%2Bdescribe%2Bthe%2Bimportant%2Bconditions%2Bof%2Bvalid%2Bacceptance%2Bor%2Bhow%2Bcan%2Ban%2Boffer%2Bbe%2Bacceptable%2Band%2Bstate%2Brules%2Brelating%2Bto%2Bthe%2Bacceptance%2Bof%2Bof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799"/>
            <a:ext cx="6629400" cy="441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1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dirty="0" smtClean="0"/>
              <a:t>Introduction/Background</a:t>
            </a:r>
          </a:p>
          <a:p>
            <a:pPr marL="514350" indent="-514350">
              <a:buFont typeface="+mj-lt"/>
              <a:buAutoNum type="arabicPeriod"/>
            </a:pPr>
            <a:r>
              <a:rPr lang="en-US" dirty="0" smtClean="0"/>
              <a:t>Scope of Work </a:t>
            </a:r>
          </a:p>
          <a:p>
            <a:pPr marL="914400" lvl="1" indent="-514350"/>
            <a:r>
              <a:rPr lang="en-US" i="1" dirty="0"/>
              <a:t>N</a:t>
            </a:r>
            <a:r>
              <a:rPr lang="en-US" i="1" dirty="0" smtClean="0"/>
              <a:t>ot to be confused with Statement of Work </a:t>
            </a:r>
          </a:p>
          <a:p>
            <a:pPr marL="514350" indent="-514350">
              <a:buFont typeface="+mj-lt"/>
              <a:buAutoNum type="arabicPeriod"/>
            </a:pPr>
            <a:r>
              <a:rPr lang="en-US" dirty="0" smtClean="0"/>
              <a:t>Period of Performance</a:t>
            </a:r>
          </a:p>
          <a:p>
            <a:pPr marL="514350" indent="-514350">
              <a:buFont typeface="+mj-lt"/>
              <a:buAutoNum type="arabicPeriod"/>
            </a:pPr>
            <a:r>
              <a:rPr lang="en-US" dirty="0" smtClean="0"/>
              <a:t>Place of Performance</a:t>
            </a:r>
          </a:p>
          <a:p>
            <a:pPr marL="514350" indent="-514350">
              <a:buFont typeface="+mj-lt"/>
              <a:buAutoNum type="arabicPeriod"/>
            </a:pPr>
            <a:r>
              <a:rPr lang="en-US" dirty="0" smtClean="0"/>
              <a:t>Work Requirements</a:t>
            </a:r>
          </a:p>
          <a:p>
            <a:pPr marL="514350" indent="-514350">
              <a:buFont typeface="+mj-lt"/>
              <a:buAutoNum type="arabicPeriod"/>
            </a:pPr>
            <a:r>
              <a:rPr lang="en-US" dirty="0" smtClean="0"/>
              <a:t>Schedule/Milestones</a:t>
            </a:r>
          </a:p>
          <a:p>
            <a:pPr marL="514350" indent="-514350">
              <a:buFont typeface="+mj-lt"/>
              <a:buAutoNum type="arabicPeriod"/>
            </a:pPr>
            <a:r>
              <a:rPr lang="en-US" dirty="0" smtClean="0"/>
              <a:t>Acceptance Criteria</a:t>
            </a:r>
          </a:p>
          <a:p>
            <a:pPr marL="514350" indent="-514350">
              <a:buFont typeface="+mj-lt"/>
              <a:buAutoNum type="arabicPeriod"/>
            </a:pPr>
            <a:r>
              <a:rPr lang="en-US" dirty="0" smtClean="0"/>
              <a:t>Other Requirements</a:t>
            </a:r>
            <a:endParaRPr lang="en-US" dirty="0"/>
          </a:p>
        </p:txBody>
      </p:sp>
      <p:sp>
        <p:nvSpPr>
          <p:cNvPr id="3" name="Title 2"/>
          <p:cNvSpPr>
            <a:spLocks noGrp="1"/>
          </p:cNvSpPr>
          <p:nvPr>
            <p:ph type="title"/>
          </p:nvPr>
        </p:nvSpPr>
        <p:spPr/>
        <p:txBody>
          <a:bodyPr/>
          <a:lstStyle/>
          <a:p>
            <a:r>
              <a:rPr lang="en-US" dirty="0" smtClean="0"/>
              <a:t>8 SOW Elements</a:t>
            </a:r>
            <a:endParaRPr lang="en-US" dirty="0"/>
          </a:p>
        </p:txBody>
      </p:sp>
      <p:pic>
        <p:nvPicPr>
          <p:cNvPr id="9218" name="Picture 2" descr="http://1.bp.blogspot.com/-Bpa3P4Vh1Hc/UTQbZR4a3nI/AAAAAAAABTo/Rnkav8BLh0k/s1600/AnA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048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Introduction/Background</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1"/>
            <a:ext cx="47721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tse1.mm.bing.net/th?&amp;id=OIP.M26a4e477dea22d664b22fd5374c68a8do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2857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8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Scope of Work</a:t>
            </a:r>
            <a:endParaRPr lang="en-US" dirty="0"/>
          </a:p>
        </p:txBody>
      </p:sp>
      <p:pic>
        <p:nvPicPr>
          <p:cNvPr id="11266" name="Picture 2" descr="http://tse1.mm.bing.net/th?&amp;id=OIP.M1305714f873cd8bbd561dab64e3da958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3367086"/>
            <a:ext cx="4486455" cy="234791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e1.mm.bing.net/th?&amp;id=OIP.M60c52dcff4bf9a155508572f87088e3ao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0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Period of Performance</a:t>
            </a:r>
            <a:endParaRPr lang="en-US" dirty="0"/>
          </a:p>
        </p:txBody>
      </p:sp>
      <p:pic>
        <p:nvPicPr>
          <p:cNvPr id="12290" name="Picture 2" descr="http://tse1.mm.bing.net/th?&amp;id=OIP.M6ba739cd51f91b5e7b8c6e2877d81d60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4572000" cy="448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5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Place of Performance</a:t>
            </a:r>
            <a:endParaRPr lang="en-US" dirty="0"/>
          </a:p>
        </p:txBody>
      </p:sp>
      <p:pic>
        <p:nvPicPr>
          <p:cNvPr id="13316" name="Picture 4" descr="http://www.xtrememovers.org/wp-content/uploads/2014/04/officem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7848600" cy="286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9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 Requirements</a:t>
            </a:r>
            <a:endParaRPr lang="en-US" dirty="0"/>
          </a:p>
        </p:txBody>
      </p:sp>
      <p:pic>
        <p:nvPicPr>
          <p:cNvPr id="14338" name="Picture 2" descr="http://www.alzheimerscareresourcecenter.com/wp-content/uploads/2013/05/Tips-to-Managing-Tas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3022"/>
            <a:ext cx="7010400" cy="466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8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Schedule/Milestones</a:t>
            </a:r>
            <a:endParaRPr lang="en-US" dirty="0"/>
          </a:p>
        </p:txBody>
      </p:sp>
      <p:pic>
        <p:nvPicPr>
          <p:cNvPr id="4" name="Picture 4" descr="http://tse1.mm.bing.net/th?&amp;id=OIP.M79a252cfeb4e6e38ad67ff1e16cd3a59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68373"/>
            <a:ext cx="6629400" cy="163525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panegyria.com/wp-content/uploads/2013/01/project-milest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76600"/>
            <a:ext cx="23812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6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Acceptance Criteria</a:t>
            </a:r>
            <a:endParaRPr lang="en-US" dirty="0"/>
          </a:p>
        </p:txBody>
      </p:sp>
      <p:pic>
        <p:nvPicPr>
          <p:cNvPr id="16386" name="Picture 2" descr="http://image.slidesharecdn.com/definitionofdoneandacceptancecriteriaxxs-120314102737-phpapp01/95/definition-of-done-and-acceptance-criteria-1-728.jpg?cb=1331721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399"/>
            <a:ext cx="69342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happens if any elements are </a:t>
            </a:r>
            <a:r>
              <a:rPr lang="en-US" dirty="0" smtClean="0"/>
              <a:t>missing?</a:t>
            </a:r>
          </a:p>
          <a:p>
            <a:r>
              <a:rPr lang="en-US" dirty="0" smtClean="0"/>
              <a:t>Lessons Learned</a:t>
            </a:r>
            <a:endParaRPr lang="en-US" dirty="0"/>
          </a:p>
        </p:txBody>
      </p:sp>
      <p:sp>
        <p:nvSpPr>
          <p:cNvPr id="3" name="Title 2"/>
          <p:cNvSpPr>
            <a:spLocks noGrp="1"/>
          </p:cNvSpPr>
          <p:nvPr>
            <p:ph type="title"/>
          </p:nvPr>
        </p:nvSpPr>
        <p:spPr/>
        <p:txBody>
          <a:bodyPr>
            <a:normAutofit/>
          </a:bodyPr>
          <a:lstStyle/>
          <a:p>
            <a:r>
              <a:rPr lang="en-US" dirty="0" smtClean="0"/>
              <a:t>MIA Discussion</a:t>
            </a:r>
            <a:endParaRPr lang="en-US" dirty="0"/>
          </a:p>
        </p:txBody>
      </p:sp>
      <p:pic>
        <p:nvPicPr>
          <p:cNvPr id="18434" name="Picture 2" descr="http://tse1.mm.bing.net/th?&amp;id=OIP.M7b52ad1e75c6f7d99820b236cd3685a4H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052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5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Statement of Work</a:t>
            </a:r>
          </a:p>
          <a:p>
            <a:pPr lvl="1"/>
            <a:r>
              <a:rPr lang="en-US" dirty="0" smtClean="0"/>
              <a:t>6 questions</a:t>
            </a:r>
          </a:p>
          <a:p>
            <a:pPr lvl="1"/>
            <a:r>
              <a:rPr lang="en-US" dirty="0" smtClean="0"/>
              <a:t>8 elements</a:t>
            </a:r>
          </a:p>
          <a:p>
            <a:pPr lvl="1"/>
            <a:r>
              <a:rPr lang="en-US" dirty="0" smtClean="0"/>
              <a:t>MIA</a:t>
            </a:r>
          </a:p>
          <a:p>
            <a:pPr lvl="1"/>
            <a:r>
              <a:rPr lang="en-US" dirty="0" smtClean="0"/>
              <a:t>Q&amp;A (5 minutes)</a:t>
            </a:r>
          </a:p>
          <a:p>
            <a:r>
              <a:rPr lang="en-US" dirty="0" smtClean="0"/>
              <a:t>Evaluation</a:t>
            </a:r>
          </a:p>
          <a:p>
            <a:pPr lvl="1"/>
            <a:r>
              <a:rPr lang="en-US" dirty="0" smtClean="0"/>
              <a:t>Team</a:t>
            </a:r>
          </a:p>
          <a:p>
            <a:pPr lvl="1"/>
            <a:r>
              <a:rPr lang="en-US" dirty="0" smtClean="0"/>
              <a:t>Process</a:t>
            </a:r>
          </a:p>
          <a:p>
            <a:pPr lvl="1"/>
            <a:r>
              <a:rPr lang="en-US" dirty="0" smtClean="0"/>
              <a:t>Technique</a:t>
            </a:r>
          </a:p>
          <a:p>
            <a:pPr lvl="1"/>
            <a:r>
              <a:rPr lang="en-US" dirty="0" smtClean="0"/>
              <a:t>Q&amp;A (5 minutes)</a:t>
            </a:r>
          </a:p>
          <a:p>
            <a:r>
              <a:rPr lang="en-US" dirty="0" smtClean="0"/>
              <a:t>Wrap up </a:t>
            </a:r>
            <a:r>
              <a:rPr lang="en-US" smtClean="0"/>
              <a:t>and resources</a:t>
            </a:r>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val="198136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your questions?</a:t>
            </a:r>
            <a:endParaRPr lang="en-US" dirty="0"/>
          </a:p>
        </p:txBody>
      </p:sp>
      <p:pic>
        <p:nvPicPr>
          <p:cNvPr id="17410" name="Picture 2" descr="http://wondrouspics.com/wp-content/uploads/2012/04/photoshop-question-mark-logo-icon-professional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6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Evaluating Proposals</a:t>
            </a:r>
            <a:endParaRPr lang="en-US" dirty="0"/>
          </a:p>
        </p:txBody>
      </p:sp>
      <p:pic>
        <p:nvPicPr>
          <p:cNvPr id="19458" name="Picture 2" descr="http://www.normalmodes.com/img/services/evaluation-ov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486400" cy="536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3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Started</a:t>
            </a:r>
          </a:p>
        </p:txBody>
      </p:sp>
      <p:pic>
        <p:nvPicPr>
          <p:cNvPr id="20482" name="Picture 2" descr="http://cafegabriel.files.wordpress.com/2010/08/starting-a-busine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71600"/>
            <a:ext cx="65151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1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Evaluation Team</a:t>
            </a:r>
          </a:p>
        </p:txBody>
      </p:sp>
      <p:pic>
        <p:nvPicPr>
          <p:cNvPr id="21506" name="Picture 2" descr="http://questgarden.com/107/02/2/100905192007/images/evalu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8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Required Reading</a:t>
            </a:r>
            <a:br>
              <a:rPr lang="en-US" dirty="0"/>
            </a:br>
            <a:endParaRPr lang="en-US" dirty="0"/>
          </a:p>
        </p:txBody>
      </p:sp>
      <p:pic>
        <p:nvPicPr>
          <p:cNvPr id="22534" name="Picture 6" descr="http://www.edmentum.com/sites/edmentum.com/files/styles/content_image/public/product/content/Read_rgb.png?itok=wmsbg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04709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90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Notes</a:t>
            </a:r>
            <a:endParaRPr lang="en-US" dirty="0"/>
          </a:p>
        </p:txBody>
      </p:sp>
      <p:pic>
        <p:nvPicPr>
          <p:cNvPr id="23554" name="Picture 2" descr="http://officesupplygeek.com/wp-content/uploads/2011/01/Field-Notes-Brand-Steno-Pad-and-Penc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71" y="1371600"/>
            <a:ext cx="660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8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 Your Scores</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95400"/>
            <a:ext cx="686104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74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Criteria</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748441694"/>
              </p:ext>
            </p:extLst>
          </p:nvPr>
        </p:nvGraphicFramePr>
        <p:xfrm>
          <a:off x="609600" y="1524000"/>
          <a:ext cx="7391400" cy="4114800"/>
        </p:xfrm>
        <a:graphic>
          <a:graphicData uri="http://schemas.openxmlformats.org/drawingml/2006/table">
            <a:tbl>
              <a:tblPr firstRow="1" firstCol="1" bandRow="1">
                <a:tableStyleId>{5C22544A-7EE6-4342-B048-85BDC9FD1C3A}</a:tableStyleId>
              </a:tblPr>
              <a:tblGrid>
                <a:gridCol w="5623488"/>
                <a:gridCol w="1767912"/>
              </a:tblGrid>
              <a:tr h="342900">
                <a:tc>
                  <a:txBody>
                    <a:bodyPr/>
                    <a:lstStyle/>
                    <a:p>
                      <a:pPr marL="0" marR="0" algn="ctr">
                        <a:spcBef>
                          <a:spcPts val="0"/>
                        </a:spcBef>
                        <a:spcAft>
                          <a:spcPts val="0"/>
                        </a:spcAft>
                      </a:pPr>
                      <a:r>
                        <a:rPr lang="en-US" sz="2000" u="sng" dirty="0">
                          <a:effectLst/>
                        </a:rPr>
                        <a:t>Preliminary Score </a:t>
                      </a:r>
                      <a:endParaRPr lang="en-US" sz="2000" dirty="0">
                        <a:effectLst/>
                        <a:latin typeface="Times New Roman"/>
                        <a:ea typeface="Times New Roman"/>
                      </a:endParaRPr>
                    </a:p>
                  </a:txBody>
                  <a:tcPr marL="68580" marR="68580" marT="0" marB="0" anchor="b"/>
                </a:tc>
                <a:tc rowSpan="2">
                  <a:txBody>
                    <a:bodyPr/>
                    <a:lstStyle/>
                    <a:p>
                      <a:pPr marL="0" marR="0" algn="ctr">
                        <a:spcBef>
                          <a:spcPts val="0"/>
                        </a:spcBef>
                        <a:spcAft>
                          <a:spcPts val="0"/>
                        </a:spcAft>
                      </a:pPr>
                      <a:r>
                        <a:rPr lang="en-US" sz="2000">
                          <a:effectLst/>
                        </a:rPr>
                        <a:t>Weight assigned</a:t>
                      </a:r>
                      <a:endParaRPr lang="en-US" sz="2000">
                        <a:effectLst/>
                        <a:latin typeface="Times New Roman"/>
                        <a:ea typeface="Times New Roman"/>
                      </a:endParaRPr>
                    </a:p>
                  </a:txBody>
                  <a:tcPr marL="68580" marR="68580" marT="0" marB="0" anchor="b"/>
                </a:tc>
              </a:tr>
              <a:tr h="685800">
                <a:tc>
                  <a:txBody>
                    <a:bodyPr/>
                    <a:lstStyle/>
                    <a:p>
                      <a:pPr marL="0" marR="0" algn="ctr">
                        <a:spcBef>
                          <a:spcPts val="0"/>
                        </a:spcBef>
                        <a:spcAft>
                          <a:spcPts val="0"/>
                        </a:spcAft>
                      </a:pPr>
                      <a:r>
                        <a:rPr lang="en-US" sz="2000" u="sng" dirty="0">
                          <a:effectLst/>
                        </a:rPr>
                        <a:t>Requirements/Criteria</a:t>
                      </a:r>
                      <a:endParaRPr lang="en-US" sz="2000" dirty="0">
                        <a:effectLst/>
                        <a:latin typeface="Times New Roman"/>
                        <a:ea typeface="Times New Roman"/>
                      </a:endParaRPr>
                    </a:p>
                  </a:txBody>
                  <a:tcPr marL="68580" marR="68580" marT="0" marB="0" anchor="b"/>
                </a:tc>
                <a:tc vMerge="1">
                  <a:txBody>
                    <a:bodyPr/>
                    <a:lstStyle/>
                    <a:p>
                      <a:endParaRPr lang="en-US"/>
                    </a:p>
                  </a:txBody>
                  <a:tcPr/>
                </a:tc>
              </a:tr>
              <a:tr h="685800">
                <a:tc>
                  <a:txBody>
                    <a:bodyPr/>
                    <a:lstStyle/>
                    <a:p>
                      <a:pPr marL="0" marR="0">
                        <a:spcBef>
                          <a:spcPts val="0"/>
                        </a:spcBef>
                        <a:spcAft>
                          <a:spcPts val="0"/>
                        </a:spcAft>
                      </a:pPr>
                      <a:r>
                        <a:rPr lang="en-US" sz="2000" dirty="0">
                          <a:effectLst/>
                        </a:rPr>
                        <a:t>Approach/Methodology/Availability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40%</a:t>
                      </a:r>
                      <a:endParaRPr lang="en-US" sz="2000">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2000" dirty="0">
                          <a:effectLst/>
                        </a:rPr>
                        <a:t>Qualifications and Experience of Staff</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30%</a:t>
                      </a:r>
                      <a:endParaRPr lang="en-US" sz="2000">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2000" dirty="0">
                          <a:effectLst/>
                        </a:rPr>
                        <a:t>Qualifications/Experience/References of the Firm</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20%</a:t>
                      </a:r>
                      <a:endParaRPr lang="en-US" sz="2000">
                        <a:effectLst/>
                        <a:latin typeface="Times New Roman"/>
                        <a:ea typeface="Times New Roman"/>
                      </a:endParaRPr>
                    </a:p>
                  </a:txBody>
                  <a:tcPr marL="68580" marR="68580" marT="0" marB="0"/>
                </a:tc>
              </a:tr>
              <a:tr h="342900">
                <a:tc>
                  <a:txBody>
                    <a:bodyPr/>
                    <a:lstStyle/>
                    <a:p>
                      <a:pPr marL="0" marR="0">
                        <a:spcBef>
                          <a:spcPts val="0"/>
                        </a:spcBef>
                        <a:spcAft>
                          <a:spcPts val="0"/>
                        </a:spcAft>
                      </a:pPr>
                      <a:r>
                        <a:rPr lang="en-US" sz="2000" dirty="0">
                          <a:effectLst/>
                        </a:rPr>
                        <a:t>Price Proposal</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10%</a:t>
                      </a:r>
                      <a:endParaRPr lang="en-US" sz="2000">
                        <a:effectLst/>
                        <a:latin typeface="Times New Roman"/>
                        <a:ea typeface="Times New Roman"/>
                      </a:endParaRPr>
                    </a:p>
                  </a:txBody>
                  <a:tcPr marL="68580" marR="68580" marT="0" marB="0"/>
                </a:tc>
              </a:tr>
              <a:tr h="685800">
                <a:tc>
                  <a:txBody>
                    <a:bodyPr/>
                    <a:lstStyle/>
                    <a:p>
                      <a:pPr marL="0" marR="0">
                        <a:spcBef>
                          <a:spcPts val="0"/>
                        </a:spcBef>
                        <a:spcAft>
                          <a:spcPts val="0"/>
                        </a:spcAft>
                      </a:pPr>
                      <a:r>
                        <a:rPr lang="en-US" sz="2000" dirty="0">
                          <a:effectLst/>
                        </a:rPr>
                        <a:t>Oral Presentation/Interview (if used)</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Pass/Fail</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917712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Process</a:t>
            </a:r>
          </a:p>
        </p:txBody>
      </p:sp>
      <p:pic>
        <p:nvPicPr>
          <p:cNvPr id="25602" name="Picture 2" descr="http://tse1.mm.bing.net/th?&amp;id=OIP.M048ae98b794c572e4beccc9b9e64161e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096000" cy="430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3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Evaluation </a:t>
            </a:r>
          </a:p>
        </p:txBody>
      </p:sp>
      <p:pic>
        <p:nvPicPr>
          <p:cNvPr id="26626" name="Picture 2" descr="http://educatingourselves.blogs.deseretnews.com/files/2012/08/shutterstock_4422208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13887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What is a Statement of Work (SOW)?</a:t>
            </a:r>
            <a:endParaRPr lang="en-US" dirty="0"/>
          </a:p>
        </p:txBody>
      </p:sp>
      <p:sp>
        <p:nvSpPr>
          <p:cNvPr id="4" name="Rectangle 3"/>
          <p:cNvSpPr/>
          <p:nvPr/>
        </p:nvSpPr>
        <p:spPr>
          <a:xfrm>
            <a:off x="3429000" y="3200400"/>
            <a:ext cx="4572000" cy="2862322"/>
          </a:xfrm>
          <a:prstGeom prst="rect">
            <a:avLst/>
          </a:prstGeom>
        </p:spPr>
        <p:txBody>
          <a:bodyPr>
            <a:spAutoFit/>
          </a:bodyPr>
          <a:lstStyle/>
          <a:p>
            <a:r>
              <a:rPr lang="en-US" dirty="0"/>
              <a:t>A </a:t>
            </a:r>
            <a:r>
              <a:rPr lang="en-US" b="1" dirty="0"/>
              <a:t>statement of work</a:t>
            </a:r>
            <a:r>
              <a:rPr lang="en-US" dirty="0"/>
              <a:t> (</a:t>
            </a:r>
            <a:r>
              <a:rPr lang="en-US" b="1" dirty="0"/>
              <a:t>SOW</a:t>
            </a:r>
            <a:r>
              <a:rPr lang="en-US" dirty="0"/>
              <a:t>) is a formal document that captures and defines the work activities, </a:t>
            </a:r>
            <a:r>
              <a:rPr lang="en-US" dirty="0">
                <a:hlinkClick r:id="rId3" tooltip="Deliverable"/>
              </a:rPr>
              <a:t>deliverables</a:t>
            </a:r>
            <a:r>
              <a:rPr lang="en-US" dirty="0"/>
              <a:t>, and timeline a vendor must execute in performance of specified work for a client. The SOW usually includes detailed requirements and pricing, with standard regulatory and governance terms and conditions. It thus overlaps in concept with a </a:t>
            </a:r>
            <a:r>
              <a:rPr lang="en-US" dirty="0">
                <a:hlinkClick r:id="rId4" tooltip="Contract"/>
              </a:rPr>
              <a:t>contract</a:t>
            </a:r>
            <a:r>
              <a:rPr lang="en-US" dirty="0"/>
              <a:t>, and in fact SOWs are often legally equivalent to contracts.</a:t>
            </a:r>
          </a:p>
        </p:txBody>
      </p:sp>
      <p:pic>
        <p:nvPicPr>
          <p:cNvPr id="1028" name="Picture 4" descr="http://tse1.mm.bing.net/th?&amp;id=OIP.M85a0847ff51c682fa1de3ee6ff7b3badH0&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14400"/>
            <a:ext cx="28575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436332">
            <a:off x="254878" y="4639772"/>
            <a:ext cx="3048000" cy="400110"/>
          </a:xfrm>
          <a:prstGeom prst="rect">
            <a:avLst/>
          </a:prstGeom>
          <a:noFill/>
        </p:spPr>
        <p:txBody>
          <a:bodyPr wrap="square" rtlCol="0">
            <a:spAutoFit/>
          </a:bodyPr>
          <a:lstStyle/>
          <a:p>
            <a:r>
              <a:rPr lang="en-US" sz="2000" i="1" dirty="0" smtClean="0"/>
              <a:t>Wikipedia Definition</a:t>
            </a:r>
            <a:endParaRPr lang="en-US" sz="2000" i="1" dirty="0"/>
          </a:p>
        </p:txBody>
      </p:sp>
    </p:spTree>
    <p:extLst>
      <p:ext uri="{BB962C8B-B14F-4D97-AF65-F5344CB8AC3E}">
        <p14:creationId xmlns:p14="http://schemas.microsoft.com/office/powerpoint/2010/main" val="2403874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Evaluation</a:t>
            </a:r>
            <a:endParaRPr lang="en-US" dirty="0"/>
          </a:p>
        </p:txBody>
      </p:sp>
      <p:pic>
        <p:nvPicPr>
          <p:cNvPr id="27650" name="Picture 2" descr="http://www.managersbuild.com/wp-content/uploads/2014/04/Technical_Product_Manag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0750" y="1295400"/>
            <a:ext cx="69824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2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Competence</a:t>
            </a:r>
            <a:endParaRPr lang="en-US" dirty="0"/>
          </a:p>
        </p:txBody>
      </p:sp>
      <p:pic>
        <p:nvPicPr>
          <p:cNvPr id="28674" name="Picture 2" descr="http://blogs.medicine.iu.edu/ume/files/2014/05/competenci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010400" cy="468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06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Price Proposal</a:t>
            </a:r>
            <a:endParaRPr lang="en-US" dirty="0"/>
          </a:p>
        </p:txBody>
      </p:sp>
      <p:pic>
        <p:nvPicPr>
          <p:cNvPr id="29698" name="Picture 2" descr="http://www.jenbri.com/price-ta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2000" y="182880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0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Oral Interviews &amp; Demos</a:t>
            </a:r>
            <a:endParaRPr lang="en-US" dirty="0"/>
          </a:p>
        </p:txBody>
      </p:sp>
      <p:pic>
        <p:nvPicPr>
          <p:cNvPr id="31746" name="Picture 2" descr="http://4.bp.blogspot.com/-ot8m1R20Ia8/UH4ildr4oYI/AAAAAAAAAKM/TWFkC1oZE5E/s1600/dem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1819275"/>
            <a:ext cx="57531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8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Selection</a:t>
            </a:r>
            <a:endParaRPr lang="en-US" dirty="0"/>
          </a:p>
        </p:txBody>
      </p:sp>
      <p:pic>
        <p:nvPicPr>
          <p:cNvPr id="30722" name="Picture 2" descr="http://www.subrogationrecoverylawblog.com/uploads/image/shutterstock_4733026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747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048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Insights</a:t>
            </a:r>
            <a:endParaRPr lang="en-US" dirty="0"/>
          </a:p>
        </p:txBody>
      </p:sp>
      <p:pic>
        <p:nvPicPr>
          <p:cNvPr id="32770" name="Picture 2" descr="http://www.tenthhouse.com.au/wp-content/uploads/2013/04/Insigh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679704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4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33794" name="Picture 2" descr="http://tse1.mm.bing.net/th?&amp;id=OIP.Mc15ce35f06e1b520eee2bffb8ba43a5bH0&amp;w=300&amp;h=300&amp;c=0&amp;pid=1.9&amp;rs=0&amp;p=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3775" y="2305050"/>
            <a:ext cx="20764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58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Kevin Greene</a:t>
            </a:r>
          </a:p>
          <a:p>
            <a:pPr lvl="1"/>
            <a:r>
              <a:rPr lang="en-US" dirty="0"/>
              <a:t>State Auditor’s Office</a:t>
            </a:r>
          </a:p>
          <a:p>
            <a:pPr lvl="1"/>
            <a:r>
              <a:rPr lang="en-US" dirty="0"/>
              <a:t>360-725-5574</a:t>
            </a:r>
          </a:p>
          <a:p>
            <a:pPr lvl="1"/>
            <a:r>
              <a:rPr lang="en-US" dirty="0" smtClean="0">
                <a:hlinkClick r:id="rId2"/>
              </a:rPr>
              <a:t>Kevin.greene@sao.wa.gov</a:t>
            </a:r>
            <a:endParaRPr lang="en-US" dirty="0" smtClean="0"/>
          </a:p>
          <a:p>
            <a:pPr lvl="1"/>
            <a:endParaRPr lang="en-US" dirty="0"/>
          </a:p>
          <a:p>
            <a:r>
              <a:rPr lang="en-US" dirty="0" smtClean="0"/>
              <a:t>Scott Smith</a:t>
            </a:r>
          </a:p>
          <a:p>
            <a:pPr lvl="1"/>
            <a:r>
              <a:rPr lang="en-US" dirty="0" smtClean="0"/>
              <a:t>Department of Enterprise Services</a:t>
            </a:r>
          </a:p>
          <a:p>
            <a:pPr lvl="1"/>
            <a:r>
              <a:rPr lang="en-US" dirty="0" smtClean="0"/>
              <a:t>360-407-8722</a:t>
            </a:r>
          </a:p>
          <a:p>
            <a:pPr lvl="1"/>
            <a:r>
              <a:rPr lang="en-US" smtClean="0">
                <a:hlinkClick r:id="rId3"/>
              </a:rPr>
              <a:t>Scott.Smith@des.wa.gov</a:t>
            </a:r>
            <a:endParaRPr lang="en-US" smtClean="0"/>
          </a:p>
          <a:p>
            <a:pPr marL="457200" lvl="1" indent="0">
              <a:buNone/>
            </a:pPr>
            <a:endParaRPr lang="en-US" dirty="0"/>
          </a:p>
          <a:p>
            <a:endParaRPr lang="en-US" dirty="0"/>
          </a:p>
        </p:txBody>
      </p:sp>
      <p:sp>
        <p:nvSpPr>
          <p:cNvPr id="3" name="Title 2"/>
          <p:cNvSpPr>
            <a:spLocks noGrp="1"/>
          </p:cNvSpPr>
          <p:nvPr>
            <p:ph type="title"/>
          </p:nvPr>
        </p:nvSpPr>
        <p:spPr/>
        <p:txBody>
          <a:bodyPr/>
          <a:lstStyle/>
          <a:p>
            <a:r>
              <a:rPr lang="en-US" dirty="0" smtClean="0"/>
              <a:t>Contacts</a:t>
            </a:r>
            <a:endParaRPr lang="en-US" dirty="0"/>
          </a:p>
        </p:txBody>
      </p:sp>
    </p:spTree>
    <p:extLst>
      <p:ext uri="{BB962C8B-B14F-4D97-AF65-F5344CB8AC3E}">
        <p14:creationId xmlns:p14="http://schemas.microsoft.com/office/powerpoint/2010/main" val="729214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593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0" indent="-514350">
              <a:buFont typeface="+mj-lt"/>
              <a:buAutoNum type="arabicPeriod"/>
            </a:pPr>
            <a:r>
              <a:rPr lang="en-US" dirty="0"/>
              <a:t>What is the work to be performed?</a:t>
            </a:r>
          </a:p>
          <a:p>
            <a:pPr marL="514350" lvl="0" indent="-514350">
              <a:buFont typeface="+mj-lt"/>
              <a:buAutoNum type="arabicPeriod"/>
            </a:pPr>
            <a:r>
              <a:rPr lang="en-US" dirty="0"/>
              <a:t> How is it managed?</a:t>
            </a:r>
          </a:p>
          <a:p>
            <a:pPr marL="514350" lvl="0" indent="-514350">
              <a:buFont typeface="+mj-lt"/>
              <a:buAutoNum type="arabicPeriod"/>
            </a:pPr>
            <a:r>
              <a:rPr lang="en-US" dirty="0"/>
              <a:t> What are the benefits?</a:t>
            </a:r>
          </a:p>
          <a:p>
            <a:pPr marL="514350" lvl="0" indent="-514350">
              <a:buFont typeface="+mj-lt"/>
              <a:buAutoNum type="arabicPeriod"/>
            </a:pPr>
            <a:r>
              <a:rPr lang="en-US" dirty="0"/>
              <a:t> Are there special requirements?</a:t>
            </a:r>
          </a:p>
          <a:p>
            <a:pPr marL="514350" lvl="0" indent="-514350">
              <a:buFont typeface="+mj-lt"/>
              <a:buAutoNum type="arabicPeriod"/>
            </a:pPr>
            <a:r>
              <a:rPr lang="en-US" dirty="0"/>
              <a:t> What are we supplying?</a:t>
            </a:r>
          </a:p>
          <a:p>
            <a:pPr marL="514350" indent="-514350">
              <a:buFont typeface="+mj-lt"/>
              <a:buAutoNum type="arabicPeriod"/>
            </a:pPr>
            <a:r>
              <a:rPr lang="en-US" dirty="0"/>
              <a:t> When is it finished?</a:t>
            </a:r>
          </a:p>
        </p:txBody>
      </p:sp>
      <p:sp>
        <p:nvSpPr>
          <p:cNvPr id="3" name="Title 2"/>
          <p:cNvSpPr>
            <a:spLocks noGrp="1"/>
          </p:cNvSpPr>
          <p:nvPr>
            <p:ph type="title"/>
          </p:nvPr>
        </p:nvSpPr>
        <p:spPr/>
        <p:txBody>
          <a:bodyPr>
            <a:normAutofit/>
          </a:bodyPr>
          <a:lstStyle/>
          <a:p>
            <a:r>
              <a:rPr lang="en-US" sz="3200" dirty="0" smtClean="0"/>
              <a:t>SOW should answer 6 questions</a:t>
            </a:r>
            <a:endParaRPr lang="en-US" sz="3200" dirty="0"/>
          </a:p>
        </p:txBody>
      </p:sp>
      <p:pic>
        <p:nvPicPr>
          <p:cNvPr id="2050" name="Picture 2" descr="http://tse1.mm.bing.net/th?&amp;id=OIP.M606d6935712a2bdba8f96bd43ed0f099H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3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work?</a:t>
            </a:r>
            <a:endParaRPr lang="en-US" dirty="0"/>
          </a:p>
        </p:txBody>
      </p:sp>
      <p:pic>
        <p:nvPicPr>
          <p:cNvPr id="3074" name="Picture 2" descr="http://cache.boston.com/universal/site_graphics/blogs/bigpicture/manuf_02_20/m01_16895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134225" cy="464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8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it managed?</a:t>
            </a:r>
            <a:endParaRPr lang="en-US" dirty="0"/>
          </a:p>
        </p:txBody>
      </p:sp>
      <p:pic>
        <p:nvPicPr>
          <p:cNvPr id="4098" name="Picture 2" descr="http://1.bp.blogspot.com/_7E-V2lucIao/TLQZvGm-sLI/AAAAAAAAATw/MYPlv51xpHA/s1600/manage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4876800" cy="506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8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benefits?</a:t>
            </a:r>
            <a:endParaRPr lang="en-US" dirty="0"/>
          </a:p>
        </p:txBody>
      </p:sp>
      <p:pic>
        <p:nvPicPr>
          <p:cNvPr id="5122" name="Picture 2" descr="http://thevouchershop.co.uk/wp-content/uploads/2014/07/cost-benefit-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713232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8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Are there special requirements?</a:t>
            </a:r>
            <a:endParaRPr lang="en-US" dirty="0"/>
          </a:p>
        </p:txBody>
      </p:sp>
      <p:pic>
        <p:nvPicPr>
          <p:cNvPr id="6146" name="Picture 2" descr="https://petersonsprod.blob.core.windows.net/static/cdn/editorial_images/Lists/checkli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4724400" cy="436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1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we supplying?</a:t>
            </a:r>
            <a:endParaRPr lang="en-US" dirty="0"/>
          </a:p>
        </p:txBody>
      </p:sp>
      <p:pic>
        <p:nvPicPr>
          <p:cNvPr id="7174" name="Picture 6" descr="http://www.odcre.com/wp-content/uploads/2013/01/office_supplies_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63198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72852"/>
      </p:ext>
    </p:extLst>
  </p:cSld>
  <p:clrMapOvr>
    <a:masterClrMapping/>
  </p:clrMapOvr>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CTS_ppt_template" id="{63A12C9E-84E4-5E49-BF0E-11E69806A4D0}" vid="{5E739B0C-F91E-1047-B400-DCE09F7996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EWUPACEUPKES-170-11376</_dlc_DocId>
    <_dlc_DocIdUrl xmlns="ab5d7b00-834a-4efe-8968-9d97478a3691">
      <Url>http://stage-des/_layouts/DocIdRedir.aspx?ID=EWUPACEUPKES-170-11376</Url>
      <Description>EWUPACEUPKES-170-11376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94322-43E7-4E78-B4AA-4BE36979CB2A}"/>
</file>

<file path=customXml/itemProps2.xml><?xml version="1.0" encoding="utf-8"?>
<ds:datastoreItem xmlns:ds="http://schemas.openxmlformats.org/officeDocument/2006/customXml" ds:itemID="{ACCE7D81-4E8A-47AC-BB6E-4D2F8F316D45}"/>
</file>

<file path=customXml/itemProps3.xml><?xml version="1.0" encoding="utf-8"?>
<ds:datastoreItem xmlns:ds="http://schemas.openxmlformats.org/officeDocument/2006/customXml" ds:itemID="{BC940575-73BC-4AEB-BB45-DA05E319D00F}"/>
</file>

<file path=customXml/itemProps4.xml><?xml version="1.0" encoding="utf-8"?>
<ds:datastoreItem xmlns:ds="http://schemas.openxmlformats.org/officeDocument/2006/customXml" ds:itemID="{A5F5B747-C14C-49C7-92DF-4153A47C5F99}"/>
</file>

<file path=docProps/app.xml><?xml version="1.0" encoding="utf-8"?>
<Properties xmlns="http://schemas.openxmlformats.org/officeDocument/2006/extended-properties" xmlns:vt="http://schemas.openxmlformats.org/officeDocument/2006/docPropsVTypes">
  <Template>DES-PPT-Template</Template>
  <TotalTime>3697</TotalTime>
  <Words>2832</Words>
  <Application>Microsoft Office PowerPoint</Application>
  <PresentationFormat>On-screen Show (4:3)</PresentationFormat>
  <Paragraphs>251</Paragraphs>
  <Slides>38</Slides>
  <Notes>29</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DES-PPT-Template</vt:lpstr>
      <vt:lpstr>TCTS_ppt_template</vt:lpstr>
      <vt:lpstr>Get Results: SOWS and Evaluation Models</vt:lpstr>
      <vt:lpstr>What we will cover</vt:lpstr>
      <vt:lpstr>What is a Statement of Work (SOW)?</vt:lpstr>
      <vt:lpstr>SOW should answer 6 questions</vt:lpstr>
      <vt:lpstr>What is the work?</vt:lpstr>
      <vt:lpstr>How is it managed?</vt:lpstr>
      <vt:lpstr>What are the benefits?</vt:lpstr>
      <vt:lpstr>Are there special requirements?</vt:lpstr>
      <vt:lpstr>What are we supplying?</vt:lpstr>
      <vt:lpstr>When is the project completed?</vt:lpstr>
      <vt:lpstr>8 SOW Elements</vt:lpstr>
      <vt:lpstr>Introduction/Background</vt:lpstr>
      <vt:lpstr>Scope of Work</vt:lpstr>
      <vt:lpstr>Period of Performance</vt:lpstr>
      <vt:lpstr>Place of Performance</vt:lpstr>
      <vt:lpstr>Work Requirements</vt:lpstr>
      <vt:lpstr>Schedule/Milestones</vt:lpstr>
      <vt:lpstr>Acceptance Criteria</vt:lpstr>
      <vt:lpstr>MIA Discussion</vt:lpstr>
      <vt:lpstr>What are your questions?</vt:lpstr>
      <vt:lpstr>Evaluating Proposals</vt:lpstr>
      <vt:lpstr>Getting Started</vt:lpstr>
      <vt:lpstr>Evaluation Team</vt:lpstr>
      <vt:lpstr>Required Reading </vt:lpstr>
      <vt:lpstr>Notes</vt:lpstr>
      <vt:lpstr>Review Your Scores</vt:lpstr>
      <vt:lpstr>Criteria</vt:lpstr>
      <vt:lpstr>The Process</vt:lpstr>
      <vt:lpstr>Evaluation </vt:lpstr>
      <vt:lpstr>Technical Evaluation</vt:lpstr>
      <vt:lpstr>Competence</vt:lpstr>
      <vt:lpstr>Price Proposal</vt:lpstr>
      <vt:lpstr>Oral Interviews &amp; Demos</vt:lpstr>
      <vt:lpstr>Final Selection</vt:lpstr>
      <vt:lpstr>Insights</vt:lpstr>
      <vt:lpstr>Questions</vt:lpstr>
      <vt:lpstr>Contacts</vt:lpstr>
      <vt:lpstr>PowerPoint Presentation</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Aldridge, Lindsey (DES Contractor)</cp:lastModifiedBy>
  <cp:revision>90</cp:revision>
  <dcterms:created xsi:type="dcterms:W3CDTF">2012-07-19T21:11:51Z</dcterms:created>
  <dcterms:modified xsi:type="dcterms:W3CDTF">2015-11-03T00:20:50Z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_dlc_DocIdItemGuid">
    <vt:lpwstr>1a598b83-af94-4767-9f33-d81e0e86af4a</vt:lpwstr>
  </property>
</Properties>
</file>