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27"/>
  </p:notesMasterIdLst>
  <p:sldIdLst>
    <p:sldId id="278" r:id="rId6"/>
    <p:sldId id="276" r:id="rId7"/>
    <p:sldId id="277" r:id="rId8"/>
    <p:sldId id="256" r:id="rId9"/>
    <p:sldId id="259" r:id="rId10"/>
    <p:sldId id="257" r:id="rId11"/>
    <p:sldId id="265" r:id="rId12"/>
    <p:sldId id="258" r:id="rId13"/>
    <p:sldId id="260" r:id="rId14"/>
    <p:sldId id="267" r:id="rId15"/>
    <p:sldId id="263" r:id="rId16"/>
    <p:sldId id="261" r:id="rId17"/>
    <p:sldId id="262" r:id="rId18"/>
    <p:sldId id="268" r:id="rId19"/>
    <p:sldId id="269" r:id="rId20"/>
    <p:sldId id="270" r:id="rId21"/>
    <p:sldId id="271" r:id="rId22"/>
    <p:sldId id="272" r:id="rId23"/>
    <p:sldId id="273" r:id="rId24"/>
    <p:sldId id="274"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B33F"/>
    <a:srgbClr val="CC9900"/>
    <a:srgbClr val="032B6D"/>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15" autoAdjust="0"/>
  </p:normalViewPr>
  <p:slideViewPr>
    <p:cSldViewPr>
      <p:cViewPr varScale="1">
        <p:scale>
          <a:sx n="112" d="100"/>
          <a:sy n="112" d="100"/>
        </p:scale>
        <p:origin x="-15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4D073-375B-4414-951B-1CB3216E2BB8}" type="datetimeFigureOut">
              <a:rPr lang="en-US" smtClean="0"/>
              <a:pPr/>
              <a:t>11/2/2015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C41FE-50D3-409A-B028-0F48A32A3A64}" type="slidenum">
              <a:rPr lang="en-US" smtClean="0"/>
              <a:pPr/>
              <a:t>‹#›</a:t>
            </a:fld>
            <a:endParaRPr lang="en-US" dirty="0"/>
          </a:p>
        </p:txBody>
      </p:sp>
    </p:spTree>
    <p:extLst>
      <p:ext uri="{BB962C8B-B14F-4D97-AF65-F5344CB8AC3E}">
        <p14:creationId xmlns:p14="http://schemas.microsoft.com/office/powerpoint/2010/main" val="427845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Pick a logo for the main page of your presentation.  Delet</a:t>
            </a:r>
            <a:r>
              <a:rPr lang="en-US" baseline="0" dirty="0" smtClean="0"/>
              <a:t>e the other logo.</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a:t>
            </a:fld>
            <a:endParaRPr lang="en-US" dirty="0"/>
          </a:p>
        </p:txBody>
      </p:sp>
    </p:spTree>
    <p:extLst>
      <p:ext uri="{BB962C8B-B14F-4D97-AF65-F5344CB8AC3E}">
        <p14:creationId xmlns:p14="http://schemas.microsoft.com/office/powerpoint/2010/main" val="152594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Everyone. My name is Kimberly Ward and I have the privilege of working for DES in Contracting with the Facilities, Grounds, and Recreation team. I have been asked to spend a few minutes with you on Green Products available on our master Contracts.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15</a:t>
            </a:fld>
            <a:endParaRPr lang="en-US" dirty="0"/>
          </a:p>
        </p:txBody>
      </p:sp>
    </p:spTree>
    <p:extLst>
      <p:ext uri="{BB962C8B-B14F-4D97-AF65-F5344CB8AC3E}">
        <p14:creationId xmlns:p14="http://schemas.microsoft.com/office/powerpoint/2010/main" val="51721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tell you about what “Green” products are available, we have to understand what the definition of a green product is. Green, earth friendly. Eco friendly and many other buzzwords make you feel warm and fuzzy about the purchase,</a:t>
            </a:r>
            <a:r>
              <a:rPr lang="en-US" baseline="0" dirty="0" smtClean="0"/>
              <a:t> but sometimes is nothing but a Marketing word. </a:t>
            </a:r>
            <a:r>
              <a:rPr lang="en-US" sz="1200" b="0" i="0" kern="1200" dirty="0" smtClean="0">
                <a:solidFill>
                  <a:schemeClr val="tx1"/>
                </a:solidFill>
                <a:effectLst/>
                <a:latin typeface="+mn-lt"/>
                <a:ea typeface="+mn-ea"/>
                <a:cs typeface="+mn-cs"/>
              </a:rPr>
              <a:t>Going green is about sustainability, ensuring that earth is habitable in years to come. So another good reason to go green is for the sake of future generations and family members that are yet to come. We</a:t>
            </a:r>
            <a:r>
              <a:rPr lang="en-US" baseline="0" dirty="0" smtClean="0"/>
              <a:t> describe a green product as one that has less of an environmental impact or is less detrimental to humans or the environment than the traditional product equivalent. There are select attributes that describe green products and services; Green products are…</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16</a:t>
            </a:fld>
            <a:endParaRPr lang="en-US" dirty="0"/>
          </a:p>
        </p:txBody>
      </p:sp>
    </p:spTree>
    <p:extLst>
      <p:ext uri="{BB962C8B-B14F-4D97-AF65-F5344CB8AC3E}">
        <p14:creationId xmlns:p14="http://schemas.microsoft.com/office/powerpoint/2010/main" val="272459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know it is truly a “Green” product? A good rule of thumb is to look for the certification labeling. This leads us into what certification labels are available and what do they mean. We have put together this list .  This is not a complete list, it will however provide you with the most common certifications and their meaning.</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17</a:t>
            </a:fld>
            <a:endParaRPr lang="en-US" dirty="0"/>
          </a:p>
        </p:txBody>
      </p:sp>
    </p:spTree>
    <p:extLst>
      <p:ext uri="{BB962C8B-B14F-4D97-AF65-F5344CB8AC3E}">
        <p14:creationId xmlns:p14="http://schemas.microsoft.com/office/powerpoint/2010/main" val="89849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 has contracts for thousands of products and services needed by state government. Many of these contracted products and services are healthier and safer for people and protect our environment. These contracts are available for use by state agencies, colleges and universities, local governments, public utility districts, fire districts, and qualifying nonprofit organizations. State contracts leverage the purchasing activity of many entities for the best pricing while supporting the purchase of environmental preferred products and services. </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18</a:t>
            </a:fld>
            <a:endParaRPr lang="en-US" dirty="0"/>
          </a:p>
        </p:txBody>
      </p:sp>
    </p:spTree>
    <p:extLst>
      <p:ext uri="{BB962C8B-B14F-4D97-AF65-F5344CB8AC3E}">
        <p14:creationId xmlns:p14="http://schemas.microsoft.com/office/powerpoint/2010/main" val="22955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environmentally preferable products and services available on state contracts? </a:t>
            </a:r>
          </a:p>
          <a:p>
            <a:r>
              <a:rPr lang="en-US" dirty="0" smtClean="0"/>
              <a:t>The state contracts referenced on the screen include products and services that have some environmentally preferable attributes.</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19</a:t>
            </a:fld>
            <a:endParaRPr lang="en-US" dirty="0"/>
          </a:p>
        </p:txBody>
      </p:sp>
    </p:spTree>
    <p:extLst>
      <p:ext uri="{BB962C8B-B14F-4D97-AF65-F5344CB8AC3E}">
        <p14:creationId xmlns:p14="http://schemas.microsoft.com/office/powerpoint/2010/main" val="169686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11/2/2015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42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487"/>
            <a:ext cx="3008313" cy="1162050"/>
          </a:xfr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76374"/>
            <a:ext cx="5111750" cy="52435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95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680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948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3784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1371600"/>
            <a:ext cx="1943100" cy="5334000"/>
          </a:xfrm>
        </p:spPr>
        <p:txBody>
          <a:bodyPr vert="eaVert"/>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371600"/>
            <a:ext cx="5676900" cy="5334000"/>
          </a:xfrm>
        </p:spPr>
        <p:txBody>
          <a:bodyPr vert="eaVert"/>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691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11/2/2015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11/2/2015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28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21753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7772400" cy="762000"/>
          </a:xfrm>
        </p:spPr>
        <p:txBody>
          <a:bodyPr/>
          <a:lstStyle>
            <a:lvl1pPr>
              <a:defRPr sz="2800">
                <a:solidFill>
                  <a:srgbClr val="7030A0"/>
                </a:solidFill>
                <a:latin typeface="+mj-lt"/>
                <a:ea typeface="Arial Hebrew" charset="0"/>
                <a:cs typeface="Arial Hebrew"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514600"/>
            <a:ext cx="7772400" cy="4191000"/>
          </a:xfrm>
        </p:spPr>
        <p:txBody>
          <a:bodyPr/>
          <a:lstStyle>
            <a:lvl1pPr>
              <a:buClr>
                <a:srgbClr val="324C80"/>
              </a:buCl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404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28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009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947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62"/>
            <a:ext cx="8229600" cy="808038"/>
          </a:xfrm>
        </p:spPr>
        <p:txBody>
          <a:bodyPr/>
          <a:lstStyle>
            <a:lvl1pPr>
              <a:defRPr sz="280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84438"/>
            <a:ext cx="4040188"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46437"/>
            <a:ext cx="4040188"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484438"/>
            <a:ext cx="4041775"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46437"/>
            <a:ext cx="4041775"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306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001100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pPr/>
              <a:t>11/2/2015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7526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304800" y="2514600"/>
            <a:ext cx="777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2954662"/>
      </p:ext>
    </p:extLst>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2800" b="1">
          <a:solidFill>
            <a:srgbClr val="7030A0"/>
          </a:solidFill>
          <a:latin typeface="Calibri"/>
          <a:ea typeface="+mj-ea"/>
          <a:cs typeface="Calibri"/>
        </a:defRPr>
      </a:lvl1pPr>
      <a:lvl2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2pPr>
      <a:lvl3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3pPr>
      <a:lvl4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4pPr>
      <a:lvl5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5pPr>
      <a:lvl6pPr marL="457200" algn="l" rtl="0" eaLnBrk="1" fontAlgn="base" hangingPunct="1">
        <a:spcBef>
          <a:spcPct val="0"/>
        </a:spcBef>
        <a:spcAft>
          <a:spcPct val="0"/>
        </a:spcAft>
        <a:defRPr sz="3200">
          <a:solidFill>
            <a:srgbClr val="1A4454"/>
          </a:solidFill>
          <a:latin typeface="Arial" charset="0"/>
          <a:ea typeface="ＭＳ Ｐゴシック" pitchFamily="-48" charset="-128"/>
        </a:defRPr>
      </a:lvl6pPr>
      <a:lvl7pPr marL="914400" algn="l" rtl="0" eaLnBrk="1" fontAlgn="base" hangingPunct="1">
        <a:spcBef>
          <a:spcPct val="0"/>
        </a:spcBef>
        <a:spcAft>
          <a:spcPct val="0"/>
        </a:spcAft>
        <a:defRPr sz="3200">
          <a:solidFill>
            <a:srgbClr val="1A4454"/>
          </a:solidFill>
          <a:latin typeface="Arial" charset="0"/>
          <a:ea typeface="ＭＳ Ｐゴシック" pitchFamily="-48" charset="-128"/>
        </a:defRPr>
      </a:lvl7pPr>
      <a:lvl8pPr marL="1371600" algn="l" rtl="0" eaLnBrk="1" fontAlgn="base" hangingPunct="1">
        <a:spcBef>
          <a:spcPct val="0"/>
        </a:spcBef>
        <a:spcAft>
          <a:spcPct val="0"/>
        </a:spcAft>
        <a:defRPr sz="3200">
          <a:solidFill>
            <a:srgbClr val="1A4454"/>
          </a:solidFill>
          <a:latin typeface="Arial" charset="0"/>
          <a:ea typeface="ＭＳ Ｐゴシック" pitchFamily="-48" charset="-128"/>
        </a:defRPr>
      </a:lvl8pPr>
      <a:lvl9pPr marL="1828800" algn="l" rtl="0" eaLnBrk="1" fontAlgn="base" hangingPunct="1">
        <a:spcBef>
          <a:spcPct val="0"/>
        </a:spcBef>
        <a:spcAft>
          <a:spcPct val="0"/>
        </a:spcAft>
        <a:defRPr sz="3200">
          <a:solidFill>
            <a:srgbClr val="1A4454"/>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lr>
          <a:srgbClr val="324C80"/>
        </a:buClr>
        <a:buFont typeface="Times" charset="0"/>
        <a:buChar char="•"/>
        <a:defRPr sz="1800">
          <a:solidFill>
            <a:srgbClr val="363636"/>
          </a:solidFill>
          <a:latin typeface="+mj-lt"/>
          <a:ea typeface="+mn-ea"/>
          <a:cs typeface="ＭＳ Ｐゴシック" charset="0"/>
        </a:defRPr>
      </a:lvl1pPr>
      <a:lvl2pPr marL="742950" indent="-285750" algn="l" rtl="0" eaLnBrk="1" fontAlgn="base" hangingPunct="1">
        <a:spcBef>
          <a:spcPct val="20000"/>
        </a:spcBef>
        <a:spcAft>
          <a:spcPct val="0"/>
        </a:spcAft>
        <a:buChar char="–"/>
        <a:defRPr sz="1800">
          <a:solidFill>
            <a:srgbClr val="363636"/>
          </a:solidFill>
          <a:latin typeface="+mj-lt"/>
          <a:ea typeface="+mn-ea"/>
        </a:defRPr>
      </a:lvl2pPr>
      <a:lvl3pPr marL="1143000" indent="-228600" algn="l" rtl="0" eaLnBrk="1" fontAlgn="base" hangingPunct="1">
        <a:spcBef>
          <a:spcPct val="20000"/>
        </a:spcBef>
        <a:spcAft>
          <a:spcPct val="0"/>
        </a:spcAft>
        <a:buClr>
          <a:schemeClr val="tx1">
            <a:lumMod val="50000"/>
            <a:lumOff val="50000"/>
          </a:schemeClr>
        </a:buClr>
        <a:buFont typeface="Wingdings" charset="0"/>
        <a:buChar char="§"/>
        <a:defRPr sz="1800">
          <a:solidFill>
            <a:srgbClr val="363636"/>
          </a:solidFill>
          <a:latin typeface="+mj-lt"/>
          <a:ea typeface="+mn-ea"/>
        </a:defRPr>
      </a:lvl3pPr>
      <a:lvl4pPr marL="1600200" indent="-228600" algn="l" rtl="0" eaLnBrk="1" fontAlgn="base" hangingPunct="1">
        <a:spcBef>
          <a:spcPct val="20000"/>
        </a:spcBef>
        <a:spcAft>
          <a:spcPct val="0"/>
        </a:spcAft>
        <a:buChar char="o"/>
        <a:defRPr sz="1800">
          <a:solidFill>
            <a:srgbClr val="363636"/>
          </a:solidFill>
          <a:latin typeface="+mj-lt"/>
          <a:ea typeface="+mn-ea"/>
        </a:defRPr>
      </a:lvl4pPr>
      <a:lvl5pPr marL="2057400" indent="-228600" algn="l" rtl="0" eaLnBrk="1" fontAlgn="base" hangingPunct="1">
        <a:spcBef>
          <a:spcPct val="20000"/>
        </a:spcBef>
        <a:spcAft>
          <a:spcPct val="0"/>
        </a:spcAft>
        <a:buFont typeface="Times" charset="0"/>
        <a:buChar char="•"/>
        <a:defRPr sz="1800">
          <a:solidFill>
            <a:srgbClr val="363636"/>
          </a:solidFill>
          <a:latin typeface="+mj-lt"/>
          <a:ea typeface="+mn-ea"/>
        </a:defRPr>
      </a:lvl5pPr>
      <a:lvl6pPr marL="25146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6pPr>
      <a:lvl7pPr marL="29718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7pPr>
      <a:lvl8pPr marL="34290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8pPr>
      <a:lvl9pPr marL="38862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epa.gov/WaterSense/information.html"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4343400"/>
            <a:ext cx="7772400" cy="1295400"/>
          </a:xfrm>
        </p:spPr>
        <p:txBody>
          <a:bodyPr/>
          <a:lstStyle/>
          <a:p>
            <a:pPr eaLnBrk="1" hangingPunct="1"/>
            <a:r>
              <a:rPr lang="en-US" dirty="0" smtClean="0">
                <a:ea typeface="ＭＳ Ｐゴシック" charset="0"/>
              </a:rPr>
              <a:t>Welcome to GREENING </a:t>
            </a:r>
            <a:r>
              <a:rPr lang="en-US" dirty="0">
                <a:ea typeface="ＭＳ Ｐゴシック" charset="0"/>
              </a:rPr>
              <a:t>y</a:t>
            </a:r>
            <a:r>
              <a:rPr lang="en-US" dirty="0" smtClean="0">
                <a:ea typeface="ＭＳ Ｐゴシック" charset="0"/>
              </a:rPr>
              <a:t>our workplace</a:t>
            </a:r>
            <a:endParaRPr lang="en-US" sz="2800" dirty="0">
              <a:solidFill>
                <a:srgbClr val="7030A0"/>
              </a:solidFill>
              <a:latin typeface="+mj-lt"/>
              <a:ea typeface="ＭＳ Ｐゴシック" charset="0"/>
              <a:cs typeface="Calibri"/>
            </a:endParaRPr>
          </a:p>
        </p:txBody>
      </p:sp>
      <p:sp>
        <p:nvSpPr>
          <p:cNvPr id="14339" name="Rectangle 3"/>
          <p:cNvSpPr>
            <a:spLocks noGrp="1" noChangeArrowheads="1"/>
          </p:cNvSpPr>
          <p:nvPr>
            <p:ph type="subTitle" idx="1"/>
          </p:nvPr>
        </p:nvSpPr>
        <p:spPr>
          <a:xfrm>
            <a:off x="1600200" y="5486400"/>
            <a:ext cx="6248400" cy="762000"/>
          </a:xfrm>
        </p:spPr>
        <p:txBody>
          <a:bodyPr/>
          <a:lstStyle/>
          <a:p>
            <a:pPr eaLnBrk="1" hangingPunct="1"/>
            <a:r>
              <a:rPr lang="en-US" sz="1800" dirty="0" smtClean="0">
                <a:solidFill>
                  <a:schemeClr val="tx2">
                    <a:lumMod val="20000"/>
                    <a:lumOff val="80000"/>
                  </a:schemeClr>
                </a:solidFill>
                <a:ea typeface="ＭＳ Ｐゴシック" charset="0"/>
              </a:rPr>
              <a:t>Location or Date</a:t>
            </a:r>
            <a:endParaRPr lang="en-US" sz="1800" dirty="0">
              <a:solidFill>
                <a:schemeClr val="tx2">
                  <a:lumMod val="20000"/>
                  <a:lumOff val="80000"/>
                </a:schemeClr>
              </a:solidFill>
              <a:ea typeface="ＭＳ Ｐゴシック" charset="0"/>
            </a:endParaRPr>
          </a:p>
        </p:txBody>
      </p:sp>
    </p:spTree>
    <p:extLst>
      <p:ext uri="{BB962C8B-B14F-4D97-AF65-F5344CB8AC3E}">
        <p14:creationId xmlns:p14="http://schemas.microsoft.com/office/powerpoint/2010/main" val="2835940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Getting Started</a:t>
            </a:r>
          </a:p>
          <a:p>
            <a:pPr lvl="1"/>
            <a:r>
              <a:rPr lang="en-US" dirty="0" smtClean="0"/>
              <a:t>Executive Support </a:t>
            </a:r>
          </a:p>
          <a:p>
            <a:pPr lvl="2"/>
            <a:r>
              <a:rPr lang="en-US" dirty="0" smtClean="0"/>
              <a:t>Gov. Inslee Results WA Goal 3 – Sustainable Energy &amp; a Clean Environment</a:t>
            </a:r>
          </a:p>
          <a:p>
            <a:pPr lvl="2"/>
            <a:r>
              <a:rPr lang="en-US" dirty="0" smtClean="0"/>
              <a:t>Leased or owned facility?</a:t>
            </a:r>
          </a:p>
          <a:p>
            <a:pPr lvl="3"/>
            <a:r>
              <a:rPr lang="en-US" dirty="0" smtClean="0"/>
              <a:t>May need to discuss service with waste resources contractor</a:t>
            </a:r>
          </a:p>
          <a:p>
            <a:pPr lvl="3"/>
            <a:r>
              <a:rPr lang="en-US" dirty="0" smtClean="0"/>
              <a:t>Leased facility may need to have the lease altered to support commercial recycle hauling</a:t>
            </a:r>
          </a:p>
          <a:p>
            <a:pPr lvl="3"/>
            <a:r>
              <a:rPr lang="en-US" dirty="0" smtClean="0"/>
              <a:t>Local haulers have restrictions on accepted material and collection bags</a:t>
            </a:r>
          </a:p>
          <a:p>
            <a:pPr lvl="3"/>
            <a:r>
              <a:rPr lang="en-US" dirty="0" smtClean="0"/>
              <a:t>Local haulers may have “canned” programs with hauling plans, signage</a:t>
            </a:r>
            <a:r>
              <a:rPr lang="en-US" dirty="0"/>
              <a:t> </a:t>
            </a:r>
            <a:r>
              <a:rPr lang="en-US" dirty="0" smtClean="0"/>
              <a:t>&amp; container options</a:t>
            </a:r>
          </a:p>
        </p:txBody>
      </p:sp>
      <p:sp>
        <p:nvSpPr>
          <p:cNvPr id="3" name="Title 2"/>
          <p:cNvSpPr>
            <a:spLocks noGrp="1"/>
          </p:cNvSpPr>
          <p:nvPr>
            <p:ph type="title"/>
          </p:nvPr>
        </p:nvSpPr>
        <p:spPr/>
        <p:txBody>
          <a:bodyPr/>
          <a:lstStyle/>
          <a:p>
            <a:r>
              <a:rPr lang="en-US" dirty="0" smtClean="0"/>
              <a:t>Installing a Recycle Program</a:t>
            </a:r>
            <a:endParaRPr lang="en-US" dirty="0"/>
          </a:p>
        </p:txBody>
      </p:sp>
    </p:spTree>
    <p:extLst>
      <p:ext uri="{BB962C8B-B14F-4D97-AF65-F5344CB8AC3E}">
        <p14:creationId xmlns:p14="http://schemas.microsoft.com/office/powerpoint/2010/main" val="2685611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Stakeholder buy in</a:t>
            </a:r>
          </a:p>
          <a:p>
            <a:r>
              <a:rPr lang="en-US" dirty="0"/>
              <a:t>Communicate with all staff </a:t>
            </a:r>
          </a:p>
          <a:p>
            <a:r>
              <a:rPr lang="en-US" dirty="0"/>
              <a:t>Communicate about participation </a:t>
            </a:r>
          </a:p>
          <a:p>
            <a:pPr lvl="1"/>
            <a:r>
              <a:rPr lang="en-US" dirty="0"/>
              <a:t>Is it voluntary?</a:t>
            </a:r>
          </a:p>
          <a:p>
            <a:pPr lvl="1"/>
            <a:r>
              <a:rPr lang="en-US" dirty="0"/>
              <a:t>Help people understand that if they aren’t sure to err on the side of caution and place in trash</a:t>
            </a:r>
          </a:p>
          <a:p>
            <a:r>
              <a:rPr lang="en-US" dirty="0"/>
              <a:t>Lots of signage</a:t>
            </a:r>
          </a:p>
          <a:p>
            <a:endParaRPr lang="en-US" dirty="0"/>
          </a:p>
        </p:txBody>
      </p:sp>
      <p:sp>
        <p:nvSpPr>
          <p:cNvPr id="3" name="Title 2"/>
          <p:cNvSpPr>
            <a:spLocks noGrp="1"/>
          </p:cNvSpPr>
          <p:nvPr>
            <p:ph type="title"/>
          </p:nvPr>
        </p:nvSpPr>
        <p:spPr/>
        <p:txBody>
          <a:bodyPr/>
          <a:lstStyle/>
          <a:p>
            <a:r>
              <a:rPr lang="en-US" dirty="0" smtClean="0"/>
              <a:t>Communication</a:t>
            </a:r>
            <a:endParaRPr lang="en-US" dirty="0"/>
          </a:p>
        </p:txBody>
      </p:sp>
    </p:spTree>
    <p:extLst>
      <p:ext uri="{BB962C8B-B14F-4D97-AF65-F5344CB8AC3E}">
        <p14:creationId xmlns:p14="http://schemas.microsoft.com/office/powerpoint/2010/main" val="1941784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Easily Recyclable Materials</a:t>
            </a:r>
          </a:p>
          <a:p>
            <a:pPr lvl="1"/>
            <a:r>
              <a:rPr lang="en-US" dirty="0" smtClean="0"/>
              <a:t>Paper</a:t>
            </a:r>
          </a:p>
          <a:p>
            <a:pPr lvl="1"/>
            <a:r>
              <a:rPr lang="en-US" dirty="0" smtClean="0"/>
              <a:t>Plastic</a:t>
            </a:r>
          </a:p>
          <a:p>
            <a:pPr lvl="2"/>
            <a:r>
              <a:rPr lang="en-US" dirty="0" smtClean="0"/>
              <a:t>Bottles</a:t>
            </a:r>
          </a:p>
          <a:p>
            <a:pPr lvl="2"/>
            <a:r>
              <a:rPr lang="en-US" dirty="0" smtClean="0"/>
              <a:t>Dairy containers (rinsed out)</a:t>
            </a:r>
          </a:p>
          <a:p>
            <a:pPr lvl="2"/>
            <a:r>
              <a:rPr lang="en-US" dirty="0" smtClean="0"/>
              <a:t>Plastic around large deliveries</a:t>
            </a:r>
          </a:p>
          <a:p>
            <a:pPr lvl="1"/>
            <a:r>
              <a:rPr lang="en-US" dirty="0" smtClean="0"/>
              <a:t>Metal</a:t>
            </a:r>
          </a:p>
          <a:p>
            <a:pPr lvl="2"/>
            <a:r>
              <a:rPr lang="en-US" dirty="0" smtClean="0"/>
              <a:t>Aluminum &amp; Tin cans</a:t>
            </a:r>
          </a:p>
          <a:p>
            <a:pPr lvl="1"/>
            <a:r>
              <a:rPr lang="en-US" dirty="0" smtClean="0"/>
              <a:t>Glass</a:t>
            </a:r>
            <a:endParaRPr lang="en-US" dirty="0"/>
          </a:p>
          <a:p>
            <a:pPr lvl="2"/>
            <a:endParaRPr lang="en-US" dirty="0"/>
          </a:p>
        </p:txBody>
      </p:sp>
      <p:sp>
        <p:nvSpPr>
          <p:cNvPr id="3" name="Title 2"/>
          <p:cNvSpPr>
            <a:spLocks noGrp="1"/>
          </p:cNvSpPr>
          <p:nvPr>
            <p:ph type="title"/>
          </p:nvPr>
        </p:nvSpPr>
        <p:spPr/>
        <p:txBody>
          <a:bodyPr/>
          <a:lstStyle/>
          <a:p>
            <a:r>
              <a:rPr lang="en-US" dirty="0" smtClean="0"/>
              <a:t>Recycle Materials</a:t>
            </a:r>
            <a:endParaRPr lang="en-US" dirty="0"/>
          </a:p>
        </p:txBody>
      </p:sp>
    </p:spTree>
    <p:extLst>
      <p:ext uri="{BB962C8B-B14F-4D97-AF65-F5344CB8AC3E}">
        <p14:creationId xmlns:p14="http://schemas.microsoft.com/office/powerpoint/2010/main" val="3023565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Batteries</a:t>
            </a:r>
          </a:p>
          <a:p>
            <a:pPr lvl="1"/>
            <a:r>
              <a:rPr lang="en-US" dirty="0" smtClean="0"/>
              <a:t>Work with a vendor</a:t>
            </a:r>
          </a:p>
          <a:p>
            <a:r>
              <a:rPr lang="en-US" dirty="0" smtClean="0"/>
              <a:t>Fluorescent light tubes</a:t>
            </a:r>
          </a:p>
          <a:p>
            <a:pPr lvl="1"/>
            <a:r>
              <a:rPr lang="en-US" dirty="0" smtClean="0"/>
              <a:t>Return to place of purchase</a:t>
            </a:r>
          </a:p>
          <a:p>
            <a:r>
              <a:rPr lang="en-US" dirty="0" smtClean="0"/>
              <a:t>Packaging Material</a:t>
            </a:r>
          </a:p>
          <a:p>
            <a:pPr lvl="1"/>
            <a:r>
              <a:rPr lang="en-US" dirty="0" smtClean="0"/>
              <a:t>Styrofoam</a:t>
            </a:r>
          </a:p>
          <a:p>
            <a:pPr marL="0" indent="0">
              <a:buNone/>
            </a:pPr>
            <a:endParaRPr lang="en-US" dirty="0"/>
          </a:p>
        </p:txBody>
      </p:sp>
      <p:sp>
        <p:nvSpPr>
          <p:cNvPr id="3" name="Title 2"/>
          <p:cNvSpPr>
            <a:spLocks noGrp="1"/>
          </p:cNvSpPr>
          <p:nvPr>
            <p:ph type="title"/>
          </p:nvPr>
        </p:nvSpPr>
        <p:spPr/>
        <p:txBody>
          <a:bodyPr/>
          <a:lstStyle/>
          <a:p>
            <a:r>
              <a:rPr lang="en-US" dirty="0" smtClean="0"/>
              <a:t>Less Easily Recycled Materials</a:t>
            </a:r>
            <a:endParaRPr lang="en-US" dirty="0"/>
          </a:p>
        </p:txBody>
      </p:sp>
    </p:spTree>
    <p:extLst>
      <p:ext uri="{BB962C8B-B14F-4D97-AF65-F5344CB8AC3E}">
        <p14:creationId xmlns:p14="http://schemas.microsoft.com/office/powerpoint/2010/main" val="2184026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Thank you</a:t>
            </a:r>
          </a:p>
          <a:p>
            <a:r>
              <a:rPr lang="en-US" dirty="0" smtClean="0"/>
              <a:t>Q&amp;A</a:t>
            </a:r>
            <a:endParaRPr lang="en-US" dirty="0"/>
          </a:p>
        </p:txBody>
      </p:sp>
      <p:sp>
        <p:nvSpPr>
          <p:cNvPr id="3" name="Title 2"/>
          <p:cNvSpPr>
            <a:spLocks noGrp="1"/>
          </p:cNvSpPr>
          <p:nvPr>
            <p:ph type="title"/>
          </p:nvPr>
        </p:nvSpPr>
        <p:spPr/>
        <p:txBody>
          <a:bodyPr/>
          <a:lstStyle/>
          <a:p>
            <a:r>
              <a:rPr lang="en-US" dirty="0" smtClean="0"/>
              <a:t>Closing</a:t>
            </a:r>
            <a:endParaRPr lang="en-US" dirty="0"/>
          </a:p>
        </p:txBody>
      </p:sp>
    </p:spTree>
    <p:extLst>
      <p:ext uri="{BB962C8B-B14F-4D97-AF65-F5344CB8AC3E}">
        <p14:creationId xmlns:p14="http://schemas.microsoft.com/office/powerpoint/2010/main" val="594860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1066800"/>
            <a:ext cx="7772400" cy="2536825"/>
          </a:xfrm>
          <a:prstGeom prst="rect">
            <a:avLst/>
          </a:prstGeom>
        </p:spPr>
        <p:txBody>
          <a:bodyPr>
            <a:normAutofit/>
          </a:bodyPr>
          <a:lstStyle>
            <a:lvl1pPr algn="ctr" defTabSz="914400" rtl="0" eaLnBrk="1" latinLnBrk="0" hangingPunct="1">
              <a:spcBef>
                <a:spcPct val="0"/>
              </a:spcBef>
              <a:buNone/>
              <a:defRPr sz="4000" b="1" i="1" kern="1200">
                <a:solidFill>
                  <a:srgbClr val="6DB33F"/>
                </a:solidFill>
                <a:latin typeface="Arial" pitchFamily="34" charset="0"/>
                <a:ea typeface="+mj-ea"/>
                <a:cs typeface="Arial" pitchFamily="34" charset="0"/>
              </a:defRPr>
            </a:lvl1pPr>
          </a:lstStyle>
          <a:p>
            <a:r>
              <a:rPr lang="en-US" cap="small" dirty="0" smtClean="0">
                <a:solidFill>
                  <a:schemeClr val="accent3">
                    <a:lumMod val="50000"/>
                  </a:schemeClr>
                </a:solidFill>
                <a:effectLst>
                  <a:outerShdw blurRad="38100" dist="38100" dir="2700000" algn="tl">
                    <a:srgbClr val="000000">
                      <a:alpha val="43137"/>
                    </a:srgbClr>
                  </a:outerShdw>
                </a:effectLst>
              </a:rPr>
              <a:t>Green</a:t>
            </a:r>
            <a:r>
              <a:rPr lang="en-US" cap="small" dirty="0" smtClean="0">
                <a:effectLst>
                  <a:outerShdw blurRad="38100" dist="38100" dir="2700000" algn="tl">
                    <a:srgbClr val="000000">
                      <a:alpha val="43137"/>
                    </a:srgbClr>
                  </a:outerShdw>
                </a:effectLst>
              </a:rPr>
              <a:t> Products </a:t>
            </a:r>
            <a:br>
              <a:rPr lang="en-US" cap="small" dirty="0" smtClean="0">
                <a:effectLst>
                  <a:outerShdw blurRad="38100" dist="38100" dir="2700000" algn="tl">
                    <a:srgbClr val="000000">
                      <a:alpha val="43137"/>
                    </a:srgbClr>
                  </a:outerShdw>
                </a:effectLst>
              </a:rPr>
            </a:br>
            <a:r>
              <a:rPr lang="en-US" cap="small" dirty="0" smtClean="0">
                <a:effectLst>
                  <a:outerShdw blurRad="38100" dist="38100" dir="2700000" algn="tl">
                    <a:srgbClr val="000000">
                      <a:alpha val="43137"/>
                    </a:srgbClr>
                  </a:outerShdw>
                </a:effectLst>
              </a:rPr>
              <a:t>on </a:t>
            </a:r>
            <a:br>
              <a:rPr lang="en-US" cap="small" dirty="0" smtClean="0">
                <a:effectLst>
                  <a:outerShdw blurRad="38100" dist="38100" dir="2700000" algn="tl">
                    <a:srgbClr val="000000">
                      <a:alpha val="43137"/>
                    </a:srgbClr>
                  </a:outerShdw>
                </a:effectLst>
              </a:rPr>
            </a:br>
            <a:r>
              <a:rPr lang="en-US" cap="small" dirty="0" smtClean="0">
                <a:effectLst>
                  <a:outerShdw blurRad="38100" dist="38100" dir="2700000" algn="tl">
                    <a:srgbClr val="000000">
                      <a:alpha val="43137"/>
                    </a:srgbClr>
                  </a:outerShdw>
                </a:effectLst>
              </a:rPr>
              <a:t>Master Contracts</a:t>
            </a:r>
            <a:endParaRPr lang="en-US" dirty="0"/>
          </a:p>
        </p:txBody>
      </p:sp>
      <p:pic>
        <p:nvPicPr>
          <p:cNvPr id="5" name="Picture 4" descr="Logo Green.png"/>
          <p:cNvPicPr>
            <a:picLocks noChangeAspect="1"/>
          </p:cNvPicPr>
          <p:nvPr/>
        </p:nvPicPr>
        <p:blipFill>
          <a:blip r:embed="rId3" cstate="print"/>
          <a:stretch>
            <a:fillRect/>
          </a:stretch>
        </p:blipFill>
        <p:spPr>
          <a:xfrm>
            <a:off x="1600200" y="5257800"/>
            <a:ext cx="5415252" cy="914400"/>
          </a:xfrm>
          <a:prstGeom prst="rect">
            <a:avLst/>
          </a:prstGeom>
        </p:spPr>
      </p:pic>
      <p:sp>
        <p:nvSpPr>
          <p:cNvPr id="6" name="Subtitle 2"/>
          <p:cNvSpPr txBox="1">
            <a:spLocks/>
          </p:cNvSpPr>
          <p:nvPr/>
        </p:nvSpPr>
        <p:spPr>
          <a:xfrm>
            <a:off x="1295400" y="3886200"/>
            <a:ext cx="66294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000" b="1" dirty="0" smtClean="0">
                <a:solidFill>
                  <a:schemeClr val="tx1">
                    <a:lumMod val="50000"/>
                    <a:lumOff val="50000"/>
                  </a:schemeClr>
                </a:solidFill>
              </a:rPr>
              <a:t>Kimberly Ward</a:t>
            </a:r>
          </a:p>
          <a:p>
            <a:pPr marL="0" indent="0" algn="ctr">
              <a:spcBef>
                <a:spcPts val="0"/>
              </a:spcBef>
              <a:buNone/>
            </a:pPr>
            <a:r>
              <a:rPr lang="en-US" sz="2000" b="1" dirty="0" smtClean="0">
                <a:solidFill>
                  <a:schemeClr val="tx1">
                    <a:lumMod val="50000"/>
                    <a:lumOff val="50000"/>
                  </a:schemeClr>
                </a:solidFill>
              </a:rPr>
              <a:t>Contracts, Procurement, &amp; Risk Management</a:t>
            </a:r>
          </a:p>
          <a:p>
            <a:pPr marL="0" indent="0" algn="ctr">
              <a:spcBef>
                <a:spcPts val="0"/>
              </a:spcBef>
              <a:buNone/>
            </a:pPr>
            <a:r>
              <a:rPr lang="en-US" sz="2000" b="1" dirty="0" smtClean="0">
                <a:solidFill>
                  <a:schemeClr val="tx1">
                    <a:lumMod val="50000"/>
                    <a:lumOff val="50000"/>
                  </a:schemeClr>
                </a:solidFill>
              </a:rPr>
              <a:t>November 5, 2015</a:t>
            </a:r>
          </a:p>
          <a:p>
            <a:endParaRPr lang="en-US" dirty="0"/>
          </a:p>
        </p:txBody>
      </p:sp>
    </p:spTree>
    <p:extLst>
      <p:ext uri="{BB962C8B-B14F-4D97-AF65-F5344CB8AC3E}">
        <p14:creationId xmlns:p14="http://schemas.microsoft.com/office/powerpoint/2010/main" val="2939180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609600" y="1447800"/>
            <a:ext cx="8229600" cy="4876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Webdings" panose="05030102010509060703" pitchFamily="18" charset="2"/>
              <a:buChar char=""/>
            </a:pPr>
            <a:r>
              <a:rPr lang="en-US" sz="3000" dirty="0" smtClean="0"/>
              <a:t>Energy efficient, durable and often have low maintenance requirements.</a:t>
            </a:r>
          </a:p>
          <a:p>
            <a:pPr>
              <a:buClr>
                <a:schemeClr val="accent3">
                  <a:lumMod val="75000"/>
                </a:schemeClr>
              </a:buClr>
              <a:buFont typeface="Webdings" panose="05030102010509060703" pitchFamily="18" charset="2"/>
              <a:buChar char=""/>
            </a:pPr>
            <a:r>
              <a:rPr lang="en-US" sz="3000" dirty="0" smtClean="0"/>
              <a:t>Free of Ozone depleting chemicals, toxic compounds and don’t produce toxic by-products.</a:t>
            </a:r>
          </a:p>
          <a:p>
            <a:pPr>
              <a:buClr>
                <a:schemeClr val="accent3">
                  <a:lumMod val="75000"/>
                </a:schemeClr>
              </a:buClr>
              <a:buFont typeface="Webdings" panose="05030102010509060703" pitchFamily="18" charset="2"/>
              <a:buChar char=""/>
            </a:pPr>
            <a:r>
              <a:rPr lang="en-US" sz="3000" dirty="0" smtClean="0"/>
              <a:t>Often made of recycled materials or content or from renewable and sustainable sources.</a:t>
            </a:r>
          </a:p>
          <a:p>
            <a:pPr>
              <a:buClr>
                <a:schemeClr val="accent3">
                  <a:lumMod val="75000"/>
                </a:schemeClr>
              </a:buClr>
              <a:buFont typeface="Webdings" panose="05030102010509060703" pitchFamily="18" charset="2"/>
              <a:buChar char=""/>
            </a:pPr>
            <a:r>
              <a:rPr lang="en-US" sz="3000" dirty="0" smtClean="0"/>
              <a:t>Obtained from local manufacturers or resources.</a:t>
            </a:r>
          </a:p>
          <a:p>
            <a:pPr>
              <a:buClr>
                <a:schemeClr val="accent3">
                  <a:lumMod val="75000"/>
                </a:schemeClr>
              </a:buClr>
              <a:buFont typeface="Webdings" panose="05030102010509060703" pitchFamily="18" charset="2"/>
              <a:buChar char=""/>
            </a:pPr>
            <a:r>
              <a:rPr lang="en-US" sz="3000" dirty="0" smtClean="0"/>
              <a:t>Biodegradable or easily reused either in part or as a whole</a:t>
            </a:r>
            <a:r>
              <a:rPr lang="en-US" dirty="0" smtClean="0"/>
              <a:t>.</a:t>
            </a:r>
            <a:endParaRPr lang="en-US" dirty="0"/>
          </a:p>
        </p:txBody>
      </p:sp>
      <p:sp>
        <p:nvSpPr>
          <p:cNvPr id="5" name="Title 2"/>
          <p:cNvSpPr txBox="1">
            <a:spLocks/>
          </p:cNvSpPr>
          <p:nvPr/>
        </p:nvSpPr>
        <p:spPr>
          <a:xfrm>
            <a:off x="609600" y="228600"/>
            <a:ext cx="8229600" cy="914400"/>
          </a:xfrm>
          <a:prstGeom prst="rect">
            <a:avLst/>
          </a:prstGeom>
        </p:spPr>
        <p:txBody>
          <a:bodyPr>
            <a:normAutofit/>
          </a:bodyPr>
          <a:lstStyle>
            <a:lvl1pPr algn="ctr" defTabSz="914400" rtl="0" eaLnBrk="1" latinLnBrk="0" hangingPunct="1">
              <a:spcBef>
                <a:spcPct val="0"/>
              </a:spcBef>
              <a:buNone/>
              <a:defRPr sz="4000" b="1" i="1" kern="1200">
                <a:solidFill>
                  <a:srgbClr val="6DB33F"/>
                </a:solidFill>
                <a:latin typeface="Arial" pitchFamily="34" charset="0"/>
                <a:ea typeface="+mj-ea"/>
                <a:cs typeface="Arial" pitchFamily="34" charset="0"/>
              </a:defRPr>
            </a:lvl1pPr>
          </a:lstStyle>
          <a:p>
            <a:r>
              <a:rPr lang="en-US" dirty="0" smtClean="0">
                <a:solidFill>
                  <a:schemeClr val="tx1"/>
                </a:solidFill>
              </a:rPr>
              <a:t>What is </a:t>
            </a:r>
            <a:r>
              <a:rPr lang="en-US" dirty="0" smtClean="0"/>
              <a:t>Green?</a:t>
            </a:r>
            <a:endParaRPr lang="en-US" dirty="0"/>
          </a:p>
        </p:txBody>
      </p:sp>
    </p:spTree>
    <p:extLst>
      <p:ext uri="{BB962C8B-B14F-4D97-AF65-F5344CB8AC3E}">
        <p14:creationId xmlns:p14="http://schemas.microsoft.com/office/powerpoint/2010/main" val="3507285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90600" y="1295400"/>
            <a:ext cx="7696200" cy="4876800"/>
          </a:xfrm>
        </p:spPr>
        <p:txBody>
          <a:bodyPr>
            <a:normAutofit fontScale="32500" lnSpcReduction="20000"/>
          </a:bodyPr>
          <a:lstStyle/>
          <a:p>
            <a:pPr marL="0" indent="0">
              <a:buNone/>
            </a:pPr>
            <a:r>
              <a:rPr lang="en-US" sz="3400" b="1" dirty="0" smtClean="0"/>
              <a:t>Energy Star</a:t>
            </a:r>
          </a:p>
          <a:p>
            <a:pPr marL="0" indent="0">
              <a:buNone/>
            </a:pPr>
            <a:r>
              <a:rPr lang="en-US" sz="3400" dirty="0" smtClean="0"/>
              <a:t>A </a:t>
            </a:r>
            <a:r>
              <a:rPr lang="en-US" sz="3400" dirty="0"/>
              <a:t>labeling program for energy efficient homes, building products, electronics and appliances.  ENERGY STAR is a joint program of the U.S. Environmental Protection Agency and the U.S. Department of Energy helping protect the environment through energy efficient products and practices.</a:t>
            </a:r>
          </a:p>
          <a:p>
            <a:pPr marL="0" indent="0">
              <a:buNone/>
            </a:pPr>
            <a:endParaRPr lang="en-US" sz="3400" dirty="0" smtClean="0"/>
          </a:p>
          <a:p>
            <a:pPr marL="0" indent="0">
              <a:buNone/>
            </a:pPr>
            <a:r>
              <a:rPr lang="en-US" sz="3400" b="1" dirty="0" smtClean="0"/>
              <a:t>The </a:t>
            </a:r>
            <a:r>
              <a:rPr lang="en-US" sz="3400" b="1" dirty="0"/>
              <a:t>Green </a:t>
            </a:r>
            <a:r>
              <a:rPr lang="en-US" sz="3400" b="1" dirty="0" smtClean="0"/>
              <a:t>Seal</a:t>
            </a:r>
          </a:p>
          <a:p>
            <a:pPr marL="0" indent="0">
              <a:buNone/>
            </a:pPr>
            <a:r>
              <a:rPr lang="en-US" sz="3400" dirty="0" smtClean="0"/>
              <a:t>Green </a:t>
            </a:r>
            <a:r>
              <a:rPr lang="en-US" sz="3400" dirty="0"/>
              <a:t>Seal </a:t>
            </a:r>
            <a:r>
              <a:rPr lang="en-US" sz="3400" dirty="0" smtClean="0"/>
              <a:t>Cer</a:t>
            </a:r>
            <a:r>
              <a:rPr lang="en-US" sz="3400" dirty="0"/>
              <a:t>t</a:t>
            </a:r>
            <a:r>
              <a:rPr lang="en-US" sz="3400" dirty="0" smtClean="0"/>
              <a:t>ification </a:t>
            </a:r>
            <a:r>
              <a:rPr lang="en-US" sz="3400" dirty="0"/>
              <a:t>ensures that a product meets rigorous, science-based leadership standards.  It is a lifecycle assessment based labeling program for building products, green operations and maintenance procedures.  A green seal can be found on anything from a coffee filter to a hotel.</a:t>
            </a:r>
          </a:p>
          <a:p>
            <a:pPr marL="0" indent="0">
              <a:buNone/>
            </a:pPr>
            <a:endParaRPr lang="en-US" sz="3400" dirty="0" smtClean="0"/>
          </a:p>
          <a:p>
            <a:pPr marL="0" indent="0">
              <a:buNone/>
            </a:pPr>
            <a:r>
              <a:rPr lang="en-US" sz="3400" b="1" dirty="0" smtClean="0"/>
              <a:t>Forest </a:t>
            </a:r>
            <a:r>
              <a:rPr lang="en-US" sz="3400" b="1" dirty="0"/>
              <a:t>Stewardship </a:t>
            </a:r>
            <a:r>
              <a:rPr lang="en-US" sz="3400" b="1" dirty="0" smtClean="0"/>
              <a:t>Council</a:t>
            </a:r>
          </a:p>
          <a:p>
            <a:pPr marL="0" indent="0">
              <a:buNone/>
            </a:pPr>
            <a:r>
              <a:rPr lang="en-US" sz="3400" dirty="0" smtClean="0"/>
              <a:t>A </a:t>
            </a:r>
            <a:r>
              <a:rPr lang="en-US" sz="3400" dirty="0"/>
              <a:t>certification program for wood products that come from forests that are managed in an environmentally responsible, socially beneficial and economical viable way.  They are a non-profit organization, not affiliated with the government, working to promote responsible management of the world’s forests since 1993.</a:t>
            </a:r>
          </a:p>
          <a:p>
            <a:pPr marL="0" indent="0">
              <a:buNone/>
            </a:pPr>
            <a:endParaRPr lang="en-US" sz="3400" b="1" dirty="0"/>
          </a:p>
          <a:p>
            <a:pPr marL="0" indent="0">
              <a:buNone/>
            </a:pPr>
            <a:r>
              <a:rPr lang="en-US" sz="3400" b="1" dirty="0"/>
              <a:t>Leadership in Energy and Environmental Design </a:t>
            </a:r>
            <a:r>
              <a:rPr lang="en-US" sz="3400" b="1" dirty="0" smtClean="0"/>
              <a:t>(</a:t>
            </a:r>
            <a:r>
              <a:rPr lang="en-US" sz="3400" b="1" dirty="0"/>
              <a:t>LEED</a:t>
            </a:r>
            <a:r>
              <a:rPr lang="en-US" sz="3400" b="1" dirty="0" smtClean="0"/>
              <a:t>)</a:t>
            </a:r>
          </a:p>
          <a:p>
            <a:pPr marL="0" indent="0">
              <a:buNone/>
            </a:pPr>
            <a:r>
              <a:rPr lang="en-US" sz="3400" dirty="0" smtClean="0"/>
              <a:t>The </a:t>
            </a:r>
            <a:r>
              <a:rPr lang="en-US" sz="3400" dirty="0"/>
              <a:t>LEED certification was created by the U.S. Green Building Council in 2000, it in an internationally recognized standard for green building and design.  The rating system works off 5 categories and is associated to both business and residential buildings.  LEED focuses on whole building sustainability which can be used by diverse professionals and government </a:t>
            </a:r>
            <a:r>
              <a:rPr lang="en-US" sz="3400" dirty="0" smtClean="0"/>
              <a:t>agencies.</a:t>
            </a:r>
          </a:p>
          <a:p>
            <a:pPr marL="0" indent="0">
              <a:buNone/>
            </a:pPr>
            <a:endParaRPr lang="en-US" sz="3400" dirty="0"/>
          </a:p>
          <a:p>
            <a:pPr marL="0" indent="0">
              <a:buNone/>
            </a:pPr>
            <a:r>
              <a:rPr lang="en-US" sz="3400" b="1" dirty="0" smtClean="0"/>
              <a:t>USDA </a:t>
            </a:r>
            <a:r>
              <a:rPr lang="en-US" sz="3400" b="1" dirty="0"/>
              <a:t>Organic Certification </a:t>
            </a:r>
            <a:endParaRPr lang="en-US" sz="3400" b="1" dirty="0" smtClean="0"/>
          </a:p>
          <a:p>
            <a:pPr marL="0" indent="0">
              <a:buNone/>
            </a:pPr>
            <a:r>
              <a:rPr lang="en-US" sz="3400" dirty="0"/>
              <a:t>USDA certified organic foods are grown and processed according to federal guidelines addressing, among many factors, soil quality, animal raising practices, pest and weed control, and use of additives. Organic producers rely on natural substances and physical, mechanical, or biologically based farming methods to the fullest extent possible</a:t>
            </a:r>
            <a:r>
              <a:rPr lang="en-US" sz="3400" dirty="0" smtClean="0"/>
              <a:t>.</a:t>
            </a:r>
          </a:p>
          <a:p>
            <a:pPr marL="0" indent="0">
              <a:buNone/>
            </a:pPr>
            <a:endParaRPr lang="en-US" sz="3400" dirty="0">
              <a:hlinkClick r:id="rId3"/>
            </a:endParaRPr>
          </a:p>
          <a:p>
            <a:pPr marL="0" indent="0">
              <a:buNone/>
            </a:pPr>
            <a:r>
              <a:rPr lang="en-US" sz="3400" b="1" dirty="0" smtClean="0"/>
              <a:t>WaterSense:</a:t>
            </a:r>
          </a:p>
          <a:p>
            <a:pPr marL="0" indent="0">
              <a:buNone/>
            </a:pPr>
            <a:r>
              <a:rPr lang="en-US" sz="3400" dirty="0" smtClean="0"/>
              <a:t>The </a:t>
            </a:r>
            <a:r>
              <a:rPr lang="en-US" sz="3400" dirty="0"/>
              <a:t>WaterSense label allows consumers to recognize products and programs that save water without sacrificing performance or quality.</a:t>
            </a:r>
          </a:p>
          <a:p>
            <a:endParaRPr lang="en-US" dirty="0"/>
          </a:p>
        </p:txBody>
      </p:sp>
      <p:sp>
        <p:nvSpPr>
          <p:cNvPr id="5" name="Title 2"/>
          <p:cNvSpPr>
            <a:spLocks noGrp="1"/>
          </p:cNvSpPr>
          <p:nvPr>
            <p:ph type="title"/>
          </p:nvPr>
        </p:nvSpPr>
        <p:spPr>
          <a:xfrm>
            <a:off x="457200" y="76200"/>
            <a:ext cx="8229600" cy="914400"/>
          </a:xfrm>
        </p:spPr>
        <p:txBody>
          <a:bodyPr/>
          <a:lstStyle/>
          <a:p>
            <a:r>
              <a:rPr lang="en-US" dirty="0" smtClean="0">
                <a:solidFill>
                  <a:schemeClr val="tx1"/>
                </a:solidFill>
              </a:rPr>
              <a:t>How do you know it is </a:t>
            </a:r>
            <a:r>
              <a:rPr lang="en-US" dirty="0" smtClean="0"/>
              <a:t>Green?</a:t>
            </a:r>
            <a:endParaRPr lang="en-US"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31" y="1295400"/>
            <a:ext cx="541538" cy="55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72" y="2057400"/>
            <a:ext cx="682101" cy="68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08" y="2819400"/>
            <a:ext cx="6381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898" y="3657600"/>
            <a:ext cx="491924" cy="49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395" y="4495800"/>
            <a:ext cx="53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099" y="5253732"/>
            <a:ext cx="53913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5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76200"/>
            <a:ext cx="8229600" cy="914400"/>
          </a:xfrm>
        </p:spPr>
        <p:txBody>
          <a:bodyPr>
            <a:noAutofit/>
          </a:bodyPr>
          <a:lstStyle/>
          <a:p>
            <a:r>
              <a:rPr lang="en-US" sz="3200" dirty="0" smtClean="0"/>
              <a:t>Green </a:t>
            </a:r>
            <a:r>
              <a:rPr lang="en-US" sz="3200" dirty="0" smtClean="0">
                <a:solidFill>
                  <a:schemeClr val="tx1"/>
                </a:solidFill>
              </a:rPr>
              <a:t>Products on </a:t>
            </a:r>
            <a:br>
              <a:rPr lang="en-US" sz="3200" dirty="0" smtClean="0">
                <a:solidFill>
                  <a:schemeClr val="tx1"/>
                </a:solidFill>
              </a:rPr>
            </a:br>
            <a:r>
              <a:rPr lang="en-US" sz="3200" dirty="0" smtClean="0">
                <a:solidFill>
                  <a:schemeClr val="tx1"/>
                </a:solidFill>
              </a:rPr>
              <a:t>Master Contracts</a:t>
            </a:r>
            <a:endParaRPr lang="en-US" sz="3200" dirty="0"/>
          </a:p>
        </p:txBody>
      </p:sp>
      <p:sp>
        <p:nvSpPr>
          <p:cNvPr id="5" name="Content Placeholder 1"/>
          <p:cNvSpPr>
            <a:spLocks noGrp="1"/>
          </p:cNvSpPr>
          <p:nvPr>
            <p:ph idx="1"/>
          </p:nvPr>
        </p:nvSpPr>
        <p:spPr>
          <a:xfrm>
            <a:off x="457200" y="1295400"/>
            <a:ext cx="8229600" cy="4876800"/>
          </a:xfrm>
        </p:spPr>
        <p:txBody>
          <a:bodyPr>
            <a:normAutofit/>
          </a:bodyPr>
          <a:lstStyle/>
          <a:p>
            <a:pPr marL="0" indent="0">
              <a:buNone/>
            </a:pPr>
            <a:r>
              <a:rPr lang="en-US" sz="2800" dirty="0" smtClean="0"/>
              <a:t>How do I find Green Products on Master Contracts?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45" y="2286000"/>
            <a:ext cx="9334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49095" y="2270464"/>
            <a:ext cx="6628105" cy="369332"/>
          </a:xfrm>
          <a:prstGeom prst="rect">
            <a:avLst/>
          </a:prstGeom>
          <a:noFill/>
        </p:spPr>
        <p:txBody>
          <a:bodyPr wrap="square" rtlCol="0">
            <a:spAutoFit/>
          </a:bodyPr>
          <a:lstStyle/>
          <a:p>
            <a:r>
              <a:rPr lang="en-US" dirty="0" smtClean="0"/>
              <a:t>Look for the green tree on the top of the project page</a:t>
            </a:r>
            <a:endParaRPr lang="en-US" dirty="0"/>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584" y="2704251"/>
            <a:ext cx="6096000" cy="11446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Arrow Connector 8"/>
          <p:cNvCxnSpPr/>
          <p:nvPr/>
        </p:nvCxnSpPr>
        <p:spPr>
          <a:xfrm>
            <a:off x="1066800" y="2783150"/>
            <a:ext cx="3352800" cy="304800"/>
          </a:xfrm>
          <a:prstGeom prst="straightConnector1">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793" y="4826303"/>
            <a:ext cx="6361451" cy="18312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6" descr="C:\Users\KimberlyW\AppData\Local\Microsoft\Windows\Temporary Internet Files\Content.IE5\6FCZKU45\search-icon-51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366" y="5105400"/>
            <a:ext cx="959774" cy="9597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86140" y="4114800"/>
            <a:ext cx="6628105" cy="646331"/>
          </a:xfrm>
          <a:prstGeom prst="rect">
            <a:avLst/>
          </a:prstGeom>
          <a:noFill/>
        </p:spPr>
        <p:txBody>
          <a:bodyPr wrap="square" rtlCol="0">
            <a:spAutoFit/>
          </a:bodyPr>
          <a:lstStyle/>
          <a:p>
            <a:r>
              <a:rPr lang="en-US" dirty="0" smtClean="0"/>
              <a:t>Select the “Contracts with green or recycled content” in the drop down for the Contract Search Tool </a:t>
            </a:r>
            <a:endParaRPr lang="en-US" dirty="0"/>
          </a:p>
        </p:txBody>
      </p:sp>
    </p:spTree>
    <p:extLst>
      <p:ext uri="{BB962C8B-B14F-4D97-AF65-F5344CB8AC3E}">
        <p14:creationId xmlns:p14="http://schemas.microsoft.com/office/powerpoint/2010/main" val="405419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49" y="278642"/>
            <a:ext cx="8748713"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235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cap="small" dirty="0" smtClean="0">
                <a:effectLst>
                  <a:outerShdw blurRad="38100" dist="38100" dir="2700000" algn="tl">
                    <a:srgbClr val="000000">
                      <a:alpha val="43137"/>
                    </a:srgbClr>
                  </a:outerShdw>
                </a:effectLst>
              </a:rPr>
              <a:t>Why Green?</a:t>
            </a:r>
          </a:p>
          <a:p>
            <a:r>
              <a:rPr lang="en-US" cap="small" dirty="0" smtClean="0">
                <a:effectLst>
                  <a:outerShdw blurRad="38100" dist="38100" dir="2700000" algn="tl">
                    <a:srgbClr val="000000">
                      <a:alpha val="43137"/>
                    </a:srgbClr>
                  </a:outerShdw>
                </a:effectLst>
              </a:rPr>
              <a:t>Installing </a:t>
            </a:r>
            <a:r>
              <a:rPr lang="en-US" cap="small" dirty="0">
                <a:effectLst>
                  <a:outerShdw blurRad="38100" dist="38100" dir="2700000" algn="tl">
                    <a:srgbClr val="000000">
                      <a:alpha val="43137"/>
                    </a:srgbClr>
                  </a:outerShdw>
                </a:effectLst>
              </a:rPr>
              <a:t>Organic </a:t>
            </a:r>
            <a:r>
              <a:rPr lang="en-US" cap="small" dirty="0" smtClean="0">
                <a:effectLst>
                  <a:outerShdw blurRad="38100" dist="38100" dir="2700000" algn="tl">
                    <a:srgbClr val="000000">
                      <a:alpha val="43137"/>
                    </a:srgbClr>
                  </a:outerShdw>
                </a:effectLst>
              </a:rPr>
              <a:t>Composting &amp;</a:t>
            </a:r>
            <a:r>
              <a:rPr lang="en-US" cap="small" dirty="0">
                <a:effectLst>
                  <a:outerShdw blurRad="38100" dist="38100" dir="2700000" algn="tl">
                    <a:srgbClr val="000000">
                      <a:alpha val="43137"/>
                    </a:srgbClr>
                  </a:outerShdw>
                </a:effectLst>
              </a:rPr>
              <a:t/>
            </a:r>
            <a:br>
              <a:rPr lang="en-US" cap="small" dirty="0">
                <a:effectLst>
                  <a:outerShdw blurRad="38100" dist="38100" dir="2700000" algn="tl">
                    <a:srgbClr val="000000">
                      <a:alpha val="43137"/>
                    </a:srgbClr>
                  </a:outerShdw>
                </a:effectLst>
              </a:rPr>
            </a:br>
            <a:r>
              <a:rPr lang="en-US" cap="small" dirty="0" smtClean="0">
                <a:effectLst>
                  <a:outerShdw blurRad="38100" dist="38100" dir="2700000" algn="tl">
                    <a:srgbClr val="000000">
                      <a:alpha val="43137"/>
                    </a:srgbClr>
                  </a:outerShdw>
                </a:effectLst>
              </a:rPr>
              <a:t>Recycling In </a:t>
            </a:r>
            <a:r>
              <a:rPr lang="en-US" cap="small" dirty="0">
                <a:effectLst>
                  <a:outerShdw blurRad="38100" dist="38100" dir="2700000" algn="tl">
                    <a:srgbClr val="000000">
                      <a:alpha val="43137"/>
                    </a:srgbClr>
                  </a:outerShdw>
                </a:effectLst>
              </a:rPr>
              <a:t>Your Facility </a:t>
            </a:r>
            <a:endParaRPr lang="en-US" cap="small" dirty="0" smtClean="0">
              <a:effectLst>
                <a:outerShdw blurRad="38100" dist="38100" dir="2700000" algn="tl">
                  <a:srgbClr val="000000">
                    <a:alpha val="43137"/>
                  </a:srgbClr>
                </a:outerShdw>
              </a:effectLst>
            </a:endParaRPr>
          </a:p>
          <a:p>
            <a:r>
              <a:rPr lang="en-US" cap="small" dirty="0" smtClean="0">
                <a:effectLst>
                  <a:outerShdw blurRad="38100" dist="38100" dir="2700000" algn="tl">
                    <a:srgbClr val="000000">
                      <a:alpha val="43137"/>
                    </a:srgbClr>
                  </a:outerShdw>
                </a:effectLst>
              </a:rPr>
              <a:t>Buying GREEN off Master Contracts</a:t>
            </a:r>
            <a:endParaRPr lang="en-US" dirty="0"/>
          </a:p>
        </p:txBody>
      </p:sp>
      <p:sp>
        <p:nvSpPr>
          <p:cNvPr id="3" name="Title 2"/>
          <p:cNvSpPr>
            <a:spLocks noGrp="1"/>
          </p:cNvSpPr>
          <p:nvPr>
            <p:ph type="title"/>
          </p:nvPr>
        </p:nvSpPr>
        <p:spPr/>
        <p:txBody>
          <a:bodyPr/>
          <a:lstStyle/>
          <a:p>
            <a:r>
              <a:rPr lang="en-US" dirty="0" smtClean="0"/>
              <a:t>Today’s Topic</a:t>
            </a:r>
            <a:endParaRPr lang="en-US" dirty="0"/>
          </a:p>
        </p:txBody>
      </p:sp>
      <p:pic>
        <p:nvPicPr>
          <p:cNvPr id="4" name="Picture 2" descr="C:\Users\KimberlyW\AppData\Local\Microsoft\Windows\Temporary Internet Files\Content.IE5\PA0XG2Q6\earth-159123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320"/>
            <a:ext cx="832051" cy="109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Thank you</a:t>
            </a:r>
          </a:p>
          <a:p>
            <a:r>
              <a:rPr lang="en-US" dirty="0" smtClean="0"/>
              <a:t>Q&amp;A</a:t>
            </a:r>
            <a:endParaRPr lang="en-US" dirty="0"/>
          </a:p>
        </p:txBody>
      </p:sp>
      <p:sp>
        <p:nvSpPr>
          <p:cNvPr id="3" name="Title 2"/>
          <p:cNvSpPr>
            <a:spLocks noGrp="1"/>
          </p:cNvSpPr>
          <p:nvPr>
            <p:ph type="title"/>
          </p:nvPr>
        </p:nvSpPr>
        <p:spPr/>
        <p:txBody>
          <a:bodyPr/>
          <a:lstStyle/>
          <a:p>
            <a:r>
              <a:rPr lang="en-US" dirty="0" smtClean="0"/>
              <a:t>Closing</a:t>
            </a:r>
            <a:endParaRPr lang="en-US" dirty="0"/>
          </a:p>
        </p:txBody>
      </p:sp>
    </p:spTree>
    <p:extLst>
      <p:ext uri="{BB962C8B-B14F-4D97-AF65-F5344CB8AC3E}">
        <p14:creationId xmlns:p14="http://schemas.microsoft.com/office/powerpoint/2010/main" val="1185852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93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2000" dirty="0"/>
          </a:p>
          <a:p>
            <a:r>
              <a:rPr lang="en-US" sz="2000" dirty="0" smtClean="0"/>
              <a:t>There </a:t>
            </a:r>
            <a:r>
              <a:rPr lang="en-US" sz="2000" dirty="0"/>
              <a:t>are a number of important reasons to </a:t>
            </a:r>
            <a:r>
              <a:rPr lang="en-US" sz="2000" b="1" dirty="0">
                <a:solidFill>
                  <a:srgbClr val="6DB33F"/>
                </a:solidFill>
              </a:rPr>
              <a:t>Go</a:t>
            </a:r>
            <a:r>
              <a:rPr lang="en-US" sz="2000" dirty="0"/>
              <a:t> </a:t>
            </a:r>
            <a:r>
              <a:rPr lang="en-US" sz="2000" b="1" dirty="0"/>
              <a:t>Green</a:t>
            </a:r>
            <a:r>
              <a:rPr lang="en-US" sz="2000" dirty="0"/>
              <a:t> with your </a:t>
            </a:r>
            <a:r>
              <a:rPr lang="en-US" sz="2000" dirty="0" smtClean="0"/>
              <a:t>facility.</a:t>
            </a:r>
            <a:r>
              <a:rPr lang="en-US" sz="2000" dirty="0"/>
              <a:t>  The most significant being that preserving the world’s natural resources is the responsibility of every individual both at work and at home.</a:t>
            </a:r>
          </a:p>
          <a:p>
            <a:pPr marL="0" indent="0">
              <a:buNone/>
            </a:pPr>
            <a:endParaRPr lang="en-US" sz="2000" b="1" dirty="0" smtClean="0"/>
          </a:p>
          <a:p>
            <a:pPr marL="0" indent="0">
              <a:buNone/>
            </a:pPr>
            <a:r>
              <a:rPr lang="en-US" sz="2000" b="1" dirty="0" smtClean="0"/>
              <a:t>Additional </a:t>
            </a:r>
            <a:r>
              <a:rPr lang="en-US" sz="2000" b="1" dirty="0"/>
              <a:t>reasons for your </a:t>
            </a:r>
            <a:r>
              <a:rPr lang="en-US" sz="2000" b="1" dirty="0" smtClean="0"/>
              <a:t>agency </a:t>
            </a:r>
            <a:r>
              <a:rPr lang="en-US" sz="2000" b="1" dirty="0"/>
              <a:t>to </a:t>
            </a:r>
            <a:r>
              <a:rPr lang="en-US" sz="2000" b="1" dirty="0">
                <a:solidFill>
                  <a:srgbClr val="6DB33F"/>
                </a:solidFill>
              </a:rPr>
              <a:t>Go Green </a:t>
            </a:r>
            <a:r>
              <a:rPr lang="en-US" sz="2000" b="1" dirty="0"/>
              <a:t>include:</a:t>
            </a:r>
          </a:p>
          <a:p>
            <a:r>
              <a:rPr lang="en-US" sz="2000" dirty="0"/>
              <a:t>Setting a positive example for employees which boosts morale and </a:t>
            </a:r>
            <a:r>
              <a:rPr lang="en-US" sz="2000" dirty="0" smtClean="0"/>
              <a:t>agency </a:t>
            </a:r>
            <a:r>
              <a:rPr lang="en-US" sz="2000" dirty="0"/>
              <a:t>loyalty </a:t>
            </a:r>
          </a:p>
          <a:p>
            <a:r>
              <a:rPr lang="en-US" sz="2000" dirty="0" smtClean="0"/>
              <a:t>Improving efficiency and potentially lowering operating costs </a:t>
            </a:r>
          </a:p>
          <a:p>
            <a:r>
              <a:rPr lang="en-US" sz="2000" dirty="0" smtClean="0"/>
              <a:t>Providing </a:t>
            </a:r>
            <a:r>
              <a:rPr lang="en-US" sz="2000" dirty="0"/>
              <a:t>a cleaner and healthier work environment </a:t>
            </a:r>
          </a:p>
          <a:p>
            <a:endParaRPr lang="en-US" sz="1400" dirty="0"/>
          </a:p>
        </p:txBody>
      </p:sp>
      <p:sp>
        <p:nvSpPr>
          <p:cNvPr id="3" name="Title 2"/>
          <p:cNvSpPr>
            <a:spLocks noGrp="1"/>
          </p:cNvSpPr>
          <p:nvPr>
            <p:ph type="title"/>
          </p:nvPr>
        </p:nvSpPr>
        <p:spPr/>
        <p:txBody>
          <a:bodyPr/>
          <a:lstStyle/>
          <a:p>
            <a:r>
              <a:rPr lang="en-US" i="0" dirty="0" smtClean="0">
                <a:solidFill>
                  <a:schemeClr val="tx1"/>
                </a:solidFill>
              </a:rPr>
              <a:t>Why</a:t>
            </a:r>
            <a:r>
              <a:rPr lang="en-US" dirty="0" smtClean="0"/>
              <a:t> Green?</a:t>
            </a:r>
            <a:endParaRPr lang="en-US" dirty="0"/>
          </a:p>
        </p:txBody>
      </p:sp>
      <p:pic>
        <p:nvPicPr>
          <p:cNvPr id="2050" name="Picture 2" descr="C:\Users\KimberlyW\AppData\Local\Microsoft\Windows\Temporary Internet Files\Content.IE5\PA0XG2Q6\earth-159123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320"/>
            <a:ext cx="832051" cy="109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30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36825"/>
          </a:xfrm>
        </p:spPr>
        <p:txBody>
          <a:bodyPr>
            <a:normAutofit fontScale="90000"/>
          </a:bodyPr>
          <a:lstStyle/>
          <a:p>
            <a:r>
              <a:rPr lang="en-US" cap="small" dirty="0" smtClean="0">
                <a:effectLst>
                  <a:outerShdw blurRad="38100" dist="38100" dir="2700000" algn="tl">
                    <a:srgbClr val="000000">
                      <a:alpha val="43137"/>
                    </a:srgbClr>
                  </a:outerShdw>
                </a:effectLst>
              </a:rPr>
              <a:t>Installing Organic Composting</a:t>
            </a:r>
            <a:br>
              <a:rPr lang="en-US" cap="small" dirty="0" smtClean="0">
                <a:effectLst>
                  <a:outerShdw blurRad="38100" dist="38100" dir="2700000" algn="tl">
                    <a:srgbClr val="000000">
                      <a:alpha val="43137"/>
                    </a:srgbClr>
                  </a:outerShdw>
                </a:effectLst>
              </a:rPr>
            </a:br>
            <a:r>
              <a:rPr lang="en-US" cap="small" dirty="0" smtClean="0">
                <a:effectLst>
                  <a:outerShdw blurRad="38100" dist="38100" dir="2700000" algn="tl">
                    <a:srgbClr val="000000">
                      <a:alpha val="43137"/>
                    </a:srgbClr>
                  </a:outerShdw>
                </a:effectLst>
              </a:rPr>
              <a:t>&amp;</a:t>
            </a:r>
            <a:br>
              <a:rPr lang="en-US" cap="small" dirty="0" smtClean="0">
                <a:effectLst>
                  <a:outerShdw blurRad="38100" dist="38100" dir="2700000" algn="tl">
                    <a:srgbClr val="000000">
                      <a:alpha val="43137"/>
                    </a:srgbClr>
                  </a:outerShdw>
                </a:effectLst>
              </a:rPr>
            </a:br>
            <a:r>
              <a:rPr lang="en-US" cap="small" dirty="0" smtClean="0">
                <a:effectLst>
                  <a:outerShdw blurRad="38100" dist="38100" dir="2700000" algn="tl">
                    <a:srgbClr val="000000">
                      <a:alpha val="43137"/>
                    </a:srgbClr>
                  </a:outerShdw>
                </a:effectLst>
              </a:rPr>
              <a:t>Recycling</a:t>
            </a:r>
            <a:br>
              <a:rPr lang="en-US" cap="small" dirty="0" smtClean="0">
                <a:effectLst>
                  <a:outerShdw blurRad="38100" dist="38100" dir="2700000" algn="tl">
                    <a:srgbClr val="000000">
                      <a:alpha val="43137"/>
                    </a:srgbClr>
                  </a:outerShdw>
                </a:effectLst>
              </a:rPr>
            </a:br>
            <a:r>
              <a:rPr lang="en-US" cap="small" dirty="0" smtClean="0">
                <a:effectLst>
                  <a:outerShdw blurRad="38100" dist="38100" dir="2700000" algn="tl">
                    <a:srgbClr val="000000">
                      <a:alpha val="43137"/>
                    </a:srgbClr>
                  </a:outerShdw>
                </a:effectLst>
              </a:rPr>
              <a:t>In Your Facility </a:t>
            </a:r>
            <a:endParaRPr lang="en-US" dirty="0"/>
          </a:p>
        </p:txBody>
      </p:sp>
      <p:sp>
        <p:nvSpPr>
          <p:cNvPr id="3" name="Subtitle 2"/>
          <p:cNvSpPr>
            <a:spLocks noGrp="1"/>
          </p:cNvSpPr>
          <p:nvPr>
            <p:ph type="subTitle" idx="1"/>
          </p:nvPr>
        </p:nvSpPr>
        <p:spPr>
          <a:xfrm>
            <a:off x="2362200" y="3886200"/>
            <a:ext cx="5562600" cy="1295400"/>
          </a:xfrm>
        </p:spPr>
        <p:txBody>
          <a:bodyPr>
            <a:normAutofit/>
          </a:bodyPr>
          <a:lstStyle/>
          <a:p>
            <a:pPr algn="l">
              <a:spcBef>
                <a:spcPts val="0"/>
              </a:spcBef>
            </a:pPr>
            <a:r>
              <a:rPr lang="en-US" sz="2000" b="1" dirty="0" smtClean="0">
                <a:solidFill>
                  <a:schemeClr val="tx1">
                    <a:lumMod val="50000"/>
                    <a:lumOff val="50000"/>
                  </a:schemeClr>
                </a:solidFill>
              </a:rPr>
              <a:t>Cory Noffsinger – DES Facility Planning &amp; Management </a:t>
            </a:r>
          </a:p>
          <a:p>
            <a:pPr algn="l">
              <a:spcBef>
                <a:spcPts val="0"/>
              </a:spcBef>
            </a:pPr>
            <a:r>
              <a:rPr lang="en-US" sz="2000" b="1" dirty="0" smtClean="0">
                <a:solidFill>
                  <a:schemeClr val="tx1">
                    <a:lumMod val="50000"/>
                    <a:lumOff val="50000"/>
                  </a:schemeClr>
                </a:solidFill>
              </a:rPr>
              <a:t>November 5, 2015</a:t>
            </a:r>
            <a:endParaRPr lang="en-US" sz="2000" b="1" i="1" dirty="0" smtClean="0">
              <a:solidFill>
                <a:schemeClr val="tx1">
                  <a:lumMod val="50000"/>
                  <a:lumOff val="50000"/>
                </a:schemeClr>
              </a:solidFill>
              <a:latin typeface="Arial" panose="020B0604020202020204" pitchFamily="34" charset="0"/>
              <a:cs typeface="Arial" panose="020B0604020202020204" pitchFamily="34" charset="0"/>
            </a:endParaRPr>
          </a:p>
          <a:p>
            <a:endParaRPr lang="en-US" dirty="0"/>
          </a:p>
        </p:txBody>
      </p:sp>
      <p:pic>
        <p:nvPicPr>
          <p:cNvPr id="5" name="Picture 4" descr="Logo Green.png"/>
          <p:cNvPicPr>
            <a:picLocks noChangeAspect="1"/>
          </p:cNvPicPr>
          <p:nvPr/>
        </p:nvPicPr>
        <p:blipFill>
          <a:blip r:embed="rId3" cstate="print"/>
          <a:stretch>
            <a:fillRect/>
          </a:stretch>
        </p:blipFill>
        <p:spPr>
          <a:xfrm>
            <a:off x="1600200" y="5257800"/>
            <a:ext cx="5415252" cy="914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About 40-50% is recyclable material</a:t>
            </a:r>
          </a:p>
          <a:p>
            <a:pPr lvl="1"/>
            <a:r>
              <a:rPr lang="en-US" dirty="0" smtClean="0"/>
              <a:t>Aluminum &amp; tin cans</a:t>
            </a:r>
          </a:p>
          <a:p>
            <a:pPr lvl="1"/>
            <a:r>
              <a:rPr lang="en-US" dirty="0" smtClean="0"/>
              <a:t>Paper/cardboard/corrugated paper board</a:t>
            </a:r>
          </a:p>
          <a:p>
            <a:pPr lvl="1"/>
            <a:r>
              <a:rPr lang="en-US" dirty="0" smtClean="0"/>
              <a:t>Plastics of all kinds</a:t>
            </a:r>
          </a:p>
          <a:p>
            <a:pPr lvl="1"/>
            <a:r>
              <a:rPr lang="en-US" dirty="0" smtClean="0"/>
              <a:t>Batteries</a:t>
            </a:r>
          </a:p>
          <a:p>
            <a:r>
              <a:rPr lang="en-US" dirty="0" smtClean="0"/>
              <a:t>About 25-30% is organic compost</a:t>
            </a:r>
          </a:p>
          <a:p>
            <a:pPr lvl="1"/>
            <a:r>
              <a:rPr lang="en-US" dirty="0" smtClean="0"/>
              <a:t>Food</a:t>
            </a:r>
          </a:p>
          <a:p>
            <a:pPr lvl="1"/>
            <a:r>
              <a:rPr lang="en-US" dirty="0" smtClean="0"/>
              <a:t>Food contaminated paper</a:t>
            </a:r>
          </a:p>
          <a:p>
            <a:pPr lvl="2"/>
            <a:r>
              <a:rPr lang="en-US" dirty="0" smtClean="0"/>
              <a:t>Pizza boxes</a:t>
            </a:r>
          </a:p>
          <a:p>
            <a:pPr lvl="2"/>
            <a:r>
              <a:rPr lang="en-US" dirty="0" smtClean="0"/>
              <a:t>Coffee grounds/filter</a:t>
            </a:r>
          </a:p>
          <a:p>
            <a:pPr lvl="2"/>
            <a:r>
              <a:rPr lang="en-US" dirty="0" smtClean="0"/>
              <a:t>Unwaxed paper plates, napkins</a:t>
            </a:r>
          </a:p>
          <a:p>
            <a:r>
              <a:rPr lang="en-US" dirty="0" smtClean="0"/>
              <a:t>About 20-35% is trash</a:t>
            </a:r>
          </a:p>
          <a:p>
            <a:pPr lvl="1"/>
            <a:r>
              <a:rPr lang="en-US" dirty="0" smtClean="0"/>
              <a:t>Old binders, pens, plastic packaging, paper clips etc.</a:t>
            </a:r>
          </a:p>
          <a:p>
            <a:pPr lvl="1"/>
            <a:r>
              <a:rPr lang="en-US" dirty="0" smtClean="0"/>
              <a:t>Restroom &amp; cleaning trash</a:t>
            </a:r>
          </a:p>
          <a:p>
            <a:pPr lvl="1"/>
            <a:r>
              <a:rPr lang="en-US" dirty="0" smtClean="0"/>
              <a:t>Building maintenance </a:t>
            </a:r>
          </a:p>
          <a:p>
            <a:pPr lvl="1"/>
            <a:r>
              <a:rPr lang="en-US" dirty="0" smtClean="0"/>
              <a:t>Electronic waste</a:t>
            </a:r>
          </a:p>
          <a:p>
            <a:pPr lvl="2"/>
            <a:r>
              <a:rPr lang="en-US" dirty="0" smtClean="0"/>
              <a:t>CDs/DVDs</a:t>
            </a:r>
          </a:p>
          <a:p>
            <a:pPr lvl="2"/>
            <a:r>
              <a:rPr lang="en-US" dirty="0" smtClean="0"/>
              <a:t>Chargers</a:t>
            </a:r>
          </a:p>
          <a:p>
            <a:pPr lvl="1"/>
            <a:r>
              <a:rPr lang="en-US" dirty="0" smtClean="0"/>
              <a:t>Surplus items</a:t>
            </a:r>
          </a:p>
          <a:p>
            <a:pPr lvl="2"/>
            <a:r>
              <a:rPr lang="en-US" dirty="0" smtClean="0"/>
              <a:t>Desk furniture – in/out boxes, name plates etc.</a:t>
            </a:r>
          </a:p>
          <a:p>
            <a:pPr lvl="1"/>
            <a:endParaRPr lang="en-US" dirty="0"/>
          </a:p>
        </p:txBody>
      </p:sp>
      <p:sp>
        <p:nvSpPr>
          <p:cNvPr id="3" name="Title 2"/>
          <p:cNvSpPr>
            <a:spLocks noGrp="1"/>
          </p:cNvSpPr>
          <p:nvPr>
            <p:ph type="title"/>
          </p:nvPr>
        </p:nvSpPr>
        <p:spPr/>
        <p:txBody>
          <a:bodyPr/>
          <a:lstStyle/>
          <a:p>
            <a:r>
              <a:rPr lang="en-US" dirty="0" smtClean="0"/>
              <a:t>What’s in our trash?</a:t>
            </a:r>
            <a:endParaRPr lang="en-US" dirty="0"/>
          </a:p>
        </p:txBody>
      </p:sp>
    </p:spTree>
    <p:extLst>
      <p:ext uri="{BB962C8B-B14F-4D97-AF65-F5344CB8AC3E}">
        <p14:creationId xmlns:p14="http://schemas.microsoft.com/office/powerpoint/2010/main" val="177132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Getting Started</a:t>
            </a:r>
          </a:p>
          <a:p>
            <a:pPr lvl="1"/>
            <a:r>
              <a:rPr lang="en-US" dirty="0" smtClean="0"/>
              <a:t>Executive Support </a:t>
            </a:r>
          </a:p>
          <a:p>
            <a:pPr lvl="2"/>
            <a:r>
              <a:rPr lang="en-US" dirty="0" smtClean="0"/>
              <a:t>Gov. Inslee Results WA Goal 3 – Sustainable Energy &amp; a Clean Environment</a:t>
            </a:r>
          </a:p>
          <a:p>
            <a:pPr lvl="2"/>
            <a:r>
              <a:rPr lang="en-US" dirty="0" smtClean="0"/>
              <a:t>Leased or owned facility?</a:t>
            </a:r>
          </a:p>
          <a:p>
            <a:pPr lvl="3"/>
            <a:r>
              <a:rPr lang="en-US" dirty="0" smtClean="0"/>
              <a:t>May need to discuss service with waste resources contractor</a:t>
            </a:r>
          </a:p>
          <a:p>
            <a:pPr lvl="3"/>
            <a:r>
              <a:rPr lang="en-US" dirty="0" smtClean="0"/>
              <a:t>Leased facility may need to have the lease altered to support commercial compost hauling</a:t>
            </a:r>
          </a:p>
          <a:p>
            <a:pPr lvl="3"/>
            <a:r>
              <a:rPr lang="en-US" dirty="0" smtClean="0"/>
              <a:t>Local haulers have restrictions on accepted material and collection bags</a:t>
            </a:r>
          </a:p>
          <a:p>
            <a:pPr lvl="3"/>
            <a:r>
              <a:rPr lang="en-US" dirty="0" smtClean="0"/>
              <a:t>Local haulers may have “canned” programs with hauling plans, signage</a:t>
            </a:r>
            <a:r>
              <a:rPr lang="en-US" dirty="0"/>
              <a:t> </a:t>
            </a:r>
            <a:r>
              <a:rPr lang="en-US" dirty="0" smtClean="0"/>
              <a:t>&amp; container options</a:t>
            </a:r>
          </a:p>
        </p:txBody>
      </p:sp>
      <p:sp>
        <p:nvSpPr>
          <p:cNvPr id="3" name="Title 2"/>
          <p:cNvSpPr>
            <a:spLocks noGrp="1"/>
          </p:cNvSpPr>
          <p:nvPr>
            <p:ph type="title"/>
          </p:nvPr>
        </p:nvSpPr>
        <p:spPr/>
        <p:txBody>
          <a:bodyPr/>
          <a:lstStyle/>
          <a:p>
            <a:r>
              <a:rPr lang="en-US" dirty="0" smtClean="0"/>
              <a:t>Organic Composting</a:t>
            </a:r>
            <a:endParaRPr lang="en-US" dirty="0"/>
          </a:p>
        </p:txBody>
      </p:sp>
    </p:spTree>
    <p:extLst>
      <p:ext uri="{BB962C8B-B14F-4D97-AF65-F5344CB8AC3E}">
        <p14:creationId xmlns:p14="http://schemas.microsoft.com/office/powerpoint/2010/main" val="457560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Getting Started</a:t>
            </a:r>
          </a:p>
          <a:p>
            <a:pPr lvl="1"/>
            <a:r>
              <a:rPr lang="en-US" dirty="0" smtClean="0"/>
              <a:t>Executive Support </a:t>
            </a:r>
          </a:p>
          <a:p>
            <a:pPr lvl="2"/>
            <a:r>
              <a:rPr lang="en-US" dirty="0" smtClean="0"/>
              <a:t>Gov. Inslee Results WA Goal 3 – Sustainable Energy &amp; a Clean Environment</a:t>
            </a:r>
          </a:p>
          <a:p>
            <a:pPr lvl="2"/>
            <a:r>
              <a:rPr lang="en-US" dirty="0" smtClean="0"/>
              <a:t>Leased or owned facility?</a:t>
            </a:r>
          </a:p>
          <a:p>
            <a:pPr lvl="3"/>
            <a:r>
              <a:rPr lang="en-US" dirty="0" smtClean="0"/>
              <a:t>May need to discuss service with waste resources contractor</a:t>
            </a:r>
          </a:p>
          <a:p>
            <a:pPr lvl="3"/>
            <a:r>
              <a:rPr lang="en-US" dirty="0" smtClean="0"/>
              <a:t>Leased facility may need to have the lease altered to support commercial compost hauling</a:t>
            </a:r>
          </a:p>
          <a:p>
            <a:pPr lvl="3"/>
            <a:r>
              <a:rPr lang="en-US" dirty="0" smtClean="0"/>
              <a:t>Local haulers have restrictions on accepted material and collection bags</a:t>
            </a:r>
          </a:p>
          <a:p>
            <a:pPr lvl="3"/>
            <a:r>
              <a:rPr lang="en-US" dirty="0" smtClean="0"/>
              <a:t>Local haulers may have “canned” programs with hauling plans, signage</a:t>
            </a:r>
            <a:r>
              <a:rPr lang="en-US" dirty="0"/>
              <a:t> </a:t>
            </a:r>
            <a:r>
              <a:rPr lang="en-US" dirty="0" smtClean="0"/>
              <a:t>&amp; container options</a:t>
            </a:r>
          </a:p>
        </p:txBody>
      </p:sp>
      <p:sp>
        <p:nvSpPr>
          <p:cNvPr id="3" name="Title 2"/>
          <p:cNvSpPr>
            <a:spLocks noGrp="1"/>
          </p:cNvSpPr>
          <p:nvPr>
            <p:ph type="title"/>
          </p:nvPr>
        </p:nvSpPr>
        <p:spPr/>
        <p:txBody>
          <a:bodyPr/>
          <a:lstStyle/>
          <a:p>
            <a:r>
              <a:rPr lang="en-US" dirty="0" smtClean="0"/>
              <a:t>Organic Composting</a:t>
            </a:r>
            <a:endParaRPr lang="en-US" dirty="0"/>
          </a:p>
        </p:txBody>
      </p:sp>
    </p:spTree>
    <p:extLst>
      <p:ext uri="{BB962C8B-B14F-4D97-AF65-F5344CB8AC3E}">
        <p14:creationId xmlns:p14="http://schemas.microsoft.com/office/powerpoint/2010/main" val="698226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Stakeholder </a:t>
            </a:r>
            <a:r>
              <a:rPr lang="en-US" dirty="0"/>
              <a:t>buy </a:t>
            </a:r>
            <a:r>
              <a:rPr lang="en-US" dirty="0" smtClean="0"/>
              <a:t>in</a:t>
            </a:r>
          </a:p>
          <a:p>
            <a:pPr lvl="1"/>
            <a:r>
              <a:rPr lang="en-US" dirty="0" smtClean="0"/>
              <a:t>Communicate with all staff </a:t>
            </a:r>
          </a:p>
          <a:p>
            <a:pPr lvl="1"/>
            <a:r>
              <a:rPr lang="en-US" dirty="0"/>
              <a:t>Communicate </a:t>
            </a:r>
            <a:r>
              <a:rPr lang="en-US" dirty="0" smtClean="0"/>
              <a:t>about participation </a:t>
            </a:r>
          </a:p>
          <a:p>
            <a:pPr lvl="2"/>
            <a:r>
              <a:rPr lang="en-US" dirty="0" smtClean="0"/>
              <a:t>Is it voluntary?</a:t>
            </a:r>
          </a:p>
          <a:p>
            <a:pPr lvl="2"/>
            <a:r>
              <a:rPr lang="en-US" dirty="0" smtClean="0"/>
              <a:t>Help people understand that if they aren’t sure to err on the side of caution and place in trash</a:t>
            </a:r>
            <a:endParaRPr lang="en-US" dirty="0"/>
          </a:p>
          <a:p>
            <a:pPr lvl="1"/>
            <a:r>
              <a:rPr lang="en-US" dirty="0" smtClean="0"/>
              <a:t>Lots of signage</a:t>
            </a:r>
          </a:p>
          <a:p>
            <a:pPr marL="914400" lvl="2" indent="0">
              <a:buNone/>
            </a:pPr>
            <a:r>
              <a:rPr lang="en-US" dirty="0"/>
              <a:t>		</a:t>
            </a:r>
          </a:p>
        </p:txBody>
      </p:sp>
      <p:sp>
        <p:nvSpPr>
          <p:cNvPr id="3" name="Title 2"/>
          <p:cNvSpPr>
            <a:spLocks noGrp="1"/>
          </p:cNvSpPr>
          <p:nvPr>
            <p:ph type="title"/>
          </p:nvPr>
        </p:nvSpPr>
        <p:spPr/>
        <p:txBody>
          <a:bodyPr/>
          <a:lstStyle/>
          <a:p>
            <a:r>
              <a:rPr lang="en-US" dirty="0" smtClean="0"/>
              <a:t>Communication</a:t>
            </a:r>
            <a:endParaRPr lang="en-US" dirty="0"/>
          </a:p>
        </p:txBody>
      </p:sp>
    </p:spTree>
    <p:extLst>
      <p:ext uri="{BB962C8B-B14F-4D97-AF65-F5344CB8AC3E}">
        <p14:creationId xmlns:p14="http://schemas.microsoft.com/office/powerpoint/2010/main" val="3116223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1296092"/>
            <a:ext cx="3657600" cy="4875415"/>
          </a:xfrm>
        </p:spPr>
      </p:pic>
      <p:sp>
        <p:nvSpPr>
          <p:cNvPr id="3" name="Title 2"/>
          <p:cNvSpPr>
            <a:spLocks noGrp="1"/>
          </p:cNvSpPr>
          <p:nvPr>
            <p:ph type="title"/>
          </p:nvPr>
        </p:nvSpPr>
        <p:spPr/>
        <p:txBody>
          <a:bodyPr/>
          <a:lstStyle/>
          <a:p>
            <a:r>
              <a:rPr lang="en-US" dirty="0" smtClean="0"/>
              <a:t>Thurston County Signage</a:t>
            </a:r>
            <a:endParaRPr lang="en-US" dirty="0"/>
          </a:p>
        </p:txBody>
      </p:sp>
    </p:spTree>
    <p:extLst>
      <p:ext uri="{BB962C8B-B14F-4D97-AF65-F5344CB8AC3E}">
        <p14:creationId xmlns:p14="http://schemas.microsoft.com/office/powerpoint/2010/main" val="4189245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CTS_ppt_template">
  <a:themeElements>
    <a:clrScheme name="Custom 1">
      <a:dk1>
        <a:srgbClr val="5C1F00"/>
      </a:dk1>
      <a:lt1>
        <a:srgbClr val="151515"/>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CTS_ppt_template" id="{63A12C9E-84E4-5E49-BF0E-11E69806A4D0}" vid="{5E739B0C-F91E-1047-B400-DCE09F7996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EWUPACEUPKES-170-11365</_dlc_DocId>
    <_dlc_DocIdUrl xmlns="ab5d7b00-834a-4efe-8968-9d97478a3691">
      <Url>http://stage-des/_layouts/DocIdRedir.aspx?ID=EWUPACEUPKES-170-11365</Url>
      <Description>EWUPACEUPKES-170-11365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4BD7AF-3608-4635-899F-B76B23690090}"/>
</file>

<file path=customXml/itemProps2.xml><?xml version="1.0" encoding="utf-8"?>
<ds:datastoreItem xmlns:ds="http://schemas.openxmlformats.org/officeDocument/2006/customXml" ds:itemID="{A5F5B747-C14C-49C7-92DF-4153A47C5F99}"/>
</file>

<file path=customXml/itemProps3.xml><?xml version="1.0" encoding="utf-8"?>
<ds:datastoreItem xmlns:ds="http://schemas.openxmlformats.org/officeDocument/2006/customXml" ds:itemID="{ACCE7D81-4E8A-47AC-BB6E-4D2F8F316D45}"/>
</file>

<file path=customXml/itemProps4.xml><?xml version="1.0" encoding="utf-8"?>
<ds:datastoreItem xmlns:ds="http://schemas.openxmlformats.org/officeDocument/2006/customXml" ds:itemID="{301F30DF-A81D-4EE8-AD15-E98749456556}"/>
</file>

<file path=docProps/app.xml><?xml version="1.0" encoding="utf-8"?>
<Properties xmlns="http://schemas.openxmlformats.org/officeDocument/2006/extended-properties" xmlns:vt="http://schemas.openxmlformats.org/officeDocument/2006/docPropsVTypes">
  <Template/>
  <TotalTime>486</TotalTime>
  <Words>1310</Words>
  <Application>Microsoft Office PowerPoint</Application>
  <PresentationFormat>On-screen Show (4:3)</PresentationFormat>
  <Paragraphs>149</Paragraphs>
  <Slides>21</Slides>
  <Notes>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DES-PPT-Template</vt:lpstr>
      <vt:lpstr>TCTS_ppt_template</vt:lpstr>
      <vt:lpstr>Welcome to GREENING your workplace</vt:lpstr>
      <vt:lpstr>Today’s Topic</vt:lpstr>
      <vt:lpstr>Why Green?</vt:lpstr>
      <vt:lpstr>Installing Organic Composting &amp; Recycling In Your Facility </vt:lpstr>
      <vt:lpstr>What’s in our trash?</vt:lpstr>
      <vt:lpstr>Organic Composting</vt:lpstr>
      <vt:lpstr>Organic Composting</vt:lpstr>
      <vt:lpstr>Communication</vt:lpstr>
      <vt:lpstr>Thurston County Signage</vt:lpstr>
      <vt:lpstr>Installing a Recycle Program</vt:lpstr>
      <vt:lpstr>Communication</vt:lpstr>
      <vt:lpstr>Recycle Materials</vt:lpstr>
      <vt:lpstr>Less Easily Recycled Materials</vt:lpstr>
      <vt:lpstr>Closing</vt:lpstr>
      <vt:lpstr>PowerPoint Presentation</vt:lpstr>
      <vt:lpstr>PowerPoint Presentation</vt:lpstr>
      <vt:lpstr>How do you know it is Green?</vt:lpstr>
      <vt:lpstr>Green Products on  Master Contracts</vt:lpstr>
      <vt:lpstr>PowerPoint Presentation</vt:lpstr>
      <vt:lpstr>Closing</vt:lpstr>
      <vt:lpstr>PowerPoint Presentation</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jonp</dc:creator>
  <cp:lastModifiedBy>Aldridge, Lindsey (DES Contractor)</cp:lastModifiedBy>
  <cp:revision>57</cp:revision>
  <dcterms:created xsi:type="dcterms:W3CDTF">2012-07-19T21:11:51Z</dcterms:created>
  <dcterms:modified xsi:type="dcterms:W3CDTF">2015-11-02T23:53:20Z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Category">
    <vt:lpwstr>Template</vt:lpwstr>
  </property>
  <property fmtid="{D5CDD505-2E9C-101B-9397-08002B2CF9AE}" pid="4" name="_dlc_DocIdItemGuid">
    <vt:lpwstr>ed9a76fe-19b2-438e-bb95-96f9f7c8867c</vt:lpwstr>
  </property>
</Properties>
</file>