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2" r:id="rId3"/>
    <p:sldId id="304" r:id="rId4"/>
    <p:sldId id="307" r:id="rId5"/>
    <p:sldId id="318" r:id="rId6"/>
    <p:sldId id="315" r:id="rId7"/>
    <p:sldId id="322" r:id="rId8"/>
    <p:sldId id="319" r:id="rId9"/>
    <p:sldId id="282" r:id="rId10"/>
    <p:sldId id="320" r:id="rId11"/>
    <p:sldId id="323" r:id="rId12"/>
    <p:sldId id="321" r:id="rId13"/>
    <p:sldId id="271" r:id="rId14"/>
    <p:sldId id="316" r:id="rId15"/>
    <p:sldId id="272" r:id="rId16"/>
    <p:sldId id="275" r:id="rId17"/>
    <p:sldId id="324" r:id="rId18"/>
    <p:sldId id="277" r:id="rId19"/>
  </p:sldIdLst>
  <p:sldSz cx="9144000" cy="6858000" type="screen4x3"/>
  <p:notesSz cx="7010400" cy="9296400"/>
  <p:embeddedFontLst>
    <p:embeddedFont>
      <p:font typeface="Webdings" pitchFamily="18" charset="2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6600"/>
    <a:srgbClr val="003366"/>
    <a:srgbClr val="265468"/>
    <a:srgbClr val="4274B0"/>
    <a:srgbClr val="81A5D1"/>
    <a:srgbClr val="355E8F"/>
    <a:srgbClr val="FF99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8" autoAdjust="0"/>
    <p:restoredTop sz="53523" autoAdjust="0"/>
  </p:normalViewPr>
  <p:slideViewPr>
    <p:cSldViewPr>
      <p:cViewPr>
        <p:scale>
          <a:sx n="70" d="100"/>
          <a:sy n="70" d="100"/>
        </p:scale>
        <p:origin x="-43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82"/>
    </p:cViewPr>
  </p:sorterViewPr>
  <p:notesViewPr>
    <p:cSldViewPr>
      <p:cViewPr varScale="1">
        <p:scale>
          <a:sx n="58" d="100"/>
          <a:sy n="58" d="100"/>
        </p:scale>
        <p:origin x="-1788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89604-4FAB-4E4A-A8D5-1960FB64EC95}" type="datetimeFigureOut">
              <a:rPr lang="en-US" smtClean="0"/>
              <a:pPr/>
              <a:t>4/4/2011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5E357-13FA-4A9B-84A3-25C143D4B3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F5A157-876C-47AF-A895-31E4F34DC64C}" type="datetimeFigureOut">
              <a:rPr lang="en-US"/>
              <a:pPr>
                <a:defRPr/>
              </a:pPr>
              <a:t>4/4/2011</a:t>
            </a:fld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79600" y="457200"/>
            <a:ext cx="3149600" cy="236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8600" y="2895601"/>
            <a:ext cx="65532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5399"/>
            <a:ext cx="30384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915399"/>
            <a:ext cx="303847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07DC6-15F0-404C-8974-FF373DB53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50" dirty="0" smtClean="0">
              <a:latin typeface="+mj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07DC6-15F0-404C-8974-FF373DB5390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07DC6-15F0-404C-8974-FF373DB5390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5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07DC6-15F0-404C-8974-FF373DB5390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5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5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07DC6-15F0-404C-8974-FF373DB5390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 smtClean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50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5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07DC6-15F0-404C-8974-FF373DB5390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5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50" dirty="0" smtClean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50" dirty="0" smtClean="0">
              <a:latin typeface="+mn-lt"/>
              <a:ea typeface="Calibri"/>
              <a:cs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6913"/>
            <a:ext cx="2400300" cy="1800225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2667000"/>
            <a:ext cx="5607050" cy="6248400"/>
          </a:xfrm>
          <a:noFill/>
          <a:ln/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5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07DC6-15F0-404C-8974-FF373DB5390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5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kern="1200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07DC6-15F0-404C-8974-FF373DB5390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07DC6-15F0-404C-8974-FF373DB5390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5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495800"/>
            <a:ext cx="7772400" cy="1470025"/>
          </a:xfrm>
        </p:spPr>
        <p:txBody>
          <a:bodyPr/>
          <a:lstStyle>
            <a:lvl1pPr algn="l">
              <a:defRPr sz="2800">
                <a:solidFill>
                  <a:srgbClr val="008AB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83939C-9C4E-4A45-A9F3-0D5FB84DAC9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5">
                <a:alpha val="85000"/>
              </a:schemeClr>
            </a:gs>
            <a:gs pos="5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83939C-9C4E-4A45-A9F3-0D5FB84DAC9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7" r:id="rId4"/>
    <p:sldLayoutId id="2147483663" r:id="rId5"/>
    <p:sldLayoutId id="2147483668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  <p:sldLayoutId id="2147483656" r:id="rId13"/>
    <p:sldLayoutId id="2147483655" r:id="rId14"/>
    <p:sldLayoutId id="2147483654" r:id="rId15"/>
    <p:sldLayoutId id="2147483653" r:id="rId16"/>
    <p:sldLayoutId id="2147483669" r:id="rId17"/>
  </p:sldLayoutIdLst>
  <p:transition spd="med"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66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66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66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66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66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66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66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Font typeface="Webdings" pitchFamily="18" charset="2"/>
        <a:buChar char="4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Font typeface="Webdings" pitchFamily="18" charset="2"/>
        <a:buChar char="4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Font typeface="Webdings" pitchFamily="18" charset="2"/>
        <a:buChar char="4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Font typeface="Webdings" pitchFamily="18" charset="2"/>
        <a:buChar char="4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Font typeface="Webdings" pitchFamily="18" charset="2"/>
        <a:buChar char="4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Font typeface="Webdings" pitchFamily="18" charset="2"/>
        <a:buChar char="4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Font typeface="Webdings" pitchFamily="18" charset="2"/>
        <a:buChar char="4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Font typeface="Webdings" pitchFamily="18" charset="2"/>
        <a:buChar char="4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Font typeface="Webdings" pitchFamily="18" charset="2"/>
        <a:buChar char="4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AMP Slid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07829"/>
          </a:xfrm>
          <a:prstGeom prst="rect">
            <a:avLst/>
          </a:prstGeom>
        </p:spPr>
      </p:pic>
      <p:sp>
        <p:nvSpPr>
          <p:cNvPr id="20481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371600" y="5029200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14600" y="304800"/>
            <a:ext cx="6400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Briefing on Capitol Lake Planning </a:t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House Capital Budget Committee</a:t>
            </a:r>
            <a:r>
              <a:rPr lang="en-US" sz="2000" b="1" dirty="0" smtClean="0">
                <a:solidFill>
                  <a:srgbClr val="002060"/>
                </a:solidFill>
              </a:rPr>
              <a:t/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March 24, 2011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51054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General Administration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Fish &amp; Wildlife</a:t>
            </a:r>
          </a:p>
          <a:p>
            <a:pPr algn="r"/>
            <a:r>
              <a:rPr lang="en-US" sz="2000" b="1" dirty="0" smtClean="0">
                <a:solidFill>
                  <a:schemeClr val="bg1"/>
                </a:solidFill>
              </a:rPr>
              <a:t>Ecology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50657"/>
            <a:ext cx="3384670" cy="4378374"/>
          </a:xfrm>
          <a:prstGeom prst="rect">
            <a:avLst/>
          </a:prstGeom>
          <a:ln w="28575">
            <a:solidFill>
              <a:srgbClr val="265468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auto">
          <a:xfrm>
            <a:off x="304800" y="762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CLAMP Alternatives Analysis</a:t>
            </a:r>
            <a:endParaRPr lang="en-US" sz="2800" b="1" kern="0" dirty="0">
              <a:solidFill>
                <a:srgbClr val="CC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7338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3366"/>
                </a:solidFill>
              </a:rPr>
              <a:t>Environment:</a:t>
            </a:r>
          </a:p>
          <a:p>
            <a:r>
              <a:rPr lang="en-US" sz="1800" dirty="0" smtClean="0">
                <a:solidFill>
                  <a:srgbClr val="003366"/>
                </a:solidFill>
              </a:rPr>
              <a:t>Sediment Management</a:t>
            </a:r>
          </a:p>
          <a:p>
            <a:r>
              <a:rPr lang="en-US" sz="1800" dirty="0" smtClean="0">
                <a:solidFill>
                  <a:srgbClr val="003366"/>
                </a:solidFill>
              </a:rPr>
              <a:t>Plants and Animals	</a:t>
            </a:r>
          </a:p>
          <a:p>
            <a:r>
              <a:rPr lang="en-US" sz="1800" dirty="0" smtClean="0">
                <a:solidFill>
                  <a:srgbClr val="003366"/>
                </a:solidFill>
              </a:rPr>
              <a:t>Water Quality	</a:t>
            </a:r>
          </a:p>
          <a:p>
            <a:pPr marL="0" indent="0">
              <a:spcBef>
                <a:spcPts val="0"/>
              </a:spcBef>
              <a:buClrTx/>
              <a:buNone/>
              <a:defRPr/>
            </a:pPr>
            <a:endParaRPr lang="en-US" sz="2000" b="1" kern="1200" dirty="0" smtClean="0"/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rgbClr val="003366"/>
                </a:solidFill>
              </a:rPr>
              <a:t>Economy:</a:t>
            </a:r>
          </a:p>
          <a:p>
            <a:r>
              <a:rPr lang="en-US" sz="1800" dirty="0" smtClean="0">
                <a:solidFill>
                  <a:srgbClr val="003366"/>
                </a:solidFill>
              </a:rPr>
              <a:t>Infrastructure	</a:t>
            </a:r>
          </a:p>
          <a:p>
            <a:r>
              <a:rPr lang="en-US" sz="1800" dirty="0" smtClean="0">
                <a:solidFill>
                  <a:srgbClr val="003366"/>
                </a:solidFill>
              </a:rPr>
              <a:t>Downtown Flood Risk</a:t>
            </a:r>
          </a:p>
          <a:p>
            <a:r>
              <a:rPr lang="en-US" sz="1800" dirty="0" smtClean="0">
                <a:solidFill>
                  <a:srgbClr val="003366"/>
                </a:solidFill>
              </a:rPr>
              <a:t>Long Term Cost </a:t>
            </a:r>
          </a:p>
          <a:p>
            <a:pPr marL="0" indent="0">
              <a:spcBef>
                <a:spcPts val="0"/>
              </a:spcBef>
              <a:buClrTx/>
              <a:buNone/>
              <a:defRPr/>
            </a:pPr>
            <a:endParaRPr lang="en-US" sz="2000" kern="1200" dirty="0" smtClean="0"/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rgbClr val="003366"/>
                </a:solidFill>
              </a:rPr>
              <a:t>People:</a:t>
            </a:r>
          </a:p>
          <a:p>
            <a:r>
              <a:rPr lang="en-US" sz="1800" dirty="0" smtClean="0">
                <a:solidFill>
                  <a:srgbClr val="003366"/>
                </a:solidFill>
              </a:rPr>
              <a:t>Public Recreation</a:t>
            </a:r>
          </a:p>
          <a:p>
            <a:r>
              <a:rPr lang="en-US" sz="1800" dirty="0" smtClean="0">
                <a:solidFill>
                  <a:srgbClr val="003366"/>
                </a:solidFill>
              </a:rPr>
              <a:t>Cultural and Spiritual Values</a:t>
            </a:r>
          </a:p>
          <a:p>
            <a:pPr>
              <a:spcBef>
                <a:spcPts val="0"/>
              </a:spcBef>
              <a:buNone/>
            </a:pPr>
            <a:endParaRPr lang="en-US" sz="20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  <a:defRPr/>
            </a:pPr>
            <a:r>
              <a:rPr lang="en-US" sz="2000" b="1" dirty="0" smtClean="0">
                <a:solidFill>
                  <a:srgbClr val="003366"/>
                </a:solidFill>
              </a:rPr>
              <a:t>Environment</a:t>
            </a:r>
          </a:p>
          <a:p>
            <a:pPr>
              <a:spcBef>
                <a:spcPts val="0"/>
              </a:spcBef>
              <a:buNone/>
              <a:defRPr/>
            </a:pPr>
            <a:endParaRPr lang="en-US" sz="2000" b="1" dirty="0" smtClean="0">
              <a:solidFill>
                <a:srgbClr val="003366"/>
              </a:solidFill>
            </a:endParaRPr>
          </a:p>
          <a:p>
            <a:pPr marL="457200" lvl="1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000" b="1" kern="1200" dirty="0" smtClean="0">
                <a:solidFill>
                  <a:srgbClr val="003366"/>
                </a:solidFill>
                <a:ea typeface="+mn-ea"/>
                <a:cs typeface="+mn-cs"/>
              </a:rPr>
              <a:t>Sediment Management</a:t>
            </a:r>
          </a:p>
          <a:p>
            <a:pPr marL="457200" lvl="1" indent="-457200">
              <a:spcBef>
                <a:spcPts val="0"/>
              </a:spcBef>
              <a:buFont typeface="Arial" pitchFamily="34" charset="0"/>
              <a:buAutoNum type="arabicPeriod"/>
              <a:defRPr/>
            </a:pPr>
            <a:endParaRPr lang="en-US" sz="2000" b="1" kern="1200" dirty="0" smtClean="0">
              <a:solidFill>
                <a:srgbClr val="003366"/>
              </a:solidFill>
              <a:ea typeface="+mn-ea"/>
              <a:cs typeface="+mn-cs"/>
            </a:endParaRPr>
          </a:p>
          <a:p>
            <a:pPr marL="457200" lvl="1" indent="-457200"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en-US" sz="2000" b="1" kern="1200" dirty="0" smtClean="0">
                <a:solidFill>
                  <a:srgbClr val="003366"/>
                </a:solidFill>
                <a:ea typeface="+mn-ea"/>
                <a:cs typeface="+mn-cs"/>
              </a:rPr>
              <a:t>Plants and Animals</a:t>
            </a:r>
          </a:p>
          <a:p>
            <a:pPr marL="457200" lvl="1" indent="-457200">
              <a:spcBef>
                <a:spcPts val="0"/>
              </a:spcBef>
              <a:buFont typeface="Arial" pitchFamily="34" charset="0"/>
              <a:buAutoNum type="arabicPeriod"/>
              <a:defRPr/>
            </a:pPr>
            <a:endParaRPr lang="en-US" sz="2000" b="1" kern="1200" dirty="0" smtClean="0">
              <a:solidFill>
                <a:srgbClr val="003366"/>
              </a:solidFill>
              <a:ea typeface="+mn-ea"/>
              <a:cs typeface="+mn-cs"/>
            </a:endParaRPr>
          </a:p>
          <a:p>
            <a:pPr marL="457200" lvl="1" indent="-457200">
              <a:spcBef>
                <a:spcPts val="0"/>
              </a:spcBef>
              <a:buFont typeface="Arial" pitchFamily="34" charset="0"/>
              <a:buAutoNum type="arabicPeriod"/>
              <a:defRPr/>
            </a:pPr>
            <a:r>
              <a:rPr lang="en-US" sz="2000" b="1" kern="1200" dirty="0" smtClean="0">
                <a:solidFill>
                  <a:srgbClr val="003366"/>
                </a:solidFill>
                <a:ea typeface="+mn-ea"/>
                <a:cs typeface="+mn-cs"/>
              </a:rPr>
              <a:t>Water Quality	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304800" y="762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CLAMP Alternatives Analysis</a:t>
            </a:r>
            <a:endParaRPr lang="en-US" sz="2800" b="1" kern="0" dirty="0">
              <a:solidFill>
                <a:srgbClr val="CC66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CLAMP Slide 11a.jpg"/>
          <p:cNvPicPr>
            <a:picLocks noChangeAspect="1"/>
          </p:cNvPicPr>
          <p:nvPr/>
        </p:nvPicPr>
        <p:blipFill>
          <a:blip r:embed="rId3"/>
          <a:srcRect l="10000" b="12039"/>
          <a:stretch>
            <a:fillRect/>
          </a:stretch>
        </p:blipFill>
        <p:spPr>
          <a:xfrm>
            <a:off x="2438400" y="3505200"/>
            <a:ext cx="3429000" cy="2471928"/>
          </a:xfrm>
          <a:prstGeom prst="rect">
            <a:avLst/>
          </a:prstGeom>
          <a:ln w="28575">
            <a:solidFill>
              <a:srgbClr val="265468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 descr="CLAMP Slide 11b.jpg"/>
          <p:cNvPicPr>
            <a:picLocks noChangeAspect="1"/>
          </p:cNvPicPr>
          <p:nvPr/>
        </p:nvPicPr>
        <p:blipFill>
          <a:blip r:embed="rId4"/>
          <a:srcRect l="14434" b="7162"/>
          <a:stretch>
            <a:fillRect/>
          </a:stretch>
        </p:blipFill>
        <p:spPr>
          <a:xfrm>
            <a:off x="6199632" y="990600"/>
            <a:ext cx="2258568" cy="4267200"/>
          </a:xfrm>
          <a:prstGeom prst="rect">
            <a:avLst/>
          </a:prstGeom>
          <a:ln w="28575">
            <a:solidFill>
              <a:srgbClr val="265468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304800" y="762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CLAMP Alternatives Analysis</a:t>
            </a:r>
            <a:endParaRPr lang="en-US" sz="2800" b="1" kern="0" dirty="0">
              <a:solidFill>
                <a:srgbClr val="CC66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143000"/>
            <a:ext cx="434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CC66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ECONOMY</a:t>
            </a:r>
          </a:p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CC6600"/>
              </a:buClr>
              <a:buSzTx/>
              <a:buFont typeface="Webdings" pitchFamily="18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1" indent="-457200" defTabSz="914400" eaLnBrk="0" latinLnBrk="0" hangingPunct="0">
              <a:spcBef>
                <a:spcPts val="0"/>
              </a:spcBef>
              <a:buClr>
                <a:srgbClr val="CC6600"/>
              </a:buClr>
              <a:buSzTx/>
              <a:buAutoNum type="arabicPeriod" startAt="4"/>
              <a:tabLst/>
              <a:defRPr/>
            </a:pPr>
            <a:r>
              <a:rPr lang="en-US" sz="2000" b="1" dirty="0" smtClean="0">
                <a:solidFill>
                  <a:srgbClr val="003366"/>
                </a:solidFill>
                <a:latin typeface="+mn-lt"/>
              </a:rPr>
              <a:t>Infrastructure</a:t>
            </a:r>
          </a:p>
          <a:p>
            <a:pPr marL="365760" lvl="1" indent="-365760" eaLnBrk="0" hangingPunct="0">
              <a:spcBef>
                <a:spcPts val="0"/>
              </a:spcBef>
              <a:buClr>
                <a:srgbClr val="CC6600"/>
              </a:buClr>
              <a:defRPr/>
            </a:pPr>
            <a:endParaRPr lang="en-US" sz="2000" b="1" kern="0" dirty="0" smtClean="0">
              <a:solidFill>
                <a:srgbClr val="003366"/>
              </a:solidFill>
              <a:latin typeface="+mn-lt"/>
            </a:endParaRPr>
          </a:p>
          <a:p>
            <a:pPr lvl="1" indent="-457200" eaLnBrk="0" hangingPunct="0">
              <a:spcBef>
                <a:spcPts val="0"/>
              </a:spcBef>
              <a:buClr>
                <a:srgbClr val="CC6600"/>
              </a:buClr>
              <a:buAutoNum type="arabicPeriod" startAt="5"/>
              <a:defRPr/>
            </a:pPr>
            <a:r>
              <a:rPr lang="en-US" sz="2000" b="1" dirty="0" smtClean="0">
                <a:solidFill>
                  <a:srgbClr val="003366"/>
                </a:solidFill>
                <a:latin typeface="+mn-lt"/>
              </a:rPr>
              <a:t>Downtown Flooding</a:t>
            </a:r>
          </a:p>
          <a:p>
            <a:pPr lvl="1" indent="-457200" eaLnBrk="0" hangingPunct="0">
              <a:spcBef>
                <a:spcPts val="0"/>
              </a:spcBef>
              <a:buClr>
                <a:srgbClr val="CC6600"/>
              </a:buClr>
              <a:buAutoNum type="arabicPeriod" startAt="5"/>
              <a:defRPr/>
            </a:pPr>
            <a:endParaRPr lang="en-US" sz="2000" b="1" dirty="0" smtClean="0">
              <a:solidFill>
                <a:srgbClr val="003366"/>
              </a:solidFill>
              <a:latin typeface="+mn-lt"/>
            </a:endParaRPr>
          </a:p>
          <a:p>
            <a:pPr lvl="1" indent="-457200" eaLnBrk="0" hangingPunct="0">
              <a:spcBef>
                <a:spcPts val="0"/>
              </a:spcBef>
              <a:buClr>
                <a:srgbClr val="CC6600"/>
              </a:buClr>
              <a:buAutoNum type="arabicPeriod" startAt="5"/>
              <a:defRPr/>
            </a:pPr>
            <a:r>
              <a:rPr lang="en-US" sz="2000" b="1" dirty="0" smtClean="0">
                <a:solidFill>
                  <a:srgbClr val="003366"/>
                </a:solidFill>
                <a:latin typeface="+mn-lt"/>
              </a:rPr>
              <a:t>Long-term costs</a:t>
            </a:r>
          </a:p>
          <a:p>
            <a:pPr marL="914400" marR="0" lvl="2" indent="-45720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CC6600"/>
              </a:buClr>
              <a:buSzTx/>
              <a:buFont typeface="+mj-lt"/>
              <a:buAutoNum type="arabicPeriod" startAt="6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CC66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</a:t>
            </a:r>
          </a:p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CC6600"/>
              </a:buClr>
              <a:buSzTx/>
              <a:buFont typeface="Webdings" pitchFamily="18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 indent="-457200" eaLnBrk="0" hangingPunct="0">
              <a:spcBef>
                <a:spcPts val="0"/>
              </a:spcBef>
              <a:buClr>
                <a:srgbClr val="CC6600"/>
              </a:buClr>
              <a:buAutoNum type="arabicPeriod" startAt="7"/>
              <a:defRPr/>
            </a:pPr>
            <a:r>
              <a:rPr lang="en-US" sz="2000" b="1" dirty="0" smtClean="0">
                <a:solidFill>
                  <a:srgbClr val="003366"/>
                </a:solidFill>
                <a:latin typeface="+mn-lt"/>
              </a:rPr>
              <a:t>Public Recreation</a:t>
            </a:r>
          </a:p>
          <a:p>
            <a:pPr lvl="1" indent="-457200" eaLnBrk="0" hangingPunct="0">
              <a:spcBef>
                <a:spcPts val="0"/>
              </a:spcBef>
              <a:buClr>
                <a:srgbClr val="CC6600"/>
              </a:buClr>
              <a:buAutoNum type="arabicPeriod" startAt="7"/>
              <a:defRPr/>
            </a:pPr>
            <a:endParaRPr lang="en-US" sz="2000" b="1" dirty="0" smtClean="0">
              <a:solidFill>
                <a:srgbClr val="003366"/>
              </a:solidFill>
              <a:latin typeface="+mn-lt"/>
            </a:endParaRPr>
          </a:p>
          <a:p>
            <a:pPr marL="365760" lvl="1" indent="-365760" eaLnBrk="0" hangingPunct="0">
              <a:spcBef>
                <a:spcPts val="0"/>
              </a:spcBef>
              <a:buClr>
                <a:srgbClr val="CC6600"/>
              </a:buClr>
              <a:defRPr/>
            </a:pPr>
            <a:r>
              <a:rPr lang="en-US" sz="2000" b="1" dirty="0" smtClean="0">
                <a:solidFill>
                  <a:srgbClr val="CC6600"/>
                </a:solidFill>
                <a:latin typeface="+mn-lt"/>
              </a:rPr>
              <a:t>8.   </a:t>
            </a:r>
            <a:r>
              <a:rPr lang="en-US" sz="2000" b="1" dirty="0" smtClean="0">
                <a:solidFill>
                  <a:srgbClr val="003366"/>
                </a:solidFill>
                <a:latin typeface="+mn-lt"/>
              </a:rPr>
              <a:t>Cultural &amp; Spiritual values</a:t>
            </a:r>
          </a:p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CC6600"/>
              </a:buClr>
              <a:buSzTx/>
              <a:buFont typeface="Webdings" pitchFamily="18" charset="2"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-45720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CC6600"/>
              </a:buClr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>
                <a:srgbClr val="CC6600"/>
              </a:buClr>
              <a:buSzTx/>
              <a:buFont typeface="Webdings" pitchFamily="18" charset="2"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CLAMP Slide 12b.jpg"/>
          <p:cNvPicPr>
            <a:picLocks noChangeAspect="1"/>
          </p:cNvPicPr>
          <p:nvPr/>
        </p:nvPicPr>
        <p:blipFill>
          <a:blip r:embed="rId3"/>
          <a:srcRect l="10314" b="13594"/>
          <a:stretch>
            <a:fillRect/>
          </a:stretch>
        </p:blipFill>
        <p:spPr>
          <a:xfrm>
            <a:off x="5029200" y="3581400"/>
            <a:ext cx="3313176" cy="2286000"/>
          </a:xfrm>
          <a:prstGeom prst="rect">
            <a:avLst/>
          </a:prstGeom>
          <a:ln w="28575">
            <a:solidFill>
              <a:srgbClr val="265468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 descr="CLAMP Slide 12a.jpg"/>
          <p:cNvPicPr>
            <a:picLocks noChangeAspect="1"/>
          </p:cNvPicPr>
          <p:nvPr/>
        </p:nvPicPr>
        <p:blipFill>
          <a:blip r:embed="rId4"/>
          <a:srcRect l="10331" b="13793"/>
          <a:stretch>
            <a:fillRect/>
          </a:stretch>
        </p:blipFill>
        <p:spPr>
          <a:xfrm>
            <a:off x="5029200" y="990600"/>
            <a:ext cx="3307080" cy="2286000"/>
          </a:xfrm>
          <a:prstGeom prst="rect">
            <a:avLst/>
          </a:prstGeom>
          <a:ln w="28575">
            <a:solidFill>
              <a:srgbClr val="265468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458200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Total Costs -  (50 Years)</a:t>
            </a: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6324600" y="5105400"/>
            <a:ext cx="2438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1400" b="1" kern="0" dirty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All Figures in Millions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4" y="1676400"/>
          <a:ext cx="8305795" cy="3365581"/>
        </p:xfrm>
        <a:graphic>
          <a:graphicData uri="http://schemas.openxmlformats.org/drawingml/2006/table">
            <a:tbl>
              <a:tblPr>
                <a:effectLst>
                  <a:outerShdw blurRad="431800" dist="38100" dir="8100000" sx="101000" sy="101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81595"/>
                <a:gridCol w="732420"/>
                <a:gridCol w="732420"/>
                <a:gridCol w="732420"/>
                <a:gridCol w="732420"/>
                <a:gridCol w="732420"/>
                <a:gridCol w="732420"/>
                <a:gridCol w="732420"/>
                <a:gridCol w="732420"/>
                <a:gridCol w="732420"/>
                <a:gridCol w="732420"/>
              </a:tblGrid>
              <a:tr h="617353">
                <a:tc>
                  <a:txBody>
                    <a:bodyPr/>
                    <a:lstStyle/>
                    <a:p>
                      <a:pPr algn="r" fontAlgn="b"/>
                      <a:endParaRPr lang="en-US" sz="1800" b="1" i="0" u="sng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4496" marR="4496" marT="4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609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Infrastructure</a:t>
                      </a:r>
                    </a:p>
                  </a:txBody>
                  <a:tcPr marL="4496" marR="4496" marT="4496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274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Flood Control</a:t>
                      </a:r>
                    </a:p>
                  </a:txBody>
                  <a:tcPr marL="4496" marR="4496" marT="4496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274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Initial Dredge</a:t>
                      </a:r>
                    </a:p>
                  </a:txBody>
                  <a:tcPr marL="4496" marR="4496" marT="4496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274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Maintenance Dredges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4496" marR="4496" marT="4496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274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b="1" i="0" u="none" strike="noStrike" kern="1200" dirty="0">
                          <a:solidFill>
                            <a:srgbClr val="FFCC99"/>
                          </a:solidFill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 marL="4496" marR="4496" marT="4496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4274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294">
                <a:tc>
                  <a:txBody>
                    <a:bodyPr/>
                    <a:lstStyle/>
                    <a:p>
                      <a:pPr algn="r" fontAlgn="b"/>
                      <a:endParaRPr lang="en-US" sz="1800" b="1" i="0" u="sng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4496" marR="4496" marT="4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Low</a:t>
                      </a:r>
                    </a:p>
                  </a:txBody>
                  <a:tcPr marL="4496" marR="4496" marT="4496" marB="0" anchor="ctr">
                    <a:lnL>
                      <a:noFill/>
                    </a:lnL>
                    <a:lnR w="6350" cap="flat" cmpd="sng" algn="ctr">
                      <a:solidFill>
                        <a:srgbClr val="DBE5F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274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High</a:t>
                      </a:r>
                    </a:p>
                  </a:txBody>
                  <a:tcPr marL="4496" marR="4496" marT="4496" marB="0" anchor="ctr">
                    <a:lnL w="6350" cap="flat" cmpd="sng" algn="ctr">
                      <a:solidFill>
                        <a:srgbClr val="DBE5F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274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Low</a:t>
                      </a:r>
                    </a:p>
                  </a:txBody>
                  <a:tcPr marL="4496" marR="4496" marT="449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274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High</a:t>
                      </a:r>
                    </a:p>
                  </a:txBody>
                  <a:tcPr marL="4496" marR="4496" marT="4496" marB="0" anchor="ctr">
                    <a:lnL w="6350" cap="flat" cmpd="sng" algn="ctr">
                      <a:solidFill>
                        <a:srgbClr val="DBE5F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274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Low</a:t>
                      </a:r>
                    </a:p>
                  </a:txBody>
                  <a:tcPr marL="4496" marR="4496" marT="449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274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High</a:t>
                      </a:r>
                    </a:p>
                  </a:txBody>
                  <a:tcPr marL="4496" marR="4496" marT="4496" marB="0" anchor="ctr">
                    <a:lnL w="6350" cap="flat" cmpd="sng" algn="ctr">
                      <a:solidFill>
                        <a:srgbClr val="DBE5F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274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Low</a:t>
                      </a:r>
                    </a:p>
                  </a:txBody>
                  <a:tcPr marL="4496" marR="4496" marT="449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274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High</a:t>
                      </a:r>
                    </a:p>
                  </a:txBody>
                  <a:tcPr marL="4496" marR="4496" marT="4496" marB="0" anchor="ctr">
                    <a:lnL w="6350" cap="flat" cmpd="sng" algn="ctr">
                      <a:solidFill>
                        <a:srgbClr val="DBE5F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274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CC99"/>
                          </a:solidFill>
                          <a:latin typeface="+mn-lt"/>
                        </a:rPr>
                        <a:t>Low</a:t>
                      </a:r>
                    </a:p>
                  </a:txBody>
                  <a:tcPr marL="4496" marR="4496" marT="4496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BE5F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274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CC99"/>
                          </a:solidFill>
                          <a:latin typeface="+mn-lt"/>
                        </a:rPr>
                        <a:t>High</a:t>
                      </a:r>
                    </a:p>
                  </a:txBody>
                  <a:tcPr marL="4496" marR="4496" marT="4496" marB="0" anchor="ctr">
                    <a:lnL w="6350" cap="flat" cmpd="sng" algn="ctr">
                      <a:solidFill>
                        <a:srgbClr val="DBE5F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274B0"/>
                    </a:solidFill>
                  </a:tcPr>
                </a:tc>
              </a:tr>
              <a:tr h="6173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status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quo </a:t>
                      </a:r>
                    </a:p>
                  </a:txBody>
                  <a:tcPr marL="4496" marR="4496" marT="4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74B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$2 </a:t>
                      </a:r>
                    </a:p>
                  </a:txBody>
                  <a:tcPr marL="4496" marR="40460" marT="44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$4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$2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$4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$0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$0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$0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$0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$4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$8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</a:tr>
              <a:tr h="6173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managed 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lake </a:t>
                      </a:r>
                    </a:p>
                  </a:txBody>
                  <a:tcPr marL="4496" marR="4496" marT="4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74B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$2 </a:t>
                      </a:r>
                    </a:p>
                  </a:txBody>
                  <a:tcPr marL="4496" marR="40460" marT="44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$4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$2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$4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$74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$146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$113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$168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$191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$322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</a:tr>
              <a:tr h="6173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estuary 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4496" marR="4496" marT="4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74B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$57 </a:t>
                      </a:r>
                    </a:p>
                  </a:txBody>
                  <a:tcPr marL="4496" marR="40460" marT="44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$63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$2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$4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$16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$23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$40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$135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$115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$225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</a:tr>
              <a:tr h="617353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a dual basin </a:t>
                      </a:r>
                    </a:p>
                  </a:txBody>
                  <a:tcPr marL="4496" marR="4496" marT="44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274B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$85 </a:t>
                      </a:r>
                    </a:p>
                  </a:txBody>
                  <a:tcPr marL="4496" marR="40460" marT="449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$92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$2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$4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$16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$23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$40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$135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$143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>
                          <a:solidFill>
                            <a:srgbClr val="003366"/>
                          </a:solidFill>
                          <a:latin typeface="+mn-lt"/>
                        </a:rPr>
                        <a:t>$254 </a:t>
                      </a:r>
                    </a:p>
                  </a:txBody>
                  <a:tcPr marL="4496" marR="40460" marT="449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6EA"/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6833742" y="3777890"/>
            <a:ext cx="2438400" cy="1588"/>
          </a:xfrm>
          <a:prstGeom prst="line">
            <a:avLst/>
          </a:prstGeom>
          <a:ln w="19050">
            <a:solidFill>
              <a:srgbClr val="4274B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074074" y="3352800"/>
            <a:ext cx="3352800" cy="1588"/>
          </a:xfrm>
          <a:prstGeom prst="line">
            <a:avLst/>
          </a:prstGeom>
          <a:ln w="3175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 txBox="1">
            <a:spLocks noChangeArrowheads="1"/>
          </p:cNvSpPr>
          <p:nvPr/>
        </p:nvSpPr>
        <p:spPr bwMode="auto">
          <a:xfrm>
            <a:off x="304800" y="762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CLAMP Alternatives Analysis</a:t>
            </a:r>
            <a:endParaRPr lang="en-US" sz="2800" b="1" kern="0" dirty="0">
              <a:solidFill>
                <a:srgbClr val="CC66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14300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  <a:latin typeface="+mn-lt"/>
              </a:rPr>
              <a:t>The CLAMP steering committee engaged the community by: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sz="2000" dirty="0" smtClean="0">
                <a:solidFill>
                  <a:srgbClr val="003366"/>
                </a:solidFill>
                <a:latin typeface="+mn-lt"/>
              </a:rPr>
              <a:t> Hosting thirteen open forums in the community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sz="2000" dirty="0" smtClean="0">
                <a:solidFill>
                  <a:srgbClr val="003366"/>
                </a:solidFill>
                <a:latin typeface="+mn-lt"/>
              </a:rPr>
              <a:t> Posting 10 interpretive signs around the north basin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sz="2000" dirty="0" smtClean="0">
                <a:solidFill>
                  <a:srgbClr val="003366"/>
                </a:solidFill>
                <a:latin typeface="+mn-lt"/>
              </a:rPr>
              <a:t> Taking public comments at monthly CLAMP meetings since 1997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sz="2000" dirty="0" smtClean="0">
                <a:solidFill>
                  <a:srgbClr val="003366"/>
                </a:solidFill>
                <a:latin typeface="+mn-lt"/>
              </a:rPr>
              <a:t> Maintaining a website with all the reports and agendas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sz="2000" dirty="0" smtClean="0">
                <a:solidFill>
                  <a:srgbClr val="003366"/>
                </a:solidFill>
                <a:latin typeface="+mn-lt"/>
              </a:rPr>
              <a:t> Publishing nine factsheets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sz="2000" dirty="0" smtClean="0">
                <a:solidFill>
                  <a:srgbClr val="003366"/>
                </a:solidFill>
                <a:latin typeface="+mn-lt"/>
              </a:rPr>
              <a:t> Making presentations to schools and civic groups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sz="2000" dirty="0" smtClean="0">
                <a:solidFill>
                  <a:srgbClr val="003366"/>
                </a:solidFill>
                <a:latin typeface="+mn-lt"/>
              </a:rPr>
              <a:t> Sponsoring focus groups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sz="2000" dirty="0" smtClean="0">
                <a:solidFill>
                  <a:srgbClr val="003366"/>
                </a:solidFill>
                <a:latin typeface="+mn-lt"/>
              </a:rPr>
              <a:t> Soliciting comments on the Values Report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sz="2000" dirty="0" smtClean="0">
                <a:solidFill>
                  <a:srgbClr val="003366"/>
                </a:solidFill>
                <a:latin typeface="+mn-lt"/>
              </a:rPr>
              <a:t> Soliciting comments on the Alternatives Analysis Report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sz="2000" dirty="0" smtClean="0">
                <a:solidFill>
                  <a:srgbClr val="003366"/>
                </a:solidFill>
                <a:latin typeface="+mn-lt"/>
              </a:rPr>
              <a:t> Briefing local governments, CCDAC, SCC, and others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sz="2000" dirty="0" smtClean="0">
                <a:solidFill>
                  <a:srgbClr val="003366"/>
                </a:solidFill>
                <a:latin typeface="+mn-lt"/>
              </a:rPr>
              <a:t> Collecting emails, letters, website feedback, and public comments</a:t>
            </a:r>
          </a:p>
          <a:p>
            <a:pPr marL="342900" lvl="1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sz="2000" dirty="0" smtClean="0">
                <a:solidFill>
                  <a:srgbClr val="003366"/>
                </a:solidFill>
                <a:latin typeface="+mn-lt"/>
              </a:rPr>
              <a:t> Cooperating fully with the press to get information out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CLAMP Community Engagement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CLAMP Recommendation</a:t>
            </a:r>
          </a:p>
        </p:txBody>
      </p:sp>
      <p:pic>
        <p:nvPicPr>
          <p:cNvPr id="4" name="Picture 3" descr="CLAMP Slide 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4" y="1283208"/>
            <a:ext cx="8150352" cy="4291584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CLAMP Recommendation</a:t>
            </a:r>
          </a:p>
        </p:txBody>
      </p:sp>
      <p:sp>
        <p:nvSpPr>
          <p:cNvPr id="69634" name="Rectangle 6"/>
          <p:cNvSpPr>
            <a:spLocks noChangeArrowheads="1"/>
          </p:cNvSpPr>
          <p:nvPr/>
        </p:nvSpPr>
        <p:spPr bwMode="auto">
          <a:xfrm>
            <a:off x="533400" y="1295400"/>
            <a:ext cx="82296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charset="0"/>
              <a:buNone/>
            </a:pPr>
            <a:r>
              <a:rPr lang="en-US" sz="2000" dirty="0">
                <a:solidFill>
                  <a:srgbClr val="003366"/>
                </a:solidFill>
              </a:rPr>
              <a:t>The comprehensive estuary recommendation calls for cleaning up </a:t>
            </a:r>
            <a:r>
              <a:rPr lang="en-US" sz="2000" dirty="0" smtClean="0">
                <a:solidFill>
                  <a:srgbClr val="003366"/>
                </a:solidFill>
              </a:rPr>
              <a:t>lower Budd Inlet</a:t>
            </a:r>
            <a:r>
              <a:rPr lang="en-US" sz="2000" dirty="0">
                <a:solidFill>
                  <a:srgbClr val="003366"/>
                </a:solidFill>
              </a:rPr>
              <a:t>, addressing upstream issues, and revising governance of the basin</a:t>
            </a:r>
            <a:r>
              <a:rPr lang="en-US" sz="2000" dirty="0" smtClean="0">
                <a:solidFill>
                  <a:srgbClr val="003366"/>
                </a:solidFill>
              </a:rPr>
              <a:t>.  </a:t>
            </a:r>
          </a:p>
          <a:p>
            <a:pPr>
              <a:spcAft>
                <a:spcPts val="600"/>
              </a:spcAft>
              <a:buFont typeface="Arial" charset="0"/>
              <a:buNone/>
            </a:pPr>
            <a:endParaRPr lang="en-US" sz="2000" dirty="0" smtClean="0">
              <a:solidFill>
                <a:srgbClr val="003366"/>
              </a:solidFill>
            </a:endParaRPr>
          </a:p>
          <a:p>
            <a:pPr>
              <a:spcAft>
                <a:spcPts val="600"/>
              </a:spcAft>
              <a:buFont typeface="Arial" charset="0"/>
              <a:buNone/>
            </a:pPr>
            <a:r>
              <a:rPr lang="en-US" sz="2000" dirty="0" smtClean="0">
                <a:solidFill>
                  <a:srgbClr val="003366"/>
                </a:solidFill>
              </a:rPr>
              <a:t>All members supported certain common outcomes: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dirty="0" smtClean="0">
                <a:solidFill>
                  <a:srgbClr val="003366"/>
                </a:solidFill>
                <a:latin typeface="+mn-lt"/>
              </a:rPr>
              <a:t>Development of an implementation plan which recognizes: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3366"/>
                </a:solidFill>
              </a:rPr>
              <a:t> the placement of the lake within the larger watershed, 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3366"/>
                </a:solidFill>
              </a:rPr>
              <a:t> the need for long-term solutions which are economically durable, and 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3366"/>
                </a:solidFill>
              </a:rPr>
              <a:t> community interests through coordinated and collaborative approaches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dirty="0" smtClean="0">
                <a:solidFill>
                  <a:srgbClr val="003366"/>
                </a:solidFill>
                <a:latin typeface="+mn-lt"/>
              </a:rPr>
              <a:t>Protection of fish passage for the Deschutes River;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dirty="0" smtClean="0">
                <a:solidFill>
                  <a:srgbClr val="003366"/>
                </a:solidFill>
                <a:latin typeface="+mn-lt"/>
              </a:rPr>
              <a:t>Development of an equitable cost sharing structure between all relevant stakeholders and beneficiaries;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dirty="0" smtClean="0">
                <a:solidFill>
                  <a:srgbClr val="003366"/>
                </a:solidFill>
                <a:latin typeface="+mn-lt"/>
              </a:rPr>
              <a:t>Development of a sediment management strategy for the lake basin; and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dirty="0" smtClean="0">
                <a:solidFill>
                  <a:srgbClr val="003366"/>
                </a:solidFill>
                <a:latin typeface="+mn-lt"/>
              </a:rPr>
              <a:t>Identification of potential funding opportunities.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2590800" cy="4724400"/>
          </a:xfrm>
        </p:spPr>
        <p:txBody>
          <a:bodyPr/>
          <a:lstStyle/>
          <a:p>
            <a:r>
              <a:rPr lang="en-US" sz="1800" b="1" kern="1200" dirty="0" smtClean="0">
                <a:solidFill>
                  <a:srgbClr val="003366"/>
                </a:solidFill>
              </a:rPr>
              <a:t>Deschutes Water Quality Planning </a:t>
            </a:r>
          </a:p>
          <a:p>
            <a:endParaRPr lang="en-US" sz="1800" b="1" kern="1200" dirty="0" smtClean="0">
              <a:solidFill>
                <a:srgbClr val="003366"/>
              </a:solidFill>
            </a:endParaRPr>
          </a:p>
          <a:p>
            <a:r>
              <a:rPr lang="en-US" sz="1800" b="1" kern="1200" dirty="0" smtClean="0">
                <a:solidFill>
                  <a:srgbClr val="003366"/>
                </a:solidFill>
              </a:rPr>
              <a:t>Puget Sound Restoration</a:t>
            </a:r>
          </a:p>
          <a:p>
            <a:endParaRPr lang="en-US" sz="1800" b="1" kern="1200" dirty="0" smtClean="0">
              <a:solidFill>
                <a:srgbClr val="003366"/>
              </a:solidFill>
            </a:endParaRPr>
          </a:p>
          <a:p>
            <a:r>
              <a:rPr lang="en-US" sz="1800" b="1" kern="1200" dirty="0" smtClean="0">
                <a:solidFill>
                  <a:srgbClr val="003366"/>
                </a:solidFill>
              </a:rPr>
              <a:t>Budd Inlet Toxics Cleanup</a:t>
            </a:r>
          </a:p>
          <a:p>
            <a:endParaRPr lang="en-US" sz="1800" b="1" kern="1200" dirty="0" smtClean="0">
              <a:solidFill>
                <a:srgbClr val="003366"/>
              </a:solidFill>
            </a:endParaRPr>
          </a:p>
          <a:p>
            <a:r>
              <a:rPr lang="en-US" sz="1800" b="1" kern="1200" dirty="0" smtClean="0">
                <a:solidFill>
                  <a:srgbClr val="003366"/>
                </a:solidFill>
              </a:rPr>
              <a:t>South Sound Dissolved Oxygen</a:t>
            </a:r>
          </a:p>
        </p:txBody>
      </p:sp>
      <p:pic>
        <p:nvPicPr>
          <p:cNvPr id="7" name="Picture 6" descr="CLAMP Slide 17.jpg"/>
          <p:cNvPicPr>
            <a:picLocks noChangeAspect="1"/>
          </p:cNvPicPr>
          <p:nvPr/>
        </p:nvPicPr>
        <p:blipFill>
          <a:blip r:embed="rId3"/>
          <a:srcRect l="6586" b="8368"/>
          <a:stretch>
            <a:fillRect/>
          </a:stretch>
        </p:blipFill>
        <p:spPr>
          <a:xfrm>
            <a:off x="3276600" y="1447800"/>
            <a:ext cx="5404104" cy="4038600"/>
          </a:xfrm>
          <a:prstGeom prst="rect">
            <a:avLst/>
          </a:prstGeom>
          <a:ln w="28575">
            <a:solidFill>
              <a:srgbClr val="265468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1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Capitol Lake - Next Steps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r>
              <a:rPr lang="en-US" sz="2000" kern="1200" dirty="0" smtClean="0">
                <a:solidFill>
                  <a:srgbClr val="003366"/>
                </a:solidFill>
              </a:rPr>
              <a:t>The State Capitol Committee and the State Legislature are responsible for determining any long-term management strategy (lake, estuary, dual-basin, or other option).</a:t>
            </a:r>
          </a:p>
          <a:p>
            <a:endParaRPr lang="en-US" sz="2000" kern="1200" dirty="0" smtClean="0">
              <a:solidFill>
                <a:srgbClr val="003366"/>
              </a:solidFill>
            </a:endParaRPr>
          </a:p>
          <a:p>
            <a:r>
              <a:rPr lang="en-US" sz="2000" kern="1200" dirty="0" smtClean="0">
                <a:solidFill>
                  <a:srgbClr val="003366"/>
                </a:solidFill>
              </a:rPr>
              <a:t>Permitting for such a management strategy is projected to take four to six years and involve more than 20 different federal, state, local, and tribal government authorities.</a:t>
            </a:r>
          </a:p>
          <a:p>
            <a:endParaRPr lang="en-US" sz="2000" kern="1200" dirty="0" smtClean="0">
              <a:solidFill>
                <a:srgbClr val="003366"/>
              </a:solidFill>
            </a:endParaRPr>
          </a:p>
          <a:p>
            <a:r>
              <a:rPr lang="en-US" sz="2000" kern="1200" dirty="0" smtClean="0">
                <a:solidFill>
                  <a:srgbClr val="003366"/>
                </a:solidFill>
              </a:rPr>
              <a:t>GA continues to manage day-to-day operations of the Capitol Lake basin, including invasive species control, dam operations, and maintenance of current infrastructure.</a:t>
            </a:r>
            <a:endParaRPr lang="en-US" sz="2000" kern="1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grayscl/>
          </a:blip>
          <a:srcRect l="21173" t="22141" r="35789" b="19133"/>
          <a:stretch>
            <a:fillRect/>
          </a:stretch>
        </p:blipFill>
        <p:spPr bwMode="auto">
          <a:xfrm>
            <a:off x="4343400" y="152400"/>
            <a:ext cx="4572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Olympia Harbor 1856"/>
          <p:cNvPicPr>
            <a:picLocks noChangeAspect="1" noChangeArrowheads="1"/>
          </p:cNvPicPr>
          <p:nvPr/>
        </p:nvPicPr>
        <p:blipFill>
          <a:blip r:embed="rId4"/>
          <a:srcRect l="3833" t="4124" r="4140" b="6392"/>
          <a:stretch>
            <a:fillRect/>
          </a:stretch>
        </p:blipFill>
        <p:spPr bwMode="auto">
          <a:xfrm>
            <a:off x="4343400" y="152400"/>
            <a:ext cx="4598738" cy="5902195"/>
          </a:xfrm>
          <a:prstGeom prst="rect">
            <a:avLst/>
          </a:prstGeom>
          <a:ln w="28575">
            <a:solidFill>
              <a:srgbClr val="265468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28600" y="1219200"/>
            <a:ext cx="3810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1855 - </a:t>
            </a:r>
            <a:r>
              <a:rPr lang="en-US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Edmund Sylvester donates 12 acres on a bluff overlooking Budd Inlet for construction of a state capitol building.</a:t>
            </a:r>
          </a:p>
          <a:p>
            <a:endParaRPr lang="en-US" sz="20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1856 -</a:t>
            </a:r>
            <a:r>
              <a:rPr lang="en-US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U.S. Coast Survey, Department of the Navy (right).</a:t>
            </a:r>
          </a:p>
          <a:p>
            <a:endParaRPr lang="en-US" sz="20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1893 - </a:t>
            </a:r>
            <a:r>
              <a:rPr lang="en-US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Ernest </a:t>
            </a:r>
            <a:r>
              <a:rPr lang="en-US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Flagg completes </a:t>
            </a:r>
            <a:r>
              <a:rPr lang="en-US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plan for Capitol </a:t>
            </a:r>
            <a:r>
              <a:rPr lang="en-US" sz="20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buildings, but construction is halted in an ensuing economic downturn.</a:t>
            </a:r>
            <a:endParaRPr lang="en-US" sz="20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Capitol Lake –  Background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6"/>
          <p:cNvSpPr txBox="1">
            <a:spLocks noChangeArrowheads="1"/>
          </p:cNvSpPr>
          <p:nvPr/>
        </p:nvSpPr>
        <p:spPr bwMode="auto">
          <a:xfrm>
            <a:off x="457200" y="1143000"/>
            <a:ext cx="495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3366"/>
                </a:solidFill>
              </a:rPr>
              <a:t>1911 - </a:t>
            </a:r>
            <a:r>
              <a:rPr lang="en-US" sz="2000" dirty="0" smtClean="0">
                <a:solidFill>
                  <a:srgbClr val="003366"/>
                </a:solidFill>
              </a:rPr>
              <a:t>State Capitol Commission hires Wilder and White (architects) and Olmsted Brothers (landscape designers) to develop the Capitol Campus.</a:t>
            </a:r>
            <a:endParaRPr lang="en-US" sz="2000" dirty="0">
              <a:solidFill>
                <a:srgbClr val="003366"/>
              </a:solidFill>
            </a:endParaRPr>
          </a:p>
        </p:txBody>
      </p:sp>
      <p:sp>
        <p:nvSpPr>
          <p:cNvPr id="31746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Capitol Lake –  Background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615652" y="5791200"/>
            <a:ext cx="4261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003366"/>
                </a:solidFill>
              </a:rPr>
              <a:t>Wilder &amp; White Perspective Drawing - undated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5638800" y="5791200"/>
            <a:ext cx="304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003366"/>
                </a:solidFill>
              </a:rPr>
              <a:t>Olmstead Plan Drawing - 1912</a:t>
            </a:r>
          </a:p>
        </p:txBody>
      </p:sp>
      <p:pic>
        <p:nvPicPr>
          <p:cNvPr id="10" name="Picture 9" descr="CLAMP Slide 3a.jpg"/>
          <p:cNvPicPr>
            <a:picLocks noChangeAspect="1"/>
          </p:cNvPicPr>
          <p:nvPr/>
        </p:nvPicPr>
        <p:blipFill>
          <a:blip r:embed="rId3">
            <a:lum contrast="20000"/>
          </a:blip>
          <a:srcRect l="8226" b="9122"/>
          <a:stretch>
            <a:fillRect/>
          </a:stretch>
        </p:blipFill>
        <p:spPr>
          <a:xfrm>
            <a:off x="609600" y="2514600"/>
            <a:ext cx="4352544" cy="3218688"/>
          </a:xfrm>
          <a:prstGeom prst="rect">
            <a:avLst/>
          </a:prstGeom>
          <a:noFill/>
          <a:ln w="28575">
            <a:solidFill>
              <a:srgbClr val="265468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10" descr="CLAMP Slide 3b.jpg"/>
          <p:cNvPicPr>
            <a:picLocks noChangeAspect="1"/>
          </p:cNvPicPr>
          <p:nvPr/>
        </p:nvPicPr>
        <p:blipFill>
          <a:blip r:embed="rId4">
            <a:lum contrast="20000"/>
          </a:blip>
          <a:srcRect l="10314" b="6865"/>
          <a:stretch>
            <a:fillRect/>
          </a:stretch>
        </p:blipFill>
        <p:spPr>
          <a:xfrm>
            <a:off x="5562600" y="1143000"/>
            <a:ext cx="3094238" cy="4611964"/>
          </a:xfrm>
          <a:prstGeom prst="rect">
            <a:avLst/>
          </a:prstGeom>
          <a:noFill/>
          <a:ln w="28575">
            <a:solidFill>
              <a:srgbClr val="265468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Creation of CLAMP</a:t>
            </a:r>
          </a:p>
        </p:txBody>
      </p:sp>
      <p:sp>
        <p:nvSpPr>
          <p:cNvPr id="60418" name="Rectangle 4"/>
          <p:cNvSpPr>
            <a:spLocks noChangeArrowheads="1"/>
          </p:cNvSpPr>
          <p:nvPr/>
        </p:nvSpPr>
        <p:spPr bwMode="auto">
          <a:xfrm>
            <a:off x="533400" y="1192411"/>
            <a:ext cx="38862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3366"/>
                </a:solidFill>
              </a:rPr>
              <a:t>1951 - Present   </a:t>
            </a:r>
            <a:r>
              <a:rPr lang="en-US" sz="2000" dirty="0" smtClean="0">
                <a:solidFill>
                  <a:srgbClr val="003366"/>
                </a:solidFill>
              </a:rPr>
              <a:t>~2,000,000 cubic yards of sediment build up in the lake basin  (Dredging from 1978 to 1986 moved ~314,000 cubic yards within the basin to create parks or wetlands).</a:t>
            </a:r>
            <a:endParaRPr lang="en-US" sz="2000" dirty="0">
              <a:solidFill>
                <a:srgbClr val="003366"/>
              </a:solidFill>
            </a:endParaRPr>
          </a:p>
          <a:p>
            <a:pPr>
              <a:buFont typeface="Arial" charset="0"/>
              <a:buChar char="•"/>
            </a:pPr>
            <a:endParaRPr lang="en-US" sz="1400" dirty="0">
              <a:solidFill>
                <a:srgbClr val="003366"/>
              </a:solidFill>
            </a:endParaRPr>
          </a:p>
          <a:p>
            <a:r>
              <a:rPr lang="en-US" sz="2000" b="1" dirty="0" smtClean="0">
                <a:solidFill>
                  <a:srgbClr val="003366"/>
                </a:solidFill>
              </a:rPr>
              <a:t>1995 - </a:t>
            </a:r>
            <a:r>
              <a:rPr lang="en-US" sz="2000" dirty="0" smtClean="0">
                <a:solidFill>
                  <a:srgbClr val="003366"/>
                </a:solidFill>
              </a:rPr>
              <a:t>GA prepares proposal to dredge for lake management.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41148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3366"/>
                </a:solidFill>
              </a:rPr>
              <a:t>1997 - </a:t>
            </a:r>
            <a:r>
              <a:rPr lang="en-US" sz="2000" dirty="0" smtClean="0">
                <a:solidFill>
                  <a:srgbClr val="003366"/>
                </a:solidFill>
              </a:rPr>
              <a:t>GA withdraws dredge proposal - Capitol Lake Adaptive Management Plan (CLAMP) agreement is signed.</a:t>
            </a:r>
          </a:p>
          <a:p>
            <a:endParaRPr lang="en-US" sz="2000" dirty="0" smtClean="0">
              <a:solidFill>
                <a:srgbClr val="003366"/>
              </a:solidFill>
            </a:endParaRPr>
          </a:p>
          <a:p>
            <a:r>
              <a:rPr lang="en-US" sz="2000" dirty="0" smtClean="0">
                <a:solidFill>
                  <a:srgbClr val="003366"/>
                </a:solidFill>
              </a:rPr>
              <a:t>Initial members are GA, Ecology, WDFW, Thurston County, City of Olympia, City of Tumwater, and the Squaxin Island Tribe - DNR and the Port of Olympia join in 1999.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8200" y="3733800"/>
            <a:ext cx="3962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003366"/>
                </a:solidFill>
              </a:rPr>
              <a:t>Sediment flowing in under I-5 bridge</a:t>
            </a:r>
          </a:p>
        </p:txBody>
      </p:sp>
      <p:pic>
        <p:nvPicPr>
          <p:cNvPr id="7" name="Picture 6" descr="CLAMP Slide 4.jpg"/>
          <p:cNvPicPr>
            <a:picLocks noChangeAspect="1"/>
          </p:cNvPicPr>
          <p:nvPr/>
        </p:nvPicPr>
        <p:blipFill>
          <a:blip r:embed="rId3">
            <a:lum contrast="20000"/>
          </a:blip>
          <a:srcRect l="8564" b="12607"/>
          <a:stretch>
            <a:fillRect/>
          </a:stretch>
        </p:blipFill>
        <p:spPr>
          <a:xfrm>
            <a:off x="4572000" y="1219200"/>
            <a:ext cx="4035552" cy="2493264"/>
          </a:xfrm>
          <a:prstGeom prst="rect">
            <a:avLst/>
          </a:prstGeom>
          <a:noFill/>
          <a:ln w="28575">
            <a:solidFill>
              <a:srgbClr val="265468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CLAMP 10-Year Plan (2002)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4343400" cy="4876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003366"/>
                </a:solidFill>
              </a:rPr>
              <a:t>Adaptively manage the Capitol Lake basin.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003366"/>
                </a:solidFill>
              </a:rPr>
              <a:t>Complete an estuary feasibility study to determine a long-range management decision. </a:t>
            </a:r>
            <a:endParaRPr lang="en-US" sz="1600" b="1" dirty="0" smtClean="0">
              <a:solidFill>
                <a:srgbClr val="003366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003366"/>
                </a:solidFill>
              </a:rPr>
              <a:t>Restore earthquake damaged state infrastructure within the basin. 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003366"/>
                </a:solidFill>
              </a:rPr>
              <a:t>Complete the development of Heritage Park. 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003366"/>
                </a:solidFill>
              </a:rPr>
              <a:t>Expand and enhance public use of State owned lands and adjacent public spaces within the Capitol Lake Region.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003366"/>
                </a:solidFill>
              </a:rPr>
              <a:t>Develop and implement a flood hazard management strategy to protect lands adjacent to Capitol Lake. </a:t>
            </a:r>
          </a:p>
          <a:p>
            <a:pPr>
              <a:buFont typeface="+mj-lt"/>
              <a:buAutoNum type="arabicPeriod"/>
            </a:pPr>
            <a:r>
              <a:rPr lang="en-US" sz="1600" dirty="0" smtClean="0">
                <a:solidFill>
                  <a:srgbClr val="003366"/>
                </a:solidFill>
              </a:rPr>
              <a:t>Rehabilitate the fish ladder in the Capitol Lake dam to provide year-round fish passage into and out of Capitol Lake. 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4648200" y="1143000"/>
            <a:ext cx="426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+mj-lt"/>
              <a:buAutoNum type="arabicPeriod" startAt="8"/>
            </a:pPr>
            <a:r>
              <a:rPr lang="en-US" sz="1600" dirty="0" smtClean="0">
                <a:solidFill>
                  <a:srgbClr val="003366"/>
                </a:solidFill>
              </a:rPr>
              <a:t>Relocate the Percival Cove fish rearing operation and rehabilitate Percival Cove for other users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+mj-lt"/>
              <a:buAutoNum type="arabicPeriod" startAt="8"/>
            </a:pPr>
            <a:r>
              <a:rPr lang="en-US" sz="1600" dirty="0" smtClean="0">
                <a:solidFill>
                  <a:srgbClr val="003366"/>
                </a:solidFill>
              </a:rPr>
              <a:t>Improve lake edges to be fish, wildlife and people friendly.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Maintain Capitol Lake with fewer than 100 resident Canada geese.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 the water quality in Capitol Lake to meet State standards.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Eliminate the Purple Loosestrife and Eurasian Milfoil noxious weed infestations throughout Capitol Lake.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 and implement a comprehensive sediment management strategy for the Capitol Lake basin.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Communicate with the community, legislators, and the State Capitol Committee on a routine basis regarding Capitol Lake.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SzTx/>
              <a:buFont typeface="Webdings" pitchFamily="18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6600"/>
              </a:buClr>
              <a:buSzTx/>
              <a:buFont typeface="Webdings" pitchFamily="18" charset="2"/>
              <a:buChar char="4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indefinite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indefinite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CLAMP Studies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33400" y="990600"/>
            <a:ext cx="8382000" cy="43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3366"/>
                </a:solidFill>
              </a:rPr>
              <a:t>Study expenditures from 2003 through 2009 totaled $1,064,000.   </a:t>
            </a:r>
          </a:p>
          <a:p>
            <a:endParaRPr lang="en-US" sz="1400" b="1" dirty="0" smtClean="0">
              <a:solidFill>
                <a:srgbClr val="003366"/>
              </a:solidFill>
            </a:endParaRPr>
          </a:p>
          <a:p>
            <a:endParaRPr lang="en-US" sz="1400" b="1" dirty="0" smtClean="0">
              <a:solidFill>
                <a:srgbClr val="003366"/>
              </a:solidFill>
            </a:endParaRPr>
          </a:p>
          <a:p>
            <a:r>
              <a:rPr lang="en-US" sz="2000" b="1" dirty="0" smtClean="0">
                <a:solidFill>
                  <a:srgbClr val="003366"/>
                </a:solidFill>
              </a:rPr>
              <a:t>Deschutes </a:t>
            </a:r>
            <a:r>
              <a:rPr lang="en-US" sz="2000" b="1" dirty="0">
                <a:solidFill>
                  <a:srgbClr val="003366"/>
                </a:solidFill>
              </a:rPr>
              <a:t>Estuary Feasibility Study </a:t>
            </a:r>
            <a:r>
              <a:rPr lang="en-US" sz="2000" dirty="0">
                <a:solidFill>
                  <a:srgbClr val="003366"/>
                </a:solidFill>
              </a:rPr>
              <a:t>– considered four estuary alternatives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dirty="0" smtClean="0">
                <a:solidFill>
                  <a:srgbClr val="003366"/>
                </a:solidFill>
                <a:latin typeface="+mn-lt"/>
              </a:rPr>
              <a:t>DEFS - Net Benefit Analysis - Stakeholder Involvement (June 2006)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dirty="0" smtClean="0">
                <a:solidFill>
                  <a:srgbClr val="003366"/>
                </a:solidFill>
                <a:latin typeface="+mn-lt"/>
              </a:rPr>
              <a:t>DEFS Restoration Study Biological Conditions Report (September 2006)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dirty="0" smtClean="0">
                <a:solidFill>
                  <a:srgbClr val="003366"/>
                </a:solidFill>
                <a:latin typeface="+mn-lt"/>
              </a:rPr>
              <a:t>DEFS - Hydrodynamics and Sediment Transport Modeling (October 2006)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dirty="0" smtClean="0">
                <a:solidFill>
                  <a:srgbClr val="003366"/>
                </a:solidFill>
                <a:latin typeface="+mn-lt"/>
              </a:rPr>
              <a:t>Addendum to the DEFS Restoration Study Biological Conditions Report (January 2007)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dirty="0" smtClean="0">
                <a:solidFill>
                  <a:srgbClr val="003366"/>
                </a:solidFill>
                <a:latin typeface="+mn-lt"/>
              </a:rPr>
              <a:t>DEFS - Engineering Design and Cost Estimates (February 2007)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dirty="0" smtClean="0">
                <a:solidFill>
                  <a:srgbClr val="003366"/>
                </a:solidFill>
                <a:latin typeface="+mn-lt"/>
              </a:rPr>
              <a:t>DEFS Net Social and Economic Benefit Analysis (June 2007)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dirty="0" smtClean="0">
                <a:solidFill>
                  <a:srgbClr val="003366"/>
                </a:solidFill>
                <a:latin typeface="+mn-lt"/>
              </a:rPr>
              <a:t>DEFS - Independent Technical Review (October 2007)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dirty="0" smtClean="0">
                <a:solidFill>
                  <a:srgbClr val="003366"/>
                </a:solidFill>
                <a:latin typeface="+mn-lt"/>
              </a:rPr>
              <a:t>Deschutes Estuary Feasibility Study Final Report (June 2008)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6400" y="944463"/>
            <a:ext cx="3276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C6600"/>
              </a:buClr>
            </a:pPr>
            <a:r>
              <a:rPr lang="en-US" sz="2000" b="1" dirty="0" smtClean="0">
                <a:solidFill>
                  <a:srgbClr val="003366"/>
                </a:solidFill>
                <a:latin typeface="+mn-lt"/>
              </a:rPr>
              <a:t>Ecology delivers water quality report (TMDL) for Deschutes Watershed (2008).  </a:t>
            </a:r>
          </a:p>
          <a:p>
            <a:pPr>
              <a:buClr>
                <a:srgbClr val="CC6600"/>
              </a:buClr>
            </a:pPr>
            <a:endParaRPr lang="en-US" sz="2000" b="1" i="1" dirty="0" smtClean="0">
              <a:solidFill>
                <a:srgbClr val="003366"/>
              </a:solidFill>
              <a:latin typeface="+mn-lt"/>
            </a:endParaRPr>
          </a:p>
          <a:p>
            <a:pPr>
              <a:buClr>
                <a:srgbClr val="CC6600"/>
              </a:buClr>
            </a:pPr>
            <a:r>
              <a:rPr lang="en-US" sz="1400" i="1" dirty="0" smtClean="0">
                <a:solidFill>
                  <a:srgbClr val="003366"/>
                </a:solidFill>
                <a:latin typeface="+mn-lt"/>
              </a:rPr>
              <a:t>[</a:t>
            </a:r>
            <a:r>
              <a:rPr lang="en-US" sz="1400" b="1" i="1" dirty="0" smtClean="0">
                <a:solidFill>
                  <a:srgbClr val="003366"/>
                </a:solidFill>
                <a:latin typeface="+mn-lt"/>
              </a:rPr>
              <a:t>NOTE</a:t>
            </a:r>
            <a:r>
              <a:rPr lang="en-US" sz="1400" i="1" dirty="0" smtClean="0">
                <a:solidFill>
                  <a:srgbClr val="003366"/>
                </a:solidFill>
                <a:latin typeface="+mn-lt"/>
              </a:rPr>
              <a:t>: Not a CLAMP expenditure, but included modeling and analysis that helped to inform the CLAMP process.]</a:t>
            </a:r>
          </a:p>
          <a:p>
            <a:pPr>
              <a:buClr>
                <a:srgbClr val="CC6600"/>
              </a:buClr>
            </a:pPr>
            <a:endParaRPr lang="en-US" dirty="0" smtClean="0">
              <a:solidFill>
                <a:srgbClr val="006699"/>
              </a:solidFill>
            </a:endParaRPr>
          </a:p>
          <a:p>
            <a:pPr>
              <a:buClr>
                <a:srgbClr val="CC6600"/>
              </a:buClr>
            </a:pPr>
            <a:r>
              <a:rPr lang="en-US" dirty="0" smtClean="0">
                <a:solidFill>
                  <a:srgbClr val="003366"/>
                </a:solidFill>
                <a:latin typeface="+mn-lt"/>
              </a:rPr>
              <a:t>The watershed does not meet standards for: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dirty="0" smtClean="0">
                <a:solidFill>
                  <a:srgbClr val="003366"/>
                </a:solidFill>
                <a:latin typeface="+mn-lt"/>
              </a:rPr>
              <a:t>Dissolved  Oxygen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dirty="0" smtClean="0">
                <a:solidFill>
                  <a:srgbClr val="003366"/>
                </a:solidFill>
                <a:latin typeface="+mn-lt"/>
              </a:rPr>
              <a:t>Temperature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dirty="0" smtClean="0">
                <a:solidFill>
                  <a:srgbClr val="003366"/>
                </a:solidFill>
                <a:latin typeface="+mn-lt"/>
              </a:rPr>
              <a:t>Fine Sediment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dirty="0" smtClean="0">
                <a:solidFill>
                  <a:srgbClr val="003366"/>
                </a:solidFill>
                <a:latin typeface="+mn-lt"/>
              </a:rPr>
              <a:t>pH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6600"/>
              </a:buClr>
              <a:buFont typeface="Webdings" pitchFamily="18" charset="2"/>
              <a:buChar char="4"/>
            </a:pPr>
            <a:r>
              <a:rPr lang="en-US" dirty="0" smtClean="0">
                <a:solidFill>
                  <a:srgbClr val="003366"/>
                </a:solidFill>
                <a:latin typeface="+mn-lt"/>
              </a:rPr>
              <a:t>Fecal Coliform</a:t>
            </a:r>
            <a:endParaRPr lang="en-US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533400" y="152400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CLAMP Studies</a:t>
            </a:r>
          </a:p>
        </p:txBody>
      </p: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381000" y="1066798"/>
            <a:ext cx="5068889" cy="4419597"/>
            <a:chOff x="826864" y="2133600"/>
            <a:chExt cx="4373423" cy="3721809"/>
          </a:xfrm>
        </p:grpSpPr>
        <p:pic>
          <p:nvPicPr>
            <p:cNvPr id="22" name="Picture 2" descr="Deschutes_Fig1"/>
            <p:cNvPicPr>
              <a:picLocks noChangeAspect="1" noChangeArrowheads="1"/>
            </p:cNvPicPr>
            <p:nvPr/>
          </p:nvPicPr>
          <p:blipFill>
            <a:blip r:embed="rId3"/>
            <a:srcRect b="-687"/>
            <a:stretch>
              <a:fillRect/>
            </a:stretch>
          </p:blipFill>
          <p:spPr bwMode="auto">
            <a:xfrm>
              <a:off x="826864" y="2133600"/>
              <a:ext cx="4373423" cy="3721809"/>
            </a:xfrm>
            <a:prstGeom prst="rect">
              <a:avLst/>
            </a:prstGeom>
            <a:ln w="28575">
              <a:solidFill>
                <a:srgbClr val="265468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23" name="Oval 22"/>
            <p:cNvSpPr/>
            <p:nvPr/>
          </p:nvSpPr>
          <p:spPr>
            <a:xfrm>
              <a:off x="1944532" y="2967799"/>
              <a:ext cx="205454" cy="189834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339003" y="2749891"/>
              <a:ext cx="669779" cy="1336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CLAMP Studies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3366"/>
                </a:solidFill>
              </a:rPr>
              <a:t>Alternatives Analysis Studies</a:t>
            </a:r>
            <a:endParaRPr lang="en-US" sz="2000" dirty="0" smtClean="0">
              <a:solidFill>
                <a:srgbClr val="003366"/>
              </a:solidFill>
            </a:endParaRPr>
          </a:p>
          <a:p>
            <a:r>
              <a:rPr lang="en-US" sz="1800" dirty="0" smtClean="0">
                <a:solidFill>
                  <a:srgbClr val="003366"/>
                </a:solidFill>
              </a:rPr>
              <a:t>Implications of Capitol Lake Management for Fish and Wildlife (Sept. 2008) </a:t>
            </a:r>
          </a:p>
          <a:p>
            <a:r>
              <a:rPr lang="en-US" sz="1800" dirty="0" smtClean="0">
                <a:solidFill>
                  <a:srgbClr val="003366"/>
                </a:solidFill>
              </a:rPr>
              <a:t>Capitol Lake Alternative Analysis - Dredging and Disposal (August 2008) </a:t>
            </a:r>
          </a:p>
          <a:p>
            <a:r>
              <a:rPr lang="en-US" sz="1800" dirty="0" smtClean="0">
                <a:solidFill>
                  <a:srgbClr val="003366"/>
                </a:solidFill>
              </a:rPr>
              <a:t>Capitol Lake Dam Condition Assessment And Life Expectancy (Oct. 2008) </a:t>
            </a:r>
          </a:p>
          <a:p>
            <a:r>
              <a:rPr lang="en-US" sz="1800" dirty="0" smtClean="0">
                <a:solidFill>
                  <a:srgbClr val="003366"/>
                </a:solidFill>
              </a:rPr>
              <a:t>Capitol Lake Alternative Analysis - Low Lying Infrastructure (Nov. 2008) </a:t>
            </a:r>
          </a:p>
          <a:p>
            <a:r>
              <a:rPr lang="en-US" sz="1800" dirty="0" smtClean="0">
                <a:solidFill>
                  <a:srgbClr val="003366"/>
                </a:solidFill>
              </a:rPr>
              <a:t>Capitol Lake Alternative Analysis - Hydraulic Modeling (Nov. 2008) </a:t>
            </a:r>
          </a:p>
          <a:p>
            <a:r>
              <a:rPr lang="en-US" sz="1800" dirty="0" smtClean="0">
                <a:solidFill>
                  <a:srgbClr val="003366"/>
                </a:solidFill>
              </a:rPr>
              <a:t>Capitol Lake Alternatives Analysis: Incorporation of Fine-Grained Sediment </a:t>
            </a:r>
            <a:r>
              <a:rPr lang="en-US" sz="1800" dirty="0" err="1" smtClean="0">
                <a:solidFill>
                  <a:srgbClr val="003366"/>
                </a:solidFill>
              </a:rPr>
              <a:t>Erodability</a:t>
            </a:r>
            <a:r>
              <a:rPr lang="en-US" sz="1800" dirty="0" smtClean="0">
                <a:solidFill>
                  <a:srgbClr val="003366"/>
                </a:solidFill>
              </a:rPr>
              <a:t> Measurements Into Sediment (2008) </a:t>
            </a:r>
          </a:p>
          <a:p>
            <a:r>
              <a:rPr lang="en-US" sz="1800" dirty="0" smtClean="0">
                <a:solidFill>
                  <a:srgbClr val="003366"/>
                </a:solidFill>
              </a:rPr>
              <a:t>Study of Cultural &amp; Spiritual Values Associated with Future Alternatives for Capitol Lake Basin (2009) </a:t>
            </a:r>
          </a:p>
          <a:p>
            <a:r>
              <a:rPr lang="en-US" sz="1800" dirty="0" smtClean="0">
                <a:solidFill>
                  <a:srgbClr val="003366"/>
                </a:solidFill>
              </a:rPr>
              <a:t>Alternatives Analysis - Dredging and Disposal Addendum (March 2009) </a:t>
            </a:r>
          </a:p>
          <a:p>
            <a:r>
              <a:rPr lang="en-US" sz="1800" dirty="0" smtClean="0">
                <a:solidFill>
                  <a:srgbClr val="003366"/>
                </a:solidFill>
              </a:rPr>
              <a:t>Community Economic Values for the Capitol Lake Basin (May 2009) </a:t>
            </a:r>
          </a:p>
          <a:p>
            <a:r>
              <a:rPr lang="en-US" sz="1800" dirty="0" smtClean="0">
                <a:solidFill>
                  <a:srgbClr val="003366"/>
                </a:solidFill>
              </a:rPr>
              <a:t>Capitol Lake Alternatives Analysis Final Report (July 2009) </a:t>
            </a:r>
          </a:p>
          <a:p>
            <a:endParaRPr lang="en-US" sz="1800" dirty="0" smtClean="0">
              <a:solidFill>
                <a:srgbClr val="003366"/>
              </a:solidFill>
            </a:endParaRPr>
          </a:p>
          <a:p>
            <a:endParaRPr lang="en-US" sz="1800" dirty="0" smtClean="0">
              <a:solidFill>
                <a:srgbClr val="003366"/>
              </a:solidFill>
            </a:endParaRPr>
          </a:p>
          <a:p>
            <a:endParaRPr lang="en-US" sz="1800" dirty="0" smtClean="0">
              <a:solidFill>
                <a:srgbClr val="003366"/>
              </a:solidFill>
            </a:endParaRPr>
          </a:p>
          <a:p>
            <a:endParaRPr lang="en-US" sz="1800" dirty="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lt D sketch MUD-2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581400"/>
            <a:ext cx="3657600" cy="228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Alt B sketch color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914400"/>
            <a:ext cx="3657600" cy="228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 descr="alternative op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914400"/>
            <a:ext cx="3635197" cy="228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9" descr="mudflat_dock-water-combined copy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581400"/>
            <a:ext cx="3657600" cy="2286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Rectangle 12"/>
          <p:cNvSpPr txBox="1">
            <a:spLocks noChangeArrowheads="1"/>
          </p:cNvSpPr>
          <p:nvPr/>
        </p:nvSpPr>
        <p:spPr bwMode="auto">
          <a:xfrm>
            <a:off x="304800" y="762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 smtClean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CLAMP </a:t>
            </a:r>
            <a:r>
              <a:rPr lang="en-US" sz="3600" b="1" kern="0" dirty="0">
                <a:solidFill>
                  <a:srgbClr val="CC6600"/>
                </a:solidFill>
                <a:latin typeface="+mj-lt"/>
                <a:ea typeface="+mj-ea"/>
                <a:cs typeface="+mj-cs"/>
              </a:rPr>
              <a:t>Alternatives Analysis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358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003366"/>
                </a:solidFill>
              </a:rPr>
              <a:t>Status Quo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9200" y="3200400"/>
            <a:ext cx="358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003366"/>
                </a:solidFill>
              </a:rPr>
              <a:t>Managed Lake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1000" y="5867400"/>
            <a:ext cx="358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003366"/>
                </a:solidFill>
              </a:rPr>
              <a:t>Estuary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5867400"/>
            <a:ext cx="358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003366"/>
                </a:solidFill>
              </a:rPr>
              <a:t>Dual Basin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PPTemplate">
  <a:themeElements>
    <a:clrScheme name="gaPP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PP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aPP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PP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PP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PP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PP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PP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PP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PP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PP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PP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PP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PP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41A54BADD08F46A25A439CA5113C81" ma:contentTypeVersion="2" ma:contentTypeDescription="Create a new document." ma:contentTypeScope="" ma:versionID="417d0c62ca7cc7340a780b8273b09c1b">
  <xsd:schema xmlns:xsd="http://www.w3.org/2001/XMLSchema" xmlns:xs="http://www.w3.org/2001/XMLSchema" xmlns:p="http://schemas.microsoft.com/office/2006/metadata/properties" xmlns:ns1="http://schemas.microsoft.com/sharepoint/v3" xmlns:ns2="ab5d7b00-834a-4efe-8968-9d97478a3691" targetNamespace="http://schemas.microsoft.com/office/2006/metadata/properties" ma:root="true" ma:fieldsID="2ceb868e2ba9563f7e35cb39d6fa7c3a" ns1:_="" ns2:_="">
    <xsd:import namespace="http://schemas.microsoft.com/sharepoint/v3"/>
    <xsd:import namespace="ab5d7b00-834a-4efe-8968-9d97478a369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d7b00-834a-4efe-8968-9d97478a369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5d7b00-834a-4efe-8968-9d97478a3691">EWUPACEUPKES-46-2392</_dlc_DocId>
    <_dlc_DocIdUrl xmlns="ab5d7b00-834a-4efe-8968-9d97478a3691">
      <Url>http://stage-des/_layouts/DocIdRedir.aspx?ID=EWUPACEUPKES-46-2392</Url>
      <Description>EWUPACEUPKES-46-2392</Description>
    </_dlc_DocIdUrl>
    <PublishingExpirationDate xmlns="http://schemas.microsoft.com/sharepoint/v3" xsi:nil="true"/>
    <PublishingStartDate xmlns="http://schemas.microsoft.com/sharepoint/v3" xsi:nil="true"/>
    <_dlc_DocIdPersistId xmlns="ab5d7b00-834a-4efe-8968-9d97478a3691">false</_dlc_DocIdPersistId>
  </documentManagement>
</p:properties>
</file>

<file path=customXml/itemProps1.xml><?xml version="1.0" encoding="utf-8"?>
<ds:datastoreItem xmlns:ds="http://schemas.openxmlformats.org/officeDocument/2006/customXml" ds:itemID="{B11342D9-3D9A-44F7-80BF-6744D82DBFDD}"/>
</file>

<file path=customXml/itemProps2.xml><?xml version="1.0" encoding="utf-8"?>
<ds:datastoreItem xmlns:ds="http://schemas.openxmlformats.org/officeDocument/2006/customXml" ds:itemID="{D6C75283-6820-4A93-A7D4-427A474788B5}"/>
</file>

<file path=customXml/itemProps3.xml><?xml version="1.0" encoding="utf-8"?>
<ds:datastoreItem xmlns:ds="http://schemas.openxmlformats.org/officeDocument/2006/customXml" ds:itemID="{E441621F-FB0F-4D96-B751-9DEC5204DB1C}"/>
</file>

<file path=customXml/itemProps4.xml><?xml version="1.0" encoding="utf-8"?>
<ds:datastoreItem xmlns:ds="http://schemas.openxmlformats.org/officeDocument/2006/customXml" ds:itemID="{DA8F4A17-9249-4FFE-9066-116701AF41B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16407</TotalTime>
  <Words>1222</Words>
  <Application>Microsoft Office PowerPoint</Application>
  <PresentationFormat>On-screen Show (4:3)</PresentationFormat>
  <Paragraphs>231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Webdings</vt:lpstr>
      <vt:lpstr>Calibri</vt:lpstr>
      <vt:lpstr>Times New Roman</vt:lpstr>
      <vt:lpstr>gaPPTemplate</vt:lpstr>
      <vt:lpstr>   </vt:lpstr>
      <vt:lpstr>Capitol Lake –  Background</vt:lpstr>
      <vt:lpstr>Capitol Lake –  Background</vt:lpstr>
      <vt:lpstr>Creation of CLAMP</vt:lpstr>
      <vt:lpstr>CLAMP 10-Year Plan (2002)</vt:lpstr>
      <vt:lpstr>CLAMP Studies</vt:lpstr>
      <vt:lpstr>Slide 7</vt:lpstr>
      <vt:lpstr>CLAMP Studies</vt:lpstr>
      <vt:lpstr>Slide 9</vt:lpstr>
      <vt:lpstr>Slide 10</vt:lpstr>
      <vt:lpstr>Slide 11</vt:lpstr>
      <vt:lpstr>Slide 12</vt:lpstr>
      <vt:lpstr>Total Costs -  (50 Years)</vt:lpstr>
      <vt:lpstr>CLAMP Community Engagement</vt:lpstr>
      <vt:lpstr>CLAMP Recommendation</vt:lpstr>
      <vt:lpstr>CLAMP Recommendation</vt:lpstr>
      <vt:lpstr>Concurrent Activities</vt:lpstr>
      <vt:lpstr>Capitol Lake - Next Steps</vt:lpstr>
    </vt:vector>
  </TitlesOfParts>
  <Company>General Administration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Presentation Line Two</dc:title>
  <dc:creator>kskye</dc:creator>
  <cp:lastModifiedBy>MCasey</cp:lastModifiedBy>
  <cp:revision>878</cp:revision>
  <dcterms:created xsi:type="dcterms:W3CDTF">2006-04-28T20:20:35Z</dcterms:created>
  <dcterms:modified xsi:type="dcterms:W3CDTF">2011-04-04T17:55:14Z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5a30af6a-ac9c-4a11-b67a-27a3611cd846</vt:lpwstr>
  </property>
  <property fmtid="{D5CDD505-2E9C-101B-9397-08002B2CF9AE}" pid="3" name="ContentTypeId">
    <vt:lpwstr>0x0101002A41A54BADD08F46A25A439CA5113C81</vt:lpwstr>
  </property>
  <property fmtid="{D5CDD505-2E9C-101B-9397-08002B2CF9AE}" pid="4" name="TemplateUrl">
    <vt:lpwstr/>
  </property>
  <property fmtid="{D5CDD505-2E9C-101B-9397-08002B2CF9AE}" pid="5" name="Order">
    <vt:r8>239200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