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handoutMasterIdLst>
    <p:handoutMasterId r:id="rId28"/>
  </p:handoutMasterIdLst>
  <p:sldIdLst>
    <p:sldId id="256" r:id="rId2"/>
    <p:sldId id="301" r:id="rId3"/>
    <p:sldId id="302" r:id="rId4"/>
    <p:sldId id="257" r:id="rId5"/>
    <p:sldId id="285" r:id="rId6"/>
    <p:sldId id="286" r:id="rId7"/>
    <p:sldId id="287" r:id="rId8"/>
    <p:sldId id="288" r:id="rId9"/>
    <p:sldId id="275" r:id="rId10"/>
    <p:sldId id="289" r:id="rId11"/>
    <p:sldId id="290" r:id="rId12"/>
    <p:sldId id="291" r:id="rId13"/>
    <p:sldId id="292" r:id="rId14"/>
    <p:sldId id="294" r:id="rId15"/>
    <p:sldId id="293" r:id="rId16"/>
    <p:sldId id="295" r:id="rId17"/>
    <p:sldId id="296" r:id="rId18"/>
    <p:sldId id="297" r:id="rId19"/>
    <p:sldId id="298" r:id="rId20"/>
    <p:sldId id="299" r:id="rId21"/>
    <p:sldId id="300" r:id="rId22"/>
    <p:sldId id="304" r:id="rId23"/>
    <p:sldId id="305" r:id="rId24"/>
    <p:sldId id="306" r:id="rId25"/>
    <p:sldId id="284"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4F842"/>
    <a:srgbClr val="E996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907" autoAdjust="0"/>
  </p:normalViewPr>
  <p:slideViewPr>
    <p:cSldViewPr snapToGrid="0">
      <p:cViewPr varScale="1">
        <p:scale>
          <a:sx n="75" d="100"/>
          <a:sy n="75" d="100"/>
        </p:scale>
        <p:origin x="1950"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10" d="100"/>
          <a:sy n="110" d="100"/>
        </p:scale>
        <p:origin x="1554" y="-16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7C32B9-4E5E-458B-9552-2F802F3463F0}" type="datetimeFigureOut">
              <a:rPr lang="en-US" smtClean="0"/>
              <a:t>6/20/2019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9BC6B53-2F25-4BFC-8AE3-9F685CB26D0F}" type="slidenum">
              <a:rPr lang="en-US" smtClean="0"/>
              <a:t>‹#›</a:t>
            </a:fld>
            <a:endParaRPr lang="en-US" dirty="0"/>
          </a:p>
        </p:txBody>
      </p:sp>
    </p:spTree>
    <p:extLst>
      <p:ext uri="{BB962C8B-B14F-4D97-AF65-F5344CB8AC3E}">
        <p14:creationId xmlns:p14="http://schemas.microsoft.com/office/powerpoint/2010/main" val="138371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F943A5-06CE-4567-A30B-6C72EB4549CD}" type="datetimeFigureOut">
              <a:rPr lang="en-US" smtClean="0"/>
              <a:t>6/20/2019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882CF0-6A4C-4BEA-BD51-99BF2F56F7EE}" type="slidenum">
              <a:rPr lang="en-US" smtClean="0"/>
              <a:t>‹#›</a:t>
            </a:fld>
            <a:endParaRPr lang="en-US" dirty="0"/>
          </a:p>
        </p:txBody>
      </p:sp>
    </p:spTree>
    <p:extLst>
      <p:ext uri="{BB962C8B-B14F-4D97-AF65-F5344CB8AC3E}">
        <p14:creationId xmlns:p14="http://schemas.microsoft.com/office/powerpoint/2010/main" val="127321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***Pass out</a:t>
            </a:r>
            <a:r>
              <a:rPr lang="en-US" baseline="0" dirty="0" smtClean="0"/>
              <a:t> a copy of form I-9***</a:t>
            </a:r>
            <a:endParaRPr lang="en-US" dirty="0" smtClean="0"/>
          </a:p>
          <a:p>
            <a:pPr marL="171450" indent="-171450">
              <a:buFont typeface="Arial" panose="020B0604020202020204" pitchFamily="34" charset="0"/>
              <a:buChar char="•"/>
            </a:pPr>
            <a:r>
              <a:rPr lang="en-US" dirty="0" smtClean="0"/>
              <a:t>The I-9 form can be pulled directly from the US Citizenship</a:t>
            </a:r>
            <a:r>
              <a:rPr lang="en-US" baseline="0" dirty="0" smtClean="0"/>
              <a:t> and Immigration Services website where they also have helpful information about the form such as fees, special instructions, and the form in different languages.</a:t>
            </a:r>
          </a:p>
          <a:p>
            <a:pPr marL="171450" indent="-171450">
              <a:buFont typeface="Arial" panose="020B0604020202020204" pitchFamily="34" charset="0"/>
              <a:buChar char="•"/>
            </a:pPr>
            <a:r>
              <a:rPr lang="en-US" baseline="0" dirty="0" smtClean="0"/>
              <a:t>You will fill out this form for every new hire, re hire, and transfer employee to your agency.</a:t>
            </a:r>
          </a:p>
          <a:p>
            <a:pPr marL="171450" indent="-171450">
              <a:buFont typeface="Arial" panose="020B0604020202020204" pitchFamily="34" charset="0"/>
              <a:buChar char="•"/>
            </a:pPr>
            <a:r>
              <a:rPr lang="en-US" baseline="0" dirty="0" smtClean="0"/>
              <a:t>This requirement does not apply to employees hired on or before November 6, 1986 who are continuing employment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Form I-9 is not required for independent contractors, employees employed by a contractor providing contract services (such as an employee leasing or temporary agencies) and are providing labor to you</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a:t>
            </a:fld>
            <a:endParaRPr lang="en-US" dirty="0"/>
          </a:p>
        </p:txBody>
      </p:sp>
    </p:spTree>
    <p:extLst>
      <p:ext uri="{BB962C8B-B14F-4D97-AF65-F5344CB8AC3E}">
        <p14:creationId xmlns:p14="http://schemas.microsoft.com/office/powerpoint/2010/main" val="68122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Within 3 business days of starting work for pay, the employee must present to the employer documentation that establishes their identity and employment authorization. For example, if the employee begins work on Monday, they must present the documentation on or before Thursday of that week. However, if the employee is hired to work less than 3 business days, they must present the documentation no later than the first day of employment.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All documents cannot be expired</a:t>
            </a:r>
            <a:r>
              <a:rPr lang="en-US" baseline="0" dirty="0" smtClean="0"/>
              <a:t> at the time they are given to you</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receipt showing that the employee has applied to replace a document that was lost, stolen, or damaged can be given to you. The employee must present the actual document within 90 days from the date of hire.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tribal document or Tribal card can be presented to you but it must be from a recognized tribe. To check to see which tribes are recognized by the U.S. Federal Government go to www.bia.gov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3882CF0-6A4C-4BEA-BD51-99BF2F56F7EE}" type="slidenum">
              <a:rPr lang="en-US" smtClean="0"/>
              <a:t>10</a:t>
            </a:fld>
            <a:endParaRPr lang="en-US" dirty="0"/>
          </a:p>
        </p:txBody>
      </p:sp>
    </p:spTree>
    <p:extLst>
      <p:ext uri="{BB962C8B-B14F-4D97-AF65-F5344CB8AC3E}">
        <p14:creationId xmlns:p14="http://schemas.microsoft.com/office/powerpoint/2010/main" val="222778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3882CF0-6A4C-4BEA-BD51-99BF2F56F7EE}" type="slidenum">
              <a:rPr lang="en-US" smtClean="0"/>
              <a:t>11</a:t>
            </a:fld>
            <a:endParaRPr lang="en-US" dirty="0"/>
          </a:p>
        </p:txBody>
      </p:sp>
    </p:spTree>
    <p:extLst>
      <p:ext uri="{BB962C8B-B14F-4D97-AF65-F5344CB8AC3E}">
        <p14:creationId xmlns:p14="http://schemas.microsoft.com/office/powerpoint/2010/main" val="141779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12</a:t>
            </a:fld>
            <a:endParaRPr lang="en-US" dirty="0"/>
          </a:p>
        </p:txBody>
      </p:sp>
    </p:spTree>
    <p:extLst>
      <p:ext uri="{BB962C8B-B14F-4D97-AF65-F5344CB8AC3E}">
        <p14:creationId xmlns:p14="http://schemas.microsoft.com/office/powerpoint/2010/main" val="187905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13</a:t>
            </a:fld>
            <a:endParaRPr lang="en-US" dirty="0"/>
          </a:p>
        </p:txBody>
      </p:sp>
    </p:spTree>
    <p:extLst>
      <p:ext uri="{BB962C8B-B14F-4D97-AF65-F5344CB8AC3E}">
        <p14:creationId xmlns:p14="http://schemas.microsoft.com/office/powerpoint/2010/main" val="154886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 the employer</a:t>
            </a:r>
            <a:r>
              <a:rPr lang="en-US" baseline="0" dirty="0" smtClean="0"/>
              <a:t> or authorized representative, must physically examine, in the employee’s presence, the unexpired document(s) the employee presents from the Lists of Acceptable Documents to complete these fields. </a:t>
            </a:r>
          </a:p>
          <a:p>
            <a:pPr marL="171450" indent="-171450">
              <a:buFont typeface="Arial" panose="020B0604020202020204" pitchFamily="34" charset="0"/>
              <a:buChar char="•"/>
            </a:pPr>
            <a:r>
              <a:rPr lang="en-US" baseline="0" dirty="0" smtClean="0"/>
              <a:t>You cannot specify which document(s) an employee may present from the lists.</a:t>
            </a:r>
          </a:p>
          <a:p>
            <a:pPr marL="171450" indent="-171450">
              <a:buFont typeface="Arial" panose="020B0604020202020204" pitchFamily="34" charset="0"/>
              <a:buChar char="•"/>
            </a:pPr>
            <a:r>
              <a:rPr lang="en-US" baseline="0" dirty="0" smtClean="0"/>
              <a:t>It is your job to ensure that each document is unexpired, original (no photocopies, except for certified copies of birth certificates) documents. </a:t>
            </a:r>
          </a:p>
          <a:p>
            <a:pPr marL="171450" indent="-171450">
              <a:buFont typeface="Arial" panose="020B0604020202020204" pitchFamily="34" charset="0"/>
              <a:buChar char="•"/>
            </a:pPr>
            <a:r>
              <a:rPr lang="en-US" baseline="0" dirty="0" smtClean="0"/>
              <a:t>Photo copies of the documents presented to you can be taken and retained with the I-9 if that is your policy but you must do photocopies of the documents for all new hires to avoid discrimination.</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14</a:t>
            </a:fld>
            <a:endParaRPr lang="en-US" dirty="0"/>
          </a:p>
        </p:txBody>
      </p:sp>
    </p:spTree>
    <p:extLst>
      <p:ext uri="{BB962C8B-B14F-4D97-AF65-F5344CB8AC3E}">
        <p14:creationId xmlns:p14="http://schemas.microsoft.com/office/powerpoint/2010/main" val="153792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the employee brings you a document from List A, you will need to capture it appropriately under List A column. List A documents establish both identity and employment authorization. No other documents needs to be provided and/or captured.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15</a:t>
            </a:fld>
            <a:endParaRPr lang="en-US" dirty="0"/>
          </a:p>
        </p:txBody>
      </p:sp>
    </p:spTree>
    <p:extLst>
      <p:ext uri="{BB962C8B-B14F-4D97-AF65-F5344CB8AC3E}">
        <p14:creationId xmlns:p14="http://schemas.microsoft.com/office/powerpoint/2010/main" val="223187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document from both List B and List C must be provided if an employee does not have a document from List A. You cannot indicate what types of documents the employee must provide but you can provide</a:t>
            </a:r>
            <a:r>
              <a:rPr lang="en-US" baseline="0" dirty="0" smtClean="0"/>
              <a:t> common examples such as a passport, drivers license with a social security card.</a:t>
            </a:r>
          </a:p>
          <a:p>
            <a:pPr marL="171450" indent="-171450">
              <a:buFont typeface="Arial" panose="020B0604020202020204" pitchFamily="34" charset="0"/>
              <a:buChar char="•"/>
            </a:pPr>
            <a:r>
              <a:rPr lang="en-US" baseline="0" dirty="0" smtClean="0"/>
              <a:t>The issuing authority must indicate which department issued the document. Department of Licensing issues drivers licenses and identification cards. Social Security Administration issues newer social security cards where as Department of Social Health Services issued later prints. The ring around the social security card will indicate which department issued the document.</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16</a:t>
            </a:fld>
            <a:endParaRPr lang="en-US" dirty="0"/>
          </a:p>
        </p:txBody>
      </p:sp>
    </p:spTree>
    <p:extLst>
      <p:ext uri="{BB962C8B-B14F-4D97-AF65-F5344CB8AC3E}">
        <p14:creationId xmlns:p14="http://schemas.microsoft.com/office/powerpoint/2010/main" val="1474868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are some common documents that</a:t>
            </a:r>
            <a:r>
              <a:rPr lang="en-US" baseline="0" dirty="0" smtClean="0"/>
              <a:t> are presented to us at DES. This is where to locate the document number, the issuer, and the expiration date on these forms. Some documents may differ depending on when and where they were issued.</a:t>
            </a:r>
          </a:p>
          <a:p>
            <a:pPr marL="171450" indent="-171450">
              <a:buFont typeface="Arial" panose="020B0604020202020204" pitchFamily="34" charset="0"/>
              <a:buChar char="•"/>
            </a:pPr>
            <a:r>
              <a:rPr lang="en-US" baseline="0" dirty="0" smtClean="0"/>
              <a:t>Be sure to confirm on </a:t>
            </a:r>
            <a:r>
              <a:rPr lang="en-US" dirty="0" smtClean="0"/>
              <a:t>www.bia.gov that the tribal</a:t>
            </a:r>
            <a:r>
              <a:rPr lang="en-US" baseline="0" dirty="0" smtClean="0"/>
              <a:t> card presented to you is from a Federally recognized tribe. If it is a recognized tribe, it can be placed in Both List B and List C to complete Section 2.</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17</a:t>
            </a:fld>
            <a:endParaRPr lang="en-US" dirty="0"/>
          </a:p>
        </p:txBody>
      </p:sp>
    </p:spTree>
    <p:extLst>
      <p:ext uri="{BB962C8B-B14F-4D97-AF65-F5344CB8AC3E}">
        <p14:creationId xmlns:p14="http://schemas.microsoft.com/office/powerpoint/2010/main" val="343467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Place</a:t>
            </a:r>
            <a:r>
              <a:rPr lang="en-US" baseline="0" dirty="0" smtClean="0"/>
              <a:t> the employee’s first day working for your agency. This isn’t always the first day in paid status. Sometimes, if an employee transfers from another state agency they will start on a Saturday or Sunday to avoid a break in state service. Check the completed PPDS from the HRMS team to verify.</a:t>
            </a:r>
          </a:p>
          <a:p>
            <a:pPr marL="171450" indent="-171450">
              <a:buFont typeface="Arial" panose="020B0604020202020204" pitchFamily="34" charset="0"/>
              <a:buChar char="•"/>
            </a:pPr>
            <a:r>
              <a:rPr lang="en-US" baseline="0" dirty="0" smtClean="0"/>
              <a:t>Sign your name stating the information is accurate to the best of your knowledge. </a:t>
            </a:r>
          </a:p>
          <a:p>
            <a:pPr marL="171450" indent="-171450">
              <a:buFont typeface="Arial" panose="020B0604020202020204" pitchFamily="34" charset="0"/>
              <a:buChar char="•"/>
            </a:pPr>
            <a:r>
              <a:rPr lang="en-US" baseline="0" dirty="0" smtClean="0"/>
              <a:t>Place the date the form is 100% complete</a:t>
            </a:r>
          </a:p>
          <a:p>
            <a:pPr marL="171450" indent="-171450">
              <a:buFont typeface="Arial" panose="020B0604020202020204" pitchFamily="34" charset="0"/>
              <a:buChar char="•"/>
            </a:pPr>
            <a:r>
              <a:rPr lang="en-US" baseline="0" dirty="0" smtClean="0"/>
              <a:t>Your title</a:t>
            </a:r>
          </a:p>
          <a:p>
            <a:pPr marL="171450" indent="-171450">
              <a:buFont typeface="Arial" panose="020B0604020202020204" pitchFamily="34" charset="0"/>
              <a:buChar char="•"/>
            </a:pPr>
            <a:r>
              <a:rPr lang="en-US" baseline="0" dirty="0" smtClean="0"/>
              <a:t>Write your legal last name and first name</a:t>
            </a:r>
          </a:p>
          <a:p>
            <a:pPr marL="171450" indent="-171450">
              <a:buFont typeface="Arial" panose="020B0604020202020204" pitchFamily="34" charset="0"/>
              <a:buChar char="•"/>
            </a:pPr>
            <a:r>
              <a:rPr lang="en-US" baseline="0" dirty="0" smtClean="0"/>
              <a:t>Write the agency you work for</a:t>
            </a:r>
          </a:p>
          <a:p>
            <a:pPr marL="171450" indent="-171450">
              <a:buFont typeface="Arial" panose="020B0604020202020204" pitchFamily="34" charset="0"/>
              <a:buChar char="•"/>
            </a:pPr>
            <a:r>
              <a:rPr lang="en-US" baseline="0" dirty="0" smtClean="0"/>
              <a:t>Write the agencies physical address down. If the agency has multiple locations, write the address that best identifies the location of the agency.</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18</a:t>
            </a:fld>
            <a:endParaRPr lang="en-US" dirty="0"/>
          </a:p>
        </p:txBody>
      </p:sp>
    </p:spTree>
    <p:extLst>
      <p:ext uri="{BB962C8B-B14F-4D97-AF65-F5344CB8AC3E}">
        <p14:creationId xmlns:p14="http://schemas.microsoft.com/office/powerpoint/2010/main" val="1849908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Section</a:t>
            </a:r>
            <a:r>
              <a:rPr lang="en-US" baseline="0" dirty="0" smtClean="0"/>
              <a:t> 3 is only required to be filled out if you need to verify expired documents, a previous employee to your agency is being rehired and you have the original I9, or there is a name change.</a:t>
            </a:r>
          </a:p>
          <a:p>
            <a:pPr marL="171450" indent="-171450">
              <a:buFont typeface="Arial" panose="020B0604020202020204" pitchFamily="34" charset="0"/>
              <a:buChar char="•"/>
            </a:pPr>
            <a:r>
              <a:rPr lang="en-US" baseline="0" dirty="0" smtClean="0"/>
              <a:t>For Name Changes, you will confirm they updated their name with the Social Security Administration and then place the new name in Part A.</a:t>
            </a:r>
          </a:p>
        </p:txBody>
      </p:sp>
      <p:sp>
        <p:nvSpPr>
          <p:cNvPr id="4" name="Slide Number Placeholder 3"/>
          <p:cNvSpPr>
            <a:spLocks noGrp="1"/>
          </p:cNvSpPr>
          <p:nvPr>
            <p:ph type="sldNum" sz="quarter" idx="10"/>
          </p:nvPr>
        </p:nvSpPr>
        <p:spPr/>
        <p:txBody>
          <a:bodyPr/>
          <a:lstStyle/>
          <a:p>
            <a:fld id="{A3882CF0-6A4C-4BEA-BD51-99BF2F56F7EE}" type="slidenum">
              <a:rPr lang="en-US" smtClean="0"/>
              <a:t>19</a:t>
            </a:fld>
            <a:endParaRPr lang="en-US" dirty="0"/>
          </a:p>
        </p:txBody>
      </p:sp>
    </p:spTree>
    <p:extLst>
      <p:ext uri="{BB962C8B-B14F-4D97-AF65-F5344CB8AC3E}">
        <p14:creationId xmlns:p14="http://schemas.microsoft.com/office/powerpoint/2010/main" val="118536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 sure</a:t>
            </a:r>
            <a:r>
              <a:rPr lang="en-US" baseline="0" dirty="0" smtClean="0"/>
              <a:t> to check the expiration date of the Form I-9 for all new hires, transfers, and rehires. You do not need to go back and update all old forms to the newest version.</a:t>
            </a:r>
          </a:p>
        </p:txBody>
      </p:sp>
      <p:sp>
        <p:nvSpPr>
          <p:cNvPr id="4" name="Slide Number Placeholder 3"/>
          <p:cNvSpPr>
            <a:spLocks noGrp="1"/>
          </p:cNvSpPr>
          <p:nvPr>
            <p:ph type="sldNum" sz="quarter" idx="10"/>
          </p:nvPr>
        </p:nvSpPr>
        <p:spPr/>
        <p:txBody>
          <a:bodyPr/>
          <a:lstStyle/>
          <a:p>
            <a:fld id="{A3882CF0-6A4C-4BEA-BD51-99BF2F56F7EE}" type="slidenum">
              <a:rPr lang="en-US" smtClean="0"/>
              <a:t>2</a:t>
            </a:fld>
            <a:endParaRPr lang="en-US" dirty="0"/>
          </a:p>
        </p:txBody>
      </p:sp>
    </p:spTree>
    <p:extLst>
      <p:ext uri="{BB962C8B-B14F-4D97-AF65-F5344CB8AC3E}">
        <p14:creationId xmlns:p14="http://schemas.microsoft.com/office/powerpoint/2010/main" val="2777355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Rehires: If you rehire an employee back to your agency within 3 years from the date that the original Form I-9 was previously executed, you may either rely on the employee’s previous Form I-9 or complete a new Form I-9. If the employee is being rehired after 3 years, a new Form I-9 is required.</a:t>
            </a:r>
          </a:p>
          <a:p>
            <a:pPr marL="628650" lvl="1" indent="-171450">
              <a:buFont typeface="Arial" panose="020B0604020202020204" pitchFamily="34" charset="0"/>
              <a:buChar char="•"/>
            </a:pPr>
            <a:r>
              <a:rPr lang="en-US" baseline="0" dirty="0" smtClean="0"/>
              <a:t>If you choose to rely on a previous completed Form I9, follow these guidelines</a:t>
            </a:r>
          </a:p>
          <a:p>
            <a:pPr marL="1085850" lvl="2" indent="-171450">
              <a:buFont typeface="Arial" panose="020B0604020202020204" pitchFamily="34" charset="0"/>
              <a:buChar char="•"/>
            </a:pPr>
            <a:r>
              <a:rPr lang="en-US" baseline="0" dirty="0" smtClean="0"/>
              <a:t>Confirm employment authorization has not expired in Section 1 and Section 2. If nothing is expired yet, provide in section 3 the employee’s rehire date, any name changes if applicable, and sign and date the form</a:t>
            </a:r>
          </a:p>
          <a:p>
            <a:pPr marL="1085850" lvl="2" indent="-171450">
              <a:buFont typeface="Arial" panose="020B0604020202020204" pitchFamily="34" charset="0"/>
              <a:buChar char="•"/>
            </a:pPr>
            <a:r>
              <a:rPr lang="en-US" baseline="0" dirty="0" smtClean="0"/>
              <a:t>If expired authorization in Section 1 or Section 2 that is subject to reverification, then re-verify new document(s) in Section 3 in addition to providing the rehire date. If the previous executed Form I-9 is not the current version of the form, you must complete Section 3 on the current version of the form</a:t>
            </a:r>
          </a:p>
          <a:p>
            <a:pPr marL="1085850" lvl="2" indent="-171450">
              <a:buFont typeface="Arial" panose="020B0604020202020204" pitchFamily="34" charset="0"/>
              <a:buChar char="•"/>
            </a:pPr>
            <a:r>
              <a:rPr lang="en-US" baseline="0" dirty="0" smtClean="0"/>
              <a:t>If you already used Section 3, but are rehiring the employee within 3 years, you may complete Section 3 on a new Form I-9 and attach it to the previously executed form.</a:t>
            </a:r>
          </a:p>
        </p:txBody>
      </p:sp>
      <p:sp>
        <p:nvSpPr>
          <p:cNvPr id="4" name="Slide Number Placeholder 3"/>
          <p:cNvSpPr>
            <a:spLocks noGrp="1"/>
          </p:cNvSpPr>
          <p:nvPr>
            <p:ph type="sldNum" sz="quarter" idx="10"/>
          </p:nvPr>
        </p:nvSpPr>
        <p:spPr/>
        <p:txBody>
          <a:bodyPr/>
          <a:lstStyle/>
          <a:p>
            <a:fld id="{A3882CF0-6A4C-4BEA-BD51-99BF2F56F7EE}" type="slidenum">
              <a:rPr lang="en-US" smtClean="0"/>
              <a:t>20</a:t>
            </a:fld>
            <a:endParaRPr lang="en-US" dirty="0"/>
          </a:p>
        </p:txBody>
      </p:sp>
    </p:spTree>
    <p:extLst>
      <p:ext uri="{BB962C8B-B14F-4D97-AF65-F5344CB8AC3E}">
        <p14:creationId xmlns:p14="http://schemas.microsoft.com/office/powerpoint/2010/main" val="201669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smtClean="0"/>
              <a:t>Reverification: If the employment authorization documents have expired and are required to be </a:t>
            </a:r>
            <a:r>
              <a:rPr lang="en-US" baseline="0" dirty="0" err="1" smtClean="0"/>
              <a:t>reverified</a:t>
            </a:r>
            <a:r>
              <a:rPr lang="en-US" baseline="0" dirty="0" smtClean="0"/>
              <a:t> you will need to complete Part C for a current or rehired employee. Enter the information from List A or List C document(s) (or receipt) that the employee presented to </a:t>
            </a:r>
            <a:r>
              <a:rPr lang="en-US" baseline="0" dirty="0" err="1" smtClean="0"/>
              <a:t>reverify</a:t>
            </a:r>
            <a:r>
              <a:rPr lang="en-US" baseline="0" dirty="0" smtClean="0"/>
              <a:t> their employment authorization. All documents must be unexpired.</a:t>
            </a:r>
          </a:p>
          <a:p>
            <a:pPr marL="914400" lvl="2"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3882CF0-6A4C-4BEA-BD51-99BF2F56F7EE}" type="slidenum">
              <a:rPr lang="en-US" smtClean="0"/>
              <a:t>21</a:t>
            </a:fld>
            <a:endParaRPr lang="en-US" dirty="0"/>
          </a:p>
        </p:txBody>
      </p:sp>
    </p:spTree>
    <p:extLst>
      <p:ext uri="{BB962C8B-B14F-4D97-AF65-F5344CB8AC3E}">
        <p14:creationId xmlns:p14="http://schemas.microsoft.com/office/powerpoint/2010/main" val="454964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3882CF0-6A4C-4BEA-BD51-99BF2F56F7EE}" type="slidenum">
              <a:rPr lang="en-US" smtClean="0"/>
              <a:t>22</a:t>
            </a:fld>
            <a:endParaRPr lang="en-US" dirty="0"/>
          </a:p>
        </p:txBody>
      </p:sp>
    </p:spTree>
    <p:extLst>
      <p:ext uri="{BB962C8B-B14F-4D97-AF65-F5344CB8AC3E}">
        <p14:creationId xmlns:p14="http://schemas.microsoft.com/office/powerpoint/2010/main" val="332732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25</a:t>
            </a:fld>
            <a:endParaRPr lang="en-US" dirty="0"/>
          </a:p>
        </p:txBody>
      </p:sp>
    </p:spTree>
    <p:extLst>
      <p:ext uri="{BB962C8B-B14F-4D97-AF65-F5344CB8AC3E}">
        <p14:creationId xmlns:p14="http://schemas.microsoft.com/office/powerpoint/2010/main" val="279081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most current instructions for Form I-9 along with the Lists of Acceptable Documents must be available to all employees who are completing this form.</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3</a:t>
            </a:fld>
            <a:endParaRPr lang="en-US" dirty="0"/>
          </a:p>
        </p:txBody>
      </p:sp>
    </p:spTree>
    <p:extLst>
      <p:ext uri="{BB962C8B-B14F-4D97-AF65-F5344CB8AC3E}">
        <p14:creationId xmlns:p14="http://schemas.microsoft.com/office/powerpoint/2010/main" val="318614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very first page of Form</a:t>
            </a:r>
            <a:r>
              <a:rPr lang="en-US" baseline="0" dirty="0" smtClean="0"/>
              <a:t> I-9 is for the employee to complete. They must complete this section no later than their first day of hire but not before the job is offered.</a:t>
            </a:r>
          </a:p>
          <a:p>
            <a:pPr marL="171450" indent="-171450">
              <a:buFont typeface="Arial" panose="020B0604020202020204" pitchFamily="34" charset="0"/>
              <a:buChar char="•"/>
            </a:pPr>
            <a:r>
              <a:rPr lang="en-US" baseline="0" smtClean="0"/>
              <a:t>Every </a:t>
            </a:r>
            <a:r>
              <a:rPr lang="en-US" baseline="0" dirty="0" smtClean="0"/>
              <a:t>box must have something in it whether it is N/A or the employee’s information</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4</a:t>
            </a:fld>
            <a:endParaRPr lang="en-US" dirty="0"/>
          </a:p>
        </p:txBody>
      </p:sp>
    </p:spTree>
    <p:extLst>
      <p:ext uri="{BB962C8B-B14F-4D97-AF65-F5344CB8AC3E}">
        <p14:creationId xmlns:p14="http://schemas.microsoft.com/office/powerpoint/2010/main" val="80919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Last Name Field: The</a:t>
            </a:r>
            <a:r>
              <a:rPr lang="en-US" baseline="0" dirty="0" smtClean="0"/>
              <a:t> employee will enter their full legal last name. If they have two last names or a hyphenated last name, include both names in the Last Name field. If the employee only has 1 name, they will enter it in this field and then enter “unknown” in the First Name Field.</a:t>
            </a:r>
          </a:p>
          <a:p>
            <a:pPr marL="171450" indent="-171450">
              <a:buFont typeface="Arial" panose="020B0604020202020204" pitchFamily="34" charset="0"/>
              <a:buChar char="•"/>
            </a:pPr>
            <a:r>
              <a:rPr lang="en-US" baseline="0" dirty="0" smtClean="0"/>
              <a:t>First Name Field: The employee will enter their full first name. If they only have one name, they will enter it in the last name field and enter “unknown” in this field.</a:t>
            </a:r>
          </a:p>
          <a:p>
            <a:pPr marL="171450" indent="-171450">
              <a:buFont typeface="Arial" panose="020B0604020202020204" pitchFamily="34" charset="0"/>
              <a:buChar char="•"/>
            </a:pPr>
            <a:r>
              <a:rPr lang="en-US" baseline="0" dirty="0" smtClean="0"/>
              <a:t>Middle Initial Field: The first letter of their middle name. If the employee has multiple middle names, they will only place the first letter of their first middle name in this field. If they have no middle name, they must place N/A in this field.</a:t>
            </a: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5</a:t>
            </a:fld>
            <a:endParaRPr lang="en-US" dirty="0"/>
          </a:p>
        </p:txBody>
      </p:sp>
    </p:spTree>
    <p:extLst>
      <p:ext uri="{BB962C8B-B14F-4D97-AF65-F5344CB8AC3E}">
        <p14:creationId xmlns:p14="http://schemas.microsoft.com/office/powerpoint/2010/main" val="141658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Other Last Name Field: If the employee legally changed their last</a:t>
            </a:r>
            <a:r>
              <a:rPr lang="en-US" baseline="0" dirty="0" smtClean="0"/>
              <a:t> name they will enter their previous last name in this field. If they never changed their last name, they will place N/A.</a:t>
            </a:r>
          </a:p>
          <a:p>
            <a:pPr marL="171450" indent="-171450">
              <a:buFont typeface="Arial" panose="020B0604020202020204" pitchFamily="34" charset="0"/>
              <a:buChar char="•"/>
            </a:pPr>
            <a:r>
              <a:rPr lang="en-US" baseline="0" dirty="0" smtClean="0"/>
              <a:t>Address Field: Enter the street name and number of the current address of the employee’s residence. If their residence does not have a physical address, enter a </a:t>
            </a:r>
            <a:r>
              <a:rPr lang="en-US" sz="1200" kern="1200" baseline="0" dirty="0" smtClean="0">
                <a:solidFill>
                  <a:schemeClr val="tx1"/>
                </a:solidFill>
                <a:latin typeface="+mn-lt"/>
                <a:ea typeface="+mn-ea"/>
                <a:cs typeface="+mn-cs"/>
              </a:rPr>
              <a:t>description of the location of their residence, such as “3 miles southwest of Any-town post office near water tower”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latin typeface="+mn-lt"/>
                <a:ea typeface="+mn-ea"/>
                <a:cs typeface="+mn-cs"/>
              </a:rPr>
              <a:t>Apt. Number field: Enter apartment number. If they do not live in an apartment, enter N/A</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6</a:t>
            </a:fld>
            <a:endParaRPr lang="en-US" dirty="0"/>
          </a:p>
        </p:txBody>
      </p:sp>
    </p:spTree>
    <p:extLst>
      <p:ext uri="{BB962C8B-B14F-4D97-AF65-F5344CB8AC3E}">
        <p14:creationId xmlns:p14="http://schemas.microsoft.com/office/powerpoint/2010/main" val="428650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t>City or Town field: Enter city, town, or village in this field. If their residence is not located in a city, town, or village, enter their county, reservation, etc. in this field.</a:t>
            </a:r>
          </a:p>
          <a:p>
            <a:pPr marL="171450" indent="-171450">
              <a:buFont typeface="Arial" panose="020B0604020202020204" pitchFamily="34" charset="0"/>
              <a:buChar char="•"/>
            </a:pPr>
            <a:r>
              <a:rPr lang="en-US" sz="1200" b="0" dirty="0" smtClean="0"/>
              <a:t>State field: Enter the abbreviation of their state in this field</a:t>
            </a:r>
          </a:p>
          <a:p>
            <a:pPr marL="171450" indent="-171450">
              <a:buFont typeface="Arial" panose="020B0604020202020204" pitchFamily="34" charset="0"/>
              <a:buChar char="•"/>
            </a:pPr>
            <a:r>
              <a:rPr lang="en-US" sz="1200" b="0" dirty="0" smtClean="0"/>
              <a:t>Zip code field: Enter their 5-digit ZIP code</a:t>
            </a:r>
          </a:p>
          <a:p>
            <a:pPr marL="171450" indent="-171450">
              <a:buFont typeface="Arial" panose="020B0604020202020204" pitchFamily="34" charset="0"/>
              <a:buChar char="•"/>
            </a:pPr>
            <a:r>
              <a:rPr lang="en-US" sz="1200" b="0" dirty="0" smtClean="0"/>
              <a:t>Date of Birth field: Enter their date of birth as a 2-digit month, 2-digit date, and 4 digit year (mm/</a:t>
            </a:r>
            <a:r>
              <a:rPr lang="en-US" sz="1200" b="0" dirty="0" err="1" smtClean="0"/>
              <a:t>dd</a:t>
            </a:r>
            <a:r>
              <a:rPr lang="en-US" sz="1200" b="0" dirty="0" smtClean="0"/>
              <a:t>/</a:t>
            </a:r>
            <a:r>
              <a:rPr lang="en-US" sz="1200" b="0" dirty="0" err="1" smtClean="0"/>
              <a:t>yyyy</a:t>
            </a:r>
            <a:r>
              <a:rPr lang="en-US" sz="1200" b="0" dirty="0" smtClean="0"/>
              <a:t>)</a:t>
            </a:r>
            <a:endParaRPr lang="en-US" b="0"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7</a:t>
            </a:fld>
            <a:endParaRPr lang="en-US" dirty="0"/>
          </a:p>
        </p:txBody>
      </p:sp>
    </p:spTree>
    <p:extLst>
      <p:ext uri="{BB962C8B-B14F-4D97-AF65-F5344CB8AC3E}">
        <p14:creationId xmlns:p14="http://schemas.microsoft.com/office/powerpoint/2010/main" val="42813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t>U.S. Social Security Number field: Providing their 9-digit social security number is voluntary unless the employer participates in E-Verify. E-Verify is a web based system that allows enrolled employers to confirm eligibility of their employees to work in the US.</a:t>
            </a:r>
          </a:p>
          <a:p>
            <a:pPr marL="171450" indent="-171450">
              <a:buFont typeface="Arial" panose="020B0604020202020204" pitchFamily="34" charset="0"/>
              <a:buChar char="•"/>
            </a:pPr>
            <a:r>
              <a:rPr lang="en-US" sz="1200" b="0" dirty="0" smtClean="0"/>
              <a:t>Employee’s E-Mail Address field: This is an optional field. This can be a personal email or a work email or N/A.</a:t>
            </a:r>
          </a:p>
          <a:p>
            <a:pPr marL="171450" indent="-171450">
              <a:buFont typeface="Arial" panose="020B0604020202020204" pitchFamily="34" charset="0"/>
              <a:buChar char="•"/>
            </a:pPr>
            <a:r>
              <a:rPr lang="en-US" sz="1200" b="0" dirty="0" smtClean="0"/>
              <a:t>Employee’s Telephone Number field: This is an optional field. This can be a personal phone number or a work phone number or N/A.</a:t>
            </a:r>
            <a:endParaRPr lang="en-US" b="0"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3882CF0-6A4C-4BEA-BD51-99BF2F56F7EE}" type="slidenum">
              <a:rPr lang="en-US" smtClean="0"/>
              <a:t>8</a:t>
            </a:fld>
            <a:endParaRPr lang="en-US" dirty="0"/>
          </a:p>
        </p:txBody>
      </p:sp>
    </p:spTree>
    <p:extLst>
      <p:ext uri="{BB962C8B-B14F-4D97-AF65-F5344CB8AC3E}">
        <p14:creationId xmlns:p14="http://schemas.microsoft.com/office/powerpoint/2010/main" val="139039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smtClean="0"/>
              <a:t>If the employee used a preparer/translator with the I9, the box indicating this must be checked. The preparer/translator will then fill out their personal information below</a:t>
            </a:r>
          </a:p>
        </p:txBody>
      </p:sp>
      <p:sp>
        <p:nvSpPr>
          <p:cNvPr id="4" name="Slide Number Placeholder 3"/>
          <p:cNvSpPr>
            <a:spLocks noGrp="1"/>
          </p:cNvSpPr>
          <p:nvPr>
            <p:ph type="sldNum" sz="quarter" idx="10"/>
          </p:nvPr>
        </p:nvSpPr>
        <p:spPr/>
        <p:txBody>
          <a:bodyPr/>
          <a:lstStyle/>
          <a:p>
            <a:fld id="{A3882CF0-6A4C-4BEA-BD51-99BF2F56F7EE}" type="slidenum">
              <a:rPr lang="en-US" smtClean="0"/>
              <a:t>9</a:t>
            </a:fld>
            <a:endParaRPr lang="en-US" dirty="0"/>
          </a:p>
        </p:txBody>
      </p:sp>
    </p:spTree>
    <p:extLst>
      <p:ext uri="{BB962C8B-B14F-4D97-AF65-F5344CB8AC3E}">
        <p14:creationId xmlns:p14="http://schemas.microsoft.com/office/powerpoint/2010/main" val="415990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42539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354217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0EA9CD-E2A1-425B-B97E-D02730698C90}"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138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11842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0EA9CD-E2A1-425B-B97E-D02730698C90}"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700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670503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67481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136504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64881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283977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2731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324579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273922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406715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353696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2B4550-FFD7-4234-9AF2-9559A939695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0EA9CD-E2A1-425B-B97E-D02730698C90}" type="slidenum">
              <a:rPr lang="en-US" smtClean="0"/>
              <a:t>‹#›</a:t>
            </a:fld>
            <a:endParaRPr lang="en-US" dirty="0"/>
          </a:p>
        </p:txBody>
      </p:sp>
    </p:spTree>
    <p:extLst>
      <p:ext uri="{BB962C8B-B14F-4D97-AF65-F5344CB8AC3E}">
        <p14:creationId xmlns:p14="http://schemas.microsoft.com/office/powerpoint/2010/main" val="67217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22B4550-FFD7-4234-9AF2-9559A939695A}" type="datetimeFigureOut">
              <a:rPr lang="en-US" smtClean="0"/>
              <a:t>6/20/2019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0EA9CD-E2A1-425B-B97E-D02730698C90}" type="slidenum">
              <a:rPr lang="en-US" smtClean="0"/>
              <a:t>‹#›</a:t>
            </a:fld>
            <a:endParaRPr lang="en-US" dirty="0"/>
          </a:p>
        </p:txBody>
      </p:sp>
    </p:spTree>
    <p:extLst>
      <p:ext uri="{BB962C8B-B14F-4D97-AF65-F5344CB8AC3E}">
        <p14:creationId xmlns:p14="http://schemas.microsoft.com/office/powerpoint/2010/main" val="37523167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cis.gov/i-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scis.gov/i-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084" y="548931"/>
            <a:ext cx="10058400" cy="1127433"/>
          </a:xfrm>
        </p:spPr>
        <p:txBody>
          <a:bodyPr>
            <a:noAutofit/>
          </a:bodyPr>
          <a:lstStyle/>
          <a:p>
            <a:pPr algn="ctr"/>
            <a:r>
              <a:rPr lang="en-US" sz="8800" dirty="0" smtClean="0">
                <a:solidFill>
                  <a:srgbClr val="002060"/>
                </a:solidFill>
                <a:latin typeface="Calibri" panose="020F0502020204030204" pitchFamily="34" charset="0"/>
                <a:cs typeface="Calibri" panose="020F0502020204030204" pitchFamily="34" charset="0"/>
              </a:rPr>
              <a:t>Form I-9</a:t>
            </a:r>
            <a:endParaRPr lang="en-US" sz="88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2288946" y="1596472"/>
            <a:ext cx="9413852" cy="1754326"/>
          </a:xfrm>
          <a:prstGeom prst="rect">
            <a:avLst/>
          </a:prstGeom>
        </p:spPr>
        <p:txBody>
          <a:bodyPr wrap="square">
            <a:spAutoFit/>
          </a:bodyPr>
          <a:lstStyle/>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
        <p:nvSpPr>
          <p:cNvPr id="3" name="Rectangle 2"/>
          <p:cNvSpPr/>
          <p:nvPr/>
        </p:nvSpPr>
        <p:spPr>
          <a:xfrm>
            <a:off x="2954986" y="1544084"/>
            <a:ext cx="7186596" cy="646331"/>
          </a:xfrm>
          <a:prstGeom prst="rect">
            <a:avLst/>
          </a:prstGeom>
        </p:spPr>
        <p:txBody>
          <a:bodyPr wrap="square">
            <a:spAutoFit/>
          </a:bodyPr>
          <a:lstStyle/>
          <a:p>
            <a:pPr algn="ctr"/>
            <a:r>
              <a:rPr lang="en-US" sz="3600" dirty="0">
                <a:solidFill>
                  <a:srgbClr val="002060"/>
                </a:solidFill>
                <a:hlinkClick r:id="rId3"/>
              </a:rPr>
              <a:t>https://</a:t>
            </a:r>
            <a:r>
              <a:rPr lang="en-US" sz="3600" dirty="0" smtClean="0">
                <a:solidFill>
                  <a:srgbClr val="002060"/>
                </a:solidFill>
                <a:hlinkClick r:id="rId3"/>
              </a:rPr>
              <a:t>www.uscis.gov/i-9</a:t>
            </a:r>
            <a:endParaRPr lang="en-US" sz="3600" dirty="0">
              <a:solidFill>
                <a:srgbClr val="002060"/>
              </a:solidFill>
            </a:endParaRPr>
          </a:p>
        </p:txBody>
      </p:sp>
      <p:sp>
        <p:nvSpPr>
          <p:cNvPr id="9" name="TextBox 8"/>
          <p:cNvSpPr txBox="1"/>
          <p:nvPr/>
        </p:nvSpPr>
        <p:spPr>
          <a:xfrm>
            <a:off x="2755900" y="2242803"/>
            <a:ext cx="7937500" cy="1261884"/>
          </a:xfrm>
          <a:prstGeom prst="rect">
            <a:avLst/>
          </a:prstGeom>
          <a:noFill/>
        </p:spPr>
        <p:txBody>
          <a:bodyPr wrap="square" rtlCol="0">
            <a:spAutoFit/>
          </a:bodyPr>
          <a:lstStyle/>
          <a:p>
            <a:pPr>
              <a:spcBef>
                <a:spcPts val="1000"/>
              </a:spcBef>
              <a:buClr>
                <a:schemeClr val="accent1"/>
              </a:buClr>
            </a:pPr>
            <a:r>
              <a:rPr lang="en-US" sz="1900" dirty="0">
                <a:solidFill>
                  <a:schemeClr val="tx1">
                    <a:lumMod val="75000"/>
                    <a:lumOff val="25000"/>
                  </a:schemeClr>
                </a:solidFill>
              </a:rPr>
              <a:t>The purpose of this form is document verification of the identity and employment authorization of each new employee whether they are a citizen or a noncitizen hired after November 6, 1986 to work in the United </a:t>
            </a:r>
            <a:r>
              <a:rPr lang="en-US" sz="1900" dirty="0" smtClean="0">
                <a:solidFill>
                  <a:schemeClr val="tx1">
                    <a:lumMod val="75000"/>
                    <a:lumOff val="25000"/>
                  </a:schemeClr>
                </a:solidFill>
              </a:rPr>
              <a:t>States. </a:t>
            </a:r>
            <a:endParaRPr lang="en-US" sz="1900" dirty="0">
              <a:solidFill>
                <a:schemeClr val="tx1">
                  <a:lumMod val="75000"/>
                  <a:lumOff val="25000"/>
                </a:schemeClr>
              </a:solidFill>
            </a:endParaRPr>
          </a:p>
        </p:txBody>
      </p:sp>
      <p:sp>
        <p:nvSpPr>
          <p:cNvPr id="10" name="Title 1"/>
          <p:cNvSpPr txBox="1">
            <a:spLocks/>
          </p:cNvSpPr>
          <p:nvPr/>
        </p:nvSpPr>
        <p:spPr>
          <a:xfrm>
            <a:off x="1226226" y="3165301"/>
            <a:ext cx="10019489" cy="120469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500" dirty="0" smtClean="0">
                <a:solidFill>
                  <a:srgbClr val="002060"/>
                </a:solidFill>
                <a:latin typeface="Calibri" panose="020F0502020204030204" pitchFamily="34" charset="0"/>
                <a:cs typeface="Calibri" panose="020F0502020204030204" pitchFamily="34" charset="0"/>
              </a:rPr>
              <a:t>When Do I Fill an I-9 Out?</a:t>
            </a:r>
            <a:endParaRPr lang="en-US" sz="4500" dirty="0">
              <a:solidFill>
                <a:srgbClr val="002060"/>
              </a:solidFill>
              <a:latin typeface="Calibri" panose="020F0502020204030204" pitchFamily="34" charset="0"/>
              <a:cs typeface="Calibri" panose="020F0502020204030204" pitchFamily="34" charset="0"/>
            </a:endParaRPr>
          </a:p>
        </p:txBody>
      </p:sp>
      <p:sp>
        <p:nvSpPr>
          <p:cNvPr id="12" name="Content Placeholder 2"/>
          <p:cNvSpPr txBox="1">
            <a:spLocks/>
          </p:cNvSpPr>
          <p:nvPr/>
        </p:nvSpPr>
        <p:spPr>
          <a:xfrm>
            <a:off x="2111954" y="4427185"/>
            <a:ext cx="9225391" cy="39083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900" dirty="0" smtClean="0"/>
              <a:t>This form needs to be completed whenever you are hiring someone into your agency</a:t>
            </a:r>
          </a:p>
          <a:p>
            <a:r>
              <a:rPr lang="en-US" sz="1900" dirty="0" smtClean="0"/>
              <a:t>Transfer from one agency to your agency</a:t>
            </a:r>
          </a:p>
          <a:p>
            <a:r>
              <a:rPr lang="en-US" sz="1900" dirty="0" smtClean="0"/>
              <a:t>Rehire</a:t>
            </a:r>
          </a:p>
          <a:p>
            <a:r>
              <a:rPr lang="en-US" sz="1900" dirty="0" smtClean="0"/>
              <a:t>New Hire</a:t>
            </a:r>
          </a:p>
          <a:p>
            <a:endParaRPr lang="en-US" dirty="0" smtClean="0"/>
          </a:p>
          <a:p>
            <a:pPr lvl="1"/>
            <a:endParaRPr lang="en-US" dirty="0" smtClean="0"/>
          </a:p>
        </p:txBody>
      </p:sp>
    </p:spTree>
    <p:extLst>
      <p:ext uri="{BB962C8B-B14F-4D97-AF65-F5344CB8AC3E}">
        <p14:creationId xmlns:p14="http://schemas.microsoft.com/office/powerpoint/2010/main" val="3647511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34226" y="3501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Presenting Form I-9 Documents</a:t>
            </a:r>
            <a:endParaRPr lang="en-US" sz="4500" dirty="0">
              <a:solidFill>
                <a:srgbClr val="002060"/>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2286270" y="1066800"/>
            <a:ext cx="8915400" cy="3185886"/>
          </a:xfrm>
        </p:spPr>
        <p:txBody>
          <a:bodyPr>
            <a:normAutofit lnSpcReduction="10000"/>
          </a:bodyPr>
          <a:lstStyle/>
          <a:p>
            <a:r>
              <a:rPr lang="en-US" dirty="0" smtClean="0"/>
              <a:t>Within 3 business days from hire</a:t>
            </a:r>
          </a:p>
          <a:p>
            <a:r>
              <a:rPr lang="en-US" dirty="0" smtClean="0"/>
              <a:t>Unexpired</a:t>
            </a:r>
          </a:p>
          <a:p>
            <a:r>
              <a:rPr lang="en-US" dirty="0" smtClean="0"/>
              <a:t>Either 1 document from List A or 1 document from List B </a:t>
            </a:r>
            <a:r>
              <a:rPr lang="en-US" u="sng" dirty="0" smtClean="0"/>
              <a:t>and</a:t>
            </a:r>
            <a:r>
              <a:rPr lang="en-US" dirty="0" smtClean="0"/>
              <a:t> 1 document from List C</a:t>
            </a:r>
          </a:p>
          <a:p>
            <a:r>
              <a:rPr lang="en-US" dirty="0" smtClean="0"/>
              <a:t>Review the documents presented and confirm they reasonably appear to be genuine</a:t>
            </a:r>
          </a:p>
          <a:p>
            <a:r>
              <a:rPr lang="en-US" dirty="0" smtClean="0"/>
              <a:t>Whoever reviews the documents must complete Section 2</a:t>
            </a:r>
          </a:p>
          <a:p>
            <a:r>
              <a:rPr lang="en-US" dirty="0" smtClean="0"/>
              <a:t>Copies can be made and kept with the I-9 but are not required</a:t>
            </a:r>
          </a:p>
          <a:p>
            <a:r>
              <a:rPr lang="en-US" dirty="0" smtClean="0"/>
              <a:t>Documents must be reviewed in front of the employee</a:t>
            </a:r>
          </a:p>
        </p:txBody>
      </p:sp>
      <p:sp>
        <p:nvSpPr>
          <p:cNvPr id="6" name="Content Placeholder 1"/>
          <p:cNvSpPr txBox="1">
            <a:spLocks/>
          </p:cNvSpPr>
          <p:nvPr/>
        </p:nvSpPr>
        <p:spPr>
          <a:xfrm>
            <a:off x="2159270" y="4717187"/>
            <a:ext cx="8915400" cy="198119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Social Security Card does not need to be signed</a:t>
            </a:r>
          </a:p>
          <a:p>
            <a:r>
              <a:rPr lang="en-US" dirty="0" smtClean="0"/>
              <a:t>Social Security Card cannot be laminated</a:t>
            </a:r>
          </a:p>
          <a:p>
            <a:r>
              <a:rPr lang="en-US" dirty="0" smtClean="0"/>
              <a:t>Social Security Card does not need to have current last name on it</a:t>
            </a:r>
          </a:p>
          <a:p>
            <a:r>
              <a:rPr lang="en-US" dirty="0" smtClean="0"/>
              <a:t>Passport cannot be expired</a:t>
            </a:r>
          </a:p>
          <a:p>
            <a:r>
              <a:rPr lang="en-US" dirty="0" smtClean="0"/>
              <a:t>Tribal Document must be from a recognized tribe (</a:t>
            </a:r>
            <a:r>
              <a:rPr lang="en-US" dirty="0" smtClean="0">
                <a:hlinkClick r:id="rId3"/>
              </a:rPr>
              <a:t>www.bia.gov</a:t>
            </a:r>
            <a:r>
              <a:rPr lang="en-US" dirty="0" smtClean="0"/>
              <a:t>)</a:t>
            </a:r>
          </a:p>
          <a:p>
            <a:r>
              <a:rPr lang="en-US" dirty="0" smtClean="0"/>
              <a:t>No photocopies (except </a:t>
            </a:r>
            <a:r>
              <a:rPr lang="en-US" dirty="0"/>
              <a:t>for certified copies of birth </a:t>
            </a:r>
            <a:r>
              <a:rPr lang="en-US" dirty="0" smtClean="0"/>
              <a:t>certificates)</a:t>
            </a:r>
          </a:p>
        </p:txBody>
      </p:sp>
      <p:sp>
        <p:nvSpPr>
          <p:cNvPr id="7" name="Title 1"/>
          <p:cNvSpPr txBox="1">
            <a:spLocks/>
          </p:cNvSpPr>
          <p:nvPr/>
        </p:nvSpPr>
        <p:spPr>
          <a:xfrm>
            <a:off x="756326" y="4000500"/>
            <a:ext cx="10019489" cy="120469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500" dirty="0" smtClean="0">
                <a:solidFill>
                  <a:srgbClr val="002060"/>
                </a:solidFill>
                <a:latin typeface="Calibri" panose="020F0502020204030204" pitchFamily="34" charset="0"/>
                <a:cs typeface="Calibri" panose="020F0502020204030204" pitchFamily="34" charset="0"/>
              </a:rPr>
              <a:t>Oddities to be Aware Of</a:t>
            </a:r>
            <a:endParaRPr lang="en-US" sz="45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4182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34226" y="3501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Acceptable Documents for I-9</a:t>
            </a:r>
            <a:endParaRPr lang="en-US" sz="4500" dirty="0">
              <a:solidFill>
                <a:srgbClr val="00206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058" y="992712"/>
            <a:ext cx="6181942" cy="5865288"/>
          </a:xfrm>
          <a:prstGeom prst="rect">
            <a:avLst/>
          </a:prstGeom>
        </p:spPr>
      </p:pic>
    </p:spTree>
    <p:extLst>
      <p:ext uri="{BB962C8B-B14F-4D97-AF65-F5344CB8AC3E}">
        <p14:creationId xmlns:p14="http://schemas.microsoft.com/office/powerpoint/2010/main" val="2184902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042374" y="2437058"/>
            <a:ext cx="9225391" cy="39083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Make sure all parts of Form I-9 are properly completed by the employee in Section 1 before starting Section 2</a:t>
            </a:r>
          </a:p>
          <a:p>
            <a:r>
              <a:rPr lang="en-US" sz="1900" dirty="0" smtClean="0"/>
              <a:t>If any errors are found, have the employee make the correction, initial, and date any corrections made</a:t>
            </a:r>
          </a:p>
          <a:p>
            <a:endParaRPr lang="en-US" sz="1900" dirty="0" smtClean="0"/>
          </a:p>
          <a:p>
            <a:endParaRPr lang="en-US" dirty="0" smtClean="0"/>
          </a:p>
          <a:p>
            <a:pPr lvl="1"/>
            <a:endParaRPr lang="en-US" dirty="0" smtClean="0"/>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2. Employer or Authorized Representative Review and Verification</a:t>
            </a:r>
            <a:endParaRPr lang="en-US" sz="45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576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953474" y="2870200"/>
            <a:ext cx="9225391" cy="38862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You will enter the employee’s last name, first name, middle initial and citizenship/immigration status number that they placed on page 1 here</a:t>
            </a:r>
          </a:p>
          <a:p>
            <a:pPr lvl="1"/>
            <a:r>
              <a:rPr lang="en-US" sz="1700" dirty="0" smtClean="0"/>
              <a:t>The immigration status number is number 1-4 next to the checkbox of which type of citizen/immigration status they are</a:t>
            </a:r>
          </a:p>
          <a:p>
            <a:pPr lvl="1"/>
            <a:endParaRPr lang="en-US" sz="1700" dirty="0" smtClean="0"/>
          </a:p>
          <a:p>
            <a:endParaRPr lang="en-US" sz="1900" dirty="0" smtClean="0"/>
          </a:p>
          <a:p>
            <a:endParaRPr lang="en-US" sz="1900" dirty="0"/>
          </a:p>
          <a:p>
            <a:endParaRPr lang="en-US" sz="1900" dirty="0" smtClean="0"/>
          </a:p>
          <a:p>
            <a:r>
              <a:rPr lang="en-US" sz="1900" dirty="0" smtClean="0"/>
              <a:t>If they do not have a middle initial or a first name you will put N/A copying what the employee put</a:t>
            </a:r>
          </a:p>
          <a:p>
            <a:r>
              <a:rPr lang="en-US" sz="1900" dirty="0" smtClean="0"/>
              <a:t>This ensures that the two pages of the form remain together</a:t>
            </a:r>
          </a:p>
          <a:p>
            <a:endParaRPr lang="en-US" dirty="0" smtClean="0"/>
          </a:p>
          <a:p>
            <a:pPr lvl="1"/>
            <a:endParaRPr lang="en-US" dirty="0" smtClean="0"/>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2. Employer or Authorized Representative Review and Verification Cont.</a:t>
            </a:r>
            <a:endParaRPr lang="en-US" sz="4200" dirty="0">
              <a:solidFill>
                <a:srgbClr val="00206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884" y="1692199"/>
            <a:ext cx="7935432" cy="10860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864" y="4097848"/>
            <a:ext cx="5646428" cy="1430903"/>
          </a:xfrm>
          <a:prstGeom prst="rect">
            <a:avLst/>
          </a:prstGeom>
        </p:spPr>
      </p:pic>
    </p:spTree>
    <p:extLst>
      <p:ext uri="{BB962C8B-B14F-4D97-AF65-F5344CB8AC3E}">
        <p14:creationId xmlns:p14="http://schemas.microsoft.com/office/powerpoint/2010/main" val="196189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2. Employer or Authorized Representative Review and Verification Cont.</a:t>
            </a:r>
            <a:endParaRPr lang="en-US" sz="4200" dirty="0">
              <a:solidFill>
                <a:srgbClr val="00206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164" y="2001375"/>
            <a:ext cx="7964011" cy="4344006"/>
          </a:xfrm>
          <a:prstGeom prst="rect">
            <a:avLst/>
          </a:prstGeom>
        </p:spPr>
      </p:pic>
    </p:spTree>
    <p:extLst>
      <p:ext uri="{BB962C8B-B14F-4D97-AF65-F5344CB8AC3E}">
        <p14:creationId xmlns:p14="http://schemas.microsoft.com/office/powerpoint/2010/main" val="1872362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647007" y="273913"/>
            <a:ext cx="8870274" cy="1204691"/>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2. Employer or Authorized Representative Review and Verification Cont.</a:t>
            </a:r>
            <a:endParaRPr lang="en-US" sz="4200" dirty="0">
              <a:solidFill>
                <a:srgbClr val="00206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059" y="2049006"/>
            <a:ext cx="2507492" cy="42963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6056" y="0"/>
            <a:ext cx="2497888" cy="6858000"/>
          </a:xfrm>
          <a:prstGeom prst="rect">
            <a:avLst/>
          </a:prstGeom>
        </p:spPr>
      </p:pic>
      <p:sp>
        <p:nvSpPr>
          <p:cNvPr id="10" name="Content Placeholder 1"/>
          <p:cNvSpPr txBox="1">
            <a:spLocks/>
          </p:cNvSpPr>
          <p:nvPr/>
        </p:nvSpPr>
        <p:spPr>
          <a:xfrm>
            <a:off x="2044970" y="2260600"/>
            <a:ext cx="4774930" cy="44831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Only an unexpired document from List A can be captured on the I-9 under List A.</a:t>
            </a:r>
          </a:p>
          <a:p>
            <a:r>
              <a:rPr lang="en-US" dirty="0" smtClean="0"/>
              <a:t>You will need to capture what the document is (ex:  U.S. Passport) under “Document Title”</a:t>
            </a:r>
          </a:p>
          <a:p>
            <a:r>
              <a:rPr lang="en-US" dirty="0" smtClean="0"/>
              <a:t>You will need to capture who issued the document (ex: US Dept. of State) under Issuing Authority</a:t>
            </a:r>
          </a:p>
          <a:p>
            <a:r>
              <a:rPr lang="en-US" dirty="0" smtClean="0"/>
              <a:t>You will need capture what the document number (ex: 31195855) is under Document Number</a:t>
            </a:r>
          </a:p>
          <a:p>
            <a:r>
              <a:rPr lang="en-US" dirty="0" smtClean="0"/>
              <a:t>You will need to indicate the expiration date</a:t>
            </a:r>
          </a:p>
        </p:txBody>
      </p:sp>
    </p:spTree>
    <p:extLst>
      <p:ext uri="{BB962C8B-B14F-4D97-AF65-F5344CB8AC3E}">
        <p14:creationId xmlns:p14="http://schemas.microsoft.com/office/powerpoint/2010/main" val="114812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647007" y="273913"/>
            <a:ext cx="8870274" cy="1204691"/>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2. Employer or Authorized Representative Review and Verification Cont.</a:t>
            </a:r>
            <a:endParaRPr lang="en-US" sz="4200" dirty="0">
              <a:solidFill>
                <a:srgbClr val="00206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345" y="2131848"/>
            <a:ext cx="5825159" cy="18209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917" y="1536180"/>
            <a:ext cx="4086127" cy="5321820"/>
          </a:xfrm>
          <a:prstGeom prst="rect">
            <a:avLst/>
          </a:prstGeom>
        </p:spPr>
      </p:pic>
      <p:sp>
        <p:nvSpPr>
          <p:cNvPr id="10" name="Content Placeholder 1"/>
          <p:cNvSpPr txBox="1">
            <a:spLocks/>
          </p:cNvSpPr>
          <p:nvPr/>
        </p:nvSpPr>
        <p:spPr>
          <a:xfrm>
            <a:off x="1193801" y="3953440"/>
            <a:ext cx="6802116" cy="27902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If an employee does not bring a document from List A, they will need to provide a document from </a:t>
            </a:r>
            <a:r>
              <a:rPr lang="en-US" b="1" dirty="0" smtClean="0"/>
              <a:t>both</a:t>
            </a:r>
            <a:r>
              <a:rPr lang="en-US" dirty="0" smtClean="0"/>
              <a:t> List B and List C.</a:t>
            </a:r>
          </a:p>
          <a:p>
            <a:r>
              <a:rPr lang="en-US" dirty="0" smtClean="0"/>
              <a:t>Capture what the document is under Document Title</a:t>
            </a:r>
          </a:p>
          <a:p>
            <a:r>
              <a:rPr lang="en-US" dirty="0" smtClean="0"/>
              <a:t>Who issued it, for example – Washington for a WA drivers license or SSA (Social Security Administration) for a newer social security card</a:t>
            </a:r>
          </a:p>
          <a:p>
            <a:r>
              <a:rPr lang="en-US" dirty="0" smtClean="0"/>
              <a:t>Document number and expiration date</a:t>
            </a:r>
          </a:p>
          <a:p>
            <a:r>
              <a:rPr lang="en-US" dirty="0" smtClean="0"/>
              <a:t>Social Security cards do not have an expiration date – N/A can be placed here</a:t>
            </a:r>
          </a:p>
          <a:p>
            <a:endParaRPr lang="en-US" b="1" dirty="0" smtClean="0"/>
          </a:p>
        </p:txBody>
      </p:sp>
    </p:spTree>
    <p:extLst>
      <p:ext uri="{BB962C8B-B14F-4D97-AF65-F5344CB8AC3E}">
        <p14:creationId xmlns:p14="http://schemas.microsoft.com/office/powerpoint/2010/main" val="41541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647006" y="273913"/>
            <a:ext cx="11646593" cy="1204691"/>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Where do I Find Who Issued the Documents?</a:t>
            </a:r>
            <a:endParaRPr lang="en-US" sz="4200" dirty="0">
              <a:solidFill>
                <a:srgbClr val="00206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047" y="1068407"/>
            <a:ext cx="3129321" cy="2027800"/>
          </a:xfrm>
          <a:prstGeom prst="rect">
            <a:avLst/>
          </a:prstGeom>
          <a:solidFill>
            <a:schemeClr val="tx2"/>
          </a:solid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047" y="4281233"/>
            <a:ext cx="3201403" cy="19259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1357" y="3736902"/>
            <a:ext cx="3751905" cy="259116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84" y="2082307"/>
            <a:ext cx="3803950" cy="311108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4001" y="913865"/>
            <a:ext cx="3546145" cy="2372788"/>
          </a:xfrm>
          <a:prstGeom prst="rect">
            <a:avLst/>
          </a:prstGeom>
        </p:spPr>
      </p:pic>
    </p:spTree>
    <p:extLst>
      <p:ext uri="{BB962C8B-B14F-4D97-AF65-F5344CB8AC3E}">
        <p14:creationId xmlns:p14="http://schemas.microsoft.com/office/powerpoint/2010/main" val="3282001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82057" y="273913"/>
            <a:ext cx="10421256" cy="1204691"/>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2. Employer or Authorized Representative Review and Verification Cont.</a:t>
            </a:r>
            <a:endParaRPr lang="en-US" sz="4200" dirty="0">
              <a:solidFill>
                <a:srgbClr val="002060"/>
              </a:solidFill>
              <a:latin typeface="Calibri" panose="020F0502020204030204" pitchFamily="34" charset="0"/>
              <a:cs typeface="Calibri" panose="020F0502020204030204" pitchFamily="34" charset="0"/>
            </a:endParaRPr>
          </a:p>
        </p:txBody>
      </p:sp>
      <p:sp>
        <p:nvSpPr>
          <p:cNvPr id="10" name="Content Placeholder 1"/>
          <p:cNvSpPr txBox="1">
            <a:spLocks/>
          </p:cNvSpPr>
          <p:nvPr/>
        </p:nvSpPr>
        <p:spPr>
          <a:xfrm>
            <a:off x="1582057" y="4586514"/>
            <a:ext cx="10421256" cy="20174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Put the employee’s day of employment (this is not necessarily the first day in paid status)</a:t>
            </a:r>
          </a:p>
          <a:p>
            <a:r>
              <a:rPr lang="en-US" dirty="0" smtClean="0"/>
              <a:t>Sign your name once the form is complete, the date, and your title</a:t>
            </a:r>
          </a:p>
          <a:p>
            <a:r>
              <a:rPr lang="en-US" dirty="0" smtClean="0"/>
              <a:t>Write your last name, first name, and the agency you work for</a:t>
            </a:r>
          </a:p>
          <a:p>
            <a:r>
              <a:rPr lang="en-US" dirty="0" smtClean="0"/>
              <a:t>List the organization’s physical address (if multiple, use the most appropriate address that identifies the location of the agency)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149" y="2094384"/>
            <a:ext cx="8543072" cy="2158789"/>
          </a:xfrm>
          <a:prstGeom prst="rect">
            <a:avLst/>
          </a:prstGeom>
        </p:spPr>
      </p:pic>
    </p:spTree>
    <p:extLst>
      <p:ext uri="{BB962C8B-B14F-4D97-AF65-F5344CB8AC3E}">
        <p14:creationId xmlns:p14="http://schemas.microsoft.com/office/powerpoint/2010/main" val="236389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82057" y="273914"/>
            <a:ext cx="10421256" cy="814658"/>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3. Reverification and Rehires</a:t>
            </a:r>
            <a:endParaRPr lang="en-US" sz="4200" dirty="0">
              <a:solidFill>
                <a:srgbClr val="002060"/>
              </a:solidFill>
              <a:latin typeface="Calibri" panose="020F0502020204030204" pitchFamily="34" charset="0"/>
              <a:cs typeface="Calibri" panose="020F0502020204030204" pitchFamily="34" charset="0"/>
            </a:endParaRPr>
          </a:p>
        </p:txBody>
      </p:sp>
      <p:sp>
        <p:nvSpPr>
          <p:cNvPr id="10" name="Content Placeholder 1"/>
          <p:cNvSpPr txBox="1">
            <a:spLocks/>
          </p:cNvSpPr>
          <p:nvPr/>
        </p:nvSpPr>
        <p:spPr>
          <a:xfrm>
            <a:off x="1937656" y="4501671"/>
            <a:ext cx="9826170" cy="14927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This section applies to name changes, reverification from expired documents that require reverification, and rehires to your agency</a:t>
            </a:r>
          </a:p>
          <a:p>
            <a:r>
              <a:rPr lang="en-US" dirty="0" smtClean="0"/>
              <a:t>Part A is only required if there is a name change</a:t>
            </a:r>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000" y="1678366"/>
            <a:ext cx="7643369" cy="2233511"/>
          </a:xfrm>
          <a:prstGeom prst="rect">
            <a:avLst/>
          </a:prstGeom>
        </p:spPr>
      </p:pic>
      <p:sp>
        <p:nvSpPr>
          <p:cNvPr id="6" name="Right Arrow 5"/>
          <p:cNvSpPr/>
          <p:nvPr/>
        </p:nvSpPr>
        <p:spPr>
          <a:xfrm>
            <a:off x="2116811" y="1964567"/>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850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084" y="548931"/>
            <a:ext cx="10058400" cy="1127433"/>
          </a:xfrm>
        </p:spPr>
        <p:txBody>
          <a:bodyPr>
            <a:noAutofit/>
          </a:bodyPr>
          <a:lstStyle/>
          <a:p>
            <a:pPr algn="ctr"/>
            <a:r>
              <a:rPr lang="en-US" sz="6000" dirty="0" smtClean="0">
                <a:solidFill>
                  <a:srgbClr val="002060"/>
                </a:solidFill>
                <a:latin typeface="Calibri" panose="020F0502020204030204" pitchFamily="34" charset="0"/>
                <a:cs typeface="Calibri" panose="020F0502020204030204" pitchFamily="34" charset="0"/>
              </a:rPr>
              <a:t>Does Form I-9 Expire?</a:t>
            </a:r>
            <a:endParaRPr lang="en-US" sz="60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2288946" y="1596472"/>
            <a:ext cx="9413852" cy="1754326"/>
          </a:xfrm>
          <a:prstGeom prst="rect">
            <a:avLst/>
          </a:prstGeom>
        </p:spPr>
        <p:txBody>
          <a:bodyPr wrap="square">
            <a:spAutoFit/>
          </a:bodyPr>
          <a:lstStyle/>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
        <p:nvSpPr>
          <p:cNvPr id="9" name="TextBox 8"/>
          <p:cNvSpPr txBox="1"/>
          <p:nvPr/>
        </p:nvSpPr>
        <p:spPr>
          <a:xfrm>
            <a:off x="2504356" y="3600054"/>
            <a:ext cx="8946899" cy="2103140"/>
          </a:xfrm>
          <a:prstGeom prst="rect">
            <a:avLst/>
          </a:prstGeom>
          <a:noFill/>
        </p:spPr>
        <p:txBody>
          <a:bodyPr wrap="square" rtlCol="0">
            <a:spAutoFit/>
          </a:bodyPr>
          <a:lstStyle/>
          <a:p>
            <a:pPr>
              <a:spcBef>
                <a:spcPts val="1000"/>
              </a:spcBef>
              <a:buClr>
                <a:schemeClr val="accent1"/>
              </a:buClr>
            </a:pPr>
            <a:r>
              <a:rPr lang="en-US" sz="1900" dirty="0" smtClean="0">
                <a:solidFill>
                  <a:schemeClr val="tx1">
                    <a:lumMod val="75000"/>
                    <a:lumOff val="25000"/>
                  </a:schemeClr>
                </a:solidFill>
              </a:rPr>
              <a:t>Every few years Form I-9 gets updated. Be sure to confirm which form you are using to check you are in compliance with your new hire. </a:t>
            </a:r>
          </a:p>
          <a:p>
            <a:pPr>
              <a:spcBef>
                <a:spcPts val="1000"/>
              </a:spcBef>
              <a:buClr>
                <a:schemeClr val="accent1"/>
              </a:buClr>
            </a:pPr>
            <a:endParaRPr lang="en-US" sz="1900" dirty="0">
              <a:solidFill>
                <a:schemeClr val="tx1">
                  <a:lumMod val="75000"/>
                  <a:lumOff val="25000"/>
                </a:schemeClr>
              </a:solidFill>
            </a:endParaRPr>
          </a:p>
          <a:p>
            <a:pPr>
              <a:spcBef>
                <a:spcPts val="1000"/>
              </a:spcBef>
              <a:buClr>
                <a:schemeClr val="accent1"/>
              </a:buClr>
            </a:pPr>
            <a:r>
              <a:rPr lang="en-US" sz="1900" dirty="0" smtClean="0">
                <a:solidFill>
                  <a:schemeClr val="tx1">
                    <a:lumMod val="75000"/>
                    <a:lumOff val="25000"/>
                  </a:schemeClr>
                </a:solidFill>
              </a:rPr>
              <a:t>Current Employee Form I-9’s do not need to be updated to the newest version unless there is reverification then only Section 3 needs to be updated.</a:t>
            </a:r>
            <a:endParaRPr lang="en-US" sz="1900"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356" y="2295219"/>
            <a:ext cx="8744235" cy="926951"/>
          </a:xfrm>
          <a:prstGeom prst="rect">
            <a:avLst/>
          </a:prstGeom>
        </p:spPr>
      </p:pic>
      <p:sp>
        <p:nvSpPr>
          <p:cNvPr id="11" name="Donut 10"/>
          <p:cNvSpPr/>
          <p:nvPr/>
        </p:nvSpPr>
        <p:spPr>
          <a:xfrm>
            <a:off x="9588838" y="2233936"/>
            <a:ext cx="1659754" cy="1049516"/>
          </a:xfrm>
          <a:prstGeom prst="donut">
            <a:avLst>
              <a:gd name="adj" fmla="val 204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245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82057" y="273914"/>
            <a:ext cx="10421256" cy="814658"/>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3. Reverification and Rehires Cont.</a:t>
            </a:r>
            <a:endParaRPr lang="en-US" sz="4200" dirty="0">
              <a:solidFill>
                <a:srgbClr val="002060"/>
              </a:solidFill>
              <a:latin typeface="Calibri" panose="020F0502020204030204" pitchFamily="34" charset="0"/>
              <a:cs typeface="Calibri" panose="020F0502020204030204" pitchFamily="34" charset="0"/>
            </a:endParaRPr>
          </a:p>
        </p:txBody>
      </p:sp>
      <p:sp>
        <p:nvSpPr>
          <p:cNvPr id="10" name="Content Placeholder 1"/>
          <p:cNvSpPr txBox="1">
            <a:spLocks/>
          </p:cNvSpPr>
          <p:nvPr/>
        </p:nvSpPr>
        <p:spPr>
          <a:xfrm>
            <a:off x="2177143" y="3703385"/>
            <a:ext cx="9826170" cy="31546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Part B is only required if the employee is rehired to your agency</a:t>
            </a:r>
            <a:endParaRPr lang="en-US" dirty="0"/>
          </a:p>
          <a:p>
            <a:pPr lvl="1"/>
            <a:r>
              <a:rPr lang="en-US" dirty="0" smtClean="0"/>
              <a:t>Rehired in 3 years from the date the Form I-9 was previously executed, you may rely on either the employee’s previously executed Form I-9 or complete a new Form I-9. After 3 years, a new Form I-9 is required</a:t>
            </a:r>
            <a:endParaRPr lang="en-US" dirty="0"/>
          </a:p>
          <a:p>
            <a:r>
              <a:rPr lang="en-US" dirty="0" smtClean="0"/>
              <a:t>If the employee’s previous documents are not expired yet, provide the employee’s rehire date, any name changes if applicable, and sign and date the form</a:t>
            </a:r>
          </a:p>
          <a:p>
            <a:r>
              <a:rPr lang="en-US" dirty="0" smtClean="0"/>
              <a:t>If the employee’s previous documents are expired, then reverification is required in Section 3 in addition to providing the rehire date. If the Form I-9 is not the most current version of the form, you must complete section 3 on the current form</a:t>
            </a:r>
          </a:p>
          <a:p>
            <a:pPr marL="0" indent="0">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000" y="1137385"/>
            <a:ext cx="7643369" cy="2233511"/>
          </a:xfrm>
          <a:prstGeom prst="rect">
            <a:avLst/>
          </a:prstGeom>
        </p:spPr>
      </p:pic>
      <p:sp>
        <p:nvSpPr>
          <p:cNvPr id="6" name="Right Arrow 5"/>
          <p:cNvSpPr/>
          <p:nvPr/>
        </p:nvSpPr>
        <p:spPr>
          <a:xfrm rot="10800000">
            <a:off x="10614369" y="1545467"/>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895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82057" y="273914"/>
            <a:ext cx="10421256" cy="814658"/>
          </a:xfrm>
        </p:spPr>
        <p:txBody>
          <a:bodyPr>
            <a:noAutofit/>
          </a:bodyPr>
          <a:lstStyle/>
          <a:p>
            <a:pPr algn="ctr"/>
            <a:r>
              <a:rPr lang="en-US" sz="4200" dirty="0" smtClean="0">
                <a:solidFill>
                  <a:srgbClr val="002060"/>
                </a:solidFill>
                <a:latin typeface="Calibri" panose="020F0502020204030204" pitchFamily="34" charset="0"/>
                <a:cs typeface="Calibri" panose="020F0502020204030204" pitchFamily="34" charset="0"/>
              </a:rPr>
              <a:t>Section 3. Reverification and Rehires Cont.</a:t>
            </a:r>
            <a:endParaRPr lang="en-US" sz="4200" dirty="0">
              <a:solidFill>
                <a:srgbClr val="002060"/>
              </a:solidFill>
              <a:latin typeface="Calibri" panose="020F0502020204030204" pitchFamily="34" charset="0"/>
              <a:cs typeface="Calibri" panose="020F0502020204030204" pitchFamily="34" charset="0"/>
            </a:endParaRPr>
          </a:p>
        </p:txBody>
      </p:sp>
      <p:sp>
        <p:nvSpPr>
          <p:cNvPr id="10" name="Content Placeholder 1"/>
          <p:cNvSpPr txBox="1">
            <a:spLocks/>
          </p:cNvSpPr>
          <p:nvPr/>
        </p:nvSpPr>
        <p:spPr>
          <a:xfrm>
            <a:off x="2177143" y="3207657"/>
            <a:ext cx="9826170" cy="36503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Part C is only required if the previous employment authorization has expired and is required to be verified upon expiration </a:t>
            </a:r>
          </a:p>
          <a:p>
            <a:pPr lvl="1"/>
            <a:r>
              <a:rPr lang="en-US" dirty="0" smtClean="0"/>
              <a:t>You should not verify U.S. citizen and noncitizen nationals, or lawful permanent residents (including conditional residents) who presented a Permanent Resident Card. Reverification does not apply to List B documents.</a:t>
            </a:r>
          </a:p>
          <a:p>
            <a:pPr lvl="1"/>
            <a:r>
              <a:rPr lang="en-US" dirty="0" smtClean="0"/>
              <a:t>An employee must present an unexpired document(s) (or a receipt) from either List A or List C showing they are still authorized to work. The employee is not required to show the same type of document that they presented previously.</a:t>
            </a:r>
          </a:p>
          <a:p>
            <a:r>
              <a:rPr lang="en-US" dirty="0" smtClean="0"/>
              <a:t>If anything is added into Section 3, sign at the bottom</a:t>
            </a:r>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000" y="871894"/>
            <a:ext cx="7643369" cy="2233511"/>
          </a:xfrm>
          <a:prstGeom prst="rect">
            <a:avLst/>
          </a:prstGeom>
        </p:spPr>
      </p:pic>
      <p:sp>
        <p:nvSpPr>
          <p:cNvPr id="6" name="Right Arrow 5"/>
          <p:cNvSpPr/>
          <p:nvPr/>
        </p:nvSpPr>
        <p:spPr>
          <a:xfrm>
            <a:off x="2116811" y="1900759"/>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29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96571" y="665800"/>
            <a:ext cx="10421256" cy="814658"/>
          </a:xfrm>
        </p:spPr>
        <p:txBody>
          <a:bodyPr>
            <a:noAutofit/>
          </a:bodyPr>
          <a:lstStyle/>
          <a:p>
            <a:pPr algn="ctr"/>
            <a:r>
              <a:rPr lang="en-US" sz="4400" dirty="0" smtClean="0">
                <a:solidFill>
                  <a:srgbClr val="002060"/>
                </a:solidFill>
                <a:latin typeface="Calibri" panose="020F0502020204030204" pitchFamily="34" charset="0"/>
                <a:cs typeface="Calibri" panose="020F0502020204030204" pitchFamily="34" charset="0"/>
              </a:rPr>
              <a:t>Retention of Form I-9</a:t>
            </a:r>
            <a:endParaRPr lang="en-US" sz="4400" dirty="0">
              <a:solidFill>
                <a:srgbClr val="002060"/>
              </a:solidFill>
              <a:latin typeface="Calibri" panose="020F0502020204030204" pitchFamily="34" charset="0"/>
              <a:cs typeface="Calibri" panose="020F0502020204030204" pitchFamily="34" charset="0"/>
            </a:endParaRPr>
          </a:p>
        </p:txBody>
      </p:sp>
      <p:sp>
        <p:nvSpPr>
          <p:cNvPr id="10" name="Content Placeholder 1"/>
          <p:cNvSpPr txBox="1">
            <a:spLocks/>
          </p:cNvSpPr>
          <p:nvPr/>
        </p:nvSpPr>
        <p:spPr>
          <a:xfrm>
            <a:off x="2348017" y="3412591"/>
            <a:ext cx="9198096" cy="34454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Employers are required to retain the pages of the form on which the employee and employer entered data on</a:t>
            </a:r>
          </a:p>
          <a:p>
            <a:r>
              <a:rPr lang="en-US" sz="1900" dirty="0"/>
              <a:t>If copies of documentation presented by the employee are made, those copies must be retained with the individuals Form I-9 in a secure </a:t>
            </a:r>
            <a:r>
              <a:rPr lang="en-US" sz="1900" dirty="0" smtClean="0"/>
              <a:t>location that can be presented within 3 days of an inspection request</a:t>
            </a:r>
          </a:p>
          <a:p>
            <a:r>
              <a:rPr lang="en-US" sz="1900" dirty="0" smtClean="0"/>
              <a:t>Once the individual’s employment ends, the employer must retain Form I-9 and any applicable attachments for either 3 years after the date of hire or 1 year after the date of employment ended, which ever is later.</a:t>
            </a:r>
          </a:p>
          <a:p>
            <a:endParaRPr lang="en-US" sz="1900" dirty="0" smtClean="0"/>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563" y="1326325"/>
            <a:ext cx="5163271" cy="2086266"/>
          </a:xfrm>
          <a:prstGeom prst="rect">
            <a:avLst/>
          </a:prstGeom>
        </p:spPr>
      </p:pic>
      <p:sp>
        <p:nvSpPr>
          <p:cNvPr id="3" name="TextBox 2"/>
          <p:cNvSpPr txBox="1"/>
          <p:nvPr/>
        </p:nvSpPr>
        <p:spPr>
          <a:xfrm>
            <a:off x="6794500" y="1326325"/>
            <a:ext cx="952500" cy="253916"/>
          </a:xfrm>
          <a:prstGeom prst="rect">
            <a:avLst/>
          </a:prstGeom>
          <a:noFill/>
        </p:spPr>
        <p:txBody>
          <a:bodyPr wrap="square" rtlCol="0">
            <a:spAutoFit/>
          </a:bodyPr>
          <a:lstStyle/>
          <a:p>
            <a:r>
              <a:rPr lang="en-US" sz="1050" dirty="0" smtClean="0"/>
              <a:t>07/17/16</a:t>
            </a:r>
            <a:endParaRPr lang="en-US" sz="1050" dirty="0"/>
          </a:p>
        </p:txBody>
      </p:sp>
      <p:sp>
        <p:nvSpPr>
          <p:cNvPr id="7" name="TextBox 6"/>
          <p:cNvSpPr txBox="1"/>
          <p:nvPr/>
        </p:nvSpPr>
        <p:spPr>
          <a:xfrm>
            <a:off x="5397500" y="2014025"/>
            <a:ext cx="952500" cy="253916"/>
          </a:xfrm>
          <a:prstGeom prst="rect">
            <a:avLst/>
          </a:prstGeom>
          <a:noFill/>
        </p:spPr>
        <p:txBody>
          <a:bodyPr wrap="square" rtlCol="0">
            <a:spAutoFit/>
          </a:bodyPr>
          <a:lstStyle/>
          <a:p>
            <a:r>
              <a:rPr lang="en-US" sz="1050" dirty="0" smtClean="0"/>
              <a:t>01/01/18</a:t>
            </a:r>
            <a:endParaRPr lang="en-US" sz="1050" dirty="0"/>
          </a:p>
        </p:txBody>
      </p:sp>
      <p:sp>
        <p:nvSpPr>
          <p:cNvPr id="8" name="TextBox 7"/>
          <p:cNvSpPr txBox="1"/>
          <p:nvPr/>
        </p:nvSpPr>
        <p:spPr>
          <a:xfrm>
            <a:off x="6997865" y="1620283"/>
            <a:ext cx="952500" cy="253916"/>
          </a:xfrm>
          <a:prstGeom prst="rect">
            <a:avLst/>
          </a:prstGeom>
          <a:noFill/>
        </p:spPr>
        <p:txBody>
          <a:bodyPr wrap="square" rtlCol="0">
            <a:spAutoFit/>
          </a:bodyPr>
          <a:lstStyle/>
          <a:p>
            <a:r>
              <a:rPr lang="en-US" sz="1050" dirty="0" smtClean="0"/>
              <a:t>07/17/19</a:t>
            </a:r>
            <a:endParaRPr lang="en-US" sz="1050" dirty="0"/>
          </a:p>
        </p:txBody>
      </p:sp>
      <p:sp>
        <p:nvSpPr>
          <p:cNvPr id="9" name="TextBox 8"/>
          <p:cNvSpPr txBox="1"/>
          <p:nvPr/>
        </p:nvSpPr>
        <p:spPr>
          <a:xfrm>
            <a:off x="7048665" y="2303536"/>
            <a:ext cx="952500" cy="253916"/>
          </a:xfrm>
          <a:prstGeom prst="rect">
            <a:avLst/>
          </a:prstGeom>
          <a:noFill/>
        </p:spPr>
        <p:txBody>
          <a:bodyPr wrap="square" rtlCol="0">
            <a:spAutoFit/>
          </a:bodyPr>
          <a:lstStyle/>
          <a:p>
            <a:r>
              <a:rPr lang="en-US" sz="1050" dirty="0" smtClean="0"/>
              <a:t>01/01/19</a:t>
            </a:r>
            <a:endParaRPr lang="en-US" sz="1050" dirty="0"/>
          </a:p>
        </p:txBody>
      </p:sp>
      <p:sp>
        <p:nvSpPr>
          <p:cNvPr id="11" name="TextBox 10"/>
          <p:cNvSpPr txBox="1"/>
          <p:nvPr/>
        </p:nvSpPr>
        <p:spPr>
          <a:xfrm>
            <a:off x="7008257" y="3036604"/>
            <a:ext cx="952500" cy="253916"/>
          </a:xfrm>
          <a:prstGeom prst="rect">
            <a:avLst/>
          </a:prstGeom>
          <a:noFill/>
        </p:spPr>
        <p:txBody>
          <a:bodyPr wrap="square" rtlCol="0">
            <a:spAutoFit/>
          </a:bodyPr>
          <a:lstStyle/>
          <a:p>
            <a:r>
              <a:rPr lang="en-US" sz="1050" dirty="0" smtClean="0"/>
              <a:t>07/17/19</a:t>
            </a:r>
            <a:endParaRPr lang="en-US" sz="1050" dirty="0"/>
          </a:p>
        </p:txBody>
      </p:sp>
    </p:spTree>
    <p:extLst>
      <p:ext uri="{BB962C8B-B14F-4D97-AF65-F5344CB8AC3E}">
        <p14:creationId xmlns:p14="http://schemas.microsoft.com/office/powerpoint/2010/main" val="385547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5767"/>
            <a:ext cx="8911687" cy="1280890"/>
          </a:xfrm>
        </p:spPr>
        <p:txBody>
          <a:bodyPr/>
          <a:lstStyle/>
          <a:p>
            <a:r>
              <a:rPr lang="en-US" dirty="0" smtClean="0"/>
              <a:t>Commonly Asked Questions</a:t>
            </a:r>
            <a:endParaRPr lang="en-US" dirty="0"/>
          </a:p>
        </p:txBody>
      </p:sp>
      <p:sp>
        <p:nvSpPr>
          <p:cNvPr id="3" name="Content Placeholder 2"/>
          <p:cNvSpPr>
            <a:spLocks noGrp="1"/>
          </p:cNvSpPr>
          <p:nvPr>
            <p:ph idx="1"/>
          </p:nvPr>
        </p:nvSpPr>
        <p:spPr>
          <a:xfrm>
            <a:off x="2336800" y="1219200"/>
            <a:ext cx="9652000" cy="5638800"/>
          </a:xfrm>
        </p:spPr>
        <p:txBody>
          <a:bodyPr>
            <a:normAutofit fontScale="92500" lnSpcReduction="20000"/>
          </a:bodyPr>
          <a:lstStyle/>
          <a:p>
            <a:r>
              <a:rPr lang="en-US" b="1" dirty="0" smtClean="0"/>
              <a:t>Q. May </a:t>
            </a:r>
            <a:r>
              <a:rPr lang="en-US" b="1" dirty="0"/>
              <a:t>I fire an employee who fails to produce the required documents within three business days of their start date?</a:t>
            </a:r>
            <a:endParaRPr lang="en-US" dirty="0"/>
          </a:p>
          <a:p>
            <a:r>
              <a:rPr lang="en-US" dirty="0"/>
              <a:t>A. Yes. You may terminate an employee who fails to produce the required document or documents, or an acceptable receipt for a document, within three business days of the date employment begins</a:t>
            </a:r>
            <a:r>
              <a:rPr lang="en-US" dirty="0" smtClean="0"/>
              <a:t>.</a:t>
            </a:r>
          </a:p>
          <a:p>
            <a:r>
              <a:rPr lang="en-US" b="1" dirty="0" smtClean="0"/>
              <a:t>Q</a:t>
            </a:r>
            <a:r>
              <a:rPr lang="en-US" b="1" dirty="0"/>
              <a:t>. May I accept a photocopy of a document presented by an employee?</a:t>
            </a:r>
            <a:endParaRPr lang="en-US" dirty="0"/>
          </a:p>
          <a:p>
            <a:r>
              <a:rPr lang="en-US" dirty="0"/>
              <a:t>A. No. Employees must present original documents. The only exception is that an employee may present a certified copy of a birth certificate</a:t>
            </a:r>
            <a:r>
              <a:rPr lang="en-US" dirty="0" smtClean="0"/>
              <a:t>.</a:t>
            </a:r>
          </a:p>
          <a:p>
            <a:r>
              <a:rPr lang="en-US" b="1" dirty="0"/>
              <a:t>Q. My new employee presented two documents to complete Form I-9, each containing a different last name. One document matches the name she entered in Section 1. The employee explained that she had just gotten married and changed her last name, but had not yet changed the name on the other document. Can I accept the document with the different name?</a:t>
            </a:r>
            <a:endParaRPr lang="en-US" dirty="0"/>
          </a:p>
          <a:p>
            <a:r>
              <a:rPr lang="en-US" dirty="0"/>
              <a:t>A. You may accept a document with a different name than the name entered in Section 1 provided that you resolve the question of whether the document reasonably relates to the employee.  You also may wish to attach a brief memo to Form I-9 stating the reason for the name discrepancy, along with any supporting documentation the employee provides. An employee may provide documentation to support their name change, but is not required to do so. If, however, you determine that the document with a different name does not reasonably appear to be genuine and to relate to her, you may ask her to provide other documents from the Lists of Acceptable Documents on Form I-9</a:t>
            </a:r>
            <a:r>
              <a:rPr lang="en-US" dirty="0" smtClean="0"/>
              <a:t>.</a:t>
            </a:r>
            <a:endParaRPr lang="en-US" dirty="0"/>
          </a:p>
        </p:txBody>
      </p:sp>
    </p:spTree>
    <p:extLst>
      <p:ext uri="{BB962C8B-B14F-4D97-AF65-F5344CB8AC3E}">
        <p14:creationId xmlns:p14="http://schemas.microsoft.com/office/powerpoint/2010/main" val="4489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5767"/>
            <a:ext cx="8911687" cy="1280890"/>
          </a:xfrm>
        </p:spPr>
        <p:txBody>
          <a:bodyPr/>
          <a:lstStyle/>
          <a:p>
            <a:r>
              <a:rPr lang="en-US" dirty="0" smtClean="0"/>
              <a:t>Commonly Asked Questions</a:t>
            </a:r>
            <a:endParaRPr lang="en-US" dirty="0"/>
          </a:p>
        </p:txBody>
      </p:sp>
      <p:sp>
        <p:nvSpPr>
          <p:cNvPr id="3" name="Content Placeholder 2"/>
          <p:cNvSpPr>
            <a:spLocks noGrp="1"/>
          </p:cNvSpPr>
          <p:nvPr>
            <p:ph idx="1"/>
          </p:nvPr>
        </p:nvSpPr>
        <p:spPr>
          <a:xfrm>
            <a:off x="2336800" y="1219200"/>
            <a:ext cx="9652000" cy="5638800"/>
          </a:xfrm>
        </p:spPr>
        <p:txBody>
          <a:bodyPr>
            <a:normAutofit/>
          </a:bodyPr>
          <a:lstStyle/>
          <a:p>
            <a:r>
              <a:rPr lang="en-US" b="1" dirty="0" smtClean="0"/>
              <a:t>Q</a:t>
            </a:r>
            <a:r>
              <a:rPr lang="en-US" b="1" dirty="0"/>
              <a:t>. My employee entered a compound last name in Section 1 of Form I-9. The documents she presented contain only one of these names. Can I accept this document?</a:t>
            </a:r>
            <a:endParaRPr lang="en-US" dirty="0"/>
          </a:p>
          <a:p>
            <a:r>
              <a:rPr lang="en-US" dirty="0"/>
              <a:t>A. DHS does not require employees to use any specific naming standard for Form I-9. If a new employee enters more than one last name in Section 1, but presents a document that contains only one of those last names, the document they present for Section 2 is acceptable as long as you are satisfied that the document reasonably appears to be genuine and to relate to the employee. It is helpful for individuals attesting to lawful permanent resident status who have more than one name to enter their name on Form I-9 as it appears on their Permanent Resident Card (Form </a:t>
            </a:r>
            <a:r>
              <a:rPr lang="en-US" dirty="0" smtClean="0"/>
              <a:t>I-551)</a:t>
            </a:r>
          </a:p>
          <a:p>
            <a:r>
              <a:rPr lang="en-US" b="1" dirty="0" smtClean="0"/>
              <a:t>Q</a:t>
            </a:r>
            <a:r>
              <a:rPr lang="en-US" b="1" dirty="0"/>
              <a:t>. The name on the document my employee presented to me is spelled slightly differently than the name they entered in Section 1 of Form I-9. Can I accept this document?</a:t>
            </a:r>
            <a:endParaRPr lang="en-US" dirty="0"/>
          </a:p>
          <a:p>
            <a:r>
              <a:rPr lang="en-US" dirty="0"/>
              <a:t>A. If the document contains a slight spelling variation, and the employee has a reasonable explanation for the variation, the document is acceptable as long as you are satisfied that the document otherwise reasonably appears to be genuine and to relate to the employee.</a:t>
            </a:r>
          </a:p>
        </p:txBody>
      </p:sp>
    </p:spTree>
    <p:extLst>
      <p:ext uri="{BB962C8B-B14F-4D97-AF65-F5344CB8AC3E}">
        <p14:creationId xmlns:p14="http://schemas.microsoft.com/office/powerpoint/2010/main" val="394411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800" y="1494970"/>
            <a:ext cx="8915400" cy="3789723"/>
          </a:xfrm>
        </p:spPr>
        <p:txBody>
          <a:bodyPr>
            <a:noAutofit/>
          </a:bodyPr>
          <a:lstStyle/>
          <a:p>
            <a:pPr marL="0" indent="0" algn="ctr">
              <a:buNone/>
            </a:pPr>
            <a:r>
              <a:rPr lang="en-US" sz="7500" dirty="0" smtClean="0">
                <a:solidFill>
                  <a:srgbClr val="E99627"/>
                </a:solidFill>
                <a:latin typeface="+mj-lt"/>
              </a:rPr>
              <a:t>Questions? </a:t>
            </a:r>
            <a:r>
              <a:rPr lang="en-US" sz="7500" dirty="0" smtClean="0">
                <a:solidFill>
                  <a:srgbClr val="92D050"/>
                </a:solidFill>
                <a:latin typeface="+mj-lt"/>
              </a:rPr>
              <a:t>Comments?</a:t>
            </a:r>
          </a:p>
          <a:p>
            <a:pPr marL="0" indent="0">
              <a:buNone/>
            </a:pPr>
            <a:endParaRPr lang="en-US" sz="9600" dirty="0">
              <a:solidFill>
                <a:srgbClr val="E99627"/>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2521">
            <a:off x="5514054" y="4345781"/>
            <a:ext cx="2556981" cy="2066084"/>
          </a:xfrm>
          <a:prstGeom prst="rect">
            <a:avLst/>
          </a:prstGeom>
        </p:spPr>
      </p:pic>
    </p:spTree>
    <p:extLst>
      <p:ext uri="{BB962C8B-B14F-4D97-AF65-F5344CB8AC3E}">
        <p14:creationId xmlns:p14="http://schemas.microsoft.com/office/powerpoint/2010/main" val="1403958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084" y="548931"/>
            <a:ext cx="10058400" cy="1127433"/>
          </a:xfrm>
        </p:spPr>
        <p:txBody>
          <a:bodyPr>
            <a:noAutofit/>
          </a:bodyPr>
          <a:lstStyle/>
          <a:p>
            <a:pPr algn="ctr"/>
            <a:r>
              <a:rPr lang="en-US" sz="6000" dirty="0" smtClean="0">
                <a:solidFill>
                  <a:srgbClr val="002060"/>
                </a:solidFill>
                <a:latin typeface="Calibri" panose="020F0502020204030204" pitchFamily="34" charset="0"/>
                <a:cs typeface="Calibri" panose="020F0502020204030204" pitchFamily="34" charset="0"/>
              </a:rPr>
              <a:t>Instructions for Employees</a:t>
            </a:r>
            <a:endParaRPr lang="en-US" sz="60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2288946" y="1596472"/>
            <a:ext cx="9413852" cy="1754326"/>
          </a:xfrm>
          <a:prstGeom prst="rect">
            <a:avLst/>
          </a:prstGeom>
        </p:spPr>
        <p:txBody>
          <a:bodyPr wrap="square">
            <a:spAutoFit/>
          </a:bodyPr>
          <a:lstStyle/>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
        <p:nvSpPr>
          <p:cNvPr id="9" name="TextBox 8"/>
          <p:cNvSpPr txBox="1"/>
          <p:nvPr/>
        </p:nvSpPr>
        <p:spPr>
          <a:xfrm>
            <a:off x="2522422" y="4658584"/>
            <a:ext cx="8946899" cy="2231380"/>
          </a:xfrm>
          <a:prstGeom prst="rect">
            <a:avLst/>
          </a:prstGeom>
          <a:noFill/>
        </p:spPr>
        <p:txBody>
          <a:bodyPr wrap="square" rtlCol="0">
            <a:spAutoFit/>
          </a:bodyPr>
          <a:lstStyle/>
          <a:p>
            <a:pPr>
              <a:spcBef>
                <a:spcPts val="1000"/>
              </a:spcBef>
              <a:buClr>
                <a:schemeClr val="accent1"/>
              </a:buClr>
            </a:pPr>
            <a:r>
              <a:rPr lang="en-US" sz="1900" dirty="0" smtClean="0">
                <a:solidFill>
                  <a:schemeClr val="tx1">
                    <a:lumMod val="75000"/>
                    <a:lumOff val="25000"/>
                  </a:schemeClr>
                </a:solidFill>
              </a:rPr>
              <a:t>All pages of the instructions and Lists of Acceptable Documents must be available, in either print or electronically, to all employees completing this form.</a:t>
            </a:r>
          </a:p>
          <a:p>
            <a:pPr>
              <a:spcBef>
                <a:spcPts val="1000"/>
              </a:spcBef>
              <a:buClr>
                <a:schemeClr val="accent1"/>
              </a:buClr>
            </a:pPr>
            <a:r>
              <a:rPr lang="en-US" sz="1900" dirty="0" smtClean="0">
                <a:solidFill>
                  <a:schemeClr val="tx1">
                    <a:lumMod val="75000"/>
                    <a:lumOff val="25000"/>
                  </a:schemeClr>
                </a:solidFill>
              </a:rPr>
              <a:t>The Lists of Acceptable Documents is located at the end of Form I-9. </a:t>
            </a:r>
          </a:p>
          <a:p>
            <a:pPr>
              <a:spcBef>
                <a:spcPts val="1000"/>
              </a:spcBef>
              <a:buClr>
                <a:schemeClr val="accent1"/>
              </a:buClr>
            </a:pPr>
            <a:r>
              <a:rPr lang="en-US" sz="1900" dirty="0" smtClean="0">
                <a:solidFill>
                  <a:schemeClr val="tx1">
                    <a:lumMod val="75000"/>
                    <a:lumOff val="25000"/>
                  </a:schemeClr>
                </a:solidFill>
              </a:rPr>
              <a:t>The Instructions </a:t>
            </a:r>
            <a:r>
              <a:rPr lang="en-US" sz="1900" dirty="0">
                <a:solidFill>
                  <a:schemeClr val="tx1">
                    <a:lumMod val="75000"/>
                    <a:lumOff val="25000"/>
                  </a:schemeClr>
                </a:solidFill>
              </a:rPr>
              <a:t>are located </a:t>
            </a:r>
            <a:r>
              <a:rPr lang="en-US" sz="1900" dirty="0" smtClean="0">
                <a:solidFill>
                  <a:schemeClr val="tx1">
                    <a:lumMod val="75000"/>
                    <a:lumOff val="25000"/>
                  </a:schemeClr>
                </a:solidFill>
              </a:rPr>
              <a:t>at </a:t>
            </a:r>
            <a:r>
              <a:rPr lang="en-US" sz="1900" dirty="0" smtClean="0">
                <a:solidFill>
                  <a:schemeClr val="tx1">
                    <a:lumMod val="75000"/>
                    <a:lumOff val="25000"/>
                  </a:schemeClr>
                </a:solidFill>
                <a:hlinkClick r:id="rId3"/>
              </a:rPr>
              <a:t>www.uscis.gov/i-9</a:t>
            </a:r>
            <a:endParaRPr lang="en-US" sz="1900" dirty="0" smtClean="0">
              <a:solidFill>
                <a:schemeClr val="tx1">
                  <a:lumMod val="75000"/>
                  <a:lumOff val="25000"/>
                </a:schemeClr>
              </a:solidFill>
            </a:endParaRPr>
          </a:p>
          <a:p>
            <a:pPr>
              <a:spcBef>
                <a:spcPts val="1000"/>
              </a:spcBef>
              <a:buClr>
                <a:schemeClr val="accent1"/>
              </a:buClr>
            </a:pPr>
            <a:endParaRPr lang="en-US" sz="1900" dirty="0">
              <a:solidFill>
                <a:schemeClr val="tx1">
                  <a:lumMod val="75000"/>
                  <a:lumOff val="2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294" y="1596472"/>
            <a:ext cx="7535978" cy="11852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294" y="3042004"/>
            <a:ext cx="7390127" cy="1356335"/>
          </a:xfrm>
          <a:prstGeom prst="rect">
            <a:avLst/>
          </a:prstGeom>
        </p:spPr>
      </p:pic>
    </p:spTree>
    <p:extLst>
      <p:ext uri="{BB962C8B-B14F-4D97-AF65-F5344CB8AC3E}">
        <p14:creationId xmlns:p14="http://schemas.microsoft.com/office/powerpoint/2010/main" val="341222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50274" y="3938368"/>
            <a:ext cx="9225391" cy="39083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Employee must complete section 1 no later than their first day and never before they have accepted a job offer</a:t>
            </a:r>
          </a:p>
          <a:p>
            <a:r>
              <a:rPr lang="en-US" sz="1900" dirty="0" smtClean="0"/>
              <a:t>Use a </a:t>
            </a:r>
            <a:r>
              <a:rPr lang="en-US" sz="1900" dirty="0" smtClean="0"/>
              <a:t>pen or a pencil</a:t>
            </a:r>
            <a:endParaRPr lang="en-US" sz="1900" dirty="0" smtClean="0"/>
          </a:p>
          <a:p>
            <a:r>
              <a:rPr lang="en-US" sz="1900" dirty="0" smtClean="0"/>
              <a:t>Every box must have something in it</a:t>
            </a:r>
          </a:p>
          <a:p>
            <a:endParaRPr lang="en-US" dirty="0" smtClean="0"/>
          </a:p>
          <a:p>
            <a:pPr lvl="1"/>
            <a:endParaRPr lang="en-US" dirty="0" smtClean="0"/>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1. Employee Information and Attestation</a:t>
            </a:r>
            <a:endParaRPr lang="en-US" sz="4500"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188" y="1652049"/>
            <a:ext cx="9935962" cy="2286319"/>
          </a:xfrm>
          <a:prstGeom prst="rect">
            <a:avLst/>
          </a:prstGeom>
        </p:spPr>
      </p:pic>
    </p:spTree>
    <p:extLst>
      <p:ext uri="{BB962C8B-B14F-4D97-AF65-F5344CB8AC3E}">
        <p14:creationId xmlns:p14="http://schemas.microsoft.com/office/powerpoint/2010/main" val="2920630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50272" y="4033020"/>
            <a:ext cx="9225391" cy="7479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t>Last Name (Family Name) field: Enter full legal last name (ex: De La Cruz, O’Neill, Garcia Lopez, Smith-Johnson, Nguyen)</a:t>
            </a:r>
          </a:p>
          <a:p>
            <a:pPr lvl="1"/>
            <a:endParaRPr lang="en-US" dirty="0" smtClean="0"/>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1. Employee Information and Attestation Cont.</a:t>
            </a:r>
            <a:endParaRPr lang="en-US" sz="4500"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188" y="1652049"/>
            <a:ext cx="9935962" cy="2286319"/>
          </a:xfrm>
          <a:prstGeom prst="rect">
            <a:avLst/>
          </a:prstGeom>
        </p:spPr>
      </p:pic>
      <p:sp>
        <p:nvSpPr>
          <p:cNvPr id="6" name="Right Arrow 5"/>
          <p:cNvSpPr/>
          <p:nvPr/>
        </p:nvSpPr>
        <p:spPr>
          <a:xfrm>
            <a:off x="774700" y="2247900"/>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37000" y="2247900"/>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666675" y="2235200"/>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750273" y="4692950"/>
            <a:ext cx="9225391" cy="6333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t>First Name (Given Name) field: Enter full legal first name (ex: Jessica, John-Paul, Tae Young, </a:t>
            </a:r>
            <a:r>
              <a:rPr lang="en-US" sz="1600" dirty="0" err="1" smtClean="0"/>
              <a:t>D’Shaun</a:t>
            </a:r>
            <a:r>
              <a:rPr lang="en-US" sz="1600" dirty="0" smtClean="0"/>
              <a:t>, Mai)</a:t>
            </a:r>
          </a:p>
          <a:p>
            <a:endParaRPr lang="en-US" dirty="0" smtClean="0"/>
          </a:p>
          <a:p>
            <a:pPr lvl="1"/>
            <a:endParaRPr lang="en-US" dirty="0" smtClean="0"/>
          </a:p>
        </p:txBody>
      </p:sp>
      <p:sp>
        <p:nvSpPr>
          <p:cNvPr id="14" name="Content Placeholder 2"/>
          <p:cNvSpPr txBox="1">
            <a:spLocks/>
          </p:cNvSpPr>
          <p:nvPr/>
        </p:nvSpPr>
        <p:spPr>
          <a:xfrm>
            <a:off x="1750272" y="5332912"/>
            <a:ext cx="9225391" cy="6333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a:t>Middle Initial field: First letter of the middle name, if any. If multiple middle names, enter the first letter of the first middle name. Put N/A if no middle name</a:t>
            </a:r>
            <a:r>
              <a:rPr lang="en-US" sz="1900" dirty="0" smtClean="0"/>
              <a:t>.</a:t>
            </a:r>
            <a:endParaRPr lang="en-US" sz="1900" dirty="0"/>
          </a:p>
        </p:txBody>
      </p:sp>
    </p:spTree>
    <p:extLst>
      <p:ext uri="{BB962C8B-B14F-4D97-AF65-F5344CB8AC3E}">
        <p14:creationId xmlns:p14="http://schemas.microsoft.com/office/powerpoint/2010/main" val="135666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P spid="10" grpId="0" animBg="1"/>
      <p:bldP spid="10" grpId="1" animBg="1"/>
      <p:bldP spid="11"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56426" y="4777885"/>
            <a:ext cx="9225391" cy="7607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Address (street number and Name) field: Enter the street name and number of their current residence. PO Box’s cannot be used.</a:t>
            </a:r>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1. Employee Information and Attestation Cont.</a:t>
            </a:r>
            <a:endParaRPr lang="en-US" sz="4500"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188" y="1652049"/>
            <a:ext cx="9935962" cy="2286319"/>
          </a:xfrm>
          <a:prstGeom prst="rect">
            <a:avLst/>
          </a:prstGeom>
        </p:spPr>
      </p:pic>
      <p:sp>
        <p:nvSpPr>
          <p:cNvPr id="6" name="Right Arrow 5"/>
          <p:cNvSpPr/>
          <p:nvPr/>
        </p:nvSpPr>
        <p:spPr>
          <a:xfrm>
            <a:off x="7785100" y="2318959"/>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74700" y="2815467"/>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72000" y="2815467"/>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598188" y="4017130"/>
            <a:ext cx="9225391" cy="7607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Other Last Name (If Any) field: Provide all other last names used, if any (maiden names). Enter N/A if no other last names.</a:t>
            </a:r>
          </a:p>
          <a:p>
            <a:endParaRPr lang="en-US" dirty="0" smtClean="0"/>
          </a:p>
          <a:p>
            <a:pPr lvl="1"/>
            <a:endParaRPr lang="en-US" dirty="0" smtClean="0"/>
          </a:p>
        </p:txBody>
      </p:sp>
      <p:sp>
        <p:nvSpPr>
          <p:cNvPr id="11" name="Content Placeholder 2"/>
          <p:cNvSpPr txBox="1">
            <a:spLocks/>
          </p:cNvSpPr>
          <p:nvPr/>
        </p:nvSpPr>
        <p:spPr>
          <a:xfrm>
            <a:off x="1556425" y="5479980"/>
            <a:ext cx="9225391" cy="7607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Apt. Number field: Enter apartment number. If they do not live in an apartment, enter N/A</a:t>
            </a:r>
          </a:p>
          <a:p>
            <a:endParaRPr lang="en-US" dirty="0" smtClean="0"/>
          </a:p>
          <a:p>
            <a:pPr lvl="1"/>
            <a:endParaRPr lang="en-US" dirty="0" smtClean="0"/>
          </a:p>
        </p:txBody>
      </p:sp>
    </p:spTree>
    <p:extLst>
      <p:ext uri="{BB962C8B-B14F-4D97-AF65-F5344CB8AC3E}">
        <p14:creationId xmlns:p14="http://schemas.microsoft.com/office/powerpoint/2010/main" val="305626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P spid="7" grpId="0" animBg="1"/>
      <p:bldP spid="7" grpId="1" animBg="1"/>
      <p:bldP spid="8"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50274" y="3961859"/>
            <a:ext cx="9225391" cy="59744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City or Town field: Enter city, town, or village in this field. If the residence is not located in a city, town, or village, enter the county, reservation, etc. in this field.</a:t>
            </a:r>
            <a:endParaRPr lang="en-US" dirty="0" smtClean="0"/>
          </a:p>
          <a:p>
            <a:pPr lvl="1"/>
            <a:endParaRPr lang="en-US" dirty="0" smtClean="0"/>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1. Employee Information and Attestation Cont.</a:t>
            </a:r>
            <a:endParaRPr lang="en-US" sz="4500"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188" y="1652049"/>
            <a:ext cx="9935962" cy="2286319"/>
          </a:xfrm>
          <a:prstGeom prst="rect">
            <a:avLst/>
          </a:prstGeom>
        </p:spPr>
      </p:pic>
      <p:sp>
        <p:nvSpPr>
          <p:cNvPr id="7" name="Right Arrow 6"/>
          <p:cNvSpPr/>
          <p:nvPr/>
        </p:nvSpPr>
        <p:spPr>
          <a:xfrm>
            <a:off x="5676900" y="2849032"/>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445500" y="2849032"/>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080500" y="2878664"/>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74700" y="3424764"/>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750273" y="4537909"/>
            <a:ext cx="9225391" cy="33104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t>State field: Enter the abbreviation of the state in this field</a:t>
            </a:r>
          </a:p>
        </p:txBody>
      </p:sp>
      <p:sp>
        <p:nvSpPr>
          <p:cNvPr id="14" name="Content Placeholder 2"/>
          <p:cNvSpPr txBox="1">
            <a:spLocks/>
          </p:cNvSpPr>
          <p:nvPr/>
        </p:nvSpPr>
        <p:spPr>
          <a:xfrm>
            <a:off x="1750271" y="4953744"/>
            <a:ext cx="9225391" cy="4912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t>Zip code field: Enter the 5-digit ZIP code</a:t>
            </a:r>
          </a:p>
        </p:txBody>
      </p:sp>
      <p:sp>
        <p:nvSpPr>
          <p:cNvPr id="15" name="Content Placeholder 2"/>
          <p:cNvSpPr txBox="1">
            <a:spLocks/>
          </p:cNvSpPr>
          <p:nvPr/>
        </p:nvSpPr>
        <p:spPr>
          <a:xfrm>
            <a:off x="1750271" y="5308446"/>
            <a:ext cx="9225391" cy="5974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t>Date of Birth field: Enter the date of birth as a 2-digit month, 2-digit date, and 4 digit year (mm/</a:t>
            </a:r>
            <a:r>
              <a:rPr lang="en-US" sz="1600" dirty="0" err="1" smtClean="0"/>
              <a:t>dd</a:t>
            </a:r>
            <a:r>
              <a:rPr lang="en-US" sz="1600" dirty="0" smtClean="0"/>
              <a:t>/</a:t>
            </a:r>
            <a:r>
              <a:rPr lang="en-US" sz="1600" dirty="0" err="1" smtClean="0"/>
              <a:t>yyyy</a:t>
            </a:r>
            <a:r>
              <a:rPr lang="en-US" sz="1600" dirty="0" smtClean="0"/>
              <a:t>)</a:t>
            </a:r>
          </a:p>
          <a:p>
            <a:pPr lvl="1"/>
            <a:endParaRPr lang="en-US" dirty="0" smtClean="0"/>
          </a:p>
        </p:txBody>
      </p:sp>
    </p:spTree>
    <p:extLst>
      <p:ext uri="{BB962C8B-B14F-4D97-AF65-F5344CB8AC3E}">
        <p14:creationId xmlns:p14="http://schemas.microsoft.com/office/powerpoint/2010/main" val="3590186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7" grpId="1" animBg="1"/>
      <p:bldP spid="8" grpId="0" animBg="1"/>
      <p:bldP spid="8" grpId="1" animBg="1"/>
      <p:bldP spid="10" grpId="0" animBg="1"/>
      <p:bldP spid="10" grpId="1" animBg="1"/>
      <p:bldP spid="11"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56426" y="3996177"/>
            <a:ext cx="9225391" cy="13505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U.S. Social Security Number field: Providing the 9-digit social security number is </a:t>
            </a:r>
            <a:r>
              <a:rPr lang="en-US" sz="1900" u="sng" dirty="0" smtClean="0"/>
              <a:t>voluntary</a:t>
            </a:r>
            <a:r>
              <a:rPr lang="en-US" sz="1900" dirty="0" smtClean="0"/>
              <a:t> unless the employer participates in E-Verify. E-Verify is a web based system that allows enrolled employers to confirm eligibility of their employees to work in the US.</a:t>
            </a:r>
          </a:p>
        </p:txBody>
      </p:sp>
      <p:sp>
        <p:nvSpPr>
          <p:cNvPr id="12" name="Content Placeholder 2"/>
          <p:cNvSpPr txBox="1">
            <a:spLocks/>
          </p:cNvSpPr>
          <p:nvPr/>
        </p:nvSpPr>
        <p:spPr>
          <a:xfrm>
            <a:off x="2507674" y="4868954"/>
            <a:ext cx="5389418" cy="1476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p:txBody>
      </p:sp>
      <p:sp>
        <p:nvSpPr>
          <p:cNvPr id="5"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1. Employee Information and Attestation Cont.</a:t>
            </a:r>
            <a:endParaRPr lang="en-US" sz="4500"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188" y="1652049"/>
            <a:ext cx="9935962" cy="2286319"/>
          </a:xfrm>
          <a:prstGeom prst="rect">
            <a:avLst/>
          </a:prstGeom>
        </p:spPr>
      </p:pic>
      <p:sp>
        <p:nvSpPr>
          <p:cNvPr id="6" name="Right Arrow 5"/>
          <p:cNvSpPr/>
          <p:nvPr/>
        </p:nvSpPr>
        <p:spPr>
          <a:xfrm>
            <a:off x="2844800" y="3447423"/>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29200" y="3465846"/>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166100" y="3447423"/>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556425" y="5193750"/>
            <a:ext cx="9225391" cy="749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Employee’s E-Mail Address field: This is an optional field. This can be a personal email or a work email or N/A.</a:t>
            </a:r>
          </a:p>
        </p:txBody>
      </p:sp>
      <p:sp>
        <p:nvSpPr>
          <p:cNvPr id="11" name="Content Placeholder 2"/>
          <p:cNvSpPr txBox="1">
            <a:spLocks/>
          </p:cNvSpPr>
          <p:nvPr/>
        </p:nvSpPr>
        <p:spPr>
          <a:xfrm>
            <a:off x="1556424" y="5817043"/>
            <a:ext cx="9225391" cy="8048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Employee’s Telephone Number field: This is an optional field. This can be a personal phone number or a work phone number or N/A.</a:t>
            </a:r>
            <a:endParaRPr lang="en-US" dirty="0" smtClean="0"/>
          </a:p>
        </p:txBody>
      </p:sp>
    </p:spTree>
    <p:extLst>
      <p:ext uri="{BB962C8B-B14F-4D97-AF65-F5344CB8AC3E}">
        <p14:creationId xmlns:p14="http://schemas.microsoft.com/office/powerpoint/2010/main" val="1748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6" grpId="1" animBg="1"/>
      <p:bldP spid="7" grpId="0" animBg="1"/>
      <p:bldP spid="7" grpId="1" animBg="1"/>
      <p:bldP spid="8"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56426" y="273913"/>
            <a:ext cx="10019489" cy="1204691"/>
          </a:xfrm>
        </p:spPr>
        <p:txBody>
          <a:bodyPr>
            <a:noAutofit/>
          </a:bodyPr>
          <a:lstStyle/>
          <a:p>
            <a:pPr algn="ctr"/>
            <a:r>
              <a:rPr lang="en-US" sz="4500" dirty="0" smtClean="0">
                <a:solidFill>
                  <a:srgbClr val="002060"/>
                </a:solidFill>
                <a:latin typeface="Calibri" panose="020F0502020204030204" pitchFamily="34" charset="0"/>
                <a:cs typeface="Calibri" panose="020F0502020204030204" pitchFamily="34" charset="0"/>
              </a:rPr>
              <a:t>Section 1. Signing, Dating &amp; Preparing/Translator</a:t>
            </a:r>
            <a:endParaRPr lang="en-US" sz="4500" dirty="0">
              <a:solidFill>
                <a:srgbClr val="002060"/>
              </a:solidFill>
              <a:latin typeface="Calibri" panose="020F0502020204030204" pitchFamily="34" charset="0"/>
              <a:cs typeface="Calibri" panose="020F0502020204030204" pitchFamily="34" charset="0"/>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8470" y="1647825"/>
            <a:ext cx="8915400" cy="3022600"/>
          </a:xfrm>
        </p:spPr>
      </p:pic>
      <p:sp>
        <p:nvSpPr>
          <p:cNvPr id="15" name="Content Placeholder 2"/>
          <p:cNvSpPr txBox="1">
            <a:spLocks/>
          </p:cNvSpPr>
          <p:nvPr/>
        </p:nvSpPr>
        <p:spPr>
          <a:xfrm>
            <a:off x="1953474" y="4670425"/>
            <a:ext cx="9225391" cy="39083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t>After Section 1 is complete, the employee will sign their name and place the date they completed the form in the date field</a:t>
            </a:r>
          </a:p>
          <a:p>
            <a:r>
              <a:rPr lang="en-US" sz="1900" dirty="0" smtClean="0"/>
              <a:t>They will also check the box of whether they used a preparer and/or translator or not</a:t>
            </a:r>
          </a:p>
          <a:p>
            <a:endParaRPr lang="en-US" dirty="0" smtClean="0"/>
          </a:p>
          <a:p>
            <a:pPr lvl="1"/>
            <a:endParaRPr lang="en-US" dirty="0" smtClean="0"/>
          </a:p>
        </p:txBody>
      </p:sp>
      <p:sp>
        <p:nvSpPr>
          <p:cNvPr id="5" name="Right Arrow 4"/>
          <p:cNvSpPr/>
          <p:nvPr/>
        </p:nvSpPr>
        <p:spPr>
          <a:xfrm>
            <a:off x="1326744" y="1647825"/>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326744" y="2354904"/>
            <a:ext cx="781726"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751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000000"/>
      </a:dk2>
      <a:lt2>
        <a:srgbClr val="F8F8F8"/>
      </a:lt2>
      <a:accent1>
        <a:srgbClr val="92D05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1787</TotalTime>
  <Words>3771</Words>
  <Application>Microsoft Office PowerPoint</Application>
  <PresentationFormat>Widescreen</PresentationFormat>
  <Paragraphs>203</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Form I-9</vt:lpstr>
      <vt:lpstr>Does Form I-9 Expire?</vt:lpstr>
      <vt:lpstr>Instructions for Employees</vt:lpstr>
      <vt:lpstr>Section 1. Employee Information and Attestation</vt:lpstr>
      <vt:lpstr>Section 1. Employee Information and Attestation Cont.</vt:lpstr>
      <vt:lpstr>Section 1. Employee Information and Attestation Cont.</vt:lpstr>
      <vt:lpstr>Section 1. Employee Information and Attestation Cont.</vt:lpstr>
      <vt:lpstr>Section 1. Employee Information and Attestation Cont.</vt:lpstr>
      <vt:lpstr>Section 1. Signing, Dating &amp; Preparing/Translator</vt:lpstr>
      <vt:lpstr>Presenting Form I-9 Documents</vt:lpstr>
      <vt:lpstr>Acceptable Documents for I-9</vt:lpstr>
      <vt:lpstr>Section 2. Employer or Authorized Representative Review and Verification</vt:lpstr>
      <vt:lpstr>Section 2. Employer or Authorized Representative Review and Verification Cont.</vt:lpstr>
      <vt:lpstr>Section 2. Employer or Authorized Representative Review and Verification Cont.</vt:lpstr>
      <vt:lpstr>Section 2. Employer or Authorized Representative Review and Verification Cont.</vt:lpstr>
      <vt:lpstr>Section 2. Employer or Authorized Representative Review and Verification Cont.</vt:lpstr>
      <vt:lpstr>Where do I Find Who Issued the Documents?</vt:lpstr>
      <vt:lpstr>Section 2. Employer or Authorized Representative Review and Verification Cont.</vt:lpstr>
      <vt:lpstr>Section 3. Reverification and Rehires</vt:lpstr>
      <vt:lpstr>Section 3. Reverification and Rehires Cont.</vt:lpstr>
      <vt:lpstr>Section 3. Reverification and Rehires Cont.</vt:lpstr>
      <vt:lpstr>Retention of Form I-9</vt:lpstr>
      <vt:lpstr>Commonly Asked Questions</vt:lpstr>
      <vt:lpstr>Commonly Asked Questions</vt:lpstr>
      <vt:lpstr>PowerPoint Presentation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McWaid, Jennifer (DES)</dc:creator>
  <cp:lastModifiedBy>McClintock, Kellie (DES)</cp:lastModifiedBy>
  <cp:revision>189</cp:revision>
  <cp:lastPrinted>2018-02-15T22:11:59Z</cp:lastPrinted>
  <dcterms:created xsi:type="dcterms:W3CDTF">2018-02-05T21:02:44Z</dcterms:created>
  <dcterms:modified xsi:type="dcterms:W3CDTF">2019-06-20T21:08:01Z</dcterms:modified>
</cp:coreProperties>
</file>