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77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33" r:id="rId14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82B7FD5-4DB8-4925-A18B-AAE5FBDC6212}">
          <p14:sldIdLst>
            <p14:sldId id="256"/>
            <p14:sldId id="277"/>
            <p14:sldId id="334"/>
            <p14:sldId id="335"/>
            <p14:sldId id="336"/>
            <p14:sldId id="337"/>
            <p14:sldId id="338"/>
            <p14:sldId id="339"/>
            <p14:sldId id="340"/>
            <p14:sldId id="33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15E"/>
    <a:srgbClr val="6DB33F"/>
    <a:srgbClr val="032B6D"/>
    <a:srgbClr val="ADA6B4"/>
    <a:srgbClr val="A4A3B7"/>
    <a:srgbClr val="021F4E"/>
    <a:srgbClr val="243962"/>
    <a:srgbClr val="055B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364" autoAdjust="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933"/>
    </p:cViewPr>
  </p:sorterViewPr>
  <p:notesViewPr>
    <p:cSldViewPr>
      <p:cViewPr varScale="1">
        <p:scale>
          <a:sx n="65" d="100"/>
          <a:sy n="65" d="100"/>
        </p:scale>
        <p:origin x="3120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81F542B-7B9C-495E-929A-BE5B82C05E66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E5FFEEA-CE66-4B0F-B76E-753B302B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98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5294D073-375B-4414-951B-1CB3216E2BB8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06C41FE-50D3-409A-B028-0F48A32A3A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45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Please mention: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Restroom locations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Emergency Exits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There will be a break in the morning, boxed lunches, and an afternoon break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C41FE-50D3-409A-B028-0F48A32A3A6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44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295400"/>
          </a:xfrm>
        </p:spPr>
        <p:txBody>
          <a:bodyPr/>
          <a:lstStyle>
            <a:lvl1pPr marL="0" indent="0" algn="ctr">
              <a:buNone/>
              <a:defRPr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94B2C409-97E4-4FBA-B694-9CF34CD0FA2E}" type="datetimeFigureOut">
              <a:rPr lang="en-US" smtClean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AF4633DB-60EA-4E8C-BBF5-C690505852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94B2C409-97E4-4FBA-B694-9CF34CD0FA2E}" type="datetimeFigureOut">
              <a:rPr lang="en-US" smtClean="0"/>
              <a:pPr/>
              <a:t>4/28/2017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7000" y="6356350"/>
            <a:ext cx="2133600" cy="365125"/>
          </a:xfrm>
        </p:spPr>
        <p:txBody>
          <a:bodyPr/>
          <a:lstStyle>
            <a:lvl1pPr algn="ctr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AF4633DB-60EA-4E8C-BBF5-C6905058522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50" name="Picture 2" descr="C:\Documents and Settings\jessicam\Desktop\George-only_Grayscale50%transp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5715000"/>
            <a:ext cx="990600" cy="990600"/>
          </a:xfrm>
          <a:prstGeom prst="rect">
            <a:avLst/>
          </a:prstGeom>
          <a:noFill/>
        </p:spPr>
      </p:pic>
      <p:cxnSp>
        <p:nvCxnSpPr>
          <p:cNvPr id="10" name="Straight Connector 9"/>
          <p:cNvCxnSpPr/>
          <p:nvPr userDrawn="1"/>
        </p:nvCxnSpPr>
        <p:spPr>
          <a:xfrm>
            <a:off x="457200" y="1143000"/>
            <a:ext cx="8229600" cy="0"/>
          </a:xfrm>
          <a:prstGeom prst="line">
            <a:avLst/>
          </a:prstGeom>
          <a:ln w="38100">
            <a:solidFill>
              <a:srgbClr val="032B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 i="1">
                <a:solidFill>
                  <a:srgbClr val="6DB33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 i="1">
                <a:solidFill>
                  <a:srgbClr val="6DB33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94B2C409-97E4-4FBA-B694-9CF34CD0FA2E}" type="datetimeFigureOut">
              <a:rPr lang="en-US" smtClean="0"/>
              <a:pPr/>
              <a:t>4/28/2017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7000" y="6356350"/>
            <a:ext cx="2133600" cy="365125"/>
          </a:xfrm>
        </p:spPr>
        <p:txBody>
          <a:bodyPr/>
          <a:lstStyle>
            <a:lvl1pPr algn="ctr"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AF4633DB-60EA-4E8C-BBF5-C6905058522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50" name="Picture 2" descr="C:\Documents and Settings\jessicam\Desktop\George-only_Grayscale50%transp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5715000"/>
            <a:ext cx="990600" cy="990600"/>
          </a:xfrm>
          <a:prstGeom prst="rect">
            <a:avLst/>
          </a:prstGeom>
          <a:noFill/>
        </p:spPr>
      </p:pic>
      <p:cxnSp>
        <p:nvCxnSpPr>
          <p:cNvPr id="10" name="Straight Connector 9"/>
          <p:cNvCxnSpPr/>
          <p:nvPr userDrawn="1"/>
        </p:nvCxnSpPr>
        <p:spPr>
          <a:xfrm>
            <a:off x="457200" y="1143000"/>
            <a:ext cx="8229600" cy="0"/>
          </a:xfrm>
          <a:prstGeom prst="line">
            <a:avLst/>
          </a:prstGeom>
          <a:ln w="38100">
            <a:solidFill>
              <a:srgbClr val="032B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2C409-97E4-4FBA-B694-9CF34CD0FA2E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633DB-60EA-4E8C-BBF5-C690505852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8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Aaron.Young@des.wa.gov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aron.Young@des.wa.gov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4026" y="1828799"/>
            <a:ext cx="7772400" cy="368528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cap="sm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Client Workshop</a:t>
            </a:r>
            <a:br>
              <a:rPr lang="en-US" sz="6000" cap="sm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cap="sm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 </a:t>
            </a:r>
            <a:r>
              <a:rPr lang="en-US" sz="5400" cap="sm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18, </a:t>
            </a:r>
            <a:r>
              <a:rPr lang="en-US" sz="5400" cap="sm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</a:t>
            </a:r>
            <a:br>
              <a:rPr lang="en-US" sz="5400" cap="sm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cap="sm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100" cap="sm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 smtClean="0">
                <a:solidFill>
                  <a:srgbClr val="28315E"/>
                </a:solidFill>
              </a:rPr>
              <a:t>Improving </a:t>
            </a:r>
            <a:r>
              <a:rPr lang="en-US" sz="4000" dirty="0">
                <a:solidFill>
                  <a:srgbClr val="28315E"/>
                </a:solidFill>
              </a:rPr>
              <a:t>Project Work Flow</a:t>
            </a:r>
            <a:endParaRPr lang="en-US" sz="4000" cap="small" dirty="0">
              <a:solidFill>
                <a:srgbClr val="28315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Logo Gree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01329" y="457200"/>
            <a:ext cx="6317794" cy="1066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5938496"/>
            <a:ext cx="2209800" cy="66296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1474" y="5915914"/>
            <a:ext cx="3124200" cy="708127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685800" y="5715000"/>
            <a:ext cx="77724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Improving Project Work Flow</a:t>
            </a:r>
            <a:endParaRPr lang="en-US" sz="4400" dirty="0"/>
          </a:p>
        </p:txBody>
      </p:sp>
      <p:pic>
        <p:nvPicPr>
          <p:cNvPr id="4" name="Picture 3" descr="Button_Gr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811" y="6070532"/>
            <a:ext cx="656389" cy="601542"/>
          </a:xfrm>
          <a:prstGeom prst="rect">
            <a:avLst/>
          </a:prstGeom>
        </p:spPr>
      </p:pic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Aaron Young</a:t>
            </a:r>
            <a:r>
              <a:rPr lang="en-US" dirty="0" smtClean="0"/>
              <a:t>, </a:t>
            </a:r>
            <a:r>
              <a:rPr lang="en-US" dirty="0" err="1" smtClean="0"/>
              <a:t>Asst</a:t>
            </a:r>
            <a:r>
              <a:rPr lang="en-US" dirty="0" smtClean="0"/>
              <a:t> Program Manager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Engineering &amp; Architectural Services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hlinkClick r:id="rId3"/>
              </a:rPr>
              <a:t>Aaron.Young@des.wa.gov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 smtClean="0"/>
              <a:t>360) 902-8172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5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Improving Project Work Flow</a:t>
            </a:r>
            <a:endParaRPr lang="en-US" sz="4400" dirty="0"/>
          </a:p>
        </p:txBody>
      </p:sp>
      <p:pic>
        <p:nvPicPr>
          <p:cNvPr id="4" name="Picture 3" descr="Button_Gr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811" y="6070532"/>
            <a:ext cx="656389" cy="60154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685800" y="5562600"/>
            <a:ext cx="77724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dirty="0" smtClean="0"/>
              <a:t>Aaron Young, PE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Asst. </a:t>
            </a:r>
            <a:r>
              <a:rPr lang="en-US" dirty="0" smtClean="0"/>
              <a:t>Program Manager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Engineering &amp; Architectural Services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hlinkClick r:id="rId3"/>
              </a:rPr>
              <a:t>Aaron.Young@des.wa.gov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 smtClean="0"/>
              <a:t>360) 902-8172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04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Improving Project Work Flow</a:t>
            </a:r>
            <a:endParaRPr lang="en-US" sz="4400" dirty="0"/>
          </a:p>
        </p:txBody>
      </p:sp>
      <p:pic>
        <p:nvPicPr>
          <p:cNvPr id="4" name="Picture 3" descr="Button_Gr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811" y="6070532"/>
            <a:ext cx="656389" cy="601542"/>
          </a:xfrm>
          <a:prstGeom prst="rect">
            <a:avLst/>
          </a:prstGeom>
        </p:spPr>
      </p:pic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762000" y="1371600"/>
            <a:ext cx="7391400" cy="4800600"/>
          </a:xfrm>
        </p:spPr>
        <p:txBody>
          <a:bodyPr>
            <a:normAutofit/>
          </a:bodyPr>
          <a:lstStyle/>
          <a:p>
            <a:r>
              <a:rPr lang="en-US" dirty="0"/>
              <a:t>Portfolio Overview</a:t>
            </a:r>
          </a:p>
          <a:p>
            <a:r>
              <a:rPr lang="en-US" dirty="0"/>
              <a:t>E&amp;AS Focus Areas for 2015-17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Increase JOC Capacity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Statewide Consultant On-Call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Process Improvement</a:t>
            </a:r>
          </a:p>
          <a:p>
            <a:r>
              <a:rPr lang="en-US" dirty="0"/>
              <a:t>Customer input for 17-19 Focus </a:t>
            </a:r>
            <a:r>
              <a:rPr lang="en-US" dirty="0" smtClean="0"/>
              <a:t>Areas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73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dirty="0"/>
              <a:t>Portfolio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dirty="0"/>
              <a:t>1,000+ Agreements &amp; Contracts statewide valued at approximately $500M / biennium</a:t>
            </a:r>
          </a:p>
          <a:p>
            <a:pPr marL="0" indent="0">
              <a:buSzPct val="100000"/>
              <a:buNone/>
            </a:pPr>
            <a:endParaRPr lang="en-US" dirty="0"/>
          </a:p>
          <a:p>
            <a:pPr marL="225425" indent="0" algn="ctr">
              <a:lnSpc>
                <a:spcPct val="90000"/>
              </a:lnSpc>
              <a:buNone/>
            </a:pPr>
            <a:r>
              <a:rPr lang="en-US" sz="3900" b="1" i="1" dirty="0">
                <a:solidFill>
                  <a:srgbClr val="6DB33F"/>
                </a:solidFill>
              </a:rPr>
              <a:t>Clients</a:t>
            </a:r>
            <a:endParaRPr lang="en-US" sz="3900" b="1" dirty="0"/>
          </a:p>
          <a:p>
            <a:pPr marL="225425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dirty="0" smtClean="0"/>
              <a:t>Community </a:t>
            </a:r>
            <a:r>
              <a:rPr lang="en-US" sz="3000" dirty="0"/>
              <a:t>&amp; Technical Colleges (34)</a:t>
            </a:r>
          </a:p>
          <a:p>
            <a:pPr marL="225425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dirty="0"/>
              <a:t>Social &amp; Health Services (21)    Corrections (14)</a:t>
            </a:r>
          </a:p>
          <a:p>
            <a:pPr marL="225425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dirty="0"/>
              <a:t>Capitol Campus		       Military Dept</a:t>
            </a:r>
            <a:r>
              <a:rPr lang="en-US" sz="3000" dirty="0" smtClean="0"/>
              <a:t>.</a:t>
            </a:r>
            <a:endParaRPr lang="en-US" sz="3000" dirty="0"/>
          </a:p>
          <a:p>
            <a:pPr marL="225425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dirty="0"/>
              <a:t>State Patrol			       Veterans Affairs </a:t>
            </a:r>
          </a:p>
          <a:p>
            <a:pPr marL="225425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dirty="0"/>
              <a:t>~ 20 small agencies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Button_Gr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811" y="6070532"/>
            <a:ext cx="656389" cy="6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117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dirty="0"/>
              <a:t>Increase JOC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92500"/>
          </a:bodyPr>
          <a:lstStyle/>
          <a:p>
            <a:r>
              <a:rPr lang="en-US" sz="3500" dirty="0"/>
              <a:t>Increased capacity 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dirty="0"/>
              <a:t>2 new JOC contracts (Western &amp; Statewide)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dirty="0"/>
              <a:t>$16M/year to $36M/year</a:t>
            </a:r>
          </a:p>
          <a:p>
            <a:r>
              <a:rPr lang="en-US" sz="3500" dirty="0"/>
              <a:t>Job Order Contracts (up to $350K per w/o)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dirty="0"/>
              <a:t>Eastern Region:  Burton Construction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dirty="0"/>
              <a:t>Western Region:  Forma Construction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dirty="0"/>
              <a:t>NW Region:  </a:t>
            </a:r>
            <a:r>
              <a:rPr lang="en-US" dirty="0" err="1"/>
              <a:t>Saybr</a:t>
            </a:r>
            <a:r>
              <a:rPr lang="en-US" dirty="0"/>
              <a:t> Contractors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dirty="0"/>
              <a:t>SW Region:  Centennial Contractors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dirty="0"/>
              <a:t>Statewide:  Burton Construction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dirty="0"/>
              <a:t>Statewide*: </a:t>
            </a:r>
            <a:r>
              <a:rPr lang="en-US" i="1" dirty="0"/>
              <a:t>solicitation in progress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Button_Gr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811" y="6070532"/>
            <a:ext cx="656389" cy="6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402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dirty="0"/>
              <a:t>On-Call Consultant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752600"/>
          </a:xfrm>
        </p:spPr>
        <p:txBody>
          <a:bodyPr>
            <a:normAutofit/>
          </a:bodyPr>
          <a:lstStyle/>
          <a:p>
            <a:r>
              <a:rPr lang="en-US" dirty="0"/>
              <a:t>Increased fee ceiling from $150K to $200K per project</a:t>
            </a:r>
          </a:p>
          <a:p>
            <a:r>
              <a:rPr lang="en-US" dirty="0"/>
              <a:t>2017-19 statewide selection in </a:t>
            </a:r>
            <a:r>
              <a:rPr lang="en-US" dirty="0" smtClean="0"/>
              <a:t>progress</a:t>
            </a:r>
            <a:endParaRPr lang="en-US" dirty="0"/>
          </a:p>
        </p:txBody>
      </p:sp>
      <p:pic>
        <p:nvPicPr>
          <p:cNvPr id="4" name="Picture 3" descr="Button_Gr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811" y="6070532"/>
            <a:ext cx="656389" cy="60154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2971800"/>
            <a:ext cx="3810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smtClean="0"/>
              <a:t>Architectural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smtClean="0"/>
              <a:t>Electrical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smtClean="0"/>
              <a:t>Testing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smtClean="0"/>
              <a:t>V/E - Constructability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smtClean="0"/>
              <a:t>Civil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smtClean="0"/>
              <a:t>Mechanical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err="1" smtClean="0"/>
              <a:t>HazMat</a:t>
            </a:r>
            <a:endParaRPr lang="en-US" sz="2600" dirty="0" smtClean="0"/>
          </a:p>
          <a:p>
            <a:endParaRPr lang="en-US" sz="26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3038475"/>
            <a:ext cx="38100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smtClean="0"/>
              <a:t>Structural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smtClean="0"/>
              <a:t>Survey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smtClean="0"/>
              <a:t>Geotechnical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err="1" smtClean="0"/>
              <a:t>Bldg</a:t>
            </a:r>
            <a:r>
              <a:rPr lang="en-US" sz="2600" dirty="0" smtClean="0"/>
              <a:t> Envelope - Roofing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smtClean="0"/>
              <a:t>Security Systems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 smtClean="0"/>
              <a:t>Commissioning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42724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dirty="0"/>
              <a:t>Process Improvement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/>
              <a:t>Fielded new enterprise software solutions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 err="1"/>
              <a:t>Tririga</a:t>
            </a:r>
            <a:r>
              <a:rPr lang="en-US" sz="3200" dirty="0"/>
              <a:t> </a:t>
            </a:r>
            <a:r>
              <a:rPr lang="en-US" sz="3200" i="1" dirty="0"/>
              <a:t>(project management)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B2Gnow </a:t>
            </a:r>
            <a:r>
              <a:rPr lang="en-US" sz="3200" i="1" dirty="0"/>
              <a:t>(diverse business tracking)</a:t>
            </a:r>
          </a:p>
          <a:p>
            <a:r>
              <a:rPr lang="en-US" dirty="0"/>
              <a:t>Updated policies &amp; procedures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Consultant Selection Policy &amp; Procedures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Construction Closeout Policy &amp; Forms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Supplemental Bidder Responsibility Criteria Policy &amp; Forms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Button_Gr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811" y="6070532"/>
            <a:ext cx="656389" cy="6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850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dirty="0"/>
              <a:t>Process </a:t>
            </a:r>
            <a:r>
              <a:rPr lang="en-US" sz="3600" dirty="0" smtClean="0"/>
              <a:t>Improvement </a:t>
            </a:r>
            <a:r>
              <a:rPr lang="en-US" sz="2800" b="0" dirty="0" smtClean="0"/>
              <a:t>(continued)</a:t>
            </a:r>
            <a:endParaRPr lang="en-US" sz="2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/>
              <a:t>Updated documents &amp; forms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Instructions for Architects &amp; Engineers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Liquidated Damages Worksheet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Supplemental Conditions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Button_Gr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811" y="6070532"/>
            <a:ext cx="656389" cy="6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859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dirty="0"/>
              <a:t>Customer Input for 2017-19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i="1" dirty="0" smtClean="0"/>
              <a:t>~ Table Top Exercise ~</a:t>
            </a:r>
            <a:endParaRPr lang="en-US" b="1" i="1" dirty="0"/>
          </a:p>
          <a:p>
            <a:r>
              <a:rPr lang="en-US" dirty="0"/>
              <a:t>Discuss lessons learned from 2015-17</a:t>
            </a:r>
          </a:p>
          <a:p>
            <a:r>
              <a:rPr lang="en-US" dirty="0"/>
              <a:t>Identify processes to improve workflow as a team for 2017-19</a:t>
            </a:r>
          </a:p>
          <a:p>
            <a:r>
              <a:rPr lang="en-US" dirty="0" smtClean="0"/>
              <a:t>Deliverables:</a:t>
            </a:r>
            <a:endParaRPr lang="en-US" dirty="0"/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Each group will brief their top issue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Turn in </a:t>
            </a:r>
            <a:r>
              <a:rPr lang="en-US" sz="3200" dirty="0" smtClean="0"/>
              <a:t>a list </a:t>
            </a:r>
            <a:r>
              <a:rPr lang="en-US" sz="3200" dirty="0"/>
              <a:t>of identified processes</a:t>
            </a:r>
          </a:p>
          <a:p>
            <a:pPr lvl="1">
              <a:buSzPct val="70000"/>
              <a:buFont typeface="Wingdings" panose="05000000000000000000" pitchFamily="2" charset="2"/>
              <a:buChar char="Ø"/>
            </a:pPr>
            <a:r>
              <a:rPr lang="en-US" sz="3200" dirty="0"/>
              <a:t>Include a short description of the problem being solved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Button_Gr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811" y="6070532"/>
            <a:ext cx="656389" cy="60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465523"/>
      </p:ext>
    </p:extLst>
  </p:cSld>
  <p:clrMapOvr>
    <a:masterClrMapping/>
  </p:clrMapOvr>
</p:sld>
</file>

<file path=ppt/theme/theme1.xml><?xml version="1.0" encoding="utf-8"?>
<a:theme xmlns:a="http://schemas.openxmlformats.org/drawingml/2006/main" name="DES-PP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B848503616A74292EA15D8ED0BAC5C" ma:contentTypeVersion="2" ma:contentTypeDescription="Create a new document." ma:contentTypeScope="" ma:versionID="6f42607758e6cba825e86069f8d4e2a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59c4ed3a90248616a05285cf0de681a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CE7D81-4E8A-47AC-BB6E-4D2F8F316D45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E69D4AC-43A6-4216-9FA2-4CF4062B69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F5B747-C14C-49C7-92DF-4153A47C5F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DES-PPT-Template</Template>
  <TotalTime>860</TotalTime>
  <Words>300</Words>
  <Application>Microsoft Office PowerPoint</Application>
  <PresentationFormat>On-screen Show (4:3)</PresentationFormat>
  <Paragraphs>84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DES-PPT-Template</vt:lpstr>
      <vt:lpstr> Client Workshop April 18, 2017  Improving Project Work Flow</vt:lpstr>
      <vt:lpstr>Improving Project Work Flow</vt:lpstr>
      <vt:lpstr>Improving Project Work Flow</vt:lpstr>
      <vt:lpstr>Portfolio Overview</vt:lpstr>
      <vt:lpstr>Increase JOC Capacity</vt:lpstr>
      <vt:lpstr>On-Call Consultant Selection</vt:lpstr>
      <vt:lpstr>Process Improvement</vt:lpstr>
      <vt:lpstr>Process Improvement (continued)</vt:lpstr>
      <vt:lpstr>Customer Input for 2017-19</vt:lpstr>
      <vt:lpstr>Improving Project Work Flow</vt:lpstr>
    </vt:vector>
  </TitlesOfParts>
  <Company>Department of Enterprise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jonp</dc:creator>
  <cp:lastModifiedBy>Baker, Talia (DES)</cp:lastModifiedBy>
  <cp:revision>83</cp:revision>
  <cp:lastPrinted>2014-11-13T16:49:29Z</cp:lastPrinted>
  <dcterms:created xsi:type="dcterms:W3CDTF">2012-07-19T21:11:51Z</dcterms:created>
  <dcterms:modified xsi:type="dcterms:W3CDTF">2017-04-28T21:21:03Z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0x01010058B848503616A74292EA15D8ED0BAC5C</vt:lpwstr>
  </property>
  <property fmtid="{D5CDD505-2E9C-101B-9397-08002B2CF9AE}" pid="3" name="Category">
    <vt:lpwstr>Template</vt:lpwstr>
  </property>
</Properties>
</file>