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1" r:id="rId6"/>
    <p:sldId id="262" r:id="rId7"/>
    <p:sldId id="270" r:id="rId8"/>
    <p:sldId id="269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BE7"/>
    <a:srgbClr val="032B6D"/>
    <a:srgbClr val="6DB33F"/>
    <a:srgbClr val="ADA6B4"/>
    <a:srgbClr val="A4A3B7"/>
    <a:srgbClr val="021F4E"/>
    <a:srgbClr val="243962"/>
    <a:srgbClr val="2831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15" autoAdjust="0"/>
  </p:normalViewPr>
  <p:slideViewPr>
    <p:cSldViewPr>
      <p:cViewPr>
        <p:scale>
          <a:sx n="125" d="100"/>
          <a:sy n="125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81F542B-7B9C-495E-929A-BE5B82C05E6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E5FFEEA-CE66-4B0F-B76E-753B302B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9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294D073-375B-4414-951B-1CB3216E2BB8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06C41FE-50D3-409A-B028-0F48A32A3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5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2954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10/23/2015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10/23/2015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C409-97E4-4FBA-B694-9CF34CD0FA2E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JOB ORDER CONTRACTING (JOC)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Things to Consider When Making the </a:t>
            </a:r>
            <a:r>
              <a:rPr lang="en-US" dirty="0" smtClean="0"/>
              <a:t>Choice to Utilize JOC Services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5257800"/>
            <a:ext cx="541525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r>
              <a:rPr lang="en-US" dirty="0" smtClean="0"/>
              <a:t>Level of Required Design</a:t>
            </a:r>
          </a:p>
          <a:p>
            <a:r>
              <a:rPr lang="en-US" dirty="0" smtClean="0"/>
              <a:t>Flexibility of Scheduling</a:t>
            </a:r>
          </a:p>
          <a:p>
            <a:r>
              <a:rPr lang="en-US" dirty="0" smtClean="0"/>
              <a:t>Expediency of Project Delivery</a:t>
            </a:r>
          </a:p>
          <a:p>
            <a:r>
              <a:rPr lang="en-US" dirty="0"/>
              <a:t>Cost and Value Assessment</a:t>
            </a:r>
          </a:p>
          <a:p>
            <a:r>
              <a:rPr lang="en-US" dirty="0" smtClean="0"/>
              <a:t>Staff and Resource Availability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Buy-In to the JOC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CONSIDERATIONS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Relative Schedule Comparisons Between Contracting Methods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5139" y="1371600"/>
            <a:ext cx="8730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Assume</a:t>
            </a:r>
            <a:r>
              <a:rPr lang="en-US" sz="2400" dirty="0" smtClean="0"/>
              <a:t>: $200,000 Construction Cost + Non-Elective Change Orders/Basic Design Requirements/120 Day Construction Duration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514600"/>
            <a:ext cx="2172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DESIGN-BID-BUILD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7180" y="4346972"/>
            <a:ext cx="2934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 ORDER CONTRACTING</a:t>
            </a:r>
            <a:endParaRPr lang="en-US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3043238"/>
            <a:ext cx="83613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876800"/>
            <a:ext cx="59055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Relative </a:t>
            </a:r>
            <a:r>
              <a:rPr lang="en-US" sz="3200" u="sng" dirty="0" smtClean="0">
                <a:solidFill>
                  <a:srgbClr val="0070C0"/>
                </a:solidFill>
              </a:rPr>
              <a:t>Total </a:t>
            </a:r>
            <a:r>
              <a:rPr lang="en-US" sz="3200" dirty="0" smtClean="0">
                <a:solidFill>
                  <a:srgbClr val="0070C0"/>
                </a:solidFill>
              </a:rPr>
              <a:t>Project Cost Comparisons Between Contracting Methods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371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Assume</a:t>
            </a:r>
            <a:r>
              <a:rPr lang="en-US" sz="2400" dirty="0" smtClean="0"/>
              <a:t>: $200,000 Construction Cost + Non-Elective Change Orders/Basic Design Requirements/120 Day Construction Duration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0040" y="2438399"/>
            <a:ext cx="79095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DESIGN-BID-BUILD</a:t>
            </a:r>
          </a:p>
          <a:p>
            <a:r>
              <a:rPr lang="en-US" sz="2000" dirty="0" smtClean="0"/>
              <a:t>DESIGN COST: $30,000</a:t>
            </a:r>
          </a:p>
          <a:p>
            <a:r>
              <a:rPr lang="en-US" sz="2000" dirty="0" smtClean="0"/>
              <a:t>CONSTRUCTION COST (Including Non-Elective Change Orders): $225,000</a:t>
            </a:r>
          </a:p>
          <a:p>
            <a:r>
              <a:rPr lang="en-US" sz="2000" b="1" dirty="0" smtClean="0"/>
              <a:t>TOTAL PROJECT COST: $255,000</a:t>
            </a:r>
          </a:p>
          <a:p>
            <a:endParaRPr lang="en-US" sz="2000" b="1" dirty="0"/>
          </a:p>
          <a:p>
            <a:endParaRPr lang="en-US" sz="2000" b="1" dirty="0" smtClean="0"/>
          </a:p>
          <a:p>
            <a:r>
              <a:rPr lang="en-US" sz="2000" u="sng" dirty="0" smtClean="0"/>
              <a:t>JOB ORDER CONTRACTING</a:t>
            </a:r>
            <a:endParaRPr lang="en-US" sz="2000" u="sng" dirty="0"/>
          </a:p>
          <a:p>
            <a:r>
              <a:rPr lang="en-US" sz="2000" dirty="0" smtClean="0"/>
              <a:t>DESIGN/SCOPING EFFORT COST: $20,000</a:t>
            </a:r>
            <a:endParaRPr lang="en-US" sz="2000" dirty="0"/>
          </a:p>
          <a:p>
            <a:r>
              <a:rPr lang="en-US" sz="2000" dirty="0"/>
              <a:t>CONSTRUCTION COST (Including Non-Elective Change Orders): $</a:t>
            </a:r>
            <a:r>
              <a:rPr lang="en-US" sz="2000" dirty="0" smtClean="0"/>
              <a:t>240,000</a:t>
            </a:r>
            <a:endParaRPr lang="en-US" sz="2000" dirty="0"/>
          </a:p>
          <a:p>
            <a:r>
              <a:rPr lang="en-US" sz="2000" b="1" dirty="0"/>
              <a:t>TOTAL PROJECT COST: $</a:t>
            </a:r>
            <a:r>
              <a:rPr lang="en-US" sz="2000" b="1" dirty="0" smtClean="0"/>
              <a:t>260,000</a:t>
            </a:r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186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5791200"/>
            <a:ext cx="961189" cy="88087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Thank you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399" y="1420504"/>
            <a:ext cx="88097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Questions and Discussion</a:t>
            </a:r>
          </a:p>
          <a:p>
            <a:pPr algn="ctr"/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BOB BOURG</a:t>
            </a:r>
          </a:p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Claims and Disputes Manager</a:t>
            </a:r>
          </a:p>
          <a:p>
            <a:pPr algn="ctr"/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(360) 407-9370</a:t>
            </a:r>
          </a:p>
          <a:p>
            <a:pPr algn="ctr"/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bob.bourg@des.wa.gov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1A54BADD08F46A25A439CA5113C81" ma:contentTypeVersion="2" ma:contentTypeDescription="Create a new document." ma:contentTypeScope="" ma:versionID="b0572839a5f1b379d340e89a57fe4ebe">
  <xsd:schema xmlns:xsd="http://www.w3.org/2001/XMLSchema" xmlns:xs="http://www.w3.org/2001/XMLSchema" xmlns:p="http://schemas.microsoft.com/office/2006/metadata/properties" xmlns:ns1="http://schemas.microsoft.com/sharepoint/v3" xmlns:ns2="ab5d7b00-834a-4efe-8968-9d97478a3691" targetNamespace="http://schemas.microsoft.com/office/2006/metadata/properties" ma:root="true" ma:fieldsID="b8b80030ab68ff9f9ef10e2a8494e4c4" ns1:_="" ns2:_="">
    <xsd:import namespace="http://schemas.microsoft.com/sharepoint/v3"/>
    <xsd:import namespace="ab5d7b00-834a-4efe-8968-9d97478a369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d7b00-834a-4efe-8968-9d97478a369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ab5d7b00-834a-4efe-8968-9d97478a3691">EWUPACEUPKES-170-11285</_dlc_DocId>
    <_dlc_DocIdUrl xmlns="ab5d7b00-834a-4efe-8968-9d97478a3691">
      <Url>http://stage-des/_layouts/DocIdRedir.aspx?ID=EWUPACEUPKES-170-11285</Url>
      <Description>EWUPACEUPKES-170-11285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DD4B542-8638-43D5-8EFD-BB75FD9F907F}"/>
</file>

<file path=customXml/itemProps2.xml><?xml version="1.0" encoding="utf-8"?>
<ds:datastoreItem xmlns:ds="http://schemas.openxmlformats.org/officeDocument/2006/customXml" ds:itemID="{ACCE7D81-4E8A-47AC-BB6E-4D2F8F316D45}"/>
</file>

<file path=customXml/itemProps3.xml><?xml version="1.0" encoding="utf-8"?>
<ds:datastoreItem xmlns:ds="http://schemas.openxmlformats.org/officeDocument/2006/customXml" ds:itemID="{A5F5B747-C14C-49C7-92DF-4153A47C5F99}"/>
</file>

<file path=customXml/itemProps4.xml><?xml version="1.0" encoding="utf-8"?>
<ds:datastoreItem xmlns:ds="http://schemas.openxmlformats.org/officeDocument/2006/customXml" ds:itemID="{9873E6FD-814E-4084-B314-8CC53C8D6E7F}"/>
</file>

<file path=docProps/app.xml><?xml version="1.0" encoding="utf-8"?>
<Properties xmlns="http://schemas.openxmlformats.org/officeDocument/2006/extended-properties" xmlns:vt="http://schemas.openxmlformats.org/officeDocument/2006/docPropsVTypes">
  <Template>DES-PPT-Template</Template>
  <TotalTime>1015</TotalTime>
  <Words>160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DES-PPT-Template</vt:lpstr>
      <vt:lpstr>JOB ORDER CONTRACTING (JOC)  Things to Consider When Making the Choice to Utilize JOC Services </vt:lpstr>
      <vt:lpstr>CONSIDERATIONS</vt:lpstr>
      <vt:lpstr>Relative Schedule Comparisons Between Contracting Methods</vt:lpstr>
      <vt:lpstr>Relative Total Project Cost Comparisons Between Contracting Methods</vt:lpstr>
      <vt:lpstr>Thank you</vt:lpstr>
    </vt:vector>
  </TitlesOfParts>
  <Company>Department of Enterprise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JOC Presentation 2015</dc:title>
  <dc:creator>jonp</dc:creator>
  <cp:lastModifiedBy>Regan, Trina L. (DES)</cp:lastModifiedBy>
  <cp:revision>66</cp:revision>
  <cp:lastPrinted>2014-11-13T16:49:29Z</cp:lastPrinted>
  <dcterms:created xsi:type="dcterms:W3CDTF">2012-07-19T21:11:51Z</dcterms:created>
  <dcterms:modified xsi:type="dcterms:W3CDTF">2015-10-23T23:17:05Z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0x0101002A41A54BADD08F46A25A439CA5113C81</vt:lpwstr>
  </property>
  <property fmtid="{D5CDD505-2E9C-101B-9397-08002B2CF9AE}" pid="3" name="Category">
    <vt:lpwstr>Template</vt:lpwstr>
  </property>
  <property fmtid="{D5CDD505-2E9C-101B-9397-08002B2CF9AE}" pid="4" name="_dlc_DocIdItemGuid">
    <vt:lpwstr>9ad2f784-b0ad-4450-8f0d-0ae3924492d6</vt:lpwstr>
  </property>
</Properties>
</file>