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4"/>
  </p:sldMasterIdLst>
  <p:notesMasterIdLst>
    <p:notesMasterId r:id="rId35"/>
  </p:notesMasterIdLst>
  <p:sldIdLst>
    <p:sldId id="256" r:id="rId5"/>
    <p:sldId id="269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97" r:id="rId14"/>
    <p:sldId id="271" r:id="rId15"/>
    <p:sldId id="272" r:id="rId16"/>
    <p:sldId id="273" r:id="rId17"/>
    <p:sldId id="274" r:id="rId18"/>
    <p:sldId id="281" r:id="rId19"/>
    <p:sldId id="275" r:id="rId20"/>
    <p:sldId id="276" r:id="rId21"/>
    <p:sldId id="277" r:id="rId22"/>
    <p:sldId id="278" r:id="rId23"/>
    <p:sldId id="284" r:id="rId24"/>
    <p:sldId id="285" r:id="rId25"/>
    <p:sldId id="290" r:id="rId26"/>
    <p:sldId id="291" r:id="rId27"/>
    <p:sldId id="292" r:id="rId28"/>
    <p:sldId id="293" r:id="rId29"/>
    <p:sldId id="280" r:id="rId30"/>
    <p:sldId id="294" r:id="rId31"/>
    <p:sldId id="295" r:id="rId32"/>
    <p:sldId id="296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21F4E"/>
    <a:srgbClr val="6DB33F"/>
    <a:srgbClr val="032B6D"/>
    <a:srgbClr val="ADA6B4"/>
    <a:srgbClr val="A4A3B7"/>
    <a:srgbClr val="243962"/>
    <a:srgbClr val="28315E"/>
    <a:srgbClr val="055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5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D073-375B-4414-951B-1CB3216E2BB8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C41FE-50D3-409A-B028-0F48A32A3A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 a logo for the main page of your presentation.  Delet</a:t>
            </a:r>
            <a:r>
              <a:rPr lang="en-US" baseline="0" dirty="0" smtClean="0"/>
              <a:t>e the other logo.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Define COP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7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Maybe</a:t>
            </a:r>
            <a:r>
              <a:rPr lang="en-US" baseline="0" dirty="0" smtClean="0"/>
              <a:t> your audience will understand this but for me I would want more explanation of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Additionally, most lease arrangements free managers from worrying about technology end-of-life disposition issues, including environmental considerations, data security and destruction, and compliance with ever-changing disposition laws. These become the responsibility of 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1200" dirty="0" smtClean="0"/>
              <a:t>The lease program offers flexible 36- to 60-month terms for equipment with a total value of at least $5,000. 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200" dirty="0" smtClean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200" dirty="0" smtClean="0"/>
              <a:t>As lease participants, agencies can replace old or obsolete equipment with the new technology, or acquire more cost-effective solutions and manage that solution throughout its lifecycle.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200" dirty="0" smtClean="0"/>
              <a:t> 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1200" dirty="0" smtClean="0"/>
              <a:t>This disciplined technology replacement strategy helps agencies get current and stay current, apply best practices, and meet state standards.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Corbel" pitchFamily="34" charset="0"/>
                <a:ea typeface="Times New Roman" pitchFamily="18" charset="0"/>
              </a:rPr>
              <a:t>DES participation in the Western States Contracting Alliance (WSCA), which negotiates best discounts with equipment manufacturers for state agencies.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Corbel" pitchFamily="34" charset="0"/>
              <a:ea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Corbel" pitchFamily="34" charset="0"/>
              <a:ea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>
                  <a:lumMod val="95000"/>
                </a:schemeClr>
              </a:solidFill>
              <a:latin typeface="Corbel" pitchFamily="34" charset="0"/>
              <a:ea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  <a:latin typeface="Corbel" pitchFamily="34" charset="0"/>
                <a:ea typeface="Times New Roman" pitchFamily="18" charset="0"/>
              </a:rPr>
              <a:t>Save your capital budgets for other expenditures.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43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Based on a projected average of standards-based surplus computers available monthly from DIS lease returns for the Computers 4 Kids program, the following list of school buildings and districts will likely receive their computers during 2009</a:t>
            </a:r>
            <a:r>
              <a:rPr lang="en-US" sz="1400" dirty="0" smtClean="0"/>
              <a:t>. </a:t>
            </a:r>
            <a:r>
              <a:rPr lang="en-US" sz="1400" b="1" u="sng" dirty="0" smtClean="0"/>
              <a:t>For a total of 1368 computers distributed.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C41FE-50D3-409A-B028-0F48A32A3A6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4B2C409-97E4-4FBA-B694-9CF34CD0FA2E}" type="datetimeFigureOut">
              <a:rPr lang="en-US" smtClean="0"/>
              <a:pPr/>
              <a:t>11/12/2015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2133600" cy="365125"/>
          </a:xfrm>
        </p:spPr>
        <p:txBody>
          <a:bodyPr/>
          <a:lstStyle>
            <a:lvl1pPr algn="ctr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0" name="Picture 2" descr="C:\Documents and Settings\jessicam\Desktop\George-only_Grayscale50%transp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15000"/>
            <a:ext cx="990600" cy="99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38100">
            <a:solidFill>
              <a:srgbClr val="032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1">
                <a:solidFill>
                  <a:srgbClr val="6DB3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B2C409-97E4-4FBA-B694-9CF34CD0FA2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4633DB-60EA-4E8C-BBF5-C690505852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.wa.us/c4kids/default.aspx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3657600"/>
          </a:xfrm>
        </p:spPr>
        <p:txBody>
          <a:bodyPr>
            <a:noAutofit/>
          </a:bodyPr>
          <a:lstStyle/>
          <a:p>
            <a:r>
              <a:rPr lang="en-US" sz="8000" dirty="0"/>
              <a:t>Leasing 101</a:t>
            </a:r>
            <a:br>
              <a:rPr lang="en-US" sz="8000" dirty="0"/>
            </a:br>
            <a:endParaRPr lang="en-US" sz="8000" dirty="0"/>
          </a:p>
        </p:txBody>
      </p:sp>
      <p:pic>
        <p:nvPicPr>
          <p:cNvPr id="5" name="Picture 4" descr="Logo 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257800"/>
            <a:ext cx="5415252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66843"/>
            <a:ext cx="7162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>
                <a:solidFill>
                  <a:srgbClr val="FFC000"/>
                </a:solidFill>
              </a:rPr>
              <a:t>Pros-DES Capital Lease</a:t>
            </a:r>
          </a:p>
          <a:p>
            <a:r>
              <a:rPr lang="en-US" b="1" dirty="0" smtClean="0"/>
              <a:t>DES </a:t>
            </a:r>
            <a:r>
              <a:rPr lang="en-US" b="1" dirty="0"/>
              <a:t>Capital Lease</a:t>
            </a:r>
          </a:p>
          <a:p>
            <a:r>
              <a:rPr lang="en-US" dirty="0" smtClean="0"/>
              <a:t>• </a:t>
            </a:r>
            <a:r>
              <a:rPr lang="en-US" dirty="0"/>
              <a:t>Easy to refresh equipment every three to four years</a:t>
            </a:r>
          </a:p>
          <a:p>
            <a:r>
              <a:rPr lang="en-US" dirty="0"/>
              <a:t>• Avoid large lump sum cash outlay</a:t>
            </a:r>
          </a:p>
          <a:p>
            <a:r>
              <a:rPr lang="en-US" dirty="0"/>
              <a:t>• Expenditure predictability for budgeting</a:t>
            </a:r>
          </a:p>
          <a:p>
            <a:r>
              <a:rPr lang="en-US" dirty="0"/>
              <a:t>• Agency has flexibility in services and equipment leased, within COP criteria</a:t>
            </a:r>
          </a:p>
          <a:p>
            <a:r>
              <a:rPr lang="en-US" dirty="0"/>
              <a:t>• Ownership can be transferred to the agency at the end of the lease</a:t>
            </a:r>
          </a:p>
          <a:p>
            <a:r>
              <a:rPr lang="en-US" dirty="0"/>
              <a:t>• Agency could get more life out of equipment after lease expires</a:t>
            </a:r>
          </a:p>
          <a:p>
            <a:r>
              <a:rPr lang="en-US" dirty="0"/>
              <a:t>• DES provides asset management</a:t>
            </a:r>
          </a:p>
          <a:p>
            <a:r>
              <a:rPr lang="en-US" dirty="0"/>
              <a:t>• Tax exempt </a:t>
            </a:r>
            <a:r>
              <a:rPr lang="en-US" dirty="0" smtClean="0"/>
              <a:t>financing</a:t>
            </a:r>
            <a:endParaRPr lang="en-US" dirty="0"/>
          </a:p>
          <a:p>
            <a:r>
              <a:rPr lang="en-US" dirty="0"/>
              <a:t>• Spreading equipment costs over the useful life meets Federal </a:t>
            </a:r>
            <a:r>
              <a:rPr lang="en-US" dirty="0" smtClean="0"/>
              <a:t>regulations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Warranty service through equipment vendors or manufacturers, therefore reducing IT cost.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4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Leasing </a:t>
            </a:r>
            <a:r>
              <a:rPr lang="en-US" dirty="0"/>
              <a:t>can help expedite equipment replacement and modernization creating a positive impact across all aspects of an Agency.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Benefits </a:t>
            </a:r>
            <a:r>
              <a:rPr lang="en-US" dirty="0">
                <a:solidFill>
                  <a:srgbClr val="FFC000"/>
                </a:solidFill>
              </a:rPr>
              <a:t>to leasing other than financial</a:t>
            </a:r>
          </a:p>
        </p:txBody>
      </p:sp>
      <p:pic>
        <p:nvPicPr>
          <p:cNvPr id="2050" name="Picture 2" descr="C:\Users\GeorgeS\AppData\Local\Microsoft\Windows\Temporary Internet Files\Content.IE5\QPHYX8Q2\MC91021630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426720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lease </a:t>
            </a:r>
            <a:r>
              <a:rPr lang="en-US" dirty="0" smtClean="0"/>
              <a:t>is </a:t>
            </a:r>
            <a:r>
              <a:rPr lang="en-US" dirty="0"/>
              <a:t>by design, a </a:t>
            </a:r>
            <a:r>
              <a:rPr lang="en-US" b="1" dirty="0" smtClean="0">
                <a:solidFill>
                  <a:srgbClr val="FF0000"/>
                </a:solidFill>
              </a:rPr>
              <a:t>non-cancelable </a:t>
            </a:r>
            <a:r>
              <a:rPr lang="en-US" dirty="0" smtClean="0"/>
              <a:t>contract</a:t>
            </a:r>
            <a:r>
              <a:rPr lang="en-US" dirty="0"/>
              <a:t>. </a:t>
            </a:r>
            <a:r>
              <a:rPr lang="en-US" dirty="0" smtClean="0"/>
              <a:t>Agencies are </a:t>
            </a:r>
            <a:r>
              <a:rPr lang="en-US" dirty="0"/>
              <a:t>responsible for all payments throughout the course of the lease.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Can I cancel my lease?</a:t>
            </a:r>
          </a:p>
        </p:txBody>
      </p:sp>
      <p:pic>
        <p:nvPicPr>
          <p:cNvPr id="3074" name="Picture 2" descr="C:\Users\GeorgeS\AppData\Local\Microsoft\Windows\Temporary Internet Files\Content.IE5\LU7FLJEV\MC9001963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48" y="3517044"/>
            <a:ext cx="2808051" cy="21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4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Leasing saves </a:t>
            </a:r>
            <a:r>
              <a:rPr lang="en-US" dirty="0"/>
              <a:t>time and money. 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Leasing assures </a:t>
            </a:r>
            <a:r>
              <a:rPr lang="en-US" dirty="0"/>
              <a:t>your equipment is current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Why </a:t>
            </a:r>
            <a:r>
              <a:rPr lang="en-US" dirty="0">
                <a:solidFill>
                  <a:srgbClr val="FFC000"/>
                </a:solidFill>
              </a:rPr>
              <a:t>Leasing Makes Sense for Your Agency</a:t>
            </a:r>
          </a:p>
        </p:txBody>
      </p:sp>
      <p:pic>
        <p:nvPicPr>
          <p:cNvPr id="4098" name="Picture 2" descr="C:\Users\GeorgeS\AppData\Local\Microsoft\Windows\Temporary Internet Files\Content.IE5\LU7FLJEV\MC90034183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3657600" cy="210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118725"/>
              </p:ext>
            </p:extLst>
          </p:nvPr>
        </p:nvGraphicFramePr>
        <p:xfrm>
          <a:off x="457200" y="1219202"/>
          <a:ext cx="8153400" cy="4956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3400"/>
              </a:tblGrid>
              <a:tr h="990598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Pricing advantages through participation in the Western States Contracting Alliance (WSCA)</a:t>
                      </a:r>
                      <a:endParaRPr lang="en-US" sz="2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921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Predictable expenses month-to-month,  that facilitates budget reporting and planning. 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919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Equipment that complies with state configuration standards matching the right capacity with the productivity needs of staff.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Technology obsolescence is avoided.</a:t>
                      </a:r>
                      <a:endParaRPr lang="en-US" sz="2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588"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Safe and environmentally sustainable end-of-life disposal practices. 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Advantages </a:t>
            </a:r>
            <a:r>
              <a:rPr lang="en-US" dirty="0">
                <a:solidFill>
                  <a:srgbClr val="FFC000"/>
                </a:solidFill>
              </a:rPr>
              <a:t>to </a:t>
            </a:r>
            <a:r>
              <a:rPr lang="en-US" dirty="0" smtClean="0">
                <a:solidFill>
                  <a:srgbClr val="FFC000"/>
                </a:solidFill>
              </a:rPr>
              <a:t>leasing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867400" cy="23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4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dirty="0"/>
              <a:t>	</a:t>
            </a:r>
            <a:r>
              <a:rPr lang="en-US" sz="4800" dirty="0" smtClean="0"/>
              <a:t>All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800" dirty="0" smtClean="0"/>
              <a:t>Washington </a:t>
            </a:r>
            <a:r>
              <a:rPr lang="en-US" sz="4800" dirty="0"/>
              <a:t>State Agencies may participate. </a:t>
            </a:r>
            <a:endParaRPr lang="en-US" sz="4800" dirty="0" smtClean="0"/>
          </a:p>
          <a:p>
            <a:pPr>
              <a:lnSpc>
                <a:spcPct val="80000"/>
              </a:lnSpc>
              <a:buNone/>
              <a:defRPr/>
            </a:pPr>
            <a:endParaRPr lang="en-US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	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Who are </a:t>
            </a:r>
            <a:r>
              <a:rPr lang="en-US" dirty="0">
                <a:solidFill>
                  <a:srgbClr val="FFC000"/>
                </a:solidFill>
              </a:rPr>
              <a:t>eligible to </a:t>
            </a:r>
            <a:r>
              <a:rPr lang="en-US" dirty="0" smtClean="0">
                <a:solidFill>
                  <a:srgbClr val="FFC000"/>
                </a:solidFill>
              </a:rPr>
              <a:t>participate?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3" name="Picture 3" descr="C:\Users\GeorgeS\AppData\Local\Microsoft\Windows\Temporary Internet Files\Content.IE5\QPHYX8Q2\MC9003243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48124"/>
            <a:ext cx="26670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>
              <a:lnSpc>
                <a:spcPct val="80000"/>
              </a:lnSpc>
              <a:buNone/>
              <a:defRPr/>
            </a:pPr>
            <a:endParaRPr lang="en-US" b="1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Equipment must have value of $5,000.00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What can </a:t>
            </a:r>
            <a:r>
              <a:rPr lang="en-US" dirty="0">
                <a:solidFill>
                  <a:srgbClr val="FFC000"/>
                </a:solidFill>
              </a:rPr>
              <a:t>I </a:t>
            </a:r>
            <a:r>
              <a:rPr lang="en-US" dirty="0" smtClean="0">
                <a:solidFill>
                  <a:srgbClr val="FFC000"/>
                </a:solidFill>
              </a:rPr>
              <a:t>lease?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65309"/>
              </p:ext>
            </p:extLst>
          </p:nvPr>
        </p:nvGraphicFramePr>
        <p:xfrm>
          <a:off x="533400" y="1981199"/>
          <a:ext cx="8077200" cy="3124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77200"/>
              </a:tblGrid>
              <a:tr h="8066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Desktop and Laptop </a:t>
                      </a:r>
                      <a:r>
                        <a:rPr lang="en-US" sz="2400" dirty="0" smtClean="0">
                          <a:effectLst/>
                        </a:rPr>
                        <a:t>computers</a:t>
                      </a:r>
                    </a:p>
                  </a:txBody>
                  <a:tcPr marL="68580" marR="68580" marT="0" marB="0"/>
                </a:tc>
              </a:tr>
              <a:tr h="5987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Servers plus Network</a:t>
                      </a:r>
                      <a:r>
                        <a:rPr lang="en-US" sz="2400" baseline="0" dirty="0" smtClean="0">
                          <a:effectLst/>
                        </a:rPr>
                        <a:t> Switches and routers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7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Printers &amp; Scanners </a:t>
                      </a:r>
                      <a:r>
                        <a:rPr lang="en-US" sz="2400" dirty="0">
                          <a:effectLst/>
                        </a:rPr>
                        <a:t>from several manufacturers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199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Tablets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The OCIO may grant request for custom configurations based on  clear business case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dirty="0" smtClean="0"/>
              <a:t>	DES will forward request for custom configuration to ICIO for approval.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Can I order equipment with custom configurations?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C:\Users\GeorgeS\AppData\Local\Microsoft\Windows\Temporary Internet Files\Content.IE5\QPHYX8Q2\MC9001047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1818742" cy="125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DES </a:t>
            </a:r>
            <a:r>
              <a:rPr lang="en-US" dirty="0" smtClean="0"/>
              <a:t>Leasing </a:t>
            </a:r>
            <a:r>
              <a:rPr lang="en-US" dirty="0"/>
              <a:t>Program redistributes </a:t>
            </a:r>
            <a:r>
              <a:rPr lang="en-US" dirty="0" smtClean="0"/>
              <a:t>returned </a:t>
            </a:r>
            <a:r>
              <a:rPr lang="en-US" dirty="0"/>
              <a:t>computers to Washington school districts and schools through the C4K program.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What happens to </a:t>
            </a:r>
            <a:r>
              <a:rPr lang="en-US" dirty="0">
                <a:solidFill>
                  <a:srgbClr val="FFC000"/>
                </a:solidFill>
              </a:rPr>
              <a:t>returned </a:t>
            </a:r>
            <a:r>
              <a:rPr lang="en-US" dirty="0" smtClean="0">
                <a:solidFill>
                  <a:srgbClr val="FFC000"/>
                </a:solidFill>
              </a:rPr>
              <a:t>equipment?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2" name="Picture 4" descr="C:\Users\GeorgeS\AppData\Local\Microsoft\Windows\Temporary Internet Files\Content.IE5\QPHYX8Q2\MP90039978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C:\Documents and Settings\georges\Local Settings\Temporary Internet Files\Content.IE5\6TCFAPSX\MCj028234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30997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4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None/>
              <a:defRPr/>
            </a:pPr>
            <a:r>
              <a:rPr lang="en-US" sz="4000" b="1" dirty="0" smtClean="0"/>
              <a:t>Number T12-LSE-XXX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000" b="1" dirty="0"/>
              <a:t>for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4000" b="1" dirty="0"/>
              <a:t>Information Technology Equipment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000" b="1" dirty="0"/>
              <a:t>and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000" b="1" dirty="0"/>
              <a:t>Related Services Between the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4000" b="1" dirty="0"/>
              <a:t>Department of Enterprise Services (Lessor)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000" b="1" dirty="0"/>
              <a:t>and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000" b="1" dirty="0"/>
              <a:t>Lessee’s Name (Lessee)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000" b="1" dirty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4000" b="1" dirty="0"/>
              <a:t>Effective Date:  ________________</a:t>
            </a:r>
          </a:p>
          <a:p>
            <a:pPr marL="0" indent="0" algn="ctr" eaLnBrk="1" hangingPunct="1">
              <a:buNone/>
              <a:defRPr/>
            </a:pPr>
            <a:endParaRPr lang="en-US" sz="4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Technology Leasing Services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Master Lease Agreement</a:t>
            </a:r>
          </a:p>
        </p:txBody>
      </p:sp>
    </p:spTree>
    <p:extLst>
      <p:ext uri="{BB962C8B-B14F-4D97-AF65-F5344CB8AC3E}">
        <p14:creationId xmlns:p14="http://schemas.microsoft.com/office/powerpoint/2010/main" val="5548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Board of Industrial Insurance Appeals </a:t>
            </a:r>
            <a:endParaRPr lang="en-US" dirty="0"/>
          </a:p>
          <a:p>
            <a:r>
              <a:rPr lang="en-US" i="1" dirty="0"/>
              <a:t>Department of Corrections</a:t>
            </a:r>
            <a:endParaRPr lang="en-US" dirty="0"/>
          </a:p>
          <a:p>
            <a:r>
              <a:rPr lang="en-US" i="1" dirty="0"/>
              <a:t>Department of Fish and Wildlife</a:t>
            </a:r>
            <a:endParaRPr lang="en-US" dirty="0"/>
          </a:p>
          <a:p>
            <a:r>
              <a:rPr lang="en-US" i="1" dirty="0"/>
              <a:t>Department of Agricultural</a:t>
            </a:r>
            <a:endParaRPr lang="en-US" dirty="0"/>
          </a:p>
          <a:p>
            <a:r>
              <a:rPr lang="en-US" i="1" dirty="0"/>
              <a:t>Department of Labor and Industries</a:t>
            </a:r>
            <a:endParaRPr lang="en-US" dirty="0"/>
          </a:p>
          <a:p>
            <a:r>
              <a:rPr lang="en-US" i="1" dirty="0"/>
              <a:t>Department of Retirement Services</a:t>
            </a:r>
            <a:endParaRPr lang="en-US" dirty="0"/>
          </a:p>
          <a:p>
            <a:r>
              <a:rPr lang="en-US" i="1" dirty="0"/>
              <a:t>Department of Social and Health Services</a:t>
            </a:r>
            <a:endParaRPr lang="en-US" dirty="0"/>
          </a:p>
          <a:p>
            <a:r>
              <a:rPr lang="en-US" i="1" dirty="0"/>
              <a:t>Board of Volunteer Fire Fighters</a:t>
            </a:r>
            <a:endParaRPr lang="en-US" dirty="0"/>
          </a:p>
          <a:p>
            <a:r>
              <a:rPr lang="en-US" i="1" dirty="0"/>
              <a:t>Health Care Authority</a:t>
            </a:r>
            <a:endParaRPr lang="en-US" dirty="0"/>
          </a:p>
          <a:p>
            <a:r>
              <a:rPr lang="en-US" i="1" dirty="0"/>
              <a:t>Liquor Control Board</a:t>
            </a:r>
            <a:endParaRPr lang="en-US" dirty="0"/>
          </a:p>
          <a:p>
            <a:r>
              <a:rPr lang="en-US" i="1" dirty="0"/>
              <a:t>Military Department</a:t>
            </a:r>
            <a:endParaRPr lang="en-US" dirty="0"/>
          </a:p>
          <a:p>
            <a:r>
              <a:rPr lang="en-US" i="1" dirty="0"/>
              <a:t>Veterans Affairs, Department of</a:t>
            </a:r>
            <a:endParaRPr lang="en-US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Who are Current customers?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Your Agency’s Lease: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Intrinsic Value of DES Leasing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199724"/>
              </p:ext>
            </p:extLst>
          </p:nvPr>
        </p:nvGraphicFramePr>
        <p:xfrm>
          <a:off x="533400" y="1828799"/>
          <a:ext cx="81534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3400"/>
              </a:tblGrid>
              <a:tr h="609600"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Help’s smooth budget spikes </a:t>
                      </a:r>
                      <a:endParaRPr lang="en-US" sz="2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Facilitates rapid technology deployment </a:t>
                      </a:r>
                      <a:endParaRPr lang="en-US" sz="2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Facilitates standardization efforts </a:t>
                      </a:r>
                      <a:endParaRPr lang="en-US" sz="2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Provides an effective disposal strategy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Reduces Acquisition costs</a:t>
                      </a:r>
                      <a:endParaRPr lang="en-US" sz="2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Reduces Asset Management costs </a:t>
                      </a:r>
                      <a:endParaRPr lang="en-US" sz="24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9600">
                <a:tc>
                  <a:txBody>
                    <a:bodyPr/>
                    <a:lstStyle/>
                    <a:p>
                      <a:pPr marL="6858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Reduces IT Support costs </a:t>
                      </a:r>
                      <a:endParaRPr lang="en-US" sz="24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8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4kid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8381999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3"/>
              </a:rPr>
              <a:t>http://www.k12.wa.us/c4kids/default.aspx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126284"/>
              </p:ext>
            </p:extLst>
          </p:nvPr>
        </p:nvGraphicFramePr>
        <p:xfrm>
          <a:off x="457200" y="1371597"/>
          <a:ext cx="8153401" cy="4571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031"/>
                <a:gridCol w="5287450"/>
                <a:gridCol w="1547920"/>
              </a:tblGrid>
              <a:tr h="5220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 District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City/County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Computers Received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ESD 112 Special Ed Coop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Ridgefield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Clark County Skills Center in Evergreen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Camas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Klickitat High School in Klickitat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Willapa Valley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Montesano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Toledo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Olympia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288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Hoquiam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Kalama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Rochester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113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North Beach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Multiple Schools in Sequim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114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Clallam Bay Elementary in Cape Flattery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SD 189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Highline CHOICE Academy in Highline</a:t>
                      </a:r>
                      <a:endParaRPr lang="en-US" sz="110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24</a:t>
                      </a:r>
                      <a:endParaRPr lang="en-US" sz="1100" dirty="0">
                        <a:solidFill>
                          <a:srgbClr val="365F9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School </a:t>
            </a:r>
            <a:r>
              <a:rPr lang="en-US" dirty="0">
                <a:solidFill>
                  <a:srgbClr val="FF0000"/>
                </a:solidFill>
              </a:rPr>
              <a:t>buildings and </a:t>
            </a:r>
            <a:r>
              <a:rPr lang="en-US" dirty="0" smtClean="0">
                <a:solidFill>
                  <a:srgbClr val="FF0000"/>
                </a:solidFill>
              </a:rPr>
              <a:t>districts we served in past years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1938" y="19986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1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3582785" cy="478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Feedback from Schools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20754661">
            <a:off x="5929004" y="2067212"/>
            <a:ext cx="220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21F4E"/>
                </a:solidFill>
              </a:rPr>
              <a:t>“Just </a:t>
            </a:r>
            <a:r>
              <a:rPr lang="en-US" i="1" dirty="0">
                <a:solidFill>
                  <a:srgbClr val="021F4E"/>
                </a:solidFill>
              </a:rPr>
              <a:t>wanted to let you know what a great success story the Laptops you gave from surplus to Tenino High School were</a:t>
            </a:r>
            <a:r>
              <a:rPr lang="en-US" i="1" dirty="0" smtClean="0">
                <a:solidFill>
                  <a:srgbClr val="021F4E"/>
                </a:solidFill>
              </a:rPr>
              <a:t>.”</a:t>
            </a:r>
            <a:endParaRPr lang="en-US" i="1" dirty="0">
              <a:solidFill>
                <a:srgbClr val="021F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3133898" cy="418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Feedback from Schools</a:t>
            </a:r>
          </a:p>
        </p:txBody>
      </p:sp>
      <p:sp>
        <p:nvSpPr>
          <p:cNvPr id="5" name="Rectangle 4"/>
          <p:cNvSpPr/>
          <p:nvPr/>
        </p:nvSpPr>
        <p:spPr>
          <a:xfrm rot="20757277">
            <a:off x="5410200" y="2209800"/>
            <a:ext cx="22490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21F4E"/>
                </a:solidFill>
              </a:rPr>
              <a:t>“We </a:t>
            </a:r>
            <a:r>
              <a:rPr lang="en-US" i="1" dirty="0">
                <a:solidFill>
                  <a:srgbClr val="021F4E"/>
                </a:solidFill>
              </a:rPr>
              <a:t>have them in a cart, and wheel them from classroom to classroom. They are in continuous use and have been used for 120 straight school days! Thanks again</a:t>
            </a:r>
            <a:r>
              <a:rPr lang="en-US" i="1" dirty="0" smtClean="0">
                <a:solidFill>
                  <a:srgbClr val="021F4E"/>
                </a:solidFill>
              </a:rPr>
              <a:t>!”</a:t>
            </a:r>
            <a:endParaRPr lang="en-US" i="1" dirty="0">
              <a:solidFill>
                <a:srgbClr val="021F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100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01253">
            <a:off x="533400" y="1371600"/>
            <a:ext cx="4164676" cy="312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Yelm Community Schools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79077">
            <a:off x="5257800" y="16002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0083357">
            <a:off x="990600" y="5181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1F4E"/>
                </a:solidFill>
              </a:rPr>
              <a:t>Thank you!</a:t>
            </a:r>
            <a:endParaRPr lang="en-US" dirty="0">
              <a:solidFill>
                <a:srgbClr val="021F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73001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048000"/>
            <a:ext cx="48006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730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971800"/>
            <a:ext cx="2895600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Liberty Lake Elementary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Central Valley School District </a:t>
            </a:r>
          </a:p>
        </p:txBody>
      </p:sp>
      <p:sp>
        <p:nvSpPr>
          <p:cNvPr id="7" name="Rectangle 6"/>
          <p:cNvSpPr/>
          <p:nvPr/>
        </p:nvSpPr>
        <p:spPr>
          <a:xfrm rot="21148056">
            <a:off x="3850793" y="17527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smtClean="0">
                <a:solidFill>
                  <a:srgbClr val="021F4E"/>
                </a:solidFill>
              </a:rPr>
              <a:t>“All </a:t>
            </a:r>
            <a:r>
              <a:rPr lang="en-US" i="1" dirty="0">
                <a:solidFill>
                  <a:srgbClr val="021F4E"/>
                </a:solidFill>
              </a:rPr>
              <a:t>equipment is computers for kids. </a:t>
            </a:r>
          </a:p>
          <a:p>
            <a:pPr>
              <a:defRPr/>
            </a:pPr>
            <a:r>
              <a:rPr lang="en-US" i="1" dirty="0">
                <a:solidFill>
                  <a:srgbClr val="021F4E"/>
                </a:solidFill>
              </a:rPr>
              <a:t>Thank you so much for what you have done for Central Valley School District</a:t>
            </a:r>
            <a:r>
              <a:rPr lang="en-US" i="1" dirty="0" smtClean="0">
                <a:solidFill>
                  <a:srgbClr val="021F4E"/>
                </a:solidFill>
              </a:rPr>
              <a:t>.”</a:t>
            </a:r>
            <a:endParaRPr lang="en-US" i="1" dirty="0">
              <a:solidFill>
                <a:srgbClr val="021F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371600"/>
            <a:ext cx="6934200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Meredith Hill Elementary School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2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3276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Jim Morgan – Accounting Services Manager</a:t>
            </a:r>
          </a:p>
          <a:p>
            <a:r>
              <a:rPr lang="en-US" sz="2800" dirty="0" smtClean="0"/>
              <a:t>George Schuetz – Tech Leasing Consultant</a:t>
            </a:r>
          </a:p>
          <a:p>
            <a:r>
              <a:rPr lang="en-US" sz="2800" dirty="0" smtClean="0"/>
              <a:t>Aaron Pittelkau – Business Operations Mgr.</a:t>
            </a:r>
          </a:p>
          <a:p>
            <a:r>
              <a:rPr lang="en-US" sz="2800" dirty="0" smtClean="0"/>
              <a:t>Chris Dickinson – Asset Procurement &amp; Mgt.</a:t>
            </a:r>
          </a:p>
          <a:p>
            <a:r>
              <a:rPr lang="en-US" sz="2800" dirty="0" smtClean="0"/>
              <a:t>Brandy Evans – Fiscal Analyst, A/R &amp; Billing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DES Leasing Team</a:t>
            </a:r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5791200"/>
            <a:ext cx="961189" cy="880874"/>
          </a:xfrm>
          <a:prstGeom prst="rect">
            <a:avLst/>
          </a:prstGeom>
        </p:spPr>
      </p:pic>
      <p:pic>
        <p:nvPicPr>
          <p:cNvPr id="5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pic>
        <p:nvPicPr>
          <p:cNvPr id="7" name="Picture 5" descr="C:\Documents and Settings\georges\Local Settings\Temporary Internet Files\Content.IE5\IJOLA5U7\MCj024034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810000"/>
            <a:ext cx="4343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200" b="1" dirty="0" smtClean="0"/>
              <a:t>Questions?</a:t>
            </a:r>
            <a:endParaRPr lang="en-US" sz="4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rgbClr val="FFFF00"/>
                </a:solidFill>
              </a:rPr>
              <a:t>Thank you</a:t>
            </a:r>
            <a:endParaRPr lang="en-US" sz="4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dirty="0"/>
              <a:t>contractual arrangement between the </a:t>
            </a:r>
            <a:r>
              <a:rPr lang="en-US" u="sng" dirty="0"/>
              <a:t>L</a:t>
            </a:r>
            <a:r>
              <a:rPr lang="en-US" u="sng" dirty="0" smtClean="0"/>
              <a:t>essee</a:t>
            </a:r>
            <a:r>
              <a:rPr lang="en-US" dirty="0" smtClean="0"/>
              <a:t> </a:t>
            </a:r>
            <a:r>
              <a:rPr lang="en-US" dirty="0"/>
              <a:t>(the customer)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u="sng" dirty="0"/>
              <a:t>Lessor</a:t>
            </a:r>
            <a:r>
              <a:rPr lang="en-US" dirty="0"/>
              <a:t> (DES Financial Services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DES purchases </a:t>
            </a:r>
            <a:r>
              <a:rPr lang="en-US" dirty="0"/>
              <a:t>the equipment </a:t>
            </a:r>
            <a:r>
              <a:rPr lang="en-US" dirty="0" smtClean="0"/>
              <a:t>from </a:t>
            </a:r>
            <a:r>
              <a:rPr lang="en-US" dirty="0"/>
              <a:t>technology </a:t>
            </a:r>
            <a:r>
              <a:rPr lang="en-US" dirty="0" smtClean="0"/>
              <a:t>suppliers </a:t>
            </a:r>
            <a:r>
              <a:rPr lang="en-US" dirty="0"/>
              <a:t>(i.e. Dell, HP, or IBM</a:t>
            </a:r>
            <a:r>
              <a:rPr lang="en-US" dirty="0" smtClean="0"/>
              <a:t>) </a:t>
            </a:r>
            <a:r>
              <a:rPr lang="en-US" dirty="0"/>
              <a:t>and </a:t>
            </a:r>
            <a:r>
              <a:rPr lang="en-US" dirty="0" smtClean="0"/>
              <a:t>leases </a:t>
            </a:r>
            <a:r>
              <a:rPr lang="en-US" dirty="0"/>
              <a:t>it to the </a:t>
            </a:r>
            <a:r>
              <a:rPr lang="en-US" dirty="0" smtClean="0"/>
              <a:t>agency </a:t>
            </a:r>
            <a:r>
              <a:rPr lang="en-US" dirty="0"/>
              <a:t>for a fixed, regular payment.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What is a lease?</a:t>
            </a:r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continuation of the </a:t>
            </a:r>
            <a:r>
              <a:rPr lang="en-US" dirty="0" smtClean="0"/>
              <a:t>leasing </a:t>
            </a:r>
            <a:r>
              <a:rPr lang="en-US" dirty="0"/>
              <a:t>program agencies have used for years. </a:t>
            </a:r>
            <a:endParaRPr lang="en-US" dirty="0" smtClean="0"/>
          </a:p>
          <a:p>
            <a:pPr lvl="1"/>
            <a:r>
              <a:rPr lang="en-US" dirty="0" smtClean="0"/>
              <a:t>DES </a:t>
            </a:r>
            <a:r>
              <a:rPr lang="en-US" dirty="0"/>
              <a:t>acquires PCs for the agency and arranges COP financing with the State Treasurer.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Agencies </a:t>
            </a:r>
            <a:r>
              <a:rPr lang="en-US" dirty="0"/>
              <a:t>can take ownership of PCs or return them at the end of the lease.</a:t>
            </a:r>
          </a:p>
          <a:p>
            <a:r>
              <a:rPr lang="en-US" dirty="0" smtClean="0"/>
              <a:t>DES </a:t>
            </a:r>
            <a:r>
              <a:rPr lang="en-US" dirty="0"/>
              <a:t>is responsible for asset management and holds title to the equipment.</a:t>
            </a:r>
          </a:p>
          <a:p>
            <a:r>
              <a:rPr lang="en-US" dirty="0" smtClean="0"/>
              <a:t>Warranty </a:t>
            </a:r>
            <a:r>
              <a:rPr lang="en-US" dirty="0"/>
              <a:t>coverage </a:t>
            </a:r>
            <a:r>
              <a:rPr lang="en-US" dirty="0" smtClean="0"/>
              <a:t>is included in </a:t>
            </a:r>
            <a:r>
              <a:rPr lang="en-US" dirty="0"/>
              <a:t>the </a:t>
            </a:r>
            <a:r>
              <a:rPr lang="en-US" dirty="0" smtClean="0"/>
              <a:t>lease. It coincides </a:t>
            </a:r>
            <a:r>
              <a:rPr lang="en-US" dirty="0"/>
              <a:t>with the useful </a:t>
            </a:r>
            <a:r>
              <a:rPr lang="en-US" dirty="0" smtClean="0"/>
              <a:t>life of the PC </a:t>
            </a:r>
          </a:p>
          <a:p>
            <a:r>
              <a:rPr lang="en-US" dirty="0" smtClean="0"/>
              <a:t>The </a:t>
            </a:r>
            <a:r>
              <a:rPr lang="en-US" dirty="0"/>
              <a:t>agency chooses whether to deploy and decommission PCs with their own staff or acquire this life cycle service via master contract for an additional fee.</a:t>
            </a:r>
          </a:p>
          <a:p>
            <a:r>
              <a:rPr lang="en-US" dirty="0" smtClean="0"/>
              <a:t>The </a:t>
            </a:r>
            <a:r>
              <a:rPr lang="en-US" dirty="0"/>
              <a:t>agency makes monthly lease payments to DES through the term of the COP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DES Capital Lease</a:t>
            </a:r>
          </a:p>
        </p:txBody>
      </p:sp>
      <p:pic>
        <p:nvPicPr>
          <p:cNvPr id="4" name="Picture 3" descr="Button_Bn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" y="5791200"/>
            <a:ext cx="960120" cy="879894"/>
          </a:xfrm>
          <a:prstGeom prst="rect">
            <a:avLst/>
          </a:prstGeom>
        </p:spPr>
      </p:pic>
      <p:pic>
        <p:nvPicPr>
          <p:cNvPr id="5" name="Content Placeholder 5" descr="Button_Oran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maximum COP financing term equals the useful life of this asset class in the SAAM manual. </a:t>
            </a:r>
            <a:endParaRPr lang="en-US" dirty="0" smtClean="0"/>
          </a:p>
          <a:p>
            <a:pPr lvl="1"/>
            <a:r>
              <a:rPr lang="en-US" dirty="0" smtClean="0"/>
              <a:t>DES </a:t>
            </a:r>
            <a:r>
              <a:rPr lang="en-US" dirty="0"/>
              <a:t>must obtain OFM written approval for a shorter or longer term.</a:t>
            </a:r>
          </a:p>
          <a:p>
            <a:r>
              <a:rPr lang="en-US" dirty="0" smtClean="0"/>
              <a:t>At </a:t>
            </a:r>
            <a:r>
              <a:rPr lang="en-US" dirty="0"/>
              <a:t>the end of the lease term, the agency can choose for DES to: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the PCs. DES can replace them with new PCs through a new lease, or the agency can otherwise acquire new equipment as needed. DES transfers the used PCs to the Computers for Kids Program.</a:t>
            </a:r>
          </a:p>
          <a:p>
            <a:pPr lvl="1"/>
            <a:r>
              <a:rPr lang="en-US" dirty="0" smtClean="0"/>
              <a:t>Transfer </a:t>
            </a:r>
            <a:r>
              <a:rPr lang="en-US" dirty="0"/>
              <a:t>ownership of the PCs to the agency. No further acquisition related payments are due.</a:t>
            </a:r>
          </a:p>
          <a:p>
            <a:pPr lvl="1"/>
            <a:r>
              <a:rPr lang="en-US" dirty="0" smtClean="0"/>
              <a:t>Extend </a:t>
            </a:r>
            <a:r>
              <a:rPr lang="en-US" dirty="0"/>
              <a:t>the lease for an agreed period of time. Lease payments do not continue but service fees remain through the extension.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DES Capital </a:t>
            </a:r>
            <a:r>
              <a:rPr lang="en-US" dirty="0" smtClean="0">
                <a:solidFill>
                  <a:srgbClr val="FFC000"/>
                </a:solidFill>
              </a:rPr>
              <a:t>Lease </a:t>
            </a:r>
            <a:r>
              <a:rPr lang="en-US" dirty="0" err="1" smtClean="0">
                <a:solidFill>
                  <a:srgbClr val="FFC000"/>
                </a:solidFill>
              </a:rPr>
              <a:t>cont</a:t>
            </a:r>
            <a:r>
              <a:rPr lang="en-US" dirty="0" smtClean="0">
                <a:solidFill>
                  <a:srgbClr val="FFC000"/>
                </a:solidFill>
              </a:rPr>
              <a:t>…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 descr="Button_G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11" y="5791200"/>
            <a:ext cx="961189" cy="880874"/>
          </a:xfrm>
          <a:prstGeom prst="rect">
            <a:avLst/>
          </a:prstGeom>
        </p:spPr>
      </p:pic>
      <p:pic>
        <p:nvPicPr>
          <p:cNvPr id="5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DES owns the equipment and is responsible for accounting for the assets.</a:t>
            </a:r>
          </a:p>
          <a:p>
            <a:pPr marL="0" indent="0" algn="ctr">
              <a:buNone/>
            </a:pPr>
            <a:r>
              <a:rPr lang="en-US" dirty="0" smtClean="0"/>
              <a:t>Agencies records lease payments as operating expenses.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Accounting for the </a:t>
            </a:r>
            <a:r>
              <a:rPr lang="en-US" dirty="0" smtClean="0">
                <a:solidFill>
                  <a:srgbClr val="FFC000"/>
                </a:solidFill>
              </a:rPr>
              <a:t>DES </a:t>
            </a:r>
            <a:r>
              <a:rPr lang="en-US" dirty="0">
                <a:solidFill>
                  <a:srgbClr val="FFC000"/>
                </a:solidFill>
              </a:rPr>
              <a:t>Capital Lease</a:t>
            </a:r>
          </a:p>
        </p:txBody>
      </p:sp>
      <p:pic>
        <p:nvPicPr>
          <p:cNvPr id="4" name="Content Placeholder 5" descr="Button_Oran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pic>
        <p:nvPicPr>
          <p:cNvPr id="1026" name="Picture 2" descr="C:\Users\GeorgeS\AppData\Local\Microsoft\Windows\Temporary Internet Files\Content.IE5\7310MZTT\MC90043879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52800"/>
            <a:ext cx="411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DES Capital leasing</a:t>
            </a:r>
            <a:br>
              <a:rPr lang="en-US" sz="4400" dirty="0"/>
            </a:br>
            <a:r>
              <a:rPr lang="en-US" sz="4400" dirty="0"/>
              <a:t>model will minimize</a:t>
            </a:r>
            <a:br>
              <a:rPr lang="en-US" sz="4400" dirty="0"/>
            </a:br>
            <a:r>
              <a:rPr lang="en-US" sz="4400" dirty="0"/>
              <a:t>operating budget</a:t>
            </a:r>
            <a:br>
              <a:rPr lang="en-US" sz="4400" dirty="0"/>
            </a:br>
            <a:r>
              <a:rPr lang="en-US" sz="4400" dirty="0"/>
              <a:t>“spikes”</a:t>
            </a:r>
            <a:br>
              <a:rPr lang="en-US" sz="4400" dirty="0"/>
            </a:br>
            <a:r>
              <a:rPr lang="en-US" sz="4400" dirty="0"/>
              <a:t>due to equipment refresh</a:t>
            </a:r>
            <a:br>
              <a:rPr lang="en-US" sz="4400" dirty="0"/>
            </a:br>
            <a:r>
              <a:rPr lang="en-US" sz="4400" dirty="0"/>
              <a:t>requirements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Accounting for the DES Capital Lease</a:t>
            </a:r>
          </a:p>
        </p:txBody>
      </p:sp>
    </p:spTree>
    <p:extLst>
      <p:ext uri="{BB962C8B-B14F-4D97-AF65-F5344CB8AC3E}">
        <p14:creationId xmlns:p14="http://schemas.microsoft.com/office/powerpoint/2010/main" val="38675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453784"/>
              </p:ext>
            </p:extLst>
          </p:nvPr>
        </p:nvGraphicFramePr>
        <p:xfrm>
          <a:off x="533400" y="1371600"/>
          <a:ext cx="7924800" cy="4571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4800"/>
              </a:tblGrid>
              <a:tr h="754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	</a:t>
                      </a:r>
                      <a:r>
                        <a:rPr lang="en-US" sz="2400" dirty="0">
                          <a:effectLst/>
                        </a:rPr>
                        <a:t>Leasing is flexible</a:t>
                      </a:r>
                      <a:endParaRPr lang="en-US" sz="2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4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	</a:t>
                      </a:r>
                      <a:r>
                        <a:rPr lang="en-US" sz="2400" dirty="0">
                          <a:effectLst/>
                        </a:rPr>
                        <a:t>Leasing is practical </a:t>
                      </a:r>
                      <a:endParaRPr lang="en-US" sz="2400" dirty="0">
                        <a:solidFill>
                          <a:srgbClr val="31849B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4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Leasing is cost effective</a:t>
                      </a:r>
                    </a:p>
                  </a:txBody>
                  <a:tcPr marL="68580" marR="68580" marT="0" marB="0"/>
                </a:tc>
              </a:tr>
              <a:tr h="7541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Leasing helps conserve your operating capital </a:t>
                      </a:r>
                    </a:p>
                  </a:txBody>
                  <a:tcPr marL="68580" marR="68580" marT="0" marB="0"/>
                </a:tc>
              </a:tr>
              <a:tr h="15553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en-US" sz="2400" b="0" u="sng" kern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Key advantage:</a:t>
                      </a:r>
                      <a:r>
                        <a:rPr lang="en-US" sz="2400" b="0" u="none" kern="12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Leasing Program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permits 100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financing,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term of the lease can be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matched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the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useful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equipment.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Why Do Washington State Agencies Lease Equipment? </a:t>
            </a:r>
          </a:p>
        </p:txBody>
      </p:sp>
      <p:pic>
        <p:nvPicPr>
          <p:cNvPr id="4" name="Picture 3" descr="Button_Bn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5791200"/>
            <a:ext cx="960120" cy="879894"/>
          </a:xfrm>
          <a:prstGeom prst="rect">
            <a:avLst/>
          </a:prstGeom>
        </p:spPr>
      </p:pic>
      <p:pic>
        <p:nvPicPr>
          <p:cNvPr id="5" name="Content Placeholder 5" descr="Button_Oran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139" y="5791200"/>
            <a:ext cx="957861" cy="87782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1938" y="323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 xmlns="ab5d7b00-834a-4efe-8968-9d97478a3691">EWUPACEUPKES-170-11345</_dlc_DocId>
    <_dlc_DocIdUrl xmlns="ab5d7b00-834a-4efe-8968-9d97478a3691">
      <Url>http://stage-des/_layouts/DocIdRedir.aspx?ID=EWUPACEUPKES-170-11345</Url>
      <Description>EWUPACEUPKES-170-11345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417d0c62ca7cc7340a780b8273b09c1b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2ceb868e2ba9563f7e35cb39d6fa7c3a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F5B747-C14C-49C7-92DF-4153A47C5F99}"/>
</file>

<file path=customXml/itemProps2.xml><?xml version="1.0" encoding="utf-8"?>
<ds:datastoreItem xmlns:ds="http://schemas.openxmlformats.org/officeDocument/2006/customXml" ds:itemID="{ACCE7D81-4E8A-47AC-BB6E-4D2F8F316D45}"/>
</file>

<file path=customXml/itemProps3.xml><?xml version="1.0" encoding="utf-8"?>
<ds:datastoreItem xmlns:ds="http://schemas.openxmlformats.org/officeDocument/2006/customXml" ds:itemID="{198379F1-8ECB-4107-A2EA-5B6373D216B9}"/>
</file>

<file path=customXml/itemProps4.xml><?xml version="1.0" encoding="utf-8"?>
<ds:datastoreItem xmlns:ds="http://schemas.openxmlformats.org/officeDocument/2006/customXml" ds:itemID="{7EC7CE04-50E8-4C20-A0F0-062383A1E3F7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452</TotalTime>
  <Words>1217</Words>
  <Application>Microsoft Office PowerPoint</Application>
  <PresentationFormat>On-screen Show (4:3)</PresentationFormat>
  <Paragraphs>218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Waveform</vt:lpstr>
      <vt:lpstr>Leasing 101 </vt:lpstr>
      <vt:lpstr>PowerPoint Presentation</vt:lpstr>
      <vt:lpstr>DES Leasing Team</vt:lpstr>
      <vt:lpstr>What is a lease?</vt:lpstr>
      <vt:lpstr>DES Capital Lease</vt:lpstr>
      <vt:lpstr>DES Capital Lease cont…</vt:lpstr>
      <vt:lpstr>Accounting for the DES Capital Lease</vt:lpstr>
      <vt:lpstr>Accounting for the DES Capital Lease</vt:lpstr>
      <vt:lpstr>Why Do Washington State Agencies Lease Equipment? </vt:lpstr>
      <vt:lpstr>PowerPoint Presentation</vt:lpstr>
      <vt:lpstr>Benefits to leasing other than financial</vt:lpstr>
      <vt:lpstr>Can I cancel my lease?</vt:lpstr>
      <vt:lpstr> Why Leasing Makes Sense for Your Agency</vt:lpstr>
      <vt:lpstr>Advantages to leasing </vt:lpstr>
      <vt:lpstr>PowerPoint Presentation</vt:lpstr>
      <vt:lpstr>Who are eligible to participate?  </vt:lpstr>
      <vt:lpstr> What can I lease? </vt:lpstr>
      <vt:lpstr>Can I order equipment with custom configurations? </vt:lpstr>
      <vt:lpstr> What happens to returned equipment? </vt:lpstr>
      <vt:lpstr>Technology Leasing Services Master Lease Agreement</vt:lpstr>
      <vt:lpstr>Who are Current customers?</vt:lpstr>
      <vt:lpstr>Intrinsic Value of DES Leasing</vt:lpstr>
      <vt:lpstr>PowerPoint Presentation</vt:lpstr>
      <vt:lpstr>School buildings and districts we served in past years</vt:lpstr>
      <vt:lpstr>Feedback from Schools</vt:lpstr>
      <vt:lpstr>Feedback from Schools</vt:lpstr>
      <vt:lpstr>Yelm Community Schools</vt:lpstr>
      <vt:lpstr>Liberty Lake Elementary  Central Valley School District </vt:lpstr>
      <vt:lpstr>Meredith Hill Elementary School </vt:lpstr>
      <vt:lpstr>Thank you</vt:lpstr>
    </vt:vector>
  </TitlesOfParts>
  <Company>Department of Enterprise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Leasing 101 Trade Show</dc:title>
  <dc:creator>jonp</dc:creator>
  <cp:lastModifiedBy>Pretty, Jon (DES)</cp:lastModifiedBy>
  <cp:revision>80</cp:revision>
  <dcterms:created xsi:type="dcterms:W3CDTF">2012-07-19T21:11:51Z</dcterms:created>
  <dcterms:modified xsi:type="dcterms:W3CDTF">2015-11-12T23:38:46Z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0x0101002A41A54BADD08F46A25A439CA5113C81</vt:lpwstr>
  </property>
  <property fmtid="{D5CDD505-2E9C-101B-9397-08002B2CF9AE}" pid="3" name="Category">
    <vt:lpwstr>Template</vt:lpwstr>
  </property>
  <property fmtid="{D5CDD505-2E9C-101B-9397-08002B2CF9AE}" pid="4" name="_dlc_DocIdItemGuid">
    <vt:lpwstr>8c9a42df-9218-4ba1-8930-97fa65ba4c00</vt:lpwstr>
  </property>
</Properties>
</file>