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slides/slide12.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s/slide1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Masters/slideMaster2.xml" ContentType="application/vnd.openxmlformats-officedocument.presentationml.slideMaster+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0"/>
  </p:notesMasterIdLst>
  <p:handoutMasterIdLst>
    <p:handoutMasterId r:id="rId21"/>
  </p:handoutMasterIdLst>
  <p:sldIdLst>
    <p:sldId id="511" r:id="rId6"/>
    <p:sldId id="383" r:id="rId7"/>
    <p:sldId id="378" r:id="rId8"/>
    <p:sldId id="386" r:id="rId9"/>
    <p:sldId id="406" r:id="rId10"/>
    <p:sldId id="405" r:id="rId11"/>
    <p:sldId id="387" r:id="rId12"/>
    <p:sldId id="407" r:id="rId13"/>
    <p:sldId id="408" r:id="rId14"/>
    <p:sldId id="409" r:id="rId15"/>
    <p:sldId id="410" r:id="rId16"/>
    <p:sldId id="392" r:id="rId17"/>
    <p:sldId id="497" r:id="rId18"/>
    <p:sldId id="512" r:id="rId1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brough, Tarah (DES)" initials="K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B33F"/>
    <a:srgbClr val="032B6D"/>
    <a:srgbClr val="ADA6B4"/>
    <a:srgbClr val="A4A3B7"/>
    <a:srgbClr val="021F4E"/>
    <a:srgbClr val="243962"/>
    <a:srgbClr val="28315E"/>
    <a:srgbClr val="055B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955" autoAdjust="0"/>
    <p:restoredTop sz="57904" autoAdjust="0"/>
  </p:normalViewPr>
  <p:slideViewPr>
    <p:cSldViewPr>
      <p:cViewPr varScale="1">
        <p:scale>
          <a:sx n="69" d="100"/>
          <a:sy n="69" d="100"/>
        </p:scale>
        <p:origin x="-2844" y="-102"/>
      </p:cViewPr>
      <p:guideLst>
        <p:guide orient="horz" pos="2160"/>
        <p:guide pos="2880"/>
      </p:guideLst>
    </p:cSldViewPr>
  </p:slideViewPr>
  <p:notesTextViewPr>
    <p:cViewPr>
      <p:scale>
        <a:sx n="100" d="100"/>
        <a:sy n="100" d="100"/>
      </p:scale>
      <p:origin x="0" y="0"/>
    </p:cViewPr>
  </p:notesTextViewPr>
  <p:sorterViewPr>
    <p:cViewPr>
      <p:scale>
        <a:sx n="51" d="100"/>
        <a:sy n="51" d="100"/>
      </p:scale>
      <p:origin x="0" y="0"/>
    </p:cViewPr>
  </p:sorterViewPr>
  <p:notesViewPr>
    <p:cSldViewPr>
      <p:cViewPr>
        <p:scale>
          <a:sx n="90" d="100"/>
          <a:sy n="90" d="100"/>
        </p:scale>
        <p:origin x="-1312" y="232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openxmlformats.org/officeDocument/2006/relationships/customXml" Target="../customXml/item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C928AD77-28E1-4F8C-A836-0055990D16EA}" type="datetimeFigureOut">
              <a:rPr lang="en-US" smtClean="0"/>
              <a:pPr/>
              <a:t>11/2/2015</a:t>
            </a:fld>
            <a:endParaRPr lang="en-US" dirty="0"/>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5AE7113A-F638-4800-A527-4F86C39CE476}" type="slidenum">
              <a:rPr lang="en-US" smtClean="0"/>
              <a:pPr/>
              <a:t>‹#›</a:t>
            </a:fld>
            <a:endParaRPr lang="en-US" dirty="0"/>
          </a:p>
        </p:txBody>
      </p:sp>
    </p:spTree>
    <p:extLst>
      <p:ext uri="{BB962C8B-B14F-4D97-AF65-F5344CB8AC3E}">
        <p14:creationId xmlns:p14="http://schemas.microsoft.com/office/powerpoint/2010/main" val="3446626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294D073-375B-4414-951B-1CB3216E2BB8}" type="datetimeFigureOut">
              <a:rPr lang="en-US" smtClean="0"/>
              <a:pPr/>
              <a:t>11/2/2015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06C41FE-50D3-409A-B028-0F48A32A3A64}" type="slidenum">
              <a:rPr lang="en-US" smtClean="0"/>
              <a:pPr/>
              <a:t>‹#›</a:t>
            </a:fld>
            <a:endParaRPr lang="en-US" dirty="0"/>
          </a:p>
        </p:txBody>
      </p:sp>
    </p:spTree>
    <p:extLst>
      <p:ext uri="{BB962C8B-B14F-4D97-AF65-F5344CB8AC3E}">
        <p14:creationId xmlns:p14="http://schemas.microsoft.com/office/powerpoint/2010/main" val="1071681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already have a great example here in Washington state, where making services better for our customers reduced GHG emissions.  Remember when you had to go to a waiting room to get your vehicle license renewed? </a:t>
            </a:r>
            <a:r>
              <a:rPr lang="en-US" dirty="0" smtClean="0"/>
              <a:t>DOL has a great website, where I</a:t>
            </a:r>
            <a:r>
              <a:rPr lang="en-US" baseline="0" dirty="0" smtClean="0"/>
              <a:t> renew my vehicle license in just a few minutes, without leaving my house.  Now I don’t know why DOL did this.  They didn’t do it to reduce GHG emissions, as far as I know.  They did make their services better for their customers, and it certainly must cost less than maintaining large waiting rooms.  Is there a great opportunity out there for your agency and your customers?  I don’t know.  Only you know your services and what your customers need.</a:t>
            </a:r>
            <a:endParaRPr lang="en-US" dirty="0" smtClean="0"/>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1</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example is the DES HR Pilot. This DES HR office developed and tested the HR tools YOU need to start your own teleworking pilot program.</a:t>
            </a:r>
          </a:p>
          <a:p>
            <a:endParaRPr lang="en-US" baseline="0" dirty="0" smtClean="0"/>
          </a:p>
          <a:p>
            <a:r>
              <a:rPr lang="en-US" baseline="0" dirty="0" smtClean="0"/>
              <a:t>Here’s the case study (bring it with me – read the bullets and the quotes). </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10</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where can you get more information about</a:t>
            </a:r>
            <a:r>
              <a:rPr lang="en-US" baseline="0" dirty="0" smtClean="0"/>
              <a:t> getting more mobile, and </a:t>
            </a:r>
            <a:r>
              <a:rPr lang="en-US" dirty="0" smtClean="0"/>
              <a:t>making</a:t>
            </a:r>
            <a:r>
              <a:rPr lang="en-US" baseline="0" dirty="0" smtClean="0"/>
              <a:t> your space better for how you work?  Here’s a link to the OFM website, and a link to the GSA website.</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11</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HR</a:t>
            </a:r>
            <a:r>
              <a:rPr lang="en-US" baseline="0" dirty="0" smtClean="0"/>
              <a:t>, IT, Facilities and other logistical needs are constantly changing.  </a:t>
            </a:r>
            <a:r>
              <a:rPr lang="en-US" dirty="0" smtClean="0"/>
              <a:t>DES</a:t>
            </a:r>
            <a:r>
              <a:rPr lang="en-US" baseline="0" dirty="0" smtClean="0"/>
              <a:t> wants to be responsive to your changing needs.  Give feedback or ask questions on the cards you have been given.  Make sure to include your email and phone if you want a response.  Thanks.</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12</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back to reality (cubicle farm).  How do we get from here.</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2</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here?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a:t>
            </a:r>
            <a:r>
              <a:rPr lang="en-US" baseline="0" dirty="0" smtClean="0"/>
              <a:t> do you eat an elephant?  A bite at a time.  Start with MOBILITY and GREAT IT SUPPORT.  GET EXEC LEADERSHIP BUY IN.  TRY A SMALL PILOT PROJECT OR TWO, TO LEARN WHAT WORKS WELL FOR YOUR AGENCY.  Several state agencies are trying out pilots.  Here are some examples from WaTech and DES:</a:t>
            </a:r>
            <a:endParaRPr lang="en-US" dirty="0" smtClean="0"/>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WaTech</a:t>
            </a:r>
            <a:r>
              <a:rPr lang="en-US" baseline="0" dirty="0" smtClean="0"/>
              <a:t> Configurable Space example:  photo of space before, 8 cubicles</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4</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WaTech</a:t>
            </a:r>
            <a:r>
              <a:rPr lang="en-US" baseline="0" dirty="0" smtClean="0"/>
              <a:t> Configurable Space example: photo of space after</a:t>
            </a:r>
          </a:p>
          <a:p>
            <a:endParaRPr lang="en-US" dirty="0" smtClean="0"/>
          </a:p>
          <a:p>
            <a:r>
              <a:rPr lang="en-US" dirty="0" smtClean="0"/>
              <a:t>Young,</a:t>
            </a:r>
            <a:r>
              <a:rPr lang="en-US" baseline="0" dirty="0" smtClean="0"/>
              <a:t> creative employees at WaTech prefer flexible space to cubicles.</a:t>
            </a:r>
          </a:p>
          <a:p>
            <a:r>
              <a:rPr lang="en-US" dirty="0" smtClean="0"/>
              <a:t>They</a:t>
            </a:r>
            <a:r>
              <a:rPr lang="en-US" baseline="0" dirty="0" smtClean="0"/>
              <a:t> i</a:t>
            </a:r>
            <a:r>
              <a:rPr lang="en-US" dirty="0" smtClean="0"/>
              <a:t>ncreased density by 25%</a:t>
            </a:r>
          </a:p>
          <a:p>
            <a:pPr lvl="1"/>
            <a:r>
              <a:rPr lang="en-US" dirty="0" smtClean="0"/>
              <a:t>From 8 cubes to 10 desks</a:t>
            </a:r>
          </a:p>
          <a:p>
            <a:pPr lvl="1"/>
            <a:r>
              <a:rPr lang="en-US" dirty="0" smtClean="0"/>
              <a:t>Avoiding approximately $16k/year in space costs</a:t>
            </a:r>
          </a:p>
          <a:p>
            <a:r>
              <a:rPr lang="en-US" dirty="0" smtClean="0"/>
              <a:t>They</a:t>
            </a:r>
            <a:r>
              <a:rPr lang="en-US" baseline="0" dirty="0" smtClean="0"/>
              <a:t> are c</a:t>
            </a:r>
            <a:r>
              <a:rPr lang="en-US" dirty="0" smtClean="0"/>
              <a:t>reative and frugal</a:t>
            </a:r>
          </a:p>
          <a:p>
            <a:pPr lvl="1"/>
            <a:r>
              <a:rPr lang="en-US" dirty="0" smtClean="0"/>
              <a:t>Used the desks from the original cube</a:t>
            </a:r>
          </a:p>
          <a:p>
            <a:pPr lvl="1"/>
            <a:r>
              <a:rPr lang="en-US" dirty="0" smtClean="0"/>
              <a:t>Used furniture moving disks instead of</a:t>
            </a:r>
            <a:br>
              <a:rPr lang="en-US" dirty="0" smtClean="0"/>
            </a:br>
            <a:r>
              <a:rPr lang="en-US" dirty="0" smtClean="0"/>
              <a:t>wheels</a:t>
            </a:r>
          </a:p>
          <a:p>
            <a:pPr lvl="1"/>
            <a:r>
              <a:rPr lang="en-US" dirty="0" smtClean="0"/>
              <a:t>Used the partitions to distribute power</a:t>
            </a:r>
          </a:p>
          <a:p>
            <a:r>
              <a:rPr lang="en-US" dirty="0" smtClean="0"/>
              <a:t>They</a:t>
            </a:r>
            <a:r>
              <a:rPr lang="en-US" baseline="0" dirty="0" smtClean="0"/>
              <a:t> l</a:t>
            </a:r>
            <a:r>
              <a:rPr lang="en-US" dirty="0" smtClean="0"/>
              <a:t>et the team own the space</a:t>
            </a:r>
          </a:p>
          <a:p>
            <a:pPr lvl="1"/>
            <a:r>
              <a:rPr lang="en-US" dirty="0" smtClean="0"/>
              <a:t>The team moves the furniture to accommodate their needs</a:t>
            </a:r>
          </a:p>
          <a:p>
            <a:r>
              <a:rPr lang="en-US" dirty="0" smtClean="0"/>
              <a:t>They</a:t>
            </a:r>
            <a:r>
              <a:rPr lang="en-US" baseline="0" dirty="0" smtClean="0"/>
              <a:t> m</a:t>
            </a:r>
            <a:r>
              <a:rPr lang="en-US" dirty="0" smtClean="0"/>
              <a:t>inimize personal space to maximize shared work space</a:t>
            </a:r>
          </a:p>
          <a:p>
            <a:pPr lvl="1"/>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5</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WaTech</a:t>
            </a:r>
            <a:r>
              <a:rPr lang="en-US" baseline="0" dirty="0" smtClean="0"/>
              <a:t> Configurable Space example: photo of space after (conferenced room)</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6</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WaTech</a:t>
            </a:r>
            <a:r>
              <a:rPr lang="en-US" baseline="0" dirty="0" smtClean="0"/>
              <a:t> example </a:t>
            </a:r>
            <a:r>
              <a:rPr lang="en-US" dirty="0" smtClean="0"/>
              <a:t>(started as DES pilot,</a:t>
            </a:r>
            <a:r>
              <a:rPr lang="en-US" baseline="0" dirty="0" smtClean="0"/>
              <a:t> WaTech is a new agency): The Work Anywhere Anytime Pilot provided VPN for everyone who works in the Jefferson Building.  I can unplug my computer and it connects itself automatically to the secure </a:t>
            </a:r>
            <a:r>
              <a:rPr lang="en-US" baseline="0" dirty="0" err="1" smtClean="0"/>
              <a:t>wi-fi</a:t>
            </a:r>
            <a:r>
              <a:rPr lang="en-US" baseline="0" dirty="0" smtClean="0"/>
              <a:t> – I can take it to a conference room, or to collaborate with another engineer on a document, no problem.</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7</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Another example is the </a:t>
            </a:r>
            <a:r>
              <a:rPr lang="en-US" baseline="0" dirty="0" err="1" smtClean="0"/>
              <a:t>Wa</a:t>
            </a:r>
            <a:r>
              <a:rPr lang="en-US" baseline="0" dirty="0" smtClean="0"/>
              <a:t> Tech Field Services Pilot.  WaTech Field Services moved technicians closer to their clients – they used to all be stationed in one location, now they are stationed closer to their customers at Capital Campus, at Jefferson Building, at The Governor’s office, in Tumwater – they are connected by Skype and Instant Messaging.  Travel time and emissions are reduced.  Service is improved.</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8</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DES</a:t>
            </a:r>
            <a:r>
              <a:rPr lang="en-US" baseline="0" dirty="0" smtClean="0"/>
              <a:t> example:  The Exec Suite Pilot – our Agency Director leads by example.  He moved out of his office.  It’s now a shared stand-up conference room with a great view.  He works at any unoccupied desk in the Jefferson Building.</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9</a:t>
            </a:fld>
            <a:endParaRPr lang="en-US" dirty="0"/>
          </a:p>
        </p:txBody>
      </p:sp>
    </p:spTree>
    <p:extLst>
      <p:ext uri="{BB962C8B-B14F-4D97-AF65-F5344CB8AC3E}">
        <p14:creationId xmlns:p14="http://schemas.microsoft.com/office/powerpoint/2010/main" val="2164244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a:prstGeom prst="rect">
            <a:avLst/>
          </a:prstGeom>
        </p:spPr>
        <p:txBody>
          <a:bodyPr>
            <a:normAutofit/>
          </a:bodyPr>
          <a:lstStyle>
            <a:lvl1pPr>
              <a:defRPr sz="42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733800"/>
            <a:ext cx="6400800" cy="1295400"/>
          </a:xfrm>
        </p:spPr>
        <p:txBody>
          <a:bodyPr/>
          <a:lstStyle>
            <a:lvl1pPr marL="0" indent="0" algn="ctr">
              <a:buNone/>
              <a:defRPr i="1">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4EF22FE3-BA21-42B8-B7C4-74C956D872D0}" type="datetime1">
              <a:rPr lang="en-US" smtClean="0"/>
              <a:t>11/2/2015</a:t>
            </a:fld>
            <a:endParaRPr lang="en-US" dirty="0"/>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AF4633DB-60EA-4E8C-BBF5-C6905058522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728632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433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33487"/>
            <a:ext cx="3008313" cy="1162050"/>
          </a:xfrm>
        </p:spPr>
        <p:txBody>
          <a:bodyPr anchor="b"/>
          <a:lstStyle>
            <a:lvl1pPr algn="l">
              <a:defRPr sz="2000" b="1">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1476374"/>
            <a:ext cx="5111750" cy="52435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3955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8294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mj-l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523999"/>
            <a:ext cx="5486400" cy="3203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6286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mj-lt"/>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0327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34100" y="1371600"/>
            <a:ext cx="1943100" cy="5334000"/>
          </a:xfrm>
        </p:spPr>
        <p:txBody>
          <a:bodyPr vert="eaVert"/>
          <a:lstStyle>
            <a:lvl1pPr>
              <a:defRPr sz="2800">
                <a:latin typeface="+mj-lt"/>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04800" y="1371600"/>
            <a:ext cx="5676900" cy="5334000"/>
          </a:xfrm>
        </p:spPr>
        <p:txBody>
          <a:bodyPr vert="eaVert"/>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699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CEE7BBA3-3AD2-47F0-98D8-E29443587F0B}" type="datetime1">
              <a:rPr lang="en-US" smtClean="0"/>
              <a:t>11/2/2015</a:t>
            </a:fld>
            <a:endParaRPr lang="en-US" dirty="0"/>
          </a:p>
        </p:txBody>
      </p:sp>
      <p:sp>
        <p:nvSpPr>
          <p:cNvPr id="6" name="Slide Number Placeholder 5"/>
          <p:cNvSpPr>
            <a:spLocks noGrp="1"/>
          </p:cNvSpPr>
          <p:nvPr>
            <p:ph type="sldNum" sz="quarter" idx="12"/>
          </p:nvPr>
        </p:nvSpPr>
        <p:spPr>
          <a:xfrm>
            <a:off x="2667000" y="6356350"/>
            <a:ext cx="2133600" cy="365125"/>
          </a:xfrm>
        </p:spPr>
        <p:txBody>
          <a:bodyPr/>
          <a:lstStyle>
            <a:lvl1pPr algn="ctr">
              <a:defRPr>
                <a:latin typeface="Arial" pitchFamily="34" charset="0"/>
                <a:cs typeface="Arial" pitchFamily="34" charset="0"/>
              </a:defRPr>
            </a:lvl1pPr>
          </a:lstStyle>
          <a:p>
            <a:fld id="{AF4633DB-60EA-4E8C-BBF5-C69050585220}" type="slidenum">
              <a:rPr lang="en-US" smtClean="0"/>
              <a:pPr/>
              <a:t>‹#›</a:t>
            </a:fld>
            <a:endParaRPr lang="en-US" dirty="0"/>
          </a:p>
        </p:txBody>
      </p:sp>
      <p:pic>
        <p:nvPicPr>
          <p:cNvPr id="2050" name="Picture 2" descr="C:\Documents and Settings\jessicam\Desktop\George-only_Grayscale50%transp.gif"/>
          <p:cNvPicPr>
            <a:picLocks noChangeAspect="1" noChangeArrowheads="1"/>
          </p:cNvPicPr>
          <p:nvPr userDrawn="1"/>
        </p:nvPicPr>
        <p:blipFill>
          <a:blip r:embed="rId2" cstate="print"/>
          <a:srcRect/>
          <a:stretch>
            <a:fillRect/>
          </a:stretch>
        </p:blipFill>
        <p:spPr bwMode="auto">
          <a:xfrm>
            <a:off x="8001000" y="5715000"/>
            <a:ext cx="990600" cy="990600"/>
          </a:xfrm>
          <a:prstGeom prst="rect">
            <a:avLst/>
          </a:prstGeom>
          <a:noFill/>
        </p:spPr>
      </p:pic>
      <p:cxnSp>
        <p:nvCxnSpPr>
          <p:cNvPr id="10" name="Straight Connector 9"/>
          <p:cNvCxnSpPr/>
          <p:nvPr userDrawn="1"/>
        </p:nvCxnSpPr>
        <p:spPr>
          <a:xfrm>
            <a:off x="457200" y="1143000"/>
            <a:ext cx="8229600" cy="0"/>
          </a:xfrm>
          <a:prstGeom prst="line">
            <a:avLst/>
          </a:prstGeom>
          <a:ln w="38100">
            <a:solidFill>
              <a:srgbClr val="032B6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457200" y="76200"/>
            <a:ext cx="8229600" cy="914400"/>
          </a:xfrm>
          <a:prstGeom prst="rect">
            <a:avLst/>
          </a:prstGeom>
        </p:spPr>
        <p:txBody>
          <a:bodyPr>
            <a:normAutofit/>
          </a:bodyPr>
          <a:lstStyle>
            <a:lvl1pPr>
              <a:defRPr sz="4000" b="1" i="1">
                <a:solidFill>
                  <a:srgbClr val="6DB33F"/>
                </a:solidFill>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a:prstGeom prst="rect">
            <a:avLst/>
          </a:prstGeom>
        </p:spPr>
        <p:txBody>
          <a:bodyPr>
            <a:normAutofit/>
          </a:bodyPr>
          <a:lstStyle>
            <a:lvl1pPr>
              <a:defRPr sz="4000" b="1" i="1">
                <a:solidFill>
                  <a:srgbClr val="6DB33F"/>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8768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8551871E-9DCB-458C-AFA2-19EE028A76E8}" type="datetime1">
              <a:rPr lang="en-US" smtClean="0"/>
              <a:t>11/2/2015</a:t>
            </a:fld>
            <a:endParaRPr lang="en-US" dirty="0"/>
          </a:p>
        </p:txBody>
      </p:sp>
      <p:sp>
        <p:nvSpPr>
          <p:cNvPr id="6" name="Slide Number Placeholder 5"/>
          <p:cNvSpPr>
            <a:spLocks noGrp="1"/>
          </p:cNvSpPr>
          <p:nvPr>
            <p:ph type="sldNum" sz="quarter" idx="12"/>
          </p:nvPr>
        </p:nvSpPr>
        <p:spPr>
          <a:xfrm>
            <a:off x="2667000" y="6356350"/>
            <a:ext cx="2133600" cy="365125"/>
          </a:xfrm>
        </p:spPr>
        <p:txBody>
          <a:bodyPr/>
          <a:lstStyle>
            <a:lvl1pPr algn="ctr">
              <a:defRPr>
                <a:latin typeface="Arial" pitchFamily="34" charset="0"/>
                <a:cs typeface="Arial" pitchFamily="34" charset="0"/>
              </a:defRPr>
            </a:lvl1pPr>
          </a:lstStyle>
          <a:p>
            <a:fld id="{AF4633DB-60EA-4E8C-BBF5-C69050585220}" type="slidenum">
              <a:rPr lang="en-US" smtClean="0"/>
              <a:pPr/>
              <a:t>‹#›</a:t>
            </a:fld>
            <a:endParaRPr lang="en-US" dirty="0"/>
          </a:p>
        </p:txBody>
      </p:sp>
      <p:pic>
        <p:nvPicPr>
          <p:cNvPr id="2050" name="Picture 2" descr="C:\Documents and Settings\jessicam\Desktop\George-only_Grayscale50%transp.gif"/>
          <p:cNvPicPr>
            <a:picLocks noChangeAspect="1" noChangeArrowheads="1"/>
          </p:cNvPicPr>
          <p:nvPr userDrawn="1"/>
        </p:nvPicPr>
        <p:blipFill>
          <a:blip r:embed="rId2" cstate="print"/>
          <a:srcRect/>
          <a:stretch>
            <a:fillRect/>
          </a:stretch>
        </p:blipFill>
        <p:spPr bwMode="auto">
          <a:xfrm>
            <a:off x="8001000" y="5715000"/>
            <a:ext cx="990600" cy="990600"/>
          </a:xfrm>
          <a:prstGeom prst="rect">
            <a:avLst/>
          </a:prstGeom>
          <a:noFill/>
        </p:spPr>
      </p:pic>
      <p:cxnSp>
        <p:nvCxnSpPr>
          <p:cNvPr id="10" name="Straight Connector 9"/>
          <p:cNvCxnSpPr/>
          <p:nvPr userDrawn="1"/>
        </p:nvCxnSpPr>
        <p:spPr>
          <a:xfrm>
            <a:off x="457200" y="1143000"/>
            <a:ext cx="8229600" cy="0"/>
          </a:xfrm>
          <a:prstGeom prst="line">
            <a:avLst/>
          </a:prstGeom>
          <a:ln w="38100">
            <a:solidFill>
              <a:srgbClr val="032B6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1113"/>
            <a:ext cx="8229600" cy="979487"/>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131888"/>
            <a:ext cx="8229600" cy="4811712"/>
          </a:xfrm>
        </p:spPr>
        <p:txBody>
          <a:bodyPr/>
          <a:lstStyle/>
          <a:p>
            <a:pPr lvl="0"/>
            <a:endParaRPr lang="en-US" noProof="0" dirty="0" smtClean="0"/>
          </a:p>
        </p:txBody>
      </p:sp>
      <p:sp>
        <p:nvSpPr>
          <p:cNvPr id="4" name="Rectangle 10"/>
          <p:cNvSpPr>
            <a:spLocks noGrp="1" noChangeArrowheads="1"/>
          </p:cNvSpPr>
          <p:nvPr>
            <p:ph type="sldNum" sz="quarter" idx="10"/>
          </p:nvPr>
        </p:nvSpPr>
        <p:spPr>
          <a:ln/>
        </p:spPr>
        <p:txBody>
          <a:bodyPr/>
          <a:lstStyle>
            <a:lvl1pPr>
              <a:defRPr/>
            </a:lvl1pPr>
          </a:lstStyle>
          <a:p>
            <a:pPr>
              <a:defRPr/>
            </a:pPr>
            <a:fld id="{9207A276-58D5-4F94-8C11-577B6CD4BA6D}" type="slidenum">
              <a:rPr lang="en-US"/>
              <a:pPr>
                <a:defRPr/>
              </a:pPr>
              <a:t>‹#›</a:t>
            </a:fld>
            <a:endParaRPr lang="en-US" dirty="0"/>
          </a:p>
        </p:txBody>
      </p:sp>
      <p:sp>
        <p:nvSpPr>
          <p:cNvPr id="5" name="Rectangle 11"/>
          <p:cNvSpPr>
            <a:spLocks noGrp="1" noChangeArrowheads="1"/>
          </p:cNvSpPr>
          <p:nvPr>
            <p:ph type="ftr" sz="quarter" idx="11"/>
          </p:nvPr>
        </p:nvSpPr>
        <p:spPr>
          <a:ln/>
        </p:spPr>
        <p:txBody>
          <a:bodyPr/>
          <a:lstStyle>
            <a:lvl1pPr>
              <a:defRPr/>
            </a:lvl1pPr>
          </a:lstStyle>
          <a:p>
            <a:pPr>
              <a:defRPr/>
            </a:pPr>
            <a:r>
              <a:rPr lang="en-US" dirty="0"/>
              <a:t>d. becka</a:t>
            </a:r>
          </a:p>
        </p:txBody>
      </p:sp>
    </p:spTree>
    <p:extLst>
      <p:ext uri="{BB962C8B-B14F-4D97-AF65-F5344CB8AC3E}">
        <p14:creationId xmlns:p14="http://schemas.microsoft.com/office/powerpoint/2010/main" val="308981728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28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388187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752600"/>
            <a:ext cx="7772400" cy="762000"/>
          </a:xfrm>
        </p:spPr>
        <p:txBody>
          <a:bodyPr/>
          <a:lstStyle>
            <a:lvl1pPr>
              <a:defRPr sz="2800">
                <a:solidFill>
                  <a:srgbClr val="7030A0"/>
                </a:solidFill>
                <a:latin typeface="+mj-lt"/>
                <a:ea typeface="Arial Hebrew" charset="0"/>
                <a:cs typeface="Arial Hebrew"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2514600"/>
            <a:ext cx="7772400" cy="4191000"/>
          </a:xfrm>
        </p:spPr>
        <p:txBody>
          <a:bodyPr/>
          <a:lstStyle>
            <a:lvl1pPr>
              <a:buClr>
                <a:srgbClr val="324C80"/>
              </a:buCl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5088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ctr">
              <a:defRPr sz="2800" b="1" cap="none">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1432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mj-lt"/>
              </a:defRPr>
            </a:lvl1pPr>
          </a:lstStyle>
          <a:p>
            <a:r>
              <a:rPr lang="en-US" smtClean="0"/>
              <a:t>Click to edit Master title style</a:t>
            </a:r>
            <a:endParaRPr lang="en-US" dirty="0"/>
          </a:p>
        </p:txBody>
      </p:sp>
      <p:sp>
        <p:nvSpPr>
          <p:cNvPr id="3" name="Content Placeholder 2"/>
          <p:cNvSpPr>
            <a:spLocks noGrp="1"/>
          </p:cNvSpPr>
          <p:nvPr>
            <p:ph sz="half" idx="1"/>
          </p:nvPr>
        </p:nvSpPr>
        <p:spPr>
          <a:xfrm>
            <a:off x="304800" y="2514600"/>
            <a:ext cx="3810000" cy="40386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67200" y="2514600"/>
            <a:ext cx="3810000" cy="40386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940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30362"/>
            <a:ext cx="8229600" cy="808038"/>
          </a:xfrm>
        </p:spPr>
        <p:txBody>
          <a:bodyPr/>
          <a:lstStyle>
            <a:lvl1pPr>
              <a:defRPr sz="2800">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484438"/>
            <a:ext cx="4040188"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3246437"/>
            <a:ext cx="4040188" cy="3382963"/>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484438"/>
            <a:ext cx="4041775"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246437"/>
            <a:ext cx="4041775" cy="3382963"/>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10170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8D6005-437A-4A00-85C6-5A3CAE50A999}" type="datetime1">
              <a:rPr lang="en-US" smtClean="0"/>
              <a:t>11/2/2015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633DB-60EA-4E8C-BBF5-C6905058522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8" r:id="rId3"/>
    <p:sldLayoutId id="2147483659"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752600"/>
            <a:ext cx="77724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304800" y="2514600"/>
            <a:ext cx="77724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575640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spcBef>
          <a:spcPct val="0"/>
        </a:spcBef>
        <a:spcAft>
          <a:spcPct val="0"/>
        </a:spcAft>
        <a:defRPr sz="2800" b="1">
          <a:solidFill>
            <a:srgbClr val="7030A0"/>
          </a:solidFill>
          <a:latin typeface="Calibri"/>
          <a:ea typeface="+mj-ea"/>
          <a:cs typeface="Calibri"/>
        </a:defRPr>
      </a:lvl1pPr>
      <a:lvl2pPr algn="l" rtl="0" eaLnBrk="1" fontAlgn="base" hangingPunct="1">
        <a:spcBef>
          <a:spcPct val="0"/>
        </a:spcBef>
        <a:spcAft>
          <a:spcPct val="0"/>
        </a:spcAft>
        <a:defRPr sz="3200" b="1">
          <a:solidFill>
            <a:srgbClr val="57362A"/>
          </a:solidFill>
          <a:latin typeface="Arial" charset="0"/>
          <a:ea typeface="ＭＳ Ｐゴシック" pitchFamily="-48" charset="-128"/>
          <a:cs typeface="ＭＳ Ｐゴシック" charset="0"/>
        </a:defRPr>
      </a:lvl2pPr>
      <a:lvl3pPr algn="l" rtl="0" eaLnBrk="1" fontAlgn="base" hangingPunct="1">
        <a:spcBef>
          <a:spcPct val="0"/>
        </a:spcBef>
        <a:spcAft>
          <a:spcPct val="0"/>
        </a:spcAft>
        <a:defRPr sz="3200" b="1">
          <a:solidFill>
            <a:srgbClr val="57362A"/>
          </a:solidFill>
          <a:latin typeface="Arial" charset="0"/>
          <a:ea typeface="ＭＳ Ｐゴシック" pitchFamily="-48" charset="-128"/>
          <a:cs typeface="ＭＳ Ｐゴシック" charset="0"/>
        </a:defRPr>
      </a:lvl3pPr>
      <a:lvl4pPr algn="l" rtl="0" eaLnBrk="1" fontAlgn="base" hangingPunct="1">
        <a:spcBef>
          <a:spcPct val="0"/>
        </a:spcBef>
        <a:spcAft>
          <a:spcPct val="0"/>
        </a:spcAft>
        <a:defRPr sz="3200" b="1">
          <a:solidFill>
            <a:srgbClr val="57362A"/>
          </a:solidFill>
          <a:latin typeface="Arial" charset="0"/>
          <a:ea typeface="ＭＳ Ｐゴシック" pitchFamily="-48" charset="-128"/>
          <a:cs typeface="ＭＳ Ｐゴシック" charset="0"/>
        </a:defRPr>
      </a:lvl4pPr>
      <a:lvl5pPr algn="l" rtl="0" eaLnBrk="1" fontAlgn="base" hangingPunct="1">
        <a:spcBef>
          <a:spcPct val="0"/>
        </a:spcBef>
        <a:spcAft>
          <a:spcPct val="0"/>
        </a:spcAft>
        <a:defRPr sz="3200" b="1">
          <a:solidFill>
            <a:srgbClr val="57362A"/>
          </a:solidFill>
          <a:latin typeface="Arial" charset="0"/>
          <a:ea typeface="ＭＳ Ｐゴシック" pitchFamily="-48" charset="-128"/>
          <a:cs typeface="ＭＳ Ｐゴシック" charset="0"/>
        </a:defRPr>
      </a:lvl5pPr>
      <a:lvl6pPr marL="457200" algn="l" rtl="0" eaLnBrk="1" fontAlgn="base" hangingPunct="1">
        <a:spcBef>
          <a:spcPct val="0"/>
        </a:spcBef>
        <a:spcAft>
          <a:spcPct val="0"/>
        </a:spcAft>
        <a:defRPr sz="3200">
          <a:solidFill>
            <a:srgbClr val="1A4454"/>
          </a:solidFill>
          <a:latin typeface="Arial" charset="0"/>
          <a:ea typeface="ＭＳ Ｐゴシック" pitchFamily="-48" charset="-128"/>
        </a:defRPr>
      </a:lvl6pPr>
      <a:lvl7pPr marL="914400" algn="l" rtl="0" eaLnBrk="1" fontAlgn="base" hangingPunct="1">
        <a:spcBef>
          <a:spcPct val="0"/>
        </a:spcBef>
        <a:spcAft>
          <a:spcPct val="0"/>
        </a:spcAft>
        <a:defRPr sz="3200">
          <a:solidFill>
            <a:srgbClr val="1A4454"/>
          </a:solidFill>
          <a:latin typeface="Arial" charset="0"/>
          <a:ea typeface="ＭＳ Ｐゴシック" pitchFamily="-48" charset="-128"/>
        </a:defRPr>
      </a:lvl7pPr>
      <a:lvl8pPr marL="1371600" algn="l" rtl="0" eaLnBrk="1" fontAlgn="base" hangingPunct="1">
        <a:spcBef>
          <a:spcPct val="0"/>
        </a:spcBef>
        <a:spcAft>
          <a:spcPct val="0"/>
        </a:spcAft>
        <a:defRPr sz="3200">
          <a:solidFill>
            <a:srgbClr val="1A4454"/>
          </a:solidFill>
          <a:latin typeface="Arial" charset="0"/>
          <a:ea typeface="ＭＳ Ｐゴシック" pitchFamily="-48" charset="-128"/>
        </a:defRPr>
      </a:lvl8pPr>
      <a:lvl9pPr marL="1828800" algn="l" rtl="0" eaLnBrk="1" fontAlgn="base" hangingPunct="1">
        <a:spcBef>
          <a:spcPct val="0"/>
        </a:spcBef>
        <a:spcAft>
          <a:spcPct val="0"/>
        </a:spcAft>
        <a:defRPr sz="3200">
          <a:solidFill>
            <a:srgbClr val="1A4454"/>
          </a:solidFill>
          <a:latin typeface="Arial" charset="0"/>
          <a:ea typeface="ＭＳ Ｐゴシック" pitchFamily="-48" charset="-128"/>
        </a:defRPr>
      </a:lvl9pPr>
    </p:titleStyle>
    <p:bodyStyle>
      <a:lvl1pPr marL="342900" indent="-342900" algn="l" rtl="0" eaLnBrk="1" fontAlgn="base" hangingPunct="1">
        <a:spcBef>
          <a:spcPct val="20000"/>
        </a:spcBef>
        <a:spcAft>
          <a:spcPct val="0"/>
        </a:spcAft>
        <a:buClr>
          <a:srgbClr val="324C80"/>
        </a:buClr>
        <a:buFont typeface="Times" charset="0"/>
        <a:buChar char="•"/>
        <a:defRPr sz="1800">
          <a:solidFill>
            <a:srgbClr val="363636"/>
          </a:solidFill>
          <a:latin typeface="+mj-lt"/>
          <a:ea typeface="+mn-ea"/>
          <a:cs typeface="ＭＳ Ｐゴシック" charset="0"/>
        </a:defRPr>
      </a:lvl1pPr>
      <a:lvl2pPr marL="742950" indent="-285750" algn="l" rtl="0" eaLnBrk="1" fontAlgn="base" hangingPunct="1">
        <a:spcBef>
          <a:spcPct val="20000"/>
        </a:spcBef>
        <a:spcAft>
          <a:spcPct val="0"/>
        </a:spcAft>
        <a:buChar char="–"/>
        <a:defRPr sz="1800">
          <a:solidFill>
            <a:srgbClr val="363636"/>
          </a:solidFill>
          <a:latin typeface="+mj-lt"/>
          <a:ea typeface="+mn-ea"/>
        </a:defRPr>
      </a:lvl2pPr>
      <a:lvl3pPr marL="1143000" indent="-228600" algn="l" rtl="0" eaLnBrk="1" fontAlgn="base" hangingPunct="1">
        <a:spcBef>
          <a:spcPct val="20000"/>
        </a:spcBef>
        <a:spcAft>
          <a:spcPct val="0"/>
        </a:spcAft>
        <a:buClr>
          <a:schemeClr val="tx1">
            <a:lumMod val="50000"/>
            <a:lumOff val="50000"/>
          </a:schemeClr>
        </a:buClr>
        <a:buFont typeface="Wingdings" charset="0"/>
        <a:buChar char="§"/>
        <a:defRPr sz="1800">
          <a:solidFill>
            <a:srgbClr val="363636"/>
          </a:solidFill>
          <a:latin typeface="+mj-lt"/>
          <a:ea typeface="+mn-ea"/>
        </a:defRPr>
      </a:lvl3pPr>
      <a:lvl4pPr marL="1600200" indent="-228600" algn="l" rtl="0" eaLnBrk="1" fontAlgn="base" hangingPunct="1">
        <a:spcBef>
          <a:spcPct val="20000"/>
        </a:spcBef>
        <a:spcAft>
          <a:spcPct val="0"/>
        </a:spcAft>
        <a:buChar char="o"/>
        <a:defRPr sz="1800">
          <a:solidFill>
            <a:srgbClr val="363636"/>
          </a:solidFill>
          <a:latin typeface="+mj-lt"/>
          <a:ea typeface="+mn-ea"/>
        </a:defRPr>
      </a:lvl4pPr>
      <a:lvl5pPr marL="2057400" indent="-228600" algn="l" rtl="0" eaLnBrk="1" fontAlgn="base" hangingPunct="1">
        <a:spcBef>
          <a:spcPct val="20000"/>
        </a:spcBef>
        <a:spcAft>
          <a:spcPct val="0"/>
        </a:spcAft>
        <a:buFont typeface="Times" charset="0"/>
        <a:buChar char="•"/>
        <a:defRPr sz="1800">
          <a:solidFill>
            <a:srgbClr val="363636"/>
          </a:solidFill>
          <a:latin typeface="+mj-lt"/>
          <a:ea typeface="+mn-ea"/>
        </a:defRPr>
      </a:lvl5pPr>
      <a:lvl6pPr marL="2514600" indent="-228600" algn="l" rtl="0" eaLnBrk="1" fontAlgn="base" hangingPunct="1">
        <a:spcBef>
          <a:spcPct val="20000"/>
        </a:spcBef>
        <a:spcAft>
          <a:spcPct val="0"/>
        </a:spcAft>
        <a:buFont typeface="Times" pitchFamily="-48" charset="0"/>
        <a:buChar char="•"/>
        <a:defRPr sz="2400">
          <a:solidFill>
            <a:schemeClr val="tx1"/>
          </a:solidFill>
          <a:latin typeface="+mn-lt"/>
          <a:ea typeface="+mn-ea"/>
        </a:defRPr>
      </a:lvl6pPr>
      <a:lvl7pPr marL="2971800" indent="-228600" algn="l" rtl="0" eaLnBrk="1" fontAlgn="base" hangingPunct="1">
        <a:spcBef>
          <a:spcPct val="20000"/>
        </a:spcBef>
        <a:spcAft>
          <a:spcPct val="0"/>
        </a:spcAft>
        <a:buFont typeface="Times" pitchFamily="-48" charset="0"/>
        <a:buChar char="•"/>
        <a:defRPr sz="2400">
          <a:solidFill>
            <a:schemeClr val="tx1"/>
          </a:solidFill>
          <a:latin typeface="+mn-lt"/>
          <a:ea typeface="+mn-ea"/>
        </a:defRPr>
      </a:lvl7pPr>
      <a:lvl8pPr marL="3429000" indent="-228600" algn="l" rtl="0" eaLnBrk="1" fontAlgn="base" hangingPunct="1">
        <a:spcBef>
          <a:spcPct val="20000"/>
        </a:spcBef>
        <a:spcAft>
          <a:spcPct val="0"/>
        </a:spcAft>
        <a:buFont typeface="Times" pitchFamily="-48" charset="0"/>
        <a:buChar char="•"/>
        <a:defRPr sz="2400">
          <a:solidFill>
            <a:schemeClr val="tx1"/>
          </a:solidFill>
          <a:latin typeface="+mn-lt"/>
          <a:ea typeface="+mn-ea"/>
        </a:defRPr>
      </a:lvl8pPr>
      <a:lvl9pPr marL="3886200" indent="-228600" algn="l" rtl="0" eaLnBrk="1" fontAlgn="base" hangingPunct="1">
        <a:spcBef>
          <a:spcPct val="20000"/>
        </a:spcBef>
        <a:spcAft>
          <a:spcPct val="0"/>
        </a:spcAft>
        <a:buFont typeface="Times" pitchFamily="-48" charset="0"/>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www.gsa.gov/portal/content/17825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www.des.wa.gov/services/facilities/Energy" TargetMode="External"/><Relationship Id="rId4" Type="http://schemas.openxmlformats.org/officeDocument/2006/relationships/hyperlink" Target="mailto:donna.albert@des.wa.gov"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Tara.Kimbrough@des.wa.gov" TargetMode="External"/><Relationship Id="rId2" Type="http://schemas.openxmlformats.org/officeDocument/2006/relationships/hyperlink" Target="mailto:Donna.Albert@des.wa.gov"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Cara.McClarty@des.wa.gov"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1</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00" y="1447800"/>
            <a:ext cx="5562600" cy="4171950"/>
          </a:xfrm>
          <a:prstGeom prst="rect">
            <a:avLst/>
          </a:prstGeom>
        </p:spPr>
      </p:pic>
    </p:spTree>
    <p:extLst>
      <p:ext uri="{BB962C8B-B14F-4D97-AF65-F5344CB8AC3E}">
        <p14:creationId xmlns:p14="http://schemas.microsoft.com/office/powerpoint/2010/main" val="181778040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3581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2" name="Rectangle 1"/>
          <p:cNvSpPr/>
          <p:nvPr/>
        </p:nvSpPr>
        <p:spPr>
          <a:xfrm>
            <a:off x="2286000" y="5417403"/>
            <a:ext cx="4572000" cy="830997"/>
          </a:xfrm>
          <a:prstGeom prst="rect">
            <a:avLst/>
          </a:prstGeom>
        </p:spPr>
        <p:txBody>
          <a:bodyPr wrap="square">
            <a:spAutoFit/>
          </a:bodyPr>
          <a:lstStyle/>
          <a:p>
            <a:pPr algn="ctr"/>
            <a:r>
              <a:rPr lang="en-US" sz="2400" dirty="0" smtClean="0"/>
              <a:t>HR Telework</a:t>
            </a:r>
          </a:p>
          <a:p>
            <a:pPr algn="ctr"/>
            <a:r>
              <a:rPr lang="en-US" sz="2400" dirty="0" smtClean="0"/>
              <a:t>DES Pilot Project</a:t>
            </a:r>
          </a:p>
        </p:txBody>
      </p:sp>
      <p:pic>
        <p:nvPicPr>
          <p:cNvPr id="1026" name="Picture 2" descr="turn off light"/>
          <p:cNvPicPr>
            <a:picLocks noChangeAspect="1" noChangeArrowheads="1"/>
          </p:cNvPicPr>
          <p:nvPr/>
        </p:nvPicPr>
        <p:blipFill>
          <a:blip r:embed="rId4" cstate="print">
            <a:extLst>
              <a:ext uri="{28A0092B-C50C-407E-A947-70E740481C1C}">
                <a14:useLocalDpi xmlns:a14="http://schemas.microsoft.com/office/drawing/2010/main" val="0"/>
              </a:ext>
            </a:extLst>
          </a:blip>
          <a:srcRect l="13213" r="13213"/>
          <a:stretch>
            <a:fillRect/>
          </a:stretch>
        </p:blipFill>
        <p:spPr bwMode="auto">
          <a:xfrm>
            <a:off x="2600325" y="1276350"/>
            <a:ext cx="3898900" cy="3975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73043071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3581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2" name="Rectangle 1"/>
          <p:cNvSpPr/>
          <p:nvPr/>
        </p:nvSpPr>
        <p:spPr>
          <a:xfrm>
            <a:off x="2286000" y="3664803"/>
            <a:ext cx="4572000" cy="830997"/>
          </a:xfrm>
          <a:prstGeom prst="rect">
            <a:avLst/>
          </a:prstGeom>
        </p:spPr>
        <p:txBody>
          <a:bodyPr wrap="square">
            <a:spAutoFit/>
          </a:bodyPr>
          <a:lstStyle/>
          <a:p>
            <a:pPr marL="342900" indent="-342900">
              <a:buFont typeface="Arial" panose="020B0604020202020204" pitchFamily="34" charset="0"/>
              <a:buChar char="•"/>
            </a:pPr>
            <a:r>
              <a:rPr lang="en-US" sz="2400" dirty="0" smtClean="0"/>
              <a:t>OFM Workplace Strategies website</a:t>
            </a:r>
          </a:p>
        </p:txBody>
      </p:sp>
      <p:sp>
        <p:nvSpPr>
          <p:cNvPr id="6" name="Rectangle 5"/>
          <p:cNvSpPr/>
          <p:nvPr/>
        </p:nvSpPr>
        <p:spPr>
          <a:xfrm>
            <a:off x="2286000" y="3059668"/>
            <a:ext cx="4572000" cy="461665"/>
          </a:xfrm>
          <a:prstGeom prst="rect">
            <a:avLst/>
          </a:prstGeom>
        </p:spPr>
        <p:txBody>
          <a:bodyPr wrap="square">
            <a:spAutoFit/>
          </a:bodyPr>
          <a:lstStyle/>
          <a:p>
            <a:pPr marL="342900" indent="-342900">
              <a:buFont typeface="Arial" panose="020B0604020202020204" pitchFamily="34" charset="0"/>
              <a:buChar char="•"/>
            </a:pPr>
            <a:r>
              <a:rPr lang="en-US" sz="2400" dirty="0" smtClean="0">
                <a:hlinkClick r:id="rId4"/>
              </a:rPr>
              <a:t>GSA Total Workplace website</a:t>
            </a:r>
            <a:endParaRPr lang="en-US" sz="2400" dirty="0" smtClean="0"/>
          </a:p>
        </p:txBody>
      </p:sp>
      <p:sp>
        <p:nvSpPr>
          <p:cNvPr id="7" name="Rectangle 6"/>
          <p:cNvSpPr/>
          <p:nvPr/>
        </p:nvSpPr>
        <p:spPr>
          <a:xfrm>
            <a:off x="1981200" y="2140803"/>
            <a:ext cx="4572000" cy="461665"/>
          </a:xfrm>
          <a:prstGeom prst="rect">
            <a:avLst/>
          </a:prstGeom>
        </p:spPr>
        <p:txBody>
          <a:bodyPr wrap="square">
            <a:spAutoFit/>
          </a:bodyPr>
          <a:lstStyle/>
          <a:p>
            <a:r>
              <a:rPr lang="en-US" sz="2400" dirty="0" smtClean="0"/>
              <a:t>For more information:</a:t>
            </a:r>
          </a:p>
        </p:txBody>
      </p:sp>
    </p:spTree>
    <p:extLst>
      <p:ext uri="{BB962C8B-B14F-4D97-AF65-F5344CB8AC3E}">
        <p14:creationId xmlns:p14="http://schemas.microsoft.com/office/powerpoint/2010/main" val="413182813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12</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2" name="Rectangle 1"/>
          <p:cNvSpPr/>
          <p:nvPr/>
        </p:nvSpPr>
        <p:spPr>
          <a:xfrm>
            <a:off x="1371600" y="1844695"/>
            <a:ext cx="6400800" cy="1508105"/>
          </a:xfrm>
          <a:prstGeom prst="rect">
            <a:avLst/>
          </a:prstGeom>
        </p:spPr>
        <p:txBody>
          <a:bodyPr wrap="square">
            <a:spAutoFit/>
          </a:bodyPr>
          <a:lstStyle/>
          <a:p>
            <a:r>
              <a:rPr lang="en-US" sz="2800" dirty="0" smtClean="0"/>
              <a:t>Any questions about workforce mobility? </a:t>
            </a:r>
          </a:p>
          <a:p>
            <a:r>
              <a:rPr lang="en-US" sz="2800" dirty="0" smtClean="0"/>
              <a:t> </a:t>
            </a:r>
          </a:p>
          <a:p>
            <a:r>
              <a:rPr lang="en-US" sz="2800" dirty="0" smtClean="0"/>
              <a:t>How are your needs changing</a:t>
            </a:r>
            <a:r>
              <a:rPr lang="en-US" sz="3600" dirty="0" smtClean="0"/>
              <a:t>?</a:t>
            </a:r>
            <a:endParaRPr lang="en-US" sz="4000" dirty="0"/>
          </a:p>
        </p:txBody>
      </p:sp>
      <p:sp>
        <p:nvSpPr>
          <p:cNvPr id="4" name="Rectangle 3"/>
          <p:cNvSpPr/>
          <p:nvPr/>
        </p:nvSpPr>
        <p:spPr>
          <a:xfrm>
            <a:off x="1371600" y="3960674"/>
            <a:ext cx="7010400" cy="1754326"/>
          </a:xfrm>
          <a:prstGeom prst="rect">
            <a:avLst/>
          </a:prstGeom>
        </p:spPr>
        <p:txBody>
          <a:bodyPr wrap="square">
            <a:spAutoFit/>
          </a:bodyPr>
          <a:lstStyle/>
          <a:p>
            <a:r>
              <a:rPr lang="en-US" b="1" dirty="0"/>
              <a:t>Donna K. Albert, PE, MCE, CEM, LEED-AP</a:t>
            </a:r>
            <a:r>
              <a:rPr lang="en-US" dirty="0"/>
              <a:t>, Energy Project Manager</a:t>
            </a:r>
          </a:p>
          <a:p>
            <a:r>
              <a:rPr lang="en-US" b="1" dirty="0"/>
              <a:t>Developmental Job Assignment, DES Workplace of the Future</a:t>
            </a:r>
            <a:endParaRPr lang="en-US" dirty="0"/>
          </a:p>
          <a:p>
            <a:r>
              <a:rPr lang="en-US" dirty="0"/>
              <a:t>Department of Enterprise Services, Energy </a:t>
            </a:r>
            <a:r>
              <a:rPr lang="en-US" dirty="0" smtClean="0"/>
              <a:t>Program</a:t>
            </a:r>
            <a:r>
              <a:rPr lang="en-US" dirty="0"/>
              <a:t/>
            </a:r>
            <a:br>
              <a:rPr lang="en-US" dirty="0"/>
            </a:br>
            <a:r>
              <a:rPr lang="en-US" b="1" dirty="0"/>
              <a:t>Cell Phone:  (360) 489-2420  </a:t>
            </a:r>
            <a:r>
              <a:rPr lang="en-US" dirty="0"/>
              <a:t/>
            </a:r>
            <a:br>
              <a:rPr lang="en-US" dirty="0"/>
            </a:br>
            <a:r>
              <a:rPr lang="en-US" dirty="0"/>
              <a:t>E-mail:  </a:t>
            </a:r>
            <a:r>
              <a:rPr lang="en-US" u="sng" dirty="0">
                <a:hlinkClick r:id="rId4"/>
              </a:rPr>
              <a:t>donna.albert@des.wa.gov</a:t>
            </a:r>
            <a:endParaRPr lang="en-US" dirty="0"/>
          </a:p>
          <a:p>
            <a:r>
              <a:rPr lang="en-US" b="1" dirty="0"/>
              <a:t>DES Energy </a:t>
            </a:r>
            <a:r>
              <a:rPr lang="en-US" dirty="0"/>
              <a:t>Website:  </a:t>
            </a:r>
            <a:r>
              <a:rPr lang="en-US" u="sng" dirty="0">
                <a:hlinkClick r:id="rId5"/>
              </a:rPr>
              <a:t>http://www.des.wa.gov/services/facilities/Energy</a:t>
            </a:r>
            <a:endParaRPr lang="en-US" dirty="0"/>
          </a:p>
        </p:txBody>
      </p:sp>
    </p:spTree>
    <p:extLst>
      <p:ext uri="{BB962C8B-B14F-4D97-AF65-F5344CB8AC3E}">
        <p14:creationId xmlns:p14="http://schemas.microsoft.com/office/powerpoint/2010/main" val="355456995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dirty="0" smtClean="0"/>
              <a:t>Department of Enterprise Services</a:t>
            </a:r>
          </a:p>
          <a:p>
            <a:pPr marL="0" indent="0" algn="ctr">
              <a:buNone/>
            </a:pPr>
            <a:r>
              <a:rPr lang="en-US" dirty="0" smtClean="0">
                <a:hlinkClick r:id="rId2"/>
              </a:rPr>
              <a:t>Donna.Albert@des.wa.gov</a:t>
            </a:r>
            <a:endParaRPr lang="en-US" dirty="0" smtClean="0"/>
          </a:p>
          <a:p>
            <a:pPr marL="0" indent="0" algn="ctr">
              <a:buNone/>
            </a:pPr>
            <a:r>
              <a:rPr lang="en-US" smtClean="0">
                <a:hlinkClick r:id="rId3"/>
              </a:rPr>
              <a:t>Tara.Kimbrough@des.wa.gov</a:t>
            </a:r>
            <a:endParaRPr lang="en-US" dirty="0" smtClean="0"/>
          </a:p>
          <a:p>
            <a:pPr marL="0" indent="0" algn="ctr">
              <a:buNone/>
            </a:pPr>
            <a:r>
              <a:rPr lang="en-US" dirty="0" smtClean="0">
                <a:hlinkClick r:id="rId4"/>
              </a:rPr>
              <a:t>Cara.McClarty@des.wa.gov</a:t>
            </a:r>
            <a:endParaRPr lang="en-US" dirty="0" smtClean="0"/>
          </a:p>
          <a:p>
            <a:pPr marL="0" indent="0" algn="ctr">
              <a:buNone/>
            </a:pPr>
            <a:r>
              <a:rPr lang="en-US" dirty="0" smtClean="0"/>
              <a:t>www.des.wa.gov </a:t>
            </a:r>
            <a:endParaRPr lang="en-US" dirty="0"/>
          </a:p>
          <a:p>
            <a:pPr algn="ctr">
              <a:buNone/>
            </a:pPr>
            <a:endParaRPr lang="en-US" sz="1200" dirty="0" smtClean="0"/>
          </a:p>
        </p:txBody>
      </p:sp>
      <p:sp>
        <p:nvSpPr>
          <p:cNvPr id="3" name="Title 2"/>
          <p:cNvSpPr>
            <a:spLocks noGrp="1"/>
          </p:cNvSpPr>
          <p:nvPr>
            <p:ph type="title"/>
          </p:nvPr>
        </p:nvSpPr>
        <p:spPr>
          <a:xfrm>
            <a:off x="457200" y="304800"/>
            <a:ext cx="8229600" cy="762000"/>
          </a:xfrm>
        </p:spPr>
        <p:txBody>
          <a:bodyPr>
            <a:noAutofit/>
          </a:bodyPr>
          <a:lstStyle/>
          <a:p>
            <a:r>
              <a:rPr lang="en-US" dirty="0" smtClean="0"/>
              <a:t>Questions </a:t>
            </a:r>
            <a:endParaRPr lang="en-US" dirty="0"/>
          </a:p>
        </p:txBody>
      </p:sp>
      <p:pic>
        <p:nvPicPr>
          <p:cNvPr id="4" name="Content Placeholder 5" descr="Button_Orange.png"/>
          <p:cNvPicPr>
            <a:picLocks noChangeAspect="1"/>
          </p:cNvPicPr>
          <p:nvPr/>
        </p:nvPicPr>
        <p:blipFill>
          <a:blip r:embed="rId5" cstate="print"/>
          <a:stretch>
            <a:fillRect/>
          </a:stretch>
        </p:blipFill>
        <p:spPr>
          <a:xfrm>
            <a:off x="185139" y="5791200"/>
            <a:ext cx="957861" cy="877824"/>
          </a:xfrm>
          <a:prstGeom prst="rect">
            <a:avLst/>
          </a:prstGeom>
        </p:spPr>
      </p:pic>
      <p:sp>
        <p:nvSpPr>
          <p:cNvPr id="5" name="Slide Number Placeholder 4"/>
          <p:cNvSpPr>
            <a:spLocks noGrp="1"/>
          </p:cNvSpPr>
          <p:nvPr>
            <p:ph type="sldNum" sz="quarter" idx="12"/>
          </p:nvPr>
        </p:nvSpPr>
        <p:spPr/>
        <p:txBody>
          <a:bodyPr/>
          <a:lstStyle/>
          <a:p>
            <a:fld id="{AF4633DB-60EA-4E8C-BBF5-C69050585220}" type="slidenum">
              <a:rPr lang="en-US" smtClean="0"/>
              <a:pPr/>
              <a:t>13</a:t>
            </a:fld>
            <a:endParaRPr lang="en-US" dirty="0"/>
          </a:p>
        </p:txBody>
      </p:sp>
    </p:spTree>
    <p:extLst>
      <p:ext uri="{BB962C8B-B14F-4D97-AF65-F5344CB8AC3E}">
        <p14:creationId xmlns:p14="http://schemas.microsoft.com/office/powerpoint/2010/main" val="1239351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220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2</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265" y="1676400"/>
            <a:ext cx="690666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120505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3</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489" y="1552575"/>
            <a:ext cx="6757021" cy="380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86976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3581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2" name="Rectangle 1"/>
          <p:cNvSpPr/>
          <p:nvPr/>
        </p:nvSpPr>
        <p:spPr>
          <a:xfrm>
            <a:off x="2286000" y="5124271"/>
            <a:ext cx="4572000" cy="1200329"/>
          </a:xfrm>
          <a:prstGeom prst="rect">
            <a:avLst/>
          </a:prstGeom>
        </p:spPr>
        <p:txBody>
          <a:bodyPr wrap="square">
            <a:spAutoFit/>
          </a:bodyPr>
          <a:lstStyle/>
          <a:p>
            <a:pPr algn="ctr"/>
            <a:r>
              <a:rPr lang="en-US" sz="2400" dirty="0" smtClean="0"/>
              <a:t>Occupant Configurable Space</a:t>
            </a:r>
          </a:p>
          <a:p>
            <a:pPr algn="ctr"/>
            <a:r>
              <a:rPr lang="en-US" sz="2400" dirty="0" smtClean="0"/>
              <a:t>WaTech Example</a:t>
            </a:r>
          </a:p>
          <a:p>
            <a:pPr algn="ctr"/>
            <a:r>
              <a:rPr lang="en-US" sz="2400" dirty="0" smtClean="0"/>
              <a:t>(before)</a:t>
            </a:r>
            <a:endParaRPr lang="en-US" sz="24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265" y="1066800"/>
            <a:ext cx="690666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60074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3581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2" name="Rectangle 1"/>
          <p:cNvSpPr/>
          <p:nvPr/>
        </p:nvSpPr>
        <p:spPr>
          <a:xfrm>
            <a:off x="2286000" y="5124271"/>
            <a:ext cx="4572000" cy="1200329"/>
          </a:xfrm>
          <a:prstGeom prst="rect">
            <a:avLst/>
          </a:prstGeom>
        </p:spPr>
        <p:txBody>
          <a:bodyPr wrap="square">
            <a:spAutoFit/>
          </a:bodyPr>
          <a:lstStyle/>
          <a:p>
            <a:pPr algn="ctr"/>
            <a:r>
              <a:rPr lang="en-US" sz="2400" dirty="0" smtClean="0"/>
              <a:t>Occupant Configurable Space</a:t>
            </a:r>
          </a:p>
          <a:p>
            <a:pPr algn="ctr"/>
            <a:r>
              <a:rPr lang="en-US" sz="2400" dirty="0" smtClean="0"/>
              <a:t>WaTech Example</a:t>
            </a:r>
          </a:p>
          <a:p>
            <a:pPr algn="ctr"/>
            <a:r>
              <a:rPr lang="en-US" sz="2400" dirty="0" smtClean="0"/>
              <a:t>(after)</a:t>
            </a:r>
            <a:endParaRPr lang="en-US" sz="2400"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5671" y="1390651"/>
            <a:ext cx="6232657"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22724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3581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2" name="Rectangle 1"/>
          <p:cNvSpPr/>
          <p:nvPr/>
        </p:nvSpPr>
        <p:spPr>
          <a:xfrm>
            <a:off x="2286000" y="5124271"/>
            <a:ext cx="4572000" cy="1200329"/>
          </a:xfrm>
          <a:prstGeom prst="rect">
            <a:avLst/>
          </a:prstGeom>
        </p:spPr>
        <p:txBody>
          <a:bodyPr wrap="square">
            <a:spAutoFit/>
          </a:bodyPr>
          <a:lstStyle/>
          <a:p>
            <a:pPr algn="ctr"/>
            <a:r>
              <a:rPr lang="en-US" sz="2400" dirty="0" smtClean="0"/>
              <a:t>Configurable Conference Room</a:t>
            </a:r>
          </a:p>
          <a:p>
            <a:pPr algn="ctr"/>
            <a:r>
              <a:rPr lang="en-US" sz="2400" dirty="0" smtClean="0"/>
              <a:t>WaTech Example</a:t>
            </a:r>
          </a:p>
          <a:p>
            <a:pPr algn="ctr"/>
            <a:r>
              <a:rPr lang="en-US" sz="2400" dirty="0" smtClean="0"/>
              <a:t>(after)</a:t>
            </a:r>
            <a:endParaRPr lang="en-US"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8650" y="1190623"/>
            <a:ext cx="5041900" cy="3781425"/>
          </a:xfrm>
          <a:prstGeom prst="rect">
            <a:avLst/>
          </a:prstGeom>
        </p:spPr>
      </p:pic>
    </p:spTree>
    <p:extLst>
      <p:ext uri="{BB962C8B-B14F-4D97-AF65-F5344CB8AC3E}">
        <p14:creationId xmlns:p14="http://schemas.microsoft.com/office/powerpoint/2010/main" val="147422724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7</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8251" y="1128439"/>
            <a:ext cx="4042697" cy="4086639"/>
          </a:xfrm>
          <a:prstGeom prst="rect">
            <a:avLst/>
          </a:prstGeom>
        </p:spPr>
      </p:pic>
      <p:sp>
        <p:nvSpPr>
          <p:cNvPr id="4" name="TextBox 3"/>
          <p:cNvSpPr txBox="1"/>
          <p:nvPr/>
        </p:nvSpPr>
        <p:spPr>
          <a:xfrm>
            <a:off x="2095499" y="5528191"/>
            <a:ext cx="4648200" cy="830997"/>
          </a:xfrm>
          <a:prstGeom prst="rect">
            <a:avLst/>
          </a:prstGeom>
          <a:noFill/>
        </p:spPr>
        <p:txBody>
          <a:bodyPr wrap="square" rtlCol="0">
            <a:spAutoFit/>
          </a:bodyPr>
          <a:lstStyle/>
          <a:p>
            <a:pPr algn="ctr"/>
            <a:r>
              <a:rPr lang="en-US" sz="2400" dirty="0" smtClean="0"/>
              <a:t>Work Anywhere Anytime </a:t>
            </a:r>
          </a:p>
          <a:p>
            <a:pPr algn="ctr"/>
            <a:r>
              <a:rPr lang="en-US" sz="2400" dirty="0" smtClean="0"/>
              <a:t>WaTech Pilot Project</a:t>
            </a:r>
            <a:endParaRPr lang="en-US" sz="2400" dirty="0"/>
          </a:p>
        </p:txBody>
      </p:sp>
    </p:spTree>
    <p:extLst>
      <p:ext uri="{BB962C8B-B14F-4D97-AF65-F5344CB8AC3E}">
        <p14:creationId xmlns:p14="http://schemas.microsoft.com/office/powerpoint/2010/main" val="425386622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3581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2" name="Rectangle 1"/>
          <p:cNvSpPr/>
          <p:nvPr/>
        </p:nvSpPr>
        <p:spPr>
          <a:xfrm>
            <a:off x="2286000" y="5124271"/>
            <a:ext cx="4572000" cy="1200329"/>
          </a:xfrm>
          <a:prstGeom prst="rect">
            <a:avLst/>
          </a:prstGeom>
        </p:spPr>
        <p:txBody>
          <a:bodyPr wrap="square">
            <a:spAutoFit/>
          </a:bodyPr>
          <a:lstStyle/>
          <a:p>
            <a:pPr algn="ctr"/>
            <a:r>
              <a:rPr lang="en-US" sz="2400" dirty="0" smtClean="0"/>
              <a:t>Field Services</a:t>
            </a:r>
          </a:p>
          <a:p>
            <a:pPr algn="ctr"/>
            <a:r>
              <a:rPr lang="en-US" sz="2400" dirty="0" smtClean="0"/>
              <a:t>WaTech Pilot Project</a:t>
            </a:r>
          </a:p>
          <a:p>
            <a:pPr algn="ctr"/>
            <a:r>
              <a:rPr lang="en-US" sz="2400" dirty="0" smtClean="0"/>
              <a:t>(after)</a:t>
            </a:r>
            <a:endParaRPr lang="en-US"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6431" y="1216223"/>
            <a:ext cx="4986338" cy="3739753"/>
          </a:xfrm>
          <a:prstGeom prst="rect">
            <a:avLst/>
          </a:prstGeom>
        </p:spPr>
      </p:pic>
    </p:spTree>
    <p:extLst>
      <p:ext uri="{BB962C8B-B14F-4D97-AF65-F5344CB8AC3E}">
        <p14:creationId xmlns:p14="http://schemas.microsoft.com/office/powerpoint/2010/main" val="349091344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3581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2" name="Rectangle 1"/>
          <p:cNvSpPr/>
          <p:nvPr/>
        </p:nvSpPr>
        <p:spPr>
          <a:xfrm>
            <a:off x="2286000" y="5417403"/>
            <a:ext cx="4572000" cy="830997"/>
          </a:xfrm>
          <a:prstGeom prst="rect">
            <a:avLst/>
          </a:prstGeom>
        </p:spPr>
        <p:txBody>
          <a:bodyPr wrap="square">
            <a:spAutoFit/>
          </a:bodyPr>
          <a:lstStyle/>
          <a:p>
            <a:pPr algn="ctr"/>
            <a:r>
              <a:rPr lang="en-US" sz="2400" dirty="0" smtClean="0"/>
              <a:t>Executive Suite</a:t>
            </a:r>
          </a:p>
          <a:p>
            <a:pPr algn="ctr"/>
            <a:r>
              <a:rPr lang="en-US" sz="2400" dirty="0" smtClean="0"/>
              <a:t>DES Pilot Project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700" y="1304925"/>
            <a:ext cx="5257800" cy="3943350"/>
          </a:xfrm>
          <a:prstGeom prst="rect">
            <a:avLst/>
          </a:prstGeom>
        </p:spPr>
      </p:pic>
    </p:spTree>
    <p:extLst>
      <p:ext uri="{BB962C8B-B14F-4D97-AF65-F5344CB8AC3E}">
        <p14:creationId xmlns:p14="http://schemas.microsoft.com/office/powerpoint/2010/main" val="332779873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S-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CTS_ppt_template">
  <a:themeElements>
    <a:clrScheme name="Custom 1">
      <a:dk1>
        <a:srgbClr val="5C1F00"/>
      </a:dk1>
      <a:lt1>
        <a:srgbClr val="151515"/>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Blank Presentation">
      <a:majorFont>
        <a:latin typeface="Arial"/>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TCTS_ppt_template" id="{63A12C9E-84E4-5E49-BF0E-11E69806A4D0}" vid="{5E739B0C-F91E-1047-B400-DCE09F7996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_dlc_DocId xmlns="ab5d7b00-834a-4efe-8968-9d97478a3691">EWUPACEUPKES-170-11367</_dlc_DocId>
    <_dlc_DocIdUrl xmlns="ab5d7b00-834a-4efe-8968-9d97478a3691">
      <Url>http://stage-des/_layouts/DocIdRedir.aspx?ID=EWUPACEUPKES-170-11367</Url>
      <Description>EWUPACEUPKES-170-11367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2A41A54BADD08F46A25A439CA5113C81" ma:contentTypeVersion="2" ma:contentTypeDescription="Create a new document." ma:contentTypeScope="" ma:versionID="b0572839a5f1b379d340e89a57fe4ebe">
  <xsd:schema xmlns:xsd="http://www.w3.org/2001/XMLSchema" xmlns:xs="http://www.w3.org/2001/XMLSchema" xmlns:p="http://schemas.microsoft.com/office/2006/metadata/properties" xmlns:ns1="http://schemas.microsoft.com/sharepoint/v3" xmlns:ns2="ab5d7b00-834a-4efe-8968-9d97478a3691" targetNamespace="http://schemas.microsoft.com/office/2006/metadata/properties" ma:root="true" ma:fieldsID="b8b80030ab68ff9f9ef10e2a8494e4c4" ns1:_="" ns2:_="">
    <xsd:import namespace="http://schemas.microsoft.com/sharepoint/v3"/>
    <xsd:import namespace="ab5d7b00-834a-4efe-8968-9d97478a3691"/>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 ma:internalName="PublishingStartDate">
      <xsd:simpleType>
        <xsd:restriction base="dms:Unknown"/>
      </xsd:simpleType>
    </xsd:element>
    <xsd:element name="PublishingExpirationDate" ma:index="12"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b5d7b00-834a-4efe-8968-9d97478a369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AFF521-CD21-49C2-9477-3005E397F19F}"/>
</file>

<file path=customXml/itemProps2.xml><?xml version="1.0" encoding="utf-8"?>
<ds:datastoreItem xmlns:ds="http://schemas.openxmlformats.org/officeDocument/2006/customXml" ds:itemID="{ACCE7D81-4E8A-47AC-BB6E-4D2F8F316D45}"/>
</file>

<file path=customXml/itemProps3.xml><?xml version="1.0" encoding="utf-8"?>
<ds:datastoreItem xmlns:ds="http://schemas.openxmlformats.org/officeDocument/2006/customXml" ds:itemID="{A5F5B747-C14C-49C7-92DF-4153A47C5F99}"/>
</file>

<file path=customXml/itemProps4.xml><?xml version="1.0" encoding="utf-8"?>
<ds:datastoreItem xmlns:ds="http://schemas.openxmlformats.org/officeDocument/2006/customXml" ds:itemID="{70DEA2DE-FCFD-458F-99FB-57E3085E1B29}"/>
</file>

<file path=docProps/app.xml><?xml version="1.0" encoding="utf-8"?>
<Properties xmlns="http://schemas.openxmlformats.org/officeDocument/2006/extended-properties" xmlns:vt="http://schemas.openxmlformats.org/officeDocument/2006/docPropsVTypes">
  <Template/>
  <TotalTime>10160</TotalTime>
  <Words>784</Words>
  <Application>Microsoft Office PowerPoint</Application>
  <PresentationFormat>On-screen Show (4:3)</PresentationFormat>
  <Paragraphs>92</Paragraphs>
  <Slides>14</Slides>
  <Notes>12</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DES-PPT-Template</vt:lpstr>
      <vt:lpstr>TCTS_ppt_template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lpstr>PowerPoint Presentation</vt:lpstr>
    </vt:vector>
  </TitlesOfParts>
  <Company>Department of Enterprise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jonp</dc:creator>
  <cp:lastModifiedBy>Aldridge, Lindsey (DES Contractor)</cp:lastModifiedBy>
  <cp:revision>342</cp:revision>
  <cp:lastPrinted>2015-09-22T16:48:59Z</cp:lastPrinted>
  <dcterms:created xsi:type="dcterms:W3CDTF">2012-07-19T21:11:51Z</dcterms:created>
  <dcterms:modified xsi:type="dcterms:W3CDTF">2015-11-02T23:55:11Z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0x0101002A41A54BADD08F46A25A439CA5113C81</vt:lpwstr>
  </property>
  <property fmtid="{D5CDD505-2E9C-101B-9397-08002B2CF9AE}" pid="3" name="_dlc_DocIdItemGuid">
    <vt:lpwstr>1ce358b0-aeae-4281-9802-3d7fc8b94089</vt:lpwstr>
  </property>
</Properties>
</file>