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9" r:id="rId5"/>
  </p:sldMasterIdLst>
  <p:notesMasterIdLst>
    <p:notesMasterId r:id="rId30"/>
  </p:notesMasterIdLst>
  <p:sldIdLst>
    <p:sldId id="300" r:id="rId6"/>
    <p:sldId id="257" r:id="rId7"/>
    <p:sldId id="258" r:id="rId8"/>
    <p:sldId id="293" r:id="rId9"/>
    <p:sldId id="270" r:id="rId10"/>
    <p:sldId id="295" r:id="rId11"/>
    <p:sldId id="283" r:id="rId12"/>
    <p:sldId id="296" r:id="rId13"/>
    <p:sldId id="298" r:id="rId14"/>
    <p:sldId id="297" r:id="rId15"/>
    <p:sldId id="291" r:id="rId16"/>
    <p:sldId id="299" r:id="rId17"/>
    <p:sldId id="292" r:id="rId18"/>
    <p:sldId id="288" r:id="rId19"/>
    <p:sldId id="262" r:id="rId20"/>
    <p:sldId id="263" r:id="rId21"/>
    <p:sldId id="294" r:id="rId22"/>
    <p:sldId id="264" r:id="rId23"/>
    <p:sldId id="261" r:id="rId24"/>
    <p:sldId id="290" r:id="rId25"/>
    <p:sldId id="265" r:id="rId26"/>
    <p:sldId id="266" r:id="rId27"/>
    <p:sldId id="267" r:id="rId28"/>
    <p:sldId id="301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BE7"/>
    <a:srgbClr val="6DB33F"/>
    <a:srgbClr val="032B6D"/>
    <a:srgbClr val="CC9900"/>
    <a:srgbClr val="ADA6B4"/>
    <a:srgbClr val="A4A3B7"/>
    <a:srgbClr val="021F4E"/>
    <a:srgbClr val="243962"/>
    <a:srgbClr val="283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1" autoAdjust="0"/>
    <p:restoredTop sz="51139" autoAdjust="0"/>
  </p:normalViewPr>
  <p:slideViewPr>
    <p:cSldViewPr>
      <p:cViewPr varScale="1">
        <p:scale>
          <a:sx n="60" d="100"/>
          <a:sy n="60" d="100"/>
        </p:scale>
        <p:origin x="-30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25" d="100"/>
          <a:sy n="125" d="100"/>
        </p:scale>
        <p:origin x="-1662" y="108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4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294D073-375B-4414-951B-1CB3216E2BB8}" type="datetimeFigureOut">
              <a:rPr lang="en-US" smtClean="0"/>
              <a:pPr/>
              <a:t>11/2/2015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6C41FE-50D3-409A-B028-0F48A32A3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5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i="0" u="none" dirty="0" smtClean="0">
                <a:solidFill>
                  <a:schemeClr val="tx1"/>
                </a:solidFill>
              </a:rPr>
              <a:t>Judy</a:t>
            </a:r>
          </a:p>
          <a:p>
            <a:endParaRPr lang="en-US" sz="1300" b="1" i="0" u="none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26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Vanessa</a:t>
            </a:r>
          </a:p>
          <a:p>
            <a:endParaRPr lang="en-US" sz="1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20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en-US" b="1" dirty="0" smtClean="0"/>
              <a:t>Vanessa</a:t>
            </a:r>
          </a:p>
          <a:p>
            <a:endParaRPr lang="en-US" sz="1600" dirty="0" smtClean="0"/>
          </a:p>
          <a:p>
            <a:pPr marL="178027" indent="-178027">
              <a:buFont typeface="Wingdings"/>
              <a:buChar char="Ø"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24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Vanessa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20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Vanessa</a:t>
            </a:r>
          </a:p>
          <a:p>
            <a:endParaRPr lang="en-US" sz="1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72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Vanessa</a:t>
            </a:r>
          </a:p>
          <a:p>
            <a:pPr lvl="0"/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3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Vanessa</a:t>
            </a:r>
          </a:p>
          <a:p>
            <a:endParaRPr lang="en-US" sz="1600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47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Larry – Plan, Create,</a:t>
            </a:r>
            <a:r>
              <a:rPr lang="en-US" b="1" baseline="0" dirty="0" smtClean="0"/>
              <a:t> Modify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73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/>
              <a:t>Vanessa – Print, Insert, Deliver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7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Larry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25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415790"/>
            <a:ext cx="6324600" cy="4499610"/>
          </a:xfrm>
        </p:spPr>
        <p:txBody>
          <a:bodyPr>
            <a:normAutofit/>
          </a:bodyPr>
          <a:lstStyle/>
          <a:p>
            <a:r>
              <a:rPr lang="en-US" b="1" dirty="0" smtClean="0"/>
              <a:t>Judy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0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Judy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91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Judy</a:t>
            </a: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70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smtClean="0"/>
              <a:t>Kari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09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="1" dirty="0" smtClean="0"/>
              <a:t>Judy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1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Judy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28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Larry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2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Larry</a:t>
            </a:r>
          </a:p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28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Larry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0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Larry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8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Larry</a:t>
            </a:r>
          </a:p>
          <a:p>
            <a:endParaRPr lang="en-US" sz="2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41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Larry</a:t>
            </a:r>
          </a:p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C41FE-50D3-409A-B028-0F48A32A3A6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2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2954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4B2C409-97E4-4FBA-B694-9CF34CD0FA2E}" type="datetimeFigureOut">
              <a:rPr lang="en-US" smtClean="0"/>
              <a:pPr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5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3487"/>
            <a:ext cx="3008313" cy="1162050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76374"/>
            <a:ext cx="5111750" cy="52435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955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836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1814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48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1371600"/>
            <a:ext cx="1943100" cy="5334000"/>
          </a:xfrm>
        </p:spPr>
        <p:txBody>
          <a:bodyPr vert="eaVert"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371600"/>
            <a:ext cx="5676900" cy="5334000"/>
          </a:xfrm>
        </p:spPr>
        <p:txBody>
          <a:bodyPr vert="eaVert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2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4B2C409-97E4-4FBA-B694-9CF34CD0FA2E}" type="datetimeFigureOut">
              <a:rPr lang="en-US" smtClean="0"/>
              <a:pPr/>
              <a:t>11/2/2015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0" y="6356350"/>
            <a:ext cx="2133600" cy="365125"/>
          </a:xfrm>
        </p:spPr>
        <p:txBody>
          <a:bodyPr/>
          <a:lstStyle>
            <a:lvl1pPr algn="ctr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0" name="Picture 2" descr="C:\Documents and Settings\jessicam\Desktop\George-only_Grayscale50%transp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15000"/>
            <a:ext cx="990600" cy="990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 w="38100">
            <a:solidFill>
              <a:srgbClr val="032B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1">
                <a:solidFill>
                  <a:srgbClr val="6DB33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1">
                <a:solidFill>
                  <a:srgbClr val="6DB33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4B2C409-97E4-4FBA-B694-9CF34CD0FA2E}" type="datetimeFigureOut">
              <a:rPr lang="en-US" smtClean="0"/>
              <a:pPr/>
              <a:t>11/2/2015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0" y="6356350"/>
            <a:ext cx="2133600" cy="365125"/>
          </a:xfrm>
        </p:spPr>
        <p:txBody>
          <a:bodyPr/>
          <a:lstStyle>
            <a:lvl1pPr algn="ctr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0" name="Picture 2" descr="C:\Documents and Settings\jessicam\Desktop\George-only_Grayscale50%transp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15000"/>
            <a:ext cx="990600" cy="990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 w="38100">
            <a:solidFill>
              <a:srgbClr val="032B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1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7772400" cy="762000"/>
          </a:xfrm>
        </p:spPr>
        <p:txBody>
          <a:bodyPr/>
          <a:lstStyle>
            <a:lvl1pPr>
              <a:defRPr sz="2800">
                <a:solidFill>
                  <a:srgbClr val="7030A0"/>
                </a:solidFill>
                <a:latin typeface="+mj-lt"/>
                <a:ea typeface="Arial Hebrew" charset="0"/>
                <a:cs typeface="Arial Hebrew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7772400" cy="4191000"/>
          </a:xfrm>
        </p:spPr>
        <p:txBody>
          <a:bodyPr/>
          <a:lstStyle>
            <a:lvl1pPr>
              <a:buClr>
                <a:srgbClr val="324C80"/>
              </a:buCl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8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2800" b="1" cap="none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77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2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0362"/>
            <a:ext cx="8229600" cy="808038"/>
          </a:xfr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4438"/>
            <a:ext cx="4040188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46437"/>
            <a:ext cx="4040188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484438"/>
            <a:ext cx="4041775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46437"/>
            <a:ext cx="4041775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5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7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C409-97E4-4FBA-B694-9CF34CD0FA2E}" type="datetimeFigureOut">
              <a:rPr lang="en-US" smtClean="0"/>
              <a:pPr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752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514600"/>
            <a:ext cx="777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359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030A0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24C80"/>
        </a:buClr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363636"/>
          </a:solidFill>
          <a:latin typeface="+mj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charset="0"/>
        <a:buChar char="§"/>
        <a:defRPr sz="1800">
          <a:solidFill>
            <a:srgbClr val="363636"/>
          </a:solidFill>
          <a:latin typeface="+mj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o"/>
        <a:defRPr sz="1800">
          <a:solidFill>
            <a:srgbClr val="363636"/>
          </a:solidFill>
          <a:latin typeface="+mj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.wa.gov/PrintingMai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rry.berg@des.wa.gov" TargetMode="External"/><Relationship Id="rId4" Type="http://schemas.openxmlformats.org/officeDocument/2006/relationships/hyperlink" Target="mailto:judy.lorenzo@des.wa.go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343400"/>
            <a:ext cx="7772400" cy="12954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ea typeface="ＭＳ Ｐゴシック" charset="0"/>
              </a:rPr>
              <a:t>Lick Your Last Envelope</a:t>
            </a:r>
            <a:br>
              <a:rPr lang="en-US" sz="2000" dirty="0" smtClean="0">
                <a:ea typeface="ＭＳ Ｐゴシック" charset="0"/>
              </a:rPr>
            </a:br>
            <a:r>
              <a:rPr lang="en-US" sz="2000" dirty="0" smtClean="0">
                <a:ea typeface="ＭＳ Ｐゴシック" charset="0"/>
              </a:rPr>
              <a:t>How DES Can Save You Time and Money While Increasing the Quality of your Mass Mailings and Print Products</a:t>
            </a:r>
            <a:endParaRPr lang="en-US" sz="2000" dirty="0">
              <a:solidFill>
                <a:srgbClr val="7030A0"/>
              </a:solidFill>
              <a:ea typeface="ＭＳ Ｐゴシック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5486400"/>
            <a:ext cx="6248400" cy="762000"/>
          </a:xfrm>
        </p:spPr>
        <p:txBody>
          <a:bodyPr/>
          <a:lstStyle/>
          <a:p>
            <a:pPr eaLnBrk="1" hangingPunct="1"/>
            <a:r>
              <a:rPr lang="en-US" sz="1400" dirty="0" smtClean="0">
                <a:solidFill>
                  <a:srgbClr val="324C80"/>
                </a:solidFill>
                <a:ea typeface="ＭＳ Ｐゴシック" charset="0"/>
              </a:rPr>
              <a:t>Presented by Judy Lorenzo – Operations Manager, Print &amp; Mail Services</a:t>
            </a:r>
          </a:p>
          <a:p>
            <a:pPr eaLnBrk="1" hangingPunct="1"/>
            <a:r>
              <a:rPr lang="en-US" sz="1400" dirty="0" smtClean="0">
                <a:solidFill>
                  <a:srgbClr val="324C80"/>
                </a:solidFill>
                <a:ea typeface="ＭＳ Ｐゴシック" charset="0"/>
              </a:rPr>
              <a:t>Vanessa Simpson – Program Manager, Consolidated Mail Services</a:t>
            </a:r>
          </a:p>
          <a:p>
            <a:pPr eaLnBrk="1" hangingPunct="1"/>
            <a:r>
              <a:rPr lang="en-US" sz="1400" dirty="0" smtClean="0">
                <a:solidFill>
                  <a:srgbClr val="324C80"/>
                </a:solidFill>
                <a:ea typeface="ＭＳ Ｐゴシック" charset="0"/>
              </a:rPr>
              <a:t>Larry Berg – Outreach &amp; Marketing Specialist, Printing &amp; Imaging</a:t>
            </a:r>
          </a:p>
        </p:txBody>
      </p:sp>
    </p:spTree>
    <p:extLst>
      <p:ext uri="{BB962C8B-B14F-4D97-AF65-F5344CB8AC3E}">
        <p14:creationId xmlns:p14="http://schemas.microsoft.com/office/powerpoint/2010/main" val="39089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Fulfillment and Inventory Management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16" y="1295400"/>
            <a:ext cx="644956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Know Government: Mailing</a:t>
            </a:r>
            <a:endParaRPr lang="en-US" dirty="0"/>
          </a:p>
        </p:txBody>
      </p:sp>
      <p:pic>
        <p:nvPicPr>
          <p:cNvPr id="1029" name="Picture 5" descr="http://tse1.mm.bing.net/th?&amp;id=OIP.M1da786d6483a9c6bce9c0b21ede99cc6H0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8731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939765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98504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273666" cy="39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23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940" b="16075"/>
          <a:stretch/>
        </p:blipFill>
        <p:spPr>
          <a:xfrm>
            <a:off x="6493934" y="1258019"/>
            <a:ext cx="2502324" cy="26281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Mail Team = Dependability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0" y="1258019"/>
            <a:ext cx="2463800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30" y="1258019"/>
            <a:ext cx="3505200" cy="2628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3"/>
          <a:stretch/>
        </p:blipFill>
        <p:spPr>
          <a:xfrm>
            <a:off x="2869722" y="3988278"/>
            <a:ext cx="2590800" cy="2623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20216"/>
          <a:stretch/>
        </p:blipFill>
        <p:spPr>
          <a:xfrm>
            <a:off x="277481" y="3276601"/>
            <a:ext cx="2488120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66" y="3988279"/>
            <a:ext cx="2516034" cy="18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Metering and Small Packages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2954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0130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Speed Intelligent Inserting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047417" cy="365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Print </a:t>
            </a:r>
            <a:r>
              <a:rPr lang="en-US" dirty="0" smtClean="0"/>
              <a:t>Re-engineering = Integrity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3770121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371601"/>
            <a:ext cx="3773019" cy="48768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4633419">
            <a:off x="3847841" y="1022777"/>
            <a:ext cx="686319" cy="385404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055B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048000" y="1668958"/>
            <a:ext cx="990600" cy="464642"/>
          </a:xfrm>
          <a:prstGeom prst="ellipse">
            <a:avLst/>
          </a:prstGeom>
          <a:noFill/>
          <a:ln>
            <a:solidFill>
              <a:srgbClr val="055B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3505200"/>
            <a:ext cx="339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Before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0619" y="3505200"/>
            <a:ext cx="339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After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5562600" y="2133600"/>
            <a:ext cx="381000" cy="304800"/>
          </a:xfrm>
          <a:prstGeom prst="star7">
            <a:avLst/>
          </a:prstGeom>
          <a:noFill/>
          <a:ln>
            <a:solidFill>
              <a:srgbClr val="055B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34" y="1295400"/>
            <a:ext cx="6247932" cy="4876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Zip Code Sorting = Postage Savings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Plan</a:t>
            </a:r>
          </a:p>
          <a:p>
            <a:pPr lvl="1"/>
            <a:r>
              <a:rPr lang="en-US" dirty="0" smtClean="0"/>
              <a:t>Consultation</a:t>
            </a:r>
          </a:p>
          <a:p>
            <a:pPr lvl="2"/>
            <a:r>
              <a:rPr lang="en-US" dirty="0" smtClean="0"/>
              <a:t>What is the goal and desired outcome?</a:t>
            </a:r>
          </a:p>
          <a:p>
            <a:pPr lvl="2"/>
            <a:r>
              <a:rPr lang="en-US" dirty="0" smtClean="0"/>
              <a:t>Taking the concept and making it functional and valuable within budget</a:t>
            </a:r>
          </a:p>
          <a:p>
            <a:r>
              <a:rPr lang="en-US" dirty="0" smtClean="0"/>
              <a:t>Create</a:t>
            </a:r>
          </a:p>
          <a:p>
            <a:pPr lvl="1"/>
            <a:r>
              <a:rPr lang="en-US" dirty="0" smtClean="0"/>
              <a:t>Determine project components</a:t>
            </a:r>
          </a:p>
          <a:p>
            <a:pPr lvl="2"/>
            <a:r>
              <a:rPr lang="en-US" dirty="0" smtClean="0"/>
              <a:t>Print – Design, paper stock, envelope, postage type</a:t>
            </a:r>
          </a:p>
          <a:p>
            <a:pPr lvl="2"/>
            <a:r>
              <a:rPr lang="en-US" dirty="0" smtClean="0"/>
              <a:t>Data – Both personalized and mailing data</a:t>
            </a:r>
          </a:p>
          <a:p>
            <a:r>
              <a:rPr lang="en-US" dirty="0" smtClean="0"/>
              <a:t>Modify</a:t>
            </a:r>
          </a:p>
          <a:p>
            <a:pPr lvl="1"/>
            <a:r>
              <a:rPr lang="en-US" dirty="0" smtClean="0"/>
              <a:t>Flexibility with continued consultative services</a:t>
            </a:r>
          </a:p>
          <a:p>
            <a:pPr lvl="2"/>
            <a:r>
              <a:rPr lang="en-US" dirty="0" smtClean="0"/>
              <a:t>Changes in design and proofing stages to meet desired outcomes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Steps to a Successful </a:t>
            </a:r>
            <a:r>
              <a:rPr lang="en-US" dirty="0" smtClean="0"/>
              <a:t>Mailing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Print</a:t>
            </a:r>
          </a:p>
          <a:p>
            <a:pPr lvl="1"/>
            <a:r>
              <a:rPr lang="en-US" dirty="0" smtClean="0"/>
              <a:t>To print or not to print? Or </a:t>
            </a:r>
            <a:r>
              <a:rPr lang="en-US" dirty="0"/>
              <a:t>rather, should I print on my own equipment or send to DES, the state’s print and mail service provider? </a:t>
            </a:r>
          </a:p>
          <a:p>
            <a:pPr lvl="0"/>
            <a:r>
              <a:rPr lang="en-US" dirty="0" smtClean="0"/>
              <a:t>Insert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are the </a:t>
            </a:r>
            <a:r>
              <a:rPr lang="en-US" dirty="0" smtClean="0"/>
              <a:t>consequences of </a:t>
            </a:r>
            <a:r>
              <a:rPr lang="en-US" dirty="0"/>
              <a:t>someone not getting their mail? Or getting someone else’s mail</a:t>
            </a:r>
            <a:r>
              <a:rPr lang="en-US" dirty="0" smtClean="0"/>
              <a:t>?</a:t>
            </a:r>
          </a:p>
          <a:p>
            <a:pPr lvl="0"/>
            <a:r>
              <a:rPr lang="en-US" dirty="0" smtClean="0"/>
              <a:t>Deliver</a:t>
            </a:r>
          </a:p>
          <a:p>
            <a:pPr lvl="1"/>
            <a:r>
              <a:rPr lang="en-US" dirty="0" smtClean="0"/>
              <a:t>How much did I spend on postage this past year?</a:t>
            </a:r>
          </a:p>
          <a:p>
            <a:pPr lv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Steps to a Successful </a:t>
            </a:r>
            <a:r>
              <a:rPr lang="en-US" dirty="0" smtClean="0"/>
              <a:t>Mailing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</a:t>
            </a:r>
            <a:r>
              <a:rPr lang="en-US" dirty="0"/>
              <a:t>doing outreach to </a:t>
            </a:r>
            <a:r>
              <a:rPr lang="en-US" dirty="0" smtClean="0"/>
              <a:t>our customers</a:t>
            </a:r>
          </a:p>
          <a:p>
            <a:r>
              <a:rPr lang="en-US" dirty="0"/>
              <a:t>I</a:t>
            </a:r>
            <a:r>
              <a:rPr lang="en-US" dirty="0" smtClean="0"/>
              <a:t>mprovements </a:t>
            </a:r>
            <a:r>
              <a:rPr lang="en-US" dirty="0"/>
              <a:t>planned for the </a:t>
            </a:r>
            <a:r>
              <a:rPr lang="en-US" sz="4400" b="1" dirty="0">
                <a:solidFill>
                  <a:schemeClr val="tx2"/>
                </a:solidFill>
              </a:rPr>
              <a:t>MyPrint</a:t>
            </a:r>
            <a:r>
              <a:rPr lang="en-US" dirty="0"/>
              <a:t> digital storefront system will streamline your experience when </a:t>
            </a:r>
            <a:r>
              <a:rPr lang="en-US" dirty="0" smtClean="0"/>
              <a:t>ordering:</a:t>
            </a:r>
          </a:p>
          <a:p>
            <a:pPr lvl="1"/>
            <a:r>
              <a:rPr lang="en-US" dirty="0" smtClean="0"/>
              <a:t>Print</a:t>
            </a:r>
          </a:p>
          <a:p>
            <a:pPr lvl="1"/>
            <a:r>
              <a:rPr lang="en-US" dirty="0" smtClean="0"/>
              <a:t>Mail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ulfillment </a:t>
            </a:r>
            <a:r>
              <a:rPr lang="en-US" dirty="0"/>
              <a:t>P</a:t>
            </a:r>
            <a:r>
              <a:rPr lang="en-US" dirty="0" smtClean="0"/>
              <a:t>roducts and Services</a:t>
            </a:r>
          </a:p>
          <a:p>
            <a:r>
              <a:rPr lang="en-US" dirty="0" smtClean="0"/>
              <a:t>Share </a:t>
            </a:r>
            <a:r>
              <a:rPr lang="en-US" dirty="0"/>
              <a:t>your ideas with us today.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Enhancements to Online Ordering </a:t>
            </a:r>
          </a:p>
        </p:txBody>
      </p:sp>
    </p:spTree>
    <p:extLst>
      <p:ext uri="{BB962C8B-B14F-4D97-AF65-F5344CB8AC3E}">
        <p14:creationId xmlns:p14="http://schemas.microsoft.com/office/powerpoint/2010/main" val="1608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K</a:t>
            </a:r>
            <a:r>
              <a:rPr lang="en-US" dirty="0" smtClean="0"/>
              <a:t>now Government</a:t>
            </a:r>
          </a:p>
          <a:p>
            <a:r>
              <a:rPr lang="en-US" dirty="0" smtClean="0"/>
              <a:t>We Can Help You Save Time and Money</a:t>
            </a:r>
          </a:p>
          <a:p>
            <a:r>
              <a:rPr lang="en-US" dirty="0" smtClean="0"/>
              <a:t>We Offer a Wide Range of Print and Mail Services</a:t>
            </a:r>
          </a:p>
          <a:p>
            <a:r>
              <a:rPr lang="en-US" dirty="0" smtClean="0"/>
              <a:t>Steps to a Successful Mailing</a:t>
            </a:r>
          </a:p>
          <a:p>
            <a:r>
              <a:rPr lang="en-US" dirty="0" smtClean="0"/>
              <a:t>Important </a:t>
            </a:r>
            <a:r>
              <a:rPr lang="en-US" dirty="0"/>
              <a:t>Initiatives for State Agencies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914400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Your </a:t>
            </a:r>
            <a:r>
              <a:rPr lang="en-US" dirty="0"/>
              <a:t>Strategic Business Partner</a:t>
            </a:r>
          </a:p>
        </p:txBody>
      </p:sp>
    </p:spTree>
    <p:extLst>
      <p:ext uri="{BB962C8B-B14F-4D97-AF65-F5344CB8AC3E}">
        <p14:creationId xmlns:p14="http://schemas.microsoft.com/office/powerpoint/2010/main" val="31397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simpso\AppData\Local\Microsoft\Windows\Temporary Internet Files\Content.IE5\3HETEHFK\tool_box_clip_art_10768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61" y="3066661"/>
            <a:ext cx="2472492" cy="245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Management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9064" y="1207264"/>
            <a:ext cx="7631936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There </a:t>
            </a:r>
            <a:r>
              <a:rPr lang="en-US" dirty="0"/>
              <a:t>are new requirements for managing print operations that apply to all state agencies. </a:t>
            </a:r>
            <a:endParaRPr lang="en-US" dirty="0" smtClean="0"/>
          </a:p>
          <a:p>
            <a:r>
              <a:rPr lang="en-US" dirty="0" smtClean="0"/>
              <a:t>DES </a:t>
            </a:r>
            <a:r>
              <a:rPr lang="en-US" dirty="0"/>
              <a:t>is here to help you understand what is required. 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9064" y="3854158"/>
            <a:ext cx="6151086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Who leads print management in your agency?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Join the Print Management Strategies Team and fill your toolbox with ideas.</a:t>
            </a:r>
          </a:p>
        </p:txBody>
      </p:sp>
    </p:spTree>
    <p:extLst>
      <p:ext uri="{BB962C8B-B14F-4D97-AF65-F5344CB8AC3E}">
        <p14:creationId xmlns:p14="http://schemas.microsoft.com/office/powerpoint/2010/main" val="33081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Strategic Business Partner</a:t>
            </a:r>
          </a:p>
          <a:p>
            <a:pPr lvl="1"/>
            <a:r>
              <a:rPr lang="en-US" dirty="0"/>
              <a:t>Savings	</a:t>
            </a:r>
          </a:p>
          <a:p>
            <a:pPr lvl="1"/>
            <a:r>
              <a:rPr lang="en-US" dirty="0"/>
              <a:t>Sustainability</a:t>
            </a:r>
          </a:p>
          <a:p>
            <a:pPr lvl="1"/>
            <a:r>
              <a:rPr lang="en-US" dirty="0"/>
              <a:t>Diversity	</a:t>
            </a:r>
          </a:p>
          <a:p>
            <a:pPr lvl="0"/>
            <a:r>
              <a:rPr lang="en-US" dirty="0"/>
              <a:t>Let us do the work for you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295400"/>
            <a:ext cx="6502400" cy="4876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Feel free to contact us</a:t>
            </a:r>
          </a:p>
          <a:p>
            <a:pPr marL="400050" lvl="1" indent="0">
              <a:buNone/>
            </a:pPr>
            <a:r>
              <a:rPr lang="en-US" dirty="0" smtClean="0">
                <a:hlinkClick r:id="rId3"/>
              </a:rPr>
              <a:t>www.DES.WA.GOV/PrintingMail</a:t>
            </a: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lvl="2">
              <a:spcBef>
                <a:spcPts val="0"/>
              </a:spcBef>
            </a:pPr>
            <a:r>
              <a:rPr lang="de-DE" b="1" i="1" dirty="0">
                <a:solidFill>
                  <a:srgbClr val="6DB33F"/>
                </a:solidFill>
                <a:ea typeface="+mj-ea"/>
              </a:rPr>
              <a:t>Judy Lorenzo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Operations Manager, Print and Mail Services </a:t>
            </a:r>
          </a:p>
          <a:p>
            <a:pPr marL="914400" lvl="2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de-DE" sz="1800" dirty="0" smtClean="0"/>
              <a:t>    </a:t>
            </a:r>
            <a:r>
              <a:rPr lang="de-DE" sz="1800" dirty="0" smtClean="0">
                <a:hlinkClick r:id="rId4"/>
              </a:rPr>
              <a:t>judy.lorenzo@des.wa.gov</a:t>
            </a:r>
            <a:r>
              <a:rPr lang="de-DE" sz="1800" dirty="0" smtClean="0"/>
              <a:t>  |  360-664-4330</a:t>
            </a:r>
          </a:p>
          <a:p>
            <a:pPr lvl="2">
              <a:spcBef>
                <a:spcPts val="0"/>
              </a:spcBef>
              <a:spcAft>
                <a:spcPts val="900"/>
              </a:spcAft>
            </a:pPr>
            <a:r>
              <a:rPr lang="de-DE" b="1" i="1" dirty="0">
                <a:solidFill>
                  <a:srgbClr val="6DB33F"/>
                </a:solidFill>
                <a:ea typeface="+mj-ea"/>
              </a:rPr>
              <a:t>Vanessa Simpson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Program Manager, Consolidated Mail Services </a:t>
            </a:r>
            <a:r>
              <a:rPr lang="de-DE" sz="1800" dirty="0" smtClean="0">
                <a:hlinkClick r:id="" action="ppaction://noaction"/>
              </a:rPr>
              <a:t>vanessa.simpson@des.wa.gov</a:t>
            </a:r>
            <a:r>
              <a:rPr lang="de-DE" sz="1800" dirty="0" smtClean="0"/>
              <a:t>  |  360-586-0022</a:t>
            </a:r>
            <a:endParaRPr lang="de-DE" sz="1800" dirty="0"/>
          </a:p>
          <a:p>
            <a:pPr lvl="2">
              <a:spcBef>
                <a:spcPts val="0"/>
              </a:spcBef>
            </a:pPr>
            <a:r>
              <a:rPr lang="de-DE" b="1" i="1" dirty="0">
                <a:solidFill>
                  <a:srgbClr val="6DB33F"/>
                </a:solidFill>
                <a:ea typeface="+mj-ea"/>
              </a:rPr>
              <a:t>Larry Berg</a:t>
            </a:r>
          </a:p>
          <a:p>
            <a:pPr marL="914400" lvl="2" indent="0">
              <a:spcBef>
                <a:spcPts val="0"/>
              </a:spcBef>
              <a:buNone/>
            </a:pPr>
            <a:r>
              <a:rPr lang="de-DE" sz="1800" dirty="0" smtClean="0"/>
              <a:t>   Outreach &amp; Marketing Specialist, Printing and Imaging</a:t>
            </a:r>
            <a:br>
              <a:rPr lang="de-DE" sz="1800" dirty="0" smtClean="0"/>
            </a:br>
            <a:r>
              <a:rPr lang="de-DE" sz="1800" dirty="0" smtClean="0"/>
              <a:t>    </a:t>
            </a:r>
            <a:r>
              <a:rPr lang="de-DE" sz="1800" dirty="0" smtClean="0">
                <a:hlinkClick r:id="rId5"/>
              </a:rPr>
              <a:t>larry.berg@des.wa.gov</a:t>
            </a:r>
            <a:r>
              <a:rPr lang="de-DE" sz="1800" dirty="0" smtClean="0"/>
              <a:t>  </a:t>
            </a:r>
            <a:r>
              <a:rPr lang="de-DE" sz="1800" dirty="0"/>
              <a:t>|  </a:t>
            </a:r>
            <a:r>
              <a:rPr lang="de-DE" sz="1800" dirty="0" smtClean="0"/>
              <a:t>360-664-4357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24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7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Postage Savings for </a:t>
            </a:r>
            <a:r>
              <a:rPr lang="en-US" dirty="0" smtClean="0"/>
              <a:t>Customers</a:t>
            </a:r>
          </a:p>
          <a:p>
            <a:pPr lvl="0"/>
            <a:r>
              <a:rPr lang="en-US" dirty="0" smtClean="0"/>
              <a:t>Competitive Print Prices</a:t>
            </a:r>
            <a:endParaRPr lang="en-US" dirty="0"/>
          </a:p>
          <a:p>
            <a:pPr lvl="0"/>
            <a:r>
              <a:rPr lang="en-US" dirty="0" smtClean="0"/>
              <a:t>Ease of Procurement – Take the guesswork out of solving your print and mail challenges</a:t>
            </a:r>
          </a:p>
          <a:p>
            <a:pPr lvl="0"/>
            <a:r>
              <a:rPr lang="en-US" dirty="0" smtClean="0"/>
              <a:t>Sustainability Goals – Our union shops are environmentally friendly</a:t>
            </a:r>
            <a:endParaRPr lang="en-US" dirty="0"/>
          </a:p>
          <a:p>
            <a:pPr lvl="0"/>
            <a:r>
              <a:rPr lang="en-US" dirty="0" smtClean="0"/>
              <a:t>Diversity Goals – Our pre-qualified vendor pool supports local economies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Print and Mail Consultation </a:t>
            </a:r>
            <a:r>
              <a:rPr lang="en-US" dirty="0"/>
              <a:t>Benefits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specialize in</a:t>
            </a:r>
            <a:r>
              <a:rPr lang="en-US" dirty="0" smtClean="0"/>
              <a:t>:</a:t>
            </a:r>
            <a:r>
              <a:rPr lang="en-US" sz="2000" dirty="0"/>
              <a:t> </a:t>
            </a:r>
            <a:endParaRPr lang="en-US" sz="2000" dirty="0" smtClean="0"/>
          </a:p>
          <a:p>
            <a:pPr lvl="0"/>
            <a:r>
              <a:rPr lang="en-US" dirty="0" smtClean="0"/>
              <a:t>High quality full color specialized printing</a:t>
            </a:r>
          </a:p>
          <a:p>
            <a:pPr lvl="0"/>
            <a:r>
              <a:rPr lang="en-US" dirty="0" smtClean="0"/>
              <a:t>Full </a:t>
            </a:r>
            <a:r>
              <a:rPr lang="en-US" dirty="0"/>
              <a:t>service digital and variable-data printing </a:t>
            </a:r>
          </a:p>
          <a:p>
            <a:pPr lvl="0"/>
            <a:r>
              <a:rPr lang="en-US" dirty="0"/>
              <a:t>Custom binding and finishing </a:t>
            </a:r>
          </a:p>
          <a:p>
            <a:pPr lvl="0"/>
            <a:r>
              <a:rPr lang="en-US" dirty="0"/>
              <a:t>Complete fulfillment, </a:t>
            </a:r>
            <a:r>
              <a:rPr lang="en-US" dirty="0" smtClean="0"/>
              <a:t>storage, distribution</a:t>
            </a:r>
            <a:r>
              <a:rPr lang="en-US" dirty="0"/>
              <a:t>, and inventory management services </a:t>
            </a:r>
          </a:p>
          <a:p>
            <a:pPr lvl="0"/>
            <a:r>
              <a:rPr lang="en-US" dirty="0"/>
              <a:t>Envelope manufacturing and printing </a:t>
            </a:r>
          </a:p>
          <a:p>
            <a:pPr lvl="0"/>
            <a:r>
              <a:rPr lang="en-US" dirty="0"/>
              <a:t>Integrated and accountable print and mail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We Know Government: Printing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2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Time and Money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91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High Speed/High Volume Printers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5" y="1517712"/>
            <a:ext cx="8132769" cy="4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Service Digital and Variable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71600" y="1491395"/>
            <a:ext cx="6259665" cy="4752539"/>
            <a:chOff x="1371600" y="1953061"/>
            <a:chExt cx="6259665" cy="4752539"/>
          </a:xfrm>
        </p:grpSpPr>
        <p:grpSp>
          <p:nvGrpSpPr>
            <p:cNvPr id="5" name="Group 4"/>
            <p:cNvGrpSpPr/>
            <p:nvPr/>
          </p:nvGrpSpPr>
          <p:grpSpPr>
            <a:xfrm>
              <a:off x="1371600" y="1953061"/>
              <a:ext cx="6259665" cy="4752539"/>
              <a:chOff x="1295400" y="1828800"/>
              <a:chExt cx="6423331" cy="48768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1828800"/>
                <a:ext cx="2987637" cy="48768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00" y="1831848"/>
                <a:ext cx="2994331" cy="4873752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515508" y="3867665"/>
              <a:ext cx="41129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SAMPLE ONLY</a:t>
              </a:r>
              <a:endParaRPr lang="en-US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18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Full Color Specialized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31519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4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Binding and Finishing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2" y="2297017"/>
            <a:ext cx="6619760" cy="4413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>
          <a:xfrm>
            <a:off x="498972" y="1251332"/>
            <a:ext cx="3733800" cy="23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-PP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CTS_ppt_template">
  <a:themeElements>
    <a:clrScheme name="Custom 1">
      <a:dk1>
        <a:srgbClr val="5C1F00"/>
      </a:dk1>
      <a:lt1>
        <a:srgbClr val="151515"/>
      </a:lt1>
      <a:dk2>
        <a:srgbClr val="800000"/>
      </a:dk2>
      <a:lt2>
        <a:srgbClr val="DFD293"/>
      </a:lt2>
      <a:accent1>
        <a:srgbClr val="713E39"/>
      </a:accent1>
      <a:accent2>
        <a:srgbClr val="BE7960"/>
      </a:accent2>
      <a:accent3>
        <a:srgbClr val="C0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TCTS_ppt_template" id="{63A12C9E-84E4-5E49-BF0E-11E69806A4D0}" vid="{5E739B0C-F91E-1047-B400-DCE09F7996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_dlc_DocId xmlns="ab5d7b00-834a-4efe-8968-9d97478a3691">EWUPACEUPKES-170-11368</_dlc_DocId>
    <_dlc_DocIdUrl xmlns="ab5d7b00-834a-4efe-8968-9d97478a3691">
      <Url>http://stage-des/_layouts/DocIdRedir.aspx?ID=EWUPACEUPKES-170-11368</Url>
      <Description>EWUPACEUPKES-170-11368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1A54BADD08F46A25A439CA5113C81" ma:contentTypeVersion="2" ma:contentTypeDescription="Create a new document." ma:contentTypeScope="" ma:versionID="b0572839a5f1b379d340e89a57fe4ebe">
  <xsd:schema xmlns:xsd="http://www.w3.org/2001/XMLSchema" xmlns:xs="http://www.w3.org/2001/XMLSchema" xmlns:p="http://schemas.microsoft.com/office/2006/metadata/properties" xmlns:ns1="http://schemas.microsoft.com/sharepoint/v3" xmlns:ns2="ab5d7b00-834a-4efe-8968-9d97478a3691" targetNamespace="http://schemas.microsoft.com/office/2006/metadata/properties" ma:root="true" ma:fieldsID="b8b80030ab68ff9f9ef10e2a8494e4c4" ns1:_="" ns2:_="">
    <xsd:import namespace="http://schemas.microsoft.com/sharepoint/v3"/>
    <xsd:import namespace="ab5d7b00-834a-4efe-8968-9d97478a36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d7b00-834a-4efe-8968-9d97478a36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8D0A58-78EC-4665-9FD5-1EC795477B54}"/>
</file>

<file path=customXml/itemProps2.xml><?xml version="1.0" encoding="utf-8"?>
<ds:datastoreItem xmlns:ds="http://schemas.openxmlformats.org/officeDocument/2006/customXml" ds:itemID="{ACCE7D81-4E8A-47AC-BB6E-4D2F8F316D45}"/>
</file>

<file path=customXml/itemProps3.xml><?xml version="1.0" encoding="utf-8"?>
<ds:datastoreItem xmlns:ds="http://schemas.openxmlformats.org/officeDocument/2006/customXml" ds:itemID="{A5F5B747-C14C-49C7-92DF-4153A47C5F99}"/>
</file>

<file path=customXml/itemProps4.xml><?xml version="1.0" encoding="utf-8"?>
<ds:datastoreItem xmlns:ds="http://schemas.openxmlformats.org/officeDocument/2006/customXml" ds:itemID="{7199100C-C269-4928-BB01-6BDB7300AE7E}"/>
</file>

<file path=docProps/app.xml><?xml version="1.0" encoding="utf-8"?>
<Properties xmlns="http://schemas.openxmlformats.org/officeDocument/2006/extended-properties" xmlns:vt="http://schemas.openxmlformats.org/officeDocument/2006/docPropsVTypes">
  <Template>DES-PPT-Template</Template>
  <TotalTime>1190</TotalTime>
  <Words>476</Words>
  <Application>Microsoft Office PowerPoint</Application>
  <PresentationFormat>On-screen Show (4:3)</PresentationFormat>
  <Paragraphs>132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DES-PPT-Template</vt:lpstr>
      <vt:lpstr>TCTS_ppt_template</vt:lpstr>
      <vt:lpstr>Lick Your Last Envelope How DES Can Save You Time and Money While Increasing the Quality of your Mass Mailings and Print Products</vt:lpstr>
      <vt:lpstr>Your Strategic Business Partner</vt:lpstr>
      <vt:lpstr>Print and Mail Consultation Benefits  </vt:lpstr>
      <vt:lpstr>We Know Government: Printing</vt:lpstr>
      <vt:lpstr>Save Time and Money</vt:lpstr>
      <vt:lpstr>High Speed/High Volume Printers</vt:lpstr>
      <vt:lpstr>Full Service Digital and Variable</vt:lpstr>
      <vt:lpstr>Quality Full Color Specialized</vt:lpstr>
      <vt:lpstr>Custom Binding and Finishing</vt:lpstr>
      <vt:lpstr>Fulfillment and Inventory Management</vt:lpstr>
      <vt:lpstr>We Know Government: Mailing</vt:lpstr>
      <vt:lpstr>Your Mail Team = Dependability </vt:lpstr>
      <vt:lpstr>Metering and Small Packages</vt:lpstr>
      <vt:lpstr>High Speed Intelligent Inserting</vt:lpstr>
      <vt:lpstr>Print Re-engineering = Integrity </vt:lpstr>
      <vt:lpstr>Zip Code Sorting = Postage Savings</vt:lpstr>
      <vt:lpstr>Steps to a Successful Mailing</vt:lpstr>
      <vt:lpstr>Steps to a Successful Mailing</vt:lpstr>
      <vt:lpstr>Enhancements to Online Ordering </vt:lpstr>
      <vt:lpstr>Print Management</vt:lpstr>
      <vt:lpstr>Recap</vt:lpstr>
      <vt:lpstr>Questions</vt:lpstr>
      <vt:lpstr>Thank you!</vt:lpstr>
      <vt:lpstr>PowerPoint Presentation</vt:lpstr>
    </vt:vector>
  </TitlesOfParts>
  <Company>Department of Enterprise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jonp</dc:creator>
  <cp:lastModifiedBy>Aldridge, Lindsey (DES Contractor)</cp:lastModifiedBy>
  <cp:revision>189</cp:revision>
  <cp:lastPrinted>2015-10-28T15:58:12Z</cp:lastPrinted>
  <dcterms:created xsi:type="dcterms:W3CDTF">2012-07-19T21:11:51Z</dcterms:created>
  <dcterms:modified xsi:type="dcterms:W3CDTF">2015-11-03T00:00:10Z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0x0101002A41A54BADD08F46A25A439CA5113C81</vt:lpwstr>
  </property>
  <property fmtid="{D5CDD505-2E9C-101B-9397-08002B2CF9AE}" pid="3" name="Category">
    <vt:lpwstr>Template</vt:lpwstr>
  </property>
  <property fmtid="{D5CDD505-2E9C-101B-9397-08002B2CF9AE}" pid="4" name="_dlc_DocIdItemGuid">
    <vt:lpwstr>e2f7a942-9cbc-4190-921d-2b11b08fa8e9</vt:lpwstr>
  </property>
</Properties>
</file>