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9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37.xml" ContentType="application/vnd.openxmlformats-officedocument.presentationml.slide+xml"/>
  <Override PartName="/ppt/slides/slide18.xml" ContentType="application/vnd.openxmlformats-officedocument.presentationml.slide+xml"/>
  <Override PartName="/ppt/slides/slide23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21.xml" ContentType="application/vnd.openxmlformats-officedocument.presentationml.slide+xml"/>
  <Override PartName="/ppt/slides/slide34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4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21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3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40"/>
  </p:notesMasterIdLst>
  <p:sldIdLst>
    <p:sldId id="523" r:id="rId3"/>
    <p:sldId id="351" r:id="rId4"/>
    <p:sldId id="507" r:id="rId5"/>
    <p:sldId id="509" r:id="rId6"/>
    <p:sldId id="513" r:id="rId7"/>
    <p:sldId id="476" r:id="rId8"/>
    <p:sldId id="479" r:id="rId9"/>
    <p:sldId id="516" r:id="rId10"/>
    <p:sldId id="502" r:id="rId11"/>
    <p:sldId id="514" r:id="rId12"/>
    <p:sldId id="515" r:id="rId13"/>
    <p:sldId id="510" r:id="rId14"/>
    <p:sldId id="501" r:id="rId15"/>
    <p:sldId id="511" r:id="rId16"/>
    <p:sldId id="517" r:id="rId17"/>
    <p:sldId id="518" r:id="rId18"/>
    <p:sldId id="519" r:id="rId19"/>
    <p:sldId id="521" r:id="rId20"/>
    <p:sldId id="491" r:id="rId21"/>
    <p:sldId id="492" r:id="rId22"/>
    <p:sldId id="500" r:id="rId23"/>
    <p:sldId id="499" r:id="rId24"/>
    <p:sldId id="493" r:id="rId25"/>
    <p:sldId id="494" r:id="rId26"/>
    <p:sldId id="487" r:id="rId27"/>
    <p:sldId id="512" r:id="rId28"/>
    <p:sldId id="496" r:id="rId29"/>
    <p:sldId id="497" r:id="rId30"/>
    <p:sldId id="498" r:id="rId31"/>
    <p:sldId id="522" r:id="rId32"/>
    <p:sldId id="520" r:id="rId33"/>
    <p:sldId id="503" r:id="rId34"/>
    <p:sldId id="504" r:id="rId35"/>
    <p:sldId id="506" r:id="rId36"/>
    <p:sldId id="505" r:id="rId37"/>
    <p:sldId id="349" r:id="rId38"/>
    <p:sldId id="524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5AF25"/>
    <a:srgbClr val="78D632"/>
    <a:srgbClr val="82C836"/>
    <a:srgbClr val="70D52B"/>
    <a:srgbClr val="73D32B"/>
    <a:srgbClr val="64C026"/>
    <a:srgbClr val="68C727"/>
    <a:srgbClr val="5BAE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26" autoAdjust="0"/>
    <p:restoredTop sz="97789" autoAdjust="0"/>
  </p:normalViewPr>
  <p:slideViewPr>
    <p:cSldViewPr>
      <p:cViewPr varScale="1">
        <p:scale>
          <a:sx n="120" d="100"/>
          <a:sy n="120" d="100"/>
        </p:scale>
        <p:origin x="-137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47" Type="http://schemas.openxmlformats.org/officeDocument/2006/relationships/customXml" Target="../customXml/item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customXml" Target="../customXml/item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48" Type="http://schemas.openxmlformats.org/officeDocument/2006/relationships/customXml" Target="../customXml/item4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customXml" Target="../customXml/item2.xml"/><Relationship Id="rId20" Type="http://schemas.openxmlformats.org/officeDocument/2006/relationships/slide" Target="slides/slide18.xml"/><Relationship Id="rId4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image" Target="../media/image2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46938C-8F9C-4EE4-89E8-E41AD85E8564}" type="datetimeFigureOut">
              <a:rPr lang="en-US" smtClean="0"/>
              <a:pPr/>
              <a:t>11/2/2015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CE607C-1287-4CA0-AC6A-5719625842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08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E607C-1287-4CA0-AC6A-571962584264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10/3/2013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791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13005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http://www.secstate.wa.gov/archives</a:t>
            </a:r>
          </a:p>
        </p:txBody>
      </p:sp>
      <p:sp>
        <p:nvSpPr>
          <p:cNvPr id="13005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48A51F-B329-464E-B04E-881A56ED0434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1300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2838" y="700088"/>
            <a:ext cx="4641850" cy="3481387"/>
          </a:xfrm>
          <a:ln/>
        </p:spPr>
      </p:sp>
      <p:sp>
        <p:nvSpPr>
          <p:cNvPr id="1300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6426"/>
            <a:ext cx="5029200" cy="4181475"/>
          </a:xfrm>
          <a:noFill/>
          <a:ln/>
        </p:spPr>
        <p:txBody>
          <a:bodyPr/>
          <a:lstStyle/>
          <a:p>
            <a:pPr eaLnBrk="1" hangingPunct="1"/>
            <a:endParaRPr lang="en-US" sz="1400" b="1" dirty="0" smtClean="0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Washington State Archives - July 2009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247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10752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http://www.secstate.wa.gov/archives</a:t>
            </a:r>
          </a:p>
        </p:txBody>
      </p:sp>
      <p:sp>
        <p:nvSpPr>
          <p:cNvPr id="10752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BB41D4-F8A6-482A-A859-D5A6DE9CFD3B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1075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2838" y="700088"/>
            <a:ext cx="4641850" cy="3481387"/>
          </a:xfrm>
          <a:ln/>
        </p:spPr>
      </p:sp>
      <p:sp>
        <p:nvSpPr>
          <p:cNvPr id="1075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6426"/>
            <a:ext cx="5029200" cy="418147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Washington State Archives - July 2009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873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12800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http://www.secstate.wa.gov/archives</a:t>
            </a:r>
          </a:p>
        </p:txBody>
      </p:sp>
      <p:sp>
        <p:nvSpPr>
          <p:cNvPr id="12800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2E6ECB-38D3-4A0B-BC57-E1EAAB45B67F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1280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2838" y="700088"/>
            <a:ext cx="4641850" cy="3481387"/>
          </a:xfrm>
          <a:ln/>
        </p:spPr>
      </p:sp>
      <p:sp>
        <p:nvSpPr>
          <p:cNvPr id="1280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6426"/>
            <a:ext cx="5029200" cy="4181475"/>
          </a:xfrm>
          <a:noFill/>
          <a:ln/>
        </p:spPr>
        <p:txBody>
          <a:bodyPr/>
          <a:lstStyle/>
          <a:p>
            <a:pPr eaLnBrk="1" hangingPunct="1"/>
            <a:endParaRPr lang="en-US" sz="1400" b="1" dirty="0" smtClean="0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Washington State Archives - July 2009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4894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Some</a:t>
            </a:r>
            <a:r>
              <a:rPr lang="en-US" baseline="0" dirty="0" smtClean="0"/>
              <a:t> issues to discuss – you will never be able to rely on cloud providers i.e. social media to manage your information.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Washington State Archives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http://www.sos.wa.gov/archives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01BC9CBE-FE0B-4238-AC14-D7564D25D290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4223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Washington State Archives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http://www.sos.wa.gov/archives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01BC9CBE-FE0B-4238-AC14-D7564D25D290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82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BC3BD-FD74-45CC-B56E-E4729AC08209}" type="datetimeFigureOut">
              <a:rPr lang="en-US" smtClean="0"/>
              <a:pPr/>
              <a:t>11/2/2015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F9A7F-4234-44EE-8E95-7841ADB6E6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BC3BD-FD74-45CC-B56E-E4729AC08209}" type="datetimeFigureOut">
              <a:rPr lang="en-US" smtClean="0"/>
              <a:pPr/>
              <a:t>11/2/2015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F9A7F-4234-44EE-8E95-7841ADB6E6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BC3BD-FD74-45CC-B56E-E4729AC08209}" type="datetimeFigureOut">
              <a:rPr lang="en-US" smtClean="0"/>
              <a:pPr/>
              <a:t>11/2/2015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F9A7F-4234-44EE-8E95-7841ADB6E6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sz="280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0606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752600"/>
            <a:ext cx="7772400" cy="762000"/>
          </a:xfrm>
        </p:spPr>
        <p:txBody>
          <a:bodyPr/>
          <a:lstStyle>
            <a:lvl1pPr>
              <a:defRPr sz="2800">
                <a:solidFill>
                  <a:srgbClr val="7030A0"/>
                </a:solidFill>
                <a:latin typeface="+mj-lt"/>
                <a:ea typeface="Arial Hebrew" charset="0"/>
                <a:cs typeface="Arial Hebrew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514600"/>
            <a:ext cx="7772400" cy="4191000"/>
          </a:xfrm>
        </p:spPr>
        <p:txBody>
          <a:bodyPr/>
          <a:lstStyle>
            <a:lvl1pPr>
              <a:buClr>
                <a:srgbClr val="324C80"/>
              </a:buCl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9747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ctr">
              <a:defRPr sz="2800" b="1" cap="none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 algn="ctr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08097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2514600"/>
            <a:ext cx="3810000" cy="40386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2514600"/>
            <a:ext cx="3810000" cy="40386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0533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30362"/>
            <a:ext cx="8229600" cy="808038"/>
          </a:xfrm>
        </p:spPr>
        <p:txBody>
          <a:bodyPr/>
          <a:lstStyle>
            <a:lvl1pPr>
              <a:defRPr sz="280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484438"/>
            <a:ext cx="4040188" cy="639762"/>
          </a:xfrm>
        </p:spPr>
        <p:txBody>
          <a:bodyPr anchor="b"/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246437"/>
            <a:ext cx="4040188" cy="33829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484438"/>
            <a:ext cx="4041775" cy="639762"/>
          </a:xfrm>
        </p:spPr>
        <p:txBody>
          <a:bodyPr anchor="b"/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246437"/>
            <a:ext cx="4041775" cy="33829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5582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2872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99588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3487"/>
            <a:ext cx="3008313" cy="1162050"/>
          </a:xfrm>
        </p:spPr>
        <p:txBody>
          <a:bodyPr anchor="b"/>
          <a:lstStyle>
            <a:lvl1pPr algn="l">
              <a:defRPr sz="2000" b="1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76374"/>
            <a:ext cx="5111750" cy="524351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395537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4988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BC3BD-FD74-45CC-B56E-E4729AC08209}" type="datetimeFigureOut">
              <a:rPr lang="en-US" smtClean="0"/>
              <a:pPr/>
              <a:t>11/2/2015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F9A7F-4234-44EE-8E95-7841ADB6E6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523999"/>
            <a:ext cx="5486400" cy="32035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6475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0577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34100" y="1371600"/>
            <a:ext cx="1943100" cy="5334000"/>
          </a:xfrm>
        </p:spPr>
        <p:txBody>
          <a:bodyPr vert="eaVert"/>
          <a:lstStyle>
            <a:lvl1pPr>
              <a:defRPr sz="280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371600"/>
            <a:ext cx="5676900" cy="5334000"/>
          </a:xfrm>
        </p:spPr>
        <p:txBody>
          <a:bodyPr vert="eaVert"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984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BC3BD-FD74-45CC-B56E-E4729AC08209}" type="datetimeFigureOut">
              <a:rPr lang="en-US" smtClean="0"/>
              <a:pPr/>
              <a:t>11/2/2015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F9A7F-4234-44EE-8E95-7841ADB6E6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9863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9863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BC3BD-FD74-45CC-B56E-E4729AC08209}" type="datetimeFigureOut">
              <a:rPr lang="en-US" smtClean="0"/>
              <a:pPr/>
              <a:t>11/2/2015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F9A7F-4234-44EE-8E95-7841ADB6E6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BC3BD-FD74-45CC-B56E-E4729AC08209}" type="datetimeFigureOut">
              <a:rPr lang="en-US" smtClean="0"/>
              <a:pPr/>
              <a:t>11/2/2015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F9A7F-4234-44EE-8E95-7841ADB6E6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BC3BD-FD74-45CC-B56E-E4729AC08209}" type="datetimeFigureOut">
              <a:rPr lang="en-US" smtClean="0"/>
              <a:pPr/>
              <a:t>11/2/2015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F9A7F-4234-44EE-8E95-7841ADB6E6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BC3BD-FD74-45CC-B56E-E4729AC08209}" type="datetimeFigureOut">
              <a:rPr lang="en-US" smtClean="0"/>
              <a:pPr/>
              <a:t>11/2/2015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F9A7F-4234-44EE-8E95-7841ADB6E6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BC3BD-FD74-45CC-B56E-E4729AC08209}" type="datetimeFigureOut">
              <a:rPr lang="en-US" smtClean="0"/>
              <a:pPr/>
              <a:t>11/2/2015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F9A7F-4234-44EE-8E95-7841ADB6E6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BC3BD-FD74-45CC-B56E-E4729AC08209}" type="datetimeFigureOut">
              <a:rPr lang="en-US" smtClean="0"/>
              <a:pPr/>
              <a:t>11/2/2015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F9A7F-4234-44EE-8E95-7841ADB6E6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4BC3BD-FD74-45CC-B56E-E4729AC08209}" type="datetimeFigureOut">
              <a:rPr lang="en-US" smtClean="0"/>
              <a:pPr/>
              <a:t>11/2/2015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F9A7F-4234-44EE-8E95-7841ADB6E67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Century Gothic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752600"/>
            <a:ext cx="7772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2514600"/>
            <a:ext cx="77724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2644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7030A0"/>
          </a:solidFill>
          <a:latin typeface="Calibri"/>
          <a:ea typeface="+mj-ea"/>
          <a:cs typeface="Calibri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57362A"/>
          </a:solidFill>
          <a:latin typeface="Arial" charset="0"/>
          <a:ea typeface="ＭＳ Ｐゴシック" pitchFamily="-48" charset="-128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57362A"/>
          </a:solidFill>
          <a:latin typeface="Arial" charset="0"/>
          <a:ea typeface="ＭＳ Ｐゴシック" pitchFamily="-48" charset="-128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57362A"/>
          </a:solidFill>
          <a:latin typeface="Arial" charset="0"/>
          <a:ea typeface="ＭＳ Ｐゴシック" pitchFamily="-48" charset="-128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57362A"/>
          </a:solidFill>
          <a:latin typeface="Arial" charset="0"/>
          <a:ea typeface="ＭＳ Ｐゴシック" pitchFamily="-48" charset="-128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1A4454"/>
          </a:solidFill>
          <a:latin typeface="Arial" charset="0"/>
          <a:ea typeface="ＭＳ Ｐゴシック" pitchFamily="-48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1A4454"/>
          </a:solidFill>
          <a:latin typeface="Arial" charset="0"/>
          <a:ea typeface="ＭＳ Ｐゴシック" pitchFamily="-48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1A4454"/>
          </a:solidFill>
          <a:latin typeface="Arial" charset="0"/>
          <a:ea typeface="ＭＳ Ｐゴシック" pitchFamily="-48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1A4454"/>
          </a:solidFill>
          <a:latin typeface="Arial" charset="0"/>
          <a:ea typeface="ＭＳ Ｐゴシック" pitchFamily="-48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324C80"/>
        </a:buClr>
        <a:buFont typeface="Times" charset="0"/>
        <a:buChar char="•"/>
        <a:defRPr sz="1800">
          <a:solidFill>
            <a:srgbClr val="363636"/>
          </a:solidFill>
          <a:latin typeface="+mj-lt"/>
          <a:ea typeface="+mn-ea"/>
          <a:cs typeface="ＭＳ Ｐゴシック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rgbClr val="363636"/>
          </a:solidFill>
          <a:latin typeface="+mj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>
            <a:lumMod val="50000"/>
            <a:lumOff val="50000"/>
          </a:schemeClr>
        </a:buClr>
        <a:buFont typeface="Wingdings" charset="0"/>
        <a:buChar char="§"/>
        <a:defRPr sz="1800">
          <a:solidFill>
            <a:srgbClr val="363636"/>
          </a:solidFill>
          <a:latin typeface="+mj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o"/>
        <a:defRPr sz="1800">
          <a:solidFill>
            <a:srgbClr val="363636"/>
          </a:solidFill>
          <a:latin typeface="+mj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Times" charset="0"/>
        <a:buChar char="•"/>
        <a:defRPr sz="1800">
          <a:solidFill>
            <a:srgbClr val="363636"/>
          </a:solidFill>
          <a:latin typeface="+mj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Times" pitchFamily="-48" charset="0"/>
        <a:buChar char="•"/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Times" pitchFamily="-48" charset="0"/>
        <a:buChar char="•"/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Times" pitchFamily="-48" charset="0"/>
        <a:buChar char="•"/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Times" pitchFamily="-48" charset="0"/>
        <a:buChar char="•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9.wmf"/><Relationship Id="rId4" Type="http://schemas.openxmlformats.org/officeDocument/2006/relationships/package" Target="../embeddings/Microsoft_Word_Document1.docx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2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0.emf"/><Relationship Id="rId4" Type="http://schemas.openxmlformats.org/officeDocument/2006/relationships/package" Target="../embeddings/Microsoft_Word_Document2.docx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wmf"/><Relationship Id="rId5" Type="http://schemas.openxmlformats.org/officeDocument/2006/relationships/image" Target="../media/image8.png"/><Relationship Id="rId10" Type="http://schemas.openxmlformats.org/officeDocument/2006/relationships/image" Target="../media/image13.wmf"/><Relationship Id="rId4" Type="http://schemas.openxmlformats.org/officeDocument/2006/relationships/image" Target="../media/image7.jpeg"/><Relationship Id="rId9" Type="http://schemas.openxmlformats.org/officeDocument/2006/relationships/image" Target="../media/image1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343400"/>
            <a:ext cx="7772400" cy="1295400"/>
          </a:xfrm>
        </p:spPr>
        <p:txBody>
          <a:bodyPr/>
          <a:lstStyle/>
          <a:p>
            <a:pPr eaLnBrk="1" hangingPunct="1"/>
            <a:r>
              <a:rPr lang="en-US" sz="2400" dirty="0" smtClean="0">
                <a:ea typeface="ＭＳ Ｐゴシック" charset="0"/>
              </a:rPr>
              <a:t>Lions and Tigers and Twitter Oh My!</a:t>
            </a:r>
            <a:br>
              <a:rPr lang="en-US" sz="2400" dirty="0" smtClean="0">
                <a:ea typeface="ＭＳ Ｐゴシック" charset="0"/>
              </a:rPr>
            </a:br>
            <a:r>
              <a:rPr lang="en-US" sz="2000" dirty="0" smtClean="0">
                <a:ea typeface="ＭＳ Ｐゴシック" charset="0"/>
              </a:rPr>
              <a:t>Managing Texts, IM, Blogs, Wikis, Facebook, Twitter, the Cloud and more…</a:t>
            </a:r>
            <a:endParaRPr lang="en-US" sz="2000" dirty="0">
              <a:solidFill>
                <a:srgbClr val="7030A0"/>
              </a:solidFill>
              <a:ea typeface="ＭＳ Ｐゴシック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00200" y="5486400"/>
            <a:ext cx="6248400" cy="762000"/>
          </a:xfrm>
        </p:spPr>
        <p:txBody>
          <a:bodyPr/>
          <a:lstStyle/>
          <a:p>
            <a:pPr eaLnBrk="1" hangingPunct="1"/>
            <a:endParaRPr lang="en-US" sz="1400" dirty="0" smtClean="0">
              <a:solidFill>
                <a:srgbClr val="324C80"/>
              </a:solidFill>
              <a:ea typeface="ＭＳ Ｐゴシック" charset="0"/>
            </a:endParaRPr>
          </a:p>
          <a:p>
            <a:pPr eaLnBrk="1" hangingPunct="1"/>
            <a:r>
              <a:rPr lang="en-US" sz="1600" dirty="0" smtClean="0">
                <a:solidFill>
                  <a:srgbClr val="324C80"/>
                </a:solidFill>
                <a:ea typeface="ＭＳ Ｐゴシック" charset="0"/>
              </a:rPr>
              <a:t>Presented by Leslie Turner</a:t>
            </a:r>
          </a:p>
        </p:txBody>
      </p:sp>
    </p:spTree>
    <p:extLst>
      <p:ext uri="{BB962C8B-B14F-4D97-AF65-F5344CB8AC3E}">
        <p14:creationId xmlns:p14="http://schemas.microsoft.com/office/powerpoint/2010/main" val="116156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571" y="457200"/>
            <a:ext cx="7024744" cy="72493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we work today</a:t>
            </a:r>
            <a:endParaRPr lang="en-US" sz="2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7" y="1752600"/>
            <a:ext cx="8266113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850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Know “going in”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1143000"/>
            <a:ext cx="85344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  <a:p>
            <a:pPr algn="ctr"/>
            <a:r>
              <a:rPr lang="en-US" sz="3200" dirty="0" smtClean="0"/>
              <a:t>The decisions on what technology/devices/software/services an agency uses has a </a:t>
            </a:r>
            <a:r>
              <a:rPr lang="en-US" sz="3200" b="1" u="sng" dirty="0" smtClean="0"/>
              <a:t>direct impact </a:t>
            </a:r>
            <a:r>
              <a:rPr lang="en-US" sz="3200" dirty="0" smtClean="0"/>
              <a:t>on public records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 smtClean="0"/>
              <a:t>An agency needs to have “governance” over its records and information and “governance” over user behaviors and the devices/software being used by agency and staff</a:t>
            </a: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1001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 smtClean="0"/>
              <a:t>Have a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502920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dirty="0" smtClean="0"/>
              <a:t>All electronic records can be “filed” and managed as appropriate</a:t>
            </a:r>
          </a:p>
          <a:p>
            <a:pPr marL="0" indent="0">
              <a:buNone/>
            </a:pPr>
            <a:r>
              <a:rPr lang="en-US" dirty="0" smtClean="0"/>
              <a:t>The agency is the one to:</a:t>
            </a:r>
          </a:p>
          <a:p>
            <a:r>
              <a:rPr lang="en-US" dirty="0" smtClean="0"/>
              <a:t>Make decisions as to what users are allowed to do </a:t>
            </a:r>
          </a:p>
          <a:p>
            <a:r>
              <a:rPr lang="en-US" dirty="0" smtClean="0"/>
              <a:t>Draw boundaries and direct behavior</a:t>
            </a:r>
          </a:p>
          <a:p>
            <a:r>
              <a:rPr lang="en-US" dirty="0" smtClean="0"/>
              <a:t>If allowed certain media, make sure there is a </a:t>
            </a:r>
            <a:r>
              <a:rPr lang="en-US" i="1" u="sng" dirty="0" smtClean="0"/>
              <a:t>pre-determined file plan or structure and procedures </a:t>
            </a:r>
            <a:r>
              <a:rPr lang="en-US" dirty="0" smtClean="0"/>
              <a:t>for users to follow</a:t>
            </a:r>
          </a:p>
          <a:p>
            <a:r>
              <a:rPr lang="en-US" dirty="0" smtClean="0"/>
              <a:t>Maintain and regularly schedule disposition actions – disposition is a verb!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5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Policies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/>
          <a:lstStyle/>
          <a:p>
            <a:r>
              <a:rPr lang="en-US" dirty="0" smtClean="0"/>
              <a:t>Policies are a very good thing!</a:t>
            </a:r>
          </a:p>
          <a:p>
            <a:r>
              <a:rPr lang="en-US" dirty="0" smtClean="0"/>
              <a:t>Create and approve prior to using any new media</a:t>
            </a:r>
          </a:p>
          <a:p>
            <a:r>
              <a:rPr lang="en-US" dirty="0" smtClean="0"/>
              <a:t>Outline expectations and rules about behaviors</a:t>
            </a:r>
          </a:p>
          <a:p>
            <a:pPr marL="0" indent="0" algn="ctr">
              <a:buNone/>
            </a:pPr>
            <a:r>
              <a:rPr lang="en-US" dirty="0" smtClean="0"/>
              <a:t>Helps protects the agency and the agency‘s records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5105400"/>
            <a:ext cx="1473380" cy="126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77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you manage?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Know going in what and plan for any potential public disclosure requirements</a:t>
            </a:r>
          </a:p>
          <a:p>
            <a:r>
              <a:rPr lang="en-US" dirty="0" smtClean="0"/>
              <a:t>Be confident you can manage the records before starting, going back to figure it out is much more difficult and increases liability</a:t>
            </a:r>
          </a:p>
          <a:p>
            <a:pPr lvl="1"/>
            <a:r>
              <a:rPr lang="en-US" dirty="0" smtClean="0"/>
              <a:t>It’s the agency that will be held liable, not the providers and not the users</a:t>
            </a:r>
          </a:p>
        </p:txBody>
      </p:sp>
    </p:spTree>
    <p:extLst>
      <p:ext uri="{BB962C8B-B14F-4D97-AF65-F5344CB8AC3E}">
        <p14:creationId xmlns:p14="http://schemas.microsoft.com/office/powerpoint/2010/main" val="406293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600200"/>
            <a:ext cx="8504237" cy="337248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 eaLnBrk="1" hangingPunct="1">
              <a:buFontTx/>
              <a:buNone/>
            </a:pPr>
            <a:r>
              <a:rPr lang="en-US" sz="6000" i="1" dirty="0" smtClean="0"/>
              <a:t>What to Keep and</a:t>
            </a:r>
          </a:p>
          <a:p>
            <a:pPr marL="0" indent="0" algn="ctr" eaLnBrk="1" hangingPunct="1">
              <a:buFontTx/>
              <a:buNone/>
            </a:pPr>
            <a:r>
              <a:rPr lang="en-US" sz="6000" i="1" dirty="0" smtClean="0"/>
              <a:t>What to Throw Away</a:t>
            </a:r>
          </a:p>
          <a:p>
            <a:pPr marL="0" indent="0" algn="ctr" eaLnBrk="1" hangingPunct="1">
              <a:buFontTx/>
              <a:buNone/>
            </a:pPr>
            <a:endParaRPr lang="en-US" sz="1600" i="1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218" y="3962400"/>
            <a:ext cx="24638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281951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Legal authority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dirty="0" smtClean="0"/>
              <a:t>For Washington State, records retention schedules are approved by committees and are the </a:t>
            </a:r>
            <a:r>
              <a:rPr lang="en-US" b="1" i="1" dirty="0" smtClean="0"/>
              <a:t>legal ongoing authority to get rid of records once retention has been met</a:t>
            </a:r>
          </a:p>
          <a:p>
            <a:pPr marL="0" indent="0" algn="ctr">
              <a:buNone/>
            </a:pPr>
            <a:endParaRPr lang="en-US" b="1" i="1" dirty="0" smtClean="0"/>
          </a:p>
          <a:p>
            <a:pPr marL="0" indent="0" algn="ctr">
              <a:buNone/>
            </a:pPr>
            <a:endParaRPr lang="en-US" b="1" i="1" dirty="0"/>
          </a:p>
          <a:p>
            <a:pPr marL="0" indent="0" algn="ctr">
              <a:buNone/>
            </a:pPr>
            <a:r>
              <a:rPr lang="en-US" b="1" i="1" dirty="0" smtClean="0"/>
              <a:t>Exercise your authority!</a:t>
            </a:r>
          </a:p>
          <a:p>
            <a:pPr marL="0" indent="0" algn="ctr">
              <a:buNone/>
            </a:pPr>
            <a:r>
              <a:rPr lang="en-US" b="1" i="1" dirty="0" smtClean="0"/>
              <a:t>There is no requirement to keep everything!</a:t>
            </a:r>
          </a:p>
          <a:p>
            <a:pPr marL="0" indent="0" algn="ctr">
              <a:buNone/>
            </a:pPr>
            <a:r>
              <a:rPr lang="en-US" b="1" i="1" dirty="0" smtClean="0"/>
              <a:t>Just know what you are required to keep, and what you are not</a:t>
            </a:r>
          </a:p>
        </p:txBody>
      </p:sp>
    </p:spTree>
    <p:extLst>
      <p:ext uri="{BB962C8B-B14F-4D97-AF65-F5344CB8AC3E}">
        <p14:creationId xmlns:p14="http://schemas.microsoft.com/office/powerpoint/2010/main" val="8738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Meeting requirements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6200" y="1752600"/>
            <a:ext cx="8610600" cy="4876800"/>
          </a:xfrm>
        </p:spPr>
        <p:txBody>
          <a:bodyPr>
            <a:normAutofit fontScale="92500" lnSpcReduction="20000"/>
          </a:bodyPr>
          <a:lstStyle/>
          <a:p>
            <a:pPr marL="457200" lvl="1" indent="0" algn="ctr">
              <a:buNone/>
            </a:pPr>
            <a:r>
              <a:rPr lang="en-US" sz="3500" b="1" dirty="0" smtClean="0"/>
              <a:t>Are you required to keep it?</a:t>
            </a:r>
          </a:p>
          <a:p>
            <a:pPr marL="457200" lvl="1" indent="0" algn="ctr">
              <a:buNone/>
            </a:pPr>
            <a:endParaRPr lang="en-US" sz="3500" b="1" dirty="0" smtClean="0"/>
          </a:p>
          <a:p>
            <a:pPr marL="457200" lvl="1" indent="0" algn="ctr">
              <a:buNone/>
            </a:pPr>
            <a:r>
              <a:rPr lang="en-US" sz="3500" i="1" u="sng" dirty="0" smtClean="0"/>
              <a:t>Know your business</a:t>
            </a:r>
          </a:p>
          <a:p>
            <a:pPr marL="457200" lvl="1" indent="0" algn="ctr">
              <a:buNone/>
            </a:pPr>
            <a:endParaRPr lang="en-US" sz="3500" i="1" u="sng" dirty="0" smtClean="0"/>
          </a:p>
          <a:p>
            <a:pPr marL="457200" lvl="1" indent="0" algn="ctr">
              <a:buNone/>
            </a:pPr>
            <a:r>
              <a:rPr lang="en-US" sz="3500" i="1" u="sng" dirty="0" smtClean="0"/>
              <a:t>Know your processes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 algn="ctr">
              <a:buNone/>
            </a:pPr>
            <a:r>
              <a:rPr lang="en-US" dirty="0" smtClean="0"/>
              <a:t>What are the functions of a business unit?</a:t>
            </a:r>
          </a:p>
          <a:p>
            <a:pPr marL="457200" lvl="1" indent="0" algn="ctr">
              <a:buNone/>
            </a:pPr>
            <a:r>
              <a:rPr lang="en-US" dirty="0" smtClean="0"/>
              <a:t>What activities support those functions?</a:t>
            </a:r>
            <a:endParaRPr lang="en-US" dirty="0"/>
          </a:p>
          <a:p>
            <a:pPr marL="457200" lvl="1" indent="0" algn="ctr">
              <a:buNone/>
            </a:pPr>
            <a:r>
              <a:rPr lang="en-US" dirty="0" smtClean="0"/>
              <a:t>What other regulations/requirements are there for that particular business unit and business process?</a:t>
            </a:r>
          </a:p>
          <a:p>
            <a:pPr lvl="1" algn="ctr">
              <a:buFont typeface="Arial" panose="020B0604020202020204" pitchFamily="34" charset="0"/>
              <a:buChar char="•"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54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Keeping it all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Keeping it all is not a sustainable nor effective option</a:t>
            </a:r>
          </a:p>
          <a:p>
            <a:r>
              <a:rPr lang="en-US" dirty="0" smtClean="0"/>
              <a:t>Keeping everything is not MANAGING anything, you are just using a version of an endless closet</a:t>
            </a:r>
          </a:p>
          <a:p>
            <a:r>
              <a:rPr lang="en-US" dirty="0" smtClean="0"/>
              <a:t>Keeping everything is NOT cost effective nor an effective business practice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5838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1600200"/>
            <a:ext cx="8229600" cy="402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02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Are texts, blogs, and social media considered public records?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We’re not in the paper world anymore Toto!</a:t>
            </a:r>
          </a:p>
          <a:p>
            <a:endParaRPr lang="en-US" dirty="0" smtClean="0"/>
          </a:p>
          <a:p>
            <a:r>
              <a:rPr lang="en-US" dirty="0" smtClean="0"/>
              <a:t>Tips and strategies for managing other media/devices/communications	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6575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About Text Messages? IM?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978" y="1953084"/>
            <a:ext cx="8229600" cy="4600116"/>
          </a:xfrm>
        </p:spPr>
        <p:txBody>
          <a:bodyPr>
            <a:normAutofit lnSpcReduction="10000"/>
          </a:bodyPr>
          <a:lstStyle/>
          <a:p>
            <a:r>
              <a:rPr lang="en-US" b="1" i="1" dirty="0" smtClean="0"/>
              <a:t>Content is key – are you conducting business?</a:t>
            </a:r>
          </a:p>
          <a:p>
            <a:r>
              <a:rPr lang="en-US" dirty="0" smtClean="0"/>
              <a:t>Have policies regarding use</a:t>
            </a:r>
          </a:p>
          <a:p>
            <a:r>
              <a:rPr lang="en-US" b="1" dirty="0" smtClean="0"/>
              <a:t>Agency responsibility to capture texts and other messaging</a:t>
            </a:r>
            <a:r>
              <a:rPr lang="en-US" dirty="0" smtClean="0"/>
              <a:t> that need retention according to approved schedules</a:t>
            </a:r>
          </a:p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party tools/applications available</a:t>
            </a:r>
          </a:p>
          <a:p>
            <a:pPr algn="ctr">
              <a:buNone/>
            </a:pPr>
            <a:r>
              <a:rPr lang="en-US" i="1" dirty="0" smtClean="0"/>
              <a:t>Cannot rely on provider to retain!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56295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Ok, Not Ok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8035607"/>
              </p:ext>
            </p:extLst>
          </p:nvPr>
        </p:nvGraphicFramePr>
        <p:xfrm>
          <a:off x="2746375" y="1892300"/>
          <a:ext cx="3648075" cy="452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Document" r:id="rId4" imgW="6858000" imgH="8499240" progId="Word.Document.12">
                  <p:embed/>
                </p:oleObj>
              </mc:Choice>
              <mc:Fallback>
                <p:oleObj name="Document" r:id="rId4" imgW="6858000" imgH="849924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46375" y="1892300"/>
                        <a:ext cx="3648075" cy="4521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9862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 “cheat sheets”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/>
          </p:nvPr>
        </p:nvGraphicFramePr>
        <p:xfrm>
          <a:off x="228600" y="1417638"/>
          <a:ext cx="4018974" cy="3382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Document" r:id="rId4" imgW="6018569" imgH="5065767" progId="Word.Document.12">
                  <p:embed/>
                </p:oleObj>
              </mc:Choice>
              <mc:Fallback>
                <p:oleObj name="Document" r:id="rId4" imgW="6018569" imgH="506576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8600" y="1417638"/>
                        <a:ext cx="4018974" cy="3382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3581400" y="3505200"/>
          <a:ext cx="5562600" cy="335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Acrobat Document" r:id="rId6" imgW="9601200" imgH="5829194" progId="AcroExch.Document.11">
                  <p:embed/>
                </p:oleObj>
              </mc:Choice>
              <mc:Fallback>
                <p:oleObj name="Acrobat Document" r:id="rId6" imgW="9601200" imgH="5829194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581400" y="3505200"/>
                        <a:ext cx="5562600" cy="3352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28600" y="5429525"/>
            <a:ext cx="36431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A thank you to Kyle </a:t>
            </a:r>
            <a:r>
              <a:rPr lang="en-US" sz="1400" i="1" dirty="0" err="1" smtClean="0"/>
              <a:t>Stannert</a:t>
            </a:r>
            <a:r>
              <a:rPr lang="en-US" sz="1400" i="1" dirty="0" smtClean="0"/>
              <a:t>, City of Bellevue and Terri Cole, Benton County PUD for their gracious permission to use these examples!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61837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itle 1"/>
          <p:cNvSpPr>
            <a:spLocks noGrp="1"/>
          </p:cNvSpPr>
          <p:nvPr>
            <p:ph type="title"/>
          </p:nvPr>
        </p:nvSpPr>
        <p:spPr bwMode="auto">
          <a:xfrm>
            <a:off x="533400" y="381000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Do you?</a:t>
            </a:r>
          </a:p>
        </p:txBody>
      </p:sp>
      <p:pic>
        <p:nvPicPr>
          <p:cNvPr id="95234" name="Content Placeholder 3" descr="200px-Twitter_logo_svg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9500" y="3776663"/>
            <a:ext cx="1905000" cy="476250"/>
          </a:xfrm>
          <a:noFill/>
          <a:ln>
            <a:miter lim="800000"/>
            <a:headEnd/>
            <a:tailEnd/>
          </a:ln>
        </p:spPr>
      </p:pic>
      <p:pic>
        <p:nvPicPr>
          <p:cNvPr id="95235" name="Picture 4" descr="150px-YouTube_logo_svg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5375" y="2225675"/>
            <a:ext cx="1731963" cy="723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95236" name="Picture 5" descr="200px-Facebook_svg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93169" y="2792901"/>
            <a:ext cx="19050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7" name="Picture 6" descr="514px-Flickr_wordmark_svg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0113" y="3716338"/>
            <a:ext cx="1770062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8" name="Picture 7" descr="295px-MySpace_logo_svg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0" y="4543108"/>
            <a:ext cx="2809875" cy="495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95239" name="Picture 8" descr="Shutterfly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26163" y="3381375"/>
            <a:ext cx="15240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0" name="Picture 9" descr="200px-Delicious_svg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76413" y="4705350"/>
            <a:ext cx="2014537" cy="5318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95241" name="Picture 10" descr="LinkedIn_logo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92488" y="5767388"/>
            <a:ext cx="2374900" cy="5762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3400" y="5689600"/>
            <a:ext cx="1914525" cy="5429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85062" y="1712913"/>
            <a:ext cx="1019175" cy="1066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7185" y="1775872"/>
            <a:ext cx="2497015" cy="6728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74398" y="5422583"/>
            <a:ext cx="2096601" cy="63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5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8229600" cy="1143000"/>
          </a:xfrm>
        </p:spPr>
        <p:txBody>
          <a:bodyPr/>
          <a:lstStyle/>
          <a:p>
            <a:r>
              <a:rPr lang="en-US" dirty="0" smtClean="0"/>
              <a:t>“Social” Media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Make sure use is appropriate and someone is “minding the store”</a:t>
            </a:r>
          </a:p>
          <a:p>
            <a:r>
              <a:rPr lang="en-US" dirty="0" smtClean="0"/>
              <a:t>Make a good business case</a:t>
            </a:r>
          </a:p>
          <a:p>
            <a:pPr lvl="1"/>
            <a:r>
              <a:rPr lang="en-US" dirty="0" smtClean="0"/>
              <a:t>Do you </a:t>
            </a:r>
            <a:r>
              <a:rPr lang="en-US" i="1" u="sng" dirty="0" smtClean="0"/>
              <a:t>really need </a:t>
            </a:r>
            <a:r>
              <a:rPr lang="en-US" dirty="0" smtClean="0"/>
              <a:t>this?</a:t>
            </a:r>
          </a:p>
          <a:p>
            <a:pPr lvl="2"/>
            <a:r>
              <a:rPr lang="en-US" i="1" dirty="0" smtClean="0"/>
              <a:t>It’s called “social media” for a reason!</a:t>
            </a:r>
          </a:p>
          <a:p>
            <a:pPr lvl="1"/>
            <a:r>
              <a:rPr lang="en-US" dirty="0" smtClean="0"/>
              <a:t>Can you take it on and manage?</a:t>
            </a:r>
          </a:p>
          <a:p>
            <a:pPr lvl="1"/>
            <a:r>
              <a:rPr lang="en-US" dirty="0" smtClean="0"/>
              <a:t>READ THE TERMS OF SERVICE AGREEMENT</a:t>
            </a:r>
          </a:p>
          <a:p>
            <a:pPr lvl="2"/>
            <a:r>
              <a:rPr lang="en-US" i="1" dirty="0" smtClean="0"/>
              <a:t>Are you executing “click-through” contracts?</a:t>
            </a:r>
          </a:p>
          <a:p>
            <a:pPr lvl="1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71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52400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en-US" dirty="0" smtClean="0"/>
              <a:t>Applying to Blogs, Twitter, any “social media du jour”</a:t>
            </a:r>
          </a:p>
        </p:txBody>
      </p:sp>
      <p:sp>
        <p:nvSpPr>
          <p:cNvPr id="49155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592555"/>
            <a:ext cx="8229600" cy="39306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/>
          </a:bodyPr>
          <a:lstStyle/>
          <a:p>
            <a:pPr algn="ctr" eaLnBrk="1" hangingPunct="1">
              <a:buNone/>
            </a:pPr>
            <a:r>
              <a:rPr lang="en-US" dirty="0" smtClean="0">
                <a:solidFill>
                  <a:schemeClr val="bg1"/>
                </a:solidFill>
              </a:rPr>
              <a:t>Key considerations for posts and comments on social networking sites:</a:t>
            </a:r>
          </a:p>
          <a:p>
            <a:pPr marL="914400" lvl="1" indent="-514350" eaLnBrk="1" hangingPunct="1"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Are they public records with retention value?</a:t>
            </a:r>
          </a:p>
          <a:p>
            <a:pPr marL="914400" lvl="1" indent="-514350" eaLnBrk="1" hangingPunct="1"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Are they primary or secondary copies?</a:t>
            </a:r>
          </a:p>
          <a:p>
            <a:pPr marL="914400" lvl="1" indent="-514350" eaLnBrk="1" hangingPunct="1"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How long do they need to be kept?</a:t>
            </a:r>
          </a:p>
          <a:p>
            <a:pPr marL="914400" lvl="1" indent="-514350" eaLnBrk="1" hangingPunct="1"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How will they be retained by the agency?</a:t>
            </a:r>
          </a:p>
          <a:p>
            <a:pPr marL="914400" lvl="1" indent="-514350" eaLnBrk="1" hangingPunct="1"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Is this technology appropriate?</a:t>
            </a:r>
          </a:p>
          <a:p>
            <a:pPr eaLnBrk="1" hangingPunct="1"/>
            <a:endParaRPr lang="en-US" dirty="0" smtClean="0">
              <a:solidFill>
                <a:schemeClr val="bg1"/>
              </a:solidFill>
            </a:endParaRPr>
          </a:p>
          <a:p>
            <a:pPr eaLnBrk="1" hangingPunct="1"/>
            <a:endParaRPr lang="en-US" sz="1600" dirty="0" smtClean="0">
              <a:solidFill>
                <a:schemeClr val="bg1"/>
              </a:solidFill>
            </a:endParaRPr>
          </a:p>
          <a:p>
            <a:pPr eaLnBrk="1" hangingPunct="1"/>
            <a:endParaRPr lang="en-US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" y="1828800"/>
            <a:ext cx="88392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Other considerations for social </a:t>
            </a:r>
            <a:r>
              <a:rPr lang="en-US" sz="2800" dirty="0"/>
              <a:t>networking </a:t>
            </a:r>
            <a:r>
              <a:rPr lang="en-US" sz="2800" dirty="0" smtClean="0"/>
              <a:t>sites: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2800" dirty="0" smtClean="0"/>
              <a:t>How does this help agency meet mission?	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2800" dirty="0" smtClean="0"/>
              <a:t>Are </a:t>
            </a:r>
            <a:r>
              <a:rPr lang="en-US" sz="2800" dirty="0"/>
              <a:t>they public records with retention value?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2800" dirty="0"/>
              <a:t>Are they primary or secondary copies?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2800" dirty="0"/>
              <a:t>How long do they need to be kept?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2800" dirty="0"/>
              <a:t>How </a:t>
            </a:r>
            <a:r>
              <a:rPr lang="en-US" sz="2800" dirty="0" smtClean="0"/>
              <a:t>are they to be </a:t>
            </a:r>
            <a:r>
              <a:rPr lang="en-US" sz="2800" dirty="0"/>
              <a:t>retained </a:t>
            </a:r>
            <a:r>
              <a:rPr lang="en-US" sz="2800" dirty="0" smtClean="0"/>
              <a:t>and managed </a:t>
            </a:r>
            <a:r>
              <a:rPr lang="en-US" sz="2800" i="1" u="sng" dirty="0" smtClean="0"/>
              <a:t>by </a:t>
            </a:r>
            <a:r>
              <a:rPr lang="en-US" sz="2800" i="1" u="sng" dirty="0"/>
              <a:t>the agency</a:t>
            </a:r>
            <a:r>
              <a:rPr lang="en-US" sz="2800" i="1" u="sng" dirty="0" smtClean="0"/>
              <a:t>? </a:t>
            </a:r>
          </a:p>
          <a:p>
            <a:pPr marL="400050" lvl="1"/>
            <a:endParaRPr lang="en-US" sz="2800" i="1" u="sng" dirty="0" smtClean="0"/>
          </a:p>
          <a:p>
            <a:pPr marL="400050" lvl="1" algn="ctr"/>
            <a:r>
              <a:rPr lang="en-US" sz="2400" i="1" dirty="0" smtClean="0"/>
              <a:t>(Reminder, keeping it all is NOT management of the information, it’s simply storing it)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3447237162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Stop, look, analyze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There are challenges in maintaining all of the different forms/formats </a:t>
            </a:r>
          </a:p>
          <a:p>
            <a:r>
              <a:rPr lang="en-US" dirty="0" smtClean="0"/>
              <a:t>If agency is using more than one social media again – look at business case and purpose of use</a:t>
            </a:r>
          </a:p>
          <a:p>
            <a:pPr lvl="1"/>
            <a:r>
              <a:rPr lang="en-US" dirty="0" smtClean="0"/>
              <a:t>Who are your demographics and have they changed?</a:t>
            </a:r>
          </a:p>
          <a:p>
            <a:pPr lvl="1"/>
            <a:r>
              <a:rPr lang="en-US" dirty="0" smtClean="0"/>
              <a:t>Are you delivering services through social media or notifications only? </a:t>
            </a:r>
          </a:p>
          <a:p>
            <a:pPr lvl="1"/>
            <a:r>
              <a:rPr lang="en-US" dirty="0" smtClean="0"/>
              <a:t>Is it worth the effort to maintain/post on multiple sites? 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1084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Read the terms of service agreements!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22286"/>
            <a:ext cx="8229600" cy="4340906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  “a worldwide, non-exclusive, royalty-free license to use, copy, reproduce, process, adapt, modify, publish, transmit, display and distribute such Content in any and all media or distribution methods (now known or later developed).”   TWITTER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68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/>
          <p:cNvSpPr>
            <a:spLocks noGrp="1"/>
          </p:cNvSpPr>
          <p:nvPr>
            <p:ph type="title"/>
          </p:nvPr>
        </p:nvSpPr>
        <p:spPr bwMode="auto">
          <a:xfrm>
            <a:off x="533400" y="381000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TOS Agreement = Contract</a:t>
            </a:r>
          </a:p>
        </p:txBody>
      </p:sp>
      <p:sp>
        <p:nvSpPr>
          <p:cNvPr id="90115" name="Content Placeholder 2"/>
          <p:cNvSpPr>
            <a:spLocks noGrp="1"/>
          </p:cNvSpPr>
          <p:nvPr>
            <p:ph idx="1"/>
          </p:nvPr>
        </p:nvSpPr>
        <p:spPr bwMode="auto">
          <a:xfrm>
            <a:off x="278969" y="1671638"/>
            <a:ext cx="8865031" cy="45259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Security, identity “hijacking”</a:t>
            </a:r>
          </a:p>
          <a:p>
            <a:r>
              <a:rPr lang="en-US" dirty="0" smtClean="0"/>
              <a:t>Indemnity issues</a:t>
            </a:r>
          </a:p>
          <a:p>
            <a:r>
              <a:rPr lang="en-US" dirty="0" smtClean="0"/>
              <a:t>Privacy, data ownership</a:t>
            </a:r>
          </a:p>
          <a:p>
            <a:r>
              <a:rPr lang="en-US" dirty="0" smtClean="0"/>
              <a:t>Rights of company to edit/display/advertise</a:t>
            </a:r>
          </a:p>
          <a:p>
            <a:r>
              <a:rPr lang="en-US" dirty="0" smtClean="0"/>
              <a:t>Addressing merger/acquisitions</a:t>
            </a:r>
          </a:p>
          <a:p>
            <a:r>
              <a:rPr lang="en-US" dirty="0" smtClean="0"/>
              <a:t>Will use meet overarching regulations?</a:t>
            </a:r>
          </a:p>
          <a:p>
            <a:pPr lvl="1"/>
            <a:r>
              <a:rPr lang="en-US" dirty="0" smtClean="0"/>
              <a:t>FOIA, ADA, RCW’s, WAC’s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0580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itle 1"/>
          <p:cNvSpPr>
            <a:spLocks noGrp="1"/>
          </p:cNvSpPr>
          <p:nvPr>
            <p:ph type="title"/>
          </p:nvPr>
        </p:nvSpPr>
        <p:spPr bwMode="auto">
          <a:xfrm>
            <a:off x="533400" y="304800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3600" dirty="0" smtClean="0"/>
              <a:t>Tips and tools to aid social media retention</a:t>
            </a:r>
          </a:p>
        </p:txBody>
      </p:sp>
      <p:sp>
        <p:nvSpPr>
          <p:cNvPr id="100354" name="Content Placeholder 2"/>
          <p:cNvSpPr>
            <a:spLocks noGrp="1"/>
          </p:cNvSpPr>
          <p:nvPr>
            <p:ph idx="1"/>
          </p:nvPr>
        </p:nvSpPr>
        <p:spPr bwMode="auto">
          <a:xfrm>
            <a:off x="381000" y="1676400"/>
            <a:ext cx="8305800" cy="495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20000"/>
          </a:bodyPr>
          <a:lstStyle/>
          <a:p>
            <a:pPr lvl="1" eaLnBrk="1" hangingPunct="1"/>
            <a:endParaRPr lang="en-US" sz="1600" dirty="0" smtClean="0"/>
          </a:p>
          <a:p>
            <a:pPr lvl="1" eaLnBrk="1" hangingPunct="1">
              <a:buFont typeface="Arial" pitchFamily="34" charset="0"/>
              <a:buChar char="•"/>
            </a:pPr>
            <a:r>
              <a:rPr lang="en-US" dirty="0" smtClean="0"/>
              <a:t>Can use email exchanges on content, when posted, when withdrawn, updates, </a:t>
            </a:r>
            <a:r>
              <a:rPr lang="en-US" dirty="0" err="1" smtClean="0"/>
              <a:t>etc</a:t>
            </a:r>
            <a:r>
              <a:rPr lang="en-US" dirty="0" smtClean="0"/>
              <a:t> as your evidence of the posts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dirty="0" smtClean="0"/>
              <a:t>Spreadsheets can work too – any kind of systematic management for your social media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b="1" i="1" u="sng" dirty="0" smtClean="0"/>
              <a:t>While better than nothing </a:t>
            </a:r>
            <a:r>
              <a:rPr lang="en-US" dirty="0" smtClean="0"/>
              <a:t>- be aware that most 3</a:t>
            </a:r>
            <a:r>
              <a:rPr lang="en-US" baseline="30000" dirty="0" smtClean="0"/>
              <a:t>rd</a:t>
            </a:r>
            <a:r>
              <a:rPr lang="en-US" dirty="0" smtClean="0"/>
              <a:t> party systems capture everything and do not generally offer any real “management” of the posts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party tools are available:</a:t>
            </a:r>
          </a:p>
          <a:p>
            <a:pPr lvl="3" eaLnBrk="1" hangingPunct="1">
              <a:buFont typeface="Wingdings" pitchFamily="2" charset="2"/>
              <a:buChar char="ü"/>
            </a:pPr>
            <a:r>
              <a:rPr lang="en-US" dirty="0" err="1" smtClean="0"/>
              <a:t>TwInbox</a:t>
            </a:r>
            <a:endParaRPr lang="en-US" dirty="0" smtClean="0"/>
          </a:p>
          <a:p>
            <a:pPr lvl="3" eaLnBrk="1" hangingPunct="1">
              <a:buFont typeface="Wingdings" pitchFamily="2" charset="2"/>
              <a:buChar char="ü"/>
            </a:pPr>
            <a:r>
              <a:rPr lang="en-US" dirty="0" err="1" smtClean="0"/>
              <a:t>TweetTake</a:t>
            </a:r>
            <a:endParaRPr lang="en-US" dirty="0" smtClean="0"/>
          </a:p>
          <a:p>
            <a:pPr lvl="3" eaLnBrk="1" hangingPunct="1">
              <a:buFont typeface="Wingdings" pitchFamily="2" charset="2"/>
              <a:buChar char="ü"/>
            </a:pPr>
            <a:r>
              <a:rPr lang="en-US" dirty="0" err="1" smtClean="0"/>
              <a:t>SocialSafe</a:t>
            </a:r>
            <a:endParaRPr lang="en-US" dirty="0" smtClean="0"/>
          </a:p>
          <a:p>
            <a:pPr lvl="3" eaLnBrk="1" hangingPunct="1">
              <a:buFont typeface="Wingdings" pitchFamily="2" charset="2"/>
              <a:buChar char="ü"/>
            </a:pPr>
            <a:r>
              <a:rPr lang="en-US" dirty="0" err="1" smtClean="0"/>
              <a:t>ArchiveSocial</a:t>
            </a:r>
            <a:endParaRPr lang="en-US" dirty="0" smtClean="0"/>
          </a:p>
          <a:p>
            <a:pPr lvl="1" eaLnBrk="1" hangingPunct="1"/>
            <a:endParaRPr lang="en-US" dirty="0" smtClean="0">
              <a:solidFill>
                <a:schemeClr val="bg1"/>
              </a:solidFill>
            </a:endParaRPr>
          </a:p>
          <a:p>
            <a:pPr lvl="1" eaLnBrk="1" hangingPunct="1">
              <a:buFontTx/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360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So what is a public record?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8458200" cy="5791200"/>
          </a:xfrm>
        </p:spPr>
        <p:txBody>
          <a:bodyPr>
            <a:noAutofit/>
          </a:bodyPr>
          <a:lstStyle/>
          <a:p>
            <a:pPr algn="ctr">
              <a:spcAft>
                <a:spcPts val="1800"/>
              </a:spcAft>
              <a:buNone/>
            </a:pPr>
            <a:r>
              <a:rPr lang="en-US" sz="2800" b="1" u="sng" dirty="0" smtClean="0"/>
              <a:t>Definition</a:t>
            </a:r>
            <a:r>
              <a:rPr lang="en-US" sz="2800" b="1" dirty="0" smtClean="0"/>
              <a:t> and classification of public records</a:t>
            </a:r>
          </a:p>
          <a:p>
            <a:pPr indent="0">
              <a:lnSpc>
                <a:spcPts val="3800"/>
              </a:lnSpc>
              <a:spcBef>
                <a:spcPts val="0"/>
              </a:spcBef>
              <a:buNone/>
            </a:pPr>
            <a:r>
              <a:rPr lang="en-US" sz="1800" i="1" dirty="0" smtClean="0"/>
              <a:t>“Public records shall include any paper, correspondence, completed form, bound record book, photograph, film, sound recording, map, drawing, machine-readable material.…</a:t>
            </a:r>
          </a:p>
          <a:p>
            <a:pPr indent="0" algn="ctr">
              <a:lnSpc>
                <a:spcPts val="3800"/>
              </a:lnSpc>
              <a:spcBef>
                <a:spcPts val="0"/>
              </a:spcBef>
              <a:buNone/>
            </a:pPr>
            <a:r>
              <a:rPr lang="en-US" sz="2800" b="1" i="1" u="sng" dirty="0" smtClean="0"/>
              <a:t>regardless of physical form or characteristics, </a:t>
            </a:r>
          </a:p>
          <a:p>
            <a:pPr indent="0" algn="ctr">
              <a:lnSpc>
                <a:spcPts val="3800"/>
              </a:lnSpc>
              <a:spcBef>
                <a:spcPts val="0"/>
              </a:spcBef>
              <a:buNone/>
            </a:pPr>
            <a:r>
              <a:rPr lang="en-US" sz="2800" b="1" i="1" u="sng" dirty="0" smtClean="0"/>
              <a:t>and including such copies thereof, that have been made by or received by any agency of the state of Washington in connection with the transaction of public business”</a:t>
            </a:r>
          </a:p>
          <a:p>
            <a:pPr indent="0" algn="ctr">
              <a:lnSpc>
                <a:spcPts val="3800"/>
              </a:lnSpc>
              <a:spcBef>
                <a:spcPts val="0"/>
              </a:spcBef>
              <a:buNone/>
            </a:pPr>
            <a:r>
              <a:rPr lang="en-US" sz="2800" b="1" dirty="0" smtClean="0"/>
              <a:t>(RCW 40.14.010)</a:t>
            </a:r>
          </a:p>
        </p:txBody>
      </p:sp>
    </p:spTree>
    <p:extLst>
      <p:ext uri="{BB962C8B-B14F-4D97-AF65-F5344CB8AC3E}">
        <p14:creationId xmlns:p14="http://schemas.microsoft.com/office/powerpoint/2010/main" val="124667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Thinking ahead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Close to master contracts completed for Enterprise Content Management (ECM) Systems</a:t>
            </a:r>
          </a:p>
          <a:p>
            <a:endParaRPr lang="en-US" dirty="0"/>
          </a:p>
          <a:p>
            <a:r>
              <a:rPr lang="en-US" dirty="0" smtClean="0"/>
              <a:t>ECM Systems are effective tools to help manage an agency’s “content” enterprise-wide, including:</a:t>
            </a:r>
          </a:p>
          <a:p>
            <a:pPr lvl="1"/>
            <a:r>
              <a:rPr lang="en-US" dirty="0" smtClean="0"/>
              <a:t>Emails</a:t>
            </a:r>
          </a:p>
          <a:p>
            <a:pPr lvl="1"/>
            <a:r>
              <a:rPr lang="en-US" dirty="0" smtClean="0"/>
              <a:t>Word, Excel, other unstructured data</a:t>
            </a:r>
          </a:p>
          <a:p>
            <a:pPr lvl="1"/>
            <a:r>
              <a:rPr lang="en-US" dirty="0" smtClean="0"/>
              <a:t>Photographs, audio, AND video files</a:t>
            </a:r>
          </a:p>
          <a:p>
            <a:pPr lvl="1"/>
            <a:r>
              <a:rPr lang="en-US" dirty="0" smtClean="0"/>
              <a:t>Some offer social media help too</a:t>
            </a:r>
          </a:p>
        </p:txBody>
      </p:sp>
    </p:spTree>
    <p:extLst>
      <p:ext uri="{BB962C8B-B14F-4D97-AF65-F5344CB8AC3E}">
        <p14:creationId xmlns:p14="http://schemas.microsoft.com/office/powerpoint/2010/main" val="22242077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 doesn’t matter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 smtClean="0"/>
              <a:t>Regardless of what communication platform used, and regardless of the tools used (such as body cams) an agency is required to manage the resulting public records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Once created, all the public records requirements (including disclosure)</a:t>
            </a:r>
          </a:p>
          <a:p>
            <a:pPr marL="0" indent="0" algn="ctr">
              <a:buNone/>
            </a:pPr>
            <a:r>
              <a:rPr lang="en-US" dirty="0" smtClean="0"/>
              <a:t> kick in!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3719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/>
          <a:lstStyle/>
          <a:p>
            <a:r>
              <a:rPr lang="en-US" dirty="0" smtClean="0"/>
              <a:t>Going to the </a:t>
            </a:r>
            <a:r>
              <a:rPr lang="en-US" dirty="0" smtClean="0">
                <a:solidFill>
                  <a:srgbClr val="FFFF00"/>
                </a:solidFill>
              </a:rPr>
              <a:t>cloud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8229600" cy="472440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 smtClean="0"/>
              <a:t>Issues to consider:</a:t>
            </a:r>
          </a:p>
          <a:p>
            <a:r>
              <a:rPr lang="en-US" dirty="0" smtClean="0"/>
              <a:t>Custody and jurisdictional boundaries</a:t>
            </a:r>
          </a:p>
          <a:p>
            <a:r>
              <a:rPr lang="en-US" dirty="0" smtClean="0"/>
              <a:t>Co-mingling of data (will probably not be held separately from others using storage server) </a:t>
            </a:r>
          </a:p>
          <a:p>
            <a:r>
              <a:rPr lang="en-US" dirty="0" smtClean="0"/>
              <a:t>Privacy, security are HUGE concerns</a:t>
            </a:r>
          </a:p>
          <a:p>
            <a:r>
              <a:rPr lang="en-US" dirty="0" smtClean="0"/>
              <a:t>Data transmission/flow</a:t>
            </a:r>
          </a:p>
          <a:p>
            <a:pPr marL="0" indent="0">
              <a:buNone/>
            </a:pPr>
            <a:r>
              <a:rPr lang="en-US" dirty="0" smtClean="0"/>
              <a:t>   (Where is the server located?)  </a:t>
            </a:r>
          </a:p>
          <a:p>
            <a:r>
              <a:rPr lang="en-US" dirty="0" smtClean="0"/>
              <a:t>THEIR Disaster preparedness and recovery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pPr lvl="1"/>
            <a:endParaRPr lang="en-US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Cloud 3"/>
          <p:cNvSpPr/>
          <p:nvPr/>
        </p:nvSpPr>
        <p:spPr bwMode="auto">
          <a:xfrm>
            <a:off x="5486400" y="228600"/>
            <a:ext cx="2033589" cy="1390652"/>
          </a:xfrm>
          <a:prstGeom prst="cloud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91200" y="685800"/>
            <a:ext cx="1728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CLOUD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91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 smtClean="0"/>
              <a:t>Clouding the issue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828800"/>
            <a:ext cx="8229600" cy="4268788"/>
          </a:xfrm>
        </p:spPr>
        <p:txBody>
          <a:bodyPr/>
          <a:lstStyle/>
          <a:p>
            <a:r>
              <a:rPr lang="en-US" dirty="0" smtClean="0"/>
              <a:t>What about the vendor:</a:t>
            </a:r>
          </a:p>
          <a:p>
            <a:pPr lvl="1"/>
            <a:r>
              <a:rPr lang="en-US" dirty="0" smtClean="0"/>
              <a:t>How stable?  What’s their history?</a:t>
            </a:r>
          </a:p>
          <a:p>
            <a:pPr lvl="1"/>
            <a:r>
              <a:rPr lang="en-US" dirty="0" smtClean="0"/>
              <a:t>Do they outsource or sub-contract ?</a:t>
            </a:r>
          </a:p>
          <a:p>
            <a:pPr lvl="1"/>
            <a:r>
              <a:rPr lang="en-US" dirty="0" smtClean="0"/>
              <a:t>How proprietary are their applications?</a:t>
            </a:r>
          </a:p>
          <a:p>
            <a:pPr lvl="1"/>
            <a:r>
              <a:rPr lang="en-US" dirty="0" smtClean="0"/>
              <a:t>Their hiring practices for employment? Are there background checks, etc?</a:t>
            </a:r>
          </a:p>
          <a:p>
            <a:pPr lvl="1"/>
            <a:r>
              <a:rPr lang="en-US" dirty="0" smtClean="0"/>
              <a:t>Their overall audit / security processes?</a:t>
            </a:r>
          </a:p>
          <a:p>
            <a:pPr lvl="1"/>
            <a:r>
              <a:rPr lang="en-US" b="1" dirty="0" smtClean="0"/>
              <a:t>Can your rules apply?</a:t>
            </a:r>
          </a:p>
          <a:p>
            <a:pPr lvl="1"/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57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/>
          <a:lstStyle/>
          <a:p>
            <a:r>
              <a:rPr lang="en-US" dirty="0" smtClean="0"/>
              <a:t>Is it appropriate?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 smtClean="0"/>
              <a:t>Consumer level services/providers are not appropriate for government use</a:t>
            </a:r>
          </a:p>
          <a:p>
            <a:r>
              <a:rPr lang="en-US" dirty="0" smtClean="0"/>
              <a:t>Avoid shoveling records into the cloud just to reduce storage costs – moving the mess doesn’t solve anything</a:t>
            </a:r>
          </a:p>
          <a:p>
            <a:r>
              <a:rPr lang="en-US" dirty="0" smtClean="0"/>
              <a:t>Does not absolve agency from their responsibility for public records</a:t>
            </a:r>
          </a:p>
          <a:p>
            <a:endParaRPr lang="en-US" dirty="0" smtClean="0"/>
          </a:p>
          <a:p>
            <a:pPr algn="ctr">
              <a:buNone/>
            </a:pPr>
            <a:r>
              <a:rPr lang="en-US" dirty="0" smtClean="0"/>
              <a:t>CAVEAT EMPTOR / USER!</a:t>
            </a:r>
          </a:p>
        </p:txBody>
      </p:sp>
    </p:spTree>
    <p:extLst>
      <p:ext uri="{BB962C8B-B14F-4D97-AF65-F5344CB8AC3E}">
        <p14:creationId xmlns:p14="http://schemas.microsoft.com/office/powerpoint/2010/main" val="86847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 smtClean="0"/>
              <a:t>Do your homework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0" y="1585686"/>
            <a:ext cx="8229600" cy="481511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Do not assume that all sites/providers are equal</a:t>
            </a:r>
          </a:p>
          <a:p>
            <a:pPr lvl="1"/>
            <a:r>
              <a:rPr lang="en-US" dirty="0" smtClean="0"/>
              <a:t>Some do offer some levels of security, but you have to do your own background investigations and rely on their claims</a:t>
            </a:r>
          </a:p>
          <a:p>
            <a:pPr lvl="1"/>
            <a:r>
              <a:rPr lang="en-US" dirty="0" smtClean="0"/>
              <a:t>Once it goes in there, can you get it back?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Take steps to mitigate YOUR risks – this is YOUR data!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62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 are not alone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 eaLnBrk="0" hangingPunct="0">
              <a:lnSpc>
                <a:spcPct val="90000"/>
              </a:lnSpc>
              <a:buNone/>
            </a:pPr>
            <a:endParaRPr lang="en-US" sz="4000" dirty="0" smtClean="0"/>
          </a:p>
          <a:p>
            <a:pPr marL="0" indent="0" algn="ctr" eaLnBrk="0" hangingPunct="0">
              <a:lnSpc>
                <a:spcPct val="90000"/>
              </a:lnSpc>
              <a:buNone/>
            </a:pPr>
            <a:r>
              <a:rPr lang="en-US" sz="4000" dirty="0" smtClean="0"/>
              <a:t>Questions?</a:t>
            </a:r>
          </a:p>
          <a:p>
            <a:pPr marL="0" indent="0" algn="ctr" eaLnBrk="0" hangingPunct="0">
              <a:lnSpc>
                <a:spcPct val="90000"/>
              </a:lnSpc>
              <a:buNone/>
            </a:pPr>
            <a:r>
              <a:rPr lang="en-US" sz="4000" dirty="0" smtClean="0"/>
              <a:t>recordsmanagement@sos.wa.gov</a:t>
            </a:r>
            <a:endParaRPr lang="en-US" sz="4000" dirty="0"/>
          </a:p>
          <a:p>
            <a:pPr marL="0" indent="0" algn="ctr" eaLnBrk="0" hangingPunct="0">
              <a:lnSpc>
                <a:spcPct val="90000"/>
              </a:lnSpc>
              <a:buNone/>
            </a:pPr>
            <a:endParaRPr lang="en-US" sz="4000" dirty="0" smtClean="0"/>
          </a:p>
          <a:p>
            <a:pPr marL="0" indent="0" algn="ctr" eaLnBrk="0" hangingPunct="0">
              <a:lnSpc>
                <a:spcPct val="90000"/>
              </a:lnSpc>
              <a:buNone/>
            </a:pPr>
            <a:r>
              <a:rPr lang="en-US" sz="4000" dirty="0" smtClean="0"/>
              <a:t>Thank you!</a:t>
            </a:r>
          </a:p>
          <a:p>
            <a:pPr marL="0" indent="0" algn="ctr" eaLnBrk="0" hangingPunct="0">
              <a:lnSpc>
                <a:spcPct val="90000"/>
              </a:lnSpc>
              <a:buNone/>
            </a:pPr>
            <a:endParaRPr lang="en-US" sz="4000" dirty="0" smtClean="0"/>
          </a:p>
          <a:p>
            <a:pPr marL="0" indent="0" algn="ctr" eaLnBrk="0" hangingPunct="0">
              <a:lnSpc>
                <a:spcPct val="90000"/>
              </a:lnSpc>
              <a:buNone/>
            </a:pPr>
            <a:r>
              <a:rPr lang="en-US" sz="4000" dirty="0" smtClean="0"/>
              <a:t>Washington </a:t>
            </a:r>
            <a:r>
              <a:rPr lang="en-US" sz="4000" dirty="0"/>
              <a:t>State </a:t>
            </a:r>
            <a:r>
              <a:rPr lang="en-US" sz="4000" dirty="0" smtClean="0"/>
              <a:t>Archives</a:t>
            </a:r>
            <a:endParaRPr lang="en-US" sz="4000" dirty="0"/>
          </a:p>
          <a:p>
            <a:pPr marL="0" indent="0" algn="ctr" eaLnBrk="0" hangingPunct="0">
              <a:lnSpc>
                <a:spcPct val="90000"/>
              </a:lnSpc>
              <a:buNone/>
            </a:pPr>
            <a:r>
              <a:rPr lang="en-US" sz="2200" i="1" dirty="0" smtClean="0"/>
              <a:t>Partners in preservation </a:t>
            </a:r>
            <a:r>
              <a:rPr lang="en-US" sz="2200" i="1" dirty="0"/>
              <a:t>and </a:t>
            </a:r>
            <a:r>
              <a:rPr lang="en-US" sz="2200" i="1" dirty="0" err="1"/>
              <a:t>access</a:t>
            </a:r>
            <a:r>
              <a:rPr lang="en-US" sz="2200" i="1" dirty="0" err="1">
                <a:solidFill>
                  <a:schemeClr val="bg1"/>
                </a:solidFill>
              </a:rPr>
              <a:t>s</a:t>
            </a:r>
            <a:endParaRPr lang="en-US" sz="2200" i="1" dirty="0">
              <a:solidFill>
                <a:schemeClr val="bg1"/>
              </a:solidFill>
            </a:endParaRPr>
          </a:p>
          <a:p>
            <a:pPr algn="ctr" eaLnBrk="0" hangingPunct="0">
              <a:lnSpc>
                <a:spcPct val="90000"/>
              </a:lnSpc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09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445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3400"/>
            <a:ext cx="9144000" cy="57943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Yes, that includes texts! 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524000"/>
            <a:ext cx="8458200" cy="5181600"/>
          </a:xfrm>
        </p:spPr>
        <p:txBody>
          <a:bodyPr>
            <a:normAutofit fontScale="55000" lnSpcReduction="20000"/>
          </a:bodyPr>
          <a:lstStyle/>
          <a:p>
            <a:pPr marL="582613" lvl="0" indent="-476250" algn="ctr">
              <a:buNone/>
              <a:defRPr/>
            </a:pPr>
            <a:r>
              <a:rPr lang="en-US" b="1" i="1" dirty="0" smtClean="0"/>
              <a:t>Related to and used for the conduct of the business of government:</a:t>
            </a:r>
          </a:p>
          <a:p>
            <a:pPr marL="582613" lvl="0" indent="-476250">
              <a:defRPr/>
            </a:pPr>
            <a:endParaRPr lang="en-US" dirty="0" smtClean="0"/>
          </a:p>
          <a:p>
            <a:pPr marL="106363" lvl="0" indent="0">
              <a:buNone/>
              <a:defRPr/>
            </a:pPr>
            <a:r>
              <a:rPr lang="en-US" sz="4400" b="1" i="1" dirty="0" smtClean="0"/>
              <a:t>Regardless of format</a:t>
            </a:r>
            <a:r>
              <a:rPr lang="en-US" sz="4400" b="1" dirty="0" smtClean="0"/>
              <a:t>:</a:t>
            </a:r>
          </a:p>
          <a:p>
            <a:pPr marL="582613" lvl="0" indent="-476250">
              <a:buNone/>
              <a:defRPr/>
            </a:pPr>
            <a:r>
              <a:rPr lang="en-US" sz="4400" dirty="0" smtClean="0"/>
              <a:t>	Clay tablet, pen and paper, phone, e-mails, word docs, excel spreadsheets, databases, websites, blogs, wikis, social media,  or any other emerging applications or platforms</a:t>
            </a:r>
          </a:p>
          <a:p>
            <a:pPr marL="106363" indent="0">
              <a:buNone/>
              <a:defRPr/>
            </a:pPr>
            <a:r>
              <a:rPr lang="en-US" sz="4400" b="1" i="1" dirty="0" smtClean="0"/>
              <a:t>Regardless of device used to create it:</a:t>
            </a:r>
          </a:p>
          <a:p>
            <a:pPr marL="582613" lvl="0" indent="-476250">
              <a:buNone/>
              <a:defRPr/>
            </a:pPr>
            <a:r>
              <a:rPr lang="en-US" sz="4400" dirty="0" smtClean="0"/>
              <a:t>	Main frame computer, PC, laptop, smart phone, notebook, tablet, Google glasses or any other emerging technologies	</a:t>
            </a:r>
          </a:p>
          <a:p>
            <a:pPr marL="106363" lvl="0" indent="0">
              <a:buNone/>
              <a:defRPr/>
            </a:pPr>
            <a:r>
              <a:rPr lang="en-US" sz="4400" b="1" i="1" dirty="0" smtClean="0"/>
              <a:t>Regardless of location/where it’s stored or accessed:</a:t>
            </a:r>
          </a:p>
          <a:p>
            <a:pPr marL="582613" lvl="0" indent="-476250">
              <a:buNone/>
              <a:defRPr/>
            </a:pPr>
            <a:r>
              <a:rPr lang="en-US" sz="4400" dirty="0" smtClean="0"/>
              <a:t>	PC, laptop, flash drive, smart phone, notebook, tablet, or the cloud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04800" y="39624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82613" marR="0" lvl="0" indent="-4762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8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  <a:p>
            <a:pPr marL="582613" marR="0" lvl="0" indent="-4762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	</a:t>
            </a:r>
          </a:p>
          <a:p>
            <a:pPr marL="582613" marR="0" lvl="0" indent="-4762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	</a:t>
            </a:r>
          </a:p>
          <a:p>
            <a:pPr marL="582613" marR="0" lvl="0" indent="-4762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28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Supreme Court agrees: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305800" cy="50292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i="1" dirty="0" err="1" smtClean="0"/>
              <a:t>Nissen</a:t>
            </a:r>
            <a:r>
              <a:rPr lang="en-US" b="1" i="1" dirty="0" smtClean="0"/>
              <a:t> </a:t>
            </a:r>
            <a:r>
              <a:rPr lang="en-US" b="1" i="1" dirty="0"/>
              <a:t>v. Pierce County</a:t>
            </a:r>
            <a:r>
              <a:rPr lang="en-US" dirty="0"/>
              <a:t>:  In a unanimous opinion, the Court held that even when a public employee uses a private cell phone, text messages sent and received in the employee’s official capacity are the employer’s public records. Employee communication, including a text message, is a public record which must be produced “if the job requires it, the employer directed it, or it furthers the employer’s interests</a:t>
            </a:r>
            <a:r>
              <a:rPr lang="en-US" dirty="0" smtClean="0"/>
              <a:t>.”</a:t>
            </a:r>
          </a:p>
          <a:p>
            <a:pPr marL="0" indent="0">
              <a:buNone/>
            </a:pPr>
            <a:r>
              <a:rPr lang="en-US" dirty="0" smtClean="0"/>
              <a:t>Therefore</a:t>
            </a:r>
            <a:r>
              <a:rPr lang="en-US" dirty="0"/>
              <a:t>, an employee’s text message telling their spouse they’ll be working late is not a public </a:t>
            </a:r>
            <a:r>
              <a:rPr lang="en-US" dirty="0" smtClean="0"/>
              <a:t>record</a:t>
            </a:r>
            <a:r>
              <a:rPr lang="en-US" sz="2400" b="1" i="1" dirty="0" smtClean="0"/>
              <a:t>…..(August 2015)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3008860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84632" y="457200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/>
              <a:t>Retention in a Nutshell...</a:t>
            </a:r>
          </a:p>
        </p:txBody>
      </p:sp>
      <p:sp>
        <p:nvSpPr>
          <p:cNvPr id="5120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1104" y="1905000"/>
            <a:ext cx="8229600" cy="43434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b="1" i="1" u="sng" dirty="0" smtClean="0"/>
              <a:t>Agencies</a:t>
            </a:r>
            <a:r>
              <a:rPr lang="en-US" dirty="0" smtClean="0"/>
              <a:t> are to:</a:t>
            </a:r>
          </a:p>
          <a:p>
            <a:pPr eaLnBrk="1" hangingPunct="1">
              <a:lnSpc>
                <a:spcPct val="90000"/>
              </a:lnSpc>
            </a:pPr>
            <a:endParaRPr lang="en-US" sz="1600" dirty="0" smtClean="0"/>
          </a:p>
          <a:p>
            <a:pPr marL="971550" lvl="1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Retain all public records for at least the minimum retention period as listed on the approved Records Retention Schedule</a:t>
            </a:r>
          </a:p>
          <a:p>
            <a:pPr lvl="1" eaLnBrk="1" hangingPunct="1">
              <a:lnSpc>
                <a:spcPct val="90000"/>
              </a:lnSpc>
              <a:buFont typeface="+mj-lt"/>
              <a:buAutoNum type="arabicPeriod"/>
            </a:pPr>
            <a:endParaRPr lang="en-US" sz="1200" dirty="0" smtClean="0"/>
          </a:p>
          <a:p>
            <a:pPr marL="971550" lvl="1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Transfer </a:t>
            </a:r>
            <a:r>
              <a:rPr lang="en-US" u="sng" dirty="0" smtClean="0"/>
              <a:t>archival</a:t>
            </a:r>
            <a:r>
              <a:rPr lang="en-US" dirty="0" smtClean="0"/>
              <a:t> records to Washington State Archives for preservation and access for research</a:t>
            </a:r>
          </a:p>
          <a:p>
            <a:pPr eaLnBrk="1" hangingPunct="1">
              <a:lnSpc>
                <a:spcPct val="90000"/>
              </a:lnSpc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53876524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Technology du jour and your records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981200"/>
            <a:ext cx="8229600" cy="4249237"/>
          </a:xfrm>
        </p:spPr>
        <p:txBody>
          <a:bodyPr/>
          <a:lstStyle/>
          <a:p>
            <a:r>
              <a:rPr lang="en-US" dirty="0" smtClean="0"/>
              <a:t>Chances are the media will NOT outlive the records</a:t>
            </a:r>
          </a:p>
          <a:p>
            <a:r>
              <a:rPr lang="en-US" dirty="0" smtClean="0"/>
              <a:t>Know before you click “I agree”</a:t>
            </a:r>
          </a:p>
          <a:p>
            <a:r>
              <a:rPr lang="en-US" dirty="0" smtClean="0"/>
              <a:t>Obsolescence or failure is going to happen</a:t>
            </a:r>
          </a:p>
          <a:p>
            <a:r>
              <a:rPr lang="en-US" b="1" i="1" u="sng" dirty="0" smtClean="0"/>
              <a:t>It’s all about the record</a:t>
            </a:r>
            <a:r>
              <a:rPr lang="en-US" dirty="0" smtClean="0"/>
              <a:t>, not the media used nor WHO is using it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04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3400"/>
            <a:ext cx="9144000" cy="5794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</a:t>
            </a:r>
            <a:r>
              <a:rPr lang="en-US" b="1" dirty="0" smtClean="0"/>
              <a:t>HAS</a:t>
            </a:r>
            <a:r>
              <a:rPr lang="en-US" dirty="0" smtClean="0"/>
              <a:t> Changed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04800" y="39624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82613" marR="0" lvl="0" indent="-4762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8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  <a:p>
            <a:pPr marL="582613" marR="0" lvl="0" indent="-4762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	</a:t>
            </a:r>
          </a:p>
          <a:p>
            <a:pPr marL="582613" marR="0" lvl="0" indent="-4762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	</a:t>
            </a:r>
          </a:p>
          <a:p>
            <a:pPr marL="582613" marR="0" lvl="0" indent="-4762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pic>
        <p:nvPicPr>
          <p:cNvPr id="9" name="Picture 8" descr="The-Web-Technology-timeli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1516743"/>
            <a:ext cx="8636000" cy="534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74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8772" y="254487"/>
            <a:ext cx="65532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RM Best Practices Haven’t Changed</a:t>
            </a:r>
            <a:endParaRPr lang="en-US" sz="3200" dirty="0"/>
          </a:p>
        </p:txBody>
      </p:sp>
      <p:pic>
        <p:nvPicPr>
          <p:cNvPr id="4" name="Picture 20" descr="email-spam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04674"/>
            <a:ext cx="1495094" cy="1561456"/>
          </a:xfrm>
          <a:prstGeom prst="rect">
            <a:avLst/>
          </a:prstGeom>
          <a:noFill/>
          <a:effectLst>
            <a:outerShdw dist="107763" dir="2700000" algn="ctr" rotWithShape="0">
              <a:schemeClr val="tx1">
                <a:alpha val="50000"/>
              </a:schemeClr>
            </a:outerShdw>
          </a:effectLst>
        </p:spPr>
      </p:pic>
      <p:pic>
        <p:nvPicPr>
          <p:cNvPr id="5" name="Picture 22" descr="chimpanzee_thinking_pos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1447800"/>
            <a:ext cx="1295400" cy="1508399"/>
          </a:xfrm>
          <a:prstGeom prst="rect">
            <a:avLst/>
          </a:prstGeom>
          <a:noFill/>
          <a:effectLst>
            <a:outerShdw dist="107763" dir="2700000" algn="ctr" rotWithShape="0">
              <a:schemeClr val="tx1">
                <a:alpha val="50000"/>
              </a:schemeClr>
            </a:outerShdw>
          </a:effectLst>
        </p:spPr>
      </p:pic>
      <p:pic>
        <p:nvPicPr>
          <p:cNvPr id="6" name="Picture 59" descr="computerdele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63106" y="1491262"/>
            <a:ext cx="822809" cy="831469"/>
          </a:xfrm>
          <a:prstGeom prst="rect">
            <a:avLst/>
          </a:prstGeom>
          <a:noFill/>
          <a:effectLst>
            <a:outerShdw dist="107763" dir="2700000" algn="ctr" rotWithShape="0">
              <a:schemeClr val="tx1">
                <a:alpha val="50000"/>
              </a:schemeClr>
            </a:outerShdw>
          </a:effectLst>
        </p:spPr>
      </p:pic>
      <p:pic>
        <p:nvPicPr>
          <p:cNvPr id="7" name="Picture 3" descr="C:\Documents and Settings\lkoziara\Local Settings\Temporary Internet Files\Content.IE5\GEVG3HBT\MCj04315800000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87462" y="2943225"/>
            <a:ext cx="1356209" cy="136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4" descr="nam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43800" y="2971800"/>
            <a:ext cx="1066800" cy="1066800"/>
          </a:xfrm>
          <a:prstGeom prst="rect">
            <a:avLst/>
          </a:prstGeom>
          <a:noFill/>
          <a:effectLst>
            <a:outerShdw dist="107763" dir="2700000" algn="ctr" rotWithShape="0">
              <a:schemeClr val="tx1">
                <a:alpha val="50000"/>
              </a:schemeClr>
            </a:outerShdw>
          </a:effectLst>
        </p:spPr>
      </p:pic>
      <p:pic>
        <p:nvPicPr>
          <p:cNvPr id="13" name="Picture 38" descr="smash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8478" y="2971800"/>
            <a:ext cx="1656522" cy="1524000"/>
          </a:xfrm>
          <a:prstGeom prst="rect">
            <a:avLst/>
          </a:prstGeom>
          <a:noFill/>
          <a:effectLst>
            <a:outerShdw dist="107763" dir="2700000" algn="ctr" rotWithShape="0">
              <a:schemeClr val="tx1">
                <a:alpha val="50000"/>
              </a:scheme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304800" y="1905000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Create/receive a record – regardless of physical form…</a:t>
            </a:r>
            <a:endParaRPr lang="en-US" dirty="0"/>
          </a:p>
        </p:txBody>
      </p:sp>
      <p:sp>
        <p:nvSpPr>
          <p:cNvPr id="16" name="Line 41"/>
          <p:cNvSpPr>
            <a:spLocks noChangeShapeType="1"/>
          </p:cNvSpPr>
          <p:nvPr/>
        </p:nvSpPr>
        <p:spPr bwMode="auto">
          <a:xfrm>
            <a:off x="2514600" y="1524000"/>
            <a:ext cx="990600" cy="381000"/>
          </a:xfrm>
          <a:prstGeom prst="line">
            <a:avLst/>
          </a:prstGeom>
          <a:noFill/>
          <a:ln w="152400">
            <a:solidFill>
              <a:srgbClr val="FFFF00"/>
            </a:solidFill>
            <a:round/>
            <a:headEnd/>
            <a:tailEnd type="triangle" w="med" len="med"/>
          </a:ln>
          <a:effectLst>
            <a:outerShdw dist="80322" dir="1106097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276600" y="3048000"/>
            <a:ext cx="205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Consider content</a:t>
            </a:r>
          </a:p>
          <a:p>
            <a:pPr algn="ctr"/>
            <a:r>
              <a:rPr lang="en-US" dirty="0" smtClean="0"/>
              <a:t>Should it stay or go?  </a:t>
            </a:r>
            <a:endParaRPr lang="en-US" dirty="0"/>
          </a:p>
        </p:txBody>
      </p:sp>
      <p:sp>
        <p:nvSpPr>
          <p:cNvPr id="18" name="Line 41"/>
          <p:cNvSpPr>
            <a:spLocks noChangeShapeType="1"/>
          </p:cNvSpPr>
          <p:nvPr/>
        </p:nvSpPr>
        <p:spPr bwMode="auto">
          <a:xfrm flipV="1">
            <a:off x="5334000" y="2076802"/>
            <a:ext cx="1295400" cy="440744"/>
          </a:xfrm>
          <a:prstGeom prst="line">
            <a:avLst/>
          </a:prstGeom>
          <a:noFill/>
          <a:ln w="152400">
            <a:solidFill>
              <a:srgbClr val="FFFF00"/>
            </a:solidFill>
            <a:round/>
            <a:headEnd/>
            <a:tailEnd type="triangle" w="med" len="med"/>
          </a:ln>
          <a:effectLst>
            <a:outerShdw dist="80322" dir="1106097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435247" y="2420878"/>
            <a:ext cx="18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 GO, get rid of it!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924460" y="4114800"/>
            <a:ext cx="2918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If STAY, </a:t>
            </a:r>
            <a:r>
              <a:rPr lang="en-US" smtClean="0"/>
              <a:t>properly ID/file/store</a:t>
            </a:r>
            <a:endParaRPr lang="en-US" dirty="0" smtClean="0"/>
          </a:p>
          <a:p>
            <a:pPr algn="ctr"/>
            <a:r>
              <a:rPr lang="en-US" dirty="0" smtClean="0"/>
              <a:t>until retention is met</a:t>
            </a:r>
            <a:endParaRPr lang="en-US" dirty="0"/>
          </a:p>
        </p:txBody>
      </p:sp>
      <p:sp>
        <p:nvSpPr>
          <p:cNvPr id="21" name="Line 41"/>
          <p:cNvSpPr>
            <a:spLocks noChangeShapeType="1"/>
          </p:cNvSpPr>
          <p:nvPr/>
        </p:nvSpPr>
        <p:spPr bwMode="auto">
          <a:xfrm>
            <a:off x="5181600" y="3276600"/>
            <a:ext cx="1143000" cy="304800"/>
          </a:xfrm>
          <a:prstGeom prst="line">
            <a:avLst/>
          </a:prstGeom>
          <a:noFill/>
          <a:ln w="152400">
            <a:solidFill>
              <a:srgbClr val="FFFF00"/>
            </a:solidFill>
            <a:round/>
            <a:headEnd/>
            <a:tailEnd type="triangle" w="med" len="med"/>
          </a:ln>
          <a:effectLst>
            <a:outerShdw dist="80322" dir="1106097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029" name="Picture 5" descr="C:\Users\leslie.koziara\AppData\Local\Microsoft\Windows\Temporary Internet Files\Content.IE5\ANLS3VAC\MM900283190[1]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34200" y="5334000"/>
            <a:ext cx="1095375" cy="1071734"/>
          </a:xfrm>
          <a:prstGeom prst="rect">
            <a:avLst/>
          </a:prstGeom>
          <a:noFill/>
        </p:spPr>
      </p:pic>
      <p:pic>
        <p:nvPicPr>
          <p:cNvPr id="1030" name="Picture 6" descr="C:\Users\leslie.koziara\AppData\Local\Microsoft\Windows\Temporary Internet Files\Content.IE5\ANLS3VAC\MC900078842[1].wm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20000" y="5410200"/>
            <a:ext cx="904875" cy="1092552"/>
          </a:xfrm>
          <a:prstGeom prst="rect">
            <a:avLst/>
          </a:prstGeom>
          <a:noFill/>
        </p:spPr>
      </p:pic>
      <p:sp>
        <p:nvSpPr>
          <p:cNvPr id="27" name="Line 41"/>
          <p:cNvSpPr>
            <a:spLocks noChangeShapeType="1"/>
          </p:cNvSpPr>
          <p:nvPr/>
        </p:nvSpPr>
        <p:spPr bwMode="auto">
          <a:xfrm flipH="1">
            <a:off x="8077200" y="4495800"/>
            <a:ext cx="533400" cy="838200"/>
          </a:xfrm>
          <a:prstGeom prst="line">
            <a:avLst/>
          </a:prstGeom>
          <a:noFill/>
          <a:ln w="152400">
            <a:solidFill>
              <a:srgbClr val="FFFF00"/>
            </a:solidFill>
            <a:round/>
            <a:headEnd/>
            <a:tailEnd type="triangle" w="med" len="med"/>
          </a:ln>
          <a:effectLst>
            <a:outerShdw dist="80322" dir="1106097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8" name="Line 41"/>
          <p:cNvSpPr>
            <a:spLocks noChangeShapeType="1"/>
          </p:cNvSpPr>
          <p:nvPr/>
        </p:nvSpPr>
        <p:spPr bwMode="auto">
          <a:xfrm flipH="1" flipV="1">
            <a:off x="5562600" y="5029200"/>
            <a:ext cx="1066800" cy="304800"/>
          </a:xfrm>
          <a:prstGeom prst="line">
            <a:avLst/>
          </a:prstGeom>
          <a:noFill/>
          <a:ln w="152400">
            <a:solidFill>
              <a:srgbClr val="FFFF00"/>
            </a:solidFill>
            <a:round/>
            <a:headEnd/>
            <a:tailEnd type="triangle" w="med" len="med"/>
          </a:ln>
          <a:effectLst>
            <a:outerShdw dist="80322" dir="1106097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114800" y="4267200"/>
            <a:ext cx="14478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If ARCHIVAL, Transfer for preservation</a:t>
            </a:r>
            <a:endParaRPr lang="en-US" dirty="0"/>
          </a:p>
        </p:txBody>
      </p:sp>
      <p:sp>
        <p:nvSpPr>
          <p:cNvPr id="30" name="Line 41"/>
          <p:cNvSpPr>
            <a:spLocks noChangeShapeType="1"/>
          </p:cNvSpPr>
          <p:nvPr/>
        </p:nvSpPr>
        <p:spPr bwMode="auto">
          <a:xfrm flipH="1">
            <a:off x="5562600" y="6019800"/>
            <a:ext cx="1295400" cy="76200"/>
          </a:xfrm>
          <a:prstGeom prst="line">
            <a:avLst/>
          </a:prstGeom>
          <a:noFill/>
          <a:ln w="152400">
            <a:solidFill>
              <a:srgbClr val="FFFF00"/>
            </a:solidFill>
            <a:round/>
            <a:headEnd/>
            <a:tailEnd type="triangle" w="med" len="med"/>
          </a:ln>
          <a:effectLst>
            <a:outerShdw dist="80322" dir="1106097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3886200" y="5486400"/>
            <a:ext cx="182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If NON-Archival, Prepare and approve for destruction</a:t>
            </a:r>
            <a:endParaRPr lang="en-US" dirty="0"/>
          </a:p>
        </p:txBody>
      </p:sp>
      <p:pic>
        <p:nvPicPr>
          <p:cNvPr id="1031" name="Picture 7" descr="C:\Users\leslie.koziara\AppData\Local\Microsoft\Windows\Temporary Internet Files\Content.IE5\ANLS3VAC\MC900104706[1].wm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33600" y="5638800"/>
            <a:ext cx="1283829" cy="1026803"/>
          </a:xfrm>
          <a:prstGeom prst="rect">
            <a:avLst/>
          </a:prstGeom>
          <a:noFill/>
        </p:spPr>
      </p:pic>
      <p:sp>
        <p:nvSpPr>
          <p:cNvPr id="33" name="Line 41"/>
          <p:cNvSpPr>
            <a:spLocks noChangeShapeType="1"/>
          </p:cNvSpPr>
          <p:nvPr/>
        </p:nvSpPr>
        <p:spPr bwMode="auto">
          <a:xfrm flipH="1" flipV="1">
            <a:off x="1143000" y="5638800"/>
            <a:ext cx="838200" cy="457200"/>
          </a:xfrm>
          <a:prstGeom prst="line">
            <a:avLst/>
          </a:prstGeom>
          <a:noFill/>
          <a:ln w="152400">
            <a:solidFill>
              <a:srgbClr val="FFFF00"/>
            </a:solidFill>
            <a:round/>
            <a:headEnd/>
            <a:tailEnd type="triangle" w="med" len="med"/>
          </a:ln>
          <a:effectLst>
            <a:outerShdw dist="80322" dir="1106097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228600" y="4648200"/>
            <a:ext cx="1752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DESTROY and document destruction</a:t>
            </a:r>
            <a:endParaRPr lang="en-US" dirty="0"/>
          </a:p>
        </p:txBody>
      </p:sp>
      <p:pic>
        <p:nvPicPr>
          <p:cNvPr id="1033" name="Picture 9" descr="C:\Users\leslie.koziara\AppData\Local\Microsoft\Windows\Temporary Internet Files\Content.IE5\YJB9L6PN\MC900297665[1].wmf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286000" y="3657600"/>
            <a:ext cx="1219200" cy="1077418"/>
          </a:xfrm>
          <a:prstGeom prst="rect">
            <a:avLst/>
          </a:prstGeom>
          <a:noFill/>
        </p:spPr>
      </p:pic>
      <p:sp>
        <p:nvSpPr>
          <p:cNvPr id="37" name="Line 41"/>
          <p:cNvSpPr>
            <a:spLocks noChangeShapeType="1"/>
          </p:cNvSpPr>
          <p:nvPr/>
        </p:nvSpPr>
        <p:spPr bwMode="auto">
          <a:xfrm flipH="1" flipV="1">
            <a:off x="3352800" y="4343400"/>
            <a:ext cx="685800" cy="304800"/>
          </a:xfrm>
          <a:prstGeom prst="line">
            <a:avLst/>
          </a:prstGeom>
          <a:noFill/>
          <a:ln w="152400">
            <a:solidFill>
              <a:srgbClr val="FFFF00"/>
            </a:solidFill>
            <a:round/>
            <a:headEnd/>
            <a:tailEnd type="triangle" w="med" len="med"/>
          </a:ln>
          <a:effectLst>
            <a:outerShdw dist="80322" dir="1106097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8" name="Line 41"/>
          <p:cNvSpPr>
            <a:spLocks noChangeShapeType="1"/>
          </p:cNvSpPr>
          <p:nvPr/>
        </p:nvSpPr>
        <p:spPr bwMode="auto">
          <a:xfrm flipH="1" flipV="1">
            <a:off x="3200400" y="6096000"/>
            <a:ext cx="762000" cy="0"/>
          </a:xfrm>
          <a:prstGeom prst="line">
            <a:avLst/>
          </a:prstGeom>
          <a:noFill/>
          <a:ln w="152400">
            <a:solidFill>
              <a:srgbClr val="FFFF00"/>
            </a:solidFill>
            <a:round/>
            <a:headEnd/>
            <a:tailEnd type="triangle" w="med" len="med"/>
          </a:ln>
          <a:effectLst>
            <a:outerShdw dist="80322" dir="1106097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9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CTS_ppt_template">
  <a:themeElements>
    <a:clrScheme name="Custom 1">
      <a:dk1>
        <a:srgbClr val="5C1F00"/>
      </a:dk1>
      <a:lt1>
        <a:srgbClr val="151515"/>
      </a:lt1>
      <a:dk2>
        <a:srgbClr val="800000"/>
      </a:dk2>
      <a:lt2>
        <a:srgbClr val="DFD293"/>
      </a:lt2>
      <a:accent1>
        <a:srgbClr val="713E39"/>
      </a:accent1>
      <a:accent2>
        <a:srgbClr val="BE7960"/>
      </a:accent2>
      <a:accent3>
        <a:srgbClr val="C0AAAA"/>
      </a:accent3>
      <a:accent4>
        <a:srgbClr val="DADADA"/>
      </a:accent4>
      <a:accent5>
        <a:srgbClr val="BBAFAE"/>
      </a:accent5>
      <a:accent6>
        <a:srgbClr val="AC6D56"/>
      </a:accent6>
      <a:hlink>
        <a:srgbClr val="FFFF99"/>
      </a:hlink>
      <a:folHlink>
        <a:srgbClr val="D3A219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4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48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TCTS_ppt_template" id="{63A12C9E-84E4-5E49-BF0E-11E69806A4D0}" vid="{5E739B0C-F91E-1047-B400-DCE09F7996E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_dlc_DocId xmlns="ab5d7b00-834a-4efe-8968-9d97478a3691">EWUPACEUPKES-170-11369</_dlc_DocId>
    <_dlc_DocIdUrl xmlns="ab5d7b00-834a-4efe-8968-9d97478a3691">
      <Url>http://stage-des/_layouts/DocIdRedir.aspx?ID=EWUPACEUPKES-170-11369</Url>
      <Description>EWUPACEUPKES-170-11369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41A54BADD08F46A25A439CA5113C81" ma:contentTypeVersion="2" ma:contentTypeDescription="Create a new document." ma:contentTypeScope="" ma:versionID="b0572839a5f1b379d340e89a57fe4ebe">
  <xsd:schema xmlns:xsd="http://www.w3.org/2001/XMLSchema" xmlns:xs="http://www.w3.org/2001/XMLSchema" xmlns:p="http://schemas.microsoft.com/office/2006/metadata/properties" xmlns:ns1="http://schemas.microsoft.com/sharepoint/v3" xmlns:ns2="ab5d7b00-834a-4efe-8968-9d97478a3691" targetNamespace="http://schemas.microsoft.com/office/2006/metadata/properties" ma:root="true" ma:fieldsID="b8b80030ab68ff9f9ef10e2a8494e4c4" ns1:_="" ns2:_="">
    <xsd:import namespace="http://schemas.microsoft.com/sharepoint/v3"/>
    <xsd:import namespace="ab5d7b00-834a-4efe-8968-9d97478a3691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1" nillable="true" ma:displayName="Scheduling Start Date" ma:description="" ma:internalName="PublishingStartDate">
      <xsd:simpleType>
        <xsd:restriction base="dms:Unknown"/>
      </xsd:simpleType>
    </xsd:element>
    <xsd:element name="PublishingExpirationDate" ma:index="12" nillable="true" ma:displayName="Scheduling End Date" ma:description="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5d7b00-834a-4efe-8968-9d97478a3691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6B81760-E0E3-40EE-A851-42DE87B50859}"/>
</file>

<file path=customXml/itemProps2.xml><?xml version="1.0" encoding="utf-8"?>
<ds:datastoreItem xmlns:ds="http://schemas.openxmlformats.org/officeDocument/2006/customXml" ds:itemID="{7BD614FB-97FC-4ACC-B0B5-BC8983657407}"/>
</file>

<file path=customXml/itemProps3.xml><?xml version="1.0" encoding="utf-8"?>
<ds:datastoreItem xmlns:ds="http://schemas.openxmlformats.org/officeDocument/2006/customXml" ds:itemID="{44E2517B-9EC5-4C04-8655-DA9CC1422E06}"/>
</file>

<file path=customXml/itemProps4.xml><?xml version="1.0" encoding="utf-8"?>
<ds:datastoreItem xmlns:ds="http://schemas.openxmlformats.org/officeDocument/2006/customXml" ds:itemID="{D645467E-32D8-4F27-A4B3-2F24088C87B9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2201</TotalTime>
  <Words>1513</Words>
  <Application>Microsoft Office PowerPoint</Application>
  <PresentationFormat>On-screen Show (4:3)</PresentationFormat>
  <Paragraphs>235</Paragraphs>
  <Slides>37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Office Theme</vt:lpstr>
      <vt:lpstr>TCTS_ppt_template</vt:lpstr>
      <vt:lpstr>Document</vt:lpstr>
      <vt:lpstr>Acrobat Document</vt:lpstr>
      <vt:lpstr>Lions and Tigers and Twitter Oh My! Managing Texts, IM, Blogs, Wikis, Facebook, Twitter, the Cloud and more…</vt:lpstr>
      <vt:lpstr>Overview</vt:lpstr>
      <vt:lpstr>So what is a public record?</vt:lpstr>
      <vt:lpstr>Yes, that includes texts! </vt:lpstr>
      <vt:lpstr>Supreme Court agrees:</vt:lpstr>
      <vt:lpstr>Retention in a Nutshell...</vt:lpstr>
      <vt:lpstr>Technology du jour and your records</vt:lpstr>
      <vt:lpstr>What HAS Changed</vt:lpstr>
      <vt:lpstr>RM Best Practices Haven’t Changed</vt:lpstr>
      <vt:lpstr>How we work today</vt:lpstr>
      <vt:lpstr>Know “going in”</vt:lpstr>
      <vt:lpstr>Have a plan</vt:lpstr>
      <vt:lpstr>Policies</vt:lpstr>
      <vt:lpstr>Can you manage?</vt:lpstr>
      <vt:lpstr>PowerPoint Presentation</vt:lpstr>
      <vt:lpstr>Legal authority </vt:lpstr>
      <vt:lpstr>Meeting requirements </vt:lpstr>
      <vt:lpstr>Keeping it all</vt:lpstr>
      <vt:lpstr>Texting</vt:lpstr>
      <vt:lpstr>What About Text Messages? IM?</vt:lpstr>
      <vt:lpstr>Ok, Not Ok</vt:lpstr>
      <vt:lpstr>Develop “cheat sheets”</vt:lpstr>
      <vt:lpstr>Do you?</vt:lpstr>
      <vt:lpstr>“Social” Media</vt:lpstr>
      <vt:lpstr>Applying to Blogs, Twitter, any “social media du jour”</vt:lpstr>
      <vt:lpstr>Stop, look, analyze</vt:lpstr>
      <vt:lpstr>Read the terms of service agreements! </vt:lpstr>
      <vt:lpstr>TOS Agreement = Contract</vt:lpstr>
      <vt:lpstr>Tips and tools to aid social media retention</vt:lpstr>
      <vt:lpstr>Thinking ahead</vt:lpstr>
      <vt:lpstr>It doesn’t matter</vt:lpstr>
      <vt:lpstr>Going to the cloud</vt:lpstr>
      <vt:lpstr>Clouding the issue</vt:lpstr>
      <vt:lpstr>Is it appropriate?</vt:lpstr>
      <vt:lpstr>Do your homework</vt:lpstr>
      <vt:lpstr>You are not alone</vt:lpstr>
      <vt:lpstr>PowerPoint Presentation</vt:lpstr>
    </vt:vector>
  </TitlesOfParts>
  <Company>Secretary of State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holly.harris</dc:creator>
  <cp:lastModifiedBy>Aldridge, Lindsey (DES Contractor)</cp:lastModifiedBy>
  <cp:revision>219</cp:revision>
  <dcterms:created xsi:type="dcterms:W3CDTF">2013-06-18T17:57:49Z</dcterms:created>
  <dcterms:modified xsi:type="dcterms:W3CDTF">2015-11-03T00:04:19Z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0x0101002A41A54BADD08F46A25A439CA5113C81</vt:lpwstr>
  </property>
  <property fmtid="{D5CDD505-2E9C-101B-9397-08002B2CF9AE}" pid="3" name="_dlc_DocIdItemGuid">
    <vt:lpwstr>2bf33b33-f4a4-4532-b11e-e42e55fe8eca</vt:lpwstr>
  </property>
</Properties>
</file>