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92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6.xml" ContentType="application/vnd.openxmlformats-officedocument.theme+xml"/>
  <Override PartName="/ppt/theme/theme1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8.xml" ContentType="application/vnd.openxmlformats-officedocument.theme+xml"/>
  <Override PartName="/ppt/notesMasters/notesMaster1.xml" ContentType="application/vnd.openxmlformats-officedocument.presentationml.notesMaster+xml"/>
  <Override PartName="/ppt/theme/theme10.xml" ContentType="application/vnd.openxmlformats-officedocument.theme+xml"/>
  <Override PartName="/ppt/theme/theme2.xml" ContentType="application/vnd.openxmlformats-officedocument.theme+xml"/>
  <Override PartName="/ppt/theme/theme7.xml" ContentType="application/vnd.openxmlformats-officedocument.theme+xml"/>
  <Override PartName="/ppt/theme/theme9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9" r:id="rId1"/>
    <p:sldMasterId id="2147483745" r:id="rId2"/>
    <p:sldMasterId id="2147483757" r:id="rId3"/>
    <p:sldMasterId id="2147483733" r:id="rId4"/>
    <p:sldMasterId id="2147483782" r:id="rId5"/>
    <p:sldMasterId id="2147483795" r:id="rId6"/>
    <p:sldMasterId id="2147483807" r:id="rId7"/>
    <p:sldMasterId id="2147483819" r:id="rId8"/>
    <p:sldMasterId id="2147483831" r:id="rId9"/>
  </p:sldMasterIdLst>
  <p:notesMasterIdLst>
    <p:notesMasterId r:id="rId32"/>
  </p:notesMasterIdLst>
  <p:handoutMasterIdLst>
    <p:handoutMasterId r:id="rId33"/>
  </p:handoutMasterIdLst>
  <p:sldIdLst>
    <p:sldId id="256" r:id="rId10"/>
    <p:sldId id="348" r:id="rId11"/>
    <p:sldId id="360" r:id="rId12"/>
    <p:sldId id="364" r:id="rId13"/>
    <p:sldId id="366" r:id="rId14"/>
    <p:sldId id="365" r:id="rId15"/>
    <p:sldId id="367" r:id="rId16"/>
    <p:sldId id="368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42" r:id="rId29"/>
    <p:sldId id="363" r:id="rId30"/>
    <p:sldId id="316" r:id="rId3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3300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57" autoAdjust="0"/>
    <p:restoredTop sz="80919" autoAdjust="0"/>
  </p:normalViewPr>
  <p:slideViewPr>
    <p:cSldViewPr>
      <p:cViewPr>
        <p:scale>
          <a:sx n="90" d="100"/>
          <a:sy n="90" d="100"/>
        </p:scale>
        <p:origin x="-19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0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customXml" Target="../customXml/item2.xml"/><Relationship Id="rId21" Type="http://schemas.openxmlformats.org/officeDocument/2006/relationships/slide" Target="slides/slide12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handoutMaster" Target="handoutMasters/handoutMaster1.xml"/><Relationship Id="rId38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C1F3CD-05BB-47EA-8CC9-BAB88E4FBB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9878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9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E04EB98-5308-4050-8D02-FD82625652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803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088C47-7B65-492F-8F9E-8C91F9716CE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change for sure!!</a:t>
            </a:r>
          </a:p>
          <a:p>
            <a:endParaRPr lang="en-US" dirty="0" smtClean="0"/>
          </a:p>
          <a:p>
            <a:r>
              <a:rPr lang="en-US" dirty="0" smtClean="0"/>
              <a:t>Again,</a:t>
            </a:r>
            <a:r>
              <a:rPr lang="en-US" baseline="0" dirty="0" smtClean="0"/>
              <a:t> this is the file sent to the IRS by AFRS.</a:t>
            </a:r>
          </a:p>
          <a:p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The deadline for mailing forms to 1099 recipients has not changed (due by January 31 of each year).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Most Forms 1099-MISC that we issue include and amount in Box 7 (nonemployee compensation).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In the past, agencies had more time to correct data in the file prior to the file being sent.  Now that timeframe will be much shorter!</a:t>
            </a:r>
            <a:endParaRPr lang="en-US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75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</a:t>
            </a:r>
            <a:r>
              <a:rPr lang="en-US" baseline="0" dirty="0" smtClean="0"/>
              <a:t> for questions.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want to tell you now while it’s early in the year.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WaTech is planning a user group meeting for April.  Be sure to take advantage of it!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the meantime, if you have questions on the WebI query or need other technical assistance, contact the Solutions Center (855-WaTech1)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88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3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have already vetted this change with the unions – no issues.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37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A9388B-97C9-4FA4-A71C-30ED60238A79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Many of these topics will be discussed</a:t>
            </a:r>
            <a:r>
              <a:rPr lang="en-US" baseline="0" dirty="0" smtClean="0"/>
              <a:t> in </a:t>
            </a:r>
            <a:r>
              <a:rPr lang="en-US" i="1" baseline="0" dirty="0" smtClean="0"/>
              <a:t>The Connection</a:t>
            </a:r>
            <a:r>
              <a:rPr lang="en-US" i="0" baseline="0" dirty="0" smtClean="0"/>
              <a:t>, set to publish April 1.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484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last item is not a</a:t>
            </a:r>
            <a:r>
              <a:rPr lang="en-US" baseline="0" dirty="0" smtClean="0"/>
              <a:t> 1099 topic, but it’s always good to hear about what’s new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539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W-2 for employees, 1099- for businesses</a:t>
            </a:r>
          </a:p>
          <a:p>
            <a:endParaRPr lang="en-US" dirty="0" smtClean="0"/>
          </a:p>
          <a:p>
            <a:r>
              <a:rPr lang="en-US" dirty="0" smtClean="0"/>
              <a:t>Like the W-2 for employees, the 1099-MISC</a:t>
            </a:r>
            <a:r>
              <a:rPr lang="en-US" baseline="0" dirty="0" smtClean="0"/>
              <a:t> report taxable payments made to a business </a:t>
            </a:r>
            <a:r>
              <a:rPr lang="en-US" baseline="0" smtClean="0"/>
              <a:t>or individual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 an OFM requirement,</a:t>
            </a:r>
            <a:r>
              <a:rPr lang="en-US" baseline="0" dirty="0" smtClean="0"/>
              <a:t> not a SAFS requirement, but a federal government requirement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89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 file for less than $600 as well.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56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not a complete list!  Refer to IRS 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421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Remember, this is not OFM or SAFS – these are federal regulations!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06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37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the files that are sent to the IRS</a:t>
            </a:r>
            <a:r>
              <a:rPr lang="en-US" baseline="0" dirty="0" smtClean="0"/>
              <a:t> </a:t>
            </a:r>
            <a:r>
              <a:rPr lang="en-US" dirty="0" smtClean="0"/>
              <a:t>on behalf of agencies:</a:t>
            </a:r>
          </a:p>
          <a:p>
            <a:endParaRPr lang="en-US" dirty="0" smtClean="0"/>
          </a:p>
          <a:p>
            <a:r>
              <a:rPr lang="en-US" dirty="0" smtClean="0"/>
              <a:t>1099 sent by AFRS to the IRS</a:t>
            </a:r>
          </a:p>
          <a:p>
            <a:endParaRPr lang="en-US" dirty="0" smtClean="0"/>
          </a:p>
          <a:p>
            <a:r>
              <a:rPr lang="en-US" dirty="0" smtClean="0"/>
              <a:t>Re:  APA Class last fall:  IRS is processing tax returns, refunds on W-2 data provided by taxpayers,</a:t>
            </a:r>
            <a:r>
              <a:rPr lang="en-US" baseline="0" dirty="0" smtClean="0"/>
              <a:t> but not (yet) by employers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04EB98-5308-4050-8D02-FD826256528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01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910834-6E3B-49E8-8AA4-42FB15D16F2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5121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2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018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5018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5018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5018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5018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6A7A0-726E-4F36-A9FC-98552D5214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C6C6-2370-40ED-A1B8-A26946D0B1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C06B5-480F-4761-8C89-8D747BFF8B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6E69A-0BA4-4C3D-9E8E-F73BC5200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pub/irs-pdf/i1099gi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7.xml"/><Relationship Id="rId4" Type="http://schemas.openxmlformats.org/officeDocument/2006/relationships/hyperlink" Target="https://www.irs.gov/pub/irs-pdf/i1099msc.pd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pub/irs-pdf/i1099msc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fm.wa.gov/policy/50.10.htm" TargetMode="Externa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IRS Form 1099-MISC:  Why is it Important?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Presented by</a:t>
            </a:r>
          </a:p>
          <a:p>
            <a:pPr eaLnBrk="1" hangingPunct="1"/>
            <a:r>
              <a:rPr lang="en-US" dirty="0" smtClean="0"/>
              <a:t>Steve Nielson</a:t>
            </a:r>
          </a:p>
          <a:p>
            <a:pPr eaLnBrk="1" hangingPunct="1"/>
            <a:r>
              <a:rPr lang="en-US" dirty="0" smtClean="0"/>
              <a:t>OFM Statewide Accounting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89630" y="6446509"/>
            <a:ext cx="167640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March 2016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057400"/>
          </a:xfrm>
        </p:spPr>
        <p:txBody>
          <a:bodyPr/>
          <a:lstStyle/>
          <a:p>
            <a:r>
              <a:rPr lang="en-US" b="1" dirty="0"/>
              <a:t>What are the consequences of not filing correctly, or not filing at all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581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If you fail to file a correct information return by the due date and you cannot show reasonable cause, you may be subject to a penalty:</a:t>
            </a:r>
          </a:p>
          <a:p>
            <a:pPr lvl="1"/>
            <a:r>
              <a:rPr lang="en-US" dirty="0" smtClean="0"/>
              <a:t>The penalty applies if you fail to file timely, you fail to include all information required, or you include incorrect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13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752600"/>
          </a:xfrm>
        </p:spPr>
        <p:txBody>
          <a:bodyPr/>
          <a:lstStyle/>
          <a:p>
            <a:r>
              <a:rPr lang="en-US" b="1" dirty="0"/>
              <a:t>What are the consequences of not filing correctly, or not filing at 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505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There are other situations that could also cause a penalty:</a:t>
            </a:r>
          </a:p>
          <a:p>
            <a:pPr lvl="1"/>
            <a:r>
              <a:rPr lang="en-US" dirty="0" smtClean="0"/>
              <a:t>Filing on paper when you were required to file electronically</a:t>
            </a:r>
          </a:p>
          <a:p>
            <a:pPr lvl="1"/>
            <a:r>
              <a:rPr lang="en-US" dirty="0" smtClean="0"/>
              <a:t>Reporting an incorrect TIN</a:t>
            </a:r>
          </a:p>
          <a:p>
            <a:pPr lvl="1"/>
            <a:r>
              <a:rPr lang="en-US" dirty="0" smtClean="0"/>
              <a:t>Failing to report a TIN</a:t>
            </a:r>
          </a:p>
          <a:p>
            <a:pPr lvl="1"/>
            <a:r>
              <a:rPr lang="en-US" dirty="0" smtClean="0"/>
              <a:t>Filing reports that are not machine readable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2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752600"/>
          </a:xfrm>
        </p:spPr>
        <p:txBody>
          <a:bodyPr/>
          <a:lstStyle/>
          <a:p>
            <a:r>
              <a:rPr lang="en-US" b="1" dirty="0"/>
              <a:t>What are the consequences of not filing correctly, or not filing at 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The amount of the penalty is based on when you file the correct information return:</a:t>
            </a:r>
          </a:p>
          <a:p>
            <a:pPr lvl="1"/>
            <a:r>
              <a:rPr lang="en-US" dirty="0" smtClean="0"/>
              <a:t>$50 per return within 30 days of the due date</a:t>
            </a:r>
          </a:p>
          <a:p>
            <a:pPr lvl="1"/>
            <a:r>
              <a:rPr lang="en-US" dirty="0" smtClean="0"/>
              <a:t>$100 per return if more than 30 days but by August 1</a:t>
            </a:r>
          </a:p>
          <a:p>
            <a:pPr lvl="1"/>
            <a:r>
              <a:rPr lang="en-US" dirty="0" smtClean="0"/>
              <a:t>$260 per return in you file after August 1 or do not file at 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58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905000"/>
          </a:xfrm>
        </p:spPr>
        <p:txBody>
          <a:bodyPr/>
          <a:lstStyle/>
          <a:p>
            <a:r>
              <a:rPr lang="en-US" b="1" dirty="0"/>
              <a:t>How does establishing a vendor number help meet IRS requirements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124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In order to establish a vendor number in the state’s accounting system, payees must complete IRS Form W-9, “Request for Taxpayer Identification Number and Certification.”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8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752600"/>
          </a:xfrm>
        </p:spPr>
        <p:txBody>
          <a:bodyPr/>
          <a:lstStyle/>
          <a:p>
            <a:r>
              <a:rPr lang="en-US" b="1" dirty="0"/>
              <a:t>How does establishing a vendor number help meet IRS requirements?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352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Payment data is stored in the accounting system:</a:t>
            </a:r>
          </a:p>
          <a:p>
            <a:pPr lvl="1"/>
            <a:r>
              <a:rPr lang="en-US" dirty="0" smtClean="0"/>
              <a:t>Data can be queried by TIN and vendor</a:t>
            </a:r>
          </a:p>
          <a:p>
            <a:pPr lvl="1"/>
            <a:r>
              <a:rPr lang="en-US" dirty="0" smtClean="0"/>
              <a:t>The data is used to populate 1099-MISC forms</a:t>
            </a:r>
          </a:p>
          <a:p>
            <a:pPr lvl="1"/>
            <a:r>
              <a:rPr lang="en-US" dirty="0" smtClean="0"/>
              <a:t>The data is sent to the IRS by TIN and vendor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4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/>
          <a:lstStyle/>
          <a:p>
            <a:r>
              <a:rPr lang="en-US" b="1" dirty="0" smtClean="0"/>
              <a:t>How to identify 1099-MISC reportable items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Clr>
                <a:schemeClr val="bg2"/>
              </a:buClr>
              <a:buSzPct val="75000"/>
              <a:buNone/>
            </a:pPr>
            <a:r>
              <a:rPr lang="en-US" b="1" dirty="0" smtClean="0"/>
              <a:t>Refer </a:t>
            </a:r>
            <a:r>
              <a:rPr lang="en-US" b="1" dirty="0"/>
              <a:t>to the following IRS Publications:</a:t>
            </a:r>
            <a:endParaRPr lang="en-US" dirty="0"/>
          </a:p>
          <a:p>
            <a:pPr lvl="1"/>
            <a:r>
              <a:rPr lang="en-US" dirty="0"/>
              <a:t>General Instructions for Certain Information Returns (1099):</a:t>
            </a:r>
          </a:p>
          <a:p>
            <a:pPr marL="1371600" lvl="3" indent="0">
              <a:buNone/>
            </a:pPr>
            <a:r>
              <a:rPr lang="en-US" sz="2400" dirty="0">
                <a:hlinkClick r:id="rId3"/>
              </a:rPr>
              <a:t>https://www.irs.gov/pub/irs-pdf/i1099gi.pdf</a:t>
            </a:r>
            <a:r>
              <a:rPr lang="en-US" sz="2400" dirty="0"/>
              <a:t> </a:t>
            </a:r>
          </a:p>
          <a:p>
            <a:pPr lvl="1"/>
            <a:r>
              <a:rPr lang="en-US" dirty="0"/>
              <a:t>Instructions for Form 1099-MISC:</a:t>
            </a:r>
          </a:p>
          <a:p>
            <a:pPr marL="1314450" lvl="4" indent="0">
              <a:buSzPct val="75000"/>
              <a:buNone/>
            </a:pPr>
            <a:r>
              <a:rPr lang="en-US" sz="2400" dirty="0">
                <a:hlinkClick r:id="rId4"/>
              </a:rPr>
              <a:t>https://www.irs.gov/pub/irs-pdf/i1099msc.pdf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4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IRS Changes (PATH Act)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Consolidated Appropriations Act, 2016 signed into law on December 18, 2015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Combined several pieces of legislation including the </a:t>
            </a:r>
            <a:r>
              <a:rPr lang="en-US" b="1" dirty="0"/>
              <a:t>Protecting Americans from Tax Hikes Act of 2015 (PATH Act)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The PATH Act includes changes that will affect </a:t>
            </a:r>
            <a:r>
              <a:rPr lang="en-US" dirty="0" smtClean="0"/>
              <a:t>Accounts </a:t>
            </a:r>
            <a:r>
              <a:rPr lang="en-US" dirty="0"/>
              <a:t>Payable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36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PATH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Changes to IRS </a:t>
            </a:r>
            <a:r>
              <a:rPr lang="en-US" b="1" dirty="0" smtClean="0"/>
              <a:t>Form 1099 </a:t>
            </a:r>
            <a:r>
              <a:rPr lang="en-US" b="1" dirty="0"/>
              <a:t>Filing</a:t>
            </a:r>
          </a:p>
          <a:p>
            <a:pPr lvl="1"/>
            <a:r>
              <a:rPr lang="en-US" dirty="0" smtClean="0"/>
              <a:t>Effective </a:t>
            </a:r>
            <a:r>
              <a:rPr lang="en-US" dirty="0"/>
              <a:t>for 2016 (filed in 2017)</a:t>
            </a:r>
          </a:p>
          <a:p>
            <a:pPr lvl="1"/>
            <a:r>
              <a:rPr lang="en-US" dirty="0"/>
              <a:t>Why the change?</a:t>
            </a:r>
          </a:p>
          <a:p>
            <a:pPr lvl="2"/>
            <a:r>
              <a:rPr lang="en-US" dirty="0"/>
              <a:t>The IRS is increasing efforts to reduce tax refund fraud.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5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PATH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Form 1099-MISC filing with the IRS</a:t>
            </a:r>
          </a:p>
          <a:p>
            <a:pPr lvl="1"/>
            <a:r>
              <a:rPr lang="en-US" sz="2400" dirty="0"/>
              <a:t>Current deadline to file is March 31</a:t>
            </a:r>
          </a:p>
          <a:p>
            <a:pPr lvl="1"/>
            <a:r>
              <a:rPr lang="en-US" sz="2400" dirty="0"/>
              <a:t>As with Forms W-2, the new deadline for Forms that contain information in Box 7 (nonemployee compensation) will be </a:t>
            </a:r>
            <a:r>
              <a:rPr lang="en-US" sz="2400" b="1" dirty="0"/>
              <a:t>January 31!</a:t>
            </a:r>
          </a:p>
          <a:p>
            <a:pPr lvl="1"/>
            <a:r>
              <a:rPr lang="en-US" sz="2400" i="1" u="sng" dirty="0"/>
              <a:t>This will be a change to the current process</a:t>
            </a:r>
            <a:endParaRPr lang="en-US" sz="2400" dirty="0"/>
          </a:p>
          <a:p>
            <a:pPr lvl="2"/>
            <a:r>
              <a:rPr lang="en-US" sz="2000" dirty="0"/>
              <a:t>For agencies that use the Account Ability application offered by </a:t>
            </a:r>
            <a:r>
              <a:rPr lang="en-US" sz="2000" dirty="0" smtClean="0"/>
              <a:t>Consolidated Technology Services, </a:t>
            </a:r>
            <a:r>
              <a:rPr lang="en-US" sz="2000" dirty="0"/>
              <a:t>the filing date will be moved up from March</a:t>
            </a:r>
          </a:p>
          <a:p>
            <a:pPr lvl="2"/>
            <a:r>
              <a:rPr lang="en-US" sz="2000" b="1" dirty="0"/>
              <a:t>This means that agencies will most likely need to finalize their reporting data sooner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28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PATH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Reconcile, reconcile, reconcile (sooner)!</a:t>
            </a:r>
          </a:p>
          <a:p>
            <a:pPr lvl="1"/>
            <a:r>
              <a:rPr lang="en-US" dirty="0" smtClean="0"/>
              <a:t>Don’t wait until January</a:t>
            </a:r>
          </a:p>
          <a:p>
            <a:pPr lvl="2"/>
            <a:r>
              <a:rPr lang="en-US" dirty="0" smtClean="0"/>
              <a:t>Reconcile throughout the year</a:t>
            </a:r>
          </a:p>
          <a:p>
            <a:pPr lvl="2"/>
            <a:r>
              <a:rPr lang="en-US" dirty="0" smtClean="0"/>
              <a:t>Take corrective action throughout the year</a:t>
            </a:r>
          </a:p>
          <a:p>
            <a:pPr lvl="2"/>
            <a:r>
              <a:rPr lang="en-US" dirty="0" smtClean="0"/>
              <a:t>Reserve January for:</a:t>
            </a:r>
          </a:p>
          <a:p>
            <a:pPr lvl="3"/>
            <a:r>
              <a:rPr lang="en-US" dirty="0" smtClean="0"/>
              <a:t>Final review and</a:t>
            </a:r>
          </a:p>
          <a:p>
            <a:pPr lvl="3"/>
            <a:r>
              <a:rPr lang="en-US" dirty="0" smtClean="0"/>
              <a:t>Corrections based on the review</a:t>
            </a:r>
          </a:p>
          <a:p>
            <a:pPr lvl="2"/>
            <a:r>
              <a:rPr lang="en-US" dirty="0" smtClean="0"/>
              <a:t>For more information, refer to the IRS Instructions </a:t>
            </a:r>
            <a:r>
              <a:rPr lang="en-US" dirty="0"/>
              <a:t>for Form </a:t>
            </a:r>
            <a:r>
              <a:rPr lang="en-US" dirty="0" smtClean="0"/>
              <a:t>1099-MISC:</a:t>
            </a:r>
          </a:p>
          <a:p>
            <a:pPr marL="1371600" lvl="3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www.irs.gov/pub/irs-pdf/i1099msc.pdf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6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Today’s Topics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r>
              <a:rPr lang="en-US" dirty="0" smtClean="0"/>
              <a:t>Why does the IRS require a Form 1099-MISC?</a:t>
            </a:r>
          </a:p>
          <a:p>
            <a:r>
              <a:rPr lang="en-US" dirty="0" smtClean="0"/>
              <a:t>What does OFM have to say about following IRS regulations?</a:t>
            </a:r>
          </a:p>
          <a:p>
            <a:r>
              <a:rPr lang="en-US" dirty="0" smtClean="0"/>
              <a:t>What are the consequences of not filing correctly, or not filing at all?</a:t>
            </a:r>
          </a:p>
          <a:p>
            <a:r>
              <a:rPr lang="en-US" dirty="0"/>
              <a:t>How does establishing a vendor number help meet IRS requirements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6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81200"/>
          </a:xfrm>
        </p:spPr>
        <p:txBody>
          <a:bodyPr/>
          <a:lstStyle/>
          <a:p>
            <a:r>
              <a:rPr lang="en-US" b="1" dirty="0" smtClean="0"/>
              <a:t>Employee Email Remittance Advices (Travel and other Non-Payroll Reimbursements)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New process effective April, 2016</a:t>
            </a:r>
          </a:p>
          <a:p>
            <a:pPr lvl="1"/>
            <a:r>
              <a:rPr lang="en-US" sz="2400" dirty="0"/>
              <a:t>Notification of reimbursement will be via the email address on file in Employee Self Service (ESS) if: </a:t>
            </a:r>
          </a:p>
          <a:p>
            <a:pPr lvl="2"/>
            <a:r>
              <a:rPr lang="en-US" sz="2200" dirty="0"/>
              <a:t>The employee is paid electronically by HRMS</a:t>
            </a:r>
          </a:p>
          <a:p>
            <a:pPr lvl="2"/>
            <a:r>
              <a:rPr lang="en-US" sz="2200" dirty="0" smtClean="0"/>
              <a:t>The AFRS employee </a:t>
            </a:r>
            <a:r>
              <a:rPr lang="en-US" sz="2200" dirty="0"/>
              <a:t>vendor record contains the following:</a:t>
            </a:r>
          </a:p>
          <a:p>
            <a:pPr lvl="3"/>
            <a:r>
              <a:rPr lang="en-US" sz="1800" dirty="0"/>
              <a:t>Employee EFT field = Y (yes)</a:t>
            </a:r>
          </a:p>
          <a:p>
            <a:pPr lvl="3"/>
            <a:r>
              <a:rPr lang="en-US" sz="1800" dirty="0"/>
              <a:t>Vendor Type = 1 (employee)</a:t>
            </a:r>
          </a:p>
          <a:p>
            <a:pPr lvl="3"/>
            <a:r>
              <a:rPr lang="en-US" sz="1800" dirty="0"/>
              <a:t>Employee SSN is present in the TIN field (links to HRMS)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84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81200"/>
          </a:xfrm>
        </p:spPr>
        <p:txBody>
          <a:bodyPr/>
          <a:lstStyle/>
          <a:p>
            <a:r>
              <a:rPr lang="en-US" b="1" dirty="0" smtClean="0"/>
              <a:t>Employee Email Remittance Advices (Travel and other Non-Payroll Reimbursements)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To participate in this new AFRS feature, each agency must provide an email address for undeliverable emails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/>
              <a:t>	</a:t>
            </a:r>
            <a:r>
              <a:rPr lang="en-US" dirty="0"/>
              <a:t>When an undeliverable email is received, it is the agency’s responsibility to:</a:t>
            </a:r>
          </a:p>
          <a:p>
            <a:pPr lvl="2"/>
            <a:r>
              <a:rPr lang="en-US" dirty="0"/>
              <a:t>Notify the employee of the reimbursement</a:t>
            </a:r>
          </a:p>
          <a:p>
            <a:pPr lvl="2"/>
            <a:r>
              <a:rPr lang="en-US" dirty="0"/>
              <a:t>Work with the employee to get his/her email address updated.</a:t>
            </a:r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24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b="1" dirty="0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en-US" sz="8800" b="1" dirty="0" smtClean="0"/>
              <a:t>Thank you!</a:t>
            </a:r>
            <a:endParaRPr lang="en-US" sz="8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71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Today’s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identify 1099-MISC reportable items</a:t>
            </a:r>
          </a:p>
          <a:p>
            <a:r>
              <a:rPr lang="en-US" dirty="0"/>
              <a:t>IRS changes (PATH Act)</a:t>
            </a:r>
          </a:p>
          <a:p>
            <a:r>
              <a:rPr lang="en-US" dirty="0" smtClean="0"/>
              <a:t>Employee email remittance advices (travel and other non-payroll reimbursements)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8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does the IRS require a Form 1099-MISC?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Form 1099-MISC reports taxable payments made to a business or individual:</a:t>
            </a:r>
          </a:p>
          <a:p>
            <a:pPr lvl="1"/>
            <a:r>
              <a:rPr lang="en-US" dirty="0" smtClean="0"/>
              <a:t>In the course of trade or business</a:t>
            </a:r>
          </a:p>
          <a:p>
            <a:pPr lvl="2"/>
            <a:r>
              <a:rPr lang="en-US" dirty="0" smtClean="0"/>
              <a:t>Payments by federal, state, or local governments are also reportable</a:t>
            </a:r>
          </a:p>
          <a:p>
            <a:pPr lvl="1"/>
            <a:r>
              <a:rPr lang="en-US" dirty="0" smtClean="0"/>
              <a:t>The recipient is responsible to report amounts on the Form 1099-MISC in their tax return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49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does the IRS require a Form 1099-MISC?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Report on Form 1099-MISC only when payments are made in the course of your trade or business.</a:t>
            </a:r>
          </a:p>
          <a:p>
            <a:pPr lvl="1"/>
            <a:r>
              <a:rPr lang="en-US" dirty="0" smtClean="0"/>
              <a:t>In most cases, file </a:t>
            </a:r>
            <a:r>
              <a:rPr lang="en-US" dirty="0"/>
              <a:t>for each person you have paid </a:t>
            </a:r>
            <a:r>
              <a:rPr lang="en-US" dirty="0" smtClean="0"/>
              <a:t>at least $600 during </a:t>
            </a:r>
            <a:r>
              <a:rPr lang="en-US" dirty="0"/>
              <a:t>the year. </a:t>
            </a:r>
            <a:r>
              <a:rPr lang="en-US" dirty="0" smtClean="0"/>
              <a:t> Examples:</a:t>
            </a:r>
            <a:endParaRPr lang="en-US" dirty="0"/>
          </a:p>
          <a:p>
            <a:pPr lvl="2"/>
            <a:r>
              <a:rPr lang="en-US" dirty="0" smtClean="0"/>
              <a:t>Rents </a:t>
            </a:r>
            <a:r>
              <a:rPr lang="en-US" dirty="0"/>
              <a:t>(box 1)</a:t>
            </a:r>
          </a:p>
          <a:p>
            <a:pPr lvl="2"/>
            <a:r>
              <a:rPr lang="en-US" dirty="0"/>
              <a:t>Services performed by someone who is not your employee (including parts and materials) (box 7)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1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does the IRS require a Form 1099-MISC?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Other income payments (box 3)</a:t>
            </a:r>
          </a:p>
          <a:p>
            <a:pPr lvl="1"/>
            <a:r>
              <a:rPr lang="en-US" dirty="0" smtClean="0"/>
              <a:t>Payments to the beneficiaries of deceased employees (box 3)</a:t>
            </a:r>
          </a:p>
          <a:p>
            <a:pPr lvl="1"/>
            <a:r>
              <a:rPr lang="en-US" dirty="0" smtClean="0"/>
              <a:t>Payments to an attorney (box 7 or 14)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 smtClean="0"/>
              <a:t>The recipient of the Form 1099-MISC uses it to file their taxes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does the IRS require a Form 1099-MISC?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What if I pay $400 in one payment, then $350 in another payment?  Do I have to file?</a:t>
            </a:r>
            <a:endParaRPr lang="en-US" dirty="0" smtClean="0"/>
          </a:p>
          <a:p>
            <a:pPr lvl="1"/>
            <a:r>
              <a:rPr lang="en-US" dirty="0" smtClean="0"/>
              <a:t>Yes!  The $600 threshold applies to the total of all payments made during the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84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does the IRS require a Form 1099-MISC?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Are there exceptions?</a:t>
            </a:r>
          </a:p>
          <a:p>
            <a:pPr lvl="1"/>
            <a:r>
              <a:rPr lang="en-US" dirty="0" smtClean="0"/>
              <a:t>Yes.  Some payments do not have to be reported on Form 1099-MISC, although they maybe be taxable to the recipient, such as:</a:t>
            </a:r>
          </a:p>
          <a:p>
            <a:pPr lvl="2"/>
            <a:r>
              <a:rPr lang="en-US" dirty="0" smtClean="0"/>
              <a:t>Generally, payments to a corporation</a:t>
            </a:r>
          </a:p>
          <a:p>
            <a:pPr lvl="2"/>
            <a:r>
              <a:rPr lang="en-US" dirty="0" smtClean="0"/>
              <a:t>Wages to employees</a:t>
            </a:r>
          </a:p>
          <a:p>
            <a:pPr lvl="2"/>
            <a:r>
              <a:rPr lang="en-US" dirty="0" smtClean="0"/>
              <a:t>Payments to tax-exempt organizations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7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05000"/>
          </a:xfrm>
        </p:spPr>
        <p:txBody>
          <a:bodyPr/>
          <a:lstStyle/>
          <a:p>
            <a:r>
              <a:rPr lang="en-US" b="1" dirty="0" smtClean="0"/>
              <a:t>What does OFM have to say about following IRS regulations?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038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Refer to the State Administrative and Accounting Manual (SAAM)</a:t>
            </a:r>
          </a:p>
          <a:p>
            <a:pPr lvl="1"/>
            <a:r>
              <a:rPr lang="en-US" dirty="0" smtClean="0"/>
              <a:t>50.10.10:  In the course of state business activities, agencies make payments to others that must be reported to the federal government.</a:t>
            </a:r>
          </a:p>
          <a:p>
            <a:pPr lvl="1"/>
            <a:r>
              <a:rPr lang="en-US" dirty="0" smtClean="0"/>
              <a:t>For more information</a:t>
            </a:r>
            <a:r>
              <a:rPr lang="en-US" dirty="0"/>
              <a:t>, refer to SAAM 50.10: 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www.ofm.wa.gov/policy/50.10.htm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5C6C6-2370-40ED-A1B8-A26946D0B1F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7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eme1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41A54BADD08F46A25A439CA5113C81" ma:contentTypeVersion="2" ma:contentTypeDescription="Create a new document." ma:contentTypeScope="" ma:versionID="b0572839a5f1b379d340e89a57fe4ebe">
  <xsd:schema xmlns:xsd="http://www.w3.org/2001/XMLSchema" xmlns:xs="http://www.w3.org/2001/XMLSchema" xmlns:p="http://schemas.microsoft.com/office/2006/metadata/properties" xmlns:ns1="http://schemas.microsoft.com/sharepoint/v3" xmlns:ns2="ab5d7b00-834a-4efe-8968-9d97478a3691" targetNamespace="http://schemas.microsoft.com/office/2006/metadata/properties" ma:root="true" ma:fieldsID="b8b80030ab68ff9f9ef10e2a8494e4c4" ns1:_="" ns2:_="">
    <xsd:import namespace="http://schemas.microsoft.com/sharepoint/v3"/>
    <xsd:import namespace="ab5d7b00-834a-4efe-8968-9d97478a369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d7b00-834a-4efe-8968-9d97478a369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ab5d7b00-834a-4efe-8968-9d97478a3691">EWUPACEUPKES-170-23340</_dlc_DocId>
    <_dlc_DocIdUrl xmlns="ab5d7b00-834a-4efe-8968-9d97478a3691">
      <Url>http://stage-des/_layouts/DocIdRedir.aspx?ID=EWUPACEUPKES-170-23340</Url>
      <Description>EWUPACEUPKES-170-23340</Description>
    </_dlc_DocIdUrl>
  </documentManagement>
</p:properties>
</file>

<file path=customXml/itemProps1.xml><?xml version="1.0" encoding="utf-8"?>
<ds:datastoreItem xmlns:ds="http://schemas.openxmlformats.org/officeDocument/2006/customXml" ds:itemID="{103955BF-30EC-43C2-9890-9E914DDAB043}"/>
</file>

<file path=customXml/itemProps2.xml><?xml version="1.0" encoding="utf-8"?>
<ds:datastoreItem xmlns:ds="http://schemas.openxmlformats.org/officeDocument/2006/customXml" ds:itemID="{3877CA14-42F6-41F6-B13A-98F9EDCFB400}"/>
</file>

<file path=customXml/itemProps3.xml><?xml version="1.0" encoding="utf-8"?>
<ds:datastoreItem xmlns:ds="http://schemas.openxmlformats.org/officeDocument/2006/customXml" ds:itemID="{301FE57E-7721-4C01-8E55-9BC1AD21FEA9}"/>
</file>

<file path=customXml/itemProps4.xml><?xml version="1.0" encoding="utf-8"?>
<ds:datastoreItem xmlns:ds="http://schemas.openxmlformats.org/officeDocument/2006/customXml" ds:itemID="{83533BD6-40C7-49E0-AE36-04BD4514B4AB}"/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21463</TotalTime>
  <Words>1421</Words>
  <Application>Microsoft Office PowerPoint</Application>
  <PresentationFormat>On-screen Show (4:3)</PresentationFormat>
  <Paragraphs>177</Paragraphs>
  <Slides>22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3_Custom Design</vt:lpstr>
      <vt:lpstr>1_Custom Design</vt:lpstr>
      <vt:lpstr>2_Custom Design</vt:lpstr>
      <vt:lpstr>Custom Design</vt:lpstr>
      <vt:lpstr>Theme1</vt:lpstr>
      <vt:lpstr>4_Custom Design</vt:lpstr>
      <vt:lpstr>5_Custom Design</vt:lpstr>
      <vt:lpstr>6_Custom Design</vt:lpstr>
      <vt:lpstr>7_Custom Design</vt:lpstr>
      <vt:lpstr>IRS Form 1099-MISC:  Why is it Important?</vt:lpstr>
      <vt:lpstr>Today’s Topics</vt:lpstr>
      <vt:lpstr>Today’s Topics</vt:lpstr>
      <vt:lpstr>Why does the IRS require a Form 1099-MISC?</vt:lpstr>
      <vt:lpstr>Why does the IRS require a Form 1099-MISC?</vt:lpstr>
      <vt:lpstr>Why does the IRS require a Form 1099-MISC?</vt:lpstr>
      <vt:lpstr>Why does the IRS require a Form 1099-MISC?</vt:lpstr>
      <vt:lpstr>Why does the IRS require a Form 1099-MISC?</vt:lpstr>
      <vt:lpstr>What does OFM have to say about following IRS regulations?</vt:lpstr>
      <vt:lpstr>What are the consequences of not filing correctly, or not filing at all?</vt:lpstr>
      <vt:lpstr>What are the consequences of not filing correctly, or not filing at all?</vt:lpstr>
      <vt:lpstr>What are the consequences of not filing correctly, or not filing at all?</vt:lpstr>
      <vt:lpstr>How does establishing a vendor number help meet IRS requirements?</vt:lpstr>
      <vt:lpstr>How does establishing a vendor number help meet IRS requirements?</vt:lpstr>
      <vt:lpstr>How to identify 1099-MISC reportable items</vt:lpstr>
      <vt:lpstr>IRS Changes (PATH Act)</vt:lpstr>
      <vt:lpstr>PATH Act</vt:lpstr>
      <vt:lpstr>PATH Act</vt:lpstr>
      <vt:lpstr>PATH Act</vt:lpstr>
      <vt:lpstr>Employee Email Remittance Advices (Travel and other Non-Payroll Reimbursements)</vt:lpstr>
      <vt:lpstr>Employee Email Remittance Advices (Travel and other Non-Payroll Reimbursements)</vt:lpstr>
      <vt:lpstr>PowerPoint Presentation</vt:lpstr>
    </vt:vector>
  </TitlesOfParts>
  <Company>State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OFM IRS 1099</dc:title>
  <dc:creator>Bret Brodersen</dc:creator>
  <cp:lastModifiedBy>McClanahan, Gwen (DES)</cp:lastModifiedBy>
  <cp:revision>720</cp:revision>
  <cp:lastPrinted>2016-03-31T22:32:16Z</cp:lastPrinted>
  <dcterms:created xsi:type="dcterms:W3CDTF">2009-03-04T15:04:45Z</dcterms:created>
  <dcterms:modified xsi:type="dcterms:W3CDTF">2016-04-19T23:55:18Z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0x0101002A41A54BADD08F46A25A439CA5113C81</vt:lpwstr>
  </property>
  <property fmtid="{D5CDD505-2E9C-101B-9397-08002B2CF9AE}" pid="3" name="_dlc_DocIdItemGuid">
    <vt:lpwstr>cf9d3c51-bd94-4e37-985d-96ee9ae28f42</vt:lpwstr>
  </property>
</Properties>
</file>