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 id="2147483771" r:id="rId3"/>
    <p:sldMasterId id="2147483793" r:id="rId4"/>
  </p:sldMasterIdLst>
  <p:notesMasterIdLst>
    <p:notesMasterId r:id="rId28"/>
  </p:notesMasterIdLst>
  <p:sldIdLst>
    <p:sldId id="266" r:id="rId5"/>
    <p:sldId id="277" r:id="rId6"/>
    <p:sldId id="259" r:id="rId7"/>
    <p:sldId id="257" r:id="rId8"/>
    <p:sldId id="260" r:id="rId9"/>
    <p:sldId id="275" r:id="rId10"/>
    <p:sldId id="285" r:id="rId11"/>
    <p:sldId id="264" r:id="rId12"/>
    <p:sldId id="276" r:id="rId13"/>
    <p:sldId id="286" r:id="rId14"/>
    <p:sldId id="258" r:id="rId15"/>
    <p:sldId id="268" r:id="rId16"/>
    <p:sldId id="270" r:id="rId17"/>
    <p:sldId id="280" r:id="rId18"/>
    <p:sldId id="269" r:id="rId19"/>
    <p:sldId id="279" r:id="rId20"/>
    <p:sldId id="283" r:id="rId21"/>
    <p:sldId id="271" r:id="rId22"/>
    <p:sldId id="281" r:id="rId23"/>
    <p:sldId id="284" r:id="rId24"/>
    <p:sldId id="272" r:id="rId25"/>
    <p:sldId id="274" r:id="rId26"/>
    <p:sldId id="26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55"/>
    <a:srgbClr val="EAF6D1"/>
    <a:srgbClr val="00823B"/>
    <a:srgbClr val="F0FBE9"/>
    <a:srgbClr val="11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0" autoAdjust="0"/>
    <p:restoredTop sz="94660"/>
  </p:normalViewPr>
  <p:slideViewPr>
    <p:cSldViewPr snapToGrid="0">
      <p:cViewPr varScale="1">
        <p:scale>
          <a:sx n="110" d="100"/>
          <a:sy n="110" d="100"/>
        </p:scale>
        <p:origin x="4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971255-40A2-45B4-9521-B91568BB6E28}" type="datetimeFigureOut">
              <a:rPr lang="en-US" smtClean="0"/>
              <a:t>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7160AE-0D30-4071-86F0-BEE6F1D5DD09}" type="slidenum">
              <a:rPr lang="en-US" smtClean="0"/>
              <a:t>‹#›</a:t>
            </a:fld>
            <a:endParaRPr lang="en-US"/>
          </a:p>
        </p:txBody>
      </p:sp>
    </p:spTree>
    <p:extLst>
      <p:ext uri="{BB962C8B-B14F-4D97-AF65-F5344CB8AC3E}">
        <p14:creationId xmlns:p14="http://schemas.microsoft.com/office/powerpoint/2010/main" val="367245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31C44-4D15-4691-8089-4498D678D81E}" type="slidenum">
              <a:rPr lang="en-US" smtClean="0"/>
              <a:t>1</a:t>
            </a:fld>
            <a:endParaRPr lang="en-US" dirty="0"/>
          </a:p>
        </p:txBody>
      </p:sp>
    </p:spTree>
    <p:extLst>
      <p:ext uri="{BB962C8B-B14F-4D97-AF65-F5344CB8AC3E}">
        <p14:creationId xmlns:p14="http://schemas.microsoft.com/office/powerpoint/2010/main" val="181488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pPr defTabSz="931774">
              <a:defRPr/>
            </a:pPr>
            <a:r>
              <a:rPr lang="en-US" dirty="0"/>
              <a:t>Suggested</a:t>
            </a:r>
            <a:r>
              <a:rPr lang="en-US" baseline="0" dirty="0"/>
              <a:t> speaker: Mark</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9C04B5F-5337-44D9-ADFC-E80C2A01D378}"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1228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04B5F-5337-44D9-ADFC-E80C2A01D378}" type="slidenum">
              <a:rPr lang="en-US" smtClean="0"/>
              <a:t>17</a:t>
            </a:fld>
            <a:endParaRPr lang="en-US" dirty="0"/>
          </a:p>
        </p:txBody>
      </p:sp>
    </p:spTree>
    <p:extLst>
      <p:ext uri="{BB962C8B-B14F-4D97-AF65-F5344CB8AC3E}">
        <p14:creationId xmlns:p14="http://schemas.microsoft.com/office/powerpoint/2010/main" val="132919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31C44-4D15-4691-8089-4498D678D81E}" type="slidenum">
              <a:rPr lang="en-US" smtClean="0"/>
              <a:t>22</a:t>
            </a:fld>
            <a:endParaRPr lang="en-US" dirty="0"/>
          </a:p>
        </p:txBody>
      </p:sp>
    </p:spTree>
    <p:extLst>
      <p:ext uri="{BB962C8B-B14F-4D97-AF65-F5344CB8AC3E}">
        <p14:creationId xmlns:p14="http://schemas.microsoft.com/office/powerpoint/2010/main" val="335493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89C04B5F-5337-44D9-ADFC-E80C2A01D378}"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030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Program Background:</a:t>
            </a:r>
          </a:p>
          <a:p>
            <a:r>
              <a:rPr lang="en-US" dirty="0"/>
              <a:t>One Washington is a comprehensive business transformation program to modernize and improve aging administrative systems and related business processes that are common across state government.</a:t>
            </a:r>
          </a:p>
          <a:p>
            <a:endParaRPr lang="en-US" dirty="0"/>
          </a:p>
          <a:p>
            <a:r>
              <a:rPr lang="en-US" dirty="0"/>
              <a:t>In the months and years ahead, we will take an all-inclusive, continual look at the state’s collective business processes and then identify key functions that need to be connected, consistent and managed in a unified, cohesive manner to provide reliable data.  One Washington will help ensure we have access to data that is accurate, available in a timely fashion and meets the business needs of decision makers. </a:t>
            </a:r>
          </a:p>
          <a:p>
            <a:endParaRPr lang="en-US" dirty="0"/>
          </a:p>
          <a:p>
            <a:r>
              <a:rPr lang="en-US" sz="1600" dirty="0"/>
              <a:t>The State of Washington currently relies on:</a:t>
            </a:r>
          </a:p>
          <a:p>
            <a:pPr marL="296711" indent="-296711">
              <a:buFont typeface="Arial" panose="020B0604020202020204" pitchFamily="34" charset="0"/>
              <a:buChar char="•"/>
            </a:pPr>
            <a:r>
              <a:rPr lang="en-US" dirty="0"/>
              <a:t>Cumbersome and time consuming financial processes with an aging financial infrastructure</a:t>
            </a:r>
          </a:p>
          <a:p>
            <a:pPr marL="296711" indent="-296711">
              <a:buFont typeface="Arial" panose="020B0604020202020204" pitchFamily="34" charset="0"/>
              <a:buChar char="•"/>
            </a:pPr>
            <a:r>
              <a:rPr lang="en-US" dirty="0"/>
              <a:t>Antiquated budgeting infrastructure that limits visibility and transparency</a:t>
            </a:r>
          </a:p>
          <a:p>
            <a:pPr marL="296711" indent="-296711">
              <a:buFont typeface="Arial" panose="020B0604020202020204" pitchFamily="34" charset="0"/>
              <a:buChar char="•"/>
            </a:pPr>
            <a:r>
              <a:rPr lang="en-US" dirty="0"/>
              <a:t>Non-uniform procurement processes and systems</a:t>
            </a:r>
          </a:p>
          <a:p>
            <a:pPr marL="296711" indent="-296711">
              <a:buFont typeface="Arial" panose="020B0604020202020204" pitchFamily="34" charset="0"/>
              <a:buChar char="•"/>
            </a:pPr>
            <a:r>
              <a:rPr lang="en-US" dirty="0"/>
              <a:t>An HR system implemented ten years ago</a:t>
            </a:r>
          </a:p>
          <a:p>
            <a:pPr marL="296711" indent="-296711">
              <a:buFont typeface="Arial" panose="020B0604020202020204" pitchFamily="34" charset="0"/>
              <a:buChar char="•"/>
            </a:pPr>
            <a:endParaRPr lang="en-US" dirty="0"/>
          </a:p>
          <a:p>
            <a:pPr marL="296711" indent="-296711">
              <a:buFont typeface="Arial" panose="020B0604020202020204" pitchFamily="34" charset="0"/>
              <a:buChar char="•"/>
            </a:pPr>
            <a:r>
              <a:rPr lang="en-US" dirty="0"/>
              <a:t>Financials first</a:t>
            </a:r>
          </a:p>
          <a:p>
            <a:endParaRPr lang="en-US" dirty="0"/>
          </a:p>
        </p:txBody>
      </p:sp>
      <p:sp>
        <p:nvSpPr>
          <p:cNvPr id="4" name="Slide Number Placeholder 3"/>
          <p:cNvSpPr>
            <a:spLocks noGrp="1"/>
          </p:cNvSpPr>
          <p:nvPr>
            <p:ph type="sldNum" sz="quarter" idx="10"/>
          </p:nvPr>
        </p:nvSpPr>
        <p:spPr/>
        <p:txBody>
          <a:bodyPr/>
          <a:lstStyle/>
          <a:p>
            <a:fld id="{89C04B5F-5337-44D9-ADFC-E80C2A01D378}" type="slidenum">
              <a:rPr lang="en-US" smtClean="0"/>
              <a:t>3</a:t>
            </a:fld>
            <a:endParaRPr lang="en-US" dirty="0"/>
          </a:p>
        </p:txBody>
      </p:sp>
    </p:spTree>
    <p:extLst>
      <p:ext uri="{BB962C8B-B14F-4D97-AF65-F5344CB8AC3E}">
        <p14:creationId xmlns:p14="http://schemas.microsoft.com/office/powerpoint/2010/main" val="186531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3208" y="4623937"/>
            <a:ext cx="5859021" cy="4434384"/>
          </a:xfrm>
        </p:spPr>
        <p:txBody>
          <a:bodyPr/>
          <a:lstStyle/>
          <a:p>
            <a:pPr defTabSz="931774">
              <a:defRPr/>
            </a:pPr>
            <a:r>
              <a:rPr lang="en-US" sz="1800" dirty="0"/>
              <a:t>Suggested speaker: Stacey</a:t>
            </a:r>
          </a:p>
          <a:p>
            <a:pPr marL="291179" indent="-291179">
              <a:buClr>
                <a:schemeClr val="accent1">
                  <a:lumMod val="75000"/>
                </a:schemeClr>
              </a:buClr>
              <a:buFont typeface="Arial" panose="020B0604020202020204" pitchFamily="34" charset="0"/>
              <a:buChar char="•"/>
            </a:pPr>
            <a:r>
              <a:rPr lang="en-US" sz="1600" dirty="0"/>
              <a:t>2015-17 Biennium – Transformation and Readiness Activities</a:t>
            </a:r>
          </a:p>
          <a:p>
            <a:pPr marL="757066" lvl="1" indent="-291179">
              <a:buClr>
                <a:schemeClr val="accent1">
                  <a:lumMod val="75000"/>
                </a:schemeClr>
              </a:buClr>
              <a:buFont typeface="Arial" panose="020B0604020202020204" pitchFamily="34" charset="0"/>
              <a:buChar char="•"/>
            </a:pPr>
            <a:r>
              <a:rPr lang="en-US" dirty="0"/>
              <a:t>The legislature funded transformation and readiness activities that included Business Readiness activities and selection of a Strategic Partner.</a:t>
            </a:r>
          </a:p>
          <a:p>
            <a:pPr marL="291179" indent="-291179" defTabSz="931774">
              <a:lnSpc>
                <a:spcPct val="110000"/>
              </a:lnSpc>
              <a:spcAft>
                <a:spcPts val="611"/>
              </a:spcAft>
              <a:defRPr/>
            </a:pPr>
            <a:r>
              <a:rPr lang="en-US" sz="1800" b="1" dirty="0">
                <a:solidFill>
                  <a:srgbClr val="000000"/>
                </a:solidFill>
                <a:latin typeface="Corbel" panose="020B0503020204020204"/>
              </a:rPr>
              <a:t>Business benefit: laid the groundwork for continued planning</a:t>
            </a:r>
          </a:p>
          <a:p>
            <a:endParaRPr lang="en-US" sz="1800" dirty="0"/>
          </a:p>
          <a:p>
            <a:r>
              <a:rPr lang="en-US" sz="1800" dirty="0"/>
              <a:t>Strategic Partner Evaluation process created and partner selected</a:t>
            </a:r>
          </a:p>
          <a:p>
            <a:pPr defTabSz="931774">
              <a:defRPr/>
            </a:pPr>
            <a:r>
              <a:rPr lang="en-US" sz="1800" dirty="0">
                <a:solidFill>
                  <a:srgbClr val="003300"/>
                </a:solidFill>
              </a:rPr>
              <a:t>Chart of Accounts Improvements </a:t>
            </a:r>
          </a:p>
          <a:p>
            <a:pPr defTabSz="931774">
              <a:defRPr/>
            </a:pPr>
            <a:r>
              <a:rPr lang="en-US" sz="1800" dirty="0">
                <a:solidFill>
                  <a:srgbClr val="003300"/>
                </a:solidFill>
              </a:rPr>
              <a:t>Procurement Readiness</a:t>
            </a:r>
          </a:p>
          <a:p>
            <a:pPr defTabSz="931774">
              <a:defRPr/>
            </a:pPr>
            <a:r>
              <a:rPr lang="en-US" sz="1800" dirty="0">
                <a:solidFill>
                  <a:srgbClr val="003300"/>
                </a:solidFill>
              </a:rPr>
              <a:t>WSDOT Readiness </a:t>
            </a:r>
          </a:p>
          <a:p>
            <a:pPr defTabSz="931774">
              <a:defRPr/>
            </a:pPr>
            <a:r>
              <a:rPr lang="en-US" sz="1800" dirty="0">
                <a:solidFill>
                  <a:srgbClr val="003300"/>
                </a:solidFill>
              </a:rPr>
              <a:t>Facilities Management Tool</a:t>
            </a:r>
          </a:p>
          <a:p>
            <a:pPr defTabSz="931774">
              <a:defRPr/>
            </a:pPr>
            <a:r>
              <a:rPr lang="en-US" sz="1800" dirty="0">
                <a:solidFill>
                  <a:srgbClr val="003300"/>
                </a:solidFill>
              </a:rPr>
              <a:t>Budget System Improvements</a:t>
            </a:r>
          </a:p>
          <a:p>
            <a:pPr defTabSz="931774">
              <a:defRPr/>
            </a:pPr>
            <a:endParaRPr lang="en-US" dirty="0">
              <a:solidFill>
                <a:srgbClr val="003300"/>
              </a:solidFill>
            </a:endParaRPr>
          </a:p>
          <a:p>
            <a:pPr defTabSz="931774">
              <a:defRPr/>
            </a:pPr>
            <a:endParaRPr lang="en-US" dirty="0">
              <a:solidFill>
                <a:srgbClr val="003300"/>
              </a:solidFill>
            </a:endParaRPr>
          </a:p>
          <a:p>
            <a:pPr defTabSz="931774">
              <a:defRPr/>
            </a:pPr>
            <a:endParaRPr lang="en-US" dirty="0">
              <a:solidFill>
                <a:srgbClr val="0033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9C04B5F-5337-44D9-ADFC-E80C2A01D378}"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9513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Suggested</a:t>
            </a:r>
            <a:r>
              <a:rPr lang="en-US" baseline="0" dirty="0"/>
              <a:t> speaker: Bill</a:t>
            </a:r>
            <a:endParaRPr lang="en-US" dirty="0"/>
          </a:p>
        </p:txBody>
      </p:sp>
      <p:sp>
        <p:nvSpPr>
          <p:cNvPr id="4" name="Slide Number Placeholder 3"/>
          <p:cNvSpPr>
            <a:spLocks noGrp="1"/>
          </p:cNvSpPr>
          <p:nvPr>
            <p:ph type="sldNum" sz="quarter" idx="10"/>
          </p:nvPr>
        </p:nvSpPr>
        <p:spPr/>
        <p:txBody>
          <a:bodyPr/>
          <a:lstStyle/>
          <a:p>
            <a:pPr defTabSz="931774">
              <a:defRPr/>
            </a:pPr>
            <a:fld id="{89C04B5F-5337-44D9-ADFC-E80C2A01D378}"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6459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47713" y="1181100"/>
            <a:ext cx="5670550" cy="3189288"/>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7C00A4EB-C696-498D-9F9D-62B52E2FE848}"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5173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set the context for how the state defines its reporting approach, one must first understand the difference between transactional reporting and business intelligence. Transactional reporting supports the day-to-day operations of an organization.  Every modern ERP comes with delivered reports for transactional reporting, and these delivered reports form the basis of the One Washington reporting approach. In contrast, BI enables business performance improvement by providing actionable information for decision making, and is typically delivered separate from an ERP system.  BI can be segmented into descriptive analytics (what happened and why), and predictive analytics (what will happen next).  Transactional reporting is usually best consumed by individuals close to the business process, while BI reports show the “bigger picture” and are usually consumed by senior leadership and executives.  Transactional reporting and BI reporting should be developed as complementary tools as they provide distinctly different advantages, but often leverage the same data sources.  It is critical that values presented in operational reports correspond directly with values contained in BI tools. </a:t>
            </a:r>
          </a:p>
          <a:p>
            <a:endParaRPr lang="en-US" dirty="0"/>
          </a:p>
        </p:txBody>
      </p:sp>
      <p:sp>
        <p:nvSpPr>
          <p:cNvPr id="4" name="Slide Number Placeholder 3"/>
          <p:cNvSpPr>
            <a:spLocks noGrp="1"/>
          </p:cNvSpPr>
          <p:nvPr>
            <p:ph type="sldNum" sz="quarter" idx="10"/>
          </p:nvPr>
        </p:nvSpPr>
        <p:spPr/>
        <p:txBody>
          <a:bodyPr/>
          <a:lstStyle/>
          <a:p>
            <a:fld id="{8E231C44-4D15-4691-8089-4498D678D81E}" type="slidenum">
              <a:rPr lang="en-US" smtClean="0"/>
              <a:t>8</a:t>
            </a:fld>
            <a:endParaRPr lang="en-US" dirty="0"/>
          </a:p>
        </p:txBody>
      </p:sp>
    </p:spTree>
    <p:extLst>
      <p:ext uri="{BB962C8B-B14F-4D97-AF65-F5344CB8AC3E}">
        <p14:creationId xmlns:p14="http://schemas.microsoft.com/office/powerpoint/2010/main" val="325315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a:t>
            </a:r>
            <a:r>
              <a:rPr lang="en-US" baseline="0" dirty="0"/>
              <a:t> speaker: Mark</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C04B5F-5337-44D9-ADFC-E80C2A01D3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88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Implementation timeline extended 6 months due to following factors (in order or significance):</a:t>
            </a:r>
          </a:p>
          <a:p>
            <a:pPr marL="232943" indent="-232943" defTabSz="931774">
              <a:buFont typeface="+mj-lt"/>
              <a:buAutoNum type="arabicPeriod"/>
              <a:defRPr/>
            </a:pPr>
            <a:r>
              <a:rPr lang="en-US" dirty="0"/>
              <a:t>Better alignment to budget schedule, a January Go live will provide a few months of stabilization before the start of Budget activities (typically starting around May)</a:t>
            </a:r>
          </a:p>
          <a:p>
            <a:pPr marL="232943" indent="-232943">
              <a:buFont typeface="+mj-lt"/>
              <a:buAutoNum type="arabicPeriod"/>
            </a:pPr>
            <a:r>
              <a:rPr lang="en-US" dirty="0"/>
              <a:t>Complexity of systems and integration (For example: SPS)</a:t>
            </a:r>
          </a:p>
          <a:p>
            <a:pPr marL="232943" indent="-232943">
              <a:buFont typeface="+mj-lt"/>
              <a:buAutoNum type="arabicPeriod"/>
            </a:pPr>
            <a:r>
              <a:rPr lang="en-US" dirty="0"/>
              <a:t>Large numbers of systems (70 plus)</a:t>
            </a:r>
          </a:p>
          <a:p>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8E231C44-4D15-4691-8089-4498D678D81E}" type="slidenum">
              <a:rPr lang="en-US" smtClean="0"/>
              <a:t>11</a:t>
            </a:fld>
            <a:endParaRPr lang="en-US" dirty="0"/>
          </a:p>
        </p:txBody>
      </p:sp>
    </p:spTree>
    <p:extLst>
      <p:ext uri="{BB962C8B-B14F-4D97-AF65-F5344CB8AC3E}">
        <p14:creationId xmlns:p14="http://schemas.microsoft.com/office/powerpoint/2010/main" val="192406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2">
              <a:lumMod val="75000"/>
            </a:schemeClr>
          </a:solidFill>
        </p:spPr>
      </p:sp>
      <p:sp>
        <p:nvSpPr>
          <p:cNvPr id="3" name="Notes Placeholder 2"/>
          <p:cNvSpPr>
            <a:spLocks noGrp="1"/>
          </p:cNvSpPr>
          <p:nvPr>
            <p:ph type="body" idx="1"/>
          </p:nvPr>
        </p:nvSpPr>
        <p:spPr/>
        <p:txBody>
          <a:bodyPr/>
          <a:lstStyle/>
          <a:p>
            <a:pPr defTabSz="931774">
              <a:defRPr/>
            </a:pPr>
            <a:r>
              <a:rPr lang="en-US" dirty="0"/>
              <a:t>Suggested</a:t>
            </a:r>
            <a:r>
              <a:rPr lang="en-US" baseline="0" dirty="0"/>
              <a:t> speaker: Mark</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9C04B5F-5337-44D9-ADFC-E80C2A01D378}"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5505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F73EBE2-2C18-49AF-ADA7-DFC7D826A483}" type="datetimeFigureOut">
              <a:rPr lang="en-US" smtClean="0"/>
              <a:t>2/7/2018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2D13916-DA4D-4618-BA6F-8017D05B392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33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3EBE2-2C18-49AF-ADA7-DFC7D826A48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59416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3EBE2-2C18-49AF-ADA7-DFC7D826A48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104139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080DB-4035-465A-9A3A-5CBE5D317B67}"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248893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80DB-4035-465A-9A3A-5CBE5D317B67}"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92090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2080DB-4035-465A-9A3A-5CBE5D317B67}"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158575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080DB-4035-465A-9A3A-5CBE5D317B67}"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357197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080DB-4035-465A-9A3A-5CBE5D317B67}"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216398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080DB-4035-465A-9A3A-5CBE5D317B67}"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188823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080DB-4035-465A-9A3A-5CBE5D317B67}"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242047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2080DB-4035-465A-9A3A-5CBE5D317B67}"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30535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73EBE2-2C18-49AF-ADA7-DFC7D826A48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279661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2080DB-4035-465A-9A3A-5CBE5D317B67}"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4141360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80DB-4035-465A-9A3A-5CBE5D317B67}"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1644549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080DB-4035-465A-9A3A-5CBE5D317B67}"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65620-D9FC-4D7B-B4F3-1FBE83C8430A}" type="slidenum">
              <a:rPr lang="en-US" smtClean="0"/>
              <a:t>‹#›</a:t>
            </a:fld>
            <a:endParaRPr lang="en-US"/>
          </a:p>
        </p:txBody>
      </p:sp>
    </p:spTree>
    <p:extLst>
      <p:ext uri="{BB962C8B-B14F-4D97-AF65-F5344CB8AC3E}">
        <p14:creationId xmlns:p14="http://schemas.microsoft.com/office/powerpoint/2010/main" val="199904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2061"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1" y="1351276"/>
            <a:ext cx="11653523" cy="2050989"/>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109" indent="0">
              <a:buNone/>
              <a:defRPr/>
            </a:lvl3pPr>
            <a:lvl4pPr marL="448215" indent="0">
              <a:buNone/>
              <a:defRPr/>
            </a:lvl4pPr>
            <a:lvl5pPr marL="672326"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15237324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3085"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4" name="Text Placeholder 3"/>
          <p:cNvSpPr>
            <a:spLocks noGrp="1"/>
          </p:cNvSpPr>
          <p:nvPr>
            <p:ph type="body" sz="quarter" idx="10"/>
          </p:nvPr>
        </p:nvSpPr>
        <p:spPr>
          <a:xfrm>
            <a:off x="269240" y="1345722"/>
            <a:ext cx="11653523" cy="2063129"/>
          </a:xfrm>
        </p:spPr>
        <p:txBody>
          <a:bodyPr>
            <a:spAutoFit/>
          </a:bodyPr>
          <a:lstStyle>
            <a:lvl1pPr>
              <a:defRPr sz="3529"/>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sz="3600">
                <a:solidFill>
                  <a:schemeClr val="bg2"/>
                </a:solidFill>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2540002" y="6508291"/>
            <a:ext cx="7384164"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
        <p:nvSpPr>
          <p:cNvPr id="7" name="Slide Number Placeholder 4"/>
          <p:cNvSpPr>
            <a:spLocks noGrp="1"/>
          </p:cNvSpPr>
          <p:nvPr>
            <p:ph type="sldNum" sz="quarter" idx="12"/>
          </p:nvPr>
        </p:nvSpPr>
        <p:spPr>
          <a:xfrm>
            <a:off x="9179563" y="6537319"/>
            <a:ext cx="2743200" cy="365125"/>
          </a:xfrm>
          <a:prstGeom prst="rect">
            <a:avLst/>
          </a:prstGeom>
        </p:spPr>
        <p:txBody>
          <a:bodyPr/>
          <a:lstStyle>
            <a:lvl1pPr algn="r">
              <a:defRPr sz="1180"/>
            </a:lvl1pPr>
          </a:lstStyle>
          <a:p>
            <a:fld id="{DBD6F999-6277-452D-B860-EBABDC52AA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8442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4109"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345715"/>
            <a:ext cx="5378548" cy="1942412"/>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21" indent="0">
              <a:buNone/>
              <a:tabLst/>
              <a:defRPr sz="1961"/>
            </a:lvl3pPr>
            <a:lvl4pPr marL="451330" indent="0">
              <a:buNone/>
              <a:defRPr/>
            </a:lvl4pPr>
            <a:lvl5pPr marL="672326"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345715"/>
            <a:ext cx="5378548" cy="1942412"/>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21" indent="0">
              <a:buNone/>
              <a:tabLst/>
              <a:defRPr sz="1961"/>
            </a:lvl3pPr>
            <a:lvl4pPr marL="451330" indent="0">
              <a:buNone/>
              <a:defRPr/>
            </a:lvl4pPr>
            <a:lvl5pPr marL="672326" indent="0">
              <a:buNone/>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40798501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5133"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2" y="1345720"/>
            <a:ext cx="5378548" cy="2443233"/>
          </a:xfrm>
        </p:spPr>
        <p:txBody>
          <a:bodyPr wrap="square">
            <a:spAutoFit/>
          </a:bodyPr>
          <a:lstStyle>
            <a:lvl1pPr marL="281693" indent="-281693">
              <a:spcBef>
                <a:spcPts val="1200"/>
              </a:spcBef>
              <a:buClr>
                <a:schemeClr val="tx1"/>
              </a:buClr>
              <a:buFont typeface="Arial" pitchFamily="34" charset="0"/>
              <a:buChar char="•"/>
              <a:defRPr sz="3137"/>
            </a:lvl1pPr>
            <a:lvl2pPr marL="520730" indent="-228613">
              <a:defRPr sz="2353"/>
            </a:lvl2pPr>
            <a:lvl3pPr marL="685839" indent="-165109">
              <a:tabLst/>
              <a:defRPr sz="1961"/>
            </a:lvl3pPr>
            <a:lvl4pPr marL="863648" indent="-177810">
              <a:defRPr/>
            </a:lvl4pPr>
            <a:lvl5pPr marL="1028758" indent="-16510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5" y="1345720"/>
            <a:ext cx="5378548" cy="2443233"/>
          </a:xfrm>
        </p:spPr>
        <p:txBody>
          <a:bodyPr wrap="square">
            <a:spAutoFit/>
          </a:bodyPr>
          <a:lstStyle>
            <a:lvl1pPr marL="281693" indent="-281693">
              <a:spcBef>
                <a:spcPts val="1200"/>
              </a:spcBef>
              <a:buClr>
                <a:schemeClr val="tx1"/>
              </a:buClr>
              <a:buFont typeface="Arial" pitchFamily="34" charset="0"/>
              <a:buChar char="•"/>
              <a:defRPr sz="3137"/>
            </a:lvl1pPr>
            <a:lvl2pPr marL="520730" indent="-228613">
              <a:defRPr sz="2353"/>
            </a:lvl2pPr>
            <a:lvl3pPr marL="685839" indent="-165109">
              <a:tabLst/>
              <a:defRPr sz="1961"/>
            </a:lvl3pPr>
            <a:lvl4pPr marL="863648" indent="-177810">
              <a:defRPr/>
            </a:lvl4pPr>
            <a:lvl5pPr marL="1028758" indent="-165109">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15205543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6157"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10807453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7181"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hasCustomPrompt="1"/>
          </p:nvPr>
        </p:nvSpPr>
        <p:spPr>
          <a:xfrm>
            <a:off x="269242" y="1186356"/>
            <a:ext cx="9859116" cy="1162178"/>
          </a:xfrm>
          <a:noFill/>
        </p:spPr>
        <p:txBody>
          <a:bodyPr tIns="91440" bIns="91440" anchor="t" anchorCtr="0">
            <a:spAutoFit/>
          </a:bodyPr>
          <a:lstStyle>
            <a:lvl1pPr>
              <a:defRPr sz="7058" spc="-99"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2" y="3877276"/>
            <a:ext cx="9860673" cy="784254"/>
          </a:xfrm>
          <a:noFill/>
        </p:spPr>
        <p:txBody>
          <a:bodyPr lIns="182880" tIns="146304" rIns="182880" bIns="146304">
            <a:sp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3290264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8205"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hasCustomPrompt="1"/>
          </p:nvPr>
        </p:nvSpPr>
        <p:spPr>
          <a:xfrm>
            <a:off x="269242" y="1186356"/>
            <a:ext cx="9859116" cy="1162178"/>
          </a:xfrm>
          <a:noFill/>
        </p:spPr>
        <p:txBody>
          <a:bodyPr tIns="91440" bIns="91440" anchor="t" anchorCtr="0">
            <a:spAutoFit/>
          </a:bodyPr>
          <a:lstStyle>
            <a:lvl1pPr>
              <a:defRPr lang="en-US" sz="7058" b="0" kern="1200" cap="none" spc="-99"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1886620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3EBE2-2C18-49AF-ADA7-DFC7D826A483}"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13916-DA4D-4618-BA6F-8017D05B392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639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9229"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3"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16600819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Accent Colo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0253"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3"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182183741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Accent Color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1277"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3"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93836227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Accent Color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2301"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3"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7127430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3325" name="think-cell Slide" r:id="rId4" imgW="378" imgH="377" progId="TCLayout.ActiveDocument.1">
                  <p:embed/>
                </p:oleObj>
              </mc:Choice>
              <mc:Fallback>
                <p:oleObj name="think-cell Slide" r:id="rId4" imgW="378" imgH="377" progId="TCLayout.ActiveDocument.1">
                  <p:embed/>
                  <p:pic>
                    <p:nvPicPr>
                      <p:cNvPr id="4" name="Object 3"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3" tIns="45723" rIns="45723" bIns="45723" numCol="1" spcCol="0" rtlCol="0" fromWordArt="0" anchor="ctr" anchorCtr="0" forceAA="0" compatLnSpc="1">
            <a:prstTxWarp prst="textNoShape">
              <a:avLst/>
            </a:prstTxWarp>
            <a:noAutofit/>
          </a:bodyPr>
          <a:lstStyle/>
          <a:p>
            <a:pPr algn="ctr" defTabSz="914150"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2" y="1197323"/>
            <a:ext cx="11653521" cy="2022263"/>
          </a:xfrm>
        </p:spPr>
        <p:txBody>
          <a:bodyPr/>
          <a:lstStyle>
            <a:lvl1pPr marL="0" indent="0">
              <a:buNone/>
              <a:defRPr sz="3235">
                <a:gradFill>
                  <a:gsLst>
                    <a:gs pos="1250">
                      <a:srgbClr val="000000"/>
                    </a:gs>
                    <a:gs pos="100000">
                      <a:srgbClr val="000000"/>
                    </a:gs>
                  </a:gsLst>
                  <a:lin ang="5400000" scaled="0"/>
                </a:gradFill>
                <a:latin typeface="Segoe UI" panose="020B0502040204020203" pitchFamily="34" charset="0"/>
                <a:cs typeface="Segoe UI" panose="020B0502040204020203" pitchFamily="34" charset="0"/>
                <a:sym typeface="Segoe UI" panose="020B0502040204020203" pitchFamily="34" charset="0"/>
              </a:defRPr>
            </a:lvl1pPr>
            <a:lvl2pPr marL="339744"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sym typeface="Segoe UI" panose="020B0502040204020203" pitchFamily="34" charset="0"/>
              </a:defRPr>
            </a:lvl2pPr>
            <a:lvl3pPr marL="573120"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sym typeface="Segoe UI" panose="020B0502040204020203" pitchFamily="34" charset="0"/>
              </a:defRPr>
            </a:lvl3pPr>
            <a:lvl4pPr marL="798557"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sym typeface="Segoe UI" panose="020B0502040204020203" pitchFamily="34" charset="0"/>
              </a:defRPr>
            </a:lvl4pPr>
            <a:lvl5pPr marL="1030346" indent="0">
              <a:buNone/>
              <a:defRPr>
                <a:gradFill>
                  <a:gsLst>
                    <a:gs pos="1250">
                      <a:srgbClr val="000000"/>
                    </a:gs>
                    <a:gs pos="100000">
                      <a:srgbClr val="000000"/>
                    </a:gs>
                  </a:gsLst>
                  <a:lin ang="5400000" scaled="0"/>
                </a:gradFill>
                <a:latin typeface="Segoe UI" panose="020B0502040204020203" pitchFamily="34" charset="0"/>
                <a:cs typeface="Segoe UI" panose="020B0502040204020203" pitchFamily="34" charset="0"/>
                <a:sym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380734231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4349" name="think-cell Slide" r:id="rId4" imgW="378" imgH="377" progId="TCLayout.ActiveDocument.1">
                  <p:embed/>
                </p:oleObj>
              </mc:Choice>
              <mc:Fallback>
                <p:oleObj name="think-cell Slide" r:id="rId4" imgW="378" imgH="377" progId="TCLayout.ActiveDocument.1">
                  <p:embed/>
                  <p:pic>
                    <p:nvPicPr>
                      <p:cNvPr id="4" name="Object 3"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2" name="Text Box 3"/>
          <p:cNvSpPr txBox="1">
            <a:spLocks noChangeArrowheads="1"/>
          </p:cNvSpPr>
          <p:nvPr/>
        </p:nvSpPr>
        <p:spPr bwMode="blackWhite">
          <a:xfrm>
            <a:off x="269242" y="6171615"/>
            <a:ext cx="11653521" cy="395392"/>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72" eaLnBrk="0" hangingPunct="0"/>
            <a:r>
              <a:rPr lang="en-US" sz="687" dirty="0">
                <a:solidFill>
                  <a:srgbClr val="FFFFFF"/>
                </a:solidFill>
                <a:cs typeface="Segoe UI" pitchFamily="34" charset="0"/>
              </a:rPr>
              <a:t>© 2017 Microsoft Corporation. All rights reserved. </a:t>
            </a:r>
          </a:p>
        </p:txBody>
      </p:sp>
      <p:pic>
        <p:nvPicPr>
          <p:cNvPr id="3" name="Picture 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invGray">
          <a:xfrm>
            <a:off x="450204" y="3083655"/>
            <a:ext cx="3223861" cy="690695"/>
          </a:xfrm>
          <a:prstGeom prst="rect">
            <a:avLst/>
          </a:prstGeom>
        </p:spPr>
      </p:pic>
      <p:sp>
        <p:nvSpPr>
          <p:cNvPr id="5" name="Footer Placeholder 4"/>
          <p:cNvSpPr>
            <a:spLocks noGrp="1"/>
          </p:cNvSpPr>
          <p:nvPr>
            <p:ph type="ftr" sz="quarter" idx="3"/>
          </p:nvPr>
        </p:nvSpPr>
        <p:spPr>
          <a:xfrm>
            <a:off x="4038583" y="6356803"/>
            <a:ext cx="4114839" cy="364224"/>
          </a:xfrm>
          <a:prstGeom prst="rect">
            <a:avLst/>
          </a:prstGeom>
        </p:spPr>
        <p:txBody>
          <a:bodyPr vert="horz" lIns="91440" tIns="45720" rIns="91440" bIns="45720" rtlCol="0" anchor="ctr"/>
          <a:lstStyle>
            <a:lvl1pPr algn="ctr">
              <a:defRPr sz="1176">
                <a:solidFill>
                  <a:schemeClr val="tx1"/>
                </a:solidFill>
              </a:defRPr>
            </a:lvl1pPr>
          </a:lstStyle>
          <a:p>
            <a:r>
              <a:rPr lang="en-US" dirty="0">
                <a:solidFill>
                  <a:srgbClr val="FFFFFF"/>
                </a:solidFill>
              </a:rPr>
              <a:t>Copyright (c) 2017 Accenture. All right reserved. Accenture Confidential and Proprietary Material.</a:t>
            </a:r>
          </a:p>
        </p:txBody>
      </p:sp>
    </p:spTree>
    <p:extLst>
      <p:ext uri="{BB962C8B-B14F-4D97-AF65-F5344CB8AC3E}">
        <p14:creationId xmlns:p14="http://schemas.microsoft.com/office/powerpoint/2010/main" val="36014333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5373" name="think-cell Slide" r:id="rId4" imgW="378" imgH="377" progId="TCLayout.ActiveDocument.1">
                  <p:embed/>
                </p:oleObj>
              </mc:Choice>
              <mc:Fallback>
                <p:oleObj name="think-cell Slide" r:id="rId4" imgW="378" imgH="377" progId="TCLayout.ActiveDocument.1">
                  <p:embed/>
                  <p:pic>
                    <p:nvPicPr>
                      <p:cNvPr id="2" name="Object 1" hidden="1"/>
                      <p:cNvPicPr/>
                      <p:nvPr/>
                    </p:nvPicPr>
                    <p:blipFill>
                      <a:blip r:embed="rId5"/>
                      <a:stretch>
                        <a:fillRect/>
                      </a:stretch>
                    </p:blipFill>
                    <p:spPr>
                      <a:xfrm>
                        <a:off x="1559" y="1559"/>
                        <a:ext cx="1556" cy="1556"/>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269240" y="1189179"/>
            <a:ext cx="11653523" cy="2461101"/>
          </a:xfrm>
          <a:prstGeom prst="rect">
            <a:avLst/>
          </a:prstGeom>
        </p:spPr>
        <p:txBody>
          <a:bodyPr/>
          <a:lstStyle>
            <a:lvl1pPr marL="284805" indent="-284805">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71" indent="-275466">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75" indent="-284805">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84" indent="-224109">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92" indent="-224109">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4"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1014522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121912">
            <a:normAutofit/>
          </a:bodyPr>
          <a:lstStyle>
            <a:lvl1pPr>
              <a:defRPr sz="2800" baseline="0">
                <a:solidFill>
                  <a:schemeClr val="tx1"/>
                </a:solidFill>
                <a:latin typeface="+mn-lt"/>
              </a:defRPr>
            </a:lvl1pPr>
          </a:lstStyle>
          <a:p>
            <a:pPr lvl="0"/>
            <a:r>
              <a:rPr lang="en-US" dirty="0"/>
              <a:t>Click to edit slide content</a:t>
            </a:r>
          </a:p>
        </p:txBody>
      </p:sp>
      <p:sp>
        <p:nvSpPr>
          <p:cNvPr id="3" name="Date Placeholder 2"/>
          <p:cNvSpPr>
            <a:spLocks noGrp="1"/>
          </p:cNvSpPr>
          <p:nvPr>
            <p:ph type="dt" sz="half" idx="10"/>
          </p:nvPr>
        </p:nvSpPr>
        <p:spPr>
          <a:xfrm>
            <a:off x="0" y="6356355"/>
            <a:ext cx="2844800" cy="365125"/>
          </a:xfrm>
          <a:prstGeom prst="rect">
            <a:avLst/>
          </a:prstGeom>
        </p:spPr>
        <p:txBody>
          <a:bodyPr/>
          <a:lstStyle>
            <a:lvl1pPr>
              <a:defRPr>
                <a:solidFill>
                  <a:srgbClr val="3F3F3F"/>
                </a:solidFill>
                <a:latin typeface="+mn-lt"/>
              </a:defRPr>
            </a:lvl1pPr>
          </a:lstStyle>
          <a:p>
            <a:pPr fontAlgn="base">
              <a:spcBef>
                <a:spcPct val="0"/>
              </a:spcBef>
              <a:spcAft>
                <a:spcPct val="0"/>
              </a:spcAft>
            </a:pPr>
            <a:endParaRPr lang="en-US" dirty="0">
              <a:cs typeface="Arial" charset="0"/>
            </a:endParaRPr>
          </a:p>
        </p:txBody>
      </p:sp>
      <p:sp>
        <p:nvSpPr>
          <p:cNvPr id="4" name="Slide Number Placeholder 3"/>
          <p:cNvSpPr>
            <a:spLocks noGrp="1"/>
          </p:cNvSpPr>
          <p:nvPr>
            <p:ph type="sldNum" sz="quarter" idx="11"/>
          </p:nvPr>
        </p:nvSpPr>
        <p:spPr>
          <a:xfrm>
            <a:off x="9042400" y="6356355"/>
            <a:ext cx="2844800" cy="365125"/>
          </a:xfrm>
          <a:prstGeom prst="rect">
            <a:avLst/>
          </a:prstGeom>
        </p:spPr>
        <p:txBody>
          <a:bodyPr/>
          <a:lstStyle>
            <a:lvl1pPr>
              <a:defRPr>
                <a:solidFill>
                  <a:srgbClr val="3F3F3F"/>
                </a:solidFill>
                <a:latin typeface="+mn-lt"/>
              </a:defRPr>
            </a:lvl1pPr>
          </a:lstStyle>
          <a:p>
            <a:pPr fontAlgn="base">
              <a:spcBef>
                <a:spcPct val="0"/>
              </a:spcBef>
              <a:spcAft>
                <a:spcPct val="0"/>
              </a:spcAft>
            </a:pPr>
            <a:fld id="{74A398B2-5A34-1A4A-811E-F4027282568C}" type="slidenum">
              <a:rPr lang="en-US" smtClean="0">
                <a:cs typeface="Arial" charset="0"/>
              </a:rPr>
              <a:pPr fontAlgn="base">
                <a:spcBef>
                  <a:spcPct val="0"/>
                </a:spcBef>
                <a:spcAft>
                  <a:spcPct val="0"/>
                </a:spcAft>
              </a:pPr>
              <a:t>‹#›</a:t>
            </a:fld>
            <a:endParaRPr lang="en-US" dirty="0">
              <a:cs typeface="Arial" charset="0"/>
            </a:endParaRPr>
          </a:p>
        </p:txBody>
      </p:sp>
      <p:sp>
        <p:nvSpPr>
          <p:cNvPr id="14" name="Content Placeholder 13"/>
          <p:cNvSpPr>
            <a:spLocks noGrp="1"/>
          </p:cNvSpPr>
          <p:nvPr>
            <p:ph sz="quarter" idx="13" hasCustomPrompt="1"/>
          </p:nvPr>
        </p:nvSpPr>
        <p:spPr>
          <a:xfrm>
            <a:off x="3657600" y="1219201"/>
            <a:ext cx="8229600" cy="4876800"/>
          </a:xfrm>
          <a:prstGeom prst="rect">
            <a:avLst/>
          </a:prstGeom>
        </p:spPr>
        <p:txBody>
          <a:bodyPr vert="horz" lIns="243823" tIns="182866">
            <a:normAutofit/>
          </a:bodyPr>
          <a:lstStyle>
            <a:lvl1pPr marL="0" indent="0">
              <a:spcBef>
                <a:spcPts val="400"/>
              </a:spcBef>
              <a:buFontTx/>
              <a:buNone/>
              <a:defRPr sz="4000" baseline="0">
                <a:solidFill>
                  <a:srgbClr val="3F3F3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2991163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624421" y="1102301"/>
            <a:ext cx="10943167" cy="562987"/>
          </a:xfrm>
          <a:prstGeom prst="rect">
            <a:avLst/>
          </a:prstGeom>
          <a:noFill/>
        </p:spPr>
        <p:txBody>
          <a:bodyPr wrap="square" lIns="0" tIns="72000" rIns="0" bIns="36000">
            <a:noAutofit/>
          </a:bodyPr>
          <a:lstStyle>
            <a:lvl1pPr marL="0" indent="0">
              <a:buNone/>
              <a:defRPr lang="de-DE" sz="1800" b="1" dirty="0" smtClean="0">
                <a:solidFill>
                  <a:schemeClr val="accent1"/>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176205" lvl="0" indent="-176205" algn="l" rtl="0" eaLnBrk="1" fontAlgn="base" hangingPunct="1">
              <a:spcBef>
                <a:spcPts val="800"/>
              </a:spcBef>
              <a:spcAft>
                <a:spcPct val="0"/>
              </a:spcAft>
              <a:buClr>
                <a:schemeClr val="tx1"/>
              </a:buClr>
              <a:buFontTx/>
              <a:buNone/>
            </a:pPr>
            <a:r>
              <a:rPr lang="en-US" noProof="0" smtClean="0"/>
              <a:t>Edit Master text styles</a:t>
            </a:r>
          </a:p>
        </p:txBody>
      </p:sp>
      <p:sp>
        <p:nvSpPr>
          <p:cNvPr id="4" name="Titel 3"/>
          <p:cNvSpPr>
            <a:spLocks noGrp="1"/>
          </p:cNvSpPr>
          <p:nvPr>
            <p:ph type="title"/>
          </p:nvPr>
        </p:nvSpPr>
        <p:spPr/>
        <p:txBody>
          <a:bodyPr/>
          <a:lstStyle/>
          <a:p>
            <a:r>
              <a:rPr lang="en-US" smtClean="0"/>
              <a:t>Click to edit Master title style</a:t>
            </a:r>
            <a:endParaRPr lang="de-DE" dirty="0"/>
          </a:p>
        </p:txBody>
      </p:sp>
      <p:sp>
        <p:nvSpPr>
          <p:cNvPr id="5" name="Inhaltsplatzhalter 2"/>
          <p:cNvSpPr>
            <a:spLocks noGrp="1"/>
          </p:cNvSpPr>
          <p:nvPr>
            <p:ph idx="1" hasCustomPrompt="1"/>
          </p:nvPr>
        </p:nvSpPr>
        <p:spPr>
          <a:xfrm>
            <a:off x="624421" y="1665289"/>
            <a:ext cx="10943167" cy="1327474"/>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79992" indent="-179992"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82" indent="-179992"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24" indent="-143992"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3966" indent="-14399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58" indent="-107995"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403026225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smtClean="0"/>
              <a:t>Click to edit Master title style</a:t>
            </a:r>
            <a:endParaRPr lang="de-DE" dirty="0"/>
          </a:p>
        </p:txBody>
      </p:sp>
      <p:sp>
        <p:nvSpPr>
          <p:cNvPr id="5" name="Inhaltsplatzhalter 2"/>
          <p:cNvSpPr>
            <a:spLocks noGrp="1"/>
          </p:cNvSpPr>
          <p:nvPr>
            <p:ph idx="1" hasCustomPrompt="1"/>
          </p:nvPr>
        </p:nvSpPr>
        <p:spPr>
          <a:xfrm>
            <a:off x="624421" y="1102303"/>
            <a:ext cx="10943167" cy="1353863"/>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79992" indent="-179992"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82" indent="-179992"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973" indent="-143992"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3966" indent="-14399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58" indent="-107995"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416234352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73EBE2-2C18-49AF-ADA7-DFC7D826A48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2224670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Titel 2"/>
          <p:cNvSpPr>
            <a:spLocks noGrp="1"/>
          </p:cNvSpPr>
          <p:nvPr>
            <p:ph type="title"/>
          </p:nvPr>
        </p:nvSpPr>
        <p:spPr>
          <a:xfrm>
            <a:off x="624419" y="1"/>
            <a:ext cx="10937924" cy="1102299"/>
          </a:xfrm>
        </p:spPr>
        <p:txBody>
          <a:bodyPr/>
          <a:lstStyle/>
          <a:p>
            <a:r>
              <a:rPr lang="en-US" smtClean="0"/>
              <a:t>Click to edit Master title style</a:t>
            </a:r>
            <a:endParaRPr lang="de-DE" dirty="0"/>
          </a:p>
        </p:txBody>
      </p:sp>
      <p:sp>
        <p:nvSpPr>
          <p:cNvPr id="5" name="Inhaltsplatzhalter 2"/>
          <p:cNvSpPr>
            <a:spLocks noGrp="1"/>
          </p:cNvSpPr>
          <p:nvPr>
            <p:ph idx="1" hasCustomPrompt="1"/>
          </p:nvPr>
        </p:nvSpPr>
        <p:spPr>
          <a:xfrm>
            <a:off x="624419" y="1102303"/>
            <a:ext cx="5232400" cy="1353863"/>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79992" indent="-179992"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82" indent="-179992"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973" indent="-143992"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3966" indent="-14399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58" indent="-107995"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
        <p:nvSpPr>
          <p:cNvPr id="4" name="Inhaltsplatzhalter 2"/>
          <p:cNvSpPr>
            <a:spLocks noGrp="1"/>
          </p:cNvSpPr>
          <p:nvPr>
            <p:ph idx="10" hasCustomPrompt="1"/>
          </p:nvPr>
        </p:nvSpPr>
        <p:spPr>
          <a:xfrm>
            <a:off x="6329941" y="1102303"/>
            <a:ext cx="5232400" cy="1353863"/>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79992" indent="-179992"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82" indent="-179992"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973" indent="-143992"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3966" indent="-14399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958" indent="-107995"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394064519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624421" y="1102301"/>
            <a:ext cx="10943167" cy="562987"/>
          </a:xfrm>
          <a:prstGeom prst="rect">
            <a:avLst/>
          </a:prstGeom>
          <a:noFill/>
        </p:spPr>
        <p:txBody>
          <a:bodyPr wrap="square" lIns="0" tIns="72000" rIns="0" bIns="36000">
            <a:noAutofit/>
          </a:bodyPr>
          <a:lstStyle>
            <a:lvl1pPr marL="0" indent="0">
              <a:buNone/>
              <a:defRPr lang="de-DE" sz="1800" b="1" dirty="0" smtClean="0">
                <a:solidFill>
                  <a:schemeClr val="accent1"/>
                </a:solidFill>
                <a:latin typeface="+mn-lt"/>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176205" lvl="0" indent="-176205" algn="l" rtl="0" eaLnBrk="1" fontAlgn="base" hangingPunct="1">
              <a:spcBef>
                <a:spcPts val="800"/>
              </a:spcBef>
              <a:spcAft>
                <a:spcPct val="0"/>
              </a:spcAft>
              <a:buClr>
                <a:schemeClr val="tx1"/>
              </a:buClr>
              <a:buFontTx/>
              <a:buNone/>
            </a:pPr>
            <a:r>
              <a:rPr lang="en-US" noProof="0" smtClean="0"/>
              <a:t>Edit Master text styles</a:t>
            </a:r>
          </a:p>
        </p:txBody>
      </p:sp>
      <p:sp>
        <p:nvSpPr>
          <p:cNvPr id="4" name="Titel 3"/>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349320856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023671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40" y="1189180"/>
            <a:ext cx="11653523" cy="2050817"/>
          </a:xfrm>
        </p:spPr>
        <p:txBody>
          <a:bodyPr/>
          <a:lstStyle>
            <a:lvl1pPr marL="0" indent="0">
              <a:buNone/>
              <a:defRPr>
                <a:gradFill>
                  <a:gsLst>
                    <a:gs pos="1250">
                      <a:schemeClr val="tx1"/>
                    </a:gs>
                    <a:gs pos="99000">
                      <a:schemeClr val="tx1"/>
                    </a:gs>
                  </a:gsLst>
                  <a:lin ang="5400000" scaled="0"/>
                </a:gradFill>
              </a:defRPr>
            </a:lvl1pPr>
            <a:lvl2pPr marL="0" indent="0">
              <a:buFontTx/>
              <a:buNone/>
              <a:defRPr sz="1960"/>
            </a:lvl2pPr>
            <a:lvl3pPr marL="224045" indent="0">
              <a:buNone/>
              <a:defRPr/>
            </a:lvl3pPr>
            <a:lvl4pPr marL="448091" indent="0">
              <a:buNone/>
              <a:defRPr/>
            </a:lvl4pPr>
            <a:lvl5pPr marL="672137"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8177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750" y="3147944"/>
            <a:ext cx="3614974" cy="2323911"/>
          </a:xfrm>
          <a:prstGeom prst="rect">
            <a:avLst/>
          </a:prstGeom>
        </p:spPr>
      </p:pic>
      <p:sp>
        <p:nvSpPr>
          <p:cNvPr id="10" name="Subtitle 2"/>
          <p:cNvSpPr>
            <a:spLocks noGrp="1"/>
          </p:cNvSpPr>
          <p:nvPr>
            <p:ph type="subTitle" idx="1"/>
          </p:nvPr>
        </p:nvSpPr>
        <p:spPr>
          <a:xfrm>
            <a:off x="1263728" y="5360382"/>
            <a:ext cx="9655018" cy="935644"/>
          </a:xfrm>
        </p:spPr>
        <p:txBody>
          <a:bodyPr/>
          <a:lstStyle>
            <a:lvl1pPr marL="45720" indent="0" algn="ctr">
              <a:buNone/>
              <a:defRPr>
                <a:solidFill>
                  <a:schemeClr val="accent1"/>
                </a:solidFill>
              </a:defRPr>
            </a:lvl1pPr>
          </a:lstStyle>
          <a:p>
            <a:pPr>
              <a:lnSpc>
                <a:spcPct val="100000"/>
              </a:lnSpc>
              <a:spcBef>
                <a:spcPts val="600"/>
              </a:spcBef>
            </a:pPr>
            <a:r>
              <a:rPr lang="en-US" b="1" smtClean="0">
                <a:solidFill>
                  <a:schemeClr val="accent6">
                    <a:lumMod val="50000"/>
                  </a:schemeClr>
                </a:solidFill>
              </a:rPr>
              <a:t>Click to edit Master subtitle style</a:t>
            </a:r>
            <a:endParaRPr lang="en-US" b="1" dirty="0">
              <a:solidFill>
                <a:schemeClr val="accent6">
                  <a:lumMod val="50000"/>
                </a:schemeClr>
              </a:solidFill>
            </a:endParaRPr>
          </a:p>
        </p:txBody>
      </p:sp>
      <p:pic>
        <p:nvPicPr>
          <p:cNvPr id="1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8495" y="5554663"/>
            <a:ext cx="7445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NS B&amp;W.JPG"/>
          <p:cNvPicPr/>
          <p:nvPr/>
        </p:nvPicPr>
        <p:blipFill rotWithShape="1">
          <a:blip r:embed="rId4" cstate="print">
            <a:lum bright="10000"/>
            <a:extLst>
              <a:ext uri="{28A0092B-C50C-407E-A947-70E740481C1C}">
                <a14:useLocalDpi xmlns:a14="http://schemas.microsoft.com/office/drawing/2010/main" val="0"/>
              </a:ext>
            </a:extLst>
          </a:blip>
          <a:srcRect/>
          <a:stretch/>
        </p:blipFill>
        <p:spPr>
          <a:xfrm>
            <a:off x="0" y="-121025"/>
            <a:ext cx="12192000" cy="1698171"/>
          </a:xfrm>
          <a:prstGeom prst="rect">
            <a:avLst/>
          </a:prstGeom>
          <a:ln>
            <a:noFill/>
          </a:ln>
          <a:effectLst/>
        </p:spPr>
      </p:pic>
      <p:sp>
        <p:nvSpPr>
          <p:cNvPr id="15" name="Rectangle 14"/>
          <p:cNvSpPr/>
          <p:nvPr/>
        </p:nvSpPr>
        <p:spPr>
          <a:xfrm>
            <a:off x="1" y="1577146"/>
            <a:ext cx="1143000" cy="5280854"/>
          </a:xfrm>
          <a:prstGeom prst="rect">
            <a:avLst/>
          </a:prstGeom>
          <a:solidFill>
            <a:srgbClr val="33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8"/>
          <p:cNvSpPr>
            <a:spLocks noGrp="1"/>
          </p:cNvSpPr>
          <p:nvPr>
            <p:ph type="title"/>
          </p:nvPr>
        </p:nvSpPr>
        <p:spPr>
          <a:xfrm>
            <a:off x="1153477" y="1791584"/>
            <a:ext cx="9875520" cy="1356360"/>
          </a:xfrm>
        </p:spPr>
        <p:txBody>
          <a:bodyPr/>
          <a:lstStyle>
            <a:lvl1pPr algn="ctr">
              <a:defRPr b="1">
                <a:solidFill>
                  <a:schemeClr val="accent6">
                    <a:lumMod val="5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3234407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72741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142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88922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94241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461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73EBE2-2C18-49AF-ADA7-DFC7D826A483}"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3017653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817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44174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629473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44869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46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73EBE2-2C18-49AF-ADA7-DFC7D826A483}"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296161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3EBE2-2C18-49AF-ADA7-DFC7D826A483}"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357962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73EBE2-2C18-49AF-ADA7-DFC7D826A48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335041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73EBE2-2C18-49AF-ADA7-DFC7D826A483}"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13916-DA4D-4618-BA6F-8017D05B3928}" type="slidenum">
              <a:rPr lang="en-US" smtClean="0"/>
              <a:t>‹#›</a:t>
            </a:fld>
            <a:endParaRPr lang="en-US"/>
          </a:p>
        </p:txBody>
      </p:sp>
    </p:spTree>
    <p:extLst>
      <p:ext uri="{BB962C8B-B14F-4D97-AF65-F5344CB8AC3E}">
        <p14:creationId xmlns:p14="http://schemas.microsoft.com/office/powerpoint/2010/main" val="213096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oleObject" Target="../embeddings/oleObject1.bin"/><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1.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vmlDrawing" Target="../drawings/vmlDrawing1.v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F73EBE2-2C18-49AF-ADA7-DFC7D826A483}" type="datetimeFigureOut">
              <a:rPr lang="en-US" smtClean="0"/>
              <a:t>2/7/2018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2D13916-DA4D-4618-BA6F-8017D05B3928}" type="slidenum">
              <a:rPr lang="en-US" smtClean="0"/>
              <a:t>‹#›</a:t>
            </a:fld>
            <a:endParaRPr lang="en-US"/>
          </a:p>
        </p:txBody>
      </p:sp>
    </p:spTree>
    <p:extLst>
      <p:ext uri="{BB962C8B-B14F-4D97-AF65-F5344CB8AC3E}">
        <p14:creationId xmlns:p14="http://schemas.microsoft.com/office/powerpoint/2010/main" val="376808134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080DB-4035-465A-9A3A-5CBE5D317B67}" type="datetimeFigureOut">
              <a:rPr lang="en-US" smtClean="0"/>
              <a:t>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65620-D9FC-4D7B-B4F3-1FBE83C8430A}" type="slidenum">
              <a:rPr lang="en-US" smtClean="0"/>
              <a:t>‹#›</a:t>
            </a:fld>
            <a:endParaRPr lang="en-US"/>
          </a:p>
        </p:txBody>
      </p:sp>
    </p:spTree>
    <p:extLst>
      <p:ext uri="{BB962C8B-B14F-4D97-AF65-F5344CB8AC3E}">
        <p14:creationId xmlns:p14="http://schemas.microsoft.com/office/powerpoint/2010/main" val="32374531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4"/>
            </p:custDataLst>
            <p:extLst/>
          </p:nvPr>
        </p:nvGraphicFramePr>
        <p:xfrm>
          <a:off x="1559" y="1559"/>
          <a:ext cx="1556" cy="1556"/>
        </p:xfrm>
        <a:graphic>
          <a:graphicData uri="http://schemas.openxmlformats.org/presentationml/2006/ole">
            <mc:AlternateContent xmlns:mc="http://schemas.openxmlformats.org/markup-compatibility/2006">
              <mc:Choice xmlns:v="urn:schemas-microsoft-com:vml" Requires="v">
                <p:oleObj spid="_x0000_s1037" name="think-cell Slide" r:id="rId25" imgW="378" imgH="377" progId="TCLayout.ActiveDocument.1">
                  <p:embed/>
                </p:oleObj>
              </mc:Choice>
              <mc:Fallback>
                <p:oleObj name="think-cell Slide" r:id="rId25" imgW="378" imgH="377" progId="TCLayout.ActiveDocument.1">
                  <p:embed/>
                  <p:pic>
                    <p:nvPicPr>
                      <p:cNvPr id="3" name="Object 2" hidden="1"/>
                      <p:cNvPicPr/>
                      <p:nvPr/>
                    </p:nvPicPr>
                    <p:blipFill>
                      <a:blip r:embed="rId26"/>
                      <a:stretch>
                        <a:fillRect/>
                      </a:stretch>
                    </p:blipFill>
                    <p:spPr>
                      <a:xfrm>
                        <a:off x="1559" y="1559"/>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69240" y="253713"/>
            <a:ext cx="11655840" cy="935464"/>
          </a:xfrm>
          <a:prstGeom prst="rect">
            <a:avLst/>
          </a:prstGeom>
        </p:spPr>
        <p:txBody>
          <a:bodyPr vert="horz" wrap="square" lIns="146304" tIns="91440" rIns="146304" bIns="91440" rtlCol="0" anchor="t">
            <a:noAutofit/>
          </a:bodyPr>
          <a:lstStyle/>
          <a:p>
            <a:pPr lvl="0"/>
            <a:r>
              <a:rPr lang="en-US" smtClean="0"/>
              <a:t>Click to edit Master title style</a:t>
            </a:r>
            <a:endParaRPr lang="en-US" dirty="0"/>
          </a:p>
        </p:txBody>
      </p:sp>
      <p:sp>
        <p:nvSpPr>
          <p:cNvPr id="4" name="Text Placeholder 3"/>
          <p:cNvSpPr>
            <a:spLocks noGrp="1"/>
          </p:cNvSpPr>
          <p:nvPr>
            <p:ph type="body" idx="1"/>
          </p:nvPr>
        </p:nvSpPr>
        <p:spPr>
          <a:xfrm>
            <a:off x="269241" y="1348822"/>
            <a:ext cx="11653520" cy="2117332"/>
          </a:xfrm>
          <a:prstGeom prst="rect">
            <a:avLst/>
          </a:prstGeom>
        </p:spPr>
        <p:txBody>
          <a:bodyPr vert="horz" wrap="square" lIns="146304" tIns="91440" rIns="146304" bIns="9144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2540002" y="6566347"/>
            <a:ext cx="7384164" cy="364224"/>
          </a:xfrm>
          <a:prstGeom prst="rect">
            <a:avLst/>
          </a:prstGeom>
        </p:spPr>
        <p:txBody>
          <a:bodyPr vert="horz" lIns="91440" tIns="45720" rIns="91440" bIns="45720" rtlCol="0" anchor="ctr"/>
          <a:lstStyle>
            <a:lvl1pPr algn="ctr">
              <a:defRPr sz="1176">
                <a:solidFill>
                  <a:schemeClr val="bg1"/>
                </a:solidFill>
              </a:defRPr>
            </a:lvl1pPr>
          </a:lstStyle>
          <a:p>
            <a:r>
              <a:rPr lang="en-US" dirty="0">
                <a:solidFill>
                  <a:srgbClr val="505050"/>
                </a:solidFill>
              </a:rPr>
              <a:t>Copyright (c) 2017 Accenture. All right reserved. Accenture Confidential and Proprietary Material.</a:t>
            </a:r>
          </a:p>
        </p:txBody>
      </p:sp>
    </p:spTree>
    <p:extLst>
      <p:ext uri="{BB962C8B-B14F-4D97-AF65-F5344CB8AC3E}">
        <p14:creationId xmlns:p14="http://schemas.microsoft.com/office/powerpoint/2010/main" val="1906257035"/>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ransition>
    <p:fade/>
  </p:transition>
  <p:hf hdr="0" dt="0"/>
  <p:txStyles>
    <p:titleStyle>
      <a:lvl1pPr algn="l" defTabSz="914414" rtl="0" eaLnBrk="1" latinLnBrk="0" hangingPunct="1">
        <a:lnSpc>
          <a:spcPct val="90000"/>
        </a:lnSpc>
        <a:spcBef>
          <a:spcPct val="0"/>
        </a:spcBef>
        <a:buNone/>
        <a:defRPr lang="en-US" sz="4705" b="0" kern="1200" cap="none" spc="-100" baseline="0" dirty="0">
          <a:ln w="3175">
            <a:noFill/>
          </a:ln>
          <a:gradFill>
            <a:gsLst>
              <a:gs pos="1250">
                <a:schemeClr val="bg1"/>
              </a:gs>
              <a:gs pos="100000">
                <a:schemeClr val="bg1"/>
              </a:gs>
            </a:gsLst>
            <a:lin ang="5400000" scaled="0"/>
          </a:gradFill>
          <a:effectLst/>
          <a:latin typeface="+mj-lt"/>
          <a:ea typeface="+mn-ea"/>
          <a:cs typeface="Segoe UI" pitchFamily="34" charset="0"/>
        </a:defRPr>
      </a:lvl1pPr>
    </p:titleStyle>
    <p:bodyStyle>
      <a:lvl1pPr marL="336162" marR="0" indent="-336162" algn="l" defTabSz="914414"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bg1"/>
              </a:gs>
              <a:gs pos="100000">
                <a:schemeClr val="bg1"/>
              </a:gs>
            </a:gsLst>
            <a:lin ang="5400000" scaled="0"/>
          </a:gradFill>
          <a:latin typeface="+mj-lt"/>
          <a:ea typeface="+mn-ea"/>
          <a:cs typeface="+mn-cs"/>
        </a:defRPr>
      </a:lvl1pPr>
      <a:lvl2pPr marL="572720" marR="0" indent="-236559" algn="l" defTabSz="91441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bg1"/>
              </a:gs>
              <a:gs pos="100000">
                <a:schemeClr val="bg1"/>
              </a:gs>
            </a:gsLst>
            <a:lin ang="5400000" scaled="0"/>
          </a:gradFill>
          <a:latin typeface="+mn-lt"/>
          <a:ea typeface="+mn-ea"/>
          <a:cs typeface="+mn-cs"/>
        </a:defRPr>
      </a:lvl2pPr>
      <a:lvl3pPr marL="784379" marR="0" indent="-224109" algn="l" defTabSz="91441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bg1"/>
              </a:gs>
              <a:gs pos="100000">
                <a:schemeClr val="bg1"/>
              </a:gs>
            </a:gsLst>
            <a:lin ang="5400000" scaled="0"/>
          </a:gradFill>
          <a:latin typeface="+mn-lt"/>
          <a:ea typeface="+mn-ea"/>
          <a:cs typeface="+mn-cs"/>
        </a:defRPr>
      </a:lvl3pPr>
      <a:lvl4pPr marL="1008487" marR="0" indent="-224109" algn="l" defTabSz="91441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bg1"/>
              </a:gs>
              <a:gs pos="100000">
                <a:schemeClr val="bg1"/>
              </a:gs>
            </a:gsLst>
            <a:lin ang="5400000" scaled="0"/>
          </a:gradFill>
          <a:latin typeface="+mn-lt"/>
          <a:ea typeface="+mn-ea"/>
          <a:cs typeface="+mn-cs"/>
        </a:defRPr>
      </a:lvl4pPr>
      <a:lvl5pPr marL="1232596" marR="0" indent="-224109" algn="l" defTabSz="91441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bg1"/>
              </a:gs>
              <a:gs pos="100000">
                <a:schemeClr val="bg1"/>
              </a:gs>
            </a:gsLst>
            <a:lin ang="5400000" scaled="0"/>
          </a:gradFill>
          <a:latin typeface="+mn-lt"/>
          <a:ea typeface="+mn-ea"/>
          <a:cs typeface="+mn-cs"/>
        </a:defRPr>
      </a:lvl5pPr>
      <a:lvl6pPr marL="2514640" indent="-228605" algn="l" defTabSz="914414"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848" indent="-228605" algn="l" defTabSz="914414"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056" indent="-228605" algn="l" defTabSz="914414"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263" indent="-228605" algn="l" defTabSz="914414"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414" rtl="0" eaLnBrk="1" latinLnBrk="0" hangingPunct="1">
        <a:defRPr sz="1765" kern="1200">
          <a:solidFill>
            <a:schemeClr val="tx1"/>
          </a:solidFill>
          <a:latin typeface="+mn-lt"/>
          <a:ea typeface="+mn-ea"/>
          <a:cs typeface="+mn-cs"/>
        </a:defRPr>
      </a:lvl1pPr>
      <a:lvl2pPr marL="457207" algn="l" defTabSz="914414" rtl="0" eaLnBrk="1" latinLnBrk="0" hangingPunct="1">
        <a:defRPr sz="1765" kern="1200">
          <a:solidFill>
            <a:schemeClr val="tx1"/>
          </a:solidFill>
          <a:latin typeface="+mn-lt"/>
          <a:ea typeface="+mn-ea"/>
          <a:cs typeface="+mn-cs"/>
        </a:defRPr>
      </a:lvl2pPr>
      <a:lvl3pPr marL="914414" algn="l" defTabSz="914414" rtl="0" eaLnBrk="1" latinLnBrk="0" hangingPunct="1">
        <a:defRPr sz="1765" kern="1200">
          <a:solidFill>
            <a:schemeClr val="tx1"/>
          </a:solidFill>
          <a:latin typeface="+mn-lt"/>
          <a:ea typeface="+mn-ea"/>
          <a:cs typeface="+mn-cs"/>
        </a:defRPr>
      </a:lvl3pPr>
      <a:lvl4pPr marL="1371622" algn="l" defTabSz="914414" rtl="0" eaLnBrk="1" latinLnBrk="0" hangingPunct="1">
        <a:defRPr sz="1765" kern="1200">
          <a:solidFill>
            <a:schemeClr val="tx1"/>
          </a:solidFill>
          <a:latin typeface="+mn-lt"/>
          <a:ea typeface="+mn-ea"/>
          <a:cs typeface="+mn-cs"/>
        </a:defRPr>
      </a:lvl4pPr>
      <a:lvl5pPr marL="1828829" algn="l" defTabSz="914414" rtl="0" eaLnBrk="1" latinLnBrk="0" hangingPunct="1">
        <a:defRPr sz="1765" kern="1200">
          <a:solidFill>
            <a:schemeClr val="tx1"/>
          </a:solidFill>
          <a:latin typeface="+mn-lt"/>
          <a:ea typeface="+mn-ea"/>
          <a:cs typeface="+mn-cs"/>
        </a:defRPr>
      </a:lvl5pPr>
      <a:lvl6pPr marL="2286038" algn="l" defTabSz="914414" rtl="0" eaLnBrk="1" latinLnBrk="0" hangingPunct="1">
        <a:defRPr sz="1765" kern="1200">
          <a:solidFill>
            <a:schemeClr val="tx1"/>
          </a:solidFill>
          <a:latin typeface="+mn-lt"/>
          <a:ea typeface="+mn-ea"/>
          <a:cs typeface="+mn-cs"/>
        </a:defRPr>
      </a:lvl6pPr>
      <a:lvl7pPr marL="2743245" algn="l" defTabSz="914414" rtl="0" eaLnBrk="1" latinLnBrk="0" hangingPunct="1">
        <a:defRPr sz="1765" kern="1200">
          <a:solidFill>
            <a:schemeClr val="tx1"/>
          </a:solidFill>
          <a:latin typeface="+mn-lt"/>
          <a:ea typeface="+mn-ea"/>
          <a:cs typeface="+mn-cs"/>
        </a:defRPr>
      </a:lvl7pPr>
      <a:lvl8pPr marL="3200451" algn="l" defTabSz="914414" rtl="0" eaLnBrk="1" latinLnBrk="0" hangingPunct="1">
        <a:defRPr sz="1765" kern="1200">
          <a:solidFill>
            <a:schemeClr val="tx1"/>
          </a:solidFill>
          <a:latin typeface="+mn-lt"/>
          <a:ea typeface="+mn-ea"/>
          <a:cs typeface="+mn-cs"/>
        </a:defRPr>
      </a:lvl8pPr>
      <a:lvl9pPr marL="3657659" algn="l" defTabSz="914414"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C35EA4"/>
          </p15:clr>
        </p15:guide>
        <p15:guide id="2" pos="7546">
          <p15:clr>
            <a:srgbClr val="C35EA4"/>
          </p15:clr>
        </p15:guide>
        <p15:guide id="3" orient="horz" pos="763">
          <p15:clr>
            <a:srgbClr val="C35EA4"/>
          </p15:clr>
        </p15:guide>
        <p15:guide id="4" orient="horz" pos="163">
          <p15:clr>
            <a:srgbClr val="C35EA4"/>
          </p15:clr>
        </p15:guide>
        <p15:guide id="5" orient="horz" pos="4104">
          <p15:clr>
            <a:srgbClr val="C35EA4"/>
          </p15:clr>
        </p15:guide>
        <p15:guide id="6" orient="horz" pos="859">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3660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45E904-E23C-451A-81D9-C8086854ABBC}" type="datetimeFigureOut">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2/7/2018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A863CF-6B96-420F-A99F-AAA3CB88A28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2911706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hyperlink" Target="mailto:OneWa@ofm.wa.gov" TargetMode="External"/><Relationship Id="rId4" Type="http://schemas.openxmlformats.org/officeDocument/2006/relationships/hyperlink" Target="http://one.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BE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750" y="3147944"/>
            <a:ext cx="3234650" cy="2079417"/>
          </a:xfrm>
          <a:prstGeom prst="rect">
            <a:avLst/>
          </a:prstGeom>
        </p:spPr>
      </p:pic>
      <p:sp>
        <p:nvSpPr>
          <p:cNvPr id="3" name="Subtitle 2"/>
          <p:cNvSpPr>
            <a:spLocks noGrp="1"/>
          </p:cNvSpPr>
          <p:nvPr>
            <p:ph idx="4294967295"/>
          </p:nvPr>
        </p:nvSpPr>
        <p:spPr>
          <a:xfrm>
            <a:off x="1308100" y="2168352"/>
            <a:ext cx="9872663" cy="4038600"/>
          </a:xfrm>
        </p:spPr>
        <p:txBody>
          <a:bodyPr/>
          <a:lstStyle/>
          <a:p>
            <a:pPr marL="45720" indent="0">
              <a:lnSpc>
                <a:spcPct val="100000"/>
              </a:lnSpc>
              <a:spcBef>
                <a:spcPts val="600"/>
              </a:spcBef>
              <a:buNone/>
            </a:pPr>
            <a:endParaRPr lang="en-US" b="1" dirty="0" smtClean="0">
              <a:solidFill>
                <a:schemeClr val="accent6">
                  <a:lumMod val="50000"/>
                </a:schemeClr>
              </a:solidFill>
            </a:endParaRPr>
          </a:p>
          <a:p>
            <a:pPr marL="45720" indent="0">
              <a:lnSpc>
                <a:spcPct val="100000"/>
              </a:lnSpc>
              <a:spcBef>
                <a:spcPts val="600"/>
              </a:spcBef>
              <a:buNone/>
            </a:pPr>
            <a:endParaRPr lang="en-US" b="1" dirty="0">
              <a:solidFill>
                <a:schemeClr val="accent6">
                  <a:lumMod val="50000"/>
                </a:schemeClr>
              </a:solidFill>
            </a:endParaRPr>
          </a:p>
        </p:txBody>
      </p:sp>
      <p:pic>
        <p:nvPicPr>
          <p:cNvPr id="5" name="Picture 4" descr="INS B&amp;W.JPG"/>
          <p:cNvPicPr/>
          <p:nvPr/>
        </p:nvPicPr>
        <p:blipFill rotWithShape="1">
          <a:blip r:embed="rId4" cstate="print">
            <a:lum bright="1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0" y="-1"/>
            <a:ext cx="12192000" cy="1698171"/>
          </a:xfrm>
          <a:prstGeom prst="rect">
            <a:avLst/>
          </a:prstGeom>
          <a:ln>
            <a:noFill/>
          </a:ln>
          <a:effectLst/>
        </p:spPr>
      </p:pic>
      <p:grpSp>
        <p:nvGrpSpPr>
          <p:cNvPr id="12" name="Group 11"/>
          <p:cNvGrpSpPr/>
          <p:nvPr/>
        </p:nvGrpSpPr>
        <p:grpSpPr>
          <a:xfrm>
            <a:off x="0" y="1698168"/>
            <a:ext cx="12192001" cy="5159832"/>
            <a:chOff x="0" y="1698168"/>
            <a:chExt cx="12192001" cy="5159832"/>
          </a:xfrm>
        </p:grpSpPr>
        <p:sp>
          <p:nvSpPr>
            <p:cNvPr id="7" name="Rectangle 6"/>
            <p:cNvSpPr/>
            <p:nvPr/>
          </p:nvSpPr>
          <p:spPr>
            <a:xfrm>
              <a:off x="1" y="1698170"/>
              <a:ext cx="1143000" cy="5159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976938" y="642935"/>
              <a:ext cx="238125" cy="1219200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972925" y="1698168"/>
              <a:ext cx="219073" cy="515983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itle 4"/>
          <p:cNvSpPr txBox="1">
            <a:spLocks/>
          </p:cNvSpPr>
          <p:nvPr/>
        </p:nvSpPr>
        <p:spPr>
          <a:xfrm>
            <a:off x="0" y="2008574"/>
            <a:ext cx="11991975" cy="14294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smtClean="0">
                <a:solidFill>
                  <a:srgbClr val="818183">
                    <a:lumMod val="50000"/>
                  </a:srgbClr>
                </a:solidFill>
                <a:latin typeface="Corbel" panose="020B0503020204020204"/>
              </a:rPr>
              <a:t>DES Client Services Stakeholders</a:t>
            </a:r>
          </a:p>
        </p:txBody>
      </p:sp>
      <p:pic>
        <p:nvPicPr>
          <p:cNvPr id="10"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8495" y="5554663"/>
            <a:ext cx="74453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98109" y="5551207"/>
            <a:ext cx="2890981" cy="523220"/>
          </a:xfrm>
          <a:prstGeom prst="rect">
            <a:avLst/>
          </a:prstGeom>
          <a:noFill/>
        </p:spPr>
        <p:txBody>
          <a:bodyPr wrap="square" rtlCol="0">
            <a:spAutoFit/>
          </a:bodyPr>
          <a:lstStyle/>
          <a:p>
            <a:r>
              <a:rPr lang="en-US" sz="2800" b="1" dirty="0" smtClean="0">
                <a:latin typeface="Calibri Light" panose="020F0302020204030204" pitchFamily="34" charset="0"/>
                <a:cs typeface="Calibri Light" panose="020F0302020204030204" pitchFamily="34" charset="0"/>
              </a:rPr>
              <a:t>February 7, 2018</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464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13908" y="5047871"/>
            <a:ext cx="91440" cy="914400"/>
          </a:xfrm>
          <a:prstGeom prst="rect">
            <a:avLst/>
          </a:prstGeom>
          <a:solidFill>
            <a:srgbClr val="FFFFF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pSp>
        <p:nvGrpSpPr>
          <p:cNvPr id="10" name="Group 9"/>
          <p:cNvGrpSpPr/>
          <p:nvPr/>
        </p:nvGrpSpPr>
        <p:grpSpPr>
          <a:xfrm>
            <a:off x="791247" y="1580669"/>
            <a:ext cx="7270268" cy="4712001"/>
            <a:chOff x="663800" y="1709447"/>
            <a:chExt cx="3459691" cy="2773420"/>
          </a:xfrm>
          <a:solidFill>
            <a:srgbClr val="002060"/>
          </a:solidFill>
        </p:grpSpPr>
        <p:sp>
          <p:nvSpPr>
            <p:cNvPr id="11" name="Freeform 159"/>
            <p:cNvSpPr>
              <a:spLocks/>
            </p:cNvSpPr>
            <p:nvPr/>
          </p:nvSpPr>
          <p:spPr bwMode="auto">
            <a:xfrm>
              <a:off x="742850" y="3404843"/>
              <a:ext cx="1034981" cy="821563"/>
            </a:xfrm>
            <a:custGeom>
              <a:avLst/>
              <a:gdLst/>
              <a:ahLst/>
              <a:cxnLst>
                <a:cxn ang="0">
                  <a:pos x="48" y="491"/>
                </a:cxn>
                <a:cxn ang="0">
                  <a:pos x="174" y="528"/>
                </a:cxn>
                <a:cxn ang="0">
                  <a:pos x="215" y="537"/>
                </a:cxn>
                <a:cxn ang="0">
                  <a:pos x="130" y="638"/>
                </a:cxn>
                <a:cxn ang="0">
                  <a:pos x="68" y="686"/>
                </a:cxn>
                <a:cxn ang="0">
                  <a:pos x="50" y="782"/>
                </a:cxn>
                <a:cxn ang="0">
                  <a:pos x="79" y="788"/>
                </a:cxn>
                <a:cxn ang="0">
                  <a:pos x="100" y="823"/>
                </a:cxn>
                <a:cxn ang="0">
                  <a:pos x="85" y="862"/>
                </a:cxn>
                <a:cxn ang="0">
                  <a:pos x="183" y="823"/>
                </a:cxn>
                <a:cxn ang="0">
                  <a:pos x="187" y="964"/>
                </a:cxn>
                <a:cxn ang="0">
                  <a:pos x="272" y="962"/>
                </a:cxn>
                <a:cxn ang="0">
                  <a:pos x="335" y="962"/>
                </a:cxn>
                <a:cxn ang="0">
                  <a:pos x="376" y="964"/>
                </a:cxn>
                <a:cxn ang="0">
                  <a:pos x="357" y="1073"/>
                </a:cxn>
                <a:cxn ang="0">
                  <a:pos x="237" y="1203"/>
                </a:cxn>
                <a:cxn ang="0">
                  <a:pos x="124" y="1247"/>
                </a:cxn>
                <a:cxn ang="0">
                  <a:pos x="144" y="1240"/>
                </a:cxn>
                <a:cxn ang="0">
                  <a:pos x="207" y="1232"/>
                </a:cxn>
                <a:cxn ang="0">
                  <a:pos x="296" y="1195"/>
                </a:cxn>
                <a:cxn ang="0">
                  <a:pos x="339" y="1149"/>
                </a:cxn>
                <a:cxn ang="0">
                  <a:pos x="404" y="1101"/>
                </a:cxn>
                <a:cxn ang="0">
                  <a:pos x="458" y="1029"/>
                </a:cxn>
                <a:cxn ang="0">
                  <a:pos x="517" y="947"/>
                </a:cxn>
                <a:cxn ang="0">
                  <a:pos x="515" y="877"/>
                </a:cxn>
                <a:cxn ang="0">
                  <a:pos x="565" y="786"/>
                </a:cxn>
                <a:cxn ang="0">
                  <a:pos x="645" y="777"/>
                </a:cxn>
                <a:cxn ang="0">
                  <a:pos x="572" y="882"/>
                </a:cxn>
                <a:cxn ang="0">
                  <a:pos x="598" y="908"/>
                </a:cxn>
                <a:cxn ang="0">
                  <a:pos x="650" y="862"/>
                </a:cxn>
                <a:cxn ang="0">
                  <a:pos x="702" y="819"/>
                </a:cxn>
                <a:cxn ang="0">
                  <a:pos x="687" y="782"/>
                </a:cxn>
                <a:cxn ang="0">
                  <a:pos x="708" y="771"/>
                </a:cxn>
                <a:cxn ang="0">
                  <a:pos x="761" y="745"/>
                </a:cxn>
                <a:cxn ang="0">
                  <a:pos x="787" y="786"/>
                </a:cxn>
                <a:cxn ang="0">
                  <a:pos x="897" y="791"/>
                </a:cxn>
                <a:cxn ang="0">
                  <a:pos x="1051" y="765"/>
                </a:cxn>
                <a:cxn ang="0">
                  <a:pos x="1075" y="808"/>
                </a:cxn>
                <a:cxn ang="0">
                  <a:pos x="1195" y="828"/>
                </a:cxn>
                <a:cxn ang="0">
                  <a:pos x="1180" y="806"/>
                </a:cxn>
                <a:cxn ang="0">
                  <a:pos x="1223" y="802"/>
                </a:cxn>
                <a:cxn ang="0">
                  <a:pos x="1256" y="814"/>
                </a:cxn>
                <a:cxn ang="0">
                  <a:pos x="1319" y="825"/>
                </a:cxn>
                <a:cxn ang="0">
                  <a:pos x="1327" y="873"/>
                </a:cxn>
                <a:cxn ang="0">
                  <a:pos x="1393" y="906"/>
                </a:cxn>
                <a:cxn ang="0">
                  <a:pos x="1440" y="964"/>
                </a:cxn>
                <a:cxn ang="0">
                  <a:pos x="1503" y="973"/>
                </a:cxn>
                <a:cxn ang="0">
                  <a:pos x="1499" y="903"/>
                </a:cxn>
                <a:cxn ang="0">
                  <a:pos x="1347" y="836"/>
                </a:cxn>
                <a:cxn ang="0">
                  <a:pos x="1158" y="743"/>
                </a:cxn>
                <a:cxn ang="0">
                  <a:pos x="1001" y="749"/>
                </a:cxn>
                <a:cxn ang="0">
                  <a:pos x="660" y="65"/>
                </a:cxn>
                <a:cxn ang="0">
                  <a:pos x="508" y="57"/>
                </a:cxn>
                <a:cxn ang="0">
                  <a:pos x="439" y="33"/>
                </a:cxn>
                <a:cxn ang="0">
                  <a:pos x="365" y="15"/>
                </a:cxn>
                <a:cxn ang="0">
                  <a:pos x="263" y="69"/>
                </a:cxn>
                <a:cxn ang="0">
                  <a:pos x="204" y="89"/>
                </a:cxn>
                <a:cxn ang="0">
                  <a:pos x="109" y="259"/>
                </a:cxn>
                <a:cxn ang="0">
                  <a:pos x="204" y="367"/>
                </a:cxn>
                <a:cxn ang="0">
                  <a:pos x="180" y="350"/>
                </a:cxn>
                <a:cxn ang="0">
                  <a:pos x="161" y="408"/>
                </a:cxn>
                <a:cxn ang="0">
                  <a:pos x="79" y="384"/>
                </a:cxn>
              </a:cxnLst>
              <a:rect l="0" t="0" r="r" b="b"/>
              <a:pathLst>
                <a:path w="1525" h="1275">
                  <a:moveTo>
                    <a:pt x="20" y="447"/>
                  </a:moveTo>
                  <a:lnTo>
                    <a:pt x="20" y="447"/>
                  </a:lnTo>
                  <a:lnTo>
                    <a:pt x="31" y="454"/>
                  </a:lnTo>
                  <a:lnTo>
                    <a:pt x="35" y="458"/>
                  </a:lnTo>
                  <a:lnTo>
                    <a:pt x="41" y="458"/>
                  </a:lnTo>
                  <a:lnTo>
                    <a:pt x="41" y="458"/>
                  </a:lnTo>
                  <a:lnTo>
                    <a:pt x="42" y="458"/>
                  </a:lnTo>
                  <a:lnTo>
                    <a:pt x="42" y="458"/>
                  </a:lnTo>
                  <a:lnTo>
                    <a:pt x="39" y="454"/>
                  </a:lnTo>
                  <a:lnTo>
                    <a:pt x="35" y="452"/>
                  </a:lnTo>
                  <a:lnTo>
                    <a:pt x="35" y="452"/>
                  </a:lnTo>
                  <a:lnTo>
                    <a:pt x="37" y="452"/>
                  </a:lnTo>
                  <a:lnTo>
                    <a:pt x="37" y="452"/>
                  </a:lnTo>
                  <a:lnTo>
                    <a:pt x="52" y="458"/>
                  </a:lnTo>
                  <a:lnTo>
                    <a:pt x="59" y="461"/>
                  </a:lnTo>
                  <a:lnTo>
                    <a:pt x="63" y="465"/>
                  </a:lnTo>
                  <a:lnTo>
                    <a:pt x="63" y="465"/>
                  </a:lnTo>
                  <a:lnTo>
                    <a:pt x="63" y="469"/>
                  </a:lnTo>
                  <a:lnTo>
                    <a:pt x="59" y="467"/>
                  </a:lnTo>
                  <a:lnTo>
                    <a:pt x="55" y="465"/>
                  </a:lnTo>
                  <a:lnTo>
                    <a:pt x="52" y="463"/>
                  </a:lnTo>
                  <a:lnTo>
                    <a:pt x="52" y="463"/>
                  </a:lnTo>
                  <a:lnTo>
                    <a:pt x="50" y="465"/>
                  </a:lnTo>
                  <a:lnTo>
                    <a:pt x="50" y="467"/>
                  </a:lnTo>
                  <a:lnTo>
                    <a:pt x="48" y="469"/>
                  </a:lnTo>
                  <a:lnTo>
                    <a:pt x="46" y="471"/>
                  </a:lnTo>
                  <a:lnTo>
                    <a:pt x="46" y="471"/>
                  </a:lnTo>
                  <a:lnTo>
                    <a:pt x="44" y="471"/>
                  </a:lnTo>
                  <a:lnTo>
                    <a:pt x="41" y="471"/>
                  </a:lnTo>
                  <a:lnTo>
                    <a:pt x="37" y="467"/>
                  </a:lnTo>
                  <a:lnTo>
                    <a:pt x="35" y="463"/>
                  </a:lnTo>
                  <a:lnTo>
                    <a:pt x="35" y="461"/>
                  </a:lnTo>
                  <a:lnTo>
                    <a:pt x="33" y="463"/>
                  </a:lnTo>
                  <a:lnTo>
                    <a:pt x="33" y="463"/>
                  </a:lnTo>
                  <a:lnTo>
                    <a:pt x="35" y="469"/>
                  </a:lnTo>
                  <a:lnTo>
                    <a:pt x="37" y="473"/>
                  </a:lnTo>
                  <a:lnTo>
                    <a:pt x="39" y="476"/>
                  </a:lnTo>
                  <a:lnTo>
                    <a:pt x="41" y="480"/>
                  </a:lnTo>
                  <a:lnTo>
                    <a:pt x="41" y="480"/>
                  </a:lnTo>
                  <a:lnTo>
                    <a:pt x="42" y="486"/>
                  </a:lnTo>
                  <a:lnTo>
                    <a:pt x="46" y="487"/>
                  </a:lnTo>
                  <a:lnTo>
                    <a:pt x="48" y="491"/>
                  </a:lnTo>
                  <a:lnTo>
                    <a:pt x="48" y="497"/>
                  </a:lnTo>
                  <a:lnTo>
                    <a:pt x="48" y="497"/>
                  </a:lnTo>
                  <a:lnTo>
                    <a:pt x="46" y="502"/>
                  </a:lnTo>
                  <a:lnTo>
                    <a:pt x="48" y="508"/>
                  </a:lnTo>
                  <a:lnTo>
                    <a:pt x="50" y="512"/>
                  </a:lnTo>
                  <a:lnTo>
                    <a:pt x="54" y="513"/>
                  </a:lnTo>
                  <a:lnTo>
                    <a:pt x="63" y="519"/>
                  </a:lnTo>
                  <a:lnTo>
                    <a:pt x="74" y="523"/>
                  </a:lnTo>
                  <a:lnTo>
                    <a:pt x="74" y="523"/>
                  </a:lnTo>
                  <a:lnTo>
                    <a:pt x="83" y="526"/>
                  </a:lnTo>
                  <a:lnTo>
                    <a:pt x="87" y="526"/>
                  </a:lnTo>
                  <a:lnTo>
                    <a:pt x="92" y="526"/>
                  </a:lnTo>
                  <a:lnTo>
                    <a:pt x="92" y="526"/>
                  </a:lnTo>
                  <a:lnTo>
                    <a:pt x="98" y="526"/>
                  </a:lnTo>
                  <a:lnTo>
                    <a:pt x="102" y="526"/>
                  </a:lnTo>
                  <a:lnTo>
                    <a:pt x="102" y="526"/>
                  </a:lnTo>
                  <a:lnTo>
                    <a:pt x="113" y="521"/>
                  </a:lnTo>
                  <a:lnTo>
                    <a:pt x="113" y="521"/>
                  </a:lnTo>
                  <a:lnTo>
                    <a:pt x="126" y="521"/>
                  </a:lnTo>
                  <a:lnTo>
                    <a:pt x="137" y="523"/>
                  </a:lnTo>
                  <a:lnTo>
                    <a:pt x="137" y="523"/>
                  </a:lnTo>
                  <a:lnTo>
                    <a:pt x="142" y="526"/>
                  </a:lnTo>
                  <a:lnTo>
                    <a:pt x="148" y="530"/>
                  </a:lnTo>
                  <a:lnTo>
                    <a:pt x="152" y="536"/>
                  </a:lnTo>
                  <a:lnTo>
                    <a:pt x="154" y="536"/>
                  </a:lnTo>
                  <a:lnTo>
                    <a:pt x="154" y="534"/>
                  </a:lnTo>
                  <a:lnTo>
                    <a:pt x="154" y="534"/>
                  </a:lnTo>
                  <a:lnTo>
                    <a:pt x="152" y="526"/>
                  </a:lnTo>
                  <a:lnTo>
                    <a:pt x="146" y="521"/>
                  </a:lnTo>
                  <a:lnTo>
                    <a:pt x="146" y="521"/>
                  </a:lnTo>
                  <a:lnTo>
                    <a:pt x="146" y="519"/>
                  </a:lnTo>
                  <a:lnTo>
                    <a:pt x="146" y="519"/>
                  </a:lnTo>
                  <a:lnTo>
                    <a:pt x="150" y="519"/>
                  </a:lnTo>
                  <a:lnTo>
                    <a:pt x="155" y="523"/>
                  </a:lnTo>
                  <a:lnTo>
                    <a:pt x="159" y="526"/>
                  </a:lnTo>
                  <a:lnTo>
                    <a:pt x="159" y="526"/>
                  </a:lnTo>
                  <a:lnTo>
                    <a:pt x="167" y="539"/>
                  </a:lnTo>
                  <a:lnTo>
                    <a:pt x="167" y="539"/>
                  </a:lnTo>
                  <a:lnTo>
                    <a:pt x="167" y="541"/>
                  </a:lnTo>
                  <a:lnTo>
                    <a:pt x="168" y="539"/>
                  </a:lnTo>
                  <a:lnTo>
                    <a:pt x="170" y="536"/>
                  </a:lnTo>
                  <a:lnTo>
                    <a:pt x="174" y="528"/>
                  </a:lnTo>
                  <a:lnTo>
                    <a:pt x="178" y="523"/>
                  </a:lnTo>
                  <a:lnTo>
                    <a:pt x="178" y="523"/>
                  </a:lnTo>
                  <a:lnTo>
                    <a:pt x="193" y="512"/>
                  </a:lnTo>
                  <a:lnTo>
                    <a:pt x="193" y="512"/>
                  </a:lnTo>
                  <a:lnTo>
                    <a:pt x="198" y="508"/>
                  </a:lnTo>
                  <a:lnTo>
                    <a:pt x="200" y="506"/>
                  </a:lnTo>
                  <a:lnTo>
                    <a:pt x="202" y="506"/>
                  </a:lnTo>
                  <a:lnTo>
                    <a:pt x="202" y="506"/>
                  </a:lnTo>
                  <a:lnTo>
                    <a:pt x="205" y="510"/>
                  </a:lnTo>
                  <a:lnTo>
                    <a:pt x="207" y="510"/>
                  </a:lnTo>
                  <a:lnTo>
                    <a:pt x="209" y="508"/>
                  </a:lnTo>
                  <a:lnTo>
                    <a:pt x="209" y="508"/>
                  </a:lnTo>
                  <a:lnTo>
                    <a:pt x="215" y="500"/>
                  </a:lnTo>
                  <a:lnTo>
                    <a:pt x="218" y="499"/>
                  </a:lnTo>
                  <a:lnTo>
                    <a:pt x="224" y="497"/>
                  </a:lnTo>
                  <a:lnTo>
                    <a:pt x="224" y="497"/>
                  </a:lnTo>
                  <a:lnTo>
                    <a:pt x="226" y="497"/>
                  </a:lnTo>
                  <a:lnTo>
                    <a:pt x="224" y="499"/>
                  </a:lnTo>
                  <a:lnTo>
                    <a:pt x="220" y="500"/>
                  </a:lnTo>
                  <a:lnTo>
                    <a:pt x="220" y="500"/>
                  </a:lnTo>
                  <a:lnTo>
                    <a:pt x="220" y="500"/>
                  </a:lnTo>
                  <a:lnTo>
                    <a:pt x="220" y="500"/>
                  </a:lnTo>
                  <a:lnTo>
                    <a:pt x="226" y="506"/>
                  </a:lnTo>
                  <a:lnTo>
                    <a:pt x="230" y="513"/>
                  </a:lnTo>
                  <a:lnTo>
                    <a:pt x="230" y="517"/>
                  </a:lnTo>
                  <a:lnTo>
                    <a:pt x="230" y="521"/>
                  </a:lnTo>
                  <a:lnTo>
                    <a:pt x="228" y="524"/>
                  </a:lnTo>
                  <a:lnTo>
                    <a:pt x="224" y="526"/>
                  </a:lnTo>
                  <a:lnTo>
                    <a:pt x="224" y="526"/>
                  </a:lnTo>
                  <a:lnTo>
                    <a:pt x="220" y="530"/>
                  </a:lnTo>
                  <a:lnTo>
                    <a:pt x="218" y="528"/>
                  </a:lnTo>
                  <a:lnTo>
                    <a:pt x="215" y="528"/>
                  </a:lnTo>
                  <a:lnTo>
                    <a:pt x="211" y="528"/>
                  </a:lnTo>
                  <a:lnTo>
                    <a:pt x="211" y="528"/>
                  </a:lnTo>
                  <a:lnTo>
                    <a:pt x="209" y="528"/>
                  </a:lnTo>
                  <a:lnTo>
                    <a:pt x="209" y="530"/>
                  </a:lnTo>
                  <a:lnTo>
                    <a:pt x="209" y="536"/>
                  </a:lnTo>
                  <a:lnTo>
                    <a:pt x="209" y="536"/>
                  </a:lnTo>
                  <a:lnTo>
                    <a:pt x="209" y="536"/>
                  </a:lnTo>
                  <a:lnTo>
                    <a:pt x="211" y="537"/>
                  </a:lnTo>
                  <a:lnTo>
                    <a:pt x="215" y="537"/>
                  </a:lnTo>
                  <a:lnTo>
                    <a:pt x="215" y="537"/>
                  </a:lnTo>
                  <a:lnTo>
                    <a:pt x="220" y="543"/>
                  </a:lnTo>
                  <a:lnTo>
                    <a:pt x="224" y="550"/>
                  </a:lnTo>
                  <a:lnTo>
                    <a:pt x="224" y="550"/>
                  </a:lnTo>
                  <a:lnTo>
                    <a:pt x="224" y="558"/>
                  </a:lnTo>
                  <a:lnTo>
                    <a:pt x="226" y="565"/>
                  </a:lnTo>
                  <a:lnTo>
                    <a:pt x="226" y="565"/>
                  </a:lnTo>
                  <a:lnTo>
                    <a:pt x="230" y="580"/>
                  </a:lnTo>
                  <a:lnTo>
                    <a:pt x="230" y="587"/>
                  </a:lnTo>
                  <a:lnTo>
                    <a:pt x="228" y="593"/>
                  </a:lnTo>
                  <a:lnTo>
                    <a:pt x="228" y="593"/>
                  </a:lnTo>
                  <a:lnTo>
                    <a:pt x="220" y="602"/>
                  </a:lnTo>
                  <a:lnTo>
                    <a:pt x="215" y="608"/>
                  </a:lnTo>
                  <a:lnTo>
                    <a:pt x="215" y="608"/>
                  </a:lnTo>
                  <a:lnTo>
                    <a:pt x="211" y="610"/>
                  </a:lnTo>
                  <a:lnTo>
                    <a:pt x="207" y="610"/>
                  </a:lnTo>
                  <a:lnTo>
                    <a:pt x="200" y="610"/>
                  </a:lnTo>
                  <a:lnTo>
                    <a:pt x="200" y="610"/>
                  </a:lnTo>
                  <a:lnTo>
                    <a:pt x="196" y="612"/>
                  </a:lnTo>
                  <a:lnTo>
                    <a:pt x="193" y="612"/>
                  </a:lnTo>
                  <a:lnTo>
                    <a:pt x="193" y="612"/>
                  </a:lnTo>
                  <a:lnTo>
                    <a:pt x="189" y="610"/>
                  </a:lnTo>
                  <a:lnTo>
                    <a:pt x="185" y="606"/>
                  </a:lnTo>
                  <a:lnTo>
                    <a:pt x="185" y="606"/>
                  </a:lnTo>
                  <a:lnTo>
                    <a:pt x="181" y="606"/>
                  </a:lnTo>
                  <a:lnTo>
                    <a:pt x="178" y="608"/>
                  </a:lnTo>
                  <a:lnTo>
                    <a:pt x="174" y="613"/>
                  </a:lnTo>
                  <a:lnTo>
                    <a:pt x="174" y="613"/>
                  </a:lnTo>
                  <a:lnTo>
                    <a:pt x="163" y="626"/>
                  </a:lnTo>
                  <a:lnTo>
                    <a:pt x="152" y="639"/>
                  </a:lnTo>
                  <a:lnTo>
                    <a:pt x="152" y="639"/>
                  </a:lnTo>
                  <a:lnTo>
                    <a:pt x="148" y="641"/>
                  </a:lnTo>
                  <a:lnTo>
                    <a:pt x="144" y="641"/>
                  </a:lnTo>
                  <a:lnTo>
                    <a:pt x="141" y="639"/>
                  </a:lnTo>
                  <a:lnTo>
                    <a:pt x="137" y="638"/>
                  </a:lnTo>
                  <a:lnTo>
                    <a:pt x="137" y="638"/>
                  </a:lnTo>
                  <a:lnTo>
                    <a:pt x="133" y="639"/>
                  </a:lnTo>
                  <a:lnTo>
                    <a:pt x="130" y="643"/>
                  </a:lnTo>
                  <a:lnTo>
                    <a:pt x="126" y="647"/>
                  </a:lnTo>
                  <a:lnTo>
                    <a:pt x="124" y="647"/>
                  </a:lnTo>
                  <a:lnTo>
                    <a:pt x="124" y="645"/>
                  </a:lnTo>
                  <a:lnTo>
                    <a:pt x="124" y="645"/>
                  </a:lnTo>
                  <a:lnTo>
                    <a:pt x="130" y="638"/>
                  </a:lnTo>
                  <a:lnTo>
                    <a:pt x="130" y="634"/>
                  </a:lnTo>
                  <a:lnTo>
                    <a:pt x="130" y="630"/>
                  </a:lnTo>
                  <a:lnTo>
                    <a:pt x="130" y="630"/>
                  </a:lnTo>
                  <a:lnTo>
                    <a:pt x="126" y="626"/>
                  </a:lnTo>
                  <a:lnTo>
                    <a:pt x="124" y="625"/>
                  </a:lnTo>
                  <a:lnTo>
                    <a:pt x="115" y="623"/>
                  </a:lnTo>
                  <a:lnTo>
                    <a:pt x="115" y="623"/>
                  </a:lnTo>
                  <a:lnTo>
                    <a:pt x="111" y="623"/>
                  </a:lnTo>
                  <a:lnTo>
                    <a:pt x="107" y="625"/>
                  </a:lnTo>
                  <a:lnTo>
                    <a:pt x="104" y="626"/>
                  </a:lnTo>
                  <a:lnTo>
                    <a:pt x="102" y="630"/>
                  </a:lnTo>
                  <a:lnTo>
                    <a:pt x="102" y="630"/>
                  </a:lnTo>
                  <a:lnTo>
                    <a:pt x="102" y="634"/>
                  </a:lnTo>
                  <a:lnTo>
                    <a:pt x="102" y="636"/>
                  </a:lnTo>
                  <a:lnTo>
                    <a:pt x="107" y="641"/>
                  </a:lnTo>
                  <a:lnTo>
                    <a:pt x="107" y="641"/>
                  </a:lnTo>
                  <a:lnTo>
                    <a:pt x="107" y="643"/>
                  </a:lnTo>
                  <a:lnTo>
                    <a:pt x="105" y="643"/>
                  </a:lnTo>
                  <a:lnTo>
                    <a:pt x="102" y="643"/>
                  </a:lnTo>
                  <a:lnTo>
                    <a:pt x="94" y="643"/>
                  </a:lnTo>
                  <a:lnTo>
                    <a:pt x="92" y="643"/>
                  </a:lnTo>
                  <a:lnTo>
                    <a:pt x="91" y="647"/>
                  </a:lnTo>
                  <a:lnTo>
                    <a:pt x="91" y="647"/>
                  </a:lnTo>
                  <a:lnTo>
                    <a:pt x="89" y="651"/>
                  </a:lnTo>
                  <a:lnTo>
                    <a:pt x="89" y="654"/>
                  </a:lnTo>
                  <a:lnTo>
                    <a:pt x="89" y="658"/>
                  </a:lnTo>
                  <a:lnTo>
                    <a:pt x="85" y="662"/>
                  </a:lnTo>
                  <a:lnTo>
                    <a:pt x="85" y="662"/>
                  </a:lnTo>
                  <a:lnTo>
                    <a:pt x="83" y="663"/>
                  </a:lnTo>
                  <a:lnTo>
                    <a:pt x="85" y="663"/>
                  </a:lnTo>
                  <a:lnTo>
                    <a:pt x="89" y="662"/>
                  </a:lnTo>
                  <a:lnTo>
                    <a:pt x="96" y="660"/>
                  </a:lnTo>
                  <a:lnTo>
                    <a:pt x="98" y="660"/>
                  </a:lnTo>
                  <a:lnTo>
                    <a:pt x="100" y="662"/>
                  </a:lnTo>
                  <a:lnTo>
                    <a:pt x="100" y="662"/>
                  </a:lnTo>
                  <a:lnTo>
                    <a:pt x="94" y="669"/>
                  </a:lnTo>
                  <a:lnTo>
                    <a:pt x="87" y="675"/>
                  </a:lnTo>
                  <a:lnTo>
                    <a:pt x="87" y="675"/>
                  </a:lnTo>
                  <a:lnTo>
                    <a:pt x="83" y="675"/>
                  </a:lnTo>
                  <a:lnTo>
                    <a:pt x="78" y="678"/>
                  </a:lnTo>
                  <a:lnTo>
                    <a:pt x="78" y="678"/>
                  </a:lnTo>
                  <a:lnTo>
                    <a:pt x="68" y="686"/>
                  </a:lnTo>
                  <a:lnTo>
                    <a:pt x="61" y="697"/>
                  </a:lnTo>
                  <a:lnTo>
                    <a:pt x="61" y="697"/>
                  </a:lnTo>
                  <a:lnTo>
                    <a:pt x="54" y="706"/>
                  </a:lnTo>
                  <a:lnTo>
                    <a:pt x="52" y="712"/>
                  </a:lnTo>
                  <a:lnTo>
                    <a:pt x="52" y="717"/>
                  </a:lnTo>
                  <a:lnTo>
                    <a:pt x="52" y="717"/>
                  </a:lnTo>
                  <a:lnTo>
                    <a:pt x="52" y="721"/>
                  </a:lnTo>
                  <a:lnTo>
                    <a:pt x="50" y="723"/>
                  </a:lnTo>
                  <a:lnTo>
                    <a:pt x="42" y="726"/>
                  </a:lnTo>
                  <a:lnTo>
                    <a:pt x="37" y="726"/>
                  </a:lnTo>
                  <a:lnTo>
                    <a:pt x="37" y="728"/>
                  </a:lnTo>
                  <a:lnTo>
                    <a:pt x="37" y="730"/>
                  </a:lnTo>
                  <a:lnTo>
                    <a:pt x="37" y="730"/>
                  </a:lnTo>
                  <a:lnTo>
                    <a:pt x="41" y="734"/>
                  </a:lnTo>
                  <a:lnTo>
                    <a:pt x="46" y="738"/>
                  </a:lnTo>
                  <a:lnTo>
                    <a:pt x="48" y="739"/>
                  </a:lnTo>
                  <a:lnTo>
                    <a:pt x="48" y="739"/>
                  </a:lnTo>
                  <a:lnTo>
                    <a:pt x="46" y="739"/>
                  </a:lnTo>
                  <a:lnTo>
                    <a:pt x="46" y="739"/>
                  </a:lnTo>
                  <a:lnTo>
                    <a:pt x="39" y="741"/>
                  </a:lnTo>
                  <a:lnTo>
                    <a:pt x="33" y="739"/>
                  </a:lnTo>
                  <a:lnTo>
                    <a:pt x="33" y="739"/>
                  </a:lnTo>
                  <a:lnTo>
                    <a:pt x="31" y="739"/>
                  </a:lnTo>
                  <a:lnTo>
                    <a:pt x="31" y="741"/>
                  </a:lnTo>
                  <a:lnTo>
                    <a:pt x="29" y="747"/>
                  </a:lnTo>
                  <a:lnTo>
                    <a:pt x="31" y="752"/>
                  </a:lnTo>
                  <a:lnTo>
                    <a:pt x="31" y="752"/>
                  </a:lnTo>
                  <a:lnTo>
                    <a:pt x="33" y="752"/>
                  </a:lnTo>
                  <a:lnTo>
                    <a:pt x="33" y="752"/>
                  </a:lnTo>
                  <a:lnTo>
                    <a:pt x="37" y="751"/>
                  </a:lnTo>
                  <a:lnTo>
                    <a:pt x="41" y="751"/>
                  </a:lnTo>
                  <a:lnTo>
                    <a:pt x="46" y="756"/>
                  </a:lnTo>
                  <a:lnTo>
                    <a:pt x="46" y="756"/>
                  </a:lnTo>
                  <a:lnTo>
                    <a:pt x="42" y="760"/>
                  </a:lnTo>
                  <a:lnTo>
                    <a:pt x="41" y="764"/>
                  </a:lnTo>
                  <a:lnTo>
                    <a:pt x="42" y="769"/>
                  </a:lnTo>
                  <a:lnTo>
                    <a:pt x="48" y="773"/>
                  </a:lnTo>
                  <a:lnTo>
                    <a:pt x="48" y="773"/>
                  </a:lnTo>
                  <a:lnTo>
                    <a:pt x="50" y="775"/>
                  </a:lnTo>
                  <a:lnTo>
                    <a:pt x="50" y="777"/>
                  </a:lnTo>
                  <a:lnTo>
                    <a:pt x="50" y="780"/>
                  </a:lnTo>
                  <a:lnTo>
                    <a:pt x="50" y="782"/>
                  </a:lnTo>
                  <a:lnTo>
                    <a:pt x="50" y="782"/>
                  </a:lnTo>
                  <a:lnTo>
                    <a:pt x="52" y="786"/>
                  </a:lnTo>
                  <a:lnTo>
                    <a:pt x="54" y="786"/>
                  </a:lnTo>
                  <a:lnTo>
                    <a:pt x="59" y="784"/>
                  </a:lnTo>
                  <a:lnTo>
                    <a:pt x="59" y="784"/>
                  </a:lnTo>
                  <a:lnTo>
                    <a:pt x="59" y="782"/>
                  </a:lnTo>
                  <a:lnTo>
                    <a:pt x="59" y="780"/>
                  </a:lnTo>
                  <a:lnTo>
                    <a:pt x="61" y="775"/>
                  </a:lnTo>
                  <a:lnTo>
                    <a:pt x="61" y="775"/>
                  </a:lnTo>
                  <a:lnTo>
                    <a:pt x="63" y="769"/>
                  </a:lnTo>
                  <a:lnTo>
                    <a:pt x="66" y="764"/>
                  </a:lnTo>
                  <a:lnTo>
                    <a:pt x="66" y="764"/>
                  </a:lnTo>
                  <a:lnTo>
                    <a:pt x="72" y="758"/>
                  </a:lnTo>
                  <a:lnTo>
                    <a:pt x="79" y="754"/>
                  </a:lnTo>
                  <a:lnTo>
                    <a:pt x="79" y="754"/>
                  </a:lnTo>
                  <a:lnTo>
                    <a:pt x="81" y="752"/>
                  </a:lnTo>
                  <a:lnTo>
                    <a:pt x="81" y="749"/>
                  </a:lnTo>
                  <a:lnTo>
                    <a:pt x="83" y="745"/>
                  </a:lnTo>
                  <a:lnTo>
                    <a:pt x="83" y="747"/>
                  </a:lnTo>
                  <a:lnTo>
                    <a:pt x="83" y="747"/>
                  </a:lnTo>
                  <a:lnTo>
                    <a:pt x="83" y="751"/>
                  </a:lnTo>
                  <a:lnTo>
                    <a:pt x="79" y="756"/>
                  </a:lnTo>
                  <a:lnTo>
                    <a:pt x="72" y="762"/>
                  </a:lnTo>
                  <a:lnTo>
                    <a:pt x="72" y="762"/>
                  </a:lnTo>
                  <a:lnTo>
                    <a:pt x="66" y="767"/>
                  </a:lnTo>
                  <a:lnTo>
                    <a:pt x="65" y="771"/>
                  </a:lnTo>
                  <a:lnTo>
                    <a:pt x="63" y="775"/>
                  </a:lnTo>
                  <a:lnTo>
                    <a:pt x="63" y="780"/>
                  </a:lnTo>
                  <a:lnTo>
                    <a:pt x="63" y="780"/>
                  </a:lnTo>
                  <a:lnTo>
                    <a:pt x="66" y="778"/>
                  </a:lnTo>
                  <a:lnTo>
                    <a:pt x="68" y="778"/>
                  </a:lnTo>
                  <a:lnTo>
                    <a:pt x="68" y="778"/>
                  </a:lnTo>
                  <a:lnTo>
                    <a:pt x="68" y="778"/>
                  </a:lnTo>
                  <a:lnTo>
                    <a:pt x="66" y="786"/>
                  </a:lnTo>
                  <a:lnTo>
                    <a:pt x="66" y="786"/>
                  </a:lnTo>
                  <a:lnTo>
                    <a:pt x="66" y="786"/>
                  </a:lnTo>
                  <a:lnTo>
                    <a:pt x="68" y="788"/>
                  </a:lnTo>
                  <a:lnTo>
                    <a:pt x="74" y="786"/>
                  </a:lnTo>
                  <a:lnTo>
                    <a:pt x="79" y="786"/>
                  </a:lnTo>
                  <a:lnTo>
                    <a:pt x="79" y="786"/>
                  </a:lnTo>
                  <a:lnTo>
                    <a:pt x="79" y="788"/>
                  </a:lnTo>
                  <a:lnTo>
                    <a:pt x="79" y="788"/>
                  </a:lnTo>
                  <a:lnTo>
                    <a:pt x="76" y="789"/>
                  </a:lnTo>
                  <a:lnTo>
                    <a:pt x="70" y="791"/>
                  </a:lnTo>
                  <a:lnTo>
                    <a:pt x="66" y="793"/>
                  </a:lnTo>
                  <a:lnTo>
                    <a:pt x="66" y="793"/>
                  </a:lnTo>
                  <a:lnTo>
                    <a:pt x="66" y="793"/>
                  </a:lnTo>
                  <a:lnTo>
                    <a:pt x="70" y="801"/>
                  </a:lnTo>
                  <a:lnTo>
                    <a:pt x="78" y="801"/>
                  </a:lnTo>
                  <a:lnTo>
                    <a:pt x="78" y="801"/>
                  </a:lnTo>
                  <a:lnTo>
                    <a:pt x="81" y="801"/>
                  </a:lnTo>
                  <a:lnTo>
                    <a:pt x="85" y="802"/>
                  </a:lnTo>
                  <a:lnTo>
                    <a:pt x="91" y="806"/>
                  </a:lnTo>
                  <a:lnTo>
                    <a:pt x="91" y="806"/>
                  </a:lnTo>
                  <a:lnTo>
                    <a:pt x="98" y="808"/>
                  </a:lnTo>
                  <a:lnTo>
                    <a:pt x="105" y="808"/>
                  </a:lnTo>
                  <a:lnTo>
                    <a:pt x="111" y="804"/>
                  </a:lnTo>
                  <a:lnTo>
                    <a:pt x="118" y="801"/>
                  </a:lnTo>
                  <a:lnTo>
                    <a:pt x="118" y="801"/>
                  </a:lnTo>
                  <a:lnTo>
                    <a:pt x="120" y="801"/>
                  </a:lnTo>
                  <a:lnTo>
                    <a:pt x="124" y="802"/>
                  </a:lnTo>
                  <a:lnTo>
                    <a:pt x="124" y="806"/>
                  </a:lnTo>
                  <a:lnTo>
                    <a:pt x="124" y="806"/>
                  </a:lnTo>
                  <a:lnTo>
                    <a:pt x="122" y="808"/>
                  </a:lnTo>
                  <a:lnTo>
                    <a:pt x="122" y="808"/>
                  </a:lnTo>
                  <a:lnTo>
                    <a:pt x="117" y="808"/>
                  </a:lnTo>
                  <a:lnTo>
                    <a:pt x="115" y="808"/>
                  </a:lnTo>
                  <a:lnTo>
                    <a:pt x="115" y="810"/>
                  </a:lnTo>
                  <a:lnTo>
                    <a:pt x="115" y="810"/>
                  </a:lnTo>
                  <a:lnTo>
                    <a:pt x="120" y="812"/>
                  </a:lnTo>
                  <a:lnTo>
                    <a:pt x="126" y="817"/>
                  </a:lnTo>
                  <a:lnTo>
                    <a:pt x="128" y="819"/>
                  </a:lnTo>
                  <a:lnTo>
                    <a:pt x="128" y="821"/>
                  </a:lnTo>
                  <a:lnTo>
                    <a:pt x="126" y="825"/>
                  </a:lnTo>
                  <a:lnTo>
                    <a:pt x="122" y="827"/>
                  </a:lnTo>
                  <a:lnTo>
                    <a:pt x="122" y="827"/>
                  </a:lnTo>
                  <a:lnTo>
                    <a:pt x="118" y="828"/>
                  </a:lnTo>
                  <a:lnTo>
                    <a:pt x="117" y="827"/>
                  </a:lnTo>
                  <a:lnTo>
                    <a:pt x="113" y="821"/>
                  </a:lnTo>
                  <a:lnTo>
                    <a:pt x="111" y="815"/>
                  </a:lnTo>
                  <a:lnTo>
                    <a:pt x="109" y="814"/>
                  </a:lnTo>
                  <a:lnTo>
                    <a:pt x="109" y="814"/>
                  </a:lnTo>
                  <a:lnTo>
                    <a:pt x="109" y="814"/>
                  </a:lnTo>
                  <a:lnTo>
                    <a:pt x="100" y="823"/>
                  </a:lnTo>
                  <a:lnTo>
                    <a:pt x="96" y="827"/>
                  </a:lnTo>
                  <a:lnTo>
                    <a:pt x="91" y="830"/>
                  </a:lnTo>
                  <a:lnTo>
                    <a:pt x="91" y="830"/>
                  </a:lnTo>
                  <a:lnTo>
                    <a:pt x="89" y="830"/>
                  </a:lnTo>
                  <a:lnTo>
                    <a:pt x="89" y="830"/>
                  </a:lnTo>
                  <a:lnTo>
                    <a:pt x="92" y="825"/>
                  </a:lnTo>
                  <a:lnTo>
                    <a:pt x="96" y="819"/>
                  </a:lnTo>
                  <a:lnTo>
                    <a:pt x="96" y="815"/>
                  </a:lnTo>
                  <a:lnTo>
                    <a:pt x="96" y="814"/>
                  </a:lnTo>
                  <a:lnTo>
                    <a:pt x="96" y="814"/>
                  </a:lnTo>
                  <a:lnTo>
                    <a:pt x="91" y="810"/>
                  </a:lnTo>
                  <a:lnTo>
                    <a:pt x="85" y="810"/>
                  </a:lnTo>
                  <a:lnTo>
                    <a:pt x="85" y="810"/>
                  </a:lnTo>
                  <a:lnTo>
                    <a:pt x="81" y="808"/>
                  </a:lnTo>
                  <a:lnTo>
                    <a:pt x="81" y="804"/>
                  </a:lnTo>
                  <a:lnTo>
                    <a:pt x="81" y="804"/>
                  </a:lnTo>
                  <a:lnTo>
                    <a:pt x="79" y="802"/>
                  </a:lnTo>
                  <a:lnTo>
                    <a:pt x="79" y="802"/>
                  </a:lnTo>
                  <a:lnTo>
                    <a:pt x="76" y="806"/>
                  </a:lnTo>
                  <a:lnTo>
                    <a:pt x="68" y="815"/>
                  </a:lnTo>
                  <a:lnTo>
                    <a:pt x="68" y="815"/>
                  </a:lnTo>
                  <a:lnTo>
                    <a:pt x="61" y="823"/>
                  </a:lnTo>
                  <a:lnTo>
                    <a:pt x="54" y="830"/>
                  </a:lnTo>
                  <a:lnTo>
                    <a:pt x="54" y="830"/>
                  </a:lnTo>
                  <a:lnTo>
                    <a:pt x="54" y="832"/>
                  </a:lnTo>
                  <a:lnTo>
                    <a:pt x="54" y="834"/>
                  </a:lnTo>
                  <a:lnTo>
                    <a:pt x="57" y="834"/>
                  </a:lnTo>
                  <a:lnTo>
                    <a:pt x="68" y="836"/>
                  </a:lnTo>
                  <a:lnTo>
                    <a:pt x="68" y="836"/>
                  </a:lnTo>
                  <a:lnTo>
                    <a:pt x="66" y="841"/>
                  </a:lnTo>
                  <a:lnTo>
                    <a:pt x="70" y="847"/>
                  </a:lnTo>
                  <a:lnTo>
                    <a:pt x="70" y="847"/>
                  </a:lnTo>
                  <a:lnTo>
                    <a:pt x="76" y="851"/>
                  </a:lnTo>
                  <a:lnTo>
                    <a:pt x="78" y="849"/>
                  </a:lnTo>
                  <a:lnTo>
                    <a:pt x="81" y="849"/>
                  </a:lnTo>
                  <a:lnTo>
                    <a:pt x="81" y="849"/>
                  </a:lnTo>
                  <a:lnTo>
                    <a:pt x="81" y="847"/>
                  </a:lnTo>
                  <a:lnTo>
                    <a:pt x="81" y="849"/>
                  </a:lnTo>
                  <a:lnTo>
                    <a:pt x="83" y="853"/>
                  </a:lnTo>
                  <a:lnTo>
                    <a:pt x="83" y="858"/>
                  </a:lnTo>
                  <a:lnTo>
                    <a:pt x="85" y="862"/>
                  </a:lnTo>
                  <a:lnTo>
                    <a:pt x="85" y="862"/>
                  </a:lnTo>
                  <a:lnTo>
                    <a:pt x="92" y="869"/>
                  </a:lnTo>
                  <a:lnTo>
                    <a:pt x="98" y="875"/>
                  </a:lnTo>
                  <a:lnTo>
                    <a:pt x="98" y="875"/>
                  </a:lnTo>
                  <a:lnTo>
                    <a:pt x="100" y="875"/>
                  </a:lnTo>
                  <a:lnTo>
                    <a:pt x="100" y="877"/>
                  </a:lnTo>
                  <a:lnTo>
                    <a:pt x="98" y="882"/>
                  </a:lnTo>
                  <a:lnTo>
                    <a:pt x="96" y="886"/>
                  </a:lnTo>
                  <a:lnTo>
                    <a:pt x="98" y="886"/>
                  </a:lnTo>
                  <a:lnTo>
                    <a:pt x="100" y="888"/>
                  </a:lnTo>
                  <a:lnTo>
                    <a:pt x="100" y="888"/>
                  </a:lnTo>
                  <a:lnTo>
                    <a:pt x="107" y="890"/>
                  </a:lnTo>
                  <a:lnTo>
                    <a:pt x="117" y="890"/>
                  </a:lnTo>
                  <a:lnTo>
                    <a:pt x="117" y="890"/>
                  </a:lnTo>
                  <a:lnTo>
                    <a:pt x="126" y="890"/>
                  </a:lnTo>
                  <a:lnTo>
                    <a:pt x="135" y="888"/>
                  </a:lnTo>
                  <a:lnTo>
                    <a:pt x="142" y="884"/>
                  </a:lnTo>
                  <a:lnTo>
                    <a:pt x="150" y="877"/>
                  </a:lnTo>
                  <a:lnTo>
                    <a:pt x="150" y="877"/>
                  </a:lnTo>
                  <a:lnTo>
                    <a:pt x="159" y="877"/>
                  </a:lnTo>
                  <a:lnTo>
                    <a:pt x="159" y="877"/>
                  </a:lnTo>
                  <a:lnTo>
                    <a:pt x="161" y="877"/>
                  </a:lnTo>
                  <a:lnTo>
                    <a:pt x="161" y="875"/>
                  </a:lnTo>
                  <a:lnTo>
                    <a:pt x="163" y="871"/>
                  </a:lnTo>
                  <a:lnTo>
                    <a:pt x="163" y="871"/>
                  </a:lnTo>
                  <a:lnTo>
                    <a:pt x="163" y="864"/>
                  </a:lnTo>
                  <a:lnTo>
                    <a:pt x="161" y="860"/>
                  </a:lnTo>
                  <a:lnTo>
                    <a:pt x="155" y="858"/>
                  </a:lnTo>
                  <a:lnTo>
                    <a:pt x="155" y="858"/>
                  </a:lnTo>
                  <a:lnTo>
                    <a:pt x="163" y="849"/>
                  </a:lnTo>
                  <a:lnTo>
                    <a:pt x="167" y="845"/>
                  </a:lnTo>
                  <a:lnTo>
                    <a:pt x="168" y="840"/>
                  </a:lnTo>
                  <a:lnTo>
                    <a:pt x="168" y="840"/>
                  </a:lnTo>
                  <a:lnTo>
                    <a:pt x="172" y="834"/>
                  </a:lnTo>
                  <a:lnTo>
                    <a:pt x="176" y="830"/>
                  </a:lnTo>
                  <a:lnTo>
                    <a:pt x="176" y="830"/>
                  </a:lnTo>
                  <a:lnTo>
                    <a:pt x="176" y="827"/>
                  </a:lnTo>
                  <a:lnTo>
                    <a:pt x="176" y="823"/>
                  </a:lnTo>
                  <a:lnTo>
                    <a:pt x="174" y="821"/>
                  </a:lnTo>
                  <a:lnTo>
                    <a:pt x="176" y="821"/>
                  </a:lnTo>
                  <a:lnTo>
                    <a:pt x="176" y="821"/>
                  </a:lnTo>
                  <a:lnTo>
                    <a:pt x="180" y="823"/>
                  </a:lnTo>
                  <a:lnTo>
                    <a:pt x="183" y="823"/>
                  </a:lnTo>
                  <a:lnTo>
                    <a:pt x="187" y="823"/>
                  </a:lnTo>
                  <a:lnTo>
                    <a:pt x="187" y="825"/>
                  </a:lnTo>
                  <a:lnTo>
                    <a:pt x="187" y="825"/>
                  </a:lnTo>
                  <a:lnTo>
                    <a:pt x="183" y="828"/>
                  </a:lnTo>
                  <a:lnTo>
                    <a:pt x="180" y="830"/>
                  </a:lnTo>
                  <a:lnTo>
                    <a:pt x="176" y="832"/>
                  </a:lnTo>
                  <a:lnTo>
                    <a:pt x="174" y="838"/>
                  </a:lnTo>
                  <a:lnTo>
                    <a:pt x="174" y="838"/>
                  </a:lnTo>
                  <a:lnTo>
                    <a:pt x="170" y="845"/>
                  </a:lnTo>
                  <a:lnTo>
                    <a:pt x="167" y="854"/>
                  </a:lnTo>
                  <a:lnTo>
                    <a:pt x="167" y="854"/>
                  </a:lnTo>
                  <a:lnTo>
                    <a:pt x="167" y="860"/>
                  </a:lnTo>
                  <a:lnTo>
                    <a:pt x="170" y="864"/>
                  </a:lnTo>
                  <a:lnTo>
                    <a:pt x="170" y="864"/>
                  </a:lnTo>
                  <a:lnTo>
                    <a:pt x="172" y="867"/>
                  </a:lnTo>
                  <a:lnTo>
                    <a:pt x="172" y="871"/>
                  </a:lnTo>
                  <a:lnTo>
                    <a:pt x="172" y="871"/>
                  </a:lnTo>
                  <a:lnTo>
                    <a:pt x="172" y="877"/>
                  </a:lnTo>
                  <a:lnTo>
                    <a:pt x="174" y="880"/>
                  </a:lnTo>
                  <a:lnTo>
                    <a:pt x="176" y="884"/>
                  </a:lnTo>
                  <a:lnTo>
                    <a:pt x="178" y="888"/>
                  </a:lnTo>
                  <a:lnTo>
                    <a:pt x="178" y="888"/>
                  </a:lnTo>
                  <a:lnTo>
                    <a:pt x="178" y="893"/>
                  </a:lnTo>
                  <a:lnTo>
                    <a:pt x="181" y="897"/>
                  </a:lnTo>
                  <a:lnTo>
                    <a:pt x="185" y="908"/>
                  </a:lnTo>
                  <a:lnTo>
                    <a:pt x="185" y="908"/>
                  </a:lnTo>
                  <a:lnTo>
                    <a:pt x="189" y="916"/>
                  </a:lnTo>
                  <a:lnTo>
                    <a:pt x="185" y="921"/>
                  </a:lnTo>
                  <a:lnTo>
                    <a:pt x="185" y="921"/>
                  </a:lnTo>
                  <a:lnTo>
                    <a:pt x="180" y="930"/>
                  </a:lnTo>
                  <a:lnTo>
                    <a:pt x="178" y="934"/>
                  </a:lnTo>
                  <a:lnTo>
                    <a:pt x="178" y="940"/>
                  </a:lnTo>
                  <a:lnTo>
                    <a:pt x="178" y="940"/>
                  </a:lnTo>
                  <a:lnTo>
                    <a:pt x="180" y="943"/>
                  </a:lnTo>
                  <a:lnTo>
                    <a:pt x="183" y="945"/>
                  </a:lnTo>
                  <a:lnTo>
                    <a:pt x="191" y="951"/>
                  </a:lnTo>
                  <a:lnTo>
                    <a:pt x="191" y="951"/>
                  </a:lnTo>
                  <a:lnTo>
                    <a:pt x="187" y="954"/>
                  </a:lnTo>
                  <a:lnTo>
                    <a:pt x="185" y="954"/>
                  </a:lnTo>
                  <a:lnTo>
                    <a:pt x="185" y="958"/>
                  </a:lnTo>
                  <a:lnTo>
                    <a:pt x="185" y="958"/>
                  </a:lnTo>
                  <a:lnTo>
                    <a:pt x="187" y="964"/>
                  </a:lnTo>
                  <a:lnTo>
                    <a:pt x="187" y="969"/>
                  </a:lnTo>
                  <a:lnTo>
                    <a:pt x="187" y="969"/>
                  </a:lnTo>
                  <a:lnTo>
                    <a:pt x="183" y="979"/>
                  </a:lnTo>
                  <a:lnTo>
                    <a:pt x="180" y="982"/>
                  </a:lnTo>
                  <a:lnTo>
                    <a:pt x="176" y="984"/>
                  </a:lnTo>
                  <a:lnTo>
                    <a:pt x="176" y="984"/>
                  </a:lnTo>
                  <a:lnTo>
                    <a:pt x="174" y="986"/>
                  </a:lnTo>
                  <a:lnTo>
                    <a:pt x="178" y="986"/>
                  </a:lnTo>
                  <a:lnTo>
                    <a:pt x="183" y="986"/>
                  </a:lnTo>
                  <a:lnTo>
                    <a:pt x="189" y="990"/>
                  </a:lnTo>
                  <a:lnTo>
                    <a:pt x="189" y="990"/>
                  </a:lnTo>
                  <a:lnTo>
                    <a:pt x="191" y="988"/>
                  </a:lnTo>
                  <a:lnTo>
                    <a:pt x="194" y="986"/>
                  </a:lnTo>
                  <a:lnTo>
                    <a:pt x="200" y="980"/>
                  </a:lnTo>
                  <a:lnTo>
                    <a:pt x="200" y="980"/>
                  </a:lnTo>
                  <a:lnTo>
                    <a:pt x="204" y="975"/>
                  </a:lnTo>
                  <a:lnTo>
                    <a:pt x="205" y="973"/>
                  </a:lnTo>
                  <a:lnTo>
                    <a:pt x="207" y="971"/>
                  </a:lnTo>
                  <a:lnTo>
                    <a:pt x="207" y="971"/>
                  </a:lnTo>
                  <a:lnTo>
                    <a:pt x="213" y="969"/>
                  </a:lnTo>
                  <a:lnTo>
                    <a:pt x="218" y="966"/>
                  </a:lnTo>
                  <a:lnTo>
                    <a:pt x="218" y="966"/>
                  </a:lnTo>
                  <a:lnTo>
                    <a:pt x="224" y="964"/>
                  </a:lnTo>
                  <a:lnTo>
                    <a:pt x="230" y="960"/>
                  </a:lnTo>
                  <a:lnTo>
                    <a:pt x="230" y="960"/>
                  </a:lnTo>
                  <a:lnTo>
                    <a:pt x="235" y="956"/>
                  </a:lnTo>
                  <a:lnTo>
                    <a:pt x="239" y="954"/>
                  </a:lnTo>
                  <a:lnTo>
                    <a:pt x="243" y="954"/>
                  </a:lnTo>
                  <a:lnTo>
                    <a:pt x="243" y="954"/>
                  </a:lnTo>
                  <a:lnTo>
                    <a:pt x="246" y="958"/>
                  </a:lnTo>
                  <a:lnTo>
                    <a:pt x="250" y="964"/>
                  </a:lnTo>
                  <a:lnTo>
                    <a:pt x="250" y="964"/>
                  </a:lnTo>
                  <a:lnTo>
                    <a:pt x="256" y="966"/>
                  </a:lnTo>
                  <a:lnTo>
                    <a:pt x="257" y="967"/>
                  </a:lnTo>
                  <a:lnTo>
                    <a:pt x="257" y="971"/>
                  </a:lnTo>
                  <a:lnTo>
                    <a:pt x="257" y="971"/>
                  </a:lnTo>
                  <a:lnTo>
                    <a:pt x="259" y="973"/>
                  </a:lnTo>
                  <a:lnTo>
                    <a:pt x="261" y="971"/>
                  </a:lnTo>
                  <a:lnTo>
                    <a:pt x="265" y="966"/>
                  </a:lnTo>
                  <a:lnTo>
                    <a:pt x="270" y="960"/>
                  </a:lnTo>
                  <a:lnTo>
                    <a:pt x="270" y="960"/>
                  </a:lnTo>
                  <a:lnTo>
                    <a:pt x="272" y="962"/>
                  </a:lnTo>
                  <a:lnTo>
                    <a:pt x="272" y="962"/>
                  </a:lnTo>
                  <a:lnTo>
                    <a:pt x="272" y="967"/>
                  </a:lnTo>
                  <a:lnTo>
                    <a:pt x="278" y="973"/>
                  </a:lnTo>
                  <a:lnTo>
                    <a:pt x="278" y="973"/>
                  </a:lnTo>
                  <a:lnTo>
                    <a:pt x="281" y="977"/>
                  </a:lnTo>
                  <a:lnTo>
                    <a:pt x="283" y="980"/>
                  </a:lnTo>
                  <a:lnTo>
                    <a:pt x="283" y="980"/>
                  </a:lnTo>
                  <a:lnTo>
                    <a:pt x="291" y="993"/>
                  </a:lnTo>
                  <a:lnTo>
                    <a:pt x="296" y="999"/>
                  </a:lnTo>
                  <a:lnTo>
                    <a:pt x="298" y="1001"/>
                  </a:lnTo>
                  <a:lnTo>
                    <a:pt x="302" y="1001"/>
                  </a:lnTo>
                  <a:lnTo>
                    <a:pt x="302" y="1001"/>
                  </a:lnTo>
                  <a:lnTo>
                    <a:pt x="306" y="1001"/>
                  </a:lnTo>
                  <a:lnTo>
                    <a:pt x="307" y="999"/>
                  </a:lnTo>
                  <a:lnTo>
                    <a:pt x="307" y="993"/>
                  </a:lnTo>
                  <a:lnTo>
                    <a:pt x="302" y="980"/>
                  </a:lnTo>
                  <a:lnTo>
                    <a:pt x="302" y="980"/>
                  </a:lnTo>
                  <a:lnTo>
                    <a:pt x="302" y="979"/>
                  </a:lnTo>
                  <a:lnTo>
                    <a:pt x="302" y="977"/>
                  </a:lnTo>
                  <a:lnTo>
                    <a:pt x="304" y="975"/>
                  </a:lnTo>
                  <a:lnTo>
                    <a:pt x="306" y="971"/>
                  </a:lnTo>
                  <a:lnTo>
                    <a:pt x="306" y="971"/>
                  </a:lnTo>
                  <a:lnTo>
                    <a:pt x="304" y="958"/>
                  </a:lnTo>
                  <a:lnTo>
                    <a:pt x="304" y="958"/>
                  </a:lnTo>
                  <a:lnTo>
                    <a:pt x="306" y="956"/>
                  </a:lnTo>
                  <a:lnTo>
                    <a:pt x="307" y="960"/>
                  </a:lnTo>
                  <a:lnTo>
                    <a:pt x="309" y="962"/>
                  </a:lnTo>
                  <a:lnTo>
                    <a:pt x="309" y="964"/>
                  </a:lnTo>
                  <a:lnTo>
                    <a:pt x="311" y="962"/>
                  </a:lnTo>
                  <a:lnTo>
                    <a:pt x="311" y="962"/>
                  </a:lnTo>
                  <a:lnTo>
                    <a:pt x="315" y="953"/>
                  </a:lnTo>
                  <a:lnTo>
                    <a:pt x="315" y="947"/>
                  </a:lnTo>
                  <a:lnTo>
                    <a:pt x="315" y="943"/>
                  </a:lnTo>
                  <a:lnTo>
                    <a:pt x="315" y="943"/>
                  </a:lnTo>
                  <a:lnTo>
                    <a:pt x="313" y="940"/>
                  </a:lnTo>
                  <a:lnTo>
                    <a:pt x="317" y="943"/>
                  </a:lnTo>
                  <a:lnTo>
                    <a:pt x="320" y="949"/>
                  </a:lnTo>
                  <a:lnTo>
                    <a:pt x="324" y="953"/>
                  </a:lnTo>
                  <a:lnTo>
                    <a:pt x="324" y="953"/>
                  </a:lnTo>
                  <a:lnTo>
                    <a:pt x="332" y="956"/>
                  </a:lnTo>
                  <a:lnTo>
                    <a:pt x="335" y="962"/>
                  </a:lnTo>
                  <a:lnTo>
                    <a:pt x="335" y="962"/>
                  </a:lnTo>
                  <a:lnTo>
                    <a:pt x="333" y="962"/>
                  </a:lnTo>
                  <a:lnTo>
                    <a:pt x="332" y="960"/>
                  </a:lnTo>
                  <a:lnTo>
                    <a:pt x="330" y="956"/>
                  </a:lnTo>
                  <a:lnTo>
                    <a:pt x="330" y="956"/>
                  </a:lnTo>
                  <a:lnTo>
                    <a:pt x="328" y="954"/>
                  </a:lnTo>
                  <a:lnTo>
                    <a:pt x="324" y="954"/>
                  </a:lnTo>
                  <a:lnTo>
                    <a:pt x="324" y="954"/>
                  </a:lnTo>
                  <a:lnTo>
                    <a:pt x="322" y="954"/>
                  </a:lnTo>
                  <a:lnTo>
                    <a:pt x="320" y="954"/>
                  </a:lnTo>
                  <a:lnTo>
                    <a:pt x="319" y="958"/>
                  </a:lnTo>
                  <a:lnTo>
                    <a:pt x="315" y="967"/>
                  </a:lnTo>
                  <a:lnTo>
                    <a:pt x="315" y="967"/>
                  </a:lnTo>
                  <a:lnTo>
                    <a:pt x="315" y="971"/>
                  </a:lnTo>
                  <a:lnTo>
                    <a:pt x="319" y="973"/>
                  </a:lnTo>
                  <a:lnTo>
                    <a:pt x="320" y="975"/>
                  </a:lnTo>
                  <a:lnTo>
                    <a:pt x="322" y="980"/>
                  </a:lnTo>
                  <a:lnTo>
                    <a:pt x="322" y="980"/>
                  </a:lnTo>
                  <a:lnTo>
                    <a:pt x="324" y="982"/>
                  </a:lnTo>
                  <a:lnTo>
                    <a:pt x="328" y="984"/>
                  </a:lnTo>
                  <a:lnTo>
                    <a:pt x="330" y="984"/>
                  </a:lnTo>
                  <a:lnTo>
                    <a:pt x="333" y="984"/>
                  </a:lnTo>
                  <a:lnTo>
                    <a:pt x="333" y="984"/>
                  </a:lnTo>
                  <a:lnTo>
                    <a:pt x="350" y="975"/>
                  </a:lnTo>
                  <a:lnTo>
                    <a:pt x="365" y="966"/>
                  </a:lnTo>
                  <a:lnTo>
                    <a:pt x="365" y="966"/>
                  </a:lnTo>
                  <a:lnTo>
                    <a:pt x="369" y="964"/>
                  </a:lnTo>
                  <a:lnTo>
                    <a:pt x="372" y="960"/>
                  </a:lnTo>
                  <a:lnTo>
                    <a:pt x="376" y="953"/>
                  </a:lnTo>
                  <a:lnTo>
                    <a:pt x="378" y="945"/>
                  </a:lnTo>
                  <a:lnTo>
                    <a:pt x="380" y="943"/>
                  </a:lnTo>
                  <a:lnTo>
                    <a:pt x="383" y="941"/>
                  </a:lnTo>
                  <a:lnTo>
                    <a:pt x="383" y="941"/>
                  </a:lnTo>
                  <a:lnTo>
                    <a:pt x="383" y="943"/>
                  </a:lnTo>
                  <a:lnTo>
                    <a:pt x="382" y="945"/>
                  </a:lnTo>
                  <a:lnTo>
                    <a:pt x="380" y="949"/>
                  </a:lnTo>
                  <a:lnTo>
                    <a:pt x="380" y="949"/>
                  </a:lnTo>
                  <a:lnTo>
                    <a:pt x="382" y="953"/>
                  </a:lnTo>
                  <a:lnTo>
                    <a:pt x="382" y="953"/>
                  </a:lnTo>
                  <a:lnTo>
                    <a:pt x="378" y="958"/>
                  </a:lnTo>
                  <a:lnTo>
                    <a:pt x="376" y="962"/>
                  </a:lnTo>
                  <a:lnTo>
                    <a:pt x="376" y="964"/>
                  </a:lnTo>
                  <a:lnTo>
                    <a:pt x="376" y="964"/>
                  </a:lnTo>
                  <a:lnTo>
                    <a:pt x="378" y="969"/>
                  </a:lnTo>
                  <a:lnTo>
                    <a:pt x="378" y="973"/>
                  </a:lnTo>
                  <a:lnTo>
                    <a:pt x="376" y="975"/>
                  </a:lnTo>
                  <a:lnTo>
                    <a:pt x="376" y="975"/>
                  </a:lnTo>
                  <a:lnTo>
                    <a:pt x="370" y="979"/>
                  </a:lnTo>
                  <a:lnTo>
                    <a:pt x="367" y="982"/>
                  </a:lnTo>
                  <a:lnTo>
                    <a:pt x="367" y="982"/>
                  </a:lnTo>
                  <a:lnTo>
                    <a:pt x="359" y="993"/>
                  </a:lnTo>
                  <a:lnTo>
                    <a:pt x="356" y="999"/>
                  </a:lnTo>
                  <a:lnTo>
                    <a:pt x="356" y="1004"/>
                  </a:lnTo>
                  <a:lnTo>
                    <a:pt x="356" y="1004"/>
                  </a:lnTo>
                  <a:lnTo>
                    <a:pt x="356" y="1012"/>
                  </a:lnTo>
                  <a:lnTo>
                    <a:pt x="361" y="1014"/>
                  </a:lnTo>
                  <a:lnTo>
                    <a:pt x="367" y="1016"/>
                  </a:lnTo>
                  <a:lnTo>
                    <a:pt x="372" y="1017"/>
                  </a:lnTo>
                  <a:lnTo>
                    <a:pt x="372" y="1017"/>
                  </a:lnTo>
                  <a:lnTo>
                    <a:pt x="374" y="1019"/>
                  </a:lnTo>
                  <a:lnTo>
                    <a:pt x="372" y="1019"/>
                  </a:lnTo>
                  <a:lnTo>
                    <a:pt x="369" y="1019"/>
                  </a:lnTo>
                  <a:lnTo>
                    <a:pt x="361" y="1019"/>
                  </a:lnTo>
                  <a:lnTo>
                    <a:pt x="357" y="1021"/>
                  </a:lnTo>
                  <a:lnTo>
                    <a:pt x="357" y="1021"/>
                  </a:lnTo>
                  <a:lnTo>
                    <a:pt x="354" y="1025"/>
                  </a:lnTo>
                  <a:lnTo>
                    <a:pt x="352" y="1029"/>
                  </a:lnTo>
                  <a:lnTo>
                    <a:pt x="352" y="1040"/>
                  </a:lnTo>
                  <a:lnTo>
                    <a:pt x="352" y="1040"/>
                  </a:lnTo>
                  <a:lnTo>
                    <a:pt x="350" y="1058"/>
                  </a:lnTo>
                  <a:lnTo>
                    <a:pt x="350" y="1058"/>
                  </a:lnTo>
                  <a:lnTo>
                    <a:pt x="352" y="1060"/>
                  </a:lnTo>
                  <a:lnTo>
                    <a:pt x="356" y="1064"/>
                  </a:lnTo>
                  <a:lnTo>
                    <a:pt x="356" y="1064"/>
                  </a:lnTo>
                  <a:lnTo>
                    <a:pt x="356" y="1069"/>
                  </a:lnTo>
                  <a:lnTo>
                    <a:pt x="356" y="1071"/>
                  </a:lnTo>
                  <a:lnTo>
                    <a:pt x="357" y="1071"/>
                  </a:lnTo>
                  <a:lnTo>
                    <a:pt x="357" y="1071"/>
                  </a:lnTo>
                  <a:lnTo>
                    <a:pt x="359" y="1069"/>
                  </a:lnTo>
                  <a:lnTo>
                    <a:pt x="361" y="1066"/>
                  </a:lnTo>
                  <a:lnTo>
                    <a:pt x="365" y="1064"/>
                  </a:lnTo>
                  <a:lnTo>
                    <a:pt x="363" y="1066"/>
                  </a:lnTo>
                  <a:lnTo>
                    <a:pt x="363" y="1066"/>
                  </a:lnTo>
                  <a:lnTo>
                    <a:pt x="361" y="1071"/>
                  </a:lnTo>
                  <a:lnTo>
                    <a:pt x="357" y="1073"/>
                  </a:lnTo>
                  <a:lnTo>
                    <a:pt x="354" y="1071"/>
                  </a:lnTo>
                  <a:lnTo>
                    <a:pt x="352" y="1066"/>
                  </a:lnTo>
                  <a:lnTo>
                    <a:pt x="352" y="1066"/>
                  </a:lnTo>
                  <a:lnTo>
                    <a:pt x="343" y="1071"/>
                  </a:lnTo>
                  <a:lnTo>
                    <a:pt x="335" y="1079"/>
                  </a:lnTo>
                  <a:lnTo>
                    <a:pt x="320" y="1093"/>
                  </a:lnTo>
                  <a:lnTo>
                    <a:pt x="320" y="1093"/>
                  </a:lnTo>
                  <a:lnTo>
                    <a:pt x="315" y="1101"/>
                  </a:lnTo>
                  <a:lnTo>
                    <a:pt x="311" y="1110"/>
                  </a:lnTo>
                  <a:lnTo>
                    <a:pt x="311" y="1110"/>
                  </a:lnTo>
                  <a:lnTo>
                    <a:pt x="311" y="1119"/>
                  </a:lnTo>
                  <a:lnTo>
                    <a:pt x="307" y="1127"/>
                  </a:lnTo>
                  <a:lnTo>
                    <a:pt x="307" y="1127"/>
                  </a:lnTo>
                  <a:lnTo>
                    <a:pt x="304" y="1125"/>
                  </a:lnTo>
                  <a:lnTo>
                    <a:pt x="300" y="1123"/>
                  </a:lnTo>
                  <a:lnTo>
                    <a:pt x="298" y="1125"/>
                  </a:lnTo>
                  <a:lnTo>
                    <a:pt x="294" y="1127"/>
                  </a:lnTo>
                  <a:lnTo>
                    <a:pt x="294" y="1127"/>
                  </a:lnTo>
                  <a:lnTo>
                    <a:pt x="291" y="1132"/>
                  </a:lnTo>
                  <a:lnTo>
                    <a:pt x="287" y="1134"/>
                  </a:lnTo>
                  <a:lnTo>
                    <a:pt x="285" y="1136"/>
                  </a:lnTo>
                  <a:lnTo>
                    <a:pt x="285" y="1136"/>
                  </a:lnTo>
                  <a:lnTo>
                    <a:pt x="267" y="1143"/>
                  </a:lnTo>
                  <a:lnTo>
                    <a:pt x="267" y="1143"/>
                  </a:lnTo>
                  <a:lnTo>
                    <a:pt x="261" y="1149"/>
                  </a:lnTo>
                  <a:lnTo>
                    <a:pt x="257" y="1155"/>
                  </a:lnTo>
                  <a:lnTo>
                    <a:pt x="257" y="1155"/>
                  </a:lnTo>
                  <a:lnTo>
                    <a:pt x="244" y="1164"/>
                  </a:lnTo>
                  <a:lnTo>
                    <a:pt x="239" y="1169"/>
                  </a:lnTo>
                  <a:lnTo>
                    <a:pt x="237" y="1177"/>
                  </a:lnTo>
                  <a:lnTo>
                    <a:pt x="237" y="1177"/>
                  </a:lnTo>
                  <a:lnTo>
                    <a:pt x="235" y="1186"/>
                  </a:lnTo>
                  <a:lnTo>
                    <a:pt x="235" y="1190"/>
                  </a:lnTo>
                  <a:lnTo>
                    <a:pt x="237" y="1195"/>
                  </a:lnTo>
                  <a:lnTo>
                    <a:pt x="237" y="1195"/>
                  </a:lnTo>
                  <a:lnTo>
                    <a:pt x="239" y="1197"/>
                  </a:lnTo>
                  <a:lnTo>
                    <a:pt x="243" y="1199"/>
                  </a:lnTo>
                  <a:lnTo>
                    <a:pt x="243" y="1201"/>
                  </a:lnTo>
                  <a:lnTo>
                    <a:pt x="244" y="1205"/>
                  </a:lnTo>
                  <a:lnTo>
                    <a:pt x="244" y="1205"/>
                  </a:lnTo>
                  <a:lnTo>
                    <a:pt x="237" y="1203"/>
                  </a:lnTo>
                  <a:lnTo>
                    <a:pt x="237" y="1203"/>
                  </a:lnTo>
                  <a:lnTo>
                    <a:pt x="233" y="1201"/>
                  </a:lnTo>
                  <a:lnTo>
                    <a:pt x="230" y="1199"/>
                  </a:lnTo>
                  <a:lnTo>
                    <a:pt x="230" y="1199"/>
                  </a:lnTo>
                  <a:lnTo>
                    <a:pt x="228" y="1199"/>
                  </a:lnTo>
                  <a:lnTo>
                    <a:pt x="226" y="1199"/>
                  </a:lnTo>
                  <a:lnTo>
                    <a:pt x="226" y="1205"/>
                  </a:lnTo>
                  <a:lnTo>
                    <a:pt x="226" y="1208"/>
                  </a:lnTo>
                  <a:lnTo>
                    <a:pt x="226" y="1208"/>
                  </a:lnTo>
                  <a:lnTo>
                    <a:pt x="226" y="1208"/>
                  </a:lnTo>
                  <a:lnTo>
                    <a:pt x="226" y="1208"/>
                  </a:lnTo>
                  <a:lnTo>
                    <a:pt x="220" y="1205"/>
                  </a:lnTo>
                  <a:lnTo>
                    <a:pt x="217" y="1201"/>
                  </a:lnTo>
                  <a:lnTo>
                    <a:pt x="215" y="1197"/>
                  </a:lnTo>
                  <a:lnTo>
                    <a:pt x="215" y="1190"/>
                  </a:lnTo>
                  <a:lnTo>
                    <a:pt x="215" y="1190"/>
                  </a:lnTo>
                  <a:lnTo>
                    <a:pt x="215" y="1188"/>
                  </a:lnTo>
                  <a:lnTo>
                    <a:pt x="213" y="1188"/>
                  </a:lnTo>
                  <a:lnTo>
                    <a:pt x="211" y="1188"/>
                  </a:lnTo>
                  <a:lnTo>
                    <a:pt x="202" y="1188"/>
                  </a:lnTo>
                  <a:lnTo>
                    <a:pt x="202" y="1188"/>
                  </a:lnTo>
                  <a:lnTo>
                    <a:pt x="193" y="1190"/>
                  </a:lnTo>
                  <a:lnTo>
                    <a:pt x="185" y="1194"/>
                  </a:lnTo>
                  <a:lnTo>
                    <a:pt x="185" y="1194"/>
                  </a:lnTo>
                  <a:lnTo>
                    <a:pt x="180" y="1195"/>
                  </a:lnTo>
                  <a:lnTo>
                    <a:pt x="172" y="1201"/>
                  </a:lnTo>
                  <a:lnTo>
                    <a:pt x="161" y="1210"/>
                  </a:lnTo>
                  <a:lnTo>
                    <a:pt x="161" y="1210"/>
                  </a:lnTo>
                  <a:lnTo>
                    <a:pt x="157" y="1214"/>
                  </a:lnTo>
                  <a:lnTo>
                    <a:pt x="152" y="1219"/>
                  </a:lnTo>
                  <a:lnTo>
                    <a:pt x="152" y="1219"/>
                  </a:lnTo>
                  <a:lnTo>
                    <a:pt x="150" y="1225"/>
                  </a:lnTo>
                  <a:lnTo>
                    <a:pt x="148" y="1231"/>
                  </a:lnTo>
                  <a:lnTo>
                    <a:pt x="148" y="1231"/>
                  </a:lnTo>
                  <a:lnTo>
                    <a:pt x="142" y="1236"/>
                  </a:lnTo>
                  <a:lnTo>
                    <a:pt x="135" y="1240"/>
                  </a:lnTo>
                  <a:lnTo>
                    <a:pt x="135" y="1240"/>
                  </a:lnTo>
                  <a:lnTo>
                    <a:pt x="131" y="1242"/>
                  </a:lnTo>
                  <a:lnTo>
                    <a:pt x="131" y="1245"/>
                  </a:lnTo>
                  <a:lnTo>
                    <a:pt x="130" y="1247"/>
                  </a:lnTo>
                  <a:lnTo>
                    <a:pt x="130" y="1249"/>
                  </a:lnTo>
                  <a:lnTo>
                    <a:pt x="130" y="1249"/>
                  </a:lnTo>
                  <a:lnTo>
                    <a:pt x="124" y="1247"/>
                  </a:lnTo>
                  <a:lnTo>
                    <a:pt x="118" y="1247"/>
                  </a:lnTo>
                  <a:lnTo>
                    <a:pt x="113" y="1251"/>
                  </a:lnTo>
                  <a:lnTo>
                    <a:pt x="111" y="1255"/>
                  </a:lnTo>
                  <a:lnTo>
                    <a:pt x="111" y="1255"/>
                  </a:lnTo>
                  <a:lnTo>
                    <a:pt x="111" y="1260"/>
                  </a:lnTo>
                  <a:lnTo>
                    <a:pt x="111" y="1266"/>
                  </a:lnTo>
                  <a:lnTo>
                    <a:pt x="111" y="1266"/>
                  </a:lnTo>
                  <a:lnTo>
                    <a:pt x="109" y="1269"/>
                  </a:lnTo>
                  <a:lnTo>
                    <a:pt x="109" y="1275"/>
                  </a:lnTo>
                  <a:lnTo>
                    <a:pt x="109" y="1275"/>
                  </a:lnTo>
                  <a:lnTo>
                    <a:pt x="113" y="1275"/>
                  </a:lnTo>
                  <a:lnTo>
                    <a:pt x="115" y="1275"/>
                  </a:lnTo>
                  <a:lnTo>
                    <a:pt x="118" y="1271"/>
                  </a:lnTo>
                  <a:lnTo>
                    <a:pt x="122" y="1268"/>
                  </a:lnTo>
                  <a:lnTo>
                    <a:pt x="122" y="1266"/>
                  </a:lnTo>
                  <a:lnTo>
                    <a:pt x="122" y="1264"/>
                  </a:lnTo>
                  <a:lnTo>
                    <a:pt x="122" y="1264"/>
                  </a:lnTo>
                  <a:lnTo>
                    <a:pt x="117" y="1260"/>
                  </a:lnTo>
                  <a:lnTo>
                    <a:pt x="117" y="1257"/>
                  </a:lnTo>
                  <a:lnTo>
                    <a:pt x="117" y="1253"/>
                  </a:lnTo>
                  <a:lnTo>
                    <a:pt x="117" y="1253"/>
                  </a:lnTo>
                  <a:lnTo>
                    <a:pt x="117" y="1253"/>
                  </a:lnTo>
                  <a:lnTo>
                    <a:pt x="118" y="1253"/>
                  </a:lnTo>
                  <a:lnTo>
                    <a:pt x="122" y="1257"/>
                  </a:lnTo>
                  <a:lnTo>
                    <a:pt x="128" y="1260"/>
                  </a:lnTo>
                  <a:lnTo>
                    <a:pt x="130" y="1268"/>
                  </a:lnTo>
                  <a:lnTo>
                    <a:pt x="130" y="1268"/>
                  </a:lnTo>
                  <a:lnTo>
                    <a:pt x="131" y="1269"/>
                  </a:lnTo>
                  <a:lnTo>
                    <a:pt x="133" y="1269"/>
                  </a:lnTo>
                  <a:lnTo>
                    <a:pt x="137" y="1268"/>
                  </a:lnTo>
                  <a:lnTo>
                    <a:pt x="142" y="1266"/>
                  </a:lnTo>
                  <a:lnTo>
                    <a:pt x="142" y="1264"/>
                  </a:lnTo>
                  <a:lnTo>
                    <a:pt x="142" y="1264"/>
                  </a:lnTo>
                  <a:lnTo>
                    <a:pt x="141" y="1257"/>
                  </a:lnTo>
                  <a:lnTo>
                    <a:pt x="141" y="1251"/>
                  </a:lnTo>
                  <a:lnTo>
                    <a:pt x="141" y="1245"/>
                  </a:lnTo>
                  <a:lnTo>
                    <a:pt x="139" y="1244"/>
                  </a:lnTo>
                  <a:lnTo>
                    <a:pt x="139" y="1244"/>
                  </a:lnTo>
                  <a:lnTo>
                    <a:pt x="139" y="1242"/>
                  </a:lnTo>
                  <a:lnTo>
                    <a:pt x="141" y="1240"/>
                  </a:lnTo>
                  <a:lnTo>
                    <a:pt x="144" y="1240"/>
                  </a:lnTo>
                  <a:lnTo>
                    <a:pt x="144" y="1240"/>
                  </a:lnTo>
                  <a:lnTo>
                    <a:pt x="144" y="1240"/>
                  </a:lnTo>
                  <a:lnTo>
                    <a:pt x="146" y="1253"/>
                  </a:lnTo>
                  <a:lnTo>
                    <a:pt x="150" y="1258"/>
                  </a:lnTo>
                  <a:lnTo>
                    <a:pt x="154" y="1262"/>
                  </a:lnTo>
                  <a:lnTo>
                    <a:pt x="154" y="1262"/>
                  </a:lnTo>
                  <a:lnTo>
                    <a:pt x="157" y="1262"/>
                  </a:lnTo>
                  <a:lnTo>
                    <a:pt x="159" y="1260"/>
                  </a:lnTo>
                  <a:lnTo>
                    <a:pt x="163" y="1255"/>
                  </a:lnTo>
                  <a:lnTo>
                    <a:pt x="163" y="1255"/>
                  </a:lnTo>
                  <a:lnTo>
                    <a:pt x="167" y="1253"/>
                  </a:lnTo>
                  <a:lnTo>
                    <a:pt x="170" y="1251"/>
                  </a:lnTo>
                  <a:lnTo>
                    <a:pt x="170" y="1251"/>
                  </a:lnTo>
                  <a:lnTo>
                    <a:pt x="170" y="1249"/>
                  </a:lnTo>
                  <a:lnTo>
                    <a:pt x="168" y="1245"/>
                  </a:lnTo>
                  <a:lnTo>
                    <a:pt x="168" y="1245"/>
                  </a:lnTo>
                  <a:lnTo>
                    <a:pt x="172" y="1244"/>
                  </a:lnTo>
                  <a:lnTo>
                    <a:pt x="176" y="1242"/>
                  </a:lnTo>
                  <a:lnTo>
                    <a:pt x="176" y="1242"/>
                  </a:lnTo>
                  <a:lnTo>
                    <a:pt x="180" y="1236"/>
                  </a:lnTo>
                  <a:lnTo>
                    <a:pt x="180" y="1236"/>
                  </a:lnTo>
                  <a:lnTo>
                    <a:pt x="181" y="1231"/>
                  </a:lnTo>
                  <a:lnTo>
                    <a:pt x="183" y="1223"/>
                  </a:lnTo>
                  <a:lnTo>
                    <a:pt x="183" y="1223"/>
                  </a:lnTo>
                  <a:lnTo>
                    <a:pt x="185" y="1219"/>
                  </a:lnTo>
                  <a:lnTo>
                    <a:pt x="187" y="1218"/>
                  </a:lnTo>
                  <a:lnTo>
                    <a:pt x="193" y="1216"/>
                  </a:lnTo>
                  <a:lnTo>
                    <a:pt x="193" y="1216"/>
                  </a:lnTo>
                  <a:lnTo>
                    <a:pt x="198" y="1218"/>
                  </a:lnTo>
                  <a:lnTo>
                    <a:pt x="202" y="1221"/>
                  </a:lnTo>
                  <a:lnTo>
                    <a:pt x="204" y="1223"/>
                  </a:lnTo>
                  <a:lnTo>
                    <a:pt x="202" y="1223"/>
                  </a:lnTo>
                  <a:lnTo>
                    <a:pt x="202" y="1223"/>
                  </a:lnTo>
                  <a:lnTo>
                    <a:pt x="194" y="1223"/>
                  </a:lnTo>
                  <a:lnTo>
                    <a:pt x="193" y="1225"/>
                  </a:lnTo>
                  <a:lnTo>
                    <a:pt x="193" y="1229"/>
                  </a:lnTo>
                  <a:lnTo>
                    <a:pt x="193" y="1229"/>
                  </a:lnTo>
                  <a:lnTo>
                    <a:pt x="193" y="1232"/>
                  </a:lnTo>
                  <a:lnTo>
                    <a:pt x="194" y="1236"/>
                  </a:lnTo>
                  <a:lnTo>
                    <a:pt x="198" y="1238"/>
                  </a:lnTo>
                  <a:lnTo>
                    <a:pt x="202" y="1236"/>
                  </a:lnTo>
                  <a:lnTo>
                    <a:pt x="202" y="1236"/>
                  </a:lnTo>
                  <a:lnTo>
                    <a:pt x="207" y="1232"/>
                  </a:lnTo>
                  <a:lnTo>
                    <a:pt x="215" y="1227"/>
                  </a:lnTo>
                  <a:lnTo>
                    <a:pt x="215" y="1227"/>
                  </a:lnTo>
                  <a:lnTo>
                    <a:pt x="220" y="1229"/>
                  </a:lnTo>
                  <a:lnTo>
                    <a:pt x="228" y="1229"/>
                  </a:lnTo>
                  <a:lnTo>
                    <a:pt x="228" y="1229"/>
                  </a:lnTo>
                  <a:lnTo>
                    <a:pt x="224" y="1223"/>
                  </a:lnTo>
                  <a:lnTo>
                    <a:pt x="224" y="1223"/>
                  </a:lnTo>
                  <a:lnTo>
                    <a:pt x="228" y="1221"/>
                  </a:lnTo>
                  <a:lnTo>
                    <a:pt x="231" y="1221"/>
                  </a:lnTo>
                  <a:lnTo>
                    <a:pt x="233" y="1229"/>
                  </a:lnTo>
                  <a:lnTo>
                    <a:pt x="233" y="1229"/>
                  </a:lnTo>
                  <a:lnTo>
                    <a:pt x="235" y="1229"/>
                  </a:lnTo>
                  <a:lnTo>
                    <a:pt x="235" y="1227"/>
                  </a:lnTo>
                  <a:lnTo>
                    <a:pt x="237" y="1223"/>
                  </a:lnTo>
                  <a:lnTo>
                    <a:pt x="241" y="1218"/>
                  </a:lnTo>
                  <a:lnTo>
                    <a:pt x="243" y="1216"/>
                  </a:lnTo>
                  <a:lnTo>
                    <a:pt x="246" y="1214"/>
                  </a:lnTo>
                  <a:lnTo>
                    <a:pt x="246" y="1214"/>
                  </a:lnTo>
                  <a:lnTo>
                    <a:pt x="250" y="1214"/>
                  </a:lnTo>
                  <a:lnTo>
                    <a:pt x="254" y="1210"/>
                  </a:lnTo>
                  <a:lnTo>
                    <a:pt x="256" y="1206"/>
                  </a:lnTo>
                  <a:lnTo>
                    <a:pt x="257" y="1205"/>
                  </a:lnTo>
                  <a:lnTo>
                    <a:pt x="257" y="1205"/>
                  </a:lnTo>
                  <a:lnTo>
                    <a:pt x="265" y="1201"/>
                  </a:lnTo>
                  <a:lnTo>
                    <a:pt x="269" y="1199"/>
                  </a:lnTo>
                  <a:lnTo>
                    <a:pt x="270" y="1201"/>
                  </a:lnTo>
                  <a:lnTo>
                    <a:pt x="272" y="1203"/>
                  </a:lnTo>
                  <a:lnTo>
                    <a:pt x="272" y="1203"/>
                  </a:lnTo>
                  <a:lnTo>
                    <a:pt x="272" y="1210"/>
                  </a:lnTo>
                  <a:lnTo>
                    <a:pt x="269" y="1218"/>
                  </a:lnTo>
                  <a:lnTo>
                    <a:pt x="267" y="1221"/>
                  </a:lnTo>
                  <a:lnTo>
                    <a:pt x="269" y="1221"/>
                  </a:lnTo>
                  <a:lnTo>
                    <a:pt x="269" y="1221"/>
                  </a:lnTo>
                  <a:lnTo>
                    <a:pt x="269" y="1221"/>
                  </a:lnTo>
                  <a:lnTo>
                    <a:pt x="276" y="1214"/>
                  </a:lnTo>
                  <a:lnTo>
                    <a:pt x="278" y="1205"/>
                  </a:lnTo>
                  <a:lnTo>
                    <a:pt x="278" y="1205"/>
                  </a:lnTo>
                  <a:lnTo>
                    <a:pt x="281" y="1201"/>
                  </a:lnTo>
                  <a:lnTo>
                    <a:pt x="283" y="1197"/>
                  </a:lnTo>
                  <a:lnTo>
                    <a:pt x="293" y="1195"/>
                  </a:lnTo>
                  <a:lnTo>
                    <a:pt x="293" y="1195"/>
                  </a:lnTo>
                  <a:lnTo>
                    <a:pt x="296" y="1195"/>
                  </a:lnTo>
                  <a:lnTo>
                    <a:pt x="298" y="1195"/>
                  </a:lnTo>
                  <a:lnTo>
                    <a:pt x="300" y="1194"/>
                  </a:lnTo>
                  <a:lnTo>
                    <a:pt x="300" y="1194"/>
                  </a:lnTo>
                  <a:lnTo>
                    <a:pt x="309" y="1186"/>
                  </a:lnTo>
                  <a:lnTo>
                    <a:pt x="309" y="1186"/>
                  </a:lnTo>
                  <a:lnTo>
                    <a:pt x="315" y="1181"/>
                  </a:lnTo>
                  <a:lnTo>
                    <a:pt x="320" y="1175"/>
                  </a:lnTo>
                  <a:lnTo>
                    <a:pt x="320" y="1175"/>
                  </a:lnTo>
                  <a:lnTo>
                    <a:pt x="319" y="1184"/>
                  </a:lnTo>
                  <a:lnTo>
                    <a:pt x="320" y="1188"/>
                  </a:lnTo>
                  <a:lnTo>
                    <a:pt x="322" y="1188"/>
                  </a:lnTo>
                  <a:lnTo>
                    <a:pt x="324" y="1186"/>
                  </a:lnTo>
                  <a:lnTo>
                    <a:pt x="324" y="1186"/>
                  </a:lnTo>
                  <a:lnTo>
                    <a:pt x="326" y="1181"/>
                  </a:lnTo>
                  <a:lnTo>
                    <a:pt x="324" y="1175"/>
                  </a:lnTo>
                  <a:lnTo>
                    <a:pt x="324" y="1175"/>
                  </a:lnTo>
                  <a:lnTo>
                    <a:pt x="326" y="1173"/>
                  </a:lnTo>
                  <a:lnTo>
                    <a:pt x="330" y="1173"/>
                  </a:lnTo>
                  <a:lnTo>
                    <a:pt x="332" y="1173"/>
                  </a:lnTo>
                  <a:lnTo>
                    <a:pt x="332" y="1171"/>
                  </a:lnTo>
                  <a:lnTo>
                    <a:pt x="332" y="1171"/>
                  </a:lnTo>
                  <a:lnTo>
                    <a:pt x="328" y="1171"/>
                  </a:lnTo>
                  <a:lnTo>
                    <a:pt x="324" y="1169"/>
                  </a:lnTo>
                  <a:lnTo>
                    <a:pt x="324" y="1169"/>
                  </a:lnTo>
                  <a:lnTo>
                    <a:pt x="324" y="1169"/>
                  </a:lnTo>
                  <a:lnTo>
                    <a:pt x="324" y="1169"/>
                  </a:lnTo>
                  <a:lnTo>
                    <a:pt x="326" y="1168"/>
                  </a:lnTo>
                  <a:lnTo>
                    <a:pt x="330" y="1164"/>
                  </a:lnTo>
                  <a:lnTo>
                    <a:pt x="330" y="1164"/>
                  </a:lnTo>
                  <a:lnTo>
                    <a:pt x="330" y="1164"/>
                  </a:lnTo>
                  <a:lnTo>
                    <a:pt x="324" y="1164"/>
                  </a:lnTo>
                  <a:lnTo>
                    <a:pt x="319" y="1164"/>
                  </a:lnTo>
                  <a:lnTo>
                    <a:pt x="317" y="1164"/>
                  </a:lnTo>
                  <a:lnTo>
                    <a:pt x="317" y="1164"/>
                  </a:lnTo>
                  <a:lnTo>
                    <a:pt x="317" y="1164"/>
                  </a:lnTo>
                  <a:lnTo>
                    <a:pt x="322" y="1155"/>
                  </a:lnTo>
                  <a:lnTo>
                    <a:pt x="326" y="1153"/>
                  </a:lnTo>
                  <a:lnTo>
                    <a:pt x="332" y="1151"/>
                  </a:lnTo>
                  <a:lnTo>
                    <a:pt x="332" y="1151"/>
                  </a:lnTo>
                  <a:lnTo>
                    <a:pt x="335" y="1151"/>
                  </a:lnTo>
                  <a:lnTo>
                    <a:pt x="339" y="1149"/>
                  </a:lnTo>
                  <a:lnTo>
                    <a:pt x="339" y="1149"/>
                  </a:lnTo>
                  <a:lnTo>
                    <a:pt x="341" y="1149"/>
                  </a:lnTo>
                  <a:lnTo>
                    <a:pt x="343" y="1149"/>
                  </a:lnTo>
                  <a:lnTo>
                    <a:pt x="344" y="1151"/>
                  </a:lnTo>
                  <a:lnTo>
                    <a:pt x="346" y="1151"/>
                  </a:lnTo>
                  <a:lnTo>
                    <a:pt x="346" y="1151"/>
                  </a:lnTo>
                  <a:lnTo>
                    <a:pt x="346" y="1147"/>
                  </a:lnTo>
                  <a:lnTo>
                    <a:pt x="346" y="1143"/>
                  </a:lnTo>
                  <a:lnTo>
                    <a:pt x="341" y="1140"/>
                  </a:lnTo>
                  <a:lnTo>
                    <a:pt x="341" y="1140"/>
                  </a:lnTo>
                  <a:lnTo>
                    <a:pt x="341" y="1138"/>
                  </a:lnTo>
                  <a:lnTo>
                    <a:pt x="343" y="1138"/>
                  </a:lnTo>
                  <a:lnTo>
                    <a:pt x="346" y="1136"/>
                  </a:lnTo>
                  <a:lnTo>
                    <a:pt x="350" y="1136"/>
                  </a:lnTo>
                  <a:lnTo>
                    <a:pt x="350" y="1136"/>
                  </a:lnTo>
                  <a:lnTo>
                    <a:pt x="354" y="1140"/>
                  </a:lnTo>
                  <a:lnTo>
                    <a:pt x="357" y="1136"/>
                  </a:lnTo>
                  <a:lnTo>
                    <a:pt x="357" y="1136"/>
                  </a:lnTo>
                  <a:lnTo>
                    <a:pt x="361" y="1132"/>
                  </a:lnTo>
                  <a:lnTo>
                    <a:pt x="363" y="1127"/>
                  </a:lnTo>
                  <a:lnTo>
                    <a:pt x="363" y="1127"/>
                  </a:lnTo>
                  <a:lnTo>
                    <a:pt x="363" y="1123"/>
                  </a:lnTo>
                  <a:lnTo>
                    <a:pt x="361" y="1121"/>
                  </a:lnTo>
                  <a:lnTo>
                    <a:pt x="363" y="1121"/>
                  </a:lnTo>
                  <a:lnTo>
                    <a:pt x="363" y="1121"/>
                  </a:lnTo>
                  <a:lnTo>
                    <a:pt x="370" y="1121"/>
                  </a:lnTo>
                  <a:lnTo>
                    <a:pt x="376" y="1121"/>
                  </a:lnTo>
                  <a:lnTo>
                    <a:pt x="376" y="1121"/>
                  </a:lnTo>
                  <a:lnTo>
                    <a:pt x="376" y="1121"/>
                  </a:lnTo>
                  <a:lnTo>
                    <a:pt x="376" y="1121"/>
                  </a:lnTo>
                  <a:lnTo>
                    <a:pt x="374" y="1121"/>
                  </a:lnTo>
                  <a:lnTo>
                    <a:pt x="374" y="1119"/>
                  </a:lnTo>
                  <a:lnTo>
                    <a:pt x="374" y="1119"/>
                  </a:lnTo>
                  <a:lnTo>
                    <a:pt x="380" y="1116"/>
                  </a:lnTo>
                  <a:lnTo>
                    <a:pt x="383" y="1110"/>
                  </a:lnTo>
                  <a:lnTo>
                    <a:pt x="383" y="1110"/>
                  </a:lnTo>
                  <a:lnTo>
                    <a:pt x="385" y="1108"/>
                  </a:lnTo>
                  <a:lnTo>
                    <a:pt x="387" y="1110"/>
                  </a:lnTo>
                  <a:lnTo>
                    <a:pt x="389" y="1112"/>
                  </a:lnTo>
                  <a:lnTo>
                    <a:pt x="393" y="1112"/>
                  </a:lnTo>
                  <a:lnTo>
                    <a:pt x="393" y="1112"/>
                  </a:lnTo>
                  <a:lnTo>
                    <a:pt x="404" y="1101"/>
                  </a:lnTo>
                  <a:lnTo>
                    <a:pt x="404" y="1101"/>
                  </a:lnTo>
                  <a:lnTo>
                    <a:pt x="406" y="1097"/>
                  </a:lnTo>
                  <a:lnTo>
                    <a:pt x="406" y="1092"/>
                  </a:lnTo>
                  <a:lnTo>
                    <a:pt x="406" y="1092"/>
                  </a:lnTo>
                  <a:lnTo>
                    <a:pt x="406" y="1088"/>
                  </a:lnTo>
                  <a:lnTo>
                    <a:pt x="408" y="1086"/>
                  </a:lnTo>
                  <a:lnTo>
                    <a:pt x="408" y="1082"/>
                  </a:lnTo>
                  <a:lnTo>
                    <a:pt x="408" y="1082"/>
                  </a:lnTo>
                  <a:lnTo>
                    <a:pt x="408" y="1082"/>
                  </a:lnTo>
                  <a:lnTo>
                    <a:pt x="402" y="1082"/>
                  </a:lnTo>
                  <a:lnTo>
                    <a:pt x="400" y="1082"/>
                  </a:lnTo>
                  <a:lnTo>
                    <a:pt x="400" y="1082"/>
                  </a:lnTo>
                  <a:lnTo>
                    <a:pt x="400" y="1082"/>
                  </a:lnTo>
                  <a:lnTo>
                    <a:pt x="411" y="1071"/>
                  </a:lnTo>
                  <a:lnTo>
                    <a:pt x="411" y="1071"/>
                  </a:lnTo>
                  <a:lnTo>
                    <a:pt x="415" y="1071"/>
                  </a:lnTo>
                  <a:lnTo>
                    <a:pt x="417" y="1071"/>
                  </a:lnTo>
                  <a:lnTo>
                    <a:pt x="420" y="1073"/>
                  </a:lnTo>
                  <a:lnTo>
                    <a:pt x="420" y="1071"/>
                  </a:lnTo>
                  <a:lnTo>
                    <a:pt x="420" y="1071"/>
                  </a:lnTo>
                  <a:lnTo>
                    <a:pt x="419" y="1066"/>
                  </a:lnTo>
                  <a:lnTo>
                    <a:pt x="419" y="1066"/>
                  </a:lnTo>
                  <a:lnTo>
                    <a:pt x="422" y="1064"/>
                  </a:lnTo>
                  <a:lnTo>
                    <a:pt x="422" y="1064"/>
                  </a:lnTo>
                  <a:lnTo>
                    <a:pt x="432" y="1064"/>
                  </a:lnTo>
                  <a:lnTo>
                    <a:pt x="432" y="1064"/>
                  </a:lnTo>
                  <a:lnTo>
                    <a:pt x="432" y="1058"/>
                  </a:lnTo>
                  <a:lnTo>
                    <a:pt x="433" y="1055"/>
                  </a:lnTo>
                  <a:lnTo>
                    <a:pt x="435" y="1049"/>
                  </a:lnTo>
                  <a:lnTo>
                    <a:pt x="435" y="1043"/>
                  </a:lnTo>
                  <a:lnTo>
                    <a:pt x="435" y="1043"/>
                  </a:lnTo>
                  <a:lnTo>
                    <a:pt x="443" y="1047"/>
                  </a:lnTo>
                  <a:lnTo>
                    <a:pt x="446" y="1047"/>
                  </a:lnTo>
                  <a:lnTo>
                    <a:pt x="448" y="1047"/>
                  </a:lnTo>
                  <a:lnTo>
                    <a:pt x="448" y="1045"/>
                  </a:lnTo>
                  <a:lnTo>
                    <a:pt x="448" y="1045"/>
                  </a:lnTo>
                  <a:lnTo>
                    <a:pt x="448" y="1042"/>
                  </a:lnTo>
                  <a:lnTo>
                    <a:pt x="450" y="1038"/>
                  </a:lnTo>
                  <a:lnTo>
                    <a:pt x="450" y="1038"/>
                  </a:lnTo>
                  <a:lnTo>
                    <a:pt x="454" y="1038"/>
                  </a:lnTo>
                  <a:lnTo>
                    <a:pt x="456" y="1036"/>
                  </a:lnTo>
                  <a:lnTo>
                    <a:pt x="456" y="1036"/>
                  </a:lnTo>
                  <a:lnTo>
                    <a:pt x="458" y="1029"/>
                  </a:lnTo>
                  <a:lnTo>
                    <a:pt x="463" y="1025"/>
                  </a:lnTo>
                  <a:lnTo>
                    <a:pt x="469" y="1021"/>
                  </a:lnTo>
                  <a:lnTo>
                    <a:pt x="476" y="1023"/>
                  </a:lnTo>
                  <a:lnTo>
                    <a:pt x="476" y="1023"/>
                  </a:lnTo>
                  <a:lnTo>
                    <a:pt x="478" y="1021"/>
                  </a:lnTo>
                  <a:lnTo>
                    <a:pt x="476" y="1019"/>
                  </a:lnTo>
                  <a:lnTo>
                    <a:pt x="474" y="1017"/>
                  </a:lnTo>
                  <a:lnTo>
                    <a:pt x="474" y="1016"/>
                  </a:lnTo>
                  <a:lnTo>
                    <a:pt x="476" y="1016"/>
                  </a:lnTo>
                  <a:lnTo>
                    <a:pt x="476" y="1016"/>
                  </a:lnTo>
                  <a:lnTo>
                    <a:pt x="483" y="1016"/>
                  </a:lnTo>
                  <a:lnTo>
                    <a:pt x="489" y="1012"/>
                  </a:lnTo>
                  <a:lnTo>
                    <a:pt x="491" y="1008"/>
                  </a:lnTo>
                  <a:lnTo>
                    <a:pt x="491" y="1001"/>
                  </a:lnTo>
                  <a:lnTo>
                    <a:pt x="491" y="1001"/>
                  </a:lnTo>
                  <a:lnTo>
                    <a:pt x="489" y="1001"/>
                  </a:lnTo>
                  <a:lnTo>
                    <a:pt x="485" y="1003"/>
                  </a:lnTo>
                  <a:lnTo>
                    <a:pt x="483" y="1003"/>
                  </a:lnTo>
                  <a:lnTo>
                    <a:pt x="483" y="1001"/>
                  </a:lnTo>
                  <a:lnTo>
                    <a:pt x="483" y="1001"/>
                  </a:lnTo>
                  <a:lnTo>
                    <a:pt x="489" y="997"/>
                  </a:lnTo>
                  <a:lnTo>
                    <a:pt x="496" y="992"/>
                  </a:lnTo>
                  <a:lnTo>
                    <a:pt x="496" y="992"/>
                  </a:lnTo>
                  <a:lnTo>
                    <a:pt x="498" y="990"/>
                  </a:lnTo>
                  <a:lnTo>
                    <a:pt x="496" y="988"/>
                  </a:lnTo>
                  <a:lnTo>
                    <a:pt x="495" y="986"/>
                  </a:lnTo>
                  <a:lnTo>
                    <a:pt x="493" y="986"/>
                  </a:lnTo>
                  <a:lnTo>
                    <a:pt x="495" y="984"/>
                  </a:lnTo>
                  <a:lnTo>
                    <a:pt x="495" y="984"/>
                  </a:lnTo>
                  <a:lnTo>
                    <a:pt x="498" y="980"/>
                  </a:lnTo>
                  <a:lnTo>
                    <a:pt x="500" y="975"/>
                  </a:lnTo>
                  <a:lnTo>
                    <a:pt x="500" y="975"/>
                  </a:lnTo>
                  <a:lnTo>
                    <a:pt x="502" y="975"/>
                  </a:lnTo>
                  <a:lnTo>
                    <a:pt x="504" y="975"/>
                  </a:lnTo>
                  <a:lnTo>
                    <a:pt x="509" y="973"/>
                  </a:lnTo>
                  <a:lnTo>
                    <a:pt x="509" y="973"/>
                  </a:lnTo>
                  <a:lnTo>
                    <a:pt x="515" y="966"/>
                  </a:lnTo>
                  <a:lnTo>
                    <a:pt x="515" y="966"/>
                  </a:lnTo>
                  <a:lnTo>
                    <a:pt x="521" y="956"/>
                  </a:lnTo>
                  <a:lnTo>
                    <a:pt x="522" y="951"/>
                  </a:lnTo>
                  <a:lnTo>
                    <a:pt x="521" y="949"/>
                  </a:lnTo>
                  <a:lnTo>
                    <a:pt x="517" y="947"/>
                  </a:lnTo>
                  <a:lnTo>
                    <a:pt x="517" y="947"/>
                  </a:lnTo>
                  <a:lnTo>
                    <a:pt x="511" y="945"/>
                  </a:lnTo>
                  <a:lnTo>
                    <a:pt x="508" y="941"/>
                  </a:lnTo>
                  <a:lnTo>
                    <a:pt x="508" y="941"/>
                  </a:lnTo>
                  <a:lnTo>
                    <a:pt x="504" y="940"/>
                  </a:lnTo>
                  <a:lnTo>
                    <a:pt x="498" y="940"/>
                  </a:lnTo>
                  <a:lnTo>
                    <a:pt x="498" y="940"/>
                  </a:lnTo>
                  <a:lnTo>
                    <a:pt x="487" y="941"/>
                  </a:lnTo>
                  <a:lnTo>
                    <a:pt x="483" y="940"/>
                  </a:lnTo>
                  <a:lnTo>
                    <a:pt x="482" y="938"/>
                  </a:lnTo>
                  <a:lnTo>
                    <a:pt x="483" y="936"/>
                  </a:lnTo>
                  <a:lnTo>
                    <a:pt x="483" y="936"/>
                  </a:lnTo>
                  <a:lnTo>
                    <a:pt x="485" y="932"/>
                  </a:lnTo>
                  <a:lnTo>
                    <a:pt x="485" y="927"/>
                  </a:lnTo>
                  <a:lnTo>
                    <a:pt x="485" y="927"/>
                  </a:lnTo>
                  <a:lnTo>
                    <a:pt x="485" y="921"/>
                  </a:lnTo>
                  <a:lnTo>
                    <a:pt x="487" y="917"/>
                  </a:lnTo>
                  <a:lnTo>
                    <a:pt x="487" y="917"/>
                  </a:lnTo>
                  <a:lnTo>
                    <a:pt x="500" y="910"/>
                  </a:lnTo>
                  <a:lnTo>
                    <a:pt x="500" y="910"/>
                  </a:lnTo>
                  <a:lnTo>
                    <a:pt x="500" y="906"/>
                  </a:lnTo>
                  <a:lnTo>
                    <a:pt x="498" y="901"/>
                  </a:lnTo>
                  <a:lnTo>
                    <a:pt x="498" y="901"/>
                  </a:lnTo>
                  <a:lnTo>
                    <a:pt x="500" y="897"/>
                  </a:lnTo>
                  <a:lnTo>
                    <a:pt x="500" y="897"/>
                  </a:lnTo>
                  <a:lnTo>
                    <a:pt x="504" y="897"/>
                  </a:lnTo>
                  <a:lnTo>
                    <a:pt x="506" y="895"/>
                  </a:lnTo>
                  <a:lnTo>
                    <a:pt x="506" y="895"/>
                  </a:lnTo>
                  <a:lnTo>
                    <a:pt x="509" y="890"/>
                  </a:lnTo>
                  <a:lnTo>
                    <a:pt x="511" y="886"/>
                  </a:lnTo>
                  <a:lnTo>
                    <a:pt x="513" y="888"/>
                  </a:lnTo>
                  <a:lnTo>
                    <a:pt x="513" y="888"/>
                  </a:lnTo>
                  <a:lnTo>
                    <a:pt x="511" y="893"/>
                  </a:lnTo>
                  <a:lnTo>
                    <a:pt x="511" y="895"/>
                  </a:lnTo>
                  <a:lnTo>
                    <a:pt x="513" y="895"/>
                  </a:lnTo>
                  <a:lnTo>
                    <a:pt x="513" y="895"/>
                  </a:lnTo>
                  <a:lnTo>
                    <a:pt x="519" y="891"/>
                  </a:lnTo>
                  <a:lnTo>
                    <a:pt x="522" y="886"/>
                  </a:lnTo>
                  <a:lnTo>
                    <a:pt x="524" y="882"/>
                  </a:lnTo>
                  <a:lnTo>
                    <a:pt x="522" y="880"/>
                  </a:lnTo>
                  <a:lnTo>
                    <a:pt x="521" y="878"/>
                  </a:lnTo>
                  <a:lnTo>
                    <a:pt x="515" y="877"/>
                  </a:lnTo>
                  <a:lnTo>
                    <a:pt x="515" y="877"/>
                  </a:lnTo>
                  <a:lnTo>
                    <a:pt x="513" y="877"/>
                  </a:lnTo>
                  <a:lnTo>
                    <a:pt x="513" y="875"/>
                  </a:lnTo>
                  <a:lnTo>
                    <a:pt x="519" y="875"/>
                  </a:lnTo>
                  <a:lnTo>
                    <a:pt x="530" y="873"/>
                  </a:lnTo>
                  <a:lnTo>
                    <a:pt x="530" y="873"/>
                  </a:lnTo>
                  <a:lnTo>
                    <a:pt x="534" y="871"/>
                  </a:lnTo>
                  <a:lnTo>
                    <a:pt x="535" y="867"/>
                  </a:lnTo>
                  <a:lnTo>
                    <a:pt x="537" y="860"/>
                  </a:lnTo>
                  <a:lnTo>
                    <a:pt x="537" y="860"/>
                  </a:lnTo>
                  <a:lnTo>
                    <a:pt x="537" y="856"/>
                  </a:lnTo>
                  <a:lnTo>
                    <a:pt x="535" y="854"/>
                  </a:lnTo>
                  <a:lnTo>
                    <a:pt x="528" y="849"/>
                  </a:lnTo>
                  <a:lnTo>
                    <a:pt x="521" y="843"/>
                  </a:lnTo>
                  <a:lnTo>
                    <a:pt x="519" y="843"/>
                  </a:lnTo>
                  <a:lnTo>
                    <a:pt x="519" y="841"/>
                  </a:lnTo>
                  <a:lnTo>
                    <a:pt x="519" y="841"/>
                  </a:lnTo>
                  <a:lnTo>
                    <a:pt x="524" y="841"/>
                  </a:lnTo>
                  <a:lnTo>
                    <a:pt x="528" y="843"/>
                  </a:lnTo>
                  <a:lnTo>
                    <a:pt x="537" y="845"/>
                  </a:lnTo>
                  <a:lnTo>
                    <a:pt x="537" y="845"/>
                  </a:lnTo>
                  <a:lnTo>
                    <a:pt x="541" y="845"/>
                  </a:lnTo>
                  <a:lnTo>
                    <a:pt x="545" y="841"/>
                  </a:lnTo>
                  <a:lnTo>
                    <a:pt x="548" y="838"/>
                  </a:lnTo>
                  <a:lnTo>
                    <a:pt x="548" y="834"/>
                  </a:lnTo>
                  <a:lnTo>
                    <a:pt x="548" y="832"/>
                  </a:lnTo>
                  <a:lnTo>
                    <a:pt x="548" y="832"/>
                  </a:lnTo>
                  <a:lnTo>
                    <a:pt x="547" y="823"/>
                  </a:lnTo>
                  <a:lnTo>
                    <a:pt x="547" y="819"/>
                  </a:lnTo>
                  <a:lnTo>
                    <a:pt x="550" y="815"/>
                  </a:lnTo>
                  <a:lnTo>
                    <a:pt x="550" y="815"/>
                  </a:lnTo>
                  <a:lnTo>
                    <a:pt x="558" y="806"/>
                  </a:lnTo>
                  <a:lnTo>
                    <a:pt x="558" y="806"/>
                  </a:lnTo>
                  <a:lnTo>
                    <a:pt x="561" y="804"/>
                  </a:lnTo>
                  <a:lnTo>
                    <a:pt x="563" y="801"/>
                  </a:lnTo>
                  <a:lnTo>
                    <a:pt x="563" y="801"/>
                  </a:lnTo>
                  <a:lnTo>
                    <a:pt x="563" y="797"/>
                  </a:lnTo>
                  <a:lnTo>
                    <a:pt x="561" y="795"/>
                  </a:lnTo>
                  <a:lnTo>
                    <a:pt x="561" y="793"/>
                  </a:lnTo>
                  <a:lnTo>
                    <a:pt x="561" y="793"/>
                  </a:lnTo>
                  <a:lnTo>
                    <a:pt x="565" y="786"/>
                  </a:lnTo>
                  <a:lnTo>
                    <a:pt x="565" y="786"/>
                  </a:lnTo>
                  <a:lnTo>
                    <a:pt x="572" y="780"/>
                  </a:lnTo>
                  <a:lnTo>
                    <a:pt x="580" y="777"/>
                  </a:lnTo>
                  <a:lnTo>
                    <a:pt x="580" y="777"/>
                  </a:lnTo>
                  <a:lnTo>
                    <a:pt x="585" y="769"/>
                  </a:lnTo>
                  <a:lnTo>
                    <a:pt x="591" y="764"/>
                  </a:lnTo>
                  <a:lnTo>
                    <a:pt x="591" y="764"/>
                  </a:lnTo>
                  <a:lnTo>
                    <a:pt x="597" y="758"/>
                  </a:lnTo>
                  <a:lnTo>
                    <a:pt x="600" y="749"/>
                  </a:lnTo>
                  <a:lnTo>
                    <a:pt x="600" y="749"/>
                  </a:lnTo>
                  <a:lnTo>
                    <a:pt x="602" y="747"/>
                  </a:lnTo>
                  <a:lnTo>
                    <a:pt x="602" y="749"/>
                  </a:lnTo>
                  <a:lnTo>
                    <a:pt x="604" y="752"/>
                  </a:lnTo>
                  <a:lnTo>
                    <a:pt x="606" y="756"/>
                  </a:lnTo>
                  <a:lnTo>
                    <a:pt x="608" y="758"/>
                  </a:lnTo>
                  <a:lnTo>
                    <a:pt x="611" y="756"/>
                  </a:lnTo>
                  <a:lnTo>
                    <a:pt x="611" y="756"/>
                  </a:lnTo>
                  <a:lnTo>
                    <a:pt x="617" y="756"/>
                  </a:lnTo>
                  <a:lnTo>
                    <a:pt x="621" y="754"/>
                  </a:lnTo>
                  <a:lnTo>
                    <a:pt x="624" y="752"/>
                  </a:lnTo>
                  <a:lnTo>
                    <a:pt x="624" y="752"/>
                  </a:lnTo>
                  <a:lnTo>
                    <a:pt x="634" y="738"/>
                  </a:lnTo>
                  <a:lnTo>
                    <a:pt x="637" y="734"/>
                  </a:lnTo>
                  <a:lnTo>
                    <a:pt x="645" y="734"/>
                  </a:lnTo>
                  <a:lnTo>
                    <a:pt x="645" y="734"/>
                  </a:lnTo>
                  <a:lnTo>
                    <a:pt x="645" y="736"/>
                  </a:lnTo>
                  <a:lnTo>
                    <a:pt x="643" y="738"/>
                  </a:lnTo>
                  <a:lnTo>
                    <a:pt x="634" y="747"/>
                  </a:lnTo>
                  <a:lnTo>
                    <a:pt x="624" y="758"/>
                  </a:lnTo>
                  <a:lnTo>
                    <a:pt x="624" y="762"/>
                  </a:lnTo>
                  <a:lnTo>
                    <a:pt x="624" y="764"/>
                  </a:lnTo>
                  <a:lnTo>
                    <a:pt x="624" y="764"/>
                  </a:lnTo>
                  <a:lnTo>
                    <a:pt x="634" y="769"/>
                  </a:lnTo>
                  <a:lnTo>
                    <a:pt x="641" y="773"/>
                  </a:lnTo>
                  <a:lnTo>
                    <a:pt x="641" y="773"/>
                  </a:lnTo>
                  <a:lnTo>
                    <a:pt x="652" y="775"/>
                  </a:lnTo>
                  <a:lnTo>
                    <a:pt x="660" y="778"/>
                  </a:lnTo>
                  <a:lnTo>
                    <a:pt x="660" y="778"/>
                  </a:lnTo>
                  <a:lnTo>
                    <a:pt x="661" y="780"/>
                  </a:lnTo>
                  <a:lnTo>
                    <a:pt x="660" y="780"/>
                  </a:lnTo>
                  <a:lnTo>
                    <a:pt x="656" y="778"/>
                  </a:lnTo>
                  <a:lnTo>
                    <a:pt x="645" y="777"/>
                  </a:lnTo>
                  <a:lnTo>
                    <a:pt x="645" y="777"/>
                  </a:lnTo>
                  <a:lnTo>
                    <a:pt x="639" y="777"/>
                  </a:lnTo>
                  <a:lnTo>
                    <a:pt x="634" y="775"/>
                  </a:lnTo>
                  <a:lnTo>
                    <a:pt x="634" y="775"/>
                  </a:lnTo>
                  <a:lnTo>
                    <a:pt x="630" y="777"/>
                  </a:lnTo>
                  <a:lnTo>
                    <a:pt x="628" y="778"/>
                  </a:lnTo>
                  <a:lnTo>
                    <a:pt x="624" y="780"/>
                  </a:lnTo>
                  <a:lnTo>
                    <a:pt x="622" y="780"/>
                  </a:lnTo>
                  <a:lnTo>
                    <a:pt x="622" y="780"/>
                  </a:lnTo>
                  <a:lnTo>
                    <a:pt x="619" y="780"/>
                  </a:lnTo>
                  <a:lnTo>
                    <a:pt x="615" y="777"/>
                  </a:lnTo>
                  <a:lnTo>
                    <a:pt x="611" y="775"/>
                  </a:lnTo>
                  <a:lnTo>
                    <a:pt x="608" y="775"/>
                  </a:lnTo>
                  <a:lnTo>
                    <a:pt x="608" y="775"/>
                  </a:lnTo>
                  <a:lnTo>
                    <a:pt x="604" y="778"/>
                  </a:lnTo>
                  <a:lnTo>
                    <a:pt x="598" y="784"/>
                  </a:lnTo>
                  <a:lnTo>
                    <a:pt x="595" y="789"/>
                  </a:lnTo>
                  <a:lnTo>
                    <a:pt x="591" y="793"/>
                  </a:lnTo>
                  <a:lnTo>
                    <a:pt x="591" y="793"/>
                  </a:lnTo>
                  <a:lnTo>
                    <a:pt x="584" y="797"/>
                  </a:lnTo>
                  <a:lnTo>
                    <a:pt x="580" y="801"/>
                  </a:lnTo>
                  <a:lnTo>
                    <a:pt x="576" y="802"/>
                  </a:lnTo>
                  <a:lnTo>
                    <a:pt x="576" y="802"/>
                  </a:lnTo>
                  <a:lnTo>
                    <a:pt x="580" y="808"/>
                  </a:lnTo>
                  <a:lnTo>
                    <a:pt x="584" y="814"/>
                  </a:lnTo>
                  <a:lnTo>
                    <a:pt x="584" y="814"/>
                  </a:lnTo>
                  <a:lnTo>
                    <a:pt x="584" y="821"/>
                  </a:lnTo>
                  <a:lnTo>
                    <a:pt x="584" y="828"/>
                  </a:lnTo>
                  <a:lnTo>
                    <a:pt x="584" y="828"/>
                  </a:lnTo>
                  <a:lnTo>
                    <a:pt x="584" y="830"/>
                  </a:lnTo>
                  <a:lnTo>
                    <a:pt x="582" y="834"/>
                  </a:lnTo>
                  <a:lnTo>
                    <a:pt x="582" y="834"/>
                  </a:lnTo>
                  <a:lnTo>
                    <a:pt x="582" y="840"/>
                  </a:lnTo>
                  <a:lnTo>
                    <a:pt x="582" y="840"/>
                  </a:lnTo>
                  <a:lnTo>
                    <a:pt x="580" y="845"/>
                  </a:lnTo>
                  <a:lnTo>
                    <a:pt x="576" y="851"/>
                  </a:lnTo>
                  <a:lnTo>
                    <a:pt x="574" y="856"/>
                  </a:lnTo>
                  <a:lnTo>
                    <a:pt x="572" y="862"/>
                  </a:lnTo>
                  <a:lnTo>
                    <a:pt x="572" y="862"/>
                  </a:lnTo>
                  <a:lnTo>
                    <a:pt x="571" y="869"/>
                  </a:lnTo>
                  <a:lnTo>
                    <a:pt x="569" y="877"/>
                  </a:lnTo>
                  <a:lnTo>
                    <a:pt x="571" y="878"/>
                  </a:lnTo>
                  <a:lnTo>
                    <a:pt x="572" y="882"/>
                  </a:lnTo>
                  <a:lnTo>
                    <a:pt x="576" y="884"/>
                  </a:lnTo>
                  <a:lnTo>
                    <a:pt x="580" y="886"/>
                  </a:lnTo>
                  <a:lnTo>
                    <a:pt x="580" y="886"/>
                  </a:lnTo>
                  <a:lnTo>
                    <a:pt x="585" y="884"/>
                  </a:lnTo>
                  <a:lnTo>
                    <a:pt x="591" y="882"/>
                  </a:lnTo>
                  <a:lnTo>
                    <a:pt x="597" y="878"/>
                  </a:lnTo>
                  <a:lnTo>
                    <a:pt x="600" y="875"/>
                  </a:lnTo>
                  <a:lnTo>
                    <a:pt x="600" y="875"/>
                  </a:lnTo>
                  <a:lnTo>
                    <a:pt x="602" y="875"/>
                  </a:lnTo>
                  <a:lnTo>
                    <a:pt x="602" y="877"/>
                  </a:lnTo>
                  <a:lnTo>
                    <a:pt x="600" y="880"/>
                  </a:lnTo>
                  <a:lnTo>
                    <a:pt x="595" y="888"/>
                  </a:lnTo>
                  <a:lnTo>
                    <a:pt x="595" y="888"/>
                  </a:lnTo>
                  <a:lnTo>
                    <a:pt x="589" y="893"/>
                  </a:lnTo>
                  <a:lnTo>
                    <a:pt x="589" y="897"/>
                  </a:lnTo>
                  <a:lnTo>
                    <a:pt x="591" y="901"/>
                  </a:lnTo>
                  <a:lnTo>
                    <a:pt x="591" y="901"/>
                  </a:lnTo>
                  <a:lnTo>
                    <a:pt x="591" y="901"/>
                  </a:lnTo>
                  <a:lnTo>
                    <a:pt x="585" y="901"/>
                  </a:lnTo>
                  <a:lnTo>
                    <a:pt x="580" y="901"/>
                  </a:lnTo>
                  <a:lnTo>
                    <a:pt x="576" y="904"/>
                  </a:lnTo>
                  <a:lnTo>
                    <a:pt x="576" y="904"/>
                  </a:lnTo>
                  <a:lnTo>
                    <a:pt x="571" y="908"/>
                  </a:lnTo>
                  <a:lnTo>
                    <a:pt x="571" y="910"/>
                  </a:lnTo>
                  <a:lnTo>
                    <a:pt x="571" y="914"/>
                  </a:lnTo>
                  <a:lnTo>
                    <a:pt x="572" y="919"/>
                  </a:lnTo>
                  <a:lnTo>
                    <a:pt x="572" y="919"/>
                  </a:lnTo>
                  <a:lnTo>
                    <a:pt x="576" y="921"/>
                  </a:lnTo>
                  <a:lnTo>
                    <a:pt x="580" y="923"/>
                  </a:lnTo>
                  <a:lnTo>
                    <a:pt x="584" y="923"/>
                  </a:lnTo>
                  <a:lnTo>
                    <a:pt x="587" y="921"/>
                  </a:lnTo>
                  <a:lnTo>
                    <a:pt x="587" y="921"/>
                  </a:lnTo>
                  <a:lnTo>
                    <a:pt x="591" y="917"/>
                  </a:lnTo>
                  <a:lnTo>
                    <a:pt x="595" y="916"/>
                  </a:lnTo>
                  <a:lnTo>
                    <a:pt x="604" y="916"/>
                  </a:lnTo>
                  <a:lnTo>
                    <a:pt x="604" y="916"/>
                  </a:lnTo>
                  <a:lnTo>
                    <a:pt x="604" y="916"/>
                  </a:lnTo>
                  <a:lnTo>
                    <a:pt x="602" y="914"/>
                  </a:lnTo>
                  <a:lnTo>
                    <a:pt x="598" y="910"/>
                  </a:lnTo>
                  <a:lnTo>
                    <a:pt x="598" y="910"/>
                  </a:lnTo>
                  <a:lnTo>
                    <a:pt x="598" y="908"/>
                  </a:lnTo>
                  <a:lnTo>
                    <a:pt x="598" y="908"/>
                  </a:lnTo>
                  <a:lnTo>
                    <a:pt x="602" y="908"/>
                  </a:lnTo>
                  <a:lnTo>
                    <a:pt x="611" y="912"/>
                  </a:lnTo>
                  <a:lnTo>
                    <a:pt x="611" y="912"/>
                  </a:lnTo>
                  <a:lnTo>
                    <a:pt x="613" y="912"/>
                  </a:lnTo>
                  <a:lnTo>
                    <a:pt x="615" y="908"/>
                  </a:lnTo>
                  <a:lnTo>
                    <a:pt x="615" y="904"/>
                  </a:lnTo>
                  <a:lnTo>
                    <a:pt x="617" y="899"/>
                  </a:lnTo>
                  <a:lnTo>
                    <a:pt x="617" y="899"/>
                  </a:lnTo>
                  <a:lnTo>
                    <a:pt x="621" y="893"/>
                  </a:lnTo>
                  <a:lnTo>
                    <a:pt x="621" y="886"/>
                  </a:lnTo>
                  <a:lnTo>
                    <a:pt x="621" y="886"/>
                  </a:lnTo>
                  <a:lnTo>
                    <a:pt x="621" y="886"/>
                  </a:lnTo>
                  <a:lnTo>
                    <a:pt x="622" y="886"/>
                  </a:lnTo>
                  <a:lnTo>
                    <a:pt x="626" y="888"/>
                  </a:lnTo>
                  <a:lnTo>
                    <a:pt x="628" y="888"/>
                  </a:lnTo>
                  <a:lnTo>
                    <a:pt x="628" y="888"/>
                  </a:lnTo>
                  <a:lnTo>
                    <a:pt x="630" y="877"/>
                  </a:lnTo>
                  <a:lnTo>
                    <a:pt x="632" y="875"/>
                  </a:lnTo>
                  <a:lnTo>
                    <a:pt x="632" y="877"/>
                  </a:lnTo>
                  <a:lnTo>
                    <a:pt x="632" y="877"/>
                  </a:lnTo>
                  <a:lnTo>
                    <a:pt x="632" y="882"/>
                  </a:lnTo>
                  <a:lnTo>
                    <a:pt x="634" y="890"/>
                  </a:lnTo>
                  <a:lnTo>
                    <a:pt x="634" y="890"/>
                  </a:lnTo>
                  <a:lnTo>
                    <a:pt x="634" y="890"/>
                  </a:lnTo>
                  <a:lnTo>
                    <a:pt x="635" y="888"/>
                  </a:lnTo>
                  <a:lnTo>
                    <a:pt x="635" y="882"/>
                  </a:lnTo>
                  <a:lnTo>
                    <a:pt x="635" y="882"/>
                  </a:lnTo>
                  <a:lnTo>
                    <a:pt x="639" y="880"/>
                  </a:lnTo>
                  <a:lnTo>
                    <a:pt x="641" y="878"/>
                  </a:lnTo>
                  <a:lnTo>
                    <a:pt x="641" y="878"/>
                  </a:lnTo>
                  <a:lnTo>
                    <a:pt x="641" y="875"/>
                  </a:lnTo>
                  <a:lnTo>
                    <a:pt x="641" y="871"/>
                  </a:lnTo>
                  <a:lnTo>
                    <a:pt x="639" y="867"/>
                  </a:lnTo>
                  <a:lnTo>
                    <a:pt x="639" y="865"/>
                  </a:lnTo>
                  <a:lnTo>
                    <a:pt x="639" y="865"/>
                  </a:lnTo>
                  <a:lnTo>
                    <a:pt x="639" y="865"/>
                  </a:lnTo>
                  <a:lnTo>
                    <a:pt x="647" y="869"/>
                  </a:lnTo>
                  <a:lnTo>
                    <a:pt x="650" y="873"/>
                  </a:lnTo>
                  <a:lnTo>
                    <a:pt x="650" y="873"/>
                  </a:lnTo>
                  <a:lnTo>
                    <a:pt x="652" y="873"/>
                  </a:lnTo>
                  <a:lnTo>
                    <a:pt x="652" y="871"/>
                  </a:lnTo>
                  <a:lnTo>
                    <a:pt x="650" y="862"/>
                  </a:lnTo>
                  <a:lnTo>
                    <a:pt x="650" y="854"/>
                  </a:lnTo>
                  <a:lnTo>
                    <a:pt x="650" y="853"/>
                  </a:lnTo>
                  <a:lnTo>
                    <a:pt x="650" y="854"/>
                  </a:lnTo>
                  <a:lnTo>
                    <a:pt x="650" y="854"/>
                  </a:lnTo>
                  <a:lnTo>
                    <a:pt x="654" y="862"/>
                  </a:lnTo>
                  <a:lnTo>
                    <a:pt x="658" y="867"/>
                  </a:lnTo>
                  <a:lnTo>
                    <a:pt x="658" y="867"/>
                  </a:lnTo>
                  <a:lnTo>
                    <a:pt x="660" y="867"/>
                  </a:lnTo>
                  <a:lnTo>
                    <a:pt x="660" y="867"/>
                  </a:lnTo>
                  <a:lnTo>
                    <a:pt x="658" y="864"/>
                  </a:lnTo>
                  <a:lnTo>
                    <a:pt x="656" y="858"/>
                  </a:lnTo>
                  <a:lnTo>
                    <a:pt x="656" y="853"/>
                  </a:lnTo>
                  <a:lnTo>
                    <a:pt x="656" y="853"/>
                  </a:lnTo>
                  <a:lnTo>
                    <a:pt x="660" y="847"/>
                  </a:lnTo>
                  <a:lnTo>
                    <a:pt x="661" y="840"/>
                  </a:lnTo>
                  <a:lnTo>
                    <a:pt x="661" y="840"/>
                  </a:lnTo>
                  <a:lnTo>
                    <a:pt x="661" y="838"/>
                  </a:lnTo>
                  <a:lnTo>
                    <a:pt x="661" y="840"/>
                  </a:lnTo>
                  <a:lnTo>
                    <a:pt x="663" y="845"/>
                  </a:lnTo>
                  <a:lnTo>
                    <a:pt x="667" y="851"/>
                  </a:lnTo>
                  <a:lnTo>
                    <a:pt x="667" y="853"/>
                  </a:lnTo>
                  <a:lnTo>
                    <a:pt x="667" y="853"/>
                  </a:lnTo>
                  <a:lnTo>
                    <a:pt x="667" y="847"/>
                  </a:lnTo>
                  <a:lnTo>
                    <a:pt x="669" y="845"/>
                  </a:lnTo>
                  <a:lnTo>
                    <a:pt x="673" y="845"/>
                  </a:lnTo>
                  <a:lnTo>
                    <a:pt x="676" y="845"/>
                  </a:lnTo>
                  <a:lnTo>
                    <a:pt x="676" y="845"/>
                  </a:lnTo>
                  <a:lnTo>
                    <a:pt x="687" y="847"/>
                  </a:lnTo>
                  <a:lnTo>
                    <a:pt x="689" y="847"/>
                  </a:lnTo>
                  <a:lnTo>
                    <a:pt x="693" y="841"/>
                  </a:lnTo>
                  <a:lnTo>
                    <a:pt x="693" y="841"/>
                  </a:lnTo>
                  <a:lnTo>
                    <a:pt x="695" y="841"/>
                  </a:lnTo>
                  <a:lnTo>
                    <a:pt x="697" y="840"/>
                  </a:lnTo>
                  <a:lnTo>
                    <a:pt x="697" y="840"/>
                  </a:lnTo>
                  <a:lnTo>
                    <a:pt x="697" y="838"/>
                  </a:lnTo>
                  <a:lnTo>
                    <a:pt x="697" y="838"/>
                  </a:lnTo>
                  <a:lnTo>
                    <a:pt x="698" y="832"/>
                  </a:lnTo>
                  <a:lnTo>
                    <a:pt x="700" y="828"/>
                  </a:lnTo>
                  <a:lnTo>
                    <a:pt x="700" y="828"/>
                  </a:lnTo>
                  <a:lnTo>
                    <a:pt x="702" y="825"/>
                  </a:lnTo>
                  <a:lnTo>
                    <a:pt x="702" y="821"/>
                  </a:lnTo>
                  <a:lnTo>
                    <a:pt x="702" y="819"/>
                  </a:lnTo>
                  <a:lnTo>
                    <a:pt x="702" y="819"/>
                  </a:lnTo>
                  <a:lnTo>
                    <a:pt x="698" y="819"/>
                  </a:lnTo>
                  <a:lnTo>
                    <a:pt x="695" y="821"/>
                  </a:lnTo>
                  <a:lnTo>
                    <a:pt x="695" y="821"/>
                  </a:lnTo>
                  <a:lnTo>
                    <a:pt x="700" y="814"/>
                  </a:lnTo>
                  <a:lnTo>
                    <a:pt x="700" y="814"/>
                  </a:lnTo>
                  <a:lnTo>
                    <a:pt x="700" y="812"/>
                  </a:lnTo>
                  <a:lnTo>
                    <a:pt x="702" y="808"/>
                  </a:lnTo>
                  <a:lnTo>
                    <a:pt x="702" y="808"/>
                  </a:lnTo>
                  <a:lnTo>
                    <a:pt x="708" y="804"/>
                  </a:lnTo>
                  <a:lnTo>
                    <a:pt x="710" y="802"/>
                  </a:lnTo>
                  <a:lnTo>
                    <a:pt x="706" y="799"/>
                  </a:lnTo>
                  <a:lnTo>
                    <a:pt x="706" y="799"/>
                  </a:lnTo>
                  <a:lnTo>
                    <a:pt x="702" y="795"/>
                  </a:lnTo>
                  <a:lnTo>
                    <a:pt x="700" y="797"/>
                  </a:lnTo>
                  <a:lnTo>
                    <a:pt x="698" y="799"/>
                  </a:lnTo>
                  <a:lnTo>
                    <a:pt x="697" y="802"/>
                  </a:lnTo>
                  <a:lnTo>
                    <a:pt x="697" y="802"/>
                  </a:lnTo>
                  <a:lnTo>
                    <a:pt x="693" y="801"/>
                  </a:lnTo>
                  <a:lnTo>
                    <a:pt x="689" y="799"/>
                  </a:lnTo>
                  <a:lnTo>
                    <a:pt x="689" y="799"/>
                  </a:lnTo>
                  <a:lnTo>
                    <a:pt x="686" y="801"/>
                  </a:lnTo>
                  <a:lnTo>
                    <a:pt x="682" y="802"/>
                  </a:lnTo>
                  <a:lnTo>
                    <a:pt x="682" y="802"/>
                  </a:lnTo>
                  <a:lnTo>
                    <a:pt x="686" y="801"/>
                  </a:lnTo>
                  <a:lnTo>
                    <a:pt x="687" y="797"/>
                  </a:lnTo>
                  <a:lnTo>
                    <a:pt x="687" y="797"/>
                  </a:lnTo>
                  <a:lnTo>
                    <a:pt x="691" y="797"/>
                  </a:lnTo>
                  <a:lnTo>
                    <a:pt x="693" y="795"/>
                  </a:lnTo>
                  <a:lnTo>
                    <a:pt x="695" y="795"/>
                  </a:lnTo>
                  <a:lnTo>
                    <a:pt x="695" y="795"/>
                  </a:lnTo>
                  <a:lnTo>
                    <a:pt x="695" y="788"/>
                  </a:lnTo>
                  <a:lnTo>
                    <a:pt x="693" y="782"/>
                  </a:lnTo>
                  <a:lnTo>
                    <a:pt x="693" y="782"/>
                  </a:lnTo>
                  <a:lnTo>
                    <a:pt x="691" y="782"/>
                  </a:lnTo>
                  <a:lnTo>
                    <a:pt x="691" y="782"/>
                  </a:lnTo>
                  <a:lnTo>
                    <a:pt x="691" y="786"/>
                  </a:lnTo>
                  <a:lnTo>
                    <a:pt x="689" y="788"/>
                  </a:lnTo>
                  <a:lnTo>
                    <a:pt x="689" y="789"/>
                  </a:lnTo>
                  <a:lnTo>
                    <a:pt x="689" y="789"/>
                  </a:lnTo>
                  <a:lnTo>
                    <a:pt x="687" y="784"/>
                  </a:lnTo>
                  <a:lnTo>
                    <a:pt x="687" y="782"/>
                  </a:lnTo>
                  <a:lnTo>
                    <a:pt x="686" y="782"/>
                  </a:lnTo>
                  <a:lnTo>
                    <a:pt x="686" y="782"/>
                  </a:lnTo>
                  <a:lnTo>
                    <a:pt x="680" y="786"/>
                  </a:lnTo>
                  <a:lnTo>
                    <a:pt x="678" y="788"/>
                  </a:lnTo>
                  <a:lnTo>
                    <a:pt x="678" y="786"/>
                  </a:lnTo>
                  <a:lnTo>
                    <a:pt x="678" y="786"/>
                  </a:lnTo>
                  <a:lnTo>
                    <a:pt x="682" y="782"/>
                  </a:lnTo>
                  <a:lnTo>
                    <a:pt x="684" y="780"/>
                  </a:lnTo>
                  <a:lnTo>
                    <a:pt x="682" y="780"/>
                  </a:lnTo>
                  <a:lnTo>
                    <a:pt x="682" y="780"/>
                  </a:lnTo>
                  <a:lnTo>
                    <a:pt x="678" y="782"/>
                  </a:lnTo>
                  <a:lnTo>
                    <a:pt x="676" y="784"/>
                  </a:lnTo>
                  <a:lnTo>
                    <a:pt x="676" y="782"/>
                  </a:lnTo>
                  <a:lnTo>
                    <a:pt x="676" y="782"/>
                  </a:lnTo>
                  <a:lnTo>
                    <a:pt x="684" y="778"/>
                  </a:lnTo>
                  <a:lnTo>
                    <a:pt x="687" y="773"/>
                  </a:lnTo>
                  <a:lnTo>
                    <a:pt x="691" y="767"/>
                  </a:lnTo>
                  <a:lnTo>
                    <a:pt x="689" y="760"/>
                  </a:lnTo>
                  <a:lnTo>
                    <a:pt x="689" y="760"/>
                  </a:lnTo>
                  <a:lnTo>
                    <a:pt x="687" y="760"/>
                  </a:lnTo>
                  <a:lnTo>
                    <a:pt x="686" y="764"/>
                  </a:lnTo>
                  <a:lnTo>
                    <a:pt x="684" y="765"/>
                  </a:lnTo>
                  <a:lnTo>
                    <a:pt x="684" y="765"/>
                  </a:lnTo>
                  <a:lnTo>
                    <a:pt x="684" y="765"/>
                  </a:lnTo>
                  <a:lnTo>
                    <a:pt x="686" y="760"/>
                  </a:lnTo>
                  <a:lnTo>
                    <a:pt x="687" y="756"/>
                  </a:lnTo>
                  <a:lnTo>
                    <a:pt x="693" y="756"/>
                  </a:lnTo>
                  <a:lnTo>
                    <a:pt x="697" y="758"/>
                  </a:lnTo>
                  <a:lnTo>
                    <a:pt x="697" y="758"/>
                  </a:lnTo>
                  <a:lnTo>
                    <a:pt x="698" y="756"/>
                  </a:lnTo>
                  <a:lnTo>
                    <a:pt x="700" y="752"/>
                  </a:lnTo>
                  <a:lnTo>
                    <a:pt x="706" y="738"/>
                  </a:lnTo>
                  <a:lnTo>
                    <a:pt x="706" y="738"/>
                  </a:lnTo>
                  <a:lnTo>
                    <a:pt x="706" y="738"/>
                  </a:lnTo>
                  <a:lnTo>
                    <a:pt x="706" y="738"/>
                  </a:lnTo>
                  <a:lnTo>
                    <a:pt x="704" y="743"/>
                  </a:lnTo>
                  <a:lnTo>
                    <a:pt x="700" y="756"/>
                  </a:lnTo>
                  <a:lnTo>
                    <a:pt x="700" y="756"/>
                  </a:lnTo>
                  <a:lnTo>
                    <a:pt x="700" y="762"/>
                  </a:lnTo>
                  <a:lnTo>
                    <a:pt x="700" y="765"/>
                  </a:lnTo>
                  <a:lnTo>
                    <a:pt x="704" y="767"/>
                  </a:lnTo>
                  <a:lnTo>
                    <a:pt x="708" y="771"/>
                  </a:lnTo>
                  <a:lnTo>
                    <a:pt x="708" y="771"/>
                  </a:lnTo>
                  <a:lnTo>
                    <a:pt x="708" y="764"/>
                  </a:lnTo>
                  <a:lnTo>
                    <a:pt x="710" y="762"/>
                  </a:lnTo>
                  <a:lnTo>
                    <a:pt x="710" y="764"/>
                  </a:lnTo>
                  <a:lnTo>
                    <a:pt x="710" y="764"/>
                  </a:lnTo>
                  <a:lnTo>
                    <a:pt x="715" y="771"/>
                  </a:lnTo>
                  <a:lnTo>
                    <a:pt x="715" y="771"/>
                  </a:lnTo>
                  <a:lnTo>
                    <a:pt x="715" y="771"/>
                  </a:lnTo>
                  <a:lnTo>
                    <a:pt x="715" y="769"/>
                  </a:lnTo>
                  <a:lnTo>
                    <a:pt x="715" y="764"/>
                  </a:lnTo>
                  <a:lnTo>
                    <a:pt x="715" y="756"/>
                  </a:lnTo>
                  <a:lnTo>
                    <a:pt x="715" y="751"/>
                  </a:lnTo>
                  <a:lnTo>
                    <a:pt x="715" y="751"/>
                  </a:lnTo>
                  <a:lnTo>
                    <a:pt x="715" y="749"/>
                  </a:lnTo>
                  <a:lnTo>
                    <a:pt x="717" y="749"/>
                  </a:lnTo>
                  <a:lnTo>
                    <a:pt x="717" y="752"/>
                  </a:lnTo>
                  <a:lnTo>
                    <a:pt x="719" y="764"/>
                  </a:lnTo>
                  <a:lnTo>
                    <a:pt x="719" y="764"/>
                  </a:lnTo>
                  <a:lnTo>
                    <a:pt x="719" y="765"/>
                  </a:lnTo>
                  <a:lnTo>
                    <a:pt x="719" y="764"/>
                  </a:lnTo>
                  <a:lnTo>
                    <a:pt x="719" y="758"/>
                  </a:lnTo>
                  <a:lnTo>
                    <a:pt x="719" y="758"/>
                  </a:lnTo>
                  <a:lnTo>
                    <a:pt x="719" y="756"/>
                  </a:lnTo>
                  <a:lnTo>
                    <a:pt x="721" y="756"/>
                  </a:lnTo>
                  <a:lnTo>
                    <a:pt x="723" y="760"/>
                  </a:lnTo>
                  <a:lnTo>
                    <a:pt x="724" y="764"/>
                  </a:lnTo>
                  <a:lnTo>
                    <a:pt x="724" y="764"/>
                  </a:lnTo>
                  <a:lnTo>
                    <a:pt x="726" y="764"/>
                  </a:lnTo>
                  <a:lnTo>
                    <a:pt x="726" y="764"/>
                  </a:lnTo>
                  <a:lnTo>
                    <a:pt x="728" y="758"/>
                  </a:lnTo>
                  <a:lnTo>
                    <a:pt x="734" y="758"/>
                  </a:lnTo>
                  <a:lnTo>
                    <a:pt x="734" y="758"/>
                  </a:lnTo>
                  <a:lnTo>
                    <a:pt x="739" y="756"/>
                  </a:lnTo>
                  <a:lnTo>
                    <a:pt x="741" y="752"/>
                  </a:lnTo>
                  <a:lnTo>
                    <a:pt x="741" y="752"/>
                  </a:lnTo>
                  <a:lnTo>
                    <a:pt x="747" y="747"/>
                  </a:lnTo>
                  <a:lnTo>
                    <a:pt x="750" y="743"/>
                  </a:lnTo>
                  <a:lnTo>
                    <a:pt x="754" y="741"/>
                  </a:lnTo>
                  <a:lnTo>
                    <a:pt x="761" y="743"/>
                  </a:lnTo>
                  <a:lnTo>
                    <a:pt x="761" y="743"/>
                  </a:lnTo>
                  <a:lnTo>
                    <a:pt x="761" y="743"/>
                  </a:lnTo>
                  <a:lnTo>
                    <a:pt x="761" y="745"/>
                  </a:lnTo>
                  <a:lnTo>
                    <a:pt x="756" y="745"/>
                  </a:lnTo>
                  <a:lnTo>
                    <a:pt x="750" y="745"/>
                  </a:lnTo>
                  <a:lnTo>
                    <a:pt x="749" y="747"/>
                  </a:lnTo>
                  <a:lnTo>
                    <a:pt x="749" y="747"/>
                  </a:lnTo>
                  <a:lnTo>
                    <a:pt x="747" y="754"/>
                  </a:lnTo>
                  <a:lnTo>
                    <a:pt x="747" y="758"/>
                  </a:lnTo>
                  <a:lnTo>
                    <a:pt x="749" y="760"/>
                  </a:lnTo>
                  <a:lnTo>
                    <a:pt x="749" y="760"/>
                  </a:lnTo>
                  <a:lnTo>
                    <a:pt x="754" y="764"/>
                  </a:lnTo>
                  <a:lnTo>
                    <a:pt x="758" y="764"/>
                  </a:lnTo>
                  <a:lnTo>
                    <a:pt x="761" y="764"/>
                  </a:lnTo>
                  <a:lnTo>
                    <a:pt x="761" y="764"/>
                  </a:lnTo>
                  <a:lnTo>
                    <a:pt x="763" y="760"/>
                  </a:lnTo>
                  <a:lnTo>
                    <a:pt x="765" y="760"/>
                  </a:lnTo>
                  <a:lnTo>
                    <a:pt x="771" y="760"/>
                  </a:lnTo>
                  <a:lnTo>
                    <a:pt x="771" y="760"/>
                  </a:lnTo>
                  <a:lnTo>
                    <a:pt x="758" y="771"/>
                  </a:lnTo>
                  <a:lnTo>
                    <a:pt x="752" y="775"/>
                  </a:lnTo>
                  <a:lnTo>
                    <a:pt x="752" y="775"/>
                  </a:lnTo>
                  <a:lnTo>
                    <a:pt x="754" y="775"/>
                  </a:lnTo>
                  <a:lnTo>
                    <a:pt x="754" y="775"/>
                  </a:lnTo>
                  <a:lnTo>
                    <a:pt x="765" y="771"/>
                  </a:lnTo>
                  <a:lnTo>
                    <a:pt x="774" y="764"/>
                  </a:lnTo>
                  <a:lnTo>
                    <a:pt x="774" y="764"/>
                  </a:lnTo>
                  <a:lnTo>
                    <a:pt x="774" y="764"/>
                  </a:lnTo>
                  <a:lnTo>
                    <a:pt x="774" y="764"/>
                  </a:lnTo>
                  <a:lnTo>
                    <a:pt x="774" y="767"/>
                  </a:lnTo>
                  <a:lnTo>
                    <a:pt x="771" y="777"/>
                  </a:lnTo>
                  <a:lnTo>
                    <a:pt x="771" y="777"/>
                  </a:lnTo>
                  <a:lnTo>
                    <a:pt x="771" y="777"/>
                  </a:lnTo>
                  <a:lnTo>
                    <a:pt x="773" y="777"/>
                  </a:lnTo>
                  <a:lnTo>
                    <a:pt x="776" y="775"/>
                  </a:lnTo>
                  <a:lnTo>
                    <a:pt x="780" y="775"/>
                  </a:lnTo>
                  <a:lnTo>
                    <a:pt x="780" y="775"/>
                  </a:lnTo>
                  <a:lnTo>
                    <a:pt x="784" y="775"/>
                  </a:lnTo>
                  <a:lnTo>
                    <a:pt x="787" y="773"/>
                  </a:lnTo>
                  <a:lnTo>
                    <a:pt x="789" y="773"/>
                  </a:lnTo>
                  <a:lnTo>
                    <a:pt x="791" y="773"/>
                  </a:lnTo>
                  <a:lnTo>
                    <a:pt x="791" y="773"/>
                  </a:lnTo>
                  <a:lnTo>
                    <a:pt x="787" y="780"/>
                  </a:lnTo>
                  <a:lnTo>
                    <a:pt x="787" y="786"/>
                  </a:lnTo>
                  <a:lnTo>
                    <a:pt x="787" y="786"/>
                  </a:lnTo>
                  <a:lnTo>
                    <a:pt x="789" y="788"/>
                  </a:lnTo>
                  <a:lnTo>
                    <a:pt x="789" y="788"/>
                  </a:lnTo>
                  <a:lnTo>
                    <a:pt x="793" y="786"/>
                  </a:lnTo>
                  <a:lnTo>
                    <a:pt x="793" y="786"/>
                  </a:lnTo>
                  <a:lnTo>
                    <a:pt x="800" y="789"/>
                  </a:lnTo>
                  <a:lnTo>
                    <a:pt x="800" y="789"/>
                  </a:lnTo>
                  <a:lnTo>
                    <a:pt x="806" y="789"/>
                  </a:lnTo>
                  <a:lnTo>
                    <a:pt x="808" y="789"/>
                  </a:lnTo>
                  <a:lnTo>
                    <a:pt x="810" y="788"/>
                  </a:lnTo>
                  <a:lnTo>
                    <a:pt x="813" y="784"/>
                  </a:lnTo>
                  <a:lnTo>
                    <a:pt x="813" y="784"/>
                  </a:lnTo>
                  <a:lnTo>
                    <a:pt x="819" y="769"/>
                  </a:lnTo>
                  <a:lnTo>
                    <a:pt x="823" y="764"/>
                  </a:lnTo>
                  <a:lnTo>
                    <a:pt x="826" y="758"/>
                  </a:lnTo>
                  <a:lnTo>
                    <a:pt x="826" y="758"/>
                  </a:lnTo>
                  <a:lnTo>
                    <a:pt x="830" y="756"/>
                  </a:lnTo>
                  <a:lnTo>
                    <a:pt x="828" y="760"/>
                  </a:lnTo>
                  <a:lnTo>
                    <a:pt x="825" y="765"/>
                  </a:lnTo>
                  <a:lnTo>
                    <a:pt x="823" y="769"/>
                  </a:lnTo>
                  <a:lnTo>
                    <a:pt x="823" y="769"/>
                  </a:lnTo>
                  <a:lnTo>
                    <a:pt x="825" y="775"/>
                  </a:lnTo>
                  <a:lnTo>
                    <a:pt x="825" y="777"/>
                  </a:lnTo>
                  <a:lnTo>
                    <a:pt x="825" y="780"/>
                  </a:lnTo>
                  <a:lnTo>
                    <a:pt x="825" y="780"/>
                  </a:lnTo>
                  <a:lnTo>
                    <a:pt x="823" y="784"/>
                  </a:lnTo>
                  <a:lnTo>
                    <a:pt x="826" y="789"/>
                  </a:lnTo>
                  <a:lnTo>
                    <a:pt x="830" y="793"/>
                  </a:lnTo>
                  <a:lnTo>
                    <a:pt x="836" y="795"/>
                  </a:lnTo>
                  <a:lnTo>
                    <a:pt x="836" y="795"/>
                  </a:lnTo>
                  <a:lnTo>
                    <a:pt x="841" y="793"/>
                  </a:lnTo>
                  <a:lnTo>
                    <a:pt x="847" y="795"/>
                  </a:lnTo>
                  <a:lnTo>
                    <a:pt x="852" y="797"/>
                  </a:lnTo>
                  <a:lnTo>
                    <a:pt x="856" y="802"/>
                  </a:lnTo>
                  <a:lnTo>
                    <a:pt x="856" y="802"/>
                  </a:lnTo>
                  <a:lnTo>
                    <a:pt x="858" y="804"/>
                  </a:lnTo>
                  <a:lnTo>
                    <a:pt x="860" y="806"/>
                  </a:lnTo>
                  <a:lnTo>
                    <a:pt x="865" y="804"/>
                  </a:lnTo>
                  <a:lnTo>
                    <a:pt x="875" y="799"/>
                  </a:lnTo>
                  <a:lnTo>
                    <a:pt x="875" y="799"/>
                  </a:lnTo>
                  <a:lnTo>
                    <a:pt x="886" y="795"/>
                  </a:lnTo>
                  <a:lnTo>
                    <a:pt x="897" y="791"/>
                  </a:lnTo>
                  <a:lnTo>
                    <a:pt x="897" y="791"/>
                  </a:lnTo>
                  <a:lnTo>
                    <a:pt x="906" y="786"/>
                  </a:lnTo>
                  <a:lnTo>
                    <a:pt x="919" y="784"/>
                  </a:lnTo>
                  <a:lnTo>
                    <a:pt x="919" y="784"/>
                  </a:lnTo>
                  <a:lnTo>
                    <a:pt x="932" y="784"/>
                  </a:lnTo>
                  <a:lnTo>
                    <a:pt x="938" y="784"/>
                  </a:lnTo>
                  <a:lnTo>
                    <a:pt x="945" y="786"/>
                  </a:lnTo>
                  <a:lnTo>
                    <a:pt x="945" y="786"/>
                  </a:lnTo>
                  <a:lnTo>
                    <a:pt x="951" y="786"/>
                  </a:lnTo>
                  <a:lnTo>
                    <a:pt x="954" y="782"/>
                  </a:lnTo>
                  <a:lnTo>
                    <a:pt x="956" y="778"/>
                  </a:lnTo>
                  <a:lnTo>
                    <a:pt x="958" y="773"/>
                  </a:lnTo>
                  <a:lnTo>
                    <a:pt x="958" y="773"/>
                  </a:lnTo>
                  <a:lnTo>
                    <a:pt x="958" y="771"/>
                  </a:lnTo>
                  <a:lnTo>
                    <a:pt x="958" y="771"/>
                  </a:lnTo>
                  <a:lnTo>
                    <a:pt x="962" y="773"/>
                  </a:lnTo>
                  <a:lnTo>
                    <a:pt x="964" y="780"/>
                  </a:lnTo>
                  <a:lnTo>
                    <a:pt x="964" y="786"/>
                  </a:lnTo>
                  <a:lnTo>
                    <a:pt x="962" y="789"/>
                  </a:lnTo>
                  <a:lnTo>
                    <a:pt x="962" y="789"/>
                  </a:lnTo>
                  <a:lnTo>
                    <a:pt x="962" y="791"/>
                  </a:lnTo>
                  <a:lnTo>
                    <a:pt x="964" y="791"/>
                  </a:lnTo>
                  <a:lnTo>
                    <a:pt x="971" y="793"/>
                  </a:lnTo>
                  <a:lnTo>
                    <a:pt x="989" y="793"/>
                  </a:lnTo>
                  <a:lnTo>
                    <a:pt x="989" y="793"/>
                  </a:lnTo>
                  <a:lnTo>
                    <a:pt x="997" y="791"/>
                  </a:lnTo>
                  <a:lnTo>
                    <a:pt x="1004" y="789"/>
                  </a:lnTo>
                  <a:lnTo>
                    <a:pt x="1010" y="786"/>
                  </a:lnTo>
                  <a:lnTo>
                    <a:pt x="1015" y="780"/>
                  </a:lnTo>
                  <a:lnTo>
                    <a:pt x="1015" y="780"/>
                  </a:lnTo>
                  <a:lnTo>
                    <a:pt x="1019" y="775"/>
                  </a:lnTo>
                  <a:lnTo>
                    <a:pt x="1023" y="769"/>
                  </a:lnTo>
                  <a:lnTo>
                    <a:pt x="1023" y="769"/>
                  </a:lnTo>
                  <a:lnTo>
                    <a:pt x="1025" y="762"/>
                  </a:lnTo>
                  <a:lnTo>
                    <a:pt x="1027" y="760"/>
                  </a:lnTo>
                  <a:lnTo>
                    <a:pt x="1028" y="758"/>
                  </a:lnTo>
                  <a:lnTo>
                    <a:pt x="1028" y="758"/>
                  </a:lnTo>
                  <a:lnTo>
                    <a:pt x="1032" y="758"/>
                  </a:lnTo>
                  <a:lnTo>
                    <a:pt x="1036" y="760"/>
                  </a:lnTo>
                  <a:lnTo>
                    <a:pt x="1038" y="764"/>
                  </a:lnTo>
                  <a:lnTo>
                    <a:pt x="1040" y="765"/>
                  </a:lnTo>
                  <a:lnTo>
                    <a:pt x="1040" y="765"/>
                  </a:lnTo>
                  <a:lnTo>
                    <a:pt x="1051" y="765"/>
                  </a:lnTo>
                  <a:lnTo>
                    <a:pt x="1054" y="765"/>
                  </a:lnTo>
                  <a:lnTo>
                    <a:pt x="1054" y="765"/>
                  </a:lnTo>
                  <a:lnTo>
                    <a:pt x="1052" y="765"/>
                  </a:lnTo>
                  <a:lnTo>
                    <a:pt x="1052" y="765"/>
                  </a:lnTo>
                  <a:lnTo>
                    <a:pt x="1045" y="767"/>
                  </a:lnTo>
                  <a:lnTo>
                    <a:pt x="1041" y="767"/>
                  </a:lnTo>
                  <a:lnTo>
                    <a:pt x="1040" y="769"/>
                  </a:lnTo>
                  <a:lnTo>
                    <a:pt x="1040" y="769"/>
                  </a:lnTo>
                  <a:lnTo>
                    <a:pt x="1040" y="769"/>
                  </a:lnTo>
                  <a:lnTo>
                    <a:pt x="1043" y="777"/>
                  </a:lnTo>
                  <a:lnTo>
                    <a:pt x="1045" y="782"/>
                  </a:lnTo>
                  <a:lnTo>
                    <a:pt x="1045" y="782"/>
                  </a:lnTo>
                  <a:lnTo>
                    <a:pt x="1045" y="784"/>
                  </a:lnTo>
                  <a:lnTo>
                    <a:pt x="1043" y="782"/>
                  </a:lnTo>
                  <a:lnTo>
                    <a:pt x="1041" y="778"/>
                  </a:lnTo>
                  <a:lnTo>
                    <a:pt x="1038" y="767"/>
                  </a:lnTo>
                  <a:lnTo>
                    <a:pt x="1038" y="767"/>
                  </a:lnTo>
                  <a:lnTo>
                    <a:pt x="1034" y="764"/>
                  </a:lnTo>
                  <a:lnTo>
                    <a:pt x="1030" y="764"/>
                  </a:lnTo>
                  <a:lnTo>
                    <a:pt x="1028" y="765"/>
                  </a:lnTo>
                  <a:lnTo>
                    <a:pt x="1028" y="769"/>
                  </a:lnTo>
                  <a:lnTo>
                    <a:pt x="1028" y="769"/>
                  </a:lnTo>
                  <a:lnTo>
                    <a:pt x="1032" y="777"/>
                  </a:lnTo>
                  <a:lnTo>
                    <a:pt x="1034" y="780"/>
                  </a:lnTo>
                  <a:lnTo>
                    <a:pt x="1034" y="786"/>
                  </a:lnTo>
                  <a:lnTo>
                    <a:pt x="1034" y="786"/>
                  </a:lnTo>
                  <a:lnTo>
                    <a:pt x="1034" y="789"/>
                  </a:lnTo>
                  <a:lnTo>
                    <a:pt x="1032" y="791"/>
                  </a:lnTo>
                  <a:lnTo>
                    <a:pt x="1027" y="797"/>
                  </a:lnTo>
                  <a:lnTo>
                    <a:pt x="1027" y="797"/>
                  </a:lnTo>
                  <a:lnTo>
                    <a:pt x="1025" y="799"/>
                  </a:lnTo>
                  <a:lnTo>
                    <a:pt x="1025" y="799"/>
                  </a:lnTo>
                  <a:lnTo>
                    <a:pt x="1028" y="799"/>
                  </a:lnTo>
                  <a:lnTo>
                    <a:pt x="1036" y="801"/>
                  </a:lnTo>
                  <a:lnTo>
                    <a:pt x="1041" y="801"/>
                  </a:lnTo>
                  <a:lnTo>
                    <a:pt x="1041" y="801"/>
                  </a:lnTo>
                  <a:lnTo>
                    <a:pt x="1051" y="802"/>
                  </a:lnTo>
                  <a:lnTo>
                    <a:pt x="1058" y="806"/>
                  </a:lnTo>
                  <a:lnTo>
                    <a:pt x="1058" y="806"/>
                  </a:lnTo>
                  <a:lnTo>
                    <a:pt x="1065" y="808"/>
                  </a:lnTo>
                  <a:lnTo>
                    <a:pt x="1075" y="808"/>
                  </a:lnTo>
                  <a:lnTo>
                    <a:pt x="1075" y="808"/>
                  </a:lnTo>
                  <a:lnTo>
                    <a:pt x="1080" y="810"/>
                  </a:lnTo>
                  <a:lnTo>
                    <a:pt x="1088" y="806"/>
                  </a:lnTo>
                  <a:lnTo>
                    <a:pt x="1088" y="806"/>
                  </a:lnTo>
                  <a:lnTo>
                    <a:pt x="1088" y="806"/>
                  </a:lnTo>
                  <a:lnTo>
                    <a:pt x="1088" y="808"/>
                  </a:lnTo>
                  <a:lnTo>
                    <a:pt x="1086" y="812"/>
                  </a:lnTo>
                  <a:lnTo>
                    <a:pt x="1086" y="812"/>
                  </a:lnTo>
                  <a:lnTo>
                    <a:pt x="1086" y="812"/>
                  </a:lnTo>
                  <a:lnTo>
                    <a:pt x="1093" y="814"/>
                  </a:lnTo>
                  <a:lnTo>
                    <a:pt x="1101" y="815"/>
                  </a:lnTo>
                  <a:lnTo>
                    <a:pt x="1108" y="817"/>
                  </a:lnTo>
                  <a:lnTo>
                    <a:pt x="1114" y="823"/>
                  </a:lnTo>
                  <a:lnTo>
                    <a:pt x="1114" y="823"/>
                  </a:lnTo>
                  <a:lnTo>
                    <a:pt x="1117" y="828"/>
                  </a:lnTo>
                  <a:lnTo>
                    <a:pt x="1125" y="832"/>
                  </a:lnTo>
                  <a:lnTo>
                    <a:pt x="1130" y="834"/>
                  </a:lnTo>
                  <a:lnTo>
                    <a:pt x="1138" y="832"/>
                  </a:lnTo>
                  <a:lnTo>
                    <a:pt x="1138" y="832"/>
                  </a:lnTo>
                  <a:lnTo>
                    <a:pt x="1140" y="832"/>
                  </a:lnTo>
                  <a:lnTo>
                    <a:pt x="1138" y="834"/>
                  </a:lnTo>
                  <a:lnTo>
                    <a:pt x="1132" y="838"/>
                  </a:lnTo>
                  <a:lnTo>
                    <a:pt x="1132" y="838"/>
                  </a:lnTo>
                  <a:lnTo>
                    <a:pt x="1130" y="840"/>
                  </a:lnTo>
                  <a:lnTo>
                    <a:pt x="1132" y="841"/>
                  </a:lnTo>
                  <a:lnTo>
                    <a:pt x="1143" y="843"/>
                  </a:lnTo>
                  <a:lnTo>
                    <a:pt x="1162" y="847"/>
                  </a:lnTo>
                  <a:lnTo>
                    <a:pt x="1179" y="853"/>
                  </a:lnTo>
                  <a:lnTo>
                    <a:pt x="1179" y="853"/>
                  </a:lnTo>
                  <a:lnTo>
                    <a:pt x="1182" y="854"/>
                  </a:lnTo>
                  <a:lnTo>
                    <a:pt x="1184" y="854"/>
                  </a:lnTo>
                  <a:lnTo>
                    <a:pt x="1184" y="849"/>
                  </a:lnTo>
                  <a:lnTo>
                    <a:pt x="1179" y="836"/>
                  </a:lnTo>
                  <a:lnTo>
                    <a:pt x="1179" y="836"/>
                  </a:lnTo>
                  <a:lnTo>
                    <a:pt x="1179" y="834"/>
                  </a:lnTo>
                  <a:lnTo>
                    <a:pt x="1179" y="832"/>
                  </a:lnTo>
                  <a:lnTo>
                    <a:pt x="1184" y="836"/>
                  </a:lnTo>
                  <a:lnTo>
                    <a:pt x="1188" y="840"/>
                  </a:lnTo>
                  <a:lnTo>
                    <a:pt x="1191" y="840"/>
                  </a:lnTo>
                  <a:lnTo>
                    <a:pt x="1191" y="840"/>
                  </a:lnTo>
                  <a:lnTo>
                    <a:pt x="1195" y="838"/>
                  </a:lnTo>
                  <a:lnTo>
                    <a:pt x="1197" y="836"/>
                  </a:lnTo>
                  <a:lnTo>
                    <a:pt x="1195" y="828"/>
                  </a:lnTo>
                  <a:lnTo>
                    <a:pt x="1195" y="828"/>
                  </a:lnTo>
                  <a:lnTo>
                    <a:pt x="1191" y="823"/>
                  </a:lnTo>
                  <a:lnTo>
                    <a:pt x="1186" y="819"/>
                  </a:lnTo>
                  <a:lnTo>
                    <a:pt x="1186" y="819"/>
                  </a:lnTo>
                  <a:lnTo>
                    <a:pt x="1184" y="817"/>
                  </a:lnTo>
                  <a:lnTo>
                    <a:pt x="1180" y="817"/>
                  </a:lnTo>
                  <a:lnTo>
                    <a:pt x="1175" y="819"/>
                  </a:lnTo>
                  <a:lnTo>
                    <a:pt x="1175" y="819"/>
                  </a:lnTo>
                  <a:lnTo>
                    <a:pt x="1175" y="819"/>
                  </a:lnTo>
                  <a:lnTo>
                    <a:pt x="1175" y="817"/>
                  </a:lnTo>
                  <a:lnTo>
                    <a:pt x="1177" y="814"/>
                  </a:lnTo>
                  <a:lnTo>
                    <a:pt x="1177" y="814"/>
                  </a:lnTo>
                  <a:lnTo>
                    <a:pt x="1177" y="812"/>
                  </a:lnTo>
                  <a:lnTo>
                    <a:pt x="1175" y="812"/>
                  </a:lnTo>
                  <a:lnTo>
                    <a:pt x="1171" y="812"/>
                  </a:lnTo>
                  <a:lnTo>
                    <a:pt x="1169" y="812"/>
                  </a:lnTo>
                  <a:lnTo>
                    <a:pt x="1169" y="812"/>
                  </a:lnTo>
                  <a:lnTo>
                    <a:pt x="1166" y="808"/>
                  </a:lnTo>
                  <a:lnTo>
                    <a:pt x="1162" y="808"/>
                  </a:lnTo>
                  <a:lnTo>
                    <a:pt x="1162" y="808"/>
                  </a:lnTo>
                  <a:lnTo>
                    <a:pt x="1156" y="808"/>
                  </a:lnTo>
                  <a:lnTo>
                    <a:pt x="1151" y="810"/>
                  </a:lnTo>
                  <a:lnTo>
                    <a:pt x="1147" y="812"/>
                  </a:lnTo>
                  <a:lnTo>
                    <a:pt x="1145" y="812"/>
                  </a:lnTo>
                  <a:lnTo>
                    <a:pt x="1145" y="812"/>
                  </a:lnTo>
                  <a:lnTo>
                    <a:pt x="1149" y="806"/>
                  </a:lnTo>
                  <a:lnTo>
                    <a:pt x="1147" y="802"/>
                  </a:lnTo>
                  <a:lnTo>
                    <a:pt x="1145" y="801"/>
                  </a:lnTo>
                  <a:lnTo>
                    <a:pt x="1145" y="799"/>
                  </a:lnTo>
                  <a:lnTo>
                    <a:pt x="1145" y="799"/>
                  </a:lnTo>
                  <a:lnTo>
                    <a:pt x="1147" y="799"/>
                  </a:lnTo>
                  <a:lnTo>
                    <a:pt x="1149" y="799"/>
                  </a:lnTo>
                  <a:lnTo>
                    <a:pt x="1153" y="801"/>
                  </a:lnTo>
                  <a:lnTo>
                    <a:pt x="1158" y="799"/>
                  </a:lnTo>
                  <a:lnTo>
                    <a:pt x="1158" y="799"/>
                  </a:lnTo>
                  <a:lnTo>
                    <a:pt x="1162" y="797"/>
                  </a:lnTo>
                  <a:lnTo>
                    <a:pt x="1166" y="801"/>
                  </a:lnTo>
                  <a:lnTo>
                    <a:pt x="1167" y="804"/>
                  </a:lnTo>
                  <a:lnTo>
                    <a:pt x="1169" y="806"/>
                  </a:lnTo>
                  <a:lnTo>
                    <a:pt x="1169" y="806"/>
                  </a:lnTo>
                  <a:lnTo>
                    <a:pt x="1177" y="806"/>
                  </a:lnTo>
                  <a:lnTo>
                    <a:pt x="1180" y="806"/>
                  </a:lnTo>
                  <a:lnTo>
                    <a:pt x="1182" y="804"/>
                  </a:lnTo>
                  <a:lnTo>
                    <a:pt x="1182" y="804"/>
                  </a:lnTo>
                  <a:lnTo>
                    <a:pt x="1182" y="797"/>
                  </a:lnTo>
                  <a:lnTo>
                    <a:pt x="1179" y="791"/>
                  </a:lnTo>
                  <a:lnTo>
                    <a:pt x="1179" y="791"/>
                  </a:lnTo>
                  <a:lnTo>
                    <a:pt x="1179" y="789"/>
                  </a:lnTo>
                  <a:lnTo>
                    <a:pt x="1180" y="789"/>
                  </a:lnTo>
                  <a:lnTo>
                    <a:pt x="1186" y="789"/>
                  </a:lnTo>
                  <a:lnTo>
                    <a:pt x="1191" y="789"/>
                  </a:lnTo>
                  <a:lnTo>
                    <a:pt x="1193" y="791"/>
                  </a:lnTo>
                  <a:lnTo>
                    <a:pt x="1193" y="791"/>
                  </a:lnTo>
                  <a:lnTo>
                    <a:pt x="1193" y="791"/>
                  </a:lnTo>
                  <a:lnTo>
                    <a:pt x="1188" y="799"/>
                  </a:lnTo>
                  <a:lnTo>
                    <a:pt x="1188" y="801"/>
                  </a:lnTo>
                  <a:lnTo>
                    <a:pt x="1188" y="804"/>
                  </a:lnTo>
                  <a:lnTo>
                    <a:pt x="1188" y="804"/>
                  </a:lnTo>
                  <a:lnTo>
                    <a:pt x="1193" y="812"/>
                  </a:lnTo>
                  <a:lnTo>
                    <a:pt x="1201" y="817"/>
                  </a:lnTo>
                  <a:lnTo>
                    <a:pt x="1201" y="817"/>
                  </a:lnTo>
                  <a:lnTo>
                    <a:pt x="1201" y="821"/>
                  </a:lnTo>
                  <a:lnTo>
                    <a:pt x="1201" y="823"/>
                  </a:lnTo>
                  <a:lnTo>
                    <a:pt x="1199" y="825"/>
                  </a:lnTo>
                  <a:lnTo>
                    <a:pt x="1203" y="828"/>
                  </a:lnTo>
                  <a:lnTo>
                    <a:pt x="1203" y="828"/>
                  </a:lnTo>
                  <a:lnTo>
                    <a:pt x="1206" y="828"/>
                  </a:lnTo>
                  <a:lnTo>
                    <a:pt x="1208" y="827"/>
                  </a:lnTo>
                  <a:lnTo>
                    <a:pt x="1214" y="823"/>
                  </a:lnTo>
                  <a:lnTo>
                    <a:pt x="1214" y="823"/>
                  </a:lnTo>
                  <a:lnTo>
                    <a:pt x="1217" y="821"/>
                  </a:lnTo>
                  <a:lnTo>
                    <a:pt x="1219" y="823"/>
                  </a:lnTo>
                  <a:lnTo>
                    <a:pt x="1221" y="825"/>
                  </a:lnTo>
                  <a:lnTo>
                    <a:pt x="1225" y="828"/>
                  </a:lnTo>
                  <a:lnTo>
                    <a:pt x="1225" y="828"/>
                  </a:lnTo>
                  <a:lnTo>
                    <a:pt x="1230" y="830"/>
                  </a:lnTo>
                  <a:lnTo>
                    <a:pt x="1234" y="832"/>
                  </a:lnTo>
                  <a:lnTo>
                    <a:pt x="1236" y="828"/>
                  </a:lnTo>
                  <a:lnTo>
                    <a:pt x="1236" y="828"/>
                  </a:lnTo>
                  <a:lnTo>
                    <a:pt x="1238" y="827"/>
                  </a:lnTo>
                  <a:lnTo>
                    <a:pt x="1236" y="823"/>
                  </a:lnTo>
                  <a:lnTo>
                    <a:pt x="1232" y="815"/>
                  </a:lnTo>
                  <a:lnTo>
                    <a:pt x="1223" y="802"/>
                  </a:lnTo>
                  <a:lnTo>
                    <a:pt x="1223" y="802"/>
                  </a:lnTo>
                  <a:lnTo>
                    <a:pt x="1214" y="789"/>
                  </a:lnTo>
                  <a:lnTo>
                    <a:pt x="1204" y="777"/>
                  </a:lnTo>
                  <a:lnTo>
                    <a:pt x="1197" y="764"/>
                  </a:lnTo>
                  <a:lnTo>
                    <a:pt x="1197" y="764"/>
                  </a:lnTo>
                  <a:lnTo>
                    <a:pt x="1201" y="767"/>
                  </a:lnTo>
                  <a:lnTo>
                    <a:pt x="1204" y="769"/>
                  </a:lnTo>
                  <a:lnTo>
                    <a:pt x="1204" y="769"/>
                  </a:lnTo>
                  <a:lnTo>
                    <a:pt x="1204" y="769"/>
                  </a:lnTo>
                  <a:lnTo>
                    <a:pt x="1201" y="765"/>
                  </a:lnTo>
                  <a:lnTo>
                    <a:pt x="1195" y="762"/>
                  </a:lnTo>
                  <a:lnTo>
                    <a:pt x="1191" y="760"/>
                  </a:lnTo>
                  <a:lnTo>
                    <a:pt x="1191" y="758"/>
                  </a:lnTo>
                  <a:lnTo>
                    <a:pt x="1191" y="758"/>
                  </a:lnTo>
                  <a:lnTo>
                    <a:pt x="1191" y="758"/>
                  </a:lnTo>
                  <a:lnTo>
                    <a:pt x="1193" y="754"/>
                  </a:lnTo>
                  <a:lnTo>
                    <a:pt x="1193" y="749"/>
                  </a:lnTo>
                  <a:lnTo>
                    <a:pt x="1193" y="743"/>
                  </a:lnTo>
                  <a:lnTo>
                    <a:pt x="1193" y="743"/>
                  </a:lnTo>
                  <a:lnTo>
                    <a:pt x="1193" y="745"/>
                  </a:lnTo>
                  <a:lnTo>
                    <a:pt x="1193" y="745"/>
                  </a:lnTo>
                  <a:lnTo>
                    <a:pt x="1197" y="754"/>
                  </a:lnTo>
                  <a:lnTo>
                    <a:pt x="1203" y="762"/>
                  </a:lnTo>
                  <a:lnTo>
                    <a:pt x="1203" y="762"/>
                  </a:lnTo>
                  <a:lnTo>
                    <a:pt x="1208" y="769"/>
                  </a:lnTo>
                  <a:lnTo>
                    <a:pt x="1214" y="777"/>
                  </a:lnTo>
                  <a:lnTo>
                    <a:pt x="1214" y="777"/>
                  </a:lnTo>
                  <a:lnTo>
                    <a:pt x="1217" y="786"/>
                  </a:lnTo>
                  <a:lnTo>
                    <a:pt x="1221" y="788"/>
                  </a:lnTo>
                  <a:lnTo>
                    <a:pt x="1225" y="789"/>
                  </a:lnTo>
                  <a:lnTo>
                    <a:pt x="1225" y="789"/>
                  </a:lnTo>
                  <a:lnTo>
                    <a:pt x="1227" y="789"/>
                  </a:lnTo>
                  <a:lnTo>
                    <a:pt x="1229" y="791"/>
                  </a:lnTo>
                  <a:lnTo>
                    <a:pt x="1229" y="795"/>
                  </a:lnTo>
                  <a:lnTo>
                    <a:pt x="1229" y="795"/>
                  </a:lnTo>
                  <a:lnTo>
                    <a:pt x="1230" y="799"/>
                  </a:lnTo>
                  <a:lnTo>
                    <a:pt x="1234" y="801"/>
                  </a:lnTo>
                  <a:lnTo>
                    <a:pt x="1234" y="801"/>
                  </a:lnTo>
                  <a:lnTo>
                    <a:pt x="1242" y="808"/>
                  </a:lnTo>
                  <a:lnTo>
                    <a:pt x="1245" y="812"/>
                  </a:lnTo>
                  <a:lnTo>
                    <a:pt x="1249" y="814"/>
                  </a:lnTo>
                  <a:lnTo>
                    <a:pt x="1249" y="814"/>
                  </a:lnTo>
                  <a:lnTo>
                    <a:pt x="1256" y="814"/>
                  </a:lnTo>
                  <a:lnTo>
                    <a:pt x="1264" y="815"/>
                  </a:lnTo>
                  <a:lnTo>
                    <a:pt x="1264" y="815"/>
                  </a:lnTo>
                  <a:lnTo>
                    <a:pt x="1269" y="815"/>
                  </a:lnTo>
                  <a:lnTo>
                    <a:pt x="1271" y="814"/>
                  </a:lnTo>
                  <a:lnTo>
                    <a:pt x="1273" y="810"/>
                  </a:lnTo>
                  <a:lnTo>
                    <a:pt x="1273" y="804"/>
                  </a:lnTo>
                  <a:lnTo>
                    <a:pt x="1273" y="804"/>
                  </a:lnTo>
                  <a:lnTo>
                    <a:pt x="1271" y="797"/>
                  </a:lnTo>
                  <a:lnTo>
                    <a:pt x="1271" y="795"/>
                  </a:lnTo>
                  <a:lnTo>
                    <a:pt x="1273" y="793"/>
                  </a:lnTo>
                  <a:lnTo>
                    <a:pt x="1273" y="793"/>
                  </a:lnTo>
                  <a:lnTo>
                    <a:pt x="1277" y="788"/>
                  </a:lnTo>
                  <a:lnTo>
                    <a:pt x="1279" y="788"/>
                  </a:lnTo>
                  <a:lnTo>
                    <a:pt x="1277" y="789"/>
                  </a:lnTo>
                  <a:lnTo>
                    <a:pt x="1277" y="789"/>
                  </a:lnTo>
                  <a:lnTo>
                    <a:pt x="1275" y="795"/>
                  </a:lnTo>
                  <a:lnTo>
                    <a:pt x="1275" y="799"/>
                  </a:lnTo>
                  <a:lnTo>
                    <a:pt x="1275" y="804"/>
                  </a:lnTo>
                  <a:lnTo>
                    <a:pt x="1275" y="812"/>
                  </a:lnTo>
                  <a:lnTo>
                    <a:pt x="1275" y="812"/>
                  </a:lnTo>
                  <a:lnTo>
                    <a:pt x="1277" y="817"/>
                  </a:lnTo>
                  <a:lnTo>
                    <a:pt x="1280" y="823"/>
                  </a:lnTo>
                  <a:lnTo>
                    <a:pt x="1284" y="827"/>
                  </a:lnTo>
                  <a:lnTo>
                    <a:pt x="1290" y="828"/>
                  </a:lnTo>
                  <a:lnTo>
                    <a:pt x="1290" y="828"/>
                  </a:lnTo>
                  <a:lnTo>
                    <a:pt x="1292" y="815"/>
                  </a:lnTo>
                  <a:lnTo>
                    <a:pt x="1292" y="812"/>
                  </a:lnTo>
                  <a:lnTo>
                    <a:pt x="1292" y="814"/>
                  </a:lnTo>
                  <a:lnTo>
                    <a:pt x="1292" y="814"/>
                  </a:lnTo>
                  <a:lnTo>
                    <a:pt x="1293" y="827"/>
                  </a:lnTo>
                  <a:lnTo>
                    <a:pt x="1295" y="832"/>
                  </a:lnTo>
                  <a:lnTo>
                    <a:pt x="1297" y="834"/>
                  </a:lnTo>
                  <a:lnTo>
                    <a:pt x="1299" y="834"/>
                  </a:lnTo>
                  <a:lnTo>
                    <a:pt x="1299" y="834"/>
                  </a:lnTo>
                  <a:lnTo>
                    <a:pt x="1303" y="834"/>
                  </a:lnTo>
                  <a:lnTo>
                    <a:pt x="1303" y="830"/>
                  </a:lnTo>
                  <a:lnTo>
                    <a:pt x="1303" y="828"/>
                  </a:lnTo>
                  <a:lnTo>
                    <a:pt x="1305" y="827"/>
                  </a:lnTo>
                  <a:lnTo>
                    <a:pt x="1305" y="827"/>
                  </a:lnTo>
                  <a:lnTo>
                    <a:pt x="1314" y="825"/>
                  </a:lnTo>
                  <a:lnTo>
                    <a:pt x="1319" y="825"/>
                  </a:lnTo>
                  <a:lnTo>
                    <a:pt x="1319" y="825"/>
                  </a:lnTo>
                  <a:lnTo>
                    <a:pt x="1318" y="827"/>
                  </a:lnTo>
                  <a:lnTo>
                    <a:pt x="1318" y="827"/>
                  </a:lnTo>
                  <a:lnTo>
                    <a:pt x="1310" y="828"/>
                  </a:lnTo>
                  <a:lnTo>
                    <a:pt x="1306" y="828"/>
                  </a:lnTo>
                  <a:lnTo>
                    <a:pt x="1305" y="832"/>
                  </a:lnTo>
                  <a:lnTo>
                    <a:pt x="1305" y="832"/>
                  </a:lnTo>
                  <a:lnTo>
                    <a:pt x="1308" y="836"/>
                  </a:lnTo>
                  <a:lnTo>
                    <a:pt x="1314" y="840"/>
                  </a:lnTo>
                  <a:lnTo>
                    <a:pt x="1325" y="845"/>
                  </a:lnTo>
                  <a:lnTo>
                    <a:pt x="1334" y="847"/>
                  </a:lnTo>
                  <a:lnTo>
                    <a:pt x="1336" y="849"/>
                  </a:lnTo>
                  <a:lnTo>
                    <a:pt x="1334" y="849"/>
                  </a:lnTo>
                  <a:lnTo>
                    <a:pt x="1334" y="849"/>
                  </a:lnTo>
                  <a:lnTo>
                    <a:pt x="1321" y="847"/>
                  </a:lnTo>
                  <a:lnTo>
                    <a:pt x="1308" y="845"/>
                  </a:lnTo>
                  <a:lnTo>
                    <a:pt x="1308" y="845"/>
                  </a:lnTo>
                  <a:lnTo>
                    <a:pt x="1306" y="847"/>
                  </a:lnTo>
                  <a:lnTo>
                    <a:pt x="1308" y="849"/>
                  </a:lnTo>
                  <a:lnTo>
                    <a:pt x="1312" y="853"/>
                  </a:lnTo>
                  <a:lnTo>
                    <a:pt x="1312" y="853"/>
                  </a:lnTo>
                  <a:lnTo>
                    <a:pt x="1314" y="853"/>
                  </a:lnTo>
                  <a:lnTo>
                    <a:pt x="1318" y="854"/>
                  </a:lnTo>
                  <a:lnTo>
                    <a:pt x="1318" y="854"/>
                  </a:lnTo>
                  <a:lnTo>
                    <a:pt x="1319" y="856"/>
                  </a:lnTo>
                  <a:lnTo>
                    <a:pt x="1321" y="858"/>
                  </a:lnTo>
                  <a:lnTo>
                    <a:pt x="1323" y="860"/>
                  </a:lnTo>
                  <a:lnTo>
                    <a:pt x="1327" y="860"/>
                  </a:lnTo>
                  <a:lnTo>
                    <a:pt x="1327" y="860"/>
                  </a:lnTo>
                  <a:lnTo>
                    <a:pt x="1329" y="862"/>
                  </a:lnTo>
                  <a:lnTo>
                    <a:pt x="1329" y="862"/>
                  </a:lnTo>
                  <a:lnTo>
                    <a:pt x="1325" y="867"/>
                  </a:lnTo>
                  <a:lnTo>
                    <a:pt x="1325" y="867"/>
                  </a:lnTo>
                  <a:lnTo>
                    <a:pt x="1327" y="867"/>
                  </a:lnTo>
                  <a:lnTo>
                    <a:pt x="1327" y="867"/>
                  </a:lnTo>
                  <a:lnTo>
                    <a:pt x="1330" y="867"/>
                  </a:lnTo>
                  <a:lnTo>
                    <a:pt x="1334" y="864"/>
                  </a:lnTo>
                  <a:lnTo>
                    <a:pt x="1340" y="864"/>
                  </a:lnTo>
                  <a:lnTo>
                    <a:pt x="1340" y="864"/>
                  </a:lnTo>
                  <a:lnTo>
                    <a:pt x="1340" y="864"/>
                  </a:lnTo>
                  <a:lnTo>
                    <a:pt x="1340" y="864"/>
                  </a:lnTo>
                  <a:lnTo>
                    <a:pt x="1338" y="867"/>
                  </a:lnTo>
                  <a:lnTo>
                    <a:pt x="1327" y="873"/>
                  </a:lnTo>
                  <a:lnTo>
                    <a:pt x="1327" y="873"/>
                  </a:lnTo>
                  <a:lnTo>
                    <a:pt x="1325" y="875"/>
                  </a:lnTo>
                  <a:lnTo>
                    <a:pt x="1327" y="878"/>
                  </a:lnTo>
                  <a:lnTo>
                    <a:pt x="1327" y="878"/>
                  </a:lnTo>
                  <a:lnTo>
                    <a:pt x="1327" y="880"/>
                  </a:lnTo>
                  <a:lnTo>
                    <a:pt x="1327" y="880"/>
                  </a:lnTo>
                  <a:lnTo>
                    <a:pt x="1332" y="882"/>
                  </a:lnTo>
                  <a:lnTo>
                    <a:pt x="1332" y="882"/>
                  </a:lnTo>
                  <a:lnTo>
                    <a:pt x="1336" y="880"/>
                  </a:lnTo>
                  <a:lnTo>
                    <a:pt x="1338" y="877"/>
                  </a:lnTo>
                  <a:lnTo>
                    <a:pt x="1338" y="877"/>
                  </a:lnTo>
                  <a:lnTo>
                    <a:pt x="1340" y="877"/>
                  </a:lnTo>
                  <a:lnTo>
                    <a:pt x="1342" y="878"/>
                  </a:lnTo>
                  <a:lnTo>
                    <a:pt x="1345" y="880"/>
                  </a:lnTo>
                  <a:lnTo>
                    <a:pt x="1345" y="880"/>
                  </a:lnTo>
                  <a:lnTo>
                    <a:pt x="1349" y="882"/>
                  </a:lnTo>
                  <a:lnTo>
                    <a:pt x="1353" y="880"/>
                  </a:lnTo>
                  <a:lnTo>
                    <a:pt x="1358" y="875"/>
                  </a:lnTo>
                  <a:lnTo>
                    <a:pt x="1358" y="875"/>
                  </a:lnTo>
                  <a:lnTo>
                    <a:pt x="1358" y="875"/>
                  </a:lnTo>
                  <a:lnTo>
                    <a:pt x="1360" y="875"/>
                  </a:lnTo>
                  <a:lnTo>
                    <a:pt x="1360" y="880"/>
                  </a:lnTo>
                  <a:lnTo>
                    <a:pt x="1362" y="886"/>
                  </a:lnTo>
                  <a:lnTo>
                    <a:pt x="1366" y="891"/>
                  </a:lnTo>
                  <a:lnTo>
                    <a:pt x="1366" y="891"/>
                  </a:lnTo>
                  <a:lnTo>
                    <a:pt x="1369" y="891"/>
                  </a:lnTo>
                  <a:lnTo>
                    <a:pt x="1371" y="891"/>
                  </a:lnTo>
                  <a:lnTo>
                    <a:pt x="1377" y="890"/>
                  </a:lnTo>
                  <a:lnTo>
                    <a:pt x="1382" y="888"/>
                  </a:lnTo>
                  <a:lnTo>
                    <a:pt x="1382" y="888"/>
                  </a:lnTo>
                  <a:lnTo>
                    <a:pt x="1382" y="890"/>
                  </a:lnTo>
                  <a:lnTo>
                    <a:pt x="1382" y="890"/>
                  </a:lnTo>
                  <a:lnTo>
                    <a:pt x="1381" y="897"/>
                  </a:lnTo>
                  <a:lnTo>
                    <a:pt x="1382" y="904"/>
                  </a:lnTo>
                  <a:lnTo>
                    <a:pt x="1382" y="904"/>
                  </a:lnTo>
                  <a:lnTo>
                    <a:pt x="1384" y="904"/>
                  </a:lnTo>
                  <a:lnTo>
                    <a:pt x="1386" y="903"/>
                  </a:lnTo>
                  <a:lnTo>
                    <a:pt x="1390" y="899"/>
                  </a:lnTo>
                  <a:lnTo>
                    <a:pt x="1390" y="899"/>
                  </a:lnTo>
                  <a:lnTo>
                    <a:pt x="1392" y="899"/>
                  </a:lnTo>
                  <a:lnTo>
                    <a:pt x="1392" y="903"/>
                  </a:lnTo>
                  <a:lnTo>
                    <a:pt x="1393" y="906"/>
                  </a:lnTo>
                  <a:lnTo>
                    <a:pt x="1397" y="908"/>
                  </a:lnTo>
                  <a:lnTo>
                    <a:pt x="1397" y="908"/>
                  </a:lnTo>
                  <a:lnTo>
                    <a:pt x="1403" y="912"/>
                  </a:lnTo>
                  <a:lnTo>
                    <a:pt x="1405" y="914"/>
                  </a:lnTo>
                  <a:lnTo>
                    <a:pt x="1408" y="914"/>
                  </a:lnTo>
                  <a:lnTo>
                    <a:pt x="1408" y="914"/>
                  </a:lnTo>
                  <a:lnTo>
                    <a:pt x="1412" y="916"/>
                  </a:lnTo>
                  <a:lnTo>
                    <a:pt x="1414" y="916"/>
                  </a:lnTo>
                  <a:lnTo>
                    <a:pt x="1416" y="919"/>
                  </a:lnTo>
                  <a:lnTo>
                    <a:pt x="1419" y="919"/>
                  </a:lnTo>
                  <a:lnTo>
                    <a:pt x="1419" y="919"/>
                  </a:lnTo>
                  <a:lnTo>
                    <a:pt x="1425" y="919"/>
                  </a:lnTo>
                  <a:lnTo>
                    <a:pt x="1427" y="917"/>
                  </a:lnTo>
                  <a:lnTo>
                    <a:pt x="1431" y="919"/>
                  </a:lnTo>
                  <a:lnTo>
                    <a:pt x="1431" y="919"/>
                  </a:lnTo>
                  <a:lnTo>
                    <a:pt x="1423" y="923"/>
                  </a:lnTo>
                  <a:lnTo>
                    <a:pt x="1419" y="927"/>
                  </a:lnTo>
                  <a:lnTo>
                    <a:pt x="1421" y="930"/>
                  </a:lnTo>
                  <a:lnTo>
                    <a:pt x="1421" y="930"/>
                  </a:lnTo>
                  <a:lnTo>
                    <a:pt x="1423" y="940"/>
                  </a:lnTo>
                  <a:lnTo>
                    <a:pt x="1425" y="949"/>
                  </a:lnTo>
                  <a:lnTo>
                    <a:pt x="1425" y="949"/>
                  </a:lnTo>
                  <a:lnTo>
                    <a:pt x="1423" y="953"/>
                  </a:lnTo>
                  <a:lnTo>
                    <a:pt x="1421" y="958"/>
                  </a:lnTo>
                  <a:lnTo>
                    <a:pt x="1421" y="958"/>
                  </a:lnTo>
                  <a:lnTo>
                    <a:pt x="1421" y="960"/>
                  </a:lnTo>
                  <a:lnTo>
                    <a:pt x="1421" y="962"/>
                  </a:lnTo>
                  <a:lnTo>
                    <a:pt x="1425" y="966"/>
                  </a:lnTo>
                  <a:lnTo>
                    <a:pt x="1425" y="966"/>
                  </a:lnTo>
                  <a:lnTo>
                    <a:pt x="1429" y="969"/>
                  </a:lnTo>
                  <a:lnTo>
                    <a:pt x="1432" y="969"/>
                  </a:lnTo>
                  <a:lnTo>
                    <a:pt x="1436" y="969"/>
                  </a:lnTo>
                  <a:lnTo>
                    <a:pt x="1440" y="967"/>
                  </a:lnTo>
                  <a:lnTo>
                    <a:pt x="1440" y="967"/>
                  </a:lnTo>
                  <a:lnTo>
                    <a:pt x="1440" y="967"/>
                  </a:lnTo>
                  <a:lnTo>
                    <a:pt x="1438" y="966"/>
                  </a:lnTo>
                  <a:lnTo>
                    <a:pt x="1432" y="962"/>
                  </a:lnTo>
                  <a:lnTo>
                    <a:pt x="1432" y="962"/>
                  </a:lnTo>
                  <a:lnTo>
                    <a:pt x="1432" y="960"/>
                  </a:lnTo>
                  <a:lnTo>
                    <a:pt x="1436" y="962"/>
                  </a:lnTo>
                  <a:lnTo>
                    <a:pt x="1440" y="964"/>
                  </a:lnTo>
                  <a:lnTo>
                    <a:pt x="1440" y="964"/>
                  </a:lnTo>
                  <a:lnTo>
                    <a:pt x="1440" y="956"/>
                  </a:lnTo>
                  <a:lnTo>
                    <a:pt x="1438" y="953"/>
                  </a:lnTo>
                  <a:lnTo>
                    <a:pt x="1436" y="949"/>
                  </a:lnTo>
                  <a:lnTo>
                    <a:pt x="1436" y="949"/>
                  </a:lnTo>
                  <a:lnTo>
                    <a:pt x="1434" y="945"/>
                  </a:lnTo>
                  <a:lnTo>
                    <a:pt x="1434" y="943"/>
                  </a:lnTo>
                  <a:lnTo>
                    <a:pt x="1438" y="936"/>
                  </a:lnTo>
                  <a:lnTo>
                    <a:pt x="1438" y="936"/>
                  </a:lnTo>
                  <a:lnTo>
                    <a:pt x="1444" y="930"/>
                  </a:lnTo>
                  <a:lnTo>
                    <a:pt x="1444" y="930"/>
                  </a:lnTo>
                  <a:lnTo>
                    <a:pt x="1447" y="928"/>
                  </a:lnTo>
                  <a:lnTo>
                    <a:pt x="1449" y="928"/>
                  </a:lnTo>
                  <a:lnTo>
                    <a:pt x="1449" y="928"/>
                  </a:lnTo>
                  <a:lnTo>
                    <a:pt x="1453" y="923"/>
                  </a:lnTo>
                  <a:lnTo>
                    <a:pt x="1455" y="919"/>
                  </a:lnTo>
                  <a:lnTo>
                    <a:pt x="1457" y="914"/>
                  </a:lnTo>
                  <a:lnTo>
                    <a:pt x="1457" y="914"/>
                  </a:lnTo>
                  <a:lnTo>
                    <a:pt x="1457" y="916"/>
                  </a:lnTo>
                  <a:lnTo>
                    <a:pt x="1457" y="916"/>
                  </a:lnTo>
                  <a:lnTo>
                    <a:pt x="1457" y="919"/>
                  </a:lnTo>
                  <a:lnTo>
                    <a:pt x="1458" y="923"/>
                  </a:lnTo>
                  <a:lnTo>
                    <a:pt x="1462" y="928"/>
                  </a:lnTo>
                  <a:lnTo>
                    <a:pt x="1468" y="934"/>
                  </a:lnTo>
                  <a:lnTo>
                    <a:pt x="1475" y="940"/>
                  </a:lnTo>
                  <a:lnTo>
                    <a:pt x="1475" y="940"/>
                  </a:lnTo>
                  <a:lnTo>
                    <a:pt x="1479" y="947"/>
                  </a:lnTo>
                  <a:lnTo>
                    <a:pt x="1482" y="954"/>
                  </a:lnTo>
                  <a:lnTo>
                    <a:pt x="1486" y="960"/>
                  </a:lnTo>
                  <a:lnTo>
                    <a:pt x="1494" y="966"/>
                  </a:lnTo>
                  <a:lnTo>
                    <a:pt x="1494" y="966"/>
                  </a:lnTo>
                  <a:lnTo>
                    <a:pt x="1488" y="969"/>
                  </a:lnTo>
                  <a:lnTo>
                    <a:pt x="1486" y="971"/>
                  </a:lnTo>
                  <a:lnTo>
                    <a:pt x="1486" y="975"/>
                  </a:lnTo>
                  <a:lnTo>
                    <a:pt x="1486" y="975"/>
                  </a:lnTo>
                  <a:lnTo>
                    <a:pt x="1486" y="979"/>
                  </a:lnTo>
                  <a:lnTo>
                    <a:pt x="1486" y="980"/>
                  </a:lnTo>
                  <a:lnTo>
                    <a:pt x="1490" y="982"/>
                  </a:lnTo>
                  <a:lnTo>
                    <a:pt x="1494" y="982"/>
                  </a:lnTo>
                  <a:lnTo>
                    <a:pt x="1494" y="982"/>
                  </a:lnTo>
                  <a:lnTo>
                    <a:pt x="1499" y="977"/>
                  </a:lnTo>
                  <a:lnTo>
                    <a:pt x="1501" y="975"/>
                  </a:lnTo>
                  <a:lnTo>
                    <a:pt x="1503" y="973"/>
                  </a:lnTo>
                  <a:lnTo>
                    <a:pt x="1503" y="975"/>
                  </a:lnTo>
                  <a:lnTo>
                    <a:pt x="1503" y="975"/>
                  </a:lnTo>
                  <a:lnTo>
                    <a:pt x="1495" y="982"/>
                  </a:lnTo>
                  <a:lnTo>
                    <a:pt x="1495" y="982"/>
                  </a:lnTo>
                  <a:lnTo>
                    <a:pt x="1494" y="986"/>
                  </a:lnTo>
                  <a:lnTo>
                    <a:pt x="1495" y="990"/>
                  </a:lnTo>
                  <a:lnTo>
                    <a:pt x="1499" y="997"/>
                  </a:lnTo>
                  <a:lnTo>
                    <a:pt x="1499" y="997"/>
                  </a:lnTo>
                  <a:lnTo>
                    <a:pt x="1503" y="1001"/>
                  </a:lnTo>
                  <a:lnTo>
                    <a:pt x="1510" y="1001"/>
                  </a:lnTo>
                  <a:lnTo>
                    <a:pt x="1510" y="1001"/>
                  </a:lnTo>
                  <a:lnTo>
                    <a:pt x="1510" y="999"/>
                  </a:lnTo>
                  <a:lnTo>
                    <a:pt x="1508" y="995"/>
                  </a:lnTo>
                  <a:lnTo>
                    <a:pt x="1505" y="988"/>
                  </a:lnTo>
                  <a:lnTo>
                    <a:pt x="1505" y="988"/>
                  </a:lnTo>
                  <a:lnTo>
                    <a:pt x="1505" y="986"/>
                  </a:lnTo>
                  <a:lnTo>
                    <a:pt x="1507" y="986"/>
                  </a:lnTo>
                  <a:lnTo>
                    <a:pt x="1508" y="990"/>
                  </a:lnTo>
                  <a:lnTo>
                    <a:pt x="1514" y="1001"/>
                  </a:lnTo>
                  <a:lnTo>
                    <a:pt x="1514" y="1001"/>
                  </a:lnTo>
                  <a:lnTo>
                    <a:pt x="1516" y="999"/>
                  </a:lnTo>
                  <a:lnTo>
                    <a:pt x="1518" y="995"/>
                  </a:lnTo>
                  <a:lnTo>
                    <a:pt x="1521" y="986"/>
                  </a:lnTo>
                  <a:lnTo>
                    <a:pt x="1521" y="986"/>
                  </a:lnTo>
                  <a:lnTo>
                    <a:pt x="1523" y="979"/>
                  </a:lnTo>
                  <a:lnTo>
                    <a:pt x="1523" y="971"/>
                  </a:lnTo>
                  <a:lnTo>
                    <a:pt x="1523" y="971"/>
                  </a:lnTo>
                  <a:lnTo>
                    <a:pt x="1523" y="962"/>
                  </a:lnTo>
                  <a:lnTo>
                    <a:pt x="1525" y="953"/>
                  </a:lnTo>
                  <a:lnTo>
                    <a:pt x="1525" y="953"/>
                  </a:lnTo>
                  <a:lnTo>
                    <a:pt x="1523" y="949"/>
                  </a:lnTo>
                  <a:lnTo>
                    <a:pt x="1520" y="945"/>
                  </a:lnTo>
                  <a:lnTo>
                    <a:pt x="1514" y="940"/>
                  </a:lnTo>
                  <a:lnTo>
                    <a:pt x="1514" y="940"/>
                  </a:lnTo>
                  <a:lnTo>
                    <a:pt x="1510" y="934"/>
                  </a:lnTo>
                  <a:lnTo>
                    <a:pt x="1507" y="928"/>
                  </a:lnTo>
                  <a:lnTo>
                    <a:pt x="1507" y="928"/>
                  </a:lnTo>
                  <a:lnTo>
                    <a:pt x="1503" y="921"/>
                  </a:lnTo>
                  <a:lnTo>
                    <a:pt x="1503" y="914"/>
                  </a:lnTo>
                  <a:lnTo>
                    <a:pt x="1503" y="914"/>
                  </a:lnTo>
                  <a:lnTo>
                    <a:pt x="1501" y="906"/>
                  </a:lnTo>
                  <a:lnTo>
                    <a:pt x="1499" y="903"/>
                  </a:lnTo>
                  <a:lnTo>
                    <a:pt x="1497" y="899"/>
                  </a:lnTo>
                  <a:lnTo>
                    <a:pt x="1497" y="899"/>
                  </a:lnTo>
                  <a:lnTo>
                    <a:pt x="1494" y="897"/>
                  </a:lnTo>
                  <a:lnTo>
                    <a:pt x="1492" y="897"/>
                  </a:lnTo>
                  <a:lnTo>
                    <a:pt x="1490" y="899"/>
                  </a:lnTo>
                  <a:lnTo>
                    <a:pt x="1484" y="899"/>
                  </a:lnTo>
                  <a:lnTo>
                    <a:pt x="1484" y="899"/>
                  </a:lnTo>
                  <a:lnTo>
                    <a:pt x="1481" y="899"/>
                  </a:lnTo>
                  <a:lnTo>
                    <a:pt x="1477" y="897"/>
                  </a:lnTo>
                  <a:lnTo>
                    <a:pt x="1473" y="895"/>
                  </a:lnTo>
                  <a:lnTo>
                    <a:pt x="1469" y="893"/>
                  </a:lnTo>
                  <a:lnTo>
                    <a:pt x="1469" y="893"/>
                  </a:lnTo>
                  <a:lnTo>
                    <a:pt x="1462" y="891"/>
                  </a:lnTo>
                  <a:lnTo>
                    <a:pt x="1458" y="891"/>
                  </a:lnTo>
                  <a:lnTo>
                    <a:pt x="1457" y="890"/>
                  </a:lnTo>
                  <a:lnTo>
                    <a:pt x="1457" y="890"/>
                  </a:lnTo>
                  <a:lnTo>
                    <a:pt x="1447" y="891"/>
                  </a:lnTo>
                  <a:lnTo>
                    <a:pt x="1438" y="891"/>
                  </a:lnTo>
                  <a:lnTo>
                    <a:pt x="1438" y="891"/>
                  </a:lnTo>
                  <a:lnTo>
                    <a:pt x="1423" y="890"/>
                  </a:lnTo>
                  <a:lnTo>
                    <a:pt x="1423" y="890"/>
                  </a:lnTo>
                  <a:lnTo>
                    <a:pt x="1416" y="891"/>
                  </a:lnTo>
                  <a:lnTo>
                    <a:pt x="1412" y="891"/>
                  </a:lnTo>
                  <a:lnTo>
                    <a:pt x="1408" y="890"/>
                  </a:lnTo>
                  <a:lnTo>
                    <a:pt x="1408" y="890"/>
                  </a:lnTo>
                  <a:lnTo>
                    <a:pt x="1405" y="884"/>
                  </a:lnTo>
                  <a:lnTo>
                    <a:pt x="1399" y="880"/>
                  </a:lnTo>
                  <a:lnTo>
                    <a:pt x="1399" y="880"/>
                  </a:lnTo>
                  <a:lnTo>
                    <a:pt x="1392" y="875"/>
                  </a:lnTo>
                  <a:lnTo>
                    <a:pt x="1386" y="869"/>
                  </a:lnTo>
                  <a:lnTo>
                    <a:pt x="1386" y="869"/>
                  </a:lnTo>
                  <a:lnTo>
                    <a:pt x="1382" y="869"/>
                  </a:lnTo>
                  <a:lnTo>
                    <a:pt x="1379" y="869"/>
                  </a:lnTo>
                  <a:lnTo>
                    <a:pt x="1377" y="869"/>
                  </a:lnTo>
                  <a:lnTo>
                    <a:pt x="1375" y="867"/>
                  </a:lnTo>
                  <a:lnTo>
                    <a:pt x="1375" y="867"/>
                  </a:lnTo>
                  <a:lnTo>
                    <a:pt x="1375" y="860"/>
                  </a:lnTo>
                  <a:lnTo>
                    <a:pt x="1371" y="854"/>
                  </a:lnTo>
                  <a:lnTo>
                    <a:pt x="1368" y="849"/>
                  </a:lnTo>
                  <a:lnTo>
                    <a:pt x="1362" y="845"/>
                  </a:lnTo>
                  <a:lnTo>
                    <a:pt x="1362" y="845"/>
                  </a:lnTo>
                  <a:lnTo>
                    <a:pt x="1347" y="836"/>
                  </a:lnTo>
                  <a:lnTo>
                    <a:pt x="1334" y="825"/>
                  </a:lnTo>
                  <a:lnTo>
                    <a:pt x="1334" y="825"/>
                  </a:lnTo>
                  <a:lnTo>
                    <a:pt x="1319" y="812"/>
                  </a:lnTo>
                  <a:lnTo>
                    <a:pt x="1305" y="801"/>
                  </a:lnTo>
                  <a:lnTo>
                    <a:pt x="1305" y="801"/>
                  </a:lnTo>
                  <a:lnTo>
                    <a:pt x="1299" y="799"/>
                  </a:lnTo>
                  <a:lnTo>
                    <a:pt x="1297" y="795"/>
                  </a:lnTo>
                  <a:lnTo>
                    <a:pt x="1297" y="795"/>
                  </a:lnTo>
                  <a:lnTo>
                    <a:pt x="1295" y="789"/>
                  </a:lnTo>
                  <a:lnTo>
                    <a:pt x="1295" y="789"/>
                  </a:lnTo>
                  <a:lnTo>
                    <a:pt x="1286" y="786"/>
                  </a:lnTo>
                  <a:lnTo>
                    <a:pt x="1277" y="780"/>
                  </a:lnTo>
                  <a:lnTo>
                    <a:pt x="1277" y="780"/>
                  </a:lnTo>
                  <a:lnTo>
                    <a:pt x="1267" y="777"/>
                  </a:lnTo>
                  <a:lnTo>
                    <a:pt x="1260" y="773"/>
                  </a:lnTo>
                  <a:lnTo>
                    <a:pt x="1251" y="771"/>
                  </a:lnTo>
                  <a:lnTo>
                    <a:pt x="1243" y="765"/>
                  </a:lnTo>
                  <a:lnTo>
                    <a:pt x="1243" y="765"/>
                  </a:lnTo>
                  <a:lnTo>
                    <a:pt x="1238" y="760"/>
                  </a:lnTo>
                  <a:lnTo>
                    <a:pt x="1234" y="756"/>
                  </a:lnTo>
                  <a:lnTo>
                    <a:pt x="1234" y="756"/>
                  </a:lnTo>
                  <a:lnTo>
                    <a:pt x="1230" y="756"/>
                  </a:lnTo>
                  <a:lnTo>
                    <a:pt x="1227" y="754"/>
                  </a:lnTo>
                  <a:lnTo>
                    <a:pt x="1227" y="754"/>
                  </a:lnTo>
                  <a:lnTo>
                    <a:pt x="1221" y="752"/>
                  </a:lnTo>
                  <a:lnTo>
                    <a:pt x="1217" y="752"/>
                  </a:lnTo>
                  <a:lnTo>
                    <a:pt x="1217" y="752"/>
                  </a:lnTo>
                  <a:lnTo>
                    <a:pt x="1214" y="752"/>
                  </a:lnTo>
                  <a:lnTo>
                    <a:pt x="1210" y="749"/>
                  </a:lnTo>
                  <a:lnTo>
                    <a:pt x="1210" y="749"/>
                  </a:lnTo>
                  <a:lnTo>
                    <a:pt x="1206" y="741"/>
                  </a:lnTo>
                  <a:lnTo>
                    <a:pt x="1201" y="732"/>
                  </a:lnTo>
                  <a:lnTo>
                    <a:pt x="1193" y="726"/>
                  </a:lnTo>
                  <a:lnTo>
                    <a:pt x="1188" y="725"/>
                  </a:lnTo>
                  <a:lnTo>
                    <a:pt x="1182" y="725"/>
                  </a:lnTo>
                  <a:lnTo>
                    <a:pt x="1182" y="725"/>
                  </a:lnTo>
                  <a:lnTo>
                    <a:pt x="1177" y="725"/>
                  </a:lnTo>
                  <a:lnTo>
                    <a:pt x="1173" y="728"/>
                  </a:lnTo>
                  <a:lnTo>
                    <a:pt x="1167" y="736"/>
                  </a:lnTo>
                  <a:lnTo>
                    <a:pt x="1167" y="736"/>
                  </a:lnTo>
                  <a:lnTo>
                    <a:pt x="1160" y="741"/>
                  </a:lnTo>
                  <a:lnTo>
                    <a:pt x="1158" y="743"/>
                  </a:lnTo>
                  <a:lnTo>
                    <a:pt x="1158" y="749"/>
                  </a:lnTo>
                  <a:lnTo>
                    <a:pt x="1158" y="749"/>
                  </a:lnTo>
                  <a:lnTo>
                    <a:pt x="1158" y="752"/>
                  </a:lnTo>
                  <a:lnTo>
                    <a:pt x="1156" y="758"/>
                  </a:lnTo>
                  <a:lnTo>
                    <a:pt x="1154" y="762"/>
                  </a:lnTo>
                  <a:lnTo>
                    <a:pt x="1154" y="765"/>
                  </a:lnTo>
                  <a:lnTo>
                    <a:pt x="1154" y="765"/>
                  </a:lnTo>
                  <a:lnTo>
                    <a:pt x="1156" y="775"/>
                  </a:lnTo>
                  <a:lnTo>
                    <a:pt x="1156" y="778"/>
                  </a:lnTo>
                  <a:lnTo>
                    <a:pt x="1153" y="782"/>
                  </a:lnTo>
                  <a:lnTo>
                    <a:pt x="1153" y="782"/>
                  </a:lnTo>
                  <a:lnTo>
                    <a:pt x="1140" y="795"/>
                  </a:lnTo>
                  <a:lnTo>
                    <a:pt x="1136" y="804"/>
                  </a:lnTo>
                  <a:lnTo>
                    <a:pt x="1132" y="812"/>
                  </a:lnTo>
                  <a:lnTo>
                    <a:pt x="1132" y="812"/>
                  </a:lnTo>
                  <a:lnTo>
                    <a:pt x="1123" y="799"/>
                  </a:lnTo>
                  <a:lnTo>
                    <a:pt x="1117" y="793"/>
                  </a:lnTo>
                  <a:lnTo>
                    <a:pt x="1110" y="788"/>
                  </a:lnTo>
                  <a:lnTo>
                    <a:pt x="1110" y="788"/>
                  </a:lnTo>
                  <a:lnTo>
                    <a:pt x="1069" y="767"/>
                  </a:lnTo>
                  <a:lnTo>
                    <a:pt x="1069" y="767"/>
                  </a:lnTo>
                  <a:lnTo>
                    <a:pt x="1062" y="762"/>
                  </a:lnTo>
                  <a:lnTo>
                    <a:pt x="1056" y="756"/>
                  </a:lnTo>
                  <a:lnTo>
                    <a:pt x="1056" y="756"/>
                  </a:lnTo>
                  <a:lnTo>
                    <a:pt x="1047" y="752"/>
                  </a:lnTo>
                  <a:lnTo>
                    <a:pt x="1038" y="749"/>
                  </a:lnTo>
                  <a:lnTo>
                    <a:pt x="1038" y="749"/>
                  </a:lnTo>
                  <a:lnTo>
                    <a:pt x="1038" y="747"/>
                  </a:lnTo>
                  <a:lnTo>
                    <a:pt x="1038" y="741"/>
                  </a:lnTo>
                  <a:lnTo>
                    <a:pt x="1038" y="736"/>
                  </a:lnTo>
                  <a:lnTo>
                    <a:pt x="1036" y="734"/>
                  </a:lnTo>
                  <a:lnTo>
                    <a:pt x="1036" y="734"/>
                  </a:lnTo>
                  <a:lnTo>
                    <a:pt x="1030" y="732"/>
                  </a:lnTo>
                  <a:lnTo>
                    <a:pt x="1027" y="730"/>
                  </a:lnTo>
                  <a:lnTo>
                    <a:pt x="1017" y="734"/>
                  </a:lnTo>
                  <a:lnTo>
                    <a:pt x="1017" y="734"/>
                  </a:lnTo>
                  <a:lnTo>
                    <a:pt x="1014" y="736"/>
                  </a:lnTo>
                  <a:lnTo>
                    <a:pt x="1012" y="739"/>
                  </a:lnTo>
                  <a:lnTo>
                    <a:pt x="1006" y="749"/>
                  </a:lnTo>
                  <a:lnTo>
                    <a:pt x="1006" y="749"/>
                  </a:lnTo>
                  <a:lnTo>
                    <a:pt x="1004" y="751"/>
                  </a:lnTo>
                  <a:lnTo>
                    <a:pt x="1001" y="749"/>
                  </a:lnTo>
                  <a:lnTo>
                    <a:pt x="995" y="749"/>
                  </a:lnTo>
                  <a:lnTo>
                    <a:pt x="991" y="749"/>
                  </a:lnTo>
                  <a:lnTo>
                    <a:pt x="991" y="749"/>
                  </a:lnTo>
                  <a:lnTo>
                    <a:pt x="988" y="751"/>
                  </a:lnTo>
                  <a:lnTo>
                    <a:pt x="984" y="754"/>
                  </a:lnTo>
                  <a:lnTo>
                    <a:pt x="984" y="754"/>
                  </a:lnTo>
                  <a:lnTo>
                    <a:pt x="978" y="754"/>
                  </a:lnTo>
                  <a:lnTo>
                    <a:pt x="965" y="754"/>
                  </a:lnTo>
                  <a:lnTo>
                    <a:pt x="965" y="754"/>
                  </a:lnTo>
                  <a:lnTo>
                    <a:pt x="763" y="67"/>
                  </a:lnTo>
                  <a:lnTo>
                    <a:pt x="763" y="67"/>
                  </a:lnTo>
                  <a:lnTo>
                    <a:pt x="756" y="67"/>
                  </a:lnTo>
                  <a:lnTo>
                    <a:pt x="750" y="63"/>
                  </a:lnTo>
                  <a:lnTo>
                    <a:pt x="750" y="63"/>
                  </a:lnTo>
                  <a:lnTo>
                    <a:pt x="741" y="59"/>
                  </a:lnTo>
                  <a:lnTo>
                    <a:pt x="737" y="57"/>
                  </a:lnTo>
                  <a:lnTo>
                    <a:pt x="736" y="57"/>
                  </a:lnTo>
                  <a:lnTo>
                    <a:pt x="736" y="59"/>
                  </a:lnTo>
                  <a:lnTo>
                    <a:pt x="736" y="59"/>
                  </a:lnTo>
                  <a:lnTo>
                    <a:pt x="734" y="59"/>
                  </a:lnTo>
                  <a:lnTo>
                    <a:pt x="730" y="59"/>
                  </a:lnTo>
                  <a:lnTo>
                    <a:pt x="723" y="54"/>
                  </a:lnTo>
                  <a:lnTo>
                    <a:pt x="711" y="48"/>
                  </a:lnTo>
                  <a:lnTo>
                    <a:pt x="706" y="46"/>
                  </a:lnTo>
                  <a:lnTo>
                    <a:pt x="702" y="46"/>
                  </a:lnTo>
                  <a:lnTo>
                    <a:pt x="702" y="46"/>
                  </a:lnTo>
                  <a:lnTo>
                    <a:pt x="698" y="48"/>
                  </a:lnTo>
                  <a:lnTo>
                    <a:pt x="697" y="50"/>
                  </a:lnTo>
                  <a:lnTo>
                    <a:pt x="695" y="50"/>
                  </a:lnTo>
                  <a:lnTo>
                    <a:pt x="695" y="50"/>
                  </a:lnTo>
                  <a:lnTo>
                    <a:pt x="691" y="48"/>
                  </a:lnTo>
                  <a:lnTo>
                    <a:pt x="686" y="48"/>
                  </a:lnTo>
                  <a:lnTo>
                    <a:pt x="686" y="48"/>
                  </a:lnTo>
                  <a:lnTo>
                    <a:pt x="682" y="50"/>
                  </a:lnTo>
                  <a:lnTo>
                    <a:pt x="680" y="54"/>
                  </a:lnTo>
                  <a:lnTo>
                    <a:pt x="678" y="57"/>
                  </a:lnTo>
                  <a:lnTo>
                    <a:pt x="676" y="57"/>
                  </a:lnTo>
                  <a:lnTo>
                    <a:pt x="676" y="57"/>
                  </a:lnTo>
                  <a:lnTo>
                    <a:pt x="674" y="57"/>
                  </a:lnTo>
                  <a:lnTo>
                    <a:pt x="671" y="57"/>
                  </a:lnTo>
                  <a:lnTo>
                    <a:pt x="665" y="61"/>
                  </a:lnTo>
                  <a:lnTo>
                    <a:pt x="660" y="65"/>
                  </a:lnTo>
                  <a:lnTo>
                    <a:pt x="654" y="65"/>
                  </a:lnTo>
                  <a:lnTo>
                    <a:pt x="654" y="65"/>
                  </a:lnTo>
                  <a:lnTo>
                    <a:pt x="647" y="65"/>
                  </a:lnTo>
                  <a:lnTo>
                    <a:pt x="639" y="63"/>
                  </a:lnTo>
                  <a:lnTo>
                    <a:pt x="639" y="63"/>
                  </a:lnTo>
                  <a:lnTo>
                    <a:pt x="634" y="59"/>
                  </a:lnTo>
                  <a:lnTo>
                    <a:pt x="632" y="57"/>
                  </a:lnTo>
                  <a:lnTo>
                    <a:pt x="628" y="57"/>
                  </a:lnTo>
                  <a:lnTo>
                    <a:pt x="628" y="57"/>
                  </a:lnTo>
                  <a:lnTo>
                    <a:pt x="622" y="57"/>
                  </a:lnTo>
                  <a:lnTo>
                    <a:pt x="615" y="57"/>
                  </a:lnTo>
                  <a:lnTo>
                    <a:pt x="608" y="57"/>
                  </a:lnTo>
                  <a:lnTo>
                    <a:pt x="602" y="61"/>
                  </a:lnTo>
                  <a:lnTo>
                    <a:pt x="602" y="61"/>
                  </a:lnTo>
                  <a:lnTo>
                    <a:pt x="595" y="63"/>
                  </a:lnTo>
                  <a:lnTo>
                    <a:pt x="589" y="63"/>
                  </a:lnTo>
                  <a:lnTo>
                    <a:pt x="582" y="63"/>
                  </a:lnTo>
                  <a:lnTo>
                    <a:pt x="576" y="59"/>
                  </a:lnTo>
                  <a:lnTo>
                    <a:pt x="576" y="59"/>
                  </a:lnTo>
                  <a:lnTo>
                    <a:pt x="574" y="57"/>
                  </a:lnTo>
                  <a:lnTo>
                    <a:pt x="572" y="56"/>
                  </a:lnTo>
                  <a:lnTo>
                    <a:pt x="572" y="56"/>
                  </a:lnTo>
                  <a:lnTo>
                    <a:pt x="567" y="56"/>
                  </a:lnTo>
                  <a:lnTo>
                    <a:pt x="567" y="56"/>
                  </a:lnTo>
                  <a:lnTo>
                    <a:pt x="563" y="56"/>
                  </a:lnTo>
                  <a:lnTo>
                    <a:pt x="561" y="57"/>
                  </a:lnTo>
                  <a:lnTo>
                    <a:pt x="559" y="57"/>
                  </a:lnTo>
                  <a:lnTo>
                    <a:pt x="556" y="57"/>
                  </a:lnTo>
                  <a:lnTo>
                    <a:pt x="556" y="57"/>
                  </a:lnTo>
                  <a:lnTo>
                    <a:pt x="552" y="54"/>
                  </a:lnTo>
                  <a:lnTo>
                    <a:pt x="545" y="50"/>
                  </a:lnTo>
                  <a:lnTo>
                    <a:pt x="539" y="50"/>
                  </a:lnTo>
                  <a:lnTo>
                    <a:pt x="534" y="50"/>
                  </a:lnTo>
                  <a:lnTo>
                    <a:pt x="534" y="50"/>
                  </a:lnTo>
                  <a:lnTo>
                    <a:pt x="526" y="50"/>
                  </a:lnTo>
                  <a:lnTo>
                    <a:pt x="522" y="50"/>
                  </a:lnTo>
                  <a:lnTo>
                    <a:pt x="519" y="50"/>
                  </a:lnTo>
                  <a:lnTo>
                    <a:pt x="519" y="50"/>
                  </a:lnTo>
                  <a:lnTo>
                    <a:pt x="513" y="56"/>
                  </a:lnTo>
                  <a:lnTo>
                    <a:pt x="511" y="56"/>
                  </a:lnTo>
                  <a:lnTo>
                    <a:pt x="508" y="57"/>
                  </a:lnTo>
                  <a:lnTo>
                    <a:pt x="508" y="57"/>
                  </a:lnTo>
                  <a:lnTo>
                    <a:pt x="504" y="56"/>
                  </a:lnTo>
                  <a:lnTo>
                    <a:pt x="500" y="56"/>
                  </a:lnTo>
                  <a:lnTo>
                    <a:pt x="500" y="56"/>
                  </a:lnTo>
                  <a:lnTo>
                    <a:pt x="495" y="57"/>
                  </a:lnTo>
                  <a:lnTo>
                    <a:pt x="495" y="57"/>
                  </a:lnTo>
                  <a:lnTo>
                    <a:pt x="491" y="59"/>
                  </a:lnTo>
                  <a:lnTo>
                    <a:pt x="489" y="63"/>
                  </a:lnTo>
                  <a:lnTo>
                    <a:pt x="489" y="65"/>
                  </a:lnTo>
                  <a:lnTo>
                    <a:pt x="487" y="65"/>
                  </a:lnTo>
                  <a:lnTo>
                    <a:pt x="487" y="65"/>
                  </a:lnTo>
                  <a:lnTo>
                    <a:pt x="476" y="61"/>
                  </a:lnTo>
                  <a:lnTo>
                    <a:pt x="467" y="59"/>
                  </a:lnTo>
                  <a:lnTo>
                    <a:pt x="467" y="59"/>
                  </a:lnTo>
                  <a:lnTo>
                    <a:pt x="465" y="59"/>
                  </a:lnTo>
                  <a:lnTo>
                    <a:pt x="465" y="57"/>
                  </a:lnTo>
                  <a:lnTo>
                    <a:pt x="469" y="54"/>
                  </a:lnTo>
                  <a:lnTo>
                    <a:pt x="469" y="54"/>
                  </a:lnTo>
                  <a:lnTo>
                    <a:pt x="469" y="52"/>
                  </a:lnTo>
                  <a:lnTo>
                    <a:pt x="465" y="52"/>
                  </a:lnTo>
                  <a:lnTo>
                    <a:pt x="458" y="54"/>
                  </a:lnTo>
                  <a:lnTo>
                    <a:pt x="450" y="56"/>
                  </a:lnTo>
                  <a:lnTo>
                    <a:pt x="448" y="54"/>
                  </a:lnTo>
                  <a:lnTo>
                    <a:pt x="450" y="54"/>
                  </a:lnTo>
                  <a:lnTo>
                    <a:pt x="450" y="54"/>
                  </a:lnTo>
                  <a:lnTo>
                    <a:pt x="452" y="52"/>
                  </a:lnTo>
                  <a:lnTo>
                    <a:pt x="456" y="52"/>
                  </a:lnTo>
                  <a:lnTo>
                    <a:pt x="456" y="52"/>
                  </a:lnTo>
                  <a:lnTo>
                    <a:pt x="458" y="50"/>
                  </a:lnTo>
                  <a:lnTo>
                    <a:pt x="458" y="50"/>
                  </a:lnTo>
                  <a:lnTo>
                    <a:pt x="454" y="48"/>
                  </a:lnTo>
                  <a:lnTo>
                    <a:pt x="452" y="46"/>
                  </a:lnTo>
                  <a:lnTo>
                    <a:pt x="450" y="44"/>
                  </a:lnTo>
                  <a:lnTo>
                    <a:pt x="450" y="43"/>
                  </a:lnTo>
                  <a:lnTo>
                    <a:pt x="450" y="43"/>
                  </a:lnTo>
                  <a:lnTo>
                    <a:pt x="452" y="37"/>
                  </a:lnTo>
                  <a:lnTo>
                    <a:pt x="452" y="32"/>
                  </a:lnTo>
                  <a:lnTo>
                    <a:pt x="452" y="32"/>
                  </a:lnTo>
                  <a:lnTo>
                    <a:pt x="450" y="32"/>
                  </a:lnTo>
                  <a:lnTo>
                    <a:pt x="446" y="32"/>
                  </a:lnTo>
                  <a:lnTo>
                    <a:pt x="443" y="33"/>
                  </a:lnTo>
                  <a:lnTo>
                    <a:pt x="439" y="33"/>
                  </a:lnTo>
                  <a:lnTo>
                    <a:pt x="439" y="33"/>
                  </a:lnTo>
                  <a:lnTo>
                    <a:pt x="435" y="32"/>
                  </a:lnTo>
                  <a:lnTo>
                    <a:pt x="432" y="30"/>
                  </a:lnTo>
                  <a:lnTo>
                    <a:pt x="430" y="30"/>
                  </a:lnTo>
                  <a:lnTo>
                    <a:pt x="430" y="30"/>
                  </a:lnTo>
                  <a:lnTo>
                    <a:pt x="420" y="33"/>
                  </a:lnTo>
                  <a:lnTo>
                    <a:pt x="409" y="39"/>
                  </a:lnTo>
                  <a:lnTo>
                    <a:pt x="409" y="39"/>
                  </a:lnTo>
                  <a:lnTo>
                    <a:pt x="404" y="41"/>
                  </a:lnTo>
                  <a:lnTo>
                    <a:pt x="398" y="41"/>
                  </a:lnTo>
                  <a:lnTo>
                    <a:pt x="398" y="41"/>
                  </a:lnTo>
                  <a:lnTo>
                    <a:pt x="395" y="37"/>
                  </a:lnTo>
                  <a:lnTo>
                    <a:pt x="391" y="35"/>
                  </a:lnTo>
                  <a:lnTo>
                    <a:pt x="391" y="35"/>
                  </a:lnTo>
                  <a:lnTo>
                    <a:pt x="393" y="30"/>
                  </a:lnTo>
                  <a:lnTo>
                    <a:pt x="391" y="26"/>
                  </a:lnTo>
                  <a:lnTo>
                    <a:pt x="389" y="22"/>
                  </a:lnTo>
                  <a:lnTo>
                    <a:pt x="383" y="20"/>
                  </a:lnTo>
                  <a:lnTo>
                    <a:pt x="383" y="20"/>
                  </a:lnTo>
                  <a:lnTo>
                    <a:pt x="382" y="20"/>
                  </a:lnTo>
                  <a:lnTo>
                    <a:pt x="383" y="22"/>
                  </a:lnTo>
                  <a:lnTo>
                    <a:pt x="383" y="24"/>
                  </a:lnTo>
                  <a:lnTo>
                    <a:pt x="383" y="26"/>
                  </a:lnTo>
                  <a:lnTo>
                    <a:pt x="383" y="26"/>
                  </a:lnTo>
                  <a:lnTo>
                    <a:pt x="376" y="22"/>
                  </a:lnTo>
                  <a:lnTo>
                    <a:pt x="376" y="22"/>
                  </a:lnTo>
                  <a:lnTo>
                    <a:pt x="374" y="22"/>
                  </a:lnTo>
                  <a:lnTo>
                    <a:pt x="374" y="22"/>
                  </a:lnTo>
                  <a:lnTo>
                    <a:pt x="370" y="30"/>
                  </a:lnTo>
                  <a:lnTo>
                    <a:pt x="369" y="37"/>
                  </a:lnTo>
                  <a:lnTo>
                    <a:pt x="367" y="41"/>
                  </a:lnTo>
                  <a:lnTo>
                    <a:pt x="365" y="43"/>
                  </a:lnTo>
                  <a:lnTo>
                    <a:pt x="365" y="43"/>
                  </a:lnTo>
                  <a:lnTo>
                    <a:pt x="359" y="41"/>
                  </a:lnTo>
                  <a:lnTo>
                    <a:pt x="356" y="37"/>
                  </a:lnTo>
                  <a:lnTo>
                    <a:pt x="356" y="35"/>
                  </a:lnTo>
                  <a:lnTo>
                    <a:pt x="357" y="33"/>
                  </a:lnTo>
                  <a:lnTo>
                    <a:pt x="363" y="32"/>
                  </a:lnTo>
                  <a:lnTo>
                    <a:pt x="363" y="32"/>
                  </a:lnTo>
                  <a:lnTo>
                    <a:pt x="367" y="28"/>
                  </a:lnTo>
                  <a:lnTo>
                    <a:pt x="369" y="22"/>
                  </a:lnTo>
                  <a:lnTo>
                    <a:pt x="367" y="17"/>
                  </a:lnTo>
                  <a:lnTo>
                    <a:pt x="365" y="15"/>
                  </a:lnTo>
                  <a:lnTo>
                    <a:pt x="361" y="15"/>
                  </a:lnTo>
                  <a:lnTo>
                    <a:pt x="361" y="15"/>
                  </a:lnTo>
                  <a:lnTo>
                    <a:pt x="357" y="15"/>
                  </a:lnTo>
                  <a:lnTo>
                    <a:pt x="356" y="15"/>
                  </a:lnTo>
                  <a:lnTo>
                    <a:pt x="354" y="15"/>
                  </a:lnTo>
                  <a:lnTo>
                    <a:pt x="352" y="13"/>
                  </a:lnTo>
                  <a:lnTo>
                    <a:pt x="352" y="13"/>
                  </a:lnTo>
                  <a:lnTo>
                    <a:pt x="348" y="9"/>
                  </a:lnTo>
                  <a:lnTo>
                    <a:pt x="343" y="7"/>
                  </a:lnTo>
                  <a:lnTo>
                    <a:pt x="343" y="7"/>
                  </a:lnTo>
                  <a:lnTo>
                    <a:pt x="348" y="2"/>
                  </a:lnTo>
                  <a:lnTo>
                    <a:pt x="350" y="0"/>
                  </a:lnTo>
                  <a:lnTo>
                    <a:pt x="346" y="0"/>
                  </a:lnTo>
                  <a:lnTo>
                    <a:pt x="346" y="0"/>
                  </a:lnTo>
                  <a:lnTo>
                    <a:pt x="341" y="2"/>
                  </a:lnTo>
                  <a:lnTo>
                    <a:pt x="337" y="6"/>
                  </a:lnTo>
                  <a:lnTo>
                    <a:pt x="332" y="17"/>
                  </a:lnTo>
                  <a:lnTo>
                    <a:pt x="326" y="26"/>
                  </a:lnTo>
                  <a:lnTo>
                    <a:pt x="319" y="35"/>
                  </a:lnTo>
                  <a:lnTo>
                    <a:pt x="319" y="35"/>
                  </a:lnTo>
                  <a:lnTo>
                    <a:pt x="307" y="43"/>
                  </a:lnTo>
                  <a:lnTo>
                    <a:pt x="296" y="46"/>
                  </a:lnTo>
                  <a:lnTo>
                    <a:pt x="296" y="46"/>
                  </a:lnTo>
                  <a:lnTo>
                    <a:pt x="283" y="48"/>
                  </a:lnTo>
                  <a:lnTo>
                    <a:pt x="283" y="48"/>
                  </a:lnTo>
                  <a:lnTo>
                    <a:pt x="281" y="50"/>
                  </a:lnTo>
                  <a:lnTo>
                    <a:pt x="280" y="54"/>
                  </a:lnTo>
                  <a:lnTo>
                    <a:pt x="278" y="56"/>
                  </a:lnTo>
                  <a:lnTo>
                    <a:pt x="276" y="56"/>
                  </a:lnTo>
                  <a:lnTo>
                    <a:pt x="276" y="56"/>
                  </a:lnTo>
                  <a:lnTo>
                    <a:pt x="276" y="50"/>
                  </a:lnTo>
                  <a:lnTo>
                    <a:pt x="276" y="48"/>
                  </a:lnTo>
                  <a:lnTo>
                    <a:pt x="276" y="44"/>
                  </a:lnTo>
                  <a:lnTo>
                    <a:pt x="276" y="43"/>
                  </a:lnTo>
                  <a:lnTo>
                    <a:pt x="276" y="43"/>
                  </a:lnTo>
                  <a:lnTo>
                    <a:pt x="272" y="43"/>
                  </a:lnTo>
                  <a:lnTo>
                    <a:pt x="267" y="48"/>
                  </a:lnTo>
                  <a:lnTo>
                    <a:pt x="259" y="54"/>
                  </a:lnTo>
                  <a:lnTo>
                    <a:pt x="257" y="59"/>
                  </a:lnTo>
                  <a:lnTo>
                    <a:pt x="257" y="59"/>
                  </a:lnTo>
                  <a:lnTo>
                    <a:pt x="259" y="65"/>
                  </a:lnTo>
                  <a:lnTo>
                    <a:pt x="263" y="69"/>
                  </a:lnTo>
                  <a:lnTo>
                    <a:pt x="269" y="69"/>
                  </a:lnTo>
                  <a:lnTo>
                    <a:pt x="274" y="69"/>
                  </a:lnTo>
                  <a:lnTo>
                    <a:pt x="274" y="69"/>
                  </a:lnTo>
                  <a:lnTo>
                    <a:pt x="274" y="70"/>
                  </a:lnTo>
                  <a:lnTo>
                    <a:pt x="274" y="70"/>
                  </a:lnTo>
                  <a:lnTo>
                    <a:pt x="270" y="72"/>
                  </a:lnTo>
                  <a:lnTo>
                    <a:pt x="265" y="72"/>
                  </a:lnTo>
                  <a:lnTo>
                    <a:pt x="261" y="74"/>
                  </a:lnTo>
                  <a:lnTo>
                    <a:pt x="261" y="74"/>
                  </a:lnTo>
                  <a:lnTo>
                    <a:pt x="261" y="78"/>
                  </a:lnTo>
                  <a:lnTo>
                    <a:pt x="261" y="83"/>
                  </a:lnTo>
                  <a:lnTo>
                    <a:pt x="261" y="87"/>
                  </a:lnTo>
                  <a:lnTo>
                    <a:pt x="261" y="89"/>
                  </a:lnTo>
                  <a:lnTo>
                    <a:pt x="259" y="89"/>
                  </a:lnTo>
                  <a:lnTo>
                    <a:pt x="259" y="89"/>
                  </a:lnTo>
                  <a:lnTo>
                    <a:pt x="259" y="83"/>
                  </a:lnTo>
                  <a:lnTo>
                    <a:pt x="257" y="82"/>
                  </a:lnTo>
                  <a:lnTo>
                    <a:pt x="257" y="82"/>
                  </a:lnTo>
                  <a:lnTo>
                    <a:pt x="257" y="82"/>
                  </a:lnTo>
                  <a:lnTo>
                    <a:pt x="254" y="83"/>
                  </a:lnTo>
                  <a:lnTo>
                    <a:pt x="254" y="83"/>
                  </a:lnTo>
                  <a:lnTo>
                    <a:pt x="254" y="80"/>
                  </a:lnTo>
                  <a:lnTo>
                    <a:pt x="256" y="74"/>
                  </a:lnTo>
                  <a:lnTo>
                    <a:pt x="256" y="69"/>
                  </a:lnTo>
                  <a:lnTo>
                    <a:pt x="256" y="67"/>
                  </a:lnTo>
                  <a:lnTo>
                    <a:pt x="256" y="67"/>
                  </a:lnTo>
                  <a:lnTo>
                    <a:pt x="248" y="69"/>
                  </a:lnTo>
                  <a:lnTo>
                    <a:pt x="243" y="72"/>
                  </a:lnTo>
                  <a:lnTo>
                    <a:pt x="239" y="78"/>
                  </a:lnTo>
                  <a:lnTo>
                    <a:pt x="233" y="83"/>
                  </a:lnTo>
                  <a:lnTo>
                    <a:pt x="233" y="83"/>
                  </a:lnTo>
                  <a:lnTo>
                    <a:pt x="217" y="91"/>
                  </a:lnTo>
                  <a:lnTo>
                    <a:pt x="207" y="95"/>
                  </a:lnTo>
                  <a:lnTo>
                    <a:pt x="204" y="95"/>
                  </a:lnTo>
                  <a:lnTo>
                    <a:pt x="204" y="95"/>
                  </a:lnTo>
                  <a:lnTo>
                    <a:pt x="204" y="93"/>
                  </a:lnTo>
                  <a:lnTo>
                    <a:pt x="205" y="91"/>
                  </a:lnTo>
                  <a:lnTo>
                    <a:pt x="209" y="89"/>
                  </a:lnTo>
                  <a:lnTo>
                    <a:pt x="211" y="87"/>
                  </a:lnTo>
                  <a:lnTo>
                    <a:pt x="211" y="87"/>
                  </a:lnTo>
                  <a:lnTo>
                    <a:pt x="205" y="87"/>
                  </a:lnTo>
                  <a:lnTo>
                    <a:pt x="204" y="89"/>
                  </a:lnTo>
                  <a:lnTo>
                    <a:pt x="198" y="95"/>
                  </a:lnTo>
                  <a:lnTo>
                    <a:pt x="198" y="95"/>
                  </a:lnTo>
                  <a:lnTo>
                    <a:pt x="191" y="107"/>
                  </a:lnTo>
                  <a:lnTo>
                    <a:pt x="191" y="107"/>
                  </a:lnTo>
                  <a:lnTo>
                    <a:pt x="183" y="119"/>
                  </a:lnTo>
                  <a:lnTo>
                    <a:pt x="176" y="130"/>
                  </a:lnTo>
                  <a:lnTo>
                    <a:pt x="176" y="130"/>
                  </a:lnTo>
                  <a:lnTo>
                    <a:pt x="172" y="143"/>
                  </a:lnTo>
                  <a:lnTo>
                    <a:pt x="168" y="154"/>
                  </a:lnTo>
                  <a:lnTo>
                    <a:pt x="168" y="154"/>
                  </a:lnTo>
                  <a:lnTo>
                    <a:pt x="161" y="167"/>
                  </a:lnTo>
                  <a:lnTo>
                    <a:pt x="152" y="178"/>
                  </a:lnTo>
                  <a:lnTo>
                    <a:pt x="152" y="178"/>
                  </a:lnTo>
                  <a:lnTo>
                    <a:pt x="146" y="182"/>
                  </a:lnTo>
                  <a:lnTo>
                    <a:pt x="139" y="185"/>
                  </a:lnTo>
                  <a:lnTo>
                    <a:pt x="126" y="189"/>
                  </a:lnTo>
                  <a:lnTo>
                    <a:pt x="109" y="189"/>
                  </a:lnTo>
                  <a:lnTo>
                    <a:pt x="96" y="187"/>
                  </a:lnTo>
                  <a:lnTo>
                    <a:pt x="96" y="187"/>
                  </a:lnTo>
                  <a:lnTo>
                    <a:pt x="91" y="187"/>
                  </a:lnTo>
                  <a:lnTo>
                    <a:pt x="87" y="189"/>
                  </a:lnTo>
                  <a:lnTo>
                    <a:pt x="85" y="191"/>
                  </a:lnTo>
                  <a:lnTo>
                    <a:pt x="83" y="193"/>
                  </a:lnTo>
                  <a:lnTo>
                    <a:pt x="81" y="200"/>
                  </a:lnTo>
                  <a:lnTo>
                    <a:pt x="81" y="208"/>
                  </a:lnTo>
                  <a:lnTo>
                    <a:pt x="81" y="208"/>
                  </a:lnTo>
                  <a:lnTo>
                    <a:pt x="79" y="213"/>
                  </a:lnTo>
                  <a:lnTo>
                    <a:pt x="78" y="219"/>
                  </a:lnTo>
                  <a:lnTo>
                    <a:pt x="78" y="219"/>
                  </a:lnTo>
                  <a:lnTo>
                    <a:pt x="72" y="222"/>
                  </a:lnTo>
                  <a:lnTo>
                    <a:pt x="66" y="226"/>
                  </a:lnTo>
                  <a:lnTo>
                    <a:pt x="66" y="226"/>
                  </a:lnTo>
                  <a:lnTo>
                    <a:pt x="66" y="228"/>
                  </a:lnTo>
                  <a:lnTo>
                    <a:pt x="72" y="232"/>
                  </a:lnTo>
                  <a:lnTo>
                    <a:pt x="79" y="235"/>
                  </a:lnTo>
                  <a:lnTo>
                    <a:pt x="83" y="239"/>
                  </a:lnTo>
                  <a:lnTo>
                    <a:pt x="83" y="239"/>
                  </a:lnTo>
                  <a:lnTo>
                    <a:pt x="89" y="243"/>
                  </a:lnTo>
                  <a:lnTo>
                    <a:pt x="92" y="246"/>
                  </a:lnTo>
                  <a:lnTo>
                    <a:pt x="102" y="252"/>
                  </a:lnTo>
                  <a:lnTo>
                    <a:pt x="102" y="252"/>
                  </a:lnTo>
                  <a:lnTo>
                    <a:pt x="109" y="259"/>
                  </a:lnTo>
                  <a:lnTo>
                    <a:pt x="117" y="269"/>
                  </a:lnTo>
                  <a:lnTo>
                    <a:pt x="124" y="278"/>
                  </a:lnTo>
                  <a:lnTo>
                    <a:pt x="131" y="285"/>
                  </a:lnTo>
                  <a:lnTo>
                    <a:pt x="131" y="285"/>
                  </a:lnTo>
                  <a:lnTo>
                    <a:pt x="137" y="289"/>
                  </a:lnTo>
                  <a:lnTo>
                    <a:pt x="139" y="295"/>
                  </a:lnTo>
                  <a:lnTo>
                    <a:pt x="142" y="306"/>
                  </a:lnTo>
                  <a:lnTo>
                    <a:pt x="142" y="306"/>
                  </a:lnTo>
                  <a:lnTo>
                    <a:pt x="144" y="311"/>
                  </a:lnTo>
                  <a:lnTo>
                    <a:pt x="144" y="317"/>
                  </a:lnTo>
                  <a:lnTo>
                    <a:pt x="144" y="321"/>
                  </a:lnTo>
                  <a:lnTo>
                    <a:pt x="148" y="326"/>
                  </a:lnTo>
                  <a:lnTo>
                    <a:pt x="148" y="326"/>
                  </a:lnTo>
                  <a:lnTo>
                    <a:pt x="152" y="330"/>
                  </a:lnTo>
                  <a:lnTo>
                    <a:pt x="157" y="332"/>
                  </a:lnTo>
                  <a:lnTo>
                    <a:pt x="168" y="334"/>
                  </a:lnTo>
                  <a:lnTo>
                    <a:pt x="168" y="334"/>
                  </a:lnTo>
                  <a:lnTo>
                    <a:pt x="174" y="334"/>
                  </a:lnTo>
                  <a:lnTo>
                    <a:pt x="180" y="334"/>
                  </a:lnTo>
                  <a:lnTo>
                    <a:pt x="180" y="334"/>
                  </a:lnTo>
                  <a:lnTo>
                    <a:pt x="181" y="332"/>
                  </a:lnTo>
                  <a:lnTo>
                    <a:pt x="183" y="330"/>
                  </a:lnTo>
                  <a:lnTo>
                    <a:pt x="183" y="324"/>
                  </a:lnTo>
                  <a:lnTo>
                    <a:pt x="183" y="324"/>
                  </a:lnTo>
                  <a:lnTo>
                    <a:pt x="185" y="322"/>
                  </a:lnTo>
                  <a:lnTo>
                    <a:pt x="185" y="322"/>
                  </a:lnTo>
                  <a:lnTo>
                    <a:pt x="187" y="326"/>
                  </a:lnTo>
                  <a:lnTo>
                    <a:pt x="189" y="337"/>
                  </a:lnTo>
                  <a:lnTo>
                    <a:pt x="189" y="337"/>
                  </a:lnTo>
                  <a:lnTo>
                    <a:pt x="189" y="339"/>
                  </a:lnTo>
                  <a:lnTo>
                    <a:pt x="191" y="339"/>
                  </a:lnTo>
                  <a:lnTo>
                    <a:pt x="194" y="337"/>
                  </a:lnTo>
                  <a:lnTo>
                    <a:pt x="200" y="335"/>
                  </a:lnTo>
                  <a:lnTo>
                    <a:pt x="202" y="335"/>
                  </a:lnTo>
                  <a:lnTo>
                    <a:pt x="202" y="335"/>
                  </a:lnTo>
                  <a:lnTo>
                    <a:pt x="204" y="337"/>
                  </a:lnTo>
                  <a:lnTo>
                    <a:pt x="205" y="341"/>
                  </a:lnTo>
                  <a:lnTo>
                    <a:pt x="202" y="347"/>
                  </a:lnTo>
                  <a:lnTo>
                    <a:pt x="202" y="347"/>
                  </a:lnTo>
                  <a:lnTo>
                    <a:pt x="200" y="354"/>
                  </a:lnTo>
                  <a:lnTo>
                    <a:pt x="200" y="360"/>
                  </a:lnTo>
                  <a:lnTo>
                    <a:pt x="204" y="367"/>
                  </a:lnTo>
                  <a:lnTo>
                    <a:pt x="209" y="373"/>
                  </a:lnTo>
                  <a:lnTo>
                    <a:pt x="209" y="373"/>
                  </a:lnTo>
                  <a:lnTo>
                    <a:pt x="213" y="374"/>
                  </a:lnTo>
                  <a:lnTo>
                    <a:pt x="215" y="373"/>
                  </a:lnTo>
                  <a:lnTo>
                    <a:pt x="220" y="369"/>
                  </a:lnTo>
                  <a:lnTo>
                    <a:pt x="224" y="365"/>
                  </a:lnTo>
                  <a:lnTo>
                    <a:pt x="228" y="363"/>
                  </a:lnTo>
                  <a:lnTo>
                    <a:pt x="231" y="365"/>
                  </a:lnTo>
                  <a:lnTo>
                    <a:pt x="231" y="365"/>
                  </a:lnTo>
                  <a:lnTo>
                    <a:pt x="237" y="369"/>
                  </a:lnTo>
                  <a:lnTo>
                    <a:pt x="243" y="369"/>
                  </a:lnTo>
                  <a:lnTo>
                    <a:pt x="248" y="371"/>
                  </a:lnTo>
                  <a:lnTo>
                    <a:pt x="248" y="374"/>
                  </a:lnTo>
                  <a:lnTo>
                    <a:pt x="250" y="378"/>
                  </a:lnTo>
                  <a:lnTo>
                    <a:pt x="250" y="378"/>
                  </a:lnTo>
                  <a:lnTo>
                    <a:pt x="250" y="382"/>
                  </a:lnTo>
                  <a:lnTo>
                    <a:pt x="248" y="384"/>
                  </a:lnTo>
                  <a:lnTo>
                    <a:pt x="246" y="385"/>
                  </a:lnTo>
                  <a:lnTo>
                    <a:pt x="243" y="387"/>
                  </a:lnTo>
                  <a:lnTo>
                    <a:pt x="235" y="385"/>
                  </a:lnTo>
                  <a:lnTo>
                    <a:pt x="230" y="384"/>
                  </a:lnTo>
                  <a:lnTo>
                    <a:pt x="230" y="384"/>
                  </a:lnTo>
                  <a:lnTo>
                    <a:pt x="224" y="380"/>
                  </a:lnTo>
                  <a:lnTo>
                    <a:pt x="222" y="378"/>
                  </a:lnTo>
                  <a:lnTo>
                    <a:pt x="220" y="378"/>
                  </a:lnTo>
                  <a:lnTo>
                    <a:pt x="220" y="378"/>
                  </a:lnTo>
                  <a:lnTo>
                    <a:pt x="213" y="380"/>
                  </a:lnTo>
                  <a:lnTo>
                    <a:pt x="207" y="380"/>
                  </a:lnTo>
                  <a:lnTo>
                    <a:pt x="207" y="380"/>
                  </a:lnTo>
                  <a:lnTo>
                    <a:pt x="202" y="376"/>
                  </a:lnTo>
                  <a:lnTo>
                    <a:pt x="198" y="371"/>
                  </a:lnTo>
                  <a:lnTo>
                    <a:pt x="194" y="365"/>
                  </a:lnTo>
                  <a:lnTo>
                    <a:pt x="194" y="358"/>
                  </a:lnTo>
                  <a:lnTo>
                    <a:pt x="194" y="358"/>
                  </a:lnTo>
                  <a:lnTo>
                    <a:pt x="194" y="356"/>
                  </a:lnTo>
                  <a:lnTo>
                    <a:pt x="193" y="352"/>
                  </a:lnTo>
                  <a:lnTo>
                    <a:pt x="189" y="348"/>
                  </a:lnTo>
                  <a:lnTo>
                    <a:pt x="189" y="348"/>
                  </a:lnTo>
                  <a:lnTo>
                    <a:pt x="183" y="345"/>
                  </a:lnTo>
                  <a:lnTo>
                    <a:pt x="178" y="345"/>
                  </a:lnTo>
                  <a:lnTo>
                    <a:pt x="178" y="345"/>
                  </a:lnTo>
                  <a:lnTo>
                    <a:pt x="180" y="350"/>
                  </a:lnTo>
                  <a:lnTo>
                    <a:pt x="183" y="356"/>
                  </a:lnTo>
                  <a:lnTo>
                    <a:pt x="193" y="365"/>
                  </a:lnTo>
                  <a:lnTo>
                    <a:pt x="193" y="365"/>
                  </a:lnTo>
                  <a:lnTo>
                    <a:pt x="196" y="371"/>
                  </a:lnTo>
                  <a:lnTo>
                    <a:pt x="198" y="376"/>
                  </a:lnTo>
                  <a:lnTo>
                    <a:pt x="198" y="391"/>
                  </a:lnTo>
                  <a:lnTo>
                    <a:pt x="198" y="391"/>
                  </a:lnTo>
                  <a:lnTo>
                    <a:pt x="198" y="391"/>
                  </a:lnTo>
                  <a:lnTo>
                    <a:pt x="200" y="393"/>
                  </a:lnTo>
                  <a:lnTo>
                    <a:pt x="204" y="391"/>
                  </a:lnTo>
                  <a:lnTo>
                    <a:pt x="209" y="387"/>
                  </a:lnTo>
                  <a:lnTo>
                    <a:pt x="213" y="387"/>
                  </a:lnTo>
                  <a:lnTo>
                    <a:pt x="217" y="387"/>
                  </a:lnTo>
                  <a:lnTo>
                    <a:pt x="217" y="387"/>
                  </a:lnTo>
                  <a:lnTo>
                    <a:pt x="220" y="389"/>
                  </a:lnTo>
                  <a:lnTo>
                    <a:pt x="224" y="393"/>
                  </a:lnTo>
                  <a:lnTo>
                    <a:pt x="226" y="400"/>
                  </a:lnTo>
                  <a:lnTo>
                    <a:pt x="224" y="404"/>
                  </a:lnTo>
                  <a:lnTo>
                    <a:pt x="222" y="406"/>
                  </a:lnTo>
                  <a:lnTo>
                    <a:pt x="222" y="404"/>
                  </a:lnTo>
                  <a:lnTo>
                    <a:pt x="222" y="404"/>
                  </a:lnTo>
                  <a:lnTo>
                    <a:pt x="220" y="398"/>
                  </a:lnTo>
                  <a:lnTo>
                    <a:pt x="218" y="397"/>
                  </a:lnTo>
                  <a:lnTo>
                    <a:pt x="215" y="395"/>
                  </a:lnTo>
                  <a:lnTo>
                    <a:pt x="209" y="395"/>
                  </a:lnTo>
                  <a:lnTo>
                    <a:pt x="209" y="395"/>
                  </a:lnTo>
                  <a:lnTo>
                    <a:pt x="205" y="397"/>
                  </a:lnTo>
                  <a:lnTo>
                    <a:pt x="204" y="400"/>
                  </a:lnTo>
                  <a:lnTo>
                    <a:pt x="200" y="408"/>
                  </a:lnTo>
                  <a:lnTo>
                    <a:pt x="198" y="415"/>
                  </a:lnTo>
                  <a:lnTo>
                    <a:pt x="198" y="417"/>
                  </a:lnTo>
                  <a:lnTo>
                    <a:pt x="196" y="415"/>
                  </a:lnTo>
                  <a:lnTo>
                    <a:pt x="196" y="415"/>
                  </a:lnTo>
                  <a:lnTo>
                    <a:pt x="193" y="410"/>
                  </a:lnTo>
                  <a:lnTo>
                    <a:pt x="185" y="410"/>
                  </a:lnTo>
                  <a:lnTo>
                    <a:pt x="185" y="410"/>
                  </a:lnTo>
                  <a:lnTo>
                    <a:pt x="180" y="410"/>
                  </a:lnTo>
                  <a:lnTo>
                    <a:pt x="172" y="413"/>
                  </a:lnTo>
                  <a:lnTo>
                    <a:pt x="172" y="413"/>
                  </a:lnTo>
                  <a:lnTo>
                    <a:pt x="170" y="408"/>
                  </a:lnTo>
                  <a:lnTo>
                    <a:pt x="168" y="406"/>
                  </a:lnTo>
                  <a:lnTo>
                    <a:pt x="161" y="408"/>
                  </a:lnTo>
                  <a:lnTo>
                    <a:pt x="161" y="408"/>
                  </a:lnTo>
                  <a:lnTo>
                    <a:pt x="155" y="406"/>
                  </a:lnTo>
                  <a:lnTo>
                    <a:pt x="150" y="406"/>
                  </a:lnTo>
                  <a:lnTo>
                    <a:pt x="150" y="406"/>
                  </a:lnTo>
                  <a:lnTo>
                    <a:pt x="141" y="408"/>
                  </a:lnTo>
                  <a:lnTo>
                    <a:pt x="139" y="406"/>
                  </a:lnTo>
                  <a:lnTo>
                    <a:pt x="137" y="402"/>
                  </a:lnTo>
                  <a:lnTo>
                    <a:pt x="137" y="402"/>
                  </a:lnTo>
                  <a:lnTo>
                    <a:pt x="137" y="400"/>
                  </a:lnTo>
                  <a:lnTo>
                    <a:pt x="135" y="400"/>
                  </a:lnTo>
                  <a:lnTo>
                    <a:pt x="131" y="398"/>
                  </a:lnTo>
                  <a:lnTo>
                    <a:pt x="128" y="398"/>
                  </a:lnTo>
                  <a:lnTo>
                    <a:pt x="128" y="397"/>
                  </a:lnTo>
                  <a:lnTo>
                    <a:pt x="128" y="397"/>
                  </a:lnTo>
                  <a:lnTo>
                    <a:pt x="128" y="397"/>
                  </a:lnTo>
                  <a:lnTo>
                    <a:pt x="133" y="395"/>
                  </a:lnTo>
                  <a:lnTo>
                    <a:pt x="135" y="391"/>
                  </a:lnTo>
                  <a:lnTo>
                    <a:pt x="137" y="382"/>
                  </a:lnTo>
                  <a:lnTo>
                    <a:pt x="137" y="382"/>
                  </a:lnTo>
                  <a:lnTo>
                    <a:pt x="139" y="376"/>
                  </a:lnTo>
                  <a:lnTo>
                    <a:pt x="141" y="374"/>
                  </a:lnTo>
                  <a:lnTo>
                    <a:pt x="142" y="373"/>
                  </a:lnTo>
                  <a:lnTo>
                    <a:pt x="141" y="369"/>
                  </a:lnTo>
                  <a:lnTo>
                    <a:pt x="141" y="369"/>
                  </a:lnTo>
                  <a:lnTo>
                    <a:pt x="144" y="369"/>
                  </a:lnTo>
                  <a:lnTo>
                    <a:pt x="146" y="369"/>
                  </a:lnTo>
                  <a:lnTo>
                    <a:pt x="144" y="367"/>
                  </a:lnTo>
                  <a:lnTo>
                    <a:pt x="144" y="367"/>
                  </a:lnTo>
                  <a:lnTo>
                    <a:pt x="135" y="365"/>
                  </a:lnTo>
                  <a:lnTo>
                    <a:pt x="122" y="365"/>
                  </a:lnTo>
                  <a:lnTo>
                    <a:pt x="111" y="369"/>
                  </a:lnTo>
                  <a:lnTo>
                    <a:pt x="107" y="371"/>
                  </a:lnTo>
                  <a:lnTo>
                    <a:pt x="104" y="376"/>
                  </a:lnTo>
                  <a:lnTo>
                    <a:pt x="104" y="376"/>
                  </a:lnTo>
                  <a:lnTo>
                    <a:pt x="102" y="376"/>
                  </a:lnTo>
                  <a:lnTo>
                    <a:pt x="98" y="378"/>
                  </a:lnTo>
                  <a:lnTo>
                    <a:pt x="91" y="376"/>
                  </a:lnTo>
                  <a:lnTo>
                    <a:pt x="91" y="376"/>
                  </a:lnTo>
                  <a:lnTo>
                    <a:pt x="87" y="378"/>
                  </a:lnTo>
                  <a:lnTo>
                    <a:pt x="83" y="380"/>
                  </a:lnTo>
                  <a:lnTo>
                    <a:pt x="83" y="380"/>
                  </a:lnTo>
                  <a:lnTo>
                    <a:pt x="79" y="384"/>
                  </a:lnTo>
                  <a:lnTo>
                    <a:pt x="78" y="387"/>
                  </a:lnTo>
                  <a:lnTo>
                    <a:pt x="81" y="398"/>
                  </a:lnTo>
                  <a:lnTo>
                    <a:pt x="81" y="398"/>
                  </a:lnTo>
                  <a:lnTo>
                    <a:pt x="76" y="398"/>
                  </a:lnTo>
                  <a:lnTo>
                    <a:pt x="70" y="395"/>
                  </a:lnTo>
                  <a:lnTo>
                    <a:pt x="63" y="393"/>
                  </a:lnTo>
                  <a:lnTo>
                    <a:pt x="59" y="395"/>
                  </a:lnTo>
                  <a:lnTo>
                    <a:pt x="59" y="395"/>
                  </a:lnTo>
                  <a:lnTo>
                    <a:pt x="48" y="400"/>
                  </a:lnTo>
                  <a:lnTo>
                    <a:pt x="42" y="404"/>
                  </a:lnTo>
                  <a:lnTo>
                    <a:pt x="39" y="410"/>
                  </a:lnTo>
                  <a:lnTo>
                    <a:pt x="39" y="410"/>
                  </a:lnTo>
                  <a:lnTo>
                    <a:pt x="39" y="411"/>
                  </a:lnTo>
                  <a:lnTo>
                    <a:pt x="35" y="413"/>
                  </a:lnTo>
                  <a:lnTo>
                    <a:pt x="29" y="413"/>
                  </a:lnTo>
                  <a:lnTo>
                    <a:pt x="29" y="413"/>
                  </a:lnTo>
                  <a:lnTo>
                    <a:pt x="24" y="413"/>
                  </a:lnTo>
                  <a:lnTo>
                    <a:pt x="20" y="417"/>
                  </a:lnTo>
                  <a:lnTo>
                    <a:pt x="20" y="417"/>
                  </a:lnTo>
                  <a:lnTo>
                    <a:pt x="18" y="419"/>
                  </a:lnTo>
                  <a:lnTo>
                    <a:pt x="16" y="421"/>
                  </a:lnTo>
                  <a:lnTo>
                    <a:pt x="16" y="423"/>
                  </a:lnTo>
                  <a:lnTo>
                    <a:pt x="13" y="424"/>
                  </a:lnTo>
                  <a:lnTo>
                    <a:pt x="13" y="424"/>
                  </a:lnTo>
                  <a:lnTo>
                    <a:pt x="3" y="424"/>
                  </a:lnTo>
                  <a:lnTo>
                    <a:pt x="3" y="424"/>
                  </a:lnTo>
                  <a:lnTo>
                    <a:pt x="0" y="428"/>
                  </a:lnTo>
                  <a:lnTo>
                    <a:pt x="0" y="428"/>
                  </a:lnTo>
                  <a:lnTo>
                    <a:pt x="0" y="428"/>
                  </a:lnTo>
                  <a:lnTo>
                    <a:pt x="0" y="432"/>
                  </a:lnTo>
                  <a:lnTo>
                    <a:pt x="5" y="437"/>
                  </a:lnTo>
                  <a:lnTo>
                    <a:pt x="20" y="447"/>
                  </a:lnTo>
                  <a:lnTo>
                    <a:pt x="20" y="44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2" name="Freeform 2086"/>
            <p:cNvSpPr>
              <a:spLocks/>
            </p:cNvSpPr>
            <p:nvPr/>
          </p:nvSpPr>
          <p:spPr bwMode="auto">
            <a:xfrm>
              <a:off x="1238949" y="2465863"/>
              <a:ext cx="374140" cy="522388"/>
            </a:xfrm>
            <a:custGeom>
              <a:avLst/>
              <a:gdLst/>
              <a:ahLst/>
              <a:cxnLst>
                <a:cxn ang="0">
                  <a:pos x="135" y="0"/>
                </a:cxn>
                <a:cxn ang="0">
                  <a:pos x="433" y="55"/>
                </a:cxn>
                <a:cxn ang="0">
                  <a:pos x="410" y="186"/>
                </a:cxn>
                <a:cxn ang="0">
                  <a:pos x="618" y="218"/>
                </a:cxn>
                <a:cxn ang="0">
                  <a:pos x="538" y="752"/>
                </a:cxn>
                <a:cxn ang="0">
                  <a:pos x="0" y="663"/>
                </a:cxn>
                <a:cxn ang="0">
                  <a:pos x="135" y="0"/>
                </a:cxn>
                <a:cxn ang="0">
                  <a:pos x="135" y="0"/>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3" name="Freeform 2087"/>
            <p:cNvSpPr>
              <a:spLocks/>
            </p:cNvSpPr>
            <p:nvPr/>
          </p:nvSpPr>
          <p:spPr bwMode="auto">
            <a:xfrm>
              <a:off x="713686" y="1928153"/>
              <a:ext cx="528197" cy="498708"/>
            </a:xfrm>
            <a:custGeom>
              <a:avLst/>
              <a:gdLst/>
              <a:ahLst/>
              <a:cxnLst>
                <a:cxn ang="0">
                  <a:pos x="0" y="537"/>
                </a:cxn>
                <a:cxn ang="0">
                  <a:pos x="38" y="355"/>
                </a:cxn>
                <a:cxn ang="0">
                  <a:pos x="82" y="302"/>
                </a:cxn>
                <a:cxn ang="0">
                  <a:pos x="188" y="0"/>
                </a:cxn>
                <a:cxn ang="0">
                  <a:pos x="243" y="15"/>
                </a:cxn>
                <a:cxn ang="0">
                  <a:pos x="245" y="28"/>
                </a:cxn>
                <a:cxn ang="0">
                  <a:pos x="258" y="30"/>
                </a:cxn>
                <a:cxn ang="0">
                  <a:pos x="325" y="134"/>
                </a:cxn>
                <a:cxn ang="0">
                  <a:pos x="399" y="133"/>
                </a:cxn>
                <a:cxn ang="0">
                  <a:pos x="454" y="157"/>
                </a:cxn>
                <a:cxn ang="0">
                  <a:pos x="481" y="152"/>
                </a:cxn>
                <a:cxn ang="0">
                  <a:pos x="648" y="157"/>
                </a:cxn>
                <a:cxn ang="0">
                  <a:pos x="838" y="199"/>
                </a:cxn>
                <a:cxn ang="0">
                  <a:pos x="848" y="224"/>
                </a:cxn>
                <a:cxn ang="0">
                  <a:pos x="871" y="256"/>
                </a:cxn>
                <a:cxn ang="0">
                  <a:pos x="806" y="353"/>
                </a:cxn>
                <a:cxn ang="0">
                  <a:pos x="766" y="389"/>
                </a:cxn>
                <a:cxn ang="0">
                  <a:pos x="760" y="416"/>
                </a:cxn>
                <a:cxn ang="0">
                  <a:pos x="783" y="444"/>
                </a:cxn>
                <a:cxn ang="0">
                  <a:pos x="756" y="503"/>
                </a:cxn>
                <a:cxn ang="0">
                  <a:pos x="703" y="720"/>
                </a:cxn>
                <a:cxn ang="0">
                  <a:pos x="410" y="650"/>
                </a:cxn>
                <a:cxn ang="0">
                  <a:pos x="0" y="537"/>
                </a:cxn>
                <a:cxn ang="0">
                  <a:pos x="0" y="53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5" name="Freeform 2089"/>
            <p:cNvSpPr>
              <a:spLocks/>
            </p:cNvSpPr>
            <p:nvPr/>
          </p:nvSpPr>
          <p:spPr bwMode="auto">
            <a:xfrm>
              <a:off x="900022" y="2376710"/>
              <a:ext cx="419622" cy="720199"/>
            </a:xfrm>
            <a:custGeom>
              <a:avLst/>
              <a:gdLst/>
              <a:ahLst/>
              <a:cxnLst>
                <a:cxn ang="0">
                  <a:pos x="0" y="384"/>
                </a:cxn>
                <a:cxn ang="0">
                  <a:pos x="443" y="1047"/>
                </a:cxn>
                <a:cxn ang="0">
                  <a:pos x="458" y="904"/>
                </a:cxn>
                <a:cxn ang="0">
                  <a:pos x="483" y="897"/>
                </a:cxn>
                <a:cxn ang="0">
                  <a:pos x="525" y="921"/>
                </a:cxn>
                <a:cxn ang="0">
                  <a:pos x="561" y="796"/>
                </a:cxn>
                <a:cxn ang="0">
                  <a:pos x="696" y="133"/>
                </a:cxn>
                <a:cxn ang="0">
                  <a:pos x="397" y="70"/>
                </a:cxn>
                <a:cxn ang="0">
                  <a:pos x="104" y="0"/>
                </a:cxn>
                <a:cxn ang="0">
                  <a:pos x="0" y="384"/>
                </a:cxn>
                <a:cxn ang="0">
                  <a:pos x="0" y="384"/>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6" name="Freeform 2090"/>
            <p:cNvSpPr>
              <a:spLocks/>
            </p:cNvSpPr>
            <p:nvPr/>
          </p:nvSpPr>
          <p:spPr bwMode="auto">
            <a:xfrm>
              <a:off x="1143580" y="1797208"/>
              <a:ext cx="393214" cy="709054"/>
            </a:xfrm>
            <a:custGeom>
              <a:avLst/>
              <a:gdLst/>
              <a:ahLst/>
              <a:cxnLst>
                <a:cxn ang="0">
                  <a:pos x="0" y="909"/>
                </a:cxn>
                <a:cxn ang="0">
                  <a:pos x="53" y="692"/>
                </a:cxn>
                <a:cxn ang="0">
                  <a:pos x="80" y="633"/>
                </a:cxn>
                <a:cxn ang="0">
                  <a:pos x="57" y="605"/>
                </a:cxn>
                <a:cxn ang="0">
                  <a:pos x="63" y="578"/>
                </a:cxn>
                <a:cxn ang="0">
                  <a:pos x="103" y="542"/>
                </a:cxn>
                <a:cxn ang="0">
                  <a:pos x="168" y="445"/>
                </a:cxn>
                <a:cxn ang="0">
                  <a:pos x="145" y="413"/>
                </a:cxn>
                <a:cxn ang="0">
                  <a:pos x="135" y="388"/>
                </a:cxn>
                <a:cxn ang="0">
                  <a:pos x="139" y="333"/>
                </a:cxn>
                <a:cxn ang="0">
                  <a:pos x="219" y="0"/>
                </a:cxn>
                <a:cxn ang="0">
                  <a:pos x="304" y="19"/>
                </a:cxn>
                <a:cxn ang="0">
                  <a:pos x="276" y="149"/>
                </a:cxn>
                <a:cxn ang="0">
                  <a:pos x="295" y="194"/>
                </a:cxn>
                <a:cxn ang="0">
                  <a:pos x="297" y="223"/>
                </a:cxn>
                <a:cxn ang="0">
                  <a:pos x="287" y="228"/>
                </a:cxn>
                <a:cxn ang="0">
                  <a:pos x="320" y="259"/>
                </a:cxn>
                <a:cxn ang="0">
                  <a:pos x="354" y="342"/>
                </a:cxn>
                <a:cxn ang="0">
                  <a:pos x="365" y="417"/>
                </a:cxn>
                <a:cxn ang="0">
                  <a:pos x="371" y="457"/>
                </a:cxn>
                <a:cxn ang="0">
                  <a:pos x="346" y="495"/>
                </a:cxn>
                <a:cxn ang="0">
                  <a:pos x="363" y="512"/>
                </a:cxn>
                <a:cxn ang="0">
                  <a:pos x="409" y="487"/>
                </a:cxn>
                <a:cxn ang="0">
                  <a:pos x="439" y="618"/>
                </a:cxn>
                <a:cxn ang="0">
                  <a:pos x="460" y="626"/>
                </a:cxn>
                <a:cxn ang="0">
                  <a:pos x="464" y="664"/>
                </a:cxn>
                <a:cxn ang="0">
                  <a:pos x="523" y="679"/>
                </a:cxn>
                <a:cxn ang="0">
                  <a:pos x="616" y="679"/>
                </a:cxn>
                <a:cxn ang="0">
                  <a:pos x="654" y="696"/>
                </a:cxn>
                <a:cxn ang="0">
                  <a:pos x="599" y="1027"/>
                </a:cxn>
                <a:cxn ang="0">
                  <a:pos x="299" y="972"/>
                </a:cxn>
                <a:cxn ang="0">
                  <a:pos x="0" y="909"/>
                </a:cxn>
                <a:cxn ang="0">
                  <a:pos x="0" y="909"/>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7" name="Freeform 2094"/>
            <p:cNvSpPr>
              <a:spLocks/>
            </p:cNvSpPr>
            <p:nvPr/>
          </p:nvSpPr>
          <p:spPr bwMode="auto">
            <a:xfrm>
              <a:off x="1564670" y="2619099"/>
              <a:ext cx="482714" cy="422090"/>
            </a:xfrm>
            <a:custGeom>
              <a:avLst/>
              <a:gdLst/>
              <a:ahLst/>
              <a:cxnLst>
                <a:cxn ang="0">
                  <a:pos x="80" y="0"/>
                </a:cxn>
                <a:cxn ang="0">
                  <a:pos x="591" y="57"/>
                </a:cxn>
                <a:cxn ang="0">
                  <a:pos x="796" y="74"/>
                </a:cxn>
                <a:cxn ang="0">
                  <a:pos x="789" y="207"/>
                </a:cxn>
                <a:cxn ang="0">
                  <a:pos x="760" y="612"/>
                </a:cxn>
                <a:cxn ang="0">
                  <a:pos x="656" y="605"/>
                </a:cxn>
                <a:cxn ang="0">
                  <a:pos x="331" y="576"/>
                </a:cxn>
                <a:cxn ang="0">
                  <a:pos x="0" y="534"/>
                </a:cxn>
                <a:cxn ang="0">
                  <a:pos x="80" y="0"/>
                </a:cxn>
                <a:cxn ang="0">
                  <a:pos x="80" y="0"/>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8" name="Freeform 2097"/>
            <p:cNvSpPr>
              <a:spLocks/>
            </p:cNvSpPr>
            <p:nvPr/>
          </p:nvSpPr>
          <p:spPr bwMode="auto">
            <a:xfrm>
              <a:off x="1938811" y="2201189"/>
              <a:ext cx="466574" cy="346865"/>
            </a:xfrm>
            <a:custGeom>
              <a:avLst/>
              <a:gdLst/>
              <a:ahLst/>
              <a:cxnLst>
                <a:cxn ang="0">
                  <a:pos x="38" y="0"/>
                </a:cxn>
                <a:cxn ang="0">
                  <a:pos x="378" y="24"/>
                </a:cxn>
                <a:cxn ang="0">
                  <a:pos x="756" y="36"/>
                </a:cxn>
                <a:cxn ang="0">
                  <a:pos x="732" y="83"/>
                </a:cxn>
                <a:cxn ang="0">
                  <a:pos x="768" y="118"/>
                </a:cxn>
                <a:cxn ang="0">
                  <a:pos x="766" y="365"/>
                </a:cxn>
                <a:cxn ang="0">
                  <a:pos x="751" y="363"/>
                </a:cxn>
                <a:cxn ang="0">
                  <a:pos x="753" y="395"/>
                </a:cxn>
                <a:cxn ang="0">
                  <a:pos x="764" y="420"/>
                </a:cxn>
                <a:cxn ang="0">
                  <a:pos x="756" y="443"/>
                </a:cxn>
                <a:cxn ang="0">
                  <a:pos x="764" y="502"/>
                </a:cxn>
                <a:cxn ang="0">
                  <a:pos x="747" y="496"/>
                </a:cxn>
                <a:cxn ang="0">
                  <a:pos x="728" y="473"/>
                </a:cxn>
                <a:cxn ang="0">
                  <a:pos x="659" y="450"/>
                </a:cxn>
                <a:cxn ang="0">
                  <a:pos x="593" y="454"/>
                </a:cxn>
                <a:cxn ang="0">
                  <a:pos x="555" y="426"/>
                </a:cxn>
                <a:cxn ang="0">
                  <a:pos x="0" y="393"/>
                </a:cxn>
                <a:cxn ang="0">
                  <a:pos x="38" y="0"/>
                </a:cxn>
                <a:cxn ang="0">
                  <a:pos x="38" y="0"/>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19" name="Freeform 2098"/>
            <p:cNvSpPr>
              <a:spLocks/>
            </p:cNvSpPr>
            <p:nvPr/>
          </p:nvSpPr>
          <p:spPr bwMode="auto">
            <a:xfrm>
              <a:off x="1924137" y="2472831"/>
              <a:ext cx="545804" cy="305075"/>
            </a:xfrm>
            <a:custGeom>
              <a:avLst/>
              <a:gdLst/>
              <a:ahLst/>
              <a:cxnLst>
                <a:cxn ang="0">
                  <a:pos x="25" y="0"/>
                </a:cxn>
                <a:cxn ang="0">
                  <a:pos x="580" y="33"/>
                </a:cxn>
                <a:cxn ang="0">
                  <a:pos x="618" y="61"/>
                </a:cxn>
                <a:cxn ang="0">
                  <a:pos x="684" y="57"/>
                </a:cxn>
                <a:cxn ang="0">
                  <a:pos x="753" y="80"/>
                </a:cxn>
                <a:cxn ang="0">
                  <a:pos x="772" y="103"/>
                </a:cxn>
                <a:cxn ang="0">
                  <a:pos x="789" y="109"/>
                </a:cxn>
                <a:cxn ang="0">
                  <a:pos x="819" y="192"/>
                </a:cxn>
                <a:cxn ang="0">
                  <a:pos x="819" y="217"/>
                </a:cxn>
                <a:cxn ang="0">
                  <a:pos x="840" y="257"/>
                </a:cxn>
                <a:cxn ang="0">
                  <a:pos x="850" y="320"/>
                </a:cxn>
                <a:cxn ang="0">
                  <a:pos x="844" y="339"/>
                </a:cxn>
                <a:cxn ang="0">
                  <a:pos x="857" y="359"/>
                </a:cxn>
                <a:cxn ang="0">
                  <a:pos x="901" y="439"/>
                </a:cxn>
                <a:cxn ang="0">
                  <a:pos x="500" y="435"/>
                </a:cxn>
                <a:cxn ang="0">
                  <a:pos x="198" y="418"/>
                </a:cxn>
                <a:cxn ang="0">
                  <a:pos x="205" y="285"/>
                </a:cxn>
                <a:cxn ang="0">
                  <a:pos x="0" y="268"/>
                </a:cxn>
                <a:cxn ang="0">
                  <a:pos x="25" y="0"/>
                </a:cxn>
                <a:cxn ang="0">
                  <a:pos x="25" y="0"/>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algn="ctr"/>
              <a:endParaRPr lang="en-US" kern="0">
                <a:solidFill>
                  <a:sysClr val="windowText" lastClr="000000"/>
                </a:solidFill>
                <a:latin typeface="Times New Roman"/>
                <a:cs typeface="Arial" pitchFamily="34" charset="0"/>
              </a:endParaRPr>
            </a:p>
          </p:txBody>
        </p:sp>
        <p:sp>
          <p:nvSpPr>
            <p:cNvPr id="20" name="Freeform 2102"/>
            <p:cNvSpPr>
              <a:spLocks/>
            </p:cNvSpPr>
            <p:nvPr/>
          </p:nvSpPr>
          <p:spPr bwMode="auto">
            <a:xfrm>
              <a:off x="2395112" y="2447756"/>
              <a:ext cx="393214" cy="288358"/>
            </a:xfrm>
            <a:custGeom>
              <a:avLst/>
              <a:gdLst/>
              <a:ahLst/>
              <a:cxnLst>
                <a:cxn ang="0">
                  <a:pos x="2" y="40"/>
                </a:cxn>
                <a:cxn ang="0">
                  <a:pos x="13" y="65"/>
                </a:cxn>
                <a:cxn ang="0">
                  <a:pos x="5" y="88"/>
                </a:cxn>
                <a:cxn ang="0">
                  <a:pos x="13" y="147"/>
                </a:cxn>
                <a:cxn ang="0">
                  <a:pos x="43" y="230"/>
                </a:cxn>
                <a:cxn ang="0">
                  <a:pos x="43" y="255"/>
                </a:cxn>
                <a:cxn ang="0">
                  <a:pos x="64" y="295"/>
                </a:cxn>
                <a:cxn ang="0">
                  <a:pos x="74" y="358"/>
                </a:cxn>
                <a:cxn ang="0">
                  <a:pos x="68" y="377"/>
                </a:cxn>
                <a:cxn ang="0">
                  <a:pos x="81" y="397"/>
                </a:cxn>
                <a:cxn ang="0">
                  <a:pos x="504" y="388"/>
                </a:cxn>
                <a:cxn ang="0">
                  <a:pos x="534" y="420"/>
                </a:cxn>
                <a:cxn ang="0">
                  <a:pos x="578" y="325"/>
                </a:cxn>
                <a:cxn ang="0">
                  <a:pos x="564" y="289"/>
                </a:cxn>
                <a:cxn ang="0">
                  <a:pos x="639" y="232"/>
                </a:cxn>
                <a:cxn ang="0">
                  <a:pos x="652" y="190"/>
                </a:cxn>
                <a:cxn ang="0">
                  <a:pos x="599" y="129"/>
                </a:cxn>
                <a:cxn ang="0">
                  <a:pos x="545" y="67"/>
                </a:cxn>
                <a:cxn ang="0">
                  <a:pos x="534" y="0"/>
                </a:cxn>
                <a:cxn ang="0">
                  <a:pos x="15" y="10"/>
                </a:cxn>
                <a:cxn ang="0">
                  <a:pos x="0" y="8"/>
                </a:cxn>
                <a:cxn ang="0">
                  <a:pos x="2" y="40"/>
                </a:cxn>
                <a:cxn ang="0">
                  <a:pos x="2" y="40"/>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1" name="Freeform 2104"/>
            <p:cNvSpPr>
              <a:spLocks/>
            </p:cNvSpPr>
            <p:nvPr/>
          </p:nvSpPr>
          <p:spPr bwMode="auto">
            <a:xfrm>
              <a:off x="2519827" y="3089943"/>
              <a:ext cx="333057" cy="335722"/>
            </a:xfrm>
            <a:custGeom>
              <a:avLst/>
              <a:gdLst/>
              <a:ahLst/>
              <a:cxnLst>
                <a:cxn ang="0">
                  <a:pos x="21" y="166"/>
                </a:cxn>
                <a:cxn ang="0">
                  <a:pos x="17" y="398"/>
                </a:cxn>
                <a:cxn ang="0">
                  <a:pos x="29" y="411"/>
                </a:cxn>
                <a:cxn ang="0">
                  <a:pos x="69" y="411"/>
                </a:cxn>
                <a:cxn ang="0">
                  <a:pos x="70" y="481"/>
                </a:cxn>
                <a:cxn ang="0">
                  <a:pos x="397" y="477"/>
                </a:cxn>
                <a:cxn ang="0">
                  <a:pos x="392" y="405"/>
                </a:cxn>
                <a:cxn ang="0">
                  <a:pos x="418" y="325"/>
                </a:cxn>
                <a:cxn ang="0">
                  <a:pos x="460" y="270"/>
                </a:cxn>
                <a:cxn ang="0">
                  <a:pos x="456" y="255"/>
                </a:cxn>
                <a:cxn ang="0">
                  <a:pos x="487" y="204"/>
                </a:cxn>
                <a:cxn ang="0">
                  <a:pos x="504" y="149"/>
                </a:cxn>
                <a:cxn ang="0">
                  <a:pos x="498" y="145"/>
                </a:cxn>
                <a:cxn ang="0">
                  <a:pos x="525" y="124"/>
                </a:cxn>
                <a:cxn ang="0">
                  <a:pos x="551" y="76"/>
                </a:cxn>
                <a:cxn ang="0">
                  <a:pos x="542" y="65"/>
                </a:cxn>
                <a:cxn ang="0">
                  <a:pos x="468" y="69"/>
                </a:cxn>
                <a:cxn ang="0">
                  <a:pos x="489" y="42"/>
                </a:cxn>
                <a:cxn ang="0">
                  <a:pos x="483" y="0"/>
                </a:cxn>
                <a:cxn ang="0">
                  <a:pos x="0" y="16"/>
                </a:cxn>
                <a:cxn ang="0">
                  <a:pos x="21" y="166"/>
                </a:cxn>
                <a:cxn ang="0">
                  <a:pos x="21" y="166"/>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grpFill/>
            <a:ln w="12700" cap="flat" cmpd="sng">
              <a:solidFill>
                <a:srgbClr val="FFFFFF"/>
              </a:solidFill>
              <a:prstDash val="solid"/>
              <a:round/>
              <a:headEnd type="none" w="med" len="med"/>
              <a:tailEnd type="none" w="med" len="med"/>
            </a:ln>
            <a:effectLst/>
          </p:spPr>
          <p:txBody>
            <a:bodyPr/>
            <a:lstStyle/>
            <a:p>
              <a:pPr algn="ctr"/>
              <a:endParaRPr lang="en-US" kern="0">
                <a:solidFill>
                  <a:sysClr val="windowText" lastClr="000000"/>
                </a:solidFill>
                <a:latin typeface="Times New Roman"/>
                <a:cs typeface="Arial" pitchFamily="34" charset="0"/>
              </a:endParaRPr>
            </a:p>
          </p:txBody>
        </p:sp>
        <p:sp>
          <p:nvSpPr>
            <p:cNvPr id="22" name="Freeform 2105"/>
            <p:cNvSpPr>
              <a:spLocks/>
            </p:cNvSpPr>
            <p:nvPr/>
          </p:nvSpPr>
          <p:spPr bwMode="auto">
            <a:xfrm>
              <a:off x="2560909" y="3421486"/>
              <a:ext cx="378541" cy="363583"/>
            </a:xfrm>
            <a:custGeom>
              <a:avLst/>
              <a:gdLst/>
              <a:ahLst/>
              <a:cxnLst>
                <a:cxn ang="0">
                  <a:pos x="0" y="4"/>
                </a:cxn>
                <a:cxn ang="0">
                  <a:pos x="6" y="147"/>
                </a:cxn>
                <a:cxn ang="0">
                  <a:pos x="63" y="251"/>
                </a:cxn>
                <a:cxn ang="0">
                  <a:pos x="42" y="333"/>
                </a:cxn>
                <a:cxn ang="0">
                  <a:pos x="46" y="401"/>
                </a:cxn>
                <a:cxn ang="0">
                  <a:pos x="21" y="436"/>
                </a:cxn>
                <a:cxn ang="0">
                  <a:pos x="31" y="447"/>
                </a:cxn>
                <a:cxn ang="0">
                  <a:pos x="114" y="438"/>
                </a:cxn>
                <a:cxn ang="0">
                  <a:pos x="217" y="464"/>
                </a:cxn>
                <a:cxn ang="0">
                  <a:pos x="251" y="438"/>
                </a:cxn>
                <a:cxn ang="0">
                  <a:pos x="352" y="479"/>
                </a:cxn>
                <a:cxn ang="0">
                  <a:pos x="360" y="502"/>
                </a:cxn>
                <a:cxn ang="0">
                  <a:pos x="398" y="519"/>
                </a:cxn>
                <a:cxn ang="0">
                  <a:pos x="419" y="498"/>
                </a:cxn>
                <a:cxn ang="0">
                  <a:pos x="466" y="517"/>
                </a:cxn>
                <a:cxn ang="0">
                  <a:pos x="497" y="502"/>
                </a:cxn>
                <a:cxn ang="0">
                  <a:pos x="491" y="472"/>
                </a:cxn>
                <a:cxn ang="0">
                  <a:pos x="573" y="498"/>
                </a:cxn>
                <a:cxn ang="0">
                  <a:pos x="569" y="529"/>
                </a:cxn>
                <a:cxn ang="0">
                  <a:pos x="624" y="491"/>
                </a:cxn>
                <a:cxn ang="0">
                  <a:pos x="575" y="485"/>
                </a:cxn>
                <a:cxn ang="0">
                  <a:pos x="538" y="445"/>
                </a:cxn>
                <a:cxn ang="0">
                  <a:pos x="584" y="396"/>
                </a:cxn>
                <a:cxn ang="0">
                  <a:pos x="584" y="367"/>
                </a:cxn>
                <a:cxn ang="0">
                  <a:pos x="533" y="409"/>
                </a:cxn>
                <a:cxn ang="0">
                  <a:pos x="508" y="396"/>
                </a:cxn>
                <a:cxn ang="0">
                  <a:pos x="529" y="373"/>
                </a:cxn>
                <a:cxn ang="0">
                  <a:pos x="472" y="390"/>
                </a:cxn>
                <a:cxn ang="0">
                  <a:pos x="436" y="375"/>
                </a:cxn>
                <a:cxn ang="0">
                  <a:pos x="445" y="350"/>
                </a:cxn>
                <a:cxn ang="0">
                  <a:pos x="542" y="367"/>
                </a:cxn>
                <a:cxn ang="0">
                  <a:pos x="504" y="305"/>
                </a:cxn>
                <a:cxn ang="0">
                  <a:pos x="510" y="259"/>
                </a:cxn>
                <a:cxn ang="0">
                  <a:pos x="289" y="268"/>
                </a:cxn>
                <a:cxn ang="0">
                  <a:pos x="316" y="170"/>
                </a:cxn>
                <a:cxn ang="0">
                  <a:pos x="354" y="120"/>
                </a:cxn>
                <a:cxn ang="0">
                  <a:pos x="343" y="107"/>
                </a:cxn>
                <a:cxn ang="0">
                  <a:pos x="327" y="0"/>
                </a:cxn>
                <a:cxn ang="0">
                  <a:pos x="0" y="4"/>
                </a:cxn>
                <a:cxn ang="0">
                  <a:pos x="0" y="4"/>
                </a:cxn>
                <a:cxn ang="0">
                  <a:pos x="0" y="4"/>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3" name="Freeform 2109"/>
            <p:cNvSpPr>
              <a:spLocks/>
            </p:cNvSpPr>
            <p:nvPr/>
          </p:nvSpPr>
          <p:spPr bwMode="auto">
            <a:xfrm>
              <a:off x="2713499" y="2522979"/>
              <a:ext cx="261164" cy="520995"/>
            </a:xfrm>
            <a:custGeom>
              <a:avLst/>
              <a:gdLst/>
              <a:ahLst/>
              <a:cxnLst>
                <a:cxn ang="0">
                  <a:pos x="8" y="308"/>
                </a:cxn>
                <a:cxn ang="0">
                  <a:pos x="52" y="213"/>
                </a:cxn>
                <a:cxn ang="0">
                  <a:pos x="38" y="177"/>
                </a:cxn>
                <a:cxn ang="0">
                  <a:pos x="113" y="120"/>
                </a:cxn>
                <a:cxn ang="0">
                  <a:pos x="126" y="78"/>
                </a:cxn>
                <a:cxn ang="0">
                  <a:pos x="73" y="17"/>
                </a:cxn>
                <a:cxn ang="0">
                  <a:pos x="360" y="0"/>
                </a:cxn>
                <a:cxn ang="0">
                  <a:pos x="367" y="44"/>
                </a:cxn>
                <a:cxn ang="0">
                  <a:pos x="396" y="101"/>
                </a:cxn>
                <a:cxn ang="0">
                  <a:pos x="421" y="388"/>
                </a:cxn>
                <a:cxn ang="0">
                  <a:pos x="415" y="447"/>
                </a:cxn>
                <a:cxn ang="0">
                  <a:pos x="430" y="481"/>
                </a:cxn>
                <a:cxn ang="0">
                  <a:pos x="413" y="546"/>
                </a:cxn>
                <a:cxn ang="0">
                  <a:pos x="390" y="574"/>
                </a:cxn>
                <a:cxn ang="0">
                  <a:pos x="379" y="622"/>
                </a:cxn>
                <a:cxn ang="0">
                  <a:pos x="392" y="637"/>
                </a:cxn>
                <a:cxn ang="0">
                  <a:pos x="381" y="664"/>
                </a:cxn>
                <a:cxn ang="0">
                  <a:pos x="386" y="673"/>
                </a:cxn>
                <a:cxn ang="0">
                  <a:pos x="352" y="686"/>
                </a:cxn>
                <a:cxn ang="0">
                  <a:pos x="344" y="734"/>
                </a:cxn>
                <a:cxn ang="0">
                  <a:pos x="295" y="719"/>
                </a:cxn>
                <a:cxn ang="0">
                  <a:pos x="270" y="753"/>
                </a:cxn>
                <a:cxn ang="0">
                  <a:pos x="255" y="749"/>
                </a:cxn>
                <a:cxn ang="0">
                  <a:pos x="238" y="719"/>
                </a:cxn>
                <a:cxn ang="0">
                  <a:pos x="211" y="645"/>
                </a:cxn>
                <a:cxn ang="0">
                  <a:pos x="147" y="607"/>
                </a:cxn>
                <a:cxn ang="0">
                  <a:pos x="133" y="569"/>
                </a:cxn>
                <a:cxn ang="0">
                  <a:pos x="154" y="510"/>
                </a:cxn>
                <a:cxn ang="0">
                  <a:pos x="137" y="498"/>
                </a:cxn>
                <a:cxn ang="0">
                  <a:pos x="95" y="498"/>
                </a:cxn>
                <a:cxn ang="0">
                  <a:pos x="86" y="462"/>
                </a:cxn>
                <a:cxn ang="0">
                  <a:pos x="17" y="390"/>
                </a:cxn>
                <a:cxn ang="0">
                  <a:pos x="0" y="331"/>
                </a:cxn>
                <a:cxn ang="0">
                  <a:pos x="8" y="308"/>
                </a:cxn>
                <a:cxn ang="0">
                  <a:pos x="8" y="308"/>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4" name="Freeform 2111"/>
            <p:cNvSpPr>
              <a:spLocks/>
            </p:cNvSpPr>
            <p:nvPr/>
          </p:nvSpPr>
          <p:spPr bwMode="auto">
            <a:xfrm>
              <a:off x="2867556" y="2818303"/>
              <a:ext cx="479780" cy="271641"/>
            </a:xfrm>
            <a:custGeom>
              <a:avLst/>
              <a:gdLst/>
              <a:ahLst/>
              <a:cxnLst>
                <a:cxn ang="0">
                  <a:pos x="4" y="375"/>
                </a:cxn>
                <a:cxn ang="0">
                  <a:pos x="23" y="373"/>
                </a:cxn>
                <a:cxn ang="0">
                  <a:pos x="29" y="331"/>
                </a:cxn>
                <a:cxn ang="0">
                  <a:pos x="17" y="329"/>
                </a:cxn>
                <a:cxn ang="0">
                  <a:pos x="42" y="295"/>
                </a:cxn>
                <a:cxn ang="0">
                  <a:pos x="91" y="310"/>
                </a:cxn>
                <a:cxn ang="0">
                  <a:pos x="99" y="262"/>
                </a:cxn>
                <a:cxn ang="0">
                  <a:pos x="133" y="249"/>
                </a:cxn>
                <a:cxn ang="0">
                  <a:pos x="128" y="240"/>
                </a:cxn>
                <a:cxn ang="0">
                  <a:pos x="147" y="194"/>
                </a:cxn>
                <a:cxn ang="0">
                  <a:pos x="211" y="190"/>
                </a:cxn>
                <a:cxn ang="0">
                  <a:pos x="264" y="173"/>
                </a:cxn>
                <a:cxn ang="0">
                  <a:pos x="299" y="150"/>
                </a:cxn>
                <a:cxn ang="0">
                  <a:pos x="318" y="141"/>
                </a:cxn>
                <a:cxn ang="0">
                  <a:pos x="361" y="139"/>
                </a:cxn>
                <a:cxn ang="0">
                  <a:pos x="411" y="57"/>
                </a:cxn>
                <a:cxn ang="0">
                  <a:pos x="426" y="63"/>
                </a:cxn>
                <a:cxn ang="0">
                  <a:pos x="464" y="34"/>
                </a:cxn>
                <a:cxn ang="0">
                  <a:pos x="455" y="13"/>
                </a:cxn>
                <a:cxn ang="0">
                  <a:pos x="458" y="2"/>
                </a:cxn>
                <a:cxn ang="0">
                  <a:pos x="493" y="0"/>
                </a:cxn>
                <a:cxn ang="0">
                  <a:pos x="515" y="8"/>
                </a:cxn>
                <a:cxn ang="0">
                  <a:pos x="584" y="48"/>
                </a:cxn>
                <a:cxn ang="0">
                  <a:pos x="633" y="46"/>
                </a:cxn>
                <a:cxn ang="0">
                  <a:pos x="656" y="31"/>
                </a:cxn>
                <a:cxn ang="0">
                  <a:pos x="711" y="65"/>
                </a:cxn>
                <a:cxn ang="0">
                  <a:pos x="728" y="129"/>
                </a:cxn>
                <a:cxn ang="0">
                  <a:pos x="791" y="175"/>
                </a:cxn>
                <a:cxn ang="0">
                  <a:pos x="761" y="211"/>
                </a:cxn>
                <a:cxn ang="0">
                  <a:pos x="707" y="262"/>
                </a:cxn>
                <a:cxn ang="0">
                  <a:pos x="706" y="274"/>
                </a:cxn>
                <a:cxn ang="0">
                  <a:pos x="628" y="323"/>
                </a:cxn>
                <a:cxn ang="0">
                  <a:pos x="190" y="365"/>
                </a:cxn>
                <a:cxn ang="0">
                  <a:pos x="143" y="361"/>
                </a:cxn>
                <a:cxn ang="0">
                  <a:pos x="145" y="384"/>
                </a:cxn>
                <a:cxn ang="0">
                  <a:pos x="0" y="396"/>
                </a:cxn>
                <a:cxn ang="0">
                  <a:pos x="4" y="375"/>
                </a:cxn>
                <a:cxn ang="0">
                  <a:pos x="4" y="3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5" name="Freeform 2113"/>
            <p:cNvSpPr>
              <a:spLocks/>
            </p:cNvSpPr>
            <p:nvPr/>
          </p:nvSpPr>
          <p:spPr bwMode="auto">
            <a:xfrm>
              <a:off x="2736974" y="3223676"/>
              <a:ext cx="234754" cy="449951"/>
            </a:xfrm>
            <a:custGeom>
              <a:avLst/>
              <a:gdLst/>
              <a:ahLst/>
              <a:cxnLst>
                <a:cxn ang="0">
                  <a:pos x="27" y="457"/>
                </a:cxn>
                <a:cxn ang="0">
                  <a:pos x="65" y="407"/>
                </a:cxn>
                <a:cxn ang="0">
                  <a:pos x="54" y="394"/>
                </a:cxn>
                <a:cxn ang="0">
                  <a:pos x="38" y="287"/>
                </a:cxn>
                <a:cxn ang="0">
                  <a:pos x="33" y="215"/>
                </a:cxn>
                <a:cxn ang="0">
                  <a:pos x="59" y="135"/>
                </a:cxn>
                <a:cxn ang="0">
                  <a:pos x="101" y="80"/>
                </a:cxn>
                <a:cxn ang="0">
                  <a:pos x="97" y="65"/>
                </a:cxn>
                <a:cxn ang="0">
                  <a:pos x="128" y="14"/>
                </a:cxn>
                <a:cxn ang="0">
                  <a:pos x="362" y="0"/>
                </a:cxn>
                <a:cxn ang="0">
                  <a:pos x="373" y="12"/>
                </a:cxn>
                <a:cxn ang="0">
                  <a:pos x="362" y="419"/>
                </a:cxn>
                <a:cxn ang="0">
                  <a:pos x="388" y="614"/>
                </a:cxn>
                <a:cxn ang="0">
                  <a:pos x="379" y="624"/>
                </a:cxn>
                <a:cxn ang="0">
                  <a:pos x="329" y="612"/>
                </a:cxn>
                <a:cxn ang="0">
                  <a:pos x="253" y="654"/>
                </a:cxn>
                <a:cxn ang="0">
                  <a:pos x="215" y="592"/>
                </a:cxn>
                <a:cxn ang="0">
                  <a:pos x="221" y="546"/>
                </a:cxn>
                <a:cxn ang="0">
                  <a:pos x="0" y="555"/>
                </a:cxn>
                <a:cxn ang="0">
                  <a:pos x="27" y="457"/>
                </a:cxn>
                <a:cxn ang="0">
                  <a:pos x="27" y="457"/>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6" name="Freeform 2114"/>
            <p:cNvSpPr>
              <a:spLocks/>
            </p:cNvSpPr>
            <p:nvPr/>
          </p:nvSpPr>
          <p:spPr bwMode="auto">
            <a:xfrm>
              <a:off x="2955588" y="3206959"/>
              <a:ext cx="252361" cy="455523"/>
            </a:xfrm>
            <a:custGeom>
              <a:avLst/>
              <a:gdLst/>
              <a:ahLst/>
              <a:cxnLst>
                <a:cxn ang="0">
                  <a:pos x="11" y="36"/>
                </a:cxn>
                <a:cxn ang="0">
                  <a:pos x="0" y="443"/>
                </a:cxn>
                <a:cxn ang="0">
                  <a:pos x="26" y="638"/>
                </a:cxn>
                <a:cxn ang="0">
                  <a:pos x="55" y="646"/>
                </a:cxn>
                <a:cxn ang="0">
                  <a:pos x="81" y="631"/>
                </a:cxn>
                <a:cxn ang="0">
                  <a:pos x="97" y="646"/>
                </a:cxn>
                <a:cxn ang="0">
                  <a:pos x="74" y="659"/>
                </a:cxn>
                <a:cxn ang="0">
                  <a:pos x="131" y="644"/>
                </a:cxn>
                <a:cxn ang="0">
                  <a:pos x="142" y="627"/>
                </a:cxn>
                <a:cxn ang="0">
                  <a:pos x="135" y="616"/>
                </a:cxn>
                <a:cxn ang="0">
                  <a:pos x="138" y="598"/>
                </a:cxn>
                <a:cxn ang="0">
                  <a:pos x="112" y="574"/>
                </a:cxn>
                <a:cxn ang="0">
                  <a:pos x="112" y="553"/>
                </a:cxn>
                <a:cxn ang="0">
                  <a:pos x="416" y="526"/>
                </a:cxn>
                <a:cxn ang="0">
                  <a:pos x="391" y="422"/>
                </a:cxn>
                <a:cxn ang="0">
                  <a:pos x="406" y="359"/>
                </a:cxn>
                <a:cxn ang="0">
                  <a:pos x="368" y="277"/>
                </a:cxn>
                <a:cxn ang="0">
                  <a:pos x="289" y="0"/>
                </a:cxn>
                <a:cxn ang="0">
                  <a:pos x="0" y="24"/>
                </a:cxn>
                <a:cxn ang="0">
                  <a:pos x="11" y="36"/>
                </a:cxn>
                <a:cxn ang="0">
                  <a:pos x="11" y="36"/>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7" name="Freeform 2119"/>
            <p:cNvSpPr>
              <a:spLocks/>
            </p:cNvSpPr>
            <p:nvPr/>
          </p:nvSpPr>
          <p:spPr bwMode="auto">
            <a:xfrm>
              <a:off x="3474981" y="2658104"/>
              <a:ext cx="302246" cy="167164"/>
            </a:xfrm>
            <a:custGeom>
              <a:avLst/>
              <a:gdLst/>
              <a:ahLst/>
              <a:cxnLst>
                <a:cxn ang="0">
                  <a:pos x="0" y="72"/>
                </a:cxn>
                <a:cxn ang="0">
                  <a:pos x="11" y="139"/>
                </a:cxn>
                <a:cxn ang="0">
                  <a:pos x="49" y="97"/>
                </a:cxn>
                <a:cxn ang="0">
                  <a:pos x="108" y="80"/>
                </a:cxn>
                <a:cxn ang="0">
                  <a:pos x="120" y="63"/>
                </a:cxn>
                <a:cxn ang="0">
                  <a:pos x="152" y="59"/>
                </a:cxn>
                <a:cxn ang="0">
                  <a:pos x="194" y="93"/>
                </a:cxn>
                <a:cxn ang="0">
                  <a:pos x="222" y="101"/>
                </a:cxn>
                <a:cxn ang="0">
                  <a:pos x="276" y="148"/>
                </a:cxn>
                <a:cxn ang="0">
                  <a:pos x="257" y="194"/>
                </a:cxn>
                <a:cxn ang="0">
                  <a:pos x="264" y="215"/>
                </a:cxn>
                <a:cxn ang="0">
                  <a:pos x="287" y="205"/>
                </a:cxn>
                <a:cxn ang="0">
                  <a:pos x="308" y="205"/>
                </a:cxn>
                <a:cxn ang="0">
                  <a:pos x="319" y="221"/>
                </a:cxn>
                <a:cxn ang="0">
                  <a:pos x="344" y="221"/>
                </a:cxn>
                <a:cxn ang="0">
                  <a:pos x="354" y="215"/>
                </a:cxn>
                <a:cxn ang="0">
                  <a:pos x="338" y="173"/>
                </a:cxn>
                <a:cxn ang="0">
                  <a:pos x="335" y="97"/>
                </a:cxn>
                <a:cxn ang="0">
                  <a:pos x="316" y="86"/>
                </a:cxn>
                <a:cxn ang="0">
                  <a:pos x="354" y="51"/>
                </a:cxn>
                <a:cxn ang="0">
                  <a:pos x="356" y="29"/>
                </a:cxn>
                <a:cxn ang="0">
                  <a:pos x="380" y="31"/>
                </a:cxn>
                <a:cxn ang="0">
                  <a:pos x="350" y="78"/>
                </a:cxn>
                <a:cxn ang="0">
                  <a:pos x="367" y="135"/>
                </a:cxn>
                <a:cxn ang="0">
                  <a:pos x="375" y="150"/>
                </a:cxn>
                <a:cxn ang="0">
                  <a:pos x="386" y="158"/>
                </a:cxn>
                <a:cxn ang="0">
                  <a:pos x="363" y="156"/>
                </a:cxn>
                <a:cxn ang="0">
                  <a:pos x="371" y="192"/>
                </a:cxn>
                <a:cxn ang="0">
                  <a:pos x="411" y="215"/>
                </a:cxn>
                <a:cxn ang="0">
                  <a:pos x="420" y="221"/>
                </a:cxn>
                <a:cxn ang="0">
                  <a:pos x="432" y="221"/>
                </a:cxn>
                <a:cxn ang="0">
                  <a:pos x="426" y="240"/>
                </a:cxn>
                <a:cxn ang="0">
                  <a:pos x="475" y="215"/>
                </a:cxn>
                <a:cxn ang="0">
                  <a:pos x="485" y="184"/>
                </a:cxn>
                <a:cxn ang="0">
                  <a:pos x="496" y="152"/>
                </a:cxn>
                <a:cxn ang="0">
                  <a:pos x="426" y="167"/>
                </a:cxn>
                <a:cxn ang="0">
                  <a:pos x="380" y="0"/>
                </a:cxn>
                <a:cxn ang="0">
                  <a:pos x="0" y="72"/>
                </a:cxn>
                <a:cxn ang="0">
                  <a:pos x="0" y="72"/>
                </a:cxn>
                <a:cxn ang="0">
                  <a:pos x="0" y="72"/>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8" name="Freeform 2126"/>
            <p:cNvSpPr>
              <a:spLocks/>
            </p:cNvSpPr>
            <p:nvPr/>
          </p:nvSpPr>
          <p:spPr bwMode="auto">
            <a:xfrm>
              <a:off x="3724408" y="2495119"/>
              <a:ext cx="83632" cy="224278"/>
            </a:xfrm>
            <a:custGeom>
              <a:avLst/>
              <a:gdLst/>
              <a:ahLst/>
              <a:cxnLst>
                <a:cxn ang="0">
                  <a:pos x="7" y="222"/>
                </a:cxn>
                <a:cxn ang="0">
                  <a:pos x="32" y="205"/>
                </a:cxn>
                <a:cxn ang="0">
                  <a:pos x="68" y="159"/>
                </a:cxn>
                <a:cxn ang="0">
                  <a:pos x="5" y="110"/>
                </a:cxn>
                <a:cxn ang="0">
                  <a:pos x="3" y="64"/>
                </a:cxn>
                <a:cxn ang="0">
                  <a:pos x="32" y="0"/>
                </a:cxn>
                <a:cxn ang="0">
                  <a:pos x="125" y="32"/>
                </a:cxn>
                <a:cxn ang="0">
                  <a:pos x="127" y="43"/>
                </a:cxn>
                <a:cxn ang="0">
                  <a:pos x="116" y="79"/>
                </a:cxn>
                <a:cxn ang="0">
                  <a:pos x="106" y="87"/>
                </a:cxn>
                <a:cxn ang="0">
                  <a:pos x="104" y="106"/>
                </a:cxn>
                <a:cxn ang="0">
                  <a:pos x="114" y="112"/>
                </a:cxn>
                <a:cxn ang="0">
                  <a:pos x="137" y="106"/>
                </a:cxn>
                <a:cxn ang="0">
                  <a:pos x="137" y="161"/>
                </a:cxn>
                <a:cxn ang="0">
                  <a:pos x="137" y="195"/>
                </a:cxn>
                <a:cxn ang="0">
                  <a:pos x="137" y="214"/>
                </a:cxn>
                <a:cxn ang="0">
                  <a:pos x="129" y="232"/>
                </a:cxn>
                <a:cxn ang="0">
                  <a:pos x="119" y="233"/>
                </a:cxn>
                <a:cxn ang="0">
                  <a:pos x="123" y="249"/>
                </a:cxn>
                <a:cxn ang="0">
                  <a:pos x="89" y="325"/>
                </a:cxn>
                <a:cxn ang="0">
                  <a:pos x="81" y="325"/>
                </a:cxn>
                <a:cxn ang="0">
                  <a:pos x="78" y="296"/>
                </a:cxn>
                <a:cxn ang="0">
                  <a:pos x="55" y="296"/>
                </a:cxn>
                <a:cxn ang="0">
                  <a:pos x="7" y="266"/>
                </a:cxn>
                <a:cxn ang="0">
                  <a:pos x="0" y="241"/>
                </a:cxn>
                <a:cxn ang="0">
                  <a:pos x="7" y="222"/>
                </a:cxn>
                <a:cxn ang="0">
                  <a:pos x="7" y="222"/>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29" name="Freeform 2133"/>
            <p:cNvSpPr>
              <a:spLocks/>
            </p:cNvSpPr>
            <p:nvPr/>
          </p:nvSpPr>
          <p:spPr bwMode="auto">
            <a:xfrm>
              <a:off x="3849121" y="2082780"/>
              <a:ext cx="98302" cy="252138"/>
            </a:xfrm>
            <a:custGeom>
              <a:avLst/>
              <a:gdLst/>
              <a:ahLst/>
              <a:cxnLst>
                <a:cxn ang="0">
                  <a:pos x="0" y="173"/>
                </a:cxn>
                <a:cxn ang="0">
                  <a:pos x="21" y="135"/>
                </a:cxn>
                <a:cxn ang="0">
                  <a:pos x="23" y="49"/>
                </a:cxn>
                <a:cxn ang="0">
                  <a:pos x="21" y="17"/>
                </a:cxn>
                <a:cxn ang="0">
                  <a:pos x="53" y="0"/>
                </a:cxn>
                <a:cxn ang="0">
                  <a:pos x="127" y="232"/>
                </a:cxn>
                <a:cxn ang="0">
                  <a:pos x="163" y="281"/>
                </a:cxn>
                <a:cxn ang="0">
                  <a:pos x="163" y="314"/>
                </a:cxn>
                <a:cxn ang="0">
                  <a:pos x="127" y="340"/>
                </a:cxn>
                <a:cxn ang="0">
                  <a:pos x="6" y="371"/>
                </a:cxn>
                <a:cxn ang="0">
                  <a:pos x="0" y="173"/>
                </a:cxn>
                <a:cxn ang="0">
                  <a:pos x="0" y="17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0" name="Freeform 2134"/>
            <p:cNvSpPr>
              <a:spLocks/>
            </p:cNvSpPr>
            <p:nvPr/>
          </p:nvSpPr>
          <p:spPr bwMode="auto">
            <a:xfrm>
              <a:off x="3881401" y="1854323"/>
              <a:ext cx="242090" cy="422089"/>
            </a:xfrm>
            <a:custGeom>
              <a:avLst/>
              <a:gdLst/>
              <a:ahLst/>
              <a:cxnLst>
                <a:cxn ang="0">
                  <a:pos x="0" y="329"/>
                </a:cxn>
                <a:cxn ang="0">
                  <a:pos x="23" y="331"/>
                </a:cxn>
                <a:cxn ang="0">
                  <a:pos x="25" y="291"/>
                </a:cxn>
                <a:cxn ang="0">
                  <a:pos x="53" y="236"/>
                </a:cxn>
                <a:cxn ang="0">
                  <a:pos x="40" y="196"/>
                </a:cxn>
                <a:cxn ang="0">
                  <a:pos x="97" y="4"/>
                </a:cxn>
                <a:cxn ang="0">
                  <a:pos x="110" y="4"/>
                </a:cxn>
                <a:cxn ang="0">
                  <a:pos x="114" y="29"/>
                </a:cxn>
                <a:cxn ang="0">
                  <a:pos x="171" y="8"/>
                </a:cxn>
                <a:cxn ang="0">
                  <a:pos x="173" y="0"/>
                </a:cxn>
                <a:cxn ang="0">
                  <a:pos x="219" y="10"/>
                </a:cxn>
                <a:cxn ang="0">
                  <a:pos x="293" y="198"/>
                </a:cxn>
                <a:cxn ang="0">
                  <a:pos x="327" y="200"/>
                </a:cxn>
                <a:cxn ang="0">
                  <a:pos x="390" y="270"/>
                </a:cxn>
                <a:cxn ang="0">
                  <a:pos x="380" y="283"/>
                </a:cxn>
                <a:cxn ang="0">
                  <a:pos x="399" y="283"/>
                </a:cxn>
                <a:cxn ang="0">
                  <a:pos x="386" y="318"/>
                </a:cxn>
                <a:cxn ang="0">
                  <a:pos x="356" y="340"/>
                </a:cxn>
                <a:cxn ang="0">
                  <a:pos x="322" y="357"/>
                </a:cxn>
                <a:cxn ang="0">
                  <a:pos x="318" y="380"/>
                </a:cxn>
                <a:cxn ang="0">
                  <a:pos x="299" y="359"/>
                </a:cxn>
                <a:cxn ang="0">
                  <a:pos x="268" y="384"/>
                </a:cxn>
                <a:cxn ang="0">
                  <a:pos x="253" y="384"/>
                </a:cxn>
                <a:cxn ang="0">
                  <a:pos x="240" y="369"/>
                </a:cxn>
                <a:cxn ang="0">
                  <a:pos x="232" y="443"/>
                </a:cxn>
                <a:cxn ang="0">
                  <a:pos x="204" y="454"/>
                </a:cxn>
                <a:cxn ang="0">
                  <a:pos x="190" y="483"/>
                </a:cxn>
                <a:cxn ang="0">
                  <a:pos x="173" y="483"/>
                </a:cxn>
                <a:cxn ang="0">
                  <a:pos x="133" y="527"/>
                </a:cxn>
                <a:cxn ang="0">
                  <a:pos x="131" y="561"/>
                </a:cxn>
                <a:cxn ang="0">
                  <a:pos x="122" y="574"/>
                </a:cxn>
                <a:cxn ang="0">
                  <a:pos x="110" y="610"/>
                </a:cxn>
                <a:cxn ang="0">
                  <a:pos x="74" y="561"/>
                </a:cxn>
                <a:cxn ang="0">
                  <a:pos x="0" y="329"/>
                </a:cxn>
                <a:cxn ang="0">
                  <a:pos x="0" y="32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1" name="Freeform 2095"/>
            <p:cNvSpPr>
              <a:spLocks/>
            </p:cNvSpPr>
            <p:nvPr/>
          </p:nvSpPr>
          <p:spPr bwMode="auto">
            <a:xfrm>
              <a:off x="1497177" y="2988253"/>
              <a:ext cx="463639" cy="526567"/>
            </a:xfrm>
            <a:custGeom>
              <a:avLst/>
              <a:gdLst/>
              <a:ahLst/>
              <a:cxnLst>
                <a:cxn ang="0">
                  <a:pos x="97" y="764"/>
                </a:cxn>
                <a:cxn ang="0">
                  <a:pos x="106" y="707"/>
                </a:cxn>
                <a:cxn ang="0">
                  <a:pos x="298" y="732"/>
                </a:cxn>
                <a:cxn ang="0">
                  <a:pos x="290" y="704"/>
                </a:cxn>
                <a:cxn ang="0">
                  <a:pos x="705" y="742"/>
                </a:cxn>
                <a:cxn ang="0">
                  <a:pos x="768" y="71"/>
                </a:cxn>
                <a:cxn ang="0">
                  <a:pos x="443" y="42"/>
                </a:cxn>
                <a:cxn ang="0">
                  <a:pos x="112" y="0"/>
                </a:cxn>
                <a:cxn ang="0">
                  <a:pos x="0" y="751"/>
                </a:cxn>
                <a:cxn ang="0">
                  <a:pos x="97" y="764"/>
                </a:cxn>
                <a:cxn ang="0">
                  <a:pos x="97" y="764"/>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2" name="Freeform 2096"/>
            <p:cNvSpPr>
              <a:spLocks/>
            </p:cNvSpPr>
            <p:nvPr/>
          </p:nvSpPr>
          <p:spPr bwMode="auto">
            <a:xfrm>
              <a:off x="1959351" y="1922582"/>
              <a:ext cx="438696" cy="302289"/>
            </a:xfrm>
            <a:custGeom>
              <a:avLst/>
              <a:gdLst/>
              <a:ahLst/>
              <a:cxnLst>
                <a:cxn ang="0">
                  <a:pos x="38" y="0"/>
                </a:cxn>
                <a:cxn ang="0">
                  <a:pos x="663" y="32"/>
                </a:cxn>
                <a:cxn ang="0">
                  <a:pos x="667" y="142"/>
                </a:cxn>
                <a:cxn ang="0">
                  <a:pos x="696" y="234"/>
                </a:cxn>
                <a:cxn ang="0">
                  <a:pos x="699" y="348"/>
                </a:cxn>
                <a:cxn ang="0">
                  <a:pos x="718" y="441"/>
                </a:cxn>
                <a:cxn ang="0">
                  <a:pos x="340" y="429"/>
                </a:cxn>
                <a:cxn ang="0">
                  <a:pos x="0" y="405"/>
                </a:cxn>
                <a:cxn ang="0">
                  <a:pos x="38" y="0"/>
                </a:cxn>
                <a:cxn ang="0">
                  <a:pos x="38" y="0"/>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3" name="Freeform 2110"/>
            <p:cNvSpPr>
              <a:spLocks/>
            </p:cNvSpPr>
            <p:nvPr/>
          </p:nvSpPr>
          <p:spPr bwMode="auto">
            <a:xfrm>
              <a:off x="2942384" y="2570343"/>
              <a:ext cx="205410" cy="391442"/>
            </a:xfrm>
            <a:custGeom>
              <a:avLst/>
              <a:gdLst/>
              <a:ahLst/>
              <a:cxnLst>
                <a:cxn ang="0">
                  <a:pos x="11" y="566"/>
                </a:cxn>
                <a:cxn ang="0">
                  <a:pos x="21" y="549"/>
                </a:cxn>
                <a:cxn ang="0">
                  <a:pos x="85" y="545"/>
                </a:cxn>
                <a:cxn ang="0">
                  <a:pos x="138" y="528"/>
                </a:cxn>
                <a:cxn ang="0">
                  <a:pos x="192" y="496"/>
                </a:cxn>
                <a:cxn ang="0">
                  <a:pos x="235" y="494"/>
                </a:cxn>
                <a:cxn ang="0">
                  <a:pos x="285" y="412"/>
                </a:cxn>
                <a:cxn ang="0">
                  <a:pos x="300" y="418"/>
                </a:cxn>
                <a:cxn ang="0">
                  <a:pos x="338" y="389"/>
                </a:cxn>
                <a:cxn ang="0">
                  <a:pos x="329" y="368"/>
                </a:cxn>
                <a:cxn ang="0">
                  <a:pos x="332" y="357"/>
                </a:cxn>
                <a:cxn ang="0">
                  <a:pos x="294" y="7"/>
                </a:cxn>
                <a:cxn ang="0">
                  <a:pos x="291" y="0"/>
                </a:cxn>
                <a:cxn ang="0">
                  <a:pos x="89" y="23"/>
                </a:cxn>
                <a:cxn ang="0">
                  <a:pos x="51" y="42"/>
                </a:cxn>
                <a:cxn ang="0">
                  <a:pos x="17" y="32"/>
                </a:cxn>
                <a:cxn ang="0">
                  <a:pos x="42" y="319"/>
                </a:cxn>
                <a:cxn ang="0">
                  <a:pos x="36" y="378"/>
                </a:cxn>
                <a:cxn ang="0">
                  <a:pos x="51" y="412"/>
                </a:cxn>
                <a:cxn ang="0">
                  <a:pos x="34" y="477"/>
                </a:cxn>
                <a:cxn ang="0">
                  <a:pos x="11" y="505"/>
                </a:cxn>
                <a:cxn ang="0">
                  <a:pos x="0" y="553"/>
                </a:cxn>
                <a:cxn ang="0">
                  <a:pos x="11" y="566"/>
                </a:cxn>
                <a:cxn ang="0">
                  <a:pos x="11" y="566"/>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4" name="Freeform 2116"/>
            <p:cNvSpPr>
              <a:spLocks/>
            </p:cNvSpPr>
            <p:nvPr/>
          </p:nvSpPr>
          <p:spPr bwMode="auto">
            <a:xfrm>
              <a:off x="3024548" y="3553825"/>
              <a:ext cx="600090" cy="504279"/>
            </a:xfrm>
            <a:custGeom>
              <a:avLst/>
              <a:gdLst/>
              <a:ahLst/>
              <a:cxnLst>
                <a:cxn ang="0">
                  <a:pos x="0" y="71"/>
                </a:cxn>
                <a:cxn ang="0">
                  <a:pos x="26" y="95"/>
                </a:cxn>
                <a:cxn ang="0">
                  <a:pos x="23" y="113"/>
                </a:cxn>
                <a:cxn ang="0">
                  <a:pos x="30" y="124"/>
                </a:cxn>
                <a:cxn ang="0">
                  <a:pos x="19" y="141"/>
                </a:cxn>
                <a:cxn ang="0">
                  <a:pos x="135" y="101"/>
                </a:cxn>
                <a:cxn ang="0">
                  <a:pos x="283" y="194"/>
                </a:cxn>
                <a:cxn ang="0">
                  <a:pos x="405" y="130"/>
                </a:cxn>
                <a:cxn ang="0">
                  <a:pos x="475" y="145"/>
                </a:cxn>
                <a:cxn ang="0">
                  <a:pos x="564" y="232"/>
                </a:cxn>
                <a:cxn ang="0">
                  <a:pos x="597" y="232"/>
                </a:cxn>
                <a:cxn ang="0">
                  <a:pos x="625" y="293"/>
                </a:cxn>
                <a:cxn ang="0">
                  <a:pos x="618" y="409"/>
                </a:cxn>
                <a:cxn ang="0">
                  <a:pos x="639" y="422"/>
                </a:cxn>
                <a:cxn ang="0">
                  <a:pos x="642" y="401"/>
                </a:cxn>
                <a:cxn ang="0">
                  <a:pos x="671" y="401"/>
                </a:cxn>
                <a:cxn ang="0">
                  <a:pos x="642" y="457"/>
                </a:cxn>
                <a:cxn ang="0">
                  <a:pos x="718" y="533"/>
                </a:cxn>
                <a:cxn ang="0">
                  <a:pos x="730" y="512"/>
                </a:cxn>
                <a:cxn ang="0">
                  <a:pos x="736" y="565"/>
                </a:cxn>
                <a:cxn ang="0">
                  <a:pos x="760" y="576"/>
                </a:cxn>
                <a:cxn ang="0">
                  <a:pos x="787" y="641"/>
                </a:cxn>
                <a:cxn ang="0">
                  <a:pos x="814" y="641"/>
                </a:cxn>
                <a:cxn ang="0">
                  <a:pos x="871" y="702"/>
                </a:cxn>
                <a:cxn ang="0">
                  <a:pos x="903" y="706"/>
                </a:cxn>
                <a:cxn ang="0">
                  <a:pos x="903" y="715"/>
                </a:cxn>
                <a:cxn ang="0">
                  <a:pos x="880" y="732"/>
                </a:cxn>
                <a:cxn ang="0">
                  <a:pos x="931" y="725"/>
                </a:cxn>
                <a:cxn ang="0">
                  <a:pos x="964" y="711"/>
                </a:cxn>
                <a:cxn ang="0">
                  <a:pos x="981" y="626"/>
                </a:cxn>
                <a:cxn ang="0">
                  <a:pos x="990" y="630"/>
                </a:cxn>
                <a:cxn ang="0">
                  <a:pos x="983" y="512"/>
                </a:cxn>
                <a:cxn ang="0">
                  <a:pos x="969" y="477"/>
                </a:cxn>
                <a:cxn ang="0">
                  <a:pos x="863" y="306"/>
                </a:cxn>
                <a:cxn ang="0">
                  <a:pos x="779" y="145"/>
                </a:cxn>
                <a:cxn ang="0">
                  <a:pos x="728" y="12"/>
                </a:cxn>
                <a:cxn ang="0">
                  <a:pos x="715" y="10"/>
                </a:cxn>
                <a:cxn ang="0">
                  <a:pos x="669" y="0"/>
                </a:cxn>
                <a:cxn ang="0">
                  <a:pos x="656" y="14"/>
                </a:cxn>
                <a:cxn ang="0">
                  <a:pos x="663" y="65"/>
                </a:cxn>
                <a:cxn ang="0">
                  <a:pos x="644" y="61"/>
                </a:cxn>
                <a:cxn ang="0">
                  <a:pos x="641" y="40"/>
                </a:cxn>
                <a:cxn ang="0">
                  <a:pos x="327" y="57"/>
                </a:cxn>
                <a:cxn ang="0">
                  <a:pos x="304" y="23"/>
                </a:cxn>
                <a:cxn ang="0">
                  <a:pos x="0" y="50"/>
                </a:cxn>
                <a:cxn ang="0">
                  <a:pos x="0" y="71"/>
                </a:cxn>
                <a:cxn ang="0">
                  <a:pos x="0" y="71"/>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5" name="Freeform 2130"/>
            <p:cNvSpPr>
              <a:spLocks/>
            </p:cNvSpPr>
            <p:nvPr/>
          </p:nvSpPr>
          <p:spPr bwMode="auto">
            <a:xfrm>
              <a:off x="3909276" y="2385068"/>
              <a:ext cx="51352" cy="68259"/>
            </a:xfrm>
            <a:custGeom>
              <a:avLst/>
              <a:gdLst/>
              <a:ahLst/>
              <a:cxnLst>
                <a:cxn ang="0">
                  <a:pos x="19" y="99"/>
                </a:cxn>
                <a:cxn ang="0">
                  <a:pos x="55" y="86"/>
                </a:cxn>
                <a:cxn ang="0">
                  <a:pos x="55" y="46"/>
                </a:cxn>
                <a:cxn ang="0">
                  <a:pos x="65" y="55"/>
                </a:cxn>
                <a:cxn ang="0">
                  <a:pos x="66" y="74"/>
                </a:cxn>
                <a:cxn ang="0">
                  <a:pos x="74" y="74"/>
                </a:cxn>
                <a:cxn ang="0">
                  <a:pos x="85" y="55"/>
                </a:cxn>
                <a:cxn ang="0">
                  <a:pos x="74" y="34"/>
                </a:cxn>
                <a:cxn ang="0">
                  <a:pos x="55" y="30"/>
                </a:cxn>
                <a:cxn ang="0">
                  <a:pos x="42" y="4"/>
                </a:cxn>
                <a:cxn ang="0">
                  <a:pos x="30" y="0"/>
                </a:cxn>
                <a:cxn ang="0">
                  <a:pos x="0" y="10"/>
                </a:cxn>
                <a:cxn ang="0">
                  <a:pos x="19" y="99"/>
                </a:cxn>
                <a:cxn ang="0">
                  <a:pos x="19" y="99"/>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6" name="Freeform 2132"/>
            <p:cNvSpPr>
              <a:spLocks/>
            </p:cNvSpPr>
            <p:nvPr/>
          </p:nvSpPr>
          <p:spPr bwMode="auto">
            <a:xfrm>
              <a:off x="3755221" y="2116214"/>
              <a:ext cx="110041" cy="234030"/>
            </a:xfrm>
            <a:custGeom>
              <a:avLst/>
              <a:gdLst/>
              <a:ahLst/>
              <a:cxnLst>
                <a:cxn ang="0">
                  <a:pos x="28" y="139"/>
                </a:cxn>
                <a:cxn ang="0">
                  <a:pos x="36" y="200"/>
                </a:cxn>
                <a:cxn ang="0">
                  <a:pos x="82" y="339"/>
                </a:cxn>
                <a:cxn ang="0">
                  <a:pos x="160" y="322"/>
                </a:cxn>
                <a:cxn ang="0">
                  <a:pos x="154" y="124"/>
                </a:cxn>
                <a:cxn ang="0">
                  <a:pos x="175" y="86"/>
                </a:cxn>
                <a:cxn ang="0">
                  <a:pos x="177" y="0"/>
                </a:cxn>
                <a:cxn ang="0">
                  <a:pos x="0" y="42"/>
                </a:cxn>
                <a:cxn ang="0">
                  <a:pos x="28" y="139"/>
                </a:cxn>
                <a:cxn ang="0">
                  <a:pos x="28" y="13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nvGrpSpPr>
            <p:cNvPr id="37" name="Group 2196"/>
            <p:cNvGrpSpPr>
              <a:grpSpLocks/>
            </p:cNvGrpSpPr>
            <p:nvPr/>
          </p:nvGrpSpPr>
          <p:grpSpPr bwMode="auto">
            <a:xfrm>
              <a:off x="1304487" y="4103959"/>
              <a:ext cx="588346" cy="378908"/>
              <a:chOff x="2000" y="3530"/>
              <a:chExt cx="436" cy="296"/>
            </a:xfrm>
            <a:grpFill/>
          </p:grpSpPr>
          <p:sp>
            <p:nvSpPr>
              <p:cNvPr id="79" name="Freeform 2180"/>
              <p:cNvSpPr>
                <a:spLocks/>
              </p:cNvSpPr>
              <p:nvPr/>
            </p:nvSpPr>
            <p:spPr bwMode="auto">
              <a:xfrm>
                <a:off x="2328" y="3711"/>
                <a:ext cx="108" cy="115"/>
              </a:xfrm>
              <a:custGeom>
                <a:avLst/>
                <a:gdLst/>
                <a:ahLst/>
                <a:cxnLst>
                  <a:cxn ang="0">
                    <a:pos x="242" y="784"/>
                  </a:cxn>
                  <a:cxn ang="0">
                    <a:pos x="299" y="764"/>
                  </a:cxn>
                  <a:cxn ang="0">
                    <a:pos x="292" y="734"/>
                  </a:cxn>
                  <a:cxn ang="0">
                    <a:pos x="380" y="682"/>
                  </a:cxn>
                  <a:cxn ang="0">
                    <a:pos x="453" y="589"/>
                  </a:cxn>
                  <a:cxn ang="0">
                    <a:pos x="503" y="632"/>
                  </a:cxn>
                  <a:cxn ang="0">
                    <a:pos x="599" y="579"/>
                  </a:cxn>
                  <a:cxn ang="0">
                    <a:pos x="649" y="550"/>
                  </a:cxn>
                  <a:cxn ang="0">
                    <a:pos x="673" y="499"/>
                  </a:cxn>
                  <a:cxn ang="0">
                    <a:pos x="746" y="457"/>
                  </a:cxn>
                  <a:cxn ang="0">
                    <a:pos x="755" y="416"/>
                  </a:cxn>
                  <a:cxn ang="0">
                    <a:pos x="681" y="396"/>
                  </a:cxn>
                  <a:cxn ang="0">
                    <a:pos x="649" y="286"/>
                  </a:cxn>
                  <a:cxn ang="0">
                    <a:pos x="577" y="304"/>
                  </a:cxn>
                  <a:cxn ang="0">
                    <a:pos x="577" y="233"/>
                  </a:cxn>
                  <a:cxn ang="0">
                    <a:pos x="542" y="194"/>
                  </a:cxn>
                  <a:cxn ang="0">
                    <a:pos x="430" y="122"/>
                  </a:cxn>
                  <a:cxn ang="0">
                    <a:pos x="347" y="112"/>
                  </a:cxn>
                  <a:cxn ang="0">
                    <a:pos x="308" y="71"/>
                  </a:cxn>
                  <a:cxn ang="0">
                    <a:pos x="128" y="0"/>
                  </a:cxn>
                  <a:cxn ang="0">
                    <a:pos x="105" y="21"/>
                  </a:cxn>
                  <a:cxn ang="0">
                    <a:pos x="105" y="81"/>
                  </a:cxn>
                  <a:cxn ang="0">
                    <a:pos x="138" y="100"/>
                  </a:cxn>
                  <a:cxn ang="0">
                    <a:pos x="138" y="163"/>
                  </a:cxn>
                  <a:cxn ang="0">
                    <a:pos x="112" y="203"/>
                  </a:cxn>
                  <a:cxn ang="0">
                    <a:pos x="88" y="233"/>
                  </a:cxn>
                  <a:cxn ang="0">
                    <a:pos x="41" y="244"/>
                  </a:cxn>
                  <a:cxn ang="0">
                    <a:pos x="0" y="323"/>
                  </a:cxn>
                  <a:cxn ang="0">
                    <a:pos x="96" y="530"/>
                  </a:cxn>
                  <a:cxn ang="0">
                    <a:pos x="96" y="661"/>
                  </a:cxn>
                  <a:cxn ang="0">
                    <a:pos x="79" y="701"/>
                  </a:cxn>
                  <a:cxn ang="0">
                    <a:pos x="96" y="753"/>
                  </a:cxn>
                  <a:cxn ang="0">
                    <a:pos x="209" y="805"/>
                  </a:cxn>
                  <a:cxn ang="0">
                    <a:pos x="242" y="784"/>
                  </a:cxn>
                  <a:cxn ang="0">
                    <a:pos x="242" y="784"/>
                  </a:cxn>
                </a:cxnLst>
                <a:rect l="0" t="0" r="r" b="b"/>
                <a:pathLst>
                  <a:path w="755" h="805">
                    <a:moveTo>
                      <a:pt x="242" y="784"/>
                    </a:moveTo>
                    <a:lnTo>
                      <a:pt x="299" y="764"/>
                    </a:lnTo>
                    <a:lnTo>
                      <a:pt x="292" y="734"/>
                    </a:lnTo>
                    <a:lnTo>
                      <a:pt x="380" y="682"/>
                    </a:lnTo>
                    <a:lnTo>
                      <a:pt x="453" y="589"/>
                    </a:lnTo>
                    <a:lnTo>
                      <a:pt x="503" y="632"/>
                    </a:lnTo>
                    <a:lnTo>
                      <a:pt x="599" y="579"/>
                    </a:lnTo>
                    <a:lnTo>
                      <a:pt x="649" y="550"/>
                    </a:lnTo>
                    <a:lnTo>
                      <a:pt x="673" y="499"/>
                    </a:lnTo>
                    <a:lnTo>
                      <a:pt x="746" y="457"/>
                    </a:lnTo>
                    <a:lnTo>
                      <a:pt x="755" y="416"/>
                    </a:lnTo>
                    <a:lnTo>
                      <a:pt x="681" y="396"/>
                    </a:lnTo>
                    <a:lnTo>
                      <a:pt x="649" y="286"/>
                    </a:lnTo>
                    <a:lnTo>
                      <a:pt x="577" y="304"/>
                    </a:lnTo>
                    <a:lnTo>
                      <a:pt x="577" y="233"/>
                    </a:lnTo>
                    <a:lnTo>
                      <a:pt x="542" y="194"/>
                    </a:lnTo>
                    <a:lnTo>
                      <a:pt x="430" y="122"/>
                    </a:lnTo>
                    <a:lnTo>
                      <a:pt x="347" y="112"/>
                    </a:lnTo>
                    <a:lnTo>
                      <a:pt x="308" y="71"/>
                    </a:lnTo>
                    <a:lnTo>
                      <a:pt x="128" y="0"/>
                    </a:lnTo>
                    <a:lnTo>
                      <a:pt x="105" y="21"/>
                    </a:lnTo>
                    <a:lnTo>
                      <a:pt x="105" y="81"/>
                    </a:lnTo>
                    <a:lnTo>
                      <a:pt x="138" y="100"/>
                    </a:lnTo>
                    <a:lnTo>
                      <a:pt x="138" y="163"/>
                    </a:lnTo>
                    <a:lnTo>
                      <a:pt x="112" y="203"/>
                    </a:lnTo>
                    <a:lnTo>
                      <a:pt x="88" y="233"/>
                    </a:lnTo>
                    <a:lnTo>
                      <a:pt x="41" y="244"/>
                    </a:lnTo>
                    <a:lnTo>
                      <a:pt x="0" y="323"/>
                    </a:lnTo>
                    <a:lnTo>
                      <a:pt x="96" y="530"/>
                    </a:lnTo>
                    <a:lnTo>
                      <a:pt x="96" y="661"/>
                    </a:lnTo>
                    <a:lnTo>
                      <a:pt x="79" y="701"/>
                    </a:lnTo>
                    <a:lnTo>
                      <a:pt x="96" y="753"/>
                    </a:lnTo>
                    <a:lnTo>
                      <a:pt x="209" y="805"/>
                    </a:lnTo>
                    <a:lnTo>
                      <a:pt x="242" y="784"/>
                    </a:lnTo>
                    <a:lnTo>
                      <a:pt x="242" y="78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0" name="Freeform 2181"/>
              <p:cNvSpPr>
                <a:spLocks/>
              </p:cNvSpPr>
              <p:nvPr/>
            </p:nvSpPr>
            <p:spPr bwMode="auto">
              <a:xfrm>
                <a:off x="2269" y="3637"/>
                <a:ext cx="64" cy="41"/>
              </a:xfrm>
              <a:custGeom>
                <a:avLst/>
                <a:gdLst/>
                <a:ahLst/>
                <a:cxnLst>
                  <a:cxn ang="0">
                    <a:pos x="447" y="192"/>
                  </a:cxn>
                  <a:cxn ang="0">
                    <a:pos x="447" y="133"/>
                  </a:cxn>
                  <a:cxn ang="0">
                    <a:pos x="367" y="112"/>
                  </a:cxn>
                  <a:cxn ang="0">
                    <a:pos x="352" y="71"/>
                  </a:cxn>
                  <a:cxn ang="0">
                    <a:pos x="318" y="71"/>
                  </a:cxn>
                  <a:cxn ang="0">
                    <a:pos x="286" y="23"/>
                  </a:cxn>
                  <a:cxn ang="0">
                    <a:pos x="197" y="23"/>
                  </a:cxn>
                  <a:cxn ang="0">
                    <a:pos x="134" y="71"/>
                  </a:cxn>
                  <a:cxn ang="0">
                    <a:pos x="84" y="0"/>
                  </a:cxn>
                  <a:cxn ang="0">
                    <a:pos x="44" y="0"/>
                  </a:cxn>
                  <a:cxn ang="0">
                    <a:pos x="0" y="41"/>
                  </a:cxn>
                  <a:cxn ang="0">
                    <a:pos x="26" y="112"/>
                  </a:cxn>
                  <a:cxn ang="0">
                    <a:pos x="99" y="154"/>
                  </a:cxn>
                  <a:cxn ang="0">
                    <a:pos x="155" y="214"/>
                  </a:cxn>
                  <a:cxn ang="0">
                    <a:pos x="141" y="246"/>
                  </a:cxn>
                  <a:cxn ang="0">
                    <a:pos x="239" y="286"/>
                  </a:cxn>
                  <a:cxn ang="0">
                    <a:pos x="310" y="235"/>
                  </a:cxn>
                  <a:cxn ang="0">
                    <a:pos x="393" y="235"/>
                  </a:cxn>
                  <a:cxn ang="0">
                    <a:pos x="447" y="192"/>
                  </a:cxn>
                  <a:cxn ang="0">
                    <a:pos x="447" y="192"/>
                  </a:cxn>
                </a:cxnLst>
                <a:rect l="0" t="0" r="r" b="b"/>
                <a:pathLst>
                  <a:path w="447" h="286">
                    <a:moveTo>
                      <a:pt x="447" y="192"/>
                    </a:moveTo>
                    <a:lnTo>
                      <a:pt x="447" y="133"/>
                    </a:lnTo>
                    <a:lnTo>
                      <a:pt x="367" y="112"/>
                    </a:lnTo>
                    <a:lnTo>
                      <a:pt x="352" y="71"/>
                    </a:lnTo>
                    <a:lnTo>
                      <a:pt x="318" y="71"/>
                    </a:lnTo>
                    <a:lnTo>
                      <a:pt x="286" y="23"/>
                    </a:lnTo>
                    <a:lnTo>
                      <a:pt x="197" y="23"/>
                    </a:lnTo>
                    <a:lnTo>
                      <a:pt x="134" y="71"/>
                    </a:lnTo>
                    <a:lnTo>
                      <a:pt x="84" y="0"/>
                    </a:lnTo>
                    <a:lnTo>
                      <a:pt x="44" y="0"/>
                    </a:lnTo>
                    <a:lnTo>
                      <a:pt x="0" y="41"/>
                    </a:lnTo>
                    <a:lnTo>
                      <a:pt x="26" y="112"/>
                    </a:lnTo>
                    <a:lnTo>
                      <a:pt x="99" y="154"/>
                    </a:lnTo>
                    <a:lnTo>
                      <a:pt x="155" y="214"/>
                    </a:lnTo>
                    <a:lnTo>
                      <a:pt x="141" y="246"/>
                    </a:lnTo>
                    <a:lnTo>
                      <a:pt x="239" y="286"/>
                    </a:lnTo>
                    <a:lnTo>
                      <a:pt x="310" y="235"/>
                    </a:lnTo>
                    <a:lnTo>
                      <a:pt x="393" y="235"/>
                    </a:lnTo>
                    <a:lnTo>
                      <a:pt x="447" y="192"/>
                    </a:lnTo>
                    <a:lnTo>
                      <a:pt x="447" y="192"/>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1" name="Freeform 2182"/>
              <p:cNvSpPr>
                <a:spLocks/>
              </p:cNvSpPr>
              <p:nvPr/>
            </p:nvSpPr>
            <p:spPr bwMode="auto">
              <a:xfrm>
                <a:off x="2271" y="3669"/>
                <a:ext cx="14" cy="14"/>
              </a:xfrm>
              <a:custGeom>
                <a:avLst/>
                <a:gdLst/>
                <a:ahLst/>
                <a:cxnLst>
                  <a:cxn ang="0">
                    <a:pos x="96" y="94"/>
                  </a:cxn>
                  <a:cxn ang="0">
                    <a:pos x="81" y="0"/>
                  </a:cxn>
                  <a:cxn ang="0">
                    <a:pos x="0" y="80"/>
                  </a:cxn>
                  <a:cxn ang="0">
                    <a:pos x="8" y="101"/>
                  </a:cxn>
                  <a:cxn ang="0">
                    <a:pos x="96" y="94"/>
                  </a:cxn>
                  <a:cxn ang="0">
                    <a:pos x="96" y="94"/>
                  </a:cxn>
                </a:cxnLst>
                <a:rect l="0" t="0" r="r" b="b"/>
                <a:pathLst>
                  <a:path w="96" h="101">
                    <a:moveTo>
                      <a:pt x="96" y="94"/>
                    </a:moveTo>
                    <a:lnTo>
                      <a:pt x="81" y="0"/>
                    </a:lnTo>
                    <a:lnTo>
                      <a:pt x="0" y="80"/>
                    </a:lnTo>
                    <a:lnTo>
                      <a:pt x="8" y="101"/>
                    </a:lnTo>
                    <a:lnTo>
                      <a:pt x="96" y="94"/>
                    </a:lnTo>
                    <a:lnTo>
                      <a:pt x="96"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2" name="Freeform 2183"/>
              <p:cNvSpPr>
                <a:spLocks/>
              </p:cNvSpPr>
              <p:nvPr/>
            </p:nvSpPr>
            <p:spPr bwMode="auto">
              <a:xfrm>
                <a:off x="2238" y="3643"/>
                <a:ext cx="22" cy="20"/>
              </a:xfrm>
              <a:custGeom>
                <a:avLst/>
                <a:gdLst/>
                <a:ahLst/>
                <a:cxnLst>
                  <a:cxn ang="0">
                    <a:pos x="138" y="144"/>
                  </a:cxn>
                  <a:cxn ang="0">
                    <a:pos x="153" y="92"/>
                  </a:cxn>
                  <a:cxn ang="0">
                    <a:pos x="104" y="42"/>
                  </a:cxn>
                  <a:cxn ang="0">
                    <a:pos x="98" y="0"/>
                  </a:cxn>
                  <a:cxn ang="0">
                    <a:pos x="0" y="0"/>
                  </a:cxn>
                  <a:cxn ang="0">
                    <a:pos x="0" y="50"/>
                  </a:cxn>
                  <a:cxn ang="0">
                    <a:pos x="48" y="92"/>
                  </a:cxn>
                  <a:cxn ang="0">
                    <a:pos x="138" y="144"/>
                  </a:cxn>
                  <a:cxn ang="0">
                    <a:pos x="138" y="144"/>
                  </a:cxn>
                </a:cxnLst>
                <a:rect l="0" t="0" r="r" b="b"/>
                <a:pathLst>
                  <a:path w="153" h="144">
                    <a:moveTo>
                      <a:pt x="138" y="144"/>
                    </a:moveTo>
                    <a:lnTo>
                      <a:pt x="153" y="92"/>
                    </a:lnTo>
                    <a:lnTo>
                      <a:pt x="104" y="42"/>
                    </a:lnTo>
                    <a:lnTo>
                      <a:pt x="98" y="0"/>
                    </a:lnTo>
                    <a:lnTo>
                      <a:pt x="0" y="0"/>
                    </a:lnTo>
                    <a:lnTo>
                      <a:pt x="0" y="50"/>
                    </a:lnTo>
                    <a:lnTo>
                      <a:pt x="48" y="92"/>
                    </a:lnTo>
                    <a:lnTo>
                      <a:pt x="138" y="144"/>
                    </a:lnTo>
                    <a:lnTo>
                      <a:pt x="138" y="14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3" name="Freeform 2184"/>
              <p:cNvSpPr>
                <a:spLocks/>
              </p:cNvSpPr>
              <p:nvPr/>
            </p:nvSpPr>
            <p:spPr bwMode="auto">
              <a:xfrm>
                <a:off x="2217" y="3617"/>
                <a:ext cx="51" cy="17"/>
              </a:xfrm>
              <a:custGeom>
                <a:avLst/>
                <a:gdLst/>
                <a:ahLst/>
                <a:cxnLst>
                  <a:cxn ang="0">
                    <a:pos x="357" y="51"/>
                  </a:cxn>
                  <a:cxn ang="0">
                    <a:pos x="325" y="19"/>
                  </a:cxn>
                  <a:cxn ang="0">
                    <a:pos x="237" y="51"/>
                  </a:cxn>
                  <a:cxn ang="0">
                    <a:pos x="25" y="0"/>
                  </a:cxn>
                  <a:cxn ang="0">
                    <a:pos x="0" y="62"/>
                  </a:cxn>
                  <a:cxn ang="0">
                    <a:pos x="0" y="92"/>
                  </a:cxn>
                  <a:cxn ang="0">
                    <a:pos x="98" y="101"/>
                  </a:cxn>
                  <a:cxn ang="0">
                    <a:pos x="147" y="77"/>
                  </a:cxn>
                  <a:cxn ang="0">
                    <a:pos x="195" y="123"/>
                  </a:cxn>
                  <a:cxn ang="0">
                    <a:pos x="276" y="123"/>
                  </a:cxn>
                  <a:cxn ang="0">
                    <a:pos x="325" y="92"/>
                  </a:cxn>
                  <a:cxn ang="0">
                    <a:pos x="357" y="51"/>
                  </a:cxn>
                  <a:cxn ang="0">
                    <a:pos x="357" y="51"/>
                  </a:cxn>
                </a:cxnLst>
                <a:rect l="0" t="0" r="r" b="b"/>
                <a:pathLst>
                  <a:path w="357" h="123">
                    <a:moveTo>
                      <a:pt x="357" y="51"/>
                    </a:moveTo>
                    <a:lnTo>
                      <a:pt x="325" y="19"/>
                    </a:lnTo>
                    <a:lnTo>
                      <a:pt x="237" y="51"/>
                    </a:lnTo>
                    <a:lnTo>
                      <a:pt x="25" y="0"/>
                    </a:lnTo>
                    <a:lnTo>
                      <a:pt x="0" y="62"/>
                    </a:lnTo>
                    <a:lnTo>
                      <a:pt x="0" y="92"/>
                    </a:lnTo>
                    <a:lnTo>
                      <a:pt x="98" y="101"/>
                    </a:lnTo>
                    <a:lnTo>
                      <a:pt x="147" y="77"/>
                    </a:lnTo>
                    <a:lnTo>
                      <a:pt x="195" y="123"/>
                    </a:lnTo>
                    <a:lnTo>
                      <a:pt x="276" y="123"/>
                    </a:lnTo>
                    <a:lnTo>
                      <a:pt x="325" y="92"/>
                    </a:lnTo>
                    <a:lnTo>
                      <a:pt x="357" y="51"/>
                    </a:lnTo>
                    <a:lnTo>
                      <a:pt x="357" y="51"/>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4" name="Freeform 2185"/>
              <p:cNvSpPr>
                <a:spLocks/>
              </p:cNvSpPr>
              <p:nvPr/>
            </p:nvSpPr>
            <p:spPr bwMode="auto">
              <a:xfrm>
                <a:off x="2132" y="3576"/>
                <a:ext cx="55" cy="41"/>
              </a:xfrm>
              <a:custGeom>
                <a:avLst/>
                <a:gdLst/>
                <a:ahLst/>
                <a:cxnLst>
                  <a:cxn ang="0">
                    <a:pos x="374" y="253"/>
                  </a:cxn>
                  <a:cxn ang="0">
                    <a:pos x="381" y="221"/>
                  </a:cxn>
                  <a:cxn ang="0">
                    <a:pos x="341" y="212"/>
                  </a:cxn>
                  <a:cxn ang="0">
                    <a:pos x="341" y="142"/>
                  </a:cxn>
                  <a:cxn ang="0">
                    <a:pos x="300" y="172"/>
                  </a:cxn>
                  <a:cxn ang="0">
                    <a:pos x="260" y="101"/>
                  </a:cxn>
                  <a:cxn ang="0">
                    <a:pos x="291" y="101"/>
                  </a:cxn>
                  <a:cxn ang="0">
                    <a:pos x="211" y="0"/>
                  </a:cxn>
                  <a:cxn ang="0">
                    <a:pos x="162" y="0"/>
                  </a:cxn>
                  <a:cxn ang="0">
                    <a:pos x="113" y="81"/>
                  </a:cxn>
                  <a:cxn ang="0">
                    <a:pos x="0" y="81"/>
                  </a:cxn>
                  <a:cxn ang="0">
                    <a:pos x="42" y="183"/>
                  </a:cxn>
                  <a:cxn ang="0">
                    <a:pos x="88" y="263"/>
                  </a:cxn>
                  <a:cxn ang="0">
                    <a:pos x="195" y="263"/>
                  </a:cxn>
                  <a:cxn ang="0">
                    <a:pos x="171" y="221"/>
                  </a:cxn>
                  <a:cxn ang="0">
                    <a:pos x="226" y="221"/>
                  </a:cxn>
                  <a:cxn ang="0">
                    <a:pos x="252" y="235"/>
                  </a:cxn>
                  <a:cxn ang="0">
                    <a:pos x="283" y="284"/>
                  </a:cxn>
                  <a:cxn ang="0">
                    <a:pos x="374" y="253"/>
                  </a:cxn>
                  <a:cxn ang="0">
                    <a:pos x="374" y="253"/>
                  </a:cxn>
                </a:cxnLst>
                <a:rect l="0" t="0" r="r" b="b"/>
                <a:pathLst>
                  <a:path w="381" h="284">
                    <a:moveTo>
                      <a:pt x="374" y="253"/>
                    </a:moveTo>
                    <a:lnTo>
                      <a:pt x="381" y="221"/>
                    </a:lnTo>
                    <a:lnTo>
                      <a:pt x="341" y="212"/>
                    </a:lnTo>
                    <a:lnTo>
                      <a:pt x="341" y="142"/>
                    </a:lnTo>
                    <a:lnTo>
                      <a:pt x="300" y="172"/>
                    </a:lnTo>
                    <a:lnTo>
                      <a:pt x="260" y="101"/>
                    </a:lnTo>
                    <a:lnTo>
                      <a:pt x="291" y="101"/>
                    </a:lnTo>
                    <a:lnTo>
                      <a:pt x="211" y="0"/>
                    </a:lnTo>
                    <a:lnTo>
                      <a:pt x="162" y="0"/>
                    </a:lnTo>
                    <a:lnTo>
                      <a:pt x="113" y="81"/>
                    </a:lnTo>
                    <a:lnTo>
                      <a:pt x="0" y="81"/>
                    </a:lnTo>
                    <a:lnTo>
                      <a:pt x="42" y="183"/>
                    </a:lnTo>
                    <a:lnTo>
                      <a:pt x="88" y="263"/>
                    </a:lnTo>
                    <a:lnTo>
                      <a:pt x="195" y="263"/>
                    </a:lnTo>
                    <a:lnTo>
                      <a:pt x="171" y="221"/>
                    </a:lnTo>
                    <a:lnTo>
                      <a:pt x="226" y="221"/>
                    </a:lnTo>
                    <a:lnTo>
                      <a:pt x="252" y="235"/>
                    </a:lnTo>
                    <a:lnTo>
                      <a:pt x="283" y="284"/>
                    </a:lnTo>
                    <a:lnTo>
                      <a:pt x="374" y="253"/>
                    </a:lnTo>
                    <a:lnTo>
                      <a:pt x="374"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5" name="Freeform 2186"/>
              <p:cNvSpPr>
                <a:spLocks/>
              </p:cNvSpPr>
              <p:nvPr/>
            </p:nvSpPr>
            <p:spPr bwMode="auto">
              <a:xfrm>
                <a:off x="2040" y="3533"/>
                <a:ext cx="44" cy="36"/>
              </a:xfrm>
              <a:custGeom>
                <a:avLst/>
                <a:gdLst/>
                <a:ahLst/>
                <a:cxnLst>
                  <a:cxn ang="0">
                    <a:pos x="212" y="224"/>
                  </a:cxn>
                  <a:cxn ang="0">
                    <a:pos x="236" y="196"/>
                  </a:cxn>
                  <a:cxn ang="0">
                    <a:pos x="250" y="174"/>
                  </a:cxn>
                  <a:cxn ang="0">
                    <a:pos x="250" y="123"/>
                  </a:cxn>
                  <a:cxn ang="0">
                    <a:pos x="308" y="92"/>
                  </a:cxn>
                  <a:cxn ang="0">
                    <a:pos x="308" y="43"/>
                  </a:cxn>
                  <a:cxn ang="0">
                    <a:pos x="276" y="0"/>
                  </a:cxn>
                  <a:cxn ang="0">
                    <a:pos x="186" y="0"/>
                  </a:cxn>
                  <a:cxn ang="0">
                    <a:pos x="145" y="10"/>
                  </a:cxn>
                  <a:cxn ang="0">
                    <a:pos x="41" y="52"/>
                  </a:cxn>
                  <a:cxn ang="0">
                    <a:pos x="0" y="113"/>
                  </a:cxn>
                  <a:cxn ang="0">
                    <a:pos x="0" y="184"/>
                  </a:cxn>
                  <a:cxn ang="0">
                    <a:pos x="106" y="196"/>
                  </a:cxn>
                  <a:cxn ang="0">
                    <a:pos x="138" y="255"/>
                  </a:cxn>
                  <a:cxn ang="0">
                    <a:pos x="186" y="233"/>
                  </a:cxn>
                  <a:cxn ang="0">
                    <a:pos x="212" y="224"/>
                  </a:cxn>
                  <a:cxn ang="0">
                    <a:pos x="212" y="224"/>
                  </a:cxn>
                </a:cxnLst>
                <a:rect l="0" t="0" r="r" b="b"/>
                <a:pathLst>
                  <a:path w="308" h="255">
                    <a:moveTo>
                      <a:pt x="212" y="224"/>
                    </a:moveTo>
                    <a:lnTo>
                      <a:pt x="236" y="196"/>
                    </a:lnTo>
                    <a:lnTo>
                      <a:pt x="250" y="174"/>
                    </a:lnTo>
                    <a:lnTo>
                      <a:pt x="250" y="123"/>
                    </a:lnTo>
                    <a:lnTo>
                      <a:pt x="308" y="92"/>
                    </a:lnTo>
                    <a:lnTo>
                      <a:pt x="308" y="43"/>
                    </a:lnTo>
                    <a:lnTo>
                      <a:pt x="276" y="0"/>
                    </a:lnTo>
                    <a:lnTo>
                      <a:pt x="186" y="0"/>
                    </a:lnTo>
                    <a:lnTo>
                      <a:pt x="145" y="10"/>
                    </a:lnTo>
                    <a:lnTo>
                      <a:pt x="41" y="52"/>
                    </a:lnTo>
                    <a:lnTo>
                      <a:pt x="0" y="113"/>
                    </a:lnTo>
                    <a:lnTo>
                      <a:pt x="0" y="184"/>
                    </a:lnTo>
                    <a:lnTo>
                      <a:pt x="106" y="196"/>
                    </a:lnTo>
                    <a:lnTo>
                      <a:pt x="138" y="255"/>
                    </a:lnTo>
                    <a:lnTo>
                      <a:pt x="186" y="233"/>
                    </a:lnTo>
                    <a:lnTo>
                      <a:pt x="212" y="224"/>
                    </a:lnTo>
                    <a:lnTo>
                      <a:pt x="212" y="22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6" name="Freeform 2187"/>
              <p:cNvSpPr>
                <a:spLocks/>
              </p:cNvSpPr>
              <p:nvPr/>
            </p:nvSpPr>
            <p:spPr bwMode="auto">
              <a:xfrm>
                <a:off x="2002" y="3555"/>
                <a:ext cx="20" cy="22"/>
              </a:xfrm>
              <a:custGeom>
                <a:avLst/>
                <a:gdLst/>
                <a:ahLst/>
                <a:cxnLst>
                  <a:cxn ang="0">
                    <a:pos x="16" y="153"/>
                  </a:cxn>
                  <a:cxn ang="0">
                    <a:pos x="38" y="91"/>
                  </a:cxn>
                  <a:cxn ang="0">
                    <a:pos x="104" y="62"/>
                  </a:cxn>
                  <a:cxn ang="0">
                    <a:pos x="104" y="43"/>
                  </a:cxn>
                  <a:cxn ang="0">
                    <a:pos x="137" y="0"/>
                  </a:cxn>
                  <a:cxn ang="0">
                    <a:pos x="88" y="0"/>
                  </a:cxn>
                  <a:cxn ang="0">
                    <a:pos x="56" y="52"/>
                  </a:cxn>
                  <a:cxn ang="0">
                    <a:pos x="6" y="62"/>
                  </a:cxn>
                  <a:cxn ang="0">
                    <a:pos x="0" y="153"/>
                  </a:cxn>
                  <a:cxn ang="0">
                    <a:pos x="16" y="153"/>
                  </a:cxn>
                  <a:cxn ang="0">
                    <a:pos x="16" y="153"/>
                  </a:cxn>
                </a:cxnLst>
                <a:rect l="0" t="0" r="r" b="b"/>
                <a:pathLst>
                  <a:path w="137" h="153">
                    <a:moveTo>
                      <a:pt x="16" y="153"/>
                    </a:moveTo>
                    <a:lnTo>
                      <a:pt x="38" y="91"/>
                    </a:lnTo>
                    <a:lnTo>
                      <a:pt x="104" y="62"/>
                    </a:lnTo>
                    <a:lnTo>
                      <a:pt x="104" y="43"/>
                    </a:lnTo>
                    <a:lnTo>
                      <a:pt x="137" y="0"/>
                    </a:lnTo>
                    <a:lnTo>
                      <a:pt x="88" y="0"/>
                    </a:lnTo>
                    <a:lnTo>
                      <a:pt x="56" y="52"/>
                    </a:lnTo>
                    <a:lnTo>
                      <a:pt x="6" y="62"/>
                    </a:lnTo>
                    <a:lnTo>
                      <a:pt x="0" y="153"/>
                    </a:lnTo>
                    <a:lnTo>
                      <a:pt x="16" y="153"/>
                    </a:lnTo>
                    <a:lnTo>
                      <a:pt x="16" y="1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7" name="Freeform 2188"/>
              <p:cNvSpPr>
                <a:spLocks/>
              </p:cNvSpPr>
              <p:nvPr/>
            </p:nvSpPr>
            <p:spPr bwMode="auto">
              <a:xfrm>
                <a:off x="2326" y="3708"/>
                <a:ext cx="108" cy="115"/>
              </a:xfrm>
              <a:custGeom>
                <a:avLst/>
                <a:gdLst/>
                <a:ahLst/>
                <a:cxnLst>
                  <a:cxn ang="0">
                    <a:pos x="243" y="784"/>
                  </a:cxn>
                  <a:cxn ang="0">
                    <a:pos x="299" y="766"/>
                  </a:cxn>
                  <a:cxn ang="0">
                    <a:pos x="292" y="736"/>
                  </a:cxn>
                  <a:cxn ang="0">
                    <a:pos x="380" y="684"/>
                  </a:cxn>
                  <a:cxn ang="0">
                    <a:pos x="453" y="590"/>
                  </a:cxn>
                  <a:cxn ang="0">
                    <a:pos x="503" y="634"/>
                  </a:cxn>
                  <a:cxn ang="0">
                    <a:pos x="599" y="581"/>
                  </a:cxn>
                  <a:cxn ang="0">
                    <a:pos x="648" y="551"/>
                  </a:cxn>
                  <a:cxn ang="0">
                    <a:pos x="673" y="501"/>
                  </a:cxn>
                  <a:cxn ang="0">
                    <a:pos x="745" y="459"/>
                  </a:cxn>
                  <a:cxn ang="0">
                    <a:pos x="755" y="418"/>
                  </a:cxn>
                  <a:cxn ang="0">
                    <a:pos x="681" y="398"/>
                  </a:cxn>
                  <a:cxn ang="0">
                    <a:pos x="648" y="288"/>
                  </a:cxn>
                  <a:cxn ang="0">
                    <a:pos x="576" y="305"/>
                  </a:cxn>
                  <a:cxn ang="0">
                    <a:pos x="576" y="235"/>
                  </a:cxn>
                  <a:cxn ang="0">
                    <a:pos x="542" y="196"/>
                  </a:cxn>
                  <a:cxn ang="0">
                    <a:pos x="430" y="124"/>
                  </a:cxn>
                  <a:cxn ang="0">
                    <a:pos x="347" y="114"/>
                  </a:cxn>
                  <a:cxn ang="0">
                    <a:pos x="307" y="73"/>
                  </a:cxn>
                  <a:cxn ang="0">
                    <a:pos x="129" y="0"/>
                  </a:cxn>
                  <a:cxn ang="0">
                    <a:pos x="105" y="22"/>
                  </a:cxn>
                  <a:cxn ang="0">
                    <a:pos x="105" y="82"/>
                  </a:cxn>
                  <a:cxn ang="0">
                    <a:pos x="137" y="102"/>
                  </a:cxn>
                  <a:cxn ang="0">
                    <a:pos x="137" y="165"/>
                  </a:cxn>
                  <a:cxn ang="0">
                    <a:pos x="112" y="205"/>
                  </a:cxn>
                  <a:cxn ang="0">
                    <a:pos x="88" y="235"/>
                  </a:cxn>
                  <a:cxn ang="0">
                    <a:pos x="41" y="246"/>
                  </a:cxn>
                  <a:cxn ang="0">
                    <a:pos x="0" y="325"/>
                  </a:cxn>
                  <a:cxn ang="0">
                    <a:pos x="96" y="531"/>
                  </a:cxn>
                  <a:cxn ang="0">
                    <a:pos x="96" y="663"/>
                  </a:cxn>
                  <a:cxn ang="0">
                    <a:pos x="79" y="702"/>
                  </a:cxn>
                  <a:cxn ang="0">
                    <a:pos x="96" y="755"/>
                  </a:cxn>
                  <a:cxn ang="0">
                    <a:pos x="209" y="806"/>
                  </a:cxn>
                  <a:cxn ang="0">
                    <a:pos x="243" y="784"/>
                  </a:cxn>
                  <a:cxn ang="0">
                    <a:pos x="243" y="784"/>
                  </a:cxn>
                </a:cxnLst>
                <a:rect l="0" t="0" r="r" b="b"/>
                <a:pathLst>
                  <a:path w="755" h="806">
                    <a:moveTo>
                      <a:pt x="243" y="784"/>
                    </a:moveTo>
                    <a:lnTo>
                      <a:pt x="299" y="766"/>
                    </a:lnTo>
                    <a:lnTo>
                      <a:pt x="292" y="736"/>
                    </a:lnTo>
                    <a:lnTo>
                      <a:pt x="380" y="684"/>
                    </a:lnTo>
                    <a:lnTo>
                      <a:pt x="453" y="590"/>
                    </a:lnTo>
                    <a:lnTo>
                      <a:pt x="503" y="634"/>
                    </a:lnTo>
                    <a:lnTo>
                      <a:pt x="599" y="581"/>
                    </a:lnTo>
                    <a:lnTo>
                      <a:pt x="648" y="551"/>
                    </a:lnTo>
                    <a:lnTo>
                      <a:pt x="673" y="501"/>
                    </a:lnTo>
                    <a:lnTo>
                      <a:pt x="745" y="459"/>
                    </a:lnTo>
                    <a:lnTo>
                      <a:pt x="755" y="418"/>
                    </a:lnTo>
                    <a:lnTo>
                      <a:pt x="681" y="398"/>
                    </a:lnTo>
                    <a:lnTo>
                      <a:pt x="648" y="288"/>
                    </a:lnTo>
                    <a:lnTo>
                      <a:pt x="576" y="305"/>
                    </a:lnTo>
                    <a:lnTo>
                      <a:pt x="576" y="235"/>
                    </a:lnTo>
                    <a:lnTo>
                      <a:pt x="542" y="196"/>
                    </a:lnTo>
                    <a:lnTo>
                      <a:pt x="430" y="124"/>
                    </a:lnTo>
                    <a:lnTo>
                      <a:pt x="347" y="114"/>
                    </a:lnTo>
                    <a:lnTo>
                      <a:pt x="307" y="73"/>
                    </a:lnTo>
                    <a:lnTo>
                      <a:pt x="129" y="0"/>
                    </a:lnTo>
                    <a:lnTo>
                      <a:pt x="105" y="22"/>
                    </a:lnTo>
                    <a:lnTo>
                      <a:pt x="105" y="82"/>
                    </a:lnTo>
                    <a:lnTo>
                      <a:pt x="137" y="102"/>
                    </a:lnTo>
                    <a:lnTo>
                      <a:pt x="137" y="165"/>
                    </a:lnTo>
                    <a:lnTo>
                      <a:pt x="112" y="205"/>
                    </a:lnTo>
                    <a:lnTo>
                      <a:pt x="88" y="235"/>
                    </a:lnTo>
                    <a:lnTo>
                      <a:pt x="41" y="246"/>
                    </a:lnTo>
                    <a:lnTo>
                      <a:pt x="0" y="325"/>
                    </a:lnTo>
                    <a:lnTo>
                      <a:pt x="96" y="531"/>
                    </a:lnTo>
                    <a:lnTo>
                      <a:pt x="96" y="663"/>
                    </a:lnTo>
                    <a:lnTo>
                      <a:pt x="79" y="702"/>
                    </a:lnTo>
                    <a:lnTo>
                      <a:pt x="96" y="755"/>
                    </a:lnTo>
                    <a:lnTo>
                      <a:pt x="209" y="806"/>
                    </a:lnTo>
                    <a:lnTo>
                      <a:pt x="243" y="784"/>
                    </a:lnTo>
                    <a:lnTo>
                      <a:pt x="243" y="78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8" name="Freeform 2189"/>
              <p:cNvSpPr>
                <a:spLocks/>
              </p:cNvSpPr>
              <p:nvPr/>
            </p:nvSpPr>
            <p:spPr bwMode="auto">
              <a:xfrm>
                <a:off x="2267" y="3634"/>
                <a:ext cx="63" cy="40"/>
              </a:xfrm>
              <a:custGeom>
                <a:avLst/>
                <a:gdLst/>
                <a:ahLst/>
                <a:cxnLst>
                  <a:cxn ang="0">
                    <a:pos x="446" y="193"/>
                  </a:cxn>
                  <a:cxn ang="0">
                    <a:pos x="446" y="134"/>
                  </a:cxn>
                  <a:cxn ang="0">
                    <a:pos x="366" y="113"/>
                  </a:cxn>
                  <a:cxn ang="0">
                    <a:pos x="351" y="70"/>
                  </a:cxn>
                  <a:cxn ang="0">
                    <a:pos x="317" y="70"/>
                  </a:cxn>
                  <a:cxn ang="0">
                    <a:pos x="285" y="24"/>
                  </a:cxn>
                  <a:cxn ang="0">
                    <a:pos x="196" y="24"/>
                  </a:cxn>
                  <a:cxn ang="0">
                    <a:pos x="132" y="70"/>
                  </a:cxn>
                  <a:cxn ang="0">
                    <a:pos x="83" y="0"/>
                  </a:cxn>
                  <a:cxn ang="0">
                    <a:pos x="42" y="0"/>
                  </a:cxn>
                  <a:cxn ang="0">
                    <a:pos x="0" y="42"/>
                  </a:cxn>
                  <a:cxn ang="0">
                    <a:pos x="26" y="113"/>
                  </a:cxn>
                  <a:cxn ang="0">
                    <a:pos x="98" y="155"/>
                  </a:cxn>
                  <a:cxn ang="0">
                    <a:pos x="154" y="215"/>
                  </a:cxn>
                  <a:cxn ang="0">
                    <a:pos x="140" y="246"/>
                  </a:cxn>
                  <a:cxn ang="0">
                    <a:pos x="238" y="286"/>
                  </a:cxn>
                  <a:cxn ang="0">
                    <a:pos x="308" y="236"/>
                  </a:cxn>
                  <a:cxn ang="0">
                    <a:pos x="392" y="236"/>
                  </a:cxn>
                  <a:cxn ang="0">
                    <a:pos x="446" y="193"/>
                  </a:cxn>
                  <a:cxn ang="0">
                    <a:pos x="446" y="193"/>
                  </a:cxn>
                </a:cxnLst>
                <a:rect l="0" t="0" r="r" b="b"/>
                <a:pathLst>
                  <a:path w="446" h="286">
                    <a:moveTo>
                      <a:pt x="446" y="193"/>
                    </a:moveTo>
                    <a:lnTo>
                      <a:pt x="446" y="134"/>
                    </a:lnTo>
                    <a:lnTo>
                      <a:pt x="366" y="113"/>
                    </a:lnTo>
                    <a:lnTo>
                      <a:pt x="351" y="70"/>
                    </a:lnTo>
                    <a:lnTo>
                      <a:pt x="317" y="70"/>
                    </a:lnTo>
                    <a:lnTo>
                      <a:pt x="285" y="24"/>
                    </a:lnTo>
                    <a:lnTo>
                      <a:pt x="196" y="24"/>
                    </a:lnTo>
                    <a:lnTo>
                      <a:pt x="132" y="70"/>
                    </a:lnTo>
                    <a:lnTo>
                      <a:pt x="83" y="0"/>
                    </a:lnTo>
                    <a:lnTo>
                      <a:pt x="42" y="0"/>
                    </a:lnTo>
                    <a:lnTo>
                      <a:pt x="0" y="42"/>
                    </a:lnTo>
                    <a:lnTo>
                      <a:pt x="26" y="113"/>
                    </a:lnTo>
                    <a:lnTo>
                      <a:pt x="98" y="155"/>
                    </a:lnTo>
                    <a:lnTo>
                      <a:pt x="154" y="215"/>
                    </a:lnTo>
                    <a:lnTo>
                      <a:pt x="140" y="246"/>
                    </a:lnTo>
                    <a:lnTo>
                      <a:pt x="238" y="286"/>
                    </a:lnTo>
                    <a:lnTo>
                      <a:pt x="308" y="236"/>
                    </a:lnTo>
                    <a:lnTo>
                      <a:pt x="392" y="236"/>
                    </a:lnTo>
                    <a:lnTo>
                      <a:pt x="446" y="193"/>
                    </a:lnTo>
                    <a:lnTo>
                      <a:pt x="446" y="19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89" name="Freeform 2190"/>
              <p:cNvSpPr>
                <a:spLocks/>
              </p:cNvSpPr>
              <p:nvPr/>
            </p:nvSpPr>
            <p:spPr bwMode="auto">
              <a:xfrm>
                <a:off x="2269" y="3666"/>
                <a:ext cx="14" cy="14"/>
              </a:xfrm>
              <a:custGeom>
                <a:avLst/>
                <a:gdLst/>
                <a:ahLst/>
                <a:cxnLst>
                  <a:cxn ang="0">
                    <a:pos x="97" y="94"/>
                  </a:cxn>
                  <a:cxn ang="0">
                    <a:pos x="81" y="0"/>
                  </a:cxn>
                  <a:cxn ang="0">
                    <a:pos x="0" y="80"/>
                  </a:cxn>
                  <a:cxn ang="0">
                    <a:pos x="9" y="101"/>
                  </a:cxn>
                  <a:cxn ang="0">
                    <a:pos x="97" y="94"/>
                  </a:cxn>
                  <a:cxn ang="0">
                    <a:pos x="97" y="94"/>
                  </a:cxn>
                </a:cxnLst>
                <a:rect l="0" t="0" r="r" b="b"/>
                <a:pathLst>
                  <a:path w="97" h="101">
                    <a:moveTo>
                      <a:pt x="97" y="94"/>
                    </a:moveTo>
                    <a:lnTo>
                      <a:pt x="81" y="0"/>
                    </a:lnTo>
                    <a:lnTo>
                      <a:pt x="0" y="80"/>
                    </a:lnTo>
                    <a:lnTo>
                      <a:pt x="9" y="101"/>
                    </a:lnTo>
                    <a:lnTo>
                      <a:pt x="97" y="94"/>
                    </a:lnTo>
                    <a:lnTo>
                      <a:pt x="97" y="9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0" name="Freeform 2191"/>
              <p:cNvSpPr>
                <a:spLocks/>
              </p:cNvSpPr>
              <p:nvPr/>
            </p:nvSpPr>
            <p:spPr bwMode="auto">
              <a:xfrm>
                <a:off x="2236" y="3640"/>
                <a:ext cx="22" cy="20"/>
              </a:xfrm>
              <a:custGeom>
                <a:avLst/>
                <a:gdLst/>
                <a:ahLst/>
                <a:cxnLst>
                  <a:cxn ang="0">
                    <a:pos x="137" y="143"/>
                  </a:cxn>
                  <a:cxn ang="0">
                    <a:pos x="153" y="92"/>
                  </a:cxn>
                  <a:cxn ang="0">
                    <a:pos x="103" y="41"/>
                  </a:cxn>
                  <a:cxn ang="0">
                    <a:pos x="97" y="0"/>
                  </a:cxn>
                  <a:cxn ang="0">
                    <a:pos x="0" y="0"/>
                  </a:cxn>
                  <a:cxn ang="0">
                    <a:pos x="0" y="50"/>
                  </a:cxn>
                  <a:cxn ang="0">
                    <a:pos x="48" y="92"/>
                  </a:cxn>
                  <a:cxn ang="0">
                    <a:pos x="137" y="143"/>
                  </a:cxn>
                  <a:cxn ang="0">
                    <a:pos x="137" y="143"/>
                  </a:cxn>
                </a:cxnLst>
                <a:rect l="0" t="0" r="r" b="b"/>
                <a:pathLst>
                  <a:path w="153" h="143">
                    <a:moveTo>
                      <a:pt x="137" y="143"/>
                    </a:moveTo>
                    <a:lnTo>
                      <a:pt x="153" y="92"/>
                    </a:lnTo>
                    <a:lnTo>
                      <a:pt x="103" y="41"/>
                    </a:lnTo>
                    <a:lnTo>
                      <a:pt x="97" y="0"/>
                    </a:lnTo>
                    <a:lnTo>
                      <a:pt x="0" y="0"/>
                    </a:lnTo>
                    <a:lnTo>
                      <a:pt x="0" y="50"/>
                    </a:lnTo>
                    <a:lnTo>
                      <a:pt x="48" y="92"/>
                    </a:lnTo>
                    <a:lnTo>
                      <a:pt x="137" y="143"/>
                    </a:lnTo>
                    <a:lnTo>
                      <a:pt x="137" y="14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1" name="Freeform 2192"/>
              <p:cNvSpPr>
                <a:spLocks/>
              </p:cNvSpPr>
              <p:nvPr/>
            </p:nvSpPr>
            <p:spPr bwMode="auto">
              <a:xfrm>
                <a:off x="2215" y="3613"/>
                <a:ext cx="51" cy="18"/>
              </a:xfrm>
              <a:custGeom>
                <a:avLst/>
                <a:gdLst/>
                <a:ahLst/>
                <a:cxnLst>
                  <a:cxn ang="0">
                    <a:pos x="358" y="50"/>
                  </a:cxn>
                  <a:cxn ang="0">
                    <a:pos x="324" y="19"/>
                  </a:cxn>
                  <a:cxn ang="0">
                    <a:pos x="236" y="50"/>
                  </a:cxn>
                  <a:cxn ang="0">
                    <a:pos x="25" y="0"/>
                  </a:cxn>
                  <a:cxn ang="0">
                    <a:pos x="0" y="62"/>
                  </a:cxn>
                  <a:cxn ang="0">
                    <a:pos x="0" y="92"/>
                  </a:cxn>
                  <a:cxn ang="0">
                    <a:pos x="99" y="101"/>
                  </a:cxn>
                  <a:cxn ang="0">
                    <a:pos x="148" y="77"/>
                  </a:cxn>
                  <a:cxn ang="0">
                    <a:pos x="196" y="122"/>
                  </a:cxn>
                  <a:cxn ang="0">
                    <a:pos x="276" y="122"/>
                  </a:cxn>
                  <a:cxn ang="0">
                    <a:pos x="324" y="92"/>
                  </a:cxn>
                  <a:cxn ang="0">
                    <a:pos x="358" y="50"/>
                  </a:cxn>
                  <a:cxn ang="0">
                    <a:pos x="358" y="50"/>
                  </a:cxn>
                </a:cxnLst>
                <a:rect l="0" t="0" r="r" b="b"/>
                <a:pathLst>
                  <a:path w="358" h="122">
                    <a:moveTo>
                      <a:pt x="358" y="50"/>
                    </a:moveTo>
                    <a:lnTo>
                      <a:pt x="324" y="19"/>
                    </a:lnTo>
                    <a:lnTo>
                      <a:pt x="236" y="50"/>
                    </a:lnTo>
                    <a:lnTo>
                      <a:pt x="25" y="0"/>
                    </a:lnTo>
                    <a:lnTo>
                      <a:pt x="0" y="62"/>
                    </a:lnTo>
                    <a:lnTo>
                      <a:pt x="0" y="92"/>
                    </a:lnTo>
                    <a:lnTo>
                      <a:pt x="99" y="101"/>
                    </a:lnTo>
                    <a:lnTo>
                      <a:pt x="148" y="77"/>
                    </a:lnTo>
                    <a:lnTo>
                      <a:pt x="196" y="122"/>
                    </a:lnTo>
                    <a:lnTo>
                      <a:pt x="276" y="122"/>
                    </a:lnTo>
                    <a:lnTo>
                      <a:pt x="324" y="92"/>
                    </a:lnTo>
                    <a:lnTo>
                      <a:pt x="358" y="50"/>
                    </a:lnTo>
                    <a:lnTo>
                      <a:pt x="358" y="50"/>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2" name="Freeform 2193"/>
              <p:cNvSpPr>
                <a:spLocks/>
              </p:cNvSpPr>
              <p:nvPr/>
            </p:nvSpPr>
            <p:spPr bwMode="auto">
              <a:xfrm>
                <a:off x="2130" y="3573"/>
                <a:ext cx="54" cy="40"/>
              </a:xfrm>
              <a:custGeom>
                <a:avLst/>
                <a:gdLst/>
                <a:ahLst/>
                <a:cxnLst>
                  <a:cxn ang="0">
                    <a:pos x="374" y="253"/>
                  </a:cxn>
                  <a:cxn ang="0">
                    <a:pos x="381" y="221"/>
                  </a:cxn>
                  <a:cxn ang="0">
                    <a:pos x="342" y="212"/>
                  </a:cxn>
                  <a:cxn ang="0">
                    <a:pos x="342" y="141"/>
                  </a:cxn>
                  <a:cxn ang="0">
                    <a:pos x="300" y="172"/>
                  </a:cxn>
                  <a:cxn ang="0">
                    <a:pos x="261" y="101"/>
                  </a:cxn>
                  <a:cxn ang="0">
                    <a:pos x="292" y="101"/>
                  </a:cxn>
                  <a:cxn ang="0">
                    <a:pos x="211" y="0"/>
                  </a:cxn>
                  <a:cxn ang="0">
                    <a:pos x="162" y="0"/>
                  </a:cxn>
                  <a:cxn ang="0">
                    <a:pos x="113" y="81"/>
                  </a:cxn>
                  <a:cxn ang="0">
                    <a:pos x="0" y="81"/>
                  </a:cxn>
                  <a:cxn ang="0">
                    <a:pos x="42" y="182"/>
                  </a:cxn>
                  <a:cxn ang="0">
                    <a:pos x="88" y="263"/>
                  </a:cxn>
                  <a:cxn ang="0">
                    <a:pos x="195" y="263"/>
                  </a:cxn>
                  <a:cxn ang="0">
                    <a:pos x="172" y="221"/>
                  </a:cxn>
                  <a:cxn ang="0">
                    <a:pos x="227" y="221"/>
                  </a:cxn>
                  <a:cxn ang="0">
                    <a:pos x="252" y="234"/>
                  </a:cxn>
                  <a:cxn ang="0">
                    <a:pos x="283" y="284"/>
                  </a:cxn>
                  <a:cxn ang="0">
                    <a:pos x="374" y="253"/>
                  </a:cxn>
                  <a:cxn ang="0">
                    <a:pos x="374" y="253"/>
                  </a:cxn>
                </a:cxnLst>
                <a:rect l="0" t="0" r="r" b="b"/>
                <a:pathLst>
                  <a:path w="381" h="284">
                    <a:moveTo>
                      <a:pt x="374" y="253"/>
                    </a:moveTo>
                    <a:lnTo>
                      <a:pt x="381" y="221"/>
                    </a:lnTo>
                    <a:lnTo>
                      <a:pt x="342" y="212"/>
                    </a:lnTo>
                    <a:lnTo>
                      <a:pt x="342" y="141"/>
                    </a:lnTo>
                    <a:lnTo>
                      <a:pt x="300" y="172"/>
                    </a:lnTo>
                    <a:lnTo>
                      <a:pt x="261" y="101"/>
                    </a:lnTo>
                    <a:lnTo>
                      <a:pt x="292" y="101"/>
                    </a:lnTo>
                    <a:lnTo>
                      <a:pt x="211" y="0"/>
                    </a:lnTo>
                    <a:lnTo>
                      <a:pt x="162" y="0"/>
                    </a:lnTo>
                    <a:lnTo>
                      <a:pt x="113" y="81"/>
                    </a:lnTo>
                    <a:lnTo>
                      <a:pt x="0" y="81"/>
                    </a:lnTo>
                    <a:lnTo>
                      <a:pt x="42" y="182"/>
                    </a:lnTo>
                    <a:lnTo>
                      <a:pt x="88" y="263"/>
                    </a:lnTo>
                    <a:lnTo>
                      <a:pt x="195" y="263"/>
                    </a:lnTo>
                    <a:lnTo>
                      <a:pt x="172" y="221"/>
                    </a:lnTo>
                    <a:lnTo>
                      <a:pt x="227" y="221"/>
                    </a:lnTo>
                    <a:lnTo>
                      <a:pt x="252" y="234"/>
                    </a:lnTo>
                    <a:lnTo>
                      <a:pt x="283" y="284"/>
                    </a:lnTo>
                    <a:lnTo>
                      <a:pt x="374" y="253"/>
                    </a:lnTo>
                    <a:lnTo>
                      <a:pt x="374" y="2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3" name="Freeform 2194"/>
              <p:cNvSpPr>
                <a:spLocks/>
              </p:cNvSpPr>
              <p:nvPr/>
            </p:nvSpPr>
            <p:spPr bwMode="auto">
              <a:xfrm>
                <a:off x="2038" y="3530"/>
                <a:ext cx="44" cy="36"/>
              </a:xfrm>
              <a:custGeom>
                <a:avLst/>
                <a:gdLst/>
                <a:ahLst/>
                <a:cxnLst>
                  <a:cxn ang="0">
                    <a:pos x="212" y="224"/>
                  </a:cxn>
                  <a:cxn ang="0">
                    <a:pos x="237" y="195"/>
                  </a:cxn>
                  <a:cxn ang="0">
                    <a:pos x="251" y="174"/>
                  </a:cxn>
                  <a:cxn ang="0">
                    <a:pos x="251" y="123"/>
                  </a:cxn>
                  <a:cxn ang="0">
                    <a:pos x="309" y="91"/>
                  </a:cxn>
                  <a:cxn ang="0">
                    <a:pos x="309" y="42"/>
                  </a:cxn>
                  <a:cxn ang="0">
                    <a:pos x="276" y="0"/>
                  </a:cxn>
                  <a:cxn ang="0">
                    <a:pos x="187" y="0"/>
                  </a:cxn>
                  <a:cxn ang="0">
                    <a:pos x="145" y="9"/>
                  </a:cxn>
                  <a:cxn ang="0">
                    <a:pos x="42" y="52"/>
                  </a:cxn>
                  <a:cxn ang="0">
                    <a:pos x="0" y="113"/>
                  </a:cxn>
                  <a:cxn ang="0">
                    <a:pos x="0" y="183"/>
                  </a:cxn>
                  <a:cxn ang="0">
                    <a:pos x="106" y="195"/>
                  </a:cxn>
                  <a:cxn ang="0">
                    <a:pos x="138" y="254"/>
                  </a:cxn>
                  <a:cxn ang="0">
                    <a:pos x="187" y="233"/>
                  </a:cxn>
                  <a:cxn ang="0">
                    <a:pos x="212" y="224"/>
                  </a:cxn>
                  <a:cxn ang="0">
                    <a:pos x="212" y="224"/>
                  </a:cxn>
                </a:cxnLst>
                <a:rect l="0" t="0" r="r" b="b"/>
                <a:pathLst>
                  <a:path w="309" h="254">
                    <a:moveTo>
                      <a:pt x="212" y="224"/>
                    </a:moveTo>
                    <a:lnTo>
                      <a:pt x="237" y="195"/>
                    </a:lnTo>
                    <a:lnTo>
                      <a:pt x="251" y="174"/>
                    </a:lnTo>
                    <a:lnTo>
                      <a:pt x="251" y="123"/>
                    </a:lnTo>
                    <a:lnTo>
                      <a:pt x="309" y="91"/>
                    </a:lnTo>
                    <a:lnTo>
                      <a:pt x="309" y="42"/>
                    </a:lnTo>
                    <a:lnTo>
                      <a:pt x="276" y="0"/>
                    </a:lnTo>
                    <a:lnTo>
                      <a:pt x="187" y="0"/>
                    </a:lnTo>
                    <a:lnTo>
                      <a:pt x="145" y="9"/>
                    </a:lnTo>
                    <a:lnTo>
                      <a:pt x="42" y="52"/>
                    </a:lnTo>
                    <a:lnTo>
                      <a:pt x="0" y="113"/>
                    </a:lnTo>
                    <a:lnTo>
                      <a:pt x="0" y="183"/>
                    </a:lnTo>
                    <a:lnTo>
                      <a:pt x="106" y="195"/>
                    </a:lnTo>
                    <a:lnTo>
                      <a:pt x="138" y="254"/>
                    </a:lnTo>
                    <a:lnTo>
                      <a:pt x="187" y="233"/>
                    </a:lnTo>
                    <a:lnTo>
                      <a:pt x="212" y="224"/>
                    </a:lnTo>
                    <a:lnTo>
                      <a:pt x="212" y="224"/>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94" name="Freeform 2195"/>
              <p:cNvSpPr>
                <a:spLocks/>
              </p:cNvSpPr>
              <p:nvPr/>
            </p:nvSpPr>
            <p:spPr bwMode="auto">
              <a:xfrm>
                <a:off x="2000" y="3552"/>
                <a:ext cx="19" cy="22"/>
              </a:xfrm>
              <a:custGeom>
                <a:avLst/>
                <a:gdLst/>
                <a:ahLst/>
                <a:cxnLst>
                  <a:cxn ang="0">
                    <a:pos x="15" y="153"/>
                  </a:cxn>
                  <a:cxn ang="0">
                    <a:pos x="37" y="91"/>
                  </a:cxn>
                  <a:cxn ang="0">
                    <a:pos x="103" y="61"/>
                  </a:cxn>
                  <a:cxn ang="0">
                    <a:pos x="103" y="42"/>
                  </a:cxn>
                  <a:cxn ang="0">
                    <a:pos x="136" y="0"/>
                  </a:cxn>
                  <a:cxn ang="0">
                    <a:pos x="87" y="0"/>
                  </a:cxn>
                  <a:cxn ang="0">
                    <a:pos x="56" y="52"/>
                  </a:cxn>
                  <a:cxn ang="0">
                    <a:pos x="6" y="61"/>
                  </a:cxn>
                  <a:cxn ang="0">
                    <a:pos x="0" y="153"/>
                  </a:cxn>
                  <a:cxn ang="0">
                    <a:pos x="15" y="153"/>
                  </a:cxn>
                  <a:cxn ang="0">
                    <a:pos x="15" y="153"/>
                  </a:cxn>
                </a:cxnLst>
                <a:rect l="0" t="0" r="r" b="b"/>
                <a:pathLst>
                  <a:path w="136" h="153">
                    <a:moveTo>
                      <a:pt x="15" y="153"/>
                    </a:moveTo>
                    <a:lnTo>
                      <a:pt x="37" y="91"/>
                    </a:lnTo>
                    <a:lnTo>
                      <a:pt x="103" y="61"/>
                    </a:lnTo>
                    <a:lnTo>
                      <a:pt x="103" y="42"/>
                    </a:lnTo>
                    <a:lnTo>
                      <a:pt x="136" y="0"/>
                    </a:lnTo>
                    <a:lnTo>
                      <a:pt x="87" y="0"/>
                    </a:lnTo>
                    <a:lnTo>
                      <a:pt x="56" y="52"/>
                    </a:lnTo>
                    <a:lnTo>
                      <a:pt x="6" y="61"/>
                    </a:lnTo>
                    <a:lnTo>
                      <a:pt x="0" y="153"/>
                    </a:lnTo>
                    <a:lnTo>
                      <a:pt x="15" y="153"/>
                    </a:lnTo>
                    <a:lnTo>
                      <a:pt x="15" y="153"/>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grpSp>
        <p:sp>
          <p:nvSpPr>
            <p:cNvPr id="38" name="Freeform 2085"/>
            <p:cNvSpPr>
              <a:spLocks/>
            </p:cNvSpPr>
            <p:nvPr/>
          </p:nvSpPr>
          <p:spPr bwMode="auto">
            <a:xfrm>
              <a:off x="838399" y="1709447"/>
              <a:ext cx="441631" cy="358009"/>
            </a:xfrm>
            <a:custGeom>
              <a:avLst/>
              <a:gdLst/>
              <a:ahLst/>
              <a:cxnLst>
                <a:cxn ang="0">
                  <a:pos x="26" y="112"/>
                </a:cxn>
                <a:cxn ang="0">
                  <a:pos x="17" y="255"/>
                </a:cxn>
                <a:cxn ang="0">
                  <a:pos x="34" y="255"/>
                </a:cxn>
                <a:cxn ang="0">
                  <a:pos x="24" y="285"/>
                </a:cxn>
                <a:cxn ang="0">
                  <a:pos x="11" y="268"/>
                </a:cxn>
                <a:cxn ang="0">
                  <a:pos x="0" y="304"/>
                </a:cxn>
                <a:cxn ang="0">
                  <a:pos x="51" y="333"/>
                </a:cxn>
                <a:cxn ang="0">
                  <a:pos x="53" y="346"/>
                </a:cxn>
                <a:cxn ang="0">
                  <a:pos x="66" y="348"/>
                </a:cxn>
                <a:cxn ang="0">
                  <a:pos x="133" y="452"/>
                </a:cxn>
                <a:cxn ang="0">
                  <a:pos x="207" y="449"/>
                </a:cxn>
                <a:cxn ang="0">
                  <a:pos x="262" y="473"/>
                </a:cxn>
                <a:cxn ang="0">
                  <a:pos x="289" y="469"/>
                </a:cxn>
                <a:cxn ang="0">
                  <a:pos x="456" y="473"/>
                </a:cxn>
                <a:cxn ang="0">
                  <a:pos x="646" y="517"/>
                </a:cxn>
                <a:cxn ang="0">
                  <a:pos x="650" y="460"/>
                </a:cxn>
                <a:cxn ang="0">
                  <a:pos x="730" y="129"/>
                </a:cxn>
                <a:cxn ang="0">
                  <a:pos x="224" y="0"/>
                </a:cxn>
                <a:cxn ang="0">
                  <a:pos x="228" y="97"/>
                </a:cxn>
                <a:cxn ang="0">
                  <a:pos x="203" y="177"/>
                </a:cxn>
                <a:cxn ang="0">
                  <a:pos x="199" y="219"/>
                </a:cxn>
                <a:cxn ang="0">
                  <a:pos x="146" y="234"/>
                </a:cxn>
                <a:cxn ang="0">
                  <a:pos x="142" y="213"/>
                </a:cxn>
                <a:cxn ang="0">
                  <a:pos x="186" y="186"/>
                </a:cxn>
                <a:cxn ang="0">
                  <a:pos x="182" y="165"/>
                </a:cxn>
                <a:cxn ang="0">
                  <a:pos x="144" y="169"/>
                </a:cxn>
                <a:cxn ang="0">
                  <a:pos x="173" y="144"/>
                </a:cxn>
                <a:cxn ang="0">
                  <a:pos x="194" y="127"/>
                </a:cxn>
                <a:cxn ang="0">
                  <a:pos x="30" y="25"/>
                </a:cxn>
                <a:cxn ang="0">
                  <a:pos x="17" y="53"/>
                </a:cxn>
                <a:cxn ang="0">
                  <a:pos x="26" y="112"/>
                </a:cxn>
                <a:cxn ang="0">
                  <a:pos x="26" y="112"/>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bg1">
                <a:lumMod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39" name="Freeform 2099"/>
            <p:cNvSpPr>
              <a:spLocks/>
            </p:cNvSpPr>
            <p:nvPr/>
          </p:nvSpPr>
          <p:spPr bwMode="auto">
            <a:xfrm>
              <a:off x="2025376" y="2762582"/>
              <a:ext cx="494451" cy="293930"/>
            </a:xfrm>
            <a:custGeom>
              <a:avLst/>
              <a:gdLst/>
              <a:ahLst/>
              <a:cxnLst>
                <a:cxn ang="0">
                  <a:pos x="29" y="0"/>
                </a:cxn>
                <a:cxn ang="0">
                  <a:pos x="331" y="17"/>
                </a:cxn>
                <a:cxn ang="0">
                  <a:pos x="732" y="21"/>
                </a:cxn>
                <a:cxn ang="0">
                  <a:pos x="755" y="40"/>
                </a:cxn>
                <a:cxn ang="0">
                  <a:pos x="766" y="36"/>
                </a:cxn>
                <a:cxn ang="0">
                  <a:pos x="782" y="57"/>
                </a:cxn>
                <a:cxn ang="0">
                  <a:pos x="768" y="57"/>
                </a:cxn>
                <a:cxn ang="0">
                  <a:pos x="755" y="86"/>
                </a:cxn>
                <a:cxn ang="0">
                  <a:pos x="787" y="132"/>
                </a:cxn>
                <a:cxn ang="0">
                  <a:pos x="812" y="137"/>
                </a:cxn>
                <a:cxn ang="0">
                  <a:pos x="808" y="424"/>
                </a:cxn>
                <a:cxn ang="0">
                  <a:pos x="464" y="426"/>
                </a:cxn>
                <a:cxn ang="0">
                  <a:pos x="0" y="405"/>
                </a:cxn>
                <a:cxn ang="0">
                  <a:pos x="29" y="0"/>
                </a:cxn>
                <a:cxn ang="0">
                  <a:pos x="29" y="0"/>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0" name="Freeform 2092"/>
            <p:cNvSpPr>
              <a:spLocks/>
            </p:cNvSpPr>
            <p:nvPr/>
          </p:nvSpPr>
          <p:spPr bwMode="auto">
            <a:xfrm>
              <a:off x="1112769" y="2926960"/>
              <a:ext cx="451902" cy="579503"/>
            </a:xfrm>
            <a:custGeom>
              <a:avLst/>
              <a:gdLst/>
              <a:ahLst/>
              <a:cxnLst>
                <a:cxn ang="0">
                  <a:pos x="48" y="534"/>
                </a:cxn>
                <a:cxn ang="0">
                  <a:pos x="29" y="504"/>
                </a:cxn>
                <a:cxn ang="0">
                  <a:pos x="38" y="456"/>
                </a:cxn>
                <a:cxn ang="0">
                  <a:pos x="88" y="378"/>
                </a:cxn>
                <a:cxn ang="0">
                  <a:pos x="124" y="355"/>
                </a:cxn>
                <a:cxn ang="0">
                  <a:pos x="103" y="327"/>
                </a:cxn>
                <a:cxn ang="0">
                  <a:pos x="90" y="251"/>
                </a:cxn>
                <a:cxn ang="0">
                  <a:pos x="105" y="108"/>
                </a:cxn>
                <a:cxn ang="0">
                  <a:pos x="130" y="101"/>
                </a:cxn>
                <a:cxn ang="0">
                  <a:pos x="172" y="125"/>
                </a:cxn>
                <a:cxn ang="0">
                  <a:pos x="208" y="0"/>
                </a:cxn>
                <a:cxn ang="0">
                  <a:pos x="746" y="89"/>
                </a:cxn>
                <a:cxn ang="0">
                  <a:pos x="634" y="840"/>
                </a:cxn>
                <a:cxn ang="0">
                  <a:pos x="468" y="817"/>
                </a:cxn>
                <a:cxn ang="0">
                  <a:pos x="366" y="789"/>
                </a:cxn>
                <a:cxn ang="0">
                  <a:pos x="154" y="705"/>
                </a:cxn>
                <a:cxn ang="0">
                  <a:pos x="0" y="576"/>
                </a:cxn>
                <a:cxn ang="0">
                  <a:pos x="48" y="534"/>
                </a:cxn>
                <a:cxn ang="0">
                  <a:pos x="48" y="534"/>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1" name="Freeform 2093"/>
            <p:cNvSpPr>
              <a:spLocks/>
            </p:cNvSpPr>
            <p:nvPr/>
          </p:nvSpPr>
          <p:spPr bwMode="auto">
            <a:xfrm>
              <a:off x="1488376" y="2229048"/>
              <a:ext cx="466574" cy="429055"/>
            </a:xfrm>
            <a:custGeom>
              <a:avLst/>
              <a:gdLst/>
              <a:ahLst/>
              <a:cxnLst>
                <a:cxn ang="0">
                  <a:pos x="0" y="530"/>
                </a:cxn>
                <a:cxn ang="0">
                  <a:pos x="92" y="0"/>
                </a:cxn>
                <a:cxn ang="0">
                  <a:pos x="396" y="45"/>
                </a:cxn>
                <a:cxn ang="0">
                  <a:pos x="770" y="83"/>
                </a:cxn>
                <a:cxn ang="0">
                  <a:pos x="744" y="351"/>
                </a:cxn>
                <a:cxn ang="0">
                  <a:pos x="719" y="619"/>
                </a:cxn>
                <a:cxn ang="0">
                  <a:pos x="208" y="562"/>
                </a:cxn>
                <a:cxn ang="0">
                  <a:pos x="0" y="530"/>
                </a:cxn>
                <a:cxn ang="0">
                  <a:pos x="0" y="530"/>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grp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2" name="Freeform 2103"/>
            <p:cNvSpPr>
              <a:spLocks/>
            </p:cNvSpPr>
            <p:nvPr/>
          </p:nvSpPr>
          <p:spPr bwMode="auto">
            <a:xfrm>
              <a:off x="2443531" y="2713825"/>
              <a:ext cx="441631" cy="426269"/>
            </a:xfrm>
            <a:custGeom>
              <a:avLst/>
              <a:gdLst/>
              <a:ahLst/>
              <a:cxnLst>
                <a:cxn ang="0">
                  <a:pos x="44" y="89"/>
                </a:cxn>
                <a:cxn ang="0">
                  <a:pos x="67" y="108"/>
                </a:cxn>
                <a:cxn ang="0">
                  <a:pos x="78" y="104"/>
                </a:cxn>
                <a:cxn ang="0">
                  <a:pos x="94" y="125"/>
                </a:cxn>
                <a:cxn ang="0">
                  <a:pos x="80" y="125"/>
                </a:cxn>
                <a:cxn ang="0">
                  <a:pos x="67" y="154"/>
                </a:cxn>
                <a:cxn ang="0">
                  <a:pos x="99" y="200"/>
                </a:cxn>
                <a:cxn ang="0">
                  <a:pos x="124" y="205"/>
                </a:cxn>
                <a:cxn ang="0">
                  <a:pos x="120" y="492"/>
                </a:cxn>
                <a:cxn ang="0">
                  <a:pos x="124" y="563"/>
                </a:cxn>
                <a:cxn ang="0">
                  <a:pos x="607" y="547"/>
                </a:cxn>
                <a:cxn ang="0">
                  <a:pos x="613" y="589"/>
                </a:cxn>
                <a:cxn ang="0">
                  <a:pos x="592" y="616"/>
                </a:cxn>
                <a:cxn ang="0">
                  <a:pos x="666" y="612"/>
                </a:cxn>
                <a:cxn ang="0">
                  <a:pos x="679" y="589"/>
                </a:cxn>
                <a:cxn ang="0">
                  <a:pos x="679" y="563"/>
                </a:cxn>
                <a:cxn ang="0">
                  <a:pos x="698" y="544"/>
                </a:cxn>
                <a:cxn ang="0">
                  <a:pos x="702" y="523"/>
                </a:cxn>
                <a:cxn ang="0">
                  <a:pos x="721" y="521"/>
                </a:cxn>
                <a:cxn ang="0">
                  <a:pos x="727" y="479"/>
                </a:cxn>
                <a:cxn ang="0">
                  <a:pos x="700" y="473"/>
                </a:cxn>
                <a:cxn ang="0">
                  <a:pos x="683" y="443"/>
                </a:cxn>
                <a:cxn ang="0">
                  <a:pos x="656" y="369"/>
                </a:cxn>
                <a:cxn ang="0">
                  <a:pos x="626" y="359"/>
                </a:cxn>
                <a:cxn ang="0">
                  <a:pos x="592" y="331"/>
                </a:cxn>
                <a:cxn ang="0">
                  <a:pos x="578" y="293"/>
                </a:cxn>
                <a:cxn ang="0">
                  <a:pos x="599" y="234"/>
                </a:cxn>
                <a:cxn ang="0">
                  <a:pos x="582" y="222"/>
                </a:cxn>
                <a:cxn ang="0">
                  <a:pos x="540" y="222"/>
                </a:cxn>
                <a:cxn ang="0">
                  <a:pos x="531" y="186"/>
                </a:cxn>
                <a:cxn ang="0">
                  <a:pos x="462" y="114"/>
                </a:cxn>
                <a:cxn ang="0">
                  <a:pos x="445" y="55"/>
                </a:cxn>
                <a:cxn ang="0">
                  <a:pos x="453" y="32"/>
                </a:cxn>
                <a:cxn ang="0">
                  <a:pos x="423" y="0"/>
                </a:cxn>
                <a:cxn ang="0">
                  <a:pos x="0" y="9"/>
                </a:cxn>
                <a:cxn ang="0">
                  <a:pos x="44" y="89"/>
                </a:cxn>
                <a:cxn ang="0">
                  <a:pos x="44" y="89"/>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tx1">
                <a:lumMod val="50000"/>
                <a:lumOff val="50000"/>
              </a:schemeClr>
            </a:solidFill>
            <a:ln w="12700" cap="flat" cmpd="sng">
              <a:solidFill>
                <a:srgbClr val="FFFFFF"/>
              </a:solidFill>
              <a:prstDash val="solid"/>
              <a:round/>
              <a:headEnd type="none" w="med" len="med"/>
              <a:tailEnd type="none" w="med" len="med"/>
            </a:ln>
            <a:effectLst/>
          </p:spPr>
          <p:txBody>
            <a:bodyPr wrap="none" lIns="0" tIns="0" rIns="0" bIns="0" anchor="ctr"/>
            <a:lstStyle/>
            <a:p>
              <a:pPr algn="ctr"/>
              <a:endParaRPr lang="en-US" kern="0">
                <a:solidFill>
                  <a:sysClr val="windowText" lastClr="000000"/>
                </a:solidFill>
                <a:latin typeface="Times New Roman"/>
                <a:cs typeface="Arial" pitchFamily="34" charset="0"/>
              </a:endParaRPr>
            </a:p>
          </p:txBody>
        </p:sp>
        <p:sp>
          <p:nvSpPr>
            <p:cNvPr id="43" name="Freeform 2106"/>
            <p:cNvSpPr>
              <a:spLocks/>
            </p:cNvSpPr>
            <p:nvPr/>
          </p:nvSpPr>
          <p:spPr bwMode="auto">
            <a:xfrm>
              <a:off x="2754581" y="2067457"/>
              <a:ext cx="377074" cy="215921"/>
            </a:xfrm>
            <a:custGeom>
              <a:avLst/>
              <a:gdLst/>
              <a:ahLst/>
              <a:cxnLst>
                <a:cxn ang="0">
                  <a:pos x="224" y="203"/>
                </a:cxn>
                <a:cxn ang="0">
                  <a:pos x="232" y="222"/>
                </a:cxn>
                <a:cxn ang="0">
                  <a:pos x="253" y="228"/>
                </a:cxn>
                <a:cxn ang="0">
                  <a:pos x="283" y="310"/>
                </a:cxn>
                <a:cxn ang="0">
                  <a:pos x="338" y="197"/>
                </a:cxn>
                <a:cxn ang="0">
                  <a:pos x="367" y="201"/>
                </a:cxn>
                <a:cxn ang="0">
                  <a:pos x="403" y="184"/>
                </a:cxn>
                <a:cxn ang="0">
                  <a:pos x="462" y="184"/>
                </a:cxn>
                <a:cxn ang="0">
                  <a:pos x="483" y="158"/>
                </a:cxn>
                <a:cxn ang="0">
                  <a:pos x="599" y="161"/>
                </a:cxn>
                <a:cxn ang="0">
                  <a:pos x="622" y="144"/>
                </a:cxn>
                <a:cxn ang="0">
                  <a:pos x="584" y="101"/>
                </a:cxn>
                <a:cxn ang="0">
                  <a:pos x="513" y="102"/>
                </a:cxn>
                <a:cxn ang="0">
                  <a:pos x="456" y="95"/>
                </a:cxn>
                <a:cxn ang="0">
                  <a:pos x="384" y="95"/>
                </a:cxn>
                <a:cxn ang="0">
                  <a:pos x="359" y="131"/>
                </a:cxn>
                <a:cxn ang="0">
                  <a:pos x="323" y="110"/>
                </a:cxn>
                <a:cxn ang="0">
                  <a:pos x="285" y="114"/>
                </a:cxn>
                <a:cxn ang="0">
                  <a:pos x="272" y="76"/>
                </a:cxn>
                <a:cxn ang="0">
                  <a:pos x="190" y="70"/>
                </a:cxn>
                <a:cxn ang="0">
                  <a:pos x="181" y="57"/>
                </a:cxn>
                <a:cxn ang="0">
                  <a:pos x="217" y="17"/>
                </a:cxn>
                <a:cxn ang="0">
                  <a:pos x="247" y="15"/>
                </a:cxn>
                <a:cxn ang="0">
                  <a:pos x="217" y="0"/>
                </a:cxn>
                <a:cxn ang="0">
                  <a:pos x="171" y="11"/>
                </a:cxn>
                <a:cxn ang="0">
                  <a:pos x="95" y="87"/>
                </a:cxn>
                <a:cxn ang="0">
                  <a:pos x="57" y="95"/>
                </a:cxn>
                <a:cxn ang="0">
                  <a:pos x="0" y="133"/>
                </a:cxn>
                <a:cxn ang="0">
                  <a:pos x="224" y="203"/>
                </a:cxn>
                <a:cxn ang="0">
                  <a:pos x="224" y="203"/>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4" name="Freeform 2107"/>
            <p:cNvSpPr>
              <a:spLocks/>
            </p:cNvSpPr>
            <p:nvPr/>
          </p:nvSpPr>
          <p:spPr bwMode="auto">
            <a:xfrm>
              <a:off x="2998138" y="2201189"/>
              <a:ext cx="255295" cy="387263"/>
            </a:xfrm>
            <a:custGeom>
              <a:avLst/>
              <a:gdLst/>
              <a:ahLst/>
              <a:cxnLst>
                <a:cxn ang="0">
                  <a:pos x="48" y="464"/>
                </a:cxn>
                <a:cxn ang="0">
                  <a:pos x="42" y="370"/>
                </a:cxn>
                <a:cxn ang="0">
                  <a:pos x="6" y="302"/>
                </a:cxn>
                <a:cxn ang="0">
                  <a:pos x="21" y="159"/>
                </a:cxn>
                <a:cxn ang="0">
                  <a:pos x="82" y="85"/>
                </a:cxn>
                <a:cxn ang="0">
                  <a:pos x="78" y="140"/>
                </a:cxn>
                <a:cxn ang="0">
                  <a:pos x="97" y="129"/>
                </a:cxn>
                <a:cxn ang="0">
                  <a:pos x="97" y="83"/>
                </a:cxn>
                <a:cxn ang="0">
                  <a:pos x="120" y="57"/>
                </a:cxn>
                <a:cxn ang="0">
                  <a:pos x="127" y="7"/>
                </a:cxn>
                <a:cxn ang="0">
                  <a:pos x="148" y="0"/>
                </a:cxn>
                <a:cxn ang="0">
                  <a:pos x="276" y="43"/>
                </a:cxn>
                <a:cxn ang="0">
                  <a:pos x="287" y="80"/>
                </a:cxn>
                <a:cxn ang="0">
                  <a:pos x="304" y="114"/>
                </a:cxn>
                <a:cxn ang="0">
                  <a:pos x="308" y="175"/>
                </a:cxn>
                <a:cxn ang="0">
                  <a:pos x="264" y="228"/>
                </a:cxn>
                <a:cxn ang="0">
                  <a:pos x="262" y="268"/>
                </a:cxn>
                <a:cxn ang="0">
                  <a:pos x="287" y="281"/>
                </a:cxn>
                <a:cxn ang="0">
                  <a:pos x="321" y="226"/>
                </a:cxn>
                <a:cxn ang="0">
                  <a:pos x="356" y="207"/>
                </a:cxn>
                <a:cxn ang="0">
                  <a:pos x="378" y="218"/>
                </a:cxn>
                <a:cxn ang="0">
                  <a:pos x="422" y="342"/>
                </a:cxn>
                <a:cxn ang="0">
                  <a:pos x="392" y="395"/>
                </a:cxn>
                <a:cxn ang="0">
                  <a:pos x="384" y="433"/>
                </a:cxn>
                <a:cxn ang="0">
                  <a:pos x="367" y="445"/>
                </a:cxn>
                <a:cxn ang="0">
                  <a:pos x="367" y="479"/>
                </a:cxn>
                <a:cxn ang="0">
                  <a:pos x="344" y="524"/>
                </a:cxn>
                <a:cxn ang="0">
                  <a:pos x="205" y="543"/>
                </a:cxn>
                <a:cxn ang="0">
                  <a:pos x="202" y="536"/>
                </a:cxn>
                <a:cxn ang="0">
                  <a:pos x="0" y="559"/>
                </a:cxn>
                <a:cxn ang="0">
                  <a:pos x="48" y="464"/>
                </a:cxn>
                <a:cxn ang="0">
                  <a:pos x="48" y="464"/>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5" name="Freeform 2118"/>
            <p:cNvSpPr>
              <a:spLocks/>
            </p:cNvSpPr>
            <p:nvPr/>
          </p:nvSpPr>
          <p:spPr bwMode="auto">
            <a:xfrm>
              <a:off x="3297450" y="2634422"/>
              <a:ext cx="296377" cy="327363"/>
            </a:xfrm>
            <a:custGeom>
              <a:avLst/>
              <a:gdLst/>
              <a:ahLst/>
              <a:cxnLst>
                <a:cxn ang="0">
                  <a:pos x="0" y="327"/>
                </a:cxn>
                <a:cxn ang="0">
                  <a:pos x="17" y="391"/>
                </a:cxn>
                <a:cxn ang="0">
                  <a:pos x="80" y="437"/>
                </a:cxn>
                <a:cxn ang="0">
                  <a:pos x="111" y="473"/>
                </a:cxn>
                <a:cxn ang="0">
                  <a:pos x="204" y="435"/>
                </a:cxn>
                <a:cxn ang="0">
                  <a:pos x="246" y="429"/>
                </a:cxn>
                <a:cxn ang="0">
                  <a:pos x="268" y="401"/>
                </a:cxn>
                <a:cxn ang="0">
                  <a:pos x="304" y="258"/>
                </a:cxn>
                <a:cxn ang="0">
                  <a:pos x="344" y="275"/>
                </a:cxn>
                <a:cxn ang="0">
                  <a:pos x="420" y="122"/>
                </a:cxn>
                <a:cxn ang="0">
                  <a:pos x="479" y="154"/>
                </a:cxn>
                <a:cxn ang="0">
                  <a:pos x="489" y="127"/>
                </a:cxn>
                <a:cxn ang="0">
                  <a:pos x="447" y="93"/>
                </a:cxn>
                <a:cxn ang="0">
                  <a:pos x="415" y="97"/>
                </a:cxn>
                <a:cxn ang="0">
                  <a:pos x="403" y="114"/>
                </a:cxn>
                <a:cxn ang="0">
                  <a:pos x="344" y="131"/>
                </a:cxn>
                <a:cxn ang="0">
                  <a:pos x="306" y="173"/>
                </a:cxn>
                <a:cxn ang="0">
                  <a:pos x="295" y="106"/>
                </a:cxn>
                <a:cxn ang="0">
                  <a:pos x="189" y="123"/>
                </a:cxn>
                <a:cxn ang="0">
                  <a:pos x="168" y="0"/>
                </a:cxn>
                <a:cxn ang="0">
                  <a:pos x="152" y="11"/>
                </a:cxn>
                <a:cxn ang="0">
                  <a:pos x="162" y="34"/>
                </a:cxn>
                <a:cxn ang="0">
                  <a:pos x="149" y="142"/>
                </a:cxn>
                <a:cxn ang="0">
                  <a:pos x="73" y="209"/>
                </a:cxn>
                <a:cxn ang="0">
                  <a:pos x="61" y="255"/>
                </a:cxn>
                <a:cxn ang="0">
                  <a:pos x="40" y="243"/>
                </a:cxn>
                <a:cxn ang="0">
                  <a:pos x="33" y="298"/>
                </a:cxn>
                <a:cxn ang="0">
                  <a:pos x="0" y="327"/>
                </a:cxn>
                <a:cxn ang="0">
                  <a:pos x="0" y="327"/>
                </a:cxn>
                <a:cxn ang="0">
                  <a:pos x="0" y="327"/>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6" name="Freeform 2122"/>
            <p:cNvSpPr>
              <a:spLocks/>
            </p:cNvSpPr>
            <p:nvPr/>
          </p:nvSpPr>
          <p:spPr bwMode="auto">
            <a:xfrm>
              <a:off x="3216752" y="2952034"/>
              <a:ext cx="564877" cy="282786"/>
            </a:xfrm>
            <a:custGeom>
              <a:avLst/>
              <a:gdLst/>
              <a:ahLst/>
              <a:cxnLst>
                <a:cxn ang="0">
                  <a:pos x="0" y="350"/>
                </a:cxn>
                <a:cxn ang="0">
                  <a:pos x="135" y="332"/>
                </a:cxn>
                <a:cxn ang="0">
                  <a:pos x="213" y="294"/>
                </a:cxn>
                <a:cxn ang="0">
                  <a:pos x="361" y="279"/>
                </a:cxn>
                <a:cxn ang="0">
                  <a:pos x="422" y="317"/>
                </a:cxn>
                <a:cxn ang="0">
                  <a:pos x="519" y="304"/>
                </a:cxn>
                <a:cxn ang="0">
                  <a:pos x="666" y="407"/>
                </a:cxn>
                <a:cxn ang="0">
                  <a:pos x="723" y="393"/>
                </a:cxn>
                <a:cxn ang="0">
                  <a:pos x="804" y="275"/>
                </a:cxn>
                <a:cxn ang="0">
                  <a:pos x="871" y="251"/>
                </a:cxn>
                <a:cxn ang="0">
                  <a:pos x="892" y="217"/>
                </a:cxn>
                <a:cxn ang="0">
                  <a:pos x="820" y="230"/>
                </a:cxn>
                <a:cxn ang="0">
                  <a:pos x="801" y="205"/>
                </a:cxn>
                <a:cxn ang="0">
                  <a:pos x="844" y="194"/>
                </a:cxn>
                <a:cxn ang="0">
                  <a:pos x="844" y="179"/>
                </a:cxn>
                <a:cxn ang="0">
                  <a:pos x="795" y="161"/>
                </a:cxn>
                <a:cxn ang="0">
                  <a:pos x="858" y="139"/>
                </a:cxn>
                <a:cxn ang="0">
                  <a:pos x="854" y="163"/>
                </a:cxn>
                <a:cxn ang="0">
                  <a:pos x="894" y="163"/>
                </a:cxn>
                <a:cxn ang="0">
                  <a:pos x="916" y="122"/>
                </a:cxn>
                <a:cxn ang="0">
                  <a:pos x="932" y="120"/>
                </a:cxn>
                <a:cxn ang="0">
                  <a:pos x="922" y="82"/>
                </a:cxn>
                <a:cxn ang="0">
                  <a:pos x="894" y="120"/>
                </a:cxn>
                <a:cxn ang="0">
                  <a:pos x="865" y="36"/>
                </a:cxn>
                <a:cxn ang="0">
                  <a:pos x="884" y="32"/>
                </a:cxn>
                <a:cxn ang="0">
                  <a:pos x="911" y="55"/>
                </a:cxn>
                <a:cxn ang="0">
                  <a:pos x="892" y="17"/>
                </a:cxn>
                <a:cxn ang="0">
                  <a:pos x="871" y="0"/>
                </a:cxn>
                <a:cxn ang="0">
                  <a:pos x="540" y="63"/>
                </a:cxn>
                <a:cxn ang="0">
                  <a:pos x="264" y="97"/>
                </a:cxn>
                <a:cxn ang="0">
                  <a:pos x="226" y="171"/>
                </a:cxn>
                <a:cxn ang="0">
                  <a:pos x="167" y="184"/>
                </a:cxn>
                <a:cxn ang="0">
                  <a:pos x="139" y="222"/>
                </a:cxn>
                <a:cxn ang="0">
                  <a:pos x="32" y="283"/>
                </a:cxn>
                <a:cxn ang="0">
                  <a:pos x="27" y="306"/>
                </a:cxn>
                <a:cxn ang="0">
                  <a:pos x="0" y="319"/>
                </a:cxn>
                <a:cxn ang="0">
                  <a:pos x="0" y="350"/>
                </a:cxn>
                <a:cxn ang="0">
                  <a:pos x="0" y="350"/>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7" name="Freeform 2123"/>
            <p:cNvSpPr>
              <a:spLocks/>
            </p:cNvSpPr>
            <p:nvPr/>
          </p:nvSpPr>
          <p:spPr bwMode="auto">
            <a:xfrm>
              <a:off x="3285712" y="3145667"/>
              <a:ext cx="335991" cy="286965"/>
            </a:xfrm>
            <a:custGeom>
              <a:avLst/>
              <a:gdLst/>
              <a:ahLst/>
              <a:cxnLst>
                <a:cxn ang="0">
                  <a:pos x="25" y="53"/>
                </a:cxn>
                <a:cxn ang="0">
                  <a:pos x="103" y="15"/>
                </a:cxn>
                <a:cxn ang="0">
                  <a:pos x="251" y="0"/>
                </a:cxn>
                <a:cxn ang="0">
                  <a:pos x="312" y="38"/>
                </a:cxn>
                <a:cxn ang="0">
                  <a:pos x="409" y="25"/>
                </a:cxn>
                <a:cxn ang="0">
                  <a:pos x="556" y="128"/>
                </a:cxn>
                <a:cxn ang="0">
                  <a:pos x="491" y="206"/>
                </a:cxn>
                <a:cxn ang="0">
                  <a:pos x="495" y="240"/>
                </a:cxn>
                <a:cxn ang="0">
                  <a:pos x="384" y="340"/>
                </a:cxn>
                <a:cxn ang="0">
                  <a:pos x="365" y="344"/>
                </a:cxn>
                <a:cxn ang="0">
                  <a:pos x="358" y="375"/>
                </a:cxn>
                <a:cxn ang="0">
                  <a:pos x="333" y="358"/>
                </a:cxn>
                <a:cxn ang="0">
                  <a:pos x="354" y="386"/>
                </a:cxn>
                <a:cxn ang="0">
                  <a:pos x="333" y="413"/>
                </a:cxn>
                <a:cxn ang="0">
                  <a:pos x="314" y="409"/>
                </a:cxn>
                <a:cxn ang="0">
                  <a:pos x="238" y="291"/>
                </a:cxn>
                <a:cxn ang="0">
                  <a:pos x="73" y="143"/>
                </a:cxn>
                <a:cxn ang="0">
                  <a:pos x="0" y="97"/>
                </a:cxn>
                <a:cxn ang="0">
                  <a:pos x="25" y="53"/>
                </a:cxn>
                <a:cxn ang="0">
                  <a:pos x="25" y="53"/>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8" name="Freeform 2125"/>
            <p:cNvSpPr>
              <a:spLocks/>
            </p:cNvSpPr>
            <p:nvPr/>
          </p:nvSpPr>
          <p:spPr bwMode="auto">
            <a:xfrm>
              <a:off x="3384014" y="2447756"/>
              <a:ext cx="382944" cy="274426"/>
            </a:xfrm>
            <a:custGeom>
              <a:avLst/>
              <a:gdLst/>
              <a:ahLst/>
              <a:cxnLst>
                <a:cxn ang="0">
                  <a:pos x="50" y="397"/>
                </a:cxn>
                <a:cxn ang="0">
                  <a:pos x="156" y="380"/>
                </a:cxn>
                <a:cxn ang="0">
                  <a:pos x="536" y="308"/>
                </a:cxn>
                <a:cxn ang="0">
                  <a:pos x="553" y="291"/>
                </a:cxn>
                <a:cxn ang="0">
                  <a:pos x="574" y="291"/>
                </a:cxn>
                <a:cxn ang="0">
                  <a:pos x="599" y="274"/>
                </a:cxn>
                <a:cxn ang="0">
                  <a:pos x="635" y="228"/>
                </a:cxn>
                <a:cxn ang="0">
                  <a:pos x="572" y="179"/>
                </a:cxn>
                <a:cxn ang="0">
                  <a:pos x="570" y="133"/>
                </a:cxn>
                <a:cxn ang="0">
                  <a:pos x="599" y="69"/>
                </a:cxn>
                <a:cxn ang="0">
                  <a:pos x="557" y="48"/>
                </a:cxn>
                <a:cxn ang="0">
                  <a:pos x="512" y="0"/>
                </a:cxn>
                <a:cxn ang="0">
                  <a:pos x="89" y="78"/>
                </a:cxn>
                <a:cxn ang="0">
                  <a:pos x="69" y="48"/>
                </a:cxn>
                <a:cxn ang="0">
                  <a:pos x="0" y="97"/>
                </a:cxn>
                <a:cxn ang="0">
                  <a:pos x="50" y="397"/>
                </a:cxn>
                <a:cxn ang="0">
                  <a:pos x="50" y="397"/>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49" name="Freeform 2100"/>
            <p:cNvSpPr>
              <a:spLocks/>
            </p:cNvSpPr>
            <p:nvPr/>
          </p:nvSpPr>
          <p:spPr bwMode="auto">
            <a:xfrm>
              <a:off x="1959351" y="3037008"/>
              <a:ext cx="570745" cy="328757"/>
            </a:xfrm>
            <a:custGeom>
              <a:avLst/>
              <a:gdLst/>
              <a:ahLst/>
              <a:cxnLst>
                <a:cxn ang="0">
                  <a:pos x="6" y="0"/>
                </a:cxn>
                <a:cxn ang="0">
                  <a:pos x="110" y="7"/>
                </a:cxn>
                <a:cxn ang="0">
                  <a:pos x="574" y="28"/>
                </a:cxn>
                <a:cxn ang="0">
                  <a:pos x="918" y="26"/>
                </a:cxn>
                <a:cxn ang="0">
                  <a:pos x="922" y="97"/>
                </a:cxn>
                <a:cxn ang="0">
                  <a:pos x="943" y="247"/>
                </a:cxn>
                <a:cxn ang="0">
                  <a:pos x="939" y="479"/>
                </a:cxn>
                <a:cxn ang="0">
                  <a:pos x="865" y="439"/>
                </a:cxn>
                <a:cxn ang="0">
                  <a:pos x="783" y="454"/>
                </a:cxn>
                <a:cxn ang="0">
                  <a:pos x="724" y="471"/>
                </a:cxn>
                <a:cxn ang="0">
                  <a:pos x="639" y="473"/>
                </a:cxn>
                <a:cxn ang="0">
                  <a:pos x="574" y="435"/>
                </a:cxn>
                <a:cxn ang="0">
                  <a:pos x="557" y="454"/>
                </a:cxn>
                <a:cxn ang="0">
                  <a:pos x="456" y="410"/>
                </a:cxn>
                <a:cxn ang="0">
                  <a:pos x="407" y="399"/>
                </a:cxn>
                <a:cxn ang="0">
                  <a:pos x="382" y="376"/>
                </a:cxn>
                <a:cxn ang="0">
                  <a:pos x="352" y="374"/>
                </a:cxn>
                <a:cxn ang="0">
                  <a:pos x="319" y="347"/>
                </a:cxn>
                <a:cxn ang="0">
                  <a:pos x="331" y="89"/>
                </a:cxn>
                <a:cxn ang="0">
                  <a:pos x="0" y="70"/>
                </a:cxn>
                <a:cxn ang="0">
                  <a:pos x="6" y="0"/>
                </a:cxn>
                <a:cxn ang="0">
                  <a:pos x="6" y="0"/>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0" name="Freeform 2112"/>
            <p:cNvSpPr>
              <a:spLocks/>
            </p:cNvSpPr>
            <p:nvPr/>
          </p:nvSpPr>
          <p:spPr bwMode="auto">
            <a:xfrm>
              <a:off x="2814736" y="3020292"/>
              <a:ext cx="564877" cy="211741"/>
            </a:xfrm>
            <a:custGeom>
              <a:avLst/>
              <a:gdLst/>
              <a:ahLst/>
              <a:cxnLst>
                <a:cxn ang="0">
                  <a:pos x="17" y="253"/>
                </a:cxn>
                <a:cxn ang="0">
                  <a:pos x="11" y="249"/>
                </a:cxn>
                <a:cxn ang="0">
                  <a:pos x="38" y="228"/>
                </a:cxn>
                <a:cxn ang="0">
                  <a:pos x="64" y="180"/>
                </a:cxn>
                <a:cxn ang="0">
                  <a:pos x="55" y="169"/>
                </a:cxn>
                <a:cxn ang="0">
                  <a:pos x="68" y="146"/>
                </a:cxn>
                <a:cxn ang="0">
                  <a:pos x="68" y="120"/>
                </a:cxn>
                <a:cxn ang="0">
                  <a:pos x="87" y="101"/>
                </a:cxn>
                <a:cxn ang="0">
                  <a:pos x="232" y="89"/>
                </a:cxn>
                <a:cxn ang="0">
                  <a:pos x="230" y="66"/>
                </a:cxn>
                <a:cxn ang="0">
                  <a:pos x="277" y="70"/>
                </a:cxn>
                <a:cxn ang="0">
                  <a:pos x="715" y="28"/>
                </a:cxn>
                <a:cxn ang="0">
                  <a:pos x="931" y="0"/>
                </a:cxn>
                <a:cxn ang="0">
                  <a:pos x="893" y="74"/>
                </a:cxn>
                <a:cxn ang="0">
                  <a:pos x="834" y="87"/>
                </a:cxn>
                <a:cxn ang="0">
                  <a:pos x="806" y="125"/>
                </a:cxn>
                <a:cxn ang="0">
                  <a:pos x="699" y="186"/>
                </a:cxn>
                <a:cxn ang="0">
                  <a:pos x="694" y="209"/>
                </a:cxn>
                <a:cxn ang="0">
                  <a:pos x="667" y="222"/>
                </a:cxn>
                <a:cxn ang="0">
                  <a:pos x="667" y="253"/>
                </a:cxn>
                <a:cxn ang="0">
                  <a:pos x="523" y="270"/>
                </a:cxn>
                <a:cxn ang="0">
                  <a:pos x="234" y="294"/>
                </a:cxn>
                <a:cxn ang="0">
                  <a:pos x="0" y="308"/>
                </a:cxn>
                <a:cxn ang="0">
                  <a:pos x="17" y="253"/>
                </a:cxn>
                <a:cxn ang="0">
                  <a:pos x="17" y="253"/>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1" name="Freeform 2091"/>
            <p:cNvSpPr>
              <a:spLocks/>
            </p:cNvSpPr>
            <p:nvPr/>
          </p:nvSpPr>
          <p:spPr bwMode="auto">
            <a:xfrm>
              <a:off x="1306440" y="1811138"/>
              <a:ext cx="677852" cy="477811"/>
            </a:xfrm>
            <a:custGeom>
              <a:avLst/>
              <a:gdLst/>
              <a:ahLst/>
              <a:cxnLst>
                <a:cxn ang="0">
                  <a:pos x="19" y="175"/>
                </a:cxn>
                <a:cxn ang="0">
                  <a:pos x="21" y="204"/>
                </a:cxn>
                <a:cxn ang="0">
                  <a:pos x="11" y="209"/>
                </a:cxn>
                <a:cxn ang="0">
                  <a:pos x="44" y="240"/>
                </a:cxn>
                <a:cxn ang="0">
                  <a:pos x="78" y="323"/>
                </a:cxn>
                <a:cxn ang="0">
                  <a:pos x="89" y="398"/>
                </a:cxn>
                <a:cxn ang="0">
                  <a:pos x="95" y="438"/>
                </a:cxn>
                <a:cxn ang="0">
                  <a:pos x="70" y="476"/>
                </a:cxn>
                <a:cxn ang="0">
                  <a:pos x="87" y="493"/>
                </a:cxn>
                <a:cxn ang="0">
                  <a:pos x="133" y="468"/>
                </a:cxn>
                <a:cxn ang="0">
                  <a:pos x="163" y="599"/>
                </a:cxn>
                <a:cxn ang="0">
                  <a:pos x="184" y="607"/>
                </a:cxn>
                <a:cxn ang="0">
                  <a:pos x="188" y="645"/>
                </a:cxn>
                <a:cxn ang="0">
                  <a:pos x="205" y="662"/>
                </a:cxn>
                <a:cxn ang="0">
                  <a:pos x="247" y="660"/>
                </a:cxn>
                <a:cxn ang="0">
                  <a:pos x="340" y="660"/>
                </a:cxn>
                <a:cxn ang="0">
                  <a:pos x="378" y="677"/>
                </a:cxn>
                <a:cxn ang="0">
                  <a:pos x="390" y="609"/>
                </a:cxn>
                <a:cxn ang="0">
                  <a:pos x="694" y="654"/>
                </a:cxn>
                <a:cxn ang="0">
                  <a:pos x="1068" y="692"/>
                </a:cxn>
                <a:cxn ang="0">
                  <a:pos x="1080" y="567"/>
                </a:cxn>
                <a:cxn ang="0">
                  <a:pos x="1118" y="162"/>
                </a:cxn>
                <a:cxn ang="0">
                  <a:pos x="622" y="105"/>
                </a:cxn>
                <a:cxn ang="0">
                  <a:pos x="376" y="67"/>
                </a:cxn>
                <a:cxn ang="0">
                  <a:pos x="28" y="0"/>
                </a:cxn>
                <a:cxn ang="0">
                  <a:pos x="0" y="130"/>
                </a:cxn>
                <a:cxn ang="0">
                  <a:pos x="19" y="175"/>
                </a:cxn>
                <a:cxn ang="0">
                  <a:pos x="19" y="17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2" name="Freeform 2101"/>
            <p:cNvSpPr>
              <a:spLocks/>
            </p:cNvSpPr>
            <p:nvPr/>
          </p:nvSpPr>
          <p:spPr bwMode="auto">
            <a:xfrm>
              <a:off x="2364302" y="1921188"/>
              <a:ext cx="429893" cy="532138"/>
            </a:xfrm>
            <a:custGeom>
              <a:avLst/>
              <a:gdLst/>
              <a:ahLst/>
              <a:cxnLst>
                <a:cxn ang="0">
                  <a:pos x="4" y="146"/>
                </a:cxn>
                <a:cxn ang="0">
                  <a:pos x="33" y="238"/>
                </a:cxn>
                <a:cxn ang="0">
                  <a:pos x="36" y="352"/>
                </a:cxn>
                <a:cxn ang="0">
                  <a:pos x="55" y="445"/>
                </a:cxn>
                <a:cxn ang="0">
                  <a:pos x="31" y="492"/>
                </a:cxn>
                <a:cxn ang="0">
                  <a:pos x="67" y="527"/>
                </a:cxn>
                <a:cxn ang="0">
                  <a:pos x="65" y="774"/>
                </a:cxn>
                <a:cxn ang="0">
                  <a:pos x="584" y="764"/>
                </a:cxn>
                <a:cxn ang="0">
                  <a:pos x="576" y="715"/>
                </a:cxn>
                <a:cxn ang="0">
                  <a:pos x="519" y="673"/>
                </a:cxn>
                <a:cxn ang="0">
                  <a:pos x="493" y="643"/>
                </a:cxn>
                <a:cxn ang="0">
                  <a:pos x="422" y="599"/>
                </a:cxn>
                <a:cxn ang="0">
                  <a:pos x="424" y="529"/>
                </a:cxn>
                <a:cxn ang="0">
                  <a:pos x="409" y="481"/>
                </a:cxn>
                <a:cxn ang="0">
                  <a:pos x="466" y="413"/>
                </a:cxn>
                <a:cxn ang="0">
                  <a:pos x="462" y="344"/>
                </a:cxn>
                <a:cxn ang="0">
                  <a:pos x="557" y="274"/>
                </a:cxn>
                <a:cxn ang="0">
                  <a:pos x="580" y="234"/>
                </a:cxn>
                <a:cxn ang="0">
                  <a:pos x="711" y="165"/>
                </a:cxn>
                <a:cxn ang="0">
                  <a:pos x="652" y="141"/>
                </a:cxn>
                <a:cxn ang="0">
                  <a:pos x="601" y="146"/>
                </a:cxn>
                <a:cxn ang="0">
                  <a:pos x="590" y="127"/>
                </a:cxn>
                <a:cxn ang="0">
                  <a:pos x="495" y="126"/>
                </a:cxn>
                <a:cxn ang="0">
                  <a:pos x="432" y="107"/>
                </a:cxn>
                <a:cxn ang="0">
                  <a:pos x="301" y="93"/>
                </a:cxn>
                <a:cxn ang="0">
                  <a:pos x="282" y="70"/>
                </a:cxn>
                <a:cxn ang="0">
                  <a:pos x="228" y="50"/>
                </a:cxn>
                <a:cxn ang="0">
                  <a:pos x="219" y="0"/>
                </a:cxn>
                <a:cxn ang="0">
                  <a:pos x="187" y="0"/>
                </a:cxn>
                <a:cxn ang="0">
                  <a:pos x="187" y="36"/>
                </a:cxn>
                <a:cxn ang="0">
                  <a:pos x="0" y="36"/>
                </a:cxn>
                <a:cxn ang="0">
                  <a:pos x="4" y="146"/>
                </a:cxn>
                <a:cxn ang="0">
                  <a:pos x="4" y="146"/>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3" name="Freeform 2108"/>
            <p:cNvSpPr>
              <a:spLocks/>
            </p:cNvSpPr>
            <p:nvPr/>
          </p:nvSpPr>
          <p:spPr bwMode="auto">
            <a:xfrm>
              <a:off x="2612260" y="2128750"/>
              <a:ext cx="350664" cy="406767"/>
            </a:xfrm>
            <a:custGeom>
              <a:avLst/>
              <a:gdLst/>
              <a:ahLst/>
              <a:cxnLst>
                <a:cxn ang="0">
                  <a:pos x="15" y="227"/>
                </a:cxn>
                <a:cxn ang="0">
                  <a:pos x="13" y="297"/>
                </a:cxn>
                <a:cxn ang="0">
                  <a:pos x="84" y="341"/>
                </a:cxn>
                <a:cxn ang="0">
                  <a:pos x="110" y="371"/>
                </a:cxn>
                <a:cxn ang="0">
                  <a:pos x="167" y="413"/>
                </a:cxn>
                <a:cxn ang="0">
                  <a:pos x="175" y="462"/>
                </a:cxn>
                <a:cxn ang="0">
                  <a:pos x="186" y="529"/>
                </a:cxn>
                <a:cxn ang="0">
                  <a:pos x="240" y="591"/>
                </a:cxn>
                <a:cxn ang="0">
                  <a:pos x="527" y="574"/>
                </a:cxn>
                <a:cxn ang="0">
                  <a:pos x="511" y="483"/>
                </a:cxn>
                <a:cxn ang="0">
                  <a:pos x="536" y="344"/>
                </a:cxn>
                <a:cxn ang="0">
                  <a:pos x="536" y="306"/>
                </a:cxn>
                <a:cxn ang="0">
                  <a:pos x="578" y="198"/>
                </a:cxn>
                <a:cxn ang="0">
                  <a:pos x="567" y="194"/>
                </a:cxn>
                <a:cxn ang="0">
                  <a:pos x="540" y="257"/>
                </a:cxn>
                <a:cxn ang="0">
                  <a:pos x="517" y="261"/>
                </a:cxn>
                <a:cxn ang="0">
                  <a:pos x="508" y="287"/>
                </a:cxn>
                <a:cxn ang="0">
                  <a:pos x="483" y="304"/>
                </a:cxn>
                <a:cxn ang="0">
                  <a:pos x="500" y="247"/>
                </a:cxn>
                <a:cxn ang="0">
                  <a:pos x="517" y="225"/>
                </a:cxn>
                <a:cxn ang="0">
                  <a:pos x="487" y="143"/>
                </a:cxn>
                <a:cxn ang="0">
                  <a:pos x="466" y="137"/>
                </a:cxn>
                <a:cxn ang="0">
                  <a:pos x="458" y="118"/>
                </a:cxn>
                <a:cxn ang="0">
                  <a:pos x="234" y="48"/>
                </a:cxn>
                <a:cxn ang="0">
                  <a:pos x="205" y="35"/>
                </a:cxn>
                <a:cxn ang="0">
                  <a:pos x="190" y="48"/>
                </a:cxn>
                <a:cxn ang="0">
                  <a:pos x="184" y="44"/>
                </a:cxn>
                <a:cxn ang="0">
                  <a:pos x="192" y="19"/>
                </a:cxn>
                <a:cxn ang="0">
                  <a:pos x="198" y="4"/>
                </a:cxn>
                <a:cxn ang="0">
                  <a:pos x="190" y="0"/>
                </a:cxn>
                <a:cxn ang="0">
                  <a:pos x="99" y="38"/>
                </a:cxn>
                <a:cxn ang="0">
                  <a:pos x="89" y="40"/>
                </a:cxn>
                <a:cxn ang="0">
                  <a:pos x="70" y="31"/>
                </a:cxn>
                <a:cxn ang="0">
                  <a:pos x="53" y="42"/>
                </a:cxn>
                <a:cxn ang="0">
                  <a:pos x="57" y="111"/>
                </a:cxn>
                <a:cxn ang="0">
                  <a:pos x="0" y="179"/>
                </a:cxn>
                <a:cxn ang="0">
                  <a:pos x="15" y="227"/>
                </a:cxn>
                <a:cxn ang="0">
                  <a:pos x="15" y="227"/>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4" name="Freeform 2115"/>
            <p:cNvSpPr>
              <a:spLocks/>
            </p:cNvSpPr>
            <p:nvPr/>
          </p:nvSpPr>
          <p:spPr bwMode="auto">
            <a:xfrm>
              <a:off x="3131654" y="3181883"/>
              <a:ext cx="355065" cy="416516"/>
            </a:xfrm>
            <a:custGeom>
              <a:avLst/>
              <a:gdLst/>
              <a:ahLst/>
              <a:cxnLst>
                <a:cxn ang="0">
                  <a:pos x="79" y="312"/>
                </a:cxn>
                <a:cxn ang="0">
                  <a:pos x="117" y="394"/>
                </a:cxn>
                <a:cxn ang="0">
                  <a:pos x="102" y="457"/>
                </a:cxn>
                <a:cxn ang="0">
                  <a:pos x="127" y="561"/>
                </a:cxn>
                <a:cxn ang="0">
                  <a:pos x="150" y="595"/>
                </a:cxn>
                <a:cxn ang="0">
                  <a:pos x="464" y="578"/>
                </a:cxn>
                <a:cxn ang="0">
                  <a:pos x="467" y="599"/>
                </a:cxn>
                <a:cxn ang="0">
                  <a:pos x="486" y="603"/>
                </a:cxn>
                <a:cxn ang="0">
                  <a:pos x="479" y="552"/>
                </a:cxn>
                <a:cxn ang="0">
                  <a:pos x="492" y="538"/>
                </a:cxn>
                <a:cxn ang="0">
                  <a:pos x="538" y="548"/>
                </a:cxn>
                <a:cxn ang="0">
                  <a:pos x="545" y="512"/>
                </a:cxn>
                <a:cxn ang="0">
                  <a:pos x="540" y="464"/>
                </a:cxn>
                <a:cxn ang="0">
                  <a:pos x="559" y="451"/>
                </a:cxn>
                <a:cxn ang="0">
                  <a:pos x="587" y="360"/>
                </a:cxn>
                <a:cxn ang="0">
                  <a:pos x="568" y="356"/>
                </a:cxn>
                <a:cxn ang="0">
                  <a:pos x="492" y="238"/>
                </a:cxn>
                <a:cxn ang="0">
                  <a:pos x="327" y="90"/>
                </a:cxn>
                <a:cxn ang="0">
                  <a:pos x="254" y="44"/>
                </a:cxn>
                <a:cxn ang="0">
                  <a:pos x="279" y="0"/>
                </a:cxn>
                <a:cxn ang="0">
                  <a:pos x="144" y="18"/>
                </a:cxn>
                <a:cxn ang="0">
                  <a:pos x="0" y="35"/>
                </a:cxn>
                <a:cxn ang="0">
                  <a:pos x="79" y="312"/>
                </a:cxn>
                <a:cxn ang="0">
                  <a:pos x="79" y="312"/>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78D278"/>
            </a:solidFill>
            <a:ln w="9525"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5" name="Freeform 2117"/>
            <p:cNvSpPr>
              <a:spLocks/>
            </p:cNvSpPr>
            <p:nvPr/>
          </p:nvSpPr>
          <p:spPr bwMode="auto">
            <a:xfrm>
              <a:off x="3121384" y="2514621"/>
              <a:ext cx="278771" cy="345472"/>
            </a:xfrm>
            <a:custGeom>
              <a:avLst/>
              <a:gdLst/>
              <a:ahLst/>
              <a:cxnLst>
                <a:cxn ang="0">
                  <a:pos x="0" y="91"/>
                </a:cxn>
                <a:cxn ang="0">
                  <a:pos x="38" y="441"/>
                </a:cxn>
                <a:cxn ang="0">
                  <a:pos x="95" y="447"/>
                </a:cxn>
                <a:cxn ang="0">
                  <a:pos x="164" y="487"/>
                </a:cxn>
                <a:cxn ang="0">
                  <a:pos x="213" y="485"/>
                </a:cxn>
                <a:cxn ang="0">
                  <a:pos x="236" y="470"/>
                </a:cxn>
                <a:cxn ang="0">
                  <a:pos x="291" y="504"/>
                </a:cxn>
                <a:cxn ang="0">
                  <a:pos x="324" y="475"/>
                </a:cxn>
                <a:cxn ang="0">
                  <a:pos x="331" y="420"/>
                </a:cxn>
                <a:cxn ang="0">
                  <a:pos x="352" y="432"/>
                </a:cxn>
                <a:cxn ang="0">
                  <a:pos x="364" y="386"/>
                </a:cxn>
                <a:cxn ang="0">
                  <a:pos x="440" y="319"/>
                </a:cxn>
                <a:cxn ang="0">
                  <a:pos x="453" y="211"/>
                </a:cxn>
                <a:cxn ang="0">
                  <a:pos x="443" y="188"/>
                </a:cxn>
                <a:cxn ang="0">
                  <a:pos x="459" y="177"/>
                </a:cxn>
                <a:cxn ang="0">
                  <a:pos x="430" y="0"/>
                </a:cxn>
                <a:cxn ang="0">
                  <a:pos x="352" y="40"/>
                </a:cxn>
                <a:cxn ang="0">
                  <a:pos x="312" y="82"/>
                </a:cxn>
                <a:cxn ang="0">
                  <a:pos x="284" y="84"/>
                </a:cxn>
                <a:cxn ang="0">
                  <a:pos x="240" y="107"/>
                </a:cxn>
                <a:cxn ang="0">
                  <a:pos x="139" y="72"/>
                </a:cxn>
                <a:cxn ang="0">
                  <a:pos x="0" y="91"/>
                </a:cxn>
                <a:cxn ang="0">
                  <a:pos x="0" y="91"/>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6" name="Freeform 2120"/>
            <p:cNvSpPr>
              <a:spLocks/>
            </p:cNvSpPr>
            <p:nvPr/>
          </p:nvSpPr>
          <p:spPr bwMode="auto">
            <a:xfrm>
              <a:off x="3249031" y="2720790"/>
              <a:ext cx="506189" cy="317612"/>
            </a:xfrm>
            <a:custGeom>
              <a:avLst/>
              <a:gdLst/>
              <a:ahLst/>
              <a:cxnLst>
                <a:cxn ang="0">
                  <a:pos x="78" y="414"/>
                </a:cxn>
                <a:cxn ang="0">
                  <a:pos x="79" y="402"/>
                </a:cxn>
                <a:cxn ang="0">
                  <a:pos x="133" y="351"/>
                </a:cxn>
                <a:cxn ang="0">
                  <a:pos x="163" y="315"/>
                </a:cxn>
                <a:cxn ang="0">
                  <a:pos x="194" y="351"/>
                </a:cxn>
                <a:cxn ang="0">
                  <a:pos x="287" y="313"/>
                </a:cxn>
                <a:cxn ang="0">
                  <a:pos x="329" y="307"/>
                </a:cxn>
                <a:cxn ang="0">
                  <a:pos x="351" y="279"/>
                </a:cxn>
                <a:cxn ang="0">
                  <a:pos x="387" y="136"/>
                </a:cxn>
                <a:cxn ang="0">
                  <a:pos x="427" y="153"/>
                </a:cxn>
                <a:cxn ang="0">
                  <a:pos x="503" y="0"/>
                </a:cxn>
                <a:cxn ang="0">
                  <a:pos x="562" y="32"/>
                </a:cxn>
                <a:cxn ang="0">
                  <a:pos x="572" y="5"/>
                </a:cxn>
                <a:cxn ang="0">
                  <a:pos x="600" y="13"/>
                </a:cxn>
                <a:cxn ang="0">
                  <a:pos x="654" y="60"/>
                </a:cxn>
                <a:cxn ang="0">
                  <a:pos x="635" y="106"/>
                </a:cxn>
                <a:cxn ang="0">
                  <a:pos x="642" y="127"/>
                </a:cxn>
                <a:cxn ang="0">
                  <a:pos x="665" y="117"/>
                </a:cxn>
                <a:cxn ang="0">
                  <a:pos x="682" y="138"/>
                </a:cxn>
                <a:cxn ang="0">
                  <a:pos x="764" y="165"/>
                </a:cxn>
                <a:cxn ang="0">
                  <a:pos x="688" y="161"/>
                </a:cxn>
                <a:cxn ang="0">
                  <a:pos x="768" y="231"/>
                </a:cxn>
                <a:cxn ang="0">
                  <a:pos x="718" y="224"/>
                </a:cxn>
                <a:cxn ang="0">
                  <a:pos x="819" y="288"/>
                </a:cxn>
                <a:cxn ang="0">
                  <a:pos x="844" y="332"/>
                </a:cxn>
                <a:cxn ang="0">
                  <a:pos x="827" y="326"/>
                </a:cxn>
                <a:cxn ang="0">
                  <a:pos x="823" y="338"/>
                </a:cxn>
                <a:cxn ang="0">
                  <a:pos x="492" y="401"/>
                </a:cxn>
                <a:cxn ang="0">
                  <a:pos x="216" y="435"/>
                </a:cxn>
                <a:cxn ang="0">
                  <a:pos x="0" y="463"/>
                </a:cxn>
                <a:cxn ang="0">
                  <a:pos x="78" y="414"/>
                </a:cxn>
                <a:cxn ang="0">
                  <a:pos x="78" y="414"/>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7" name="Freeform 2121"/>
            <p:cNvSpPr>
              <a:spLocks/>
            </p:cNvSpPr>
            <p:nvPr/>
          </p:nvSpPr>
          <p:spPr bwMode="auto">
            <a:xfrm>
              <a:off x="3736146" y="2809944"/>
              <a:ext cx="29344" cy="76618"/>
            </a:xfrm>
            <a:custGeom>
              <a:avLst/>
              <a:gdLst/>
              <a:ahLst/>
              <a:cxnLst>
                <a:cxn ang="0">
                  <a:pos x="0" y="116"/>
                </a:cxn>
                <a:cxn ang="0">
                  <a:pos x="15" y="84"/>
                </a:cxn>
                <a:cxn ang="0">
                  <a:pos x="32" y="65"/>
                </a:cxn>
                <a:cxn ang="0">
                  <a:pos x="45" y="0"/>
                </a:cxn>
                <a:cxn ang="0">
                  <a:pos x="19" y="15"/>
                </a:cxn>
                <a:cxn ang="0">
                  <a:pos x="0" y="76"/>
                </a:cxn>
                <a:cxn ang="0">
                  <a:pos x="0" y="116"/>
                </a:cxn>
                <a:cxn ang="0">
                  <a:pos x="0" y="116"/>
                </a:cxn>
              </a:cxnLst>
              <a:rect l="0" t="0" r="r" b="b"/>
              <a:pathLst>
                <a:path w="45" h="116">
                  <a:moveTo>
                    <a:pt x="0" y="116"/>
                  </a:moveTo>
                  <a:lnTo>
                    <a:pt x="15" y="84"/>
                  </a:lnTo>
                  <a:lnTo>
                    <a:pt x="32" y="65"/>
                  </a:lnTo>
                  <a:lnTo>
                    <a:pt x="45" y="0"/>
                  </a:lnTo>
                  <a:lnTo>
                    <a:pt x="19" y="15"/>
                  </a:lnTo>
                  <a:lnTo>
                    <a:pt x="0" y="76"/>
                  </a:lnTo>
                  <a:lnTo>
                    <a:pt x="0" y="116"/>
                  </a:lnTo>
                  <a:lnTo>
                    <a:pt x="0"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8" name="Freeform 2124"/>
            <p:cNvSpPr>
              <a:spLocks/>
            </p:cNvSpPr>
            <p:nvPr/>
          </p:nvSpPr>
          <p:spPr bwMode="auto">
            <a:xfrm>
              <a:off x="3708270" y="2649744"/>
              <a:ext cx="68959" cy="125373"/>
            </a:xfrm>
            <a:custGeom>
              <a:avLst/>
              <a:gdLst/>
              <a:ahLst/>
              <a:cxnLst>
                <a:cxn ang="0">
                  <a:pos x="0" y="17"/>
                </a:cxn>
                <a:cxn ang="0">
                  <a:pos x="17" y="0"/>
                </a:cxn>
                <a:cxn ang="0">
                  <a:pos x="38" y="0"/>
                </a:cxn>
                <a:cxn ang="0">
                  <a:pos x="31" y="19"/>
                </a:cxn>
                <a:cxn ang="0">
                  <a:pos x="25" y="25"/>
                </a:cxn>
                <a:cxn ang="0">
                  <a:pos x="31" y="46"/>
                </a:cxn>
                <a:cxn ang="0">
                  <a:pos x="57" y="74"/>
                </a:cxn>
                <a:cxn ang="0">
                  <a:pos x="63" y="97"/>
                </a:cxn>
                <a:cxn ang="0">
                  <a:pos x="86" y="122"/>
                </a:cxn>
                <a:cxn ang="0">
                  <a:pos x="103" y="127"/>
                </a:cxn>
                <a:cxn ang="0">
                  <a:pos x="110" y="144"/>
                </a:cxn>
                <a:cxn ang="0">
                  <a:pos x="95" y="158"/>
                </a:cxn>
                <a:cxn ang="0">
                  <a:pos x="112" y="156"/>
                </a:cxn>
                <a:cxn ang="0">
                  <a:pos x="116" y="169"/>
                </a:cxn>
                <a:cxn ang="0">
                  <a:pos x="46" y="184"/>
                </a:cxn>
                <a:cxn ang="0">
                  <a:pos x="0" y="17"/>
                </a:cxn>
                <a:cxn ang="0">
                  <a:pos x="0" y="17"/>
                </a:cxn>
              </a:cxnLst>
              <a:rect l="0" t="0" r="r" b="b"/>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lnTo>
                    <a:pt x="0" y="1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59" name="Freeform 2127"/>
            <p:cNvSpPr>
              <a:spLocks/>
            </p:cNvSpPr>
            <p:nvPr/>
          </p:nvSpPr>
          <p:spPr bwMode="auto">
            <a:xfrm>
              <a:off x="3423630" y="2145466"/>
              <a:ext cx="394680" cy="387263"/>
            </a:xfrm>
            <a:custGeom>
              <a:avLst/>
              <a:gdLst/>
              <a:ahLst/>
              <a:cxnLst>
                <a:cxn ang="0">
                  <a:pos x="20" y="517"/>
                </a:cxn>
                <a:cxn ang="0">
                  <a:pos x="443" y="439"/>
                </a:cxn>
                <a:cxn ang="0">
                  <a:pos x="488" y="487"/>
                </a:cxn>
                <a:cxn ang="0">
                  <a:pos x="530" y="508"/>
                </a:cxn>
                <a:cxn ang="0">
                  <a:pos x="623" y="540"/>
                </a:cxn>
                <a:cxn ang="0">
                  <a:pos x="631" y="565"/>
                </a:cxn>
                <a:cxn ang="0">
                  <a:pos x="646" y="530"/>
                </a:cxn>
                <a:cxn ang="0">
                  <a:pos x="648" y="483"/>
                </a:cxn>
                <a:cxn ang="0">
                  <a:pos x="631" y="392"/>
                </a:cxn>
                <a:cxn ang="0">
                  <a:pos x="631" y="297"/>
                </a:cxn>
                <a:cxn ang="0">
                  <a:pos x="585" y="158"/>
                </a:cxn>
                <a:cxn ang="0">
                  <a:pos x="577" y="97"/>
                </a:cxn>
                <a:cxn ang="0">
                  <a:pos x="549" y="0"/>
                </a:cxn>
                <a:cxn ang="0">
                  <a:pos x="412" y="32"/>
                </a:cxn>
                <a:cxn ang="0">
                  <a:pos x="336" y="112"/>
                </a:cxn>
                <a:cxn ang="0">
                  <a:pos x="332" y="133"/>
                </a:cxn>
                <a:cxn ang="0">
                  <a:pos x="289" y="181"/>
                </a:cxn>
                <a:cxn ang="0">
                  <a:pos x="300" y="198"/>
                </a:cxn>
                <a:cxn ang="0">
                  <a:pos x="309" y="211"/>
                </a:cxn>
                <a:cxn ang="0">
                  <a:pos x="302" y="215"/>
                </a:cxn>
                <a:cxn ang="0">
                  <a:pos x="315" y="234"/>
                </a:cxn>
                <a:cxn ang="0">
                  <a:pos x="317" y="251"/>
                </a:cxn>
                <a:cxn ang="0">
                  <a:pos x="275" y="291"/>
                </a:cxn>
                <a:cxn ang="0">
                  <a:pos x="212" y="308"/>
                </a:cxn>
                <a:cxn ang="0">
                  <a:pos x="197" y="319"/>
                </a:cxn>
                <a:cxn ang="0">
                  <a:pos x="174" y="310"/>
                </a:cxn>
                <a:cxn ang="0">
                  <a:pos x="104" y="318"/>
                </a:cxn>
                <a:cxn ang="0">
                  <a:pos x="53" y="338"/>
                </a:cxn>
                <a:cxn ang="0">
                  <a:pos x="53" y="365"/>
                </a:cxn>
                <a:cxn ang="0">
                  <a:pos x="62" y="382"/>
                </a:cxn>
                <a:cxn ang="0">
                  <a:pos x="70" y="382"/>
                </a:cxn>
                <a:cxn ang="0">
                  <a:pos x="77" y="403"/>
                </a:cxn>
                <a:cxn ang="0">
                  <a:pos x="64" y="414"/>
                </a:cxn>
                <a:cxn ang="0">
                  <a:pos x="58" y="433"/>
                </a:cxn>
                <a:cxn ang="0">
                  <a:pos x="0" y="487"/>
                </a:cxn>
                <a:cxn ang="0">
                  <a:pos x="20" y="517"/>
                </a:cxn>
                <a:cxn ang="0">
                  <a:pos x="20" y="517"/>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0" name="Freeform 2128"/>
            <p:cNvSpPr>
              <a:spLocks/>
            </p:cNvSpPr>
            <p:nvPr/>
          </p:nvSpPr>
          <p:spPr bwMode="auto">
            <a:xfrm>
              <a:off x="3799237" y="2474222"/>
              <a:ext cx="124713" cy="82189"/>
            </a:xfrm>
            <a:custGeom>
              <a:avLst/>
              <a:gdLst/>
              <a:ahLst/>
              <a:cxnLst>
                <a:cxn ang="0">
                  <a:pos x="15" y="116"/>
                </a:cxn>
                <a:cxn ang="0">
                  <a:pos x="86" y="76"/>
                </a:cxn>
                <a:cxn ang="0">
                  <a:pos x="135" y="53"/>
                </a:cxn>
                <a:cxn ang="0">
                  <a:pos x="84" y="89"/>
                </a:cxn>
                <a:cxn ang="0">
                  <a:pos x="88" y="91"/>
                </a:cxn>
                <a:cxn ang="0">
                  <a:pos x="164" y="40"/>
                </a:cxn>
                <a:cxn ang="0">
                  <a:pos x="202" y="6"/>
                </a:cxn>
                <a:cxn ang="0">
                  <a:pos x="198" y="0"/>
                </a:cxn>
                <a:cxn ang="0">
                  <a:pos x="164" y="19"/>
                </a:cxn>
                <a:cxn ang="0">
                  <a:pos x="160" y="17"/>
                </a:cxn>
                <a:cxn ang="0">
                  <a:pos x="143" y="40"/>
                </a:cxn>
                <a:cxn ang="0">
                  <a:pos x="133" y="40"/>
                </a:cxn>
                <a:cxn ang="0">
                  <a:pos x="158" y="0"/>
                </a:cxn>
                <a:cxn ang="0">
                  <a:pos x="131" y="30"/>
                </a:cxn>
                <a:cxn ang="0">
                  <a:pos x="40" y="61"/>
                </a:cxn>
                <a:cxn ang="0">
                  <a:pos x="23" y="84"/>
                </a:cxn>
                <a:cxn ang="0">
                  <a:pos x="10" y="87"/>
                </a:cxn>
                <a:cxn ang="0">
                  <a:pos x="0" y="105"/>
                </a:cxn>
                <a:cxn ang="0">
                  <a:pos x="15" y="116"/>
                </a:cxn>
                <a:cxn ang="0">
                  <a:pos x="15" y="116"/>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grp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1" name="Freeform 2129"/>
            <p:cNvSpPr>
              <a:spLocks/>
            </p:cNvSpPr>
            <p:nvPr/>
          </p:nvSpPr>
          <p:spPr bwMode="auto">
            <a:xfrm>
              <a:off x="3805106" y="2389247"/>
              <a:ext cx="114443" cy="122587"/>
            </a:xfrm>
            <a:custGeom>
              <a:avLst/>
              <a:gdLst/>
              <a:ahLst/>
              <a:cxnLst>
                <a:cxn ang="0">
                  <a:pos x="17" y="127"/>
                </a:cxn>
                <a:cxn ang="0">
                  <a:pos x="15" y="174"/>
                </a:cxn>
                <a:cxn ang="0">
                  <a:pos x="30" y="171"/>
                </a:cxn>
                <a:cxn ang="0">
                  <a:pos x="66" y="144"/>
                </a:cxn>
                <a:cxn ang="0">
                  <a:pos x="78" y="121"/>
                </a:cxn>
                <a:cxn ang="0">
                  <a:pos x="85" y="127"/>
                </a:cxn>
                <a:cxn ang="0">
                  <a:pos x="135" y="114"/>
                </a:cxn>
                <a:cxn ang="0">
                  <a:pos x="137" y="104"/>
                </a:cxn>
                <a:cxn ang="0">
                  <a:pos x="144" y="108"/>
                </a:cxn>
                <a:cxn ang="0">
                  <a:pos x="154" y="100"/>
                </a:cxn>
                <a:cxn ang="0">
                  <a:pos x="169" y="98"/>
                </a:cxn>
                <a:cxn ang="0">
                  <a:pos x="188" y="89"/>
                </a:cxn>
                <a:cxn ang="0">
                  <a:pos x="169" y="0"/>
                </a:cxn>
                <a:cxn ang="0">
                  <a:pos x="0" y="36"/>
                </a:cxn>
                <a:cxn ang="0">
                  <a:pos x="17" y="127"/>
                </a:cxn>
                <a:cxn ang="0">
                  <a:pos x="17" y="127"/>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78D278"/>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BBEE"/>
                </a:solidFill>
                <a:effectLst/>
                <a:uLnTx/>
                <a:uFillTx/>
                <a:latin typeface="Times New Roman"/>
                <a:ea typeface="+mn-ea"/>
                <a:cs typeface="Arial" pitchFamily="34" charset="0"/>
              </a:endParaRPr>
            </a:p>
          </p:txBody>
        </p:sp>
        <p:sp>
          <p:nvSpPr>
            <p:cNvPr id="62" name="Freeform 2131"/>
            <p:cNvSpPr>
              <a:spLocks/>
            </p:cNvSpPr>
            <p:nvPr/>
          </p:nvSpPr>
          <p:spPr bwMode="auto">
            <a:xfrm>
              <a:off x="3805106" y="2298700"/>
              <a:ext cx="221549" cy="122587"/>
            </a:xfrm>
            <a:custGeom>
              <a:avLst/>
              <a:gdLst/>
              <a:ahLst/>
              <a:cxnLst>
                <a:cxn ang="0">
                  <a:pos x="0" y="169"/>
                </a:cxn>
                <a:cxn ang="0">
                  <a:pos x="169" y="133"/>
                </a:cxn>
                <a:cxn ang="0">
                  <a:pos x="199" y="123"/>
                </a:cxn>
                <a:cxn ang="0">
                  <a:pos x="211" y="127"/>
                </a:cxn>
                <a:cxn ang="0">
                  <a:pos x="224" y="153"/>
                </a:cxn>
                <a:cxn ang="0">
                  <a:pos x="243" y="157"/>
                </a:cxn>
                <a:cxn ang="0">
                  <a:pos x="254" y="178"/>
                </a:cxn>
                <a:cxn ang="0">
                  <a:pos x="266" y="180"/>
                </a:cxn>
                <a:cxn ang="0">
                  <a:pos x="279" y="159"/>
                </a:cxn>
                <a:cxn ang="0">
                  <a:pos x="285" y="142"/>
                </a:cxn>
                <a:cxn ang="0">
                  <a:pos x="298" y="165"/>
                </a:cxn>
                <a:cxn ang="0">
                  <a:pos x="365" y="144"/>
                </a:cxn>
                <a:cxn ang="0">
                  <a:pos x="361" y="119"/>
                </a:cxn>
                <a:cxn ang="0">
                  <a:pos x="342" y="87"/>
                </a:cxn>
                <a:cxn ang="0">
                  <a:pos x="332" y="83"/>
                </a:cxn>
                <a:cxn ang="0">
                  <a:pos x="321" y="85"/>
                </a:cxn>
                <a:cxn ang="0">
                  <a:pos x="323" y="91"/>
                </a:cxn>
                <a:cxn ang="0">
                  <a:pos x="338" y="93"/>
                </a:cxn>
                <a:cxn ang="0">
                  <a:pos x="344" y="123"/>
                </a:cxn>
                <a:cxn ang="0">
                  <a:pos x="317" y="134"/>
                </a:cxn>
                <a:cxn ang="0">
                  <a:pos x="279" y="110"/>
                </a:cxn>
                <a:cxn ang="0">
                  <a:pos x="266" y="83"/>
                </a:cxn>
                <a:cxn ang="0">
                  <a:pos x="249" y="76"/>
                </a:cxn>
                <a:cxn ang="0">
                  <a:pos x="249" y="83"/>
                </a:cxn>
                <a:cxn ang="0">
                  <a:pos x="232" y="68"/>
                </a:cxn>
                <a:cxn ang="0">
                  <a:pos x="245" y="49"/>
                </a:cxn>
                <a:cxn ang="0">
                  <a:pos x="256" y="32"/>
                </a:cxn>
                <a:cxn ang="0">
                  <a:pos x="235" y="0"/>
                </a:cxn>
                <a:cxn ang="0">
                  <a:pos x="199" y="26"/>
                </a:cxn>
                <a:cxn ang="0">
                  <a:pos x="78" y="57"/>
                </a:cxn>
                <a:cxn ang="0">
                  <a:pos x="0" y="74"/>
                </a:cxn>
                <a:cxn ang="0">
                  <a:pos x="0" y="169"/>
                </a:cxn>
                <a:cxn ang="0">
                  <a:pos x="0" y="169"/>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002060"/>
            </a:solidFill>
            <a:ln w="12700" cap="flat" cmpd="sng">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3" name="Freeform 2135"/>
            <p:cNvSpPr>
              <a:spLocks/>
            </p:cNvSpPr>
            <p:nvPr/>
          </p:nvSpPr>
          <p:spPr bwMode="auto">
            <a:xfrm>
              <a:off x="1674712" y="3082978"/>
              <a:ext cx="922877" cy="991840"/>
            </a:xfrm>
            <a:custGeom>
              <a:avLst/>
              <a:gdLst/>
              <a:ahLst/>
              <a:cxnLst>
                <a:cxn ang="0">
                  <a:pos x="0" y="563"/>
                </a:cxn>
                <a:cxn ang="0">
                  <a:pos x="415" y="601"/>
                </a:cxn>
                <a:cxn ang="0">
                  <a:pos x="472" y="0"/>
                </a:cxn>
                <a:cxn ang="0">
                  <a:pos x="803" y="19"/>
                </a:cxn>
                <a:cxn ang="0">
                  <a:pos x="791" y="277"/>
                </a:cxn>
                <a:cxn ang="0">
                  <a:pos x="824" y="304"/>
                </a:cxn>
                <a:cxn ang="0">
                  <a:pos x="854" y="304"/>
                </a:cxn>
                <a:cxn ang="0">
                  <a:pos x="879" y="329"/>
                </a:cxn>
                <a:cxn ang="0">
                  <a:pos x="928" y="340"/>
                </a:cxn>
                <a:cxn ang="0">
                  <a:pos x="1029" y="384"/>
                </a:cxn>
                <a:cxn ang="0">
                  <a:pos x="1046" y="365"/>
                </a:cxn>
                <a:cxn ang="0">
                  <a:pos x="1111" y="403"/>
                </a:cxn>
                <a:cxn ang="0">
                  <a:pos x="1196" y="401"/>
                </a:cxn>
                <a:cxn ang="0">
                  <a:pos x="1255" y="384"/>
                </a:cxn>
                <a:cxn ang="0">
                  <a:pos x="1337" y="369"/>
                </a:cxn>
                <a:cxn ang="0">
                  <a:pos x="1411" y="409"/>
                </a:cxn>
                <a:cxn ang="0">
                  <a:pos x="1423" y="422"/>
                </a:cxn>
                <a:cxn ang="0">
                  <a:pos x="1463" y="422"/>
                </a:cxn>
                <a:cxn ang="0">
                  <a:pos x="1470" y="635"/>
                </a:cxn>
                <a:cxn ang="0">
                  <a:pos x="1527" y="739"/>
                </a:cxn>
                <a:cxn ang="0">
                  <a:pos x="1506" y="821"/>
                </a:cxn>
                <a:cxn ang="0">
                  <a:pos x="1510" y="889"/>
                </a:cxn>
                <a:cxn ang="0">
                  <a:pos x="1485" y="924"/>
                </a:cxn>
                <a:cxn ang="0">
                  <a:pos x="1495" y="935"/>
                </a:cxn>
                <a:cxn ang="0">
                  <a:pos x="1432" y="954"/>
                </a:cxn>
                <a:cxn ang="0">
                  <a:pos x="1383" y="960"/>
                </a:cxn>
                <a:cxn ang="0">
                  <a:pos x="1392" y="924"/>
                </a:cxn>
                <a:cxn ang="0">
                  <a:pos x="1366" y="945"/>
                </a:cxn>
                <a:cxn ang="0">
                  <a:pos x="1367" y="986"/>
                </a:cxn>
                <a:cxn ang="0">
                  <a:pos x="1333" y="1030"/>
                </a:cxn>
                <a:cxn ang="0">
                  <a:pos x="1153" y="1121"/>
                </a:cxn>
                <a:cxn ang="0">
                  <a:pos x="1096" y="1180"/>
                </a:cxn>
                <a:cxn ang="0">
                  <a:pos x="1042" y="1308"/>
                </a:cxn>
                <a:cxn ang="0">
                  <a:pos x="1086" y="1439"/>
                </a:cxn>
                <a:cxn ang="0">
                  <a:pos x="1044" y="1439"/>
                </a:cxn>
                <a:cxn ang="0">
                  <a:pos x="848" y="1370"/>
                </a:cxn>
                <a:cxn ang="0">
                  <a:pos x="827" y="1313"/>
                </a:cxn>
                <a:cxn ang="0">
                  <a:pos x="807" y="1289"/>
                </a:cxn>
                <a:cxn ang="0">
                  <a:pos x="801" y="1213"/>
                </a:cxn>
                <a:cxn ang="0">
                  <a:pos x="763" y="1186"/>
                </a:cxn>
                <a:cxn ang="0">
                  <a:pos x="658" y="984"/>
                </a:cxn>
                <a:cxn ang="0">
                  <a:pos x="607" y="946"/>
                </a:cxn>
                <a:cxn ang="0">
                  <a:pos x="592" y="914"/>
                </a:cxn>
                <a:cxn ang="0">
                  <a:pos x="438" y="907"/>
                </a:cxn>
                <a:cxn ang="0">
                  <a:pos x="356" y="1002"/>
                </a:cxn>
                <a:cxn ang="0">
                  <a:pos x="217" y="903"/>
                </a:cxn>
                <a:cxn ang="0">
                  <a:pos x="175" y="766"/>
                </a:cxn>
                <a:cxn ang="0">
                  <a:pos x="42" y="639"/>
                </a:cxn>
                <a:cxn ang="0">
                  <a:pos x="27" y="597"/>
                </a:cxn>
                <a:cxn ang="0">
                  <a:pos x="8" y="591"/>
                </a:cxn>
                <a:cxn ang="0">
                  <a:pos x="0" y="563"/>
                </a:cxn>
                <a:cxn ang="0">
                  <a:pos x="0" y="56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pitchFamily="34" charset="0"/>
              </a:endParaRPr>
            </a:p>
          </p:txBody>
        </p:sp>
        <p:sp>
          <p:nvSpPr>
            <p:cNvPr id="64" name="Freeform 2088"/>
            <p:cNvSpPr>
              <a:spLocks/>
            </p:cNvSpPr>
            <p:nvPr/>
          </p:nvSpPr>
          <p:spPr bwMode="auto">
            <a:xfrm>
              <a:off x="663800" y="2300092"/>
              <a:ext cx="525263" cy="993233"/>
            </a:xfrm>
            <a:custGeom>
              <a:avLst/>
              <a:gdLst/>
              <a:ahLst/>
              <a:cxnLst>
                <a:cxn ang="0">
                  <a:pos x="29" y="293"/>
                </a:cxn>
                <a:cxn ang="0">
                  <a:pos x="4" y="405"/>
                </a:cxn>
                <a:cxn ang="0">
                  <a:pos x="87" y="586"/>
                </a:cxn>
                <a:cxn ang="0">
                  <a:pos x="103" y="574"/>
                </a:cxn>
                <a:cxn ang="0">
                  <a:pos x="129" y="650"/>
                </a:cxn>
                <a:cxn ang="0">
                  <a:pos x="87" y="597"/>
                </a:cxn>
                <a:cxn ang="0">
                  <a:pos x="78" y="681"/>
                </a:cxn>
                <a:cxn ang="0">
                  <a:pos x="125" y="732"/>
                </a:cxn>
                <a:cxn ang="0">
                  <a:pos x="93" y="803"/>
                </a:cxn>
                <a:cxn ang="0">
                  <a:pos x="184" y="994"/>
                </a:cxn>
                <a:cxn ang="0">
                  <a:pos x="164" y="1065"/>
                </a:cxn>
                <a:cxn ang="0">
                  <a:pos x="283" y="1120"/>
                </a:cxn>
                <a:cxn ang="0">
                  <a:pos x="327" y="1177"/>
                </a:cxn>
                <a:cxn ang="0">
                  <a:pos x="378" y="1196"/>
                </a:cxn>
                <a:cxn ang="0">
                  <a:pos x="378" y="1230"/>
                </a:cxn>
                <a:cxn ang="0">
                  <a:pos x="411" y="1238"/>
                </a:cxn>
                <a:cxn ang="0">
                  <a:pos x="481" y="1348"/>
                </a:cxn>
                <a:cxn ang="0">
                  <a:pos x="481" y="1426"/>
                </a:cxn>
                <a:cxn ang="0">
                  <a:pos x="789" y="1443"/>
                </a:cxn>
                <a:cxn ang="0">
                  <a:pos x="770" y="1413"/>
                </a:cxn>
                <a:cxn ang="0">
                  <a:pos x="779" y="1365"/>
                </a:cxn>
                <a:cxn ang="0">
                  <a:pos x="829" y="1287"/>
                </a:cxn>
                <a:cxn ang="0">
                  <a:pos x="865" y="1264"/>
                </a:cxn>
                <a:cxn ang="0">
                  <a:pos x="844" y="1236"/>
                </a:cxn>
                <a:cxn ang="0">
                  <a:pos x="831" y="1160"/>
                </a:cxn>
                <a:cxn ang="0">
                  <a:pos x="388" y="497"/>
                </a:cxn>
                <a:cxn ang="0">
                  <a:pos x="492" y="113"/>
                </a:cxn>
                <a:cxn ang="0">
                  <a:pos x="82" y="0"/>
                </a:cxn>
                <a:cxn ang="0">
                  <a:pos x="70" y="23"/>
                </a:cxn>
                <a:cxn ang="0">
                  <a:pos x="0" y="192"/>
                </a:cxn>
                <a:cxn ang="0">
                  <a:pos x="29" y="293"/>
                </a:cxn>
                <a:cxn ang="0">
                  <a:pos x="29" y="29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78D278"/>
            </a:solidFill>
            <a:ln w="12700" cap="flat" cmpd="sng">
              <a:solidFill>
                <a:srgbClr val="FFFFFF"/>
              </a:solidFill>
              <a:prstDash val="solid"/>
              <a:round/>
              <a:headEnd type="none" w="med" len="med"/>
              <a:tailEnd type="none" w="med" len="me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a typeface="+mn-ea"/>
                <a:cs typeface="Arial" charset="0"/>
              </a:endParaRPr>
            </a:p>
          </p:txBody>
        </p:sp>
      </p:grpSp>
      <p:sp>
        <p:nvSpPr>
          <p:cNvPr id="95" name="Rectangle 94"/>
          <p:cNvSpPr/>
          <p:nvPr/>
        </p:nvSpPr>
        <p:spPr>
          <a:xfrm>
            <a:off x="8908843" y="980756"/>
            <a:ext cx="4321647" cy="4524315"/>
          </a:xfrm>
          <a:prstGeom prst="rect">
            <a:avLst/>
          </a:prstGeom>
        </p:spPr>
        <p:txBody>
          <a:bodyPr wrap="square">
            <a:spAutoFit/>
          </a:bodyPr>
          <a:lstStyle/>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California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Connecticut</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Delaware</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Georgia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Kansas</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Minnesota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Montana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New York</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Ohio</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Texas</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Virginia</a:t>
            </a:r>
            <a:endParaRPr lang="en-US" sz="2400" dirty="0">
              <a:latin typeface="+mj-l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dirty="0">
                <a:latin typeface="+mj-lt"/>
                <a:ea typeface="Calibri" panose="020F0502020204030204" pitchFamily="34" charset="0"/>
                <a:cs typeface="Times New Roman" panose="02020603050405020304" pitchFamily="18" charset="0"/>
              </a:rPr>
              <a:t>Wisconsin</a:t>
            </a:r>
            <a:endParaRPr lang="en-US" sz="2400" dirty="0">
              <a:latin typeface="+mj-lt"/>
              <a:ea typeface="Calibri" panose="020F0502020204030204" pitchFamily="34" charset="0"/>
              <a:cs typeface="Times New Roman" panose="02020603050405020304" pitchFamily="18" charset="0"/>
            </a:endParaRPr>
          </a:p>
        </p:txBody>
      </p:sp>
      <p:sp>
        <p:nvSpPr>
          <p:cNvPr id="97" name="Title 5"/>
          <p:cNvSpPr txBox="1">
            <a:spLocks/>
          </p:cNvSpPr>
          <p:nvPr/>
        </p:nvSpPr>
        <p:spPr>
          <a:xfrm>
            <a:off x="244929" y="285165"/>
            <a:ext cx="11947071" cy="1356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accent6">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818183">
                    <a:lumMod val="50000"/>
                  </a:srgbClr>
                </a:solidFill>
                <a:latin typeface="Corbel" panose="020B0503020204020204"/>
              </a:rPr>
              <a:t>Accenture has helped 12 states implement ERPs</a:t>
            </a:r>
            <a:endParaRPr kumimoji="0" lang="en-US" sz="4400" b="1" i="0" u="none" strike="noStrike" kern="1200" cap="none" spc="0" normalizeH="0" baseline="0" noProof="0" dirty="0">
              <a:ln>
                <a:noFill/>
              </a:ln>
              <a:solidFill>
                <a:srgbClr val="818183">
                  <a:lumMod val="50000"/>
                </a:srgbClr>
              </a:solidFill>
              <a:effectLst/>
              <a:uLnTx/>
              <a:uFillTx/>
              <a:latin typeface="Corbel" panose="020B0503020204020204"/>
              <a:ea typeface="+mj-ea"/>
              <a:cs typeface="+mj-cs"/>
            </a:endParaRPr>
          </a:p>
        </p:txBody>
      </p:sp>
      <p:sp>
        <p:nvSpPr>
          <p:cNvPr id="3" name="Rectangle 2"/>
          <p:cNvSpPr/>
          <p:nvPr/>
        </p:nvSpPr>
        <p:spPr>
          <a:xfrm>
            <a:off x="4610955" y="5282079"/>
            <a:ext cx="603194" cy="204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94459" y="5641821"/>
            <a:ext cx="620897" cy="199168"/>
          </a:xfrm>
          <a:prstGeom prst="rect">
            <a:avLst/>
          </a:prstGeom>
          <a:solidFill>
            <a:srgbClr val="00BC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96432" y="6070022"/>
            <a:ext cx="617717" cy="18213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34972" y="5238824"/>
            <a:ext cx="1251792" cy="261610"/>
          </a:xfrm>
          <a:prstGeom prst="rect">
            <a:avLst/>
          </a:prstGeom>
          <a:noFill/>
        </p:spPr>
        <p:txBody>
          <a:bodyPr wrap="square" rtlCol="0">
            <a:spAutoFit/>
          </a:bodyPr>
          <a:lstStyle/>
          <a:p>
            <a:r>
              <a:rPr lang="en-US" sz="1100" dirty="0" smtClean="0"/>
              <a:t>States with ERPS</a:t>
            </a:r>
            <a:endParaRPr lang="en-US" sz="1100" dirty="0"/>
          </a:p>
        </p:txBody>
      </p:sp>
      <p:sp>
        <p:nvSpPr>
          <p:cNvPr id="96" name="TextBox 95"/>
          <p:cNvSpPr txBox="1"/>
          <p:nvPr/>
        </p:nvSpPr>
        <p:spPr>
          <a:xfrm>
            <a:off x="5296081" y="5565528"/>
            <a:ext cx="1517106" cy="430887"/>
          </a:xfrm>
          <a:prstGeom prst="rect">
            <a:avLst/>
          </a:prstGeom>
          <a:noFill/>
        </p:spPr>
        <p:txBody>
          <a:bodyPr wrap="square" rtlCol="0">
            <a:spAutoFit/>
          </a:bodyPr>
          <a:lstStyle/>
          <a:p>
            <a:r>
              <a:rPr lang="en-US" sz="1100" dirty="0" smtClean="0"/>
              <a:t>States Accenture helped</a:t>
            </a:r>
            <a:endParaRPr lang="en-US" sz="1100" dirty="0"/>
          </a:p>
        </p:txBody>
      </p:sp>
      <p:sp>
        <p:nvSpPr>
          <p:cNvPr id="98" name="TextBox 97"/>
          <p:cNvSpPr txBox="1"/>
          <p:nvPr/>
        </p:nvSpPr>
        <p:spPr>
          <a:xfrm>
            <a:off x="5293242" y="6011564"/>
            <a:ext cx="1453162" cy="261610"/>
          </a:xfrm>
          <a:prstGeom prst="rect">
            <a:avLst/>
          </a:prstGeom>
          <a:noFill/>
        </p:spPr>
        <p:txBody>
          <a:bodyPr wrap="square" rtlCol="0">
            <a:spAutoFit/>
          </a:bodyPr>
          <a:lstStyle/>
          <a:p>
            <a:r>
              <a:rPr lang="en-US" sz="1100" dirty="0" smtClean="0"/>
              <a:t>States without ERPS</a:t>
            </a:r>
            <a:endParaRPr lang="en-US" sz="1100" dirty="0"/>
          </a:p>
        </p:txBody>
      </p:sp>
    </p:spTree>
    <p:extLst>
      <p:ext uri="{BB962C8B-B14F-4D97-AF65-F5344CB8AC3E}">
        <p14:creationId xmlns:p14="http://schemas.microsoft.com/office/powerpoint/2010/main" val="190932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84048" y="644195"/>
            <a:ext cx="11389013" cy="504859"/>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2800" b="1" kern="1200">
                <a:solidFill>
                  <a:schemeClr val="accent6">
                    <a:lumMod val="50000"/>
                  </a:schemeClr>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4000" noProof="0" dirty="0">
                <a:latin typeface="Corbel" panose="020B0503020204020204"/>
              </a:rPr>
              <a:t>One Washington Timeline</a:t>
            </a:r>
            <a:endParaRPr kumimoji="0" lang="en-US" sz="3800" b="1" i="0" u="none" strike="noStrike" kern="1200" cap="none" spc="0" normalizeH="0" baseline="0" noProof="0" dirty="0">
              <a:ln>
                <a:noFill/>
              </a:ln>
              <a:effectLst/>
              <a:uLnTx/>
              <a:uFillTx/>
              <a:latin typeface="Corbel" panose="020B0503020204020204"/>
            </a:endParaRPr>
          </a:p>
        </p:txBody>
      </p:sp>
      <p:grpSp>
        <p:nvGrpSpPr>
          <p:cNvPr id="2" name="Group 4"/>
          <p:cNvGrpSpPr>
            <a:grpSpLocks noChangeAspect="1"/>
          </p:cNvGrpSpPr>
          <p:nvPr/>
        </p:nvGrpSpPr>
        <p:grpSpPr bwMode="auto">
          <a:xfrm>
            <a:off x="384175" y="1843088"/>
            <a:ext cx="11430000" cy="3398837"/>
            <a:chOff x="242" y="1161"/>
            <a:chExt cx="7200" cy="2141"/>
          </a:xfrm>
        </p:grpSpPr>
        <p:sp>
          <p:nvSpPr>
            <p:cNvPr id="3" name="AutoShape 3"/>
            <p:cNvSpPr>
              <a:spLocks noChangeAspect="1" noChangeArrowheads="1" noTextEdit="1"/>
            </p:cNvSpPr>
            <p:nvPr/>
          </p:nvSpPr>
          <p:spPr bwMode="auto">
            <a:xfrm>
              <a:off x="242" y="1161"/>
              <a:ext cx="7200"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a:spLocks noChangeArrowheads="1"/>
            </p:cNvSpPr>
            <p:nvPr/>
          </p:nvSpPr>
          <p:spPr bwMode="auto">
            <a:xfrm>
              <a:off x="242" y="1161"/>
              <a:ext cx="7200" cy="157"/>
            </a:xfrm>
            <a:prstGeom prst="rect">
              <a:avLst/>
            </a:pr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242" y="1315"/>
              <a:ext cx="7200" cy="1987"/>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a:spLocks noChangeArrowheads="1"/>
            </p:cNvSpPr>
            <p:nvPr/>
          </p:nvSpPr>
          <p:spPr bwMode="auto">
            <a:xfrm>
              <a:off x="562" y="1169"/>
              <a:ext cx="3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FY19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465" y="1169"/>
              <a:ext cx="35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FY20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2364" y="1169"/>
              <a:ext cx="3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264" y="1169"/>
              <a:ext cx="3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FY22</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4166" y="1169"/>
              <a:ext cx="3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5063" y="1169"/>
              <a:ext cx="32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FY24</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5963" y="1169"/>
              <a:ext cx="32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6860" y="1169"/>
              <a:ext cx="33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FF"/>
                  </a:solidFill>
                  <a:effectLst/>
                  <a:latin typeface="Corbel" panose="020B0503020204020204" pitchFamily="34" charset="0"/>
                </a:rPr>
                <a:t>FY26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Line 15"/>
            <p:cNvSpPr>
              <a:spLocks noChangeShapeType="1"/>
            </p:cNvSpPr>
            <p:nvPr/>
          </p:nvSpPr>
          <p:spPr bwMode="auto">
            <a:xfrm flipV="1">
              <a:off x="242"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p:cNvSpPr>
              <a:spLocks noChangeArrowheads="1"/>
            </p:cNvSpPr>
            <p:nvPr/>
          </p:nvSpPr>
          <p:spPr bwMode="auto">
            <a:xfrm>
              <a:off x="242"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Line 17"/>
            <p:cNvSpPr>
              <a:spLocks noChangeShapeType="1"/>
            </p:cNvSpPr>
            <p:nvPr/>
          </p:nvSpPr>
          <p:spPr bwMode="auto">
            <a:xfrm flipV="1">
              <a:off x="1142"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18"/>
            <p:cNvSpPr>
              <a:spLocks noChangeArrowheads="1"/>
            </p:cNvSpPr>
            <p:nvPr/>
          </p:nvSpPr>
          <p:spPr bwMode="auto">
            <a:xfrm>
              <a:off x="1142" y="1158"/>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Line 19"/>
            <p:cNvSpPr>
              <a:spLocks noChangeShapeType="1"/>
            </p:cNvSpPr>
            <p:nvPr/>
          </p:nvSpPr>
          <p:spPr bwMode="auto">
            <a:xfrm flipV="1">
              <a:off x="2041"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0"/>
            <p:cNvSpPr>
              <a:spLocks noChangeArrowheads="1"/>
            </p:cNvSpPr>
            <p:nvPr/>
          </p:nvSpPr>
          <p:spPr bwMode="auto">
            <a:xfrm>
              <a:off x="2041"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1"/>
            <p:cNvSpPr>
              <a:spLocks noChangeShapeType="1"/>
            </p:cNvSpPr>
            <p:nvPr/>
          </p:nvSpPr>
          <p:spPr bwMode="auto">
            <a:xfrm flipV="1">
              <a:off x="2941"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a:spLocks noChangeArrowheads="1"/>
            </p:cNvSpPr>
            <p:nvPr/>
          </p:nvSpPr>
          <p:spPr bwMode="auto">
            <a:xfrm>
              <a:off x="2941"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3"/>
            <p:cNvSpPr>
              <a:spLocks noChangeShapeType="1"/>
            </p:cNvSpPr>
            <p:nvPr/>
          </p:nvSpPr>
          <p:spPr bwMode="auto">
            <a:xfrm flipV="1">
              <a:off x="3841"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4"/>
            <p:cNvSpPr>
              <a:spLocks noChangeArrowheads="1"/>
            </p:cNvSpPr>
            <p:nvPr/>
          </p:nvSpPr>
          <p:spPr bwMode="auto">
            <a:xfrm>
              <a:off x="3841" y="1158"/>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5"/>
            <p:cNvSpPr>
              <a:spLocks noChangeShapeType="1"/>
            </p:cNvSpPr>
            <p:nvPr/>
          </p:nvSpPr>
          <p:spPr bwMode="auto">
            <a:xfrm flipV="1">
              <a:off x="4740"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6"/>
            <p:cNvSpPr>
              <a:spLocks noChangeArrowheads="1"/>
            </p:cNvSpPr>
            <p:nvPr/>
          </p:nvSpPr>
          <p:spPr bwMode="auto">
            <a:xfrm>
              <a:off x="4740"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7"/>
            <p:cNvSpPr>
              <a:spLocks noChangeShapeType="1"/>
            </p:cNvSpPr>
            <p:nvPr/>
          </p:nvSpPr>
          <p:spPr bwMode="auto">
            <a:xfrm flipV="1">
              <a:off x="5640"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8"/>
            <p:cNvSpPr>
              <a:spLocks noChangeArrowheads="1"/>
            </p:cNvSpPr>
            <p:nvPr/>
          </p:nvSpPr>
          <p:spPr bwMode="auto">
            <a:xfrm>
              <a:off x="5640"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9"/>
            <p:cNvSpPr>
              <a:spLocks noChangeShapeType="1"/>
            </p:cNvSpPr>
            <p:nvPr/>
          </p:nvSpPr>
          <p:spPr bwMode="auto">
            <a:xfrm flipV="1">
              <a:off x="6540"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0"/>
            <p:cNvSpPr>
              <a:spLocks noChangeArrowheads="1"/>
            </p:cNvSpPr>
            <p:nvPr/>
          </p:nvSpPr>
          <p:spPr bwMode="auto">
            <a:xfrm>
              <a:off x="6540" y="1158"/>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31"/>
            <p:cNvSpPr>
              <a:spLocks noChangeArrowheads="1"/>
            </p:cNvSpPr>
            <p:nvPr/>
          </p:nvSpPr>
          <p:spPr bwMode="auto">
            <a:xfrm>
              <a:off x="245" y="1158"/>
              <a:ext cx="719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32"/>
            <p:cNvSpPr>
              <a:spLocks noChangeShapeType="1"/>
            </p:cNvSpPr>
            <p:nvPr/>
          </p:nvSpPr>
          <p:spPr bwMode="auto">
            <a:xfrm flipV="1">
              <a:off x="7439"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33"/>
            <p:cNvSpPr>
              <a:spLocks noChangeArrowheads="1"/>
            </p:cNvSpPr>
            <p:nvPr/>
          </p:nvSpPr>
          <p:spPr bwMode="auto">
            <a:xfrm>
              <a:off x="7439" y="115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34"/>
            <p:cNvSpPr>
              <a:spLocks noChangeArrowheads="1"/>
            </p:cNvSpPr>
            <p:nvPr/>
          </p:nvSpPr>
          <p:spPr bwMode="auto">
            <a:xfrm>
              <a:off x="245" y="1313"/>
              <a:ext cx="8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35"/>
            <p:cNvSpPr>
              <a:spLocks noChangeArrowheads="1"/>
            </p:cNvSpPr>
            <p:nvPr/>
          </p:nvSpPr>
          <p:spPr bwMode="auto">
            <a:xfrm>
              <a:off x="1147" y="1313"/>
              <a:ext cx="17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36"/>
            <p:cNvSpPr>
              <a:spLocks noChangeArrowheads="1"/>
            </p:cNvSpPr>
            <p:nvPr/>
          </p:nvSpPr>
          <p:spPr bwMode="auto">
            <a:xfrm>
              <a:off x="2946" y="1313"/>
              <a:ext cx="17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Rectangle 37"/>
            <p:cNvSpPr>
              <a:spLocks noChangeArrowheads="1"/>
            </p:cNvSpPr>
            <p:nvPr/>
          </p:nvSpPr>
          <p:spPr bwMode="auto">
            <a:xfrm>
              <a:off x="4746" y="1313"/>
              <a:ext cx="17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38"/>
            <p:cNvSpPr>
              <a:spLocks noChangeArrowheads="1"/>
            </p:cNvSpPr>
            <p:nvPr/>
          </p:nvSpPr>
          <p:spPr bwMode="auto">
            <a:xfrm>
              <a:off x="6545" y="1313"/>
              <a:ext cx="8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9"/>
            <p:cNvSpPr>
              <a:spLocks noChangeArrowheads="1"/>
            </p:cNvSpPr>
            <p:nvPr/>
          </p:nvSpPr>
          <p:spPr bwMode="auto">
            <a:xfrm>
              <a:off x="7437" y="1164"/>
              <a:ext cx="5" cy="1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40"/>
            <p:cNvSpPr>
              <a:spLocks noChangeArrowheads="1"/>
            </p:cNvSpPr>
            <p:nvPr/>
          </p:nvSpPr>
          <p:spPr bwMode="auto">
            <a:xfrm>
              <a:off x="239" y="1158"/>
              <a:ext cx="6" cy="2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41"/>
            <p:cNvSpPr>
              <a:spLocks noChangeArrowheads="1"/>
            </p:cNvSpPr>
            <p:nvPr/>
          </p:nvSpPr>
          <p:spPr bwMode="auto">
            <a:xfrm>
              <a:off x="1139" y="1313"/>
              <a:ext cx="8" cy="19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42"/>
            <p:cNvSpPr>
              <a:spLocks noChangeArrowheads="1"/>
            </p:cNvSpPr>
            <p:nvPr/>
          </p:nvSpPr>
          <p:spPr bwMode="auto">
            <a:xfrm>
              <a:off x="245" y="3297"/>
              <a:ext cx="8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43"/>
            <p:cNvSpPr>
              <a:spLocks noChangeShapeType="1"/>
            </p:cNvSpPr>
            <p:nvPr/>
          </p:nvSpPr>
          <p:spPr bwMode="auto">
            <a:xfrm>
              <a:off x="2041" y="1318"/>
              <a:ext cx="0" cy="19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44"/>
            <p:cNvSpPr>
              <a:spLocks noChangeArrowheads="1"/>
            </p:cNvSpPr>
            <p:nvPr/>
          </p:nvSpPr>
          <p:spPr bwMode="auto">
            <a:xfrm>
              <a:off x="2041" y="1318"/>
              <a:ext cx="3" cy="19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5"/>
            <p:cNvSpPr>
              <a:spLocks noChangeArrowheads="1"/>
            </p:cNvSpPr>
            <p:nvPr/>
          </p:nvSpPr>
          <p:spPr bwMode="auto">
            <a:xfrm>
              <a:off x="2938" y="1313"/>
              <a:ext cx="8" cy="19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46"/>
            <p:cNvSpPr>
              <a:spLocks noChangeArrowheads="1"/>
            </p:cNvSpPr>
            <p:nvPr/>
          </p:nvSpPr>
          <p:spPr bwMode="auto">
            <a:xfrm>
              <a:off x="1147" y="3297"/>
              <a:ext cx="17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47"/>
            <p:cNvSpPr>
              <a:spLocks noChangeShapeType="1"/>
            </p:cNvSpPr>
            <p:nvPr/>
          </p:nvSpPr>
          <p:spPr bwMode="auto">
            <a:xfrm>
              <a:off x="3841" y="1318"/>
              <a:ext cx="0" cy="19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48"/>
            <p:cNvSpPr>
              <a:spLocks noChangeArrowheads="1"/>
            </p:cNvSpPr>
            <p:nvPr/>
          </p:nvSpPr>
          <p:spPr bwMode="auto">
            <a:xfrm>
              <a:off x="3841" y="1318"/>
              <a:ext cx="2" cy="19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49"/>
            <p:cNvSpPr>
              <a:spLocks noChangeArrowheads="1"/>
            </p:cNvSpPr>
            <p:nvPr/>
          </p:nvSpPr>
          <p:spPr bwMode="auto">
            <a:xfrm>
              <a:off x="4738" y="1313"/>
              <a:ext cx="8" cy="19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50"/>
            <p:cNvSpPr>
              <a:spLocks noChangeArrowheads="1"/>
            </p:cNvSpPr>
            <p:nvPr/>
          </p:nvSpPr>
          <p:spPr bwMode="auto">
            <a:xfrm>
              <a:off x="2946" y="3297"/>
              <a:ext cx="179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51"/>
            <p:cNvSpPr>
              <a:spLocks noChangeShapeType="1"/>
            </p:cNvSpPr>
            <p:nvPr/>
          </p:nvSpPr>
          <p:spPr bwMode="auto">
            <a:xfrm>
              <a:off x="5640" y="1318"/>
              <a:ext cx="0" cy="19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a:spLocks noChangeArrowheads="1"/>
            </p:cNvSpPr>
            <p:nvPr/>
          </p:nvSpPr>
          <p:spPr bwMode="auto">
            <a:xfrm>
              <a:off x="5640" y="1318"/>
              <a:ext cx="3" cy="19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53"/>
            <p:cNvSpPr>
              <a:spLocks noChangeArrowheads="1"/>
            </p:cNvSpPr>
            <p:nvPr/>
          </p:nvSpPr>
          <p:spPr bwMode="auto">
            <a:xfrm>
              <a:off x="6537" y="1313"/>
              <a:ext cx="8" cy="198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54"/>
            <p:cNvSpPr>
              <a:spLocks noChangeArrowheads="1"/>
            </p:cNvSpPr>
            <p:nvPr/>
          </p:nvSpPr>
          <p:spPr bwMode="auto">
            <a:xfrm>
              <a:off x="4746" y="3297"/>
              <a:ext cx="179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55"/>
            <p:cNvSpPr>
              <a:spLocks noChangeArrowheads="1"/>
            </p:cNvSpPr>
            <p:nvPr/>
          </p:nvSpPr>
          <p:spPr bwMode="auto">
            <a:xfrm>
              <a:off x="6545" y="3297"/>
              <a:ext cx="897"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56"/>
            <p:cNvSpPr>
              <a:spLocks noChangeShapeType="1"/>
            </p:cNvSpPr>
            <p:nvPr/>
          </p:nvSpPr>
          <p:spPr bwMode="auto">
            <a:xfrm>
              <a:off x="7439" y="1318"/>
              <a:ext cx="0" cy="19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57"/>
            <p:cNvSpPr>
              <a:spLocks noChangeArrowheads="1"/>
            </p:cNvSpPr>
            <p:nvPr/>
          </p:nvSpPr>
          <p:spPr bwMode="auto">
            <a:xfrm>
              <a:off x="7439" y="1318"/>
              <a:ext cx="3" cy="19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58"/>
            <p:cNvSpPr>
              <a:spLocks noChangeShapeType="1"/>
            </p:cNvSpPr>
            <p:nvPr/>
          </p:nvSpPr>
          <p:spPr bwMode="auto">
            <a:xfrm>
              <a:off x="242"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59"/>
            <p:cNvSpPr>
              <a:spLocks noChangeArrowheads="1"/>
            </p:cNvSpPr>
            <p:nvPr/>
          </p:nvSpPr>
          <p:spPr bwMode="auto">
            <a:xfrm>
              <a:off x="242"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60"/>
            <p:cNvSpPr>
              <a:spLocks noChangeShapeType="1"/>
            </p:cNvSpPr>
            <p:nvPr/>
          </p:nvSpPr>
          <p:spPr bwMode="auto">
            <a:xfrm>
              <a:off x="1142"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61"/>
            <p:cNvSpPr>
              <a:spLocks noChangeArrowheads="1"/>
            </p:cNvSpPr>
            <p:nvPr/>
          </p:nvSpPr>
          <p:spPr bwMode="auto">
            <a:xfrm>
              <a:off x="1142" y="3302"/>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62"/>
            <p:cNvSpPr>
              <a:spLocks noChangeShapeType="1"/>
            </p:cNvSpPr>
            <p:nvPr/>
          </p:nvSpPr>
          <p:spPr bwMode="auto">
            <a:xfrm>
              <a:off x="2041"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3"/>
            <p:cNvSpPr>
              <a:spLocks noChangeArrowheads="1"/>
            </p:cNvSpPr>
            <p:nvPr/>
          </p:nvSpPr>
          <p:spPr bwMode="auto">
            <a:xfrm>
              <a:off x="2041"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64"/>
            <p:cNvSpPr>
              <a:spLocks noChangeShapeType="1"/>
            </p:cNvSpPr>
            <p:nvPr/>
          </p:nvSpPr>
          <p:spPr bwMode="auto">
            <a:xfrm>
              <a:off x="2941"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65"/>
            <p:cNvSpPr>
              <a:spLocks noChangeArrowheads="1"/>
            </p:cNvSpPr>
            <p:nvPr/>
          </p:nvSpPr>
          <p:spPr bwMode="auto">
            <a:xfrm>
              <a:off x="2941"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66"/>
            <p:cNvSpPr>
              <a:spLocks noChangeShapeType="1"/>
            </p:cNvSpPr>
            <p:nvPr/>
          </p:nvSpPr>
          <p:spPr bwMode="auto">
            <a:xfrm>
              <a:off x="3841"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67"/>
            <p:cNvSpPr>
              <a:spLocks noChangeArrowheads="1"/>
            </p:cNvSpPr>
            <p:nvPr/>
          </p:nvSpPr>
          <p:spPr bwMode="auto">
            <a:xfrm>
              <a:off x="3841" y="3302"/>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68"/>
            <p:cNvSpPr>
              <a:spLocks noChangeShapeType="1"/>
            </p:cNvSpPr>
            <p:nvPr/>
          </p:nvSpPr>
          <p:spPr bwMode="auto">
            <a:xfrm>
              <a:off x="4740"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69"/>
            <p:cNvSpPr>
              <a:spLocks noChangeArrowheads="1"/>
            </p:cNvSpPr>
            <p:nvPr/>
          </p:nvSpPr>
          <p:spPr bwMode="auto">
            <a:xfrm>
              <a:off x="4740"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70"/>
            <p:cNvSpPr>
              <a:spLocks noChangeShapeType="1"/>
            </p:cNvSpPr>
            <p:nvPr/>
          </p:nvSpPr>
          <p:spPr bwMode="auto">
            <a:xfrm>
              <a:off x="5640"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71"/>
            <p:cNvSpPr>
              <a:spLocks noChangeArrowheads="1"/>
            </p:cNvSpPr>
            <p:nvPr/>
          </p:nvSpPr>
          <p:spPr bwMode="auto">
            <a:xfrm>
              <a:off x="5640"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72"/>
            <p:cNvSpPr>
              <a:spLocks noChangeShapeType="1"/>
            </p:cNvSpPr>
            <p:nvPr/>
          </p:nvSpPr>
          <p:spPr bwMode="auto">
            <a:xfrm>
              <a:off x="6540"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3"/>
            <p:cNvSpPr>
              <a:spLocks noChangeArrowheads="1"/>
            </p:cNvSpPr>
            <p:nvPr/>
          </p:nvSpPr>
          <p:spPr bwMode="auto">
            <a:xfrm>
              <a:off x="6540" y="3302"/>
              <a:ext cx="2"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74"/>
            <p:cNvSpPr>
              <a:spLocks noChangeShapeType="1"/>
            </p:cNvSpPr>
            <p:nvPr/>
          </p:nvSpPr>
          <p:spPr bwMode="auto">
            <a:xfrm>
              <a:off x="7439" y="33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Rectangle 75"/>
            <p:cNvSpPr>
              <a:spLocks noChangeArrowheads="1"/>
            </p:cNvSpPr>
            <p:nvPr/>
          </p:nvSpPr>
          <p:spPr bwMode="auto">
            <a:xfrm>
              <a:off x="7439" y="330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76"/>
            <p:cNvSpPr>
              <a:spLocks noChangeShapeType="1"/>
            </p:cNvSpPr>
            <p:nvPr/>
          </p:nvSpPr>
          <p:spPr bwMode="auto">
            <a:xfrm>
              <a:off x="7442" y="116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77"/>
            <p:cNvSpPr>
              <a:spLocks noChangeArrowheads="1"/>
            </p:cNvSpPr>
            <p:nvPr/>
          </p:nvSpPr>
          <p:spPr bwMode="auto">
            <a:xfrm>
              <a:off x="7442" y="1161"/>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78"/>
            <p:cNvSpPr>
              <a:spLocks noChangeShapeType="1"/>
            </p:cNvSpPr>
            <p:nvPr/>
          </p:nvSpPr>
          <p:spPr bwMode="auto">
            <a:xfrm>
              <a:off x="7442" y="131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79"/>
            <p:cNvSpPr>
              <a:spLocks noChangeArrowheads="1"/>
            </p:cNvSpPr>
            <p:nvPr/>
          </p:nvSpPr>
          <p:spPr bwMode="auto">
            <a:xfrm>
              <a:off x="7442" y="1315"/>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80"/>
            <p:cNvSpPr>
              <a:spLocks noChangeShapeType="1"/>
            </p:cNvSpPr>
            <p:nvPr/>
          </p:nvSpPr>
          <p:spPr bwMode="auto">
            <a:xfrm>
              <a:off x="7442" y="158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81"/>
            <p:cNvSpPr>
              <a:spLocks noChangeArrowheads="1"/>
            </p:cNvSpPr>
            <p:nvPr/>
          </p:nvSpPr>
          <p:spPr bwMode="auto">
            <a:xfrm>
              <a:off x="7442" y="1581"/>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2"/>
            <p:cNvSpPr>
              <a:spLocks noChangeShapeType="1"/>
            </p:cNvSpPr>
            <p:nvPr/>
          </p:nvSpPr>
          <p:spPr bwMode="auto">
            <a:xfrm>
              <a:off x="7442" y="184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83"/>
            <p:cNvSpPr>
              <a:spLocks noChangeArrowheads="1"/>
            </p:cNvSpPr>
            <p:nvPr/>
          </p:nvSpPr>
          <p:spPr bwMode="auto">
            <a:xfrm>
              <a:off x="7442" y="1847"/>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4"/>
            <p:cNvSpPr>
              <a:spLocks noChangeShapeType="1"/>
            </p:cNvSpPr>
            <p:nvPr/>
          </p:nvSpPr>
          <p:spPr bwMode="auto">
            <a:xfrm>
              <a:off x="7442" y="211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85"/>
            <p:cNvSpPr>
              <a:spLocks noChangeArrowheads="1"/>
            </p:cNvSpPr>
            <p:nvPr/>
          </p:nvSpPr>
          <p:spPr bwMode="auto">
            <a:xfrm>
              <a:off x="7442" y="2113"/>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6"/>
            <p:cNvSpPr>
              <a:spLocks noChangeShapeType="1"/>
            </p:cNvSpPr>
            <p:nvPr/>
          </p:nvSpPr>
          <p:spPr bwMode="auto">
            <a:xfrm>
              <a:off x="7442" y="23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87"/>
            <p:cNvSpPr>
              <a:spLocks noChangeArrowheads="1"/>
            </p:cNvSpPr>
            <p:nvPr/>
          </p:nvSpPr>
          <p:spPr bwMode="auto">
            <a:xfrm>
              <a:off x="7442" y="2379"/>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8"/>
            <p:cNvSpPr>
              <a:spLocks noChangeShapeType="1"/>
            </p:cNvSpPr>
            <p:nvPr/>
          </p:nvSpPr>
          <p:spPr bwMode="auto">
            <a:xfrm>
              <a:off x="7442" y="26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89"/>
            <p:cNvSpPr>
              <a:spLocks noChangeArrowheads="1"/>
            </p:cNvSpPr>
            <p:nvPr/>
          </p:nvSpPr>
          <p:spPr bwMode="auto">
            <a:xfrm>
              <a:off x="7442" y="2645"/>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90"/>
            <p:cNvSpPr>
              <a:spLocks noChangeShapeType="1"/>
            </p:cNvSpPr>
            <p:nvPr/>
          </p:nvSpPr>
          <p:spPr bwMode="auto">
            <a:xfrm>
              <a:off x="7442" y="29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91"/>
            <p:cNvSpPr>
              <a:spLocks noChangeArrowheads="1"/>
            </p:cNvSpPr>
            <p:nvPr/>
          </p:nvSpPr>
          <p:spPr bwMode="auto">
            <a:xfrm>
              <a:off x="7442" y="2911"/>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92"/>
            <p:cNvSpPr>
              <a:spLocks noChangeShapeType="1"/>
            </p:cNvSpPr>
            <p:nvPr/>
          </p:nvSpPr>
          <p:spPr bwMode="auto">
            <a:xfrm>
              <a:off x="7442" y="29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93"/>
            <p:cNvSpPr>
              <a:spLocks noChangeArrowheads="1"/>
            </p:cNvSpPr>
            <p:nvPr/>
          </p:nvSpPr>
          <p:spPr bwMode="auto">
            <a:xfrm>
              <a:off x="7442" y="2988"/>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94"/>
            <p:cNvSpPr>
              <a:spLocks noChangeShapeType="1"/>
            </p:cNvSpPr>
            <p:nvPr/>
          </p:nvSpPr>
          <p:spPr bwMode="auto">
            <a:xfrm>
              <a:off x="7442" y="30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95"/>
            <p:cNvSpPr>
              <a:spLocks noChangeArrowheads="1"/>
            </p:cNvSpPr>
            <p:nvPr/>
          </p:nvSpPr>
          <p:spPr bwMode="auto">
            <a:xfrm>
              <a:off x="7442" y="3065"/>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96"/>
            <p:cNvSpPr>
              <a:spLocks noChangeShapeType="1"/>
            </p:cNvSpPr>
            <p:nvPr/>
          </p:nvSpPr>
          <p:spPr bwMode="auto">
            <a:xfrm>
              <a:off x="7442" y="314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Rectangle 97"/>
            <p:cNvSpPr>
              <a:spLocks noChangeArrowheads="1"/>
            </p:cNvSpPr>
            <p:nvPr/>
          </p:nvSpPr>
          <p:spPr bwMode="auto">
            <a:xfrm>
              <a:off x="7442" y="3142"/>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98"/>
            <p:cNvSpPr>
              <a:spLocks noChangeShapeType="1"/>
            </p:cNvSpPr>
            <p:nvPr/>
          </p:nvSpPr>
          <p:spPr bwMode="auto">
            <a:xfrm>
              <a:off x="7442" y="322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99"/>
            <p:cNvSpPr>
              <a:spLocks noChangeArrowheads="1"/>
            </p:cNvSpPr>
            <p:nvPr/>
          </p:nvSpPr>
          <p:spPr bwMode="auto">
            <a:xfrm>
              <a:off x="7442" y="3220"/>
              <a:ext cx="3" cy="2"/>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100"/>
            <p:cNvSpPr>
              <a:spLocks noChangeShapeType="1"/>
            </p:cNvSpPr>
            <p:nvPr/>
          </p:nvSpPr>
          <p:spPr bwMode="auto">
            <a:xfrm>
              <a:off x="7442" y="32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101"/>
            <p:cNvSpPr>
              <a:spLocks noChangeArrowheads="1"/>
            </p:cNvSpPr>
            <p:nvPr/>
          </p:nvSpPr>
          <p:spPr bwMode="auto">
            <a:xfrm>
              <a:off x="7442" y="3299"/>
              <a:ext cx="3"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102"/>
            <p:cNvSpPr>
              <a:spLocks noChangeArrowheads="1"/>
            </p:cNvSpPr>
            <p:nvPr/>
          </p:nvSpPr>
          <p:spPr bwMode="auto">
            <a:xfrm>
              <a:off x="1573" y="1636"/>
              <a:ext cx="3171" cy="151"/>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Rectangle 103"/>
            <p:cNvSpPr>
              <a:spLocks noChangeArrowheads="1"/>
            </p:cNvSpPr>
            <p:nvPr/>
          </p:nvSpPr>
          <p:spPr bwMode="auto">
            <a:xfrm>
              <a:off x="1573" y="1636"/>
              <a:ext cx="3171" cy="151"/>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104"/>
            <p:cNvSpPr>
              <a:spLocks noChangeArrowheads="1"/>
            </p:cNvSpPr>
            <p:nvPr/>
          </p:nvSpPr>
          <p:spPr bwMode="auto">
            <a:xfrm>
              <a:off x="2355" y="1648"/>
              <a:ext cx="76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FFFFFF"/>
                  </a:solidFill>
                  <a:effectLst/>
                  <a:latin typeface="Corbel" panose="020B0503020204020204" pitchFamily="34" charset="0"/>
                </a:rPr>
                <a:t>Implement Fin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6" name="Rectangle 105"/>
            <p:cNvSpPr>
              <a:spLocks noChangeArrowheads="1"/>
            </p:cNvSpPr>
            <p:nvPr/>
          </p:nvSpPr>
          <p:spPr bwMode="auto">
            <a:xfrm>
              <a:off x="3025" y="1648"/>
              <a:ext cx="104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err="1" smtClean="0">
                  <a:ln>
                    <a:noFill/>
                  </a:ln>
                  <a:solidFill>
                    <a:srgbClr val="FFFFFF"/>
                  </a:solidFill>
                  <a:effectLst/>
                  <a:latin typeface="Corbel" panose="020B0503020204020204" pitchFamily="34" charset="0"/>
                </a:rPr>
                <a:t>ance</a:t>
              </a:r>
              <a:r>
                <a:rPr kumimoji="0" lang="en-US" altLang="en-US" sz="1300" b="1" i="0" u="none" strike="noStrike" cap="none" normalizeH="0" baseline="0" dirty="0" smtClean="0">
                  <a:ln>
                    <a:noFill/>
                  </a:ln>
                  <a:solidFill>
                    <a:srgbClr val="FFFFFF"/>
                  </a:solidFill>
                  <a:effectLst/>
                  <a:latin typeface="Corbel" panose="020B0503020204020204" pitchFamily="34" charset="0"/>
                </a:rPr>
                <a:t> &amp; Procurement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7" name="Rectangle 106"/>
            <p:cNvSpPr>
              <a:spLocks noChangeArrowheads="1"/>
            </p:cNvSpPr>
            <p:nvPr/>
          </p:nvSpPr>
          <p:spPr bwMode="auto">
            <a:xfrm>
              <a:off x="5644" y="2165"/>
              <a:ext cx="1345" cy="154"/>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644" y="2165"/>
              <a:ext cx="1345" cy="154"/>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884" y="2187"/>
              <a:ext cx="5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Implement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6413" y="2187"/>
              <a:ext cx="41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Budget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1525" y="2700"/>
              <a:ext cx="5464" cy="151"/>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11"/>
            <p:cNvSpPr>
              <a:spLocks noChangeArrowheads="1"/>
            </p:cNvSpPr>
            <p:nvPr/>
          </p:nvSpPr>
          <p:spPr bwMode="auto">
            <a:xfrm>
              <a:off x="1525" y="2700"/>
              <a:ext cx="5464" cy="151"/>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512" y="2720"/>
              <a:ext cx="5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Implement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13"/>
            <p:cNvSpPr>
              <a:spLocks noChangeArrowheads="1"/>
            </p:cNvSpPr>
            <p:nvPr/>
          </p:nvSpPr>
          <p:spPr bwMode="auto">
            <a:xfrm>
              <a:off x="4040" y="2720"/>
              <a:ext cx="109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Business Intelligence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241" y="1372"/>
              <a:ext cx="1690" cy="15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5"/>
            <p:cNvSpPr>
              <a:spLocks noChangeArrowheads="1"/>
            </p:cNvSpPr>
            <p:nvPr/>
          </p:nvSpPr>
          <p:spPr bwMode="auto">
            <a:xfrm>
              <a:off x="241" y="1372"/>
              <a:ext cx="1690" cy="155"/>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6"/>
            <p:cNvSpPr>
              <a:spLocks noChangeArrowheads="1"/>
            </p:cNvSpPr>
            <p:nvPr/>
          </p:nvSpPr>
          <p:spPr bwMode="auto">
            <a:xfrm>
              <a:off x="644" y="1385"/>
              <a:ext cx="99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Procure Fin/Proc/BI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117"/>
            <p:cNvSpPr>
              <a:spLocks noChangeArrowheads="1"/>
            </p:cNvSpPr>
            <p:nvPr/>
          </p:nvSpPr>
          <p:spPr bwMode="auto">
            <a:xfrm>
              <a:off x="3839" y="1894"/>
              <a:ext cx="2232" cy="154"/>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8"/>
            <p:cNvSpPr>
              <a:spLocks noChangeArrowheads="1"/>
            </p:cNvSpPr>
            <p:nvPr/>
          </p:nvSpPr>
          <p:spPr bwMode="auto">
            <a:xfrm>
              <a:off x="3839" y="1894"/>
              <a:ext cx="2232" cy="154"/>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4288" y="1908"/>
              <a:ext cx="4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Procure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120"/>
            <p:cNvSpPr>
              <a:spLocks noChangeArrowheads="1"/>
            </p:cNvSpPr>
            <p:nvPr/>
          </p:nvSpPr>
          <p:spPr bwMode="auto">
            <a:xfrm>
              <a:off x="4667" y="1908"/>
              <a:ext cx="106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Budget &amp; HR/Payroll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121"/>
            <p:cNvSpPr>
              <a:spLocks noChangeArrowheads="1"/>
            </p:cNvSpPr>
            <p:nvPr/>
          </p:nvSpPr>
          <p:spPr bwMode="auto">
            <a:xfrm>
              <a:off x="5644" y="2431"/>
              <a:ext cx="1343" cy="154"/>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2"/>
            <p:cNvSpPr>
              <a:spLocks noChangeArrowheads="1"/>
            </p:cNvSpPr>
            <p:nvPr/>
          </p:nvSpPr>
          <p:spPr bwMode="auto">
            <a:xfrm>
              <a:off x="5644" y="2431"/>
              <a:ext cx="1343" cy="154"/>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5803" y="2452"/>
              <a:ext cx="116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FFFFFF"/>
                  </a:solidFill>
                  <a:effectLst/>
                  <a:latin typeface="Corbel" panose="020B0503020204020204" pitchFamily="34" charset="0"/>
                </a:rPr>
                <a:t>Implement HR/Payroll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5" name="Freeform 124"/>
            <p:cNvSpPr>
              <a:spLocks/>
            </p:cNvSpPr>
            <p:nvPr/>
          </p:nvSpPr>
          <p:spPr bwMode="auto">
            <a:xfrm>
              <a:off x="4688" y="1795"/>
              <a:ext cx="107" cy="69"/>
            </a:xfrm>
            <a:custGeom>
              <a:avLst/>
              <a:gdLst>
                <a:gd name="T0" fmla="*/ 0 w 107"/>
                <a:gd name="T1" fmla="*/ 69 h 69"/>
                <a:gd name="T2" fmla="*/ 54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4"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4688" y="1795"/>
              <a:ext cx="107" cy="69"/>
            </a:xfrm>
            <a:custGeom>
              <a:avLst/>
              <a:gdLst>
                <a:gd name="T0" fmla="*/ 0 w 107"/>
                <a:gd name="T1" fmla="*/ 69 h 69"/>
                <a:gd name="T2" fmla="*/ 54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4"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3789" y="1795"/>
              <a:ext cx="106" cy="69"/>
            </a:xfrm>
            <a:custGeom>
              <a:avLst/>
              <a:gdLst>
                <a:gd name="T0" fmla="*/ 0 w 106"/>
                <a:gd name="T1" fmla="*/ 69 h 69"/>
                <a:gd name="T2" fmla="*/ 53 w 106"/>
                <a:gd name="T3" fmla="*/ 0 h 69"/>
                <a:gd name="T4" fmla="*/ 106 w 106"/>
                <a:gd name="T5" fmla="*/ 69 h 69"/>
                <a:gd name="T6" fmla="*/ 0 w 106"/>
                <a:gd name="T7" fmla="*/ 69 h 69"/>
              </a:gdLst>
              <a:ahLst/>
              <a:cxnLst>
                <a:cxn ang="0">
                  <a:pos x="T0" y="T1"/>
                </a:cxn>
                <a:cxn ang="0">
                  <a:pos x="T2" y="T3"/>
                </a:cxn>
                <a:cxn ang="0">
                  <a:pos x="T4" y="T5"/>
                </a:cxn>
                <a:cxn ang="0">
                  <a:pos x="T6" y="T7"/>
                </a:cxn>
              </a:cxnLst>
              <a:rect l="0" t="0" r="r" b="b"/>
              <a:pathLst>
                <a:path w="106" h="69">
                  <a:moveTo>
                    <a:pt x="0" y="69"/>
                  </a:moveTo>
                  <a:lnTo>
                    <a:pt x="53" y="0"/>
                  </a:lnTo>
                  <a:lnTo>
                    <a:pt x="106"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3789" y="1795"/>
              <a:ext cx="106" cy="69"/>
            </a:xfrm>
            <a:custGeom>
              <a:avLst/>
              <a:gdLst>
                <a:gd name="T0" fmla="*/ 0 w 106"/>
                <a:gd name="T1" fmla="*/ 69 h 69"/>
                <a:gd name="T2" fmla="*/ 53 w 106"/>
                <a:gd name="T3" fmla="*/ 0 h 69"/>
                <a:gd name="T4" fmla="*/ 106 w 106"/>
                <a:gd name="T5" fmla="*/ 69 h 69"/>
                <a:gd name="T6" fmla="*/ 0 w 106"/>
                <a:gd name="T7" fmla="*/ 69 h 69"/>
              </a:gdLst>
              <a:ahLst/>
              <a:cxnLst>
                <a:cxn ang="0">
                  <a:pos x="T0" y="T1"/>
                </a:cxn>
                <a:cxn ang="0">
                  <a:pos x="T2" y="T3"/>
                </a:cxn>
                <a:cxn ang="0">
                  <a:pos x="T4" y="T5"/>
                </a:cxn>
                <a:cxn ang="0">
                  <a:pos x="T6" y="T7"/>
                </a:cxn>
              </a:cxnLst>
              <a:rect l="0" t="0" r="r" b="b"/>
              <a:pathLst>
                <a:path w="106" h="69">
                  <a:moveTo>
                    <a:pt x="0" y="69"/>
                  </a:moveTo>
                  <a:lnTo>
                    <a:pt x="53" y="0"/>
                  </a:lnTo>
                  <a:lnTo>
                    <a:pt x="106"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3329" y="1798"/>
              <a:ext cx="107" cy="69"/>
            </a:xfrm>
            <a:custGeom>
              <a:avLst/>
              <a:gdLst>
                <a:gd name="T0" fmla="*/ 0 w 107"/>
                <a:gd name="T1" fmla="*/ 69 h 69"/>
                <a:gd name="T2" fmla="*/ 54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4"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3329" y="1798"/>
              <a:ext cx="107" cy="69"/>
            </a:xfrm>
            <a:custGeom>
              <a:avLst/>
              <a:gdLst>
                <a:gd name="T0" fmla="*/ 0 w 107"/>
                <a:gd name="T1" fmla="*/ 69 h 69"/>
                <a:gd name="T2" fmla="*/ 54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4"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0"/>
            <p:cNvSpPr>
              <a:spLocks/>
            </p:cNvSpPr>
            <p:nvPr/>
          </p:nvSpPr>
          <p:spPr bwMode="auto">
            <a:xfrm>
              <a:off x="2889" y="1801"/>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1"/>
            <p:cNvSpPr>
              <a:spLocks/>
            </p:cNvSpPr>
            <p:nvPr/>
          </p:nvSpPr>
          <p:spPr bwMode="auto">
            <a:xfrm>
              <a:off x="2889" y="1801"/>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6931" y="2327"/>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6931" y="2327"/>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6936" y="2593"/>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5"/>
            <p:cNvSpPr>
              <a:spLocks/>
            </p:cNvSpPr>
            <p:nvPr/>
          </p:nvSpPr>
          <p:spPr bwMode="auto">
            <a:xfrm>
              <a:off x="6936" y="2593"/>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6933" y="2862"/>
              <a:ext cx="110" cy="69"/>
            </a:xfrm>
            <a:custGeom>
              <a:avLst/>
              <a:gdLst>
                <a:gd name="T0" fmla="*/ 0 w 110"/>
                <a:gd name="T1" fmla="*/ 69 h 69"/>
                <a:gd name="T2" fmla="*/ 55 w 110"/>
                <a:gd name="T3" fmla="*/ 0 h 69"/>
                <a:gd name="T4" fmla="*/ 110 w 110"/>
                <a:gd name="T5" fmla="*/ 69 h 69"/>
                <a:gd name="T6" fmla="*/ 0 w 110"/>
                <a:gd name="T7" fmla="*/ 69 h 69"/>
              </a:gdLst>
              <a:ahLst/>
              <a:cxnLst>
                <a:cxn ang="0">
                  <a:pos x="T0" y="T1"/>
                </a:cxn>
                <a:cxn ang="0">
                  <a:pos x="T2" y="T3"/>
                </a:cxn>
                <a:cxn ang="0">
                  <a:pos x="T4" y="T5"/>
                </a:cxn>
                <a:cxn ang="0">
                  <a:pos x="T6" y="T7"/>
                </a:cxn>
              </a:cxnLst>
              <a:rect l="0" t="0" r="r" b="b"/>
              <a:pathLst>
                <a:path w="110" h="69">
                  <a:moveTo>
                    <a:pt x="0" y="69"/>
                  </a:moveTo>
                  <a:lnTo>
                    <a:pt x="55" y="0"/>
                  </a:lnTo>
                  <a:lnTo>
                    <a:pt x="110"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7"/>
            <p:cNvSpPr>
              <a:spLocks/>
            </p:cNvSpPr>
            <p:nvPr/>
          </p:nvSpPr>
          <p:spPr bwMode="auto">
            <a:xfrm>
              <a:off x="6933" y="2862"/>
              <a:ext cx="110" cy="69"/>
            </a:xfrm>
            <a:custGeom>
              <a:avLst/>
              <a:gdLst>
                <a:gd name="T0" fmla="*/ 0 w 110"/>
                <a:gd name="T1" fmla="*/ 69 h 69"/>
                <a:gd name="T2" fmla="*/ 55 w 110"/>
                <a:gd name="T3" fmla="*/ 0 h 69"/>
                <a:gd name="T4" fmla="*/ 110 w 110"/>
                <a:gd name="T5" fmla="*/ 69 h 69"/>
                <a:gd name="T6" fmla="*/ 0 w 110"/>
                <a:gd name="T7" fmla="*/ 69 h 69"/>
              </a:gdLst>
              <a:ahLst/>
              <a:cxnLst>
                <a:cxn ang="0">
                  <a:pos x="T0" y="T1"/>
                </a:cxn>
                <a:cxn ang="0">
                  <a:pos x="T2" y="T3"/>
                </a:cxn>
                <a:cxn ang="0">
                  <a:pos x="T4" y="T5"/>
                </a:cxn>
                <a:cxn ang="0">
                  <a:pos x="T6" y="T7"/>
                </a:cxn>
              </a:cxnLst>
              <a:rect l="0" t="0" r="r" b="b"/>
              <a:pathLst>
                <a:path w="110" h="69">
                  <a:moveTo>
                    <a:pt x="0" y="69"/>
                  </a:moveTo>
                  <a:lnTo>
                    <a:pt x="55" y="0"/>
                  </a:lnTo>
                  <a:lnTo>
                    <a:pt x="110"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4686" y="2862"/>
              <a:ext cx="106" cy="69"/>
            </a:xfrm>
            <a:custGeom>
              <a:avLst/>
              <a:gdLst>
                <a:gd name="T0" fmla="*/ 0 w 106"/>
                <a:gd name="T1" fmla="*/ 69 h 69"/>
                <a:gd name="T2" fmla="*/ 53 w 106"/>
                <a:gd name="T3" fmla="*/ 0 h 69"/>
                <a:gd name="T4" fmla="*/ 106 w 106"/>
                <a:gd name="T5" fmla="*/ 69 h 69"/>
                <a:gd name="T6" fmla="*/ 0 w 106"/>
                <a:gd name="T7" fmla="*/ 69 h 69"/>
              </a:gdLst>
              <a:ahLst/>
              <a:cxnLst>
                <a:cxn ang="0">
                  <a:pos x="T0" y="T1"/>
                </a:cxn>
                <a:cxn ang="0">
                  <a:pos x="T2" y="T3"/>
                </a:cxn>
                <a:cxn ang="0">
                  <a:pos x="T4" y="T5"/>
                </a:cxn>
                <a:cxn ang="0">
                  <a:pos x="T6" y="T7"/>
                </a:cxn>
              </a:cxnLst>
              <a:rect l="0" t="0" r="r" b="b"/>
              <a:pathLst>
                <a:path w="106" h="69">
                  <a:moveTo>
                    <a:pt x="0" y="69"/>
                  </a:moveTo>
                  <a:lnTo>
                    <a:pt x="53" y="0"/>
                  </a:lnTo>
                  <a:lnTo>
                    <a:pt x="106"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4686" y="2862"/>
              <a:ext cx="106" cy="69"/>
            </a:xfrm>
            <a:custGeom>
              <a:avLst/>
              <a:gdLst>
                <a:gd name="T0" fmla="*/ 0 w 106"/>
                <a:gd name="T1" fmla="*/ 69 h 69"/>
                <a:gd name="T2" fmla="*/ 53 w 106"/>
                <a:gd name="T3" fmla="*/ 0 h 69"/>
                <a:gd name="T4" fmla="*/ 106 w 106"/>
                <a:gd name="T5" fmla="*/ 69 h 69"/>
                <a:gd name="T6" fmla="*/ 0 w 106"/>
                <a:gd name="T7" fmla="*/ 69 h 69"/>
              </a:gdLst>
              <a:ahLst/>
              <a:cxnLst>
                <a:cxn ang="0">
                  <a:pos x="T0" y="T1"/>
                </a:cxn>
                <a:cxn ang="0">
                  <a:pos x="T2" y="T3"/>
                </a:cxn>
                <a:cxn ang="0">
                  <a:pos x="T4" y="T5"/>
                </a:cxn>
                <a:cxn ang="0">
                  <a:pos x="T6" y="T7"/>
                </a:cxn>
              </a:cxnLst>
              <a:rect l="0" t="0" r="r" b="b"/>
              <a:pathLst>
                <a:path w="106" h="69">
                  <a:moveTo>
                    <a:pt x="0" y="69"/>
                  </a:moveTo>
                  <a:lnTo>
                    <a:pt x="53" y="0"/>
                  </a:lnTo>
                  <a:lnTo>
                    <a:pt x="106"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p:nvSpPr>
          <p:spPr bwMode="auto">
            <a:xfrm>
              <a:off x="3786" y="2862"/>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3786" y="2862"/>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p:nvSpPr>
          <p:spPr bwMode="auto">
            <a:xfrm>
              <a:off x="3324" y="2862"/>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3324" y="2862"/>
              <a:ext cx="107" cy="69"/>
            </a:xfrm>
            <a:custGeom>
              <a:avLst/>
              <a:gdLst>
                <a:gd name="T0" fmla="*/ 0 w 107"/>
                <a:gd name="T1" fmla="*/ 69 h 69"/>
                <a:gd name="T2" fmla="*/ 53 w 107"/>
                <a:gd name="T3" fmla="*/ 0 h 69"/>
                <a:gd name="T4" fmla="*/ 107 w 107"/>
                <a:gd name="T5" fmla="*/ 69 h 69"/>
                <a:gd name="T6" fmla="*/ 0 w 107"/>
                <a:gd name="T7" fmla="*/ 69 h 69"/>
              </a:gdLst>
              <a:ahLst/>
              <a:cxnLst>
                <a:cxn ang="0">
                  <a:pos x="T0" y="T1"/>
                </a:cxn>
                <a:cxn ang="0">
                  <a:pos x="T2" y="T3"/>
                </a:cxn>
                <a:cxn ang="0">
                  <a:pos x="T4" y="T5"/>
                </a:cxn>
                <a:cxn ang="0">
                  <a:pos x="T6" y="T7"/>
                </a:cxn>
              </a:cxnLst>
              <a:rect l="0" t="0" r="r" b="b"/>
              <a:pathLst>
                <a:path w="107" h="69">
                  <a:moveTo>
                    <a:pt x="0" y="69"/>
                  </a:moveTo>
                  <a:lnTo>
                    <a:pt x="53" y="0"/>
                  </a:lnTo>
                  <a:lnTo>
                    <a:pt x="107"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p:nvSpPr>
          <p:spPr bwMode="auto">
            <a:xfrm>
              <a:off x="2889" y="2859"/>
              <a:ext cx="104" cy="69"/>
            </a:xfrm>
            <a:custGeom>
              <a:avLst/>
              <a:gdLst>
                <a:gd name="T0" fmla="*/ 0 w 104"/>
                <a:gd name="T1" fmla="*/ 69 h 69"/>
                <a:gd name="T2" fmla="*/ 52 w 104"/>
                <a:gd name="T3" fmla="*/ 0 h 69"/>
                <a:gd name="T4" fmla="*/ 104 w 104"/>
                <a:gd name="T5" fmla="*/ 69 h 69"/>
                <a:gd name="T6" fmla="*/ 0 w 104"/>
                <a:gd name="T7" fmla="*/ 69 h 69"/>
              </a:gdLst>
              <a:ahLst/>
              <a:cxnLst>
                <a:cxn ang="0">
                  <a:pos x="T0" y="T1"/>
                </a:cxn>
                <a:cxn ang="0">
                  <a:pos x="T2" y="T3"/>
                </a:cxn>
                <a:cxn ang="0">
                  <a:pos x="T4" y="T5"/>
                </a:cxn>
                <a:cxn ang="0">
                  <a:pos x="T6" y="T7"/>
                </a:cxn>
              </a:cxnLst>
              <a:rect l="0" t="0" r="r" b="b"/>
              <a:pathLst>
                <a:path w="104" h="69">
                  <a:moveTo>
                    <a:pt x="0" y="69"/>
                  </a:moveTo>
                  <a:lnTo>
                    <a:pt x="52" y="0"/>
                  </a:lnTo>
                  <a:lnTo>
                    <a:pt x="104" y="69"/>
                  </a:lnTo>
                  <a:lnTo>
                    <a:pt x="0" y="69"/>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2889" y="2859"/>
              <a:ext cx="104" cy="69"/>
            </a:xfrm>
            <a:custGeom>
              <a:avLst/>
              <a:gdLst>
                <a:gd name="T0" fmla="*/ 0 w 104"/>
                <a:gd name="T1" fmla="*/ 69 h 69"/>
                <a:gd name="T2" fmla="*/ 52 w 104"/>
                <a:gd name="T3" fmla="*/ 0 h 69"/>
                <a:gd name="T4" fmla="*/ 104 w 104"/>
                <a:gd name="T5" fmla="*/ 69 h 69"/>
                <a:gd name="T6" fmla="*/ 0 w 104"/>
                <a:gd name="T7" fmla="*/ 69 h 69"/>
              </a:gdLst>
              <a:ahLst/>
              <a:cxnLst>
                <a:cxn ang="0">
                  <a:pos x="T0" y="T1"/>
                </a:cxn>
                <a:cxn ang="0">
                  <a:pos x="T2" y="T3"/>
                </a:cxn>
                <a:cxn ang="0">
                  <a:pos x="T4" y="T5"/>
                </a:cxn>
                <a:cxn ang="0">
                  <a:pos x="T6" y="T7"/>
                </a:cxn>
              </a:cxnLst>
              <a:rect l="0" t="0" r="r" b="b"/>
              <a:pathLst>
                <a:path w="104" h="69">
                  <a:moveTo>
                    <a:pt x="0" y="69"/>
                  </a:moveTo>
                  <a:lnTo>
                    <a:pt x="52" y="0"/>
                  </a:lnTo>
                  <a:lnTo>
                    <a:pt x="104" y="69"/>
                  </a:lnTo>
                  <a:lnTo>
                    <a:pt x="0" y="69"/>
                  </a:lnTo>
                  <a:close/>
                </a:path>
              </a:pathLst>
            </a:cu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6"/>
            <p:cNvSpPr>
              <a:spLocks noChangeArrowheads="1"/>
            </p:cNvSpPr>
            <p:nvPr/>
          </p:nvSpPr>
          <p:spPr bwMode="auto">
            <a:xfrm>
              <a:off x="286" y="2883"/>
              <a:ext cx="745" cy="12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286" y="2883"/>
              <a:ext cx="745" cy="120"/>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8"/>
            <p:cNvSpPr>
              <a:spLocks noChangeArrowheads="1"/>
            </p:cNvSpPr>
            <p:nvPr/>
          </p:nvSpPr>
          <p:spPr bwMode="auto">
            <a:xfrm>
              <a:off x="454" y="2898"/>
              <a:ext cx="47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rPr>
                <a:t>Procurement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49"/>
            <p:cNvSpPr>
              <a:spLocks noChangeArrowheads="1"/>
            </p:cNvSpPr>
            <p:nvPr/>
          </p:nvSpPr>
          <p:spPr bwMode="auto">
            <a:xfrm>
              <a:off x="286" y="3021"/>
              <a:ext cx="742" cy="117"/>
            </a:xfrm>
            <a:prstGeom prst="rect">
              <a:avLst/>
            </a:prstGeom>
            <a:solidFill>
              <a:srgbClr val="44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
            <p:cNvSpPr>
              <a:spLocks noChangeArrowheads="1"/>
            </p:cNvSpPr>
            <p:nvPr/>
          </p:nvSpPr>
          <p:spPr bwMode="auto">
            <a:xfrm>
              <a:off x="286" y="3021"/>
              <a:ext cx="742" cy="117"/>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1"/>
            <p:cNvSpPr>
              <a:spLocks noChangeArrowheads="1"/>
            </p:cNvSpPr>
            <p:nvPr/>
          </p:nvSpPr>
          <p:spPr bwMode="auto">
            <a:xfrm>
              <a:off x="488" y="3035"/>
              <a:ext cx="40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rPr>
                <a:t>Implement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152"/>
            <p:cNvSpPr>
              <a:spLocks noChangeArrowheads="1"/>
            </p:cNvSpPr>
            <p:nvPr/>
          </p:nvSpPr>
          <p:spPr bwMode="auto">
            <a:xfrm>
              <a:off x="286" y="3154"/>
              <a:ext cx="742" cy="12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3"/>
            <p:cNvSpPr>
              <a:spLocks noChangeArrowheads="1"/>
            </p:cNvSpPr>
            <p:nvPr/>
          </p:nvSpPr>
          <p:spPr bwMode="auto">
            <a:xfrm>
              <a:off x="286" y="3154"/>
              <a:ext cx="742" cy="120"/>
            </a:xfrm>
            <a:prstGeom prst="rect">
              <a:avLst/>
            </a:prstGeom>
            <a:noFill/>
            <a:ln w="79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541" y="3170"/>
              <a:ext cx="1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rPr>
                <a:t>Go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629" y="3170"/>
              <a:ext cx="6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Rectangle 156"/>
            <p:cNvSpPr>
              <a:spLocks noChangeArrowheads="1"/>
            </p:cNvSpPr>
            <p:nvPr/>
          </p:nvSpPr>
          <p:spPr bwMode="auto">
            <a:xfrm>
              <a:off x="653" y="3170"/>
              <a:ext cx="17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rPr>
                <a:t>Live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9402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6327" y="277091"/>
            <a:ext cx="11582399" cy="6311861"/>
          </a:xfrm>
          <a:solidFill>
            <a:srgbClr val="F0FBE9"/>
          </a:solidFill>
        </p:spPr>
        <p:txBody>
          <a:bodyPr>
            <a:normAutofit/>
          </a:bodyPr>
          <a:lstStyle/>
          <a:p>
            <a:r>
              <a:rPr lang="en-US" sz="4000" b="1" dirty="0" smtClean="0">
                <a:solidFill>
                  <a:schemeClr val="accent6">
                    <a:lumMod val="50000"/>
                  </a:schemeClr>
                </a:solidFill>
              </a:rPr>
              <a:t>Change Management </a:t>
            </a:r>
            <a:br>
              <a:rPr lang="en-US" sz="4000" b="1" dirty="0" smtClean="0">
                <a:solidFill>
                  <a:schemeClr val="accent6">
                    <a:lumMod val="50000"/>
                  </a:schemeClr>
                </a:solidFill>
              </a:rPr>
            </a:br>
            <a:endParaRPr lang="en-US" sz="4000" b="1" dirty="0">
              <a:solidFill>
                <a:schemeClr val="accent6">
                  <a:lumMod val="50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6914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Change Activity</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t>Think about the times in your life when you had to adapt to change. </a:t>
            </a:r>
          </a:p>
          <a:p>
            <a:pPr marL="0" indent="0">
              <a:buNone/>
            </a:pPr>
            <a:endParaRPr lang="en-US" dirty="0"/>
          </a:p>
          <a:p>
            <a:pPr lvl="1"/>
            <a:r>
              <a:rPr lang="en-US" sz="2800" dirty="0" smtClean="0"/>
              <a:t>How did you become aware?</a:t>
            </a:r>
          </a:p>
          <a:p>
            <a:pPr lvl="1"/>
            <a:r>
              <a:rPr lang="en-US" sz="2800" dirty="0" smtClean="0"/>
              <a:t>When did you really understand the change?</a:t>
            </a:r>
          </a:p>
          <a:p>
            <a:pPr lvl="1"/>
            <a:r>
              <a:rPr lang="en-US" sz="2800" dirty="0" smtClean="0"/>
              <a:t>When and how did you accept the change?</a:t>
            </a:r>
          </a:p>
          <a:p>
            <a:pPr lvl="1"/>
            <a:r>
              <a:rPr lang="en-US" sz="2800" dirty="0" smtClean="0"/>
              <a:t>When did you commit to the change?</a:t>
            </a:r>
          </a:p>
          <a:p>
            <a:pPr marL="0" indent="0">
              <a:buNone/>
            </a:pPr>
            <a:endParaRPr lang="en-US" dirty="0"/>
          </a:p>
          <a:p>
            <a:pPr marL="0" indent="0">
              <a:buNone/>
            </a:pPr>
            <a:r>
              <a:rPr lang="en-US" sz="2000" dirty="0" smtClean="0"/>
              <a:t>Share with a neighbor.</a:t>
            </a:r>
          </a:p>
        </p:txBody>
      </p:sp>
    </p:spTree>
    <p:extLst>
      <p:ext uri="{BB962C8B-B14F-4D97-AF65-F5344CB8AC3E}">
        <p14:creationId xmlns:p14="http://schemas.microsoft.com/office/powerpoint/2010/main" val="2569202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02535" y="415636"/>
            <a:ext cx="9683938" cy="1295501"/>
          </a:xfrm>
          <a:solidFill>
            <a:srgbClr val="F0FBE9"/>
          </a:solidFill>
        </p:spPr>
        <p:txBody>
          <a:bodyPr>
            <a:normAutofit fontScale="90000"/>
          </a:bodyPr>
          <a:lstStyle/>
          <a:p>
            <a:r>
              <a:rPr lang="en-US" sz="4000" b="1" dirty="0" smtClean="0">
                <a:solidFill>
                  <a:schemeClr val="accent6">
                    <a:lumMod val="50000"/>
                  </a:schemeClr>
                </a:solidFill>
              </a:rPr>
              <a:t/>
            </a:r>
            <a:br>
              <a:rPr lang="en-US" sz="4000" b="1" dirty="0" smtClean="0">
                <a:solidFill>
                  <a:schemeClr val="accent6">
                    <a:lumMod val="50000"/>
                  </a:schemeClr>
                </a:solidFill>
              </a:rPr>
            </a:br>
            <a:r>
              <a:rPr lang="en-US" sz="4000" b="1" dirty="0" smtClean="0">
                <a:solidFill>
                  <a:schemeClr val="accent6">
                    <a:lumMod val="50000"/>
                  </a:schemeClr>
                </a:solidFill>
              </a:rPr>
              <a:t>        Importance of Change Management </a:t>
            </a:r>
            <a:br>
              <a:rPr lang="en-US" sz="4000" b="1" dirty="0" smtClean="0">
                <a:solidFill>
                  <a:schemeClr val="accent6">
                    <a:lumMod val="50000"/>
                  </a:schemeClr>
                </a:solidFill>
              </a:rPr>
            </a:br>
            <a:endParaRPr lang="en-US" sz="4000" b="1" dirty="0">
              <a:solidFill>
                <a:schemeClr val="accent6">
                  <a:lumMod val="50000"/>
                </a:schemeClr>
              </a:solidFill>
            </a:endParaRPr>
          </a:p>
        </p:txBody>
      </p:sp>
      <p:sp>
        <p:nvSpPr>
          <p:cNvPr id="2" name="Content Placeholder 1"/>
          <p:cNvSpPr>
            <a:spLocks noGrp="1"/>
          </p:cNvSpPr>
          <p:nvPr>
            <p:ph idx="1"/>
          </p:nvPr>
        </p:nvSpPr>
        <p:spPr>
          <a:xfrm>
            <a:off x="677334" y="1711138"/>
            <a:ext cx="8596668" cy="3880773"/>
          </a:xfrm>
        </p:spPr>
        <p:txBody>
          <a:bodyPr/>
          <a:lstStyle/>
          <a:p>
            <a:r>
              <a:rPr lang="en-US" altLang="en-US" dirty="0" smtClean="0">
                <a:solidFill>
                  <a:schemeClr val="tx1"/>
                </a:solidFill>
                <a:latin typeface="Calibri"/>
              </a:rPr>
              <a:t>Change Management is the </a:t>
            </a:r>
            <a:r>
              <a:rPr lang="en-US" altLang="en-US" dirty="0">
                <a:solidFill>
                  <a:schemeClr val="tx1"/>
                </a:solidFill>
                <a:latin typeface="Calibri"/>
              </a:rPr>
              <a:t>process, tools and techniques to manage the people side of change to achieve the required business results</a:t>
            </a:r>
            <a:r>
              <a:rPr lang="en-US" altLang="en-US" dirty="0" smtClean="0">
                <a:solidFill>
                  <a:schemeClr val="tx1"/>
                </a:solidFill>
                <a:latin typeface="Calibri"/>
              </a:rPr>
              <a:t>.</a:t>
            </a:r>
          </a:p>
          <a:p>
            <a:endParaRPr lang="en-US" b="1" dirty="0" smtClean="0">
              <a:solidFill>
                <a:schemeClr val="accent2">
                  <a:lumMod val="50000"/>
                </a:schemeClr>
              </a:solidFill>
              <a:latin typeface="Calibri"/>
              <a:cs typeface="Arial" panose="020B0604020202020204" pitchFamily="34" charset="0"/>
            </a:endParaRPr>
          </a:p>
          <a:p>
            <a:r>
              <a:rPr lang="en-US" b="1" dirty="0" smtClean="0">
                <a:solidFill>
                  <a:schemeClr val="accent2">
                    <a:lumMod val="50000"/>
                  </a:schemeClr>
                </a:solidFill>
                <a:latin typeface="Calibri"/>
                <a:cs typeface="Arial" panose="020B0604020202020204" pitchFamily="34" charset="0"/>
              </a:rPr>
              <a:t>Increase</a:t>
            </a:r>
            <a:r>
              <a:rPr lang="en-US" dirty="0" smtClean="0">
                <a:solidFill>
                  <a:prstClr val="black"/>
                </a:solidFill>
                <a:latin typeface="Calibri"/>
                <a:cs typeface="Arial" panose="020B0604020202020204" pitchFamily="34" charset="0"/>
              </a:rPr>
              <a:t> </a:t>
            </a:r>
            <a:r>
              <a:rPr lang="en-US" dirty="0">
                <a:solidFill>
                  <a:prstClr val="black"/>
                </a:solidFill>
                <a:latin typeface="Calibri"/>
                <a:cs typeface="Arial" panose="020B0604020202020204" pitchFamily="34" charset="0"/>
              </a:rPr>
              <a:t>probability of project </a:t>
            </a:r>
            <a:r>
              <a:rPr lang="en-US" dirty="0" smtClean="0">
                <a:solidFill>
                  <a:prstClr val="black"/>
                </a:solidFill>
                <a:latin typeface="Calibri"/>
                <a:cs typeface="Arial" panose="020B0604020202020204" pitchFamily="34" charset="0"/>
              </a:rPr>
              <a:t>success</a:t>
            </a:r>
          </a:p>
          <a:p>
            <a:endParaRPr lang="en-US" dirty="0">
              <a:solidFill>
                <a:prstClr val="black"/>
              </a:solidFill>
              <a:latin typeface="Calibri"/>
              <a:cs typeface="Arial" panose="020B0604020202020204" pitchFamily="34" charset="0"/>
            </a:endParaRPr>
          </a:p>
          <a:p>
            <a:r>
              <a:rPr lang="en-US" b="1" dirty="0">
                <a:solidFill>
                  <a:schemeClr val="accent2">
                    <a:lumMod val="50000"/>
                  </a:schemeClr>
                </a:solidFill>
                <a:latin typeface="Calibri"/>
                <a:cs typeface="Arial" panose="020B0604020202020204" pitchFamily="34" charset="0"/>
              </a:rPr>
              <a:t>Manage</a:t>
            </a:r>
            <a:r>
              <a:rPr lang="en-US" dirty="0">
                <a:solidFill>
                  <a:schemeClr val="accent2">
                    <a:lumMod val="50000"/>
                  </a:schemeClr>
                </a:solidFill>
                <a:latin typeface="Calibri"/>
                <a:cs typeface="Arial" panose="020B0604020202020204" pitchFamily="34" charset="0"/>
              </a:rPr>
              <a:t> </a:t>
            </a:r>
            <a:r>
              <a:rPr lang="en-US" dirty="0">
                <a:solidFill>
                  <a:prstClr val="black"/>
                </a:solidFill>
                <a:latin typeface="Calibri"/>
                <a:cs typeface="Arial" panose="020B0604020202020204" pitchFamily="34" charset="0"/>
              </a:rPr>
              <a:t>employee </a:t>
            </a:r>
            <a:r>
              <a:rPr lang="en-US" dirty="0" smtClean="0">
                <a:solidFill>
                  <a:prstClr val="black"/>
                </a:solidFill>
                <a:latin typeface="Calibri"/>
                <a:cs typeface="Arial" panose="020B0604020202020204" pitchFamily="34" charset="0"/>
              </a:rPr>
              <a:t>resistance </a:t>
            </a:r>
            <a:r>
              <a:rPr lang="en-US" dirty="0">
                <a:solidFill>
                  <a:prstClr val="black"/>
                </a:solidFill>
                <a:latin typeface="Calibri"/>
                <a:cs typeface="Arial" panose="020B0604020202020204" pitchFamily="34" charset="0"/>
              </a:rPr>
              <a:t>to </a:t>
            </a:r>
            <a:r>
              <a:rPr lang="en-US" dirty="0" smtClean="0">
                <a:solidFill>
                  <a:prstClr val="black"/>
                </a:solidFill>
                <a:latin typeface="Calibri"/>
                <a:cs typeface="Arial" panose="020B0604020202020204" pitchFamily="34" charset="0"/>
              </a:rPr>
              <a:t>change</a:t>
            </a:r>
          </a:p>
          <a:p>
            <a:pPr marL="0" indent="0">
              <a:buNone/>
            </a:pPr>
            <a:endParaRPr lang="en-US" dirty="0" smtClean="0">
              <a:solidFill>
                <a:prstClr val="black"/>
              </a:solidFill>
              <a:latin typeface="Calibri"/>
              <a:cs typeface="Arial" panose="020B0604020202020204" pitchFamily="34" charset="0"/>
            </a:endParaRPr>
          </a:p>
          <a:p>
            <a:r>
              <a:rPr lang="en-US" b="1" dirty="0" smtClean="0">
                <a:solidFill>
                  <a:schemeClr val="accent2">
                    <a:lumMod val="50000"/>
                  </a:schemeClr>
                </a:solidFill>
                <a:latin typeface="Calibri"/>
                <a:cs typeface="Arial" panose="020B0604020202020204" pitchFamily="34" charset="0"/>
              </a:rPr>
              <a:t>Build</a:t>
            </a:r>
            <a:r>
              <a:rPr lang="en-US" dirty="0" smtClean="0">
                <a:solidFill>
                  <a:prstClr val="black"/>
                </a:solidFill>
                <a:latin typeface="Calibri"/>
                <a:cs typeface="Arial" panose="020B0604020202020204" pitchFamily="34" charset="0"/>
              </a:rPr>
              <a:t> </a:t>
            </a:r>
            <a:r>
              <a:rPr lang="en-US" dirty="0">
                <a:solidFill>
                  <a:prstClr val="black"/>
                </a:solidFill>
                <a:latin typeface="Calibri"/>
                <a:cs typeface="Arial" panose="020B0604020202020204" pitchFamily="34" charset="0"/>
              </a:rPr>
              <a:t>change competency into the organization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7717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237" y="1810328"/>
            <a:ext cx="7537450" cy="4306598"/>
          </a:xfrm>
          <a:prstGeom prst="rect">
            <a:avLst/>
          </a:prstGeom>
          <a:noFill/>
        </p:spPr>
      </p:pic>
      <p:sp>
        <p:nvSpPr>
          <p:cNvPr id="4" name="Title 3"/>
          <p:cNvSpPr>
            <a:spLocks noGrp="1"/>
          </p:cNvSpPr>
          <p:nvPr>
            <p:ph type="title"/>
          </p:nvPr>
        </p:nvSpPr>
        <p:spPr/>
        <p:txBody>
          <a:bodyPr/>
          <a:lstStyle/>
          <a:p>
            <a:r>
              <a:rPr lang="en-US" dirty="0" smtClean="0">
                <a:solidFill>
                  <a:schemeClr val="accent6">
                    <a:lumMod val="75000"/>
                  </a:schemeClr>
                </a:solidFill>
              </a:rPr>
              <a:t>The Change Process</a:t>
            </a:r>
            <a:endParaRPr lang="en-US" dirty="0">
              <a:solidFill>
                <a:schemeClr val="accent6">
                  <a:lumMod val="75000"/>
                </a:schemeClr>
              </a:solidFill>
            </a:endParaRPr>
          </a:p>
        </p:txBody>
      </p:sp>
    </p:spTree>
    <p:extLst>
      <p:ext uri="{BB962C8B-B14F-4D97-AF65-F5344CB8AC3E}">
        <p14:creationId xmlns:p14="http://schemas.microsoft.com/office/powerpoint/2010/main" val="993076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390" y="519506"/>
            <a:ext cx="10882034" cy="1320800"/>
          </a:xfrm>
        </p:spPr>
        <p:txBody>
          <a:bodyPr>
            <a:normAutofit/>
          </a:bodyPr>
          <a:lstStyle/>
          <a:p>
            <a:r>
              <a:rPr lang="en-US" sz="4000" dirty="0" smtClean="0"/>
              <a:t>One Washington Change Management Strategy</a:t>
            </a:r>
            <a:endParaRPr lang="en-US" sz="4000" dirty="0">
              <a:solidFill>
                <a:srgbClr val="0070C0"/>
              </a:solidFill>
            </a:endParaRPr>
          </a:p>
        </p:txBody>
      </p:sp>
      <p:sp>
        <p:nvSpPr>
          <p:cNvPr id="3" name="Rectangle 2"/>
          <p:cNvSpPr/>
          <p:nvPr/>
        </p:nvSpPr>
        <p:spPr>
          <a:xfrm>
            <a:off x="798722" y="1840306"/>
            <a:ext cx="8679051" cy="4770537"/>
          </a:xfrm>
          <a:prstGeom prst="rect">
            <a:avLst/>
          </a:prstGeom>
        </p:spPr>
        <p:txBody>
          <a:bodyPr wrap="square">
            <a:spAutoFit/>
          </a:bodyPr>
          <a:lstStyle/>
          <a:p>
            <a:pPr marL="571500" indent="-571500">
              <a:buClr>
                <a:schemeClr val="accent1">
                  <a:lumMod val="75000"/>
                </a:schemeClr>
              </a:buClr>
              <a:buFont typeface="Arial" panose="020B0604020202020204" pitchFamily="34" charset="0"/>
              <a:buChar char="•"/>
            </a:pPr>
            <a:r>
              <a:rPr lang="en-US" sz="2400" dirty="0" smtClean="0">
                <a:solidFill>
                  <a:schemeClr val="accent6">
                    <a:lumMod val="75000"/>
                  </a:schemeClr>
                </a:solidFill>
              </a:rPr>
              <a:t>Meet with Agencies</a:t>
            </a:r>
          </a:p>
          <a:p>
            <a:pPr marL="571500" indent="-571500">
              <a:buClr>
                <a:schemeClr val="accent1">
                  <a:lumMod val="75000"/>
                </a:schemeClr>
              </a:buClr>
              <a:buFont typeface="Arial" panose="020B0604020202020204" pitchFamily="34" charset="0"/>
              <a:buChar char="•"/>
            </a:pPr>
            <a:endParaRPr lang="en-US" sz="2400" dirty="0">
              <a:solidFill>
                <a:schemeClr val="accent6">
                  <a:lumMod val="75000"/>
                </a:schemeClr>
              </a:solidFill>
            </a:endParaRPr>
          </a:p>
          <a:p>
            <a:pPr marL="571500" indent="-571500">
              <a:buClr>
                <a:schemeClr val="accent1">
                  <a:lumMod val="75000"/>
                </a:schemeClr>
              </a:buClr>
              <a:buFont typeface="Arial" panose="020B0604020202020204" pitchFamily="34" charset="0"/>
              <a:buChar char="•"/>
            </a:pPr>
            <a:r>
              <a:rPr lang="en-US" sz="2400" dirty="0" smtClean="0">
                <a:solidFill>
                  <a:schemeClr val="accent6">
                    <a:lumMod val="75000"/>
                  </a:schemeClr>
                </a:solidFill>
              </a:rPr>
              <a:t>Meet with DES clients and send survey</a:t>
            </a:r>
          </a:p>
          <a:p>
            <a:pPr marL="571500" indent="-571500">
              <a:buClr>
                <a:schemeClr val="accent1">
                  <a:lumMod val="75000"/>
                </a:schemeClr>
              </a:buClr>
              <a:buFont typeface="Arial" panose="020B0604020202020204" pitchFamily="34" charset="0"/>
              <a:buChar char="•"/>
            </a:pPr>
            <a:endParaRPr lang="en-US" sz="2400" dirty="0">
              <a:solidFill>
                <a:schemeClr val="accent6">
                  <a:lumMod val="75000"/>
                </a:schemeClr>
              </a:solidFill>
            </a:endParaRPr>
          </a:p>
          <a:p>
            <a:pPr marL="571500" indent="-571500">
              <a:buClr>
                <a:schemeClr val="accent1">
                  <a:lumMod val="75000"/>
                </a:schemeClr>
              </a:buClr>
              <a:buFont typeface="Arial" panose="020B0604020202020204" pitchFamily="34" charset="0"/>
              <a:buChar char="•"/>
            </a:pPr>
            <a:r>
              <a:rPr lang="en-US" sz="2400" dirty="0" smtClean="0">
                <a:solidFill>
                  <a:schemeClr val="accent6">
                    <a:lumMod val="75000"/>
                  </a:schemeClr>
                </a:solidFill>
              </a:rPr>
              <a:t>Record information in stakeholder analysis for review</a:t>
            </a:r>
          </a:p>
          <a:p>
            <a:pPr marL="571500" indent="-571500">
              <a:buClr>
                <a:schemeClr val="accent1">
                  <a:lumMod val="75000"/>
                </a:schemeClr>
              </a:buClr>
              <a:buFont typeface="Arial" panose="020B0604020202020204" pitchFamily="34" charset="0"/>
              <a:buChar char="•"/>
            </a:pPr>
            <a:endParaRPr lang="en-US" sz="2400" dirty="0">
              <a:solidFill>
                <a:schemeClr val="accent6">
                  <a:lumMod val="75000"/>
                </a:schemeClr>
              </a:solidFill>
            </a:endParaRPr>
          </a:p>
          <a:p>
            <a:pPr marL="571500" indent="-571500">
              <a:buClr>
                <a:schemeClr val="accent1">
                  <a:lumMod val="75000"/>
                </a:schemeClr>
              </a:buClr>
              <a:buFont typeface="Arial" panose="020B0604020202020204" pitchFamily="34" charset="0"/>
              <a:buChar char="•"/>
            </a:pPr>
            <a:r>
              <a:rPr lang="en-US" sz="2400" dirty="0" smtClean="0">
                <a:solidFill>
                  <a:schemeClr val="accent6">
                    <a:lumMod val="75000"/>
                  </a:schemeClr>
                </a:solidFill>
              </a:rPr>
              <a:t>Establish Transformation Advisory and Network groups</a:t>
            </a:r>
          </a:p>
          <a:p>
            <a:pPr marL="571500" indent="-571500">
              <a:buClr>
                <a:schemeClr val="accent1">
                  <a:lumMod val="75000"/>
                </a:schemeClr>
              </a:buClr>
              <a:buFont typeface="Arial" panose="020B0604020202020204" pitchFamily="34" charset="0"/>
              <a:buChar char="•"/>
            </a:pPr>
            <a:endParaRPr lang="en-US" sz="2400" dirty="0">
              <a:solidFill>
                <a:schemeClr val="accent6">
                  <a:lumMod val="75000"/>
                </a:schemeClr>
              </a:solidFill>
            </a:endParaRPr>
          </a:p>
          <a:p>
            <a:pPr marL="571500" indent="-571500">
              <a:buClr>
                <a:schemeClr val="accent1">
                  <a:lumMod val="75000"/>
                </a:schemeClr>
              </a:buClr>
              <a:buFont typeface="Arial" panose="020B0604020202020204" pitchFamily="34" charset="0"/>
              <a:buChar char="•"/>
            </a:pPr>
            <a:r>
              <a:rPr lang="en-US" sz="2400" dirty="0" smtClean="0">
                <a:solidFill>
                  <a:schemeClr val="accent6">
                    <a:lumMod val="75000"/>
                  </a:schemeClr>
                </a:solidFill>
              </a:rPr>
              <a:t>Begin regular outreach with multiple communication mediums      (newsletter, advisory groups, share with communities of practice)</a:t>
            </a:r>
          </a:p>
          <a:p>
            <a:pPr marL="571500" indent="-571500">
              <a:buClr>
                <a:schemeClr val="accent1">
                  <a:lumMod val="75000"/>
                </a:schemeClr>
              </a:buClr>
              <a:buFont typeface="Arial" panose="020B0604020202020204" pitchFamily="34" charset="0"/>
              <a:buChar char="•"/>
            </a:pPr>
            <a:endParaRPr lang="en-US" sz="2000" dirty="0">
              <a:solidFill>
                <a:schemeClr val="accent6">
                  <a:lumMod val="75000"/>
                </a:schemeClr>
              </a:solidFill>
            </a:endParaRPr>
          </a:p>
          <a:p>
            <a:pPr marL="571500" indent="-571500">
              <a:buClr>
                <a:schemeClr val="accent1">
                  <a:lumMod val="75000"/>
                </a:schemeClr>
              </a:buClr>
              <a:buFont typeface="Arial" panose="020B0604020202020204" pitchFamily="34" charset="0"/>
              <a:buChar char="•"/>
            </a:pPr>
            <a:endParaRPr lang="en-US" sz="2000" dirty="0" smtClean="0">
              <a:solidFill>
                <a:schemeClr val="accent6">
                  <a:lumMod val="75000"/>
                </a:schemeClr>
              </a:solidFill>
            </a:endParaRPr>
          </a:p>
        </p:txBody>
      </p:sp>
    </p:spTree>
    <p:extLst>
      <p:ext uri="{BB962C8B-B14F-4D97-AF65-F5344CB8AC3E}">
        <p14:creationId xmlns:p14="http://schemas.microsoft.com/office/powerpoint/2010/main" val="6133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8EC599-E9BA-49DE-9E9C-9696BB627D2A}" type="slidenum">
              <a:rPr lang="en-US" smtClean="0"/>
              <a:t>17</a:t>
            </a:fld>
            <a:endParaRPr lang="en-US" dirty="0"/>
          </a:p>
        </p:txBody>
      </p:sp>
      <p:sp>
        <p:nvSpPr>
          <p:cNvPr id="5" name="Title 4"/>
          <p:cNvSpPr>
            <a:spLocks noGrp="1"/>
          </p:cNvSpPr>
          <p:nvPr>
            <p:ph type="title" idx="4294967295"/>
          </p:nvPr>
        </p:nvSpPr>
        <p:spPr>
          <a:xfrm>
            <a:off x="440147" y="338625"/>
            <a:ext cx="10914063" cy="1181100"/>
          </a:xfrm>
        </p:spPr>
        <p:txBody>
          <a:bodyPr>
            <a:normAutofit/>
          </a:bodyPr>
          <a:lstStyle/>
          <a:p>
            <a:r>
              <a:rPr lang="en-US" sz="2800" b="1" dirty="0">
                <a:solidFill>
                  <a:schemeClr val="accent6">
                    <a:lumMod val="50000"/>
                  </a:schemeClr>
                </a:solidFill>
              </a:rPr>
              <a:t>Change Management Strategy –</a:t>
            </a:r>
            <a:br>
              <a:rPr lang="en-US" sz="2800" b="1" dirty="0">
                <a:solidFill>
                  <a:schemeClr val="accent6">
                    <a:lumMod val="50000"/>
                  </a:schemeClr>
                </a:solidFill>
              </a:rPr>
            </a:br>
            <a:r>
              <a:rPr lang="en-US" sz="2800" b="1" dirty="0">
                <a:solidFill>
                  <a:schemeClr val="accent6">
                    <a:lumMod val="50000"/>
                  </a:schemeClr>
                </a:solidFill>
              </a:rPr>
              <a:t>Stakeholder Interviews: Themes and Opportunities</a:t>
            </a:r>
          </a:p>
        </p:txBody>
      </p:sp>
      <p:graphicFrame>
        <p:nvGraphicFramePr>
          <p:cNvPr id="3" name="Table 2">
            <a:extLst>
              <a:ext uri="{FF2B5EF4-FFF2-40B4-BE49-F238E27FC236}">
                <a16:creationId xmlns:a16="http://schemas.microsoft.com/office/drawing/2014/main" id="{52A46CEC-7B2F-4AF7-B09C-1946397CF441}"/>
              </a:ext>
            </a:extLst>
          </p:cNvPr>
          <p:cNvGraphicFramePr>
            <a:graphicFrameLocks noGrp="1"/>
          </p:cNvGraphicFramePr>
          <p:nvPr>
            <p:extLst>
              <p:ext uri="{D42A27DB-BD31-4B8C-83A1-F6EECF244321}">
                <p14:modId xmlns:p14="http://schemas.microsoft.com/office/powerpoint/2010/main" val="3211702064"/>
              </p:ext>
            </p:extLst>
          </p:nvPr>
        </p:nvGraphicFramePr>
        <p:xfrm>
          <a:off x="228966" y="1506679"/>
          <a:ext cx="11422214" cy="4820725"/>
        </p:xfrm>
        <a:graphic>
          <a:graphicData uri="http://schemas.openxmlformats.org/drawingml/2006/table">
            <a:tbl>
              <a:tblPr firstRow="1" bandRow="1">
                <a:tableStyleId>{5C22544A-7EE6-4342-B048-85BDC9FD1C3A}</a:tableStyleId>
              </a:tblPr>
              <a:tblGrid>
                <a:gridCol w="571763">
                  <a:extLst>
                    <a:ext uri="{9D8B030D-6E8A-4147-A177-3AD203B41FA5}">
                      <a16:colId xmlns:a16="http://schemas.microsoft.com/office/drawing/2014/main" val="825704346"/>
                    </a:ext>
                  </a:extLst>
                </a:gridCol>
                <a:gridCol w="5121588">
                  <a:extLst>
                    <a:ext uri="{9D8B030D-6E8A-4147-A177-3AD203B41FA5}">
                      <a16:colId xmlns:a16="http://schemas.microsoft.com/office/drawing/2014/main" val="3439787145"/>
                    </a:ext>
                  </a:extLst>
                </a:gridCol>
                <a:gridCol w="566790">
                  <a:extLst>
                    <a:ext uri="{9D8B030D-6E8A-4147-A177-3AD203B41FA5}">
                      <a16:colId xmlns:a16="http://schemas.microsoft.com/office/drawing/2014/main" val="2918983503"/>
                    </a:ext>
                  </a:extLst>
                </a:gridCol>
                <a:gridCol w="5162073">
                  <a:extLst>
                    <a:ext uri="{9D8B030D-6E8A-4147-A177-3AD203B41FA5}">
                      <a16:colId xmlns:a16="http://schemas.microsoft.com/office/drawing/2014/main" val="1365618488"/>
                    </a:ext>
                  </a:extLst>
                </a:gridCol>
              </a:tblGrid>
              <a:tr h="548198">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ysClr val="window" lastClr="FFFFFF"/>
                          </a:solidFill>
                          <a:latin typeface="Corbel" panose="020B0503020204020204" pitchFamily="34" charset="0"/>
                          <a:ea typeface="+mn-ea"/>
                          <a:cs typeface="+mn-cs"/>
                        </a:rPr>
                        <a:t>Themes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ysClr val="window" lastClr="FFFFFF"/>
                          </a:solidFill>
                          <a:latin typeface="Corbel" panose="020B0503020204020204" pitchFamily="34" charset="0"/>
                          <a:ea typeface="+mn-ea"/>
                          <a:cs typeface="+mn-cs"/>
                        </a:rPr>
                        <a:t>Opportunities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02179580"/>
                  </a:ext>
                </a:extLst>
              </a:tr>
              <a:tr h="877116">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Cautious Support for One Washington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hueOff val="0"/>
                              <a:satOff val="0"/>
                              <a:lumOff val="0"/>
                              <a:alphaOff val="0"/>
                            </a:sysClr>
                          </a:solidFill>
                          <a:latin typeface="Corbel" panose="020B0503020204020204" pitchFamily="34" charset="0"/>
                          <a:ea typeface="+mn-ea"/>
                          <a:cs typeface="+mn-cs"/>
                        </a:rPr>
                        <a:t>Seek to build  positive momentum and trust by sharing the incremental advances and wins.  Consider a statement from the Governor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1785317"/>
                  </a:ext>
                </a:extLst>
              </a:tr>
              <a:tr h="80060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dirty="0"/>
                    </a:p>
                    <a:p>
                      <a:r>
                        <a:rPr lang="en-US" sz="1600" dirty="0"/>
                        <a:t>Need to understand timeline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hueOff val="0"/>
                              <a:satOff val="0"/>
                              <a:lumOff val="0"/>
                              <a:alphaOff val="0"/>
                            </a:sysClr>
                          </a:solidFill>
                          <a:latin typeface="Corbel" panose="020B0503020204020204" pitchFamily="34" charset="0"/>
                          <a:ea typeface="+mn-ea"/>
                          <a:cs typeface="+mn-cs"/>
                        </a:rPr>
                        <a:t>Socialize timeline and expected resourcing requests to allow agencies to budget and prioritize for One Washington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9203162"/>
                  </a:ext>
                </a:extLst>
              </a:tr>
              <a:tr h="76747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dirty="0"/>
                    </a:p>
                    <a:p>
                      <a:r>
                        <a:rPr lang="en-US" sz="1600" dirty="0"/>
                        <a:t>In person communications are the most effective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hueOff val="0"/>
                              <a:satOff val="0"/>
                              <a:lumOff val="0"/>
                              <a:alphaOff val="0"/>
                            </a:sysClr>
                          </a:solidFill>
                          <a:latin typeface="Corbel" panose="020B0503020204020204" pitchFamily="34" charset="0"/>
                          <a:ea typeface="+mn-ea"/>
                          <a:cs typeface="+mn-cs"/>
                        </a:rPr>
                        <a:t>Include content and channels in  the Comms plan and stress in person communications to the agencies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85784810"/>
                  </a:ext>
                </a:extLst>
              </a:tr>
              <a:tr h="877116">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dirty="0"/>
                    </a:p>
                    <a:p>
                      <a:r>
                        <a:rPr lang="en-US" sz="1600" dirty="0"/>
                        <a:t>Change investment by agencies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hueOff val="0"/>
                              <a:satOff val="0"/>
                              <a:lumOff val="0"/>
                              <a:alphaOff val="0"/>
                            </a:sysClr>
                          </a:solidFill>
                          <a:latin typeface="Corbel" panose="020B0503020204020204" pitchFamily="34" charset="0"/>
                          <a:ea typeface="+mn-ea"/>
                          <a:cs typeface="+mn-cs"/>
                        </a:rPr>
                        <a:t>Agencies with a change culture will be well positioned for One Washington. They should share stories and best practices with other agencies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28039764"/>
                  </a:ext>
                </a:extLst>
              </a:tr>
              <a:tr h="9502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600" dirty="0"/>
                    </a:p>
                    <a:p>
                      <a:r>
                        <a:rPr lang="en-US" sz="1600" dirty="0"/>
                        <a:t>Expand website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600" dirty="0"/>
                        <a:t>Website as a push as well as a pull for information:  up to date information on timelines, status of program, scope, program team, etc.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08664953"/>
                  </a:ext>
                </a:extLst>
              </a:tr>
            </a:tbl>
          </a:graphicData>
        </a:graphic>
      </p:graphicFrame>
      <p:sp>
        <p:nvSpPr>
          <p:cNvPr id="9" name="Rectangle 8">
            <a:extLst>
              <a:ext uri="{FF2B5EF4-FFF2-40B4-BE49-F238E27FC236}">
                <a16:creationId xmlns:a16="http://schemas.microsoft.com/office/drawing/2014/main" id="{F992FE88-8E21-4703-BB20-B61F84465825}"/>
              </a:ext>
            </a:extLst>
          </p:cNvPr>
          <p:cNvSpPr/>
          <p:nvPr/>
        </p:nvSpPr>
        <p:spPr>
          <a:xfrm>
            <a:off x="5727184" y="1593664"/>
            <a:ext cx="326906" cy="340394"/>
          </a:xfrm>
          <a:prstGeom prst="rect">
            <a:avLst/>
          </a:prstGeom>
          <a:blipFill rotWithShape="0">
            <a:blip r:embed="rId3">
              <a:duotone>
                <a:srgbClr val="DDDDDD">
                  <a:shade val="45000"/>
                  <a:satMod val="135000"/>
                </a:srgb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Rectangle 9">
            <a:extLst>
              <a:ext uri="{FF2B5EF4-FFF2-40B4-BE49-F238E27FC236}">
                <a16:creationId xmlns:a16="http://schemas.microsoft.com/office/drawing/2014/main" id="{E30C4DDB-5A34-4F08-9EA2-32B1031FE73B}"/>
              </a:ext>
            </a:extLst>
          </p:cNvPr>
          <p:cNvSpPr/>
          <p:nvPr/>
        </p:nvSpPr>
        <p:spPr>
          <a:xfrm>
            <a:off x="415181" y="2347472"/>
            <a:ext cx="353450" cy="353450"/>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Rectangle 10">
            <a:extLst>
              <a:ext uri="{FF2B5EF4-FFF2-40B4-BE49-F238E27FC236}">
                <a16:creationId xmlns:a16="http://schemas.microsoft.com/office/drawing/2014/main" id="{6FD604C4-A7FC-4FB3-ADD7-BD1BA6946A16}"/>
              </a:ext>
            </a:extLst>
          </p:cNvPr>
          <p:cNvSpPr/>
          <p:nvPr/>
        </p:nvSpPr>
        <p:spPr>
          <a:xfrm>
            <a:off x="449616" y="3188989"/>
            <a:ext cx="353450" cy="415043"/>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Rectangle 11">
            <a:extLst>
              <a:ext uri="{FF2B5EF4-FFF2-40B4-BE49-F238E27FC236}">
                <a16:creationId xmlns:a16="http://schemas.microsoft.com/office/drawing/2014/main" id="{FBA5052C-2BE4-4E99-8B94-F2E9DF7287FA}"/>
              </a:ext>
            </a:extLst>
          </p:cNvPr>
          <p:cNvSpPr/>
          <p:nvPr/>
        </p:nvSpPr>
        <p:spPr>
          <a:xfrm>
            <a:off x="440147" y="3943814"/>
            <a:ext cx="353450" cy="353450"/>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B196B69F-4D2A-497A-A3A7-6EF2043BADBB}"/>
              </a:ext>
            </a:extLst>
          </p:cNvPr>
          <p:cNvSpPr/>
          <p:nvPr/>
        </p:nvSpPr>
        <p:spPr>
          <a:xfrm>
            <a:off x="506503" y="4785229"/>
            <a:ext cx="353450" cy="353441"/>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AD64E763-A684-4C09-BF38-24C1F83CDEC0}"/>
              </a:ext>
            </a:extLst>
          </p:cNvPr>
          <p:cNvSpPr/>
          <p:nvPr/>
        </p:nvSpPr>
        <p:spPr>
          <a:xfrm>
            <a:off x="487890" y="5605468"/>
            <a:ext cx="343148" cy="353441"/>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Rectangle 15">
            <a:extLst>
              <a:ext uri="{FF2B5EF4-FFF2-40B4-BE49-F238E27FC236}">
                <a16:creationId xmlns:a16="http://schemas.microsoft.com/office/drawing/2014/main" id="{14B1CF45-E954-4C41-BCDB-672D4F53D0C8}"/>
              </a:ext>
            </a:extLst>
          </p:cNvPr>
          <p:cNvSpPr/>
          <p:nvPr/>
        </p:nvSpPr>
        <p:spPr>
          <a:xfrm>
            <a:off x="5720459" y="2191513"/>
            <a:ext cx="353441" cy="353441"/>
          </a:xfrm>
          <a:prstGeom prst="rect">
            <a:avLst/>
          </a:prstGeom>
          <a:blipFill rotWithShape="0">
            <a:blip r:embed="rId3">
              <a:duotone>
                <a:schemeClr val="accent6">
                  <a:shade val="45000"/>
                  <a:satMod val="135000"/>
                </a:scheme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Rectangle 16">
            <a:extLst>
              <a:ext uri="{FF2B5EF4-FFF2-40B4-BE49-F238E27FC236}">
                <a16:creationId xmlns:a16="http://schemas.microsoft.com/office/drawing/2014/main" id="{A9110AB8-72FA-4A28-B93C-6DEFA3B9D4CC}"/>
              </a:ext>
            </a:extLst>
          </p:cNvPr>
          <p:cNvSpPr/>
          <p:nvPr/>
        </p:nvSpPr>
        <p:spPr>
          <a:xfrm>
            <a:off x="5763353" y="3005914"/>
            <a:ext cx="353441" cy="353441"/>
          </a:xfrm>
          <a:prstGeom prst="rect">
            <a:avLst/>
          </a:prstGeom>
          <a:blipFill rotWithShape="0">
            <a:blip r:embed="rId3">
              <a:duotone>
                <a:schemeClr val="accent6">
                  <a:shade val="45000"/>
                  <a:satMod val="135000"/>
                </a:scheme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Rectangle 17">
            <a:extLst>
              <a:ext uri="{FF2B5EF4-FFF2-40B4-BE49-F238E27FC236}">
                <a16:creationId xmlns:a16="http://schemas.microsoft.com/office/drawing/2014/main" id="{9E92D80B-082F-4418-901C-478287D33E5A}"/>
              </a:ext>
            </a:extLst>
          </p:cNvPr>
          <p:cNvSpPr/>
          <p:nvPr/>
        </p:nvSpPr>
        <p:spPr>
          <a:xfrm>
            <a:off x="5805385" y="3874265"/>
            <a:ext cx="353441" cy="353441"/>
          </a:xfrm>
          <a:prstGeom prst="rect">
            <a:avLst/>
          </a:prstGeom>
          <a:blipFill rotWithShape="0">
            <a:blip r:embed="rId3">
              <a:duotone>
                <a:schemeClr val="accent6">
                  <a:shade val="45000"/>
                  <a:satMod val="135000"/>
                </a:scheme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9" name="Rectangle 18">
            <a:extLst>
              <a:ext uri="{FF2B5EF4-FFF2-40B4-BE49-F238E27FC236}">
                <a16:creationId xmlns:a16="http://schemas.microsoft.com/office/drawing/2014/main" id="{7F56DD34-2921-486D-B003-62B3E3DEB8F6}"/>
              </a:ext>
            </a:extLst>
          </p:cNvPr>
          <p:cNvSpPr/>
          <p:nvPr/>
        </p:nvSpPr>
        <p:spPr>
          <a:xfrm>
            <a:off x="5834870" y="4671649"/>
            <a:ext cx="353441" cy="353441"/>
          </a:xfrm>
          <a:prstGeom prst="rect">
            <a:avLst/>
          </a:prstGeom>
          <a:blipFill rotWithShape="0">
            <a:blip r:embed="rId3">
              <a:duotone>
                <a:schemeClr val="accent6">
                  <a:shade val="45000"/>
                  <a:satMod val="135000"/>
                </a:scheme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Rectangle 19">
            <a:extLst>
              <a:ext uri="{FF2B5EF4-FFF2-40B4-BE49-F238E27FC236}">
                <a16:creationId xmlns:a16="http://schemas.microsoft.com/office/drawing/2014/main" id="{85E9DBC7-3815-41C5-B007-A01CA5953988}"/>
              </a:ext>
            </a:extLst>
          </p:cNvPr>
          <p:cNvSpPr/>
          <p:nvPr/>
        </p:nvSpPr>
        <p:spPr>
          <a:xfrm>
            <a:off x="5853055" y="5537679"/>
            <a:ext cx="353441" cy="353441"/>
          </a:xfrm>
          <a:prstGeom prst="rect">
            <a:avLst/>
          </a:prstGeom>
          <a:blipFill rotWithShape="0">
            <a:blip r:embed="rId3">
              <a:duotone>
                <a:schemeClr val="accent6">
                  <a:shade val="45000"/>
                  <a:satMod val="135000"/>
                </a:schemeClr>
                <a:prstClr val="white"/>
              </a:duotone>
            </a:blip>
            <a:srcRect/>
            <a:stretch>
              <a:fillRect t="-3000" b="-3000"/>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1" name="Rectangle 20">
            <a:extLst>
              <a:ext uri="{FF2B5EF4-FFF2-40B4-BE49-F238E27FC236}">
                <a16:creationId xmlns:a16="http://schemas.microsoft.com/office/drawing/2014/main" id="{E30C4DDB-5A34-4F08-9EA2-32B1031FE73B}"/>
              </a:ext>
            </a:extLst>
          </p:cNvPr>
          <p:cNvSpPr/>
          <p:nvPr/>
        </p:nvSpPr>
        <p:spPr>
          <a:xfrm>
            <a:off x="306014" y="1630480"/>
            <a:ext cx="353450" cy="353450"/>
          </a:xfrm>
          <a:prstGeom prst="rect">
            <a:avLst/>
          </a:prstGeom>
          <a:blipFill rotWithShape="0">
            <a:blip r:embed="rId4">
              <a:duotone>
                <a:schemeClr val="accent6">
                  <a:shade val="45000"/>
                  <a:satMod val="135000"/>
                </a:schemeClr>
                <a:prstClr val="white"/>
              </a:duotone>
            </a:blip>
            <a:srcRect/>
            <a:stretch>
              <a:fillRect/>
            </a:stretch>
          </a:blip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2248659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lumMod val="75000"/>
                  </a:schemeClr>
                </a:solidFill>
              </a:rPr>
              <a:t>Survey Questions</a:t>
            </a:r>
            <a:endParaRPr lang="en-US" b="1" dirty="0">
              <a:solidFill>
                <a:schemeClr val="accent6">
                  <a:lumMod val="75000"/>
                </a:schemeClr>
              </a:solidFill>
            </a:endParaRPr>
          </a:p>
        </p:txBody>
      </p:sp>
      <p:sp>
        <p:nvSpPr>
          <p:cNvPr id="9" name="Content Placeholder 8"/>
          <p:cNvSpPr>
            <a:spLocks noGrp="1"/>
          </p:cNvSpPr>
          <p:nvPr>
            <p:ph idx="1"/>
          </p:nvPr>
        </p:nvSpPr>
        <p:spPr>
          <a:xfrm>
            <a:off x="812494" y="1804012"/>
            <a:ext cx="9872871" cy="4038600"/>
          </a:xfrm>
        </p:spPr>
        <p:txBody>
          <a:bodyPr>
            <a:noAutofit/>
          </a:bodyPr>
          <a:lstStyle/>
          <a:p>
            <a:r>
              <a:rPr lang="en-US" sz="2800" b="1" dirty="0" smtClean="0">
                <a:latin typeface="Calibri Light" panose="020F0302020204030204" pitchFamily="34" charset="0"/>
                <a:cs typeface="Calibri Light" panose="020F0302020204030204" pitchFamily="34" charset="0"/>
              </a:rPr>
              <a:t>Will be sent via Survey Monkey</a:t>
            </a:r>
          </a:p>
          <a:p>
            <a:pPr marL="0" indent="0">
              <a:buNone/>
            </a:pPr>
            <a:endParaRPr lang="en-US" sz="2800" b="1" dirty="0">
              <a:latin typeface="Calibri Light" panose="020F0302020204030204" pitchFamily="34" charset="0"/>
              <a:cs typeface="Calibri Light" panose="020F0302020204030204" pitchFamily="34" charset="0"/>
            </a:endParaRPr>
          </a:p>
          <a:p>
            <a:r>
              <a:rPr lang="en-US" sz="2800" b="1" dirty="0" smtClean="0">
                <a:latin typeface="Calibri Light" panose="020F0302020204030204" pitchFamily="34" charset="0"/>
                <a:cs typeface="Calibri Light" panose="020F0302020204030204" pitchFamily="34" charset="0"/>
              </a:rPr>
              <a:t>From the One Washington </a:t>
            </a:r>
            <a:r>
              <a:rPr lang="en-US" sz="2800" b="1" dirty="0">
                <a:latin typeface="Calibri Light" panose="020F0302020204030204" pitchFamily="34" charset="0"/>
                <a:cs typeface="Calibri Light" panose="020F0302020204030204" pitchFamily="34" charset="0"/>
              </a:rPr>
              <a:t>mailbox on February </a:t>
            </a:r>
            <a:r>
              <a:rPr lang="en-US" sz="2800" b="1" dirty="0" smtClean="0">
                <a:latin typeface="Calibri Light" panose="020F0302020204030204" pitchFamily="34" charset="0"/>
                <a:cs typeface="Calibri Light" panose="020F0302020204030204" pitchFamily="34" charset="0"/>
              </a:rPr>
              <a:t>8</a:t>
            </a:r>
          </a:p>
          <a:p>
            <a:endParaRPr lang="en-US" sz="2800" b="1" dirty="0">
              <a:latin typeface="Calibri Light" panose="020F0302020204030204" pitchFamily="34" charset="0"/>
              <a:cs typeface="Calibri Light" panose="020F0302020204030204" pitchFamily="34" charset="0"/>
            </a:endParaRPr>
          </a:p>
          <a:p>
            <a:r>
              <a:rPr lang="en-US" sz="2800" b="1" dirty="0" smtClean="0">
                <a:latin typeface="Calibri Light" panose="020F0302020204030204" pitchFamily="34" charset="0"/>
                <a:cs typeface="Calibri Light" panose="020F0302020204030204" pitchFamily="34" charset="0"/>
              </a:rPr>
              <a:t>Please complete by February 23</a:t>
            </a:r>
          </a:p>
          <a:p>
            <a:endParaRPr lang="en-US" sz="2800" b="1" dirty="0">
              <a:latin typeface="Calibri Light" panose="020F0302020204030204" pitchFamily="34" charset="0"/>
              <a:cs typeface="Calibri Light" panose="020F0302020204030204" pitchFamily="34" charset="0"/>
            </a:endParaRPr>
          </a:p>
          <a:p>
            <a:r>
              <a:rPr lang="en-US" sz="2800" b="1" dirty="0" smtClean="0">
                <a:latin typeface="Calibri Light" panose="020F0302020204030204" pitchFamily="34" charset="0"/>
                <a:cs typeface="Calibri Light" panose="020F0302020204030204" pitchFamily="34" charset="0"/>
              </a:rPr>
              <a:t>Thank you for your time and attention-your participation is important</a:t>
            </a:r>
            <a:endParaRPr lang="en-US" sz="28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437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Questions Purpose</a:t>
            </a:r>
            <a:endParaRPr lang="en-US" dirty="0">
              <a:solidFill>
                <a:srgbClr val="0070C0"/>
              </a:solidFill>
            </a:endParaRPr>
          </a:p>
        </p:txBody>
      </p:sp>
      <p:sp>
        <p:nvSpPr>
          <p:cNvPr id="3" name="Rectangle 2"/>
          <p:cNvSpPr/>
          <p:nvPr/>
        </p:nvSpPr>
        <p:spPr>
          <a:xfrm>
            <a:off x="1453240" y="2115128"/>
            <a:ext cx="8679051" cy="3108543"/>
          </a:xfrm>
          <a:prstGeom prst="rect">
            <a:avLst/>
          </a:prstGeom>
        </p:spPr>
        <p:txBody>
          <a:bodyPr wrap="square">
            <a:spAutoFit/>
          </a:bodyPr>
          <a:lstStyle/>
          <a:p>
            <a:pPr marL="571500" indent="-571500">
              <a:buClr>
                <a:schemeClr val="accent1">
                  <a:lumMod val="75000"/>
                </a:schemeClr>
              </a:buClr>
              <a:buFont typeface="Arial" panose="020B0604020202020204" pitchFamily="34" charset="0"/>
              <a:buChar char="•"/>
            </a:pPr>
            <a:r>
              <a:rPr lang="en-US" sz="2800" dirty="0">
                <a:solidFill>
                  <a:schemeClr val="accent2">
                    <a:lumMod val="50000"/>
                  </a:schemeClr>
                </a:solidFill>
              </a:rPr>
              <a:t>Change </a:t>
            </a:r>
            <a:r>
              <a:rPr lang="en-US" sz="2800" dirty="0" smtClean="0">
                <a:solidFill>
                  <a:schemeClr val="accent2">
                    <a:lumMod val="50000"/>
                  </a:schemeClr>
                </a:solidFill>
              </a:rPr>
              <a:t>Initiatives</a:t>
            </a:r>
          </a:p>
          <a:p>
            <a:pPr marL="571500" indent="-571500">
              <a:buClr>
                <a:schemeClr val="accent1">
                  <a:lumMod val="75000"/>
                </a:schemeClr>
              </a:buClr>
              <a:buFont typeface="Arial" panose="020B0604020202020204" pitchFamily="34" charset="0"/>
              <a:buChar char="•"/>
            </a:pPr>
            <a:endParaRPr lang="en-US" sz="2800" dirty="0">
              <a:solidFill>
                <a:schemeClr val="accent2">
                  <a:lumMod val="50000"/>
                </a:schemeClr>
              </a:solidFill>
            </a:endParaRPr>
          </a:p>
          <a:p>
            <a:pPr marL="571500" indent="-571500">
              <a:buClr>
                <a:schemeClr val="accent1">
                  <a:lumMod val="75000"/>
                </a:schemeClr>
              </a:buClr>
              <a:buFont typeface="Arial" panose="020B0604020202020204" pitchFamily="34" charset="0"/>
              <a:buChar char="•"/>
            </a:pPr>
            <a:r>
              <a:rPr lang="en-US" sz="2800" dirty="0">
                <a:solidFill>
                  <a:schemeClr val="accent2">
                    <a:lumMod val="50000"/>
                  </a:schemeClr>
                </a:solidFill>
              </a:rPr>
              <a:t>Adoption of </a:t>
            </a:r>
            <a:r>
              <a:rPr lang="en-US" sz="2800" dirty="0" smtClean="0">
                <a:solidFill>
                  <a:schemeClr val="accent2">
                    <a:lumMod val="50000"/>
                  </a:schemeClr>
                </a:solidFill>
              </a:rPr>
              <a:t>change</a:t>
            </a:r>
          </a:p>
          <a:p>
            <a:pPr marL="571500" indent="-571500">
              <a:buClr>
                <a:schemeClr val="accent1">
                  <a:lumMod val="75000"/>
                </a:schemeClr>
              </a:buClr>
              <a:buFont typeface="Arial" panose="020B0604020202020204" pitchFamily="34" charset="0"/>
              <a:buChar char="•"/>
            </a:pPr>
            <a:endParaRPr lang="en-US" sz="2800" dirty="0">
              <a:solidFill>
                <a:schemeClr val="accent2">
                  <a:lumMod val="50000"/>
                </a:schemeClr>
              </a:solidFill>
            </a:endParaRPr>
          </a:p>
          <a:p>
            <a:pPr marL="571500" indent="-571500">
              <a:buClr>
                <a:schemeClr val="accent1">
                  <a:lumMod val="75000"/>
                </a:schemeClr>
              </a:buClr>
              <a:buFont typeface="Arial" panose="020B0604020202020204" pitchFamily="34" charset="0"/>
              <a:buChar char="•"/>
            </a:pPr>
            <a:r>
              <a:rPr lang="en-US" sz="2800" dirty="0" smtClean="0">
                <a:solidFill>
                  <a:schemeClr val="accent2">
                    <a:lumMod val="50000"/>
                  </a:schemeClr>
                </a:solidFill>
              </a:rPr>
              <a:t>Communications</a:t>
            </a:r>
          </a:p>
          <a:p>
            <a:pPr marL="571500" indent="-571500">
              <a:buClr>
                <a:schemeClr val="accent1">
                  <a:lumMod val="75000"/>
                </a:schemeClr>
              </a:buClr>
              <a:buFont typeface="Arial" panose="020B0604020202020204" pitchFamily="34" charset="0"/>
              <a:buChar char="•"/>
            </a:pPr>
            <a:endParaRPr lang="en-US" sz="2800" dirty="0">
              <a:solidFill>
                <a:schemeClr val="accent2">
                  <a:lumMod val="50000"/>
                </a:schemeClr>
              </a:solidFill>
            </a:endParaRPr>
          </a:p>
          <a:p>
            <a:pPr marL="571500" indent="-571500">
              <a:buClr>
                <a:schemeClr val="accent1">
                  <a:lumMod val="75000"/>
                </a:schemeClr>
              </a:buClr>
              <a:buFont typeface="Arial" panose="020B0604020202020204" pitchFamily="34" charset="0"/>
              <a:buChar char="•"/>
            </a:pPr>
            <a:r>
              <a:rPr lang="en-US" sz="2800" dirty="0">
                <a:solidFill>
                  <a:schemeClr val="accent2">
                    <a:lumMod val="50000"/>
                  </a:schemeClr>
                </a:solidFill>
              </a:rPr>
              <a:t>Training</a:t>
            </a:r>
          </a:p>
        </p:txBody>
      </p:sp>
    </p:spTree>
    <p:extLst>
      <p:ext uri="{BB962C8B-B14F-4D97-AF65-F5344CB8AC3E}">
        <p14:creationId xmlns:p14="http://schemas.microsoft.com/office/powerpoint/2010/main" val="1988158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latin typeface="Calibri Light" panose="020F0302020204030204" pitchFamily="34" charset="0"/>
                <a:cs typeface="Calibri Light" panose="020F0302020204030204" pitchFamily="34" charset="0"/>
              </a:rPr>
              <a:t>Agenda</a:t>
            </a:r>
            <a:endParaRPr lang="en-US" b="1"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r>
              <a:rPr lang="en-US" sz="2400" dirty="0" smtClean="0">
                <a:solidFill>
                  <a:schemeClr val="accent6">
                    <a:lumMod val="75000"/>
                  </a:schemeClr>
                </a:solidFill>
                <a:latin typeface="+mj-lt"/>
              </a:rPr>
              <a:t>One Washington</a:t>
            </a:r>
          </a:p>
          <a:p>
            <a:r>
              <a:rPr lang="en-US" sz="2400" dirty="0" smtClean="0">
                <a:solidFill>
                  <a:schemeClr val="accent6">
                    <a:lumMod val="75000"/>
                  </a:schemeClr>
                </a:solidFill>
                <a:latin typeface="+mj-lt"/>
              </a:rPr>
              <a:t>Momentum and Achievements</a:t>
            </a:r>
          </a:p>
          <a:p>
            <a:r>
              <a:rPr lang="en-US" sz="2400" dirty="0" smtClean="0">
                <a:solidFill>
                  <a:schemeClr val="accent6">
                    <a:lumMod val="75000"/>
                  </a:schemeClr>
                </a:solidFill>
                <a:latin typeface="+mj-lt"/>
              </a:rPr>
              <a:t>Why an ERP</a:t>
            </a:r>
          </a:p>
          <a:p>
            <a:r>
              <a:rPr lang="en-US" sz="2400" dirty="0" smtClean="0">
                <a:solidFill>
                  <a:schemeClr val="accent6">
                    <a:lumMod val="75000"/>
                  </a:schemeClr>
                </a:solidFill>
                <a:latin typeface="+mj-lt"/>
              </a:rPr>
              <a:t>What’s in it for me</a:t>
            </a:r>
          </a:p>
          <a:p>
            <a:r>
              <a:rPr lang="en-US" sz="2400" dirty="0" smtClean="0">
                <a:solidFill>
                  <a:schemeClr val="accent6">
                    <a:lumMod val="75000"/>
                  </a:schemeClr>
                </a:solidFill>
                <a:latin typeface="+mj-lt"/>
              </a:rPr>
              <a:t>How and when will this happen</a:t>
            </a:r>
          </a:p>
          <a:p>
            <a:r>
              <a:rPr lang="en-US" sz="2400" dirty="0" smtClean="0">
                <a:solidFill>
                  <a:schemeClr val="accent6">
                    <a:lumMod val="75000"/>
                  </a:schemeClr>
                </a:solidFill>
                <a:latin typeface="+mj-lt"/>
              </a:rPr>
              <a:t>Organizational Change Management</a:t>
            </a:r>
          </a:p>
          <a:p>
            <a:r>
              <a:rPr lang="en-US" sz="2400" dirty="0" smtClean="0">
                <a:solidFill>
                  <a:schemeClr val="accent6">
                    <a:lumMod val="75000"/>
                  </a:schemeClr>
                </a:solidFill>
                <a:latin typeface="+mj-lt"/>
              </a:rPr>
              <a:t>Survey Questions</a:t>
            </a:r>
          </a:p>
          <a:p>
            <a:endParaRPr lang="en-US" dirty="0" smtClean="0">
              <a:solidFill>
                <a:schemeClr val="accent6">
                  <a:lumMod val="75000"/>
                </a:schemeClr>
              </a:solidFill>
              <a:latin typeface="+mj-lt"/>
            </a:endParaRPr>
          </a:p>
          <a:p>
            <a:endParaRPr lang="en-US" dirty="0">
              <a:solidFill>
                <a:schemeClr val="accent6">
                  <a:lumMod val="75000"/>
                </a:schemeClr>
              </a:solidFill>
              <a:latin typeface="+mj-lt"/>
            </a:endParaRPr>
          </a:p>
        </p:txBody>
      </p:sp>
    </p:spTree>
    <p:extLst>
      <p:ext uri="{BB962C8B-B14F-4D97-AF65-F5344CB8AC3E}">
        <p14:creationId xmlns:p14="http://schemas.microsoft.com/office/powerpoint/2010/main" val="101539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lumMod val="75000"/>
                  </a:schemeClr>
                </a:solidFill>
              </a:rPr>
              <a:t>  A Few Survey Questions clarified</a:t>
            </a:r>
            <a:endParaRPr lang="en-US" b="1" dirty="0">
              <a:solidFill>
                <a:schemeClr val="accent6">
                  <a:lumMod val="75000"/>
                </a:schemeClr>
              </a:solidFill>
            </a:endParaRPr>
          </a:p>
        </p:txBody>
      </p:sp>
      <p:sp>
        <p:nvSpPr>
          <p:cNvPr id="5" name="Text Placeholder 4"/>
          <p:cNvSpPr>
            <a:spLocks noGrp="1"/>
          </p:cNvSpPr>
          <p:nvPr>
            <p:ph type="body" idx="1"/>
          </p:nvPr>
        </p:nvSpPr>
        <p:spPr/>
        <p:txBody>
          <a:bodyPr/>
          <a:lstStyle/>
          <a:p>
            <a:r>
              <a:rPr lang="en-US" dirty="0" smtClean="0"/>
              <a:t>	</a:t>
            </a:r>
            <a:r>
              <a:rPr lang="en-US" dirty="0" smtClean="0">
                <a:solidFill>
                  <a:schemeClr val="accent6">
                    <a:lumMod val="50000"/>
                  </a:schemeClr>
                </a:solidFill>
              </a:rPr>
              <a:t>Pain Points</a:t>
            </a:r>
            <a:endParaRPr lang="en-US" dirty="0">
              <a:solidFill>
                <a:schemeClr val="accent6">
                  <a:lumMod val="50000"/>
                </a:schemeClr>
              </a:solidFill>
            </a:endParaRPr>
          </a:p>
        </p:txBody>
      </p:sp>
      <p:sp>
        <p:nvSpPr>
          <p:cNvPr id="6" name="Content Placeholder 5"/>
          <p:cNvSpPr>
            <a:spLocks noGrp="1"/>
          </p:cNvSpPr>
          <p:nvPr>
            <p:ph sz="half" idx="2"/>
          </p:nvPr>
        </p:nvSpPr>
        <p:spPr/>
        <p:txBody>
          <a:bodyPr/>
          <a:lstStyle/>
          <a:p>
            <a:r>
              <a:rPr lang="en-US" dirty="0" smtClean="0"/>
              <a:t>This question is designed to help understand  what business processes or outcomes are challenging-not a reflection of the DES service-focus is on the systems and technology, not your service provider.</a:t>
            </a:r>
            <a:endParaRPr lang="en-US" dirty="0"/>
          </a:p>
        </p:txBody>
      </p:sp>
      <p:sp>
        <p:nvSpPr>
          <p:cNvPr id="7" name="Text Placeholder 6"/>
          <p:cNvSpPr>
            <a:spLocks noGrp="1"/>
          </p:cNvSpPr>
          <p:nvPr>
            <p:ph type="body" sz="quarter" idx="3"/>
          </p:nvPr>
        </p:nvSpPr>
        <p:spPr>
          <a:xfrm>
            <a:off x="6791036" y="1895410"/>
            <a:ext cx="5183188" cy="823912"/>
          </a:xfrm>
        </p:spPr>
        <p:txBody>
          <a:bodyPr/>
          <a:lstStyle/>
          <a:p>
            <a:r>
              <a:rPr lang="en-US" dirty="0" smtClean="0">
                <a:solidFill>
                  <a:schemeClr val="accent6">
                    <a:lumMod val="50000"/>
                  </a:schemeClr>
                </a:solidFill>
              </a:rPr>
              <a:t>Magic Wand</a:t>
            </a:r>
            <a:endParaRPr lang="en-US" dirty="0">
              <a:solidFill>
                <a:schemeClr val="accent6">
                  <a:lumMod val="50000"/>
                </a:schemeClr>
              </a:solidFill>
            </a:endParaRPr>
          </a:p>
        </p:txBody>
      </p:sp>
      <p:sp>
        <p:nvSpPr>
          <p:cNvPr id="8" name="Content Placeholder 7"/>
          <p:cNvSpPr>
            <a:spLocks noGrp="1"/>
          </p:cNvSpPr>
          <p:nvPr>
            <p:ph sz="quarter" idx="4"/>
          </p:nvPr>
        </p:nvSpPr>
        <p:spPr/>
        <p:txBody>
          <a:bodyPr/>
          <a:lstStyle/>
          <a:p>
            <a:r>
              <a:rPr lang="en-US" dirty="0" smtClean="0"/>
              <a:t>This question is to help understand what are ideal business outcomes/information you would benefit from or help add value to your agency.</a:t>
            </a:r>
            <a:endParaRPr lang="en-US" dirty="0"/>
          </a:p>
        </p:txBody>
      </p:sp>
    </p:spTree>
    <p:extLst>
      <p:ext uri="{BB962C8B-B14F-4D97-AF65-F5344CB8AC3E}">
        <p14:creationId xmlns:p14="http://schemas.microsoft.com/office/powerpoint/2010/main" val="7826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lumMod val="75000"/>
                  </a:schemeClr>
                </a:solidFill>
              </a:rPr>
              <a:t>  A Few Survey Questions clarified</a:t>
            </a:r>
            <a:endParaRPr lang="en-US" b="1" dirty="0">
              <a:solidFill>
                <a:schemeClr val="accent6">
                  <a:lumMod val="75000"/>
                </a:schemeClr>
              </a:solidFill>
            </a:endParaRPr>
          </a:p>
        </p:txBody>
      </p:sp>
      <p:sp>
        <p:nvSpPr>
          <p:cNvPr id="5" name="Text Placeholder 4"/>
          <p:cNvSpPr>
            <a:spLocks noGrp="1"/>
          </p:cNvSpPr>
          <p:nvPr>
            <p:ph type="body" idx="1"/>
          </p:nvPr>
        </p:nvSpPr>
        <p:spPr>
          <a:xfrm>
            <a:off x="1550122" y="1858610"/>
            <a:ext cx="5157787" cy="823912"/>
          </a:xfrm>
        </p:spPr>
        <p:txBody>
          <a:bodyPr/>
          <a:lstStyle/>
          <a:p>
            <a:r>
              <a:rPr lang="en-US" dirty="0" smtClean="0">
                <a:solidFill>
                  <a:schemeClr val="accent6">
                    <a:lumMod val="50000"/>
                  </a:schemeClr>
                </a:solidFill>
              </a:rPr>
              <a:t>Agents of change</a:t>
            </a:r>
            <a:r>
              <a:rPr lang="en-US" dirty="0" smtClean="0"/>
              <a:t>	</a:t>
            </a:r>
            <a:endParaRPr lang="en-US" dirty="0"/>
          </a:p>
        </p:txBody>
      </p:sp>
      <p:sp>
        <p:nvSpPr>
          <p:cNvPr id="6" name="Content Placeholder 5"/>
          <p:cNvSpPr>
            <a:spLocks noGrp="1"/>
          </p:cNvSpPr>
          <p:nvPr>
            <p:ph sz="half" idx="2"/>
          </p:nvPr>
        </p:nvSpPr>
        <p:spPr/>
        <p:txBody>
          <a:bodyPr/>
          <a:lstStyle/>
          <a:p>
            <a:r>
              <a:rPr lang="en-US" dirty="0" smtClean="0"/>
              <a:t>This question is designed to help understand  who would be the best contact to communicate to regarding the One Washington program. </a:t>
            </a:r>
            <a:endParaRPr lang="en-US" dirty="0"/>
          </a:p>
        </p:txBody>
      </p:sp>
      <p:sp>
        <p:nvSpPr>
          <p:cNvPr id="7" name="Text Placeholder 6"/>
          <p:cNvSpPr>
            <a:spLocks noGrp="1"/>
          </p:cNvSpPr>
          <p:nvPr>
            <p:ph type="body" sz="quarter" idx="3"/>
          </p:nvPr>
        </p:nvSpPr>
        <p:spPr>
          <a:xfrm>
            <a:off x="6846454" y="1858610"/>
            <a:ext cx="5183188" cy="823912"/>
          </a:xfrm>
        </p:spPr>
        <p:txBody>
          <a:bodyPr/>
          <a:lstStyle/>
          <a:p>
            <a:r>
              <a:rPr lang="en-US" dirty="0" smtClean="0">
                <a:solidFill>
                  <a:schemeClr val="accent6">
                    <a:lumMod val="50000"/>
                  </a:schemeClr>
                </a:solidFill>
              </a:rPr>
              <a:t>Shadow systems</a:t>
            </a:r>
            <a:endParaRPr lang="en-US" dirty="0">
              <a:solidFill>
                <a:schemeClr val="accent6">
                  <a:lumMod val="50000"/>
                </a:schemeClr>
              </a:solidFill>
            </a:endParaRPr>
          </a:p>
        </p:txBody>
      </p:sp>
      <p:sp>
        <p:nvSpPr>
          <p:cNvPr id="8" name="Content Placeholder 7"/>
          <p:cNvSpPr>
            <a:spLocks noGrp="1"/>
          </p:cNvSpPr>
          <p:nvPr>
            <p:ph sz="quarter" idx="4"/>
          </p:nvPr>
        </p:nvSpPr>
        <p:spPr/>
        <p:txBody>
          <a:bodyPr/>
          <a:lstStyle/>
          <a:p>
            <a:r>
              <a:rPr lang="en-US" dirty="0" smtClean="0"/>
              <a:t>This question is to help understand what other systems or reports you use in your job that may be outside of the services that DES provides.</a:t>
            </a:r>
            <a:endParaRPr lang="en-US" dirty="0"/>
          </a:p>
        </p:txBody>
      </p:sp>
    </p:spTree>
    <p:extLst>
      <p:ext uri="{BB962C8B-B14F-4D97-AF65-F5344CB8AC3E}">
        <p14:creationId xmlns:p14="http://schemas.microsoft.com/office/powerpoint/2010/main" val="3193738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026" y="2209967"/>
            <a:ext cx="11991974" cy="1325563"/>
          </a:xfrm>
        </p:spPr>
        <p:txBody>
          <a:bodyPr>
            <a:normAutofit fontScale="90000"/>
          </a:bodyPr>
          <a:lstStyle/>
          <a:p>
            <a:pPr algn="ctr"/>
            <a:r>
              <a:rPr lang="en-US" b="1" dirty="0">
                <a:solidFill>
                  <a:schemeClr val="accent6">
                    <a:lumMod val="50000"/>
                  </a:schemeClr>
                </a:solidFill>
              </a:rPr>
              <a:t/>
            </a:r>
            <a:br>
              <a:rPr lang="en-US" b="1" dirty="0">
                <a:solidFill>
                  <a:schemeClr val="accent6">
                    <a:lumMod val="50000"/>
                  </a:schemeClr>
                </a:solidFill>
              </a:rPr>
            </a:br>
            <a:r>
              <a:rPr lang="en-US" b="1" dirty="0">
                <a:solidFill>
                  <a:schemeClr val="accent6">
                    <a:lumMod val="50000"/>
                  </a:schemeClr>
                </a:solidFill>
              </a:rPr>
              <a:t/>
            </a:r>
            <a:br>
              <a:rPr lang="en-US" b="1" dirty="0">
                <a:solidFill>
                  <a:schemeClr val="accent6">
                    <a:lumMod val="50000"/>
                  </a:schemeClr>
                </a:solidFill>
              </a:rPr>
            </a:br>
            <a:r>
              <a:rPr lang="en-US" b="1" dirty="0">
                <a:solidFill>
                  <a:schemeClr val="accent6">
                    <a:lumMod val="50000"/>
                  </a:schemeClr>
                </a:solidFill>
              </a:rPr>
              <a:t>Questions?</a:t>
            </a:r>
          </a:p>
        </p:txBody>
      </p:sp>
    </p:spTree>
    <p:extLst>
      <p:ext uri="{BB962C8B-B14F-4D97-AF65-F5344CB8AC3E}">
        <p14:creationId xmlns:p14="http://schemas.microsoft.com/office/powerpoint/2010/main" val="1457114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3366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36600"/>
              </a:solidFill>
              <a:effectLst/>
              <a:uLnTx/>
              <a:uFillTx/>
              <a:latin typeface="Corbel" panose="020B0503020204020204"/>
              <a:ea typeface="+mn-ea"/>
              <a:cs typeface="+mn-cs"/>
            </a:endParaRPr>
          </a:p>
        </p:txBody>
      </p:sp>
      <p:sp>
        <p:nvSpPr>
          <p:cNvPr id="3" name="Title 2"/>
          <p:cNvSpPr>
            <a:spLocks noGrp="1"/>
          </p:cNvSpPr>
          <p:nvPr>
            <p:ph type="title" idx="4294967295"/>
          </p:nvPr>
        </p:nvSpPr>
        <p:spPr>
          <a:xfrm>
            <a:off x="733217" y="677207"/>
            <a:ext cx="8596313" cy="1320800"/>
          </a:xfrm>
        </p:spPr>
        <p:txBody>
          <a:bodyPr/>
          <a:lstStyle/>
          <a:p>
            <a:r>
              <a:rPr lang="en-US" b="1" dirty="0" smtClean="0">
                <a:solidFill>
                  <a:schemeClr val="accent1">
                    <a:lumMod val="50000"/>
                  </a:schemeClr>
                </a:solidFill>
              </a:rPr>
              <a:t>How to learn more</a:t>
            </a:r>
            <a:endParaRPr lang="en-US" b="1" dirty="0">
              <a:solidFill>
                <a:schemeClr val="accent1">
                  <a:lumMod val="5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791" y="2115025"/>
            <a:ext cx="4122055" cy="2649892"/>
          </a:xfrm>
          <a:prstGeom prst="rect">
            <a:avLst/>
          </a:prstGeom>
        </p:spPr>
      </p:pic>
      <p:sp>
        <p:nvSpPr>
          <p:cNvPr id="7" name="Rectangle 6"/>
          <p:cNvSpPr/>
          <p:nvPr/>
        </p:nvSpPr>
        <p:spPr>
          <a:xfrm>
            <a:off x="-137264" y="4998953"/>
            <a:ext cx="10680442" cy="1231106"/>
          </a:xfrm>
          <a:prstGeom prst="rect">
            <a:avLst/>
          </a:prstGeom>
        </p:spPr>
        <p:txBody>
          <a:bodyPr wrap="square">
            <a:spAutoFit/>
          </a:bodyPr>
          <a:lstStyle/>
          <a:p>
            <a:pPr marL="396875" indent="-396875" algn="ctr"/>
            <a:r>
              <a:rPr lang="en-US" sz="2800" dirty="0">
                <a:solidFill>
                  <a:schemeClr val="accent1">
                    <a:lumMod val="75000"/>
                  </a:schemeClr>
                </a:solidFill>
                <a:hlinkClick r:id="rId4"/>
              </a:rPr>
              <a:t>http://</a:t>
            </a:r>
            <a:r>
              <a:rPr lang="en-US" sz="2800" dirty="0" smtClean="0">
                <a:solidFill>
                  <a:schemeClr val="accent1">
                    <a:lumMod val="75000"/>
                  </a:schemeClr>
                </a:solidFill>
                <a:hlinkClick r:id="rId4"/>
              </a:rPr>
              <a:t>one.wa.gov</a:t>
            </a:r>
            <a:endParaRPr lang="en-US" sz="2800" dirty="0" smtClean="0">
              <a:solidFill>
                <a:schemeClr val="accent1">
                  <a:lumMod val="75000"/>
                </a:schemeClr>
              </a:solidFill>
            </a:endParaRPr>
          </a:p>
          <a:p>
            <a:pPr marL="396875" indent="-396875" algn="ctr"/>
            <a:r>
              <a:rPr lang="en-US" sz="2800" dirty="0" smtClean="0">
                <a:solidFill>
                  <a:schemeClr val="accent1">
                    <a:lumMod val="75000"/>
                  </a:schemeClr>
                </a:solidFill>
                <a:hlinkClick r:id="rId5"/>
              </a:rPr>
              <a:t>OneWa@ofm.wa.gov</a:t>
            </a:r>
            <a:r>
              <a:rPr lang="en-US" sz="2800" dirty="0" smtClean="0">
                <a:solidFill>
                  <a:schemeClr val="accent1">
                    <a:lumMod val="75000"/>
                  </a:schemeClr>
                </a:solidFill>
              </a:rPr>
              <a:t> </a:t>
            </a:r>
            <a:r>
              <a:rPr lang="en-US" dirty="0" smtClean="0">
                <a:solidFill>
                  <a:schemeClr val="accent1">
                    <a:lumMod val="75000"/>
                  </a:schemeClr>
                </a:solidFill>
              </a:rPr>
              <a:t/>
            </a:r>
            <a:br>
              <a:rPr lang="en-US" dirty="0" smtClean="0">
                <a:solidFill>
                  <a:schemeClr val="accent1">
                    <a:lumMod val="75000"/>
                  </a:schemeClr>
                </a:solidFill>
              </a:rPr>
            </a:br>
            <a:endParaRPr lang="en-US" dirty="0"/>
          </a:p>
        </p:txBody>
      </p:sp>
    </p:spTree>
    <p:extLst>
      <p:ext uri="{BB962C8B-B14F-4D97-AF65-F5344CB8AC3E}">
        <p14:creationId xmlns:p14="http://schemas.microsoft.com/office/powerpoint/2010/main" val="202280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666314" y="2774846"/>
            <a:ext cx="8300419" cy="3494291"/>
            <a:chOff x="1739679" y="2796352"/>
            <a:chExt cx="8547320" cy="3778383"/>
          </a:xfrm>
        </p:grpSpPr>
        <p:sp>
          <p:nvSpPr>
            <p:cNvPr id="7" name="Rectangle 6"/>
            <p:cNvSpPr/>
            <p:nvPr/>
          </p:nvSpPr>
          <p:spPr>
            <a:xfrm>
              <a:off x="1752600" y="2796352"/>
              <a:ext cx="8534399" cy="3778383"/>
            </a:xfrm>
            <a:prstGeom prst="rect">
              <a:avLst/>
            </a:prstGeom>
            <a:solidFill>
              <a:srgbClr val="5482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txBox="1">
              <a:spLocks/>
            </p:cNvSpPr>
            <p:nvPr/>
          </p:nvSpPr>
          <p:spPr>
            <a:xfrm>
              <a:off x="1739679" y="2835953"/>
              <a:ext cx="8534399" cy="60103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t/>
              </a:r>
              <a:br>
                <a:rPr lang="en-US" sz="2400" dirty="0"/>
              </a:br>
              <a:r>
                <a:rPr lang="en-US" sz="3200" dirty="0"/>
                <a:t> </a:t>
              </a:r>
              <a:r>
                <a:rPr lang="en-US" sz="3200" dirty="0">
                  <a:solidFill>
                    <a:schemeClr val="bg1"/>
                  </a:solidFill>
                </a:rPr>
                <a:t>One Washington Enterprise Business Processes</a:t>
              </a:r>
            </a:p>
          </p:txBody>
        </p:sp>
      </p:grpSp>
      <p:sp>
        <p:nvSpPr>
          <p:cNvPr id="5" name="Title 4"/>
          <p:cNvSpPr>
            <a:spLocks noGrp="1"/>
          </p:cNvSpPr>
          <p:nvPr>
            <p:ph type="title"/>
          </p:nvPr>
        </p:nvSpPr>
        <p:spPr>
          <a:xfrm>
            <a:off x="307118" y="399057"/>
            <a:ext cx="9875520" cy="1181100"/>
          </a:xfrm>
        </p:spPr>
        <p:txBody>
          <a:bodyPr>
            <a:normAutofit/>
          </a:bodyPr>
          <a:lstStyle/>
          <a:p>
            <a:r>
              <a:rPr lang="en-US" b="1" dirty="0">
                <a:solidFill>
                  <a:schemeClr val="accent6">
                    <a:lumMod val="50000"/>
                  </a:schemeClr>
                </a:solidFill>
              </a:rPr>
              <a:t>One </a:t>
            </a:r>
            <a:r>
              <a:rPr lang="en-US" sz="4000" b="1" dirty="0">
                <a:solidFill>
                  <a:schemeClr val="accent6">
                    <a:lumMod val="50000"/>
                  </a:schemeClr>
                </a:solidFill>
              </a:rPr>
              <a:t>Washington</a:t>
            </a:r>
            <a:r>
              <a:rPr lang="en-US" b="1" dirty="0">
                <a:solidFill>
                  <a:schemeClr val="accent6">
                    <a:lumMod val="50000"/>
                  </a:schemeClr>
                </a:solidFill>
              </a:rPr>
              <a:t> </a:t>
            </a:r>
          </a:p>
        </p:txBody>
      </p:sp>
      <p:sp>
        <p:nvSpPr>
          <p:cNvPr id="4" name="Slide Number Placeholder 3"/>
          <p:cNvSpPr>
            <a:spLocks noGrp="1"/>
          </p:cNvSpPr>
          <p:nvPr>
            <p:ph type="sldNum" sz="quarter" idx="12"/>
          </p:nvPr>
        </p:nvSpPr>
        <p:spPr>
          <a:xfrm>
            <a:off x="9340681" y="6284736"/>
            <a:ext cx="1656931" cy="337672"/>
          </a:xfrm>
        </p:spPr>
        <p:txBody>
          <a:bodyPr/>
          <a:lstStyle/>
          <a:p>
            <a:fld id="{E08EC599-E9BA-49DE-9E9C-9696BB627D2A}" type="slidenum">
              <a:rPr lang="en-US" smtClean="0"/>
              <a:t>3</a:t>
            </a:fld>
            <a:endParaRPr lang="en-US" dirty="0"/>
          </a:p>
        </p:txBody>
      </p:sp>
      <p:sp>
        <p:nvSpPr>
          <p:cNvPr id="6" name="TextBox 5"/>
          <p:cNvSpPr txBox="1"/>
          <p:nvPr/>
        </p:nvSpPr>
        <p:spPr>
          <a:xfrm>
            <a:off x="1400592" y="1453719"/>
            <a:ext cx="8608242" cy="1200329"/>
          </a:xfrm>
          <a:prstGeom prst="rect">
            <a:avLst/>
          </a:prstGeom>
          <a:noFill/>
        </p:spPr>
        <p:txBody>
          <a:bodyPr wrap="square" rtlCol="0">
            <a:spAutoFit/>
          </a:bodyPr>
          <a:lstStyle/>
          <a:p>
            <a:r>
              <a:rPr lang="en-US" dirty="0"/>
              <a:t>One Washington is a comprehensive business transformation program to modernize and improve aging administrative systems and related business processes that are common across state government.</a:t>
            </a:r>
          </a:p>
          <a:p>
            <a:endParaRPr lang="en-US" dirty="0"/>
          </a:p>
        </p:txBody>
      </p:sp>
      <p:pic>
        <p:nvPicPr>
          <p:cNvPr id="34" name="Picture 33"/>
          <p:cNvPicPr/>
          <p:nvPr/>
        </p:nvPicPr>
        <p:blipFill>
          <a:blip r:embed="rId3">
            <a:extLst>
              <a:ext uri="{28A0092B-C50C-407E-A947-70E740481C1C}">
                <a14:useLocalDpi xmlns:a14="http://schemas.microsoft.com/office/drawing/2010/main" val="0"/>
              </a:ext>
            </a:extLst>
          </a:blip>
          <a:stretch>
            <a:fillRect/>
          </a:stretch>
        </p:blipFill>
        <p:spPr>
          <a:xfrm>
            <a:off x="1946139" y="3696738"/>
            <a:ext cx="7788275" cy="1913255"/>
          </a:xfrm>
          <a:prstGeom prst="rect">
            <a:avLst/>
          </a:prstGeom>
        </p:spPr>
      </p:pic>
    </p:spTree>
    <p:extLst>
      <p:ext uri="{BB962C8B-B14F-4D97-AF65-F5344CB8AC3E}">
        <p14:creationId xmlns:p14="http://schemas.microsoft.com/office/powerpoint/2010/main" val="37599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3" name="Title 4"/>
          <p:cNvSpPr>
            <a:spLocks noGrp="1"/>
          </p:cNvSpPr>
          <p:nvPr>
            <p:ph type="title"/>
          </p:nvPr>
        </p:nvSpPr>
        <p:spPr>
          <a:xfrm>
            <a:off x="290523" y="438077"/>
            <a:ext cx="11766010" cy="612352"/>
          </a:xfrm>
        </p:spPr>
        <p:txBody>
          <a:bodyPr>
            <a:normAutofit fontScale="90000"/>
          </a:bodyPr>
          <a:lstStyle/>
          <a:p>
            <a:r>
              <a:rPr lang="en-US" b="1" dirty="0">
                <a:solidFill>
                  <a:schemeClr val="accent6">
                    <a:lumMod val="50000"/>
                  </a:schemeClr>
                </a:solidFill>
              </a:rPr>
              <a:t>Investments and Deliverables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8" name="Rectangle 21"/>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6" name="Slide Number Placeholder 3"/>
          <p:cNvSpPr txBox="1">
            <a:spLocks/>
          </p:cNvSpPr>
          <p:nvPr/>
        </p:nvSpPr>
        <p:spPr>
          <a:xfrm>
            <a:off x="9329530" y="6223828"/>
            <a:ext cx="170621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8EC599-E9BA-49DE-9E9C-9696BB627D2A}"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pic>
        <p:nvPicPr>
          <p:cNvPr id="2" name="Picture 1">
            <a:extLst>
              <a:ext uri="{FF2B5EF4-FFF2-40B4-BE49-F238E27FC236}">
                <a16:creationId xmlns:a16="http://schemas.microsoft.com/office/drawing/2014/main" id="{4EC7ECC1-E884-4661-AF36-A4A79735E849}"/>
              </a:ext>
            </a:extLst>
          </p:cNvPr>
          <p:cNvPicPr>
            <a:picLocks noChangeAspect="1"/>
          </p:cNvPicPr>
          <p:nvPr/>
        </p:nvPicPr>
        <p:blipFill>
          <a:blip r:embed="rId3"/>
          <a:stretch>
            <a:fillRect/>
          </a:stretch>
        </p:blipFill>
        <p:spPr>
          <a:xfrm>
            <a:off x="2401497" y="915356"/>
            <a:ext cx="7544062" cy="5443546"/>
          </a:xfrm>
          <a:prstGeom prst="rect">
            <a:avLst/>
          </a:prstGeom>
        </p:spPr>
      </p:pic>
    </p:spTree>
    <p:extLst>
      <p:ext uri="{BB962C8B-B14F-4D97-AF65-F5344CB8AC3E}">
        <p14:creationId xmlns:p14="http://schemas.microsoft.com/office/powerpoint/2010/main" val="414351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3626" y="300124"/>
            <a:ext cx="9875520" cy="1181100"/>
          </a:xfrm>
        </p:spPr>
        <p:txBody>
          <a:bodyPr anchor="t">
            <a:normAutofit/>
          </a:bodyPr>
          <a:lstStyle/>
          <a:p>
            <a:r>
              <a:rPr lang="en-US" b="1" dirty="0">
                <a:solidFill>
                  <a:schemeClr val="accent6">
                    <a:lumMod val="50000"/>
                  </a:schemeClr>
                </a:solidFill>
              </a:rPr>
              <a:t>Enterprise Resource Planning (ERP)</a:t>
            </a:r>
          </a:p>
        </p:txBody>
      </p:sp>
      <p:sp>
        <p:nvSpPr>
          <p:cNvPr id="9" name="Rectangle 8"/>
          <p:cNvSpPr/>
          <p:nvPr/>
        </p:nvSpPr>
        <p:spPr>
          <a:xfrm>
            <a:off x="638195" y="1285817"/>
            <a:ext cx="10746827" cy="830997"/>
          </a:xfrm>
          <a:prstGeom prst="rect">
            <a:avLst/>
          </a:prstGeom>
          <a:solidFill>
            <a:srgbClr val="0082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300"/>
              </a:spcAft>
            </a:pPr>
            <a:r>
              <a:rPr lang="en-US" sz="2400" dirty="0">
                <a:solidFill>
                  <a:srgbClr val="FFFFFF"/>
                </a:solidFill>
                <a:latin typeface="Corbel" panose="020B0503020204020204"/>
                <a:ea typeface="Calibri" panose="020F0502020204030204" pitchFamily="34" charset="0"/>
              </a:rPr>
              <a:t>An ERP can be defined as</a:t>
            </a:r>
            <a:r>
              <a:rPr lang="en-US" sz="2400" b="1" dirty="0">
                <a:solidFill>
                  <a:srgbClr val="FFFFFF"/>
                </a:solidFill>
                <a:latin typeface="Corbel" panose="020B0503020204020204"/>
                <a:ea typeface="Calibri" panose="020F0502020204030204" pitchFamily="34" charset="0"/>
              </a:rPr>
              <a:t> common business practices across the enterprise and the technology that support them </a:t>
            </a:r>
          </a:p>
        </p:txBody>
      </p:sp>
      <p:sp>
        <p:nvSpPr>
          <p:cNvPr id="10" name="Rectangle 9"/>
          <p:cNvSpPr/>
          <p:nvPr/>
        </p:nvSpPr>
        <p:spPr>
          <a:xfrm>
            <a:off x="1333036" y="4822593"/>
            <a:ext cx="9357143" cy="1200329"/>
          </a:xfrm>
          <a:prstGeom prst="rect">
            <a:avLst/>
          </a:prstGeom>
        </p:spPr>
        <p:txBody>
          <a:bodyPr wrap="square">
            <a:spAutoFit/>
          </a:bodyPr>
          <a:lstStyle/>
          <a:p>
            <a:pPr lvl="0" algn="ctr">
              <a:spcAft>
                <a:spcPts val="300"/>
              </a:spcAft>
              <a:defRPr/>
            </a:pPr>
            <a:r>
              <a:rPr lang="en-US" sz="2400" b="1" dirty="0">
                <a:solidFill>
                  <a:srgbClr val="003300"/>
                </a:solidFill>
                <a:ea typeface="Calibri" panose="020F0502020204030204" pitchFamily="34" charset="0"/>
              </a:rPr>
              <a:t>ERPs pull together data on an organization’s main resources – its people, money, information, and assets – and combine it into information that decision makers use to guide and manage.</a:t>
            </a:r>
            <a:endParaRPr lang="en-US" sz="2400" dirty="0">
              <a:solidFill>
                <a:srgbClr val="003300"/>
              </a:solidFill>
              <a:ea typeface="Calibri" panose="020F050202020403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74" y="2409558"/>
            <a:ext cx="3634066" cy="2336185"/>
          </a:xfrm>
          <a:prstGeom prst="rect">
            <a:avLst/>
          </a:prstGeom>
          <a:solidFill>
            <a:schemeClr val="accent6">
              <a:lumMod val="20000"/>
              <a:lumOff val="80000"/>
            </a:schemeClr>
          </a:solidFill>
          <a:ln>
            <a:solidFill>
              <a:schemeClr val="accent1"/>
            </a:solidFill>
          </a:ln>
        </p:spPr>
      </p:pic>
    </p:spTree>
    <p:extLst>
      <p:ext uri="{BB962C8B-B14F-4D97-AF65-F5344CB8AC3E}">
        <p14:creationId xmlns:p14="http://schemas.microsoft.com/office/powerpoint/2010/main" val="137492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benefits?</a:t>
            </a:r>
            <a:endParaRPr lang="en-US" dirty="0"/>
          </a:p>
        </p:txBody>
      </p:sp>
      <p:sp>
        <p:nvSpPr>
          <p:cNvPr id="3" name="Content Placeholder 2"/>
          <p:cNvSpPr>
            <a:spLocks noGrp="1"/>
          </p:cNvSpPr>
          <p:nvPr>
            <p:ph idx="1"/>
          </p:nvPr>
        </p:nvSpPr>
        <p:spPr/>
        <p:txBody>
          <a:bodyPr>
            <a:normAutofit/>
          </a:bodyPr>
          <a:lstStyle/>
          <a:p>
            <a:pPr lvl="0"/>
            <a:r>
              <a:rPr lang="en-US" dirty="0"/>
              <a:t>An integrated system replacing hundreds of disparate legacy </a:t>
            </a:r>
            <a:r>
              <a:rPr lang="en-US" dirty="0" smtClean="0"/>
              <a:t>systems</a:t>
            </a:r>
          </a:p>
          <a:p>
            <a:pPr lvl="0"/>
            <a:endParaRPr lang="en-US" dirty="0"/>
          </a:p>
          <a:p>
            <a:pPr lvl="0"/>
            <a:r>
              <a:rPr lang="en-US" dirty="0" smtClean="0"/>
              <a:t>Transparent</a:t>
            </a:r>
            <a:r>
              <a:rPr lang="en-US" dirty="0"/>
              <a:t>, reliable information, dashboards and analytics for decision </a:t>
            </a:r>
            <a:r>
              <a:rPr lang="en-US" dirty="0" smtClean="0"/>
              <a:t>makers</a:t>
            </a:r>
          </a:p>
          <a:p>
            <a:pPr lvl="0"/>
            <a:endParaRPr lang="en-US" dirty="0"/>
          </a:p>
          <a:p>
            <a:pPr lvl="0"/>
            <a:r>
              <a:rPr lang="en-US" dirty="0"/>
              <a:t>Data accuracy through consistent, common business processes and common </a:t>
            </a:r>
            <a:r>
              <a:rPr lang="en-US" dirty="0" smtClean="0"/>
              <a:t>systems</a:t>
            </a:r>
          </a:p>
          <a:p>
            <a:pPr lvl="0"/>
            <a:endParaRPr lang="en-US" dirty="0"/>
          </a:p>
          <a:p>
            <a:pPr lvl="0"/>
            <a:r>
              <a:rPr lang="en-US" dirty="0"/>
              <a:t>Statewide collection of critical information and consolidated business intelligence</a:t>
            </a:r>
          </a:p>
          <a:p>
            <a:endParaRPr lang="en-US" dirty="0"/>
          </a:p>
        </p:txBody>
      </p:sp>
    </p:spTree>
    <p:extLst>
      <p:ext uri="{BB962C8B-B14F-4D97-AF65-F5344CB8AC3E}">
        <p14:creationId xmlns:p14="http://schemas.microsoft.com/office/powerpoint/2010/main" val="3324396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248" y="275422"/>
            <a:ext cx="10588590" cy="1024308"/>
          </a:xfrm>
        </p:spPr>
        <p:txBody>
          <a:bodyPr>
            <a:normAutofit/>
          </a:bodyPr>
          <a:lstStyle/>
          <a:p>
            <a:r>
              <a:rPr lang="en-US" sz="4000" b="1" dirty="0" smtClean="0">
                <a:solidFill>
                  <a:schemeClr val="accent6">
                    <a:lumMod val="50000"/>
                  </a:schemeClr>
                </a:solidFill>
              </a:rPr>
              <a:t>Enterprise Resource Planning Functional View</a:t>
            </a:r>
            <a:endParaRPr lang="en-US" sz="4000" b="1" dirty="0">
              <a:solidFill>
                <a:schemeClr val="accent6">
                  <a:lumMod val="50000"/>
                </a:schemeClr>
              </a:solidFill>
            </a:endParaRPr>
          </a:p>
        </p:txBody>
      </p:sp>
      <p:sp>
        <p:nvSpPr>
          <p:cNvPr id="19" name="Content Placeholder 10"/>
          <p:cNvSpPr>
            <a:spLocks noGrp="1"/>
          </p:cNvSpPr>
          <p:nvPr>
            <p:ph idx="1"/>
          </p:nvPr>
        </p:nvSpPr>
        <p:spPr>
          <a:xfrm>
            <a:off x="675048" y="1394016"/>
            <a:ext cx="3249357" cy="2598114"/>
          </a:xfrm>
          <a:prstGeom prst="rect">
            <a:avLst/>
          </a:prstGeom>
          <a:ln>
            <a:solidFill>
              <a:schemeClr val="accent1"/>
            </a:solidFill>
          </a:ln>
        </p:spPr>
        <p:txBody>
          <a:bodyPr>
            <a:noAutofit/>
          </a:bodyPr>
          <a:lstStyle/>
          <a:p>
            <a:pPr marL="285750" indent="-285750">
              <a:spcBef>
                <a:spcPts val="0"/>
              </a:spcBef>
              <a:buFont typeface="Arial" panose="020B0604020202020204" pitchFamily="34" charset="0"/>
              <a:buChar char="•"/>
            </a:pPr>
            <a:r>
              <a:rPr lang="en-US" sz="1400" dirty="0"/>
              <a:t>General ledger accounting</a:t>
            </a:r>
          </a:p>
          <a:p>
            <a:pPr marL="285750" indent="-285750">
              <a:spcBef>
                <a:spcPts val="0"/>
              </a:spcBef>
              <a:buFont typeface="Arial" panose="020B0604020202020204" pitchFamily="34" charset="0"/>
              <a:buChar char="•"/>
            </a:pPr>
            <a:r>
              <a:rPr lang="en-US" sz="1400" dirty="0"/>
              <a:t>Specialized accounting, e.g. project accounting, cost accounting</a:t>
            </a:r>
          </a:p>
          <a:p>
            <a:pPr marL="285750" indent="-285750">
              <a:spcBef>
                <a:spcPts val="0"/>
              </a:spcBef>
              <a:buFont typeface="Arial" panose="020B0604020202020204" pitchFamily="34" charset="0"/>
              <a:buChar char="•"/>
            </a:pPr>
            <a:r>
              <a:rPr lang="en-US" sz="1400" dirty="0"/>
              <a:t>Budgetary control</a:t>
            </a:r>
          </a:p>
          <a:p>
            <a:pPr marL="285750" indent="-285750">
              <a:spcBef>
                <a:spcPts val="0"/>
              </a:spcBef>
              <a:buFont typeface="Arial" panose="020B0604020202020204" pitchFamily="34" charset="0"/>
              <a:buChar char="•"/>
            </a:pPr>
            <a:r>
              <a:rPr lang="en-US" sz="1400" dirty="0"/>
              <a:t>Accounts payable</a:t>
            </a:r>
          </a:p>
          <a:p>
            <a:pPr marL="285750" indent="-285750">
              <a:spcBef>
                <a:spcPts val="0"/>
              </a:spcBef>
              <a:buFont typeface="Arial" panose="020B0604020202020204" pitchFamily="34" charset="0"/>
              <a:buChar char="•"/>
            </a:pPr>
            <a:r>
              <a:rPr lang="en-US" sz="1400" dirty="0"/>
              <a:t>Accounts receivable</a:t>
            </a:r>
          </a:p>
          <a:p>
            <a:pPr marL="285750" indent="-285750">
              <a:spcBef>
                <a:spcPts val="0"/>
              </a:spcBef>
              <a:buFont typeface="Arial" panose="020B0604020202020204" pitchFamily="34" charset="0"/>
              <a:buChar char="•"/>
            </a:pPr>
            <a:r>
              <a:rPr lang="en-US" sz="1400" dirty="0"/>
              <a:t>Grant management</a:t>
            </a:r>
          </a:p>
          <a:p>
            <a:pPr marL="285750" indent="-285750">
              <a:spcBef>
                <a:spcPts val="0"/>
              </a:spcBef>
              <a:buFont typeface="Arial" panose="020B0604020202020204" pitchFamily="34" charset="0"/>
              <a:buChar char="•"/>
            </a:pPr>
            <a:r>
              <a:rPr lang="en-US" sz="1400" dirty="0"/>
              <a:t>Asset management</a:t>
            </a:r>
          </a:p>
          <a:p>
            <a:pPr marL="285750" indent="-285750">
              <a:spcBef>
                <a:spcPts val="0"/>
              </a:spcBef>
              <a:buFont typeface="Arial" panose="020B0604020202020204" pitchFamily="34" charset="0"/>
              <a:buChar char="•"/>
            </a:pPr>
            <a:r>
              <a:rPr lang="en-US" sz="1400" dirty="0"/>
              <a:t>Treasury management</a:t>
            </a:r>
          </a:p>
          <a:p>
            <a:pPr marL="285750" indent="-285750">
              <a:spcBef>
                <a:spcPts val="0"/>
              </a:spcBef>
              <a:buFont typeface="Arial" panose="020B0604020202020204" pitchFamily="34" charset="0"/>
              <a:buChar char="•"/>
            </a:pPr>
            <a:r>
              <a:rPr lang="en-US" sz="1400" dirty="0"/>
              <a:t>Travel and expense</a:t>
            </a:r>
          </a:p>
          <a:p>
            <a:pPr marL="285750" indent="-285750">
              <a:spcBef>
                <a:spcPts val="0"/>
              </a:spcBef>
              <a:buFont typeface="Arial" panose="020B0604020202020204" pitchFamily="34" charset="0"/>
              <a:buChar char="•"/>
            </a:pPr>
            <a:r>
              <a:rPr lang="en-US" sz="1400" dirty="0"/>
              <a:t>Master data, e.g. chart of accounts, payees, customers</a:t>
            </a:r>
          </a:p>
          <a:p>
            <a:pPr marL="285750" indent="-285750">
              <a:spcBef>
                <a:spcPts val="0"/>
              </a:spcBef>
              <a:buFont typeface="Arial" panose="020B0604020202020204" pitchFamily="34" charset="0"/>
              <a:buChar char="•"/>
            </a:pPr>
            <a:r>
              <a:rPr lang="en-US" sz="1400" dirty="0"/>
              <a:t>Reporting</a:t>
            </a:r>
          </a:p>
          <a:p>
            <a:pPr marL="285750" indent="-285750">
              <a:spcBef>
                <a:spcPts val="0"/>
              </a:spcBef>
              <a:buFont typeface="Arial" panose="020B0604020202020204" pitchFamily="34" charset="0"/>
              <a:buChar char="•"/>
            </a:pPr>
            <a:endParaRPr lang="en-US" sz="1100" dirty="0"/>
          </a:p>
          <a:p>
            <a:pPr marL="285750" indent="-285750">
              <a:spcBef>
                <a:spcPts val="0"/>
              </a:spcBef>
              <a:buFont typeface="Arial" panose="020B0604020202020204" pitchFamily="34" charset="0"/>
              <a:buChar char="•"/>
            </a:pPr>
            <a:endParaRPr lang="en-US" sz="1100" dirty="0"/>
          </a:p>
          <a:p>
            <a:pPr marL="285750" indent="-285750">
              <a:spcBef>
                <a:spcPts val="0"/>
              </a:spcBef>
              <a:buFont typeface="Arial" panose="020B0604020202020204" pitchFamily="34" charset="0"/>
              <a:buChar char="•"/>
            </a:pPr>
            <a:endParaRPr lang="en-US" sz="1100" dirty="0"/>
          </a:p>
          <a:p>
            <a:pPr>
              <a:spcBef>
                <a:spcPts val="0"/>
              </a:spcBef>
            </a:pPr>
            <a:endParaRPr lang="en-US" sz="1100" dirty="0"/>
          </a:p>
        </p:txBody>
      </p:sp>
      <p:sp>
        <p:nvSpPr>
          <p:cNvPr id="18436" name="Slide Number Placeholder 3"/>
          <p:cNvSpPr>
            <a:spLocks noGrp="1"/>
          </p:cNvSpPr>
          <p:nvPr>
            <p:ph type="sldNum" sz="quarter" idx="12"/>
          </p:nvPr>
        </p:nvSpPr>
        <p:spPr bwMode="auto">
          <a:noFill/>
          <a:ln>
            <a:miter lim="800000"/>
            <a:headEnd/>
            <a:tailEnd/>
          </a:ln>
        </p:spPr>
        <p:txBody>
          <a:bodyPr/>
          <a:lstStyle/>
          <a:p>
            <a:fld id="{2B532800-CB18-4995-845D-BDA1AD2C49B7}" type="slidenum">
              <a:rPr lang="en-US" smtClean="0"/>
              <a:pPr/>
              <a:t>7</a:t>
            </a:fld>
            <a:endParaRPr lang="en-US" dirty="0"/>
          </a:p>
        </p:txBody>
      </p:sp>
      <p:sp>
        <p:nvSpPr>
          <p:cNvPr id="20" name="Content Placeholder 11"/>
          <p:cNvSpPr>
            <a:spLocks noGrp="1"/>
          </p:cNvSpPr>
          <p:nvPr>
            <p:ph sz="half" idx="4294967295"/>
          </p:nvPr>
        </p:nvSpPr>
        <p:spPr>
          <a:xfrm>
            <a:off x="749848" y="4185982"/>
            <a:ext cx="3249613" cy="2209800"/>
          </a:xfrm>
          <a:prstGeom prst="rect">
            <a:avLst/>
          </a:prstGeom>
          <a:ln>
            <a:solidFill>
              <a:schemeClr val="accent1"/>
            </a:solidFill>
          </a:ln>
        </p:spPr>
        <p:txBody>
          <a:bodyPr>
            <a:noAutofit/>
          </a:bodyPr>
          <a:lstStyle/>
          <a:p>
            <a:pPr marL="285750" indent="-285750">
              <a:spcBef>
                <a:spcPts val="0"/>
              </a:spcBef>
              <a:buFont typeface="Arial" panose="020B0604020202020204" pitchFamily="34" charset="0"/>
            </a:pPr>
            <a:r>
              <a:rPr lang="en-US" sz="1400" dirty="0"/>
              <a:t>Requisitions and purchase orders</a:t>
            </a:r>
          </a:p>
          <a:p>
            <a:pPr marL="285750" indent="-285750">
              <a:spcBef>
                <a:spcPts val="0"/>
              </a:spcBef>
              <a:buFont typeface="Arial" panose="020B0604020202020204" pitchFamily="34" charset="0"/>
            </a:pPr>
            <a:r>
              <a:rPr lang="en-US" sz="1400" dirty="0"/>
              <a:t>Sourcing, e.g. RFP, RFQ, RFX</a:t>
            </a:r>
          </a:p>
          <a:p>
            <a:pPr marL="285750" indent="-285750">
              <a:spcBef>
                <a:spcPts val="0"/>
              </a:spcBef>
              <a:buFont typeface="Arial" panose="020B0604020202020204" pitchFamily="34" charset="0"/>
            </a:pPr>
            <a:r>
              <a:rPr lang="en-US" sz="1400" dirty="0"/>
              <a:t>Supplier Relationship management</a:t>
            </a:r>
          </a:p>
          <a:p>
            <a:pPr marL="285750" indent="-285750">
              <a:spcBef>
                <a:spcPts val="0"/>
              </a:spcBef>
              <a:buFont typeface="Arial" panose="020B0604020202020204" pitchFamily="34" charset="0"/>
            </a:pPr>
            <a:r>
              <a:rPr lang="en-US" sz="1400" dirty="0"/>
              <a:t>Category management</a:t>
            </a:r>
          </a:p>
          <a:p>
            <a:pPr marL="285750" indent="-285750">
              <a:spcBef>
                <a:spcPts val="0"/>
              </a:spcBef>
              <a:buFont typeface="Arial" panose="020B0604020202020204" pitchFamily="34" charset="0"/>
            </a:pPr>
            <a:r>
              <a:rPr lang="en-US" sz="1400" dirty="0"/>
              <a:t>Inventory management</a:t>
            </a:r>
          </a:p>
          <a:p>
            <a:pPr marL="285750" indent="-285750">
              <a:spcBef>
                <a:spcPts val="0"/>
              </a:spcBef>
              <a:buFont typeface="Arial" panose="020B0604020202020204" pitchFamily="34" charset="0"/>
            </a:pPr>
            <a:r>
              <a:rPr lang="en-US" sz="1400" dirty="0"/>
              <a:t>Contract management</a:t>
            </a:r>
          </a:p>
          <a:p>
            <a:pPr marL="285750" indent="-285750">
              <a:spcBef>
                <a:spcPts val="0"/>
              </a:spcBef>
              <a:buFont typeface="Arial" panose="020B0604020202020204" pitchFamily="34" charset="0"/>
            </a:pPr>
            <a:r>
              <a:rPr lang="en-US" sz="1400" dirty="0"/>
              <a:t>Catalog purchasing</a:t>
            </a:r>
          </a:p>
          <a:p>
            <a:pPr marL="285750" indent="-285750">
              <a:spcBef>
                <a:spcPts val="0"/>
              </a:spcBef>
              <a:buFont typeface="Arial" panose="020B0604020202020204" pitchFamily="34" charset="0"/>
            </a:pPr>
            <a:r>
              <a:rPr lang="en-US" sz="1400" dirty="0"/>
              <a:t>Receiving</a:t>
            </a:r>
          </a:p>
          <a:p>
            <a:pPr marL="285750" indent="-285750">
              <a:spcBef>
                <a:spcPts val="0"/>
              </a:spcBef>
              <a:buFont typeface="Arial" panose="020B0604020202020204" pitchFamily="34" charset="0"/>
            </a:pPr>
            <a:r>
              <a:rPr lang="en-US" sz="1400" dirty="0"/>
              <a:t>Master data, e.g. suppliers, commodities</a:t>
            </a:r>
          </a:p>
          <a:p>
            <a:pPr marL="285750" indent="-285750">
              <a:spcBef>
                <a:spcPts val="0"/>
              </a:spcBef>
              <a:buFont typeface="Arial" panose="020B0604020202020204" pitchFamily="34" charset="0"/>
            </a:pPr>
            <a:r>
              <a:rPr lang="en-US" sz="1400" dirty="0"/>
              <a:t>Reporting</a:t>
            </a:r>
          </a:p>
          <a:p>
            <a:pPr marL="285750" indent="-285750">
              <a:spcBef>
                <a:spcPts val="0"/>
              </a:spcBef>
              <a:buFont typeface="Arial" panose="020B0604020202020204" pitchFamily="34" charset="0"/>
            </a:pPr>
            <a:endParaRPr lang="en-US" sz="1400" dirty="0"/>
          </a:p>
        </p:txBody>
      </p:sp>
      <p:sp>
        <p:nvSpPr>
          <p:cNvPr id="21" name="Content Placeholder 10"/>
          <p:cNvSpPr>
            <a:spLocks noGrp="1"/>
          </p:cNvSpPr>
          <p:nvPr>
            <p:ph sz="half" idx="4294967295"/>
          </p:nvPr>
        </p:nvSpPr>
        <p:spPr>
          <a:xfrm>
            <a:off x="8610703" y="4407156"/>
            <a:ext cx="2819400" cy="1471612"/>
          </a:xfrm>
          <a:prstGeom prst="rect">
            <a:avLst/>
          </a:prstGeom>
          <a:ln>
            <a:solidFill>
              <a:schemeClr val="accent1"/>
            </a:solidFill>
          </a:ln>
        </p:spPr>
        <p:txBody>
          <a:bodyPr>
            <a:noAutofit/>
          </a:bodyPr>
          <a:lstStyle/>
          <a:p>
            <a:pPr marL="285750" indent="-285750">
              <a:spcBef>
                <a:spcPts val="0"/>
              </a:spcBef>
              <a:buFont typeface="Arial" panose="020B0604020202020204" pitchFamily="34" charset="0"/>
            </a:pPr>
            <a:r>
              <a:rPr lang="en-US" sz="1400" dirty="0"/>
              <a:t>Operating and capital budget</a:t>
            </a:r>
          </a:p>
          <a:p>
            <a:pPr marL="285750" indent="-285750">
              <a:spcBef>
                <a:spcPts val="0"/>
              </a:spcBef>
              <a:buFont typeface="Arial" panose="020B0604020202020204" pitchFamily="34" charset="0"/>
            </a:pPr>
            <a:r>
              <a:rPr lang="en-US" sz="1400" dirty="0"/>
              <a:t>Revenues and expenses</a:t>
            </a:r>
          </a:p>
          <a:p>
            <a:pPr marL="285750" indent="-285750">
              <a:spcBef>
                <a:spcPts val="0"/>
              </a:spcBef>
              <a:buFont typeface="Arial" panose="020B0604020202020204" pitchFamily="34" charset="0"/>
            </a:pPr>
            <a:r>
              <a:rPr lang="en-US" sz="1400" dirty="0"/>
              <a:t>Scenario planning and forecasting</a:t>
            </a:r>
          </a:p>
          <a:p>
            <a:pPr marL="285750" indent="-285750">
              <a:spcBef>
                <a:spcPts val="0"/>
              </a:spcBef>
              <a:buFont typeface="Arial" panose="020B0604020202020204" pitchFamily="34" charset="0"/>
            </a:pPr>
            <a:r>
              <a:rPr lang="en-US" sz="1400" dirty="0"/>
              <a:t>Master data, e.g. appropriations, allotments</a:t>
            </a:r>
          </a:p>
          <a:p>
            <a:pPr marL="285750" indent="-285750">
              <a:spcBef>
                <a:spcPts val="0"/>
              </a:spcBef>
              <a:buFont typeface="Arial" panose="020B0604020202020204" pitchFamily="34" charset="0"/>
            </a:pPr>
            <a:r>
              <a:rPr lang="en-US" sz="1400" dirty="0"/>
              <a:t>Reporting</a:t>
            </a:r>
          </a:p>
        </p:txBody>
      </p:sp>
      <p:sp>
        <p:nvSpPr>
          <p:cNvPr id="22" name="Content Placeholder 10"/>
          <p:cNvSpPr>
            <a:spLocks noGrp="1"/>
          </p:cNvSpPr>
          <p:nvPr>
            <p:ph sz="half" idx="4294967295"/>
          </p:nvPr>
        </p:nvSpPr>
        <p:spPr>
          <a:xfrm>
            <a:off x="8584438" y="1299470"/>
            <a:ext cx="2819400" cy="2692400"/>
          </a:xfrm>
          <a:prstGeom prst="rect">
            <a:avLst/>
          </a:prstGeom>
          <a:ln>
            <a:solidFill>
              <a:schemeClr val="accent1"/>
            </a:solidFill>
          </a:ln>
        </p:spPr>
        <p:txBody>
          <a:bodyPr>
            <a:noAutofit/>
          </a:bodyPr>
          <a:lstStyle/>
          <a:p>
            <a:pPr marL="285750" indent="-285750">
              <a:spcBef>
                <a:spcPts val="0"/>
              </a:spcBef>
              <a:buFont typeface="Arial" panose="020B0604020202020204" pitchFamily="34" charset="0"/>
            </a:pPr>
            <a:r>
              <a:rPr lang="en-US" sz="1400" dirty="0"/>
              <a:t>Time and attendance</a:t>
            </a:r>
          </a:p>
          <a:p>
            <a:pPr marL="285750" indent="-285750">
              <a:spcBef>
                <a:spcPts val="0"/>
              </a:spcBef>
              <a:buFont typeface="Arial" panose="020B0604020202020204" pitchFamily="34" charset="0"/>
            </a:pPr>
            <a:r>
              <a:rPr lang="en-US" sz="1400" dirty="0"/>
              <a:t>Payroll</a:t>
            </a:r>
          </a:p>
          <a:p>
            <a:pPr marL="285750" indent="-285750">
              <a:spcBef>
                <a:spcPts val="0"/>
              </a:spcBef>
              <a:buFont typeface="Arial" panose="020B0604020202020204" pitchFamily="34" charset="0"/>
            </a:pPr>
            <a:r>
              <a:rPr lang="en-US" sz="1400" dirty="0"/>
              <a:t>Benefits administration</a:t>
            </a:r>
          </a:p>
          <a:p>
            <a:pPr marL="285750" indent="-285750">
              <a:spcBef>
                <a:spcPts val="0"/>
              </a:spcBef>
              <a:buFont typeface="Arial" panose="020B0604020202020204" pitchFamily="34" charset="0"/>
            </a:pPr>
            <a:r>
              <a:rPr lang="en-US" sz="1400" dirty="0"/>
              <a:t>Position classification </a:t>
            </a:r>
          </a:p>
          <a:p>
            <a:pPr marL="285750" indent="-285750">
              <a:spcBef>
                <a:spcPts val="0"/>
              </a:spcBef>
              <a:buFont typeface="Arial" panose="020B0604020202020204" pitchFamily="34" charset="0"/>
            </a:pPr>
            <a:r>
              <a:rPr lang="en-US" sz="1400" dirty="0"/>
              <a:t>Compensation planning</a:t>
            </a:r>
          </a:p>
          <a:p>
            <a:pPr marL="285750" indent="-285750">
              <a:spcBef>
                <a:spcPts val="0"/>
              </a:spcBef>
              <a:buFont typeface="Arial" panose="020B0604020202020204" pitchFamily="34" charset="0"/>
            </a:pPr>
            <a:r>
              <a:rPr lang="en-US" sz="1400" dirty="0"/>
              <a:t>Labor relations</a:t>
            </a:r>
          </a:p>
          <a:p>
            <a:pPr marL="285750" indent="-285750">
              <a:spcBef>
                <a:spcPts val="0"/>
              </a:spcBef>
              <a:buFont typeface="Arial" panose="020B0604020202020204" pitchFamily="34" charset="0"/>
            </a:pPr>
            <a:r>
              <a:rPr lang="en-US" sz="1400" dirty="0"/>
              <a:t>Recruitment</a:t>
            </a:r>
          </a:p>
          <a:p>
            <a:pPr marL="285750" indent="-285750">
              <a:spcBef>
                <a:spcPts val="0"/>
              </a:spcBef>
              <a:buFont typeface="Arial" panose="020B0604020202020204" pitchFamily="34" charset="0"/>
            </a:pPr>
            <a:r>
              <a:rPr lang="en-US" sz="1400" dirty="0"/>
              <a:t>Development</a:t>
            </a:r>
          </a:p>
          <a:p>
            <a:pPr marL="285750" indent="-285750">
              <a:spcBef>
                <a:spcPts val="0"/>
              </a:spcBef>
              <a:buFont typeface="Arial" panose="020B0604020202020204" pitchFamily="34" charset="0"/>
            </a:pPr>
            <a:r>
              <a:rPr lang="en-US" sz="1400" dirty="0"/>
              <a:t>Performance evaluation</a:t>
            </a:r>
          </a:p>
          <a:p>
            <a:pPr marL="285750" indent="-285750">
              <a:spcBef>
                <a:spcPts val="0"/>
              </a:spcBef>
              <a:buFont typeface="Arial" panose="020B0604020202020204" pitchFamily="34" charset="0"/>
            </a:pPr>
            <a:r>
              <a:rPr lang="en-US" sz="1400" dirty="0"/>
              <a:t>Health and safety</a:t>
            </a:r>
          </a:p>
          <a:p>
            <a:pPr marL="285750" indent="-285750">
              <a:spcBef>
                <a:spcPts val="0"/>
              </a:spcBef>
              <a:buFont typeface="Arial" panose="020B0604020202020204" pitchFamily="34" charset="0"/>
            </a:pPr>
            <a:r>
              <a:rPr lang="en-US" sz="1400" dirty="0"/>
              <a:t>Master data, e.g. positions, job descriptions</a:t>
            </a:r>
          </a:p>
          <a:p>
            <a:pPr marL="285750" indent="-285750">
              <a:spcBef>
                <a:spcPts val="0"/>
              </a:spcBef>
              <a:buFont typeface="Arial" panose="020B0604020202020204" pitchFamily="34" charset="0"/>
            </a:pPr>
            <a:r>
              <a:rPr lang="en-US" sz="1400" dirty="0"/>
              <a:t>Reporting</a:t>
            </a:r>
          </a:p>
        </p:txBody>
      </p:sp>
      <p:grpSp>
        <p:nvGrpSpPr>
          <p:cNvPr id="10" name="Group 9"/>
          <p:cNvGrpSpPr/>
          <p:nvPr/>
        </p:nvGrpSpPr>
        <p:grpSpPr>
          <a:xfrm>
            <a:off x="4071839" y="1508818"/>
            <a:ext cx="4388554" cy="3819490"/>
            <a:chOff x="3132954" y="1121929"/>
            <a:chExt cx="5587613" cy="4958025"/>
          </a:xfrm>
        </p:grpSpPr>
        <p:sp>
          <p:nvSpPr>
            <p:cNvPr id="11" name="Oval 10"/>
            <p:cNvSpPr/>
            <p:nvPr/>
          </p:nvSpPr>
          <p:spPr>
            <a:xfrm>
              <a:off x="3132954" y="2933966"/>
              <a:ext cx="3280356" cy="3126938"/>
            </a:xfrm>
            <a:prstGeom prst="ellipse">
              <a:avLst/>
            </a:prstGeom>
            <a:solidFill>
              <a:srgbClr val="1F3863">
                <a:alpha val="75000"/>
              </a:srgbClr>
            </a:solidFill>
            <a:ln>
              <a:solidFill>
                <a:srgbClr val="1F38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2" name="Oval 11"/>
            <p:cNvSpPr/>
            <p:nvPr/>
          </p:nvSpPr>
          <p:spPr>
            <a:xfrm>
              <a:off x="3132954" y="1121929"/>
              <a:ext cx="3280356" cy="3126938"/>
            </a:xfrm>
            <a:prstGeom prst="ellipse">
              <a:avLst/>
            </a:prstGeom>
            <a:solidFill>
              <a:srgbClr val="C55A11">
                <a:alpha val="75000"/>
              </a:srgb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3" name="Oval 12"/>
            <p:cNvSpPr/>
            <p:nvPr/>
          </p:nvSpPr>
          <p:spPr>
            <a:xfrm>
              <a:off x="5440211" y="1121929"/>
              <a:ext cx="3280356" cy="3126938"/>
            </a:xfrm>
            <a:prstGeom prst="ellipse">
              <a:avLst/>
            </a:prstGeom>
            <a:solidFill>
              <a:srgbClr val="385622">
                <a:alpha val="75000"/>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14" name="Oval 13"/>
            <p:cNvSpPr/>
            <p:nvPr/>
          </p:nvSpPr>
          <p:spPr>
            <a:xfrm>
              <a:off x="5440211" y="2953016"/>
              <a:ext cx="3280356" cy="3126938"/>
            </a:xfrm>
            <a:prstGeom prst="ellipse">
              <a:avLst/>
            </a:prstGeom>
            <a:solidFill>
              <a:srgbClr val="4F81BC">
                <a:alpha val="75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5" name="Rectangle 14"/>
            <p:cNvSpPr/>
            <p:nvPr/>
          </p:nvSpPr>
          <p:spPr>
            <a:xfrm>
              <a:off x="3540471" y="4345481"/>
              <a:ext cx="2089610" cy="52321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Procurement</a:t>
              </a:r>
            </a:p>
          </p:txBody>
        </p:sp>
        <p:sp>
          <p:nvSpPr>
            <p:cNvPr id="16" name="Rectangle 15"/>
            <p:cNvSpPr/>
            <p:nvPr/>
          </p:nvSpPr>
          <p:spPr>
            <a:xfrm>
              <a:off x="6413310" y="1870726"/>
              <a:ext cx="1789978"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rPr>
                <a:t>HR / </a:t>
              </a: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Payroll</a:t>
              </a:r>
            </a:p>
          </p:txBody>
        </p:sp>
        <p:sp>
          <p:nvSpPr>
            <p:cNvPr id="17" name="Rectangle 16"/>
            <p:cNvSpPr/>
            <p:nvPr/>
          </p:nvSpPr>
          <p:spPr>
            <a:xfrm>
              <a:off x="6291416" y="4361000"/>
              <a:ext cx="228552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Budgeting</a:t>
              </a:r>
              <a:endParaRPr kumimoji="0" lang="en-US" sz="2400" b="1"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18" name="Rectangle 17"/>
            <p:cNvSpPr/>
            <p:nvPr/>
          </p:nvSpPr>
          <p:spPr>
            <a:xfrm>
              <a:off x="3746728" y="1816489"/>
              <a:ext cx="1677097" cy="11586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Calibri" panose="020F0502020204030204" pitchFamily="34" charset="0"/>
                </a:rPr>
                <a:t>Finance</a:t>
              </a:r>
              <a:endParaRPr lang="en-US" sz="3600" dirty="0">
                <a:solidFill>
                  <a:schemeClr val="bg1"/>
                </a:solidFill>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chemeClr val="bg1"/>
                </a:solidFill>
                <a:effectLst/>
                <a:uLnTx/>
                <a:uFillTx/>
                <a:latin typeface="Calibri" panose="020F0502020204030204" pitchFamily="34" charset="0"/>
              </a:endParaRPr>
            </a:p>
          </p:txBody>
        </p:sp>
      </p:grpSp>
    </p:spTree>
    <p:extLst>
      <p:ext uri="{BB962C8B-B14F-4D97-AF65-F5344CB8AC3E}">
        <p14:creationId xmlns:p14="http://schemas.microsoft.com/office/powerpoint/2010/main" val="409230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16355" y="101741"/>
            <a:ext cx="11389013" cy="1122278"/>
          </a:xfrm>
        </p:spPr>
        <p:txBody>
          <a:bodyPr>
            <a:normAutofit/>
          </a:bodyPr>
          <a:lstStyle/>
          <a:p>
            <a:r>
              <a:rPr lang="en-US" sz="4000" dirty="0" smtClean="0"/>
              <a:t>Tools you can benefit from</a:t>
            </a:r>
            <a:endParaRPr lang="en-US" sz="4000" dirty="0"/>
          </a:p>
        </p:txBody>
      </p:sp>
      <p:pic>
        <p:nvPicPr>
          <p:cNvPr id="2" name="Picture 1"/>
          <p:cNvPicPr>
            <a:picLocks noChangeAspect="1"/>
          </p:cNvPicPr>
          <p:nvPr/>
        </p:nvPicPr>
        <p:blipFill>
          <a:blip r:embed="rId3"/>
          <a:stretch>
            <a:fillRect/>
          </a:stretch>
        </p:blipFill>
        <p:spPr>
          <a:xfrm>
            <a:off x="1086696" y="956165"/>
            <a:ext cx="10160522" cy="5462968"/>
          </a:xfrm>
          <a:prstGeom prst="rect">
            <a:avLst/>
          </a:prstGeom>
        </p:spPr>
      </p:pic>
    </p:spTree>
    <p:extLst>
      <p:ext uri="{BB962C8B-B14F-4D97-AF65-F5344CB8AC3E}">
        <p14:creationId xmlns:p14="http://schemas.microsoft.com/office/powerpoint/2010/main" val="385442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9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Strategic Partner, Accenture</a:t>
            </a:r>
            <a:endParaRPr lang="en-US" dirty="0"/>
          </a:p>
        </p:txBody>
      </p:sp>
      <p:sp>
        <p:nvSpPr>
          <p:cNvPr id="3" name="Content Placeholder 2"/>
          <p:cNvSpPr>
            <a:spLocks noGrp="1"/>
          </p:cNvSpPr>
          <p:nvPr>
            <p:ph idx="1"/>
          </p:nvPr>
        </p:nvSpPr>
        <p:spPr>
          <a:xfrm>
            <a:off x="437111" y="1930400"/>
            <a:ext cx="8596668" cy="3880773"/>
          </a:xfrm>
        </p:spPr>
        <p:txBody>
          <a:bodyPr/>
          <a:lstStyle/>
          <a:p>
            <a:endParaRPr lang="en-US" dirty="0" smtClean="0"/>
          </a:p>
          <a:p>
            <a:r>
              <a:rPr lang="en-US" dirty="0" smtClean="0"/>
              <a:t>A respected, global consulting firm experienced in helping public sector ERP implementations</a:t>
            </a:r>
          </a:p>
          <a:p>
            <a:endParaRPr lang="en-US" dirty="0" smtClean="0"/>
          </a:p>
          <a:p>
            <a:r>
              <a:rPr lang="en-US" dirty="0" smtClean="0"/>
              <a:t>Accenture has helped 12 states transform business processes to modern outcomes </a:t>
            </a:r>
          </a:p>
          <a:p>
            <a:pPr marL="0" indent="0">
              <a:buNone/>
            </a:pPr>
            <a:endParaRPr lang="en-US" dirty="0" smtClean="0"/>
          </a:p>
          <a:p>
            <a:r>
              <a:rPr lang="en-US" dirty="0" smtClean="0"/>
              <a:t>Accenture’s expertise is helping One Washington along the journey to  design, configure, test and deploy an ERP solution</a:t>
            </a:r>
            <a:endParaRPr lang="en-US" dirty="0"/>
          </a:p>
        </p:txBody>
      </p:sp>
    </p:spTree>
    <p:extLst>
      <p:ext uri="{BB962C8B-B14F-4D97-AF65-F5344CB8AC3E}">
        <p14:creationId xmlns:p14="http://schemas.microsoft.com/office/powerpoint/2010/main" val="492473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Custom 1">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1B5BDB"/>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Theme1" id="{AE9C1F7B-81C4-4D57-ADCA-8D2A52BAF38D}" vid="{7ECD0DF7-703D-4841-B593-8173554593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LOR TEMPLATE">
  <a:themeElements>
    <a:clrScheme name="Custom 2">
      <a:dk1>
        <a:srgbClr val="505050"/>
      </a:dk1>
      <a:lt1>
        <a:srgbClr val="FFFFFF"/>
      </a:lt1>
      <a:dk2>
        <a:srgbClr val="0078D8"/>
      </a:dk2>
      <a:lt2>
        <a:srgbClr val="02BBF3"/>
      </a:lt2>
      <a:accent1>
        <a:srgbClr val="0D7D0D"/>
      </a:accent1>
      <a:accent2>
        <a:srgbClr val="5C2E91"/>
      </a:accent2>
      <a:accent3>
        <a:srgbClr val="008272"/>
      </a:accent3>
      <a:accent4>
        <a:srgbClr val="D63B02"/>
      </a:accent4>
      <a:accent5>
        <a:srgbClr val="004B50"/>
      </a:accent5>
      <a:accent6>
        <a:srgbClr val="D83B01"/>
      </a:accent6>
      <a:hlink>
        <a:srgbClr val="0078D8"/>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 Business_BLUE_1" id="{5F55DDFD-517B-456E-9DA0-1901618FBA38}" vid="{64E9B03C-DF2B-4891-9356-D35CF69F1B06}"/>
    </a:ext>
  </a:extLst>
</a:theme>
</file>

<file path=ppt/theme/theme4.xml><?xml version="1.0" encoding="utf-8"?>
<a:theme xmlns:a="http://schemas.openxmlformats.org/drawingml/2006/main" name="1_Basis">
  <a:themeElements>
    <a:clrScheme name="Custom 1">
      <a:dk1>
        <a:srgbClr val="000000"/>
      </a:dk1>
      <a:lt1>
        <a:srgbClr val="FFFFFF"/>
      </a:lt1>
      <a:dk2>
        <a:srgbClr val="565349"/>
      </a:dk2>
      <a:lt2>
        <a:srgbClr val="DDDDDD"/>
      </a:lt2>
      <a:accent1>
        <a:srgbClr val="336600"/>
      </a:accent1>
      <a:accent2>
        <a:srgbClr val="DF5327"/>
      </a:accent2>
      <a:accent3>
        <a:srgbClr val="FE9E00"/>
      </a:accent3>
      <a:accent4>
        <a:srgbClr val="418AB3"/>
      </a:accent4>
      <a:accent5>
        <a:srgbClr val="D7D447"/>
      </a:accent5>
      <a:accent6>
        <a:srgbClr val="818183"/>
      </a:accent6>
      <a:hlink>
        <a:srgbClr val="1B5BDB"/>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495</TotalTime>
  <Words>1210</Words>
  <Application>Microsoft Office PowerPoint</Application>
  <PresentationFormat>Widescreen</PresentationFormat>
  <Paragraphs>250</Paragraphs>
  <Slides>23</Slides>
  <Notes>13</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7" baseType="lpstr">
      <vt:lpstr>ＭＳ Ｐゴシック</vt:lpstr>
      <vt:lpstr>Arial</vt:lpstr>
      <vt:lpstr>Calibri</vt:lpstr>
      <vt:lpstr>Calibri Light</vt:lpstr>
      <vt:lpstr>Corbel</vt:lpstr>
      <vt:lpstr>Segoe UI</vt:lpstr>
      <vt:lpstr>Segoe UI Light</vt:lpstr>
      <vt:lpstr>Times New Roman</vt:lpstr>
      <vt:lpstr>Wingdings</vt:lpstr>
      <vt:lpstr>Theme1</vt:lpstr>
      <vt:lpstr>1_Office Theme</vt:lpstr>
      <vt:lpstr>COLOR TEMPLATE</vt:lpstr>
      <vt:lpstr>1_Basis</vt:lpstr>
      <vt:lpstr>think-cell Slide</vt:lpstr>
      <vt:lpstr>PowerPoint Presentation</vt:lpstr>
      <vt:lpstr>Agenda</vt:lpstr>
      <vt:lpstr>One Washington </vt:lpstr>
      <vt:lpstr>Investments and Deliverables</vt:lpstr>
      <vt:lpstr>Enterprise Resource Planning (ERP)</vt:lpstr>
      <vt:lpstr>What are the benefits?</vt:lpstr>
      <vt:lpstr>Enterprise Resource Planning Functional View</vt:lpstr>
      <vt:lpstr>Tools you can benefit from</vt:lpstr>
      <vt:lpstr>Our Strategic Partner, Accenture</vt:lpstr>
      <vt:lpstr>PowerPoint Presentation</vt:lpstr>
      <vt:lpstr>PowerPoint Presentation</vt:lpstr>
      <vt:lpstr>Change Management  </vt:lpstr>
      <vt:lpstr>Change Activity</vt:lpstr>
      <vt:lpstr>         Importance of Change Management  </vt:lpstr>
      <vt:lpstr>The Change Process</vt:lpstr>
      <vt:lpstr>One Washington Change Management Strategy</vt:lpstr>
      <vt:lpstr>Change Management Strategy – Stakeholder Interviews: Themes and Opportunities</vt:lpstr>
      <vt:lpstr>Survey Questions</vt:lpstr>
      <vt:lpstr>Survey Questions Purpose</vt:lpstr>
      <vt:lpstr>  A Few Survey Questions clarified</vt:lpstr>
      <vt:lpstr>  A Few Survey Questions clarified</vt:lpstr>
      <vt:lpstr>  Questions?</vt:lpstr>
      <vt:lpstr>How to learn more</vt:lpstr>
    </vt:vector>
  </TitlesOfParts>
  <Company>Washington Technology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Illahee, Lisa (OFM)</dc:creator>
  <cp:lastModifiedBy>McClanahan, Gwen (DES)</cp:lastModifiedBy>
  <cp:revision>57</cp:revision>
  <cp:lastPrinted>2018-02-06T18:17:23Z</cp:lastPrinted>
  <dcterms:created xsi:type="dcterms:W3CDTF">2018-01-24T23:26:21Z</dcterms:created>
  <dcterms:modified xsi:type="dcterms:W3CDTF">2018-02-07T20:49:39Z</dcterms:modified>
</cp:coreProperties>
</file>