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4.xml" ContentType="application/vnd.openxmlformats-officedocument.presentationml.tags+xml"/>
  <Override PartName="/ppt/notesSlides/notesSlide38.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80" r:id="rId2"/>
    <p:sldId id="258" r:id="rId3"/>
    <p:sldId id="281" r:id="rId4"/>
    <p:sldId id="600" r:id="rId5"/>
    <p:sldId id="282" r:id="rId6"/>
    <p:sldId id="342" r:id="rId7"/>
    <p:sldId id="606" r:id="rId8"/>
    <p:sldId id="607" r:id="rId9"/>
    <p:sldId id="605" r:id="rId10"/>
    <p:sldId id="283" r:id="rId11"/>
    <p:sldId id="285" r:id="rId12"/>
    <p:sldId id="286" r:id="rId13"/>
    <p:sldId id="287" r:id="rId14"/>
    <p:sldId id="288" r:id="rId15"/>
    <p:sldId id="289" r:id="rId16"/>
    <p:sldId id="290" r:id="rId17"/>
    <p:sldId id="291" r:id="rId18"/>
    <p:sldId id="292" r:id="rId19"/>
    <p:sldId id="293" r:id="rId20"/>
    <p:sldId id="294" r:id="rId21"/>
    <p:sldId id="590" r:id="rId22"/>
    <p:sldId id="582" r:id="rId23"/>
    <p:sldId id="520" r:id="rId24"/>
    <p:sldId id="583" r:id="rId25"/>
    <p:sldId id="256" r:id="rId26"/>
    <p:sldId id="584" r:id="rId27"/>
    <p:sldId id="341" r:id="rId28"/>
    <p:sldId id="296" r:id="rId29"/>
    <p:sldId id="344" r:id="rId30"/>
    <p:sldId id="346" r:id="rId31"/>
    <p:sldId id="297" r:id="rId32"/>
    <p:sldId id="608" r:id="rId33"/>
    <p:sldId id="580" r:id="rId34"/>
    <p:sldId id="298" r:id="rId35"/>
    <p:sldId id="376" r:id="rId36"/>
    <p:sldId id="377" r:id="rId37"/>
    <p:sldId id="349" r:id="rId38"/>
    <p:sldId id="501" r:id="rId39"/>
    <p:sldId id="601" r:id="rId40"/>
    <p:sldId id="350" r:id="rId41"/>
    <p:sldId id="353" r:id="rId42"/>
    <p:sldId id="354" r:id="rId43"/>
    <p:sldId id="370" r:id="rId44"/>
    <p:sldId id="358" r:id="rId45"/>
    <p:sldId id="360" r:id="rId46"/>
    <p:sldId id="381" r:id="rId47"/>
    <p:sldId id="388" r:id="rId48"/>
    <p:sldId id="363" r:id="rId49"/>
    <p:sldId id="380" r:id="rId50"/>
    <p:sldId id="352" r:id="rId51"/>
    <p:sldId id="26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93" autoAdjust="0"/>
    <p:restoredTop sz="68721" autoAdjust="0"/>
  </p:normalViewPr>
  <p:slideViewPr>
    <p:cSldViewPr snapToGrid="0">
      <p:cViewPr varScale="1">
        <p:scale>
          <a:sx n="55" d="100"/>
          <a:sy n="55" d="100"/>
        </p:scale>
        <p:origin x="54" y="1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5807B-6065-4904-802A-66F521B4C411}" type="doc">
      <dgm:prSet loTypeId="urn:microsoft.com/office/officeart/2009/3/layout/StepUpProcess" loCatId="process" qsTypeId="urn:microsoft.com/office/officeart/2005/8/quickstyle/simple1" qsCatId="simple" csTypeId="urn:microsoft.com/office/officeart/2005/8/colors/accent6_2" csCatId="accent6" phldr="1"/>
      <dgm:spPr/>
      <dgm:t>
        <a:bodyPr/>
        <a:lstStyle/>
        <a:p>
          <a:endParaRPr lang="en-US"/>
        </a:p>
      </dgm:t>
    </dgm:pt>
    <dgm:pt modelId="{7BCF0FCC-819D-4027-B77A-C97BB791FF39}">
      <dgm:prSet phldrT="[Text]" custT="1"/>
      <dgm:spPr/>
      <dgm:t>
        <a:bodyPr/>
        <a:lstStyle/>
        <a:p>
          <a:pPr>
            <a:spcBef>
              <a:spcPts val="0"/>
            </a:spcBef>
            <a:spcAft>
              <a:spcPts val="0"/>
            </a:spcAft>
          </a:pPr>
          <a:r>
            <a:rPr lang="en-US" sz="1600" b="1" dirty="0"/>
            <a:t>Pre-Contract</a:t>
          </a:r>
        </a:p>
      </dgm:t>
    </dgm:pt>
    <dgm:pt modelId="{9817F04F-C928-4F3D-8626-EC2897DEDA34}" type="parTrans" cxnId="{E30010B0-E91B-4007-B6CA-19ECFEB17D25}">
      <dgm:prSet/>
      <dgm:spPr/>
      <dgm:t>
        <a:bodyPr/>
        <a:lstStyle/>
        <a:p>
          <a:pPr>
            <a:spcBef>
              <a:spcPts val="0"/>
            </a:spcBef>
            <a:spcAft>
              <a:spcPts val="0"/>
            </a:spcAft>
          </a:pPr>
          <a:endParaRPr lang="en-US" sz="800"/>
        </a:p>
      </dgm:t>
    </dgm:pt>
    <dgm:pt modelId="{3FA0185B-9A6F-425C-8D30-9C1AE076782E}" type="sibTrans" cxnId="{E30010B0-E91B-4007-B6CA-19ECFEB17D25}">
      <dgm:prSet custT="1"/>
      <dgm:spPr/>
      <dgm:t>
        <a:bodyPr/>
        <a:lstStyle/>
        <a:p>
          <a:pPr>
            <a:spcBef>
              <a:spcPts val="0"/>
            </a:spcBef>
            <a:spcAft>
              <a:spcPts val="0"/>
            </a:spcAft>
          </a:pPr>
          <a:endParaRPr lang="en-US" sz="800"/>
        </a:p>
      </dgm:t>
    </dgm:pt>
    <dgm:pt modelId="{EE618FC8-37A8-4677-8136-115D0D458340}">
      <dgm:prSet phldrT="[Text]" custT="1"/>
      <dgm:spPr/>
      <dgm:t>
        <a:bodyPr/>
        <a:lstStyle/>
        <a:p>
          <a:pPr>
            <a:spcBef>
              <a:spcPts val="0"/>
            </a:spcBef>
            <a:spcAft>
              <a:spcPts val="0"/>
            </a:spcAft>
          </a:pPr>
          <a:r>
            <a:rPr lang="en-US" sz="1300" dirty="0"/>
            <a:t>Identify </a:t>
          </a:r>
          <a:r>
            <a:rPr lang="en-US" sz="1300" dirty="0" smtClean="0"/>
            <a:t>business need </a:t>
          </a:r>
          <a:r>
            <a:rPr lang="en-US" sz="1300" dirty="0"/>
            <a:t>&amp; requirements  </a:t>
          </a:r>
        </a:p>
      </dgm:t>
    </dgm:pt>
    <dgm:pt modelId="{CB49748A-A7C1-498A-9624-EE0250DE5D0C}" type="parTrans" cxnId="{4AE0E4C4-CCBB-4F77-BB0F-5365ABC761B1}">
      <dgm:prSet/>
      <dgm:spPr/>
      <dgm:t>
        <a:bodyPr/>
        <a:lstStyle/>
        <a:p>
          <a:pPr>
            <a:spcBef>
              <a:spcPts val="0"/>
            </a:spcBef>
            <a:spcAft>
              <a:spcPts val="0"/>
            </a:spcAft>
          </a:pPr>
          <a:endParaRPr lang="en-US" sz="800"/>
        </a:p>
      </dgm:t>
    </dgm:pt>
    <dgm:pt modelId="{DF372213-0588-4D7F-8B22-141FEF7F9095}" type="sibTrans" cxnId="{4AE0E4C4-CCBB-4F77-BB0F-5365ABC761B1}">
      <dgm:prSet/>
      <dgm:spPr/>
      <dgm:t>
        <a:bodyPr/>
        <a:lstStyle/>
        <a:p>
          <a:pPr>
            <a:spcBef>
              <a:spcPts val="0"/>
            </a:spcBef>
            <a:spcAft>
              <a:spcPts val="0"/>
            </a:spcAft>
          </a:pPr>
          <a:endParaRPr lang="en-US" sz="800"/>
        </a:p>
      </dgm:t>
    </dgm:pt>
    <dgm:pt modelId="{B45C46AA-F56A-45CC-9E41-F64770553EF3}">
      <dgm:prSet phldrT="[Text]" custT="1"/>
      <dgm:spPr/>
      <dgm:t>
        <a:bodyPr/>
        <a:lstStyle/>
        <a:p>
          <a:pPr>
            <a:spcBef>
              <a:spcPts val="0"/>
            </a:spcBef>
            <a:spcAft>
              <a:spcPts val="0"/>
            </a:spcAft>
          </a:pPr>
          <a:r>
            <a:rPr lang="en-US" sz="1600" b="1" dirty="0" smtClean="0"/>
            <a:t>Solicitation </a:t>
          </a:r>
          <a:r>
            <a:rPr lang="en-US" sz="1600" b="1" dirty="0"/>
            <a:t>Development</a:t>
          </a:r>
        </a:p>
      </dgm:t>
    </dgm:pt>
    <dgm:pt modelId="{B6782AF9-51B8-41CB-AE74-1649CF2B8222}" type="parTrans" cxnId="{3B367473-6F4E-41D2-8E1A-116F40FE2042}">
      <dgm:prSet/>
      <dgm:spPr/>
      <dgm:t>
        <a:bodyPr/>
        <a:lstStyle/>
        <a:p>
          <a:pPr>
            <a:spcBef>
              <a:spcPts val="0"/>
            </a:spcBef>
            <a:spcAft>
              <a:spcPts val="0"/>
            </a:spcAft>
          </a:pPr>
          <a:endParaRPr lang="en-US" sz="800"/>
        </a:p>
      </dgm:t>
    </dgm:pt>
    <dgm:pt modelId="{3A63C1FA-D71B-44F8-A802-46C3D20593DB}" type="sibTrans" cxnId="{3B367473-6F4E-41D2-8E1A-116F40FE2042}">
      <dgm:prSet custT="1"/>
      <dgm:spPr/>
      <dgm:t>
        <a:bodyPr/>
        <a:lstStyle/>
        <a:p>
          <a:pPr>
            <a:spcBef>
              <a:spcPts val="0"/>
            </a:spcBef>
            <a:spcAft>
              <a:spcPts val="0"/>
            </a:spcAft>
          </a:pPr>
          <a:endParaRPr lang="en-US" sz="800"/>
        </a:p>
      </dgm:t>
    </dgm:pt>
    <dgm:pt modelId="{4581ACDC-DAA9-4272-9144-3714E1F472A9}">
      <dgm:prSet phldrT="[Text]" custT="1"/>
      <dgm:spPr/>
      <dgm:t>
        <a:bodyPr/>
        <a:lstStyle/>
        <a:p>
          <a:pPr>
            <a:spcBef>
              <a:spcPts val="0"/>
            </a:spcBef>
            <a:spcAft>
              <a:spcPts val="0"/>
            </a:spcAft>
          </a:pPr>
          <a:r>
            <a:rPr lang="en-US" sz="1600" b="1"/>
            <a:t>Review &amp; Approval</a:t>
          </a:r>
        </a:p>
      </dgm:t>
    </dgm:pt>
    <dgm:pt modelId="{1765027E-B15C-4F7D-AF3A-28B564B5EF6F}" type="parTrans" cxnId="{FA0C9800-7DDE-4563-996E-1BAD83D829A1}">
      <dgm:prSet/>
      <dgm:spPr/>
      <dgm:t>
        <a:bodyPr/>
        <a:lstStyle/>
        <a:p>
          <a:pPr>
            <a:spcBef>
              <a:spcPts val="0"/>
            </a:spcBef>
            <a:spcAft>
              <a:spcPts val="0"/>
            </a:spcAft>
          </a:pPr>
          <a:endParaRPr lang="en-US" sz="800"/>
        </a:p>
      </dgm:t>
    </dgm:pt>
    <dgm:pt modelId="{591C5356-11FC-4947-B72B-DCB13D80B865}" type="sibTrans" cxnId="{FA0C9800-7DDE-4563-996E-1BAD83D829A1}">
      <dgm:prSet/>
      <dgm:spPr/>
      <dgm:t>
        <a:bodyPr/>
        <a:lstStyle/>
        <a:p>
          <a:pPr>
            <a:spcBef>
              <a:spcPts val="0"/>
            </a:spcBef>
            <a:spcAft>
              <a:spcPts val="0"/>
            </a:spcAft>
          </a:pPr>
          <a:endParaRPr lang="en-US" sz="800"/>
        </a:p>
      </dgm:t>
    </dgm:pt>
    <dgm:pt modelId="{866A5813-DFD5-455F-99B1-50F9A1E65D3E}">
      <dgm:prSet phldrT="[Text]" custT="1"/>
      <dgm:spPr/>
      <dgm:t>
        <a:bodyPr/>
        <a:lstStyle/>
        <a:p>
          <a:pPr>
            <a:spcBef>
              <a:spcPts val="0"/>
            </a:spcBef>
            <a:spcAft>
              <a:spcPts val="0"/>
            </a:spcAft>
          </a:pPr>
          <a:r>
            <a:rPr lang="en-US" sz="1300" dirty="0" smtClean="0"/>
            <a:t>Agency’s legal </a:t>
          </a:r>
          <a:r>
            <a:rPr lang="en-US" sz="1300" dirty="0"/>
            <a:t>review </a:t>
          </a:r>
        </a:p>
      </dgm:t>
    </dgm:pt>
    <dgm:pt modelId="{FA1FBE09-1331-4E08-9847-E393C39984F0}" type="parTrans" cxnId="{720258E4-F073-43D7-BBC4-186FD69399C2}">
      <dgm:prSet/>
      <dgm:spPr/>
      <dgm:t>
        <a:bodyPr/>
        <a:lstStyle/>
        <a:p>
          <a:pPr>
            <a:spcBef>
              <a:spcPts val="0"/>
            </a:spcBef>
            <a:spcAft>
              <a:spcPts val="0"/>
            </a:spcAft>
          </a:pPr>
          <a:endParaRPr lang="en-US" sz="800"/>
        </a:p>
      </dgm:t>
    </dgm:pt>
    <dgm:pt modelId="{86B3BE36-B311-4176-95BD-45D4A6941F55}" type="sibTrans" cxnId="{720258E4-F073-43D7-BBC4-186FD69399C2}">
      <dgm:prSet/>
      <dgm:spPr/>
      <dgm:t>
        <a:bodyPr/>
        <a:lstStyle/>
        <a:p>
          <a:pPr>
            <a:spcBef>
              <a:spcPts val="0"/>
            </a:spcBef>
            <a:spcAft>
              <a:spcPts val="0"/>
            </a:spcAft>
          </a:pPr>
          <a:endParaRPr lang="en-US" sz="800"/>
        </a:p>
      </dgm:t>
    </dgm:pt>
    <dgm:pt modelId="{F9F917B7-5E72-4705-9ABA-EC19F7FC010E}">
      <dgm:prSet custT="1"/>
      <dgm:spPr/>
      <dgm:t>
        <a:bodyPr/>
        <a:lstStyle/>
        <a:p>
          <a:pPr>
            <a:spcBef>
              <a:spcPts val="0"/>
            </a:spcBef>
            <a:spcAft>
              <a:spcPts val="0"/>
            </a:spcAft>
          </a:pPr>
          <a:r>
            <a:rPr lang="en-US" sz="1300" dirty="0" smtClean="0"/>
            <a:t>Do market research</a:t>
          </a:r>
          <a:endParaRPr lang="en-US" sz="1300" dirty="0"/>
        </a:p>
      </dgm:t>
    </dgm:pt>
    <dgm:pt modelId="{E13D0F94-23A3-4F68-9BCD-6FC9F17457EA}" type="parTrans" cxnId="{12B1EF17-0284-4B09-BCD1-2B50B27FA4F2}">
      <dgm:prSet/>
      <dgm:spPr/>
      <dgm:t>
        <a:bodyPr/>
        <a:lstStyle/>
        <a:p>
          <a:pPr>
            <a:spcBef>
              <a:spcPts val="0"/>
            </a:spcBef>
            <a:spcAft>
              <a:spcPts val="0"/>
            </a:spcAft>
          </a:pPr>
          <a:endParaRPr lang="en-US" sz="800"/>
        </a:p>
      </dgm:t>
    </dgm:pt>
    <dgm:pt modelId="{D6CCDBCA-8DC9-4E7A-A994-D14373B56E68}" type="sibTrans" cxnId="{12B1EF17-0284-4B09-BCD1-2B50B27FA4F2}">
      <dgm:prSet/>
      <dgm:spPr/>
      <dgm:t>
        <a:bodyPr/>
        <a:lstStyle/>
        <a:p>
          <a:pPr>
            <a:spcBef>
              <a:spcPts val="0"/>
            </a:spcBef>
            <a:spcAft>
              <a:spcPts val="0"/>
            </a:spcAft>
          </a:pPr>
          <a:endParaRPr lang="en-US" sz="800"/>
        </a:p>
      </dgm:t>
    </dgm:pt>
    <dgm:pt modelId="{765FC6A7-8BC8-4ECA-8F04-8492087ACA2F}">
      <dgm:prSet custT="1"/>
      <dgm:spPr/>
      <dgm:t>
        <a:bodyPr/>
        <a:lstStyle/>
        <a:p>
          <a:pPr>
            <a:spcBef>
              <a:spcPts val="0"/>
            </a:spcBef>
            <a:spcAft>
              <a:spcPts val="0"/>
            </a:spcAft>
          </a:pPr>
          <a:r>
            <a:rPr lang="en-US" sz="1300" dirty="0" smtClean="0"/>
            <a:t>Create solicitation documents</a:t>
          </a:r>
          <a:endParaRPr lang="en-US" sz="1300" dirty="0"/>
        </a:p>
      </dgm:t>
    </dgm:pt>
    <dgm:pt modelId="{6F0A604E-97B5-43E0-B910-2651FB253FCB}" type="parTrans" cxnId="{AB090784-D7A0-410D-A1E4-19F75927C02F}">
      <dgm:prSet/>
      <dgm:spPr/>
      <dgm:t>
        <a:bodyPr/>
        <a:lstStyle/>
        <a:p>
          <a:pPr>
            <a:spcBef>
              <a:spcPts val="0"/>
            </a:spcBef>
            <a:spcAft>
              <a:spcPts val="0"/>
            </a:spcAft>
          </a:pPr>
          <a:endParaRPr lang="en-US" sz="800"/>
        </a:p>
      </dgm:t>
    </dgm:pt>
    <dgm:pt modelId="{CD59DDBD-EA70-4C94-8838-BAFCF6AC4C8B}" type="sibTrans" cxnId="{AB090784-D7A0-410D-A1E4-19F75927C02F}">
      <dgm:prSet/>
      <dgm:spPr/>
      <dgm:t>
        <a:bodyPr/>
        <a:lstStyle/>
        <a:p>
          <a:pPr>
            <a:spcBef>
              <a:spcPts val="0"/>
            </a:spcBef>
            <a:spcAft>
              <a:spcPts val="0"/>
            </a:spcAft>
          </a:pPr>
          <a:endParaRPr lang="en-US" sz="800"/>
        </a:p>
      </dgm:t>
    </dgm:pt>
    <dgm:pt modelId="{DDF3B0B9-5C04-404D-8880-CC8A45B19352}">
      <dgm:prSet custT="1"/>
      <dgm:spPr/>
      <dgm:t>
        <a:bodyPr/>
        <a:lstStyle/>
        <a:p>
          <a:pPr>
            <a:spcBef>
              <a:spcPts val="0"/>
            </a:spcBef>
            <a:spcAft>
              <a:spcPts val="0"/>
            </a:spcAft>
          </a:pPr>
          <a:r>
            <a:rPr lang="en-US" sz="1300" dirty="0" smtClean="0"/>
            <a:t>Define performance requirements</a:t>
          </a:r>
          <a:endParaRPr lang="en-US" sz="1300" dirty="0"/>
        </a:p>
      </dgm:t>
    </dgm:pt>
    <dgm:pt modelId="{A039B1C5-A656-4E51-ACE1-8DD2F19A6CE6}" type="parTrans" cxnId="{E43E0A50-1712-4A57-8488-78D2B0BBECE6}">
      <dgm:prSet/>
      <dgm:spPr/>
      <dgm:t>
        <a:bodyPr/>
        <a:lstStyle/>
        <a:p>
          <a:pPr>
            <a:spcBef>
              <a:spcPts val="0"/>
            </a:spcBef>
            <a:spcAft>
              <a:spcPts val="0"/>
            </a:spcAft>
          </a:pPr>
          <a:endParaRPr lang="en-US" sz="800"/>
        </a:p>
      </dgm:t>
    </dgm:pt>
    <dgm:pt modelId="{AD01A36B-0C11-44DC-B75D-0AE57E1B2D5D}" type="sibTrans" cxnId="{E43E0A50-1712-4A57-8488-78D2B0BBECE6}">
      <dgm:prSet/>
      <dgm:spPr/>
      <dgm:t>
        <a:bodyPr/>
        <a:lstStyle/>
        <a:p>
          <a:pPr>
            <a:spcBef>
              <a:spcPts val="0"/>
            </a:spcBef>
            <a:spcAft>
              <a:spcPts val="0"/>
            </a:spcAft>
          </a:pPr>
          <a:endParaRPr lang="en-US" sz="800"/>
        </a:p>
      </dgm:t>
    </dgm:pt>
    <dgm:pt modelId="{31F6AD43-D89F-4EC1-8C96-A9BB4412C506}">
      <dgm:prSet custT="1"/>
      <dgm:spPr/>
      <dgm:t>
        <a:bodyPr/>
        <a:lstStyle/>
        <a:p>
          <a:pPr>
            <a:spcBef>
              <a:spcPts val="0"/>
            </a:spcBef>
            <a:spcAft>
              <a:spcPts val="0"/>
            </a:spcAft>
          </a:pPr>
          <a:r>
            <a:rPr lang="en-US" sz="1300" dirty="0"/>
            <a:t>Develop </a:t>
          </a:r>
          <a:r>
            <a:rPr lang="en-US" sz="1300" dirty="0" smtClean="0"/>
            <a:t>billing </a:t>
          </a:r>
          <a:r>
            <a:rPr lang="en-US" sz="1300" dirty="0"/>
            <a:t>&amp; </a:t>
          </a:r>
          <a:r>
            <a:rPr lang="en-US" sz="1300" dirty="0" smtClean="0"/>
            <a:t>payment structure</a:t>
          </a:r>
          <a:endParaRPr lang="en-US" sz="1300" dirty="0"/>
        </a:p>
      </dgm:t>
    </dgm:pt>
    <dgm:pt modelId="{B6980815-A4B7-4100-9ECB-35C6B0C9037A}" type="parTrans" cxnId="{0B6D45C8-8FC4-4EAF-9F03-80C8C4F13825}">
      <dgm:prSet/>
      <dgm:spPr/>
      <dgm:t>
        <a:bodyPr/>
        <a:lstStyle/>
        <a:p>
          <a:pPr>
            <a:spcBef>
              <a:spcPts val="0"/>
            </a:spcBef>
            <a:spcAft>
              <a:spcPts val="0"/>
            </a:spcAft>
          </a:pPr>
          <a:endParaRPr lang="en-US" sz="800"/>
        </a:p>
      </dgm:t>
    </dgm:pt>
    <dgm:pt modelId="{8D094865-8F73-4AE1-965A-784C0CA97EA0}" type="sibTrans" cxnId="{0B6D45C8-8FC4-4EAF-9F03-80C8C4F13825}">
      <dgm:prSet/>
      <dgm:spPr/>
      <dgm:t>
        <a:bodyPr/>
        <a:lstStyle/>
        <a:p>
          <a:pPr>
            <a:spcBef>
              <a:spcPts val="0"/>
            </a:spcBef>
            <a:spcAft>
              <a:spcPts val="0"/>
            </a:spcAft>
          </a:pPr>
          <a:endParaRPr lang="en-US" sz="800"/>
        </a:p>
      </dgm:t>
    </dgm:pt>
    <dgm:pt modelId="{9729BB00-3E60-43DF-A208-9B51812123D7}">
      <dgm:prSet phldrT="[Text]" custT="1"/>
      <dgm:spPr/>
      <dgm:t>
        <a:bodyPr/>
        <a:lstStyle/>
        <a:p>
          <a:pPr>
            <a:spcBef>
              <a:spcPts val="0"/>
            </a:spcBef>
            <a:spcAft>
              <a:spcPts val="0"/>
            </a:spcAft>
          </a:pPr>
          <a:r>
            <a:rPr lang="en-US" sz="1300" dirty="0" smtClean="0"/>
            <a:t>DES procurement review</a:t>
          </a:r>
          <a:endParaRPr lang="en-US" sz="1300" dirty="0"/>
        </a:p>
      </dgm:t>
    </dgm:pt>
    <dgm:pt modelId="{A7B5D78A-0920-44C5-BF4C-5DC86006CB86}" type="parTrans" cxnId="{7D44B175-CCC7-418A-AE51-A3D6AACC7E8F}">
      <dgm:prSet/>
      <dgm:spPr/>
      <dgm:t>
        <a:bodyPr/>
        <a:lstStyle/>
        <a:p>
          <a:pPr>
            <a:spcBef>
              <a:spcPts val="0"/>
            </a:spcBef>
            <a:spcAft>
              <a:spcPts val="0"/>
            </a:spcAft>
          </a:pPr>
          <a:endParaRPr lang="en-US" sz="800"/>
        </a:p>
      </dgm:t>
    </dgm:pt>
    <dgm:pt modelId="{9F14E8A2-9F32-4013-A023-C8247302B856}" type="sibTrans" cxnId="{7D44B175-CCC7-418A-AE51-A3D6AACC7E8F}">
      <dgm:prSet/>
      <dgm:spPr/>
      <dgm:t>
        <a:bodyPr/>
        <a:lstStyle/>
        <a:p>
          <a:pPr>
            <a:spcBef>
              <a:spcPts val="0"/>
            </a:spcBef>
            <a:spcAft>
              <a:spcPts val="0"/>
            </a:spcAft>
          </a:pPr>
          <a:endParaRPr lang="en-US" sz="800"/>
        </a:p>
      </dgm:t>
    </dgm:pt>
    <dgm:pt modelId="{9C28DD1F-9DD7-4ED2-B641-DD8C4223C915}">
      <dgm:prSet phldrT="[Text]" custT="1"/>
      <dgm:spPr/>
      <dgm:t>
        <a:bodyPr/>
        <a:lstStyle/>
        <a:p>
          <a:pPr>
            <a:spcBef>
              <a:spcPts val="0"/>
            </a:spcBef>
            <a:spcAft>
              <a:spcPts val="0"/>
            </a:spcAft>
          </a:pPr>
          <a:r>
            <a:rPr lang="en-US" sz="1300" dirty="0" smtClean="0"/>
            <a:t>Agency approval process</a:t>
          </a:r>
          <a:endParaRPr lang="en-US" sz="1300" dirty="0"/>
        </a:p>
      </dgm:t>
    </dgm:pt>
    <dgm:pt modelId="{CFB5AA13-72A0-4CC7-99DE-9D903524A77A}" type="parTrans" cxnId="{A3DE6030-B8FF-4C56-A654-AA75EDAECC4B}">
      <dgm:prSet/>
      <dgm:spPr/>
      <dgm:t>
        <a:bodyPr/>
        <a:lstStyle/>
        <a:p>
          <a:pPr>
            <a:spcBef>
              <a:spcPts val="0"/>
            </a:spcBef>
            <a:spcAft>
              <a:spcPts val="0"/>
            </a:spcAft>
          </a:pPr>
          <a:endParaRPr lang="en-US" sz="800"/>
        </a:p>
      </dgm:t>
    </dgm:pt>
    <dgm:pt modelId="{D121A6F1-6376-4153-96EA-85ECD1CC5705}" type="sibTrans" cxnId="{A3DE6030-B8FF-4C56-A654-AA75EDAECC4B}">
      <dgm:prSet/>
      <dgm:spPr/>
      <dgm:t>
        <a:bodyPr/>
        <a:lstStyle/>
        <a:p>
          <a:pPr>
            <a:spcBef>
              <a:spcPts val="0"/>
            </a:spcBef>
            <a:spcAft>
              <a:spcPts val="0"/>
            </a:spcAft>
          </a:pPr>
          <a:endParaRPr lang="en-US" sz="800"/>
        </a:p>
      </dgm:t>
    </dgm:pt>
    <dgm:pt modelId="{EAD6BF5F-9111-4D51-89CD-491F298CCB76}">
      <dgm:prSet phldrT="[Text]" custT="1"/>
      <dgm:spPr/>
      <dgm:t>
        <a:bodyPr/>
        <a:lstStyle/>
        <a:p>
          <a:pPr>
            <a:spcBef>
              <a:spcPts val="0"/>
            </a:spcBef>
            <a:spcAft>
              <a:spcPts val="0"/>
            </a:spcAft>
          </a:pPr>
          <a:r>
            <a:rPr lang="en-US" sz="1600" b="1" dirty="0"/>
            <a:t>Contract Execution</a:t>
          </a:r>
        </a:p>
      </dgm:t>
    </dgm:pt>
    <dgm:pt modelId="{A70A748E-7B9B-4A50-9564-38153004C3B2}" type="parTrans" cxnId="{3765940A-A21B-4608-A0A9-B13BA0C0C89C}">
      <dgm:prSet/>
      <dgm:spPr/>
      <dgm:t>
        <a:bodyPr/>
        <a:lstStyle/>
        <a:p>
          <a:pPr>
            <a:spcBef>
              <a:spcPts val="0"/>
            </a:spcBef>
            <a:spcAft>
              <a:spcPts val="0"/>
            </a:spcAft>
          </a:pPr>
          <a:endParaRPr lang="en-US" sz="800"/>
        </a:p>
      </dgm:t>
    </dgm:pt>
    <dgm:pt modelId="{B59828A0-3D35-4841-B9E9-D963B48BDA74}" type="sibTrans" cxnId="{3765940A-A21B-4608-A0A9-B13BA0C0C89C}">
      <dgm:prSet/>
      <dgm:spPr/>
      <dgm:t>
        <a:bodyPr/>
        <a:lstStyle/>
        <a:p>
          <a:pPr>
            <a:spcBef>
              <a:spcPts val="0"/>
            </a:spcBef>
            <a:spcAft>
              <a:spcPts val="0"/>
            </a:spcAft>
          </a:pPr>
          <a:endParaRPr lang="en-US" sz="800"/>
        </a:p>
      </dgm:t>
    </dgm:pt>
    <dgm:pt modelId="{E5275E72-4F7B-423E-A7B6-40A89647FCB9}">
      <dgm:prSet phldrT="[Text]" custT="1"/>
      <dgm:spPr/>
      <dgm:t>
        <a:bodyPr/>
        <a:lstStyle/>
        <a:p>
          <a:pPr>
            <a:spcBef>
              <a:spcPts val="0"/>
            </a:spcBef>
            <a:spcAft>
              <a:spcPts val="0"/>
            </a:spcAft>
          </a:pPr>
          <a:r>
            <a:rPr lang="en-US" sz="1300" dirty="0"/>
            <a:t>Send out Contract to Contractor </a:t>
          </a:r>
        </a:p>
      </dgm:t>
    </dgm:pt>
    <dgm:pt modelId="{00544A6D-4D99-4B25-B25E-9CBDD4C7E9E3}" type="parTrans" cxnId="{F0E446FB-2914-4F63-9519-8204D4C0418F}">
      <dgm:prSet/>
      <dgm:spPr/>
      <dgm:t>
        <a:bodyPr/>
        <a:lstStyle/>
        <a:p>
          <a:pPr>
            <a:spcBef>
              <a:spcPts val="0"/>
            </a:spcBef>
            <a:spcAft>
              <a:spcPts val="0"/>
            </a:spcAft>
          </a:pPr>
          <a:endParaRPr lang="en-US" sz="800"/>
        </a:p>
      </dgm:t>
    </dgm:pt>
    <dgm:pt modelId="{4FB41EEC-4374-4473-8616-FFD4C25AB084}" type="sibTrans" cxnId="{F0E446FB-2914-4F63-9519-8204D4C0418F}">
      <dgm:prSet/>
      <dgm:spPr/>
      <dgm:t>
        <a:bodyPr/>
        <a:lstStyle/>
        <a:p>
          <a:pPr>
            <a:spcBef>
              <a:spcPts val="0"/>
            </a:spcBef>
            <a:spcAft>
              <a:spcPts val="0"/>
            </a:spcAft>
          </a:pPr>
          <a:endParaRPr lang="en-US" sz="800"/>
        </a:p>
      </dgm:t>
    </dgm:pt>
    <dgm:pt modelId="{B9FA825F-1A86-47F4-9D59-F09CDA16C7DF}">
      <dgm:prSet phldrT="[Text]" custT="1"/>
      <dgm:spPr/>
      <dgm:t>
        <a:bodyPr/>
        <a:lstStyle/>
        <a:p>
          <a:pPr>
            <a:spcBef>
              <a:spcPts val="0"/>
            </a:spcBef>
            <a:spcAft>
              <a:spcPts val="0"/>
            </a:spcAft>
          </a:pPr>
          <a:r>
            <a:rPr lang="en-US" sz="1300" dirty="0"/>
            <a:t>Receive back signed contract </a:t>
          </a:r>
        </a:p>
      </dgm:t>
    </dgm:pt>
    <dgm:pt modelId="{0204D017-BBEA-4539-B6FC-DB518EAE86BE}" type="parTrans" cxnId="{335953B9-99CA-47F2-AADE-42559C12B293}">
      <dgm:prSet/>
      <dgm:spPr/>
      <dgm:t>
        <a:bodyPr/>
        <a:lstStyle/>
        <a:p>
          <a:pPr>
            <a:spcBef>
              <a:spcPts val="0"/>
            </a:spcBef>
            <a:spcAft>
              <a:spcPts val="0"/>
            </a:spcAft>
          </a:pPr>
          <a:endParaRPr lang="en-US" sz="800"/>
        </a:p>
      </dgm:t>
    </dgm:pt>
    <dgm:pt modelId="{FA6A1BBC-9C64-49EF-BF97-411EB9FE199B}" type="sibTrans" cxnId="{335953B9-99CA-47F2-AADE-42559C12B293}">
      <dgm:prSet/>
      <dgm:spPr/>
      <dgm:t>
        <a:bodyPr/>
        <a:lstStyle/>
        <a:p>
          <a:pPr>
            <a:spcBef>
              <a:spcPts val="0"/>
            </a:spcBef>
            <a:spcAft>
              <a:spcPts val="0"/>
            </a:spcAft>
          </a:pPr>
          <a:endParaRPr lang="en-US" sz="800"/>
        </a:p>
      </dgm:t>
    </dgm:pt>
    <dgm:pt modelId="{2327C2AF-06B1-47E2-B5C8-4CF85C46ACB7}">
      <dgm:prSet phldrT="[Text]" custT="1"/>
      <dgm:spPr/>
      <dgm:t>
        <a:bodyPr/>
        <a:lstStyle/>
        <a:p>
          <a:pPr>
            <a:spcBef>
              <a:spcPts val="0"/>
            </a:spcBef>
            <a:spcAft>
              <a:spcPts val="0"/>
            </a:spcAft>
          </a:pPr>
          <a:r>
            <a:rPr lang="en-US" sz="1300" dirty="0"/>
            <a:t>Secure evidence of insurance &amp; other requirements </a:t>
          </a:r>
        </a:p>
      </dgm:t>
    </dgm:pt>
    <dgm:pt modelId="{D4AEE75C-89BA-4248-8BCE-47B4244FE62B}" type="parTrans" cxnId="{374D916E-4D89-4448-B366-59C3F024657B}">
      <dgm:prSet/>
      <dgm:spPr/>
      <dgm:t>
        <a:bodyPr/>
        <a:lstStyle/>
        <a:p>
          <a:pPr>
            <a:spcBef>
              <a:spcPts val="0"/>
            </a:spcBef>
            <a:spcAft>
              <a:spcPts val="0"/>
            </a:spcAft>
          </a:pPr>
          <a:endParaRPr lang="en-US" sz="800"/>
        </a:p>
      </dgm:t>
    </dgm:pt>
    <dgm:pt modelId="{E84DA07E-6A49-4429-93CB-ADB36D132B1D}" type="sibTrans" cxnId="{374D916E-4D89-4448-B366-59C3F024657B}">
      <dgm:prSet/>
      <dgm:spPr/>
      <dgm:t>
        <a:bodyPr/>
        <a:lstStyle/>
        <a:p>
          <a:pPr>
            <a:spcBef>
              <a:spcPts val="0"/>
            </a:spcBef>
            <a:spcAft>
              <a:spcPts val="0"/>
            </a:spcAft>
          </a:pPr>
          <a:endParaRPr lang="en-US" sz="800"/>
        </a:p>
      </dgm:t>
    </dgm:pt>
    <dgm:pt modelId="{25753609-A3D4-43F1-BE31-AF185F2975D9}">
      <dgm:prSet phldrT="[Text]" custT="1"/>
      <dgm:spPr/>
      <dgm:t>
        <a:bodyPr/>
        <a:lstStyle/>
        <a:p>
          <a:pPr>
            <a:spcBef>
              <a:spcPts val="0"/>
            </a:spcBef>
            <a:spcAft>
              <a:spcPts val="0"/>
            </a:spcAft>
          </a:pPr>
          <a:r>
            <a:rPr lang="en-US" sz="1300" dirty="0"/>
            <a:t>Execute Contract </a:t>
          </a:r>
        </a:p>
      </dgm:t>
    </dgm:pt>
    <dgm:pt modelId="{E9F8357C-CDA3-45E1-9831-C9480F30B6EA}" type="parTrans" cxnId="{5F4A9675-F12A-44A2-B51A-7E4665DB8872}">
      <dgm:prSet/>
      <dgm:spPr/>
      <dgm:t>
        <a:bodyPr/>
        <a:lstStyle/>
        <a:p>
          <a:pPr>
            <a:spcBef>
              <a:spcPts val="0"/>
            </a:spcBef>
            <a:spcAft>
              <a:spcPts val="0"/>
            </a:spcAft>
          </a:pPr>
          <a:endParaRPr lang="en-US" sz="800"/>
        </a:p>
      </dgm:t>
    </dgm:pt>
    <dgm:pt modelId="{6CF0B23B-C6FF-424D-BC05-0F647729E6D1}" type="sibTrans" cxnId="{5F4A9675-F12A-44A2-B51A-7E4665DB8872}">
      <dgm:prSet/>
      <dgm:spPr/>
      <dgm:t>
        <a:bodyPr/>
        <a:lstStyle/>
        <a:p>
          <a:pPr>
            <a:spcBef>
              <a:spcPts val="0"/>
            </a:spcBef>
            <a:spcAft>
              <a:spcPts val="0"/>
            </a:spcAft>
          </a:pPr>
          <a:endParaRPr lang="en-US" sz="800"/>
        </a:p>
      </dgm:t>
    </dgm:pt>
    <dgm:pt modelId="{62ECB5F5-E226-4800-9535-196E693CA470}">
      <dgm:prSet phldrT="[Text]" custT="1"/>
      <dgm:spPr/>
      <dgm:t>
        <a:bodyPr/>
        <a:lstStyle/>
        <a:p>
          <a:pPr>
            <a:spcBef>
              <a:spcPts val="0"/>
            </a:spcBef>
            <a:spcAft>
              <a:spcPts val="0"/>
            </a:spcAft>
          </a:pPr>
          <a:r>
            <a:rPr lang="en-US" sz="1300" dirty="0"/>
            <a:t>Send executed Contract to Contractor </a:t>
          </a:r>
        </a:p>
      </dgm:t>
    </dgm:pt>
    <dgm:pt modelId="{605AB2EB-48C2-4366-A8A4-14E62F53BB88}" type="parTrans" cxnId="{871973D1-FA52-4350-A50F-62357979F22E}">
      <dgm:prSet/>
      <dgm:spPr/>
      <dgm:t>
        <a:bodyPr/>
        <a:lstStyle/>
        <a:p>
          <a:pPr>
            <a:spcBef>
              <a:spcPts val="0"/>
            </a:spcBef>
            <a:spcAft>
              <a:spcPts val="0"/>
            </a:spcAft>
          </a:pPr>
          <a:endParaRPr lang="en-US" sz="800"/>
        </a:p>
      </dgm:t>
    </dgm:pt>
    <dgm:pt modelId="{D3E14F05-69F4-4BEC-A88F-39FA47A10D30}" type="sibTrans" cxnId="{871973D1-FA52-4350-A50F-62357979F22E}">
      <dgm:prSet/>
      <dgm:spPr/>
      <dgm:t>
        <a:bodyPr/>
        <a:lstStyle/>
        <a:p>
          <a:pPr>
            <a:spcBef>
              <a:spcPts val="0"/>
            </a:spcBef>
            <a:spcAft>
              <a:spcPts val="0"/>
            </a:spcAft>
          </a:pPr>
          <a:endParaRPr lang="en-US" sz="800"/>
        </a:p>
      </dgm:t>
    </dgm:pt>
    <dgm:pt modelId="{9E236593-A95D-4258-AB6C-A8B8DCEF4439}">
      <dgm:prSet phldrT="[Text]" custT="1"/>
      <dgm:spPr/>
      <dgm:t>
        <a:bodyPr/>
        <a:lstStyle/>
        <a:p>
          <a:pPr>
            <a:spcBef>
              <a:spcPts val="0"/>
            </a:spcBef>
            <a:spcAft>
              <a:spcPts val="0"/>
            </a:spcAft>
          </a:pPr>
          <a:r>
            <a:rPr lang="en-US" sz="1600" b="1"/>
            <a:t>Post Contract Execution</a:t>
          </a:r>
        </a:p>
      </dgm:t>
    </dgm:pt>
    <dgm:pt modelId="{68235251-49BC-4EEE-85C6-CEC13956FA60}" type="parTrans" cxnId="{2C6337C5-A8B6-4797-AE78-F43B6A3E233B}">
      <dgm:prSet/>
      <dgm:spPr/>
      <dgm:t>
        <a:bodyPr/>
        <a:lstStyle/>
        <a:p>
          <a:pPr>
            <a:spcBef>
              <a:spcPts val="0"/>
            </a:spcBef>
            <a:spcAft>
              <a:spcPts val="0"/>
            </a:spcAft>
          </a:pPr>
          <a:endParaRPr lang="en-US" sz="800"/>
        </a:p>
      </dgm:t>
    </dgm:pt>
    <dgm:pt modelId="{F82867B1-414C-4F93-8960-897DBC74534B}" type="sibTrans" cxnId="{2C6337C5-A8B6-4797-AE78-F43B6A3E233B}">
      <dgm:prSet/>
      <dgm:spPr/>
      <dgm:t>
        <a:bodyPr/>
        <a:lstStyle/>
        <a:p>
          <a:pPr>
            <a:spcBef>
              <a:spcPts val="0"/>
            </a:spcBef>
            <a:spcAft>
              <a:spcPts val="0"/>
            </a:spcAft>
          </a:pPr>
          <a:endParaRPr lang="en-US" sz="800"/>
        </a:p>
      </dgm:t>
    </dgm:pt>
    <dgm:pt modelId="{DE0964FF-3A9A-4147-B499-94A02CB296DA}">
      <dgm:prSet phldrT="[Text]" custT="1"/>
      <dgm:spPr/>
      <dgm:t>
        <a:bodyPr/>
        <a:lstStyle/>
        <a:p>
          <a:pPr>
            <a:spcBef>
              <a:spcPts val="0"/>
            </a:spcBef>
            <a:spcAft>
              <a:spcPts val="0"/>
            </a:spcAft>
          </a:pPr>
          <a:r>
            <a:rPr lang="en-US" sz="1300" dirty="0"/>
            <a:t>Manage Contract</a:t>
          </a:r>
        </a:p>
      </dgm:t>
    </dgm:pt>
    <dgm:pt modelId="{FD593DED-341C-44CB-836F-4389414129AF}" type="parTrans" cxnId="{06222F48-086E-4822-9E26-6FEB4D498099}">
      <dgm:prSet/>
      <dgm:spPr/>
      <dgm:t>
        <a:bodyPr/>
        <a:lstStyle/>
        <a:p>
          <a:pPr>
            <a:spcBef>
              <a:spcPts val="0"/>
            </a:spcBef>
            <a:spcAft>
              <a:spcPts val="0"/>
            </a:spcAft>
          </a:pPr>
          <a:endParaRPr lang="en-US" sz="800"/>
        </a:p>
      </dgm:t>
    </dgm:pt>
    <dgm:pt modelId="{87A5D157-F69B-40CB-B28A-13D103874903}" type="sibTrans" cxnId="{06222F48-086E-4822-9E26-6FEB4D498099}">
      <dgm:prSet/>
      <dgm:spPr/>
      <dgm:t>
        <a:bodyPr/>
        <a:lstStyle/>
        <a:p>
          <a:pPr>
            <a:spcBef>
              <a:spcPts val="0"/>
            </a:spcBef>
            <a:spcAft>
              <a:spcPts val="0"/>
            </a:spcAft>
          </a:pPr>
          <a:endParaRPr lang="en-US" sz="800"/>
        </a:p>
      </dgm:t>
    </dgm:pt>
    <dgm:pt modelId="{3F8F9746-7728-45AD-B84D-B12716B9DBB4}">
      <dgm:prSet phldrT="[Text]" custT="1"/>
      <dgm:spPr/>
      <dgm:t>
        <a:bodyPr/>
        <a:lstStyle/>
        <a:p>
          <a:pPr>
            <a:spcBef>
              <a:spcPts val="0"/>
            </a:spcBef>
            <a:spcAft>
              <a:spcPts val="0"/>
            </a:spcAft>
          </a:pPr>
          <a:r>
            <a:rPr lang="en-US" sz="1300" dirty="0"/>
            <a:t>Monitor Contract</a:t>
          </a:r>
        </a:p>
      </dgm:t>
    </dgm:pt>
    <dgm:pt modelId="{C4F7615A-DB6C-4318-A502-5A7F68FAFAD3}" type="parTrans" cxnId="{3344B433-E399-463C-A6F6-A54F33AF54CE}">
      <dgm:prSet/>
      <dgm:spPr/>
      <dgm:t>
        <a:bodyPr/>
        <a:lstStyle/>
        <a:p>
          <a:pPr>
            <a:spcBef>
              <a:spcPts val="0"/>
            </a:spcBef>
            <a:spcAft>
              <a:spcPts val="0"/>
            </a:spcAft>
          </a:pPr>
          <a:endParaRPr lang="en-US"/>
        </a:p>
      </dgm:t>
    </dgm:pt>
    <dgm:pt modelId="{154F79CD-A5AA-4850-9927-05196C19A1D9}" type="sibTrans" cxnId="{3344B433-E399-463C-A6F6-A54F33AF54CE}">
      <dgm:prSet/>
      <dgm:spPr/>
      <dgm:t>
        <a:bodyPr/>
        <a:lstStyle/>
        <a:p>
          <a:pPr>
            <a:spcBef>
              <a:spcPts val="0"/>
            </a:spcBef>
            <a:spcAft>
              <a:spcPts val="0"/>
            </a:spcAft>
          </a:pPr>
          <a:endParaRPr lang="en-US"/>
        </a:p>
      </dgm:t>
    </dgm:pt>
    <dgm:pt modelId="{65414362-EF8D-4F51-89C3-E1B2BC70DA66}">
      <dgm:prSet phldrT="[Text]" custT="1"/>
      <dgm:spPr/>
      <dgm:t>
        <a:bodyPr/>
        <a:lstStyle/>
        <a:p>
          <a:pPr>
            <a:spcBef>
              <a:spcPts val="0"/>
            </a:spcBef>
            <a:spcAft>
              <a:spcPts val="0"/>
            </a:spcAft>
          </a:pPr>
          <a:r>
            <a:rPr lang="en-US" sz="1300" dirty="0"/>
            <a:t>Audit Contract</a:t>
          </a:r>
        </a:p>
      </dgm:t>
    </dgm:pt>
    <dgm:pt modelId="{BE0048B3-8EDF-47C9-9830-F1493CBE0CA4}" type="parTrans" cxnId="{137B73C0-A6E0-41A1-9B08-71F4C8B37CDE}">
      <dgm:prSet/>
      <dgm:spPr/>
      <dgm:t>
        <a:bodyPr/>
        <a:lstStyle/>
        <a:p>
          <a:pPr>
            <a:spcBef>
              <a:spcPts val="0"/>
            </a:spcBef>
            <a:spcAft>
              <a:spcPts val="0"/>
            </a:spcAft>
          </a:pPr>
          <a:endParaRPr lang="en-US"/>
        </a:p>
      </dgm:t>
    </dgm:pt>
    <dgm:pt modelId="{A489AC72-50A1-4365-B656-07879B361937}" type="sibTrans" cxnId="{137B73C0-A6E0-41A1-9B08-71F4C8B37CDE}">
      <dgm:prSet/>
      <dgm:spPr/>
      <dgm:t>
        <a:bodyPr/>
        <a:lstStyle/>
        <a:p>
          <a:pPr>
            <a:spcBef>
              <a:spcPts val="0"/>
            </a:spcBef>
            <a:spcAft>
              <a:spcPts val="0"/>
            </a:spcAft>
          </a:pPr>
          <a:endParaRPr lang="en-US"/>
        </a:p>
      </dgm:t>
    </dgm:pt>
    <dgm:pt modelId="{9D0613CA-DC0A-42DD-AC72-5DA6D88D977E}">
      <dgm:prSet phldrT="[Text]" custT="1"/>
      <dgm:spPr/>
      <dgm:t>
        <a:bodyPr/>
        <a:lstStyle/>
        <a:p>
          <a:pPr>
            <a:spcBef>
              <a:spcPts val="0"/>
            </a:spcBef>
            <a:spcAft>
              <a:spcPts val="0"/>
            </a:spcAft>
          </a:pPr>
          <a:r>
            <a:rPr lang="en-US" sz="1300" dirty="0"/>
            <a:t>Amend Contract</a:t>
          </a:r>
        </a:p>
      </dgm:t>
    </dgm:pt>
    <dgm:pt modelId="{F50CB66F-E0F3-4EAC-836A-DB16D8084961}" type="parTrans" cxnId="{69D26ABA-3746-4A2B-A588-12638AAB25B4}">
      <dgm:prSet/>
      <dgm:spPr/>
      <dgm:t>
        <a:bodyPr/>
        <a:lstStyle/>
        <a:p>
          <a:pPr>
            <a:spcBef>
              <a:spcPts val="0"/>
            </a:spcBef>
            <a:spcAft>
              <a:spcPts val="0"/>
            </a:spcAft>
          </a:pPr>
          <a:endParaRPr lang="en-US"/>
        </a:p>
      </dgm:t>
    </dgm:pt>
    <dgm:pt modelId="{9A1A2F6B-2352-4B34-B5A3-6F266FF7B9C8}" type="sibTrans" cxnId="{69D26ABA-3746-4A2B-A588-12638AAB25B4}">
      <dgm:prSet/>
      <dgm:spPr/>
      <dgm:t>
        <a:bodyPr/>
        <a:lstStyle/>
        <a:p>
          <a:pPr>
            <a:spcBef>
              <a:spcPts val="0"/>
            </a:spcBef>
            <a:spcAft>
              <a:spcPts val="0"/>
            </a:spcAft>
          </a:pPr>
          <a:endParaRPr lang="en-US"/>
        </a:p>
      </dgm:t>
    </dgm:pt>
    <dgm:pt modelId="{E833E346-FC9B-4402-8821-6F4467702891}">
      <dgm:prSet phldrT="[Text]" custT="1"/>
      <dgm:spPr/>
      <dgm:t>
        <a:bodyPr/>
        <a:lstStyle/>
        <a:p>
          <a:pPr>
            <a:spcBef>
              <a:spcPts val="0"/>
            </a:spcBef>
            <a:spcAft>
              <a:spcPts val="0"/>
            </a:spcAft>
          </a:pPr>
          <a:r>
            <a:rPr lang="en-US" sz="1300" dirty="0"/>
            <a:t>Terminate Contract, if necessary </a:t>
          </a:r>
        </a:p>
      </dgm:t>
    </dgm:pt>
    <dgm:pt modelId="{7CD682F2-6AC4-4630-82EB-684642EA3435}" type="parTrans" cxnId="{3A2B747D-2247-4FAA-9D9E-3A4946084D0F}">
      <dgm:prSet/>
      <dgm:spPr/>
      <dgm:t>
        <a:bodyPr/>
        <a:lstStyle/>
        <a:p>
          <a:pPr>
            <a:spcBef>
              <a:spcPts val="0"/>
            </a:spcBef>
            <a:spcAft>
              <a:spcPts val="0"/>
            </a:spcAft>
          </a:pPr>
          <a:endParaRPr lang="en-US"/>
        </a:p>
      </dgm:t>
    </dgm:pt>
    <dgm:pt modelId="{F18845E7-755E-4C75-8A67-A780AD886634}" type="sibTrans" cxnId="{3A2B747D-2247-4FAA-9D9E-3A4946084D0F}">
      <dgm:prSet/>
      <dgm:spPr/>
      <dgm:t>
        <a:bodyPr/>
        <a:lstStyle/>
        <a:p>
          <a:pPr>
            <a:spcBef>
              <a:spcPts val="0"/>
            </a:spcBef>
            <a:spcAft>
              <a:spcPts val="0"/>
            </a:spcAft>
          </a:pPr>
          <a:endParaRPr lang="en-US"/>
        </a:p>
      </dgm:t>
    </dgm:pt>
    <dgm:pt modelId="{46682EBE-211D-4A5C-B825-4DF005B5BE34}">
      <dgm:prSet phldrT="[Text]" custT="1"/>
      <dgm:spPr/>
      <dgm:t>
        <a:bodyPr/>
        <a:lstStyle/>
        <a:p>
          <a:pPr>
            <a:spcBef>
              <a:spcPts val="0"/>
            </a:spcBef>
            <a:spcAft>
              <a:spcPts val="0"/>
            </a:spcAft>
          </a:pPr>
          <a:r>
            <a:rPr lang="en-US" sz="1300" dirty="0">
              <a:solidFill>
                <a:sysClr val="windowText" lastClr="000000"/>
              </a:solidFill>
            </a:rPr>
            <a:t>Close out activities (retention) when contract expires</a:t>
          </a:r>
          <a:endParaRPr lang="en-US" sz="1300" dirty="0"/>
        </a:p>
      </dgm:t>
    </dgm:pt>
    <dgm:pt modelId="{7361E5EC-EAC3-4283-9E2A-84A5C345F470}" type="parTrans" cxnId="{6322383A-1F93-4428-9F3B-AEF8974012B4}">
      <dgm:prSet/>
      <dgm:spPr/>
      <dgm:t>
        <a:bodyPr/>
        <a:lstStyle/>
        <a:p>
          <a:pPr>
            <a:spcBef>
              <a:spcPts val="0"/>
            </a:spcBef>
            <a:spcAft>
              <a:spcPts val="0"/>
            </a:spcAft>
          </a:pPr>
          <a:endParaRPr lang="en-US"/>
        </a:p>
      </dgm:t>
    </dgm:pt>
    <dgm:pt modelId="{33C7D777-E654-4EF8-AC85-68A2AB596B7F}" type="sibTrans" cxnId="{6322383A-1F93-4428-9F3B-AEF8974012B4}">
      <dgm:prSet/>
      <dgm:spPr/>
      <dgm:t>
        <a:bodyPr/>
        <a:lstStyle/>
        <a:p>
          <a:pPr>
            <a:spcBef>
              <a:spcPts val="0"/>
            </a:spcBef>
            <a:spcAft>
              <a:spcPts val="0"/>
            </a:spcAft>
          </a:pPr>
          <a:endParaRPr lang="en-US"/>
        </a:p>
      </dgm:t>
    </dgm:pt>
    <dgm:pt modelId="{900AB2D6-3170-4748-86AD-C03676D08E03}">
      <dgm:prSet custT="1"/>
      <dgm:spPr/>
      <dgm:t>
        <a:bodyPr/>
        <a:lstStyle/>
        <a:p>
          <a:pPr>
            <a:spcBef>
              <a:spcPts val="0"/>
            </a:spcBef>
            <a:spcAft>
              <a:spcPts val="0"/>
            </a:spcAft>
          </a:pPr>
          <a:r>
            <a:rPr lang="en-US" sz="1300" dirty="0"/>
            <a:t>Determine if a competitive process is needed (RFP, RFQ, etc.)</a:t>
          </a:r>
        </a:p>
      </dgm:t>
    </dgm:pt>
    <dgm:pt modelId="{CAE1D405-8475-4AFD-B837-2B17F696415A}" type="parTrans" cxnId="{5934ED48-FDA9-45CC-AA6D-B7E6629BEE75}">
      <dgm:prSet/>
      <dgm:spPr/>
      <dgm:t>
        <a:bodyPr/>
        <a:lstStyle/>
        <a:p>
          <a:pPr>
            <a:spcBef>
              <a:spcPts val="0"/>
            </a:spcBef>
            <a:spcAft>
              <a:spcPts val="0"/>
            </a:spcAft>
          </a:pPr>
          <a:endParaRPr lang="en-US"/>
        </a:p>
      </dgm:t>
    </dgm:pt>
    <dgm:pt modelId="{ADE07AF2-3486-45A9-8620-2335FE2A9D90}" type="sibTrans" cxnId="{5934ED48-FDA9-45CC-AA6D-B7E6629BEE75}">
      <dgm:prSet/>
      <dgm:spPr/>
      <dgm:t>
        <a:bodyPr/>
        <a:lstStyle/>
        <a:p>
          <a:pPr>
            <a:spcBef>
              <a:spcPts val="0"/>
            </a:spcBef>
            <a:spcAft>
              <a:spcPts val="0"/>
            </a:spcAft>
          </a:pPr>
          <a:endParaRPr lang="en-US"/>
        </a:p>
      </dgm:t>
    </dgm:pt>
    <dgm:pt modelId="{5B2BE29F-5BFB-47DE-8FA2-B42B96A61C3C}">
      <dgm:prSet phldrT="[Text]" custT="1"/>
      <dgm:spPr/>
      <dgm:t>
        <a:bodyPr/>
        <a:lstStyle/>
        <a:p>
          <a:pPr>
            <a:spcBef>
              <a:spcPts val="0"/>
            </a:spcBef>
            <a:spcAft>
              <a:spcPts val="0"/>
            </a:spcAft>
          </a:pPr>
          <a:r>
            <a:rPr lang="en-US" sz="1300" dirty="0" smtClean="0"/>
            <a:t>File </a:t>
          </a:r>
          <a:r>
            <a:rPr lang="en-US" sz="1300" dirty="0"/>
            <a:t>signed </a:t>
          </a:r>
          <a:r>
            <a:rPr lang="en-US" sz="1300" dirty="0" smtClean="0"/>
            <a:t>contract</a:t>
          </a:r>
          <a:endParaRPr lang="en-US" sz="1300" dirty="0"/>
        </a:p>
      </dgm:t>
    </dgm:pt>
    <dgm:pt modelId="{C0BF520B-F144-424D-9EED-7B7532DC5C0E}" type="parTrans" cxnId="{D6CA02A8-04DF-4A59-86A6-3C7E88740C89}">
      <dgm:prSet/>
      <dgm:spPr/>
      <dgm:t>
        <a:bodyPr/>
        <a:lstStyle/>
        <a:p>
          <a:endParaRPr lang="en-US"/>
        </a:p>
      </dgm:t>
    </dgm:pt>
    <dgm:pt modelId="{34F90D09-7048-428D-B645-2D8439DBAA9D}" type="sibTrans" cxnId="{D6CA02A8-04DF-4A59-86A6-3C7E88740C89}">
      <dgm:prSet/>
      <dgm:spPr/>
      <dgm:t>
        <a:bodyPr/>
        <a:lstStyle/>
        <a:p>
          <a:endParaRPr lang="en-US"/>
        </a:p>
      </dgm:t>
    </dgm:pt>
    <dgm:pt modelId="{09131CD9-7EC8-48B8-B59F-B50B1AE141E9}">
      <dgm:prSet phldrT="[Text]" custT="1"/>
      <dgm:spPr/>
      <dgm:t>
        <a:bodyPr/>
        <a:lstStyle/>
        <a:p>
          <a:pPr>
            <a:spcBef>
              <a:spcPts val="0"/>
            </a:spcBef>
            <a:spcAft>
              <a:spcPts val="0"/>
            </a:spcAft>
          </a:pPr>
          <a:r>
            <a:rPr lang="en-US" sz="1300" dirty="0">
              <a:solidFill>
                <a:sysClr val="windowText" lastClr="000000"/>
              </a:solidFill>
            </a:rPr>
            <a:t>Conduct Risk Assessment &amp; Monitoring Plan</a:t>
          </a:r>
          <a:endParaRPr lang="en-US" sz="1300" dirty="0"/>
        </a:p>
      </dgm:t>
    </dgm:pt>
    <dgm:pt modelId="{1DFAACF5-4EC3-438E-8430-6A0CB690BF03}" type="parTrans" cxnId="{DED0DB71-A10C-4F5A-B3E3-8E2AEE3DA7F1}">
      <dgm:prSet/>
      <dgm:spPr/>
      <dgm:t>
        <a:bodyPr/>
        <a:lstStyle/>
        <a:p>
          <a:endParaRPr lang="en-US"/>
        </a:p>
      </dgm:t>
    </dgm:pt>
    <dgm:pt modelId="{276FF704-02C5-45A0-899B-BC6332C0722D}" type="sibTrans" cxnId="{DED0DB71-A10C-4F5A-B3E3-8E2AEE3DA7F1}">
      <dgm:prSet/>
      <dgm:spPr/>
      <dgm:t>
        <a:bodyPr/>
        <a:lstStyle/>
        <a:p>
          <a:endParaRPr lang="en-US"/>
        </a:p>
      </dgm:t>
    </dgm:pt>
    <dgm:pt modelId="{61126445-0B6F-4C17-BDB2-30A2635FAF7B}">
      <dgm:prSet custT="1"/>
      <dgm:spPr/>
      <dgm:t>
        <a:bodyPr/>
        <a:lstStyle/>
        <a:p>
          <a:pPr>
            <a:spcBef>
              <a:spcPts val="0"/>
            </a:spcBef>
            <a:spcAft>
              <a:spcPts val="0"/>
            </a:spcAft>
          </a:pPr>
          <a:r>
            <a:rPr lang="en-US" sz="1300" dirty="0" smtClean="0"/>
            <a:t>Develop a procurement strategy</a:t>
          </a:r>
          <a:endParaRPr lang="en-US" sz="1300" dirty="0"/>
        </a:p>
      </dgm:t>
    </dgm:pt>
    <dgm:pt modelId="{9C63D3D1-FECB-4EA2-BE77-B792E845C96D}" type="parTrans" cxnId="{E16869A7-D5B8-4844-A52A-088B450090B1}">
      <dgm:prSet/>
      <dgm:spPr/>
      <dgm:t>
        <a:bodyPr/>
        <a:lstStyle/>
        <a:p>
          <a:endParaRPr lang="en-US"/>
        </a:p>
      </dgm:t>
    </dgm:pt>
    <dgm:pt modelId="{95262FED-C96C-4284-9A99-86C0293909FA}" type="sibTrans" cxnId="{E16869A7-D5B8-4844-A52A-088B450090B1}">
      <dgm:prSet/>
      <dgm:spPr/>
      <dgm:t>
        <a:bodyPr/>
        <a:lstStyle/>
        <a:p>
          <a:endParaRPr lang="en-US"/>
        </a:p>
      </dgm:t>
    </dgm:pt>
    <dgm:pt modelId="{76B99211-BAD3-4BD6-ADD5-4BC8D94464DB}">
      <dgm:prSet custT="1"/>
      <dgm:spPr/>
      <dgm:t>
        <a:bodyPr/>
        <a:lstStyle/>
        <a:p>
          <a:pPr>
            <a:spcBef>
              <a:spcPts val="0"/>
            </a:spcBef>
            <a:spcAft>
              <a:spcPts val="0"/>
            </a:spcAft>
          </a:pPr>
          <a:r>
            <a:rPr lang="en-US" sz="1300" dirty="0" smtClean="0"/>
            <a:t>Create sample contract </a:t>
          </a:r>
          <a:endParaRPr lang="en-US" sz="1300" dirty="0"/>
        </a:p>
      </dgm:t>
    </dgm:pt>
    <dgm:pt modelId="{708F85EB-C255-49DB-B1AE-22CCBD3BAF7D}" type="parTrans" cxnId="{90F6055D-C9E6-45DE-AE9B-002FA74CE211}">
      <dgm:prSet/>
      <dgm:spPr/>
      <dgm:t>
        <a:bodyPr/>
        <a:lstStyle/>
        <a:p>
          <a:endParaRPr lang="en-US"/>
        </a:p>
      </dgm:t>
    </dgm:pt>
    <dgm:pt modelId="{1647781F-8F6C-475A-9812-D18AEE73A020}" type="sibTrans" cxnId="{90F6055D-C9E6-45DE-AE9B-002FA74CE211}">
      <dgm:prSet/>
      <dgm:spPr/>
      <dgm:t>
        <a:bodyPr/>
        <a:lstStyle/>
        <a:p>
          <a:endParaRPr lang="en-US"/>
        </a:p>
      </dgm:t>
    </dgm:pt>
    <dgm:pt modelId="{CCE597D8-5BBD-47C0-8008-8054C0ECD157}">
      <dgm:prSet phldrT="[Text]" custT="1"/>
      <dgm:spPr/>
      <dgm:t>
        <a:bodyPr/>
        <a:lstStyle/>
        <a:p>
          <a:pPr>
            <a:spcBef>
              <a:spcPts val="0"/>
            </a:spcBef>
            <a:spcAft>
              <a:spcPts val="0"/>
            </a:spcAft>
          </a:pPr>
          <a:r>
            <a:rPr lang="en-US" sz="1300" dirty="0" smtClean="0"/>
            <a:t>Post solicitation in WEBS</a:t>
          </a:r>
          <a:endParaRPr lang="en-US" sz="1300" dirty="0"/>
        </a:p>
      </dgm:t>
    </dgm:pt>
    <dgm:pt modelId="{E842E6AD-9630-4962-9D7B-36319E56D1B6}" type="parTrans" cxnId="{12D12F1A-C867-4F9C-9440-ACC605FFCD8A}">
      <dgm:prSet/>
      <dgm:spPr/>
      <dgm:t>
        <a:bodyPr/>
        <a:lstStyle/>
        <a:p>
          <a:endParaRPr lang="en-US"/>
        </a:p>
      </dgm:t>
    </dgm:pt>
    <dgm:pt modelId="{12FCBAFE-59AF-4054-B757-3EB87C72930B}" type="sibTrans" cxnId="{12D12F1A-C867-4F9C-9440-ACC605FFCD8A}">
      <dgm:prSet/>
      <dgm:spPr/>
      <dgm:t>
        <a:bodyPr/>
        <a:lstStyle/>
        <a:p>
          <a:endParaRPr lang="en-US"/>
        </a:p>
      </dgm:t>
    </dgm:pt>
    <dgm:pt modelId="{A66B41F9-0907-4E47-B2BA-5117CE4A3891}" type="pres">
      <dgm:prSet presAssocID="{BD65807B-6065-4904-802A-66F521B4C411}" presName="rootnode" presStyleCnt="0">
        <dgm:presLayoutVars>
          <dgm:chMax/>
          <dgm:chPref/>
          <dgm:dir/>
          <dgm:animLvl val="lvl"/>
        </dgm:presLayoutVars>
      </dgm:prSet>
      <dgm:spPr/>
      <dgm:t>
        <a:bodyPr/>
        <a:lstStyle/>
        <a:p>
          <a:endParaRPr lang="en-US"/>
        </a:p>
      </dgm:t>
    </dgm:pt>
    <dgm:pt modelId="{53C03FFC-4B3C-4C2C-9617-4AAF8D950CDE}" type="pres">
      <dgm:prSet presAssocID="{7BCF0FCC-819D-4027-B77A-C97BB791FF39}" presName="composite" presStyleCnt="0"/>
      <dgm:spPr/>
    </dgm:pt>
    <dgm:pt modelId="{344EDF20-6331-4DC2-B89B-A13F040C5553}" type="pres">
      <dgm:prSet presAssocID="{7BCF0FCC-819D-4027-B77A-C97BB791FF39}" presName="LShape" presStyleLbl="alignNode1" presStyleIdx="0" presStyleCnt="9"/>
      <dgm:spPr/>
    </dgm:pt>
    <dgm:pt modelId="{F8916238-761B-4F4F-A6D0-3AE971EAC530}" type="pres">
      <dgm:prSet presAssocID="{7BCF0FCC-819D-4027-B77A-C97BB791FF39}" presName="ParentText" presStyleLbl="revTx" presStyleIdx="0" presStyleCnt="5">
        <dgm:presLayoutVars>
          <dgm:chMax val="0"/>
          <dgm:chPref val="0"/>
          <dgm:bulletEnabled val="1"/>
        </dgm:presLayoutVars>
      </dgm:prSet>
      <dgm:spPr/>
      <dgm:t>
        <a:bodyPr/>
        <a:lstStyle/>
        <a:p>
          <a:endParaRPr lang="en-US"/>
        </a:p>
      </dgm:t>
    </dgm:pt>
    <dgm:pt modelId="{88890201-EB63-4E69-9BDE-1B9D0C43054C}" type="pres">
      <dgm:prSet presAssocID="{7BCF0FCC-819D-4027-B77A-C97BB791FF39}" presName="Triangle" presStyleLbl="alignNode1" presStyleIdx="1" presStyleCnt="9"/>
      <dgm:spPr/>
    </dgm:pt>
    <dgm:pt modelId="{B1AAF491-F48F-45AF-8D1C-3524D7493C82}" type="pres">
      <dgm:prSet presAssocID="{3FA0185B-9A6F-425C-8D30-9C1AE076782E}" presName="sibTrans" presStyleCnt="0"/>
      <dgm:spPr/>
    </dgm:pt>
    <dgm:pt modelId="{20DB23F4-194B-49A6-A5C7-3D6000AA56B3}" type="pres">
      <dgm:prSet presAssocID="{3FA0185B-9A6F-425C-8D30-9C1AE076782E}" presName="space" presStyleCnt="0"/>
      <dgm:spPr/>
    </dgm:pt>
    <dgm:pt modelId="{9AB942C8-7C3D-45C1-9BDC-2C1696C5497C}" type="pres">
      <dgm:prSet presAssocID="{B45C46AA-F56A-45CC-9E41-F64770553EF3}" presName="composite" presStyleCnt="0"/>
      <dgm:spPr/>
    </dgm:pt>
    <dgm:pt modelId="{537EECDE-32A1-4647-83D8-CE921FFA10E0}" type="pres">
      <dgm:prSet presAssocID="{B45C46AA-F56A-45CC-9E41-F64770553EF3}" presName="LShape" presStyleLbl="alignNode1" presStyleIdx="2" presStyleCnt="9"/>
      <dgm:spPr/>
    </dgm:pt>
    <dgm:pt modelId="{141D8C8A-2492-4211-B447-17CFEB81EB9D}" type="pres">
      <dgm:prSet presAssocID="{B45C46AA-F56A-45CC-9E41-F64770553EF3}" presName="ParentText" presStyleLbl="revTx" presStyleIdx="1" presStyleCnt="5">
        <dgm:presLayoutVars>
          <dgm:chMax val="0"/>
          <dgm:chPref val="0"/>
          <dgm:bulletEnabled val="1"/>
        </dgm:presLayoutVars>
      </dgm:prSet>
      <dgm:spPr/>
      <dgm:t>
        <a:bodyPr/>
        <a:lstStyle/>
        <a:p>
          <a:endParaRPr lang="en-US"/>
        </a:p>
      </dgm:t>
    </dgm:pt>
    <dgm:pt modelId="{13A36A8B-ACEE-4B56-AF59-8F66F16DCEE5}" type="pres">
      <dgm:prSet presAssocID="{B45C46AA-F56A-45CC-9E41-F64770553EF3}" presName="Triangle" presStyleLbl="alignNode1" presStyleIdx="3" presStyleCnt="9"/>
      <dgm:spPr/>
    </dgm:pt>
    <dgm:pt modelId="{2738C4F5-E5A5-4888-9884-B8189FE6425B}" type="pres">
      <dgm:prSet presAssocID="{3A63C1FA-D71B-44F8-A802-46C3D20593DB}" presName="sibTrans" presStyleCnt="0"/>
      <dgm:spPr/>
    </dgm:pt>
    <dgm:pt modelId="{F2442A93-E1CE-44A6-9E6E-71EF11C39BC4}" type="pres">
      <dgm:prSet presAssocID="{3A63C1FA-D71B-44F8-A802-46C3D20593DB}" presName="space" presStyleCnt="0"/>
      <dgm:spPr/>
    </dgm:pt>
    <dgm:pt modelId="{A581D978-D6DA-412B-A0E0-82DC220D8F6D}" type="pres">
      <dgm:prSet presAssocID="{4581ACDC-DAA9-4272-9144-3714E1F472A9}" presName="composite" presStyleCnt="0"/>
      <dgm:spPr/>
    </dgm:pt>
    <dgm:pt modelId="{710B4373-FA47-42E6-A36E-0922D920A27A}" type="pres">
      <dgm:prSet presAssocID="{4581ACDC-DAA9-4272-9144-3714E1F472A9}" presName="LShape" presStyleLbl="alignNode1" presStyleIdx="4" presStyleCnt="9"/>
      <dgm:spPr/>
    </dgm:pt>
    <dgm:pt modelId="{C6032D48-2226-4059-B551-107BB3B029B3}" type="pres">
      <dgm:prSet presAssocID="{4581ACDC-DAA9-4272-9144-3714E1F472A9}" presName="ParentText" presStyleLbl="revTx" presStyleIdx="2" presStyleCnt="5" custScaleX="96773">
        <dgm:presLayoutVars>
          <dgm:chMax val="0"/>
          <dgm:chPref val="0"/>
          <dgm:bulletEnabled val="1"/>
        </dgm:presLayoutVars>
      </dgm:prSet>
      <dgm:spPr/>
      <dgm:t>
        <a:bodyPr/>
        <a:lstStyle/>
        <a:p>
          <a:endParaRPr lang="en-US"/>
        </a:p>
      </dgm:t>
    </dgm:pt>
    <dgm:pt modelId="{0BA60933-90D4-4306-9649-6161FCC24221}" type="pres">
      <dgm:prSet presAssocID="{4581ACDC-DAA9-4272-9144-3714E1F472A9}" presName="Triangle" presStyleLbl="alignNode1" presStyleIdx="5" presStyleCnt="9"/>
      <dgm:spPr/>
    </dgm:pt>
    <dgm:pt modelId="{A4086B59-A6E3-4B71-9D9F-A100608D9A46}" type="pres">
      <dgm:prSet presAssocID="{591C5356-11FC-4947-B72B-DCB13D80B865}" presName="sibTrans" presStyleCnt="0"/>
      <dgm:spPr/>
    </dgm:pt>
    <dgm:pt modelId="{E3CB9B1D-C8CF-4098-B831-C11FE3BA384F}" type="pres">
      <dgm:prSet presAssocID="{591C5356-11FC-4947-B72B-DCB13D80B865}" presName="space" presStyleCnt="0"/>
      <dgm:spPr/>
    </dgm:pt>
    <dgm:pt modelId="{2E74C8A8-1497-4E41-A8FD-9E74207D108A}" type="pres">
      <dgm:prSet presAssocID="{EAD6BF5F-9111-4D51-89CD-491F298CCB76}" presName="composite" presStyleCnt="0"/>
      <dgm:spPr/>
    </dgm:pt>
    <dgm:pt modelId="{0F2B82CA-33CC-431D-B5C1-90251430BA68}" type="pres">
      <dgm:prSet presAssocID="{EAD6BF5F-9111-4D51-89CD-491F298CCB76}" presName="LShape" presStyleLbl="alignNode1" presStyleIdx="6" presStyleCnt="9"/>
      <dgm:spPr/>
    </dgm:pt>
    <dgm:pt modelId="{496B0D39-8FAE-45DE-98F6-0B1490E0FE7F}" type="pres">
      <dgm:prSet presAssocID="{EAD6BF5F-9111-4D51-89CD-491F298CCB76}" presName="ParentText" presStyleLbl="revTx" presStyleIdx="3" presStyleCnt="5" custScaleX="105145" custLinFactNeighborX="1797">
        <dgm:presLayoutVars>
          <dgm:chMax val="0"/>
          <dgm:chPref val="0"/>
          <dgm:bulletEnabled val="1"/>
        </dgm:presLayoutVars>
      </dgm:prSet>
      <dgm:spPr/>
      <dgm:t>
        <a:bodyPr/>
        <a:lstStyle/>
        <a:p>
          <a:endParaRPr lang="en-US"/>
        </a:p>
      </dgm:t>
    </dgm:pt>
    <dgm:pt modelId="{891989CA-BCDB-4787-A0C1-A031622578CE}" type="pres">
      <dgm:prSet presAssocID="{EAD6BF5F-9111-4D51-89CD-491F298CCB76}" presName="Triangle" presStyleLbl="alignNode1" presStyleIdx="7" presStyleCnt="9"/>
      <dgm:spPr/>
    </dgm:pt>
    <dgm:pt modelId="{789CDD59-59FD-4975-8263-A382B114D709}" type="pres">
      <dgm:prSet presAssocID="{B59828A0-3D35-4841-B9E9-D963B48BDA74}" presName="sibTrans" presStyleCnt="0"/>
      <dgm:spPr/>
    </dgm:pt>
    <dgm:pt modelId="{704A3909-268D-4543-8F36-018599D1F2CF}" type="pres">
      <dgm:prSet presAssocID="{B59828A0-3D35-4841-B9E9-D963B48BDA74}" presName="space" presStyleCnt="0"/>
      <dgm:spPr/>
    </dgm:pt>
    <dgm:pt modelId="{93F39E2D-313A-4278-B306-B14EF5B24BD3}" type="pres">
      <dgm:prSet presAssocID="{9E236593-A95D-4258-AB6C-A8B8DCEF4439}" presName="composite" presStyleCnt="0"/>
      <dgm:spPr/>
    </dgm:pt>
    <dgm:pt modelId="{1A5D5E6B-4F24-4220-AA4F-6EBCA5342658}" type="pres">
      <dgm:prSet presAssocID="{9E236593-A95D-4258-AB6C-A8B8DCEF4439}" presName="LShape" presStyleLbl="alignNode1" presStyleIdx="8" presStyleCnt="9"/>
      <dgm:spPr/>
    </dgm:pt>
    <dgm:pt modelId="{56BBA7C5-A825-4ECE-B90F-2E9A776259A4}" type="pres">
      <dgm:prSet presAssocID="{9E236593-A95D-4258-AB6C-A8B8DCEF4439}" presName="ParentText" presStyleLbl="revTx" presStyleIdx="4" presStyleCnt="5">
        <dgm:presLayoutVars>
          <dgm:chMax val="0"/>
          <dgm:chPref val="0"/>
          <dgm:bulletEnabled val="1"/>
        </dgm:presLayoutVars>
      </dgm:prSet>
      <dgm:spPr/>
      <dgm:t>
        <a:bodyPr/>
        <a:lstStyle/>
        <a:p>
          <a:endParaRPr lang="en-US"/>
        </a:p>
      </dgm:t>
    </dgm:pt>
  </dgm:ptLst>
  <dgm:cxnLst>
    <dgm:cxn modelId="{5F4A9675-F12A-44A2-B51A-7E4665DB8872}" srcId="{EAD6BF5F-9111-4D51-89CD-491F298CCB76}" destId="{25753609-A3D4-43F1-BE31-AF185F2975D9}" srcOrd="3" destOrd="0" parTransId="{E9F8357C-CDA3-45E1-9831-C9480F30B6EA}" sibTransId="{6CF0B23B-C6FF-424D-BC05-0F647729E6D1}"/>
    <dgm:cxn modelId="{B1715278-7285-43FB-919B-CCB9AB4F154E}" type="presOf" srcId="{EAD6BF5F-9111-4D51-89CD-491F298CCB76}" destId="{496B0D39-8FAE-45DE-98F6-0B1490E0FE7F}" srcOrd="0" destOrd="0" presId="urn:microsoft.com/office/officeart/2009/3/layout/StepUpProcess"/>
    <dgm:cxn modelId="{7D44B175-CCC7-418A-AE51-A3D6AACC7E8F}" srcId="{4581ACDC-DAA9-4272-9144-3714E1F472A9}" destId="{9729BB00-3E60-43DF-A208-9B51812123D7}" srcOrd="1" destOrd="0" parTransId="{A7B5D78A-0920-44C5-BF4C-5DC86006CB86}" sibTransId="{9F14E8A2-9F32-4013-A023-C8247302B856}"/>
    <dgm:cxn modelId="{A3DE6030-B8FF-4C56-A654-AA75EDAECC4B}" srcId="{4581ACDC-DAA9-4272-9144-3714E1F472A9}" destId="{9C28DD1F-9DD7-4ED2-B641-DD8C4223C915}" srcOrd="2" destOrd="0" parTransId="{CFB5AA13-72A0-4CC7-99DE-9D903524A77A}" sibTransId="{D121A6F1-6376-4153-96EA-85ECD1CC5705}"/>
    <dgm:cxn modelId="{6FC599B0-C30F-4D05-9FE7-2B4F825F0F80}" type="presOf" srcId="{900AB2D6-3170-4748-86AD-C03676D08E03}" destId="{F8916238-761B-4F4F-A6D0-3AE971EAC530}" srcOrd="0" destOrd="3" presId="urn:microsoft.com/office/officeart/2009/3/layout/StepUpProcess"/>
    <dgm:cxn modelId="{E1674457-412E-44C5-B71F-2651C8E61BCB}" type="presOf" srcId="{765FC6A7-8BC8-4ECA-8F04-8492087ACA2F}" destId="{141D8C8A-2492-4211-B447-17CFEB81EB9D}" srcOrd="0" destOrd="1" presId="urn:microsoft.com/office/officeart/2009/3/layout/StepUpProcess"/>
    <dgm:cxn modelId="{41F2E7DF-CA73-48FB-946A-DCEB84BAA3E9}" type="presOf" srcId="{61126445-0B6F-4C17-BDB2-30A2635FAF7B}" destId="{F8916238-761B-4F4F-A6D0-3AE971EAC530}" srcOrd="0" destOrd="4" presId="urn:microsoft.com/office/officeart/2009/3/layout/StepUpProcess"/>
    <dgm:cxn modelId="{3B367473-6F4E-41D2-8E1A-116F40FE2042}" srcId="{BD65807B-6065-4904-802A-66F521B4C411}" destId="{B45C46AA-F56A-45CC-9E41-F64770553EF3}" srcOrd="1" destOrd="0" parTransId="{B6782AF9-51B8-41CB-AE74-1649CF2B8222}" sibTransId="{3A63C1FA-D71B-44F8-A802-46C3D20593DB}"/>
    <dgm:cxn modelId="{06222F48-086E-4822-9E26-6FEB4D498099}" srcId="{9E236593-A95D-4258-AB6C-A8B8DCEF4439}" destId="{DE0964FF-3A9A-4147-B499-94A02CB296DA}" srcOrd="0" destOrd="0" parTransId="{FD593DED-341C-44CB-836F-4389414129AF}" sibTransId="{87A5D157-F69B-40CB-B28A-13D103874903}"/>
    <dgm:cxn modelId="{3344B433-E399-463C-A6F6-A54F33AF54CE}" srcId="{9E236593-A95D-4258-AB6C-A8B8DCEF4439}" destId="{3F8F9746-7728-45AD-B84D-B12716B9DBB4}" srcOrd="1" destOrd="0" parTransId="{C4F7615A-DB6C-4318-A502-5A7F68FAFAD3}" sibTransId="{154F79CD-A5AA-4850-9927-05196C19A1D9}"/>
    <dgm:cxn modelId="{E30010B0-E91B-4007-B6CA-19ECFEB17D25}" srcId="{BD65807B-6065-4904-802A-66F521B4C411}" destId="{7BCF0FCC-819D-4027-B77A-C97BB791FF39}" srcOrd="0" destOrd="0" parTransId="{9817F04F-C928-4F3D-8626-EC2897DEDA34}" sibTransId="{3FA0185B-9A6F-425C-8D30-9C1AE076782E}"/>
    <dgm:cxn modelId="{FA0C9800-7DDE-4563-996E-1BAD83D829A1}" srcId="{BD65807B-6065-4904-802A-66F521B4C411}" destId="{4581ACDC-DAA9-4272-9144-3714E1F472A9}" srcOrd="2" destOrd="0" parTransId="{1765027E-B15C-4F7D-AF3A-28B564B5EF6F}" sibTransId="{591C5356-11FC-4947-B72B-DCB13D80B865}"/>
    <dgm:cxn modelId="{ADD7CB6B-00B7-4B68-8E67-5C02BA579672}" type="presOf" srcId="{25753609-A3D4-43F1-BE31-AF185F2975D9}" destId="{496B0D39-8FAE-45DE-98F6-0B1490E0FE7F}" srcOrd="0" destOrd="4" presId="urn:microsoft.com/office/officeart/2009/3/layout/StepUpProcess"/>
    <dgm:cxn modelId="{F0E446FB-2914-4F63-9519-8204D4C0418F}" srcId="{EAD6BF5F-9111-4D51-89CD-491F298CCB76}" destId="{E5275E72-4F7B-423E-A7B6-40A89647FCB9}" srcOrd="0" destOrd="0" parTransId="{00544A6D-4D99-4B25-B25E-9CBDD4C7E9E3}" sibTransId="{4FB41EEC-4374-4473-8616-FFD4C25AB084}"/>
    <dgm:cxn modelId="{DE32D2F9-4D2B-4A2E-9A0E-5EDBF9E81E8D}" type="presOf" srcId="{CCE597D8-5BBD-47C0-8008-8054C0ECD157}" destId="{C6032D48-2226-4059-B551-107BB3B029B3}" srcOrd="0" destOrd="4" presId="urn:microsoft.com/office/officeart/2009/3/layout/StepUpProcess"/>
    <dgm:cxn modelId="{DED0DB71-A10C-4F5A-B3E3-8E2AEE3DA7F1}" srcId="{EAD6BF5F-9111-4D51-89CD-491F298CCB76}" destId="{09131CD9-7EC8-48B8-B59F-B50B1AE141E9}" srcOrd="6" destOrd="0" parTransId="{1DFAACF5-4EC3-438E-8430-6A0CB690BF03}" sibTransId="{276FF704-02C5-45A0-899B-BC6332C0722D}"/>
    <dgm:cxn modelId="{D45C1BD0-C5C0-40C3-BBF6-A9733E976D36}" type="presOf" srcId="{2327C2AF-06B1-47E2-B5C8-4CF85C46ACB7}" destId="{496B0D39-8FAE-45DE-98F6-0B1490E0FE7F}" srcOrd="0" destOrd="3" presId="urn:microsoft.com/office/officeart/2009/3/layout/StepUpProcess"/>
    <dgm:cxn modelId="{70845A60-4150-44C0-9E1B-EDF585DAFF8A}" type="presOf" srcId="{31F6AD43-D89F-4EC1-8C96-A9BB4412C506}" destId="{141D8C8A-2492-4211-B447-17CFEB81EB9D}" srcOrd="0" destOrd="4" presId="urn:microsoft.com/office/officeart/2009/3/layout/StepUpProcess"/>
    <dgm:cxn modelId="{69C8F8B8-4232-4B0E-BEBD-426B8892B706}" type="presOf" srcId="{F9F917B7-5E72-4705-9ABA-EC19F7FC010E}" destId="{F8916238-761B-4F4F-A6D0-3AE971EAC530}" srcOrd="0" destOrd="2" presId="urn:microsoft.com/office/officeart/2009/3/layout/StepUpProcess"/>
    <dgm:cxn modelId="{0ADB1043-EEA1-46DD-934C-9177269D5167}" type="presOf" srcId="{DE0964FF-3A9A-4147-B499-94A02CB296DA}" destId="{56BBA7C5-A825-4ECE-B90F-2E9A776259A4}" srcOrd="0" destOrd="1" presId="urn:microsoft.com/office/officeart/2009/3/layout/StepUpProcess"/>
    <dgm:cxn modelId="{12B1EF17-0284-4B09-BCD1-2B50B27FA4F2}" srcId="{7BCF0FCC-819D-4027-B77A-C97BB791FF39}" destId="{F9F917B7-5E72-4705-9ABA-EC19F7FC010E}" srcOrd="1" destOrd="0" parTransId="{E13D0F94-23A3-4F68-9BCD-6FC9F17457EA}" sibTransId="{D6CCDBCA-8DC9-4E7A-A994-D14373B56E68}"/>
    <dgm:cxn modelId="{3A2B747D-2247-4FAA-9D9E-3A4946084D0F}" srcId="{9E236593-A95D-4258-AB6C-A8B8DCEF4439}" destId="{E833E346-FC9B-4402-8821-6F4467702891}" srcOrd="4" destOrd="0" parTransId="{7CD682F2-6AC4-4630-82EB-684642EA3435}" sibTransId="{F18845E7-755E-4C75-8A67-A780AD886634}"/>
    <dgm:cxn modelId="{0B6D45C8-8FC4-4EAF-9F03-80C8C4F13825}" srcId="{B45C46AA-F56A-45CC-9E41-F64770553EF3}" destId="{31F6AD43-D89F-4EC1-8C96-A9BB4412C506}" srcOrd="3" destOrd="0" parTransId="{B6980815-A4B7-4100-9ECB-35C6B0C9037A}" sibTransId="{8D094865-8F73-4AE1-965A-784C0CA97EA0}"/>
    <dgm:cxn modelId="{CDFD1E32-208B-4563-93D2-02F8C1246BF0}" type="presOf" srcId="{46682EBE-211D-4A5C-B825-4DF005B5BE34}" destId="{56BBA7C5-A825-4ECE-B90F-2E9A776259A4}" srcOrd="0" destOrd="6" presId="urn:microsoft.com/office/officeart/2009/3/layout/StepUpProcess"/>
    <dgm:cxn modelId="{D2B6102E-C40E-4671-8CB7-A82274B7609F}" type="presOf" srcId="{DDF3B0B9-5C04-404D-8880-CC8A45B19352}" destId="{141D8C8A-2492-4211-B447-17CFEB81EB9D}" srcOrd="0" destOrd="3" presId="urn:microsoft.com/office/officeart/2009/3/layout/StepUpProcess"/>
    <dgm:cxn modelId="{137B73C0-A6E0-41A1-9B08-71F4C8B37CDE}" srcId="{9E236593-A95D-4258-AB6C-A8B8DCEF4439}" destId="{65414362-EF8D-4F51-89C3-E1B2BC70DA66}" srcOrd="2" destOrd="0" parTransId="{BE0048B3-8EDF-47C9-9830-F1493CBE0CA4}" sibTransId="{A489AC72-50A1-4365-B656-07879B361937}"/>
    <dgm:cxn modelId="{D6CA02A8-04DF-4A59-86A6-3C7E88740C89}" srcId="{EAD6BF5F-9111-4D51-89CD-491F298CCB76}" destId="{5B2BE29F-5BFB-47DE-8FA2-B42B96A61C3C}" srcOrd="5" destOrd="0" parTransId="{C0BF520B-F144-424D-9EED-7B7532DC5C0E}" sibTransId="{34F90D09-7048-428D-B645-2D8439DBAA9D}"/>
    <dgm:cxn modelId="{720258E4-F073-43D7-BBC4-186FD69399C2}" srcId="{4581ACDC-DAA9-4272-9144-3714E1F472A9}" destId="{866A5813-DFD5-455F-99B1-50F9A1E65D3E}" srcOrd="0" destOrd="0" parTransId="{FA1FBE09-1331-4E08-9847-E393C39984F0}" sibTransId="{86B3BE36-B311-4176-95BD-45D4A6941F55}"/>
    <dgm:cxn modelId="{335953B9-99CA-47F2-AADE-42559C12B293}" srcId="{EAD6BF5F-9111-4D51-89CD-491F298CCB76}" destId="{B9FA825F-1A86-47F4-9D59-F09CDA16C7DF}" srcOrd="1" destOrd="0" parTransId="{0204D017-BBEA-4539-B6FC-DB518EAE86BE}" sibTransId="{FA6A1BBC-9C64-49EF-BF97-411EB9FE199B}"/>
    <dgm:cxn modelId="{E43E0A50-1712-4A57-8488-78D2B0BBECE6}" srcId="{B45C46AA-F56A-45CC-9E41-F64770553EF3}" destId="{DDF3B0B9-5C04-404D-8880-CC8A45B19352}" srcOrd="2" destOrd="0" parTransId="{A039B1C5-A656-4E51-ACE1-8DD2F19A6CE6}" sibTransId="{AD01A36B-0C11-44DC-B75D-0AE57E1B2D5D}"/>
    <dgm:cxn modelId="{5934ED48-FDA9-45CC-AA6D-B7E6629BEE75}" srcId="{7BCF0FCC-819D-4027-B77A-C97BB791FF39}" destId="{900AB2D6-3170-4748-86AD-C03676D08E03}" srcOrd="2" destOrd="0" parTransId="{CAE1D405-8475-4AFD-B837-2B17F696415A}" sibTransId="{ADE07AF2-3486-45A9-8620-2335FE2A9D90}"/>
    <dgm:cxn modelId="{69D26ABA-3746-4A2B-A588-12638AAB25B4}" srcId="{9E236593-A95D-4258-AB6C-A8B8DCEF4439}" destId="{9D0613CA-DC0A-42DD-AC72-5DA6D88D977E}" srcOrd="3" destOrd="0" parTransId="{F50CB66F-E0F3-4EAC-836A-DB16D8084961}" sibTransId="{9A1A2F6B-2352-4B34-B5A3-6F266FF7B9C8}"/>
    <dgm:cxn modelId="{90F6055D-C9E6-45DE-AE9B-002FA74CE211}" srcId="{B45C46AA-F56A-45CC-9E41-F64770553EF3}" destId="{76B99211-BAD3-4BD6-ADD5-4BC8D94464DB}" srcOrd="1" destOrd="0" parTransId="{708F85EB-C255-49DB-B1AE-22CCBD3BAF7D}" sibTransId="{1647781F-8F6C-475A-9812-D18AEE73A020}"/>
    <dgm:cxn modelId="{82B544A1-1606-426C-97D9-6BB09DD92495}" type="presOf" srcId="{5B2BE29F-5BFB-47DE-8FA2-B42B96A61C3C}" destId="{496B0D39-8FAE-45DE-98F6-0B1490E0FE7F}" srcOrd="0" destOrd="6" presId="urn:microsoft.com/office/officeart/2009/3/layout/StepUpProcess"/>
    <dgm:cxn modelId="{4AE0E4C4-CCBB-4F77-BB0F-5365ABC761B1}" srcId="{7BCF0FCC-819D-4027-B77A-C97BB791FF39}" destId="{EE618FC8-37A8-4677-8136-115D0D458340}" srcOrd="0" destOrd="0" parTransId="{CB49748A-A7C1-498A-9624-EE0250DE5D0C}" sibTransId="{DF372213-0588-4D7F-8B22-141FEF7F9095}"/>
    <dgm:cxn modelId="{35E943F7-889E-4C08-A0C0-F41F1431C93B}" type="presOf" srcId="{09131CD9-7EC8-48B8-B59F-B50B1AE141E9}" destId="{496B0D39-8FAE-45DE-98F6-0B1490E0FE7F}" srcOrd="0" destOrd="7" presId="urn:microsoft.com/office/officeart/2009/3/layout/StepUpProcess"/>
    <dgm:cxn modelId="{B6D18F0A-0D8D-46BA-80F8-01A30D008FFA}" type="presOf" srcId="{EE618FC8-37A8-4677-8136-115D0D458340}" destId="{F8916238-761B-4F4F-A6D0-3AE971EAC530}" srcOrd="0" destOrd="1" presId="urn:microsoft.com/office/officeart/2009/3/layout/StepUpProcess"/>
    <dgm:cxn modelId="{2C6337C5-A8B6-4797-AE78-F43B6A3E233B}" srcId="{BD65807B-6065-4904-802A-66F521B4C411}" destId="{9E236593-A95D-4258-AB6C-A8B8DCEF4439}" srcOrd="4" destOrd="0" parTransId="{68235251-49BC-4EEE-85C6-CEC13956FA60}" sibTransId="{F82867B1-414C-4F93-8960-897DBC74534B}"/>
    <dgm:cxn modelId="{1E91B555-4B69-4D6B-8F46-0A981CDD5E6C}" type="presOf" srcId="{9E236593-A95D-4258-AB6C-A8B8DCEF4439}" destId="{56BBA7C5-A825-4ECE-B90F-2E9A776259A4}" srcOrd="0" destOrd="0" presId="urn:microsoft.com/office/officeart/2009/3/layout/StepUpProcess"/>
    <dgm:cxn modelId="{12D12F1A-C867-4F9C-9440-ACC605FFCD8A}" srcId="{4581ACDC-DAA9-4272-9144-3714E1F472A9}" destId="{CCE597D8-5BBD-47C0-8008-8054C0ECD157}" srcOrd="3" destOrd="0" parTransId="{E842E6AD-9630-4962-9D7B-36319E56D1B6}" sibTransId="{12FCBAFE-59AF-4054-B757-3EB87C72930B}"/>
    <dgm:cxn modelId="{DD7A0176-81BA-45B9-B5A5-BE007AD30334}" type="presOf" srcId="{76B99211-BAD3-4BD6-ADD5-4BC8D94464DB}" destId="{141D8C8A-2492-4211-B447-17CFEB81EB9D}" srcOrd="0" destOrd="2" presId="urn:microsoft.com/office/officeart/2009/3/layout/StepUpProcess"/>
    <dgm:cxn modelId="{7DA64BE6-4433-46E0-B640-37D8A69DC6C9}" type="presOf" srcId="{3F8F9746-7728-45AD-B84D-B12716B9DBB4}" destId="{56BBA7C5-A825-4ECE-B90F-2E9A776259A4}" srcOrd="0" destOrd="2" presId="urn:microsoft.com/office/officeart/2009/3/layout/StepUpProcess"/>
    <dgm:cxn modelId="{AB090784-D7A0-410D-A1E4-19F75927C02F}" srcId="{B45C46AA-F56A-45CC-9E41-F64770553EF3}" destId="{765FC6A7-8BC8-4ECA-8F04-8492087ACA2F}" srcOrd="0" destOrd="0" parTransId="{6F0A604E-97B5-43E0-B910-2651FB253FCB}" sibTransId="{CD59DDBD-EA70-4C94-8838-BAFCF6AC4C8B}"/>
    <dgm:cxn modelId="{107BEDF6-0E6C-477B-98A6-6F3BF6C44F9D}" type="presOf" srcId="{62ECB5F5-E226-4800-9535-196E693CA470}" destId="{496B0D39-8FAE-45DE-98F6-0B1490E0FE7F}" srcOrd="0" destOrd="5" presId="urn:microsoft.com/office/officeart/2009/3/layout/StepUpProcess"/>
    <dgm:cxn modelId="{CEA32F22-A4F1-4740-877F-DD363118B8B7}" type="presOf" srcId="{E833E346-FC9B-4402-8821-6F4467702891}" destId="{56BBA7C5-A825-4ECE-B90F-2E9A776259A4}" srcOrd="0" destOrd="5" presId="urn:microsoft.com/office/officeart/2009/3/layout/StepUpProcess"/>
    <dgm:cxn modelId="{FA2F73CC-AB79-47FA-B44D-EA15E3D1E75D}" type="presOf" srcId="{7BCF0FCC-819D-4027-B77A-C97BB791FF39}" destId="{F8916238-761B-4F4F-A6D0-3AE971EAC530}" srcOrd="0" destOrd="0" presId="urn:microsoft.com/office/officeart/2009/3/layout/StepUpProcess"/>
    <dgm:cxn modelId="{81B265A0-0523-4F36-883C-C732DBE60BC9}" type="presOf" srcId="{B45C46AA-F56A-45CC-9E41-F64770553EF3}" destId="{141D8C8A-2492-4211-B447-17CFEB81EB9D}" srcOrd="0" destOrd="0" presId="urn:microsoft.com/office/officeart/2009/3/layout/StepUpProcess"/>
    <dgm:cxn modelId="{6322383A-1F93-4428-9F3B-AEF8974012B4}" srcId="{9E236593-A95D-4258-AB6C-A8B8DCEF4439}" destId="{46682EBE-211D-4A5C-B825-4DF005B5BE34}" srcOrd="5" destOrd="0" parTransId="{7361E5EC-EAC3-4283-9E2A-84A5C345F470}" sibTransId="{33C7D777-E654-4EF8-AC85-68A2AB596B7F}"/>
    <dgm:cxn modelId="{871973D1-FA52-4350-A50F-62357979F22E}" srcId="{EAD6BF5F-9111-4D51-89CD-491F298CCB76}" destId="{62ECB5F5-E226-4800-9535-196E693CA470}" srcOrd="4" destOrd="0" parTransId="{605AB2EB-48C2-4366-A8A4-14E62F53BB88}" sibTransId="{D3E14F05-69F4-4BEC-A88F-39FA47A10D30}"/>
    <dgm:cxn modelId="{B3F6E477-363D-44B8-9411-5FAADBEA7C64}" type="presOf" srcId="{9C28DD1F-9DD7-4ED2-B641-DD8C4223C915}" destId="{C6032D48-2226-4059-B551-107BB3B029B3}" srcOrd="0" destOrd="3" presId="urn:microsoft.com/office/officeart/2009/3/layout/StepUpProcess"/>
    <dgm:cxn modelId="{4959BED0-4948-4D12-88AB-5726C229E922}" type="presOf" srcId="{E5275E72-4F7B-423E-A7B6-40A89647FCB9}" destId="{496B0D39-8FAE-45DE-98F6-0B1490E0FE7F}" srcOrd="0" destOrd="1" presId="urn:microsoft.com/office/officeart/2009/3/layout/StepUpProcess"/>
    <dgm:cxn modelId="{C6DF8AC5-953D-426C-8A43-5875A5A9C06A}" type="presOf" srcId="{65414362-EF8D-4F51-89C3-E1B2BC70DA66}" destId="{56BBA7C5-A825-4ECE-B90F-2E9A776259A4}" srcOrd="0" destOrd="3" presId="urn:microsoft.com/office/officeart/2009/3/layout/StepUpProcess"/>
    <dgm:cxn modelId="{F4340F25-92B5-4E50-9C22-8B87249422EF}" type="presOf" srcId="{4581ACDC-DAA9-4272-9144-3714E1F472A9}" destId="{C6032D48-2226-4059-B551-107BB3B029B3}" srcOrd="0" destOrd="0" presId="urn:microsoft.com/office/officeart/2009/3/layout/StepUpProcess"/>
    <dgm:cxn modelId="{E84D5974-E7B3-43AC-A690-0D9B0542B7AE}" type="presOf" srcId="{BD65807B-6065-4904-802A-66F521B4C411}" destId="{A66B41F9-0907-4E47-B2BA-5117CE4A3891}" srcOrd="0" destOrd="0" presId="urn:microsoft.com/office/officeart/2009/3/layout/StepUpProcess"/>
    <dgm:cxn modelId="{E16869A7-D5B8-4844-A52A-088B450090B1}" srcId="{7BCF0FCC-819D-4027-B77A-C97BB791FF39}" destId="{61126445-0B6F-4C17-BDB2-30A2635FAF7B}" srcOrd="3" destOrd="0" parTransId="{9C63D3D1-FECB-4EA2-BE77-B792E845C96D}" sibTransId="{95262FED-C96C-4284-9A99-86C0293909FA}"/>
    <dgm:cxn modelId="{A5DAA0F1-FEE3-41FF-8F9E-BB3652156A98}" type="presOf" srcId="{9D0613CA-DC0A-42DD-AC72-5DA6D88D977E}" destId="{56BBA7C5-A825-4ECE-B90F-2E9A776259A4}" srcOrd="0" destOrd="4" presId="urn:microsoft.com/office/officeart/2009/3/layout/StepUpProcess"/>
    <dgm:cxn modelId="{67988C48-DD4D-4B9F-AC6A-BA86A0A2F104}" type="presOf" srcId="{B9FA825F-1A86-47F4-9D59-F09CDA16C7DF}" destId="{496B0D39-8FAE-45DE-98F6-0B1490E0FE7F}" srcOrd="0" destOrd="2" presId="urn:microsoft.com/office/officeart/2009/3/layout/StepUpProcess"/>
    <dgm:cxn modelId="{3765940A-A21B-4608-A0A9-B13BA0C0C89C}" srcId="{BD65807B-6065-4904-802A-66F521B4C411}" destId="{EAD6BF5F-9111-4D51-89CD-491F298CCB76}" srcOrd="3" destOrd="0" parTransId="{A70A748E-7B9B-4A50-9564-38153004C3B2}" sibTransId="{B59828A0-3D35-4841-B9E9-D963B48BDA74}"/>
    <dgm:cxn modelId="{E46C4AAD-E8B2-4F95-9C6A-79A4E6CDED41}" type="presOf" srcId="{9729BB00-3E60-43DF-A208-9B51812123D7}" destId="{C6032D48-2226-4059-B551-107BB3B029B3}" srcOrd="0" destOrd="2" presId="urn:microsoft.com/office/officeart/2009/3/layout/StepUpProcess"/>
    <dgm:cxn modelId="{0F2054EF-FCAD-49C5-9FF7-2F1A8CACD86F}" type="presOf" srcId="{866A5813-DFD5-455F-99B1-50F9A1E65D3E}" destId="{C6032D48-2226-4059-B551-107BB3B029B3}" srcOrd="0" destOrd="1" presId="urn:microsoft.com/office/officeart/2009/3/layout/StepUpProcess"/>
    <dgm:cxn modelId="{374D916E-4D89-4448-B366-59C3F024657B}" srcId="{EAD6BF5F-9111-4D51-89CD-491F298CCB76}" destId="{2327C2AF-06B1-47E2-B5C8-4CF85C46ACB7}" srcOrd="2" destOrd="0" parTransId="{D4AEE75C-89BA-4248-8BCE-47B4244FE62B}" sibTransId="{E84DA07E-6A49-4429-93CB-ADB36D132B1D}"/>
    <dgm:cxn modelId="{7BFA57AD-15D7-418D-A384-ACC7E93B5A13}" type="presParOf" srcId="{A66B41F9-0907-4E47-B2BA-5117CE4A3891}" destId="{53C03FFC-4B3C-4C2C-9617-4AAF8D950CDE}" srcOrd="0" destOrd="0" presId="urn:microsoft.com/office/officeart/2009/3/layout/StepUpProcess"/>
    <dgm:cxn modelId="{F010680C-5C62-4F27-A6E6-03D9B12428EA}" type="presParOf" srcId="{53C03FFC-4B3C-4C2C-9617-4AAF8D950CDE}" destId="{344EDF20-6331-4DC2-B89B-A13F040C5553}" srcOrd="0" destOrd="0" presId="urn:microsoft.com/office/officeart/2009/3/layout/StepUpProcess"/>
    <dgm:cxn modelId="{A3611F93-C46D-4589-B8F0-AEBF7797B8CE}" type="presParOf" srcId="{53C03FFC-4B3C-4C2C-9617-4AAF8D950CDE}" destId="{F8916238-761B-4F4F-A6D0-3AE971EAC530}" srcOrd="1" destOrd="0" presId="urn:microsoft.com/office/officeart/2009/3/layout/StepUpProcess"/>
    <dgm:cxn modelId="{AAA0519F-3769-4325-A47A-81DC30FA0B3E}" type="presParOf" srcId="{53C03FFC-4B3C-4C2C-9617-4AAF8D950CDE}" destId="{88890201-EB63-4E69-9BDE-1B9D0C43054C}" srcOrd="2" destOrd="0" presId="urn:microsoft.com/office/officeart/2009/3/layout/StepUpProcess"/>
    <dgm:cxn modelId="{DB9E903B-41A8-42B2-BD3D-8F36E203EE39}" type="presParOf" srcId="{A66B41F9-0907-4E47-B2BA-5117CE4A3891}" destId="{B1AAF491-F48F-45AF-8D1C-3524D7493C82}" srcOrd="1" destOrd="0" presId="urn:microsoft.com/office/officeart/2009/3/layout/StepUpProcess"/>
    <dgm:cxn modelId="{B81A9BD5-7F42-46FD-982F-D11EEDA86791}" type="presParOf" srcId="{B1AAF491-F48F-45AF-8D1C-3524D7493C82}" destId="{20DB23F4-194B-49A6-A5C7-3D6000AA56B3}" srcOrd="0" destOrd="0" presId="urn:microsoft.com/office/officeart/2009/3/layout/StepUpProcess"/>
    <dgm:cxn modelId="{15491B76-B731-44AC-A1A5-9E41F3CEEE9E}" type="presParOf" srcId="{A66B41F9-0907-4E47-B2BA-5117CE4A3891}" destId="{9AB942C8-7C3D-45C1-9BDC-2C1696C5497C}" srcOrd="2" destOrd="0" presId="urn:microsoft.com/office/officeart/2009/3/layout/StepUpProcess"/>
    <dgm:cxn modelId="{D3C6FF6D-F758-4D10-9E80-4E5DDAA95615}" type="presParOf" srcId="{9AB942C8-7C3D-45C1-9BDC-2C1696C5497C}" destId="{537EECDE-32A1-4647-83D8-CE921FFA10E0}" srcOrd="0" destOrd="0" presId="urn:microsoft.com/office/officeart/2009/3/layout/StepUpProcess"/>
    <dgm:cxn modelId="{528ED51B-976F-4FD4-BA32-D4FF889ACDB6}" type="presParOf" srcId="{9AB942C8-7C3D-45C1-9BDC-2C1696C5497C}" destId="{141D8C8A-2492-4211-B447-17CFEB81EB9D}" srcOrd="1" destOrd="0" presId="urn:microsoft.com/office/officeart/2009/3/layout/StepUpProcess"/>
    <dgm:cxn modelId="{C232BE21-6BB5-4603-B14A-74335AFF266D}" type="presParOf" srcId="{9AB942C8-7C3D-45C1-9BDC-2C1696C5497C}" destId="{13A36A8B-ACEE-4B56-AF59-8F66F16DCEE5}" srcOrd="2" destOrd="0" presId="urn:microsoft.com/office/officeart/2009/3/layout/StepUpProcess"/>
    <dgm:cxn modelId="{19AC0BEF-0A21-4839-826D-FC53A34FBD7A}" type="presParOf" srcId="{A66B41F9-0907-4E47-B2BA-5117CE4A3891}" destId="{2738C4F5-E5A5-4888-9884-B8189FE6425B}" srcOrd="3" destOrd="0" presId="urn:microsoft.com/office/officeart/2009/3/layout/StepUpProcess"/>
    <dgm:cxn modelId="{A5D75834-B6B4-4E29-B11F-19E060AEDD99}" type="presParOf" srcId="{2738C4F5-E5A5-4888-9884-B8189FE6425B}" destId="{F2442A93-E1CE-44A6-9E6E-71EF11C39BC4}" srcOrd="0" destOrd="0" presId="urn:microsoft.com/office/officeart/2009/3/layout/StepUpProcess"/>
    <dgm:cxn modelId="{35F20A8D-16C5-4E17-9FE5-6DD3C21F5AB9}" type="presParOf" srcId="{A66B41F9-0907-4E47-B2BA-5117CE4A3891}" destId="{A581D978-D6DA-412B-A0E0-82DC220D8F6D}" srcOrd="4" destOrd="0" presId="urn:microsoft.com/office/officeart/2009/3/layout/StepUpProcess"/>
    <dgm:cxn modelId="{7F7F7ACC-E69A-41A1-8841-4F288AB4BEF5}" type="presParOf" srcId="{A581D978-D6DA-412B-A0E0-82DC220D8F6D}" destId="{710B4373-FA47-42E6-A36E-0922D920A27A}" srcOrd="0" destOrd="0" presId="urn:microsoft.com/office/officeart/2009/3/layout/StepUpProcess"/>
    <dgm:cxn modelId="{0B4B8407-7217-4031-965B-39D2485F7AA0}" type="presParOf" srcId="{A581D978-D6DA-412B-A0E0-82DC220D8F6D}" destId="{C6032D48-2226-4059-B551-107BB3B029B3}" srcOrd="1" destOrd="0" presId="urn:microsoft.com/office/officeart/2009/3/layout/StepUpProcess"/>
    <dgm:cxn modelId="{EB3239FB-413B-42DD-B1BA-50CC28B79DEC}" type="presParOf" srcId="{A581D978-D6DA-412B-A0E0-82DC220D8F6D}" destId="{0BA60933-90D4-4306-9649-6161FCC24221}" srcOrd="2" destOrd="0" presId="urn:microsoft.com/office/officeart/2009/3/layout/StepUpProcess"/>
    <dgm:cxn modelId="{1FF8CB64-9E89-4B6E-91FD-8956FBA1C364}" type="presParOf" srcId="{A66B41F9-0907-4E47-B2BA-5117CE4A3891}" destId="{A4086B59-A6E3-4B71-9D9F-A100608D9A46}" srcOrd="5" destOrd="0" presId="urn:microsoft.com/office/officeart/2009/3/layout/StepUpProcess"/>
    <dgm:cxn modelId="{112A8A30-DF91-4E29-BA41-6BF1E565837A}" type="presParOf" srcId="{A4086B59-A6E3-4B71-9D9F-A100608D9A46}" destId="{E3CB9B1D-C8CF-4098-B831-C11FE3BA384F}" srcOrd="0" destOrd="0" presId="urn:microsoft.com/office/officeart/2009/3/layout/StepUpProcess"/>
    <dgm:cxn modelId="{F6AFF1B4-F54E-4822-A143-F80953DB80DC}" type="presParOf" srcId="{A66B41F9-0907-4E47-B2BA-5117CE4A3891}" destId="{2E74C8A8-1497-4E41-A8FD-9E74207D108A}" srcOrd="6" destOrd="0" presId="urn:microsoft.com/office/officeart/2009/3/layout/StepUpProcess"/>
    <dgm:cxn modelId="{D432895D-506B-471F-9C21-EA7DFF2157D9}" type="presParOf" srcId="{2E74C8A8-1497-4E41-A8FD-9E74207D108A}" destId="{0F2B82CA-33CC-431D-B5C1-90251430BA68}" srcOrd="0" destOrd="0" presId="urn:microsoft.com/office/officeart/2009/3/layout/StepUpProcess"/>
    <dgm:cxn modelId="{1EF8CFE5-B397-495A-BE5C-3B138A711F9A}" type="presParOf" srcId="{2E74C8A8-1497-4E41-A8FD-9E74207D108A}" destId="{496B0D39-8FAE-45DE-98F6-0B1490E0FE7F}" srcOrd="1" destOrd="0" presId="urn:microsoft.com/office/officeart/2009/3/layout/StepUpProcess"/>
    <dgm:cxn modelId="{CE5902B1-6D73-4D57-902B-AEA5F1B30A41}" type="presParOf" srcId="{2E74C8A8-1497-4E41-A8FD-9E74207D108A}" destId="{891989CA-BCDB-4787-A0C1-A031622578CE}" srcOrd="2" destOrd="0" presId="urn:microsoft.com/office/officeart/2009/3/layout/StepUpProcess"/>
    <dgm:cxn modelId="{C58E7A08-FB19-49EA-942E-F78B23560E37}" type="presParOf" srcId="{A66B41F9-0907-4E47-B2BA-5117CE4A3891}" destId="{789CDD59-59FD-4975-8263-A382B114D709}" srcOrd="7" destOrd="0" presId="urn:microsoft.com/office/officeart/2009/3/layout/StepUpProcess"/>
    <dgm:cxn modelId="{DF0A6C0D-A2C4-42CE-8BBA-3C880D21ECB4}" type="presParOf" srcId="{789CDD59-59FD-4975-8263-A382B114D709}" destId="{704A3909-268D-4543-8F36-018599D1F2CF}" srcOrd="0" destOrd="0" presId="urn:microsoft.com/office/officeart/2009/3/layout/StepUpProcess"/>
    <dgm:cxn modelId="{AEBB6449-EE67-46AC-9C2E-CA410185845E}" type="presParOf" srcId="{A66B41F9-0907-4E47-B2BA-5117CE4A3891}" destId="{93F39E2D-313A-4278-B306-B14EF5B24BD3}" srcOrd="8" destOrd="0" presId="urn:microsoft.com/office/officeart/2009/3/layout/StepUpProcess"/>
    <dgm:cxn modelId="{DEA0201C-A5C3-4CC8-B272-97478B12E04C}" type="presParOf" srcId="{93F39E2D-313A-4278-B306-B14EF5B24BD3}" destId="{1A5D5E6B-4F24-4220-AA4F-6EBCA5342658}" srcOrd="0" destOrd="0" presId="urn:microsoft.com/office/officeart/2009/3/layout/StepUpProcess"/>
    <dgm:cxn modelId="{C7FAE418-9A67-4A3D-8EA6-74762F5F29DD}" type="presParOf" srcId="{93F39E2D-313A-4278-B306-B14EF5B24BD3}" destId="{56BBA7C5-A825-4ECE-B90F-2E9A776259A4}"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EDF20-6331-4DC2-B89B-A13F040C5553}">
      <dsp:nvSpPr>
        <dsp:cNvPr id="0" name=""/>
        <dsp:cNvSpPr/>
      </dsp:nvSpPr>
      <dsp:spPr>
        <a:xfrm rot="5400000">
          <a:off x="359698" y="1805872"/>
          <a:ext cx="1061749" cy="1766726"/>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16238-761B-4F4F-A6D0-3AE971EAC530}">
      <dsp:nvSpPr>
        <dsp:cNvPr id="0" name=""/>
        <dsp:cNvSpPr/>
      </dsp:nvSpPr>
      <dsp:spPr>
        <a:xfrm>
          <a:off x="182465" y="2333742"/>
          <a:ext cx="1595010" cy="139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ts val="0"/>
            </a:spcAft>
          </a:pPr>
          <a:r>
            <a:rPr lang="en-US" sz="1600" b="1" kern="1200" dirty="0"/>
            <a:t>Pre-Contract</a:t>
          </a:r>
        </a:p>
        <a:p>
          <a:pPr marL="114300" lvl="1" indent="-114300" algn="l" defTabSz="577850">
            <a:lnSpc>
              <a:spcPct val="90000"/>
            </a:lnSpc>
            <a:spcBef>
              <a:spcPct val="0"/>
            </a:spcBef>
            <a:spcAft>
              <a:spcPts val="0"/>
            </a:spcAft>
            <a:buChar char="••"/>
          </a:pPr>
          <a:r>
            <a:rPr lang="en-US" sz="1300" kern="1200" dirty="0"/>
            <a:t>Identify </a:t>
          </a:r>
          <a:r>
            <a:rPr lang="en-US" sz="1300" kern="1200" dirty="0" smtClean="0"/>
            <a:t>business need </a:t>
          </a:r>
          <a:r>
            <a:rPr lang="en-US" sz="1300" kern="1200" dirty="0"/>
            <a:t>&amp; requirements  </a:t>
          </a:r>
        </a:p>
        <a:p>
          <a:pPr marL="114300" lvl="1" indent="-114300" algn="l" defTabSz="577850">
            <a:lnSpc>
              <a:spcPct val="90000"/>
            </a:lnSpc>
            <a:spcBef>
              <a:spcPct val="0"/>
            </a:spcBef>
            <a:spcAft>
              <a:spcPts val="0"/>
            </a:spcAft>
            <a:buChar char="••"/>
          </a:pPr>
          <a:r>
            <a:rPr lang="en-US" sz="1300" kern="1200" dirty="0" smtClean="0"/>
            <a:t>Do market research</a:t>
          </a:r>
          <a:endParaRPr lang="en-US" sz="1300" kern="1200" dirty="0"/>
        </a:p>
        <a:p>
          <a:pPr marL="114300" lvl="1" indent="-114300" algn="l" defTabSz="577850">
            <a:lnSpc>
              <a:spcPct val="90000"/>
            </a:lnSpc>
            <a:spcBef>
              <a:spcPct val="0"/>
            </a:spcBef>
            <a:spcAft>
              <a:spcPts val="0"/>
            </a:spcAft>
            <a:buChar char="••"/>
          </a:pPr>
          <a:r>
            <a:rPr lang="en-US" sz="1300" kern="1200" dirty="0"/>
            <a:t>Determine if a competitive process is needed (RFP, RFQ, etc.)</a:t>
          </a:r>
        </a:p>
        <a:p>
          <a:pPr marL="114300" lvl="1" indent="-114300" algn="l" defTabSz="577850">
            <a:lnSpc>
              <a:spcPct val="90000"/>
            </a:lnSpc>
            <a:spcBef>
              <a:spcPct val="0"/>
            </a:spcBef>
            <a:spcAft>
              <a:spcPts val="0"/>
            </a:spcAft>
            <a:buChar char="••"/>
          </a:pPr>
          <a:r>
            <a:rPr lang="en-US" sz="1300" kern="1200" dirty="0" smtClean="0"/>
            <a:t>Develop a procurement strategy</a:t>
          </a:r>
          <a:endParaRPr lang="en-US" sz="1300" kern="1200" dirty="0"/>
        </a:p>
      </dsp:txBody>
      <dsp:txXfrm>
        <a:off x="182465" y="2333742"/>
        <a:ext cx="1595010" cy="1398120"/>
      </dsp:txXfrm>
    </dsp:sp>
    <dsp:sp modelId="{88890201-EB63-4E69-9BDE-1B9D0C43054C}">
      <dsp:nvSpPr>
        <dsp:cNvPr id="0" name=""/>
        <dsp:cNvSpPr/>
      </dsp:nvSpPr>
      <dsp:spPr>
        <a:xfrm>
          <a:off x="1476531" y="1675803"/>
          <a:ext cx="300945" cy="300945"/>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EECDE-32A1-4647-83D8-CE921FFA10E0}">
      <dsp:nvSpPr>
        <dsp:cNvPr id="0" name=""/>
        <dsp:cNvSpPr/>
      </dsp:nvSpPr>
      <dsp:spPr>
        <a:xfrm rot="5400000">
          <a:off x="2312302" y="1322698"/>
          <a:ext cx="1061749" cy="1766726"/>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1D8C8A-2492-4211-B447-17CFEB81EB9D}">
      <dsp:nvSpPr>
        <dsp:cNvPr id="0" name=""/>
        <dsp:cNvSpPr/>
      </dsp:nvSpPr>
      <dsp:spPr>
        <a:xfrm>
          <a:off x="2135070" y="1850568"/>
          <a:ext cx="1595010" cy="139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ts val="0"/>
            </a:spcAft>
          </a:pPr>
          <a:r>
            <a:rPr lang="en-US" sz="1600" b="1" kern="1200" dirty="0" smtClean="0"/>
            <a:t>Solicitation </a:t>
          </a:r>
          <a:r>
            <a:rPr lang="en-US" sz="1600" b="1" kern="1200" dirty="0"/>
            <a:t>Development</a:t>
          </a:r>
        </a:p>
        <a:p>
          <a:pPr marL="114300" lvl="1" indent="-114300" algn="l" defTabSz="577850">
            <a:lnSpc>
              <a:spcPct val="90000"/>
            </a:lnSpc>
            <a:spcBef>
              <a:spcPct val="0"/>
            </a:spcBef>
            <a:spcAft>
              <a:spcPts val="0"/>
            </a:spcAft>
            <a:buChar char="••"/>
          </a:pPr>
          <a:r>
            <a:rPr lang="en-US" sz="1300" kern="1200" dirty="0" smtClean="0"/>
            <a:t>Create solicitation documents</a:t>
          </a:r>
          <a:endParaRPr lang="en-US" sz="1300" kern="1200" dirty="0"/>
        </a:p>
        <a:p>
          <a:pPr marL="114300" lvl="1" indent="-114300" algn="l" defTabSz="577850">
            <a:lnSpc>
              <a:spcPct val="90000"/>
            </a:lnSpc>
            <a:spcBef>
              <a:spcPct val="0"/>
            </a:spcBef>
            <a:spcAft>
              <a:spcPts val="0"/>
            </a:spcAft>
            <a:buChar char="••"/>
          </a:pPr>
          <a:r>
            <a:rPr lang="en-US" sz="1300" kern="1200" dirty="0" smtClean="0"/>
            <a:t>Create sample contract </a:t>
          </a:r>
          <a:endParaRPr lang="en-US" sz="1300" kern="1200" dirty="0"/>
        </a:p>
        <a:p>
          <a:pPr marL="114300" lvl="1" indent="-114300" algn="l" defTabSz="577850">
            <a:lnSpc>
              <a:spcPct val="90000"/>
            </a:lnSpc>
            <a:spcBef>
              <a:spcPct val="0"/>
            </a:spcBef>
            <a:spcAft>
              <a:spcPts val="0"/>
            </a:spcAft>
            <a:buChar char="••"/>
          </a:pPr>
          <a:r>
            <a:rPr lang="en-US" sz="1300" kern="1200" dirty="0" smtClean="0"/>
            <a:t>Define performance requirements</a:t>
          </a:r>
          <a:endParaRPr lang="en-US" sz="1300" kern="1200" dirty="0"/>
        </a:p>
        <a:p>
          <a:pPr marL="114300" lvl="1" indent="-114300" algn="l" defTabSz="577850">
            <a:lnSpc>
              <a:spcPct val="90000"/>
            </a:lnSpc>
            <a:spcBef>
              <a:spcPct val="0"/>
            </a:spcBef>
            <a:spcAft>
              <a:spcPts val="0"/>
            </a:spcAft>
            <a:buChar char="••"/>
          </a:pPr>
          <a:r>
            <a:rPr lang="en-US" sz="1300" kern="1200" dirty="0"/>
            <a:t>Develop </a:t>
          </a:r>
          <a:r>
            <a:rPr lang="en-US" sz="1300" kern="1200" dirty="0" smtClean="0"/>
            <a:t>billing </a:t>
          </a:r>
          <a:r>
            <a:rPr lang="en-US" sz="1300" kern="1200" dirty="0"/>
            <a:t>&amp; </a:t>
          </a:r>
          <a:r>
            <a:rPr lang="en-US" sz="1300" kern="1200" dirty="0" smtClean="0"/>
            <a:t>payment structure</a:t>
          </a:r>
          <a:endParaRPr lang="en-US" sz="1300" kern="1200" dirty="0"/>
        </a:p>
      </dsp:txBody>
      <dsp:txXfrm>
        <a:off x="2135070" y="1850568"/>
        <a:ext cx="1595010" cy="1398120"/>
      </dsp:txXfrm>
    </dsp:sp>
    <dsp:sp modelId="{13A36A8B-ACEE-4B56-AF59-8F66F16DCEE5}">
      <dsp:nvSpPr>
        <dsp:cNvPr id="0" name=""/>
        <dsp:cNvSpPr/>
      </dsp:nvSpPr>
      <dsp:spPr>
        <a:xfrm>
          <a:off x="3429135" y="1192629"/>
          <a:ext cx="300945" cy="300945"/>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B4373-FA47-42E6-A36E-0922D920A27A}">
      <dsp:nvSpPr>
        <dsp:cNvPr id="0" name=""/>
        <dsp:cNvSpPr/>
      </dsp:nvSpPr>
      <dsp:spPr>
        <a:xfrm rot="5400000">
          <a:off x="4264907" y="839524"/>
          <a:ext cx="1061749" cy="1766726"/>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032D48-2226-4059-B551-107BB3B029B3}">
      <dsp:nvSpPr>
        <dsp:cNvPr id="0" name=""/>
        <dsp:cNvSpPr/>
      </dsp:nvSpPr>
      <dsp:spPr>
        <a:xfrm>
          <a:off x="4113410" y="1367394"/>
          <a:ext cx="1543539" cy="139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ts val="0"/>
            </a:spcAft>
          </a:pPr>
          <a:r>
            <a:rPr lang="en-US" sz="1600" b="1" kern="1200"/>
            <a:t>Review &amp; Approval</a:t>
          </a:r>
        </a:p>
        <a:p>
          <a:pPr marL="114300" lvl="1" indent="-114300" algn="l" defTabSz="577850">
            <a:lnSpc>
              <a:spcPct val="90000"/>
            </a:lnSpc>
            <a:spcBef>
              <a:spcPct val="0"/>
            </a:spcBef>
            <a:spcAft>
              <a:spcPts val="0"/>
            </a:spcAft>
            <a:buChar char="••"/>
          </a:pPr>
          <a:r>
            <a:rPr lang="en-US" sz="1300" kern="1200" dirty="0" smtClean="0"/>
            <a:t>Agency’s legal </a:t>
          </a:r>
          <a:r>
            <a:rPr lang="en-US" sz="1300" kern="1200" dirty="0"/>
            <a:t>review </a:t>
          </a:r>
        </a:p>
        <a:p>
          <a:pPr marL="114300" lvl="1" indent="-114300" algn="l" defTabSz="577850">
            <a:lnSpc>
              <a:spcPct val="90000"/>
            </a:lnSpc>
            <a:spcBef>
              <a:spcPct val="0"/>
            </a:spcBef>
            <a:spcAft>
              <a:spcPts val="0"/>
            </a:spcAft>
            <a:buChar char="••"/>
          </a:pPr>
          <a:r>
            <a:rPr lang="en-US" sz="1300" kern="1200" dirty="0" smtClean="0"/>
            <a:t>DES procurement review</a:t>
          </a:r>
          <a:endParaRPr lang="en-US" sz="1300" kern="1200" dirty="0"/>
        </a:p>
        <a:p>
          <a:pPr marL="114300" lvl="1" indent="-114300" algn="l" defTabSz="577850">
            <a:lnSpc>
              <a:spcPct val="90000"/>
            </a:lnSpc>
            <a:spcBef>
              <a:spcPct val="0"/>
            </a:spcBef>
            <a:spcAft>
              <a:spcPts val="0"/>
            </a:spcAft>
            <a:buChar char="••"/>
          </a:pPr>
          <a:r>
            <a:rPr lang="en-US" sz="1300" kern="1200" dirty="0" smtClean="0"/>
            <a:t>Agency approval process</a:t>
          </a:r>
          <a:endParaRPr lang="en-US" sz="1300" kern="1200" dirty="0"/>
        </a:p>
        <a:p>
          <a:pPr marL="114300" lvl="1" indent="-114300" algn="l" defTabSz="577850">
            <a:lnSpc>
              <a:spcPct val="90000"/>
            </a:lnSpc>
            <a:spcBef>
              <a:spcPct val="0"/>
            </a:spcBef>
            <a:spcAft>
              <a:spcPts val="0"/>
            </a:spcAft>
            <a:buChar char="••"/>
          </a:pPr>
          <a:r>
            <a:rPr lang="en-US" sz="1300" kern="1200" dirty="0" smtClean="0"/>
            <a:t>Post solicitation in WEBS</a:t>
          </a:r>
          <a:endParaRPr lang="en-US" sz="1300" kern="1200" dirty="0"/>
        </a:p>
      </dsp:txBody>
      <dsp:txXfrm>
        <a:off x="4113410" y="1367394"/>
        <a:ext cx="1543539" cy="1398120"/>
      </dsp:txXfrm>
    </dsp:sp>
    <dsp:sp modelId="{0BA60933-90D4-4306-9649-6161FCC24221}">
      <dsp:nvSpPr>
        <dsp:cNvPr id="0" name=""/>
        <dsp:cNvSpPr/>
      </dsp:nvSpPr>
      <dsp:spPr>
        <a:xfrm>
          <a:off x="5381740" y="709455"/>
          <a:ext cx="300945" cy="300945"/>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2B82CA-33CC-431D-B5C1-90251430BA68}">
      <dsp:nvSpPr>
        <dsp:cNvPr id="0" name=""/>
        <dsp:cNvSpPr/>
      </dsp:nvSpPr>
      <dsp:spPr>
        <a:xfrm rot="5400000">
          <a:off x="6217512" y="356350"/>
          <a:ext cx="1061749" cy="1766726"/>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6B0D39-8FAE-45DE-98F6-0B1490E0FE7F}">
      <dsp:nvSpPr>
        <dsp:cNvPr id="0" name=""/>
        <dsp:cNvSpPr/>
      </dsp:nvSpPr>
      <dsp:spPr>
        <a:xfrm>
          <a:off x="6027910" y="884220"/>
          <a:ext cx="1677074" cy="139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ts val="0"/>
            </a:spcAft>
          </a:pPr>
          <a:r>
            <a:rPr lang="en-US" sz="1600" b="1" kern="1200" dirty="0"/>
            <a:t>Contract Execution</a:t>
          </a:r>
        </a:p>
        <a:p>
          <a:pPr marL="114300" lvl="1" indent="-114300" algn="l" defTabSz="577850">
            <a:lnSpc>
              <a:spcPct val="90000"/>
            </a:lnSpc>
            <a:spcBef>
              <a:spcPct val="0"/>
            </a:spcBef>
            <a:spcAft>
              <a:spcPts val="0"/>
            </a:spcAft>
            <a:buChar char="••"/>
          </a:pPr>
          <a:r>
            <a:rPr lang="en-US" sz="1300" kern="1200" dirty="0"/>
            <a:t>Send out Contract to Contractor </a:t>
          </a:r>
        </a:p>
        <a:p>
          <a:pPr marL="114300" lvl="1" indent="-114300" algn="l" defTabSz="577850">
            <a:lnSpc>
              <a:spcPct val="90000"/>
            </a:lnSpc>
            <a:spcBef>
              <a:spcPct val="0"/>
            </a:spcBef>
            <a:spcAft>
              <a:spcPts val="0"/>
            </a:spcAft>
            <a:buChar char="••"/>
          </a:pPr>
          <a:r>
            <a:rPr lang="en-US" sz="1300" kern="1200" dirty="0"/>
            <a:t>Receive back signed contract </a:t>
          </a:r>
        </a:p>
        <a:p>
          <a:pPr marL="114300" lvl="1" indent="-114300" algn="l" defTabSz="577850">
            <a:lnSpc>
              <a:spcPct val="90000"/>
            </a:lnSpc>
            <a:spcBef>
              <a:spcPct val="0"/>
            </a:spcBef>
            <a:spcAft>
              <a:spcPts val="0"/>
            </a:spcAft>
            <a:buChar char="••"/>
          </a:pPr>
          <a:r>
            <a:rPr lang="en-US" sz="1300" kern="1200" dirty="0"/>
            <a:t>Secure evidence of insurance &amp; other requirements </a:t>
          </a:r>
        </a:p>
        <a:p>
          <a:pPr marL="114300" lvl="1" indent="-114300" algn="l" defTabSz="577850">
            <a:lnSpc>
              <a:spcPct val="90000"/>
            </a:lnSpc>
            <a:spcBef>
              <a:spcPct val="0"/>
            </a:spcBef>
            <a:spcAft>
              <a:spcPts val="0"/>
            </a:spcAft>
            <a:buChar char="••"/>
          </a:pPr>
          <a:r>
            <a:rPr lang="en-US" sz="1300" kern="1200" dirty="0"/>
            <a:t>Execute Contract </a:t>
          </a:r>
        </a:p>
        <a:p>
          <a:pPr marL="114300" lvl="1" indent="-114300" algn="l" defTabSz="577850">
            <a:lnSpc>
              <a:spcPct val="90000"/>
            </a:lnSpc>
            <a:spcBef>
              <a:spcPct val="0"/>
            </a:spcBef>
            <a:spcAft>
              <a:spcPts val="0"/>
            </a:spcAft>
            <a:buChar char="••"/>
          </a:pPr>
          <a:r>
            <a:rPr lang="en-US" sz="1300" kern="1200" dirty="0"/>
            <a:t>Send executed Contract to Contractor </a:t>
          </a:r>
        </a:p>
        <a:p>
          <a:pPr marL="114300" lvl="1" indent="-114300" algn="l" defTabSz="577850">
            <a:lnSpc>
              <a:spcPct val="90000"/>
            </a:lnSpc>
            <a:spcBef>
              <a:spcPct val="0"/>
            </a:spcBef>
            <a:spcAft>
              <a:spcPts val="0"/>
            </a:spcAft>
            <a:buChar char="••"/>
          </a:pPr>
          <a:r>
            <a:rPr lang="en-US" sz="1300" kern="1200" dirty="0" smtClean="0"/>
            <a:t>File </a:t>
          </a:r>
          <a:r>
            <a:rPr lang="en-US" sz="1300" kern="1200" dirty="0"/>
            <a:t>signed </a:t>
          </a:r>
          <a:r>
            <a:rPr lang="en-US" sz="1300" kern="1200" dirty="0" smtClean="0"/>
            <a:t>contract</a:t>
          </a:r>
          <a:endParaRPr lang="en-US" sz="1300" kern="1200" dirty="0"/>
        </a:p>
        <a:p>
          <a:pPr marL="114300" lvl="1" indent="-114300" algn="l" defTabSz="577850">
            <a:lnSpc>
              <a:spcPct val="90000"/>
            </a:lnSpc>
            <a:spcBef>
              <a:spcPct val="0"/>
            </a:spcBef>
            <a:spcAft>
              <a:spcPts val="0"/>
            </a:spcAft>
            <a:buChar char="••"/>
          </a:pPr>
          <a:r>
            <a:rPr lang="en-US" sz="1300" kern="1200" dirty="0">
              <a:solidFill>
                <a:sysClr val="windowText" lastClr="000000"/>
              </a:solidFill>
            </a:rPr>
            <a:t>Conduct Risk Assessment &amp; Monitoring Plan</a:t>
          </a:r>
          <a:endParaRPr lang="en-US" sz="1300" kern="1200" dirty="0"/>
        </a:p>
      </dsp:txBody>
      <dsp:txXfrm>
        <a:off x="6027910" y="884220"/>
        <a:ext cx="1677074" cy="1398120"/>
      </dsp:txXfrm>
    </dsp:sp>
    <dsp:sp modelId="{891989CA-BCDB-4787-A0C1-A031622578CE}">
      <dsp:nvSpPr>
        <dsp:cNvPr id="0" name=""/>
        <dsp:cNvSpPr/>
      </dsp:nvSpPr>
      <dsp:spPr>
        <a:xfrm>
          <a:off x="7334345" y="226281"/>
          <a:ext cx="300945" cy="300945"/>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5D5E6B-4F24-4220-AA4F-6EBCA5342658}">
      <dsp:nvSpPr>
        <dsp:cNvPr id="0" name=""/>
        <dsp:cNvSpPr/>
      </dsp:nvSpPr>
      <dsp:spPr>
        <a:xfrm rot="5400000">
          <a:off x="8170117" y="-126823"/>
          <a:ext cx="1061749" cy="1766726"/>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BBA7C5-A825-4ECE-B90F-2E9A776259A4}">
      <dsp:nvSpPr>
        <dsp:cNvPr id="0" name=""/>
        <dsp:cNvSpPr/>
      </dsp:nvSpPr>
      <dsp:spPr>
        <a:xfrm>
          <a:off x="7992884" y="401046"/>
          <a:ext cx="1595010" cy="139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ts val="0"/>
            </a:spcAft>
          </a:pPr>
          <a:r>
            <a:rPr lang="en-US" sz="1600" b="1" kern="1200"/>
            <a:t>Post Contract Execution</a:t>
          </a:r>
        </a:p>
        <a:p>
          <a:pPr marL="114300" lvl="1" indent="-114300" algn="l" defTabSz="577850">
            <a:lnSpc>
              <a:spcPct val="90000"/>
            </a:lnSpc>
            <a:spcBef>
              <a:spcPct val="0"/>
            </a:spcBef>
            <a:spcAft>
              <a:spcPts val="0"/>
            </a:spcAft>
            <a:buChar char="••"/>
          </a:pPr>
          <a:r>
            <a:rPr lang="en-US" sz="1300" kern="1200" dirty="0"/>
            <a:t>Manage Contract</a:t>
          </a:r>
        </a:p>
        <a:p>
          <a:pPr marL="114300" lvl="1" indent="-114300" algn="l" defTabSz="577850">
            <a:lnSpc>
              <a:spcPct val="90000"/>
            </a:lnSpc>
            <a:spcBef>
              <a:spcPct val="0"/>
            </a:spcBef>
            <a:spcAft>
              <a:spcPts val="0"/>
            </a:spcAft>
            <a:buChar char="••"/>
          </a:pPr>
          <a:r>
            <a:rPr lang="en-US" sz="1300" kern="1200" dirty="0"/>
            <a:t>Monitor Contract</a:t>
          </a:r>
        </a:p>
        <a:p>
          <a:pPr marL="114300" lvl="1" indent="-114300" algn="l" defTabSz="577850">
            <a:lnSpc>
              <a:spcPct val="90000"/>
            </a:lnSpc>
            <a:spcBef>
              <a:spcPct val="0"/>
            </a:spcBef>
            <a:spcAft>
              <a:spcPts val="0"/>
            </a:spcAft>
            <a:buChar char="••"/>
          </a:pPr>
          <a:r>
            <a:rPr lang="en-US" sz="1300" kern="1200" dirty="0"/>
            <a:t>Audit Contract</a:t>
          </a:r>
        </a:p>
        <a:p>
          <a:pPr marL="114300" lvl="1" indent="-114300" algn="l" defTabSz="577850">
            <a:lnSpc>
              <a:spcPct val="90000"/>
            </a:lnSpc>
            <a:spcBef>
              <a:spcPct val="0"/>
            </a:spcBef>
            <a:spcAft>
              <a:spcPts val="0"/>
            </a:spcAft>
            <a:buChar char="••"/>
          </a:pPr>
          <a:r>
            <a:rPr lang="en-US" sz="1300" kern="1200" dirty="0"/>
            <a:t>Amend Contract</a:t>
          </a:r>
        </a:p>
        <a:p>
          <a:pPr marL="114300" lvl="1" indent="-114300" algn="l" defTabSz="577850">
            <a:lnSpc>
              <a:spcPct val="90000"/>
            </a:lnSpc>
            <a:spcBef>
              <a:spcPct val="0"/>
            </a:spcBef>
            <a:spcAft>
              <a:spcPts val="0"/>
            </a:spcAft>
            <a:buChar char="••"/>
          </a:pPr>
          <a:r>
            <a:rPr lang="en-US" sz="1300" kern="1200" dirty="0"/>
            <a:t>Terminate Contract, if necessary </a:t>
          </a:r>
        </a:p>
        <a:p>
          <a:pPr marL="114300" lvl="1" indent="-114300" algn="l" defTabSz="577850">
            <a:lnSpc>
              <a:spcPct val="90000"/>
            </a:lnSpc>
            <a:spcBef>
              <a:spcPct val="0"/>
            </a:spcBef>
            <a:spcAft>
              <a:spcPts val="0"/>
            </a:spcAft>
            <a:buChar char="••"/>
          </a:pPr>
          <a:r>
            <a:rPr lang="en-US" sz="1300" kern="1200" dirty="0">
              <a:solidFill>
                <a:sysClr val="windowText" lastClr="000000"/>
              </a:solidFill>
            </a:rPr>
            <a:t>Close out activities (retention) when contract expires</a:t>
          </a:r>
          <a:endParaRPr lang="en-US" sz="1300" kern="1200" dirty="0"/>
        </a:p>
      </dsp:txBody>
      <dsp:txXfrm>
        <a:off x="7992884" y="401046"/>
        <a:ext cx="1595010" cy="139812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F3C22-F193-4FA5-B686-45F3FDB72F07}"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CC6F3-CC36-4B69-B358-E544F5145FDD}" type="slidenum">
              <a:rPr lang="en-US" smtClean="0"/>
              <a:t>‹#›</a:t>
            </a:fld>
            <a:endParaRPr lang="en-US"/>
          </a:p>
        </p:txBody>
      </p:sp>
    </p:spTree>
    <p:extLst>
      <p:ext uri="{BB962C8B-B14F-4D97-AF65-F5344CB8AC3E}">
        <p14:creationId xmlns:p14="http://schemas.microsoft.com/office/powerpoint/2010/main" val="1336998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app.leg.wa.gov/RCW/default.aspx?cite=39.19"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app.leg.wa.gov/RCW/default.aspx?cite=30.38.040" TargetMode="External"/><Relationship Id="rId3" Type="http://schemas.openxmlformats.org/officeDocument/2006/relationships/hyperlink" Target="http://app.leg.wa.gov/RCW/default.aspx?cite=39.26.140" TargetMode="External"/><Relationship Id="rId7" Type="http://schemas.openxmlformats.org/officeDocument/2006/relationships/hyperlink" Target="http://app.leg.wa.gov/RCW/default.aspx?cite=39.80"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app.leg.wa.gov/RCW/default.aspx?cite=39.80.020" TargetMode="External"/><Relationship Id="rId5" Type="http://schemas.openxmlformats.org/officeDocument/2006/relationships/hyperlink" Target="http://app.leg.wa.gov/RCW/default.aspx?cite=28B.10.029" TargetMode="External"/><Relationship Id="rId4" Type="http://schemas.openxmlformats.org/officeDocument/2006/relationships/hyperlink" Target="http://app.leg.wa.gov/RCW/default.aspx?cite=28B.10.016"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app.leg.wa.gov/RCW/default.aspx?cite=28B.10.016"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CC6F3-CC36-4B69-B358-E544F5145FDD}" type="slidenum">
              <a:rPr lang="en-US" smtClean="0"/>
              <a:t>1</a:t>
            </a:fld>
            <a:endParaRPr lang="en-US"/>
          </a:p>
        </p:txBody>
      </p:sp>
    </p:spTree>
    <p:extLst>
      <p:ext uri="{BB962C8B-B14F-4D97-AF65-F5344CB8AC3E}">
        <p14:creationId xmlns:p14="http://schemas.microsoft.com/office/powerpoint/2010/main" val="517822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CC6F3-CC36-4B69-B358-E544F5145FDD}" type="slidenum">
              <a:rPr lang="en-US" smtClean="0"/>
              <a:t>10</a:t>
            </a:fld>
            <a:endParaRPr lang="en-US"/>
          </a:p>
        </p:txBody>
      </p:sp>
    </p:spTree>
    <p:extLst>
      <p:ext uri="{BB962C8B-B14F-4D97-AF65-F5344CB8AC3E}">
        <p14:creationId xmlns:p14="http://schemas.microsoft.com/office/powerpoint/2010/main" val="916198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solicitations</a:t>
            </a:r>
            <a:r>
              <a:rPr lang="en-US" baseline="0" dirty="0"/>
              <a:t> from agencies will go through WEBS per RCW 39.26</a:t>
            </a:r>
            <a:endParaRPr lang="en-US" dirty="0"/>
          </a:p>
        </p:txBody>
      </p:sp>
      <p:sp>
        <p:nvSpPr>
          <p:cNvPr id="4" name="Slide Number Placeholder 3"/>
          <p:cNvSpPr>
            <a:spLocks noGrp="1"/>
          </p:cNvSpPr>
          <p:nvPr>
            <p:ph type="sldNum" sz="quarter" idx="10"/>
          </p:nvPr>
        </p:nvSpPr>
        <p:spPr/>
        <p:txBody>
          <a:bodyPr/>
          <a:lstStyle/>
          <a:p>
            <a:fld id="{1716753A-AAF4-48C5-B86C-47D6B1947186}" type="slidenum">
              <a:rPr lang="en-US" smtClean="0"/>
              <a:t>11</a:t>
            </a:fld>
            <a:endParaRPr lang="en-US"/>
          </a:p>
        </p:txBody>
      </p:sp>
    </p:spTree>
    <p:extLst>
      <p:ext uri="{BB962C8B-B14F-4D97-AF65-F5344CB8AC3E}">
        <p14:creationId xmlns:p14="http://schemas.microsoft.com/office/powerpoint/2010/main" val="2219029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Notifications lists: designed for two-tier contracts, where DES does the first tier which establishes a grouping of vendors or meet minimum qualifications and then the end customer posts to only those vendors who des said met the initial qualifications. </a:t>
            </a:r>
          </a:p>
        </p:txBody>
      </p:sp>
      <p:sp>
        <p:nvSpPr>
          <p:cNvPr id="4" name="Slide Number Placeholder 3"/>
          <p:cNvSpPr>
            <a:spLocks noGrp="1"/>
          </p:cNvSpPr>
          <p:nvPr>
            <p:ph type="sldNum" sz="quarter" idx="10"/>
          </p:nvPr>
        </p:nvSpPr>
        <p:spPr/>
        <p:txBody>
          <a:bodyPr/>
          <a:lstStyle/>
          <a:p>
            <a:fld id="{1716753A-AAF4-48C5-B86C-47D6B1947186}" type="slidenum">
              <a:rPr lang="en-US" smtClean="0"/>
              <a:t>12</a:t>
            </a:fld>
            <a:endParaRPr lang="en-US"/>
          </a:p>
        </p:txBody>
      </p:sp>
    </p:spTree>
    <p:extLst>
      <p:ext uri="{BB962C8B-B14F-4D97-AF65-F5344CB8AC3E}">
        <p14:creationId xmlns:p14="http://schemas.microsoft.com/office/powerpoint/2010/main" val="3732547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CC6F3-CC36-4B69-B358-E544F5145FDD}" type="slidenum">
              <a:rPr lang="en-US" smtClean="0"/>
              <a:t>13</a:t>
            </a:fld>
            <a:endParaRPr lang="en-US"/>
          </a:p>
        </p:txBody>
      </p:sp>
    </p:spTree>
    <p:extLst>
      <p:ext uri="{BB962C8B-B14F-4D97-AF65-F5344CB8AC3E}">
        <p14:creationId xmlns:p14="http://schemas.microsoft.com/office/powerpoint/2010/main" val="1230554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CC6F3-CC36-4B69-B358-E544F5145FDD}" type="slidenum">
              <a:rPr lang="en-US" smtClean="0"/>
              <a:t>14</a:t>
            </a:fld>
            <a:endParaRPr lang="en-US"/>
          </a:p>
        </p:txBody>
      </p:sp>
    </p:spTree>
    <p:extLst>
      <p:ext uri="{BB962C8B-B14F-4D97-AF65-F5344CB8AC3E}">
        <p14:creationId xmlns:p14="http://schemas.microsoft.com/office/powerpoint/2010/main" val="443053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CC6F3-CC36-4B69-B358-E544F5145FDD}" type="slidenum">
              <a:rPr lang="en-US" smtClean="0"/>
              <a:t>15</a:t>
            </a:fld>
            <a:endParaRPr lang="en-US"/>
          </a:p>
        </p:txBody>
      </p:sp>
    </p:spTree>
    <p:extLst>
      <p:ext uri="{BB962C8B-B14F-4D97-AF65-F5344CB8AC3E}">
        <p14:creationId xmlns:p14="http://schemas.microsoft.com/office/powerpoint/2010/main" val="320100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CC6F3-CC36-4B69-B358-E544F5145FDD}" type="slidenum">
              <a:rPr lang="en-US" smtClean="0"/>
              <a:t>16</a:t>
            </a:fld>
            <a:endParaRPr lang="en-US"/>
          </a:p>
        </p:txBody>
      </p:sp>
    </p:spTree>
    <p:extLst>
      <p:ext uri="{BB962C8B-B14F-4D97-AF65-F5344CB8AC3E}">
        <p14:creationId xmlns:p14="http://schemas.microsoft.com/office/powerpoint/2010/main" val="4045038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CC6F3-CC36-4B69-B358-E544F5145FDD}" type="slidenum">
              <a:rPr lang="en-US" smtClean="0"/>
              <a:t>17</a:t>
            </a:fld>
            <a:endParaRPr lang="en-US"/>
          </a:p>
        </p:txBody>
      </p:sp>
    </p:spTree>
    <p:extLst>
      <p:ext uri="{BB962C8B-B14F-4D97-AF65-F5344CB8AC3E}">
        <p14:creationId xmlns:p14="http://schemas.microsoft.com/office/powerpoint/2010/main" val="185415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CC6F3-CC36-4B69-B358-E544F5145FDD}" type="slidenum">
              <a:rPr lang="en-US" smtClean="0"/>
              <a:t>18</a:t>
            </a:fld>
            <a:endParaRPr lang="en-US"/>
          </a:p>
        </p:txBody>
      </p:sp>
    </p:spTree>
    <p:extLst>
      <p:ext uri="{BB962C8B-B14F-4D97-AF65-F5344CB8AC3E}">
        <p14:creationId xmlns:p14="http://schemas.microsoft.com/office/powerpoint/2010/main" val="795628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CC6F3-CC36-4B69-B358-E544F5145FDD}" type="slidenum">
              <a:rPr lang="en-US" smtClean="0"/>
              <a:t>19</a:t>
            </a:fld>
            <a:endParaRPr lang="en-US"/>
          </a:p>
        </p:txBody>
      </p:sp>
    </p:spTree>
    <p:extLst>
      <p:ext uri="{BB962C8B-B14F-4D97-AF65-F5344CB8AC3E}">
        <p14:creationId xmlns:p14="http://schemas.microsoft.com/office/powerpoint/2010/main" val="4114273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CC6F3-CC36-4B69-B358-E544F5145FDD}" type="slidenum">
              <a:rPr lang="en-US" smtClean="0"/>
              <a:t>2</a:t>
            </a:fld>
            <a:endParaRPr lang="en-US"/>
          </a:p>
        </p:txBody>
      </p:sp>
    </p:spTree>
    <p:extLst>
      <p:ext uri="{BB962C8B-B14F-4D97-AF65-F5344CB8AC3E}">
        <p14:creationId xmlns:p14="http://schemas.microsoft.com/office/powerpoint/2010/main" val="2012574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a:t>
            </a:r>
            <a:r>
              <a:rPr lang="en-US" baseline="0" dirty="0"/>
              <a:t> </a:t>
            </a:r>
            <a:r>
              <a:rPr lang="en-US" dirty="0"/>
              <a:t>LNI, SOS, DOR, DSHS, AGR,</a:t>
            </a:r>
            <a:r>
              <a:rPr lang="en-US" baseline="0" dirty="0"/>
              <a:t> ESD</a:t>
            </a:r>
            <a:endParaRPr lang="en-US" dirty="0"/>
          </a:p>
          <a:p>
            <a:endParaRPr lang="en-US" dirty="0"/>
          </a:p>
          <a:p>
            <a:r>
              <a:rPr lang="en-US" dirty="0"/>
              <a:t>Only</a:t>
            </a:r>
            <a:r>
              <a:rPr lang="en-US" baseline="0" dirty="0"/>
              <a:t> making</a:t>
            </a:r>
            <a:r>
              <a:rPr lang="en-US" dirty="0"/>
              <a:t> enhancements</a:t>
            </a:r>
            <a:r>
              <a:rPr lang="en-US" baseline="0" dirty="0"/>
              <a:t> required by RCW or Policy</a:t>
            </a:r>
          </a:p>
          <a:p>
            <a:r>
              <a:rPr lang="en-US" dirty="0"/>
              <a:t>Systems are in</a:t>
            </a:r>
            <a:r>
              <a:rPr lang="en-US" baseline="0" dirty="0"/>
              <a:t> phase 1b of </a:t>
            </a:r>
            <a:r>
              <a:rPr lang="en-US" baseline="0" dirty="0" err="1"/>
              <a:t>OneWA</a:t>
            </a:r>
            <a:r>
              <a:rPr lang="en-US" baseline="0" dirty="0"/>
              <a:t>, next year.</a:t>
            </a:r>
          </a:p>
          <a:p>
            <a:endParaRPr lang="en-US" dirty="0"/>
          </a:p>
        </p:txBody>
      </p:sp>
      <p:sp>
        <p:nvSpPr>
          <p:cNvPr id="4" name="Slide Number Placeholder 3"/>
          <p:cNvSpPr>
            <a:spLocks noGrp="1"/>
          </p:cNvSpPr>
          <p:nvPr>
            <p:ph type="sldNum" sz="quarter" idx="10"/>
          </p:nvPr>
        </p:nvSpPr>
        <p:spPr/>
        <p:txBody>
          <a:bodyPr/>
          <a:lstStyle/>
          <a:p>
            <a:fld id="{1716753A-AAF4-48C5-B86C-47D6B1947186}" type="slidenum">
              <a:rPr lang="en-US" smtClean="0"/>
              <a:t>20</a:t>
            </a:fld>
            <a:endParaRPr lang="en-US"/>
          </a:p>
        </p:txBody>
      </p:sp>
    </p:spTree>
    <p:extLst>
      <p:ext uri="{BB962C8B-B14F-4D97-AF65-F5344CB8AC3E}">
        <p14:creationId xmlns:p14="http://schemas.microsoft.com/office/powerpoint/2010/main" val="1972420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CC6F3-CC36-4B69-B358-E544F5145FDD}" type="slidenum">
              <a:rPr lang="en-US" smtClean="0"/>
              <a:t>21</a:t>
            </a:fld>
            <a:endParaRPr lang="en-US"/>
          </a:p>
        </p:txBody>
      </p:sp>
    </p:spTree>
    <p:extLst>
      <p:ext uri="{BB962C8B-B14F-4D97-AF65-F5344CB8AC3E}">
        <p14:creationId xmlns:p14="http://schemas.microsoft.com/office/powerpoint/2010/main" val="224283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*Click on the link to show customers the policy.</a:t>
            </a:r>
          </a:p>
          <a:p>
            <a:endParaRPr lang="en-US" i="1" dirty="0"/>
          </a:p>
          <a:p>
            <a:pPr marL="228600" indent="-228600">
              <a:buAutoNum type="arabicPeriod"/>
            </a:pPr>
            <a:r>
              <a:rPr lang="en-US" dirty="0"/>
              <a:t>Purchases of goods and services shall be made in accordance with RCW 39.26.090.</a:t>
            </a:r>
            <a:endParaRPr lang="en-US" i="1" dirty="0"/>
          </a:p>
          <a:p>
            <a:pPr marL="228600" indent="-228600">
              <a:buAutoNum type="arabicPeriod"/>
            </a:pPr>
            <a:r>
              <a:rPr lang="en-US" dirty="0"/>
              <a:t>Each executive agency will receive General Delegated Authority.</a:t>
            </a:r>
            <a:endParaRPr lang="en-US" i="1" dirty="0"/>
          </a:p>
        </p:txBody>
      </p:sp>
      <p:sp>
        <p:nvSpPr>
          <p:cNvPr id="4" name="Slide Number Placeholder 3"/>
          <p:cNvSpPr>
            <a:spLocks noGrp="1"/>
          </p:cNvSpPr>
          <p:nvPr>
            <p:ph type="sldNum" sz="quarter" idx="5"/>
          </p:nvPr>
        </p:nvSpPr>
        <p:spPr/>
        <p:txBody>
          <a:bodyPr/>
          <a:lstStyle/>
          <a:p>
            <a:fld id="{570CC6F3-CC36-4B69-B358-E544F5145FDD}" type="slidenum">
              <a:rPr lang="en-US" smtClean="0"/>
              <a:t>22</a:t>
            </a:fld>
            <a:endParaRPr lang="en-US"/>
          </a:p>
        </p:txBody>
      </p:sp>
    </p:spTree>
    <p:extLst>
      <p:ext uri="{BB962C8B-B14F-4D97-AF65-F5344CB8AC3E}">
        <p14:creationId xmlns:p14="http://schemas.microsoft.com/office/powerpoint/2010/main" val="3512552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t>Additional Delegated Authority: </a:t>
            </a:r>
          </a:p>
          <a:p>
            <a:endParaRPr lang="en-US" b="1" dirty="0"/>
          </a:p>
          <a:p>
            <a:r>
              <a:rPr lang="en-US" altLang="en-US" dirty="0"/>
              <a:t>One of the key elements of Procurement Reform, RCW 39.26, was the assignment of delegation of authority based on a risk assessment of each agency initiated by the Department of Enterprise Services.</a:t>
            </a:r>
          </a:p>
          <a:p>
            <a:endParaRPr lang="en-US" dirty="0"/>
          </a:p>
          <a:p>
            <a:r>
              <a:rPr lang="en-US" dirty="0"/>
              <a:t>It’s important that agencies know what their current delegation of authority is for Commodities, </a:t>
            </a:r>
            <a:r>
              <a:rPr lang="en-US" baseline="0" dirty="0"/>
              <a:t>Services, and IT Goods and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Agencies have u</a:t>
            </a:r>
            <a:r>
              <a:rPr lang="en-US" dirty="0"/>
              <a:t>nlimited authority when purchasing directly from a “qualified</a:t>
            </a:r>
            <a:r>
              <a:rPr lang="en-US" baseline="0" dirty="0"/>
              <a:t> master contract”.  Unlimited authority if DES conducts a second tier competition,</a:t>
            </a:r>
            <a:r>
              <a:rPr lang="en-US" b="0" u="none" baseline="0" dirty="0"/>
              <a:t> </a:t>
            </a:r>
            <a:r>
              <a:rPr lang="en-US" b="0" u="sng" baseline="0" dirty="0"/>
              <a:t>BUT</a:t>
            </a:r>
            <a:r>
              <a:rPr lang="en-US" b="0" u="none" baseline="0" dirty="0"/>
              <a:t> </a:t>
            </a:r>
            <a:r>
              <a:rPr lang="en-US" baseline="0" dirty="0"/>
              <a:t>limited to the delegation authority if the agency conducts the 2</a:t>
            </a:r>
            <a:r>
              <a:rPr lang="en-US" baseline="30000" dirty="0"/>
              <a:t>nd</a:t>
            </a:r>
            <a:r>
              <a:rPr lang="en-US" baseline="0" dirty="0"/>
              <a:t> tier competition.</a:t>
            </a:r>
          </a:p>
          <a:p>
            <a:endParaRPr lang="en-US" baseline="0" dirty="0"/>
          </a:p>
          <a:p>
            <a:endParaRPr lang="en-US" b="1" baseline="0" dirty="0"/>
          </a:p>
          <a:p>
            <a:r>
              <a:rPr lang="en-US" b="0" u="sng" baseline="0" dirty="0"/>
              <a:t>What if the contract exceeds the agency’s delegated authority?</a:t>
            </a:r>
            <a:r>
              <a:rPr lang="en-US" b="0" u="none" baseline="0" dirty="0"/>
              <a:t>  </a:t>
            </a:r>
            <a:r>
              <a:rPr lang="en-US" baseline="0" dirty="0"/>
              <a:t>(1) the agency must notify DES in advance; (2) DES will either select to conduct the procurement, monitor the agency conducting the procurement, or delegate full authority for that procurement to the agency.</a:t>
            </a:r>
          </a:p>
          <a:p>
            <a:endParaRPr lang="en-US" baseline="0" dirty="0"/>
          </a:p>
          <a:p>
            <a:r>
              <a:rPr lang="en-US" b="0" u="sng" baseline="0" dirty="0"/>
              <a:t>Request General, Interim, or Additional Delegated Authority</a:t>
            </a:r>
            <a:r>
              <a:rPr lang="en-US" b="0" baseline="0" dirty="0"/>
              <a:t>:  </a:t>
            </a:r>
            <a:r>
              <a:rPr lang="en-US" baseline="0" dirty="0"/>
              <a:t>Use the Delegated Authority Procedure as a resource to obtain General Authority, Interim Authority, or Additional Authority. </a:t>
            </a:r>
            <a:endParaRPr lang="en-US" dirty="0"/>
          </a:p>
        </p:txBody>
      </p:sp>
      <p:sp>
        <p:nvSpPr>
          <p:cNvPr id="4" name="Slide Number Placeholder 3"/>
          <p:cNvSpPr>
            <a:spLocks noGrp="1"/>
          </p:cNvSpPr>
          <p:nvPr>
            <p:ph type="sldNum" sz="quarter" idx="10"/>
          </p:nvPr>
        </p:nvSpPr>
        <p:spPr/>
        <p:txBody>
          <a:bodyPr/>
          <a:lstStyle/>
          <a:p>
            <a:pPr>
              <a:defRPr/>
            </a:pPr>
            <a:fld id="{001338F8-3D32-4582-9BE3-F17486726F20}" type="slidenum">
              <a:rPr lang="en-US" smtClean="0"/>
              <a:pPr>
                <a:defRPr/>
              </a:pPr>
              <a:t>23</a:t>
            </a:fld>
            <a:endParaRPr lang="en-US" dirty="0"/>
          </a:p>
        </p:txBody>
      </p:sp>
    </p:spTree>
    <p:extLst>
      <p:ext uri="{BB962C8B-B14F-4D97-AF65-F5344CB8AC3E}">
        <p14:creationId xmlns:p14="http://schemas.microsoft.com/office/powerpoint/2010/main" val="1611773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the agencies through the basic process of requesting additional delegated authority.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How long does it take to receive</a:t>
            </a:r>
            <a:r>
              <a:rPr lang="en-US" b="1" baseline="0" dirty="0" smtClean="0"/>
              <a:t> additional delegated authority when agencies submit requests? </a:t>
            </a:r>
            <a:r>
              <a:rPr lang="en-US" baseline="0" dirty="0" smtClean="0"/>
              <a:t>– Address this question and how long agencies should submit requests in advance of a contract starting. </a:t>
            </a:r>
            <a:endParaRPr lang="en-US" dirty="0" smtClean="0"/>
          </a:p>
          <a:p>
            <a:endParaRPr lang="en-US" dirty="0"/>
          </a:p>
        </p:txBody>
      </p:sp>
      <p:sp>
        <p:nvSpPr>
          <p:cNvPr id="4" name="Slide Number Placeholder 3"/>
          <p:cNvSpPr>
            <a:spLocks noGrp="1"/>
          </p:cNvSpPr>
          <p:nvPr>
            <p:ph type="sldNum" sz="quarter" idx="5"/>
          </p:nvPr>
        </p:nvSpPr>
        <p:spPr/>
        <p:txBody>
          <a:bodyPr/>
          <a:lstStyle/>
          <a:p>
            <a:fld id="{570CC6F3-CC36-4B69-B358-E544F5145FDD}" type="slidenum">
              <a:rPr lang="en-US" smtClean="0"/>
              <a:t>24</a:t>
            </a:fld>
            <a:endParaRPr lang="en-US"/>
          </a:p>
        </p:txBody>
      </p:sp>
    </p:spTree>
    <p:extLst>
      <p:ext uri="{BB962C8B-B14F-4D97-AF65-F5344CB8AC3E}">
        <p14:creationId xmlns:p14="http://schemas.microsoft.com/office/powerpoint/2010/main" val="1287822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Failure to conduct direct buy, sole source, and emergency purchases appropriately may affect an agency’s delegated authority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Beginning late 2013, DES asked for pertinent information related to your agency’s procurement and contracting processes and sent a Risk Assessment Tool for agency’s to 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Risk assessments will be conducted typically every two years and should there be solicitation or contracting related audit findings these could effect your agency’s overall delegation of authority.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It’s really important to use best practices, related laws and policies, and to write strong contracts – all which in turn, reduce risk</a:t>
            </a:r>
            <a:r>
              <a:rPr lang="en-US" alt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Keep in mind – this Risk</a:t>
            </a:r>
            <a:r>
              <a:rPr lang="en-US" altLang="en-US" b="1" baseline="0" dirty="0" smtClean="0"/>
              <a:t> Assessment is Director to Director correspondence (it gets sent directly to your agency head from the DES agency head).</a:t>
            </a:r>
            <a:endParaRPr lang="en-US" alt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570CC6F3-CC36-4B69-B358-E544F5145FDD}" type="slidenum">
              <a:rPr lang="en-US" smtClean="0"/>
              <a:t>25</a:t>
            </a:fld>
            <a:endParaRPr lang="en-US"/>
          </a:p>
        </p:txBody>
      </p:sp>
    </p:spTree>
    <p:extLst>
      <p:ext uri="{BB962C8B-B14F-4D97-AF65-F5344CB8AC3E}">
        <p14:creationId xmlns:p14="http://schemas.microsoft.com/office/powerpoint/2010/main" val="2231802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0CC6F3-CC36-4B69-B358-E544F5145FDD}" type="slidenum">
              <a:rPr lang="en-US" smtClean="0"/>
              <a:t>26</a:t>
            </a:fld>
            <a:endParaRPr lang="en-US"/>
          </a:p>
        </p:txBody>
      </p:sp>
    </p:spTree>
    <p:extLst>
      <p:ext uri="{BB962C8B-B14F-4D97-AF65-F5344CB8AC3E}">
        <p14:creationId xmlns:p14="http://schemas.microsoft.com/office/powerpoint/2010/main" val="2345006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baseline="0" dirty="0"/>
              <a:t>Talk about Risk Assessment:</a:t>
            </a:r>
          </a:p>
          <a:p>
            <a:endParaRPr lang="en-US" baseline="0" dirty="0"/>
          </a:p>
          <a:p>
            <a:r>
              <a:rPr lang="en-US" baseline="0" dirty="0"/>
              <a:t>DES conducts</a:t>
            </a:r>
            <a:r>
              <a:rPr lang="en-US" dirty="0"/>
              <a:t> periodic risk assessments to determine agencies’ delegated authority.</a:t>
            </a:r>
            <a:endParaRPr lang="en-US" b="0" baseline="0" dirty="0"/>
          </a:p>
          <a:p>
            <a:endParaRPr lang="en-US" b="0" baseline="0" dirty="0"/>
          </a:p>
          <a:p>
            <a:r>
              <a:rPr lang="en-US" b="1" baseline="0" dirty="0"/>
              <a:t>DES wants to get out of your way and allow you to conduct procurements that meet your business needs without numerous prescriptive rules that add no value.</a:t>
            </a:r>
          </a:p>
          <a:p>
            <a:pPr lvl="1"/>
            <a:endParaRPr lang="en-US" b="1" baseline="0" dirty="0"/>
          </a:p>
          <a:p>
            <a:pPr lvl="1"/>
            <a:r>
              <a:rPr lang="en-US" b="1" baseline="0" dirty="0"/>
              <a:t>Agencies need to use sound discretion and best business practices – and document decisions –especially “riskier” areas of procurement.</a:t>
            </a:r>
          </a:p>
          <a:p>
            <a:pPr lvl="1"/>
            <a:r>
              <a:rPr lang="en-US" b="1" dirty="0"/>
              <a:t> Failure to conduct direct buy, sole source and emergency purchases appropriately may affect an agency’s delegated authority</a:t>
            </a:r>
          </a:p>
          <a:p>
            <a:endParaRPr lang="en-US" dirty="0"/>
          </a:p>
        </p:txBody>
      </p:sp>
      <p:sp>
        <p:nvSpPr>
          <p:cNvPr id="4" name="Slide Number Placeholder 3"/>
          <p:cNvSpPr>
            <a:spLocks noGrp="1"/>
          </p:cNvSpPr>
          <p:nvPr>
            <p:ph type="sldNum" sz="quarter" idx="10"/>
          </p:nvPr>
        </p:nvSpPr>
        <p:spPr/>
        <p:txBody>
          <a:bodyPr/>
          <a:lstStyle/>
          <a:p>
            <a:fld id="{90C750F5-EB1A-4073-84C4-CA7AFC96007F}" type="slidenum">
              <a:rPr lang="en-US" smtClean="0"/>
              <a:pPr/>
              <a:t>27</a:t>
            </a:fld>
            <a:endParaRPr lang="en-US" dirty="0"/>
          </a:p>
        </p:txBody>
      </p:sp>
    </p:spTree>
    <p:extLst>
      <p:ext uri="{BB962C8B-B14F-4D97-AF65-F5344CB8AC3E}">
        <p14:creationId xmlns:p14="http://schemas.microsoft.com/office/powerpoint/2010/main" val="30997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0CC6F3-CC36-4B69-B358-E544F5145FDD}" type="slidenum">
              <a:rPr lang="en-US" smtClean="0"/>
              <a:t>28</a:t>
            </a:fld>
            <a:endParaRPr lang="en-US"/>
          </a:p>
        </p:txBody>
      </p:sp>
    </p:spTree>
    <p:extLst>
      <p:ext uri="{BB962C8B-B14F-4D97-AF65-F5344CB8AC3E}">
        <p14:creationId xmlns:p14="http://schemas.microsoft.com/office/powerpoint/2010/main" val="3448956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100" dirty="0"/>
              <a:t>Under 39.26 DES must develop policies that define the criteria for direct buy thresholds.</a:t>
            </a:r>
          </a:p>
          <a:p>
            <a:pPr marL="0" indent="0">
              <a:buFontTx/>
              <a:buNone/>
            </a:pPr>
            <a:endParaRPr lang="en-US" sz="2100" dirty="0"/>
          </a:p>
          <a:p>
            <a:pPr marL="0" indent="0">
              <a:buFontTx/>
              <a:buNone/>
            </a:pPr>
            <a:r>
              <a:rPr lang="en-US" sz="2100" dirty="0"/>
              <a:t>Threshold may be adjusted as necessary to:</a:t>
            </a:r>
          </a:p>
          <a:p>
            <a:pPr marL="299165" indent="-299165">
              <a:buFont typeface="Arial" charset="0"/>
              <a:buChar char="•"/>
            </a:pPr>
            <a:endParaRPr lang="en-US" sz="2100" dirty="0"/>
          </a:p>
          <a:p>
            <a:pPr marL="777831" lvl="1" indent="-299165">
              <a:buFont typeface="Arial" charset="0"/>
              <a:buChar char="•"/>
            </a:pPr>
            <a:r>
              <a:rPr lang="en-US" sz="2100" dirty="0"/>
              <a:t>Accommodate special market conditions</a:t>
            </a:r>
          </a:p>
          <a:p>
            <a:pPr marL="777831" lvl="1" indent="-299165">
              <a:buFont typeface="Arial" charset="0"/>
              <a:buChar char="•"/>
            </a:pPr>
            <a:endParaRPr lang="en-US" sz="2100" dirty="0"/>
          </a:p>
          <a:p>
            <a:pPr marL="777831" lvl="1" indent="-299165">
              <a:buFont typeface="Arial" charset="0"/>
              <a:buChar char="•"/>
            </a:pPr>
            <a:r>
              <a:rPr lang="en-US" sz="2100" dirty="0"/>
              <a:t>To promote market diversity</a:t>
            </a:r>
          </a:p>
          <a:p>
            <a:pPr marL="777831" lvl="1" indent="-299165">
              <a:buFont typeface="Arial" charset="0"/>
              <a:buChar char="•"/>
            </a:pPr>
            <a:endParaRPr lang="en-US" sz="2100" dirty="0"/>
          </a:p>
          <a:p>
            <a:r>
              <a:rPr lang="en-US" sz="3200" kern="1200" dirty="0">
                <a:solidFill>
                  <a:schemeClr val="tx1"/>
                </a:solidFill>
                <a:effectLst/>
                <a:latin typeface="Arial" charset="0"/>
                <a:ea typeface="+mn-ea"/>
                <a:cs typeface="+mn-cs"/>
              </a:rPr>
              <a:t>The additional $10,000 (Level 2) for a Direct Buy applies to microbusinesses, </a:t>
            </a:r>
            <a:r>
              <a:rPr lang="en-US" sz="3200" kern="1200" dirty="0" err="1">
                <a:solidFill>
                  <a:schemeClr val="tx1"/>
                </a:solidFill>
                <a:effectLst/>
                <a:latin typeface="Arial" charset="0"/>
                <a:ea typeface="+mn-ea"/>
                <a:cs typeface="+mn-cs"/>
              </a:rPr>
              <a:t>minibusinesses</a:t>
            </a:r>
            <a:r>
              <a:rPr lang="en-US" sz="3200" kern="1200" dirty="0">
                <a:solidFill>
                  <a:schemeClr val="tx1"/>
                </a:solidFill>
                <a:effectLst/>
                <a:latin typeface="Arial" charset="0"/>
                <a:ea typeface="+mn-ea"/>
                <a:cs typeface="+mn-cs"/>
              </a:rPr>
              <a:t>, and small businesses.  RCW 39.26.010 defines each as follows:</a:t>
            </a:r>
          </a:p>
          <a:p>
            <a:endParaRPr lang="en-US" sz="3200" kern="1200" dirty="0">
              <a:solidFill>
                <a:schemeClr val="tx1"/>
              </a:solidFill>
              <a:effectLst/>
              <a:latin typeface="Arial" charset="0"/>
              <a:ea typeface="+mn-ea"/>
              <a:cs typeface="+mn-cs"/>
            </a:endParaRPr>
          </a:p>
          <a:p>
            <a:r>
              <a:rPr lang="en-US" sz="3200" kern="1200" dirty="0">
                <a:solidFill>
                  <a:schemeClr val="tx1"/>
                </a:solidFill>
                <a:effectLst/>
                <a:latin typeface="Arial" charset="0"/>
                <a:ea typeface="+mn-ea"/>
                <a:cs typeface="+mn-cs"/>
              </a:rPr>
              <a:t>(16) "Microbusiness" means any business entity, including a sole proprietorship, corporation, partnership, or other legal entity, that: </a:t>
            </a:r>
          </a:p>
          <a:p>
            <a:r>
              <a:rPr lang="en-US" sz="3200" kern="1200" dirty="0">
                <a:solidFill>
                  <a:schemeClr val="tx1"/>
                </a:solidFill>
                <a:effectLst/>
                <a:latin typeface="Arial" charset="0"/>
                <a:ea typeface="+mn-ea"/>
                <a:cs typeface="+mn-cs"/>
              </a:rPr>
              <a:t>	(a) Is owned and operated independently from all other businesses; and </a:t>
            </a:r>
          </a:p>
          <a:p>
            <a:r>
              <a:rPr lang="en-US" sz="3200" kern="1200" dirty="0">
                <a:solidFill>
                  <a:schemeClr val="tx1"/>
                </a:solidFill>
                <a:effectLst/>
                <a:latin typeface="Arial" charset="0"/>
                <a:ea typeface="+mn-ea"/>
                <a:cs typeface="+mn-cs"/>
              </a:rPr>
              <a:t>	(b) has a gross revenue of less than one million dollars annually as reported on its federal tax return or on its return filed with the department of revenue.</a:t>
            </a:r>
          </a:p>
          <a:p>
            <a:endParaRPr lang="en-US" sz="3200" kern="1200" dirty="0">
              <a:solidFill>
                <a:schemeClr val="tx1"/>
              </a:solidFill>
              <a:effectLst/>
              <a:latin typeface="Arial" charset="0"/>
              <a:ea typeface="+mn-ea"/>
              <a:cs typeface="+mn-cs"/>
            </a:endParaRPr>
          </a:p>
          <a:p>
            <a:r>
              <a:rPr lang="en-US" sz="3200" kern="1200" dirty="0">
                <a:solidFill>
                  <a:schemeClr val="tx1"/>
                </a:solidFill>
                <a:effectLst/>
                <a:latin typeface="Arial" charset="0"/>
                <a:ea typeface="+mn-ea"/>
                <a:cs typeface="+mn-cs"/>
              </a:rPr>
              <a:t>(17) "</a:t>
            </a:r>
            <a:r>
              <a:rPr lang="en-US" sz="3200" kern="1200" dirty="0" err="1">
                <a:solidFill>
                  <a:schemeClr val="tx1"/>
                </a:solidFill>
                <a:effectLst/>
                <a:latin typeface="Arial" charset="0"/>
                <a:ea typeface="+mn-ea"/>
                <a:cs typeface="+mn-cs"/>
              </a:rPr>
              <a:t>Minibusiness</a:t>
            </a:r>
            <a:r>
              <a:rPr lang="en-US" sz="3200" kern="1200" dirty="0">
                <a:solidFill>
                  <a:schemeClr val="tx1"/>
                </a:solidFill>
                <a:effectLst/>
                <a:latin typeface="Arial" charset="0"/>
                <a:ea typeface="+mn-ea"/>
                <a:cs typeface="+mn-cs"/>
              </a:rPr>
              <a:t>" means any business entity, including a sole proprietorship, corporation, partnership, or other legal entity, that: </a:t>
            </a:r>
          </a:p>
          <a:p>
            <a:r>
              <a:rPr lang="en-US" sz="3200" kern="1200" dirty="0">
                <a:solidFill>
                  <a:schemeClr val="tx1"/>
                </a:solidFill>
                <a:effectLst/>
                <a:latin typeface="Arial" charset="0"/>
                <a:ea typeface="+mn-ea"/>
                <a:cs typeface="+mn-cs"/>
              </a:rPr>
              <a:t>	(a) Is owned and operated independently from all other businesses; and </a:t>
            </a:r>
          </a:p>
          <a:p>
            <a:r>
              <a:rPr lang="en-US" sz="3200" kern="1200" dirty="0">
                <a:solidFill>
                  <a:schemeClr val="tx1"/>
                </a:solidFill>
                <a:effectLst/>
                <a:latin typeface="Arial" charset="0"/>
                <a:ea typeface="+mn-ea"/>
                <a:cs typeface="+mn-cs"/>
              </a:rPr>
              <a:t>	(b) has a gross revenue of less than three million dollars, but one million dollars or more annually as reported on its federal tax return or on its return filed with the department of                    	revenue.</a:t>
            </a:r>
          </a:p>
          <a:p>
            <a:endParaRPr lang="en-US" sz="3200" kern="1200" dirty="0">
              <a:solidFill>
                <a:schemeClr val="tx1"/>
              </a:solidFill>
              <a:effectLst/>
              <a:latin typeface="Arial" charset="0"/>
              <a:ea typeface="+mn-ea"/>
              <a:cs typeface="+mn-cs"/>
            </a:endParaRPr>
          </a:p>
          <a:p>
            <a:r>
              <a:rPr lang="en-US" sz="3200" kern="1200" dirty="0">
                <a:solidFill>
                  <a:schemeClr val="tx1"/>
                </a:solidFill>
                <a:effectLst/>
                <a:latin typeface="Arial" charset="0"/>
                <a:ea typeface="+mn-ea"/>
                <a:cs typeface="+mn-cs"/>
              </a:rPr>
              <a:t>(22) "Small business" means an in-state business, including a sole proprietorship, corporation, partnership, or other legal entity, that:</a:t>
            </a:r>
          </a:p>
          <a:p>
            <a:r>
              <a:rPr lang="en-US" sz="3200" kern="1200" dirty="0">
                <a:solidFill>
                  <a:schemeClr val="tx1"/>
                </a:solidFill>
                <a:effectLst/>
                <a:latin typeface="Arial" charset="0"/>
                <a:ea typeface="+mn-ea"/>
                <a:cs typeface="+mn-cs"/>
              </a:rPr>
              <a:t>	(a) Certifies, under penalty of perjury, that it is owned and operated independently from all other businesses and has either:</a:t>
            </a:r>
          </a:p>
          <a:p>
            <a:r>
              <a:rPr lang="en-US" sz="3200" kern="1200" dirty="0">
                <a:solidFill>
                  <a:schemeClr val="tx1"/>
                </a:solidFill>
                <a:effectLst/>
                <a:latin typeface="Arial" charset="0"/>
                <a:ea typeface="+mn-ea"/>
                <a:cs typeface="+mn-cs"/>
              </a:rPr>
              <a:t>		(</a:t>
            </a:r>
            <a:r>
              <a:rPr lang="en-US" sz="3200" kern="1200" dirty="0" err="1">
                <a:solidFill>
                  <a:schemeClr val="tx1"/>
                </a:solidFill>
                <a:effectLst/>
                <a:latin typeface="Arial" charset="0"/>
                <a:ea typeface="+mn-ea"/>
                <a:cs typeface="+mn-cs"/>
              </a:rPr>
              <a:t>i</a:t>
            </a:r>
            <a:r>
              <a:rPr lang="en-US" sz="3200" kern="1200" dirty="0">
                <a:solidFill>
                  <a:schemeClr val="tx1"/>
                </a:solidFill>
                <a:effectLst/>
                <a:latin typeface="Arial" charset="0"/>
                <a:ea typeface="+mn-ea"/>
                <a:cs typeface="+mn-cs"/>
              </a:rPr>
              <a:t>) Fifty or fewer employees; or</a:t>
            </a:r>
          </a:p>
          <a:p>
            <a:r>
              <a:rPr lang="en-US" sz="3200" kern="1200" dirty="0">
                <a:solidFill>
                  <a:schemeClr val="tx1"/>
                </a:solidFill>
                <a:effectLst/>
                <a:latin typeface="Arial" charset="0"/>
                <a:ea typeface="+mn-ea"/>
                <a:cs typeface="+mn-cs"/>
              </a:rPr>
              <a:t>		(ii) A gross revenue of less than seven million dollars annually as reported on its federal income tax return or its return filed with the department of revenue over the 		previous three consecutive years; or</a:t>
            </a:r>
          </a:p>
          <a:p>
            <a:r>
              <a:rPr lang="en-US" sz="3200" kern="1200" dirty="0">
                <a:solidFill>
                  <a:schemeClr val="tx1"/>
                </a:solidFill>
                <a:effectLst/>
                <a:latin typeface="Arial" charset="0"/>
                <a:ea typeface="+mn-ea"/>
                <a:cs typeface="+mn-cs"/>
              </a:rPr>
              <a:t>	(b) Is certified with the office of women and minority business enterprises under chapter </a:t>
            </a:r>
            <a:r>
              <a:rPr lang="en-US" sz="3200" u="sng" kern="1200" dirty="0">
                <a:solidFill>
                  <a:schemeClr val="tx1"/>
                </a:solidFill>
                <a:effectLst/>
                <a:latin typeface="Arial" charset="0"/>
                <a:ea typeface="+mn-ea"/>
                <a:cs typeface="+mn-cs"/>
                <a:hlinkClick r:id="rId3"/>
              </a:rPr>
              <a:t>39.19</a:t>
            </a:r>
            <a:r>
              <a:rPr lang="en-US" sz="3200" kern="1200" dirty="0">
                <a:solidFill>
                  <a:schemeClr val="tx1"/>
                </a:solidFill>
                <a:effectLst/>
                <a:latin typeface="Arial" charset="0"/>
                <a:ea typeface="+mn-ea"/>
                <a:cs typeface="+mn-cs"/>
              </a:rPr>
              <a:t> RCW.</a:t>
            </a:r>
          </a:p>
          <a:p>
            <a:pPr marL="777831" lvl="1" indent="-299165">
              <a:buFont typeface="Arial" charset="0"/>
              <a:buChar char="•"/>
            </a:pPr>
            <a:endParaRPr lang="en-US" sz="3000" dirty="0"/>
          </a:p>
          <a:p>
            <a:pPr marL="777831" marR="0" lvl="1" indent="-299165" algn="l" defTabSz="914400" rtl="0" eaLnBrk="1" fontAlgn="auto" latinLnBrk="0" hangingPunct="1">
              <a:lnSpc>
                <a:spcPct val="100000"/>
              </a:lnSpc>
              <a:spcBef>
                <a:spcPts val="0"/>
              </a:spcBef>
              <a:spcAft>
                <a:spcPts val="0"/>
              </a:spcAft>
              <a:buClrTx/>
              <a:buSzTx/>
              <a:buFont typeface="Arial" charset="0"/>
              <a:buChar char="•"/>
              <a:tabLst/>
              <a:defRPr/>
            </a:pPr>
            <a:r>
              <a:rPr lang="en-US" sz="3200" b="1" dirty="0"/>
              <a:t>IF</a:t>
            </a:r>
            <a:r>
              <a:rPr lang="en-US" sz="3200" b="1" baseline="0" dirty="0"/>
              <a:t> NOT OMWBE CERTIFIED:  </a:t>
            </a:r>
            <a:r>
              <a:rPr lang="en-US" sz="3200" b="1" dirty="0"/>
              <a:t>Self-certification</a:t>
            </a:r>
          </a:p>
          <a:p>
            <a:pPr marL="777831" lvl="1" indent="-299165">
              <a:buFont typeface="Arial" charset="0"/>
              <a:buChar char="•"/>
            </a:pPr>
            <a:endParaRPr lang="en-US" sz="3000" dirty="0"/>
          </a:p>
          <a:p>
            <a:pPr marL="777831" lvl="1" indent="-299165">
              <a:buFont typeface="Arial" charset="0"/>
              <a:buChar char="•"/>
            </a:pPr>
            <a:endParaRPr lang="en-US" sz="3000" dirty="0"/>
          </a:p>
          <a:p>
            <a:pPr marL="299165" indent="-299165">
              <a:buFont typeface="Arial" charset="0"/>
              <a:buChar char="•"/>
            </a:pPr>
            <a:endParaRPr lang="en-US" dirty="0"/>
          </a:p>
        </p:txBody>
      </p:sp>
      <p:sp>
        <p:nvSpPr>
          <p:cNvPr id="4" name="Slide Number Placeholder 3"/>
          <p:cNvSpPr>
            <a:spLocks noGrp="1"/>
          </p:cNvSpPr>
          <p:nvPr>
            <p:ph type="sldNum" sz="quarter" idx="10"/>
          </p:nvPr>
        </p:nvSpPr>
        <p:spPr/>
        <p:txBody>
          <a:bodyPr/>
          <a:lstStyle/>
          <a:p>
            <a:fld id="{90C750F5-EB1A-4073-84C4-CA7AFC96007F}" type="slidenum">
              <a:rPr lang="en-US" smtClean="0"/>
              <a:pPr/>
              <a:t>29</a:t>
            </a:fld>
            <a:endParaRPr lang="en-US" dirty="0"/>
          </a:p>
        </p:txBody>
      </p:sp>
    </p:spTree>
    <p:extLst>
      <p:ext uri="{BB962C8B-B14F-4D97-AF65-F5344CB8AC3E}">
        <p14:creationId xmlns:p14="http://schemas.microsoft.com/office/powerpoint/2010/main" val="234332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CC6F3-CC36-4B69-B358-E544F5145FDD}" type="slidenum">
              <a:rPr lang="en-US" smtClean="0"/>
              <a:t>3</a:t>
            </a:fld>
            <a:endParaRPr lang="en-US"/>
          </a:p>
        </p:txBody>
      </p:sp>
    </p:spTree>
    <p:extLst>
      <p:ext uri="{BB962C8B-B14F-4D97-AF65-F5344CB8AC3E}">
        <p14:creationId xmlns:p14="http://schemas.microsoft.com/office/powerpoint/2010/main" val="3120973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4093" y="4407645"/>
            <a:ext cx="6667017" cy="4872642"/>
          </a:xfrm>
        </p:spPr>
        <p:txBody>
          <a:bodyPr/>
          <a:lstStyle/>
          <a:p>
            <a:pPr marL="777831" lvl="1" indent="-299165" defTabSz="957332">
              <a:buFont typeface="Arial" charset="0"/>
              <a:buChar char="•"/>
              <a:defRPr/>
            </a:pPr>
            <a:endParaRPr lang="en-US" sz="1200" dirty="0"/>
          </a:p>
          <a:p>
            <a:pPr marL="777831" lvl="1" indent="-299165" defTabSz="957332">
              <a:buFont typeface="Arial" charset="0"/>
              <a:buChar char="•"/>
              <a:defRPr/>
            </a:pPr>
            <a:r>
              <a:rPr lang="en-US" sz="1200" b="1" dirty="0"/>
              <a:t>Repetitive purchases –</a:t>
            </a:r>
          </a:p>
          <a:p>
            <a:pPr marL="1235031" lvl="2" indent="-299165" defTabSz="957332">
              <a:buFont typeface="Arial" charset="0"/>
              <a:buChar char="•"/>
              <a:defRPr/>
            </a:pPr>
            <a:r>
              <a:rPr lang="en-US" dirty="0"/>
              <a:t>With regard to repetitive purchases, if an agency makes the same types of purchases over and over again, even if from different vendors, it should enter into a competitive procurement.</a:t>
            </a:r>
            <a:endParaRPr lang="en-US" sz="1200" dirty="0"/>
          </a:p>
          <a:p>
            <a:pPr marL="1235031" lvl="2" indent="-299165" defTabSz="957332">
              <a:buFont typeface="Arial" charset="0"/>
              <a:buChar char="•"/>
              <a:defRPr/>
            </a:pPr>
            <a:r>
              <a:rPr lang="en-US" sz="1200" dirty="0"/>
              <a:t>Example – one time or single purchase for a contractor to provide specialized training to staff for $25K – OK</a:t>
            </a:r>
          </a:p>
          <a:p>
            <a:pPr marL="1256499" lvl="2" indent="-299165" defTabSz="957332">
              <a:buFont typeface="Arial" charset="0"/>
              <a:buChar char="•"/>
              <a:defRPr/>
            </a:pPr>
            <a:r>
              <a:rPr lang="en-US" sz="1200" dirty="0"/>
              <a:t>If original intent/training plan was that the training would be provided by the same contractor in increments over a 3 month period – i.e. basic, advanced, etc.. @$25K each – that is a single purchase and over the direct buy limit</a:t>
            </a:r>
          </a:p>
          <a:p>
            <a:pPr marL="1256499" lvl="2" indent="-299165" defTabSz="957332">
              <a:buFont typeface="Arial" charset="0"/>
              <a:buChar char="•"/>
              <a:defRPr/>
            </a:pPr>
            <a:r>
              <a:rPr lang="en-US" dirty="0"/>
              <a:t>Purchases from a large business's e-commerce marketplace (e.g. Amazon) are only authorized for Direct Buy Level 1.</a:t>
            </a:r>
            <a:endParaRPr lang="en-US" sz="1200" dirty="0"/>
          </a:p>
          <a:p>
            <a:pPr marL="957334" lvl="2" indent="0" defTabSz="957332">
              <a:buFont typeface="Arial" charset="0"/>
              <a:buNone/>
              <a:defRPr/>
            </a:pPr>
            <a:endParaRPr lang="en-US" sz="1200" dirty="0"/>
          </a:p>
          <a:p>
            <a:pPr marL="342099" lvl="0" indent="-299165" defTabSz="957332">
              <a:buFont typeface="Arial" charset="0"/>
              <a:buChar char="•"/>
              <a:defRPr/>
            </a:pPr>
            <a:endParaRPr lang="en-US" sz="1200" dirty="0"/>
          </a:p>
          <a:p>
            <a:pPr marL="777831" lvl="1" indent="-299165" defTabSz="957332">
              <a:buFont typeface="Arial" charset="0"/>
              <a:buChar char="•"/>
              <a:defRPr/>
            </a:pPr>
            <a:r>
              <a:rPr lang="en-US" sz="1200" dirty="0"/>
              <a:t>Can’t break up large purchases in</a:t>
            </a:r>
            <a:r>
              <a:rPr lang="en-US" sz="1200" baseline="0" dirty="0"/>
              <a:t> order to remain under the direct buy threshold!</a:t>
            </a:r>
            <a:endParaRPr lang="en-US" sz="1200" dirty="0"/>
          </a:p>
          <a:p>
            <a:pPr marL="1256499" lvl="2" indent="-299165" defTabSz="957332">
              <a:buFont typeface="Arial" charset="0"/>
              <a:buChar char="•"/>
              <a:defRPr/>
            </a:pPr>
            <a:endParaRPr lang="en-US" baseline="0" dirty="0"/>
          </a:p>
          <a:p>
            <a:pPr marL="1256499" lvl="2" indent="-299165" defTabSz="957332">
              <a:buFont typeface="Arial" charset="0"/>
              <a:buChar char="•"/>
              <a:defRPr/>
            </a:pPr>
            <a:endParaRPr lang="en-US" b="0" baseline="0" dirty="0"/>
          </a:p>
          <a:p>
            <a:pPr marL="1256499" lvl="2" indent="-299165" defTabSz="957332">
              <a:buFont typeface="Arial" charset="0"/>
              <a:buChar char="•"/>
              <a:defRPr/>
            </a:pPr>
            <a:endParaRPr lang="en-US" b="0" baseline="0" dirty="0"/>
          </a:p>
          <a:p>
            <a:pPr marL="1256499" lvl="2" indent="-299165" defTabSz="957332">
              <a:buFont typeface="Arial" charset="0"/>
              <a:buChar char="•"/>
              <a:defRPr/>
            </a:pPr>
            <a:endParaRPr lang="en-US" b="0" baseline="0" dirty="0"/>
          </a:p>
          <a:p>
            <a:pPr marL="1256499" lvl="2" indent="-299165" defTabSz="957332">
              <a:buFont typeface="Arial" charset="0"/>
              <a:buChar char="•"/>
              <a:defRPr/>
            </a:pPr>
            <a:endParaRPr lang="en-US" b="1" baseline="0" dirty="0"/>
          </a:p>
          <a:p>
            <a:pPr marL="1256499" lvl="2" indent="-299165" defTabSz="957332">
              <a:buFont typeface="Arial" charset="0"/>
              <a:buChar char="•"/>
              <a:defRPr/>
            </a:pPr>
            <a:endParaRPr lang="en-US" baseline="0" dirty="0"/>
          </a:p>
          <a:p>
            <a:pPr marL="1256499" lvl="2" indent="-299165" defTabSz="957332">
              <a:buFont typeface="Arial" charset="0"/>
              <a:buChar char="•"/>
              <a:defRPr/>
            </a:pPr>
            <a:endParaRPr lang="en-US" baseline="0" dirty="0"/>
          </a:p>
          <a:p>
            <a:pPr marL="1256499" lvl="2" indent="-299165" defTabSz="957332">
              <a:buFont typeface="Arial" charset="0"/>
              <a:buChar char="•"/>
              <a:defRPr/>
            </a:pPr>
            <a:endParaRPr lang="en-US" baseline="0" dirty="0"/>
          </a:p>
          <a:p>
            <a:pPr marL="1256499" lvl="2" indent="-299165" defTabSz="957332">
              <a:buFont typeface="Arial" charset="0"/>
              <a:buChar char="•"/>
              <a:defRPr/>
            </a:pPr>
            <a:endParaRPr lang="en-US" baseline="0" dirty="0"/>
          </a:p>
          <a:p>
            <a:pPr marL="1256499" lvl="2" indent="-299165" defTabSz="957332">
              <a:buFont typeface="Arial" charset="0"/>
              <a:buChar char="•"/>
              <a:defRPr/>
            </a:pPr>
            <a:endParaRPr lang="en-US" baseline="0" dirty="0"/>
          </a:p>
          <a:p>
            <a:pPr marL="1256499" lvl="2" indent="-299165" defTabSz="957332">
              <a:buFont typeface="Arial" charset="0"/>
              <a:buChar char="•"/>
              <a:defRPr/>
            </a:pPr>
            <a:endParaRPr lang="en-US" baseline="0" dirty="0"/>
          </a:p>
          <a:p>
            <a:pPr marL="1256499" lvl="2" indent="-299165" defTabSz="957332">
              <a:buFont typeface="Arial" charset="0"/>
              <a:buChar char="•"/>
              <a:defRPr/>
            </a:pPr>
            <a:endParaRPr lang="en-US" dirty="0"/>
          </a:p>
          <a:p>
            <a:pPr marL="299165" indent="-299165">
              <a:buFont typeface="Arial" charset="0"/>
              <a:buChar char="•"/>
            </a:pPr>
            <a:endParaRPr lang="en-US" dirty="0"/>
          </a:p>
        </p:txBody>
      </p:sp>
      <p:sp>
        <p:nvSpPr>
          <p:cNvPr id="4" name="Slide Number Placeholder 3"/>
          <p:cNvSpPr>
            <a:spLocks noGrp="1"/>
          </p:cNvSpPr>
          <p:nvPr>
            <p:ph type="sldNum" sz="quarter" idx="10"/>
          </p:nvPr>
        </p:nvSpPr>
        <p:spPr/>
        <p:txBody>
          <a:bodyPr/>
          <a:lstStyle/>
          <a:p>
            <a:fld id="{90C750F5-EB1A-4073-84C4-CA7AFC96007F}" type="slidenum">
              <a:rPr lang="en-US" smtClean="0"/>
              <a:pPr/>
              <a:t>30</a:t>
            </a:fld>
            <a:endParaRPr lang="en-US" dirty="0"/>
          </a:p>
        </p:txBody>
      </p:sp>
    </p:spTree>
    <p:extLst>
      <p:ext uri="{BB962C8B-B14F-4D97-AF65-F5344CB8AC3E}">
        <p14:creationId xmlns:p14="http://schemas.microsoft.com/office/powerpoint/2010/main" val="2343326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i="1" baseline="0" dirty="0">
                <a:effectLst/>
              </a:rPr>
              <a:t>Below is the </a:t>
            </a:r>
            <a:r>
              <a:rPr lang="en-US" b="1" i="1" dirty="0">
                <a:effectLst/>
              </a:rPr>
              <a:t>DIRECT LANGUAGE</a:t>
            </a:r>
            <a:r>
              <a:rPr lang="en-US" b="1" i="1" baseline="0" dirty="0">
                <a:effectLst/>
              </a:rPr>
              <a:t> from RCW 39.26.125</a:t>
            </a:r>
          </a:p>
          <a:p>
            <a:endParaRPr lang="en-US" b="1" baseline="0" dirty="0">
              <a:effectLst/>
            </a:endParaRPr>
          </a:p>
          <a:p>
            <a:r>
              <a:rPr lang="en-US" b="0" u="sng" dirty="0">
                <a:effectLst/>
              </a:rPr>
              <a:t>Competitive solicitation—Exceptions.</a:t>
            </a:r>
          </a:p>
          <a:p>
            <a:r>
              <a:rPr lang="en-US" dirty="0">
                <a:effectLst/>
              </a:rPr>
              <a:t>All contracts must be entered into pursuant to competitive solicitation, except for:</a:t>
            </a:r>
          </a:p>
          <a:p>
            <a:r>
              <a:rPr lang="en-US" dirty="0">
                <a:effectLst/>
              </a:rPr>
              <a:t>(1) Emergency contracts;</a:t>
            </a:r>
          </a:p>
          <a:p>
            <a:r>
              <a:rPr lang="en-US" dirty="0">
                <a:effectLst/>
              </a:rPr>
              <a:t>(2) Sole source contracts that comply with the provisions of RCW </a:t>
            </a:r>
            <a:r>
              <a:rPr lang="en-US" dirty="0">
                <a:effectLst/>
                <a:hlinkClick r:id="rId3"/>
              </a:rPr>
              <a:t>39.26.140</a:t>
            </a:r>
            <a:r>
              <a:rPr lang="en-US" dirty="0">
                <a:effectLst/>
              </a:rPr>
              <a:t>;</a:t>
            </a:r>
          </a:p>
          <a:p>
            <a:r>
              <a:rPr lang="en-US" dirty="0">
                <a:effectLst/>
              </a:rPr>
              <a:t>(3) Direct buy purchases, as designated by the director. The director shall establish policies to define criteria for direct buy purchases. These criteria may be adjusted to accommodate special market conditions and to promote market diversity for the benefit of the citizens of the state of Washington;</a:t>
            </a:r>
          </a:p>
          <a:p>
            <a:r>
              <a:rPr lang="en-US" dirty="0">
                <a:effectLst/>
              </a:rPr>
              <a:t>(4) Purchases involving special facilities, services, or market conditions, in which instances of direct negotiation is in the best interest of the state;</a:t>
            </a:r>
          </a:p>
          <a:p>
            <a:r>
              <a:rPr lang="en-US" dirty="0">
                <a:effectLst/>
              </a:rPr>
              <a:t>(5) Purchases from master contracts established by the department or an agency authorized by the department;</a:t>
            </a:r>
          </a:p>
          <a:p>
            <a:r>
              <a:rPr lang="en-US" dirty="0">
                <a:effectLst/>
              </a:rPr>
              <a:t>(6) Client services contracts;</a:t>
            </a:r>
          </a:p>
          <a:p>
            <a:r>
              <a:rPr lang="en-US" dirty="0">
                <a:effectLst/>
              </a:rPr>
              <a:t>(7) Other specific contracts or classes or groups of contracts exempted from the competitive solicitation process when the director determines that a competitive solicitation process is not appropriate or cost-effective;</a:t>
            </a:r>
          </a:p>
          <a:p>
            <a:r>
              <a:rPr lang="en-US" dirty="0">
                <a:effectLst/>
              </a:rPr>
              <a:t>(8) Off-contract purchases of Washington grown food when such food is not available from Washington sources through an existing contract. However, Washington grown food purchased under this subsection must be of an equivalent or better quality than similar food available through the contract and must be able to be paid from the agency's existing budget. This requirement also applies to purchases and contracts for purchases executed by state agencies, including institutions of higher education as defined in RCW </a:t>
            </a:r>
            <a:r>
              <a:rPr lang="en-US" dirty="0">
                <a:effectLst/>
                <a:hlinkClick r:id="rId4"/>
              </a:rPr>
              <a:t>28B.10.016</a:t>
            </a:r>
            <a:r>
              <a:rPr lang="en-US" dirty="0">
                <a:effectLst/>
              </a:rPr>
              <a:t>, under delegated authority granted in accordance with this chapter or under RCW </a:t>
            </a:r>
            <a:r>
              <a:rPr lang="en-US" dirty="0">
                <a:effectLst/>
                <a:hlinkClick r:id="rId5"/>
              </a:rPr>
              <a:t>28B.10.029</a:t>
            </a:r>
            <a:r>
              <a:rPr lang="en-US" dirty="0">
                <a:effectLst/>
              </a:rPr>
              <a:t>;</a:t>
            </a:r>
          </a:p>
          <a:p>
            <a:r>
              <a:rPr lang="en-US" dirty="0">
                <a:effectLst/>
              </a:rPr>
              <a:t>(9) Contracts awarded to companies that furnish a service where the tariff is established by the utilities and transportation commission or other public entity;</a:t>
            </a:r>
          </a:p>
          <a:p>
            <a:r>
              <a:rPr lang="en-US" dirty="0">
                <a:effectLst/>
              </a:rPr>
              <a:t>(10) Intergovernmental agreements awarded to any governmental entity, whether federal, state, or local and any department, division, or subdivision thereof;</a:t>
            </a:r>
          </a:p>
          <a:p>
            <a:r>
              <a:rPr lang="en-US" dirty="0">
                <a:effectLst/>
              </a:rPr>
              <a:t>(11) Contracts for services that are necessary to the conduct of collaborative research if the use of a specific contractor is mandated by the funding source as a condition of granting funds;</a:t>
            </a:r>
          </a:p>
          <a:p>
            <a:r>
              <a:rPr lang="en-US" dirty="0">
                <a:effectLst/>
              </a:rPr>
              <a:t>(12) Contracts for architectural and engineering services as defined in RCW </a:t>
            </a:r>
            <a:r>
              <a:rPr lang="en-US" dirty="0">
                <a:effectLst/>
                <a:hlinkClick r:id="rId6"/>
              </a:rPr>
              <a:t>39.80.020</a:t>
            </a:r>
            <a:r>
              <a:rPr lang="en-US" dirty="0">
                <a:effectLst/>
              </a:rPr>
              <a:t>, which shall be entered into under chapter </a:t>
            </a:r>
            <a:r>
              <a:rPr lang="en-US" dirty="0">
                <a:effectLst/>
                <a:hlinkClick r:id="rId7"/>
              </a:rPr>
              <a:t>39.80</a:t>
            </a:r>
            <a:r>
              <a:rPr lang="en-US" dirty="0">
                <a:effectLst/>
              </a:rPr>
              <a:t> RCW;</a:t>
            </a:r>
          </a:p>
          <a:p>
            <a:r>
              <a:rPr lang="en-US" dirty="0">
                <a:effectLst/>
              </a:rPr>
              <a:t>(13) Contracts for the employment of expert witnesses for the purposes of litigation; and</a:t>
            </a:r>
          </a:p>
          <a:p>
            <a:r>
              <a:rPr lang="en-US" dirty="0">
                <a:effectLst/>
              </a:rPr>
              <a:t>(14) Contracts for bank supervision authorized under *RCW </a:t>
            </a:r>
            <a:r>
              <a:rPr lang="en-US" dirty="0">
                <a:effectLst/>
                <a:hlinkClick r:id="rId8"/>
              </a:rPr>
              <a:t>30.38.040</a:t>
            </a:r>
            <a:r>
              <a:rPr lang="en-US" dirty="0">
                <a:effectLst/>
              </a:rPr>
              <a:t>.</a:t>
            </a:r>
          </a:p>
          <a:p>
            <a:endParaRPr lang="en-US" dirty="0"/>
          </a:p>
        </p:txBody>
      </p:sp>
      <p:sp>
        <p:nvSpPr>
          <p:cNvPr id="4" name="Slide Number Placeholder 3"/>
          <p:cNvSpPr>
            <a:spLocks noGrp="1"/>
          </p:cNvSpPr>
          <p:nvPr>
            <p:ph type="sldNum" sz="quarter" idx="5"/>
          </p:nvPr>
        </p:nvSpPr>
        <p:spPr/>
        <p:txBody>
          <a:bodyPr/>
          <a:lstStyle/>
          <a:p>
            <a:fld id="{570CC6F3-CC36-4B69-B358-E544F5145FDD}" type="slidenum">
              <a:rPr lang="en-US" smtClean="0"/>
              <a:t>31</a:t>
            </a:fld>
            <a:endParaRPr lang="en-US"/>
          </a:p>
        </p:txBody>
      </p:sp>
    </p:spTree>
    <p:extLst>
      <p:ext uri="{BB962C8B-B14F-4D97-AF65-F5344CB8AC3E}">
        <p14:creationId xmlns:p14="http://schemas.microsoft.com/office/powerpoint/2010/main" val="3059658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solidFill>
                <a:srgbClr val="FF0000"/>
              </a:solidFill>
            </a:endParaRPr>
          </a:p>
          <a:p>
            <a:r>
              <a:rPr lang="en-US" dirty="0" smtClean="0"/>
              <a:t>Pre-Contract</a:t>
            </a:r>
            <a:r>
              <a:rPr lang="en-US" baseline="0" dirty="0" smtClean="0"/>
              <a:t>:  Most effort is spent in this step</a:t>
            </a:r>
          </a:p>
          <a:p>
            <a:pPr lvl="1"/>
            <a:r>
              <a:rPr lang="en-US" baseline="0" dirty="0" smtClean="0"/>
              <a:t>Understanding the business problem</a:t>
            </a:r>
          </a:p>
          <a:p>
            <a:pPr lvl="1"/>
            <a:r>
              <a:rPr lang="en-US" baseline="0" dirty="0" smtClean="0"/>
              <a:t>Understanding the market (using RFIs, vendor fairs/demos, etc.)</a:t>
            </a:r>
          </a:p>
          <a:p>
            <a:pPr lvl="1"/>
            <a:r>
              <a:rPr lang="en-US" baseline="0" dirty="0" smtClean="0"/>
              <a:t>Is there a master contract?</a:t>
            </a:r>
          </a:p>
          <a:p>
            <a:pPr lvl="1"/>
            <a:r>
              <a:rPr lang="en-US" baseline="0" dirty="0" smtClean="0"/>
              <a:t>Develop the procurement strategy, including;</a:t>
            </a:r>
          </a:p>
          <a:p>
            <a:pPr lvl="2"/>
            <a:r>
              <a:rPr lang="en-US" baseline="0" dirty="0" smtClean="0"/>
              <a:t>Business requirements (mandatory, desirable)</a:t>
            </a:r>
          </a:p>
          <a:p>
            <a:pPr lvl="2"/>
            <a:r>
              <a:rPr lang="en-US" baseline="0" dirty="0" smtClean="0"/>
              <a:t>Draft solicitation schedule</a:t>
            </a:r>
          </a:p>
          <a:p>
            <a:pPr lvl="2"/>
            <a:r>
              <a:rPr lang="en-US" baseline="0" dirty="0" smtClean="0"/>
              <a:t>What preferences apply</a:t>
            </a:r>
          </a:p>
          <a:p>
            <a:pPr lvl="2"/>
            <a:r>
              <a:rPr lang="en-US" baseline="0" dirty="0" smtClean="0"/>
              <a:t>Pricing structure</a:t>
            </a:r>
          </a:p>
          <a:p>
            <a:pPr lvl="2"/>
            <a:r>
              <a:rPr lang="en-US" baseline="0" dirty="0" smtClean="0"/>
              <a:t>Evaluation plan / scoring matrix (points, demonstrations or interviews, preferences points, etc.)</a:t>
            </a:r>
          </a:p>
          <a:p>
            <a:pPr lvl="2"/>
            <a:r>
              <a:rPr lang="en-US" baseline="0" dirty="0" smtClean="0"/>
              <a:t>Unique terms and conditions for the sample contract that will be attached to the solicitation</a:t>
            </a:r>
          </a:p>
          <a:p>
            <a:pPr lvl="2"/>
            <a:endParaRPr lang="en-US" baseline="0" dirty="0" smtClean="0"/>
          </a:p>
          <a:p>
            <a:pPr lvl="0"/>
            <a:r>
              <a:rPr lang="en-US" dirty="0" smtClean="0"/>
              <a:t>Contract Development:</a:t>
            </a:r>
            <a:r>
              <a:rPr lang="en-US" baseline="0" dirty="0" smtClean="0"/>
              <a:t>  Build your solicitation and sample contract using all the information gathered in the 1</a:t>
            </a:r>
            <a:r>
              <a:rPr lang="en-US" baseline="30000" dirty="0" smtClean="0"/>
              <a:t>st</a:t>
            </a:r>
            <a:r>
              <a:rPr lang="en-US" baseline="0" dirty="0" smtClean="0"/>
              <a:t> step</a:t>
            </a:r>
          </a:p>
          <a:p>
            <a:pPr lvl="1"/>
            <a:r>
              <a:rPr lang="en-US" baseline="0" dirty="0" smtClean="0"/>
              <a:t>Create the solicitation ensuring transparency using the agency’s procurement format. Including;</a:t>
            </a:r>
          </a:p>
          <a:p>
            <a:pPr lvl="2"/>
            <a:r>
              <a:rPr lang="en-US" baseline="0" dirty="0" smtClean="0"/>
              <a:t>Clearly defined scope</a:t>
            </a:r>
          </a:p>
          <a:p>
            <a:pPr lvl="2"/>
            <a:r>
              <a:rPr lang="en-US" baseline="0" dirty="0" smtClean="0"/>
              <a:t>Significant dates</a:t>
            </a:r>
          </a:p>
          <a:p>
            <a:pPr lvl="2"/>
            <a:r>
              <a:rPr lang="en-US" baseline="0" dirty="0" smtClean="0"/>
              <a:t>How bidders will be evaluated/scored</a:t>
            </a:r>
          </a:p>
          <a:p>
            <a:pPr lvl="1"/>
            <a:r>
              <a:rPr lang="en-US" baseline="0" dirty="0" smtClean="0"/>
              <a:t>Develop the contract the sample contract (be sure to include all special requirements and/or unique terms and conditions). </a:t>
            </a:r>
          </a:p>
          <a:p>
            <a:pPr lvl="2"/>
            <a:r>
              <a:rPr lang="en-US" u="none" baseline="0" dirty="0" smtClean="0"/>
              <a:t>Contract helps Bidders understand what is expected of them should they be awarded the contract</a:t>
            </a:r>
          </a:p>
          <a:p>
            <a:pPr lvl="2"/>
            <a:r>
              <a:rPr lang="en-US" u="none" baseline="0" dirty="0" smtClean="0"/>
              <a:t>Key to building performance-based contracts</a:t>
            </a:r>
          </a:p>
          <a:p>
            <a:pPr lvl="2"/>
            <a:r>
              <a:rPr lang="en-US" u="sng" baseline="0" dirty="0" smtClean="0"/>
              <a:t>Involve your legal counsel… AAG</a:t>
            </a:r>
          </a:p>
          <a:p>
            <a:pPr lvl="2"/>
            <a:endParaRPr lang="en-US" baseline="0" dirty="0" smtClean="0"/>
          </a:p>
          <a:p>
            <a:pPr lvl="0"/>
            <a:r>
              <a:rPr lang="en-US" baseline="0" dirty="0" smtClean="0"/>
              <a:t>Review &amp; Approval:  Internal review process.  </a:t>
            </a:r>
          </a:p>
          <a:p>
            <a:pPr lvl="1"/>
            <a:r>
              <a:rPr lang="en-US" baseline="0" dirty="0" smtClean="0"/>
              <a:t>DES Contract Liaison review (allow for a 2 week lead time)</a:t>
            </a:r>
          </a:p>
          <a:p>
            <a:pPr lvl="1"/>
            <a:r>
              <a:rPr lang="en-US" baseline="0" dirty="0" smtClean="0"/>
              <a:t>Ready to post!!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01338F8-3D32-4582-9BE3-F17486726F20}" type="slidenum">
              <a:rPr lang="en-US" smtClean="0"/>
              <a:pPr>
                <a:defRPr/>
              </a:pPr>
              <a:t>32</a:t>
            </a:fld>
            <a:endParaRPr lang="en-US" dirty="0"/>
          </a:p>
        </p:txBody>
      </p:sp>
    </p:spTree>
    <p:extLst>
      <p:ext uri="{BB962C8B-B14F-4D97-AF65-F5344CB8AC3E}">
        <p14:creationId xmlns:p14="http://schemas.microsoft.com/office/powerpoint/2010/main" val="3409759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smtClean="0">
              <a:solidFill>
                <a:srgbClr val="615135"/>
              </a:solidFill>
              <a:effectLst/>
              <a:latin typeface="Arial" panose="020B0604020202020204" pitchFamily="34" charset="0"/>
            </a:endParaRPr>
          </a:p>
          <a:p>
            <a:pPr algn="l"/>
            <a:r>
              <a:rPr lang="en-US" b="0" i="0" dirty="0" smtClean="0">
                <a:solidFill>
                  <a:srgbClr val="615135"/>
                </a:solidFill>
                <a:effectLst/>
                <a:latin typeface="Arial" panose="020B0604020202020204" pitchFamily="34" charset="0"/>
              </a:rPr>
              <a:t>The </a:t>
            </a:r>
            <a:r>
              <a:rPr lang="en-US" b="0" i="0" dirty="0">
                <a:solidFill>
                  <a:srgbClr val="615135"/>
                </a:solidFill>
                <a:effectLst/>
                <a:latin typeface="Arial" panose="020B0604020202020204" pitchFamily="34" charset="0"/>
              </a:rPr>
              <a:t>contracts liaison position within the DES procurement strategy team is available to consult for state agencies and institutions of higher education on procurement and contracting laws, policies, and best practices. In some instances the agency's delegated procurement authority may require working with the DES contracts liaison. The contracts liaison and procurement strategy team is able to provide recommendations in the following areas:</a:t>
            </a:r>
          </a:p>
          <a:p>
            <a:pPr algn="l"/>
            <a:endParaRPr lang="en-US" b="0" i="0" dirty="0">
              <a:solidFill>
                <a:srgbClr val="615135"/>
              </a:solidFill>
              <a:effectLst/>
              <a:latin typeface="Arial" panose="020B0604020202020204" pitchFamily="34" charset="0"/>
            </a:endParaRPr>
          </a:p>
          <a:p>
            <a:pPr algn="l">
              <a:buFont typeface="Arial" panose="020B0604020202020204" pitchFamily="34" charset="0"/>
              <a:buChar char="•"/>
            </a:pPr>
            <a:r>
              <a:rPr lang="en-US" b="0" i="0" dirty="0">
                <a:solidFill>
                  <a:srgbClr val="615135"/>
                </a:solidFill>
                <a:effectLst/>
                <a:latin typeface="Arial" panose="020B0604020202020204" pitchFamily="34" charset="0"/>
              </a:rPr>
              <a:t>Procurement Strategies</a:t>
            </a:r>
          </a:p>
          <a:p>
            <a:pPr algn="l">
              <a:buFont typeface="Arial" panose="020B0604020202020204" pitchFamily="34" charset="0"/>
              <a:buChar char="•"/>
            </a:pPr>
            <a:r>
              <a:rPr lang="en-US" b="0" i="0" dirty="0">
                <a:solidFill>
                  <a:srgbClr val="615135"/>
                </a:solidFill>
                <a:effectLst/>
                <a:latin typeface="Arial" panose="020B0604020202020204" pitchFamily="34" charset="0"/>
              </a:rPr>
              <a:t>Statement of work development</a:t>
            </a:r>
          </a:p>
          <a:p>
            <a:pPr algn="l">
              <a:buFont typeface="Arial" panose="020B0604020202020204" pitchFamily="34" charset="0"/>
              <a:buChar char="•"/>
            </a:pPr>
            <a:r>
              <a:rPr lang="en-US" b="0" i="0" dirty="0">
                <a:solidFill>
                  <a:srgbClr val="615135"/>
                </a:solidFill>
                <a:effectLst/>
                <a:latin typeface="Arial" panose="020B0604020202020204" pitchFamily="34" charset="0"/>
              </a:rPr>
              <a:t>Risk assessment and mitigation strategies</a:t>
            </a:r>
          </a:p>
          <a:p>
            <a:pPr algn="l">
              <a:buFont typeface="Arial" panose="020B0604020202020204" pitchFamily="34" charset="0"/>
              <a:buChar char="•"/>
            </a:pPr>
            <a:r>
              <a:rPr lang="en-US" b="0" i="0" dirty="0">
                <a:solidFill>
                  <a:srgbClr val="615135"/>
                </a:solidFill>
                <a:effectLst/>
                <a:latin typeface="Arial" panose="020B0604020202020204" pitchFamily="34" charset="0"/>
              </a:rPr>
              <a:t>Requirements review</a:t>
            </a:r>
          </a:p>
          <a:p>
            <a:pPr algn="l">
              <a:buFont typeface="Arial" panose="020B0604020202020204" pitchFamily="34" charset="0"/>
              <a:buChar char="•"/>
            </a:pPr>
            <a:r>
              <a:rPr lang="en-US" b="0" i="0" dirty="0">
                <a:solidFill>
                  <a:srgbClr val="615135"/>
                </a:solidFill>
                <a:effectLst/>
                <a:latin typeface="Arial" panose="020B0604020202020204" pitchFamily="34" charset="0"/>
              </a:rPr>
              <a:t>Evaluation and financial scoring models</a:t>
            </a:r>
          </a:p>
          <a:p>
            <a:pPr algn="l">
              <a:buFont typeface="Arial" panose="020B0604020202020204" pitchFamily="34" charset="0"/>
              <a:buChar char="•"/>
            </a:pPr>
            <a:r>
              <a:rPr lang="en-US" b="0" i="0" dirty="0">
                <a:solidFill>
                  <a:srgbClr val="615135"/>
                </a:solidFill>
                <a:effectLst/>
                <a:latin typeface="Arial" panose="020B0604020202020204" pitchFamily="34" charset="0"/>
              </a:rPr>
              <a:t>Negotiation strategies and dispute resolution</a:t>
            </a:r>
          </a:p>
          <a:p>
            <a:pPr algn="l">
              <a:buFont typeface="Arial" panose="020B0604020202020204" pitchFamily="34" charset="0"/>
              <a:buChar char="•"/>
            </a:pPr>
            <a:r>
              <a:rPr lang="en-US" b="0" i="0" dirty="0">
                <a:solidFill>
                  <a:srgbClr val="615135"/>
                </a:solidFill>
                <a:effectLst/>
                <a:latin typeface="Arial" panose="020B0604020202020204" pitchFamily="34" charset="0"/>
              </a:rPr>
              <a:t>Performance-based contracting analysis, and process or performance resolution</a:t>
            </a:r>
          </a:p>
          <a:p>
            <a:pPr algn="l">
              <a:buFont typeface="Arial" panose="020B0604020202020204" pitchFamily="34" charset="0"/>
              <a:buChar char="•"/>
            </a:pPr>
            <a:r>
              <a:rPr lang="en-US" b="0" i="0" dirty="0">
                <a:solidFill>
                  <a:srgbClr val="615135"/>
                </a:solidFill>
                <a:effectLst/>
                <a:latin typeface="Arial" panose="020B0604020202020204" pitchFamily="34" charset="0"/>
              </a:rPr>
              <a:t>Coordination with DES Enterprise Procurement Policy Team and with representatives of the Office of the Chief Information Officer (OCIO) for large IT projects</a:t>
            </a:r>
          </a:p>
          <a:p>
            <a:endParaRPr lang="en-US" dirty="0"/>
          </a:p>
        </p:txBody>
      </p:sp>
      <p:sp>
        <p:nvSpPr>
          <p:cNvPr id="4" name="Slide Number Placeholder 3"/>
          <p:cNvSpPr>
            <a:spLocks noGrp="1"/>
          </p:cNvSpPr>
          <p:nvPr>
            <p:ph type="sldNum" sz="quarter" idx="5"/>
          </p:nvPr>
        </p:nvSpPr>
        <p:spPr/>
        <p:txBody>
          <a:bodyPr/>
          <a:lstStyle/>
          <a:p>
            <a:fld id="{570CC6F3-CC36-4B69-B358-E544F5145FDD}" type="slidenum">
              <a:rPr lang="en-US" smtClean="0"/>
              <a:t>33</a:t>
            </a:fld>
            <a:endParaRPr lang="en-US"/>
          </a:p>
        </p:txBody>
      </p:sp>
    </p:spTree>
    <p:extLst>
      <p:ext uri="{BB962C8B-B14F-4D97-AF65-F5344CB8AC3E}">
        <p14:creationId xmlns:p14="http://schemas.microsoft.com/office/powerpoint/2010/main" val="3037276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CC6F3-CC36-4B69-B358-E544F5145FDD}" type="slidenum">
              <a:rPr lang="en-US" smtClean="0"/>
              <a:t>34</a:t>
            </a:fld>
            <a:endParaRPr lang="en-US"/>
          </a:p>
        </p:txBody>
      </p:sp>
    </p:spTree>
    <p:extLst>
      <p:ext uri="{BB962C8B-B14F-4D97-AF65-F5344CB8AC3E}">
        <p14:creationId xmlns:p14="http://schemas.microsoft.com/office/powerpoint/2010/main" val="1062235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738188"/>
            <a:ext cx="6196013" cy="3486150"/>
          </a:xfrm>
        </p:spPr>
      </p:sp>
      <p:sp>
        <p:nvSpPr>
          <p:cNvPr id="3" name="Notes Placeholder 2"/>
          <p:cNvSpPr>
            <a:spLocks noGrp="1"/>
          </p:cNvSpPr>
          <p:nvPr>
            <p:ph type="body" idx="1"/>
          </p:nvPr>
        </p:nvSpPr>
        <p:spPr/>
        <p:txBody>
          <a:bodyPr/>
          <a:lstStyle/>
          <a:p>
            <a:r>
              <a:rPr lang="en-US" sz="1400" dirty="0" smtClean="0"/>
              <a:t>Because</a:t>
            </a:r>
            <a:r>
              <a:rPr lang="en-US" sz="1400" baseline="0" dirty="0" smtClean="0"/>
              <a:t> we are so limited on time today - </a:t>
            </a:r>
            <a:r>
              <a:rPr lang="en-US" sz="1400" dirty="0" smtClean="0"/>
              <a:t>I will quickly give:</a:t>
            </a:r>
          </a:p>
          <a:p>
            <a:endParaRPr lang="en-US" sz="1400" baseline="0" dirty="0" smtClean="0"/>
          </a:p>
          <a:p>
            <a:pPr marL="285750" indent="-285750">
              <a:buFont typeface="Wingdings" panose="05000000000000000000" pitchFamily="2" charset="2"/>
              <a:buChar char="ü"/>
            </a:pPr>
            <a:r>
              <a:rPr lang="en-US" sz="1400" baseline="0" dirty="0" smtClean="0"/>
              <a:t>A basic overview of the sole source and emergency contract requirements and timelines. </a:t>
            </a:r>
          </a:p>
          <a:p>
            <a:endParaRPr lang="en-US" sz="1400" baseline="0" dirty="0" smtClean="0"/>
          </a:p>
          <a:p>
            <a:pPr marL="285750" indent="-285750">
              <a:buFont typeface="Wingdings" panose="05000000000000000000" pitchFamily="2" charset="2"/>
              <a:buChar char="ü"/>
            </a:pPr>
            <a:r>
              <a:rPr lang="en-US" sz="1400" baseline="0" dirty="0" smtClean="0"/>
              <a:t>Give you information on how you can gain access to the SSCD system;</a:t>
            </a:r>
          </a:p>
          <a:p>
            <a:pPr marL="285750" indent="-285750">
              <a:buFont typeface="Wingdings" panose="05000000000000000000" pitchFamily="2" charset="2"/>
              <a:buChar char="ü"/>
            </a:pPr>
            <a:endParaRPr lang="en-US" sz="1400" baseline="0" dirty="0" smtClean="0"/>
          </a:p>
          <a:p>
            <a:pPr marL="285750" indent="-285750">
              <a:buFont typeface="Wingdings" panose="05000000000000000000" pitchFamily="2" charset="2"/>
              <a:buChar char="ü"/>
            </a:pPr>
            <a:r>
              <a:rPr lang="en-US" sz="1400" baseline="0" dirty="0" smtClean="0"/>
              <a:t>Give guidance on how you can avoid DES asking a ton of questions on your filings;</a:t>
            </a:r>
          </a:p>
          <a:p>
            <a:pPr marL="285750" indent="-285750">
              <a:buFont typeface="Wingdings" panose="05000000000000000000" pitchFamily="2" charset="2"/>
              <a:buChar char="ü"/>
            </a:pPr>
            <a:endParaRPr lang="en-US" sz="1400" baseline="0" dirty="0" smtClean="0"/>
          </a:p>
          <a:p>
            <a:pPr marL="285750" indent="-285750">
              <a:buFont typeface="Wingdings" panose="05000000000000000000" pitchFamily="2" charset="2"/>
              <a:buChar char="ü"/>
            </a:pPr>
            <a:r>
              <a:rPr lang="en-US" sz="1400" baseline="0" dirty="0" smtClean="0"/>
              <a:t>How you can make the determination on whether your procurements are considered an emergency or not; and</a:t>
            </a:r>
          </a:p>
          <a:p>
            <a:pPr marL="285750" indent="-285750">
              <a:buFont typeface="Wingdings" panose="05000000000000000000" pitchFamily="2" charset="2"/>
              <a:buChar char="ü"/>
            </a:pPr>
            <a:endParaRPr lang="en-US" sz="1400" baseline="0" dirty="0" smtClean="0"/>
          </a:p>
          <a:p>
            <a:pPr marL="285750" indent="-285750">
              <a:buFont typeface="Wingdings" panose="05000000000000000000" pitchFamily="2" charset="2"/>
              <a:buChar char="ü"/>
            </a:pPr>
            <a:r>
              <a:rPr lang="en-US" sz="1400" baseline="0" dirty="0" smtClean="0"/>
              <a:t>Cover when to submit Sole Source and Emergency filings including amendments.</a:t>
            </a:r>
          </a:p>
          <a:p>
            <a:endParaRPr lang="en-US" sz="1400" baseline="0" dirty="0" smtClean="0"/>
          </a:p>
          <a:p>
            <a:endParaRPr lang="en-US" sz="1400" dirty="0"/>
          </a:p>
          <a:p>
            <a:endParaRPr lang="en-US" sz="140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35</a:t>
            </a:fld>
            <a:endParaRPr lang="en-US"/>
          </a:p>
        </p:txBody>
      </p:sp>
    </p:spTree>
    <p:extLst>
      <p:ext uri="{BB962C8B-B14F-4D97-AF65-F5344CB8AC3E}">
        <p14:creationId xmlns:p14="http://schemas.microsoft.com/office/powerpoint/2010/main" val="747618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8619" lvl="0" indent="0">
              <a:buFont typeface="Arial" panose="020B0604020202020204" pitchFamily="34" charset="0"/>
              <a:buNone/>
            </a:pPr>
            <a:r>
              <a:rPr lang="en-US" sz="1400" b="1" dirty="0" smtClean="0">
                <a:effectLst/>
              </a:rPr>
              <a:t>As Cindy covered earlier</a:t>
            </a:r>
            <a:r>
              <a:rPr lang="en-US" sz="1400" b="1" baseline="0" dirty="0" smtClean="0">
                <a:effectLst/>
              </a:rPr>
              <a:t> on, Sole Source and Emergency contracts are exceptions to the competitive solicitation process. It’s important to know that DES has policies for each of these procurement methods. I urge you to become familiar with these policies. </a:t>
            </a:r>
          </a:p>
          <a:p>
            <a:pPr marL="8619" lvl="0" indent="0">
              <a:buFont typeface="Arial" panose="020B0604020202020204" pitchFamily="34" charset="0"/>
              <a:buNone/>
            </a:pPr>
            <a:endParaRPr lang="en-US" sz="1400" b="1" baseline="0" dirty="0" smtClean="0">
              <a:effectLst/>
            </a:endParaRPr>
          </a:p>
          <a:p>
            <a:pPr marL="8619" lvl="0" indent="0">
              <a:buFont typeface="Arial" panose="020B0604020202020204" pitchFamily="34" charset="0"/>
              <a:buNone/>
            </a:pPr>
            <a:r>
              <a:rPr lang="en-US" sz="1400" b="1" dirty="0" smtClean="0">
                <a:effectLst/>
              </a:rPr>
              <a:t>**Note that agencies</a:t>
            </a:r>
            <a:r>
              <a:rPr lang="en-US" sz="1400" b="1" baseline="0" dirty="0" smtClean="0">
                <a:effectLst/>
              </a:rPr>
              <a:t> still need to look to see if there is a Master Contract that will meet their need prior to using a procurement exception.</a:t>
            </a:r>
            <a:endParaRPr lang="en-US" sz="1400" b="1" dirty="0" smtClean="0">
              <a:effectLst/>
            </a:endParaRPr>
          </a:p>
          <a:p>
            <a:pPr marL="8619" lvl="0" indent="0">
              <a:buFont typeface="Arial" panose="020B0604020202020204" pitchFamily="34" charset="0"/>
              <a:buNone/>
            </a:pPr>
            <a:endParaRPr lang="en-US" sz="1400" b="1" dirty="0" smtClean="0">
              <a:effectLst/>
            </a:endParaRPr>
          </a:p>
          <a:p>
            <a:pPr marL="8619" lvl="0" indent="0">
              <a:buFont typeface="Arial" panose="020B0604020202020204" pitchFamily="34" charset="0"/>
              <a:buNone/>
            </a:pPr>
            <a:r>
              <a:rPr lang="en-US" sz="1400" b="1" dirty="0" smtClean="0">
                <a:effectLst/>
              </a:rPr>
              <a:t>(</a:t>
            </a:r>
            <a:r>
              <a:rPr lang="en-US" sz="1400" b="1" dirty="0">
                <a:effectLst/>
              </a:rPr>
              <a:t>FOR</a:t>
            </a:r>
            <a:r>
              <a:rPr lang="en-US" sz="1400" b="1" baseline="0" dirty="0">
                <a:effectLst/>
              </a:rPr>
              <a:t> MY NOTES ONLY – NOT TO BE SHARED UNLESS ASKED)</a:t>
            </a:r>
            <a:endParaRPr lang="en-US" sz="1400" b="1" dirty="0">
              <a:effectLst/>
            </a:endParaRPr>
          </a:p>
          <a:p>
            <a:pPr marL="8619" lvl="0" indent="0">
              <a:buFont typeface="Arial" panose="020B0604020202020204" pitchFamily="34" charset="0"/>
              <a:buNone/>
            </a:pPr>
            <a:r>
              <a:rPr lang="en-US" sz="1400" dirty="0">
                <a:effectLst/>
              </a:rPr>
              <a:t>Higher Ed is subject to RCW</a:t>
            </a:r>
            <a:r>
              <a:rPr lang="en-US" sz="1400" baseline="0" dirty="0">
                <a:effectLst/>
              </a:rPr>
              <a:t> 39.26</a:t>
            </a:r>
          </a:p>
          <a:p>
            <a:pPr marL="8619" lvl="0" indent="0">
              <a:buFont typeface="Arial" panose="020B0604020202020204" pitchFamily="34" charset="0"/>
              <a:buNone/>
            </a:pPr>
            <a:r>
              <a:rPr lang="en-US" sz="1400" dirty="0">
                <a:effectLst/>
              </a:rPr>
              <a:t>RCW 39.26.010</a:t>
            </a:r>
            <a:r>
              <a:rPr lang="en-US" sz="1400" baseline="0" dirty="0">
                <a:effectLst/>
              </a:rPr>
              <a:t>(1):  </a:t>
            </a:r>
            <a:r>
              <a:rPr lang="en-US" sz="1400" dirty="0">
                <a:effectLst/>
              </a:rPr>
              <a:t>"Agency" means any state office or activity of the executive and judicial branches of state government, including state agencies, departments, offices, divisions, boards, commissions, institutions of higher education as defined in RCW </a:t>
            </a:r>
            <a:r>
              <a:rPr lang="en-US" sz="1400" dirty="0">
                <a:effectLst/>
                <a:hlinkClick r:id="rId3"/>
              </a:rPr>
              <a:t>28B.10.016</a:t>
            </a:r>
            <a:r>
              <a:rPr lang="en-US" sz="1400" dirty="0">
                <a:effectLst/>
              </a:rPr>
              <a:t>, and correctional and other types of institutions.</a:t>
            </a:r>
          </a:p>
          <a:p>
            <a:pPr marL="8619" lvl="0" indent="0">
              <a:buFont typeface="Arial" panose="020B0604020202020204" pitchFamily="34" charset="0"/>
              <a:buNone/>
            </a:pPr>
            <a:endParaRPr lang="en-US" sz="1400" dirty="0">
              <a:effectLst/>
            </a:endParaRPr>
          </a:p>
          <a:p>
            <a:pPr marL="8619" lvl="0" indent="0">
              <a:buFont typeface="Arial" panose="020B0604020202020204" pitchFamily="34" charset="0"/>
              <a:buNone/>
            </a:pPr>
            <a:r>
              <a:rPr lang="en-US" sz="1400" dirty="0">
                <a:effectLst/>
              </a:rPr>
              <a:t>RCW 28B.10.016(4)</a:t>
            </a:r>
            <a:r>
              <a:rPr lang="en-US" sz="1400" baseline="0" dirty="0">
                <a:effectLst/>
              </a:rPr>
              <a:t>:  </a:t>
            </a:r>
            <a:r>
              <a:rPr lang="en-US" sz="1400" dirty="0">
                <a:effectLst/>
              </a:rPr>
              <a:t>"Institutions of higher education" or "postsecondary institutions" means the state universities, the regional universities, The Evergreen State College, the community colleges, and the technical colleges.</a:t>
            </a:r>
            <a:endParaRPr lang="en-US" sz="1400"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36</a:t>
            </a:fld>
            <a:endParaRPr lang="en-US"/>
          </a:p>
        </p:txBody>
      </p:sp>
    </p:spTree>
    <p:extLst>
      <p:ext uri="{BB962C8B-B14F-4D97-AF65-F5344CB8AC3E}">
        <p14:creationId xmlns:p14="http://schemas.microsoft.com/office/powerpoint/2010/main" val="628479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b="1" dirty="0" smtClean="0"/>
              <a:t>The  sole source definition is defined in RCW 39.26.010.</a:t>
            </a:r>
          </a:p>
          <a:p>
            <a:endParaRPr lang="en-US" sz="1400" b="1" dirty="0" smtClean="0"/>
          </a:p>
          <a:p>
            <a:r>
              <a:rPr lang="en-US" sz="1400" b="1" dirty="0" smtClean="0"/>
              <a:t>Practicable</a:t>
            </a:r>
            <a:r>
              <a:rPr lang="en-US" sz="1400" dirty="0" smtClean="0"/>
              <a:t> </a:t>
            </a:r>
            <a:r>
              <a:rPr lang="en-US" sz="1400" dirty="0"/>
              <a:t>– </a:t>
            </a:r>
            <a:r>
              <a:rPr lang="en-US" sz="1400" dirty="0" smtClean="0"/>
              <a:t>meaning</a:t>
            </a:r>
            <a:r>
              <a:rPr lang="en-US" sz="1400" baseline="0" dirty="0" smtClean="0"/>
              <a:t> - </a:t>
            </a:r>
            <a:r>
              <a:rPr lang="en-US" sz="1400" dirty="0" smtClean="0"/>
              <a:t>the </a:t>
            </a:r>
            <a:r>
              <a:rPr lang="en-US" sz="1400" dirty="0"/>
              <a:t>vendor </a:t>
            </a:r>
            <a:r>
              <a:rPr lang="en-US" sz="1400" b="1" dirty="0"/>
              <a:t>may not </a:t>
            </a:r>
            <a:r>
              <a:rPr lang="en-US" sz="1400" dirty="0"/>
              <a:t>be the </a:t>
            </a:r>
            <a:r>
              <a:rPr lang="en-US" sz="1400" b="1" dirty="0"/>
              <a:t>only</a:t>
            </a:r>
            <a:r>
              <a:rPr lang="en-US" sz="1400" dirty="0"/>
              <a:t> one who can provide the services or the goods. Examples:</a:t>
            </a:r>
          </a:p>
          <a:p>
            <a:pPr marL="275434" indent="-275434">
              <a:buFont typeface="Arial" panose="020B0604020202020204" pitchFamily="34" charset="0"/>
              <a:buChar char="•"/>
            </a:pPr>
            <a:r>
              <a:rPr lang="en-US" sz="1400" dirty="0"/>
              <a:t>They have the unique skills and expertise to meet your business need</a:t>
            </a:r>
          </a:p>
          <a:p>
            <a:pPr marL="275434" indent="-275434">
              <a:buFont typeface="Arial" panose="020B0604020202020204" pitchFamily="34" charset="0"/>
              <a:buChar char="•"/>
            </a:pPr>
            <a:r>
              <a:rPr lang="en-US" sz="1400" dirty="0"/>
              <a:t>They are the most capable to do the work at hand</a:t>
            </a:r>
          </a:p>
          <a:p>
            <a:pPr marL="275434" indent="-275434">
              <a:buFont typeface="Arial" panose="020B0604020202020204" pitchFamily="34" charset="0"/>
              <a:buChar char="•"/>
            </a:pPr>
            <a:r>
              <a:rPr lang="en-US" sz="1400" dirty="0"/>
              <a:t>Choosing the vendor is the most feasible – it makes the most sense.  It </a:t>
            </a:r>
            <a:r>
              <a:rPr lang="en-US" sz="1400" dirty="0" smtClean="0"/>
              <a:t>saves </a:t>
            </a:r>
            <a:r>
              <a:rPr lang="en-US" sz="1400" dirty="0"/>
              <a:t>time and money – less </a:t>
            </a:r>
            <a:r>
              <a:rPr lang="en-US" sz="1400" dirty="0" smtClean="0"/>
              <a:t>risk; maybe:</a:t>
            </a:r>
            <a:endParaRPr lang="en-US" sz="1400" dirty="0"/>
          </a:p>
          <a:p>
            <a:pPr marL="716130" lvl="1" indent="-275434">
              <a:buFont typeface="Arial" panose="020B0604020202020204" pitchFamily="34" charset="0"/>
              <a:buChar char="•"/>
            </a:pPr>
            <a:r>
              <a:rPr lang="en-US" sz="1400" dirty="0" smtClean="0"/>
              <a:t>They </a:t>
            </a:r>
            <a:r>
              <a:rPr lang="en-US" sz="1400" dirty="0"/>
              <a:t>built the original application or designed the process</a:t>
            </a:r>
          </a:p>
          <a:p>
            <a:pPr marL="716130" lvl="1" indent="-275434">
              <a:buFont typeface="Arial" panose="020B0604020202020204" pitchFamily="34" charset="0"/>
              <a:buChar char="•"/>
            </a:pPr>
            <a:r>
              <a:rPr lang="en-US" sz="1400" dirty="0"/>
              <a:t>They wrote the original assessment</a:t>
            </a:r>
          </a:p>
          <a:p>
            <a:pPr marL="275434" indent="-275434">
              <a:buFont typeface="Arial" panose="020B0604020202020204" pitchFamily="34" charset="0"/>
              <a:buChar char="•"/>
            </a:pPr>
            <a:r>
              <a:rPr lang="en-US" sz="1400" dirty="0"/>
              <a:t>Although not the only vendor, they are the most </a:t>
            </a:r>
            <a:r>
              <a:rPr lang="en-US" sz="1400" b="1" dirty="0"/>
              <a:t>optimal or suitable</a:t>
            </a:r>
            <a:r>
              <a:rPr lang="en-US" sz="1400" dirty="0"/>
              <a:t>.</a:t>
            </a:r>
          </a:p>
          <a:p>
            <a:pPr marL="275434" indent="-275434">
              <a:buFont typeface="Arial" panose="020B0604020202020204" pitchFamily="34" charset="0"/>
              <a:buChar char="•"/>
            </a:pPr>
            <a:endParaRPr lang="en-US" sz="1400" dirty="0"/>
          </a:p>
          <a:p>
            <a:r>
              <a:rPr lang="en-US" sz="1400" b="1" dirty="0"/>
              <a:t>Your job is to know when you should compete and when you should sole source.  </a:t>
            </a:r>
            <a:r>
              <a:rPr lang="en-US" sz="1400" b="1" dirty="0" smtClean="0"/>
              <a:t>Some</a:t>
            </a:r>
            <a:r>
              <a:rPr lang="en-US" sz="1400" b="1" baseline="0" dirty="0" smtClean="0"/>
              <a:t> things </a:t>
            </a:r>
            <a:r>
              <a:rPr lang="en-US" sz="1400" b="1" dirty="0" smtClean="0"/>
              <a:t>you </a:t>
            </a:r>
            <a:r>
              <a:rPr lang="en-US" sz="1400" b="1" dirty="0"/>
              <a:t>need to consider:</a:t>
            </a:r>
          </a:p>
          <a:p>
            <a:pPr marL="275434" indent="-275434">
              <a:buFont typeface="Arial" panose="020B0604020202020204" pitchFamily="34" charset="0"/>
              <a:buChar char="•"/>
            </a:pPr>
            <a:r>
              <a:rPr lang="en-US" sz="1400" dirty="0"/>
              <a:t>Use a </a:t>
            </a:r>
            <a:r>
              <a:rPr lang="en-US" sz="1400" dirty="0" smtClean="0"/>
              <a:t>Master Contract </a:t>
            </a:r>
            <a:r>
              <a:rPr lang="en-US" sz="1400" dirty="0"/>
              <a:t>if it meets your needs</a:t>
            </a:r>
          </a:p>
          <a:p>
            <a:pPr marL="275434" indent="-275434">
              <a:buFont typeface="Arial" panose="020B0604020202020204" pitchFamily="34" charset="0"/>
              <a:buChar char="•"/>
            </a:pPr>
            <a:r>
              <a:rPr lang="en-US" sz="1400" dirty="0"/>
              <a:t>Validate why a competition is not </a:t>
            </a:r>
            <a:r>
              <a:rPr lang="en-US" sz="1400" dirty="0" smtClean="0"/>
              <a:t>feasible; and then ask yourself:</a:t>
            </a:r>
            <a:endParaRPr lang="en-US" sz="1400" dirty="0"/>
          </a:p>
          <a:p>
            <a:pPr marL="275434" indent="-275434">
              <a:buFont typeface="Arial" panose="020B0604020202020204" pitchFamily="34" charset="0"/>
              <a:buChar char="•"/>
            </a:pPr>
            <a:r>
              <a:rPr lang="en-US" sz="1400" dirty="0"/>
              <a:t>Does your sole source meet the definition?</a:t>
            </a:r>
          </a:p>
          <a:p>
            <a:pPr marL="275434" indent="-275434">
              <a:buFont typeface="Arial" panose="020B0604020202020204" pitchFamily="34" charset="0"/>
              <a:buChar char="•"/>
            </a:pPr>
            <a:endParaRPr lang="en-US" sz="1400" dirty="0"/>
          </a:p>
          <a:p>
            <a:pPr marL="275434" indent="-275434">
              <a:buFont typeface="Arial" panose="020B0604020202020204" pitchFamily="34" charset="0"/>
              <a:buChar char="•"/>
            </a:pPr>
            <a:r>
              <a:rPr lang="en-US" sz="1400" dirty="0"/>
              <a:t>DES Enterprise</a:t>
            </a:r>
            <a:r>
              <a:rPr lang="en-US" sz="1400" baseline="0" dirty="0"/>
              <a:t> Procurement Policy team</a:t>
            </a:r>
            <a:r>
              <a:rPr lang="en-US" sz="1400" dirty="0"/>
              <a:t> can help you with this!!!</a:t>
            </a:r>
          </a:p>
        </p:txBody>
      </p:sp>
      <p:sp>
        <p:nvSpPr>
          <p:cNvPr id="4" name="Slide Number Placeholder 3"/>
          <p:cNvSpPr>
            <a:spLocks noGrp="1"/>
          </p:cNvSpPr>
          <p:nvPr>
            <p:ph type="sldNum" sz="quarter" idx="10"/>
          </p:nvPr>
        </p:nvSpPr>
        <p:spPr/>
        <p:txBody>
          <a:bodyPr/>
          <a:lstStyle/>
          <a:p>
            <a:fld id="{90C750F5-EB1A-4073-84C4-CA7AFC96007F}"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charset="0"/>
                <a:ea typeface="+mn-ea"/>
                <a:cs typeface="+mn-cs"/>
              </a:rPr>
              <a:t>Per DES sole source Policy DES-140-00: agencies must</a:t>
            </a:r>
            <a:r>
              <a:rPr lang="en-US" sz="1200" kern="1200" baseline="0" dirty="0" smtClean="0">
                <a:solidFill>
                  <a:schemeClr val="tx1"/>
                </a:solidFill>
                <a:effectLst/>
                <a:latin typeface="Arial" charset="0"/>
                <a:ea typeface="+mn-ea"/>
                <a:cs typeface="+mn-cs"/>
              </a:rPr>
              <a:t> use the Sole Source Contracts Database (SSCD) to submit their contract and justification to DES. </a:t>
            </a:r>
          </a:p>
          <a:p>
            <a:endParaRPr lang="en-US" sz="1200" b="1"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There is a ten (10) day </a:t>
            </a:r>
            <a:r>
              <a:rPr lang="en-US" sz="1200" b="1" kern="1200" dirty="0">
                <a:solidFill>
                  <a:schemeClr val="tx1"/>
                </a:solidFill>
                <a:effectLst/>
                <a:latin typeface="Arial" charset="0"/>
                <a:ea typeface="+mn-ea"/>
                <a:cs typeface="+mn-cs"/>
              </a:rPr>
              <a:t>Sole Source Filing </a:t>
            </a:r>
            <a:r>
              <a:rPr lang="en-US" sz="1200" b="1" kern="1200" dirty="0" smtClean="0">
                <a:solidFill>
                  <a:schemeClr val="tx1"/>
                </a:solidFill>
                <a:effectLst/>
                <a:latin typeface="Arial" charset="0"/>
                <a:ea typeface="+mn-ea"/>
                <a:cs typeface="+mn-cs"/>
              </a:rPr>
              <a:t>period</a:t>
            </a:r>
            <a:endParaRPr lang="en-US" sz="1200" b="1" kern="1200" dirty="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This period doesn’t count the day filed and submitted to DES –</a:t>
            </a:r>
            <a:r>
              <a:rPr lang="en-US" sz="1200" kern="1200" baseline="0" dirty="0" smtClean="0">
                <a:solidFill>
                  <a:schemeClr val="tx1"/>
                </a:solidFill>
                <a:effectLst/>
                <a:latin typeface="Arial" charset="0"/>
                <a:ea typeface="+mn-ea"/>
                <a:cs typeface="+mn-cs"/>
              </a:rPr>
              <a:t> it also excludes weekends and holidays. </a:t>
            </a:r>
            <a:endParaRPr lang="en-US" sz="1200" kern="1200" dirty="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Your agency </a:t>
            </a:r>
            <a:r>
              <a:rPr lang="en-US" sz="1200" b="1" u="sng" kern="1200" dirty="0" smtClean="0">
                <a:solidFill>
                  <a:schemeClr val="tx1"/>
                </a:solidFill>
                <a:effectLst/>
                <a:latin typeface="Arial" charset="0"/>
                <a:ea typeface="+mn-ea"/>
                <a:cs typeface="+mn-cs"/>
              </a:rPr>
              <a:t>has</a:t>
            </a:r>
            <a:r>
              <a:rPr lang="en-US" sz="1200" kern="1200" dirty="0" smtClean="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to wait at least 10 working days – even if DES approves the contract filing early</a:t>
            </a:r>
          </a:p>
          <a:p>
            <a:endParaRPr lang="en-US" sz="1200" kern="1200" baseline="0" dirty="0" smtClean="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After the filing is submitted to DES:</a:t>
            </a:r>
          </a:p>
          <a:p>
            <a:r>
              <a:rPr lang="en-US" sz="1200" kern="1200" dirty="0">
                <a:solidFill>
                  <a:schemeClr val="tx1"/>
                </a:solidFill>
                <a:effectLst/>
                <a:latin typeface="Arial" charset="0"/>
                <a:ea typeface="+mn-ea"/>
                <a:cs typeface="+mn-cs"/>
              </a:rPr>
              <a:t>DES reads and reviews the </a:t>
            </a:r>
            <a:r>
              <a:rPr lang="en-US" sz="1200" kern="1200" dirty="0" smtClean="0">
                <a:solidFill>
                  <a:schemeClr val="tx1"/>
                </a:solidFill>
                <a:effectLst/>
                <a:latin typeface="Arial" charset="0"/>
                <a:ea typeface="+mn-ea"/>
                <a:cs typeface="+mn-cs"/>
              </a:rPr>
              <a:t>filing</a:t>
            </a:r>
            <a:r>
              <a:rPr lang="en-US" sz="1200" kern="1200" dirty="0">
                <a:solidFill>
                  <a:schemeClr val="tx1"/>
                </a:solidFill>
                <a:effectLst/>
                <a:latin typeface="Arial" charset="0"/>
                <a:ea typeface="+mn-ea"/>
                <a:cs typeface="+mn-cs"/>
              </a:rPr>
              <a:t>, including justification and the actual </a:t>
            </a:r>
            <a:r>
              <a:rPr lang="en-US" sz="1200" kern="1200" dirty="0" smtClean="0">
                <a:solidFill>
                  <a:schemeClr val="tx1"/>
                </a:solidFill>
                <a:effectLst/>
                <a:latin typeface="Arial" charset="0"/>
                <a:ea typeface="+mn-ea"/>
                <a:cs typeface="+mn-cs"/>
              </a:rPr>
              <a:t>contract</a:t>
            </a:r>
            <a:r>
              <a:rPr lang="en-US" sz="1200" kern="1200" baseline="0" dirty="0" smtClean="0">
                <a:solidFill>
                  <a:schemeClr val="tx1"/>
                </a:solidFill>
                <a:effectLst/>
                <a:latin typeface="Arial" charset="0"/>
                <a:ea typeface="+mn-ea"/>
                <a:cs typeface="+mn-cs"/>
              </a:rPr>
              <a:t> and/or </a:t>
            </a:r>
            <a:r>
              <a:rPr lang="en-US" sz="1200" kern="1200" dirty="0" smtClean="0">
                <a:solidFill>
                  <a:schemeClr val="tx1"/>
                </a:solidFill>
                <a:effectLst/>
                <a:latin typeface="Arial" charset="0"/>
                <a:ea typeface="+mn-ea"/>
                <a:cs typeface="+mn-cs"/>
              </a:rPr>
              <a:t>amendment </a:t>
            </a:r>
            <a:r>
              <a:rPr lang="en-US" sz="1200" kern="1200" dirty="0">
                <a:solidFill>
                  <a:schemeClr val="tx1"/>
                </a:solidFill>
                <a:effectLst/>
                <a:latin typeface="Arial" charset="0"/>
                <a:ea typeface="+mn-ea"/>
                <a:cs typeface="+mn-cs"/>
              </a:rPr>
              <a:t>document.</a:t>
            </a:r>
          </a:p>
          <a:p>
            <a:endParaRPr lang="en-US" sz="1200" kern="1200" dirty="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If the </a:t>
            </a:r>
            <a:r>
              <a:rPr lang="en-US" sz="1200" kern="1200" dirty="0">
                <a:solidFill>
                  <a:schemeClr val="tx1"/>
                </a:solidFill>
                <a:effectLst/>
                <a:latin typeface="Arial" charset="0"/>
                <a:ea typeface="+mn-ea"/>
                <a:cs typeface="+mn-cs"/>
              </a:rPr>
              <a:t>justification or contract is not complete &amp; correct, DES sends questions/comments back to </a:t>
            </a:r>
            <a:r>
              <a:rPr lang="en-US" sz="1200" kern="1200" dirty="0" smtClean="0">
                <a:solidFill>
                  <a:schemeClr val="tx1"/>
                </a:solidFill>
                <a:effectLst/>
                <a:latin typeface="Arial" charset="0"/>
                <a:ea typeface="+mn-ea"/>
                <a:cs typeface="+mn-cs"/>
              </a:rPr>
              <a:t>the listed agency </a:t>
            </a:r>
            <a:r>
              <a:rPr lang="en-US" sz="1200" kern="1200" dirty="0">
                <a:solidFill>
                  <a:schemeClr val="tx1"/>
                </a:solidFill>
                <a:effectLst/>
                <a:latin typeface="Arial" charset="0"/>
                <a:ea typeface="+mn-ea"/>
                <a:cs typeface="+mn-cs"/>
              </a:rPr>
              <a:t>contact </a:t>
            </a:r>
            <a:r>
              <a:rPr lang="en-US" sz="1200" kern="1200" dirty="0" smtClean="0">
                <a:solidFill>
                  <a:schemeClr val="tx1"/>
                </a:solidFill>
                <a:effectLst/>
                <a:latin typeface="Arial" charset="0"/>
                <a:ea typeface="+mn-ea"/>
                <a:cs typeface="+mn-cs"/>
              </a:rPr>
              <a:t>person</a:t>
            </a:r>
            <a:r>
              <a:rPr lang="en-US" sz="1200" kern="1200" baseline="0" dirty="0" smtClean="0">
                <a:solidFill>
                  <a:schemeClr val="tx1"/>
                </a:solidFill>
                <a:effectLst/>
                <a:latin typeface="Arial" charset="0"/>
                <a:ea typeface="+mn-ea"/>
                <a:cs typeface="+mn-cs"/>
              </a:rPr>
              <a:t> via the system.</a:t>
            </a:r>
            <a:endParaRPr lang="en-US" sz="1200" kern="1200" dirty="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Correspondence</a:t>
            </a:r>
            <a:r>
              <a:rPr lang="en-US" sz="1200" kern="1200" baseline="0" dirty="0" smtClean="0">
                <a:solidFill>
                  <a:schemeClr val="tx1"/>
                </a:solidFill>
                <a:effectLst/>
                <a:latin typeface="Arial" charset="0"/>
                <a:ea typeface="+mn-ea"/>
                <a:cs typeface="+mn-cs"/>
              </a:rPr>
              <a:t> q</a:t>
            </a:r>
            <a:r>
              <a:rPr lang="en-US" sz="1200" kern="1200" dirty="0" smtClean="0">
                <a:solidFill>
                  <a:schemeClr val="tx1"/>
                </a:solidFill>
                <a:effectLst/>
                <a:latin typeface="Arial" charset="0"/>
                <a:ea typeface="+mn-ea"/>
                <a:cs typeface="+mn-cs"/>
              </a:rPr>
              <a:t>uestions </a:t>
            </a:r>
            <a:r>
              <a:rPr lang="en-US" sz="1200" kern="1200" dirty="0">
                <a:solidFill>
                  <a:schemeClr val="tx1"/>
                </a:solidFill>
                <a:effectLst/>
                <a:latin typeface="Arial" charset="0"/>
                <a:ea typeface="+mn-ea"/>
                <a:cs typeface="+mn-cs"/>
              </a:rPr>
              <a:t>must be answered before DES can complete and approve the filing.</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Filings can be processed quickly when all information is correct and </a:t>
            </a:r>
            <a:r>
              <a:rPr lang="en-US" sz="1200" kern="1200" dirty="0" smtClean="0">
                <a:solidFill>
                  <a:schemeClr val="tx1"/>
                </a:solidFill>
                <a:effectLst/>
                <a:latin typeface="Arial" charset="0"/>
                <a:ea typeface="+mn-ea"/>
                <a:cs typeface="+mn-cs"/>
              </a:rPr>
              <a:t>complete</a:t>
            </a:r>
            <a:r>
              <a:rPr lang="en-US" sz="1200" kern="1200" baseline="0" dirty="0" smtClean="0">
                <a:solidFill>
                  <a:schemeClr val="tx1"/>
                </a:solidFill>
                <a:effectLst/>
                <a:latin typeface="Arial" charset="0"/>
                <a:ea typeface="+mn-ea"/>
                <a:cs typeface="+mn-cs"/>
              </a:rPr>
              <a:t> –including compelling justification for sole source.</a:t>
            </a:r>
            <a:r>
              <a:rPr lang="en-US" sz="1200" kern="1200" dirty="0" smtClean="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a:p>
            <a:endParaRPr lang="en-US" sz="1200" b="1" i="1" kern="1200" dirty="0">
              <a:solidFill>
                <a:schemeClr val="tx1"/>
              </a:solidFill>
              <a:effectLst/>
              <a:latin typeface="Arial" charset="0"/>
              <a:ea typeface="+mn-ea"/>
              <a:cs typeface="+mn-cs"/>
            </a:endParaRPr>
          </a:p>
          <a:p>
            <a:r>
              <a:rPr lang="en-US" sz="1200" b="0" i="1" kern="1200" dirty="0">
                <a:solidFill>
                  <a:schemeClr val="tx1"/>
                </a:solidFill>
                <a:effectLst/>
                <a:latin typeface="Arial" charset="0"/>
                <a:ea typeface="+mn-ea"/>
                <a:cs typeface="+mn-cs"/>
              </a:rPr>
              <a:t>REMEMBER, </a:t>
            </a:r>
            <a:r>
              <a:rPr lang="en-US" sz="1200" b="0" kern="1200" dirty="0">
                <a:solidFill>
                  <a:schemeClr val="tx1"/>
                </a:solidFill>
                <a:effectLst/>
                <a:latin typeface="Arial" charset="0"/>
                <a:ea typeface="+mn-ea"/>
                <a:cs typeface="+mn-cs"/>
              </a:rPr>
              <a:t>AMENDMENTS</a:t>
            </a:r>
            <a:r>
              <a:rPr lang="en-US" sz="1200" b="0" i="1" kern="1200" dirty="0">
                <a:solidFill>
                  <a:schemeClr val="tx1"/>
                </a:solidFill>
                <a:effectLst/>
                <a:latin typeface="Arial" charset="0"/>
                <a:ea typeface="+mn-ea"/>
                <a:cs typeface="+mn-cs"/>
              </a:rPr>
              <a:t> TO SOLE SOURCE CONTRACTS NEED TO BE FILED AS </a:t>
            </a:r>
            <a:r>
              <a:rPr lang="en-US" sz="1200" b="0" i="1" kern="1200" dirty="0" smtClean="0">
                <a:solidFill>
                  <a:schemeClr val="tx1"/>
                </a:solidFill>
                <a:effectLst/>
                <a:latin typeface="Arial" charset="0"/>
                <a:ea typeface="+mn-ea"/>
                <a:cs typeface="+mn-cs"/>
              </a:rPr>
              <a:t>WELL</a:t>
            </a:r>
            <a:r>
              <a:rPr lang="en-US" sz="1200" b="0" i="1" kern="1200" baseline="0" dirty="0" smtClean="0">
                <a:solidFill>
                  <a:schemeClr val="tx1"/>
                </a:solidFill>
                <a:effectLst/>
                <a:latin typeface="Arial" charset="0"/>
                <a:ea typeface="+mn-ea"/>
                <a:cs typeface="+mn-cs"/>
              </a:rPr>
              <a:t> – with the only exception being </a:t>
            </a:r>
            <a:r>
              <a:rPr lang="en-US" sz="1200" b="0" i="1" kern="1200" dirty="0" smtClean="0">
                <a:solidFill>
                  <a:schemeClr val="tx1"/>
                </a:solidFill>
                <a:effectLst/>
                <a:latin typeface="Arial" charset="0"/>
                <a:ea typeface="+mn-ea"/>
                <a:cs typeface="+mn-cs"/>
              </a:rPr>
              <a:t>amendments that are</a:t>
            </a:r>
            <a:r>
              <a:rPr lang="en-US" sz="1200" b="0" i="1" kern="1200" baseline="0" dirty="0" smtClean="0">
                <a:solidFill>
                  <a:schemeClr val="tx1"/>
                </a:solidFill>
                <a:effectLst/>
                <a:latin typeface="Arial" charset="0"/>
                <a:ea typeface="+mn-ea"/>
                <a:cs typeface="+mn-cs"/>
              </a:rPr>
              <a:t> “administrative in nature” – meaning there are no changes to contract performance term, consideration, etc. </a:t>
            </a:r>
            <a:endParaRPr lang="en-US" sz="1200" b="0" kern="1200" dirty="0">
              <a:solidFill>
                <a:schemeClr val="tx1"/>
              </a:solidFill>
              <a:effectLst/>
              <a:latin typeface="Arial" charset="0"/>
              <a:ea typeface="+mn-ea"/>
              <a:cs typeface="+mn-cs"/>
            </a:endParaRPr>
          </a:p>
          <a:p>
            <a:endParaRPr lang="en-US" sz="1200" b="1" i="1" kern="1200" dirty="0" smtClean="0">
              <a:solidFill>
                <a:schemeClr val="tx1"/>
              </a:solidFill>
              <a:effectLst/>
              <a:latin typeface="Arial" charset="0"/>
              <a:ea typeface="+mn-ea"/>
              <a:cs typeface="+mn-cs"/>
            </a:endParaRPr>
          </a:p>
          <a:p>
            <a:r>
              <a:rPr lang="en-US" sz="1200" kern="1200" baseline="0" dirty="0" smtClean="0">
                <a:solidFill>
                  <a:schemeClr val="tx1"/>
                </a:solidFill>
                <a:effectLst/>
                <a:latin typeface="Arial" charset="0"/>
                <a:ea typeface="+mn-ea"/>
                <a:cs typeface="+mn-cs"/>
              </a:rPr>
              <a:t>The</a:t>
            </a:r>
            <a:r>
              <a:rPr lang="en-US" sz="1200" kern="1200" dirty="0" smtClean="0">
                <a:solidFill>
                  <a:schemeClr val="tx1"/>
                </a:solidFill>
                <a:effectLst/>
                <a:latin typeface="Arial" charset="0"/>
                <a:ea typeface="+mn-ea"/>
                <a:cs typeface="+mn-cs"/>
              </a:rPr>
              <a:t> SSCD automatically calculates the 10 working days – giving you the first possible start date;</a:t>
            </a:r>
            <a:r>
              <a:rPr lang="en-US" sz="1200" kern="1200" baseline="0" dirty="0" smtClean="0">
                <a:solidFill>
                  <a:schemeClr val="tx1"/>
                </a:solidFill>
                <a:effectLst/>
                <a:latin typeface="Arial" charset="0"/>
                <a:ea typeface="+mn-ea"/>
                <a:cs typeface="+mn-cs"/>
              </a:rPr>
              <a:t> keep in mind though that</a:t>
            </a:r>
            <a:r>
              <a:rPr lang="en-US" sz="1200" kern="1200" dirty="0" smtClean="0">
                <a:solidFill>
                  <a:schemeClr val="tx1"/>
                </a:solidFill>
                <a:effectLst/>
                <a:latin typeface="Arial" charset="0"/>
                <a:ea typeface="+mn-ea"/>
                <a:cs typeface="+mn-cs"/>
              </a:rPr>
              <a:t> the start date in the SSCD must reflect</a:t>
            </a:r>
            <a:r>
              <a:rPr lang="en-US" sz="1200" kern="1200" baseline="0" dirty="0" smtClean="0">
                <a:solidFill>
                  <a:schemeClr val="tx1"/>
                </a:solidFill>
                <a:effectLst/>
                <a:latin typeface="Arial" charset="0"/>
                <a:ea typeface="+mn-ea"/>
                <a:cs typeface="+mn-cs"/>
              </a:rPr>
              <a:t> the actual contract start date.</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If work starts before the filing period and approval is in place, DES will </a:t>
            </a:r>
            <a:r>
              <a:rPr lang="en-US" sz="1200" b="1" kern="1200" dirty="0" smtClean="0">
                <a:solidFill>
                  <a:schemeClr val="tx1"/>
                </a:solidFill>
                <a:effectLst/>
                <a:latin typeface="Arial" charset="0"/>
                <a:ea typeface="+mn-ea"/>
                <a:cs typeface="+mn-cs"/>
              </a:rPr>
              <a:t>disapprove</a:t>
            </a:r>
            <a:r>
              <a:rPr lang="en-US" sz="1200" kern="1200" dirty="0" smtClean="0">
                <a:solidFill>
                  <a:schemeClr val="tx1"/>
                </a:solidFill>
                <a:effectLst/>
                <a:latin typeface="Arial" charset="0"/>
                <a:ea typeface="+mn-ea"/>
                <a:cs typeface="+mn-cs"/>
              </a:rPr>
              <a:t> the filing and it will effect your</a:t>
            </a:r>
            <a:r>
              <a:rPr lang="en-US" sz="1200" kern="1200" baseline="0" dirty="0" smtClean="0">
                <a:solidFill>
                  <a:schemeClr val="tx1"/>
                </a:solidFill>
                <a:effectLst/>
                <a:latin typeface="Arial" charset="0"/>
                <a:ea typeface="+mn-ea"/>
                <a:cs typeface="+mn-cs"/>
              </a:rPr>
              <a:t> agency’s </a:t>
            </a:r>
            <a:r>
              <a:rPr lang="en-US" sz="1200" kern="1200" dirty="0" smtClean="0">
                <a:solidFill>
                  <a:schemeClr val="tx1"/>
                </a:solidFill>
                <a:effectLst/>
                <a:latin typeface="Arial" charset="0"/>
                <a:ea typeface="+mn-ea"/>
                <a:cs typeface="+mn-cs"/>
              </a:rPr>
              <a:t>delegation of authority</a:t>
            </a:r>
            <a:r>
              <a:rPr lang="en-US" sz="1200" kern="1200" baseline="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endParaRPr lang="en-US" sz="1200" b="1" i="1"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001338F8-3D32-4582-9BE3-F17486726F20}" type="slidenum">
              <a:rPr lang="en-US" smtClean="0"/>
              <a:pPr>
                <a:defRPr/>
              </a:pPr>
              <a:t>38</a:t>
            </a:fld>
            <a:endParaRPr lang="en-US" dirty="0"/>
          </a:p>
        </p:txBody>
      </p:sp>
    </p:spTree>
    <p:extLst>
      <p:ext uri="{BB962C8B-B14F-4D97-AF65-F5344CB8AC3E}">
        <p14:creationId xmlns:p14="http://schemas.microsoft.com/office/powerpoint/2010/main" val="3127960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200" b="1" i="1" kern="1200" dirty="0" smtClean="0">
                <a:solidFill>
                  <a:schemeClr val="tx1"/>
                </a:solidFill>
                <a:effectLst/>
                <a:latin typeface="Arial" charset="0"/>
                <a:ea typeface="+mn-ea"/>
                <a:cs typeface="+mn-cs"/>
              </a:rPr>
              <a:t>Before you can file a sole source, you’ll need to gain access to the system:</a:t>
            </a:r>
          </a:p>
          <a:p>
            <a:endParaRPr lang="en-US" sz="1200" b="1" i="1" kern="1200" dirty="0" smtClean="0">
              <a:solidFill>
                <a:schemeClr val="tx1"/>
              </a:solidFill>
              <a:effectLst/>
              <a:latin typeface="Arial" charset="0"/>
              <a:ea typeface="+mn-ea"/>
              <a:cs typeface="+mn-cs"/>
            </a:endParaRPr>
          </a:p>
          <a:p>
            <a:pPr marL="228600" indent="-228600">
              <a:buAutoNum type="arabicPeriod"/>
            </a:pPr>
            <a:r>
              <a:rPr lang="en-US" sz="1200" b="1" i="1" kern="1200" dirty="0" smtClean="0">
                <a:solidFill>
                  <a:schemeClr val="tx1"/>
                </a:solidFill>
                <a:effectLst/>
                <a:latin typeface="Arial" charset="0"/>
                <a:ea typeface="+mn-ea"/>
                <a:cs typeface="+mn-cs"/>
              </a:rPr>
              <a:t>Find</a:t>
            </a:r>
            <a:r>
              <a:rPr lang="en-US" sz="1200" b="1" i="1" kern="1200" baseline="0" dirty="0" smtClean="0">
                <a:solidFill>
                  <a:schemeClr val="tx1"/>
                </a:solidFill>
                <a:effectLst/>
                <a:latin typeface="Arial" charset="0"/>
                <a:ea typeface="+mn-ea"/>
                <a:cs typeface="+mn-cs"/>
              </a:rPr>
              <a:t> your “agency administrator” – if you don’t know who that is, email DES Contracting to see if you have one assigned (or to update records if someone retired or left the agency)</a:t>
            </a:r>
          </a:p>
          <a:p>
            <a:pPr marL="228600" indent="-228600">
              <a:buAutoNum type="arabicPeriod"/>
            </a:pPr>
            <a:r>
              <a:rPr lang="en-US" sz="1200" b="1" i="1" kern="1200" baseline="0" dirty="0" smtClean="0">
                <a:solidFill>
                  <a:schemeClr val="tx1"/>
                </a:solidFill>
                <a:effectLst/>
                <a:latin typeface="Arial" charset="0"/>
                <a:ea typeface="+mn-ea"/>
                <a:cs typeface="+mn-cs"/>
              </a:rPr>
              <a:t>There are many access levels to the system. The user manual goes more in depth with what each of these levels will allow you to do. For example: Agency Query Staff only have permission to look up and view their agency’s filings, but not submit them on behalf of their agency. </a:t>
            </a:r>
          </a:p>
          <a:p>
            <a:pPr marL="228600" indent="-228600">
              <a:buAutoNum type="arabicPeriod"/>
            </a:pPr>
            <a:r>
              <a:rPr lang="en-US" sz="1200" b="1" i="1" kern="1200" baseline="0" dirty="0" smtClean="0">
                <a:solidFill>
                  <a:schemeClr val="tx1"/>
                </a:solidFill>
                <a:effectLst/>
                <a:latin typeface="Arial" charset="0"/>
                <a:ea typeface="+mn-ea"/>
                <a:cs typeface="+mn-cs"/>
              </a:rPr>
              <a:t>Once you have access, you can use the SSCD User Manual as a resource to walk you through submitting a filing. </a:t>
            </a:r>
          </a:p>
          <a:p>
            <a:pPr marL="228600" indent="-228600">
              <a:buAutoNum type="arabicPeriod"/>
            </a:pPr>
            <a:r>
              <a:rPr lang="en-US" sz="1200" b="1" i="1" kern="1200" baseline="0" dirty="0" smtClean="0">
                <a:solidFill>
                  <a:schemeClr val="tx1"/>
                </a:solidFill>
                <a:effectLst/>
                <a:latin typeface="Arial" charset="0"/>
                <a:ea typeface="+mn-ea"/>
                <a:cs typeface="+mn-cs"/>
              </a:rPr>
              <a:t>If you need help, I am always happy to assist. </a:t>
            </a:r>
          </a:p>
          <a:p>
            <a:pPr marL="228600" indent="-228600">
              <a:buAutoNum type="arabicPeriod"/>
            </a:pPr>
            <a:endParaRPr lang="en-US" sz="1200" b="1" i="1" kern="1200" baseline="0" dirty="0" smtClean="0">
              <a:solidFill>
                <a:schemeClr val="tx1"/>
              </a:solidFill>
              <a:effectLst/>
              <a:latin typeface="Arial" charset="0"/>
              <a:ea typeface="+mn-ea"/>
              <a:cs typeface="+mn-cs"/>
            </a:endParaRPr>
          </a:p>
          <a:p>
            <a:pPr marL="228600" indent="-228600">
              <a:buAutoNum type="arabicPeriod"/>
            </a:pPr>
            <a:endParaRPr lang="en-US" sz="1200" b="1" i="1" kern="1200" baseline="0" dirty="0" smtClean="0">
              <a:solidFill>
                <a:schemeClr val="tx1"/>
              </a:solidFill>
              <a:effectLst/>
              <a:latin typeface="Arial" charset="0"/>
              <a:ea typeface="+mn-ea"/>
              <a:cs typeface="+mn-cs"/>
            </a:endParaRPr>
          </a:p>
          <a:p>
            <a:pPr marL="228600" indent="-228600">
              <a:buAutoNum type="arabicPeriod"/>
            </a:pPr>
            <a:endParaRPr lang="en-US" sz="1200" b="1" i="1"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001338F8-3D32-4582-9BE3-F17486726F20}" type="slidenum">
              <a:rPr lang="en-US" smtClean="0"/>
              <a:pPr>
                <a:defRPr/>
              </a:pPr>
              <a:t>39</a:t>
            </a:fld>
            <a:endParaRPr lang="en-US" dirty="0"/>
          </a:p>
        </p:txBody>
      </p:sp>
    </p:spTree>
    <p:extLst>
      <p:ext uri="{BB962C8B-B14F-4D97-AF65-F5344CB8AC3E}">
        <p14:creationId xmlns:p14="http://schemas.microsoft.com/office/powerpoint/2010/main" val="250000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CC6F3-CC36-4B69-B358-E544F5145FDD}" type="slidenum">
              <a:rPr lang="en-US" smtClean="0"/>
              <a:t>4</a:t>
            </a:fld>
            <a:endParaRPr lang="en-US"/>
          </a:p>
        </p:txBody>
      </p:sp>
    </p:spTree>
    <p:extLst>
      <p:ext uri="{BB962C8B-B14F-4D97-AF65-F5344CB8AC3E}">
        <p14:creationId xmlns:p14="http://schemas.microsoft.com/office/powerpoint/2010/main" val="367976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None/>
            </a:pPr>
            <a:r>
              <a:rPr lang="en-US" sz="1600" b="1" baseline="0" dirty="0"/>
              <a:t>Three (3) basic actions (or timelines) required.  The next few slides will dig into each of these actions.</a:t>
            </a:r>
          </a:p>
          <a:p>
            <a:pPr>
              <a:buNone/>
            </a:pPr>
            <a:endParaRPr lang="en-US" sz="1600" b="1" baseline="0" dirty="0"/>
          </a:p>
          <a:p>
            <a:pPr marL="342900" indent="-342900">
              <a:buAutoNum type="arabicPeriod"/>
            </a:pPr>
            <a:r>
              <a:rPr lang="en-US" sz="1600" b="1" baseline="0" dirty="0"/>
              <a:t>Post your intent (referred to often as a legal notice) to procure sole source</a:t>
            </a:r>
            <a:r>
              <a:rPr lang="en-US" sz="1600" b="1" baseline="0" dirty="0" smtClean="0"/>
              <a:t>. I am happy to provide you with examples of legal notices – just give me a call or email me. </a:t>
            </a:r>
            <a:r>
              <a:rPr lang="en-US" sz="1600" b="0" baseline="0" dirty="0" smtClean="0"/>
              <a:t>Keep in mind that the 5 business/working days doesn’t include the day you post in WEBS and it also excludes any holidays. </a:t>
            </a:r>
            <a:endParaRPr lang="en-US" sz="1600" b="0" baseline="0" dirty="0"/>
          </a:p>
          <a:p>
            <a:pPr marL="342900" indent="-342900">
              <a:buAutoNum type="arabicPeriod"/>
            </a:pPr>
            <a:r>
              <a:rPr lang="en-US" sz="1600" b="1" baseline="0" dirty="0"/>
              <a:t>Post on your agency website the notice and that the contract is available for public inspection (some agencies just post a copy of the contract, some post a notice that it’s available upon request).</a:t>
            </a:r>
            <a:r>
              <a:rPr lang="en-US" sz="1600" b="0" baseline="0" dirty="0"/>
              <a:t> </a:t>
            </a:r>
            <a:r>
              <a:rPr lang="en-US" sz="1600" b="0" baseline="0" dirty="0" smtClean="0"/>
              <a:t>Make sure you take a screen shot of the posting on your website that also includes a time/date stamp for auditing purposes. I always recommend agencies take another screenshot the day they take the posting down; This way, when you are audited in the future, you have a complete record in the contract file that you met the transparency requirements. </a:t>
            </a:r>
            <a:endParaRPr lang="en-US" sz="1600" b="0" baseline="0" dirty="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b="1" baseline="0" dirty="0"/>
              <a:t>Submit filing to DES via SSCD. </a:t>
            </a:r>
            <a:r>
              <a:rPr lang="en-US" sz="1600" b="0" baseline="0" dirty="0" smtClean="0"/>
              <a:t>The system will automatically calculate the days and tell you the first possible start date for your contract. The day you file in SSCD doesn’t count towards the 10-day period.</a:t>
            </a:r>
          </a:p>
          <a:p>
            <a:pPr marL="342900" indent="-342900">
              <a:buAutoNum type="arabicPeriod"/>
            </a:pPr>
            <a:endParaRPr lang="en-US" sz="1600" b="1" baseline="0" dirty="0"/>
          </a:p>
          <a:p>
            <a:pPr marL="342900" indent="-342900">
              <a:buAutoNum type="arabicPeriod"/>
            </a:pPr>
            <a:endParaRPr lang="en-US" sz="1600" b="1" baseline="0" dirty="0"/>
          </a:p>
          <a:p>
            <a:endParaRPr lang="en-US" sz="3200" dirty="0"/>
          </a:p>
        </p:txBody>
      </p:sp>
      <p:sp>
        <p:nvSpPr>
          <p:cNvPr id="4" name="Slide Number Placeholder 3"/>
          <p:cNvSpPr>
            <a:spLocks noGrp="1"/>
          </p:cNvSpPr>
          <p:nvPr>
            <p:ph type="sldNum" sz="quarter" idx="10"/>
          </p:nvPr>
        </p:nvSpPr>
        <p:spPr/>
        <p:txBody>
          <a:bodyPr/>
          <a:lstStyle/>
          <a:p>
            <a:fld id="{90C750F5-EB1A-4073-84C4-CA7AFC96007F}"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698500"/>
            <a:ext cx="7148513" cy="4022725"/>
          </a:xfrm>
        </p:spPr>
      </p:sp>
      <p:sp>
        <p:nvSpPr>
          <p:cNvPr id="3" name="Notes Placeholder 2"/>
          <p:cNvSpPr>
            <a:spLocks noGrp="1"/>
          </p:cNvSpPr>
          <p:nvPr>
            <p:ph type="body" idx="1"/>
          </p:nvPr>
        </p:nvSpPr>
        <p:spPr/>
        <p:txBody>
          <a:bodyPr>
            <a:normAutofit fontScale="32500" lnSpcReduction="20000"/>
          </a:bodyPr>
          <a:lstStyle/>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b="1" dirty="0" smtClean="0"/>
              <a:t>Post </a:t>
            </a:r>
            <a:r>
              <a:rPr lang="en-US" sz="1600" b="1" dirty="0"/>
              <a:t>the intent to sole source on WEBS </a:t>
            </a:r>
            <a:r>
              <a:rPr lang="en-US" sz="1600" b="0" dirty="0"/>
              <a:t>f</a:t>
            </a:r>
            <a:r>
              <a:rPr lang="en-US" sz="1600" dirty="0"/>
              <a:t>or no less than 5 </a:t>
            </a:r>
            <a:r>
              <a:rPr lang="en-US" sz="1600" dirty="0" smtClean="0"/>
              <a:t>business days</a:t>
            </a:r>
            <a:r>
              <a:rPr lang="en-US" sz="1600" baseline="0" dirty="0"/>
              <a:t> </a:t>
            </a:r>
            <a:r>
              <a:rPr lang="en-US" sz="1600" baseline="0" dirty="0" smtClean="0"/>
              <a:t>– again, the day you post doesn’t count.</a:t>
            </a:r>
            <a:r>
              <a:rPr lang="en-US" sz="1600" dirty="0" smtClean="0"/>
              <a:t>  If you aren’t completely sure of the market, </a:t>
            </a:r>
            <a:r>
              <a:rPr lang="en-US" sz="1600" b="1" dirty="0" smtClean="0"/>
              <a:t>this </a:t>
            </a:r>
            <a:r>
              <a:rPr lang="en-US" sz="1600" b="1" dirty="0"/>
              <a:t>is a</a:t>
            </a:r>
            <a:r>
              <a:rPr lang="en-US" sz="1600" b="1" baseline="0" dirty="0"/>
              <a:t> great way to test the vendor community to see if it really is a sole source.</a:t>
            </a:r>
            <a:endParaRPr lang="en-US" sz="1600" b="1" dirty="0"/>
          </a:p>
          <a:p>
            <a:endParaRPr lang="en-US" sz="1600" dirty="0"/>
          </a:p>
          <a:p>
            <a:pPr marL="285750" indent="-285750">
              <a:buFont typeface="Arial" panose="020B0604020202020204" pitchFamily="34" charset="0"/>
              <a:buChar char="•"/>
            </a:pPr>
            <a:r>
              <a:rPr lang="en-US" sz="1600" dirty="0"/>
              <a:t>This is not a request for bids.</a:t>
            </a:r>
          </a:p>
          <a:p>
            <a:endParaRPr lang="en-US" sz="1600" dirty="0"/>
          </a:p>
          <a:p>
            <a:pPr marL="285750" indent="-285750">
              <a:buFont typeface="Arial" panose="020B0604020202020204" pitchFamily="34" charset="0"/>
              <a:buChar char="•"/>
            </a:pPr>
            <a:r>
              <a:rPr lang="en-US" sz="1600" dirty="0"/>
              <a:t>Be sure that the “Intent to Sole Source” contains compelling and detailed information to:</a:t>
            </a:r>
          </a:p>
          <a:p>
            <a:pPr marL="881390" lvl="1" indent="-440695">
              <a:buFont typeface="+mj-lt"/>
              <a:buAutoNum type="arabicPeriod"/>
            </a:pPr>
            <a:r>
              <a:rPr lang="en-US" sz="1600" dirty="0"/>
              <a:t>Convince other vendors that this is really a sole source</a:t>
            </a:r>
          </a:p>
          <a:p>
            <a:pPr marL="881390" lvl="1" indent="-440695">
              <a:buFont typeface="+mj-lt"/>
              <a:buAutoNum type="arabicPeriod"/>
            </a:pPr>
            <a:r>
              <a:rPr lang="en-US" sz="1600" dirty="0"/>
              <a:t>Allow vendors who feel it is not a sole source to submit capability statements that allow you to evaluate what they can </a:t>
            </a:r>
            <a:r>
              <a:rPr lang="en-US" sz="1600" dirty="0" smtClean="0"/>
              <a:t>do.</a:t>
            </a:r>
          </a:p>
          <a:p>
            <a:pPr marL="881390" lvl="1" indent="-440695">
              <a:buFont typeface="+mj-lt"/>
              <a:buAutoNum type="arabicPeriod"/>
            </a:pPr>
            <a:endParaRPr lang="en-US" sz="1600" b="1" dirty="0" smtClean="0"/>
          </a:p>
          <a:p>
            <a:pPr marL="0" lvl="0" indent="0">
              <a:buFont typeface="Arial" panose="020B0604020202020204" pitchFamily="34" charset="0"/>
              <a:buNone/>
            </a:pPr>
            <a:r>
              <a:rPr lang="en-US" sz="1600" b="1" kern="1200" dirty="0" smtClean="0">
                <a:solidFill>
                  <a:schemeClr val="tx1"/>
                </a:solidFill>
                <a:latin typeface="+mn-lt"/>
                <a:ea typeface="+mn-ea"/>
                <a:cs typeface="+mn-cs"/>
              </a:rPr>
              <a:t>Agencies</a:t>
            </a:r>
            <a:r>
              <a:rPr lang="en-US" sz="6200" b="1" dirty="0" smtClean="0"/>
              <a:t> should develop a process for responding to all sole source inquiries. Don’t</a:t>
            </a:r>
            <a:r>
              <a:rPr lang="en-US" sz="6200" b="1" baseline="0" dirty="0" smtClean="0"/>
              <a:t> leave the vendors wondering (1) what they should submit (2) who to submit questions and/or capability statements to and (3) when capability statements are due by. </a:t>
            </a:r>
            <a:r>
              <a:rPr lang="en-US" sz="6200" b="0" baseline="0" dirty="0" smtClean="0"/>
              <a:t>You m</a:t>
            </a:r>
            <a:r>
              <a:rPr lang="en-US" sz="5500" b="0" dirty="0" smtClean="0"/>
              <a:t>ust </a:t>
            </a:r>
            <a:r>
              <a:rPr lang="en-US" sz="5500" dirty="0" smtClean="0"/>
              <a:t>respond to all vendor inquiries in writing. Inquiries may or may not result in actual capability</a:t>
            </a:r>
            <a:r>
              <a:rPr lang="en-US" sz="5500" baseline="0" dirty="0" smtClean="0"/>
              <a:t> statements.</a:t>
            </a:r>
            <a:endParaRPr lang="en-US" sz="5500" dirty="0" smtClean="0"/>
          </a:p>
          <a:p>
            <a:r>
              <a:rPr lang="en-US" sz="1600" dirty="0" smtClean="0"/>
              <a:t>If </a:t>
            </a:r>
            <a:r>
              <a:rPr lang="en-US" sz="1600" dirty="0"/>
              <a:t>vendors submit capability statements that shows they </a:t>
            </a:r>
            <a:r>
              <a:rPr lang="en-US" sz="1600" b="1" dirty="0"/>
              <a:t>can</a:t>
            </a:r>
            <a:r>
              <a:rPr lang="en-US" sz="1600" dirty="0"/>
              <a:t> do the work, </a:t>
            </a:r>
            <a:r>
              <a:rPr lang="en-US" sz="1600" dirty="0" smtClean="0"/>
              <a:t> you </a:t>
            </a:r>
            <a:r>
              <a:rPr lang="en-US" sz="1600" b="1" dirty="0" smtClean="0"/>
              <a:t>may</a:t>
            </a:r>
            <a:r>
              <a:rPr lang="en-US" sz="1600" dirty="0" smtClean="0"/>
              <a:t> need to withdraw your filing for sole </a:t>
            </a:r>
            <a:r>
              <a:rPr lang="en-US" sz="1600" dirty="0"/>
              <a:t>source and begin competition</a:t>
            </a:r>
            <a:r>
              <a:rPr lang="en-US" sz="1600" dirty="0" smtClean="0"/>
              <a:t>.</a:t>
            </a:r>
            <a:endParaRPr lang="en-US" sz="1600" dirty="0"/>
          </a:p>
        </p:txBody>
      </p:sp>
      <p:sp>
        <p:nvSpPr>
          <p:cNvPr id="4" name="Slide Number Placeholder 3"/>
          <p:cNvSpPr>
            <a:spLocks noGrp="1"/>
          </p:cNvSpPr>
          <p:nvPr>
            <p:ph type="sldNum" sz="quarter" idx="10"/>
          </p:nvPr>
        </p:nvSpPr>
        <p:spPr/>
        <p:txBody>
          <a:bodyPr/>
          <a:lstStyle/>
          <a:p>
            <a:fld id="{90C750F5-EB1A-4073-84C4-CA7AFC96007F}"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600" b="1" baseline="0" dirty="0"/>
              <a:t>This step is all about TRANSPARENCY to the public!!!</a:t>
            </a:r>
          </a:p>
          <a:p>
            <a:endParaRPr lang="en-US" sz="1600"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aseline="0" dirty="0"/>
              <a:t>Make all contracts available for </a:t>
            </a:r>
            <a:r>
              <a:rPr lang="en-US" sz="1600" b="1" baseline="0" dirty="0"/>
              <a:t>public inspection </a:t>
            </a:r>
            <a:r>
              <a:rPr lang="en-US" sz="1600" b="0" baseline="0" dirty="0"/>
              <a:t>by posting </a:t>
            </a:r>
            <a:r>
              <a:rPr lang="en-US" sz="1600" baseline="0" dirty="0" smtClean="0"/>
              <a:t>on your agency’s </a:t>
            </a:r>
            <a:r>
              <a:rPr lang="en-US" sz="1600" baseline="0" dirty="0"/>
              <a:t>website </a:t>
            </a:r>
            <a:r>
              <a:rPr lang="en-US" sz="1600" baseline="0" dirty="0" smtClean="0"/>
              <a:t>for at </a:t>
            </a:r>
            <a:r>
              <a:rPr lang="en-US" sz="1600" baseline="0" dirty="0"/>
              <a:t>least 10 working days prior to intended contract start date.  We get questions around using the WEBS posting or filing in SSCD to satisfy this step, but neither will meet the transparency requirements for the public as </a:t>
            </a:r>
            <a:r>
              <a:rPr lang="en-US" sz="1600" b="1" i="1" baseline="0" dirty="0" smtClean="0"/>
              <a:t>only vendors have </a:t>
            </a:r>
            <a:r>
              <a:rPr lang="en-US" sz="1600" b="1" i="1" baseline="0" dirty="0"/>
              <a:t>access to WEBS </a:t>
            </a:r>
            <a:r>
              <a:rPr lang="en-US" sz="1600" baseline="0" dirty="0"/>
              <a:t>(the general public does not); and the SSCD is not open to the public</a:t>
            </a:r>
            <a:r>
              <a:rPr lang="en-US" sz="1600" baseline="0" dirty="0" smtClean="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aseline="0" dirty="0" smtClean="0"/>
              <a:t>I’ve seen some agencies post the actual documents (legal notice, contract) to their website and then other agencies advertise their intent to sole source and state that the contract is available upon request,; and then include contact information.</a:t>
            </a:r>
            <a:endParaRPr lang="en-US" sz="1600" baseline="0" dirty="0"/>
          </a:p>
          <a:p>
            <a:endParaRPr lang="en-US" sz="2400" b="1" dirty="0"/>
          </a:p>
          <a:p>
            <a:endParaRPr lang="en-US" sz="2400" b="1" dirty="0"/>
          </a:p>
        </p:txBody>
      </p:sp>
      <p:sp>
        <p:nvSpPr>
          <p:cNvPr id="4" name="Slide Number Placeholder 3"/>
          <p:cNvSpPr>
            <a:spLocks noGrp="1"/>
          </p:cNvSpPr>
          <p:nvPr>
            <p:ph type="sldNum" sz="quarter" idx="10"/>
          </p:nvPr>
        </p:nvSpPr>
        <p:spPr/>
        <p:txBody>
          <a:bodyPr/>
          <a:lstStyle/>
          <a:p>
            <a:fld id="{90C750F5-EB1A-4073-84C4-CA7AFC96007F}"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Submit to DES/file</a:t>
            </a:r>
            <a:r>
              <a:rPr lang="en-US" dirty="0"/>
              <a:t> through the Sole Source Contracts Database (SSCD). </a:t>
            </a:r>
            <a:r>
              <a:rPr lang="en-US" sz="1200" b="1" i="1" kern="1200" baseline="0" dirty="0" smtClean="0">
                <a:solidFill>
                  <a:schemeClr val="tx1"/>
                </a:solidFill>
                <a:effectLst/>
                <a:latin typeface="Arial" charset="0"/>
                <a:ea typeface="+mn-ea"/>
                <a:cs typeface="+mn-cs"/>
              </a:rPr>
              <a:t>Another helpful thing to know when it comes time to file or use the system, is that the system will time out. So be prepared to always save your answers frequently to avoid potential rework –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DES must approve sole source contract before contract becomes</a:t>
            </a:r>
            <a:r>
              <a:rPr lang="en-US" baseline="0" dirty="0"/>
              <a:t> binding. </a:t>
            </a:r>
            <a:r>
              <a:rPr lang="en-US" dirty="0" smtClean="0"/>
              <a:t>Avoid invalid contracts – Do not start work until you have received DES approval!</a:t>
            </a:r>
          </a:p>
          <a:p>
            <a:r>
              <a:rPr lang="en-US" dirty="0" smtClean="0"/>
              <a:t>Contracts </a:t>
            </a:r>
            <a:r>
              <a:rPr lang="en-US" dirty="0"/>
              <a:t>that begin before filing will be </a:t>
            </a:r>
            <a:r>
              <a:rPr lang="en-US" b="1" i="1" dirty="0"/>
              <a:t>disapproved.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next couple of slides I will</a:t>
            </a:r>
            <a:r>
              <a:rPr lang="en-US" baseline="0" dirty="0" smtClean="0"/>
              <a:t> show you what the justification questions look like that the system will prompt.</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Also: The ten-day period is</a:t>
            </a:r>
            <a:r>
              <a:rPr lang="en-US" baseline="0" dirty="0"/>
              <a:t> a </a:t>
            </a:r>
            <a:r>
              <a:rPr lang="en-US" b="1" baseline="0" dirty="0"/>
              <a:t>minimum</a:t>
            </a:r>
            <a:r>
              <a:rPr lang="en-US" b="0" baseline="0" dirty="0"/>
              <a:t> – </a:t>
            </a:r>
            <a:r>
              <a:rPr lang="en-US" b="0" baseline="0" dirty="0" smtClean="0"/>
              <a:t>it’s not </a:t>
            </a:r>
            <a:r>
              <a:rPr lang="en-US" b="0" baseline="0" dirty="0"/>
              <a:t>a deadline for DES action. DES needs this time to manage our workload and ensure that each filing receives meaningful and comprehensive analysis.</a:t>
            </a:r>
            <a:endParaRPr lang="en-US" b="1" dirty="0"/>
          </a:p>
          <a:p>
            <a:endParaRPr lang="en-US" dirty="0" smtClean="0"/>
          </a:p>
          <a:p>
            <a:pPr marL="285750" lvl="0" indent="-285750">
              <a:buFont typeface="Arial" panose="020B0604020202020204" pitchFamily="34" charset="0"/>
              <a:buChar char="•"/>
            </a:pPr>
            <a:r>
              <a:rPr lang="en-US" sz="1400" baseline="0" dirty="0" smtClean="0"/>
              <a:t>Contract work can start on the </a:t>
            </a:r>
            <a:r>
              <a:rPr lang="en-US" sz="1400" b="1" baseline="0" dirty="0" smtClean="0"/>
              <a:t>10th working day, date of execution or the day of DES approval</a:t>
            </a:r>
            <a:r>
              <a:rPr lang="en-US" sz="1400" baseline="0" dirty="0" smtClean="0"/>
              <a:t>, </a:t>
            </a:r>
            <a:r>
              <a:rPr lang="en-US" sz="1400" i="1" baseline="0" dirty="0" smtClean="0"/>
              <a:t>whichever is later</a:t>
            </a:r>
          </a:p>
          <a:p>
            <a:pPr marL="285750" lvl="0" indent="-285750">
              <a:buFont typeface="Arial" panose="020B0604020202020204" pitchFamily="34" charset="0"/>
              <a:buChar char="•"/>
            </a:pPr>
            <a:endParaRPr lang="en-US" sz="1400" i="1" baseline="0" dirty="0" smtClean="0"/>
          </a:p>
          <a:p>
            <a:pPr marL="285750" lvl="0" indent="-285750">
              <a:buFont typeface="Arial" panose="020B0604020202020204" pitchFamily="34" charset="0"/>
              <a:buChar char="•"/>
            </a:pPr>
            <a:r>
              <a:rPr lang="en-US" sz="1400" baseline="0" dirty="0" smtClean="0"/>
              <a:t>Working days’ for filing purposes excludes Saturdays, Sundays, and state legal holidays.</a:t>
            </a:r>
          </a:p>
          <a:p>
            <a:pPr lvl="1">
              <a:lnSpc>
                <a:spcPct val="90000"/>
              </a:lnSpc>
              <a:spcAft>
                <a:spcPts val="1157"/>
              </a:spcAft>
            </a:pPr>
            <a:r>
              <a:rPr lang="en-US" sz="1400" baseline="0" dirty="0" smtClean="0"/>
              <a:t>Doesn’t count the day filed/submitted to DES</a:t>
            </a:r>
          </a:p>
          <a:p>
            <a:pPr lvl="1">
              <a:lnSpc>
                <a:spcPct val="90000"/>
              </a:lnSpc>
              <a:spcAft>
                <a:spcPts val="1157"/>
              </a:spcAft>
            </a:pPr>
            <a:r>
              <a:rPr lang="en-US" sz="1400" baseline="0" dirty="0" smtClean="0"/>
              <a:t>MUST wait 10-working days to start the contract, even if DES approves early</a:t>
            </a:r>
          </a:p>
          <a:p>
            <a:pPr lvl="1">
              <a:lnSpc>
                <a:spcPct val="90000"/>
              </a:lnSpc>
              <a:spcAft>
                <a:spcPts val="1157"/>
              </a:spcAft>
            </a:pPr>
            <a:r>
              <a:rPr lang="en-US" sz="1400" baseline="0" dirty="0" smtClean="0"/>
              <a:t>SSCD counts the ten working days</a:t>
            </a:r>
          </a:p>
        </p:txBody>
      </p:sp>
      <p:sp>
        <p:nvSpPr>
          <p:cNvPr id="4" name="Slide Number Placeholder 3"/>
          <p:cNvSpPr>
            <a:spLocks noGrp="1"/>
          </p:cNvSpPr>
          <p:nvPr>
            <p:ph type="sldNum" sz="quarter" idx="10"/>
          </p:nvPr>
        </p:nvSpPr>
        <p:spPr/>
        <p:txBody>
          <a:bodyPr/>
          <a:lstStyle/>
          <a:p>
            <a:fld id="{90C750F5-EB1A-4073-84C4-CA7AFC96007F}" type="slidenum">
              <a:rPr lang="en-US" smtClean="0"/>
              <a:pPr/>
              <a:t>43</a:t>
            </a:fld>
            <a:endParaRPr lang="en-US" dirty="0"/>
          </a:p>
        </p:txBody>
      </p:sp>
    </p:spTree>
    <p:extLst>
      <p:ext uri="{BB962C8B-B14F-4D97-AF65-F5344CB8AC3E}">
        <p14:creationId xmlns:p14="http://schemas.microsoft.com/office/powerpoint/2010/main" val="40463605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525" y="4191624"/>
            <a:ext cx="6465287" cy="4870147"/>
          </a:xfrm>
        </p:spPr>
        <p:txBody>
          <a:bodyPr>
            <a:noAutofit/>
          </a:bodyPr>
          <a:lstStyle/>
          <a:p>
            <a:r>
              <a:rPr lang="en-US" sz="1400" b="1" dirty="0" smtClean="0"/>
              <a:t>DES really wants </a:t>
            </a:r>
            <a:r>
              <a:rPr lang="en-US" sz="1400" b="1" dirty="0"/>
              <a:t>to say “yes” to your filings – your job is to provide </a:t>
            </a:r>
            <a:r>
              <a:rPr lang="en-US" sz="1400" b="1" dirty="0" smtClean="0"/>
              <a:t>enough </a:t>
            </a:r>
            <a:r>
              <a:rPr lang="en-US" sz="1400" b="1" dirty="0"/>
              <a:t>information to convince us;</a:t>
            </a:r>
            <a:r>
              <a:rPr lang="en-US" sz="1400" b="1" baseline="0" dirty="0"/>
              <a:t> and</a:t>
            </a:r>
            <a:endParaRPr lang="en-US" sz="1400" b="1" dirty="0"/>
          </a:p>
          <a:p>
            <a:endParaRPr lang="en-US" sz="1400" b="1" dirty="0"/>
          </a:p>
          <a:p>
            <a:r>
              <a:rPr lang="en-US" sz="1400" b="1" dirty="0"/>
              <a:t>Our job is to help you ensure that your filings stand up to public scrutiny</a:t>
            </a:r>
          </a:p>
          <a:p>
            <a:endParaRPr lang="en-US" sz="1400" b="1" dirty="0"/>
          </a:p>
          <a:p>
            <a:r>
              <a:rPr lang="en-US" sz="1400" b="1" dirty="0"/>
              <a:t>Answer all questions fully  - </a:t>
            </a:r>
            <a:r>
              <a:rPr lang="en-US" sz="1400" b="1" dirty="0" smtClean="0"/>
              <a:t>they must give:</a:t>
            </a:r>
            <a:endParaRPr lang="en-US" sz="1400" b="1" dirty="0"/>
          </a:p>
          <a:p>
            <a:pPr marL="742950" lvl="1" indent="-285750">
              <a:buFont typeface="Arial" panose="020B0604020202020204" pitchFamily="34" charset="0"/>
              <a:buChar char="•"/>
            </a:pPr>
            <a:r>
              <a:rPr lang="en-US" sz="1400" b="1" dirty="0"/>
              <a:t>	Detailed</a:t>
            </a:r>
          </a:p>
          <a:p>
            <a:pPr marL="742950" lvl="1" indent="-285750">
              <a:buFont typeface="Arial" panose="020B0604020202020204" pitchFamily="34" charset="0"/>
              <a:buChar char="•"/>
            </a:pPr>
            <a:r>
              <a:rPr lang="en-US" sz="1400" b="1" dirty="0"/>
              <a:t>	</a:t>
            </a:r>
            <a:r>
              <a:rPr lang="en-US" sz="1400" b="1" dirty="0" smtClean="0"/>
              <a:t>Compelling; and</a:t>
            </a:r>
            <a:endParaRPr lang="en-US" sz="1400" b="1" dirty="0"/>
          </a:p>
          <a:p>
            <a:pPr marL="742950" lvl="1" indent="-285750">
              <a:buFont typeface="Arial" panose="020B0604020202020204" pitchFamily="34" charset="0"/>
              <a:buChar char="•"/>
            </a:pPr>
            <a:r>
              <a:rPr lang="en-US" sz="1400" b="1" dirty="0"/>
              <a:t>	</a:t>
            </a:r>
            <a:r>
              <a:rPr lang="en-US" sz="1400" b="1" dirty="0" smtClean="0"/>
              <a:t>Convincing answers</a:t>
            </a:r>
            <a:endParaRPr lang="en-US" sz="1400" b="1" dirty="0"/>
          </a:p>
          <a:p>
            <a:r>
              <a:rPr lang="en-US" sz="1400" b="1" dirty="0"/>
              <a:t>	Do your research, homework – due diligence</a:t>
            </a:r>
          </a:p>
          <a:p>
            <a:endParaRPr lang="en-US" sz="1400" b="1" dirty="0"/>
          </a:p>
          <a:p>
            <a:r>
              <a:rPr lang="en-US" sz="1400" b="1" dirty="0"/>
              <a:t>We don’t want KOMO moments – which could eventually cause more prescriptive rules again</a:t>
            </a:r>
          </a:p>
          <a:p>
            <a:endParaRPr lang="en-US" sz="1400" b="1" dirty="0"/>
          </a:p>
          <a:p>
            <a:r>
              <a:rPr lang="en-US" sz="1400" b="1" dirty="0"/>
              <a:t>INCOMPLETE or NON-COMPELLING JUSTIFICATIONS COULD DELAY YOUR CONTRACT START DATE!!</a:t>
            </a:r>
          </a:p>
          <a:p>
            <a:endParaRPr lang="en-US" sz="1400" b="1" dirty="0"/>
          </a:p>
          <a:p>
            <a:r>
              <a:rPr lang="en-US" sz="1400" dirty="0"/>
              <a:t>Unique qualifications:</a:t>
            </a:r>
          </a:p>
          <a:p>
            <a:r>
              <a:rPr lang="en-US" sz="1400" dirty="0"/>
              <a:t>If</a:t>
            </a:r>
            <a:r>
              <a:rPr lang="en-US" sz="1400" baseline="0" dirty="0"/>
              <a:t> proprietary – provide documentation </a:t>
            </a:r>
          </a:p>
          <a:p>
            <a:endParaRPr lang="en-US" sz="1400" baseline="0" dirty="0"/>
          </a:p>
          <a:p>
            <a:pPr lvl="1"/>
            <a:r>
              <a:rPr lang="en-US" sz="1400" baseline="0" dirty="0"/>
              <a:t>Cautionary – don’t consider your procurement proprietary if similar services/goods are available but you </a:t>
            </a:r>
            <a:r>
              <a:rPr lang="en-US" sz="1400" baseline="0" dirty="0" smtClean="0"/>
              <a:t>choose a specific vendor you want to do the work.  </a:t>
            </a:r>
            <a:r>
              <a:rPr lang="en-US" sz="1400" b="1" baseline="0" dirty="0"/>
              <a:t>Provide the business reason for that decision!</a:t>
            </a:r>
          </a:p>
          <a:p>
            <a:pPr lvl="3"/>
            <a:endParaRPr lang="en-US" sz="1400" baseline="0" dirty="0"/>
          </a:p>
          <a:p>
            <a:pPr lvl="0"/>
            <a:r>
              <a:rPr lang="en-US" sz="1400" baseline="0" dirty="0"/>
              <a:t>Market research – </a:t>
            </a:r>
            <a:r>
              <a:rPr lang="en-US" sz="1400" dirty="0"/>
              <a:t>show that you have done due diligence.  Where have you researched, with who, etc.</a:t>
            </a:r>
          </a:p>
          <a:p>
            <a:pPr lvl="0"/>
            <a:endParaRPr lang="en-US" sz="1400" baseline="0" dirty="0"/>
          </a:p>
          <a:p>
            <a:pPr lvl="0"/>
            <a:r>
              <a:rPr lang="en-US" sz="1400" baseline="0" dirty="0"/>
              <a:t>Costs and risks mitigated – how did the contractor save you time, money – and how risks were mitigated</a:t>
            </a:r>
          </a:p>
          <a:p>
            <a:endParaRPr lang="en-US" sz="1400" b="1" dirty="0"/>
          </a:p>
        </p:txBody>
      </p:sp>
      <p:sp>
        <p:nvSpPr>
          <p:cNvPr id="4" name="Slide Number Placeholder 3"/>
          <p:cNvSpPr>
            <a:spLocks noGrp="1"/>
          </p:cNvSpPr>
          <p:nvPr>
            <p:ph type="sldNum" sz="quarter" idx="10"/>
          </p:nvPr>
        </p:nvSpPr>
        <p:spPr/>
        <p:txBody>
          <a:bodyPr/>
          <a:lstStyle/>
          <a:p>
            <a:fld id="{90C750F5-EB1A-4073-84C4-CA7AFC96007F}"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527" y="4415711"/>
            <a:ext cx="6389225" cy="4646061"/>
          </a:xfrm>
        </p:spPr>
        <p:txBody>
          <a:bodyPr>
            <a:normAutofit/>
          </a:bodyPr>
          <a:lstStyle/>
          <a:p>
            <a:pPr marL="285750" lvl="0" indent="-285750">
              <a:buFont typeface="Wingdings" panose="05000000000000000000" pitchFamily="2" charset="2"/>
              <a:buChar char="ü"/>
            </a:pPr>
            <a:r>
              <a:rPr lang="en-US" sz="1400" b="1" dirty="0"/>
              <a:t>Special Circumstances, </a:t>
            </a:r>
            <a:r>
              <a:rPr lang="en-US" sz="1400" b="0" dirty="0"/>
              <a:t>such as </a:t>
            </a:r>
            <a:r>
              <a:rPr lang="en-US" sz="1400" baseline="0" dirty="0"/>
              <a:t>Confidential investigations, copyright, etc.</a:t>
            </a:r>
          </a:p>
          <a:p>
            <a:endParaRPr lang="en-US" sz="1400" b="1" dirty="0"/>
          </a:p>
          <a:p>
            <a:pPr marL="285750" indent="-285750">
              <a:buFont typeface="Wingdings" panose="05000000000000000000" pitchFamily="2" charset="2"/>
              <a:buChar char="ü"/>
            </a:pPr>
            <a:r>
              <a:rPr lang="en-US" sz="1400" b="1" dirty="0"/>
              <a:t>Unavoidable,</a:t>
            </a:r>
            <a:r>
              <a:rPr lang="en-US" sz="1400" b="1" baseline="0" dirty="0"/>
              <a:t>  critical </a:t>
            </a:r>
            <a:r>
              <a:rPr lang="en-US" sz="1400" baseline="0" dirty="0"/>
              <a:t>times delays – what caused them, who caused them</a:t>
            </a:r>
          </a:p>
          <a:p>
            <a:pPr lvl="1"/>
            <a:r>
              <a:rPr lang="en-US" sz="1400" b="0" baseline="0" dirty="0" smtClean="0"/>
              <a:t>Was it a </a:t>
            </a:r>
            <a:r>
              <a:rPr lang="en-US" sz="1400" b="1" baseline="0" dirty="0" smtClean="0"/>
              <a:t>Budget proviso, </a:t>
            </a:r>
            <a:r>
              <a:rPr lang="en-US" sz="1400" b="1" baseline="0" dirty="0"/>
              <a:t>legislative </a:t>
            </a:r>
            <a:r>
              <a:rPr lang="en-US" sz="1400" b="1" baseline="0" dirty="0" smtClean="0"/>
              <a:t>decision? </a:t>
            </a:r>
            <a:r>
              <a:rPr lang="en-US" sz="1400" b="1" baseline="0" dirty="0"/>
              <a:t>– what would happen if you didn’t meet the timelines</a:t>
            </a:r>
            <a:r>
              <a:rPr lang="en-US" sz="1400" b="1" baseline="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t>Keep in mind: </a:t>
            </a:r>
            <a:r>
              <a:rPr lang="en-US" sz="1400" b="1" baseline="0" dirty="0" smtClean="0"/>
              <a:t>TIME IS NEVER A SOLE FACTOR – ONLY A CONTRIBUTING ONE</a:t>
            </a:r>
          </a:p>
          <a:p>
            <a:pPr lvl="1"/>
            <a:endParaRPr lang="en-US" sz="1400" b="1" baseline="0" dirty="0"/>
          </a:p>
          <a:p>
            <a:endParaRPr lang="en-US" sz="1400" baseline="0" dirty="0"/>
          </a:p>
          <a:p>
            <a:pPr marL="285750" indent="-285750">
              <a:buFont typeface="Wingdings" panose="05000000000000000000" pitchFamily="2" charset="2"/>
              <a:buChar char="ü"/>
            </a:pPr>
            <a:r>
              <a:rPr lang="en-US" sz="1400" b="1" baseline="0" dirty="0"/>
              <a:t>Geographic limitations</a:t>
            </a:r>
          </a:p>
          <a:p>
            <a:endParaRPr lang="en-US" sz="1400" b="1" baseline="0" dirty="0"/>
          </a:p>
          <a:p>
            <a:pPr marL="285750" indent="-285750">
              <a:buFont typeface="Wingdings" panose="05000000000000000000" pitchFamily="2" charset="2"/>
              <a:buChar char="ü"/>
            </a:pPr>
            <a:r>
              <a:rPr lang="en-US" sz="1400" b="1" baseline="0" dirty="0"/>
              <a:t>Consequences of not having </a:t>
            </a:r>
            <a:r>
              <a:rPr lang="en-US" sz="1400" b="1" baseline="0" dirty="0" smtClean="0"/>
              <a:t>the filing </a:t>
            </a:r>
            <a:r>
              <a:rPr lang="en-US" sz="1400" b="1" baseline="0" dirty="0"/>
              <a:t>approved</a:t>
            </a:r>
          </a:p>
          <a:p>
            <a:endParaRPr lang="en-US" sz="1400" baseline="0" dirty="0"/>
          </a:p>
          <a:p>
            <a:pPr marL="285750" indent="-285750">
              <a:buFont typeface="Wingdings" panose="05000000000000000000" pitchFamily="2" charset="2"/>
              <a:buChar char="ü"/>
            </a:pPr>
            <a:r>
              <a:rPr lang="en-US" sz="1400" b="1" baseline="0" dirty="0"/>
              <a:t>Considerations for small business </a:t>
            </a:r>
            <a:r>
              <a:rPr lang="en-US" sz="1400" baseline="0" dirty="0"/>
              <a:t>– including </a:t>
            </a:r>
            <a:r>
              <a:rPr lang="en-US" sz="1400" baseline="0" dirty="0" smtClean="0"/>
              <a:t>unbundling….</a:t>
            </a:r>
            <a:endParaRPr lang="en-US" sz="1400" baseline="0" dirty="0"/>
          </a:p>
          <a:p>
            <a:endParaRPr lang="en-US" sz="1400" baseline="0" dirty="0"/>
          </a:p>
          <a:p>
            <a:pPr lvl="1"/>
            <a:r>
              <a:rPr lang="en-US" sz="1400" baseline="0" dirty="0"/>
              <a:t>Caution – unbundling must make sound business sense and not done to fall under the direct buy thresholds!</a:t>
            </a:r>
          </a:p>
          <a:p>
            <a:pPr lvl="1"/>
            <a:endParaRPr lang="en-US" sz="1400" baseline="0" dirty="0"/>
          </a:p>
        </p:txBody>
      </p:sp>
      <p:sp>
        <p:nvSpPr>
          <p:cNvPr id="4" name="Slide Number Placeholder 3"/>
          <p:cNvSpPr>
            <a:spLocks noGrp="1"/>
          </p:cNvSpPr>
          <p:nvPr>
            <p:ph type="sldNum" sz="quarter" idx="10"/>
          </p:nvPr>
        </p:nvSpPr>
        <p:spPr/>
        <p:txBody>
          <a:bodyPr/>
          <a:lstStyle/>
          <a:p>
            <a:fld id="{90C750F5-EB1A-4073-84C4-CA7AFC96007F}"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give your Sole</a:t>
            </a:r>
            <a:r>
              <a:rPr lang="en-US" baseline="0" dirty="0" smtClean="0"/>
              <a:t> Source Justification Responses  to the questions – DES is looking for specific information.</a:t>
            </a:r>
          </a:p>
          <a:p>
            <a:endParaRPr lang="en-US" baseline="0" dirty="0" smtClean="0"/>
          </a:p>
          <a:p>
            <a:r>
              <a:rPr lang="en-US" dirty="0" smtClean="0"/>
              <a:t>So, as </a:t>
            </a:r>
            <a:r>
              <a:rPr lang="en-US" dirty="0"/>
              <a:t>procurement experts, don’t just cut and paste from the</a:t>
            </a:r>
            <a:r>
              <a:rPr lang="en-US" baseline="0" dirty="0"/>
              <a:t> program responses</a:t>
            </a:r>
            <a:r>
              <a:rPr lang="en-US" dirty="0"/>
              <a:t>.  Review the justification that business partners have provided.  Do they make sense?  Are they understandable?  Are acronyms spelled out at least once?  You</a:t>
            </a:r>
            <a:r>
              <a:rPr lang="en-US" baseline="0" dirty="0"/>
              <a:t> should be the first test of whether the responses are compelling. </a:t>
            </a:r>
            <a:endParaRPr lang="en-US" dirty="0"/>
          </a:p>
        </p:txBody>
      </p:sp>
      <p:sp>
        <p:nvSpPr>
          <p:cNvPr id="4" name="Slide Number Placeholder 3"/>
          <p:cNvSpPr>
            <a:spLocks noGrp="1"/>
          </p:cNvSpPr>
          <p:nvPr>
            <p:ph type="sldNum" sz="quarter" idx="10"/>
          </p:nvPr>
        </p:nvSpPr>
        <p:spPr/>
        <p:txBody>
          <a:bodyPr/>
          <a:lstStyle/>
          <a:p>
            <a:fld id="{90C750F5-EB1A-4073-84C4-CA7AFC96007F}" type="slidenum">
              <a:rPr lang="en-US" smtClean="0"/>
              <a:pPr/>
              <a:t>46</a:t>
            </a:fld>
            <a:endParaRPr lang="en-US" dirty="0"/>
          </a:p>
        </p:txBody>
      </p:sp>
    </p:spTree>
    <p:extLst>
      <p:ext uri="{BB962C8B-B14F-4D97-AF65-F5344CB8AC3E}">
        <p14:creationId xmlns:p14="http://schemas.microsoft.com/office/powerpoint/2010/main" val="19130023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Aft>
                <a:spcPts val="1157"/>
              </a:spcAft>
              <a:buFont typeface="Arial" panose="020B0604020202020204" pitchFamily="34" charset="0"/>
              <a:buChar char="•"/>
            </a:pPr>
            <a:r>
              <a:rPr lang="en-US" sz="1400" b="1" dirty="0"/>
              <a:t>The</a:t>
            </a:r>
            <a:r>
              <a:rPr lang="en-US" sz="1400" b="1" baseline="0" dirty="0"/>
              <a:t> attachments are important elements to the filing.  Here’s a checklist of the required attachments. </a:t>
            </a:r>
          </a:p>
          <a:p>
            <a:pPr>
              <a:lnSpc>
                <a:spcPct val="90000"/>
              </a:lnSpc>
              <a:spcAft>
                <a:spcPts val="1157"/>
              </a:spcAft>
            </a:pPr>
            <a:endParaRPr lang="en-US" sz="1400" b="1" dirty="0"/>
          </a:p>
          <a:p>
            <a:pPr marL="285750" indent="-285750">
              <a:lnSpc>
                <a:spcPct val="90000"/>
              </a:lnSpc>
              <a:spcAft>
                <a:spcPts val="1157"/>
              </a:spcAft>
              <a:buFont typeface="Wingdings" panose="05000000000000000000" pitchFamily="2" charset="2"/>
              <a:buChar char="ü"/>
            </a:pPr>
            <a:r>
              <a:rPr lang="en-US" sz="1400" b="1" dirty="0"/>
              <a:t>Contract/PO should include all exhibits and attachments</a:t>
            </a:r>
            <a:r>
              <a:rPr lang="en-US" sz="1400" b="1" baseline="0" dirty="0"/>
              <a:t> that are referenced</a:t>
            </a:r>
          </a:p>
          <a:p>
            <a:pPr>
              <a:lnSpc>
                <a:spcPct val="90000"/>
              </a:lnSpc>
              <a:spcAft>
                <a:spcPts val="1157"/>
              </a:spcAft>
            </a:pPr>
            <a:endParaRPr lang="en-US" sz="1400" b="1" baseline="0" dirty="0"/>
          </a:p>
          <a:p>
            <a:pPr marL="285750" indent="-285750">
              <a:lnSpc>
                <a:spcPct val="90000"/>
              </a:lnSpc>
              <a:spcAft>
                <a:spcPts val="1157"/>
              </a:spcAft>
              <a:buFont typeface="Wingdings" panose="05000000000000000000" pitchFamily="2" charset="2"/>
              <a:buChar char="ü"/>
            </a:pPr>
            <a:r>
              <a:rPr lang="en-US" sz="1400" b="1" baseline="0" dirty="0"/>
              <a:t>WEBS posting – a screen shot or e-mail verifying the date it was posted to WEBS.  Not required as an attachment (as we have the assertion from the agencies in the filing criteria), but helpful</a:t>
            </a:r>
          </a:p>
          <a:p>
            <a:pPr>
              <a:lnSpc>
                <a:spcPct val="90000"/>
              </a:lnSpc>
              <a:spcAft>
                <a:spcPts val="1157"/>
              </a:spcAft>
            </a:pPr>
            <a:endParaRPr lang="en-US" sz="1400" b="1" baseline="0" dirty="0"/>
          </a:p>
          <a:p>
            <a:pPr marL="285750" marR="0" lvl="0" indent="-285750" algn="l" defTabSz="914400" rtl="0" eaLnBrk="1" fontAlgn="base" latinLnBrk="0" hangingPunct="1">
              <a:lnSpc>
                <a:spcPct val="90000"/>
              </a:lnSpc>
              <a:spcBef>
                <a:spcPct val="30000"/>
              </a:spcBef>
              <a:spcAft>
                <a:spcPts val="1157"/>
              </a:spcAft>
              <a:buClrTx/>
              <a:buSzTx/>
              <a:buFont typeface="Wingdings" panose="05000000000000000000" pitchFamily="2" charset="2"/>
              <a:buChar char="ü"/>
              <a:tabLst/>
              <a:defRPr/>
            </a:pPr>
            <a:r>
              <a:rPr lang="en-US" sz="1400" b="1" baseline="0" dirty="0"/>
              <a:t>Sole Source notification – the posting language describing the agency’s </a:t>
            </a:r>
            <a:r>
              <a:rPr lang="en-US" sz="1400" b="1" baseline="0" dirty="0" smtClean="0"/>
              <a:t>intent (legal notice) </a:t>
            </a:r>
            <a:r>
              <a:rPr lang="en-US" sz="1400" b="0" baseline="0" dirty="0"/>
              <a:t>(</a:t>
            </a:r>
            <a:r>
              <a:rPr lang="en-US" sz="1400" b="0" kern="1200" dirty="0">
                <a:solidFill>
                  <a:schemeClr val="tx1"/>
                </a:solidFill>
                <a:effectLst/>
                <a:latin typeface="Cambria" pitchFamily="18" charset="0"/>
                <a:ea typeface="+mn-ea"/>
                <a:cs typeface="+mn-cs"/>
              </a:rPr>
              <a:t>should </a:t>
            </a:r>
            <a:r>
              <a:rPr lang="en-US" sz="1400" kern="1200" dirty="0">
                <a:solidFill>
                  <a:schemeClr val="tx1"/>
                </a:solidFill>
                <a:effectLst/>
                <a:latin typeface="Cambria" pitchFamily="18" charset="0"/>
                <a:ea typeface="+mn-ea"/>
                <a:cs typeface="+mn-cs"/>
              </a:rPr>
              <a:t>include: who the vendor is, cost of the contract, why they want or feel it is a sole source, proposed term of contract</a:t>
            </a:r>
            <a:r>
              <a:rPr lang="en-US" sz="1400" kern="1200" dirty="0" smtClean="0">
                <a:solidFill>
                  <a:schemeClr val="tx1"/>
                </a:solidFill>
                <a:effectLst/>
                <a:latin typeface="Cambria" pitchFamily="18" charset="0"/>
                <a:ea typeface="+mn-ea"/>
                <a:cs typeface="+mn-cs"/>
              </a:rPr>
              <a:t>)</a:t>
            </a:r>
          </a:p>
          <a:p>
            <a:pPr marL="285750" marR="0" lvl="0" indent="-285750" algn="l" defTabSz="914400" rtl="0" eaLnBrk="1" fontAlgn="base" latinLnBrk="0" hangingPunct="1">
              <a:lnSpc>
                <a:spcPct val="90000"/>
              </a:lnSpc>
              <a:spcBef>
                <a:spcPct val="30000"/>
              </a:spcBef>
              <a:spcAft>
                <a:spcPts val="1157"/>
              </a:spcAft>
              <a:buClrTx/>
              <a:buSzTx/>
              <a:buFont typeface="Wingdings" panose="05000000000000000000" pitchFamily="2" charset="2"/>
              <a:buChar char="ü"/>
              <a:tabLst/>
              <a:defRPr/>
            </a:pPr>
            <a:endParaRPr lang="en-US" sz="1400" kern="1200" dirty="0" smtClean="0">
              <a:solidFill>
                <a:schemeClr val="tx1"/>
              </a:solidFill>
              <a:effectLst/>
              <a:latin typeface="Cambria" pitchFamily="18" charset="0"/>
              <a:ea typeface="+mn-ea"/>
              <a:cs typeface="+mn-cs"/>
            </a:endParaRPr>
          </a:p>
          <a:p>
            <a:pPr marL="285750" marR="0" lvl="0" indent="-285750" algn="l" defTabSz="914400" rtl="0" eaLnBrk="1" fontAlgn="base" latinLnBrk="0" hangingPunct="1">
              <a:lnSpc>
                <a:spcPct val="90000"/>
              </a:lnSpc>
              <a:spcBef>
                <a:spcPct val="30000"/>
              </a:spcBef>
              <a:spcAft>
                <a:spcPts val="1157"/>
              </a:spcAft>
              <a:buClrTx/>
              <a:buSzTx/>
              <a:buFont typeface="Wingdings" panose="05000000000000000000" pitchFamily="2" charset="2"/>
              <a:buChar char="ü"/>
              <a:tabLst/>
              <a:defRPr/>
            </a:pPr>
            <a:endParaRPr lang="en-US" sz="1400" kern="1200" dirty="0" smtClean="0">
              <a:solidFill>
                <a:schemeClr val="tx1"/>
              </a:solidFill>
              <a:effectLst/>
              <a:latin typeface="Cambria" pitchFamily="18" charset="0"/>
              <a:ea typeface="+mn-ea"/>
              <a:cs typeface="+mn-cs"/>
            </a:endParaRPr>
          </a:p>
          <a:p>
            <a:pPr marL="285750" marR="0" lvl="0" indent="-285750" algn="l" defTabSz="914400" rtl="0" eaLnBrk="1" fontAlgn="base" latinLnBrk="0" hangingPunct="1">
              <a:lnSpc>
                <a:spcPct val="90000"/>
              </a:lnSpc>
              <a:spcBef>
                <a:spcPct val="30000"/>
              </a:spcBef>
              <a:spcAft>
                <a:spcPts val="1157"/>
              </a:spcAft>
              <a:buClrTx/>
              <a:buSzTx/>
              <a:buFont typeface="Wingdings" panose="05000000000000000000" pitchFamily="2" charset="2"/>
              <a:buChar char="ü"/>
              <a:tabLst/>
              <a:defRPr/>
            </a:pPr>
            <a:r>
              <a:rPr lang="en-US" sz="1400" b="1" kern="1200" dirty="0" smtClean="0">
                <a:solidFill>
                  <a:schemeClr val="tx1"/>
                </a:solidFill>
                <a:effectLst/>
                <a:latin typeface="Cambria" pitchFamily="18" charset="0"/>
                <a:ea typeface="+mn-ea"/>
                <a:cs typeface="+mn-cs"/>
              </a:rPr>
              <a:t>Other helpful things to remember and check</a:t>
            </a:r>
            <a:r>
              <a:rPr lang="en-US" sz="1400" b="1" kern="1200" baseline="0" dirty="0" smtClean="0">
                <a:solidFill>
                  <a:schemeClr val="tx1"/>
                </a:solidFill>
                <a:effectLst/>
                <a:latin typeface="Cambria" pitchFamily="18" charset="0"/>
                <a:ea typeface="+mn-ea"/>
                <a:cs typeface="+mn-cs"/>
              </a:rPr>
              <a:t> for </a:t>
            </a:r>
            <a:r>
              <a:rPr lang="en-US" sz="1400" kern="1200" dirty="0" smtClean="0">
                <a:solidFill>
                  <a:schemeClr val="tx1"/>
                </a:solidFill>
                <a:effectLst/>
                <a:latin typeface="Cambria" pitchFamily="18" charset="0"/>
                <a:ea typeface="+mn-ea"/>
                <a:cs typeface="+mn-cs"/>
              </a:rPr>
              <a:t>when submitting your filing as these are all things DES staff are</a:t>
            </a:r>
            <a:r>
              <a:rPr lang="en-US" sz="1400" kern="1200" baseline="0" dirty="0" smtClean="0">
                <a:solidFill>
                  <a:schemeClr val="tx1"/>
                </a:solidFill>
                <a:effectLst/>
                <a:latin typeface="Cambria" pitchFamily="18" charset="0"/>
                <a:ea typeface="+mn-ea"/>
                <a:cs typeface="+mn-cs"/>
              </a:rPr>
              <a:t> analyzing</a:t>
            </a:r>
            <a:r>
              <a:rPr lang="en-US" sz="1400" kern="1200" dirty="0" smtClean="0">
                <a:solidFill>
                  <a:schemeClr val="tx1"/>
                </a:solidFill>
                <a:effectLst/>
                <a:latin typeface="Cambria" pitchFamily="18" charset="0"/>
                <a:ea typeface="+mn-ea"/>
                <a:cs typeface="+mn-cs"/>
              </a:rPr>
              <a:t>:</a:t>
            </a:r>
          </a:p>
          <a:p>
            <a:pPr marL="1085850" lvl="2" indent="-171450">
              <a:buFont typeface="Arial" panose="020B0604020202020204" pitchFamily="34" charset="0"/>
              <a:buChar char="•"/>
            </a:pPr>
            <a:r>
              <a:rPr lang="en-US" dirty="0" smtClean="0"/>
              <a:t>Are the dollars correct? </a:t>
            </a:r>
          </a:p>
          <a:p>
            <a:pPr marL="1085850" lvl="2" indent="-171450">
              <a:buFont typeface="Arial" panose="020B0604020202020204" pitchFamily="34" charset="0"/>
              <a:buChar char="•"/>
            </a:pPr>
            <a:r>
              <a:rPr lang="en-US" dirty="0" smtClean="0"/>
              <a:t>Do the starting and ending dates match?</a:t>
            </a:r>
          </a:p>
          <a:p>
            <a:pPr marL="1085850" lvl="2" indent="-171450">
              <a:buFont typeface="Arial" panose="020B0604020202020204" pitchFamily="34" charset="0"/>
              <a:buChar char="•"/>
            </a:pPr>
            <a:r>
              <a:rPr lang="en-US" dirty="0" smtClean="0"/>
              <a:t>Is the contract performance-based? Does it contain d</a:t>
            </a:r>
            <a:r>
              <a:rPr lang="en-US" sz="1400" baseline="0" dirty="0" smtClean="0"/>
              <a:t>eliverables, measures, outcomes, etc. - -  if not, why? </a:t>
            </a:r>
            <a:endParaRPr lang="en-US" dirty="0" smtClean="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Does language in the clauses make sense? </a:t>
            </a:r>
            <a:r>
              <a:rPr lang="en-US" sz="1200" baseline="0" dirty="0" smtClean="0"/>
              <a:t>Do any of terms contradict (example: vendors terms and then agency incorporates their own set of General Terms &amp; Conditions – what takes precedence?)</a:t>
            </a:r>
            <a:endParaRPr lang="en-US" dirty="0" smtClean="0"/>
          </a:p>
          <a:p>
            <a:pPr marL="1085850" lvl="2" indent="-171450">
              <a:buFont typeface="Arial" panose="020B0604020202020204" pitchFamily="34" charset="0"/>
              <a:buChar char="•"/>
            </a:pPr>
            <a:r>
              <a:rPr lang="en-US" dirty="0" smtClean="0"/>
              <a:t>Are the terms and conditions </a:t>
            </a:r>
            <a:r>
              <a:rPr lang="en-US" dirty="0" err="1" smtClean="0"/>
              <a:t>transactionally</a:t>
            </a:r>
            <a:r>
              <a:rPr lang="en-US" dirty="0" smtClean="0"/>
              <a:t> relevant?</a:t>
            </a:r>
          </a:p>
          <a:p>
            <a:pPr marL="1085850" lvl="2" indent="-171450">
              <a:buFont typeface="Arial" panose="020B0604020202020204" pitchFamily="34" charset="0"/>
              <a:buChar char="•"/>
            </a:pPr>
            <a:r>
              <a:rPr lang="en-US" dirty="0" smtClean="0"/>
              <a:t>Does the information in attachments and exhibits match what is in the contract and filing?</a:t>
            </a:r>
          </a:p>
          <a:p>
            <a:pPr lvl="2"/>
            <a:endParaRPr lang="en-US" sz="1400" baseline="0" dirty="0" smtClean="0"/>
          </a:p>
          <a:p>
            <a:pPr>
              <a:lnSpc>
                <a:spcPct val="90000"/>
              </a:lnSpc>
              <a:spcAft>
                <a:spcPts val="1157"/>
              </a:spcAft>
            </a:pPr>
            <a:endParaRPr lang="en-US" sz="1400" b="1" baseline="0" dirty="0"/>
          </a:p>
          <a:p>
            <a:pPr marL="457200" marR="0" lvl="1" indent="0" algn="l" defTabSz="914400" rtl="0" eaLnBrk="1" fontAlgn="base" latinLnBrk="0" hangingPunct="1">
              <a:lnSpc>
                <a:spcPct val="90000"/>
              </a:lnSpc>
              <a:spcBef>
                <a:spcPct val="30000"/>
              </a:spcBef>
              <a:spcAft>
                <a:spcPts val="1157"/>
              </a:spcAft>
              <a:buClrTx/>
              <a:buSzTx/>
              <a:buFontTx/>
              <a:buNone/>
              <a:tabLst/>
              <a:defRPr/>
            </a:pPr>
            <a:r>
              <a:rPr lang="en-US" sz="1400" kern="1200" dirty="0">
                <a:solidFill>
                  <a:schemeClr val="tx1"/>
                </a:solidFill>
                <a:effectLst/>
                <a:latin typeface="Cambria" pitchFamily="18" charset="0"/>
                <a:ea typeface="+mn-ea"/>
                <a:cs typeface="+mn-cs"/>
              </a:rPr>
              <a:t>Agencies should attach the sole source notification posting to the filing.  What we would like is a copy of the WEBS notification - it often has details that should match up with the contract and filing justification.  Since the WEBS notification is the actionable item, it is the one we look for in our analysis and has often resulted in improvements to the agency contracts that help support their relationship with the contractor (for instance, ensuring the contract can be extended if necessary).  As for the agency website posting, it should be the same except not invite potential vendors to submit capability statements,</a:t>
            </a:r>
            <a:r>
              <a:rPr lang="en-US" sz="1400" kern="1200" baseline="0" dirty="0">
                <a:solidFill>
                  <a:schemeClr val="tx1"/>
                </a:solidFill>
                <a:effectLst/>
                <a:latin typeface="Cambria" pitchFamily="18" charset="0"/>
                <a:ea typeface="+mn-ea"/>
                <a:cs typeface="+mn-cs"/>
              </a:rPr>
              <a:t> so there is </a:t>
            </a:r>
            <a:r>
              <a:rPr lang="en-US" sz="1400" kern="1200" dirty="0">
                <a:solidFill>
                  <a:schemeClr val="tx1"/>
                </a:solidFill>
                <a:effectLst/>
                <a:latin typeface="Cambria" pitchFamily="18" charset="0"/>
                <a:ea typeface="+mn-ea"/>
                <a:cs typeface="+mn-cs"/>
              </a:rPr>
              <a:t>no need to attach that document.</a:t>
            </a:r>
            <a:endParaRPr lang="en-US" sz="1400" b="1" baseline="0" dirty="0"/>
          </a:p>
        </p:txBody>
      </p:sp>
      <p:sp>
        <p:nvSpPr>
          <p:cNvPr id="4" name="Slide Number Placeholder 3"/>
          <p:cNvSpPr>
            <a:spLocks noGrp="1"/>
          </p:cNvSpPr>
          <p:nvPr>
            <p:ph type="sldNum" sz="quarter" idx="10"/>
          </p:nvPr>
        </p:nvSpPr>
        <p:spPr/>
        <p:txBody>
          <a:bodyPr/>
          <a:lstStyle/>
          <a:p>
            <a:fld id="{90C750F5-EB1A-4073-84C4-CA7AFC96007F}" type="slidenum">
              <a:rPr lang="en-US" smtClean="0"/>
              <a:pPr/>
              <a:t>47</a:t>
            </a:fld>
            <a:endParaRPr lang="en-US" dirty="0"/>
          </a:p>
        </p:txBody>
      </p:sp>
    </p:spTree>
    <p:extLst>
      <p:ext uri="{BB962C8B-B14F-4D97-AF65-F5344CB8AC3E}">
        <p14:creationId xmlns:p14="http://schemas.microsoft.com/office/powerpoint/2010/main" val="16950956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ask that you attach all </a:t>
            </a:r>
            <a:r>
              <a:rPr lang="en-US" dirty="0" smtClean="0"/>
              <a:t>executed copies of any administrative </a:t>
            </a:r>
            <a:r>
              <a:rPr lang="en-US" dirty="0"/>
              <a:t>amendments, </a:t>
            </a:r>
            <a:r>
              <a:rPr lang="en-US" dirty="0" smtClean="0"/>
              <a:t>(if you have any</a:t>
            </a:r>
            <a:r>
              <a:rPr lang="en-US" dirty="0"/>
              <a:t>)</a:t>
            </a:r>
            <a:r>
              <a:rPr lang="en-US" dirty="0" smtClean="0"/>
              <a:t> </a:t>
            </a:r>
            <a:r>
              <a:rPr lang="en-US" dirty="0"/>
              <a:t>with your next amendment requiring filing.  This is for transparency and shows all amendments to the contract in consecutive order</a:t>
            </a:r>
            <a:r>
              <a:rPr lang="en-US" dirty="0" smtClean="0"/>
              <a:t>.</a:t>
            </a:r>
          </a:p>
          <a:p>
            <a:endParaRPr lang="en-US" dirty="0"/>
          </a:p>
          <a:p>
            <a:r>
              <a:rPr lang="en-US" sz="1200" kern="1200" dirty="0" smtClean="0">
                <a:solidFill>
                  <a:schemeClr val="tx1"/>
                </a:solidFill>
                <a:effectLst/>
                <a:latin typeface="+mn-lt"/>
                <a:ea typeface="+mn-ea"/>
                <a:cs typeface="+mn-cs"/>
              </a:rPr>
              <a:t>“Minor or administrative change” means revisions to the terms of a contract that do not affect the substantive rights of any party to that contract, such as a contractor's address change, etc. Changes to contract performance or compensation, etc. would be examples of substantive changes. (Defined in our POL-DES-140-00 Glossary Supplement.).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Agencies are not allowed to use a subsequent “proper” amendment to cure failing to submit previous substantive amendments.</a:t>
            </a:r>
          </a:p>
          <a:p>
            <a:endParaRPr lang="en-US" dirty="0" smtClean="0"/>
          </a:p>
          <a:p>
            <a:endParaRPr lang="en-US" dirty="0" smtClean="0"/>
          </a:p>
          <a:p>
            <a:r>
              <a:rPr lang="en-US" dirty="0" smtClean="0"/>
              <a:t>I want to add caution that:</a:t>
            </a:r>
          </a:p>
          <a:p>
            <a:pPr marL="285750" indent="-285750">
              <a:buFont typeface="Arial" panose="020B0604020202020204" pitchFamily="34" charset="0"/>
              <a:buChar char="•"/>
            </a:pPr>
            <a:r>
              <a:rPr lang="en-US" b="1" dirty="0" smtClean="0"/>
              <a:t>Amendments should not substantially </a:t>
            </a:r>
            <a:r>
              <a:rPr lang="en-US" b="0" dirty="0" smtClean="0"/>
              <a:t>change the scope of work!!!  This can</a:t>
            </a:r>
            <a:r>
              <a:rPr lang="en-US" b="0" baseline="0" dirty="0" smtClean="0"/>
              <a:t> be seen as c</a:t>
            </a:r>
            <a:r>
              <a:rPr lang="en-US" b="0" dirty="0" smtClean="0"/>
              <a:t>ircumvention of the competitive process.</a:t>
            </a:r>
          </a:p>
          <a:p>
            <a:pPr marL="285750" indent="-285750">
              <a:buFont typeface="Arial" panose="020B0604020202020204" pitchFamily="34" charset="0"/>
              <a:buChar char="•"/>
            </a:pPr>
            <a:r>
              <a:rPr lang="en-US" b="1" dirty="0" smtClean="0"/>
              <a:t>Amendments</a:t>
            </a:r>
            <a:r>
              <a:rPr lang="en-US" b="1" baseline="0" dirty="0" smtClean="0"/>
              <a:t> shouldn’t </a:t>
            </a:r>
            <a:r>
              <a:rPr lang="en-US" b="1" dirty="0" smtClean="0"/>
              <a:t>substantially change the period of performance/dollar amount </a:t>
            </a:r>
            <a:r>
              <a:rPr lang="en-US" b="0" dirty="0" smtClean="0"/>
              <a:t>– </a:t>
            </a:r>
            <a:r>
              <a:rPr lang="en-US" dirty="0" smtClean="0"/>
              <a:t>unless option to renew was included in original contract.</a:t>
            </a:r>
          </a:p>
          <a:p>
            <a:endParaRPr lang="en-US" dirty="0" smtClean="0"/>
          </a:p>
          <a:p>
            <a:endParaRPr lang="en-US" dirty="0" smtClean="0"/>
          </a:p>
          <a:p>
            <a:endParaRPr lang="en-US" baseline="0" dirty="0"/>
          </a:p>
          <a:p>
            <a:endParaRPr lang="en-US" dirty="0"/>
          </a:p>
        </p:txBody>
      </p:sp>
      <p:sp>
        <p:nvSpPr>
          <p:cNvPr id="4" name="Slide Number Placeholder 3"/>
          <p:cNvSpPr>
            <a:spLocks noGrp="1"/>
          </p:cNvSpPr>
          <p:nvPr>
            <p:ph type="sldNum" sz="quarter" idx="10"/>
          </p:nvPr>
        </p:nvSpPr>
        <p:spPr/>
        <p:txBody>
          <a:bodyPr/>
          <a:lstStyle/>
          <a:p>
            <a:fld id="{90C750F5-EB1A-4073-84C4-CA7AFC96007F}"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 y="738188"/>
            <a:ext cx="6196013" cy="3486150"/>
          </a:xfrm>
        </p:spPr>
      </p:sp>
      <p:sp>
        <p:nvSpPr>
          <p:cNvPr id="3" name="Notes Placeholder 2"/>
          <p:cNvSpPr>
            <a:spLocks noGrp="1"/>
          </p:cNvSpPr>
          <p:nvPr>
            <p:ph type="body" idx="1"/>
          </p:nvPr>
        </p:nvSpPr>
        <p:spPr/>
        <p:txBody>
          <a:bodyPr/>
          <a:lstStyle/>
          <a:p>
            <a:r>
              <a:rPr lang="en-US" sz="1400" dirty="0"/>
              <a:t>If filed late – let DES know so that we can prioritize them for you – don’t start the contract.  Late filings that comply with all other requirements, will be marked “Late Filings” – otherwise, disapproved</a:t>
            </a:r>
            <a:r>
              <a:rPr lang="en-US" sz="1400" dirty="0" smtClean="0"/>
              <a:t>. A resource for you to use is the Late Filing</a:t>
            </a:r>
            <a:r>
              <a:rPr lang="en-US" sz="1400" baseline="0" dirty="0" smtClean="0"/>
              <a:t> Justification Form – it contains all the same questions you’ll be asked in the SSCD so it can help you better prepare to file. </a:t>
            </a:r>
            <a:endParaRPr lang="en-US" sz="1400" dirty="0"/>
          </a:p>
          <a:p>
            <a:endParaRPr lang="en-US" sz="1400" dirty="0">
              <a:solidFill>
                <a:srgbClr val="FF0000"/>
              </a:solidFill>
            </a:endParaRP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a:t>Remember any late sole source filings could affect your agency’s </a:t>
            </a:r>
            <a:r>
              <a:rPr lang="en-US" sz="1400" b="0" u="sng" baseline="0" dirty="0"/>
              <a:t>overall</a:t>
            </a:r>
            <a:r>
              <a:rPr lang="en-US" sz="1400" b="0" baseline="0" dirty="0"/>
              <a:t> delegation of authority. </a:t>
            </a:r>
            <a:endParaRPr lang="en-US" sz="14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Legislative issues – when</a:t>
            </a:r>
            <a:r>
              <a:rPr lang="en-US" sz="1400" baseline="0" dirty="0" smtClean="0">
                <a:solidFill>
                  <a:srgbClr val="FF0000"/>
                </a:solidFill>
              </a:rPr>
              <a:t> the legislation session runs later than the expected end date, there have been late filings due to budget decisions not decided until late.</a:t>
            </a:r>
            <a:r>
              <a:rPr lang="en-US" sz="1400" dirty="0" smtClean="0">
                <a:solidFill>
                  <a:srgbClr val="FF0000"/>
                </a:solidFill>
              </a:rPr>
              <a:t> </a:t>
            </a:r>
            <a:r>
              <a:rPr lang="en-US" sz="1400" kern="1200" dirty="0" smtClean="0">
                <a:solidFill>
                  <a:schemeClr val="tx1"/>
                </a:solidFill>
                <a:effectLst/>
                <a:latin typeface="Cambria" pitchFamily="18" charset="0"/>
                <a:ea typeface="+mn-ea"/>
                <a:cs typeface="+mn-cs"/>
              </a:rPr>
              <a:t>DES recommends a way in which an</a:t>
            </a:r>
            <a:r>
              <a:rPr lang="en-US" sz="1400" kern="1200" baseline="0" dirty="0" smtClean="0">
                <a:solidFill>
                  <a:schemeClr val="tx1"/>
                </a:solidFill>
                <a:effectLst/>
                <a:latin typeface="Cambria" pitchFamily="18" charset="0"/>
                <a:ea typeface="+mn-ea"/>
                <a:cs typeface="+mn-cs"/>
              </a:rPr>
              <a:t> a</a:t>
            </a:r>
            <a:r>
              <a:rPr lang="en-US" sz="1400" kern="1200" dirty="0" smtClean="0">
                <a:solidFill>
                  <a:schemeClr val="tx1"/>
                </a:solidFill>
                <a:effectLst/>
                <a:latin typeface="Cambria" pitchFamily="18" charset="0"/>
                <a:ea typeface="+mn-ea"/>
                <a:cs typeface="+mn-cs"/>
              </a:rPr>
              <a:t>gency can avoid a late filing resulting from late legislative budget decisions.  The Agency should file the contract in June, allowing for the 10-working day filing period, regardless of whether the legislature has approved funding at that time.  The Agency can file the contract based on the information that they have at that time, working closely with DES Policy</a:t>
            </a:r>
            <a:r>
              <a:rPr lang="en-US" sz="1400" kern="1200" baseline="0" dirty="0" smtClean="0">
                <a:solidFill>
                  <a:schemeClr val="tx1"/>
                </a:solidFill>
                <a:effectLst/>
                <a:latin typeface="Cambria" pitchFamily="18" charset="0"/>
                <a:ea typeface="+mn-ea"/>
                <a:cs typeface="+mn-cs"/>
              </a:rPr>
              <a:t> Team</a:t>
            </a:r>
            <a:r>
              <a:rPr lang="en-US" sz="1400" kern="1200" dirty="0" smtClean="0">
                <a:solidFill>
                  <a:schemeClr val="tx1"/>
                </a:solidFill>
                <a:effectLst/>
                <a:latin typeface="Cambria" pitchFamily="18" charset="0"/>
                <a:ea typeface="+mn-ea"/>
                <a:cs typeface="+mn-cs"/>
              </a:rPr>
              <a:t>.  If funding is approved, DES will assist the agency with making any necessary changes and process the contract in a timely fashion.  If the funding is not approved, the filing will be deleted. </a:t>
            </a:r>
            <a:endParaRPr lang="en-US" sz="1400" dirty="0" smtClean="0">
              <a:solidFill>
                <a:srgbClr val="FF0000"/>
              </a:solidFill>
            </a:endParaRPr>
          </a:p>
          <a:p>
            <a:endParaRPr lang="en-US" sz="1400" dirty="0"/>
          </a:p>
        </p:txBody>
      </p:sp>
      <p:sp>
        <p:nvSpPr>
          <p:cNvPr id="4" name="Slide Number Placeholder 3"/>
          <p:cNvSpPr>
            <a:spLocks noGrp="1"/>
          </p:cNvSpPr>
          <p:nvPr>
            <p:ph type="sldNum" sz="quarter" idx="10"/>
          </p:nvPr>
        </p:nvSpPr>
        <p:spPr/>
        <p:txBody>
          <a:bodyPr/>
          <a:lstStyle/>
          <a:p>
            <a:fld id="{90C750F5-EB1A-4073-84C4-CA7AFC96007F}" type="slidenum">
              <a:rPr lang="en-US" smtClean="0"/>
              <a:pPr/>
              <a:t>49</a:t>
            </a:fld>
            <a:endParaRPr lang="en-US" dirty="0"/>
          </a:p>
        </p:txBody>
      </p:sp>
    </p:spTree>
    <p:extLst>
      <p:ext uri="{BB962C8B-B14F-4D97-AF65-F5344CB8AC3E}">
        <p14:creationId xmlns:p14="http://schemas.microsoft.com/office/powerpoint/2010/main" val="227258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CC6F3-CC36-4B69-B358-E544F5145FDD}" type="slidenum">
              <a:rPr lang="en-US" smtClean="0"/>
              <a:t>5</a:t>
            </a:fld>
            <a:endParaRPr lang="en-US"/>
          </a:p>
        </p:txBody>
      </p:sp>
    </p:spTree>
    <p:extLst>
      <p:ext uri="{BB962C8B-B14F-4D97-AF65-F5344CB8AC3E}">
        <p14:creationId xmlns:p14="http://schemas.microsoft.com/office/powerpoint/2010/main" val="19669482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fontAlgn="base"/>
            <a:r>
              <a:rPr lang="en-US" sz="1400" kern="1200" baseline="0" dirty="0">
                <a:solidFill>
                  <a:schemeClr val="tx1"/>
                </a:solidFill>
                <a:effectLst/>
                <a:latin typeface="Cambria" pitchFamily="18" charset="0"/>
                <a:ea typeface="+mn-ea"/>
                <a:cs typeface="+mn-cs"/>
              </a:rPr>
              <a:t>There are many exemptions – </a:t>
            </a:r>
            <a:r>
              <a:rPr lang="en-US" sz="1400" kern="1200" baseline="0" dirty="0" smtClean="0">
                <a:solidFill>
                  <a:schemeClr val="tx1"/>
                </a:solidFill>
                <a:effectLst/>
                <a:latin typeface="Cambria" pitchFamily="18" charset="0"/>
                <a:ea typeface="+mn-ea"/>
                <a:cs typeface="+mn-cs"/>
              </a:rPr>
              <a:t>always refer </a:t>
            </a:r>
            <a:r>
              <a:rPr lang="en-US" sz="1400" kern="1200" baseline="0" dirty="0">
                <a:solidFill>
                  <a:schemeClr val="tx1"/>
                </a:solidFill>
                <a:effectLst/>
                <a:latin typeface="Cambria" pitchFamily="18" charset="0"/>
                <a:ea typeface="+mn-ea"/>
                <a:cs typeface="+mn-cs"/>
              </a:rPr>
              <a:t>to the </a:t>
            </a:r>
            <a:r>
              <a:rPr lang="en-US" sz="1400" kern="1200" baseline="0" dirty="0" smtClean="0">
                <a:solidFill>
                  <a:schemeClr val="tx1"/>
                </a:solidFill>
                <a:effectLst/>
                <a:latin typeface="Cambria" pitchFamily="18" charset="0"/>
                <a:ea typeface="+mn-ea"/>
                <a:cs typeface="+mn-cs"/>
              </a:rPr>
              <a:t>DES sole source policy</a:t>
            </a:r>
            <a:r>
              <a:rPr lang="en-US" sz="1400" kern="1200" baseline="0" dirty="0">
                <a:solidFill>
                  <a:schemeClr val="tx1"/>
                </a:solidFill>
                <a:effectLst/>
                <a:latin typeface="Cambria" pitchFamily="18" charset="0"/>
                <a:ea typeface="+mn-ea"/>
                <a:cs typeface="+mn-cs"/>
              </a:rPr>
              <a:t>.</a:t>
            </a:r>
          </a:p>
          <a:p>
            <a:pPr fontAlgn="base"/>
            <a:r>
              <a:rPr lang="en-US" sz="1400" kern="1200" baseline="0" dirty="0">
                <a:solidFill>
                  <a:schemeClr val="tx1"/>
                </a:solidFill>
                <a:effectLst/>
                <a:latin typeface="Cambria" pitchFamily="18" charset="0"/>
                <a:ea typeface="+mn-ea"/>
                <a:cs typeface="+mn-cs"/>
              </a:rPr>
              <a:t> </a:t>
            </a:r>
          </a:p>
          <a:p>
            <a:pPr fontAlgn="base"/>
            <a:r>
              <a:rPr lang="en-US" sz="1400" kern="1200" baseline="0" dirty="0">
                <a:solidFill>
                  <a:schemeClr val="tx1"/>
                </a:solidFill>
                <a:effectLst/>
                <a:latin typeface="Cambria" pitchFamily="18" charset="0"/>
                <a:ea typeface="+mn-ea"/>
                <a:cs typeface="+mn-cs"/>
              </a:rPr>
              <a:t>Separate from the 20 exemptions listed in the sole source policy, agencies may request exemptions for specific contracts or categories of contracts.  This is a separate process from the sole source filing </a:t>
            </a:r>
            <a:r>
              <a:rPr lang="en-US" sz="1400" kern="1200" baseline="0" dirty="0" smtClean="0">
                <a:solidFill>
                  <a:schemeClr val="tx1"/>
                </a:solidFill>
                <a:effectLst/>
                <a:latin typeface="Cambria" pitchFamily="18" charset="0"/>
                <a:ea typeface="+mn-ea"/>
                <a:cs typeface="+mn-cs"/>
              </a:rPr>
              <a:t>process. The policy team at DES can assist you.</a:t>
            </a:r>
          </a:p>
          <a:p>
            <a:pPr fontAlgn="base"/>
            <a:endParaRPr lang="en-US" sz="1400" kern="1200" baseline="0" dirty="0" smtClean="0">
              <a:solidFill>
                <a:schemeClr val="tx1"/>
              </a:solidFill>
              <a:effectLst/>
              <a:latin typeface="Cambria" pitchFamily="18" charset="0"/>
              <a:ea typeface="+mn-ea"/>
              <a:cs typeface="+mn-cs"/>
            </a:endParaRPr>
          </a:p>
          <a:p>
            <a:pPr fontAlgn="base"/>
            <a:endParaRPr lang="en-US" sz="1400" kern="1200" baseline="0" dirty="0" smtClean="0">
              <a:solidFill>
                <a:schemeClr val="tx1"/>
              </a:solidFill>
              <a:effectLst/>
              <a:latin typeface="Cambria" pitchFamily="18" charset="0"/>
              <a:ea typeface="+mn-ea"/>
              <a:cs typeface="+mn-cs"/>
            </a:endParaRPr>
          </a:p>
          <a:p>
            <a:pPr fontAlgn="base"/>
            <a:endParaRPr lang="en-US" sz="1400" kern="1200" baseline="0" dirty="0" smtClean="0">
              <a:solidFill>
                <a:schemeClr val="tx1"/>
              </a:solidFill>
              <a:effectLst/>
              <a:latin typeface="Cambria" pitchFamily="18" charset="0"/>
              <a:ea typeface="+mn-ea"/>
              <a:cs typeface="+mn-cs"/>
            </a:endParaRPr>
          </a:p>
          <a:p>
            <a:pPr fontAlgn="base"/>
            <a:endParaRPr lang="en-US" sz="1400" kern="1200" baseline="0" dirty="0" smtClean="0">
              <a:solidFill>
                <a:schemeClr val="tx1"/>
              </a:solidFill>
              <a:effectLst/>
              <a:latin typeface="Cambria" pitchFamily="18" charset="0"/>
              <a:ea typeface="+mn-ea"/>
              <a:cs typeface="+mn-cs"/>
            </a:endParaRPr>
          </a:p>
          <a:p>
            <a:pPr fontAlgn="base"/>
            <a:endParaRPr lang="en-US" sz="1400" kern="1200" baseline="0" dirty="0" smtClean="0">
              <a:solidFill>
                <a:schemeClr val="tx1"/>
              </a:solidFill>
              <a:effectLst/>
              <a:latin typeface="Cambria" pitchFamily="18" charset="0"/>
              <a:ea typeface="+mn-ea"/>
              <a:cs typeface="+mn-cs"/>
            </a:endParaRPr>
          </a:p>
          <a:p>
            <a:pPr fontAlgn="base"/>
            <a:endParaRPr lang="en-US" sz="1400" kern="1200" baseline="0" dirty="0" smtClean="0">
              <a:solidFill>
                <a:schemeClr val="tx1"/>
              </a:solidFill>
              <a:effectLst/>
              <a:latin typeface="Cambria" pitchFamily="18" charset="0"/>
              <a:ea typeface="+mn-ea"/>
              <a:cs typeface="+mn-cs"/>
            </a:endParaRPr>
          </a:p>
          <a:p>
            <a:pPr fontAlgn="base"/>
            <a:endParaRPr lang="en-US" sz="1400" kern="1200" baseline="0" dirty="0">
              <a:solidFill>
                <a:schemeClr val="tx1"/>
              </a:solidFill>
              <a:effectLst/>
              <a:latin typeface="Cambria" pitchFamily="18" charset="0"/>
              <a:ea typeface="+mn-ea"/>
              <a:cs typeface="+mn-cs"/>
            </a:endParaRPr>
          </a:p>
          <a:p>
            <a:pPr fontAlgn="base"/>
            <a:r>
              <a:rPr lang="en-US" sz="1400" kern="1200" baseline="0" dirty="0">
                <a:solidFill>
                  <a:schemeClr val="tx1"/>
                </a:solidFill>
                <a:effectLst/>
                <a:latin typeface="Cambria" pitchFamily="18" charset="0"/>
                <a:ea typeface="+mn-ea"/>
                <a:cs typeface="+mn-cs"/>
              </a:rPr>
              <a:t>	</a:t>
            </a:r>
          </a:p>
          <a:p>
            <a:pPr fontAlgn="base"/>
            <a:r>
              <a:rPr lang="en-US" sz="1400" kern="1200" baseline="0" dirty="0">
                <a:solidFill>
                  <a:schemeClr val="tx1"/>
                </a:solidFill>
                <a:effectLst/>
                <a:latin typeface="Cambria" pitchFamily="18" charset="0"/>
                <a:ea typeface="+mn-ea"/>
                <a:cs typeface="+mn-cs"/>
              </a:rPr>
              <a:t>RCW 39.26.140(4) states that higher education is exempt from sole source requirements when contracts awarded from non-state funds.  Higher Ed examples using mixed funds:</a:t>
            </a:r>
          </a:p>
          <a:p>
            <a:pPr fontAlgn="base"/>
            <a:r>
              <a:rPr lang="en-US" sz="1400" u="sng" kern="1200" baseline="0" dirty="0">
                <a:solidFill>
                  <a:schemeClr val="tx1"/>
                </a:solidFill>
                <a:effectLst/>
                <a:latin typeface="Cambria" pitchFamily="18" charset="0"/>
                <a:ea typeface="+mn-ea"/>
                <a:cs typeface="+mn-cs"/>
              </a:rPr>
              <a:t>Contract for $10,001</a:t>
            </a:r>
            <a:endParaRPr lang="en-US" sz="1400" kern="1200" baseline="0" dirty="0">
              <a:solidFill>
                <a:schemeClr val="tx1"/>
              </a:solidFill>
              <a:effectLst/>
              <a:latin typeface="Cambria" pitchFamily="18" charset="0"/>
              <a:ea typeface="+mn-ea"/>
              <a:cs typeface="+mn-cs"/>
            </a:endParaRPr>
          </a:p>
          <a:p>
            <a:pPr lvl="1" fontAlgn="base"/>
            <a:r>
              <a:rPr lang="en-US" sz="1400" kern="1200" baseline="0" dirty="0">
                <a:solidFill>
                  <a:schemeClr val="tx1"/>
                </a:solidFill>
                <a:effectLst/>
                <a:latin typeface="Cambria" pitchFamily="18" charset="0"/>
                <a:ea typeface="+mn-ea"/>
                <a:cs typeface="+mn-cs"/>
              </a:rPr>
              <a:t>Direct buy threshold is $10K</a:t>
            </a:r>
          </a:p>
          <a:p>
            <a:pPr lvl="1" fontAlgn="base"/>
            <a:r>
              <a:rPr lang="en-US" sz="1400" kern="1200" baseline="0" dirty="0">
                <a:solidFill>
                  <a:schemeClr val="tx1"/>
                </a:solidFill>
                <a:effectLst/>
                <a:latin typeface="Cambria" pitchFamily="18" charset="0"/>
                <a:ea typeface="+mn-ea"/>
                <a:cs typeface="+mn-cs"/>
              </a:rPr>
              <a:t>Non-state funds = $5,001</a:t>
            </a:r>
          </a:p>
          <a:p>
            <a:pPr lvl="1" fontAlgn="base"/>
            <a:r>
              <a:rPr lang="en-US" sz="1400" kern="1200" baseline="0" dirty="0">
                <a:solidFill>
                  <a:schemeClr val="tx1"/>
                </a:solidFill>
                <a:effectLst/>
                <a:latin typeface="Cambria" pitchFamily="18" charset="0"/>
                <a:ea typeface="+mn-ea"/>
                <a:cs typeface="+mn-cs"/>
              </a:rPr>
              <a:t>50% would be $5,000.00</a:t>
            </a:r>
          </a:p>
          <a:p>
            <a:pPr lvl="1" fontAlgn="base"/>
            <a:r>
              <a:rPr lang="en-US" sz="1400" kern="1200" baseline="0" dirty="0">
                <a:solidFill>
                  <a:schemeClr val="tx1"/>
                </a:solidFill>
                <a:effectLst/>
                <a:latin typeface="Cambria" pitchFamily="18" charset="0"/>
                <a:ea typeface="+mn-ea"/>
                <a:cs typeface="+mn-cs"/>
              </a:rPr>
              <a:t>Not subject to filing</a:t>
            </a:r>
          </a:p>
          <a:p>
            <a:pPr fontAlgn="base"/>
            <a:r>
              <a:rPr lang="en-US" sz="1400" u="sng" kern="1200" baseline="0" dirty="0">
                <a:solidFill>
                  <a:schemeClr val="tx1"/>
                </a:solidFill>
                <a:effectLst/>
                <a:latin typeface="Cambria" pitchFamily="18" charset="0"/>
                <a:ea typeface="+mn-ea"/>
                <a:cs typeface="+mn-cs"/>
              </a:rPr>
              <a:t>Contract for $20K</a:t>
            </a:r>
            <a:endParaRPr lang="en-US" sz="1400" kern="1200" baseline="0" dirty="0">
              <a:solidFill>
                <a:schemeClr val="tx1"/>
              </a:solidFill>
              <a:effectLst/>
              <a:latin typeface="Cambria" pitchFamily="18" charset="0"/>
              <a:ea typeface="+mn-ea"/>
              <a:cs typeface="+mn-cs"/>
            </a:endParaRPr>
          </a:p>
          <a:p>
            <a:pPr lvl="1" fontAlgn="base"/>
            <a:r>
              <a:rPr lang="en-US" sz="1400" kern="1200" baseline="0" dirty="0">
                <a:solidFill>
                  <a:schemeClr val="tx1"/>
                </a:solidFill>
                <a:effectLst/>
                <a:latin typeface="Cambria" pitchFamily="18" charset="0"/>
                <a:ea typeface="+mn-ea"/>
                <a:cs typeface="+mn-cs"/>
              </a:rPr>
              <a:t>Direct buy threshold is $10K</a:t>
            </a:r>
          </a:p>
          <a:p>
            <a:pPr lvl="1" fontAlgn="base"/>
            <a:r>
              <a:rPr lang="en-US" sz="1400" kern="1200" baseline="0" dirty="0">
                <a:solidFill>
                  <a:schemeClr val="tx1"/>
                </a:solidFill>
                <a:effectLst/>
                <a:latin typeface="Cambria" pitchFamily="18" charset="0"/>
                <a:ea typeface="+mn-ea"/>
                <a:cs typeface="+mn-cs"/>
              </a:rPr>
              <a:t>Non-state funds = $9K</a:t>
            </a:r>
          </a:p>
          <a:p>
            <a:pPr lvl="1" fontAlgn="base"/>
            <a:r>
              <a:rPr lang="en-US" sz="1400" kern="1200" baseline="0" dirty="0">
                <a:solidFill>
                  <a:schemeClr val="tx1"/>
                </a:solidFill>
                <a:effectLst/>
                <a:latin typeface="Cambria" pitchFamily="18" charset="0"/>
                <a:ea typeface="+mn-ea"/>
                <a:cs typeface="+mn-cs"/>
              </a:rPr>
              <a:t>Subject to filing</a:t>
            </a:r>
          </a:p>
          <a:p>
            <a:endParaRPr lang="en-US" sz="1400" b="1" i="0" baseline="0" dirty="0"/>
          </a:p>
        </p:txBody>
      </p:sp>
      <p:sp>
        <p:nvSpPr>
          <p:cNvPr id="4" name="Slide Number Placeholder 3"/>
          <p:cNvSpPr>
            <a:spLocks noGrp="1"/>
          </p:cNvSpPr>
          <p:nvPr>
            <p:ph type="sldNum" sz="quarter" idx="10"/>
          </p:nvPr>
        </p:nvSpPr>
        <p:spPr/>
        <p:txBody>
          <a:bodyPr/>
          <a:lstStyle/>
          <a:p>
            <a:fld id="{90C750F5-EB1A-4073-84C4-CA7AFC96007F}"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CC6F3-CC36-4B69-B358-E544F5145FDD}" type="slidenum">
              <a:rPr lang="en-US" smtClean="0"/>
              <a:t>51</a:t>
            </a:fld>
            <a:endParaRPr lang="en-US"/>
          </a:p>
        </p:txBody>
      </p:sp>
    </p:spTree>
    <p:extLst>
      <p:ext uri="{BB962C8B-B14F-4D97-AF65-F5344CB8AC3E}">
        <p14:creationId xmlns:p14="http://schemas.microsoft.com/office/powerpoint/2010/main" val="292875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a:t>
            </a:r>
            <a:r>
              <a:rPr lang="en-US" baseline="0" dirty="0" smtClean="0"/>
              <a:t> is the authorizing agency to establish master contracts as well as entering into cooperative agreements.</a:t>
            </a:r>
          </a:p>
          <a:p>
            <a:pPr lvl="1"/>
            <a:r>
              <a:rPr lang="en-US" baseline="0" dirty="0" smtClean="0"/>
              <a:t>Procurement bridge for goods and/or services</a:t>
            </a:r>
          </a:p>
          <a:p>
            <a:pPr lvl="1"/>
            <a:r>
              <a:rPr lang="en-US" baseline="0" dirty="0" smtClean="0"/>
              <a:t>Developed with customer engagement/involvement</a:t>
            </a:r>
          </a:p>
          <a:p>
            <a:pPr lvl="1"/>
            <a:r>
              <a:rPr lang="en-US" baseline="0" dirty="0" smtClean="0"/>
              <a:t>Meets procurement laws and rules (RCW 39.26)</a:t>
            </a:r>
          </a:p>
          <a:p>
            <a:pPr lvl="1"/>
            <a:r>
              <a:rPr lang="en-US" baseline="0" dirty="0" smtClean="0"/>
              <a:t>Focuses on Washington state procurement preferences</a:t>
            </a:r>
            <a:endParaRPr lang="en-US" dirty="0" smtClean="0"/>
          </a:p>
          <a:p>
            <a:endParaRPr lang="en-US" dirty="0" smtClean="0"/>
          </a:p>
          <a:p>
            <a:r>
              <a:rPr lang="en-US" dirty="0" smtClean="0"/>
              <a:t>Current cooperative</a:t>
            </a:r>
            <a:r>
              <a:rPr lang="en-US" baseline="0" dirty="0" smtClean="0"/>
              <a:t> agreements include NASPO and </a:t>
            </a:r>
            <a:r>
              <a:rPr lang="en-US" baseline="0" dirty="0" err="1" smtClean="0"/>
              <a:t>Sourcewell</a:t>
            </a:r>
            <a:r>
              <a:rPr lang="en-US" baseline="0" dirty="0" smtClean="0"/>
              <a: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90C750F5-EB1A-4073-84C4-CA7AFC96007F}" type="slidenum">
              <a:rPr lang="en-US" smtClean="0"/>
              <a:pPr/>
              <a:t>6</a:t>
            </a:fld>
            <a:endParaRPr lang="en-US" dirty="0"/>
          </a:p>
        </p:txBody>
      </p:sp>
    </p:spTree>
    <p:extLst>
      <p:ext uri="{BB962C8B-B14F-4D97-AF65-F5344CB8AC3E}">
        <p14:creationId xmlns:p14="http://schemas.microsoft.com/office/powerpoint/2010/main" val="128072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Who can use master contracts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Eligible purchasers include local governments, public schools, higher education, tribes, non-profit organizations, etc. – use is optional</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smtClean="0">
                <a:ln>
                  <a:noFill/>
                </a:ln>
                <a:solidFill>
                  <a:prstClr val="black"/>
                </a:solidFill>
                <a:effectLst/>
                <a:uLnTx/>
                <a:uFillTx/>
                <a:latin typeface="+mn-lt"/>
                <a:ea typeface="+mn-ea"/>
                <a:cs typeface="+mn-cs"/>
              </a:rPr>
              <a:t>Agencies however are required to use existing “qualified master contracts” prior to engaging in any exception, if it meets business needs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Document your decision!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Agencies have unlimited delegated authority</a:t>
            </a:r>
            <a:r>
              <a:rPr lang="en-US" baseline="0" dirty="0" smtClean="0"/>
              <a:t> when using master contracts… However, in the case of Two-Tiered master contracts, agencies are required to perform a competitive solicitation and </a:t>
            </a:r>
            <a:r>
              <a:rPr lang="en-US" u="sng" baseline="0" dirty="0" smtClean="0"/>
              <a:t>unlimited delegation does not apply</a:t>
            </a:r>
            <a:r>
              <a:rPr lang="en-US" baseline="0" dirty="0" smtClean="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Master </a:t>
            </a:r>
            <a:r>
              <a:rPr lang="en-US" dirty="0"/>
              <a:t>Contracts Usage Agreement (MCUA) may be required. </a:t>
            </a:r>
          </a:p>
        </p:txBody>
      </p:sp>
      <p:sp>
        <p:nvSpPr>
          <p:cNvPr id="4" name="Slide Number Placeholder 3"/>
          <p:cNvSpPr>
            <a:spLocks noGrp="1"/>
          </p:cNvSpPr>
          <p:nvPr>
            <p:ph type="sldNum" sz="quarter" idx="10"/>
          </p:nvPr>
        </p:nvSpPr>
        <p:spPr/>
        <p:txBody>
          <a:bodyPr/>
          <a:lstStyle/>
          <a:p>
            <a:pPr>
              <a:defRPr/>
            </a:pPr>
            <a:fld id="{001338F8-3D32-4582-9BE3-F17486726F20}" type="slidenum">
              <a:rPr lang="en-US" smtClean="0"/>
              <a:pPr>
                <a:defRPr/>
              </a:pPr>
              <a:t>7</a:t>
            </a:fld>
            <a:endParaRPr lang="en-US" dirty="0"/>
          </a:p>
        </p:txBody>
      </p:sp>
    </p:spTree>
    <p:extLst>
      <p:ext uri="{BB962C8B-B14F-4D97-AF65-F5344CB8AC3E}">
        <p14:creationId xmlns:p14="http://schemas.microsoft.com/office/powerpoint/2010/main" val="3110467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Brooke to let Cindy use Search</a:t>
            </a:r>
            <a:r>
              <a:rPr lang="en-US" baseline="0" dirty="0" smtClean="0"/>
              <a:t> Tool and go over FAQ document.</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70CC6F3-CC36-4B69-B358-E544F5145FDD}" type="slidenum">
              <a:rPr lang="en-US" smtClean="0"/>
              <a:t>8</a:t>
            </a:fld>
            <a:endParaRPr lang="en-US"/>
          </a:p>
        </p:txBody>
      </p:sp>
    </p:spTree>
    <p:extLst>
      <p:ext uri="{BB962C8B-B14F-4D97-AF65-F5344CB8AC3E}">
        <p14:creationId xmlns:p14="http://schemas.microsoft.com/office/powerpoint/2010/main" val="2483952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CC6F3-CC36-4B69-B358-E544F5145FDD}" type="slidenum">
              <a:rPr lang="en-US" smtClean="0"/>
              <a:t>9</a:t>
            </a:fld>
            <a:endParaRPr lang="en-US"/>
          </a:p>
        </p:txBody>
      </p:sp>
    </p:spTree>
    <p:extLst>
      <p:ext uri="{BB962C8B-B14F-4D97-AF65-F5344CB8AC3E}">
        <p14:creationId xmlns:p14="http://schemas.microsoft.com/office/powerpoint/2010/main" val="2863277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Blue decorative background box" title="Blue decorative background box"/>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514"/>
            <a:ext cx="12191998" cy="5515901"/>
          </a:xfrm>
          <a:prstGeom prst="rect">
            <a:avLst/>
          </a:prstGeom>
          <a:effectLst>
            <a:outerShdw blurRad="190500" dist="88900" dir="5400000" algn="t" rotWithShape="0">
              <a:srgbClr val="5F5F5F">
                <a:alpha val="40000"/>
              </a:srgbClr>
            </a:outerShdw>
          </a:effectLst>
        </p:spPr>
      </p:pic>
      <p:pic>
        <p:nvPicPr>
          <p:cNvPr id="8" name="Picture 7" descr="Washington State Department of Enterprise Services logo" title="Washington State Department of Enterprise Service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97501" y="5907790"/>
            <a:ext cx="3044952" cy="509002"/>
          </a:xfrm>
          <a:prstGeom prst="rect">
            <a:avLst/>
          </a:prstGeom>
        </p:spPr>
      </p:pic>
      <p:sp>
        <p:nvSpPr>
          <p:cNvPr id="14" name="Title 1"/>
          <p:cNvSpPr>
            <a:spLocks noGrp="1"/>
          </p:cNvSpPr>
          <p:nvPr>
            <p:ph type="title" hasCustomPrompt="1"/>
          </p:nvPr>
        </p:nvSpPr>
        <p:spPr>
          <a:xfrm>
            <a:off x="1104899" y="916585"/>
            <a:ext cx="9925051" cy="2049354"/>
          </a:xfrm>
        </p:spPr>
        <p:txBody>
          <a:bodyPr>
            <a:normAutofit/>
          </a:bodyPr>
          <a:lstStyle>
            <a:lvl1pPr algn="ctr">
              <a:lnSpc>
                <a:spcPct val="100000"/>
              </a:lnSpc>
              <a:defRPr sz="5400" b="1" cap="all" baseline="0">
                <a:solidFill>
                  <a:schemeClr val="bg1"/>
                </a:solidFill>
                <a:latin typeface="Segoe UI" panose="020B0502040204020203" pitchFamily="34" charset="0"/>
                <a:cs typeface="Segoe UI" panose="020B0502040204020203" pitchFamily="34" charset="0"/>
              </a:defRPr>
            </a:lvl1pPr>
          </a:lstStyle>
          <a:p>
            <a:r>
              <a:rPr lang="en-US" dirty="0"/>
              <a:t>PRESENTATION</a:t>
            </a:r>
            <a:br>
              <a:rPr lang="en-US" dirty="0"/>
            </a:br>
            <a:r>
              <a:rPr lang="en-US" dirty="0"/>
              <a:t>TITLE</a:t>
            </a:r>
          </a:p>
        </p:txBody>
      </p:sp>
      <p:sp>
        <p:nvSpPr>
          <p:cNvPr id="16" name="Text Placeholder 2"/>
          <p:cNvSpPr>
            <a:spLocks noGrp="1"/>
          </p:cNvSpPr>
          <p:nvPr>
            <p:ph type="body" sz="quarter" idx="10"/>
          </p:nvPr>
        </p:nvSpPr>
        <p:spPr>
          <a:xfrm>
            <a:off x="1104900" y="3067025"/>
            <a:ext cx="9925050" cy="761367"/>
          </a:xfrm>
        </p:spPr>
        <p:txBody>
          <a:bodyPr>
            <a:normAutofit/>
          </a:bodyPr>
          <a:lstStyle>
            <a:lvl1pPr marL="0" indent="0" algn="ctr">
              <a:buNone/>
              <a:defRPr sz="4400">
                <a:solidFill>
                  <a:schemeClr val="bg1"/>
                </a:solidFill>
              </a:defRPr>
            </a:lvl1pPr>
          </a:lstStyle>
          <a:p>
            <a:pPr lvl="0"/>
            <a:r>
              <a:rPr lang="en-US"/>
              <a:t>Click to edit Master text styles</a:t>
            </a:r>
          </a:p>
        </p:txBody>
      </p:sp>
      <p:sp>
        <p:nvSpPr>
          <p:cNvPr id="17" name="Text Placeholder 3"/>
          <p:cNvSpPr>
            <a:spLocks noGrp="1"/>
          </p:cNvSpPr>
          <p:nvPr>
            <p:ph type="body" sz="quarter" idx="11"/>
          </p:nvPr>
        </p:nvSpPr>
        <p:spPr>
          <a:xfrm>
            <a:off x="1104900" y="3874376"/>
            <a:ext cx="9925050" cy="1295502"/>
          </a:xfrm>
        </p:spPr>
        <p:txBody>
          <a:bodyPr>
            <a:normAutofit/>
          </a:bodyPr>
          <a:lstStyle>
            <a:lvl1pPr marL="0" indent="0" algn="ctr">
              <a:buNone/>
              <a:defRPr sz="3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2042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1167412" y="5666576"/>
            <a:ext cx="3056084" cy="762000"/>
          </a:xfrm>
        </p:spPr>
        <p:txBody>
          <a:bodyPr>
            <a:noAutofit/>
          </a:bodyPr>
          <a:lstStyle>
            <a:lvl1pPr marL="0" indent="0" algn="ctr">
              <a:buNone/>
              <a:defRPr sz="1800" baseline="0">
                <a:solidFill>
                  <a:schemeClr val="tx1"/>
                </a:solidFill>
                <a:latin typeface="Segoe UI" panose="020B0502040204020203" pitchFamily="34" charset="0"/>
                <a:cs typeface="Segoe UI" panose="020B0502040204020203" pitchFamily="34" charset="0"/>
              </a:defRPr>
            </a:lvl1pPr>
            <a:lvl2pPr marL="457200" indent="0">
              <a:buNone/>
              <a:defRPr sz="1800">
                <a:solidFill>
                  <a:srgbClr val="1B355E"/>
                </a:solidFill>
                <a:latin typeface="Ubuntu" panose="020B0804030602030204" pitchFamily="34" charset="0"/>
              </a:defRPr>
            </a:lvl2pPr>
            <a:lvl3pPr marL="914400" indent="0">
              <a:buNone/>
              <a:defRPr sz="1800">
                <a:solidFill>
                  <a:srgbClr val="1B355E"/>
                </a:solidFill>
                <a:latin typeface="Ubuntu" panose="020B0804030602030204" pitchFamily="34" charset="0"/>
              </a:defRPr>
            </a:lvl3pPr>
            <a:lvl4pPr marL="1371600" indent="0">
              <a:buNone/>
              <a:defRPr sz="1800">
                <a:solidFill>
                  <a:srgbClr val="1B355E"/>
                </a:solidFill>
                <a:latin typeface="Ubuntu" panose="020B0804030602030204" pitchFamily="34" charset="0"/>
              </a:defRPr>
            </a:lvl4pPr>
            <a:lvl5pPr marL="1828800" indent="0">
              <a:buNone/>
              <a:defRPr sz="1800">
                <a:solidFill>
                  <a:srgbClr val="1B355E"/>
                </a:solidFill>
                <a:latin typeface="Ubuntu" panose="020B0804030602030204" pitchFamily="34" charset="0"/>
              </a:defRPr>
            </a:lvl5pPr>
          </a:lstStyle>
          <a:p>
            <a:pPr lvl="0"/>
            <a:r>
              <a:rPr lang="en-US" dirty="0"/>
              <a:t>Enter email here</a:t>
            </a:r>
          </a:p>
        </p:txBody>
      </p:sp>
      <p:sp>
        <p:nvSpPr>
          <p:cNvPr id="9" name="Text Placeholder 2"/>
          <p:cNvSpPr>
            <a:spLocks noGrp="1"/>
          </p:cNvSpPr>
          <p:nvPr>
            <p:ph type="body" sz="quarter" idx="11" hasCustomPrompt="1"/>
          </p:nvPr>
        </p:nvSpPr>
        <p:spPr>
          <a:xfrm>
            <a:off x="4632300" y="5666576"/>
            <a:ext cx="2891448" cy="762000"/>
          </a:xfrm>
        </p:spPr>
        <p:txBody>
          <a:bodyPr>
            <a:noAutofit/>
          </a:bodyPr>
          <a:lstStyle>
            <a:lvl1pPr marL="0" indent="0" algn="ctr">
              <a:buNone/>
              <a:defRPr sz="1800">
                <a:solidFill>
                  <a:schemeClr val="tx1"/>
                </a:solidFill>
                <a:latin typeface="Segoe UI" panose="020B0502040204020203" pitchFamily="34" charset="0"/>
                <a:cs typeface="Segoe UI" panose="020B0502040204020203" pitchFamily="34" charset="0"/>
              </a:defRPr>
            </a:lvl1pPr>
            <a:lvl2pPr marL="457200" indent="0">
              <a:buNone/>
              <a:defRPr sz="1800">
                <a:solidFill>
                  <a:srgbClr val="1B355E"/>
                </a:solidFill>
                <a:latin typeface="Ubuntu" panose="020B0804030602030204" pitchFamily="34" charset="0"/>
              </a:defRPr>
            </a:lvl2pPr>
            <a:lvl3pPr marL="914400" indent="0">
              <a:buNone/>
              <a:defRPr sz="1800">
                <a:solidFill>
                  <a:srgbClr val="1B355E"/>
                </a:solidFill>
                <a:latin typeface="Ubuntu" panose="020B0804030602030204" pitchFamily="34" charset="0"/>
              </a:defRPr>
            </a:lvl3pPr>
            <a:lvl4pPr marL="1371600" indent="0">
              <a:buNone/>
              <a:defRPr sz="1800">
                <a:solidFill>
                  <a:srgbClr val="1B355E"/>
                </a:solidFill>
                <a:latin typeface="Ubuntu" panose="020B0804030602030204" pitchFamily="34" charset="0"/>
              </a:defRPr>
            </a:lvl4pPr>
            <a:lvl5pPr marL="1828800" indent="0">
              <a:buNone/>
              <a:defRPr sz="1800">
                <a:solidFill>
                  <a:srgbClr val="1B355E"/>
                </a:solidFill>
                <a:latin typeface="Ubuntu" panose="020B0804030602030204" pitchFamily="34" charset="0"/>
              </a:defRPr>
            </a:lvl5pPr>
          </a:lstStyle>
          <a:p>
            <a:pPr lvl="0"/>
            <a:r>
              <a:rPr lang="en-US" dirty="0"/>
              <a:t>Enter phone number here</a:t>
            </a:r>
          </a:p>
        </p:txBody>
      </p:sp>
      <p:sp>
        <p:nvSpPr>
          <p:cNvPr id="10" name="Text Placeholder 2"/>
          <p:cNvSpPr>
            <a:spLocks noGrp="1"/>
          </p:cNvSpPr>
          <p:nvPr>
            <p:ph type="body" sz="quarter" idx="12" hasCustomPrompt="1"/>
          </p:nvPr>
        </p:nvSpPr>
        <p:spPr>
          <a:xfrm>
            <a:off x="7949895" y="5666576"/>
            <a:ext cx="3056084" cy="762000"/>
          </a:xfrm>
        </p:spPr>
        <p:txBody>
          <a:bodyPr>
            <a:noAutofit/>
          </a:bodyPr>
          <a:lstStyle>
            <a:lvl1pPr marL="0" indent="0" algn="ctr">
              <a:buNone/>
              <a:defRPr sz="1800">
                <a:solidFill>
                  <a:schemeClr val="tx1"/>
                </a:solidFill>
                <a:latin typeface="Segoe UI" panose="020B0502040204020203" pitchFamily="34" charset="0"/>
                <a:cs typeface="Segoe UI" panose="020B0502040204020203" pitchFamily="34" charset="0"/>
              </a:defRPr>
            </a:lvl1pPr>
            <a:lvl2pPr marL="457200" indent="0">
              <a:buNone/>
              <a:defRPr sz="1800">
                <a:solidFill>
                  <a:srgbClr val="1B355E"/>
                </a:solidFill>
                <a:latin typeface="Ubuntu" panose="020B0804030602030204" pitchFamily="34" charset="0"/>
              </a:defRPr>
            </a:lvl2pPr>
            <a:lvl3pPr marL="914400" indent="0">
              <a:buNone/>
              <a:defRPr sz="1800">
                <a:solidFill>
                  <a:srgbClr val="1B355E"/>
                </a:solidFill>
                <a:latin typeface="Ubuntu" panose="020B0804030602030204" pitchFamily="34" charset="0"/>
              </a:defRPr>
            </a:lvl3pPr>
            <a:lvl4pPr marL="1371600" indent="0">
              <a:buNone/>
              <a:defRPr sz="1800">
                <a:solidFill>
                  <a:srgbClr val="1B355E"/>
                </a:solidFill>
                <a:latin typeface="Ubuntu" panose="020B0804030602030204" pitchFamily="34" charset="0"/>
              </a:defRPr>
            </a:lvl4pPr>
            <a:lvl5pPr marL="1828800" indent="0">
              <a:buNone/>
              <a:defRPr sz="1800">
                <a:solidFill>
                  <a:srgbClr val="1B355E"/>
                </a:solidFill>
                <a:latin typeface="Ubuntu" panose="020B0804030602030204" pitchFamily="34" charset="0"/>
              </a:defRPr>
            </a:lvl5pPr>
          </a:lstStyle>
          <a:p>
            <a:pPr lvl="0"/>
            <a:r>
              <a:rPr lang="en-US" dirty="0"/>
              <a:t>Enter web address here</a:t>
            </a:r>
          </a:p>
        </p:txBody>
      </p:sp>
      <p:sp>
        <p:nvSpPr>
          <p:cNvPr id="7" name="Rectangle 6" descr="Decorative blue box as background" title="Decorative blue box as background"/>
          <p:cNvSpPr/>
          <p:nvPr userDrawn="1"/>
        </p:nvSpPr>
        <p:spPr>
          <a:xfrm>
            <a:off x="-9614" y="-1538"/>
            <a:ext cx="12201613" cy="3545623"/>
          </a:xfrm>
          <a:prstGeom prst="rect">
            <a:avLst/>
          </a:prstGeom>
          <a:solidFill>
            <a:srgbClr val="1B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descr="Email icon" title="Email icon"/>
          <p:cNvGrpSpPr/>
          <p:nvPr userDrawn="1"/>
        </p:nvGrpSpPr>
        <p:grpSpPr>
          <a:xfrm>
            <a:off x="2039828" y="4063813"/>
            <a:ext cx="1322321" cy="1278261"/>
            <a:chOff x="2039828" y="656220"/>
            <a:chExt cx="1322321" cy="1278261"/>
          </a:xfrm>
        </p:grpSpPr>
        <p:sp>
          <p:nvSpPr>
            <p:cNvPr id="13" name="Oval 12"/>
            <p:cNvSpPr/>
            <p:nvPr userDrawn="1"/>
          </p:nvSpPr>
          <p:spPr>
            <a:xfrm>
              <a:off x="2039828" y="656220"/>
              <a:ext cx="1322321" cy="1278261"/>
            </a:xfrm>
            <a:prstGeom prst="ellipse">
              <a:avLst/>
            </a:prstGeom>
            <a:solidFill>
              <a:srgbClr val="1995BA"/>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4415" y="1084088"/>
              <a:ext cx="582080" cy="436696"/>
            </a:xfrm>
            <a:prstGeom prst="rect">
              <a:avLst/>
            </a:prstGeom>
          </p:spPr>
        </p:pic>
      </p:grpSp>
      <p:sp>
        <p:nvSpPr>
          <p:cNvPr id="16" name="Oval 15"/>
          <p:cNvSpPr/>
          <p:nvPr/>
        </p:nvSpPr>
        <p:spPr>
          <a:xfrm>
            <a:off x="8821804" y="4063813"/>
            <a:ext cx="1322321" cy="1278261"/>
          </a:xfrm>
          <a:prstGeom prst="ellipse">
            <a:avLst/>
          </a:prstGeom>
          <a:solidFill>
            <a:srgbClr val="1995BA"/>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descr="Call icon" title="Call icon"/>
          <p:cNvGrpSpPr/>
          <p:nvPr userDrawn="1"/>
        </p:nvGrpSpPr>
        <p:grpSpPr>
          <a:xfrm>
            <a:off x="5426574" y="4063812"/>
            <a:ext cx="1322321" cy="1278261"/>
            <a:chOff x="5426574" y="656219"/>
            <a:chExt cx="1322321" cy="1278261"/>
          </a:xfrm>
        </p:grpSpPr>
        <p:sp>
          <p:nvSpPr>
            <p:cNvPr id="19" name="Oval 18"/>
            <p:cNvSpPr/>
            <p:nvPr userDrawn="1"/>
          </p:nvSpPr>
          <p:spPr>
            <a:xfrm>
              <a:off x="5426574" y="656219"/>
              <a:ext cx="1322321" cy="1278261"/>
            </a:xfrm>
            <a:prstGeom prst="ellipse">
              <a:avLst/>
            </a:prstGeom>
            <a:solidFill>
              <a:srgbClr val="1995BA"/>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1065308" flipH="1" flipV="1">
              <a:off x="5802992" y="992641"/>
              <a:ext cx="566789" cy="565911"/>
            </a:xfrm>
            <a:prstGeom prst="rect">
              <a:avLst/>
            </a:prstGeom>
          </p:spPr>
        </p:pic>
      </p:grpSp>
      <p:sp>
        <p:nvSpPr>
          <p:cNvPr id="21" name="Title 11"/>
          <p:cNvSpPr>
            <a:spLocks noGrp="1"/>
          </p:cNvSpPr>
          <p:nvPr>
            <p:ph type="title" hasCustomPrompt="1"/>
          </p:nvPr>
        </p:nvSpPr>
        <p:spPr>
          <a:xfrm>
            <a:off x="1148453" y="1447620"/>
            <a:ext cx="9744075" cy="606225"/>
          </a:xfrm>
        </p:spPr>
        <p:txBody>
          <a:bodyPr>
            <a:noAutofit/>
          </a:bodyPr>
          <a:lstStyle>
            <a:lvl1pPr algn="ctr">
              <a:defRPr sz="5400" b="1" cap="all" baseline="0">
                <a:solidFill>
                  <a:schemeClr val="bg1"/>
                </a:solidFill>
                <a:latin typeface="Segoe UI" panose="020B0502040204020203" pitchFamily="34" charset="0"/>
                <a:cs typeface="Segoe UI" panose="020B0502040204020203" pitchFamily="34" charset="0"/>
              </a:defRPr>
            </a:lvl1pPr>
          </a:lstStyle>
          <a:p>
            <a:r>
              <a:rPr lang="en-US" dirty="0"/>
              <a:t>thank you</a:t>
            </a:r>
          </a:p>
        </p:txBody>
      </p:sp>
      <p:pic>
        <p:nvPicPr>
          <p:cNvPr id="22" name="Picture 21" descr="Web icon" title="Web ic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08486" y="4313738"/>
            <a:ext cx="738902" cy="738902"/>
          </a:xfrm>
          <a:prstGeom prst="rect">
            <a:avLst/>
          </a:prstGeom>
          <a:ln>
            <a:noFill/>
          </a:ln>
        </p:spPr>
      </p:pic>
    </p:spTree>
    <p:extLst>
      <p:ext uri="{BB962C8B-B14F-4D97-AF65-F5344CB8AC3E}">
        <p14:creationId xmlns:p14="http://schemas.microsoft.com/office/powerpoint/2010/main" val="418027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2" name="Title 1"/>
          <p:cNvSpPr>
            <a:spLocks noGrp="1"/>
          </p:cNvSpPr>
          <p:nvPr>
            <p:ph type="title"/>
          </p:nvPr>
        </p:nvSpPr>
        <p:spPr>
          <a:xfrm>
            <a:off x="838200" y="365125"/>
            <a:ext cx="10515600" cy="1325563"/>
          </a:xfrm>
        </p:spPr>
        <p:txBody>
          <a:bodyPr/>
          <a:lstStyle/>
          <a:p>
            <a:r>
              <a:rPr lang="en-US"/>
              <a:t>Click to edit Master title style</a:t>
            </a:r>
          </a:p>
        </p:txBody>
      </p:sp>
      <p:sp>
        <p:nvSpPr>
          <p:cNvPr id="1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1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15" name="Slide Number Placeholder 4"/>
          <p:cNvSpPr>
            <a:spLocks noGrp="1"/>
          </p:cNvSpPr>
          <p:nvPr>
            <p:ph type="sldNum" sz="quarter" idx="12"/>
          </p:nvPr>
        </p:nvSpPr>
        <p:spPr>
          <a:xfrm>
            <a:off x="8610600" y="6356350"/>
            <a:ext cx="2743200" cy="365125"/>
          </a:xfrm>
          <a:prstGeom prst="rect">
            <a:avLst/>
          </a:prstGeom>
        </p:spPr>
        <p:txBody>
          <a:bodyPr/>
          <a:lstStyle/>
          <a:p>
            <a:fld id="{A8CA3DF4-E449-4EC1-B817-23C9420ABD7F}" type="slidenum">
              <a:rPr lang="en-US" smtClean="0"/>
              <a:t>‹#›</a:t>
            </a:fld>
            <a:endParaRPr lang="en-US"/>
          </a:p>
        </p:txBody>
      </p:sp>
      <p:sp>
        <p:nvSpPr>
          <p:cNvPr id="16" name="Rectangle 15" descr="Blue box for background" title="Blue box for background"/>
          <p:cNvSpPr/>
          <p:nvPr userDrawn="1"/>
        </p:nvSpPr>
        <p:spPr>
          <a:xfrm>
            <a:off x="0" y="0"/>
            <a:ext cx="12192000" cy="6858000"/>
          </a:xfrm>
          <a:prstGeom prst="rect">
            <a:avLst/>
          </a:prstGeom>
          <a:solidFill>
            <a:srgbClr val="1B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Washington State Department of Enterprise Services logo" title="Washington State Department of Enterprise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9575" y="3015035"/>
            <a:ext cx="4952850" cy="827930"/>
          </a:xfrm>
          <a:prstGeom prst="rect">
            <a:avLst/>
          </a:prstGeom>
        </p:spPr>
      </p:pic>
    </p:spTree>
    <p:extLst>
      <p:ext uri="{BB962C8B-B14F-4D97-AF65-F5344CB8AC3E}">
        <p14:creationId xmlns:p14="http://schemas.microsoft.com/office/powerpoint/2010/main" val="287245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D6A38DB-0B61-4FBC-A758-74C4D4860C51}" type="slidenum">
              <a:rPr lang="en-US" smtClean="0"/>
              <a:pPr>
                <a:defRPr/>
              </a:pPr>
              <a:t>‹#›</a:t>
            </a:fld>
            <a:endParaRPr lang="en-US" dirty="0"/>
          </a:p>
        </p:txBody>
      </p:sp>
    </p:spTree>
    <p:extLst>
      <p:ext uri="{BB962C8B-B14F-4D97-AF65-F5344CB8AC3E}">
        <p14:creationId xmlns:p14="http://schemas.microsoft.com/office/powerpoint/2010/main" val="1863401539"/>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4C931-F628-45DE-817B-2286BF8BE9B4}" type="slidenum">
              <a:rPr lang="en-US" smtClean="0"/>
              <a:t>‹#›</a:t>
            </a:fld>
            <a:endParaRPr lang="en-US"/>
          </a:p>
        </p:txBody>
      </p:sp>
    </p:spTree>
    <p:extLst>
      <p:ext uri="{BB962C8B-B14F-4D97-AF65-F5344CB8AC3E}">
        <p14:creationId xmlns:p14="http://schemas.microsoft.com/office/powerpoint/2010/main" val="172891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1"/>
          <p:cNvSpPr>
            <a:spLocks noGrp="1"/>
          </p:cNvSpPr>
          <p:nvPr>
            <p:ph type="title" hasCustomPrompt="1"/>
          </p:nvPr>
        </p:nvSpPr>
        <p:spPr>
          <a:xfrm>
            <a:off x="1228724" y="831086"/>
            <a:ext cx="9744075" cy="733533"/>
          </a:xfrm>
        </p:spPr>
        <p:txBody>
          <a:bodyPr>
            <a:normAutofit/>
          </a:bodyPr>
          <a:lstStyle>
            <a:lvl1pPr algn="ctr">
              <a:defRPr sz="4400" cap="all" baseline="0">
                <a:solidFill>
                  <a:schemeClr val="accent2"/>
                </a:solidFill>
                <a:latin typeface="Segoe UI" panose="020B0502040204020203" pitchFamily="34" charset="0"/>
                <a:cs typeface="Segoe UI" panose="020B0502040204020203" pitchFamily="34" charset="0"/>
              </a:defRPr>
            </a:lvl1pPr>
          </a:lstStyle>
          <a:p>
            <a:r>
              <a:rPr lang="en-US" dirty="0"/>
              <a:t>Basic TITLE and CONTENT page</a:t>
            </a:r>
          </a:p>
        </p:txBody>
      </p:sp>
      <p:sp>
        <p:nvSpPr>
          <p:cNvPr id="8" name="Text Placeholder 3"/>
          <p:cNvSpPr>
            <a:spLocks noGrp="1"/>
          </p:cNvSpPr>
          <p:nvPr>
            <p:ph type="body" sz="quarter" idx="10" hasCustomPrompt="1"/>
          </p:nvPr>
        </p:nvSpPr>
        <p:spPr>
          <a:xfrm>
            <a:off x="1264583" y="1971675"/>
            <a:ext cx="9744075" cy="4052888"/>
          </a:xfrm>
        </p:spPr>
        <p:txBody>
          <a:bodyPr/>
          <a:lstStyle>
            <a:lvl1pPr marL="0" indent="0">
              <a:lnSpc>
                <a:spcPct val="100000"/>
              </a:lnSpc>
              <a:spcBef>
                <a:spcPts val="1800"/>
              </a:spcBef>
              <a:buFont typeface="Arial" panose="020B0604020202020204" pitchFamily="34" charset="0"/>
              <a:buNone/>
              <a:defRPr sz="2400" b="0" baseline="0"/>
            </a:lvl1pPr>
            <a:lvl2pPr marL="800100" marR="0" indent="-3429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lvl2pPr>
          </a:lstStyle>
          <a:p>
            <a:pPr lvl="0"/>
            <a:r>
              <a:rPr lang="en-US" dirty="0"/>
              <a:t>Text Segoe UI 24 </a:t>
            </a:r>
            <a:r>
              <a:rPr lang="en-US" dirty="0" err="1"/>
              <a:t>pt</a:t>
            </a:r>
            <a:r>
              <a:rPr lang="en-US" dirty="0"/>
              <a:t> (no less than 18 pts).</a:t>
            </a:r>
          </a:p>
          <a:p>
            <a:pPr lvl="0"/>
            <a:r>
              <a:rPr lang="en-US" dirty="0"/>
              <a:t>Stay at/under 4-5 bullets per slide.</a:t>
            </a:r>
          </a:p>
          <a:p>
            <a:pPr lvl="0"/>
            <a:endParaRPr lang="en-US" dirty="0"/>
          </a:p>
        </p:txBody>
      </p:sp>
    </p:spTree>
    <p:extLst>
      <p:ext uri="{BB962C8B-B14F-4D97-AF65-F5344CB8AC3E}">
        <p14:creationId xmlns:p14="http://schemas.microsoft.com/office/powerpoint/2010/main" val="379908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descr="Decorative blue box as background" title="Decorative blue box as background"/>
          <p:cNvSpPr/>
          <p:nvPr userDrawn="1"/>
        </p:nvSpPr>
        <p:spPr>
          <a:xfrm>
            <a:off x="0" y="3312377"/>
            <a:ext cx="12192000" cy="3545623"/>
          </a:xfrm>
          <a:prstGeom prst="rect">
            <a:avLst/>
          </a:prstGeom>
          <a:solidFill>
            <a:srgbClr val="1B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1"/>
          <p:cNvSpPr>
            <a:spLocks noGrp="1"/>
          </p:cNvSpPr>
          <p:nvPr>
            <p:ph type="title" hasCustomPrompt="1"/>
          </p:nvPr>
        </p:nvSpPr>
        <p:spPr>
          <a:xfrm>
            <a:off x="1223962" y="1347607"/>
            <a:ext cx="9744075" cy="606225"/>
          </a:xfrm>
        </p:spPr>
        <p:txBody>
          <a:bodyPr>
            <a:noAutofit/>
          </a:bodyPr>
          <a:lstStyle>
            <a:lvl1pPr algn="ctr">
              <a:lnSpc>
                <a:spcPct val="100000"/>
              </a:lnSpc>
              <a:defRPr sz="5400" b="1" cap="all" baseline="0">
                <a:solidFill>
                  <a:schemeClr val="accent2"/>
                </a:solidFill>
                <a:latin typeface="Segoe UI" panose="020B0502040204020203" pitchFamily="34" charset="0"/>
                <a:cs typeface="Segoe UI" panose="020B0502040204020203" pitchFamily="34" charset="0"/>
              </a:defRPr>
            </a:lvl1pPr>
          </a:lstStyle>
          <a:p>
            <a:r>
              <a:rPr lang="en-US" dirty="0"/>
              <a:t>Section Header</a:t>
            </a:r>
          </a:p>
        </p:txBody>
      </p:sp>
    </p:spTree>
    <p:extLst>
      <p:ext uri="{BB962C8B-B14F-4D97-AF65-F5344CB8AC3E}">
        <p14:creationId xmlns:p14="http://schemas.microsoft.com/office/powerpoint/2010/main" val="165789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0" name="Title 11"/>
          <p:cNvSpPr>
            <a:spLocks noGrp="1"/>
          </p:cNvSpPr>
          <p:nvPr>
            <p:ph type="title" hasCustomPrompt="1"/>
          </p:nvPr>
        </p:nvSpPr>
        <p:spPr>
          <a:xfrm>
            <a:off x="1228724" y="831086"/>
            <a:ext cx="9744075" cy="733533"/>
          </a:xfrm>
        </p:spPr>
        <p:txBody>
          <a:bodyPr>
            <a:normAutofit/>
          </a:bodyPr>
          <a:lstStyle>
            <a:lvl1pPr algn="ctr">
              <a:defRPr sz="4400" cap="all" baseline="0">
                <a:solidFill>
                  <a:srgbClr val="1995BA"/>
                </a:solidFill>
                <a:latin typeface="Segoe UI" panose="020B0502040204020203" pitchFamily="34" charset="0"/>
                <a:cs typeface="Segoe UI" panose="020B0502040204020203" pitchFamily="34" charset="0"/>
              </a:defRPr>
            </a:lvl1pPr>
          </a:lstStyle>
          <a:p>
            <a:r>
              <a:rPr lang="en-US" dirty="0"/>
              <a:t>3 columns</a:t>
            </a:r>
          </a:p>
        </p:txBody>
      </p:sp>
      <p:sp>
        <p:nvSpPr>
          <p:cNvPr id="11" name="Content Placeholder 2"/>
          <p:cNvSpPr>
            <a:spLocks noGrp="1"/>
          </p:cNvSpPr>
          <p:nvPr>
            <p:ph sz="half" idx="2" hasCustomPrompt="1"/>
          </p:nvPr>
        </p:nvSpPr>
        <p:spPr>
          <a:xfrm>
            <a:off x="1043756" y="3183867"/>
            <a:ext cx="3180374" cy="2831167"/>
          </a:xfrm>
        </p:spPr>
        <p:txBody>
          <a:bodyPr>
            <a:normAutofit/>
          </a:bodyPr>
          <a:lstStyle>
            <a:lvl1pPr marL="0" indent="0">
              <a:buNone/>
              <a:defRPr sz="2000" baseline="0"/>
            </a:lvl1pPr>
          </a:lstStyle>
          <a:p>
            <a:r>
              <a:rPr lang="en-US" dirty="0"/>
              <a:t>Click on appropriate icon for desired content</a:t>
            </a:r>
          </a:p>
        </p:txBody>
      </p:sp>
      <p:sp>
        <p:nvSpPr>
          <p:cNvPr id="13" name="Content Placeholder 2"/>
          <p:cNvSpPr>
            <a:spLocks noGrp="1"/>
          </p:cNvSpPr>
          <p:nvPr>
            <p:ph sz="half" idx="17" hasCustomPrompt="1"/>
          </p:nvPr>
        </p:nvSpPr>
        <p:spPr>
          <a:xfrm>
            <a:off x="7944030" y="3183867"/>
            <a:ext cx="3180374" cy="283116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appropriate icon for desired content</a:t>
            </a:r>
          </a:p>
          <a:p>
            <a:endParaRPr lang="en-US" dirty="0"/>
          </a:p>
        </p:txBody>
      </p:sp>
      <p:sp>
        <p:nvSpPr>
          <p:cNvPr id="15" name="Content Placeholder 2"/>
          <p:cNvSpPr>
            <a:spLocks noGrp="1"/>
          </p:cNvSpPr>
          <p:nvPr>
            <p:ph sz="half" idx="19" hasCustomPrompt="1"/>
          </p:nvPr>
        </p:nvSpPr>
        <p:spPr>
          <a:xfrm>
            <a:off x="4493893" y="3183867"/>
            <a:ext cx="3180374" cy="283116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appropriate icon for desired content</a:t>
            </a:r>
          </a:p>
          <a:p>
            <a:endParaRPr lang="en-US" dirty="0"/>
          </a:p>
        </p:txBody>
      </p:sp>
      <p:sp>
        <p:nvSpPr>
          <p:cNvPr id="9" name="Content Placeholder 7"/>
          <p:cNvSpPr>
            <a:spLocks noGrp="1"/>
          </p:cNvSpPr>
          <p:nvPr>
            <p:ph sz="quarter" idx="14" hasCustomPrompt="1"/>
          </p:nvPr>
        </p:nvSpPr>
        <p:spPr>
          <a:xfrm>
            <a:off x="1043756" y="1927711"/>
            <a:ext cx="3180374" cy="1000125"/>
          </a:xfrm>
        </p:spPr>
        <p:txBody>
          <a:bodyPr/>
          <a:lstStyle>
            <a:lvl1pPr marL="0" indent="0">
              <a:buNone/>
              <a:defRPr b="1"/>
            </a:lvl1pPr>
          </a:lstStyle>
          <a:p>
            <a:r>
              <a:rPr lang="en-US" dirty="0"/>
              <a:t>Heading here</a:t>
            </a:r>
          </a:p>
        </p:txBody>
      </p:sp>
      <p:sp>
        <p:nvSpPr>
          <p:cNvPr id="12" name="Content Placeholder 7"/>
          <p:cNvSpPr>
            <a:spLocks noGrp="1"/>
          </p:cNvSpPr>
          <p:nvPr>
            <p:ph sz="quarter" idx="18" hasCustomPrompt="1"/>
          </p:nvPr>
        </p:nvSpPr>
        <p:spPr>
          <a:xfrm>
            <a:off x="7944030" y="1927711"/>
            <a:ext cx="3180374" cy="10001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Heading here</a:t>
            </a:r>
          </a:p>
          <a:p>
            <a:endParaRPr lang="en-US" dirty="0"/>
          </a:p>
        </p:txBody>
      </p:sp>
      <p:sp>
        <p:nvSpPr>
          <p:cNvPr id="14" name="Content Placeholder 7"/>
          <p:cNvSpPr>
            <a:spLocks noGrp="1"/>
          </p:cNvSpPr>
          <p:nvPr>
            <p:ph sz="quarter" idx="20" hasCustomPrompt="1"/>
          </p:nvPr>
        </p:nvSpPr>
        <p:spPr>
          <a:xfrm>
            <a:off x="4493893" y="1927711"/>
            <a:ext cx="3180374" cy="10001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Heading here</a:t>
            </a:r>
          </a:p>
          <a:p>
            <a:endParaRPr lang="en-US" dirty="0"/>
          </a:p>
        </p:txBody>
      </p:sp>
    </p:spTree>
    <p:extLst>
      <p:ext uri="{BB962C8B-B14F-4D97-AF65-F5344CB8AC3E}">
        <p14:creationId xmlns:p14="http://schemas.microsoft.com/office/powerpoint/2010/main" val="380691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1228724" y="831086"/>
            <a:ext cx="9744075" cy="733533"/>
          </a:xfrm>
        </p:spPr>
        <p:txBody>
          <a:bodyPr>
            <a:normAutofit/>
          </a:bodyPr>
          <a:lstStyle>
            <a:lvl1pPr algn="ctr">
              <a:defRPr sz="4400" cap="all" baseline="0">
                <a:solidFill>
                  <a:srgbClr val="1995BA"/>
                </a:solidFill>
                <a:latin typeface="Segoe UI" panose="020B0502040204020203" pitchFamily="34" charset="0"/>
                <a:cs typeface="Segoe UI" panose="020B0502040204020203" pitchFamily="34" charset="0"/>
              </a:defRPr>
            </a:lvl1pPr>
          </a:lstStyle>
          <a:p>
            <a:r>
              <a:rPr lang="en-US" dirty="0"/>
              <a:t>Title only</a:t>
            </a:r>
          </a:p>
        </p:txBody>
      </p:sp>
    </p:spTree>
    <p:extLst>
      <p:ext uri="{BB962C8B-B14F-4D97-AF65-F5344CB8AC3E}">
        <p14:creationId xmlns:p14="http://schemas.microsoft.com/office/powerpoint/2010/main" val="67068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 name="Title 11"/>
          <p:cNvSpPr>
            <a:spLocks noGrp="1"/>
          </p:cNvSpPr>
          <p:nvPr>
            <p:ph type="title" hasCustomPrompt="1"/>
          </p:nvPr>
        </p:nvSpPr>
        <p:spPr>
          <a:xfrm>
            <a:off x="1228724" y="831086"/>
            <a:ext cx="9744075" cy="733533"/>
          </a:xfrm>
        </p:spPr>
        <p:txBody>
          <a:bodyPr>
            <a:normAutofit/>
          </a:bodyPr>
          <a:lstStyle>
            <a:lvl1pPr algn="ctr">
              <a:defRPr sz="4400" cap="all" baseline="0">
                <a:solidFill>
                  <a:srgbClr val="1995BA"/>
                </a:solidFill>
                <a:latin typeface="Segoe UI" panose="020B0502040204020203" pitchFamily="34" charset="0"/>
                <a:cs typeface="Segoe UI" panose="020B0502040204020203" pitchFamily="34" charset="0"/>
              </a:defRPr>
            </a:lvl1pPr>
          </a:lstStyle>
          <a:p>
            <a:r>
              <a:rPr lang="en-US" dirty="0"/>
              <a:t>Timeline</a:t>
            </a:r>
          </a:p>
        </p:txBody>
      </p:sp>
      <p:cxnSp>
        <p:nvCxnSpPr>
          <p:cNvPr id="7" name="Straight Connector 6"/>
          <p:cNvCxnSpPr/>
          <p:nvPr userDrawn="1"/>
        </p:nvCxnSpPr>
        <p:spPr>
          <a:xfrm>
            <a:off x="1021976" y="3358399"/>
            <a:ext cx="10201836" cy="0"/>
          </a:xfrm>
          <a:prstGeom prst="line">
            <a:avLst/>
          </a:prstGeom>
          <a:ln w="34925" cap="rnd">
            <a:solidFill>
              <a:srgbClr val="1B355E"/>
            </a:solidFill>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47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Image 1">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96223" y="956020"/>
            <a:ext cx="4526472" cy="1080821"/>
          </a:xfrm>
        </p:spPr>
        <p:txBody>
          <a:bodyPr>
            <a:normAutofit/>
          </a:bodyPr>
          <a:lstStyle>
            <a:lvl1pPr>
              <a:defRPr sz="3400" baseline="0">
                <a:solidFill>
                  <a:srgbClr val="1995BA"/>
                </a:solidFill>
                <a:latin typeface="Segoe UI" panose="020B0502040204020203" pitchFamily="34" charset="0"/>
                <a:cs typeface="Segoe UI" panose="020B0502040204020203" pitchFamily="34" charset="0"/>
              </a:defRPr>
            </a:lvl1pPr>
          </a:lstStyle>
          <a:p>
            <a:r>
              <a:rPr lang="en-US" dirty="0"/>
              <a:t>Content with image</a:t>
            </a:r>
          </a:p>
        </p:txBody>
      </p:sp>
      <p:sp>
        <p:nvSpPr>
          <p:cNvPr id="9" name="Text Placeholder 3"/>
          <p:cNvSpPr>
            <a:spLocks noGrp="1"/>
          </p:cNvSpPr>
          <p:nvPr>
            <p:ph type="body" sz="quarter" idx="10" hasCustomPrompt="1"/>
          </p:nvPr>
        </p:nvSpPr>
        <p:spPr>
          <a:xfrm>
            <a:off x="915274" y="2544763"/>
            <a:ext cx="4526472" cy="2047547"/>
          </a:xfrm>
        </p:spPr>
        <p:txBody>
          <a:bodyPr>
            <a:normAutofit/>
          </a:bodyPr>
          <a:lstStyle>
            <a:lvl1pPr marL="0" indent="0">
              <a:spcBef>
                <a:spcPts val="1200"/>
              </a:spcBef>
              <a:buNone/>
              <a:defRPr sz="2400">
                <a:latin typeface="Segoe UI" panose="020B0502040204020203" pitchFamily="34" charset="0"/>
                <a:cs typeface="Segoe UI" panose="020B0502040204020203" pitchFamily="34" charset="0"/>
              </a:defRPr>
            </a:lvl1pPr>
            <a:lvl2pPr marL="457200" indent="0">
              <a:buNone/>
              <a:defRPr sz="1800">
                <a:latin typeface="Segoe UI" panose="020B0502040204020203" pitchFamily="34" charset="0"/>
                <a:cs typeface="Segoe UI" panose="020B0502040204020203" pitchFamily="34" charset="0"/>
              </a:defRPr>
            </a:lvl2pPr>
            <a:lvl3pPr marL="914400" indent="0">
              <a:buNone/>
              <a:defRPr sz="1800">
                <a:latin typeface="Segoe UI" panose="020B0502040204020203" pitchFamily="34" charset="0"/>
                <a:cs typeface="Segoe UI" panose="020B0502040204020203" pitchFamily="34" charset="0"/>
              </a:defRPr>
            </a:lvl3pPr>
            <a:lvl4pPr marL="1371600" indent="0">
              <a:buNone/>
              <a:defRPr sz="1800">
                <a:latin typeface="Segoe UI" panose="020B0502040204020203" pitchFamily="34" charset="0"/>
                <a:cs typeface="Segoe UI" panose="020B0502040204020203" pitchFamily="34" charset="0"/>
              </a:defRPr>
            </a:lvl4pPr>
            <a:lvl5pPr marL="1828800" indent="0">
              <a:buNone/>
              <a:defRPr sz="1800">
                <a:latin typeface="Segoe UI" panose="020B0502040204020203" pitchFamily="34" charset="0"/>
                <a:cs typeface="Segoe UI" panose="020B0502040204020203" pitchFamily="34" charset="0"/>
              </a:defRPr>
            </a:lvl5pPr>
          </a:lstStyle>
          <a:p>
            <a:pPr lvl="0"/>
            <a:r>
              <a:rPr lang="en-US" dirty="0"/>
              <a:t>Enter text here</a:t>
            </a:r>
          </a:p>
          <a:p>
            <a:pPr lvl="0"/>
            <a:endParaRPr lang="en-US" dirty="0"/>
          </a:p>
        </p:txBody>
      </p:sp>
      <p:sp>
        <p:nvSpPr>
          <p:cNvPr id="10" name="Text Placeholder 5"/>
          <p:cNvSpPr>
            <a:spLocks noGrp="1"/>
          </p:cNvSpPr>
          <p:nvPr>
            <p:ph type="body" sz="quarter" idx="11" hasCustomPrompt="1"/>
          </p:nvPr>
        </p:nvSpPr>
        <p:spPr>
          <a:xfrm>
            <a:off x="915272" y="4744710"/>
            <a:ext cx="4526474" cy="1322715"/>
          </a:xfrm>
        </p:spPr>
        <p:txBody>
          <a:bodyPr>
            <a:noAutofit/>
          </a:bodyPr>
          <a:lstStyle>
            <a:lvl1pPr marL="0" indent="0">
              <a:spcBef>
                <a:spcPts val="1200"/>
              </a:spcBef>
              <a:buFont typeface="Arial" panose="020B0604020202020204" pitchFamily="34" charset="0"/>
              <a:buNone/>
              <a:defRPr sz="2000" b="1" i="1">
                <a:solidFill>
                  <a:srgbClr val="1995BA"/>
                </a:solidFill>
                <a:latin typeface="Segoe UI" panose="020B0502040204020203" pitchFamily="34" charset="0"/>
                <a:cs typeface="Segoe UI" panose="020B0502040204020203" pitchFamily="34" charset="0"/>
              </a:defRPr>
            </a:lvl1pPr>
            <a:lvl2pPr marL="457200" indent="0">
              <a:buFont typeface="Arial" panose="020B0604020202020204" pitchFamily="34" charset="0"/>
              <a:buNone/>
              <a:defRPr sz="1800" b="1" i="1">
                <a:solidFill>
                  <a:srgbClr val="1B355E"/>
                </a:solidFill>
                <a:latin typeface="Segoe UI" panose="020B0502040204020203" pitchFamily="34" charset="0"/>
                <a:cs typeface="Segoe UI" panose="020B0502040204020203" pitchFamily="34" charset="0"/>
              </a:defRPr>
            </a:lvl2pPr>
            <a:lvl3pPr marL="914400" indent="0">
              <a:buFont typeface="Arial" panose="020B0604020202020204" pitchFamily="34" charset="0"/>
              <a:buNone/>
              <a:defRPr sz="1800" b="1" i="1">
                <a:solidFill>
                  <a:srgbClr val="1B355E"/>
                </a:solidFill>
                <a:latin typeface="Segoe UI" panose="020B0502040204020203" pitchFamily="34" charset="0"/>
                <a:cs typeface="Segoe UI" panose="020B0502040204020203" pitchFamily="34" charset="0"/>
              </a:defRPr>
            </a:lvl3pPr>
            <a:lvl4pPr marL="1371600" indent="0">
              <a:buFont typeface="Arial" panose="020B0604020202020204" pitchFamily="34" charset="0"/>
              <a:buNone/>
              <a:defRPr sz="1800" b="1" i="1">
                <a:solidFill>
                  <a:srgbClr val="1B355E"/>
                </a:solidFill>
                <a:latin typeface="Segoe UI" panose="020B0502040204020203" pitchFamily="34" charset="0"/>
                <a:cs typeface="Segoe UI" panose="020B0502040204020203" pitchFamily="34" charset="0"/>
              </a:defRPr>
            </a:lvl4pPr>
            <a:lvl5pPr marL="1828800" indent="0">
              <a:buFont typeface="Arial" panose="020B0604020202020204" pitchFamily="34" charset="0"/>
              <a:buNone/>
              <a:defRPr sz="1800" b="1" i="1">
                <a:solidFill>
                  <a:srgbClr val="1B355E"/>
                </a:solidFill>
                <a:latin typeface="Segoe UI" panose="020B0502040204020203" pitchFamily="34" charset="0"/>
                <a:cs typeface="Segoe UI" panose="020B0502040204020203" pitchFamily="34" charset="0"/>
              </a:defRPr>
            </a:lvl5pPr>
          </a:lstStyle>
          <a:p>
            <a:pPr lvl="0"/>
            <a:r>
              <a:rPr lang="en-US" dirty="0"/>
              <a:t>Enter text here</a:t>
            </a:r>
          </a:p>
        </p:txBody>
      </p:sp>
      <p:sp>
        <p:nvSpPr>
          <p:cNvPr id="11" name="Picture Placeholder 7"/>
          <p:cNvSpPr>
            <a:spLocks noGrp="1"/>
          </p:cNvSpPr>
          <p:nvPr>
            <p:ph type="pic" sz="quarter" idx="12" hasCustomPrompt="1"/>
          </p:nvPr>
        </p:nvSpPr>
        <p:spPr>
          <a:xfrm>
            <a:off x="6099175" y="0"/>
            <a:ext cx="4816475" cy="6867525"/>
          </a:xfrm>
        </p:spPr>
        <p:txBody>
          <a:bodyPr>
            <a:normAutofit/>
          </a:bodyPr>
          <a:lstStyle>
            <a:lvl1pPr marL="0" indent="0">
              <a:buNone/>
              <a:defRPr sz="2000" baseline="0">
                <a:solidFill>
                  <a:srgbClr val="000000"/>
                </a:solidFill>
                <a:latin typeface="Segoe UI" panose="020B0502040204020203" pitchFamily="34" charset="0"/>
                <a:cs typeface="Segoe UI" panose="020B0502040204020203" pitchFamily="34" charset="0"/>
              </a:defRPr>
            </a:lvl1pPr>
          </a:lstStyle>
          <a:p>
            <a:r>
              <a:rPr lang="en-US" dirty="0"/>
              <a:t>Click on icon to add image</a:t>
            </a:r>
          </a:p>
        </p:txBody>
      </p:sp>
    </p:spTree>
    <p:extLst>
      <p:ext uri="{BB962C8B-B14F-4D97-AF65-F5344CB8AC3E}">
        <p14:creationId xmlns:p14="http://schemas.microsoft.com/office/powerpoint/2010/main" val="295124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Image 2">
    <p:spTree>
      <p:nvGrpSpPr>
        <p:cNvPr id="1" name=""/>
        <p:cNvGrpSpPr/>
        <p:nvPr/>
      </p:nvGrpSpPr>
      <p:grpSpPr>
        <a:xfrm>
          <a:off x="0" y="0"/>
          <a:ext cx="0" cy="0"/>
          <a:chOff x="0" y="0"/>
          <a:chExt cx="0" cy="0"/>
        </a:xfrm>
      </p:grpSpPr>
      <p:sp>
        <p:nvSpPr>
          <p:cNvPr id="8" name="Title 17"/>
          <p:cNvSpPr>
            <a:spLocks noGrp="1"/>
          </p:cNvSpPr>
          <p:nvPr>
            <p:ph type="title" hasCustomPrompt="1"/>
          </p:nvPr>
        </p:nvSpPr>
        <p:spPr>
          <a:xfrm>
            <a:off x="893612" y="1360341"/>
            <a:ext cx="3356915" cy="1015663"/>
          </a:xfrm>
        </p:spPr>
        <p:txBody>
          <a:bodyPr>
            <a:noAutofit/>
          </a:bodyPr>
          <a:lstStyle>
            <a:lvl1pPr>
              <a:defRPr sz="3400">
                <a:solidFill>
                  <a:srgbClr val="1995BA"/>
                </a:solidFill>
                <a:latin typeface="Segoe UI" panose="020B0502040204020203" pitchFamily="34" charset="0"/>
                <a:cs typeface="Segoe UI" panose="020B0502040204020203" pitchFamily="34" charset="0"/>
              </a:defRPr>
            </a:lvl1pPr>
          </a:lstStyle>
          <a:p>
            <a:r>
              <a:rPr lang="en-US" dirty="0"/>
              <a:t>Content with images</a:t>
            </a:r>
          </a:p>
        </p:txBody>
      </p:sp>
      <p:sp>
        <p:nvSpPr>
          <p:cNvPr id="9" name="Text Placeholder 20"/>
          <p:cNvSpPr>
            <a:spLocks noGrp="1"/>
          </p:cNvSpPr>
          <p:nvPr>
            <p:ph type="body" sz="quarter" idx="10" hasCustomPrompt="1"/>
          </p:nvPr>
        </p:nvSpPr>
        <p:spPr>
          <a:xfrm>
            <a:off x="1676401" y="2889580"/>
            <a:ext cx="2695574" cy="1381761"/>
          </a:xfrm>
        </p:spPr>
        <p:txBody>
          <a:bodyPr>
            <a:noAutofit/>
          </a:bodyPr>
          <a:lstStyle>
            <a:lvl1pPr marL="0" indent="0">
              <a:buNone/>
              <a:defRPr sz="2400">
                <a:latin typeface="Segoe UI" panose="020B0502040204020203" pitchFamily="34" charset="0"/>
                <a:cs typeface="Segoe UI" panose="020B0502040204020203" pitchFamily="34" charset="0"/>
              </a:defRPr>
            </a:lvl1pPr>
            <a:lvl2pPr marL="457200" indent="0">
              <a:buNone/>
              <a:defRPr sz="1800">
                <a:latin typeface="Segoe UI" panose="020B0502040204020203" pitchFamily="34" charset="0"/>
                <a:cs typeface="Segoe UI" panose="020B0502040204020203" pitchFamily="34" charset="0"/>
              </a:defRPr>
            </a:lvl2pPr>
            <a:lvl3pPr marL="914400" indent="0">
              <a:buNone/>
              <a:defRPr sz="1800">
                <a:latin typeface="Segoe UI" panose="020B0502040204020203" pitchFamily="34" charset="0"/>
                <a:cs typeface="Segoe UI" panose="020B0502040204020203" pitchFamily="34" charset="0"/>
              </a:defRPr>
            </a:lvl3pPr>
            <a:lvl4pPr marL="1371600" indent="0">
              <a:buNone/>
              <a:defRPr sz="1800">
                <a:latin typeface="Segoe UI" panose="020B0502040204020203" pitchFamily="34" charset="0"/>
                <a:cs typeface="Segoe UI" panose="020B0502040204020203" pitchFamily="34" charset="0"/>
              </a:defRPr>
            </a:lvl4pPr>
            <a:lvl5pPr marL="1828800" indent="0">
              <a:buNone/>
              <a:defRPr sz="1800">
                <a:latin typeface="Segoe UI" panose="020B0502040204020203" pitchFamily="34" charset="0"/>
                <a:cs typeface="Segoe UI" panose="020B0502040204020203" pitchFamily="34" charset="0"/>
              </a:defRPr>
            </a:lvl5pPr>
          </a:lstStyle>
          <a:p>
            <a:pPr lvl="0"/>
            <a:r>
              <a:rPr lang="en-US" dirty="0"/>
              <a:t>Enter text here</a:t>
            </a:r>
          </a:p>
        </p:txBody>
      </p:sp>
      <p:sp>
        <p:nvSpPr>
          <p:cNvPr id="10" name="Text Placeholder 20"/>
          <p:cNvSpPr>
            <a:spLocks noGrp="1"/>
          </p:cNvSpPr>
          <p:nvPr>
            <p:ph type="body" sz="quarter" idx="11" hasCustomPrompt="1"/>
          </p:nvPr>
        </p:nvSpPr>
        <p:spPr>
          <a:xfrm>
            <a:off x="1663757" y="4512176"/>
            <a:ext cx="2695574" cy="1381761"/>
          </a:xfrm>
        </p:spPr>
        <p:txBody>
          <a:bodyPr>
            <a:noAutofit/>
          </a:bodyPr>
          <a:lstStyle>
            <a:lvl1pPr marL="0" indent="0">
              <a:buNone/>
              <a:defRPr sz="2400">
                <a:latin typeface="Segoe UI" panose="020B0502040204020203" pitchFamily="34" charset="0"/>
                <a:cs typeface="Segoe UI" panose="020B0502040204020203" pitchFamily="34" charset="0"/>
              </a:defRPr>
            </a:lvl1pPr>
            <a:lvl2pPr marL="457200" indent="0">
              <a:buNone/>
              <a:defRPr sz="1800">
                <a:latin typeface="Segoe UI" panose="020B0502040204020203" pitchFamily="34" charset="0"/>
                <a:cs typeface="Segoe UI" panose="020B0502040204020203" pitchFamily="34" charset="0"/>
              </a:defRPr>
            </a:lvl2pPr>
            <a:lvl3pPr marL="914400" indent="0">
              <a:buNone/>
              <a:defRPr sz="1800">
                <a:latin typeface="Segoe UI" panose="020B0502040204020203" pitchFamily="34" charset="0"/>
                <a:cs typeface="Segoe UI" panose="020B0502040204020203" pitchFamily="34" charset="0"/>
              </a:defRPr>
            </a:lvl3pPr>
            <a:lvl4pPr marL="1371600" indent="0">
              <a:buNone/>
              <a:defRPr sz="1800">
                <a:latin typeface="Segoe UI" panose="020B0502040204020203" pitchFamily="34" charset="0"/>
                <a:cs typeface="Segoe UI" panose="020B0502040204020203" pitchFamily="34" charset="0"/>
              </a:defRPr>
            </a:lvl4pPr>
            <a:lvl5pPr marL="1828800" indent="0">
              <a:buNone/>
              <a:defRPr sz="1800">
                <a:latin typeface="Segoe UI" panose="020B0502040204020203" pitchFamily="34" charset="0"/>
                <a:cs typeface="Segoe UI" panose="020B0502040204020203" pitchFamily="34" charset="0"/>
              </a:defRPr>
            </a:lvl5pPr>
          </a:lstStyle>
          <a:p>
            <a:pPr lvl="0"/>
            <a:r>
              <a:rPr lang="en-US" dirty="0"/>
              <a:t>Enter text here</a:t>
            </a:r>
          </a:p>
        </p:txBody>
      </p:sp>
      <p:sp>
        <p:nvSpPr>
          <p:cNvPr id="11" name="Picture Placeholder 24"/>
          <p:cNvSpPr>
            <a:spLocks noGrp="1"/>
          </p:cNvSpPr>
          <p:nvPr>
            <p:ph type="pic" sz="quarter" idx="12" hasCustomPrompt="1"/>
          </p:nvPr>
        </p:nvSpPr>
        <p:spPr>
          <a:xfrm>
            <a:off x="4772025" y="1014413"/>
            <a:ext cx="3124200" cy="5045075"/>
          </a:xfrm>
        </p:spPr>
        <p:txBody>
          <a:bodyPr>
            <a:normAutofit/>
          </a:bodyPr>
          <a:lstStyle>
            <a:lvl1pPr marL="0" indent="0">
              <a:buNone/>
              <a:defRPr sz="2000">
                <a:solidFill>
                  <a:srgbClr val="000000"/>
                </a:solidFill>
                <a:latin typeface="Segoe UI" panose="020B0502040204020203" pitchFamily="34" charset="0"/>
                <a:cs typeface="Segoe UI" panose="020B0502040204020203" pitchFamily="34" charset="0"/>
              </a:defRPr>
            </a:lvl1pPr>
          </a:lstStyle>
          <a:p>
            <a:r>
              <a:rPr lang="en-US" dirty="0"/>
              <a:t>Click on icon to add image</a:t>
            </a:r>
          </a:p>
        </p:txBody>
      </p:sp>
      <p:sp>
        <p:nvSpPr>
          <p:cNvPr id="12" name="Picture Placeholder 26"/>
          <p:cNvSpPr>
            <a:spLocks noGrp="1"/>
          </p:cNvSpPr>
          <p:nvPr>
            <p:ph type="pic" sz="quarter" idx="13" hasCustomPrompt="1"/>
          </p:nvPr>
        </p:nvSpPr>
        <p:spPr>
          <a:xfrm>
            <a:off x="8049621" y="1014413"/>
            <a:ext cx="3123203" cy="2462213"/>
          </a:xfrm>
        </p:spPr>
        <p:txBody>
          <a:bodyPr>
            <a:normAutofit/>
          </a:bodyPr>
          <a:lstStyle>
            <a:lvl1pPr marL="0" indent="0">
              <a:buNone/>
              <a:defRPr sz="2000">
                <a:solidFill>
                  <a:srgbClr val="000000"/>
                </a:solidFill>
                <a:latin typeface="Segoe UI" panose="020B0502040204020203" pitchFamily="34" charset="0"/>
                <a:cs typeface="Segoe UI" panose="020B0502040204020203" pitchFamily="34" charset="0"/>
              </a:defRPr>
            </a:lvl1pPr>
          </a:lstStyle>
          <a:p>
            <a:r>
              <a:rPr lang="en-US" dirty="0"/>
              <a:t>Click on icon to add image</a:t>
            </a:r>
          </a:p>
        </p:txBody>
      </p:sp>
      <p:sp>
        <p:nvSpPr>
          <p:cNvPr id="13" name="Picture Placeholder 26"/>
          <p:cNvSpPr>
            <a:spLocks noGrp="1"/>
          </p:cNvSpPr>
          <p:nvPr>
            <p:ph type="pic" sz="quarter" idx="14" hasCustomPrompt="1"/>
          </p:nvPr>
        </p:nvSpPr>
        <p:spPr>
          <a:xfrm>
            <a:off x="8049621" y="3605861"/>
            <a:ext cx="3123203" cy="2453310"/>
          </a:xfrm>
        </p:spPr>
        <p:txBody>
          <a:bodyPr>
            <a:normAutofit/>
          </a:bodyPr>
          <a:lstStyle>
            <a:lvl1pPr marL="0" indent="0">
              <a:buNone/>
              <a:defRPr sz="2000">
                <a:solidFill>
                  <a:srgbClr val="000000"/>
                </a:solidFill>
                <a:latin typeface="Segoe UI" panose="020B0502040204020203" pitchFamily="34" charset="0"/>
                <a:cs typeface="Segoe UI" panose="020B0502040204020203" pitchFamily="34" charset="0"/>
              </a:defRPr>
            </a:lvl1pPr>
          </a:lstStyle>
          <a:p>
            <a:r>
              <a:rPr lang="en-US" dirty="0"/>
              <a:t>Click on icon to add image</a:t>
            </a:r>
          </a:p>
        </p:txBody>
      </p:sp>
      <p:pic>
        <p:nvPicPr>
          <p:cNvPr id="14" name="Picture 13" descr="Bullet check mark" title="Bullet check mar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347" y="2889580"/>
            <a:ext cx="494619" cy="495300"/>
          </a:xfrm>
          <a:prstGeom prst="rect">
            <a:avLst/>
          </a:prstGeom>
        </p:spPr>
      </p:pic>
      <p:pic>
        <p:nvPicPr>
          <p:cNvPr id="15" name="Picture 14" descr="Bullet check mark" title="Bullet check mar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347" y="4464393"/>
            <a:ext cx="494619" cy="495300"/>
          </a:xfrm>
          <a:prstGeom prst="rect">
            <a:avLst/>
          </a:prstGeom>
        </p:spPr>
      </p:pic>
    </p:spTree>
    <p:extLst>
      <p:ext uri="{BB962C8B-B14F-4D97-AF65-F5344CB8AC3E}">
        <p14:creationId xmlns:p14="http://schemas.microsoft.com/office/powerpoint/2010/main" val="392217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985963" y="1828800"/>
            <a:ext cx="8007350" cy="2814638"/>
          </a:xfrm>
        </p:spPr>
        <p:txBody>
          <a:bodyPr>
            <a:normAutofit/>
          </a:bodyPr>
          <a:lstStyle>
            <a:lvl1pPr marL="0" indent="0" algn="ctr">
              <a:buNone/>
              <a:defRPr sz="24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Blank slide for you to do your own thing</a:t>
            </a:r>
          </a:p>
        </p:txBody>
      </p:sp>
    </p:spTree>
    <p:extLst>
      <p:ext uri="{BB962C8B-B14F-4D97-AF65-F5344CB8AC3E}">
        <p14:creationId xmlns:p14="http://schemas.microsoft.com/office/powerpoint/2010/main" val="1734002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013723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49" r:id="rId11"/>
    <p:sldLayoutId id="2147483662" r:id="rId12"/>
    <p:sldLayoutId id="2147483663" r:id="rId13"/>
  </p:sldLayoutIdLst>
  <p:hf sldNum="0" hdr="0" ftr="0" dt="0"/>
  <p:txStyles>
    <p:titleStyle>
      <a:lvl1pPr algn="l" defTabSz="914400" rtl="0" eaLnBrk="1" latinLnBrk="0" hangingPunct="1">
        <a:lnSpc>
          <a:spcPct val="100000"/>
        </a:lnSpc>
        <a:spcBef>
          <a:spcPct val="0"/>
        </a:spcBef>
        <a:buNone/>
        <a:defRPr sz="4400" kern="1200" cap="all" baseline="0">
          <a:solidFill>
            <a:schemeClr val="accent2"/>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slide" Target="slide18.xml"/><Relationship Id="rId3" Type="http://schemas.openxmlformats.org/officeDocument/2006/relationships/slide" Target="slide13.xml"/><Relationship Id="rId7" Type="http://schemas.openxmlformats.org/officeDocument/2006/relationships/slide" Target="slide15.xml"/><Relationship Id="rId12" Type="http://schemas.openxmlformats.org/officeDocument/2006/relationships/image" Target="../media/image19.png"/><Relationship Id="rId2" Type="http://schemas.openxmlformats.org/officeDocument/2006/relationships/notesSlide" Target="../notesSlides/notesSlide12.xml"/><Relationship Id="rId16"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slide" Target="slide17.xml"/><Relationship Id="rId5" Type="http://schemas.openxmlformats.org/officeDocument/2006/relationships/slide" Target="slide14.xml"/><Relationship Id="rId15" Type="http://schemas.openxmlformats.org/officeDocument/2006/relationships/slide" Target="slide19.xm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slide" Target="slide16.xml"/><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slide" Target="slide14.xml"/><Relationship Id="rId5" Type="http://schemas.openxmlformats.org/officeDocument/2006/relationships/image" Target="../media/image23.png"/><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slide" Target="slide1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slide" Target="slide1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slide" Target="slide1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slide" Target="slide1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es.wa.gov/sites/default/files/public/documents/About/Procurement_reform/Policies/DES-090-00DelegationOfAuthority.pdf?=0a2b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des.wa.gov/sites/default/files/public/documents/About/Procurement_reform/Policies/DES-090-00DelegationOfAuthority.pdf?=29acb"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hyperlink" Target="https://des.wa.gov/sites/default/files/public/documents/About/Procurement_reform/Policies/DOA/DES-090-00FAQ.pdf?=29acb"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es.wa.gov/sites/default/files/public/documents/About/Procurement_reform/Policies/DOA/DES-090-00Procedure.pdf?=29acb"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2tP_4odzKAhVW42MKHXLXCIAQjRwIBw&amp;url=http%3A%2F%2Fwww.homeimprovementpages.com.au%2Ffind%2Finspection_services&amp;psig=AFQjCNEG_NiAqd0Qef_lzjOEct89yHz6-g&amp;ust=1454611895215021"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www.des.wa.gov/SiteCollectionDocuments/About/Procurement_reform/Policies/DES-130-00EmergencyProcurePurch.pdf"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www.des.wa.gov/SiteCollectionDocuments/About/Procurement_reform/Policies/DES-140-00Sole_Source.pdf" TargetMode="External"/><Relationship Id="rId5" Type="http://schemas.openxmlformats.org/officeDocument/2006/relationships/hyperlink" Target="http://www.des.wa.gov/SiteCollectionDocuments/About/Procurement_reform/Policies/DES-125-03DirectBuy.pdf" TargetMode="External"/><Relationship Id="rId4" Type="http://schemas.openxmlformats.org/officeDocument/2006/relationships/hyperlink" Target="https://app.leg.wa.gov/rcw/default.aspx?cite=39.26.125"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des.wa.gov/sites/default/files/public/documents/About/Procurement_reform/Policies/DES-125-03DirectBuy.pdf?=29acb"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http://asliceofsmithlife.blogspot.com/2012/01/crazy-for-coupons-and-h-is-for-horse.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2.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des.wa.gov/sites/default/files/public/documents/About/Procurement_reform/training/Environmental/Recycled_Products_Environmental_Preference_Desk_Aid.pdf?=b59a1" TargetMode="External"/><Relationship Id="rId4" Type="http://schemas.openxmlformats.org/officeDocument/2006/relationships/diagramData" Target="../diagrams/data1.xml"/><Relationship Id="rId9" Type="http://schemas.openxmlformats.org/officeDocument/2006/relationships/hyperlink" Target="mailto:contractsliaison@des.wa.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des.wa.gov/services/contracting-purchasing/policies-training/procurement-consulting-service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app.leg.wa.gov/rcw/default.aspx?cite=39.26.140"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hyperlink" Target="https://des.wa.gov/sites/default/files/public/documents/About/Procurement_reform/Policies/DES-140-00SoleSource.pdf?=0a2b0"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38.xml"/><Relationship Id="rId7" Type="http://schemas.openxmlformats.org/officeDocument/2006/relationships/hyperlink" Target="https://des.wa.gov/sites/default/files/public/documents/About/Procurement_reform/Policies/DES-140-00SoleSource.pdf?=0a2b0" TargetMode="Externa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hyperlink" Target="https://des.wa.gov/sites/default/files/public/documents/About/Procurement_reform/Policies/SS/DES-140-00-SSPro.pdf?=2f163" TargetMode="External"/><Relationship Id="rId5" Type="http://schemas.openxmlformats.org/officeDocument/2006/relationships/hyperlink" Target="https://sscd.des.wa.gov/Logon/Logon.aspx?ReturnUrl=%2f" TargetMode="External"/><Relationship Id="rId4" Type="http://schemas.openxmlformats.org/officeDocument/2006/relationships/hyperlink" Target="https://des.wa.gov/sites/default/files/public/documents/ContractingPurchasing/templates/SSCD_justification_templates/SoleSourceContractJustificationTemplate.docx?=f5664"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40.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39.png"/><Relationship Id="rId5" Type="http://schemas.openxmlformats.org/officeDocument/2006/relationships/hyperlink" Target="http://sscd.des.wa.gov/Help/Documents/sscd_manual.pdf" TargetMode="External"/><Relationship Id="rId4" Type="http://schemas.openxmlformats.org/officeDocument/2006/relationships/hyperlink" Target="mailto:des.contracting@des.wa.gov"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mailto:Nicole.Johnson@des.wa.gov" TargetMode="External"/><Relationship Id="rId3" Type="http://schemas.openxmlformats.org/officeDocument/2006/relationships/hyperlink" Target="mailto:Cindy.Zielinski@des.wa.gov" TargetMode="External"/><Relationship Id="rId7" Type="http://schemas.openxmlformats.org/officeDocument/2006/relationships/hyperlink" Target="mailto:Katie.Holder@des.wa.gov"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mailto:zoe.mroz@des.wa.gov" TargetMode="External"/><Relationship Id="rId5" Type="http://schemas.openxmlformats.org/officeDocument/2006/relationships/hyperlink" Target="mailto:brooke.jensen@des.wa.gov" TargetMode="External"/><Relationship Id="rId10" Type="http://schemas.openxmlformats.org/officeDocument/2006/relationships/image" Target="../media/image9.png"/><Relationship Id="rId4" Type="http://schemas.openxmlformats.org/officeDocument/2006/relationships/hyperlink" Target="mailto:Drew.Zavatsky@des.wa.gov" TargetMode="Externa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s://des.wa.gov/sites/default/files/public/documents/About/Procurement_reform/Policies/DES-140-00SoleSource.pdf?=0a2b0"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hyperlink" Target="https://des.wa.gov/sites/default/files/public/documents/About/Procurement_reform/Policies/SS/DES-140-00-SSPro.pdf?=2f163"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hyperlink" Target="https://des.wa.gov/sites/default/files/public/documents/About/Procurement_reform/Policies/SS/DES-140-00-SSPro.pdf?=2f163"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es.wa.gov/sites/default/files/public/documents/About/Procurement_reform/Policies/SS/DES-140-00-SSPro.pdf?=2f163"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3.jp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hyperlink" Target="https://sscd.des.wa.gov/Logon/Logon.aspx?ReturnUrl=%2f" TargetMode="External"/><Relationship Id="rId4" Type="http://schemas.openxmlformats.org/officeDocument/2006/relationships/hyperlink" Target="https://des.wa.gov/sites/default/files/public/documents/ContractingPurchasing/templates/SSCD_justification_templates/SoleSourceContractJustificationTemplate.docx?=f5664"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s://des.wa.gov/sites/default/files/public/documents/About/Procurement_reform/Policies/DES-140-00SoleSource.pdf?=0a2b0" TargetMode="External"/><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hyperlink" Target="https://des.wa.gov/sites/default/files/public/documents/About/Procurement_reform/Policies/SS/DES-140-00-SSGlossSupplement.pdf?=b59a1" TargetMode="External"/><Relationship Id="rId4" Type="http://schemas.openxmlformats.org/officeDocument/2006/relationships/hyperlink" Target="https://des.wa.gov/sites/default/files/public/documents/ContractingPurchasing/templates/SSCD_justification_templates/SoleSourceContractAmendmentJustificationTemplate.docx?=a20a1"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hyperlink" Target="https://des.wa.gov/sites/default/files/public/documents/ContractingPurchasing/templates/SSCD_justification_templates/Late_Filing_Justification_Template.docx?=a20a1" TargetMode="External"/><Relationship Id="rId4" Type="http://schemas.openxmlformats.org/officeDocument/2006/relationships/hyperlink" Target="https://des.wa.gov/sites/default/files/public/documents/About/Procurement_reform/Policies/DES-140-00SoleSource.pdf?=0a2b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des.wa.gov/sites/default/files/public/documents/About/Procurement_reform/Policies/DES-140-00SoleSource.pdf?=0a2b0"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xml"/><Relationship Id="rId5" Type="http://schemas.microsoft.com/office/2007/relationships/hdphoto" Target="../media/hdphoto2.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public.govdelivery.com/accounts/WADES/subscriber/new?topic_id=WADES_109" TargetMode="External"/><Relationship Id="rId4" Type="http://schemas.openxmlformats.org/officeDocument/2006/relationships/hyperlink" Target="https://apps.des.wa.gov/DESContract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Cindy.Zielinski@des.wa.go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Agency Financial Services Workshop</a:t>
            </a:r>
          </a:p>
        </p:txBody>
      </p:sp>
      <p:sp>
        <p:nvSpPr>
          <p:cNvPr id="3" name="Text Placeholder 2"/>
          <p:cNvSpPr>
            <a:spLocks noGrp="1"/>
          </p:cNvSpPr>
          <p:nvPr>
            <p:ph type="body" sz="quarter" idx="10"/>
          </p:nvPr>
        </p:nvSpPr>
        <p:spPr/>
        <p:txBody>
          <a:bodyPr>
            <a:normAutofit lnSpcReduction="10000"/>
          </a:bodyPr>
          <a:lstStyle/>
          <a:p>
            <a:r>
              <a:rPr lang="en-US" dirty="0"/>
              <a:t>April 6, 2021</a:t>
            </a:r>
          </a:p>
        </p:txBody>
      </p:sp>
      <p:sp>
        <p:nvSpPr>
          <p:cNvPr id="4" name="Text Placeholder 3"/>
          <p:cNvSpPr>
            <a:spLocks noGrp="1"/>
          </p:cNvSpPr>
          <p:nvPr>
            <p:ph type="body" sz="quarter" idx="11"/>
          </p:nvPr>
        </p:nvSpPr>
        <p:spPr/>
        <p:txBody>
          <a:bodyPr/>
          <a:lstStyle/>
          <a:p>
            <a:r>
              <a:rPr lang="en-US" dirty="0"/>
              <a:t>Contracts &amp; Procurement </a:t>
            </a:r>
            <a:r>
              <a:rPr lang="en-US" dirty="0" smtClean="0"/>
              <a:t>Division</a:t>
            </a:r>
            <a:endParaRPr lang="en-US" dirty="0"/>
          </a:p>
        </p:txBody>
      </p:sp>
    </p:spTree>
    <p:extLst>
      <p:ext uri="{BB962C8B-B14F-4D97-AF65-F5344CB8AC3E}">
        <p14:creationId xmlns:p14="http://schemas.microsoft.com/office/powerpoint/2010/main" val="3873896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961" y="817029"/>
            <a:ext cx="9744075" cy="606225"/>
          </a:xfrm>
        </p:spPr>
        <p:txBody>
          <a:bodyPr>
            <a:noAutofit/>
          </a:bodyPr>
          <a:lstStyle/>
          <a:p>
            <a:r>
              <a:rPr lang="en-US" dirty="0"/>
              <a:t>WEBS</a:t>
            </a:r>
          </a:p>
        </p:txBody>
      </p:sp>
      <p:sp>
        <p:nvSpPr>
          <p:cNvPr id="3" name="Text Placeholder 3">
            <a:extLst>
              <a:ext uri="{FF2B5EF4-FFF2-40B4-BE49-F238E27FC236}">
                <a16:creationId xmlns:a16="http://schemas.microsoft.com/office/drawing/2014/main" id="{77296234-7313-4AE5-B94B-13CEFB463A2B}"/>
              </a:ext>
            </a:extLst>
          </p:cNvPr>
          <p:cNvSpPr txBox="1">
            <a:spLocks/>
          </p:cNvSpPr>
          <p:nvPr/>
        </p:nvSpPr>
        <p:spPr>
          <a:xfrm>
            <a:off x="2810227" y="1953832"/>
            <a:ext cx="6571544" cy="1295502"/>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effectLst>
                  <a:outerShdw blurRad="38100" dist="38100" dir="2700000" algn="tl">
                    <a:srgbClr val="000000">
                      <a:alpha val="43137"/>
                    </a:srgbClr>
                  </a:outerShdw>
                </a:effectLst>
              </a:rPr>
              <a:t>Katie Holder | Management </a:t>
            </a:r>
            <a:r>
              <a:rPr lang="en-US" dirty="0" smtClean="0">
                <a:effectLst>
                  <a:outerShdw blurRad="38100" dist="38100" dir="2700000" algn="tl">
                    <a:srgbClr val="000000">
                      <a:alpha val="43137"/>
                    </a:srgbClr>
                  </a:outerShdw>
                </a:effectLst>
              </a:rPr>
              <a:t>Analyst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4575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Segoe UI" panose="020B0502040204020203" pitchFamily="34" charset="0"/>
                <a:cs typeface="Segoe UI" panose="020B0502040204020203" pitchFamily="34" charset="0"/>
              </a:rPr>
              <a:t>WEBS Overview</a:t>
            </a:r>
          </a:p>
        </p:txBody>
      </p:sp>
      <p:sp>
        <p:nvSpPr>
          <p:cNvPr id="3" name="Text Placeholder 2"/>
          <p:cNvSpPr>
            <a:spLocks noGrp="1"/>
          </p:cNvSpPr>
          <p:nvPr>
            <p:ph type="body" sz="quarter" idx="10"/>
          </p:nvPr>
        </p:nvSpPr>
        <p:spPr/>
        <p:txBody>
          <a:bodyPr>
            <a:normAutofit lnSpcReduction="10000"/>
          </a:bodyPr>
          <a:lstStyle/>
          <a:p>
            <a:r>
              <a:rPr lang="en-US" sz="2800" b="1" dirty="0"/>
              <a:t>Washington’s Electronic Business Solution</a:t>
            </a:r>
          </a:p>
          <a:p>
            <a:pPr marL="342900" indent="-342900">
              <a:buFont typeface="Arial" panose="020B0604020202020204" pitchFamily="34" charset="0"/>
              <a:buChar char="•"/>
            </a:pPr>
            <a:r>
              <a:rPr lang="en-US" dirty="0"/>
              <a:t>Agencies post solicitations per RCW 39.26</a:t>
            </a:r>
          </a:p>
          <a:p>
            <a:pPr marL="342900" indent="-342900">
              <a:buFont typeface="Arial" panose="020B0604020202020204" pitchFamily="34" charset="0"/>
              <a:buChar char="•"/>
            </a:pPr>
            <a:r>
              <a:rPr lang="en-US" dirty="0"/>
              <a:t>Search for vendors and view vendor information; </a:t>
            </a:r>
          </a:p>
          <a:p>
            <a:pPr marL="342900" indent="-342900">
              <a:buFont typeface="Arial" panose="020B0604020202020204" pitchFamily="34" charset="0"/>
              <a:buChar char="•"/>
            </a:pPr>
            <a:r>
              <a:rPr lang="en-US" dirty="0"/>
              <a:t>Create solicitation records and post solicitation documents accessible by the vendor community; </a:t>
            </a:r>
          </a:p>
          <a:p>
            <a:pPr marL="342900" indent="-342900">
              <a:buFont typeface="Arial" panose="020B0604020202020204" pitchFamily="34" charset="0"/>
              <a:buChar char="•"/>
            </a:pPr>
            <a:r>
              <a:rPr lang="en-US" dirty="0"/>
              <a:t>Manage notification lists of vendors; </a:t>
            </a:r>
          </a:p>
          <a:p>
            <a:pPr marL="342900" indent="-342900">
              <a:buFont typeface="Arial" panose="020B0604020202020204" pitchFamily="34" charset="0"/>
              <a:buChar char="•"/>
            </a:pPr>
            <a:r>
              <a:rPr lang="en-US" dirty="0"/>
              <a:t>Access reports to help understand the solicitation posting activities for your organization</a:t>
            </a:r>
          </a:p>
        </p:txBody>
      </p:sp>
    </p:spTree>
    <p:extLst>
      <p:ext uri="{BB962C8B-B14F-4D97-AF65-F5344CB8AC3E}">
        <p14:creationId xmlns:p14="http://schemas.microsoft.com/office/powerpoint/2010/main" val="2314315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690113" y="1405093"/>
            <a:ext cx="3325297" cy="2637820"/>
          </a:xfrm>
          <a:prstGeom prst="rect">
            <a:avLst/>
          </a:prstGeom>
        </p:spPr>
      </p:pic>
      <p:sp>
        <p:nvSpPr>
          <p:cNvPr id="2" name="Title 1"/>
          <p:cNvSpPr>
            <a:spLocks noGrp="1"/>
          </p:cNvSpPr>
          <p:nvPr>
            <p:ph type="title"/>
          </p:nvPr>
        </p:nvSpPr>
        <p:spPr>
          <a:xfrm>
            <a:off x="1126071" y="777347"/>
            <a:ext cx="9744075" cy="733533"/>
          </a:xfrm>
        </p:spPr>
        <p:txBody>
          <a:bodyPr>
            <a:normAutofit fontScale="90000"/>
          </a:bodyPr>
          <a:lstStyle/>
          <a:p>
            <a:r>
              <a:rPr lang="en-US" dirty="0"/>
              <a:t>WEBS Tools </a:t>
            </a:r>
          </a:p>
        </p:txBody>
      </p:sp>
      <p:pic>
        <p:nvPicPr>
          <p:cNvPr id="10" name="Picture 9">
            <a:hlinkClick r:id="rId5" action="ppaction://hlinksldjump"/>
          </p:cNvPr>
          <p:cNvPicPr>
            <a:picLocks noChangeAspect="1"/>
          </p:cNvPicPr>
          <p:nvPr/>
        </p:nvPicPr>
        <p:blipFill>
          <a:blip r:embed="rId6"/>
          <a:stretch>
            <a:fillRect/>
          </a:stretch>
        </p:blipFill>
        <p:spPr>
          <a:xfrm>
            <a:off x="4848129" y="1570007"/>
            <a:ext cx="2506002" cy="2459595"/>
          </a:xfrm>
          <a:prstGeom prst="rect">
            <a:avLst/>
          </a:prstGeom>
        </p:spPr>
      </p:pic>
      <p:pic>
        <p:nvPicPr>
          <p:cNvPr id="11" name="Picture 10">
            <a:hlinkClick r:id="rId7" action="ppaction://hlinksldjump"/>
          </p:cNvPr>
          <p:cNvPicPr>
            <a:picLocks noChangeAspect="1"/>
          </p:cNvPicPr>
          <p:nvPr/>
        </p:nvPicPr>
        <p:blipFill>
          <a:blip r:embed="rId8"/>
          <a:stretch>
            <a:fillRect/>
          </a:stretch>
        </p:blipFill>
        <p:spPr>
          <a:xfrm>
            <a:off x="8388844" y="1421640"/>
            <a:ext cx="2546669" cy="2640700"/>
          </a:xfrm>
          <a:prstGeom prst="rect">
            <a:avLst/>
          </a:prstGeom>
        </p:spPr>
      </p:pic>
      <p:pic>
        <p:nvPicPr>
          <p:cNvPr id="12" name="Picture 11">
            <a:hlinkClick r:id="rId9" action="ppaction://hlinksldjump"/>
          </p:cNvPr>
          <p:cNvPicPr>
            <a:picLocks noChangeAspect="1"/>
          </p:cNvPicPr>
          <p:nvPr/>
        </p:nvPicPr>
        <p:blipFill>
          <a:blip r:embed="rId10"/>
          <a:stretch>
            <a:fillRect/>
          </a:stretch>
        </p:blipFill>
        <p:spPr>
          <a:xfrm>
            <a:off x="809491" y="4207557"/>
            <a:ext cx="3109543" cy="2288864"/>
          </a:xfrm>
          <a:prstGeom prst="rect">
            <a:avLst/>
          </a:prstGeom>
        </p:spPr>
      </p:pic>
      <p:pic>
        <p:nvPicPr>
          <p:cNvPr id="13" name="Picture 12">
            <a:hlinkClick r:id="rId11" action="ppaction://hlinksldjump"/>
          </p:cNvPr>
          <p:cNvPicPr>
            <a:picLocks noChangeAspect="1"/>
          </p:cNvPicPr>
          <p:nvPr/>
        </p:nvPicPr>
        <p:blipFill>
          <a:blip r:embed="rId12"/>
          <a:stretch>
            <a:fillRect/>
          </a:stretch>
        </p:blipFill>
        <p:spPr>
          <a:xfrm>
            <a:off x="4953747" y="4062340"/>
            <a:ext cx="2298770" cy="2579298"/>
          </a:xfrm>
          <a:prstGeom prst="rect">
            <a:avLst/>
          </a:prstGeom>
        </p:spPr>
      </p:pic>
      <p:pic>
        <p:nvPicPr>
          <p:cNvPr id="14" name="Picture 13">
            <a:hlinkClick r:id="rId13" action="ppaction://hlinksldjump"/>
          </p:cNvPr>
          <p:cNvPicPr>
            <a:picLocks noChangeAspect="1"/>
          </p:cNvPicPr>
          <p:nvPr/>
        </p:nvPicPr>
        <p:blipFill>
          <a:blip r:embed="rId14"/>
          <a:stretch>
            <a:fillRect/>
          </a:stretch>
        </p:blipFill>
        <p:spPr>
          <a:xfrm>
            <a:off x="8175348" y="4029602"/>
            <a:ext cx="3344377" cy="2551460"/>
          </a:xfrm>
          <a:prstGeom prst="rect">
            <a:avLst/>
          </a:prstGeom>
        </p:spPr>
      </p:pic>
      <p:pic>
        <p:nvPicPr>
          <p:cNvPr id="15" name="Picture 14" descr="File:Next 256.png - COD Modding &amp; Mapping Wiki">
            <a:hlinkClick r:id="rId15" action="ppaction://hlinksldjump"/>
          </p:cNvPr>
          <p:cNvPicPr>
            <a:picLocks noChangeAspect="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676849" y="6349777"/>
            <a:ext cx="404314" cy="404314"/>
          </a:xfrm>
          <a:prstGeom prst="rect">
            <a:avLst/>
          </a:prstGeom>
        </p:spPr>
      </p:pic>
    </p:spTree>
    <p:extLst>
      <p:ext uri="{BB962C8B-B14F-4D97-AF65-F5344CB8AC3E}">
        <p14:creationId xmlns:p14="http://schemas.microsoft.com/office/powerpoint/2010/main" val="676842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3" name="Picture 2"/>
          <p:cNvPicPr>
            <a:picLocks noChangeAspect="1"/>
          </p:cNvPicPr>
          <p:nvPr/>
        </p:nvPicPr>
        <p:blipFill>
          <a:blip r:embed="rId3"/>
          <a:stretch>
            <a:fillRect/>
          </a:stretch>
        </p:blipFill>
        <p:spPr>
          <a:xfrm>
            <a:off x="4101434" y="176981"/>
            <a:ext cx="4048125" cy="6524625"/>
          </a:xfrm>
          <a:prstGeom prst="rect">
            <a:avLst/>
          </a:prstGeom>
        </p:spPr>
      </p:pic>
      <p:pic>
        <p:nvPicPr>
          <p:cNvPr id="4" name="Picture 3" descr="Home Icon Svg · Free vector graphic on Pixabay">
            <a:hlinkClick r:id="rId4" action="ppaction://hlinksldjump"/>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69606" y="6123038"/>
            <a:ext cx="734962" cy="734962"/>
          </a:xfrm>
          <a:prstGeom prst="rect">
            <a:avLst/>
          </a:prstGeom>
        </p:spPr>
      </p:pic>
      <p:pic>
        <p:nvPicPr>
          <p:cNvPr id="5" name="Picture 4" descr="File:Next 256.png - COD Modding &amp; Mapping Wiki">
            <a:hlinkClick r:id="rId6" action="ppaction://hlinksldjump"/>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64413" y="6231194"/>
            <a:ext cx="550606" cy="550606"/>
          </a:xfrm>
          <a:prstGeom prst="rect">
            <a:avLst/>
          </a:prstGeom>
        </p:spPr>
      </p:pic>
    </p:spTree>
    <p:extLst>
      <p:ext uri="{BB962C8B-B14F-4D97-AF65-F5344CB8AC3E}">
        <p14:creationId xmlns:p14="http://schemas.microsoft.com/office/powerpoint/2010/main" val="3022991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Picture 3" descr="Home Icon Svg · Free vector graphic on Pixabay">
            <a:hlinkClick r:id="rId3" action="ppaction://hlinksldjump"/>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69606" y="6123038"/>
            <a:ext cx="734962" cy="734962"/>
          </a:xfrm>
          <a:prstGeom prst="rect">
            <a:avLst/>
          </a:prstGeom>
        </p:spPr>
      </p:pic>
      <p:pic>
        <p:nvPicPr>
          <p:cNvPr id="5" name="Picture 4" descr="File:Next 256.png - COD Modding &amp; Mapping Wiki">
            <a:hlinkClick r:id="rId5" action="ppaction://hlinksldjump"/>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64413" y="6231194"/>
            <a:ext cx="550606" cy="550606"/>
          </a:xfrm>
          <a:prstGeom prst="rect">
            <a:avLst/>
          </a:prstGeom>
        </p:spPr>
      </p:pic>
      <p:pic>
        <p:nvPicPr>
          <p:cNvPr id="6" name="Picture 5"/>
          <p:cNvPicPr>
            <a:picLocks noChangeAspect="1"/>
          </p:cNvPicPr>
          <p:nvPr/>
        </p:nvPicPr>
        <p:blipFill>
          <a:blip r:embed="rId7"/>
          <a:stretch>
            <a:fillRect/>
          </a:stretch>
        </p:blipFill>
        <p:spPr>
          <a:xfrm>
            <a:off x="2232537" y="0"/>
            <a:ext cx="7962900" cy="7334250"/>
          </a:xfrm>
          <a:prstGeom prst="rect">
            <a:avLst/>
          </a:prstGeom>
        </p:spPr>
      </p:pic>
    </p:spTree>
    <p:extLst>
      <p:ext uri="{BB962C8B-B14F-4D97-AF65-F5344CB8AC3E}">
        <p14:creationId xmlns:p14="http://schemas.microsoft.com/office/powerpoint/2010/main" val="2844573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Picture 3" descr="Home Icon Svg · Free vector graphic on Pixabay">
            <a:hlinkClick r:id="rId3" action="ppaction://hlinksldjump"/>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69606" y="6123038"/>
            <a:ext cx="734962" cy="734962"/>
          </a:xfrm>
          <a:prstGeom prst="rect">
            <a:avLst/>
          </a:prstGeom>
        </p:spPr>
      </p:pic>
      <p:pic>
        <p:nvPicPr>
          <p:cNvPr id="5" name="Picture 4" descr="File:Next 256.png - COD Modding &amp; Mapping Wiki">
            <a:hlinkClick r:id="rId5" action="ppaction://hlinksldjump"/>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64413" y="6231194"/>
            <a:ext cx="550606" cy="550606"/>
          </a:xfrm>
          <a:prstGeom prst="rect">
            <a:avLst/>
          </a:prstGeom>
        </p:spPr>
      </p:pic>
      <p:pic>
        <p:nvPicPr>
          <p:cNvPr id="3" name="Picture 2"/>
          <p:cNvPicPr>
            <a:picLocks noChangeAspect="1"/>
          </p:cNvPicPr>
          <p:nvPr/>
        </p:nvPicPr>
        <p:blipFill>
          <a:blip r:embed="rId7"/>
          <a:stretch>
            <a:fillRect/>
          </a:stretch>
        </p:blipFill>
        <p:spPr>
          <a:xfrm>
            <a:off x="1062203" y="98323"/>
            <a:ext cx="10159287" cy="6676103"/>
          </a:xfrm>
          <a:prstGeom prst="rect">
            <a:avLst/>
          </a:prstGeom>
        </p:spPr>
      </p:pic>
    </p:spTree>
    <p:extLst>
      <p:ext uri="{BB962C8B-B14F-4D97-AF65-F5344CB8AC3E}">
        <p14:creationId xmlns:p14="http://schemas.microsoft.com/office/powerpoint/2010/main" val="3187038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Picture 3" descr="Home Icon Svg · Free vector graphic on Pixabay">
            <a:hlinkClick r:id="rId3" action="ppaction://hlinksldjump"/>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69606" y="6123038"/>
            <a:ext cx="734962" cy="734962"/>
          </a:xfrm>
          <a:prstGeom prst="rect">
            <a:avLst/>
          </a:prstGeom>
        </p:spPr>
      </p:pic>
      <p:pic>
        <p:nvPicPr>
          <p:cNvPr id="5" name="Picture 4" descr="File:Next 256.png - COD Modding &amp; Mapping Wiki">
            <a:hlinkClick r:id="rId5" action="ppaction://hlinksldjump"/>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64413" y="6231194"/>
            <a:ext cx="550606" cy="550606"/>
          </a:xfrm>
          <a:prstGeom prst="rect">
            <a:avLst/>
          </a:prstGeom>
        </p:spPr>
      </p:pic>
      <p:pic>
        <p:nvPicPr>
          <p:cNvPr id="6" name="Picture 5"/>
          <p:cNvPicPr>
            <a:picLocks noChangeAspect="1"/>
          </p:cNvPicPr>
          <p:nvPr/>
        </p:nvPicPr>
        <p:blipFill>
          <a:blip r:embed="rId7"/>
          <a:stretch>
            <a:fillRect/>
          </a:stretch>
        </p:blipFill>
        <p:spPr>
          <a:xfrm>
            <a:off x="2980249" y="-152973"/>
            <a:ext cx="5819622" cy="7010973"/>
          </a:xfrm>
          <a:prstGeom prst="rect">
            <a:avLst/>
          </a:prstGeom>
        </p:spPr>
      </p:pic>
    </p:spTree>
    <p:extLst>
      <p:ext uri="{BB962C8B-B14F-4D97-AF65-F5344CB8AC3E}">
        <p14:creationId xmlns:p14="http://schemas.microsoft.com/office/powerpoint/2010/main" val="4171279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Picture 3" descr="Home Icon Svg · Free vector graphic on Pixabay">
            <a:hlinkClick r:id="rId3" action="ppaction://hlinksldjump"/>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69606" y="6123038"/>
            <a:ext cx="734962" cy="734962"/>
          </a:xfrm>
          <a:prstGeom prst="rect">
            <a:avLst/>
          </a:prstGeom>
        </p:spPr>
      </p:pic>
      <p:pic>
        <p:nvPicPr>
          <p:cNvPr id="5" name="Picture 4" descr="File:Next 256.png - COD Modding &amp; Mapping Wiki">
            <a:hlinkClick r:id="rId5" action="ppaction://hlinksldjump"/>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64413" y="6231194"/>
            <a:ext cx="550606" cy="550606"/>
          </a:xfrm>
          <a:prstGeom prst="rect">
            <a:avLst/>
          </a:prstGeom>
        </p:spPr>
      </p:pic>
      <p:pic>
        <p:nvPicPr>
          <p:cNvPr id="3" name="Picture 2"/>
          <p:cNvPicPr>
            <a:picLocks noChangeAspect="1"/>
          </p:cNvPicPr>
          <p:nvPr/>
        </p:nvPicPr>
        <p:blipFill>
          <a:blip r:embed="rId7"/>
          <a:stretch>
            <a:fillRect/>
          </a:stretch>
        </p:blipFill>
        <p:spPr>
          <a:xfrm>
            <a:off x="1980124" y="1910376"/>
            <a:ext cx="8713881" cy="4038140"/>
          </a:xfrm>
          <a:prstGeom prst="rect">
            <a:avLst/>
          </a:prstGeom>
        </p:spPr>
      </p:pic>
    </p:spTree>
    <p:extLst>
      <p:ext uri="{BB962C8B-B14F-4D97-AF65-F5344CB8AC3E}">
        <p14:creationId xmlns:p14="http://schemas.microsoft.com/office/powerpoint/2010/main" val="261808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Picture 3" descr="Home Icon Svg · Free vector graphic on Pixabay">
            <a:hlinkClick r:id="rId3" action="ppaction://hlinksldjump"/>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69606" y="6123038"/>
            <a:ext cx="734962" cy="734962"/>
          </a:xfrm>
          <a:prstGeom prst="rect">
            <a:avLst/>
          </a:prstGeom>
        </p:spPr>
      </p:pic>
      <p:pic>
        <p:nvPicPr>
          <p:cNvPr id="5" name="Picture 4" descr="File:Next 256.png - COD Modding &amp; Mapping Wiki"/>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64413" y="6231194"/>
            <a:ext cx="550606" cy="550606"/>
          </a:xfrm>
          <a:prstGeom prst="rect">
            <a:avLst/>
          </a:prstGeom>
        </p:spPr>
      </p:pic>
      <p:pic>
        <p:nvPicPr>
          <p:cNvPr id="6" name="Picture 5"/>
          <p:cNvPicPr>
            <a:picLocks noChangeAspect="1"/>
          </p:cNvPicPr>
          <p:nvPr/>
        </p:nvPicPr>
        <p:blipFill>
          <a:blip r:embed="rId6"/>
          <a:stretch>
            <a:fillRect/>
          </a:stretch>
        </p:blipFill>
        <p:spPr>
          <a:xfrm>
            <a:off x="2590800" y="38407"/>
            <a:ext cx="7004382" cy="6795012"/>
          </a:xfrm>
          <a:prstGeom prst="rect">
            <a:avLst/>
          </a:prstGeom>
        </p:spPr>
      </p:pic>
    </p:spTree>
    <p:extLst>
      <p:ext uri="{BB962C8B-B14F-4D97-AF65-F5344CB8AC3E}">
        <p14:creationId xmlns:p14="http://schemas.microsoft.com/office/powerpoint/2010/main" val="3525125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5400" dirty="0">
                <a:latin typeface="Segoe UI" panose="020B0502040204020203" pitchFamily="34" charset="0"/>
                <a:cs typeface="Segoe UI" panose="020B0502040204020203" pitchFamily="34" charset="0"/>
              </a:rPr>
              <a:t>How to sign up</a:t>
            </a:r>
          </a:p>
        </p:txBody>
      </p:sp>
      <p:sp>
        <p:nvSpPr>
          <p:cNvPr id="14" name="Rectangle 13"/>
          <p:cNvSpPr/>
          <p:nvPr/>
        </p:nvSpPr>
        <p:spPr>
          <a:xfrm>
            <a:off x="563592" y="3732362"/>
            <a:ext cx="11335110" cy="18863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3187461" y="3686176"/>
            <a:ext cx="2286000" cy="1924050"/>
          </a:xfrm>
          <a:prstGeom prst="rect">
            <a:avLst/>
          </a:prstGeom>
        </p:spPr>
      </p:pic>
      <p:pic>
        <p:nvPicPr>
          <p:cNvPr id="11" name="Picture 10"/>
          <p:cNvPicPr>
            <a:picLocks noChangeAspect="1"/>
          </p:cNvPicPr>
          <p:nvPr/>
        </p:nvPicPr>
        <p:blipFill>
          <a:blip r:embed="rId4"/>
          <a:stretch>
            <a:fillRect/>
          </a:stretch>
        </p:blipFill>
        <p:spPr>
          <a:xfrm>
            <a:off x="6575484" y="3699295"/>
            <a:ext cx="2514600" cy="1828800"/>
          </a:xfrm>
          <a:prstGeom prst="rect">
            <a:avLst/>
          </a:prstGeom>
        </p:spPr>
      </p:pic>
      <p:sp>
        <p:nvSpPr>
          <p:cNvPr id="2" name="Text Placeholder 1"/>
          <p:cNvSpPr>
            <a:spLocks noGrp="1"/>
          </p:cNvSpPr>
          <p:nvPr>
            <p:ph type="body" sz="quarter" idx="10"/>
          </p:nvPr>
        </p:nvSpPr>
        <p:spPr>
          <a:xfrm>
            <a:off x="2490158" y="5419286"/>
            <a:ext cx="3757670" cy="762000"/>
          </a:xfrm>
        </p:spPr>
        <p:txBody>
          <a:bodyPr/>
          <a:lstStyle/>
          <a:p>
            <a:r>
              <a:rPr lang="en-US" dirty="0"/>
              <a:t>webscustomerservice@des.wa.gov</a:t>
            </a:r>
          </a:p>
        </p:txBody>
      </p:sp>
      <p:sp>
        <p:nvSpPr>
          <p:cNvPr id="3" name="Text Placeholder 2"/>
          <p:cNvSpPr>
            <a:spLocks noGrp="1"/>
          </p:cNvSpPr>
          <p:nvPr>
            <p:ph type="body" sz="quarter" idx="11"/>
          </p:nvPr>
        </p:nvSpPr>
        <p:spPr>
          <a:xfrm>
            <a:off x="6576119" y="5459542"/>
            <a:ext cx="2891448" cy="762000"/>
          </a:xfrm>
        </p:spPr>
        <p:txBody>
          <a:bodyPr/>
          <a:lstStyle/>
          <a:p>
            <a:r>
              <a:rPr lang="en-US" dirty="0"/>
              <a:t>360-902-7400</a:t>
            </a:r>
          </a:p>
        </p:txBody>
      </p:sp>
    </p:spTree>
    <p:extLst>
      <p:ext uri="{BB962C8B-B14F-4D97-AF65-F5344CB8AC3E}">
        <p14:creationId xmlns:p14="http://schemas.microsoft.com/office/powerpoint/2010/main" val="2961648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583" y="204007"/>
            <a:ext cx="9744075" cy="733533"/>
          </a:xfrm>
        </p:spPr>
        <p:txBody>
          <a:bodyPr>
            <a:normAutofit fontScale="90000"/>
          </a:bodyPr>
          <a:lstStyle/>
          <a:p>
            <a:r>
              <a:rPr lang="en-US" dirty="0">
                <a:latin typeface="Segoe UI" panose="020B0502040204020203" pitchFamily="34" charset="0"/>
                <a:cs typeface="Segoe UI" panose="020B0502040204020203" pitchFamily="34" charset="0"/>
              </a:rPr>
              <a:t>Agenda</a:t>
            </a:r>
          </a:p>
        </p:txBody>
      </p:sp>
      <p:sp>
        <p:nvSpPr>
          <p:cNvPr id="3" name="Text Placeholder 2"/>
          <p:cNvSpPr>
            <a:spLocks noGrp="1"/>
          </p:cNvSpPr>
          <p:nvPr>
            <p:ph type="body" sz="quarter" idx="10"/>
          </p:nvPr>
        </p:nvSpPr>
        <p:spPr>
          <a:xfrm>
            <a:off x="1264583" y="1241778"/>
            <a:ext cx="10100103" cy="5226755"/>
          </a:xfrm>
        </p:spPr>
        <p:txBody>
          <a:bodyPr>
            <a:normAutofit/>
          </a:bodyPr>
          <a:lstStyle/>
          <a:p>
            <a:pPr algn="ctr"/>
            <a:r>
              <a:rPr lang="en-US" sz="2800" b="1" dirty="0"/>
              <a:t>Contracts &amp; </a:t>
            </a:r>
            <a:r>
              <a:rPr lang="en-US" sz="2800" b="1" dirty="0" smtClean="0"/>
              <a:t>Procurement</a:t>
            </a:r>
          </a:p>
          <a:p>
            <a:endParaRPr lang="en-US" sz="2800" b="1" dirty="0"/>
          </a:p>
          <a:p>
            <a:pPr marL="342900" indent="-342900">
              <a:buFont typeface="Wingdings" panose="05000000000000000000" pitchFamily="2" charset="2"/>
              <a:buChar char="§"/>
            </a:pPr>
            <a:r>
              <a:rPr lang="en-US" dirty="0" smtClean="0"/>
              <a:t>DES C&amp;P Team Introductions and Roles</a:t>
            </a:r>
          </a:p>
          <a:p>
            <a:pPr marL="342900" indent="-342900">
              <a:buFont typeface="Wingdings" panose="05000000000000000000" pitchFamily="2" charset="2"/>
              <a:buChar char="§"/>
            </a:pPr>
            <a:r>
              <a:rPr lang="en-US" dirty="0" smtClean="0"/>
              <a:t>Master </a:t>
            </a:r>
            <a:r>
              <a:rPr lang="en-US" dirty="0"/>
              <a:t>Contracts – Search tricks &amp; tips | </a:t>
            </a:r>
            <a:r>
              <a:rPr lang="en-US" dirty="0">
                <a:solidFill>
                  <a:schemeClr val="accent2"/>
                </a:solidFill>
              </a:rPr>
              <a:t>Cindy Zielinski</a:t>
            </a:r>
          </a:p>
          <a:p>
            <a:pPr marL="342900" indent="-342900">
              <a:buFont typeface="Wingdings" panose="05000000000000000000" pitchFamily="2" charset="2"/>
              <a:buChar char="§"/>
            </a:pPr>
            <a:r>
              <a:rPr lang="en-US" dirty="0"/>
              <a:t>WEBS (Washington Electronic Business Solutions) | </a:t>
            </a:r>
            <a:r>
              <a:rPr lang="en-US" dirty="0">
                <a:solidFill>
                  <a:schemeClr val="accent2"/>
                </a:solidFill>
              </a:rPr>
              <a:t>Katie </a:t>
            </a:r>
            <a:r>
              <a:rPr lang="en-US" dirty="0" smtClean="0">
                <a:solidFill>
                  <a:schemeClr val="accent2"/>
                </a:solidFill>
              </a:rPr>
              <a:t>Holder</a:t>
            </a:r>
          </a:p>
          <a:p>
            <a:pPr marL="342900" indent="-342900">
              <a:buFont typeface="Wingdings" panose="05000000000000000000" pitchFamily="2" charset="2"/>
              <a:buChar char="§"/>
            </a:pPr>
            <a:r>
              <a:rPr lang="en-US" dirty="0"/>
              <a:t>Delegated Authority | </a:t>
            </a:r>
            <a:r>
              <a:rPr lang="en-US" dirty="0">
                <a:solidFill>
                  <a:schemeClr val="accent2"/>
                </a:solidFill>
              </a:rPr>
              <a:t>Drew Zavatsky </a:t>
            </a:r>
          </a:p>
          <a:p>
            <a:pPr marL="1143000" lvl="1"/>
            <a:r>
              <a:rPr lang="en-US" dirty="0"/>
              <a:t>Requesting increased spending </a:t>
            </a:r>
            <a:r>
              <a:rPr lang="en-US" dirty="0" smtClean="0"/>
              <a:t>authority</a:t>
            </a:r>
            <a:endParaRPr lang="en-US" dirty="0">
              <a:solidFill>
                <a:schemeClr val="accent2"/>
              </a:solidFill>
            </a:endParaRPr>
          </a:p>
        </p:txBody>
      </p:sp>
    </p:spTree>
    <p:extLst>
      <p:ext uri="{BB962C8B-B14F-4D97-AF65-F5344CB8AC3E}">
        <p14:creationId xmlns:p14="http://schemas.microsoft.com/office/powerpoint/2010/main" val="221204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290916"/>
            <a:ext cx="12192000" cy="4567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latin typeface="Segoe UI" panose="020B0502040204020203" pitchFamily="34" charset="0"/>
                <a:cs typeface="Segoe UI" panose="020B0502040204020203" pitchFamily="34" charset="0"/>
              </a:rPr>
              <a:t>WEBS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Enhancements</a:t>
            </a:r>
          </a:p>
        </p:txBody>
      </p:sp>
      <p:sp>
        <p:nvSpPr>
          <p:cNvPr id="3" name="Text Placeholder 2"/>
          <p:cNvSpPr>
            <a:spLocks noGrp="1"/>
          </p:cNvSpPr>
          <p:nvPr>
            <p:ph type="body" sz="quarter" idx="10"/>
          </p:nvPr>
        </p:nvSpPr>
        <p:spPr>
          <a:xfrm>
            <a:off x="865556" y="2929642"/>
            <a:ext cx="4513617" cy="3105510"/>
          </a:xfrm>
          <a:noFill/>
          <a:ln>
            <a:noFill/>
          </a:ln>
        </p:spPr>
        <p:style>
          <a:lnRef idx="2">
            <a:schemeClr val="accent2"/>
          </a:lnRef>
          <a:fillRef idx="1">
            <a:schemeClr val="lt1"/>
          </a:fillRef>
          <a:effectRef idx="0">
            <a:schemeClr val="accent2"/>
          </a:effectRef>
          <a:fontRef idx="minor">
            <a:schemeClr val="dk1"/>
          </a:fontRef>
        </p:style>
        <p:txBody>
          <a:bodyPr>
            <a:normAutofit/>
          </a:bodyPr>
          <a:lstStyle/>
          <a:p>
            <a:pPr marL="342900" indent="-342900">
              <a:buFont typeface="Arial" panose="020B0604020202020204" pitchFamily="34" charset="0"/>
              <a:buChar char="•"/>
            </a:pPr>
            <a:r>
              <a:rPr lang="en-US" dirty="0">
                <a:solidFill>
                  <a:schemeClr val="bg1"/>
                </a:solidFill>
              </a:rPr>
              <a:t>User group: bi-monthly</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Post and award done in WEBS, ASB outside of WEBS</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Target date: end of April</a:t>
            </a:r>
          </a:p>
        </p:txBody>
      </p:sp>
      <p:pic>
        <p:nvPicPr>
          <p:cNvPr id="9" name="Picture Placeholder 8"/>
          <p:cNvPicPr>
            <a:picLocks noGrp="1" noChangeAspect="1"/>
          </p:cNvPicPr>
          <p:nvPr>
            <p:ph type="pic" sz="quarter" idx="12"/>
          </p:nvPr>
        </p:nvPicPr>
        <p:blipFill>
          <a:blip r:embed="rId3">
            <a:extLst>
              <a:ext uri="{BEBA8EAE-BF5A-486C-A8C5-ECC9F3942E4B}">
                <a14:imgProps xmlns:a14="http://schemas.microsoft.com/office/drawing/2010/main">
                  <a14:imgLayer r:embed="rId4">
                    <a14:imgEffect>
                      <a14:saturation sat="0"/>
                    </a14:imgEffect>
                  </a14:imgLayer>
                </a14:imgProps>
              </a:ext>
            </a:extLst>
          </a:blip>
          <a:srcRect l="6138" r="6138"/>
          <a:stretch>
            <a:fillRect/>
          </a:stretch>
        </p:blipFill>
        <p:spPr>
          <a:xfrm>
            <a:off x="5568233" y="-9525"/>
            <a:ext cx="5759450" cy="6867525"/>
          </a:xfrm>
          <a:prstGeom prst="rect">
            <a:avLst/>
          </a:prstGeom>
        </p:spPr>
      </p:pic>
    </p:spTree>
    <p:extLst>
      <p:ext uri="{BB962C8B-B14F-4D97-AF65-F5344CB8AC3E}">
        <p14:creationId xmlns:p14="http://schemas.microsoft.com/office/powerpoint/2010/main" val="2260214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8735-F0FB-4A7C-8019-3A4079A70862}"/>
              </a:ext>
            </a:extLst>
          </p:cNvPr>
          <p:cNvSpPr>
            <a:spLocks noGrp="1"/>
          </p:cNvSpPr>
          <p:nvPr>
            <p:ph type="title"/>
          </p:nvPr>
        </p:nvSpPr>
        <p:spPr/>
        <p:txBody>
          <a:bodyPr/>
          <a:lstStyle/>
          <a:p>
            <a:r>
              <a:rPr lang="en-US" dirty="0"/>
              <a:t>Delegated Authority</a:t>
            </a:r>
          </a:p>
        </p:txBody>
      </p:sp>
      <p:sp>
        <p:nvSpPr>
          <p:cNvPr id="4" name="TextBox 3">
            <a:extLst>
              <a:ext uri="{FF2B5EF4-FFF2-40B4-BE49-F238E27FC236}">
                <a16:creationId xmlns:a16="http://schemas.microsoft.com/office/drawing/2014/main" id="{441F8913-345E-47C7-948A-3F4A9AFE168C}"/>
              </a:ext>
            </a:extLst>
          </p:cNvPr>
          <p:cNvSpPr txBox="1"/>
          <p:nvPr/>
        </p:nvSpPr>
        <p:spPr>
          <a:xfrm>
            <a:off x="993422" y="2216834"/>
            <a:ext cx="10103555" cy="461665"/>
          </a:xfrm>
          <a:prstGeom prst="rect">
            <a:avLst/>
          </a:prstGeom>
          <a:noFill/>
        </p:spPr>
        <p:txBody>
          <a:bodyPr wrap="square">
            <a:spAutoFit/>
          </a:bodyPr>
          <a:lstStyle/>
          <a:p>
            <a:pPr marL="0" indent="0" algn="ctr">
              <a:buNone/>
            </a:pPr>
            <a:r>
              <a:rPr lang="en-US" sz="2400" dirty="0">
                <a:effectLst>
                  <a:outerShdw blurRad="38100" dist="38100" dir="2700000" algn="tl">
                    <a:srgbClr val="000000">
                      <a:alpha val="43137"/>
                    </a:srgbClr>
                  </a:outerShdw>
                </a:effectLst>
              </a:rPr>
              <a:t>Drew </a:t>
            </a:r>
            <a:r>
              <a:rPr lang="en-US" sz="2400" dirty="0" err="1">
                <a:effectLst>
                  <a:outerShdw blurRad="38100" dist="38100" dir="2700000" algn="tl">
                    <a:srgbClr val="000000">
                      <a:alpha val="43137"/>
                    </a:srgbClr>
                  </a:outerShdw>
                </a:effectLst>
              </a:rPr>
              <a:t>Zavatsky</a:t>
            </a:r>
            <a:r>
              <a:rPr lang="en-US" sz="2400" dirty="0">
                <a:effectLst>
                  <a:outerShdw blurRad="38100" dist="38100" dir="2700000" algn="tl">
                    <a:srgbClr val="000000">
                      <a:alpha val="43137"/>
                    </a:srgbClr>
                  </a:outerShdw>
                </a:effectLst>
              </a:rPr>
              <a:t> | Procurement Risk Assessment Administrator</a:t>
            </a:r>
          </a:p>
        </p:txBody>
      </p:sp>
    </p:spTree>
    <p:extLst>
      <p:ext uri="{BB962C8B-B14F-4D97-AF65-F5344CB8AC3E}">
        <p14:creationId xmlns:p14="http://schemas.microsoft.com/office/powerpoint/2010/main" val="871736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12" y="831086"/>
            <a:ext cx="11729156" cy="733533"/>
          </a:xfrm>
        </p:spPr>
        <p:txBody>
          <a:bodyPr>
            <a:normAutofit fontScale="90000"/>
          </a:bodyPr>
          <a:lstStyle/>
          <a:p>
            <a:r>
              <a:rPr lang="en-US" dirty="0"/>
              <a:t>DES-090-00 | Delegation of Authority Policy</a:t>
            </a:r>
          </a:p>
        </p:txBody>
      </p:sp>
      <p:sp>
        <p:nvSpPr>
          <p:cNvPr id="3" name="Text Placeholder 2"/>
          <p:cNvSpPr>
            <a:spLocks noGrp="1"/>
          </p:cNvSpPr>
          <p:nvPr>
            <p:ph type="body" sz="quarter" idx="10"/>
          </p:nvPr>
        </p:nvSpPr>
        <p:spPr>
          <a:xfrm>
            <a:off x="733778" y="2024590"/>
            <a:ext cx="10803465" cy="4002323"/>
          </a:xfrm>
        </p:spPr>
        <p:txBody>
          <a:bodyPr>
            <a:normAutofit/>
          </a:bodyPr>
          <a:lstStyle/>
          <a:p>
            <a:r>
              <a:rPr lang="en-US" b="0" i="0" dirty="0">
                <a:effectLst/>
                <a:latin typeface="Arial" panose="020B0604020202020204" pitchFamily="34" charset="0"/>
              </a:rPr>
              <a:t>This </a:t>
            </a:r>
            <a:r>
              <a:rPr lang="en-US" b="0" i="0" dirty="0">
                <a:solidFill>
                  <a:schemeClr val="accent1">
                    <a:lumMod val="60000"/>
                    <a:lumOff val="40000"/>
                  </a:schemeClr>
                </a:solidFill>
                <a:effectLst/>
                <a:latin typeface="Arial" panose="020B0604020202020204" pitchFamily="34" charset="0"/>
                <a:hlinkClick r:id="rId3">
                  <a:extLst>
                    <a:ext uri="{A12FA001-AC4F-418D-AE19-62706E023703}">
                      <ahyp:hlinkClr xmlns="" xmlns:ahyp="http://schemas.microsoft.com/office/drawing/2018/hyperlinkcolor" val="tx"/>
                    </a:ext>
                  </a:extLst>
                </a:hlinkClick>
              </a:rPr>
              <a:t>policy</a:t>
            </a:r>
            <a:r>
              <a:rPr lang="en-US" b="0" i="0" dirty="0">
                <a:effectLst/>
                <a:latin typeface="Arial" panose="020B0604020202020204" pitchFamily="34" charset="0"/>
              </a:rPr>
              <a:t> provides the following information:</a:t>
            </a:r>
          </a:p>
          <a:p>
            <a:pPr marL="457200" indent="-457200">
              <a:buFont typeface="+mj-lt"/>
              <a:buAutoNum type="arabicPeriod"/>
            </a:pPr>
            <a:r>
              <a:rPr lang="en-US" b="0" i="0" dirty="0">
                <a:effectLst/>
                <a:latin typeface="Arial" panose="020B0604020202020204" pitchFamily="34" charset="0"/>
              </a:rPr>
              <a:t>Different delegated authority types.</a:t>
            </a:r>
          </a:p>
          <a:p>
            <a:pPr marL="457200" indent="-457200">
              <a:buFont typeface="+mj-lt"/>
              <a:buAutoNum type="arabicPeriod"/>
            </a:pPr>
            <a:r>
              <a:rPr lang="en-US" b="0" i="0" dirty="0">
                <a:effectLst/>
                <a:latin typeface="Arial" panose="020B0604020202020204" pitchFamily="34" charset="0"/>
              </a:rPr>
              <a:t>Delegated authority is based on the agency’s risk assessment.</a:t>
            </a:r>
          </a:p>
          <a:p>
            <a:pPr marL="457200" indent="-457200">
              <a:buFont typeface="+mj-lt"/>
              <a:buAutoNum type="arabicPeriod"/>
            </a:pPr>
            <a:r>
              <a:rPr lang="en-US" b="0" i="0" dirty="0">
                <a:effectLst/>
                <a:latin typeface="Arial" panose="020B0604020202020204" pitchFamily="34" charset="0"/>
              </a:rPr>
              <a:t>Provides agencies with unlimited delegations when making purchases from   DES master contracts or DES approved cooperative contracts or when making emergency purchases.</a:t>
            </a:r>
          </a:p>
          <a:p>
            <a:pPr marL="457200" indent="-457200">
              <a:buFont typeface="+mj-lt"/>
              <a:buAutoNum type="arabicPeriod"/>
            </a:pPr>
            <a:r>
              <a:rPr lang="en-US" b="0" i="0" dirty="0">
                <a:effectLst/>
                <a:latin typeface="Arial" panose="020B0604020202020204" pitchFamily="34" charset="0"/>
              </a:rPr>
              <a:t>Additional delegations of authority are of limited duration.</a:t>
            </a:r>
          </a:p>
        </p:txBody>
      </p:sp>
      <p:sp>
        <p:nvSpPr>
          <p:cNvPr id="6" name="TextBox 5">
            <a:extLst>
              <a:ext uri="{FF2B5EF4-FFF2-40B4-BE49-F238E27FC236}">
                <a16:creationId xmlns:a16="http://schemas.microsoft.com/office/drawing/2014/main" id="{8622583E-3B3E-4526-BD62-240576B55531}"/>
              </a:ext>
            </a:extLst>
          </p:cNvPr>
          <p:cNvSpPr txBox="1"/>
          <p:nvPr/>
        </p:nvSpPr>
        <p:spPr>
          <a:xfrm>
            <a:off x="6672347" y="5943600"/>
            <a:ext cx="5257800" cy="646986"/>
          </a:xfrm>
          <a:prstGeom prst="round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t>Resource: </a:t>
            </a:r>
          </a:p>
          <a:p>
            <a:r>
              <a:rPr lang="en-US" sz="1600" dirty="0">
                <a:solidFill>
                  <a:schemeClr val="accent1">
                    <a:lumMod val="60000"/>
                    <a:lumOff val="40000"/>
                  </a:schemeClr>
                </a:solidFill>
                <a:hlinkClick r:id="rId4">
                  <a:extLst>
                    <a:ext uri="{A12FA001-AC4F-418D-AE19-62706E023703}">
                      <ahyp:hlinkClr xmlns="" xmlns:ahyp="http://schemas.microsoft.com/office/drawing/2018/hyperlinkcolor" val="tx"/>
                    </a:ext>
                  </a:extLst>
                </a:hlinkClick>
              </a:rPr>
              <a:t>DES-090-00 Delegation of Authority Policy</a:t>
            </a:r>
            <a:endParaRPr lang="en-US" sz="1600" dirty="0">
              <a:solidFill>
                <a:schemeClr val="accent1">
                  <a:lumMod val="60000"/>
                  <a:lumOff val="40000"/>
                </a:schemeClr>
              </a:solidFill>
            </a:endParaRPr>
          </a:p>
        </p:txBody>
      </p:sp>
    </p:spTree>
    <p:extLst>
      <p:ext uri="{BB962C8B-B14F-4D97-AF65-F5344CB8AC3E}">
        <p14:creationId xmlns:p14="http://schemas.microsoft.com/office/powerpoint/2010/main" val="3466498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170936"/>
            <a:ext cx="8001000" cy="1107356"/>
          </a:xfrm>
        </p:spPr>
        <p:txBody>
          <a:bodyPr>
            <a:normAutofit/>
          </a:bodyPr>
          <a:lstStyle/>
          <a:p>
            <a:r>
              <a:rPr lang="en-US" sz="3500" dirty="0"/>
              <a:t>DES Delegated Authority EXAMPLE:</a:t>
            </a:r>
          </a:p>
        </p:txBody>
      </p:sp>
      <p:sp>
        <p:nvSpPr>
          <p:cNvPr id="3" name="Content Placeholder 2"/>
          <p:cNvSpPr>
            <a:spLocks noGrp="1"/>
          </p:cNvSpPr>
          <p:nvPr>
            <p:ph idx="1"/>
          </p:nvPr>
        </p:nvSpPr>
        <p:spPr>
          <a:xfrm>
            <a:off x="2095500" y="1143000"/>
            <a:ext cx="7772400" cy="4572000"/>
          </a:xfrm>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r>
              <a:rPr lang="en-US" sz="2200" dirty="0"/>
              <a:t>All contracts must comply with the following Contract Delegated Authority</a:t>
            </a:r>
          </a:p>
          <a:p>
            <a:endParaRPr lang="en-US" dirty="0"/>
          </a:p>
          <a:p>
            <a:endParaRPr lang="en-US" dirty="0"/>
          </a:p>
          <a:p>
            <a:endParaRPr lang="en-US" dirty="0"/>
          </a:p>
          <a:p>
            <a:endParaRPr lang="en-US" dirty="0"/>
          </a:p>
          <a:p>
            <a:endParaRPr lang="en-US" dirty="0"/>
          </a:p>
          <a:p>
            <a:endParaRPr lang="en-US" dirty="0"/>
          </a:p>
          <a:p>
            <a:r>
              <a:rPr lang="en-US" sz="2200" dirty="0"/>
              <a:t>The following conditions apply to this Delegation:</a:t>
            </a:r>
          </a:p>
          <a:p>
            <a:pPr lvl="1"/>
            <a:r>
              <a:rPr lang="en-US" dirty="0"/>
              <a:t>AGENCY will consult with DES prior to conducting any non-routine competitive procurement</a:t>
            </a:r>
          </a:p>
          <a:p>
            <a:pPr lvl="1"/>
            <a:r>
              <a:rPr lang="en-US" dirty="0"/>
              <a:t>AGENCY will coordinate with and obtain approvals, as necessary, with the OCIO for IT projects</a:t>
            </a:r>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09308318"/>
              </p:ext>
            </p:extLst>
          </p:nvPr>
        </p:nvGraphicFramePr>
        <p:xfrm>
          <a:off x="2515659" y="1707445"/>
          <a:ext cx="6686550" cy="2000542"/>
        </p:xfrm>
        <a:graphic>
          <a:graphicData uri="http://schemas.openxmlformats.org/drawingml/2006/table">
            <a:tbl>
              <a:tblPr firstRow="1" bandRow="1">
                <a:tableStyleId>{5C22544A-7EE6-4342-B048-85BDC9FD1C3A}</a:tableStyleId>
              </a:tblPr>
              <a:tblGrid>
                <a:gridCol w="2228850">
                  <a:extLst>
                    <a:ext uri="{9D8B030D-6E8A-4147-A177-3AD203B41FA5}">
                      <a16:colId xmlns:a16="http://schemas.microsoft.com/office/drawing/2014/main" val="20000"/>
                    </a:ext>
                  </a:extLst>
                </a:gridCol>
                <a:gridCol w="222885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tblGrid>
              <a:tr h="1062697">
                <a:tc>
                  <a:txBody>
                    <a:bodyPr/>
                    <a:lstStyle/>
                    <a:p>
                      <a:pPr algn="ctr"/>
                      <a:r>
                        <a:rPr lang="en-US" dirty="0"/>
                        <a:t>Commodities (projected amount per purchase event)</a:t>
                      </a:r>
                    </a:p>
                  </a:txBody>
                  <a:tcPr>
                    <a:solidFill>
                      <a:schemeClr val="accent6">
                        <a:lumMod val="75000"/>
                      </a:schemeClr>
                    </a:solidFill>
                  </a:tcPr>
                </a:tc>
                <a:tc>
                  <a:txBody>
                    <a:bodyPr/>
                    <a:lstStyle/>
                    <a:p>
                      <a:pPr algn="ctr"/>
                      <a:r>
                        <a:rPr lang="en-US" dirty="0"/>
                        <a:t>Services </a:t>
                      </a:r>
                    </a:p>
                    <a:p>
                      <a:pPr algn="ctr"/>
                      <a:r>
                        <a:rPr lang="en-US" dirty="0"/>
                        <a:t>(projected</a:t>
                      </a:r>
                      <a:r>
                        <a:rPr lang="en-US" baseline="0" dirty="0"/>
                        <a:t> amount of initial contract term)</a:t>
                      </a:r>
                      <a:endParaRPr lang="en-US" dirty="0"/>
                    </a:p>
                  </a:txBody>
                  <a:tcPr>
                    <a:solidFill>
                      <a:schemeClr val="accent6">
                        <a:lumMod val="75000"/>
                      </a:schemeClr>
                    </a:solidFill>
                  </a:tcPr>
                </a:tc>
                <a:tc>
                  <a:txBody>
                    <a:bodyPr/>
                    <a:lstStyle/>
                    <a:p>
                      <a:pPr algn="ctr"/>
                      <a:r>
                        <a:rPr lang="en-US" dirty="0"/>
                        <a:t>Information Technology (projected</a:t>
                      </a:r>
                      <a:r>
                        <a:rPr lang="en-US" baseline="0" dirty="0"/>
                        <a:t> amount of the initial  contract)</a:t>
                      </a:r>
                      <a:endParaRPr lang="en-US" dirty="0"/>
                    </a:p>
                  </a:txBody>
                  <a:tcPr>
                    <a:solidFill>
                      <a:schemeClr val="accent6">
                        <a:lumMod val="75000"/>
                      </a:schemeClr>
                    </a:solidFill>
                  </a:tcPr>
                </a:tc>
                <a:extLst>
                  <a:ext uri="{0D108BD9-81ED-4DB2-BD59-A6C34878D82A}">
                    <a16:rowId xmlns:a16="http://schemas.microsoft.com/office/drawing/2014/main" val="10000"/>
                  </a:ext>
                </a:extLst>
              </a:tr>
              <a:tr h="537502">
                <a:tc>
                  <a:txBody>
                    <a:bodyPr/>
                    <a:lstStyle/>
                    <a:p>
                      <a:pPr algn="ctr"/>
                      <a:r>
                        <a:rPr lang="en-US" b="1" dirty="0"/>
                        <a:t>$100,000</a:t>
                      </a:r>
                    </a:p>
                  </a:txBody>
                  <a:tcPr>
                    <a:solidFill>
                      <a:schemeClr val="accent2">
                        <a:lumMod val="60000"/>
                        <a:lumOff val="40000"/>
                      </a:schemeClr>
                    </a:solidFill>
                  </a:tcPr>
                </a:tc>
                <a:tc>
                  <a:txBody>
                    <a:bodyPr/>
                    <a:lstStyle/>
                    <a:p>
                      <a:pPr algn="ctr"/>
                      <a:r>
                        <a:rPr lang="en-US" b="1" dirty="0"/>
                        <a:t>$250,000</a:t>
                      </a:r>
                    </a:p>
                  </a:txBody>
                  <a:tcPr>
                    <a:solidFill>
                      <a:schemeClr val="accent2">
                        <a:lumMod val="60000"/>
                        <a:lumOff val="40000"/>
                      </a:schemeClr>
                    </a:solidFill>
                  </a:tcPr>
                </a:tc>
                <a:tc>
                  <a:txBody>
                    <a:bodyPr/>
                    <a:lstStyle/>
                    <a:p>
                      <a:pPr algn="ctr"/>
                      <a:r>
                        <a:rPr lang="en-US" b="1" dirty="0"/>
                        <a:t>$1 million</a:t>
                      </a:r>
                    </a:p>
                  </a:txBody>
                  <a:tcPr>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
        <p:nvSpPr>
          <p:cNvPr id="6" name="TextBox 5"/>
          <p:cNvSpPr txBox="1"/>
          <p:nvPr/>
        </p:nvSpPr>
        <p:spPr>
          <a:xfrm>
            <a:off x="6672347" y="5943600"/>
            <a:ext cx="5257800" cy="374571"/>
          </a:xfrm>
          <a:prstGeom prst="round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t>Resource: </a:t>
            </a:r>
            <a:r>
              <a:rPr lang="en-US" sz="1600" dirty="0">
                <a:hlinkClick r:id="rId4"/>
              </a:rPr>
              <a:t>Delegated Authority Policy FAQ Document </a:t>
            </a:r>
            <a:endParaRPr lang="en-US" sz="1600" dirty="0"/>
          </a:p>
        </p:txBody>
      </p:sp>
    </p:spTree>
    <p:custDataLst>
      <p:tags r:id="rId1"/>
    </p:custDataLst>
    <p:extLst>
      <p:ext uri="{BB962C8B-B14F-4D97-AF65-F5344CB8AC3E}">
        <p14:creationId xmlns:p14="http://schemas.microsoft.com/office/powerpoint/2010/main" val="4174367911"/>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8B93-FD83-45B7-A304-8943A0B85E7D}"/>
              </a:ext>
            </a:extLst>
          </p:cNvPr>
          <p:cNvSpPr>
            <a:spLocks noGrp="1"/>
          </p:cNvSpPr>
          <p:nvPr>
            <p:ph type="title"/>
          </p:nvPr>
        </p:nvSpPr>
        <p:spPr>
          <a:xfrm>
            <a:off x="1144939" y="310444"/>
            <a:ext cx="9744075" cy="733533"/>
          </a:xfrm>
        </p:spPr>
        <p:txBody>
          <a:bodyPr>
            <a:normAutofit fontScale="90000"/>
          </a:bodyPr>
          <a:lstStyle/>
          <a:p>
            <a:r>
              <a:rPr lang="en-US" dirty="0"/>
              <a:t>Requesting additional authority:</a:t>
            </a:r>
          </a:p>
        </p:txBody>
      </p:sp>
      <p:sp>
        <p:nvSpPr>
          <p:cNvPr id="3" name="Text Placeholder 2">
            <a:extLst>
              <a:ext uri="{FF2B5EF4-FFF2-40B4-BE49-F238E27FC236}">
                <a16:creationId xmlns:a16="http://schemas.microsoft.com/office/drawing/2014/main" id="{88F0B8A6-87FA-46E3-AEE0-5E6B0057832F}"/>
              </a:ext>
            </a:extLst>
          </p:cNvPr>
          <p:cNvSpPr>
            <a:spLocks noGrp="1"/>
          </p:cNvSpPr>
          <p:nvPr>
            <p:ph type="body" sz="quarter" idx="10"/>
          </p:nvPr>
        </p:nvSpPr>
        <p:spPr>
          <a:xfrm>
            <a:off x="1264583" y="1259820"/>
            <a:ext cx="9744075" cy="5287736"/>
          </a:xfrm>
        </p:spPr>
        <p:txBody>
          <a:bodyPr>
            <a:normAutofit fontScale="92500" lnSpcReduction="20000"/>
          </a:bodyPr>
          <a:lstStyle/>
          <a:p>
            <a:r>
              <a:rPr lang="en-US" b="1" dirty="0"/>
              <a:t>AGENCIES NEED TO ANSWER THE FOLLOWING QUESTIONS:</a:t>
            </a:r>
          </a:p>
          <a:p>
            <a:pPr marL="457200" indent="-457200">
              <a:buAutoNum type="alphaLcPeriod"/>
            </a:pPr>
            <a:r>
              <a:rPr lang="en-US" dirty="0"/>
              <a:t>What is the purpose, the scope and the specific nature of the request?</a:t>
            </a:r>
          </a:p>
          <a:p>
            <a:pPr marL="457200" indent="-457200">
              <a:buAutoNum type="alphaLcPeriod"/>
            </a:pPr>
            <a:r>
              <a:rPr lang="en-US" dirty="0"/>
              <a:t>What is the projected dollar value of the request, including analysis that determined the cost estimate? </a:t>
            </a:r>
          </a:p>
          <a:p>
            <a:pPr marL="457200" indent="-457200">
              <a:buAutoNum type="alphaLcPeriod"/>
            </a:pPr>
            <a:r>
              <a:rPr lang="en-US" dirty="0"/>
              <a:t>How might the state/agency benefit should the request be approved? </a:t>
            </a:r>
          </a:p>
          <a:p>
            <a:pPr marL="457200" indent="-457200">
              <a:buAutoNum type="alphaLcPeriod"/>
            </a:pPr>
            <a:r>
              <a:rPr lang="en-US" dirty="0"/>
              <a:t>What are the risks should the request be denied? </a:t>
            </a:r>
          </a:p>
          <a:p>
            <a:pPr marL="457200" indent="-457200">
              <a:buAutoNum type="alphaLcPeriod"/>
            </a:pPr>
            <a:r>
              <a:rPr lang="en-US" dirty="0"/>
              <a:t>Does the agency possess the necessary experience and expertise to conduct the procurement and/or to manage the contract? If so, explain. </a:t>
            </a:r>
          </a:p>
          <a:p>
            <a:pPr marL="457200" indent="-457200">
              <a:buAutoNum type="alphaLcPeriod"/>
            </a:pPr>
            <a:r>
              <a:rPr lang="en-US" dirty="0"/>
              <a:t>What measures have been established to ensure that all applicable procurement requirements will be met? </a:t>
            </a:r>
          </a:p>
          <a:p>
            <a:pPr marL="457200" indent="-457200">
              <a:buAutoNum type="alphaLcPeriod"/>
            </a:pPr>
            <a:r>
              <a:rPr lang="en-US" dirty="0"/>
              <a:t>Contact information of the person responsible for implementing the requested delegated authority included in request.</a:t>
            </a:r>
          </a:p>
        </p:txBody>
      </p:sp>
      <p:sp>
        <p:nvSpPr>
          <p:cNvPr id="4" name="TextBox 3">
            <a:extLst>
              <a:ext uri="{FF2B5EF4-FFF2-40B4-BE49-F238E27FC236}">
                <a16:creationId xmlns:a16="http://schemas.microsoft.com/office/drawing/2014/main" id="{1EEB4BDB-8556-425F-93AC-4821A69AEF5C}"/>
              </a:ext>
            </a:extLst>
          </p:cNvPr>
          <p:cNvSpPr txBox="1"/>
          <p:nvPr/>
        </p:nvSpPr>
        <p:spPr>
          <a:xfrm>
            <a:off x="8404939" y="6252007"/>
            <a:ext cx="3420293" cy="374571"/>
          </a:xfrm>
          <a:prstGeom prst="round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t>Resource: </a:t>
            </a:r>
            <a:r>
              <a:rPr lang="en-US" sz="1600" dirty="0">
                <a:solidFill>
                  <a:schemeClr val="accent1">
                    <a:lumMod val="60000"/>
                    <a:lumOff val="40000"/>
                  </a:schemeClr>
                </a:solidFill>
                <a:latin typeface="Arial" panose="020B0604020202020204" pitchFamily="34" charset="0"/>
                <a:hlinkClick r:id="rId3">
                  <a:extLst>
                    <a:ext uri="{A12FA001-AC4F-418D-AE19-62706E023703}">
                      <ahyp:hlinkClr xmlns="" xmlns:ahyp="http://schemas.microsoft.com/office/drawing/2018/hyperlinkcolor" val="tx"/>
                    </a:ext>
                  </a:extLst>
                </a:hlinkClick>
              </a:rPr>
              <a:t>PRO-DES-090-00A</a:t>
            </a:r>
            <a:endParaRPr lang="en-US" sz="1600" dirty="0">
              <a:solidFill>
                <a:schemeClr val="accent1">
                  <a:lumMod val="60000"/>
                  <a:lumOff val="40000"/>
                </a:schemeClr>
              </a:solidFill>
            </a:endParaRPr>
          </a:p>
        </p:txBody>
      </p:sp>
    </p:spTree>
    <p:extLst>
      <p:ext uri="{BB962C8B-B14F-4D97-AF65-F5344CB8AC3E}">
        <p14:creationId xmlns:p14="http://schemas.microsoft.com/office/powerpoint/2010/main" val="3222130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0"/>
            <a:ext cx="9144000" cy="1470025"/>
          </a:xfrm>
        </p:spPr>
        <p:txBody>
          <a:bodyPr/>
          <a:lstStyle/>
          <a:p>
            <a:r>
              <a:rPr lang="en-US" dirty="0"/>
              <a:t>Procurement Risk Assessment</a:t>
            </a:r>
          </a:p>
        </p:txBody>
      </p:sp>
      <p:pic>
        <p:nvPicPr>
          <p:cNvPr id="1026" name="Picture 2" descr="http://mediacache.homeimprovementpages.com.au/creative/galleries/725001_730000/728349/original_images/37228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470025"/>
            <a:ext cx="6100507" cy="4062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58199" y="1346915"/>
            <a:ext cx="2706511" cy="4247317"/>
          </a:xfrm>
          <a:prstGeom prst="rect">
            <a:avLst/>
          </a:prstGeom>
          <a:noFill/>
          <a:ln>
            <a:solidFill>
              <a:schemeClr val="tx1"/>
            </a:solidFill>
          </a:ln>
        </p:spPr>
        <p:txBody>
          <a:bodyPr wrap="square" rtlCol="0">
            <a:spAutoFit/>
          </a:bodyPr>
          <a:lstStyle/>
          <a:p>
            <a:pPr algn="ctr"/>
            <a:r>
              <a:rPr lang="en-US" sz="2000" dirty="0"/>
              <a:t>Our ten-point </a:t>
            </a:r>
            <a:r>
              <a:rPr lang="en-US" sz="2000" b="1" i="1" dirty="0"/>
              <a:t>FREE</a:t>
            </a:r>
            <a:r>
              <a:rPr lang="en-US" sz="2000" dirty="0"/>
              <a:t> inspection service:</a:t>
            </a:r>
          </a:p>
          <a:p>
            <a:pPr>
              <a:spcBef>
                <a:spcPts val="600"/>
              </a:spcBef>
            </a:pPr>
            <a:r>
              <a:rPr lang="en-US" dirty="0"/>
              <a:t>1. </a:t>
            </a:r>
            <a:r>
              <a:rPr lang="en-US" dirty="0" smtClean="0"/>
              <a:t>Previous Assessment</a:t>
            </a:r>
            <a:endParaRPr lang="en-US" dirty="0"/>
          </a:p>
          <a:p>
            <a:pPr>
              <a:spcBef>
                <a:spcPts val="600"/>
              </a:spcBef>
            </a:pPr>
            <a:r>
              <a:rPr lang="en-US" dirty="0"/>
              <a:t>2. Previous Delegation</a:t>
            </a:r>
          </a:p>
          <a:p>
            <a:pPr>
              <a:spcBef>
                <a:spcPts val="600"/>
              </a:spcBef>
            </a:pPr>
            <a:r>
              <a:rPr lang="en-US" dirty="0"/>
              <a:t>3. Training records</a:t>
            </a:r>
          </a:p>
          <a:p>
            <a:pPr>
              <a:spcBef>
                <a:spcPts val="600"/>
              </a:spcBef>
            </a:pPr>
            <a:r>
              <a:rPr lang="en-US" dirty="0"/>
              <a:t>4. WEBS participation</a:t>
            </a:r>
          </a:p>
          <a:p>
            <a:pPr>
              <a:spcBef>
                <a:spcPts val="600"/>
              </a:spcBef>
            </a:pPr>
            <a:r>
              <a:rPr lang="en-US" dirty="0"/>
              <a:t>5. Audit history</a:t>
            </a:r>
          </a:p>
          <a:p>
            <a:pPr>
              <a:spcBef>
                <a:spcPts val="600"/>
              </a:spcBef>
            </a:pPr>
            <a:r>
              <a:rPr lang="en-US" dirty="0"/>
              <a:t>6. MWBE spending</a:t>
            </a:r>
          </a:p>
          <a:p>
            <a:pPr>
              <a:spcBef>
                <a:spcPts val="600"/>
              </a:spcBef>
            </a:pPr>
            <a:r>
              <a:rPr lang="en-US" dirty="0"/>
              <a:t>7. </a:t>
            </a:r>
            <a:r>
              <a:rPr lang="en-US" dirty="0" err="1" smtClean="0"/>
              <a:t>Add’l</a:t>
            </a:r>
            <a:r>
              <a:rPr lang="en-US" dirty="0" smtClean="0"/>
              <a:t> </a:t>
            </a:r>
            <a:r>
              <a:rPr lang="en-US" dirty="0"/>
              <a:t>delegation </a:t>
            </a:r>
            <a:r>
              <a:rPr lang="en-US" dirty="0" err="1" smtClean="0"/>
              <a:t>req’s</a:t>
            </a:r>
            <a:endParaRPr lang="en-US" dirty="0"/>
          </a:p>
          <a:p>
            <a:pPr>
              <a:spcBef>
                <a:spcPts val="600"/>
              </a:spcBef>
            </a:pPr>
            <a:r>
              <a:rPr lang="en-US" dirty="0"/>
              <a:t>8. Sole Source Ks sought</a:t>
            </a:r>
          </a:p>
          <a:p>
            <a:pPr>
              <a:spcBef>
                <a:spcPts val="600"/>
              </a:spcBef>
            </a:pPr>
            <a:r>
              <a:rPr lang="en-US" dirty="0"/>
              <a:t>9. Emergency purchases</a:t>
            </a:r>
          </a:p>
          <a:p>
            <a:pPr>
              <a:spcBef>
                <a:spcPts val="600"/>
              </a:spcBef>
            </a:pPr>
            <a:r>
              <a:rPr lang="en-US" dirty="0"/>
              <a:t>10. Proc. protests filed</a:t>
            </a:r>
          </a:p>
        </p:txBody>
      </p:sp>
      <p:sp>
        <p:nvSpPr>
          <p:cNvPr id="5" name="TextBox 4"/>
          <p:cNvSpPr txBox="1"/>
          <p:nvPr/>
        </p:nvSpPr>
        <p:spPr>
          <a:xfrm>
            <a:off x="1524002" y="6045200"/>
            <a:ext cx="9143999" cy="369332"/>
          </a:xfrm>
          <a:prstGeom prst="rect">
            <a:avLst/>
          </a:prstGeom>
          <a:noFill/>
        </p:spPr>
        <p:txBody>
          <a:bodyPr wrap="square" rtlCol="0">
            <a:spAutoFit/>
          </a:bodyPr>
          <a:lstStyle/>
          <a:p>
            <a:pPr algn="ctr"/>
            <a:r>
              <a:rPr lang="en-US" dirty="0"/>
              <a:t>Two prerequisites: (a) are you trained? (b) do you have sufficient delegated authority?</a:t>
            </a:r>
          </a:p>
        </p:txBody>
      </p:sp>
    </p:spTree>
    <p:extLst>
      <p:ext uri="{BB962C8B-B14F-4D97-AF65-F5344CB8AC3E}">
        <p14:creationId xmlns:p14="http://schemas.microsoft.com/office/powerpoint/2010/main" val="332827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962" y="365474"/>
            <a:ext cx="9744075" cy="1113371"/>
          </a:xfrm>
        </p:spPr>
        <p:txBody>
          <a:bodyPr>
            <a:noAutofit/>
          </a:bodyPr>
          <a:lstStyle/>
          <a:p>
            <a:r>
              <a:rPr lang="en-US" dirty="0"/>
              <a:t>Procurement methods</a:t>
            </a:r>
          </a:p>
        </p:txBody>
      </p:sp>
      <p:sp>
        <p:nvSpPr>
          <p:cNvPr id="3" name="Text Placeholder 3">
            <a:extLst>
              <a:ext uri="{FF2B5EF4-FFF2-40B4-BE49-F238E27FC236}">
                <a16:creationId xmlns:a16="http://schemas.microsoft.com/office/drawing/2014/main" id="{77296234-7313-4AE5-B94B-13CEFB463A2B}"/>
              </a:ext>
            </a:extLst>
          </p:cNvPr>
          <p:cNvSpPr txBox="1">
            <a:spLocks/>
          </p:cNvSpPr>
          <p:nvPr/>
        </p:nvSpPr>
        <p:spPr>
          <a:xfrm>
            <a:off x="1444978" y="1739343"/>
            <a:ext cx="9832622" cy="1295502"/>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effectLst>
                  <a:outerShdw blurRad="38100" dist="38100" dir="2700000" algn="tl">
                    <a:srgbClr val="000000">
                      <a:alpha val="43137"/>
                    </a:srgbClr>
                  </a:outerShdw>
                </a:effectLst>
              </a:rPr>
              <a:t>Cindy Zielinski | Contracts </a:t>
            </a:r>
            <a:r>
              <a:rPr lang="en-US" dirty="0" smtClean="0">
                <a:effectLst>
                  <a:outerShdw blurRad="38100" dist="38100" dir="2700000" algn="tl">
                    <a:srgbClr val="000000">
                      <a:alpha val="43137"/>
                    </a:srgbClr>
                  </a:outerShdw>
                </a:effectLst>
              </a:rPr>
              <a:t>Liaison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5021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elanieb.ECLIENT\AppData\Local\Microsoft\Windows\Temporary Internet Files\Content.IE5\ZR6LFR2N\statutesandrul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0051" y="4105205"/>
            <a:ext cx="2560320" cy="25603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06400" y="1295400"/>
            <a:ext cx="9804400" cy="4876800"/>
          </a:xfrm>
        </p:spPr>
        <p:txBody>
          <a:bodyPr>
            <a:normAutofit fontScale="25000" lnSpcReduction="20000"/>
          </a:bodyPr>
          <a:lstStyle/>
          <a:p>
            <a:pPr marL="0" indent="0">
              <a:spcAft>
                <a:spcPts val="600"/>
              </a:spcAft>
              <a:buNone/>
            </a:pPr>
            <a:r>
              <a:rPr lang="en-US" sz="9600" dirty="0">
                <a:solidFill>
                  <a:prstClr val="black"/>
                </a:solidFill>
              </a:rPr>
              <a:t>Requires procurements to be based on a competitive solicitation (</a:t>
            </a:r>
            <a:r>
              <a:rPr lang="en-US" sz="9600" dirty="0">
                <a:solidFill>
                  <a:schemeClr val="accent1">
                    <a:lumMod val="60000"/>
                    <a:lumOff val="40000"/>
                  </a:schemeClr>
                </a:solidFill>
                <a:hlinkClick r:id="rId4">
                  <a:extLst>
                    <a:ext uri="{A12FA001-AC4F-418D-AE19-62706E023703}">
                      <ahyp:hlinkClr xmlns="" xmlns:ahyp="http://schemas.microsoft.com/office/drawing/2018/hyperlinkcolor" val="tx"/>
                    </a:ext>
                  </a:extLst>
                </a:hlinkClick>
              </a:rPr>
              <a:t>RCW 39.26.125</a:t>
            </a:r>
            <a:r>
              <a:rPr lang="en-US" sz="9600" dirty="0">
                <a:solidFill>
                  <a:prstClr val="black"/>
                </a:solidFill>
              </a:rPr>
              <a:t>) process, with exceptions that include:</a:t>
            </a:r>
          </a:p>
          <a:p>
            <a:pPr lvl="1"/>
            <a:r>
              <a:rPr lang="en-US" sz="9600" dirty="0">
                <a:solidFill>
                  <a:prstClr val="black"/>
                </a:solidFill>
              </a:rPr>
              <a:t>Direct Buy (RCW 39.26.125 (3)) </a:t>
            </a:r>
            <a:r>
              <a:rPr lang="en-US" sz="9600" dirty="0">
                <a:solidFill>
                  <a:srgbClr val="FF0000"/>
                </a:solidFill>
                <a:hlinkClick r:id="rId5"/>
              </a:rPr>
              <a:t>Policy #DES-125-03</a:t>
            </a:r>
            <a:endParaRPr lang="en-US" sz="9600" dirty="0">
              <a:solidFill>
                <a:srgbClr val="FF0000"/>
              </a:solidFill>
            </a:endParaRPr>
          </a:p>
          <a:p>
            <a:pPr lvl="1"/>
            <a:r>
              <a:rPr lang="en-US" sz="9600" dirty="0">
                <a:solidFill>
                  <a:prstClr val="black"/>
                </a:solidFill>
              </a:rPr>
              <a:t>Sole Source (RCW 39.26.140) </a:t>
            </a:r>
            <a:r>
              <a:rPr lang="en-US" sz="9600" dirty="0">
                <a:solidFill>
                  <a:srgbClr val="FF0000"/>
                </a:solidFill>
                <a:hlinkClick r:id="rId6"/>
              </a:rPr>
              <a:t>Policy #DES-140-00</a:t>
            </a:r>
            <a:endParaRPr lang="en-US" sz="9600" dirty="0">
              <a:solidFill>
                <a:prstClr val="black"/>
              </a:solidFill>
            </a:endParaRPr>
          </a:p>
          <a:p>
            <a:pPr lvl="1"/>
            <a:r>
              <a:rPr lang="en-US" sz="9600" dirty="0">
                <a:solidFill>
                  <a:prstClr val="black"/>
                </a:solidFill>
              </a:rPr>
              <a:t>Emergency (RCW 39.26.130) </a:t>
            </a:r>
            <a:r>
              <a:rPr lang="en-US" sz="9600" dirty="0">
                <a:solidFill>
                  <a:srgbClr val="FF0000"/>
                </a:solidFill>
                <a:hlinkClick r:id="rId7"/>
              </a:rPr>
              <a:t>Policy #DES-130-00</a:t>
            </a:r>
            <a:endParaRPr lang="en-US" sz="9600" dirty="0">
              <a:solidFill>
                <a:prstClr val="black"/>
              </a:solidFill>
            </a:endParaRPr>
          </a:p>
          <a:p>
            <a:pPr lvl="1"/>
            <a:endParaRPr lang="en-US" sz="9600" dirty="0"/>
          </a:p>
          <a:p>
            <a:pPr marL="0" indent="0">
              <a:buNone/>
            </a:pPr>
            <a:r>
              <a:rPr lang="en-US" sz="9600" dirty="0"/>
              <a:t>Gives Oversight of state procurement of goods &amp; services to the Department of Enterprise Services (DES) – </a:t>
            </a:r>
          </a:p>
          <a:p>
            <a:pPr marL="0" indent="0">
              <a:buNone/>
            </a:pPr>
            <a:r>
              <a:rPr lang="en-US" sz="9600" b="1" dirty="0">
                <a:solidFill>
                  <a:srgbClr val="FF0000"/>
                </a:solidFill>
              </a:rPr>
              <a:t>Including delegation of authority, </a:t>
            </a:r>
          </a:p>
          <a:p>
            <a:pPr marL="0" indent="0">
              <a:buNone/>
            </a:pPr>
            <a:r>
              <a:rPr lang="en-US" sz="9600" b="1" dirty="0">
                <a:solidFill>
                  <a:srgbClr val="FF0000"/>
                </a:solidFill>
              </a:rPr>
              <a:t>sole source, and emergency contracts</a:t>
            </a:r>
            <a:endParaRPr lang="en-US" sz="9600" dirty="0">
              <a:solidFill>
                <a:srgbClr val="FF0000"/>
              </a:solidFill>
            </a:endParaRPr>
          </a:p>
          <a:p>
            <a:endParaRPr lang="en-US" dirty="0"/>
          </a:p>
          <a:p>
            <a:pPr>
              <a:spcAft>
                <a:spcPts val="600"/>
              </a:spcAft>
              <a:buNone/>
            </a:pPr>
            <a:r>
              <a:rPr lang="en-US" dirty="0"/>
              <a:t> </a:t>
            </a:r>
          </a:p>
          <a:p>
            <a:endParaRPr lang="en-US" dirty="0"/>
          </a:p>
        </p:txBody>
      </p:sp>
      <p:sp>
        <p:nvSpPr>
          <p:cNvPr id="2" name="Title 1"/>
          <p:cNvSpPr>
            <a:spLocks noGrp="1"/>
          </p:cNvSpPr>
          <p:nvPr>
            <p:ph type="title"/>
          </p:nvPr>
        </p:nvSpPr>
        <p:spPr>
          <a:xfrm>
            <a:off x="714022" y="-30163"/>
            <a:ext cx="10515600" cy="1325563"/>
          </a:xfrm>
        </p:spPr>
        <p:txBody>
          <a:bodyPr>
            <a:normAutofit/>
          </a:bodyPr>
          <a:lstStyle/>
          <a:p>
            <a:pPr algn="ctr"/>
            <a:r>
              <a:rPr lang="en-US" dirty="0"/>
              <a:t>Chapter 39.26 RCW</a:t>
            </a:r>
          </a:p>
        </p:txBody>
      </p:sp>
    </p:spTree>
    <p:extLst>
      <p:ext uri="{BB962C8B-B14F-4D97-AF65-F5344CB8AC3E}">
        <p14:creationId xmlns:p14="http://schemas.microsoft.com/office/powerpoint/2010/main" val="2896071605"/>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961" y="817029"/>
            <a:ext cx="9744075" cy="606225"/>
          </a:xfrm>
        </p:spPr>
        <p:txBody>
          <a:bodyPr>
            <a:noAutofit/>
          </a:bodyPr>
          <a:lstStyle/>
          <a:p>
            <a:r>
              <a:rPr lang="en-US" dirty="0"/>
              <a:t>Direct Buy</a:t>
            </a:r>
          </a:p>
        </p:txBody>
      </p:sp>
      <p:sp>
        <p:nvSpPr>
          <p:cNvPr id="3" name="Text Placeholder 3">
            <a:extLst>
              <a:ext uri="{FF2B5EF4-FFF2-40B4-BE49-F238E27FC236}">
                <a16:creationId xmlns:a16="http://schemas.microsoft.com/office/drawing/2014/main" id="{77296234-7313-4AE5-B94B-13CEFB463A2B}"/>
              </a:ext>
            </a:extLst>
          </p:cNvPr>
          <p:cNvSpPr txBox="1">
            <a:spLocks/>
          </p:cNvSpPr>
          <p:nvPr/>
        </p:nvSpPr>
        <p:spPr>
          <a:xfrm>
            <a:off x="1444978" y="1739343"/>
            <a:ext cx="9832622" cy="1295502"/>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effectLst>
                  <a:outerShdw blurRad="38100" dist="38100" dir="2700000" algn="tl">
                    <a:srgbClr val="000000">
                      <a:alpha val="43137"/>
                    </a:srgbClr>
                  </a:outerShdw>
                </a:effectLst>
              </a:rPr>
              <a:t>Drew </a:t>
            </a:r>
            <a:r>
              <a:rPr lang="en-US" dirty="0">
                <a:effectLst>
                  <a:outerShdw blurRad="38100" dist="38100" dir="2700000" algn="tl">
                    <a:srgbClr val="000000">
                      <a:alpha val="43137"/>
                    </a:srgbClr>
                  </a:outerShdw>
                </a:effectLst>
              </a:rPr>
              <a:t>Zavatsky | Procurement Risk Assessment </a:t>
            </a:r>
            <a:r>
              <a:rPr lang="en-US" dirty="0" smtClean="0">
                <a:effectLst>
                  <a:outerShdw blurRad="38100" dist="38100" dir="2700000" algn="tl">
                    <a:srgbClr val="000000">
                      <a:alpha val="43137"/>
                    </a:srgbClr>
                  </a:outerShdw>
                </a:effectLst>
              </a:rPr>
              <a:t>Administrator</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5953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7556"/>
            <a:ext cx="10515600" cy="4709407"/>
          </a:xfrm>
        </p:spPr>
        <p:txBody>
          <a:bodyPr>
            <a:normAutofit/>
          </a:bodyPr>
          <a:lstStyle/>
          <a:p>
            <a:pPr marL="401638" lvl="2" indent="-401638">
              <a:spcBef>
                <a:spcPct val="50000"/>
              </a:spcBef>
              <a:buFont typeface="Wingdings" pitchFamily="2" charset="2"/>
              <a:buChar char="ü"/>
              <a:tabLst>
                <a:tab pos="569913" algn="l"/>
              </a:tabLst>
              <a:defRPr/>
            </a:pPr>
            <a:r>
              <a:rPr lang="en-US" sz="2800" dirty="0"/>
              <a:t>A procurement not requiring a competitive process.</a:t>
            </a:r>
          </a:p>
          <a:p>
            <a:pPr marL="400050" lvl="2" indent="0">
              <a:spcBef>
                <a:spcPct val="50000"/>
              </a:spcBef>
              <a:buNone/>
              <a:tabLst>
                <a:tab pos="569913" algn="l"/>
              </a:tabLst>
              <a:defRPr/>
            </a:pPr>
            <a:r>
              <a:rPr lang="en-US" dirty="0"/>
              <a:t>The DES director shall establish policies to define criteria for direct buy purchases. These criteria may be adjusted to accommodate special market conditions and to promote market diversity for the benefit of the citizens of the state of Washington.</a:t>
            </a:r>
          </a:p>
          <a:p>
            <a:pPr>
              <a:spcBef>
                <a:spcPct val="50000"/>
              </a:spcBef>
              <a:buFont typeface="Wingdings" panose="05000000000000000000" pitchFamily="2" charset="2"/>
              <a:buChar char="ü"/>
              <a:tabLst>
                <a:tab pos="569913" algn="l"/>
              </a:tabLst>
              <a:defRPr/>
            </a:pPr>
            <a:r>
              <a:rPr lang="en-US" sz="2800" dirty="0"/>
              <a:t> The </a:t>
            </a:r>
            <a:r>
              <a:rPr lang="en-US" sz="2800" dirty="0">
                <a:solidFill>
                  <a:schemeClr val="accent1">
                    <a:lumMod val="60000"/>
                    <a:lumOff val="40000"/>
                  </a:schemeClr>
                </a:solidFill>
                <a:hlinkClick r:id="rId3">
                  <a:extLst>
                    <a:ext uri="{A12FA001-AC4F-418D-AE19-62706E023703}">
                      <ahyp:hlinkClr xmlns="" xmlns:ahyp="http://schemas.microsoft.com/office/drawing/2018/hyperlinkcolor" val="tx"/>
                    </a:ext>
                  </a:extLst>
                </a:hlinkClick>
              </a:rPr>
              <a:t>Direct Buy Policy </a:t>
            </a:r>
            <a:r>
              <a:rPr lang="en-US" sz="2800" dirty="0"/>
              <a:t>states the following designations shall  apply: </a:t>
            </a:r>
          </a:p>
          <a:p>
            <a:pPr marL="457200" lvl="1" indent="0">
              <a:spcBef>
                <a:spcPct val="50000"/>
              </a:spcBef>
              <a:buNone/>
              <a:tabLst>
                <a:tab pos="569913" algn="l"/>
              </a:tabLst>
              <a:defRPr/>
            </a:pPr>
            <a:r>
              <a:rPr lang="en-US" sz="2600" dirty="0"/>
              <a:t>a. Direct Buy Level 1: $30,000 </a:t>
            </a:r>
          </a:p>
          <a:p>
            <a:pPr marL="457200" lvl="1" indent="0">
              <a:spcBef>
                <a:spcPct val="50000"/>
              </a:spcBef>
              <a:buNone/>
              <a:tabLst>
                <a:tab pos="569913" algn="l"/>
              </a:tabLst>
              <a:defRPr/>
            </a:pPr>
            <a:r>
              <a:rPr lang="en-US" sz="2600" dirty="0"/>
              <a:t>b. Direct Buy Level 2: $40,000 if the purchase is being made from a small business as defined by RCW </a:t>
            </a:r>
            <a:r>
              <a:rPr lang="en-US" sz="2600" dirty="0" smtClean="0"/>
              <a:t>39.26.010(22</a:t>
            </a:r>
            <a:r>
              <a:rPr lang="en-US" sz="2600" dirty="0"/>
              <a:t>); or from a certified veteran-owned business</a:t>
            </a:r>
            <a:endParaRPr lang="en-US" dirty="0"/>
          </a:p>
          <a:p>
            <a:endParaRPr lang="en-US" dirty="0"/>
          </a:p>
        </p:txBody>
      </p:sp>
      <p:sp>
        <p:nvSpPr>
          <p:cNvPr id="5" name="Title 4"/>
          <p:cNvSpPr>
            <a:spLocks noGrp="1"/>
          </p:cNvSpPr>
          <p:nvPr>
            <p:ph type="title"/>
          </p:nvPr>
        </p:nvSpPr>
        <p:spPr>
          <a:xfrm>
            <a:off x="838200" y="141993"/>
            <a:ext cx="10515600" cy="1325563"/>
          </a:xfrm>
        </p:spPr>
        <p:txBody>
          <a:bodyPr/>
          <a:lstStyle/>
          <a:p>
            <a:pPr algn="ctr"/>
            <a:r>
              <a:rPr lang="en-US" dirty="0"/>
              <a:t>Direct </a:t>
            </a:r>
            <a:r>
              <a:rPr lang="en-US" dirty="0" smtClean="0"/>
              <a:t>Buy</a:t>
            </a:r>
            <a:endParaRPr lang="en-US" sz="2000" dirty="0"/>
          </a:p>
        </p:txBody>
      </p:sp>
      <p:pic>
        <p:nvPicPr>
          <p:cNvPr id="5122" name="Picture 2" descr="C:\Users\melanieb.ECLIENT\AppData\Local\Microsoft\Windows\Temporary Internet Files\Content.IE5\ESWEQ7V7\buy[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1177" y="127000"/>
            <a:ext cx="2057400" cy="197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036988"/>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583" y="361245"/>
            <a:ext cx="9744075" cy="733533"/>
          </a:xfrm>
        </p:spPr>
        <p:txBody>
          <a:bodyPr>
            <a:normAutofit fontScale="90000"/>
          </a:bodyPr>
          <a:lstStyle/>
          <a:p>
            <a:r>
              <a:rPr lang="en-US" dirty="0">
                <a:latin typeface="Segoe UI" panose="020B0502040204020203" pitchFamily="34" charset="0"/>
                <a:cs typeface="Segoe UI" panose="020B0502040204020203" pitchFamily="34" charset="0"/>
              </a:rPr>
              <a:t>Agenda </a:t>
            </a:r>
            <a:r>
              <a:rPr lang="en-US" cap="small" dirty="0">
                <a:latin typeface="Segoe UI" panose="020B0502040204020203" pitchFamily="34" charset="0"/>
                <a:cs typeface="Segoe UI" panose="020B0502040204020203" pitchFamily="34" charset="0"/>
              </a:rPr>
              <a:t>continued</a:t>
            </a:r>
            <a:r>
              <a:rPr lang="en-US" dirty="0">
                <a:latin typeface="Segoe UI" panose="020B0502040204020203" pitchFamily="34" charset="0"/>
                <a:cs typeface="Segoe UI" panose="020B0502040204020203" pitchFamily="34" charset="0"/>
              </a:rPr>
              <a:t>…</a:t>
            </a:r>
          </a:p>
        </p:txBody>
      </p:sp>
      <p:sp>
        <p:nvSpPr>
          <p:cNvPr id="3" name="Text Placeholder 2"/>
          <p:cNvSpPr>
            <a:spLocks noGrp="1"/>
          </p:cNvSpPr>
          <p:nvPr>
            <p:ph type="body" sz="quarter" idx="10"/>
          </p:nvPr>
        </p:nvSpPr>
        <p:spPr>
          <a:xfrm>
            <a:off x="1033670" y="1310177"/>
            <a:ext cx="10853530" cy="4903914"/>
          </a:xfrm>
        </p:spPr>
        <p:txBody>
          <a:bodyPr>
            <a:normAutofit/>
          </a:bodyPr>
          <a:lstStyle/>
          <a:p>
            <a:pPr marL="342900" indent="-342900">
              <a:buFont typeface="Wingdings" panose="05000000000000000000" pitchFamily="2" charset="2"/>
              <a:buChar char="§"/>
            </a:pPr>
            <a:r>
              <a:rPr lang="en-US" dirty="0" smtClean="0"/>
              <a:t>Procurement Options – 39.26 RCW </a:t>
            </a:r>
            <a:r>
              <a:rPr lang="en-US" dirty="0"/>
              <a:t>| </a:t>
            </a:r>
            <a:r>
              <a:rPr lang="en-US" dirty="0">
                <a:solidFill>
                  <a:schemeClr val="accent2"/>
                </a:solidFill>
              </a:rPr>
              <a:t>Cindy </a:t>
            </a:r>
            <a:r>
              <a:rPr lang="en-US" dirty="0" smtClean="0">
                <a:solidFill>
                  <a:schemeClr val="accent2"/>
                </a:solidFill>
              </a:rPr>
              <a:t>Zielinski</a:t>
            </a:r>
          </a:p>
          <a:p>
            <a:pPr marL="1143000" lvl="1"/>
            <a:r>
              <a:rPr lang="en-US" dirty="0" smtClean="0"/>
              <a:t>Direct Buy | </a:t>
            </a:r>
            <a:r>
              <a:rPr lang="en-US" dirty="0" smtClean="0">
                <a:solidFill>
                  <a:schemeClr val="accent2"/>
                </a:solidFill>
              </a:rPr>
              <a:t>Drew Zavatsky</a:t>
            </a:r>
            <a:endParaRPr lang="en-US" dirty="0" smtClean="0"/>
          </a:p>
          <a:p>
            <a:pPr marL="1143000" lvl="1"/>
            <a:r>
              <a:rPr lang="en-US" dirty="0" smtClean="0"/>
              <a:t>RFP/RFQ/etc</a:t>
            </a:r>
            <a:r>
              <a:rPr lang="en-US" dirty="0"/>
              <a:t>. – when they are </a:t>
            </a:r>
            <a:r>
              <a:rPr lang="en-US" dirty="0" smtClean="0"/>
              <a:t>needed | </a:t>
            </a:r>
            <a:r>
              <a:rPr lang="en-US" dirty="0">
                <a:solidFill>
                  <a:schemeClr val="accent2"/>
                </a:solidFill>
              </a:rPr>
              <a:t>Cindy Zielinski</a:t>
            </a:r>
            <a:r>
              <a:rPr lang="en-US" dirty="0"/>
              <a:t> </a:t>
            </a:r>
          </a:p>
          <a:p>
            <a:pPr marL="1485900" lvl="2"/>
            <a:r>
              <a:rPr lang="en-US" dirty="0"/>
              <a:t>Socio-economic requirements (i.e. environmental preferences, supplier diversity, etc.)</a:t>
            </a:r>
          </a:p>
          <a:p>
            <a:pPr marL="1143000" lvl="1"/>
            <a:r>
              <a:rPr lang="en-US" dirty="0"/>
              <a:t>Sole Source </a:t>
            </a:r>
            <a:r>
              <a:rPr lang="en-US" dirty="0" smtClean="0"/>
              <a:t>Process | </a:t>
            </a:r>
            <a:r>
              <a:rPr lang="en-US" dirty="0">
                <a:solidFill>
                  <a:schemeClr val="accent2"/>
                </a:solidFill>
              </a:rPr>
              <a:t>Brooke </a:t>
            </a:r>
            <a:r>
              <a:rPr lang="en-US" dirty="0" smtClean="0">
                <a:solidFill>
                  <a:schemeClr val="accent2"/>
                </a:solidFill>
              </a:rPr>
              <a:t>Jensen</a:t>
            </a:r>
          </a:p>
          <a:p>
            <a:r>
              <a:rPr lang="en-US" dirty="0" smtClean="0">
                <a:solidFill>
                  <a:srgbClr val="FF0000"/>
                </a:solidFill>
              </a:rPr>
              <a:t>Covered in workshop PART 2 on May 27 and in separate presentation.</a:t>
            </a:r>
            <a:endParaRPr lang="en-US" dirty="0">
              <a:solidFill>
                <a:srgbClr val="FF0000"/>
              </a:solidFill>
            </a:endParaRPr>
          </a:p>
          <a:p>
            <a:pPr marL="1143000" lvl="1"/>
            <a:r>
              <a:rPr lang="en-US" dirty="0"/>
              <a:t>Emergency </a:t>
            </a:r>
            <a:r>
              <a:rPr lang="en-US" dirty="0" smtClean="0"/>
              <a:t>Process | </a:t>
            </a:r>
            <a:r>
              <a:rPr lang="en-US" dirty="0">
                <a:solidFill>
                  <a:schemeClr val="accent2"/>
                </a:solidFill>
              </a:rPr>
              <a:t>Brooke </a:t>
            </a:r>
            <a:r>
              <a:rPr lang="en-US" dirty="0" smtClean="0">
                <a:solidFill>
                  <a:schemeClr val="accent2"/>
                </a:solidFill>
              </a:rPr>
              <a:t>Jensen </a:t>
            </a:r>
            <a:endParaRPr lang="en-US" dirty="0" smtClean="0">
              <a:solidFill>
                <a:srgbClr val="FF0000"/>
              </a:solidFill>
            </a:endParaRPr>
          </a:p>
          <a:p>
            <a:pPr marL="342900" indent="-342900">
              <a:buFont typeface="Wingdings" panose="05000000000000000000" pitchFamily="2" charset="2"/>
              <a:buChar char="§"/>
            </a:pPr>
            <a:r>
              <a:rPr lang="en-US" dirty="0" smtClean="0"/>
              <a:t>Contract &amp; IT Reporting | </a:t>
            </a:r>
            <a:r>
              <a:rPr lang="en-US" dirty="0" smtClean="0">
                <a:solidFill>
                  <a:schemeClr val="accent2"/>
                </a:solidFill>
              </a:rPr>
              <a:t>Nicole Johnson </a:t>
            </a:r>
            <a:endParaRPr lang="en-US" dirty="0" smtClean="0">
              <a:solidFill>
                <a:srgbClr val="FF0000"/>
              </a:solidFill>
            </a:endParaRPr>
          </a:p>
          <a:p>
            <a:pPr marL="342900" indent="-342900">
              <a:buFont typeface="Wingdings" panose="05000000000000000000" pitchFamily="2" charset="2"/>
              <a:buChar char="§"/>
            </a:pPr>
            <a:r>
              <a:rPr lang="en-US" dirty="0" smtClean="0"/>
              <a:t>Possible </a:t>
            </a:r>
            <a:r>
              <a:rPr lang="en-US" dirty="0"/>
              <a:t>DES Contracts expansion for small agency support | </a:t>
            </a:r>
            <a:r>
              <a:rPr lang="en-US" dirty="0">
                <a:solidFill>
                  <a:schemeClr val="accent2"/>
                </a:solidFill>
              </a:rPr>
              <a:t>Cindy </a:t>
            </a:r>
            <a:r>
              <a:rPr lang="en-US" dirty="0" smtClean="0">
                <a:solidFill>
                  <a:schemeClr val="accent2"/>
                </a:solidFill>
              </a:rPr>
              <a:t>Zielinski </a:t>
            </a:r>
            <a:endParaRPr lang="en-US" dirty="0">
              <a:solidFill>
                <a:srgbClr val="FF0000"/>
              </a:solidFill>
            </a:endParaRPr>
          </a:p>
        </p:txBody>
      </p:sp>
    </p:spTree>
    <p:extLst>
      <p:ext uri="{BB962C8B-B14F-4D97-AF65-F5344CB8AC3E}">
        <p14:creationId xmlns:p14="http://schemas.microsoft.com/office/powerpoint/2010/main" val="3824719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9200"/>
            <a:ext cx="8229600" cy="5328356"/>
          </a:xfrm>
        </p:spPr>
        <p:txBody>
          <a:bodyPr>
            <a:normAutofit fontScale="92500" lnSpcReduction="20000"/>
          </a:bodyPr>
          <a:lstStyle/>
          <a:p>
            <a:pPr>
              <a:spcAft>
                <a:spcPts val="1200"/>
              </a:spcAft>
            </a:pPr>
            <a:r>
              <a:rPr lang="en-US" sz="2800" dirty="0"/>
              <a:t>Apply on a </a:t>
            </a:r>
            <a:r>
              <a:rPr lang="en-US" sz="2800" b="1" dirty="0"/>
              <a:t>per transaction </a:t>
            </a:r>
            <a:r>
              <a:rPr lang="en-US" sz="2800" dirty="0"/>
              <a:t>basis, not an annual basis</a:t>
            </a:r>
          </a:p>
          <a:p>
            <a:pPr>
              <a:spcAft>
                <a:spcPts val="1200"/>
              </a:spcAft>
            </a:pPr>
            <a:r>
              <a:rPr lang="en-US" sz="2800" dirty="0"/>
              <a:t>Avoid repetitive purchases – aggregate when warranted</a:t>
            </a:r>
            <a:endParaRPr lang="en-US" sz="1100" dirty="0"/>
          </a:p>
          <a:p>
            <a:pPr>
              <a:spcAft>
                <a:spcPts val="1200"/>
              </a:spcAft>
            </a:pPr>
            <a:r>
              <a:rPr lang="en-US" sz="2800" dirty="0"/>
              <a:t>Direct Buy total costs include shipping and handling costs, but exclude taxes and finance charges</a:t>
            </a:r>
          </a:p>
          <a:p>
            <a:pPr>
              <a:spcAft>
                <a:spcPts val="1200"/>
              </a:spcAft>
            </a:pPr>
            <a:r>
              <a:rPr lang="en-US" sz="2800" dirty="0"/>
              <a:t>Cannot unbundle or manipulate into smaller purchases if the purpose is to avoid the competitive process by reducing the cost of the transaction to a direct buy amount</a:t>
            </a:r>
          </a:p>
          <a:p>
            <a:pPr>
              <a:spcAft>
                <a:spcPts val="1200"/>
              </a:spcAft>
            </a:pPr>
            <a:r>
              <a:rPr lang="en-US" sz="2800" dirty="0"/>
              <a:t>May unbundle if the purpose is to promote increased sales with small, diverse, and/or veteran-owned businesses</a:t>
            </a:r>
          </a:p>
          <a:p>
            <a:pPr marL="401638" indent="-401638">
              <a:spcBef>
                <a:spcPct val="50000"/>
              </a:spcBef>
              <a:tabLst>
                <a:tab pos="569913" algn="l"/>
              </a:tabLst>
              <a:defRPr/>
            </a:pPr>
            <a:endParaRPr lang="en-US" dirty="0"/>
          </a:p>
          <a:p>
            <a:endParaRPr lang="en-US" dirty="0"/>
          </a:p>
        </p:txBody>
      </p:sp>
      <p:sp>
        <p:nvSpPr>
          <p:cNvPr id="5" name="Title 4"/>
          <p:cNvSpPr>
            <a:spLocks noGrp="1"/>
          </p:cNvSpPr>
          <p:nvPr>
            <p:ph type="title"/>
          </p:nvPr>
        </p:nvSpPr>
        <p:spPr>
          <a:xfrm>
            <a:off x="838200" y="105481"/>
            <a:ext cx="10515600" cy="933097"/>
          </a:xfrm>
        </p:spPr>
        <p:txBody>
          <a:bodyPr/>
          <a:lstStyle/>
          <a:p>
            <a:pPr algn="ctr"/>
            <a:r>
              <a:rPr lang="en-US" dirty="0" smtClean="0"/>
              <a:t>Direct Buy </a:t>
            </a:r>
            <a:r>
              <a:rPr lang="en-US" sz="2000" dirty="0" smtClean="0"/>
              <a:t>(updated 5/27/21) </a:t>
            </a:r>
            <a:endParaRPr lang="en-US" sz="2000" dirty="0"/>
          </a:p>
        </p:txBody>
      </p:sp>
      <p:pic>
        <p:nvPicPr>
          <p:cNvPr id="6" name="Picture 5">
            <a:extLst>
              <a:ext uri="{FF2B5EF4-FFF2-40B4-BE49-F238E27FC236}">
                <a16:creationId xmlns:a16="http://schemas.microsoft.com/office/drawing/2014/main" id="{44EBCF57-D7C4-476C-9206-0FB0B73C96F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0" y="2555170"/>
            <a:ext cx="1905000" cy="1504950"/>
          </a:xfrm>
          <a:prstGeom prst="rect">
            <a:avLst/>
          </a:prstGeom>
        </p:spPr>
      </p:pic>
    </p:spTree>
    <p:extLst>
      <p:ext uri="{BB962C8B-B14F-4D97-AF65-F5344CB8AC3E}">
        <p14:creationId xmlns:p14="http://schemas.microsoft.com/office/powerpoint/2010/main" val="3559911646"/>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961" y="817029"/>
            <a:ext cx="9744075" cy="695682"/>
          </a:xfrm>
        </p:spPr>
        <p:txBody>
          <a:bodyPr>
            <a:noAutofit/>
          </a:bodyPr>
          <a:lstStyle/>
          <a:p>
            <a:r>
              <a:rPr lang="en-US" dirty="0"/>
              <a:t>RFP | RFQ | RFQQ | RFI</a:t>
            </a:r>
          </a:p>
        </p:txBody>
      </p:sp>
      <p:sp>
        <p:nvSpPr>
          <p:cNvPr id="3" name="Text Placeholder 3">
            <a:extLst>
              <a:ext uri="{FF2B5EF4-FFF2-40B4-BE49-F238E27FC236}">
                <a16:creationId xmlns:a16="http://schemas.microsoft.com/office/drawing/2014/main" id="{77296234-7313-4AE5-B94B-13CEFB463A2B}"/>
              </a:ext>
            </a:extLst>
          </p:cNvPr>
          <p:cNvSpPr txBox="1">
            <a:spLocks/>
          </p:cNvSpPr>
          <p:nvPr/>
        </p:nvSpPr>
        <p:spPr>
          <a:xfrm>
            <a:off x="2810226" y="1908676"/>
            <a:ext cx="6571544" cy="1295502"/>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effectLst>
                  <a:outerShdw blurRad="38100" dist="38100" dir="2700000" algn="tl">
                    <a:srgbClr val="000000">
                      <a:alpha val="43137"/>
                    </a:srgbClr>
                  </a:outerShdw>
                </a:effectLst>
              </a:rPr>
              <a:t>Cindy Zielinski | Contracts </a:t>
            </a:r>
            <a:r>
              <a:rPr lang="en-US" dirty="0" smtClean="0">
                <a:effectLst>
                  <a:outerShdw blurRad="38100" dist="38100" dir="2700000" algn="tl">
                    <a:srgbClr val="000000">
                      <a:alpha val="43137"/>
                    </a:srgbClr>
                  </a:outerShdw>
                </a:effectLst>
              </a:rPr>
              <a:t>Liaison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9798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233774" y="143256"/>
            <a:ext cx="7772400" cy="1609344"/>
          </a:xfrm>
        </p:spPr>
        <p:txBody>
          <a:bodyPr/>
          <a:lstStyle/>
          <a:p>
            <a:r>
              <a:rPr lang="en-US" dirty="0"/>
              <a:t>Contracting Process</a:t>
            </a:r>
          </a:p>
        </p:txBody>
      </p:sp>
      <p:sp>
        <p:nvSpPr>
          <p:cNvPr id="6" name="TextBox 5"/>
          <p:cNvSpPr txBox="1"/>
          <p:nvPr/>
        </p:nvSpPr>
        <p:spPr>
          <a:xfrm>
            <a:off x="8305801" y="4572000"/>
            <a:ext cx="45719" cy="369332"/>
          </a:xfrm>
          <a:prstGeom prst="rect">
            <a:avLst/>
          </a:prstGeom>
          <a:noFill/>
        </p:spPr>
        <p:txBody>
          <a:bodyPr wrap="square" rtlCol="0">
            <a:spAutoFit/>
          </a:bodyPr>
          <a:lstStyle/>
          <a:p>
            <a:endParaRPr lang="en-US" dirty="0"/>
          </a:p>
        </p:txBody>
      </p:sp>
      <p:graphicFrame>
        <p:nvGraphicFramePr>
          <p:cNvPr id="10" name="Diagram 9"/>
          <p:cNvGraphicFramePr/>
          <p:nvPr>
            <p:extLst>
              <p:ext uri="{D42A27DB-BD31-4B8C-83A1-F6EECF244321}">
                <p14:modId xmlns:p14="http://schemas.microsoft.com/office/powerpoint/2010/main" val="2529803937"/>
              </p:ext>
            </p:extLst>
          </p:nvPr>
        </p:nvGraphicFramePr>
        <p:xfrm>
          <a:off x="1072896" y="902208"/>
          <a:ext cx="9595105" cy="3957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475679" y="1344533"/>
            <a:ext cx="3420293" cy="646986"/>
          </a:xfrm>
          <a:prstGeom prst="round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t>Resource: </a:t>
            </a:r>
            <a:r>
              <a:rPr lang="en-US" sz="1600" b="0" i="0" u="sng" dirty="0">
                <a:solidFill>
                  <a:schemeClr val="accent1">
                    <a:lumMod val="60000"/>
                    <a:lumOff val="40000"/>
                  </a:schemeClr>
                </a:solidFill>
                <a:effectLst/>
                <a:hlinkClick r:id="rId9">
                  <a:extLst>
                    <a:ext uri="{A12FA001-AC4F-418D-AE19-62706E023703}">
                      <ahyp:hlinkClr xmlns="" xmlns:ahyp="http://schemas.microsoft.com/office/drawing/2018/hyperlinkcolor" val="tx"/>
                    </a:ext>
                  </a:extLst>
                </a:hlinkClick>
              </a:rPr>
              <a:t>contractsliaison@des.wa.gov</a:t>
            </a:r>
            <a:r>
              <a:rPr lang="en-US" sz="1600" b="0" i="0" dirty="0">
                <a:solidFill>
                  <a:schemeClr val="accent1">
                    <a:lumMod val="60000"/>
                    <a:lumOff val="40000"/>
                  </a:schemeClr>
                </a:solidFill>
                <a:effectLst/>
              </a:rPr>
              <a:t> </a:t>
            </a:r>
            <a:endParaRPr lang="en-US" sz="1600" b="1" dirty="0">
              <a:solidFill>
                <a:schemeClr val="accent1">
                  <a:lumMod val="60000"/>
                  <a:lumOff val="40000"/>
                </a:schemeClr>
              </a:solidFill>
            </a:endParaRPr>
          </a:p>
        </p:txBody>
      </p:sp>
      <p:sp>
        <p:nvSpPr>
          <p:cNvPr id="7" name="TextBox 6">
            <a:extLst>
              <a:ext uri="{FF2B5EF4-FFF2-40B4-BE49-F238E27FC236}">
                <a16:creationId xmlns:a16="http://schemas.microsoft.com/office/drawing/2014/main" id="{8622583E-3B3E-4526-BD62-240576B55531}"/>
              </a:ext>
            </a:extLst>
          </p:cNvPr>
          <p:cNvSpPr txBox="1"/>
          <p:nvPr/>
        </p:nvSpPr>
        <p:spPr>
          <a:xfrm>
            <a:off x="8967979" y="5242203"/>
            <a:ext cx="2943605" cy="1310997"/>
          </a:xfrm>
          <a:prstGeom prst="roundRect">
            <a:avLst/>
          </a:prstGeom>
          <a:solidFill>
            <a:schemeClr val="accent2">
              <a:lumMod val="20000"/>
              <a:lumOff val="80000"/>
            </a:schemeClr>
          </a:solid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t>Resource:</a:t>
            </a:r>
          </a:p>
          <a:p>
            <a:r>
              <a:rPr lang="en-US" sz="1300" dirty="0">
                <a:hlinkClick r:id="rId10"/>
              </a:rPr>
              <a:t>RECYCLED CONTENT PRODUCTS ENVIRONMENTAL PREFERENCE (EP) DESK AID  </a:t>
            </a:r>
            <a:endParaRPr lang="en-US" sz="1300" dirty="0"/>
          </a:p>
          <a:p>
            <a:endParaRPr lang="en-US" sz="1600" b="1" dirty="0"/>
          </a:p>
        </p:txBody>
      </p:sp>
    </p:spTree>
    <p:custDataLst>
      <p:tags r:id="rId1"/>
    </p:custDataLst>
    <p:extLst>
      <p:ext uri="{BB962C8B-B14F-4D97-AF65-F5344CB8AC3E}">
        <p14:creationId xmlns:p14="http://schemas.microsoft.com/office/powerpoint/2010/main" val="1752199187"/>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1D05-425E-44F5-BEFB-646350C3648B}"/>
              </a:ext>
            </a:extLst>
          </p:cNvPr>
          <p:cNvSpPr>
            <a:spLocks noGrp="1"/>
          </p:cNvSpPr>
          <p:nvPr>
            <p:ph type="title"/>
          </p:nvPr>
        </p:nvSpPr>
        <p:spPr>
          <a:xfrm>
            <a:off x="1223962" y="221486"/>
            <a:ext cx="9744075" cy="733533"/>
          </a:xfrm>
        </p:spPr>
        <p:txBody>
          <a:bodyPr>
            <a:normAutofit fontScale="90000"/>
          </a:bodyPr>
          <a:lstStyle/>
          <a:p>
            <a:r>
              <a:rPr lang="en-US" dirty="0"/>
              <a:t>Procurement consulting services</a:t>
            </a:r>
          </a:p>
        </p:txBody>
      </p:sp>
      <p:sp>
        <p:nvSpPr>
          <p:cNvPr id="7" name="TextBox 6">
            <a:extLst>
              <a:ext uri="{FF2B5EF4-FFF2-40B4-BE49-F238E27FC236}">
                <a16:creationId xmlns:a16="http://schemas.microsoft.com/office/drawing/2014/main" id="{0A32F2FC-D633-4DE9-881C-23EEA76E40BF}"/>
              </a:ext>
            </a:extLst>
          </p:cNvPr>
          <p:cNvSpPr txBox="1"/>
          <p:nvPr/>
        </p:nvSpPr>
        <p:spPr>
          <a:xfrm>
            <a:off x="1223962" y="1248398"/>
            <a:ext cx="9994108" cy="4832092"/>
          </a:xfrm>
          <a:prstGeom prst="rect">
            <a:avLst/>
          </a:prstGeom>
          <a:noFill/>
        </p:spPr>
        <p:txBody>
          <a:bodyPr wrap="square">
            <a:spAutoFit/>
          </a:bodyPr>
          <a:lstStyle/>
          <a:p>
            <a:pPr marL="342900" indent="-342900" algn="l">
              <a:buFont typeface="Wingdings" panose="05000000000000000000" pitchFamily="2" charset="2"/>
              <a:buChar char="§"/>
            </a:pPr>
            <a:r>
              <a:rPr lang="en-US" sz="2800" b="0" i="0" dirty="0">
                <a:effectLst/>
                <a:latin typeface="Arial" panose="020B0604020202020204" pitchFamily="34" charset="0"/>
              </a:rPr>
              <a:t>Procurement </a:t>
            </a:r>
            <a:r>
              <a:rPr lang="en-US" sz="2800" dirty="0">
                <a:latin typeface="Arial" panose="020B0604020202020204" pitchFamily="34" charset="0"/>
              </a:rPr>
              <a:t>s</a:t>
            </a:r>
            <a:r>
              <a:rPr lang="en-US" sz="2800" b="0" i="0" dirty="0">
                <a:effectLst/>
                <a:latin typeface="Arial" panose="020B0604020202020204" pitchFamily="34" charset="0"/>
              </a:rPr>
              <a:t>trategies</a:t>
            </a:r>
          </a:p>
          <a:p>
            <a:pPr marL="342900" indent="-342900" algn="l">
              <a:buFont typeface="Wingdings" panose="05000000000000000000" pitchFamily="2" charset="2"/>
              <a:buChar char="§"/>
            </a:pPr>
            <a:r>
              <a:rPr lang="en-US" sz="2800" b="0" i="0" dirty="0">
                <a:effectLst/>
                <a:latin typeface="Arial" panose="020B0604020202020204" pitchFamily="34" charset="0"/>
              </a:rPr>
              <a:t>Statement of work development</a:t>
            </a:r>
          </a:p>
          <a:p>
            <a:pPr marL="342900" indent="-342900" algn="l">
              <a:buFont typeface="Wingdings" panose="05000000000000000000" pitchFamily="2" charset="2"/>
              <a:buChar char="§"/>
            </a:pPr>
            <a:r>
              <a:rPr lang="en-US" sz="2800" b="0" i="0" dirty="0">
                <a:effectLst/>
                <a:latin typeface="Arial" panose="020B0604020202020204" pitchFamily="34" charset="0"/>
              </a:rPr>
              <a:t>Risk assessment and mitigation strategies</a:t>
            </a:r>
          </a:p>
          <a:p>
            <a:pPr marL="342900" indent="-342900" algn="l">
              <a:buFont typeface="Wingdings" panose="05000000000000000000" pitchFamily="2" charset="2"/>
              <a:buChar char="§"/>
            </a:pPr>
            <a:r>
              <a:rPr lang="en-US" sz="2800" b="0" i="0" dirty="0">
                <a:effectLst/>
                <a:latin typeface="Arial" panose="020B0604020202020204" pitchFamily="34" charset="0"/>
              </a:rPr>
              <a:t>Requirements review</a:t>
            </a:r>
          </a:p>
          <a:p>
            <a:pPr marL="342900" indent="-342900" algn="l">
              <a:buFont typeface="Wingdings" panose="05000000000000000000" pitchFamily="2" charset="2"/>
              <a:buChar char="§"/>
            </a:pPr>
            <a:r>
              <a:rPr lang="en-US" sz="2800" b="0" i="0" dirty="0">
                <a:effectLst/>
                <a:latin typeface="Arial" panose="020B0604020202020204" pitchFamily="34" charset="0"/>
              </a:rPr>
              <a:t>Evaluation and financial scoring models</a:t>
            </a:r>
          </a:p>
          <a:p>
            <a:pPr marL="342900" indent="-342900" algn="l">
              <a:buFont typeface="Wingdings" panose="05000000000000000000" pitchFamily="2" charset="2"/>
              <a:buChar char="§"/>
            </a:pPr>
            <a:r>
              <a:rPr lang="en-US" sz="2800" b="0" i="0" dirty="0">
                <a:effectLst/>
                <a:latin typeface="Arial" panose="020B0604020202020204" pitchFamily="34" charset="0"/>
              </a:rPr>
              <a:t>Negotiation strategies and dispute resolution</a:t>
            </a:r>
          </a:p>
          <a:p>
            <a:pPr marL="342900" indent="-342900" algn="l">
              <a:buFont typeface="Wingdings" panose="05000000000000000000" pitchFamily="2" charset="2"/>
              <a:buChar char="§"/>
            </a:pPr>
            <a:r>
              <a:rPr lang="en-US" sz="2800" b="0" i="0" dirty="0">
                <a:effectLst/>
                <a:latin typeface="Arial" panose="020B0604020202020204" pitchFamily="34" charset="0"/>
              </a:rPr>
              <a:t>Performance-based contracting analysis, and process or performance resolution</a:t>
            </a:r>
          </a:p>
          <a:p>
            <a:pPr marL="342900" indent="-342900" algn="l">
              <a:buFont typeface="Wingdings" panose="05000000000000000000" pitchFamily="2" charset="2"/>
              <a:buChar char="§"/>
            </a:pPr>
            <a:r>
              <a:rPr lang="en-US" sz="2800" b="0" i="0" dirty="0">
                <a:effectLst/>
                <a:latin typeface="Arial" panose="020B0604020202020204" pitchFamily="34" charset="0"/>
              </a:rPr>
              <a:t>Coordination with DES Enterprise Procurement Policy Team and with representatives of the Office of the Chief Information Officer (OCIO) for large IT projects</a:t>
            </a:r>
          </a:p>
        </p:txBody>
      </p:sp>
      <p:pic>
        <p:nvPicPr>
          <p:cNvPr id="4" name="Picture 3" descr="Search icon" title="Search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1789" y="1341571"/>
            <a:ext cx="1497128" cy="1498284"/>
          </a:xfrm>
          <a:prstGeom prst="rect">
            <a:avLst/>
          </a:prstGeom>
          <a:ln>
            <a:noFill/>
          </a:ln>
        </p:spPr>
      </p:pic>
      <p:sp>
        <p:nvSpPr>
          <p:cNvPr id="6" name="TextBox 5">
            <a:extLst>
              <a:ext uri="{FF2B5EF4-FFF2-40B4-BE49-F238E27FC236}">
                <a16:creationId xmlns:a16="http://schemas.microsoft.com/office/drawing/2014/main" id="{8622583E-3B3E-4526-BD62-240576B55531}"/>
              </a:ext>
            </a:extLst>
          </p:cNvPr>
          <p:cNvSpPr txBox="1"/>
          <p:nvPr/>
        </p:nvSpPr>
        <p:spPr>
          <a:xfrm>
            <a:off x="8493921" y="6080490"/>
            <a:ext cx="3626357" cy="646986"/>
          </a:xfrm>
          <a:prstGeom prst="roundRect">
            <a:avLst/>
          </a:prstGeom>
          <a:solidFill>
            <a:schemeClr val="accent2">
              <a:lumMod val="20000"/>
              <a:lumOff val="80000"/>
            </a:schemeClr>
          </a:solid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t>Resource:</a:t>
            </a:r>
          </a:p>
          <a:p>
            <a:r>
              <a:rPr lang="en-US" sz="1600" dirty="0" smtClean="0">
                <a:hlinkClick r:id="rId4"/>
              </a:rPr>
              <a:t>Procurement Consulting Services</a:t>
            </a:r>
            <a:endParaRPr lang="en-US" sz="1600" dirty="0" smtClean="0"/>
          </a:p>
        </p:txBody>
      </p:sp>
    </p:spTree>
    <p:extLst>
      <p:ext uri="{BB962C8B-B14F-4D97-AF65-F5344CB8AC3E}">
        <p14:creationId xmlns:p14="http://schemas.microsoft.com/office/powerpoint/2010/main" val="2414802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961" y="817029"/>
            <a:ext cx="9744075" cy="606225"/>
          </a:xfrm>
        </p:spPr>
        <p:txBody>
          <a:bodyPr>
            <a:noAutofit/>
          </a:bodyPr>
          <a:lstStyle/>
          <a:p>
            <a:r>
              <a:rPr lang="en-US" dirty="0"/>
              <a:t>Sole source contracts</a:t>
            </a:r>
          </a:p>
        </p:txBody>
      </p:sp>
      <p:sp>
        <p:nvSpPr>
          <p:cNvPr id="3" name="Text Placeholder 3">
            <a:extLst>
              <a:ext uri="{FF2B5EF4-FFF2-40B4-BE49-F238E27FC236}">
                <a16:creationId xmlns:a16="http://schemas.microsoft.com/office/drawing/2014/main" id="{77296234-7313-4AE5-B94B-13CEFB463A2B}"/>
              </a:ext>
            </a:extLst>
          </p:cNvPr>
          <p:cNvSpPr txBox="1">
            <a:spLocks/>
          </p:cNvSpPr>
          <p:nvPr/>
        </p:nvSpPr>
        <p:spPr>
          <a:xfrm>
            <a:off x="2601733" y="1716766"/>
            <a:ext cx="7366356" cy="1295502"/>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effectLst>
                  <a:outerShdw blurRad="38100" dist="38100" dir="2700000" algn="tl">
                    <a:srgbClr val="000000">
                      <a:alpha val="43137"/>
                    </a:srgbClr>
                  </a:outerShdw>
                </a:effectLst>
              </a:rPr>
              <a:t>Brooke Jensen | Sole Source Oversight </a:t>
            </a:r>
            <a:r>
              <a:rPr lang="en-US" dirty="0" smtClean="0">
                <a:effectLst>
                  <a:outerShdw blurRad="38100" dist="38100" dir="2700000" algn="tl">
                    <a:srgbClr val="000000">
                      <a:alpha val="43137"/>
                    </a:srgbClr>
                  </a:outerShdw>
                </a:effectLst>
              </a:rPr>
              <a:t>Administrator</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10460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364" y="83128"/>
            <a:ext cx="7401791" cy="952933"/>
          </a:xfrm>
        </p:spPr>
        <p:txBody>
          <a:bodyPr/>
          <a:lstStyle/>
          <a:p>
            <a:r>
              <a:rPr lang="en-US" dirty="0"/>
              <a:t>Presentation Objectives</a:t>
            </a:r>
          </a:p>
        </p:txBody>
      </p:sp>
      <p:sp>
        <p:nvSpPr>
          <p:cNvPr id="3" name="Content Placeholder 2"/>
          <p:cNvSpPr>
            <a:spLocks noGrp="1"/>
          </p:cNvSpPr>
          <p:nvPr>
            <p:ph idx="1"/>
          </p:nvPr>
        </p:nvSpPr>
        <p:spPr>
          <a:xfrm>
            <a:off x="838200" y="1233488"/>
            <a:ext cx="7006936" cy="5375130"/>
          </a:xfrm>
        </p:spPr>
        <p:txBody>
          <a:bodyPr>
            <a:normAutofit/>
          </a:bodyPr>
          <a:lstStyle/>
          <a:p>
            <a:pPr>
              <a:lnSpc>
                <a:spcPct val="80000"/>
              </a:lnSpc>
              <a:spcAft>
                <a:spcPts val="600"/>
              </a:spcAft>
              <a:buFont typeface="Wingdings" panose="05000000000000000000" pitchFamily="2" charset="2"/>
              <a:buChar char="§"/>
            </a:pPr>
            <a:r>
              <a:rPr lang="en-US" sz="3000" b="1" dirty="0"/>
              <a:t>Basic overview of the timelines</a:t>
            </a:r>
          </a:p>
          <a:p>
            <a:pPr>
              <a:lnSpc>
                <a:spcPct val="80000"/>
              </a:lnSpc>
              <a:spcAft>
                <a:spcPts val="600"/>
              </a:spcAft>
              <a:buFont typeface="Wingdings" panose="05000000000000000000" pitchFamily="2" charset="2"/>
              <a:buChar char="§"/>
            </a:pPr>
            <a:r>
              <a:rPr lang="en-US" sz="3000" b="1" dirty="0" smtClean="0"/>
              <a:t>How to gain access to the Sole Source </a:t>
            </a:r>
            <a:r>
              <a:rPr lang="en-US" sz="3000" b="1" dirty="0"/>
              <a:t>Contracts Database (SSCD</a:t>
            </a:r>
            <a:r>
              <a:rPr lang="en-US" sz="3000" b="1" dirty="0" smtClean="0"/>
              <a:t>) system </a:t>
            </a:r>
          </a:p>
          <a:p>
            <a:pPr>
              <a:lnSpc>
                <a:spcPct val="80000"/>
              </a:lnSpc>
              <a:spcAft>
                <a:spcPts val="600"/>
              </a:spcAft>
              <a:buFont typeface="Wingdings" panose="05000000000000000000" pitchFamily="2" charset="2"/>
              <a:buChar char="§"/>
            </a:pPr>
            <a:r>
              <a:rPr lang="en-US" sz="3000" b="1" dirty="0" smtClean="0"/>
              <a:t>How </a:t>
            </a:r>
            <a:r>
              <a:rPr lang="en-US" sz="3000" b="1" dirty="0"/>
              <a:t>to avoid multiple questions on your filings</a:t>
            </a:r>
          </a:p>
          <a:p>
            <a:pPr>
              <a:lnSpc>
                <a:spcPct val="80000"/>
              </a:lnSpc>
              <a:spcAft>
                <a:spcPts val="600"/>
              </a:spcAft>
              <a:buFont typeface="Wingdings" panose="05000000000000000000" pitchFamily="2" charset="2"/>
              <a:buChar char="§"/>
            </a:pPr>
            <a:r>
              <a:rPr lang="en-US" sz="3000" b="1" dirty="0"/>
              <a:t>When is a procurement an emergency?</a:t>
            </a:r>
          </a:p>
          <a:p>
            <a:pPr>
              <a:lnSpc>
                <a:spcPct val="80000"/>
              </a:lnSpc>
              <a:spcAft>
                <a:spcPts val="600"/>
              </a:spcAft>
              <a:buFont typeface="Wingdings" panose="05000000000000000000" pitchFamily="2" charset="2"/>
              <a:buChar char="§"/>
            </a:pPr>
            <a:r>
              <a:rPr lang="en-US" sz="3000" b="1" dirty="0" smtClean="0"/>
              <a:t>When </a:t>
            </a:r>
            <a:r>
              <a:rPr lang="en-US" sz="3000" b="1" dirty="0"/>
              <a:t>to file sole source or emergency procurements and amendments</a:t>
            </a:r>
          </a:p>
          <a:p>
            <a:pPr>
              <a:lnSpc>
                <a:spcPct val="80000"/>
              </a:lnSpc>
              <a:spcAft>
                <a:spcPts val="600"/>
              </a:spcAft>
            </a:pPr>
            <a:endParaRPr lang="en-US" sz="3000" b="1" dirty="0"/>
          </a:p>
          <a:p>
            <a:pPr marL="0" indent="0" algn="ctr">
              <a:buNone/>
            </a:pPr>
            <a:endParaRPr lang="en-US" sz="5400" dirty="0">
              <a:solidFill>
                <a:schemeClr val="accent1"/>
              </a:solidFill>
              <a:latin typeface="Snap ITC" panose="04040A07060A02020202" pitchFamily="8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6390" y="2358737"/>
            <a:ext cx="3423505" cy="22823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6306849"/>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8512" y="1295400"/>
            <a:ext cx="10070592" cy="5349240"/>
          </a:xfrm>
        </p:spPr>
        <p:txBody>
          <a:bodyPr>
            <a:normAutofit/>
          </a:bodyPr>
          <a:lstStyle/>
          <a:p>
            <a:pPr>
              <a:spcAft>
                <a:spcPts val="600"/>
              </a:spcAft>
              <a:buFont typeface="Wingdings" panose="05000000000000000000" pitchFamily="2" charset="2"/>
              <a:buChar char="§"/>
            </a:pPr>
            <a:r>
              <a:rPr lang="en-US" sz="2500" dirty="0">
                <a:solidFill>
                  <a:prstClr val="black"/>
                </a:solidFill>
              </a:rPr>
              <a:t>Requires procurements to be based on a competitive solicitation process (RCW 39.26.125), with exceptions that include:</a:t>
            </a:r>
          </a:p>
          <a:p>
            <a:pPr lvl="1"/>
            <a:r>
              <a:rPr lang="en-US" sz="2500" dirty="0">
                <a:solidFill>
                  <a:prstClr val="black"/>
                </a:solidFill>
              </a:rPr>
              <a:t>Emergency (RCW 39.26.130) </a:t>
            </a:r>
            <a:r>
              <a:rPr lang="en-US" sz="2500" dirty="0">
                <a:solidFill>
                  <a:srgbClr val="FF0000"/>
                </a:solidFill>
              </a:rPr>
              <a:t>Policy #DES-130-00</a:t>
            </a:r>
            <a:endParaRPr lang="en-US" sz="2500" dirty="0">
              <a:solidFill>
                <a:prstClr val="black"/>
              </a:solidFill>
            </a:endParaRPr>
          </a:p>
          <a:p>
            <a:pPr lvl="1"/>
            <a:r>
              <a:rPr lang="en-US" sz="2500" dirty="0">
                <a:solidFill>
                  <a:prstClr val="black"/>
                </a:solidFill>
              </a:rPr>
              <a:t>Sole </a:t>
            </a:r>
            <a:r>
              <a:rPr lang="en-US" sz="2500" dirty="0" smtClean="0">
                <a:solidFill>
                  <a:prstClr val="black"/>
                </a:solidFill>
              </a:rPr>
              <a:t>Source </a:t>
            </a:r>
            <a:r>
              <a:rPr lang="en-US" sz="2500" dirty="0">
                <a:solidFill>
                  <a:prstClr val="black"/>
                </a:solidFill>
              </a:rPr>
              <a:t>(RCW 39.26.140) </a:t>
            </a:r>
            <a:r>
              <a:rPr lang="en-US" sz="2500" dirty="0">
                <a:solidFill>
                  <a:srgbClr val="FF0000"/>
                </a:solidFill>
              </a:rPr>
              <a:t>Policy #DES-140-00</a:t>
            </a:r>
          </a:p>
          <a:p>
            <a:pPr lvl="1"/>
            <a:endParaRPr lang="en-US" sz="2500" dirty="0">
              <a:solidFill>
                <a:srgbClr val="FF0000"/>
              </a:solidFill>
            </a:endParaRPr>
          </a:p>
          <a:p>
            <a:pPr marL="457200" lvl="1" indent="0">
              <a:buNone/>
            </a:pPr>
            <a:r>
              <a:rPr lang="en-US" sz="2500" b="1" dirty="0">
                <a:solidFill>
                  <a:prstClr val="black"/>
                </a:solidFill>
              </a:rPr>
              <a:t>Note:  Agencies must use existing “qualified master contracts” prior to engaging in any exception above, if it meets business needs.  Document your decision!</a:t>
            </a:r>
          </a:p>
          <a:p>
            <a:endParaRPr lang="en-US" dirty="0"/>
          </a:p>
        </p:txBody>
      </p:sp>
      <p:sp>
        <p:nvSpPr>
          <p:cNvPr id="3" name="Title 2"/>
          <p:cNvSpPr>
            <a:spLocks noGrp="1"/>
          </p:cNvSpPr>
          <p:nvPr>
            <p:ph type="title"/>
          </p:nvPr>
        </p:nvSpPr>
        <p:spPr>
          <a:xfrm>
            <a:off x="838200" y="365125"/>
            <a:ext cx="10515600" cy="930275"/>
          </a:xfrm>
        </p:spPr>
        <p:txBody>
          <a:bodyPr/>
          <a:lstStyle/>
          <a:p>
            <a:pPr algn="ctr"/>
            <a:r>
              <a:rPr lang="en-US" dirty="0"/>
              <a:t>Chapter 39.26 RCW</a:t>
            </a:r>
          </a:p>
        </p:txBody>
      </p:sp>
    </p:spTree>
    <p:extLst>
      <p:ext uri="{BB962C8B-B14F-4D97-AF65-F5344CB8AC3E}">
        <p14:creationId xmlns:p14="http://schemas.microsoft.com/office/powerpoint/2010/main" val="3230073327"/>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838200" y="1690688"/>
            <a:ext cx="10515600" cy="3727979"/>
          </a:xfrm>
        </p:spPr>
        <p:txBody>
          <a:bodyPr>
            <a:noAutofit/>
          </a:bodyPr>
          <a:lstStyle/>
          <a:p>
            <a:pPr>
              <a:spcBef>
                <a:spcPts val="600"/>
              </a:spcBef>
              <a:buNone/>
            </a:pPr>
            <a:r>
              <a:rPr lang="en-US" sz="3200" b="1" dirty="0"/>
              <a:t>Definition:</a:t>
            </a:r>
          </a:p>
          <a:p>
            <a:pPr marL="484632" lvl="1" indent="0">
              <a:spcBef>
                <a:spcPts val="600"/>
              </a:spcBef>
              <a:buNone/>
            </a:pPr>
            <a:r>
              <a:rPr lang="en-US" sz="3200" dirty="0"/>
              <a:t>"Sole source" means a contractor providing goods or services of such a </a:t>
            </a:r>
            <a:r>
              <a:rPr lang="en-US" sz="3200" b="1" dirty="0"/>
              <a:t>unique nature </a:t>
            </a:r>
            <a:r>
              <a:rPr lang="en-US" sz="3200" dirty="0"/>
              <a:t>or </a:t>
            </a:r>
            <a:r>
              <a:rPr lang="en-US" sz="3200" b="1" dirty="0"/>
              <a:t>sole availability </a:t>
            </a:r>
            <a:r>
              <a:rPr lang="en-US" sz="3200" dirty="0"/>
              <a:t>at the </a:t>
            </a:r>
            <a:r>
              <a:rPr lang="en-US" sz="3200" b="1" dirty="0"/>
              <a:t>location required</a:t>
            </a:r>
            <a:r>
              <a:rPr lang="en-US" sz="3200" dirty="0"/>
              <a:t> that the contractor is clearly and justifiably the only </a:t>
            </a:r>
            <a:r>
              <a:rPr lang="en-US" sz="3200" b="1" dirty="0"/>
              <a:t>practicable source</a:t>
            </a:r>
            <a:r>
              <a:rPr lang="en-US" sz="3200" dirty="0"/>
              <a:t> to provide the goods or services.</a:t>
            </a:r>
          </a:p>
          <a:p>
            <a:pPr marL="182880" indent="0">
              <a:spcBef>
                <a:spcPts val="600"/>
              </a:spcBef>
              <a:buNone/>
            </a:pPr>
            <a:endParaRPr lang="en-US" b="1" dirty="0">
              <a:solidFill>
                <a:schemeClr val="accent4"/>
              </a:solidFill>
            </a:endParaRPr>
          </a:p>
        </p:txBody>
      </p:sp>
      <p:sp>
        <p:nvSpPr>
          <p:cNvPr id="5" name="Title 4"/>
          <p:cNvSpPr>
            <a:spLocks noGrp="1"/>
          </p:cNvSpPr>
          <p:nvPr>
            <p:ph type="title"/>
          </p:nvPr>
        </p:nvSpPr>
        <p:spPr/>
        <p:txBody>
          <a:bodyPr>
            <a:normAutofit/>
          </a:bodyPr>
          <a:lstStyle/>
          <a:p>
            <a:pPr algn="ctr"/>
            <a:r>
              <a:rPr lang="en-US" sz="5400" dirty="0"/>
              <a:t>Sole</a:t>
            </a:r>
            <a:r>
              <a:rPr lang="en-US" dirty="0"/>
              <a:t> </a:t>
            </a:r>
            <a:r>
              <a:rPr lang="en-US" sz="5400" dirty="0"/>
              <a:t>Source</a:t>
            </a:r>
            <a:endParaRPr lang="en-US" dirty="0"/>
          </a:p>
        </p:txBody>
      </p:sp>
      <p:sp>
        <p:nvSpPr>
          <p:cNvPr id="6" name="TextBox 5">
            <a:extLst>
              <a:ext uri="{FF2B5EF4-FFF2-40B4-BE49-F238E27FC236}">
                <a16:creationId xmlns:a16="http://schemas.microsoft.com/office/drawing/2014/main" id="{7E526857-0573-4D70-A8FD-6B0E6911E341}"/>
              </a:ext>
            </a:extLst>
          </p:cNvPr>
          <p:cNvSpPr txBox="1"/>
          <p:nvPr/>
        </p:nvSpPr>
        <p:spPr>
          <a:xfrm>
            <a:off x="7847324" y="5758488"/>
            <a:ext cx="3420293" cy="919401"/>
          </a:xfrm>
          <a:prstGeom prst="roundRect">
            <a:avLst/>
          </a:prstGeom>
          <a:solidFill>
            <a:schemeClr val="accent2">
              <a:lumMod val="20000"/>
              <a:lumOff val="80000"/>
            </a:schemeClr>
          </a:solid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t>Resources:</a:t>
            </a:r>
          </a:p>
          <a:p>
            <a:r>
              <a:rPr lang="en-US" sz="1600" dirty="0">
                <a:solidFill>
                  <a:schemeClr val="accent1">
                    <a:lumMod val="60000"/>
                    <a:lumOff val="40000"/>
                  </a:schemeClr>
                </a:solidFill>
                <a:hlinkClick r:id="rId3"/>
              </a:rPr>
              <a:t>RCW 39.26.140</a:t>
            </a:r>
            <a:endParaRPr lang="en-US" sz="1600" dirty="0">
              <a:solidFill>
                <a:schemeClr val="accent1">
                  <a:lumMod val="60000"/>
                  <a:lumOff val="40000"/>
                </a:schemeClr>
              </a:solidFill>
            </a:endParaRPr>
          </a:p>
          <a:p>
            <a:r>
              <a:rPr lang="en-US" sz="1600" dirty="0">
                <a:solidFill>
                  <a:schemeClr val="accent1">
                    <a:lumMod val="60000"/>
                    <a:lumOff val="40000"/>
                  </a:schemeClr>
                </a:solidFill>
                <a:hlinkClick r:id="rId4"/>
              </a:rPr>
              <a:t>Policy DES-140-00 | Sole Source</a:t>
            </a:r>
            <a:endParaRPr lang="en-US" sz="1600" dirty="0">
              <a:solidFill>
                <a:schemeClr val="accent1">
                  <a:lumMod val="60000"/>
                  <a:lumOff val="40000"/>
                </a:schemeClr>
              </a:solidFill>
            </a:endParaRPr>
          </a:p>
        </p:txBody>
      </p:sp>
    </p:spTree>
    <p:extLst>
      <p:ext uri="{BB962C8B-B14F-4D97-AF65-F5344CB8AC3E}">
        <p14:creationId xmlns:p14="http://schemas.microsoft.com/office/powerpoint/2010/main" val="2551902752"/>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754743" y="-77492"/>
            <a:ext cx="11195809" cy="1609344"/>
          </a:xfrm>
        </p:spPr>
        <p:txBody>
          <a:bodyPr>
            <a:normAutofit/>
          </a:bodyPr>
          <a:lstStyle/>
          <a:p>
            <a:pPr algn="ctr"/>
            <a:r>
              <a:rPr lang="en-US" sz="5400" dirty="0"/>
              <a:t>What is a “Sole Source Filing”?</a:t>
            </a:r>
          </a:p>
        </p:txBody>
      </p:sp>
      <p:sp>
        <p:nvSpPr>
          <p:cNvPr id="20484" name="Rectangle 3"/>
          <p:cNvSpPr>
            <a:spLocks noGrp="1" noChangeArrowheads="1"/>
          </p:cNvSpPr>
          <p:nvPr>
            <p:ph idx="1"/>
          </p:nvPr>
        </p:nvSpPr>
        <p:spPr>
          <a:xfrm>
            <a:off x="541422" y="1502843"/>
            <a:ext cx="11150706" cy="3312997"/>
          </a:xfrm>
        </p:spPr>
        <p:txBody>
          <a:bodyPr>
            <a:noAutofit/>
          </a:bodyPr>
          <a:lstStyle/>
          <a:p>
            <a:pPr>
              <a:buFont typeface="Wingdings" panose="05000000000000000000" pitchFamily="2" charset="2"/>
              <a:buChar char="§"/>
            </a:pPr>
            <a:r>
              <a:rPr lang="en-US" sz="2300" dirty="0"/>
              <a:t>Agencies must submit information to DES through the Sole Source Contracts Database (SSCD)</a:t>
            </a:r>
          </a:p>
          <a:p>
            <a:pPr lvl="1">
              <a:buFont typeface="Wingdings" panose="05000000000000000000" pitchFamily="2" charset="2"/>
              <a:buChar char="q"/>
            </a:pPr>
            <a:r>
              <a:rPr lang="en-US" sz="2000" dirty="0"/>
              <a:t>Basic information about Contractor and Contract</a:t>
            </a:r>
          </a:p>
          <a:p>
            <a:pPr lvl="1">
              <a:buFont typeface="Wingdings" panose="05000000000000000000" pitchFamily="2" charset="2"/>
              <a:buChar char="q"/>
            </a:pPr>
            <a:r>
              <a:rPr lang="en-US" sz="2000" dirty="0"/>
              <a:t>Justification information</a:t>
            </a:r>
          </a:p>
          <a:p>
            <a:pPr lvl="1">
              <a:buFont typeface="Wingdings" panose="05000000000000000000" pitchFamily="2" charset="2"/>
              <a:buChar char="q"/>
            </a:pPr>
            <a:r>
              <a:rPr lang="en-US" sz="2000" dirty="0"/>
              <a:t>Contract/Amendment, including all attachments/exhibits (final version, not signed)</a:t>
            </a:r>
          </a:p>
          <a:p>
            <a:pPr>
              <a:buFont typeface="Wingdings" panose="05000000000000000000" pitchFamily="2" charset="2"/>
              <a:buChar char="§"/>
            </a:pPr>
            <a:r>
              <a:rPr lang="en-US" sz="2300" dirty="0"/>
              <a:t>Sole Source Filing Period is </a:t>
            </a:r>
            <a:r>
              <a:rPr lang="en-US" sz="2300" u="sng" dirty="0"/>
              <a:t>10 working days prior to start date</a:t>
            </a:r>
            <a:endParaRPr lang="en-US" sz="2300" dirty="0"/>
          </a:p>
        </p:txBody>
      </p:sp>
      <p:sp>
        <p:nvSpPr>
          <p:cNvPr id="5" name="TextBox 4"/>
          <p:cNvSpPr txBox="1"/>
          <p:nvPr/>
        </p:nvSpPr>
        <p:spPr>
          <a:xfrm>
            <a:off x="7785160" y="5096026"/>
            <a:ext cx="4021846" cy="1464231"/>
          </a:xfrm>
          <a:prstGeom prst="roundRect">
            <a:avLst/>
          </a:prstGeom>
          <a:solidFill>
            <a:schemeClr val="accent2">
              <a:lumMod val="20000"/>
              <a:lumOff val="80000"/>
            </a:schemeClr>
          </a:solid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t>Resources: </a:t>
            </a:r>
          </a:p>
          <a:p>
            <a:r>
              <a:rPr lang="en-US" sz="1600" dirty="0" smtClean="0">
                <a:hlinkClick r:id="rId4"/>
              </a:rPr>
              <a:t>Sole </a:t>
            </a:r>
            <a:r>
              <a:rPr lang="en-US" sz="1600" dirty="0">
                <a:hlinkClick r:id="rId4"/>
              </a:rPr>
              <a:t>Source Justification </a:t>
            </a:r>
            <a:r>
              <a:rPr lang="en-US" sz="1600" dirty="0" smtClean="0">
                <a:hlinkClick r:id="rId4"/>
              </a:rPr>
              <a:t>Form</a:t>
            </a:r>
            <a:endParaRPr lang="en-US" sz="1600" dirty="0" smtClean="0"/>
          </a:p>
          <a:p>
            <a:r>
              <a:rPr lang="en-US" sz="1600" dirty="0" smtClean="0">
                <a:hlinkClick r:id="rId5"/>
              </a:rPr>
              <a:t>Sole Source Contracts Database (SSCD)</a:t>
            </a:r>
            <a:endParaRPr lang="en-US" sz="1600" dirty="0" smtClean="0"/>
          </a:p>
          <a:p>
            <a:r>
              <a:rPr lang="en-US" sz="1600" dirty="0">
                <a:solidFill>
                  <a:schemeClr val="accent1">
                    <a:lumMod val="60000"/>
                    <a:lumOff val="40000"/>
                  </a:schemeClr>
                </a:solidFill>
                <a:hlinkClick r:id="rId6"/>
              </a:rPr>
              <a:t>Sole Source Procedure</a:t>
            </a:r>
            <a:endParaRPr lang="en-US" sz="1600" dirty="0">
              <a:solidFill>
                <a:schemeClr val="accent1">
                  <a:lumMod val="60000"/>
                  <a:lumOff val="40000"/>
                </a:schemeClr>
              </a:solidFill>
            </a:endParaRPr>
          </a:p>
          <a:p>
            <a:r>
              <a:rPr lang="en-US" sz="1600" dirty="0">
                <a:solidFill>
                  <a:schemeClr val="accent1">
                    <a:lumMod val="60000"/>
                    <a:lumOff val="40000"/>
                  </a:schemeClr>
                </a:solidFill>
                <a:hlinkClick r:id="rId7"/>
              </a:rPr>
              <a:t>Policy DES-140-00 | Sole </a:t>
            </a:r>
            <a:r>
              <a:rPr lang="en-US" sz="1600" dirty="0" smtClean="0">
                <a:solidFill>
                  <a:schemeClr val="accent1">
                    <a:lumMod val="60000"/>
                    <a:lumOff val="40000"/>
                  </a:schemeClr>
                </a:solidFill>
                <a:hlinkClick r:id="rId7"/>
              </a:rPr>
              <a:t>Source</a:t>
            </a:r>
            <a:endParaRPr lang="en-US" sz="1600" dirty="0">
              <a:solidFill>
                <a:schemeClr val="accent1">
                  <a:lumMod val="60000"/>
                  <a:lumOff val="40000"/>
                </a:schemeClr>
              </a:solidFill>
            </a:endParaRPr>
          </a:p>
        </p:txBody>
      </p:sp>
      <p:pic>
        <p:nvPicPr>
          <p:cNvPr id="2" name="Picture 1"/>
          <p:cNvPicPr>
            <a:picLocks noChangeAspect="1"/>
          </p:cNvPicPr>
          <p:nvPr/>
        </p:nvPicPr>
        <p:blipFill>
          <a:blip r:embed="rId8"/>
          <a:stretch>
            <a:fillRect/>
          </a:stretch>
        </p:blipFill>
        <p:spPr>
          <a:xfrm>
            <a:off x="1439141" y="5751228"/>
            <a:ext cx="5448300" cy="7239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168268" y="-77492"/>
            <a:ext cx="8332704" cy="1609344"/>
          </a:xfrm>
        </p:spPr>
        <p:txBody>
          <a:bodyPr>
            <a:normAutofit/>
          </a:bodyPr>
          <a:lstStyle/>
          <a:p>
            <a:r>
              <a:rPr lang="en-US" sz="3800" dirty="0" smtClean="0"/>
              <a:t>Getting access to the </a:t>
            </a:r>
            <a:r>
              <a:rPr lang="en-US" sz="3800" dirty="0" err="1" smtClean="0"/>
              <a:t>sscd</a:t>
            </a:r>
            <a:endParaRPr lang="en-US" sz="3800" dirty="0"/>
          </a:p>
        </p:txBody>
      </p:sp>
      <p:sp>
        <p:nvSpPr>
          <p:cNvPr id="20484" name="Rectangle 3"/>
          <p:cNvSpPr>
            <a:spLocks noGrp="1" noChangeArrowheads="1"/>
          </p:cNvSpPr>
          <p:nvPr>
            <p:ph idx="1"/>
          </p:nvPr>
        </p:nvSpPr>
        <p:spPr>
          <a:xfrm>
            <a:off x="541422" y="1502843"/>
            <a:ext cx="6833937" cy="4325299"/>
          </a:xfrm>
        </p:spPr>
        <p:txBody>
          <a:bodyPr>
            <a:noAutofit/>
          </a:bodyPr>
          <a:lstStyle/>
          <a:p>
            <a:r>
              <a:rPr lang="en-US" sz="3600" dirty="0" smtClean="0"/>
              <a:t>Each agency has a “system administrator”</a:t>
            </a:r>
          </a:p>
          <a:p>
            <a:r>
              <a:rPr lang="en-US" sz="3600" dirty="0" smtClean="0"/>
              <a:t>Access levels</a:t>
            </a:r>
          </a:p>
          <a:p>
            <a:r>
              <a:rPr lang="en-US" sz="3600" dirty="0" smtClean="0"/>
              <a:t>Email: </a:t>
            </a:r>
            <a:r>
              <a:rPr lang="en-US" sz="3600" dirty="0" smtClean="0">
                <a:hlinkClick r:id="rId4"/>
              </a:rPr>
              <a:t>des.contracting@des.wa.gov</a:t>
            </a:r>
            <a:endParaRPr lang="en-US" sz="3600" dirty="0"/>
          </a:p>
          <a:p>
            <a:r>
              <a:rPr lang="en-US" sz="3600" dirty="0" smtClean="0">
                <a:hlinkClick r:id="rId5"/>
              </a:rPr>
              <a:t>SSCD User Manual</a:t>
            </a:r>
            <a:endParaRPr lang="en-US" sz="3600" dirty="0" smtClean="0"/>
          </a:p>
          <a:p>
            <a:endParaRPr lang="en-US" sz="3200" dirty="0" smtClean="0"/>
          </a:p>
        </p:txBody>
      </p:sp>
      <p:pic>
        <p:nvPicPr>
          <p:cNvPr id="2" name="Picture 1"/>
          <p:cNvPicPr>
            <a:picLocks noChangeAspect="1"/>
          </p:cNvPicPr>
          <p:nvPr/>
        </p:nvPicPr>
        <p:blipFill>
          <a:blip r:embed="rId6"/>
          <a:stretch>
            <a:fillRect/>
          </a:stretch>
        </p:blipFill>
        <p:spPr>
          <a:xfrm>
            <a:off x="4763107" y="5384860"/>
            <a:ext cx="6901671" cy="917005"/>
          </a:xfrm>
          <a:prstGeom prst="rect">
            <a:avLst/>
          </a:prstGeom>
        </p:spPr>
      </p:pic>
      <p:pic>
        <p:nvPicPr>
          <p:cNvPr id="3" name="Picture 2"/>
          <p:cNvPicPr>
            <a:picLocks noChangeAspect="1"/>
          </p:cNvPicPr>
          <p:nvPr/>
        </p:nvPicPr>
        <p:blipFill>
          <a:blip r:embed="rId7"/>
          <a:stretch>
            <a:fillRect/>
          </a:stretch>
        </p:blipFill>
        <p:spPr>
          <a:xfrm>
            <a:off x="7375359" y="1300930"/>
            <a:ext cx="3853037" cy="3622513"/>
          </a:xfrm>
          <a:prstGeom prst="rect">
            <a:avLst/>
          </a:prstGeom>
          <a:ln w="38100">
            <a:solidFill>
              <a:schemeClr val="accent2">
                <a:lumMod val="60000"/>
                <a:lumOff val="40000"/>
              </a:schemeClr>
            </a:solidFill>
          </a:ln>
        </p:spPr>
      </p:pic>
    </p:spTree>
    <p:custDataLst>
      <p:tags r:id="rId1"/>
    </p:custDataLst>
    <p:extLst>
      <p:ext uri="{BB962C8B-B14F-4D97-AF65-F5344CB8AC3E}">
        <p14:creationId xmlns:p14="http://schemas.microsoft.com/office/powerpoint/2010/main" val="3581304387"/>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349" y="363910"/>
            <a:ext cx="9744075" cy="733533"/>
          </a:xfrm>
        </p:spPr>
        <p:txBody>
          <a:bodyPr>
            <a:normAutofit fontScale="90000"/>
          </a:bodyPr>
          <a:lstStyle/>
          <a:p>
            <a:r>
              <a:rPr lang="en-US" dirty="0" smtClean="0"/>
              <a:t>C&amp;P Staff and roles</a:t>
            </a:r>
            <a:endParaRPr lang="en-US" dirty="0"/>
          </a:p>
        </p:txBody>
      </p:sp>
      <p:sp>
        <p:nvSpPr>
          <p:cNvPr id="3" name="Content Placeholder 2"/>
          <p:cNvSpPr>
            <a:spLocks noGrp="1"/>
          </p:cNvSpPr>
          <p:nvPr>
            <p:ph sz="half" idx="2"/>
          </p:nvPr>
        </p:nvSpPr>
        <p:spPr>
          <a:xfrm>
            <a:off x="4891197" y="5430246"/>
            <a:ext cx="2056459" cy="468469"/>
          </a:xfrm>
        </p:spPr>
        <p:txBody>
          <a:bodyPr/>
          <a:lstStyle/>
          <a:p>
            <a:r>
              <a:rPr lang="en-US" dirty="0" smtClean="0">
                <a:hlinkClick r:id="rId3"/>
              </a:rPr>
              <a:t>Cindy Zielinski</a:t>
            </a:r>
            <a:endParaRPr lang="en-US" dirty="0"/>
          </a:p>
        </p:txBody>
      </p:sp>
      <p:sp>
        <p:nvSpPr>
          <p:cNvPr id="4" name="Content Placeholder 3"/>
          <p:cNvSpPr>
            <a:spLocks noGrp="1"/>
          </p:cNvSpPr>
          <p:nvPr>
            <p:ph sz="half" idx="17"/>
          </p:nvPr>
        </p:nvSpPr>
        <p:spPr>
          <a:xfrm>
            <a:off x="8642011" y="3233659"/>
            <a:ext cx="2236413" cy="1763517"/>
          </a:xfrm>
        </p:spPr>
        <p:txBody>
          <a:bodyPr>
            <a:normAutofit/>
          </a:bodyPr>
          <a:lstStyle/>
          <a:p>
            <a:pPr algn="ctr"/>
            <a:r>
              <a:rPr lang="en-US" sz="1800" dirty="0" smtClean="0"/>
              <a:t>Analytics</a:t>
            </a:r>
          </a:p>
          <a:p>
            <a:pPr algn="ctr"/>
            <a:r>
              <a:rPr lang="en-US" sz="1800" dirty="0" smtClean="0"/>
              <a:t>Data &amp; Metrics</a:t>
            </a:r>
          </a:p>
          <a:p>
            <a:pPr algn="ctr"/>
            <a:r>
              <a:rPr lang="en-US" sz="1800" dirty="0" smtClean="0"/>
              <a:t>WEBS Support</a:t>
            </a:r>
          </a:p>
          <a:p>
            <a:pPr algn="ctr"/>
            <a:r>
              <a:rPr lang="en-US" sz="1800" dirty="0" smtClean="0"/>
              <a:t>Contract Reporting</a:t>
            </a:r>
            <a:endParaRPr lang="en-US" sz="1800" dirty="0"/>
          </a:p>
        </p:txBody>
      </p:sp>
      <p:sp>
        <p:nvSpPr>
          <p:cNvPr id="5" name="Content Placeholder 4"/>
          <p:cNvSpPr>
            <a:spLocks noGrp="1"/>
          </p:cNvSpPr>
          <p:nvPr>
            <p:ph sz="half" idx="19"/>
          </p:nvPr>
        </p:nvSpPr>
        <p:spPr>
          <a:xfrm>
            <a:off x="3766671" y="3183868"/>
            <a:ext cx="3907596" cy="1824356"/>
          </a:xfrm>
        </p:spPr>
        <p:txBody>
          <a:bodyPr>
            <a:normAutofit/>
          </a:bodyPr>
          <a:lstStyle/>
          <a:p>
            <a:pPr algn="ctr"/>
            <a:r>
              <a:rPr lang="en-US" sz="1800" dirty="0" smtClean="0"/>
              <a:t>Contracts Consulting</a:t>
            </a:r>
          </a:p>
          <a:p>
            <a:pPr algn="ctr"/>
            <a:r>
              <a:rPr lang="en-US" sz="1800" dirty="0" smtClean="0"/>
              <a:t>Solicitation Review/Strategy</a:t>
            </a:r>
          </a:p>
          <a:p>
            <a:pPr algn="ctr"/>
            <a:r>
              <a:rPr lang="en-US" sz="1800" dirty="0" smtClean="0"/>
              <a:t>Master Contracts Assistance</a:t>
            </a:r>
            <a:endParaRPr lang="en-US" sz="1800" dirty="0"/>
          </a:p>
        </p:txBody>
      </p:sp>
      <p:sp>
        <p:nvSpPr>
          <p:cNvPr id="6" name="Content Placeholder 5"/>
          <p:cNvSpPr>
            <a:spLocks noGrp="1"/>
          </p:cNvSpPr>
          <p:nvPr>
            <p:ph sz="quarter" idx="14"/>
          </p:nvPr>
        </p:nvSpPr>
        <p:spPr>
          <a:xfrm>
            <a:off x="510885" y="1298586"/>
            <a:ext cx="2074829" cy="1000125"/>
          </a:xfrm>
        </p:spPr>
        <p:style>
          <a:lnRef idx="2">
            <a:schemeClr val="accent5"/>
          </a:lnRef>
          <a:fillRef idx="1">
            <a:schemeClr val="lt1"/>
          </a:fillRef>
          <a:effectRef idx="0">
            <a:schemeClr val="accent5"/>
          </a:effectRef>
          <a:fontRef idx="minor">
            <a:schemeClr val="dk1"/>
          </a:fontRef>
        </p:style>
        <p:txBody>
          <a:bodyPr/>
          <a:lstStyle/>
          <a:p>
            <a:pPr algn="ctr"/>
            <a:r>
              <a:rPr lang="en-US" dirty="0" smtClean="0"/>
              <a:t>Procurement Policy</a:t>
            </a:r>
            <a:endParaRPr lang="en-US" dirty="0"/>
          </a:p>
        </p:txBody>
      </p:sp>
      <p:sp>
        <p:nvSpPr>
          <p:cNvPr id="7" name="Content Placeholder 6"/>
          <p:cNvSpPr>
            <a:spLocks noGrp="1"/>
          </p:cNvSpPr>
          <p:nvPr>
            <p:ph sz="quarter" idx="18"/>
          </p:nvPr>
        </p:nvSpPr>
        <p:spPr>
          <a:xfrm>
            <a:off x="8296559" y="1263986"/>
            <a:ext cx="2702299" cy="1000125"/>
          </a:xfrm>
        </p:spPr>
        <p:style>
          <a:lnRef idx="2">
            <a:schemeClr val="accent5"/>
          </a:lnRef>
          <a:fillRef idx="1">
            <a:schemeClr val="lt1"/>
          </a:fillRef>
          <a:effectRef idx="0">
            <a:schemeClr val="accent5"/>
          </a:effectRef>
          <a:fontRef idx="minor">
            <a:schemeClr val="dk1"/>
          </a:fontRef>
        </p:style>
        <p:txBody>
          <a:bodyPr>
            <a:normAutofit lnSpcReduction="10000"/>
          </a:bodyPr>
          <a:lstStyle/>
          <a:p>
            <a:pPr algn="ctr"/>
            <a:r>
              <a:rPr lang="en-US" dirty="0" smtClean="0"/>
              <a:t>Business Development Operations</a:t>
            </a:r>
            <a:endParaRPr lang="en-US" dirty="0"/>
          </a:p>
        </p:txBody>
      </p:sp>
      <p:sp>
        <p:nvSpPr>
          <p:cNvPr id="8" name="Content Placeholder 7"/>
          <p:cNvSpPr>
            <a:spLocks noGrp="1"/>
          </p:cNvSpPr>
          <p:nvPr>
            <p:ph sz="quarter" idx="20"/>
          </p:nvPr>
        </p:nvSpPr>
        <p:spPr>
          <a:xfrm>
            <a:off x="3277439" y="1298586"/>
            <a:ext cx="2059808" cy="1000125"/>
          </a:xfrm>
        </p:spPr>
        <p:style>
          <a:lnRef idx="2">
            <a:schemeClr val="accent5"/>
          </a:lnRef>
          <a:fillRef idx="1">
            <a:schemeClr val="lt1"/>
          </a:fillRef>
          <a:effectRef idx="0">
            <a:schemeClr val="accent5"/>
          </a:effectRef>
          <a:fontRef idx="minor">
            <a:schemeClr val="dk1"/>
          </a:fontRef>
        </p:style>
        <p:txBody>
          <a:bodyPr/>
          <a:lstStyle/>
          <a:p>
            <a:pPr algn="ctr"/>
            <a:r>
              <a:rPr lang="en-US" dirty="0" smtClean="0"/>
              <a:t>Procurement Strategy</a:t>
            </a:r>
            <a:endParaRPr lang="en-US" dirty="0"/>
          </a:p>
        </p:txBody>
      </p:sp>
      <p:sp>
        <p:nvSpPr>
          <p:cNvPr id="9" name="Content Placeholder 7"/>
          <p:cNvSpPr txBox="1">
            <a:spLocks/>
          </p:cNvSpPr>
          <p:nvPr/>
        </p:nvSpPr>
        <p:spPr>
          <a:xfrm>
            <a:off x="6039958" y="1298586"/>
            <a:ext cx="1667880" cy="1000125"/>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smtClean="0"/>
              <a:t>Master Contracts</a:t>
            </a:r>
            <a:endParaRPr lang="en-US" dirty="0"/>
          </a:p>
        </p:txBody>
      </p:sp>
      <p:sp>
        <p:nvSpPr>
          <p:cNvPr id="10" name="Content Placeholder 2"/>
          <p:cNvSpPr txBox="1">
            <a:spLocks/>
          </p:cNvSpPr>
          <p:nvPr/>
        </p:nvSpPr>
        <p:spPr>
          <a:xfrm>
            <a:off x="716703" y="5581265"/>
            <a:ext cx="2099151" cy="1205253"/>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000" kern="1200" baseline="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smtClean="0">
                <a:hlinkClick r:id="rId4"/>
              </a:rPr>
              <a:t>Drew Zavatsky</a:t>
            </a:r>
            <a:endParaRPr lang="en-US" dirty="0" smtClean="0"/>
          </a:p>
          <a:p>
            <a:pPr algn="ctr"/>
            <a:r>
              <a:rPr lang="en-US" dirty="0" smtClean="0">
                <a:hlinkClick r:id="rId5"/>
              </a:rPr>
              <a:t>Brooke Jensen</a:t>
            </a:r>
          </a:p>
          <a:p>
            <a:pPr algn="ctr"/>
            <a:r>
              <a:rPr lang="en-US" dirty="0" smtClean="0">
                <a:hlinkClick r:id="rId6"/>
              </a:rPr>
              <a:t>Zoe Mroz  </a:t>
            </a:r>
            <a:endParaRPr lang="en-US" dirty="0"/>
          </a:p>
        </p:txBody>
      </p:sp>
      <p:sp>
        <p:nvSpPr>
          <p:cNvPr id="11" name="Content Placeholder 2"/>
          <p:cNvSpPr txBox="1">
            <a:spLocks/>
          </p:cNvSpPr>
          <p:nvPr/>
        </p:nvSpPr>
        <p:spPr>
          <a:xfrm>
            <a:off x="209035" y="3221901"/>
            <a:ext cx="2911410" cy="169028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2000" kern="1200" baseline="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smtClean="0"/>
              <a:t>Policy Guidance</a:t>
            </a:r>
          </a:p>
          <a:p>
            <a:pPr algn="ctr"/>
            <a:r>
              <a:rPr lang="en-US" sz="1800" dirty="0" smtClean="0"/>
              <a:t>Sole Source &amp; Emergency Contracts</a:t>
            </a:r>
          </a:p>
          <a:p>
            <a:pPr algn="ctr"/>
            <a:r>
              <a:rPr lang="en-US" sz="1800" dirty="0" smtClean="0"/>
              <a:t>Delegated Authority</a:t>
            </a:r>
          </a:p>
          <a:p>
            <a:pPr algn="ctr"/>
            <a:r>
              <a:rPr lang="en-US" sz="1800" dirty="0" smtClean="0"/>
              <a:t>Contracts Training</a:t>
            </a:r>
            <a:endParaRPr lang="en-US" sz="1800" dirty="0"/>
          </a:p>
        </p:txBody>
      </p:sp>
      <p:sp>
        <p:nvSpPr>
          <p:cNvPr id="12" name="Content Placeholder 3"/>
          <p:cNvSpPr txBox="1">
            <a:spLocks/>
          </p:cNvSpPr>
          <p:nvPr/>
        </p:nvSpPr>
        <p:spPr>
          <a:xfrm>
            <a:off x="8594018" y="5581265"/>
            <a:ext cx="2250032" cy="931009"/>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smtClean="0">
                <a:hlinkClick r:id="rId7"/>
              </a:rPr>
              <a:t>Katie Holder</a:t>
            </a:r>
            <a:endParaRPr lang="en-US" dirty="0" smtClean="0"/>
          </a:p>
          <a:p>
            <a:pPr algn="ctr"/>
            <a:r>
              <a:rPr lang="en-US" dirty="0" smtClean="0">
                <a:hlinkClick r:id="rId8"/>
              </a:rPr>
              <a:t>Nicole Johnson</a:t>
            </a:r>
            <a:endParaRPr lang="en-US" dirty="0" smtClean="0"/>
          </a:p>
        </p:txBody>
      </p:sp>
      <p:sp>
        <p:nvSpPr>
          <p:cNvPr id="13" name="Down Arrow 12"/>
          <p:cNvSpPr/>
          <p:nvPr/>
        </p:nvSpPr>
        <p:spPr>
          <a:xfrm>
            <a:off x="1464351" y="2418070"/>
            <a:ext cx="301928" cy="61601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Down Arrow 13"/>
          <p:cNvSpPr/>
          <p:nvPr/>
        </p:nvSpPr>
        <p:spPr>
          <a:xfrm rot="19164110">
            <a:off x="4408847" y="2310795"/>
            <a:ext cx="301928" cy="883231"/>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Down Arrow 14"/>
          <p:cNvSpPr/>
          <p:nvPr/>
        </p:nvSpPr>
        <p:spPr>
          <a:xfrm rot="2024675">
            <a:off x="6543574" y="2320441"/>
            <a:ext cx="301928" cy="86393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Down Arrow 15"/>
          <p:cNvSpPr/>
          <p:nvPr/>
        </p:nvSpPr>
        <p:spPr>
          <a:xfrm>
            <a:off x="9513767" y="2298711"/>
            <a:ext cx="301928" cy="80183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Down Arrow 16"/>
          <p:cNvSpPr/>
          <p:nvPr/>
        </p:nvSpPr>
        <p:spPr>
          <a:xfrm>
            <a:off x="1513776" y="4850536"/>
            <a:ext cx="301928" cy="61601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Down Arrow 17"/>
          <p:cNvSpPr/>
          <p:nvPr/>
        </p:nvSpPr>
        <p:spPr>
          <a:xfrm>
            <a:off x="5617499" y="4314458"/>
            <a:ext cx="301928" cy="90477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Down Arrow 18"/>
          <p:cNvSpPr/>
          <p:nvPr/>
        </p:nvSpPr>
        <p:spPr>
          <a:xfrm>
            <a:off x="9513767" y="4815196"/>
            <a:ext cx="301928" cy="68669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20" name="Group 19" descr="Email icon" title="Email icon"/>
          <p:cNvGrpSpPr>
            <a:grpSpLocks noChangeAspect="1"/>
          </p:cNvGrpSpPr>
          <p:nvPr/>
        </p:nvGrpSpPr>
        <p:grpSpPr>
          <a:xfrm>
            <a:off x="3253000" y="5376682"/>
            <a:ext cx="1027341" cy="993110"/>
            <a:chOff x="2952315" y="3455602"/>
            <a:chExt cx="1322321" cy="1278261"/>
          </a:xfrm>
        </p:grpSpPr>
        <p:sp>
          <p:nvSpPr>
            <p:cNvPr id="21" name="Oval 20"/>
            <p:cNvSpPr/>
            <p:nvPr/>
          </p:nvSpPr>
          <p:spPr>
            <a:xfrm>
              <a:off x="2952315" y="3455602"/>
              <a:ext cx="1322321" cy="1278261"/>
            </a:xfrm>
            <a:prstGeom prst="ellipse">
              <a:avLst/>
            </a:prstGeom>
            <a:solidFill>
              <a:srgbClr val="1B355E"/>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4691" y="3871708"/>
              <a:ext cx="662434" cy="455385"/>
            </a:xfrm>
            <a:prstGeom prst="rect">
              <a:avLst/>
            </a:prstGeom>
          </p:spPr>
        </p:pic>
      </p:grpSp>
      <p:grpSp>
        <p:nvGrpSpPr>
          <p:cNvPr id="26" name="Group 25" descr="Email icon" title="Email icon"/>
          <p:cNvGrpSpPr>
            <a:grpSpLocks noChangeAspect="1"/>
          </p:cNvGrpSpPr>
          <p:nvPr/>
        </p:nvGrpSpPr>
        <p:grpSpPr>
          <a:xfrm>
            <a:off x="7253583" y="5328028"/>
            <a:ext cx="1027341" cy="993110"/>
            <a:chOff x="2952315" y="3455602"/>
            <a:chExt cx="1322321" cy="1278261"/>
          </a:xfrm>
        </p:grpSpPr>
        <p:sp>
          <p:nvSpPr>
            <p:cNvPr id="27" name="Oval 26"/>
            <p:cNvSpPr/>
            <p:nvPr/>
          </p:nvSpPr>
          <p:spPr>
            <a:xfrm>
              <a:off x="2952315" y="3455602"/>
              <a:ext cx="1322321" cy="1278261"/>
            </a:xfrm>
            <a:prstGeom prst="ellipse">
              <a:avLst/>
            </a:prstGeom>
            <a:solidFill>
              <a:srgbClr val="1B355E"/>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4691" y="3871708"/>
              <a:ext cx="662434" cy="455385"/>
            </a:xfrm>
            <a:prstGeom prst="rect">
              <a:avLst/>
            </a:prstGeom>
          </p:spPr>
        </p:pic>
      </p:grpSp>
      <p:pic>
        <p:nvPicPr>
          <p:cNvPr id="29" name="Picture 28" descr="Person icon" title="Person ico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83070" y="215035"/>
            <a:ext cx="437375" cy="1031282"/>
          </a:xfrm>
          <a:prstGeom prst="rect">
            <a:avLst/>
          </a:prstGeom>
          <a:ln>
            <a:noFill/>
          </a:ln>
        </p:spPr>
      </p:pic>
    </p:spTree>
    <p:extLst>
      <p:ext uri="{BB962C8B-B14F-4D97-AF65-F5344CB8AC3E}">
        <p14:creationId xmlns:p14="http://schemas.microsoft.com/office/powerpoint/2010/main" val="3716116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2914" y="1443553"/>
            <a:ext cx="10515600" cy="4351338"/>
          </a:xfrm>
        </p:spPr>
        <p:txBody>
          <a:bodyPr>
            <a:normAutofit lnSpcReduction="10000"/>
          </a:bodyPr>
          <a:lstStyle/>
          <a:p>
            <a:pPr>
              <a:buNone/>
            </a:pPr>
            <a:r>
              <a:rPr lang="en-US" sz="2800" b="1" dirty="0"/>
              <a:t>Three (3) basic </a:t>
            </a:r>
            <a:r>
              <a:rPr lang="en-US" sz="2800" b="1" dirty="0" smtClean="0"/>
              <a:t>actions &amp; timelines </a:t>
            </a:r>
            <a:r>
              <a:rPr lang="en-US" sz="2800" b="1" dirty="0"/>
              <a:t>required:</a:t>
            </a:r>
          </a:p>
          <a:p>
            <a:pPr>
              <a:buNone/>
            </a:pPr>
            <a:endParaRPr lang="en-US" sz="2800" b="1" dirty="0"/>
          </a:p>
          <a:p>
            <a:pPr marL="914400" lvl="1" indent="-514350">
              <a:spcBef>
                <a:spcPts val="600"/>
              </a:spcBef>
              <a:buFont typeface="+mj-lt"/>
              <a:buAutoNum type="arabicPeriod"/>
            </a:pPr>
            <a:r>
              <a:rPr lang="en-US" sz="2400" b="1" dirty="0"/>
              <a:t>Post on WEBS </a:t>
            </a:r>
            <a:r>
              <a:rPr lang="en-US" sz="2400" dirty="0"/>
              <a:t>intent to procure sole source on goods/services</a:t>
            </a:r>
          </a:p>
          <a:p>
            <a:pPr lvl="3" indent="-285750">
              <a:spcBef>
                <a:spcPts val="600"/>
              </a:spcBef>
              <a:buFont typeface="Wingdings" panose="05000000000000000000" pitchFamily="2" charset="2"/>
              <a:buChar char="§"/>
            </a:pPr>
            <a:r>
              <a:rPr lang="en-US" sz="2000" dirty="0"/>
              <a:t>Post for no less than </a:t>
            </a:r>
            <a:r>
              <a:rPr lang="en-US" sz="2000" u="sng" dirty="0">
                <a:solidFill>
                  <a:srgbClr val="FF0000"/>
                </a:solidFill>
              </a:rPr>
              <a:t>5 working days</a:t>
            </a:r>
            <a:r>
              <a:rPr lang="en-US" sz="2000" dirty="0">
                <a:solidFill>
                  <a:srgbClr val="FF0000"/>
                </a:solidFill>
              </a:rPr>
              <a:t> </a:t>
            </a:r>
            <a:endParaRPr lang="en-US" sz="2000" u="sng" dirty="0">
              <a:solidFill>
                <a:srgbClr val="FF0000"/>
              </a:solidFill>
            </a:endParaRPr>
          </a:p>
          <a:p>
            <a:pPr marL="914400" lvl="1" indent="-514350">
              <a:buFont typeface="+mj-lt"/>
              <a:buAutoNum type="arabicPeriod"/>
            </a:pPr>
            <a:r>
              <a:rPr lang="en-US" sz="2400" b="1" dirty="0"/>
              <a:t>Make all contracts available for public inspection</a:t>
            </a:r>
          </a:p>
          <a:p>
            <a:pPr lvl="3">
              <a:spcBef>
                <a:spcPts val="600"/>
              </a:spcBef>
              <a:buFont typeface="Wingdings" panose="05000000000000000000" pitchFamily="2" charset="2"/>
              <a:buChar char="§"/>
            </a:pPr>
            <a:r>
              <a:rPr lang="en-US" sz="2000" dirty="0"/>
              <a:t>Post on agency website at least </a:t>
            </a:r>
            <a:r>
              <a:rPr lang="en-US" sz="2000" u="sng" dirty="0">
                <a:solidFill>
                  <a:srgbClr val="FF0000"/>
                </a:solidFill>
              </a:rPr>
              <a:t>10 working days</a:t>
            </a:r>
            <a:r>
              <a:rPr lang="en-US" sz="2000" dirty="0">
                <a:solidFill>
                  <a:srgbClr val="FF0000"/>
                </a:solidFill>
              </a:rPr>
              <a:t> </a:t>
            </a:r>
            <a:r>
              <a:rPr lang="en-US" sz="2000" dirty="0"/>
              <a:t>prior to intended contract start date</a:t>
            </a:r>
          </a:p>
          <a:p>
            <a:pPr marL="914400" lvl="1" indent="-514350">
              <a:buFont typeface="+mj-lt"/>
              <a:buAutoNum type="arabicPeriod"/>
            </a:pPr>
            <a:r>
              <a:rPr lang="en-US" sz="2400" b="1" dirty="0"/>
              <a:t>Submit to DES/file</a:t>
            </a:r>
            <a:r>
              <a:rPr lang="en-US" sz="2400" dirty="0"/>
              <a:t> through the Sole Source Contracts Database (SSCD) </a:t>
            </a:r>
            <a:endParaRPr lang="en-US" sz="2400" dirty="0" smtClean="0"/>
          </a:p>
          <a:p>
            <a:pPr lvl="3">
              <a:spcBef>
                <a:spcPts val="600"/>
              </a:spcBef>
              <a:buFont typeface="Wingdings" panose="05000000000000000000" pitchFamily="2" charset="2"/>
              <a:buChar char="§"/>
            </a:pPr>
            <a:r>
              <a:rPr lang="en-US" sz="2100" dirty="0" smtClean="0"/>
              <a:t>File at least </a:t>
            </a:r>
            <a:r>
              <a:rPr lang="en-US" sz="2100" u="sng" dirty="0">
                <a:solidFill>
                  <a:srgbClr val="FF0000"/>
                </a:solidFill>
              </a:rPr>
              <a:t>10 working days</a:t>
            </a:r>
            <a:r>
              <a:rPr lang="en-US" sz="2100" dirty="0"/>
              <a:t> prior to intended contract start date</a:t>
            </a:r>
          </a:p>
          <a:p>
            <a:pPr marL="914400" lvl="1" indent="-514350">
              <a:buFont typeface="+mj-lt"/>
              <a:buAutoNum type="arabicPeriod"/>
            </a:pPr>
            <a:endParaRPr lang="en-US" sz="2400" dirty="0" smtClean="0"/>
          </a:p>
          <a:p>
            <a:pPr marL="914400" lvl="1" indent="-514350">
              <a:buFont typeface="+mj-lt"/>
              <a:buAutoNum type="arabicPeriod"/>
            </a:pPr>
            <a:endParaRPr lang="en-US" sz="2400" dirty="0" smtClean="0"/>
          </a:p>
        </p:txBody>
      </p:sp>
      <p:sp>
        <p:nvSpPr>
          <p:cNvPr id="4" name="Title 3"/>
          <p:cNvSpPr>
            <a:spLocks noGrp="1"/>
          </p:cNvSpPr>
          <p:nvPr>
            <p:ph type="title"/>
          </p:nvPr>
        </p:nvSpPr>
        <p:spPr>
          <a:xfrm>
            <a:off x="1048265" y="117990"/>
            <a:ext cx="10515600" cy="1325563"/>
          </a:xfrm>
        </p:spPr>
        <p:txBody>
          <a:bodyPr/>
          <a:lstStyle/>
          <a:p>
            <a:pPr algn="ctr"/>
            <a:r>
              <a:rPr lang="en-US" dirty="0"/>
              <a:t>Sole </a:t>
            </a:r>
            <a:r>
              <a:rPr lang="en-US" dirty="0" smtClean="0"/>
              <a:t>Source Timelines</a:t>
            </a:r>
            <a:endParaRPr lang="en-US" dirty="0"/>
          </a:p>
        </p:txBody>
      </p:sp>
      <p:sp>
        <p:nvSpPr>
          <p:cNvPr id="5" name="TextBox 4">
            <a:extLst>
              <a:ext uri="{FF2B5EF4-FFF2-40B4-BE49-F238E27FC236}">
                <a16:creationId xmlns:a16="http://schemas.microsoft.com/office/drawing/2014/main" id="{7E526857-0573-4D70-A8FD-6B0E6911E341}"/>
              </a:ext>
            </a:extLst>
          </p:cNvPr>
          <p:cNvSpPr txBox="1"/>
          <p:nvPr/>
        </p:nvSpPr>
        <p:spPr>
          <a:xfrm>
            <a:off x="8316881" y="5777914"/>
            <a:ext cx="3420293" cy="919401"/>
          </a:xfrm>
          <a:prstGeom prst="roundRect">
            <a:avLst/>
          </a:prstGeom>
          <a:solidFill>
            <a:schemeClr val="accent2">
              <a:lumMod val="20000"/>
              <a:lumOff val="80000"/>
            </a:schemeClr>
          </a:solid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t>Resources:</a:t>
            </a:r>
            <a:endParaRPr lang="en-US" sz="1600" b="1" dirty="0"/>
          </a:p>
          <a:p>
            <a:r>
              <a:rPr lang="en-US" sz="1600" dirty="0" smtClean="0">
                <a:solidFill>
                  <a:schemeClr val="accent1">
                    <a:lumMod val="60000"/>
                    <a:lumOff val="40000"/>
                  </a:schemeClr>
                </a:solidFill>
                <a:hlinkClick r:id="rId3"/>
              </a:rPr>
              <a:t>Policy </a:t>
            </a:r>
            <a:r>
              <a:rPr lang="en-US" sz="1600" dirty="0">
                <a:solidFill>
                  <a:schemeClr val="accent1">
                    <a:lumMod val="60000"/>
                    <a:lumOff val="40000"/>
                  </a:schemeClr>
                </a:solidFill>
                <a:hlinkClick r:id="rId3"/>
              </a:rPr>
              <a:t>DES-140-00 | Sole </a:t>
            </a:r>
            <a:r>
              <a:rPr lang="en-US" sz="1600" dirty="0" smtClean="0">
                <a:solidFill>
                  <a:schemeClr val="accent1">
                    <a:lumMod val="60000"/>
                    <a:lumOff val="40000"/>
                  </a:schemeClr>
                </a:solidFill>
                <a:hlinkClick r:id="rId3"/>
              </a:rPr>
              <a:t>Source</a:t>
            </a:r>
            <a:endParaRPr lang="en-US" sz="1600" dirty="0" smtClean="0">
              <a:solidFill>
                <a:schemeClr val="accent1">
                  <a:lumMod val="60000"/>
                  <a:lumOff val="40000"/>
                </a:schemeClr>
              </a:solidFill>
            </a:endParaRPr>
          </a:p>
          <a:p>
            <a:r>
              <a:rPr lang="en-US" sz="1600" dirty="0" smtClean="0">
                <a:solidFill>
                  <a:schemeClr val="accent1">
                    <a:lumMod val="60000"/>
                    <a:lumOff val="40000"/>
                  </a:schemeClr>
                </a:solidFill>
                <a:hlinkClick r:id="rId4"/>
              </a:rPr>
              <a:t>Sole Source Procedure</a:t>
            </a:r>
            <a:endParaRPr lang="en-US" sz="1600" dirty="0">
              <a:solidFill>
                <a:schemeClr val="accent1">
                  <a:lumMod val="60000"/>
                  <a:lumOff val="40000"/>
                </a:schemeClr>
              </a:solidFill>
            </a:endParaRPr>
          </a:p>
        </p:txBody>
      </p:sp>
    </p:spTree>
    <p:extLst>
      <p:ext uri="{BB962C8B-B14F-4D97-AF65-F5344CB8AC3E}">
        <p14:creationId xmlns:p14="http://schemas.microsoft.com/office/powerpoint/2010/main" val="2518795752"/>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264" y="1258268"/>
            <a:ext cx="8755503" cy="4823218"/>
          </a:xfrm>
        </p:spPr>
        <p:txBody>
          <a:bodyPr>
            <a:normAutofit fontScale="32500" lnSpcReduction="20000"/>
          </a:bodyPr>
          <a:lstStyle/>
          <a:p>
            <a:pPr marL="742950" indent="-742950">
              <a:spcBef>
                <a:spcPts val="600"/>
              </a:spcBef>
              <a:buAutoNum type="arabicPeriod"/>
            </a:pPr>
            <a:r>
              <a:rPr lang="en-US" sz="9800" b="1" dirty="0"/>
              <a:t>Post on WEBS – Intent to Sole Source</a:t>
            </a:r>
          </a:p>
          <a:p>
            <a:pPr marL="800100" lvl="2" indent="0">
              <a:spcBef>
                <a:spcPts val="600"/>
              </a:spcBef>
              <a:buNone/>
            </a:pPr>
            <a:endParaRPr lang="en-US" b="1" dirty="0"/>
          </a:p>
          <a:p>
            <a:pPr marL="800100" lvl="2" indent="0">
              <a:spcBef>
                <a:spcPts val="600"/>
              </a:spcBef>
              <a:buNone/>
            </a:pPr>
            <a:r>
              <a:rPr lang="en-US" sz="7000" b="1" dirty="0"/>
              <a:t>Post for no less than 5 working days</a:t>
            </a:r>
          </a:p>
          <a:p>
            <a:pPr marL="800100" lvl="2" indent="0">
              <a:spcBef>
                <a:spcPts val="600"/>
              </a:spcBef>
              <a:buNone/>
            </a:pPr>
            <a:endParaRPr lang="en-US" sz="4200" b="1" dirty="0"/>
          </a:p>
          <a:p>
            <a:pPr lvl="1">
              <a:spcBef>
                <a:spcPts val="600"/>
              </a:spcBef>
              <a:buFont typeface="Wingdings" panose="05000000000000000000" pitchFamily="2" charset="2"/>
              <a:buChar char="§"/>
            </a:pPr>
            <a:r>
              <a:rPr lang="en-US" sz="6000" b="1" dirty="0"/>
              <a:t>Postings should include at a minimum:</a:t>
            </a:r>
          </a:p>
          <a:p>
            <a:pPr lvl="2">
              <a:spcBef>
                <a:spcPts val="600"/>
              </a:spcBef>
            </a:pPr>
            <a:r>
              <a:rPr lang="en-US" sz="5000" dirty="0"/>
              <a:t>Brief scope of work</a:t>
            </a:r>
          </a:p>
          <a:p>
            <a:pPr lvl="2">
              <a:spcBef>
                <a:spcPts val="600"/>
              </a:spcBef>
            </a:pPr>
            <a:r>
              <a:rPr lang="en-US" sz="5000" dirty="0"/>
              <a:t>Vendor name, contract value and period of performance</a:t>
            </a:r>
          </a:p>
          <a:p>
            <a:pPr lvl="2">
              <a:spcBef>
                <a:spcPts val="600"/>
              </a:spcBef>
            </a:pPr>
            <a:r>
              <a:rPr lang="en-US" sz="5000" dirty="0"/>
              <a:t>Any options for extension</a:t>
            </a:r>
          </a:p>
          <a:p>
            <a:pPr lvl="2">
              <a:spcBef>
                <a:spcPts val="600"/>
              </a:spcBef>
            </a:pPr>
            <a:r>
              <a:rPr lang="en-US" sz="5000" b="1" dirty="0"/>
              <a:t>THE CRITERIA OR RATIONALE FOR MAKING THE SOLE SOURCE DECISION </a:t>
            </a:r>
          </a:p>
          <a:p>
            <a:pPr lvl="2">
              <a:spcBef>
                <a:spcPts val="600"/>
              </a:spcBef>
            </a:pPr>
            <a:r>
              <a:rPr lang="en-US" sz="5000" dirty="0"/>
              <a:t>Instructions to vendors – how to respond:</a:t>
            </a:r>
          </a:p>
          <a:p>
            <a:pPr lvl="3">
              <a:spcBef>
                <a:spcPts val="600"/>
              </a:spcBef>
              <a:buFont typeface="Wingdings" panose="05000000000000000000" pitchFamily="2" charset="2"/>
              <a:buChar char="ü"/>
            </a:pPr>
            <a:r>
              <a:rPr lang="en-US" sz="5000" dirty="0"/>
              <a:t>Who to contact with questions?</a:t>
            </a:r>
          </a:p>
          <a:p>
            <a:pPr lvl="3">
              <a:spcBef>
                <a:spcPts val="600"/>
              </a:spcBef>
              <a:buFont typeface="Wingdings" panose="05000000000000000000" pitchFamily="2" charset="2"/>
              <a:buChar char="ü"/>
            </a:pPr>
            <a:r>
              <a:rPr lang="en-US" sz="5000" dirty="0"/>
              <a:t>When are </a:t>
            </a:r>
            <a:r>
              <a:rPr lang="en-US" sz="5000" dirty="0" smtClean="0"/>
              <a:t>capability </a:t>
            </a:r>
            <a:r>
              <a:rPr lang="en-US" sz="5000" dirty="0"/>
              <a:t>statements due?</a:t>
            </a:r>
          </a:p>
          <a:p>
            <a:pPr lvl="3">
              <a:spcBef>
                <a:spcPts val="600"/>
              </a:spcBef>
              <a:buFont typeface="Wingdings" panose="05000000000000000000" pitchFamily="2" charset="2"/>
              <a:buChar char="ü"/>
            </a:pPr>
            <a:r>
              <a:rPr lang="en-US" sz="5000" dirty="0"/>
              <a:t>What information should be included in the response?</a:t>
            </a:r>
          </a:p>
          <a:p>
            <a:pPr lvl="2">
              <a:spcBef>
                <a:spcPts val="600"/>
              </a:spcBef>
            </a:pPr>
            <a:endParaRPr lang="en-US" dirty="0"/>
          </a:p>
          <a:p>
            <a:pPr lvl="1" algn="ctr">
              <a:spcBef>
                <a:spcPts val="600"/>
              </a:spcBef>
              <a:buNone/>
            </a:pPr>
            <a:r>
              <a:rPr lang="en-US" sz="5500" b="1" dirty="0">
                <a:solidFill>
                  <a:schemeClr val="tx2">
                    <a:lumMod val="60000"/>
                    <a:lumOff val="40000"/>
                  </a:schemeClr>
                </a:solidFill>
              </a:rPr>
              <a:t>This is not an invitation to bid!!!</a:t>
            </a:r>
          </a:p>
          <a:p>
            <a:pPr lvl="1" algn="ctr">
              <a:spcBef>
                <a:spcPts val="600"/>
              </a:spcBef>
              <a:buNone/>
            </a:pPr>
            <a:endParaRPr lang="en-US" sz="3200" b="1" dirty="0">
              <a:solidFill>
                <a:schemeClr val="tx2">
                  <a:lumMod val="60000"/>
                  <a:lumOff val="40000"/>
                </a:schemeClr>
              </a:solidFill>
            </a:endParaRPr>
          </a:p>
        </p:txBody>
      </p:sp>
      <p:sp>
        <p:nvSpPr>
          <p:cNvPr id="8" name="Title 3"/>
          <p:cNvSpPr>
            <a:spLocks noGrp="1"/>
          </p:cNvSpPr>
          <p:nvPr>
            <p:ph type="title"/>
          </p:nvPr>
        </p:nvSpPr>
        <p:spPr>
          <a:xfrm>
            <a:off x="430427" y="135926"/>
            <a:ext cx="10515600" cy="976184"/>
          </a:xfrm>
        </p:spPr>
        <p:txBody>
          <a:bodyPr>
            <a:normAutofit/>
          </a:bodyPr>
          <a:lstStyle/>
          <a:p>
            <a:pPr algn="ctr"/>
            <a:r>
              <a:rPr lang="en-US" dirty="0"/>
              <a:t>Sole </a:t>
            </a:r>
            <a:r>
              <a:rPr lang="en-US" dirty="0" smtClean="0"/>
              <a:t>Source – WEBS Posting</a:t>
            </a:r>
            <a:endParaRPr lang="en-US" dirty="0"/>
          </a:p>
        </p:txBody>
      </p:sp>
      <p:pic>
        <p:nvPicPr>
          <p:cNvPr id="2" name="Picture 1" descr="John Kasich appoints major donor to Ohio Department of Develop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4933" y="1021203"/>
            <a:ext cx="3255101" cy="244132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7E526857-0573-4D70-A8FD-6B0E6911E341}"/>
              </a:ext>
            </a:extLst>
          </p:cNvPr>
          <p:cNvSpPr txBox="1"/>
          <p:nvPr/>
        </p:nvSpPr>
        <p:spPr>
          <a:xfrm>
            <a:off x="8316881" y="5777914"/>
            <a:ext cx="3420293" cy="646986"/>
          </a:xfrm>
          <a:prstGeom prst="roundRect">
            <a:avLst/>
          </a:prstGeom>
          <a:solidFill>
            <a:schemeClr val="accent2">
              <a:lumMod val="20000"/>
              <a:lumOff val="80000"/>
            </a:schemeClr>
          </a:solid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t>Resource:</a:t>
            </a:r>
            <a:endParaRPr lang="en-US" sz="1600" b="1" dirty="0"/>
          </a:p>
          <a:p>
            <a:r>
              <a:rPr lang="en-US" sz="1600" dirty="0" smtClean="0">
                <a:solidFill>
                  <a:schemeClr val="accent1">
                    <a:lumMod val="60000"/>
                    <a:lumOff val="40000"/>
                  </a:schemeClr>
                </a:solidFill>
                <a:hlinkClick r:id="rId4"/>
              </a:rPr>
              <a:t>Sole Source Procedure</a:t>
            </a:r>
            <a:endParaRPr lang="en-US" sz="1600" dirty="0">
              <a:solidFill>
                <a:schemeClr val="accent1">
                  <a:lumMod val="60000"/>
                  <a:lumOff val="40000"/>
                </a:schemeClr>
              </a:solidFill>
            </a:endParaRPr>
          </a:p>
        </p:txBody>
      </p:sp>
      <p:pic>
        <p:nvPicPr>
          <p:cNvPr id="4" name="Picture 3"/>
          <p:cNvPicPr>
            <a:picLocks noChangeAspect="1"/>
          </p:cNvPicPr>
          <p:nvPr/>
        </p:nvPicPr>
        <p:blipFill>
          <a:blip r:embed="rId5"/>
          <a:stretch>
            <a:fillRect/>
          </a:stretch>
        </p:blipFill>
        <p:spPr>
          <a:xfrm>
            <a:off x="1528082" y="5777914"/>
            <a:ext cx="5438775" cy="742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9779427"/>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368" y="1393372"/>
            <a:ext cx="7173686" cy="5225142"/>
          </a:xfrm>
        </p:spPr>
        <p:txBody>
          <a:bodyPr>
            <a:normAutofit/>
          </a:bodyPr>
          <a:lstStyle/>
          <a:p>
            <a:pPr marL="514350" indent="-514350">
              <a:spcBef>
                <a:spcPts val="600"/>
              </a:spcBef>
              <a:buFont typeface="+mj-lt"/>
              <a:buAutoNum type="arabicPeriod" startAt="2"/>
            </a:pPr>
            <a:r>
              <a:rPr lang="en-US" sz="3600" b="1" dirty="0"/>
              <a:t>Make all contracts/purchase documents available for public inspection</a:t>
            </a:r>
          </a:p>
          <a:p>
            <a:pPr lvl="2">
              <a:spcBef>
                <a:spcPts val="600"/>
              </a:spcBef>
            </a:pPr>
            <a:r>
              <a:rPr lang="en-US" sz="3200" dirty="0"/>
              <a:t>Post on agency website </a:t>
            </a:r>
            <a:r>
              <a:rPr lang="en-US" sz="3200" b="1" dirty="0"/>
              <a:t>at least 10-working days </a:t>
            </a:r>
            <a:r>
              <a:rPr lang="en-US" sz="3200" dirty="0"/>
              <a:t>prior to intended contract start date</a:t>
            </a:r>
          </a:p>
          <a:p>
            <a:pPr lvl="2">
              <a:spcBef>
                <a:spcPts val="600"/>
              </a:spcBef>
            </a:pPr>
            <a:r>
              <a:rPr lang="en-US" sz="3200" dirty="0"/>
              <a:t>May post notice and instructions on how to obtain a copy</a:t>
            </a:r>
          </a:p>
          <a:p>
            <a:pPr lvl="1">
              <a:spcBef>
                <a:spcPts val="600"/>
              </a:spcBef>
            </a:pPr>
            <a:endParaRPr lang="en-US" dirty="0"/>
          </a:p>
        </p:txBody>
      </p:sp>
      <p:sp>
        <p:nvSpPr>
          <p:cNvPr id="8" name="Title 3"/>
          <p:cNvSpPr>
            <a:spLocks noGrp="1"/>
          </p:cNvSpPr>
          <p:nvPr>
            <p:ph type="title"/>
          </p:nvPr>
        </p:nvSpPr>
        <p:spPr>
          <a:xfrm>
            <a:off x="304800" y="365125"/>
            <a:ext cx="11887200" cy="1130657"/>
          </a:xfrm>
        </p:spPr>
        <p:txBody>
          <a:bodyPr>
            <a:normAutofit/>
          </a:bodyPr>
          <a:lstStyle/>
          <a:p>
            <a:pPr algn="ctr"/>
            <a:r>
              <a:rPr lang="en-US" dirty="0"/>
              <a:t>Sole </a:t>
            </a:r>
            <a:r>
              <a:rPr lang="en-US" dirty="0" smtClean="0"/>
              <a:t>Source – Agency Website Posting</a:t>
            </a:r>
            <a:endParaRPr lang="en-US" dirty="0"/>
          </a:p>
        </p:txBody>
      </p:sp>
      <p:sp>
        <p:nvSpPr>
          <p:cNvPr id="4" name="TextBox 3">
            <a:extLst>
              <a:ext uri="{FF2B5EF4-FFF2-40B4-BE49-F238E27FC236}">
                <a16:creationId xmlns:a16="http://schemas.microsoft.com/office/drawing/2014/main" id="{7E526857-0573-4D70-A8FD-6B0E6911E341}"/>
              </a:ext>
            </a:extLst>
          </p:cNvPr>
          <p:cNvSpPr txBox="1"/>
          <p:nvPr/>
        </p:nvSpPr>
        <p:spPr>
          <a:xfrm>
            <a:off x="8520081" y="5971528"/>
            <a:ext cx="3420293" cy="646986"/>
          </a:xfrm>
          <a:prstGeom prst="roundRect">
            <a:avLst/>
          </a:prstGeom>
          <a:solidFill>
            <a:schemeClr val="accent2">
              <a:lumMod val="20000"/>
              <a:lumOff val="80000"/>
            </a:schemeClr>
          </a:solid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t>Resource:</a:t>
            </a:r>
            <a:endParaRPr lang="en-US" sz="1600" b="1" dirty="0"/>
          </a:p>
          <a:p>
            <a:r>
              <a:rPr lang="en-US" sz="1600" dirty="0" smtClean="0">
                <a:solidFill>
                  <a:schemeClr val="accent1">
                    <a:lumMod val="60000"/>
                    <a:lumOff val="40000"/>
                  </a:schemeClr>
                </a:solidFill>
                <a:hlinkClick r:id="rId3"/>
              </a:rPr>
              <a:t>Sole Source Procedure</a:t>
            </a:r>
            <a:endParaRPr lang="en-US" sz="1600" dirty="0">
              <a:solidFill>
                <a:schemeClr val="accent1">
                  <a:lumMod val="60000"/>
                  <a:lumOff val="40000"/>
                </a:schemeClr>
              </a:solidFill>
            </a:endParaRPr>
          </a:p>
        </p:txBody>
      </p:sp>
      <p:pic>
        <p:nvPicPr>
          <p:cNvPr id="2" name="Picture 1" descr="What happened to aid transparency under the Coalition? - Devpolicy Blog from the Development ..."/>
          <p:cNvPicPr>
            <a:picLocks noChangeAspect="1"/>
          </p:cNvPicPr>
          <p:nvPr/>
        </p:nvPicPr>
        <p:blipFill rotWithShape="1">
          <a:blip r:embed="rId4">
            <a:extLst>
              <a:ext uri="{28A0092B-C50C-407E-A947-70E740481C1C}">
                <a14:useLocalDpi xmlns:a14="http://schemas.microsoft.com/office/drawing/2010/main" val="0"/>
              </a:ext>
            </a:extLst>
          </a:blip>
          <a:srcRect l="14823" r="12396"/>
          <a:stretch/>
        </p:blipFill>
        <p:spPr>
          <a:xfrm>
            <a:off x="551542" y="4230986"/>
            <a:ext cx="2844801" cy="21939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2350314"/>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a:t>3. Submit to DES (file) through the SSCD</a:t>
            </a:r>
          </a:p>
          <a:p>
            <a:r>
              <a:rPr lang="en-US" dirty="0"/>
              <a:t>RCW 39.26.140(2) requires that </a:t>
            </a:r>
            <a:r>
              <a:rPr lang="en-US" b="1" i="1" dirty="0">
                <a:solidFill>
                  <a:srgbClr val="FF0000"/>
                </a:solidFill>
              </a:rPr>
              <a:t>[DES] must approve sole source contracts before any such contract becomes binding and before any services may be performed or goods provided under the contract. </a:t>
            </a:r>
          </a:p>
          <a:p>
            <a:r>
              <a:rPr lang="en-US" dirty="0"/>
              <a:t>Approval is obtained by filing the sole source contract or amendment in the Sole Source Contract Database (SSCD) with DES.</a:t>
            </a:r>
          </a:p>
        </p:txBody>
      </p:sp>
      <p:sp>
        <p:nvSpPr>
          <p:cNvPr id="4" name="Title 3"/>
          <p:cNvSpPr>
            <a:spLocks noGrp="1"/>
          </p:cNvSpPr>
          <p:nvPr>
            <p:ph type="title"/>
          </p:nvPr>
        </p:nvSpPr>
        <p:spPr/>
        <p:txBody>
          <a:bodyPr/>
          <a:lstStyle/>
          <a:p>
            <a:pPr algn="ctr"/>
            <a:r>
              <a:rPr lang="en-US" dirty="0" smtClean="0"/>
              <a:t>Sole Source – SSCD Filing</a:t>
            </a:r>
            <a:endParaRPr lang="en-US" dirty="0"/>
          </a:p>
        </p:txBody>
      </p:sp>
      <p:pic>
        <p:nvPicPr>
          <p:cNvPr id="5" name="Picture 4"/>
          <p:cNvPicPr>
            <a:picLocks noChangeAspect="1"/>
          </p:cNvPicPr>
          <p:nvPr/>
        </p:nvPicPr>
        <p:blipFill rotWithShape="1">
          <a:blip r:embed="rId3"/>
          <a:srcRect r="65857"/>
          <a:stretch/>
        </p:blipFill>
        <p:spPr>
          <a:xfrm>
            <a:off x="647998" y="5274137"/>
            <a:ext cx="3053145" cy="1188116"/>
          </a:xfrm>
          <a:prstGeom prst="rect">
            <a:avLst/>
          </a:prstGeom>
        </p:spPr>
      </p:pic>
      <p:sp>
        <p:nvSpPr>
          <p:cNvPr id="6" name="TextBox 5"/>
          <p:cNvSpPr txBox="1"/>
          <p:nvPr/>
        </p:nvSpPr>
        <p:spPr>
          <a:xfrm>
            <a:off x="8001278" y="5828142"/>
            <a:ext cx="4021846" cy="919401"/>
          </a:xfrm>
          <a:prstGeom prst="roundRect">
            <a:avLst/>
          </a:prstGeom>
          <a:solidFill>
            <a:schemeClr val="accent2">
              <a:lumMod val="20000"/>
              <a:lumOff val="80000"/>
            </a:schemeClr>
          </a:solid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t>Resources: </a:t>
            </a:r>
          </a:p>
          <a:p>
            <a:r>
              <a:rPr lang="en-US" sz="1600" dirty="0" smtClean="0">
                <a:hlinkClick r:id="rId4"/>
              </a:rPr>
              <a:t>Sole </a:t>
            </a:r>
            <a:r>
              <a:rPr lang="en-US" sz="1600" dirty="0">
                <a:hlinkClick r:id="rId4"/>
              </a:rPr>
              <a:t>Source Justification </a:t>
            </a:r>
            <a:r>
              <a:rPr lang="en-US" sz="1600" dirty="0" smtClean="0">
                <a:hlinkClick r:id="rId4"/>
              </a:rPr>
              <a:t>Form</a:t>
            </a:r>
            <a:endParaRPr lang="en-US" sz="1600" dirty="0" smtClean="0"/>
          </a:p>
          <a:p>
            <a:r>
              <a:rPr lang="en-US" sz="1600" dirty="0" smtClean="0">
                <a:hlinkClick r:id="rId5"/>
              </a:rPr>
              <a:t>Sole Source Contracts Database (SSCD)</a:t>
            </a:r>
            <a:endParaRPr lang="en-US" sz="1600" dirty="0"/>
          </a:p>
        </p:txBody>
      </p:sp>
    </p:spTree>
    <p:extLst>
      <p:ext uri="{BB962C8B-B14F-4D97-AF65-F5344CB8AC3E}">
        <p14:creationId xmlns:p14="http://schemas.microsoft.com/office/powerpoint/2010/main" val="3098626936"/>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376" y="1143000"/>
            <a:ext cx="11521440" cy="5513832"/>
          </a:xfrm>
        </p:spPr>
        <p:txBody>
          <a:bodyPr>
            <a:normAutofit/>
          </a:bodyPr>
          <a:lstStyle/>
          <a:p>
            <a:pPr>
              <a:spcBef>
                <a:spcPts val="600"/>
              </a:spcBef>
              <a:buFont typeface="Wingdings" panose="05000000000000000000" pitchFamily="2" charset="2"/>
              <a:buChar char="§"/>
            </a:pPr>
            <a:r>
              <a:rPr lang="en-US" sz="3600" dirty="0"/>
              <a:t>Sole source </a:t>
            </a:r>
            <a:r>
              <a:rPr lang="en-US" sz="3600" b="1" dirty="0"/>
              <a:t>contract</a:t>
            </a:r>
            <a:r>
              <a:rPr lang="en-US" sz="3600" dirty="0"/>
              <a:t> justification questions </a:t>
            </a:r>
          </a:p>
          <a:p>
            <a:pPr>
              <a:spcBef>
                <a:spcPts val="600"/>
              </a:spcBef>
            </a:pPr>
            <a:endParaRPr lang="en-US" sz="2800" dirty="0"/>
          </a:p>
          <a:p>
            <a:pPr lvl="1">
              <a:spcBef>
                <a:spcPts val="600"/>
              </a:spcBef>
            </a:pPr>
            <a:r>
              <a:rPr lang="en-US" sz="2400" dirty="0"/>
              <a:t>Business need or problem that requires this contract?</a:t>
            </a:r>
          </a:p>
          <a:p>
            <a:pPr lvl="1"/>
            <a:r>
              <a:rPr lang="en-US" sz="2400" dirty="0"/>
              <a:t>How did the agency conclude that the costs, fees, or rates negotiated are fair and reasonable?</a:t>
            </a:r>
          </a:p>
          <a:p>
            <a:pPr lvl="1"/>
            <a:r>
              <a:rPr lang="en-US" sz="2400" dirty="0"/>
              <a:t>Unique features, qualifications, abilities or expertise of the contractor</a:t>
            </a:r>
          </a:p>
          <a:p>
            <a:pPr lvl="1"/>
            <a:r>
              <a:rPr lang="en-US" sz="2400" dirty="0"/>
              <a:t>Market research conducted to conclude that alternative sources were inappropriate or unavailable?</a:t>
            </a:r>
          </a:p>
          <a:p>
            <a:pPr lvl="1"/>
            <a:r>
              <a:rPr lang="en-US" sz="2400" dirty="0"/>
              <a:t>Detailed and compelling description of the costs and risks mitigated by contracting with this contractor </a:t>
            </a:r>
          </a:p>
          <a:p>
            <a:pPr lvl="1"/>
            <a:endParaRPr lang="en-US" dirty="0"/>
          </a:p>
          <a:p>
            <a:pPr lvl="2">
              <a:spcBef>
                <a:spcPts val="600"/>
              </a:spcBef>
            </a:pPr>
            <a:endParaRPr lang="en-US" dirty="0"/>
          </a:p>
          <a:p>
            <a:pPr lvl="1">
              <a:spcBef>
                <a:spcPts val="600"/>
              </a:spcBef>
            </a:pPr>
            <a:endParaRPr lang="en-US" sz="2400" dirty="0"/>
          </a:p>
        </p:txBody>
      </p:sp>
      <p:sp>
        <p:nvSpPr>
          <p:cNvPr id="6" name="Title 5"/>
          <p:cNvSpPr>
            <a:spLocks noGrp="1"/>
          </p:cNvSpPr>
          <p:nvPr>
            <p:ph type="title"/>
          </p:nvPr>
        </p:nvSpPr>
        <p:spPr>
          <a:xfrm>
            <a:off x="838200" y="365125"/>
            <a:ext cx="10515600" cy="777875"/>
          </a:xfrm>
        </p:spPr>
        <p:txBody>
          <a:bodyPr/>
          <a:lstStyle/>
          <a:p>
            <a:pPr algn="ctr"/>
            <a:r>
              <a:rPr lang="en-US" dirty="0"/>
              <a:t>Sole </a:t>
            </a:r>
            <a:r>
              <a:rPr lang="en-US" dirty="0" smtClean="0"/>
              <a:t>Source Justification </a:t>
            </a:r>
            <a:endParaRPr lang="en-US" dirty="0"/>
          </a:p>
        </p:txBody>
      </p:sp>
    </p:spTree>
    <p:extLst>
      <p:ext uri="{BB962C8B-B14F-4D97-AF65-F5344CB8AC3E}">
        <p14:creationId xmlns:p14="http://schemas.microsoft.com/office/powerpoint/2010/main" val="4088022711"/>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952" y="1143000"/>
            <a:ext cx="11399520" cy="5029200"/>
          </a:xfrm>
        </p:spPr>
        <p:txBody>
          <a:bodyPr>
            <a:normAutofit lnSpcReduction="10000"/>
          </a:bodyPr>
          <a:lstStyle/>
          <a:p>
            <a:pPr>
              <a:spcBef>
                <a:spcPts val="600"/>
              </a:spcBef>
              <a:buFont typeface="Wingdings" panose="05000000000000000000" pitchFamily="2" charset="2"/>
              <a:buChar char="§"/>
            </a:pPr>
            <a:r>
              <a:rPr lang="en-US" sz="2800" dirty="0"/>
              <a:t>Sole source </a:t>
            </a:r>
            <a:r>
              <a:rPr lang="en-US" sz="2800" b="1" dirty="0"/>
              <a:t>contract </a:t>
            </a:r>
            <a:r>
              <a:rPr lang="en-US" sz="2800" dirty="0"/>
              <a:t>justification questions (con’t):</a:t>
            </a:r>
          </a:p>
          <a:p>
            <a:pPr marL="914400" lvl="1" indent="-514350"/>
            <a:r>
              <a:rPr lang="en-US" sz="2400" dirty="0"/>
              <a:t>Special circumstances such as confidential investigations, copyright restrictions, etc.</a:t>
            </a:r>
          </a:p>
          <a:p>
            <a:pPr marL="914400" lvl="1" indent="-514350"/>
            <a:r>
              <a:rPr lang="en-US" sz="2400" dirty="0"/>
              <a:t>Unavoidable, critical time delays or issues that prevented the agency from completing this acquisition using a competitive process</a:t>
            </a:r>
          </a:p>
          <a:p>
            <a:pPr marL="914400" lvl="1" indent="-514350"/>
            <a:r>
              <a:rPr lang="en-US" sz="2400" dirty="0"/>
              <a:t>Geographic limitations</a:t>
            </a:r>
          </a:p>
          <a:p>
            <a:pPr marL="914400" lvl="1" indent="-514350"/>
            <a:r>
              <a:rPr lang="en-US" sz="2400" dirty="0"/>
              <a:t>Consequences of not having this sole source filing approved (include impact to the agency and to services it provides)</a:t>
            </a:r>
          </a:p>
          <a:p>
            <a:pPr marL="914400" lvl="1" indent="-514350"/>
            <a:r>
              <a:rPr lang="en-US" sz="2400" dirty="0"/>
              <a:t>Considerations were given to providing opportunities in this contract for small business, including but not limited to unbundling the goods and/or services acquired? </a:t>
            </a:r>
          </a:p>
          <a:p>
            <a:pPr lvl="2">
              <a:spcBef>
                <a:spcPts val="600"/>
              </a:spcBef>
            </a:pPr>
            <a:endParaRPr lang="en-US" dirty="0"/>
          </a:p>
          <a:p>
            <a:pPr lvl="1">
              <a:spcBef>
                <a:spcPts val="600"/>
              </a:spcBef>
            </a:pPr>
            <a:endParaRPr lang="en-US" sz="2400" dirty="0"/>
          </a:p>
        </p:txBody>
      </p:sp>
      <p:sp>
        <p:nvSpPr>
          <p:cNvPr id="6" name="Title 5"/>
          <p:cNvSpPr>
            <a:spLocks noGrp="1"/>
          </p:cNvSpPr>
          <p:nvPr>
            <p:ph type="title"/>
          </p:nvPr>
        </p:nvSpPr>
        <p:spPr>
          <a:xfrm>
            <a:off x="838200" y="365125"/>
            <a:ext cx="10515600" cy="777875"/>
          </a:xfrm>
        </p:spPr>
        <p:txBody>
          <a:bodyPr/>
          <a:lstStyle/>
          <a:p>
            <a:pPr algn="ctr"/>
            <a:r>
              <a:rPr lang="en-US" dirty="0"/>
              <a:t>Sole </a:t>
            </a:r>
            <a:r>
              <a:rPr lang="en-US" dirty="0" smtClean="0"/>
              <a:t>Source Justification</a:t>
            </a:r>
            <a:endParaRPr lang="en-US" dirty="0"/>
          </a:p>
        </p:txBody>
      </p:sp>
    </p:spTree>
    <p:extLst>
      <p:ext uri="{BB962C8B-B14F-4D97-AF65-F5344CB8AC3E}">
        <p14:creationId xmlns:p14="http://schemas.microsoft.com/office/powerpoint/2010/main" val="1663204464"/>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1"/>
            <a:r>
              <a:rPr lang="en-US" sz="3200" dirty="0" smtClean="0"/>
              <a:t>Do </a:t>
            </a:r>
            <a:r>
              <a:rPr lang="en-US" sz="3200" dirty="0"/>
              <a:t>the answers address the questions?</a:t>
            </a:r>
          </a:p>
          <a:p>
            <a:pPr lvl="1"/>
            <a:r>
              <a:rPr lang="en-US" sz="3200" dirty="0"/>
              <a:t>Do they convince the reader that a sole source exists?</a:t>
            </a:r>
          </a:p>
          <a:p>
            <a:pPr lvl="1"/>
            <a:r>
              <a:rPr lang="en-US" sz="3200" dirty="0"/>
              <a:t>Do similar services or goods exist from other vendors?</a:t>
            </a:r>
          </a:p>
          <a:p>
            <a:pPr lvl="1"/>
            <a:r>
              <a:rPr lang="en-US" sz="3200" dirty="0"/>
              <a:t>Are they complete and compelling?</a:t>
            </a:r>
          </a:p>
          <a:p>
            <a:pPr lvl="1"/>
            <a:r>
              <a:rPr lang="en-US" sz="3200" dirty="0"/>
              <a:t>Are they understandable to a 3</a:t>
            </a:r>
            <a:r>
              <a:rPr lang="en-US" sz="3200" baseline="30000" dirty="0"/>
              <a:t>rd</a:t>
            </a:r>
            <a:r>
              <a:rPr lang="en-US" sz="3200" dirty="0"/>
              <a:t> party?</a:t>
            </a:r>
          </a:p>
          <a:p>
            <a:pPr lvl="1"/>
            <a:r>
              <a:rPr lang="en-US" sz="3200" dirty="0"/>
              <a:t>Will they stand up to scrutiny?</a:t>
            </a:r>
          </a:p>
        </p:txBody>
      </p:sp>
      <p:sp>
        <p:nvSpPr>
          <p:cNvPr id="4" name="Title 3"/>
          <p:cNvSpPr>
            <a:spLocks noGrp="1"/>
          </p:cNvSpPr>
          <p:nvPr>
            <p:ph type="title"/>
          </p:nvPr>
        </p:nvSpPr>
        <p:spPr/>
        <p:txBody>
          <a:bodyPr/>
          <a:lstStyle/>
          <a:p>
            <a:r>
              <a:rPr lang="en-US" dirty="0"/>
              <a:t>Sole </a:t>
            </a:r>
            <a:r>
              <a:rPr lang="en-US" dirty="0" smtClean="0"/>
              <a:t>Source – What DES Looks for:</a:t>
            </a:r>
            <a:endParaRPr lang="en-US" dirty="0"/>
          </a:p>
        </p:txBody>
      </p:sp>
      <p:pic>
        <p:nvPicPr>
          <p:cNvPr id="3" name="Picture 2" descr="Clipart - Magnifying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262254">
            <a:off x="9508860" y="4365966"/>
            <a:ext cx="2227564" cy="1637260"/>
          </a:xfrm>
          <a:prstGeom prst="rect">
            <a:avLst/>
          </a:prstGeom>
        </p:spPr>
      </p:pic>
    </p:spTree>
    <p:extLst>
      <p:ext uri="{BB962C8B-B14F-4D97-AF65-F5344CB8AC3E}">
        <p14:creationId xmlns:p14="http://schemas.microsoft.com/office/powerpoint/2010/main" val="2370407310"/>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371600"/>
            <a:ext cx="9115168" cy="4876800"/>
          </a:xfrm>
        </p:spPr>
        <p:txBody>
          <a:bodyPr>
            <a:noAutofit/>
          </a:bodyPr>
          <a:lstStyle/>
          <a:p>
            <a:pPr>
              <a:buFont typeface="Wingdings" panose="05000000000000000000" pitchFamily="2" charset="2"/>
              <a:buChar char="§"/>
            </a:pPr>
            <a:r>
              <a:rPr lang="en-US" sz="4000" dirty="0"/>
              <a:t>What DES looks for:</a:t>
            </a:r>
          </a:p>
          <a:p>
            <a:pPr lvl="1">
              <a:buFont typeface="Arial" panose="020B0604020202020204" pitchFamily="34" charset="0"/>
              <a:buChar char="‒"/>
            </a:pPr>
            <a:r>
              <a:rPr lang="en-US" sz="3600" dirty="0"/>
              <a:t>Attachments</a:t>
            </a:r>
          </a:p>
          <a:p>
            <a:pPr lvl="2"/>
            <a:r>
              <a:rPr lang="en-US" sz="3600" dirty="0"/>
              <a:t>Contract/Purchase Order</a:t>
            </a:r>
          </a:p>
          <a:p>
            <a:pPr lvl="2"/>
            <a:r>
              <a:rPr lang="en-US" sz="3600" dirty="0"/>
              <a:t>WEBS posting</a:t>
            </a:r>
          </a:p>
          <a:p>
            <a:pPr lvl="2"/>
            <a:r>
              <a:rPr lang="en-US" sz="3600" dirty="0"/>
              <a:t>Sole Source notification  </a:t>
            </a:r>
          </a:p>
          <a:p>
            <a:pPr lvl="2"/>
            <a:r>
              <a:rPr lang="en-US" sz="3600" dirty="0"/>
              <a:t>Other documents to support the filing</a:t>
            </a:r>
          </a:p>
        </p:txBody>
      </p:sp>
      <p:sp>
        <p:nvSpPr>
          <p:cNvPr id="4" name="Title 3"/>
          <p:cNvSpPr>
            <a:spLocks noGrp="1"/>
          </p:cNvSpPr>
          <p:nvPr>
            <p:ph type="title"/>
          </p:nvPr>
        </p:nvSpPr>
        <p:spPr>
          <a:xfrm>
            <a:off x="887627" y="142704"/>
            <a:ext cx="10515600" cy="1325563"/>
          </a:xfrm>
        </p:spPr>
        <p:txBody>
          <a:bodyPr/>
          <a:lstStyle/>
          <a:p>
            <a:r>
              <a:rPr lang="en-US" dirty="0"/>
              <a:t>Sole </a:t>
            </a:r>
            <a:r>
              <a:rPr lang="en-US" dirty="0" smtClean="0"/>
              <a:t>Source – What DES Looks for:</a:t>
            </a:r>
            <a:endParaRPr lang="en-US" dirty="0"/>
          </a:p>
        </p:txBody>
      </p:sp>
      <p:pic>
        <p:nvPicPr>
          <p:cNvPr id="3" name="Picture 2" descr="Fichier:Documents icon.svg — Wikipé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52" y="3042702"/>
            <a:ext cx="2189151" cy="2579621"/>
          </a:xfrm>
          <a:prstGeom prst="rect">
            <a:avLst/>
          </a:prstGeom>
        </p:spPr>
      </p:pic>
    </p:spTree>
    <p:extLst>
      <p:ext uri="{BB962C8B-B14F-4D97-AF65-F5344CB8AC3E}">
        <p14:creationId xmlns:p14="http://schemas.microsoft.com/office/powerpoint/2010/main" val="2012830047"/>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normAutofit/>
          </a:bodyPr>
          <a:lstStyle/>
          <a:p>
            <a:pPr marL="0" indent="0">
              <a:lnSpc>
                <a:spcPct val="90000"/>
              </a:lnSpc>
              <a:buNone/>
              <a:tabLst>
                <a:tab pos="0" algn="l"/>
              </a:tabLst>
            </a:pPr>
            <a:r>
              <a:rPr lang="en-US" sz="2800" b="1" dirty="0"/>
              <a:t>Amendments</a:t>
            </a:r>
            <a:r>
              <a:rPr lang="en-US" sz="2800" dirty="0"/>
              <a:t> </a:t>
            </a:r>
            <a:r>
              <a:rPr lang="en-US" sz="2800" b="1" dirty="0"/>
              <a:t>require filing if the original contract was filed except</a:t>
            </a:r>
            <a:r>
              <a:rPr lang="en-US" sz="2800" b="1" dirty="0" smtClean="0"/>
              <a:t>:</a:t>
            </a:r>
            <a:endParaRPr lang="en-US" sz="2800" b="1" dirty="0"/>
          </a:p>
          <a:p>
            <a:pPr marL="914400" lvl="2" indent="0">
              <a:lnSpc>
                <a:spcPct val="90000"/>
              </a:lnSpc>
              <a:buNone/>
            </a:pPr>
            <a:r>
              <a:rPr lang="en-US" sz="2800" b="1" dirty="0" smtClean="0"/>
              <a:t>“Minor or administrative change” </a:t>
            </a:r>
            <a:r>
              <a:rPr lang="en-US" sz="2800" dirty="0" smtClean="0"/>
              <a:t>means:</a:t>
            </a:r>
            <a:endParaRPr lang="en-US" sz="2800" dirty="0"/>
          </a:p>
          <a:p>
            <a:pPr marL="914400" lvl="2" indent="0">
              <a:lnSpc>
                <a:spcPct val="90000"/>
              </a:lnSpc>
              <a:buNone/>
            </a:pPr>
            <a:r>
              <a:rPr lang="en-US" sz="2800" dirty="0" smtClean="0"/>
              <a:t>Revisions </a:t>
            </a:r>
            <a:r>
              <a:rPr lang="en-US" sz="2800" dirty="0"/>
              <a:t>to the terms of a contract that do not affect the substantive rights of any party to that contract, such as a contractor's address change, etc. Changes to contract performance or compensation, etc. would be examples of substantive changes. </a:t>
            </a:r>
          </a:p>
          <a:p>
            <a:pPr lvl="2">
              <a:lnSpc>
                <a:spcPct val="90000"/>
              </a:lnSpc>
            </a:pPr>
            <a:endParaRPr lang="en-US" dirty="0"/>
          </a:p>
          <a:p>
            <a:pPr lvl="2">
              <a:lnSpc>
                <a:spcPct val="90000"/>
              </a:lnSpc>
              <a:buFont typeface="Wingdings" pitchFamily="2" charset="2"/>
              <a:buNone/>
            </a:pPr>
            <a:endParaRPr lang="en-US" dirty="0"/>
          </a:p>
        </p:txBody>
      </p:sp>
      <p:sp>
        <p:nvSpPr>
          <p:cNvPr id="5" name="Title 4"/>
          <p:cNvSpPr>
            <a:spLocks noGrp="1"/>
          </p:cNvSpPr>
          <p:nvPr>
            <p:ph type="title"/>
          </p:nvPr>
        </p:nvSpPr>
        <p:spPr/>
        <p:txBody>
          <a:bodyPr/>
          <a:lstStyle/>
          <a:p>
            <a:pPr algn="ctr"/>
            <a:r>
              <a:rPr lang="en-US" dirty="0"/>
              <a:t>Sole </a:t>
            </a:r>
            <a:r>
              <a:rPr lang="en-US" dirty="0" smtClean="0"/>
              <a:t>Source Amendments</a:t>
            </a:r>
            <a:endParaRPr lang="en-US" dirty="0"/>
          </a:p>
        </p:txBody>
      </p:sp>
      <p:sp>
        <p:nvSpPr>
          <p:cNvPr id="4" name="TextBox 3">
            <a:extLst>
              <a:ext uri="{FF2B5EF4-FFF2-40B4-BE49-F238E27FC236}">
                <a16:creationId xmlns:a16="http://schemas.microsoft.com/office/drawing/2014/main" id="{7E526857-0573-4D70-A8FD-6B0E6911E341}"/>
              </a:ext>
            </a:extLst>
          </p:cNvPr>
          <p:cNvSpPr txBox="1"/>
          <p:nvPr/>
        </p:nvSpPr>
        <p:spPr>
          <a:xfrm>
            <a:off x="8194961" y="5327118"/>
            <a:ext cx="3420293" cy="1191816"/>
          </a:xfrm>
          <a:prstGeom prst="roundRect">
            <a:avLst/>
          </a:prstGeom>
          <a:solidFill>
            <a:schemeClr val="accent2">
              <a:lumMod val="20000"/>
              <a:lumOff val="80000"/>
            </a:schemeClr>
          </a:solid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t>Resources:</a:t>
            </a:r>
            <a:endParaRPr lang="en-US" sz="1600" b="1" dirty="0"/>
          </a:p>
          <a:p>
            <a:r>
              <a:rPr lang="en-US" sz="1600" dirty="0" smtClean="0">
                <a:solidFill>
                  <a:schemeClr val="accent1">
                    <a:lumMod val="60000"/>
                    <a:lumOff val="40000"/>
                  </a:schemeClr>
                </a:solidFill>
                <a:hlinkClick r:id="rId3"/>
              </a:rPr>
              <a:t>Policy </a:t>
            </a:r>
            <a:r>
              <a:rPr lang="en-US" sz="1600" dirty="0">
                <a:solidFill>
                  <a:schemeClr val="accent1">
                    <a:lumMod val="60000"/>
                    <a:lumOff val="40000"/>
                  </a:schemeClr>
                </a:solidFill>
                <a:hlinkClick r:id="rId3"/>
              </a:rPr>
              <a:t>DES-140-00 | Sole </a:t>
            </a:r>
            <a:r>
              <a:rPr lang="en-US" sz="1600" dirty="0" smtClean="0">
                <a:solidFill>
                  <a:schemeClr val="accent1">
                    <a:lumMod val="60000"/>
                    <a:lumOff val="40000"/>
                  </a:schemeClr>
                </a:solidFill>
                <a:hlinkClick r:id="rId3"/>
              </a:rPr>
              <a:t>Source</a:t>
            </a:r>
            <a:endParaRPr lang="en-US" sz="1600" dirty="0" smtClean="0">
              <a:solidFill>
                <a:schemeClr val="accent1">
                  <a:lumMod val="60000"/>
                  <a:lumOff val="40000"/>
                </a:schemeClr>
              </a:solidFill>
            </a:endParaRPr>
          </a:p>
          <a:p>
            <a:r>
              <a:rPr lang="en-US" sz="1600" dirty="0" smtClean="0">
                <a:solidFill>
                  <a:schemeClr val="accent1">
                    <a:lumMod val="60000"/>
                    <a:lumOff val="40000"/>
                  </a:schemeClr>
                </a:solidFill>
                <a:hlinkClick r:id="rId4"/>
              </a:rPr>
              <a:t>Amendment Justification Form</a:t>
            </a:r>
            <a:endParaRPr lang="en-US" sz="1600" dirty="0" smtClean="0">
              <a:solidFill>
                <a:schemeClr val="accent1">
                  <a:lumMod val="60000"/>
                  <a:lumOff val="40000"/>
                </a:schemeClr>
              </a:solidFill>
            </a:endParaRPr>
          </a:p>
          <a:p>
            <a:r>
              <a:rPr lang="en-US" sz="1600" dirty="0" smtClean="0">
                <a:solidFill>
                  <a:schemeClr val="accent1">
                    <a:lumMod val="60000"/>
                    <a:lumOff val="40000"/>
                  </a:schemeClr>
                </a:solidFill>
                <a:hlinkClick r:id="rId5"/>
              </a:rPr>
              <a:t>Policy Glossary Supplement</a:t>
            </a:r>
            <a:endParaRPr lang="en-US" sz="1600" dirty="0">
              <a:solidFill>
                <a:schemeClr val="accent1">
                  <a:lumMod val="60000"/>
                  <a:lumOff val="40000"/>
                </a:schemeClr>
              </a:solidFill>
            </a:endParaRPr>
          </a:p>
        </p:txBody>
      </p:sp>
    </p:spTree>
    <p:extLst>
      <p:ext uri="{BB962C8B-B14F-4D97-AF65-F5344CB8AC3E}">
        <p14:creationId xmlns:p14="http://schemas.microsoft.com/office/powerpoint/2010/main" val="2925330956"/>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
            </a:pPr>
            <a:r>
              <a:rPr lang="en-US" sz="3600" dirty="0"/>
              <a:t>Late filings</a:t>
            </a:r>
          </a:p>
          <a:p>
            <a:endParaRPr lang="en-US" dirty="0" smtClean="0"/>
          </a:p>
          <a:p>
            <a:endParaRPr lang="en-US" sz="3200" dirty="0" smtClean="0"/>
          </a:p>
          <a:p>
            <a:endParaRPr lang="en-US" sz="3200" dirty="0"/>
          </a:p>
          <a:p>
            <a:pPr>
              <a:buFont typeface="Wingdings" panose="05000000000000000000" pitchFamily="2" charset="2"/>
              <a:buChar char="§"/>
            </a:pPr>
            <a:r>
              <a:rPr lang="en-US" sz="3600" dirty="0" smtClean="0"/>
              <a:t>How to avoid “Disapprovals”</a:t>
            </a:r>
          </a:p>
          <a:p>
            <a:pPr lvl="1"/>
            <a:r>
              <a:rPr lang="en-US" sz="2800" b="1" dirty="0"/>
              <a:t>Work cannot begin on a Contract/PO until approved by </a:t>
            </a:r>
            <a:r>
              <a:rPr lang="en-US" sz="2800" b="1" dirty="0" smtClean="0"/>
              <a:t>DES</a:t>
            </a:r>
            <a:endParaRPr lang="en-US" sz="2800" b="1" dirty="0"/>
          </a:p>
        </p:txBody>
      </p:sp>
      <p:sp>
        <p:nvSpPr>
          <p:cNvPr id="4" name="Title 3"/>
          <p:cNvSpPr>
            <a:spLocks noGrp="1"/>
          </p:cNvSpPr>
          <p:nvPr>
            <p:ph type="title"/>
          </p:nvPr>
        </p:nvSpPr>
        <p:spPr/>
        <p:txBody>
          <a:bodyPr/>
          <a:lstStyle/>
          <a:p>
            <a:pPr algn="ctr"/>
            <a:r>
              <a:rPr lang="en-US" dirty="0"/>
              <a:t>Sole Source – Late filings</a:t>
            </a:r>
          </a:p>
        </p:txBody>
      </p:sp>
      <p:pic>
        <p:nvPicPr>
          <p:cNvPr id="5" name="Picture 4" descr="La puntualidad como arte | PROTOCOLO Y ETIQUETA">
            <a:extLst>
              <a:ext uri="{FF2B5EF4-FFF2-40B4-BE49-F238E27FC236}">
                <a16:creationId xmlns:a16="http://schemas.microsoft.com/office/drawing/2014/main" id="{48CFC594-0088-4545-AFE7-8C31B8337C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4710" y="1690688"/>
            <a:ext cx="4522205" cy="2261103"/>
          </a:xfrm>
          <a:prstGeom prst="rect">
            <a:avLst/>
          </a:prstGeom>
          <a:effectLst>
            <a:outerShdw blurRad="292100" dist="139700" dir="2700000" algn="ctr" rotWithShape="0">
              <a:schemeClr val="tx1">
                <a:alpha val="65000"/>
              </a:schemeClr>
            </a:outerShdw>
          </a:effectLst>
        </p:spPr>
      </p:pic>
      <p:sp>
        <p:nvSpPr>
          <p:cNvPr id="6" name="TextBox 5">
            <a:extLst>
              <a:ext uri="{FF2B5EF4-FFF2-40B4-BE49-F238E27FC236}">
                <a16:creationId xmlns:a16="http://schemas.microsoft.com/office/drawing/2014/main" id="{7E526857-0573-4D70-A8FD-6B0E6911E341}"/>
              </a:ext>
            </a:extLst>
          </p:cNvPr>
          <p:cNvSpPr txBox="1"/>
          <p:nvPr/>
        </p:nvSpPr>
        <p:spPr>
          <a:xfrm>
            <a:off x="8316881" y="5717262"/>
            <a:ext cx="3420293" cy="919401"/>
          </a:xfrm>
          <a:prstGeom prst="roundRect">
            <a:avLst/>
          </a:prstGeom>
          <a:solidFill>
            <a:schemeClr val="accent2">
              <a:lumMod val="20000"/>
              <a:lumOff val="80000"/>
            </a:schemeClr>
          </a:solid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t>Resources:</a:t>
            </a:r>
            <a:endParaRPr lang="en-US" sz="1600" b="1" dirty="0"/>
          </a:p>
          <a:p>
            <a:r>
              <a:rPr lang="en-US" sz="1600" dirty="0" smtClean="0">
                <a:solidFill>
                  <a:schemeClr val="accent1">
                    <a:lumMod val="60000"/>
                    <a:lumOff val="40000"/>
                  </a:schemeClr>
                </a:solidFill>
                <a:hlinkClick r:id="rId4"/>
              </a:rPr>
              <a:t>Policy </a:t>
            </a:r>
            <a:r>
              <a:rPr lang="en-US" sz="1600" dirty="0">
                <a:solidFill>
                  <a:schemeClr val="accent1">
                    <a:lumMod val="60000"/>
                    <a:lumOff val="40000"/>
                  </a:schemeClr>
                </a:solidFill>
                <a:hlinkClick r:id="rId4"/>
              </a:rPr>
              <a:t>DES-140-00 | Sole </a:t>
            </a:r>
            <a:r>
              <a:rPr lang="en-US" sz="1600" dirty="0" smtClean="0">
                <a:solidFill>
                  <a:schemeClr val="accent1">
                    <a:lumMod val="60000"/>
                    <a:lumOff val="40000"/>
                  </a:schemeClr>
                </a:solidFill>
                <a:hlinkClick r:id="rId4"/>
              </a:rPr>
              <a:t>Source</a:t>
            </a:r>
            <a:endParaRPr lang="en-US" sz="1600" dirty="0" smtClean="0">
              <a:solidFill>
                <a:schemeClr val="accent1">
                  <a:lumMod val="60000"/>
                  <a:lumOff val="40000"/>
                </a:schemeClr>
              </a:solidFill>
            </a:endParaRPr>
          </a:p>
          <a:p>
            <a:r>
              <a:rPr lang="en-US" sz="1600" dirty="0" smtClean="0">
                <a:solidFill>
                  <a:schemeClr val="accent1">
                    <a:lumMod val="60000"/>
                    <a:lumOff val="40000"/>
                  </a:schemeClr>
                </a:solidFill>
                <a:hlinkClick r:id="rId5"/>
              </a:rPr>
              <a:t>Late Filing Justification Form</a:t>
            </a:r>
            <a:endParaRPr lang="en-US" sz="1600" dirty="0" smtClean="0">
              <a:solidFill>
                <a:schemeClr val="accent1">
                  <a:lumMod val="60000"/>
                  <a:lumOff val="40000"/>
                </a:schemeClr>
              </a:solidFill>
            </a:endParaRPr>
          </a:p>
        </p:txBody>
      </p:sp>
    </p:spTree>
    <p:extLst>
      <p:ext uri="{BB962C8B-B14F-4D97-AF65-F5344CB8AC3E}">
        <p14:creationId xmlns:p14="http://schemas.microsoft.com/office/powerpoint/2010/main" val="3341145651"/>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961" y="997651"/>
            <a:ext cx="9744075" cy="606225"/>
          </a:xfrm>
        </p:spPr>
        <p:txBody>
          <a:bodyPr>
            <a:noAutofit/>
          </a:bodyPr>
          <a:lstStyle/>
          <a:p>
            <a:r>
              <a:rPr lang="en-US" dirty="0"/>
              <a:t>Master contracts</a:t>
            </a:r>
          </a:p>
        </p:txBody>
      </p:sp>
      <p:sp>
        <p:nvSpPr>
          <p:cNvPr id="3" name="Text Placeholder 3">
            <a:extLst>
              <a:ext uri="{FF2B5EF4-FFF2-40B4-BE49-F238E27FC236}">
                <a16:creationId xmlns:a16="http://schemas.microsoft.com/office/drawing/2014/main" id="{D41A8C81-3B27-4E4E-A5D1-638521D7F976}"/>
              </a:ext>
            </a:extLst>
          </p:cNvPr>
          <p:cNvSpPr txBox="1">
            <a:spLocks/>
          </p:cNvSpPr>
          <p:nvPr/>
        </p:nvSpPr>
        <p:spPr>
          <a:xfrm>
            <a:off x="2810227" y="1953832"/>
            <a:ext cx="6571544" cy="1295502"/>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effectLst>
                  <a:outerShdw blurRad="38100" dist="38100" dir="2700000" algn="tl">
                    <a:srgbClr val="000000">
                      <a:alpha val="43137"/>
                    </a:srgbClr>
                  </a:outerShdw>
                </a:effectLst>
              </a:rPr>
              <a:t>Cindy Zielinski | Contracts </a:t>
            </a:r>
            <a:r>
              <a:rPr lang="en-US" dirty="0" smtClean="0">
                <a:effectLst>
                  <a:outerShdw blurRad="38100" dist="38100" dir="2700000" algn="tl">
                    <a:srgbClr val="000000">
                      <a:alpha val="43137"/>
                    </a:srgbClr>
                  </a:outerShdw>
                </a:effectLst>
              </a:rPr>
              <a:t>Liaison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23494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38416"/>
            <a:ext cx="8229600" cy="4789232"/>
          </a:xfrm>
        </p:spPr>
        <p:txBody>
          <a:bodyPr>
            <a:normAutofit lnSpcReduction="10000"/>
          </a:bodyPr>
          <a:lstStyle/>
          <a:p>
            <a:pPr>
              <a:spcBef>
                <a:spcPts val="600"/>
              </a:spcBef>
            </a:pPr>
            <a:r>
              <a:rPr lang="en-US" sz="3200" b="1" dirty="0"/>
              <a:t>Exemptions</a:t>
            </a:r>
            <a:r>
              <a:rPr lang="en-US" sz="3200" dirty="0"/>
              <a:t> to sole source filing requirements:</a:t>
            </a:r>
          </a:p>
          <a:p>
            <a:pPr marL="0" indent="0">
              <a:spcBef>
                <a:spcPts val="600"/>
              </a:spcBef>
              <a:buNone/>
            </a:pPr>
            <a:endParaRPr lang="en-US" sz="3200" dirty="0"/>
          </a:p>
          <a:p>
            <a:pPr lvl="1">
              <a:spcBef>
                <a:spcPts val="600"/>
              </a:spcBef>
            </a:pPr>
            <a:r>
              <a:rPr lang="en-US" sz="2800" dirty="0"/>
              <a:t>20 Exemptions listed in Policy DES-140-00</a:t>
            </a:r>
          </a:p>
          <a:p>
            <a:pPr marL="457200" lvl="1" indent="0">
              <a:spcBef>
                <a:spcPts val="600"/>
              </a:spcBef>
              <a:buNone/>
            </a:pPr>
            <a:endParaRPr lang="en-US" sz="2800" dirty="0"/>
          </a:p>
          <a:p>
            <a:pPr lvl="1">
              <a:spcBef>
                <a:spcPts val="600"/>
              </a:spcBef>
            </a:pPr>
            <a:r>
              <a:rPr lang="en-US" sz="2800" dirty="0"/>
              <a:t>Agencies </a:t>
            </a:r>
            <a:r>
              <a:rPr lang="en-US" sz="2800" u="sng" dirty="0"/>
              <a:t>may</a:t>
            </a:r>
            <a:r>
              <a:rPr lang="en-US" sz="2800" dirty="0"/>
              <a:t> request exemptions for </a:t>
            </a:r>
            <a:r>
              <a:rPr lang="en-US" sz="2800" b="1" dirty="0"/>
              <a:t>specific contracts</a:t>
            </a:r>
            <a:r>
              <a:rPr lang="en-US" sz="2800" dirty="0"/>
              <a:t> or </a:t>
            </a:r>
            <a:r>
              <a:rPr lang="en-US" sz="2800" b="1" dirty="0"/>
              <a:t>category of contracts</a:t>
            </a:r>
          </a:p>
          <a:p>
            <a:pPr lvl="2">
              <a:spcBef>
                <a:spcPts val="600"/>
              </a:spcBef>
            </a:pPr>
            <a:r>
              <a:rPr lang="en-US" sz="2800" dirty="0"/>
              <a:t>Request must be in writing to DES Director</a:t>
            </a:r>
          </a:p>
          <a:p>
            <a:pPr lvl="2">
              <a:spcBef>
                <a:spcPts val="600"/>
              </a:spcBef>
            </a:pPr>
            <a:r>
              <a:rPr lang="en-US" sz="2800" dirty="0"/>
              <a:t>Must meet all other sole source requirements</a:t>
            </a:r>
          </a:p>
          <a:p>
            <a:pPr>
              <a:spcBef>
                <a:spcPts val="600"/>
              </a:spcBef>
            </a:pPr>
            <a:endParaRPr lang="en-US" dirty="0"/>
          </a:p>
          <a:p>
            <a:pPr lvl="1">
              <a:spcBef>
                <a:spcPts val="600"/>
              </a:spcBef>
            </a:pPr>
            <a:endParaRPr lang="en-US" sz="2000" dirty="0"/>
          </a:p>
        </p:txBody>
      </p:sp>
      <p:sp>
        <p:nvSpPr>
          <p:cNvPr id="7" name="Title 3"/>
          <p:cNvSpPr>
            <a:spLocks noGrp="1"/>
          </p:cNvSpPr>
          <p:nvPr>
            <p:ph type="title"/>
          </p:nvPr>
        </p:nvSpPr>
        <p:spPr>
          <a:xfrm>
            <a:off x="838200" y="365125"/>
            <a:ext cx="10515600" cy="777875"/>
          </a:xfrm>
        </p:spPr>
        <p:txBody>
          <a:bodyPr/>
          <a:lstStyle/>
          <a:p>
            <a:pPr algn="ctr"/>
            <a:r>
              <a:rPr lang="en-US" dirty="0" smtClean="0"/>
              <a:t>Exemptions to Sole Source</a:t>
            </a:r>
            <a:endParaRPr lang="en-US" dirty="0"/>
          </a:p>
        </p:txBody>
      </p:sp>
      <p:sp>
        <p:nvSpPr>
          <p:cNvPr id="4" name="TextBox 3">
            <a:extLst>
              <a:ext uri="{FF2B5EF4-FFF2-40B4-BE49-F238E27FC236}">
                <a16:creationId xmlns:a16="http://schemas.microsoft.com/office/drawing/2014/main" id="{7E526857-0573-4D70-A8FD-6B0E6911E341}"/>
              </a:ext>
            </a:extLst>
          </p:cNvPr>
          <p:cNvSpPr txBox="1"/>
          <p:nvPr/>
        </p:nvSpPr>
        <p:spPr>
          <a:xfrm>
            <a:off x="8500653" y="5920630"/>
            <a:ext cx="3420293" cy="646986"/>
          </a:xfrm>
          <a:prstGeom prst="roundRect">
            <a:avLst/>
          </a:prstGeom>
          <a:solidFill>
            <a:schemeClr val="accent2">
              <a:lumMod val="20000"/>
              <a:lumOff val="80000"/>
            </a:schemeClr>
          </a:solid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t>Resource:</a:t>
            </a:r>
            <a:endParaRPr lang="en-US" sz="1600" b="1" dirty="0"/>
          </a:p>
          <a:p>
            <a:r>
              <a:rPr lang="en-US" sz="1600" dirty="0" smtClean="0">
                <a:solidFill>
                  <a:schemeClr val="accent1">
                    <a:lumMod val="60000"/>
                    <a:lumOff val="40000"/>
                  </a:schemeClr>
                </a:solidFill>
                <a:hlinkClick r:id="rId3"/>
              </a:rPr>
              <a:t>Policy </a:t>
            </a:r>
            <a:r>
              <a:rPr lang="en-US" sz="1600" dirty="0">
                <a:solidFill>
                  <a:schemeClr val="accent1">
                    <a:lumMod val="60000"/>
                    <a:lumOff val="40000"/>
                  </a:schemeClr>
                </a:solidFill>
                <a:hlinkClick r:id="rId3"/>
              </a:rPr>
              <a:t>DES-140-00 | Sole </a:t>
            </a:r>
            <a:r>
              <a:rPr lang="en-US" sz="1600" dirty="0" smtClean="0">
                <a:solidFill>
                  <a:schemeClr val="accent1">
                    <a:lumMod val="60000"/>
                    <a:lumOff val="40000"/>
                  </a:schemeClr>
                </a:solidFill>
                <a:hlinkClick r:id="rId3"/>
              </a:rPr>
              <a:t>Source</a:t>
            </a:r>
            <a:endParaRPr lang="en-US" sz="1600" dirty="0" smtClean="0">
              <a:solidFill>
                <a:schemeClr val="accent1">
                  <a:lumMod val="60000"/>
                  <a:lumOff val="40000"/>
                </a:schemeClr>
              </a:solidFill>
            </a:endParaRPr>
          </a:p>
        </p:txBody>
      </p:sp>
    </p:spTree>
    <p:extLst>
      <p:ext uri="{BB962C8B-B14F-4D97-AF65-F5344CB8AC3E}">
        <p14:creationId xmlns:p14="http://schemas.microsoft.com/office/powerpoint/2010/main" val="2495572288"/>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6129" y="4930631"/>
            <a:ext cx="5307247" cy="923330"/>
          </a:xfrm>
          <a:prstGeom prst="rect">
            <a:avLst/>
          </a:prstGeom>
        </p:spPr>
        <p:txBody>
          <a:bodyPr wrap="square">
            <a:spAutoFit/>
          </a:bodyPr>
          <a:lstStyle/>
          <a:p>
            <a:r>
              <a:rPr lang="en-US" sz="5400" b="1" dirty="0" smtClean="0">
                <a:solidFill>
                  <a:schemeClr val="bg2"/>
                </a:solidFill>
                <a:latin typeface="Segoe UI" panose="020B0502040204020203" pitchFamily="34" charset="0"/>
                <a:cs typeface="Segoe UI" panose="020B0502040204020203" pitchFamily="34" charset="0"/>
              </a:rPr>
              <a:t>THANK YOU!</a:t>
            </a:r>
            <a:endParaRPr lang="en-US" sz="5400" b="1" dirty="0">
              <a:solidFill>
                <a:schemeClr val="bg2"/>
              </a:solidFill>
            </a:endParaRPr>
          </a:p>
        </p:txBody>
      </p:sp>
    </p:spTree>
    <p:extLst>
      <p:ext uri="{BB962C8B-B14F-4D97-AF65-F5344CB8AC3E}">
        <p14:creationId xmlns:p14="http://schemas.microsoft.com/office/powerpoint/2010/main" val="328610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9200"/>
            <a:ext cx="8229600" cy="4953000"/>
          </a:xfrm>
        </p:spPr>
        <p:txBody>
          <a:bodyPr>
            <a:normAutofit/>
          </a:bodyPr>
          <a:lstStyle/>
          <a:p>
            <a:pPr>
              <a:spcAft>
                <a:spcPts val="600"/>
              </a:spcAft>
              <a:buNone/>
            </a:pPr>
            <a:endParaRPr lang="en-US" dirty="0"/>
          </a:p>
          <a:p>
            <a:endParaRPr lang="en-US" dirty="0"/>
          </a:p>
        </p:txBody>
      </p:sp>
      <p:sp>
        <p:nvSpPr>
          <p:cNvPr id="2" name="Title 1"/>
          <p:cNvSpPr>
            <a:spLocks noGrp="1"/>
          </p:cNvSpPr>
          <p:nvPr>
            <p:ph type="title"/>
          </p:nvPr>
        </p:nvSpPr>
        <p:spPr>
          <a:xfrm>
            <a:off x="838200" y="279474"/>
            <a:ext cx="10515600" cy="1325563"/>
          </a:xfrm>
        </p:spPr>
        <p:txBody>
          <a:bodyPr>
            <a:normAutofit/>
          </a:bodyPr>
          <a:lstStyle/>
          <a:p>
            <a:pPr algn="ctr"/>
            <a:r>
              <a:rPr lang="en-US" dirty="0"/>
              <a:t>Qualified Master Contracts</a:t>
            </a:r>
          </a:p>
        </p:txBody>
      </p:sp>
      <p:grpSp>
        <p:nvGrpSpPr>
          <p:cNvPr id="6" name="Group 5"/>
          <p:cNvGrpSpPr/>
          <p:nvPr/>
        </p:nvGrpSpPr>
        <p:grpSpPr>
          <a:xfrm rot="287679">
            <a:off x="6034585" y="1305015"/>
            <a:ext cx="5206135" cy="5646739"/>
            <a:chOff x="4888717" y="3136171"/>
            <a:chExt cx="2726697" cy="2596123"/>
          </a:xfrm>
        </p:grpSpPr>
        <p:pic>
          <p:nvPicPr>
            <p:cNvPr id="7" name="Picture 4" descr="C:\Users\melanieb.ECLIENT\AppData\Local\Microsoft\Windows\Temporary Internet Files\Content.IE5\8594CNOB\Post-It_lila[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8717" y="3136171"/>
              <a:ext cx="2726697" cy="2596123"/>
            </a:xfrm>
            <a:prstGeom prst="rect">
              <a:avLst/>
            </a:prstGeom>
            <a:noFill/>
          </p:spPr>
        </p:pic>
        <p:sp>
          <p:nvSpPr>
            <p:cNvPr id="8" name="Rectangle 7"/>
            <p:cNvSpPr/>
            <p:nvPr/>
          </p:nvSpPr>
          <p:spPr>
            <a:xfrm rot="278631">
              <a:off x="5253193" y="3625133"/>
              <a:ext cx="1987225" cy="1570674"/>
            </a:xfrm>
            <a:prstGeom prst="rect">
              <a:avLst/>
            </a:prstGeom>
          </p:spPr>
          <p:txBody>
            <a:bodyPr wrap="square">
              <a:spAutoFit/>
            </a:bodyPr>
            <a:lstStyle/>
            <a:p>
              <a:pPr algn="ctr"/>
              <a:r>
                <a:rPr lang="en-US" sz="2400" dirty="0"/>
                <a:t>Cooperative contracts that conform to all applicable Washington State procurement laws, rules, policies and trade agreements. DES will maintain a list of cooperative contracts  that meet state requirements.</a:t>
              </a:r>
            </a:p>
          </p:txBody>
        </p:sp>
      </p:grpSp>
      <p:pic>
        <p:nvPicPr>
          <p:cNvPr id="5" name="Picture 3" descr="C:\Users\melanieb.ECLIENT\AppData\Local\Microsoft\Windows\Temporary Internet Files\Content.IE5\ESWEQ7V7\post_it_azul[1].jpg"/>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180000"/>
                    </a14:imgEffect>
                  </a14:imgLayer>
                </a14:imgProps>
              </a:ext>
              <a:ext uri="{28A0092B-C50C-407E-A947-70E740481C1C}">
                <a14:useLocalDpi xmlns:a14="http://schemas.microsoft.com/office/drawing/2010/main" val="0"/>
              </a:ext>
            </a:extLst>
          </a:blip>
          <a:srcRect/>
          <a:stretch>
            <a:fillRect/>
          </a:stretch>
        </p:blipFill>
        <p:spPr bwMode="auto">
          <a:xfrm>
            <a:off x="0" y="1097319"/>
            <a:ext cx="5621421" cy="54203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1385825">
            <a:off x="941735" y="2605521"/>
            <a:ext cx="3637391" cy="2862322"/>
          </a:xfrm>
          <a:prstGeom prst="rect">
            <a:avLst/>
          </a:prstGeom>
          <a:noFill/>
        </p:spPr>
        <p:txBody>
          <a:bodyPr wrap="square" rtlCol="0">
            <a:spAutoFit/>
          </a:bodyPr>
          <a:lstStyle/>
          <a:p>
            <a:pPr algn="ctr"/>
            <a:r>
              <a:rPr lang="en-US" sz="2000" dirty="0"/>
              <a:t>“Master Contract” - A contract for specific goods or services, or both, solicited and established by [DES] in accordance with procurement laws and rules on behalf of or for general use by agencies as specified by [DES].  RCW 39.26.010(15)</a:t>
            </a:r>
          </a:p>
        </p:txBody>
      </p:sp>
    </p:spTree>
    <p:extLst>
      <p:ext uri="{BB962C8B-B14F-4D97-AF65-F5344CB8AC3E}">
        <p14:creationId xmlns:p14="http://schemas.microsoft.com/office/powerpoint/2010/main" val="431728653"/>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596" y="146755"/>
            <a:ext cx="7772400" cy="1070300"/>
          </a:xfrm>
        </p:spPr>
        <p:txBody>
          <a:bodyPr/>
          <a:lstStyle/>
          <a:p>
            <a:r>
              <a:rPr lang="en-US" dirty="0"/>
              <a:t>DES Master Contracts</a:t>
            </a:r>
          </a:p>
        </p:txBody>
      </p:sp>
      <p:sp>
        <p:nvSpPr>
          <p:cNvPr id="4" name="Content Placeholder 3"/>
          <p:cNvSpPr>
            <a:spLocks noGrp="1"/>
          </p:cNvSpPr>
          <p:nvPr>
            <p:ph idx="1"/>
          </p:nvPr>
        </p:nvSpPr>
        <p:spPr>
          <a:xfrm>
            <a:off x="1967119" y="1217055"/>
            <a:ext cx="7772400" cy="4092700"/>
          </a:xfrm>
        </p:spPr>
        <p:style>
          <a:lnRef idx="2">
            <a:schemeClr val="accent6"/>
          </a:lnRef>
          <a:fillRef idx="1">
            <a:schemeClr val="lt1"/>
          </a:fillRef>
          <a:effectRef idx="0">
            <a:schemeClr val="accent6"/>
          </a:effectRef>
          <a:fontRef idx="minor">
            <a:schemeClr val="dk1"/>
          </a:fontRef>
        </p:style>
        <p:txBody>
          <a:bodyPr>
            <a:noAutofit/>
          </a:bodyPr>
          <a:lstStyle/>
          <a:p>
            <a:r>
              <a:rPr lang="en-US" sz="2300" dirty="0" smtClean="0"/>
              <a:t>Master </a:t>
            </a:r>
            <a:r>
              <a:rPr lang="en-US" sz="2300" dirty="0"/>
              <a:t>contracts leverage the state's collective buying power and are established for most frequently purchased products</a:t>
            </a:r>
          </a:p>
          <a:p>
            <a:r>
              <a:rPr lang="en-US" sz="2300" dirty="0"/>
              <a:t>Master contracts are available for use by state agencies, local and tribal governments, public school districts and colleges, and nonprofit organizations throughout </a:t>
            </a:r>
            <a:r>
              <a:rPr lang="en-US" sz="2300" dirty="0" smtClean="0"/>
              <a:t>Washington</a:t>
            </a:r>
          </a:p>
          <a:p>
            <a:pPr lvl="0"/>
            <a:r>
              <a:rPr lang="en-US" sz="2300" dirty="0">
                <a:solidFill>
                  <a:srgbClr val="000000"/>
                </a:solidFill>
              </a:rPr>
              <a:t>State agencies are </a:t>
            </a:r>
            <a:r>
              <a:rPr lang="en-US" sz="2300" b="1" i="1" dirty="0">
                <a:solidFill>
                  <a:srgbClr val="000000"/>
                </a:solidFill>
              </a:rPr>
              <a:t>required</a:t>
            </a:r>
            <a:r>
              <a:rPr lang="en-US" sz="2300" dirty="0">
                <a:solidFill>
                  <a:srgbClr val="000000"/>
                </a:solidFill>
              </a:rPr>
              <a:t> to purchase from master contracts – unless the contract does not justifiably meet their needs</a:t>
            </a:r>
          </a:p>
          <a:p>
            <a:endParaRPr lang="en-US" sz="2300" dirty="0" smtClean="0"/>
          </a:p>
          <a:p>
            <a:pPr marL="0" indent="0" algn="ctr">
              <a:buNone/>
            </a:pPr>
            <a:endParaRPr lang="en-US" sz="900" dirty="0"/>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8133092" y="6072250"/>
            <a:ext cx="3781807" cy="638995"/>
          </a:xfrm>
          <a:prstGeom prst="rect">
            <a:avLst/>
          </a:prstGeom>
        </p:spPr>
      </p:pic>
    </p:spTree>
    <p:custDataLst>
      <p:tags r:id="rId1"/>
    </p:custDataLst>
    <p:extLst>
      <p:ext uri="{BB962C8B-B14F-4D97-AF65-F5344CB8AC3E}">
        <p14:creationId xmlns:p14="http://schemas.microsoft.com/office/powerpoint/2010/main" val="1510164019"/>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583" y="492420"/>
            <a:ext cx="9744075" cy="733533"/>
          </a:xfrm>
        </p:spPr>
        <p:txBody>
          <a:bodyPr>
            <a:normAutofit fontScale="90000"/>
          </a:bodyPr>
          <a:lstStyle/>
          <a:p>
            <a:r>
              <a:rPr lang="en-US" dirty="0">
                <a:latin typeface="Segoe UI" panose="020B0502040204020203" pitchFamily="34" charset="0"/>
                <a:cs typeface="Segoe UI" panose="020B0502040204020203" pitchFamily="34" charset="0"/>
              </a:rPr>
              <a:t>Master Contract Search Tips</a:t>
            </a:r>
          </a:p>
        </p:txBody>
      </p:sp>
      <p:sp>
        <p:nvSpPr>
          <p:cNvPr id="3" name="Text Placeholder 2"/>
          <p:cNvSpPr>
            <a:spLocks noGrp="1"/>
          </p:cNvSpPr>
          <p:nvPr>
            <p:ph type="body" sz="quarter" idx="10"/>
          </p:nvPr>
        </p:nvSpPr>
        <p:spPr>
          <a:xfrm>
            <a:off x="1043340" y="1456164"/>
            <a:ext cx="9744075" cy="3131559"/>
          </a:xfrm>
        </p:spPr>
        <p:txBody>
          <a:bodyPr>
            <a:normAutofit/>
          </a:bodyPr>
          <a:lstStyle/>
          <a:p>
            <a:pPr marL="342900" indent="-342900">
              <a:buFont typeface="Arial" panose="020B0604020202020204" pitchFamily="34" charset="0"/>
              <a:buChar char="•"/>
            </a:pPr>
            <a:r>
              <a:rPr lang="en-US" dirty="0" smtClean="0"/>
              <a:t>Where to find the search tool</a:t>
            </a:r>
          </a:p>
          <a:p>
            <a:pPr marL="342900" indent="-342900">
              <a:buFont typeface="Arial" panose="020B0604020202020204" pitchFamily="34" charset="0"/>
              <a:buChar char="•"/>
            </a:pPr>
            <a:r>
              <a:rPr lang="en-US" dirty="0" smtClean="0"/>
              <a:t>How to use the search tool</a:t>
            </a:r>
            <a:endParaRPr lang="en-US" dirty="0"/>
          </a:p>
          <a:p>
            <a:pPr marL="342900" indent="-342900">
              <a:buFont typeface="Arial" panose="020B0604020202020204" pitchFamily="34" charset="0"/>
              <a:buChar char="•"/>
            </a:pPr>
            <a:r>
              <a:rPr lang="en-US" dirty="0" smtClean="0"/>
              <a:t>Finding contracts with preferences</a:t>
            </a:r>
          </a:p>
          <a:p>
            <a:pPr marL="342900" indent="-342900">
              <a:buFont typeface="Arial" panose="020B0604020202020204" pitchFamily="34" charset="0"/>
              <a:buChar char="•"/>
            </a:pPr>
            <a:r>
              <a:rPr lang="en-US" dirty="0" smtClean="0"/>
              <a:t>Who to contact for help</a:t>
            </a:r>
            <a:endParaRPr lang="en-US" dirty="0"/>
          </a:p>
        </p:txBody>
      </p:sp>
      <p:pic>
        <p:nvPicPr>
          <p:cNvPr id="7" name="Picture 6">
            <a:extLst>
              <a:ext uri="{FF2B5EF4-FFF2-40B4-BE49-F238E27FC236}">
                <a16:creationId xmlns:a16="http://schemas.microsoft.com/office/drawing/2014/main" id="{49CD820A-884E-4288-80F3-527DA22A5565}"/>
              </a:ext>
            </a:extLst>
          </p:cNvPr>
          <p:cNvPicPr>
            <a:picLocks noChangeAspect="1"/>
          </p:cNvPicPr>
          <p:nvPr/>
        </p:nvPicPr>
        <p:blipFill>
          <a:blip r:embed="rId3"/>
          <a:stretch>
            <a:fillRect/>
          </a:stretch>
        </p:blipFill>
        <p:spPr>
          <a:xfrm>
            <a:off x="131678" y="4244283"/>
            <a:ext cx="12009884" cy="1979539"/>
          </a:xfrm>
          <a:prstGeom prst="rect">
            <a:avLst/>
          </a:prstGeom>
          <a:ln>
            <a:solidFill>
              <a:schemeClr val="accent2"/>
            </a:solidFill>
          </a:ln>
        </p:spPr>
      </p:pic>
      <p:sp>
        <p:nvSpPr>
          <p:cNvPr id="4" name="Rectangle 3"/>
          <p:cNvSpPr/>
          <p:nvPr/>
        </p:nvSpPr>
        <p:spPr>
          <a:xfrm>
            <a:off x="7528130" y="3021943"/>
            <a:ext cx="4170947" cy="646331"/>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dirty="0"/>
              <a:t>Master Contracts search engine: </a:t>
            </a:r>
            <a:r>
              <a:rPr lang="en-US" dirty="0">
                <a:hlinkClick r:id="rId4"/>
              </a:rPr>
              <a:t>https://apps.des.wa.gov/DESContracts/</a:t>
            </a:r>
            <a:r>
              <a:rPr lang="en-US" dirty="0"/>
              <a:t> </a:t>
            </a:r>
          </a:p>
        </p:txBody>
      </p:sp>
      <p:sp>
        <p:nvSpPr>
          <p:cNvPr id="6" name="TextBox 5">
            <a:extLst>
              <a:ext uri="{FF2B5EF4-FFF2-40B4-BE49-F238E27FC236}">
                <a16:creationId xmlns:a16="http://schemas.microsoft.com/office/drawing/2014/main" id="{8622583E-3B3E-4526-BD62-240576B55531}"/>
              </a:ext>
            </a:extLst>
          </p:cNvPr>
          <p:cNvSpPr txBox="1"/>
          <p:nvPr/>
        </p:nvSpPr>
        <p:spPr>
          <a:xfrm>
            <a:off x="8105887" y="1879745"/>
            <a:ext cx="3015432" cy="646986"/>
          </a:xfrm>
          <a:prstGeom prst="roundRect">
            <a:avLst/>
          </a:prstGeom>
          <a:solidFill>
            <a:schemeClr val="accent2">
              <a:lumMod val="20000"/>
              <a:lumOff val="80000"/>
            </a:schemeClr>
          </a:solid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t>Resource: </a:t>
            </a:r>
          </a:p>
          <a:p>
            <a:r>
              <a:rPr lang="en-US" sz="1600" dirty="0" smtClean="0">
                <a:solidFill>
                  <a:schemeClr val="accent1">
                    <a:lumMod val="60000"/>
                    <a:lumOff val="40000"/>
                  </a:schemeClr>
                </a:solidFill>
                <a:hlinkClick r:id="rId5"/>
              </a:rPr>
              <a:t>Contracts Connection Bulletin</a:t>
            </a:r>
            <a:endParaRPr lang="en-US" sz="1600" dirty="0">
              <a:solidFill>
                <a:schemeClr val="accent1">
                  <a:lumMod val="60000"/>
                  <a:lumOff val="40000"/>
                </a:schemeClr>
              </a:solidFill>
            </a:endParaRPr>
          </a:p>
        </p:txBody>
      </p:sp>
    </p:spTree>
    <p:extLst>
      <p:ext uri="{BB962C8B-B14F-4D97-AF65-F5344CB8AC3E}">
        <p14:creationId xmlns:p14="http://schemas.microsoft.com/office/powerpoint/2010/main" val="2947450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961" y="997651"/>
            <a:ext cx="9744075" cy="606225"/>
          </a:xfrm>
        </p:spPr>
        <p:txBody>
          <a:bodyPr>
            <a:noAutofit/>
          </a:bodyPr>
          <a:lstStyle/>
          <a:p>
            <a:r>
              <a:rPr lang="en-US" dirty="0"/>
              <a:t>Master </a:t>
            </a:r>
            <a:r>
              <a:rPr lang="en-US" dirty="0" smtClean="0"/>
              <a:t>contracts</a:t>
            </a:r>
            <a:endParaRPr lang="en-US" dirty="0"/>
          </a:p>
        </p:txBody>
      </p:sp>
      <p:sp>
        <p:nvSpPr>
          <p:cNvPr id="3" name="Text Placeholder 3">
            <a:extLst>
              <a:ext uri="{FF2B5EF4-FFF2-40B4-BE49-F238E27FC236}">
                <a16:creationId xmlns:a16="http://schemas.microsoft.com/office/drawing/2014/main" id="{D41A8C81-3B27-4E4E-A5D1-638521D7F976}"/>
              </a:ext>
            </a:extLst>
          </p:cNvPr>
          <p:cNvSpPr txBox="1">
            <a:spLocks/>
          </p:cNvSpPr>
          <p:nvPr/>
        </p:nvSpPr>
        <p:spPr>
          <a:xfrm>
            <a:off x="2810227" y="1953832"/>
            <a:ext cx="6571544" cy="1295502"/>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effectLst>
                  <a:outerShdw blurRad="38100" dist="38100" dir="2700000" algn="tl">
                    <a:srgbClr val="000000">
                      <a:alpha val="43137"/>
                    </a:srgbClr>
                  </a:outerShdw>
                </a:effectLst>
              </a:rPr>
              <a:t>Cindy Zielinski | Contracts </a:t>
            </a:r>
            <a:r>
              <a:rPr lang="en-US" dirty="0" smtClean="0">
                <a:effectLst>
                  <a:outerShdw blurRad="38100" dist="38100" dir="2700000" algn="tl">
                    <a:srgbClr val="000000">
                      <a:alpha val="43137"/>
                    </a:srgbClr>
                  </a:outerShdw>
                </a:effectLst>
              </a:rPr>
              <a:t>Liaison</a:t>
            </a:r>
          </a:p>
          <a:p>
            <a:pPr marL="0" indent="0" algn="ctr">
              <a:buNone/>
            </a:pPr>
            <a:r>
              <a:rPr lang="en-US" dirty="0" smtClean="0">
                <a:effectLst>
                  <a:outerShdw blurRad="38100" dist="38100" dir="2700000" algn="tl">
                    <a:srgbClr val="000000">
                      <a:alpha val="43137"/>
                    </a:srgbClr>
                  </a:outerShdw>
                </a:effectLst>
                <a:hlinkClick r:id="rId3"/>
              </a:rPr>
              <a:t>Cindy.Zielinski@des.wa.gov</a:t>
            </a:r>
            <a:endParaRPr lang="en-US" dirty="0" smtClean="0">
              <a:effectLst>
                <a:outerShdw blurRad="38100" dist="38100" dir="2700000" algn="tl">
                  <a:srgbClr val="000000">
                    <a:alpha val="43137"/>
                  </a:srgbClr>
                </a:outerShdw>
              </a:effectLst>
            </a:endParaRPr>
          </a:p>
          <a:p>
            <a:pPr marL="0" indent="0" algn="ctr">
              <a:buNone/>
            </a:pP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D41A8C81-3B27-4E4E-A5D1-638521D7F976}"/>
              </a:ext>
            </a:extLst>
          </p:cNvPr>
          <p:cNvSpPr txBox="1">
            <a:spLocks/>
          </p:cNvSpPr>
          <p:nvPr/>
        </p:nvSpPr>
        <p:spPr>
          <a:xfrm>
            <a:off x="2926959" y="4356563"/>
            <a:ext cx="6571544" cy="178158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pic>
        <p:nvPicPr>
          <p:cNvPr id="7" name="Picture 6" descr="Grammar &amp; Usage - Excelsior College OW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9933" y="2965870"/>
            <a:ext cx="3892130" cy="3892130"/>
          </a:xfrm>
          <a:prstGeom prst="rect">
            <a:avLst/>
          </a:prstGeom>
        </p:spPr>
      </p:pic>
    </p:spTree>
    <p:extLst>
      <p:ext uri="{BB962C8B-B14F-4D97-AF65-F5344CB8AC3E}">
        <p14:creationId xmlns:p14="http://schemas.microsoft.com/office/powerpoint/2010/main" val="37989245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2ee1542e-b04e-4198-b9b3-f238c844b376"/>
  <p:tag name="ARTICULATE_SLIDE_NAV" val="9"/>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e30595eb-ad58-4758-becd-9428c981bd8b"/>
  <p:tag name="ARTICULATE_SLIDE_NAV" val="45"/>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e30595eb-ad58-4758-becd-9428c981bd8b"/>
  <p:tag name="ARTICULATE_SLIDE_NAV" val="45"/>
  <p:tag name="ARTICULATE_SLIDE_THUMBNAIL_REFRESH" val="1"/>
</p:tagLst>
</file>

<file path=ppt/theme/theme1.xml><?xml version="1.0" encoding="utf-8"?>
<a:theme xmlns:a="http://schemas.openxmlformats.org/drawingml/2006/main" name="Office Theme">
  <a:themeElements>
    <a:clrScheme name="DES PowerPoint Template">
      <a:dk1>
        <a:srgbClr val="000000"/>
      </a:dk1>
      <a:lt1>
        <a:srgbClr val="FFFFFF"/>
      </a:lt1>
      <a:dk2>
        <a:srgbClr val="000000"/>
      </a:dk2>
      <a:lt2>
        <a:srgbClr val="FFFFFF"/>
      </a:lt2>
      <a:accent1>
        <a:srgbClr val="1B355E"/>
      </a:accent1>
      <a:accent2>
        <a:srgbClr val="1995BA"/>
      </a:accent2>
      <a:accent3>
        <a:srgbClr val="E5E4E4"/>
      </a:accent3>
      <a:accent4>
        <a:srgbClr val="FBD05E"/>
      </a:accent4>
      <a:accent5>
        <a:srgbClr val="E96057"/>
      </a:accent5>
      <a:accent6>
        <a:srgbClr val="000000"/>
      </a:accent6>
      <a:hlink>
        <a:srgbClr val="000000"/>
      </a:hlink>
      <a:folHlink>
        <a:srgbClr val="000000"/>
      </a:folHlink>
    </a:clrScheme>
    <a:fontScheme name="DES PowerPoint Templat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ch 2021 PPT template [Read-Only]" id="{439C2B86-AD7B-4EF1-A841-7A6B20203FE2}" vid="{04D6FCA6-267C-4A08-924F-42DAD2CAEC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 2021 PPT template</Template>
  <TotalTime>10550</TotalTime>
  <Words>7241</Words>
  <Application>Microsoft Office PowerPoint</Application>
  <PresentationFormat>Widescreen</PresentationFormat>
  <Paragraphs>765</Paragraphs>
  <Slides>51</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Cambria</vt:lpstr>
      <vt:lpstr>Segoe UI</vt:lpstr>
      <vt:lpstr>Snap ITC</vt:lpstr>
      <vt:lpstr>Ubuntu</vt:lpstr>
      <vt:lpstr>Wingdings</vt:lpstr>
      <vt:lpstr>Office Theme</vt:lpstr>
      <vt:lpstr>Small Agency Financial Services Workshop</vt:lpstr>
      <vt:lpstr>Agenda</vt:lpstr>
      <vt:lpstr>Agenda continued…</vt:lpstr>
      <vt:lpstr>C&amp;P Staff and roles</vt:lpstr>
      <vt:lpstr>Master contracts</vt:lpstr>
      <vt:lpstr>Qualified Master Contracts</vt:lpstr>
      <vt:lpstr>DES Master Contracts</vt:lpstr>
      <vt:lpstr>Master Contract Search Tips</vt:lpstr>
      <vt:lpstr>Master contracts</vt:lpstr>
      <vt:lpstr>WEBS</vt:lpstr>
      <vt:lpstr>WEBS Overview</vt:lpstr>
      <vt:lpstr>WEBS Tools </vt:lpstr>
      <vt:lpstr>PowerPoint Presentation</vt:lpstr>
      <vt:lpstr>PowerPoint Presentation</vt:lpstr>
      <vt:lpstr>PowerPoint Presentation</vt:lpstr>
      <vt:lpstr>PowerPoint Presentation</vt:lpstr>
      <vt:lpstr>PowerPoint Presentation</vt:lpstr>
      <vt:lpstr>PowerPoint Presentation</vt:lpstr>
      <vt:lpstr>How to sign up</vt:lpstr>
      <vt:lpstr>WEBS  Enhancements</vt:lpstr>
      <vt:lpstr>Delegated Authority</vt:lpstr>
      <vt:lpstr>DES-090-00 | Delegation of Authority Policy</vt:lpstr>
      <vt:lpstr>DES Delegated Authority EXAMPLE:</vt:lpstr>
      <vt:lpstr>Requesting additional authority:</vt:lpstr>
      <vt:lpstr>Procurement Risk Assessment</vt:lpstr>
      <vt:lpstr>Procurement methods</vt:lpstr>
      <vt:lpstr>Chapter 39.26 RCW</vt:lpstr>
      <vt:lpstr>Direct Buy</vt:lpstr>
      <vt:lpstr>Direct Buy</vt:lpstr>
      <vt:lpstr>Direct Buy (updated 5/27/21) </vt:lpstr>
      <vt:lpstr>RFP | RFQ | RFQQ | RFI</vt:lpstr>
      <vt:lpstr>Contracting Process</vt:lpstr>
      <vt:lpstr>Procurement consulting services</vt:lpstr>
      <vt:lpstr>Sole source contracts</vt:lpstr>
      <vt:lpstr>Presentation Objectives</vt:lpstr>
      <vt:lpstr>Chapter 39.26 RCW</vt:lpstr>
      <vt:lpstr>Sole Source</vt:lpstr>
      <vt:lpstr>What is a “Sole Source Filing”?</vt:lpstr>
      <vt:lpstr>Getting access to the sscd</vt:lpstr>
      <vt:lpstr>Sole Source Timelines</vt:lpstr>
      <vt:lpstr>Sole Source – WEBS Posting</vt:lpstr>
      <vt:lpstr>Sole Source – Agency Website Posting</vt:lpstr>
      <vt:lpstr>Sole Source – SSCD Filing</vt:lpstr>
      <vt:lpstr>Sole Source Justification </vt:lpstr>
      <vt:lpstr>Sole Source Justification</vt:lpstr>
      <vt:lpstr>Sole Source – What DES Looks for:</vt:lpstr>
      <vt:lpstr>Sole Source – What DES Looks for:</vt:lpstr>
      <vt:lpstr>Sole Source Amendments</vt:lpstr>
      <vt:lpstr>Sole Source – Late filings</vt:lpstr>
      <vt:lpstr>Exemptions to Sole Source</vt:lpstr>
      <vt:lpstr>PowerPoint Presentation</vt:lpstr>
    </vt:vector>
  </TitlesOfParts>
  <Company>DES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Agency Financial Services Workshop</dc:title>
  <dc:creator>Brooke Jensen</dc:creator>
  <cp:lastModifiedBy>McClanahan, Gwen (DES)</cp:lastModifiedBy>
  <cp:revision>244</cp:revision>
  <dcterms:created xsi:type="dcterms:W3CDTF">2021-03-29T21:03:08Z</dcterms:created>
  <dcterms:modified xsi:type="dcterms:W3CDTF">2021-06-15T18:38:06Z</dcterms:modified>
</cp:coreProperties>
</file>