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3"/>
  </p:notesMasterIdLst>
  <p:handoutMasterIdLst>
    <p:handoutMasterId r:id="rId24"/>
  </p:handoutMasterIdLst>
  <p:sldIdLst>
    <p:sldId id="256" r:id="rId2"/>
    <p:sldId id="274" r:id="rId3"/>
    <p:sldId id="257" r:id="rId4"/>
    <p:sldId id="275" r:id="rId5"/>
    <p:sldId id="276" r:id="rId6"/>
    <p:sldId id="258" r:id="rId7"/>
    <p:sldId id="259" r:id="rId8"/>
    <p:sldId id="260" r:id="rId9"/>
    <p:sldId id="261" r:id="rId10"/>
    <p:sldId id="262" r:id="rId11"/>
    <p:sldId id="263" r:id="rId12"/>
    <p:sldId id="266" r:id="rId13"/>
    <p:sldId id="268" r:id="rId14"/>
    <p:sldId id="272" r:id="rId15"/>
    <p:sldId id="277" r:id="rId16"/>
    <p:sldId id="278" r:id="rId17"/>
    <p:sldId id="279" r:id="rId18"/>
    <p:sldId id="280" r:id="rId19"/>
    <p:sldId id="281" r:id="rId20"/>
    <p:sldId id="283" r:id="rId21"/>
    <p:sldId id="284"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96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4907" autoAdjust="0"/>
  </p:normalViewPr>
  <p:slideViewPr>
    <p:cSldViewPr snapToGrid="0">
      <p:cViewPr varScale="1">
        <p:scale>
          <a:sx n="44" d="100"/>
          <a:sy n="44" d="100"/>
        </p:scale>
        <p:origin x="1524"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p:scale>
          <a:sx n="110" d="100"/>
          <a:sy n="110" d="100"/>
        </p:scale>
        <p:origin x="1554" y="-16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D7C32B9-4E5E-458B-9552-2F802F3463F0}" type="datetimeFigureOut">
              <a:rPr lang="en-US" smtClean="0"/>
              <a:t>8/27/2018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9BC6B53-2F25-4BFC-8AE3-9F685CB26D0F}" type="slidenum">
              <a:rPr lang="en-US" smtClean="0"/>
              <a:t>‹#›</a:t>
            </a:fld>
            <a:endParaRPr lang="en-US" dirty="0"/>
          </a:p>
        </p:txBody>
      </p:sp>
    </p:spTree>
    <p:extLst>
      <p:ext uri="{BB962C8B-B14F-4D97-AF65-F5344CB8AC3E}">
        <p14:creationId xmlns:p14="http://schemas.microsoft.com/office/powerpoint/2010/main" val="1383718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4F943A5-06CE-4567-A30B-6C72EB4549CD}" type="datetimeFigureOut">
              <a:rPr lang="en-US" smtClean="0"/>
              <a:t>8/27/2018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3882CF0-6A4C-4BEA-BD51-99BF2F56F7EE}" type="slidenum">
              <a:rPr lang="en-US" smtClean="0"/>
              <a:t>‹#›</a:t>
            </a:fld>
            <a:endParaRPr lang="en-US" dirty="0"/>
          </a:p>
        </p:txBody>
      </p:sp>
    </p:spTree>
    <p:extLst>
      <p:ext uri="{BB962C8B-B14F-4D97-AF65-F5344CB8AC3E}">
        <p14:creationId xmlns:p14="http://schemas.microsoft.com/office/powerpoint/2010/main" val="127321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mailto:SAA@des.wa.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All</a:t>
            </a:r>
            <a:r>
              <a:rPr lang="en-US" baseline="0" dirty="0" smtClean="0"/>
              <a:t> forms are located on HR Toolkit. </a:t>
            </a:r>
            <a:endParaRPr lang="en-US" dirty="0"/>
          </a:p>
          <a:p>
            <a:pPr marL="171450" indent="-171450">
              <a:buFont typeface="Arial" panose="020B0604020202020204" pitchFamily="34" charset="0"/>
              <a:buChar char="•"/>
            </a:pPr>
            <a:r>
              <a:rPr lang="en-US" baseline="0" dirty="0" smtClean="0"/>
              <a:t>Pull</a:t>
            </a:r>
            <a:r>
              <a:rPr lang="en-US" dirty="0" smtClean="0"/>
              <a:t> forms from Toolkit frequently in order to make sure you have most current version.</a:t>
            </a:r>
            <a:endParaRPr lang="en-US" baseline="0" dirty="0" smtClean="0"/>
          </a:p>
          <a:p>
            <a:pPr marL="171450" indent="-171450">
              <a:buFont typeface="Arial" panose="020B0604020202020204" pitchFamily="34" charset="0"/>
              <a:buChar char="•"/>
            </a:pPr>
            <a:r>
              <a:rPr lang="en-US" baseline="0" dirty="0" smtClean="0"/>
              <a:t>Click link to show route to Toolkit (Services, Small Agency Services, Human Resources Services, HR Toolkit).</a:t>
            </a:r>
          </a:p>
          <a:p>
            <a:pPr marL="171450" indent="-171450">
              <a:buFont typeface="Arial" panose="020B0604020202020204" pitchFamily="34" charset="0"/>
              <a:buChar char="•"/>
            </a:pPr>
            <a:r>
              <a:rPr lang="en-US" baseline="0" dirty="0" smtClean="0"/>
              <a:t>Click on</a:t>
            </a:r>
            <a:r>
              <a:rPr lang="en-US" dirty="0" smtClean="0"/>
              <a:t> </a:t>
            </a:r>
            <a:r>
              <a:rPr lang="en-US" baseline="0" dirty="0" smtClean="0"/>
              <a:t>PPDS (point out Related Topics to show guidance documents)</a:t>
            </a:r>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a:t>
            </a:fld>
            <a:endParaRPr lang="en-US" dirty="0"/>
          </a:p>
        </p:txBody>
      </p:sp>
    </p:spTree>
    <p:extLst>
      <p:ext uri="{BB962C8B-B14F-4D97-AF65-F5344CB8AC3E}">
        <p14:creationId xmlns:p14="http://schemas.microsoft.com/office/powerpoint/2010/main" val="681225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646254"/>
          </a:xfrm>
        </p:spPr>
        <p:txBody>
          <a:bodyPr/>
          <a:lstStyle/>
          <a:p>
            <a:r>
              <a:rPr lang="en-US" b="1" dirty="0"/>
              <a:t>Reason</a:t>
            </a:r>
          </a:p>
          <a:p>
            <a:pPr marL="171450" indent="-171450">
              <a:buFont typeface="Arial" panose="020B0604020202020204" pitchFamily="34" charset="0"/>
              <a:buChar char="•"/>
            </a:pPr>
            <a:r>
              <a:rPr lang="en-US" dirty="0"/>
              <a:t>Indicate why an adjustment to pay was made </a:t>
            </a:r>
          </a:p>
          <a:p>
            <a:pPr marL="171450" indent="-171450">
              <a:buFont typeface="Arial" panose="020B0604020202020204" pitchFamily="34" charset="0"/>
              <a:buChar char="•"/>
            </a:pPr>
            <a:r>
              <a:rPr lang="en-US" dirty="0"/>
              <a:t>Most common reason is an appointment </a:t>
            </a:r>
            <a:r>
              <a:rPr lang="en-US" dirty="0" smtClean="0"/>
              <a:t>change. Typically when your action type is appointment change, your pay adjustment reason is appointment change.  </a:t>
            </a:r>
            <a:endParaRPr lang="en-US" dirty="0"/>
          </a:p>
          <a:p>
            <a:r>
              <a:rPr lang="en-US" b="1" dirty="0" smtClean="0"/>
              <a:t>Salary/Band/Range</a:t>
            </a:r>
          </a:p>
          <a:p>
            <a:pPr marL="171450" indent="-171450">
              <a:buFont typeface="Arial" panose="020B0604020202020204" pitchFamily="34" charset="0"/>
              <a:buChar char="•"/>
            </a:pPr>
            <a:r>
              <a:rPr lang="en-US" dirty="0"/>
              <a:t>Part time employees: If Exempt/WMS, enter part time pay. General service, HRMS will calculate automatically. </a:t>
            </a:r>
            <a:endParaRPr lang="en-US" b="1" dirty="0"/>
          </a:p>
          <a:p>
            <a:r>
              <a:rPr lang="en-US" b="1" dirty="0"/>
              <a:t>Assignment Pay</a:t>
            </a:r>
          </a:p>
          <a:p>
            <a:pPr marL="171450" indent="-171450">
              <a:buFont typeface="Arial" panose="020B0604020202020204" pitchFamily="34" charset="0"/>
              <a:buChar char="•"/>
            </a:pPr>
            <a:r>
              <a:rPr lang="en-US" dirty="0"/>
              <a:t>Is a premium added to the base salary for specialized skills or assigned duties?  Must select type of assignment pay if answer is YES. </a:t>
            </a:r>
            <a:endParaRPr lang="en-US" dirty="0" smtClean="0"/>
          </a:p>
          <a:p>
            <a:pPr marL="171450" indent="-171450">
              <a:buFont typeface="Arial" panose="020B0604020202020204" pitchFamily="34" charset="0"/>
              <a:buChar char="•"/>
            </a:pPr>
            <a:r>
              <a:rPr lang="en-US" dirty="0"/>
              <a:t>Only two types of assignment pay that we have found that applies to small agencies. Both receive 2 additional ranges. </a:t>
            </a:r>
          </a:p>
          <a:p>
            <a:pPr marL="628650" lvl="1" indent="-171450">
              <a:buFont typeface="Arial" panose="020B0604020202020204" pitchFamily="34" charset="0"/>
              <a:buChar char="•"/>
            </a:pPr>
            <a:r>
              <a:rPr lang="en-US" dirty="0" smtClean="0"/>
              <a:t>full-time </a:t>
            </a:r>
            <a:r>
              <a:rPr lang="en-US" dirty="0"/>
              <a:t>assignment to a floor care crew and the operation of heavy-duty floor cleaning and waxing equipment. 	</a:t>
            </a:r>
          </a:p>
          <a:p>
            <a:pPr marL="628650" lvl="1" indent="-171450">
              <a:buFont typeface="Arial" panose="020B0604020202020204" pitchFamily="34" charset="0"/>
              <a:buChar char="•"/>
            </a:pPr>
            <a:r>
              <a:rPr lang="en-US" dirty="0" smtClean="0"/>
              <a:t>proficient </a:t>
            </a:r>
            <a:r>
              <a:rPr lang="en-US" dirty="0"/>
              <a:t>use of written and oral English and proficiency in speaking and/or writing one or more foreign languages, American Sign Language, or Unified English Braille, provided that proficiency or formal training in such additional language is </a:t>
            </a:r>
            <a:r>
              <a:rPr lang="en-US" dirty="0" smtClean="0"/>
              <a:t>not required. </a:t>
            </a:r>
            <a:endParaRPr lang="en-US" dirty="0"/>
          </a:p>
          <a:p>
            <a:r>
              <a:rPr lang="en-US" b="1" dirty="0"/>
              <a:t>Shift Differential </a:t>
            </a:r>
          </a:p>
          <a:p>
            <a:pPr marL="628650" lvl="1" indent="-171450">
              <a:buFont typeface="Arial" panose="020B0604020202020204" pitchFamily="34" charset="0"/>
              <a:buChar char="•"/>
            </a:pPr>
            <a:r>
              <a:rPr lang="en-US" dirty="0"/>
              <a:t>Does employee’s regular or temporary schedule work shift to include hours after 6:00 pm and before 6:00 am</a:t>
            </a:r>
            <a:r>
              <a:rPr lang="en-US" dirty="0" smtClean="0"/>
              <a:t>?</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If this an increase for an Exempt employee, please provide a copy of approval letter. </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10</a:t>
            </a:fld>
            <a:endParaRPr lang="en-US" dirty="0"/>
          </a:p>
        </p:txBody>
      </p:sp>
    </p:spTree>
    <p:extLst>
      <p:ext uri="{BB962C8B-B14F-4D97-AF65-F5344CB8AC3E}">
        <p14:creationId xmlns:p14="http://schemas.microsoft.com/office/powerpoint/2010/main" val="3131580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Work Schedule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Choose the appropriate</a:t>
            </a:r>
            <a:r>
              <a:rPr lang="en-US" baseline="0" dirty="0" smtClean="0"/>
              <a:t> Work Schedule from drop down.  If there isn’t one that matches, work with Small Agency Assistance to see what works best.</a:t>
            </a:r>
            <a:r>
              <a:rPr lang="en-US" sz="1200" dirty="0" smtClean="0"/>
              <a:t> Hourly (24/7) may need to be used</a:t>
            </a:r>
            <a:r>
              <a:rPr lang="en-US" sz="1200" baseline="0" dirty="0" smtClean="0"/>
              <a:t> if there isn’t an option that matches.  </a:t>
            </a:r>
            <a:endParaRPr lang="en-US" baseline="0" dirty="0" smtClean="0"/>
          </a:p>
          <a:p>
            <a:r>
              <a:rPr lang="en-US" b="1" dirty="0" smtClean="0"/>
              <a:t>Shift Hours</a:t>
            </a:r>
          </a:p>
          <a:p>
            <a:pPr marL="171450" indent="-171450">
              <a:buFont typeface="Arial" panose="020B0604020202020204" pitchFamily="34" charset="0"/>
              <a:buChar char="•"/>
            </a:pPr>
            <a:r>
              <a:rPr lang="en-US" baseline="0" dirty="0" smtClean="0"/>
              <a:t>Please</a:t>
            </a:r>
            <a:r>
              <a:rPr lang="en-US" dirty="0" smtClean="0"/>
              <a:t> indicate the employees working hours.  This helps us determine if there is a need for partial or full shift diff.</a:t>
            </a:r>
          </a:p>
          <a:p>
            <a:r>
              <a:rPr lang="en-US" b="1" dirty="0" smtClean="0"/>
              <a:t>Full Time/Part Time </a:t>
            </a:r>
          </a:p>
          <a:p>
            <a:pPr marL="171450" indent="-171450">
              <a:buFont typeface="Arial" panose="020B0604020202020204" pitchFamily="34" charset="0"/>
              <a:buChar char="•"/>
            </a:pPr>
            <a:r>
              <a:rPr lang="en-US" baseline="0" dirty="0" smtClean="0"/>
              <a:t>If</a:t>
            </a:r>
            <a:r>
              <a:rPr lang="en-US" dirty="0" smtClean="0"/>
              <a:t> an employee is part time, please indicate their percentage.  If you need help determining it, let us know.  Including this percentage makes sure the employee will be meeting eligibility for insurance benefits. </a:t>
            </a:r>
          </a:p>
          <a:p>
            <a:r>
              <a:rPr lang="en-US" b="1" baseline="0" dirty="0" smtClean="0"/>
              <a:t>Teleworking </a:t>
            </a:r>
          </a:p>
          <a:p>
            <a:pPr marL="171450" indent="-171450">
              <a:buFont typeface="Arial" panose="020B0604020202020204" pitchFamily="34" charset="0"/>
              <a:buChar char="•"/>
            </a:pPr>
            <a:r>
              <a:rPr lang="en-US" dirty="0"/>
              <a:t>Indicate if the employee will be teleworking.  This information is used to track percentage of employees teleworking. </a:t>
            </a:r>
          </a:p>
          <a:p>
            <a:pPr marL="171450" indent="-171450">
              <a:buFont typeface="Arial" panose="020B0604020202020204" pitchFamily="34" charset="0"/>
              <a:buChar char="•"/>
            </a:pPr>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11</a:t>
            </a:fld>
            <a:endParaRPr lang="en-US" dirty="0"/>
          </a:p>
        </p:txBody>
      </p:sp>
    </p:spTree>
    <p:extLst>
      <p:ext uri="{BB962C8B-B14F-4D97-AF65-F5344CB8AC3E}">
        <p14:creationId xmlns:p14="http://schemas.microsoft.com/office/powerpoint/2010/main" val="4088262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300" b="1" dirty="0" smtClean="0"/>
              <a:t>These fields are </a:t>
            </a:r>
            <a:r>
              <a:rPr lang="en-US" sz="1300" b="1" dirty="0" smtClean="0">
                <a:solidFill>
                  <a:srgbClr val="FF0000"/>
                </a:solidFill>
              </a:rPr>
              <a:t>REQUIRED</a:t>
            </a:r>
            <a:r>
              <a:rPr lang="en-US" sz="1300" b="1" dirty="0" smtClean="0"/>
              <a:t> if this is a new hire.  Check No Change if applicable.</a:t>
            </a:r>
          </a:p>
          <a:p>
            <a:pPr marL="0" indent="0">
              <a:buNone/>
            </a:pPr>
            <a:r>
              <a:rPr lang="en-US" sz="1300" dirty="0" smtClean="0"/>
              <a:t>There are questions under each field to help answer Yes or No.  </a:t>
            </a:r>
          </a:p>
          <a:p>
            <a:r>
              <a:rPr lang="en-US" sz="1300" b="1" dirty="0" smtClean="0"/>
              <a:t>Insurance Eligibility</a:t>
            </a:r>
          </a:p>
          <a:p>
            <a:pPr marL="742950" lvl="1" indent="-285750">
              <a:buFont typeface="Arial" panose="020B0604020202020204" pitchFamily="34" charset="0"/>
              <a:buChar char="•"/>
            </a:pPr>
            <a:r>
              <a:rPr lang="en-US" sz="1300" dirty="0" smtClean="0"/>
              <a:t>Expected to work an average of 80 hrs/month for more than six months</a:t>
            </a:r>
          </a:p>
          <a:p>
            <a:r>
              <a:rPr lang="en-US" sz="1300" b="1" dirty="0" smtClean="0"/>
              <a:t>Retirement Eligibility </a:t>
            </a:r>
            <a:r>
              <a:rPr lang="en-US" sz="1300" dirty="0" smtClean="0"/>
              <a:t>(Based on the position’s eligibility)</a:t>
            </a:r>
          </a:p>
          <a:p>
            <a:r>
              <a:rPr lang="en-US" sz="1300" b="1" dirty="0" smtClean="0"/>
              <a:t>Eligible for Personal Holiday</a:t>
            </a:r>
          </a:p>
          <a:p>
            <a:pPr marL="742950" lvl="1" indent="-285750">
              <a:buFont typeface="Arial" panose="020B0604020202020204" pitchFamily="34" charset="0"/>
              <a:buChar char="•"/>
            </a:pPr>
            <a:r>
              <a:rPr lang="en-US" sz="1300" dirty="0" smtClean="0"/>
              <a:t>Is the employee scheduled to be, or has been continuously employed for 4 months? </a:t>
            </a:r>
          </a:p>
          <a:p>
            <a:pPr marL="742950" lvl="1" indent="-285750">
              <a:buFont typeface="Arial" panose="020B0604020202020204" pitchFamily="34" charset="0"/>
              <a:buChar char="•"/>
            </a:pPr>
            <a:r>
              <a:rPr lang="en-US" sz="1300" dirty="0" smtClean="0"/>
              <a:t>If yes, employee will receive PH right away. </a:t>
            </a:r>
          </a:p>
          <a:p>
            <a:r>
              <a:rPr lang="en-US" sz="1300" b="1" dirty="0" smtClean="0"/>
              <a:t>Eligibility for Personal Leave Date </a:t>
            </a:r>
            <a:r>
              <a:rPr lang="en-US" sz="1300" i="1" dirty="0" smtClean="0">
                <a:solidFill>
                  <a:srgbClr val="FF0000"/>
                </a:solidFill>
              </a:rPr>
              <a:t>(Only for represented staff) </a:t>
            </a:r>
          </a:p>
          <a:p>
            <a:pPr marL="742950" lvl="1" indent="-285750">
              <a:buFont typeface="Arial" panose="020B0604020202020204" pitchFamily="34" charset="0"/>
              <a:buChar char="•"/>
            </a:pPr>
            <a:r>
              <a:rPr lang="en-US" sz="1300" dirty="0" smtClean="0"/>
              <a:t>Is the employee scheduled to be, or has been, employed for 4 months?  (6 months if Coalition) </a:t>
            </a:r>
          </a:p>
          <a:p>
            <a:pPr marL="742950" lvl="1" indent="-285750">
              <a:buFont typeface="Arial" panose="020B0604020202020204" pitchFamily="34" charset="0"/>
              <a:buChar char="•"/>
            </a:pPr>
            <a:r>
              <a:rPr lang="en-US" sz="1300" dirty="0" smtClean="0"/>
              <a:t>Employee will receive PLD after working for 4 months (not just in a represented position – if an employee transfers from a position that wasn’t represented and they worked for more than 4 months, they would get PLD right away when moving into represented position.)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12</a:t>
            </a:fld>
            <a:endParaRPr lang="en-US" dirty="0"/>
          </a:p>
        </p:txBody>
      </p:sp>
    </p:spTree>
    <p:extLst>
      <p:ext uri="{BB962C8B-B14F-4D97-AF65-F5344CB8AC3E}">
        <p14:creationId xmlns:p14="http://schemas.microsoft.com/office/powerpoint/2010/main" val="314543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b="1" dirty="0" smtClean="0"/>
              <a:t>Budget Coding</a:t>
            </a:r>
          </a:p>
          <a:p>
            <a:pPr lvl="1"/>
            <a:r>
              <a:rPr lang="en-US" sz="1300" dirty="0" smtClean="0"/>
              <a:t>Indicate if there is no change. </a:t>
            </a:r>
          </a:p>
          <a:p>
            <a:pPr lvl="1"/>
            <a:r>
              <a:rPr lang="en-US" sz="1300" dirty="0" smtClean="0"/>
              <a:t>Work with Small Agency Budget if you need coding assistance. </a:t>
            </a:r>
          </a:p>
          <a:p>
            <a:pPr marL="285750" indent="-285750">
              <a:buFont typeface="Arial" panose="020B0604020202020204" pitchFamily="34" charset="0"/>
              <a:buChar char="•"/>
            </a:pPr>
            <a:endParaRPr lang="en-US" sz="1300" dirty="0" smtClean="0"/>
          </a:p>
          <a:p>
            <a:pPr marL="285750" indent="-285750">
              <a:buFont typeface="Arial" panose="020B0604020202020204" pitchFamily="34" charset="0"/>
              <a:buChar char="•"/>
            </a:pPr>
            <a:r>
              <a:rPr lang="en-US" sz="1300" dirty="0" smtClean="0"/>
              <a:t>Authorization is required for </a:t>
            </a:r>
            <a:r>
              <a:rPr lang="en-US" sz="1300" b="1" dirty="0" smtClean="0"/>
              <a:t>ALL </a:t>
            </a:r>
            <a:r>
              <a:rPr lang="en-US" sz="1300" dirty="0" smtClean="0"/>
              <a:t>actions.  </a:t>
            </a:r>
          </a:p>
          <a:p>
            <a:pPr marL="285750" indent="-285750">
              <a:buFont typeface="Arial" panose="020B0604020202020204" pitchFamily="34" charset="0"/>
              <a:buChar char="•"/>
            </a:pPr>
            <a:r>
              <a:rPr lang="en-US" sz="1300" b="1" dirty="0" smtClean="0"/>
              <a:t>Comments:  </a:t>
            </a:r>
            <a:r>
              <a:rPr lang="en-US" sz="1300" dirty="0" smtClean="0"/>
              <a:t>Anything additional we need to know to key this action?  The more the better. It saves us having to reach out to ask additional questions.  Examples are:</a:t>
            </a:r>
          </a:p>
          <a:p>
            <a:pPr marL="742950" lvl="1" indent="-285750">
              <a:buFont typeface="Arial" panose="020B0604020202020204" pitchFamily="34" charset="0"/>
              <a:buChar char="•"/>
            </a:pPr>
            <a:r>
              <a:rPr lang="en-US" sz="1300" dirty="0" smtClean="0"/>
              <a:t>Waiving a review period</a:t>
            </a:r>
          </a:p>
          <a:p>
            <a:pPr marL="742950" lvl="1" indent="-285750">
              <a:buFont typeface="Arial" panose="020B0604020202020204" pitchFamily="34" charset="0"/>
              <a:buChar char="•"/>
            </a:pPr>
            <a:r>
              <a:rPr lang="en-US" sz="1300" dirty="0" smtClean="0"/>
              <a:t>Accelerated leave accruals</a:t>
            </a:r>
          </a:p>
          <a:p>
            <a:pPr marL="742950" lvl="1" indent="-285750">
              <a:buFont typeface="Arial" panose="020B0604020202020204" pitchFamily="34" charset="0"/>
              <a:buChar char="•"/>
            </a:pPr>
            <a:r>
              <a:rPr lang="en-US" sz="1300" dirty="0" smtClean="0"/>
              <a:t>Giving additional pay </a:t>
            </a:r>
          </a:p>
          <a:p>
            <a:pPr marL="742950" lvl="1" indent="-285750">
              <a:buFont typeface="Arial" panose="020B0604020202020204" pitchFamily="34" charset="0"/>
              <a:buChar char="•"/>
            </a:pPr>
            <a:r>
              <a:rPr lang="en-US" sz="1300" dirty="0" smtClean="0"/>
              <a:t>Under filling positions in a higher level position</a:t>
            </a:r>
          </a:p>
          <a:p>
            <a:pPr marL="742950" lvl="1" indent="-285750">
              <a:buFont typeface="Arial" panose="020B0604020202020204" pitchFamily="34" charset="0"/>
              <a:buChar char="•"/>
            </a:pPr>
            <a:r>
              <a:rPr lang="en-US" sz="1300" dirty="0" smtClean="0"/>
              <a:t>Counting time in a non-perm to count towards a review period </a:t>
            </a:r>
          </a:p>
          <a:p>
            <a:endParaRPr lang="en-US" sz="1300" dirty="0"/>
          </a:p>
        </p:txBody>
      </p:sp>
      <p:sp>
        <p:nvSpPr>
          <p:cNvPr id="4" name="Slide Number Placeholder 3"/>
          <p:cNvSpPr>
            <a:spLocks noGrp="1"/>
          </p:cNvSpPr>
          <p:nvPr>
            <p:ph type="sldNum" sz="quarter" idx="10"/>
          </p:nvPr>
        </p:nvSpPr>
        <p:spPr/>
        <p:txBody>
          <a:bodyPr/>
          <a:lstStyle/>
          <a:p>
            <a:fld id="{A3882CF0-6A4C-4BEA-BD51-99BF2F56F7EE}" type="slidenum">
              <a:rPr lang="en-US" smtClean="0"/>
              <a:t>13</a:t>
            </a:fld>
            <a:endParaRPr lang="en-US" dirty="0"/>
          </a:p>
        </p:txBody>
      </p:sp>
    </p:spTree>
    <p:extLst>
      <p:ext uri="{BB962C8B-B14F-4D97-AF65-F5344CB8AC3E}">
        <p14:creationId xmlns:p14="http://schemas.microsoft.com/office/powerpoint/2010/main" val="2497551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14</a:t>
            </a:fld>
            <a:endParaRPr lang="en-US" dirty="0"/>
          </a:p>
        </p:txBody>
      </p:sp>
    </p:spTree>
    <p:extLst>
      <p:ext uri="{BB962C8B-B14F-4D97-AF65-F5344CB8AC3E}">
        <p14:creationId xmlns:p14="http://schemas.microsoft.com/office/powerpoint/2010/main" val="3282809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Position Action Form </a:t>
            </a:r>
            <a:r>
              <a:rPr lang="en-US" dirty="0" smtClean="0"/>
              <a:t>– fields are a little more self explanatory. </a:t>
            </a:r>
          </a:p>
          <a:p>
            <a:endParaRPr lang="en-US" dirty="0" smtClean="0"/>
          </a:p>
          <a:p>
            <a:r>
              <a:rPr lang="en-US" dirty="0" smtClean="0"/>
              <a:t>The action type tells us what we are doing….creating a </a:t>
            </a:r>
            <a:r>
              <a:rPr lang="en-US" smtClean="0"/>
              <a:t>new </a:t>
            </a:r>
            <a:r>
              <a:rPr lang="en-US" smtClean="0"/>
              <a:t>position, delimiting (or </a:t>
            </a:r>
            <a:r>
              <a:rPr lang="en-US" dirty="0" smtClean="0"/>
              <a:t>getting rid of an old position), reallocating a position, or updating information on a position. </a:t>
            </a:r>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15</a:t>
            </a:fld>
            <a:endParaRPr lang="en-US" dirty="0"/>
          </a:p>
        </p:txBody>
      </p:sp>
    </p:spTree>
    <p:extLst>
      <p:ext uri="{BB962C8B-B14F-4D97-AF65-F5344CB8AC3E}">
        <p14:creationId xmlns:p14="http://schemas.microsoft.com/office/powerpoint/2010/main" val="781834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Employee Self Service (ESS) </a:t>
            </a:r>
            <a:r>
              <a:rPr lang="en-US" dirty="0" smtClean="0"/>
              <a:t>box tells us if we need to add leave approvers in HRMS.</a:t>
            </a:r>
          </a:p>
          <a:p>
            <a:endParaRPr lang="en-US" dirty="0"/>
          </a:p>
          <a:p>
            <a:r>
              <a:rPr lang="en-US" b="1" dirty="0" smtClean="0"/>
              <a:t>WMS/EMS Position Box:</a:t>
            </a:r>
          </a:p>
          <a:p>
            <a:r>
              <a:rPr lang="en-US" dirty="0" smtClean="0"/>
              <a:t>If we are creating a new WMS/EMS position, these fields are required.  You can work with your HR Consultant to assist in figuring out the Management Type, Market Segment, Primary Inclusion, Secondary Inclusion (if there is one), and the JVAC points.</a:t>
            </a:r>
          </a:p>
          <a:p>
            <a:endParaRPr lang="en-US" dirty="0" smtClean="0"/>
          </a:p>
          <a:p>
            <a:r>
              <a:rPr lang="en-US" b="1" dirty="0" smtClean="0"/>
              <a:t>Work Schedule:</a:t>
            </a:r>
            <a:endParaRPr lang="en-US" b="1" dirty="0"/>
          </a:p>
          <a:p>
            <a:r>
              <a:rPr lang="en-US" dirty="0"/>
              <a:t>Determine if the position will be </a:t>
            </a:r>
            <a:r>
              <a:rPr lang="en-US" b="1" dirty="0"/>
              <a:t>full time or part time </a:t>
            </a:r>
            <a:r>
              <a:rPr lang="en-US" dirty="0"/>
              <a:t>and if the employee will be paid </a:t>
            </a:r>
            <a:r>
              <a:rPr lang="en-US" b="1" dirty="0"/>
              <a:t>salary or hourly</a:t>
            </a:r>
            <a:r>
              <a:rPr lang="en-US" dirty="0"/>
              <a:t>. </a:t>
            </a:r>
          </a:p>
          <a:p>
            <a:endParaRPr lang="en-US" b="1" dirty="0"/>
          </a:p>
          <a:p>
            <a:r>
              <a:rPr lang="en-US" b="1" dirty="0"/>
              <a:t>Overtime Eligibility </a:t>
            </a:r>
          </a:p>
          <a:p>
            <a:pPr marL="171450" indent="-171450">
              <a:buFont typeface="Arial" panose="020B0604020202020204" pitchFamily="34" charset="0"/>
              <a:buChar char="•"/>
            </a:pPr>
            <a:r>
              <a:rPr lang="en-US" dirty="0"/>
              <a:t>If you need assistance making the determination if the position is overtime eligible or exempt, use the Overtime Eligibility Determination worksheet.  Click the link on overtime eligibility.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16</a:t>
            </a:fld>
            <a:endParaRPr lang="en-US" dirty="0"/>
          </a:p>
        </p:txBody>
      </p:sp>
    </p:spTree>
    <p:extLst>
      <p:ext uri="{BB962C8B-B14F-4D97-AF65-F5344CB8AC3E}">
        <p14:creationId xmlns:p14="http://schemas.microsoft.com/office/powerpoint/2010/main" val="390371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1"/>
            <a:ext cx="5608320" cy="4469811"/>
          </a:xfrm>
        </p:spPr>
        <p:txBody>
          <a:bodyPr/>
          <a:lstStyle/>
          <a:p>
            <a:r>
              <a:rPr lang="en-US" b="1" dirty="0" smtClean="0"/>
              <a:t>Retirement Eligibility</a:t>
            </a:r>
          </a:p>
          <a:p>
            <a:r>
              <a:rPr lang="en-US" dirty="0" smtClean="0"/>
              <a:t>If this is a new position, the question to determine eligibility is:</a:t>
            </a:r>
          </a:p>
          <a:p>
            <a:pPr marL="171450" indent="-171450">
              <a:buFont typeface="Arial" panose="020B0604020202020204" pitchFamily="34" charset="0"/>
              <a:buChar char="•"/>
            </a:pPr>
            <a:r>
              <a:rPr lang="en-US" dirty="0" smtClean="0"/>
              <a:t>Is this </a:t>
            </a:r>
            <a:r>
              <a:rPr lang="en-US" dirty="0"/>
              <a:t>position expected to require at least 5 months of at least 70 hours for two consecutive </a:t>
            </a:r>
            <a:r>
              <a:rPr lang="en-US" dirty="0" smtClean="0"/>
              <a:t>years?</a:t>
            </a:r>
          </a:p>
          <a:p>
            <a:r>
              <a:rPr lang="en-US" dirty="0" smtClean="0"/>
              <a:t>If this is an already established position and you are trying to determine if there is a need to re-evaluate the eligibility, the question to ask is</a:t>
            </a:r>
          </a:p>
          <a:p>
            <a:pPr marL="171450" indent="-171450">
              <a:buFont typeface="Arial" panose="020B0604020202020204" pitchFamily="34" charset="0"/>
              <a:buChar char="•"/>
            </a:pPr>
            <a:r>
              <a:rPr lang="en-US" dirty="0" smtClean="0"/>
              <a:t>Will </a:t>
            </a:r>
            <a:r>
              <a:rPr lang="en-US" dirty="0"/>
              <a:t>this position require at least 5 months of 70 or more hours of compensated service at least every other year</a:t>
            </a:r>
            <a:r>
              <a:rPr lang="en-US" dirty="0" smtClean="0"/>
              <a:t>?</a:t>
            </a:r>
          </a:p>
          <a:p>
            <a:pPr marL="171450" indent="-171450">
              <a:buFont typeface="Arial" panose="020B0604020202020204" pitchFamily="34" charset="0"/>
              <a:buChar char="•"/>
            </a:pPr>
            <a:r>
              <a:rPr lang="en-US" dirty="0" smtClean="0"/>
              <a:t>If a position was established and wasn’t supposed to last for more than 2 years, so it was NOT retirement eligible, now the position is expected to last more than 2 years, send in a new PAF marking the position as eligible in this section. </a:t>
            </a:r>
          </a:p>
          <a:p>
            <a:endParaRPr lang="en-US" dirty="0" smtClean="0"/>
          </a:p>
          <a:p>
            <a:r>
              <a:rPr lang="en-US" dirty="0" smtClean="0"/>
              <a:t>The </a:t>
            </a:r>
            <a:r>
              <a:rPr lang="en-US" b="1" dirty="0" smtClean="0"/>
              <a:t>important thing </a:t>
            </a:r>
            <a:r>
              <a:rPr lang="en-US" dirty="0" smtClean="0"/>
              <a:t>to remember is that if a position is retirement eligible, the employee going into the position will be retirement eligible. Eligibility is based on the position. </a:t>
            </a:r>
          </a:p>
          <a:p>
            <a:endParaRPr lang="en-US" b="1" dirty="0"/>
          </a:p>
          <a:p>
            <a:endParaRPr lang="en-US" dirty="0"/>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17</a:t>
            </a:fld>
            <a:endParaRPr lang="en-US" dirty="0"/>
          </a:p>
        </p:txBody>
      </p:sp>
    </p:spTree>
    <p:extLst>
      <p:ext uri="{BB962C8B-B14F-4D97-AF65-F5344CB8AC3E}">
        <p14:creationId xmlns:p14="http://schemas.microsoft.com/office/powerpoint/2010/main" val="2802920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Telework/Flextime/Compressed Workweek</a:t>
            </a:r>
          </a:p>
          <a:p>
            <a:pPr lvl="1"/>
            <a:r>
              <a:rPr lang="en-US" dirty="0"/>
              <a:t>Answer the questions to determine the position’s eligibility for telework, flextime, and compressed workweek.</a:t>
            </a:r>
          </a:p>
          <a:p>
            <a:pPr lvl="1"/>
            <a:r>
              <a:rPr lang="en-US" dirty="0"/>
              <a:t>These choices don’t necessarily mean that the employee in the position will be participating. </a:t>
            </a:r>
          </a:p>
          <a:p>
            <a:endParaRPr lang="en-US" dirty="0" smtClean="0"/>
          </a:p>
          <a:p>
            <a:r>
              <a:rPr lang="en-US" b="1" dirty="0" smtClean="0"/>
              <a:t>Duty Station Address</a:t>
            </a:r>
          </a:p>
          <a:p>
            <a:pPr lvl="1"/>
            <a:r>
              <a:rPr lang="en-US" dirty="0" smtClean="0"/>
              <a:t>The location where a position is assigned and/or where an employee is assigned to conduct work from.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18</a:t>
            </a:fld>
            <a:endParaRPr lang="en-US" dirty="0"/>
          </a:p>
        </p:txBody>
      </p:sp>
    </p:spTree>
    <p:extLst>
      <p:ext uri="{BB962C8B-B14F-4D97-AF65-F5344CB8AC3E}">
        <p14:creationId xmlns:p14="http://schemas.microsoft.com/office/powerpoint/2010/main" val="3525489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Budget</a:t>
            </a:r>
          </a:p>
          <a:p>
            <a:pPr marL="628650" lvl="1" indent="-171450">
              <a:buFont typeface="Arial" panose="020B0604020202020204" pitchFamily="34" charset="0"/>
              <a:buChar char="•"/>
            </a:pPr>
            <a:r>
              <a:rPr lang="en-US" dirty="0" smtClean="0"/>
              <a:t>Indicate if there is no change</a:t>
            </a:r>
          </a:p>
          <a:p>
            <a:pPr marL="628650" lvl="1" indent="-171450">
              <a:buFont typeface="Arial" panose="020B0604020202020204" pitchFamily="34" charset="0"/>
              <a:buChar char="•"/>
            </a:pPr>
            <a:r>
              <a:rPr lang="en-US" dirty="0" smtClean="0"/>
              <a:t>If this PAF is to create a new position, budget coding is </a:t>
            </a:r>
            <a:r>
              <a:rPr lang="en-US" b="1" dirty="0" smtClean="0">
                <a:solidFill>
                  <a:srgbClr val="FF0000"/>
                </a:solidFill>
              </a:rPr>
              <a:t>REQUIRED.</a:t>
            </a:r>
          </a:p>
          <a:p>
            <a:pPr marL="628650" lvl="1" indent="-171450">
              <a:buFont typeface="Arial" panose="020B0604020202020204" pitchFamily="34" charset="0"/>
              <a:buChar char="•"/>
            </a:pPr>
            <a:r>
              <a:rPr lang="en-US" dirty="0" smtClean="0"/>
              <a:t>Work with Small Agency Budget if you need assistance with cost coding. </a:t>
            </a:r>
          </a:p>
          <a:p>
            <a:pPr marL="628650" lvl="1"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smtClean="0"/>
              <a:t>Authorization is required for ALL Actions!</a:t>
            </a:r>
          </a:p>
          <a:p>
            <a:pPr marL="171450" indent="-171450">
              <a:buFont typeface="Arial" panose="020B0604020202020204" pitchFamily="34" charset="0"/>
              <a:buChar char="•"/>
            </a:pPr>
            <a:r>
              <a:rPr lang="en-US" dirty="0" smtClean="0"/>
              <a:t>List any comments in the comments section that may help us enter the action.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19</a:t>
            </a:fld>
            <a:endParaRPr lang="en-US" dirty="0"/>
          </a:p>
        </p:txBody>
      </p:sp>
    </p:spTree>
    <p:extLst>
      <p:ext uri="{BB962C8B-B14F-4D97-AF65-F5344CB8AC3E}">
        <p14:creationId xmlns:p14="http://schemas.microsoft.com/office/powerpoint/2010/main" val="2549210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a:t>
            </a:r>
            <a:r>
              <a:rPr lang="en-US" baseline="0" dirty="0" smtClean="0"/>
              <a:t> types of action forms:</a:t>
            </a:r>
          </a:p>
          <a:p>
            <a:endParaRPr lang="en-US" baseline="0" dirty="0" smtClean="0"/>
          </a:p>
          <a:p>
            <a:r>
              <a:rPr lang="en-US" dirty="0" smtClean="0"/>
              <a:t>PPDS makes changes to an </a:t>
            </a:r>
            <a:r>
              <a:rPr lang="en-US" b="1" dirty="0" smtClean="0"/>
              <a:t>employee’s</a:t>
            </a:r>
            <a:r>
              <a:rPr lang="en-US" dirty="0" smtClean="0"/>
              <a:t> appointment or status.</a:t>
            </a:r>
          </a:p>
          <a:p>
            <a:pPr marL="174708" indent="-174708">
              <a:buFont typeface="Arial" panose="020B0604020202020204" pitchFamily="34" charset="0"/>
              <a:buChar char="•"/>
            </a:pPr>
            <a:r>
              <a:rPr lang="en-US" dirty="0" smtClean="0"/>
              <a:t>New hires, promotions, demotions, salary increases, separations, etc.</a:t>
            </a:r>
          </a:p>
          <a:p>
            <a:endParaRPr lang="en-US" dirty="0"/>
          </a:p>
          <a:p>
            <a:r>
              <a:rPr lang="en-US" dirty="0" smtClean="0"/>
              <a:t>PAF makes changes to a </a:t>
            </a:r>
            <a:r>
              <a:rPr lang="en-US" b="1" dirty="0" smtClean="0"/>
              <a:t>position. </a:t>
            </a:r>
          </a:p>
          <a:p>
            <a:pPr marL="174708" indent="-174708">
              <a:buFont typeface="Arial" panose="020B0604020202020204" pitchFamily="34" charset="0"/>
              <a:buChar char="•"/>
            </a:pPr>
            <a:r>
              <a:rPr lang="en-US" dirty="0" smtClean="0"/>
              <a:t>Changing a working title, a duty station, etc.</a:t>
            </a:r>
          </a:p>
          <a:p>
            <a:endParaRPr lang="en-US" dirty="0" smtClean="0"/>
          </a:p>
          <a:p>
            <a:r>
              <a:rPr lang="en-US" dirty="0" smtClean="0"/>
              <a:t>Some types of actions require both. </a:t>
            </a:r>
          </a:p>
          <a:p>
            <a:pPr marL="174708" indent="-174708">
              <a:buFont typeface="Arial" panose="020B0604020202020204" pitchFamily="34" charset="0"/>
              <a:buChar char="•"/>
            </a:pPr>
            <a:r>
              <a:rPr lang="en-US" dirty="0" smtClean="0"/>
              <a:t>Reallocation: You are reallocating a position, but also the employee.  There are different questions that are answered on each form for the PPDS (employee side) and the PAF (the position side).</a:t>
            </a:r>
          </a:p>
        </p:txBody>
      </p:sp>
      <p:sp>
        <p:nvSpPr>
          <p:cNvPr id="4" name="Slide Number Placeholder 3"/>
          <p:cNvSpPr>
            <a:spLocks noGrp="1"/>
          </p:cNvSpPr>
          <p:nvPr>
            <p:ph type="sldNum" sz="quarter" idx="10"/>
          </p:nvPr>
        </p:nvSpPr>
        <p:spPr/>
        <p:txBody>
          <a:bodyPr/>
          <a:lstStyle/>
          <a:p>
            <a:fld id="{A3882CF0-6A4C-4BEA-BD51-99BF2F56F7EE}" type="slidenum">
              <a:rPr lang="en-US" smtClean="0"/>
              <a:t>2</a:t>
            </a:fld>
            <a:endParaRPr lang="en-US" dirty="0"/>
          </a:p>
        </p:txBody>
      </p:sp>
    </p:spTree>
    <p:extLst>
      <p:ext uri="{BB962C8B-B14F-4D97-AF65-F5344CB8AC3E}">
        <p14:creationId xmlns:p14="http://schemas.microsoft.com/office/powerpoint/2010/main" val="4051830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smtClean="0">
                <a:solidFill>
                  <a:srgbClr val="002060"/>
                </a:solidFill>
                <a:latin typeface="Calibri" panose="020F0502020204030204" pitchFamily="34" charset="0"/>
                <a:cs typeface="Calibri" panose="020F0502020204030204" pitchFamily="34" charset="0"/>
              </a:rPr>
              <a:t>All final Position Action Forms should be sent to </a:t>
            </a:r>
            <a:r>
              <a:rPr lang="en-US" sz="1200" dirty="0" smtClean="0">
                <a:solidFill>
                  <a:srgbClr val="002060"/>
                </a:solidFill>
                <a:latin typeface="Calibri" panose="020F0502020204030204" pitchFamily="34" charset="0"/>
                <a:cs typeface="Calibri" panose="020F0502020204030204" pitchFamily="34" charset="0"/>
                <a:hlinkClick r:id="rId3"/>
              </a:rPr>
              <a:t>SAA@des.wa.gov</a:t>
            </a:r>
            <a:r>
              <a:rPr lang="en-US" sz="1200" dirty="0" smtClean="0">
                <a:solidFill>
                  <a:srgbClr val="002060"/>
                </a:solidFill>
                <a:latin typeface="Calibri" panose="020F0502020204030204" pitchFamily="34" charset="0"/>
                <a:cs typeface="Calibri" panose="020F0502020204030204" pitchFamily="34" charset="0"/>
              </a:rPr>
              <a:t>. </a:t>
            </a:r>
          </a:p>
          <a:p>
            <a:pPr algn="l"/>
            <a:r>
              <a:rPr lang="en-US" sz="1200" dirty="0" smtClean="0">
                <a:solidFill>
                  <a:srgbClr val="002060"/>
                </a:solidFill>
                <a:latin typeface="Calibri" panose="020F0502020204030204" pitchFamily="34" charset="0"/>
                <a:cs typeface="Calibri" panose="020F0502020204030204" pitchFamily="34" charset="0"/>
              </a:rPr>
              <a:t>(Email address is listed at the bottom of the form)</a:t>
            </a:r>
          </a:p>
          <a:p>
            <a:pPr algn="l"/>
            <a:endParaRPr lang="en-US" sz="1200" dirty="0" smtClean="0">
              <a:solidFill>
                <a:srgbClr val="002060"/>
              </a:solidFill>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You may need to work with your assigned HR Consultant to make sure the job classification is correct by sending in a Position Description.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If the position is a WMS/EMS position, you may need to work with your assigned HR Consultant to determine the correct banding.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smtClean="0"/>
          </a:p>
          <a:p>
            <a:pPr algn="l"/>
            <a:endParaRPr lang="en-US" sz="900" dirty="0" smtClean="0">
              <a:solidFill>
                <a:srgbClr val="002060"/>
              </a:solidFill>
              <a:latin typeface="Calibri" panose="020F0502020204030204" pitchFamily="34" charset="0"/>
              <a:cs typeface="Calibri" panose="020F0502020204030204" pitchFamily="34" charset="0"/>
            </a:endParaRPr>
          </a:p>
          <a:p>
            <a:pPr algn="l"/>
            <a:endParaRPr lang="en-US" sz="900" dirty="0" smtClean="0">
              <a:solidFill>
                <a:srgbClr val="002060"/>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20</a:t>
            </a:fld>
            <a:endParaRPr lang="en-US" dirty="0"/>
          </a:p>
        </p:txBody>
      </p:sp>
    </p:spTree>
    <p:extLst>
      <p:ext uri="{BB962C8B-B14F-4D97-AF65-F5344CB8AC3E}">
        <p14:creationId xmlns:p14="http://schemas.microsoft.com/office/powerpoint/2010/main" val="1732407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21</a:t>
            </a:fld>
            <a:endParaRPr lang="en-US" dirty="0"/>
          </a:p>
        </p:txBody>
      </p:sp>
    </p:spTree>
    <p:extLst>
      <p:ext uri="{BB962C8B-B14F-4D97-AF65-F5344CB8AC3E}">
        <p14:creationId xmlns:p14="http://schemas.microsoft.com/office/powerpoint/2010/main" val="2790815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Effective date:  </a:t>
            </a:r>
            <a:endParaRPr lang="en-US" dirty="0"/>
          </a:p>
          <a:p>
            <a:pPr marL="171450" lvl="0" indent="-171450">
              <a:buFont typeface="Arial" panose="020B0604020202020204" pitchFamily="34" charset="0"/>
              <a:buChar char="•"/>
            </a:pPr>
            <a:r>
              <a:rPr lang="en-US" dirty="0"/>
              <a:t>1</a:t>
            </a:r>
            <a:r>
              <a:rPr lang="en-US" baseline="30000" dirty="0"/>
              <a:t>st</a:t>
            </a:r>
            <a:r>
              <a:rPr lang="en-US" dirty="0"/>
              <a:t> day working in agency/in new appt/new status. </a:t>
            </a:r>
          </a:p>
          <a:p>
            <a:pPr marL="628650" lvl="1" indent="-171450">
              <a:buFont typeface="Arial" panose="020B0604020202020204" pitchFamily="34" charset="0"/>
              <a:buChar char="•"/>
            </a:pPr>
            <a:r>
              <a:rPr lang="en-US" dirty="0"/>
              <a:t>If currently with state, could fall on weekend to insure no break in service. (leaves Friday, the 15</a:t>
            </a:r>
            <a:r>
              <a:rPr lang="en-US" baseline="30000" dirty="0"/>
              <a:t>th</a:t>
            </a:r>
            <a:r>
              <a:rPr lang="en-US" dirty="0"/>
              <a:t>, could start w/ your agency Saturday, the 16</a:t>
            </a:r>
            <a:r>
              <a:rPr lang="en-US" baseline="30000" dirty="0"/>
              <a:t>th</a:t>
            </a:r>
            <a:r>
              <a:rPr lang="en-US" dirty="0"/>
              <a:t>.  New to state-first working day. </a:t>
            </a:r>
          </a:p>
          <a:p>
            <a:pPr marL="171450" lvl="0" indent="-171450">
              <a:buFont typeface="Arial" panose="020B0604020202020204" pitchFamily="34" charset="0"/>
              <a:buChar char="•"/>
            </a:pPr>
            <a:r>
              <a:rPr lang="en-US" dirty="0"/>
              <a:t>If separation, last day on status (could be on </a:t>
            </a:r>
            <a:r>
              <a:rPr lang="en-US" dirty="0" smtClean="0"/>
              <a:t>leave on last day).</a:t>
            </a:r>
            <a:endParaRPr lang="en-US" dirty="0"/>
          </a:p>
          <a:p>
            <a:pPr marL="171450" lvl="0" indent="-171450">
              <a:buFont typeface="Arial" panose="020B0604020202020204" pitchFamily="34" charset="0"/>
              <a:buChar char="•"/>
            </a:pPr>
            <a:r>
              <a:rPr lang="en-US" dirty="0"/>
              <a:t>Leave of absence-use first day out on leave. </a:t>
            </a:r>
            <a:endParaRPr lang="en-US" dirty="0" smtClean="0"/>
          </a:p>
          <a:p>
            <a:pPr lvl="0"/>
            <a:r>
              <a:rPr lang="en-US" b="1" dirty="0" smtClean="0"/>
              <a:t>Recruitment</a:t>
            </a:r>
            <a:r>
              <a:rPr lang="en-US" b="1" dirty="0"/>
              <a:t>: </a:t>
            </a:r>
            <a:endParaRPr lang="en-US" dirty="0"/>
          </a:p>
          <a:p>
            <a:pPr marL="171450" indent="-171450">
              <a:buFont typeface="Arial" panose="020B0604020202020204" pitchFamily="34" charset="0"/>
              <a:buChar char="•"/>
            </a:pPr>
            <a:r>
              <a:rPr lang="en-US" dirty="0"/>
              <a:t>If you use our recruitment </a:t>
            </a:r>
            <a:r>
              <a:rPr lang="en-US" dirty="0" smtClean="0"/>
              <a:t>services </a:t>
            </a:r>
            <a:r>
              <a:rPr lang="en-US" dirty="0"/>
              <a:t>and this resulted from a recruitment, our recruitment team tracks time to hire.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3</a:t>
            </a:fld>
            <a:endParaRPr lang="en-US" dirty="0"/>
          </a:p>
        </p:txBody>
      </p:sp>
    </p:spTree>
    <p:extLst>
      <p:ext uri="{BB962C8B-B14F-4D97-AF65-F5344CB8AC3E}">
        <p14:creationId xmlns:p14="http://schemas.microsoft.com/office/powerpoint/2010/main" val="809197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Action Type:</a:t>
            </a:r>
            <a:r>
              <a:rPr lang="en-US" dirty="0"/>
              <a:t> Click </a:t>
            </a:r>
            <a:r>
              <a:rPr lang="en-US" dirty="0" smtClean="0"/>
              <a:t>link. Some of </a:t>
            </a:r>
            <a:r>
              <a:rPr lang="en-US" dirty="0"/>
              <a:t>m</a:t>
            </a:r>
            <a:r>
              <a:rPr lang="en-US" dirty="0" smtClean="0"/>
              <a:t>ost common:</a:t>
            </a:r>
            <a:endParaRPr lang="en-US" dirty="0"/>
          </a:p>
          <a:p>
            <a:pPr marL="171450" indent="-171450">
              <a:buFont typeface="Arial" panose="020B0604020202020204" pitchFamily="34" charset="0"/>
              <a:buChar char="•"/>
            </a:pPr>
            <a:r>
              <a:rPr lang="en-US" b="1" dirty="0" smtClean="0"/>
              <a:t>Appt</a:t>
            </a:r>
            <a:r>
              <a:rPr lang="en-US" b="1" dirty="0"/>
              <a:t>. Change</a:t>
            </a:r>
            <a:r>
              <a:rPr lang="en-US" dirty="0"/>
              <a:t> –a change to an employee within an agency or between agencies (when there is no break in service).  Promotions, transfers, demotions, etc….these are appointment changes. </a:t>
            </a:r>
          </a:p>
          <a:p>
            <a:pPr marL="171450" lvl="0" indent="-171450">
              <a:buFont typeface="Arial" panose="020B0604020202020204" pitchFamily="34" charset="0"/>
              <a:buChar char="•"/>
            </a:pPr>
            <a:r>
              <a:rPr lang="en-US" b="1" dirty="0" smtClean="0"/>
              <a:t>Change </a:t>
            </a:r>
            <a:r>
              <a:rPr lang="en-US" b="1" dirty="0"/>
              <a:t>of </a:t>
            </a:r>
            <a:r>
              <a:rPr lang="en-US" b="1" dirty="0" smtClean="0"/>
              <a:t>Status </a:t>
            </a:r>
            <a:r>
              <a:rPr lang="en-US" dirty="0" smtClean="0"/>
              <a:t>- </a:t>
            </a:r>
            <a:r>
              <a:rPr lang="en-US" dirty="0"/>
              <a:t>to change the status of an employee in their position.  In review period, use to extend. In Non-Perm, use to extend. </a:t>
            </a:r>
          </a:p>
          <a:p>
            <a:pPr marL="171450" lvl="0" indent="-171450">
              <a:buFont typeface="Arial" panose="020B0604020202020204" pitchFamily="34" charset="0"/>
              <a:buChar char="•"/>
            </a:pPr>
            <a:r>
              <a:rPr lang="en-US" b="1" dirty="0" smtClean="0"/>
              <a:t>LOA</a:t>
            </a:r>
            <a:r>
              <a:rPr lang="en-US" dirty="0" smtClean="0"/>
              <a:t> - There’s </a:t>
            </a:r>
            <a:r>
              <a:rPr lang="en-US" dirty="0"/>
              <a:t>an action type to put someone on </a:t>
            </a:r>
            <a:r>
              <a:rPr lang="en-US" dirty="0" smtClean="0"/>
              <a:t>leave…both </a:t>
            </a:r>
            <a:r>
              <a:rPr lang="en-US" dirty="0"/>
              <a:t>active (paid) and inactive (unpaid</a:t>
            </a:r>
            <a:r>
              <a:rPr lang="en-US" dirty="0" smtClean="0"/>
              <a:t>).  Submit PPDS to put someone on leave </a:t>
            </a:r>
            <a:r>
              <a:rPr lang="en-US" dirty="0" smtClean="0">
                <a:solidFill>
                  <a:srgbClr val="FF0000"/>
                </a:solidFill>
              </a:rPr>
              <a:t>AND</a:t>
            </a:r>
            <a:r>
              <a:rPr lang="en-US" dirty="0" smtClean="0"/>
              <a:t> another one to take them off.</a:t>
            </a:r>
            <a:endParaRPr lang="en-US" dirty="0"/>
          </a:p>
          <a:p>
            <a:pPr marL="171450" lvl="0" indent="-171450">
              <a:buFont typeface="Arial" panose="020B0604020202020204" pitchFamily="34" charset="0"/>
              <a:buChar char="•"/>
            </a:pPr>
            <a:r>
              <a:rPr lang="en-US" b="1" dirty="0"/>
              <a:t>New Hire</a:t>
            </a:r>
            <a:r>
              <a:rPr lang="en-US" dirty="0"/>
              <a:t> - when an employee is hired and doesn’t have </a:t>
            </a:r>
            <a:r>
              <a:rPr lang="en-US" dirty="0" smtClean="0"/>
              <a:t>either prior </a:t>
            </a:r>
            <a:r>
              <a:rPr lang="en-US" dirty="0"/>
              <a:t>state service or a personnel </a:t>
            </a:r>
            <a:r>
              <a:rPr lang="en-US" dirty="0" smtClean="0"/>
              <a:t>#.   </a:t>
            </a:r>
            <a:r>
              <a:rPr lang="en-US" dirty="0"/>
              <a:t>Movement between agencies, isn’t considered a new hire.  </a:t>
            </a:r>
          </a:p>
          <a:p>
            <a:endParaRPr lang="en-US" b="1" dirty="0" smtClean="0"/>
          </a:p>
          <a:p>
            <a:r>
              <a:rPr lang="en-US" b="1" dirty="0" smtClean="0"/>
              <a:t>Action </a:t>
            </a:r>
            <a:r>
              <a:rPr lang="en-US" b="1" dirty="0"/>
              <a:t>Reason OR Separation Reason:</a:t>
            </a:r>
            <a:r>
              <a:rPr lang="en-US" dirty="0"/>
              <a:t> Click link. </a:t>
            </a:r>
          </a:p>
          <a:p>
            <a:r>
              <a:rPr lang="en-US" dirty="0"/>
              <a:t>Here are the definitions for the reasons.  Don’t hesitate to reach out to SAA email box if you need guidance on action reason!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4</a:t>
            </a:fld>
            <a:endParaRPr lang="en-US" dirty="0"/>
          </a:p>
        </p:txBody>
      </p:sp>
    </p:spTree>
    <p:extLst>
      <p:ext uri="{BB962C8B-B14F-4D97-AF65-F5344CB8AC3E}">
        <p14:creationId xmlns:p14="http://schemas.microsoft.com/office/powerpoint/2010/main" val="4159907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Task </a:t>
            </a:r>
            <a:r>
              <a:rPr lang="en-US" b="1" dirty="0"/>
              <a:t>Monitoring: </a:t>
            </a:r>
          </a:p>
          <a:p>
            <a:pPr marL="171450" lvl="0" indent="-171450">
              <a:buFont typeface="Arial" panose="020B0604020202020204" pitchFamily="34" charset="0"/>
              <a:buChar char="•"/>
            </a:pPr>
            <a:r>
              <a:rPr lang="en-US" dirty="0"/>
              <a:t>How we track end dates for certain appointments like non-perms and projects. Or to indicate when an in-training is going to end.  </a:t>
            </a:r>
          </a:p>
          <a:p>
            <a:pPr marL="171450" lvl="0" indent="-171450">
              <a:buFont typeface="Arial" panose="020B0604020202020204" pitchFamily="34" charset="0"/>
              <a:buChar char="•"/>
            </a:pPr>
            <a:r>
              <a:rPr lang="en-US" dirty="0"/>
              <a:t>This DOES NOT indicate to our team to key the action, it is just a reminder to reach out to the agency to request paperwork in order to key action!   Example: If a non-perm is expected to end on 12/31/2018.  We are not going to key the separation for 12/31/2018.  </a:t>
            </a:r>
            <a:endParaRPr lang="en-US" dirty="0" smtClean="0"/>
          </a:p>
          <a:p>
            <a:pPr lvl="0"/>
            <a:r>
              <a:rPr lang="en-US" b="1" dirty="0" smtClean="0"/>
              <a:t>Review Period: </a:t>
            </a:r>
            <a:r>
              <a:rPr lang="en-US" dirty="0" smtClean="0"/>
              <a:t>Required if a new appointment. Work with your HR Consultant if you have questions about when a review period is required or not.  </a:t>
            </a:r>
            <a:endParaRPr lang="en-US" dirty="0"/>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5</a:t>
            </a:fld>
            <a:endParaRPr lang="en-US" dirty="0"/>
          </a:p>
        </p:txBody>
      </p:sp>
    </p:spTree>
    <p:extLst>
      <p:ext uri="{BB962C8B-B14F-4D97-AF65-F5344CB8AC3E}">
        <p14:creationId xmlns:p14="http://schemas.microsoft.com/office/powerpoint/2010/main" val="1153781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Employee Name</a:t>
            </a:r>
            <a:r>
              <a:rPr lang="en-US" dirty="0"/>
              <a:t>: Should match what’s on file with the Social </a:t>
            </a:r>
            <a:r>
              <a:rPr lang="en-US" dirty="0" smtClean="0"/>
              <a:t>Security </a:t>
            </a:r>
            <a:r>
              <a:rPr lang="en-US" dirty="0"/>
              <a:t>Administration (what is on SS Card.)</a:t>
            </a:r>
          </a:p>
          <a:p>
            <a:r>
              <a:rPr lang="en-US" b="1" dirty="0"/>
              <a:t>Prior State Service</a:t>
            </a:r>
            <a:r>
              <a:rPr lang="en-US" dirty="0"/>
              <a:t>: important to know.  Not all history is in HRMS. Anything prior to 2006, we have to request from another system.  Want to make sure they get </a:t>
            </a:r>
            <a:r>
              <a:rPr lang="en-US" dirty="0" smtClean="0"/>
              <a:t>credit </a:t>
            </a:r>
            <a:r>
              <a:rPr lang="en-US" dirty="0"/>
              <a:t>towards their anniversary date/leave accruals.</a:t>
            </a:r>
          </a:p>
          <a:p>
            <a:r>
              <a:rPr lang="en-US" b="1" dirty="0"/>
              <a:t>Address/Phone: </a:t>
            </a:r>
            <a:r>
              <a:rPr lang="en-US" dirty="0"/>
              <a:t>Don’t need to enter for every action unless there is a change. </a:t>
            </a:r>
          </a:p>
          <a:p>
            <a:r>
              <a:rPr lang="en-US" b="1" dirty="0"/>
              <a:t>Work Email</a:t>
            </a:r>
            <a:r>
              <a:rPr lang="en-US" dirty="0"/>
              <a:t>: I</a:t>
            </a:r>
            <a:r>
              <a:rPr lang="en-US" dirty="0" smtClean="0"/>
              <a:t>nclude </a:t>
            </a:r>
            <a:r>
              <a:rPr lang="en-US" dirty="0"/>
              <a:t>if new to agency. How employee creates ESS account.</a:t>
            </a:r>
          </a:p>
          <a:p>
            <a:r>
              <a:rPr lang="en-US" b="1" dirty="0"/>
              <a:t>Personal Data: </a:t>
            </a:r>
            <a:r>
              <a:rPr lang="en-US" dirty="0"/>
              <a:t>Click on Employee Questionnaire in red writing section.  Should be filled out by employees new to agency.  How we collect affirmative action data used by OFM to report on workforce data such as ethnicity, education, military status and disability.  Can be sent later than PPDS!</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6</a:t>
            </a:fld>
            <a:endParaRPr lang="en-US" dirty="0"/>
          </a:p>
        </p:txBody>
      </p:sp>
    </p:spTree>
    <p:extLst>
      <p:ext uri="{BB962C8B-B14F-4D97-AF65-F5344CB8AC3E}">
        <p14:creationId xmlns:p14="http://schemas.microsoft.com/office/powerpoint/2010/main" val="3190813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Job class/code/working title</a:t>
            </a:r>
            <a:r>
              <a:rPr lang="en-US" dirty="0" smtClean="0"/>
              <a:t>: Should all match the position unless you are under filling or this is an in training. </a:t>
            </a:r>
          </a:p>
          <a:p>
            <a:endParaRPr lang="en-US" b="1" dirty="0"/>
          </a:p>
          <a:p>
            <a:r>
              <a:rPr lang="en-US" b="1" dirty="0" smtClean="0"/>
              <a:t>Position #s </a:t>
            </a:r>
            <a:r>
              <a:rPr lang="en-US" dirty="0" smtClean="0"/>
              <a:t>(if both are known)</a:t>
            </a:r>
          </a:p>
          <a:p>
            <a:r>
              <a:rPr lang="en-US" dirty="0" smtClean="0"/>
              <a:t>Status in Position. This tells us if someone is serving a review period, if the employee is acting in a position, if this is a non-perm, etc.  You can consult w/ HR Consultant if you need assistance. </a:t>
            </a:r>
          </a:p>
          <a:p>
            <a:endParaRPr lang="en-US" dirty="0"/>
          </a:p>
          <a:p>
            <a:r>
              <a:rPr lang="en-US" b="1" dirty="0" smtClean="0"/>
              <a:t>Overtime eligibility </a:t>
            </a:r>
            <a:r>
              <a:rPr lang="en-US" dirty="0" smtClean="0"/>
              <a:t>– should match position overtime eligibility (unless employee is under filling in a lower position, or the employee is hourly.) </a:t>
            </a:r>
          </a:p>
          <a:p>
            <a:endParaRPr lang="en-US" dirty="0"/>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7</a:t>
            </a:fld>
            <a:endParaRPr lang="en-US" dirty="0"/>
          </a:p>
        </p:txBody>
      </p:sp>
    </p:spTree>
    <p:extLst>
      <p:ext uri="{BB962C8B-B14F-4D97-AF65-F5344CB8AC3E}">
        <p14:creationId xmlns:p14="http://schemas.microsoft.com/office/powerpoint/2010/main" val="258339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L&amp;I Code: </a:t>
            </a:r>
          </a:p>
          <a:p>
            <a:pPr marL="171450" indent="-171450">
              <a:buFont typeface="Arial" panose="020B0604020202020204" pitchFamily="34" charset="0"/>
              <a:buChar char="•"/>
            </a:pPr>
            <a:r>
              <a:rPr lang="en-US" dirty="0" smtClean="0"/>
              <a:t>Determines the amount</a:t>
            </a:r>
            <a:r>
              <a:rPr lang="en-US" baseline="0" dirty="0" smtClean="0"/>
              <a:t> employee AND employer pay for workers comp insurance.  </a:t>
            </a:r>
            <a:endParaRPr lang="en-US" dirty="0"/>
          </a:p>
          <a:p>
            <a:pPr marL="171450" indent="-171450">
              <a:buFont typeface="Arial" panose="020B0604020202020204" pitchFamily="34" charset="0"/>
              <a:buChar char="•"/>
            </a:pPr>
            <a:r>
              <a:rPr lang="en-US" dirty="0" smtClean="0"/>
              <a:t>Based on duties of the position</a:t>
            </a:r>
          </a:p>
          <a:p>
            <a:pPr marL="171450" indent="-171450">
              <a:buFont typeface="Arial" panose="020B0604020202020204" pitchFamily="34" charset="0"/>
              <a:buChar char="•"/>
            </a:pPr>
            <a:r>
              <a:rPr lang="en-US" dirty="0" smtClean="0"/>
              <a:t>Click on the link for worksheet to help determine the right code.  </a:t>
            </a:r>
          </a:p>
          <a:p>
            <a:pPr marL="171450" indent="-171450">
              <a:buFont typeface="Arial" panose="020B0604020202020204" pitchFamily="34" charset="0"/>
              <a:buChar char="•"/>
            </a:pPr>
            <a:endParaRPr lang="en-US" dirty="0"/>
          </a:p>
          <a:p>
            <a:r>
              <a:rPr lang="en-US" b="1" dirty="0" smtClean="0"/>
              <a:t>Duty Station: </a:t>
            </a:r>
          </a:p>
          <a:p>
            <a:pPr marL="171450" indent="-171450">
              <a:buFont typeface="Arial" panose="020B0604020202020204" pitchFamily="34" charset="0"/>
              <a:buChar char="•"/>
            </a:pPr>
            <a:r>
              <a:rPr lang="en-US" dirty="0" smtClean="0"/>
              <a:t>Identifies what county the employee is working in for unemployment tax purposes.</a:t>
            </a:r>
          </a:p>
          <a:p>
            <a:pPr marL="171450" indent="-171450">
              <a:buFont typeface="Arial" panose="020B0604020202020204" pitchFamily="34" charset="0"/>
              <a:buChar char="•"/>
            </a:pPr>
            <a:endParaRPr lang="en-US" dirty="0"/>
          </a:p>
          <a:p>
            <a:r>
              <a:rPr lang="en-US" b="1" dirty="0" smtClean="0"/>
              <a:t>Org Key</a:t>
            </a:r>
          </a:p>
          <a:p>
            <a:pPr marL="171450" indent="-171450">
              <a:buFont typeface="Arial" panose="020B0604020202020204" pitchFamily="34" charset="0"/>
              <a:buChar char="•"/>
            </a:pPr>
            <a:r>
              <a:rPr lang="en-US" dirty="0" smtClean="0"/>
              <a:t>Only a few agencies use this field.  </a:t>
            </a:r>
          </a:p>
          <a:p>
            <a:endParaRPr lang="en-US" dirty="0" smtClean="0"/>
          </a:p>
        </p:txBody>
      </p:sp>
      <p:sp>
        <p:nvSpPr>
          <p:cNvPr id="4" name="Slide Number Placeholder 3"/>
          <p:cNvSpPr>
            <a:spLocks noGrp="1"/>
          </p:cNvSpPr>
          <p:nvPr>
            <p:ph type="sldNum" sz="quarter" idx="10"/>
          </p:nvPr>
        </p:nvSpPr>
        <p:spPr/>
        <p:txBody>
          <a:bodyPr/>
          <a:lstStyle/>
          <a:p>
            <a:fld id="{A3882CF0-6A4C-4BEA-BD51-99BF2F56F7EE}" type="slidenum">
              <a:rPr lang="en-US" smtClean="0"/>
              <a:t>8</a:t>
            </a:fld>
            <a:endParaRPr lang="en-US" dirty="0"/>
          </a:p>
        </p:txBody>
      </p:sp>
    </p:spTree>
    <p:extLst>
      <p:ext uri="{BB962C8B-B14F-4D97-AF65-F5344CB8AC3E}">
        <p14:creationId xmlns:p14="http://schemas.microsoft.com/office/powerpoint/2010/main" val="89041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Employee Self Service</a:t>
            </a:r>
          </a:p>
          <a:p>
            <a:pPr marL="171450" indent="-171450">
              <a:buFont typeface="Arial" panose="020B0604020202020204" pitchFamily="34" charset="0"/>
              <a:buChar char="•"/>
            </a:pPr>
            <a:r>
              <a:rPr lang="en-US" dirty="0" smtClean="0"/>
              <a:t>for agencies that use ESS</a:t>
            </a:r>
          </a:p>
          <a:p>
            <a:pPr marL="171450" indent="-171450">
              <a:buFont typeface="Arial" panose="020B0604020202020204" pitchFamily="34" charset="0"/>
              <a:buChar char="•"/>
            </a:pPr>
            <a:r>
              <a:rPr lang="en-US" dirty="0" smtClean="0"/>
              <a:t>This helps us determine if changes to leave approvers need to be made in HRMS.  </a:t>
            </a:r>
          </a:p>
          <a:p>
            <a:pPr marL="171450" indent="-171450">
              <a:buFont typeface="Arial" panose="020B0604020202020204" pitchFamily="34" charset="0"/>
              <a:buChar char="•"/>
            </a:pPr>
            <a:r>
              <a:rPr lang="en-US" dirty="0" smtClean="0"/>
              <a:t>In this case, a supervisor is considered the person that approves leave for the employee. In some agencies, an employee has a supervisor at the agency, but someone else approves the leave (like an administrative assistant, a small agency liaison). </a:t>
            </a:r>
          </a:p>
          <a:p>
            <a:endParaRPr lang="en-US" dirty="0"/>
          </a:p>
        </p:txBody>
      </p:sp>
      <p:sp>
        <p:nvSpPr>
          <p:cNvPr id="4" name="Slide Number Placeholder 3"/>
          <p:cNvSpPr>
            <a:spLocks noGrp="1"/>
          </p:cNvSpPr>
          <p:nvPr>
            <p:ph type="sldNum" sz="quarter" idx="10"/>
          </p:nvPr>
        </p:nvSpPr>
        <p:spPr/>
        <p:txBody>
          <a:bodyPr/>
          <a:lstStyle/>
          <a:p>
            <a:fld id="{A3882CF0-6A4C-4BEA-BD51-99BF2F56F7EE}" type="slidenum">
              <a:rPr lang="en-US" smtClean="0"/>
              <a:t>9</a:t>
            </a:fld>
            <a:endParaRPr lang="en-US" dirty="0"/>
          </a:p>
        </p:txBody>
      </p:sp>
    </p:spTree>
    <p:extLst>
      <p:ext uri="{BB962C8B-B14F-4D97-AF65-F5344CB8AC3E}">
        <p14:creationId xmlns:p14="http://schemas.microsoft.com/office/powerpoint/2010/main" val="2555212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425396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354217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EA9CD-E2A1-425B-B97E-D02730698C90}"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1380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118420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EA9CD-E2A1-425B-B97E-D02730698C90}"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7007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670503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674815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136504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648815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283977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27312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324579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2739225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406715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3536965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22B4550-FFD7-4234-9AF2-9559A939695A}" type="datetimeFigureOut">
              <a:rPr lang="en-US" smtClean="0"/>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0EA9CD-E2A1-425B-B97E-D02730698C90}" type="slidenum">
              <a:rPr lang="en-US" smtClean="0"/>
              <a:t>‹#›</a:t>
            </a:fld>
            <a:endParaRPr lang="en-US" dirty="0"/>
          </a:p>
        </p:txBody>
      </p:sp>
    </p:spTree>
    <p:extLst>
      <p:ext uri="{BB962C8B-B14F-4D97-AF65-F5344CB8AC3E}">
        <p14:creationId xmlns:p14="http://schemas.microsoft.com/office/powerpoint/2010/main" val="672176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22B4550-FFD7-4234-9AF2-9559A939695A}" type="datetimeFigureOut">
              <a:rPr lang="en-US" smtClean="0"/>
              <a:t>8/27/2018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50EA9CD-E2A1-425B-B97E-D02730698C90}" type="slidenum">
              <a:rPr lang="en-US" smtClean="0"/>
              <a:t>‹#›</a:t>
            </a:fld>
            <a:endParaRPr lang="en-US" dirty="0"/>
          </a:p>
        </p:txBody>
      </p:sp>
    </p:spTree>
    <p:extLst>
      <p:ext uri="{BB962C8B-B14F-4D97-AF65-F5344CB8AC3E}">
        <p14:creationId xmlns:p14="http://schemas.microsoft.com/office/powerpoint/2010/main" val="375231672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s.w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hyperlink" Target="https://watech.wa.gov/payroll/hrms-payroll-calenda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SAA@des.wa.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AA@des.wa.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des.wa.gov/sites/default/files/public/documents/HRPayroll/SmallAgencyServices/SAFS/PPDS_ActionReasonDefinitions.docx" TargetMode="External"/><Relationship Id="rId3" Type="http://schemas.openxmlformats.org/officeDocument/2006/relationships/image" Target="../media/image3.png"/><Relationship Id="rId7" Type="http://schemas.openxmlformats.org/officeDocument/2006/relationships/hyperlink" Target="https://des.wa.gov/sites/default/files/public/documents/HRPayroll/SmallAgencyServices/SAFS/PPDS_ActionType-ReasonCha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9084" y="548931"/>
            <a:ext cx="10058400" cy="1127433"/>
          </a:xfrm>
        </p:spPr>
        <p:txBody>
          <a:bodyPr>
            <a:noAutofit/>
          </a:bodyPr>
          <a:lstStyle/>
          <a:p>
            <a:pPr algn="ctr"/>
            <a:r>
              <a:rPr lang="en-US" sz="8800" dirty="0" smtClean="0">
                <a:solidFill>
                  <a:srgbClr val="002060"/>
                </a:solidFill>
                <a:latin typeface="Calibri" panose="020F0502020204030204" pitchFamily="34" charset="0"/>
                <a:cs typeface="Calibri" panose="020F0502020204030204" pitchFamily="34" charset="0"/>
              </a:rPr>
              <a:t>HR Toolkit</a:t>
            </a:r>
            <a:endParaRPr lang="en-US" sz="8800" dirty="0">
              <a:solidFill>
                <a:srgbClr val="002060"/>
              </a:solidFill>
              <a:latin typeface="Calibri" panose="020F0502020204030204" pitchFamily="34" charset="0"/>
              <a:cs typeface="Calibri" panose="020F0502020204030204" pitchFamily="34" charset="0"/>
            </a:endParaRPr>
          </a:p>
        </p:txBody>
      </p:sp>
      <p:sp>
        <p:nvSpPr>
          <p:cNvPr id="4" name="Rectangle 3"/>
          <p:cNvSpPr/>
          <p:nvPr/>
        </p:nvSpPr>
        <p:spPr>
          <a:xfrm>
            <a:off x="2288946" y="1596472"/>
            <a:ext cx="9413852" cy="2215991"/>
          </a:xfrm>
          <a:prstGeom prst="rect">
            <a:avLst/>
          </a:prstGeom>
        </p:spPr>
        <p:txBody>
          <a:bodyPr wrap="square">
            <a:spAutoFit/>
          </a:bodyPr>
          <a:lstStyle/>
          <a:p>
            <a:pPr algn="ctr"/>
            <a:r>
              <a:rPr lang="en-US" sz="3000" dirty="0" smtClean="0">
                <a:latin typeface="Calibri" panose="020F0502020204030204" pitchFamily="34" charset="0"/>
                <a:cs typeface="Calibri" panose="020F0502020204030204" pitchFamily="34" charset="0"/>
              </a:rPr>
              <a:t>All action forms and guidance are located on the HR Toolkit.  </a:t>
            </a:r>
          </a:p>
          <a:p>
            <a:endParaRPr lang="en-US" sz="3600" dirty="0" smtClean="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a:p>
            <a:endParaRPr lang="en-US" sz="3600" dirty="0">
              <a:latin typeface="Calibri" panose="020F0502020204030204" pitchFamily="34" charset="0"/>
              <a:cs typeface="Calibri" panose="020F0502020204030204" pitchFamily="34" charset="0"/>
            </a:endParaRPr>
          </a:p>
        </p:txBody>
      </p:sp>
      <p:sp>
        <p:nvSpPr>
          <p:cNvPr id="3" name="Rectangle 2"/>
          <p:cNvSpPr/>
          <p:nvPr/>
        </p:nvSpPr>
        <p:spPr>
          <a:xfrm>
            <a:off x="4167204" y="2381303"/>
            <a:ext cx="4552544" cy="646331"/>
          </a:xfrm>
          <a:prstGeom prst="rect">
            <a:avLst/>
          </a:prstGeom>
        </p:spPr>
        <p:txBody>
          <a:bodyPr wrap="square">
            <a:spAutoFit/>
          </a:bodyPr>
          <a:lstStyle/>
          <a:p>
            <a:pPr algn="ctr"/>
            <a:r>
              <a:rPr lang="en-US" sz="3600" dirty="0" smtClean="0">
                <a:solidFill>
                  <a:srgbClr val="002060"/>
                </a:solidFill>
                <a:hlinkClick r:id="rId3"/>
              </a:rPr>
              <a:t>https://des.wa.gov</a:t>
            </a:r>
            <a:endParaRPr lang="en-US" sz="3600" dirty="0">
              <a:solidFill>
                <a:srgbClr val="002060"/>
              </a:solidFill>
            </a:endParaRPr>
          </a:p>
        </p:txBody>
      </p:sp>
      <p:pic>
        <p:nvPicPr>
          <p:cNvPr id="5" name="Picture 4"/>
          <p:cNvPicPr>
            <a:picLocks noChangeAspect="1"/>
          </p:cNvPicPr>
          <p:nvPr/>
        </p:nvPicPr>
        <p:blipFill rotWithShape="1">
          <a:blip r:embed="rId4"/>
          <a:srcRect r="1414" b="34662"/>
          <a:stretch/>
        </p:blipFill>
        <p:spPr>
          <a:xfrm>
            <a:off x="2288946" y="3310079"/>
            <a:ext cx="8842869" cy="2917849"/>
          </a:xfrm>
          <a:prstGeom prst="rect">
            <a:avLst/>
          </a:prstGeom>
        </p:spPr>
      </p:pic>
    </p:spTree>
    <p:extLst>
      <p:ext uri="{BB962C8B-B14F-4D97-AF65-F5344CB8AC3E}">
        <p14:creationId xmlns:p14="http://schemas.microsoft.com/office/powerpoint/2010/main" val="3647511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756246" y="348144"/>
            <a:ext cx="9880582" cy="1079498"/>
          </a:xfrm>
          <a:prstGeom prst="rect">
            <a:avLst/>
          </a:prstGeom>
        </p:spPr>
      </p:pic>
      <p:pic>
        <p:nvPicPr>
          <p:cNvPr id="6" name="Picture 5"/>
          <p:cNvPicPr>
            <a:picLocks noChangeAspect="1"/>
          </p:cNvPicPr>
          <p:nvPr/>
        </p:nvPicPr>
        <p:blipFill rotWithShape="1">
          <a:blip r:embed="rId4"/>
          <a:srcRect b="24585"/>
          <a:stretch/>
        </p:blipFill>
        <p:spPr>
          <a:xfrm>
            <a:off x="8887786" y="4644396"/>
            <a:ext cx="1495238" cy="474032"/>
          </a:xfrm>
          <a:prstGeom prst="rect">
            <a:avLst/>
          </a:prstGeom>
        </p:spPr>
      </p:pic>
      <p:sp>
        <p:nvSpPr>
          <p:cNvPr id="11" name="Content Placeholder 6"/>
          <p:cNvSpPr txBox="1">
            <a:spLocks/>
          </p:cNvSpPr>
          <p:nvPr/>
        </p:nvSpPr>
        <p:spPr>
          <a:xfrm>
            <a:off x="2001936" y="1704649"/>
            <a:ext cx="9634892" cy="515335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Reason </a:t>
            </a:r>
            <a:r>
              <a:rPr lang="en-US" dirty="0" smtClean="0"/>
              <a:t>(Indicate why an adjustment to pay was made) </a:t>
            </a:r>
          </a:p>
          <a:p>
            <a:pPr lvl="2"/>
            <a:r>
              <a:rPr lang="en-US" sz="1800" dirty="0" smtClean="0"/>
              <a:t>Most common reason is an appointment change when an employee is moving positions, or a reallocation. </a:t>
            </a:r>
          </a:p>
          <a:p>
            <a:r>
              <a:rPr lang="en-US" b="1" dirty="0" smtClean="0"/>
              <a:t>Band/Range/Salary</a:t>
            </a:r>
          </a:p>
          <a:p>
            <a:pPr lvl="1"/>
            <a:r>
              <a:rPr lang="en-US" sz="1800" dirty="0"/>
              <a:t>Part </a:t>
            </a:r>
            <a:r>
              <a:rPr lang="en-US" sz="1800" dirty="0" smtClean="0"/>
              <a:t>time </a:t>
            </a:r>
            <a:r>
              <a:rPr lang="en-US" sz="1800" dirty="0"/>
              <a:t>employees: If Exempt/WMS, </a:t>
            </a:r>
            <a:r>
              <a:rPr lang="en-US" sz="1800" dirty="0" smtClean="0"/>
              <a:t>enter </a:t>
            </a:r>
            <a:r>
              <a:rPr lang="en-US" sz="1800" dirty="0"/>
              <a:t>part time pay. General </a:t>
            </a:r>
            <a:r>
              <a:rPr lang="en-US" sz="1800" dirty="0" smtClean="0"/>
              <a:t>service: </a:t>
            </a:r>
            <a:r>
              <a:rPr lang="en-US" sz="1800" dirty="0"/>
              <a:t>HRMS will calculate automatically. </a:t>
            </a:r>
            <a:endParaRPr lang="en-US" sz="1800" b="1" dirty="0" smtClean="0"/>
          </a:p>
          <a:p>
            <a:r>
              <a:rPr lang="en-US" b="1" dirty="0" smtClean="0"/>
              <a:t>Assignment Pay</a:t>
            </a:r>
          </a:p>
          <a:p>
            <a:pPr lvl="1"/>
            <a:r>
              <a:rPr lang="en-US" sz="1800" dirty="0" smtClean="0"/>
              <a:t>Is a premium added to the base salary for specialized skills or assigned duties?  Must select type of assignment pay if answer is YES. </a:t>
            </a:r>
          </a:p>
          <a:p>
            <a:r>
              <a:rPr lang="en-US" b="1" dirty="0" smtClean="0"/>
              <a:t>Shift Differential </a:t>
            </a:r>
          </a:p>
          <a:p>
            <a:pPr lvl="1"/>
            <a:r>
              <a:rPr lang="en-US" sz="1800" dirty="0" smtClean="0"/>
              <a:t>Does employee’s regular or temporary schedule work shift to include hours after 6:00 pm and before 6:00 am?</a:t>
            </a:r>
          </a:p>
          <a:p>
            <a:pPr marL="457200" lvl="1" indent="0">
              <a:buNone/>
            </a:pPr>
            <a:endParaRPr lang="en-US" sz="1000" dirty="0" smtClean="0"/>
          </a:p>
          <a:p>
            <a:pPr marL="457200" lvl="1" indent="0">
              <a:buNone/>
            </a:pPr>
            <a:r>
              <a:rPr lang="en-US" sz="1800" dirty="0" smtClean="0">
                <a:solidFill>
                  <a:srgbClr val="C00000"/>
                </a:solidFill>
              </a:rPr>
              <a:t>If </a:t>
            </a:r>
            <a:r>
              <a:rPr lang="en-US" sz="1800" dirty="0">
                <a:solidFill>
                  <a:srgbClr val="C00000"/>
                </a:solidFill>
              </a:rPr>
              <a:t>this an increase for an Exempt employee, </a:t>
            </a:r>
            <a:r>
              <a:rPr lang="en-US" sz="1800" dirty="0" smtClean="0">
                <a:solidFill>
                  <a:srgbClr val="C00000"/>
                </a:solidFill>
              </a:rPr>
              <a:t>a </a:t>
            </a:r>
            <a:r>
              <a:rPr lang="en-US" sz="1800" dirty="0">
                <a:solidFill>
                  <a:srgbClr val="C00000"/>
                </a:solidFill>
              </a:rPr>
              <a:t>copy of approval </a:t>
            </a:r>
            <a:r>
              <a:rPr lang="en-US" sz="1800" dirty="0" smtClean="0">
                <a:solidFill>
                  <a:srgbClr val="C00000"/>
                </a:solidFill>
              </a:rPr>
              <a:t>letter is </a:t>
            </a:r>
            <a:r>
              <a:rPr lang="en-US" sz="1800" b="1" dirty="0" smtClean="0">
                <a:solidFill>
                  <a:srgbClr val="C00000"/>
                </a:solidFill>
              </a:rPr>
              <a:t>required. </a:t>
            </a:r>
            <a:endParaRPr lang="en-US" sz="1800" b="1" dirty="0">
              <a:solidFill>
                <a:srgbClr val="C00000"/>
              </a:solidFill>
            </a:endParaRPr>
          </a:p>
          <a:p>
            <a:pPr marL="457200" lvl="1" indent="0">
              <a:buNone/>
            </a:pPr>
            <a:endParaRPr lang="en-US" sz="1800" dirty="0" smtClean="0"/>
          </a:p>
          <a:p>
            <a:pPr lvl="1"/>
            <a:endParaRPr lang="en-US" sz="1800" dirty="0" smtClean="0"/>
          </a:p>
        </p:txBody>
      </p:sp>
    </p:spTree>
    <p:extLst>
      <p:ext uri="{BB962C8B-B14F-4D97-AF65-F5344CB8AC3E}">
        <p14:creationId xmlns:p14="http://schemas.microsoft.com/office/powerpoint/2010/main" val="3585621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611877" y="469806"/>
            <a:ext cx="10108132" cy="916541"/>
          </a:xfrm>
          <a:prstGeom prst="rect">
            <a:avLst/>
          </a:prstGeom>
        </p:spPr>
      </p:pic>
      <p:sp>
        <p:nvSpPr>
          <p:cNvPr id="7" name="Content Placeholder 6"/>
          <p:cNvSpPr txBox="1">
            <a:spLocks/>
          </p:cNvSpPr>
          <p:nvPr/>
        </p:nvSpPr>
        <p:spPr>
          <a:xfrm>
            <a:off x="2371498" y="1681316"/>
            <a:ext cx="8915400" cy="486696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Work Schedule</a:t>
            </a:r>
          </a:p>
          <a:p>
            <a:pPr lvl="1"/>
            <a:r>
              <a:rPr lang="en-US" sz="1800" dirty="0" smtClean="0"/>
              <a:t>Choose </a:t>
            </a:r>
            <a:r>
              <a:rPr lang="en-US" sz="1800" dirty="0"/>
              <a:t>the appropriate Work Schedule from drop down.  If there isn’t one that matches, work with Small Agency Assistance to see what works best</a:t>
            </a:r>
            <a:r>
              <a:rPr lang="en-US" sz="1800" dirty="0" smtClean="0"/>
              <a:t>.  Hourly (24/7) may need to be used. </a:t>
            </a:r>
            <a:endParaRPr lang="en-US" sz="1800" dirty="0"/>
          </a:p>
          <a:p>
            <a:r>
              <a:rPr lang="en-US" b="1" dirty="0" smtClean="0"/>
              <a:t>Shift Hours</a:t>
            </a:r>
          </a:p>
          <a:p>
            <a:pPr lvl="1"/>
            <a:r>
              <a:rPr lang="en-US" sz="1800" dirty="0"/>
              <a:t>Important to include hours so we can determine need for </a:t>
            </a:r>
            <a:r>
              <a:rPr lang="en-US" sz="1800" dirty="0" smtClean="0"/>
              <a:t>either partial or full shift diff</a:t>
            </a:r>
          </a:p>
          <a:p>
            <a:r>
              <a:rPr lang="en-US" b="1" dirty="0" smtClean="0"/>
              <a:t>Full Time / Part Time Percentage</a:t>
            </a:r>
          </a:p>
          <a:p>
            <a:pPr lvl="1"/>
            <a:r>
              <a:rPr lang="en-US" sz="1800" dirty="0"/>
              <a:t>P</a:t>
            </a:r>
            <a:r>
              <a:rPr lang="en-US" sz="1800" dirty="0" smtClean="0"/>
              <a:t>art time: please </a:t>
            </a:r>
            <a:r>
              <a:rPr lang="en-US" sz="1800" dirty="0"/>
              <a:t>indicate </a:t>
            </a:r>
            <a:r>
              <a:rPr lang="en-US" sz="1800" dirty="0" smtClean="0"/>
              <a:t>percentage</a:t>
            </a:r>
            <a:r>
              <a:rPr lang="en-US" sz="1800" dirty="0"/>
              <a:t>.  If you need help determining it, let us know.  Including this percentage makes sure the employee will be meeting eligibility for insurance benefits. </a:t>
            </a:r>
          </a:p>
          <a:p>
            <a:r>
              <a:rPr lang="en-US" b="1" dirty="0" smtClean="0"/>
              <a:t>Teleworking</a:t>
            </a:r>
          </a:p>
          <a:p>
            <a:pPr lvl="1"/>
            <a:r>
              <a:rPr lang="en-US" sz="1800" dirty="0"/>
              <a:t>Indicate if the employee will be teleworking.  This information is used to track percentage of employees teleworking. </a:t>
            </a:r>
            <a:endParaRPr lang="en-US" sz="1800" b="1" dirty="0"/>
          </a:p>
        </p:txBody>
      </p:sp>
    </p:spTree>
    <p:extLst>
      <p:ext uri="{BB962C8B-B14F-4D97-AF65-F5344CB8AC3E}">
        <p14:creationId xmlns:p14="http://schemas.microsoft.com/office/powerpoint/2010/main" val="3170436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621972" y="393012"/>
            <a:ext cx="10062674" cy="1259440"/>
          </a:xfrm>
          <a:prstGeom prst="rect">
            <a:avLst/>
          </a:prstGeom>
        </p:spPr>
      </p:pic>
      <p:sp>
        <p:nvSpPr>
          <p:cNvPr id="5" name="Content Placeholder 6"/>
          <p:cNvSpPr txBox="1">
            <a:spLocks/>
          </p:cNvSpPr>
          <p:nvPr/>
        </p:nvSpPr>
        <p:spPr>
          <a:xfrm>
            <a:off x="2404155" y="1784555"/>
            <a:ext cx="9280491" cy="507344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1700" b="1" dirty="0" smtClean="0"/>
              <a:t>These fields are </a:t>
            </a:r>
            <a:r>
              <a:rPr lang="en-US" sz="1700" b="1" dirty="0" smtClean="0">
                <a:solidFill>
                  <a:srgbClr val="FF0000"/>
                </a:solidFill>
              </a:rPr>
              <a:t>REQUIRED</a:t>
            </a:r>
            <a:r>
              <a:rPr lang="en-US" sz="1700" b="1" dirty="0" smtClean="0"/>
              <a:t> if this is a new hire.  Check No Change if applicable.</a:t>
            </a:r>
          </a:p>
          <a:p>
            <a:pPr marL="0" indent="0">
              <a:buNone/>
            </a:pPr>
            <a:r>
              <a:rPr lang="en-US" sz="1700" dirty="0" smtClean="0"/>
              <a:t>There are questions under each field to help answer Yes or No.  </a:t>
            </a:r>
          </a:p>
          <a:p>
            <a:r>
              <a:rPr lang="en-US" sz="1700" b="1" dirty="0" smtClean="0"/>
              <a:t>Insurance Eligibility</a:t>
            </a:r>
          </a:p>
          <a:p>
            <a:pPr lvl="1"/>
            <a:r>
              <a:rPr lang="en-US" sz="1700" dirty="0" smtClean="0"/>
              <a:t>Expected to work an average of 80 hrs/month for more than six months</a:t>
            </a:r>
          </a:p>
          <a:p>
            <a:r>
              <a:rPr lang="en-US" sz="1700" b="1" dirty="0" smtClean="0"/>
              <a:t>Retirement Eligibility </a:t>
            </a:r>
            <a:r>
              <a:rPr lang="en-US" sz="1700" dirty="0" smtClean="0"/>
              <a:t>(Based on the position’s eligibility)</a:t>
            </a:r>
          </a:p>
          <a:p>
            <a:r>
              <a:rPr lang="en-US" sz="1700" b="1" dirty="0" smtClean="0"/>
              <a:t>Eligible for Personal Holiday</a:t>
            </a:r>
          </a:p>
          <a:p>
            <a:pPr lvl="1"/>
            <a:r>
              <a:rPr lang="en-US" sz="1700" dirty="0" smtClean="0"/>
              <a:t>Is the employee scheduled to be, or has been continuously employed for 4 months?  </a:t>
            </a:r>
          </a:p>
          <a:p>
            <a:pPr lvl="1"/>
            <a:r>
              <a:rPr lang="en-US" sz="1700" dirty="0" smtClean="0"/>
              <a:t>If yes, employee will receive PH right away. </a:t>
            </a:r>
          </a:p>
          <a:p>
            <a:r>
              <a:rPr lang="en-US" sz="1700" b="1" dirty="0" smtClean="0"/>
              <a:t>Eligibility for Personal Leave Date </a:t>
            </a:r>
            <a:r>
              <a:rPr lang="en-US" sz="1700" i="1" dirty="0" smtClean="0">
                <a:solidFill>
                  <a:srgbClr val="FF0000"/>
                </a:solidFill>
              </a:rPr>
              <a:t>(Only </a:t>
            </a:r>
            <a:r>
              <a:rPr lang="en-US" sz="1700" i="1" dirty="0">
                <a:solidFill>
                  <a:srgbClr val="FF0000"/>
                </a:solidFill>
              </a:rPr>
              <a:t>for represented </a:t>
            </a:r>
            <a:r>
              <a:rPr lang="en-US" sz="1700" i="1" dirty="0" smtClean="0">
                <a:solidFill>
                  <a:srgbClr val="FF0000"/>
                </a:solidFill>
              </a:rPr>
              <a:t>staff) </a:t>
            </a:r>
          </a:p>
          <a:p>
            <a:pPr lvl="1"/>
            <a:r>
              <a:rPr lang="en-US" sz="1700" dirty="0" smtClean="0"/>
              <a:t>Is the employee scheduled to be, or has been, employed for 4 months?  (6 if Coalition) </a:t>
            </a:r>
          </a:p>
          <a:p>
            <a:pPr lvl="1"/>
            <a:r>
              <a:rPr lang="en-US" sz="1700" dirty="0" smtClean="0"/>
              <a:t>Employee will </a:t>
            </a:r>
            <a:r>
              <a:rPr lang="en-US" sz="1700" dirty="0"/>
              <a:t>r</a:t>
            </a:r>
            <a:r>
              <a:rPr lang="en-US" sz="1700" dirty="0" smtClean="0"/>
              <a:t>eceive PLD after working for 4 months (consecutive 4 months) </a:t>
            </a:r>
          </a:p>
        </p:txBody>
      </p:sp>
    </p:spTree>
    <p:extLst>
      <p:ext uri="{BB962C8B-B14F-4D97-AF65-F5344CB8AC3E}">
        <p14:creationId xmlns:p14="http://schemas.microsoft.com/office/powerpoint/2010/main" val="42839515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1522418" y="2724415"/>
            <a:ext cx="10044641" cy="874192"/>
          </a:xfrm>
          <a:prstGeom prst="rect">
            <a:avLst/>
          </a:prstGeom>
        </p:spPr>
      </p:pic>
      <p:sp>
        <p:nvSpPr>
          <p:cNvPr id="3" name="Content Placeholder 2"/>
          <p:cNvSpPr>
            <a:spLocks noGrp="1"/>
          </p:cNvSpPr>
          <p:nvPr>
            <p:ph idx="1"/>
          </p:nvPr>
        </p:nvSpPr>
        <p:spPr>
          <a:xfrm>
            <a:off x="2480355" y="3736046"/>
            <a:ext cx="9185619" cy="2806447"/>
          </a:xfrm>
        </p:spPr>
        <p:txBody>
          <a:bodyPr>
            <a:normAutofit/>
          </a:bodyPr>
          <a:lstStyle/>
          <a:p>
            <a:r>
              <a:rPr lang="en-US" dirty="0" smtClean="0"/>
              <a:t>Authorization is required for </a:t>
            </a:r>
            <a:r>
              <a:rPr lang="en-US" b="1" dirty="0" smtClean="0"/>
              <a:t>ALL </a:t>
            </a:r>
            <a:r>
              <a:rPr lang="en-US" dirty="0" smtClean="0"/>
              <a:t>actions.  </a:t>
            </a:r>
          </a:p>
          <a:p>
            <a:r>
              <a:rPr lang="en-US" b="1" dirty="0" smtClean="0"/>
              <a:t>Comments:  </a:t>
            </a:r>
            <a:r>
              <a:rPr lang="en-US" dirty="0" smtClean="0"/>
              <a:t>Anything additional we need to know to key this action?  </a:t>
            </a:r>
          </a:p>
          <a:p>
            <a:pPr lvl="1"/>
            <a:r>
              <a:rPr lang="en-US" sz="1800" dirty="0" smtClean="0"/>
              <a:t>Waiving a review period</a:t>
            </a:r>
          </a:p>
          <a:p>
            <a:pPr lvl="1"/>
            <a:r>
              <a:rPr lang="en-US" sz="1800" dirty="0" smtClean="0"/>
              <a:t>Accelerated leave accruals</a:t>
            </a:r>
          </a:p>
          <a:p>
            <a:pPr lvl="1"/>
            <a:r>
              <a:rPr lang="en-US" sz="1800" dirty="0" smtClean="0"/>
              <a:t>Giving additional pay </a:t>
            </a:r>
          </a:p>
          <a:p>
            <a:pPr lvl="1"/>
            <a:r>
              <a:rPr lang="en-US" sz="1800" dirty="0" smtClean="0"/>
              <a:t>Under filling positions in a higher level position</a:t>
            </a:r>
          </a:p>
          <a:p>
            <a:pPr lvl="1"/>
            <a:r>
              <a:rPr lang="en-US" sz="1800" dirty="0" smtClean="0"/>
              <a:t>Counting time in a non-perm to count towards a review period </a:t>
            </a:r>
          </a:p>
        </p:txBody>
      </p:sp>
      <p:pic>
        <p:nvPicPr>
          <p:cNvPr id="4" name="Content Placeholder 3"/>
          <p:cNvPicPr>
            <a:picLocks noChangeAspect="1"/>
          </p:cNvPicPr>
          <p:nvPr/>
        </p:nvPicPr>
        <p:blipFill>
          <a:blip r:embed="rId4"/>
          <a:stretch>
            <a:fillRect/>
          </a:stretch>
        </p:blipFill>
        <p:spPr>
          <a:xfrm>
            <a:off x="1592282" y="159514"/>
            <a:ext cx="9904915" cy="1040595"/>
          </a:xfrm>
          <a:prstGeom prst="rect">
            <a:avLst/>
          </a:prstGeom>
        </p:spPr>
      </p:pic>
      <p:sp>
        <p:nvSpPr>
          <p:cNvPr id="6" name="Content Placeholder 2"/>
          <p:cNvSpPr txBox="1">
            <a:spLocks/>
          </p:cNvSpPr>
          <p:nvPr/>
        </p:nvSpPr>
        <p:spPr>
          <a:xfrm>
            <a:off x="2480355" y="1322517"/>
            <a:ext cx="9016842" cy="88922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Budget Coding</a:t>
            </a:r>
          </a:p>
          <a:p>
            <a:pPr lvl="1"/>
            <a:r>
              <a:rPr lang="en-US" sz="1800" dirty="0" smtClean="0"/>
              <a:t>Indicate if there is no change. </a:t>
            </a:r>
          </a:p>
          <a:p>
            <a:pPr lvl="1"/>
            <a:r>
              <a:rPr lang="en-US" sz="1800" dirty="0" smtClean="0"/>
              <a:t>Work with Small Agency Budget if you need coding assistance. </a:t>
            </a:r>
          </a:p>
        </p:txBody>
      </p:sp>
    </p:spTree>
    <p:extLst>
      <p:ext uri="{BB962C8B-B14F-4D97-AF65-F5344CB8AC3E}">
        <p14:creationId xmlns:p14="http://schemas.microsoft.com/office/powerpoint/2010/main" val="23404216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239729"/>
            <a:ext cx="8915400" cy="3777622"/>
          </a:xfrm>
        </p:spPr>
        <p:txBody>
          <a:bodyPr/>
          <a:lstStyle/>
          <a:p>
            <a:r>
              <a:rPr lang="en-US" sz="2000" dirty="0" smtClean="0"/>
              <a:t>Forms should be sent in </a:t>
            </a:r>
            <a:r>
              <a:rPr lang="en-US" sz="2000" b="1" dirty="0" smtClean="0"/>
              <a:t>as soon as possible </a:t>
            </a:r>
            <a:r>
              <a:rPr lang="en-US" sz="2000" dirty="0" smtClean="0"/>
              <a:t>and close to hire date or appointment change in order to enter the action before payroll runs.</a:t>
            </a:r>
          </a:p>
          <a:p>
            <a:pPr marL="0" indent="0">
              <a:buNone/>
            </a:pPr>
            <a:endParaRPr lang="en-US" sz="2000" dirty="0" smtClean="0"/>
          </a:p>
          <a:p>
            <a:r>
              <a:rPr lang="en-US" sz="2000" dirty="0" smtClean="0"/>
              <a:t>HRMS/payroll calendars can be located at the below address: </a:t>
            </a:r>
            <a:endParaRPr lang="en-US" sz="2000" u="sng" dirty="0" smtClean="0">
              <a:hlinkClick r:id="rId3"/>
            </a:endParaRPr>
          </a:p>
          <a:p>
            <a:pPr marL="0" indent="0" algn="ctr">
              <a:buNone/>
            </a:pPr>
            <a:r>
              <a:rPr lang="en-US" sz="2400" u="sng" dirty="0" smtClean="0">
                <a:hlinkClick r:id="rId3"/>
              </a:rPr>
              <a:t>https</a:t>
            </a:r>
            <a:r>
              <a:rPr lang="en-US" sz="2400" u="sng" dirty="0">
                <a:hlinkClick r:id="rId3"/>
              </a:rPr>
              <a:t>://watech.wa.gov/payroll/hrms-payroll-calendar</a:t>
            </a:r>
            <a:endParaRPr lang="en-US" sz="2400" u="sng" dirty="0"/>
          </a:p>
          <a:p>
            <a:endParaRPr lang="en-US" dirty="0"/>
          </a:p>
          <a:p>
            <a:endParaRPr lang="en-US" dirty="0"/>
          </a:p>
        </p:txBody>
      </p:sp>
      <p:sp>
        <p:nvSpPr>
          <p:cNvPr id="5" name="Title 1"/>
          <p:cNvSpPr txBox="1">
            <a:spLocks/>
          </p:cNvSpPr>
          <p:nvPr/>
        </p:nvSpPr>
        <p:spPr>
          <a:xfrm>
            <a:off x="1446212" y="731260"/>
            <a:ext cx="10058400" cy="2508469"/>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dirty="0" smtClean="0">
                <a:solidFill>
                  <a:srgbClr val="002060"/>
                </a:solidFill>
                <a:latin typeface="Calibri" panose="020F0502020204030204" pitchFamily="34" charset="0"/>
                <a:cs typeface="Calibri" panose="020F0502020204030204" pitchFamily="34" charset="0"/>
              </a:rPr>
              <a:t>All final PPDS forms should be sent to </a:t>
            </a:r>
            <a:r>
              <a:rPr lang="en-US" sz="4400" dirty="0" smtClean="0">
                <a:solidFill>
                  <a:srgbClr val="002060"/>
                </a:solidFill>
                <a:latin typeface="Calibri" panose="020F0502020204030204" pitchFamily="34" charset="0"/>
                <a:cs typeface="Calibri" panose="020F0502020204030204" pitchFamily="34" charset="0"/>
                <a:hlinkClick r:id="rId4"/>
              </a:rPr>
              <a:t>SAA@des.wa.gov</a:t>
            </a:r>
            <a:r>
              <a:rPr lang="en-US" sz="4400" dirty="0" smtClean="0">
                <a:solidFill>
                  <a:srgbClr val="002060"/>
                </a:solidFill>
                <a:latin typeface="Calibri" panose="020F0502020204030204" pitchFamily="34" charset="0"/>
                <a:cs typeface="Calibri" panose="020F0502020204030204" pitchFamily="34" charset="0"/>
              </a:rPr>
              <a:t>. </a:t>
            </a:r>
          </a:p>
          <a:p>
            <a:pPr algn="ctr"/>
            <a:endParaRPr lang="en-US" sz="2500" dirty="0" smtClean="0">
              <a:solidFill>
                <a:srgbClr val="002060"/>
              </a:solidFill>
              <a:latin typeface="Calibri" panose="020F0502020204030204" pitchFamily="34" charset="0"/>
              <a:cs typeface="Calibri" panose="020F0502020204030204" pitchFamily="34" charset="0"/>
            </a:endParaRPr>
          </a:p>
          <a:p>
            <a:pPr algn="ctr"/>
            <a:r>
              <a:rPr lang="en-US" sz="2500" dirty="0" smtClean="0">
                <a:solidFill>
                  <a:srgbClr val="002060"/>
                </a:solidFill>
                <a:latin typeface="Calibri" panose="020F0502020204030204" pitchFamily="34" charset="0"/>
                <a:cs typeface="Calibri" panose="020F0502020204030204" pitchFamily="34" charset="0"/>
              </a:rPr>
              <a:t>(Email address is listed at the bottom of the form)</a:t>
            </a:r>
            <a:endParaRPr lang="en-US" sz="25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7752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713478" y="965498"/>
            <a:ext cx="9778181" cy="2422235"/>
          </a:xfrm>
          <a:prstGeom prst="rect">
            <a:avLst/>
          </a:prstGeom>
        </p:spPr>
      </p:pic>
      <p:sp>
        <p:nvSpPr>
          <p:cNvPr id="3" name="Content Placeholder 2"/>
          <p:cNvSpPr>
            <a:spLocks noGrp="1"/>
          </p:cNvSpPr>
          <p:nvPr>
            <p:ph idx="1"/>
          </p:nvPr>
        </p:nvSpPr>
        <p:spPr>
          <a:xfrm>
            <a:off x="2463276" y="3467100"/>
            <a:ext cx="9131749" cy="3199171"/>
          </a:xfrm>
        </p:spPr>
        <p:txBody>
          <a:bodyPr numCol="2">
            <a:normAutofit fontScale="92500" lnSpcReduction="10000"/>
          </a:bodyPr>
          <a:lstStyle/>
          <a:p>
            <a:r>
              <a:rPr lang="en-US" sz="2000" b="1" dirty="0" smtClean="0"/>
              <a:t>Agency Name</a:t>
            </a:r>
          </a:p>
          <a:p>
            <a:r>
              <a:rPr lang="en-US" sz="2000" b="1" dirty="0" smtClean="0"/>
              <a:t>Action Type</a:t>
            </a:r>
          </a:p>
          <a:p>
            <a:pPr lvl="1"/>
            <a:r>
              <a:rPr lang="en-US" sz="2000" dirty="0" smtClean="0"/>
              <a:t>Creating a new position, Delimiting (getting  rid of a position), reallocating a position, or updating information about a position</a:t>
            </a:r>
          </a:p>
          <a:p>
            <a:r>
              <a:rPr lang="en-US" sz="2000" b="1" dirty="0" smtClean="0"/>
              <a:t>Position #’s (if there already is one)</a:t>
            </a:r>
          </a:p>
          <a:p>
            <a:r>
              <a:rPr lang="en-US" sz="2000" b="1" dirty="0" smtClean="0"/>
              <a:t>Position Category &amp; Type</a:t>
            </a:r>
          </a:p>
          <a:p>
            <a:r>
              <a:rPr lang="en-US" sz="2000" b="1" dirty="0" smtClean="0"/>
              <a:t>Job Class Title/Code</a:t>
            </a:r>
          </a:p>
          <a:p>
            <a:r>
              <a:rPr lang="en-US" sz="2000" b="1" dirty="0" smtClean="0"/>
              <a:t>Working Title (if different than job class)</a:t>
            </a:r>
          </a:p>
          <a:p>
            <a:r>
              <a:rPr lang="en-US" sz="2000" b="1" dirty="0" smtClean="0"/>
              <a:t>Union Representation</a:t>
            </a:r>
          </a:p>
          <a:p>
            <a:r>
              <a:rPr lang="en-US" sz="2000" b="1" dirty="0" smtClean="0"/>
              <a:t>Band/Range</a:t>
            </a:r>
          </a:p>
          <a:p>
            <a:pPr lvl="1"/>
            <a:endParaRPr lang="en-US" dirty="0" smtClean="0"/>
          </a:p>
          <a:p>
            <a:pPr lvl="1"/>
            <a:endParaRPr lang="en-US" dirty="0"/>
          </a:p>
          <a:p>
            <a:pPr lvl="1"/>
            <a:endParaRPr lang="en-US" dirty="0"/>
          </a:p>
        </p:txBody>
      </p:sp>
      <p:sp>
        <p:nvSpPr>
          <p:cNvPr id="5" name="Rectangle 4"/>
          <p:cNvSpPr/>
          <p:nvPr/>
        </p:nvSpPr>
        <p:spPr>
          <a:xfrm>
            <a:off x="1592825" y="101302"/>
            <a:ext cx="10019488" cy="784830"/>
          </a:xfrm>
          <a:prstGeom prst="rect">
            <a:avLst/>
          </a:prstGeom>
        </p:spPr>
        <p:txBody>
          <a:bodyPr wrap="square">
            <a:spAutoFit/>
          </a:bodyPr>
          <a:lstStyle/>
          <a:p>
            <a:pPr algn="ctr"/>
            <a:r>
              <a:rPr lang="en-US" sz="4500" dirty="0" smtClean="0">
                <a:solidFill>
                  <a:srgbClr val="002060"/>
                </a:solidFill>
                <a:latin typeface="Calibri" panose="020F0502020204030204" pitchFamily="34" charset="0"/>
                <a:ea typeface="+mj-ea"/>
                <a:cs typeface="Calibri" panose="020F0502020204030204" pitchFamily="34" charset="0"/>
              </a:rPr>
              <a:t>Position Action Form (PAF</a:t>
            </a:r>
            <a:r>
              <a:rPr lang="en-US" sz="4500" dirty="0" smtClean="0">
                <a:solidFill>
                  <a:srgbClr val="002060"/>
                </a:solidFill>
                <a:latin typeface="Calibri" panose="020F0502020204030204" pitchFamily="34" charset="0"/>
                <a:cs typeface="Calibri" panose="020F0502020204030204" pitchFamily="34" charset="0"/>
              </a:rPr>
              <a:t>)</a:t>
            </a:r>
            <a:endParaRPr lang="en-US" sz="4500" dirty="0"/>
          </a:p>
        </p:txBody>
      </p:sp>
    </p:spTree>
    <p:extLst>
      <p:ext uri="{BB962C8B-B14F-4D97-AF65-F5344CB8AC3E}">
        <p14:creationId xmlns:p14="http://schemas.microsoft.com/office/powerpoint/2010/main" val="2868916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799302" y="353700"/>
            <a:ext cx="9705309" cy="1592474"/>
          </a:xfrm>
          <a:prstGeom prst="rect">
            <a:avLst/>
          </a:prstGeom>
        </p:spPr>
      </p:pic>
      <p:sp>
        <p:nvSpPr>
          <p:cNvPr id="3" name="Content Placeholder 2"/>
          <p:cNvSpPr>
            <a:spLocks noGrp="1"/>
          </p:cNvSpPr>
          <p:nvPr>
            <p:ph idx="1"/>
          </p:nvPr>
        </p:nvSpPr>
        <p:spPr>
          <a:xfrm>
            <a:off x="2698955" y="2098926"/>
            <a:ext cx="9041631" cy="1936956"/>
          </a:xfrm>
        </p:spPr>
        <p:txBody>
          <a:bodyPr/>
          <a:lstStyle/>
          <a:p>
            <a:r>
              <a:rPr lang="en-US" b="1" dirty="0" smtClean="0"/>
              <a:t>Employee Self Service (ESS)</a:t>
            </a:r>
          </a:p>
          <a:p>
            <a:pPr lvl="1"/>
            <a:r>
              <a:rPr lang="en-US" sz="1800" dirty="0" smtClean="0"/>
              <a:t>Supervisor = leave approver</a:t>
            </a:r>
            <a:endParaRPr lang="en-US" sz="1800" dirty="0"/>
          </a:p>
          <a:p>
            <a:r>
              <a:rPr lang="en-US" b="1" dirty="0" smtClean="0"/>
              <a:t>WMS/EMS Position Information</a:t>
            </a:r>
          </a:p>
          <a:p>
            <a:pPr lvl="1"/>
            <a:r>
              <a:rPr lang="en-US" sz="1800" dirty="0" smtClean="0"/>
              <a:t>Consult w/ your HR Consultant if you need assistance determining the fields</a:t>
            </a:r>
          </a:p>
          <a:p>
            <a:pPr marL="914400" lvl="2" indent="0">
              <a:buNone/>
            </a:pPr>
            <a:endParaRPr lang="en-US" b="1" dirty="0"/>
          </a:p>
        </p:txBody>
      </p:sp>
      <p:pic>
        <p:nvPicPr>
          <p:cNvPr id="5" name="Picture 4"/>
          <p:cNvPicPr>
            <a:picLocks noChangeAspect="1"/>
          </p:cNvPicPr>
          <p:nvPr/>
        </p:nvPicPr>
        <p:blipFill>
          <a:blip r:embed="rId4"/>
          <a:stretch>
            <a:fillRect/>
          </a:stretch>
        </p:blipFill>
        <p:spPr>
          <a:xfrm>
            <a:off x="1600439" y="4035882"/>
            <a:ext cx="9904172" cy="804983"/>
          </a:xfrm>
          <a:prstGeom prst="rect">
            <a:avLst/>
          </a:prstGeom>
        </p:spPr>
      </p:pic>
      <p:sp>
        <p:nvSpPr>
          <p:cNvPr id="6" name="Content Placeholder 2"/>
          <p:cNvSpPr txBox="1">
            <a:spLocks/>
          </p:cNvSpPr>
          <p:nvPr/>
        </p:nvSpPr>
        <p:spPr>
          <a:xfrm>
            <a:off x="1799302" y="5029201"/>
            <a:ext cx="9705309" cy="1724742"/>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7200" dirty="0" smtClean="0"/>
              <a:t>Determine if the position will be </a:t>
            </a:r>
            <a:r>
              <a:rPr lang="en-US" sz="7200" b="1" dirty="0" smtClean="0"/>
              <a:t>full time or part time </a:t>
            </a:r>
            <a:r>
              <a:rPr lang="en-US" sz="7200" dirty="0" smtClean="0"/>
              <a:t>and if the employee will be paid </a:t>
            </a:r>
            <a:r>
              <a:rPr lang="en-US" sz="7200" b="1" dirty="0" smtClean="0"/>
              <a:t>salary or hourly</a:t>
            </a:r>
            <a:r>
              <a:rPr lang="en-US" sz="7200" dirty="0" smtClean="0"/>
              <a:t>. </a:t>
            </a:r>
            <a:endParaRPr lang="en-US" sz="7200" b="1" dirty="0" smtClean="0"/>
          </a:p>
          <a:p>
            <a:r>
              <a:rPr lang="en-US" sz="7200" b="1" dirty="0" smtClean="0"/>
              <a:t>Overtime Eligibility </a:t>
            </a:r>
          </a:p>
          <a:p>
            <a:pPr lvl="1"/>
            <a:r>
              <a:rPr lang="en-US" sz="7200" dirty="0" smtClean="0"/>
              <a:t>If you need assistance making the determination if the position is overtime eligible or exempt, use the Overtime Eligibility Determination worksheet.  Click the link </a:t>
            </a:r>
          </a:p>
          <a:p>
            <a:endParaRPr lang="en-US" dirty="0" smtClean="0"/>
          </a:p>
          <a:p>
            <a:endParaRPr lang="en-US" dirty="0"/>
          </a:p>
        </p:txBody>
      </p:sp>
    </p:spTree>
    <p:extLst>
      <p:ext uri="{BB962C8B-B14F-4D97-AF65-F5344CB8AC3E}">
        <p14:creationId xmlns:p14="http://schemas.microsoft.com/office/powerpoint/2010/main" val="697990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0245" y="1632153"/>
            <a:ext cx="9335729" cy="5225847"/>
          </a:xfrm>
        </p:spPr>
        <p:txBody>
          <a:bodyPr>
            <a:normAutofit/>
          </a:bodyPr>
          <a:lstStyle/>
          <a:p>
            <a:r>
              <a:rPr lang="en-US" sz="2000" b="1" dirty="0" smtClean="0"/>
              <a:t>Retirement </a:t>
            </a:r>
            <a:r>
              <a:rPr lang="en-US" sz="2000" b="1" dirty="0"/>
              <a:t>Eligibility</a:t>
            </a:r>
          </a:p>
          <a:p>
            <a:pPr lvl="1"/>
            <a:r>
              <a:rPr lang="en-US" sz="2000" dirty="0" smtClean="0"/>
              <a:t>If this is a </a:t>
            </a:r>
            <a:r>
              <a:rPr lang="en-US" sz="2000" b="1" dirty="0" smtClean="0"/>
              <a:t>new position</a:t>
            </a:r>
            <a:r>
              <a:rPr lang="en-US" sz="2000" dirty="0" smtClean="0"/>
              <a:t>, the </a:t>
            </a:r>
            <a:r>
              <a:rPr lang="en-US" sz="2000" dirty="0"/>
              <a:t>question to determine eligibility </a:t>
            </a:r>
            <a:r>
              <a:rPr lang="en-US" sz="2000" dirty="0" smtClean="0"/>
              <a:t>is:	</a:t>
            </a:r>
          </a:p>
          <a:p>
            <a:pPr lvl="2"/>
            <a:r>
              <a:rPr lang="en-US" sz="2000" dirty="0" smtClean="0"/>
              <a:t>Is </a:t>
            </a:r>
            <a:r>
              <a:rPr lang="en-US" sz="2000" dirty="0"/>
              <a:t>this position expected to require at least 5 months of at least 70 hours for two consecutive years?</a:t>
            </a:r>
          </a:p>
          <a:p>
            <a:pPr lvl="1"/>
            <a:r>
              <a:rPr lang="en-US" sz="2000" dirty="0" smtClean="0"/>
              <a:t>If this is an already </a:t>
            </a:r>
            <a:r>
              <a:rPr lang="en-US" sz="2000" b="1" dirty="0" smtClean="0"/>
              <a:t>established </a:t>
            </a:r>
            <a:r>
              <a:rPr lang="en-US" sz="2000" b="1" dirty="0"/>
              <a:t>position </a:t>
            </a:r>
            <a:r>
              <a:rPr lang="en-US" sz="2000" dirty="0"/>
              <a:t>and you are trying to determine if there is a need to re-evaluate the eligibility, the question to ask </a:t>
            </a:r>
            <a:r>
              <a:rPr lang="en-US" sz="2000" dirty="0" smtClean="0"/>
              <a:t>is:</a:t>
            </a:r>
          </a:p>
          <a:p>
            <a:pPr lvl="2"/>
            <a:r>
              <a:rPr lang="en-US" sz="2000" dirty="0" smtClean="0"/>
              <a:t>Will </a:t>
            </a:r>
            <a:r>
              <a:rPr lang="en-US" sz="2000" dirty="0"/>
              <a:t>this position require at least 5 months of 70 or more hours of compensated service at least every other year</a:t>
            </a:r>
            <a:r>
              <a:rPr lang="en-US" sz="2000" dirty="0" smtClean="0"/>
              <a:t>?</a:t>
            </a:r>
            <a:endParaRPr lang="en-US" sz="2000" dirty="0"/>
          </a:p>
          <a:p>
            <a:r>
              <a:rPr lang="en-US" sz="2000" dirty="0"/>
              <a:t>The important thing to remember is that if a position is retirement eligible, the employee going into the position will be retirement eligible</a:t>
            </a:r>
            <a:r>
              <a:rPr lang="en-US" sz="2000" dirty="0" smtClean="0"/>
              <a:t>.</a:t>
            </a:r>
          </a:p>
          <a:p>
            <a:pPr marL="0" indent="0" algn="ctr">
              <a:buNone/>
            </a:pPr>
            <a:r>
              <a:rPr lang="en-US" sz="2000" b="1" i="1" dirty="0" smtClean="0">
                <a:solidFill>
                  <a:srgbClr val="C00000"/>
                </a:solidFill>
              </a:rPr>
              <a:t>Retirement eligibility is based on the position. </a:t>
            </a:r>
            <a:endParaRPr lang="en-US" sz="2000" b="1" i="1" dirty="0">
              <a:solidFill>
                <a:srgbClr val="C00000"/>
              </a:solidFill>
            </a:endParaRPr>
          </a:p>
          <a:p>
            <a:endParaRPr lang="en-US" dirty="0"/>
          </a:p>
        </p:txBody>
      </p:sp>
      <p:pic>
        <p:nvPicPr>
          <p:cNvPr id="6" name="Picture 5"/>
          <p:cNvPicPr>
            <a:picLocks noChangeAspect="1"/>
          </p:cNvPicPr>
          <p:nvPr/>
        </p:nvPicPr>
        <p:blipFill>
          <a:blip r:embed="rId3"/>
          <a:stretch>
            <a:fillRect/>
          </a:stretch>
        </p:blipFill>
        <p:spPr>
          <a:xfrm>
            <a:off x="1472944" y="201612"/>
            <a:ext cx="10036908" cy="1165389"/>
          </a:xfrm>
          <a:prstGeom prst="rect">
            <a:avLst/>
          </a:prstGeom>
        </p:spPr>
      </p:pic>
    </p:spTree>
    <p:extLst>
      <p:ext uri="{BB962C8B-B14F-4D97-AF65-F5344CB8AC3E}">
        <p14:creationId xmlns:p14="http://schemas.microsoft.com/office/powerpoint/2010/main" val="30200448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542076" y="3992626"/>
            <a:ext cx="10084847" cy="741119"/>
          </a:xfrm>
          <a:prstGeom prst="rect">
            <a:avLst/>
          </a:prstGeom>
        </p:spPr>
      </p:pic>
      <p:sp>
        <p:nvSpPr>
          <p:cNvPr id="3" name="Content Placeholder 2"/>
          <p:cNvSpPr>
            <a:spLocks noGrp="1"/>
          </p:cNvSpPr>
          <p:nvPr>
            <p:ph idx="1"/>
          </p:nvPr>
        </p:nvSpPr>
        <p:spPr>
          <a:xfrm>
            <a:off x="1807547" y="5018484"/>
            <a:ext cx="9121007" cy="1406012"/>
          </a:xfrm>
        </p:spPr>
        <p:txBody>
          <a:bodyPr>
            <a:normAutofit/>
          </a:bodyPr>
          <a:lstStyle/>
          <a:p>
            <a:r>
              <a:rPr lang="en-US" b="1" dirty="0" smtClean="0"/>
              <a:t>Duty Station Address</a:t>
            </a:r>
          </a:p>
          <a:p>
            <a:pPr lvl="1"/>
            <a:r>
              <a:rPr lang="en-US" sz="1800" dirty="0" smtClean="0"/>
              <a:t>The location </a:t>
            </a:r>
            <a:r>
              <a:rPr lang="en-US" sz="1800" dirty="0"/>
              <a:t>where a position is assigned and/or where an employee is assigned to conduct work from. </a:t>
            </a:r>
          </a:p>
        </p:txBody>
      </p:sp>
      <p:pic>
        <p:nvPicPr>
          <p:cNvPr id="16" name="Picture 15"/>
          <p:cNvPicPr>
            <a:picLocks noChangeAspect="1"/>
          </p:cNvPicPr>
          <p:nvPr/>
        </p:nvPicPr>
        <p:blipFill>
          <a:blip r:embed="rId4"/>
          <a:stretch>
            <a:fillRect/>
          </a:stretch>
        </p:blipFill>
        <p:spPr>
          <a:xfrm>
            <a:off x="1674812" y="338605"/>
            <a:ext cx="9952111" cy="1372207"/>
          </a:xfrm>
          <a:prstGeom prst="rect">
            <a:avLst/>
          </a:prstGeom>
        </p:spPr>
      </p:pic>
      <p:sp>
        <p:nvSpPr>
          <p:cNvPr id="17" name="Content Placeholder 2"/>
          <p:cNvSpPr txBox="1">
            <a:spLocks/>
          </p:cNvSpPr>
          <p:nvPr/>
        </p:nvSpPr>
        <p:spPr>
          <a:xfrm>
            <a:off x="2468894" y="1884938"/>
            <a:ext cx="8915400" cy="18229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Telework/Flextime/Compressed Workweek</a:t>
            </a:r>
          </a:p>
          <a:p>
            <a:pPr lvl="1"/>
            <a:r>
              <a:rPr lang="en-US" sz="1800" dirty="0" smtClean="0"/>
              <a:t>Answer the questions to determine the position’s eligibility for telework, flextime, and compressed workweek.</a:t>
            </a:r>
          </a:p>
          <a:p>
            <a:pPr lvl="1"/>
            <a:r>
              <a:rPr lang="en-US" sz="1800" dirty="0" smtClean="0"/>
              <a:t>These choices don’t necessarily mean that the employee in the position will be participating. </a:t>
            </a:r>
          </a:p>
          <a:p>
            <a:endParaRPr lang="en-US" dirty="0" smtClean="0"/>
          </a:p>
          <a:p>
            <a:endParaRPr lang="en-US" dirty="0" smtClean="0"/>
          </a:p>
          <a:p>
            <a:endParaRPr lang="en-US" dirty="0"/>
          </a:p>
        </p:txBody>
      </p:sp>
    </p:spTree>
    <p:extLst>
      <p:ext uri="{BB962C8B-B14F-4D97-AF65-F5344CB8AC3E}">
        <p14:creationId xmlns:p14="http://schemas.microsoft.com/office/powerpoint/2010/main" val="33359388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541049" y="3940663"/>
            <a:ext cx="10247619" cy="1019048"/>
          </a:xfrm>
          <a:prstGeom prst="rect">
            <a:avLst/>
          </a:prstGeom>
        </p:spPr>
      </p:pic>
      <p:sp>
        <p:nvSpPr>
          <p:cNvPr id="4" name="Content Placeholder 3"/>
          <p:cNvSpPr>
            <a:spLocks noGrp="1"/>
          </p:cNvSpPr>
          <p:nvPr>
            <p:ph idx="1"/>
          </p:nvPr>
        </p:nvSpPr>
        <p:spPr>
          <a:xfrm>
            <a:off x="1773666" y="5117690"/>
            <a:ext cx="8915400" cy="1636307"/>
          </a:xfrm>
        </p:spPr>
        <p:txBody>
          <a:bodyPr/>
          <a:lstStyle/>
          <a:p>
            <a:r>
              <a:rPr lang="en-US" b="1" dirty="0" smtClean="0"/>
              <a:t>Authorization is </a:t>
            </a:r>
            <a:r>
              <a:rPr lang="en-US" b="1" dirty="0" smtClean="0">
                <a:solidFill>
                  <a:srgbClr val="C00000"/>
                </a:solidFill>
              </a:rPr>
              <a:t>required</a:t>
            </a:r>
            <a:r>
              <a:rPr lang="en-US" b="1" dirty="0" smtClean="0"/>
              <a:t> for all actions. </a:t>
            </a:r>
          </a:p>
          <a:p>
            <a:r>
              <a:rPr lang="en-US" dirty="0" smtClean="0"/>
              <a:t>Use the comments/notes section to include any additional information we may need to enter this action. </a:t>
            </a:r>
            <a:endParaRPr lang="en-US" dirty="0"/>
          </a:p>
        </p:txBody>
      </p:sp>
      <p:pic>
        <p:nvPicPr>
          <p:cNvPr id="6" name="Picture 5"/>
          <p:cNvPicPr>
            <a:picLocks noChangeAspect="1"/>
          </p:cNvPicPr>
          <p:nvPr/>
        </p:nvPicPr>
        <p:blipFill>
          <a:blip r:embed="rId4"/>
          <a:stretch>
            <a:fillRect/>
          </a:stretch>
        </p:blipFill>
        <p:spPr>
          <a:xfrm>
            <a:off x="1502954" y="200797"/>
            <a:ext cx="10285714" cy="1342857"/>
          </a:xfrm>
          <a:prstGeom prst="rect">
            <a:avLst/>
          </a:prstGeom>
        </p:spPr>
      </p:pic>
      <p:sp>
        <p:nvSpPr>
          <p:cNvPr id="8" name="Content Placeholder 2"/>
          <p:cNvSpPr txBox="1">
            <a:spLocks/>
          </p:cNvSpPr>
          <p:nvPr/>
        </p:nvSpPr>
        <p:spPr>
          <a:xfrm>
            <a:off x="1979346" y="1960917"/>
            <a:ext cx="8915400" cy="201551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Budget</a:t>
            </a:r>
          </a:p>
          <a:p>
            <a:pPr lvl="1"/>
            <a:r>
              <a:rPr lang="en-US" sz="1800" dirty="0" smtClean="0"/>
              <a:t>Indicate if there is no change</a:t>
            </a:r>
          </a:p>
          <a:p>
            <a:pPr lvl="1"/>
            <a:r>
              <a:rPr lang="en-US" sz="1800" dirty="0" smtClean="0"/>
              <a:t>If this PAF is to create a new position, budget coding is </a:t>
            </a:r>
            <a:r>
              <a:rPr lang="en-US" sz="1800" b="1" dirty="0" smtClean="0">
                <a:solidFill>
                  <a:srgbClr val="C00000"/>
                </a:solidFill>
              </a:rPr>
              <a:t>required.</a:t>
            </a:r>
          </a:p>
          <a:p>
            <a:pPr lvl="1"/>
            <a:r>
              <a:rPr lang="en-US" sz="1800" dirty="0" smtClean="0"/>
              <a:t>Work with Small Agency Budget if you need assistance with cost coding. </a:t>
            </a:r>
            <a:endParaRPr lang="en-US" sz="1800" dirty="0"/>
          </a:p>
        </p:txBody>
      </p:sp>
    </p:spTree>
    <p:extLst>
      <p:ext uri="{BB962C8B-B14F-4D97-AF65-F5344CB8AC3E}">
        <p14:creationId xmlns:p14="http://schemas.microsoft.com/office/powerpoint/2010/main" val="116434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56426" y="273913"/>
            <a:ext cx="10019489" cy="1204691"/>
          </a:xfrm>
        </p:spPr>
        <p:txBody>
          <a:bodyPr>
            <a:noAutofit/>
          </a:bodyPr>
          <a:lstStyle/>
          <a:p>
            <a:pPr algn="ctr"/>
            <a:r>
              <a:rPr lang="en-US" sz="4500" dirty="0" smtClean="0">
                <a:solidFill>
                  <a:srgbClr val="002060"/>
                </a:solidFill>
                <a:latin typeface="Calibri" panose="020F0502020204030204" pitchFamily="34" charset="0"/>
                <a:cs typeface="Calibri" panose="020F0502020204030204" pitchFamily="34" charset="0"/>
              </a:rPr>
              <a:t>Personnel/Payroll Data Sheet (PPDS)</a:t>
            </a:r>
            <a:endParaRPr lang="en-US" sz="4500" dirty="0">
              <a:solidFill>
                <a:srgbClr val="002060"/>
              </a:solidFill>
              <a:latin typeface="Calibri" panose="020F0502020204030204" pitchFamily="34" charset="0"/>
              <a:cs typeface="Calibri" panose="020F0502020204030204" pitchFamily="34" charset="0"/>
            </a:endParaRPr>
          </a:p>
        </p:txBody>
      </p:sp>
      <p:sp>
        <p:nvSpPr>
          <p:cNvPr id="5" name="Content Placeholder 4"/>
          <p:cNvSpPr>
            <a:spLocks noGrp="1"/>
          </p:cNvSpPr>
          <p:nvPr>
            <p:ph idx="1"/>
          </p:nvPr>
        </p:nvSpPr>
        <p:spPr>
          <a:xfrm>
            <a:off x="2491935" y="1042138"/>
            <a:ext cx="9083979" cy="3041858"/>
          </a:xfrm>
          <a:prstGeom prst="rect">
            <a:avLst/>
          </a:prstGeom>
        </p:spPr>
        <p:txBody>
          <a:bodyPr wrap="square">
            <a:spAutoFit/>
          </a:bodyPr>
          <a:lstStyle/>
          <a:p>
            <a:pPr marL="0" indent="0">
              <a:buNone/>
            </a:pPr>
            <a:r>
              <a:rPr lang="en-US" sz="2000" dirty="0" smtClean="0">
                <a:latin typeface="Calibri" panose="020F0502020204030204" pitchFamily="34" charset="0"/>
                <a:cs typeface="Calibri" panose="020F0502020204030204" pitchFamily="34" charset="0"/>
              </a:rPr>
              <a:t>This f</a:t>
            </a:r>
            <a:r>
              <a:rPr lang="en-US" sz="2000" dirty="0" smtClean="0">
                <a:effectLst/>
                <a:latin typeface="Calibri" panose="020F0502020204030204" pitchFamily="34" charset="0"/>
                <a:cs typeface="Calibri" panose="020F0502020204030204" pitchFamily="34" charset="0"/>
              </a:rPr>
              <a:t>orm should be used whenever you are hiring or changing the status of an </a:t>
            </a:r>
            <a:r>
              <a:rPr lang="en-US" sz="2000" b="1" dirty="0" smtClean="0">
                <a:effectLst/>
                <a:latin typeface="Calibri" panose="020F0502020204030204" pitchFamily="34" charset="0"/>
                <a:cs typeface="Calibri" panose="020F0502020204030204" pitchFamily="34" charset="0"/>
              </a:rPr>
              <a:t>employee</a:t>
            </a:r>
            <a:r>
              <a:rPr lang="en-US" sz="2000" dirty="0" smtClean="0">
                <a:effectLst/>
                <a:latin typeface="Calibri" panose="020F0502020204030204" pitchFamily="34" charset="0"/>
                <a:cs typeface="Calibri" panose="020F0502020204030204" pitchFamily="34" charset="0"/>
              </a:rPr>
              <a:t>. </a:t>
            </a:r>
          </a:p>
          <a:p>
            <a:r>
              <a:rPr lang="en-US" sz="2000" dirty="0" smtClean="0">
                <a:effectLst/>
                <a:latin typeface="Calibri" panose="020F0502020204030204" pitchFamily="34" charset="0"/>
                <a:cs typeface="Calibri" panose="020F0502020204030204" pitchFamily="34" charset="0"/>
              </a:rPr>
              <a:t>Appointment changes</a:t>
            </a:r>
          </a:p>
          <a:p>
            <a:r>
              <a:rPr lang="en-US" sz="2000" dirty="0">
                <a:latin typeface="Calibri" panose="020F0502020204030204" pitchFamily="34" charset="0"/>
                <a:cs typeface="Calibri" panose="020F0502020204030204" pitchFamily="34" charset="0"/>
              </a:rPr>
              <a:t>S</a:t>
            </a:r>
            <a:r>
              <a:rPr lang="en-US" sz="2000" dirty="0" smtClean="0">
                <a:effectLst/>
                <a:latin typeface="Calibri" panose="020F0502020204030204" pitchFamily="34" charset="0"/>
                <a:cs typeface="Calibri" panose="020F0502020204030204" pitchFamily="34" charset="0"/>
              </a:rPr>
              <a:t>tatus changes</a:t>
            </a:r>
          </a:p>
          <a:p>
            <a:r>
              <a:rPr lang="en-US" sz="2000" dirty="0" smtClean="0">
                <a:latin typeface="Calibri" panose="020F0502020204030204" pitchFamily="34" charset="0"/>
                <a:cs typeface="Calibri" panose="020F0502020204030204" pitchFamily="34" charset="0"/>
              </a:rPr>
              <a:t>Separations</a:t>
            </a:r>
          </a:p>
          <a:p>
            <a:r>
              <a:rPr lang="en-US" sz="2000" dirty="0" smtClean="0">
                <a:latin typeface="Calibri" panose="020F0502020204030204" pitchFamily="34" charset="0"/>
                <a:cs typeface="Calibri" panose="020F0502020204030204" pitchFamily="34" charset="0"/>
              </a:rPr>
              <a:t>Salary increases</a:t>
            </a:r>
          </a:p>
          <a:p>
            <a:endParaRPr lang="en-US" sz="3000" dirty="0">
              <a:latin typeface="Calibri" panose="020F0502020204030204" pitchFamily="34" charset="0"/>
              <a:cs typeface="Calibri" panose="020F0502020204030204" pitchFamily="34" charset="0"/>
            </a:endParaRPr>
          </a:p>
        </p:txBody>
      </p:sp>
      <p:sp>
        <p:nvSpPr>
          <p:cNvPr id="6" name="Rectangle 5"/>
          <p:cNvSpPr/>
          <p:nvPr/>
        </p:nvSpPr>
        <p:spPr>
          <a:xfrm>
            <a:off x="1556426" y="3473348"/>
            <a:ext cx="10019488" cy="784830"/>
          </a:xfrm>
          <a:prstGeom prst="rect">
            <a:avLst/>
          </a:prstGeom>
        </p:spPr>
        <p:txBody>
          <a:bodyPr wrap="square">
            <a:spAutoFit/>
          </a:bodyPr>
          <a:lstStyle/>
          <a:p>
            <a:pPr algn="ctr"/>
            <a:r>
              <a:rPr lang="en-US" sz="4500" dirty="0" smtClean="0">
                <a:solidFill>
                  <a:srgbClr val="002060"/>
                </a:solidFill>
                <a:latin typeface="Calibri" panose="020F0502020204030204" pitchFamily="34" charset="0"/>
                <a:ea typeface="+mj-ea"/>
                <a:cs typeface="Calibri" panose="020F0502020204030204" pitchFamily="34" charset="0"/>
              </a:rPr>
              <a:t>Position Action Form (PAF</a:t>
            </a:r>
            <a:r>
              <a:rPr lang="en-US" sz="4500" dirty="0" smtClean="0">
                <a:solidFill>
                  <a:srgbClr val="002060"/>
                </a:solidFill>
                <a:latin typeface="Calibri" panose="020F0502020204030204" pitchFamily="34" charset="0"/>
                <a:cs typeface="Calibri" panose="020F0502020204030204" pitchFamily="34" charset="0"/>
              </a:rPr>
              <a:t>)</a:t>
            </a:r>
            <a:endParaRPr lang="en-US" sz="4500" dirty="0"/>
          </a:p>
        </p:txBody>
      </p:sp>
      <p:sp>
        <p:nvSpPr>
          <p:cNvPr id="8" name="Content Placeholder 4"/>
          <p:cNvSpPr txBox="1">
            <a:spLocks/>
          </p:cNvSpPr>
          <p:nvPr/>
        </p:nvSpPr>
        <p:spPr>
          <a:xfrm>
            <a:off x="2405180" y="4373367"/>
            <a:ext cx="9170734" cy="2605842"/>
          </a:xfrm>
          <a:prstGeom prst="rect">
            <a:avLst/>
          </a:prstGeom>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sz="2000" dirty="0" smtClean="0">
                <a:latin typeface="Calibri" panose="020F0502020204030204" pitchFamily="34" charset="0"/>
                <a:cs typeface="Calibri" panose="020F0502020204030204" pitchFamily="34" charset="0"/>
              </a:rPr>
              <a:t>This form should be used whenever you are making changes to or creating a new </a:t>
            </a:r>
            <a:r>
              <a:rPr lang="en-US" sz="2000" b="1" dirty="0" smtClean="0">
                <a:latin typeface="Calibri" panose="020F0502020204030204" pitchFamily="34" charset="0"/>
                <a:cs typeface="Calibri" panose="020F0502020204030204" pitchFamily="34" charset="0"/>
              </a:rPr>
              <a:t>position. </a:t>
            </a:r>
          </a:p>
          <a:p>
            <a:r>
              <a:rPr lang="en-US" sz="2000" dirty="0" smtClean="0">
                <a:latin typeface="Calibri" panose="020F0502020204030204" pitchFamily="34" charset="0"/>
                <a:cs typeface="Calibri" panose="020F0502020204030204" pitchFamily="34" charset="0"/>
              </a:rPr>
              <a:t>Duty station changes</a:t>
            </a:r>
          </a:p>
          <a:p>
            <a:r>
              <a:rPr lang="en-US" sz="2000" dirty="0" smtClean="0">
                <a:latin typeface="Calibri" panose="020F0502020204030204" pitchFamily="34" charset="0"/>
                <a:cs typeface="Calibri" panose="020F0502020204030204" pitchFamily="34" charset="0"/>
              </a:rPr>
              <a:t>Working title changes</a:t>
            </a:r>
          </a:p>
          <a:p>
            <a:r>
              <a:rPr lang="en-US" sz="2000" dirty="0" smtClean="0">
                <a:latin typeface="Calibri" panose="020F0502020204030204" pitchFamily="34" charset="0"/>
                <a:cs typeface="Calibri" panose="020F0502020204030204" pitchFamily="34" charset="0"/>
              </a:rPr>
              <a:t>Flextime/telework/compressed workweek eligibility changes</a:t>
            </a:r>
          </a:p>
          <a:p>
            <a:endParaRPr lang="en-US"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67230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374200"/>
            <a:ext cx="8915400" cy="3777622"/>
          </a:xfrm>
        </p:spPr>
        <p:txBody>
          <a:bodyPr/>
          <a:lstStyle/>
          <a:p>
            <a:r>
              <a:rPr lang="en-US" sz="2000" dirty="0"/>
              <a:t>You may need to work with your assigned HR Consultant to make sure the job classification is </a:t>
            </a:r>
            <a:r>
              <a:rPr lang="en-US" sz="2000" dirty="0" smtClean="0"/>
              <a:t>correct by sending in a Position Description. </a:t>
            </a:r>
          </a:p>
          <a:p>
            <a:pPr marL="0" indent="0">
              <a:buNone/>
            </a:pPr>
            <a:endParaRPr lang="en-US" sz="2000" dirty="0" smtClean="0"/>
          </a:p>
          <a:p>
            <a:r>
              <a:rPr lang="en-US" sz="2000" dirty="0" smtClean="0"/>
              <a:t>If the position is a WMS/EMS position, you may need to work with your assigned HR Consultant to determine the correct banding. </a:t>
            </a:r>
            <a:endParaRPr lang="en-US" sz="2000" dirty="0"/>
          </a:p>
          <a:p>
            <a:endParaRPr lang="en-US" dirty="0"/>
          </a:p>
        </p:txBody>
      </p:sp>
      <p:sp>
        <p:nvSpPr>
          <p:cNvPr id="5" name="Title 1"/>
          <p:cNvSpPr txBox="1">
            <a:spLocks/>
          </p:cNvSpPr>
          <p:nvPr/>
        </p:nvSpPr>
        <p:spPr>
          <a:xfrm>
            <a:off x="1446212" y="731260"/>
            <a:ext cx="10058400" cy="2508469"/>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400" dirty="0" smtClean="0">
                <a:solidFill>
                  <a:srgbClr val="002060"/>
                </a:solidFill>
                <a:latin typeface="Calibri" panose="020F0502020204030204" pitchFamily="34" charset="0"/>
                <a:cs typeface="Calibri" panose="020F0502020204030204" pitchFamily="34" charset="0"/>
              </a:rPr>
              <a:t>All final Position Action </a:t>
            </a:r>
            <a:r>
              <a:rPr lang="en-US" sz="4400" dirty="0">
                <a:solidFill>
                  <a:srgbClr val="002060"/>
                </a:solidFill>
                <a:latin typeface="Calibri" panose="020F0502020204030204" pitchFamily="34" charset="0"/>
                <a:cs typeface="Calibri" panose="020F0502020204030204" pitchFamily="34" charset="0"/>
              </a:rPr>
              <a:t>F</a:t>
            </a:r>
            <a:r>
              <a:rPr lang="en-US" sz="4400" dirty="0" smtClean="0">
                <a:solidFill>
                  <a:srgbClr val="002060"/>
                </a:solidFill>
                <a:latin typeface="Calibri" panose="020F0502020204030204" pitchFamily="34" charset="0"/>
                <a:cs typeface="Calibri" panose="020F0502020204030204" pitchFamily="34" charset="0"/>
              </a:rPr>
              <a:t>orms should be sent to </a:t>
            </a:r>
            <a:r>
              <a:rPr lang="en-US" sz="4400" dirty="0" smtClean="0">
                <a:solidFill>
                  <a:srgbClr val="002060"/>
                </a:solidFill>
                <a:latin typeface="Calibri" panose="020F0502020204030204" pitchFamily="34" charset="0"/>
                <a:cs typeface="Calibri" panose="020F0502020204030204" pitchFamily="34" charset="0"/>
                <a:hlinkClick r:id="rId3"/>
              </a:rPr>
              <a:t>SAA@des.wa.gov</a:t>
            </a:r>
            <a:r>
              <a:rPr lang="en-US" sz="4400" dirty="0" smtClean="0">
                <a:solidFill>
                  <a:srgbClr val="002060"/>
                </a:solidFill>
                <a:latin typeface="Calibri" panose="020F0502020204030204" pitchFamily="34" charset="0"/>
                <a:cs typeface="Calibri" panose="020F0502020204030204" pitchFamily="34" charset="0"/>
              </a:rPr>
              <a:t>. </a:t>
            </a:r>
          </a:p>
          <a:p>
            <a:pPr algn="ctr"/>
            <a:endParaRPr lang="en-US" sz="2500" dirty="0" smtClean="0">
              <a:solidFill>
                <a:srgbClr val="002060"/>
              </a:solidFill>
              <a:latin typeface="Calibri" panose="020F0502020204030204" pitchFamily="34" charset="0"/>
              <a:cs typeface="Calibri" panose="020F0502020204030204" pitchFamily="34" charset="0"/>
            </a:endParaRPr>
          </a:p>
          <a:p>
            <a:pPr algn="ctr"/>
            <a:r>
              <a:rPr lang="en-US" sz="2500" dirty="0" smtClean="0">
                <a:solidFill>
                  <a:srgbClr val="002060"/>
                </a:solidFill>
                <a:latin typeface="Calibri" panose="020F0502020204030204" pitchFamily="34" charset="0"/>
                <a:cs typeface="Calibri" panose="020F0502020204030204" pitchFamily="34" charset="0"/>
              </a:rPr>
              <a:t>(Email address is listed at the bottom of the form)</a:t>
            </a:r>
            <a:endParaRPr lang="en-US" sz="25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7362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5800" y="457200"/>
            <a:ext cx="8915400" cy="4827494"/>
          </a:xfrm>
        </p:spPr>
        <p:txBody>
          <a:bodyPr>
            <a:noAutofit/>
          </a:bodyPr>
          <a:lstStyle/>
          <a:p>
            <a:pPr marL="0" indent="0" algn="ctr">
              <a:buNone/>
            </a:pPr>
            <a:r>
              <a:rPr lang="en-US" sz="7500" dirty="0" smtClean="0">
                <a:solidFill>
                  <a:srgbClr val="E99627"/>
                </a:solidFill>
                <a:latin typeface="+mj-lt"/>
              </a:rPr>
              <a:t>Questions? </a:t>
            </a:r>
            <a:r>
              <a:rPr lang="en-US" sz="7500" dirty="0" smtClean="0">
                <a:solidFill>
                  <a:srgbClr val="92D050"/>
                </a:solidFill>
                <a:latin typeface="+mj-lt"/>
              </a:rPr>
              <a:t>Comments?</a:t>
            </a:r>
          </a:p>
          <a:p>
            <a:pPr marL="0" indent="0" algn="ctr">
              <a:buNone/>
            </a:pPr>
            <a:r>
              <a:rPr lang="en-US" sz="7500" dirty="0" smtClean="0">
                <a:solidFill>
                  <a:srgbClr val="002060"/>
                </a:solidFill>
                <a:latin typeface="+mj-lt"/>
                <a:ea typeface="+mj-ea"/>
                <a:cs typeface="Calibri" panose="020F0502020204030204" pitchFamily="34" charset="0"/>
              </a:rPr>
              <a:t>Suggestions</a:t>
            </a:r>
            <a:r>
              <a:rPr lang="en-US" sz="7500" dirty="0">
                <a:solidFill>
                  <a:srgbClr val="002060"/>
                </a:solidFill>
                <a:latin typeface="+mj-lt"/>
                <a:ea typeface="+mj-ea"/>
                <a:cs typeface="Calibri" panose="020F0502020204030204" pitchFamily="34" charset="0"/>
              </a:rPr>
              <a:t>?</a:t>
            </a:r>
            <a:r>
              <a:rPr lang="en-US" sz="7500" dirty="0" smtClean="0">
                <a:solidFill>
                  <a:srgbClr val="E99627"/>
                </a:solidFill>
                <a:latin typeface="+mj-lt"/>
              </a:rPr>
              <a:t>  </a:t>
            </a:r>
          </a:p>
          <a:p>
            <a:pPr marL="0" indent="0">
              <a:buNone/>
            </a:pPr>
            <a:endParaRPr lang="en-US" sz="9600" dirty="0">
              <a:solidFill>
                <a:srgbClr val="E99627"/>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62521">
            <a:off x="5514054" y="4345781"/>
            <a:ext cx="2556981" cy="2066084"/>
          </a:xfrm>
          <a:prstGeom prst="rect">
            <a:avLst/>
          </a:prstGeom>
        </p:spPr>
      </p:pic>
    </p:spTree>
    <p:extLst>
      <p:ext uri="{BB962C8B-B14F-4D97-AF65-F5344CB8AC3E}">
        <p14:creationId xmlns:p14="http://schemas.microsoft.com/office/powerpoint/2010/main" val="1403958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2360250" y="2787444"/>
            <a:ext cx="9225391" cy="39083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900" b="1" dirty="0" smtClean="0"/>
              <a:t>Agency Name</a:t>
            </a:r>
            <a:endParaRPr lang="en-US" sz="1900" b="1" dirty="0"/>
          </a:p>
          <a:p>
            <a:r>
              <a:rPr lang="en-US" sz="1900" b="1" dirty="0" smtClean="0"/>
              <a:t>Effective Date </a:t>
            </a:r>
            <a:r>
              <a:rPr lang="en-US" sz="1900" i="1" dirty="0" smtClean="0"/>
              <a:t>(Required for ALL Actions!)</a:t>
            </a:r>
          </a:p>
          <a:p>
            <a:pPr lvl="1"/>
            <a:r>
              <a:rPr lang="en-US" sz="1900" dirty="0" smtClean="0"/>
              <a:t>1</a:t>
            </a:r>
            <a:r>
              <a:rPr lang="en-US" sz="1900" baseline="30000" dirty="0" smtClean="0"/>
              <a:t>st</a:t>
            </a:r>
            <a:r>
              <a:rPr lang="en-US" sz="1900" dirty="0" smtClean="0"/>
              <a:t> day in agency, new appointment, or new status</a:t>
            </a:r>
          </a:p>
          <a:p>
            <a:pPr lvl="2"/>
            <a:r>
              <a:rPr lang="en-US" sz="1900" dirty="0" smtClean="0"/>
              <a:t>If employee is transferring from another agency, this date could fall on a weekend.  </a:t>
            </a:r>
          </a:p>
          <a:p>
            <a:pPr lvl="1"/>
            <a:r>
              <a:rPr lang="en-US" sz="1900" dirty="0" smtClean="0"/>
              <a:t>Separation: Last day in pay status</a:t>
            </a:r>
          </a:p>
          <a:p>
            <a:pPr lvl="1"/>
            <a:r>
              <a:rPr lang="en-US" sz="1900" dirty="0" smtClean="0"/>
              <a:t>Leave of Absence: First day out on leave</a:t>
            </a:r>
          </a:p>
          <a:p>
            <a:r>
              <a:rPr lang="en-US" sz="1900" b="1" dirty="0" smtClean="0"/>
              <a:t>Recruitment Information </a:t>
            </a:r>
          </a:p>
          <a:p>
            <a:pPr lvl="1"/>
            <a:r>
              <a:rPr lang="en-US" sz="1900" dirty="0" smtClean="0"/>
              <a:t>Used to track time to hire. Enter this information if known.   </a:t>
            </a:r>
          </a:p>
          <a:p>
            <a:pPr marL="457200" lvl="1" indent="0">
              <a:buNone/>
            </a:pPr>
            <a:endParaRPr lang="en-US" dirty="0" smtClean="0"/>
          </a:p>
          <a:p>
            <a:pPr lvl="1"/>
            <a:endParaRPr lang="en-US" dirty="0" smtClean="0"/>
          </a:p>
        </p:txBody>
      </p:sp>
      <p:sp>
        <p:nvSpPr>
          <p:cNvPr id="12" name="Content Placeholder 2"/>
          <p:cNvSpPr txBox="1">
            <a:spLocks/>
          </p:cNvSpPr>
          <p:nvPr/>
        </p:nvSpPr>
        <p:spPr>
          <a:xfrm>
            <a:off x="2507674" y="4868954"/>
            <a:ext cx="5389418" cy="147642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en-US" dirty="0" smtClean="0"/>
          </a:p>
        </p:txBody>
      </p:sp>
      <p:pic>
        <p:nvPicPr>
          <p:cNvPr id="6" name="Picture 5"/>
          <p:cNvPicPr>
            <a:picLocks noChangeAspect="1"/>
          </p:cNvPicPr>
          <p:nvPr/>
        </p:nvPicPr>
        <p:blipFill>
          <a:blip r:embed="rId3"/>
          <a:stretch>
            <a:fillRect/>
          </a:stretch>
        </p:blipFill>
        <p:spPr>
          <a:xfrm>
            <a:off x="1556426" y="1161062"/>
            <a:ext cx="9947381" cy="1489990"/>
          </a:xfrm>
          <a:prstGeom prst="rect">
            <a:avLst/>
          </a:prstGeom>
        </p:spPr>
      </p:pic>
      <p:sp>
        <p:nvSpPr>
          <p:cNvPr id="5" name="Title 1"/>
          <p:cNvSpPr>
            <a:spLocks noGrp="1"/>
          </p:cNvSpPr>
          <p:nvPr>
            <p:ph type="title"/>
          </p:nvPr>
        </p:nvSpPr>
        <p:spPr>
          <a:xfrm>
            <a:off x="1556426" y="273913"/>
            <a:ext cx="10019489" cy="1204691"/>
          </a:xfrm>
        </p:spPr>
        <p:txBody>
          <a:bodyPr>
            <a:noAutofit/>
          </a:bodyPr>
          <a:lstStyle/>
          <a:p>
            <a:pPr algn="ctr"/>
            <a:r>
              <a:rPr lang="en-US" sz="4500" dirty="0" smtClean="0">
                <a:solidFill>
                  <a:srgbClr val="002060"/>
                </a:solidFill>
                <a:latin typeface="Calibri" panose="020F0502020204030204" pitchFamily="34" charset="0"/>
                <a:cs typeface="Calibri" panose="020F0502020204030204" pitchFamily="34" charset="0"/>
              </a:rPr>
              <a:t>Personnel/Payroll Data Sheet (PPDS)</a:t>
            </a:r>
            <a:endParaRPr lang="en-US" sz="45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0630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612720" y="274721"/>
            <a:ext cx="9979512" cy="1464804"/>
          </a:xfrm>
          <a:prstGeom prst="rect">
            <a:avLst/>
          </a:prstGeom>
        </p:spPr>
      </p:pic>
      <p:pic>
        <p:nvPicPr>
          <p:cNvPr id="6" name="Content Placeholder 5"/>
          <p:cNvPicPr>
            <a:picLocks noGrp="1" noChangeAspect="1"/>
          </p:cNvPicPr>
          <p:nvPr>
            <p:ph idx="1"/>
          </p:nvPr>
        </p:nvPicPr>
        <p:blipFill>
          <a:blip r:embed="rId4"/>
          <a:stretch>
            <a:fillRect/>
          </a:stretch>
        </p:blipFill>
        <p:spPr>
          <a:xfrm>
            <a:off x="4992994" y="2505020"/>
            <a:ext cx="2852453" cy="3778250"/>
          </a:xfrm>
          <a:prstGeom prst="rect">
            <a:avLst/>
          </a:prstGeom>
        </p:spPr>
      </p:pic>
      <p:pic>
        <p:nvPicPr>
          <p:cNvPr id="7" name="Picture 6"/>
          <p:cNvPicPr>
            <a:picLocks noChangeAspect="1"/>
          </p:cNvPicPr>
          <p:nvPr/>
        </p:nvPicPr>
        <p:blipFill>
          <a:blip r:embed="rId5"/>
          <a:stretch>
            <a:fillRect/>
          </a:stretch>
        </p:blipFill>
        <p:spPr>
          <a:xfrm>
            <a:off x="8446006" y="2505020"/>
            <a:ext cx="2552921" cy="3886537"/>
          </a:xfrm>
          <a:prstGeom prst="rect">
            <a:avLst/>
          </a:prstGeom>
        </p:spPr>
      </p:pic>
      <p:pic>
        <p:nvPicPr>
          <p:cNvPr id="8" name="Picture 7"/>
          <p:cNvPicPr>
            <a:picLocks noChangeAspect="1"/>
          </p:cNvPicPr>
          <p:nvPr/>
        </p:nvPicPr>
        <p:blipFill>
          <a:blip r:embed="rId6"/>
          <a:stretch>
            <a:fillRect/>
          </a:stretch>
        </p:blipFill>
        <p:spPr>
          <a:xfrm>
            <a:off x="2441546" y="2505020"/>
            <a:ext cx="1950889" cy="2217612"/>
          </a:xfrm>
          <a:prstGeom prst="rect">
            <a:avLst/>
          </a:prstGeom>
        </p:spPr>
      </p:pic>
      <p:sp>
        <p:nvSpPr>
          <p:cNvPr id="9" name="TextBox 8"/>
          <p:cNvSpPr txBox="1"/>
          <p:nvPr/>
        </p:nvSpPr>
        <p:spPr>
          <a:xfrm>
            <a:off x="2441545" y="2023353"/>
            <a:ext cx="1950889" cy="369332"/>
          </a:xfrm>
          <a:prstGeom prst="rect">
            <a:avLst/>
          </a:prstGeom>
          <a:noFill/>
        </p:spPr>
        <p:txBody>
          <a:bodyPr wrap="square" rtlCol="0">
            <a:spAutoFit/>
          </a:bodyPr>
          <a:lstStyle/>
          <a:p>
            <a:pPr algn="ctr"/>
            <a:r>
              <a:rPr lang="en-US" dirty="0" smtClean="0">
                <a:hlinkClick r:id="rId7"/>
              </a:rPr>
              <a:t>Action </a:t>
            </a:r>
            <a:r>
              <a:rPr lang="en-US" dirty="0">
                <a:hlinkClick r:id="rId7"/>
              </a:rPr>
              <a:t>Type</a:t>
            </a:r>
            <a:endParaRPr lang="en-US" dirty="0"/>
          </a:p>
        </p:txBody>
      </p:sp>
      <p:sp>
        <p:nvSpPr>
          <p:cNvPr id="11" name="TextBox 10"/>
          <p:cNvSpPr txBox="1"/>
          <p:nvPr/>
        </p:nvSpPr>
        <p:spPr>
          <a:xfrm>
            <a:off x="5006703" y="2023353"/>
            <a:ext cx="2838744" cy="369332"/>
          </a:xfrm>
          <a:prstGeom prst="rect">
            <a:avLst/>
          </a:prstGeom>
          <a:noFill/>
        </p:spPr>
        <p:txBody>
          <a:bodyPr wrap="square" rtlCol="0">
            <a:spAutoFit/>
          </a:bodyPr>
          <a:lstStyle/>
          <a:p>
            <a:pPr algn="ctr"/>
            <a:r>
              <a:rPr lang="en-US" dirty="0" smtClean="0">
                <a:hlinkClick r:id="rId8"/>
              </a:rPr>
              <a:t>Action Reason</a:t>
            </a:r>
            <a:endParaRPr lang="en-US" dirty="0"/>
          </a:p>
        </p:txBody>
      </p:sp>
      <p:sp>
        <p:nvSpPr>
          <p:cNvPr id="12" name="TextBox 11"/>
          <p:cNvSpPr txBox="1"/>
          <p:nvPr/>
        </p:nvSpPr>
        <p:spPr>
          <a:xfrm>
            <a:off x="8437512" y="2023353"/>
            <a:ext cx="2561415" cy="369332"/>
          </a:xfrm>
          <a:prstGeom prst="rect">
            <a:avLst/>
          </a:prstGeom>
          <a:noFill/>
        </p:spPr>
        <p:txBody>
          <a:bodyPr wrap="square" rtlCol="0">
            <a:spAutoFit/>
          </a:bodyPr>
          <a:lstStyle/>
          <a:p>
            <a:pPr algn="ctr"/>
            <a:r>
              <a:rPr lang="en-US" u="sng" dirty="0"/>
              <a:t>Separation Reason</a:t>
            </a:r>
          </a:p>
        </p:txBody>
      </p:sp>
    </p:spTree>
    <p:extLst>
      <p:ext uri="{BB962C8B-B14F-4D97-AF65-F5344CB8AC3E}">
        <p14:creationId xmlns:p14="http://schemas.microsoft.com/office/powerpoint/2010/main" val="29197518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656965" y="263320"/>
            <a:ext cx="9971328" cy="1489280"/>
          </a:xfrm>
          <a:prstGeom prst="rect">
            <a:avLst/>
          </a:prstGeom>
        </p:spPr>
      </p:pic>
      <p:sp>
        <p:nvSpPr>
          <p:cNvPr id="3" name="Content Placeholder 2"/>
          <p:cNvSpPr>
            <a:spLocks noGrp="1"/>
          </p:cNvSpPr>
          <p:nvPr>
            <p:ph idx="1"/>
          </p:nvPr>
        </p:nvSpPr>
        <p:spPr>
          <a:xfrm>
            <a:off x="2415040" y="2264228"/>
            <a:ext cx="9213251" cy="4298803"/>
          </a:xfrm>
        </p:spPr>
        <p:txBody>
          <a:bodyPr/>
          <a:lstStyle/>
          <a:p>
            <a:r>
              <a:rPr lang="en-US" b="1" dirty="0" smtClean="0"/>
              <a:t>Task Monitoring </a:t>
            </a:r>
          </a:p>
          <a:p>
            <a:pPr lvl="1"/>
            <a:r>
              <a:rPr lang="en-US" sz="1800" dirty="0" smtClean="0"/>
              <a:t>Tracks ends dates for certain appointments.  </a:t>
            </a:r>
          </a:p>
          <a:p>
            <a:pPr lvl="1"/>
            <a:r>
              <a:rPr lang="en-US" sz="1800" b="1" dirty="0" smtClean="0">
                <a:solidFill>
                  <a:srgbClr val="FF0000"/>
                </a:solidFill>
              </a:rPr>
              <a:t>This is not used to key these end dates</a:t>
            </a:r>
            <a:r>
              <a:rPr lang="en-US" sz="1800" b="1" dirty="0">
                <a:solidFill>
                  <a:srgbClr val="FF0000"/>
                </a:solidFill>
              </a:rPr>
              <a:t>!</a:t>
            </a:r>
            <a:r>
              <a:rPr lang="en-US" sz="1800" b="1" dirty="0" smtClean="0">
                <a:solidFill>
                  <a:srgbClr val="FF0000"/>
                </a:solidFill>
              </a:rPr>
              <a:t>  </a:t>
            </a:r>
            <a:r>
              <a:rPr lang="en-US" sz="1800" dirty="0" smtClean="0"/>
              <a:t>This is only used as reminder to request paperwork for these actions. </a:t>
            </a:r>
          </a:p>
          <a:p>
            <a:pPr lvl="1"/>
            <a:endParaRPr lang="en-US" sz="1800" dirty="0"/>
          </a:p>
          <a:p>
            <a:pPr lvl="1"/>
            <a:endParaRPr lang="en-US" sz="1800" dirty="0" smtClean="0"/>
          </a:p>
          <a:p>
            <a:pPr lvl="1"/>
            <a:endParaRPr lang="en-US" sz="1800" dirty="0" smtClean="0"/>
          </a:p>
          <a:p>
            <a:pPr lvl="1"/>
            <a:endParaRPr lang="en-US" sz="1800" dirty="0"/>
          </a:p>
          <a:p>
            <a:r>
              <a:rPr lang="en-US" b="1" dirty="0" smtClean="0"/>
              <a:t>Review Period </a:t>
            </a:r>
            <a:r>
              <a:rPr lang="en-US" b="1" i="1" dirty="0" smtClean="0"/>
              <a:t>(Required if a new appointment)</a:t>
            </a:r>
          </a:p>
          <a:p>
            <a:pPr lvl="1"/>
            <a:endParaRPr lang="en-US" dirty="0"/>
          </a:p>
        </p:txBody>
      </p:sp>
      <p:pic>
        <p:nvPicPr>
          <p:cNvPr id="5" name="Picture 4"/>
          <p:cNvPicPr>
            <a:picLocks noChangeAspect="1"/>
          </p:cNvPicPr>
          <p:nvPr/>
        </p:nvPicPr>
        <p:blipFill>
          <a:blip r:embed="rId4"/>
          <a:stretch>
            <a:fillRect/>
          </a:stretch>
        </p:blipFill>
        <p:spPr>
          <a:xfrm>
            <a:off x="8783291" y="3813432"/>
            <a:ext cx="2491040" cy="1942028"/>
          </a:xfrm>
          <a:prstGeom prst="rect">
            <a:avLst/>
          </a:prstGeom>
        </p:spPr>
      </p:pic>
      <p:sp>
        <p:nvSpPr>
          <p:cNvPr id="6" name="TextBox 5"/>
          <p:cNvSpPr txBox="1"/>
          <p:nvPr/>
        </p:nvSpPr>
        <p:spPr>
          <a:xfrm>
            <a:off x="8783291" y="3467100"/>
            <a:ext cx="2491039" cy="369332"/>
          </a:xfrm>
          <a:prstGeom prst="rect">
            <a:avLst/>
          </a:prstGeom>
          <a:noFill/>
        </p:spPr>
        <p:txBody>
          <a:bodyPr wrap="square" rtlCol="0">
            <a:spAutoFit/>
          </a:bodyPr>
          <a:lstStyle/>
          <a:p>
            <a:pPr algn="ctr"/>
            <a:r>
              <a:rPr lang="en-US" dirty="0" smtClean="0"/>
              <a:t>Tasks</a:t>
            </a:r>
            <a:endParaRPr lang="en-US" dirty="0"/>
          </a:p>
        </p:txBody>
      </p:sp>
    </p:spTree>
    <p:extLst>
      <p:ext uri="{BB962C8B-B14F-4D97-AF65-F5344CB8AC3E}">
        <p14:creationId xmlns:p14="http://schemas.microsoft.com/office/powerpoint/2010/main" val="40487301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622568" y="361327"/>
            <a:ext cx="9984160" cy="1717844"/>
          </a:xfrm>
          <a:prstGeom prst="rect">
            <a:avLst/>
          </a:prstGeom>
        </p:spPr>
      </p:pic>
      <p:sp>
        <p:nvSpPr>
          <p:cNvPr id="8" name="Content Placeholder 2"/>
          <p:cNvSpPr txBox="1">
            <a:spLocks/>
          </p:cNvSpPr>
          <p:nvPr/>
        </p:nvSpPr>
        <p:spPr>
          <a:xfrm>
            <a:off x="2443832" y="2332716"/>
            <a:ext cx="9428620" cy="46875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b="1" dirty="0" smtClean="0"/>
              <a:t>Employee Name</a:t>
            </a:r>
          </a:p>
          <a:p>
            <a:pPr lvl="1"/>
            <a:r>
              <a:rPr lang="en-US" sz="1800" dirty="0" smtClean="0"/>
              <a:t>Legal Name (Should match what is on file w/ Social Security Administration)</a:t>
            </a:r>
            <a:endParaRPr lang="en-US" sz="1800" dirty="0"/>
          </a:p>
          <a:p>
            <a:r>
              <a:rPr lang="en-US" b="1" dirty="0" smtClean="0"/>
              <a:t>Employee ID/SSN </a:t>
            </a:r>
          </a:p>
          <a:p>
            <a:r>
              <a:rPr lang="en-US" b="1" dirty="0" smtClean="0"/>
              <a:t>Prior State Service </a:t>
            </a:r>
          </a:p>
          <a:p>
            <a:pPr lvl="1"/>
            <a:r>
              <a:rPr lang="en-US" sz="1800" dirty="0" smtClean="0"/>
              <a:t>Not all history is in HRMS. (2006 - Present)</a:t>
            </a:r>
          </a:p>
          <a:p>
            <a:r>
              <a:rPr lang="en-US" b="1" dirty="0" smtClean="0"/>
              <a:t>Address &amp; Phone</a:t>
            </a:r>
          </a:p>
          <a:p>
            <a:pPr lvl="1"/>
            <a:r>
              <a:rPr lang="en-US" sz="1800" dirty="0" smtClean="0"/>
              <a:t>Work Email – Used for ESS login.  </a:t>
            </a:r>
          </a:p>
          <a:p>
            <a:r>
              <a:rPr lang="en-US" b="1" dirty="0" smtClean="0"/>
              <a:t>Personal Data: </a:t>
            </a:r>
          </a:p>
          <a:p>
            <a:pPr lvl="1"/>
            <a:r>
              <a:rPr lang="en-US" sz="1800" dirty="0" smtClean="0"/>
              <a:t>In addition, to these fields, new hires into agencies should complete Employee Questionnaire</a:t>
            </a:r>
            <a:r>
              <a:rPr lang="en-US" sz="1800" dirty="0"/>
              <a:t> </a:t>
            </a:r>
            <a:r>
              <a:rPr lang="en-US" sz="1800" dirty="0" smtClean="0"/>
              <a:t>to collect affirmative action data used by OFM. Click the link to the Employee Questionnaire. </a:t>
            </a:r>
          </a:p>
          <a:p>
            <a:pPr marL="457200" lvl="1" indent="0">
              <a:buNone/>
            </a:pPr>
            <a:endParaRPr lang="en-US" dirty="0" smtClean="0">
              <a:solidFill>
                <a:srgbClr val="FF0000"/>
              </a:solidFill>
            </a:endParaRPr>
          </a:p>
          <a:p>
            <a:pPr lvl="1"/>
            <a:endParaRPr lang="en-US" dirty="0" smtClean="0"/>
          </a:p>
        </p:txBody>
      </p:sp>
    </p:spTree>
    <p:extLst>
      <p:ext uri="{BB962C8B-B14F-4D97-AF65-F5344CB8AC3E}">
        <p14:creationId xmlns:p14="http://schemas.microsoft.com/office/powerpoint/2010/main" val="1498457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489853" y="2174372"/>
            <a:ext cx="7201561" cy="4346839"/>
          </a:xfrm>
        </p:spPr>
        <p:txBody>
          <a:bodyPr>
            <a:noAutofit/>
          </a:bodyPr>
          <a:lstStyle/>
          <a:p>
            <a:r>
              <a:rPr lang="en-US" b="1" dirty="0" smtClean="0"/>
              <a:t>Job Class Title</a:t>
            </a:r>
          </a:p>
          <a:p>
            <a:r>
              <a:rPr lang="en-US" b="1" dirty="0" smtClean="0"/>
              <a:t>Job Class Code</a:t>
            </a:r>
          </a:p>
          <a:p>
            <a:r>
              <a:rPr lang="en-US" b="1" dirty="0" smtClean="0"/>
              <a:t>Working Title</a:t>
            </a:r>
          </a:p>
          <a:p>
            <a:pPr lvl="1"/>
            <a:r>
              <a:rPr lang="en-US" sz="1800" dirty="0" smtClean="0"/>
              <a:t>This isn’t to change the working title of a position (use Position Action Form)</a:t>
            </a:r>
          </a:p>
          <a:p>
            <a:r>
              <a:rPr lang="en-US" b="1" dirty="0" smtClean="0"/>
              <a:t>Position #s </a:t>
            </a:r>
            <a:endParaRPr lang="en-US" dirty="0" smtClean="0"/>
          </a:p>
          <a:p>
            <a:r>
              <a:rPr lang="en-US" b="1" dirty="0" smtClean="0"/>
              <a:t>Status in Position</a:t>
            </a:r>
          </a:p>
          <a:p>
            <a:pPr lvl="1"/>
            <a:r>
              <a:rPr lang="en-US" sz="1800" dirty="0" smtClean="0"/>
              <a:t>Choose from drop-down.  Your HR Consultant can assist with the choices if you need assistance. </a:t>
            </a:r>
          </a:p>
          <a:p>
            <a:r>
              <a:rPr lang="en-US" b="1" dirty="0" smtClean="0"/>
              <a:t>Overtime Eligibility </a:t>
            </a:r>
          </a:p>
          <a:p>
            <a:pPr lvl="1"/>
            <a:r>
              <a:rPr lang="en-US" sz="1800" dirty="0" smtClean="0"/>
              <a:t>In most cases, this should match eligibility of position.  Unless the position is salary and the employee is hourly. </a:t>
            </a:r>
            <a:endParaRPr lang="en-US" sz="1800" dirty="0"/>
          </a:p>
        </p:txBody>
      </p:sp>
      <p:pic>
        <p:nvPicPr>
          <p:cNvPr id="8" name="Picture 7"/>
          <p:cNvPicPr>
            <a:picLocks noChangeAspect="1"/>
          </p:cNvPicPr>
          <p:nvPr/>
        </p:nvPicPr>
        <p:blipFill>
          <a:blip r:embed="rId3"/>
          <a:stretch>
            <a:fillRect/>
          </a:stretch>
        </p:blipFill>
        <p:spPr>
          <a:xfrm>
            <a:off x="1591336" y="266374"/>
            <a:ext cx="9973183" cy="1591923"/>
          </a:xfrm>
          <a:prstGeom prst="rect">
            <a:avLst/>
          </a:prstGeom>
        </p:spPr>
      </p:pic>
      <p:pic>
        <p:nvPicPr>
          <p:cNvPr id="2" name="Picture 1"/>
          <p:cNvPicPr>
            <a:picLocks noChangeAspect="1"/>
          </p:cNvPicPr>
          <p:nvPr/>
        </p:nvPicPr>
        <p:blipFill>
          <a:blip r:embed="rId4"/>
          <a:stretch>
            <a:fillRect/>
          </a:stretch>
        </p:blipFill>
        <p:spPr>
          <a:xfrm>
            <a:off x="9691415" y="2329893"/>
            <a:ext cx="1694380" cy="4346839"/>
          </a:xfrm>
          <a:prstGeom prst="rect">
            <a:avLst/>
          </a:prstGeom>
        </p:spPr>
      </p:pic>
      <p:sp>
        <p:nvSpPr>
          <p:cNvPr id="3" name="TextBox 2"/>
          <p:cNvSpPr txBox="1"/>
          <p:nvPr/>
        </p:nvSpPr>
        <p:spPr>
          <a:xfrm>
            <a:off x="9454578" y="1960561"/>
            <a:ext cx="2168053" cy="369332"/>
          </a:xfrm>
          <a:prstGeom prst="rect">
            <a:avLst/>
          </a:prstGeom>
          <a:noFill/>
        </p:spPr>
        <p:txBody>
          <a:bodyPr wrap="square" rtlCol="0">
            <a:spAutoFit/>
          </a:bodyPr>
          <a:lstStyle/>
          <a:p>
            <a:r>
              <a:rPr lang="en-US" dirty="0" smtClean="0"/>
              <a:t>Status in Position</a:t>
            </a:r>
          </a:p>
        </p:txBody>
      </p:sp>
    </p:spTree>
    <p:extLst>
      <p:ext uri="{BB962C8B-B14F-4D97-AF65-F5344CB8AC3E}">
        <p14:creationId xmlns:p14="http://schemas.microsoft.com/office/powerpoint/2010/main" val="2232142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672206" y="377695"/>
            <a:ext cx="10207433" cy="1037448"/>
          </a:xfrm>
          <a:prstGeom prst="rect">
            <a:avLst/>
          </a:prstGeom>
        </p:spPr>
      </p:pic>
      <p:sp>
        <p:nvSpPr>
          <p:cNvPr id="7" name="Content Placeholder 6"/>
          <p:cNvSpPr>
            <a:spLocks noGrp="1"/>
          </p:cNvSpPr>
          <p:nvPr>
            <p:ph idx="1"/>
          </p:nvPr>
        </p:nvSpPr>
        <p:spPr>
          <a:xfrm>
            <a:off x="1517496" y="1828799"/>
            <a:ext cx="7110310" cy="4380271"/>
          </a:xfrm>
        </p:spPr>
        <p:txBody>
          <a:bodyPr>
            <a:normAutofit/>
          </a:bodyPr>
          <a:lstStyle/>
          <a:p>
            <a:r>
              <a:rPr lang="en-US" b="1" dirty="0" smtClean="0"/>
              <a:t>L&amp;I Code</a:t>
            </a:r>
          </a:p>
          <a:p>
            <a:pPr lvl="1"/>
            <a:r>
              <a:rPr lang="en-US" sz="1800" dirty="0" smtClean="0"/>
              <a:t>Determines the rate for the employee and the employer for Worker’s Comp Insurance. </a:t>
            </a:r>
          </a:p>
          <a:p>
            <a:pPr lvl="1"/>
            <a:r>
              <a:rPr lang="en-US" sz="1800" dirty="0" smtClean="0"/>
              <a:t>Click link for a worksheet to assist in making this determination.</a:t>
            </a:r>
          </a:p>
          <a:p>
            <a:r>
              <a:rPr lang="en-US" b="1" dirty="0" smtClean="0"/>
              <a:t>Duty Station </a:t>
            </a:r>
          </a:p>
          <a:p>
            <a:pPr lvl="1"/>
            <a:r>
              <a:rPr lang="en-US" sz="1800" dirty="0" smtClean="0"/>
              <a:t>The location where an employee is assigned to conduct work from. </a:t>
            </a:r>
          </a:p>
          <a:p>
            <a:pPr lvl="1"/>
            <a:r>
              <a:rPr lang="en-US" sz="1800" dirty="0" smtClean="0"/>
              <a:t>Used for Unemployment tax rate. </a:t>
            </a:r>
          </a:p>
          <a:p>
            <a:r>
              <a:rPr lang="en-US" b="1" dirty="0" smtClean="0"/>
              <a:t>Org Key</a:t>
            </a:r>
          </a:p>
          <a:p>
            <a:pPr lvl="1"/>
            <a:r>
              <a:rPr lang="en-US" sz="1800" dirty="0" smtClean="0"/>
              <a:t>Optional field. Only a few agencies use.</a:t>
            </a:r>
          </a:p>
        </p:txBody>
      </p:sp>
      <p:pic>
        <p:nvPicPr>
          <p:cNvPr id="3" name="Picture 2"/>
          <p:cNvPicPr>
            <a:picLocks noChangeAspect="1"/>
          </p:cNvPicPr>
          <p:nvPr/>
        </p:nvPicPr>
        <p:blipFill>
          <a:blip r:embed="rId4"/>
          <a:stretch>
            <a:fillRect/>
          </a:stretch>
        </p:blipFill>
        <p:spPr>
          <a:xfrm>
            <a:off x="8492911" y="2243651"/>
            <a:ext cx="3129265" cy="1267132"/>
          </a:xfrm>
          <a:prstGeom prst="rect">
            <a:avLst/>
          </a:prstGeom>
        </p:spPr>
      </p:pic>
      <p:sp>
        <p:nvSpPr>
          <p:cNvPr id="4" name="TextBox 3"/>
          <p:cNvSpPr txBox="1"/>
          <p:nvPr/>
        </p:nvSpPr>
        <p:spPr>
          <a:xfrm>
            <a:off x="8492911" y="1874319"/>
            <a:ext cx="3129264" cy="369332"/>
          </a:xfrm>
          <a:prstGeom prst="rect">
            <a:avLst/>
          </a:prstGeom>
          <a:noFill/>
        </p:spPr>
        <p:txBody>
          <a:bodyPr wrap="square" rtlCol="0">
            <a:spAutoFit/>
          </a:bodyPr>
          <a:lstStyle/>
          <a:p>
            <a:pPr algn="ctr"/>
            <a:r>
              <a:rPr lang="en-US" dirty="0" smtClean="0"/>
              <a:t>L&amp;I Code:</a:t>
            </a:r>
            <a:endParaRPr lang="en-US" dirty="0"/>
          </a:p>
        </p:txBody>
      </p:sp>
    </p:spTree>
    <p:extLst>
      <p:ext uri="{BB962C8B-B14F-4D97-AF65-F5344CB8AC3E}">
        <p14:creationId xmlns:p14="http://schemas.microsoft.com/office/powerpoint/2010/main" val="3212997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62348" y="2547257"/>
            <a:ext cx="8915400" cy="3777622"/>
          </a:xfrm>
        </p:spPr>
        <p:txBody>
          <a:bodyPr/>
          <a:lstStyle/>
          <a:p>
            <a:r>
              <a:rPr lang="en-US" sz="2400" b="1" dirty="0" smtClean="0"/>
              <a:t>Employee Self Service (ESS)</a:t>
            </a:r>
            <a:endParaRPr lang="en-US" sz="2000" b="1" dirty="0" smtClean="0"/>
          </a:p>
          <a:p>
            <a:pPr lvl="1"/>
            <a:r>
              <a:rPr lang="en-US" sz="2400" dirty="0" smtClean="0"/>
              <a:t>Helps us determine if we need to key supervisors in HRMS.</a:t>
            </a:r>
          </a:p>
          <a:p>
            <a:pPr lvl="1"/>
            <a:r>
              <a:rPr lang="en-US" sz="2400" dirty="0" smtClean="0"/>
              <a:t>Supervisor = Leave Approver in this case</a:t>
            </a:r>
            <a:endParaRPr lang="en-US" sz="2400" dirty="0"/>
          </a:p>
          <a:p>
            <a:pPr marL="457200" lvl="1" indent="0">
              <a:buNone/>
            </a:pPr>
            <a:endParaRPr lang="en-US" dirty="0" smtClean="0"/>
          </a:p>
        </p:txBody>
      </p:sp>
      <p:pic>
        <p:nvPicPr>
          <p:cNvPr id="3" name="Picture 2"/>
          <p:cNvPicPr>
            <a:picLocks noChangeAspect="1"/>
          </p:cNvPicPr>
          <p:nvPr/>
        </p:nvPicPr>
        <p:blipFill>
          <a:blip r:embed="rId3"/>
          <a:stretch>
            <a:fillRect/>
          </a:stretch>
        </p:blipFill>
        <p:spPr>
          <a:xfrm>
            <a:off x="1744051" y="351003"/>
            <a:ext cx="9760561" cy="1549960"/>
          </a:xfrm>
          <a:prstGeom prst="rect">
            <a:avLst/>
          </a:prstGeom>
        </p:spPr>
      </p:pic>
    </p:spTree>
    <p:extLst>
      <p:ext uri="{BB962C8B-B14F-4D97-AF65-F5344CB8AC3E}">
        <p14:creationId xmlns:p14="http://schemas.microsoft.com/office/powerpoint/2010/main" val="3317981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Custom 1">
      <a:dk1>
        <a:sysClr val="windowText" lastClr="000000"/>
      </a:dk1>
      <a:lt1>
        <a:sysClr val="window" lastClr="FFFFFF"/>
      </a:lt1>
      <a:dk2>
        <a:srgbClr val="000000"/>
      </a:dk2>
      <a:lt2>
        <a:srgbClr val="F8F8F8"/>
      </a:lt2>
      <a:accent1>
        <a:srgbClr val="92D05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1236</TotalTime>
  <Words>3253</Words>
  <Application>Microsoft Office PowerPoint</Application>
  <PresentationFormat>Widescreen</PresentationFormat>
  <Paragraphs>325</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Wisp</vt:lpstr>
      <vt:lpstr>HR Toolkit</vt:lpstr>
      <vt:lpstr>Personnel/Payroll Data Sheet (PPDS)</vt:lpstr>
      <vt:lpstr>Personnel/Payroll Data Sheet (PPDS)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Technology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McWaid, Jennifer (DES)</dc:creator>
  <cp:lastModifiedBy>Kiser, Casey (DES)</cp:lastModifiedBy>
  <cp:revision>133</cp:revision>
  <cp:lastPrinted>2018-02-15T22:11:59Z</cp:lastPrinted>
  <dcterms:created xsi:type="dcterms:W3CDTF">2018-02-05T21:02:44Z</dcterms:created>
  <dcterms:modified xsi:type="dcterms:W3CDTF">2018-08-27T23:21:03Z</dcterms:modified>
</cp:coreProperties>
</file>