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2"/>
  </p:notesMasterIdLst>
  <p:handoutMasterIdLst>
    <p:handoutMasterId r:id="rId73"/>
  </p:handoutMasterIdLst>
  <p:sldIdLst>
    <p:sldId id="256" r:id="rId2"/>
    <p:sldId id="258" r:id="rId3"/>
    <p:sldId id="257" r:id="rId4"/>
    <p:sldId id="260" r:id="rId5"/>
    <p:sldId id="261" r:id="rId6"/>
    <p:sldId id="337" r:id="rId7"/>
    <p:sldId id="272" r:id="rId8"/>
    <p:sldId id="327" r:id="rId9"/>
    <p:sldId id="326" r:id="rId10"/>
    <p:sldId id="329" r:id="rId11"/>
    <p:sldId id="273" r:id="rId12"/>
    <p:sldId id="275" r:id="rId13"/>
    <p:sldId id="330" r:id="rId14"/>
    <p:sldId id="338" r:id="rId15"/>
    <p:sldId id="276" r:id="rId16"/>
    <p:sldId id="279" r:id="rId17"/>
    <p:sldId id="280" r:id="rId18"/>
    <p:sldId id="281" r:id="rId19"/>
    <p:sldId id="282" r:id="rId20"/>
    <p:sldId id="328" r:id="rId21"/>
    <p:sldId id="277" r:id="rId22"/>
    <p:sldId id="283" r:id="rId23"/>
    <p:sldId id="331" r:id="rId24"/>
    <p:sldId id="262" r:id="rId25"/>
    <p:sldId id="263" r:id="rId26"/>
    <p:sldId id="264" r:id="rId27"/>
    <p:sldId id="265" r:id="rId28"/>
    <p:sldId id="266" r:id="rId29"/>
    <p:sldId id="267" r:id="rId30"/>
    <p:sldId id="268" r:id="rId31"/>
    <p:sldId id="269" r:id="rId32"/>
    <p:sldId id="270" r:id="rId33"/>
    <p:sldId id="284" r:id="rId34"/>
    <p:sldId id="285" r:id="rId35"/>
    <p:sldId id="332" r:id="rId36"/>
    <p:sldId id="336" r:id="rId37"/>
    <p:sldId id="271" r:id="rId38"/>
    <p:sldId id="286" r:id="rId39"/>
    <p:sldId id="287" r:id="rId40"/>
    <p:sldId id="288" r:id="rId41"/>
    <p:sldId id="289" r:id="rId42"/>
    <p:sldId id="290" r:id="rId43"/>
    <p:sldId id="291" r:id="rId44"/>
    <p:sldId id="292" r:id="rId45"/>
    <p:sldId id="294" r:id="rId46"/>
    <p:sldId id="295" r:id="rId47"/>
    <p:sldId id="296" r:id="rId48"/>
    <p:sldId id="297" r:id="rId49"/>
    <p:sldId id="298" r:id="rId50"/>
    <p:sldId id="299" r:id="rId51"/>
    <p:sldId id="300" r:id="rId52"/>
    <p:sldId id="334" r:id="rId53"/>
    <p:sldId id="303" r:id="rId54"/>
    <p:sldId id="305" r:id="rId55"/>
    <p:sldId id="306" r:id="rId56"/>
    <p:sldId id="307" r:id="rId57"/>
    <p:sldId id="308" r:id="rId58"/>
    <p:sldId id="310" r:id="rId59"/>
    <p:sldId id="311" r:id="rId60"/>
    <p:sldId id="312" r:id="rId61"/>
    <p:sldId id="335" r:id="rId62"/>
    <p:sldId id="320" r:id="rId63"/>
    <p:sldId id="321" r:id="rId64"/>
    <p:sldId id="322" r:id="rId65"/>
    <p:sldId id="323" r:id="rId66"/>
    <p:sldId id="324" r:id="rId67"/>
    <p:sldId id="325" r:id="rId68"/>
    <p:sldId id="339" r:id="rId69"/>
    <p:sldId id="340" r:id="rId70"/>
    <p:sldId id="333" r:id="rId7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2" autoAdjust="0"/>
    <p:restoredTop sz="76788" autoAdjust="0"/>
  </p:normalViewPr>
  <p:slideViewPr>
    <p:cSldViewPr snapToGrid="0">
      <p:cViewPr varScale="1">
        <p:scale>
          <a:sx n="88" d="100"/>
          <a:sy n="88" d="100"/>
        </p:scale>
        <p:origin x="1416" y="90"/>
      </p:cViewPr>
      <p:guideLst/>
    </p:cSldViewPr>
  </p:slideViewPr>
  <p:notesTextViewPr>
    <p:cViewPr>
      <p:scale>
        <a:sx n="1" d="1"/>
        <a:sy n="1" d="1"/>
      </p:scale>
      <p:origin x="0" y="0"/>
    </p:cViewPr>
  </p:notesTextViewPr>
  <p:notesViewPr>
    <p:cSldViewPr snapToGrid="0">
      <p:cViewPr varScale="1">
        <p:scale>
          <a:sx n="88" d="100"/>
          <a:sy n="88" d="100"/>
        </p:scale>
        <p:origin x="2964"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14A8021-0872-42C6-A6BA-5EC3AB298BD9}" type="datetimeFigureOut">
              <a:rPr lang="en-US" smtClean="0"/>
              <a:t>10/13/2017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465B4CC-230A-4820-A7D4-F3C7415343BD}" type="slidenum">
              <a:rPr lang="en-US" smtClean="0"/>
              <a:t>‹#›</a:t>
            </a:fld>
            <a:endParaRPr lang="en-US"/>
          </a:p>
        </p:txBody>
      </p:sp>
    </p:spTree>
    <p:extLst>
      <p:ext uri="{BB962C8B-B14F-4D97-AF65-F5344CB8AC3E}">
        <p14:creationId xmlns:p14="http://schemas.microsoft.com/office/powerpoint/2010/main" val="1776825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C028AA3-6A3A-489A-99E4-6C2ECF8B421F}" type="datetimeFigureOut">
              <a:rPr lang="en-US" smtClean="0"/>
              <a:t>10/13/2017</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520C971-16AD-4D1F-939A-76439E3D8720}" type="slidenum">
              <a:rPr lang="en-US" smtClean="0"/>
              <a:t>‹#›</a:t>
            </a:fld>
            <a:endParaRPr lang="en-US" dirty="0"/>
          </a:p>
        </p:txBody>
      </p:sp>
    </p:spTree>
    <p:extLst>
      <p:ext uri="{BB962C8B-B14F-4D97-AF65-F5344CB8AC3E}">
        <p14:creationId xmlns:p14="http://schemas.microsoft.com/office/powerpoint/2010/main" val="934086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0C971-16AD-4D1F-939A-76439E3D8720}" type="slidenum">
              <a:rPr lang="en-US" smtClean="0"/>
              <a:t>1</a:t>
            </a:fld>
            <a:endParaRPr lang="en-US" dirty="0"/>
          </a:p>
        </p:txBody>
      </p:sp>
    </p:spTree>
    <p:extLst>
      <p:ext uri="{BB962C8B-B14F-4D97-AF65-F5344CB8AC3E}">
        <p14:creationId xmlns:p14="http://schemas.microsoft.com/office/powerpoint/2010/main" val="1861067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8489" y="4473892"/>
            <a:ext cx="6242593" cy="3660458"/>
          </a:xfrm>
        </p:spPr>
        <p:txBody>
          <a:bodyPr/>
          <a:lstStyle/>
          <a:p>
            <a:endParaRPr lang="en-US" dirty="0"/>
          </a:p>
        </p:txBody>
      </p:sp>
      <p:sp>
        <p:nvSpPr>
          <p:cNvPr id="4" name="Slide Number Placeholder 3"/>
          <p:cNvSpPr>
            <a:spLocks noGrp="1"/>
          </p:cNvSpPr>
          <p:nvPr>
            <p:ph type="sldNum" sz="quarter" idx="10"/>
          </p:nvPr>
        </p:nvSpPr>
        <p:spPr/>
        <p:txBody>
          <a:bodyPr/>
          <a:lstStyle/>
          <a:p>
            <a:fld id="{9520C971-16AD-4D1F-939A-76439E3D8720}" type="slidenum">
              <a:rPr lang="en-US" smtClean="0"/>
              <a:t>10</a:t>
            </a:fld>
            <a:endParaRPr lang="en-US" dirty="0"/>
          </a:p>
        </p:txBody>
      </p:sp>
    </p:spTree>
    <p:extLst>
      <p:ext uri="{BB962C8B-B14F-4D97-AF65-F5344CB8AC3E}">
        <p14:creationId xmlns:p14="http://schemas.microsoft.com/office/powerpoint/2010/main" val="4036243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0C971-16AD-4D1F-939A-76439E3D8720}" type="slidenum">
              <a:rPr lang="en-US" smtClean="0"/>
              <a:t>11</a:t>
            </a:fld>
            <a:endParaRPr lang="en-US" dirty="0"/>
          </a:p>
        </p:txBody>
      </p:sp>
    </p:spTree>
    <p:extLst>
      <p:ext uri="{BB962C8B-B14F-4D97-AF65-F5344CB8AC3E}">
        <p14:creationId xmlns:p14="http://schemas.microsoft.com/office/powerpoint/2010/main" val="1859641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Communication</a:t>
            </a:r>
            <a:r>
              <a:rPr lang="en-US" baseline="0" dirty="0" smtClean="0"/>
              <a:t> has to happen between the agency &amp; Payroll because there is action needed on our end in HRMS.</a:t>
            </a:r>
            <a:endParaRPr lang="en-US" dirty="0"/>
          </a:p>
        </p:txBody>
      </p:sp>
      <p:sp>
        <p:nvSpPr>
          <p:cNvPr id="4" name="Slide Number Placeholder 3"/>
          <p:cNvSpPr>
            <a:spLocks noGrp="1"/>
          </p:cNvSpPr>
          <p:nvPr>
            <p:ph type="sldNum" sz="quarter" idx="10"/>
          </p:nvPr>
        </p:nvSpPr>
        <p:spPr/>
        <p:txBody>
          <a:bodyPr/>
          <a:lstStyle/>
          <a:p>
            <a:fld id="{9520C971-16AD-4D1F-939A-76439E3D8720}" type="slidenum">
              <a:rPr lang="en-US" smtClean="0"/>
              <a:t>12</a:t>
            </a:fld>
            <a:endParaRPr lang="en-US" dirty="0"/>
          </a:p>
        </p:txBody>
      </p:sp>
    </p:spTree>
    <p:extLst>
      <p:ext uri="{BB962C8B-B14F-4D97-AF65-F5344CB8AC3E}">
        <p14:creationId xmlns:p14="http://schemas.microsoft.com/office/powerpoint/2010/main" val="863141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8489" y="4473892"/>
            <a:ext cx="6242593" cy="3660458"/>
          </a:xfrm>
        </p:spPr>
        <p:txBody>
          <a:bodyPr/>
          <a:lstStyle/>
          <a:p>
            <a:endParaRPr lang="en-US" dirty="0"/>
          </a:p>
        </p:txBody>
      </p:sp>
      <p:sp>
        <p:nvSpPr>
          <p:cNvPr id="4" name="Slide Number Placeholder 3"/>
          <p:cNvSpPr>
            <a:spLocks noGrp="1"/>
          </p:cNvSpPr>
          <p:nvPr>
            <p:ph type="sldNum" sz="quarter" idx="10"/>
          </p:nvPr>
        </p:nvSpPr>
        <p:spPr/>
        <p:txBody>
          <a:bodyPr/>
          <a:lstStyle/>
          <a:p>
            <a:fld id="{9520C971-16AD-4D1F-939A-76439E3D8720}" type="slidenum">
              <a:rPr lang="en-US" smtClean="0"/>
              <a:t>13</a:t>
            </a:fld>
            <a:endParaRPr lang="en-US" dirty="0"/>
          </a:p>
        </p:txBody>
      </p:sp>
    </p:spTree>
    <p:extLst>
      <p:ext uri="{BB962C8B-B14F-4D97-AF65-F5344CB8AC3E}">
        <p14:creationId xmlns:p14="http://schemas.microsoft.com/office/powerpoint/2010/main" val="3903315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0C971-16AD-4D1F-939A-76439E3D8720}" type="slidenum">
              <a:rPr lang="en-US" smtClean="0"/>
              <a:t>14</a:t>
            </a:fld>
            <a:endParaRPr lang="en-US" dirty="0"/>
          </a:p>
        </p:txBody>
      </p:sp>
    </p:spTree>
    <p:extLst>
      <p:ext uri="{BB962C8B-B14F-4D97-AF65-F5344CB8AC3E}">
        <p14:creationId xmlns:p14="http://schemas.microsoft.com/office/powerpoint/2010/main" val="2193241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0C971-16AD-4D1F-939A-76439E3D8720}" type="slidenum">
              <a:rPr lang="en-US" smtClean="0"/>
              <a:t>15</a:t>
            </a:fld>
            <a:endParaRPr lang="en-US" dirty="0"/>
          </a:p>
        </p:txBody>
      </p:sp>
    </p:spTree>
    <p:extLst>
      <p:ext uri="{BB962C8B-B14F-4D97-AF65-F5344CB8AC3E}">
        <p14:creationId xmlns:p14="http://schemas.microsoft.com/office/powerpoint/2010/main" val="2030646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0C971-16AD-4D1F-939A-76439E3D8720}" type="slidenum">
              <a:rPr lang="en-US" smtClean="0"/>
              <a:t>16</a:t>
            </a:fld>
            <a:endParaRPr lang="en-US" dirty="0"/>
          </a:p>
        </p:txBody>
      </p:sp>
    </p:spTree>
    <p:extLst>
      <p:ext uri="{BB962C8B-B14F-4D97-AF65-F5344CB8AC3E}">
        <p14:creationId xmlns:p14="http://schemas.microsoft.com/office/powerpoint/2010/main" val="1902713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0C971-16AD-4D1F-939A-76439E3D8720}" type="slidenum">
              <a:rPr lang="en-US" smtClean="0"/>
              <a:t>17</a:t>
            </a:fld>
            <a:endParaRPr lang="en-US" dirty="0"/>
          </a:p>
        </p:txBody>
      </p:sp>
    </p:spTree>
    <p:extLst>
      <p:ext uri="{BB962C8B-B14F-4D97-AF65-F5344CB8AC3E}">
        <p14:creationId xmlns:p14="http://schemas.microsoft.com/office/powerpoint/2010/main" val="3149408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0C971-16AD-4D1F-939A-76439E3D8720}" type="slidenum">
              <a:rPr lang="en-US" smtClean="0"/>
              <a:t>18</a:t>
            </a:fld>
            <a:endParaRPr lang="en-US" dirty="0"/>
          </a:p>
        </p:txBody>
      </p:sp>
    </p:spTree>
    <p:extLst>
      <p:ext uri="{BB962C8B-B14F-4D97-AF65-F5344CB8AC3E}">
        <p14:creationId xmlns:p14="http://schemas.microsoft.com/office/powerpoint/2010/main" val="3202817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0C971-16AD-4D1F-939A-76439E3D8720}" type="slidenum">
              <a:rPr lang="en-US" smtClean="0"/>
              <a:t>19</a:t>
            </a:fld>
            <a:endParaRPr lang="en-US" dirty="0"/>
          </a:p>
        </p:txBody>
      </p:sp>
    </p:spTree>
    <p:extLst>
      <p:ext uri="{BB962C8B-B14F-4D97-AF65-F5344CB8AC3E}">
        <p14:creationId xmlns:p14="http://schemas.microsoft.com/office/powerpoint/2010/main" val="1421533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0C971-16AD-4D1F-939A-76439E3D8720}" type="slidenum">
              <a:rPr lang="en-US" smtClean="0"/>
              <a:t>2</a:t>
            </a:fld>
            <a:endParaRPr lang="en-US" dirty="0"/>
          </a:p>
        </p:txBody>
      </p:sp>
    </p:spTree>
    <p:extLst>
      <p:ext uri="{BB962C8B-B14F-4D97-AF65-F5344CB8AC3E}">
        <p14:creationId xmlns:p14="http://schemas.microsoft.com/office/powerpoint/2010/main" val="2483965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0C971-16AD-4D1F-939A-76439E3D8720}" type="slidenum">
              <a:rPr lang="en-US" smtClean="0"/>
              <a:t>20</a:t>
            </a:fld>
            <a:endParaRPr lang="en-US" dirty="0"/>
          </a:p>
        </p:txBody>
      </p:sp>
    </p:spTree>
    <p:extLst>
      <p:ext uri="{BB962C8B-B14F-4D97-AF65-F5344CB8AC3E}">
        <p14:creationId xmlns:p14="http://schemas.microsoft.com/office/powerpoint/2010/main" val="18670276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0C971-16AD-4D1F-939A-76439E3D8720}" type="slidenum">
              <a:rPr lang="en-US" smtClean="0"/>
              <a:t>21</a:t>
            </a:fld>
            <a:endParaRPr lang="en-US" dirty="0"/>
          </a:p>
        </p:txBody>
      </p:sp>
    </p:spTree>
    <p:extLst>
      <p:ext uri="{BB962C8B-B14F-4D97-AF65-F5344CB8AC3E}">
        <p14:creationId xmlns:p14="http://schemas.microsoft.com/office/powerpoint/2010/main" val="1714637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0C971-16AD-4D1F-939A-76439E3D8720}" type="slidenum">
              <a:rPr lang="en-US" smtClean="0"/>
              <a:t>22</a:t>
            </a:fld>
            <a:endParaRPr lang="en-US" dirty="0"/>
          </a:p>
        </p:txBody>
      </p:sp>
    </p:spTree>
    <p:extLst>
      <p:ext uri="{BB962C8B-B14F-4D97-AF65-F5344CB8AC3E}">
        <p14:creationId xmlns:p14="http://schemas.microsoft.com/office/powerpoint/2010/main" val="217189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8489" y="4473892"/>
            <a:ext cx="6242593" cy="3660458"/>
          </a:xfrm>
        </p:spPr>
        <p:txBody>
          <a:bodyPr/>
          <a:lstStyle/>
          <a:p>
            <a:endParaRPr lang="en-US" dirty="0"/>
          </a:p>
        </p:txBody>
      </p:sp>
      <p:sp>
        <p:nvSpPr>
          <p:cNvPr id="4" name="Slide Number Placeholder 3"/>
          <p:cNvSpPr>
            <a:spLocks noGrp="1"/>
          </p:cNvSpPr>
          <p:nvPr>
            <p:ph type="sldNum" sz="quarter" idx="10"/>
          </p:nvPr>
        </p:nvSpPr>
        <p:spPr/>
        <p:txBody>
          <a:bodyPr/>
          <a:lstStyle/>
          <a:p>
            <a:fld id="{9520C971-16AD-4D1F-939A-76439E3D8720}" type="slidenum">
              <a:rPr lang="en-US" smtClean="0"/>
              <a:t>23</a:t>
            </a:fld>
            <a:endParaRPr lang="en-US" dirty="0"/>
          </a:p>
        </p:txBody>
      </p:sp>
    </p:spTree>
    <p:extLst>
      <p:ext uri="{BB962C8B-B14F-4D97-AF65-F5344CB8AC3E}">
        <p14:creationId xmlns:p14="http://schemas.microsoft.com/office/powerpoint/2010/main" val="3065368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0C971-16AD-4D1F-939A-76439E3D8720}" type="slidenum">
              <a:rPr lang="en-US" smtClean="0"/>
              <a:t>24</a:t>
            </a:fld>
            <a:endParaRPr lang="en-US" dirty="0"/>
          </a:p>
        </p:txBody>
      </p:sp>
    </p:spTree>
    <p:extLst>
      <p:ext uri="{BB962C8B-B14F-4D97-AF65-F5344CB8AC3E}">
        <p14:creationId xmlns:p14="http://schemas.microsoft.com/office/powerpoint/2010/main" val="14415691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0C971-16AD-4D1F-939A-76439E3D8720}" type="slidenum">
              <a:rPr lang="en-US" smtClean="0"/>
              <a:t>25</a:t>
            </a:fld>
            <a:endParaRPr lang="en-US" dirty="0"/>
          </a:p>
        </p:txBody>
      </p:sp>
    </p:spTree>
    <p:extLst>
      <p:ext uri="{BB962C8B-B14F-4D97-AF65-F5344CB8AC3E}">
        <p14:creationId xmlns:p14="http://schemas.microsoft.com/office/powerpoint/2010/main" val="981656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0C971-16AD-4D1F-939A-76439E3D8720}" type="slidenum">
              <a:rPr lang="en-US" smtClean="0"/>
              <a:t>26</a:t>
            </a:fld>
            <a:endParaRPr lang="en-US" dirty="0"/>
          </a:p>
        </p:txBody>
      </p:sp>
    </p:spTree>
    <p:extLst>
      <p:ext uri="{BB962C8B-B14F-4D97-AF65-F5344CB8AC3E}">
        <p14:creationId xmlns:p14="http://schemas.microsoft.com/office/powerpoint/2010/main" val="2531589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0C971-16AD-4D1F-939A-76439E3D8720}" type="slidenum">
              <a:rPr lang="en-US" smtClean="0"/>
              <a:t>27</a:t>
            </a:fld>
            <a:endParaRPr lang="en-US" dirty="0"/>
          </a:p>
        </p:txBody>
      </p:sp>
    </p:spTree>
    <p:extLst>
      <p:ext uri="{BB962C8B-B14F-4D97-AF65-F5344CB8AC3E}">
        <p14:creationId xmlns:p14="http://schemas.microsoft.com/office/powerpoint/2010/main" val="2764783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0C971-16AD-4D1F-939A-76439E3D8720}" type="slidenum">
              <a:rPr lang="en-US" smtClean="0"/>
              <a:t>28</a:t>
            </a:fld>
            <a:endParaRPr lang="en-US" dirty="0"/>
          </a:p>
        </p:txBody>
      </p:sp>
    </p:spTree>
    <p:extLst>
      <p:ext uri="{BB962C8B-B14F-4D97-AF65-F5344CB8AC3E}">
        <p14:creationId xmlns:p14="http://schemas.microsoft.com/office/powerpoint/2010/main" val="33244111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0C971-16AD-4D1F-939A-76439E3D8720}" type="slidenum">
              <a:rPr lang="en-US" smtClean="0"/>
              <a:t>29</a:t>
            </a:fld>
            <a:endParaRPr lang="en-US" dirty="0"/>
          </a:p>
        </p:txBody>
      </p:sp>
    </p:spTree>
    <p:extLst>
      <p:ext uri="{BB962C8B-B14F-4D97-AF65-F5344CB8AC3E}">
        <p14:creationId xmlns:p14="http://schemas.microsoft.com/office/powerpoint/2010/main" val="3807475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0C971-16AD-4D1F-939A-76439E3D8720}" type="slidenum">
              <a:rPr lang="en-US" smtClean="0"/>
              <a:t>3</a:t>
            </a:fld>
            <a:endParaRPr lang="en-US" dirty="0"/>
          </a:p>
        </p:txBody>
      </p:sp>
    </p:spTree>
    <p:extLst>
      <p:ext uri="{BB962C8B-B14F-4D97-AF65-F5344CB8AC3E}">
        <p14:creationId xmlns:p14="http://schemas.microsoft.com/office/powerpoint/2010/main" val="16814580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0C971-16AD-4D1F-939A-76439E3D8720}" type="slidenum">
              <a:rPr lang="en-US" smtClean="0"/>
              <a:t>30</a:t>
            </a:fld>
            <a:endParaRPr lang="en-US" dirty="0"/>
          </a:p>
        </p:txBody>
      </p:sp>
    </p:spTree>
    <p:extLst>
      <p:ext uri="{BB962C8B-B14F-4D97-AF65-F5344CB8AC3E}">
        <p14:creationId xmlns:p14="http://schemas.microsoft.com/office/powerpoint/2010/main" val="22691282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0C971-16AD-4D1F-939A-76439E3D8720}" type="slidenum">
              <a:rPr lang="en-US" smtClean="0"/>
              <a:t>31</a:t>
            </a:fld>
            <a:endParaRPr lang="en-US" dirty="0"/>
          </a:p>
        </p:txBody>
      </p:sp>
    </p:spTree>
    <p:extLst>
      <p:ext uri="{BB962C8B-B14F-4D97-AF65-F5344CB8AC3E}">
        <p14:creationId xmlns:p14="http://schemas.microsoft.com/office/powerpoint/2010/main" val="22212250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0C971-16AD-4D1F-939A-76439E3D8720}" type="slidenum">
              <a:rPr lang="en-US" smtClean="0"/>
              <a:t>32</a:t>
            </a:fld>
            <a:endParaRPr lang="en-US" dirty="0"/>
          </a:p>
        </p:txBody>
      </p:sp>
    </p:spTree>
    <p:extLst>
      <p:ext uri="{BB962C8B-B14F-4D97-AF65-F5344CB8AC3E}">
        <p14:creationId xmlns:p14="http://schemas.microsoft.com/office/powerpoint/2010/main" val="29896739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0C971-16AD-4D1F-939A-76439E3D8720}" type="slidenum">
              <a:rPr lang="en-US" smtClean="0"/>
              <a:t>33</a:t>
            </a:fld>
            <a:endParaRPr lang="en-US" dirty="0"/>
          </a:p>
        </p:txBody>
      </p:sp>
    </p:spTree>
    <p:extLst>
      <p:ext uri="{BB962C8B-B14F-4D97-AF65-F5344CB8AC3E}">
        <p14:creationId xmlns:p14="http://schemas.microsoft.com/office/powerpoint/2010/main" val="35967082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0C971-16AD-4D1F-939A-76439E3D8720}" type="slidenum">
              <a:rPr lang="en-US" smtClean="0"/>
              <a:t>34</a:t>
            </a:fld>
            <a:endParaRPr lang="en-US" dirty="0"/>
          </a:p>
        </p:txBody>
      </p:sp>
    </p:spTree>
    <p:extLst>
      <p:ext uri="{BB962C8B-B14F-4D97-AF65-F5344CB8AC3E}">
        <p14:creationId xmlns:p14="http://schemas.microsoft.com/office/powerpoint/2010/main" val="7235447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8489" y="4473892"/>
            <a:ext cx="6242593" cy="3660458"/>
          </a:xfrm>
        </p:spPr>
        <p:txBody>
          <a:bodyPr/>
          <a:lstStyle/>
          <a:p>
            <a:endParaRPr lang="en-US" dirty="0"/>
          </a:p>
        </p:txBody>
      </p:sp>
      <p:sp>
        <p:nvSpPr>
          <p:cNvPr id="4" name="Slide Number Placeholder 3"/>
          <p:cNvSpPr>
            <a:spLocks noGrp="1"/>
          </p:cNvSpPr>
          <p:nvPr>
            <p:ph type="sldNum" sz="quarter" idx="10"/>
          </p:nvPr>
        </p:nvSpPr>
        <p:spPr/>
        <p:txBody>
          <a:bodyPr/>
          <a:lstStyle/>
          <a:p>
            <a:fld id="{9520C971-16AD-4D1F-939A-76439E3D8720}" type="slidenum">
              <a:rPr lang="en-US" smtClean="0"/>
              <a:t>35</a:t>
            </a:fld>
            <a:endParaRPr lang="en-US" dirty="0"/>
          </a:p>
        </p:txBody>
      </p:sp>
    </p:spTree>
    <p:extLst>
      <p:ext uri="{BB962C8B-B14F-4D97-AF65-F5344CB8AC3E}">
        <p14:creationId xmlns:p14="http://schemas.microsoft.com/office/powerpoint/2010/main" val="26241450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0C971-16AD-4D1F-939A-76439E3D8720}" type="slidenum">
              <a:rPr lang="en-US" smtClean="0"/>
              <a:t>36</a:t>
            </a:fld>
            <a:endParaRPr lang="en-US" dirty="0"/>
          </a:p>
        </p:txBody>
      </p:sp>
    </p:spTree>
    <p:extLst>
      <p:ext uri="{BB962C8B-B14F-4D97-AF65-F5344CB8AC3E}">
        <p14:creationId xmlns:p14="http://schemas.microsoft.com/office/powerpoint/2010/main" val="32109503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8489" y="4473892"/>
            <a:ext cx="6242593" cy="3660458"/>
          </a:xfrm>
        </p:spPr>
        <p:txBody>
          <a:bodyPr/>
          <a:lstStyle/>
          <a:p>
            <a:endParaRPr lang="en-US" dirty="0"/>
          </a:p>
        </p:txBody>
      </p:sp>
      <p:sp>
        <p:nvSpPr>
          <p:cNvPr id="4" name="Slide Number Placeholder 3"/>
          <p:cNvSpPr>
            <a:spLocks noGrp="1"/>
          </p:cNvSpPr>
          <p:nvPr>
            <p:ph type="sldNum" sz="quarter" idx="10"/>
          </p:nvPr>
        </p:nvSpPr>
        <p:spPr/>
        <p:txBody>
          <a:bodyPr/>
          <a:lstStyle/>
          <a:p>
            <a:fld id="{9520C971-16AD-4D1F-939A-76439E3D8720}" type="slidenum">
              <a:rPr lang="en-US" smtClean="0"/>
              <a:t>37</a:t>
            </a:fld>
            <a:endParaRPr lang="en-US" dirty="0"/>
          </a:p>
        </p:txBody>
      </p:sp>
    </p:spTree>
    <p:extLst>
      <p:ext uri="{BB962C8B-B14F-4D97-AF65-F5344CB8AC3E}">
        <p14:creationId xmlns:p14="http://schemas.microsoft.com/office/powerpoint/2010/main" val="13732025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8489" y="4473892"/>
            <a:ext cx="6242593" cy="3660458"/>
          </a:xfrm>
        </p:spPr>
        <p:txBody>
          <a:bodyPr/>
          <a:lstStyle/>
          <a:p>
            <a:endParaRPr lang="en-US" dirty="0"/>
          </a:p>
        </p:txBody>
      </p:sp>
      <p:sp>
        <p:nvSpPr>
          <p:cNvPr id="4" name="Slide Number Placeholder 3"/>
          <p:cNvSpPr>
            <a:spLocks noGrp="1"/>
          </p:cNvSpPr>
          <p:nvPr>
            <p:ph type="sldNum" sz="quarter" idx="10"/>
          </p:nvPr>
        </p:nvSpPr>
        <p:spPr/>
        <p:txBody>
          <a:bodyPr/>
          <a:lstStyle/>
          <a:p>
            <a:fld id="{9520C971-16AD-4D1F-939A-76439E3D8720}" type="slidenum">
              <a:rPr lang="en-US" smtClean="0"/>
              <a:t>38</a:t>
            </a:fld>
            <a:endParaRPr lang="en-US" dirty="0"/>
          </a:p>
        </p:txBody>
      </p:sp>
    </p:spTree>
    <p:extLst>
      <p:ext uri="{BB962C8B-B14F-4D97-AF65-F5344CB8AC3E}">
        <p14:creationId xmlns:p14="http://schemas.microsoft.com/office/powerpoint/2010/main" val="31371968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8489" y="4473892"/>
            <a:ext cx="6242593" cy="3660458"/>
          </a:xfrm>
        </p:spPr>
        <p:txBody>
          <a:bodyPr/>
          <a:lstStyle/>
          <a:p>
            <a:endParaRPr lang="en-US" dirty="0"/>
          </a:p>
        </p:txBody>
      </p:sp>
      <p:sp>
        <p:nvSpPr>
          <p:cNvPr id="4" name="Slide Number Placeholder 3"/>
          <p:cNvSpPr>
            <a:spLocks noGrp="1"/>
          </p:cNvSpPr>
          <p:nvPr>
            <p:ph type="sldNum" sz="quarter" idx="10"/>
          </p:nvPr>
        </p:nvSpPr>
        <p:spPr/>
        <p:txBody>
          <a:bodyPr/>
          <a:lstStyle/>
          <a:p>
            <a:fld id="{9520C971-16AD-4D1F-939A-76439E3D8720}" type="slidenum">
              <a:rPr lang="en-US" smtClean="0"/>
              <a:t>39</a:t>
            </a:fld>
            <a:endParaRPr lang="en-US" dirty="0"/>
          </a:p>
        </p:txBody>
      </p:sp>
    </p:spTree>
    <p:extLst>
      <p:ext uri="{BB962C8B-B14F-4D97-AF65-F5344CB8AC3E}">
        <p14:creationId xmlns:p14="http://schemas.microsoft.com/office/powerpoint/2010/main" val="394083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0C971-16AD-4D1F-939A-76439E3D8720}" type="slidenum">
              <a:rPr lang="en-US" smtClean="0"/>
              <a:t>4</a:t>
            </a:fld>
            <a:endParaRPr lang="en-US" dirty="0"/>
          </a:p>
        </p:txBody>
      </p:sp>
    </p:spTree>
    <p:extLst>
      <p:ext uri="{BB962C8B-B14F-4D97-AF65-F5344CB8AC3E}">
        <p14:creationId xmlns:p14="http://schemas.microsoft.com/office/powerpoint/2010/main" val="29769712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8489" y="4473892"/>
            <a:ext cx="6242593" cy="3660458"/>
          </a:xfrm>
        </p:spPr>
        <p:txBody>
          <a:bodyPr/>
          <a:lstStyle/>
          <a:p>
            <a:endParaRPr lang="en-US" dirty="0"/>
          </a:p>
        </p:txBody>
      </p:sp>
      <p:sp>
        <p:nvSpPr>
          <p:cNvPr id="4" name="Slide Number Placeholder 3"/>
          <p:cNvSpPr>
            <a:spLocks noGrp="1"/>
          </p:cNvSpPr>
          <p:nvPr>
            <p:ph type="sldNum" sz="quarter" idx="10"/>
          </p:nvPr>
        </p:nvSpPr>
        <p:spPr/>
        <p:txBody>
          <a:bodyPr/>
          <a:lstStyle/>
          <a:p>
            <a:fld id="{9520C971-16AD-4D1F-939A-76439E3D8720}" type="slidenum">
              <a:rPr lang="en-US" smtClean="0"/>
              <a:t>40</a:t>
            </a:fld>
            <a:endParaRPr lang="en-US" dirty="0"/>
          </a:p>
        </p:txBody>
      </p:sp>
    </p:spTree>
    <p:extLst>
      <p:ext uri="{BB962C8B-B14F-4D97-AF65-F5344CB8AC3E}">
        <p14:creationId xmlns:p14="http://schemas.microsoft.com/office/powerpoint/2010/main" val="32969166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8489" y="4473892"/>
            <a:ext cx="6242593" cy="3660458"/>
          </a:xfrm>
        </p:spPr>
        <p:txBody>
          <a:bodyPr/>
          <a:lstStyle/>
          <a:p>
            <a:endParaRPr lang="en-US" dirty="0"/>
          </a:p>
        </p:txBody>
      </p:sp>
      <p:sp>
        <p:nvSpPr>
          <p:cNvPr id="4" name="Slide Number Placeholder 3"/>
          <p:cNvSpPr>
            <a:spLocks noGrp="1"/>
          </p:cNvSpPr>
          <p:nvPr>
            <p:ph type="sldNum" sz="quarter" idx="10"/>
          </p:nvPr>
        </p:nvSpPr>
        <p:spPr/>
        <p:txBody>
          <a:bodyPr/>
          <a:lstStyle/>
          <a:p>
            <a:fld id="{9520C971-16AD-4D1F-939A-76439E3D8720}" type="slidenum">
              <a:rPr lang="en-US" smtClean="0"/>
              <a:t>41</a:t>
            </a:fld>
            <a:endParaRPr lang="en-US" dirty="0"/>
          </a:p>
        </p:txBody>
      </p:sp>
    </p:spTree>
    <p:extLst>
      <p:ext uri="{BB962C8B-B14F-4D97-AF65-F5344CB8AC3E}">
        <p14:creationId xmlns:p14="http://schemas.microsoft.com/office/powerpoint/2010/main" val="32240974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8489" y="4473892"/>
            <a:ext cx="6242593" cy="3660458"/>
          </a:xfrm>
        </p:spPr>
        <p:txBody>
          <a:bodyPr/>
          <a:lstStyle/>
          <a:p>
            <a:endParaRPr lang="en-US" dirty="0"/>
          </a:p>
        </p:txBody>
      </p:sp>
      <p:sp>
        <p:nvSpPr>
          <p:cNvPr id="4" name="Slide Number Placeholder 3"/>
          <p:cNvSpPr>
            <a:spLocks noGrp="1"/>
          </p:cNvSpPr>
          <p:nvPr>
            <p:ph type="sldNum" sz="quarter" idx="10"/>
          </p:nvPr>
        </p:nvSpPr>
        <p:spPr/>
        <p:txBody>
          <a:bodyPr/>
          <a:lstStyle/>
          <a:p>
            <a:fld id="{9520C971-16AD-4D1F-939A-76439E3D8720}" type="slidenum">
              <a:rPr lang="en-US" smtClean="0"/>
              <a:t>42</a:t>
            </a:fld>
            <a:endParaRPr lang="en-US" dirty="0"/>
          </a:p>
        </p:txBody>
      </p:sp>
    </p:spTree>
    <p:extLst>
      <p:ext uri="{BB962C8B-B14F-4D97-AF65-F5344CB8AC3E}">
        <p14:creationId xmlns:p14="http://schemas.microsoft.com/office/powerpoint/2010/main" val="11017192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8489" y="4473892"/>
            <a:ext cx="6242593" cy="3660458"/>
          </a:xfrm>
        </p:spPr>
        <p:txBody>
          <a:bodyPr/>
          <a:lstStyle/>
          <a:p>
            <a:endParaRPr lang="en-US" dirty="0"/>
          </a:p>
        </p:txBody>
      </p:sp>
      <p:sp>
        <p:nvSpPr>
          <p:cNvPr id="4" name="Slide Number Placeholder 3"/>
          <p:cNvSpPr>
            <a:spLocks noGrp="1"/>
          </p:cNvSpPr>
          <p:nvPr>
            <p:ph type="sldNum" sz="quarter" idx="10"/>
          </p:nvPr>
        </p:nvSpPr>
        <p:spPr/>
        <p:txBody>
          <a:bodyPr/>
          <a:lstStyle/>
          <a:p>
            <a:fld id="{9520C971-16AD-4D1F-939A-76439E3D8720}" type="slidenum">
              <a:rPr lang="en-US" smtClean="0"/>
              <a:t>43</a:t>
            </a:fld>
            <a:endParaRPr lang="en-US" dirty="0"/>
          </a:p>
        </p:txBody>
      </p:sp>
    </p:spTree>
    <p:extLst>
      <p:ext uri="{BB962C8B-B14F-4D97-AF65-F5344CB8AC3E}">
        <p14:creationId xmlns:p14="http://schemas.microsoft.com/office/powerpoint/2010/main" val="3601007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8489" y="4473892"/>
            <a:ext cx="6242593" cy="3660458"/>
          </a:xfrm>
        </p:spPr>
        <p:txBody>
          <a:bodyPr/>
          <a:lstStyle/>
          <a:p>
            <a:endParaRPr lang="en-US" dirty="0"/>
          </a:p>
        </p:txBody>
      </p:sp>
      <p:sp>
        <p:nvSpPr>
          <p:cNvPr id="4" name="Slide Number Placeholder 3"/>
          <p:cNvSpPr>
            <a:spLocks noGrp="1"/>
          </p:cNvSpPr>
          <p:nvPr>
            <p:ph type="sldNum" sz="quarter" idx="10"/>
          </p:nvPr>
        </p:nvSpPr>
        <p:spPr/>
        <p:txBody>
          <a:bodyPr/>
          <a:lstStyle/>
          <a:p>
            <a:fld id="{9520C971-16AD-4D1F-939A-76439E3D8720}" type="slidenum">
              <a:rPr lang="en-US" smtClean="0"/>
              <a:t>44</a:t>
            </a:fld>
            <a:endParaRPr lang="en-US" dirty="0"/>
          </a:p>
        </p:txBody>
      </p:sp>
    </p:spTree>
    <p:extLst>
      <p:ext uri="{BB962C8B-B14F-4D97-AF65-F5344CB8AC3E}">
        <p14:creationId xmlns:p14="http://schemas.microsoft.com/office/powerpoint/2010/main" val="29367438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8489" y="4473892"/>
            <a:ext cx="6242593" cy="3660458"/>
          </a:xfrm>
        </p:spPr>
        <p:txBody>
          <a:bodyPr/>
          <a:lstStyle/>
          <a:p>
            <a:endParaRPr lang="en-US" dirty="0"/>
          </a:p>
        </p:txBody>
      </p:sp>
      <p:sp>
        <p:nvSpPr>
          <p:cNvPr id="4" name="Slide Number Placeholder 3"/>
          <p:cNvSpPr>
            <a:spLocks noGrp="1"/>
          </p:cNvSpPr>
          <p:nvPr>
            <p:ph type="sldNum" sz="quarter" idx="10"/>
          </p:nvPr>
        </p:nvSpPr>
        <p:spPr/>
        <p:txBody>
          <a:bodyPr/>
          <a:lstStyle/>
          <a:p>
            <a:fld id="{9520C971-16AD-4D1F-939A-76439E3D8720}" type="slidenum">
              <a:rPr lang="en-US" smtClean="0"/>
              <a:t>45</a:t>
            </a:fld>
            <a:endParaRPr lang="en-US" dirty="0"/>
          </a:p>
        </p:txBody>
      </p:sp>
    </p:spTree>
    <p:extLst>
      <p:ext uri="{BB962C8B-B14F-4D97-AF65-F5344CB8AC3E}">
        <p14:creationId xmlns:p14="http://schemas.microsoft.com/office/powerpoint/2010/main" val="20509307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8489" y="4473892"/>
            <a:ext cx="6242593" cy="3660458"/>
          </a:xfrm>
        </p:spPr>
        <p:txBody>
          <a:bodyPr/>
          <a:lstStyle/>
          <a:p>
            <a:endParaRPr lang="en-US" dirty="0"/>
          </a:p>
        </p:txBody>
      </p:sp>
      <p:sp>
        <p:nvSpPr>
          <p:cNvPr id="4" name="Slide Number Placeholder 3"/>
          <p:cNvSpPr>
            <a:spLocks noGrp="1"/>
          </p:cNvSpPr>
          <p:nvPr>
            <p:ph type="sldNum" sz="quarter" idx="10"/>
          </p:nvPr>
        </p:nvSpPr>
        <p:spPr/>
        <p:txBody>
          <a:bodyPr/>
          <a:lstStyle/>
          <a:p>
            <a:fld id="{9520C971-16AD-4D1F-939A-76439E3D8720}" type="slidenum">
              <a:rPr lang="en-US" smtClean="0"/>
              <a:t>46</a:t>
            </a:fld>
            <a:endParaRPr lang="en-US" dirty="0"/>
          </a:p>
        </p:txBody>
      </p:sp>
    </p:spTree>
    <p:extLst>
      <p:ext uri="{BB962C8B-B14F-4D97-AF65-F5344CB8AC3E}">
        <p14:creationId xmlns:p14="http://schemas.microsoft.com/office/powerpoint/2010/main" val="33597891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8489" y="4473892"/>
            <a:ext cx="6242593" cy="3660458"/>
          </a:xfrm>
        </p:spPr>
        <p:txBody>
          <a:bodyPr/>
          <a:lstStyle/>
          <a:p>
            <a:endParaRPr lang="en-US" dirty="0"/>
          </a:p>
        </p:txBody>
      </p:sp>
      <p:sp>
        <p:nvSpPr>
          <p:cNvPr id="4" name="Slide Number Placeholder 3"/>
          <p:cNvSpPr>
            <a:spLocks noGrp="1"/>
          </p:cNvSpPr>
          <p:nvPr>
            <p:ph type="sldNum" sz="quarter" idx="10"/>
          </p:nvPr>
        </p:nvSpPr>
        <p:spPr/>
        <p:txBody>
          <a:bodyPr/>
          <a:lstStyle/>
          <a:p>
            <a:fld id="{9520C971-16AD-4D1F-939A-76439E3D8720}" type="slidenum">
              <a:rPr lang="en-US" smtClean="0"/>
              <a:t>47</a:t>
            </a:fld>
            <a:endParaRPr lang="en-US" dirty="0"/>
          </a:p>
        </p:txBody>
      </p:sp>
    </p:spTree>
    <p:extLst>
      <p:ext uri="{BB962C8B-B14F-4D97-AF65-F5344CB8AC3E}">
        <p14:creationId xmlns:p14="http://schemas.microsoft.com/office/powerpoint/2010/main" val="5818503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8489" y="4473892"/>
            <a:ext cx="6242593" cy="3660458"/>
          </a:xfrm>
        </p:spPr>
        <p:txBody>
          <a:bodyPr/>
          <a:lstStyle/>
          <a:p>
            <a:endParaRPr lang="en-US" dirty="0"/>
          </a:p>
        </p:txBody>
      </p:sp>
      <p:sp>
        <p:nvSpPr>
          <p:cNvPr id="4" name="Slide Number Placeholder 3"/>
          <p:cNvSpPr>
            <a:spLocks noGrp="1"/>
          </p:cNvSpPr>
          <p:nvPr>
            <p:ph type="sldNum" sz="quarter" idx="10"/>
          </p:nvPr>
        </p:nvSpPr>
        <p:spPr/>
        <p:txBody>
          <a:bodyPr/>
          <a:lstStyle/>
          <a:p>
            <a:fld id="{9520C971-16AD-4D1F-939A-76439E3D8720}" type="slidenum">
              <a:rPr lang="en-US" smtClean="0"/>
              <a:t>48</a:t>
            </a:fld>
            <a:endParaRPr lang="en-US" dirty="0"/>
          </a:p>
        </p:txBody>
      </p:sp>
    </p:spTree>
    <p:extLst>
      <p:ext uri="{BB962C8B-B14F-4D97-AF65-F5344CB8AC3E}">
        <p14:creationId xmlns:p14="http://schemas.microsoft.com/office/powerpoint/2010/main" val="2335692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8489" y="4473892"/>
            <a:ext cx="6242593" cy="3660458"/>
          </a:xfrm>
        </p:spPr>
        <p:txBody>
          <a:bodyPr/>
          <a:lstStyle/>
          <a:p>
            <a:endParaRPr lang="en-US" dirty="0"/>
          </a:p>
        </p:txBody>
      </p:sp>
      <p:sp>
        <p:nvSpPr>
          <p:cNvPr id="4" name="Slide Number Placeholder 3"/>
          <p:cNvSpPr>
            <a:spLocks noGrp="1"/>
          </p:cNvSpPr>
          <p:nvPr>
            <p:ph type="sldNum" sz="quarter" idx="10"/>
          </p:nvPr>
        </p:nvSpPr>
        <p:spPr/>
        <p:txBody>
          <a:bodyPr/>
          <a:lstStyle/>
          <a:p>
            <a:fld id="{9520C971-16AD-4D1F-939A-76439E3D8720}" type="slidenum">
              <a:rPr lang="en-US" smtClean="0"/>
              <a:t>49</a:t>
            </a:fld>
            <a:endParaRPr lang="en-US" dirty="0"/>
          </a:p>
        </p:txBody>
      </p:sp>
    </p:spTree>
    <p:extLst>
      <p:ext uri="{BB962C8B-B14F-4D97-AF65-F5344CB8AC3E}">
        <p14:creationId xmlns:p14="http://schemas.microsoft.com/office/powerpoint/2010/main" val="275041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0C971-16AD-4D1F-939A-76439E3D8720}" type="slidenum">
              <a:rPr lang="en-US" smtClean="0"/>
              <a:t>5</a:t>
            </a:fld>
            <a:endParaRPr lang="en-US" dirty="0"/>
          </a:p>
        </p:txBody>
      </p:sp>
    </p:spTree>
    <p:extLst>
      <p:ext uri="{BB962C8B-B14F-4D97-AF65-F5344CB8AC3E}">
        <p14:creationId xmlns:p14="http://schemas.microsoft.com/office/powerpoint/2010/main" val="23872392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8489" y="4473892"/>
            <a:ext cx="6242593" cy="3660458"/>
          </a:xfrm>
        </p:spPr>
        <p:txBody>
          <a:bodyPr/>
          <a:lstStyle/>
          <a:p>
            <a:endParaRPr lang="en-US" dirty="0"/>
          </a:p>
        </p:txBody>
      </p:sp>
      <p:sp>
        <p:nvSpPr>
          <p:cNvPr id="4" name="Slide Number Placeholder 3"/>
          <p:cNvSpPr>
            <a:spLocks noGrp="1"/>
          </p:cNvSpPr>
          <p:nvPr>
            <p:ph type="sldNum" sz="quarter" idx="10"/>
          </p:nvPr>
        </p:nvSpPr>
        <p:spPr/>
        <p:txBody>
          <a:bodyPr/>
          <a:lstStyle/>
          <a:p>
            <a:fld id="{9520C971-16AD-4D1F-939A-76439E3D8720}" type="slidenum">
              <a:rPr lang="en-US" smtClean="0"/>
              <a:t>50</a:t>
            </a:fld>
            <a:endParaRPr lang="en-US" dirty="0"/>
          </a:p>
        </p:txBody>
      </p:sp>
    </p:spTree>
    <p:extLst>
      <p:ext uri="{BB962C8B-B14F-4D97-AF65-F5344CB8AC3E}">
        <p14:creationId xmlns:p14="http://schemas.microsoft.com/office/powerpoint/2010/main" val="10152769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8489" y="4473892"/>
            <a:ext cx="6242593" cy="3660458"/>
          </a:xfrm>
        </p:spPr>
        <p:txBody>
          <a:bodyPr/>
          <a:lstStyle/>
          <a:p>
            <a:endParaRPr lang="en-US" dirty="0"/>
          </a:p>
        </p:txBody>
      </p:sp>
      <p:sp>
        <p:nvSpPr>
          <p:cNvPr id="4" name="Slide Number Placeholder 3"/>
          <p:cNvSpPr>
            <a:spLocks noGrp="1"/>
          </p:cNvSpPr>
          <p:nvPr>
            <p:ph type="sldNum" sz="quarter" idx="10"/>
          </p:nvPr>
        </p:nvSpPr>
        <p:spPr/>
        <p:txBody>
          <a:bodyPr/>
          <a:lstStyle/>
          <a:p>
            <a:fld id="{9520C971-16AD-4D1F-939A-76439E3D8720}" type="slidenum">
              <a:rPr lang="en-US" smtClean="0"/>
              <a:t>51</a:t>
            </a:fld>
            <a:endParaRPr lang="en-US" dirty="0"/>
          </a:p>
        </p:txBody>
      </p:sp>
    </p:spTree>
    <p:extLst>
      <p:ext uri="{BB962C8B-B14F-4D97-AF65-F5344CB8AC3E}">
        <p14:creationId xmlns:p14="http://schemas.microsoft.com/office/powerpoint/2010/main" val="16815093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0C971-16AD-4D1F-939A-76439E3D8720}" type="slidenum">
              <a:rPr lang="en-US" smtClean="0"/>
              <a:t>52</a:t>
            </a:fld>
            <a:endParaRPr lang="en-US" dirty="0"/>
          </a:p>
        </p:txBody>
      </p:sp>
    </p:spTree>
    <p:extLst>
      <p:ext uri="{BB962C8B-B14F-4D97-AF65-F5344CB8AC3E}">
        <p14:creationId xmlns:p14="http://schemas.microsoft.com/office/powerpoint/2010/main" val="38602078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8489" y="4473892"/>
            <a:ext cx="6242593" cy="3660458"/>
          </a:xfrm>
        </p:spPr>
        <p:txBody>
          <a:bodyPr/>
          <a:lstStyle/>
          <a:p>
            <a:endParaRPr lang="en-US" dirty="0"/>
          </a:p>
        </p:txBody>
      </p:sp>
      <p:sp>
        <p:nvSpPr>
          <p:cNvPr id="4" name="Slide Number Placeholder 3"/>
          <p:cNvSpPr>
            <a:spLocks noGrp="1"/>
          </p:cNvSpPr>
          <p:nvPr>
            <p:ph type="sldNum" sz="quarter" idx="10"/>
          </p:nvPr>
        </p:nvSpPr>
        <p:spPr/>
        <p:txBody>
          <a:bodyPr/>
          <a:lstStyle/>
          <a:p>
            <a:fld id="{9520C971-16AD-4D1F-939A-76439E3D8720}" type="slidenum">
              <a:rPr lang="en-US" smtClean="0"/>
              <a:t>53</a:t>
            </a:fld>
            <a:endParaRPr lang="en-US" dirty="0"/>
          </a:p>
        </p:txBody>
      </p:sp>
    </p:spTree>
    <p:extLst>
      <p:ext uri="{BB962C8B-B14F-4D97-AF65-F5344CB8AC3E}">
        <p14:creationId xmlns:p14="http://schemas.microsoft.com/office/powerpoint/2010/main" val="21787636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8489" y="4473892"/>
            <a:ext cx="6242593" cy="3660458"/>
          </a:xfrm>
        </p:spPr>
        <p:txBody>
          <a:bodyPr/>
          <a:lstStyle/>
          <a:p>
            <a:endParaRPr lang="en-US" dirty="0"/>
          </a:p>
        </p:txBody>
      </p:sp>
      <p:sp>
        <p:nvSpPr>
          <p:cNvPr id="4" name="Slide Number Placeholder 3"/>
          <p:cNvSpPr>
            <a:spLocks noGrp="1"/>
          </p:cNvSpPr>
          <p:nvPr>
            <p:ph type="sldNum" sz="quarter" idx="10"/>
          </p:nvPr>
        </p:nvSpPr>
        <p:spPr/>
        <p:txBody>
          <a:bodyPr/>
          <a:lstStyle/>
          <a:p>
            <a:fld id="{9520C971-16AD-4D1F-939A-76439E3D8720}" type="slidenum">
              <a:rPr lang="en-US" smtClean="0"/>
              <a:t>54</a:t>
            </a:fld>
            <a:endParaRPr lang="en-US" dirty="0"/>
          </a:p>
        </p:txBody>
      </p:sp>
    </p:spTree>
    <p:extLst>
      <p:ext uri="{BB962C8B-B14F-4D97-AF65-F5344CB8AC3E}">
        <p14:creationId xmlns:p14="http://schemas.microsoft.com/office/powerpoint/2010/main" val="474349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8489" y="4473892"/>
            <a:ext cx="6242593" cy="3660458"/>
          </a:xfrm>
        </p:spPr>
        <p:txBody>
          <a:bodyPr/>
          <a:lstStyle/>
          <a:p>
            <a:endParaRPr lang="en-US" dirty="0"/>
          </a:p>
        </p:txBody>
      </p:sp>
      <p:sp>
        <p:nvSpPr>
          <p:cNvPr id="4" name="Slide Number Placeholder 3"/>
          <p:cNvSpPr>
            <a:spLocks noGrp="1"/>
          </p:cNvSpPr>
          <p:nvPr>
            <p:ph type="sldNum" sz="quarter" idx="10"/>
          </p:nvPr>
        </p:nvSpPr>
        <p:spPr/>
        <p:txBody>
          <a:bodyPr/>
          <a:lstStyle/>
          <a:p>
            <a:fld id="{9520C971-16AD-4D1F-939A-76439E3D8720}" type="slidenum">
              <a:rPr lang="en-US" smtClean="0"/>
              <a:t>55</a:t>
            </a:fld>
            <a:endParaRPr lang="en-US" dirty="0"/>
          </a:p>
        </p:txBody>
      </p:sp>
    </p:spTree>
    <p:extLst>
      <p:ext uri="{BB962C8B-B14F-4D97-AF65-F5344CB8AC3E}">
        <p14:creationId xmlns:p14="http://schemas.microsoft.com/office/powerpoint/2010/main" val="38741836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8489" y="4473892"/>
            <a:ext cx="6242593" cy="3660458"/>
          </a:xfrm>
        </p:spPr>
        <p:txBody>
          <a:bodyPr/>
          <a:lstStyle/>
          <a:p>
            <a:endParaRPr lang="en-US" dirty="0"/>
          </a:p>
        </p:txBody>
      </p:sp>
      <p:sp>
        <p:nvSpPr>
          <p:cNvPr id="4" name="Slide Number Placeholder 3"/>
          <p:cNvSpPr>
            <a:spLocks noGrp="1"/>
          </p:cNvSpPr>
          <p:nvPr>
            <p:ph type="sldNum" sz="quarter" idx="10"/>
          </p:nvPr>
        </p:nvSpPr>
        <p:spPr/>
        <p:txBody>
          <a:bodyPr/>
          <a:lstStyle/>
          <a:p>
            <a:fld id="{9520C971-16AD-4D1F-939A-76439E3D8720}" type="slidenum">
              <a:rPr lang="en-US" smtClean="0"/>
              <a:t>56</a:t>
            </a:fld>
            <a:endParaRPr lang="en-US" dirty="0"/>
          </a:p>
        </p:txBody>
      </p:sp>
    </p:spTree>
    <p:extLst>
      <p:ext uri="{BB962C8B-B14F-4D97-AF65-F5344CB8AC3E}">
        <p14:creationId xmlns:p14="http://schemas.microsoft.com/office/powerpoint/2010/main" val="30971085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8489" y="4473892"/>
            <a:ext cx="6242593" cy="3660458"/>
          </a:xfrm>
        </p:spPr>
        <p:txBody>
          <a:bodyPr/>
          <a:lstStyle/>
          <a:p>
            <a:endParaRPr lang="en-US" dirty="0"/>
          </a:p>
        </p:txBody>
      </p:sp>
      <p:sp>
        <p:nvSpPr>
          <p:cNvPr id="4" name="Slide Number Placeholder 3"/>
          <p:cNvSpPr>
            <a:spLocks noGrp="1"/>
          </p:cNvSpPr>
          <p:nvPr>
            <p:ph type="sldNum" sz="quarter" idx="10"/>
          </p:nvPr>
        </p:nvSpPr>
        <p:spPr/>
        <p:txBody>
          <a:bodyPr/>
          <a:lstStyle/>
          <a:p>
            <a:fld id="{9520C971-16AD-4D1F-939A-76439E3D8720}" type="slidenum">
              <a:rPr lang="en-US" smtClean="0"/>
              <a:t>57</a:t>
            </a:fld>
            <a:endParaRPr lang="en-US" dirty="0"/>
          </a:p>
        </p:txBody>
      </p:sp>
    </p:spTree>
    <p:extLst>
      <p:ext uri="{BB962C8B-B14F-4D97-AF65-F5344CB8AC3E}">
        <p14:creationId xmlns:p14="http://schemas.microsoft.com/office/powerpoint/2010/main" val="27506947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8489" y="4473892"/>
            <a:ext cx="6242593" cy="3660458"/>
          </a:xfrm>
        </p:spPr>
        <p:txBody>
          <a:bodyPr/>
          <a:lstStyle/>
          <a:p>
            <a:endParaRPr lang="en-US" dirty="0"/>
          </a:p>
        </p:txBody>
      </p:sp>
      <p:sp>
        <p:nvSpPr>
          <p:cNvPr id="4" name="Slide Number Placeholder 3"/>
          <p:cNvSpPr>
            <a:spLocks noGrp="1"/>
          </p:cNvSpPr>
          <p:nvPr>
            <p:ph type="sldNum" sz="quarter" idx="10"/>
          </p:nvPr>
        </p:nvSpPr>
        <p:spPr/>
        <p:txBody>
          <a:bodyPr/>
          <a:lstStyle/>
          <a:p>
            <a:fld id="{9520C971-16AD-4D1F-939A-76439E3D8720}" type="slidenum">
              <a:rPr lang="en-US" smtClean="0"/>
              <a:t>58</a:t>
            </a:fld>
            <a:endParaRPr lang="en-US" dirty="0"/>
          </a:p>
        </p:txBody>
      </p:sp>
    </p:spTree>
    <p:extLst>
      <p:ext uri="{BB962C8B-B14F-4D97-AF65-F5344CB8AC3E}">
        <p14:creationId xmlns:p14="http://schemas.microsoft.com/office/powerpoint/2010/main" val="42333424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8489" y="4473892"/>
            <a:ext cx="6242593" cy="3660458"/>
          </a:xfrm>
        </p:spPr>
        <p:txBody>
          <a:bodyPr/>
          <a:lstStyle/>
          <a:p>
            <a:endParaRPr lang="en-US" dirty="0"/>
          </a:p>
        </p:txBody>
      </p:sp>
      <p:sp>
        <p:nvSpPr>
          <p:cNvPr id="4" name="Slide Number Placeholder 3"/>
          <p:cNvSpPr>
            <a:spLocks noGrp="1"/>
          </p:cNvSpPr>
          <p:nvPr>
            <p:ph type="sldNum" sz="quarter" idx="10"/>
          </p:nvPr>
        </p:nvSpPr>
        <p:spPr/>
        <p:txBody>
          <a:bodyPr/>
          <a:lstStyle/>
          <a:p>
            <a:fld id="{9520C971-16AD-4D1F-939A-76439E3D8720}" type="slidenum">
              <a:rPr lang="en-US" smtClean="0"/>
              <a:t>59</a:t>
            </a:fld>
            <a:endParaRPr lang="en-US" dirty="0"/>
          </a:p>
        </p:txBody>
      </p:sp>
    </p:spTree>
    <p:extLst>
      <p:ext uri="{BB962C8B-B14F-4D97-AF65-F5344CB8AC3E}">
        <p14:creationId xmlns:p14="http://schemas.microsoft.com/office/powerpoint/2010/main" val="3420223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0C971-16AD-4D1F-939A-76439E3D8720}" type="slidenum">
              <a:rPr lang="en-US" smtClean="0"/>
              <a:t>6</a:t>
            </a:fld>
            <a:endParaRPr lang="en-US" dirty="0"/>
          </a:p>
        </p:txBody>
      </p:sp>
    </p:spTree>
    <p:extLst>
      <p:ext uri="{BB962C8B-B14F-4D97-AF65-F5344CB8AC3E}">
        <p14:creationId xmlns:p14="http://schemas.microsoft.com/office/powerpoint/2010/main" val="24193054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8489" y="4473892"/>
            <a:ext cx="6242593" cy="3660458"/>
          </a:xfrm>
        </p:spPr>
        <p:txBody>
          <a:bodyPr/>
          <a:lstStyle/>
          <a:p>
            <a:endParaRPr lang="en-US" dirty="0"/>
          </a:p>
        </p:txBody>
      </p:sp>
      <p:sp>
        <p:nvSpPr>
          <p:cNvPr id="4" name="Slide Number Placeholder 3"/>
          <p:cNvSpPr>
            <a:spLocks noGrp="1"/>
          </p:cNvSpPr>
          <p:nvPr>
            <p:ph type="sldNum" sz="quarter" idx="10"/>
          </p:nvPr>
        </p:nvSpPr>
        <p:spPr/>
        <p:txBody>
          <a:bodyPr/>
          <a:lstStyle/>
          <a:p>
            <a:fld id="{9520C971-16AD-4D1F-939A-76439E3D8720}" type="slidenum">
              <a:rPr lang="en-US" smtClean="0"/>
              <a:t>60</a:t>
            </a:fld>
            <a:endParaRPr lang="en-US" dirty="0"/>
          </a:p>
        </p:txBody>
      </p:sp>
    </p:spTree>
    <p:extLst>
      <p:ext uri="{BB962C8B-B14F-4D97-AF65-F5344CB8AC3E}">
        <p14:creationId xmlns:p14="http://schemas.microsoft.com/office/powerpoint/2010/main" val="42047897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0C971-16AD-4D1F-939A-76439E3D8720}" type="slidenum">
              <a:rPr lang="en-US" smtClean="0"/>
              <a:t>61</a:t>
            </a:fld>
            <a:endParaRPr lang="en-US" dirty="0"/>
          </a:p>
        </p:txBody>
      </p:sp>
    </p:spTree>
    <p:extLst>
      <p:ext uri="{BB962C8B-B14F-4D97-AF65-F5344CB8AC3E}">
        <p14:creationId xmlns:p14="http://schemas.microsoft.com/office/powerpoint/2010/main" val="34932134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8489" y="4473892"/>
            <a:ext cx="6242593" cy="3660458"/>
          </a:xfrm>
        </p:spPr>
        <p:txBody>
          <a:bodyPr/>
          <a:lstStyle/>
          <a:p>
            <a:endParaRPr lang="en-US" dirty="0"/>
          </a:p>
        </p:txBody>
      </p:sp>
      <p:sp>
        <p:nvSpPr>
          <p:cNvPr id="4" name="Slide Number Placeholder 3"/>
          <p:cNvSpPr>
            <a:spLocks noGrp="1"/>
          </p:cNvSpPr>
          <p:nvPr>
            <p:ph type="sldNum" sz="quarter" idx="10"/>
          </p:nvPr>
        </p:nvSpPr>
        <p:spPr/>
        <p:txBody>
          <a:bodyPr/>
          <a:lstStyle/>
          <a:p>
            <a:fld id="{9520C971-16AD-4D1F-939A-76439E3D8720}" type="slidenum">
              <a:rPr lang="en-US" smtClean="0"/>
              <a:t>62</a:t>
            </a:fld>
            <a:endParaRPr lang="en-US" dirty="0"/>
          </a:p>
        </p:txBody>
      </p:sp>
    </p:spTree>
    <p:extLst>
      <p:ext uri="{BB962C8B-B14F-4D97-AF65-F5344CB8AC3E}">
        <p14:creationId xmlns:p14="http://schemas.microsoft.com/office/powerpoint/2010/main" val="23754911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8489" y="4473892"/>
            <a:ext cx="6242593" cy="3660458"/>
          </a:xfrm>
        </p:spPr>
        <p:txBody>
          <a:bodyPr/>
          <a:lstStyle/>
          <a:p>
            <a:endParaRPr lang="en-US" dirty="0"/>
          </a:p>
        </p:txBody>
      </p:sp>
      <p:sp>
        <p:nvSpPr>
          <p:cNvPr id="4" name="Slide Number Placeholder 3"/>
          <p:cNvSpPr>
            <a:spLocks noGrp="1"/>
          </p:cNvSpPr>
          <p:nvPr>
            <p:ph type="sldNum" sz="quarter" idx="10"/>
          </p:nvPr>
        </p:nvSpPr>
        <p:spPr/>
        <p:txBody>
          <a:bodyPr/>
          <a:lstStyle/>
          <a:p>
            <a:fld id="{9520C971-16AD-4D1F-939A-76439E3D8720}" type="slidenum">
              <a:rPr lang="en-US" smtClean="0"/>
              <a:t>63</a:t>
            </a:fld>
            <a:endParaRPr lang="en-US" dirty="0"/>
          </a:p>
        </p:txBody>
      </p:sp>
    </p:spTree>
    <p:extLst>
      <p:ext uri="{BB962C8B-B14F-4D97-AF65-F5344CB8AC3E}">
        <p14:creationId xmlns:p14="http://schemas.microsoft.com/office/powerpoint/2010/main" val="25421565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8489" y="4473892"/>
            <a:ext cx="6242593" cy="3660458"/>
          </a:xfrm>
        </p:spPr>
        <p:txBody>
          <a:bodyPr/>
          <a:lstStyle/>
          <a:p>
            <a:endParaRPr lang="en-US" dirty="0"/>
          </a:p>
        </p:txBody>
      </p:sp>
      <p:sp>
        <p:nvSpPr>
          <p:cNvPr id="4" name="Slide Number Placeholder 3"/>
          <p:cNvSpPr>
            <a:spLocks noGrp="1"/>
          </p:cNvSpPr>
          <p:nvPr>
            <p:ph type="sldNum" sz="quarter" idx="10"/>
          </p:nvPr>
        </p:nvSpPr>
        <p:spPr/>
        <p:txBody>
          <a:bodyPr/>
          <a:lstStyle/>
          <a:p>
            <a:fld id="{9520C971-16AD-4D1F-939A-76439E3D8720}" type="slidenum">
              <a:rPr lang="en-US" smtClean="0"/>
              <a:t>64</a:t>
            </a:fld>
            <a:endParaRPr lang="en-US" dirty="0"/>
          </a:p>
        </p:txBody>
      </p:sp>
    </p:spTree>
    <p:extLst>
      <p:ext uri="{BB962C8B-B14F-4D97-AF65-F5344CB8AC3E}">
        <p14:creationId xmlns:p14="http://schemas.microsoft.com/office/powerpoint/2010/main" val="32611390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8489" y="4473892"/>
            <a:ext cx="6242593" cy="3660458"/>
          </a:xfrm>
        </p:spPr>
        <p:txBody>
          <a:bodyPr/>
          <a:lstStyle/>
          <a:p>
            <a:endParaRPr lang="en-US" dirty="0"/>
          </a:p>
        </p:txBody>
      </p:sp>
      <p:sp>
        <p:nvSpPr>
          <p:cNvPr id="4" name="Slide Number Placeholder 3"/>
          <p:cNvSpPr>
            <a:spLocks noGrp="1"/>
          </p:cNvSpPr>
          <p:nvPr>
            <p:ph type="sldNum" sz="quarter" idx="10"/>
          </p:nvPr>
        </p:nvSpPr>
        <p:spPr/>
        <p:txBody>
          <a:bodyPr/>
          <a:lstStyle/>
          <a:p>
            <a:fld id="{9520C971-16AD-4D1F-939A-76439E3D8720}" type="slidenum">
              <a:rPr lang="en-US" smtClean="0"/>
              <a:t>65</a:t>
            </a:fld>
            <a:endParaRPr lang="en-US" dirty="0"/>
          </a:p>
        </p:txBody>
      </p:sp>
    </p:spTree>
    <p:extLst>
      <p:ext uri="{BB962C8B-B14F-4D97-AF65-F5344CB8AC3E}">
        <p14:creationId xmlns:p14="http://schemas.microsoft.com/office/powerpoint/2010/main" val="34219252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8489" y="4473892"/>
            <a:ext cx="6242593" cy="3660458"/>
          </a:xfrm>
        </p:spPr>
        <p:txBody>
          <a:bodyPr/>
          <a:lstStyle/>
          <a:p>
            <a:endParaRPr lang="en-US" dirty="0"/>
          </a:p>
        </p:txBody>
      </p:sp>
      <p:sp>
        <p:nvSpPr>
          <p:cNvPr id="4" name="Slide Number Placeholder 3"/>
          <p:cNvSpPr>
            <a:spLocks noGrp="1"/>
          </p:cNvSpPr>
          <p:nvPr>
            <p:ph type="sldNum" sz="quarter" idx="10"/>
          </p:nvPr>
        </p:nvSpPr>
        <p:spPr/>
        <p:txBody>
          <a:bodyPr/>
          <a:lstStyle/>
          <a:p>
            <a:fld id="{9520C971-16AD-4D1F-939A-76439E3D8720}" type="slidenum">
              <a:rPr lang="en-US" smtClean="0"/>
              <a:t>66</a:t>
            </a:fld>
            <a:endParaRPr lang="en-US" dirty="0"/>
          </a:p>
        </p:txBody>
      </p:sp>
    </p:spTree>
    <p:extLst>
      <p:ext uri="{BB962C8B-B14F-4D97-AF65-F5344CB8AC3E}">
        <p14:creationId xmlns:p14="http://schemas.microsoft.com/office/powerpoint/2010/main" val="18874682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8489" y="4473892"/>
            <a:ext cx="6242593" cy="3660458"/>
          </a:xfrm>
        </p:spPr>
        <p:txBody>
          <a:bodyPr/>
          <a:lstStyle/>
          <a:p>
            <a:endParaRPr lang="en-US" dirty="0"/>
          </a:p>
        </p:txBody>
      </p:sp>
      <p:sp>
        <p:nvSpPr>
          <p:cNvPr id="4" name="Slide Number Placeholder 3"/>
          <p:cNvSpPr>
            <a:spLocks noGrp="1"/>
          </p:cNvSpPr>
          <p:nvPr>
            <p:ph type="sldNum" sz="quarter" idx="10"/>
          </p:nvPr>
        </p:nvSpPr>
        <p:spPr/>
        <p:txBody>
          <a:bodyPr/>
          <a:lstStyle/>
          <a:p>
            <a:fld id="{9520C971-16AD-4D1F-939A-76439E3D8720}" type="slidenum">
              <a:rPr lang="en-US" smtClean="0"/>
              <a:t>67</a:t>
            </a:fld>
            <a:endParaRPr lang="en-US" dirty="0"/>
          </a:p>
        </p:txBody>
      </p:sp>
    </p:spTree>
    <p:extLst>
      <p:ext uri="{BB962C8B-B14F-4D97-AF65-F5344CB8AC3E}">
        <p14:creationId xmlns:p14="http://schemas.microsoft.com/office/powerpoint/2010/main" val="4533911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8489" y="4473892"/>
            <a:ext cx="6242593" cy="3660458"/>
          </a:xfrm>
        </p:spPr>
        <p:txBody>
          <a:bodyPr/>
          <a:lstStyle/>
          <a:p>
            <a:endParaRPr lang="en-US" dirty="0"/>
          </a:p>
        </p:txBody>
      </p:sp>
      <p:sp>
        <p:nvSpPr>
          <p:cNvPr id="4" name="Slide Number Placeholder 3"/>
          <p:cNvSpPr>
            <a:spLocks noGrp="1"/>
          </p:cNvSpPr>
          <p:nvPr>
            <p:ph type="sldNum" sz="quarter" idx="10"/>
          </p:nvPr>
        </p:nvSpPr>
        <p:spPr/>
        <p:txBody>
          <a:bodyPr/>
          <a:lstStyle/>
          <a:p>
            <a:fld id="{9520C971-16AD-4D1F-939A-76439E3D8720}" type="slidenum">
              <a:rPr lang="en-US" smtClean="0"/>
              <a:t>68</a:t>
            </a:fld>
            <a:endParaRPr lang="en-US" dirty="0"/>
          </a:p>
        </p:txBody>
      </p:sp>
    </p:spTree>
    <p:extLst>
      <p:ext uri="{BB962C8B-B14F-4D97-AF65-F5344CB8AC3E}">
        <p14:creationId xmlns:p14="http://schemas.microsoft.com/office/powerpoint/2010/main" val="20802418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8489" y="4473892"/>
            <a:ext cx="6242593" cy="3660458"/>
          </a:xfrm>
        </p:spPr>
        <p:txBody>
          <a:bodyPr/>
          <a:lstStyle/>
          <a:p>
            <a:endParaRPr lang="en-US" dirty="0"/>
          </a:p>
        </p:txBody>
      </p:sp>
      <p:sp>
        <p:nvSpPr>
          <p:cNvPr id="4" name="Slide Number Placeholder 3"/>
          <p:cNvSpPr>
            <a:spLocks noGrp="1"/>
          </p:cNvSpPr>
          <p:nvPr>
            <p:ph type="sldNum" sz="quarter" idx="10"/>
          </p:nvPr>
        </p:nvSpPr>
        <p:spPr/>
        <p:txBody>
          <a:bodyPr/>
          <a:lstStyle/>
          <a:p>
            <a:fld id="{9520C971-16AD-4D1F-939A-76439E3D8720}" type="slidenum">
              <a:rPr lang="en-US" smtClean="0"/>
              <a:t>69</a:t>
            </a:fld>
            <a:endParaRPr lang="en-US" dirty="0"/>
          </a:p>
        </p:txBody>
      </p:sp>
    </p:spTree>
    <p:extLst>
      <p:ext uri="{BB962C8B-B14F-4D97-AF65-F5344CB8AC3E}">
        <p14:creationId xmlns:p14="http://schemas.microsoft.com/office/powerpoint/2010/main" val="3819889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0C971-16AD-4D1F-939A-76439E3D8720}" type="slidenum">
              <a:rPr lang="en-US" smtClean="0"/>
              <a:t>7</a:t>
            </a:fld>
            <a:endParaRPr lang="en-US" dirty="0"/>
          </a:p>
        </p:txBody>
      </p:sp>
    </p:spTree>
    <p:extLst>
      <p:ext uri="{BB962C8B-B14F-4D97-AF65-F5344CB8AC3E}">
        <p14:creationId xmlns:p14="http://schemas.microsoft.com/office/powerpoint/2010/main" val="8881614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8489" y="4473892"/>
            <a:ext cx="6242593" cy="3660458"/>
          </a:xfrm>
        </p:spPr>
        <p:txBody>
          <a:bodyPr/>
          <a:lstStyle/>
          <a:p>
            <a:endParaRPr lang="en-US" dirty="0"/>
          </a:p>
        </p:txBody>
      </p:sp>
      <p:sp>
        <p:nvSpPr>
          <p:cNvPr id="4" name="Slide Number Placeholder 3"/>
          <p:cNvSpPr>
            <a:spLocks noGrp="1"/>
          </p:cNvSpPr>
          <p:nvPr>
            <p:ph type="sldNum" sz="quarter" idx="10"/>
          </p:nvPr>
        </p:nvSpPr>
        <p:spPr/>
        <p:txBody>
          <a:bodyPr/>
          <a:lstStyle/>
          <a:p>
            <a:fld id="{9520C971-16AD-4D1F-939A-76439E3D8720}" type="slidenum">
              <a:rPr lang="en-US" smtClean="0"/>
              <a:t>70</a:t>
            </a:fld>
            <a:endParaRPr lang="en-US" dirty="0"/>
          </a:p>
        </p:txBody>
      </p:sp>
    </p:spTree>
    <p:extLst>
      <p:ext uri="{BB962C8B-B14F-4D97-AF65-F5344CB8AC3E}">
        <p14:creationId xmlns:p14="http://schemas.microsoft.com/office/powerpoint/2010/main" val="3854979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0C971-16AD-4D1F-939A-76439E3D8720}" type="slidenum">
              <a:rPr lang="en-US" smtClean="0"/>
              <a:t>8</a:t>
            </a:fld>
            <a:endParaRPr lang="en-US" dirty="0"/>
          </a:p>
        </p:txBody>
      </p:sp>
    </p:spTree>
    <p:extLst>
      <p:ext uri="{BB962C8B-B14F-4D97-AF65-F5344CB8AC3E}">
        <p14:creationId xmlns:p14="http://schemas.microsoft.com/office/powerpoint/2010/main" val="328383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0C971-16AD-4D1F-939A-76439E3D8720}" type="slidenum">
              <a:rPr lang="en-US" smtClean="0"/>
              <a:t>9</a:t>
            </a:fld>
            <a:endParaRPr lang="en-US" dirty="0"/>
          </a:p>
        </p:txBody>
      </p:sp>
    </p:spTree>
    <p:extLst>
      <p:ext uri="{BB962C8B-B14F-4D97-AF65-F5344CB8AC3E}">
        <p14:creationId xmlns:p14="http://schemas.microsoft.com/office/powerpoint/2010/main" val="4205602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2FC32A-9A66-408D-A2B3-C802DC6D3E90}" type="datetimeFigureOut">
              <a:rPr lang="en-US" smtClean="0"/>
              <a:t>10/13/2017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1B6C27-28F2-43E6-8DA6-0BAE3304CCC1}" type="slidenum">
              <a:rPr lang="en-US" smtClean="0"/>
              <a:t>‹#›</a:t>
            </a:fld>
            <a:endParaRPr lang="en-US" dirty="0"/>
          </a:p>
        </p:txBody>
      </p:sp>
    </p:spTree>
    <p:extLst>
      <p:ext uri="{BB962C8B-B14F-4D97-AF65-F5344CB8AC3E}">
        <p14:creationId xmlns:p14="http://schemas.microsoft.com/office/powerpoint/2010/main" val="4115205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FC32A-9A66-408D-A2B3-C802DC6D3E90}" type="datetimeFigureOut">
              <a:rPr lang="en-US" smtClean="0"/>
              <a:t>10/13/2017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1B6C27-28F2-43E6-8DA6-0BAE3304CCC1}" type="slidenum">
              <a:rPr lang="en-US" smtClean="0"/>
              <a:t>‹#›</a:t>
            </a:fld>
            <a:endParaRPr lang="en-US" dirty="0"/>
          </a:p>
        </p:txBody>
      </p:sp>
    </p:spTree>
    <p:extLst>
      <p:ext uri="{BB962C8B-B14F-4D97-AF65-F5344CB8AC3E}">
        <p14:creationId xmlns:p14="http://schemas.microsoft.com/office/powerpoint/2010/main" val="47103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FC32A-9A66-408D-A2B3-C802DC6D3E90}" type="datetimeFigureOut">
              <a:rPr lang="en-US" smtClean="0"/>
              <a:t>10/13/2017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1B6C27-28F2-43E6-8DA6-0BAE3304CCC1}" type="slidenum">
              <a:rPr lang="en-US" smtClean="0"/>
              <a:t>‹#›</a:t>
            </a:fld>
            <a:endParaRPr lang="en-US" dirty="0"/>
          </a:p>
        </p:txBody>
      </p:sp>
    </p:spTree>
    <p:extLst>
      <p:ext uri="{BB962C8B-B14F-4D97-AF65-F5344CB8AC3E}">
        <p14:creationId xmlns:p14="http://schemas.microsoft.com/office/powerpoint/2010/main" val="3716337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FC32A-9A66-408D-A2B3-C802DC6D3E90}" type="datetimeFigureOut">
              <a:rPr lang="en-US" smtClean="0"/>
              <a:t>10/13/2017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1B6C27-28F2-43E6-8DA6-0BAE3304CCC1}" type="slidenum">
              <a:rPr lang="en-US" smtClean="0"/>
              <a:t>‹#›</a:t>
            </a:fld>
            <a:endParaRPr lang="en-US" dirty="0"/>
          </a:p>
        </p:txBody>
      </p:sp>
    </p:spTree>
    <p:extLst>
      <p:ext uri="{BB962C8B-B14F-4D97-AF65-F5344CB8AC3E}">
        <p14:creationId xmlns:p14="http://schemas.microsoft.com/office/powerpoint/2010/main" val="2874934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2FC32A-9A66-408D-A2B3-C802DC6D3E90}" type="datetimeFigureOut">
              <a:rPr lang="en-US" smtClean="0"/>
              <a:t>10/13/2017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1B6C27-28F2-43E6-8DA6-0BAE3304CCC1}" type="slidenum">
              <a:rPr lang="en-US" smtClean="0"/>
              <a:t>‹#›</a:t>
            </a:fld>
            <a:endParaRPr lang="en-US" dirty="0"/>
          </a:p>
        </p:txBody>
      </p:sp>
    </p:spTree>
    <p:extLst>
      <p:ext uri="{BB962C8B-B14F-4D97-AF65-F5344CB8AC3E}">
        <p14:creationId xmlns:p14="http://schemas.microsoft.com/office/powerpoint/2010/main" val="2050050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2FC32A-9A66-408D-A2B3-C802DC6D3E90}" type="datetimeFigureOut">
              <a:rPr lang="en-US" smtClean="0"/>
              <a:t>10/13/2017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1B6C27-28F2-43E6-8DA6-0BAE3304CCC1}" type="slidenum">
              <a:rPr lang="en-US" smtClean="0"/>
              <a:t>‹#›</a:t>
            </a:fld>
            <a:endParaRPr lang="en-US" dirty="0"/>
          </a:p>
        </p:txBody>
      </p:sp>
    </p:spTree>
    <p:extLst>
      <p:ext uri="{BB962C8B-B14F-4D97-AF65-F5344CB8AC3E}">
        <p14:creationId xmlns:p14="http://schemas.microsoft.com/office/powerpoint/2010/main" val="3860296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2FC32A-9A66-408D-A2B3-C802DC6D3E90}" type="datetimeFigureOut">
              <a:rPr lang="en-US" smtClean="0"/>
              <a:t>10/13/2017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21B6C27-28F2-43E6-8DA6-0BAE3304CCC1}" type="slidenum">
              <a:rPr lang="en-US" smtClean="0"/>
              <a:t>‹#›</a:t>
            </a:fld>
            <a:endParaRPr lang="en-US" dirty="0"/>
          </a:p>
        </p:txBody>
      </p:sp>
    </p:spTree>
    <p:extLst>
      <p:ext uri="{BB962C8B-B14F-4D97-AF65-F5344CB8AC3E}">
        <p14:creationId xmlns:p14="http://schemas.microsoft.com/office/powerpoint/2010/main" val="1406369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2FC32A-9A66-408D-A2B3-C802DC6D3E90}" type="datetimeFigureOut">
              <a:rPr lang="en-US" smtClean="0"/>
              <a:t>10/13/2017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21B6C27-28F2-43E6-8DA6-0BAE3304CCC1}" type="slidenum">
              <a:rPr lang="en-US" smtClean="0"/>
              <a:t>‹#›</a:t>
            </a:fld>
            <a:endParaRPr lang="en-US" dirty="0"/>
          </a:p>
        </p:txBody>
      </p:sp>
    </p:spTree>
    <p:extLst>
      <p:ext uri="{BB962C8B-B14F-4D97-AF65-F5344CB8AC3E}">
        <p14:creationId xmlns:p14="http://schemas.microsoft.com/office/powerpoint/2010/main" val="2575386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FC32A-9A66-408D-A2B3-C802DC6D3E90}" type="datetimeFigureOut">
              <a:rPr lang="en-US" smtClean="0"/>
              <a:t>10/13/2017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21B6C27-28F2-43E6-8DA6-0BAE3304CCC1}" type="slidenum">
              <a:rPr lang="en-US" smtClean="0"/>
              <a:t>‹#›</a:t>
            </a:fld>
            <a:endParaRPr lang="en-US" dirty="0"/>
          </a:p>
        </p:txBody>
      </p:sp>
    </p:spTree>
    <p:extLst>
      <p:ext uri="{BB962C8B-B14F-4D97-AF65-F5344CB8AC3E}">
        <p14:creationId xmlns:p14="http://schemas.microsoft.com/office/powerpoint/2010/main" val="2718310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2FC32A-9A66-408D-A2B3-C802DC6D3E90}" type="datetimeFigureOut">
              <a:rPr lang="en-US" smtClean="0"/>
              <a:t>10/13/2017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1B6C27-28F2-43E6-8DA6-0BAE3304CCC1}" type="slidenum">
              <a:rPr lang="en-US" smtClean="0"/>
              <a:t>‹#›</a:t>
            </a:fld>
            <a:endParaRPr lang="en-US" dirty="0"/>
          </a:p>
        </p:txBody>
      </p:sp>
    </p:spTree>
    <p:extLst>
      <p:ext uri="{BB962C8B-B14F-4D97-AF65-F5344CB8AC3E}">
        <p14:creationId xmlns:p14="http://schemas.microsoft.com/office/powerpoint/2010/main" val="1125524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2FC32A-9A66-408D-A2B3-C802DC6D3E90}" type="datetimeFigureOut">
              <a:rPr lang="en-US" smtClean="0"/>
              <a:t>10/13/2017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1B6C27-28F2-43E6-8DA6-0BAE3304CCC1}" type="slidenum">
              <a:rPr lang="en-US" smtClean="0"/>
              <a:t>‹#›</a:t>
            </a:fld>
            <a:endParaRPr lang="en-US" dirty="0"/>
          </a:p>
        </p:txBody>
      </p:sp>
    </p:spTree>
    <p:extLst>
      <p:ext uri="{BB962C8B-B14F-4D97-AF65-F5344CB8AC3E}">
        <p14:creationId xmlns:p14="http://schemas.microsoft.com/office/powerpoint/2010/main" val="1207856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FC32A-9A66-408D-A2B3-C802DC6D3E90}" type="datetimeFigureOut">
              <a:rPr lang="en-US" smtClean="0"/>
              <a:t>10/13/2017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1B6C27-28F2-43E6-8DA6-0BAE3304CCC1}" type="slidenum">
              <a:rPr lang="en-US" smtClean="0"/>
              <a:t>‹#›</a:t>
            </a:fld>
            <a:endParaRPr lang="en-US" dirty="0"/>
          </a:p>
        </p:txBody>
      </p:sp>
    </p:spTree>
    <p:extLst>
      <p:ext uri="{BB962C8B-B14F-4D97-AF65-F5344CB8AC3E}">
        <p14:creationId xmlns:p14="http://schemas.microsoft.com/office/powerpoint/2010/main" val="38923042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hyperlink" Target="https://watech.wa.gov/payroll/employee-self-servic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hyperlink" Target="https://www.hca.wa.gov/public-employee-benefits/employe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hyperlink" Target="http://www.pebb.naviabenefits.com/"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healthequity.com/pebb" TargetMode="External"/><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hyperlink" Target="http://www.pebb.naviabenefits.com/" TargetMode="External"/><Relationship Id="rId5" Type="http://schemas.openxmlformats.org/officeDocument/2006/relationships/hyperlink" Target="https://www.hca.wa.gov/public-employee-benefits/employees/contact-plans" TargetMode="External"/><Relationship Id="rId4" Type="http://schemas.openxmlformats.org/officeDocument/2006/relationships/hyperlink" Target="https://www.hca.wa.gov/public-employee-benefits"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hyperlink" Target="mailto:support@limeade.com" TargetMode="External"/><Relationship Id="rId5" Type="http://schemas.openxmlformats.org/officeDocument/2006/relationships/hyperlink" Target="http://www.smarthealth.hca.wa.gov/" TargetMode="External"/><Relationship Id="rId4" Type="http://schemas.openxmlformats.org/officeDocument/2006/relationships/hyperlink" Target="https://mybenefits.metlife.com/wapebb"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hyperlink" Target="https://healthequity.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90883" y="5400676"/>
            <a:ext cx="1337917" cy="1052294"/>
          </a:xfrm>
          <a:prstGeom prst="rect">
            <a:avLst/>
          </a:prstGeom>
        </p:spPr>
      </p:pic>
      <p:sp>
        <p:nvSpPr>
          <p:cNvPr id="6" name="Rectangle 5"/>
          <p:cNvSpPr/>
          <p:nvPr/>
        </p:nvSpPr>
        <p:spPr>
          <a:xfrm>
            <a:off x="490883" y="433565"/>
            <a:ext cx="12191999" cy="1092607"/>
          </a:xfrm>
          <a:prstGeom prst="rect">
            <a:avLst/>
          </a:prstGeom>
          <a:noFill/>
        </p:spPr>
        <p:txBody>
          <a:bodyPr wrap="square" lIns="91440" tIns="45720" rIns="91440" bIns="45720">
            <a:spAutoFit/>
          </a:bodyPr>
          <a:lstStyle/>
          <a:p>
            <a:r>
              <a:rPr lang="en-US" sz="6500" cap="none" spc="0" dirty="0" smtClean="0">
                <a:ln w="0"/>
                <a:solidFill>
                  <a:srgbClr val="FF9933"/>
                </a:solidFill>
                <a:effectLst>
                  <a:outerShdw blurRad="38100" dist="19050" dir="2700000" algn="tl" rotWithShape="0">
                    <a:schemeClr val="dk1">
                      <a:alpha val="40000"/>
                    </a:schemeClr>
                  </a:outerShdw>
                </a:effectLst>
              </a:rPr>
              <a:t>Payroll Workshop</a:t>
            </a:r>
            <a:endParaRPr lang="en-US" sz="6500" cap="none" spc="0" dirty="0">
              <a:ln w="0"/>
              <a:solidFill>
                <a:srgbClr val="FF9933"/>
              </a:solidFill>
              <a:effectLst>
                <a:outerShdw blurRad="38100" dist="19050" dir="2700000" algn="tl" rotWithShape="0">
                  <a:schemeClr val="dk1">
                    <a:alpha val="40000"/>
                  </a:schemeClr>
                </a:outerShdw>
              </a:effectLst>
            </a:endParaRPr>
          </a:p>
        </p:txBody>
      </p:sp>
      <p:cxnSp>
        <p:nvCxnSpPr>
          <p:cNvPr id="8" name="Straight Connector 7"/>
          <p:cNvCxnSpPr/>
          <p:nvPr/>
        </p:nvCxnSpPr>
        <p:spPr>
          <a:xfrm>
            <a:off x="676273" y="1709657"/>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333375" y="2971391"/>
            <a:ext cx="12191999" cy="3293209"/>
          </a:xfrm>
          <a:prstGeom prst="rect">
            <a:avLst/>
          </a:prstGeom>
          <a:noFill/>
        </p:spPr>
        <p:txBody>
          <a:bodyPr wrap="square" lIns="91440" tIns="45720" rIns="91440" bIns="45720">
            <a:spAutoFit/>
          </a:bodyPr>
          <a:lstStyle/>
          <a:p>
            <a:pPr algn="ctr"/>
            <a:r>
              <a:rPr lang="en-US" sz="4800" cap="none" spc="0" dirty="0" smtClean="0">
                <a:ln w="0"/>
                <a:solidFill>
                  <a:srgbClr val="FF9933"/>
                </a:solidFill>
                <a:effectLst>
                  <a:outerShdw blurRad="38100" dist="19050" dir="2700000" algn="tl" rotWithShape="0">
                    <a:schemeClr val="dk1">
                      <a:alpha val="40000"/>
                    </a:schemeClr>
                  </a:outerShdw>
                </a:effectLst>
              </a:rPr>
              <a:t>Helping Us Help You</a:t>
            </a:r>
          </a:p>
          <a:p>
            <a:pPr algn="ctr"/>
            <a:r>
              <a:rPr lang="en-US" sz="3200" dirty="0" smtClean="0">
                <a:ln w="0"/>
                <a:solidFill>
                  <a:srgbClr val="FF9933"/>
                </a:solidFill>
                <a:effectLst>
                  <a:outerShdw blurRad="38100" dist="19050" dir="2700000" algn="tl" rotWithShape="0">
                    <a:schemeClr val="dk1">
                      <a:alpha val="40000"/>
                    </a:schemeClr>
                  </a:outerShdw>
                </a:effectLst>
              </a:rPr>
              <a:t>Presented by your Payroll Team</a:t>
            </a:r>
          </a:p>
          <a:p>
            <a:pPr algn="ctr"/>
            <a:endParaRPr lang="en-US" sz="3200" cap="none" spc="0" dirty="0">
              <a:ln w="0"/>
              <a:solidFill>
                <a:srgbClr val="FF9933"/>
              </a:solidFill>
              <a:effectLst>
                <a:outerShdw blurRad="38100" dist="19050" dir="2700000" algn="tl" rotWithShape="0">
                  <a:schemeClr val="dk1">
                    <a:alpha val="40000"/>
                  </a:schemeClr>
                </a:outerShdw>
              </a:effectLst>
            </a:endParaRPr>
          </a:p>
          <a:p>
            <a:pPr algn="ctr"/>
            <a:endParaRPr lang="en-US" sz="3200" dirty="0" smtClean="0">
              <a:ln w="0"/>
              <a:solidFill>
                <a:srgbClr val="FF9933"/>
              </a:solidFill>
              <a:effectLst>
                <a:outerShdw blurRad="38100" dist="19050" dir="2700000" algn="tl" rotWithShape="0">
                  <a:schemeClr val="dk1">
                    <a:alpha val="40000"/>
                  </a:schemeClr>
                </a:outerShdw>
              </a:effectLst>
            </a:endParaRPr>
          </a:p>
          <a:p>
            <a:pPr algn="ctr"/>
            <a:endParaRPr lang="en-US" sz="3200" dirty="0">
              <a:ln w="0"/>
              <a:solidFill>
                <a:srgbClr val="FF9933"/>
              </a:solidFill>
              <a:effectLst>
                <a:outerShdw blurRad="38100" dist="19050" dir="2700000" algn="tl" rotWithShape="0">
                  <a:schemeClr val="dk1">
                    <a:alpha val="40000"/>
                  </a:schemeClr>
                </a:outerShdw>
              </a:effectLst>
            </a:endParaRPr>
          </a:p>
          <a:p>
            <a:pPr algn="ctr"/>
            <a:r>
              <a:rPr lang="en-US" sz="3200" dirty="0" smtClean="0">
                <a:ln w="0"/>
                <a:solidFill>
                  <a:srgbClr val="FF9933"/>
                </a:solidFill>
                <a:effectLst>
                  <a:outerShdw blurRad="38100" dist="19050" dir="2700000" algn="tl" rotWithShape="0">
                    <a:schemeClr val="dk1">
                      <a:alpha val="40000"/>
                    </a:schemeClr>
                  </a:outerShdw>
                </a:effectLst>
              </a:rPr>
              <a:t>Thursday, October 12, 2017</a:t>
            </a:r>
            <a:endParaRPr lang="en-US" sz="3200" cap="none" spc="0" dirty="0">
              <a:ln w="0"/>
              <a:solidFill>
                <a:srgbClr val="FF9933"/>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50669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600783" y="1279565"/>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505533" y="367735"/>
            <a:ext cx="11277601" cy="707886"/>
          </a:xfrm>
          <a:prstGeom prst="rect">
            <a:avLst/>
          </a:prstGeom>
          <a:noFill/>
        </p:spPr>
        <p:txBody>
          <a:bodyPr wrap="square" lIns="91440" tIns="45720" rIns="91440" bIns="45720">
            <a:spAutoFit/>
          </a:bodyPr>
          <a:lstStyle/>
          <a:p>
            <a:r>
              <a:rPr lang="en-US" sz="4000" dirty="0" smtClean="0">
                <a:ln w="0"/>
                <a:solidFill>
                  <a:srgbClr val="FF9933"/>
                </a:solidFill>
                <a:effectLst>
                  <a:outerShdw blurRad="38100" dist="19050" dir="2700000" algn="tl" rotWithShape="0">
                    <a:schemeClr val="dk1">
                      <a:alpha val="40000"/>
                    </a:schemeClr>
                  </a:outerShdw>
                </a:effectLst>
              </a:rPr>
              <a:t>Leave Types</a:t>
            </a:r>
            <a:endParaRPr lang="en-US" sz="4000" dirty="0">
              <a:ln w="0"/>
              <a:solidFill>
                <a:srgbClr val="FF9933"/>
              </a:solidFill>
              <a:effectLst>
                <a:outerShdw blurRad="38100" dist="19050" dir="2700000" algn="tl" rotWithShape="0">
                  <a:schemeClr val="dk1">
                    <a:alpha val="40000"/>
                  </a:schemeClr>
                </a:outerShdw>
              </a:effectLst>
            </a:endParaRPr>
          </a:p>
        </p:txBody>
      </p:sp>
      <p:sp>
        <p:nvSpPr>
          <p:cNvPr id="6" name="object 10"/>
          <p:cNvSpPr/>
          <p:nvPr/>
        </p:nvSpPr>
        <p:spPr>
          <a:xfrm>
            <a:off x="3376247" y="1513468"/>
            <a:ext cx="4985003" cy="4939283"/>
          </a:xfrm>
          <a:prstGeom prst="rect">
            <a:avLst/>
          </a:prstGeom>
          <a:blipFill>
            <a:blip r:embed="rId4" cstate="print">
              <a:duotone>
                <a:schemeClr val="accent2">
                  <a:shade val="45000"/>
                  <a:satMod val="135000"/>
                </a:schemeClr>
                <a:prstClr val="white"/>
              </a:duotone>
            </a:blip>
            <a:stretch>
              <a:fillRect/>
            </a:stretch>
          </a:blipFill>
        </p:spPr>
        <p:txBody>
          <a:bodyPr wrap="square" lIns="0" tIns="0" rIns="0" bIns="0" rtlCol="0"/>
          <a:lstStyle/>
          <a:p>
            <a:endParaRPr/>
          </a:p>
        </p:txBody>
      </p:sp>
      <p:sp>
        <p:nvSpPr>
          <p:cNvPr id="7" name="object 11"/>
          <p:cNvSpPr txBox="1">
            <a:spLocks/>
          </p:cNvSpPr>
          <p:nvPr/>
        </p:nvSpPr>
        <p:spPr>
          <a:xfrm>
            <a:off x="4153296" y="3043309"/>
            <a:ext cx="3430904" cy="939800"/>
          </a:xfrm>
          <a:prstGeom prst="rect">
            <a:avLst/>
          </a:prstGeom>
        </p:spPr>
        <p:txBody>
          <a:bodyPr vert="horz" wrap="square" lIns="0" tIns="12700"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nSpc>
                <a:spcPct val="100000"/>
              </a:lnSpc>
              <a:spcBef>
                <a:spcPts val="100"/>
              </a:spcBef>
            </a:pPr>
            <a:r>
              <a:rPr lang="en-US" b="1" spc="-55" dirty="0" smtClean="0">
                <a:solidFill>
                  <a:schemeClr val="accent1">
                    <a:lumMod val="50000"/>
                  </a:schemeClr>
                </a:solidFill>
              </a:rPr>
              <a:t>Q</a:t>
            </a:r>
            <a:r>
              <a:rPr lang="en-US" b="1" spc="-45" dirty="0" smtClean="0">
                <a:solidFill>
                  <a:schemeClr val="accent1">
                    <a:lumMod val="50000"/>
                  </a:schemeClr>
                </a:solidFill>
              </a:rPr>
              <a:t>u</a:t>
            </a:r>
            <a:r>
              <a:rPr lang="en-US" b="1" spc="-55" dirty="0" smtClean="0">
                <a:solidFill>
                  <a:schemeClr val="accent1">
                    <a:lumMod val="50000"/>
                  </a:schemeClr>
                </a:solidFill>
              </a:rPr>
              <a:t>e</a:t>
            </a:r>
            <a:r>
              <a:rPr lang="en-US" b="1" spc="-114" dirty="0" smtClean="0">
                <a:solidFill>
                  <a:schemeClr val="accent1">
                    <a:lumMod val="50000"/>
                  </a:schemeClr>
                </a:solidFill>
              </a:rPr>
              <a:t>s</a:t>
            </a:r>
            <a:r>
              <a:rPr lang="en-US" b="1" spc="-55" dirty="0" smtClean="0">
                <a:solidFill>
                  <a:schemeClr val="accent1">
                    <a:lumMod val="50000"/>
                  </a:schemeClr>
                </a:solidFill>
              </a:rPr>
              <a:t>t</a:t>
            </a:r>
            <a:r>
              <a:rPr lang="en-US" b="1" spc="-45" dirty="0" smtClean="0">
                <a:solidFill>
                  <a:schemeClr val="accent1">
                    <a:lumMod val="50000"/>
                  </a:schemeClr>
                </a:solidFill>
              </a:rPr>
              <a:t>ions?</a:t>
            </a:r>
            <a:endParaRPr lang="en-US" b="1" dirty="0">
              <a:solidFill>
                <a:schemeClr val="accent1">
                  <a:lumMod val="50000"/>
                </a:schemeClr>
              </a:solidFill>
            </a:endParaRPr>
          </a:p>
        </p:txBody>
      </p:sp>
    </p:spTree>
    <p:extLst>
      <p:ext uri="{BB962C8B-B14F-4D97-AF65-F5344CB8AC3E}">
        <p14:creationId xmlns:p14="http://schemas.microsoft.com/office/powerpoint/2010/main" val="2629928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469623" y="1178242"/>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338483" y="236047"/>
            <a:ext cx="12191999" cy="707886"/>
          </a:xfrm>
          <a:prstGeom prst="rect">
            <a:avLst/>
          </a:prstGeom>
          <a:noFill/>
        </p:spPr>
        <p:txBody>
          <a:bodyPr wrap="square" lIns="91440" tIns="45720" rIns="91440" bIns="45720">
            <a:spAutoFit/>
          </a:bodyPr>
          <a:lstStyle/>
          <a:p>
            <a:r>
              <a:rPr lang="en-US" sz="4000" dirty="0" smtClean="0">
                <a:ln w="0"/>
                <a:solidFill>
                  <a:srgbClr val="FF9933"/>
                </a:solidFill>
                <a:effectLst>
                  <a:outerShdw blurRad="38100" dist="19050" dir="2700000" algn="tl" rotWithShape="0">
                    <a:schemeClr val="dk1">
                      <a:alpha val="40000"/>
                    </a:schemeClr>
                  </a:outerShdw>
                </a:effectLst>
              </a:rPr>
              <a:t>Holiday Pay and LWOP</a:t>
            </a:r>
            <a:endParaRPr lang="en-US" sz="4000" cap="none" spc="0" dirty="0">
              <a:ln w="0"/>
              <a:solidFill>
                <a:srgbClr val="FF9933"/>
              </a:solidFill>
              <a:effectLst>
                <a:outerShdw blurRad="38100" dist="19050" dir="2700000" algn="tl" rotWithShape="0">
                  <a:schemeClr val="dk1">
                    <a:alpha val="40000"/>
                  </a:schemeClr>
                </a:outerShdw>
              </a:effectLst>
            </a:endParaRPr>
          </a:p>
        </p:txBody>
      </p:sp>
      <p:sp>
        <p:nvSpPr>
          <p:cNvPr id="2" name="TextBox 1"/>
          <p:cNvSpPr txBox="1"/>
          <p:nvPr/>
        </p:nvSpPr>
        <p:spPr>
          <a:xfrm>
            <a:off x="469623" y="1442510"/>
            <a:ext cx="10403165" cy="5693866"/>
          </a:xfrm>
          <a:prstGeom prst="rect">
            <a:avLst/>
          </a:prstGeom>
          <a:noFill/>
        </p:spPr>
        <p:txBody>
          <a:bodyPr wrap="square" rtlCol="0">
            <a:spAutoFit/>
          </a:bodyPr>
          <a:lstStyle/>
          <a:p>
            <a:r>
              <a:rPr lang="en-US" sz="2200" b="1" dirty="0" smtClean="0">
                <a:solidFill>
                  <a:schemeClr val="accent1">
                    <a:lumMod val="50000"/>
                  </a:schemeClr>
                </a:solidFill>
              </a:rPr>
              <a:t>Who is eligible?</a:t>
            </a:r>
          </a:p>
          <a:p>
            <a:endParaRPr lang="en-US" sz="1400" b="1" dirty="0" smtClean="0">
              <a:solidFill>
                <a:schemeClr val="accent1">
                  <a:lumMod val="50000"/>
                </a:schemeClr>
              </a:solidFill>
            </a:endParaRPr>
          </a:p>
          <a:p>
            <a:pPr marL="800100" lvl="1" indent="-342900">
              <a:buFont typeface="Arial" panose="020B0604020202020204" pitchFamily="34" charset="0"/>
              <a:buChar char="•"/>
            </a:pPr>
            <a:r>
              <a:rPr lang="en-US" sz="2200" dirty="0" smtClean="0">
                <a:solidFill>
                  <a:schemeClr val="accent1">
                    <a:lumMod val="50000"/>
                  </a:schemeClr>
                </a:solidFill>
              </a:rPr>
              <a:t>Full-time employees are paid for the holiday when they are employed before the holiday and are in pay status for the entire work shift preceding the holiday OR for at least 80 non-overtime hours during the month of the holiday.</a:t>
            </a:r>
          </a:p>
          <a:p>
            <a:pPr marL="800100" lvl="1" indent="-342900">
              <a:buFont typeface="Arial" panose="020B0604020202020204" pitchFamily="34" charset="0"/>
              <a:buChar char="•"/>
            </a:pPr>
            <a:endParaRPr lang="en-US" sz="1400" dirty="0" smtClean="0">
              <a:solidFill>
                <a:schemeClr val="accent1">
                  <a:lumMod val="50000"/>
                </a:schemeClr>
              </a:solidFill>
            </a:endParaRPr>
          </a:p>
          <a:p>
            <a:pPr marL="800100" lvl="1" indent="-342900">
              <a:buFont typeface="Arial" panose="020B0604020202020204" pitchFamily="34" charset="0"/>
              <a:buChar char="•"/>
            </a:pPr>
            <a:r>
              <a:rPr lang="en-US" sz="2200" dirty="0" smtClean="0">
                <a:solidFill>
                  <a:schemeClr val="accent1">
                    <a:lumMod val="50000"/>
                  </a:schemeClr>
                </a:solidFill>
              </a:rPr>
              <a:t>Part-time or hourly employees who are in pay status during the month of the holiday qualify for holiday pay on a pro rata basis and will be paid out on the first payroll the following month. </a:t>
            </a:r>
          </a:p>
          <a:p>
            <a:pPr marL="800100" lvl="1" indent="-342900">
              <a:buFont typeface="Arial" panose="020B0604020202020204" pitchFamily="34" charset="0"/>
              <a:buChar char="•"/>
            </a:pPr>
            <a:endParaRPr lang="en-US" sz="1400" dirty="0" smtClean="0">
              <a:solidFill>
                <a:schemeClr val="accent1">
                  <a:lumMod val="50000"/>
                </a:schemeClr>
              </a:solidFill>
            </a:endParaRPr>
          </a:p>
          <a:p>
            <a:pPr marL="1257300" lvl="2" indent="-342900">
              <a:buFont typeface="Arial" panose="020B0604020202020204" pitchFamily="34" charset="0"/>
              <a:buChar char="•"/>
            </a:pPr>
            <a:r>
              <a:rPr lang="en-US" sz="2200" dirty="0" smtClean="0">
                <a:solidFill>
                  <a:schemeClr val="accent1">
                    <a:lumMod val="50000"/>
                  </a:schemeClr>
                </a:solidFill>
              </a:rPr>
              <a:t>Pro-rated calculations are based off hours worked and leave time submitted.</a:t>
            </a:r>
          </a:p>
          <a:p>
            <a:pPr marL="1257300" lvl="2" indent="-342900">
              <a:buFont typeface="Arial" panose="020B0604020202020204" pitchFamily="34" charset="0"/>
              <a:buChar char="•"/>
            </a:pPr>
            <a:endParaRPr lang="en-US" sz="1400" dirty="0" smtClean="0">
              <a:solidFill>
                <a:schemeClr val="accent1">
                  <a:lumMod val="50000"/>
                </a:schemeClr>
              </a:solidFill>
            </a:endParaRPr>
          </a:p>
          <a:p>
            <a:pPr marL="1257300" lvl="2" indent="-342900">
              <a:buFont typeface="Arial" panose="020B0604020202020204" pitchFamily="34" charset="0"/>
              <a:buChar char="•"/>
            </a:pPr>
            <a:r>
              <a:rPr lang="en-US" sz="2200" dirty="0" smtClean="0">
                <a:solidFill>
                  <a:schemeClr val="accent1">
                    <a:lumMod val="50000"/>
                  </a:schemeClr>
                </a:solidFill>
              </a:rPr>
              <a:t>LWOP, overtime, earned comp time, shift diff., standby pay and call back do not contribute to hours worked.</a:t>
            </a:r>
          </a:p>
          <a:p>
            <a:pPr marL="1257300" lvl="2" indent="-342900">
              <a:buFont typeface="Arial" panose="020B0604020202020204" pitchFamily="34" charset="0"/>
              <a:buChar char="•"/>
            </a:pPr>
            <a:endParaRPr lang="en-US" sz="1400" dirty="0" smtClean="0">
              <a:solidFill>
                <a:schemeClr val="accent1">
                  <a:lumMod val="50000"/>
                </a:schemeClr>
              </a:solidFill>
            </a:endParaRPr>
          </a:p>
          <a:p>
            <a:pPr marL="1257300" lvl="2" indent="-342900">
              <a:buFont typeface="Arial" panose="020B0604020202020204" pitchFamily="34" charset="0"/>
              <a:buChar char="•"/>
            </a:pPr>
            <a:r>
              <a:rPr lang="en-US" sz="2200" dirty="0" smtClean="0">
                <a:solidFill>
                  <a:schemeClr val="accent1">
                    <a:lumMod val="50000"/>
                  </a:schemeClr>
                </a:solidFill>
              </a:rPr>
              <a:t>Personal holiday and personal leave day (represented) are also calculated on a pro rata basis for part-time or hourly employees.</a:t>
            </a:r>
          </a:p>
          <a:p>
            <a:pPr marL="342900" indent="-342900">
              <a:buFont typeface="Arial" panose="020B0604020202020204" pitchFamily="34" charset="0"/>
              <a:buChar char="•"/>
            </a:pPr>
            <a:endParaRPr lang="en-US" sz="2200" dirty="0" smtClean="0">
              <a:solidFill>
                <a:schemeClr val="accent1">
                  <a:lumMod val="50000"/>
                </a:schemeClr>
              </a:solidFill>
            </a:endParaRPr>
          </a:p>
        </p:txBody>
      </p:sp>
    </p:spTree>
    <p:extLst>
      <p:ext uri="{BB962C8B-B14F-4D97-AF65-F5344CB8AC3E}">
        <p14:creationId xmlns:p14="http://schemas.microsoft.com/office/powerpoint/2010/main" val="3756441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469623" y="1178242"/>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338483" y="236047"/>
            <a:ext cx="12191999" cy="707886"/>
          </a:xfrm>
          <a:prstGeom prst="rect">
            <a:avLst/>
          </a:prstGeom>
          <a:noFill/>
        </p:spPr>
        <p:txBody>
          <a:bodyPr wrap="square" lIns="91440" tIns="45720" rIns="91440" bIns="45720">
            <a:spAutoFit/>
          </a:bodyPr>
          <a:lstStyle/>
          <a:p>
            <a:r>
              <a:rPr lang="en-US" sz="4000" dirty="0" smtClean="0">
                <a:ln w="0"/>
                <a:solidFill>
                  <a:srgbClr val="FF9933"/>
                </a:solidFill>
                <a:effectLst>
                  <a:outerShdw blurRad="38100" dist="19050" dir="2700000" algn="tl" rotWithShape="0">
                    <a:schemeClr val="dk1">
                      <a:alpha val="40000"/>
                    </a:schemeClr>
                  </a:outerShdw>
                </a:effectLst>
              </a:rPr>
              <a:t>Holiday Pay and LWOP</a:t>
            </a:r>
            <a:endParaRPr lang="en-US" sz="4000" cap="none" spc="0" dirty="0">
              <a:ln w="0"/>
              <a:solidFill>
                <a:srgbClr val="FF9933"/>
              </a:solidFill>
              <a:effectLst>
                <a:outerShdw blurRad="38100" dist="19050" dir="2700000" algn="tl" rotWithShape="0">
                  <a:schemeClr val="dk1">
                    <a:alpha val="40000"/>
                  </a:schemeClr>
                </a:outerShdw>
              </a:effectLst>
            </a:endParaRPr>
          </a:p>
        </p:txBody>
      </p:sp>
      <p:sp>
        <p:nvSpPr>
          <p:cNvPr id="2" name="TextBox 1"/>
          <p:cNvSpPr txBox="1"/>
          <p:nvPr/>
        </p:nvSpPr>
        <p:spPr>
          <a:xfrm>
            <a:off x="405501" y="1442510"/>
            <a:ext cx="10993715" cy="4278094"/>
          </a:xfrm>
          <a:prstGeom prst="rect">
            <a:avLst/>
          </a:prstGeom>
          <a:noFill/>
        </p:spPr>
        <p:txBody>
          <a:bodyPr wrap="square" rtlCol="0">
            <a:spAutoFit/>
          </a:bodyPr>
          <a:lstStyle/>
          <a:p>
            <a:r>
              <a:rPr lang="en-US" sz="2400" b="1" dirty="0" smtClean="0">
                <a:solidFill>
                  <a:schemeClr val="accent1">
                    <a:lumMod val="50000"/>
                  </a:schemeClr>
                </a:solidFill>
              </a:rPr>
              <a:t>Eligibility requirements:</a:t>
            </a:r>
          </a:p>
          <a:p>
            <a:endParaRPr lang="en-US" sz="1400" b="1" dirty="0" smtClean="0">
              <a:solidFill>
                <a:schemeClr val="accent1">
                  <a:lumMod val="50000"/>
                </a:schemeClr>
              </a:solidFill>
            </a:endParaRPr>
          </a:p>
          <a:p>
            <a:pPr marL="800100" lvl="1" indent="-342900">
              <a:buFont typeface="Arial" panose="020B0604020202020204" pitchFamily="34" charset="0"/>
              <a:buChar char="•"/>
            </a:pPr>
            <a:r>
              <a:rPr lang="en-US" sz="2400" dirty="0" smtClean="0">
                <a:solidFill>
                  <a:schemeClr val="accent1">
                    <a:lumMod val="50000"/>
                  </a:schemeClr>
                </a:solidFill>
              </a:rPr>
              <a:t>Employees must work or submit paid leave for either the last scheduled day before OR the first scheduled day after the holiday.</a:t>
            </a:r>
          </a:p>
          <a:p>
            <a:pPr marL="800100" lvl="1" indent="-342900">
              <a:buFont typeface="Arial" panose="020B0604020202020204" pitchFamily="34" charset="0"/>
              <a:buChar char="•"/>
            </a:pPr>
            <a:endParaRPr lang="en-US" sz="1400" dirty="0" smtClean="0">
              <a:solidFill>
                <a:schemeClr val="accent1">
                  <a:lumMod val="50000"/>
                </a:schemeClr>
              </a:solidFill>
            </a:endParaRPr>
          </a:p>
          <a:p>
            <a:pPr marL="800100" lvl="1" indent="-342900">
              <a:buFont typeface="Arial" panose="020B0604020202020204" pitchFamily="34" charset="0"/>
              <a:buChar char="•"/>
            </a:pPr>
            <a:r>
              <a:rPr lang="en-US" sz="2400" dirty="0" smtClean="0">
                <a:solidFill>
                  <a:schemeClr val="accent1">
                    <a:lumMod val="50000"/>
                  </a:schemeClr>
                </a:solidFill>
              </a:rPr>
              <a:t>If an employee takes leave without pay (LWOP) the day before AND the day after the holiday they will forfeit their holiday pay. </a:t>
            </a:r>
          </a:p>
          <a:p>
            <a:pPr marL="800100" lvl="1" indent="-342900">
              <a:buFont typeface="Arial" panose="020B0604020202020204" pitchFamily="34" charset="0"/>
              <a:buChar char="•"/>
            </a:pPr>
            <a:endParaRPr lang="en-US" sz="1400" dirty="0" smtClean="0">
              <a:solidFill>
                <a:schemeClr val="accent1">
                  <a:lumMod val="50000"/>
                </a:schemeClr>
              </a:solidFill>
            </a:endParaRPr>
          </a:p>
          <a:p>
            <a:pPr marL="800100" lvl="1" indent="-342900">
              <a:buFont typeface="Arial" panose="020B0604020202020204" pitchFamily="34" charset="0"/>
              <a:buChar char="•"/>
            </a:pPr>
            <a:r>
              <a:rPr lang="en-US" sz="2400" dirty="0" smtClean="0">
                <a:solidFill>
                  <a:schemeClr val="accent1">
                    <a:lumMod val="50000"/>
                  </a:schemeClr>
                </a:solidFill>
              </a:rPr>
              <a:t>An employee can take LWOP either before OR after the holiday to remain eligible for holiday pay.</a:t>
            </a:r>
          </a:p>
          <a:p>
            <a:pPr marL="800100" lvl="1" indent="-342900">
              <a:buFont typeface="Arial" panose="020B0604020202020204" pitchFamily="34" charset="0"/>
              <a:buChar char="•"/>
            </a:pPr>
            <a:endParaRPr lang="en-US" sz="1400" dirty="0" smtClean="0">
              <a:solidFill>
                <a:schemeClr val="accent1">
                  <a:lumMod val="50000"/>
                </a:schemeClr>
              </a:solidFill>
            </a:endParaRPr>
          </a:p>
          <a:p>
            <a:pPr marL="800100" lvl="1" indent="-342900">
              <a:buFont typeface="Arial" panose="020B0604020202020204" pitchFamily="34" charset="0"/>
              <a:buChar char="•"/>
            </a:pPr>
            <a:r>
              <a:rPr lang="en-US" sz="2400" dirty="0" smtClean="0">
                <a:solidFill>
                  <a:schemeClr val="accent1">
                    <a:lumMod val="50000"/>
                  </a:schemeClr>
                </a:solidFill>
              </a:rPr>
              <a:t>If LWOP is taken the whole week of the holiday, the holiday will now turn into LWOP.</a:t>
            </a:r>
          </a:p>
        </p:txBody>
      </p:sp>
    </p:spTree>
    <p:extLst>
      <p:ext uri="{BB962C8B-B14F-4D97-AF65-F5344CB8AC3E}">
        <p14:creationId xmlns:p14="http://schemas.microsoft.com/office/powerpoint/2010/main" val="71999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600783" y="1279565"/>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505533" y="367735"/>
            <a:ext cx="11277601" cy="707886"/>
          </a:xfrm>
          <a:prstGeom prst="rect">
            <a:avLst/>
          </a:prstGeom>
          <a:noFill/>
        </p:spPr>
        <p:txBody>
          <a:bodyPr wrap="square" lIns="91440" tIns="45720" rIns="91440" bIns="45720">
            <a:spAutoFit/>
          </a:bodyPr>
          <a:lstStyle/>
          <a:p>
            <a:r>
              <a:rPr lang="en-US" sz="4000" dirty="0" smtClean="0">
                <a:ln w="0"/>
                <a:solidFill>
                  <a:srgbClr val="FF9933"/>
                </a:solidFill>
                <a:effectLst>
                  <a:outerShdw blurRad="38100" dist="19050" dir="2700000" algn="tl" rotWithShape="0">
                    <a:schemeClr val="dk1">
                      <a:alpha val="40000"/>
                    </a:schemeClr>
                  </a:outerShdw>
                </a:effectLst>
              </a:rPr>
              <a:t>Holiday Pay and LWOP</a:t>
            </a:r>
            <a:endParaRPr lang="en-US" sz="4000" dirty="0">
              <a:ln w="0"/>
              <a:solidFill>
                <a:srgbClr val="FF9933"/>
              </a:solidFill>
              <a:effectLst>
                <a:outerShdw blurRad="38100" dist="19050" dir="2700000" algn="tl" rotWithShape="0">
                  <a:schemeClr val="dk1">
                    <a:alpha val="40000"/>
                  </a:schemeClr>
                </a:outerShdw>
              </a:effectLst>
            </a:endParaRPr>
          </a:p>
        </p:txBody>
      </p:sp>
      <p:sp>
        <p:nvSpPr>
          <p:cNvPr id="6" name="object 10"/>
          <p:cNvSpPr/>
          <p:nvPr/>
        </p:nvSpPr>
        <p:spPr>
          <a:xfrm>
            <a:off x="3376247" y="1513468"/>
            <a:ext cx="4985003" cy="4939283"/>
          </a:xfrm>
          <a:prstGeom prst="rect">
            <a:avLst/>
          </a:prstGeom>
          <a:blipFill>
            <a:blip r:embed="rId4" cstate="print">
              <a:duotone>
                <a:schemeClr val="accent2">
                  <a:shade val="45000"/>
                  <a:satMod val="135000"/>
                </a:schemeClr>
                <a:prstClr val="white"/>
              </a:duotone>
            </a:blip>
            <a:stretch>
              <a:fillRect/>
            </a:stretch>
          </a:blipFill>
        </p:spPr>
        <p:txBody>
          <a:bodyPr wrap="square" lIns="0" tIns="0" rIns="0" bIns="0" rtlCol="0"/>
          <a:lstStyle/>
          <a:p>
            <a:endParaRPr/>
          </a:p>
        </p:txBody>
      </p:sp>
      <p:sp>
        <p:nvSpPr>
          <p:cNvPr id="7" name="object 11"/>
          <p:cNvSpPr txBox="1">
            <a:spLocks/>
          </p:cNvSpPr>
          <p:nvPr/>
        </p:nvSpPr>
        <p:spPr>
          <a:xfrm>
            <a:off x="4153296" y="3043309"/>
            <a:ext cx="3430904" cy="939800"/>
          </a:xfrm>
          <a:prstGeom prst="rect">
            <a:avLst/>
          </a:prstGeom>
        </p:spPr>
        <p:txBody>
          <a:bodyPr vert="horz" wrap="square" lIns="0" tIns="12700"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nSpc>
                <a:spcPct val="100000"/>
              </a:lnSpc>
              <a:spcBef>
                <a:spcPts val="100"/>
              </a:spcBef>
            </a:pPr>
            <a:r>
              <a:rPr lang="en-US" b="1" spc="-55" dirty="0" smtClean="0">
                <a:solidFill>
                  <a:schemeClr val="accent1">
                    <a:lumMod val="50000"/>
                  </a:schemeClr>
                </a:solidFill>
              </a:rPr>
              <a:t>Q</a:t>
            </a:r>
            <a:r>
              <a:rPr lang="en-US" b="1" spc="-45" dirty="0" smtClean="0">
                <a:solidFill>
                  <a:schemeClr val="accent1">
                    <a:lumMod val="50000"/>
                  </a:schemeClr>
                </a:solidFill>
              </a:rPr>
              <a:t>u</a:t>
            </a:r>
            <a:r>
              <a:rPr lang="en-US" b="1" spc="-55" dirty="0" smtClean="0">
                <a:solidFill>
                  <a:schemeClr val="accent1">
                    <a:lumMod val="50000"/>
                  </a:schemeClr>
                </a:solidFill>
              </a:rPr>
              <a:t>e</a:t>
            </a:r>
            <a:r>
              <a:rPr lang="en-US" b="1" spc="-114" dirty="0" smtClean="0">
                <a:solidFill>
                  <a:schemeClr val="accent1">
                    <a:lumMod val="50000"/>
                  </a:schemeClr>
                </a:solidFill>
              </a:rPr>
              <a:t>s</a:t>
            </a:r>
            <a:r>
              <a:rPr lang="en-US" b="1" spc="-55" dirty="0" smtClean="0">
                <a:solidFill>
                  <a:schemeClr val="accent1">
                    <a:lumMod val="50000"/>
                  </a:schemeClr>
                </a:solidFill>
              </a:rPr>
              <a:t>t</a:t>
            </a:r>
            <a:r>
              <a:rPr lang="en-US" b="1" spc="-45" dirty="0" smtClean="0">
                <a:solidFill>
                  <a:schemeClr val="accent1">
                    <a:lumMod val="50000"/>
                  </a:schemeClr>
                </a:solidFill>
              </a:rPr>
              <a:t>ions?</a:t>
            </a:r>
            <a:endParaRPr lang="en-US" b="1" dirty="0">
              <a:solidFill>
                <a:schemeClr val="accent1">
                  <a:lumMod val="50000"/>
                </a:schemeClr>
              </a:solidFill>
            </a:endParaRPr>
          </a:p>
        </p:txBody>
      </p:sp>
    </p:spTree>
    <p:extLst>
      <p:ext uri="{BB962C8B-B14F-4D97-AF65-F5344CB8AC3E}">
        <p14:creationId xmlns:p14="http://schemas.microsoft.com/office/powerpoint/2010/main" val="29759144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sp>
        <p:nvSpPr>
          <p:cNvPr id="11" name="Rectangle 10"/>
          <p:cNvSpPr/>
          <p:nvPr/>
        </p:nvSpPr>
        <p:spPr>
          <a:xfrm>
            <a:off x="2329543" y="2721547"/>
            <a:ext cx="6738257" cy="707886"/>
          </a:xfrm>
          <a:prstGeom prst="rect">
            <a:avLst/>
          </a:prstGeom>
          <a:noFill/>
        </p:spPr>
        <p:txBody>
          <a:bodyPr wrap="square" lIns="91440" tIns="45720" rIns="91440" bIns="45720">
            <a:spAutoFit/>
          </a:bodyPr>
          <a:lstStyle/>
          <a:p>
            <a:pPr algn="ctr"/>
            <a:r>
              <a:rPr lang="en-US" sz="4000" cap="none" spc="0" dirty="0" smtClean="0">
                <a:ln w="0"/>
                <a:solidFill>
                  <a:srgbClr val="FF9933"/>
                </a:solidFill>
                <a:effectLst>
                  <a:outerShdw blurRad="38100" dist="19050" dir="2700000" algn="tl" rotWithShape="0">
                    <a:schemeClr val="dk1">
                      <a:alpha val="40000"/>
                    </a:schemeClr>
                  </a:outerShdw>
                </a:effectLst>
              </a:rPr>
              <a:t>Timesheet Standardization</a:t>
            </a:r>
            <a:endParaRPr lang="en-US" sz="4000" cap="none" spc="0" dirty="0">
              <a:ln w="0"/>
              <a:solidFill>
                <a:srgbClr val="FF9933"/>
              </a:solidFill>
              <a:effectLst>
                <a:outerShdw blurRad="38100" dist="19050" dir="2700000" algn="tl" rotWithShape="0">
                  <a:schemeClr val="dk1">
                    <a:alpha val="40000"/>
                  </a:schemeClr>
                </a:outerShdw>
              </a:effectLst>
            </a:endParaRPr>
          </a:p>
        </p:txBody>
      </p:sp>
      <p:cxnSp>
        <p:nvCxnSpPr>
          <p:cNvPr id="5" name="Straight Connector 4"/>
          <p:cNvCxnSpPr/>
          <p:nvPr/>
        </p:nvCxnSpPr>
        <p:spPr>
          <a:xfrm>
            <a:off x="600783" y="1279565"/>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575580" y="4964866"/>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61578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490883" y="1223882"/>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409575" y="378231"/>
            <a:ext cx="12191999" cy="707886"/>
          </a:xfrm>
          <a:prstGeom prst="rect">
            <a:avLst/>
          </a:prstGeom>
          <a:noFill/>
        </p:spPr>
        <p:txBody>
          <a:bodyPr wrap="square" lIns="91440" tIns="45720" rIns="91440" bIns="45720">
            <a:spAutoFit/>
          </a:bodyPr>
          <a:lstStyle/>
          <a:p>
            <a:r>
              <a:rPr lang="en-US" sz="4000" cap="none" spc="0" dirty="0" smtClean="0">
                <a:ln w="0"/>
                <a:solidFill>
                  <a:srgbClr val="FF9933"/>
                </a:solidFill>
                <a:effectLst>
                  <a:outerShdw blurRad="38100" dist="19050" dir="2700000" algn="tl" rotWithShape="0">
                    <a:schemeClr val="dk1">
                      <a:alpha val="40000"/>
                    </a:schemeClr>
                  </a:outerShdw>
                </a:effectLst>
              </a:rPr>
              <a:t>Timesheet Standardization</a:t>
            </a:r>
            <a:endParaRPr lang="en-US" sz="4000" cap="none" spc="0" dirty="0">
              <a:ln w="0"/>
              <a:solidFill>
                <a:srgbClr val="FF9933"/>
              </a:solidFill>
              <a:effectLst>
                <a:outerShdw blurRad="38100" dist="19050" dir="2700000" algn="tl" rotWithShape="0">
                  <a:schemeClr val="dk1">
                    <a:alpha val="40000"/>
                  </a:schemeClr>
                </a:outerShdw>
              </a:effectLst>
            </a:endParaRPr>
          </a:p>
        </p:txBody>
      </p:sp>
      <p:sp>
        <p:nvSpPr>
          <p:cNvPr id="2" name="TextBox 1"/>
          <p:cNvSpPr txBox="1"/>
          <p:nvPr/>
        </p:nvSpPr>
        <p:spPr>
          <a:xfrm>
            <a:off x="409575" y="1391606"/>
            <a:ext cx="11577292" cy="7386638"/>
          </a:xfrm>
          <a:prstGeom prst="rect">
            <a:avLst/>
          </a:prstGeom>
          <a:noFill/>
        </p:spPr>
        <p:txBody>
          <a:bodyPr wrap="square" rtlCol="0">
            <a:spAutoFit/>
          </a:bodyPr>
          <a:lstStyle/>
          <a:p>
            <a:r>
              <a:rPr lang="en-US" sz="2400" b="1" dirty="0" smtClean="0">
                <a:solidFill>
                  <a:schemeClr val="accent1">
                    <a:lumMod val="50000"/>
                  </a:schemeClr>
                </a:solidFill>
              </a:rPr>
              <a:t>Fun Facts:</a:t>
            </a:r>
          </a:p>
          <a:p>
            <a:endParaRPr lang="en-US" sz="1400" b="1" dirty="0" smtClean="0">
              <a:solidFill>
                <a:schemeClr val="accent1">
                  <a:lumMod val="50000"/>
                </a:schemeClr>
              </a:solidFill>
            </a:endParaRPr>
          </a:p>
          <a:p>
            <a:pPr marL="457200" indent="-457200">
              <a:lnSpc>
                <a:spcPct val="200000"/>
              </a:lnSpc>
              <a:buFont typeface="Arial" panose="020B0604020202020204" pitchFamily="34" charset="0"/>
              <a:buChar char="•"/>
            </a:pPr>
            <a:r>
              <a:rPr lang="en-US" sz="2400" dirty="0" smtClean="0">
                <a:solidFill>
                  <a:schemeClr val="accent1">
                    <a:lumMod val="50000"/>
                  </a:schemeClr>
                </a:solidFill>
              </a:rPr>
              <a:t>Each pay period we process </a:t>
            </a:r>
            <a:r>
              <a:rPr lang="en-US" sz="2400" dirty="0">
                <a:solidFill>
                  <a:schemeClr val="accent1">
                    <a:lumMod val="50000"/>
                  </a:schemeClr>
                </a:solidFill>
              </a:rPr>
              <a:t>payroll for </a:t>
            </a:r>
            <a:r>
              <a:rPr lang="en-US" sz="2400" dirty="0" smtClean="0">
                <a:solidFill>
                  <a:schemeClr val="accent1">
                    <a:lumMod val="50000"/>
                  </a:schemeClr>
                </a:solidFill>
              </a:rPr>
              <a:t>over 1,100 employees in 39 </a:t>
            </a:r>
            <a:r>
              <a:rPr lang="en-US" sz="2400" dirty="0">
                <a:solidFill>
                  <a:schemeClr val="accent1">
                    <a:lumMod val="50000"/>
                  </a:schemeClr>
                </a:solidFill>
              </a:rPr>
              <a:t>Small State </a:t>
            </a:r>
            <a:r>
              <a:rPr lang="en-US" sz="2400" dirty="0" smtClean="0">
                <a:solidFill>
                  <a:schemeClr val="accent1">
                    <a:lumMod val="50000"/>
                  </a:schemeClr>
                </a:solidFill>
              </a:rPr>
              <a:t>Agencies</a:t>
            </a:r>
            <a:endParaRPr lang="en-US" sz="2400" dirty="0">
              <a:solidFill>
                <a:schemeClr val="accent1">
                  <a:lumMod val="50000"/>
                </a:schemeClr>
              </a:solidFill>
            </a:endParaRPr>
          </a:p>
          <a:p>
            <a:pPr marL="457200" indent="-457200">
              <a:lnSpc>
                <a:spcPct val="200000"/>
              </a:lnSpc>
              <a:buFont typeface="Arial" panose="020B0604020202020204" pitchFamily="34" charset="0"/>
              <a:buChar char="•"/>
            </a:pPr>
            <a:r>
              <a:rPr lang="en-US" sz="2400" dirty="0">
                <a:solidFill>
                  <a:schemeClr val="accent1">
                    <a:lumMod val="50000"/>
                  </a:schemeClr>
                </a:solidFill>
              </a:rPr>
              <a:t>We also </a:t>
            </a:r>
            <a:r>
              <a:rPr lang="en-US" sz="2400" dirty="0" smtClean="0">
                <a:solidFill>
                  <a:schemeClr val="accent1">
                    <a:lumMod val="50000"/>
                  </a:schemeClr>
                </a:solidFill>
              </a:rPr>
              <a:t>process</a:t>
            </a:r>
            <a:r>
              <a:rPr lang="en-US" sz="1400" dirty="0" smtClean="0">
                <a:solidFill>
                  <a:schemeClr val="accent1">
                    <a:lumMod val="50000"/>
                  </a:schemeClr>
                </a:solidFill>
              </a:rPr>
              <a:t> </a:t>
            </a:r>
            <a:r>
              <a:rPr lang="en-US" sz="2400" dirty="0" smtClean="0">
                <a:solidFill>
                  <a:schemeClr val="accent1">
                    <a:lumMod val="50000"/>
                  </a:schemeClr>
                </a:solidFill>
              </a:rPr>
              <a:t>over 750 timesheets for DES employees and the programs we support</a:t>
            </a:r>
          </a:p>
          <a:p>
            <a:pPr marL="457200" indent="-457200">
              <a:lnSpc>
                <a:spcPct val="200000"/>
              </a:lnSpc>
              <a:buFont typeface="Arial" panose="020B0604020202020204" pitchFamily="34" charset="0"/>
              <a:buChar char="•"/>
            </a:pPr>
            <a:r>
              <a:rPr lang="en-US" sz="2400" dirty="0" smtClean="0">
                <a:solidFill>
                  <a:schemeClr val="accent1">
                    <a:lumMod val="50000"/>
                  </a:schemeClr>
                </a:solidFill>
              </a:rPr>
              <a:t>Every timesheet and action we process is reviewed for accuracy</a:t>
            </a:r>
          </a:p>
          <a:p>
            <a:pPr marL="457200" indent="-457200">
              <a:lnSpc>
                <a:spcPct val="200000"/>
              </a:lnSpc>
              <a:buFont typeface="Arial" panose="020B0604020202020204" pitchFamily="34" charset="0"/>
              <a:buChar char="•"/>
            </a:pPr>
            <a:r>
              <a:rPr lang="en-US" sz="2400" dirty="0" smtClean="0">
                <a:solidFill>
                  <a:schemeClr val="accent1">
                    <a:lumMod val="50000"/>
                  </a:schemeClr>
                </a:solidFill>
              </a:rPr>
              <a:t>We have a two to three day turn around time to complete this process</a:t>
            </a:r>
          </a:p>
          <a:p>
            <a:pPr marL="457200" indent="-457200">
              <a:buFont typeface="Arial" panose="020B0604020202020204" pitchFamily="34" charset="0"/>
              <a:buChar char="•"/>
            </a:pPr>
            <a:endParaRPr lang="en-US" sz="3200" dirty="0" smtClean="0">
              <a:solidFill>
                <a:schemeClr val="accent1">
                  <a:lumMod val="50000"/>
                </a:schemeClr>
              </a:solidFill>
            </a:endParaRPr>
          </a:p>
          <a:p>
            <a:endParaRPr lang="en-US" sz="3200" dirty="0" smtClean="0">
              <a:solidFill>
                <a:schemeClr val="accent1">
                  <a:lumMod val="50000"/>
                </a:schemeClr>
              </a:solidFill>
            </a:endParaRPr>
          </a:p>
          <a:p>
            <a:endParaRPr lang="en-US" sz="3600" dirty="0" smtClean="0">
              <a:solidFill>
                <a:schemeClr val="accent1">
                  <a:lumMod val="50000"/>
                </a:schemeClr>
              </a:solidFill>
            </a:endParaRPr>
          </a:p>
          <a:p>
            <a:endParaRPr lang="en-US" sz="3600" dirty="0" smtClean="0">
              <a:solidFill>
                <a:schemeClr val="accent1">
                  <a:lumMod val="50000"/>
                </a:schemeClr>
              </a:solidFill>
            </a:endParaRPr>
          </a:p>
          <a:p>
            <a:endParaRPr lang="en-US" sz="3600" dirty="0" smtClean="0">
              <a:solidFill>
                <a:schemeClr val="accent1">
                  <a:lumMod val="50000"/>
                </a:schemeClr>
              </a:solidFill>
            </a:endParaRPr>
          </a:p>
          <a:p>
            <a:endParaRPr lang="en-US" sz="3600" dirty="0">
              <a:solidFill>
                <a:schemeClr val="accent1">
                  <a:lumMod val="50000"/>
                </a:schemeClr>
              </a:solidFill>
            </a:endParaRPr>
          </a:p>
          <a:p>
            <a:r>
              <a:rPr lang="en-US" sz="3600" dirty="0">
                <a:solidFill>
                  <a:schemeClr val="accent1">
                    <a:lumMod val="50000"/>
                  </a:schemeClr>
                </a:solidFill>
              </a:rPr>
              <a:t>	</a:t>
            </a:r>
            <a:r>
              <a:rPr lang="en-US" sz="3600" dirty="0" smtClean="0">
                <a:solidFill>
                  <a:schemeClr val="accent1">
                    <a:lumMod val="50000"/>
                  </a:schemeClr>
                </a:solidFill>
              </a:rPr>
              <a:t>	</a:t>
            </a:r>
          </a:p>
        </p:txBody>
      </p:sp>
    </p:spTree>
    <p:extLst>
      <p:ext uri="{BB962C8B-B14F-4D97-AF65-F5344CB8AC3E}">
        <p14:creationId xmlns:p14="http://schemas.microsoft.com/office/powerpoint/2010/main" val="30112042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490883" y="1223882"/>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409575" y="378231"/>
            <a:ext cx="12191999" cy="707886"/>
          </a:xfrm>
          <a:prstGeom prst="rect">
            <a:avLst/>
          </a:prstGeom>
          <a:noFill/>
        </p:spPr>
        <p:txBody>
          <a:bodyPr wrap="square" lIns="91440" tIns="45720" rIns="91440" bIns="45720">
            <a:spAutoFit/>
          </a:bodyPr>
          <a:lstStyle/>
          <a:p>
            <a:r>
              <a:rPr lang="en-US" sz="4000" cap="none" spc="0" dirty="0" smtClean="0">
                <a:ln w="0"/>
                <a:solidFill>
                  <a:srgbClr val="FF9933"/>
                </a:solidFill>
                <a:effectLst>
                  <a:outerShdw blurRad="38100" dist="19050" dir="2700000" algn="tl" rotWithShape="0">
                    <a:schemeClr val="dk1">
                      <a:alpha val="40000"/>
                    </a:schemeClr>
                  </a:outerShdw>
                </a:effectLst>
              </a:rPr>
              <a:t>DES Timesheet (Time and Attendance Record) Example</a:t>
            </a:r>
            <a:endParaRPr lang="en-US" sz="4000" cap="none" spc="0" dirty="0">
              <a:ln w="0"/>
              <a:solidFill>
                <a:srgbClr val="FF9933"/>
              </a:solidFill>
              <a:effectLst>
                <a:outerShdw blurRad="38100" dist="19050" dir="2700000" algn="tl" rotWithShape="0">
                  <a:schemeClr val="dk1">
                    <a:alpha val="40000"/>
                  </a:schemeClr>
                </a:outerShdw>
              </a:effectLst>
            </a:endParaRPr>
          </a:p>
        </p:txBody>
      </p:sp>
      <p:pic>
        <p:nvPicPr>
          <p:cNvPr id="2" name="Picture 1"/>
          <p:cNvPicPr>
            <a:picLocks noChangeAspect="1"/>
          </p:cNvPicPr>
          <p:nvPr/>
        </p:nvPicPr>
        <p:blipFill rotWithShape="1">
          <a:blip r:embed="rId4"/>
          <a:srcRect t="798"/>
          <a:stretch/>
        </p:blipFill>
        <p:spPr>
          <a:xfrm>
            <a:off x="2443548" y="1360119"/>
            <a:ext cx="6515395" cy="5387394"/>
          </a:xfrm>
          <a:prstGeom prst="rect">
            <a:avLst/>
          </a:prstGeom>
        </p:spPr>
      </p:pic>
    </p:spTree>
    <p:extLst>
      <p:ext uri="{BB962C8B-B14F-4D97-AF65-F5344CB8AC3E}">
        <p14:creationId xmlns:p14="http://schemas.microsoft.com/office/powerpoint/2010/main" val="4035362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490883" y="1223882"/>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409575" y="378231"/>
            <a:ext cx="12191999" cy="707886"/>
          </a:xfrm>
          <a:prstGeom prst="rect">
            <a:avLst/>
          </a:prstGeom>
          <a:noFill/>
        </p:spPr>
        <p:txBody>
          <a:bodyPr wrap="square" lIns="91440" tIns="45720" rIns="91440" bIns="45720">
            <a:spAutoFit/>
          </a:bodyPr>
          <a:lstStyle/>
          <a:p>
            <a:r>
              <a:rPr lang="en-US" sz="4000" dirty="0" smtClean="0">
                <a:ln w="0"/>
                <a:solidFill>
                  <a:srgbClr val="FF9933"/>
                </a:solidFill>
                <a:effectLst>
                  <a:outerShdw blurRad="38100" dist="19050" dir="2700000" algn="tl" rotWithShape="0">
                    <a:schemeClr val="dk1">
                      <a:alpha val="40000"/>
                    </a:schemeClr>
                  </a:outerShdw>
                </a:effectLst>
              </a:rPr>
              <a:t>Examples of Several Small Agency Timesheets</a:t>
            </a:r>
            <a:endParaRPr lang="en-US" sz="4000" cap="none" spc="0" dirty="0">
              <a:ln w="0"/>
              <a:solidFill>
                <a:srgbClr val="FF9933"/>
              </a:solidFill>
              <a:effectLst>
                <a:outerShdw blurRad="38100" dist="19050" dir="2700000" algn="tl" rotWithShape="0">
                  <a:schemeClr val="dk1">
                    <a:alpha val="40000"/>
                  </a:schemeClr>
                </a:outerShdw>
              </a:effectLst>
            </a:endParaRPr>
          </a:p>
        </p:txBody>
      </p:sp>
      <p:pic>
        <p:nvPicPr>
          <p:cNvPr id="2" name="Picture 1"/>
          <p:cNvPicPr>
            <a:picLocks noChangeAspect="1"/>
          </p:cNvPicPr>
          <p:nvPr/>
        </p:nvPicPr>
        <p:blipFill>
          <a:blip r:embed="rId4"/>
          <a:stretch>
            <a:fillRect/>
          </a:stretch>
        </p:blipFill>
        <p:spPr>
          <a:xfrm rot="16200000">
            <a:off x="1162581" y="513145"/>
            <a:ext cx="5208847" cy="6965768"/>
          </a:xfrm>
          <a:prstGeom prst="rect">
            <a:avLst/>
          </a:prstGeom>
          <a:ln>
            <a:solidFill>
              <a:schemeClr val="tx1"/>
            </a:solidFill>
          </a:ln>
        </p:spPr>
      </p:pic>
      <p:pic>
        <p:nvPicPr>
          <p:cNvPr id="3" name="Picture 2"/>
          <p:cNvPicPr>
            <a:picLocks noChangeAspect="1"/>
          </p:cNvPicPr>
          <p:nvPr/>
        </p:nvPicPr>
        <p:blipFill>
          <a:blip r:embed="rId5"/>
          <a:stretch>
            <a:fillRect/>
          </a:stretch>
        </p:blipFill>
        <p:spPr>
          <a:xfrm>
            <a:off x="7726186" y="1394364"/>
            <a:ext cx="4173481" cy="5210031"/>
          </a:xfrm>
          <a:prstGeom prst="rect">
            <a:avLst/>
          </a:prstGeom>
          <a:ln>
            <a:solidFill>
              <a:schemeClr val="tx1"/>
            </a:solidFill>
          </a:ln>
        </p:spPr>
      </p:pic>
    </p:spTree>
    <p:extLst>
      <p:ext uri="{BB962C8B-B14F-4D97-AF65-F5344CB8AC3E}">
        <p14:creationId xmlns:p14="http://schemas.microsoft.com/office/powerpoint/2010/main" val="4206466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490883" y="1223882"/>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409575" y="378231"/>
            <a:ext cx="12191999" cy="707886"/>
          </a:xfrm>
          <a:prstGeom prst="rect">
            <a:avLst/>
          </a:prstGeom>
          <a:noFill/>
        </p:spPr>
        <p:txBody>
          <a:bodyPr wrap="square" lIns="91440" tIns="45720" rIns="91440" bIns="45720">
            <a:spAutoFit/>
          </a:bodyPr>
          <a:lstStyle/>
          <a:p>
            <a:r>
              <a:rPr lang="en-US" sz="4000" dirty="0">
                <a:ln w="0"/>
                <a:solidFill>
                  <a:srgbClr val="FF9933"/>
                </a:solidFill>
                <a:effectLst>
                  <a:outerShdw blurRad="38100" dist="19050" dir="2700000" algn="tl" rotWithShape="0">
                    <a:schemeClr val="dk1">
                      <a:alpha val="40000"/>
                    </a:schemeClr>
                  </a:outerShdw>
                </a:effectLst>
              </a:rPr>
              <a:t>Examples of Several Small Agency Timesheets</a:t>
            </a:r>
          </a:p>
        </p:txBody>
      </p:sp>
      <p:pic>
        <p:nvPicPr>
          <p:cNvPr id="3" name="Picture 2"/>
          <p:cNvPicPr>
            <a:picLocks noChangeAspect="1"/>
          </p:cNvPicPr>
          <p:nvPr/>
        </p:nvPicPr>
        <p:blipFill>
          <a:blip r:embed="rId4"/>
          <a:stretch>
            <a:fillRect/>
          </a:stretch>
        </p:blipFill>
        <p:spPr>
          <a:xfrm rot="16200000">
            <a:off x="1383267" y="370390"/>
            <a:ext cx="5344362" cy="7386794"/>
          </a:xfrm>
          <a:prstGeom prst="rect">
            <a:avLst/>
          </a:prstGeom>
          <a:ln>
            <a:solidFill>
              <a:schemeClr val="tx1"/>
            </a:solidFill>
          </a:ln>
        </p:spPr>
      </p:pic>
      <p:pic>
        <p:nvPicPr>
          <p:cNvPr id="5" name="Picture 4"/>
          <p:cNvPicPr>
            <a:picLocks noChangeAspect="1"/>
          </p:cNvPicPr>
          <p:nvPr/>
        </p:nvPicPr>
        <p:blipFill>
          <a:blip r:embed="rId5"/>
          <a:stretch>
            <a:fillRect/>
          </a:stretch>
        </p:blipFill>
        <p:spPr>
          <a:xfrm>
            <a:off x="7852221" y="1391606"/>
            <a:ext cx="4112578" cy="5243227"/>
          </a:xfrm>
          <a:prstGeom prst="rect">
            <a:avLst/>
          </a:prstGeom>
          <a:ln>
            <a:solidFill>
              <a:schemeClr val="tx1"/>
            </a:solidFill>
          </a:ln>
        </p:spPr>
      </p:pic>
    </p:spTree>
    <p:extLst>
      <p:ext uri="{BB962C8B-B14F-4D97-AF65-F5344CB8AC3E}">
        <p14:creationId xmlns:p14="http://schemas.microsoft.com/office/powerpoint/2010/main" val="290436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490883" y="1223882"/>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409575" y="378231"/>
            <a:ext cx="12191999" cy="707886"/>
          </a:xfrm>
          <a:prstGeom prst="rect">
            <a:avLst/>
          </a:prstGeom>
          <a:noFill/>
        </p:spPr>
        <p:txBody>
          <a:bodyPr wrap="square" lIns="91440" tIns="45720" rIns="91440" bIns="45720">
            <a:spAutoFit/>
          </a:bodyPr>
          <a:lstStyle/>
          <a:p>
            <a:r>
              <a:rPr lang="en-US" sz="4000" dirty="0">
                <a:ln w="0"/>
                <a:solidFill>
                  <a:srgbClr val="FF9933"/>
                </a:solidFill>
                <a:effectLst>
                  <a:outerShdw blurRad="38100" dist="19050" dir="2700000" algn="tl" rotWithShape="0">
                    <a:schemeClr val="dk1">
                      <a:alpha val="40000"/>
                    </a:schemeClr>
                  </a:outerShdw>
                </a:effectLst>
              </a:rPr>
              <a:t>Examples of Several Small Agency Timesheets</a:t>
            </a:r>
          </a:p>
        </p:txBody>
      </p:sp>
      <p:pic>
        <p:nvPicPr>
          <p:cNvPr id="2" name="Picture 1"/>
          <p:cNvPicPr>
            <a:picLocks noChangeAspect="1"/>
          </p:cNvPicPr>
          <p:nvPr/>
        </p:nvPicPr>
        <p:blipFill>
          <a:blip r:embed="rId4"/>
          <a:stretch>
            <a:fillRect/>
          </a:stretch>
        </p:blipFill>
        <p:spPr>
          <a:xfrm>
            <a:off x="6082058" y="1347274"/>
            <a:ext cx="3998155" cy="5458087"/>
          </a:xfrm>
          <a:prstGeom prst="rect">
            <a:avLst/>
          </a:prstGeom>
          <a:ln>
            <a:solidFill>
              <a:schemeClr val="tx1"/>
            </a:solidFill>
          </a:ln>
        </p:spPr>
      </p:pic>
      <p:pic>
        <p:nvPicPr>
          <p:cNvPr id="5" name="Picture 4"/>
          <p:cNvPicPr>
            <a:picLocks noChangeAspect="1"/>
          </p:cNvPicPr>
          <p:nvPr/>
        </p:nvPicPr>
        <p:blipFill>
          <a:blip r:embed="rId5"/>
          <a:stretch>
            <a:fillRect/>
          </a:stretch>
        </p:blipFill>
        <p:spPr>
          <a:xfrm>
            <a:off x="1468074" y="1342427"/>
            <a:ext cx="3926109" cy="5462934"/>
          </a:xfrm>
          <a:prstGeom prst="rect">
            <a:avLst/>
          </a:prstGeom>
          <a:ln>
            <a:solidFill>
              <a:schemeClr val="tx1"/>
            </a:solidFill>
          </a:ln>
        </p:spPr>
      </p:pic>
    </p:spTree>
    <p:extLst>
      <p:ext uri="{BB962C8B-B14F-4D97-AF65-F5344CB8AC3E}">
        <p14:creationId xmlns:p14="http://schemas.microsoft.com/office/powerpoint/2010/main" val="3596278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433733" y="1385807"/>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338483" y="549681"/>
            <a:ext cx="12191999" cy="707886"/>
          </a:xfrm>
          <a:prstGeom prst="rect">
            <a:avLst/>
          </a:prstGeom>
          <a:noFill/>
        </p:spPr>
        <p:txBody>
          <a:bodyPr wrap="square" lIns="91440" tIns="45720" rIns="91440" bIns="45720">
            <a:spAutoFit/>
          </a:bodyPr>
          <a:lstStyle/>
          <a:p>
            <a:r>
              <a:rPr lang="en-US" sz="4000" cap="none" spc="0" dirty="0" smtClean="0">
                <a:ln w="0"/>
                <a:solidFill>
                  <a:srgbClr val="FF9933"/>
                </a:solidFill>
                <a:effectLst>
                  <a:outerShdw blurRad="38100" dist="19050" dir="2700000" algn="tl" rotWithShape="0">
                    <a:schemeClr val="dk1">
                      <a:alpha val="40000"/>
                    </a:schemeClr>
                  </a:outerShdw>
                </a:effectLst>
              </a:rPr>
              <a:t>Housekeeping</a:t>
            </a:r>
            <a:endParaRPr lang="en-US" sz="4000" cap="none" spc="0" dirty="0">
              <a:ln w="0"/>
              <a:solidFill>
                <a:srgbClr val="FF9933"/>
              </a:solidFill>
              <a:effectLst>
                <a:outerShdw blurRad="38100" dist="19050" dir="2700000" algn="tl" rotWithShape="0">
                  <a:schemeClr val="dk1">
                    <a:alpha val="40000"/>
                  </a:schemeClr>
                </a:outerShdw>
              </a:effectLst>
            </a:endParaRPr>
          </a:p>
        </p:txBody>
      </p:sp>
      <p:sp>
        <p:nvSpPr>
          <p:cNvPr id="2" name="TextBox 1"/>
          <p:cNvSpPr txBox="1"/>
          <p:nvPr/>
        </p:nvSpPr>
        <p:spPr>
          <a:xfrm>
            <a:off x="2842953" y="2480125"/>
            <a:ext cx="5885410" cy="2215991"/>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chemeClr val="accent1">
                    <a:lumMod val="50000"/>
                  </a:schemeClr>
                </a:solidFill>
              </a:rPr>
              <a:t>Sign in sheet</a:t>
            </a:r>
          </a:p>
          <a:p>
            <a:pPr marL="285750" indent="-285750">
              <a:buFont typeface="Arial" panose="020B0604020202020204" pitchFamily="34" charset="0"/>
              <a:buChar char="•"/>
            </a:pPr>
            <a:r>
              <a:rPr lang="en-US" sz="2400" dirty="0" smtClean="0">
                <a:solidFill>
                  <a:schemeClr val="accent1">
                    <a:lumMod val="50000"/>
                  </a:schemeClr>
                </a:solidFill>
              </a:rPr>
              <a:t>Restrooms </a:t>
            </a:r>
            <a:endParaRPr lang="en-US" sz="2400" dirty="0">
              <a:solidFill>
                <a:schemeClr val="accent1">
                  <a:lumMod val="50000"/>
                </a:schemeClr>
              </a:solidFill>
            </a:endParaRPr>
          </a:p>
          <a:p>
            <a:pPr marL="285750" indent="-285750">
              <a:buFont typeface="Arial" panose="020B0604020202020204" pitchFamily="34" charset="0"/>
              <a:buChar char="•"/>
            </a:pPr>
            <a:r>
              <a:rPr lang="en-US" sz="2400" dirty="0">
                <a:solidFill>
                  <a:schemeClr val="accent1">
                    <a:lumMod val="50000"/>
                  </a:schemeClr>
                </a:solidFill>
              </a:rPr>
              <a:t>In case of an </a:t>
            </a:r>
            <a:r>
              <a:rPr lang="en-US" sz="2400" dirty="0" smtClean="0">
                <a:solidFill>
                  <a:schemeClr val="accent1">
                    <a:lumMod val="50000"/>
                  </a:schemeClr>
                </a:solidFill>
              </a:rPr>
              <a:t>emergency</a:t>
            </a:r>
          </a:p>
          <a:p>
            <a:pPr marL="285750" indent="-285750">
              <a:buFont typeface="Arial" panose="020B0604020202020204" pitchFamily="34" charset="0"/>
              <a:buChar char="•"/>
            </a:pPr>
            <a:r>
              <a:rPr lang="en-US" sz="2400" dirty="0" smtClean="0">
                <a:solidFill>
                  <a:schemeClr val="accent1">
                    <a:lumMod val="50000"/>
                  </a:schemeClr>
                </a:solidFill>
              </a:rPr>
              <a:t>If visiting, please be sure to return badge at front desk when you sign out</a:t>
            </a:r>
            <a:endParaRPr lang="en-US" sz="2400" dirty="0">
              <a:solidFill>
                <a:schemeClr val="accent1">
                  <a:lumMod val="50000"/>
                </a:schemeClr>
              </a:solidFill>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831133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490883" y="1223882"/>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409575" y="378231"/>
            <a:ext cx="12191999" cy="707886"/>
          </a:xfrm>
          <a:prstGeom prst="rect">
            <a:avLst/>
          </a:prstGeom>
          <a:noFill/>
        </p:spPr>
        <p:txBody>
          <a:bodyPr wrap="square" lIns="91440" tIns="45720" rIns="91440" bIns="45720">
            <a:spAutoFit/>
          </a:bodyPr>
          <a:lstStyle/>
          <a:p>
            <a:r>
              <a:rPr lang="en-US" sz="4000" cap="none" spc="0" dirty="0" smtClean="0">
                <a:ln w="0"/>
                <a:solidFill>
                  <a:srgbClr val="FF9933"/>
                </a:solidFill>
                <a:effectLst>
                  <a:outerShdw blurRad="38100" dist="19050" dir="2700000" algn="tl" rotWithShape="0">
                    <a:schemeClr val="dk1">
                      <a:alpha val="40000"/>
                    </a:schemeClr>
                  </a:outerShdw>
                </a:effectLst>
              </a:rPr>
              <a:t>Our Goal</a:t>
            </a:r>
            <a:endParaRPr lang="en-US" sz="4000" cap="none" spc="0" dirty="0">
              <a:ln w="0"/>
              <a:solidFill>
                <a:srgbClr val="FF9933"/>
              </a:solidFill>
              <a:effectLst>
                <a:outerShdw blurRad="38100" dist="19050" dir="2700000" algn="tl" rotWithShape="0">
                  <a:schemeClr val="dk1">
                    <a:alpha val="40000"/>
                  </a:schemeClr>
                </a:outerShdw>
              </a:effectLst>
            </a:endParaRPr>
          </a:p>
        </p:txBody>
      </p:sp>
      <p:sp>
        <p:nvSpPr>
          <p:cNvPr id="2" name="TextBox 1"/>
          <p:cNvSpPr txBox="1"/>
          <p:nvPr/>
        </p:nvSpPr>
        <p:spPr>
          <a:xfrm>
            <a:off x="490883" y="1391606"/>
            <a:ext cx="11577292" cy="7294305"/>
          </a:xfrm>
          <a:prstGeom prst="rect">
            <a:avLst/>
          </a:prstGeom>
          <a:noFill/>
        </p:spPr>
        <p:txBody>
          <a:bodyPr wrap="square" rtlCol="0">
            <a:spAutoFit/>
          </a:bodyPr>
          <a:lstStyle/>
          <a:p>
            <a:r>
              <a:rPr lang="en-US" sz="3200" b="1" dirty="0" smtClean="0">
                <a:solidFill>
                  <a:schemeClr val="accent1">
                    <a:lumMod val="50000"/>
                  </a:schemeClr>
                </a:solidFill>
              </a:rPr>
              <a:t>To provide the best customer service by utilizing a standard timesheet process.</a:t>
            </a:r>
          </a:p>
          <a:p>
            <a:endParaRPr lang="en-US" sz="2400" b="1" dirty="0" smtClean="0">
              <a:solidFill>
                <a:schemeClr val="accent1">
                  <a:lumMod val="50000"/>
                </a:schemeClr>
              </a:solidFill>
            </a:endParaRPr>
          </a:p>
          <a:p>
            <a:r>
              <a:rPr lang="en-US" sz="2400" b="1" dirty="0" smtClean="0">
                <a:solidFill>
                  <a:schemeClr val="accent1">
                    <a:lumMod val="50000"/>
                  </a:schemeClr>
                </a:solidFill>
              </a:rPr>
              <a:t>Benefits</a:t>
            </a:r>
            <a:r>
              <a:rPr lang="en-US" sz="2400" dirty="0" smtClean="0">
                <a:solidFill>
                  <a:schemeClr val="accent1">
                    <a:lumMod val="50000"/>
                  </a:schemeClr>
                </a:solidFill>
              </a:rPr>
              <a:t>:</a:t>
            </a:r>
          </a:p>
          <a:p>
            <a:pPr marL="457200" indent="-457200">
              <a:buFont typeface="Arial" panose="020B0604020202020204" pitchFamily="34" charset="0"/>
              <a:buChar char="•"/>
            </a:pPr>
            <a:endParaRPr lang="en-US" sz="1400" dirty="0" smtClean="0">
              <a:solidFill>
                <a:schemeClr val="accent1">
                  <a:lumMod val="50000"/>
                </a:schemeClr>
              </a:solidFill>
            </a:endParaRPr>
          </a:p>
          <a:p>
            <a:pPr marL="914400" lvl="1" indent="-457200">
              <a:buFont typeface="Arial" panose="020B0604020202020204" pitchFamily="34" charset="0"/>
              <a:buChar char="•"/>
            </a:pPr>
            <a:r>
              <a:rPr lang="en-US" sz="2400" dirty="0" smtClean="0">
                <a:solidFill>
                  <a:schemeClr val="accent1">
                    <a:lumMod val="50000"/>
                  </a:schemeClr>
                </a:solidFill>
              </a:rPr>
              <a:t>Process timely and efficiently</a:t>
            </a:r>
          </a:p>
          <a:p>
            <a:pPr marL="914400" lvl="1" indent="-457200">
              <a:buFont typeface="Arial" panose="020B0604020202020204" pitchFamily="34" charset="0"/>
              <a:buChar char="•"/>
            </a:pPr>
            <a:endParaRPr lang="en-US" sz="1400" dirty="0" smtClean="0">
              <a:solidFill>
                <a:schemeClr val="accent1">
                  <a:lumMod val="50000"/>
                </a:schemeClr>
              </a:solidFill>
            </a:endParaRPr>
          </a:p>
          <a:p>
            <a:pPr marL="914400" lvl="1" indent="-457200">
              <a:buFont typeface="Arial" panose="020B0604020202020204" pitchFamily="34" charset="0"/>
              <a:buChar char="•"/>
            </a:pPr>
            <a:r>
              <a:rPr lang="en-US" sz="2400" dirty="0" smtClean="0">
                <a:solidFill>
                  <a:schemeClr val="accent1">
                    <a:lumMod val="50000"/>
                  </a:schemeClr>
                </a:solidFill>
              </a:rPr>
              <a:t>Less room for mistakes</a:t>
            </a:r>
          </a:p>
          <a:p>
            <a:pPr marL="914400" lvl="1" indent="-457200">
              <a:buFont typeface="Arial" panose="020B0604020202020204" pitchFamily="34" charset="0"/>
              <a:buChar char="•"/>
            </a:pPr>
            <a:endParaRPr lang="en-US" sz="1400" dirty="0" smtClean="0">
              <a:solidFill>
                <a:schemeClr val="accent1">
                  <a:lumMod val="50000"/>
                </a:schemeClr>
              </a:solidFill>
            </a:endParaRPr>
          </a:p>
          <a:p>
            <a:pPr marL="914400" lvl="1" indent="-457200">
              <a:buFont typeface="Arial" panose="020B0604020202020204" pitchFamily="34" charset="0"/>
              <a:buChar char="•"/>
            </a:pPr>
            <a:r>
              <a:rPr lang="en-US" sz="2400" dirty="0" smtClean="0">
                <a:solidFill>
                  <a:schemeClr val="accent1">
                    <a:lumMod val="50000"/>
                  </a:schemeClr>
                </a:solidFill>
              </a:rPr>
              <a:t>Less questions and confusion</a:t>
            </a:r>
          </a:p>
          <a:p>
            <a:pPr marL="914400" lvl="1" indent="-457200">
              <a:buFont typeface="Arial" panose="020B0604020202020204" pitchFamily="34" charset="0"/>
              <a:buChar char="•"/>
            </a:pPr>
            <a:endParaRPr lang="en-US" sz="1400" dirty="0" smtClean="0">
              <a:solidFill>
                <a:schemeClr val="accent1">
                  <a:lumMod val="50000"/>
                </a:schemeClr>
              </a:solidFill>
            </a:endParaRPr>
          </a:p>
          <a:p>
            <a:pPr marL="914400" lvl="1" indent="-457200">
              <a:buFont typeface="Arial" panose="020B0604020202020204" pitchFamily="34" charset="0"/>
              <a:buChar char="•"/>
            </a:pPr>
            <a:r>
              <a:rPr lang="en-US" sz="2400" dirty="0" smtClean="0">
                <a:solidFill>
                  <a:schemeClr val="accent1">
                    <a:lumMod val="50000"/>
                  </a:schemeClr>
                </a:solidFill>
              </a:rPr>
              <a:t>Easy for any Payroll Analyst to process</a:t>
            </a:r>
          </a:p>
          <a:p>
            <a:pPr marL="457200" indent="-457200">
              <a:buFont typeface="Arial" panose="020B0604020202020204" pitchFamily="34" charset="0"/>
              <a:buChar char="•"/>
            </a:pPr>
            <a:endParaRPr lang="en-US" sz="2400" dirty="0" smtClean="0">
              <a:solidFill>
                <a:schemeClr val="accent1">
                  <a:lumMod val="50000"/>
                </a:schemeClr>
              </a:solidFill>
            </a:endParaRPr>
          </a:p>
          <a:p>
            <a:endParaRPr lang="en-US" sz="2400" dirty="0" smtClean="0">
              <a:solidFill>
                <a:schemeClr val="accent1">
                  <a:lumMod val="50000"/>
                </a:schemeClr>
              </a:solidFill>
            </a:endParaRPr>
          </a:p>
          <a:p>
            <a:endParaRPr lang="en-US" sz="2400" dirty="0" smtClean="0">
              <a:solidFill>
                <a:schemeClr val="accent1">
                  <a:lumMod val="50000"/>
                </a:schemeClr>
              </a:solidFill>
            </a:endParaRPr>
          </a:p>
          <a:p>
            <a:endParaRPr lang="en-US" sz="2400" dirty="0" smtClean="0">
              <a:solidFill>
                <a:schemeClr val="accent1">
                  <a:lumMod val="50000"/>
                </a:schemeClr>
              </a:solidFill>
            </a:endParaRPr>
          </a:p>
          <a:p>
            <a:endParaRPr lang="en-US" sz="3600" dirty="0" smtClean="0">
              <a:solidFill>
                <a:schemeClr val="accent1">
                  <a:lumMod val="50000"/>
                </a:schemeClr>
              </a:solidFill>
            </a:endParaRPr>
          </a:p>
          <a:p>
            <a:endParaRPr lang="en-US" sz="3600" dirty="0">
              <a:solidFill>
                <a:schemeClr val="accent1">
                  <a:lumMod val="50000"/>
                </a:schemeClr>
              </a:solidFill>
            </a:endParaRPr>
          </a:p>
          <a:p>
            <a:r>
              <a:rPr lang="en-US" sz="3600" dirty="0">
                <a:solidFill>
                  <a:schemeClr val="accent1">
                    <a:lumMod val="50000"/>
                  </a:schemeClr>
                </a:solidFill>
              </a:rPr>
              <a:t>	</a:t>
            </a:r>
            <a:r>
              <a:rPr lang="en-US" sz="3600" dirty="0" smtClean="0">
                <a:solidFill>
                  <a:schemeClr val="accent1">
                    <a:lumMod val="50000"/>
                  </a:schemeClr>
                </a:solidFill>
              </a:rPr>
              <a:t>	</a:t>
            </a:r>
          </a:p>
        </p:txBody>
      </p:sp>
    </p:spTree>
    <p:extLst>
      <p:ext uri="{BB962C8B-B14F-4D97-AF65-F5344CB8AC3E}">
        <p14:creationId xmlns:p14="http://schemas.microsoft.com/office/powerpoint/2010/main" val="26565287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490883" y="1223882"/>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409575" y="378231"/>
            <a:ext cx="12191999" cy="707886"/>
          </a:xfrm>
          <a:prstGeom prst="rect">
            <a:avLst/>
          </a:prstGeom>
          <a:noFill/>
        </p:spPr>
        <p:txBody>
          <a:bodyPr wrap="square" lIns="91440" tIns="45720" rIns="91440" bIns="45720">
            <a:spAutoFit/>
          </a:bodyPr>
          <a:lstStyle/>
          <a:p>
            <a:r>
              <a:rPr lang="en-US" sz="4000" cap="none" spc="0" dirty="0" smtClean="0">
                <a:ln w="0"/>
                <a:solidFill>
                  <a:srgbClr val="FF9933"/>
                </a:solidFill>
                <a:effectLst>
                  <a:outerShdw blurRad="38100" dist="19050" dir="2700000" algn="tl" rotWithShape="0">
                    <a:schemeClr val="dk1">
                      <a:alpha val="40000"/>
                    </a:schemeClr>
                  </a:outerShdw>
                </a:effectLst>
              </a:rPr>
              <a:t>Timesheet Information</a:t>
            </a:r>
            <a:endParaRPr lang="en-US" sz="4000" cap="none" spc="0" dirty="0">
              <a:ln w="0"/>
              <a:solidFill>
                <a:srgbClr val="FF9933"/>
              </a:solidFill>
              <a:effectLst>
                <a:outerShdw blurRad="38100" dist="19050" dir="2700000" algn="tl" rotWithShape="0">
                  <a:schemeClr val="dk1">
                    <a:alpha val="40000"/>
                  </a:schemeClr>
                </a:outerShdw>
              </a:effectLst>
            </a:endParaRPr>
          </a:p>
        </p:txBody>
      </p:sp>
      <p:sp>
        <p:nvSpPr>
          <p:cNvPr id="2" name="TextBox 1"/>
          <p:cNvSpPr txBox="1"/>
          <p:nvPr/>
        </p:nvSpPr>
        <p:spPr>
          <a:xfrm>
            <a:off x="409575" y="1391606"/>
            <a:ext cx="11129617" cy="7848302"/>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accent1">
                    <a:lumMod val="50000"/>
                  </a:schemeClr>
                </a:solidFill>
              </a:rPr>
              <a:t>Ensure employees’ Name and ID number is on the timesheet.</a:t>
            </a:r>
          </a:p>
          <a:p>
            <a:pPr marL="342900" indent="-342900">
              <a:buFont typeface="Arial" panose="020B0604020202020204" pitchFamily="34" charset="0"/>
              <a:buChar char="•"/>
            </a:pPr>
            <a:endParaRPr lang="en-US" sz="1400" dirty="0" smtClean="0">
              <a:solidFill>
                <a:schemeClr val="accent1">
                  <a:lumMod val="50000"/>
                </a:schemeClr>
              </a:solidFill>
            </a:endParaRPr>
          </a:p>
          <a:p>
            <a:pPr marL="342900" indent="-342900">
              <a:buFont typeface="Arial" panose="020B0604020202020204" pitchFamily="34" charset="0"/>
              <a:buChar char="•"/>
            </a:pPr>
            <a:r>
              <a:rPr lang="en-US" sz="2400" dirty="0" smtClean="0">
                <a:solidFill>
                  <a:schemeClr val="accent1">
                    <a:lumMod val="50000"/>
                  </a:schemeClr>
                </a:solidFill>
              </a:rPr>
              <a:t>Month – Year and Pay Period clearly identified.</a:t>
            </a:r>
          </a:p>
          <a:p>
            <a:pPr marL="342900" indent="-342900">
              <a:buFont typeface="Arial" panose="020B0604020202020204" pitchFamily="34" charset="0"/>
              <a:buChar char="•"/>
            </a:pPr>
            <a:endParaRPr lang="en-US" sz="1400" dirty="0" smtClean="0">
              <a:solidFill>
                <a:schemeClr val="accent1">
                  <a:lumMod val="50000"/>
                </a:schemeClr>
              </a:solidFill>
            </a:endParaRPr>
          </a:p>
          <a:p>
            <a:pPr marL="342900" indent="-342900">
              <a:buFont typeface="Arial" panose="020B0604020202020204" pitchFamily="34" charset="0"/>
              <a:buChar char="•"/>
            </a:pPr>
            <a:r>
              <a:rPr lang="en-US" sz="2400" dirty="0" smtClean="0">
                <a:solidFill>
                  <a:schemeClr val="accent1">
                    <a:lumMod val="50000"/>
                  </a:schemeClr>
                </a:solidFill>
              </a:rPr>
              <a:t>Is this employee represented? If so, which Union.</a:t>
            </a:r>
          </a:p>
          <a:p>
            <a:pPr marL="342900" indent="-342900">
              <a:buFont typeface="Arial" panose="020B0604020202020204" pitchFamily="34" charset="0"/>
              <a:buChar char="•"/>
            </a:pPr>
            <a:endParaRPr lang="en-US" sz="1400" dirty="0" smtClean="0">
              <a:solidFill>
                <a:schemeClr val="accent1">
                  <a:lumMod val="50000"/>
                </a:schemeClr>
              </a:solidFill>
            </a:endParaRPr>
          </a:p>
          <a:p>
            <a:pPr marL="342900" indent="-342900">
              <a:buFont typeface="Arial" panose="020B0604020202020204" pitchFamily="34" charset="0"/>
              <a:buChar char="•"/>
            </a:pPr>
            <a:r>
              <a:rPr lang="en-US" sz="2400" dirty="0" smtClean="0">
                <a:solidFill>
                  <a:schemeClr val="accent1">
                    <a:lumMod val="50000"/>
                  </a:schemeClr>
                </a:solidFill>
              </a:rPr>
              <a:t>Indicate employees Working Schedule and Start Time/End Time.</a:t>
            </a:r>
          </a:p>
          <a:p>
            <a:pPr marL="800100" lvl="1" indent="-342900">
              <a:buFont typeface="Arial" panose="020B0604020202020204" pitchFamily="34" charset="0"/>
              <a:buChar char="•"/>
            </a:pPr>
            <a:r>
              <a:rPr lang="en-US" sz="2400" dirty="0" smtClean="0">
                <a:solidFill>
                  <a:schemeClr val="accent1">
                    <a:lumMod val="50000"/>
                  </a:schemeClr>
                </a:solidFill>
              </a:rPr>
              <a:t>Example: M-F, 8am-5pm</a:t>
            </a:r>
          </a:p>
          <a:p>
            <a:pPr marL="800100" lvl="1" indent="-342900">
              <a:buFont typeface="Arial" panose="020B0604020202020204" pitchFamily="34" charset="0"/>
              <a:buChar char="•"/>
            </a:pPr>
            <a:r>
              <a:rPr lang="en-US" sz="2400" dirty="0" smtClean="0">
                <a:solidFill>
                  <a:schemeClr val="accent1">
                    <a:lumMod val="50000"/>
                  </a:schemeClr>
                </a:solidFill>
              </a:rPr>
              <a:t>Example: </a:t>
            </a:r>
            <a:r>
              <a:rPr lang="en-US" sz="2400" dirty="0" err="1" smtClean="0">
                <a:solidFill>
                  <a:schemeClr val="accent1">
                    <a:lumMod val="50000"/>
                  </a:schemeClr>
                </a:solidFill>
              </a:rPr>
              <a:t>Tu</a:t>
            </a:r>
            <a:r>
              <a:rPr lang="en-US" sz="2400" dirty="0" smtClean="0">
                <a:solidFill>
                  <a:schemeClr val="accent1">
                    <a:lumMod val="50000"/>
                  </a:schemeClr>
                </a:solidFill>
              </a:rPr>
              <a:t>-Sat, 6:30pm-1:30am</a:t>
            </a:r>
          </a:p>
          <a:p>
            <a:endParaRPr lang="en-US" sz="1400" dirty="0" smtClean="0">
              <a:solidFill>
                <a:schemeClr val="accent1">
                  <a:lumMod val="50000"/>
                </a:schemeClr>
              </a:solidFill>
            </a:endParaRPr>
          </a:p>
          <a:p>
            <a:pPr marL="342900" indent="-342900">
              <a:buFont typeface="Arial" panose="020B0604020202020204" pitchFamily="34" charset="0"/>
              <a:buChar char="•"/>
            </a:pPr>
            <a:r>
              <a:rPr lang="en-US" sz="2400" dirty="0" smtClean="0">
                <a:solidFill>
                  <a:schemeClr val="accent1">
                    <a:lumMod val="50000"/>
                  </a:schemeClr>
                </a:solidFill>
              </a:rPr>
              <a:t>Hours worked: Regular Hours, Extra Hours, Overtime, Shift Differential, etc.</a:t>
            </a:r>
          </a:p>
          <a:p>
            <a:pPr marL="342900" indent="-342900">
              <a:buFont typeface="Arial" panose="020B0604020202020204" pitchFamily="34" charset="0"/>
              <a:buChar char="•"/>
            </a:pPr>
            <a:endParaRPr lang="en-US" sz="1400" dirty="0" smtClean="0">
              <a:solidFill>
                <a:schemeClr val="accent1">
                  <a:lumMod val="50000"/>
                </a:schemeClr>
              </a:solidFill>
            </a:endParaRPr>
          </a:p>
          <a:p>
            <a:pPr marL="342900" indent="-342900">
              <a:buFont typeface="Arial" panose="020B0604020202020204" pitchFamily="34" charset="0"/>
              <a:buChar char="•"/>
            </a:pPr>
            <a:r>
              <a:rPr lang="en-US" sz="2400" dirty="0" smtClean="0">
                <a:solidFill>
                  <a:schemeClr val="accent1">
                    <a:lumMod val="50000"/>
                  </a:schemeClr>
                </a:solidFill>
              </a:rPr>
              <a:t>“Leave hours” such as “Annual Leave” clearly marked and entered in ESS or with a signed “Approved Leave Request form”.</a:t>
            </a:r>
          </a:p>
          <a:p>
            <a:pPr marL="342900" indent="-342900">
              <a:buFont typeface="Arial" panose="020B0604020202020204" pitchFamily="34" charset="0"/>
              <a:buChar char="•"/>
            </a:pPr>
            <a:endParaRPr lang="en-US" sz="1400" dirty="0" smtClean="0">
              <a:solidFill>
                <a:schemeClr val="accent1">
                  <a:lumMod val="50000"/>
                </a:schemeClr>
              </a:solidFill>
            </a:endParaRPr>
          </a:p>
          <a:p>
            <a:pPr marL="342900" indent="-342900">
              <a:buFont typeface="Arial" panose="020B0604020202020204" pitchFamily="34" charset="0"/>
              <a:buChar char="•"/>
            </a:pPr>
            <a:r>
              <a:rPr lang="en-US" sz="2400" dirty="0" smtClean="0">
                <a:solidFill>
                  <a:schemeClr val="accent1">
                    <a:lumMod val="50000"/>
                  </a:schemeClr>
                </a:solidFill>
              </a:rPr>
              <a:t>Timesheet signed by the Employee and Supervisor.</a:t>
            </a:r>
          </a:p>
          <a:p>
            <a:endParaRPr lang="en-US" sz="3600" dirty="0" smtClean="0">
              <a:solidFill>
                <a:schemeClr val="accent1">
                  <a:lumMod val="50000"/>
                </a:schemeClr>
              </a:solidFill>
            </a:endParaRPr>
          </a:p>
          <a:p>
            <a:endParaRPr lang="en-US" sz="3600" dirty="0" smtClean="0">
              <a:solidFill>
                <a:schemeClr val="accent1">
                  <a:lumMod val="50000"/>
                </a:schemeClr>
              </a:solidFill>
            </a:endParaRPr>
          </a:p>
          <a:p>
            <a:endParaRPr lang="en-US" sz="3600" dirty="0" smtClean="0">
              <a:solidFill>
                <a:schemeClr val="accent1">
                  <a:lumMod val="50000"/>
                </a:schemeClr>
              </a:solidFill>
            </a:endParaRPr>
          </a:p>
          <a:p>
            <a:endParaRPr lang="en-US" sz="3600" dirty="0">
              <a:solidFill>
                <a:schemeClr val="accent1">
                  <a:lumMod val="50000"/>
                </a:schemeClr>
              </a:solidFill>
            </a:endParaRPr>
          </a:p>
          <a:p>
            <a:r>
              <a:rPr lang="en-US" sz="3600" dirty="0">
                <a:solidFill>
                  <a:schemeClr val="accent1">
                    <a:lumMod val="50000"/>
                  </a:schemeClr>
                </a:solidFill>
              </a:rPr>
              <a:t>	</a:t>
            </a:r>
            <a:r>
              <a:rPr lang="en-US" sz="3600" dirty="0" smtClean="0">
                <a:solidFill>
                  <a:schemeClr val="accent1">
                    <a:lumMod val="50000"/>
                  </a:schemeClr>
                </a:solidFill>
              </a:rPr>
              <a:t>	</a:t>
            </a:r>
          </a:p>
        </p:txBody>
      </p:sp>
    </p:spTree>
    <p:extLst>
      <p:ext uri="{BB962C8B-B14F-4D97-AF65-F5344CB8AC3E}">
        <p14:creationId xmlns:p14="http://schemas.microsoft.com/office/powerpoint/2010/main" val="3005072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490883" y="1223882"/>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409575" y="378231"/>
            <a:ext cx="12191999" cy="707886"/>
          </a:xfrm>
          <a:prstGeom prst="rect">
            <a:avLst/>
          </a:prstGeom>
          <a:noFill/>
        </p:spPr>
        <p:txBody>
          <a:bodyPr wrap="square" lIns="91440" tIns="45720" rIns="91440" bIns="45720">
            <a:spAutoFit/>
          </a:bodyPr>
          <a:lstStyle/>
          <a:p>
            <a:r>
              <a:rPr lang="en-US" sz="4000" dirty="0" smtClean="0">
                <a:ln w="0"/>
                <a:solidFill>
                  <a:srgbClr val="FF9933"/>
                </a:solidFill>
                <a:effectLst>
                  <a:outerShdw blurRad="38100" dist="19050" dir="2700000" algn="tl" rotWithShape="0">
                    <a:schemeClr val="dk1">
                      <a:alpha val="40000"/>
                    </a:schemeClr>
                  </a:outerShdw>
                </a:effectLst>
              </a:rPr>
              <a:t>OFM Timesheet</a:t>
            </a:r>
            <a:endParaRPr lang="en-US" sz="4000" cap="none" spc="0" dirty="0">
              <a:ln w="0"/>
              <a:solidFill>
                <a:srgbClr val="FF9933"/>
              </a:solidFill>
              <a:effectLst>
                <a:outerShdw blurRad="38100" dist="19050" dir="2700000" algn="tl" rotWithShape="0">
                  <a:schemeClr val="dk1">
                    <a:alpha val="40000"/>
                  </a:schemeClr>
                </a:outerShdw>
              </a:effectLst>
            </a:endParaRPr>
          </a:p>
        </p:txBody>
      </p:sp>
      <p:sp>
        <p:nvSpPr>
          <p:cNvPr id="7" name="TextBox 6"/>
          <p:cNvSpPr txBox="1"/>
          <p:nvPr/>
        </p:nvSpPr>
        <p:spPr>
          <a:xfrm>
            <a:off x="409575" y="1047102"/>
            <a:ext cx="10605742" cy="1938992"/>
          </a:xfrm>
          <a:prstGeom prst="rect">
            <a:avLst/>
          </a:prstGeom>
          <a:noFill/>
        </p:spPr>
        <p:txBody>
          <a:bodyPr wrap="square" rtlCol="0">
            <a:spAutoFit/>
          </a:bodyPr>
          <a:lstStyle/>
          <a:p>
            <a:endParaRPr lang="en-US" sz="2400" dirty="0">
              <a:solidFill>
                <a:schemeClr val="accent1">
                  <a:lumMod val="50000"/>
                </a:schemeClr>
              </a:solidFill>
            </a:endParaRPr>
          </a:p>
          <a:p>
            <a:r>
              <a:rPr lang="en-US" sz="2400" dirty="0" smtClean="0">
                <a:solidFill>
                  <a:schemeClr val="accent1">
                    <a:lumMod val="50000"/>
                  </a:schemeClr>
                </a:solidFill>
              </a:rPr>
              <a:t>If you would like more information on obtaining a copy of this timesheet, or if you have any questions, please contact your payroll liaison. We are more than happy to assist.</a:t>
            </a:r>
          </a:p>
          <a:p>
            <a:r>
              <a:rPr lang="en-US" sz="2400" dirty="0">
                <a:solidFill>
                  <a:schemeClr val="accent1">
                    <a:lumMod val="50000"/>
                  </a:schemeClr>
                </a:solidFill>
              </a:rPr>
              <a:t>	</a:t>
            </a:r>
            <a:r>
              <a:rPr lang="en-US" sz="2400" dirty="0" smtClean="0">
                <a:solidFill>
                  <a:schemeClr val="accent1">
                    <a:lumMod val="50000"/>
                  </a:schemeClr>
                </a:solidFill>
              </a:rPr>
              <a:t>	</a:t>
            </a:r>
          </a:p>
        </p:txBody>
      </p:sp>
      <p:pic>
        <p:nvPicPr>
          <p:cNvPr id="10" name="Picture 9"/>
          <p:cNvPicPr>
            <a:picLocks noChangeAspect="1"/>
          </p:cNvPicPr>
          <p:nvPr/>
        </p:nvPicPr>
        <p:blipFill rotWithShape="1">
          <a:blip r:embed="rId4"/>
          <a:srcRect t="669"/>
          <a:stretch/>
        </p:blipFill>
        <p:spPr>
          <a:xfrm>
            <a:off x="3295006" y="2267655"/>
            <a:ext cx="5544194" cy="4495289"/>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55252">
            <a:off x="9190766" y="2351512"/>
            <a:ext cx="2927622" cy="157862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92570">
            <a:off x="9110538" y="4176119"/>
            <a:ext cx="2290933" cy="1235307"/>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884269">
            <a:off x="274425" y="4504382"/>
            <a:ext cx="2812687" cy="1516645"/>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17734">
            <a:off x="150767" y="2569208"/>
            <a:ext cx="2953749" cy="1592708"/>
          </a:xfrm>
          <a:prstGeom prst="rect">
            <a:avLst/>
          </a:prstGeom>
        </p:spPr>
      </p:pic>
      <p:sp>
        <p:nvSpPr>
          <p:cNvPr id="3" name="Rectangle 2"/>
          <p:cNvSpPr/>
          <p:nvPr/>
        </p:nvSpPr>
        <p:spPr>
          <a:xfrm>
            <a:off x="3295006" y="2202802"/>
            <a:ext cx="45719" cy="477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61590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600783" y="1279565"/>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505533" y="367735"/>
            <a:ext cx="11277601" cy="707886"/>
          </a:xfrm>
          <a:prstGeom prst="rect">
            <a:avLst/>
          </a:prstGeom>
          <a:noFill/>
        </p:spPr>
        <p:txBody>
          <a:bodyPr wrap="square" lIns="91440" tIns="45720" rIns="91440" bIns="45720">
            <a:spAutoFit/>
          </a:bodyPr>
          <a:lstStyle/>
          <a:p>
            <a:r>
              <a:rPr lang="en-US" sz="4000" dirty="0" smtClean="0">
                <a:ln w="0"/>
                <a:solidFill>
                  <a:srgbClr val="FF9933"/>
                </a:solidFill>
                <a:effectLst>
                  <a:outerShdw blurRad="38100" dist="19050" dir="2700000" algn="tl" rotWithShape="0">
                    <a:schemeClr val="dk1">
                      <a:alpha val="40000"/>
                    </a:schemeClr>
                  </a:outerShdw>
                </a:effectLst>
              </a:rPr>
              <a:t>Timesheet Standardization</a:t>
            </a:r>
            <a:endParaRPr lang="en-US" sz="4000" dirty="0">
              <a:ln w="0"/>
              <a:solidFill>
                <a:srgbClr val="FF9933"/>
              </a:solidFill>
              <a:effectLst>
                <a:outerShdw blurRad="38100" dist="19050" dir="2700000" algn="tl" rotWithShape="0">
                  <a:schemeClr val="dk1">
                    <a:alpha val="40000"/>
                  </a:schemeClr>
                </a:outerShdw>
              </a:effectLst>
            </a:endParaRPr>
          </a:p>
        </p:txBody>
      </p:sp>
      <p:sp>
        <p:nvSpPr>
          <p:cNvPr id="6" name="object 10"/>
          <p:cNvSpPr/>
          <p:nvPr/>
        </p:nvSpPr>
        <p:spPr>
          <a:xfrm>
            <a:off x="3376247" y="1513468"/>
            <a:ext cx="4985003" cy="4939283"/>
          </a:xfrm>
          <a:prstGeom prst="rect">
            <a:avLst/>
          </a:prstGeom>
          <a:blipFill>
            <a:blip r:embed="rId4" cstate="print">
              <a:duotone>
                <a:schemeClr val="accent2">
                  <a:shade val="45000"/>
                  <a:satMod val="135000"/>
                </a:schemeClr>
                <a:prstClr val="white"/>
              </a:duotone>
            </a:blip>
            <a:stretch>
              <a:fillRect/>
            </a:stretch>
          </a:blipFill>
        </p:spPr>
        <p:txBody>
          <a:bodyPr wrap="square" lIns="0" tIns="0" rIns="0" bIns="0" rtlCol="0"/>
          <a:lstStyle/>
          <a:p>
            <a:endParaRPr/>
          </a:p>
        </p:txBody>
      </p:sp>
      <p:sp>
        <p:nvSpPr>
          <p:cNvPr id="7" name="object 11"/>
          <p:cNvSpPr txBox="1">
            <a:spLocks/>
          </p:cNvSpPr>
          <p:nvPr/>
        </p:nvSpPr>
        <p:spPr>
          <a:xfrm>
            <a:off x="4153296" y="3043309"/>
            <a:ext cx="3430904" cy="939800"/>
          </a:xfrm>
          <a:prstGeom prst="rect">
            <a:avLst/>
          </a:prstGeom>
        </p:spPr>
        <p:txBody>
          <a:bodyPr vert="horz" wrap="square" lIns="0" tIns="12700"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nSpc>
                <a:spcPct val="100000"/>
              </a:lnSpc>
              <a:spcBef>
                <a:spcPts val="100"/>
              </a:spcBef>
            </a:pPr>
            <a:r>
              <a:rPr lang="en-US" b="1" spc="-55" dirty="0" smtClean="0">
                <a:solidFill>
                  <a:schemeClr val="accent1">
                    <a:lumMod val="50000"/>
                  </a:schemeClr>
                </a:solidFill>
              </a:rPr>
              <a:t>Q</a:t>
            </a:r>
            <a:r>
              <a:rPr lang="en-US" b="1" spc="-45" dirty="0" smtClean="0">
                <a:solidFill>
                  <a:schemeClr val="accent1">
                    <a:lumMod val="50000"/>
                  </a:schemeClr>
                </a:solidFill>
              </a:rPr>
              <a:t>u</a:t>
            </a:r>
            <a:r>
              <a:rPr lang="en-US" b="1" spc="-55" dirty="0" smtClean="0">
                <a:solidFill>
                  <a:schemeClr val="accent1">
                    <a:lumMod val="50000"/>
                  </a:schemeClr>
                </a:solidFill>
              </a:rPr>
              <a:t>e</a:t>
            </a:r>
            <a:r>
              <a:rPr lang="en-US" b="1" spc="-114" dirty="0" smtClean="0">
                <a:solidFill>
                  <a:schemeClr val="accent1">
                    <a:lumMod val="50000"/>
                  </a:schemeClr>
                </a:solidFill>
              </a:rPr>
              <a:t>s</a:t>
            </a:r>
            <a:r>
              <a:rPr lang="en-US" b="1" spc="-55" dirty="0" smtClean="0">
                <a:solidFill>
                  <a:schemeClr val="accent1">
                    <a:lumMod val="50000"/>
                  </a:schemeClr>
                </a:solidFill>
              </a:rPr>
              <a:t>t</a:t>
            </a:r>
            <a:r>
              <a:rPr lang="en-US" b="1" spc="-45" dirty="0" smtClean="0">
                <a:solidFill>
                  <a:schemeClr val="accent1">
                    <a:lumMod val="50000"/>
                  </a:schemeClr>
                </a:solidFill>
              </a:rPr>
              <a:t>ions?</a:t>
            </a:r>
            <a:endParaRPr lang="en-US" b="1" dirty="0">
              <a:solidFill>
                <a:schemeClr val="accent1">
                  <a:lumMod val="50000"/>
                </a:schemeClr>
              </a:solidFill>
            </a:endParaRPr>
          </a:p>
        </p:txBody>
      </p:sp>
    </p:spTree>
    <p:extLst>
      <p:ext uri="{BB962C8B-B14F-4D97-AF65-F5344CB8AC3E}">
        <p14:creationId xmlns:p14="http://schemas.microsoft.com/office/powerpoint/2010/main" val="153615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sp>
        <p:nvSpPr>
          <p:cNvPr id="11" name="Rectangle 10"/>
          <p:cNvSpPr/>
          <p:nvPr/>
        </p:nvSpPr>
        <p:spPr>
          <a:xfrm>
            <a:off x="2656114" y="2021252"/>
            <a:ext cx="6738257" cy="1938992"/>
          </a:xfrm>
          <a:prstGeom prst="rect">
            <a:avLst/>
          </a:prstGeom>
          <a:noFill/>
        </p:spPr>
        <p:txBody>
          <a:bodyPr wrap="square" lIns="91440" tIns="45720" rIns="91440" bIns="45720">
            <a:spAutoFit/>
          </a:bodyPr>
          <a:lstStyle/>
          <a:p>
            <a:r>
              <a:rPr lang="en-US" sz="4000" cap="none" spc="0" dirty="0" smtClean="0">
                <a:ln w="0"/>
                <a:solidFill>
                  <a:srgbClr val="FF9933"/>
                </a:solidFill>
                <a:effectLst>
                  <a:outerShdw blurRad="38100" dist="19050" dir="2700000" algn="tl" rotWithShape="0">
                    <a:schemeClr val="dk1">
                      <a:alpha val="40000"/>
                    </a:schemeClr>
                  </a:outerShdw>
                </a:effectLst>
              </a:rPr>
              <a:t>Supervisor Training: </a:t>
            </a:r>
          </a:p>
          <a:p>
            <a:r>
              <a:rPr lang="en-US" sz="4000" dirty="0">
                <a:ln w="0"/>
                <a:solidFill>
                  <a:srgbClr val="FF9933"/>
                </a:solidFill>
                <a:effectLst>
                  <a:outerShdw blurRad="38100" dist="19050" dir="2700000" algn="tl" rotWithShape="0">
                    <a:schemeClr val="dk1">
                      <a:alpha val="40000"/>
                    </a:schemeClr>
                  </a:outerShdw>
                </a:effectLst>
              </a:rPr>
              <a:t> </a:t>
            </a:r>
            <a:r>
              <a:rPr lang="en-US" sz="4000" dirty="0" smtClean="0">
                <a:ln w="0"/>
                <a:solidFill>
                  <a:srgbClr val="FF9933"/>
                </a:solidFill>
                <a:effectLst>
                  <a:outerShdw blurRad="38100" dist="19050" dir="2700000" algn="tl" rotWithShape="0">
                    <a:schemeClr val="dk1">
                      <a:alpha val="40000"/>
                    </a:schemeClr>
                  </a:outerShdw>
                </a:effectLst>
              </a:rPr>
              <a:t>    </a:t>
            </a:r>
            <a:r>
              <a:rPr lang="en-US" sz="4000" cap="none" spc="0" dirty="0" smtClean="0">
                <a:ln w="0"/>
                <a:solidFill>
                  <a:srgbClr val="FF9933"/>
                </a:solidFill>
                <a:effectLst>
                  <a:outerShdw blurRad="38100" dist="19050" dir="2700000" algn="tl" rotWithShape="0">
                    <a:schemeClr val="dk1">
                      <a:alpha val="40000"/>
                    </a:schemeClr>
                  </a:outerShdw>
                </a:effectLst>
              </a:rPr>
              <a:t>Employee Self-Service (ESS) </a:t>
            </a:r>
          </a:p>
          <a:p>
            <a:r>
              <a:rPr lang="en-US" sz="4000" dirty="0">
                <a:ln w="0"/>
                <a:solidFill>
                  <a:srgbClr val="FF9933"/>
                </a:solidFill>
                <a:effectLst>
                  <a:outerShdw blurRad="38100" dist="19050" dir="2700000" algn="tl" rotWithShape="0">
                    <a:schemeClr val="dk1">
                      <a:alpha val="40000"/>
                    </a:schemeClr>
                  </a:outerShdw>
                </a:effectLst>
              </a:rPr>
              <a:t> </a:t>
            </a:r>
            <a:r>
              <a:rPr lang="en-US" sz="4000" dirty="0" smtClean="0">
                <a:ln w="0"/>
                <a:solidFill>
                  <a:srgbClr val="FF9933"/>
                </a:solidFill>
                <a:effectLst>
                  <a:outerShdw blurRad="38100" dist="19050" dir="2700000" algn="tl" rotWithShape="0">
                    <a:schemeClr val="dk1">
                      <a:alpha val="40000"/>
                    </a:schemeClr>
                  </a:outerShdw>
                </a:effectLst>
              </a:rPr>
              <a:t>    </a:t>
            </a:r>
            <a:r>
              <a:rPr lang="en-US" sz="4000" cap="none" spc="0" dirty="0" smtClean="0">
                <a:ln w="0"/>
                <a:solidFill>
                  <a:srgbClr val="FF9933"/>
                </a:solidFill>
                <a:effectLst>
                  <a:outerShdw blurRad="38100" dist="19050" dir="2700000" algn="tl" rotWithShape="0">
                    <a:schemeClr val="dk1">
                      <a:alpha val="40000"/>
                    </a:schemeClr>
                  </a:outerShdw>
                </a:effectLst>
              </a:rPr>
              <a:t>Roles and Responsibilities</a:t>
            </a:r>
            <a:endParaRPr lang="en-US" sz="4000" cap="none" spc="0" dirty="0">
              <a:ln w="0"/>
              <a:solidFill>
                <a:srgbClr val="FF9933"/>
              </a:solidFill>
              <a:effectLst>
                <a:outerShdw blurRad="38100" dist="19050" dir="2700000" algn="tl" rotWithShape="0">
                  <a:schemeClr val="dk1">
                    <a:alpha val="40000"/>
                  </a:schemeClr>
                </a:outerShdw>
              </a:effectLst>
            </a:endParaRPr>
          </a:p>
        </p:txBody>
      </p:sp>
      <p:cxnSp>
        <p:nvCxnSpPr>
          <p:cNvPr id="5" name="Straight Connector 4"/>
          <p:cNvCxnSpPr/>
          <p:nvPr/>
        </p:nvCxnSpPr>
        <p:spPr>
          <a:xfrm>
            <a:off x="600783" y="1279565"/>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434066" y="4969822"/>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014563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490883" y="1223882"/>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409575" y="378231"/>
            <a:ext cx="12191999" cy="707886"/>
          </a:xfrm>
          <a:prstGeom prst="rect">
            <a:avLst/>
          </a:prstGeom>
          <a:noFill/>
        </p:spPr>
        <p:txBody>
          <a:bodyPr wrap="square" lIns="91440" tIns="45720" rIns="91440" bIns="45720">
            <a:spAutoFit/>
          </a:bodyPr>
          <a:lstStyle/>
          <a:p>
            <a:r>
              <a:rPr lang="en-US" sz="4000" cap="none" spc="0" dirty="0" smtClean="0">
                <a:ln w="0"/>
                <a:solidFill>
                  <a:srgbClr val="FF9933"/>
                </a:solidFill>
                <a:effectLst>
                  <a:outerShdw blurRad="38100" dist="19050" dir="2700000" algn="tl" rotWithShape="0">
                    <a:schemeClr val="dk1">
                      <a:alpha val="40000"/>
                    </a:schemeClr>
                  </a:outerShdw>
                </a:effectLst>
              </a:rPr>
              <a:t>ESS.. What is it and How Does it Work?</a:t>
            </a:r>
            <a:endParaRPr lang="en-US" sz="4000" cap="none" spc="0" dirty="0">
              <a:ln w="0"/>
              <a:solidFill>
                <a:srgbClr val="FF9933"/>
              </a:solidFill>
              <a:effectLst>
                <a:outerShdw blurRad="38100" dist="19050" dir="2700000" algn="tl" rotWithShape="0">
                  <a:schemeClr val="dk1">
                    <a:alpha val="40000"/>
                  </a:schemeClr>
                </a:outerShdw>
              </a:effectLst>
            </a:endParaRPr>
          </a:p>
        </p:txBody>
      </p:sp>
      <p:sp>
        <p:nvSpPr>
          <p:cNvPr id="2" name="TextBox 1"/>
          <p:cNvSpPr txBox="1"/>
          <p:nvPr/>
        </p:nvSpPr>
        <p:spPr>
          <a:xfrm>
            <a:off x="490883" y="1253841"/>
            <a:ext cx="10605742" cy="4893647"/>
          </a:xfrm>
          <a:prstGeom prst="rect">
            <a:avLst/>
          </a:prstGeom>
          <a:noFill/>
        </p:spPr>
        <p:txBody>
          <a:bodyPr wrap="square" rtlCol="0">
            <a:spAutoFit/>
          </a:bodyPr>
          <a:lstStyle/>
          <a:p>
            <a:endParaRPr lang="en-US" sz="2400" dirty="0">
              <a:solidFill>
                <a:schemeClr val="accent1">
                  <a:lumMod val="50000"/>
                </a:schemeClr>
              </a:solidFill>
            </a:endParaRPr>
          </a:p>
          <a:p>
            <a:r>
              <a:rPr lang="en-US" sz="2400" dirty="0" smtClean="0">
                <a:solidFill>
                  <a:schemeClr val="accent1">
                    <a:lumMod val="50000"/>
                  </a:schemeClr>
                </a:solidFill>
              </a:rPr>
              <a:t>Employee Self Services, also known as ESS, is a leave tool used by both employees and supervisors alike. It is a program where employees can print out their earning statements </a:t>
            </a:r>
            <a:r>
              <a:rPr lang="en-US" sz="2400" dirty="0">
                <a:solidFill>
                  <a:schemeClr val="accent1">
                    <a:lumMod val="50000"/>
                  </a:schemeClr>
                </a:solidFill>
              </a:rPr>
              <a:t>or update their emergency </a:t>
            </a:r>
            <a:r>
              <a:rPr lang="en-US" sz="2400" dirty="0" smtClean="0">
                <a:solidFill>
                  <a:schemeClr val="accent1">
                    <a:lumMod val="50000"/>
                  </a:schemeClr>
                </a:solidFill>
              </a:rPr>
              <a:t>contact information. But most importantly, it is a tool used by all employees to submit leave that is eligible for use. Most common leave types are sick leave, vacation leave and leave without pay. Once this information has been entered into the program and approved by the supervisor, it feeds into our payroll system and then processed through payroll. </a:t>
            </a:r>
          </a:p>
          <a:p>
            <a:r>
              <a:rPr lang="en-US" sz="2400" dirty="0" smtClean="0">
                <a:solidFill>
                  <a:schemeClr val="accent1">
                    <a:lumMod val="50000"/>
                  </a:schemeClr>
                </a:solidFill>
              </a:rPr>
              <a:t> </a:t>
            </a:r>
          </a:p>
          <a:p>
            <a:r>
              <a:rPr lang="en-US" sz="2400" dirty="0" smtClean="0">
                <a:solidFill>
                  <a:schemeClr val="accent1">
                    <a:lumMod val="50000"/>
                  </a:schemeClr>
                </a:solidFill>
              </a:rPr>
              <a:t>Below are some helpful links to get you started:</a:t>
            </a:r>
          </a:p>
          <a:p>
            <a:endParaRPr lang="en-US" sz="2400" dirty="0" smtClean="0">
              <a:solidFill>
                <a:schemeClr val="accent1">
                  <a:lumMod val="50000"/>
                </a:schemeClr>
              </a:solidFill>
            </a:endParaRPr>
          </a:p>
          <a:p>
            <a:r>
              <a:rPr lang="en-US" sz="2400" u="sng" dirty="0" smtClean="0">
                <a:hlinkClick r:id="rId4"/>
              </a:rPr>
              <a:t>https://</a:t>
            </a:r>
            <a:r>
              <a:rPr lang="en-US" sz="2400" u="sng" dirty="0">
                <a:solidFill>
                  <a:srgbClr val="0070C0"/>
                </a:solidFill>
                <a:hlinkClick r:id="rId4"/>
              </a:rPr>
              <a:t>watech.wa.gov/payroll/employee-self-service</a:t>
            </a:r>
            <a:r>
              <a:rPr lang="en-US" sz="2400" u="sng" dirty="0">
                <a:solidFill>
                  <a:srgbClr val="0070C0"/>
                </a:solidFill>
              </a:rPr>
              <a:t>/ess-leave-tool</a:t>
            </a:r>
          </a:p>
          <a:p>
            <a:r>
              <a:rPr lang="en-US" sz="2400" dirty="0">
                <a:solidFill>
                  <a:schemeClr val="accent1">
                    <a:lumMod val="50000"/>
                  </a:schemeClr>
                </a:solidFill>
              </a:rPr>
              <a:t>	</a:t>
            </a:r>
            <a:r>
              <a:rPr lang="en-US" sz="2400" dirty="0" smtClean="0">
                <a:solidFill>
                  <a:schemeClr val="accent1">
                    <a:lumMod val="50000"/>
                  </a:schemeClr>
                </a:solidFill>
              </a:rPr>
              <a:t>	</a:t>
            </a:r>
          </a:p>
        </p:txBody>
      </p:sp>
    </p:spTree>
    <p:extLst>
      <p:ext uri="{BB962C8B-B14F-4D97-AF65-F5344CB8AC3E}">
        <p14:creationId xmlns:p14="http://schemas.microsoft.com/office/powerpoint/2010/main" val="38423943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469624" y="1702607"/>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338483" y="236047"/>
            <a:ext cx="12191999" cy="1323439"/>
          </a:xfrm>
          <a:prstGeom prst="rect">
            <a:avLst/>
          </a:prstGeom>
          <a:noFill/>
        </p:spPr>
        <p:txBody>
          <a:bodyPr wrap="square" lIns="91440" tIns="45720" rIns="91440" bIns="45720">
            <a:spAutoFit/>
          </a:bodyPr>
          <a:lstStyle/>
          <a:p>
            <a:r>
              <a:rPr lang="en-US" sz="4000" cap="none" spc="0" dirty="0" smtClean="0">
                <a:ln w="0"/>
                <a:solidFill>
                  <a:srgbClr val="FF9933"/>
                </a:solidFill>
                <a:effectLst>
                  <a:outerShdw blurRad="38100" dist="19050" dir="2700000" algn="tl" rotWithShape="0">
                    <a:schemeClr val="dk1">
                      <a:alpha val="40000"/>
                    </a:schemeClr>
                  </a:outerShdw>
                </a:effectLst>
              </a:rPr>
              <a:t>The Role of the Supervisor</a:t>
            </a:r>
          </a:p>
          <a:p>
            <a:r>
              <a:rPr lang="en-US" sz="4000" cap="none" spc="0" dirty="0" smtClean="0">
                <a:ln w="0"/>
                <a:solidFill>
                  <a:srgbClr val="FF9933"/>
                </a:solidFill>
                <a:effectLst>
                  <a:outerShdw blurRad="38100" dist="19050" dir="2700000" algn="tl" rotWithShape="0">
                    <a:schemeClr val="dk1">
                      <a:alpha val="40000"/>
                    </a:schemeClr>
                  </a:outerShdw>
                </a:effectLst>
              </a:rPr>
              <a:t>Regarding Leave &amp; Timesheets</a:t>
            </a:r>
            <a:endParaRPr lang="en-US" sz="4000" cap="none" spc="0" dirty="0">
              <a:ln w="0"/>
              <a:solidFill>
                <a:srgbClr val="FF9933"/>
              </a:solidFill>
              <a:effectLst>
                <a:outerShdw blurRad="38100" dist="19050" dir="2700000" algn="tl" rotWithShape="0">
                  <a:schemeClr val="dk1">
                    <a:alpha val="40000"/>
                  </a:schemeClr>
                </a:outerShdw>
              </a:effectLst>
            </a:endParaRPr>
          </a:p>
        </p:txBody>
      </p:sp>
      <p:sp>
        <p:nvSpPr>
          <p:cNvPr id="2" name="TextBox 1"/>
          <p:cNvSpPr txBox="1"/>
          <p:nvPr/>
        </p:nvSpPr>
        <p:spPr>
          <a:xfrm>
            <a:off x="469624" y="1702607"/>
            <a:ext cx="10605742" cy="3785652"/>
          </a:xfrm>
          <a:prstGeom prst="rect">
            <a:avLst/>
          </a:prstGeom>
          <a:noFill/>
        </p:spPr>
        <p:txBody>
          <a:bodyPr wrap="square" rtlCol="0">
            <a:spAutoFit/>
          </a:bodyPr>
          <a:lstStyle/>
          <a:p>
            <a:endParaRPr lang="en-US" sz="2400" dirty="0">
              <a:solidFill>
                <a:schemeClr val="accent1">
                  <a:lumMod val="50000"/>
                </a:schemeClr>
              </a:solidFill>
            </a:endParaRPr>
          </a:p>
          <a:p>
            <a:pPr marL="342900" indent="-342900">
              <a:buFont typeface="Arial" panose="020B0604020202020204" pitchFamily="34" charset="0"/>
              <a:buChar char="•"/>
            </a:pPr>
            <a:r>
              <a:rPr lang="en-US" sz="2400" dirty="0" smtClean="0">
                <a:solidFill>
                  <a:schemeClr val="accent1">
                    <a:lumMod val="50000"/>
                  </a:schemeClr>
                </a:solidFill>
              </a:rPr>
              <a:t>Supervisors have the responsibility to make sure all timesheets and leave submitted are correct. </a:t>
            </a:r>
          </a:p>
          <a:p>
            <a:endParaRPr lang="en-US" sz="2400" dirty="0" smtClean="0">
              <a:solidFill>
                <a:schemeClr val="accent1">
                  <a:lumMod val="50000"/>
                </a:schemeClr>
              </a:solidFill>
            </a:endParaRPr>
          </a:p>
          <a:p>
            <a:pPr marL="342900" indent="-342900">
              <a:buFont typeface="Arial" panose="020B0604020202020204" pitchFamily="34" charset="0"/>
              <a:buChar char="•"/>
            </a:pPr>
            <a:r>
              <a:rPr lang="en-US" sz="2400" dirty="0" smtClean="0">
                <a:solidFill>
                  <a:schemeClr val="accent1">
                    <a:lumMod val="50000"/>
                  </a:schemeClr>
                </a:solidFill>
              </a:rPr>
              <a:t>Supervisors need to confirm that employees are taking the correct </a:t>
            </a:r>
            <a:r>
              <a:rPr lang="en-US" sz="2400" u="sng" dirty="0" smtClean="0">
                <a:solidFill>
                  <a:schemeClr val="accent1">
                    <a:lumMod val="50000"/>
                  </a:schemeClr>
                </a:solidFill>
              </a:rPr>
              <a:t>leave type</a:t>
            </a:r>
            <a:r>
              <a:rPr lang="en-US" sz="2400" dirty="0" smtClean="0">
                <a:solidFill>
                  <a:schemeClr val="accent1">
                    <a:lumMod val="50000"/>
                  </a:schemeClr>
                </a:solidFill>
              </a:rPr>
              <a:t> and </a:t>
            </a:r>
            <a:r>
              <a:rPr lang="en-US" sz="2400" u="sng" dirty="0" smtClean="0">
                <a:solidFill>
                  <a:schemeClr val="accent1">
                    <a:lumMod val="50000"/>
                  </a:schemeClr>
                </a:solidFill>
              </a:rPr>
              <a:t>amount</a:t>
            </a:r>
            <a:r>
              <a:rPr lang="en-US" sz="2400" dirty="0" smtClean="0">
                <a:solidFill>
                  <a:schemeClr val="accent1">
                    <a:lumMod val="50000"/>
                  </a:schemeClr>
                </a:solidFill>
              </a:rPr>
              <a:t> before approving it on their timesheet and in ESS. </a:t>
            </a:r>
          </a:p>
          <a:p>
            <a:endParaRPr lang="en-US" sz="2400" dirty="0" smtClean="0">
              <a:solidFill>
                <a:schemeClr val="accent1">
                  <a:lumMod val="50000"/>
                </a:schemeClr>
              </a:solidFill>
            </a:endParaRPr>
          </a:p>
          <a:p>
            <a:pPr marL="342900" indent="-342900">
              <a:buFont typeface="Arial" panose="020B0604020202020204" pitchFamily="34" charset="0"/>
              <a:buChar char="•"/>
            </a:pPr>
            <a:r>
              <a:rPr lang="en-US" sz="2400" dirty="0" smtClean="0">
                <a:solidFill>
                  <a:schemeClr val="accent1">
                    <a:lumMod val="50000"/>
                  </a:schemeClr>
                </a:solidFill>
              </a:rPr>
              <a:t>If a supervisor is going to be out of the office they need to have their manager approve the leave on his/her behalf for their direct reports.</a:t>
            </a:r>
          </a:p>
          <a:p>
            <a:r>
              <a:rPr lang="en-US" sz="2400" dirty="0">
                <a:solidFill>
                  <a:schemeClr val="accent1">
                    <a:lumMod val="50000"/>
                  </a:schemeClr>
                </a:solidFill>
              </a:rPr>
              <a:t>	</a:t>
            </a:r>
            <a:r>
              <a:rPr lang="en-US" sz="2400" dirty="0" smtClean="0">
                <a:solidFill>
                  <a:schemeClr val="accent1">
                    <a:lumMod val="50000"/>
                  </a:schemeClr>
                </a:solidFill>
              </a:rPr>
              <a:t>	</a:t>
            </a:r>
          </a:p>
        </p:txBody>
      </p:sp>
    </p:spTree>
    <p:extLst>
      <p:ext uri="{BB962C8B-B14F-4D97-AF65-F5344CB8AC3E}">
        <p14:creationId xmlns:p14="http://schemas.microsoft.com/office/powerpoint/2010/main" val="4787733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469624" y="1702607"/>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338483" y="236047"/>
            <a:ext cx="12191999" cy="1323439"/>
          </a:xfrm>
          <a:prstGeom prst="rect">
            <a:avLst/>
          </a:prstGeom>
          <a:noFill/>
        </p:spPr>
        <p:txBody>
          <a:bodyPr wrap="square" lIns="91440" tIns="45720" rIns="91440" bIns="45720">
            <a:spAutoFit/>
          </a:bodyPr>
          <a:lstStyle/>
          <a:p>
            <a:r>
              <a:rPr lang="en-US" sz="4000" cap="none" spc="0" dirty="0" smtClean="0">
                <a:ln w="0"/>
                <a:solidFill>
                  <a:srgbClr val="FF9933"/>
                </a:solidFill>
                <a:effectLst>
                  <a:outerShdw blurRad="38100" dist="19050" dir="2700000" algn="tl" rotWithShape="0">
                    <a:schemeClr val="dk1">
                      <a:alpha val="40000"/>
                    </a:schemeClr>
                  </a:outerShdw>
                </a:effectLst>
              </a:rPr>
              <a:t>The Role of the Supervisor</a:t>
            </a:r>
          </a:p>
          <a:p>
            <a:r>
              <a:rPr lang="en-US" sz="4000" cap="none" spc="0" dirty="0" smtClean="0">
                <a:ln w="0"/>
                <a:solidFill>
                  <a:srgbClr val="FF9933"/>
                </a:solidFill>
                <a:effectLst>
                  <a:outerShdw blurRad="38100" dist="19050" dir="2700000" algn="tl" rotWithShape="0">
                    <a:schemeClr val="dk1">
                      <a:alpha val="40000"/>
                    </a:schemeClr>
                  </a:outerShdw>
                </a:effectLst>
              </a:rPr>
              <a:t>Regarding Leave &amp; Timesheets</a:t>
            </a:r>
            <a:endParaRPr lang="en-US" sz="4000" cap="none" spc="0" dirty="0">
              <a:ln w="0"/>
              <a:solidFill>
                <a:srgbClr val="FF9933"/>
              </a:solidFill>
              <a:effectLst>
                <a:outerShdw blurRad="38100" dist="19050" dir="2700000" algn="tl" rotWithShape="0">
                  <a:schemeClr val="dk1">
                    <a:alpha val="40000"/>
                  </a:schemeClr>
                </a:outerShdw>
              </a:effectLst>
            </a:endParaRPr>
          </a:p>
        </p:txBody>
      </p:sp>
      <p:sp>
        <p:nvSpPr>
          <p:cNvPr id="2" name="TextBox 1"/>
          <p:cNvSpPr txBox="1"/>
          <p:nvPr/>
        </p:nvSpPr>
        <p:spPr>
          <a:xfrm>
            <a:off x="469623" y="1920944"/>
            <a:ext cx="11027051" cy="3970318"/>
          </a:xfrm>
          <a:prstGeom prst="rect">
            <a:avLst/>
          </a:prstGeom>
          <a:noFill/>
        </p:spPr>
        <p:txBody>
          <a:bodyPr wrap="square" rtlCol="0">
            <a:spAutoFit/>
          </a:bodyPr>
          <a:lstStyle/>
          <a:p>
            <a:r>
              <a:rPr lang="en-US" sz="2400" dirty="0" smtClean="0">
                <a:solidFill>
                  <a:schemeClr val="accent1">
                    <a:lumMod val="50000"/>
                  </a:schemeClr>
                </a:solidFill>
              </a:rPr>
              <a:t>The supervisor is responsible to ensure that:</a:t>
            </a:r>
          </a:p>
          <a:p>
            <a:pPr marL="800100" lvl="1" indent="-342900">
              <a:lnSpc>
                <a:spcPct val="150000"/>
              </a:lnSpc>
              <a:buFont typeface="Arial" panose="020B0604020202020204" pitchFamily="34" charset="0"/>
              <a:buChar char="•"/>
            </a:pPr>
            <a:r>
              <a:rPr lang="en-US" sz="2400" dirty="0" smtClean="0">
                <a:solidFill>
                  <a:schemeClr val="accent1">
                    <a:lumMod val="50000"/>
                  </a:schemeClr>
                </a:solidFill>
              </a:rPr>
              <a:t>Timesheets for all overtime eligible employees are submitted to payroll timely.</a:t>
            </a:r>
          </a:p>
          <a:p>
            <a:pPr marL="800100" lvl="1" indent="-342900">
              <a:lnSpc>
                <a:spcPct val="150000"/>
              </a:lnSpc>
              <a:buFont typeface="Arial" panose="020B0604020202020204" pitchFamily="34" charset="0"/>
              <a:buChar char="•"/>
            </a:pPr>
            <a:r>
              <a:rPr lang="en-US" sz="2400" dirty="0" smtClean="0">
                <a:solidFill>
                  <a:schemeClr val="accent1">
                    <a:lumMod val="50000"/>
                  </a:schemeClr>
                </a:solidFill>
              </a:rPr>
              <a:t>Leave submitted in ESS is complete and accurate. </a:t>
            </a:r>
          </a:p>
          <a:p>
            <a:pPr marL="800100" lvl="1" indent="-342900">
              <a:lnSpc>
                <a:spcPct val="150000"/>
              </a:lnSpc>
              <a:buFont typeface="Arial" panose="020B0604020202020204" pitchFamily="34" charset="0"/>
              <a:buChar char="•"/>
            </a:pPr>
            <a:r>
              <a:rPr lang="en-US" sz="2400" dirty="0">
                <a:solidFill>
                  <a:schemeClr val="accent1">
                    <a:lumMod val="50000"/>
                  </a:schemeClr>
                </a:solidFill>
              </a:rPr>
              <a:t>T</a:t>
            </a:r>
            <a:r>
              <a:rPr lang="en-US" sz="2400" dirty="0" smtClean="0">
                <a:solidFill>
                  <a:schemeClr val="accent1">
                    <a:lumMod val="50000"/>
                  </a:schemeClr>
                </a:solidFill>
              </a:rPr>
              <a:t>he timesheet and any leave taken match ESS.</a:t>
            </a:r>
          </a:p>
          <a:p>
            <a:endParaRPr lang="en-US" sz="2400" dirty="0" smtClean="0">
              <a:solidFill>
                <a:schemeClr val="accent1">
                  <a:lumMod val="50000"/>
                </a:schemeClr>
              </a:solidFill>
            </a:endParaRPr>
          </a:p>
          <a:p>
            <a:r>
              <a:rPr lang="en-US" sz="2400" dirty="0" smtClean="0">
                <a:solidFill>
                  <a:schemeClr val="accent1">
                    <a:lumMod val="50000"/>
                  </a:schemeClr>
                </a:solidFill>
              </a:rPr>
              <a:t>What is the potential impact?	</a:t>
            </a:r>
          </a:p>
          <a:p>
            <a:endParaRPr lang="en-US" sz="2400" dirty="0" smtClean="0">
              <a:solidFill>
                <a:schemeClr val="accent1">
                  <a:lumMod val="50000"/>
                </a:schemeClr>
              </a:solidFill>
            </a:endParaRPr>
          </a:p>
          <a:p>
            <a:pPr marL="800100" lvl="1" indent="-342900">
              <a:buFont typeface="Arial" panose="020B0604020202020204" pitchFamily="34" charset="0"/>
              <a:buChar char="•"/>
            </a:pPr>
            <a:r>
              <a:rPr lang="en-US" sz="2400" dirty="0" smtClean="0">
                <a:solidFill>
                  <a:schemeClr val="accent1">
                    <a:lumMod val="50000"/>
                  </a:schemeClr>
                </a:solidFill>
              </a:rPr>
              <a:t>Not doing so could result in underpayments and/or overpayments which could become costly both for your program and your employees. </a:t>
            </a:r>
            <a:r>
              <a:rPr lang="en-US" sz="2400" dirty="0">
                <a:solidFill>
                  <a:schemeClr val="accent1">
                    <a:lumMod val="50000"/>
                  </a:schemeClr>
                </a:solidFill>
              </a:rPr>
              <a:t>	</a:t>
            </a:r>
            <a:r>
              <a:rPr lang="en-US" sz="2400" dirty="0" smtClean="0">
                <a:solidFill>
                  <a:schemeClr val="accent1">
                    <a:lumMod val="50000"/>
                  </a:schemeClr>
                </a:solidFill>
              </a:rPr>
              <a:t>	</a:t>
            </a:r>
          </a:p>
        </p:txBody>
      </p:sp>
    </p:spTree>
    <p:extLst>
      <p:ext uri="{BB962C8B-B14F-4D97-AF65-F5344CB8AC3E}">
        <p14:creationId xmlns:p14="http://schemas.microsoft.com/office/powerpoint/2010/main" val="38541329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469623" y="1178242"/>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338483" y="236047"/>
            <a:ext cx="12191999" cy="707886"/>
          </a:xfrm>
          <a:prstGeom prst="rect">
            <a:avLst/>
          </a:prstGeom>
          <a:noFill/>
        </p:spPr>
        <p:txBody>
          <a:bodyPr wrap="square" lIns="91440" tIns="45720" rIns="91440" bIns="45720">
            <a:spAutoFit/>
          </a:bodyPr>
          <a:lstStyle/>
          <a:p>
            <a:r>
              <a:rPr lang="en-US" sz="4000" cap="none" spc="0" dirty="0" smtClean="0">
                <a:ln w="0"/>
                <a:solidFill>
                  <a:srgbClr val="FF9933"/>
                </a:solidFill>
                <a:effectLst>
                  <a:outerShdw blurRad="38100" dist="19050" dir="2700000" algn="tl" rotWithShape="0">
                    <a:schemeClr val="dk1">
                      <a:alpha val="40000"/>
                    </a:schemeClr>
                  </a:outerShdw>
                </a:effectLst>
              </a:rPr>
              <a:t>Leave Without Pay (LWOP)</a:t>
            </a:r>
            <a:endParaRPr lang="en-US" sz="4000" cap="none" spc="0" dirty="0">
              <a:ln w="0"/>
              <a:solidFill>
                <a:srgbClr val="FF9933"/>
              </a:solidFill>
              <a:effectLst>
                <a:outerShdw blurRad="38100" dist="19050" dir="2700000" algn="tl" rotWithShape="0">
                  <a:schemeClr val="dk1">
                    <a:alpha val="40000"/>
                  </a:schemeClr>
                </a:outerShdw>
              </a:effectLst>
            </a:endParaRPr>
          </a:p>
        </p:txBody>
      </p:sp>
      <p:sp>
        <p:nvSpPr>
          <p:cNvPr id="2" name="TextBox 1"/>
          <p:cNvSpPr txBox="1"/>
          <p:nvPr/>
        </p:nvSpPr>
        <p:spPr>
          <a:xfrm>
            <a:off x="372166" y="1442510"/>
            <a:ext cx="10514910" cy="5170646"/>
          </a:xfrm>
          <a:prstGeom prst="rect">
            <a:avLst/>
          </a:prstGeom>
          <a:noFill/>
        </p:spPr>
        <p:txBody>
          <a:bodyPr wrap="square" rtlCol="0">
            <a:spAutoFit/>
          </a:bodyPr>
          <a:lstStyle/>
          <a:p>
            <a:r>
              <a:rPr lang="en-US" sz="2400" dirty="0" smtClean="0">
                <a:solidFill>
                  <a:schemeClr val="accent1">
                    <a:lumMod val="50000"/>
                  </a:schemeClr>
                </a:solidFill>
              </a:rPr>
              <a:t>When an employee is out of the office and on leave without pay there </a:t>
            </a:r>
            <a:r>
              <a:rPr lang="en-US" sz="2400" b="1" dirty="0" smtClean="0">
                <a:solidFill>
                  <a:schemeClr val="accent1">
                    <a:lumMod val="50000"/>
                  </a:schemeClr>
                </a:solidFill>
              </a:rPr>
              <a:t>IS</a:t>
            </a:r>
            <a:r>
              <a:rPr lang="en-US" sz="2400" dirty="0" smtClean="0">
                <a:solidFill>
                  <a:schemeClr val="accent1">
                    <a:lumMod val="50000"/>
                  </a:schemeClr>
                </a:solidFill>
              </a:rPr>
              <a:t> action that needs to be taken. </a:t>
            </a:r>
          </a:p>
          <a:p>
            <a:endParaRPr lang="en-US" sz="1400" dirty="0" smtClean="0">
              <a:solidFill>
                <a:schemeClr val="accent1">
                  <a:lumMod val="50000"/>
                </a:schemeClr>
              </a:solidFill>
            </a:endParaRPr>
          </a:p>
          <a:p>
            <a:pPr marL="800100" lvl="1" indent="-342900">
              <a:buFont typeface="Arial" panose="020B0604020202020204" pitchFamily="34" charset="0"/>
              <a:buChar char="•"/>
            </a:pPr>
            <a:r>
              <a:rPr lang="en-US" sz="2400" dirty="0" smtClean="0">
                <a:solidFill>
                  <a:schemeClr val="accent1">
                    <a:lumMod val="50000"/>
                  </a:schemeClr>
                </a:solidFill>
              </a:rPr>
              <a:t>Similar to vacation and sick leave, leave without pay needs to be entered into ESS.</a:t>
            </a:r>
          </a:p>
          <a:p>
            <a:pPr marL="800100" lvl="1" indent="-342900">
              <a:buFont typeface="Arial" panose="020B0604020202020204" pitchFamily="34" charset="0"/>
              <a:buChar char="•"/>
            </a:pPr>
            <a:endParaRPr lang="en-US" sz="1400" dirty="0" smtClean="0">
              <a:solidFill>
                <a:schemeClr val="accent1">
                  <a:lumMod val="50000"/>
                </a:schemeClr>
              </a:solidFill>
            </a:endParaRPr>
          </a:p>
          <a:p>
            <a:pPr marL="800100" lvl="1" indent="-342900">
              <a:buFont typeface="Arial" panose="020B0604020202020204" pitchFamily="34" charset="0"/>
              <a:buChar char="•"/>
            </a:pPr>
            <a:r>
              <a:rPr lang="en-US" sz="2400" dirty="0" smtClean="0">
                <a:solidFill>
                  <a:schemeClr val="accent1">
                    <a:lumMod val="50000"/>
                  </a:schemeClr>
                </a:solidFill>
              </a:rPr>
              <a:t>If leave without pay is not entered this will cause the employee to get paid for days they did not work, resulting in an overpayment.</a:t>
            </a:r>
          </a:p>
          <a:p>
            <a:pPr marL="800100" lvl="1" indent="-342900">
              <a:buFont typeface="Arial" panose="020B0604020202020204" pitchFamily="34" charset="0"/>
              <a:buChar char="•"/>
            </a:pPr>
            <a:endParaRPr lang="en-US" sz="1400" dirty="0" smtClean="0">
              <a:solidFill>
                <a:schemeClr val="accent1">
                  <a:lumMod val="50000"/>
                </a:schemeClr>
              </a:solidFill>
            </a:endParaRPr>
          </a:p>
          <a:p>
            <a:pPr marL="800100" lvl="1" indent="-342900">
              <a:buFont typeface="Arial" panose="020B0604020202020204" pitchFamily="34" charset="0"/>
              <a:buChar char="•"/>
            </a:pPr>
            <a:r>
              <a:rPr lang="en-US" sz="2400" dirty="0" smtClean="0">
                <a:solidFill>
                  <a:schemeClr val="accent1">
                    <a:lumMod val="50000"/>
                  </a:schemeClr>
                </a:solidFill>
              </a:rPr>
              <a:t>If the employee is unable to submit the leave without pay their supervisor/manager can submit on their behalf.</a:t>
            </a:r>
          </a:p>
          <a:p>
            <a:pPr marL="800100" lvl="1" indent="-342900">
              <a:buFont typeface="Arial" panose="020B0604020202020204" pitchFamily="34" charset="0"/>
              <a:buChar char="•"/>
            </a:pPr>
            <a:endParaRPr lang="en-US" sz="1400" dirty="0" smtClean="0">
              <a:solidFill>
                <a:schemeClr val="accent1">
                  <a:lumMod val="50000"/>
                </a:schemeClr>
              </a:solidFill>
            </a:endParaRPr>
          </a:p>
          <a:p>
            <a:pPr marL="800100" lvl="1" indent="-342900">
              <a:buFont typeface="Arial" panose="020B0604020202020204" pitchFamily="34" charset="0"/>
              <a:buChar char="•"/>
            </a:pPr>
            <a:r>
              <a:rPr lang="en-US" sz="2400" dirty="0" smtClean="0">
                <a:solidFill>
                  <a:schemeClr val="accent1">
                    <a:lumMod val="50000"/>
                  </a:schemeClr>
                </a:solidFill>
              </a:rPr>
              <a:t>If you submit leave on your employee’s behalf, you must also approve that submission.</a:t>
            </a:r>
          </a:p>
          <a:p>
            <a:pPr lvl="1"/>
            <a:r>
              <a:rPr lang="en-US" sz="2400" dirty="0">
                <a:solidFill>
                  <a:schemeClr val="accent1">
                    <a:lumMod val="50000"/>
                  </a:schemeClr>
                </a:solidFill>
              </a:rPr>
              <a:t>	</a:t>
            </a:r>
            <a:r>
              <a:rPr lang="en-US" sz="2400" dirty="0" smtClean="0">
                <a:solidFill>
                  <a:schemeClr val="accent1">
                    <a:lumMod val="50000"/>
                  </a:schemeClr>
                </a:solidFill>
              </a:rPr>
              <a:t>	</a:t>
            </a:r>
          </a:p>
        </p:txBody>
      </p:sp>
    </p:spTree>
    <p:extLst>
      <p:ext uri="{BB962C8B-B14F-4D97-AF65-F5344CB8AC3E}">
        <p14:creationId xmlns:p14="http://schemas.microsoft.com/office/powerpoint/2010/main" val="14085089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469624" y="1702607"/>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338483" y="236047"/>
            <a:ext cx="12191999" cy="1323439"/>
          </a:xfrm>
          <a:prstGeom prst="rect">
            <a:avLst/>
          </a:prstGeom>
          <a:noFill/>
        </p:spPr>
        <p:txBody>
          <a:bodyPr wrap="square" lIns="91440" tIns="45720" rIns="91440" bIns="45720">
            <a:spAutoFit/>
          </a:bodyPr>
          <a:lstStyle/>
          <a:p>
            <a:r>
              <a:rPr lang="en-US" sz="4000" cap="none" spc="0" dirty="0" smtClean="0">
                <a:ln w="0"/>
                <a:solidFill>
                  <a:srgbClr val="FF9933"/>
                </a:solidFill>
                <a:effectLst>
                  <a:outerShdw blurRad="38100" dist="19050" dir="2700000" algn="tl" rotWithShape="0">
                    <a:schemeClr val="dk1">
                      <a:alpha val="40000"/>
                    </a:schemeClr>
                  </a:outerShdw>
                </a:effectLst>
              </a:rPr>
              <a:t>The Role of the Supervisor</a:t>
            </a:r>
          </a:p>
          <a:p>
            <a:r>
              <a:rPr lang="en-US" sz="4000" cap="none" spc="0" dirty="0" smtClean="0">
                <a:ln w="0"/>
                <a:solidFill>
                  <a:srgbClr val="FF9933"/>
                </a:solidFill>
                <a:effectLst>
                  <a:outerShdw blurRad="38100" dist="19050" dir="2700000" algn="tl" rotWithShape="0">
                    <a:schemeClr val="dk1">
                      <a:alpha val="40000"/>
                    </a:schemeClr>
                  </a:outerShdw>
                </a:effectLst>
              </a:rPr>
              <a:t>Regarding Leave &amp; Timesheets</a:t>
            </a:r>
            <a:endParaRPr lang="en-US" sz="4000" cap="none" spc="0" dirty="0">
              <a:ln w="0"/>
              <a:solidFill>
                <a:srgbClr val="FF9933"/>
              </a:solidFill>
              <a:effectLst>
                <a:outerShdw blurRad="38100" dist="19050" dir="2700000" algn="tl" rotWithShape="0">
                  <a:schemeClr val="dk1">
                    <a:alpha val="40000"/>
                  </a:schemeClr>
                </a:outerShdw>
              </a:effectLst>
            </a:endParaRPr>
          </a:p>
        </p:txBody>
      </p:sp>
      <p:sp>
        <p:nvSpPr>
          <p:cNvPr id="2" name="TextBox 1"/>
          <p:cNvSpPr txBox="1"/>
          <p:nvPr/>
        </p:nvSpPr>
        <p:spPr>
          <a:xfrm>
            <a:off x="469623" y="1920944"/>
            <a:ext cx="11027051" cy="4524315"/>
          </a:xfrm>
          <a:prstGeom prst="rect">
            <a:avLst/>
          </a:prstGeom>
          <a:noFill/>
        </p:spPr>
        <p:txBody>
          <a:bodyPr wrap="square" rtlCol="0">
            <a:spAutoFit/>
          </a:bodyPr>
          <a:lstStyle/>
          <a:p>
            <a:r>
              <a:rPr lang="en-US" sz="2400" b="1" dirty="0" smtClean="0">
                <a:solidFill>
                  <a:schemeClr val="accent1">
                    <a:lumMod val="50000"/>
                  </a:schemeClr>
                </a:solidFill>
              </a:rPr>
              <a:t>Reminders:</a:t>
            </a:r>
          </a:p>
          <a:p>
            <a:pPr marL="800100" lvl="1" indent="-342900">
              <a:lnSpc>
                <a:spcPct val="150000"/>
              </a:lnSpc>
              <a:buFont typeface="Arial" panose="020B0604020202020204" pitchFamily="34" charset="0"/>
              <a:buChar char="•"/>
            </a:pPr>
            <a:r>
              <a:rPr lang="en-US" sz="2400" dirty="0" smtClean="0">
                <a:solidFill>
                  <a:schemeClr val="accent1">
                    <a:lumMod val="50000"/>
                  </a:schemeClr>
                </a:solidFill>
              </a:rPr>
              <a:t>Leave must be submitted timely.</a:t>
            </a:r>
          </a:p>
          <a:p>
            <a:pPr marL="800100" lvl="1" indent="-342900">
              <a:lnSpc>
                <a:spcPct val="150000"/>
              </a:lnSpc>
              <a:buFont typeface="Arial" panose="020B0604020202020204" pitchFamily="34" charset="0"/>
              <a:buChar char="•"/>
            </a:pPr>
            <a:r>
              <a:rPr lang="en-US" sz="2400" dirty="0" smtClean="0">
                <a:solidFill>
                  <a:schemeClr val="accent1">
                    <a:lumMod val="50000"/>
                  </a:schemeClr>
                </a:solidFill>
              </a:rPr>
              <a:t>Leave must be reported accurately. </a:t>
            </a:r>
          </a:p>
          <a:p>
            <a:pPr marL="800100" lvl="1" indent="-342900">
              <a:buFont typeface="Arial" panose="020B0604020202020204" pitchFamily="34" charset="0"/>
              <a:buChar char="•"/>
            </a:pPr>
            <a:r>
              <a:rPr lang="en-US" sz="2400" dirty="0" smtClean="0">
                <a:solidFill>
                  <a:schemeClr val="accent1">
                    <a:lumMod val="50000"/>
                  </a:schemeClr>
                </a:solidFill>
              </a:rPr>
              <a:t>If paid leave is exhausted, LWOP must be submitted for all hours the employee did not work.</a:t>
            </a:r>
          </a:p>
          <a:p>
            <a:pPr marL="800100" lvl="1" indent="-342900">
              <a:lnSpc>
                <a:spcPct val="150000"/>
              </a:lnSpc>
              <a:buFont typeface="Arial" panose="020B0604020202020204" pitchFamily="34" charset="0"/>
              <a:buChar char="•"/>
            </a:pPr>
            <a:r>
              <a:rPr lang="en-US" sz="2400" dirty="0" smtClean="0">
                <a:solidFill>
                  <a:schemeClr val="accent1">
                    <a:lumMod val="50000"/>
                  </a:schemeClr>
                </a:solidFill>
              </a:rPr>
              <a:t>Supervisors can submit leave on their employee’s behalf. </a:t>
            </a:r>
          </a:p>
          <a:p>
            <a:pPr marL="800100" lvl="1" indent="-342900">
              <a:lnSpc>
                <a:spcPct val="150000"/>
              </a:lnSpc>
              <a:buFont typeface="Arial" panose="020B0604020202020204" pitchFamily="34" charset="0"/>
              <a:buChar char="•"/>
            </a:pPr>
            <a:r>
              <a:rPr lang="en-US" sz="2400" dirty="0">
                <a:solidFill>
                  <a:schemeClr val="accent1">
                    <a:lumMod val="50000"/>
                  </a:schemeClr>
                </a:solidFill>
              </a:rPr>
              <a:t>Managers can approve leave on behalf of their supervisors. </a:t>
            </a:r>
            <a:endParaRPr lang="en-US" sz="2400" dirty="0" smtClean="0">
              <a:solidFill>
                <a:schemeClr val="accent1">
                  <a:lumMod val="50000"/>
                </a:schemeClr>
              </a:solidFill>
            </a:endParaRPr>
          </a:p>
          <a:p>
            <a:pPr marL="800100" lvl="1" indent="-342900">
              <a:buFont typeface="Arial" panose="020B0604020202020204" pitchFamily="34" charset="0"/>
              <a:buChar char="•"/>
            </a:pPr>
            <a:r>
              <a:rPr lang="en-US" sz="2400" dirty="0" smtClean="0">
                <a:solidFill>
                  <a:schemeClr val="accent1">
                    <a:lumMod val="50000"/>
                  </a:schemeClr>
                </a:solidFill>
              </a:rPr>
              <a:t>If an employee is out on LWOP it is the supervisor’s responsibility to submit leave on the employees behalf. </a:t>
            </a:r>
          </a:p>
          <a:p>
            <a:pPr lvl="1"/>
            <a:r>
              <a:rPr lang="en-US" sz="2400" dirty="0" smtClean="0">
                <a:solidFill>
                  <a:schemeClr val="accent1">
                    <a:lumMod val="50000"/>
                  </a:schemeClr>
                </a:solidFill>
              </a:rPr>
              <a:t>	</a:t>
            </a:r>
          </a:p>
        </p:txBody>
      </p:sp>
    </p:spTree>
    <p:extLst>
      <p:ext uri="{BB962C8B-B14F-4D97-AF65-F5344CB8AC3E}">
        <p14:creationId xmlns:p14="http://schemas.microsoft.com/office/powerpoint/2010/main" val="1138264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490883" y="1223882"/>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409575" y="378231"/>
            <a:ext cx="12191999" cy="707886"/>
          </a:xfrm>
          <a:prstGeom prst="rect">
            <a:avLst/>
          </a:prstGeom>
          <a:noFill/>
        </p:spPr>
        <p:txBody>
          <a:bodyPr wrap="square" lIns="91440" tIns="45720" rIns="91440" bIns="45720">
            <a:spAutoFit/>
          </a:bodyPr>
          <a:lstStyle/>
          <a:p>
            <a:r>
              <a:rPr lang="en-US" sz="4000" cap="none" spc="0" dirty="0" smtClean="0">
                <a:ln w="0"/>
                <a:solidFill>
                  <a:srgbClr val="FF9933"/>
                </a:solidFill>
                <a:effectLst>
                  <a:outerShdw blurRad="38100" dist="19050" dir="2700000" algn="tl" rotWithShape="0">
                    <a:schemeClr val="dk1">
                      <a:alpha val="40000"/>
                    </a:schemeClr>
                  </a:outerShdw>
                </a:effectLst>
              </a:rPr>
              <a:t>Agenda Items</a:t>
            </a:r>
            <a:endParaRPr lang="en-US" sz="4000" cap="none" spc="0" dirty="0">
              <a:ln w="0"/>
              <a:solidFill>
                <a:srgbClr val="FF9933"/>
              </a:solidFill>
              <a:effectLst>
                <a:outerShdw blurRad="38100" dist="19050" dir="2700000" algn="tl" rotWithShape="0">
                  <a:schemeClr val="dk1">
                    <a:alpha val="40000"/>
                  </a:schemeClr>
                </a:outerShdw>
              </a:effectLst>
            </a:endParaRPr>
          </a:p>
        </p:txBody>
      </p:sp>
      <p:sp>
        <p:nvSpPr>
          <p:cNvPr id="2" name="TextBox 1"/>
          <p:cNvSpPr txBox="1"/>
          <p:nvPr/>
        </p:nvSpPr>
        <p:spPr>
          <a:xfrm>
            <a:off x="490883" y="1595780"/>
            <a:ext cx="11953875"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chemeClr val="accent1">
                    <a:lumMod val="50000"/>
                  </a:schemeClr>
                </a:solidFill>
              </a:rPr>
              <a:t>Payroll Contacts: Who </a:t>
            </a:r>
            <a:r>
              <a:rPr lang="en-US" sz="2400" dirty="0">
                <a:solidFill>
                  <a:schemeClr val="accent1">
                    <a:lumMod val="50000"/>
                  </a:schemeClr>
                </a:solidFill>
              </a:rPr>
              <a:t>D</a:t>
            </a:r>
            <a:r>
              <a:rPr lang="en-US" sz="2400" dirty="0" smtClean="0">
                <a:solidFill>
                  <a:schemeClr val="accent1">
                    <a:lumMod val="50000"/>
                  </a:schemeClr>
                </a:solidFill>
              </a:rPr>
              <a:t>oes What in Payroll</a:t>
            </a:r>
          </a:p>
          <a:p>
            <a:pPr marL="285750" indent="-285750">
              <a:buFont typeface="Arial" panose="020B0604020202020204" pitchFamily="34" charset="0"/>
              <a:buChar char="•"/>
            </a:pPr>
            <a:r>
              <a:rPr lang="en-US" sz="2400" dirty="0">
                <a:solidFill>
                  <a:schemeClr val="accent1">
                    <a:lumMod val="50000"/>
                  </a:schemeClr>
                </a:solidFill>
              </a:rPr>
              <a:t>Leave:</a:t>
            </a:r>
          </a:p>
          <a:p>
            <a:pPr marL="742950" lvl="1" indent="-285750">
              <a:buFont typeface="Arial" panose="020B0604020202020204" pitchFamily="34" charset="0"/>
              <a:buChar char="•"/>
            </a:pPr>
            <a:r>
              <a:rPr lang="en-US" sz="2400" dirty="0">
                <a:solidFill>
                  <a:schemeClr val="accent1">
                    <a:lumMod val="50000"/>
                  </a:schemeClr>
                </a:solidFill>
              </a:rPr>
              <a:t>Leave </a:t>
            </a:r>
            <a:r>
              <a:rPr lang="en-US" sz="2400" dirty="0" smtClean="0">
                <a:solidFill>
                  <a:schemeClr val="accent1">
                    <a:lumMod val="50000"/>
                  </a:schemeClr>
                </a:solidFill>
              </a:rPr>
              <a:t>Without Pay </a:t>
            </a:r>
            <a:r>
              <a:rPr lang="en-US" sz="2400" dirty="0">
                <a:solidFill>
                  <a:schemeClr val="accent1">
                    <a:lumMod val="50000"/>
                  </a:schemeClr>
                </a:solidFill>
              </a:rPr>
              <a:t>(LWOP)</a:t>
            </a:r>
          </a:p>
          <a:p>
            <a:pPr marL="742950" lvl="1" indent="-285750">
              <a:buFont typeface="Arial" panose="020B0604020202020204" pitchFamily="34" charset="0"/>
              <a:buChar char="•"/>
            </a:pPr>
            <a:r>
              <a:rPr lang="en-US" sz="2400" dirty="0">
                <a:solidFill>
                  <a:schemeClr val="accent1">
                    <a:lumMod val="50000"/>
                  </a:schemeClr>
                </a:solidFill>
              </a:rPr>
              <a:t>Annual </a:t>
            </a:r>
            <a:r>
              <a:rPr lang="en-US" sz="2400" dirty="0" smtClean="0">
                <a:solidFill>
                  <a:schemeClr val="accent1">
                    <a:lumMod val="50000"/>
                  </a:schemeClr>
                </a:solidFill>
              </a:rPr>
              <a:t>Leave</a:t>
            </a:r>
            <a:endParaRPr lang="en-US" sz="2400" dirty="0">
              <a:solidFill>
                <a:schemeClr val="accent1">
                  <a:lumMod val="50000"/>
                </a:schemeClr>
              </a:solidFill>
            </a:endParaRPr>
          </a:p>
          <a:p>
            <a:pPr marL="742950" lvl="1" indent="-285750">
              <a:buFont typeface="Arial" panose="020B0604020202020204" pitchFamily="34" charset="0"/>
              <a:buChar char="•"/>
            </a:pPr>
            <a:r>
              <a:rPr lang="en-US" sz="2400" dirty="0">
                <a:solidFill>
                  <a:schemeClr val="accent1">
                    <a:lumMod val="50000"/>
                  </a:schemeClr>
                </a:solidFill>
              </a:rPr>
              <a:t>Sick </a:t>
            </a:r>
            <a:r>
              <a:rPr lang="en-US" sz="2400" dirty="0" smtClean="0">
                <a:solidFill>
                  <a:schemeClr val="accent1">
                    <a:lumMod val="50000"/>
                  </a:schemeClr>
                </a:solidFill>
              </a:rPr>
              <a:t>Leave</a:t>
            </a:r>
            <a:endParaRPr lang="en-US" sz="2400" dirty="0">
              <a:solidFill>
                <a:schemeClr val="accent1">
                  <a:lumMod val="50000"/>
                </a:schemeClr>
              </a:solidFill>
            </a:endParaRPr>
          </a:p>
          <a:p>
            <a:pPr marL="742950" lvl="1" indent="-285750">
              <a:buFont typeface="Arial" panose="020B0604020202020204" pitchFamily="34" charset="0"/>
              <a:buChar char="•"/>
            </a:pPr>
            <a:r>
              <a:rPr lang="en-US" sz="2400" dirty="0">
                <a:solidFill>
                  <a:schemeClr val="accent1">
                    <a:lumMod val="50000"/>
                  </a:schemeClr>
                </a:solidFill>
              </a:rPr>
              <a:t>Timeliness</a:t>
            </a:r>
          </a:p>
          <a:p>
            <a:pPr marL="285750" indent="-285750">
              <a:buFont typeface="Arial" panose="020B0604020202020204" pitchFamily="34" charset="0"/>
              <a:buChar char="•"/>
            </a:pPr>
            <a:r>
              <a:rPr lang="en-US" sz="2400" dirty="0">
                <a:solidFill>
                  <a:schemeClr val="accent1">
                    <a:lumMod val="50000"/>
                  </a:schemeClr>
                </a:solidFill>
              </a:rPr>
              <a:t>Holiday </a:t>
            </a:r>
            <a:r>
              <a:rPr lang="en-US" sz="2400" dirty="0" smtClean="0">
                <a:solidFill>
                  <a:schemeClr val="accent1">
                    <a:lumMod val="50000"/>
                  </a:schemeClr>
                </a:solidFill>
              </a:rPr>
              <a:t>Pay </a:t>
            </a:r>
            <a:r>
              <a:rPr lang="en-US" sz="2400" dirty="0">
                <a:solidFill>
                  <a:schemeClr val="accent1">
                    <a:lumMod val="50000"/>
                  </a:schemeClr>
                </a:solidFill>
              </a:rPr>
              <a:t>&amp; </a:t>
            </a:r>
            <a:r>
              <a:rPr lang="en-US" sz="2400" dirty="0" smtClean="0">
                <a:solidFill>
                  <a:schemeClr val="accent1">
                    <a:lumMod val="50000"/>
                  </a:schemeClr>
                </a:solidFill>
              </a:rPr>
              <a:t>LWOP</a:t>
            </a:r>
          </a:p>
          <a:p>
            <a:pPr marL="285750" indent="-285750">
              <a:buFont typeface="Arial" panose="020B0604020202020204" pitchFamily="34" charset="0"/>
              <a:buChar char="•"/>
            </a:pPr>
            <a:r>
              <a:rPr lang="en-US" sz="2400" dirty="0" smtClean="0">
                <a:solidFill>
                  <a:schemeClr val="accent1">
                    <a:lumMod val="50000"/>
                  </a:schemeClr>
                </a:solidFill>
              </a:rPr>
              <a:t>Timesheet Standardization</a:t>
            </a:r>
          </a:p>
          <a:p>
            <a:pPr marL="285750" indent="-285750">
              <a:buFont typeface="Arial" panose="020B0604020202020204" pitchFamily="34" charset="0"/>
              <a:buChar char="•"/>
            </a:pPr>
            <a:r>
              <a:rPr lang="en-US" sz="2400" dirty="0" smtClean="0">
                <a:solidFill>
                  <a:schemeClr val="accent1">
                    <a:lumMod val="50000"/>
                  </a:schemeClr>
                </a:solidFill>
              </a:rPr>
              <a:t>Supervisor Training: ESS Roles and Responsibilities</a:t>
            </a:r>
          </a:p>
          <a:p>
            <a:pPr marL="285750" indent="-285750">
              <a:buFont typeface="Arial" panose="020B0604020202020204" pitchFamily="34" charset="0"/>
              <a:buChar char="•"/>
            </a:pPr>
            <a:r>
              <a:rPr lang="en-US" sz="2400" dirty="0">
                <a:solidFill>
                  <a:schemeClr val="accent1">
                    <a:lumMod val="50000"/>
                  </a:schemeClr>
                </a:solidFill>
              </a:rPr>
              <a:t>Transfer </a:t>
            </a:r>
            <a:r>
              <a:rPr lang="en-US" sz="2400" dirty="0" smtClean="0">
                <a:solidFill>
                  <a:schemeClr val="accent1">
                    <a:lumMod val="50000"/>
                  </a:schemeClr>
                </a:solidFill>
              </a:rPr>
              <a:t>In/Out </a:t>
            </a:r>
            <a:r>
              <a:rPr lang="en-US" sz="2400" dirty="0">
                <a:solidFill>
                  <a:schemeClr val="accent1">
                    <a:lumMod val="50000"/>
                  </a:schemeClr>
                </a:solidFill>
              </a:rPr>
              <a:t>vs. </a:t>
            </a:r>
            <a:r>
              <a:rPr lang="en-US" sz="2400" dirty="0" smtClean="0">
                <a:solidFill>
                  <a:schemeClr val="accent1">
                    <a:lumMod val="50000"/>
                  </a:schemeClr>
                </a:solidFill>
              </a:rPr>
              <a:t>Appointment Changes </a:t>
            </a:r>
          </a:p>
          <a:p>
            <a:pPr marL="285750" indent="-285750">
              <a:buFont typeface="Arial" panose="020B0604020202020204" pitchFamily="34" charset="0"/>
              <a:buChar char="•"/>
            </a:pPr>
            <a:r>
              <a:rPr lang="en-US" sz="2400" dirty="0" smtClean="0">
                <a:solidFill>
                  <a:schemeClr val="accent1">
                    <a:lumMod val="50000"/>
                  </a:schemeClr>
                </a:solidFill>
              </a:rPr>
              <a:t>Healthcare Benefits/Open Enrollment</a:t>
            </a:r>
          </a:p>
          <a:p>
            <a:pPr marL="285750" indent="-285750">
              <a:buFont typeface="Arial" panose="020B0604020202020204" pitchFamily="34" charset="0"/>
              <a:buChar char="•"/>
            </a:pPr>
            <a:r>
              <a:rPr lang="en-US" sz="2400" dirty="0" smtClean="0">
                <a:solidFill>
                  <a:schemeClr val="accent1">
                    <a:lumMod val="50000"/>
                  </a:schemeClr>
                </a:solidFill>
              </a:rPr>
              <a:t>Questions</a:t>
            </a:r>
          </a:p>
        </p:txBody>
      </p:sp>
    </p:spTree>
    <p:extLst>
      <p:ext uri="{BB962C8B-B14F-4D97-AF65-F5344CB8AC3E}">
        <p14:creationId xmlns:p14="http://schemas.microsoft.com/office/powerpoint/2010/main" val="27162372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469623" y="1178242"/>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338483" y="236047"/>
            <a:ext cx="12191999" cy="707886"/>
          </a:xfrm>
          <a:prstGeom prst="rect">
            <a:avLst/>
          </a:prstGeom>
          <a:noFill/>
        </p:spPr>
        <p:txBody>
          <a:bodyPr wrap="square" lIns="91440" tIns="45720" rIns="91440" bIns="45720">
            <a:spAutoFit/>
          </a:bodyPr>
          <a:lstStyle/>
          <a:p>
            <a:r>
              <a:rPr lang="en-US" sz="4000" cap="none" spc="0" dirty="0" smtClean="0">
                <a:ln w="0"/>
                <a:solidFill>
                  <a:srgbClr val="FF9933"/>
                </a:solidFill>
                <a:effectLst>
                  <a:outerShdw blurRad="38100" dist="19050" dir="2700000" algn="tl" rotWithShape="0">
                    <a:schemeClr val="dk1">
                      <a:alpha val="40000"/>
                    </a:schemeClr>
                  </a:outerShdw>
                </a:effectLst>
              </a:rPr>
              <a:t>Timesheets</a:t>
            </a:r>
            <a:endParaRPr lang="en-US" sz="4000" cap="none" spc="0" dirty="0">
              <a:ln w="0"/>
              <a:solidFill>
                <a:srgbClr val="FF9933"/>
              </a:solidFill>
              <a:effectLst>
                <a:outerShdw blurRad="38100" dist="19050" dir="2700000" algn="tl" rotWithShape="0">
                  <a:schemeClr val="dk1">
                    <a:alpha val="40000"/>
                  </a:schemeClr>
                </a:outerShdw>
              </a:effectLst>
            </a:endParaRPr>
          </a:p>
        </p:txBody>
      </p:sp>
      <p:sp>
        <p:nvSpPr>
          <p:cNvPr id="2" name="TextBox 1"/>
          <p:cNvSpPr txBox="1"/>
          <p:nvPr/>
        </p:nvSpPr>
        <p:spPr>
          <a:xfrm>
            <a:off x="338483" y="1084076"/>
            <a:ext cx="11383894" cy="1107996"/>
          </a:xfrm>
          <a:prstGeom prst="rect">
            <a:avLst/>
          </a:prstGeom>
          <a:noFill/>
        </p:spPr>
        <p:txBody>
          <a:bodyPr wrap="square" rtlCol="0">
            <a:spAutoFit/>
          </a:bodyPr>
          <a:lstStyle/>
          <a:p>
            <a:pPr algn="ctr">
              <a:lnSpc>
                <a:spcPct val="150000"/>
              </a:lnSpc>
            </a:pPr>
            <a:r>
              <a:rPr lang="en-US" sz="2800" b="1" dirty="0" smtClean="0">
                <a:solidFill>
                  <a:schemeClr val="accent1">
                    <a:lumMod val="50000"/>
                  </a:schemeClr>
                </a:solidFill>
              </a:rPr>
              <a:t>Timesheet Auditing</a:t>
            </a:r>
          </a:p>
          <a:p>
            <a:pPr algn="ctr"/>
            <a:r>
              <a:rPr lang="en-US" sz="2400" dirty="0" smtClean="0">
                <a:solidFill>
                  <a:schemeClr val="accent1">
                    <a:lumMod val="50000"/>
                  </a:schemeClr>
                </a:solidFill>
              </a:rPr>
              <a:t>Step 1: Collect timesheets from ALL overtime eligible employees. </a:t>
            </a:r>
            <a:r>
              <a:rPr lang="en-US" sz="2400" b="1" i="1" dirty="0" smtClean="0">
                <a:solidFill>
                  <a:schemeClr val="accent1">
                    <a:lumMod val="50000"/>
                  </a:schemeClr>
                </a:solidFill>
              </a:rPr>
              <a:t>Required by federal law.</a:t>
            </a:r>
          </a:p>
        </p:txBody>
      </p:sp>
      <p:pic>
        <p:nvPicPr>
          <p:cNvPr id="7" name="Content Placeholder 4"/>
          <p:cNvPicPr>
            <a:picLocks noChangeAspect="1"/>
          </p:cNvPicPr>
          <p:nvPr/>
        </p:nvPicPr>
        <p:blipFill>
          <a:blip r:embed="rId4"/>
          <a:stretch>
            <a:fillRect/>
          </a:stretch>
        </p:blipFill>
        <p:spPr>
          <a:xfrm>
            <a:off x="2743564" y="2286238"/>
            <a:ext cx="6794604" cy="4315399"/>
          </a:xfrm>
          <a:prstGeom prst="rect">
            <a:avLst/>
          </a:prstGeom>
        </p:spPr>
      </p:pic>
    </p:spTree>
    <p:extLst>
      <p:ext uri="{BB962C8B-B14F-4D97-AF65-F5344CB8AC3E}">
        <p14:creationId xmlns:p14="http://schemas.microsoft.com/office/powerpoint/2010/main" val="29533916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469623" y="1178242"/>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338483" y="236047"/>
            <a:ext cx="12191999" cy="707886"/>
          </a:xfrm>
          <a:prstGeom prst="rect">
            <a:avLst/>
          </a:prstGeom>
          <a:noFill/>
        </p:spPr>
        <p:txBody>
          <a:bodyPr wrap="square" lIns="91440" tIns="45720" rIns="91440" bIns="45720">
            <a:spAutoFit/>
          </a:bodyPr>
          <a:lstStyle/>
          <a:p>
            <a:r>
              <a:rPr lang="en-US" sz="4000" cap="none" spc="0" dirty="0" smtClean="0">
                <a:ln w="0"/>
                <a:solidFill>
                  <a:srgbClr val="FF9933"/>
                </a:solidFill>
                <a:effectLst>
                  <a:outerShdw blurRad="38100" dist="19050" dir="2700000" algn="tl" rotWithShape="0">
                    <a:schemeClr val="dk1">
                      <a:alpha val="40000"/>
                    </a:schemeClr>
                  </a:outerShdw>
                </a:effectLst>
              </a:rPr>
              <a:t>Timesheets</a:t>
            </a:r>
            <a:endParaRPr lang="en-US" sz="4000" cap="none" spc="0" dirty="0">
              <a:ln w="0"/>
              <a:solidFill>
                <a:srgbClr val="FF9933"/>
              </a:solidFill>
              <a:effectLst>
                <a:outerShdw blurRad="38100" dist="19050" dir="2700000" algn="tl" rotWithShape="0">
                  <a:schemeClr val="dk1">
                    <a:alpha val="40000"/>
                  </a:schemeClr>
                </a:outerShdw>
              </a:effectLst>
            </a:endParaRPr>
          </a:p>
        </p:txBody>
      </p:sp>
      <p:sp>
        <p:nvSpPr>
          <p:cNvPr id="2" name="TextBox 1"/>
          <p:cNvSpPr txBox="1"/>
          <p:nvPr/>
        </p:nvSpPr>
        <p:spPr>
          <a:xfrm>
            <a:off x="338483" y="1065026"/>
            <a:ext cx="11383894" cy="1477328"/>
          </a:xfrm>
          <a:prstGeom prst="rect">
            <a:avLst/>
          </a:prstGeom>
          <a:noFill/>
        </p:spPr>
        <p:txBody>
          <a:bodyPr wrap="square" rtlCol="0">
            <a:spAutoFit/>
          </a:bodyPr>
          <a:lstStyle/>
          <a:p>
            <a:pPr algn="ctr">
              <a:lnSpc>
                <a:spcPct val="150000"/>
              </a:lnSpc>
            </a:pPr>
            <a:r>
              <a:rPr lang="en-US" sz="2800" b="1" dirty="0" smtClean="0">
                <a:solidFill>
                  <a:schemeClr val="accent1">
                    <a:lumMod val="50000"/>
                  </a:schemeClr>
                </a:solidFill>
              </a:rPr>
              <a:t>Timesheet Auditing</a:t>
            </a:r>
          </a:p>
          <a:p>
            <a:pPr algn="ctr"/>
            <a:r>
              <a:rPr lang="en-US" sz="2400" dirty="0" smtClean="0">
                <a:solidFill>
                  <a:schemeClr val="accent1">
                    <a:lumMod val="50000"/>
                  </a:schemeClr>
                </a:solidFill>
              </a:rPr>
              <a:t>Step 2: Cross reference ESS to all timesheets to ensure all leave reported on the timesheet is submitted in ESS</a:t>
            </a:r>
          </a:p>
        </p:txBody>
      </p:sp>
      <p:pic>
        <p:nvPicPr>
          <p:cNvPr id="7" name="Picture 6"/>
          <p:cNvPicPr/>
          <p:nvPr/>
        </p:nvPicPr>
        <p:blipFill rotWithShape="1">
          <a:blip r:embed="rId4"/>
          <a:srcRect l="2243" t="27811" r="41667" b="36391"/>
          <a:stretch/>
        </p:blipFill>
        <p:spPr bwMode="auto">
          <a:xfrm>
            <a:off x="469623" y="2542353"/>
            <a:ext cx="9293502" cy="2848797"/>
          </a:xfrm>
          <a:prstGeom prst="rect">
            <a:avLst/>
          </a:prstGeom>
          <a:ln w="3175">
            <a:solidFill>
              <a:schemeClr val="tx1"/>
            </a:solidFill>
          </a:ln>
          <a:extLst>
            <a:ext uri="{53640926-AAD7-44D8-BBD7-CCE9431645EC}">
              <a14:shadowObscured xmlns:a14="http://schemas.microsoft.com/office/drawing/2010/main"/>
            </a:ext>
          </a:extLst>
        </p:spPr>
      </p:pic>
      <p:pic>
        <p:nvPicPr>
          <p:cNvPr id="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7397" r="7289" b="7939"/>
          <a:stretch/>
        </p:blipFill>
        <p:spPr bwMode="auto">
          <a:xfrm>
            <a:off x="4638676" y="4254121"/>
            <a:ext cx="5695949" cy="23475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612154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469623" y="1178242"/>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338483" y="236047"/>
            <a:ext cx="12191999" cy="707886"/>
          </a:xfrm>
          <a:prstGeom prst="rect">
            <a:avLst/>
          </a:prstGeom>
          <a:noFill/>
        </p:spPr>
        <p:txBody>
          <a:bodyPr wrap="square" lIns="91440" tIns="45720" rIns="91440" bIns="45720">
            <a:spAutoFit/>
          </a:bodyPr>
          <a:lstStyle/>
          <a:p>
            <a:r>
              <a:rPr lang="en-US" sz="4000" cap="none" spc="0" dirty="0" smtClean="0">
                <a:ln w="0"/>
                <a:solidFill>
                  <a:srgbClr val="FF9933"/>
                </a:solidFill>
                <a:effectLst>
                  <a:outerShdw blurRad="38100" dist="19050" dir="2700000" algn="tl" rotWithShape="0">
                    <a:schemeClr val="dk1">
                      <a:alpha val="40000"/>
                    </a:schemeClr>
                  </a:outerShdw>
                </a:effectLst>
              </a:rPr>
              <a:t>Timesheets</a:t>
            </a:r>
            <a:endParaRPr lang="en-US" sz="4000" cap="none" spc="0" dirty="0">
              <a:ln w="0"/>
              <a:solidFill>
                <a:srgbClr val="FF9933"/>
              </a:solidFill>
              <a:effectLst>
                <a:outerShdw blurRad="38100" dist="19050" dir="2700000" algn="tl" rotWithShape="0">
                  <a:schemeClr val="dk1">
                    <a:alpha val="40000"/>
                  </a:schemeClr>
                </a:outerShdw>
              </a:effectLst>
            </a:endParaRPr>
          </a:p>
        </p:txBody>
      </p:sp>
      <p:sp>
        <p:nvSpPr>
          <p:cNvPr id="2" name="TextBox 1"/>
          <p:cNvSpPr txBox="1"/>
          <p:nvPr/>
        </p:nvSpPr>
        <p:spPr>
          <a:xfrm>
            <a:off x="338483" y="1065026"/>
            <a:ext cx="11383894" cy="1107996"/>
          </a:xfrm>
          <a:prstGeom prst="rect">
            <a:avLst/>
          </a:prstGeom>
          <a:noFill/>
        </p:spPr>
        <p:txBody>
          <a:bodyPr wrap="square" rtlCol="0">
            <a:spAutoFit/>
          </a:bodyPr>
          <a:lstStyle/>
          <a:p>
            <a:pPr algn="ctr">
              <a:lnSpc>
                <a:spcPct val="150000"/>
              </a:lnSpc>
            </a:pPr>
            <a:r>
              <a:rPr lang="en-US" sz="2800" b="1" dirty="0" smtClean="0">
                <a:solidFill>
                  <a:schemeClr val="accent1">
                    <a:lumMod val="50000"/>
                  </a:schemeClr>
                </a:solidFill>
              </a:rPr>
              <a:t>Timesheet Auditing</a:t>
            </a:r>
          </a:p>
          <a:p>
            <a:pPr algn="ctr"/>
            <a:r>
              <a:rPr lang="en-US" sz="2400" dirty="0" smtClean="0">
                <a:solidFill>
                  <a:schemeClr val="accent1">
                    <a:lumMod val="50000"/>
                  </a:schemeClr>
                </a:solidFill>
              </a:rPr>
              <a:t>Step 3: Sign and submit completed timesheet to payroll for processing.</a:t>
            </a:r>
          </a:p>
        </p:txBody>
      </p:sp>
      <p:pic>
        <p:nvPicPr>
          <p:cNvPr id="3" name="Picture 2"/>
          <p:cNvPicPr>
            <a:picLocks noChangeAspect="1"/>
          </p:cNvPicPr>
          <p:nvPr/>
        </p:nvPicPr>
        <p:blipFill>
          <a:blip r:embed="rId4"/>
          <a:stretch>
            <a:fillRect/>
          </a:stretch>
        </p:blipFill>
        <p:spPr>
          <a:xfrm>
            <a:off x="506292" y="3545631"/>
            <a:ext cx="11145682" cy="1278475"/>
          </a:xfrm>
          <a:prstGeom prst="rect">
            <a:avLst/>
          </a:prstGeom>
        </p:spPr>
      </p:pic>
      <p:pic>
        <p:nvPicPr>
          <p:cNvPr id="5" name="Picture 4"/>
          <p:cNvPicPr>
            <a:picLocks noChangeAspect="1"/>
          </p:cNvPicPr>
          <p:nvPr/>
        </p:nvPicPr>
        <p:blipFill>
          <a:blip r:embed="rId5"/>
          <a:stretch>
            <a:fillRect/>
          </a:stretch>
        </p:blipFill>
        <p:spPr>
          <a:xfrm>
            <a:off x="1866925" y="3264816"/>
            <a:ext cx="7819618" cy="280815"/>
          </a:xfrm>
          <a:prstGeom prst="rect">
            <a:avLst/>
          </a:prstGeom>
        </p:spPr>
      </p:pic>
    </p:spTree>
    <p:extLst>
      <p:ext uri="{BB962C8B-B14F-4D97-AF65-F5344CB8AC3E}">
        <p14:creationId xmlns:p14="http://schemas.microsoft.com/office/powerpoint/2010/main" val="23681927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490883" y="1223882"/>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409575" y="378231"/>
            <a:ext cx="12191999" cy="707886"/>
          </a:xfrm>
          <a:prstGeom prst="rect">
            <a:avLst/>
          </a:prstGeom>
          <a:noFill/>
        </p:spPr>
        <p:txBody>
          <a:bodyPr wrap="square" lIns="91440" tIns="45720" rIns="91440" bIns="45720">
            <a:spAutoFit/>
          </a:bodyPr>
          <a:lstStyle/>
          <a:p>
            <a:r>
              <a:rPr lang="en-US" sz="4000" dirty="0" smtClean="0">
                <a:ln w="0"/>
                <a:solidFill>
                  <a:srgbClr val="FF9933"/>
                </a:solidFill>
                <a:effectLst>
                  <a:outerShdw blurRad="38100" dist="19050" dir="2700000" algn="tl" rotWithShape="0">
                    <a:schemeClr val="dk1">
                      <a:alpha val="40000"/>
                    </a:schemeClr>
                  </a:outerShdw>
                </a:effectLst>
              </a:rPr>
              <a:t>Transfers In/Out</a:t>
            </a:r>
            <a:endParaRPr lang="en-US" sz="4000" cap="none" spc="0" dirty="0">
              <a:ln w="0"/>
              <a:solidFill>
                <a:srgbClr val="FF9933"/>
              </a:solidFill>
              <a:effectLst>
                <a:outerShdw blurRad="38100" dist="19050" dir="2700000" algn="tl" rotWithShape="0">
                  <a:schemeClr val="dk1">
                    <a:alpha val="40000"/>
                  </a:schemeClr>
                </a:outerShdw>
              </a:effectLst>
            </a:endParaRPr>
          </a:p>
        </p:txBody>
      </p:sp>
      <p:sp>
        <p:nvSpPr>
          <p:cNvPr id="7" name="TextBox 6"/>
          <p:cNvSpPr txBox="1"/>
          <p:nvPr/>
        </p:nvSpPr>
        <p:spPr>
          <a:xfrm>
            <a:off x="409575" y="1154823"/>
            <a:ext cx="10605742" cy="4031873"/>
          </a:xfrm>
          <a:prstGeom prst="rect">
            <a:avLst/>
          </a:prstGeom>
          <a:noFill/>
        </p:spPr>
        <p:txBody>
          <a:bodyPr wrap="square" rtlCol="0">
            <a:spAutoFit/>
          </a:bodyPr>
          <a:lstStyle/>
          <a:p>
            <a:endParaRPr lang="en-US" sz="2400" dirty="0">
              <a:solidFill>
                <a:schemeClr val="accent1">
                  <a:lumMod val="50000"/>
                </a:schemeClr>
              </a:solidFill>
            </a:endParaRPr>
          </a:p>
          <a:p>
            <a:r>
              <a:rPr lang="en-US" sz="2400" dirty="0" smtClean="0">
                <a:solidFill>
                  <a:schemeClr val="accent1">
                    <a:lumMod val="50000"/>
                  </a:schemeClr>
                </a:solidFill>
              </a:rPr>
              <a:t>Friendly reminders:</a:t>
            </a:r>
          </a:p>
          <a:p>
            <a:endParaRPr lang="en-US" sz="1400" dirty="0" smtClean="0">
              <a:solidFill>
                <a:schemeClr val="accent1">
                  <a:lumMod val="50000"/>
                </a:schemeClr>
              </a:solidFill>
            </a:endParaRPr>
          </a:p>
          <a:p>
            <a:pPr marL="800100" lvl="1" indent="-342900">
              <a:buFont typeface="Arial" panose="020B0604020202020204" pitchFamily="34" charset="0"/>
              <a:buChar char="•"/>
            </a:pPr>
            <a:r>
              <a:rPr lang="en-US" sz="2400" dirty="0" smtClean="0">
                <a:solidFill>
                  <a:schemeClr val="accent1">
                    <a:lumMod val="50000"/>
                  </a:schemeClr>
                </a:solidFill>
              </a:rPr>
              <a:t>On the PPDS/PAR please note the Action Type as “Transfer In or Transfer Out”</a:t>
            </a:r>
          </a:p>
          <a:p>
            <a:pPr lvl="1"/>
            <a:endParaRPr lang="en-US" sz="2400" dirty="0" smtClean="0">
              <a:solidFill>
                <a:schemeClr val="accent1">
                  <a:lumMod val="50000"/>
                </a:schemeClr>
              </a:solidFill>
            </a:endParaRPr>
          </a:p>
          <a:p>
            <a:pPr marL="800100" lvl="1" indent="-342900">
              <a:buFont typeface="Arial" panose="020B0604020202020204" pitchFamily="34" charset="0"/>
              <a:buChar char="•"/>
            </a:pPr>
            <a:endParaRPr lang="en-US" sz="1400" dirty="0" smtClean="0">
              <a:solidFill>
                <a:schemeClr val="accent1">
                  <a:lumMod val="50000"/>
                </a:schemeClr>
              </a:solidFill>
            </a:endParaRPr>
          </a:p>
          <a:p>
            <a:pPr marL="800100" lvl="1" indent="-342900">
              <a:buFont typeface="Arial" panose="020B0604020202020204" pitchFamily="34" charset="0"/>
              <a:buChar char="•"/>
            </a:pPr>
            <a:endParaRPr lang="en-US" sz="1400" dirty="0">
              <a:solidFill>
                <a:schemeClr val="accent1">
                  <a:lumMod val="50000"/>
                </a:schemeClr>
              </a:solidFill>
            </a:endParaRPr>
          </a:p>
          <a:p>
            <a:pPr marL="800100" lvl="1" indent="-342900">
              <a:buFont typeface="Arial" panose="020B0604020202020204" pitchFamily="34" charset="0"/>
              <a:buChar char="•"/>
            </a:pPr>
            <a:endParaRPr lang="en-US" sz="1400" dirty="0" smtClean="0">
              <a:solidFill>
                <a:schemeClr val="accent1">
                  <a:lumMod val="50000"/>
                </a:schemeClr>
              </a:solidFill>
            </a:endParaRPr>
          </a:p>
          <a:p>
            <a:pPr marL="742950" lvl="1" indent="-285750">
              <a:buFont typeface="Arial" panose="020B0604020202020204" pitchFamily="34" charset="0"/>
              <a:buChar char="•"/>
            </a:pPr>
            <a:endParaRPr lang="en-US" sz="1400" dirty="0" smtClean="0">
              <a:solidFill>
                <a:schemeClr val="accent1">
                  <a:lumMod val="50000"/>
                </a:schemeClr>
              </a:solidFill>
            </a:endParaRPr>
          </a:p>
          <a:p>
            <a:pPr marL="742950" lvl="1" indent="-285750">
              <a:buFont typeface="Arial" panose="020B0604020202020204" pitchFamily="34" charset="0"/>
              <a:buChar char="•"/>
            </a:pPr>
            <a:r>
              <a:rPr lang="en-US" sz="2400" dirty="0" smtClean="0">
                <a:solidFill>
                  <a:schemeClr val="accent1">
                    <a:lumMod val="50000"/>
                  </a:schemeClr>
                </a:solidFill>
              </a:rPr>
              <a:t>Under comments and notes indicate which agency the employee is “Transferring </a:t>
            </a:r>
            <a:r>
              <a:rPr lang="en-US" sz="2400" dirty="0">
                <a:solidFill>
                  <a:schemeClr val="accent1">
                    <a:lumMod val="50000"/>
                  </a:schemeClr>
                </a:solidFill>
              </a:rPr>
              <a:t>T</a:t>
            </a:r>
            <a:r>
              <a:rPr lang="en-US" sz="2400" dirty="0" smtClean="0">
                <a:solidFill>
                  <a:schemeClr val="accent1">
                    <a:lumMod val="50000"/>
                  </a:schemeClr>
                </a:solidFill>
              </a:rPr>
              <a:t>o or From”</a:t>
            </a:r>
          </a:p>
          <a:p>
            <a:pPr marL="800100" lvl="1" indent="-342900">
              <a:buFont typeface="Arial" panose="020B0604020202020204" pitchFamily="34" charset="0"/>
              <a:buChar char="•"/>
            </a:pPr>
            <a:endParaRPr lang="en-US" sz="1400" dirty="0" smtClean="0">
              <a:solidFill>
                <a:schemeClr val="accent1">
                  <a:lumMod val="50000"/>
                </a:schemeClr>
              </a:solidFill>
            </a:endParaRPr>
          </a:p>
          <a:p>
            <a:pPr marL="800100" lvl="1" indent="-342900">
              <a:buFont typeface="Arial" panose="020B0604020202020204" pitchFamily="34" charset="0"/>
              <a:buChar char="•"/>
            </a:pPr>
            <a:endParaRPr lang="en-US" sz="1400" dirty="0" smtClean="0">
              <a:solidFill>
                <a:schemeClr val="accent1">
                  <a:lumMod val="50000"/>
                </a:schemeClr>
              </a:solidFill>
            </a:endParaRPr>
          </a:p>
          <a:p>
            <a:pPr marL="800100" lvl="1" indent="-342900">
              <a:buFont typeface="Arial" panose="020B0604020202020204" pitchFamily="34" charset="0"/>
              <a:buChar char="•"/>
            </a:pPr>
            <a:endParaRPr lang="en-US" sz="1400" dirty="0" smtClean="0">
              <a:solidFill>
                <a:schemeClr val="accent1">
                  <a:lumMod val="50000"/>
                </a:schemeClr>
              </a:solidFill>
            </a:endParaRPr>
          </a:p>
        </p:txBody>
      </p:sp>
      <p:pic>
        <p:nvPicPr>
          <p:cNvPr id="2" name="Picture 1"/>
          <p:cNvPicPr>
            <a:picLocks noChangeAspect="1"/>
          </p:cNvPicPr>
          <p:nvPr/>
        </p:nvPicPr>
        <p:blipFill rotWithShape="1">
          <a:blip r:embed="rId4"/>
          <a:srcRect b="4215"/>
          <a:stretch/>
        </p:blipFill>
        <p:spPr>
          <a:xfrm>
            <a:off x="1242315" y="2630066"/>
            <a:ext cx="9679136" cy="930819"/>
          </a:xfrm>
          <a:prstGeom prst="rect">
            <a:avLst/>
          </a:prstGeom>
        </p:spPr>
      </p:pic>
      <p:pic>
        <p:nvPicPr>
          <p:cNvPr id="3" name="Picture 2"/>
          <p:cNvPicPr>
            <a:picLocks noChangeAspect="1"/>
          </p:cNvPicPr>
          <p:nvPr/>
        </p:nvPicPr>
        <p:blipFill rotWithShape="1">
          <a:blip r:embed="rId5"/>
          <a:srcRect b="6042"/>
          <a:stretch/>
        </p:blipFill>
        <p:spPr>
          <a:xfrm>
            <a:off x="1342982" y="4605950"/>
            <a:ext cx="5624670" cy="762070"/>
          </a:xfrm>
          <a:prstGeom prst="rect">
            <a:avLst/>
          </a:prstGeom>
        </p:spPr>
      </p:pic>
    </p:spTree>
    <p:extLst>
      <p:ext uri="{BB962C8B-B14F-4D97-AF65-F5344CB8AC3E}">
        <p14:creationId xmlns:p14="http://schemas.microsoft.com/office/powerpoint/2010/main" val="24414397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490883" y="1223882"/>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490883" y="378231"/>
            <a:ext cx="12191999" cy="707886"/>
          </a:xfrm>
          <a:prstGeom prst="rect">
            <a:avLst/>
          </a:prstGeom>
          <a:noFill/>
        </p:spPr>
        <p:txBody>
          <a:bodyPr wrap="square" lIns="91440" tIns="45720" rIns="91440" bIns="45720">
            <a:spAutoFit/>
          </a:bodyPr>
          <a:lstStyle/>
          <a:p>
            <a:r>
              <a:rPr lang="en-US" sz="4000" dirty="0" smtClean="0">
                <a:ln w="0"/>
                <a:solidFill>
                  <a:srgbClr val="FF9933"/>
                </a:solidFill>
                <a:effectLst>
                  <a:outerShdw blurRad="38100" dist="19050" dir="2700000" algn="tl" rotWithShape="0">
                    <a:schemeClr val="dk1">
                      <a:alpha val="40000"/>
                    </a:schemeClr>
                  </a:outerShdw>
                </a:effectLst>
              </a:rPr>
              <a:t>Transfer In – Forms Needed</a:t>
            </a:r>
            <a:endParaRPr lang="en-US" sz="4000" cap="none" spc="0" dirty="0">
              <a:ln w="0"/>
              <a:solidFill>
                <a:srgbClr val="FF9933"/>
              </a:solidFill>
              <a:effectLst>
                <a:outerShdw blurRad="38100" dist="19050" dir="2700000" algn="tl" rotWithShape="0">
                  <a:schemeClr val="dk1">
                    <a:alpha val="40000"/>
                  </a:schemeClr>
                </a:outerShdw>
              </a:effectLst>
            </a:endParaRPr>
          </a:p>
        </p:txBody>
      </p:sp>
      <p:sp>
        <p:nvSpPr>
          <p:cNvPr id="7" name="TextBox 6"/>
          <p:cNvSpPr txBox="1"/>
          <p:nvPr/>
        </p:nvSpPr>
        <p:spPr>
          <a:xfrm>
            <a:off x="-1" y="709683"/>
            <a:ext cx="11232107" cy="6432530"/>
          </a:xfrm>
          <a:prstGeom prst="rect">
            <a:avLst/>
          </a:prstGeom>
          <a:noFill/>
        </p:spPr>
        <p:txBody>
          <a:bodyPr wrap="square" rtlCol="0">
            <a:spAutoFit/>
          </a:bodyPr>
          <a:lstStyle/>
          <a:p>
            <a:endParaRPr lang="en-US" sz="1700" dirty="0">
              <a:solidFill>
                <a:schemeClr val="accent1">
                  <a:lumMod val="50000"/>
                </a:schemeClr>
              </a:solidFill>
            </a:endParaRPr>
          </a:p>
          <a:p>
            <a:endParaRPr lang="en-US" sz="1700" dirty="0" smtClean="0">
              <a:solidFill>
                <a:schemeClr val="accent1">
                  <a:lumMod val="50000"/>
                </a:schemeClr>
              </a:solidFill>
            </a:endParaRPr>
          </a:p>
          <a:p>
            <a:pPr marL="800100" lvl="1" indent="-342900">
              <a:buFont typeface="Arial" panose="020B0604020202020204" pitchFamily="34" charset="0"/>
              <a:buChar char="•"/>
            </a:pPr>
            <a:r>
              <a:rPr lang="en-US" sz="1700" dirty="0" smtClean="0">
                <a:solidFill>
                  <a:schemeClr val="accent1">
                    <a:lumMod val="50000"/>
                  </a:schemeClr>
                </a:solidFill>
              </a:rPr>
              <a:t>PEBB Worksheet A-5</a:t>
            </a:r>
            <a:r>
              <a:rPr lang="en-US" sz="1700" dirty="0">
                <a:solidFill>
                  <a:schemeClr val="accent1">
                    <a:lumMod val="50000"/>
                  </a:schemeClr>
                </a:solidFill>
              </a:rPr>
              <a:t>;</a:t>
            </a:r>
            <a:r>
              <a:rPr lang="en-US" sz="1700" dirty="0" smtClean="0">
                <a:solidFill>
                  <a:schemeClr val="accent1">
                    <a:lumMod val="50000"/>
                  </a:schemeClr>
                </a:solidFill>
              </a:rPr>
              <a:t> Transfer Employee:</a:t>
            </a:r>
          </a:p>
          <a:p>
            <a:pPr marL="1257300" lvl="2" indent="-342900">
              <a:buFont typeface="Arial" panose="020B0604020202020204" pitchFamily="34" charset="0"/>
              <a:buChar char="•"/>
            </a:pPr>
            <a:r>
              <a:rPr lang="en-US" sz="1700" dirty="0" smtClean="0">
                <a:solidFill>
                  <a:schemeClr val="accent1">
                    <a:lumMod val="50000"/>
                  </a:schemeClr>
                </a:solidFill>
              </a:rPr>
              <a:t>When an employee transfers from one employing agency to another without a break in PEBB coverage their insurance coverage remains the same.</a:t>
            </a:r>
          </a:p>
          <a:p>
            <a:pPr marL="800100" lvl="1" indent="-342900">
              <a:buFont typeface="Arial" panose="020B0604020202020204" pitchFamily="34" charset="0"/>
              <a:buChar char="•"/>
            </a:pPr>
            <a:endParaRPr lang="en-US" sz="1100" dirty="0" smtClean="0">
              <a:solidFill>
                <a:schemeClr val="accent1">
                  <a:lumMod val="50000"/>
                </a:schemeClr>
              </a:solidFill>
            </a:endParaRPr>
          </a:p>
          <a:p>
            <a:pPr marL="800100" lvl="1" indent="-342900">
              <a:buFont typeface="Arial" panose="020B0604020202020204" pitchFamily="34" charset="0"/>
              <a:buChar char="•"/>
            </a:pPr>
            <a:r>
              <a:rPr lang="en-US" sz="1700" dirty="0" smtClean="0">
                <a:solidFill>
                  <a:schemeClr val="accent1">
                    <a:lumMod val="50000"/>
                  </a:schemeClr>
                </a:solidFill>
              </a:rPr>
              <a:t>Retirement Status Form: </a:t>
            </a:r>
          </a:p>
          <a:p>
            <a:pPr marL="1257300" lvl="2" indent="-342900">
              <a:buFont typeface="Arial" panose="020B0604020202020204" pitchFamily="34" charset="0"/>
              <a:buChar char="•"/>
            </a:pPr>
            <a:r>
              <a:rPr lang="en-US" sz="1700" dirty="0" smtClean="0">
                <a:solidFill>
                  <a:schemeClr val="accent1">
                    <a:lumMod val="50000"/>
                  </a:schemeClr>
                </a:solidFill>
              </a:rPr>
              <a:t>We use this form to validate the retirement status of all new employees.</a:t>
            </a:r>
          </a:p>
          <a:p>
            <a:pPr marL="800100" lvl="1" indent="-342900">
              <a:buFont typeface="Arial" panose="020B0604020202020204" pitchFamily="34" charset="0"/>
              <a:buChar char="•"/>
            </a:pPr>
            <a:endParaRPr lang="en-US" sz="1100" dirty="0" smtClean="0">
              <a:solidFill>
                <a:schemeClr val="accent1">
                  <a:lumMod val="50000"/>
                </a:schemeClr>
              </a:solidFill>
            </a:endParaRPr>
          </a:p>
          <a:p>
            <a:pPr marL="800100" lvl="1" indent="-342900">
              <a:buFont typeface="Arial" panose="020B0604020202020204" pitchFamily="34" charset="0"/>
              <a:buChar char="•"/>
            </a:pPr>
            <a:r>
              <a:rPr lang="en-US" sz="1700" dirty="0" smtClean="0">
                <a:solidFill>
                  <a:schemeClr val="accent1">
                    <a:lumMod val="50000"/>
                  </a:schemeClr>
                </a:solidFill>
              </a:rPr>
              <a:t>	FSA Transfer Form:</a:t>
            </a:r>
          </a:p>
          <a:p>
            <a:pPr marL="1257300" lvl="2" indent="-342900">
              <a:buFont typeface="Arial" panose="020B0604020202020204" pitchFamily="34" charset="0"/>
              <a:buChar char="•"/>
            </a:pPr>
            <a:r>
              <a:rPr lang="en-US" sz="1700" dirty="0" smtClean="0">
                <a:solidFill>
                  <a:schemeClr val="accent1">
                    <a:lumMod val="50000"/>
                  </a:schemeClr>
                </a:solidFill>
              </a:rPr>
              <a:t>If an employee is enrolled in Medical Flexible Spending Account (FSA) or Dependent Care Assistance Program (DCAP) the employee must submit the form to payroll no later than 30 days after the date of transfer.</a:t>
            </a:r>
          </a:p>
          <a:p>
            <a:pPr marL="1257300" lvl="2" indent="-342900">
              <a:buFont typeface="Arial" panose="020B0604020202020204" pitchFamily="34" charset="0"/>
              <a:buChar char="•"/>
            </a:pPr>
            <a:r>
              <a:rPr lang="en-US" sz="1700" dirty="0" smtClean="0">
                <a:solidFill>
                  <a:schemeClr val="accent1">
                    <a:lumMod val="50000"/>
                  </a:schemeClr>
                </a:solidFill>
              </a:rPr>
              <a:t>An agency transfer is not a qualifying event to change your Medical FSA or DCAP election.</a:t>
            </a:r>
          </a:p>
          <a:p>
            <a:pPr marL="1257300" lvl="2" indent="-342900">
              <a:buFont typeface="Arial" panose="020B0604020202020204" pitchFamily="34" charset="0"/>
              <a:buChar char="•"/>
            </a:pPr>
            <a:endParaRPr lang="en-US" sz="1100" dirty="0" smtClean="0">
              <a:solidFill>
                <a:schemeClr val="accent1">
                  <a:lumMod val="50000"/>
                </a:schemeClr>
              </a:solidFill>
            </a:endParaRPr>
          </a:p>
          <a:p>
            <a:pPr marL="800100" lvl="1" indent="-342900">
              <a:buFont typeface="Arial" panose="020B0604020202020204" pitchFamily="34" charset="0"/>
              <a:buChar char="•"/>
            </a:pPr>
            <a:r>
              <a:rPr lang="en-US" sz="1700" dirty="0" smtClean="0">
                <a:solidFill>
                  <a:schemeClr val="accent1">
                    <a:lumMod val="50000"/>
                  </a:schemeClr>
                </a:solidFill>
              </a:rPr>
              <a:t>Retirement Member Information Form (PERS 3 only):</a:t>
            </a:r>
          </a:p>
          <a:p>
            <a:pPr marL="1257300" lvl="2" indent="-342900">
              <a:buFont typeface="Arial" panose="020B0604020202020204" pitchFamily="34" charset="0"/>
              <a:buChar char="•"/>
            </a:pPr>
            <a:r>
              <a:rPr lang="en-US" sz="1700" dirty="0" smtClean="0">
                <a:solidFill>
                  <a:schemeClr val="accent1">
                    <a:lumMod val="50000"/>
                  </a:schemeClr>
                </a:solidFill>
              </a:rPr>
              <a:t>Because PERS 3 members have 90 days to choose a new retirement rate, these employees will be set up in HRMS as PERS 3 Rate 0 until we receive a Member Information Form (MIF). What this means is that active PERS 3 members that transfer in will not be contributing employee contributions to PERS 3 until we receive this form or 90 days default occurs. Default rate is Rate A (5%) Self. Employer contributions will continue during this 90 day window. </a:t>
            </a:r>
          </a:p>
          <a:p>
            <a:pPr marL="800100" lvl="1" indent="-342900">
              <a:buFont typeface="Arial" panose="020B0604020202020204" pitchFamily="34" charset="0"/>
              <a:buChar char="•"/>
            </a:pPr>
            <a:endParaRPr lang="en-US" sz="1100" dirty="0" smtClean="0">
              <a:solidFill>
                <a:schemeClr val="accent1">
                  <a:lumMod val="50000"/>
                </a:schemeClr>
              </a:solidFill>
            </a:endParaRPr>
          </a:p>
          <a:p>
            <a:pPr marL="800100" lvl="1" indent="-342900">
              <a:buFont typeface="Arial" panose="020B0604020202020204" pitchFamily="34" charset="0"/>
              <a:buChar char="•"/>
            </a:pPr>
            <a:r>
              <a:rPr lang="en-US" sz="1700" dirty="0">
                <a:solidFill>
                  <a:schemeClr val="accent1">
                    <a:lumMod val="50000"/>
                  </a:schemeClr>
                </a:solidFill>
              </a:rPr>
              <a:t> </a:t>
            </a:r>
            <a:r>
              <a:rPr lang="en-US" sz="1700" dirty="0" smtClean="0">
                <a:solidFill>
                  <a:schemeClr val="accent1">
                    <a:lumMod val="50000"/>
                  </a:schemeClr>
                </a:solidFill>
              </a:rPr>
              <a:t>W-4</a:t>
            </a:r>
          </a:p>
          <a:p>
            <a:pPr lvl="1"/>
            <a:endParaRPr lang="en-US" sz="1700" dirty="0" smtClean="0">
              <a:solidFill>
                <a:schemeClr val="accent1">
                  <a:lumMod val="50000"/>
                </a:schemeClr>
              </a:solidFill>
            </a:endParaRPr>
          </a:p>
          <a:p>
            <a:pPr marL="800100" lvl="1" indent="-342900">
              <a:buFont typeface="Arial" panose="020B0604020202020204" pitchFamily="34" charset="0"/>
              <a:buChar char="•"/>
            </a:pPr>
            <a:r>
              <a:rPr lang="en-US" sz="1700" dirty="0" smtClean="0">
                <a:solidFill>
                  <a:schemeClr val="accent1">
                    <a:lumMod val="50000"/>
                  </a:schemeClr>
                </a:solidFill>
              </a:rPr>
              <a:t>EFT </a:t>
            </a:r>
            <a:r>
              <a:rPr lang="en-US" sz="1700" dirty="0">
                <a:solidFill>
                  <a:schemeClr val="accent1">
                    <a:lumMod val="50000"/>
                  </a:schemeClr>
                </a:solidFill>
              </a:rPr>
              <a:t>Form</a:t>
            </a:r>
          </a:p>
          <a:p>
            <a:pPr marL="800100" lvl="1" indent="-342900">
              <a:buFont typeface="Arial" panose="020B0604020202020204" pitchFamily="34" charset="0"/>
              <a:buChar char="•"/>
            </a:pPr>
            <a:endParaRPr lang="en-US" sz="1100" dirty="0">
              <a:solidFill>
                <a:schemeClr val="accent1">
                  <a:lumMod val="50000"/>
                </a:schemeClr>
              </a:solidFill>
            </a:endParaRPr>
          </a:p>
          <a:p>
            <a:endParaRPr lang="en-US" sz="1700" dirty="0" smtClean="0">
              <a:solidFill>
                <a:schemeClr val="accent1">
                  <a:lumMod val="50000"/>
                </a:schemeClr>
              </a:solidFill>
            </a:endParaRPr>
          </a:p>
        </p:txBody>
      </p:sp>
    </p:spTree>
    <p:extLst>
      <p:ext uri="{BB962C8B-B14F-4D97-AF65-F5344CB8AC3E}">
        <p14:creationId xmlns:p14="http://schemas.microsoft.com/office/powerpoint/2010/main" val="31076938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600783" y="1279565"/>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505533" y="367735"/>
            <a:ext cx="11277601" cy="707886"/>
          </a:xfrm>
          <a:prstGeom prst="rect">
            <a:avLst/>
          </a:prstGeom>
          <a:noFill/>
        </p:spPr>
        <p:txBody>
          <a:bodyPr wrap="square" lIns="91440" tIns="45720" rIns="91440" bIns="45720">
            <a:spAutoFit/>
          </a:bodyPr>
          <a:lstStyle/>
          <a:p>
            <a:r>
              <a:rPr lang="en-US" sz="4000" dirty="0" smtClean="0">
                <a:ln w="0"/>
                <a:solidFill>
                  <a:srgbClr val="FF9933"/>
                </a:solidFill>
                <a:effectLst>
                  <a:outerShdw blurRad="38100" dist="19050" dir="2700000" algn="tl" rotWithShape="0">
                    <a:schemeClr val="dk1">
                      <a:alpha val="40000"/>
                    </a:schemeClr>
                  </a:outerShdw>
                </a:effectLst>
              </a:rPr>
              <a:t>Supervising Training and Transfers In/Out</a:t>
            </a:r>
            <a:endParaRPr lang="en-US" sz="4000" dirty="0">
              <a:ln w="0"/>
              <a:solidFill>
                <a:srgbClr val="FF9933"/>
              </a:solidFill>
              <a:effectLst>
                <a:outerShdw blurRad="38100" dist="19050" dir="2700000" algn="tl" rotWithShape="0">
                  <a:schemeClr val="dk1">
                    <a:alpha val="40000"/>
                  </a:schemeClr>
                </a:outerShdw>
              </a:effectLst>
            </a:endParaRPr>
          </a:p>
        </p:txBody>
      </p:sp>
      <p:sp>
        <p:nvSpPr>
          <p:cNvPr id="6" name="object 10"/>
          <p:cNvSpPr/>
          <p:nvPr/>
        </p:nvSpPr>
        <p:spPr>
          <a:xfrm>
            <a:off x="3376247" y="1513468"/>
            <a:ext cx="4985003" cy="4939283"/>
          </a:xfrm>
          <a:prstGeom prst="rect">
            <a:avLst/>
          </a:prstGeom>
          <a:blipFill>
            <a:blip r:embed="rId4" cstate="print">
              <a:duotone>
                <a:schemeClr val="accent2">
                  <a:shade val="45000"/>
                  <a:satMod val="135000"/>
                </a:schemeClr>
                <a:prstClr val="white"/>
              </a:duotone>
            </a:blip>
            <a:stretch>
              <a:fillRect/>
            </a:stretch>
          </a:blipFill>
        </p:spPr>
        <p:txBody>
          <a:bodyPr wrap="square" lIns="0" tIns="0" rIns="0" bIns="0" rtlCol="0"/>
          <a:lstStyle/>
          <a:p>
            <a:endParaRPr/>
          </a:p>
        </p:txBody>
      </p:sp>
      <p:sp>
        <p:nvSpPr>
          <p:cNvPr id="7" name="object 11"/>
          <p:cNvSpPr txBox="1">
            <a:spLocks/>
          </p:cNvSpPr>
          <p:nvPr/>
        </p:nvSpPr>
        <p:spPr>
          <a:xfrm>
            <a:off x="4153296" y="3043309"/>
            <a:ext cx="3430904" cy="939800"/>
          </a:xfrm>
          <a:prstGeom prst="rect">
            <a:avLst/>
          </a:prstGeom>
        </p:spPr>
        <p:txBody>
          <a:bodyPr vert="horz" wrap="square" lIns="0" tIns="12700"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nSpc>
                <a:spcPct val="100000"/>
              </a:lnSpc>
              <a:spcBef>
                <a:spcPts val="100"/>
              </a:spcBef>
            </a:pPr>
            <a:r>
              <a:rPr lang="en-US" b="1" spc="-55" dirty="0" smtClean="0">
                <a:solidFill>
                  <a:schemeClr val="accent1">
                    <a:lumMod val="50000"/>
                  </a:schemeClr>
                </a:solidFill>
              </a:rPr>
              <a:t>Q</a:t>
            </a:r>
            <a:r>
              <a:rPr lang="en-US" b="1" spc="-45" dirty="0" smtClean="0">
                <a:solidFill>
                  <a:schemeClr val="accent1">
                    <a:lumMod val="50000"/>
                  </a:schemeClr>
                </a:solidFill>
              </a:rPr>
              <a:t>u</a:t>
            </a:r>
            <a:r>
              <a:rPr lang="en-US" b="1" spc="-55" dirty="0" smtClean="0">
                <a:solidFill>
                  <a:schemeClr val="accent1">
                    <a:lumMod val="50000"/>
                  </a:schemeClr>
                </a:solidFill>
              </a:rPr>
              <a:t>e</a:t>
            </a:r>
            <a:r>
              <a:rPr lang="en-US" b="1" spc="-114" dirty="0" smtClean="0">
                <a:solidFill>
                  <a:schemeClr val="accent1">
                    <a:lumMod val="50000"/>
                  </a:schemeClr>
                </a:solidFill>
              </a:rPr>
              <a:t>s</a:t>
            </a:r>
            <a:r>
              <a:rPr lang="en-US" b="1" spc="-55" dirty="0" smtClean="0">
                <a:solidFill>
                  <a:schemeClr val="accent1">
                    <a:lumMod val="50000"/>
                  </a:schemeClr>
                </a:solidFill>
              </a:rPr>
              <a:t>t</a:t>
            </a:r>
            <a:r>
              <a:rPr lang="en-US" b="1" spc="-45" dirty="0" smtClean="0">
                <a:solidFill>
                  <a:schemeClr val="accent1">
                    <a:lumMod val="50000"/>
                  </a:schemeClr>
                </a:solidFill>
              </a:rPr>
              <a:t>ions?</a:t>
            </a:r>
            <a:endParaRPr lang="en-US" b="1" dirty="0">
              <a:solidFill>
                <a:schemeClr val="accent1">
                  <a:lumMod val="50000"/>
                </a:schemeClr>
              </a:solidFill>
            </a:endParaRPr>
          </a:p>
        </p:txBody>
      </p:sp>
    </p:spTree>
    <p:extLst>
      <p:ext uri="{BB962C8B-B14F-4D97-AF65-F5344CB8AC3E}">
        <p14:creationId xmlns:p14="http://schemas.microsoft.com/office/powerpoint/2010/main" val="2658408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sp>
        <p:nvSpPr>
          <p:cNvPr id="11" name="Rectangle 10"/>
          <p:cNvSpPr/>
          <p:nvPr/>
        </p:nvSpPr>
        <p:spPr>
          <a:xfrm>
            <a:off x="2449286" y="2801533"/>
            <a:ext cx="6738257" cy="707886"/>
          </a:xfrm>
          <a:prstGeom prst="rect">
            <a:avLst/>
          </a:prstGeom>
          <a:noFill/>
        </p:spPr>
        <p:txBody>
          <a:bodyPr wrap="square" lIns="91440" tIns="45720" rIns="91440" bIns="45720">
            <a:spAutoFit/>
          </a:bodyPr>
          <a:lstStyle/>
          <a:p>
            <a:pPr algn="ctr"/>
            <a:r>
              <a:rPr lang="en-US" sz="4000" cap="none" spc="0" dirty="0" smtClean="0">
                <a:ln w="0"/>
                <a:solidFill>
                  <a:srgbClr val="FF9933"/>
                </a:solidFill>
                <a:effectLst>
                  <a:outerShdw blurRad="38100" dist="19050" dir="2700000" algn="tl" rotWithShape="0">
                    <a:schemeClr val="dk1">
                      <a:alpha val="40000"/>
                    </a:schemeClr>
                  </a:outerShdw>
                </a:effectLst>
              </a:rPr>
              <a:t>2018 Open Enrollment</a:t>
            </a:r>
            <a:endParaRPr lang="en-US" sz="4000" cap="none" spc="0" dirty="0">
              <a:ln w="0"/>
              <a:solidFill>
                <a:srgbClr val="FF9933"/>
              </a:solidFill>
              <a:effectLst>
                <a:outerShdw blurRad="38100" dist="19050" dir="2700000" algn="tl" rotWithShape="0">
                  <a:schemeClr val="dk1">
                    <a:alpha val="40000"/>
                  </a:schemeClr>
                </a:outerShdw>
              </a:effectLst>
            </a:endParaRPr>
          </a:p>
        </p:txBody>
      </p:sp>
      <p:cxnSp>
        <p:nvCxnSpPr>
          <p:cNvPr id="5" name="Straight Connector 4"/>
          <p:cNvCxnSpPr/>
          <p:nvPr/>
        </p:nvCxnSpPr>
        <p:spPr>
          <a:xfrm>
            <a:off x="600783" y="1279565"/>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575580" y="4964866"/>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107395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433731" y="1376282"/>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433731" y="410167"/>
            <a:ext cx="11277601" cy="707886"/>
          </a:xfrm>
          <a:prstGeom prst="rect">
            <a:avLst/>
          </a:prstGeom>
          <a:noFill/>
        </p:spPr>
        <p:txBody>
          <a:bodyPr wrap="square" lIns="91440" tIns="45720" rIns="91440" bIns="45720">
            <a:spAutoFit/>
          </a:bodyPr>
          <a:lstStyle/>
          <a:p>
            <a:r>
              <a:rPr lang="en-US" sz="4000" cap="none" spc="0" dirty="0" smtClean="0">
                <a:ln w="0"/>
                <a:solidFill>
                  <a:srgbClr val="FF9933"/>
                </a:solidFill>
                <a:effectLst>
                  <a:outerShdw blurRad="38100" dist="19050" dir="2700000" algn="tl" rotWithShape="0">
                    <a:schemeClr val="dk1">
                      <a:alpha val="40000"/>
                    </a:schemeClr>
                  </a:outerShdw>
                </a:effectLst>
              </a:rPr>
              <a:t>2018 Open Enrollment</a:t>
            </a:r>
            <a:endParaRPr lang="en-US" sz="4000" cap="none" spc="0" dirty="0">
              <a:ln w="0"/>
              <a:solidFill>
                <a:srgbClr val="FF9933"/>
              </a:solidFill>
              <a:effectLst>
                <a:outerShdw blurRad="38100" dist="19050" dir="2700000" algn="tl" rotWithShape="0">
                  <a:schemeClr val="dk1">
                    <a:alpha val="40000"/>
                  </a:schemeClr>
                </a:outerShdw>
              </a:effectLst>
            </a:endParaRPr>
          </a:p>
        </p:txBody>
      </p:sp>
      <p:sp>
        <p:nvSpPr>
          <p:cNvPr id="2" name="TextBox 1"/>
          <p:cNvSpPr txBox="1"/>
          <p:nvPr/>
        </p:nvSpPr>
        <p:spPr>
          <a:xfrm>
            <a:off x="536331" y="1646521"/>
            <a:ext cx="11421207" cy="3939540"/>
          </a:xfrm>
          <a:prstGeom prst="rect">
            <a:avLst/>
          </a:prstGeom>
          <a:noFill/>
        </p:spPr>
        <p:txBody>
          <a:bodyPr wrap="square" rtlCol="0">
            <a:spAutoFit/>
          </a:bodyPr>
          <a:lstStyle/>
          <a:p>
            <a:pPr algn="ctr"/>
            <a:r>
              <a:rPr lang="en-US" sz="4000" dirty="0">
                <a:solidFill>
                  <a:schemeClr val="accent1">
                    <a:lumMod val="50000"/>
                  </a:schemeClr>
                </a:solidFill>
              </a:rPr>
              <a:t>Annual Open </a:t>
            </a:r>
            <a:r>
              <a:rPr lang="en-US" sz="4000" dirty="0" smtClean="0">
                <a:solidFill>
                  <a:schemeClr val="accent1">
                    <a:lumMod val="50000"/>
                  </a:schemeClr>
                </a:solidFill>
              </a:rPr>
              <a:t>Enrollment</a:t>
            </a:r>
          </a:p>
          <a:p>
            <a:pPr algn="ctr"/>
            <a:endParaRPr lang="en-US" sz="1200" dirty="0">
              <a:solidFill>
                <a:schemeClr val="accent1">
                  <a:lumMod val="50000"/>
                </a:schemeClr>
              </a:solidFill>
            </a:endParaRPr>
          </a:p>
          <a:p>
            <a:pPr algn="ctr"/>
            <a:r>
              <a:rPr lang="en-US" sz="3600" b="1" dirty="0">
                <a:solidFill>
                  <a:schemeClr val="accent1">
                    <a:lumMod val="50000"/>
                  </a:schemeClr>
                </a:solidFill>
              </a:rPr>
              <a:t>November 1 </a:t>
            </a:r>
            <a:r>
              <a:rPr lang="en-US" sz="3600" dirty="0">
                <a:solidFill>
                  <a:schemeClr val="accent1">
                    <a:lumMod val="50000"/>
                  </a:schemeClr>
                </a:solidFill>
              </a:rPr>
              <a:t>through </a:t>
            </a:r>
            <a:r>
              <a:rPr lang="en-US" sz="3600" b="1" dirty="0">
                <a:solidFill>
                  <a:schemeClr val="accent1">
                    <a:lumMod val="50000"/>
                  </a:schemeClr>
                </a:solidFill>
              </a:rPr>
              <a:t>November </a:t>
            </a:r>
            <a:r>
              <a:rPr lang="en-US" sz="3600" b="1" dirty="0" smtClean="0">
                <a:solidFill>
                  <a:schemeClr val="accent1">
                    <a:lumMod val="50000"/>
                  </a:schemeClr>
                </a:solidFill>
              </a:rPr>
              <a:t>30</a:t>
            </a:r>
          </a:p>
          <a:p>
            <a:endParaRPr lang="en-US" sz="2400" b="1" dirty="0">
              <a:solidFill>
                <a:schemeClr val="accent1">
                  <a:lumMod val="50000"/>
                </a:schemeClr>
              </a:solidFill>
            </a:endParaRPr>
          </a:p>
          <a:p>
            <a:pPr marL="342900" indent="-342900">
              <a:buFont typeface="Arial" panose="020B0604020202020204" pitchFamily="34" charset="0"/>
              <a:buChar char="•"/>
            </a:pPr>
            <a:r>
              <a:rPr lang="en-US" sz="2400" dirty="0">
                <a:solidFill>
                  <a:schemeClr val="accent1">
                    <a:lumMod val="50000"/>
                  </a:schemeClr>
                </a:solidFill>
              </a:rPr>
              <a:t>All forms must be </a:t>
            </a:r>
            <a:r>
              <a:rPr lang="en-US" sz="2400" b="1" u="sng" dirty="0">
                <a:solidFill>
                  <a:schemeClr val="accent1">
                    <a:lumMod val="50000"/>
                  </a:schemeClr>
                </a:solidFill>
              </a:rPr>
              <a:t>received</a:t>
            </a:r>
            <a:r>
              <a:rPr lang="en-US" sz="2400" dirty="0">
                <a:solidFill>
                  <a:schemeClr val="accent1">
                    <a:lumMod val="50000"/>
                  </a:schemeClr>
                </a:solidFill>
              </a:rPr>
              <a:t> no earlier than November 1 and no later than </a:t>
            </a:r>
            <a:r>
              <a:rPr lang="en-US" sz="2400" dirty="0" smtClean="0">
                <a:solidFill>
                  <a:schemeClr val="accent1">
                    <a:lumMod val="50000"/>
                  </a:schemeClr>
                </a:solidFill>
              </a:rPr>
              <a:t>November 30</a:t>
            </a:r>
          </a:p>
          <a:p>
            <a:pPr marL="342900" indent="-342900">
              <a:buFont typeface="Arial" panose="020B0604020202020204" pitchFamily="34" charset="0"/>
              <a:buChar char="•"/>
            </a:pPr>
            <a:endParaRPr lang="en-US" sz="1400" dirty="0">
              <a:solidFill>
                <a:schemeClr val="accent1">
                  <a:lumMod val="50000"/>
                </a:schemeClr>
              </a:solidFill>
            </a:endParaRPr>
          </a:p>
          <a:p>
            <a:pPr marL="800100" lvl="1" indent="-342900">
              <a:buFont typeface="Arial" panose="020B0604020202020204" pitchFamily="34" charset="0"/>
              <a:buChar char="•"/>
            </a:pPr>
            <a:r>
              <a:rPr lang="en-US" sz="2400" dirty="0">
                <a:solidFill>
                  <a:schemeClr val="accent1">
                    <a:lumMod val="50000"/>
                  </a:schemeClr>
                </a:solidFill>
              </a:rPr>
              <a:t>The signature date on the form must not be prior to November </a:t>
            </a:r>
            <a:r>
              <a:rPr lang="en-US" sz="2400" dirty="0" smtClean="0">
                <a:solidFill>
                  <a:schemeClr val="accent1">
                    <a:lumMod val="50000"/>
                  </a:schemeClr>
                </a:solidFill>
              </a:rPr>
              <a:t>1</a:t>
            </a:r>
          </a:p>
          <a:p>
            <a:pPr marL="800100" lvl="1" indent="-342900">
              <a:buFont typeface="Arial" panose="020B0604020202020204" pitchFamily="34" charset="0"/>
              <a:buChar char="•"/>
            </a:pPr>
            <a:endParaRPr lang="en-US" sz="1400" dirty="0">
              <a:solidFill>
                <a:schemeClr val="accent1">
                  <a:lumMod val="50000"/>
                </a:schemeClr>
              </a:solidFill>
            </a:endParaRPr>
          </a:p>
          <a:p>
            <a:pPr marL="800100" lvl="1" indent="-342900">
              <a:buFont typeface="Arial" panose="020B0604020202020204" pitchFamily="34" charset="0"/>
              <a:buChar char="•"/>
            </a:pPr>
            <a:r>
              <a:rPr lang="en-US" sz="2400" dirty="0">
                <a:solidFill>
                  <a:schemeClr val="accent1">
                    <a:lumMod val="50000"/>
                  </a:schemeClr>
                </a:solidFill>
              </a:rPr>
              <a:t>The request must be on the 2018 Employee Enrollment/Change </a:t>
            </a:r>
            <a:r>
              <a:rPr lang="en-US" sz="2400" dirty="0" smtClean="0">
                <a:solidFill>
                  <a:schemeClr val="accent1">
                    <a:lumMod val="50000"/>
                  </a:schemeClr>
                </a:solidFill>
              </a:rPr>
              <a:t>form</a:t>
            </a:r>
          </a:p>
          <a:p>
            <a:pPr marL="800100" lvl="1" indent="-342900">
              <a:buFont typeface="Arial" panose="020B0604020202020204" pitchFamily="34" charset="0"/>
              <a:buChar char="•"/>
            </a:pPr>
            <a:endParaRPr lang="en-US" sz="1400" dirty="0">
              <a:solidFill>
                <a:schemeClr val="accent1">
                  <a:lumMod val="50000"/>
                </a:schemeClr>
              </a:solidFill>
            </a:endParaRPr>
          </a:p>
          <a:p>
            <a:pPr marL="342900" indent="-342900">
              <a:buFont typeface="Arial" panose="020B0604020202020204" pitchFamily="34" charset="0"/>
              <a:buChar char="•"/>
            </a:pPr>
            <a:r>
              <a:rPr lang="en-US" sz="2400" dirty="0">
                <a:solidFill>
                  <a:schemeClr val="accent1">
                    <a:lumMod val="50000"/>
                  </a:schemeClr>
                </a:solidFill>
              </a:rPr>
              <a:t>Changes are effective January 1, 2018</a:t>
            </a:r>
          </a:p>
        </p:txBody>
      </p:sp>
    </p:spTree>
    <p:extLst>
      <p:ext uri="{BB962C8B-B14F-4D97-AF65-F5344CB8AC3E}">
        <p14:creationId xmlns:p14="http://schemas.microsoft.com/office/powerpoint/2010/main" val="28371382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433731" y="1376282"/>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433731" y="410167"/>
            <a:ext cx="11277601" cy="707886"/>
          </a:xfrm>
          <a:prstGeom prst="rect">
            <a:avLst/>
          </a:prstGeom>
          <a:noFill/>
        </p:spPr>
        <p:txBody>
          <a:bodyPr wrap="square" lIns="91440" tIns="45720" rIns="91440" bIns="45720">
            <a:spAutoFit/>
          </a:bodyPr>
          <a:lstStyle/>
          <a:p>
            <a:r>
              <a:rPr lang="en-US" sz="4000" cap="none" spc="0" dirty="0" smtClean="0">
                <a:ln w="0"/>
                <a:solidFill>
                  <a:srgbClr val="FF9933"/>
                </a:solidFill>
                <a:effectLst>
                  <a:outerShdw blurRad="38100" dist="19050" dir="2700000" algn="tl" rotWithShape="0">
                    <a:schemeClr val="dk1">
                      <a:alpha val="40000"/>
                    </a:schemeClr>
                  </a:outerShdw>
                </a:effectLst>
              </a:rPr>
              <a:t>What Can Employees Do?</a:t>
            </a:r>
            <a:endParaRPr lang="en-US" sz="4000" cap="none" spc="0" dirty="0">
              <a:ln w="0"/>
              <a:solidFill>
                <a:srgbClr val="FF9933"/>
              </a:solidFill>
              <a:effectLst>
                <a:outerShdw blurRad="38100" dist="19050" dir="2700000" algn="tl" rotWithShape="0">
                  <a:schemeClr val="dk1">
                    <a:alpha val="40000"/>
                  </a:schemeClr>
                </a:outerShdw>
              </a:effectLst>
            </a:endParaRPr>
          </a:p>
        </p:txBody>
      </p:sp>
      <p:sp>
        <p:nvSpPr>
          <p:cNvPr id="2" name="TextBox 1"/>
          <p:cNvSpPr txBox="1"/>
          <p:nvPr/>
        </p:nvSpPr>
        <p:spPr>
          <a:xfrm>
            <a:off x="306609" y="1515892"/>
            <a:ext cx="11531844" cy="5447645"/>
          </a:xfrm>
          <a:prstGeom prst="rect">
            <a:avLst/>
          </a:prstGeom>
          <a:noFill/>
        </p:spPr>
        <p:txBody>
          <a:bodyPr wrap="square" rtlCol="0">
            <a:spAutoFit/>
          </a:bodyPr>
          <a:lstStyle/>
          <a:p>
            <a:r>
              <a:rPr lang="en-US" sz="2400" dirty="0" smtClean="0">
                <a:solidFill>
                  <a:schemeClr val="accent1">
                    <a:lumMod val="50000"/>
                  </a:schemeClr>
                </a:solidFill>
              </a:rPr>
              <a:t>During </a:t>
            </a:r>
            <a:r>
              <a:rPr lang="en-US" sz="2400" dirty="0">
                <a:solidFill>
                  <a:schemeClr val="accent1">
                    <a:lumMod val="50000"/>
                  </a:schemeClr>
                </a:solidFill>
              </a:rPr>
              <a:t>open enrollment, employees may</a:t>
            </a:r>
            <a:r>
              <a:rPr lang="en-US" sz="2400" dirty="0" smtClean="0">
                <a:solidFill>
                  <a:schemeClr val="accent1">
                    <a:lumMod val="50000"/>
                  </a:schemeClr>
                </a:solidFill>
              </a:rPr>
              <a:t>:</a:t>
            </a:r>
          </a:p>
          <a:p>
            <a:endParaRPr lang="en-US" sz="1400" dirty="0">
              <a:solidFill>
                <a:schemeClr val="accent1">
                  <a:lumMod val="50000"/>
                </a:schemeClr>
              </a:solidFill>
            </a:endParaRPr>
          </a:p>
          <a:p>
            <a:pPr marL="342900" indent="-342900">
              <a:buFont typeface="Arial" panose="020B0604020202020204" pitchFamily="34" charset="0"/>
              <a:buChar char="•"/>
            </a:pPr>
            <a:r>
              <a:rPr lang="en-US" sz="2400" dirty="0">
                <a:solidFill>
                  <a:schemeClr val="accent1">
                    <a:lumMod val="50000"/>
                  </a:schemeClr>
                </a:solidFill>
              </a:rPr>
              <a:t>Change medical and/or dental </a:t>
            </a:r>
            <a:r>
              <a:rPr lang="en-US" sz="2400" dirty="0" smtClean="0">
                <a:solidFill>
                  <a:schemeClr val="accent1">
                    <a:lumMod val="50000"/>
                  </a:schemeClr>
                </a:solidFill>
              </a:rPr>
              <a:t>plans.</a:t>
            </a:r>
          </a:p>
          <a:p>
            <a:pPr marL="342900" indent="-342900">
              <a:buFont typeface="Arial" panose="020B0604020202020204" pitchFamily="34" charset="0"/>
              <a:buChar char="•"/>
            </a:pPr>
            <a:endParaRPr lang="en-US" sz="1400" dirty="0">
              <a:solidFill>
                <a:schemeClr val="accent1">
                  <a:lumMod val="50000"/>
                </a:schemeClr>
              </a:solidFill>
            </a:endParaRPr>
          </a:p>
          <a:p>
            <a:pPr marL="342900" indent="-342900">
              <a:buFont typeface="Arial" panose="020B0604020202020204" pitchFamily="34" charset="0"/>
              <a:buChar char="•"/>
            </a:pPr>
            <a:r>
              <a:rPr lang="en-US" sz="2400" dirty="0">
                <a:solidFill>
                  <a:schemeClr val="accent1">
                    <a:lumMod val="50000"/>
                  </a:schemeClr>
                </a:solidFill>
              </a:rPr>
              <a:t>Reinstate previously waived medical coverage without proof of  </a:t>
            </a:r>
            <a:r>
              <a:rPr lang="en-US" sz="2400" dirty="0" smtClean="0">
                <a:solidFill>
                  <a:schemeClr val="accent1">
                    <a:lumMod val="50000"/>
                  </a:schemeClr>
                </a:solidFill>
              </a:rPr>
              <a:t>loss</a:t>
            </a:r>
          </a:p>
          <a:p>
            <a:pPr marL="342900" indent="-342900">
              <a:buFont typeface="Arial" panose="020B0604020202020204" pitchFamily="34" charset="0"/>
              <a:buChar char="•"/>
            </a:pPr>
            <a:endParaRPr lang="en-US" sz="1400" dirty="0">
              <a:solidFill>
                <a:schemeClr val="accent1">
                  <a:lumMod val="50000"/>
                </a:schemeClr>
              </a:solidFill>
            </a:endParaRPr>
          </a:p>
          <a:p>
            <a:pPr marL="342900" indent="-342900">
              <a:buFont typeface="Arial" panose="020B0604020202020204" pitchFamily="34" charset="0"/>
              <a:buChar char="•"/>
            </a:pPr>
            <a:r>
              <a:rPr lang="en-US" sz="2400" dirty="0">
                <a:solidFill>
                  <a:schemeClr val="accent1">
                    <a:lumMod val="50000"/>
                  </a:schemeClr>
                </a:solidFill>
              </a:rPr>
              <a:t>Waive medical if they have other employer-based group medical, </a:t>
            </a:r>
            <a:r>
              <a:rPr lang="en-US" sz="2400" dirty="0" smtClean="0">
                <a:solidFill>
                  <a:schemeClr val="accent1">
                    <a:lumMod val="50000"/>
                  </a:schemeClr>
                </a:solidFill>
              </a:rPr>
              <a:t>TRICARE </a:t>
            </a:r>
            <a:r>
              <a:rPr lang="en-US" sz="2400" dirty="0">
                <a:solidFill>
                  <a:schemeClr val="accent1">
                    <a:lumMod val="50000"/>
                  </a:schemeClr>
                </a:solidFill>
              </a:rPr>
              <a:t>or </a:t>
            </a:r>
            <a:r>
              <a:rPr lang="en-US" sz="2400" dirty="0" smtClean="0">
                <a:solidFill>
                  <a:schemeClr val="accent1">
                    <a:lumMod val="50000"/>
                  </a:schemeClr>
                </a:solidFill>
              </a:rPr>
              <a:t>Medicare</a:t>
            </a:r>
          </a:p>
          <a:p>
            <a:pPr marL="342900" indent="-342900">
              <a:buFont typeface="Arial" panose="020B0604020202020204" pitchFamily="34" charset="0"/>
              <a:buChar char="•"/>
            </a:pPr>
            <a:endParaRPr lang="en-US" sz="1400" dirty="0">
              <a:solidFill>
                <a:schemeClr val="accent1">
                  <a:lumMod val="50000"/>
                </a:schemeClr>
              </a:solidFill>
            </a:endParaRPr>
          </a:p>
          <a:p>
            <a:pPr marL="800100" lvl="1" indent="-342900">
              <a:buFont typeface="Arial" panose="020B0604020202020204" pitchFamily="34" charset="0"/>
              <a:buChar char="•"/>
            </a:pPr>
            <a:r>
              <a:rPr lang="en-US" sz="2400" dirty="0">
                <a:solidFill>
                  <a:schemeClr val="accent1">
                    <a:lumMod val="50000"/>
                  </a:schemeClr>
                </a:solidFill>
              </a:rPr>
              <a:t>Coverage under the Health Benefit Exchange (HBE) is not considered  employer-based </a:t>
            </a:r>
            <a:r>
              <a:rPr lang="en-US" sz="2400" dirty="0" smtClean="0">
                <a:solidFill>
                  <a:schemeClr val="accent1">
                    <a:lumMod val="50000"/>
                  </a:schemeClr>
                </a:solidFill>
              </a:rPr>
              <a:t>coverage</a:t>
            </a:r>
          </a:p>
          <a:p>
            <a:pPr marL="800100" lvl="1" indent="-342900">
              <a:buFont typeface="Arial" panose="020B0604020202020204" pitchFamily="34" charset="0"/>
              <a:buChar char="•"/>
            </a:pPr>
            <a:endParaRPr lang="en-US" sz="1400" dirty="0">
              <a:solidFill>
                <a:schemeClr val="accent1">
                  <a:lumMod val="50000"/>
                </a:schemeClr>
              </a:solidFill>
            </a:endParaRPr>
          </a:p>
          <a:p>
            <a:pPr marL="342900" indent="-342900">
              <a:buFont typeface="Arial" panose="020B0604020202020204" pitchFamily="34" charset="0"/>
              <a:buChar char="•"/>
            </a:pPr>
            <a:r>
              <a:rPr lang="en-US" sz="2400" dirty="0">
                <a:solidFill>
                  <a:schemeClr val="accent1">
                    <a:lumMod val="50000"/>
                  </a:schemeClr>
                </a:solidFill>
              </a:rPr>
              <a:t>Remove dependents</a:t>
            </a:r>
          </a:p>
          <a:p>
            <a:pPr marL="342900" indent="-342900">
              <a:buFont typeface="Arial" panose="020B0604020202020204" pitchFamily="34" charset="0"/>
              <a:buChar char="•"/>
            </a:pPr>
            <a:endParaRPr lang="en-US" sz="1400" dirty="0">
              <a:solidFill>
                <a:schemeClr val="accent1">
                  <a:lumMod val="50000"/>
                </a:schemeClr>
              </a:solidFill>
            </a:endParaRPr>
          </a:p>
          <a:p>
            <a:pPr marL="342900" indent="-342900">
              <a:buFont typeface="Arial" panose="020B0604020202020204" pitchFamily="34" charset="0"/>
              <a:buChar char="•"/>
            </a:pPr>
            <a:r>
              <a:rPr lang="en-US" sz="2400" dirty="0">
                <a:solidFill>
                  <a:schemeClr val="accent1">
                    <a:lumMod val="50000"/>
                  </a:schemeClr>
                </a:solidFill>
              </a:rPr>
              <a:t>Change premium deduction to pre- or post-tax       </a:t>
            </a:r>
            <a:r>
              <a:rPr lang="en-US" sz="2400" dirty="0" smtClean="0">
                <a:solidFill>
                  <a:schemeClr val="accent1">
                    <a:lumMod val="50000"/>
                  </a:schemeClr>
                </a:solidFill>
              </a:rPr>
              <a:t>   </a:t>
            </a:r>
            <a:r>
              <a:rPr lang="en-US" sz="2400" dirty="0">
                <a:solidFill>
                  <a:schemeClr val="accent1">
                    <a:lumMod val="50000"/>
                  </a:schemeClr>
                </a:solidFill>
              </a:rPr>
              <a:t>(IRC Section 125)</a:t>
            </a:r>
          </a:p>
          <a:p>
            <a:pPr marL="342900" indent="-342900">
              <a:buFont typeface="Arial" panose="020B0604020202020204" pitchFamily="34" charset="0"/>
              <a:buChar char="•"/>
            </a:pPr>
            <a:endParaRPr lang="en-US" sz="1400" dirty="0">
              <a:solidFill>
                <a:schemeClr val="accent1">
                  <a:lumMod val="50000"/>
                </a:schemeClr>
              </a:solidFill>
            </a:endParaRPr>
          </a:p>
          <a:p>
            <a:pPr marL="342900" indent="-342900">
              <a:buFont typeface="Arial" panose="020B0604020202020204" pitchFamily="34" charset="0"/>
              <a:buChar char="•"/>
            </a:pPr>
            <a:r>
              <a:rPr lang="en-US" sz="2400" dirty="0">
                <a:solidFill>
                  <a:schemeClr val="accent1">
                    <a:lumMod val="50000"/>
                  </a:schemeClr>
                </a:solidFill>
              </a:rPr>
              <a:t>Change the tax status of a dependent	                   (IRC Section 152)</a:t>
            </a:r>
          </a:p>
          <a:p>
            <a:pPr marL="800100" lvl="1" indent="-342900">
              <a:buFont typeface="Arial" panose="020B0604020202020204" pitchFamily="34" charset="0"/>
              <a:buChar char="•"/>
            </a:pPr>
            <a:endParaRPr lang="en-US" sz="2400" dirty="0">
              <a:solidFill>
                <a:schemeClr val="accent1">
                  <a:lumMod val="50000"/>
                </a:schemeClr>
              </a:solidFill>
            </a:endParaRPr>
          </a:p>
        </p:txBody>
      </p:sp>
    </p:spTree>
    <p:extLst>
      <p:ext uri="{BB962C8B-B14F-4D97-AF65-F5344CB8AC3E}">
        <p14:creationId xmlns:p14="http://schemas.microsoft.com/office/powerpoint/2010/main" val="10801242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433731" y="1363179"/>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433731" y="410167"/>
            <a:ext cx="11277601" cy="707886"/>
          </a:xfrm>
          <a:prstGeom prst="rect">
            <a:avLst/>
          </a:prstGeom>
          <a:noFill/>
        </p:spPr>
        <p:txBody>
          <a:bodyPr wrap="square" lIns="91440" tIns="45720" rIns="91440" bIns="45720">
            <a:spAutoFit/>
          </a:bodyPr>
          <a:lstStyle/>
          <a:p>
            <a:r>
              <a:rPr lang="en-US" sz="4000" dirty="0" smtClean="0">
                <a:ln w="0"/>
                <a:solidFill>
                  <a:srgbClr val="FF9933"/>
                </a:solidFill>
                <a:effectLst>
                  <a:outerShdw blurRad="38100" dist="19050" dir="2700000" algn="tl" rotWithShape="0">
                    <a:schemeClr val="dk1">
                      <a:alpha val="40000"/>
                    </a:schemeClr>
                  </a:outerShdw>
                </a:effectLst>
              </a:rPr>
              <a:t>What Can Employees Do?</a:t>
            </a:r>
            <a:endParaRPr lang="en-US" sz="4000" cap="none" spc="0" dirty="0">
              <a:ln w="0"/>
              <a:solidFill>
                <a:srgbClr val="FF9933"/>
              </a:solidFill>
              <a:effectLst>
                <a:outerShdw blurRad="38100" dist="19050" dir="2700000" algn="tl" rotWithShape="0">
                  <a:schemeClr val="dk1">
                    <a:alpha val="40000"/>
                  </a:schemeClr>
                </a:outerShdw>
              </a:effectLst>
            </a:endParaRPr>
          </a:p>
        </p:txBody>
      </p:sp>
      <p:sp>
        <p:nvSpPr>
          <p:cNvPr id="2" name="TextBox 1"/>
          <p:cNvSpPr txBox="1"/>
          <p:nvPr/>
        </p:nvSpPr>
        <p:spPr>
          <a:xfrm>
            <a:off x="433731" y="1544170"/>
            <a:ext cx="11421207" cy="2585323"/>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accent1">
                    <a:lumMod val="50000"/>
                  </a:schemeClr>
                </a:solidFill>
              </a:rPr>
              <a:t>Add </a:t>
            </a:r>
            <a:r>
              <a:rPr lang="en-US" sz="2400" dirty="0">
                <a:solidFill>
                  <a:schemeClr val="accent1">
                    <a:lumMod val="50000"/>
                  </a:schemeClr>
                </a:solidFill>
              </a:rPr>
              <a:t>eligible dependents without proof of </a:t>
            </a:r>
            <a:r>
              <a:rPr lang="en-US" sz="2400" dirty="0" smtClean="0">
                <a:solidFill>
                  <a:schemeClr val="accent1">
                    <a:lumMod val="50000"/>
                  </a:schemeClr>
                </a:solidFill>
              </a:rPr>
              <a:t>loss of previous coverage</a:t>
            </a:r>
          </a:p>
          <a:p>
            <a:pPr marL="342900" indent="-342900">
              <a:buFont typeface="Arial" panose="020B0604020202020204" pitchFamily="34" charset="0"/>
              <a:buChar char="•"/>
            </a:pPr>
            <a:endParaRPr lang="en-US" sz="1400" dirty="0">
              <a:solidFill>
                <a:schemeClr val="accent1">
                  <a:lumMod val="50000"/>
                </a:schemeClr>
              </a:solidFill>
            </a:endParaRPr>
          </a:p>
          <a:p>
            <a:pPr marL="800100" lvl="1" indent="-342900">
              <a:buFont typeface="Arial" panose="020B0604020202020204" pitchFamily="34" charset="0"/>
              <a:buChar char="•"/>
            </a:pPr>
            <a:r>
              <a:rPr lang="en-US" sz="2400" dirty="0" smtClean="0">
                <a:solidFill>
                  <a:schemeClr val="accent1">
                    <a:lumMod val="50000"/>
                  </a:schemeClr>
                </a:solidFill>
              </a:rPr>
              <a:t>Dependent verification (DV) </a:t>
            </a:r>
            <a:r>
              <a:rPr lang="en-US" sz="2400" dirty="0">
                <a:solidFill>
                  <a:schemeClr val="accent1">
                    <a:lumMod val="50000"/>
                  </a:schemeClr>
                </a:solidFill>
              </a:rPr>
              <a:t>documents are </a:t>
            </a:r>
            <a:r>
              <a:rPr lang="en-US" sz="2400" dirty="0" smtClean="0">
                <a:solidFill>
                  <a:schemeClr val="accent1">
                    <a:lumMod val="50000"/>
                  </a:schemeClr>
                </a:solidFill>
              </a:rPr>
              <a:t>required</a:t>
            </a:r>
          </a:p>
          <a:p>
            <a:pPr marL="800100" lvl="1" indent="-342900">
              <a:buFont typeface="Arial" panose="020B0604020202020204" pitchFamily="34" charset="0"/>
              <a:buChar char="•"/>
            </a:pPr>
            <a:endParaRPr lang="en-US" sz="1400" dirty="0">
              <a:solidFill>
                <a:schemeClr val="accent1">
                  <a:lumMod val="50000"/>
                </a:schemeClr>
              </a:solidFill>
            </a:endParaRPr>
          </a:p>
          <a:p>
            <a:pPr marL="800100" lvl="1" indent="-342900">
              <a:buFont typeface="Arial" panose="020B0604020202020204" pitchFamily="34" charset="0"/>
              <a:buChar char="•"/>
            </a:pPr>
            <a:r>
              <a:rPr lang="en-US" sz="2400" dirty="0">
                <a:solidFill>
                  <a:schemeClr val="accent1">
                    <a:lumMod val="50000"/>
                  </a:schemeClr>
                </a:solidFill>
              </a:rPr>
              <a:t>A list of valid DV documents are available </a:t>
            </a:r>
            <a:r>
              <a:rPr lang="en-US" sz="2400" dirty="0" smtClean="0">
                <a:solidFill>
                  <a:schemeClr val="accent1">
                    <a:lumMod val="50000"/>
                  </a:schemeClr>
                </a:solidFill>
              </a:rPr>
              <a:t>online at:</a:t>
            </a:r>
          </a:p>
          <a:p>
            <a:pPr marL="1257300" lvl="2" indent="-342900">
              <a:buFont typeface="Arial" panose="020B0604020202020204" pitchFamily="34" charset="0"/>
              <a:buChar char="•"/>
            </a:pPr>
            <a:r>
              <a:rPr lang="en-US" sz="2400" dirty="0" smtClean="0">
                <a:solidFill>
                  <a:schemeClr val="accent1">
                    <a:lumMod val="50000"/>
                  </a:schemeClr>
                </a:solidFill>
              </a:rPr>
              <a:t> </a:t>
            </a:r>
            <a:r>
              <a:rPr lang="en-US" u="sng" dirty="0">
                <a:hlinkClick r:id="rId4"/>
              </a:rPr>
              <a:t>https://</a:t>
            </a:r>
            <a:r>
              <a:rPr lang="en-US" u="sng" dirty="0" smtClean="0">
                <a:hlinkClick r:id="rId4"/>
              </a:rPr>
              <a:t>www.hca.wa.gov/public-employee-benefits/employees</a:t>
            </a:r>
            <a:endParaRPr lang="en-US" u="sng" dirty="0" smtClean="0"/>
          </a:p>
          <a:p>
            <a:pPr marL="1257300" lvl="2" indent="-342900">
              <a:buFont typeface="Arial" panose="020B0604020202020204" pitchFamily="34" charset="0"/>
              <a:buChar char="•"/>
            </a:pPr>
            <a:endParaRPr lang="en-US" sz="2400" dirty="0" smtClean="0">
              <a:solidFill>
                <a:schemeClr val="accent1">
                  <a:lumMod val="50000"/>
                </a:schemeClr>
              </a:solidFill>
            </a:endParaRPr>
          </a:p>
          <a:p>
            <a:pPr lvl="1"/>
            <a:endParaRPr lang="en-US" sz="1400" dirty="0">
              <a:solidFill>
                <a:schemeClr val="accent1">
                  <a:lumMod val="50000"/>
                </a:schemeClr>
              </a:solidFill>
            </a:endParaRPr>
          </a:p>
        </p:txBody>
      </p:sp>
      <p:pic>
        <p:nvPicPr>
          <p:cNvPr id="1027" name="Picture 2" descr="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834" y="3610787"/>
            <a:ext cx="72390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eft Arrow 2"/>
          <p:cNvSpPr/>
          <p:nvPr/>
        </p:nvSpPr>
        <p:spPr>
          <a:xfrm>
            <a:off x="7234090" y="4648200"/>
            <a:ext cx="2529744" cy="3592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0120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490883" y="1223882"/>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409575" y="378231"/>
            <a:ext cx="12191999" cy="707886"/>
          </a:xfrm>
          <a:prstGeom prst="rect">
            <a:avLst/>
          </a:prstGeom>
          <a:noFill/>
        </p:spPr>
        <p:txBody>
          <a:bodyPr wrap="square" lIns="91440" tIns="45720" rIns="91440" bIns="45720">
            <a:spAutoFit/>
          </a:bodyPr>
          <a:lstStyle/>
          <a:p>
            <a:r>
              <a:rPr lang="en-US" sz="4000" cap="none" spc="0" dirty="0" smtClean="0">
                <a:ln w="0"/>
                <a:solidFill>
                  <a:srgbClr val="FF9933"/>
                </a:solidFill>
                <a:effectLst>
                  <a:outerShdw blurRad="38100" dist="19050" dir="2700000" algn="tl" rotWithShape="0">
                    <a:schemeClr val="dk1">
                      <a:alpha val="40000"/>
                    </a:schemeClr>
                  </a:outerShdw>
                </a:effectLst>
              </a:rPr>
              <a:t>Payroll Contacts: Who Does What in Payroll?</a:t>
            </a:r>
            <a:endParaRPr lang="en-US" sz="4000" cap="none" spc="0" dirty="0">
              <a:ln w="0"/>
              <a:solidFill>
                <a:srgbClr val="FF9933"/>
              </a:solidFill>
              <a:effectLst>
                <a:outerShdw blurRad="38100" dist="19050" dir="2700000" algn="tl" rotWithShape="0">
                  <a:schemeClr val="dk1">
                    <a:alpha val="40000"/>
                  </a:schemeClr>
                </a:outerShdw>
              </a:effectLst>
            </a:endParaRPr>
          </a:p>
        </p:txBody>
      </p:sp>
      <p:sp>
        <p:nvSpPr>
          <p:cNvPr id="2" name="TextBox 1"/>
          <p:cNvSpPr txBox="1"/>
          <p:nvPr/>
        </p:nvSpPr>
        <p:spPr>
          <a:xfrm>
            <a:off x="409575" y="1551175"/>
            <a:ext cx="11263659" cy="4524315"/>
          </a:xfrm>
          <a:prstGeom prst="rect">
            <a:avLst/>
          </a:prstGeom>
          <a:noFill/>
        </p:spPr>
        <p:txBody>
          <a:bodyPr wrap="square" rtlCol="0">
            <a:spAutoFit/>
          </a:bodyPr>
          <a:lstStyle/>
          <a:p>
            <a:r>
              <a:rPr lang="en-US" sz="2400" dirty="0" smtClean="0">
                <a:solidFill>
                  <a:schemeClr val="accent1">
                    <a:lumMod val="50000"/>
                  </a:schemeClr>
                </a:solidFill>
              </a:rPr>
              <a:t>You have a team of 8 full-time staff dedicated to processing your payroll and available to help answer any questions you may have. Combined, this calculates to over 23 years of state experience at your fingertips.</a:t>
            </a:r>
          </a:p>
          <a:p>
            <a:endParaRPr lang="en-US" sz="2400" dirty="0">
              <a:solidFill>
                <a:schemeClr val="accent1">
                  <a:lumMod val="50000"/>
                </a:schemeClr>
              </a:solidFill>
            </a:endParaRPr>
          </a:p>
          <a:p>
            <a:pPr lvl="6"/>
            <a:r>
              <a:rPr lang="en-US" sz="2400" dirty="0" smtClean="0">
                <a:solidFill>
                  <a:schemeClr val="accent1">
                    <a:lumMod val="50000"/>
                  </a:schemeClr>
                </a:solidFill>
              </a:rPr>
              <a:t>Tanya Brogan		Payroll Manager</a:t>
            </a:r>
          </a:p>
          <a:p>
            <a:pPr lvl="6"/>
            <a:r>
              <a:rPr lang="en-US" sz="2400" dirty="0" smtClean="0">
                <a:solidFill>
                  <a:schemeClr val="accent1">
                    <a:lumMod val="50000"/>
                  </a:schemeClr>
                </a:solidFill>
              </a:rPr>
              <a:t>Carrie Winslow	Payroll Supervisor</a:t>
            </a:r>
          </a:p>
          <a:p>
            <a:pPr lvl="6"/>
            <a:r>
              <a:rPr lang="en-US" sz="2400" dirty="0" smtClean="0">
                <a:solidFill>
                  <a:schemeClr val="accent1">
                    <a:lumMod val="50000"/>
                  </a:schemeClr>
                </a:solidFill>
              </a:rPr>
              <a:t>Vacant			Benefit Specialist</a:t>
            </a:r>
          </a:p>
          <a:p>
            <a:pPr lvl="6"/>
            <a:r>
              <a:rPr lang="en-US" sz="2400" dirty="0" smtClean="0">
                <a:solidFill>
                  <a:schemeClr val="accent1">
                    <a:lumMod val="50000"/>
                  </a:schemeClr>
                </a:solidFill>
              </a:rPr>
              <a:t>Vanno Non		Payroll Lead</a:t>
            </a:r>
          </a:p>
          <a:p>
            <a:pPr lvl="6"/>
            <a:r>
              <a:rPr lang="en-US" sz="2400" dirty="0" smtClean="0">
                <a:solidFill>
                  <a:schemeClr val="accent1">
                    <a:lumMod val="50000"/>
                  </a:schemeClr>
                </a:solidFill>
              </a:rPr>
              <a:t>Rebecca Brown	Payroll Processor</a:t>
            </a:r>
          </a:p>
          <a:p>
            <a:pPr lvl="6"/>
            <a:r>
              <a:rPr lang="en-US" sz="2400" dirty="0" smtClean="0">
                <a:solidFill>
                  <a:schemeClr val="accent1">
                    <a:lumMod val="50000"/>
                  </a:schemeClr>
                </a:solidFill>
              </a:rPr>
              <a:t>Bona Brewer		Payroll Processor</a:t>
            </a:r>
          </a:p>
          <a:p>
            <a:pPr lvl="6"/>
            <a:r>
              <a:rPr lang="en-US" sz="2400" dirty="0" smtClean="0">
                <a:solidFill>
                  <a:schemeClr val="accent1">
                    <a:lumMod val="50000"/>
                  </a:schemeClr>
                </a:solidFill>
              </a:rPr>
              <a:t>Tinoi Ma’afala		Payroll Processor</a:t>
            </a:r>
          </a:p>
          <a:p>
            <a:pPr lvl="6"/>
            <a:r>
              <a:rPr lang="en-US" sz="2400" dirty="0" smtClean="0">
                <a:solidFill>
                  <a:schemeClr val="accent1">
                    <a:lumMod val="50000"/>
                  </a:schemeClr>
                </a:solidFill>
              </a:rPr>
              <a:t>Brittany Keeling	Time and Attendance  </a:t>
            </a:r>
          </a:p>
        </p:txBody>
      </p:sp>
    </p:spTree>
    <p:extLst>
      <p:ext uri="{BB962C8B-B14F-4D97-AF65-F5344CB8AC3E}">
        <p14:creationId xmlns:p14="http://schemas.microsoft.com/office/powerpoint/2010/main" val="10806709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553157" y="1657635"/>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505533" y="210199"/>
            <a:ext cx="11277601" cy="1323439"/>
          </a:xfrm>
          <a:prstGeom prst="rect">
            <a:avLst/>
          </a:prstGeom>
          <a:noFill/>
        </p:spPr>
        <p:txBody>
          <a:bodyPr wrap="square" lIns="91440" tIns="45720" rIns="91440" bIns="45720">
            <a:spAutoFit/>
          </a:bodyPr>
          <a:lstStyle/>
          <a:p>
            <a:r>
              <a:rPr lang="en-US" sz="4000" cap="none" spc="0" dirty="0" smtClean="0">
                <a:ln w="0"/>
                <a:solidFill>
                  <a:srgbClr val="FF9933"/>
                </a:solidFill>
                <a:effectLst>
                  <a:outerShdw blurRad="38100" dist="19050" dir="2700000" algn="tl" rotWithShape="0">
                    <a:schemeClr val="dk1">
                      <a:alpha val="40000"/>
                    </a:schemeClr>
                  </a:outerShdw>
                </a:effectLst>
              </a:rPr>
              <a:t>Medical Flexible Spending Arrangement (</a:t>
            </a:r>
            <a:r>
              <a:rPr lang="en-US" sz="4000" b="1" cap="none" spc="0" dirty="0" smtClean="0">
                <a:ln w="0"/>
                <a:solidFill>
                  <a:srgbClr val="FF9933"/>
                </a:solidFill>
                <a:effectLst>
                  <a:outerShdw blurRad="38100" dist="19050" dir="2700000" algn="tl" rotWithShape="0">
                    <a:schemeClr val="dk1">
                      <a:alpha val="40000"/>
                    </a:schemeClr>
                  </a:outerShdw>
                </a:effectLst>
              </a:rPr>
              <a:t>FSA</a:t>
            </a:r>
            <a:r>
              <a:rPr lang="en-US" sz="4000" cap="none" spc="0" dirty="0" smtClean="0">
                <a:ln w="0"/>
                <a:solidFill>
                  <a:srgbClr val="FF9933"/>
                </a:solidFill>
                <a:effectLst>
                  <a:outerShdw blurRad="38100" dist="19050" dir="2700000" algn="tl" rotWithShape="0">
                    <a:schemeClr val="dk1">
                      <a:alpha val="40000"/>
                    </a:schemeClr>
                  </a:outerShdw>
                </a:effectLst>
              </a:rPr>
              <a:t>) &amp; Dependent Care Assistance Program (</a:t>
            </a:r>
            <a:r>
              <a:rPr lang="en-US" sz="4000" b="1" cap="none" spc="0" dirty="0" smtClean="0">
                <a:ln w="0"/>
                <a:solidFill>
                  <a:srgbClr val="FF9933"/>
                </a:solidFill>
                <a:effectLst>
                  <a:outerShdw blurRad="38100" dist="19050" dir="2700000" algn="tl" rotWithShape="0">
                    <a:schemeClr val="dk1">
                      <a:alpha val="40000"/>
                    </a:schemeClr>
                  </a:outerShdw>
                </a:effectLst>
              </a:rPr>
              <a:t>DCAP</a:t>
            </a:r>
            <a:r>
              <a:rPr lang="en-US" sz="4000" cap="none" spc="0" dirty="0" smtClean="0">
                <a:ln w="0"/>
                <a:solidFill>
                  <a:srgbClr val="FF9933"/>
                </a:solidFill>
                <a:effectLst>
                  <a:outerShdw blurRad="38100" dist="19050" dir="2700000" algn="tl" rotWithShape="0">
                    <a:schemeClr val="dk1">
                      <a:alpha val="40000"/>
                    </a:schemeClr>
                  </a:outerShdw>
                </a:effectLst>
              </a:rPr>
              <a:t>)</a:t>
            </a:r>
            <a:endParaRPr lang="en-US" sz="4000" cap="none" spc="0" dirty="0">
              <a:ln w="0"/>
              <a:solidFill>
                <a:srgbClr val="FF9933"/>
              </a:solidFill>
              <a:effectLst>
                <a:outerShdw blurRad="38100" dist="19050" dir="2700000" algn="tl" rotWithShape="0">
                  <a:schemeClr val="dk1">
                    <a:alpha val="40000"/>
                  </a:schemeClr>
                </a:outerShdw>
              </a:effectLst>
            </a:endParaRPr>
          </a:p>
        </p:txBody>
      </p:sp>
      <p:sp>
        <p:nvSpPr>
          <p:cNvPr id="2" name="TextBox 1"/>
          <p:cNvSpPr txBox="1"/>
          <p:nvPr/>
        </p:nvSpPr>
        <p:spPr>
          <a:xfrm>
            <a:off x="505533" y="2033382"/>
            <a:ext cx="11421207" cy="2308324"/>
          </a:xfrm>
          <a:prstGeom prst="rect">
            <a:avLst/>
          </a:prstGeom>
          <a:noFill/>
        </p:spPr>
        <p:txBody>
          <a:bodyPr wrap="square" rtlCol="0">
            <a:spAutoFit/>
          </a:bodyPr>
          <a:lstStyle/>
          <a:p>
            <a:r>
              <a:rPr lang="en-US" sz="2400" dirty="0">
                <a:solidFill>
                  <a:schemeClr val="accent1">
                    <a:lumMod val="50000"/>
                  </a:schemeClr>
                </a:solidFill>
              </a:rPr>
              <a:t>E</a:t>
            </a:r>
            <a:r>
              <a:rPr lang="en-US" sz="2400" dirty="0" smtClean="0">
                <a:solidFill>
                  <a:schemeClr val="accent1">
                    <a:lumMod val="50000"/>
                  </a:schemeClr>
                </a:solidFill>
              </a:rPr>
              <a:t>mployees </a:t>
            </a:r>
            <a:r>
              <a:rPr lang="en-US" sz="2400" b="1" i="1" u="sng" dirty="0" smtClean="0">
                <a:solidFill>
                  <a:srgbClr val="00B050"/>
                </a:solidFill>
              </a:rPr>
              <a:t>Can</a:t>
            </a:r>
            <a:r>
              <a:rPr lang="en-US" sz="2400" dirty="0" smtClean="0">
                <a:solidFill>
                  <a:schemeClr val="accent1">
                    <a:lumMod val="50000"/>
                  </a:schemeClr>
                </a:solidFill>
              </a:rPr>
              <a:t>:</a:t>
            </a:r>
            <a:endParaRPr lang="en-US" sz="2400" dirty="0">
              <a:solidFill>
                <a:schemeClr val="accent1">
                  <a:lumMod val="50000"/>
                </a:schemeClr>
              </a:solidFill>
            </a:endParaRPr>
          </a:p>
          <a:p>
            <a:endParaRPr lang="en-US" sz="2400" dirty="0">
              <a:solidFill>
                <a:schemeClr val="accent1">
                  <a:lumMod val="50000"/>
                </a:schemeClr>
              </a:solidFill>
            </a:endParaRPr>
          </a:p>
          <a:p>
            <a:pPr marL="342900" indent="-342900">
              <a:buFont typeface="Arial" panose="020B0604020202020204" pitchFamily="34" charset="0"/>
              <a:buChar char="•"/>
            </a:pPr>
            <a:r>
              <a:rPr lang="en-US" sz="2400" dirty="0">
                <a:solidFill>
                  <a:schemeClr val="accent1">
                    <a:lumMod val="50000"/>
                  </a:schemeClr>
                </a:solidFill>
              </a:rPr>
              <a:t>Enroll or re-enroll in a Medical FSA and/or </a:t>
            </a:r>
            <a:r>
              <a:rPr lang="en-US" sz="2400" dirty="0" smtClean="0">
                <a:solidFill>
                  <a:schemeClr val="accent1">
                    <a:lumMod val="50000"/>
                  </a:schemeClr>
                </a:solidFill>
              </a:rPr>
              <a:t>DCAP</a:t>
            </a:r>
          </a:p>
          <a:p>
            <a:pPr marL="342900" indent="-342900">
              <a:buFont typeface="Arial" panose="020B0604020202020204" pitchFamily="34" charset="0"/>
              <a:buChar char="•"/>
            </a:pPr>
            <a:endParaRPr lang="en-US" sz="2400" dirty="0">
              <a:solidFill>
                <a:schemeClr val="accent1">
                  <a:lumMod val="50000"/>
                </a:schemeClr>
              </a:solidFill>
            </a:endParaRPr>
          </a:p>
          <a:p>
            <a:pPr marL="342900" indent="-342900">
              <a:buFont typeface="Arial" panose="020B0604020202020204" pitchFamily="34" charset="0"/>
              <a:buChar char="•"/>
            </a:pPr>
            <a:r>
              <a:rPr lang="en-US" sz="2400" dirty="0">
                <a:solidFill>
                  <a:schemeClr val="accent1">
                    <a:lumMod val="50000"/>
                  </a:schemeClr>
                </a:solidFill>
              </a:rPr>
              <a:t>Employees must re-enroll every year if they wish to </a:t>
            </a:r>
            <a:r>
              <a:rPr lang="en-US" sz="2400" dirty="0" smtClean="0">
                <a:solidFill>
                  <a:schemeClr val="accent1">
                    <a:lumMod val="50000"/>
                  </a:schemeClr>
                </a:solidFill>
              </a:rPr>
              <a:t>continue to participate</a:t>
            </a:r>
            <a:r>
              <a:rPr lang="en-US" sz="2400" dirty="0">
                <a:solidFill>
                  <a:schemeClr val="accent1">
                    <a:lumMod val="50000"/>
                  </a:schemeClr>
                </a:solidFill>
              </a:rPr>
              <a:t>, </a:t>
            </a:r>
            <a:r>
              <a:rPr lang="en-US" sz="2400" dirty="0" smtClean="0">
                <a:solidFill>
                  <a:schemeClr val="accent1">
                    <a:lumMod val="50000"/>
                  </a:schemeClr>
                </a:solidFill>
              </a:rPr>
              <a:t>even </a:t>
            </a:r>
            <a:r>
              <a:rPr lang="en-US" sz="2400" dirty="0">
                <a:solidFill>
                  <a:schemeClr val="accent1">
                    <a:lumMod val="50000"/>
                  </a:schemeClr>
                </a:solidFill>
              </a:rPr>
              <a:t>if the contribution amount remains the </a:t>
            </a:r>
            <a:r>
              <a:rPr lang="en-US" sz="2400" dirty="0" smtClean="0">
                <a:solidFill>
                  <a:schemeClr val="accent1">
                    <a:lumMod val="50000"/>
                  </a:schemeClr>
                </a:solidFill>
              </a:rPr>
              <a:t>same</a:t>
            </a:r>
            <a:endParaRPr lang="en-US" sz="2400" dirty="0">
              <a:solidFill>
                <a:schemeClr val="accent1">
                  <a:lumMod val="50000"/>
                </a:schemeClr>
              </a:solidFill>
            </a:endParaRPr>
          </a:p>
        </p:txBody>
      </p:sp>
    </p:spTree>
    <p:extLst>
      <p:ext uri="{BB962C8B-B14F-4D97-AF65-F5344CB8AC3E}">
        <p14:creationId xmlns:p14="http://schemas.microsoft.com/office/powerpoint/2010/main" val="3422755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600783" y="1279565"/>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505533" y="367735"/>
            <a:ext cx="11277601" cy="707886"/>
          </a:xfrm>
          <a:prstGeom prst="rect">
            <a:avLst/>
          </a:prstGeom>
          <a:noFill/>
        </p:spPr>
        <p:txBody>
          <a:bodyPr wrap="square" lIns="91440" tIns="45720" rIns="91440" bIns="45720">
            <a:spAutoFit/>
          </a:bodyPr>
          <a:lstStyle/>
          <a:p>
            <a:r>
              <a:rPr lang="en-US" sz="4000" cap="none" spc="0" dirty="0" smtClean="0">
                <a:ln w="0"/>
                <a:solidFill>
                  <a:srgbClr val="FF9933"/>
                </a:solidFill>
                <a:effectLst>
                  <a:outerShdw blurRad="38100" dist="19050" dir="2700000" algn="tl" rotWithShape="0">
                    <a:schemeClr val="dk1">
                      <a:alpha val="40000"/>
                    </a:schemeClr>
                  </a:outerShdw>
                </a:effectLst>
              </a:rPr>
              <a:t>Medical Flexible Spending Arrangement (</a:t>
            </a:r>
            <a:r>
              <a:rPr lang="en-US" sz="4000" b="1" cap="none" spc="0" dirty="0" smtClean="0">
                <a:ln w="0"/>
                <a:solidFill>
                  <a:srgbClr val="FF9933"/>
                </a:solidFill>
                <a:effectLst>
                  <a:outerShdw blurRad="38100" dist="19050" dir="2700000" algn="tl" rotWithShape="0">
                    <a:schemeClr val="dk1">
                      <a:alpha val="40000"/>
                    </a:schemeClr>
                  </a:outerShdw>
                </a:effectLst>
              </a:rPr>
              <a:t>FSA</a:t>
            </a:r>
            <a:r>
              <a:rPr lang="en-US" sz="4000" cap="none" spc="0" dirty="0" smtClean="0">
                <a:ln w="0"/>
                <a:solidFill>
                  <a:srgbClr val="FF9933"/>
                </a:solidFill>
                <a:effectLst>
                  <a:outerShdw blurRad="38100" dist="19050" dir="2700000" algn="tl" rotWithShape="0">
                    <a:schemeClr val="dk1">
                      <a:alpha val="40000"/>
                    </a:schemeClr>
                  </a:outerShdw>
                </a:effectLst>
              </a:rPr>
              <a:t>)</a:t>
            </a:r>
            <a:endParaRPr lang="en-US" sz="4000" cap="none" spc="0" dirty="0">
              <a:ln w="0"/>
              <a:solidFill>
                <a:srgbClr val="FF9933"/>
              </a:solidFill>
              <a:effectLst>
                <a:outerShdw blurRad="38100" dist="19050" dir="2700000" algn="tl" rotWithShape="0">
                  <a:schemeClr val="dk1">
                    <a:alpha val="40000"/>
                  </a:schemeClr>
                </a:outerShdw>
              </a:effectLst>
            </a:endParaRPr>
          </a:p>
        </p:txBody>
      </p:sp>
      <p:sp>
        <p:nvSpPr>
          <p:cNvPr id="2" name="TextBox 1"/>
          <p:cNvSpPr txBox="1"/>
          <p:nvPr/>
        </p:nvSpPr>
        <p:spPr>
          <a:xfrm>
            <a:off x="505533" y="1585208"/>
            <a:ext cx="11421207" cy="2677656"/>
          </a:xfrm>
          <a:prstGeom prst="rect">
            <a:avLst/>
          </a:prstGeom>
          <a:noFill/>
        </p:spPr>
        <p:txBody>
          <a:bodyPr wrap="square" rtlCol="0">
            <a:spAutoFit/>
          </a:bodyPr>
          <a:lstStyle/>
          <a:p>
            <a:r>
              <a:rPr lang="en-US" sz="2400" dirty="0">
                <a:solidFill>
                  <a:schemeClr val="accent1">
                    <a:lumMod val="50000"/>
                  </a:schemeClr>
                </a:solidFill>
              </a:rPr>
              <a:t>E</a:t>
            </a:r>
            <a:r>
              <a:rPr lang="en-US" sz="2400" dirty="0" smtClean="0">
                <a:solidFill>
                  <a:schemeClr val="accent1">
                    <a:lumMod val="50000"/>
                  </a:schemeClr>
                </a:solidFill>
              </a:rPr>
              <a:t>mployees </a:t>
            </a:r>
            <a:r>
              <a:rPr lang="en-US" sz="2400" b="1" i="1" u="sng" dirty="0" smtClean="0">
                <a:solidFill>
                  <a:srgbClr val="00B050"/>
                </a:solidFill>
              </a:rPr>
              <a:t>Cannot</a:t>
            </a:r>
            <a:r>
              <a:rPr lang="en-US" sz="2400" dirty="0" smtClean="0">
                <a:solidFill>
                  <a:schemeClr val="accent1">
                    <a:lumMod val="50000"/>
                  </a:schemeClr>
                </a:solidFill>
              </a:rPr>
              <a:t>:</a:t>
            </a:r>
          </a:p>
          <a:p>
            <a:endParaRPr lang="en-US" sz="2400" dirty="0">
              <a:solidFill>
                <a:schemeClr val="accent1">
                  <a:lumMod val="50000"/>
                </a:schemeClr>
              </a:solidFill>
            </a:endParaRPr>
          </a:p>
          <a:p>
            <a:pPr marL="342900" indent="-342900">
              <a:buFont typeface="Arial" panose="020B0604020202020204" pitchFamily="34" charset="0"/>
              <a:buChar char="•"/>
            </a:pPr>
            <a:r>
              <a:rPr lang="en-US" sz="2400" dirty="0">
                <a:solidFill>
                  <a:schemeClr val="accent1">
                    <a:lumMod val="50000"/>
                  </a:schemeClr>
                </a:solidFill>
              </a:rPr>
              <a:t>Enroll in a Medical FSA and a Consumer Direct Health Plan (CDHP) </a:t>
            </a:r>
            <a:r>
              <a:rPr lang="en-US" sz="2400" dirty="0" smtClean="0">
                <a:solidFill>
                  <a:schemeClr val="accent1">
                    <a:lumMod val="50000"/>
                  </a:schemeClr>
                </a:solidFill>
              </a:rPr>
              <a:t>with </a:t>
            </a:r>
            <a:r>
              <a:rPr lang="en-US" sz="2400" dirty="0">
                <a:solidFill>
                  <a:schemeClr val="accent1">
                    <a:lumMod val="50000"/>
                  </a:schemeClr>
                </a:solidFill>
              </a:rPr>
              <a:t>a Health Savings Account (HSA</a:t>
            </a:r>
            <a:r>
              <a:rPr lang="en-US" sz="2400" dirty="0" smtClean="0">
                <a:solidFill>
                  <a:schemeClr val="accent1">
                    <a:lumMod val="50000"/>
                  </a:schemeClr>
                </a:solidFill>
              </a:rPr>
              <a:t>)</a:t>
            </a:r>
          </a:p>
          <a:p>
            <a:pPr marL="342900" indent="-342900">
              <a:buFont typeface="Arial" panose="020B0604020202020204" pitchFamily="34" charset="0"/>
              <a:buChar char="•"/>
            </a:pPr>
            <a:endParaRPr lang="en-US" sz="2400" dirty="0">
              <a:solidFill>
                <a:schemeClr val="accent1">
                  <a:lumMod val="50000"/>
                </a:schemeClr>
              </a:solidFill>
            </a:endParaRPr>
          </a:p>
          <a:p>
            <a:pPr marL="342900" indent="-342900">
              <a:buFont typeface="Arial" panose="020B0604020202020204" pitchFamily="34" charset="0"/>
              <a:buChar char="•"/>
            </a:pPr>
            <a:r>
              <a:rPr lang="en-US" sz="2400" dirty="0">
                <a:solidFill>
                  <a:schemeClr val="accent1">
                    <a:lumMod val="50000"/>
                  </a:schemeClr>
                </a:solidFill>
              </a:rPr>
              <a:t>Employees who enroll in both will be dis-enrolled from the Medical </a:t>
            </a:r>
            <a:r>
              <a:rPr lang="en-US" sz="2400" dirty="0" smtClean="0">
                <a:solidFill>
                  <a:schemeClr val="accent1">
                    <a:lumMod val="50000"/>
                  </a:schemeClr>
                </a:solidFill>
              </a:rPr>
              <a:t>FSA </a:t>
            </a:r>
            <a:r>
              <a:rPr lang="en-US" sz="2400" dirty="0">
                <a:solidFill>
                  <a:schemeClr val="accent1">
                    <a:lumMod val="50000"/>
                  </a:schemeClr>
                </a:solidFill>
              </a:rPr>
              <a:t>by December 31, </a:t>
            </a:r>
            <a:r>
              <a:rPr lang="en-US" sz="2400" dirty="0" smtClean="0">
                <a:solidFill>
                  <a:schemeClr val="accent1">
                    <a:lumMod val="50000"/>
                  </a:schemeClr>
                </a:solidFill>
              </a:rPr>
              <a:t>2017</a:t>
            </a:r>
            <a:endParaRPr lang="en-US" sz="2400" dirty="0">
              <a:solidFill>
                <a:schemeClr val="accent1">
                  <a:lumMod val="50000"/>
                </a:schemeClr>
              </a:solidFill>
            </a:endParaRPr>
          </a:p>
        </p:txBody>
      </p:sp>
      <p:pic>
        <p:nvPicPr>
          <p:cNvPr id="3" name="Picture 2"/>
          <p:cNvPicPr>
            <a:picLocks noChangeAspect="1"/>
          </p:cNvPicPr>
          <p:nvPr/>
        </p:nvPicPr>
        <p:blipFill>
          <a:blip r:embed="rId4"/>
          <a:stretch>
            <a:fillRect/>
          </a:stretch>
        </p:blipFill>
        <p:spPr>
          <a:xfrm>
            <a:off x="2853836" y="4680857"/>
            <a:ext cx="6783868" cy="987942"/>
          </a:xfrm>
          <a:prstGeom prst="rect">
            <a:avLst/>
          </a:prstGeom>
        </p:spPr>
      </p:pic>
    </p:spTree>
    <p:extLst>
      <p:ext uri="{BB962C8B-B14F-4D97-AF65-F5344CB8AC3E}">
        <p14:creationId xmlns:p14="http://schemas.microsoft.com/office/powerpoint/2010/main" val="19390451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600783" y="1279565"/>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505533" y="367735"/>
            <a:ext cx="11277601" cy="707886"/>
          </a:xfrm>
          <a:prstGeom prst="rect">
            <a:avLst/>
          </a:prstGeom>
          <a:noFill/>
        </p:spPr>
        <p:txBody>
          <a:bodyPr wrap="square" lIns="91440" tIns="45720" rIns="91440" bIns="45720">
            <a:spAutoFit/>
          </a:bodyPr>
          <a:lstStyle/>
          <a:p>
            <a:r>
              <a:rPr lang="en-US" sz="4000" cap="none" spc="0" dirty="0" smtClean="0">
                <a:ln w="0"/>
                <a:solidFill>
                  <a:srgbClr val="FF9933"/>
                </a:solidFill>
                <a:effectLst>
                  <a:outerShdw blurRad="38100" dist="19050" dir="2700000" algn="tl" rotWithShape="0">
                    <a:schemeClr val="dk1">
                      <a:alpha val="40000"/>
                    </a:schemeClr>
                  </a:outerShdw>
                </a:effectLst>
              </a:rPr>
              <a:t>Medical FSA &amp; DCAP Contribution Limits for 2018</a:t>
            </a:r>
            <a:endParaRPr lang="en-US" sz="4000" cap="none" spc="0" dirty="0">
              <a:ln w="0"/>
              <a:solidFill>
                <a:srgbClr val="FF9933"/>
              </a:solidFill>
              <a:effectLst>
                <a:outerShdw blurRad="38100" dist="19050" dir="2700000" algn="tl" rotWithShape="0">
                  <a:schemeClr val="dk1">
                    <a:alpha val="40000"/>
                  </a:schemeClr>
                </a:outerShdw>
              </a:effectLst>
            </a:endParaRPr>
          </a:p>
        </p:txBody>
      </p:sp>
      <p:sp>
        <p:nvSpPr>
          <p:cNvPr id="2" name="TextBox 1"/>
          <p:cNvSpPr txBox="1"/>
          <p:nvPr/>
        </p:nvSpPr>
        <p:spPr>
          <a:xfrm>
            <a:off x="600783" y="1513468"/>
            <a:ext cx="11421207" cy="4124206"/>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accent1">
                    <a:lumMod val="50000"/>
                  </a:schemeClr>
                </a:solidFill>
              </a:rPr>
              <a:t>Medical Flexible Spending Account (FSA</a:t>
            </a:r>
            <a:r>
              <a:rPr lang="en-US" sz="2400" dirty="0" smtClean="0">
                <a:solidFill>
                  <a:schemeClr val="accent1">
                    <a:lumMod val="50000"/>
                  </a:schemeClr>
                </a:solidFill>
              </a:rPr>
              <a:t>)</a:t>
            </a:r>
          </a:p>
          <a:p>
            <a:endParaRPr lang="en-US" sz="1400" dirty="0">
              <a:solidFill>
                <a:schemeClr val="accent1">
                  <a:lumMod val="50000"/>
                </a:schemeClr>
              </a:solidFill>
            </a:endParaRPr>
          </a:p>
          <a:p>
            <a:pPr marL="800100" lvl="1" indent="-342900">
              <a:buFont typeface="Arial" panose="020B0604020202020204" pitchFamily="34" charset="0"/>
              <a:buChar char="•"/>
            </a:pPr>
            <a:r>
              <a:rPr lang="en-US" sz="2400" dirty="0">
                <a:solidFill>
                  <a:schemeClr val="accent1">
                    <a:lumMod val="50000"/>
                  </a:schemeClr>
                </a:solidFill>
              </a:rPr>
              <a:t>Minimum annual contribution – $</a:t>
            </a:r>
            <a:r>
              <a:rPr lang="en-US" sz="2400" dirty="0" smtClean="0">
                <a:solidFill>
                  <a:schemeClr val="accent1">
                    <a:lumMod val="50000"/>
                  </a:schemeClr>
                </a:solidFill>
              </a:rPr>
              <a:t>240</a:t>
            </a:r>
          </a:p>
          <a:p>
            <a:pPr marL="342900" indent="-342900">
              <a:buFont typeface="Arial" panose="020B0604020202020204" pitchFamily="34" charset="0"/>
              <a:buChar char="•"/>
            </a:pPr>
            <a:endParaRPr lang="en-US" sz="1400" dirty="0">
              <a:solidFill>
                <a:schemeClr val="accent1">
                  <a:lumMod val="50000"/>
                </a:schemeClr>
              </a:solidFill>
            </a:endParaRPr>
          </a:p>
          <a:p>
            <a:pPr marL="800100" lvl="1" indent="-342900">
              <a:buFont typeface="Arial" panose="020B0604020202020204" pitchFamily="34" charset="0"/>
              <a:buChar char="•"/>
            </a:pPr>
            <a:r>
              <a:rPr lang="en-US" sz="2400" dirty="0">
                <a:solidFill>
                  <a:schemeClr val="accent1">
                    <a:lumMod val="50000"/>
                  </a:schemeClr>
                </a:solidFill>
              </a:rPr>
              <a:t>Maximum annual contribution – $2,600 (up from $2,500 in 2017</a:t>
            </a:r>
            <a:r>
              <a:rPr lang="en-US" sz="2400" dirty="0" smtClean="0">
                <a:solidFill>
                  <a:schemeClr val="accent1">
                    <a:lumMod val="50000"/>
                  </a:schemeClr>
                </a:solidFill>
              </a:rPr>
              <a:t>)</a:t>
            </a:r>
          </a:p>
          <a:p>
            <a:pPr marL="342900" indent="-342900">
              <a:buFont typeface="Arial" panose="020B0604020202020204" pitchFamily="34" charset="0"/>
              <a:buChar char="•"/>
            </a:pPr>
            <a:endParaRPr lang="en-US" sz="2400" dirty="0" smtClean="0">
              <a:solidFill>
                <a:schemeClr val="accent1">
                  <a:lumMod val="50000"/>
                </a:schemeClr>
              </a:solidFill>
            </a:endParaRPr>
          </a:p>
          <a:p>
            <a:pPr marL="342900" indent="-342900">
              <a:buFont typeface="Arial" panose="020B0604020202020204" pitchFamily="34" charset="0"/>
              <a:buChar char="•"/>
            </a:pPr>
            <a:endParaRPr lang="en-US" sz="1400" dirty="0">
              <a:solidFill>
                <a:schemeClr val="accent1">
                  <a:lumMod val="50000"/>
                </a:schemeClr>
              </a:solidFill>
            </a:endParaRPr>
          </a:p>
          <a:p>
            <a:pPr marL="342900" indent="-342900">
              <a:buFont typeface="Arial" panose="020B0604020202020204" pitchFamily="34" charset="0"/>
              <a:buChar char="•"/>
            </a:pPr>
            <a:r>
              <a:rPr lang="en-US" sz="2400" dirty="0">
                <a:solidFill>
                  <a:schemeClr val="accent1">
                    <a:lumMod val="50000"/>
                  </a:schemeClr>
                </a:solidFill>
              </a:rPr>
              <a:t>Dependent Care Assistance Program (DCAP</a:t>
            </a:r>
            <a:r>
              <a:rPr lang="en-US" sz="2400" dirty="0" smtClean="0">
                <a:solidFill>
                  <a:schemeClr val="accent1">
                    <a:lumMod val="50000"/>
                  </a:schemeClr>
                </a:solidFill>
              </a:rPr>
              <a:t>)</a:t>
            </a:r>
          </a:p>
          <a:p>
            <a:endParaRPr lang="en-US" sz="1400" dirty="0">
              <a:solidFill>
                <a:schemeClr val="accent1">
                  <a:lumMod val="50000"/>
                </a:schemeClr>
              </a:solidFill>
            </a:endParaRPr>
          </a:p>
          <a:p>
            <a:pPr marL="800100" lvl="1" indent="-342900">
              <a:buFont typeface="Arial" panose="020B0604020202020204" pitchFamily="34" charset="0"/>
              <a:buChar char="•"/>
            </a:pPr>
            <a:r>
              <a:rPr lang="en-US" sz="2400" dirty="0">
                <a:solidFill>
                  <a:schemeClr val="accent1">
                    <a:lumMod val="50000"/>
                  </a:schemeClr>
                </a:solidFill>
              </a:rPr>
              <a:t>$5,000 annually for a single person or married couple filing </a:t>
            </a:r>
            <a:r>
              <a:rPr lang="en-US" sz="2400" dirty="0" smtClean="0">
                <a:solidFill>
                  <a:schemeClr val="accent1">
                    <a:lumMod val="50000"/>
                  </a:schemeClr>
                </a:solidFill>
              </a:rPr>
              <a:t>a </a:t>
            </a:r>
            <a:r>
              <a:rPr lang="en-US" sz="2400" dirty="0">
                <a:solidFill>
                  <a:schemeClr val="accent1">
                    <a:lumMod val="50000"/>
                  </a:schemeClr>
                </a:solidFill>
              </a:rPr>
              <a:t>joint tax </a:t>
            </a:r>
            <a:r>
              <a:rPr lang="en-US" sz="2400" dirty="0" smtClean="0">
                <a:solidFill>
                  <a:schemeClr val="accent1">
                    <a:lumMod val="50000"/>
                  </a:schemeClr>
                </a:solidFill>
              </a:rPr>
              <a:t>return</a:t>
            </a:r>
          </a:p>
          <a:p>
            <a:endParaRPr lang="en-US" sz="1400" dirty="0">
              <a:solidFill>
                <a:schemeClr val="accent1">
                  <a:lumMod val="50000"/>
                </a:schemeClr>
              </a:solidFill>
            </a:endParaRPr>
          </a:p>
          <a:p>
            <a:pPr marL="800100" lvl="1" indent="-342900">
              <a:buFont typeface="Arial" panose="020B0604020202020204" pitchFamily="34" charset="0"/>
              <a:buChar char="•"/>
            </a:pPr>
            <a:r>
              <a:rPr lang="en-US" sz="2400" dirty="0">
                <a:solidFill>
                  <a:schemeClr val="accent1">
                    <a:lumMod val="50000"/>
                  </a:schemeClr>
                </a:solidFill>
              </a:rPr>
              <a:t>$2,500 annually for each married participant filing separate tax </a:t>
            </a:r>
            <a:r>
              <a:rPr lang="en-US" sz="2400" dirty="0" smtClean="0">
                <a:solidFill>
                  <a:schemeClr val="accent1">
                    <a:lumMod val="50000"/>
                  </a:schemeClr>
                </a:solidFill>
              </a:rPr>
              <a:t>returns</a:t>
            </a:r>
          </a:p>
          <a:p>
            <a:endParaRPr lang="en-US" sz="2400" dirty="0">
              <a:solidFill>
                <a:schemeClr val="accent1">
                  <a:lumMod val="50000"/>
                </a:schemeClr>
              </a:solidFill>
            </a:endParaRPr>
          </a:p>
        </p:txBody>
      </p:sp>
    </p:spTree>
    <p:extLst>
      <p:ext uri="{BB962C8B-B14F-4D97-AF65-F5344CB8AC3E}">
        <p14:creationId xmlns:p14="http://schemas.microsoft.com/office/powerpoint/2010/main" val="12628590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600783" y="1279565"/>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505533" y="367735"/>
            <a:ext cx="11277601" cy="707886"/>
          </a:xfrm>
          <a:prstGeom prst="rect">
            <a:avLst/>
          </a:prstGeom>
          <a:noFill/>
        </p:spPr>
        <p:txBody>
          <a:bodyPr wrap="square" lIns="91440" tIns="45720" rIns="91440" bIns="45720">
            <a:spAutoFit/>
          </a:bodyPr>
          <a:lstStyle/>
          <a:p>
            <a:r>
              <a:rPr lang="en-US" sz="4000" cap="none" spc="0" dirty="0" smtClean="0">
                <a:ln w="0"/>
                <a:solidFill>
                  <a:srgbClr val="FF9933"/>
                </a:solidFill>
                <a:effectLst>
                  <a:outerShdw blurRad="38100" dist="19050" dir="2700000" algn="tl" rotWithShape="0">
                    <a:schemeClr val="dk1">
                      <a:alpha val="40000"/>
                    </a:schemeClr>
                  </a:outerShdw>
                </a:effectLst>
              </a:rPr>
              <a:t>Employee Communications</a:t>
            </a:r>
            <a:endParaRPr lang="en-US" sz="4000" cap="none" spc="0" dirty="0">
              <a:ln w="0"/>
              <a:solidFill>
                <a:srgbClr val="FF9933"/>
              </a:solidFill>
              <a:effectLst>
                <a:outerShdw blurRad="38100" dist="19050" dir="2700000" algn="tl" rotWithShape="0">
                  <a:schemeClr val="dk1">
                    <a:alpha val="40000"/>
                  </a:schemeClr>
                </a:outerShdw>
              </a:effectLst>
            </a:endParaRPr>
          </a:p>
        </p:txBody>
      </p:sp>
      <p:sp>
        <p:nvSpPr>
          <p:cNvPr id="2" name="TextBox 1"/>
          <p:cNvSpPr txBox="1"/>
          <p:nvPr/>
        </p:nvSpPr>
        <p:spPr>
          <a:xfrm>
            <a:off x="600783" y="1513468"/>
            <a:ext cx="11421207" cy="2862322"/>
          </a:xfrm>
          <a:prstGeom prst="rect">
            <a:avLst/>
          </a:prstGeom>
          <a:noFill/>
        </p:spPr>
        <p:txBody>
          <a:bodyPr wrap="square" rtlCol="0">
            <a:spAutoFit/>
          </a:bodyPr>
          <a:lstStyle/>
          <a:p>
            <a:r>
              <a:rPr lang="en-US" sz="2800" i="1" dirty="0">
                <a:solidFill>
                  <a:schemeClr val="accent1">
                    <a:lumMod val="50000"/>
                  </a:schemeClr>
                </a:solidFill>
              </a:rPr>
              <a:t>For Your Benefit </a:t>
            </a:r>
            <a:r>
              <a:rPr lang="en-US" sz="2800" dirty="0" smtClean="0">
                <a:solidFill>
                  <a:schemeClr val="accent1">
                    <a:lumMod val="50000"/>
                  </a:schemeClr>
                </a:solidFill>
              </a:rPr>
              <a:t>newsletter:</a:t>
            </a:r>
          </a:p>
          <a:p>
            <a:endParaRPr lang="en-US" sz="1400" dirty="0">
              <a:solidFill>
                <a:schemeClr val="accent1">
                  <a:lumMod val="50000"/>
                </a:schemeClr>
              </a:solidFill>
            </a:endParaRPr>
          </a:p>
          <a:p>
            <a:pPr marL="800100" lvl="1" indent="-342900">
              <a:buFont typeface="Arial" panose="020B0604020202020204" pitchFamily="34" charset="0"/>
              <a:buChar char="•"/>
            </a:pPr>
            <a:r>
              <a:rPr lang="en-US" sz="2400" dirty="0">
                <a:solidFill>
                  <a:schemeClr val="accent1">
                    <a:lumMod val="50000"/>
                  </a:schemeClr>
                </a:solidFill>
              </a:rPr>
              <a:t>Two versions mailed or emailed on October 13</a:t>
            </a:r>
            <a:r>
              <a:rPr lang="en-US" sz="2400" dirty="0" smtClean="0">
                <a:solidFill>
                  <a:schemeClr val="accent1">
                    <a:lumMod val="50000"/>
                  </a:schemeClr>
                </a:solidFill>
              </a:rPr>
              <a:t>:</a:t>
            </a:r>
          </a:p>
          <a:p>
            <a:pPr marL="800100" lvl="1" indent="-342900">
              <a:buFont typeface="Arial" panose="020B0604020202020204" pitchFamily="34" charset="0"/>
              <a:buChar char="•"/>
            </a:pPr>
            <a:endParaRPr lang="en-US" sz="1400" dirty="0">
              <a:solidFill>
                <a:schemeClr val="accent1">
                  <a:lumMod val="50000"/>
                </a:schemeClr>
              </a:solidFill>
            </a:endParaRPr>
          </a:p>
          <a:p>
            <a:pPr marL="1371600" lvl="2" indent="-457200">
              <a:buFont typeface="+mj-lt"/>
              <a:buAutoNum type="arabicPeriod"/>
            </a:pPr>
            <a:r>
              <a:rPr lang="en-US" sz="2400" dirty="0">
                <a:solidFill>
                  <a:schemeClr val="accent1">
                    <a:lumMod val="50000"/>
                  </a:schemeClr>
                </a:solidFill>
              </a:rPr>
              <a:t>State agency and higher education </a:t>
            </a:r>
            <a:r>
              <a:rPr lang="en-US" sz="2400" dirty="0" smtClean="0">
                <a:solidFill>
                  <a:schemeClr val="accent1">
                    <a:lumMod val="50000"/>
                  </a:schemeClr>
                </a:solidFill>
              </a:rPr>
              <a:t>institutions</a:t>
            </a:r>
          </a:p>
          <a:p>
            <a:pPr marL="1371600" lvl="2" indent="-457200">
              <a:buFont typeface="+mj-lt"/>
              <a:buAutoNum type="arabicPeriod"/>
            </a:pPr>
            <a:endParaRPr lang="en-US" sz="1400" dirty="0">
              <a:solidFill>
                <a:schemeClr val="accent1">
                  <a:lumMod val="50000"/>
                </a:schemeClr>
              </a:solidFill>
            </a:endParaRPr>
          </a:p>
          <a:p>
            <a:pPr marL="1371600" lvl="2" indent="-457200">
              <a:buFont typeface="+mj-lt"/>
              <a:buAutoNum type="arabicPeriod"/>
            </a:pPr>
            <a:r>
              <a:rPr lang="en-US" sz="2400" dirty="0">
                <a:solidFill>
                  <a:schemeClr val="accent1">
                    <a:lumMod val="50000"/>
                  </a:schemeClr>
                </a:solidFill>
              </a:rPr>
              <a:t>Employer group/K-12 school </a:t>
            </a:r>
            <a:r>
              <a:rPr lang="en-US" sz="2400" dirty="0" smtClean="0">
                <a:solidFill>
                  <a:schemeClr val="accent1">
                    <a:lumMod val="50000"/>
                  </a:schemeClr>
                </a:solidFill>
              </a:rPr>
              <a:t>districts</a:t>
            </a:r>
          </a:p>
          <a:p>
            <a:pPr marL="1371600" lvl="2" indent="-457200">
              <a:buFont typeface="+mj-lt"/>
              <a:buAutoNum type="arabicPeriod"/>
            </a:pPr>
            <a:endParaRPr lang="en-US" sz="1400" dirty="0">
              <a:solidFill>
                <a:schemeClr val="accent1">
                  <a:lumMod val="50000"/>
                </a:schemeClr>
              </a:solidFill>
            </a:endParaRPr>
          </a:p>
          <a:p>
            <a:pPr marL="800100" lvl="1" indent="-342900">
              <a:buFont typeface="Arial" panose="020B0604020202020204" pitchFamily="34" charset="0"/>
              <a:buChar char="•"/>
            </a:pPr>
            <a:r>
              <a:rPr lang="en-US" sz="2400" dirty="0">
                <a:solidFill>
                  <a:schemeClr val="accent1">
                    <a:lumMod val="50000"/>
                  </a:schemeClr>
                </a:solidFill>
              </a:rPr>
              <a:t>This is the only notice the PEBB Program sends to </a:t>
            </a:r>
            <a:r>
              <a:rPr lang="en-US" sz="2400" dirty="0" smtClean="0">
                <a:solidFill>
                  <a:schemeClr val="accent1">
                    <a:lumMod val="50000"/>
                  </a:schemeClr>
                </a:solidFill>
              </a:rPr>
              <a:t>employees </a:t>
            </a:r>
            <a:r>
              <a:rPr lang="en-US" sz="2400" dirty="0">
                <a:solidFill>
                  <a:schemeClr val="accent1">
                    <a:lumMod val="50000"/>
                  </a:schemeClr>
                </a:solidFill>
              </a:rPr>
              <a:t>about open enrollment</a:t>
            </a:r>
          </a:p>
        </p:txBody>
      </p:sp>
    </p:spTree>
    <p:extLst>
      <p:ext uri="{BB962C8B-B14F-4D97-AF65-F5344CB8AC3E}">
        <p14:creationId xmlns:p14="http://schemas.microsoft.com/office/powerpoint/2010/main" val="23376426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600783" y="1279565"/>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505533" y="367735"/>
            <a:ext cx="11277601" cy="707886"/>
          </a:xfrm>
          <a:prstGeom prst="rect">
            <a:avLst/>
          </a:prstGeom>
          <a:noFill/>
        </p:spPr>
        <p:txBody>
          <a:bodyPr wrap="square" lIns="91440" tIns="45720" rIns="91440" bIns="45720">
            <a:spAutoFit/>
          </a:bodyPr>
          <a:lstStyle/>
          <a:p>
            <a:r>
              <a:rPr lang="en-US" sz="4000" cap="none" spc="0" dirty="0" smtClean="0">
                <a:ln w="0"/>
                <a:solidFill>
                  <a:srgbClr val="FF9933"/>
                </a:solidFill>
                <a:effectLst>
                  <a:outerShdw blurRad="38100" dist="19050" dir="2700000" algn="tl" rotWithShape="0">
                    <a:schemeClr val="dk1">
                      <a:alpha val="40000"/>
                    </a:schemeClr>
                  </a:outerShdw>
                </a:effectLst>
              </a:rPr>
              <a:t>Employee Communications</a:t>
            </a:r>
            <a:endParaRPr lang="en-US" sz="4000" cap="none" spc="0" dirty="0">
              <a:ln w="0"/>
              <a:solidFill>
                <a:srgbClr val="FF9933"/>
              </a:solidFill>
              <a:effectLst>
                <a:outerShdw blurRad="38100" dist="19050" dir="2700000" algn="tl" rotWithShape="0">
                  <a:schemeClr val="dk1">
                    <a:alpha val="40000"/>
                  </a:schemeClr>
                </a:outerShdw>
              </a:effectLst>
            </a:endParaRPr>
          </a:p>
        </p:txBody>
      </p:sp>
      <p:sp>
        <p:nvSpPr>
          <p:cNvPr id="2" name="TextBox 1"/>
          <p:cNvSpPr txBox="1"/>
          <p:nvPr/>
        </p:nvSpPr>
        <p:spPr>
          <a:xfrm>
            <a:off x="600783" y="1513468"/>
            <a:ext cx="11421207" cy="2062103"/>
          </a:xfrm>
          <a:prstGeom prst="rect">
            <a:avLst/>
          </a:prstGeom>
          <a:noFill/>
        </p:spPr>
        <p:txBody>
          <a:bodyPr wrap="square" rtlCol="0">
            <a:spAutoFit/>
          </a:bodyPr>
          <a:lstStyle/>
          <a:p>
            <a:r>
              <a:rPr lang="en-US" sz="2800" i="1" dirty="0">
                <a:solidFill>
                  <a:schemeClr val="accent1">
                    <a:lumMod val="50000"/>
                  </a:schemeClr>
                </a:solidFill>
              </a:rPr>
              <a:t>For Your Benefit </a:t>
            </a:r>
            <a:r>
              <a:rPr lang="en-US" sz="2800" dirty="0" smtClean="0">
                <a:solidFill>
                  <a:schemeClr val="accent1">
                    <a:lumMod val="50000"/>
                  </a:schemeClr>
                </a:solidFill>
              </a:rPr>
              <a:t>newsletter </a:t>
            </a:r>
            <a:r>
              <a:rPr lang="en-US" sz="2800" b="1" i="1" dirty="0" smtClean="0">
                <a:solidFill>
                  <a:schemeClr val="accent1">
                    <a:lumMod val="50000"/>
                  </a:schemeClr>
                </a:solidFill>
              </a:rPr>
              <a:t>changes</a:t>
            </a:r>
            <a:r>
              <a:rPr lang="en-US" sz="2800" dirty="0" smtClean="0">
                <a:solidFill>
                  <a:schemeClr val="accent1">
                    <a:lumMod val="50000"/>
                  </a:schemeClr>
                </a:solidFill>
              </a:rPr>
              <a:t> for 2018:</a:t>
            </a:r>
          </a:p>
          <a:p>
            <a:endParaRPr lang="en-US" sz="1400" dirty="0">
              <a:solidFill>
                <a:schemeClr val="accent1">
                  <a:lumMod val="50000"/>
                </a:schemeClr>
              </a:solidFill>
            </a:endParaRPr>
          </a:p>
          <a:p>
            <a:pPr marL="800100" lvl="1" indent="-342900">
              <a:buFont typeface="Arial" panose="020B0604020202020204" pitchFamily="34" charset="0"/>
              <a:buChar char="•"/>
            </a:pPr>
            <a:r>
              <a:rPr lang="en-US" sz="2400" dirty="0">
                <a:solidFill>
                  <a:schemeClr val="accent1">
                    <a:lumMod val="50000"/>
                  </a:schemeClr>
                </a:solidFill>
              </a:rPr>
              <a:t>It will arrive in a mid-sized </a:t>
            </a:r>
            <a:r>
              <a:rPr lang="en-US" sz="2400" u="sng" dirty="0">
                <a:solidFill>
                  <a:schemeClr val="accent1">
                    <a:lumMod val="50000"/>
                  </a:schemeClr>
                </a:solidFill>
              </a:rPr>
              <a:t>envelope</a:t>
            </a:r>
            <a:r>
              <a:rPr lang="en-US" sz="2400" dirty="0">
                <a:solidFill>
                  <a:schemeClr val="accent1">
                    <a:lumMod val="50000"/>
                  </a:schemeClr>
                </a:solidFill>
              </a:rPr>
              <a:t> from HCA that </a:t>
            </a:r>
            <a:r>
              <a:rPr lang="en-US" sz="2400" dirty="0" smtClean="0">
                <a:solidFill>
                  <a:schemeClr val="accent1">
                    <a:lumMod val="50000"/>
                  </a:schemeClr>
                </a:solidFill>
              </a:rPr>
              <a:t>says </a:t>
            </a:r>
            <a:r>
              <a:rPr lang="en-US" sz="2400" dirty="0">
                <a:solidFill>
                  <a:schemeClr val="accent1">
                    <a:lumMod val="50000"/>
                  </a:schemeClr>
                </a:solidFill>
              </a:rPr>
              <a:t>“</a:t>
            </a:r>
            <a:r>
              <a:rPr lang="en-US" sz="2400" b="1" dirty="0">
                <a:solidFill>
                  <a:schemeClr val="accent1">
                    <a:lumMod val="50000"/>
                  </a:schemeClr>
                </a:solidFill>
              </a:rPr>
              <a:t>For Your Benefit</a:t>
            </a:r>
            <a:r>
              <a:rPr lang="en-US" sz="2400" dirty="0">
                <a:solidFill>
                  <a:schemeClr val="accent1">
                    <a:lumMod val="50000"/>
                  </a:schemeClr>
                </a:solidFill>
              </a:rPr>
              <a:t>” on the outside</a:t>
            </a:r>
            <a:r>
              <a:rPr lang="en-US" sz="2400" dirty="0" smtClean="0">
                <a:solidFill>
                  <a:schemeClr val="accent1">
                    <a:lumMod val="50000"/>
                  </a:schemeClr>
                </a:solidFill>
              </a:rPr>
              <a:t>.</a:t>
            </a:r>
          </a:p>
          <a:p>
            <a:pPr marL="800100" lvl="1" indent="-342900">
              <a:buFont typeface="Arial" panose="020B0604020202020204" pitchFamily="34" charset="0"/>
              <a:buChar char="•"/>
            </a:pPr>
            <a:endParaRPr lang="en-US" sz="1400" dirty="0">
              <a:solidFill>
                <a:schemeClr val="accent1">
                  <a:lumMod val="50000"/>
                </a:schemeClr>
              </a:solidFill>
            </a:endParaRPr>
          </a:p>
          <a:p>
            <a:pPr marL="800100" lvl="1" indent="-342900">
              <a:buFont typeface="Arial" panose="020B0604020202020204" pitchFamily="34" charset="0"/>
              <a:buChar char="•"/>
            </a:pPr>
            <a:r>
              <a:rPr lang="en-US" sz="2400" dirty="0">
                <a:solidFill>
                  <a:schemeClr val="accent1">
                    <a:lumMod val="50000"/>
                  </a:schemeClr>
                </a:solidFill>
              </a:rPr>
              <a:t>Highlighted in the September </a:t>
            </a:r>
            <a:r>
              <a:rPr lang="en-US" sz="2400" b="1" i="1" dirty="0">
                <a:solidFill>
                  <a:schemeClr val="accent1">
                    <a:lumMod val="50000"/>
                  </a:schemeClr>
                </a:solidFill>
              </a:rPr>
              <a:t>For Your Benefit </a:t>
            </a:r>
            <a:r>
              <a:rPr lang="en-US" sz="2400" dirty="0">
                <a:solidFill>
                  <a:schemeClr val="accent1">
                    <a:lumMod val="50000"/>
                  </a:schemeClr>
                </a:solidFill>
              </a:rPr>
              <a:t>Newsletter</a:t>
            </a:r>
          </a:p>
        </p:txBody>
      </p:sp>
      <p:sp>
        <p:nvSpPr>
          <p:cNvPr id="6" name="object 11"/>
          <p:cNvSpPr/>
          <p:nvPr/>
        </p:nvSpPr>
        <p:spPr>
          <a:xfrm>
            <a:off x="1760275" y="4124137"/>
            <a:ext cx="4025063" cy="2382964"/>
          </a:xfrm>
          <a:prstGeom prst="rect">
            <a:avLst/>
          </a:prstGeom>
          <a:blipFill>
            <a:blip r:embed="rId4" cstate="print"/>
            <a:stretch>
              <a:fillRect/>
            </a:stretch>
          </a:blipFill>
        </p:spPr>
        <p:txBody>
          <a:bodyPr wrap="square" lIns="0" tIns="0" rIns="0" bIns="0" rtlCol="0"/>
          <a:lstStyle/>
          <a:p>
            <a:endParaRPr dirty="0"/>
          </a:p>
        </p:txBody>
      </p:sp>
      <p:sp>
        <p:nvSpPr>
          <p:cNvPr id="7" name="object 12"/>
          <p:cNvSpPr/>
          <p:nvPr/>
        </p:nvSpPr>
        <p:spPr>
          <a:xfrm>
            <a:off x="6024607" y="3729459"/>
            <a:ext cx="2547893" cy="3099188"/>
          </a:xfrm>
          <a:prstGeom prst="rect">
            <a:avLst/>
          </a:prstGeom>
          <a:blipFill>
            <a:blip r:embed="rId5"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8811857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600783" y="1279565"/>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505533" y="367735"/>
            <a:ext cx="11277601" cy="707886"/>
          </a:xfrm>
          <a:prstGeom prst="rect">
            <a:avLst/>
          </a:prstGeom>
          <a:noFill/>
        </p:spPr>
        <p:txBody>
          <a:bodyPr wrap="square" lIns="91440" tIns="45720" rIns="91440" bIns="45720">
            <a:spAutoFit/>
          </a:bodyPr>
          <a:lstStyle/>
          <a:p>
            <a:r>
              <a:rPr lang="en-US" sz="4000" cap="none" spc="0" dirty="0" smtClean="0">
                <a:ln w="0"/>
                <a:solidFill>
                  <a:srgbClr val="FF9933"/>
                </a:solidFill>
                <a:effectLst>
                  <a:outerShdw blurRad="38100" dist="19050" dir="2700000" algn="tl" rotWithShape="0">
                    <a:schemeClr val="dk1">
                      <a:alpha val="40000"/>
                    </a:schemeClr>
                  </a:outerShdw>
                </a:effectLst>
              </a:rPr>
              <a:t>Employee Communications</a:t>
            </a:r>
            <a:endParaRPr lang="en-US" sz="4000" cap="none" spc="0" dirty="0">
              <a:ln w="0"/>
              <a:solidFill>
                <a:srgbClr val="FF9933"/>
              </a:solidFill>
              <a:effectLst>
                <a:outerShdw blurRad="38100" dist="19050" dir="2700000" algn="tl" rotWithShape="0">
                  <a:schemeClr val="dk1">
                    <a:alpha val="40000"/>
                  </a:schemeClr>
                </a:outerShdw>
              </a:effectLst>
            </a:endParaRPr>
          </a:p>
        </p:txBody>
      </p:sp>
      <p:sp>
        <p:nvSpPr>
          <p:cNvPr id="2" name="TextBox 1"/>
          <p:cNvSpPr txBox="1"/>
          <p:nvPr/>
        </p:nvSpPr>
        <p:spPr>
          <a:xfrm>
            <a:off x="600783" y="1513468"/>
            <a:ext cx="11421207" cy="2215991"/>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accent1">
                    <a:lumMod val="50000"/>
                  </a:schemeClr>
                </a:solidFill>
              </a:rPr>
              <a:t>Email messages </a:t>
            </a:r>
            <a:r>
              <a:rPr lang="en-US" sz="2400" dirty="0" smtClean="0">
                <a:solidFill>
                  <a:schemeClr val="accent1">
                    <a:lumMod val="50000"/>
                  </a:schemeClr>
                </a:solidFill>
              </a:rPr>
              <a:t>to forward </a:t>
            </a:r>
            <a:r>
              <a:rPr lang="en-US" sz="2400" dirty="0">
                <a:solidFill>
                  <a:schemeClr val="accent1">
                    <a:lumMod val="50000"/>
                  </a:schemeClr>
                </a:solidFill>
              </a:rPr>
              <a:t>to your </a:t>
            </a:r>
            <a:r>
              <a:rPr lang="en-US" sz="2400" dirty="0" smtClean="0">
                <a:solidFill>
                  <a:schemeClr val="accent1">
                    <a:lumMod val="50000"/>
                  </a:schemeClr>
                </a:solidFill>
              </a:rPr>
              <a:t>employees</a:t>
            </a:r>
          </a:p>
          <a:p>
            <a:pPr marL="342900" indent="-342900">
              <a:buFont typeface="Arial" panose="020B0604020202020204" pitchFamily="34" charset="0"/>
              <a:buChar char="•"/>
            </a:pPr>
            <a:endParaRPr lang="en-US" sz="1400" dirty="0">
              <a:solidFill>
                <a:schemeClr val="accent1">
                  <a:lumMod val="50000"/>
                </a:schemeClr>
              </a:solidFill>
            </a:endParaRPr>
          </a:p>
          <a:p>
            <a:pPr marL="800100" lvl="1" indent="-342900">
              <a:buFont typeface="Arial" panose="020B0604020202020204" pitchFamily="34" charset="0"/>
              <a:buChar char="•"/>
            </a:pPr>
            <a:r>
              <a:rPr lang="en-US" sz="2400" dirty="0">
                <a:solidFill>
                  <a:schemeClr val="accent1">
                    <a:lumMod val="50000"/>
                  </a:schemeClr>
                </a:solidFill>
              </a:rPr>
              <a:t>Sent through GovDelivery before and throughout open </a:t>
            </a:r>
            <a:r>
              <a:rPr lang="en-US" sz="2400" dirty="0" smtClean="0">
                <a:solidFill>
                  <a:schemeClr val="accent1">
                    <a:lumMod val="50000"/>
                  </a:schemeClr>
                </a:solidFill>
              </a:rPr>
              <a:t>enrollment</a:t>
            </a:r>
          </a:p>
          <a:p>
            <a:pPr marL="800100" lvl="1" indent="-342900">
              <a:buFont typeface="Arial" panose="020B0604020202020204" pitchFamily="34" charset="0"/>
              <a:buChar char="•"/>
            </a:pPr>
            <a:endParaRPr lang="en-US" sz="1400" dirty="0">
              <a:solidFill>
                <a:schemeClr val="accent1">
                  <a:lumMod val="50000"/>
                </a:schemeClr>
              </a:solidFill>
            </a:endParaRPr>
          </a:p>
          <a:p>
            <a:pPr marL="342900" indent="-342900">
              <a:buFont typeface="Arial" panose="020B0604020202020204" pitchFamily="34" charset="0"/>
              <a:buChar char="•"/>
            </a:pPr>
            <a:r>
              <a:rPr lang="en-US" sz="2400" dirty="0">
                <a:solidFill>
                  <a:schemeClr val="accent1">
                    <a:lumMod val="50000"/>
                  </a:schemeClr>
                </a:solidFill>
              </a:rPr>
              <a:t>Open enrollment video for </a:t>
            </a:r>
            <a:r>
              <a:rPr lang="en-US" sz="2400" dirty="0" smtClean="0">
                <a:solidFill>
                  <a:schemeClr val="accent1">
                    <a:lumMod val="50000"/>
                  </a:schemeClr>
                </a:solidFill>
              </a:rPr>
              <a:t>employees</a:t>
            </a:r>
          </a:p>
          <a:p>
            <a:pPr marL="342900" indent="-342900">
              <a:buFont typeface="Arial" panose="020B0604020202020204" pitchFamily="34" charset="0"/>
              <a:buChar char="•"/>
            </a:pPr>
            <a:endParaRPr lang="en-US" sz="1400" dirty="0">
              <a:solidFill>
                <a:schemeClr val="accent1">
                  <a:lumMod val="50000"/>
                </a:schemeClr>
              </a:solidFill>
            </a:endParaRPr>
          </a:p>
          <a:p>
            <a:pPr marL="800100" lvl="1" indent="-342900">
              <a:buFont typeface="Arial" panose="020B0604020202020204" pitchFamily="34" charset="0"/>
              <a:buChar char="•"/>
            </a:pPr>
            <a:r>
              <a:rPr lang="en-US" sz="2400" dirty="0" smtClean="0">
                <a:solidFill>
                  <a:schemeClr val="accent1">
                    <a:lumMod val="50000"/>
                  </a:schemeClr>
                </a:solidFill>
              </a:rPr>
              <a:t>Available </a:t>
            </a:r>
            <a:r>
              <a:rPr lang="en-US" sz="2400" dirty="0">
                <a:solidFill>
                  <a:schemeClr val="accent1">
                    <a:lumMod val="50000"/>
                  </a:schemeClr>
                </a:solidFill>
              </a:rPr>
              <a:t>on the PEBB website in October</a:t>
            </a:r>
          </a:p>
        </p:txBody>
      </p:sp>
    </p:spTree>
    <p:extLst>
      <p:ext uri="{BB962C8B-B14F-4D97-AF65-F5344CB8AC3E}">
        <p14:creationId xmlns:p14="http://schemas.microsoft.com/office/powerpoint/2010/main" val="41561826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600783" y="1279565"/>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505533" y="367735"/>
            <a:ext cx="11277601" cy="707886"/>
          </a:xfrm>
          <a:prstGeom prst="rect">
            <a:avLst/>
          </a:prstGeom>
          <a:noFill/>
        </p:spPr>
        <p:txBody>
          <a:bodyPr wrap="square" lIns="91440" tIns="45720" rIns="91440" bIns="45720">
            <a:spAutoFit/>
          </a:bodyPr>
          <a:lstStyle/>
          <a:p>
            <a:r>
              <a:rPr lang="en-US" sz="4000" cap="none" spc="0" dirty="0" smtClean="0">
                <a:ln w="0"/>
                <a:solidFill>
                  <a:srgbClr val="FF9933"/>
                </a:solidFill>
                <a:effectLst>
                  <a:outerShdw blurRad="38100" dist="19050" dir="2700000" algn="tl" rotWithShape="0">
                    <a:schemeClr val="dk1">
                      <a:alpha val="40000"/>
                    </a:schemeClr>
                  </a:outerShdw>
                </a:effectLst>
              </a:rPr>
              <a:t>The PEBB Program’s </a:t>
            </a:r>
            <a:r>
              <a:rPr lang="en-US" sz="4000" i="1" cap="none" spc="0" dirty="0" smtClean="0">
                <a:ln w="0"/>
                <a:solidFill>
                  <a:srgbClr val="FF9933"/>
                </a:solidFill>
                <a:effectLst>
                  <a:outerShdw blurRad="38100" dist="19050" dir="2700000" algn="tl" rotWithShape="0">
                    <a:schemeClr val="dk1">
                      <a:alpha val="40000"/>
                    </a:schemeClr>
                  </a:outerShdw>
                </a:effectLst>
              </a:rPr>
              <a:t>My Account</a:t>
            </a:r>
            <a:endParaRPr lang="en-US" sz="4000" i="1" cap="none" spc="0" dirty="0">
              <a:ln w="0"/>
              <a:solidFill>
                <a:srgbClr val="FF9933"/>
              </a:solidFill>
              <a:effectLst>
                <a:outerShdw blurRad="38100" dist="19050" dir="2700000" algn="tl" rotWithShape="0">
                  <a:schemeClr val="dk1">
                    <a:alpha val="40000"/>
                  </a:schemeClr>
                </a:outerShdw>
              </a:effectLst>
            </a:endParaRPr>
          </a:p>
        </p:txBody>
      </p:sp>
      <p:sp>
        <p:nvSpPr>
          <p:cNvPr id="2" name="TextBox 1"/>
          <p:cNvSpPr txBox="1"/>
          <p:nvPr/>
        </p:nvSpPr>
        <p:spPr>
          <a:xfrm>
            <a:off x="600783" y="1513468"/>
            <a:ext cx="11421207" cy="4339650"/>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accent1">
                    <a:lumMod val="50000"/>
                  </a:schemeClr>
                </a:solidFill>
              </a:rPr>
              <a:t>Employees may make plan changes </a:t>
            </a:r>
            <a:r>
              <a:rPr lang="en-US" sz="2400" dirty="0" smtClean="0">
                <a:solidFill>
                  <a:schemeClr val="accent1">
                    <a:lumMod val="50000"/>
                  </a:schemeClr>
                </a:solidFill>
              </a:rPr>
              <a:t>online</a:t>
            </a:r>
          </a:p>
          <a:p>
            <a:pPr marL="342900" indent="-342900">
              <a:buFont typeface="Arial" panose="020B0604020202020204" pitchFamily="34" charset="0"/>
              <a:buChar char="•"/>
            </a:pPr>
            <a:endParaRPr lang="en-US" sz="1400" dirty="0">
              <a:solidFill>
                <a:schemeClr val="accent1">
                  <a:lumMod val="50000"/>
                </a:schemeClr>
              </a:solidFill>
            </a:endParaRPr>
          </a:p>
          <a:p>
            <a:pPr marL="800100" lvl="1" indent="-342900">
              <a:buFont typeface="Arial" panose="020B0604020202020204" pitchFamily="34" charset="0"/>
              <a:buChar char="•"/>
            </a:pPr>
            <a:r>
              <a:rPr lang="en-US" sz="2400" dirty="0">
                <a:solidFill>
                  <a:schemeClr val="accent1">
                    <a:lumMod val="50000"/>
                  </a:schemeClr>
                </a:solidFill>
              </a:rPr>
              <a:t>On </a:t>
            </a:r>
            <a:r>
              <a:rPr lang="en-US" sz="2400" i="1" dirty="0">
                <a:solidFill>
                  <a:schemeClr val="accent1">
                    <a:lumMod val="50000"/>
                  </a:schemeClr>
                </a:solidFill>
              </a:rPr>
              <a:t>My Account </a:t>
            </a:r>
            <a:r>
              <a:rPr lang="en-US" sz="2400" dirty="0">
                <a:solidFill>
                  <a:schemeClr val="accent1">
                    <a:lumMod val="50000"/>
                  </a:schemeClr>
                </a:solidFill>
              </a:rPr>
              <a:t>November </a:t>
            </a:r>
            <a:r>
              <a:rPr lang="en-US" sz="2400" dirty="0" smtClean="0">
                <a:solidFill>
                  <a:schemeClr val="accent1">
                    <a:lumMod val="50000"/>
                  </a:schemeClr>
                </a:solidFill>
              </a:rPr>
              <a:t>1–30</a:t>
            </a:r>
          </a:p>
          <a:p>
            <a:pPr marL="800100" lvl="1" indent="-342900">
              <a:buFont typeface="Arial" panose="020B0604020202020204" pitchFamily="34" charset="0"/>
              <a:buChar char="•"/>
            </a:pPr>
            <a:endParaRPr lang="en-US" sz="1400" dirty="0">
              <a:solidFill>
                <a:schemeClr val="accent1">
                  <a:lumMod val="50000"/>
                </a:schemeClr>
              </a:solidFill>
            </a:endParaRPr>
          </a:p>
          <a:p>
            <a:pPr marL="342900" indent="-342900">
              <a:buFont typeface="Arial" panose="020B0604020202020204" pitchFamily="34" charset="0"/>
              <a:buChar char="•"/>
            </a:pPr>
            <a:r>
              <a:rPr lang="en-US" sz="2400" dirty="0">
                <a:solidFill>
                  <a:schemeClr val="accent1">
                    <a:lumMod val="50000"/>
                  </a:schemeClr>
                </a:solidFill>
              </a:rPr>
              <a:t>New mobile redesign this year</a:t>
            </a:r>
            <a:r>
              <a:rPr lang="en-US" sz="2400" dirty="0" smtClean="0">
                <a:solidFill>
                  <a:schemeClr val="accent1">
                    <a:lumMod val="50000"/>
                  </a:schemeClr>
                </a:solidFill>
              </a:rPr>
              <a:t>:</a:t>
            </a:r>
          </a:p>
          <a:p>
            <a:pPr marL="342900" indent="-342900">
              <a:buFont typeface="Arial" panose="020B0604020202020204" pitchFamily="34" charset="0"/>
              <a:buChar char="•"/>
            </a:pPr>
            <a:endParaRPr lang="en-US" sz="1400" dirty="0">
              <a:solidFill>
                <a:schemeClr val="accent1">
                  <a:lumMod val="50000"/>
                </a:schemeClr>
              </a:solidFill>
            </a:endParaRPr>
          </a:p>
          <a:p>
            <a:pPr marL="800100" lvl="1" indent="-342900">
              <a:buFont typeface="Arial" panose="020B0604020202020204" pitchFamily="34" charset="0"/>
              <a:buChar char="•"/>
            </a:pPr>
            <a:r>
              <a:rPr lang="en-US" sz="2400" dirty="0">
                <a:solidFill>
                  <a:schemeClr val="accent1">
                    <a:lumMod val="50000"/>
                  </a:schemeClr>
                </a:solidFill>
              </a:rPr>
              <a:t>Mobile access to </a:t>
            </a:r>
            <a:r>
              <a:rPr lang="en-US" sz="2400" i="1" dirty="0">
                <a:solidFill>
                  <a:schemeClr val="accent1">
                    <a:lumMod val="50000"/>
                  </a:schemeClr>
                </a:solidFill>
              </a:rPr>
              <a:t>My </a:t>
            </a:r>
            <a:r>
              <a:rPr lang="en-US" sz="2400" i="1" dirty="0" smtClean="0">
                <a:solidFill>
                  <a:schemeClr val="accent1">
                    <a:lumMod val="50000"/>
                  </a:schemeClr>
                </a:solidFill>
              </a:rPr>
              <a:t>Account</a:t>
            </a:r>
          </a:p>
          <a:p>
            <a:pPr marL="800100" lvl="1" indent="-342900">
              <a:buFont typeface="Arial" panose="020B0604020202020204" pitchFamily="34" charset="0"/>
              <a:buChar char="•"/>
            </a:pPr>
            <a:endParaRPr lang="en-US" sz="1400" dirty="0">
              <a:solidFill>
                <a:schemeClr val="accent1">
                  <a:lumMod val="50000"/>
                </a:schemeClr>
              </a:solidFill>
            </a:endParaRPr>
          </a:p>
          <a:p>
            <a:pPr marL="800100" lvl="1" indent="-342900">
              <a:buFont typeface="Arial" panose="020B0604020202020204" pitchFamily="34" charset="0"/>
              <a:buChar char="•"/>
            </a:pPr>
            <a:r>
              <a:rPr lang="en-US" sz="2400" dirty="0">
                <a:solidFill>
                  <a:schemeClr val="accent1">
                    <a:lumMod val="50000"/>
                  </a:schemeClr>
                </a:solidFill>
              </a:rPr>
              <a:t>Tablets and </a:t>
            </a:r>
            <a:r>
              <a:rPr lang="en-US" sz="2400" dirty="0" smtClean="0">
                <a:solidFill>
                  <a:schemeClr val="accent1">
                    <a:lumMod val="50000"/>
                  </a:schemeClr>
                </a:solidFill>
              </a:rPr>
              <a:t>smartphones</a:t>
            </a:r>
          </a:p>
          <a:p>
            <a:pPr marL="800100" lvl="1" indent="-342900">
              <a:buFont typeface="Arial" panose="020B0604020202020204" pitchFamily="34" charset="0"/>
              <a:buChar char="•"/>
            </a:pPr>
            <a:endParaRPr lang="en-US" sz="1400" dirty="0">
              <a:solidFill>
                <a:schemeClr val="accent1">
                  <a:lumMod val="50000"/>
                </a:schemeClr>
              </a:solidFill>
            </a:endParaRPr>
          </a:p>
          <a:p>
            <a:pPr marL="1257300" lvl="2" indent="-342900">
              <a:buFont typeface="Arial" panose="020B0604020202020204" pitchFamily="34" charset="0"/>
              <a:buChar char="•"/>
            </a:pPr>
            <a:r>
              <a:rPr lang="en-US" sz="2400" dirty="0">
                <a:solidFill>
                  <a:schemeClr val="accent1">
                    <a:lumMod val="50000"/>
                  </a:schemeClr>
                </a:solidFill>
              </a:rPr>
              <a:t>Make plan </a:t>
            </a:r>
            <a:r>
              <a:rPr lang="en-US" sz="2400" dirty="0" smtClean="0">
                <a:solidFill>
                  <a:schemeClr val="accent1">
                    <a:lumMod val="50000"/>
                  </a:schemeClr>
                </a:solidFill>
              </a:rPr>
              <a:t>changes</a:t>
            </a:r>
          </a:p>
          <a:p>
            <a:pPr marL="1257300" lvl="2" indent="-342900">
              <a:buFont typeface="Arial" panose="020B0604020202020204" pitchFamily="34" charset="0"/>
              <a:buChar char="•"/>
            </a:pPr>
            <a:endParaRPr lang="en-US" sz="1400" dirty="0">
              <a:solidFill>
                <a:schemeClr val="accent1">
                  <a:lumMod val="50000"/>
                </a:schemeClr>
              </a:solidFill>
            </a:endParaRPr>
          </a:p>
          <a:p>
            <a:pPr marL="1257300" lvl="2" indent="-342900">
              <a:buFont typeface="Arial" panose="020B0604020202020204" pitchFamily="34" charset="0"/>
              <a:buChar char="•"/>
            </a:pPr>
            <a:r>
              <a:rPr lang="en-US" sz="2400" dirty="0">
                <a:solidFill>
                  <a:schemeClr val="accent1">
                    <a:lumMod val="50000"/>
                  </a:schemeClr>
                </a:solidFill>
              </a:rPr>
              <a:t>Attest to the spouse or </a:t>
            </a:r>
            <a:r>
              <a:rPr lang="en-US" sz="2400" dirty="0" smtClean="0">
                <a:solidFill>
                  <a:schemeClr val="accent1">
                    <a:lumMod val="50000"/>
                  </a:schemeClr>
                </a:solidFill>
              </a:rPr>
              <a:t>state-registered </a:t>
            </a:r>
            <a:r>
              <a:rPr lang="en-US" sz="2400" dirty="0">
                <a:solidFill>
                  <a:schemeClr val="accent1">
                    <a:lumMod val="50000"/>
                  </a:schemeClr>
                </a:solidFill>
              </a:rPr>
              <a:t>domestic partner coverage premium surcharge</a:t>
            </a:r>
          </a:p>
        </p:txBody>
      </p:sp>
    </p:spTree>
    <p:extLst>
      <p:ext uri="{BB962C8B-B14F-4D97-AF65-F5344CB8AC3E}">
        <p14:creationId xmlns:p14="http://schemas.microsoft.com/office/powerpoint/2010/main" val="21071300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600783" y="1279565"/>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505533" y="367735"/>
            <a:ext cx="11277601" cy="707886"/>
          </a:xfrm>
          <a:prstGeom prst="rect">
            <a:avLst/>
          </a:prstGeom>
          <a:noFill/>
        </p:spPr>
        <p:txBody>
          <a:bodyPr wrap="square" lIns="91440" tIns="45720" rIns="91440" bIns="45720">
            <a:spAutoFit/>
          </a:bodyPr>
          <a:lstStyle/>
          <a:p>
            <a:r>
              <a:rPr lang="en-US" sz="4000" cap="none" spc="0" dirty="0" smtClean="0">
                <a:ln w="0"/>
                <a:solidFill>
                  <a:srgbClr val="FF9933"/>
                </a:solidFill>
                <a:effectLst>
                  <a:outerShdw blurRad="38100" dist="19050" dir="2700000" algn="tl" rotWithShape="0">
                    <a:schemeClr val="dk1">
                      <a:alpha val="40000"/>
                    </a:schemeClr>
                  </a:outerShdw>
                </a:effectLst>
              </a:rPr>
              <a:t>The PEBB Program’s </a:t>
            </a:r>
            <a:r>
              <a:rPr lang="en-US" sz="4000" i="1" cap="none" spc="0" dirty="0" smtClean="0">
                <a:ln w="0"/>
                <a:solidFill>
                  <a:srgbClr val="FF9933"/>
                </a:solidFill>
                <a:effectLst>
                  <a:outerShdw blurRad="38100" dist="19050" dir="2700000" algn="tl" rotWithShape="0">
                    <a:schemeClr val="dk1">
                      <a:alpha val="40000"/>
                    </a:schemeClr>
                  </a:outerShdw>
                </a:effectLst>
              </a:rPr>
              <a:t>My Account</a:t>
            </a:r>
            <a:endParaRPr lang="en-US" sz="4000" i="1" cap="none" spc="0" dirty="0">
              <a:ln w="0"/>
              <a:solidFill>
                <a:srgbClr val="FF9933"/>
              </a:solidFill>
              <a:effectLst>
                <a:outerShdw blurRad="38100" dist="19050" dir="2700000" algn="tl" rotWithShape="0">
                  <a:schemeClr val="dk1">
                    <a:alpha val="40000"/>
                  </a:schemeClr>
                </a:outerShdw>
              </a:effectLst>
            </a:endParaRPr>
          </a:p>
        </p:txBody>
      </p:sp>
      <p:sp>
        <p:nvSpPr>
          <p:cNvPr id="2" name="TextBox 1"/>
          <p:cNvSpPr txBox="1"/>
          <p:nvPr/>
        </p:nvSpPr>
        <p:spPr>
          <a:xfrm>
            <a:off x="600783" y="1513468"/>
            <a:ext cx="10653371" cy="5078313"/>
          </a:xfrm>
          <a:prstGeom prst="rect">
            <a:avLst/>
          </a:prstGeom>
          <a:noFill/>
        </p:spPr>
        <p:txBody>
          <a:bodyPr wrap="square" rtlCol="0">
            <a:spAutoFit/>
          </a:bodyPr>
          <a:lstStyle/>
          <a:p>
            <a:r>
              <a:rPr lang="en-US" sz="2400" dirty="0">
                <a:solidFill>
                  <a:schemeClr val="accent1">
                    <a:lumMod val="50000"/>
                  </a:schemeClr>
                </a:solidFill>
              </a:rPr>
              <a:t>Employees may also use </a:t>
            </a:r>
            <a:r>
              <a:rPr lang="en-US" sz="2400" i="1" dirty="0">
                <a:solidFill>
                  <a:schemeClr val="accent1">
                    <a:lumMod val="50000"/>
                  </a:schemeClr>
                </a:solidFill>
              </a:rPr>
              <a:t>My Account </a:t>
            </a:r>
            <a:r>
              <a:rPr lang="en-US" sz="2400" dirty="0">
                <a:solidFill>
                  <a:schemeClr val="accent1">
                    <a:lumMod val="50000"/>
                  </a:schemeClr>
                </a:solidFill>
              </a:rPr>
              <a:t>to</a:t>
            </a:r>
            <a:r>
              <a:rPr lang="en-US" sz="2400" dirty="0" smtClean="0">
                <a:solidFill>
                  <a:schemeClr val="accent1">
                    <a:lumMod val="50000"/>
                  </a:schemeClr>
                </a:solidFill>
              </a:rPr>
              <a:t>:</a:t>
            </a:r>
          </a:p>
          <a:p>
            <a:endParaRPr lang="en-US" sz="1400" dirty="0">
              <a:solidFill>
                <a:schemeClr val="accent1">
                  <a:lumMod val="50000"/>
                </a:schemeClr>
              </a:solidFill>
            </a:endParaRPr>
          </a:p>
          <a:p>
            <a:pPr marL="800100" lvl="1" indent="-342900">
              <a:buFont typeface="Arial" panose="020B0604020202020204" pitchFamily="34" charset="0"/>
              <a:buChar char="•"/>
            </a:pPr>
            <a:r>
              <a:rPr lang="en-US" sz="2400" dirty="0">
                <a:solidFill>
                  <a:schemeClr val="accent1">
                    <a:lumMod val="50000"/>
                  </a:schemeClr>
                </a:solidFill>
              </a:rPr>
              <a:t>View their medical and dental </a:t>
            </a:r>
            <a:r>
              <a:rPr lang="en-US" sz="2400" dirty="0" smtClean="0">
                <a:solidFill>
                  <a:schemeClr val="accent1">
                    <a:lumMod val="50000"/>
                  </a:schemeClr>
                </a:solidFill>
              </a:rPr>
              <a:t>coverage</a:t>
            </a:r>
          </a:p>
          <a:p>
            <a:pPr marL="342900" indent="-342900">
              <a:buFont typeface="Arial" panose="020B0604020202020204" pitchFamily="34" charset="0"/>
              <a:buChar char="•"/>
            </a:pPr>
            <a:endParaRPr lang="en-US" sz="1400" dirty="0">
              <a:solidFill>
                <a:schemeClr val="accent1">
                  <a:lumMod val="50000"/>
                </a:schemeClr>
              </a:solidFill>
            </a:endParaRPr>
          </a:p>
          <a:p>
            <a:pPr marL="800100" lvl="1" indent="-342900">
              <a:buFont typeface="Arial" panose="020B0604020202020204" pitchFamily="34" charset="0"/>
              <a:buChar char="•"/>
            </a:pPr>
            <a:r>
              <a:rPr lang="en-US" sz="2400" dirty="0">
                <a:solidFill>
                  <a:schemeClr val="accent1">
                    <a:lumMod val="50000"/>
                  </a:schemeClr>
                </a:solidFill>
              </a:rPr>
              <a:t>View their basic life insurance </a:t>
            </a:r>
            <a:r>
              <a:rPr lang="en-US" sz="2400" dirty="0" smtClean="0">
                <a:solidFill>
                  <a:schemeClr val="accent1">
                    <a:lumMod val="50000"/>
                  </a:schemeClr>
                </a:solidFill>
              </a:rPr>
              <a:t>coverage</a:t>
            </a:r>
          </a:p>
          <a:p>
            <a:pPr marL="342900" indent="-342900">
              <a:buFont typeface="Arial" panose="020B0604020202020204" pitchFamily="34" charset="0"/>
              <a:buChar char="•"/>
            </a:pPr>
            <a:endParaRPr lang="en-US" sz="1400" dirty="0">
              <a:solidFill>
                <a:schemeClr val="accent1">
                  <a:lumMod val="50000"/>
                </a:schemeClr>
              </a:solidFill>
            </a:endParaRPr>
          </a:p>
          <a:p>
            <a:pPr marL="1257300" lvl="2" indent="-342900">
              <a:buFont typeface="Arial" panose="020B0604020202020204" pitchFamily="34" charset="0"/>
              <a:buChar char="•"/>
            </a:pPr>
            <a:r>
              <a:rPr lang="en-US" sz="2400" dirty="0">
                <a:solidFill>
                  <a:schemeClr val="accent1">
                    <a:lumMod val="50000"/>
                  </a:schemeClr>
                </a:solidFill>
              </a:rPr>
              <a:t>Optional Life Insurance is available at the MetLife </a:t>
            </a:r>
            <a:r>
              <a:rPr lang="en-US" sz="2400" dirty="0" smtClean="0">
                <a:solidFill>
                  <a:schemeClr val="accent1">
                    <a:lumMod val="50000"/>
                  </a:schemeClr>
                </a:solidFill>
              </a:rPr>
              <a:t>website</a:t>
            </a:r>
          </a:p>
          <a:p>
            <a:pPr marL="800100" lvl="1" indent="-342900">
              <a:buFont typeface="Arial" panose="020B0604020202020204" pitchFamily="34" charset="0"/>
              <a:buChar char="•"/>
            </a:pPr>
            <a:endParaRPr lang="en-US" sz="1400" dirty="0">
              <a:solidFill>
                <a:schemeClr val="accent1">
                  <a:lumMod val="50000"/>
                </a:schemeClr>
              </a:solidFill>
            </a:endParaRPr>
          </a:p>
          <a:p>
            <a:pPr marL="800100" lvl="1" indent="-342900">
              <a:buFont typeface="Arial" panose="020B0604020202020204" pitchFamily="34" charset="0"/>
              <a:buChar char="•"/>
            </a:pPr>
            <a:r>
              <a:rPr lang="en-US" sz="2400" dirty="0">
                <a:solidFill>
                  <a:schemeClr val="accent1">
                    <a:lumMod val="50000"/>
                  </a:schemeClr>
                </a:solidFill>
              </a:rPr>
              <a:t>View their basic and optional long-term disability </a:t>
            </a:r>
            <a:r>
              <a:rPr lang="en-US" sz="2400" dirty="0" smtClean="0">
                <a:solidFill>
                  <a:schemeClr val="accent1">
                    <a:lumMod val="50000"/>
                  </a:schemeClr>
                </a:solidFill>
              </a:rPr>
              <a:t>coverage</a:t>
            </a:r>
          </a:p>
          <a:p>
            <a:pPr marL="342900" indent="-342900">
              <a:buFont typeface="Arial" panose="020B0604020202020204" pitchFamily="34" charset="0"/>
              <a:buChar char="•"/>
            </a:pPr>
            <a:endParaRPr lang="en-US" sz="1400" dirty="0">
              <a:solidFill>
                <a:schemeClr val="accent1">
                  <a:lumMod val="50000"/>
                </a:schemeClr>
              </a:solidFill>
            </a:endParaRPr>
          </a:p>
          <a:p>
            <a:pPr marL="800100" lvl="1" indent="-342900">
              <a:buFont typeface="Arial" panose="020B0604020202020204" pitchFamily="34" charset="0"/>
              <a:buChar char="•"/>
            </a:pPr>
            <a:r>
              <a:rPr lang="en-US" sz="2400" dirty="0">
                <a:solidFill>
                  <a:schemeClr val="accent1">
                    <a:lumMod val="50000"/>
                  </a:schemeClr>
                </a:solidFill>
              </a:rPr>
              <a:t>Subscribe to email notifications from </a:t>
            </a:r>
            <a:r>
              <a:rPr lang="en-US" sz="2400" dirty="0" smtClean="0">
                <a:solidFill>
                  <a:schemeClr val="accent1">
                    <a:lumMod val="50000"/>
                  </a:schemeClr>
                </a:solidFill>
              </a:rPr>
              <a:t>PEBB</a:t>
            </a:r>
          </a:p>
          <a:p>
            <a:pPr marL="342900" indent="-342900">
              <a:buFont typeface="Arial" panose="020B0604020202020204" pitchFamily="34" charset="0"/>
              <a:buChar char="•"/>
            </a:pPr>
            <a:endParaRPr lang="en-US" sz="1400" dirty="0">
              <a:solidFill>
                <a:schemeClr val="accent1">
                  <a:lumMod val="50000"/>
                </a:schemeClr>
              </a:solidFill>
            </a:endParaRPr>
          </a:p>
          <a:p>
            <a:pPr marL="800100" lvl="1" indent="-342900">
              <a:buFont typeface="Arial" panose="020B0604020202020204" pitchFamily="34" charset="0"/>
              <a:buChar char="•"/>
            </a:pPr>
            <a:r>
              <a:rPr lang="en-US" sz="2400" dirty="0">
                <a:solidFill>
                  <a:schemeClr val="accent1">
                    <a:lumMod val="50000"/>
                  </a:schemeClr>
                </a:solidFill>
              </a:rPr>
              <a:t>Print a Statement of Insurance (SOI</a:t>
            </a:r>
            <a:r>
              <a:rPr lang="en-US" sz="2400" dirty="0" smtClean="0">
                <a:solidFill>
                  <a:schemeClr val="accent1">
                    <a:lumMod val="50000"/>
                  </a:schemeClr>
                </a:solidFill>
              </a:rPr>
              <a:t>)</a:t>
            </a:r>
          </a:p>
          <a:p>
            <a:pPr marL="342900" indent="-342900">
              <a:buFont typeface="Arial" panose="020B0604020202020204" pitchFamily="34" charset="0"/>
              <a:buChar char="•"/>
            </a:pPr>
            <a:endParaRPr lang="en-US" sz="1400" dirty="0">
              <a:solidFill>
                <a:schemeClr val="accent1">
                  <a:lumMod val="50000"/>
                </a:schemeClr>
              </a:solidFill>
            </a:endParaRPr>
          </a:p>
          <a:p>
            <a:pPr marL="1257300" lvl="2" indent="-342900">
              <a:buFont typeface="Arial" panose="020B0604020202020204" pitchFamily="34" charset="0"/>
              <a:buChar char="•"/>
            </a:pPr>
            <a:r>
              <a:rPr lang="en-US" sz="2400" dirty="0">
                <a:solidFill>
                  <a:schemeClr val="accent1">
                    <a:lumMod val="50000"/>
                  </a:schemeClr>
                </a:solidFill>
              </a:rPr>
              <a:t>The SOI will display current enrollment only, changes will not display  on the SOI until the change is effective.</a:t>
            </a:r>
          </a:p>
        </p:txBody>
      </p:sp>
    </p:spTree>
    <p:extLst>
      <p:ext uri="{BB962C8B-B14F-4D97-AF65-F5344CB8AC3E}">
        <p14:creationId xmlns:p14="http://schemas.microsoft.com/office/powerpoint/2010/main" val="11548401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600783" y="1279565"/>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505533" y="367735"/>
            <a:ext cx="11277601" cy="707886"/>
          </a:xfrm>
          <a:prstGeom prst="rect">
            <a:avLst/>
          </a:prstGeom>
          <a:noFill/>
        </p:spPr>
        <p:txBody>
          <a:bodyPr wrap="square" lIns="91440" tIns="45720" rIns="91440" bIns="45720">
            <a:spAutoFit/>
          </a:bodyPr>
          <a:lstStyle/>
          <a:p>
            <a:r>
              <a:rPr lang="en-US" sz="4000" cap="none" spc="0" dirty="0" smtClean="0">
                <a:ln w="0"/>
                <a:solidFill>
                  <a:srgbClr val="FF9933"/>
                </a:solidFill>
                <a:effectLst>
                  <a:outerShdw blurRad="38100" dist="19050" dir="2700000" algn="tl" rotWithShape="0">
                    <a:schemeClr val="dk1">
                      <a:alpha val="40000"/>
                    </a:schemeClr>
                  </a:outerShdw>
                </a:effectLst>
              </a:rPr>
              <a:t>The PEBB Program’s </a:t>
            </a:r>
            <a:r>
              <a:rPr lang="en-US" sz="4000" i="1" cap="none" spc="0" dirty="0" smtClean="0">
                <a:ln w="0"/>
                <a:solidFill>
                  <a:srgbClr val="FF9933"/>
                </a:solidFill>
                <a:effectLst>
                  <a:outerShdw blurRad="38100" dist="19050" dir="2700000" algn="tl" rotWithShape="0">
                    <a:schemeClr val="dk1">
                      <a:alpha val="40000"/>
                    </a:schemeClr>
                  </a:outerShdw>
                </a:effectLst>
              </a:rPr>
              <a:t>My Account</a:t>
            </a:r>
            <a:endParaRPr lang="en-US" sz="4000" i="1" cap="none" spc="0" dirty="0">
              <a:ln w="0"/>
              <a:solidFill>
                <a:srgbClr val="FF9933"/>
              </a:solidFill>
              <a:effectLst>
                <a:outerShdw blurRad="38100" dist="19050" dir="2700000" algn="tl" rotWithShape="0">
                  <a:schemeClr val="dk1">
                    <a:alpha val="40000"/>
                  </a:schemeClr>
                </a:outerShdw>
              </a:effectLst>
            </a:endParaRPr>
          </a:p>
        </p:txBody>
      </p:sp>
      <p:sp>
        <p:nvSpPr>
          <p:cNvPr id="2" name="TextBox 1"/>
          <p:cNvSpPr txBox="1"/>
          <p:nvPr/>
        </p:nvSpPr>
        <p:spPr>
          <a:xfrm>
            <a:off x="600783" y="1513468"/>
            <a:ext cx="10653371" cy="2523768"/>
          </a:xfrm>
          <a:prstGeom prst="rect">
            <a:avLst/>
          </a:prstGeom>
          <a:noFill/>
        </p:spPr>
        <p:txBody>
          <a:bodyPr wrap="square" rtlCol="0">
            <a:spAutoFit/>
          </a:bodyPr>
          <a:lstStyle/>
          <a:p>
            <a:r>
              <a:rPr lang="en-US" sz="2400" dirty="0">
                <a:solidFill>
                  <a:schemeClr val="accent1">
                    <a:lumMod val="50000"/>
                  </a:schemeClr>
                </a:solidFill>
              </a:rPr>
              <a:t>Employees may also use </a:t>
            </a:r>
            <a:r>
              <a:rPr lang="en-US" sz="2400" i="1" dirty="0">
                <a:solidFill>
                  <a:schemeClr val="accent1">
                    <a:lumMod val="50000"/>
                  </a:schemeClr>
                </a:solidFill>
              </a:rPr>
              <a:t>My Account </a:t>
            </a:r>
            <a:r>
              <a:rPr lang="en-US" sz="2400" dirty="0">
                <a:solidFill>
                  <a:schemeClr val="accent1">
                    <a:lumMod val="50000"/>
                  </a:schemeClr>
                </a:solidFill>
              </a:rPr>
              <a:t>to</a:t>
            </a:r>
            <a:r>
              <a:rPr lang="en-US" sz="2400" dirty="0" smtClean="0">
                <a:solidFill>
                  <a:schemeClr val="accent1">
                    <a:lumMod val="50000"/>
                  </a:schemeClr>
                </a:solidFill>
              </a:rPr>
              <a:t>:</a:t>
            </a:r>
          </a:p>
          <a:p>
            <a:endParaRPr lang="en-US" sz="1400" dirty="0">
              <a:solidFill>
                <a:schemeClr val="accent1">
                  <a:lumMod val="50000"/>
                </a:schemeClr>
              </a:solidFill>
            </a:endParaRPr>
          </a:p>
          <a:p>
            <a:pPr marL="800100" lvl="1" indent="-342900">
              <a:buFont typeface="Arial" panose="020B0604020202020204" pitchFamily="34" charset="0"/>
              <a:buChar char="•"/>
            </a:pPr>
            <a:r>
              <a:rPr lang="en-US" sz="2400" dirty="0" smtClean="0">
                <a:solidFill>
                  <a:schemeClr val="accent1">
                    <a:lumMod val="50000"/>
                  </a:schemeClr>
                </a:solidFill>
              </a:rPr>
              <a:t>Attest </a:t>
            </a:r>
            <a:r>
              <a:rPr lang="en-US" sz="2400" dirty="0">
                <a:solidFill>
                  <a:schemeClr val="accent1">
                    <a:lumMod val="50000"/>
                  </a:schemeClr>
                </a:solidFill>
              </a:rPr>
              <a:t>to the tobacco use premium surcharge when any </a:t>
            </a:r>
            <a:r>
              <a:rPr lang="en-US" sz="2400" dirty="0" smtClean="0">
                <a:solidFill>
                  <a:schemeClr val="accent1">
                    <a:lumMod val="50000"/>
                  </a:schemeClr>
                </a:solidFill>
              </a:rPr>
              <a:t>enrolled </a:t>
            </a:r>
            <a:r>
              <a:rPr lang="en-US" sz="2400" dirty="0">
                <a:solidFill>
                  <a:schemeClr val="accent1">
                    <a:lumMod val="50000"/>
                  </a:schemeClr>
                </a:solidFill>
              </a:rPr>
              <a:t>family member age 13 and older has a change in tobacco use </a:t>
            </a:r>
            <a:r>
              <a:rPr lang="en-US" sz="2400" dirty="0" smtClean="0">
                <a:solidFill>
                  <a:schemeClr val="accent1">
                    <a:lumMod val="50000"/>
                  </a:schemeClr>
                </a:solidFill>
              </a:rPr>
              <a:t>(</a:t>
            </a:r>
            <a:r>
              <a:rPr lang="en-US" sz="2400" i="1" dirty="0">
                <a:solidFill>
                  <a:schemeClr val="accent1">
                    <a:lumMod val="50000"/>
                  </a:schemeClr>
                </a:solidFill>
              </a:rPr>
              <a:t>available all year</a:t>
            </a:r>
            <a:r>
              <a:rPr lang="en-US" sz="2400" dirty="0">
                <a:solidFill>
                  <a:schemeClr val="accent1">
                    <a:lumMod val="50000"/>
                  </a:schemeClr>
                </a:solidFill>
              </a:rPr>
              <a:t>)</a:t>
            </a:r>
          </a:p>
          <a:p>
            <a:pPr marL="800100" lvl="1" indent="-342900">
              <a:buFont typeface="Arial" panose="020B0604020202020204" pitchFamily="34" charset="0"/>
              <a:buChar char="•"/>
            </a:pPr>
            <a:endParaRPr lang="en-US" sz="2400" dirty="0">
              <a:solidFill>
                <a:schemeClr val="accent1">
                  <a:lumMod val="50000"/>
                </a:schemeClr>
              </a:solidFill>
            </a:endParaRPr>
          </a:p>
          <a:p>
            <a:pPr marL="800100" lvl="1" indent="-342900">
              <a:buFont typeface="Arial" panose="020B0604020202020204" pitchFamily="34" charset="0"/>
              <a:buChar char="•"/>
            </a:pPr>
            <a:r>
              <a:rPr lang="en-US" sz="2400" dirty="0">
                <a:solidFill>
                  <a:schemeClr val="accent1">
                    <a:lumMod val="50000"/>
                  </a:schemeClr>
                </a:solidFill>
              </a:rPr>
              <a:t>Attest to the spousal or state-registered domestic </a:t>
            </a:r>
            <a:r>
              <a:rPr lang="en-US" sz="2400" dirty="0" smtClean="0">
                <a:solidFill>
                  <a:schemeClr val="accent1">
                    <a:lumMod val="50000"/>
                  </a:schemeClr>
                </a:solidFill>
              </a:rPr>
              <a:t>partner </a:t>
            </a:r>
            <a:r>
              <a:rPr lang="en-US" sz="2400" dirty="0">
                <a:solidFill>
                  <a:schemeClr val="accent1">
                    <a:lumMod val="50000"/>
                  </a:schemeClr>
                </a:solidFill>
              </a:rPr>
              <a:t>coverage premium </a:t>
            </a:r>
            <a:r>
              <a:rPr lang="en-US" sz="2400" dirty="0" smtClean="0">
                <a:solidFill>
                  <a:schemeClr val="accent1">
                    <a:lumMod val="50000"/>
                  </a:schemeClr>
                </a:solidFill>
              </a:rPr>
              <a:t>surcharge</a:t>
            </a:r>
            <a:endParaRPr lang="en-US" sz="2400" dirty="0">
              <a:solidFill>
                <a:schemeClr val="accent1">
                  <a:lumMod val="50000"/>
                </a:schemeClr>
              </a:solidFill>
            </a:endParaRPr>
          </a:p>
        </p:txBody>
      </p:sp>
    </p:spTree>
    <p:extLst>
      <p:ext uri="{BB962C8B-B14F-4D97-AF65-F5344CB8AC3E}">
        <p14:creationId xmlns:p14="http://schemas.microsoft.com/office/powerpoint/2010/main" val="38927654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600783" y="1279565"/>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505533" y="367735"/>
            <a:ext cx="11277601" cy="707886"/>
          </a:xfrm>
          <a:prstGeom prst="rect">
            <a:avLst/>
          </a:prstGeom>
          <a:noFill/>
        </p:spPr>
        <p:txBody>
          <a:bodyPr wrap="square" lIns="91440" tIns="45720" rIns="91440" bIns="45720">
            <a:spAutoFit/>
          </a:bodyPr>
          <a:lstStyle/>
          <a:p>
            <a:r>
              <a:rPr lang="en-US" sz="4000" cap="none" spc="0" dirty="0" smtClean="0">
                <a:ln w="0"/>
                <a:solidFill>
                  <a:srgbClr val="FF9933"/>
                </a:solidFill>
                <a:effectLst>
                  <a:outerShdw blurRad="38100" dist="19050" dir="2700000" algn="tl" rotWithShape="0">
                    <a:schemeClr val="dk1">
                      <a:alpha val="40000"/>
                    </a:schemeClr>
                  </a:outerShdw>
                </a:effectLst>
              </a:rPr>
              <a:t>The PEBB Program’s </a:t>
            </a:r>
            <a:r>
              <a:rPr lang="en-US" sz="4000" i="1" cap="none" spc="0" dirty="0" smtClean="0">
                <a:ln w="0"/>
                <a:solidFill>
                  <a:srgbClr val="FF9933"/>
                </a:solidFill>
                <a:effectLst>
                  <a:outerShdw blurRad="38100" dist="19050" dir="2700000" algn="tl" rotWithShape="0">
                    <a:schemeClr val="dk1">
                      <a:alpha val="40000"/>
                    </a:schemeClr>
                  </a:outerShdw>
                </a:effectLst>
              </a:rPr>
              <a:t>My Account</a:t>
            </a:r>
            <a:endParaRPr lang="en-US" sz="4000" i="1" cap="none" spc="0" dirty="0">
              <a:ln w="0"/>
              <a:solidFill>
                <a:srgbClr val="FF9933"/>
              </a:solidFill>
              <a:effectLst>
                <a:outerShdw blurRad="38100" dist="19050" dir="2700000" algn="tl" rotWithShape="0">
                  <a:schemeClr val="dk1">
                    <a:alpha val="40000"/>
                  </a:schemeClr>
                </a:outerShdw>
              </a:effectLst>
            </a:endParaRPr>
          </a:p>
        </p:txBody>
      </p:sp>
      <p:sp>
        <p:nvSpPr>
          <p:cNvPr id="2" name="TextBox 1"/>
          <p:cNvSpPr txBox="1"/>
          <p:nvPr/>
        </p:nvSpPr>
        <p:spPr>
          <a:xfrm>
            <a:off x="600783" y="1513468"/>
            <a:ext cx="10653371" cy="4970591"/>
          </a:xfrm>
          <a:prstGeom prst="rect">
            <a:avLst/>
          </a:prstGeom>
          <a:noFill/>
        </p:spPr>
        <p:txBody>
          <a:bodyPr wrap="square" rtlCol="0">
            <a:spAutoFit/>
          </a:bodyPr>
          <a:lstStyle/>
          <a:p>
            <a:r>
              <a:rPr lang="en-US" sz="2400" dirty="0">
                <a:solidFill>
                  <a:schemeClr val="accent1">
                    <a:lumMod val="50000"/>
                  </a:schemeClr>
                </a:solidFill>
              </a:rPr>
              <a:t>Employees </a:t>
            </a:r>
            <a:r>
              <a:rPr lang="en-US" sz="2400" b="1" dirty="0" smtClean="0">
                <a:solidFill>
                  <a:schemeClr val="accent1">
                    <a:lumMod val="50000"/>
                  </a:schemeClr>
                </a:solidFill>
              </a:rPr>
              <a:t>may not </a:t>
            </a:r>
            <a:r>
              <a:rPr lang="en-US" sz="2400" dirty="0" smtClean="0">
                <a:solidFill>
                  <a:schemeClr val="accent1">
                    <a:lumMod val="50000"/>
                  </a:schemeClr>
                </a:solidFill>
              </a:rPr>
              <a:t>use </a:t>
            </a:r>
            <a:r>
              <a:rPr lang="en-US" sz="2400" i="1" dirty="0">
                <a:solidFill>
                  <a:schemeClr val="accent1">
                    <a:lumMod val="50000"/>
                  </a:schemeClr>
                </a:solidFill>
              </a:rPr>
              <a:t>My Account </a:t>
            </a:r>
            <a:r>
              <a:rPr lang="en-US" sz="2400" dirty="0">
                <a:solidFill>
                  <a:schemeClr val="accent1">
                    <a:lumMod val="50000"/>
                  </a:schemeClr>
                </a:solidFill>
              </a:rPr>
              <a:t>to</a:t>
            </a:r>
            <a:r>
              <a:rPr lang="en-US" sz="2400" dirty="0" smtClean="0">
                <a:solidFill>
                  <a:schemeClr val="accent1">
                    <a:lumMod val="50000"/>
                  </a:schemeClr>
                </a:solidFill>
              </a:rPr>
              <a:t>:</a:t>
            </a:r>
          </a:p>
          <a:p>
            <a:endParaRPr lang="en-US" sz="1400" dirty="0">
              <a:solidFill>
                <a:schemeClr val="accent1">
                  <a:lumMod val="50000"/>
                </a:schemeClr>
              </a:solidFill>
            </a:endParaRPr>
          </a:p>
          <a:p>
            <a:pPr marL="800100" lvl="1" indent="-342900">
              <a:lnSpc>
                <a:spcPct val="150000"/>
              </a:lnSpc>
              <a:buFont typeface="Arial" panose="020B0604020202020204" pitchFamily="34" charset="0"/>
              <a:buChar char="•"/>
            </a:pPr>
            <a:r>
              <a:rPr lang="en-US" sz="2400" dirty="0">
                <a:solidFill>
                  <a:schemeClr val="accent1">
                    <a:lumMod val="50000"/>
                  </a:schemeClr>
                </a:solidFill>
              </a:rPr>
              <a:t>Add a dependent who is not currently </a:t>
            </a:r>
            <a:r>
              <a:rPr lang="en-US" sz="2400" dirty="0" smtClean="0">
                <a:solidFill>
                  <a:schemeClr val="accent1">
                    <a:lumMod val="50000"/>
                  </a:schemeClr>
                </a:solidFill>
              </a:rPr>
              <a:t>enrolled</a:t>
            </a:r>
          </a:p>
          <a:p>
            <a:pPr marL="800100" lvl="1" indent="-342900">
              <a:lnSpc>
                <a:spcPct val="150000"/>
              </a:lnSpc>
              <a:buFont typeface="Arial" panose="020B0604020202020204" pitchFamily="34" charset="0"/>
              <a:buChar char="•"/>
            </a:pPr>
            <a:endParaRPr lang="en-US" sz="1000" dirty="0">
              <a:solidFill>
                <a:schemeClr val="accent1">
                  <a:lumMod val="50000"/>
                </a:schemeClr>
              </a:solidFill>
            </a:endParaRPr>
          </a:p>
          <a:p>
            <a:pPr marL="800100" lvl="1" indent="-342900">
              <a:buFont typeface="Arial" panose="020B0604020202020204" pitchFamily="34" charset="0"/>
              <a:buChar char="•"/>
            </a:pPr>
            <a:r>
              <a:rPr lang="en-US" sz="2400" dirty="0">
                <a:solidFill>
                  <a:schemeClr val="accent1">
                    <a:lumMod val="50000"/>
                  </a:schemeClr>
                </a:solidFill>
              </a:rPr>
              <a:t>Remove a spouse or state-registered domestic partner due to </a:t>
            </a:r>
            <a:r>
              <a:rPr lang="en-US" sz="2400" dirty="0" smtClean="0">
                <a:solidFill>
                  <a:schemeClr val="accent1">
                    <a:lumMod val="50000"/>
                  </a:schemeClr>
                </a:solidFill>
              </a:rPr>
              <a:t>divorce </a:t>
            </a:r>
            <a:r>
              <a:rPr lang="en-US" sz="2400" dirty="0">
                <a:solidFill>
                  <a:schemeClr val="accent1">
                    <a:lumMod val="50000"/>
                  </a:schemeClr>
                </a:solidFill>
              </a:rPr>
              <a:t>or dissolution of a partnership</a:t>
            </a:r>
          </a:p>
          <a:p>
            <a:pPr marL="1257300" lvl="2" indent="-342900">
              <a:lnSpc>
                <a:spcPct val="150000"/>
              </a:lnSpc>
              <a:buFont typeface="Arial" panose="020B0604020202020204" pitchFamily="34" charset="0"/>
              <a:buChar char="•"/>
            </a:pPr>
            <a:r>
              <a:rPr lang="en-US" sz="2400" dirty="0">
                <a:solidFill>
                  <a:schemeClr val="accent1">
                    <a:lumMod val="50000"/>
                  </a:schemeClr>
                </a:solidFill>
              </a:rPr>
              <a:t>A COBRA packet is not sent if dependent is removed online</a:t>
            </a:r>
          </a:p>
          <a:p>
            <a:pPr marL="800100" lvl="1" indent="-342900">
              <a:lnSpc>
                <a:spcPct val="150000"/>
              </a:lnSpc>
              <a:buFont typeface="Arial" panose="020B0604020202020204" pitchFamily="34" charset="0"/>
              <a:buChar char="•"/>
            </a:pPr>
            <a:r>
              <a:rPr lang="en-US" sz="2400" dirty="0">
                <a:solidFill>
                  <a:schemeClr val="accent1">
                    <a:lumMod val="50000"/>
                  </a:schemeClr>
                </a:solidFill>
              </a:rPr>
              <a:t>Make an address change</a:t>
            </a:r>
          </a:p>
          <a:p>
            <a:pPr marL="800100" lvl="1" indent="-342900">
              <a:lnSpc>
                <a:spcPct val="150000"/>
              </a:lnSpc>
              <a:buFont typeface="Arial" panose="020B0604020202020204" pitchFamily="34" charset="0"/>
              <a:buChar char="•"/>
            </a:pPr>
            <a:r>
              <a:rPr lang="en-US" sz="2400" dirty="0">
                <a:solidFill>
                  <a:schemeClr val="accent1">
                    <a:lumMod val="50000"/>
                  </a:schemeClr>
                </a:solidFill>
              </a:rPr>
              <a:t>Make life and LTD insurance changes</a:t>
            </a:r>
          </a:p>
          <a:p>
            <a:pPr marL="800100" lvl="1" indent="-342900">
              <a:lnSpc>
                <a:spcPct val="150000"/>
              </a:lnSpc>
              <a:buFont typeface="Arial" panose="020B0604020202020204" pitchFamily="34" charset="0"/>
              <a:buChar char="•"/>
            </a:pPr>
            <a:r>
              <a:rPr lang="en-US" sz="2400" dirty="0">
                <a:solidFill>
                  <a:schemeClr val="accent1">
                    <a:lumMod val="50000"/>
                  </a:schemeClr>
                </a:solidFill>
              </a:rPr>
              <a:t>Elect FSA and DCAP enrollment</a:t>
            </a:r>
          </a:p>
          <a:p>
            <a:pPr marL="800100" lvl="1" indent="-342900">
              <a:lnSpc>
                <a:spcPct val="150000"/>
              </a:lnSpc>
              <a:buFont typeface="Arial" panose="020B0604020202020204" pitchFamily="34" charset="0"/>
              <a:buChar char="•"/>
            </a:pPr>
            <a:r>
              <a:rPr lang="en-US" sz="2400" dirty="0">
                <a:solidFill>
                  <a:schemeClr val="accent1">
                    <a:lumMod val="50000"/>
                  </a:schemeClr>
                </a:solidFill>
              </a:rPr>
              <a:t>Change HSA contributions</a:t>
            </a:r>
          </a:p>
        </p:txBody>
      </p:sp>
    </p:spTree>
    <p:extLst>
      <p:ext uri="{BB962C8B-B14F-4D97-AF65-F5344CB8AC3E}">
        <p14:creationId xmlns:p14="http://schemas.microsoft.com/office/powerpoint/2010/main" val="2078944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490883" y="1223882"/>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409575" y="378231"/>
            <a:ext cx="12191999" cy="707886"/>
          </a:xfrm>
          <a:prstGeom prst="rect">
            <a:avLst/>
          </a:prstGeom>
          <a:noFill/>
        </p:spPr>
        <p:txBody>
          <a:bodyPr wrap="square" lIns="91440" tIns="45720" rIns="91440" bIns="45720">
            <a:spAutoFit/>
          </a:bodyPr>
          <a:lstStyle/>
          <a:p>
            <a:r>
              <a:rPr lang="en-US" sz="4000" cap="none" spc="0" dirty="0" smtClean="0">
                <a:ln w="0"/>
                <a:solidFill>
                  <a:srgbClr val="FF9933"/>
                </a:solidFill>
                <a:effectLst>
                  <a:outerShdw blurRad="38100" dist="19050" dir="2700000" algn="tl" rotWithShape="0">
                    <a:schemeClr val="dk1">
                      <a:alpha val="40000"/>
                    </a:schemeClr>
                  </a:outerShdw>
                </a:effectLst>
              </a:rPr>
              <a:t>Payroll Contact Numbers</a:t>
            </a:r>
            <a:endParaRPr lang="en-US" sz="4000" cap="none" spc="0" dirty="0">
              <a:ln w="0"/>
              <a:solidFill>
                <a:srgbClr val="FF9933"/>
              </a:solidFill>
              <a:effectLst>
                <a:outerShdw blurRad="38100" dist="19050" dir="2700000" algn="tl" rotWithShape="0">
                  <a:schemeClr val="dk1">
                    <a:alpha val="40000"/>
                  </a:schemeClr>
                </a:outerShdw>
              </a:effectLst>
            </a:endParaRPr>
          </a:p>
        </p:txBody>
      </p:sp>
      <p:sp>
        <p:nvSpPr>
          <p:cNvPr id="2" name="TextBox 1"/>
          <p:cNvSpPr txBox="1"/>
          <p:nvPr/>
        </p:nvSpPr>
        <p:spPr>
          <a:xfrm>
            <a:off x="490883" y="1253841"/>
            <a:ext cx="9258301" cy="4893647"/>
          </a:xfrm>
          <a:prstGeom prst="rect">
            <a:avLst/>
          </a:prstGeom>
          <a:noFill/>
        </p:spPr>
        <p:txBody>
          <a:bodyPr wrap="square" rtlCol="0">
            <a:spAutoFit/>
          </a:bodyPr>
          <a:lstStyle/>
          <a:p>
            <a:endParaRPr lang="en-US" sz="2400" dirty="0">
              <a:solidFill>
                <a:schemeClr val="accent1">
                  <a:lumMod val="50000"/>
                </a:schemeClr>
              </a:solidFill>
            </a:endParaRPr>
          </a:p>
          <a:p>
            <a:r>
              <a:rPr lang="en-US" sz="2400" dirty="0" smtClean="0">
                <a:solidFill>
                  <a:schemeClr val="accent1">
                    <a:lumMod val="50000"/>
                  </a:schemeClr>
                </a:solidFill>
              </a:rPr>
              <a:t>Tanya Brogan		Manager			360.407.8445</a:t>
            </a:r>
          </a:p>
          <a:p>
            <a:r>
              <a:rPr lang="en-US" sz="2400" dirty="0" smtClean="0">
                <a:solidFill>
                  <a:schemeClr val="accent1">
                    <a:lumMod val="50000"/>
                  </a:schemeClr>
                </a:solidFill>
              </a:rPr>
              <a:t>Carrie Winslow	Supervisor			360.407.8021</a:t>
            </a:r>
          </a:p>
          <a:p>
            <a:r>
              <a:rPr lang="en-US" sz="2400" dirty="0" smtClean="0">
                <a:solidFill>
                  <a:schemeClr val="accent1">
                    <a:lumMod val="50000"/>
                  </a:schemeClr>
                </a:solidFill>
              </a:rPr>
              <a:t>Vacant			Benefit Specialist		360.407.8036</a:t>
            </a:r>
          </a:p>
          <a:p>
            <a:r>
              <a:rPr lang="en-US" sz="2400" dirty="0" smtClean="0">
                <a:solidFill>
                  <a:schemeClr val="accent1">
                    <a:lumMod val="50000"/>
                  </a:schemeClr>
                </a:solidFill>
              </a:rPr>
              <a:t>Vanno Non		Payroll Lead			360.407.8118</a:t>
            </a:r>
          </a:p>
          <a:p>
            <a:r>
              <a:rPr lang="en-US" sz="2400" dirty="0" smtClean="0">
                <a:solidFill>
                  <a:schemeClr val="accent1">
                    <a:lumMod val="50000"/>
                  </a:schemeClr>
                </a:solidFill>
              </a:rPr>
              <a:t>Rebecca Brown	Payroll Lead			360.407.7946</a:t>
            </a:r>
          </a:p>
          <a:p>
            <a:r>
              <a:rPr lang="en-US" sz="2400" dirty="0" smtClean="0">
                <a:solidFill>
                  <a:schemeClr val="accent1">
                    <a:lumMod val="50000"/>
                  </a:schemeClr>
                </a:solidFill>
              </a:rPr>
              <a:t>Bona Brewer		Payroll Processor		360.407.7960</a:t>
            </a:r>
          </a:p>
          <a:p>
            <a:r>
              <a:rPr lang="en-US" sz="2400" dirty="0" smtClean="0">
                <a:solidFill>
                  <a:schemeClr val="accent1">
                    <a:lumMod val="50000"/>
                  </a:schemeClr>
                </a:solidFill>
              </a:rPr>
              <a:t>Tinoi Ma’afala		Payroll Processor		360.407.9391</a:t>
            </a:r>
          </a:p>
          <a:p>
            <a:r>
              <a:rPr lang="en-US" sz="2400" dirty="0" smtClean="0">
                <a:solidFill>
                  <a:schemeClr val="accent1">
                    <a:lumMod val="50000"/>
                  </a:schemeClr>
                </a:solidFill>
              </a:rPr>
              <a:t>Brittany Keeling	Time and Attendance  	360.407.8574</a:t>
            </a:r>
          </a:p>
          <a:p>
            <a:endParaRPr lang="en-US" sz="2400" dirty="0" smtClean="0">
              <a:solidFill>
                <a:schemeClr val="accent1">
                  <a:lumMod val="50000"/>
                </a:schemeClr>
              </a:solidFill>
            </a:endParaRPr>
          </a:p>
          <a:p>
            <a:r>
              <a:rPr lang="en-US" sz="2400" dirty="0" smtClean="0">
                <a:solidFill>
                  <a:schemeClr val="accent1">
                    <a:lumMod val="50000"/>
                  </a:schemeClr>
                </a:solidFill>
              </a:rPr>
              <a:t>Fax: 360.586.0021</a:t>
            </a:r>
          </a:p>
          <a:p>
            <a:r>
              <a:rPr lang="en-US" sz="2400" dirty="0" smtClean="0">
                <a:solidFill>
                  <a:schemeClr val="accent1">
                    <a:lumMod val="50000"/>
                  </a:schemeClr>
                </a:solidFill>
              </a:rPr>
              <a:t>Email: despayroll@des.wa.gov</a:t>
            </a:r>
            <a:endParaRPr lang="en-US" sz="2400" dirty="0">
              <a:solidFill>
                <a:schemeClr val="accent1">
                  <a:lumMod val="50000"/>
                </a:schemeClr>
              </a:solidFill>
            </a:endParaRPr>
          </a:p>
          <a:p>
            <a:r>
              <a:rPr lang="en-US" sz="2400" dirty="0">
                <a:solidFill>
                  <a:schemeClr val="accent1">
                    <a:lumMod val="50000"/>
                  </a:schemeClr>
                </a:solidFill>
              </a:rPr>
              <a:t>	</a:t>
            </a:r>
            <a:r>
              <a:rPr lang="en-US" sz="2400" dirty="0" smtClean="0">
                <a:solidFill>
                  <a:schemeClr val="accent1">
                    <a:lumMod val="50000"/>
                  </a:schemeClr>
                </a:solidFill>
              </a:rPr>
              <a:t>	</a:t>
            </a:r>
          </a:p>
        </p:txBody>
      </p:sp>
    </p:spTree>
    <p:extLst>
      <p:ext uri="{BB962C8B-B14F-4D97-AF65-F5344CB8AC3E}">
        <p14:creationId xmlns:p14="http://schemas.microsoft.com/office/powerpoint/2010/main" val="20464915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600783" y="1279565"/>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505533" y="367735"/>
            <a:ext cx="11277601" cy="707886"/>
          </a:xfrm>
          <a:prstGeom prst="rect">
            <a:avLst/>
          </a:prstGeom>
          <a:noFill/>
        </p:spPr>
        <p:txBody>
          <a:bodyPr wrap="square" lIns="91440" tIns="45720" rIns="91440" bIns="45720">
            <a:spAutoFit/>
          </a:bodyPr>
          <a:lstStyle/>
          <a:p>
            <a:r>
              <a:rPr lang="en-US" sz="4000" cap="none" spc="0" dirty="0" smtClean="0">
                <a:ln w="0"/>
                <a:solidFill>
                  <a:srgbClr val="FF9933"/>
                </a:solidFill>
                <a:effectLst>
                  <a:outerShdw blurRad="38100" dist="19050" dir="2700000" algn="tl" rotWithShape="0">
                    <a:schemeClr val="dk1">
                      <a:alpha val="40000"/>
                    </a:schemeClr>
                  </a:outerShdw>
                </a:effectLst>
              </a:rPr>
              <a:t>The PEBB Program’s </a:t>
            </a:r>
            <a:r>
              <a:rPr lang="en-US" sz="4000" i="1" cap="none" spc="0" dirty="0" smtClean="0">
                <a:ln w="0"/>
                <a:solidFill>
                  <a:srgbClr val="FF9933"/>
                </a:solidFill>
                <a:effectLst>
                  <a:outerShdw blurRad="38100" dist="19050" dir="2700000" algn="tl" rotWithShape="0">
                    <a:schemeClr val="dk1">
                      <a:alpha val="40000"/>
                    </a:schemeClr>
                  </a:outerShdw>
                </a:effectLst>
              </a:rPr>
              <a:t>My Account</a:t>
            </a:r>
            <a:endParaRPr lang="en-US" sz="4000" i="1" cap="none" spc="0" dirty="0">
              <a:ln w="0"/>
              <a:solidFill>
                <a:srgbClr val="FF9933"/>
              </a:solidFill>
              <a:effectLst>
                <a:outerShdw blurRad="38100" dist="19050" dir="2700000" algn="tl" rotWithShape="0">
                  <a:schemeClr val="dk1">
                    <a:alpha val="40000"/>
                  </a:schemeClr>
                </a:outerShdw>
              </a:effectLst>
            </a:endParaRPr>
          </a:p>
        </p:txBody>
      </p:sp>
      <p:sp>
        <p:nvSpPr>
          <p:cNvPr id="6" name="object 3"/>
          <p:cNvSpPr/>
          <p:nvPr/>
        </p:nvSpPr>
        <p:spPr>
          <a:xfrm>
            <a:off x="1807028" y="1309524"/>
            <a:ext cx="8384093" cy="5580185"/>
          </a:xfrm>
          <a:prstGeom prst="rect">
            <a:avLst/>
          </a:prstGeom>
          <a:blipFill>
            <a:blip r:embed="rId4" cstate="print"/>
            <a:stretch>
              <a:fillRect/>
            </a:stretch>
          </a:blipFill>
        </p:spPr>
        <p:txBody>
          <a:bodyPr wrap="square" lIns="0" tIns="0" rIns="0" bIns="0" rtlCol="0"/>
          <a:lstStyle/>
          <a:p>
            <a:endParaRPr dirty="0"/>
          </a:p>
        </p:txBody>
      </p:sp>
      <p:sp>
        <p:nvSpPr>
          <p:cNvPr id="7" name="object 11"/>
          <p:cNvSpPr/>
          <p:nvPr/>
        </p:nvSpPr>
        <p:spPr>
          <a:xfrm>
            <a:off x="9120896" y="446314"/>
            <a:ext cx="304800" cy="1764614"/>
          </a:xfrm>
          <a:custGeom>
            <a:avLst/>
            <a:gdLst/>
            <a:ahLst/>
            <a:cxnLst/>
            <a:rect l="l" t="t" r="r" b="b"/>
            <a:pathLst>
              <a:path w="304800" h="2115820">
                <a:moveTo>
                  <a:pt x="304800" y="1962912"/>
                </a:moveTo>
                <a:lnTo>
                  <a:pt x="0" y="1962912"/>
                </a:lnTo>
                <a:lnTo>
                  <a:pt x="152400" y="2115312"/>
                </a:lnTo>
                <a:lnTo>
                  <a:pt x="304800" y="1962912"/>
                </a:lnTo>
                <a:close/>
              </a:path>
              <a:path w="304800" h="2115820">
                <a:moveTo>
                  <a:pt x="228600" y="0"/>
                </a:moveTo>
                <a:lnTo>
                  <a:pt x="76200" y="0"/>
                </a:lnTo>
                <a:lnTo>
                  <a:pt x="76200" y="1962912"/>
                </a:lnTo>
                <a:lnTo>
                  <a:pt x="228600" y="1962912"/>
                </a:lnTo>
                <a:lnTo>
                  <a:pt x="228600" y="0"/>
                </a:lnTo>
                <a:close/>
              </a:path>
            </a:pathLst>
          </a:custGeom>
          <a:solidFill>
            <a:srgbClr val="8CC640"/>
          </a:solidFill>
        </p:spPr>
        <p:txBody>
          <a:bodyPr wrap="square" lIns="0" tIns="0" rIns="0" bIns="0" rtlCol="0"/>
          <a:lstStyle/>
          <a:p>
            <a:endParaRPr dirty="0"/>
          </a:p>
        </p:txBody>
      </p:sp>
    </p:spTree>
    <p:extLst>
      <p:ext uri="{BB962C8B-B14F-4D97-AF65-F5344CB8AC3E}">
        <p14:creationId xmlns:p14="http://schemas.microsoft.com/office/powerpoint/2010/main" val="3656216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600783" y="1279565"/>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505533" y="367735"/>
            <a:ext cx="11277601" cy="707886"/>
          </a:xfrm>
          <a:prstGeom prst="rect">
            <a:avLst/>
          </a:prstGeom>
          <a:noFill/>
        </p:spPr>
        <p:txBody>
          <a:bodyPr wrap="square" lIns="91440" tIns="45720" rIns="91440" bIns="45720">
            <a:spAutoFit/>
          </a:bodyPr>
          <a:lstStyle/>
          <a:p>
            <a:r>
              <a:rPr lang="en-US" sz="4000" cap="none" spc="0" dirty="0" smtClean="0">
                <a:ln w="0"/>
                <a:solidFill>
                  <a:srgbClr val="FF9933"/>
                </a:solidFill>
                <a:effectLst>
                  <a:outerShdw blurRad="38100" dist="19050" dir="2700000" algn="tl" rotWithShape="0">
                    <a:schemeClr val="dk1">
                      <a:alpha val="40000"/>
                    </a:schemeClr>
                  </a:outerShdw>
                </a:effectLst>
              </a:rPr>
              <a:t>Statement of Insurance (SOI)</a:t>
            </a:r>
            <a:endParaRPr lang="en-US" sz="4000" i="1" cap="none" spc="0" dirty="0">
              <a:ln w="0"/>
              <a:solidFill>
                <a:srgbClr val="FF9933"/>
              </a:solidFill>
              <a:effectLst>
                <a:outerShdw blurRad="38100" dist="19050" dir="2700000" algn="tl" rotWithShape="0">
                  <a:schemeClr val="dk1">
                    <a:alpha val="40000"/>
                  </a:schemeClr>
                </a:outerShdw>
              </a:effectLst>
            </a:endParaRPr>
          </a:p>
        </p:txBody>
      </p:sp>
      <p:sp>
        <p:nvSpPr>
          <p:cNvPr id="9" name="TextBox 8"/>
          <p:cNvSpPr txBox="1"/>
          <p:nvPr/>
        </p:nvSpPr>
        <p:spPr>
          <a:xfrm>
            <a:off x="600783" y="1513468"/>
            <a:ext cx="11182351" cy="477054"/>
          </a:xfrm>
          <a:prstGeom prst="rect">
            <a:avLst/>
          </a:prstGeom>
          <a:noFill/>
        </p:spPr>
        <p:txBody>
          <a:bodyPr wrap="square" rtlCol="0">
            <a:spAutoFit/>
          </a:bodyPr>
          <a:lstStyle/>
          <a:p>
            <a:pPr marL="12700" algn="ctr">
              <a:spcBef>
                <a:spcPts val="95"/>
              </a:spcBef>
              <a:buClr>
                <a:srgbClr val="1B3668"/>
              </a:buClr>
              <a:tabLst>
                <a:tab pos="355600" algn="l"/>
                <a:tab pos="356235" algn="l"/>
              </a:tabLst>
            </a:pPr>
            <a:r>
              <a:rPr lang="en-US" sz="2400" b="1" spc="-10" dirty="0" smtClean="0">
                <a:solidFill>
                  <a:schemeClr val="accent1">
                    <a:lumMod val="50000"/>
                  </a:schemeClr>
                </a:solidFill>
                <a:cs typeface="Calibri"/>
              </a:rPr>
              <a:t>Employees </a:t>
            </a:r>
            <a:r>
              <a:rPr lang="en-US" sz="2400" spc="-20" dirty="0">
                <a:solidFill>
                  <a:schemeClr val="accent1">
                    <a:lumMod val="50000"/>
                  </a:schemeClr>
                </a:solidFill>
                <a:cs typeface="Calibri"/>
              </a:rPr>
              <a:t>may </a:t>
            </a:r>
            <a:r>
              <a:rPr lang="en-US" sz="2400" spc="-10" dirty="0">
                <a:solidFill>
                  <a:schemeClr val="accent1">
                    <a:lumMod val="50000"/>
                  </a:schemeClr>
                </a:solidFill>
                <a:cs typeface="Calibri"/>
              </a:rPr>
              <a:t>print </a:t>
            </a:r>
            <a:r>
              <a:rPr lang="en-US" sz="2400" spc="-5" dirty="0">
                <a:solidFill>
                  <a:schemeClr val="accent1">
                    <a:lumMod val="50000"/>
                  </a:schemeClr>
                </a:solidFill>
                <a:cs typeface="Calibri"/>
              </a:rPr>
              <a:t>a </a:t>
            </a:r>
            <a:r>
              <a:rPr lang="en-US" sz="2400" i="1" spc="-15" dirty="0">
                <a:solidFill>
                  <a:schemeClr val="accent1">
                    <a:lumMod val="50000"/>
                  </a:schemeClr>
                </a:solidFill>
                <a:cs typeface="Calibri"/>
              </a:rPr>
              <a:t>Statement </a:t>
            </a:r>
            <a:r>
              <a:rPr lang="en-US" sz="2400" i="1" spc="-5" dirty="0">
                <a:solidFill>
                  <a:schemeClr val="accent1">
                    <a:lumMod val="50000"/>
                  </a:schemeClr>
                </a:solidFill>
                <a:cs typeface="Calibri"/>
              </a:rPr>
              <a:t>of </a:t>
            </a:r>
            <a:r>
              <a:rPr lang="en-US" sz="2400" i="1" spc="-10" dirty="0">
                <a:solidFill>
                  <a:schemeClr val="accent1">
                    <a:lumMod val="50000"/>
                  </a:schemeClr>
                </a:solidFill>
                <a:cs typeface="Calibri"/>
              </a:rPr>
              <a:t>Insurance</a:t>
            </a:r>
            <a:r>
              <a:rPr lang="en-US" sz="2400" i="1" spc="114" dirty="0">
                <a:solidFill>
                  <a:schemeClr val="accent1">
                    <a:lumMod val="50000"/>
                  </a:schemeClr>
                </a:solidFill>
                <a:cs typeface="Calibri"/>
              </a:rPr>
              <a:t> </a:t>
            </a:r>
            <a:r>
              <a:rPr lang="en-US" sz="2400" i="1" spc="-10" dirty="0">
                <a:solidFill>
                  <a:schemeClr val="accent1">
                    <a:lumMod val="50000"/>
                  </a:schemeClr>
                </a:solidFill>
                <a:cs typeface="Calibri"/>
              </a:rPr>
              <a:t>(SOI)</a:t>
            </a:r>
            <a:endParaRPr lang="en-US" sz="2400" dirty="0">
              <a:solidFill>
                <a:schemeClr val="accent1">
                  <a:lumMod val="50000"/>
                </a:schemeClr>
              </a:solidFill>
              <a:cs typeface="Calibri"/>
            </a:endParaRPr>
          </a:p>
        </p:txBody>
      </p:sp>
      <p:sp>
        <p:nvSpPr>
          <p:cNvPr id="10" name="object 10"/>
          <p:cNvSpPr/>
          <p:nvPr/>
        </p:nvSpPr>
        <p:spPr>
          <a:xfrm>
            <a:off x="1208667" y="2439165"/>
            <a:ext cx="9521591" cy="3742241"/>
          </a:xfrm>
          <a:prstGeom prst="rect">
            <a:avLst/>
          </a:prstGeom>
          <a:blipFill>
            <a:blip r:embed="rId4" cstate="print"/>
            <a:stretch>
              <a:fillRect/>
            </a:stretch>
          </a:blipFill>
        </p:spPr>
        <p:txBody>
          <a:bodyPr wrap="square" lIns="0" tIns="0" rIns="0" bIns="0" rtlCol="0"/>
          <a:lstStyle/>
          <a:p>
            <a:endParaRPr dirty="0"/>
          </a:p>
        </p:txBody>
      </p:sp>
      <p:sp>
        <p:nvSpPr>
          <p:cNvPr id="12" name="object 11"/>
          <p:cNvSpPr/>
          <p:nvPr/>
        </p:nvSpPr>
        <p:spPr>
          <a:xfrm>
            <a:off x="7858153" y="2098079"/>
            <a:ext cx="304800" cy="2115820"/>
          </a:xfrm>
          <a:custGeom>
            <a:avLst/>
            <a:gdLst/>
            <a:ahLst/>
            <a:cxnLst/>
            <a:rect l="l" t="t" r="r" b="b"/>
            <a:pathLst>
              <a:path w="304800" h="2115820">
                <a:moveTo>
                  <a:pt x="304800" y="1962912"/>
                </a:moveTo>
                <a:lnTo>
                  <a:pt x="0" y="1962912"/>
                </a:lnTo>
                <a:lnTo>
                  <a:pt x="152400" y="2115312"/>
                </a:lnTo>
                <a:lnTo>
                  <a:pt x="304800" y="1962912"/>
                </a:lnTo>
                <a:close/>
              </a:path>
              <a:path w="304800" h="2115820">
                <a:moveTo>
                  <a:pt x="228600" y="0"/>
                </a:moveTo>
                <a:lnTo>
                  <a:pt x="76200" y="0"/>
                </a:lnTo>
                <a:lnTo>
                  <a:pt x="76200" y="1962912"/>
                </a:lnTo>
                <a:lnTo>
                  <a:pt x="228600" y="1962912"/>
                </a:lnTo>
                <a:lnTo>
                  <a:pt x="228600" y="0"/>
                </a:lnTo>
                <a:close/>
              </a:path>
            </a:pathLst>
          </a:custGeom>
          <a:solidFill>
            <a:srgbClr val="8CC640"/>
          </a:solidFill>
        </p:spPr>
        <p:txBody>
          <a:bodyPr wrap="square" lIns="0" tIns="0" rIns="0" bIns="0" rtlCol="0"/>
          <a:lstStyle/>
          <a:p>
            <a:endParaRPr dirty="0"/>
          </a:p>
        </p:txBody>
      </p:sp>
      <p:sp>
        <p:nvSpPr>
          <p:cNvPr id="13" name="object 13"/>
          <p:cNvSpPr/>
          <p:nvPr/>
        </p:nvSpPr>
        <p:spPr>
          <a:xfrm>
            <a:off x="7172353" y="4285630"/>
            <a:ext cx="1676400" cy="457200"/>
          </a:xfrm>
          <a:custGeom>
            <a:avLst/>
            <a:gdLst/>
            <a:ahLst/>
            <a:cxnLst/>
            <a:rect l="l" t="t" r="r" b="b"/>
            <a:pathLst>
              <a:path w="1676400" h="457200">
                <a:moveTo>
                  <a:pt x="1676400" y="380999"/>
                </a:moveTo>
                <a:lnTo>
                  <a:pt x="1670412" y="410662"/>
                </a:lnTo>
                <a:lnTo>
                  <a:pt x="1654082" y="434882"/>
                </a:lnTo>
                <a:lnTo>
                  <a:pt x="1629862" y="451212"/>
                </a:lnTo>
                <a:lnTo>
                  <a:pt x="1600200" y="457199"/>
                </a:lnTo>
                <a:lnTo>
                  <a:pt x="76200" y="457199"/>
                </a:lnTo>
                <a:lnTo>
                  <a:pt x="46537" y="451212"/>
                </a:lnTo>
                <a:lnTo>
                  <a:pt x="22317" y="434882"/>
                </a:lnTo>
                <a:lnTo>
                  <a:pt x="5987" y="410662"/>
                </a:lnTo>
                <a:lnTo>
                  <a:pt x="0" y="380999"/>
                </a:lnTo>
                <a:lnTo>
                  <a:pt x="0" y="76199"/>
                </a:lnTo>
                <a:lnTo>
                  <a:pt x="5987" y="46537"/>
                </a:lnTo>
                <a:lnTo>
                  <a:pt x="22317" y="22317"/>
                </a:lnTo>
                <a:lnTo>
                  <a:pt x="46537" y="5987"/>
                </a:lnTo>
                <a:lnTo>
                  <a:pt x="76200" y="0"/>
                </a:lnTo>
                <a:lnTo>
                  <a:pt x="1600200" y="0"/>
                </a:lnTo>
                <a:lnTo>
                  <a:pt x="1629862" y="5987"/>
                </a:lnTo>
                <a:lnTo>
                  <a:pt x="1654082" y="22317"/>
                </a:lnTo>
                <a:lnTo>
                  <a:pt x="1670412" y="46537"/>
                </a:lnTo>
                <a:lnTo>
                  <a:pt x="1676400" y="76199"/>
                </a:lnTo>
                <a:lnTo>
                  <a:pt x="1676400" y="380999"/>
                </a:lnTo>
                <a:close/>
              </a:path>
            </a:pathLst>
          </a:custGeom>
          <a:ln w="25908">
            <a:solidFill>
              <a:srgbClr val="FFFF00"/>
            </a:solidFill>
          </a:ln>
        </p:spPr>
        <p:txBody>
          <a:bodyPr wrap="square" lIns="0" tIns="0" rIns="0" bIns="0" rtlCol="0"/>
          <a:lstStyle/>
          <a:p>
            <a:endParaRPr dirty="0"/>
          </a:p>
        </p:txBody>
      </p:sp>
    </p:spTree>
    <p:extLst>
      <p:ext uri="{BB962C8B-B14F-4D97-AF65-F5344CB8AC3E}">
        <p14:creationId xmlns:p14="http://schemas.microsoft.com/office/powerpoint/2010/main" val="24939328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sp>
        <p:nvSpPr>
          <p:cNvPr id="11" name="Rectangle 10"/>
          <p:cNvSpPr/>
          <p:nvPr/>
        </p:nvSpPr>
        <p:spPr>
          <a:xfrm>
            <a:off x="2797628" y="2783252"/>
            <a:ext cx="6738257" cy="707886"/>
          </a:xfrm>
          <a:prstGeom prst="rect">
            <a:avLst/>
          </a:prstGeom>
          <a:noFill/>
        </p:spPr>
        <p:txBody>
          <a:bodyPr wrap="square" lIns="91440" tIns="45720" rIns="91440" bIns="45720">
            <a:spAutoFit/>
          </a:bodyPr>
          <a:lstStyle/>
          <a:p>
            <a:r>
              <a:rPr lang="en-US" sz="4000" cap="none" spc="0" dirty="0" smtClean="0">
                <a:ln w="0"/>
                <a:solidFill>
                  <a:srgbClr val="FF9933"/>
                </a:solidFill>
                <a:effectLst>
                  <a:outerShdw blurRad="38100" dist="19050" dir="2700000" algn="tl" rotWithShape="0">
                    <a:schemeClr val="dk1">
                      <a:alpha val="40000"/>
                    </a:schemeClr>
                  </a:outerShdw>
                </a:effectLst>
              </a:rPr>
              <a:t>Medical Plan Changes for 2018</a:t>
            </a:r>
            <a:endParaRPr lang="en-US" sz="4000" cap="none" spc="0" dirty="0">
              <a:ln w="0"/>
              <a:solidFill>
                <a:srgbClr val="FF9933"/>
              </a:solidFill>
              <a:effectLst>
                <a:outerShdw blurRad="38100" dist="19050" dir="2700000" algn="tl" rotWithShape="0">
                  <a:schemeClr val="dk1">
                    <a:alpha val="40000"/>
                  </a:schemeClr>
                </a:outerShdw>
              </a:effectLst>
            </a:endParaRPr>
          </a:p>
        </p:txBody>
      </p:sp>
      <p:cxnSp>
        <p:nvCxnSpPr>
          <p:cNvPr id="5" name="Straight Connector 4"/>
          <p:cNvCxnSpPr/>
          <p:nvPr/>
        </p:nvCxnSpPr>
        <p:spPr>
          <a:xfrm>
            <a:off x="600783" y="1279565"/>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575580" y="4964866"/>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318625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600783" y="1279565"/>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505533" y="367735"/>
            <a:ext cx="11277601" cy="707886"/>
          </a:xfrm>
          <a:prstGeom prst="rect">
            <a:avLst/>
          </a:prstGeom>
          <a:noFill/>
        </p:spPr>
        <p:txBody>
          <a:bodyPr wrap="square" lIns="91440" tIns="45720" rIns="91440" bIns="45720">
            <a:spAutoFit/>
          </a:bodyPr>
          <a:lstStyle/>
          <a:p>
            <a:r>
              <a:rPr lang="en-US" sz="4000" cap="none" spc="0" dirty="0" smtClean="0">
                <a:ln w="0"/>
                <a:solidFill>
                  <a:srgbClr val="FF9933"/>
                </a:solidFill>
                <a:effectLst>
                  <a:outerShdw blurRad="38100" dist="19050" dir="2700000" algn="tl" rotWithShape="0">
                    <a:schemeClr val="dk1">
                      <a:alpha val="40000"/>
                    </a:schemeClr>
                  </a:outerShdw>
                </a:effectLst>
              </a:rPr>
              <a:t>Medical Plan Changes for 2018</a:t>
            </a:r>
            <a:endParaRPr lang="en-US" sz="4000" i="1" cap="none" spc="0" dirty="0">
              <a:ln w="0"/>
              <a:solidFill>
                <a:srgbClr val="FF9933"/>
              </a:solidFill>
              <a:effectLst>
                <a:outerShdw blurRad="38100" dist="19050" dir="2700000" algn="tl" rotWithShape="0">
                  <a:schemeClr val="dk1">
                    <a:alpha val="40000"/>
                  </a:schemeClr>
                </a:outerShdw>
              </a:effectLst>
            </a:endParaRPr>
          </a:p>
        </p:txBody>
      </p:sp>
      <p:sp>
        <p:nvSpPr>
          <p:cNvPr id="9" name="TextBox 8"/>
          <p:cNvSpPr txBox="1"/>
          <p:nvPr/>
        </p:nvSpPr>
        <p:spPr>
          <a:xfrm>
            <a:off x="553157" y="1390375"/>
            <a:ext cx="11182351" cy="5123647"/>
          </a:xfrm>
          <a:prstGeom prst="rect">
            <a:avLst/>
          </a:prstGeom>
          <a:noFill/>
        </p:spPr>
        <p:txBody>
          <a:bodyPr wrap="square" rtlCol="0">
            <a:spAutoFit/>
          </a:bodyPr>
          <a:lstStyle/>
          <a:p>
            <a:pPr marL="12700">
              <a:lnSpc>
                <a:spcPct val="150000"/>
              </a:lnSpc>
              <a:spcBef>
                <a:spcPts val="95"/>
              </a:spcBef>
              <a:buClr>
                <a:srgbClr val="1B3668"/>
              </a:buClr>
              <a:tabLst>
                <a:tab pos="355600" algn="l"/>
                <a:tab pos="356235" algn="l"/>
              </a:tabLst>
            </a:pPr>
            <a:r>
              <a:rPr lang="en-US" sz="2400" spc="-10" dirty="0">
                <a:solidFill>
                  <a:schemeClr val="accent1">
                    <a:lumMod val="50000"/>
                  </a:schemeClr>
                </a:solidFill>
                <a:cs typeface="Calibri"/>
              </a:rPr>
              <a:t>Kaiser Permanente WA (formerly GH) </a:t>
            </a:r>
            <a:r>
              <a:rPr lang="en-US" sz="2400" b="1" spc="-10" dirty="0" smtClean="0">
                <a:solidFill>
                  <a:schemeClr val="accent1">
                    <a:lumMod val="50000"/>
                  </a:schemeClr>
                </a:solidFill>
                <a:cs typeface="Calibri"/>
              </a:rPr>
              <a:t>Classic:</a:t>
            </a:r>
            <a:endParaRPr lang="en-US" sz="2400" b="1" spc="-10" dirty="0">
              <a:solidFill>
                <a:schemeClr val="accent1">
                  <a:lumMod val="50000"/>
                </a:schemeClr>
              </a:solidFill>
              <a:cs typeface="Calibri"/>
            </a:endParaRPr>
          </a:p>
          <a:p>
            <a:pPr marL="812800" lvl="1" indent="-342900">
              <a:lnSpc>
                <a:spcPct val="150000"/>
              </a:lnSpc>
              <a:spcBef>
                <a:spcPts val="95"/>
              </a:spcBef>
              <a:buClr>
                <a:srgbClr val="1B3668"/>
              </a:buClr>
              <a:buFont typeface="Arial" panose="020B0604020202020204" pitchFamily="34" charset="0"/>
              <a:buChar char="•"/>
              <a:tabLst>
                <a:tab pos="355600" algn="l"/>
                <a:tab pos="356235" algn="l"/>
              </a:tabLst>
            </a:pPr>
            <a:r>
              <a:rPr lang="en-US" sz="2400" spc="-10" dirty="0">
                <a:solidFill>
                  <a:schemeClr val="accent1">
                    <a:lumMod val="50000"/>
                  </a:schemeClr>
                </a:solidFill>
                <a:cs typeface="Calibri"/>
              </a:rPr>
              <a:t>Medical deductible reductions</a:t>
            </a:r>
          </a:p>
          <a:p>
            <a:pPr marL="1270000" lvl="2" indent="-342900">
              <a:lnSpc>
                <a:spcPct val="150000"/>
              </a:lnSpc>
              <a:spcBef>
                <a:spcPts val="95"/>
              </a:spcBef>
              <a:buClr>
                <a:srgbClr val="1B3668"/>
              </a:buClr>
              <a:buFont typeface="Arial" panose="020B0604020202020204" pitchFamily="34" charset="0"/>
              <a:buChar char="•"/>
              <a:tabLst>
                <a:tab pos="355600" algn="l"/>
                <a:tab pos="356235" algn="l"/>
              </a:tabLst>
            </a:pPr>
            <a:r>
              <a:rPr lang="en-US" sz="2400" spc="-10" dirty="0">
                <a:solidFill>
                  <a:schemeClr val="accent1">
                    <a:lumMod val="50000"/>
                  </a:schemeClr>
                </a:solidFill>
                <a:cs typeface="Calibri"/>
              </a:rPr>
              <a:t>$175/person  (was $250 in 2017)</a:t>
            </a:r>
          </a:p>
          <a:p>
            <a:pPr marL="1270000" lvl="2" indent="-342900">
              <a:lnSpc>
                <a:spcPct val="150000"/>
              </a:lnSpc>
              <a:spcBef>
                <a:spcPts val="95"/>
              </a:spcBef>
              <a:buClr>
                <a:srgbClr val="1B3668"/>
              </a:buClr>
              <a:buFont typeface="Arial" panose="020B0604020202020204" pitchFamily="34" charset="0"/>
              <a:buChar char="•"/>
              <a:tabLst>
                <a:tab pos="355600" algn="l"/>
                <a:tab pos="356235" algn="l"/>
              </a:tabLst>
            </a:pPr>
            <a:r>
              <a:rPr lang="en-US" sz="2400" spc="-10" dirty="0" smtClean="0">
                <a:solidFill>
                  <a:schemeClr val="accent1">
                    <a:lumMod val="50000"/>
                  </a:schemeClr>
                </a:solidFill>
                <a:cs typeface="Calibri"/>
              </a:rPr>
              <a:t>$525/family  </a:t>
            </a:r>
            <a:r>
              <a:rPr lang="en-US" sz="2400" spc="-10" dirty="0">
                <a:solidFill>
                  <a:schemeClr val="accent1">
                    <a:lumMod val="50000"/>
                  </a:schemeClr>
                </a:solidFill>
                <a:cs typeface="Calibri"/>
              </a:rPr>
              <a:t>(was $750 in 2017)</a:t>
            </a:r>
          </a:p>
          <a:p>
            <a:pPr marL="812800" lvl="1" indent="-342900">
              <a:lnSpc>
                <a:spcPct val="150000"/>
              </a:lnSpc>
              <a:spcBef>
                <a:spcPts val="95"/>
              </a:spcBef>
              <a:buClr>
                <a:srgbClr val="1B3668"/>
              </a:buClr>
              <a:buFont typeface="Arial" panose="020B0604020202020204" pitchFamily="34" charset="0"/>
              <a:buChar char="•"/>
              <a:tabLst>
                <a:tab pos="355600" algn="l"/>
                <a:tab pos="356235" algn="l"/>
              </a:tabLst>
            </a:pPr>
            <a:r>
              <a:rPr lang="en-US" sz="2400" spc="-10" dirty="0">
                <a:solidFill>
                  <a:schemeClr val="accent1">
                    <a:lumMod val="50000"/>
                  </a:schemeClr>
                </a:solidFill>
                <a:cs typeface="Calibri"/>
              </a:rPr>
              <a:t>Added prescription drug out-of-pocket limit</a:t>
            </a:r>
          </a:p>
          <a:p>
            <a:pPr marL="1270000" lvl="2" indent="-342900">
              <a:lnSpc>
                <a:spcPct val="150000"/>
              </a:lnSpc>
              <a:spcBef>
                <a:spcPts val="95"/>
              </a:spcBef>
              <a:buClr>
                <a:srgbClr val="1B3668"/>
              </a:buClr>
              <a:buFont typeface="Arial" panose="020B0604020202020204" pitchFamily="34" charset="0"/>
              <a:buChar char="•"/>
              <a:tabLst>
                <a:tab pos="355600" algn="l"/>
                <a:tab pos="356235" algn="l"/>
              </a:tabLst>
            </a:pPr>
            <a:r>
              <a:rPr lang="en-US" sz="2400" spc="-10" dirty="0">
                <a:solidFill>
                  <a:schemeClr val="accent1">
                    <a:lumMod val="50000"/>
                  </a:schemeClr>
                </a:solidFill>
                <a:cs typeface="Calibri"/>
              </a:rPr>
              <a:t>$2,000/person</a:t>
            </a:r>
          </a:p>
          <a:p>
            <a:pPr marL="355600" indent="-342900">
              <a:lnSpc>
                <a:spcPct val="150000"/>
              </a:lnSpc>
              <a:spcBef>
                <a:spcPts val="95"/>
              </a:spcBef>
              <a:buClr>
                <a:srgbClr val="1B3668"/>
              </a:buClr>
              <a:buFont typeface="Arial" panose="020B0604020202020204" pitchFamily="34" charset="0"/>
              <a:buChar char="•"/>
              <a:tabLst>
                <a:tab pos="355600" algn="l"/>
                <a:tab pos="356235" algn="l"/>
              </a:tabLst>
            </a:pPr>
            <a:r>
              <a:rPr lang="en-US" sz="2400" spc="-10" dirty="0">
                <a:solidFill>
                  <a:schemeClr val="accent1">
                    <a:lumMod val="50000"/>
                  </a:schemeClr>
                </a:solidFill>
                <a:cs typeface="Calibri"/>
              </a:rPr>
              <a:t>Added prescription drug deductible (waived for “value” and tier 1 drugs)</a:t>
            </a:r>
          </a:p>
          <a:p>
            <a:pPr marL="1270000" lvl="2" indent="-342900">
              <a:lnSpc>
                <a:spcPct val="150000"/>
              </a:lnSpc>
              <a:spcBef>
                <a:spcPts val="95"/>
              </a:spcBef>
              <a:buClr>
                <a:srgbClr val="1B3668"/>
              </a:buClr>
              <a:buFont typeface="Arial" panose="020B0604020202020204" pitchFamily="34" charset="0"/>
              <a:buChar char="•"/>
              <a:tabLst>
                <a:tab pos="355600" algn="l"/>
                <a:tab pos="356235" algn="l"/>
              </a:tabLst>
            </a:pPr>
            <a:r>
              <a:rPr lang="en-US" sz="2400" spc="-10" dirty="0">
                <a:solidFill>
                  <a:schemeClr val="accent1">
                    <a:lumMod val="50000"/>
                  </a:schemeClr>
                </a:solidFill>
                <a:cs typeface="Calibri"/>
              </a:rPr>
              <a:t>$100/person</a:t>
            </a:r>
          </a:p>
          <a:p>
            <a:pPr marL="1270000" lvl="2" indent="-342900">
              <a:lnSpc>
                <a:spcPct val="150000"/>
              </a:lnSpc>
              <a:spcBef>
                <a:spcPts val="95"/>
              </a:spcBef>
              <a:buClr>
                <a:srgbClr val="1B3668"/>
              </a:buClr>
              <a:buFont typeface="Arial" panose="020B0604020202020204" pitchFamily="34" charset="0"/>
              <a:buChar char="•"/>
              <a:tabLst>
                <a:tab pos="355600" algn="l"/>
                <a:tab pos="356235" algn="l"/>
              </a:tabLst>
            </a:pPr>
            <a:r>
              <a:rPr lang="en-US" sz="2400" spc="-10" dirty="0">
                <a:solidFill>
                  <a:schemeClr val="accent1">
                    <a:lumMod val="50000"/>
                  </a:schemeClr>
                </a:solidFill>
                <a:cs typeface="Calibri"/>
              </a:rPr>
              <a:t>$300/family</a:t>
            </a:r>
          </a:p>
        </p:txBody>
      </p:sp>
    </p:spTree>
    <p:extLst>
      <p:ext uri="{BB962C8B-B14F-4D97-AF65-F5344CB8AC3E}">
        <p14:creationId xmlns:p14="http://schemas.microsoft.com/office/powerpoint/2010/main" val="8301485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600783" y="1279565"/>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505533" y="367735"/>
            <a:ext cx="11277601" cy="707886"/>
          </a:xfrm>
          <a:prstGeom prst="rect">
            <a:avLst/>
          </a:prstGeom>
          <a:noFill/>
        </p:spPr>
        <p:txBody>
          <a:bodyPr wrap="square" lIns="91440" tIns="45720" rIns="91440" bIns="45720">
            <a:spAutoFit/>
          </a:bodyPr>
          <a:lstStyle/>
          <a:p>
            <a:r>
              <a:rPr lang="en-US" sz="4000" cap="none" spc="0" dirty="0" smtClean="0">
                <a:ln w="0"/>
                <a:solidFill>
                  <a:srgbClr val="FF9933"/>
                </a:solidFill>
                <a:effectLst>
                  <a:outerShdw blurRad="38100" dist="19050" dir="2700000" algn="tl" rotWithShape="0">
                    <a:schemeClr val="dk1">
                      <a:alpha val="40000"/>
                    </a:schemeClr>
                  </a:outerShdw>
                </a:effectLst>
              </a:rPr>
              <a:t>Medical Plan Changes for 2018</a:t>
            </a:r>
            <a:endParaRPr lang="en-US" sz="4000" i="1" cap="none" spc="0" dirty="0">
              <a:ln w="0"/>
              <a:solidFill>
                <a:srgbClr val="FF9933"/>
              </a:solidFill>
              <a:effectLst>
                <a:outerShdw blurRad="38100" dist="19050" dir="2700000" algn="tl" rotWithShape="0">
                  <a:schemeClr val="dk1">
                    <a:alpha val="40000"/>
                  </a:schemeClr>
                </a:outerShdw>
              </a:effectLst>
            </a:endParaRPr>
          </a:p>
        </p:txBody>
      </p:sp>
      <p:sp>
        <p:nvSpPr>
          <p:cNvPr id="9" name="TextBox 8"/>
          <p:cNvSpPr txBox="1"/>
          <p:nvPr/>
        </p:nvSpPr>
        <p:spPr>
          <a:xfrm>
            <a:off x="553157" y="1390375"/>
            <a:ext cx="11182351" cy="3480440"/>
          </a:xfrm>
          <a:prstGeom prst="rect">
            <a:avLst/>
          </a:prstGeom>
          <a:noFill/>
        </p:spPr>
        <p:txBody>
          <a:bodyPr wrap="square" rtlCol="0">
            <a:spAutoFit/>
          </a:bodyPr>
          <a:lstStyle/>
          <a:p>
            <a:pPr marL="12700">
              <a:lnSpc>
                <a:spcPct val="150000"/>
              </a:lnSpc>
              <a:spcBef>
                <a:spcPts val="95"/>
              </a:spcBef>
              <a:buClr>
                <a:srgbClr val="1B3668"/>
              </a:buClr>
              <a:tabLst>
                <a:tab pos="355600" algn="l"/>
                <a:tab pos="356235" algn="l"/>
              </a:tabLst>
            </a:pPr>
            <a:r>
              <a:rPr lang="en-US" sz="2400" spc="-10" dirty="0" smtClean="0">
                <a:solidFill>
                  <a:schemeClr val="accent1">
                    <a:lumMod val="50000"/>
                  </a:schemeClr>
                </a:solidFill>
                <a:cs typeface="Calibri"/>
              </a:rPr>
              <a:t>Kaiser Permanente WA (formerly GH) </a:t>
            </a:r>
            <a:r>
              <a:rPr lang="en-US" sz="2400" b="1" spc="-10" dirty="0" smtClean="0">
                <a:solidFill>
                  <a:schemeClr val="accent1">
                    <a:lumMod val="50000"/>
                  </a:schemeClr>
                </a:solidFill>
                <a:cs typeface="Calibri"/>
              </a:rPr>
              <a:t>Value:</a:t>
            </a:r>
          </a:p>
          <a:p>
            <a:pPr marL="812800" lvl="1" indent="-342900">
              <a:lnSpc>
                <a:spcPct val="150000"/>
              </a:lnSpc>
              <a:spcBef>
                <a:spcPts val="95"/>
              </a:spcBef>
              <a:buClr>
                <a:srgbClr val="1B3668"/>
              </a:buClr>
              <a:buFont typeface="Arial" panose="020B0604020202020204" pitchFamily="34" charset="0"/>
              <a:buChar char="•"/>
              <a:tabLst>
                <a:tab pos="355600" algn="l"/>
                <a:tab pos="356235" algn="l"/>
              </a:tabLst>
            </a:pPr>
            <a:r>
              <a:rPr lang="en-US" sz="2400" spc="-10" dirty="0" smtClean="0">
                <a:solidFill>
                  <a:schemeClr val="accent1">
                    <a:lumMod val="50000"/>
                  </a:schemeClr>
                </a:solidFill>
                <a:cs typeface="Calibri"/>
              </a:rPr>
              <a:t>Added prescription drug out-of-pocket limit</a:t>
            </a:r>
          </a:p>
          <a:p>
            <a:pPr marL="1270000" lvl="2" indent="-342900">
              <a:lnSpc>
                <a:spcPct val="150000"/>
              </a:lnSpc>
              <a:spcBef>
                <a:spcPts val="95"/>
              </a:spcBef>
              <a:buClr>
                <a:srgbClr val="1B3668"/>
              </a:buClr>
              <a:buFont typeface="Arial" panose="020B0604020202020204" pitchFamily="34" charset="0"/>
              <a:buChar char="•"/>
              <a:tabLst>
                <a:tab pos="355600" algn="l"/>
                <a:tab pos="356235" algn="l"/>
              </a:tabLst>
            </a:pPr>
            <a:r>
              <a:rPr lang="en-US" sz="2400" spc="-10" dirty="0" smtClean="0">
                <a:solidFill>
                  <a:schemeClr val="accent1">
                    <a:lumMod val="50000"/>
                  </a:schemeClr>
                </a:solidFill>
                <a:cs typeface="Calibri"/>
              </a:rPr>
              <a:t>$2,000/person</a:t>
            </a:r>
          </a:p>
          <a:p>
            <a:pPr marL="812800" lvl="1" indent="-342900">
              <a:lnSpc>
                <a:spcPct val="150000"/>
              </a:lnSpc>
              <a:spcBef>
                <a:spcPts val="95"/>
              </a:spcBef>
              <a:buClr>
                <a:srgbClr val="1B3668"/>
              </a:buClr>
              <a:buFont typeface="Arial" panose="020B0604020202020204" pitchFamily="34" charset="0"/>
              <a:buChar char="•"/>
              <a:tabLst>
                <a:tab pos="355600" algn="l"/>
                <a:tab pos="356235" algn="l"/>
              </a:tabLst>
            </a:pPr>
            <a:r>
              <a:rPr lang="en-US" sz="2400" spc="-10" dirty="0" smtClean="0">
                <a:solidFill>
                  <a:schemeClr val="accent1">
                    <a:lumMod val="50000"/>
                  </a:schemeClr>
                </a:solidFill>
                <a:cs typeface="Calibri"/>
              </a:rPr>
              <a:t>Added prescription drug deductible (waived for “value” and tier 1 drugs)</a:t>
            </a:r>
          </a:p>
          <a:p>
            <a:pPr marL="1270000" lvl="2" indent="-342900">
              <a:lnSpc>
                <a:spcPct val="150000"/>
              </a:lnSpc>
              <a:spcBef>
                <a:spcPts val="95"/>
              </a:spcBef>
              <a:buClr>
                <a:srgbClr val="1B3668"/>
              </a:buClr>
              <a:buFont typeface="Arial" panose="020B0604020202020204" pitchFamily="34" charset="0"/>
              <a:buChar char="•"/>
              <a:tabLst>
                <a:tab pos="355600" algn="l"/>
                <a:tab pos="356235" algn="l"/>
              </a:tabLst>
            </a:pPr>
            <a:r>
              <a:rPr lang="en-US" sz="2400" spc="-10" dirty="0" smtClean="0">
                <a:solidFill>
                  <a:schemeClr val="accent1">
                    <a:lumMod val="50000"/>
                  </a:schemeClr>
                </a:solidFill>
                <a:cs typeface="Calibri"/>
              </a:rPr>
              <a:t>$100/person</a:t>
            </a:r>
          </a:p>
          <a:p>
            <a:pPr marL="1270000" lvl="2" indent="-342900">
              <a:lnSpc>
                <a:spcPct val="150000"/>
              </a:lnSpc>
              <a:spcBef>
                <a:spcPts val="95"/>
              </a:spcBef>
              <a:buClr>
                <a:srgbClr val="1B3668"/>
              </a:buClr>
              <a:buFont typeface="Arial" panose="020B0604020202020204" pitchFamily="34" charset="0"/>
              <a:buChar char="•"/>
              <a:tabLst>
                <a:tab pos="355600" algn="l"/>
                <a:tab pos="356235" algn="l"/>
              </a:tabLst>
            </a:pPr>
            <a:r>
              <a:rPr lang="en-US" sz="2400" spc="-10" dirty="0" smtClean="0">
                <a:solidFill>
                  <a:schemeClr val="accent1">
                    <a:lumMod val="50000"/>
                  </a:schemeClr>
                </a:solidFill>
                <a:cs typeface="Calibri"/>
              </a:rPr>
              <a:t>$300/family</a:t>
            </a:r>
            <a:endParaRPr lang="en-US" sz="2400" spc="-10" dirty="0">
              <a:solidFill>
                <a:schemeClr val="accent1">
                  <a:lumMod val="50000"/>
                </a:schemeClr>
              </a:solidFill>
              <a:cs typeface="Calibri"/>
            </a:endParaRPr>
          </a:p>
        </p:txBody>
      </p:sp>
    </p:spTree>
    <p:extLst>
      <p:ext uri="{BB962C8B-B14F-4D97-AF65-F5344CB8AC3E}">
        <p14:creationId xmlns:p14="http://schemas.microsoft.com/office/powerpoint/2010/main" val="24247173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600783" y="1279565"/>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505533" y="367735"/>
            <a:ext cx="11277601" cy="707886"/>
          </a:xfrm>
          <a:prstGeom prst="rect">
            <a:avLst/>
          </a:prstGeom>
          <a:noFill/>
        </p:spPr>
        <p:txBody>
          <a:bodyPr wrap="square" lIns="91440" tIns="45720" rIns="91440" bIns="45720">
            <a:spAutoFit/>
          </a:bodyPr>
          <a:lstStyle/>
          <a:p>
            <a:r>
              <a:rPr lang="en-US" sz="4000" cap="none" spc="0" dirty="0" smtClean="0">
                <a:ln w="0"/>
                <a:solidFill>
                  <a:srgbClr val="FF9933"/>
                </a:solidFill>
                <a:effectLst>
                  <a:outerShdw blurRad="38100" dist="19050" dir="2700000" algn="tl" rotWithShape="0">
                    <a:schemeClr val="dk1">
                      <a:alpha val="40000"/>
                    </a:schemeClr>
                  </a:outerShdw>
                </a:effectLst>
              </a:rPr>
              <a:t>Medical Plan Changes for 2018</a:t>
            </a:r>
            <a:endParaRPr lang="en-US" sz="4000" i="1" cap="none" spc="0" dirty="0">
              <a:ln w="0"/>
              <a:solidFill>
                <a:srgbClr val="FF9933"/>
              </a:solidFill>
              <a:effectLst>
                <a:outerShdw blurRad="38100" dist="19050" dir="2700000" algn="tl" rotWithShape="0">
                  <a:schemeClr val="dk1">
                    <a:alpha val="40000"/>
                  </a:schemeClr>
                </a:outerShdw>
              </a:effectLst>
            </a:endParaRPr>
          </a:p>
        </p:txBody>
      </p:sp>
      <p:sp>
        <p:nvSpPr>
          <p:cNvPr id="9" name="TextBox 8"/>
          <p:cNvSpPr txBox="1"/>
          <p:nvPr/>
        </p:nvSpPr>
        <p:spPr>
          <a:xfrm>
            <a:off x="553157" y="1226281"/>
            <a:ext cx="11182351" cy="5747727"/>
          </a:xfrm>
          <a:prstGeom prst="rect">
            <a:avLst/>
          </a:prstGeom>
          <a:noFill/>
        </p:spPr>
        <p:txBody>
          <a:bodyPr wrap="square" rtlCol="0">
            <a:spAutoFit/>
          </a:bodyPr>
          <a:lstStyle/>
          <a:p>
            <a:pPr marL="12700">
              <a:lnSpc>
                <a:spcPct val="150000"/>
              </a:lnSpc>
              <a:spcBef>
                <a:spcPts val="95"/>
              </a:spcBef>
              <a:buClr>
                <a:srgbClr val="1B3668"/>
              </a:buClr>
              <a:tabLst>
                <a:tab pos="355600" algn="l"/>
                <a:tab pos="356235" algn="l"/>
              </a:tabLst>
            </a:pPr>
            <a:r>
              <a:rPr lang="en-US" sz="2400" spc="-10" dirty="0">
                <a:solidFill>
                  <a:schemeClr val="accent1">
                    <a:lumMod val="50000"/>
                  </a:schemeClr>
                </a:solidFill>
                <a:cs typeface="Calibri"/>
              </a:rPr>
              <a:t>Kaiser Permanente WA (formerly GH) </a:t>
            </a:r>
            <a:r>
              <a:rPr lang="en-US" sz="2400" b="1" spc="-10" dirty="0" smtClean="0">
                <a:solidFill>
                  <a:schemeClr val="accent1">
                    <a:lumMod val="50000"/>
                  </a:schemeClr>
                </a:solidFill>
                <a:cs typeface="Calibri"/>
              </a:rPr>
              <a:t>SoundChoice</a:t>
            </a:r>
            <a:r>
              <a:rPr lang="en-US" sz="2400" spc="-10" dirty="0" smtClean="0">
                <a:solidFill>
                  <a:schemeClr val="accent1">
                    <a:lumMod val="50000"/>
                  </a:schemeClr>
                </a:solidFill>
                <a:cs typeface="Calibri"/>
              </a:rPr>
              <a:t>:</a:t>
            </a:r>
            <a:endParaRPr lang="en-US" sz="2400" spc="-10" dirty="0">
              <a:solidFill>
                <a:schemeClr val="accent1">
                  <a:lumMod val="50000"/>
                </a:schemeClr>
              </a:solidFill>
              <a:cs typeface="Calibri"/>
            </a:endParaRPr>
          </a:p>
          <a:p>
            <a:pPr marL="812800" lvl="1" indent="-342900">
              <a:lnSpc>
                <a:spcPct val="150000"/>
              </a:lnSpc>
              <a:spcBef>
                <a:spcPts val="95"/>
              </a:spcBef>
              <a:buClr>
                <a:srgbClr val="1B3668"/>
              </a:buClr>
              <a:buFont typeface="Arial" panose="020B0604020202020204" pitchFamily="34" charset="0"/>
              <a:buChar char="•"/>
              <a:tabLst>
                <a:tab pos="355600" algn="l"/>
                <a:tab pos="356235" algn="l"/>
              </a:tabLst>
            </a:pPr>
            <a:r>
              <a:rPr lang="en-US" sz="2400" spc="-10" dirty="0">
                <a:solidFill>
                  <a:schemeClr val="accent1">
                    <a:lumMod val="50000"/>
                  </a:schemeClr>
                </a:solidFill>
                <a:cs typeface="Calibri"/>
              </a:rPr>
              <a:t>Medical out-of-pocket maximum reductions</a:t>
            </a:r>
          </a:p>
          <a:p>
            <a:pPr marL="1270000" lvl="2" indent="-342900">
              <a:lnSpc>
                <a:spcPct val="150000"/>
              </a:lnSpc>
              <a:spcBef>
                <a:spcPts val="95"/>
              </a:spcBef>
              <a:buClr>
                <a:srgbClr val="1B3668"/>
              </a:buClr>
              <a:buFont typeface="Arial" panose="020B0604020202020204" pitchFamily="34" charset="0"/>
              <a:buChar char="•"/>
              <a:tabLst>
                <a:tab pos="355600" algn="l"/>
                <a:tab pos="356235" algn="l"/>
              </a:tabLst>
            </a:pPr>
            <a:r>
              <a:rPr lang="en-US" sz="2400" spc="-10" dirty="0">
                <a:solidFill>
                  <a:schemeClr val="accent1">
                    <a:lumMod val="50000"/>
                  </a:schemeClr>
                </a:solidFill>
                <a:cs typeface="Calibri"/>
              </a:rPr>
              <a:t>$2,000/person (was $3,000 in 2017)</a:t>
            </a:r>
          </a:p>
          <a:p>
            <a:pPr marL="1270000" lvl="2" indent="-342900">
              <a:lnSpc>
                <a:spcPct val="150000"/>
              </a:lnSpc>
              <a:spcBef>
                <a:spcPts val="95"/>
              </a:spcBef>
              <a:buClr>
                <a:srgbClr val="1B3668"/>
              </a:buClr>
              <a:buFont typeface="Arial" panose="020B0604020202020204" pitchFamily="34" charset="0"/>
              <a:buChar char="•"/>
              <a:tabLst>
                <a:tab pos="355600" algn="l"/>
                <a:tab pos="356235" algn="l"/>
              </a:tabLst>
            </a:pPr>
            <a:r>
              <a:rPr lang="en-US" sz="2400" spc="-10" dirty="0">
                <a:solidFill>
                  <a:schemeClr val="accent1">
                    <a:lumMod val="50000"/>
                  </a:schemeClr>
                </a:solidFill>
                <a:cs typeface="Calibri"/>
              </a:rPr>
              <a:t>$</a:t>
            </a:r>
            <a:r>
              <a:rPr lang="en-US" sz="2400" spc="-10" dirty="0" smtClean="0">
                <a:solidFill>
                  <a:schemeClr val="accent1">
                    <a:lumMod val="50000"/>
                  </a:schemeClr>
                </a:solidFill>
                <a:cs typeface="Calibri"/>
              </a:rPr>
              <a:t>4,000/family </a:t>
            </a:r>
            <a:r>
              <a:rPr lang="en-US" sz="2400" spc="-10" dirty="0">
                <a:solidFill>
                  <a:schemeClr val="accent1">
                    <a:lumMod val="50000"/>
                  </a:schemeClr>
                </a:solidFill>
                <a:cs typeface="Calibri"/>
              </a:rPr>
              <a:t>(was $6,000 in 2017)</a:t>
            </a:r>
          </a:p>
          <a:p>
            <a:pPr marL="812800" lvl="1" indent="-342900">
              <a:lnSpc>
                <a:spcPct val="150000"/>
              </a:lnSpc>
              <a:spcBef>
                <a:spcPts val="95"/>
              </a:spcBef>
              <a:buClr>
                <a:srgbClr val="1B3668"/>
              </a:buClr>
              <a:buFont typeface="Arial" panose="020B0604020202020204" pitchFamily="34" charset="0"/>
              <a:buChar char="•"/>
              <a:tabLst>
                <a:tab pos="355600" algn="l"/>
                <a:tab pos="356235" algn="l"/>
              </a:tabLst>
            </a:pPr>
            <a:r>
              <a:rPr lang="en-US" sz="2400" spc="-10" dirty="0">
                <a:solidFill>
                  <a:schemeClr val="accent1">
                    <a:lumMod val="50000"/>
                  </a:schemeClr>
                </a:solidFill>
                <a:cs typeface="Calibri"/>
              </a:rPr>
              <a:t>Added prescription drug out-of-pocket limit</a:t>
            </a:r>
          </a:p>
          <a:p>
            <a:pPr marL="1270000" lvl="2" indent="-342900">
              <a:lnSpc>
                <a:spcPct val="150000"/>
              </a:lnSpc>
              <a:spcBef>
                <a:spcPts val="95"/>
              </a:spcBef>
              <a:buClr>
                <a:srgbClr val="1B3668"/>
              </a:buClr>
              <a:buFont typeface="Arial" panose="020B0604020202020204" pitchFamily="34" charset="0"/>
              <a:buChar char="•"/>
              <a:tabLst>
                <a:tab pos="355600" algn="l"/>
                <a:tab pos="356235" algn="l"/>
              </a:tabLst>
            </a:pPr>
            <a:r>
              <a:rPr lang="en-US" sz="2400" spc="-10" dirty="0">
                <a:solidFill>
                  <a:schemeClr val="accent1">
                    <a:lumMod val="50000"/>
                  </a:schemeClr>
                </a:solidFill>
                <a:cs typeface="Calibri"/>
              </a:rPr>
              <a:t>$2,000/person</a:t>
            </a:r>
          </a:p>
          <a:p>
            <a:pPr marL="812800" lvl="1" indent="-342900">
              <a:lnSpc>
                <a:spcPct val="150000"/>
              </a:lnSpc>
              <a:spcBef>
                <a:spcPts val="95"/>
              </a:spcBef>
              <a:buClr>
                <a:srgbClr val="1B3668"/>
              </a:buClr>
              <a:buFont typeface="Arial" panose="020B0604020202020204" pitchFamily="34" charset="0"/>
              <a:buChar char="•"/>
              <a:tabLst>
                <a:tab pos="355600" algn="l"/>
                <a:tab pos="356235" algn="l"/>
              </a:tabLst>
            </a:pPr>
            <a:r>
              <a:rPr lang="en-US" sz="2400" spc="-10" dirty="0">
                <a:solidFill>
                  <a:schemeClr val="accent1">
                    <a:lumMod val="50000"/>
                  </a:schemeClr>
                </a:solidFill>
                <a:cs typeface="Calibri"/>
              </a:rPr>
              <a:t>Added prescription drug deductible (waived for “value” and tier 1 drugs)</a:t>
            </a:r>
          </a:p>
          <a:p>
            <a:pPr marL="1270000" lvl="2" indent="-342900">
              <a:lnSpc>
                <a:spcPct val="150000"/>
              </a:lnSpc>
              <a:spcBef>
                <a:spcPts val="95"/>
              </a:spcBef>
              <a:buClr>
                <a:srgbClr val="1B3668"/>
              </a:buClr>
              <a:buFont typeface="Arial" panose="020B0604020202020204" pitchFamily="34" charset="0"/>
              <a:buChar char="•"/>
              <a:tabLst>
                <a:tab pos="355600" algn="l"/>
                <a:tab pos="356235" algn="l"/>
              </a:tabLst>
            </a:pPr>
            <a:r>
              <a:rPr lang="en-US" sz="2400" spc="-10" dirty="0">
                <a:solidFill>
                  <a:schemeClr val="accent1">
                    <a:lumMod val="50000"/>
                  </a:schemeClr>
                </a:solidFill>
                <a:cs typeface="Calibri"/>
              </a:rPr>
              <a:t>$100/person</a:t>
            </a:r>
          </a:p>
          <a:p>
            <a:pPr marL="1270000" lvl="2" indent="-342900">
              <a:lnSpc>
                <a:spcPct val="150000"/>
              </a:lnSpc>
              <a:spcBef>
                <a:spcPts val="95"/>
              </a:spcBef>
              <a:buClr>
                <a:srgbClr val="1B3668"/>
              </a:buClr>
              <a:buFont typeface="Arial" panose="020B0604020202020204" pitchFamily="34" charset="0"/>
              <a:buChar char="•"/>
              <a:tabLst>
                <a:tab pos="355600" algn="l"/>
                <a:tab pos="356235" algn="l"/>
              </a:tabLst>
            </a:pPr>
            <a:r>
              <a:rPr lang="en-US" sz="2400" spc="-10" dirty="0">
                <a:solidFill>
                  <a:schemeClr val="accent1">
                    <a:lumMod val="50000"/>
                  </a:schemeClr>
                </a:solidFill>
                <a:cs typeface="Calibri"/>
              </a:rPr>
              <a:t>$300/family</a:t>
            </a:r>
          </a:p>
          <a:p>
            <a:pPr marL="812800" lvl="1" indent="-342900">
              <a:lnSpc>
                <a:spcPct val="150000"/>
              </a:lnSpc>
              <a:spcBef>
                <a:spcPts val="95"/>
              </a:spcBef>
              <a:buClr>
                <a:srgbClr val="1B3668"/>
              </a:buClr>
              <a:buFont typeface="Arial" panose="020B0604020202020204" pitchFamily="34" charset="0"/>
              <a:buChar char="•"/>
              <a:tabLst>
                <a:tab pos="355600" algn="l"/>
                <a:tab pos="356235" algn="l"/>
              </a:tabLst>
            </a:pPr>
            <a:r>
              <a:rPr lang="en-US" sz="2400" spc="-10" dirty="0">
                <a:solidFill>
                  <a:schemeClr val="accent1">
                    <a:lumMod val="50000"/>
                  </a:schemeClr>
                </a:solidFill>
                <a:cs typeface="Calibri"/>
              </a:rPr>
              <a:t>Reduced coinsurance to 15% on several benefits</a:t>
            </a:r>
          </a:p>
        </p:txBody>
      </p:sp>
    </p:spTree>
    <p:extLst>
      <p:ext uri="{BB962C8B-B14F-4D97-AF65-F5344CB8AC3E}">
        <p14:creationId xmlns:p14="http://schemas.microsoft.com/office/powerpoint/2010/main" val="40378354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600783" y="1279565"/>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505533" y="367735"/>
            <a:ext cx="11277601" cy="707886"/>
          </a:xfrm>
          <a:prstGeom prst="rect">
            <a:avLst/>
          </a:prstGeom>
          <a:noFill/>
        </p:spPr>
        <p:txBody>
          <a:bodyPr wrap="square" lIns="91440" tIns="45720" rIns="91440" bIns="45720">
            <a:spAutoFit/>
          </a:bodyPr>
          <a:lstStyle/>
          <a:p>
            <a:r>
              <a:rPr lang="en-US" sz="4000" cap="none" spc="0" dirty="0" smtClean="0">
                <a:ln w="0"/>
                <a:solidFill>
                  <a:srgbClr val="FF9933"/>
                </a:solidFill>
                <a:effectLst>
                  <a:outerShdw blurRad="38100" dist="19050" dir="2700000" algn="tl" rotWithShape="0">
                    <a:schemeClr val="dk1">
                      <a:alpha val="40000"/>
                    </a:schemeClr>
                  </a:outerShdw>
                </a:effectLst>
              </a:rPr>
              <a:t>Medical Plan Changes for 2018</a:t>
            </a:r>
            <a:endParaRPr lang="en-US" sz="4000" i="1" cap="none" spc="0" dirty="0">
              <a:ln w="0"/>
              <a:solidFill>
                <a:srgbClr val="FF9933"/>
              </a:solidFill>
              <a:effectLst>
                <a:outerShdw blurRad="38100" dist="19050" dir="2700000" algn="tl" rotWithShape="0">
                  <a:schemeClr val="dk1">
                    <a:alpha val="40000"/>
                  </a:schemeClr>
                </a:outerShdw>
              </a:effectLst>
            </a:endParaRPr>
          </a:p>
        </p:txBody>
      </p:sp>
      <p:sp>
        <p:nvSpPr>
          <p:cNvPr id="10" name="TextBox 9"/>
          <p:cNvSpPr txBox="1"/>
          <p:nvPr/>
        </p:nvSpPr>
        <p:spPr>
          <a:xfrm>
            <a:off x="553157" y="1390375"/>
            <a:ext cx="11182351" cy="2913618"/>
          </a:xfrm>
          <a:prstGeom prst="rect">
            <a:avLst/>
          </a:prstGeom>
          <a:noFill/>
        </p:spPr>
        <p:txBody>
          <a:bodyPr wrap="square" rtlCol="0">
            <a:spAutoFit/>
          </a:bodyPr>
          <a:lstStyle/>
          <a:p>
            <a:pPr marL="12700">
              <a:lnSpc>
                <a:spcPct val="150000"/>
              </a:lnSpc>
              <a:spcBef>
                <a:spcPts val="95"/>
              </a:spcBef>
              <a:buClr>
                <a:srgbClr val="1B3668"/>
              </a:buClr>
              <a:tabLst>
                <a:tab pos="355600" algn="l"/>
                <a:tab pos="356235" algn="l"/>
              </a:tabLst>
            </a:pPr>
            <a:r>
              <a:rPr lang="en-US" sz="2400" spc="-10" dirty="0">
                <a:solidFill>
                  <a:schemeClr val="accent1">
                    <a:lumMod val="50000"/>
                  </a:schemeClr>
                </a:solidFill>
                <a:cs typeface="Calibri"/>
              </a:rPr>
              <a:t>Kaiser Permanente WA (formerly GH) </a:t>
            </a:r>
            <a:r>
              <a:rPr lang="en-US" sz="2400" b="1" spc="-10" dirty="0">
                <a:solidFill>
                  <a:schemeClr val="accent1">
                    <a:lumMod val="50000"/>
                  </a:schemeClr>
                </a:solidFill>
                <a:cs typeface="Calibri"/>
              </a:rPr>
              <a:t>CDHP </a:t>
            </a:r>
            <a:r>
              <a:rPr lang="en-US" sz="2400" b="1" spc="-10" dirty="0" smtClean="0">
                <a:solidFill>
                  <a:schemeClr val="accent1">
                    <a:lumMod val="50000"/>
                  </a:schemeClr>
                </a:solidFill>
                <a:cs typeface="Calibri"/>
              </a:rPr>
              <a:t>w/HSA:</a:t>
            </a:r>
            <a:endParaRPr lang="en-US" sz="2400" b="1" spc="-10" dirty="0">
              <a:solidFill>
                <a:schemeClr val="accent1">
                  <a:lumMod val="50000"/>
                </a:schemeClr>
              </a:solidFill>
              <a:cs typeface="Calibri"/>
            </a:endParaRPr>
          </a:p>
          <a:p>
            <a:pPr marL="355600" indent="-342900">
              <a:lnSpc>
                <a:spcPct val="150000"/>
              </a:lnSpc>
              <a:spcBef>
                <a:spcPts val="95"/>
              </a:spcBef>
              <a:buClr>
                <a:srgbClr val="1B3668"/>
              </a:buClr>
              <a:buFont typeface="Arial" panose="020B0604020202020204" pitchFamily="34" charset="0"/>
              <a:buChar char="•"/>
              <a:tabLst>
                <a:tab pos="355600" algn="l"/>
                <a:tab pos="356235" algn="l"/>
              </a:tabLst>
            </a:pPr>
            <a:r>
              <a:rPr lang="en-US" sz="2400" spc="-10" dirty="0">
                <a:solidFill>
                  <a:schemeClr val="accent1">
                    <a:lumMod val="50000"/>
                  </a:schemeClr>
                </a:solidFill>
                <a:cs typeface="Calibri"/>
              </a:rPr>
              <a:t>Switched the network to CORE HMO from Access PPO, adding:</a:t>
            </a:r>
          </a:p>
          <a:p>
            <a:pPr marL="812800" lvl="1" indent="-342900">
              <a:lnSpc>
                <a:spcPct val="150000"/>
              </a:lnSpc>
              <a:spcBef>
                <a:spcPts val="95"/>
              </a:spcBef>
              <a:buClr>
                <a:srgbClr val="1B3668"/>
              </a:buClr>
              <a:buFont typeface="Arial" panose="020B0604020202020204" pitchFamily="34" charset="0"/>
              <a:buChar char="•"/>
              <a:tabLst>
                <a:tab pos="355600" algn="l"/>
                <a:tab pos="356235" algn="l"/>
              </a:tabLst>
            </a:pPr>
            <a:r>
              <a:rPr lang="en-US" sz="2400" spc="-10" dirty="0">
                <a:solidFill>
                  <a:schemeClr val="accent1">
                    <a:lumMod val="50000"/>
                  </a:schemeClr>
                </a:solidFill>
                <a:cs typeface="Calibri"/>
              </a:rPr>
              <a:t>A Consulting Nurse Helpline for advice </a:t>
            </a:r>
            <a:r>
              <a:rPr lang="en-US" sz="2400" spc="-10" dirty="0" smtClean="0">
                <a:solidFill>
                  <a:schemeClr val="accent1">
                    <a:lumMod val="50000"/>
                  </a:schemeClr>
                </a:solidFill>
                <a:cs typeface="Calibri"/>
              </a:rPr>
              <a:t>24/7</a:t>
            </a:r>
            <a:endParaRPr lang="en-US" sz="2400" spc="-10" dirty="0">
              <a:solidFill>
                <a:schemeClr val="accent1">
                  <a:lumMod val="50000"/>
                </a:schemeClr>
              </a:solidFill>
              <a:cs typeface="Calibri"/>
            </a:endParaRPr>
          </a:p>
          <a:p>
            <a:pPr marL="812800" lvl="1" indent="-342900">
              <a:lnSpc>
                <a:spcPct val="150000"/>
              </a:lnSpc>
              <a:spcBef>
                <a:spcPts val="95"/>
              </a:spcBef>
              <a:buClr>
                <a:srgbClr val="1B3668"/>
              </a:buClr>
              <a:buFont typeface="Arial" panose="020B0604020202020204" pitchFamily="34" charset="0"/>
              <a:buChar char="•"/>
              <a:tabLst>
                <a:tab pos="355600" algn="l"/>
                <a:tab pos="356235" algn="l"/>
              </a:tabLst>
            </a:pPr>
            <a:r>
              <a:rPr lang="en-US" sz="2400" spc="-10" dirty="0">
                <a:solidFill>
                  <a:schemeClr val="accent1">
                    <a:lumMod val="50000"/>
                  </a:schemeClr>
                </a:solidFill>
                <a:cs typeface="Calibri"/>
              </a:rPr>
              <a:t>Access to CareClinics at Bartell Drugs at select Seattle </a:t>
            </a:r>
            <a:r>
              <a:rPr lang="en-US" sz="2400" spc="-10" dirty="0" smtClean="0">
                <a:solidFill>
                  <a:schemeClr val="accent1">
                    <a:lumMod val="50000"/>
                  </a:schemeClr>
                </a:solidFill>
                <a:cs typeface="Calibri"/>
              </a:rPr>
              <a:t>locations</a:t>
            </a:r>
            <a:endParaRPr lang="en-US" sz="2400" spc="-10" dirty="0">
              <a:solidFill>
                <a:schemeClr val="accent1">
                  <a:lumMod val="50000"/>
                </a:schemeClr>
              </a:solidFill>
              <a:cs typeface="Calibri"/>
            </a:endParaRPr>
          </a:p>
          <a:p>
            <a:pPr marL="812800" lvl="1" indent="-342900">
              <a:lnSpc>
                <a:spcPct val="150000"/>
              </a:lnSpc>
              <a:spcBef>
                <a:spcPts val="95"/>
              </a:spcBef>
              <a:buClr>
                <a:srgbClr val="1B3668"/>
              </a:buClr>
              <a:buFont typeface="Arial" panose="020B0604020202020204" pitchFamily="34" charset="0"/>
              <a:buChar char="•"/>
              <a:tabLst>
                <a:tab pos="355600" algn="l"/>
                <a:tab pos="356235" algn="l"/>
              </a:tabLst>
            </a:pPr>
            <a:r>
              <a:rPr lang="en-US" sz="2400" spc="-10" dirty="0">
                <a:solidFill>
                  <a:schemeClr val="accent1">
                    <a:lumMod val="50000"/>
                  </a:schemeClr>
                </a:solidFill>
                <a:cs typeface="Calibri"/>
              </a:rPr>
              <a:t>Diagnosis and treatment for routine issues with an online visit</a:t>
            </a:r>
          </a:p>
        </p:txBody>
      </p:sp>
    </p:spTree>
    <p:extLst>
      <p:ext uri="{BB962C8B-B14F-4D97-AF65-F5344CB8AC3E}">
        <p14:creationId xmlns:p14="http://schemas.microsoft.com/office/powerpoint/2010/main" val="750612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600783" y="1279565"/>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505533" y="367735"/>
            <a:ext cx="11277601" cy="707886"/>
          </a:xfrm>
          <a:prstGeom prst="rect">
            <a:avLst/>
          </a:prstGeom>
          <a:noFill/>
        </p:spPr>
        <p:txBody>
          <a:bodyPr wrap="square" lIns="91440" tIns="45720" rIns="91440" bIns="45720">
            <a:spAutoFit/>
          </a:bodyPr>
          <a:lstStyle/>
          <a:p>
            <a:r>
              <a:rPr lang="en-US" sz="4000" cap="none" spc="0" dirty="0" smtClean="0">
                <a:ln w="0"/>
                <a:solidFill>
                  <a:srgbClr val="FF9933"/>
                </a:solidFill>
                <a:effectLst>
                  <a:outerShdw blurRad="38100" dist="19050" dir="2700000" algn="tl" rotWithShape="0">
                    <a:schemeClr val="dk1">
                      <a:alpha val="40000"/>
                    </a:schemeClr>
                  </a:outerShdw>
                </a:effectLst>
              </a:rPr>
              <a:t>CDHP w/HSA Contribution Amounts</a:t>
            </a:r>
            <a:endParaRPr lang="en-US" sz="4000" i="1" cap="none" spc="0" dirty="0">
              <a:ln w="0"/>
              <a:solidFill>
                <a:srgbClr val="FF9933"/>
              </a:solidFill>
              <a:effectLst>
                <a:outerShdw blurRad="38100" dist="19050" dir="2700000" algn="tl" rotWithShape="0">
                  <a:schemeClr val="dk1">
                    <a:alpha val="40000"/>
                  </a:schemeClr>
                </a:outerShdw>
              </a:effectLst>
            </a:endParaRPr>
          </a:p>
        </p:txBody>
      </p:sp>
      <p:sp>
        <p:nvSpPr>
          <p:cNvPr id="10" name="TextBox 9"/>
          <p:cNvSpPr txBox="1"/>
          <p:nvPr/>
        </p:nvSpPr>
        <p:spPr>
          <a:xfrm>
            <a:off x="553157" y="1390375"/>
            <a:ext cx="11182351" cy="4047262"/>
          </a:xfrm>
          <a:prstGeom prst="rect">
            <a:avLst/>
          </a:prstGeom>
          <a:noFill/>
        </p:spPr>
        <p:txBody>
          <a:bodyPr wrap="square" rtlCol="0">
            <a:spAutoFit/>
          </a:bodyPr>
          <a:lstStyle/>
          <a:p>
            <a:pPr marL="12700">
              <a:lnSpc>
                <a:spcPct val="150000"/>
              </a:lnSpc>
              <a:spcBef>
                <a:spcPts val="95"/>
              </a:spcBef>
              <a:buClr>
                <a:srgbClr val="1B3668"/>
              </a:buClr>
              <a:tabLst>
                <a:tab pos="355600" algn="l"/>
                <a:tab pos="356235" algn="l"/>
              </a:tabLst>
            </a:pPr>
            <a:r>
              <a:rPr lang="en-US" sz="2400" spc="-10" dirty="0">
                <a:solidFill>
                  <a:schemeClr val="accent1">
                    <a:lumMod val="50000"/>
                  </a:schemeClr>
                </a:solidFill>
                <a:cs typeface="Calibri"/>
              </a:rPr>
              <a:t>The HSA </a:t>
            </a:r>
            <a:r>
              <a:rPr lang="en-US" sz="2400" b="1" spc="-10" dirty="0">
                <a:solidFill>
                  <a:schemeClr val="accent1">
                    <a:lumMod val="50000"/>
                  </a:schemeClr>
                </a:solidFill>
                <a:cs typeface="Calibri"/>
              </a:rPr>
              <a:t>employer</a:t>
            </a:r>
            <a:r>
              <a:rPr lang="en-US" sz="2400" spc="-10" dirty="0">
                <a:solidFill>
                  <a:schemeClr val="accent1">
                    <a:lumMod val="50000"/>
                  </a:schemeClr>
                </a:solidFill>
                <a:cs typeface="Calibri"/>
              </a:rPr>
              <a:t> contribution amount remains at:</a:t>
            </a:r>
          </a:p>
          <a:p>
            <a:pPr marL="812800" lvl="1" indent="-342900">
              <a:lnSpc>
                <a:spcPct val="150000"/>
              </a:lnSpc>
              <a:spcBef>
                <a:spcPts val="95"/>
              </a:spcBef>
              <a:buClr>
                <a:srgbClr val="1B3668"/>
              </a:buClr>
              <a:buFont typeface="Arial" panose="020B0604020202020204" pitchFamily="34" charset="0"/>
              <a:buChar char="•"/>
              <a:tabLst>
                <a:tab pos="355600" algn="l"/>
                <a:tab pos="356235" algn="l"/>
              </a:tabLst>
            </a:pPr>
            <a:r>
              <a:rPr lang="en-US" sz="2400" spc="-10" dirty="0">
                <a:solidFill>
                  <a:schemeClr val="accent1">
                    <a:lumMod val="50000"/>
                  </a:schemeClr>
                </a:solidFill>
                <a:cs typeface="Calibri"/>
              </a:rPr>
              <a:t>$700.08 per year ($58.34 per month) for an individual</a:t>
            </a:r>
          </a:p>
          <a:p>
            <a:pPr marL="812800" lvl="1" indent="-342900">
              <a:lnSpc>
                <a:spcPct val="150000"/>
              </a:lnSpc>
              <a:spcBef>
                <a:spcPts val="95"/>
              </a:spcBef>
              <a:buClr>
                <a:srgbClr val="1B3668"/>
              </a:buClr>
              <a:buFont typeface="Arial" panose="020B0604020202020204" pitchFamily="34" charset="0"/>
              <a:buChar char="•"/>
              <a:tabLst>
                <a:tab pos="355600" algn="l"/>
                <a:tab pos="356235" algn="l"/>
              </a:tabLst>
            </a:pPr>
            <a:r>
              <a:rPr lang="en-US" sz="2400" spc="-10" dirty="0">
                <a:solidFill>
                  <a:schemeClr val="accent1">
                    <a:lumMod val="50000"/>
                  </a:schemeClr>
                </a:solidFill>
                <a:cs typeface="Calibri"/>
              </a:rPr>
              <a:t>$1,400.04 per year </a:t>
            </a:r>
            <a:r>
              <a:rPr lang="en-US" sz="2400" spc="-10" dirty="0" smtClean="0">
                <a:solidFill>
                  <a:schemeClr val="accent1">
                    <a:lumMod val="50000"/>
                  </a:schemeClr>
                </a:solidFill>
                <a:cs typeface="Calibri"/>
              </a:rPr>
              <a:t>($116.67 </a:t>
            </a:r>
            <a:r>
              <a:rPr lang="en-US" sz="2400" spc="-10" dirty="0">
                <a:solidFill>
                  <a:schemeClr val="accent1">
                    <a:lumMod val="50000"/>
                  </a:schemeClr>
                </a:solidFill>
                <a:cs typeface="Calibri"/>
              </a:rPr>
              <a:t>per month) for a </a:t>
            </a:r>
            <a:r>
              <a:rPr lang="en-US" sz="2400" spc="-10" dirty="0" smtClean="0">
                <a:solidFill>
                  <a:schemeClr val="accent1">
                    <a:lumMod val="50000"/>
                  </a:schemeClr>
                </a:solidFill>
                <a:cs typeface="Calibri"/>
              </a:rPr>
              <a:t>family</a:t>
            </a:r>
            <a:endParaRPr lang="en-US" sz="2400" spc="-10" dirty="0">
              <a:solidFill>
                <a:schemeClr val="accent1">
                  <a:lumMod val="50000"/>
                </a:schemeClr>
              </a:solidFill>
              <a:cs typeface="Calibri"/>
            </a:endParaRPr>
          </a:p>
          <a:p>
            <a:pPr marL="12700">
              <a:lnSpc>
                <a:spcPct val="150000"/>
              </a:lnSpc>
              <a:spcBef>
                <a:spcPts val="95"/>
              </a:spcBef>
              <a:buClr>
                <a:srgbClr val="1B3668"/>
              </a:buClr>
              <a:tabLst>
                <a:tab pos="355600" algn="l"/>
                <a:tab pos="356235" algn="l"/>
              </a:tabLst>
            </a:pPr>
            <a:r>
              <a:rPr lang="en-US" sz="2400" spc="-10" dirty="0">
                <a:solidFill>
                  <a:schemeClr val="accent1">
                    <a:lumMod val="50000"/>
                  </a:schemeClr>
                </a:solidFill>
                <a:cs typeface="Calibri"/>
              </a:rPr>
              <a:t>The IRS maximum* contribution amounts for 2018:</a:t>
            </a:r>
          </a:p>
          <a:p>
            <a:pPr marL="812800" lvl="1" indent="-342900">
              <a:lnSpc>
                <a:spcPct val="150000"/>
              </a:lnSpc>
              <a:spcBef>
                <a:spcPts val="95"/>
              </a:spcBef>
              <a:buClr>
                <a:srgbClr val="1B3668"/>
              </a:buClr>
              <a:buFont typeface="Arial" panose="020B0604020202020204" pitchFamily="34" charset="0"/>
              <a:buChar char="•"/>
              <a:tabLst>
                <a:tab pos="355600" algn="l"/>
                <a:tab pos="356235" algn="l"/>
              </a:tabLst>
            </a:pPr>
            <a:r>
              <a:rPr lang="en-US" sz="2400" spc="-10" dirty="0">
                <a:solidFill>
                  <a:schemeClr val="accent1">
                    <a:lumMod val="50000"/>
                  </a:schemeClr>
                </a:solidFill>
                <a:cs typeface="Calibri"/>
              </a:rPr>
              <a:t>Increased to $3,450 for an individual	</a:t>
            </a:r>
            <a:r>
              <a:rPr lang="en-US" sz="2000" spc="-10" dirty="0">
                <a:solidFill>
                  <a:schemeClr val="accent1">
                    <a:lumMod val="50000"/>
                  </a:schemeClr>
                </a:solidFill>
                <a:cs typeface="Calibri"/>
              </a:rPr>
              <a:t>(up from $3,400)</a:t>
            </a:r>
          </a:p>
          <a:p>
            <a:pPr marL="812800" lvl="1" indent="-342900">
              <a:lnSpc>
                <a:spcPct val="150000"/>
              </a:lnSpc>
              <a:spcBef>
                <a:spcPts val="95"/>
              </a:spcBef>
              <a:buClr>
                <a:srgbClr val="1B3668"/>
              </a:buClr>
              <a:buFont typeface="Arial" panose="020B0604020202020204" pitchFamily="34" charset="0"/>
              <a:buChar char="•"/>
              <a:tabLst>
                <a:tab pos="355600" algn="l"/>
                <a:tab pos="356235" algn="l"/>
              </a:tabLst>
            </a:pPr>
            <a:r>
              <a:rPr lang="en-US" sz="2400" spc="-10" dirty="0">
                <a:solidFill>
                  <a:schemeClr val="accent1">
                    <a:lumMod val="50000"/>
                  </a:schemeClr>
                </a:solidFill>
                <a:cs typeface="Calibri"/>
              </a:rPr>
              <a:t>Increased to $6,900 for a family	</a:t>
            </a:r>
            <a:r>
              <a:rPr lang="en-US" sz="2000" spc="-10" dirty="0">
                <a:solidFill>
                  <a:schemeClr val="accent1">
                    <a:lumMod val="50000"/>
                  </a:schemeClr>
                </a:solidFill>
                <a:cs typeface="Calibri"/>
              </a:rPr>
              <a:t>(up from $6,750)</a:t>
            </a:r>
          </a:p>
          <a:p>
            <a:pPr marL="812800" lvl="1" indent="-342900">
              <a:lnSpc>
                <a:spcPct val="150000"/>
              </a:lnSpc>
              <a:spcBef>
                <a:spcPts val="95"/>
              </a:spcBef>
              <a:buClr>
                <a:srgbClr val="1B3668"/>
              </a:buClr>
              <a:buFont typeface="Arial" panose="020B0604020202020204" pitchFamily="34" charset="0"/>
              <a:buChar char="•"/>
              <a:tabLst>
                <a:tab pos="355600" algn="l"/>
                <a:tab pos="356235" algn="l"/>
              </a:tabLst>
            </a:pPr>
            <a:r>
              <a:rPr lang="en-US" sz="2400" spc="-10" dirty="0" smtClean="0">
                <a:solidFill>
                  <a:schemeClr val="accent1">
                    <a:lumMod val="50000"/>
                  </a:schemeClr>
                </a:solidFill>
                <a:cs typeface="Calibri"/>
              </a:rPr>
              <a:t>Employees </a:t>
            </a:r>
            <a:r>
              <a:rPr lang="en-US" sz="2400" spc="-10" dirty="0">
                <a:solidFill>
                  <a:schemeClr val="accent1">
                    <a:lumMod val="50000"/>
                  </a:schemeClr>
                </a:solidFill>
                <a:cs typeface="Calibri"/>
              </a:rPr>
              <a:t>age 55 or older may contribute additional $1,000  per year</a:t>
            </a:r>
          </a:p>
        </p:txBody>
      </p:sp>
      <p:sp>
        <p:nvSpPr>
          <p:cNvPr id="6" name="object 11"/>
          <p:cNvSpPr txBox="1"/>
          <p:nvPr/>
        </p:nvSpPr>
        <p:spPr>
          <a:xfrm>
            <a:off x="2842846" y="5752391"/>
            <a:ext cx="5638800" cy="529889"/>
          </a:xfrm>
          <a:prstGeom prst="rect">
            <a:avLst/>
          </a:prstGeom>
          <a:ln w="9144">
            <a:solidFill>
              <a:srgbClr val="CACACA"/>
            </a:solidFill>
          </a:ln>
        </p:spPr>
        <p:txBody>
          <a:bodyPr vert="horz" wrap="square" lIns="0" tIns="12700" rIns="0" bIns="0" rtlCol="0">
            <a:spAutoFit/>
          </a:bodyPr>
          <a:lstStyle/>
          <a:p>
            <a:pPr marL="144145" marR="154940">
              <a:lnSpc>
                <a:spcPct val="120000"/>
              </a:lnSpc>
              <a:spcBef>
                <a:spcPts val="100"/>
              </a:spcBef>
            </a:pPr>
            <a:r>
              <a:rPr sz="1400" i="1" spc="-15" dirty="0">
                <a:solidFill>
                  <a:srgbClr val="1B3668"/>
                </a:solidFill>
                <a:latin typeface="Calibri"/>
                <a:cs typeface="Calibri"/>
              </a:rPr>
              <a:t>*Employer, </a:t>
            </a:r>
            <a:r>
              <a:rPr sz="1400" i="1" spc="-5" dirty="0">
                <a:solidFill>
                  <a:srgbClr val="1B3668"/>
                </a:solidFill>
                <a:latin typeface="Calibri"/>
                <a:cs typeface="Calibri"/>
              </a:rPr>
              <a:t>employee contributions and </a:t>
            </a:r>
            <a:r>
              <a:rPr sz="1400" i="1" dirty="0">
                <a:solidFill>
                  <a:srgbClr val="1B3668"/>
                </a:solidFill>
                <a:latin typeface="Calibri"/>
                <a:cs typeface="Calibri"/>
              </a:rPr>
              <a:t>wellness </a:t>
            </a:r>
            <a:r>
              <a:rPr sz="1400" i="1" spc="-5" dirty="0">
                <a:solidFill>
                  <a:srgbClr val="1B3668"/>
                </a:solidFill>
                <a:latin typeface="Calibri"/>
                <a:cs typeface="Calibri"/>
              </a:rPr>
              <a:t>incentives </a:t>
            </a:r>
            <a:r>
              <a:rPr sz="1400" i="1" dirty="0">
                <a:solidFill>
                  <a:srgbClr val="1B3668"/>
                </a:solidFill>
                <a:latin typeface="Calibri"/>
                <a:cs typeface="Calibri"/>
              </a:rPr>
              <a:t>if </a:t>
            </a:r>
            <a:r>
              <a:rPr sz="1400" i="1" spc="-5" dirty="0">
                <a:solidFill>
                  <a:srgbClr val="1B3668"/>
                </a:solidFill>
                <a:latin typeface="Calibri"/>
                <a:cs typeface="Calibri"/>
              </a:rPr>
              <a:t>earned, </a:t>
            </a:r>
            <a:r>
              <a:rPr sz="1400" i="1" dirty="0">
                <a:solidFill>
                  <a:srgbClr val="1B3668"/>
                </a:solidFill>
                <a:latin typeface="Calibri"/>
                <a:cs typeface="Calibri"/>
              </a:rPr>
              <a:t>may  </a:t>
            </a:r>
            <a:r>
              <a:rPr sz="1400" i="1" spc="-5" dirty="0">
                <a:solidFill>
                  <a:srgbClr val="1B3668"/>
                </a:solidFill>
                <a:latin typeface="Calibri"/>
                <a:cs typeface="Calibri"/>
              </a:rPr>
              <a:t>not </a:t>
            </a:r>
            <a:r>
              <a:rPr sz="1400" i="1" spc="-10" dirty="0">
                <a:solidFill>
                  <a:srgbClr val="1B3668"/>
                </a:solidFill>
                <a:latin typeface="Calibri"/>
                <a:cs typeface="Calibri"/>
              </a:rPr>
              <a:t>exceed </a:t>
            </a:r>
            <a:r>
              <a:rPr sz="1400" i="1" spc="-5" dirty="0">
                <a:solidFill>
                  <a:srgbClr val="1B3668"/>
                </a:solidFill>
                <a:latin typeface="Calibri"/>
                <a:cs typeface="Calibri"/>
              </a:rPr>
              <a:t>the </a:t>
            </a:r>
            <a:r>
              <a:rPr sz="1400" i="1" spc="-10" dirty="0">
                <a:solidFill>
                  <a:srgbClr val="1B3668"/>
                </a:solidFill>
                <a:latin typeface="Calibri"/>
                <a:cs typeface="Calibri"/>
              </a:rPr>
              <a:t>IRS</a:t>
            </a:r>
            <a:r>
              <a:rPr sz="1400" i="1" spc="-85" dirty="0">
                <a:solidFill>
                  <a:srgbClr val="1B3668"/>
                </a:solidFill>
                <a:latin typeface="Calibri"/>
                <a:cs typeface="Calibri"/>
              </a:rPr>
              <a:t> </a:t>
            </a:r>
            <a:r>
              <a:rPr sz="1400" i="1" dirty="0">
                <a:solidFill>
                  <a:srgbClr val="1B3668"/>
                </a:solidFill>
                <a:latin typeface="Calibri"/>
                <a:cs typeface="Calibri"/>
              </a:rPr>
              <a:t>maximum</a:t>
            </a:r>
            <a:endParaRPr sz="1400" dirty="0">
              <a:latin typeface="Calibri"/>
              <a:cs typeface="Calibri"/>
            </a:endParaRPr>
          </a:p>
        </p:txBody>
      </p:sp>
    </p:spTree>
    <p:extLst>
      <p:ext uri="{BB962C8B-B14F-4D97-AF65-F5344CB8AC3E}">
        <p14:creationId xmlns:p14="http://schemas.microsoft.com/office/powerpoint/2010/main" val="2927731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600783" y="1279565"/>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505533" y="367735"/>
            <a:ext cx="11277601" cy="707886"/>
          </a:xfrm>
          <a:prstGeom prst="rect">
            <a:avLst/>
          </a:prstGeom>
          <a:noFill/>
        </p:spPr>
        <p:txBody>
          <a:bodyPr wrap="square" lIns="91440" tIns="45720" rIns="91440" bIns="45720">
            <a:spAutoFit/>
          </a:bodyPr>
          <a:lstStyle/>
          <a:p>
            <a:r>
              <a:rPr lang="en-US" sz="4000" cap="none" spc="0" dirty="0" smtClean="0">
                <a:ln w="0"/>
                <a:solidFill>
                  <a:srgbClr val="FF9933"/>
                </a:solidFill>
                <a:effectLst>
                  <a:outerShdw blurRad="38100" dist="19050" dir="2700000" algn="tl" rotWithShape="0">
                    <a:schemeClr val="dk1">
                      <a:alpha val="40000"/>
                    </a:schemeClr>
                  </a:outerShdw>
                </a:effectLst>
              </a:rPr>
              <a:t>Employee Premium Changes</a:t>
            </a:r>
            <a:endParaRPr lang="en-US" sz="4000" i="1" cap="none" spc="0" dirty="0">
              <a:ln w="0"/>
              <a:solidFill>
                <a:srgbClr val="FF9933"/>
              </a:solidFill>
              <a:effectLst>
                <a:outerShdw blurRad="38100" dist="19050" dir="2700000" algn="tl" rotWithShape="0">
                  <a:schemeClr val="dk1">
                    <a:alpha val="40000"/>
                  </a:schemeClr>
                </a:outerShdw>
              </a:effectLst>
            </a:endParaRPr>
          </a:p>
        </p:txBody>
      </p:sp>
      <p:sp>
        <p:nvSpPr>
          <p:cNvPr id="10" name="TextBox 9"/>
          <p:cNvSpPr txBox="1"/>
          <p:nvPr/>
        </p:nvSpPr>
        <p:spPr>
          <a:xfrm>
            <a:off x="344254" y="1309524"/>
            <a:ext cx="11182351" cy="830997"/>
          </a:xfrm>
          <a:prstGeom prst="rect">
            <a:avLst/>
          </a:prstGeom>
          <a:noFill/>
        </p:spPr>
        <p:txBody>
          <a:bodyPr wrap="square" rtlCol="0">
            <a:spAutoFit/>
          </a:bodyPr>
          <a:lstStyle/>
          <a:p>
            <a:pPr marL="12700" algn="ctr">
              <a:lnSpc>
                <a:spcPct val="150000"/>
              </a:lnSpc>
              <a:spcBef>
                <a:spcPts val="95"/>
              </a:spcBef>
              <a:buClr>
                <a:srgbClr val="1B3668"/>
              </a:buClr>
              <a:tabLst>
                <a:tab pos="355600" algn="l"/>
                <a:tab pos="356235" algn="l"/>
              </a:tabLst>
            </a:pPr>
            <a:r>
              <a:rPr lang="en-US" sz="3200" spc="-10" dirty="0" smtClean="0">
                <a:solidFill>
                  <a:schemeClr val="accent1">
                    <a:lumMod val="50000"/>
                  </a:schemeClr>
                </a:solidFill>
                <a:cs typeface="Calibri"/>
              </a:rPr>
              <a:t>State </a:t>
            </a:r>
            <a:r>
              <a:rPr lang="en-US" sz="3200" spc="-10" dirty="0">
                <a:solidFill>
                  <a:schemeClr val="accent1">
                    <a:lumMod val="50000"/>
                  </a:schemeClr>
                </a:solidFill>
                <a:cs typeface="Calibri"/>
              </a:rPr>
              <a:t>and </a:t>
            </a:r>
            <a:r>
              <a:rPr lang="en-US" sz="3200" spc="-10" dirty="0" smtClean="0">
                <a:solidFill>
                  <a:schemeClr val="accent1">
                    <a:lumMod val="50000"/>
                  </a:schemeClr>
                </a:solidFill>
                <a:cs typeface="Calibri"/>
              </a:rPr>
              <a:t>Higher Education Employees</a:t>
            </a:r>
            <a:endParaRPr lang="en-US" sz="3200" spc="-10" dirty="0">
              <a:solidFill>
                <a:schemeClr val="accent1">
                  <a:lumMod val="50000"/>
                </a:schemeClr>
              </a:solidFill>
              <a:cs typeface="Calibri"/>
            </a:endParaRPr>
          </a:p>
        </p:txBody>
      </p:sp>
      <p:graphicFrame>
        <p:nvGraphicFramePr>
          <p:cNvPr id="6" name="object 9"/>
          <p:cNvGraphicFramePr>
            <a:graphicFrameLocks noGrp="1"/>
          </p:cNvGraphicFramePr>
          <p:nvPr>
            <p:extLst>
              <p:ext uri="{D42A27DB-BD31-4B8C-83A1-F6EECF244321}">
                <p14:modId xmlns:p14="http://schemas.microsoft.com/office/powerpoint/2010/main" val="2839601112"/>
              </p:ext>
            </p:extLst>
          </p:nvPr>
        </p:nvGraphicFramePr>
        <p:xfrm>
          <a:off x="1514523" y="2242715"/>
          <a:ext cx="8841811" cy="4109772"/>
        </p:xfrm>
        <a:graphic>
          <a:graphicData uri="http://schemas.openxmlformats.org/drawingml/2006/table">
            <a:tbl>
              <a:tblPr firstRow="1" bandRow="1">
                <a:tableStyleId>{2D5ABB26-0587-4C30-8999-92F81FD0307C}</a:tableStyleId>
              </a:tblPr>
              <a:tblGrid>
                <a:gridCol w="1784587">
                  <a:extLst>
                    <a:ext uri="{9D8B030D-6E8A-4147-A177-3AD203B41FA5}">
                      <a16:colId xmlns:a16="http://schemas.microsoft.com/office/drawing/2014/main" val="20000"/>
                    </a:ext>
                  </a:extLst>
                </a:gridCol>
                <a:gridCol w="892293">
                  <a:extLst>
                    <a:ext uri="{9D8B030D-6E8A-4147-A177-3AD203B41FA5}">
                      <a16:colId xmlns:a16="http://schemas.microsoft.com/office/drawing/2014/main" val="20001"/>
                    </a:ext>
                  </a:extLst>
                </a:gridCol>
                <a:gridCol w="893850">
                  <a:extLst>
                    <a:ext uri="{9D8B030D-6E8A-4147-A177-3AD203B41FA5}">
                      <a16:colId xmlns:a16="http://schemas.microsoft.com/office/drawing/2014/main" val="20002"/>
                    </a:ext>
                  </a:extLst>
                </a:gridCol>
                <a:gridCol w="935192">
                  <a:extLst>
                    <a:ext uri="{9D8B030D-6E8A-4147-A177-3AD203B41FA5}">
                      <a16:colId xmlns:a16="http://schemas.microsoft.com/office/drawing/2014/main" val="20003"/>
                    </a:ext>
                  </a:extLst>
                </a:gridCol>
                <a:gridCol w="850174">
                  <a:extLst>
                    <a:ext uri="{9D8B030D-6E8A-4147-A177-3AD203B41FA5}">
                      <a16:colId xmlns:a16="http://schemas.microsoft.com/office/drawing/2014/main" val="20004"/>
                    </a:ext>
                  </a:extLst>
                </a:gridCol>
                <a:gridCol w="850175">
                  <a:extLst>
                    <a:ext uri="{9D8B030D-6E8A-4147-A177-3AD203B41FA5}">
                      <a16:colId xmlns:a16="http://schemas.microsoft.com/office/drawing/2014/main" val="20005"/>
                    </a:ext>
                  </a:extLst>
                </a:gridCol>
                <a:gridCol w="935192">
                  <a:extLst>
                    <a:ext uri="{9D8B030D-6E8A-4147-A177-3AD203B41FA5}">
                      <a16:colId xmlns:a16="http://schemas.microsoft.com/office/drawing/2014/main" val="20006"/>
                    </a:ext>
                  </a:extLst>
                </a:gridCol>
                <a:gridCol w="850174">
                  <a:extLst>
                    <a:ext uri="{9D8B030D-6E8A-4147-A177-3AD203B41FA5}">
                      <a16:colId xmlns:a16="http://schemas.microsoft.com/office/drawing/2014/main" val="20007"/>
                    </a:ext>
                  </a:extLst>
                </a:gridCol>
                <a:gridCol w="850174">
                  <a:extLst>
                    <a:ext uri="{9D8B030D-6E8A-4147-A177-3AD203B41FA5}">
                      <a16:colId xmlns:a16="http://schemas.microsoft.com/office/drawing/2014/main" val="20008"/>
                    </a:ext>
                  </a:extLst>
                </a:gridCol>
              </a:tblGrid>
              <a:tr h="547035">
                <a:tc rowSpan="2">
                  <a:txBody>
                    <a:bodyPr/>
                    <a:lstStyle/>
                    <a:p>
                      <a:pPr>
                        <a:lnSpc>
                          <a:spcPct val="100000"/>
                        </a:lnSpc>
                        <a:spcBef>
                          <a:spcPts val="5"/>
                        </a:spcBef>
                      </a:pPr>
                      <a:endParaRPr sz="2050" dirty="0">
                        <a:latin typeface="Times New Roman"/>
                        <a:cs typeface="Times New Roman"/>
                      </a:endParaRPr>
                    </a:p>
                    <a:p>
                      <a:pPr marL="84455">
                        <a:lnSpc>
                          <a:spcPct val="100000"/>
                        </a:lnSpc>
                        <a:spcBef>
                          <a:spcPts val="5"/>
                        </a:spcBef>
                      </a:pPr>
                      <a:r>
                        <a:rPr sz="1400" b="1" dirty="0">
                          <a:solidFill>
                            <a:srgbClr val="1B3668"/>
                          </a:solidFill>
                          <a:latin typeface="Calibri"/>
                          <a:cs typeface="Calibri"/>
                        </a:rPr>
                        <a:t>Plan</a:t>
                      </a:r>
                      <a:r>
                        <a:rPr sz="1400" b="1" spc="-95" dirty="0">
                          <a:solidFill>
                            <a:srgbClr val="1B3668"/>
                          </a:solidFill>
                          <a:latin typeface="Calibri"/>
                          <a:cs typeface="Calibri"/>
                        </a:rPr>
                        <a:t> </a:t>
                      </a:r>
                      <a:r>
                        <a:rPr sz="1400" b="1" spc="-5" dirty="0">
                          <a:solidFill>
                            <a:srgbClr val="1B3668"/>
                          </a:solidFill>
                          <a:latin typeface="Calibri"/>
                          <a:cs typeface="Calibri"/>
                        </a:rPr>
                        <a:t>Name</a:t>
                      </a:r>
                      <a:endParaRPr sz="1400" dirty="0">
                        <a:latin typeface="Calibri"/>
                        <a:cs typeface="Calibri"/>
                      </a:endParaRPr>
                    </a:p>
                  </a:txBody>
                  <a:tcPr marL="0" marR="0" marT="635"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gridSpan="2">
                  <a:txBody>
                    <a:bodyPr/>
                    <a:lstStyle/>
                    <a:p>
                      <a:pPr marL="437515">
                        <a:lnSpc>
                          <a:spcPct val="100000"/>
                        </a:lnSpc>
                        <a:spcBef>
                          <a:spcPts val="1055"/>
                        </a:spcBef>
                      </a:pPr>
                      <a:r>
                        <a:rPr sz="1400" b="1" spc="-15" dirty="0">
                          <a:solidFill>
                            <a:srgbClr val="1B3668"/>
                          </a:solidFill>
                          <a:latin typeface="Calibri"/>
                          <a:cs typeface="Calibri"/>
                        </a:rPr>
                        <a:t>EMPLOYEE</a:t>
                      </a:r>
                      <a:endParaRPr sz="1400" dirty="0">
                        <a:latin typeface="Calibri"/>
                        <a:cs typeface="Calibri"/>
                      </a:endParaRPr>
                    </a:p>
                  </a:txBody>
                  <a:tcPr marL="0" marR="0" marT="133985"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hMerge="1">
                  <a:txBody>
                    <a:bodyPr/>
                    <a:lstStyle/>
                    <a:p>
                      <a:endParaRPr/>
                    </a:p>
                  </a:txBody>
                  <a:tcPr marL="0" marR="0" marT="0" marB="0"/>
                </a:tc>
                <a:tc gridSpan="2">
                  <a:txBody>
                    <a:bodyPr/>
                    <a:lstStyle/>
                    <a:p>
                      <a:pPr marL="160020" marR="153035" indent="193040">
                        <a:lnSpc>
                          <a:spcPct val="100000"/>
                        </a:lnSpc>
                        <a:spcBef>
                          <a:spcPts val="215"/>
                        </a:spcBef>
                      </a:pPr>
                      <a:r>
                        <a:rPr sz="1400" b="1" spc="-15" dirty="0">
                          <a:solidFill>
                            <a:srgbClr val="1B3668"/>
                          </a:solidFill>
                          <a:latin typeface="Calibri"/>
                          <a:cs typeface="Calibri"/>
                        </a:rPr>
                        <a:t>EMPLOYEE </a:t>
                      </a:r>
                      <a:r>
                        <a:rPr sz="1400" b="1" dirty="0">
                          <a:solidFill>
                            <a:srgbClr val="1B3668"/>
                          </a:solidFill>
                          <a:latin typeface="Calibri"/>
                          <a:cs typeface="Calibri"/>
                        </a:rPr>
                        <a:t>&amp;  </a:t>
                      </a:r>
                      <a:r>
                        <a:rPr sz="1400" b="1" spc="-5" dirty="0">
                          <a:solidFill>
                            <a:srgbClr val="1B3668"/>
                          </a:solidFill>
                          <a:latin typeface="Calibri"/>
                          <a:cs typeface="Calibri"/>
                        </a:rPr>
                        <a:t>SPO</a:t>
                      </a:r>
                      <a:r>
                        <a:rPr sz="1400" b="1" spc="-10" dirty="0">
                          <a:solidFill>
                            <a:srgbClr val="1B3668"/>
                          </a:solidFill>
                          <a:latin typeface="Calibri"/>
                          <a:cs typeface="Calibri"/>
                        </a:rPr>
                        <a:t>U</a:t>
                      </a:r>
                      <a:r>
                        <a:rPr sz="1400" b="1" spc="-5" dirty="0">
                          <a:solidFill>
                            <a:srgbClr val="1B3668"/>
                          </a:solidFill>
                          <a:latin typeface="Calibri"/>
                          <a:cs typeface="Calibri"/>
                        </a:rPr>
                        <a:t>SE/</a:t>
                      </a:r>
                      <a:r>
                        <a:rPr sz="1400" b="1" spc="-100" dirty="0">
                          <a:solidFill>
                            <a:srgbClr val="1B3668"/>
                          </a:solidFill>
                          <a:latin typeface="Calibri"/>
                          <a:cs typeface="Calibri"/>
                        </a:rPr>
                        <a:t>P</a:t>
                      </a:r>
                      <a:r>
                        <a:rPr sz="1400" b="1" dirty="0">
                          <a:solidFill>
                            <a:srgbClr val="1B3668"/>
                          </a:solidFill>
                          <a:latin typeface="Calibri"/>
                          <a:cs typeface="Calibri"/>
                        </a:rPr>
                        <a:t>A</a:t>
                      </a:r>
                      <a:r>
                        <a:rPr sz="1400" b="1" spc="-15" dirty="0">
                          <a:solidFill>
                            <a:srgbClr val="1B3668"/>
                          </a:solidFill>
                          <a:latin typeface="Calibri"/>
                          <a:cs typeface="Calibri"/>
                        </a:rPr>
                        <a:t>R</a:t>
                      </a:r>
                      <a:r>
                        <a:rPr sz="1400" b="1" dirty="0">
                          <a:solidFill>
                            <a:srgbClr val="1B3668"/>
                          </a:solidFill>
                          <a:latin typeface="Calibri"/>
                          <a:cs typeface="Calibri"/>
                        </a:rPr>
                        <a:t>T</a:t>
                      </a:r>
                      <a:r>
                        <a:rPr sz="1400" b="1" spc="-5" dirty="0">
                          <a:solidFill>
                            <a:srgbClr val="1B3668"/>
                          </a:solidFill>
                          <a:latin typeface="Calibri"/>
                          <a:cs typeface="Calibri"/>
                        </a:rPr>
                        <a:t>NER</a:t>
                      </a:r>
                      <a:endParaRPr sz="1400" dirty="0">
                        <a:latin typeface="Calibri"/>
                        <a:cs typeface="Calibri"/>
                      </a:endParaRPr>
                    </a:p>
                  </a:txBody>
                  <a:tcPr marL="0" marR="0" marT="27305"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hMerge="1">
                  <a:txBody>
                    <a:bodyPr/>
                    <a:lstStyle/>
                    <a:p>
                      <a:endParaRPr/>
                    </a:p>
                  </a:txBody>
                  <a:tcPr marL="0" marR="0" marT="0" marB="0"/>
                </a:tc>
                <a:tc gridSpan="2">
                  <a:txBody>
                    <a:bodyPr/>
                    <a:lstStyle/>
                    <a:p>
                      <a:pPr marL="403225" marR="346710" indent="-50800">
                        <a:lnSpc>
                          <a:spcPct val="100000"/>
                        </a:lnSpc>
                        <a:spcBef>
                          <a:spcPts val="215"/>
                        </a:spcBef>
                      </a:pPr>
                      <a:r>
                        <a:rPr sz="1400" b="1" spc="-15" dirty="0">
                          <a:solidFill>
                            <a:srgbClr val="1B3668"/>
                          </a:solidFill>
                          <a:latin typeface="Calibri"/>
                          <a:cs typeface="Calibri"/>
                        </a:rPr>
                        <a:t>EMPLOYEE</a:t>
                      </a:r>
                      <a:r>
                        <a:rPr sz="1400" b="1" spc="-50" dirty="0">
                          <a:solidFill>
                            <a:srgbClr val="1B3668"/>
                          </a:solidFill>
                          <a:latin typeface="Calibri"/>
                          <a:cs typeface="Calibri"/>
                        </a:rPr>
                        <a:t> </a:t>
                      </a:r>
                      <a:r>
                        <a:rPr sz="1400" b="1" dirty="0">
                          <a:solidFill>
                            <a:srgbClr val="1B3668"/>
                          </a:solidFill>
                          <a:latin typeface="Calibri"/>
                          <a:cs typeface="Calibri"/>
                        </a:rPr>
                        <a:t>&amp;  </a:t>
                      </a:r>
                      <a:r>
                        <a:rPr sz="1400" b="1" spc="-5" dirty="0">
                          <a:solidFill>
                            <a:srgbClr val="1B3668"/>
                          </a:solidFill>
                          <a:latin typeface="Calibri"/>
                          <a:cs typeface="Calibri"/>
                        </a:rPr>
                        <a:t>CHILD(REN)</a:t>
                      </a:r>
                      <a:endParaRPr sz="1400" dirty="0">
                        <a:latin typeface="Calibri"/>
                        <a:cs typeface="Calibri"/>
                      </a:endParaRPr>
                    </a:p>
                  </a:txBody>
                  <a:tcPr marL="0" marR="0" marT="27305"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hMerge="1">
                  <a:txBody>
                    <a:bodyPr/>
                    <a:lstStyle/>
                    <a:p>
                      <a:endParaRPr/>
                    </a:p>
                  </a:txBody>
                  <a:tcPr marL="0" marR="0" marT="0" marB="0"/>
                </a:tc>
                <a:tc gridSpan="2">
                  <a:txBody>
                    <a:bodyPr/>
                    <a:lstStyle/>
                    <a:p>
                      <a:pPr marL="330835">
                        <a:lnSpc>
                          <a:spcPct val="100000"/>
                        </a:lnSpc>
                        <a:spcBef>
                          <a:spcPts val="1060"/>
                        </a:spcBef>
                      </a:pPr>
                      <a:r>
                        <a:rPr sz="1400" b="1" spc="-5" dirty="0">
                          <a:solidFill>
                            <a:srgbClr val="1B3668"/>
                          </a:solidFill>
                          <a:latin typeface="Calibri"/>
                          <a:cs typeface="Calibri"/>
                        </a:rPr>
                        <a:t>FULL</a:t>
                      </a:r>
                      <a:r>
                        <a:rPr sz="1400" b="1" spc="-85" dirty="0">
                          <a:solidFill>
                            <a:srgbClr val="1B3668"/>
                          </a:solidFill>
                          <a:latin typeface="Calibri"/>
                          <a:cs typeface="Calibri"/>
                        </a:rPr>
                        <a:t> </a:t>
                      </a:r>
                      <a:r>
                        <a:rPr sz="1400" b="1" spc="-40" dirty="0">
                          <a:solidFill>
                            <a:srgbClr val="1B3668"/>
                          </a:solidFill>
                          <a:latin typeface="Calibri"/>
                          <a:cs typeface="Calibri"/>
                        </a:rPr>
                        <a:t>FAMILY</a:t>
                      </a:r>
                      <a:endParaRPr sz="1400" dirty="0">
                        <a:latin typeface="Calibri"/>
                        <a:cs typeface="Calibri"/>
                      </a:endParaRPr>
                    </a:p>
                  </a:txBody>
                  <a:tcPr marL="0" marR="0" marT="13462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350663">
                <a:tc vMerge="1">
                  <a:txBody>
                    <a:bodyPr/>
                    <a:lstStyle/>
                    <a:p>
                      <a:endParaRPr/>
                    </a:p>
                  </a:txBody>
                  <a:tcPr marL="0" marR="0" marT="635"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a:txBody>
                    <a:bodyPr/>
                    <a:lstStyle/>
                    <a:p>
                      <a:pPr algn="ctr">
                        <a:lnSpc>
                          <a:spcPct val="100000"/>
                        </a:lnSpc>
                        <a:spcBef>
                          <a:spcPts val="325"/>
                        </a:spcBef>
                      </a:pPr>
                      <a:r>
                        <a:rPr sz="1400" b="1" spc="-5" dirty="0">
                          <a:solidFill>
                            <a:srgbClr val="FFFFFF"/>
                          </a:solidFill>
                          <a:latin typeface="Calibri"/>
                          <a:cs typeface="Calibri"/>
                        </a:rPr>
                        <a:t>2017</a:t>
                      </a:r>
                      <a:endParaRPr sz="1400" dirty="0">
                        <a:latin typeface="Calibri"/>
                        <a:cs typeface="Calibri"/>
                      </a:endParaRPr>
                    </a:p>
                  </a:txBody>
                  <a:tcPr marL="0" marR="0" marT="41275"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solidFill>
                      <a:srgbClr val="154A77"/>
                    </a:solidFill>
                  </a:tcPr>
                </a:tc>
                <a:tc>
                  <a:txBody>
                    <a:bodyPr/>
                    <a:lstStyle/>
                    <a:p>
                      <a:pPr algn="ctr">
                        <a:lnSpc>
                          <a:spcPct val="100000"/>
                        </a:lnSpc>
                        <a:spcBef>
                          <a:spcPts val="325"/>
                        </a:spcBef>
                      </a:pPr>
                      <a:r>
                        <a:rPr sz="1400" b="1" spc="-5" dirty="0">
                          <a:solidFill>
                            <a:srgbClr val="FFFFFF"/>
                          </a:solidFill>
                          <a:latin typeface="Calibri"/>
                          <a:cs typeface="Calibri"/>
                        </a:rPr>
                        <a:t>2018</a:t>
                      </a:r>
                      <a:endParaRPr sz="1400" dirty="0">
                        <a:latin typeface="Calibri"/>
                        <a:cs typeface="Calibri"/>
                      </a:endParaRPr>
                    </a:p>
                  </a:txBody>
                  <a:tcPr marL="0" marR="0" marT="41275"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solidFill>
                      <a:srgbClr val="154A77"/>
                    </a:solidFill>
                  </a:tcPr>
                </a:tc>
                <a:tc>
                  <a:txBody>
                    <a:bodyPr/>
                    <a:lstStyle/>
                    <a:p>
                      <a:pPr algn="ctr">
                        <a:lnSpc>
                          <a:spcPct val="100000"/>
                        </a:lnSpc>
                        <a:spcBef>
                          <a:spcPts val="325"/>
                        </a:spcBef>
                      </a:pPr>
                      <a:r>
                        <a:rPr sz="1400" b="1" spc="-5" dirty="0">
                          <a:solidFill>
                            <a:srgbClr val="FFFFFF"/>
                          </a:solidFill>
                          <a:latin typeface="Calibri"/>
                          <a:cs typeface="Calibri"/>
                        </a:rPr>
                        <a:t>2017</a:t>
                      </a:r>
                      <a:endParaRPr sz="1400" dirty="0">
                        <a:latin typeface="Calibri"/>
                        <a:cs typeface="Calibri"/>
                      </a:endParaRPr>
                    </a:p>
                  </a:txBody>
                  <a:tcPr marL="0" marR="0" marT="41275"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solidFill>
                      <a:srgbClr val="154A77"/>
                    </a:solidFill>
                  </a:tcPr>
                </a:tc>
                <a:tc>
                  <a:txBody>
                    <a:bodyPr/>
                    <a:lstStyle/>
                    <a:p>
                      <a:pPr marL="212090">
                        <a:lnSpc>
                          <a:spcPct val="100000"/>
                        </a:lnSpc>
                        <a:spcBef>
                          <a:spcPts val="325"/>
                        </a:spcBef>
                      </a:pPr>
                      <a:r>
                        <a:rPr sz="1400" b="1" spc="-5" dirty="0">
                          <a:solidFill>
                            <a:srgbClr val="FFFFFF"/>
                          </a:solidFill>
                          <a:latin typeface="Calibri"/>
                          <a:cs typeface="Calibri"/>
                        </a:rPr>
                        <a:t>2018</a:t>
                      </a:r>
                      <a:endParaRPr sz="1400" dirty="0">
                        <a:latin typeface="Calibri"/>
                        <a:cs typeface="Calibri"/>
                      </a:endParaRPr>
                    </a:p>
                  </a:txBody>
                  <a:tcPr marL="0" marR="0" marT="41275"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solidFill>
                      <a:srgbClr val="154A77"/>
                    </a:solidFill>
                  </a:tcPr>
                </a:tc>
                <a:tc>
                  <a:txBody>
                    <a:bodyPr/>
                    <a:lstStyle/>
                    <a:p>
                      <a:pPr marR="206375" algn="r">
                        <a:lnSpc>
                          <a:spcPct val="100000"/>
                        </a:lnSpc>
                        <a:spcBef>
                          <a:spcPts val="325"/>
                        </a:spcBef>
                      </a:pPr>
                      <a:r>
                        <a:rPr sz="1400" b="1" spc="-5" dirty="0">
                          <a:solidFill>
                            <a:srgbClr val="FFFFFF"/>
                          </a:solidFill>
                          <a:latin typeface="Calibri"/>
                          <a:cs typeface="Calibri"/>
                        </a:rPr>
                        <a:t>2017</a:t>
                      </a:r>
                      <a:endParaRPr sz="1400" dirty="0">
                        <a:latin typeface="Calibri"/>
                        <a:cs typeface="Calibri"/>
                      </a:endParaRPr>
                    </a:p>
                  </a:txBody>
                  <a:tcPr marL="0" marR="0" marT="41275"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solidFill>
                      <a:srgbClr val="154A77"/>
                    </a:solidFill>
                  </a:tcPr>
                </a:tc>
                <a:tc>
                  <a:txBody>
                    <a:bodyPr/>
                    <a:lstStyle/>
                    <a:p>
                      <a:pPr marR="245745" algn="r">
                        <a:lnSpc>
                          <a:spcPct val="100000"/>
                        </a:lnSpc>
                        <a:spcBef>
                          <a:spcPts val="325"/>
                        </a:spcBef>
                      </a:pPr>
                      <a:r>
                        <a:rPr sz="1400" b="1" spc="-5" dirty="0">
                          <a:solidFill>
                            <a:srgbClr val="FFFFFF"/>
                          </a:solidFill>
                          <a:latin typeface="Calibri"/>
                          <a:cs typeface="Calibri"/>
                        </a:rPr>
                        <a:t>2018</a:t>
                      </a:r>
                      <a:endParaRPr sz="1400" dirty="0">
                        <a:latin typeface="Calibri"/>
                        <a:cs typeface="Calibri"/>
                      </a:endParaRPr>
                    </a:p>
                  </a:txBody>
                  <a:tcPr marL="0" marR="0" marT="41275"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solidFill>
                      <a:srgbClr val="154A77"/>
                    </a:solidFill>
                  </a:tcPr>
                </a:tc>
                <a:tc>
                  <a:txBody>
                    <a:bodyPr/>
                    <a:lstStyle/>
                    <a:p>
                      <a:pPr marR="206375" algn="r">
                        <a:lnSpc>
                          <a:spcPct val="100000"/>
                        </a:lnSpc>
                        <a:spcBef>
                          <a:spcPts val="325"/>
                        </a:spcBef>
                      </a:pPr>
                      <a:r>
                        <a:rPr sz="1400" b="1" spc="-5" dirty="0">
                          <a:solidFill>
                            <a:srgbClr val="FFFFFF"/>
                          </a:solidFill>
                          <a:latin typeface="Calibri"/>
                          <a:cs typeface="Calibri"/>
                        </a:rPr>
                        <a:t>2017</a:t>
                      </a:r>
                      <a:endParaRPr sz="1400" dirty="0">
                        <a:latin typeface="Calibri"/>
                        <a:cs typeface="Calibri"/>
                      </a:endParaRPr>
                    </a:p>
                  </a:txBody>
                  <a:tcPr marL="0" marR="0" marT="41275"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solidFill>
                      <a:srgbClr val="154A77"/>
                    </a:solidFill>
                  </a:tcPr>
                </a:tc>
                <a:tc>
                  <a:txBody>
                    <a:bodyPr/>
                    <a:lstStyle/>
                    <a:p>
                      <a:pPr marL="211454">
                        <a:lnSpc>
                          <a:spcPct val="100000"/>
                        </a:lnSpc>
                        <a:spcBef>
                          <a:spcPts val="325"/>
                        </a:spcBef>
                      </a:pPr>
                      <a:r>
                        <a:rPr sz="1400" b="1" spc="-5" dirty="0">
                          <a:solidFill>
                            <a:srgbClr val="FFFFFF"/>
                          </a:solidFill>
                          <a:latin typeface="Calibri"/>
                          <a:cs typeface="Calibri"/>
                        </a:rPr>
                        <a:t>2018</a:t>
                      </a:r>
                      <a:endParaRPr sz="1400" dirty="0">
                        <a:latin typeface="Calibri"/>
                        <a:cs typeface="Calibri"/>
                      </a:endParaRPr>
                    </a:p>
                  </a:txBody>
                  <a:tcPr marL="0" marR="0" marT="41275"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solidFill>
                      <a:srgbClr val="154A77"/>
                    </a:solidFill>
                  </a:tcPr>
                </a:tc>
                <a:extLst>
                  <a:ext uri="{0D108BD9-81ED-4DB2-BD59-A6C34878D82A}">
                    <a16:rowId xmlns:a16="http://schemas.microsoft.com/office/drawing/2014/main" val="10001"/>
                  </a:ext>
                </a:extLst>
              </a:tr>
              <a:tr h="350663">
                <a:tc>
                  <a:txBody>
                    <a:bodyPr/>
                    <a:lstStyle/>
                    <a:p>
                      <a:pPr marL="84455">
                        <a:lnSpc>
                          <a:spcPct val="100000"/>
                        </a:lnSpc>
                        <a:spcBef>
                          <a:spcPts val="365"/>
                        </a:spcBef>
                      </a:pPr>
                      <a:r>
                        <a:rPr sz="1400" dirty="0">
                          <a:solidFill>
                            <a:srgbClr val="1B3668"/>
                          </a:solidFill>
                          <a:latin typeface="Calibri"/>
                          <a:cs typeface="Calibri"/>
                        </a:rPr>
                        <a:t>KP </a:t>
                      </a:r>
                      <a:r>
                        <a:rPr sz="1400" b="1" dirty="0">
                          <a:solidFill>
                            <a:srgbClr val="1B3668"/>
                          </a:solidFill>
                          <a:latin typeface="Calibri"/>
                          <a:cs typeface="Calibri"/>
                        </a:rPr>
                        <a:t>NW</a:t>
                      </a:r>
                      <a:r>
                        <a:rPr sz="1400" b="1" spc="-120" dirty="0">
                          <a:solidFill>
                            <a:srgbClr val="1B3668"/>
                          </a:solidFill>
                          <a:latin typeface="Calibri"/>
                          <a:cs typeface="Calibri"/>
                        </a:rPr>
                        <a:t> </a:t>
                      </a:r>
                      <a:r>
                        <a:rPr sz="1400" dirty="0">
                          <a:solidFill>
                            <a:srgbClr val="1B3668"/>
                          </a:solidFill>
                          <a:latin typeface="Calibri"/>
                          <a:cs typeface="Calibri"/>
                        </a:rPr>
                        <a:t>Classic</a:t>
                      </a:r>
                      <a:endParaRPr sz="1400" dirty="0">
                        <a:latin typeface="Calibri"/>
                        <a:cs typeface="Calibri"/>
                      </a:endParaRPr>
                    </a:p>
                  </a:txBody>
                  <a:tcPr marL="0" marR="0" marT="46355"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a:txBody>
                    <a:bodyPr/>
                    <a:lstStyle/>
                    <a:p>
                      <a:pPr algn="ctr">
                        <a:lnSpc>
                          <a:spcPct val="100000"/>
                        </a:lnSpc>
                        <a:spcBef>
                          <a:spcPts val="365"/>
                        </a:spcBef>
                      </a:pPr>
                      <a:r>
                        <a:rPr sz="1400" spc="-5" dirty="0">
                          <a:solidFill>
                            <a:srgbClr val="1B3668"/>
                          </a:solidFill>
                          <a:latin typeface="Calibri"/>
                          <a:cs typeface="Calibri"/>
                        </a:rPr>
                        <a:t>$131</a:t>
                      </a:r>
                      <a:endParaRPr sz="1400" dirty="0">
                        <a:latin typeface="Calibri"/>
                        <a:cs typeface="Calibri"/>
                      </a:endParaRPr>
                    </a:p>
                  </a:txBody>
                  <a:tcPr marL="0" marR="0" marT="46355"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a:txBody>
                    <a:bodyPr/>
                    <a:lstStyle/>
                    <a:p>
                      <a:pPr algn="ctr">
                        <a:lnSpc>
                          <a:spcPct val="100000"/>
                        </a:lnSpc>
                        <a:spcBef>
                          <a:spcPts val="365"/>
                        </a:spcBef>
                      </a:pPr>
                      <a:r>
                        <a:rPr sz="1400" b="1" spc="-5" dirty="0">
                          <a:solidFill>
                            <a:srgbClr val="1B3668"/>
                          </a:solidFill>
                          <a:latin typeface="Calibri"/>
                          <a:cs typeface="Calibri"/>
                        </a:rPr>
                        <a:t>$137</a:t>
                      </a:r>
                      <a:endParaRPr sz="1400" dirty="0">
                        <a:latin typeface="Calibri"/>
                        <a:cs typeface="Calibri"/>
                      </a:endParaRPr>
                    </a:p>
                  </a:txBody>
                  <a:tcPr marL="0" marR="0" marT="46355"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solidFill>
                      <a:srgbClr val="C8E1F5"/>
                    </a:solidFill>
                  </a:tcPr>
                </a:tc>
                <a:tc>
                  <a:txBody>
                    <a:bodyPr/>
                    <a:lstStyle/>
                    <a:p>
                      <a:pPr algn="ctr">
                        <a:lnSpc>
                          <a:spcPct val="100000"/>
                        </a:lnSpc>
                        <a:spcBef>
                          <a:spcPts val="365"/>
                        </a:spcBef>
                      </a:pPr>
                      <a:r>
                        <a:rPr sz="1400" spc="-5" dirty="0">
                          <a:solidFill>
                            <a:srgbClr val="1B3668"/>
                          </a:solidFill>
                          <a:latin typeface="Calibri"/>
                          <a:cs typeface="Calibri"/>
                        </a:rPr>
                        <a:t>$272</a:t>
                      </a:r>
                      <a:endParaRPr sz="1400" dirty="0">
                        <a:latin typeface="Calibri"/>
                        <a:cs typeface="Calibri"/>
                      </a:endParaRPr>
                    </a:p>
                  </a:txBody>
                  <a:tcPr marL="0" marR="0" marT="46355"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a:txBody>
                    <a:bodyPr/>
                    <a:lstStyle/>
                    <a:p>
                      <a:pPr marL="211454">
                        <a:lnSpc>
                          <a:spcPct val="100000"/>
                        </a:lnSpc>
                        <a:spcBef>
                          <a:spcPts val="365"/>
                        </a:spcBef>
                      </a:pPr>
                      <a:r>
                        <a:rPr sz="1400" b="1" spc="-5" dirty="0">
                          <a:solidFill>
                            <a:srgbClr val="1B3668"/>
                          </a:solidFill>
                          <a:latin typeface="Calibri"/>
                          <a:cs typeface="Calibri"/>
                        </a:rPr>
                        <a:t>$284</a:t>
                      </a:r>
                      <a:endParaRPr sz="1400" dirty="0">
                        <a:latin typeface="Calibri"/>
                        <a:cs typeface="Calibri"/>
                      </a:endParaRPr>
                    </a:p>
                  </a:txBody>
                  <a:tcPr marL="0" marR="0" marT="46355"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solidFill>
                      <a:srgbClr val="C8E1F5"/>
                    </a:solidFill>
                  </a:tcPr>
                </a:tc>
                <a:tc>
                  <a:txBody>
                    <a:bodyPr/>
                    <a:lstStyle/>
                    <a:p>
                      <a:pPr marR="207010" algn="r">
                        <a:lnSpc>
                          <a:spcPct val="100000"/>
                        </a:lnSpc>
                        <a:spcBef>
                          <a:spcPts val="365"/>
                        </a:spcBef>
                      </a:pPr>
                      <a:r>
                        <a:rPr sz="1400" spc="-5" dirty="0">
                          <a:solidFill>
                            <a:srgbClr val="1B3668"/>
                          </a:solidFill>
                          <a:latin typeface="Calibri"/>
                          <a:cs typeface="Calibri"/>
                        </a:rPr>
                        <a:t>$229</a:t>
                      </a:r>
                      <a:endParaRPr sz="1400" dirty="0">
                        <a:latin typeface="Calibri"/>
                        <a:cs typeface="Calibri"/>
                      </a:endParaRPr>
                    </a:p>
                  </a:txBody>
                  <a:tcPr marL="0" marR="0" marT="46355"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a:txBody>
                    <a:bodyPr/>
                    <a:lstStyle/>
                    <a:p>
                      <a:pPr marR="246379" algn="r">
                        <a:lnSpc>
                          <a:spcPct val="100000"/>
                        </a:lnSpc>
                        <a:spcBef>
                          <a:spcPts val="365"/>
                        </a:spcBef>
                      </a:pPr>
                      <a:r>
                        <a:rPr sz="1400" b="1" spc="-5" dirty="0">
                          <a:solidFill>
                            <a:srgbClr val="1B3668"/>
                          </a:solidFill>
                          <a:latin typeface="Calibri"/>
                          <a:cs typeface="Calibri"/>
                        </a:rPr>
                        <a:t>$240</a:t>
                      </a:r>
                      <a:endParaRPr sz="1400" dirty="0">
                        <a:latin typeface="Calibri"/>
                        <a:cs typeface="Calibri"/>
                      </a:endParaRPr>
                    </a:p>
                  </a:txBody>
                  <a:tcPr marL="0" marR="0" marT="46355"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solidFill>
                      <a:srgbClr val="C8E1F5"/>
                    </a:solidFill>
                  </a:tcPr>
                </a:tc>
                <a:tc>
                  <a:txBody>
                    <a:bodyPr/>
                    <a:lstStyle/>
                    <a:p>
                      <a:pPr marR="207010" algn="r">
                        <a:lnSpc>
                          <a:spcPct val="100000"/>
                        </a:lnSpc>
                        <a:spcBef>
                          <a:spcPts val="365"/>
                        </a:spcBef>
                      </a:pPr>
                      <a:r>
                        <a:rPr sz="1400" spc="-5" dirty="0">
                          <a:solidFill>
                            <a:srgbClr val="1B3668"/>
                          </a:solidFill>
                          <a:latin typeface="Calibri"/>
                          <a:cs typeface="Calibri"/>
                        </a:rPr>
                        <a:t>$370</a:t>
                      </a:r>
                      <a:endParaRPr sz="1400" dirty="0">
                        <a:latin typeface="Calibri"/>
                        <a:cs typeface="Calibri"/>
                      </a:endParaRPr>
                    </a:p>
                  </a:txBody>
                  <a:tcPr marL="0" marR="0" marT="46355"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a:txBody>
                    <a:bodyPr/>
                    <a:lstStyle/>
                    <a:p>
                      <a:pPr marL="211454">
                        <a:lnSpc>
                          <a:spcPct val="100000"/>
                        </a:lnSpc>
                        <a:spcBef>
                          <a:spcPts val="365"/>
                        </a:spcBef>
                      </a:pPr>
                      <a:r>
                        <a:rPr sz="1400" b="1" spc="-5" dirty="0">
                          <a:solidFill>
                            <a:srgbClr val="1B3668"/>
                          </a:solidFill>
                          <a:latin typeface="Calibri"/>
                          <a:cs typeface="Calibri"/>
                        </a:rPr>
                        <a:t>$387</a:t>
                      </a:r>
                      <a:endParaRPr sz="1400" dirty="0">
                        <a:latin typeface="Calibri"/>
                        <a:cs typeface="Calibri"/>
                      </a:endParaRPr>
                    </a:p>
                  </a:txBody>
                  <a:tcPr marL="0" marR="0" marT="46355"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solidFill>
                      <a:srgbClr val="C8E1F5"/>
                    </a:solidFill>
                  </a:tcPr>
                </a:tc>
                <a:extLst>
                  <a:ext uri="{0D108BD9-81ED-4DB2-BD59-A6C34878D82A}">
                    <a16:rowId xmlns:a16="http://schemas.microsoft.com/office/drawing/2014/main" val="10002"/>
                  </a:ext>
                </a:extLst>
              </a:tr>
              <a:tr h="364690">
                <a:tc>
                  <a:txBody>
                    <a:bodyPr/>
                    <a:lstStyle/>
                    <a:p>
                      <a:pPr marL="83820">
                        <a:lnSpc>
                          <a:spcPct val="100000"/>
                        </a:lnSpc>
                        <a:spcBef>
                          <a:spcPts val="380"/>
                        </a:spcBef>
                      </a:pPr>
                      <a:r>
                        <a:rPr sz="1400" dirty="0">
                          <a:solidFill>
                            <a:srgbClr val="1B3668"/>
                          </a:solidFill>
                          <a:latin typeface="Calibri"/>
                          <a:cs typeface="Calibri"/>
                        </a:rPr>
                        <a:t>KP </a:t>
                      </a:r>
                      <a:r>
                        <a:rPr sz="1400" b="1" dirty="0">
                          <a:solidFill>
                            <a:srgbClr val="1B3668"/>
                          </a:solidFill>
                          <a:latin typeface="Calibri"/>
                          <a:cs typeface="Calibri"/>
                        </a:rPr>
                        <a:t>NW</a:t>
                      </a:r>
                      <a:r>
                        <a:rPr sz="1400" b="1" spc="-120" dirty="0">
                          <a:solidFill>
                            <a:srgbClr val="1B3668"/>
                          </a:solidFill>
                          <a:latin typeface="Calibri"/>
                          <a:cs typeface="Calibri"/>
                        </a:rPr>
                        <a:t> </a:t>
                      </a:r>
                      <a:r>
                        <a:rPr sz="1400" dirty="0">
                          <a:solidFill>
                            <a:srgbClr val="1B3668"/>
                          </a:solidFill>
                          <a:latin typeface="Calibri"/>
                          <a:cs typeface="Calibri"/>
                        </a:rPr>
                        <a:t>CDHP</a:t>
                      </a:r>
                      <a:endParaRPr sz="1400" dirty="0">
                        <a:latin typeface="Calibri"/>
                        <a:cs typeface="Calibri"/>
                      </a:endParaRPr>
                    </a:p>
                  </a:txBody>
                  <a:tcPr marL="0" marR="0" marT="4826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a:txBody>
                    <a:bodyPr/>
                    <a:lstStyle/>
                    <a:p>
                      <a:pPr algn="ctr">
                        <a:lnSpc>
                          <a:spcPct val="100000"/>
                        </a:lnSpc>
                        <a:spcBef>
                          <a:spcPts val="380"/>
                        </a:spcBef>
                      </a:pPr>
                      <a:r>
                        <a:rPr sz="1400" spc="-5" dirty="0">
                          <a:solidFill>
                            <a:srgbClr val="1B3668"/>
                          </a:solidFill>
                          <a:latin typeface="Calibri"/>
                          <a:cs typeface="Calibri"/>
                        </a:rPr>
                        <a:t>$26</a:t>
                      </a:r>
                      <a:endParaRPr sz="1400" dirty="0">
                        <a:latin typeface="Calibri"/>
                        <a:cs typeface="Calibri"/>
                      </a:endParaRPr>
                    </a:p>
                  </a:txBody>
                  <a:tcPr marL="0" marR="0" marT="4826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a:txBody>
                    <a:bodyPr/>
                    <a:lstStyle/>
                    <a:p>
                      <a:pPr algn="ctr">
                        <a:lnSpc>
                          <a:spcPct val="100000"/>
                        </a:lnSpc>
                        <a:spcBef>
                          <a:spcPts val="380"/>
                        </a:spcBef>
                      </a:pPr>
                      <a:r>
                        <a:rPr sz="1400" b="1" spc="-5" dirty="0">
                          <a:solidFill>
                            <a:srgbClr val="1B3668"/>
                          </a:solidFill>
                          <a:latin typeface="Calibri"/>
                          <a:cs typeface="Calibri"/>
                        </a:rPr>
                        <a:t>$27</a:t>
                      </a:r>
                      <a:endParaRPr sz="1400" dirty="0">
                        <a:latin typeface="Calibri"/>
                        <a:cs typeface="Calibri"/>
                      </a:endParaRPr>
                    </a:p>
                  </a:txBody>
                  <a:tcPr marL="0" marR="0" marT="4826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solidFill>
                      <a:srgbClr val="C8E1F5"/>
                    </a:solidFill>
                  </a:tcPr>
                </a:tc>
                <a:tc>
                  <a:txBody>
                    <a:bodyPr/>
                    <a:lstStyle/>
                    <a:p>
                      <a:pPr algn="ctr">
                        <a:lnSpc>
                          <a:spcPct val="100000"/>
                        </a:lnSpc>
                        <a:spcBef>
                          <a:spcPts val="380"/>
                        </a:spcBef>
                      </a:pPr>
                      <a:r>
                        <a:rPr sz="1400" spc="-5" dirty="0">
                          <a:solidFill>
                            <a:srgbClr val="1B3668"/>
                          </a:solidFill>
                          <a:latin typeface="Calibri"/>
                          <a:cs typeface="Calibri"/>
                        </a:rPr>
                        <a:t>$62</a:t>
                      </a:r>
                      <a:endParaRPr sz="1400" dirty="0">
                        <a:latin typeface="Calibri"/>
                        <a:cs typeface="Calibri"/>
                      </a:endParaRPr>
                    </a:p>
                  </a:txBody>
                  <a:tcPr marL="0" marR="0" marT="4826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a:txBody>
                    <a:bodyPr/>
                    <a:lstStyle/>
                    <a:p>
                      <a:pPr marL="257175">
                        <a:lnSpc>
                          <a:spcPct val="100000"/>
                        </a:lnSpc>
                        <a:spcBef>
                          <a:spcPts val="380"/>
                        </a:spcBef>
                      </a:pPr>
                      <a:r>
                        <a:rPr sz="1400" b="1" spc="-5" dirty="0">
                          <a:solidFill>
                            <a:srgbClr val="1B3668"/>
                          </a:solidFill>
                          <a:latin typeface="Calibri"/>
                          <a:cs typeface="Calibri"/>
                        </a:rPr>
                        <a:t>$64</a:t>
                      </a:r>
                      <a:endParaRPr sz="1400" dirty="0">
                        <a:latin typeface="Calibri"/>
                        <a:cs typeface="Calibri"/>
                      </a:endParaRPr>
                    </a:p>
                  </a:txBody>
                  <a:tcPr marL="0" marR="0" marT="4826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solidFill>
                      <a:srgbClr val="C8E1F5"/>
                    </a:solidFill>
                  </a:tcPr>
                </a:tc>
                <a:tc>
                  <a:txBody>
                    <a:bodyPr/>
                    <a:lstStyle/>
                    <a:p>
                      <a:pPr marR="250825" algn="r">
                        <a:lnSpc>
                          <a:spcPct val="100000"/>
                        </a:lnSpc>
                        <a:spcBef>
                          <a:spcPts val="380"/>
                        </a:spcBef>
                      </a:pPr>
                      <a:r>
                        <a:rPr sz="1400" spc="-5" dirty="0">
                          <a:solidFill>
                            <a:srgbClr val="1B3668"/>
                          </a:solidFill>
                          <a:latin typeface="Calibri"/>
                          <a:cs typeface="Calibri"/>
                        </a:rPr>
                        <a:t>$46</a:t>
                      </a:r>
                      <a:endParaRPr sz="1400" dirty="0">
                        <a:latin typeface="Calibri"/>
                        <a:cs typeface="Calibri"/>
                      </a:endParaRPr>
                    </a:p>
                  </a:txBody>
                  <a:tcPr marL="0" marR="0" marT="4826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a:txBody>
                    <a:bodyPr/>
                    <a:lstStyle/>
                    <a:p>
                      <a:pPr marR="292100" algn="r">
                        <a:lnSpc>
                          <a:spcPct val="100000"/>
                        </a:lnSpc>
                        <a:spcBef>
                          <a:spcPts val="380"/>
                        </a:spcBef>
                      </a:pPr>
                      <a:r>
                        <a:rPr sz="1400" b="1" spc="-5" dirty="0">
                          <a:solidFill>
                            <a:srgbClr val="1B3668"/>
                          </a:solidFill>
                          <a:latin typeface="Calibri"/>
                          <a:cs typeface="Calibri"/>
                        </a:rPr>
                        <a:t>$47</a:t>
                      </a:r>
                      <a:endParaRPr sz="1400" dirty="0">
                        <a:latin typeface="Calibri"/>
                        <a:cs typeface="Calibri"/>
                      </a:endParaRPr>
                    </a:p>
                  </a:txBody>
                  <a:tcPr marL="0" marR="0" marT="4826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solidFill>
                      <a:srgbClr val="C8E1F5"/>
                    </a:solidFill>
                  </a:tcPr>
                </a:tc>
                <a:tc>
                  <a:txBody>
                    <a:bodyPr/>
                    <a:lstStyle/>
                    <a:p>
                      <a:pPr marR="250825" algn="r">
                        <a:lnSpc>
                          <a:spcPct val="100000"/>
                        </a:lnSpc>
                        <a:spcBef>
                          <a:spcPts val="380"/>
                        </a:spcBef>
                      </a:pPr>
                      <a:r>
                        <a:rPr sz="1400" spc="-5" dirty="0">
                          <a:solidFill>
                            <a:srgbClr val="1B3668"/>
                          </a:solidFill>
                          <a:latin typeface="Calibri"/>
                          <a:cs typeface="Calibri"/>
                        </a:rPr>
                        <a:t>$82</a:t>
                      </a:r>
                      <a:endParaRPr sz="1400" dirty="0">
                        <a:latin typeface="Calibri"/>
                        <a:cs typeface="Calibri"/>
                      </a:endParaRPr>
                    </a:p>
                  </a:txBody>
                  <a:tcPr marL="0" marR="0" marT="4826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a:txBody>
                    <a:bodyPr/>
                    <a:lstStyle/>
                    <a:p>
                      <a:pPr marL="257175">
                        <a:lnSpc>
                          <a:spcPct val="100000"/>
                        </a:lnSpc>
                        <a:spcBef>
                          <a:spcPts val="380"/>
                        </a:spcBef>
                      </a:pPr>
                      <a:r>
                        <a:rPr sz="1400" b="1" spc="-5" dirty="0">
                          <a:solidFill>
                            <a:srgbClr val="1B3668"/>
                          </a:solidFill>
                          <a:latin typeface="Calibri"/>
                          <a:cs typeface="Calibri"/>
                        </a:rPr>
                        <a:t>$84</a:t>
                      </a:r>
                      <a:endParaRPr sz="1400" dirty="0">
                        <a:latin typeface="Calibri"/>
                        <a:cs typeface="Calibri"/>
                      </a:endParaRPr>
                    </a:p>
                  </a:txBody>
                  <a:tcPr marL="0" marR="0" marT="4826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solidFill>
                      <a:srgbClr val="C8E1F5"/>
                    </a:solidFill>
                  </a:tcPr>
                </a:tc>
                <a:extLst>
                  <a:ext uri="{0D108BD9-81ED-4DB2-BD59-A6C34878D82A}">
                    <a16:rowId xmlns:a16="http://schemas.microsoft.com/office/drawing/2014/main" val="10003"/>
                  </a:ext>
                </a:extLst>
              </a:tr>
              <a:tr h="350663">
                <a:tc>
                  <a:txBody>
                    <a:bodyPr/>
                    <a:lstStyle/>
                    <a:p>
                      <a:pPr marL="83820">
                        <a:lnSpc>
                          <a:spcPct val="100000"/>
                        </a:lnSpc>
                        <a:spcBef>
                          <a:spcPts val="365"/>
                        </a:spcBef>
                      </a:pPr>
                      <a:r>
                        <a:rPr sz="1400" dirty="0">
                          <a:solidFill>
                            <a:srgbClr val="1B3668"/>
                          </a:solidFill>
                          <a:latin typeface="Calibri"/>
                          <a:cs typeface="Calibri"/>
                        </a:rPr>
                        <a:t>KP </a:t>
                      </a:r>
                      <a:r>
                        <a:rPr sz="1400" spc="-30" dirty="0">
                          <a:solidFill>
                            <a:srgbClr val="1B3668"/>
                          </a:solidFill>
                          <a:latin typeface="Calibri"/>
                          <a:cs typeface="Calibri"/>
                        </a:rPr>
                        <a:t>WA</a:t>
                      </a:r>
                      <a:r>
                        <a:rPr sz="1400" spc="-120" dirty="0">
                          <a:solidFill>
                            <a:srgbClr val="1B3668"/>
                          </a:solidFill>
                          <a:latin typeface="Calibri"/>
                          <a:cs typeface="Calibri"/>
                        </a:rPr>
                        <a:t> </a:t>
                      </a:r>
                      <a:r>
                        <a:rPr sz="1400" dirty="0">
                          <a:solidFill>
                            <a:srgbClr val="1B3668"/>
                          </a:solidFill>
                          <a:latin typeface="Calibri"/>
                          <a:cs typeface="Calibri"/>
                        </a:rPr>
                        <a:t>Classic</a:t>
                      </a:r>
                      <a:endParaRPr sz="1400" dirty="0">
                        <a:latin typeface="Calibri"/>
                        <a:cs typeface="Calibri"/>
                      </a:endParaRPr>
                    </a:p>
                  </a:txBody>
                  <a:tcPr marL="0" marR="0" marT="46355"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a:txBody>
                    <a:bodyPr/>
                    <a:lstStyle/>
                    <a:p>
                      <a:pPr algn="ctr">
                        <a:lnSpc>
                          <a:spcPct val="100000"/>
                        </a:lnSpc>
                        <a:spcBef>
                          <a:spcPts val="365"/>
                        </a:spcBef>
                      </a:pPr>
                      <a:r>
                        <a:rPr sz="1400" spc="-5" dirty="0">
                          <a:solidFill>
                            <a:srgbClr val="1B3668"/>
                          </a:solidFill>
                          <a:latin typeface="Calibri"/>
                          <a:cs typeface="Calibri"/>
                        </a:rPr>
                        <a:t>$147</a:t>
                      </a:r>
                      <a:endParaRPr sz="1400" dirty="0">
                        <a:latin typeface="Calibri"/>
                        <a:cs typeface="Calibri"/>
                      </a:endParaRPr>
                    </a:p>
                  </a:txBody>
                  <a:tcPr marL="0" marR="0" marT="46355"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a:txBody>
                    <a:bodyPr/>
                    <a:lstStyle/>
                    <a:p>
                      <a:pPr algn="ctr">
                        <a:lnSpc>
                          <a:spcPct val="100000"/>
                        </a:lnSpc>
                        <a:spcBef>
                          <a:spcPts val="365"/>
                        </a:spcBef>
                      </a:pPr>
                      <a:r>
                        <a:rPr sz="1400" b="1" spc="-5" dirty="0">
                          <a:solidFill>
                            <a:srgbClr val="1B3668"/>
                          </a:solidFill>
                          <a:latin typeface="Calibri"/>
                          <a:cs typeface="Calibri"/>
                        </a:rPr>
                        <a:t>$162</a:t>
                      </a:r>
                      <a:endParaRPr sz="1400" dirty="0">
                        <a:latin typeface="Calibri"/>
                        <a:cs typeface="Calibri"/>
                      </a:endParaRPr>
                    </a:p>
                  </a:txBody>
                  <a:tcPr marL="0" marR="0" marT="46355"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solidFill>
                      <a:srgbClr val="C8E1F5"/>
                    </a:solidFill>
                  </a:tcPr>
                </a:tc>
                <a:tc>
                  <a:txBody>
                    <a:bodyPr/>
                    <a:lstStyle/>
                    <a:p>
                      <a:pPr algn="ctr">
                        <a:lnSpc>
                          <a:spcPct val="100000"/>
                        </a:lnSpc>
                        <a:spcBef>
                          <a:spcPts val="365"/>
                        </a:spcBef>
                      </a:pPr>
                      <a:r>
                        <a:rPr sz="1400" spc="-5" dirty="0">
                          <a:solidFill>
                            <a:srgbClr val="1B3668"/>
                          </a:solidFill>
                          <a:latin typeface="Calibri"/>
                          <a:cs typeface="Calibri"/>
                        </a:rPr>
                        <a:t>$304</a:t>
                      </a:r>
                      <a:endParaRPr sz="1400" dirty="0">
                        <a:latin typeface="Calibri"/>
                        <a:cs typeface="Calibri"/>
                      </a:endParaRPr>
                    </a:p>
                  </a:txBody>
                  <a:tcPr marL="0" marR="0" marT="46355"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a:txBody>
                    <a:bodyPr/>
                    <a:lstStyle/>
                    <a:p>
                      <a:pPr marL="211454">
                        <a:lnSpc>
                          <a:spcPct val="100000"/>
                        </a:lnSpc>
                        <a:spcBef>
                          <a:spcPts val="365"/>
                        </a:spcBef>
                      </a:pPr>
                      <a:r>
                        <a:rPr sz="1400" b="1" spc="-5" dirty="0">
                          <a:solidFill>
                            <a:srgbClr val="1B3668"/>
                          </a:solidFill>
                          <a:latin typeface="Calibri"/>
                          <a:cs typeface="Calibri"/>
                        </a:rPr>
                        <a:t>$334</a:t>
                      </a:r>
                      <a:endParaRPr sz="1400" dirty="0">
                        <a:latin typeface="Calibri"/>
                        <a:cs typeface="Calibri"/>
                      </a:endParaRPr>
                    </a:p>
                  </a:txBody>
                  <a:tcPr marL="0" marR="0" marT="46355"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solidFill>
                      <a:srgbClr val="C8E1F5"/>
                    </a:solidFill>
                  </a:tcPr>
                </a:tc>
                <a:tc>
                  <a:txBody>
                    <a:bodyPr/>
                    <a:lstStyle/>
                    <a:p>
                      <a:pPr marR="207010" algn="r">
                        <a:lnSpc>
                          <a:spcPct val="100000"/>
                        </a:lnSpc>
                        <a:spcBef>
                          <a:spcPts val="365"/>
                        </a:spcBef>
                      </a:pPr>
                      <a:r>
                        <a:rPr sz="1400" spc="-5" dirty="0">
                          <a:solidFill>
                            <a:srgbClr val="1B3668"/>
                          </a:solidFill>
                          <a:latin typeface="Calibri"/>
                          <a:cs typeface="Calibri"/>
                        </a:rPr>
                        <a:t>$257</a:t>
                      </a:r>
                      <a:endParaRPr sz="1400" dirty="0">
                        <a:latin typeface="Calibri"/>
                        <a:cs typeface="Calibri"/>
                      </a:endParaRPr>
                    </a:p>
                  </a:txBody>
                  <a:tcPr marL="0" marR="0" marT="46355"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a:txBody>
                    <a:bodyPr/>
                    <a:lstStyle/>
                    <a:p>
                      <a:pPr marR="246379" algn="r">
                        <a:lnSpc>
                          <a:spcPct val="100000"/>
                        </a:lnSpc>
                        <a:spcBef>
                          <a:spcPts val="365"/>
                        </a:spcBef>
                      </a:pPr>
                      <a:r>
                        <a:rPr sz="1400" b="1" spc="-5" dirty="0">
                          <a:solidFill>
                            <a:srgbClr val="1B3668"/>
                          </a:solidFill>
                          <a:latin typeface="Calibri"/>
                          <a:cs typeface="Calibri"/>
                        </a:rPr>
                        <a:t>$284</a:t>
                      </a:r>
                      <a:endParaRPr sz="1400" dirty="0">
                        <a:latin typeface="Calibri"/>
                        <a:cs typeface="Calibri"/>
                      </a:endParaRPr>
                    </a:p>
                  </a:txBody>
                  <a:tcPr marL="0" marR="0" marT="46355"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solidFill>
                      <a:srgbClr val="C8E1F5"/>
                    </a:solidFill>
                  </a:tcPr>
                </a:tc>
                <a:tc>
                  <a:txBody>
                    <a:bodyPr/>
                    <a:lstStyle/>
                    <a:p>
                      <a:pPr marR="207010" algn="r">
                        <a:lnSpc>
                          <a:spcPct val="100000"/>
                        </a:lnSpc>
                        <a:spcBef>
                          <a:spcPts val="365"/>
                        </a:spcBef>
                      </a:pPr>
                      <a:r>
                        <a:rPr sz="1400" spc="-5" dirty="0">
                          <a:solidFill>
                            <a:srgbClr val="1B3668"/>
                          </a:solidFill>
                          <a:latin typeface="Calibri"/>
                          <a:cs typeface="Calibri"/>
                        </a:rPr>
                        <a:t>$414</a:t>
                      </a:r>
                      <a:endParaRPr sz="1400" dirty="0">
                        <a:latin typeface="Calibri"/>
                        <a:cs typeface="Calibri"/>
                      </a:endParaRPr>
                    </a:p>
                  </a:txBody>
                  <a:tcPr marL="0" marR="0" marT="46355"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a:txBody>
                    <a:bodyPr/>
                    <a:lstStyle/>
                    <a:p>
                      <a:pPr marL="211454">
                        <a:lnSpc>
                          <a:spcPct val="100000"/>
                        </a:lnSpc>
                        <a:spcBef>
                          <a:spcPts val="365"/>
                        </a:spcBef>
                      </a:pPr>
                      <a:r>
                        <a:rPr sz="1400" b="1" spc="-5" dirty="0">
                          <a:solidFill>
                            <a:srgbClr val="1B3668"/>
                          </a:solidFill>
                          <a:latin typeface="Calibri"/>
                          <a:cs typeface="Calibri"/>
                        </a:rPr>
                        <a:t>$456</a:t>
                      </a:r>
                      <a:endParaRPr sz="1400" dirty="0">
                        <a:latin typeface="Calibri"/>
                        <a:cs typeface="Calibri"/>
                      </a:endParaRPr>
                    </a:p>
                  </a:txBody>
                  <a:tcPr marL="0" marR="0" marT="46355"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solidFill>
                      <a:srgbClr val="C8E1F5"/>
                    </a:solidFill>
                  </a:tcPr>
                </a:tc>
                <a:extLst>
                  <a:ext uri="{0D108BD9-81ED-4DB2-BD59-A6C34878D82A}">
                    <a16:rowId xmlns:a16="http://schemas.microsoft.com/office/drawing/2014/main" val="10004"/>
                  </a:ext>
                </a:extLst>
              </a:tr>
              <a:tr h="350663">
                <a:tc>
                  <a:txBody>
                    <a:bodyPr/>
                    <a:lstStyle/>
                    <a:p>
                      <a:pPr marL="83820">
                        <a:lnSpc>
                          <a:spcPct val="100000"/>
                        </a:lnSpc>
                        <a:spcBef>
                          <a:spcPts val="365"/>
                        </a:spcBef>
                      </a:pPr>
                      <a:r>
                        <a:rPr sz="1400" dirty="0">
                          <a:solidFill>
                            <a:srgbClr val="1B3668"/>
                          </a:solidFill>
                          <a:latin typeface="Calibri"/>
                          <a:cs typeface="Calibri"/>
                        </a:rPr>
                        <a:t>KP </a:t>
                      </a:r>
                      <a:r>
                        <a:rPr sz="1400" spc="-30" dirty="0">
                          <a:solidFill>
                            <a:srgbClr val="1B3668"/>
                          </a:solidFill>
                          <a:latin typeface="Calibri"/>
                          <a:cs typeface="Calibri"/>
                        </a:rPr>
                        <a:t>WA</a:t>
                      </a:r>
                      <a:r>
                        <a:rPr sz="1400" spc="-120" dirty="0">
                          <a:solidFill>
                            <a:srgbClr val="1B3668"/>
                          </a:solidFill>
                          <a:latin typeface="Calibri"/>
                          <a:cs typeface="Calibri"/>
                        </a:rPr>
                        <a:t> </a:t>
                      </a:r>
                      <a:r>
                        <a:rPr sz="1400" dirty="0">
                          <a:solidFill>
                            <a:srgbClr val="1B3668"/>
                          </a:solidFill>
                          <a:latin typeface="Calibri"/>
                          <a:cs typeface="Calibri"/>
                        </a:rPr>
                        <a:t>CDHP</a:t>
                      </a:r>
                      <a:endParaRPr sz="1400" dirty="0">
                        <a:latin typeface="Calibri"/>
                        <a:cs typeface="Calibri"/>
                      </a:endParaRPr>
                    </a:p>
                  </a:txBody>
                  <a:tcPr marL="0" marR="0" marT="46355"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a:txBody>
                    <a:bodyPr/>
                    <a:lstStyle/>
                    <a:p>
                      <a:pPr algn="ctr">
                        <a:lnSpc>
                          <a:spcPct val="100000"/>
                        </a:lnSpc>
                        <a:spcBef>
                          <a:spcPts val="365"/>
                        </a:spcBef>
                      </a:pPr>
                      <a:r>
                        <a:rPr sz="1400" spc="-5" dirty="0">
                          <a:solidFill>
                            <a:srgbClr val="1B3668"/>
                          </a:solidFill>
                          <a:latin typeface="Calibri"/>
                          <a:cs typeface="Calibri"/>
                        </a:rPr>
                        <a:t>$25</a:t>
                      </a:r>
                      <a:endParaRPr sz="1400" dirty="0">
                        <a:latin typeface="Calibri"/>
                        <a:cs typeface="Calibri"/>
                      </a:endParaRPr>
                    </a:p>
                  </a:txBody>
                  <a:tcPr marL="0" marR="0" marT="46355"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a:txBody>
                    <a:bodyPr/>
                    <a:lstStyle/>
                    <a:p>
                      <a:pPr algn="ctr">
                        <a:lnSpc>
                          <a:spcPct val="100000"/>
                        </a:lnSpc>
                        <a:spcBef>
                          <a:spcPts val="365"/>
                        </a:spcBef>
                      </a:pPr>
                      <a:r>
                        <a:rPr sz="1400" b="1" spc="-5" dirty="0">
                          <a:solidFill>
                            <a:srgbClr val="1B3668"/>
                          </a:solidFill>
                          <a:latin typeface="Calibri"/>
                          <a:cs typeface="Calibri"/>
                        </a:rPr>
                        <a:t>$25</a:t>
                      </a:r>
                      <a:endParaRPr sz="1400" dirty="0">
                        <a:latin typeface="Calibri"/>
                        <a:cs typeface="Calibri"/>
                      </a:endParaRPr>
                    </a:p>
                  </a:txBody>
                  <a:tcPr marL="0" marR="0" marT="46355"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solidFill>
                      <a:srgbClr val="C8E1F5"/>
                    </a:solidFill>
                  </a:tcPr>
                </a:tc>
                <a:tc>
                  <a:txBody>
                    <a:bodyPr/>
                    <a:lstStyle/>
                    <a:p>
                      <a:pPr algn="ctr">
                        <a:lnSpc>
                          <a:spcPct val="100000"/>
                        </a:lnSpc>
                        <a:spcBef>
                          <a:spcPts val="365"/>
                        </a:spcBef>
                      </a:pPr>
                      <a:r>
                        <a:rPr sz="1400" spc="-5" dirty="0">
                          <a:solidFill>
                            <a:srgbClr val="1B3668"/>
                          </a:solidFill>
                          <a:latin typeface="Calibri"/>
                          <a:cs typeface="Calibri"/>
                        </a:rPr>
                        <a:t>$60</a:t>
                      </a:r>
                      <a:endParaRPr sz="1400" dirty="0">
                        <a:latin typeface="Calibri"/>
                        <a:cs typeface="Calibri"/>
                      </a:endParaRPr>
                    </a:p>
                  </a:txBody>
                  <a:tcPr marL="0" marR="0" marT="46355"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a:txBody>
                    <a:bodyPr/>
                    <a:lstStyle/>
                    <a:p>
                      <a:pPr marL="256540">
                        <a:lnSpc>
                          <a:spcPct val="100000"/>
                        </a:lnSpc>
                        <a:spcBef>
                          <a:spcPts val="365"/>
                        </a:spcBef>
                      </a:pPr>
                      <a:r>
                        <a:rPr sz="1400" b="1" spc="-5" dirty="0">
                          <a:solidFill>
                            <a:srgbClr val="1B3668"/>
                          </a:solidFill>
                          <a:latin typeface="Calibri"/>
                          <a:cs typeface="Calibri"/>
                        </a:rPr>
                        <a:t>$60</a:t>
                      </a:r>
                      <a:endParaRPr sz="1400" dirty="0">
                        <a:latin typeface="Calibri"/>
                        <a:cs typeface="Calibri"/>
                      </a:endParaRPr>
                    </a:p>
                  </a:txBody>
                  <a:tcPr marL="0" marR="0" marT="46355"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solidFill>
                      <a:srgbClr val="C8E1F5"/>
                    </a:solidFill>
                  </a:tcPr>
                </a:tc>
                <a:tc>
                  <a:txBody>
                    <a:bodyPr/>
                    <a:lstStyle/>
                    <a:p>
                      <a:pPr marR="251460" algn="r">
                        <a:lnSpc>
                          <a:spcPct val="100000"/>
                        </a:lnSpc>
                        <a:spcBef>
                          <a:spcPts val="365"/>
                        </a:spcBef>
                      </a:pPr>
                      <a:r>
                        <a:rPr sz="1400" spc="-5" dirty="0">
                          <a:solidFill>
                            <a:srgbClr val="1B3668"/>
                          </a:solidFill>
                          <a:latin typeface="Calibri"/>
                          <a:cs typeface="Calibri"/>
                        </a:rPr>
                        <a:t>$44</a:t>
                      </a:r>
                      <a:endParaRPr sz="1400" dirty="0">
                        <a:latin typeface="Calibri"/>
                        <a:cs typeface="Calibri"/>
                      </a:endParaRPr>
                    </a:p>
                  </a:txBody>
                  <a:tcPr marL="0" marR="0" marT="46355"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a:txBody>
                    <a:bodyPr/>
                    <a:lstStyle/>
                    <a:p>
                      <a:pPr marR="292100" algn="r">
                        <a:lnSpc>
                          <a:spcPct val="100000"/>
                        </a:lnSpc>
                        <a:spcBef>
                          <a:spcPts val="365"/>
                        </a:spcBef>
                      </a:pPr>
                      <a:r>
                        <a:rPr sz="1400" b="1" spc="-5" dirty="0">
                          <a:solidFill>
                            <a:srgbClr val="1B3668"/>
                          </a:solidFill>
                          <a:latin typeface="Calibri"/>
                          <a:cs typeface="Calibri"/>
                        </a:rPr>
                        <a:t>$44</a:t>
                      </a:r>
                      <a:endParaRPr sz="1400" dirty="0">
                        <a:latin typeface="Calibri"/>
                        <a:cs typeface="Calibri"/>
                      </a:endParaRPr>
                    </a:p>
                  </a:txBody>
                  <a:tcPr marL="0" marR="0" marT="46355"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solidFill>
                      <a:srgbClr val="C8E1F5"/>
                    </a:solidFill>
                  </a:tcPr>
                </a:tc>
                <a:tc>
                  <a:txBody>
                    <a:bodyPr/>
                    <a:lstStyle/>
                    <a:p>
                      <a:pPr marR="251460" algn="r">
                        <a:lnSpc>
                          <a:spcPct val="100000"/>
                        </a:lnSpc>
                        <a:spcBef>
                          <a:spcPts val="365"/>
                        </a:spcBef>
                      </a:pPr>
                      <a:r>
                        <a:rPr sz="1400" spc="-5" dirty="0">
                          <a:solidFill>
                            <a:srgbClr val="1B3668"/>
                          </a:solidFill>
                          <a:latin typeface="Calibri"/>
                          <a:cs typeface="Calibri"/>
                        </a:rPr>
                        <a:t>$79</a:t>
                      </a:r>
                      <a:endParaRPr sz="1400" dirty="0">
                        <a:latin typeface="Calibri"/>
                        <a:cs typeface="Calibri"/>
                      </a:endParaRPr>
                    </a:p>
                  </a:txBody>
                  <a:tcPr marL="0" marR="0" marT="46355"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a:txBody>
                    <a:bodyPr/>
                    <a:lstStyle/>
                    <a:p>
                      <a:pPr marL="256540">
                        <a:lnSpc>
                          <a:spcPct val="100000"/>
                        </a:lnSpc>
                        <a:spcBef>
                          <a:spcPts val="365"/>
                        </a:spcBef>
                      </a:pPr>
                      <a:r>
                        <a:rPr sz="1400" b="1" spc="-5" dirty="0">
                          <a:solidFill>
                            <a:srgbClr val="1B3668"/>
                          </a:solidFill>
                          <a:latin typeface="Calibri"/>
                          <a:cs typeface="Calibri"/>
                        </a:rPr>
                        <a:t>$79</a:t>
                      </a:r>
                      <a:endParaRPr sz="1400" dirty="0">
                        <a:latin typeface="Calibri"/>
                        <a:cs typeface="Calibri"/>
                      </a:endParaRPr>
                    </a:p>
                  </a:txBody>
                  <a:tcPr marL="0" marR="0" marT="46355"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solidFill>
                      <a:srgbClr val="C8E1F5"/>
                    </a:solidFill>
                  </a:tcPr>
                </a:tc>
                <a:extLst>
                  <a:ext uri="{0D108BD9-81ED-4DB2-BD59-A6C34878D82A}">
                    <a16:rowId xmlns:a16="http://schemas.microsoft.com/office/drawing/2014/main" val="10005"/>
                  </a:ext>
                </a:extLst>
              </a:tr>
              <a:tr h="392743">
                <a:tc>
                  <a:txBody>
                    <a:bodyPr/>
                    <a:lstStyle/>
                    <a:p>
                      <a:pPr marL="83820">
                        <a:lnSpc>
                          <a:spcPct val="100000"/>
                        </a:lnSpc>
                        <a:spcBef>
                          <a:spcPts val="470"/>
                        </a:spcBef>
                      </a:pPr>
                      <a:r>
                        <a:rPr sz="1400" dirty="0">
                          <a:solidFill>
                            <a:srgbClr val="1B3668"/>
                          </a:solidFill>
                          <a:latin typeface="Calibri"/>
                          <a:cs typeface="Calibri"/>
                        </a:rPr>
                        <a:t>KP </a:t>
                      </a:r>
                      <a:r>
                        <a:rPr sz="1400" spc="-30" dirty="0">
                          <a:solidFill>
                            <a:srgbClr val="1B3668"/>
                          </a:solidFill>
                          <a:latin typeface="Calibri"/>
                          <a:cs typeface="Calibri"/>
                        </a:rPr>
                        <a:t>WA</a:t>
                      </a:r>
                      <a:r>
                        <a:rPr sz="1400" spc="-114" dirty="0">
                          <a:solidFill>
                            <a:srgbClr val="1B3668"/>
                          </a:solidFill>
                          <a:latin typeface="Calibri"/>
                          <a:cs typeface="Calibri"/>
                        </a:rPr>
                        <a:t> </a:t>
                      </a:r>
                      <a:r>
                        <a:rPr sz="1400" spc="-5" dirty="0">
                          <a:solidFill>
                            <a:srgbClr val="1B3668"/>
                          </a:solidFill>
                          <a:latin typeface="Calibri"/>
                          <a:cs typeface="Calibri"/>
                        </a:rPr>
                        <a:t>SoundChoice</a:t>
                      </a:r>
                      <a:endParaRPr sz="1400" dirty="0">
                        <a:latin typeface="Calibri"/>
                        <a:cs typeface="Calibri"/>
                      </a:endParaRPr>
                    </a:p>
                  </a:txBody>
                  <a:tcPr marL="0" marR="0" marT="5969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a:txBody>
                    <a:bodyPr/>
                    <a:lstStyle/>
                    <a:p>
                      <a:pPr algn="ctr">
                        <a:lnSpc>
                          <a:spcPct val="100000"/>
                        </a:lnSpc>
                        <a:spcBef>
                          <a:spcPts val="470"/>
                        </a:spcBef>
                      </a:pPr>
                      <a:r>
                        <a:rPr sz="1400" spc="-5" dirty="0">
                          <a:solidFill>
                            <a:srgbClr val="1B3668"/>
                          </a:solidFill>
                          <a:latin typeface="Calibri"/>
                          <a:cs typeface="Calibri"/>
                        </a:rPr>
                        <a:t>$46</a:t>
                      </a:r>
                      <a:endParaRPr sz="1400" dirty="0">
                        <a:latin typeface="Calibri"/>
                        <a:cs typeface="Calibri"/>
                      </a:endParaRPr>
                    </a:p>
                  </a:txBody>
                  <a:tcPr marL="0" marR="0" marT="5969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a:txBody>
                    <a:bodyPr/>
                    <a:lstStyle/>
                    <a:p>
                      <a:pPr algn="ctr">
                        <a:lnSpc>
                          <a:spcPct val="100000"/>
                        </a:lnSpc>
                        <a:spcBef>
                          <a:spcPts val="470"/>
                        </a:spcBef>
                      </a:pPr>
                      <a:r>
                        <a:rPr sz="1400" b="1" spc="-5" dirty="0">
                          <a:solidFill>
                            <a:srgbClr val="1B3668"/>
                          </a:solidFill>
                          <a:latin typeface="Calibri"/>
                          <a:cs typeface="Calibri"/>
                        </a:rPr>
                        <a:t>$51</a:t>
                      </a:r>
                      <a:endParaRPr sz="1400" dirty="0">
                        <a:latin typeface="Calibri"/>
                        <a:cs typeface="Calibri"/>
                      </a:endParaRPr>
                    </a:p>
                  </a:txBody>
                  <a:tcPr marL="0" marR="0" marT="5969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solidFill>
                      <a:srgbClr val="C8E1F5"/>
                    </a:solidFill>
                  </a:tcPr>
                </a:tc>
                <a:tc>
                  <a:txBody>
                    <a:bodyPr/>
                    <a:lstStyle/>
                    <a:p>
                      <a:pPr algn="ctr">
                        <a:lnSpc>
                          <a:spcPct val="100000"/>
                        </a:lnSpc>
                        <a:spcBef>
                          <a:spcPts val="470"/>
                        </a:spcBef>
                      </a:pPr>
                      <a:r>
                        <a:rPr sz="1400" spc="-5" dirty="0">
                          <a:solidFill>
                            <a:srgbClr val="1B3668"/>
                          </a:solidFill>
                          <a:latin typeface="Calibri"/>
                          <a:cs typeface="Calibri"/>
                        </a:rPr>
                        <a:t>$102</a:t>
                      </a:r>
                      <a:endParaRPr sz="1400" dirty="0">
                        <a:latin typeface="Calibri"/>
                        <a:cs typeface="Calibri"/>
                      </a:endParaRPr>
                    </a:p>
                  </a:txBody>
                  <a:tcPr marL="0" marR="0" marT="5969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a:txBody>
                    <a:bodyPr/>
                    <a:lstStyle/>
                    <a:p>
                      <a:pPr marL="210820">
                        <a:lnSpc>
                          <a:spcPct val="100000"/>
                        </a:lnSpc>
                        <a:spcBef>
                          <a:spcPts val="470"/>
                        </a:spcBef>
                      </a:pPr>
                      <a:r>
                        <a:rPr sz="1400" b="1" spc="-5" dirty="0">
                          <a:solidFill>
                            <a:srgbClr val="1B3668"/>
                          </a:solidFill>
                          <a:latin typeface="Calibri"/>
                          <a:cs typeface="Calibri"/>
                        </a:rPr>
                        <a:t>$112</a:t>
                      </a:r>
                      <a:endParaRPr sz="1400" dirty="0">
                        <a:latin typeface="Calibri"/>
                        <a:cs typeface="Calibri"/>
                      </a:endParaRPr>
                    </a:p>
                  </a:txBody>
                  <a:tcPr marL="0" marR="0" marT="5969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solidFill>
                      <a:srgbClr val="C8E1F5"/>
                    </a:solidFill>
                  </a:tcPr>
                </a:tc>
                <a:tc>
                  <a:txBody>
                    <a:bodyPr/>
                    <a:lstStyle/>
                    <a:p>
                      <a:pPr marR="251460" algn="r">
                        <a:lnSpc>
                          <a:spcPct val="100000"/>
                        </a:lnSpc>
                        <a:spcBef>
                          <a:spcPts val="470"/>
                        </a:spcBef>
                      </a:pPr>
                      <a:r>
                        <a:rPr sz="1400" spc="-5" dirty="0">
                          <a:solidFill>
                            <a:srgbClr val="1B3668"/>
                          </a:solidFill>
                          <a:latin typeface="Calibri"/>
                          <a:cs typeface="Calibri"/>
                        </a:rPr>
                        <a:t>$81</a:t>
                      </a:r>
                      <a:endParaRPr sz="1400" dirty="0">
                        <a:latin typeface="Calibri"/>
                        <a:cs typeface="Calibri"/>
                      </a:endParaRPr>
                    </a:p>
                  </a:txBody>
                  <a:tcPr marL="0" marR="0" marT="5969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a:txBody>
                    <a:bodyPr/>
                    <a:lstStyle/>
                    <a:p>
                      <a:pPr marR="292100" algn="r">
                        <a:lnSpc>
                          <a:spcPct val="100000"/>
                        </a:lnSpc>
                        <a:spcBef>
                          <a:spcPts val="470"/>
                        </a:spcBef>
                      </a:pPr>
                      <a:r>
                        <a:rPr sz="1400" b="1" spc="-5" dirty="0">
                          <a:solidFill>
                            <a:srgbClr val="1B3668"/>
                          </a:solidFill>
                          <a:latin typeface="Calibri"/>
                          <a:cs typeface="Calibri"/>
                        </a:rPr>
                        <a:t>$89</a:t>
                      </a:r>
                      <a:endParaRPr sz="1400" dirty="0">
                        <a:latin typeface="Calibri"/>
                        <a:cs typeface="Calibri"/>
                      </a:endParaRPr>
                    </a:p>
                  </a:txBody>
                  <a:tcPr marL="0" marR="0" marT="5969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solidFill>
                      <a:srgbClr val="C8E1F5"/>
                    </a:solidFill>
                  </a:tcPr>
                </a:tc>
                <a:tc>
                  <a:txBody>
                    <a:bodyPr/>
                    <a:lstStyle/>
                    <a:p>
                      <a:pPr marR="207645" algn="r">
                        <a:lnSpc>
                          <a:spcPct val="100000"/>
                        </a:lnSpc>
                        <a:spcBef>
                          <a:spcPts val="470"/>
                        </a:spcBef>
                      </a:pPr>
                      <a:r>
                        <a:rPr sz="1400" spc="-5" dirty="0">
                          <a:solidFill>
                            <a:srgbClr val="1B3668"/>
                          </a:solidFill>
                          <a:latin typeface="Calibri"/>
                          <a:cs typeface="Calibri"/>
                        </a:rPr>
                        <a:t>$137</a:t>
                      </a:r>
                      <a:endParaRPr sz="1400" dirty="0">
                        <a:latin typeface="Calibri"/>
                        <a:cs typeface="Calibri"/>
                      </a:endParaRPr>
                    </a:p>
                  </a:txBody>
                  <a:tcPr marL="0" marR="0" marT="5969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a:txBody>
                    <a:bodyPr/>
                    <a:lstStyle/>
                    <a:p>
                      <a:pPr marL="210820">
                        <a:lnSpc>
                          <a:spcPct val="100000"/>
                        </a:lnSpc>
                        <a:spcBef>
                          <a:spcPts val="470"/>
                        </a:spcBef>
                      </a:pPr>
                      <a:r>
                        <a:rPr sz="1400" b="1" spc="-5" dirty="0">
                          <a:solidFill>
                            <a:srgbClr val="1B3668"/>
                          </a:solidFill>
                          <a:latin typeface="Calibri"/>
                          <a:cs typeface="Calibri"/>
                        </a:rPr>
                        <a:t>$150</a:t>
                      </a:r>
                      <a:endParaRPr sz="1400" dirty="0">
                        <a:latin typeface="Calibri"/>
                        <a:cs typeface="Calibri"/>
                      </a:endParaRPr>
                    </a:p>
                  </a:txBody>
                  <a:tcPr marL="0" marR="0" marT="5969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solidFill>
                      <a:srgbClr val="C8E1F5"/>
                    </a:solidFill>
                  </a:tcPr>
                </a:tc>
                <a:extLst>
                  <a:ext uri="{0D108BD9-81ED-4DB2-BD59-A6C34878D82A}">
                    <a16:rowId xmlns:a16="http://schemas.microsoft.com/office/drawing/2014/main" val="10006"/>
                  </a:ext>
                </a:extLst>
              </a:tr>
              <a:tr h="350663">
                <a:tc>
                  <a:txBody>
                    <a:bodyPr/>
                    <a:lstStyle/>
                    <a:p>
                      <a:pPr marL="83820">
                        <a:lnSpc>
                          <a:spcPct val="100000"/>
                        </a:lnSpc>
                        <a:spcBef>
                          <a:spcPts val="360"/>
                        </a:spcBef>
                      </a:pPr>
                      <a:r>
                        <a:rPr sz="1400" dirty="0">
                          <a:solidFill>
                            <a:srgbClr val="1B3668"/>
                          </a:solidFill>
                          <a:latin typeface="Calibri"/>
                          <a:cs typeface="Calibri"/>
                        </a:rPr>
                        <a:t>KP </a:t>
                      </a:r>
                      <a:r>
                        <a:rPr sz="1400" spc="-30" dirty="0">
                          <a:solidFill>
                            <a:srgbClr val="1B3668"/>
                          </a:solidFill>
                          <a:latin typeface="Calibri"/>
                          <a:cs typeface="Calibri"/>
                        </a:rPr>
                        <a:t>WA</a:t>
                      </a:r>
                      <a:r>
                        <a:rPr sz="1400" spc="-120" dirty="0">
                          <a:solidFill>
                            <a:srgbClr val="1B3668"/>
                          </a:solidFill>
                          <a:latin typeface="Calibri"/>
                          <a:cs typeface="Calibri"/>
                        </a:rPr>
                        <a:t> </a:t>
                      </a:r>
                      <a:r>
                        <a:rPr sz="1400" spc="-20" dirty="0">
                          <a:solidFill>
                            <a:srgbClr val="1B3668"/>
                          </a:solidFill>
                          <a:latin typeface="Calibri"/>
                          <a:cs typeface="Calibri"/>
                        </a:rPr>
                        <a:t>Value</a:t>
                      </a:r>
                      <a:endParaRPr sz="1400" dirty="0">
                        <a:latin typeface="Calibri"/>
                        <a:cs typeface="Calibri"/>
                      </a:endParaRPr>
                    </a:p>
                  </a:txBody>
                  <a:tcPr marL="0" marR="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a:txBody>
                    <a:bodyPr/>
                    <a:lstStyle/>
                    <a:p>
                      <a:pPr algn="ctr">
                        <a:lnSpc>
                          <a:spcPct val="100000"/>
                        </a:lnSpc>
                        <a:spcBef>
                          <a:spcPts val="360"/>
                        </a:spcBef>
                      </a:pPr>
                      <a:r>
                        <a:rPr sz="1400" spc="-5" dirty="0">
                          <a:solidFill>
                            <a:srgbClr val="1B3668"/>
                          </a:solidFill>
                          <a:latin typeface="Calibri"/>
                          <a:cs typeface="Calibri"/>
                        </a:rPr>
                        <a:t>$69</a:t>
                      </a:r>
                      <a:endParaRPr sz="1400" dirty="0">
                        <a:latin typeface="Calibri"/>
                        <a:cs typeface="Calibri"/>
                      </a:endParaRPr>
                    </a:p>
                  </a:txBody>
                  <a:tcPr marL="0" marR="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a:txBody>
                    <a:bodyPr/>
                    <a:lstStyle/>
                    <a:p>
                      <a:pPr algn="ctr">
                        <a:lnSpc>
                          <a:spcPct val="100000"/>
                        </a:lnSpc>
                        <a:spcBef>
                          <a:spcPts val="360"/>
                        </a:spcBef>
                      </a:pPr>
                      <a:r>
                        <a:rPr sz="1400" b="1" spc="-5" dirty="0">
                          <a:solidFill>
                            <a:srgbClr val="1B3668"/>
                          </a:solidFill>
                          <a:latin typeface="Calibri"/>
                          <a:cs typeface="Calibri"/>
                        </a:rPr>
                        <a:t>$78</a:t>
                      </a:r>
                      <a:endParaRPr sz="1400" dirty="0">
                        <a:latin typeface="Calibri"/>
                        <a:cs typeface="Calibri"/>
                      </a:endParaRPr>
                    </a:p>
                  </a:txBody>
                  <a:tcPr marL="0" marR="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solidFill>
                      <a:srgbClr val="C8E1F5"/>
                    </a:solidFill>
                  </a:tcPr>
                </a:tc>
                <a:tc>
                  <a:txBody>
                    <a:bodyPr/>
                    <a:lstStyle/>
                    <a:p>
                      <a:pPr algn="ctr">
                        <a:lnSpc>
                          <a:spcPct val="100000"/>
                        </a:lnSpc>
                        <a:spcBef>
                          <a:spcPts val="360"/>
                        </a:spcBef>
                      </a:pPr>
                      <a:r>
                        <a:rPr sz="1400" spc="-5" dirty="0">
                          <a:solidFill>
                            <a:srgbClr val="1B3668"/>
                          </a:solidFill>
                          <a:latin typeface="Calibri"/>
                          <a:cs typeface="Calibri"/>
                        </a:rPr>
                        <a:t>$148</a:t>
                      </a:r>
                      <a:endParaRPr sz="1400" dirty="0">
                        <a:latin typeface="Calibri"/>
                        <a:cs typeface="Calibri"/>
                      </a:endParaRPr>
                    </a:p>
                  </a:txBody>
                  <a:tcPr marL="0" marR="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a:txBody>
                    <a:bodyPr/>
                    <a:lstStyle/>
                    <a:p>
                      <a:pPr marL="210820">
                        <a:lnSpc>
                          <a:spcPct val="100000"/>
                        </a:lnSpc>
                        <a:spcBef>
                          <a:spcPts val="360"/>
                        </a:spcBef>
                      </a:pPr>
                      <a:r>
                        <a:rPr sz="1400" b="1" spc="-5" dirty="0">
                          <a:solidFill>
                            <a:srgbClr val="1B3668"/>
                          </a:solidFill>
                          <a:latin typeface="Calibri"/>
                          <a:cs typeface="Calibri"/>
                        </a:rPr>
                        <a:t>$166</a:t>
                      </a:r>
                      <a:endParaRPr sz="1400" dirty="0">
                        <a:latin typeface="Calibri"/>
                        <a:cs typeface="Calibri"/>
                      </a:endParaRPr>
                    </a:p>
                  </a:txBody>
                  <a:tcPr marL="0" marR="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solidFill>
                      <a:srgbClr val="C8E1F5"/>
                    </a:solidFill>
                  </a:tcPr>
                </a:tc>
                <a:tc>
                  <a:txBody>
                    <a:bodyPr/>
                    <a:lstStyle/>
                    <a:p>
                      <a:pPr marR="207645" algn="r">
                        <a:lnSpc>
                          <a:spcPct val="100000"/>
                        </a:lnSpc>
                        <a:spcBef>
                          <a:spcPts val="360"/>
                        </a:spcBef>
                      </a:pPr>
                      <a:r>
                        <a:rPr sz="1400" spc="-5" dirty="0">
                          <a:solidFill>
                            <a:srgbClr val="1B3668"/>
                          </a:solidFill>
                          <a:latin typeface="Calibri"/>
                          <a:cs typeface="Calibri"/>
                        </a:rPr>
                        <a:t>$121</a:t>
                      </a:r>
                      <a:endParaRPr sz="1400" dirty="0">
                        <a:latin typeface="Calibri"/>
                        <a:cs typeface="Calibri"/>
                      </a:endParaRPr>
                    </a:p>
                  </a:txBody>
                  <a:tcPr marL="0" marR="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a:txBody>
                    <a:bodyPr/>
                    <a:lstStyle/>
                    <a:p>
                      <a:pPr marR="247015" algn="r">
                        <a:lnSpc>
                          <a:spcPct val="100000"/>
                        </a:lnSpc>
                        <a:spcBef>
                          <a:spcPts val="360"/>
                        </a:spcBef>
                      </a:pPr>
                      <a:r>
                        <a:rPr sz="1400" b="1" spc="-5" dirty="0">
                          <a:solidFill>
                            <a:srgbClr val="1B3668"/>
                          </a:solidFill>
                          <a:latin typeface="Calibri"/>
                          <a:cs typeface="Calibri"/>
                        </a:rPr>
                        <a:t>$137</a:t>
                      </a:r>
                      <a:endParaRPr sz="1400" dirty="0">
                        <a:latin typeface="Calibri"/>
                        <a:cs typeface="Calibri"/>
                      </a:endParaRPr>
                    </a:p>
                  </a:txBody>
                  <a:tcPr marL="0" marR="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solidFill>
                      <a:srgbClr val="C8E1F5"/>
                    </a:solidFill>
                  </a:tcPr>
                </a:tc>
                <a:tc>
                  <a:txBody>
                    <a:bodyPr/>
                    <a:lstStyle/>
                    <a:p>
                      <a:pPr marR="207645" algn="r">
                        <a:lnSpc>
                          <a:spcPct val="100000"/>
                        </a:lnSpc>
                        <a:spcBef>
                          <a:spcPts val="360"/>
                        </a:spcBef>
                      </a:pPr>
                      <a:r>
                        <a:rPr sz="1400" spc="-5" dirty="0">
                          <a:solidFill>
                            <a:srgbClr val="1B3668"/>
                          </a:solidFill>
                          <a:latin typeface="Calibri"/>
                          <a:cs typeface="Calibri"/>
                        </a:rPr>
                        <a:t>$200</a:t>
                      </a:r>
                      <a:endParaRPr sz="1400" dirty="0">
                        <a:latin typeface="Calibri"/>
                        <a:cs typeface="Calibri"/>
                      </a:endParaRPr>
                    </a:p>
                  </a:txBody>
                  <a:tcPr marL="0" marR="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a:txBody>
                    <a:bodyPr/>
                    <a:lstStyle/>
                    <a:p>
                      <a:pPr marL="210185">
                        <a:lnSpc>
                          <a:spcPct val="100000"/>
                        </a:lnSpc>
                        <a:spcBef>
                          <a:spcPts val="360"/>
                        </a:spcBef>
                      </a:pPr>
                      <a:r>
                        <a:rPr sz="1400" b="1" spc="-5" dirty="0">
                          <a:solidFill>
                            <a:srgbClr val="1B3668"/>
                          </a:solidFill>
                          <a:latin typeface="Calibri"/>
                          <a:cs typeface="Calibri"/>
                        </a:rPr>
                        <a:t>$225</a:t>
                      </a:r>
                      <a:endParaRPr sz="1400" dirty="0">
                        <a:latin typeface="Calibri"/>
                        <a:cs typeface="Calibri"/>
                      </a:endParaRPr>
                    </a:p>
                  </a:txBody>
                  <a:tcPr marL="0" marR="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solidFill>
                      <a:srgbClr val="C8E1F5"/>
                    </a:solidFill>
                  </a:tcPr>
                </a:tc>
                <a:extLst>
                  <a:ext uri="{0D108BD9-81ED-4DB2-BD59-A6C34878D82A}">
                    <a16:rowId xmlns:a16="http://schemas.microsoft.com/office/drawing/2014/main" val="10007"/>
                  </a:ext>
                </a:extLst>
              </a:tr>
              <a:tr h="350663">
                <a:tc>
                  <a:txBody>
                    <a:bodyPr/>
                    <a:lstStyle/>
                    <a:p>
                      <a:pPr marL="83185">
                        <a:lnSpc>
                          <a:spcPct val="100000"/>
                        </a:lnSpc>
                        <a:spcBef>
                          <a:spcPts val="360"/>
                        </a:spcBef>
                      </a:pPr>
                      <a:r>
                        <a:rPr sz="1400" dirty="0">
                          <a:solidFill>
                            <a:srgbClr val="1B3668"/>
                          </a:solidFill>
                          <a:latin typeface="Calibri"/>
                          <a:cs typeface="Calibri"/>
                        </a:rPr>
                        <a:t>UMP</a:t>
                      </a:r>
                      <a:r>
                        <a:rPr sz="1400" spc="-110" dirty="0">
                          <a:solidFill>
                            <a:srgbClr val="1B3668"/>
                          </a:solidFill>
                          <a:latin typeface="Calibri"/>
                          <a:cs typeface="Calibri"/>
                        </a:rPr>
                        <a:t> </a:t>
                      </a:r>
                      <a:r>
                        <a:rPr sz="1400" dirty="0">
                          <a:solidFill>
                            <a:srgbClr val="1B3668"/>
                          </a:solidFill>
                          <a:latin typeface="Calibri"/>
                          <a:cs typeface="Calibri"/>
                        </a:rPr>
                        <a:t>Classic</a:t>
                      </a:r>
                      <a:endParaRPr sz="1400" dirty="0">
                        <a:latin typeface="Calibri"/>
                        <a:cs typeface="Calibri"/>
                      </a:endParaRPr>
                    </a:p>
                  </a:txBody>
                  <a:tcPr marL="0" marR="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a:txBody>
                    <a:bodyPr/>
                    <a:lstStyle/>
                    <a:p>
                      <a:pPr algn="ctr">
                        <a:lnSpc>
                          <a:spcPct val="100000"/>
                        </a:lnSpc>
                        <a:spcBef>
                          <a:spcPts val="360"/>
                        </a:spcBef>
                      </a:pPr>
                      <a:r>
                        <a:rPr sz="1400" spc="-5" dirty="0">
                          <a:solidFill>
                            <a:srgbClr val="1B3668"/>
                          </a:solidFill>
                          <a:latin typeface="Calibri"/>
                          <a:cs typeface="Calibri"/>
                        </a:rPr>
                        <a:t>$94</a:t>
                      </a:r>
                      <a:endParaRPr sz="1400" dirty="0">
                        <a:latin typeface="Calibri"/>
                        <a:cs typeface="Calibri"/>
                      </a:endParaRPr>
                    </a:p>
                  </a:txBody>
                  <a:tcPr marL="0" marR="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a:txBody>
                    <a:bodyPr/>
                    <a:lstStyle/>
                    <a:p>
                      <a:pPr algn="ctr">
                        <a:lnSpc>
                          <a:spcPct val="100000"/>
                        </a:lnSpc>
                        <a:spcBef>
                          <a:spcPts val="360"/>
                        </a:spcBef>
                      </a:pPr>
                      <a:r>
                        <a:rPr sz="1400" b="1" spc="-5" dirty="0">
                          <a:solidFill>
                            <a:srgbClr val="1B3668"/>
                          </a:solidFill>
                          <a:latin typeface="Calibri"/>
                          <a:cs typeface="Calibri"/>
                        </a:rPr>
                        <a:t>$102</a:t>
                      </a:r>
                      <a:endParaRPr sz="1400" dirty="0">
                        <a:latin typeface="Calibri"/>
                        <a:cs typeface="Calibri"/>
                      </a:endParaRPr>
                    </a:p>
                  </a:txBody>
                  <a:tcPr marL="0" marR="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solidFill>
                      <a:srgbClr val="C8E1F5"/>
                    </a:solidFill>
                  </a:tcPr>
                </a:tc>
                <a:tc>
                  <a:txBody>
                    <a:bodyPr/>
                    <a:lstStyle/>
                    <a:p>
                      <a:pPr algn="ctr">
                        <a:lnSpc>
                          <a:spcPct val="100000"/>
                        </a:lnSpc>
                        <a:spcBef>
                          <a:spcPts val="360"/>
                        </a:spcBef>
                      </a:pPr>
                      <a:r>
                        <a:rPr sz="1400" spc="-5" dirty="0">
                          <a:solidFill>
                            <a:srgbClr val="1B3668"/>
                          </a:solidFill>
                          <a:latin typeface="Calibri"/>
                          <a:cs typeface="Calibri"/>
                        </a:rPr>
                        <a:t>$198</a:t>
                      </a:r>
                      <a:endParaRPr sz="1400" dirty="0">
                        <a:latin typeface="Calibri"/>
                        <a:cs typeface="Calibri"/>
                      </a:endParaRPr>
                    </a:p>
                  </a:txBody>
                  <a:tcPr marL="0" marR="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a:txBody>
                    <a:bodyPr/>
                    <a:lstStyle/>
                    <a:p>
                      <a:pPr marL="210185">
                        <a:lnSpc>
                          <a:spcPct val="100000"/>
                        </a:lnSpc>
                        <a:spcBef>
                          <a:spcPts val="360"/>
                        </a:spcBef>
                      </a:pPr>
                      <a:r>
                        <a:rPr sz="1400" b="1" spc="-5" dirty="0">
                          <a:solidFill>
                            <a:srgbClr val="1B3668"/>
                          </a:solidFill>
                          <a:latin typeface="Calibri"/>
                          <a:cs typeface="Calibri"/>
                        </a:rPr>
                        <a:t>$214</a:t>
                      </a:r>
                      <a:endParaRPr sz="1400" dirty="0">
                        <a:latin typeface="Calibri"/>
                        <a:cs typeface="Calibri"/>
                      </a:endParaRPr>
                    </a:p>
                  </a:txBody>
                  <a:tcPr marL="0" marR="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solidFill>
                      <a:srgbClr val="C8E1F5"/>
                    </a:solidFill>
                  </a:tcPr>
                </a:tc>
                <a:tc>
                  <a:txBody>
                    <a:bodyPr/>
                    <a:lstStyle/>
                    <a:p>
                      <a:pPr marR="207645" algn="r">
                        <a:lnSpc>
                          <a:spcPct val="100000"/>
                        </a:lnSpc>
                        <a:spcBef>
                          <a:spcPts val="360"/>
                        </a:spcBef>
                      </a:pPr>
                      <a:r>
                        <a:rPr sz="1400" spc="-5" dirty="0">
                          <a:solidFill>
                            <a:srgbClr val="1B3668"/>
                          </a:solidFill>
                          <a:latin typeface="Calibri"/>
                          <a:cs typeface="Calibri"/>
                        </a:rPr>
                        <a:t>$165</a:t>
                      </a:r>
                      <a:endParaRPr sz="1400" dirty="0">
                        <a:latin typeface="Calibri"/>
                        <a:cs typeface="Calibri"/>
                      </a:endParaRPr>
                    </a:p>
                  </a:txBody>
                  <a:tcPr marL="0" marR="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a:txBody>
                    <a:bodyPr/>
                    <a:lstStyle/>
                    <a:p>
                      <a:pPr marR="247015" algn="r">
                        <a:lnSpc>
                          <a:spcPct val="100000"/>
                        </a:lnSpc>
                        <a:spcBef>
                          <a:spcPts val="360"/>
                        </a:spcBef>
                      </a:pPr>
                      <a:r>
                        <a:rPr sz="1400" b="1" spc="-5" dirty="0">
                          <a:solidFill>
                            <a:srgbClr val="1B3668"/>
                          </a:solidFill>
                          <a:latin typeface="Calibri"/>
                          <a:cs typeface="Calibri"/>
                        </a:rPr>
                        <a:t>$179</a:t>
                      </a:r>
                      <a:endParaRPr sz="1400" dirty="0">
                        <a:latin typeface="Calibri"/>
                        <a:cs typeface="Calibri"/>
                      </a:endParaRPr>
                    </a:p>
                  </a:txBody>
                  <a:tcPr marL="0" marR="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solidFill>
                      <a:srgbClr val="C8E1F5"/>
                    </a:solidFill>
                  </a:tcPr>
                </a:tc>
                <a:tc>
                  <a:txBody>
                    <a:bodyPr/>
                    <a:lstStyle/>
                    <a:p>
                      <a:pPr marR="207645" algn="r">
                        <a:lnSpc>
                          <a:spcPct val="100000"/>
                        </a:lnSpc>
                        <a:spcBef>
                          <a:spcPts val="360"/>
                        </a:spcBef>
                      </a:pPr>
                      <a:r>
                        <a:rPr sz="1400" spc="-5" dirty="0">
                          <a:solidFill>
                            <a:srgbClr val="1B3668"/>
                          </a:solidFill>
                          <a:latin typeface="Calibri"/>
                          <a:cs typeface="Calibri"/>
                        </a:rPr>
                        <a:t>$269</a:t>
                      </a:r>
                      <a:endParaRPr sz="1400" dirty="0">
                        <a:latin typeface="Calibri"/>
                        <a:cs typeface="Calibri"/>
                      </a:endParaRPr>
                    </a:p>
                  </a:txBody>
                  <a:tcPr marL="0" marR="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a:txBody>
                    <a:bodyPr/>
                    <a:lstStyle/>
                    <a:p>
                      <a:pPr marL="210185">
                        <a:lnSpc>
                          <a:spcPct val="100000"/>
                        </a:lnSpc>
                        <a:spcBef>
                          <a:spcPts val="360"/>
                        </a:spcBef>
                      </a:pPr>
                      <a:r>
                        <a:rPr sz="1400" b="1" spc="-5" dirty="0">
                          <a:solidFill>
                            <a:srgbClr val="1B3668"/>
                          </a:solidFill>
                          <a:latin typeface="Calibri"/>
                          <a:cs typeface="Calibri"/>
                        </a:rPr>
                        <a:t>$291</a:t>
                      </a:r>
                      <a:endParaRPr sz="1400" dirty="0">
                        <a:latin typeface="Calibri"/>
                        <a:cs typeface="Calibri"/>
                      </a:endParaRPr>
                    </a:p>
                  </a:txBody>
                  <a:tcPr marL="0" marR="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solidFill>
                      <a:srgbClr val="C8E1F5"/>
                    </a:solidFill>
                  </a:tcPr>
                </a:tc>
                <a:extLst>
                  <a:ext uri="{0D108BD9-81ED-4DB2-BD59-A6C34878D82A}">
                    <a16:rowId xmlns:a16="http://schemas.microsoft.com/office/drawing/2014/main" val="10008"/>
                  </a:ext>
                </a:extLst>
              </a:tr>
              <a:tr h="350663">
                <a:tc>
                  <a:txBody>
                    <a:bodyPr/>
                    <a:lstStyle/>
                    <a:p>
                      <a:pPr marL="83185">
                        <a:lnSpc>
                          <a:spcPct val="100000"/>
                        </a:lnSpc>
                        <a:spcBef>
                          <a:spcPts val="360"/>
                        </a:spcBef>
                      </a:pPr>
                      <a:r>
                        <a:rPr sz="1400" dirty="0">
                          <a:solidFill>
                            <a:srgbClr val="1B3668"/>
                          </a:solidFill>
                          <a:latin typeface="Calibri"/>
                          <a:cs typeface="Calibri"/>
                        </a:rPr>
                        <a:t>UMP</a:t>
                      </a:r>
                      <a:r>
                        <a:rPr sz="1400" spc="-105" dirty="0">
                          <a:solidFill>
                            <a:srgbClr val="1B3668"/>
                          </a:solidFill>
                          <a:latin typeface="Calibri"/>
                          <a:cs typeface="Calibri"/>
                        </a:rPr>
                        <a:t> </a:t>
                      </a:r>
                      <a:r>
                        <a:rPr sz="1400" dirty="0">
                          <a:solidFill>
                            <a:srgbClr val="1B3668"/>
                          </a:solidFill>
                          <a:latin typeface="Calibri"/>
                          <a:cs typeface="Calibri"/>
                        </a:rPr>
                        <a:t>CDHP</a:t>
                      </a:r>
                      <a:endParaRPr sz="1400" dirty="0">
                        <a:latin typeface="Calibri"/>
                        <a:cs typeface="Calibri"/>
                      </a:endParaRPr>
                    </a:p>
                  </a:txBody>
                  <a:tcPr marL="0" marR="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a:txBody>
                    <a:bodyPr/>
                    <a:lstStyle/>
                    <a:p>
                      <a:pPr algn="ctr">
                        <a:lnSpc>
                          <a:spcPct val="100000"/>
                        </a:lnSpc>
                        <a:spcBef>
                          <a:spcPts val="360"/>
                        </a:spcBef>
                      </a:pPr>
                      <a:r>
                        <a:rPr sz="1400" spc="-5" dirty="0">
                          <a:solidFill>
                            <a:srgbClr val="1B3668"/>
                          </a:solidFill>
                          <a:latin typeface="Calibri"/>
                          <a:cs typeface="Calibri"/>
                        </a:rPr>
                        <a:t>$25</a:t>
                      </a:r>
                      <a:endParaRPr sz="1400" dirty="0">
                        <a:latin typeface="Calibri"/>
                        <a:cs typeface="Calibri"/>
                      </a:endParaRPr>
                    </a:p>
                  </a:txBody>
                  <a:tcPr marL="0" marR="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a:txBody>
                    <a:bodyPr/>
                    <a:lstStyle/>
                    <a:p>
                      <a:pPr algn="ctr">
                        <a:lnSpc>
                          <a:spcPct val="100000"/>
                        </a:lnSpc>
                        <a:spcBef>
                          <a:spcPts val="360"/>
                        </a:spcBef>
                      </a:pPr>
                      <a:r>
                        <a:rPr sz="1400" b="1" spc="-5" dirty="0">
                          <a:solidFill>
                            <a:srgbClr val="1B3668"/>
                          </a:solidFill>
                          <a:latin typeface="Calibri"/>
                          <a:cs typeface="Calibri"/>
                        </a:rPr>
                        <a:t>$25</a:t>
                      </a:r>
                      <a:endParaRPr sz="1400" dirty="0">
                        <a:latin typeface="Calibri"/>
                        <a:cs typeface="Calibri"/>
                      </a:endParaRPr>
                    </a:p>
                  </a:txBody>
                  <a:tcPr marL="0" marR="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solidFill>
                      <a:srgbClr val="C8E1F5"/>
                    </a:solidFill>
                  </a:tcPr>
                </a:tc>
                <a:tc>
                  <a:txBody>
                    <a:bodyPr/>
                    <a:lstStyle/>
                    <a:p>
                      <a:pPr algn="ctr">
                        <a:lnSpc>
                          <a:spcPct val="100000"/>
                        </a:lnSpc>
                        <a:spcBef>
                          <a:spcPts val="360"/>
                        </a:spcBef>
                      </a:pPr>
                      <a:r>
                        <a:rPr sz="1400" spc="-5" dirty="0">
                          <a:solidFill>
                            <a:srgbClr val="1B3668"/>
                          </a:solidFill>
                          <a:latin typeface="Calibri"/>
                          <a:cs typeface="Calibri"/>
                        </a:rPr>
                        <a:t>$60</a:t>
                      </a:r>
                      <a:endParaRPr sz="1400" dirty="0">
                        <a:latin typeface="Calibri"/>
                        <a:cs typeface="Calibri"/>
                      </a:endParaRPr>
                    </a:p>
                  </a:txBody>
                  <a:tcPr marL="0" marR="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a:txBody>
                    <a:bodyPr/>
                    <a:lstStyle/>
                    <a:p>
                      <a:pPr marL="255904">
                        <a:lnSpc>
                          <a:spcPct val="100000"/>
                        </a:lnSpc>
                        <a:spcBef>
                          <a:spcPts val="360"/>
                        </a:spcBef>
                      </a:pPr>
                      <a:r>
                        <a:rPr sz="1400" b="1" spc="-5" dirty="0">
                          <a:solidFill>
                            <a:srgbClr val="1B3668"/>
                          </a:solidFill>
                          <a:latin typeface="Calibri"/>
                          <a:cs typeface="Calibri"/>
                        </a:rPr>
                        <a:t>$60</a:t>
                      </a:r>
                      <a:endParaRPr sz="1400" dirty="0">
                        <a:latin typeface="Calibri"/>
                        <a:cs typeface="Calibri"/>
                      </a:endParaRPr>
                    </a:p>
                  </a:txBody>
                  <a:tcPr marL="0" marR="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solidFill>
                      <a:srgbClr val="C8E1F5"/>
                    </a:solidFill>
                  </a:tcPr>
                </a:tc>
                <a:tc>
                  <a:txBody>
                    <a:bodyPr/>
                    <a:lstStyle/>
                    <a:p>
                      <a:pPr marR="252095" algn="r">
                        <a:lnSpc>
                          <a:spcPct val="100000"/>
                        </a:lnSpc>
                        <a:spcBef>
                          <a:spcPts val="360"/>
                        </a:spcBef>
                      </a:pPr>
                      <a:r>
                        <a:rPr sz="1400" spc="-5" dirty="0">
                          <a:solidFill>
                            <a:srgbClr val="1B3668"/>
                          </a:solidFill>
                          <a:latin typeface="Calibri"/>
                          <a:cs typeface="Calibri"/>
                        </a:rPr>
                        <a:t>$44</a:t>
                      </a:r>
                      <a:endParaRPr sz="1400" dirty="0">
                        <a:latin typeface="Calibri"/>
                        <a:cs typeface="Calibri"/>
                      </a:endParaRPr>
                    </a:p>
                  </a:txBody>
                  <a:tcPr marL="0" marR="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a:txBody>
                    <a:bodyPr/>
                    <a:lstStyle/>
                    <a:p>
                      <a:pPr marR="292735" algn="r">
                        <a:lnSpc>
                          <a:spcPct val="100000"/>
                        </a:lnSpc>
                        <a:spcBef>
                          <a:spcPts val="360"/>
                        </a:spcBef>
                      </a:pPr>
                      <a:r>
                        <a:rPr sz="1400" b="1" spc="-5" dirty="0">
                          <a:solidFill>
                            <a:srgbClr val="1B3668"/>
                          </a:solidFill>
                          <a:latin typeface="Calibri"/>
                          <a:cs typeface="Calibri"/>
                        </a:rPr>
                        <a:t>$44</a:t>
                      </a:r>
                      <a:endParaRPr sz="1400" dirty="0">
                        <a:latin typeface="Calibri"/>
                        <a:cs typeface="Calibri"/>
                      </a:endParaRPr>
                    </a:p>
                  </a:txBody>
                  <a:tcPr marL="0" marR="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solidFill>
                      <a:srgbClr val="C8E1F5"/>
                    </a:solidFill>
                  </a:tcPr>
                </a:tc>
                <a:tc>
                  <a:txBody>
                    <a:bodyPr/>
                    <a:lstStyle/>
                    <a:p>
                      <a:pPr marR="252095" algn="r">
                        <a:lnSpc>
                          <a:spcPct val="100000"/>
                        </a:lnSpc>
                        <a:spcBef>
                          <a:spcPts val="360"/>
                        </a:spcBef>
                      </a:pPr>
                      <a:r>
                        <a:rPr sz="1400" spc="-5" dirty="0">
                          <a:solidFill>
                            <a:srgbClr val="1B3668"/>
                          </a:solidFill>
                          <a:latin typeface="Calibri"/>
                          <a:cs typeface="Calibri"/>
                        </a:rPr>
                        <a:t>$79</a:t>
                      </a:r>
                      <a:endParaRPr sz="1400" dirty="0">
                        <a:latin typeface="Calibri"/>
                        <a:cs typeface="Calibri"/>
                      </a:endParaRPr>
                    </a:p>
                  </a:txBody>
                  <a:tcPr marL="0" marR="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a:txBody>
                    <a:bodyPr/>
                    <a:lstStyle/>
                    <a:p>
                      <a:pPr marL="255904">
                        <a:lnSpc>
                          <a:spcPct val="100000"/>
                        </a:lnSpc>
                        <a:spcBef>
                          <a:spcPts val="360"/>
                        </a:spcBef>
                      </a:pPr>
                      <a:r>
                        <a:rPr sz="1400" b="1" spc="-5" dirty="0">
                          <a:solidFill>
                            <a:srgbClr val="1B3668"/>
                          </a:solidFill>
                          <a:latin typeface="Calibri"/>
                          <a:cs typeface="Calibri"/>
                        </a:rPr>
                        <a:t>$79</a:t>
                      </a:r>
                      <a:endParaRPr sz="1400" dirty="0">
                        <a:latin typeface="Calibri"/>
                        <a:cs typeface="Calibri"/>
                      </a:endParaRPr>
                    </a:p>
                  </a:txBody>
                  <a:tcPr marL="0" marR="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solidFill>
                      <a:srgbClr val="C8E1F5"/>
                    </a:solidFill>
                  </a:tcPr>
                </a:tc>
                <a:extLst>
                  <a:ext uri="{0D108BD9-81ED-4DB2-BD59-A6C34878D82A}">
                    <a16:rowId xmlns:a16="http://schemas.microsoft.com/office/drawing/2014/main" val="10009"/>
                  </a:ext>
                </a:extLst>
              </a:tr>
              <a:tr h="350663">
                <a:tc>
                  <a:txBody>
                    <a:bodyPr/>
                    <a:lstStyle/>
                    <a:p>
                      <a:pPr marL="83185">
                        <a:lnSpc>
                          <a:spcPct val="100000"/>
                        </a:lnSpc>
                        <a:spcBef>
                          <a:spcPts val="360"/>
                        </a:spcBef>
                      </a:pPr>
                      <a:r>
                        <a:rPr sz="1400" spc="-5" dirty="0">
                          <a:solidFill>
                            <a:srgbClr val="1B3668"/>
                          </a:solidFill>
                          <a:latin typeface="Calibri"/>
                          <a:cs typeface="Calibri"/>
                        </a:rPr>
                        <a:t>UMP</a:t>
                      </a:r>
                      <a:r>
                        <a:rPr sz="1400" spc="-85" dirty="0">
                          <a:solidFill>
                            <a:srgbClr val="1B3668"/>
                          </a:solidFill>
                          <a:latin typeface="Calibri"/>
                          <a:cs typeface="Calibri"/>
                        </a:rPr>
                        <a:t> </a:t>
                      </a:r>
                      <a:r>
                        <a:rPr sz="1400" spc="-10" dirty="0">
                          <a:solidFill>
                            <a:srgbClr val="1B3668"/>
                          </a:solidFill>
                          <a:latin typeface="Calibri"/>
                          <a:cs typeface="Calibri"/>
                        </a:rPr>
                        <a:t>Plus</a:t>
                      </a:r>
                      <a:endParaRPr sz="1400" dirty="0">
                        <a:latin typeface="Calibri"/>
                        <a:cs typeface="Calibri"/>
                      </a:endParaRPr>
                    </a:p>
                  </a:txBody>
                  <a:tcPr marL="0" marR="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a:txBody>
                    <a:bodyPr/>
                    <a:lstStyle/>
                    <a:p>
                      <a:pPr algn="ctr">
                        <a:lnSpc>
                          <a:spcPct val="100000"/>
                        </a:lnSpc>
                        <a:spcBef>
                          <a:spcPts val="360"/>
                        </a:spcBef>
                      </a:pPr>
                      <a:r>
                        <a:rPr sz="1400" spc="-5" dirty="0">
                          <a:solidFill>
                            <a:srgbClr val="1B3668"/>
                          </a:solidFill>
                          <a:latin typeface="Calibri"/>
                          <a:cs typeface="Calibri"/>
                        </a:rPr>
                        <a:t>$66</a:t>
                      </a:r>
                      <a:endParaRPr sz="1400" dirty="0">
                        <a:latin typeface="Calibri"/>
                        <a:cs typeface="Calibri"/>
                      </a:endParaRPr>
                    </a:p>
                  </a:txBody>
                  <a:tcPr marL="0" marR="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a:txBody>
                    <a:bodyPr/>
                    <a:lstStyle/>
                    <a:p>
                      <a:pPr algn="ctr">
                        <a:lnSpc>
                          <a:spcPct val="100000"/>
                        </a:lnSpc>
                        <a:spcBef>
                          <a:spcPts val="360"/>
                        </a:spcBef>
                      </a:pPr>
                      <a:r>
                        <a:rPr sz="1400" b="1" spc="-5" dirty="0">
                          <a:solidFill>
                            <a:srgbClr val="1B3668"/>
                          </a:solidFill>
                          <a:latin typeface="Calibri"/>
                          <a:cs typeface="Calibri"/>
                        </a:rPr>
                        <a:t>$45</a:t>
                      </a:r>
                      <a:endParaRPr sz="1400" dirty="0">
                        <a:latin typeface="Calibri"/>
                        <a:cs typeface="Calibri"/>
                      </a:endParaRPr>
                    </a:p>
                  </a:txBody>
                  <a:tcPr marL="0" marR="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solidFill>
                      <a:srgbClr val="C8E1F5"/>
                    </a:solidFill>
                  </a:tcPr>
                </a:tc>
                <a:tc>
                  <a:txBody>
                    <a:bodyPr/>
                    <a:lstStyle/>
                    <a:p>
                      <a:pPr algn="ctr">
                        <a:lnSpc>
                          <a:spcPct val="100000"/>
                        </a:lnSpc>
                        <a:spcBef>
                          <a:spcPts val="360"/>
                        </a:spcBef>
                      </a:pPr>
                      <a:r>
                        <a:rPr sz="1400" spc="-5" dirty="0">
                          <a:solidFill>
                            <a:srgbClr val="1B3668"/>
                          </a:solidFill>
                          <a:latin typeface="Calibri"/>
                          <a:cs typeface="Calibri"/>
                        </a:rPr>
                        <a:t>$142</a:t>
                      </a:r>
                      <a:endParaRPr sz="1400" dirty="0">
                        <a:latin typeface="Calibri"/>
                        <a:cs typeface="Calibri"/>
                      </a:endParaRPr>
                    </a:p>
                  </a:txBody>
                  <a:tcPr marL="0" marR="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a:txBody>
                    <a:bodyPr/>
                    <a:lstStyle/>
                    <a:p>
                      <a:pPr marL="210185">
                        <a:lnSpc>
                          <a:spcPct val="100000"/>
                        </a:lnSpc>
                        <a:spcBef>
                          <a:spcPts val="360"/>
                        </a:spcBef>
                      </a:pPr>
                      <a:r>
                        <a:rPr sz="1400" b="1" spc="-5" dirty="0">
                          <a:solidFill>
                            <a:srgbClr val="1B3668"/>
                          </a:solidFill>
                          <a:latin typeface="Calibri"/>
                          <a:cs typeface="Calibri"/>
                        </a:rPr>
                        <a:t>$100</a:t>
                      </a:r>
                      <a:endParaRPr sz="1400" dirty="0">
                        <a:latin typeface="Calibri"/>
                        <a:cs typeface="Calibri"/>
                      </a:endParaRPr>
                    </a:p>
                  </a:txBody>
                  <a:tcPr marL="0" marR="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solidFill>
                      <a:srgbClr val="C8E1F5"/>
                    </a:solidFill>
                  </a:tcPr>
                </a:tc>
                <a:tc>
                  <a:txBody>
                    <a:bodyPr/>
                    <a:lstStyle/>
                    <a:p>
                      <a:pPr marR="208279" algn="r">
                        <a:lnSpc>
                          <a:spcPct val="100000"/>
                        </a:lnSpc>
                        <a:spcBef>
                          <a:spcPts val="360"/>
                        </a:spcBef>
                      </a:pPr>
                      <a:r>
                        <a:rPr sz="1400" spc="-5" dirty="0">
                          <a:solidFill>
                            <a:srgbClr val="1B3668"/>
                          </a:solidFill>
                          <a:latin typeface="Calibri"/>
                          <a:cs typeface="Calibri"/>
                        </a:rPr>
                        <a:t>$116</a:t>
                      </a:r>
                      <a:endParaRPr sz="1400" dirty="0">
                        <a:latin typeface="Calibri"/>
                        <a:cs typeface="Calibri"/>
                      </a:endParaRPr>
                    </a:p>
                  </a:txBody>
                  <a:tcPr marL="0" marR="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a:txBody>
                    <a:bodyPr/>
                    <a:lstStyle/>
                    <a:p>
                      <a:pPr marR="292735" algn="r">
                        <a:lnSpc>
                          <a:spcPct val="100000"/>
                        </a:lnSpc>
                        <a:spcBef>
                          <a:spcPts val="360"/>
                        </a:spcBef>
                      </a:pPr>
                      <a:r>
                        <a:rPr sz="1400" b="1" spc="-5" dirty="0">
                          <a:solidFill>
                            <a:srgbClr val="1B3668"/>
                          </a:solidFill>
                          <a:latin typeface="Calibri"/>
                          <a:cs typeface="Calibri"/>
                        </a:rPr>
                        <a:t>$79</a:t>
                      </a:r>
                      <a:endParaRPr sz="1400" dirty="0">
                        <a:latin typeface="Calibri"/>
                        <a:cs typeface="Calibri"/>
                      </a:endParaRPr>
                    </a:p>
                  </a:txBody>
                  <a:tcPr marL="0" marR="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solidFill>
                      <a:srgbClr val="C8E1F5"/>
                    </a:solidFill>
                  </a:tcPr>
                </a:tc>
                <a:tc>
                  <a:txBody>
                    <a:bodyPr/>
                    <a:lstStyle/>
                    <a:p>
                      <a:pPr marR="207645" algn="r">
                        <a:lnSpc>
                          <a:spcPct val="100000"/>
                        </a:lnSpc>
                        <a:spcBef>
                          <a:spcPts val="360"/>
                        </a:spcBef>
                      </a:pPr>
                      <a:r>
                        <a:rPr sz="1400" spc="-5" dirty="0">
                          <a:solidFill>
                            <a:srgbClr val="1B3668"/>
                          </a:solidFill>
                          <a:latin typeface="Calibri"/>
                          <a:cs typeface="Calibri"/>
                        </a:rPr>
                        <a:t>$192</a:t>
                      </a:r>
                      <a:endParaRPr sz="1400" dirty="0">
                        <a:latin typeface="Calibri"/>
                        <a:cs typeface="Calibri"/>
                      </a:endParaRPr>
                    </a:p>
                  </a:txBody>
                  <a:tcPr marL="0" marR="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tcPr>
                </a:tc>
                <a:tc>
                  <a:txBody>
                    <a:bodyPr/>
                    <a:lstStyle/>
                    <a:p>
                      <a:pPr marL="210185">
                        <a:lnSpc>
                          <a:spcPct val="100000"/>
                        </a:lnSpc>
                        <a:spcBef>
                          <a:spcPts val="360"/>
                        </a:spcBef>
                      </a:pPr>
                      <a:r>
                        <a:rPr sz="1400" b="1" spc="-5" dirty="0">
                          <a:solidFill>
                            <a:srgbClr val="1B3668"/>
                          </a:solidFill>
                          <a:latin typeface="Calibri"/>
                          <a:cs typeface="Calibri"/>
                        </a:rPr>
                        <a:t>$134</a:t>
                      </a:r>
                      <a:endParaRPr sz="1400" dirty="0">
                        <a:latin typeface="Calibri"/>
                        <a:cs typeface="Calibri"/>
                      </a:endParaRPr>
                    </a:p>
                  </a:txBody>
                  <a:tcPr marL="0" marR="0" marB="0">
                    <a:lnL w="12700">
                      <a:solidFill>
                        <a:srgbClr val="212121"/>
                      </a:solidFill>
                      <a:prstDash val="solid"/>
                    </a:lnL>
                    <a:lnR w="12700">
                      <a:solidFill>
                        <a:srgbClr val="212121"/>
                      </a:solidFill>
                      <a:prstDash val="solid"/>
                    </a:lnR>
                    <a:lnT w="12700">
                      <a:solidFill>
                        <a:srgbClr val="212121"/>
                      </a:solidFill>
                      <a:prstDash val="solid"/>
                    </a:lnT>
                    <a:lnB w="12700">
                      <a:solidFill>
                        <a:srgbClr val="212121"/>
                      </a:solidFill>
                      <a:prstDash val="solid"/>
                    </a:lnB>
                    <a:solidFill>
                      <a:srgbClr val="C8E1F5"/>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4790026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600783" y="1279565"/>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505533" y="367735"/>
            <a:ext cx="11277601" cy="707886"/>
          </a:xfrm>
          <a:prstGeom prst="rect">
            <a:avLst/>
          </a:prstGeom>
          <a:noFill/>
        </p:spPr>
        <p:txBody>
          <a:bodyPr wrap="square" lIns="91440" tIns="45720" rIns="91440" bIns="45720">
            <a:spAutoFit/>
          </a:bodyPr>
          <a:lstStyle/>
          <a:p>
            <a:r>
              <a:rPr lang="en-US" sz="4000" dirty="0">
                <a:ln w="0"/>
                <a:solidFill>
                  <a:srgbClr val="FF9933"/>
                </a:solidFill>
                <a:effectLst>
                  <a:outerShdw blurRad="38100" dist="19050" dir="2700000" algn="tl" rotWithShape="0">
                    <a:schemeClr val="dk1">
                      <a:alpha val="40000"/>
                    </a:schemeClr>
                  </a:outerShdw>
                </a:effectLst>
              </a:rPr>
              <a:t>Dental, Life and LTD Benefit Changes</a:t>
            </a:r>
          </a:p>
        </p:txBody>
      </p:sp>
      <p:sp>
        <p:nvSpPr>
          <p:cNvPr id="10" name="TextBox 9"/>
          <p:cNvSpPr txBox="1"/>
          <p:nvPr/>
        </p:nvSpPr>
        <p:spPr>
          <a:xfrm>
            <a:off x="405800" y="1438924"/>
            <a:ext cx="11182351" cy="754694"/>
          </a:xfrm>
          <a:prstGeom prst="rect">
            <a:avLst/>
          </a:prstGeom>
          <a:noFill/>
        </p:spPr>
        <p:txBody>
          <a:bodyPr wrap="square" rtlCol="0">
            <a:spAutoFit/>
          </a:bodyPr>
          <a:lstStyle/>
          <a:p>
            <a:pPr marL="12700" algn="ctr">
              <a:lnSpc>
                <a:spcPct val="150000"/>
              </a:lnSpc>
              <a:spcBef>
                <a:spcPts val="95"/>
              </a:spcBef>
              <a:buClr>
                <a:srgbClr val="1B3668"/>
              </a:buClr>
              <a:tabLst>
                <a:tab pos="355600" algn="l"/>
                <a:tab pos="356235" algn="l"/>
              </a:tabLst>
            </a:pPr>
            <a:r>
              <a:rPr lang="en-US" sz="3200" spc="-10" dirty="0" smtClean="0">
                <a:solidFill>
                  <a:schemeClr val="accent1">
                    <a:lumMod val="50000"/>
                  </a:schemeClr>
                </a:solidFill>
                <a:cs typeface="Calibri"/>
              </a:rPr>
              <a:t>No changes to benefits or rates.</a:t>
            </a:r>
            <a:endParaRPr lang="en-US" sz="3200" spc="-10" dirty="0">
              <a:solidFill>
                <a:schemeClr val="accent1">
                  <a:lumMod val="50000"/>
                </a:schemeClr>
              </a:solidFill>
              <a:cs typeface="Calibri"/>
            </a:endParaRPr>
          </a:p>
        </p:txBody>
      </p:sp>
      <p:pic>
        <p:nvPicPr>
          <p:cNvPr id="3" name="Picture 2"/>
          <p:cNvPicPr>
            <a:picLocks noChangeAspect="1"/>
          </p:cNvPicPr>
          <p:nvPr/>
        </p:nvPicPr>
        <p:blipFill>
          <a:blip r:embed="rId4"/>
          <a:stretch>
            <a:fillRect/>
          </a:stretch>
        </p:blipFill>
        <p:spPr>
          <a:xfrm>
            <a:off x="4458408" y="2790825"/>
            <a:ext cx="3371850" cy="2876550"/>
          </a:xfrm>
          <a:prstGeom prst="rect">
            <a:avLst/>
          </a:prstGeom>
        </p:spPr>
      </p:pic>
    </p:spTree>
    <p:extLst>
      <p:ext uri="{BB962C8B-B14F-4D97-AF65-F5344CB8AC3E}">
        <p14:creationId xmlns:p14="http://schemas.microsoft.com/office/powerpoint/2010/main" val="4228926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sp>
        <p:nvSpPr>
          <p:cNvPr id="11" name="Rectangle 10"/>
          <p:cNvSpPr/>
          <p:nvPr/>
        </p:nvSpPr>
        <p:spPr>
          <a:xfrm>
            <a:off x="2481943" y="2167699"/>
            <a:ext cx="6738257" cy="1938992"/>
          </a:xfrm>
          <a:prstGeom prst="rect">
            <a:avLst/>
          </a:prstGeom>
          <a:noFill/>
        </p:spPr>
        <p:txBody>
          <a:bodyPr wrap="square" lIns="91440" tIns="45720" rIns="91440" bIns="45720">
            <a:spAutoFit/>
          </a:bodyPr>
          <a:lstStyle/>
          <a:p>
            <a:pPr algn="ctr"/>
            <a:r>
              <a:rPr lang="en-US" sz="4000" cap="none" spc="0" dirty="0" smtClean="0">
                <a:ln w="0"/>
                <a:solidFill>
                  <a:srgbClr val="FF9933"/>
                </a:solidFill>
                <a:effectLst>
                  <a:outerShdw blurRad="38100" dist="19050" dir="2700000" algn="tl" rotWithShape="0">
                    <a:schemeClr val="dk1">
                      <a:alpha val="40000"/>
                    </a:schemeClr>
                  </a:outerShdw>
                </a:effectLst>
              </a:rPr>
              <a:t>Leave Types</a:t>
            </a:r>
          </a:p>
          <a:p>
            <a:pPr algn="ctr"/>
            <a:endParaRPr lang="en-US" sz="4000" dirty="0">
              <a:ln w="0"/>
              <a:solidFill>
                <a:srgbClr val="FF9933"/>
              </a:solidFill>
              <a:effectLst>
                <a:outerShdw blurRad="38100" dist="19050" dir="2700000" algn="tl" rotWithShape="0">
                  <a:schemeClr val="dk1">
                    <a:alpha val="40000"/>
                  </a:schemeClr>
                </a:outerShdw>
              </a:effectLst>
            </a:endParaRPr>
          </a:p>
          <a:p>
            <a:pPr algn="ctr"/>
            <a:r>
              <a:rPr lang="en-US" sz="4000" cap="none" spc="0" dirty="0" smtClean="0">
                <a:ln w="0"/>
                <a:solidFill>
                  <a:srgbClr val="FF9933"/>
                </a:solidFill>
                <a:effectLst>
                  <a:outerShdw blurRad="38100" dist="19050" dir="2700000" algn="tl" rotWithShape="0">
                    <a:schemeClr val="dk1">
                      <a:alpha val="40000"/>
                    </a:schemeClr>
                  </a:outerShdw>
                </a:effectLst>
              </a:rPr>
              <a:t>Holiday Pay and LWOP</a:t>
            </a:r>
            <a:endParaRPr lang="en-US" sz="4000" cap="none" spc="0" dirty="0">
              <a:ln w="0"/>
              <a:solidFill>
                <a:srgbClr val="FF9933"/>
              </a:solidFill>
              <a:effectLst>
                <a:outerShdw blurRad="38100" dist="19050" dir="2700000" algn="tl" rotWithShape="0">
                  <a:schemeClr val="dk1">
                    <a:alpha val="40000"/>
                  </a:schemeClr>
                </a:outerShdw>
              </a:effectLst>
            </a:endParaRPr>
          </a:p>
        </p:txBody>
      </p:sp>
      <p:cxnSp>
        <p:nvCxnSpPr>
          <p:cNvPr id="5" name="Straight Connector 4"/>
          <p:cNvCxnSpPr/>
          <p:nvPr/>
        </p:nvCxnSpPr>
        <p:spPr>
          <a:xfrm>
            <a:off x="600783" y="1279565"/>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575580" y="4964866"/>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681879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600783" y="1279565"/>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505533" y="367735"/>
            <a:ext cx="11277601" cy="707886"/>
          </a:xfrm>
          <a:prstGeom prst="rect">
            <a:avLst/>
          </a:prstGeom>
          <a:noFill/>
        </p:spPr>
        <p:txBody>
          <a:bodyPr wrap="square" lIns="91440" tIns="45720" rIns="91440" bIns="45720">
            <a:spAutoFit/>
          </a:bodyPr>
          <a:lstStyle/>
          <a:p>
            <a:r>
              <a:rPr lang="en-US" sz="4000" dirty="0" smtClean="0">
                <a:ln w="0"/>
                <a:solidFill>
                  <a:srgbClr val="FF9933"/>
                </a:solidFill>
                <a:effectLst>
                  <a:outerShdw blurRad="38100" dist="19050" dir="2700000" algn="tl" rotWithShape="0">
                    <a:schemeClr val="dk1">
                      <a:alpha val="40000"/>
                    </a:schemeClr>
                  </a:outerShdw>
                </a:effectLst>
              </a:rPr>
              <a:t>SmartHealth</a:t>
            </a:r>
            <a:endParaRPr lang="en-US" sz="4000" dirty="0">
              <a:ln w="0"/>
              <a:solidFill>
                <a:srgbClr val="FF9933"/>
              </a:solidFill>
              <a:effectLst>
                <a:outerShdw blurRad="38100" dist="19050" dir="2700000" algn="tl" rotWithShape="0">
                  <a:schemeClr val="dk1">
                    <a:alpha val="40000"/>
                  </a:schemeClr>
                </a:outerShdw>
              </a:effectLst>
            </a:endParaRPr>
          </a:p>
        </p:txBody>
      </p:sp>
      <p:sp>
        <p:nvSpPr>
          <p:cNvPr id="10" name="TextBox 9"/>
          <p:cNvSpPr txBox="1"/>
          <p:nvPr/>
        </p:nvSpPr>
        <p:spPr>
          <a:xfrm>
            <a:off x="505533" y="1447256"/>
            <a:ext cx="11182351" cy="3598421"/>
          </a:xfrm>
          <a:prstGeom prst="rect">
            <a:avLst/>
          </a:prstGeom>
          <a:noFill/>
        </p:spPr>
        <p:txBody>
          <a:bodyPr wrap="square" rtlCol="0">
            <a:spAutoFit/>
          </a:bodyPr>
          <a:lstStyle/>
          <a:p>
            <a:pPr marL="12700">
              <a:lnSpc>
                <a:spcPct val="150000"/>
              </a:lnSpc>
              <a:spcBef>
                <a:spcPts val="95"/>
              </a:spcBef>
              <a:buClr>
                <a:srgbClr val="1B3668"/>
              </a:buClr>
              <a:tabLst>
                <a:tab pos="355600" algn="l"/>
                <a:tab pos="356235" algn="l"/>
              </a:tabLst>
            </a:pPr>
            <a:r>
              <a:rPr lang="en-US" sz="2400" spc="-10" dirty="0">
                <a:solidFill>
                  <a:schemeClr val="accent1">
                    <a:lumMod val="50000"/>
                  </a:schemeClr>
                </a:solidFill>
                <a:cs typeface="Calibri"/>
              </a:rPr>
              <a:t>In addition to the $125 SmartHealth incentive:</a:t>
            </a:r>
          </a:p>
          <a:p>
            <a:pPr marL="927100" lvl="1" indent="-457200">
              <a:spcBef>
                <a:spcPts val="95"/>
              </a:spcBef>
              <a:buClr>
                <a:srgbClr val="1B3668"/>
              </a:buClr>
              <a:buFont typeface="Arial" panose="020B0604020202020204" pitchFamily="34" charset="0"/>
              <a:buChar char="•"/>
              <a:tabLst>
                <a:tab pos="355600" algn="l"/>
                <a:tab pos="356235" algn="l"/>
              </a:tabLst>
            </a:pPr>
            <a:r>
              <a:rPr lang="en-US" sz="2400" spc="-10" dirty="0">
                <a:solidFill>
                  <a:schemeClr val="accent1">
                    <a:lumMod val="50000"/>
                  </a:schemeClr>
                </a:solidFill>
                <a:cs typeface="Calibri"/>
              </a:rPr>
              <a:t>A $25 Amazon gift card will be awarded for completing the Wellbeing </a:t>
            </a:r>
            <a:r>
              <a:rPr lang="en-US" sz="2400" spc="-10" dirty="0" smtClean="0">
                <a:solidFill>
                  <a:schemeClr val="accent1">
                    <a:lumMod val="50000"/>
                  </a:schemeClr>
                </a:solidFill>
                <a:cs typeface="Calibri"/>
              </a:rPr>
              <a:t>Assessment </a:t>
            </a:r>
            <a:r>
              <a:rPr lang="en-US" sz="2400" spc="-10" dirty="0">
                <a:solidFill>
                  <a:schemeClr val="accent1">
                    <a:lumMod val="50000"/>
                  </a:schemeClr>
                </a:solidFill>
                <a:cs typeface="Calibri"/>
              </a:rPr>
              <a:t>between January 1, 2018 and December 31, </a:t>
            </a:r>
            <a:r>
              <a:rPr lang="en-US" sz="2400" spc="-10" dirty="0" smtClean="0">
                <a:solidFill>
                  <a:schemeClr val="accent1">
                    <a:lumMod val="50000"/>
                  </a:schemeClr>
                </a:solidFill>
                <a:cs typeface="Calibri"/>
              </a:rPr>
              <a:t>2018</a:t>
            </a:r>
          </a:p>
          <a:p>
            <a:pPr marL="927100" lvl="1" indent="-457200">
              <a:spcBef>
                <a:spcPts val="95"/>
              </a:spcBef>
              <a:buClr>
                <a:srgbClr val="1B3668"/>
              </a:buClr>
              <a:buFont typeface="Arial" panose="020B0604020202020204" pitchFamily="34" charset="0"/>
              <a:buChar char="•"/>
              <a:tabLst>
                <a:tab pos="355600" algn="l"/>
                <a:tab pos="356235" algn="l"/>
              </a:tabLst>
            </a:pPr>
            <a:endParaRPr lang="en-US" sz="1400" spc="-10" dirty="0">
              <a:solidFill>
                <a:schemeClr val="accent1">
                  <a:lumMod val="50000"/>
                </a:schemeClr>
              </a:solidFill>
              <a:cs typeface="Calibri"/>
            </a:endParaRPr>
          </a:p>
          <a:p>
            <a:pPr marL="927100" lvl="1" indent="-457200">
              <a:spcBef>
                <a:spcPts val="95"/>
              </a:spcBef>
              <a:buClr>
                <a:srgbClr val="1B3668"/>
              </a:buClr>
              <a:buFont typeface="Arial" panose="020B0604020202020204" pitchFamily="34" charset="0"/>
              <a:buChar char="•"/>
              <a:tabLst>
                <a:tab pos="355600" algn="l"/>
                <a:tab pos="356235" algn="l"/>
              </a:tabLst>
            </a:pPr>
            <a:r>
              <a:rPr lang="en-US" sz="2400" spc="-10" dirty="0">
                <a:solidFill>
                  <a:schemeClr val="accent1">
                    <a:lumMod val="50000"/>
                  </a:schemeClr>
                </a:solidFill>
                <a:cs typeface="Calibri"/>
              </a:rPr>
              <a:t>Eligibility for the gift card is the same as the </a:t>
            </a:r>
            <a:r>
              <a:rPr lang="en-US" sz="2400" spc="-10" dirty="0" smtClean="0">
                <a:solidFill>
                  <a:schemeClr val="accent1">
                    <a:lumMod val="50000"/>
                  </a:schemeClr>
                </a:solidFill>
                <a:cs typeface="Calibri"/>
              </a:rPr>
              <a:t>incentive</a:t>
            </a:r>
          </a:p>
          <a:p>
            <a:pPr marL="927100" lvl="1" indent="-457200">
              <a:spcBef>
                <a:spcPts val="95"/>
              </a:spcBef>
              <a:buClr>
                <a:srgbClr val="1B3668"/>
              </a:buClr>
              <a:buFont typeface="Arial" panose="020B0604020202020204" pitchFamily="34" charset="0"/>
              <a:buChar char="•"/>
              <a:tabLst>
                <a:tab pos="355600" algn="l"/>
                <a:tab pos="356235" algn="l"/>
              </a:tabLst>
            </a:pPr>
            <a:endParaRPr lang="en-US" sz="1400" spc="-10" dirty="0">
              <a:solidFill>
                <a:schemeClr val="accent1">
                  <a:lumMod val="50000"/>
                </a:schemeClr>
              </a:solidFill>
              <a:cs typeface="Calibri"/>
            </a:endParaRPr>
          </a:p>
          <a:p>
            <a:pPr marL="927100" lvl="1" indent="-457200">
              <a:spcBef>
                <a:spcPts val="95"/>
              </a:spcBef>
              <a:buClr>
                <a:srgbClr val="1B3668"/>
              </a:buClr>
              <a:buFont typeface="Arial" panose="020B0604020202020204" pitchFamily="34" charset="0"/>
              <a:buChar char="•"/>
              <a:tabLst>
                <a:tab pos="355600" algn="l"/>
                <a:tab pos="356235" algn="l"/>
              </a:tabLst>
            </a:pPr>
            <a:r>
              <a:rPr lang="en-US" sz="2400" spc="-10" dirty="0">
                <a:solidFill>
                  <a:schemeClr val="accent1">
                    <a:lumMod val="50000"/>
                  </a:schemeClr>
                </a:solidFill>
                <a:cs typeface="Calibri"/>
              </a:rPr>
              <a:t>Once the Wellbeing Assessment is completed, an email will be sent. </a:t>
            </a:r>
            <a:r>
              <a:rPr lang="en-US" sz="2400" spc="-10" dirty="0" smtClean="0">
                <a:solidFill>
                  <a:schemeClr val="accent1">
                    <a:lumMod val="50000"/>
                  </a:schemeClr>
                </a:solidFill>
                <a:cs typeface="Calibri"/>
              </a:rPr>
              <a:t>To </a:t>
            </a:r>
            <a:r>
              <a:rPr lang="en-US" sz="2400" spc="-10" dirty="0">
                <a:solidFill>
                  <a:schemeClr val="accent1">
                    <a:lumMod val="50000"/>
                  </a:schemeClr>
                </a:solidFill>
                <a:cs typeface="Calibri"/>
              </a:rPr>
              <a:t>claim the gift card, click on the </a:t>
            </a:r>
            <a:r>
              <a:rPr lang="en-US" sz="2400" spc="-10" dirty="0" smtClean="0">
                <a:solidFill>
                  <a:schemeClr val="accent1">
                    <a:lumMod val="50000"/>
                  </a:schemeClr>
                </a:solidFill>
                <a:cs typeface="Calibri"/>
              </a:rPr>
              <a:t>link</a:t>
            </a:r>
          </a:p>
          <a:p>
            <a:pPr marL="927100" lvl="1" indent="-457200">
              <a:spcBef>
                <a:spcPts val="95"/>
              </a:spcBef>
              <a:buClr>
                <a:srgbClr val="1B3668"/>
              </a:buClr>
              <a:buFont typeface="Arial" panose="020B0604020202020204" pitchFamily="34" charset="0"/>
              <a:buChar char="•"/>
              <a:tabLst>
                <a:tab pos="355600" algn="l"/>
                <a:tab pos="356235" algn="l"/>
              </a:tabLst>
            </a:pPr>
            <a:endParaRPr lang="en-US" sz="1400" spc="-10" dirty="0">
              <a:solidFill>
                <a:schemeClr val="accent1">
                  <a:lumMod val="50000"/>
                </a:schemeClr>
              </a:solidFill>
              <a:cs typeface="Calibri"/>
            </a:endParaRPr>
          </a:p>
          <a:p>
            <a:pPr marL="927100" lvl="1" indent="-457200">
              <a:spcBef>
                <a:spcPts val="95"/>
              </a:spcBef>
              <a:buClr>
                <a:srgbClr val="1B3668"/>
              </a:buClr>
              <a:buFont typeface="Arial" panose="020B0604020202020204" pitchFamily="34" charset="0"/>
              <a:buChar char="•"/>
              <a:tabLst>
                <a:tab pos="355600" algn="l"/>
                <a:tab pos="356235" algn="l"/>
              </a:tabLst>
            </a:pPr>
            <a:r>
              <a:rPr lang="en-US" sz="2400" spc="-10" dirty="0">
                <a:solidFill>
                  <a:schemeClr val="accent1">
                    <a:lumMod val="50000"/>
                  </a:schemeClr>
                </a:solidFill>
                <a:cs typeface="Calibri"/>
              </a:rPr>
              <a:t>More information will be available from SmartHealth soon</a:t>
            </a:r>
          </a:p>
        </p:txBody>
      </p:sp>
    </p:spTree>
    <p:extLst>
      <p:ext uri="{BB962C8B-B14F-4D97-AF65-F5344CB8AC3E}">
        <p14:creationId xmlns:p14="http://schemas.microsoft.com/office/powerpoint/2010/main" val="8434457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sp>
        <p:nvSpPr>
          <p:cNvPr id="11" name="Rectangle 10"/>
          <p:cNvSpPr/>
          <p:nvPr/>
        </p:nvSpPr>
        <p:spPr>
          <a:xfrm>
            <a:off x="4517572" y="2881224"/>
            <a:ext cx="5061856" cy="707886"/>
          </a:xfrm>
          <a:prstGeom prst="rect">
            <a:avLst/>
          </a:prstGeom>
          <a:noFill/>
        </p:spPr>
        <p:txBody>
          <a:bodyPr wrap="square" lIns="91440" tIns="45720" rIns="91440" bIns="45720">
            <a:spAutoFit/>
          </a:bodyPr>
          <a:lstStyle/>
          <a:p>
            <a:r>
              <a:rPr lang="en-US" sz="4000" cap="none" spc="0" dirty="0" smtClean="0">
                <a:ln w="0"/>
                <a:solidFill>
                  <a:srgbClr val="FF9933"/>
                </a:solidFill>
                <a:effectLst>
                  <a:outerShdw blurRad="38100" dist="19050" dir="2700000" algn="tl" rotWithShape="0">
                    <a:schemeClr val="dk1">
                      <a:alpha val="40000"/>
                    </a:schemeClr>
                  </a:outerShdw>
                </a:effectLst>
              </a:rPr>
              <a:t>Reminders</a:t>
            </a:r>
            <a:endParaRPr lang="en-US" sz="4000" cap="none" spc="0" dirty="0">
              <a:ln w="0"/>
              <a:solidFill>
                <a:srgbClr val="FF9933"/>
              </a:solidFill>
              <a:effectLst>
                <a:outerShdw blurRad="38100" dist="19050" dir="2700000" algn="tl" rotWithShape="0">
                  <a:schemeClr val="dk1">
                    <a:alpha val="40000"/>
                  </a:schemeClr>
                </a:outerShdw>
              </a:effectLst>
            </a:endParaRPr>
          </a:p>
        </p:txBody>
      </p:sp>
      <p:cxnSp>
        <p:nvCxnSpPr>
          <p:cNvPr id="5" name="Straight Connector 4"/>
          <p:cNvCxnSpPr/>
          <p:nvPr/>
        </p:nvCxnSpPr>
        <p:spPr>
          <a:xfrm>
            <a:off x="502810" y="1495563"/>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502811" y="4937165"/>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885752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600783" y="1279565"/>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505533" y="367735"/>
            <a:ext cx="11277601" cy="707886"/>
          </a:xfrm>
          <a:prstGeom prst="rect">
            <a:avLst/>
          </a:prstGeom>
          <a:noFill/>
        </p:spPr>
        <p:txBody>
          <a:bodyPr wrap="square" lIns="91440" tIns="45720" rIns="91440" bIns="45720">
            <a:spAutoFit/>
          </a:bodyPr>
          <a:lstStyle/>
          <a:p>
            <a:r>
              <a:rPr lang="en-US" sz="4000" dirty="0" smtClean="0">
                <a:ln w="0"/>
                <a:solidFill>
                  <a:srgbClr val="FF9933"/>
                </a:solidFill>
                <a:effectLst>
                  <a:outerShdw blurRad="38100" dist="19050" dir="2700000" algn="tl" rotWithShape="0">
                    <a:schemeClr val="dk1">
                      <a:alpha val="40000"/>
                    </a:schemeClr>
                  </a:outerShdw>
                </a:effectLst>
              </a:rPr>
              <a:t>CDHP/HSA</a:t>
            </a:r>
            <a:endParaRPr lang="en-US" sz="4000" dirty="0">
              <a:ln w="0"/>
              <a:solidFill>
                <a:srgbClr val="FF9933"/>
              </a:solidFill>
              <a:effectLst>
                <a:outerShdw blurRad="38100" dist="19050" dir="2700000" algn="tl" rotWithShape="0">
                  <a:schemeClr val="dk1">
                    <a:alpha val="40000"/>
                  </a:schemeClr>
                </a:outerShdw>
              </a:effectLst>
            </a:endParaRPr>
          </a:p>
        </p:txBody>
      </p:sp>
      <p:sp>
        <p:nvSpPr>
          <p:cNvPr id="5" name="TextBox 4"/>
          <p:cNvSpPr txBox="1"/>
          <p:nvPr/>
        </p:nvSpPr>
        <p:spPr>
          <a:xfrm>
            <a:off x="600783" y="1403755"/>
            <a:ext cx="11085746" cy="4614084"/>
          </a:xfrm>
          <a:prstGeom prst="rect">
            <a:avLst/>
          </a:prstGeom>
          <a:noFill/>
        </p:spPr>
        <p:txBody>
          <a:bodyPr wrap="square" rtlCol="0">
            <a:spAutoFit/>
          </a:bodyPr>
          <a:lstStyle/>
          <a:p>
            <a:pPr marL="355600" indent="-342900">
              <a:lnSpc>
                <a:spcPct val="150000"/>
              </a:lnSpc>
              <a:spcBef>
                <a:spcPts val="95"/>
              </a:spcBef>
              <a:buClr>
                <a:srgbClr val="1B3668"/>
              </a:buClr>
              <a:buFont typeface="Arial" panose="020B0604020202020204" pitchFamily="34" charset="0"/>
              <a:buChar char="•"/>
              <a:tabLst>
                <a:tab pos="355600" algn="l"/>
                <a:tab pos="356235" algn="l"/>
              </a:tabLst>
            </a:pPr>
            <a:r>
              <a:rPr lang="en-US" sz="2400" spc="-10" dirty="0">
                <a:solidFill>
                  <a:schemeClr val="accent1">
                    <a:lumMod val="50000"/>
                  </a:schemeClr>
                </a:solidFill>
                <a:cs typeface="Calibri"/>
              </a:rPr>
              <a:t>Employees changing plans from a CDHP with an HSA to </a:t>
            </a:r>
            <a:r>
              <a:rPr lang="en-US" sz="2400" spc="-10" dirty="0" smtClean="0">
                <a:solidFill>
                  <a:schemeClr val="accent1">
                    <a:lumMod val="50000"/>
                  </a:schemeClr>
                </a:solidFill>
                <a:cs typeface="Calibri"/>
              </a:rPr>
              <a:t>a </a:t>
            </a:r>
            <a:r>
              <a:rPr lang="en-US" sz="2400" spc="-10" dirty="0">
                <a:solidFill>
                  <a:schemeClr val="accent1">
                    <a:lumMod val="50000"/>
                  </a:schemeClr>
                </a:solidFill>
                <a:cs typeface="Calibri"/>
              </a:rPr>
              <a:t>traditional plan must:</a:t>
            </a:r>
          </a:p>
          <a:p>
            <a:pPr marL="812800" lvl="1" indent="-342900">
              <a:lnSpc>
                <a:spcPct val="150000"/>
              </a:lnSpc>
              <a:spcBef>
                <a:spcPts val="95"/>
              </a:spcBef>
              <a:buClr>
                <a:srgbClr val="1B3668"/>
              </a:buClr>
              <a:buFont typeface="Arial" panose="020B0604020202020204" pitchFamily="34" charset="0"/>
              <a:buChar char="•"/>
              <a:tabLst>
                <a:tab pos="355600" algn="l"/>
                <a:tab pos="356235" algn="l"/>
              </a:tabLst>
            </a:pPr>
            <a:r>
              <a:rPr lang="en-US" sz="2400" spc="-10" dirty="0">
                <a:solidFill>
                  <a:schemeClr val="accent1">
                    <a:lumMod val="50000"/>
                  </a:schemeClr>
                </a:solidFill>
                <a:cs typeface="Calibri"/>
              </a:rPr>
              <a:t>Stop any automatic payroll deduction for their HSA</a:t>
            </a:r>
          </a:p>
          <a:p>
            <a:pPr marL="812800" lvl="1" indent="-342900">
              <a:lnSpc>
                <a:spcPct val="150000"/>
              </a:lnSpc>
              <a:spcBef>
                <a:spcPts val="95"/>
              </a:spcBef>
              <a:buClr>
                <a:srgbClr val="1B3668"/>
              </a:buClr>
              <a:buFont typeface="Arial" panose="020B0604020202020204" pitchFamily="34" charset="0"/>
              <a:buChar char="•"/>
              <a:tabLst>
                <a:tab pos="355600" algn="l"/>
                <a:tab pos="356235" algn="l"/>
              </a:tabLst>
            </a:pPr>
            <a:r>
              <a:rPr lang="en-US" sz="2400" spc="-10" dirty="0">
                <a:solidFill>
                  <a:schemeClr val="accent1">
                    <a:lumMod val="50000"/>
                  </a:schemeClr>
                </a:solidFill>
                <a:cs typeface="Calibri"/>
              </a:rPr>
              <a:t>Stop any direct contributions to HealthEquity</a:t>
            </a:r>
          </a:p>
          <a:p>
            <a:pPr marL="355600" indent="-342900">
              <a:lnSpc>
                <a:spcPct val="150000"/>
              </a:lnSpc>
              <a:spcBef>
                <a:spcPts val="95"/>
              </a:spcBef>
              <a:buClr>
                <a:srgbClr val="1B3668"/>
              </a:buClr>
              <a:buFont typeface="Arial" panose="020B0604020202020204" pitchFamily="34" charset="0"/>
              <a:buChar char="•"/>
              <a:tabLst>
                <a:tab pos="355600" algn="l"/>
                <a:tab pos="356235" algn="l"/>
              </a:tabLst>
            </a:pPr>
            <a:r>
              <a:rPr lang="en-US" sz="2400" spc="-10" dirty="0">
                <a:solidFill>
                  <a:schemeClr val="accent1">
                    <a:lumMod val="50000"/>
                  </a:schemeClr>
                </a:solidFill>
                <a:cs typeface="Calibri"/>
              </a:rPr>
              <a:t>Employees are not eligible for the HSA if:</a:t>
            </a:r>
          </a:p>
          <a:p>
            <a:pPr marL="812800" lvl="1" indent="-342900">
              <a:lnSpc>
                <a:spcPct val="150000"/>
              </a:lnSpc>
              <a:spcBef>
                <a:spcPts val="95"/>
              </a:spcBef>
              <a:buClr>
                <a:srgbClr val="1B3668"/>
              </a:buClr>
              <a:buFont typeface="Arial" panose="020B0604020202020204" pitchFamily="34" charset="0"/>
              <a:buChar char="•"/>
              <a:tabLst>
                <a:tab pos="355600" algn="l"/>
                <a:tab pos="356235" algn="l"/>
              </a:tabLst>
            </a:pPr>
            <a:r>
              <a:rPr lang="en-US" sz="2400" spc="-10" dirty="0">
                <a:solidFill>
                  <a:schemeClr val="accent1">
                    <a:lumMod val="50000"/>
                  </a:schemeClr>
                </a:solidFill>
                <a:cs typeface="Calibri"/>
              </a:rPr>
              <a:t>They or their spouse </a:t>
            </a:r>
            <a:r>
              <a:rPr lang="en-US" sz="2400" b="1" spc="-10" dirty="0">
                <a:solidFill>
                  <a:schemeClr val="accent1">
                    <a:lumMod val="50000"/>
                  </a:schemeClr>
                </a:solidFill>
                <a:cs typeface="Calibri"/>
              </a:rPr>
              <a:t>enrolls</a:t>
            </a:r>
            <a:r>
              <a:rPr lang="en-US" sz="2400" spc="-10" dirty="0">
                <a:solidFill>
                  <a:schemeClr val="accent1">
                    <a:lumMod val="50000"/>
                  </a:schemeClr>
                </a:solidFill>
                <a:cs typeface="Calibri"/>
              </a:rPr>
              <a:t> in a Medical FSA for 2018</a:t>
            </a:r>
          </a:p>
          <a:p>
            <a:pPr marL="1270000" lvl="2" indent="-342900">
              <a:lnSpc>
                <a:spcPct val="150000"/>
              </a:lnSpc>
              <a:spcBef>
                <a:spcPts val="95"/>
              </a:spcBef>
              <a:buClr>
                <a:srgbClr val="1B3668"/>
              </a:buClr>
              <a:buFont typeface="Arial" panose="020B0604020202020204" pitchFamily="34" charset="0"/>
              <a:buChar char="•"/>
              <a:tabLst>
                <a:tab pos="355600" algn="l"/>
                <a:tab pos="356235" algn="l"/>
              </a:tabLst>
            </a:pPr>
            <a:r>
              <a:rPr lang="en-US" sz="2400" spc="-10" dirty="0">
                <a:solidFill>
                  <a:schemeClr val="accent1">
                    <a:lumMod val="50000"/>
                  </a:schemeClr>
                </a:solidFill>
                <a:cs typeface="Calibri"/>
              </a:rPr>
              <a:t>Unless the Medical FSA is made “limited purpose”</a:t>
            </a:r>
          </a:p>
          <a:p>
            <a:pPr marL="1384300" lvl="3">
              <a:lnSpc>
                <a:spcPct val="150000"/>
              </a:lnSpc>
              <a:spcBef>
                <a:spcPts val="95"/>
              </a:spcBef>
              <a:buClr>
                <a:srgbClr val="1B3668"/>
              </a:buClr>
              <a:tabLst>
                <a:tab pos="355600" algn="l"/>
                <a:tab pos="356235" algn="l"/>
              </a:tabLst>
            </a:pPr>
            <a:r>
              <a:rPr lang="en-US" sz="2400" i="1" spc="-10" dirty="0">
                <a:solidFill>
                  <a:srgbClr val="FF0000"/>
                </a:solidFill>
                <a:cs typeface="Calibri"/>
              </a:rPr>
              <a:t>−  PEBB Medical FSA cannot be made limited purpose</a:t>
            </a:r>
          </a:p>
          <a:p>
            <a:pPr marL="812800" lvl="1" indent="-342900">
              <a:lnSpc>
                <a:spcPct val="150000"/>
              </a:lnSpc>
              <a:spcBef>
                <a:spcPts val="95"/>
              </a:spcBef>
              <a:buClr>
                <a:srgbClr val="1B3668"/>
              </a:buClr>
              <a:buFont typeface="Arial" panose="020B0604020202020204" pitchFamily="34" charset="0"/>
              <a:buChar char="•"/>
              <a:tabLst>
                <a:tab pos="355600" algn="l"/>
                <a:tab pos="356235" algn="l"/>
              </a:tabLst>
            </a:pPr>
            <a:r>
              <a:rPr lang="en-US" sz="2400" spc="-10" dirty="0">
                <a:solidFill>
                  <a:schemeClr val="accent1">
                    <a:lumMod val="50000"/>
                  </a:schemeClr>
                </a:solidFill>
                <a:cs typeface="Calibri"/>
              </a:rPr>
              <a:t>Other exclusions apply. Refer to IRS publication 969 for </a:t>
            </a:r>
            <a:r>
              <a:rPr lang="en-US" sz="2400" spc="-10" dirty="0" smtClean="0">
                <a:solidFill>
                  <a:schemeClr val="accent1">
                    <a:lumMod val="50000"/>
                  </a:schemeClr>
                </a:solidFill>
                <a:cs typeface="Calibri"/>
              </a:rPr>
              <a:t>other </a:t>
            </a:r>
            <a:r>
              <a:rPr lang="en-US" sz="2400" spc="-10" dirty="0">
                <a:solidFill>
                  <a:schemeClr val="accent1">
                    <a:lumMod val="50000"/>
                  </a:schemeClr>
                </a:solidFill>
                <a:cs typeface="Calibri"/>
              </a:rPr>
              <a:t>exclusions</a:t>
            </a:r>
          </a:p>
        </p:txBody>
      </p:sp>
    </p:spTree>
    <p:extLst>
      <p:ext uri="{BB962C8B-B14F-4D97-AF65-F5344CB8AC3E}">
        <p14:creationId xmlns:p14="http://schemas.microsoft.com/office/powerpoint/2010/main" val="25943173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600783" y="1279565"/>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505533" y="367735"/>
            <a:ext cx="11277601" cy="707886"/>
          </a:xfrm>
          <a:prstGeom prst="rect">
            <a:avLst/>
          </a:prstGeom>
          <a:noFill/>
        </p:spPr>
        <p:txBody>
          <a:bodyPr wrap="square" lIns="91440" tIns="45720" rIns="91440" bIns="45720">
            <a:spAutoFit/>
          </a:bodyPr>
          <a:lstStyle/>
          <a:p>
            <a:r>
              <a:rPr lang="en-US" sz="4000" dirty="0" smtClean="0">
                <a:ln w="0"/>
                <a:solidFill>
                  <a:srgbClr val="FF9933"/>
                </a:solidFill>
                <a:effectLst>
                  <a:outerShdw blurRad="38100" dist="19050" dir="2700000" algn="tl" rotWithShape="0">
                    <a:schemeClr val="dk1">
                      <a:alpha val="40000"/>
                    </a:schemeClr>
                  </a:outerShdw>
                </a:effectLst>
              </a:rPr>
              <a:t>CDHP/HSA</a:t>
            </a:r>
            <a:endParaRPr lang="en-US" sz="4000" dirty="0">
              <a:ln w="0"/>
              <a:solidFill>
                <a:srgbClr val="FF9933"/>
              </a:solidFill>
              <a:effectLst>
                <a:outerShdw blurRad="38100" dist="19050" dir="2700000" algn="tl" rotWithShape="0">
                  <a:schemeClr val="dk1">
                    <a:alpha val="40000"/>
                  </a:schemeClr>
                </a:outerShdw>
              </a:effectLst>
            </a:endParaRPr>
          </a:p>
        </p:txBody>
      </p:sp>
      <p:sp>
        <p:nvSpPr>
          <p:cNvPr id="5" name="TextBox 4"/>
          <p:cNvSpPr txBox="1"/>
          <p:nvPr/>
        </p:nvSpPr>
        <p:spPr>
          <a:xfrm>
            <a:off x="600783" y="1403755"/>
            <a:ext cx="11085746" cy="2775119"/>
          </a:xfrm>
          <a:prstGeom prst="rect">
            <a:avLst/>
          </a:prstGeom>
          <a:noFill/>
        </p:spPr>
        <p:txBody>
          <a:bodyPr wrap="square" rtlCol="0">
            <a:spAutoFit/>
          </a:bodyPr>
          <a:lstStyle/>
          <a:p>
            <a:pPr marL="12700">
              <a:lnSpc>
                <a:spcPct val="150000"/>
              </a:lnSpc>
              <a:spcBef>
                <a:spcPts val="95"/>
              </a:spcBef>
              <a:buClr>
                <a:srgbClr val="1B3668"/>
              </a:buClr>
              <a:tabLst>
                <a:tab pos="355600" algn="l"/>
                <a:tab pos="356235" algn="l"/>
              </a:tabLst>
            </a:pPr>
            <a:r>
              <a:rPr lang="en-US" sz="2400" spc="-10" dirty="0">
                <a:solidFill>
                  <a:schemeClr val="accent1">
                    <a:lumMod val="50000"/>
                  </a:schemeClr>
                </a:solidFill>
                <a:cs typeface="Calibri"/>
              </a:rPr>
              <a:t>Employees age 65+ or turning 65 in </a:t>
            </a:r>
            <a:r>
              <a:rPr lang="en-US" sz="2400" spc="-10" dirty="0" smtClean="0">
                <a:solidFill>
                  <a:schemeClr val="accent1">
                    <a:lumMod val="50000"/>
                  </a:schemeClr>
                </a:solidFill>
                <a:cs typeface="Calibri"/>
              </a:rPr>
              <a:t>2018:</a:t>
            </a:r>
          </a:p>
          <a:p>
            <a:pPr marL="12700">
              <a:lnSpc>
                <a:spcPct val="150000"/>
              </a:lnSpc>
              <a:spcBef>
                <a:spcPts val="95"/>
              </a:spcBef>
              <a:buClr>
                <a:srgbClr val="1B3668"/>
              </a:buClr>
              <a:tabLst>
                <a:tab pos="355600" algn="l"/>
                <a:tab pos="356235" algn="l"/>
              </a:tabLst>
            </a:pPr>
            <a:endParaRPr lang="en-US" sz="1400" spc="-10" dirty="0">
              <a:solidFill>
                <a:schemeClr val="accent1">
                  <a:lumMod val="50000"/>
                </a:schemeClr>
              </a:solidFill>
              <a:cs typeface="Calibri"/>
            </a:endParaRPr>
          </a:p>
          <a:p>
            <a:pPr marL="812800" lvl="1" indent="-342900">
              <a:spcBef>
                <a:spcPts val="95"/>
              </a:spcBef>
              <a:buClr>
                <a:srgbClr val="1B3668"/>
              </a:buClr>
              <a:buFont typeface="Arial" panose="020B0604020202020204" pitchFamily="34" charset="0"/>
              <a:buChar char="•"/>
              <a:tabLst>
                <a:tab pos="355600" algn="l"/>
                <a:tab pos="356235" algn="l"/>
              </a:tabLst>
            </a:pPr>
            <a:r>
              <a:rPr lang="en-US" sz="2400" spc="-10" dirty="0">
                <a:solidFill>
                  <a:schemeClr val="accent1">
                    <a:lumMod val="50000"/>
                  </a:schemeClr>
                </a:solidFill>
                <a:cs typeface="Calibri"/>
              </a:rPr>
              <a:t>Should be discouraged from enrolling in a CDHP with HSA </a:t>
            </a:r>
            <a:r>
              <a:rPr lang="en-US" sz="2400" spc="-10" dirty="0" smtClean="0">
                <a:solidFill>
                  <a:schemeClr val="accent1">
                    <a:lumMod val="50000"/>
                  </a:schemeClr>
                </a:solidFill>
                <a:cs typeface="Calibri"/>
              </a:rPr>
              <a:t>without </a:t>
            </a:r>
            <a:r>
              <a:rPr lang="en-US" sz="2400" spc="-10" dirty="0">
                <a:solidFill>
                  <a:schemeClr val="accent1">
                    <a:lumMod val="50000"/>
                  </a:schemeClr>
                </a:solidFill>
                <a:cs typeface="Calibri"/>
              </a:rPr>
              <a:t>seeking professional tax </a:t>
            </a:r>
            <a:r>
              <a:rPr lang="en-US" sz="2400" spc="-10" dirty="0" smtClean="0">
                <a:solidFill>
                  <a:schemeClr val="accent1">
                    <a:lumMod val="50000"/>
                  </a:schemeClr>
                </a:solidFill>
                <a:cs typeface="Calibri"/>
              </a:rPr>
              <a:t>advice</a:t>
            </a:r>
          </a:p>
          <a:p>
            <a:pPr marL="812800" lvl="1" indent="-342900">
              <a:spcBef>
                <a:spcPts val="95"/>
              </a:spcBef>
              <a:buClr>
                <a:srgbClr val="1B3668"/>
              </a:buClr>
              <a:buFont typeface="Arial" panose="020B0604020202020204" pitchFamily="34" charset="0"/>
              <a:buChar char="•"/>
              <a:tabLst>
                <a:tab pos="355600" algn="l"/>
                <a:tab pos="356235" algn="l"/>
              </a:tabLst>
            </a:pPr>
            <a:endParaRPr lang="en-US" spc="-10" dirty="0">
              <a:solidFill>
                <a:schemeClr val="accent1">
                  <a:lumMod val="50000"/>
                </a:schemeClr>
              </a:solidFill>
              <a:cs typeface="Calibri"/>
            </a:endParaRPr>
          </a:p>
          <a:p>
            <a:pPr marL="1270000" lvl="2" indent="-342900">
              <a:spcBef>
                <a:spcPts val="95"/>
              </a:spcBef>
              <a:buClr>
                <a:srgbClr val="1B3668"/>
              </a:buClr>
              <a:buFont typeface="Arial" panose="020B0604020202020204" pitchFamily="34" charset="0"/>
              <a:buChar char="•"/>
              <a:tabLst>
                <a:tab pos="355600" algn="l"/>
                <a:tab pos="356235" algn="l"/>
              </a:tabLst>
            </a:pPr>
            <a:r>
              <a:rPr lang="en-US" sz="2400" spc="-10" dirty="0">
                <a:solidFill>
                  <a:schemeClr val="accent1">
                    <a:lumMod val="50000"/>
                  </a:schemeClr>
                </a:solidFill>
                <a:cs typeface="Calibri"/>
              </a:rPr>
              <a:t>Medicare can be enrolled up to 6 months retro unless a specific </a:t>
            </a:r>
            <a:r>
              <a:rPr lang="en-US" sz="2400" spc="-10" dirty="0" smtClean="0">
                <a:solidFill>
                  <a:schemeClr val="accent1">
                    <a:lumMod val="50000"/>
                  </a:schemeClr>
                </a:solidFill>
                <a:cs typeface="Calibri"/>
              </a:rPr>
              <a:t>request </a:t>
            </a:r>
            <a:r>
              <a:rPr lang="en-US" sz="2400" spc="-10" dirty="0">
                <a:solidFill>
                  <a:schemeClr val="accent1">
                    <a:lumMod val="50000"/>
                  </a:schemeClr>
                </a:solidFill>
                <a:cs typeface="Calibri"/>
              </a:rPr>
              <a:t>is made to Medicare</a:t>
            </a:r>
          </a:p>
        </p:txBody>
      </p:sp>
    </p:spTree>
    <p:extLst>
      <p:ext uri="{BB962C8B-B14F-4D97-AF65-F5344CB8AC3E}">
        <p14:creationId xmlns:p14="http://schemas.microsoft.com/office/powerpoint/2010/main" val="38840636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600783" y="1279565"/>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505533" y="367735"/>
            <a:ext cx="11277601" cy="707886"/>
          </a:xfrm>
          <a:prstGeom prst="rect">
            <a:avLst/>
          </a:prstGeom>
          <a:noFill/>
        </p:spPr>
        <p:txBody>
          <a:bodyPr wrap="square" lIns="91440" tIns="45720" rIns="91440" bIns="45720">
            <a:spAutoFit/>
          </a:bodyPr>
          <a:lstStyle/>
          <a:p>
            <a:r>
              <a:rPr lang="en-US" sz="4000" dirty="0" smtClean="0">
                <a:ln w="0"/>
                <a:solidFill>
                  <a:srgbClr val="FF9933"/>
                </a:solidFill>
                <a:effectLst>
                  <a:outerShdw blurRad="38100" dist="19050" dir="2700000" algn="tl" rotWithShape="0">
                    <a:schemeClr val="dk1">
                      <a:alpha val="40000"/>
                    </a:schemeClr>
                  </a:outerShdw>
                </a:effectLst>
              </a:rPr>
              <a:t>Medical FSA</a:t>
            </a:r>
            <a:endParaRPr lang="en-US" sz="4000" dirty="0">
              <a:ln w="0"/>
              <a:solidFill>
                <a:srgbClr val="FF9933"/>
              </a:solidFill>
              <a:effectLst>
                <a:outerShdw blurRad="38100" dist="19050" dir="2700000" algn="tl" rotWithShape="0">
                  <a:schemeClr val="dk1">
                    <a:alpha val="40000"/>
                  </a:schemeClr>
                </a:outerShdw>
              </a:effectLst>
            </a:endParaRPr>
          </a:p>
        </p:txBody>
      </p:sp>
      <p:sp>
        <p:nvSpPr>
          <p:cNvPr id="5" name="TextBox 4"/>
          <p:cNvSpPr txBox="1"/>
          <p:nvPr/>
        </p:nvSpPr>
        <p:spPr>
          <a:xfrm>
            <a:off x="600783" y="1579601"/>
            <a:ext cx="11400717" cy="4360168"/>
          </a:xfrm>
          <a:prstGeom prst="rect">
            <a:avLst/>
          </a:prstGeom>
          <a:noFill/>
        </p:spPr>
        <p:txBody>
          <a:bodyPr wrap="square" rtlCol="0">
            <a:spAutoFit/>
          </a:bodyPr>
          <a:lstStyle/>
          <a:p>
            <a:pPr marL="355600" marR="343535" indent="-342900">
              <a:spcBef>
                <a:spcPts val="100"/>
              </a:spcBef>
              <a:buClr>
                <a:srgbClr val="1B3668"/>
              </a:buClr>
              <a:buFont typeface="Arial"/>
              <a:buChar char="•"/>
              <a:tabLst>
                <a:tab pos="354965" algn="l"/>
                <a:tab pos="356235" algn="l"/>
              </a:tabLst>
            </a:pPr>
            <a:r>
              <a:rPr lang="en-US" sz="2400" spc="-10" dirty="0">
                <a:solidFill>
                  <a:schemeClr val="accent1">
                    <a:lumMod val="50000"/>
                  </a:schemeClr>
                </a:solidFill>
                <a:cs typeface="Calibri"/>
              </a:rPr>
              <a:t>Employees may enroll on Navia Benefit Solutions’ website at  </a:t>
            </a:r>
            <a:r>
              <a:rPr lang="en-US" sz="2400" u="heavy" spc="-5" dirty="0">
                <a:solidFill>
                  <a:srgbClr val="1C639F"/>
                </a:solidFill>
                <a:cs typeface="Calibri"/>
                <a:hlinkClick r:id="rId4"/>
              </a:rPr>
              <a:t>pebb.naviabenefits.com</a:t>
            </a:r>
            <a:endParaRPr lang="en-US" sz="2400" dirty="0">
              <a:cs typeface="Calibri"/>
            </a:endParaRPr>
          </a:p>
          <a:p>
            <a:pPr marL="355600" indent="-342900">
              <a:lnSpc>
                <a:spcPct val="150000"/>
              </a:lnSpc>
              <a:spcBef>
                <a:spcPts val="95"/>
              </a:spcBef>
              <a:buClr>
                <a:srgbClr val="1B3668"/>
              </a:buClr>
              <a:buFont typeface="Arial" panose="020B0604020202020204" pitchFamily="34" charset="0"/>
              <a:buChar char="•"/>
              <a:tabLst>
                <a:tab pos="355600" algn="l"/>
                <a:tab pos="356235" algn="l"/>
              </a:tabLst>
            </a:pPr>
            <a:r>
              <a:rPr lang="en-US" sz="2400" spc="-10" dirty="0" smtClean="0">
                <a:solidFill>
                  <a:schemeClr val="accent1">
                    <a:lumMod val="50000"/>
                  </a:schemeClr>
                </a:solidFill>
                <a:cs typeface="Calibri"/>
              </a:rPr>
              <a:t>Employees </a:t>
            </a:r>
            <a:r>
              <a:rPr lang="en-US" sz="2400" b="1" spc="-10" dirty="0">
                <a:solidFill>
                  <a:schemeClr val="accent1">
                    <a:lumMod val="50000"/>
                  </a:schemeClr>
                </a:solidFill>
                <a:cs typeface="Calibri"/>
              </a:rPr>
              <a:t>may not </a:t>
            </a:r>
            <a:r>
              <a:rPr lang="en-US" sz="2400" spc="-10" dirty="0">
                <a:solidFill>
                  <a:schemeClr val="accent1">
                    <a:lumMod val="50000"/>
                  </a:schemeClr>
                </a:solidFill>
                <a:cs typeface="Calibri"/>
              </a:rPr>
              <a:t>enroll or re-enroll in a Medical FSA if:</a:t>
            </a:r>
          </a:p>
          <a:p>
            <a:pPr marL="812800" lvl="1" indent="-342900">
              <a:spcBef>
                <a:spcPts val="95"/>
              </a:spcBef>
              <a:buClr>
                <a:srgbClr val="1B3668"/>
              </a:buClr>
              <a:buFont typeface="Arial" panose="020B0604020202020204" pitchFamily="34" charset="0"/>
              <a:buChar char="•"/>
              <a:tabLst>
                <a:tab pos="355600" algn="l"/>
                <a:tab pos="356235" algn="l"/>
              </a:tabLst>
            </a:pPr>
            <a:r>
              <a:rPr lang="en-US" sz="2400" spc="-10" dirty="0">
                <a:solidFill>
                  <a:schemeClr val="accent1">
                    <a:lumMod val="50000"/>
                  </a:schemeClr>
                </a:solidFill>
                <a:cs typeface="Calibri"/>
              </a:rPr>
              <a:t>Employee or spouse/state-registered domestic partner is enrolled in </a:t>
            </a:r>
            <a:r>
              <a:rPr lang="en-US" sz="2400" spc="-10" dirty="0" smtClean="0">
                <a:solidFill>
                  <a:schemeClr val="accent1">
                    <a:lumMod val="50000"/>
                  </a:schemeClr>
                </a:solidFill>
                <a:cs typeface="Calibri"/>
              </a:rPr>
              <a:t>a </a:t>
            </a:r>
            <a:r>
              <a:rPr lang="en-US" sz="2400" spc="-10" dirty="0">
                <a:solidFill>
                  <a:schemeClr val="accent1">
                    <a:lumMod val="50000"/>
                  </a:schemeClr>
                </a:solidFill>
                <a:cs typeface="Calibri"/>
              </a:rPr>
              <a:t>CDHP in 2018</a:t>
            </a:r>
          </a:p>
          <a:p>
            <a:pPr marL="812800" lvl="1" indent="-342900">
              <a:lnSpc>
                <a:spcPct val="150000"/>
              </a:lnSpc>
              <a:spcBef>
                <a:spcPts val="95"/>
              </a:spcBef>
              <a:buClr>
                <a:srgbClr val="1B3668"/>
              </a:buClr>
              <a:buFont typeface="Arial" panose="020B0604020202020204" pitchFamily="34" charset="0"/>
              <a:buChar char="•"/>
              <a:tabLst>
                <a:tab pos="355600" algn="l"/>
                <a:tab pos="356235" algn="l"/>
              </a:tabLst>
            </a:pPr>
            <a:r>
              <a:rPr lang="en-US" sz="2400" spc="-10" dirty="0">
                <a:solidFill>
                  <a:schemeClr val="accent1">
                    <a:lumMod val="50000"/>
                  </a:schemeClr>
                </a:solidFill>
                <a:cs typeface="Calibri"/>
              </a:rPr>
              <a:t>Employee changes to a CDHP plan in 2018</a:t>
            </a:r>
          </a:p>
          <a:p>
            <a:pPr marL="355600" indent="-342900">
              <a:lnSpc>
                <a:spcPct val="150000"/>
              </a:lnSpc>
              <a:spcBef>
                <a:spcPts val="95"/>
              </a:spcBef>
              <a:buClr>
                <a:srgbClr val="1B3668"/>
              </a:buClr>
              <a:buFont typeface="Arial" panose="020B0604020202020204" pitchFamily="34" charset="0"/>
              <a:buChar char="•"/>
              <a:tabLst>
                <a:tab pos="355600" algn="l"/>
                <a:tab pos="356235" algn="l"/>
              </a:tabLst>
            </a:pPr>
            <a:r>
              <a:rPr lang="en-US" sz="2400" spc="-10" dirty="0">
                <a:solidFill>
                  <a:schemeClr val="accent1">
                    <a:lumMod val="50000"/>
                  </a:schemeClr>
                </a:solidFill>
                <a:cs typeface="Calibri"/>
              </a:rPr>
              <a:t>2017 Medical FSA enrollees who enroll in a CDHP for </a:t>
            </a:r>
            <a:r>
              <a:rPr lang="en-US" sz="2400" spc="-10" dirty="0" smtClean="0">
                <a:solidFill>
                  <a:schemeClr val="accent1">
                    <a:lumMod val="50000"/>
                  </a:schemeClr>
                </a:solidFill>
                <a:cs typeface="Calibri"/>
              </a:rPr>
              <a:t>2018:</a:t>
            </a:r>
            <a:endParaRPr lang="en-US" sz="2400" spc="-10" dirty="0">
              <a:solidFill>
                <a:schemeClr val="accent1">
                  <a:lumMod val="50000"/>
                </a:schemeClr>
              </a:solidFill>
              <a:cs typeface="Calibri"/>
            </a:endParaRPr>
          </a:p>
          <a:p>
            <a:pPr marL="812800" lvl="1" indent="-342900">
              <a:lnSpc>
                <a:spcPct val="150000"/>
              </a:lnSpc>
              <a:spcBef>
                <a:spcPts val="95"/>
              </a:spcBef>
              <a:buClr>
                <a:srgbClr val="1B3668"/>
              </a:buClr>
              <a:buFont typeface="Arial" panose="020B0604020202020204" pitchFamily="34" charset="0"/>
              <a:buChar char="•"/>
              <a:tabLst>
                <a:tab pos="355600" algn="l"/>
                <a:tab pos="356235" algn="l"/>
              </a:tabLst>
            </a:pPr>
            <a:r>
              <a:rPr lang="en-US" sz="2400" spc="-10" dirty="0">
                <a:solidFill>
                  <a:schemeClr val="accent1">
                    <a:lumMod val="50000"/>
                  </a:schemeClr>
                </a:solidFill>
                <a:cs typeface="Calibri"/>
              </a:rPr>
              <a:t>Must </a:t>
            </a:r>
            <a:r>
              <a:rPr lang="en-US" sz="2400" u="sng" spc="-10" dirty="0">
                <a:solidFill>
                  <a:schemeClr val="accent1">
                    <a:lumMod val="50000"/>
                  </a:schemeClr>
                </a:solidFill>
                <a:cs typeface="Calibri"/>
              </a:rPr>
              <a:t>use all their funds</a:t>
            </a:r>
            <a:r>
              <a:rPr lang="en-US" sz="2400" spc="-10" dirty="0">
                <a:solidFill>
                  <a:schemeClr val="accent1">
                    <a:lumMod val="50000"/>
                  </a:schemeClr>
                </a:solidFill>
                <a:cs typeface="Calibri"/>
              </a:rPr>
              <a:t> and have all </a:t>
            </a:r>
            <a:r>
              <a:rPr lang="en-US" sz="2400" u="sng" spc="-10" dirty="0">
                <a:solidFill>
                  <a:schemeClr val="accent1">
                    <a:lumMod val="50000"/>
                  </a:schemeClr>
                </a:solidFill>
                <a:cs typeface="Calibri"/>
              </a:rPr>
              <a:t>claims paid</a:t>
            </a:r>
            <a:r>
              <a:rPr lang="en-US" sz="2400" spc="-10" dirty="0">
                <a:solidFill>
                  <a:schemeClr val="accent1">
                    <a:lumMod val="50000"/>
                  </a:schemeClr>
                </a:solidFill>
                <a:cs typeface="Calibri"/>
              </a:rPr>
              <a:t> by December 31, </a:t>
            </a:r>
            <a:r>
              <a:rPr lang="en-US" sz="2400" spc="-10" dirty="0" smtClean="0">
                <a:solidFill>
                  <a:schemeClr val="accent1">
                    <a:lumMod val="50000"/>
                  </a:schemeClr>
                </a:solidFill>
                <a:cs typeface="Calibri"/>
              </a:rPr>
              <a:t>2017</a:t>
            </a:r>
          </a:p>
          <a:p>
            <a:pPr marL="812800" lvl="1" indent="-342900">
              <a:lnSpc>
                <a:spcPct val="150000"/>
              </a:lnSpc>
              <a:spcBef>
                <a:spcPts val="95"/>
              </a:spcBef>
              <a:buClr>
                <a:srgbClr val="1B3668"/>
              </a:buClr>
              <a:buFont typeface="Arial" panose="020B0604020202020204" pitchFamily="34" charset="0"/>
              <a:buChar char="•"/>
              <a:tabLst>
                <a:tab pos="355600" algn="l"/>
                <a:tab pos="356235" algn="l"/>
              </a:tabLst>
            </a:pPr>
            <a:endParaRPr lang="en-US" sz="500" spc="-10" dirty="0">
              <a:solidFill>
                <a:schemeClr val="accent1">
                  <a:lumMod val="50000"/>
                </a:schemeClr>
              </a:solidFill>
              <a:cs typeface="Calibri"/>
            </a:endParaRPr>
          </a:p>
          <a:p>
            <a:pPr marL="812800" lvl="1" indent="-342900">
              <a:spcBef>
                <a:spcPts val="95"/>
              </a:spcBef>
              <a:buClr>
                <a:srgbClr val="1B3668"/>
              </a:buClr>
              <a:buFont typeface="Arial" panose="020B0604020202020204" pitchFamily="34" charset="0"/>
              <a:buChar char="•"/>
              <a:tabLst>
                <a:tab pos="355600" algn="l"/>
                <a:tab pos="356235" algn="l"/>
              </a:tabLst>
            </a:pPr>
            <a:r>
              <a:rPr lang="en-US" sz="2400" spc="-10" dirty="0">
                <a:solidFill>
                  <a:schemeClr val="accent1">
                    <a:lumMod val="50000"/>
                  </a:schemeClr>
                </a:solidFill>
                <a:cs typeface="Calibri"/>
              </a:rPr>
              <a:t>If all </a:t>
            </a:r>
            <a:r>
              <a:rPr lang="en-US" sz="2400" b="1" spc="-10" dirty="0">
                <a:solidFill>
                  <a:schemeClr val="accent1">
                    <a:lumMod val="50000"/>
                  </a:schemeClr>
                </a:solidFill>
                <a:cs typeface="Calibri"/>
              </a:rPr>
              <a:t>Medical FSA </a:t>
            </a:r>
            <a:r>
              <a:rPr lang="en-US" sz="2400" spc="-10" dirty="0">
                <a:solidFill>
                  <a:schemeClr val="accent1">
                    <a:lumMod val="50000"/>
                  </a:schemeClr>
                </a:solidFill>
                <a:cs typeface="Calibri"/>
              </a:rPr>
              <a:t>funds are not used and all claims paid by  December 31, 2017, no contributions – employer or employee – may </a:t>
            </a:r>
            <a:r>
              <a:rPr lang="en-US" sz="2400" spc="-10" dirty="0" smtClean="0">
                <a:solidFill>
                  <a:schemeClr val="accent1">
                    <a:lumMod val="50000"/>
                  </a:schemeClr>
                </a:solidFill>
                <a:cs typeface="Calibri"/>
              </a:rPr>
              <a:t>be </a:t>
            </a:r>
            <a:r>
              <a:rPr lang="en-US" sz="2400" spc="-10" dirty="0">
                <a:solidFill>
                  <a:schemeClr val="accent1">
                    <a:lumMod val="50000"/>
                  </a:schemeClr>
                </a:solidFill>
                <a:cs typeface="Calibri"/>
              </a:rPr>
              <a:t>made to their </a:t>
            </a:r>
            <a:r>
              <a:rPr lang="en-US" sz="2400" b="1" spc="-10" dirty="0">
                <a:solidFill>
                  <a:schemeClr val="accent1">
                    <a:lumMod val="50000"/>
                  </a:schemeClr>
                </a:solidFill>
                <a:cs typeface="Calibri"/>
              </a:rPr>
              <a:t>HSA</a:t>
            </a:r>
            <a:r>
              <a:rPr lang="en-US" sz="2400" spc="-10" dirty="0">
                <a:solidFill>
                  <a:schemeClr val="accent1">
                    <a:lumMod val="50000"/>
                  </a:schemeClr>
                </a:solidFill>
                <a:cs typeface="Calibri"/>
              </a:rPr>
              <a:t> account until April 1, 2018</a:t>
            </a:r>
          </a:p>
        </p:txBody>
      </p:sp>
    </p:spTree>
    <p:extLst>
      <p:ext uri="{BB962C8B-B14F-4D97-AF65-F5344CB8AC3E}">
        <p14:creationId xmlns:p14="http://schemas.microsoft.com/office/powerpoint/2010/main" val="18235402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600783" y="1279565"/>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505533" y="367735"/>
            <a:ext cx="11277601" cy="707886"/>
          </a:xfrm>
          <a:prstGeom prst="rect">
            <a:avLst/>
          </a:prstGeom>
          <a:noFill/>
        </p:spPr>
        <p:txBody>
          <a:bodyPr wrap="square" lIns="91440" tIns="45720" rIns="91440" bIns="45720">
            <a:spAutoFit/>
          </a:bodyPr>
          <a:lstStyle/>
          <a:p>
            <a:r>
              <a:rPr lang="en-US" sz="4000" dirty="0" smtClean="0">
                <a:ln w="0"/>
                <a:solidFill>
                  <a:srgbClr val="FF9933"/>
                </a:solidFill>
                <a:effectLst>
                  <a:outerShdw blurRad="38100" dist="19050" dir="2700000" algn="tl" rotWithShape="0">
                    <a:schemeClr val="dk1">
                      <a:alpha val="40000"/>
                    </a:schemeClr>
                  </a:outerShdw>
                </a:effectLst>
              </a:rPr>
              <a:t>Employee and Agency Resources</a:t>
            </a:r>
            <a:endParaRPr lang="en-US" sz="4000" dirty="0">
              <a:ln w="0"/>
              <a:solidFill>
                <a:srgbClr val="FF9933"/>
              </a:solidFill>
              <a:effectLst>
                <a:outerShdw blurRad="38100" dist="19050" dir="2700000" algn="tl" rotWithShape="0">
                  <a:schemeClr val="dk1">
                    <a:alpha val="40000"/>
                  </a:schemeClr>
                </a:outerShdw>
              </a:effectLst>
            </a:endParaRPr>
          </a:p>
        </p:txBody>
      </p:sp>
      <p:sp>
        <p:nvSpPr>
          <p:cNvPr id="5" name="TextBox 4"/>
          <p:cNvSpPr txBox="1"/>
          <p:nvPr/>
        </p:nvSpPr>
        <p:spPr>
          <a:xfrm>
            <a:off x="600783" y="1518665"/>
            <a:ext cx="11400717" cy="3639458"/>
          </a:xfrm>
          <a:prstGeom prst="rect">
            <a:avLst/>
          </a:prstGeom>
          <a:noFill/>
        </p:spPr>
        <p:txBody>
          <a:bodyPr wrap="square" rtlCol="0">
            <a:spAutoFit/>
          </a:bodyPr>
          <a:lstStyle/>
          <a:p>
            <a:pPr marL="355600" indent="-342900">
              <a:spcBef>
                <a:spcPts val="95"/>
              </a:spcBef>
              <a:buClr>
                <a:srgbClr val="1B3668"/>
              </a:buClr>
              <a:buFont typeface="Arial"/>
              <a:buChar char="•"/>
              <a:tabLst>
                <a:tab pos="355600" algn="l"/>
                <a:tab pos="356235" algn="l"/>
              </a:tabLst>
            </a:pPr>
            <a:r>
              <a:rPr lang="en-US" sz="2400" spc="-10" dirty="0">
                <a:solidFill>
                  <a:schemeClr val="accent1">
                    <a:lumMod val="50000"/>
                  </a:schemeClr>
                </a:solidFill>
                <a:cs typeface="Calibri"/>
              </a:rPr>
              <a:t>PEBB website (for employees</a:t>
            </a:r>
            <a:r>
              <a:rPr lang="en-US" sz="2400" spc="-10" dirty="0" smtClean="0">
                <a:solidFill>
                  <a:schemeClr val="accent1">
                    <a:lumMod val="50000"/>
                  </a:schemeClr>
                </a:solidFill>
                <a:cs typeface="Calibri"/>
              </a:rPr>
              <a:t>) </a:t>
            </a:r>
            <a:r>
              <a:rPr lang="en-US" sz="2400" u="heavy" spc="-15" dirty="0">
                <a:solidFill>
                  <a:srgbClr val="1C639F"/>
                </a:solidFill>
                <a:cs typeface="Calibri"/>
                <a:hlinkClick r:id="rId4"/>
              </a:rPr>
              <a:t>hca.wa.gov/</a:t>
            </a:r>
            <a:r>
              <a:rPr lang="en-US" sz="2400" u="heavy" spc="-15" dirty="0" err="1">
                <a:solidFill>
                  <a:srgbClr val="1C639F"/>
                </a:solidFill>
                <a:cs typeface="Calibri"/>
                <a:hlinkClick r:id="rId4"/>
              </a:rPr>
              <a:t>pebb</a:t>
            </a:r>
            <a:endParaRPr lang="en-US" sz="2400" dirty="0">
              <a:cs typeface="Calibri"/>
            </a:endParaRPr>
          </a:p>
          <a:p>
            <a:pPr marL="355600" marR="343535" indent="-342900">
              <a:lnSpc>
                <a:spcPct val="150000"/>
              </a:lnSpc>
              <a:spcBef>
                <a:spcPts val="100"/>
              </a:spcBef>
              <a:buClr>
                <a:srgbClr val="1B3668"/>
              </a:buClr>
              <a:buFont typeface="Arial"/>
              <a:buChar char="•"/>
              <a:tabLst>
                <a:tab pos="354965" algn="l"/>
                <a:tab pos="356235" algn="l"/>
              </a:tabLst>
            </a:pPr>
            <a:r>
              <a:rPr lang="en-US" sz="2400" u="heavy" spc="-5" dirty="0">
                <a:solidFill>
                  <a:srgbClr val="1C639F"/>
                </a:solidFill>
                <a:cs typeface="Calibri"/>
                <a:hlinkClick r:id="rId5"/>
              </a:rPr>
              <a:t>Individual plan </a:t>
            </a:r>
            <a:r>
              <a:rPr lang="en-US" sz="2400" u="heavy" spc="-15" dirty="0" smtClean="0">
                <a:solidFill>
                  <a:srgbClr val="1C639F"/>
                </a:solidFill>
                <a:cs typeface="Calibri"/>
                <a:hlinkClick r:id="rId5"/>
              </a:rPr>
              <a:t>websites</a:t>
            </a:r>
            <a:r>
              <a:rPr lang="en-US" sz="2400" spc="-10" dirty="0" smtClean="0">
                <a:solidFill>
                  <a:schemeClr val="accent1">
                    <a:lumMod val="50000"/>
                  </a:schemeClr>
                </a:solidFill>
                <a:cs typeface="Calibri"/>
              </a:rPr>
              <a:t> (see </a:t>
            </a:r>
            <a:r>
              <a:rPr lang="en-US" sz="2400" spc="-10" dirty="0">
                <a:solidFill>
                  <a:schemeClr val="accent1">
                    <a:lumMod val="50000"/>
                  </a:schemeClr>
                </a:solidFill>
                <a:cs typeface="Calibri"/>
              </a:rPr>
              <a:t>employee enrollment guide)</a:t>
            </a:r>
          </a:p>
          <a:p>
            <a:pPr marL="355600" marR="343535" indent="-342900">
              <a:lnSpc>
                <a:spcPct val="150000"/>
              </a:lnSpc>
              <a:spcBef>
                <a:spcPts val="100"/>
              </a:spcBef>
              <a:buClr>
                <a:srgbClr val="1B3668"/>
              </a:buClr>
              <a:buFont typeface="Arial"/>
              <a:buChar char="•"/>
              <a:tabLst>
                <a:tab pos="354965" algn="l"/>
                <a:tab pos="356235" algn="l"/>
              </a:tabLst>
            </a:pPr>
            <a:r>
              <a:rPr lang="en-US" sz="2400" spc="-10" dirty="0">
                <a:solidFill>
                  <a:schemeClr val="accent1">
                    <a:lumMod val="50000"/>
                  </a:schemeClr>
                </a:solidFill>
                <a:cs typeface="Calibri"/>
              </a:rPr>
              <a:t>Navia Benefit Solutions (Medical FSA/DCAP)</a:t>
            </a:r>
          </a:p>
          <a:p>
            <a:pPr marL="1153795" lvl="2" indent="-342900">
              <a:buFont typeface="Wingdings" panose="05000000000000000000" pitchFamily="2" charset="2"/>
              <a:buChar char="ü"/>
              <a:tabLst>
                <a:tab pos="640080" algn="l"/>
                <a:tab pos="640715" algn="l"/>
              </a:tabLst>
            </a:pPr>
            <a:r>
              <a:rPr lang="en-US" sz="2400" spc="-10" dirty="0">
                <a:solidFill>
                  <a:schemeClr val="accent1">
                    <a:lumMod val="50000"/>
                  </a:schemeClr>
                </a:solidFill>
                <a:cs typeface="Calibri"/>
              </a:rPr>
              <a:t>Website: </a:t>
            </a:r>
            <a:r>
              <a:rPr lang="en-US" sz="2400" u="heavy" spc="-10" dirty="0" smtClean="0">
                <a:solidFill>
                  <a:srgbClr val="1C639F"/>
                </a:solidFill>
                <a:cs typeface="Calibri"/>
                <a:hlinkClick r:id="rId6"/>
              </a:rPr>
              <a:t>pebb.naviabenefits.com</a:t>
            </a:r>
            <a:endParaRPr lang="en-US" sz="2400" dirty="0">
              <a:cs typeface="Calibri"/>
            </a:endParaRPr>
          </a:p>
          <a:p>
            <a:pPr marL="1153795" lvl="2" indent="-342900">
              <a:buFont typeface="Wingdings" panose="05000000000000000000" pitchFamily="2" charset="2"/>
              <a:buChar char="ü"/>
              <a:tabLst>
                <a:tab pos="640080" algn="l"/>
                <a:tab pos="640715" algn="l"/>
              </a:tabLst>
            </a:pPr>
            <a:r>
              <a:rPr lang="en-US" sz="2400" spc="-10" dirty="0" smtClean="0">
                <a:solidFill>
                  <a:schemeClr val="accent1">
                    <a:lumMod val="50000"/>
                  </a:schemeClr>
                </a:solidFill>
                <a:cs typeface="Calibri"/>
              </a:rPr>
              <a:t>Customer </a:t>
            </a:r>
            <a:r>
              <a:rPr lang="en-US" sz="2400" spc="-10" dirty="0">
                <a:solidFill>
                  <a:schemeClr val="accent1">
                    <a:lumMod val="50000"/>
                  </a:schemeClr>
                </a:solidFill>
                <a:cs typeface="Calibri"/>
              </a:rPr>
              <a:t>Service: 1-800-669-3539</a:t>
            </a:r>
          </a:p>
          <a:p>
            <a:pPr marL="355600" marR="343535" indent="-342900">
              <a:lnSpc>
                <a:spcPct val="150000"/>
              </a:lnSpc>
              <a:spcBef>
                <a:spcPts val="100"/>
              </a:spcBef>
              <a:buClr>
                <a:srgbClr val="1B3668"/>
              </a:buClr>
              <a:buFont typeface="Arial"/>
              <a:buChar char="•"/>
              <a:tabLst>
                <a:tab pos="354965" algn="l"/>
                <a:tab pos="356235" algn="l"/>
              </a:tabLst>
            </a:pPr>
            <a:r>
              <a:rPr lang="en-US" sz="2400" spc="-10" dirty="0">
                <a:solidFill>
                  <a:schemeClr val="accent1">
                    <a:lumMod val="50000"/>
                  </a:schemeClr>
                </a:solidFill>
                <a:cs typeface="Calibri"/>
              </a:rPr>
              <a:t>Health Equity (HSA)</a:t>
            </a:r>
          </a:p>
          <a:p>
            <a:pPr marL="1153795" lvl="2" indent="-342900">
              <a:buFont typeface="Wingdings" panose="05000000000000000000" pitchFamily="2" charset="2"/>
              <a:buChar char="ü"/>
              <a:tabLst>
                <a:tab pos="640080" algn="l"/>
                <a:tab pos="640715" algn="l"/>
              </a:tabLst>
            </a:pPr>
            <a:r>
              <a:rPr lang="en-US" sz="2400" spc="-10" dirty="0">
                <a:solidFill>
                  <a:schemeClr val="accent1">
                    <a:lumMod val="50000"/>
                  </a:schemeClr>
                </a:solidFill>
                <a:cs typeface="Calibri"/>
              </a:rPr>
              <a:t>Website: </a:t>
            </a:r>
            <a:r>
              <a:rPr lang="en-US" sz="2400" u="heavy" spc="-10" dirty="0" smtClean="0">
                <a:solidFill>
                  <a:srgbClr val="1C639F"/>
                </a:solidFill>
                <a:cs typeface="Calibri"/>
                <a:hlinkClick r:id="rId7"/>
              </a:rPr>
              <a:t>healthequity.com/</a:t>
            </a:r>
            <a:r>
              <a:rPr lang="en-US" sz="2400" u="heavy" spc="-10" dirty="0" err="1" smtClean="0">
                <a:solidFill>
                  <a:srgbClr val="1C639F"/>
                </a:solidFill>
                <a:cs typeface="Calibri"/>
                <a:hlinkClick r:id="rId7"/>
              </a:rPr>
              <a:t>pebb</a:t>
            </a:r>
            <a:endParaRPr lang="en-US" sz="2400" dirty="0">
              <a:cs typeface="Calibri"/>
            </a:endParaRPr>
          </a:p>
          <a:p>
            <a:pPr marL="1153795" lvl="2" indent="-342900">
              <a:buFont typeface="Wingdings" panose="05000000000000000000" pitchFamily="2" charset="2"/>
              <a:buChar char="ü"/>
              <a:tabLst>
                <a:tab pos="640080" algn="l"/>
                <a:tab pos="640715" algn="l"/>
              </a:tabLst>
            </a:pPr>
            <a:r>
              <a:rPr lang="en-US" sz="2400" spc="-10" dirty="0" smtClean="0">
                <a:solidFill>
                  <a:schemeClr val="accent1">
                    <a:lumMod val="50000"/>
                  </a:schemeClr>
                </a:solidFill>
                <a:cs typeface="Calibri"/>
              </a:rPr>
              <a:t>Customer </a:t>
            </a:r>
            <a:r>
              <a:rPr lang="en-US" sz="2400" spc="-10" dirty="0">
                <a:solidFill>
                  <a:schemeClr val="accent1">
                    <a:lumMod val="50000"/>
                  </a:schemeClr>
                </a:solidFill>
                <a:cs typeface="Calibri"/>
              </a:rPr>
              <a:t>Service: 1-877-873-8823</a:t>
            </a:r>
          </a:p>
        </p:txBody>
      </p:sp>
    </p:spTree>
    <p:extLst>
      <p:ext uri="{BB962C8B-B14F-4D97-AF65-F5344CB8AC3E}">
        <p14:creationId xmlns:p14="http://schemas.microsoft.com/office/powerpoint/2010/main" val="33678889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600783" y="1279565"/>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505533" y="367735"/>
            <a:ext cx="11277601" cy="707886"/>
          </a:xfrm>
          <a:prstGeom prst="rect">
            <a:avLst/>
          </a:prstGeom>
          <a:noFill/>
        </p:spPr>
        <p:txBody>
          <a:bodyPr wrap="square" lIns="91440" tIns="45720" rIns="91440" bIns="45720">
            <a:spAutoFit/>
          </a:bodyPr>
          <a:lstStyle/>
          <a:p>
            <a:r>
              <a:rPr lang="en-US" sz="4000" dirty="0" smtClean="0">
                <a:ln w="0"/>
                <a:solidFill>
                  <a:srgbClr val="FF9933"/>
                </a:solidFill>
                <a:effectLst>
                  <a:outerShdw blurRad="38100" dist="19050" dir="2700000" algn="tl" rotWithShape="0">
                    <a:schemeClr val="dk1">
                      <a:alpha val="40000"/>
                    </a:schemeClr>
                  </a:outerShdw>
                </a:effectLst>
              </a:rPr>
              <a:t>Employee and Agency Resources</a:t>
            </a:r>
            <a:endParaRPr lang="en-US" sz="4000" dirty="0">
              <a:ln w="0"/>
              <a:solidFill>
                <a:srgbClr val="FF9933"/>
              </a:solidFill>
              <a:effectLst>
                <a:outerShdw blurRad="38100" dist="19050" dir="2700000" algn="tl" rotWithShape="0">
                  <a:schemeClr val="dk1">
                    <a:alpha val="40000"/>
                  </a:schemeClr>
                </a:outerShdw>
              </a:effectLst>
            </a:endParaRPr>
          </a:p>
        </p:txBody>
      </p:sp>
      <p:sp>
        <p:nvSpPr>
          <p:cNvPr id="5" name="TextBox 4"/>
          <p:cNvSpPr txBox="1"/>
          <p:nvPr/>
        </p:nvSpPr>
        <p:spPr>
          <a:xfrm>
            <a:off x="600783" y="1518665"/>
            <a:ext cx="11400717" cy="3798476"/>
          </a:xfrm>
          <a:prstGeom prst="rect">
            <a:avLst/>
          </a:prstGeom>
          <a:noFill/>
        </p:spPr>
        <p:txBody>
          <a:bodyPr wrap="square" rtlCol="0">
            <a:spAutoFit/>
          </a:bodyPr>
          <a:lstStyle/>
          <a:p>
            <a:pPr marL="355600" indent="-342900">
              <a:lnSpc>
                <a:spcPct val="150000"/>
              </a:lnSpc>
              <a:spcBef>
                <a:spcPts val="95"/>
              </a:spcBef>
              <a:buClr>
                <a:srgbClr val="1B3668"/>
              </a:buClr>
              <a:buFont typeface="Arial"/>
              <a:buChar char="•"/>
              <a:tabLst>
                <a:tab pos="355600" algn="l"/>
                <a:tab pos="356235" algn="l"/>
              </a:tabLst>
            </a:pPr>
            <a:r>
              <a:rPr lang="en-US" sz="2400" spc="-10" dirty="0">
                <a:solidFill>
                  <a:schemeClr val="accent1">
                    <a:lumMod val="50000"/>
                  </a:schemeClr>
                </a:solidFill>
                <a:cs typeface="Calibri"/>
              </a:rPr>
              <a:t>MetLife customer service and </a:t>
            </a:r>
            <a:r>
              <a:rPr lang="en-US" sz="2400" spc="-10" dirty="0" smtClean="0">
                <a:solidFill>
                  <a:schemeClr val="accent1">
                    <a:lumMod val="50000"/>
                  </a:schemeClr>
                </a:solidFill>
                <a:cs typeface="Calibri"/>
              </a:rPr>
              <a:t>website:</a:t>
            </a:r>
            <a:endParaRPr lang="en-US" sz="2400" spc="-10" dirty="0">
              <a:solidFill>
                <a:schemeClr val="accent1">
                  <a:lumMod val="50000"/>
                </a:schemeClr>
              </a:solidFill>
              <a:cs typeface="Calibri"/>
            </a:endParaRPr>
          </a:p>
          <a:p>
            <a:pPr marL="812800" lvl="1" indent="-342900">
              <a:buClr>
                <a:srgbClr val="1B3668"/>
              </a:buClr>
              <a:buFont typeface="Wingdings" panose="05000000000000000000" pitchFamily="2" charset="2"/>
              <a:buChar char="ü"/>
              <a:tabLst>
                <a:tab pos="355600" algn="l"/>
                <a:tab pos="356235" algn="l"/>
              </a:tabLst>
            </a:pPr>
            <a:r>
              <a:rPr lang="en-US" sz="2400" spc="-10" dirty="0">
                <a:solidFill>
                  <a:schemeClr val="accent1">
                    <a:lumMod val="50000"/>
                  </a:schemeClr>
                </a:solidFill>
                <a:cs typeface="Calibri"/>
              </a:rPr>
              <a:t>Customer Service: </a:t>
            </a:r>
            <a:r>
              <a:rPr lang="en-US" sz="2400" spc="-10" dirty="0" smtClean="0">
                <a:solidFill>
                  <a:schemeClr val="accent1">
                    <a:lumMod val="50000"/>
                  </a:schemeClr>
                </a:solidFill>
                <a:cs typeface="Calibri"/>
              </a:rPr>
              <a:t>1-866-548-7139 </a:t>
            </a:r>
          </a:p>
          <a:p>
            <a:pPr marL="469900" lvl="1">
              <a:buClr>
                <a:srgbClr val="1B3668"/>
              </a:buClr>
              <a:tabLst>
                <a:tab pos="355600" algn="l"/>
                <a:tab pos="356235" algn="l"/>
              </a:tabLst>
            </a:pPr>
            <a:r>
              <a:rPr lang="en-US" sz="2400" spc="-10" dirty="0">
                <a:solidFill>
                  <a:schemeClr val="accent1">
                    <a:lumMod val="50000"/>
                  </a:schemeClr>
                </a:solidFill>
                <a:cs typeface="Calibri"/>
              </a:rPr>
              <a:t>	</a:t>
            </a:r>
            <a:r>
              <a:rPr lang="en-US" sz="2400" spc="-10" dirty="0" smtClean="0">
                <a:solidFill>
                  <a:schemeClr val="accent1">
                    <a:lumMod val="50000"/>
                  </a:schemeClr>
                </a:solidFill>
                <a:cs typeface="Calibri"/>
              </a:rPr>
              <a:t>(Inform representative you are a Washington State PEBB employee)</a:t>
            </a:r>
            <a:endParaRPr lang="en-US" sz="2400" spc="-10" dirty="0">
              <a:solidFill>
                <a:schemeClr val="accent1">
                  <a:lumMod val="50000"/>
                </a:schemeClr>
              </a:solidFill>
              <a:cs typeface="Calibri"/>
            </a:endParaRPr>
          </a:p>
          <a:p>
            <a:pPr marL="812800" lvl="1" indent="-342900">
              <a:buFont typeface="Wingdings" panose="05000000000000000000" pitchFamily="2" charset="2"/>
              <a:buChar char="ü"/>
              <a:tabLst>
                <a:tab pos="756285" algn="l"/>
                <a:tab pos="756920" algn="l"/>
              </a:tabLst>
            </a:pPr>
            <a:r>
              <a:rPr lang="en-US" sz="2400" spc="-10" dirty="0">
                <a:solidFill>
                  <a:schemeClr val="accent1">
                    <a:lumMod val="50000"/>
                  </a:schemeClr>
                </a:solidFill>
                <a:cs typeface="Calibri"/>
              </a:rPr>
              <a:t>Website: </a:t>
            </a:r>
            <a:r>
              <a:rPr lang="en-US" sz="2400" u="heavy" spc="-10" dirty="0">
                <a:solidFill>
                  <a:srgbClr val="1C639F"/>
                </a:solidFill>
                <a:cs typeface="Calibri"/>
                <a:hlinkClick r:id="rId4"/>
              </a:rPr>
              <a:t>https://</a:t>
            </a:r>
            <a:r>
              <a:rPr lang="en-US" sz="2400" u="heavy" spc="-10" dirty="0" smtClean="0">
                <a:solidFill>
                  <a:srgbClr val="1C639F"/>
                </a:solidFill>
                <a:cs typeface="Calibri"/>
                <a:hlinkClick r:id="rId4"/>
              </a:rPr>
              <a:t>mybenefits.metlife.com/wapebb</a:t>
            </a:r>
            <a:endParaRPr lang="en-US" sz="2400" u="heavy" spc="-10" dirty="0" smtClean="0">
              <a:solidFill>
                <a:srgbClr val="1C639F"/>
              </a:solidFill>
              <a:cs typeface="Calibri"/>
            </a:endParaRPr>
          </a:p>
          <a:p>
            <a:pPr marL="469900" lvl="1">
              <a:tabLst>
                <a:tab pos="756285" algn="l"/>
                <a:tab pos="756920" algn="l"/>
              </a:tabLst>
            </a:pPr>
            <a:endParaRPr lang="en-US" sz="2400" dirty="0">
              <a:cs typeface="Calibri"/>
            </a:endParaRPr>
          </a:p>
          <a:p>
            <a:pPr marL="355600" indent="-342900">
              <a:lnSpc>
                <a:spcPct val="150000"/>
              </a:lnSpc>
              <a:spcBef>
                <a:spcPts val="95"/>
              </a:spcBef>
              <a:buClr>
                <a:srgbClr val="1B3668"/>
              </a:buClr>
              <a:buFont typeface="Arial"/>
              <a:buChar char="•"/>
              <a:tabLst>
                <a:tab pos="355600" algn="l"/>
                <a:tab pos="356235" algn="l"/>
              </a:tabLst>
            </a:pPr>
            <a:r>
              <a:rPr lang="en-US" sz="2400" spc="-10" dirty="0" smtClean="0">
                <a:solidFill>
                  <a:schemeClr val="accent1">
                    <a:lumMod val="50000"/>
                  </a:schemeClr>
                </a:solidFill>
                <a:cs typeface="Calibri"/>
              </a:rPr>
              <a:t>SmartHealth </a:t>
            </a:r>
            <a:r>
              <a:rPr lang="en-US" sz="2400" spc="-10" dirty="0">
                <a:solidFill>
                  <a:schemeClr val="accent1">
                    <a:lumMod val="50000"/>
                  </a:schemeClr>
                </a:solidFill>
                <a:cs typeface="Calibri"/>
              </a:rPr>
              <a:t>Wellness </a:t>
            </a:r>
            <a:r>
              <a:rPr lang="en-US" sz="2400" spc="-10" dirty="0" smtClean="0">
                <a:solidFill>
                  <a:schemeClr val="accent1">
                    <a:lumMod val="50000"/>
                  </a:schemeClr>
                </a:solidFill>
                <a:cs typeface="Calibri"/>
              </a:rPr>
              <a:t>Program:</a:t>
            </a:r>
            <a:endParaRPr lang="en-US" sz="2400" spc="-10" dirty="0">
              <a:solidFill>
                <a:schemeClr val="accent1">
                  <a:lumMod val="50000"/>
                </a:schemeClr>
              </a:solidFill>
              <a:cs typeface="Calibri"/>
            </a:endParaRPr>
          </a:p>
          <a:p>
            <a:pPr marL="812800" lvl="1" indent="-342900">
              <a:buClr>
                <a:srgbClr val="1B3668"/>
              </a:buClr>
              <a:buFont typeface="Wingdings" panose="05000000000000000000" pitchFamily="2" charset="2"/>
              <a:buChar char="ü"/>
              <a:tabLst>
                <a:tab pos="355600" algn="l"/>
                <a:tab pos="356235" algn="l"/>
              </a:tabLst>
            </a:pPr>
            <a:r>
              <a:rPr lang="en-US" sz="2400" spc="-10" dirty="0">
                <a:solidFill>
                  <a:schemeClr val="accent1">
                    <a:lumMod val="50000"/>
                  </a:schemeClr>
                </a:solidFill>
                <a:cs typeface="Calibri"/>
              </a:rPr>
              <a:t>Customer Service: 1-855-750-8866</a:t>
            </a:r>
          </a:p>
          <a:p>
            <a:pPr marL="812800" lvl="1" indent="-342900">
              <a:buFont typeface="Wingdings" panose="05000000000000000000" pitchFamily="2" charset="2"/>
              <a:buChar char="ü"/>
              <a:tabLst>
                <a:tab pos="756285" algn="l"/>
                <a:tab pos="756920" algn="l"/>
              </a:tabLst>
            </a:pPr>
            <a:r>
              <a:rPr lang="en-US" sz="2400" spc="-10" dirty="0">
                <a:solidFill>
                  <a:schemeClr val="accent1">
                    <a:lumMod val="50000"/>
                  </a:schemeClr>
                </a:solidFill>
                <a:cs typeface="Calibri"/>
              </a:rPr>
              <a:t>Website: </a:t>
            </a:r>
            <a:r>
              <a:rPr lang="en-US" sz="2400" u="heavy" spc="-15" dirty="0">
                <a:solidFill>
                  <a:srgbClr val="1C639F"/>
                </a:solidFill>
                <a:cs typeface="Calibri"/>
                <a:hlinkClick r:id="rId5"/>
              </a:rPr>
              <a:t>www.smarthealth.hca.wa.gov</a:t>
            </a:r>
            <a:endParaRPr lang="en-US" sz="2400" dirty="0">
              <a:cs typeface="Calibri"/>
            </a:endParaRPr>
          </a:p>
          <a:p>
            <a:pPr marL="812800" lvl="1" indent="-342900">
              <a:buFont typeface="Wingdings" panose="05000000000000000000" pitchFamily="2" charset="2"/>
              <a:buChar char="ü"/>
              <a:tabLst>
                <a:tab pos="756285" algn="l"/>
                <a:tab pos="756920" algn="l"/>
              </a:tabLst>
            </a:pPr>
            <a:r>
              <a:rPr lang="en-US" sz="2400" spc="-10" dirty="0" smtClean="0">
                <a:solidFill>
                  <a:schemeClr val="accent1">
                    <a:lumMod val="50000"/>
                  </a:schemeClr>
                </a:solidFill>
                <a:cs typeface="Calibri"/>
              </a:rPr>
              <a:t>Email</a:t>
            </a:r>
            <a:r>
              <a:rPr lang="en-US" sz="2400" spc="-10" dirty="0">
                <a:solidFill>
                  <a:schemeClr val="accent1">
                    <a:lumMod val="50000"/>
                  </a:schemeClr>
                </a:solidFill>
                <a:cs typeface="Calibri"/>
              </a:rPr>
              <a:t>: </a:t>
            </a:r>
            <a:r>
              <a:rPr lang="en-US" sz="2400" u="heavy" spc="-5" dirty="0">
                <a:solidFill>
                  <a:srgbClr val="1C639F"/>
                </a:solidFill>
                <a:cs typeface="Calibri"/>
                <a:hlinkClick r:id="rId6"/>
              </a:rPr>
              <a:t>support@limeade.com</a:t>
            </a:r>
            <a:endParaRPr lang="en-US" sz="2400" dirty="0">
              <a:cs typeface="Calibri"/>
            </a:endParaRPr>
          </a:p>
        </p:txBody>
      </p:sp>
    </p:spTree>
    <p:extLst>
      <p:ext uri="{BB962C8B-B14F-4D97-AF65-F5344CB8AC3E}">
        <p14:creationId xmlns:p14="http://schemas.microsoft.com/office/powerpoint/2010/main" val="189149375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600783" y="1279565"/>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505533" y="367735"/>
            <a:ext cx="11277601" cy="707886"/>
          </a:xfrm>
          <a:prstGeom prst="rect">
            <a:avLst/>
          </a:prstGeom>
          <a:noFill/>
        </p:spPr>
        <p:txBody>
          <a:bodyPr wrap="square" lIns="91440" tIns="45720" rIns="91440" bIns="45720">
            <a:spAutoFit/>
          </a:bodyPr>
          <a:lstStyle/>
          <a:p>
            <a:r>
              <a:rPr lang="en-US" sz="4000" dirty="0" smtClean="0">
                <a:ln w="0"/>
                <a:solidFill>
                  <a:srgbClr val="FF9933"/>
                </a:solidFill>
                <a:effectLst>
                  <a:outerShdw blurRad="38100" dist="19050" dir="2700000" algn="tl" rotWithShape="0">
                    <a:schemeClr val="dk1">
                      <a:alpha val="40000"/>
                    </a:schemeClr>
                  </a:outerShdw>
                </a:effectLst>
              </a:rPr>
              <a:t>Open Enrollment</a:t>
            </a:r>
            <a:endParaRPr lang="en-US" sz="4000" dirty="0">
              <a:ln w="0"/>
              <a:solidFill>
                <a:srgbClr val="FF9933"/>
              </a:solidFill>
              <a:effectLst>
                <a:outerShdw blurRad="38100" dist="19050" dir="2700000" algn="tl" rotWithShape="0">
                  <a:schemeClr val="dk1">
                    <a:alpha val="40000"/>
                  </a:schemeClr>
                </a:outerShdw>
              </a:effectLst>
            </a:endParaRPr>
          </a:p>
        </p:txBody>
      </p:sp>
      <p:sp>
        <p:nvSpPr>
          <p:cNvPr id="6" name="object 10"/>
          <p:cNvSpPr/>
          <p:nvPr/>
        </p:nvSpPr>
        <p:spPr>
          <a:xfrm>
            <a:off x="3376247" y="1513468"/>
            <a:ext cx="4985003" cy="4939283"/>
          </a:xfrm>
          <a:prstGeom prst="rect">
            <a:avLst/>
          </a:prstGeom>
          <a:blipFill>
            <a:blip r:embed="rId4" cstate="print">
              <a:duotone>
                <a:schemeClr val="accent2">
                  <a:shade val="45000"/>
                  <a:satMod val="135000"/>
                </a:schemeClr>
                <a:prstClr val="white"/>
              </a:duotone>
            </a:blip>
            <a:stretch>
              <a:fillRect/>
            </a:stretch>
          </a:blipFill>
        </p:spPr>
        <p:txBody>
          <a:bodyPr wrap="square" lIns="0" tIns="0" rIns="0" bIns="0" rtlCol="0"/>
          <a:lstStyle/>
          <a:p>
            <a:endParaRPr/>
          </a:p>
        </p:txBody>
      </p:sp>
      <p:sp>
        <p:nvSpPr>
          <p:cNvPr id="7" name="object 11"/>
          <p:cNvSpPr txBox="1">
            <a:spLocks/>
          </p:cNvSpPr>
          <p:nvPr/>
        </p:nvSpPr>
        <p:spPr>
          <a:xfrm>
            <a:off x="4153296" y="3043309"/>
            <a:ext cx="3430904" cy="939800"/>
          </a:xfrm>
          <a:prstGeom prst="rect">
            <a:avLst/>
          </a:prstGeom>
        </p:spPr>
        <p:txBody>
          <a:bodyPr vert="horz" wrap="square" lIns="0" tIns="12700"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nSpc>
                <a:spcPct val="100000"/>
              </a:lnSpc>
              <a:spcBef>
                <a:spcPts val="100"/>
              </a:spcBef>
            </a:pPr>
            <a:r>
              <a:rPr lang="en-US" b="1" spc="-55" dirty="0" smtClean="0">
                <a:solidFill>
                  <a:schemeClr val="accent1">
                    <a:lumMod val="50000"/>
                  </a:schemeClr>
                </a:solidFill>
              </a:rPr>
              <a:t>Q</a:t>
            </a:r>
            <a:r>
              <a:rPr lang="en-US" b="1" spc="-45" dirty="0" smtClean="0">
                <a:solidFill>
                  <a:schemeClr val="accent1">
                    <a:lumMod val="50000"/>
                  </a:schemeClr>
                </a:solidFill>
              </a:rPr>
              <a:t>u</a:t>
            </a:r>
            <a:r>
              <a:rPr lang="en-US" b="1" spc="-55" dirty="0" smtClean="0">
                <a:solidFill>
                  <a:schemeClr val="accent1">
                    <a:lumMod val="50000"/>
                  </a:schemeClr>
                </a:solidFill>
              </a:rPr>
              <a:t>e</a:t>
            </a:r>
            <a:r>
              <a:rPr lang="en-US" b="1" spc="-114" dirty="0" smtClean="0">
                <a:solidFill>
                  <a:schemeClr val="accent1">
                    <a:lumMod val="50000"/>
                  </a:schemeClr>
                </a:solidFill>
              </a:rPr>
              <a:t>s</a:t>
            </a:r>
            <a:r>
              <a:rPr lang="en-US" b="1" spc="-55" dirty="0" smtClean="0">
                <a:solidFill>
                  <a:schemeClr val="accent1">
                    <a:lumMod val="50000"/>
                  </a:schemeClr>
                </a:solidFill>
              </a:rPr>
              <a:t>t</a:t>
            </a:r>
            <a:r>
              <a:rPr lang="en-US" b="1" spc="-45" dirty="0" smtClean="0">
                <a:solidFill>
                  <a:schemeClr val="accent1">
                    <a:lumMod val="50000"/>
                  </a:schemeClr>
                </a:solidFill>
              </a:rPr>
              <a:t>ions?</a:t>
            </a:r>
            <a:endParaRPr lang="en-US" b="1" dirty="0">
              <a:solidFill>
                <a:schemeClr val="accent1">
                  <a:lumMod val="50000"/>
                </a:schemeClr>
              </a:solidFill>
            </a:endParaRPr>
          </a:p>
        </p:txBody>
      </p:sp>
    </p:spTree>
    <p:extLst>
      <p:ext uri="{BB962C8B-B14F-4D97-AF65-F5344CB8AC3E}">
        <p14:creationId xmlns:p14="http://schemas.microsoft.com/office/powerpoint/2010/main" val="177287697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600783" y="1279565"/>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505533" y="367735"/>
            <a:ext cx="11277601" cy="707886"/>
          </a:xfrm>
          <a:prstGeom prst="rect">
            <a:avLst/>
          </a:prstGeom>
          <a:noFill/>
        </p:spPr>
        <p:txBody>
          <a:bodyPr wrap="square" lIns="91440" tIns="45720" rIns="91440" bIns="45720">
            <a:spAutoFit/>
          </a:bodyPr>
          <a:lstStyle/>
          <a:p>
            <a:r>
              <a:rPr lang="en-US" sz="4000" dirty="0" smtClean="0">
                <a:ln w="0"/>
                <a:solidFill>
                  <a:srgbClr val="FF9933"/>
                </a:solidFill>
                <a:effectLst>
                  <a:outerShdw blurRad="38100" dist="19050" dir="2700000" algn="tl" rotWithShape="0">
                    <a:schemeClr val="dk1">
                      <a:alpha val="40000"/>
                    </a:schemeClr>
                  </a:outerShdw>
                </a:effectLst>
              </a:rPr>
              <a:t>Q&amp;As</a:t>
            </a:r>
            <a:endParaRPr lang="en-US" sz="4000" dirty="0">
              <a:ln w="0"/>
              <a:solidFill>
                <a:srgbClr val="FF9933"/>
              </a:solidFill>
              <a:effectLst>
                <a:outerShdw blurRad="38100" dist="19050" dir="2700000" algn="tl" rotWithShape="0">
                  <a:schemeClr val="dk1">
                    <a:alpha val="40000"/>
                  </a:schemeClr>
                </a:outerShdw>
              </a:effectLst>
            </a:endParaRPr>
          </a:p>
        </p:txBody>
      </p:sp>
      <p:sp>
        <p:nvSpPr>
          <p:cNvPr id="7" name="object 11"/>
          <p:cNvSpPr txBox="1">
            <a:spLocks/>
          </p:cNvSpPr>
          <p:nvPr/>
        </p:nvSpPr>
        <p:spPr>
          <a:xfrm>
            <a:off x="600783" y="1621813"/>
            <a:ext cx="11182351" cy="5020349"/>
          </a:xfrm>
          <a:prstGeom prst="rect">
            <a:avLst/>
          </a:prstGeom>
        </p:spPr>
        <p:txBody>
          <a:bodyPr vert="horz" wrap="square" lIns="0" tIns="12700"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gn="l">
              <a:lnSpc>
                <a:spcPct val="100000"/>
              </a:lnSpc>
              <a:spcBef>
                <a:spcPts val="100"/>
              </a:spcBef>
            </a:pPr>
            <a:r>
              <a:rPr lang="en-US" sz="1800" dirty="0" smtClean="0"/>
              <a:t>Q. We have </a:t>
            </a:r>
            <a:r>
              <a:rPr lang="en-US" sz="1800" dirty="0"/>
              <a:t>employees </a:t>
            </a:r>
            <a:r>
              <a:rPr lang="en-US" sz="1800" dirty="0" smtClean="0"/>
              <a:t>that are </a:t>
            </a:r>
            <a:r>
              <a:rPr lang="en-US" sz="1800" dirty="0"/>
              <a:t>classified or exempt and </a:t>
            </a:r>
            <a:r>
              <a:rPr lang="en-US" sz="1800" dirty="0" smtClean="0"/>
              <a:t>some are non-represented</a:t>
            </a:r>
            <a:r>
              <a:rPr lang="en-US" sz="1800" dirty="0"/>
              <a:t>.  Why do they still have to complete a </a:t>
            </a:r>
            <a:endParaRPr lang="en-US" sz="1800" dirty="0" smtClean="0"/>
          </a:p>
          <a:p>
            <a:pPr marL="12700" algn="l">
              <a:lnSpc>
                <a:spcPct val="100000"/>
              </a:lnSpc>
              <a:spcBef>
                <a:spcPts val="100"/>
              </a:spcBef>
            </a:pPr>
            <a:r>
              <a:rPr lang="en-US" sz="1800" dirty="0"/>
              <a:t> </a:t>
            </a:r>
            <a:r>
              <a:rPr lang="en-US" sz="1800" dirty="0" smtClean="0"/>
              <a:t>     timesheet?</a:t>
            </a:r>
          </a:p>
          <a:p>
            <a:pPr marL="12700" algn="l">
              <a:lnSpc>
                <a:spcPct val="100000"/>
              </a:lnSpc>
              <a:spcBef>
                <a:spcPts val="100"/>
              </a:spcBef>
            </a:pPr>
            <a:r>
              <a:rPr lang="en-US" sz="1800" dirty="0" smtClean="0"/>
              <a:t>	A. Only classified employees, represented or non-represented, that </a:t>
            </a:r>
            <a:r>
              <a:rPr lang="en-US" sz="1800" dirty="0"/>
              <a:t>are overtime eligible and are required by </a:t>
            </a:r>
            <a:endParaRPr lang="en-US" sz="1800" dirty="0" smtClean="0"/>
          </a:p>
          <a:p>
            <a:pPr marL="12700" algn="l">
              <a:lnSpc>
                <a:spcPct val="100000"/>
              </a:lnSpc>
              <a:spcBef>
                <a:spcPts val="100"/>
              </a:spcBef>
            </a:pPr>
            <a:r>
              <a:rPr lang="en-US" sz="1800" dirty="0"/>
              <a:t> </a:t>
            </a:r>
            <a:r>
              <a:rPr lang="en-US" sz="1800" dirty="0" smtClean="0"/>
              <a:t>                     federal law </a:t>
            </a:r>
            <a:r>
              <a:rPr lang="en-US" sz="1800" dirty="0"/>
              <a:t>to complete timesheets</a:t>
            </a:r>
            <a:r>
              <a:rPr lang="en-US" sz="1800" dirty="0" smtClean="0"/>
              <a:t>.  If employees are overtime exempt, they do not need to complete a </a:t>
            </a:r>
          </a:p>
          <a:p>
            <a:pPr marL="12700" algn="l">
              <a:lnSpc>
                <a:spcPct val="100000"/>
              </a:lnSpc>
              <a:spcBef>
                <a:spcPts val="100"/>
              </a:spcBef>
            </a:pPr>
            <a:r>
              <a:rPr lang="en-US" sz="1800" dirty="0"/>
              <a:t> </a:t>
            </a:r>
            <a:r>
              <a:rPr lang="en-US" sz="1800" dirty="0" smtClean="0"/>
              <a:t>                     timesheet.</a:t>
            </a:r>
          </a:p>
          <a:p>
            <a:pPr marL="12700" algn="l">
              <a:lnSpc>
                <a:spcPct val="100000"/>
              </a:lnSpc>
              <a:spcBef>
                <a:spcPts val="100"/>
              </a:spcBef>
            </a:pPr>
            <a:endParaRPr lang="en-US" sz="1800" dirty="0"/>
          </a:p>
          <a:p>
            <a:pPr algn="l"/>
            <a:r>
              <a:rPr lang="en-US" sz="1800" dirty="0"/>
              <a:t>Q. Why do we need to indicate the employee’s work schedule on their timesheet?</a:t>
            </a:r>
          </a:p>
          <a:p>
            <a:pPr algn="l"/>
            <a:r>
              <a:rPr lang="en-US" sz="1800" dirty="0"/>
              <a:t>                A. This information is necessary for the payroll staff to calculate </a:t>
            </a:r>
            <a:r>
              <a:rPr lang="en-US" sz="1800" dirty="0" smtClean="0"/>
              <a:t>shift differential</a:t>
            </a:r>
            <a:r>
              <a:rPr lang="en-US" sz="1800" dirty="0"/>
              <a:t> </a:t>
            </a:r>
            <a:r>
              <a:rPr lang="en-US" sz="1800" dirty="0" smtClean="0"/>
              <a:t>rate and what hours are </a:t>
            </a:r>
          </a:p>
          <a:p>
            <a:pPr algn="l"/>
            <a:r>
              <a:rPr lang="en-US" sz="1800" dirty="0"/>
              <a:t> </a:t>
            </a:r>
            <a:r>
              <a:rPr lang="en-US" sz="1800" dirty="0" smtClean="0"/>
              <a:t>                    applicable to ensure employees are being paid correctly.</a:t>
            </a:r>
          </a:p>
          <a:p>
            <a:pPr algn="l"/>
            <a:r>
              <a:rPr lang="en-US" sz="1800" dirty="0"/>
              <a:t> </a:t>
            </a:r>
          </a:p>
          <a:p>
            <a:pPr algn="l"/>
            <a:r>
              <a:rPr lang="en-US" sz="1800" dirty="0"/>
              <a:t>Q.  If a transfer employee submits a new retirement Member Information Form (MIF) to their new employing agency, </a:t>
            </a:r>
            <a:endParaRPr lang="en-US" sz="1800" dirty="0" smtClean="0"/>
          </a:p>
          <a:p>
            <a:pPr algn="l"/>
            <a:r>
              <a:rPr lang="en-US" sz="1800" dirty="0"/>
              <a:t> </a:t>
            </a:r>
            <a:r>
              <a:rPr lang="en-US" sz="1800" dirty="0" smtClean="0"/>
              <a:t>     does </a:t>
            </a:r>
            <a:r>
              <a:rPr lang="en-US" sz="1800" dirty="0"/>
              <a:t>their selected </a:t>
            </a:r>
            <a:r>
              <a:rPr lang="en-US" sz="1800" dirty="0" smtClean="0"/>
              <a:t>contribution </a:t>
            </a:r>
            <a:r>
              <a:rPr lang="en-US" sz="1800" dirty="0"/>
              <a:t>rate retro back to the start date with the new agency?</a:t>
            </a:r>
          </a:p>
          <a:p>
            <a:pPr algn="l"/>
            <a:r>
              <a:rPr lang="en-US" sz="1800" dirty="0"/>
              <a:t>                A.  No, the employee is entered into the system at 0 contribution rate until the payroll office receives the signed </a:t>
            </a:r>
            <a:endParaRPr lang="en-US" sz="1800" dirty="0" smtClean="0"/>
          </a:p>
          <a:p>
            <a:pPr algn="l"/>
            <a:r>
              <a:rPr lang="en-US" sz="1800" dirty="0"/>
              <a:t> </a:t>
            </a:r>
            <a:r>
              <a:rPr lang="en-US" sz="1800" dirty="0" smtClean="0"/>
              <a:t>                     MIF</a:t>
            </a:r>
            <a:r>
              <a:rPr lang="en-US" sz="1800" dirty="0"/>
              <a:t>.  The </a:t>
            </a:r>
            <a:r>
              <a:rPr lang="en-US" sz="1800" dirty="0" smtClean="0"/>
              <a:t>deductions </a:t>
            </a:r>
            <a:r>
              <a:rPr lang="en-US" sz="1800" dirty="0"/>
              <a:t>will start on their next payroll</a:t>
            </a:r>
            <a:r>
              <a:rPr lang="en-US" sz="1800" dirty="0" smtClean="0"/>
              <a:t>.  Employer contributions will continue to be paid during </a:t>
            </a:r>
          </a:p>
          <a:p>
            <a:pPr algn="l"/>
            <a:r>
              <a:rPr lang="en-US" sz="1800" dirty="0"/>
              <a:t> </a:t>
            </a:r>
            <a:r>
              <a:rPr lang="en-US" sz="1800" dirty="0" smtClean="0"/>
              <a:t>                     this transition.</a:t>
            </a:r>
          </a:p>
          <a:p>
            <a:pPr algn="l"/>
            <a:endParaRPr lang="en-US" sz="1800" dirty="0"/>
          </a:p>
          <a:p>
            <a:pPr algn="l"/>
            <a:r>
              <a:rPr lang="en-US" sz="1800" dirty="0"/>
              <a:t>Q.  Has a transfer employee always needed to submit a new Flexible Spending Account (FSA) form to their new agency?</a:t>
            </a:r>
          </a:p>
          <a:p>
            <a:pPr algn="l"/>
            <a:r>
              <a:rPr lang="en-US" sz="1800" dirty="0"/>
              <a:t>                A.  </a:t>
            </a:r>
            <a:r>
              <a:rPr lang="en-US" sz="1800" dirty="0" smtClean="0"/>
              <a:t>No, this process went into effect in 2014.</a:t>
            </a:r>
          </a:p>
          <a:p>
            <a:pPr marL="12700" algn="l">
              <a:lnSpc>
                <a:spcPct val="100000"/>
              </a:lnSpc>
              <a:spcBef>
                <a:spcPts val="100"/>
              </a:spcBef>
            </a:pPr>
            <a:endParaRPr lang="en-US" sz="1800" dirty="0"/>
          </a:p>
        </p:txBody>
      </p:sp>
    </p:spTree>
    <p:extLst>
      <p:ext uri="{BB962C8B-B14F-4D97-AF65-F5344CB8AC3E}">
        <p14:creationId xmlns:p14="http://schemas.microsoft.com/office/powerpoint/2010/main" val="223450692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600783" y="1279565"/>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505533" y="367735"/>
            <a:ext cx="11277601" cy="707886"/>
          </a:xfrm>
          <a:prstGeom prst="rect">
            <a:avLst/>
          </a:prstGeom>
          <a:noFill/>
        </p:spPr>
        <p:txBody>
          <a:bodyPr wrap="square" lIns="91440" tIns="45720" rIns="91440" bIns="45720">
            <a:spAutoFit/>
          </a:bodyPr>
          <a:lstStyle/>
          <a:p>
            <a:r>
              <a:rPr lang="en-US" sz="4000" dirty="0" smtClean="0">
                <a:ln w="0"/>
                <a:solidFill>
                  <a:srgbClr val="FF9933"/>
                </a:solidFill>
                <a:effectLst>
                  <a:outerShdw blurRad="38100" dist="19050" dir="2700000" algn="tl" rotWithShape="0">
                    <a:schemeClr val="dk1">
                      <a:alpha val="40000"/>
                    </a:schemeClr>
                  </a:outerShdw>
                </a:effectLst>
              </a:rPr>
              <a:t>Q&amp;As</a:t>
            </a:r>
            <a:endParaRPr lang="en-US" sz="4000" dirty="0">
              <a:ln w="0"/>
              <a:solidFill>
                <a:srgbClr val="FF9933"/>
              </a:solidFill>
              <a:effectLst>
                <a:outerShdw blurRad="38100" dist="19050" dir="2700000" algn="tl" rotWithShape="0">
                  <a:schemeClr val="dk1">
                    <a:alpha val="40000"/>
                  </a:schemeClr>
                </a:outerShdw>
              </a:effectLst>
            </a:endParaRPr>
          </a:p>
        </p:txBody>
      </p:sp>
      <p:sp>
        <p:nvSpPr>
          <p:cNvPr id="7" name="object 11"/>
          <p:cNvSpPr txBox="1">
            <a:spLocks/>
          </p:cNvSpPr>
          <p:nvPr/>
        </p:nvSpPr>
        <p:spPr>
          <a:xfrm>
            <a:off x="687869" y="1600385"/>
            <a:ext cx="11182351" cy="5162952"/>
          </a:xfrm>
          <a:prstGeom prst="rect">
            <a:avLst/>
          </a:prstGeom>
        </p:spPr>
        <p:txBody>
          <a:bodyPr vert="horz" wrap="square" lIns="0" tIns="12700"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dirty="0"/>
              <a:t>Q.  When employees make open enrollment changes online, will the employer receive notification of the changes?</a:t>
            </a:r>
          </a:p>
          <a:p>
            <a:pPr algn="l"/>
            <a:r>
              <a:rPr lang="en-US" sz="1800" dirty="0"/>
              <a:t>                A.  </a:t>
            </a:r>
            <a:r>
              <a:rPr lang="en-US" sz="1800" dirty="0" smtClean="0"/>
              <a:t>No, we suggest employees take screen shots of the changes they are making.</a:t>
            </a:r>
          </a:p>
          <a:p>
            <a:pPr algn="l"/>
            <a:endParaRPr lang="en-US" sz="1800" dirty="0"/>
          </a:p>
          <a:p>
            <a:pPr algn="l"/>
            <a:r>
              <a:rPr lang="en-US" sz="1800" dirty="0" smtClean="0"/>
              <a:t>Q</a:t>
            </a:r>
            <a:r>
              <a:rPr lang="en-US" sz="1800" dirty="0"/>
              <a:t>.  If a state employee’s spouse also works for the state, do they have to have separate health coverage accounts?</a:t>
            </a:r>
          </a:p>
          <a:p>
            <a:pPr algn="l"/>
            <a:r>
              <a:rPr lang="en-US" sz="1800" dirty="0"/>
              <a:t>                A.  No, </a:t>
            </a:r>
            <a:r>
              <a:rPr lang="en-US" sz="1800" dirty="0" smtClean="0"/>
              <a:t>if you and your spouse are both state employees and both are eligible for medical insurance, you can </a:t>
            </a:r>
          </a:p>
          <a:p>
            <a:pPr algn="l">
              <a:lnSpc>
                <a:spcPct val="100000"/>
              </a:lnSpc>
            </a:pPr>
            <a:r>
              <a:rPr lang="en-US" sz="1800" dirty="0"/>
              <a:t> </a:t>
            </a:r>
            <a:r>
              <a:rPr lang="en-US" sz="1800" dirty="0" smtClean="0"/>
              <a:t>                     share one health coverage account. For example, a wife can waive the medical coverage with her state </a:t>
            </a:r>
          </a:p>
          <a:p>
            <a:pPr algn="l">
              <a:lnSpc>
                <a:spcPct val="100000"/>
              </a:lnSpc>
            </a:pPr>
            <a:r>
              <a:rPr lang="en-US" sz="1800" dirty="0"/>
              <a:t> </a:t>
            </a:r>
            <a:r>
              <a:rPr lang="en-US" sz="1800" dirty="0" smtClean="0"/>
              <a:t>                     employer and be placed on her husband’s state coverage.  However, both employees must keep dental </a:t>
            </a:r>
          </a:p>
          <a:p>
            <a:pPr algn="l">
              <a:lnSpc>
                <a:spcPct val="100000"/>
              </a:lnSpc>
            </a:pPr>
            <a:r>
              <a:rPr lang="en-US" sz="1800" dirty="0"/>
              <a:t> </a:t>
            </a:r>
            <a:r>
              <a:rPr lang="en-US" sz="1800" dirty="0" smtClean="0"/>
              <a:t>                     coverage through their employer. </a:t>
            </a:r>
          </a:p>
          <a:p>
            <a:pPr algn="l"/>
            <a:r>
              <a:rPr lang="en-US" sz="1800" dirty="0"/>
              <a:t> </a:t>
            </a:r>
          </a:p>
          <a:p>
            <a:pPr algn="l"/>
            <a:r>
              <a:rPr lang="en-US" sz="1800" dirty="0"/>
              <a:t>Q.  Does the </a:t>
            </a:r>
            <a:r>
              <a:rPr lang="en-US" sz="1800" dirty="0" err="1"/>
              <a:t>SmartHealth</a:t>
            </a:r>
            <a:r>
              <a:rPr lang="en-US" sz="1800" dirty="0"/>
              <a:t> incentive apply to all healthcare carriers?</a:t>
            </a:r>
          </a:p>
          <a:p>
            <a:pPr algn="l"/>
            <a:r>
              <a:rPr lang="en-US" sz="1800" dirty="0"/>
              <a:t>                A.  </a:t>
            </a:r>
            <a:r>
              <a:rPr lang="en-US" sz="1800" dirty="0" smtClean="0"/>
              <a:t>Yes</a:t>
            </a:r>
            <a:endParaRPr lang="en-US" sz="1800" dirty="0"/>
          </a:p>
          <a:p>
            <a:pPr algn="l"/>
            <a:r>
              <a:rPr lang="en-US" sz="1800" dirty="0"/>
              <a:t> </a:t>
            </a:r>
          </a:p>
          <a:p>
            <a:pPr algn="l"/>
            <a:r>
              <a:rPr lang="en-US" sz="1800" dirty="0"/>
              <a:t>Q.  What is Health Equity?</a:t>
            </a:r>
          </a:p>
          <a:p>
            <a:pPr algn="l"/>
            <a:r>
              <a:rPr lang="en-US" sz="1800" dirty="0"/>
              <a:t>                A.  It is the organization that </a:t>
            </a:r>
            <a:r>
              <a:rPr lang="en-US" sz="1800" dirty="0" smtClean="0"/>
              <a:t>administers the </a:t>
            </a:r>
            <a:r>
              <a:rPr lang="en-US" sz="1800" dirty="0"/>
              <a:t>health savings accounts (HSA).  </a:t>
            </a:r>
            <a:r>
              <a:rPr lang="en-US" sz="1800" u="sng" dirty="0">
                <a:hlinkClick r:id="rId4"/>
              </a:rPr>
              <a:t>https://healthequity.com/</a:t>
            </a:r>
            <a:r>
              <a:rPr lang="en-US" sz="1800" dirty="0"/>
              <a:t> </a:t>
            </a:r>
          </a:p>
          <a:p>
            <a:pPr algn="l"/>
            <a:r>
              <a:rPr lang="en-US" sz="1800" dirty="0"/>
              <a:t> </a:t>
            </a:r>
          </a:p>
          <a:p>
            <a:pPr algn="l"/>
            <a:r>
              <a:rPr lang="en-US" sz="1800" dirty="0"/>
              <a:t>Q.  If an employee is on Family Medical Leave (FMLA), can a supervisor submit leave on behalf of the employee?</a:t>
            </a:r>
          </a:p>
          <a:p>
            <a:pPr algn="l"/>
            <a:r>
              <a:rPr lang="en-US" sz="1800" dirty="0"/>
              <a:t>                A.  </a:t>
            </a:r>
            <a:r>
              <a:rPr lang="en-US" sz="1800" dirty="0" smtClean="0"/>
              <a:t>Yes, it is the supervisor’s responsibility to ensure all leav</a:t>
            </a:r>
            <a:r>
              <a:rPr lang="en-US" sz="1800" dirty="0" smtClean="0"/>
              <a:t>e related to FMLA is designated as such and </a:t>
            </a:r>
          </a:p>
          <a:p>
            <a:pPr algn="l"/>
            <a:r>
              <a:rPr lang="en-US" sz="1800" dirty="0"/>
              <a:t> </a:t>
            </a:r>
            <a:r>
              <a:rPr lang="en-US" sz="1800" dirty="0" smtClean="0"/>
              <a:t>                     to submit leave on the employee’s behalf.</a:t>
            </a:r>
            <a:endParaRPr lang="en-US" sz="1800" dirty="0"/>
          </a:p>
          <a:p>
            <a:pPr marL="12700" algn="l">
              <a:lnSpc>
                <a:spcPct val="100000"/>
              </a:lnSpc>
              <a:spcBef>
                <a:spcPts val="100"/>
              </a:spcBef>
            </a:pPr>
            <a:endParaRPr lang="en-US" sz="1800" dirty="0" smtClean="0"/>
          </a:p>
          <a:p>
            <a:pPr marL="12700" algn="l">
              <a:lnSpc>
                <a:spcPct val="100000"/>
              </a:lnSpc>
              <a:spcBef>
                <a:spcPts val="100"/>
              </a:spcBef>
            </a:pPr>
            <a:endParaRPr lang="en-US" sz="1800" dirty="0"/>
          </a:p>
        </p:txBody>
      </p:sp>
    </p:spTree>
    <p:extLst>
      <p:ext uri="{BB962C8B-B14F-4D97-AF65-F5344CB8AC3E}">
        <p14:creationId xmlns:p14="http://schemas.microsoft.com/office/powerpoint/2010/main" val="2451273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469623" y="1178242"/>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338483" y="236047"/>
            <a:ext cx="12191999" cy="707886"/>
          </a:xfrm>
          <a:prstGeom prst="rect">
            <a:avLst/>
          </a:prstGeom>
          <a:noFill/>
        </p:spPr>
        <p:txBody>
          <a:bodyPr wrap="square" lIns="91440" tIns="45720" rIns="91440" bIns="45720">
            <a:spAutoFit/>
          </a:bodyPr>
          <a:lstStyle/>
          <a:p>
            <a:r>
              <a:rPr lang="en-US" sz="4000" dirty="0" smtClean="0">
                <a:ln w="0"/>
                <a:solidFill>
                  <a:srgbClr val="FF9933"/>
                </a:solidFill>
                <a:effectLst>
                  <a:outerShdw blurRad="38100" dist="19050" dir="2700000" algn="tl" rotWithShape="0">
                    <a:schemeClr val="dk1">
                      <a:alpha val="40000"/>
                    </a:schemeClr>
                  </a:outerShdw>
                </a:effectLst>
              </a:rPr>
              <a:t>Leave Types</a:t>
            </a:r>
            <a:endParaRPr lang="en-US" sz="4000" cap="none" spc="0" dirty="0">
              <a:ln w="0"/>
              <a:solidFill>
                <a:srgbClr val="FF9933"/>
              </a:solidFill>
              <a:effectLst>
                <a:outerShdw blurRad="38100" dist="19050" dir="2700000" algn="tl" rotWithShape="0">
                  <a:schemeClr val="dk1">
                    <a:alpha val="40000"/>
                  </a:schemeClr>
                </a:outerShdw>
              </a:effectLst>
            </a:endParaRPr>
          </a:p>
        </p:txBody>
      </p:sp>
      <p:sp>
        <p:nvSpPr>
          <p:cNvPr id="2" name="TextBox 1"/>
          <p:cNvSpPr txBox="1"/>
          <p:nvPr/>
        </p:nvSpPr>
        <p:spPr>
          <a:xfrm>
            <a:off x="186084" y="1169146"/>
            <a:ext cx="11383894" cy="415498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200" dirty="0" smtClean="0">
                <a:solidFill>
                  <a:schemeClr val="accent1">
                    <a:lumMod val="50000"/>
                  </a:schemeClr>
                </a:solidFill>
              </a:rPr>
              <a:t>Vacation Leave</a:t>
            </a:r>
          </a:p>
          <a:p>
            <a:pPr marL="800100" lvl="1" indent="-342900">
              <a:buFont typeface="Arial" panose="020B0604020202020204" pitchFamily="34" charset="0"/>
              <a:buChar char="•"/>
            </a:pPr>
            <a:r>
              <a:rPr lang="en-US" sz="2200" dirty="0" smtClean="0">
                <a:solidFill>
                  <a:schemeClr val="accent1">
                    <a:lumMod val="50000"/>
                  </a:schemeClr>
                </a:solidFill>
              </a:rPr>
              <a:t>Employees earn 12-22 days of paid vacation per year depending on the length of employment. Qualified employees may also donate leave to assist other employees through an extended absence. </a:t>
            </a:r>
            <a:r>
              <a:rPr lang="en-US" sz="1600" i="1" dirty="0" smtClean="0">
                <a:solidFill>
                  <a:schemeClr val="accent1">
                    <a:lumMod val="50000"/>
                  </a:schemeClr>
                </a:solidFill>
              </a:rPr>
              <a:t>(See following slide for chart of accruals)</a:t>
            </a:r>
          </a:p>
          <a:p>
            <a:pPr marL="342900" indent="-342900">
              <a:lnSpc>
                <a:spcPct val="150000"/>
              </a:lnSpc>
              <a:buFont typeface="Arial" panose="020B0604020202020204" pitchFamily="34" charset="0"/>
              <a:buChar char="•"/>
            </a:pPr>
            <a:r>
              <a:rPr lang="en-US" sz="2200" dirty="0" smtClean="0">
                <a:solidFill>
                  <a:schemeClr val="accent1">
                    <a:lumMod val="50000"/>
                  </a:schemeClr>
                </a:solidFill>
              </a:rPr>
              <a:t>Sick Leave</a:t>
            </a:r>
          </a:p>
          <a:p>
            <a:pPr marL="800100" lvl="1" indent="-342900">
              <a:lnSpc>
                <a:spcPct val="150000"/>
              </a:lnSpc>
              <a:buFont typeface="Arial" panose="020B0604020202020204" pitchFamily="34" charset="0"/>
              <a:buChar char="•"/>
            </a:pPr>
            <a:r>
              <a:rPr lang="en-US" sz="2200" dirty="0" smtClean="0">
                <a:solidFill>
                  <a:schemeClr val="accent1">
                    <a:lumMod val="50000"/>
                  </a:schemeClr>
                </a:solidFill>
              </a:rPr>
              <a:t>Full-time employees earn one eight hour day of sick leave each month.</a:t>
            </a:r>
          </a:p>
          <a:p>
            <a:pPr marL="800100" lvl="1" indent="-342900">
              <a:lnSpc>
                <a:spcPct val="150000"/>
              </a:lnSpc>
              <a:buFont typeface="Arial" panose="020B0604020202020204" pitchFamily="34" charset="0"/>
              <a:buChar char="•"/>
            </a:pPr>
            <a:r>
              <a:rPr lang="en-US" sz="2200" dirty="0" smtClean="0">
                <a:solidFill>
                  <a:schemeClr val="accent1">
                    <a:lumMod val="50000"/>
                  </a:schemeClr>
                </a:solidFill>
              </a:rPr>
              <a:t>Part-time employees earn sick leave on a pro rata basis.</a:t>
            </a:r>
          </a:p>
          <a:p>
            <a:pPr marL="800100" lvl="1" indent="-342900">
              <a:lnSpc>
                <a:spcPct val="150000"/>
              </a:lnSpc>
              <a:buFont typeface="Arial" panose="020B0604020202020204" pitchFamily="34" charset="0"/>
              <a:buChar char="•"/>
            </a:pPr>
            <a:endParaRPr lang="en-US" sz="2200" dirty="0" smtClean="0">
              <a:solidFill>
                <a:schemeClr val="accent1">
                  <a:lumMod val="50000"/>
                </a:schemeClr>
              </a:solidFill>
            </a:endParaRPr>
          </a:p>
          <a:p>
            <a:pPr lvl="1">
              <a:lnSpc>
                <a:spcPct val="150000"/>
              </a:lnSpc>
            </a:pPr>
            <a:endParaRPr lang="en-US" sz="2200" dirty="0" smtClean="0">
              <a:solidFill>
                <a:schemeClr val="accent1">
                  <a:lumMod val="50000"/>
                </a:schemeClr>
              </a:solidFill>
            </a:endParaRPr>
          </a:p>
        </p:txBody>
      </p:sp>
      <p:sp>
        <p:nvSpPr>
          <p:cNvPr id="3" name="TextBox 2"/>
          <p:cNvSpPr txBox="1"/>
          <p:nvPr/>
        </p:nvSpPr>
        <p:spPr>
          <a:xfrm>
            <a:off x="186084" y="4272070"/>
            <a:ext cx="10783786" cy="2554545"/>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solidFill>
                  <a:schemeClr val="accent1">
                    <a:lumMod val="50000"/>
                  </a:schemeClr>
                </a:solidFill>
              </a:rPr>
              <a:t>Both leave types need </a:t>
            </a:r>
            <a:r>
              <a:rPr lang="en-US" sz="2200" dirty="0">
                <a:solidFill>
                  <a:schemeClr val="accent1">
                    <a:lumMod val="50000"/>
                  </a:schemeClr>
                </a:solidFill>
              </a:rPr>
              <a:t>to be submitted on </a:t>
            </a:r>
            <a:r>
              <a:rPr lang="en-US" sz="2200" dirty="0" smtClean="0">
                <a:solidFill>
                  <a:schemeClr val="accent1">
                    <a:lumMod val="50000"/>
                  </a:schemeClr>
                </a:solidFill>
              </a:rPr>
              <a:t>time.</a:t>
            </a:r>
          </a:p>
          <a:p>
            <a:pPr marL="342900" indent="-342900">
              <a:buFont typeface="Arial" panose="020B0604020202020204" pitchFamily="34" charset="0"/>
              <a:buChar char="•"/>
            </a:pPr>
            <a:endParaRPr lang="en-US" sz="1400" dirty="0" smtClean="0">
              <a:solidFill>
                <a:schemeClr val="accent1">
                  <a:lumMod val="50000"/>
                </a:schemeClr>
              </a:solidFill>
            </a:endParaRPr>
          </a:p>
          <a:p>
            <a:pPr marL="800100" lvl="1" indent="-342900">
              <a:buFont typeface="Arial" panose="020B0604020202020204" pitchFamily="34" charset="0"/>
              <a:buChar char="•"/>
            </a:pPr>
            <a:r>
              <a:rPr lang="en-US" sz="2200" dirty="0" smtClean="0">
                <a:solidFill>
                  <a:schemeClr val="accent1">
                    <a:lumMod val="50000"/>
                  </a:schemeClr>
                </a:solidFill>
              </a:rPr>
              <a:t>If </a:t>
            </a:r>
            <a:r>
              <a:rPr lang="en-US" sz="2200" dirty="0">
                <a:solidFill>
                  <a:schemeClr val="accent1">
                    <a:lumMod val="50000"/>
                  </a:schemeClr>
                </a:solidFill>
              </a:rPr>
              <a:t>an employee separates before the leave is submitted it could result in an </a:t>
            </a:r>
            <a:r>
              <a:rPr lang="en-US" sz="2200" dirty="0" smtClean="0">
                <a:solidFill>
                  <a:schemeClr val="accent1">
                    <a:lumMod val="50000"/>
                  </a:schemeClr>
                </a:solidFill>
              </a:rPr>
              <a:t>overpayment </a:t>
            </a:r>
            <a:r>
              <a:rPr lang="en-US" sz="2200" dirty="0">
                <a:solidFill>
                  <a:schemeClr val="accent1">
                    <a:lumMod val="50000"/>
                  </a:schemeClr>
                </a:solidFill>
              </a:rPr>
              <a:t>or </a:t>
            </a:r>
            <a:r>
              <a:rPr lang="en-US" sz="2200" dirty="0" smtClean="0">
                <a:solidFill>
                  <a:schemeClr val="accent1">
                    <a:lumMod val="50000"/>
                  </a:schemeClr>
                </a:solidFill>
              </a:rPr>
              <a:t>underpayment, </a:t>
            </a:r>
            <a:r>
              <a:rPr lang="en-US" sz="2200" dirty="0">
                <a:solidFill>
                  <a:schemeClr val="accent1">
                    <a:lumMod val="50000"/>
                  </a:schemeClr>
                </a:solidFill>
              </a:rPr>
              <a:t>depending on the </a:t>
            </a:r>
            <a:r>
              <a:rPr lang="en-US" sz="2200" dirty="0" smtClean="0">
                <a:solidFill>
                  <a:schemeClr val="accent1">
                    <a:lumMod val="50000"/>
                  </a:schemeClr>
                </a:solidFill>
              </a:rPr>
              <a:t>situation, </a:t>
            </a:r>
            <a:r>
              <a:rPr lang="en-US" sz="2200" dirty="0">
                <a:solidFill>
                  <a:schemeClr val="accent1">
                    <a:lumMod val="50000"/>
                  </a:schemeClr>
                </a:solidFill>
              </a:rPr>
              <a:t>which would require actions after the employee has separated</a:t>
            </a:r>
            <a:r>
              <a:rPr lang="en-US" sz="2200" dirty="0" smtClean="0">
                <a:solidFill>
                  <a:schemeClr val="accent1">
                    <a:lumMod val="50000"/>
                  </a:schemeClr>
                </a:solidFill>
              </a:rPr>
              <a:t>.</a:t>
            </a:r>
          </a:p>
          <a:p>
            <a:pPr marL="800100" lvl="1" indent="-342900">
              <a:buFont typeface="Arial" panose="020B0604020202020204" pitchFamily="34" charset="0"/>
              <a:buChar char="•"/>
            </a:pPr>
            <a:endParaRPr lang="en-US" sz="1400" dirty="0">
              <a:solidFill>
                <a:schemeClr val="accent1">
                  <a:lumMod val="50000"/>
                </a:schemeClr>
              </a:solidFill>
            </a:endParaRPr>
          </a:p>
          <a:p>
            <a:pPr marL="800100" lvl="1" indent="-342900">
              <a:buFont typeface="Arial" panose="020B0604020202020204" pitchFamily="34" charset="0"/>
              <a:buChar char="•"/>
            </a:pPr>
            <a:r>
              <a:rPr lang="en-US" sz="2200" dirty="0" smtClean="0">
                <a:solidFill>
                  <a:schemeClr val="accent1">
                    <a:lumMod val="50000"/>
                  </a:schemeClr>
                </a:solidFill>
              </a:rPr>
              <a:t>If leave is </a:t>
            </a:r>
            <a:r>
              <a:rPr lang="en-US" sz="2200" dirty="0">
                <a:solidFill>
                  <a:schemeClr val="accent1">
                    <a:lumMod val="50000"/>
                  </a:schemeClr>
                </a:solidFill>
              </a:rPr>
              <a:t>not submitted timely it could result in being forgotten.  Employers risk giving employees “free” days off that employees have not earned. </a:t>
            </a:r>
          </a:p>
        </p:txBody>
      </p:sp>
    </p:spTree>
    <p:extLst>
      <p:ext uri="{BB962C8B-B14F-4D97-AF65-F5344CB8AC3E}">
        <p14:creationId xmlns:p14="http://schemas.microsoft.com/office/powerpoint/2010/main" val="83770125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76512" y="1362075"/>
            <a:ext cx="7038975" cy="4133850"/>
          </a:xfrm>
          <a:prstGeom prst="rect">
            <a:avLst/>
          </a:prstGeom>
        </p:spPr>
      </p:pic>
      <p:pic>
        <p:nvPicPr>
          <p:cNvPr id="4" name="Picture 3"/>
          <p:cNvPicPr>
            <a:picLocks noChangeAspect="1"/>
          </p:cNvPicPr>
          <p:nvPr/>
        </p:nvPicPr>
        <p:blipFill>
          <a:blip r:embed="rId4"/>
          <a:stretch>
            <a:fillRect/>
          </a:stretch>
        </p:blipFill>
        <p:spPr>
          <a:xfrm>
            <a:off x="10730258" y="5549343"/>
            <a:ext cx="1337917" cy="1052294"/>
          </a:xfrm>
          <a:prstGeom prst="rect">
            <a:avLst/>
          </a:prstGeom>
        </p:spPr>
      </p:pic>
      <p:cxnSp>
        <p:nvCxnSpPr>
          <p:cNvPr id="8" name="Straight Connector 7"/>
          <p:cNvCxnSpPr/>
          <p:nvPr/>
        </p:nvCxnSpPr>
        <p:spPr>
          <a:xfrm>
            <a:off x="600783" y="1279565"/>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7" name="object 11"/>
          <p:cNvSpPr txBox="1">
            <a:spLocks/>
          </p:cNvSpPr>
          <p:nvPr/>
        </p:nvSpPr>
        <p:spPr>
          <a:xfrm>
            <a:off x="2849532" y="5139336"/>
            <a:ext cx="6013961" cy="936154"/>
          </a:xfrm>
          <a:prstGeom prst="rect">
            <a:avLst/>
          </a:prstGeom>
        </p:spPr>
        <p:txBody>
          <a:bodyPr vert="horz" wrap="square" lIns="0" tIns="12700"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nSpc>
                <a:spcPct val="100000"/>
              </a:lnSpc>
              <a:spcBef>
                <a:spcPts val="100"/>
              </a:spcBef>
            </a:pPr>
            <a:r>
              <a:rPr lang="en-US" b="1" spc="-55" dirty="0" smtClean="0">
                <a:solidFill>
                  <a:schemeClr val="accent1">
                    <a:lumMod val="50000"/>
                  </a:schemeClr>
                </a:solidFill>
              </a:rPr>
              <a:t>…for joining us!</a:t>
            </a:r>
            <a:endParaRPr lang="en-US" b="1" dirty="0">
              <a:solidFill>
                <a:schemeClr val="accent1">
                  <a:lumMod val="50000"/>
                </a:schemeClr>
              </a:solidFill>
            </a:endParaRPr>
          </a:p>
        </p:txBody>
      </p:sp>
    </p:spTree>
    <p:extLst>
      <p:ext uri="{BB962C8B-B14F-4D97-AF65-F5344CB8AC3E}">
        <p14:creationId xmlns:p14="http://schemas.microsoft.com/office/powerpoint/2010/main" val="3615471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New Annual Leave Accruals Effective 07/01/2017</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70161780"/>
              </p:ext>
            </p:extLst>
          </p:nvPr>
        </p:nvGraphicFramePr>
        <p:xfrm>
          <a:off x="714895" y="1978428"/>
          <a:ext cx="10956174" cy="4239492"/>
        </p:xfrm>
        <a:graphic>
          <a:graphicData uri="http://schemas.openxmlformats.org/drawingml/2006/table">
            <a:tbl>
              <a:tblPr>
                <a:tableStyleId>{5C22544A-7EE6-4342-B048-85BDC9FD1C3A}</a:tableStyleId>
              </a:tblPr>
              <a:tblGrid>
                <a:gridCol w="5948742">
                  <a:extLst>
                    <a:ext uri="{9D8B030D-6E8A-4147-A177-3AD203B41FA5}">
                      <a16:colId xmlns:a16="http://schemas.microsoft.com/office/drawing/2014/main" val="1791710362"/>
                    </a:ext>
                  </a:extLst>
                </a:gridCol>
                <a:gridCol w="2823935">
                  <a:extLst>
                    <a:ext uri="{9D8B030D-6E8A-4147-A177-3AD203B41FA5}">
                      <a16:colId xmlns:a16="http://schemas.microsoft.com/office/drawing/2014/main" val="443439094"/>
                    </a:ext>
                  </a:extLst>
                </a:gridCol>
                <a:gridCol w="2183497">
                  <a:extLst>
                    <a:ext uri="{9D8B030D-6E8A-4147-A177-3AD203B41FA5}">
                      <a16:colId xmlns:a16="http://schemas.microsoft.com/office/drawing/2014/main" val="2041181346"/>
                    </a:ext>
                  </a:extLst>
                </a:gridCol>
              </a:tblGrid>
              <a:tr h="202265">
                <a:tc>
                  <a:txBody>
                    <a:bodyPr/>
                    <a:lstStyle/>
                    <a:p>
                      <a:pPr algn="l" fontAlgn="b"/>
                      <a:r>
                        <a:rPr lang="en-US" sz="1100" u="none" strike="noStrike">
                          <a:effectLst/>
                        </a:rPr>
                        <a:t>New Annual Leave Accruals as of 07/01/2017</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19296064"/>
                  </a:ext>
                </a:extLst>
              </a:tr>
              <a:tr h="627025">
                <a:tc>
                  <a:txBody>
                    <a:bodyPr/>
                    <a:lstStyle/>
                    <a:p>
                      <a:pPr algn="l" fontAlgn="b"/>
                      <a:r>
                        <a:rPr lang="en-US" sz="1800" u="none" strike="noStrike" dirty="0">
                          <a:effectLst/>
                        </a:rPr>
                        <a:t>Full Years of Service</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Hours Per Year</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Hours Per Month</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40635651"/>
                  </a:ext>
                </a:extLst>
              </a:tr>
              <a:tr h="366101">
                <a:tc>
                  <a:txBody>
                    <a:bodyPr/>
                    <a:lstStyle/>
                    <a:p>
                      <a:pPr algn="l" fontAlgn="b"/>
                      <a:r>
                        <a:rPr lang="en-US" sz="1100" u="none" strike="noStrike">
                          <a:effectLst/>
                        </a:rPr>
                        <a:t>During the first and second years of current continuous employment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One hundred twelve (112)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9.33333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65915831"/>
                  </a:ext>
                </a:extLst>
              </a:tr>
              <a:tr h="366101">
                <a:tc>
                  <a:txBody>
                    <a:bodyPr/>
                    <a:lstStyle/>
                    <a:p>
                      <a:pPr algn="l" fontAlgn="b"/>
                      <a:r>
                        <a:rPr lang="en-US" sz="1100" u="none" strike="noStrike">
                          <a:effectLst/>
                        </a:rPr>
                        <a:t>During the third year of current continuous employment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One hundred twenty (120)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10.00000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31859426"/>
                  </a:ext>
                </a:extLst>
              </a:tr>
              <a:tr h="366101">
                <a:tc>
                  <a:txBody>
                    <a:bodyPr/>
                    <a:lstStyle/>
                    <a:p>
                      <a:pPr algn="l" fontAlgn="b"/>
                      <a:r>
                        <a:rPr lang="en-US" sz="1100" u="none" strike="noStrike" dirty="0">
                          <a:effectLst/>
                        </a:rPr>
                        <a:t>During the fourth year of current continuous employment</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One hundred twenty-eight (128)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10.66667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20065941"/>
                  </a:ext>
                </a:extLst>
              </a:tr>
              <a:tr h="366101">
                <a:tc>
                  <a:txBody>
                    <a:bodyPr/>
                    <a:lstStyle/>
                    <a:p>
                      <a:pPr algn="l" fontAlgn="b"/>
                      <a:r>
                        <a:rPr lang="en-US" sz="1100" u="none" strike="noStrike">
                          <a:effectLst/>
                        </a:rPr>
                        <a:t>During the fifth and sixth years of total employment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One hundred thirty-six (136)</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11.33333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66877554"/>
                  </a:ext>
                </a:extLst>
              </a:tr>
              <a:tr h="366101">
                <a:tc>
                  <a:txBody>
                    <a:bodyPr/>
                    <a:lstStyle/>
                    <a:p>
                      <a:pPr algn="l" fontAlgn="b"/>
                      <a:r>
                        <a:rPr lang="en-US" sz="1100" u="none" strike="noStrike">
                          <a:effectLst/>
                        </a:rPr>
                        <a:t>During the seventh, eighth and ninth years of total employment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One hundred forty-four (144)</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12.00000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6730068"/>
                  </a:ext>
                </a:extLst>
              </a:tr>
              <a:tr h="404532">
                <a:tc>
                  <a:txBody>
                    <a:bodyPr/>
                    <a:lstStyle/>
                    <a:p>
                      <a:pPr algn="l" fontAlgn="b"/>
                      <a:r>
                        <a:rPr lang="en-US" sz="1100" u="none" strike="noStrike">
                          <a:effectLst/>
                        </a:rPr>
                        <a:t>During the tenth, eleventh, twelfth, thirteenth, and fourteenth years of total employment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One hundred sixty (160)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13.33333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92809664"/>
                  </a:ext>
                </a:extLst>
              </a:tr>
              <a:tr h="404532">
                <a:tc>
                  <a:txBody>
                    <a:bodyPr/>
                    <a:lstStyle/>
                    <a:p>
                      <a:pPr algn="l" fontAlgn="b"/>
                      <a:r>
                        <a:rPr lang="en-US" sz="1100" u="none" strike="noStrike" dirty="0">
                          <a:effectLst/>
                        </a:rPr>
                        <a:t>During the fifteenth, sixteenth, seventeenth, eighteenth, and nineteenth years of total employment</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One hundred seventy-six (176)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14.66667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32789487"/>
                  </a:ext>
                </a:extLst>
              </a:tr>
              <a:tr h="404532">
                <a:tc>
                  <a:txBody>
                    <a:bodyPr/>
                    <a:lstStyle/>
                    <a:p>
                      <a:pPr algn="l" fontAlgn="b"/>
                      <a:r>
                        <a:rPr lang="en-US" sz="1100" u="none" strike="noStrike">
                          <a:effectLst/>
                        </a:rPr>
                        <a:t>During the twentieth, twenty-first, twenty-second, twenty-third, and twenty fourth years of total employment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One hundred ninety-two (192)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16.00000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26802494"/>
                  </a:ext>
                </a:extLst>
              </a:tr>
              <a:tr h="366101">
                <a:tc>
                  <a:txBody>
                    <a:bodyPr/>
                    <a:lstStyle/>
                    <a:p>
                      <a:pPr algn="l" fontAlgn="b"/>
                      <a:r>
                        <a:rPr lang="en-US" sz="1100" u="none" strike="noStrike">
                          <a:effectLst/>
                        </a:rPr>
                        <a:t>During the twenty-fifth year of total employment and thereafter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Two hundred (200)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16.66667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09632980"/>
                  </a:ext>
                </a:extLst>
              </a:tr>
            </a:tbl>
          </a:graphicData>
        </a:graphic>
      </p:graphicFrame>
    </p:spTree>
    <p:extLst>
      <p:ext uri="{BB962C8B-B14F-4D97-AF65-F5344CB8AC3E}">
        <p14:creationId xmlns:p14="http://schemas.microsoft.com/office/powerpoint/2010/main" val="1697541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30258" y="5549343"/>
            <a:ext cx="1337917" cy="1052294"/>
          </a:xfrm>
          <a:prstGeom prst="rect">
            <a:avLst/>
          </a:prstGeom>
        </p:spPr>
      </p:pic>
      <p:cxnSp>
        <p:nvCxnSpPr>
          <p:cNvPr id="8" name="Straight Connector 7"/>
          <p:cNvCxnSpPr/>
          <p:nvPr/>
        </p:nvCxnSpPr>
        <p:spPr>
          <a:xfrm>
            <a:off x="469623" y="1178242"/>
            <a:ext cx="11182351" cy="29959"/>
          </a:xfrm>
          <a:prstGeom prst="line">
            <a:avLst/>
          </a:prstGeom>
          <a:ln w="60325">
            <a:solidFill>
              <a:schemeClr val="accent1">
                <a:lumMod val="50000"/>
              </a:schemeClr>
            </a:solidFill>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338483" y="236047"/>
            <a:ext cx="12191999" cy="707886"/>
          </a:xfrm>
          <a:prstGeom prst="rect">
            <a:avLst/>
          </a:prstGeom>
          <a:noFill/>
        </p:spPr>
        <p:txBody>
          <a:bodyPr wrap="square" lIns="91440" tIns="45720" rIns="91440" bIns="45720">
            <a:spAutoFit/>
          </a:bodyPr>
          <a:lstStyle/>
          <a:p>
            <a:r>
              <a:rPr lang="en-US" sz="4000" dirty="0" smtClean="0">
                <a:ln w="0"/>
                <a:solidFill>
                  <a:srgbClr val="FF9933"/>
                </a:solidFill>
                <a:effectLst>
                  <a:outerShdw blurRad="38100" dist="19050" dir="2700000" algn="tl" rotWithShape="0">
                    <a:schemeClr val="dk1">
                      <a:alpha val="40000"/>
                    </a:schemeClr>
                  </a:outerShdw>
                </a:effectLst>
              </a:rPr>
              <a:t>Leave Types</a:t>
            </a:r>
            <a:endParaRPr lang="en-US" sz="4000" cap="none" spc="0" dirty="0">
              <a:ln w="0"/>
              <a:solidFill>
                <a:srgbClr val="FF9933"/>
              </a:solidFill>
              <a:effectLst>
                <a:outerShdw blurRad="38100" dist="19050" dir="2700000" algn="tl" rotWithShape="0">
                  <a:schemeClr val="dk1">
                    <a:alpha val="40000"/>
                  </a:schemeClr>
                </a:outerShdw>
              </a:effectLst>
            </a:endParaRPr>
          </a:p>
        </p:txBody>
      </p:sp>
      <p:sp>
        <p:nvSpPr>
          <p:cNvPr id="2" name="TextBox 1"/>
          <p:cNvSpPr txBox="1"/>
          <p:nvPr/>
        </p:nvSpPr>
        <p:spPr>
          <a:xfrm>
            <a:off x="0" y="1208946"/>
            <a:ext cx="11047751" cy="552458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dirty="0" smtClean="0">
                <a:solidFill>
                  <a:schemeClr val="accent1">
                    <a:lumMod val="50000"/>
                  </a:schemeClr>
                </a:solidFill>
              </a:rPr>
              <a:t>LWOP – Leave Without Pay</a:t>
            </a:r>
          </a:p>
          <a:p>
            <a:pPr marL="800100" lvl="1" indent="-342900">
              <a:buFont typeface="Arial" panose="020B0604020202020204" pitchFamily="34" charset="0"/>
              <a:buChar char="•"/>
            </a:pPr>
            <a:r>
              <a:rPr lang="en-US" dirty="0" smtClean="0">
                <a:solidFill>
                  <a:schemeClr val="accent1">
                    <a:lumMod val="50000"/>
                  </a:schemeClr>
                </a:solidFill>
              </a:rPr>
              <a:t>May be granted for prolonged illness, maternity causes, educational pursuit or other valid reason. </a:t>
            </a:r>
          </a:p>
          <a:p>
            <a:pPr marL="800100" lvl="1" indent="-342900">
              <a:buFont typeface="Arial" panose="020B0604020202020204" pitchFamily="34" charset="0"/>
              <a:buChar char="•"/>
            </a:pPr>
            <a:endParaRPr lang="en-US" sz="1400" dirty="0" smtClean="0">
              <a:solidFill>
                <a:schemeClr val="accent1">
                  <a:lumMod val="50000"/>
                </a:schemeClr>
              </a:solidFill>
            </a:endParaRPr>
          </a:p>
          <a:p>
            <a:pPr marL="800100" lvl="1" indent="-342900">
              <a:buFont typeface="Arial" panose="020B0604020202020204" pitchFamily="34" charset="0"/>
              <a:buChar char="•"/>
            </a:pPr>
            <a:r>
              <a:rPr lang="en-US" dirty="0" smtClean="0">
                <a:solidFill>
                  <a:schemeClr val="accent1">
                    <a:lumMod val="50000"/>
                  </a:schemeClr>
                </a:solidFill>
              </a:rPr>
              <a:t>Though the employee retains his or her relative job status, no pay or other compensation is received during this leave.</a:t>
            </a:r>
          </a:p>
          <a:p>
            <a:pPr marL="800100" lvl="1" indent="-342900">
              <a:buFont typeface="Arial" panose="020B0604020202020204" pitchFamily="34" charset="0"/>
              <a:buChar char="•"/>
            </a:pPr>
            <a:endParaRPr lang="en-US" sz="1400" dirty="0">
              <a:solidFill>
                <a:schemeClr val="accent1">
                  <a:lumMod val="50000"/>
                </a:schemeClr>
              </a:solidFill>
            </a:endParaRPr>
          </a:p>
          <a:p>
            <a:pPr marL="800100" lvl="1" indent="-342900">
              <a:buFont typeface="Arial" panose="020B0604020202020204" pitchFamily="34" charset="0"/>
              <a:buChar char="•"/>
            </a:pPr>
            <a:r>
              <a:rPr lang="en-US" dirty="0" smtClean="0">
                <a:solidFill>
                  <a:schemeClr val="accent1">
                    <a:lumMod val="50000"/>
                  </a:schemeClr>
                </a:solidFill>
              </a:rPr>
              <a:t>For </a:t>
            </a:r>
            <a:r>
              <a:rPr lang="en-US" dirty="0">
                <a:solidFill>
                  <a:schemeClr val="accent1">
                    <a:lumMod val="50000"/>
                  </a:schemeClr>
                </a:solidFill>
              </a:rPr>
              <a:t>the sake of the employee it is important that </a:t>
            </a:r>
            <a:r>
              <a:rPr lang="en-US" dirty="0" smtClean="0">
                <a:solidFill>
                  <a:schemeClr val="accent1">
                    <a:lumMod val="50000"/>
                  </a:schemeClr>
                </a:solidFill>
              </a:rPr>
              <a:t>LWOP is entered </a:t>
            </a:r>
            <a:r>
              <a:rPr lang="en-US" dirty="0">
                <a:solidFill>
                  <a:schemeClr val="accent1">
                    <a:lumMod val="50000"/>
                  </a:schemeClr>
                </a:solidFill>
              </a:rPr>
              <a:t>on time. If a salaried employee does not submit LWOP for the current pay </a:t>
            </a:r>
            <a:r>
              <a:rPr lang="en-US" dirty="0" smtClean="0">
                <a:solidFill>
                  <a:schemeClr val="accent1">
                    <a:lumMod val="50000"/>
                  </a:schemeClr>
                </a:solidFill>
              </a:rPr>
              <a:t>period, </a:t>
            </a:r>
            <a:r>
              <a:rPr lang="en-US" dirty="0">
                <a:solidFill>
                  <a:schemeClr val="accent1">
                    <a:lumMod val="50000"/>
                  </a:schemeClr>
                </a:solidFill>
              </a:rPr>
              <a:t>an overpayment will occur. If the employee enters LWOP after the payroll cutoff, the system will automatically take the money back, leaving with the employee without earnings for that pay-period. This may cause financial hardship on the employee.  </a:t>
            </a:r>
            <a:endParaRPr lang="en-US" dirty="0" smtClean="0">
              <a:solidFill>
                <a:schemeClr val="accent1">
                  <a:lumMod val="50000"/>
                </a:schemeClr>
              </a:solidFill>
            </a:endParaRPr>
          </a:p>
          <a:p>
            <a:pPr marL="800100" lvl="1" indent="-342900">
              <a:buFont typeface="Arial" panose="020B0604020202020204" pitchFamily="34" charset="0"/>
              <a:buChar char="•"/>
            </a:pPr>
            <a:endParaRPr lang="en-US" sz="1400" dirty="0">
              <a:solidFill>
                <a:schemeClr val="accent1">
                  <a:lumMod val="50000"/>
                </a:schemeClr>
              </a:solidFill>
            </a:endParaRPr>
          </a:p>
          <a:p>
            <a:pPr marL="800100" lvl="1" indent="-342900">
              <a:buFont typeface="Arial" panose="020B0604020202020204" pitchFamily="34" charset="0"/>
              <a:buChar char="•"/>
            </a:pPr>
            <a:r>
              <a:rPr lang="en-US" dirty="0" smtClean="0">
                <a:solidFill>
                  <a:schemeClr val="accent1">
                    <a:lumMod val="50000"/>
                  </a:schemeClr>
                </a:solidFill>
              </a:rPr>
              <a:t>Entering </a:t>
            </a:r>
            <a:r>
              <a:rPr lang="en-US" dirty="0">
                <a:solidFill>
                  <a:schemeClr val="accent1">
                    <a:lumMod val="50000"/>
                  </a:schemeClr>
                </a:solidFill>
              </a:rPr>
              <a:t>late LWOP can cause the system to give an employee accruals that they may not have earned.  Causing the system to take back the accrual, leaving a negative balance, which in turn could possibly result in an overpayment.   </a:t>
            </a:r>
          </a:p>
          <a:p>
            <a:pPr marL="800100" lvl="1" indent="-342900">
              <a:buFont typeface="Arial" panose="020B0604020202020204" pitchFamily="34" charset="0"/>
              <a:buChar char="•"/>
            </a:pPr>
            <a:endParaRPr lang="en-US" sz="1400" dirty="0">
              <a:solidFill>
                <a:schemeClr val="accent1">
                  <a:lumMod val="50000"/>
                </a:schemeClr>
              </a:solidFill>
            </a:endParaRPr>
          </a:p>
          <a:p>
            <a:pPr lvl="1"/>
            <a:r>
              <a:rPr lang="en-US" dirty="0" smtClean="0">
                <a:solidFill>
                  <a:schemeClr val="accent1">
                    <a:lumMod val="50000"/>
                  </a:schemeClr>
                </a:solidFill>
              </a:rPr>
              <a:t>NOTE</a:t>
            </a:r>
            <a:r>
              <a:rPr lang="en-US" dirty="0">
                <a:solidFill>
                  <a:schemeClr val="accent1">
                    <a:lumMod val="50000"/>
                  </a:schemeClr>
                </a:solidFill>
              </a:rPr>
              <a:t>:  Timeliness of submitting leave is essential in all aspects to avoid issues with leave and/or pay. </a:t>
            </a:r>
            <a:endParaRPr lang="en-US" dirty="0" smtClean="0">
              <a:solidFill>
                <a:schemeClr val="accent1">
                  <a:lumMod val="50000"/>
                </a:schemeClr>
              </a:solidFill>
            </a:endParaRPr>
          </a:p>
          <a:p>
            <a:pPr lvl="1"/>
            <a:endParaRPr lang="en-US" sz="1400" dirty="0">
              <a:solidFill>
                <a:schemeClr val="accent1">
                  <a:lumMod val="50000"/>
                </a:schemeClr>
              </a:solidFill>
            </a:endParaRPr>
          </a:p>
          <a:p>
            <a:pPr lvl="1"/>
            <a:r>
              <a:rPr lang="en-US" dirty="0" smtClean="0">
                <a:solidFill>
                  <a:schemeClr val="accent1">
                    <a:lumMod val="50000"/>
                  </a:schemeClr>
                </a:solidFill>
              </a:rPr>
              <a:t>Reminder: If </a:t>
            </a:r>
            <a:r>
              <a:rPr lang="en-US" dirty="0">
                <a:solidFill>
                  <a:schemeClr val="accent1">
                    <a:lumMod val="50000"/>
                  </a:schemeClr>
                </a:solidFill>
              </a:rPr>
              <a:t>an employee is out of the office they can remotely submit leave or the supervisors have the ability to do so.  This will help alleviate these issues. </a:t>
            </a:r>
          </a:p>
          <a:p>
            <a:pPr marL="800100" lvl="1" indent="-342900">
              <a:buFont typeface="Arial" panose="020B0604020202020204" pitchFamily="34" charset="0"/>
              <a:buChar char="•"/>
            </a:pPr>
            <a:endParaRPr lang="en-US" dirty="0" smtClean="0">
              <a:solidFill>
                <a:schemeClr val="accent1">
                  <a:lumMod val="50000"/>
                </a:schemeClr>
              </a:solidFill>
            </a:endParaRPr>
          </a:p>
        </p:txBody>
      </p:sp>
    </p:spTree>
    <p:extLst>
      <p:ext uri="{BB962C8B-B14F-4D97-AF65-F5344CB8AC3E}">
        <p14:creationId xmlns:p14="http://schemas.microsoft.com/office/powerpoint/2010/main" val="3176268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4975</TotalTime>
  <Words>3516</Words>
  <Application>Microsoft Office PowerPoint</Application>
  <PresentationFormat>Widescreen</PresentationFormat>
  <Paragraphs>738</Paragraphs>
  <Slides>70</Slides>
  <Notes>70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70</vt:i4>
      </vt:variant>
    </vt:vector>
  </HeadingPairs>
  <TitlesOfParts>
    <vt:vector size="76"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Annual Leave Accruals Effective 07/01/2017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Washington Technology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Brewer, Bona (DES)</dc:creator>
  <cp:lastModifiedBy>McClanahan, Gwen (DES)</cp:lastModifiedBy>
  <cp:revision>232</cp:revision>
  <cp:lastPrinted>2017-10-12T16:02:29Z</cp:lastPrinted>
  <dcterms:created xsi:type="dcterms:W3CDTF">2017-09-25T21:03:47Z</dcterms:created>
  <dcterms:modified xsi:type="dcterms:W3CDTF">2017-10-13T18:48:38Z</dcterms:modified>
</cp:coreProperties>
</file>