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7" r:id="rId6"/>
    <p:sldId id="258" r:id="rId7"/>
    <p:sldId id="265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18" y="2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8E6AE9B-D611-4F76-854F-F8FDB3B97E13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DE231B9-30A6-4664-BDB2-3492E202F7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6AE9B-D611-4F76-854F-F8FDB3B97E13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231B9-30A6-4664-BDB2-3492E202F7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6AE9B-D611-4F76-854F-F8FDB3B97E13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231B9-30A6-4664-BDB2-3492E202F7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6AE9B-D611-4F76-854F-F8FDB3B97E13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231B9-30A6-4664-BDB2-3492E202F77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6AE9B-D611-4F76-854F-F8FDB3B97E13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231B9-30A6-4664-BDB2-3492E202F77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6AE9B-D611-4F76-854F-F8FDB3B97E13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231B9-30A6-4664-BDB2-3492E202F77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6AE9B-D611-4F76-854F-F8FDB3B97E13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231B9-30A6-4664-BDB2-3492E202F77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6AE9B-D611-4F76-854F-F8FDB3B97E13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231B9-30A6-4664-BDB2-3492E202F77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6AE9B-D611-4F76-854F-F8FDB3B97E13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231B9-30A6-4664-BDB2-3492E202F7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C8E6AE9B-D611-4F76-854F-F8FDB3B97E13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231B9-30A6-4664-BDB2-3492E202F77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8E6AE9B-D611-4F76-854F-F8FDB3B97E13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DE231B9-30A6-4664-BDB2-3492E202F77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8E6AE9B-D611-4F76-854F-F8FDB3B97E13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DE231B9-30A6-4664-BDB2-3492E202F77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s.leg.wa.gov/RCW/default.aspx?cite=41.06.270" TargetMode="External"/><Relationship Id="rId2" Type="http://schemas.openxmlformats.org/officeDocument/2006/relationships/hyperlink" Target="https://www.ofm.wa.gov/sites/default/files/public/legacy/policy/25.20.htm#25.20.2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DESPayroll@des.wa.gov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DESPayroll@des.wa.gov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Official Agency </a:t>
            </a:r>
            <a:br>
              <a:rPr lang="en-US" dirty="0" smtClean="0"/>
            </a:br>
            <a:r>
              <a:rPr lang="en-US" dirty="0" smtClean="0"/>
              <a:t>Payroll Journal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A Useful Resource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68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n-US" dirty="0" smtClean="0"/>
              <a:t>The Official Agency Payroll Journal is….</a:t>
            </a:r>
          </a:p>
          <a:p>
            <a:pPr marL="109728" indent="0">
              <a:buNone/>
            </a:pPr>
            <a:endParaRPr lang="en-US" dirty="0" smtClean="0"/>
          </a:p>
          <a:p>
            <a:pPr marL="594360" indent="-457200">
              <a:buFont typeface="Wingdings" panose="05000000000000000000" pitchFamily="2" charset="2"/>
              <a:buChar char="ü"/>
            </a:pPr>
            <a:r>
              <a:rPr lang="en-US" sz="2200" dirty="0"/>
              <a:t>C</a:t>
            </a:r>
            <a:r>
              <a:rPr lang="en-US" sz="2200" dirty="0" smtClean="0"/>
              <a:t>reated and emailed to agencies after each payroll processing (twice a month).</a:t>
            </a:r>
          </a:p>
          <a:p>
            <a:pPr marL="594360" indent="-457200">
              <a:buFont typeface="Wingdings" panose="05000000000000000000" pitchFamily="2" charset="2"/>
              <a:buChar char="ü"/>
            </a:pPr>
            <a:r>
              <a:rPr lang="en-US" sz="2200" dirty="0" smtClean="0"/>
              <a:t>Lists all the payments to employees processed that pay period by DES Payroll.</a:t>
            </a:r>
          </a:p>
          <a:p>
            <a:pPr marL="594360" indent="-457200">
              <a:buFont typeface="Wingdings" panose="05000000000000000000" pitchFamily="2" charset="2"/>
              <a:buChar char="ü"/>
            </a:pPr>
            <a:r>
              <a:rPr lang="en-US" sz="2200" dirty="0" smtClean="0"/>
              <a:t>Gives information about each payment such as….</a:t>
            </a:r>
          </a:p>
          <a:p>
            <a:pPr marL="393192" lvl="1" indent="0">
              <a:buNone/>
            </a:pPr>
            <a:endParaRPr lang="en-US" dirty="0" smtClean="0"/>
          </a:p>
          <a:p>
            <a:pPr marL="914400" lvl="3" indent="0">
              <a:buNone/>
            </a:pPr>
            <a:r>
              <a:rPr lang="en-US" dirty="0" smtClean="0"/>
              <a:t>Employee personnel #</a:t>
            </a:r>
          </a:p>
          <a:p>
            <a:pPr marL="914400" lvl="3" indent="0">
              <a:buNone/>
            </a:pPr>
            <a:r>
              <a:rPr lang="en-US" dirty="0" smtClean="0"/>
              <a:t>Name </a:t>
            </a:r>
          </a:p>
          <a:p>
            <a:pPr marL="914400" lvl="3" indent="0">
              <a:buNone/>
            </a:pPr>
            <a:r>
              <a:rPr lang="en-US" dirty="0" smtClean="0"/>
              <a:t>Hours paid for</a:t>
            </a:r>
          </a:p>
          <a:p>
            <a:pPr marL="914400" lvl="3" indent="0">
              <a:buNone/>
            </a:pPr>
            <a:r>
              <a:rPr lang="en-US" dirty="0" smtClean="0"/>
              <a:t>Gross pay amount</a:t>
            </a:r>
          </a:p>
          <a:p>
            <a:pPr marL="914400" lvl="3" indent="0">
              <a:buNone/>
            </a:pPr>
            <a:r>
              <a:rPr lang="en-US" dirty="0" smtClean="0"/>
              <a:t>Mandatory and voluntary deductions</a:t>
            </a:r>
          </a:p>
          <a:p>
            <a:pPr marL="914400" lvl="3" indent="0">
              <a:buNone/>
            </a:pPr>
            <a:r>
              <a:rPr lang="en-US" dirty="0" smtClean="0"/>
              <a:t>Net pay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700" dirty="0" smtClean="0"/>
              <a:t>What is it?</a:t>
            </a:r>
            <a:endParaRPr lang="en-US" sz="3700" dirty="0"/>
          </a:p>
        </p:txBody>
      </p:sp>
    </p:spTree>
    <p:extLst>
      <p:ext uri="{BB962C8B-B14F-4D97-AF65-F5344CB8AC3E}">
        <p14:creationId xmlns:p14="http://schemas.microsoft.com/office/powerpoint/2010/main" val="150794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95400"/>
            <a:ext cx="7848600" cy="5071872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en-US" sz="2000" dirty="0" smtClean="0"/>
              <a:t>Warrant # (ACH payment or warrant/check number)</a:t>
            </a:r>
          </a:p>
          <a:p>
            <a:pPr marL="393192" lvl="1" indent="0">
              <a:buNone/>
            </a:pPr>
            <a:r>
              <a:rPr lang="en-US" sz="1600" dirty="0" smtClean="0"/>
              <a:t>An ACH payment number begins with a </a:t>
            </a:r>
            <a:r>
              <a:rPr lang="en-US" sz="1600" dirty="0" smtClean="0"/>
              <a:t>letter</a:t>
            </a:r>
            <a:r>
              <a:rPr lang="en-US" sz="1600" dirty="0" smtClean="0"/>
              <a:t> </a:t>
            </a:r>
            <a:r>
              <a:rPr lang="en-US" sz="1600" dirty="0" smtClean="0"/>
              <a:t>and includes 6 numbers.</a:t>
            </a:r>
          </a:p>
          <a:p>
            <a:pPr marL="393192" lvl="1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X123456</a:t>
            </a:r>
            <a:endParaRPr lang="en-US" sz="1600" dirty="0" smtClean="0"/>
          </a:p>
          <a:p>
            <a:pPr marL="393192" lvl="1" indent="0">
              <a:buNone/>
            </a:pPr>
            <a:r>
              <a:rPr lang="en-US" sz="1600" dirty="0" smtClean="0"/>
              <a:t>A warrant number includes 6 numbers and ends with a letter.</a:t>
            </a:r>
          </a:p>
          <a:p>
            <a:pPr marL="393192" lvl="1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123456X</a:t>
            </a:r>
            <a:endParaRPr lang="en-US" sz="1600" dirty="0" smtClean="0"/>
          </a:p>
          <a:p>
            <a:pPr marL="393192" lvl="1" indent="0">
              <a:buNone/>
            </a:pPr>
            <a:endParaRPr lang="en-US" sz="1600" dirty="0" smtClean="0"/>
          </a:p>
          <a:p>
            <a:pPr marL="137160" indent="0">
              <a:buNone/>
            </a:pPr>
            <a:r>
              <a:rPr lang="en-US" sz="2000" dirty="0" smtClean="0"/>
              <a:t>Non-Cash Wages</a:t>
            </a:r>
          </a:p>
          <a:p>
            <a:pPr marL="393192" lvl="1" indent="0">
              <a:buNone/>
            </a:pPr>
            <a:r>
              <a:rPr lang="en-US" sz="1600" dirty="0" smtClean="0"/>
              <a:t>Non-cash wages are taxable fringe benefits such as taxable meals.</a:t>
            </a:r>
            <a:endParaRPr lang="en-US" sz="1600" dirty="0" smtClean="0">
              <a:solidFill>
                <a:srgbClr val="FF0000"/>
              </a:solidFill>
            </a:endParaRPr>
          </a:p>
          <a:p>
            <a:pPr marL="393192" lvl="1" indent="0">
              <a:buNone/>
            </a:pPr>
            <a:r>
              <a:rPr lang="en-US" sz="1600" dirty="0" smtClean="0"/>
              <a:t>The </a:t>
            </a:r>
            <a:r>
              <a:rPr lang="en-US" sz="1600" dirty="0"/>
              <a:t>total </a:t>
            </a:r>
            <a:r>
              <a:rPr lang="en-US" sz="1600" dirty="0" smtClean="0"/>
              <a:t>non-cash wages are at the bottom of the report. </a:t>
            </a:r>
          </a:p>
          <a:p>
            <a:pPr marL="393192" lvl="1" indent="0">
              <a:buNone/>
            </a:pPr>
            <a:r>
              <a:rPr lang="en-US" sz="1600" dirty="0" smtClean="0"/>
              <a:t>Details per employee are listed on a second line below each employee’s name.</a:t>
            </a:r>
          </a:p>
          <a:p>
            <a:pPr marL="393192" lvl="1" indent="0">
              <a:buNone/>
            </a:pPr>
            <a:endParaRPr lang="en-US" sz="1600" dirty="0"/>
          </a:p>
          <a:p>
            <a:pPr marL="137160" indent="0">
              <a:buNone/>
            </a:pPr>
            <a:r>
              <a:rPr lang="en-US" sz="2000" dirty="0" smtClean="0"/>
              <a:t>Retro</a:t>
            </a:r>
            <a:endParaRPr lang="en-US" sz="2000" dirty="0"/>
          </a:p>
          <a:p>
            <a:pPr marL="393192" lvl="1" indent="0">
              <a:buNone/>
            </a:pPr>
            <a:r>
              <a:rPr lang="en-US" sz="1600" dirty="0" smtClean="0"/>
              <a:t>Prior pay period adjustments to pay that can be increases or decreases.</a:t>
            </a:r>
          </a:p>
          <a:p>
            <a:pPr marL="393192" lvl="1" indent="0">
              <a:buNone/>
            </a:pPr>
            <a:endParaRPr lang="en-US" sz="1600" dirty="0" smtClean="0"/>
          </a:p>
          <a:p>
            <a:pPr marL="393192" lvl="1" indent="0">
              <a:buNone/>
            </a:pPr>
            <a:endParaRPr lang="en-US" sz="16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Useful information when reading it…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06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524000"/>
            <a:ext cx="7467600" cy="4525963"/>
          </a:xfrm>
        </p:spPr>
        <p:txBody>
          <a:bodyPr>
            <a:normAutofit lnSpcReduction="10000"/>
          </a:bodyPr>
          <a:lstStyle/>
          <a:p>
            <a:pPr marL="109728" lv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2500" dirty="0" smtClean="0"/>
              <a:t>Review</a:t>
            </a:r>
          </a:p>
          <a:p>
            <a:pPr lvl="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Ensure </a:t>
            </a:r>
            <a:r>
              <a:rPr lang="en-US" sz="2000" dirty="0"/>
              <a:t>that each employee in the agency entitled to a paycheck is listed on the report.</a:t>
            </a:r>
          </a:p>
          <a:p>
            <a:pPr lvl="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Check the salary rate for salaried </a:t>
            </a:r>
            <a:r>
              <a:rPr lang="en-US" sz="2000" dirty="0" smtClean="0"/>
              <a:t>employees.</a:t>
            </a:r>
          </a:p>
          <a:p>
            <a:pPr lvl="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Check the </a:t>
            </a:r>
            <a:r>
              <a:rPr lang="en-US" sz="2000" dirty="0"/>
              <a:t>number of hours worked for hourly employees to make sure </a:t>
            </a:r>
            <a:r>
              <a:rPr lang="en-US" sz="2000" dirty="0" smtClean="0"/>
              <a:t>they are correct</a:t>
            </a:r>
            <a:r>
              <a:rPr lang="en-US" sz="2000" dirty="0" smtClean="0"/>
              <a:t>.</a:t>
            </a:r>
          </a:p>
          <a:p>
            <a:pPr lvl="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If employee is on LWOP, check paid hours for accuracy and that they are offset by any LWOP hours.</a:t>
            </a:r>
            <a:endParaRPr lang="en-US" sz="2000" dirty="0"/>
          </a:p>
          <a:p>
            <a:pPr lvl="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Confirm that only employees of the agency are paid</a:t>
            </a:r>
            <a:r>
              <a:rPr lang="en-US" sz="2000" dirty="0" smtClean="0"/>
              <a:t>. Employees that have left the agency or retired should not be getting paid.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rmAutofit/>
          </a:bodyPr>
          <a:lstStyle/>
          <a:p>
            <a:r>
              <a:rPr lang="en-US" sz="3700" dirty="0" smtClean="0"/>
              <a:t>Agency Responsibility…</a:t>
            </a:r>
            <a:endParaRPr lang="en-US" sz="3700" dirty="0"/>
          </a:p>
        </p:txBody>
      </p:sp>
    </p:spTree>
    <p:extLst>
      <p:ext uri="{BB962C8B-B14F-4D97-AF65-F5344CB8AC3E}">
        <p14:creationId xmlns:p14="http://schemas.microsoft.com/office/powerpoint/2010/main" val="216835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17638"/>
            <a:ext cx="8153400" cy="4525963"/>
          </a:xfrm>
        </p:spPr>
        <p:txBody>
          <a:bodyPr>
            <a:noAutofit/>
          </a:bodyPr>
          <a:lstStyle/>
          <a:p>
            <a:pPr marL="109728" lv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2000" dirty="0" smtClean="0"/>
              <a:t>Certification Requirements per SAAM </a:t>
            </a:r>
            <a:r>
              <a:rPr lang="en-US" sz="2000" dirty="0" smtClean="0">
                <a:hlinkClick r:id="rId2"/>
              </a:rPr>
              <a:t>25.20.30a</a:t>
            </a:r>
            <a:r>
              <a:rPr lang="en-US" sz="2000" dirty="0"/>
              <a:t> </a:t>
            </a:r>
          </a:p>
          <a:p>
            <a:pPr marL="109728" lv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2000" dirty="0" smtClean="0"/>
              <a:t>RCW </a:t>
            </a:r>
            <a:r>
              <a:rPr lang="en-US" sz="2000" dirty="0">
                <a:hlinkClick r:id="rId3"/>
              </a:rPr>
              <a:t>41.06.270</a:t>
            </a:r>
            <a:r>
              <a:rPr lang="en-US" sz="2000" dirty="0"/>
              <a:t> specifies </a:t>
            </a:r>
            <a:r>
              <a:rPr lang="en-US" sz="2000" dirty="0" smtClean="0"/>
              <a:t>that before paying an employee, an agency </a:t>
            </a:r>
            <a:r>
              <a:rPr lang="en-US" sz="2000" dirty="0"/>
              <a:t>head (or authorized designee) must certify </a:t>
            </a:r>
            <a:r>
              <a:rPr lang="en-US" sz="2000" dirty="0" smtClean="0"/>
              <a:t>the </a:t>
            </a:r>
            <a:r>
              <a:rPr lang="en-US" sz="2000" dirty="0"/>
              <a:t>payroll </a:t>
            </a:r>
            <a:r>
              <a:rPr lang="en-US" sz="2000" dirty="0" smtClean="0"/>
              <a:t>using </a:t>
            </a:r>
            <a:r>
              <a:rPr lang="en-US" sz="2000" dirty="0"/>
              <a:t>the following </a:t>
            </a:r>
            <a:r>
              <a:rPr lang="en-US" sz="2000" dirty="0" smtClean="0"/>
              <a:t>language on the last page.</a:t>
            </a:r>
          </a:p>
          <a:p>
            <a:pPr marL="603504" lvl="2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1800" dirty="0"/>
              <a:t>"I hereby certify that to the best of my knowledge amounts listed in this payroll are true and correct charges and that employees holding a position covered by Chapter 41.06 RCW or other applicable employment contract, have been employed in accordance with the rules, regulations, and orders issued thereunder." </a:t>
            </a:r>
            <a:endParaRPr lang="en-US" sz="1800" dirty="0" smtClean="0"/>
          </a:p>
          <a:p>
            <a:pPr marL="109728" lv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2000" dirty="0" smtClean="0"/>
              <a:t>Certify </a:t>
            </a:r>
            <a:r>
              <a:rPr lang="en-US" sz="2000" dirty="0"/>
              <a:t>that the </a:t>
            </a:r>
            <a:r>
              <a:rPr lang="en-US" sz="2000" dirty="0" smtClean="0"/>
              <a:t>payroll </a:t>
            </a:r>
            <a:r>
              <a:rPr lang="en-US" sz="2000" dirty="0"/>
              <a:t>j</a:t>
            </a:r>
            <a:r>
              <a:rPr lang="en-US" sz="2000" dirty="0" smtClean="0"/>
              <a:t>ournal </a:t>
            </a:r>
            <a:r>
              <a:rPr lang="en-US" sz="2000" dirty="0"/>
              <a:t>is correct by signing the certification at the end of the report</a:t>
            </a:r>
            <a:r>
              <a:rPr lang="en-US" sz="2000" dirty="0" smtClean="0"/>
              <a:t>.</a:t>
            </a:r>
            <a:endParaRPr lang="en-US" sz="2000" dirty="0"/>
          </a:p>
          <a:p>
            <a:pPr marL="109728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2000" dirty="0" smtClean="0"/>
              <a:t>                        Return </a:t>
            </a:r>
            <a:r>
              <a:rPr lang="en-US" sz="2000" dirty="0"/>
              <a:t>the signed payroll </a:t>
            </a:r>
            <a:r>
              <a:rPr lang="en-US" sz="2000" dirty="0" smtClean="0"/>
              <a:t>journ</a:t>
            </a:r>
            <a:r>
              <a:rPr lang="en-US" sz="2000" dirty="0"/>
              <a:t>al to DES Payroll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rmAutofit/>
          </a:bodyPr>
          <a:lstStyle/>
          <a:p>
            <a:r>
              <a:rPr lang="en-US" sz="3700" dirty="0" smtClean="0"/>
              <a:t>Agency Responsibility…</a:t>
            </a:r>
            <a:endParaRPr lang="en-US" sz="3700" dirty="0"/>
          </a:p>
        </p:txBody>
      </p:sp>
    </p:spTree>
    <p:extLst>
      <p:ext uri="{BB962C8B-B14F-4D97-AF65-F5344CB8AC3E}">
        <p14:creationId xmlns:p14="http://schemas.microsoft.com/office/powerpoint/2010/main" val="392214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5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382" y="1184343"/>
            <a:ext cx="7801100" cy="289437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4600" y="3820837"/>
            <a:ext cx="6470462" cy="283645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30477" y="247882"/>
            <a:ext cx="8229600" cy="1143000"/>
          </a:xfrm>
        </p:spPr>
        <p:txBody>
          <a:bodyPr>
            <a:normAutofit/>
          </a:bodyPr>
          <a:lstStyle/>
          <a:p>
            <a:r>
              <a:rPr lang="en-US" sz="3700" dirty="0" smtClean="0"/>
              <a:t>Sample Payroll Journal</a:t>
            </a:r>
            <a:endParaRPr lang="en-US" sz="3700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1295400" y="917788"/>
            <a:ext cx="3651813" cy="590318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93192" lvl="1" indent="0">
              <a:buFont typeface="Verdana"/>
              <a:buNone/>
            </a:pPr>
            <a:endParaRPr lang="en-US" dirty="0" smtClean="0"/>
          </a:p>
          <a:p>
            <a:pPr marL="914400" lvl="3" indent="0">
              <a:buFont typeface="Wingdings 2"/>
              <a:buNone/>
            </a:pPr>
            <a:r>
              <a:rPr lang="en-US" sz="1100" i="1" dirty="0" smtClean="0">
                <a:solidFill>
                  <a:srgbClr val="FF0000"/>
                </a:solidFill>
              </a:rPr>
              <a:t>Employees’ personnel # and names</a:t>
            </a: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6044864" y="1592368"/>
            <a:ext cx="3281172" cy="4572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914400" lvl="3" indent="0">
              <a:buFont typeface="Wingdings 2"/>
              <a:buNone/>
            </a:pPr>
            <a:r>
              <a:rPr lang="en-US" sz="1000" i="1" dirty="0" smtClean="0">
                <a:solidFill>
                  <a:srgbClr val="FF0000"/>
                </a:solidFill>
              </a:rPr>
              <a:t>Retro pay indicator and amount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5081051" y="4271687"/>
            <a:ext cx="2743200" cy="533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914400" lvl="3" indent="0">
              <a:buFont typeface="Wingdings 2"/>
              <a:buNone/>
            </a:pPr>
            <a:r>
              <a:rPr lang="en-US" sz="1000" i="1" dirty="0" smtClean="0">
                <a:solidFill>
                  <a:srgbClr val="FF0000"/>
                </a:solidFill>
              </a:rPr>
              <a:t>Amount paid</a:t>
            </a:r>
            <a:endParaRPr lang="en-US" sz="1000" i="1" dirty="0">
              <a:solidFill>
                <a:srgbClr val="FF0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-714205" y="4964355"/>
            <a:ext cx="3886200" cy="533400"/>
          </a:xfrm>
        </p:spPr>
        <p:txBody>
          <a:bodyPr>
            <a:normAutofit/>
          </a:bodyPr>
          <a:lstStyle/>
          <a:p>
            <a:pPr marL="914400" lvl="3" indent="0">
              <a:buNone/>
            </a:pPr>
            <a:r>
              <a:rPr lang="en-US" sz="1000" i="1" dirty="0" smtClean="0">
                <a:solidFill>
                  <a:srgbClr val="FF0000"/>
                </a:solidFill>
              </a:rPr>
              <a:t>ACH or check/warrant number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4221600" y="3232889"/>
            <a:ext cx="725613" cy="309382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5318672" y="2797114"/>
            <a:ext cx="1641441" cy="202613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1828800" y="3542271"/>
            <a:ext cx="2392800" cy="144165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6960113" y="1818912"/>
            <a:ext cx="1208528" cy="94106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/>
          <p:cNvSpPr/>
          <p:nvPr/>
        </p:nvSpPr>
        <p:spPr>
          <a:xfrm>
            <a:off x="86067" y="1922930"/>
            <a:ext cx="2744770" cy="1860770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8140065" y="4531246"/>
            <a:ext cx="788670" cy="1681708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Arrow Connector 36"/>
          <p:cNvCxnSpPr/>
          <p:nvPr/>
        </p:nvCxnSpPr>
        <p:spPr>
          <a:xfrm flipH="1">
            <a:off x="1295400" y="1488498"/>
            <a:ext cx="1711752" cy="96324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6960113" y="4362299"/>
            <a:ext cx="1123625" cy="36210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3878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2" grpId="0" build="p"/>
      <p:bldP spid="12" grpId="0" animBg="1"/>
      <p:bldP spid="13" grpId="0" animBg="1"/>
      <p:bldP spid="32" grpId="0" animBg="1"/>
      <p:bldP spid="3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7467600" cy="4525963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en-US" sz="2000" dirty="0" smtClean="0"/>
              <a:t>If you notice…</a:t>
            </a:r>
          </a:p>
          <a:p>
            <a:pPr marL="137160" indent="0">
              <a:buNone/>
            </a:pPr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/>
              <a:t>An error in the employee’s pay (wrong hours paid, wrong gross pay after a pay change)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/>
              <a:t>A new employee missing from the report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/>
              <a:t>A separated employee still being paid - overpayment</a:t>
            </a: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393192" lvl="1" indent="0">
              <a:buNone/>
            </a:pPr>
            <a:r>
              <a:rPr lang="en-US" sz="2000" dirty="0" smtClean="0"/>
              <a:t>…notify DES Payroll right away.  </a:t>
            </a:r>
          </a:p>
          <a:p>
            <a:pPr marL="393192" lvl="1" indent="0">
              <a:buNone/>
            </a:pPr>
            <a:endParaRPr lang="en-US" sz="2000" dirty="0"/>
          </a:p>
          <a:p>
            <a:pPr marL="393192" lvl="1" indent="0">
              <a:buNone/>
            </a:pPr>
            <a:r>
              <a:rPr lang="en-US" sz="2000" dirty="0" smtClean="0"/>
              <a:t>Immediate </a:t>
            </a:r>
            <a:r>
              <a:rPr lang="en-US" sz="2000" dirty="0"/>
              <a:t>action will be taken to remedy the issue</a:t>
            </a:r>
            <a:r>
              <a:rPr lang="en-US" sz="2000" dirty="0" smtClean="0"/>
              <a:t>.</a:t>
            </a:r>
          </a:p>
          <a:p>
            <a:pPr marL="393192" lvl="1" indent="0">
              <a:buNone/>
            </a:pPr>
            <a:endParaRPr lang="en-US" sz="2000" dirty="0"/>
          </a:p>
          <a:p>
            <a:pPr marL="137160" indent="0" algn="ctr">
              <a:buNone/>
            </a:pPr>
            <a:r>
              <a:rPr lang="en-US" sz="2000" u="sng" dirty="0" smtClean="0">
                <a:hlinkClick r:id="rId2"/>
              </a:rPr>
              <a:t>DESPayroll@des.wa.gov</a:t>
            </a:r>
            <a:endParaRPr lang="en-US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rmAutofit/>
          </a:bodyPr>
          <a:lstStyle/>
          <a:p>
            <a:r>
              <a:rPr lang="en-US" sz="3700" dirty="0" smtClean="0"/>
              <a:t>Issues…</a:t>
            </a:r>
            <a:endParaRPr lang="en-US" sz="3700" dirty="0"/>
          </a:p>
        </p:txBody>
      </p:sp>
    </p:spTree>
    <p:extLst>
      <p:ext uri="{BB962C8B-B14F-4D97-AF65-F5344CB8AC3E}">
        <p14:creationId xmlns:p14="http://schemas.microsoft.com/office/powerpoint/2010/main" val="184021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7467600" cy="4525963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en-US" sz="2000" dirty="0" smtClean="0"/>
              <a:t>The Official Agency Payroll Journal is a useful resource that helps you identify who has and hasn’t been paid that pay period.</a:t>
            </a:r>
          </a:p>
          <a:p>
            <a:pPr marL="137160" indent="0">
              <a:buNone/>
            </a:pPr>
            <a:endParaRPr lang="en-US" sz="2000" dirty="0"/>
          </a:p>
          <a:p>
            <a:pPr marL="137160" indent="0">
              <a:buNone/>
            </a:pPr>
            <a:r>
              <a:rPr lang="en-US" sz="2000" dirty="0" smtClean="0"/>
              <a:t>After printing and auditing the Official Agency Payroll Journal, certify </a:t>
            </a:r>
            <a:r>
              <a:rPr lang="en-US" sz="2000" dirty="0"/>
              <a:t>that the Payroll Journal is correct by signing the certification at the end of the </a:t>
            </a:r>
            <a:r>
              <a:rPr lang="en-US" sz="2000" dirty="0" smtClean="0"/>
              <a:t>report and scan back to DES Payroll</a:t>
            </a:r>
          </a:p>
          <a:p>
            <a:pPr marL="137160" indent="0">
              <a:buNone/>
            </a:pPr>
            <a:endParaRPr lang="en-US" sz="2000" dirty="0"/>
          </a:p>
          <a:p>
            <a:pPr marL="137160" indent="0">
              <a:buNone/>
            </a:pPr>
            <a:r>
              <a:rPr lang="en-US" sz="2000" u="sng" dirty="0">
                <a:hlinkClick r:id="rId2"/>
              </a:rPr>
              <a:t>DESPayroll@des.wa.gov</a:t>
            </a:r>
            <a:endParaRPr lang="en-US" sz="2000" dirty="0"/>
          </a:p>
          <a:p>
            <a:pPr marL="137160" indent="0">
              <a:buNone/>
            </a:pPr>
            <a:endParaRPr lang="en-US" sz="2000" dirty="0"/>
          </a:p>
          <a:p>
            <a:pPr marL="137160" indent="0">
              <a:buNone/>
            </a:pPr>
            <a:r>
              <a:rPr lang="en-US" sz="2000" dirty="0" smtClean="0"/>
              <a:t>                                                              </a:t>
            </a:r>
            <a:r>
              <a:rPr lang="en-US" sz="2800" dirty="0" smtClean="0"/>
              <a:t>Thank you!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rmAutofit/>
          </a:bodyPr>
          <a:lstStyle/>
          <a:p>
            <a:r>
              <a:rPr lang="en-US" sz="3700" dirty="0" smtClean="0"/>
              <a:t>Summary…</a:t>
            </a:r>
            <a:endParaRPr lang="en-US" sz="3700" dirty="0"/>
          </a:p>
        </p:txBody>
      </p:sp>
    </p:spTree>
    <p:extLst>
      <p:ext uri="{BB962C8B-B14F-4D97-AF65-F5344CB8AC3E}">
        <p14:creationId xmlns:p14="http://schemas.microsoft.com/office/powerpoint/2010/main" val="93868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3348</TotalTime>
  <Words>519</Words>
  <Application>Microsoft Office PowerPoint</Application>
  <PresentationFormat>On-screen Show (4:3)</PresentationFormat>
  <Paragraphs>68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Lucida Sans Unicode</vt:lpstr>
      <vt:lpstr>Verdana</vt:lpstr>
      <vt:lpstr>Wingdings</vt:lpstr>
      <vt:lpstr>Wingdings 2</vt:lpstr>
      <vt:lpstr>Wingdings 3</vt:lpstr>
      <vt:lpstr>Concourse</vt:lpstr>
      <vt:lpstr>Official Agency  Payroll Journal</vt:lpstr>
      <vt:lpstr>What is it?</vt:lpstr>
      <vt:lpstr>Useful information when reading it…</vt:lpstr>
      <vt:lpstr>Agency Responsibility…</vt:lpstr>
      <vt:lpstr>Agency Responsibility…</vt:lpstr>
      <vt:lpstr>Sample Payroll Journal</vt:lpstr>
      <vt:lpstr>Issues…</vt:lpstr>
      <vt:lpstr>Summary…</vt:lpstr>
    </vt:vector>
  </TitlesOfParts>
  <Company>State of Washington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Official Agency  Payment Register</dc:title>
  <dc:creator>McClanahan, Gwen (DES)</dc:creator>
  <cp:lastModifiedBy>McClanahan, Gwen (DES)</cp:lastModifiedBy>
  <cp:revision>56</cp:revision>
  <dcterms:created xsi:type="dcterms:W3CDTF">2016-09-08T18:08:37Z</dcterms:created>
  <dcterms:modified xsi:type="dcterms:W3CDTF">2021-02-09T21:43:42Z</dcterms:modified>
</cp:coreProperties>
</file>