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vsd" ContentType="application/vnd.visio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entation.xml" ContentType="application/vnd.openxmlformats-officedocument.presentationml.presentation.main+xml"/>
  <Override PartName="/ppt/slides/slide40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3.xml" ContentType="application/vnd.openxmlformats-officedocument.presentationml.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8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</p:sldMasterIdLst>
  <p:notesMasterIdLst>
    <p:notesMasterId r:id="rId47"/>
  </p:notesMasterIdLst>
  <p:handoutMasterIdLst>
    <p:handoutMasterId r:id="rId48"/>
  </p:handoutMasterIdLst>
  <p:sldIdLst>
    <p:sldId id="266" r:id="rId5"/>
    <p:sldId id="267" r:id="rId6"/>
    <p:sldId id="270" r:id="rId7"/>
    <p:sldId id="271" r:id="rId8"/>
    <p:sldId id="272" r:id="rId9"/>
    <p:sldId id="274" r:id="rId10"/>
    <p:sldId id="275" r:id="rId11"/>
    <p:sldId id="281" r:id="rId12"/>
    <p:sldId id="282" r:id="rId13"/>
    <p:sldId id="276" r:id="rId14"/>
    <p:sldId id="322" r:id="rId15"/>
    <p:sldId id="286" r:id="rId16"/>
    <p:sldId id="277" r:id="rId17"/>
    <p:sldId id="287" r:id="rId18"/>
    <p:sldId id="289" r:id="rId19"/>
    <p:sldId id="290" r:id="rId20"/>
    <p:sldId id="291" r:id="rId21"/>
    <p:sldId id="292" r:id="rId22"/>
    <p:sldId id="293" r:id="rId23"/>
    <p:sldId id="294" r:id="rId24"/>
    <p:sldId id="295" r:id="rId25"/>
    <p:sldId id="297" r:id="rId26"/>
    <p:sldId id="298" r:id="rId27"/>
    <p:sldId id="300" r:id="rId28"/>
    <p:sldId id="301" r:id="rId29"/>
    <p:sldId id="303" r:id="rId30"/>
    <p:sldId id="304" r:id="rId31"/>
    <p:sldId id="306" r:id="rId32"/>
    <p:sldId id="309" r:id="rId33"/>
    <p:sldId id="310" r:id="rId34"/>
    <p:sldId id="311" r:id="rId35"/>
    <p:sldId id="323" r:id="rId36"/>
    <p:sldId id="296" r:id="rId37"/>
    <p:sldId id="312" r:id="rId38"/>
    <p:sldId id="313" r:id="rId39"/>
    <p:sldId id="321" r:id="rId40"/>
    <p:sldId id="315" r:id="rId41"/>
    <p:sldId id="316" r:id="rId42"/>
    <p:sldId id="320" r:id="rId43"/>
    <p:sldId id="318" r:id="rId44"/>
    <p:sldId id="319" r:id="rId45"/>
    <p:sldId id="269" r:id="rId4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CCFF"/>
    <a:srgbClr val="6699FF"/>
    <a:srgbClr val="324C80"/>
    <a:srgbClr val="000000"/>
    <a:srgbClr val="FFFB98"/>
    <a:srgbClr val="228070"/>
    <a:srgbClr val="208D8D"/>
    <a:srgbClr val="2D9885"/>
    <a:srgbClr val="A56241"/>
    <a:srgbClr val="5590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95" autoAdjust="0"/>
    <p:restoredTop sz="69181" autoAdjust="0"/>
  </p:normalViewPr>
  <p:slideViewPr>
    <p:cSldViewPr>
      <p:cViewPr varScale="1">
        <p:scale>
          <a:sx n="38" d="100"/>
          <a:sy n="38" d="100"/>
        </p:scale>
        <p:origin x="-72" y="-499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939"/>
    </p:cViewPr>
  </p:sorterViewPr>
  <p:notesViewPr>
    <p:cSldViewPr>
      <p:cViewPr varScale="1">
        <p:scale>
          <a:sx n="62" d="100"/>
          <a:sy n="62" d="100"/>
        </p:scale>
        <p:origin x="-1877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customXml" Target="../customXml/item4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6F433D-8CFD-AD4D-8C82-63ED27153CBD}" type="datetimeFigureOut">
              <a:rPr lang="en-US" smtClean="0"/>
              <a:t>10/30/2015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5FA7C4-0E9A-5640-AB03-3B12E74EDE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1330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a typeface="ＭＳ Ｐゴシック" pitchFamily="-48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5B29C9-180E-F741-80B9-06D9FA20AB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103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48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669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983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747D2-22A8-4851-8069-F2A7B6074A31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3755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7D12A-5488-4504-A901-6873FD17604D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7995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820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6747D2-22A8-4851-8069-F2A7B6074A31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7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1592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4144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i="0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280C0-BDF8-403E-A4DF-2D20AFB84D73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9944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863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6803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2978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b="1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B9729-7382-4ECF-A28C-7BF52E238691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968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B9729-7382-4ECF-A28C-7BF52E238691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7419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280C0-BDF8-403E-A4DF-2D20AFB84D73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462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280C0-BDF8-403E-A4DF-2D20AFB84D73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9462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2090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06734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3724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2793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9882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4459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8069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4830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32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2B9729-7382-4ECF-A28C-7BF52E238691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80332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D523D-BEE1-4753-A8B3-A65786B3878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9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D523D-BEE1-4753-A8B3-A65786B3878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379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3563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7D12A-5488-4504-A901-6873FD17604D}" type="slidenum">
              <a:rPr lang="en-US" smtClean="0"/>
              <a:pPr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6725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D523D-BEE1-4753-A8B3-A65786B3878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1976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32860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487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E0FFD6-C9FA-4298-BD3B-1931DEBB433A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7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4441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6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4622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5B29C9-180E-F741-80B9-06D9FA20ABC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803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2D523D-BEE1-4753-A8B3-A65786B3878D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00404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C7D12A-5488-4504-A901-6873FD17604D}" type="slidenum">
              <a:rPr lang="en-US" smtClean="0">
                <a:solidFill>
                  <a:prstClr val="black"/>
                </a:solidFill>
              </a:rPr>
              <a:pPr/>
              <a:t>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743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6702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3753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1371600"/>
            <a:ext cx="1943100" cy="5334000"/>
          </a:xfrm>
        </p:spPr>
        <p:txBody>
          <a:bodyPr vert="eaVert"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371600"/>
            <a:ext cx="5676900" cy="5334000"/>
          </a:xfrm>
        </p:spPr>
        <p:txBody>
          <a:bodyPr vert="eaVert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82819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7772400" cy="762000"/>
          </a:xfrm>
        </p:spPr>
        <p:txBody>
          <a:bodyPr/>
          <a:lstStyle>
            <a:lvl1pPr>
              <a:defRPr sz="2800">
                <a:solidFill>
                  <a:srgbClr val="7030A0"/>
                </a:solidFill>
                <a:latin typeface="+mj-lt"/>
                <a:ea typeface="Arial Hebrew" charset="0"/>
                <a:cs typeface="Arial Hebrew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7772400" cy="4191000"/>
          </a:xfrm>
        </p:spPr>
        <p:txBody>
          <a:bodyPr/>
          <a:lstStyle>
            <a:lvl1pPr>
              <a:buClr>
                <a:srgbClr val="324C80"/>
              </a:buCl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62879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2800" b="1" cap="none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6206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9396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0362"/>
            <a:ext cx="8229600" cy="808038"/>
          </a:xfr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4438"/>
            <a:ext cx="4040188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46437"/>
            <a:ext cx="4040188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484438"/>
            <a:ext cx="4041775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46437"/>
            <a:ext cx="4041775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6219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1379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4763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3487"/>
            <a:ext cx="3008313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76374"/>
            <a:ext cx="5111750" cy="52435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955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07997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66926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52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5146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030A0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24C80"/>
        </a:buClr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363636"/>
          </a:solidFill>
          <a:latin typeface="+mj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charset="0"/>
        <a:buChar char="§"/>
        <a:defRPr sz="1800">
          <a:solidFill>
            <a:srgbClr val="363636"/>
          </a:solidFill>
          <a:latin typeface="+mj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o"/>
        <a:defRPr sz="1800">
          <a:solidFill>
            <a:srgbClr val="363636"/>
          </a:solidFill>
          <a:latin typeface="+mj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5" Type="http://schemas.openxmlformats.org/officeDocument/2006/relationships/oleObject" Target="../embeddings/Microsoft_Visio_2003-2010_Drawing1.vsd"/><Relationship Id="rId4" Type="http://schemas.openxmlformats.org/officeDocument/2006/relationships/oleObject" Target="../embeddings/oleObject1.bin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43400"/>
            <a:ext cx="7772400" cy="1295400"/>
          </a:xfrm>
        </p:spPr>
        <p:txBody>
          <a:bodyPr/>
          <a:lstStyle/>
          <a:p>
            <a:pPr eaLnBrk="1" hangingPunct="1"/>
            <a:r>
              <a:rPr lang="en-US" sz="2800" dirty="0" smtClean="0">
                <a:solidFill>
                  <a:srgbClr val="7030A0"/>
                </a:solidFill>
                <a:latin typeface="+mj-lt"/>
                <a:ea typeface="ＭＳ Ｐゴシック" charset="0"/>
                <a:cs typeface="Calibri"/>
              </a:rPr>
              <a:t>Personal Kanban:</a:t>
            </a:r>
            <a:r>
              <a:rPr lang="en-US" sz="2800" dirty="0">
                <a:solidFill>
                  <a:srgbClr val="7030A0"/>
                </a:solidFill>
                <a:latin typeface="+mj-lt"/>
                <a:ea typeface="ＭＳ Ｐゴシック" charset="0"/>
                <a:cs typeface="Calibri"/>
              </a:rPr>
              <a:t/>
            </a:r>
            <a:br>
              <a:rPr lang="en-US" sz="2800" dirty="0">
                <a:solidFill>
                  <a:srgbClr val="7030A0"/>
                </a:solidFill>
                <a:latin typeface="+mj-lt"/>
                <a:ea typeface="ＭＳ Ｐゴシック" charset="0"/>
                <a:cs typeface="Calibri"/>
              </a:rPr>
            </a:br>
            <a:r>
              <a:rPr lang="en-US" dirty="0" smtClean="0">
                <a:ea typeface="ＭＳ Ｐゴシック" charset="0"/>
              </a:rPr>
              <a:t>Effective Visual Management for Everyone</a:t>
            </a:r>
            <a:endParaRPr lang="en-US" sz="2800" dirty="0">
              <a:solidFill>
                <a:srgbClr val="7030A0"/>
              </a:solidFill>
              <a:latin typeface="+mj-lt"/>
              <a:ea typeface="ＭＳ Ｐゴシック" charset="0"/>
              <a:cs typeface="Calibri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486400"/>
            <a:ext cx="6248400" cy="762000"/>
          </a:xfrm>
        </p:spPr>
        <p:txBody>
          <a:bodyPr/>
          <a:lstStyle/>
          <a:p>
            <a:pPr eaLnBrk="1" hangingPunct="1"/>
            <a:r>
              <a:rPr lang="en-US" sz="1800" dirty="0" smtClean="0">
                <a:solidFill>
                  <a:srgbClr val="324C80"/>
                </a:solidFill>
                <a:ea typeface="ＭＳ Ｐゴシック" charset="0"/>
              </a:rPr>
              <a:t>Crystal Hart, Senior Lean Consultant</a:t>
            </a:r>
          </a:p>
          <a:p>
            <a:pPr eaLnBrk="1" hangingPunct="1"/>
            <a:r>
              <a:rPr lang="en-US" dirty="0" smtClean="0">
                <a:solidFill>
                  <a:srgbClr val="324C80"/>
                </a:solidFill>
                <a:ea typeface="ＭＳ Ｐゴシック" charset="0"/>
              </a:rPr>
              <a:t>Lean Transformation Services</a:t>
            </a:r>
            <a:endParaRPr lang="en-US" sz="1800" dirty="0">
              <a:solidFill>
                <a:srgbClr val="324C80"/>
              </a:solidFill>
              <a:ea typeface="ＭＳ Ｐゴシック" charset="0"/>
            </a:endParaRPr>
          </a:p>
          <a:p>
            <a:pPr eaLnBrk="1" hangingPunct="1"/>
            <a:r>
              <a:rPr lang="en-US" sz="1800" dirty="0">
                <a:solidFill>
                  <a:schemeClr val="tx2">
                    <a:lumMod val="20000"/>
                    <a:lumOff val="80000"/>
                  </a:schemeClr>
                </a:solidFill>
                <a:ea typeface="ＭＳ Ｐゴシック" charset="0"/>
              </a:rPr>
              <a:t>Location or Date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0"/>
            <a:ext cx="7772400" cy="76200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Lean Culture:  </a:t>
            </a:r>
            <a:r>
              <a:rPr lang="en-US" dirty="0">
                <a:cs typeface="Arial" pitchFamily="34" charset="0"/>
              </a:rPr>
              <a:t>Flipping the Pyramid</a:t>
            </a:r>
            <a:endParaRPr lang="en-US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86000"/>
            <a:ext cx="6934200" cy="40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10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1600200"/>
            <a:ext cx="4457700" cy="533400"/>
          </a:xfrm>
        </p:spPr>
        <p:txBody>
          <a:bodyPr>
            <a:noAutofit/>
          </a:bodyPr>
          <a:lstStyle/>
          <a:p>
            <a:pPr algn="ctr"/>
            <a:r>
              <a:rPr lang="en-US" b="1" i="1" dirty="0" smtClean="0"/>
              <a:t>In a Lean Culture:</a:t>
            </a:r>
            <a:endParaRPr lang="en-US" b="1" i="1" dirty="0"/>
          </a:p>
        </p:txBody>
      </p:sp>
      <p:sp>
        <p:nvSpPr>
          <p:cNvPr id="9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11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2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83"/>
          <a:stretch/>
        </p:blipFill>
        <p:spPr bwMode="auto">
          <a:xfrm>
            <a:off x="2895600" y="2209800"/>
            <a:ext cx="3319083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228600" y="1981200"/>
            <a:ext cx="2590800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24C80"/>
              </a:buClr>
              <a:buFont typeface="Times" charset="0"/>
              <a:buChar char="•"/>
              <a:defRPr sz="2000">
                <a:solidFill>
                  <a:srgbClr val="363636"/>
                </a:solidFill>
                <a:latin typeface="+mj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63636"/>
                </a:solidFill>
                <a:latin typeface="+mj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0"/>
              <a:buChar char="§"/>
              <a:defRPr sz="2000">
                <a:solidFill>
                  <a:srgbClr val="363636"/>
                </a:solidFill>
                <a:latin typeface="+mj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rgbClr val="363636"/>
                </a:solidFill>
                <a:latin typeface="+mj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rgbClr val="363636"/>
                </a:solidFill>
                <a:latin typeface="+mj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" indent="0">
              <a:spcBef>
                <a:spcPts val="300"/>
              </a:spcBef>
              <a:buFont typeface="Times" charset="0"/>
              <a:buNone/>
            </a:pPr>
            <a:r>
              <a:rPr lang="en-US" sz="2400" b="1" kern="0" dirty="0" smtClean="0">
                <a:solidFill>
                  <a:srgbClr val="7030A0"/>
                </a:solidFill>
              </a:rPr>
              <a:t>We can see:</a:t>
            </a:r>
          </a:p>
          <a:p>
            <a:pPr marL="57150" indent="0">
              <a:spcBef>
                <a:spcPts val="300"/>
              </a:spcBef>
              <a:buFont typeface="Times" charset="0"/>
              <a:buNone/>
            </a:pPr>
            <a:endParaRPr lang="en-US" sz="900" b="1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Huddles, visual management.</a:t>
            </a:r>
          </a:p>
          <a:p>
            <a:pPr marL="400050">
              <a:spcBef>
                <a:spcPts val="300"/>
              </a:spcBef>
            </a:pPr>
            <a:endParaRPr lang="en-US" sz="800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Engaged employees solving problems.</a:t>
            </a:r>
          </a:p>
          <a:p>
            <a:pPr marL="400050">
              <a:spcBef>
                <a:spcPts val="300"/>
              </a:spcBef>
            </a:pPr>
            <a:endParaRPr lang="en-US" sz="800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Leaders listening, observing, and coaching.</a:t>
            </a:r>
          </a:p>
          <a:p>
            <a:pPr marL="400050">
              <a:spcBef>
                <a:spcPts val="300"/>
              </a:spcBef>
            </a:pPr>
            <a:endParaRPr lang="en-US" sz="800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Celebrating learning.</a:t>
            </a:r>
          </a:p>
        </p:txBody>
      </p:sp>
      <p:sp>
        <p:nvSpPr>
          <p:cNvPr id="4" name="Right Arrow 3"/>
          <p:cNvSpPr/>
          <p:nvPr/>
        </p:nvSpPr>
        <p:spPr bwMode="auto">
          <a:xfrm>
            <a:off x="2362200" y="2895600"/>
            <a:ext cx="1066800" cy="533400"/>
          </a:xfrm>
          <a:prstGeom prst="rightArrow">
            <a:avLst/>
          </a:prstGeom>
          <a:solidFill>
            <a:srgbClr val="6699FF"/>
          </a:solidFill>
          <a:ln w="28575" cap="flat" cmpd="sng" algn="ctr">
            <a:solidFill>
              <a:srgbClr val="324C8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 flipH="1">
            <a:off x="5562600" y="5334000"/>
            <a:ext cx="952500" cy="533400"/>
          </a:xfrm>
          <a:prstGeom prst="rightArrow">
            <a:avLst/>
          </a:prstGeom>
          <a:solidFill>
            <a:srgbClr val="99CCFF"/>
          </a:solidFill>
          <a:ln w="28575" cap="flat" cmpd="sng" algn="ctr">
            <a:solidFill>
              <a:srgbClr val="324C8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-48" charset="-128"/>
            </a:endParaRPr>
          </a:p>
        </p:txBody>
      </p:sp>
      <p:sp>
        <p:nvSpPr>
          <p:cNvPr id="12" name="Content Placeholder 6"/>
          <p:cNvSpPr txBox="1">
            <a:spLocks/>
          </p:cNvSpPr>
          <p:nvPr/>
        </p:nvSpPr>
        <p:spPr bwMode="auto">
          <a:xfrm>
            <a:off x="6172200" y="1143000"/>
            <a:ext cx="2952750" cy="536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324C80"/>
              </a:buClr>
              <a:buFont typeface="Times" charset="0"/>
              <a:buChar char="•"/>
              <a:defRPr sz="2000">
                <a:solidFill>
                  <a:srgbClr val="363636"/>
                </a:solidFill>
                <a:latin typeface="+mj-lt"/>
                <a:ea typeface="+mn-ea"/>
                <a:cs typeface="ＭＳ Ｐゴシック" charset="0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363636"/>
                </a:solidFill>
                <a:latin typeface="+mj-lt"/>
                <a:ea typeface="+mn-ea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>
                  <a:lumMod val="50000"/>
                  <a:lumOff val="50000"/>
                </a:schemeClr>
              </a:buClr>
              <a:buFont typeface="Wingdings" charset="0"/>
              <a:buChar char="§"/>
              <a:defRPr sz="2000">
                <a:solidFill>
                  <a:srgbClr val="363636"/>
                </a:solidFill>
                <a:latin typeface="+mj-lt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o"/>
              <a:defRPr sz="2000">
                <a:solidFill>
                  <a:srgbClr val="363636"/>
                </a:solidFill>
                <a:latin typeface="+mj-lt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charset="0"/>
              <a:buChar char="•"/>
              <a:defRPr sz="2000">
                <a:solidFill>
                  <a:srgbClr val="363636"/>
                </a:solidFill>
                <a:latin typeface="+mj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Times" pitchFamily="-48" charset="0"/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57150" indent="0" algn="ctr">
              <a:spcBef>
                <a:spcPts val="300"/>
              </a:spcBef>
              <a:buFont typeface="Times" charset="0"/>
              <a:buNone/>
            </a:pPr>
            <a:r>
              <a:rPr lang="en-US" sz="2400" b="1" kern="0" dirty="0" smtClean="0">
                <a:solidFill>
                  <a:srgbClr val="7030A0"/>
                </a:solidFill>
              </a:rPr>
              <a:t>Mindset </a:t>
            </a:r>
          </a:p>
          <a:p>
            <a:pPr marL="57150" indent="0" algn="ctr">
              <a:spcBef>
                <a:spcPts val="300"/>
              </a:spcBef>
              <a:buFont typeface="Times" charset="0"/>
              <a:buNone/>
            </a:pPr>
            <a:r>
              <a:rPr lang="en-US" sz="2200" b="1" kern="0" dirty="0" smtClean="0">
                <a:solidFill>
                  <a:srgbClr val="7030A0"/>
                </a:solidFill>
              </a:rPr>
              <a:t>(values, beliefs, and assumptions)</a:t>
            </a:r>
            <a:r>
              <a:rPr lang="en-US" sz="2400" b="1" kern="0" dirty="0" smtClean="0">
                <a:solidFill>
                  <a:srgbClr val="7030A0"/>
                </a:solidFill>
              </a:rPr>
              <a:t>:</a:t>
            </a:r>
          </a:p>
          <a:p>
            <a:pPr marL="57150" indent="0">
              <a:spcBef>
                <a:spcPts val="300"/>
              </a:spcBef>
              <a:buFont typeface="Times" charset="0"/>
              <a:buNone/>
            </a:pPr>
            <a:endParaRPr lang="en-US" sz="900" b="1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Safety, respect, customer focus, transparency, collaboration.</a:t>
            </a:r>
          </a:p>
          <a:p>
            <a:pPr marL="400050">
              <a:spcBef>
                <a:spcPts val="300"/>
              </a:spcBef>
            </a:pPr>
            <a:endParaRPr lang="en-US" sz="800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Employees can be trusted.</a:t>
            </a:r>
          </a:p>
          <a:p>
            <a:pPr marL="400050">
              <a:spcBef>
                <a:spcPts val="300"/>
              </a:spcBef>
            </a:pPr>
            <a:endParaRPr lang="en-US" sz="800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Mistakes are valuable for learning.</a:t>
            </a:r>
          </a:p>
          <a:p>
            <a:pPr marL="400050">
              <a:spcBef>
                <a:spcPts val="300"/>
              </a:spcBef>
            </a:pPr>
            <a:endParaRPr lang="en-US" sz="800" kern="0" dirty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We’ll never be done improving.</a:t>
            </a:r>
          </a:p>
          <a:p>
            <a:pPr marL="400050">
              <a:spcBef>
                <a:spcPts val="300"/>
              </a:spcBef>
            </a:pPr>
            <a:endParaRPr lang="en-US" sz="800" kern="0" dirty="0" smtClean="0"/>
          </a:p>
          <a:p>
            <a:pPr marL="400050">
              <a:spcBef>
                <a:spcPts val="300"/>
              </a:spcBef>
            </a:pPr>
            <a:r>
              <a:rPr lang="en-US" kern="0" dirty="0" smtClean="0"/>
              <a:t>Improving work is everyone’s job.</a:t>
            </a:r>
          </a:p>
        </p:txBody>
      </p:sp>
    </p:spTree>
    <p:extLst>
      <p:ext uri="{BB962C8B-B14F-4D97-AF65-F5344CB8AC3E}">
        <p14:creationId xmlns:p14="http://schemas.microsoft.com/office/powerpoint/2010/main" val="277820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5400" y="2057400"/>
            <a:ext cx="3962400" cy="762000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Daily Lean Practices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181600" y="2724835"/>
            <a:ext cx="3695700" cy="329496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latin typeface="+mj-lt"/>
              </a:rPr>
              <a:t>Leader behaviors </a:t>
            </a:r>
          </a:p>
          <a:p>
            <a:r>
              <a:rPr lang="en-US" sz="2400" dirty="0" smtClean="0">
                <a:latin typeface="+mj-lt"/>
              </a:rPr>
              <a:t>Employee behaviors</a:t>
            </a:r>
          </a:p>
          <a:p>
            <a:r>
              <a:rPr lang="en-US" sz="2400" dirty="0" smtClean="0">
                <a:latin typeface="+mj-lt"/>
              </a:rPr>
              <a:t>Shared Lean mindset</a:t>
            </a:r>
          </a:p>
          <a:p>
            <a:r>
              <a:rPr lang="en-US" sz="2400" dirty="0">
                <a:latin typeface="+mj-lt"/>
              </a:rPr>
              <a:t>Huddles</a:t>
            </a:r>
          </a:p>
          <a:p>
            <a:r>
              <a:rPr lang="en-US" sz="2400" dirty="0" smtClean="0">
                <a:latin typeface="+mj-lt"/>
              </a:rPr>
              <a:t>Visual management</a:t>
            </a:r>
          </a:p>
          <a:p>
            <a:r>
              <a:rPr lang="en-US" sz="2400" dirty="0" smtClean="0">
                <a:latin typeface="+mj-lt"/>
              </a:rPr>
              <a:t>Continuous improvement</a:t>
            </a:r>
            <a:endParaRPr lang="en-US" sz="2400" dirty="0">
              <a:latin typeface="+mj-lt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514600"/>
            <a:ext cx="4191000" cy="2971800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1981200"/>
            <a:ext cx="4267200" cy="4191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100" b="1" i="1" dirty="0" smtClean="0">
                <a:latin typeface="+mn-lt"/>
              </a:rPr>
              <a:t>The </a:t>
            </a:r>
            <a:r>
              <a:rPr lang="en-US" sz="2100" b="1" i="1" dirty="0" smtClean="0">
                <a:solidFill>
                  <a:srgbClr val="002060"/>
                </a:solidFill>
                <a:latin typeface="+mn-lt"/>
              </a:rPr>
              <a:t>Washington</a:t>
            </a:r>
            <a:r>
              <a:rPr lang="en-US" sz="2100" b="1" i="1" dirty="0" smtClean="0">
                <a:latin typeface="+mn-lt"/>
              </a:rPr>
              <a:t> State Results Model</a:t>
            </a:r>
            <a:endParaRPr lang="en-US" sz="2100" b="1" i="1" dirty="0"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7200" y="5638800"/>
            <a:ext cx="464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smtClean="0"/>
              <a:t>The Results Model was adapted from the Lean Transformation Model articulated by John Shook, Chairman and CEO of the </a:t>
            </a:r>
          </a:p>
          <a:p>
            <a:r>
              <a:rPr lang="en-US" sz="1200" i="1" dirty="0" smtClean="0"/>
              <a:t>Lean Enterprise Institute, with permission from LEI.</a:t>
            </a:r>
            <a:endParaRPr lang="en-US" sz="1200" i="1" dirty="0"/>
          </a:p>
        </p:txBody>
      </p:sp>
      <p:sp>
        <p:nvSpPr>
          <p:cNvPr id="10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12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3048000" y="914400"/>
            <a:ext cx="5638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030A0"/>
                </a:solidFill>
                <a:latin typeface="+mj-lt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/>
            <a:r>
              <a:rPr lang="en-US" sz="3600" i="1" kern="0" dirty="0" smtClean="0"/>
              <a:t>The Key to </a:t>
            </a:r>
          </a:p>
          <a:p>
            <a:pPr algn="ctr"/>
            <a:r>
              <a:rPr lang="en-US" sz="3600" i="1" kern="0" dirty="0" smtClean="0"/>
              <a:t>Sustaining Lean Culture:</a:t>
            </a:r>
            <a:endParaRPr lang="en-US" sz="3600" i="1" kern="0" dirty="0"/>
          </a:p>
        </p:txBody>
      </p:sp>
    </p:spTree>
    <p:extLst>
      <p:ext uri="{BB962C8B-B14F-4D97-AF65-F5344CB8AC3E}">
        <p14:creationId xmlns:p14="http://schemas.microsoft.com/office/powerpoint/2010/main" val="106623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533400"/>
          </a:xfrm>
        </p:spPr>
        <p:txBody>
          <a:bodyPr/>
          <a:lstStyle/>
          <a:p>
            <a:r>
              <a:rPr lang="en-US" dirty="0"/>
              <a:t>Visual Management in Daily Practice.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304800" y="2133600"/>
            <a:ext cx="8115300" cy="4572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00" dirty="0" smtClean="0">
                <a:solidFill>
                  <a:schemeClr val="tx1"/>
                </a:solidFill>
              </a:rPr>
              <a:t>See…the work, and </a:t>
            </a:r>
            <a:r>
              <a:rPr lang="en-US" sz="2100" dirty="0">
                <a:solidFill>
                  <a:schemeClr val="tx1"/>
                </a:solidFill>
              </a:rPr>
              <a:t>the waste.</a:t>
            </a:r>
          </a:p>
          <a:p>
            <a:pPr marL="0" indent="0">
              <a:buNone/>
            </a:pP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i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100" i="1" dirty="0" smtClean="0">
                <a:solidFill>
                  <a:schemeClr val="tx1"/>
                </a:solidFill>
              </a:rPr>
              <a:t>Goal</a:t>
            </a:r>
            <a:r>
              <a:rPr lang="en-US" sz="2100" i="1" dirty="0" smtClean="0">
                <a:solidFill>
                  <a:schemeClr val="tx1"/>
                </a:solidFill>
              </a:rPr>
              <a:t>: To see </a:t>
            </a:r>
            <a:r>
              <a:rPr lang="en-US" sz="2100" b="1" i="1" dirty="0" smtClean="0">
                <a:solidFill>
                  <a:srgbClr val="7030A0"/>
                </a:solidFill>
              </a:rPr>
              <a:t>in </a:t>
            </a:r>
            <a:r>
              <a:rPr lang="en-US" sz="2100" b="1" i="1" dirty="0">
                <a:solidFill>
                  <a:srgbClr val="7030A0"/>
                </a:solidFill>
              </a:rPr>
              <a:t>real time</a:t>
            </a:r>
            <a:r>
              <a:rPr lang="en-US" sz="2100" i="1" dirty="0">
                <a:solidFill>
                  <a:srgbClr val="7030A0"/>
                </a:solidFill>
              </a:rPr>
              <a:t> </a:t>
            </a:r>
            <a:r>
              <a:rPr lang="en-US" sz="2100" i="1" dirty="0">
                <a:solidFill>
                  <a:schemeClr val="tx1"/>
                </a:solidFill>
              </a:rPr>
              <a:t>if we are </a:t>
            </a:r>
            <a:r>
              <a:rPr lang="en-US" sz="2100" b="1" i="1" dirty="0">
                <a:solidFill>
                  <a:srgbClr val="7030A0"/>
                </a:solidFill>
              </a:rPr>
              <a:t>ahead or behind</a:t>
            </a:r>
            <a:r>
              <a:rPr lang="en-US" sz="2100" i="1" dirty="0">
                <a:solidFill>
                  <a:srgbClr val="7030A0"/>
                </a:solidFill>
              </a:rPr>
              <a:t> </a:t>
            </a:r>
            <a:r>
              <a:rPr lang="en-US" sz="2100" i="1" dirty="0">
                <a:solidFill>
                  <a:schemeClr val="tx1"/>
                </a:solidFill>
              </a:rPr>
              <a:t>so that we can </a:t>
            </a:r>
            <a:r>
              <a:rPr lang="en-US" sz="2100" b="1" i="1" dirty="0">
                <a:solidFill>
                  <a:srgbClr val="7030A0"/>
                </a:solidFill>
              </a:rPr>
              <a:t>take immediate action</a:t>
            </a:r>
            <a:r>
              <a:rPr lang="en-US" sz="2100" i="1" dirty="0">
                <a:solidFill>
                  <a:srgbClr val="7030A0"/>
                </a:solidFill>
              </a:rPr>
              <a:t> </a:t>
            </a:r>
            <a:r>
              <a:rPr lang="en-US" sz="2100" i="1" dirty="0" smtClean="0">
                <a:solidFill>
                  <a:schemeClr val="tx1"/>
                </a:solidFill>
              </a:rPr>
              <a:t>to </a:t>
            </a:r>
            <a:r>
              <a:rPr lang="en-US" sz="2100" i="1" dirty="0">
                <a:solidFill>
                  <a:schemeClr val="tx1"/>
                </a:solidFill>
              </a:rPr>
              <a:t>stay on target and meet our goals.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09850"/>
            <a:ext cx="3733800" cy="280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6978" y="3124201"/>
            <a:ext cx="4299821" cy="1828800"/>
          </a:xfrm>
          <a:prstGeom prst="rect">
            <a:avLst/>
          </a:prstGeom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13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0131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 smtClean="0"/>
              <a:t>Lean Knowledge Worker Challenge?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83819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 smtClean="0">
                <a:solidFill>
                  <a:schemeClr val="tx1"/>
                </a:solidFill>
              </a:rPr>
              <a:t>Seeing your work. 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267076"/>
            <a:ext cx="6096000" cy="3048000"/>
          </a:xfrm>
          <a:prstGeom prst="rect">
            <a:avLst/>
          </a:prstGeom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14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1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2381251"/>
          </a:xfrm>
        </p:spPr>
        <p:txBody>
          <a:bodyPr>
            <a:normAutofit/>
          </a:bodyPr>
          <a:lstStyle/>
          <a:p>
            <a:r>
              <a:rPr lang="en-US" dirty="0" smtClean="0"/>
              <a:t>Make a list:</a:t>
            </a:r>
            <a:br>
              <a:rPr lang="en-US" dirty="0" smtClean="0"/>
            </a:br>
            <a:r>
              <a:rPr lang="en-US" dirty="0" smtClean="0"/>
              <a:t>Take 2 minutes to brainstorm a list of your work responsibilities.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553200" cy="1752600"/>
          </a:xfrm>
        </p:spPr>
        <p:txBody>
          <a:bodyPr/>
          <a:lstStyle/>
          <a:p>
            <a:r>
              <a:rPr lang="en-US" sz="2800" i="1" dirty="0" smtClean="0">
                <a:solidFill>
                  <a:schemeClr val="tx1"/>
                </a:solidFill>
              </a:rPr>
              <a:t>What are you working on now?</a:t>
            </a:r>
          </a:p>
          <a:p>
            <a:r>
              <a:rPr lang="en-US" sz="2800" i="1" dirty="0">
                <a:solidFill>
                  <a:schemeClr val="tx1"/>
                </a:solidFill>
              </a:rPr>
              <a:t>What work is </a:t>
            </a:r>
            <a:r>
              <a:rPr lang="en-US" sz="2800" i="1" dirty="0" smtClean="0">
                <a:solidFill>
                  <a:schemeClr val="tx1"/>
                </a:solidFill>
              </a:rPr>
              <a:t>waiting for you to do it?</a:t>
            </a:r>
          </a:p>
          <a:p>
            <a:r>
              <a:rPr lang="en-US" sz="2800" i="1" dirty="0" smtClean="0">
                <a:solidFill>
                  <a:schemeClr val="tx1"/>
                </a:solidFill>
              </a:rPr>
              <a:t>What work will be coming up soon?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15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6759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09801"/>
            <a:ext cx="7772400" cy="2590799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Take a look: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solidFill>
                  <a:schemeClr val="tx1"/>
                </a:solidFill>
              </a:rPr>
              <a:t>How easy is it to </a:t>
            </a:r>
            <a:r>
              <a:rPr lang="en-US" sz="3600" b="1" dirty="0" smtClean="0"/>
              <a:t>see</a:t>
            </a:r>
            <a:r>
              <a:rPr lang="en-US" sz="3600" dirty="0" smtClean="0"/>
              <a:t> </a:t>
            </a:r>
            <a:r>
              <a:rPr lang="en-US" sz="3600" dirty="0" smtClean="0">
                <a:solidFill>
                  <a:schemeClr val="tx1"/>
                </a:solidFill>
              </a:rPr>
              <a:t>this work in your list?</a:t>
            </a:r>
            <a:endParaRPr lang="en-US" sz="36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16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930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>
              <a:buFont typeface="Arial" panose="020B0604020202020204" pitchFamily="34" charset="0"/>
              <a:buChar char="•"/>
            </a:pPr>
            <a:endParaRPr lang="en-US" sz="1500" dirty="0" smtClean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See status in real time so we can take action.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See progress to goals and targets.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See irregularities.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See crucial quality, timeliness, or safety data.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Maintain focus on action plan.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dirty="0" smtClean="0"/>
              <a:t>Monitor results during testing or after implementation.</a:t>
            </a:r>
          </a:p>
          <a:p>
            <a:pPr marL="457200" lvl="1" indent="0">
              <a:buNone/>
            </a:pPr>
            <a:endParaRPr lang="en-US" sz="1600" dirty="0" smtClean="0"/>
          </a:p>
          <a:p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l"/>
            <a:r>
              <a:rPr lang="en-GB" sz="3200" dirty="0" smtClean="0"/>
              <a:t>Visual Management allows us to:</a:t>
            </a:r>
            <a:endParaRPr lang="en-US" sz="3200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17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911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038"/>
            <a:ext cx="8229600" cy="12493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Want to sleep better?</a:t>
            </a:r>
            <a:br>
              <a:rPr lang="en-US" dirty="0" smtClean="0"/>
            </a:br>
            <a:r>
              <a:rPr lang="en-US" dirty="0" smtClean="0"/>
              <a:t>Want to manage your workload?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24201"/>
            <a:ext cx="8229600" cy="16763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i="1" dirty="0" smtClean="0">
                <a:solidFill>
                  <a:schemeClr val="tx1"/>
                </a:solidFill>
              </a:rPr>
              <a:t>Try using </a:t>
            </a:r>
          </a:p>
          <a:p>
            <a:pPr marL="0" indent="0" algn="ctr">
              <a:buNone/>
            </a:pPr>
            <a:r>
              <a:rPr lang="en-US" sz="4400" b="1" i="1" dirty="0" smtClean="0">
                <a:solidFill>
                  <a:schemeClr val="tx1"/>
                </a:solidFill>
              </a:rPr>
              <a:t>a Personal Kanban!</a:t>
            </a:r>
            <a:endParaRPr lang="en-US" sz="4400" b="1" i="1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5334000"/>
            <a:ext cx="7848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400" dirty="0">
                <a:ea typeface="Calibri"/>
                <a:cs typeface="Times New Roman"/>
              </a:rPr>
              <a:t>Based on the book, </a:t>
            </a:r>
            <a:r>
              <a:rPr lang="en-US" sz="1400" u="sng" dirty="0">
                <a:ea typeface="Calibri"/>
                <a:cs typeface="Times New Roman"/>
              </a:rPr>
              <a:t>Personal Kanban: Mapping Work | Navigating Life</a:t>
            </a:r>
            <a:r>
              <a:rPr lang="en-US" sz="1400" dirty="0">
                <a:ea typeface="Calibri"/>
                <a:cs typeface="Times New Roman"/>
              </a:rPr>
              <a:t>, by Jim Benson and </a:t>
            </a:r>
            <a:r>
              <a:rPr lang="en-US" sz="1400" dirty="0" err="1">
                <a:ea typeface="Calibri"/>
                <a:cs typeface="Times New Roman"/>
              </a:rPr>
              <a:t>Tonianne</a:t>
            </a:r>
            <a:r>
              <a:rPr lang="en-US" sz="1400" dirty="0">
                <a:ea typeface="Calibri"/>
                <a:cs typeface="Times New Roman"/>
              </a:rPr>
              <a:t> </a:t>
            </a:r>
            <a:r>
              <a:rPr lang="en-US" sz="1400" dirty="0" err="1">
                <a:ea typeface="Calibri"/>
                <a:cs typeface="Times New Roman"/>
              </a:rPr>
              <a:t>DeMaria</a:t>
            </a:r>
            <a:r>
              <a:rPr lang="en-US" sz="1400" dirty="0">
                <a:ea typeface="Calibri"/>
                <a:cs typeface="Times New Roman"/>
              </a:rPr>
              <a:t> Barry, 2011, First Modus </a:t>
            </a:r>
            <a:r>
              <a:rPr lang="en-US" sz="1400" dirty="0" err="1">
                <a:ea typeface="Calibri"/>
                <a:cs typeface="Times New Roman"/>
              </a:rPr>
              <a:t>Cooperandi</a:t>
            </a:r>
            <a:r>
              <a:rPr lang="en-US" sz="1400" dirty="0">
                <a:ea typeface="Calibri"/>
                <a:cs typeface="Times New Roman"/>
              </a:rPr>
              <a:t> Press.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18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3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70038"/>
            <a:ext cx="8229600" cy="639762"/>
          </a:xfrm>
        </p:spPr>
        <p:txBody>
          <a:bodyPr/>
          <a:lstStyle/>
          <a:p>
            <a:pPr algn="ctr"/>
            <a:r>
              <a:rPr lang="en-US" sz="3200" dirty="0" smtClean="0"/>
              <a:t>Personal Kanban</a:t>
            </a:r>
            <a:endParaRPr lang="en-US" sz="3200" dirty="0"/>
          </a:p>
        </p:txBody>
      </p:sp>
      <p:sp>
        <p:nvSpPr>
          <p:cNvPr id="15" name="Rectangle 14"/>
          <p:cNvSpPr/>
          <p:nvPr/>
        </p:nvSpPr>
        <p:spPr>
          <a:xfrm>
            <a:off x="609600" y="5953780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200" dirty="0">
                <a:ea typeface="Calibri"/>
                <a:cs typeface="Times New Roman"/>
              </a:rPr>
              <a:t>Based on the book, </a:t>
            </a:r>
            <a:r>
              <a:rPr lang="en-US" sz="1200" u="sng" dirty="0">
                <a:ea typeface="Calibri"/>
                <a:cs typeface="Times New Roman"/>
              </a:rPr>
              <a:t>Personal Kanban: Mapping Work | Navigating Life</a:t>
            </a:r>
            <a:r>
              <a:rPr lang="en-US" sz="1200" dirty="0">
                <a:ea typeface="Calibri"/>
                <a:cs typeface="Times New Roman"/>
              </a:rPr>
              <a:t>, by Jim Benson and </a:t>
            </a:r>
            <a:r>
              <a:rPr lang="en-US" sz="1200" dirty="0" err="1">
                <a:ea typeface="Calibri"/>
                <a:cs typeface="Times New Roman"/>
              </a:rPr>
              <a:t>Tonianne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DeMaria</a:t>
            </a:r>
            <a:r>
              <a:rPr lang="en-US" sz="1200" dirty="0">
                <a:ea typeface="Calibri"/>
                <a:cs typeface="Times New Roman"/>
              </a:rPr>
              <a:t> Barry, 2011, First Modus </a:t>
            </a:r>
            <a:r>
              <a:rPr lang="en-US" sz="1200" dirty="0" err="1">
                <a:ea typeface="Calibri"/>
                <a:cs typeface="Times New Roman"/>
              </a:rPr>
              <a:t>Cooperandi</a:t>
            </a:r>
            <a:r>
              <a:rPr lang="en-US" sz="1200" dirty="0">
                <a:ea typeface="Calibri"/>
                <a:cs typeface="Times New Roman"/>
              </a:rPr>
              <a:t> Press.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6710027" cy="3519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19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6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743200"/>
            <a:ext cx="6705600" cy="2895600"/>
          </a:xfrm>
        </p:spPr>
        <p:txBody>
          <a:bodyPr/>
          <a:lstStyle/>
          <a:p>
            <a:r>
              <a:rPr lang="en-US" sz="2400" dirty="0"/>
              <a:t>What is Lean?</a:t>
            </a:r>
          </a:p>
          <a:p>
            <a:r>
              <a:rPr lang="en-US" sz="2400" dirty="0"/>
              <a:t>Lean Culture and Daily Lean Practices</a:t>
            </a:r>
          </a:p>
          <a:p>
            <a:r>
              <a:rPr lang="en-US" sz="2400" dirty="0"/>
              <a:t>Visual Management – Personal Kanban</a:t>
            </a:r>
          </a:p>
          <a:p>
            <a:r>
              <a:rPr lang="en-US" sz="2400" dirty="0"/>
              <a:t>Exercise</a:t>
            </a:r>
          </a:p>
          <a:p>
            <a:r>
              <a:rPr lang="en-US" sz="2400" dirty="0" smtClean="0"/>
              <a:t>Questions</a:t>
            </a:r>
          </a:p>
          <a:p>
            <a:endParaRPr lang="en-US" sz="2400" dirty="0"/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Note: There will be a link to this presentation on the </a:t>
            </a:r>
          </a:p>
          <a:p>
            <a:pPr marL="0" indent="0" algn="ctr">
              <a:buNone/>
            </a:pPr>
            <a:r>
              <a:rPr lang="en-US" i="1" dirty="0" smtClean="0">
                <a:solidFill>
                  <a:schemeClr val="accent4">
                    <a:lumMod val="50000"/>
                  </a:schemeClr>
                </a:solidFill>
              </a:rPr>
              <a:t>DES Events page following the conference.</a:t>
            </a:r>
            <a:endParaRPr lang="en-US" i="1" dirty="0">
              <a:solidFill>
                <a:schemeClr val="accent4">
                  <a:lumMod val="50000"/>
                </a:schemeClr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7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514600"/>
            <a:ext cx="7772400" cy="4191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 smtClean="0"/>
              <a:t>Personal Kanban Agenda:</a:t>
            </a:r>
            <a:endParaRPr lang="en-US" sz="2400" b="1" dirty="0"/>
          </a:p>
          <a:p>
            <a:pPr marL="0" indent="0">
              <a:buNone/>
            </a:pPr>
            <a:endParaRPr lang="en-US" sz="1000" b="1" dirty="0" smtClean="0"/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What is it and </a:t>
            </a:r>
            <a:r>
              <a:rPr lang="en-US" sz="2200" dirty="0"/>
              <a:t>w</a:t>
            </a:r>
            <a:r>
              <a:rPr lang="en-US" sz="2200" dirty="0" smtClean="0"/>
              <a:t>hat is it for?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Two simple rules.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How to do it.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Why the rules are important.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Adapting and improving.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Other uses.</a:t>
            </a:r>
          </a:p>
          <a:p>
            <a:pPr marL="1143000" lvl="1" indent="-742950">
              <a:buFont typeface="+mj-lt"/>
              <a:buAutoNum type="arabicPeriod"/>
            </a:pPr>
            <a:r>
              <a:rPr lang="en-US" sz="2200" dirty="0" smtClean="0"/>
              <a:t>Q&amp;A.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8153400" cy="762000"/>
          </a:xfrm>
        </p:spPr>
        <p:txBody>
          <a:bodyPr>
            <a:noAutofit/>
          </a:bodyPr>
          <a:lstStyle/>
          <a:p>
            <a:r>
              <a:rPr lang="en-US" dirty="0" smtClean="0"/>
              <a:t>Personal Kanban – A Visual Management Tool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85800" y="6091535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200" dirty="0">
                <a:ea typeface="Calibri"/>
                <a:cs typeface="Times New Roman"/>
              </a:rPr>
              <a:t>Based on the book, </a:t>
            </a:r>
            <a:r>
              <a:rPr lang="en-US" sz="1200" u="sng" dirty="0">
                <a:ea typeface="Calibri"/>
                <a:cs typeface="Times New Roman"/>
              </a:rPr>
              <a:t>Personal Kanban: Mapping Work | Navigating Life</a:t>
            </a:r>
            <a:r>
              <a:rPr lang="en-US" sz="1200" dirty="0">
                <a:ea typeface="Calibri"/>
                <a:cs typeface="Times New Roman"/>
              </a:rPr>
              <a:t>, by Jim Benson and </a:t>
            </a:r>
            <a:r>
              <a:rPr lang="en-US" sz="1200" dirty="0" err="1">
                <a:ea typeface="Calibri"/>
                <a:cs typeface="Times New Roman"/>
              </a:rPr>
              <a:t>Tonianne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DeMaria</a:t>
            </a:r>
            <a:r>
              <a:rPr lang="en-US" sz="1200" dirty="0">
                <a:ea typeface="Calibri"/>
                <a:cs typeface="Times New Roman"/>
              </a:rPr>
              <a:t> Barry, 2011, First Modus </a:t>
            </a:r>
            <a:r>
              <a:rPr lang="en-US" sz="1200" dirty="0" err="1">
                <a:ea typeface="Calibri"/>
                <a:cs typeface="Times New Roman"/>
              </a:rPr>
              <a:t>Cooperandi</a:t>
            </a:r>
            <a:r>
              <a:rPr lang="en-US" sz="1200" dirty="0">
                <a:ea typeface="Calibri"/>
                <a:cs typeface="Times New Roman"/>
              </a:rPr>
              <a:t> Press.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20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23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438400"/>
            <a:ext cx="7772400" cy="388620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300"/>
              </a:spcBef>
              <a:buNone/>
            </a:pPr>
            <a:r>
              <a:rPr lang="en-US" b="1" dirty="0" smtClean="0"/>
              <a:t>Rule 1:  Make work visible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So you can manage it!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Communicate more information, faster.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Provide context to prioritize and make decisions.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Facilitate communication, coordination, &amp; collaboration.</a:t>
            </a:r>
          </a:p>
          <a:p>
            <a:pPr lvl="1"/>
            <a:endParaRPr lang="en-US" sz="12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b="1" dirty="0" smtClean="0"/>
              <a:t>Rule 2:  Limit work in process</a:t>
            </a:r>
            <a:endParaRPr lang="en-US" b="1" dirty="0"/>
          </a:p>
          <a:p>
            <a:pPr lvl="1">
              <a:spcBef>
                <a:spcPts val="300"/>
              </a:spcBef>
            </a:pPr>
            <a:r>
              <a:rPr lang="en-US" dirty="0" smtClean="0"/>
              <a:t>Increase efficiency (multi-tasking is a myth).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Improve quality / reduce errors.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Reduce stress.</a:t>
            </a:r>
          </a:p>
          <a:p>
            <a:pPr lvl="1">
              <a:spcBef>
                <a:spcPts val="300"/>
              </a:spcBef>
            </a:pPr>
            <a:r>
              <a:rPr lang="en-US" dirty="0" smtClean="0"/>
              <a:t>Facilitate learning (process, integrate, improve).</a:t>
            </a:r>
            <a:br>
              <a:rPr lang="en-US" dirty="0" smtClean="0"/>
            </a:br>
            <a:endParaRPr lang="en-US" sz="13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The Two Rules of Personal Kanban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243935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200" dirty="0">
                <a:ea typeface="Calibri"/>
                <a:cs typeface="Times New Roman"/>
              </a:rPr>
              <a:t>Based on the book, </a:t>
            </a:r>
            <a:r>
              <a:rPr lang="en-US" sz="1200" u="sng" dirty="0">
                <a:ea typeface="Calibri"/>
                <a:cs typeface="Times New Roman"/>
              </a:rPr>
              <a:t>Personal Kanban: Mapping Work | Navigating Life</a:t>
            </a:r>
            <a:r>
              <a:rPr lang="en-US" sz="1200" dirty="0">
                <a:ea typeface="Calibri"/>
                <a:cs typeface="Times New Roman"/>
              </a:rPr>
              <a:t>, by Jim Benson and </a:t>
            </a:r>
            <a:r>
              <a:rPr lang="en-US" sz="1200" dirty="0" err="1">
                <a:ea typeface="Calibri"/>
                <a:cs typeface="Times New Roman"/>
              </a:rPr>
              <a:t>Tonianne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DeMaria</a:t>
            </a:r>
            <a:r>
              <a:rPr lang="en-US" sz="1200" dirty="0">
                <a:ea typeface="Calibri"/>
                <a:cs typeface="Times New Roman"/>
              </a:rPr>
              <a:t> Barry, 2011, First Modus </a:t>
            </a:r>
            <a:r>
              <a:rPr lang="en-US" sz="1200" dirty="0" err="1">
                <a:ea typeface="Calibri"/>
                <a:cs typeface="Times New Roman"/>
              </a:rPr>
              <a:t>Cooperandi</a:t>
            </a:r>
            <a:r>
              <a:rPr lang="en-US" sz="1200" dirty="0">
                <a:ea typeface="Calibri"/>
                <a:cs typeface="Times New Roman"/>
              </a:rPr>
              <a:t> Press.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21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13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" t="21992" b="-6631"/>
          <a:stretch/>
        </p:blipFill>
        <p:spPr bwMode="auto">
          <a:xfrm>
            <a:off x="1143000" y="2217114"/>
            <a:ext cx="7010400" cy="45646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Personal Kanban Example</a:t>
            </a:r>
            <a:endParaRPr lang="en-US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22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059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533400"/>
          </a:xfrm>
        </p:spPr>
        <p:txBody>
          <a:bodyPr>
            <a:normAutofit/>
          </a:bodyPr>
          <a:lstStyle/>
          <a:p>
            <a:r>
              <a:rPr lang="en-US" dirty="0" smtClean="0"/>
              <a:t>Personal Kanban Example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286000"/>
            <a:ext cx="6248400" cy="415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23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541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7772400" cy="609600"/>
          </a:xfrm>
        </p:spPr>
        <p:txBody>
          <a:bodyPr/>
          <a:lstStyle/>
          <a:p>
            <a:r>
              <a:rPr lang="en-US" dirty="0" smtClean="0"/>
              <a:t>Kanban for Improvement Ideas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0" y="2240280"/>
            <a:ext cx="12671219" cy="39319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24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043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533400"/>
          </a:xfrm>
        </p:spPr>
        <p:txBody>
          <a:bodyPr/>
          <a:lstStyle/>
          <a:p>
            <a:r>
              <a:rPr lang="en-US" dirty="0" smtClean="0"/>
              <a:t>Kanban for Improvement Ideas</a:t>
            </a:r>
            <a:endParaRPr lang="en-US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79"/>
          <a:stretch/>
        </p:blipFill>
        <p:spPr bwMode="auto">
          <a:xfrm>
            <a:off x="1219200" y="2286000"/>
            <a:ext cx="6707576" cy="4140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25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83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609600"/>
          </a:xfrm>
        </p:spPr>
        <p:txBody>
          <a:bodyPr/>
          <a:lstStyle/>
          <a:p>
            <a:r>
              <a:rPr lang="en-US" dirty="0" smtClean="0"/>
              <a:t>Kanban for a Meeting Agenda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286000"/>
            <a:ext cx="7259311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26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33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Kanban for Development</a:t>
            </a:r>
            <a:br>
              <a:rPr lang="en-US" dirty="0" smtClean="0"/>
            </a:br>
            <a:r>
              <a:rPr lang="en-US" sz="2200" dirty="0" smtClean="0"/>
              <a:t>(Leadership Competencies Example)</a:t>
            </a:r>
            <a:endParaRPr lang="en-US" sz="2200" dirty="0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07" t="-687" r="-148" b="11276"/>
          <a:stretch/>
        </p:blipFill>
        <p:spPr bwMode="auto">
          <a:xfrm>
            <a:off x="1447800" y="2486198"/>
            <a:ext cx="6248400" cy="39146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27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77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533400"/>
          </a:xfrm>
        </p:spPr>
        <p:txBody>
          <a:bodyPr/>
          <a:lstStyle/>
          <a:p>
            <a:r>
              <a:rPr lang="en-US" dirty="0" smtClean="0"/>
              <a:t>Kanban for a Work Team</a:t>
            </a:r>
            <a:endParaRPr lang="en-US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286000"/>
            <a:ext cx="5904738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28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8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533400"/>
          </a:xfrm>
        </p:spPr>
        <p:txBody>
          <a:bodyPr/>
          <a:lstStyle/>
          <a:p>
            <a:r>
              <a:rPr lang="en-US" dirty="0" smtClean="0"/>
              <a:t>Kanban for a Work Team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562599" cy="4203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29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101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400" dirty="0">
                <a:solidFill>
                  <a:srgbClr val="7030A0"/>
                </a:solidFill>
              </a:rPr>
              <a:t>What is this </a:t>
            </a:r>
            <a:r>
              <a:rPr lang="en-US" sz="4400" dirty="0">
                <a:solidFill>
                  <a:schemeClr val="tx1"/>
                </a:solidFill>
              </a:rPr>
              <a:t>Lean</a:t>
            </a:r>
            <a:r>
              <a:rPr lang="en-US" sz="4400" dirty="0">
                <a:solidFill>
                  <a:srgbClr val="7030A0"/>
                </a:solidFill>
              </a:rPr>
              <a:t> thing I’ve heard about?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609600"/>
          </a:xfrm>
        </p:spPr>
        <p:txBody>
          <a:bodyPr/>
          <a:lstStyle/>
          <a:p>
            <a:r>
              <a:rPr lang="en-US" dirty="0" smtClean="0"/>
              <a:t>Kanban for a Project</a:t>
            </a:r>
            <a:endParaRPr lang="en-US" dirty="0"/>
          </a:p>
        </p:txBody>
      </p:sp>
      <p:pic>
        <p:nvPicPr>
          <p:cNvPr id="5" name="Content Placeholder 4" descr="C:\Users\chart\AppData\Local\Microsoft\Windows\Temporary Internet Files\Content.Outlook\K0K2LB7U\IMG_2036.jpg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  <a14:imgEffect>
                      <a14:colorTemperature colorTemp="5600"/>
                    </a14:imgEffect>
                    <a14:imgEffect>
                      <a14:brightnessContrast bright="15000"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" t="5333" r="1667" b="9556"/>
          <a:stretch/>
        </p:blipFill>
        <p:spPr bwMode="auto">
          <a:xfrm>
            <a:off x="1066800" y="2209801"/>
            <a:ext cx="6477000" cy="411479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084" y="4297229"/>
            <a:ext cx="1818316" cy="2176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30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92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524000"/>
            <a:ext cx="87630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Kanban for a Project 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" t="11292" b="6270"/>
          <a:stretch/>
        </p:blipFill>
        <p:spPr bwMode="auto">
          <a:xfrm>
            <a:off x="1219200" y="2095831"/>
            <a:ext cx="6781800" cy="4304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31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19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7772400" cy="2895600"/>
          </a:xfrm>
        </p:spPr>
        <p:txBody>
          <a:bodyPr/>
          <a:lstStyle/>
          <a:p>
            <a:pPr algn="ctr"/>
            <a:r>
              <a:rPr lang="en-US" sz="4800" dirty="0" smtClean="0"/>
              <a:t>Questions?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5018025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1"/>
          <p:cNvSpPr>
            <a:spLocks noGrp="1"/>
          </p:cNvSpPr>
          <p:nvPr>
            <p:ph type="title"/>
          </p:nvPr>
        </p:nvSpPr>
        <p:spPr>
          <a:xfrm>
            <a:off x="304800" y="1676400"/>
            <a:ext cx="77724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How to Create a Kanban Board</a:t>
            </a:r>
            <a:endParaRPr lang="en-US" dirty="0"/>
          </a:p>
        </p:txBody>
      </p:sp>
      <p:sp>
        <p:nvSpPr>
          <p:cNvPr id="30" name="Content Placeholder 2"/>
          <p:cNvSpPr txBox="1">
            <a:spLocks/>
          </p:cNvSpPr>
          <p:nvPr/>
        </p:nvSpPr>
        <p:spPr>
          <a:xfrm>
            <a:off x="990600" y="2285999"/>
            <a:ext cx="7620000" cy="3581401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None/>
            </a:pPr>
            <a:endParaRPr lang="en-US" sz="1000" dirty="0" smtClean="0"/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Decide key milestones (ready, doing, done – or…).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List the work waiting to be done (individually on post-its).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Set work in process (WIP) limits (usually 3-5).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Pull work into WIP and begin.</a:t>
            </a:r>
          </a:p>
          <a:p>
            <a:pPr marL="514350" indent="-514350">
              <a:spcBef>
                <a:spcPts val="1200"/>
              </a:spcBef>
              <a:buFont typeface="+mj-lt"/>
              <a:buAutoNum type="arabicPeriod"/>
            </a:pPr>
            <a:r>
              <a:rPr lang="en-US" sz="2000" dirty="0" smtClean="0">
                <a:latin typeface="+mj-lt"/>
              </a:rPr>
              <a:t>Use, learn, adapt</a:t>
            </a:r>
            <a:r>
              <a:rPr lang="en-US" sz="2000" dirty="0">
                <a:latin typeface="+mj-lt"/>
              </a:rPr>
              <a:t>.</a:t>
            </a:r>
            <a:endParaRPr lang="en-US" sz="2000" dirty="0" smtClean="0">
              <a:latin typeface="+mj-lt"/>
            </a:endParaRPr>
          </a:p>
          <a:p>
            <a:pPr marL="400050" lvl="1" indent="0">
              <a:spcBef>
                <a:spcPts val="0"/>
              </a:spcBef>
              <a:buNone/>
            </a:pPr>
            <a:endParaRPr lang="en-US" sz="2800" dirty="0"/>
          </a:p>
        </p:txBody>
      </p:sp>
      <p:sp>
        <p:nvSpPr>
          <p:cNvPr id="5" name="Rectangle 4"/>
          <p:cNvSpPr/>
          <p:nvPr/>
        </p:nvSpPr>
        <p:spPr>
          <a:xfrm>
            <a:off x="609600" y="6091535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200" dirty="0">
                <a:ea typeface="Calibri"/>
                <a:cs typeface="Times New Roman"/>
              </a:rPr>
              <a:t>Based on the book, </a:t>
            </a:r>
            <a:r>
              <a:rPr lang="en-US" sz="1200" u="sng" dirty="0">
                <a:ea typeface="Calibri"/>
                <a:cs typeface="Times New Roman"/>
              </a:rPr>
              <a:t>Personal Kanban: Mapping Work | Navigating Life</a:t>
            </a:r>
            <a:r>
              <a:rPr lang="en-US" sz="1200" dirty="0">
                <a:ea typeface="Calibri"/>
                <a:cs typeface="Times New Roman"/>
              </a:rPr>
              <a:t>, by Jim Benson and </a:t>
            </a:r>
            <a:r>
              <a:rPr lang="en-US" sz="1200" dirty="0" err="1">
                <a:ea typeface="Calibri"/>
                <a:cs typeface="Times New Roman"/>
              </a:rPr>
              <a:t>Tonianne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DeMaria</a:t>
            </a:r>
            <a:r>
              <a:rPr lang="en-US" sz="1200" dirty="0">
                <a:ea typeface="Calibri"/>
                <a:cs typeface="Times New Roman"/>
              </a:rPr>
              <a:t> Barry, 2011, First Modus </a:t>
            </a:r>
            <a:r>
              <a:rPr lang="en-US" sz="1200" dirty="0" err="1">
                <a:ea typeface="Calibri"/>
                <a:cs typeface="Times New Roman"/>
              </a:rPr>
              <a:t>Cooperandi</a:t>
            </a:r>
            <a:r>
              <a:rPr lang="en-US" sz="1200" dirty="0">
                <a:ea typeface="Calibri"/>
                <a:cs typeface="Times New Roman"/>
              </a:rPr>
              <a:t> Press.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609600" y="5029200"/>
            <a:ext cx="7772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2500"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030A0"/>
                </a:solidFill>
                <a:latin typeface="+mj-lt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marL="400050" lvl="1" indent="0">
              <a:spcBef>
                <a:spcPts val="0"/>
              </a:spcBef>
              <a:buNone/>
            </a:pPr>
            <a:r>
              <a:rPr lang="en-US" sz="2800" i="1" dirty="0">
                <a:solidFill>
                  <a:srgbClr val="7030A0"/>
                </a:solidFill>
              </a:rPr>
              <a:t>Gain clarity, manage stuff, and sleep better!</a:t>
            </a: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33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99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4724400"/>
            <a:ext cx="7772400" cy="182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 smtClean="0"/>
              <a:t>Choose what you will track. Possibilities:</a:t>
            </a:r>
          </a:p>
          <a:p>
            <a:pPr lvl="1"/>
            <a:r>
              <a:rPr lang="en-US" dirty="0" smtClean="0"/>
              <a:t>A key aspect of your work.</a:t>
            </a:r>
          </a:p>
          <a:p>
            <a:pPr lvl="1"/>
            <a:r>
              <a:rPr lang="en-US" dirty="0" smtClean="0"/>
              <a:t>A project you need to complete.</a:t>
            </a:r>
          </a:p>
          <a:p>
            <a:pPr lvl="1"/>
            <a:r>
              <a:rPr lang="en-US" dirty="0" smtClean="0"/>
              <a:t>Progress on skill development.</a:t>
            </a:r>
          </a:p>
          <a:p>
            <a:endParaRPr lang="en-US" sz="32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Practice – Make Your Own Visual Board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835622"/>
              </p:ext>
            </p:extLst>
          </p:nvPr>
        </p:nvGraphicFramePr>
        <p:xfrm>
          <a:off x="2217737" y="2404315"/>
          <a:ext cx="4411663" cy="21676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" name="Visio" r:id="rId5" imgW="3181356" imgH="1514430" progId="Visio.Drawing.11">
                  <p:embed/>
                </p:oleObj>
              </mc:Choice>
              <mc:Fallback>
                <p:oleObj name="Visio" r:id="rId5" imgW="3181356" imgH="1514430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17737" y="2404315"/>
                        <a:ext cx="4411663" cy="216768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34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66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62200" y="2286000"/>
            <a:ext cx="4876800" cy="2286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i="1" dirty="0" smtClean="0">
                <a:solidFill>
                  <a:srgbClr val="7030A0"/>
                </a:solidFill>
              </a:rPr>
              <a:t>Check-In</a:t>
            </a:r>
          </a:p>
          <a:p>
            <a:pPr marL="0" indent="0">
              <a:buNone/>
            </a:pPr>
            <a:endParaRPr lang="en-US" sz="4400" b="1" i="1" dirty="0">
              <a:solidFill>
                <a:srgbClr val="7030A0"/>
              </a:solidFill>
            </a:endParaRPr>
          </a:p>
          <a:p>
            <a:pPr marL="0" indent="0" algn="ctr">
              <a:buNone/>
            </a:pPr>
            <a:r>
              <a:rPr lang="en-US" sz="3600" b="1" i="1" dirty="0" smtClean="0">
                <a:solidFill>
                  <a:schemeClr val="tx1"/>
                </a:solidFill>
              </a:rPr>
              <a:t>How did that go?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35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085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533400"/>
          </a:xfrm>
        </p:spPr>
        <p:txBody>
          <a:bodyPr/>
          <a:lstStyle/>
          <a:p>
            <a:r>
              <a:rPr lang="en-US" dirty="0"/>
              <a:t>Visual Management – A Daily Lean Practice</a:t>
            </a:r>
          </a:p>
        </p:txBody>
      </p:sp>
      <p:sp>
        <p:nvSpPr>
          <p:cNvPr id="4" name="Content Placeholder 1"/>
          <p:cNvSpPr>
            <a:spLocks noGrp="1"/>
          </p:cNvSpPr>
          <p:nvPr>
            <p:ph idx="1"/>
          </p:nvPr>
        </p:nvSpPr>
        <p:spPr>
          <a:xfrm>
            <a:off x="762000" y="2514600"/>
            <a:ext cx="7772400" cy="3962400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2200" i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2200" i="1" dirty="0"/>
          </a:p>
          <a:p>
            <a:pPr marL="0" indent="0">
              <a:spcBef>
                <a:spcPts val="0"/>
              </a:spcBef>
              <a:buNone/>
            </a:pPr>
            <a:endParaRPr lang="en-US" sz="2200" i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2200" i="1" dirty="0"/>
          </a:p>
          <a:p>
            <a:pPr marL="0" indent="0">
              <a:spcBef>
                <a:spcPts val="0"/>
              </a:spcBef>
              <a:buNone/>
            </a:pPr>
            <a:endParaRPr lang="en-US" sz="2200" i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2200" i="1" dirty="0"/>
          </a:p>
          <a:p>
            <a:pPr marL="0" indent="0">
              <a:spcBef>
                <a:spcPts val="0"/>
              </a:spcBef>
              <a:buNone/>
            </a:pPr>
            <a:endParaRPr lang="en-US" sz="2200" i="1" dirty="0" smtClean="0"/>
          </a:p>
          <a:p>
            <a:pPr marL="0" indent="0">
              <a:spcBef>
                <a:spcPts val="0"/>
              </a:spcBef>
              <a:buNone/>
            </a:pPr>
            <a:endParaRPr lang="en-US" sz="1600" i="1" dirty="0"/>
          </a:p>
          <a:p>
            <a:pPr marL="0" indent="0">
              <a:spcBef>
                <a:spcPts val="0"/>
              </a:spcBef>
              <a:buNone/>
            </a:pPr>
            <a:endParaRPr lang="en-US" sz="2200" i="1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sz="2200" i="1" dirty="0" smtClean="0"/>
              <a:t>Purpose: To see </a:t>
            </a:r>
            <a:r>
              <a:rPr lang="en-US" sz="2200" b="1" i="1" dirty="0" smtClean="0">
                <a:solidFill>
                  <a:srgbClr val="7030A0"/>
                </a:solidFill>
              </a:rPr>
              <a:t>in </a:t>
            </a:r>
            <a:r>
              <a:rPr lang="en-US" sz="2200" b="1" i="1" dirty="0">
                <a:solidFill>
                  <a:srgbClr val="7030A0"/>
                </a:solidFill>
              </a:rPr>
              <a:t>real time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/>
              <a:t>if we are </a:t>
            </a:r>
            <a:r>
              <a:rPr lang="en-US" sz="2200" b="1" i="1" dirty="0" smtClean="0">
                <a:solidFill>
                  <a:srgbClr val="7030A0"/>
                </a:solidFill>
              </a:rPr>
              <a:t>ahead </a:t>
            </a:r>
            <a:r>
              <a:rPr lang="en-US" sz="2200" b="1" i="1" dirty="0">
                <a:solidFill>
                  <a:srgbClr val="7030A0"/>
                </a:solidFill>
              </a:rPr>
              <a:t>or behind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/>
              <a:t>so that we can </a:t>
            </a:r>
            <a:r>
              <a:rPr lang="en-US" sz="2200" b="1" i="1" dirty="0" smtClean="0">
                <a:solidFill>
                  <a:srgbClr val="7030A0"/>
                </a:solidFill>
              </a:rPr>
              <a:t>take </a:t>
            </a:r>
            <a:r>
              <a:rPr lang="en-US" sz="2200" b="1" i="1" dirty="0">
                <a:solidFill>
                  <a:srgbClr val="7030A0"/>
                </a:solidFill>
              </a:rPr>
              <a:t>immediate action</a:t>
            </a:r>
            <a:r>
              <a:rPr lang="en-US" sz="2200" i="1" dirty="0">
                <a:solidFill>
                  <a:srgbClr val="7030A0"/>
                </a:solidFill>
              </a:rPr>
              <a:t> </a:t>
            </a:r>
            <a:r>
              <a:rPr lang="en-US" sz="2200" i="1" dirty="0" smtClean="0"/>
              <a:t>to </a:t>
            </a:r>
            <a:r>
              <a:rPr lang="en-US" sz="2200" i="1" dirty="0"/>
              <a:t>stay on target and meet our goals. 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36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20000">
            <a:off x="747785" y="2416256"/>
            <a:ext cx="3138867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0000">
            <a:off x="4370852" y="2611619"/>
            <a:ext cx="3830663" cy="256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04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Daily Lean Practice: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43000" y="2881967"/>
            <a:ext cx="6858000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200" b="1" dirty="0"/>
              <a:t>Every leader is a coach</a:t>
            </a:r>
            <a:r>
              <a:rPr lang="en-US" sz="3200" b="1" dirty="0" smtClean="0"/>
              <a:t>.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/>
              <a:t>Every employee is a </a:t>
            </a:r>
            <a:endParaRPr lang="en-US" sz="3200" b="1" dirty="0" smtClean="0"/>
          </a:p>
          <a:p>
            <a:pPr marL="0" indent="0" algn="ctr">
              <a:spcBef>
                <a:spcPts val="600"/>
              </a:spcBef>
              <a:buNone/>
            </a:pPr>
            <a:r>
              <a:rPr lang="en-US" sz="3200" b="1" dirty="0" smtClean="0"/>
              <a:t>problem </a:t>
            </a:r>
            <a:r>
              <a:rPr lang="en-US" sz="3200" b="1" dirty="0"/>
              <a:t>solver</a:t>
            </a:r>
            <a:r>
              <a:rPr lang="en-US" sz="3200" b="1" dirty="0" smtClean="0"/>
              <a:t>.</a:t>
            </a:r>
            <a:endParaRPr lang="en-US" sz="3200" b="1" dirty="0"/>
          </a:p>
        </p:txBody>
      </p:sp>
      <p:sp>
        <p:nvSpPr>
          <p:cNvPr id="8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37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8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ext Placeholder 1"/>
          <p:cNvSpPr>
            <a:spLocks noGrp="1"/>
          </p:cNvSpPr>
          <p:nvPr>
            <p:ph idx="1"/>
          </p:nvPr>
        </p:nvSpPr>
        <p:spPr>
          <a:xfrm>
            <a:off x="914400" y="2209800"/>
            <a:ext cx="7620000" cy="3581400"/>
          </a:xfrm>
        </p:spPr>
        <p:txBody>
          <a:bodyPr vert="horz">
            <a:noAutofit/>
          </a:bodyPr>
          <a:lstStyle/>
          <a:p>
            <a:pPr>
              <a:spcBef>
                <a:spcPts val="400"/>
              </a:spcBef>
            </a:pPr>
            <a:r>
              <a:rPr lang="en-US" sz="2200" dirty="0"/>
              <a:t>A Personal Kanban board can help you:</a:t>
            </a:r>
          </a:p>
          <a:p>
            <a:pPr lvl="1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dirty="0"/>
              <a:t>Manage your work.</a:t>
            </a:r>
          </a:p>
          <a:p>
            <a:pPr lvl="1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dirty="0"/>
              <a:t>Practice using visual management.</a:t>
            </a:r>
          </a:p>
          <a:p>
            <a:pPr lvl="1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dirty="0"/>
              <a:t>Learn.</a:t>
            </a:r>
          </a:p>
          <a:p>
            <a:pPr lvl="1">
              <a:spcBef>
                <a:spcPts val="400"/>
              </a:spcBef>
              <a:buFont typeface="Courier New" panose="02070309020205020404" pitchFamily="49" charset="0"/>
              <a:buChar char="o"/>
            </a:pPr>
            <a:r>
              <a:rPr lang="en-US" dirty="0"/>
              <a:t>Set the example, be a role </a:t>
            </a:r>
            <a:r>
              <a:rPr lang="en-US" dirty="0" smtClean="0"/>
              <a:t>model.</a:t>
            </a:r>
          </a:p>
          <a:p>
            <a:endParaRPr lang="en-US" sz="1200" dirty="0"/>
          </a:p>
          <a:p>
            <a:pPr>
              <a:spcBef>
                <a:spcPts val="400"/>
              </a:spcBef>
            </a:pPr>
            <a:r>
              <a:rPr lang="en-US" sz="2200" dirty="0"/>
              <a:t>Kanban/visual boards can be portable. </a:t>
            </a:r>
            <a:r>
              <a:rPr lang="en-US" sz="2200" dirty="0" smtClean="0"/>
              <a:t>Use </a:t>
            </a:r>
            <a:r>
              <a:rPr lang="en-US" sz="2200" dirty="0"/>
              <a:t>them in meetings and throughout the day.</a:t>
            </a:r>
          </a:p>
          <a:p>
            <a:pPr>
              <a:spcBef>
                <a:spcPts val="400"/>
              </a:spcBef>
            </a:pPr>
            <a:r>
              <a:rPr lang="en-US" sz="2200" dirty="0" smtClean="0"/>
              <a:t>Start simple, experiment and improve.</a:t>
            </a:r>
          </a:p>
          <a:p>
            <a:pPr>
              <a:spcBef>
                <a:spcPts val="400"/>
              </a:spcBef>
            </a:pPr>
            <a:r>
              <a:rPr lang="en-US" sz="2200" dirty="0" smtClean="0"/>
              <a:t>Be creative and have fun!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609600"/>
          </a:xfrm>
        </p:spPr>
        <p:txBody>
          <a:bodyPr/>
          <a:lstStyle/>
          <a:p>
            <a:r>
              <a:rPr lang="en-US" dirty="0" smtClean="0"/>
              <a:t>Personal Kanban – Key Points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609600" y="6015335"/>
            <a:ext cx="7848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71800" algn="ctr"/>
                <a:tab pos="5943600" algn="r"/>
              </a:tabLst>
            </a:pPr>
            <a:r>
              <a:rPr lang="en-US" sz="1200" dirty="0">
                <a:ea typeface="Calibri"/>
                <a:cs typeface="Times New Roman"/>
              </a:rPr>
              <a:t>Based on the book, </a:t>
            </a:r>
            <a:r>
              <a:rPr lang="en-US" sz="1200" u="sng" dirty="0">
                <a:ea typeface="Calibri"/>
                <a:cs typeface="Times New Roman"/>
              </a:rPr>
              <a:t>Personal Kanban: Mapping Work | Navigating Life</a:t>
            </a:r>
            <a:r>
              <a:rPr lang="en-US" sz="1200" dirty="0">
                <a:ea typeface="Calibri"/>
                <a:cs typeface="Times New Roman"/>
              </a:rPr>
              <a:t>, by Jim Benson and </a:t>
            </a:r>
            <a:r>
              <a:rPr lang="en-US" sz="1200" dirty="0" err="1">
                <a:ea typeface="Calibri"/>
                <a:cs typeface="Times New Roman"/>
              </a:rPr>
              <a:t>Tonianne</a:t>
            </a:r>
            <a:r>
              <a:rPr lang="en-US" sz="1200" dirty="0">
                <a:ea typeface="Calibri"/>
                <a:cs typeface="Times New Roman"/>
              </a:rPr>
              <a:t> </a:t>
            </a:r>
            <a:r>
              <a:rPr lang="en-US" sz="1200" dirty="0" err="1">
                <a:ea typeface="Calibri"/>
                <a:cs typeface="Times New Roman"/>
              </a:rPr>
              <a:t>DeMaria</a:t>
            </a:r>
            <a:r>
              <a:rPr lang="en-US" sz="1200" dirty="0">
                <a:ea typeface="Calibri"/>
                <a:cs typeface="Times New Roman"/>
              </a:rPr>
              <a:t> Barry, 2011, First Modus </a:t>
            </a:r>
            <a:r>
              <a:rPr lang="en-US" sz="1200" dirty="0" err="1">
                <a:ea typeface="Calibri"/>
                <a:cs typeface="Times New Roman"/>
              </a:rPr>
              <a:t>Cooperandi</a:t>
            </a:r>
            <a:r>
              <a:rPr lang="en-US" sz="1200" dirty="0">
                <a:ea typeface="Calibri"/>
                <a:cs typeface="Times New Roman"/>
              </a:rPr>
              <a:t> Press.</a:t>
            </a:r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38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90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514600"/>
            <a:ext cx="7772400" cy="20574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5400" b="1" i="1" dirty="0" smtClean="0">
                <a:solidFill>
                  <a:srgbClr val="7030A0"/>
                </a:solidFill>
              </a:rPr>
              <a:t>What will you try?</a:t>
            </a:r>
          </a:p>
          <a:p>
            <a:pPr marL="0" indent="0" algn="ctr">
              <a:buNone/>
            </a:pPr>
            <a:endParaRPr lang="en-US" dirty="0"/>
          </a:p>
          <a:p>
            <a:pPr algn="ctr"/>
            <a:endParaRPr lang="en-US" dirty="0"/>
          </a:p>
        </p:txBody>
      </p:sp>
      <p:sp>
        <p:nvSpPr>
          <p:cNvPr id="6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39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8884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Little “l” or Big “L” Lean?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sz="800" b="1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tx1"/>
                </a:solidFill>
              </a:rPr>
              <a:t>Not </a:t>
            </a:r>
            <a:r>
              <a:rPr lang="en-US" sz="2600" b="1" dirty="0">
                <a:solidFill>
                  <a:schemeClr val="tx1"/>
                </a:solidFill>
              </a:rPr>
              <a:t>little “l” l</a:t>
            </a:r>
            <a:r>
              <a:rPr lang="en-US" sz="2600" dirty="0">
                <a:solidFill>
                  <a:srgbClr val="7030A0"/>
                </a:solidFill>
              </a:rPr>
              <a:t>ean: This just means doing some process improvement events. </a:t>
            </a:r>
            <a:endParaRPr lang="en-US" sz="2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2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2600" b="1" dirty="0" smtClean="0">
                <a:solidFill>
                  <a:schemeClr val="tx1"/>
                </a:solidFill>
              </a:rPr>
              <a:t>Big </a:t>
            </a:r>
            <a:r>
              <a:rPr lang="en-US" sz="2600" b="1" dirty="0">
                <a:solidFill>
                  <a:schemeClr val="tx1"/>
                </a:solidFill>
              </a:rPr>
              <a:t>“L” L</a:t>
            </a:r>
            <a:r>
              <a:rPr lang="en-US" sz="2600" dirty="0">
                <a:solidFill>
                  <a:srgbClr val="7030A0"/>
                </a:solidFill>
              </a:rPr>
              <a:t>ean is </a:t>
            </a:r>
            <a:r>
              <a:rPr lang="en-US" sz="2600" b="1" dirty="0">
                <a:solidFill>
                  <a:schemeClr val="tx1"/>
                </a:solidFill>
              </a:rPr>
              <a:t>a way of working </a:t>
            </a:r>
            <a:r>
              <a:rPr lang="en-US" sz="2600" dirty="0">
                <a:solidFill>
                  <a:srgbClr val="7030A0"/>
                </a:solidFill>
              </a:rPr>
              <a:t>where everyone is…“maximizing</a:t>
            </a:r>
            <a:r>
              <a:rPr lang="en-US" sz="2600" dirty="0">
                <a:solidFill>
                  <a:schemeClr val="tx1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customer value </a:t>
            </a:r>
            <a:r>
              <a:rPr lang="en-US" sz="2600" dirty="0">
                <a:solidFill>
                  <a:srgbClr val="7030A0"/>
                </a:solidFill>
              </a:rPr>
              <a:t>while minimizing </a:t>
            </a:r>
            <a:r>
              <a:rPr lang="en-US" sz="2600" b="1" dirty="0">
                <a:solidFill>
                  <a:schemeClr val="tx1"/>
                </a:solidFill>
              </a:rPr>
              <a:t>waste</a:t>
            </a:r>
            <a:r>
              <a:rPr lang="en-US" sz="2600" dirty="0">
                <a:solidFill>
                  <a:schemeClr val="tx1"/>
                </a:solidFill>
              </a:rPr>
              <a:t>” </a:t>
            </a:r>
            <a:r>
              <a:rPr lang="en-US" sz="2600" dirty="0">
                <a:solidFill>
                  <a:srgbClr val="7030A0"/>
                </a:solidFill>
              </a:rPr>
              <a:t>every day. </a:t>
            </a:r>
            <a:endParaRPr lang="en-US" sz="2600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n-US" sz="2400" dirty="0">
                <a:solidFill>
                  <a:srgbClr val="7030A0"/>
                </a:solidFill>
              </a:rPr>
              <a:t>	</a:t>
            </a:r>
            <a:r>
              <a:rPr lang="en-US" sz="2400" dirty="0" smtClean="0">
                <a:solidFill>
                  <a:srgbClr val="7030A0"/>
                </a:solidFill>
              </a:rPr>
              <a:t>– </a:t>
            </a:r>
            <a:r>
              <a:rPr lang="en-US" sz="2400" dirty="0">
                <a:solidFill>
                  <a:srgbClr val="7030A0"/>
                </a:solidFill>
              </a:rPr>
              <a:t>Lean Enterprise Institute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0000">
            <a:off x="5668130" y="2133986"/>
            <a:ext cx="1777604" cy="1969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http://ecx.images-amazon.com/images/I/51mRu4jFM%2BL._SX321_BO1,204,203,200_.jp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40000">
            <a:off x="6084099" y="4180998"/>
            <a:ext cx="1640770" cy="19008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://ecx.images-amazon.com/images/I/41G6mdsY4rL._SX321_BO1,204,203,200_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4258172" y="4176494"/>
            <a:ext cx="1514394" cy="19787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7" name="Picture 5" descr="http://ecx.images-amazon.com/images/I/51VzQ3pR-7L._SX396_BO1,204,203,200_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0000">
            <a:off x="963729" y="2874103"/>
            <a:ext cx="1640182" cy="2056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00000">
            <a:off x="2451330" y="3853905"/>
            <a:ext cx="1428284" cy="2107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http://ecx.images-amazon.com/images/I/51pCr3ZUGrL._SX331_BO1,204,203,200_.jpg"/>
          <p:cNvPicPr/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0000">
            <a:off x="3728205" y="1861608"/>
            <a:ext cx="1643469" cy="223648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40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79776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600200"/>
            <a:ext cx="7772400" cy="762000"/>
          </a:xfrm>
        </p:spPr>
        <p:txBody>
          <a:bodyPr>
            <a:noAutofit/>
          </a:bodyPr>
          <a:lstStyle/>
          <a:p>
            <a:pPr algn="ctr"/>
            <a:r>
              <a:rPr lang="en-US" dirty="0" smtClean="0"/>
              <a:t>Lean Culture Development Opportunities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438400"/>
            <a:ext cx="7772400" cy="38100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2200" b="1" dirty="0" smtClean="0">
                <a:solidFill>
                  <a:schemeClr val="tx1"/>
                </a:solidFill>
              </a:rPr>
              <a:t>Problem Solving the Washington Way – 4 hours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How to apply 9 Step Problem Solving and the </a:t>
            </a:r>
            <a:r>
              <a:rPr lang="en-US" dirty="0" err="1" smtClean="0">
                <a:solidFill>
                  <a:schemeClr val="tx1"/>
                </a:solidFill>
              </a:rPr>
              <a:t>gPDCA</a:t>
            </a:r>
            <a:r>
              <a:rPr lang="en-US" dirty="0" smtClean="0">
                <a:solidFill>
                  <a:schemeClr val="tx1"/>
                </a:solidFill>
              </a:rPr>
              <a:t> method. Learn it so you can both do it and coach it.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b="1" dirty="0" smtClean="0">
                <a:solidFill>
                  <a:schemeClr val="tx1"/>
                </a:solidFill>
              </a:rPr>
              <a:t>Coaching the Washington Way – 8 hours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How to develop coaching relationships and use Humble Inquiry to coach others to be problem solvers.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sz="120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</a:pPr>
            <a:r>
              <a:rPr lang="en-US" sz="2200" b="1" dirty="0" smtClean="0">
                <a:solidFill>
                  <a:schemeClr val="tx1"/>
                </a:solidFill>
              </a:rPr>
              <a:t>Lean Facilitation Training – 40 hours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dirty="0" smtClean="0">
                <a:solidFill>
                  <a:schemeClr val="tx1"/>
                </a:solidFill>
              </a:rPr>
              <a:t>How to facilitate Lean process improvement projects. </a:t>
            </a:r>
          </a:p>
          <a:p>
            <a:pPr marL="400050" lvl="1" indent="0">
              <a:spcBef>
                <a:spcPts val="0"/>
              </a:spcBef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 smtClean="0">
                <a:solidFill>
                  <a:srgbClr val="7030A0"/>
                </a:solidFill>
              </a:rPr>
              <a:t>Register for classes in the LMS (state employees), or contact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i="1" dirty="0" smtClean="0">
                <a:solidFill>
                  <a:srgbClr val="7030A0"/>
                </a:solidFill>
              </a:rPr>
              <a:t>Deb Rossow (other government or public benefit non-profits).</a:t>
            </a:r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41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4545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838200" y="1143000"/>
            <a:ext cx="74676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030A0"/>
                </a:solidFill>
                <a:latin typeface="+mj-lt"/>
                <a:ea typeface="+mj-ea"/>
                <a:cs typeface="Calibri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endParaRPr lang="en-US" sz="2000" i="1" kern="0" dirty="0" smtClean="0">
              <a:solidFill>
                <a:schemeClr val="tx1"/>
              </a:solidFill>
            </a:endParaRPr>
          </a:p>
          <a:p>
            <a:r>
              <a:rPr lang="en-US" sz="3600" i="1" kern="0" dirty="0" smtClean="0"/>
              <a:t>Thank you!</a:t>
            </a:r>
          </a:p>
          <a:p>
            <a:endParaRPr lang="en-US" sz="2000" i="1" kern="0" dirty="0" smtClean="0">
              <a:solidFill>
                <a:schemeClr val="tx1"/>
              </a:solidFill>
            </a:endParaRPr>
          </a:p>
          <a:p>
            <a:r>
              <a:rPr lang="en-US" sz="2000" b="0" dirty="0">
                <a:solidFill>
                  <a:schemeClr val="tx1"/>
                </a:solidFill>
              </a:rPr>
              <a:t>Crystal Hart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Lean Transformation Services</a:t>
            </a:r>
          </a:p>
          <a:p>
            <a:r>
              <a:rPr lang="en-US" sz="2000" b="0" dirty="0">
                <a:solidFill>
                  <a:schemeClr val="tx1"/>
                </a:solidFill>
              </a:rPr>
              <a:t>Enterprise Services</a:t>
            </a:r>
          </a:p>
          <a:p>
            <a:r>
              <a:rPr lang="en-US" sz="2000" u="sng" dirty="0"/>
              <a:t>lean@des.wa.gov</a:t>
            </a:r>
            <a:r>
              <a:rPr lang="en-US" sz="2000" dirty="0">
                <a:solidFill>
                  <a:schemeClr val="tx1"/>
                </a:solidFill>
              </a:rPr>
              <a:t> </a:t>
            </a:r>
          </a:p>
          <a:p>
            <a:endParaRPr lang="en-US" i="1" kern="0" dirty="0">
              <a:solidFill>
                <a:schemeClr val="tx1"/>
              </a:solidFill>
            </a:endParaRPr>
          </a:p>
          <a:p>
            <a:endParaRPr lang="en-US" i="1" kern="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42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905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a Lean culture we ALL keep trying to…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Aft>
                <a:spcPts val="600"/>
              </a:spcAft>
              <a:buNone/>
            </a:pPr>
            <a:endParaRPr lang="en-US" sz="1000" dirty="0" smtClean="0"/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 smtClean="0"/>
              <a:t>Increase </a:t>
            </a:r>
            <a:r>
              <a:rPr lang="en-US" sz="2400" b="1" dirty="0" smtClean="0">
                <a:solidFill>
                  <a:srgbClr val="7030A0"/>
                </a:solidFill>
              </a:rPr>
              <a:t>safety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 smtClean="0"/>
              <a:t>Decrease </a:t>
            </a:r>
            <a:r>
              <a:rPr lang="en-US" sz="2400" b="1" dirty="0" smtClean="0">
                <a:solidFill>
                  <a:srgbClr val="7030A0"/>
                </a:solidFill>
              </a:rPr>
              <a:t>cost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 smtClean="0"/>
              <a:t>Increase </a:t>
            </a:r>
            <a:r>
              <a:rPr lang="en-US" sz="2400" b="1" dirty="0" smtClean="0">
                <a:solidFill>
                  <a:srgbClr val="7030A0"/>
                </a:solidFill>
              </a:rPr>
              <a:t>quality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 smtClean="0"/>
              <a:t>Increase </a:t>
            </a:r>
            <a:r>
              <a:rPr lang="en-US" sz="2400" b="1" dirty="0" smtClean="0">
                <a:solidFill>
                  <a:srgbClr val="7030A0"/>
                </a:solidFill>
              </a:rPr>
              <a:t>timeliness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 smtClean="0"/>
              <a:t>Increase </a:t>
            </a:r>
            <a:r>
              <a:rPr lang="en-US" sz="2400" b="1" dirty="0" smtClean="0">
                <a:solidFill>
                  <a:srgbClr val="7030A0"/>
                </a:solidFill>
              </a:rPr>
              <a:t>customer satisfaction</a:t>
            </a:r>
          </a:p>
          <a:p>
            <a:pPr marL="0" indent="0" algn="ctr">
              <a:spcAft>
                <a:spcPts val="600"/>
              </a:spcAft>
              <a:buNone/>
            </a:pPr>
            <a:r>
              <a:rPr lang="en-US" sz="2400" dirty="0" smtClean="0"/>
              <a:t>Increase </a:t>
            </a:r>
            <a:r>
              <a:rPr lang="en-US" sz="2400" b="1" dirty="0" smtClean="0">
                <a:solidFill>
                  <a:srgbClr val="7030A0"/>
                </a:solidFill>
              </a:rPr>
              <a:t>employee engagement</a:t>
            </a:r>
            <a:endParaRPr lang="en-US" sz="2400" b="1" dirty="0">
              <a:solidFill>
                <a:srgbClr val="7030A0"/>
              </a:solidFill>
            </a:endParaRPr>
          </a:p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5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76400"/>
            <a:ext cx="7772400" cy="4724400"/>
          </a:xfrm>
        </p:spPr>
        <p:txBody>
          <a:bodyPr/>
          <a:lstStyle/>
          <a:p>
            <a:pPr marL="0" indent="0" algn="ctr">
              <a:buNone/>
            </a:pPr>
            <a:r>
              <a:rPr lang="en-US" sz="2400" dirty="0" smtClean="0">
                <a:solidFill>
                  <a:schemeClr val="tx1"/>
                </a:solidFill>
              </a:rPr>
              <a:t>Washington is leading the way in </a:t>
            </a:r>
            <a:r>
              <a:rPr lang="en-US" sz="2400" b="1" dirty="0" smtClean="0">
                <a:solidFill>
                  <a:srgbClr val="7030A0"/>
                </a:solidFill>
              </a:rPr>
              <a:t>adapting </a:t>
            </a:r>
            <a:r>
              <a:rPr lang="en-US" sz="2400" dirty="0">
                <a:solidFill>
                  <a:schemeClr val="tx1"/>
                </a:solidFill>
              </a:rPr>
              <a:t>Lean principles and tools to state government operations so we can </a:t>
            </a:r>
            <a:r>
              <a:rPr lang="en-US" sz="2400" b="1" dirty="0">
                <a:solidFill>
                  <a:srgbClr val="7030A0"/>
                </a:solidFill>
              </a:rPr>
              <a:t>deliver better value</a:t>
            </a: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to </a:t>
            </a:r>
            <a:r>
              <a:rPr lang="en-US" sz="2400" dirty="0" smtClean="0">
                <a:solidFill>
                  <a:schemeClr val="tx1"/>
                </a:solidFill>
              </a:rPr>
              <a:t>Washingtonians and </a:t>
            </a:r>
            <a:r>
              <a:rPr lang="en-US" sz="2400" dirty="0">
                <a:solidFill>
                  <a:schemeClr val="tx1"/>
                </a:solidFill>
              </a:rPr>
              <a:t>make public </a:t>
            </a:r>
            <a:r>
              <a:rPr lang="en-US" sz="2400" b="1" dirty="0">
                <a:solidFill>
                  <a:srgbClr val="7030A0"/>
                </a:solidFill>
              </a:rPr>
              <a:t>service a delightful </a:t>
            </a:r>
            <a:r>
              <a:rPr lang="en-US" sz="2400" b="1" dirty="0" smtClean="0">
                <a:solidFill>
                  <a:srgbClr val="7030A0"/>
                </a:solidFill>
              </a:rPr>
              <a:t>experience.</a:t>
            </a:r>
            <a:endParaRPr lang="en-US" sz="2400" dirty="0">
              <a:solidFill>
                <a:schemeClr val="tx1"/>
              </a:solidFill>
            </a:endParaRPr>
          </a:p>
          <a:p>
            <a:pPr marL="0" indent="0" algn="ctr">
              <a:buNone/>
              <a:defRPr/>
            </a:pP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2800"/>
            <a:ext cx="91440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6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7772400" cy="3733800"/>
          </a:xfrm>
        </p:spPr>
        <p:txBody>
          <a:bodyPr/>
          <a:lstStyle/>
          <a:p>
            <a:pPr marL="0" indent="0" algn="ctr">
              <a:buNone/>
              <a:defRPr/>
            </a:pPr>
            <a:r>
              <a:rPr lang="en-US" sz="4800" dirty="0"/>
              <a:t/>
            </a:r>
            <a:br>
              <a:rPr lang="en-US" sz="4800" dirty="0"/>
            </a:br>
            <a:r>
              <a:rPr lang="en-US" sz="3600" b="1" dirty="0">
                <a:solidFill>
                  <a:srgbClr val="7030A0"/>
                </a:solidFill>
              </a:rPr>
              <a:t>How is this Lean transformation different?</a:t>
            </a:r>
          </a:p>
        </p:txBody>
      </p:sp>
      <p:sp>
        <p:nvSpPr>
          <p:cNvPr id="4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7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13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144963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3000" b="1" dirty="0">
                <a:solidFill>
                  <a:srgbClr val="7030A0"/>
                </a:solidFill>
                <a:latin typeface="+mj-lt"/>
              </a:rPr>
              <a:t>Everyone </a:t>
            </a:r>
            <a:r>
              <a:rPr lang="en-US" sz="3000" dirty="0">
                <a:solidFill>
                  <a:prstClr val="black"/>
                </a:solidFill>
                <a:latin typeface="+mj-lt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+mj-lt"/>
              </a:rPr>
            </a:br>
            <a:r>
              <a:rPr lang="en-US" sz="3000" dirty="0">
                <a:solidFill>
                  <a:prstClr val="black"/>
                </a:solidFill>
                <a:latin typeface="+mj-lt"/>
              </a:rPr>
              <a:t>uses the scientific method </a:t>
            </a:r>
            <a:br>
              <a:rPr lang="en-US" sz="3000" dirty="0">
                <a:solidFill>
                  <a:prstClr val="black"/>
                </a:solidFill>
                <a:latin typeface="+mj-lt"/>
              </a:rPr>
            </a:br>
            <a:r>
              <a:rPr lang="en-US" sz="3000" dirty="0">
                <a:solidFill>
                  <a:prstClr val="black"/>
                </a:solidFill>
                <a:latin typeface="+mj-lt"/>
              </a:rPr>
              <a:t>to solve problems, </a:t>
            </a:r>
            <a:br>
              <a:rPr lang="en-US" sz="3000" dirty="0">
                <a:solidFill>
                  <a:prstClr val="black"/>
                </a:solidFill>
                <a:latin typeface="+mj-lt"/>
              </a:rPr>
            </a:br>
            <a:r>
              <a:rPr lang="en-US" sz="3000" dirty="0">
                <a:solidFill>
                  <a:prstClr val="black"/>
                </a:solidFill>
                <a:latin typeface="+mj-lt"/>
              </a:rPr>
              <a:t>improve and innovate.</a:t>
            </a:r>
            <a:br>
              <a:rPr lang="en-US" sz="3000" dirty="0">
                <a:solidFill>
                  <a:prstClr val="black"/>
                </a:solidFill>
                <a:latin typeface="+mj-lt"/>
              </a:rPr>
            </a:br>
            <a:r>
              <a:rPr lang="en-US" sz="1800" dirty="0" smtClean="0">
                <a:solidFill>
                  <a:prstClr val="black"/>
                </a:solidFill>
                <a:latin typeface="+mj-lt"/>
              </a:rPr>
              <a:t> </a:t>
            </a:r>
            <a:r>
              <a:rPr lang="en-US" sz="3000" dirty="0">
                <a:solidFill>
                  <a:prstClr val="black"/>
                </a:solidFill>
                <a:latin typeface="+mj-lt"/>
              </a:rPr>
              <a:t/>
            </a:r>
            <a:br>
              <a:rPr lang="en-US" sz="3000" dirty="0">
                <a:solidFill>
                  <a:prstClr val="black"/>
                </a:solidFill>
                <a:latin typeface="+mj-lt"/>
              </a:rPr>
            </a:br>
            <a:r>
              <a:rPr lang="en-US" sz="3000" b="1" dirty="0">
                <a:solidFill>
                  <a:srgbClr val="7030A0"/>
                </a:solidFill>
                <a:latin typeface="+mj-lt"/>
              </a:rPr>
              <a:t>Every leader is a coach.</a:t>
            </a:r>
            <a:br>
              <a:rPr lang="en-US" sz="3000" b="1" dirty="0">
                <a:solidFill>
                  <a:srgbClr val="7030A0"/>
                </a:solidFill>
                <a:latin typeface="+mj-lt"/>
              </a:rPr>
            </a:br>
            <a:r>
              <a:rPr lang="en-US" sz="3000" b="1" dirty="0">
                <a:solidFill>
                  <a:srgbClr val="7030A0"/>
                </a:solidFill>
                <a:latin typeface="+mj-lt"/>
              </a:rPr>
              <a:t>Every employee is a problem solver.</a:t>
            </a:r>
            <a:endParaRPr lang="en-US" sz="3000" b="1" dirty="0" smtClean="0">
              <a:solidFill>
                <a:srgbClr val="7030A0"/>
              </a:solidFill>
              <a:latin typeface="+mj-lt"/>
            </a:endParaRPr>
          </a:p>
        </p:txBody>
      </p:sp>
      <p:pic>
        <p:nvPicPr>
          <p:cNvPr id="6" name="Picture 2" descr="C:\Users\rsmith\Pictures\puzzle-pieces.jpg"/>
          <p:cNvPicPr>
            <a:picLocks noChangeAspect="1" noChangeArrowheads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763" y="4884737"/>
            <a:ext cx="3246437" cy="1516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8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04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162925" cy="1676400"/>
          </a:xfrm>
        </p:spPr>
        <p:txBody>
          <a:bodyPr>
            <a:normAutofit/>
          </a:bodyPr>
          <a:lstStyle/>
          <a:p>
            <a:pPr marL="0" indent="0"/>
            <a:r>
              <a:rPr lang="en-US" sz="3000" dirty="0">
                <a:solidFill>
                  <a:prstClr val="black"/>
                </a:solidFill>
              </a:rPr>
              <a:t>“</a:t>
            </a:r>
            <a:r>
              <a:rPr lang="en-US" sz="3000" dirty="0"/>
              <a:t>Lean </a:t>
            </a:r>
            <a:r>
              <a:rPr lang="en-US" sz="3000" dirty="0">
                <a:solidFill>
                  <a:prstClr val="black"/>
                </a:solidFill>
              </a:rPr>
              <a:t>is not just another improvement methodology, but a very different </a:t>
            </a:r>
            <a:r>
              <a:rPr lang="en-US" sz="3000" dirty="0"/>
              <a:t>set of behaviors</a:t>
            </a:r>
            <a:r>
              <a:rPr lang="en-US" sz="3000" dirty="0">
                <a:solidFill>
                  <a:srgbClr val="F79646">
                    <a:lumMod val="75000"/>
                  </a:srgbClr>
                </a:solidFill>
              </a:rPr>
              <a:t> </a:t>
            </a:r>
            <a:r>
              <a:rPr lang="en-US" sz="3000" dirty="0">
                <a:solidFill>
                  <a:prstClr val="black"/>
                </a:solidFill>
              </a:rPr>
              <a:t>and </a:t>
            </a:r>
            <a:r>
              <a:rPr lang="en-US" sz="3000" dirty="0"/>
              <a:t>management systems</a:t>
            </a:r>
            <a:r>
              <a:rPr lang="en-US" sz="3000" dirty="0" smtClean="0">
                <a:solidFill>
                  <a:schemeClr val="tx1"/>
                </a:solidFill>
              </a:rPr>
              <a:t>.</a:t>
            </a:r>
            <a:r>
              <a:rPr lang="en-US" sz="3000" dirty="0" smtClean="0">
                <a:solidFill>
                  <a:prstClr val="black"/>
                </a:solidFill>
              </a:rPr>
              <a:t>”</a:t>
            </a:r>
            <a:endParaRPr lang="en-US" sz="30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4926" y="4706779"/>
            <a:ext cx="32461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  <a:latin typeface="Gill Sans MT" pitchFamily="34" charset="0"/>
              </a:rPr>
              <a:t>Source: Lean Enterprise for Service chapter 2 (pg. 23)</a:t>
            </a:r>
            <a:endParaRPr lang="en-US" sz="1000" dirty="0">
              <a:solidFill>
                <a:prstClr val="black"/>
              </a:solidFill>
              <a:latin typeface="Gill Sans MT" pitchFamily="34" charset="0"/>
            </a:endParaRPr>
          </a:p>
        </p:txBody>
      </p:sp>
      <p:sp>
        <p:nvSpPr>
          <p:cNvPr id="7" name="Slide Number Placeholder 3"/>
          <p:cNvSpPr txBox="1">
            <a:spLocks/>
          </p:cNvSpPr>
          <p:nvPr/>
        </p:nvSpPr>
        <p:spPr>
          <a:xfrm>
            <a:off x="8153400" y="6356350"/>
            <a:ext cx="533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fld id="{6DAF5AF5-5626-4190-AE48-5FBB1A0F4C3B}" type="slidenum">
              <a:rPr lang="en-US" sz="12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pPr/>
              <a:t>9</a:t>
            </a:fld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70520" y="3733800"/>
            <a:ext cx="8162925" cy="106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Gill Sans MT" panose="020B0502020104020203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000" b="1" dirty="0" smtClean="0">
                <a:solidFill>
                  <a:srgbClr val="7030A0"/>
                </a:solidFill>
                <a:latin typeface="+mj-lt"/>
              </a:rPr>
              <a:t>“Lean is a culture </a:t>
            </a:r>
            <a:br>
              <a:rPr lang="en-US" sz="3000" b="1" dirty="0" smtClean="0">
                <a:solidFill>
                  <a:srgbClr val="7030A0"/>
                </a:solidFill>
                <a:latin typeface="+mj-lt"/>
              </a:rPr>
            </a:br>
            <a:r>
              <a:rPr lang="en-US" sz="3000" b="1" dirty="0" smtClean="0">
                <a:solidFill>
                  <a:srgbClr val="7030A0"/>
                </a:solidFill>
                <a:latin typeface="+mj-lt"/>
              </a:rPr>
              <a:t>and a way of life.”</a:t>
            </a:r>
            <a:endParaRPr lang="en-US" sz="3000" b="1" dirty="0">
              <a:solidFill>
                <a:srgbClr val="7030A0"/>
              </a:solidFill>
              <a:latin typeface="+mj-lt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32974" y="5181600"/>
            <a:ext cx="81629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7030A0"/>
                </a:solidFill>
                <a:latin typeface="+mj-lt"/>
                <a:ea typeface="Arial Hebrew" charset="0"/>
                <a:cs typeface="Arial Hebrew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57362A"/>
                </a:solidFill>
                <a:latin typeface="Arial" charset="0"/>
                <a:ea typeface="ＭＳ Ｐゴシック" pitchFamily="-48" charset="-128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>
                <a:solidFill>
                  <a:srgbClr val="1A4454"/>
                </a:solidFill>
                <a:latin typeface="Arial" charset="0"/>
                <a:ea typeface="ＭＳ Ｐゴシック" pitchFamily="-48" charset="-128"/>
              </a:defRPr>
            </a:lvl9pPr>
          </a:lstStyle>
          <a:p>
            <a:pPr algn="ctr"/>
            <a:r>
              <a:rPr lang="en-US" sz="3200" i="1" kern="0" dirty="0" smtClean="0">
                <a:solidFill>
                  <a:srgbClr val="002060"/>
                </a:solidFill>
              </a:rPr>
              <a:t>Built on respect, trust, learning, collaboration, and openness.</a:t>
            </a:r>
            <a:endParaRPr lang="en-US" sz="3200" i="1" kern="0" dirty="0"/>
          </a:p>
        </p:txBody>
      </p:sp>
      <p:sp>
        <p:nvSpPr>
          <p:cNvPr id="11" name="TextBox 10"/>
          <p:cNvSpPr txBox="1"/>
          <p:nvPr/>
        </p:nvSpPr>
        <p:spPr>
          <a:xfrm>
            <a:off x="5334000" y="3181290"/>
            <a:ext cx="32461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 smtClean="0">
                <a:solidFill>
                  <a:prstClr val="black"/>
                </a:solidFill>
              </a:rPr>
              <a:t>Daniel </a:t>
            </a:r>
            <a:r>
              <a:rPr lang="en-US" sz="1000" dirty="0">
                <a:solidFill>
                  <a:prstClr val="black"/>
                </a:solidFill>
              </a:rPr>
              <a:t>T Jones, </a:t>
            </a:r>
            <a:br>
              <a:rPr lang="en-US" sz="1000" dirty="0">
                <a:solidFill>
                  <a:prstClr val="black"/>
                </a:solidFill>
              </a:rPr>
            </a:br>
            <a:r>
              <a:rPr lang="en-US" sz="1000" dirty="0">
                <a:solidFill>
                  <a:prstClr val="black"/>
                </a:solidFill>
              </a:rPr>
              <a:t>Founder of Lean Enterprise Academy, UK</a:t>
            </a:r>
            <a:endParaRPr lang="en-US" sz="1000" dirty="0">
              <a:solidFill>
                <a:prstClr val="black"/>
              </a:solidFill>
              <a:latin typeface="Gill Sans M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25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CTS_ppt_template">
  <a:themeElements>
    <a:clrScheme name="Custom 1">
      <a:dk1>
        <a:srgbClr val="5C1F00"/>
      </a:dk1>
      <a:lt1>
        <a:srgbClr val="151515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TCTS_ppt_template" id="{63A12C9E-84E4-5E49-BF0E-11E69806A4D0}" vid="{5E739B0C-F91E-1047-B400-DCE09F7996E7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1A54BADD08F46A25A439CA5113C81" ma:contentTypeVersion="2" ma:contentTypeDescription="Create a new document." ma:contentTypeScope="" ma:versionID="b0572839a5f1b379d340e89a57fe4ebe">
  <xsd:schema xmlns:xsd="http://www.w3.org/2001/XMLSchema" xmlns:xs="http://www.w3.org/2001/XMLSchema" xmlns:p="http://schemas.microsoft.com/office/2006/metadata/properties" xmlns:ns1="http://schemas.microsoft.com/sharepoint/v3" xmlns:ns2="ab5d7b00-834a-4efe-8968-9d97478a3691" targetNamespace="http://schemas.microsoft.com/office/2006/metadata/properties" ma:root="true" ma:fieldsID="b8b80030ab68ff9f9ef10e2a8494e4c4" ns1:_="" ns2:_="">
    <xsd:import namespace="http://schemas.microsoft.com/sharepoint/v3"/>
    <xsd:import namespace="ab5d7b00-834a-4efe-8968-9d97478a3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d7b00-834a-4efe-8968-9d97478a36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_dlc_DocId xmlns="ab5d7b00-834a-4efe-8968-9d97478a3691">EWUPACEUPKES-170-11357</_dlc_DocId>
    <_dlc_DocIdUrl xmlns="ab5d7b00-834a-4efe-8968-9d97478a3691">
      <Url>http://stage-des/_layouts/DocIdRedir.aspx?ID=EWUPACEUPKES-170-11357</Url>
      <Description>EWUPACEUPKES-170-11357</Description>
    </_dlc_DocIdUrl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1295B9-E266-408B-8E50-2AAC9C648206}"/>
</file>

<file path=customXml/itemProps2.xml><?xml version="1.0" encoding="utf-8"?>
<ds:datastoreItem xmlns:ds="http://schemas.openxmlformats.org/officeDocument/2006/customXml" ds:itemID="{68670F0D-F9B8-4646-8A78-E82BA5A00D7E}"/>
</file>

<file path=customXml/itemProps3.xml><?xml version="1.0" encoding="utf-8"?>
<ds:datastoreItem xmlns:ds="http://schemas.openxmlformats.org/officeDocument/2006/customXml" ds:itemID="{0FFCB3B7-5555-40E2-BFAC-E79D1D6D9721}"/>
</file>

<file path=customXml/itemProps4.xml><?xml version="1.0" encoding="utf-8"?>
<ds:datastoreItem xmlns:ds="http://schemas.openxmlformats.org/officeDocument/2006/customXml" ds:itemID="{EDC2210F-DCEC-499E-B24B-88265BE82CCF}"/>
</file>

<file path=docProps/app.xml><?xml version="1.0" encoding="utf-8"?>
<Properties xmlns="http://schemas.openxmlformats.org/officeDocument/2006/extended-properties" xmlns:vt="http://schemas.openxmlformats.org/officeDocument/2006/docPropsVTypes">
  <Template>TCTS_ppt_template</Template>
  <TotalTime>729</TotalTime>
  <Words>1256</Words>
  <Application>Microsoft Office PowerPoint</Application>
  <PresentationFormat>On-screen Show (4:3)</PresentationFormat>
  <Paragraphs>285</Paragraphs>
  <Slides>42</Slides>
  <Notes>41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TCTS_ppt_template</vt:lpstr>
      <vt:lpstr>Visio</vt:lpstr>
      <vt:lpstr>Personal Kanban: Effective Visual Management for Everyone</vt:lpstr>
      <vt:lpstr>Today’s Agenda</vt:lpstr>
      <vt:lpstr>PowerPoint Presentation</vt:lpstr>
      <vt:lpstr>Little “l” or Big “L” Lean?</vt:lpstr>
      <vt:lpstr>In a Lean culture we ALL keep trying to…</vt:lpstr>
      <vt:lpstr>PowerPoint Presentation</vt:lpstr>
      <vt:lpstr>PowerPoint Presentation</vt:lpstr>
      <vt:lpstr>PowerPoint Presentation</vt:lpstr>
      <vt:lpstr>“Lean is not just another improvement methodology, but a very different set of behaviors and management systems.”</vt:lpstr>
      <vt:lpstr>Lean Culture:  Flipping the Pyramid</vt:lpstr>
      <vt:lpstr>In a Lean Culture:</vt:lpstr>
      <vt:lpstr>Daily Lean Practices</vt:lpstr>
      <vt:lpstr>Visual Management in Daily Practice.</vt:lpstr>
      <vt:lpstr>Lean Knowledge Worker Challenge?</vt:lpstr>
      <vt:lpstr>Make a list: Take 2 minutes to brainstorm a list of your work responsibilities.</vt:lpstr>
      <vt:lpstr>Take a look:  How easy is it to see this work in your list?</vt:lpstr>
      <vt:lpstr>Visual Management allows us to:</vt:lpstr>
      <vt:lpstr>Want to sleep better? Want to manage your workload?</vt:lpstr>
      <vt:lpstr>Personal Kanban</vt:lpstr>
      <vt:lpstr>Personal Kanban – A Visual Management Tool </vt:lpstr>
      <vt:lpstr>The Two Rules of Personal Kanban</vt:lpstr>
      <vt:lpstr>Personal Kanban Example</vt:lpstr>
      <vt:lpstr>Personal Kanban Example</vt:lpstr>
      <vt:lpstr>Kanban for Improvement Ideas</vt:lpstr>
      <vt:lpstr>Kanban for Improvement Ideas</vt:lpstr>
      <vt:lpstr>Kanban for a Meeting Agenda</vt:lpstr>
      <vt:lpstr>Kanban for Development (Leadership Competencies Example)</vt:lpstr>
      <vt:lpstr>Kanban for a Work Team</vt:lpstr>
      <vt:lpstr>Kanban for a Work Team</vt:lpstr>
      <vt:lpstr>Kanban for a Project</vt:lpstr>
      <vt:lpstr>Kanban for a Project </vt:lpstr>
      <vt:lpstr>Questions?</vt:lpstr>
      <vt:lpstr>How to Create a Kanban Board</vt:lpstr>
      <vt:lpstr>Practice – Make Your Own Visual Board</vt:lpstr>
      <vt:lpstr>PowerPoint Presentation</vt:lpstr>
      <vt:lpstr>Visual Management – A Daily Lean Practice</vt:lpstr>
      <vt:lpstr>Goal of Daily Lean Practice:</vt:lpstr>
      <vt:lpstr>Personal Kanban – Key Points</vt:lpstr>
      <vt:lpstr>PowerPoint Presentation</vt:lpstr>
      <vt:lpstr>Further Reading</vt:lpstr>
      <vt:lpstr>Lean Culture Development Opportunities</vt:lpstr>
      <vt:lpstr>PowerPoint Presentation</vt:lpstr>
    </vt:vector>
  </TitlesOfParts>
  <Company>State of Washington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 Line 1 Presentation Title Line 2</dc:title>
  <dc:creator>Cantrell, Chris (DES)</dc:creator>
  <cp:lastModifiedBy>Hart, Crystal (DES)</cp:lastModifiedBy>
  <cp:revision>47</cp:revision>
  <cp:lastPrinted>2015-10-27T18:24:27Z</cp:lastPrinted>
  <dcterms:created xsi:type="dcterms:W3CDTF">2015-10-26T16:35:17Z</dcterms:created>
  <dcterms:modified xsi:type="dcterms:W3CDTF">2015-10-31T02:59:55Z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0x0101002A41A54BADD08F46A25A439CA5113C81</vt:lpwstr>
  </property>
  <property fmtid="{D5CDD505-2E9C-101B-9397-08002B2CF9AE}" pid="3" name="_dlc_DocIdItemGuid">
    <vt:lpwstr>3500118d-2cd9-4d6a-8ea1-af21255eb3b5</vt:lpwstr>
  </property>
</Properties>
</file>