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vsd" ContentType="application/vnd.visio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306" r:id="rId6"/>
    <p:sldId id="269" r:id="rId7"/>
    <p:sldId id="272" r:id="rId8"/>
    <p:sldId id="273" r:id="rId9"/>
    <p:sldId id="274" r:id="rId10"/>
    <p:sldId id="276" r:id="rId11"/>
    <p:sldId id="297" r:id="rId12"/>
    <p:sldId id="277" r:id="rId13"/>
    <p:sldId id="299" r:id="rId14"/>
    <p:sldId id="298" r:id="rId15"/>
    <p:sldId id="279" r:id="rId16"/>
    <p:sldId id="280" r:id="rId17"/>
    <p:sldId id="287" r:id="rId18"/>
    <p:sldId id="286" r:id="rId19"/>
    <p:sldId id="285" r:id="rId20"/>
    <p:sldId id="284" r:id="rId21"/>
    <p:sldId id="300" r:id="rId22"/>
    <p:sldId id="301" r:id="rId23"/>
    <p:sldId id="283" r:id="rId24"/>
    <p:sldId id="282" r:id="rId25"/>
    <p:sldId id="281" r:id="rId26"/>
    <p:sldId id="278" r:id="rId27"/>
    <p:sldId id="305" r:id="rId28"/>
    <p:sldId id="290" r:id="rId29"/>
    <p:sldId id="302" r:id="rId30"/>
    <p:sldId id="303" r:id="rId31"/>
    <p:sldId id="289" r:id="rId32"/>
    <p:sldId id="304" r:id="rId33"/>
    <p:sldId id="26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33F"/>
    <a:srgbClr val="CC9900"/>
    <a:srgbClr val="032B6D"/>
    <a:srgbClr val="ADA6B4"/>
    <a:srgbClr val="A4A3B7"/>
    <a:srgbClr val="021F4E"/>
    <a:srgbClr val="243962"/>
    <a:srgbClr val="28315E"/>
    <a:srgbClr val="055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 autoAdjust="0"/>
    <p:restoredTop sz="91289" autoAdjust="0"/>
  </p:normalViewPr>
  <p:slideViewPr>
    <p:cSldViewPr>
      <p:cViewPr>
        <p:scale>
          <a:sx n="50" d="100"/>
          <a:sy n="50" d="100"/>
        </p:scale>
        <p:origin x="-4116" y="-15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4D073-375B-4414-951B-1CB3216E2BB8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C41FE-50D3-409A-B028-0F48A32A3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5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a logo for the main page of your presentation.  Delet</a:t>
            </a:r>
            <a:r>
              <a:rPr lang="en-US" baseline="0" dirty="0" smtClean="0"/>
              <a:t>e the other logo.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C41FE-50D3-409A-B028-0F48A32A3A6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2954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1">
                <a:solidFill>
                  <a:srgbClr val="6DB33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4B2C409-97E4-4FBA-B694-9CF34CD0FA2E}" type="datetimeFigureOut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0" y="6356350"/>
            <a:ext cx="2133600" cy="3651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C:\Documents and Settings\jessicam\Desktop\George-only_Grayscale50%transp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15000"/>
            <a:ext cx="990600" cy="990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  <a:ln w="38100">
            <a:solidFill>
              <a:srgbClr val="032B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C409-97E4-4FBA-B694-9CF34CD0FA2E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33DB-60EA-4E8C-BBF5-C690505852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1.vsd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Visio_2003-2010_Drawing2.vsd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png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png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6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es.wa.gov/services/HRPayroll/SmallAgency/SmallAgencyFinancialServices/Pages/Contacts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536825"/>
          </a:xfrm>
        </p:spPr>
        <p:txBody>
          <a:bodyPr>
            <a:normAutofit/>
          </a:bodyPr>
          <a:lstStyle/>
          <a:p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Agency Policy:  </a:t>
            </a:r>
            <a:br>
              <a:rPr lang="en-US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Theory &amp; Practice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Logo Gre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5257800"/>
            <a:ext cx="541525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468086" y="44196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i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4000" b="1" dirty="0" smtClean="0">
                <a:solidFill>
                  <a:srgbClr val="FF0000"/>
                </a:solidFill>
              </a:rPr>
              <a:t>Leaving the Theory Zone</a:t>
            </a:r>
          </a:p>
        </p:txBody>
      </p:sp>
      <p:pic>
        <p:nvPicPr>
          <p:cNvPr id="1030" name="Picture 6" descr="C:\Users\jzeigle\AppData\Local\Microsoft\Windows\Temporary Internet Files\Content.IE5\BVE5ZJ8W\danger-sig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076771"/>
            <a:ext cx="2315867" cy="21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1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23622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i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3600" b="1" dirty="0">
                <a:solidFill>
                  <a:schemeClr val="tx2">
                    <a:lumMod val="75000"/>
                  </a:schemeClr>
                </a:solidFill>
                <a:ea typeface="+mj-ea"/>
              </a:rPr>
              <a:t>Policy Development Process</a:t>
            </a:r>
            <a:br>
              <a:rPr lang="en-US" altLang="en-US" sz="3600" b="1" dirty="0">
                <a:solidFill>
                  <a:schemeClr val="tx2">
                    <a:lumMod val="75000"/>
                  </a:schemeClr>
                </a:solidFill>
                <a:ea typeface="+mj-ea"/>
              </a:rPr>
            </a:br>
            <a:r>
              <a:rPr lang="en-US" altLang="en-US" sz="3600" b="1" dirty="0">
                <a:solidFill>
                  <a:schemeClr val="tx2">
                    <a:lumMod val="75000"/>
                  </a:schemeClr>
                </a:solidFill>
                <a:ea typeface="+mj-ea"/>
              </a:rPr>
              <a:t>Best </a:t>
            </a:r>
            <a:r>
              <a:rPr lang="en-US" altLang="en-US" sz="3600" b="1" dirty="0" smtClean="0">
                <a:solidFill>
                  <a:schemeClr val="tx2">
                    <a:lumMod val="75000"/>
                  </a:schemeClr>
                </a:solidFill>
                <a:ea typeface="+mj-ea"/>
              </a:rPr>
              <a:t>Practices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a typeface="+mj-ea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Best Practices</a:t>
            </a:r>
          </a:p>
        </p:txBody>
      </p:sp>
      <p:pic>
        <p:nvPicPr>
          <p:cNvPr id="5" name="Content Placeholder 4" descr="flowchar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850527"/>
            <a:ext cx="8229600" cy="3766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90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>
            <a:normAutofit/>
          </a:bodyPr>
          <a:lstStyle/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Supports mission and goals; 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Applies agency-wide; 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Impacts a substantial number of employees or communities; 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Promotes consistency, efficiency, and effectiveness and/or mitigates or manages significant agency risk.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chemeClr val="tx2">
                    <a:lumMod val="75000"/>
                  </a:schemeClr>
                </a:solidFill>
              </a:rPr>
              <a:t>Policies: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9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>
            <a:normAutofit/>
          </a:bodyPr>
          <a:lstStyle/>
          <a:p>
            <a:pPr marL="285750" lvl="1" indent="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None/>
            </a:pPr>
            <a:r>
              <a:rPr lang="en-US" sz="4000" kern="0" dirty="0">
                <a:solidFill>
                  <a:srgbClr val="003366"/>
                </a:solidFill>
                <a:latin typeface="Arial"/>
              </a:rPr>
              <a:t>Agency policy typically falls into two categories:</a:t>
            </a:r>
          </a:p>
          <a:p>
            <a:pPr lvl="1" fontAlgn="base">
              <a:lnSpc>
                <a:spcPct val="80000"/>
              </a:lnSpc>
              <a:spcAft>
                <a:spcPts val="6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sz="3600" kern="0" dirty="0" smtClean="0">
                <a:solidFill>
                  <a:srgbClr val="003366"/>
                </a:solidFill>
                <a:latin typeface="Arial"/>
                <a:cs typeface="+mn-cs"/>
              </a:rPr>
              <a:t>Administrative (internal)</a:t>
            </a:r>
          </a:p>
          <a:p>
            <a:pPr lvl="2" fontAlgn="base">
              <a:lnSpc>
                <a:spcPct val="80000"/>
              </a:lnSpc>
              <a:spcAft>
                <a:spcPts val="6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Agency </a:t>
            </a:r>
            <a:r>
              <a:rPr lang="en-US" sz="2800" kern="0" dirty="0">
                <a:solidFill>
                  <a:srgbClr val="003366"/>
                </a:solidFill>
                <a:latin typeface="Arial"/>
                <a:cs typeface="+mn-cs"/>
              </a:rPr>
              <a:t>wide</a:t>
            </a:r>
          </a:p>
          <a:p>
            <a:pPr lvl="2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sz="2800" kern="0" dirty="0">
                <a:solidFill>
                  <a:srgbClr val="003366"/>
                </a:solidFill>
                <a:latin typeface="Arial"/>
                <a:cs typeface="+mn-cs"/>
              </a:rPr>
              <a:t>Divisional or program</a:t>
            </a:r>
          </a:p>
          <a:p>
            <a:pPr lvl="1" fontAlgn="base">
              <a:lnSpc>
                <a:spcPct val="80000"/>
              </a:lnSpc>
              <a:spcAft>
                <a:spcPts val="6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sz="3600" kern="0" dirty="0" smtClean="0">
                <a:solidFill>
                  <a:srgbClr val="003366"/>
                </a:solidFill>
                <a:latin typeface="Arial"/>
                <a:cs typeface="+mn-cs"/>
              </a:rPr>
              <a:t>Enterprise (external)</a:t>
            </a:r>
            <a:endParaRPr lang="en-US" sz="3600" kern="0" dirty="0">
              <a:solidFill>
                <a:srgbClr val="003366"/>
              </a:solidFill>
              <a:latin typeface="Arial"/>
              <a:cs typeface="+mn-cs"/>
            </a:endParaRPr>
          </a:p>
          <a:p>
            <a:pPr lvl="2" fontAlgn="base">
              <a:lnSpc>
                <a:spcPct val="80000"/>
              </a:lnSpc>
              <a:spcAft>
                <a:spcPts val="6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sz="2800" kern="0" dirty="0">
                <a:solidFill>
                  <a:srgbClr val="003366"/>
                </a:solidFill>
                <a:latin typeface="Arial"/>
                <a:cs typeface="+mn-cs"/>
              </a:rPr>
              <a:t>Statewide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chemeClr val="tx2">
                    <a:lumMod val="75000"/>
                  </a:schemeClr>
                </a:solidFill>
              </a:rPr>
              <a:t>How is </a:t>
            </a:r>
            <a:r>
              <a:rPr lang="en-US" altLang="en-US" sz="3600" dirty="0" smtClean="0">
                <a:solidFill>
                  <a:schemeClr val="tx2">
                    <a:lumMod val="75000"/>
                  </a:schemeClr>
                </a:solidFill>
              </a:rPr>
              <a:t>agency policy categorized</a:t>
            </a:r>
            <a:r>
              <a:rPr lang="en-US" altLang="en-US" sz="3600" dirty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7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Oversees and coordinates policy development;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Supports policy owners;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Assists decision making by executives and managers;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Maintains the agency policy library.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What does a Policy Office do?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325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27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33800"/>
          </a:xfrm>
        </p:spPr>
        <p:txBody>
          <a:bodyPr>
            <a:normAutofit/>
          </a:bodyPr>
          <a:lstStyle/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 smtClean="0">
                <a:solidFill>
                  <a:srgbClr val="003366"/>
                </a:solidFill>
                <a:latin typeface="Arial"/>
              </a:rPr>
              <a:t>Defines </a:t>
            </a: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the various optional and mandatory parts of a policy. 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By standardizing the way that policies are presented to the reader, policies are easier to read and understand.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Why use a standard format?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60325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4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62400"/>
          </a:xfrm>
        </p:spPr>
        <p:txBody>
          <a:bodyPr>
            <a:normAutofit/>
          </a:bodyPr>
          <a:lstStyle/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Designed for learning and constant improvement;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Reviewed with both the policy owner and agency leadership;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Used when considering revisions to the policy and procedures.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Use a feedback loop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78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469900" y="2438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i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4000" b="1" dirty="0" smtClean="0">
                <a:solidFill>
                  <a:schemeClr val="tx2">
                    <a:lumMod val="75000"/>
                  </a:schemeClr>
                </a:solidFill>
                <a:ea typeface="+mj-ea"/>
              </a:rPr>
              <a:t>A practical approach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a typeface="+mj-ea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325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7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35651"/>
              </p:ext>
            </p:extLst>
          </p:nvPr>
        </p:nvGraphicFramePr>
        <p:xfrm>
          <a:off x="609600" y="152400"/>
          <a:ext cx="7974106" cy="616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Acrobat Document" r:id="rId4" imgW="5029155" imgH="3886200" progId="Acrobat.Document.11">
                  <p:embed/>
                </p:oleObj>
              </mc:Choice>
              <mc:Fallback>
                <p:oleObj name="Acrobat Document" r:id="rId4" imgW="5029155" imgH="388620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52400"/>
                        <a:ext cx="7974106" cy="6161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7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7772400" cy="11430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First. The Theory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Initiate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534583"/>
              </p:ext>
            </p:extLst>
          </p:nvPr>
        </p:nvGraphicFramePr>
        <p:xfrm>
          <a:off x="304800" y="2057400"/>
          <a:ext cx="20574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Visio" r:id="rId3" imgW="2260653" imgH="1174680" progId="Visio.Drawing.11">
                  <p:embed/>
                </p:oleObj>
              </mc:Choice>
              <mc:Fallback>
                <p:oleObj name="Visio" r:id="rId3" imgW="2260653" imgH="1174680" progId="Visio.Drawing.11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20574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5173"/>
              </p:ext>
            </p:extLst>
          </p:nvPr>
        </p:nvGraphicFramePr>
        <p:xfrm>
          <a:off x="2895600" y="1676400"/>
          <a:ext cx="5511314" cy="42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Visio" r:id="rId5" imgW="4870497" imgH="3752820" progId="Visio.Drawing.11">
                  <p:embed/>
                </p:oleObj>
              </mc:Choice>
              <mc:Fallback>
                <p:oleObj name="Visio" r:id="rId5" imgW="4870497" imgH="3752820" progId="Visio.Drawing.11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676400"/>
                        <a:ext cx="5511314" cy="42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31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Develop Initial Draft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129452"/>
              </p:ext>
            </p:extLst>
          </p:nvPr>
        </p:nvGraphicFramePr>
        <p:xfrm>
          <a:off x="1398587" y="1676400"/>
          <a:ext cx="5916613" cy="369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Visio" r:id="rId3" imgW="5003762" imgH="3124260" progId="Visio.Drawing.11">
                  <p:embed/>
                </p:oleObj>
              </mc:Choice>
              <mc:Fallback>
                <p:oleObj name="Visio" r:id="rId3" imgW="5003762" imgH="312426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7" y="1676400"/>
                        <a:ext cx="5916613" cy="36944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8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Gain Approval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404543"/>
              </p:ext>
            </p:extLst>
          </p:nvPr>
        </p:nvGraphicFramePr>
        <p:xfrm>
          <a:off x="1162050" y="1949450"/>
          <a:ext cx="6838950" cy="357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Visio" r:id="rId3" imgW="4089453" imgH="2140020" progId="Visio.Drawing.11">
                  <p:embed/>
                </p:oleObj>
              </mc:Choice>
              <mc:Fallback>
                <p:oleObj name="Visio" r:id="rId3" imgW="4089453" imgH="214002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1949450"/>
                        <a:ext cx="6838950" cy="357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72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Communicate and Rollout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063392"/>
              </p:ext>
            </p:extLst>
          </p:nvPr>
        </p:nvGraphicFramePr>
        <p:xfrm>
          <a:off x="2040833" y="1371600"/>
          <a:ext cx="4588567" cy="487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Visio" r:id="rId3" imgW="2711414" imgH="2882880" progId="Visio.Drawing.11">
                  <p:embed/>
                </p:oleObj>
              </mc:Choice>
              <mc:Fallback>
                <p:oleObj name="Visio" r:id="rId3" imgW="2711414" imgH="288288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833" y="1371600"/>
                        <a:ext cx="4588567" cy="487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2286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i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4000" dirty="0">
                <a:solidFill>
                  <a:schemeClr val="tx2">
                    <a:lumMod val="75000"/>
                  </a:schemeClr>
                </a:solidFill>
                <a:ea typeface="+mj-ea"/>
              </a:rPr>
              <a:t>i</a:t>
            </a:r>
            <a:r>
              <a:rPr lang="en-US" altLang="en-US" sz="4000" dirty="0" smtClean="0">
                <a:solidFill>
                  <a:schemeClr val="tx2">
                    <a:lumMod val="75000"/>
                  </a:schemeClr>
                </a:solidFill>
                <a:ea typeface="+mj-ea"/>
              </a:rPr>
              <a:t>t’s the gap between policy and practice where things start to get interesting…</a:t>
            </a:r>
            <a:endParaRPr lang="en-US" sz="4000" dirty="0">
              <a:solidFill>
                <a:schemeClr val="tx2">
                  <a:lumMod val="75000"/>
                </a:schemeClr>
              </a:solidFill>
              <a:ea typeface="+mj-ea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325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9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Manage and Maintain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628455"/>
              </p:ext>
            </p:extLst>
          </p:nvPr>
        </p:nvGraphicFramePr>
        <p:xfrm>
          <a:off x="1905000" y="1371600"/>
          <a:ext cx="5105400" cy="4934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Visio" r:id="rId3" imgW="2605751" imgH="2517712" progId="Visio.Drawing.11">
                  <p:embed/>
                </p:oleObj>
              </mc:Choice>
              <mc:Fallback>
                <p:oleObj name="Visio" r:id="rId3" imgW="2605751" imgH="2517712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371600"/>
                        <a:ext cx="5105400" cy="4934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2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88" y="228600"/>
            <a:ext cx="7790612" cy="5780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0946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3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2133600"/>
          </a:xfrm>
        </p:spPr>
        <p:txBody>
          <a:bodyPr/>
          <a:lstStyle/>
          <a:p>
            <a:pPr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  <a:cs typeface="+mn-cs"/>
              </a:rPr>
              <a:t>Closing the Gap</a:t>
            </a:r>
          </a:p>
          <a:p>
            <a:pPr marL="1200150" lvl="3" indent="-342900" fontAlgn="base">
              <a:lnSpc>
                <a:spcPct val="80000"/>
              </a:lnSpc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  <a:cs typeface="+mn-cs"/>
              </a:rPr>
              <a:t>Improve the Training</a:t>
            </a:r>
          </a:p>
          <a:p>
            <a:pPr marL="1200150" lvl="3" indent="-342900" fontAlgn="base">
              <a:lnSpc>
                <a:spcPct val="80000"/>
              </a:lnSpc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  <a:cs typeface="+mn-cs"/>
              </a:rPr>
              <a:t>Improve the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Learning Loop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120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213360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80000"/>
              </a:lnSpc>
              <a:buNone/>
            </a:pPr>
            <a:endParaRPr lang="en-US" altLang="en-US" sz="3600" dirty="0" smtClean="0">
              <a:solidFill>
                <a:srgbClr val="003366"/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3600" dirty="0" smtClean="0">
                <a:solidFill>
                  <a:srgbClr val="003366"/>
                </a:solidFill>
              </a:rPr>
              <a:t>An opportunity for you to address any additional areas</a:t>
            </a:r>
            <a:endParaRPr lang="en-US" altLang="en-US" sz="3600" dirty="0">
              <a:solidFill>
                <a:srgbClr val="003366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 time for discussion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5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Resources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fontAlgn="base">
              <a:lnSpc>
                <a:spcPct val="80000"/>
              </a:lnSpc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DES Small Agency Services</a:t>
            </a:r>
          </a:p>
          <a:p>
            <a:pPr marL="0" lvl="1" indent="0" fontAlgn="base">
              <a:lnSpc>
                <a:spcPct val="80000"/>
              </a:lnSpc>
              <a:buClr>
                <a:srgbClr val="6DB33F"/>
              </a:buClr>
              <a:buNone/>
            </a:pPr>
            <a:r>
              <a:rPr lang="en-US" alt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    </a:t>
            </a:r>
            <a:r>
              <a:rPr lang="en-US" altLang="en-US" sz="2800" kern="0" dirty="0">
                <a:solidFill>
                  <a:srgbClr val="003366"/>
                </a:solidFill>
                <a:latin typeface="Arial"/>
              </a:rPr>
              <a:t> </a:t>
            </a:r>
            <a:r>
              <a:rPr lang="en-US" altLang="en-US" sz="2400" kern="0" dirty="0" smtClean="0">
                <a:solidFill>
                  <a:srgbClr val="003366"/>
                </a:solidFill>
                <a:latin typeface="Arial"/>
                <a:hlinkClick r:id="rId2"/>
              </a:rPr>
              <a:t>Contact DES Small Agency Services</a:t>
            </a:r>
            <a:endParaRPr lang="en-US" altLang="en-US" sz="2400" kern="0" dirty="0" smtClean="0">
              <a:solidFill>
                <a:srgbClr val="003366"/>
              </a:solidFill>
              <a:latin typeface="Arial"/>
            </a:endParaRPr>
          </a:p>
          <a:p>
            <a:pPr marL="0" lvl="1" indent="0" fontAlgn="base">
              <a:lnSpc>
                <a:spcPct val="80000"/>
              </a:lnSpc>
              <a:buClr>
                <a:srgbClr val="6DB33F"/>
              </a:buClr>
              <a:buNone/>
            </a:pPr>
            <a:endParaRPr lang="en-US" altLang="en-US" sz="2800" kern="0" dirty="0" smtClean="0">
              <a:solidFill>
                <a:srgbClr val="003366"/>
              </a:solidFill>
              <a:latin typeface="Arial"/>
              <a:cs typeface="+mn-cs"/>
            </a:endParaRPr>
          </a:p>
          <a:p>
            <a:pPr fontAlgn="base">
              <a:lnSpc>
                <a:spcPct val="80000"/>
              </a:lnSpc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Jack </a:t>
            </a:r>
            <a:r>
              <a:rPr lang="en-US" altLang="en-US" sz="2800" kern="0" dirty="0">
                <a:solidFill>
                  <a:srgbClr val="003366"/>
                </a:solidFill>
                <a:latin typeface="Arial"/>
                <a:cs typeface="+mn-cs"/>
              </a:rPr>
              <a:t>Zeigler, </a:t>
            </a:r>
            <a:r>
              <a:rPr lang="en-US" alt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DES Policy </a:t>
            </a:r>
            <a:r>
              <a:rPr lang="en-US" altLang="en-US" sz="2800" kern="0" dirty="0">
                <a:solidFill>
                  <a:srgbClr val="003366"/>
                </a:solidFill>
                <a:latin typeface="Arial"/>
                <a:cs typeface="+mn-cs"/>
              </a:rPr>
              <a:t>and </a:t>
            </a:r>
            <a:r>
              <a:rPr lang="en-US" altLang="en-US" sz="2800" kern="0" dirty="0" smtClean="0">
                <a:solidFill>
                  <a:srgbClr val="003366"/>
                </a:solidFill>
                <a:latin typeface="Arial"/>
                <a:cs typeface="+mn-cs"/>
              </a:rPr>
              <a:t>Rules </a:t>
            </a:r>
            <a:r>
              <a:rPr lang="en-US" altLang="en-US" sz="2800" kern="0" dirty="0">
                <a:solidFill>
                  <a:srgbClr val="003366"/>
                </a:solidFill>
                <a:latin typeface="Arial"/>
                <a:cs typeface="+mn-cs"/>
              </a:rPr>
              <a:t>Manager</a:t>
            </a:r>
          </a:p>
          <a:p>
            <a:pPr marL="457200" lvl="1" indent="0" fontAlgn="base">
              <a:lnSpc>
                <a:spcPct val="80000"/>
              </a:lnSpc>
              <a:buClr>
                <a:srgbClr val="6DB33F"/>
              </a:buClr>
              <a:buNone/>
            </a:pPr>
            <a:r>
              <a:rPr lang="en-US" altLang="en-US" sz="2400" kern="0" dirty="0">
                <a:solidFill>
                  <a:srgbClr val="003366"/>
                </a:solidFill>
                <a:latin typeface="Arial"/>
                <a:cs typeface="+mn-cs"/>
              </a:rPr>
              <a:t>Phone:  </a:t>
            </a:r>
            <a:r>
              <a:rPr lang="en-US" altLang="en-US" sz="2400" kern="0" dirty="0" smtClean="0">
                <a:solidFill>
                  <a:srgbClr val="003366"/>
                </a:solidFill>
                <a:latin typeface="Arial"/>
                <a:cs typeface="+mn-cs"/>
              </a:rPr>
              <a:t>360-407-9209</a:t>
            </a:r>
            <a:endParaRPr lang="en-US" altLang="en-US" sz="2400" kern="0" dirty="0">
              <a:solidFill>
                <a:srgbClr val="003366"/>
              </a:solidFill>
              <a:latin typeface="Arial"/>
              <a:cs typeface="+mn-cs"/>
            </a:endParaRPr>
          </a:p>
          <a:p>
            <a:pPr marL="457200" lvl="1" indent="0" fontAlgn="base">
              <a:lnSpc>
                <a:spcPct val="80000"/>
              </a:lnSpc>
              <a:buClr>
                <a:srgbClr val="6DB33F"/>
              </a:buClr>
              <a:buNone/>
            </a:pPr>
            <a:r>
              <a:rPr lang="en-US" altLang="en-US" sz="2400" kern="0" dirty="0">
                <a:solidFill>
                  <a:srgbClr val="003366"/>
                </a:solidFill>
                <a:latin typeface="Arial"/>
                <a:cs typeface="+mn-cs"/>
              </a:rPr>
              <a:t>Email:  </a:t>
            </a:r>
            <a:r>
              <a:rPr lang="en-US" altLang="en-US" sz="2400" kern="0" dirty="0" smtClean="0">
                <a:solidFill>
                  <a:srgbClr val="003366"/>
                </a:solidFill>
                <a:latin typeface="Arial"/>
                <a:cs typeface="+mn-cs"/>
              </a:rPr>
              <a:t>jack.zeigler@des.wa.gov </a:t>
            </a:r>
            <a:endParaRPr lang="en-US" altLang="en-US" sz="2400" kern="0" dirty="0">
              <a:solidFill>
                <a:srgbClr val="003366"/>
              </a:solidFill>
              <a:latin typeface="Arial"/>
              <a:cs typeface="+mn-cs"/>
            </a:endParaRPr>
          </a:p>
          <a:p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80000"/>
              </a:lnSpc>
              <a:spcAft>
                <a:spcPts val="1000"/>
              </a:spcAft>
              <a:buClr>
                <a:srgbClr val="65A43A"/>
              </a:buClr>
              <a:buNone/>
            </a:pPr>
            <a:r>
              <a:rPr lang="en-US" altLang="en-US" kern="0" dirty="0">
                <a:solidFill>
                  <a:srgbClr val="003366"/>
                </a:solidFill>
                <a:latin typeface="Arial"/>
                <a:cs typeface="+mn-cs"/>
              </a:rPr>
              <a:t>Getting on the same page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Font typeface="Webdings" pitchFamily="18" charset="2"/>
              <a:buChar char="4"/>
            </a:pPr>
            <a:r>
              <a:rPr lang="en-US" altLang="en-US" kern="0" dirty="0">
                <a:solidFill>
                  <a:srgbClr val="003366"/>
                </a:solidFill>
                <a:latin typeface="Arial"/>
              </a:rPr>
              <a:t>The </a:t>
            </a:r>
            <a:r>
              <a:rPr lang="en-US" altLang="en-US" kern="0" dirty="0" smtClean="0">
                <a:solidFill>
                  <a:srgbClr val="003366"/>
                </a:solidFill>
                <a:latin typeface="Arial"/>
              </a:rPr>
              <a:t>theory and language </a:t>
            </a:r>
            <a:r>
              <a:rPr lang="en-US" altLang="en-US" kern="0" dirty="0">
                <a:solidFill>
                  <a:srgbClr val="003366"/>
                </a:solidFill>
                <a:latin typeface="Arial"/>
              </a:rPr>
              <a:t>of policy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None/>
            </a:pPr>
            <a:endParaRPr lang="en-US" altLang="en-US" kern="0" dirty="0">
              <a:solidFill>
                <a:srgbClr val="003366"/>
              </a:solidFill>
              <a:latin typeface="Arial"/>
            </a:endParaRPr>
          </a:p>
          <a:p>
            <a:pPr marL="0" indent="0" fontAlgn="base">
              <a:lnSpc>
                <a:spcPct val="80000"/>
              </a:lnSpc>
              <a:spcAft>
                <a:spcPts val="1000"/>
              </a:spcAft>
              <a:buClr>
                <a:srgbClr val="65A43A"/>
              </a:buClr>
              <a:buNone/>
            </a:pPr>
            <a:r>
              <a:rPr lang="en-US" altLang="en-US" kern="0" dirty="0" smtClean="0">
                <a:solidFill>
                  <a:srgbClr val="003366"/>
                </a:solidFill>
                <a:latin typeface="Arial"/>
                <a:cs typeface="+mn-cs"/>
              </a:rPr>
              <a:t>The Policy </a:t>
            </a:r>
            <a:r>
              <a:rPr lang="en-US" altLang="en-US" kern="0" dirty="0">
                <a:solidFill>
                  <a:srgbClr val="003366"/>
                </a:solidFill>
                <a:latin typeface="Arial"/>
                <a:cs typeface="+mn-cs"/>
              </a:rPr>
              <a:t>Process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Font typeface="Webdings" pitchFamily="18" charset="2"/>
              <a:buChar char="4"/>
            </a:pPr>
            <a:r>
              <a:rPr lang="en-US" altLang="en-US" kern="0" dirty="0">
                <a:solidFill>
                  <a:srgbClr val="003366"/>
                </a:solidFill>
                <a:latin typeface="Arial"/>
              </a:rPr>
              <a:t>Putting theory into practice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None/>
            </a:pPr>
            <a:endParaRPr lang="en-US" altLang="en-US" kern="0" dirty="0">
              <a:solidFill>
                <a:srgbClr val="003366"/>
              </a:solidFill>
              <a:latin typeface="Arial"/>
            </a:endParaRPr>
          </a:p>
          <a:p>
            <a:pPr marL="0" lvl="0" indent="0" fontAlgn="base">
              <a:lnSpc>
                <a:spcPct val="90000"/>
              </a:lnSpc>
              <a:spcAft>
                <a:spcPts val="1000"/>
              </a:spcAft>
              <a:buClr>
                <a:srgbClr val="65A43A"/>
              </a:buClr>
              <a:buNone/>
            </a:pPr>
            <a:r>
              <a:rPr lang="en-US" altLang="en-US" kern="0" dirty="0" smtClean="0">
                <a:solidFill>
                  <a:srgbClr val="003366"/>
                </a:solidFill>
                <a:latin typeface="Arial"/>
                <a:cs typeface="+mn-cs"/>
              </a:rPr>
              <a:t>Closing the Gap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Font typeface="Webdings" pitchFamily="18" charset="2"/>
              <a:buChar char="4"/>
            </a:pPr>
            <a:r>
              <a:rPr lang="en-US" altLang="en-US" kern="0" dirty="0" smtClean="0">
                <a:solidFill>
                  <a:srgbClr val="003366"/>
                </a:solidFill>
                <a:latin typeface="Arial"/>
              </a:rPr>
              <a:t>Improving the Training</a:t>
            </a:r>
          </a:p>
          <a:p>
            <a:pPr lvl="1" fontAlgn="base">
              <a:lnSpc>
                <a:spcPct val="80000"/>
              </a:lnSpc>
              <a:spcAft>
                <a:spcPct val="0"/>
              </a:spcAft>
              <a:buClr>
                <a:srgbClr val="65A43A"/>
              </a:buClr>
              <a:buFont typeface="Webdings" pitchFamily="18" charset="2"/>
              <a:buChar char="4"/>
            </a:pPr>
            <a:r>
              <a:rPr lang="en-US" altLang="en-US" kern="0" dirty="0" smtClean="0">
                <a:solidFill>
                  <a:srgbClr val="003366"/>
                </a:solidFill>
                <a:latin typeface="Arial"/>
              </a:rPr>
              <a:t>Improving the Process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Outline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52463" cy="597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0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Autofit/>
          </a:bodyPr>
          <a:lstStyle/>
          <a:p>
            <a:r>
              <a:rPr lang="en-US" sz="4200" dirty="0" smtClean="0"/>
              <a:t>Thank you.</a:t>
            </a:r>
            <a:endParaRPr lang="en-US" sz="42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667000"/>
            <a:ext cx="282892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981200"/>
            <a:ext cx="7162800" cy="3810000"/>
          </a:xfrm>
        </p:spPr>
        <p:txBody>
          <a:bodyPr/>
          <a:lstStyle/>
          <a:p>
            <a:pPr lvl="0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4000" b="1" kern="0" dirty="0">
                <a:solidFill>
                  <a:srgbClr val="003366"/>
                </a:solidFill>
                <a:latin typeface="Arial"/>
                <a:cs typeface="+mn-cs"/>
              </a:rPr>
              <a:t>Constitution</a:t>
            </a:r>
          </a:p>
          <a:p>
            <a:pPr lvl="1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b="1" kern="0" dirty="0">
                <a:solidFill>
                  <a:srgbClr val="003366"/>
                </a:solidFill>
                <a:latin typeface="Arial"/>
              </a:rPr>
              <a:t>Law – RCW</a:t>
            </a:r>
          </a:p>
          <a:p>
            <a:pPr lvl="2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b="1" kern="0" dirty="0">
                <a:solidFill>
                  <a:srgbClr val="003366"/>
                </a:solidFill>
                <a:latin typeface="Arial"/>
              </a:rPr>
              <a:t>Rule – WAC</a:t>
            </a:r>
          </a:p>
          <a:p>
            <a:pPr lvl="3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2800" b="1" kern="0" dirty="0">
                <a:solidFill>
                  <a:srgbClr val="003366"/>
                </a:solidFill>
                <a:latin typeface="Arial"/>
              </a:rPr>
              <a:t>Policy</a:t>
            </a:r>
          </a:p>
          <a:p>
            <a:pPr lvl="4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2400" b="1" kern="0" dirty="0" smtClean="0">
                <a:solidFill>
                  <a:srgbClr val="003366"/>
                </a:solidFill>
                <a:latin typeface="Arial"/>
              </a:rPr>
              <a:t>Procedure</a:t>
            </a:r>
          </a:p>
          <a:p>
            <a:pPr lvl="5" fontAlgn="base"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2400" b="1" kern="0" dirty="0" smtClean="0">
                <a:solidFill>
                  <a:srgbClr val="003366"/>
                </a:solidFill>
                <a:latin typeface="Arial"/>
              </a:rPr>
              <a:t>Forms</a:t>
            </a:r>
            <a:endParaRPr lang="en-US" altLang="en-US" sz="2400" b="1" kern="0" dirty="0">
              <a:solidFill>
                <a:srgbClr val="003366"/>
              </a:solidFill>
              <a:latin typeface="Arial"/>
            </a:endParaRPr>
          </a:p>
          <a:p>
            <a:pPr lvl="4"/>
            <a:endParaRPr lang="en-US" altLang="en-US" sz="2400" b="1" dirty="0">
              <a:solidFill>
                <a:srgbClr val="003366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Hierarchy of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Government Authority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674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8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</a:rPr>
              <a:t>Provides direction for decision-making and actions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</a:rPr>
              <a:t>Establishes responsibilities and accountability.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</a:rPr>
              <a:t>Helps ensure compliance and reduce institutional risk.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200" kern="0" dirty="0">
                <a:solidFill>
                  <a:srgbClr val="003366"/>
                </a:solidFill>
                <a:latin typeface="Arial"/>
              </a:rPr>
              <a:t>Used to establish and/or defend a legal basis for action.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Why are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polices important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436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1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 fontScale="40000" lnSpcReduction="20000"/>
          </a:bodyPr>
          <a:lstStyle/>
          <a:p>
            <a:pPr marL="0" indent="0" fontAlgn="base">
              <a:spcAft>
                <a:spcPts val="1000"/>
              </a:spcAft>
              <a:buClr>
                <a:srgbClr val="6DB33F"/>
              </a:buClr>
              <a:buNone/>
            </a:pPr>
            <a:r>
              <a:rPr lang="en-US" altLang="en-US" sz="4000" kern="0" dirty="0">
                <a:solidFill>
                  <a:srgbClr val="003366"/>
                </a:solidFill>
                <a:latin typeface="Arial"/>
                <a:cs typeface="+mn-cs"/>
              </a:rPr>
              <a:t> </a:t>
            </a:r>
            <a:r>
              <a:rPr lang="en-US" altLang="en-US" sz="10000" kern="0" dirty="0">
                <a:solidFill>
                  <a:srgbClr val="003366"/>
                </a:solidFill>
                <a:latin typeface="Arial"/>
                <a:cs typeface="+mn-cs"/>
              </a:rPr>
              <a:t>What is a Policy?</a:t>
            </a:r>
          </a:p>
          <a:p>
            <a:pPr lvl="1" indent="-457200" fontAlgn="base"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9000" kern="0" dirty="0">
                <a:solidFill>
                  <a:srgbClr val="003366"/>
                </a:solidFill>
                <a:latin typeface="Arial"/>
              </a:rPr>
              <a:t>Derives from the statutory authority of the Director.</a:t>
            </a:r>
            <a:endParaRPr lang="en-US" sz="9000" kern="0" dirty="0">
              <a:solidFill>
                <a:srgbClr val="003366"/>
              </a:solidFill>
              <a:latin typeface="Arial"/>
            </a:endParaRPr>
          </a:p>
          <a:p>
            <a:pPr lvl="1" indent="-457200" fontAlgn="base"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9000" kern="0" dirty="0">
                <a:solidFill>
                  <a:srgbClr val="003366"/>
                </a:solidFill>
                <a:latin typeface="Arial"/>
              </a:rPr>
              <a:t>States an agency position;</a:t>
            </a:r>
          </a:p>
          <a:p>
            <a:pPr lvl="1" indent="-457200" fontAlgn="base"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9000" kern="0" dirty="0">
                <a:solidFill>
                  <a:srgbClr val="003366"/>
                </a:solidFill>
                <a:latin typeface="Arial"/>
              </a:rPr>
              <a:t>Describes mandates, community beliefs and boundaries;</a:t>
            </a:r>
          </a:p>
          <a:p>
            <a:pPr lvl="1" indent="-457200" fontAlgn="base"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9000" kern="0" dirty="0">
                <a:solidFill>
                  <a:srgbClr val="003366"/>
                </a:solidFill>
                <a:latin typeface="Arial"/>
              </a:rPr>
              <a:t>Has consequences for violation.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The words we use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35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657600"/>
          </a:xfrm>
        </p:spPr>
        <p:txBody>
          <a:bodyPr/>
          <a:lstStyle/>
          <a:p>
            <a:pPr marL="0" lvl="0" indent="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None/>
            </a:pPr>
            <a:r>
              <a:rPr lang="en-US" altLang="en-US" sz="4000" kern="0" dirty="0" smtClean="0">
                <a:solidFill>
                  <a:srgbClr val="003366"/>
                </a:solidFill>
                <a:latin typeface="Arial"/>
                <a:cs typeface="+mn-cs"/>
              </a:rPr>
              <a:t>What </a:t>
            </a:r>
            <a:r>
              <a:rPr lang="en-US" altLang="en-US" sz="4000" kern="0" dirty="0">
                <a:solidFill>
                  <a:srgbClr val="003366"/>
                </a:solidFill>
                <a:latin typeface="Arial"/>
                <a:cs typeface="+mn-cs"/>
              </a:rPr>
              <a:t>is a Procedure?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Tells us how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Includes who, what, when and where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The customary or standard practice way of handling situations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The words we use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9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3733800"/>
          </a:xfrm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None/>
            </a:pPr>
            <a:r>
              <a:rPr lang="en-US" altLang="en-US" sz="4000" kern="0" dirty="0" smtClean="0">
                <a:solidFill>
                  <a:srgbClr val="003366"/>
                </a:solidFill>
                <a:latin typeface="Arial"/>
                <a:cs typeface="+mn-cs"/>
              </a:rPr>
              <a:t>What </a:t>
            </a:r>
            <a:r>
              <a:rPr lang="en-US" altLang="en-US" sz="4000" kern="0" dirty="0">
                <a:solidFill>
                  <a:srgbClr val="003366"/>
                </a:solidFill>
                <a:latin typeface="Arial"/>
                <a:cs typeface="+mn-cs"/>
              </a:rPr>
              <a:t>is a Standard?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A level of quality that is required to be followed;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Serves as a basis for comparison;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Whenever possible standards should support a policy or procedure and be included in them.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The words we use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3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None/>
            </a:pPr>
            <a:r>
              <a:rPr lang="en-US" altLang="en-US" sz="4000" kern="0" dirty="0" smtClean="0">
                <a:solidFill>
                  <a:srgbClr val="003366"/>
                </a:solidFill>
                <a:latin typeface="Arial"/>
                <a:cs typeface="+mn-cs"/>
              </a:rPr>
              <a:t>What </a:t>
            </a:r>
            <a:r>
              <a:rPr lang="en-US" altLang="en-US" sz="4000" kern="0" dirty="0">
                <a:solidFill>
                  <a:srgbClr val="003366"/>
                </a:solidFill>
                <a:latin typeface="Arial"/>
                <a:cs typeface="+mn-cs"/>
              </a:rPr>
              <a:t>is a Guideline?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Provides guidance to appropriate action but </a:t>
            </a:r>
            <a:r>
              <a:rPr lang="en-US" altLang="en-US" sz="3600" b="1" kern="0" dirty="0">
                <a:solidFill>
                  <a:srgbClr val="003366"/>
                </a:solidFill>
                <a:latin typeface="Arial"/>
              </a:rPr>
              <a:t>may</a:t>
            </a: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 be optional;</a:t>
            </a:r>
          </a:p>
          <a:p>
            <a:pPr lvl="1" indent="-457200" fontAlgn="base">
              <a:lnSpc>
                <a:spcPct val="80000"/>
              </a:lnSpc>
              <a:spcAft>
                <a:spcPts val="100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Recommends a </a:t>
            </a:r>
            <a:r>
              <a:rPr lang="en-US" altLang="en-US" sz="3600" b="1" kern="0" dirty="0">
                <a:solidFill>
                  <a:srgbClr val="003366"/>
                </a:solidFill>
                <a:latin typeface="Arial"/>
              </a:rPr>
              <a:t>way</a:t>
            </a: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 but alternatives may be possible;</a:t>
            </a:r>
          </a:p>
          <a:p>
            <a:pPr lvl="1" indent="-457200" fontAlgn="base">
              <a:lnSpc>
                <a:spcPct val="80000"/>
              </a:lnSpc>
              <a:spcAft>
                <a:spcPct val="0"/>
              </a:spcAft>
              <a:buClr>
                <a:srgbClr val="6DB33F"/>
              </a:buClr>
              <a:buFont typeface="Webdings" pitchFamily="18" charset="2"/>
              <a:buChar char="4"/>
            </a:pPr>
            <a:r>
              <a:rPr lang="en-US" altLang="en-US" sz="3600" kern="0" dirty="0">
                <a:solidFill>
                  <a:srgbClr val="003366"/>
                </a:solidFill>
                <a:latin typeface="Arial"/>
              </a:rPr>
              <a:t>Whenever possible guidelines should support a policy or procedure.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The words we use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6524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1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ab5d7b00-834a-4efe-8968-9d97478a3691">EWUPACEUPKES-170-9110</_dlc_DocId>
    <_dlc_DocIdUrl xmlns="ab5d7b00-834a-4efe-8968-9d97478a3691">
      <Url>http://stage-des/_layouts/DocIdRedir.aspx?ID=EWUPACEUPKES-170-9110</Url>
      <Description>EWUPACEUPKES-170-9110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1A54BADD08F46A25A439CA5113C81" ma:contentTypeVersion="2" ma:contentTypeDescription="Create a new document." ma:contentTypeScope="" ma:versionID="417d0c62ca7cc7340a780b8273b09c1b">
  <xsd:schema xmlns:xsd="http://www.w3.org/2001/XMLSchema" xmlns:xs="http://www.w3.org/2001/XMLSchema" xmlns:p="http://schemas.microsoft.com/office/2006/metadata/properties" xmlns:ns1="http://schemas.microsoft.com/sharepoint/v3" xmlns:ns2="ab5d7b00-834a-4efe-8968-9d97478a3691" targetNamespace="http://schemas.microsoft.com/office/2006/metadata/properties" ma:root="true" ma:fieldsID="2ceb868e2ba9563f7e35cb39d6fa7c3a" ns1:_="" ns2:_="">
    <xsd:import namespace="http://schemas.microsoft.com/sharepoint/v3"/>
    <xsd:import namespace="ab5d7b00-834a-4efe-8968-9d97478a36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d7b00-834a-4efe-8968-9d97478a369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CCE7D81-4E8A-47AC-BB6E-4D2F8F316D45}"/>
</file>

<file path=customXml/itemProps2.xml><?xml version="1.0" encoding="utf-8"?>
<ds:datastoreItem xmlns:ds="http://schemas.openxmlformats.org/officeDocument/2006/customXml" ds:itemID="{A5F5B747-C14C-49C7-92DF-4153A47C5F99}"/>
</file>

<file path=customXml/itemProps3.xml><?xml version="1.0" encoding="utf-8"?>
<ds:datastoreItem xmlns:ds="http://schemas.openxmlformats.org/officeDocument/2006/customXml" ds:itemID="{0AE0E3A8-5DE7-4274-9EBC-8A13BB92C5A0}"/>
</file>

<file path=customXml/itemProps4.xml><?xml version="1.0" encoding="utf-8"?>
<ds:datastoreItem xmlns:ds="http://schemas.openxmlformats.org/officeDocument/2006/customXml" ds:itemID="{A0D27D77-5411-495D-BE72-DD49D551FD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617</Words>
  <Application>Microsoft Office PowerPoint</Application>
  <PresentationFormat>On-screen Show (4:3)</PresentationFormat>
  <Paragraphs>110</Paragraphs>
  <Slides>30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DES-PPT-Template</vt:lpstr>
      <vt:lpstr>Acrobat Document</vt:lpstr>
      <vt:lpstr>Visio</vt:lpstr>
      <vt:lpstr>Agency Policy:   Theory &amp; Practice</vt:lpstr>
      <vt:lpstr>First. The Theory</vt:lpstr>
      <vt:lpstr>Outline</vt:lpstr>
      <vt:lpstr>Hierarchy of Government Authority</vt:lpstr>
      <vt:lpstr>Why are polices important?</vt:lpstr>
      <vt:lpstr>The words we use</vt:lpstr>
      <vt:lpstr>The words we use</vt:lpstr>
      <vt:lpstr>The words we use</vt:lpstr>
      <vt:lpstr>The words we use</vt:lpstr>
      <vt:lpstr>PowerPoint Presentation</vt:lpstr>
      <vt:lpstr>PowerPoint Presentation</vt:lpstr>
      <vt:lpstr>Best Practices</vt:lpstr>
      <vt:lpstr>Policies:</vt:lpstr>
      <vt:lpstr>How is agency policy categorized?</vt:lpstr>
      <vt:lpstr>What does a Policy Office do?</vt:lpstr>
      <vt:lpstr>Why use a standard format?</vt:lpstr>
      <vt:lpstr>Use a feedback loop</vt:lpstr>
      <vt:lpstr>PowerPoint Presentation</vt:lpstr>
      <vt:lpstr>PowerPoint Presentation</vt:lpstr>
      <vt:lpstr>Initiate</vt:lpstr>
      <vt:lpstr>Develop Initial Draft</vt:lpstr>
      <vt:lpstr>Gain Approval</vt:lpstr>
      <vt:lpstr>Communicate and Rollout</vt:lpstr>
      <vt:lpstr>PowerPoint Presentation</vt:lpstr>
      <vt:lpstr>Manage and Maintain</vt:lpstr>
      <vt:lpstr>PowerPoint Presentation</vt:lpstr>
      <vt:lpstr>Learning Loop</vt:lpstr>
      <vt:lpstr>A time for discussion</vt:lpstr>
      <vt:lpstr>Resources</vt:lpstr>
      <vt:lpstr>Thank you.</vt:lpstr>
    </vt:vector>
  </TitlesOfParts>
  <Company>Department of Enterprise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jonp</dc:creator>
  <cp:lastModifiedBy>Pretty, Jon (DES)</cp:lastModifiedBy>
  <cp:revision>64</cp:revision>
  <dcterms:created xsi:type="dcterms:W3CDTF">2012-07-19T21:11:51Z</dcterms:created>
  <dcterms:modified xsi:type="dcterms:W3CDTF">2015-04-06T22:29:59Z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0x0101002A41A54BADD08F46A25A439CA5113C81</vt:lpwstr>
  </property>
  <property fmtid="{D5CDD505-2E9C-101B-9397-08002B2CF9AE}" pid="3" name="Category">
    <vt:lpwstr>Template</vt:lpwstr>
  </property>
  <property fmtid="{D5CDD505-2E9C-101B-9397-08002B2CF9AE}" pid="4" name="_dlc_DocIdItemGuid">
    <vt:lpwstr>7c271353-769e-4e4b-83c1-f76d626bf180</vt:lpwstr>
  </property>
</Properties>
</file>