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57" r:id="rId5"/>
    <p:sldId id="259" r:id="rId6"/>
    <p:sldId id="260" r:id="rId7"/>
    <p:sldId id="261" r:id="rId8"/>
    <p:sldId id="25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FF7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7" autoAdjust="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sp.des.wa.gov/ofm/dut/cbd/Shared%20Documents/CapitalHistoryInclBonds%207-21-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sp.des.wa.gov/ofm/dut/cbd/Shared%20Documents/CapitalHistoryInclBonds%207-21-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onaS\AppData\Local\Microsoft\Windows\Temporary%20Internet%20Files\Content.Outlook\JEMKKLOP\DAS%202014%20Figure%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Charts!$A$3</c:f>
              <c:strCache>
                <c:ptCount val="1"/>
                <c:pt idx="0">
                  <c:v>State Bonds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$1,711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$2,708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$1,955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$1,660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$2,026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Charts!$C$2:$G$2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Charts!$C$3:$G$3</c:f>
              <c:numCache>
                <c:formatCode>###,###,###,##0</c:formatCode>
                <c:ptCount val="5"/>
                <c:pt idx="0">
                  <c:v>1711151.7940000005</c:v>
                </c:pt>
                <c:pt idx="1">
                  <c:v>2707952</c:v>
                </c:pt>
                <c:pt idx="2">
                  <c:v>1955058</c:v>
                </c:pt>
                <c:pt idx="3">
                  <c:v>1660429</c:v>
                </c:pt>
                <c:pt idx="4">
                  <c:v>2026451.6</c:v>
                </c:pt>
              </c:numCache>
            </c:numRef>
          </c:val>
        </c:ser>
        <c:ser>
          <c:idx val="1"/>
          <c:order val="1"/>
          <c:tx>
            <c:strRef>
              <c:f>Charts!$A$4</c:f>
              <c:strCache>
                <c:ptCount val="1"/>
                <c:pt idx="0">
                  <c:v>Other Funds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/>
                      <a:t>$1,882</a:t>
                    </a:r>
                    <a:endParaRPr lang="en-US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$1,779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$1,414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$2,047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$1,585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Charts!$C$2:$G$2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Charts!$C$4:$G$4</c:f>
              <c:numCache>
                <c:formatCode>###,###,###,##0</c:formatCode>
                <c:ptCount val="5"/>
                <c:pt idx="0">
                  <c:v>1882199.1409999991</c:v>
                </c:pt>
                <c:pt idx="1">
                  <c:v>1779072</c:v>
                </c:pt>
                <c:pt idx="2">
                  <c:v>1413988</c:v>
                </c:pt>
                <c:pt idx="3">
                  <c:v>2047332</c:v>
                </c:pt>
                <c:pt idx="4">
                  <c:v>1585263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90638592"/>
        <c:axId val="90669056"/>
      </c:barChart>
      <c:catAx>
        <c:axId val="9063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0669056"/>
        <c:crosses val="autoZero"/>
        <c:auto val="1"/>
        <c:lblAlgn val="ctr"/>
        <c:lblOffset val="100"/>
        <c:noMultiLvlLbl val="0"/>
      </c:catAx>
      <c:valAx>
        <c:axId val="90669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6385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889138857642794E-3"/>
                <c:y val="0.3251325681747408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b="0" baseline="0" dirty="0" smtClean="0"/>
                    <a:t>Dollars </a:t>
                  </a:r>
                  <a:r>
                    <a:rPr lang="en-US" b="0" baseline="0" dirty="0"/>
                    <a:t>in Millions</a:t>
                  </a:r>
                  <a:endParaRPr lang="en-US" b="0" dirty="0"/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'Summary Charts'!$A$24</c:f>
              <c:strCache>
                <c:ptCount val="1"/>
                <c:pt idx="0">
                  <c:v>Local Government Support &amp; Governmental Operations</c:v>
                </c:pt>
              </c:strCache>
            </c:strRef>
          </c:tx>
          <c:spPr>
            <a:ln w="25400">
              <a:noFill/>
            </a:ln>
          </c:spPr>
          <c:cat>
            <c:strRef>
              <c:f>'Summary Charts'!$C$23:$G$23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'Summary Charts'!$C$24:$G$24</c:f>
              <c:numCache>
                <c:formatCode>###,###,###,##0</c:formatCode>
                <c:ptCount val="5"/>
                <c:pt idx="0">
                  <c:v>708152.28800000006</c:v>
                </c:pt>
                <c:pt idx="1">
                  <c:v>1058753</c:v>
                </c:pt>
                <c:pt idx="2">
                  <c:v>660734</c:v>
                </c:pt>
                <c:pt idx="3">
                  <c:v>1005207</c:v>
                </c:pt>
                <c:pt idx="4">
                  <c:v>889615</c:v>
                </c:pt>
              </c:numCache>
            </c:numRef>
          </c:val>
        </c:ser>
        <c:ser>
          <c:idx val="1"/>
          <c:order val="1"/>
          <c:tx>
            <c:strRef>
              <c:f>'Summary Charts'!$A$25</c:f>
              <c:strCache>
                <c:ptCount val="1"/>
                <c:pt idx="0">
                  <c:v>Human Services</c:v>
                </c:pt>
              </c:strCache>
            </c:strRef>
          </c:tx>
          <c:spPr>
            <a:ln w="25400">
              <a:noFill/>
            </a:ln>
          </c:spPr>
          <c:cat>
            <c:strRef>
              <c:f>'Summary Charts'!$C$23:$G$23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'Summary Charts'!$C$25:$G$25</c:f>
              <c:numCache>
                <c:formatCode>###,###,###,##0</c:formatCode>
                <c:ptCount val="5"/>
                <c:pt idx="0">
                  <c:v>382988.26599999995</c:v>
                </c:pt>
                <c:pt idx="1">
                  <c:v>319620</c:v>
                </c:pt>
                <c:pt idx="2">
                  <c:v>146349</c:v>
                </c:pt>
                <c:pt idx="3">
                  <c:v>187491</c:v>
                </c:pt>
                <c:pt idx="4">
                  <c:v>105722</c:v>
                </c:pt>
              </c:numCache>
            </c:numRef>
          </c:val>
        </c:ser>
        <c:ser>
          <c:idx val="2"/>
          <c:order val="2"/>
          <c:tx>
            <c:strRef>
              <c:f>'Summary Charts'!$A$26</c:f>
              <c:strCache>
                <c:ptCount val="1"/>
                <c:pt idx="0">
                  <c:v>Natural Resources</c:v>
                </c:pt>
              </c:strCache>
            </c:strRef>
          </c:tx>
          <c:spPr>
            <a:ln w="25400">
              <a:noFill/>
            </a:ln>
          </c:spPr>
          <c:cat>
            <c:strRef>
              <c:f>'Summary Charts'!$C$23:$G$23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'Summary Charts'!$C$26:$G$26</c:f>
              <c:numCache>
                <c:formatCode>###,###,###,##0</c:formatCode>
                <c:ptCount val="5"/>
                <c:pt idx="0">
                  <c:v>902719.62199999997</c:v>
                </c:pt>
                <c:pt idx="1">
                  <c:v>1108372</c:v>
                </c:pt>
                <c:pt idx="2">
                  <c:v>1048357</c:v>
                </c:pt>
                <c:pt idx="3">
                  <c:v>1127332</c:v>
                </c:pt>
                <c:pt idx="4">
                  <c:v>1397167</c:v>
                </c:pt>
              </c:numCache>
            </c:numRef>
          </c:val>
        </c:ser>
        <c:ser>
          <c:idx val="3"/>
          <c:order val="3"/>
          <c:tx>
            <c:strRef>
              <c:f>'Summary Charts'!$A$27</c:f>
              <c:strCache>
                <c:ptCount val="1"/>
                <c:pt idx="0">
                  <c:v>Higher Education</c:v>
                </c:pt>
              </c:strCache>
            </c:strRef>
          </c:tx>
          <c:spPr>
            <a:ln w="25400">
              <a:noFill/>
            </a:ln>
          </c:spPr>
          <c:cat>
            <c:strRef>
              <c:f>'Summary Charts'!$C$23:$G$23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'Summary Charts'!$C$27:$G$27</c:f>
              <c:numCache>
                <c:formatCode>###,###,###,##0</c:formatCode>
                <c:ptCount val="5"/>
                <c:pt idx="0">
                  <c:v>934655.75100000005</c:v>
                </c:pt>
                <c:pt idx="1">
                  <c:v>1078635</c:v>
                </c:pt>
                <c:pt idx="2">
                  <c:v>738136</c:v>
                </c:pt>
                <c:pt idx="3">
                  <c:v>610311</c:v>
                </c:pt>
                <c:pt idx="4">
                  <c:v>636614</c:v>
                </c:pt>
              </c:numCache>
            </c:numRef>
          </c:val>
        </c:ser>
        <c:ser>
          <c:idx val="4"/>
          <c:order val="4"/>
          <c:tx>
            <c:strRef>
              <c:f>'Summary Charts'!$A$28</c:f>
              <c:strCache>
                <c:ptCount val="1"/>
                <c:pt idx="0">
                  <c:v>Education</c:v>
                </c:pt>
              </c:strCache>
            </c:strRef>
          </c:tx>
          <c:spPr>
            <a:ln w="25400">
              <a:noFill/>
            </a:ln>
          </c:spPr>
          <c:cat>
            <c:strRef>
              <c:f>'Summary Charts'!$C$23:$G$23</c:f>
              <c:strCache>
                <c:ptCount val="5"/>
                <c:pt idx="0">
                  <c:v>2005-07</c:v>
                </c:pt>
                <c:pt idx="1">
                  <c:v>2007-09</c:v>
                </c:pt>
                <c:pt idx="2">
                  <c:v>2009-11</c:v>
                </c:pt>
                <c:pt idx="3">
                  <c:v>2011-13</c:v>
                </c:pt>
                <c:pt idx="4">
                  <c:v>2013-15</c:v>
                </c:pt>
              </c:strCache>
            </c:strRef>
          </c:cat>
          <c:val>
            <c:numRef>
              <c:f>'Summary Charts'!$C$28:$G$28</c:f>
              <c:numCache>
                <c:formatCode>###,###,###,##0</c:formatCode>
                <c:ptCount val="5"/>
                <c:pt idx="0">
                  <c:v>664835.00800000003</c:v>
                </c:pt>
                <c:pt idx="1">
                  <c:v>921644</c:v>
                </c:pt>
                <c:pt idx="2">
                  <c:v>775470</c:v>
                </c:pt>
                <c:pt idx="3">
                  <c:v>757533</c:v>
                </c:pt>
                <c:pt idx="4">
                  <c:v>582596.6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11008"/>
        <c:axId val="90825088"/>
      </c:areaChart>
      <c:catAx>
        <c:axId val="9081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0825088"/>
        <c:crosses val="autoZero"/>
        <c:auto val="1"/>
        <c:lblAlgn val="ctr"/>
        <c:lblOffset val="100"/>
        <c:noMultiLvlLbl val="0"/>
      </c:catAx>
      <c:valAx>
        <c:axId val="90825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811008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34890418837148002"/>
              </c:manualLayout>
            </c:layout>
            <c:tx>
              <c:rich>
                <a:bodyPr/>
                <a:lstStyle/>
                <a:p>
                  <a:pPr>
                    <a:defRPr b="0"/>
                  </a:pPr>
                  <a:r>
                    <a:rPr lang="en-US" b="0" dirty="0" smtClean="0"/>
                    <a:t>Dollars in Millions</a:t>
                  </a:r>
                  <a:endParaRPr lang="en-US" b="0" dirty="0"/>
                </a:p>
              </c:rich>
            </c:tx>
          </c:dispUnitsLbl>
        </c:dispUnits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0620479993986"/>
          <c:y val="0.11902099245099054"/>
          <c:w val="0.81969803774528183"/>
          <c:h val="0.61176251889714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'VP GO DS % of GF-S'!$A$10</c:f>
              <c:strCache>
                <c:ptCount val="1"/>
                <c:pt idx="0">
                  <c:v>Debt Service </c:v>
                </c:pt>
              </c:strCache>
            </c:strRef>
          </c:tx>
          <c:invertIfNegative val="0"/>
          <c:cat>
            <c:strRef>
              <c:f>'VP GO DS % of GF-S'!$B$9:$M$9</c:f>
              <c:strCache>
                <c:ptCount val="12"/>
                <c:pt idx="0">
                  <c:v>1991-93</c:v>
                </c:pt>
                <c:pt idx="1">
                  <c:v>1993-95</c:v>
                </c:pt>
                <c:pt idx="2">
                  <c:v>1995-97</c:v>
                </c:pt>
                <c:pt idx="3">
                  <c:v>1997-99</c:v>
                </c:pt>
                <c:pt idx="4">
                  <c:v>1999-01</c:v>
                </c:pt>
                <c:pt idx="5">
                  <c:v>2001-03</c:v>
                </c:pt>
                <c:pt idx="6">
                  <c:v>2003-05</c:v>
                </c:pt>
                <c:pt idx="7">
                  <c:v>2005-07</c:v>
                </c:pt>
                <c:pt idx="8">
                  <c:v>2007-09</c:v>
                </c:pt>
                <c:pt idx="9">
                  <c:v>2009-11</c:v>
                </c:pt>
                <c:pt idx="10">
                  <c:v>2011-13</c:v>
                </c:pt>
                <c:pt idx="11">
                  <c:v>2013-15</c:v>
                </c:pt>
              </c:strCache>
            </c:strRef>
          </c:cat>
          <c:val>
            <c:numRef>
              <c:f>'VP GO DS % of GF-S'!$B$10:$M$10</c:f>
              <c:numCache>
                <c:formatCode>_(* #,##0_);_(* \(#,##0\);_(* "-"_);_(@_)</c:formatCode>
                <c:ptCount val="12"/>
                <c:pt idx="0">
                  <c:v>581.91762807999987</c:v>
                </c:pt>
                <c:pt idx="1">
                  <c:v>719.6196434200001</c:v>
                </c:pt>
                <c:pt idx="2">
                  <c:v>835.11816300540011</c:v>
                </c:pt>
                <c:pt idx="3">
                  <c:v>961.61109654669997</c:v>
                </c:pt>
                <c:pt idx="4">
                  <c:v>1104.2733531449999</c:v>
                </c:pt>
                <c:pt idx="5">
                  <c:v>1198.3186124713998</c:v>
                </c:pt>
                <c:pt idx="6">
                  <c:v>1230.4813028095998</c:v>
                </c:pt>
                <c:pt idx="7">
                  <c:v>1368.2491703930002</c:v>
                </c:pt>
                <c:pt idx="8">
                  <c:v>1563.9956497361998</c:v>
                </c:pt>
                <c:pt idx="9">
                  <c:v>1770.4904759388</c:v>
                </c:pt>
                <c:pt idx="10">
                  <c:v>1906.5801758009</c:v>
                </c:pt>
                <c:pt idx="11">
                  <c:v>2083.8805427727593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67200"/>
        <c:axId val="90868736"/>
      </c:barChart>
      <c:lineChart>
        <c:grouping val="standard"/>
        <c:varyColors val="0"/>
        <c:ser>
          <c:idx val="2"/>
          <c:order val="1"/>
          <c:tx>
            <c:strRef>
              <c:f>'VP GO DS % of GF-S'!$A$12</c:f>
              <c:strCache>
                <c:ptCount val="1"/>
                <c:pt idx="0">
                  <c:v>Debt Service as % of GF-S Revenues</c:v>
                </c:pt>
              </c:strCache>
            </c:strRef>
          </c:tx>
          <c:marker>
            <c:symbol val="none"/>
          </c:marker>
          <c:cat>
            <c:strRef>
              <c:f>'VP GO DS % of GF-S'!$B$9:$M$9</c:f>
              <c:strCache>
                <c:ptCount val="12"/>
                <c:pt idx="0">
                  <c:v>1991-93</c:v>
                </c:pt>
                <c:pt idx="1">
                  <c:v>1993-95</c:v>
                </c:pt>
                <c:pt idx="2">
                  <c:v>1995-97</c:v>
                </c:pt>
                <c:pt idx="3">
                  <c:v>1997-99</c:v>
                </c:pt>
                <c:pt idx="4">
                  <c:v>1999-01</c:v>
                </c:pt>
                <c:pt idx="5">
                  <c:v>2001-03</c:v>
                </c:pt>
                <c:pt idx="6">
                  <c:v>2003-05</c:v>
                </c:pt>
                <c:pt idx="7">
                  <c:v>2005-07</c:v>
                </c:pt>
                <c:pt idx="8">
                  <c:v>2007-09</c:v>
                </c:pt>
                <c:pt idx="9">
                  <c:v>2009-11</c:v>
                </c:pt>
                <c:pt idx="10">
                  <c:v>2011-13</c:v>
                </c:pt>
                <c:pt idx="11">
                  <c:v>2013-15</c:v>
                </c:pt>
              </c:strCache>
            </c:strRef>
          </c:cat>
          <c:val>
            <c:numRef>
              <c:f>'VP GO DS % of GF-S'!$B$12:$M$12</c:f>
              <c:numCache>
                <c:formatCode>0.0%</c:formatCode>
                <c:ptCount val="12"/>
                <c:pt idx="0">
                  <c:v>3.8344598581971527E-2</c:v>
                </c:pt>
                <c:pt idx="1">
                  <c:v>4.2213858357482259E-2</c:v>
                </c:pt>
                <c:pt idx="2">
                  <c:v>4.7219165611523242E-2</c:v>
                </c:pt>
                <c:pt idx="3">
                  <c:v>4.9011778621136592E-2</c:v>
                </c:pt>
                <c:pt idx="4">
                  <c:v>5.1936476020364962E-2</c:v>
                </c:pt>
                <c:pt idx="5">
                  <c:v>5.6682210513759983E-2</c:v>
                </c:pt>
                <c:pt idx="6">
                  <c:v>4.9252743978289229E-2</c:v>
                </c:pt>
                <c:pt idx="7">
                  <c:v>4.5122486904099209E-2</c:v>
                </c:pt>
                <c:pt idx="8">
                  <c:v>5.1313876758955337E-2</c:v>
                </c:pt>
                <c:pt idx="9">
                  <c:v>5.9860380563911152E-2</c:v>
                </c:pt>
                <c:pt idx="10">
                  <c:v>6.1460951478060022E-2</c:v>
                </c:pt>
                <c:pt idx="11">
                  <c:v>6.3480687932883278E-2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80256"/>
        <c:axId val="90878720"/>
      </c:lineChart>
      <c:catAx>
        <c:axId val="9086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90868736"/>
        <c:crosses val="autoZero"/>
        <c:auto val="1"/>
        <c:lblAlgn val="ctr"/>
        <c:lblOffset val="100"/>
        <c:noMultiLvlLbl val="0"/>
      </c:catAx>
      <c:valAx>
        <c:axId val="9086873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90867200"/>
        <c:crosses val="autoZero"/>
        <c:crossBetween val="between"/>
      </c:valAx>
      <c:valAx>
        <c:axId val="90878720"/>
        <c:scaling>
          <c:orientation val="minMax"/>
          <c:max val="0.1400000000000000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90880256"/>
        <c:crosses val="max"/>
        <c:crossBetween val="between"/>
      </c:valAx>
      <c:catAx>
        <c:axId val="9088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08787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0.41346</cdr:x>
      <cdr:y>0.32526</cdr:y>
    </cdr:from>
    <cdr:to>
      <cdr:x>0.60577</cdr:x>
      <cdr:y>0.40642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432561"/>
          <a:ext cx="1524000" cy="35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latin typeface="Calibri" panose="020F0502020204030204" pitchFamily="34" charset="0"/>
            </a:rPr>
            <a:t>K-12 and Other Education</a:t>
          </a:r>
          <a:endParaRPr lang="en-US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0.41346</cdr:x>
      <cdr:y>0.46367</cdr:y>
    </cdr:from>
    <cdr:to>
      <cdr:x>0.5968</cdr:x>
      <cdr:y>0.54483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76600" y="2042161"/>
          <a:ext cx="1452933" cy="35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Calibri" panose="020F0502020204030204" pitchFamily="34" charset="0"/>
            </a:rPr>
            <a:t>Higher Education</a:t>
          </a:r>
        </a:p>
      </cdr:txBody>
    </cdr:sp>
  </cdr:relSizeAnchor>
  <cdr:relSizeAnchor xmlns:cdr="http://schemas.openxmlformats.org/drawingml/2006/chartDrawing">
    <cdr:from>
      <cdr:x>0.375</cdr:x>
      <cdr:y>0.63668</cdr:y>
    </cdr:from>
    <cdr:to>
      <cdr:x>0.63223</cdr:x>
      <cdr:y>0.71784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71800" y="2804161"/>
          <a:ext cx="2038496" cy="35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Calibri" panose="020F0502020204030204" pitchFamily="34" charset="0"/>
            </a:rPr>
            <a:t>Natural Resources</a:t>
          </a:r>
        </a:p>
      </cdr:txBody>
    </cdr:sp>
  </cdr:relSizeAnchor>
  <cdr:relSizeAnchor xmlns:cdr="http://schemas.openxmlformats.org/drawingml/2006/chartDrawing">
    <cdr:from>
      <cdr:x>0.40385</cdr:x>
      <cdr:y>0.74048</cdr:y>
    </cdr:from>
    <cdr:to>
      <cdr:x>0.61516</cdr:x>
      <cdr:y>0.82164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00400" y="3261361"/>
          <a:ext cx="1674590" cy="35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Calibri" panose="020F0502020204030204" pitchFamily="34" charset="0"/>
            </a:rPr>
            <a:t>Human Services</a:t>
          </a:r>
        </a:p>
      </cdr:txBody>
    </cdr:sp>
  </cdr:relSizeAnchor>
  <cdr:relSizeAnchor xmlns:cdr="http://schemas.openxmlformats.org/drawingml/2006/chartDrawing">
    <cdr:from>
      <cdr:x>0.29808</cdr:x>
      <cdr:y>0.82699</cdr:y>
    </cdr:from>
    <cdr:to>
      <cdr:x>0.78632</cdr:x>
      <cdr:y>0.90814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62200" y="3642361"/>
          <a:ext cx="3869241" cy="357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Calibri" panose="020F0502020204030204" pitchFamily="34" charset="0"/>
            </a:rPr>
            <a:t>Local Government Support &amp; Governmental Operations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0.89086</cdr:y>
    </cdr:from>
    <cdr:to>
      <cdr:x>0.81903</cdr:x>
      <cdr:y>0.9505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3618191"/>
          <a:ext cx="6553059" cy="24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>
              <a:latin typeface="Calibri" panose="020F0502020204030204" pitchFamily="34" charset="0"/>
            </a:rPr>
            <a:t>*Budgeted.  </a:t>
          </a:r>
        </a:p>
      </cdr:txBody>
    </cdr:sp>
  </cdr:relSizeAnchor>
  <cdr:relSizeAnchor xmlns:cdr="http://schemas.openxmlformats.org/drawingml/2006/chartDrawing">
    <cdr:from>
      <cdr:x>0.04762</cdr:x>
      <cdr:y>0.00563</cdr:y>
    </cdr:from>
    <cdr:to>
      <cdr:x>0.95077</cdr:x>
      <cdr:y>0.06463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000" y="22860"/>
          <a:ext cx="7226113" cy="239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(</a:t>
          </a:r>
          <a:r>
            <a:rPr lang="en-US" sz="1200" dirty="0"/>
            <a:t>Dollars in Millions)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BECC24-10AB-4C68-885C-05A9646A2150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0E955C-EC8F-4C6F-BA26-1ED8BA5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 Opportunity Pathways Account, Education Legacy Trust Account, and Pension Funding Stabilization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E955C-EC8F-4C6F-BA26-1ED8BA53A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953262" cy="95554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2809"/>
            <a:ext cx="4722419" cy="8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fld id="{B7F96D06-5D67-4773-ACD1-8EE309649A72}" type="datetime4">
              <a:rPr lang="en-US" smtClean="0"/>
              <a:pPr/>
              <a:t>October 3, 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62000" y="381000"/>
            <a:ext cx="7696200" cy="914400"/>
          </a:xfrm>
          <a:prstGeom prst="rect">
            <a:avLst/>
          </a:prstGeom>
        </p:spPr>
        <p:txBody>
          <a:bodyPr/>
          <a:lstStyle>
            <a:lvl1pPr marL="55562" indent="0" algn="ctr">
              <a:buFontTx/>
              <a:buNone/>
              <a:defRPr sz="3200" b="1" cap="none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5400" y="1524000"/>
            <a:ext cx="6477000" cy="4267200"/>
          </a:xfrm>
          <a:prstGeom prst="rect">
            <a:avLst/>
          </a:prstGeom>
        </p:spPr>
        <p:txBody>
          <a:bodyPr/>
          <a:lstStyle>
            <a:lvl1pPr marL="228600" indent="-173038">
              <a:buFont typeface="Garamond" panose="02020404030301010803" pitchFamily="18" charset="0"/>
              <a:buChar char="»"/>
              <a:defRPr sz="2200"/>
            </a:lvl1pPr>
            <a:lvl2pPr marL="461963" indent="-177800">
              <a:spcBef>
                <a:spcPts val="1800"/>
              </a:spcBef>
              <a:buFont typeface="Arial Narrow" panose="020B0606020202030204" pitchFamily="34" charset="0"/>
              <a:buChar char="›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2000" y="381000"/>
            <a:ext cx="7696200" cy="914400"/>
          </a:xfrm>
          <a:prstGeom prst="rect">
            <a:avLst/>
          </a:prstGeom>
        </p:spPr>
        <p:txBody>
          <a:bodyPr/>
          <a:lstStyle>
            <a:lvl1pPr marL="55562" indent="0" algn="ctr">
              <a:buFontTx/>
              <a:buNone/>
              <a:defRPr sz="3200" b="1" cap="none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6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fld id="{999D1267-7CCF-4228-AF52-2C90FC2CDA27}" type="datetime4">
              <a:rPr lang="en-US" smtClean="0"/>
              <a:pPr/>
              <a:t>October 3,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62000" y="381000"/>
            <a:ext cx="7696200" cy="914400"/>
          </a:xfrm>
          <a:prstGeom prst="rect">
            <a:avLst/>
          </a:prstGeom>
        </p:spPr>
        <p:txBody>
          <a:bodyPr/>
          <a:lstStyle>
            <a:lvl1pPr marL="55562" indent="0" algn="ctr">
              <a:buFontTx/>
              <a:buNone/>
              <a:defRPr sz="3200" b="1" cap="none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4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fld id="{6AFB6D28-A135-4AAF-B669-49BB43C74612}" type="datetime4">
              <a:rPr lang="en-US" smtClean="0"/>
              <a:pPr/>
              <a:t>October 3, 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524000" y="1447800"/>
            <a:ext cx="60960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2000" y="381000"/>
            <a:ext cx="7696200" cy="914400"/>
          </a:xfrm>
          <a:prstGeom prst="rect">
            <a:avLst/>
          </a:prstGeom>
        </p:spPr>
        <p:txBody>
          <a:bodyPr/>
          <a:lstStyle>
            <a:lvl1pPr marL="55562" indent="0" algn="ctr">
              <a:buFontTx/>
              <a:buNone/>
              <a:defRPr sz="3200" b="1" cap="none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fld id="{944DAE98-50BA-482F-A761-996168A30F17}" type="datetime4">
              <a:rPr lang="en-US" smtClean="0"/>
              <a:pPr/>
              <a:t>October 3,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752600" y="1447800"/>
            <a:ext cx="5638800" cy="41148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2000" y="381000"/>
            <a:ext cx="7696200" cy="914400"/>
          </a:xfrm>
          <a:prstGeom prst="rect">
            <a:avLst/>
          </a:prstGeom>
        </p:spPr>
        <p:txBody>
          <a:bodyPr/>
          <a:lstStyle>
            <a:lvl1pPr marL="55562" indent="0" algn="ctr">
              <a:buFontTx/>
              <a:buNone/>
              <a:defRPr sz="3200" b="1" cap="none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4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imag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fld id="{BB441786-6BFF-437B-B204-4471EE40238F}" type="datetime4">
              <a:rPr lang="en-US" smtClean="0"/>
              <a:pPr/>
              <a:t>October 3,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D7F1ABF-CE35-4BF2-A2ED-4F50B5C41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3"/>
          </p:nvPr>
        </p:nvSpPr>
        <p:spPr>
          <a:xfrm>
            <a:off x="1371600" y="1447800"/>
            <a:ext cx="6400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2000" y="381000"/>
            <a:ext cx="7696200" cy="914400"/>
          </a:xfrm>
          <a:prstGeom prst="rect">
            <a:avLst/>
          </a:prstGeom>
        </p:spPr>
        <p:txBody>
          <a:bodyPr/>
          <a:lstStyle>
            <a:lvl1pPr marL="55562" indent="0" algn="ctr">
              <a:buFontTx/>
              <a:buNone/>
              <a:defRPr sz="3200" b="1" cap="none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295400"/>
            <a:ext cx="9144000" cy="556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6346"/>
            <a:ext cx="4722419" cy="81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937"/>
            <a:ext cx="953262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8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60" r:id="rId4"/>
    <p:sldLayoutId id="2147483652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00B050"/>
          </a:solidFill>
          <a:latin typeface="Britannic Bold" panose="020B0903060703020204" pitchFamily="34" charset="0"/>
          <a:ea typeface="+mj-ea"/>
          <a:cs typeface="Tahoma" panose="020B0604030504040204" pitchFamily="34" charset="0"/>
        </a:defRPr>
      </a:lvl1pPr>
    </p:titleStyle>
    <p:bodyStyle>
      <a:lvl1pPr marL="228600" indent="-173038" algn="l" defTabSz="914400" rtl="0" eaLnBrk="1" latinLnBrk="0" hangingPunct="1">
        <a:spcBef>
          <a:spcPct val="20000"/>
        </a:spcBef>
        <a:buFont typeface="Arial Narrow" panose="020B0606020202030204" pitchFamily="34" charset="0"/>
        <a:buChar char="›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76263" indent="-292100" algn="l" defTabSz="914400" rtl="0" eaLnBrk="1" latinLnBrk="0" hangingPunct="1">
        <a:spcBef>
          <a:spcPct val="20000"/>
        </a:spcBef>
        <a:buFont typeface="Garamond" panose="02020404030301010803" pitchFamily="18" charset="0"/>
        <a:buChar char="»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976" y="2286000"/>
            <a:ext cx="6480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chemeClr val="bg1"/>
                </a:solidFill>
              </a:rPr>
              <a:t>2015-17</a:t>
            </a:r>
          </a:p>
          <a:p>
            <a:pPr algn="ctr"/>
            <a:r>
              <a:rPr lang="en-US" sz="4000" b="1" cap="small" dirty="0" smtClean="0">
                <a:solidFill>
                  <a:schemeClr val="bg1"/>
                </a:solidFill>
              </a:rPr>
              <a:t>Capital Budget Overview</a:t>
            </a:r>
            <a:endParaRPr lang="en-US" sz="4000" b="1" cap="small" baseline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257" y="3886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Engineering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&amp; Architectural Services Fall Client Workshop</a:t>
            </a:r>
            <a:endParaRPr lang="en-US" sz="2800" b="1" cap="none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457598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none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October 8,</a:t>
            </a:r>
            <a:r>
              <a:rPr lang="en-US" sz="2000" b="1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2014</a:t>
            </a:r>
            <a:endParaRPr lang="en-US" sz="2000" b="1" cap="none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Capital Project Types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447800"/>
            <a:ext cx="7086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Public school buildings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College and university buildings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Prison facilities and juvenile rehabilitation facilities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Mental health institutions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State office buildings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Parks and recreation facilities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Low-income housing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State and local museums and cultural facilities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Local government infrastructure improvements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Wastewater and toxic waste cleanup facilities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Wildlife habitat conservation and open space projects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State land purchases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October 8, 2014</a:t>
            </a:r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6400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Office of 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Capital Projects</a:t>
            </a:r>
          </a:p>
          <a:p>
            <a:r>
              <a:rPr lang="en-US" sz="1800" b="0" dirty="0"/>
              <a:t>Typically Have a Useful Life of 13 Years and Involve an Architect and/or Engineer  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Construction of new buildings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Major repairs, reconstruction, and additions to an existing building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Utility, landscaping, and infrastructure work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Equipment necessary for the operation of a particular facility if the equipment is part of a construction or reconstruction project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Architectural planning and design and engineering studies for a specific capital project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Acquisition of land and buildings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Administrative costs directly related to the capital project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October 8, 2014</a:t>
            </a:r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6400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Office of 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8,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Capital Budget </a:t>
            </a:r>
            <a:r>
              <a:rPr lang="en-US" sz="3600" b="1" dirty="0" smtClean="0"/>
              <a:t>History</a:t>
            </a:r>
            <a:endParaRPr lang="en-US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528681"/>
              </p:ext>
            </p:extLst>
          </p:nvPr>
        </p:nvGraphicFramePr>
        <p:xfrm>
          <a:off x="381000" y="1371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4"/>
          <p:cNvSpPr txBox="1"/>
          <p:nvPr/>
        </p:nvSpPr>
        <p:spPr>
          <a:xfrm>
            <a:off x="1662070" y="2383946"/>
            <a:ext cx="762000" cy="2438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$3,593</a:t>
            </a:r>
          </a:p>
        </p:txBody>
      </p:sp>
      <p:sp>
        <p:nvSpPr>
          <p:cNvPr id="8" name="TextBox 60"/>
          <p:cNvSpPr txBox="1"/>
          <p:nvPr/>
        </p:nvSpPr>
        <p:spPr>
          <a:xfrm>
            <a:off x="3087988" y="1660875"/>
            <a:ext cx="762000" cy="2438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$4,487</a:t>
            </a:r>
          </a:p>
        </p:txBody>
      </p:sp>
      <p:sp>
        <p:nvSpPr>
          <p:cNvPr id="9" name="TextBox 61"/>
          <p:cNvSpPr txBox="1"/>
          <p:nvPr/>
        </p:nvSpPr>
        <p:spPr>
          <a:xfrm>
            <a:off x="4510508" y="2574820"/>
            <a:ext cx="762000" cy="24384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$3,369</a:t>
            </a:r>
          </a:p>
        </p:txBody>
      </p:sp>
      <p:sp>
        <p:nvSpPr>
          <p:cNvPr id="10" name="TextBox 62"/>
          <p:cNvSpPr txBox="1"/>
          <p:nvPr/>
        </p:nvSpPr>
        <p:spPr>
          <a:xfrm>
            <a:off x="5942580" y="2334907"/>
            <a:ext cx="762000" cy="2438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$3,708</a:t>
            </a:r>
          </a:p>
        </p:txBody>
      </p:sp>
      <p:sp>
        <p:nvSpPr>
          <p:cNvPr id="11" name="TextBox 63"/>
          <p:cNvSpPr txBox="1"/>
          <p:nvPr/>
        </p:nvSpPr>
        <p:spPr>
          <a:xfrm>
            <a:off x="7368017" y="2407635"/>
            <a:ext cx="762000" cy="2438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$3,612</a:t>
            </a: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6400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Office of 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/>
              <a:t>Capital Budget Functional Area </a:t>
            </a:r>
            <a:r>
              <a:rPr lang="en-US" sz="3600" dirty="0" smtClean="0"/>
              <a:t>History</a:t>
            </a:r>
          </a:p>
          <a:p>
            <a:r>
              <a:rPr lang="en-US" sz="2800" dirty="0" smtClean="0"/>
              <a:t>All Funds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833838"/>
              </p:ext>
            </p:extLst>
          </p:nvPr>
        </p:nvGraphicFramePr>
        <p:xfrm>
          <a:off x="609600" y="1767839"/>
          <a:ext cx="7924800" cy="440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October 8, 2014</a:t>
            </a:r>
            <a:endParaRPr lang="en-US" dirty="0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6400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Office of 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/>
              <a:t>General Fund Debt Service</a:t>
            </a:r>
            <a:br>
              <a:rPr lang="en-US" sz="3600" dirty="0"/>
            </a:br>
            <a:r>
              <a:rPr lang="en-US" sz="3600" dirty="0"/>
              <a:t>Percent of Near General Fund Revenue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767940"/>
              </p:ext>
            </p:extLst>
          </p:nvPr>
        </p:nvGraphicFramePr>
        <p:xfrm>
          <a:off x="609600" y="1828800"/>
          <a:ext cx="8001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933616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2013-15 debt service is $2.084 billion or 6.3% of near general fund. </a:t>
            </a:r>
            <a:endParaRPr lang="en-US" i="1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October 8, 2014</a:t>
            </a:r>
            <a:endParaRPr lang="en-US" dirty="0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6400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Office of 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9183" y="381000"/>
            <a:ext cx="7848600" cy="1219200"/>
          </a:xfrm>
        </p:spPr>
        <p:txBody>
          <a:bodyPr/>
          <a:lstStyle/>
          <a:p>
            <a:r>
              <a:rPr lang="en-US" sz="3400" dirty="0"/>
              <a:t>Projected </a:t>
            </a:r>
            <a:r>
              <a:rPr lang="en-US" sz="3400" dirty="0" smtClean="0"/>
              <a:t>2015-17 </a:t>
            </a:r>
            <a:r>
              <a:rPr lang="en-US" sz="3400" dirty="0"/>
              <a:t>bond capacity </a:t>
            </a:r>
            <a:r>
              <a:rPr lang="en-US" sz="3400" dirty="0" smtClean="0"/>
              <a:t>is </a:t>
            </a:r>
            <a:r>
              <a:rPr lang="en-US" sz="3400" dirty="0"/>
              <a:t>$</a:t>
            </a:r>
            <a:r>
              <a:rPr lang="en-US" sz="3400" dirty="0" smtClean="0"/>
              <a:t>2 billion</a:t>
            </a:r>
          </a:p>
          <a:p>
            <a:r>
              <a:rPr lang="en-US" sz="1200" b="0" i="1" dirty="0" smtClean="0"/>
              <a:t>(Dollars in Millions</a:t>
            </a:r>
            <a:endParaRPr lang="en-US" sz="1200" b="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21195"/>
              </p:ext>
            </p:extLst>
          </p:nvPr>
        </p:nvGraphicFramePr>
        <p:xfrm>
          <a:off x="685800" y="1295400"/>
          <a:ext cx="77724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406"/>
                <a:gridCol w="2221194"/>
                <a:gridCol w="2209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2015-17 Agency</a:t>
                      </a:r>
                      <a:r>
                        <a:rPr lang="en-US" baseline="0" dirty="0" smtClean="0"/>
                        <a:t>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GO 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Funds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Governmental 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$970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$352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$410</a:t>
                      </a:r>
                      <a:endParaRPr lang="en-US" b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Natural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$974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$1,603</a:t>
                      </a:r>
                      <a:endParaRPr lang="en-US" b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Higher Education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$1,080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$1,479</a:t>
                      </a:r>
                      <a:endParaRPr lang="en-US" b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K-12</a:t>
                      </a:r>
                      <a:r>
                        <a:rPr lang="en-US" baseline="0" dirty="0" smtClean="0"/>
                        <a:t> &amp; Other Education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$2,983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$3,219</a:t>
                      </a:r>
                      <a:endParaRPr lang="en-US" b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Total 2015-17 Requests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$5,945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smtClean="0"/>
                        <a:t>$7,681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October 8, 2014</a:t>
            </a:r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6400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Office of Financial Management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67985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agencies have requested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almost </a:t>
            </a:r>
            <a:r>
              <a:rPr lang="en-US" i="1" dirty="0" smtClean="0"/>
              <a:t>$4 billion </a:t>
            </a:r>
            <a:r>
              <a:rPr lang="en-US" dirty="0" smtClean="0"/>
              <a:t>more in GO bonds than available capacity.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43200"/>
            <a:ext cx="62453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more information, please visit:</a:t>
            </a:r>
          </a:p>
          <a:p>
            <a:pPr algn="ctr">
              <a:spcBef>
                <a:spcPts val="600"/>
              </a:spcBef>
            </a:pPr>
            <a:r>
              <a:rPr lang="en-US" sz="3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ofm.wa.gov</a:t>
            </a:r>
          </a:p>
        </p:txBody>
      </p:sp>
    </p:spTree>
    <p:extLst>
      <p:ext uri="{BB962C8B-B14F-4D97-AF65-F5344CB8AC3E}">
        <p14:creationId xmlns:p14="http://schemas.microsoft.com/office/powerpoint/2010/main" val="2007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sleeWeb">
      <a:dk1>
        <a:sysClr val="windowText" lastClr="000000"/>
      </a:dk1>
      <a:lt1>
        <a:sysClr val="window" lastClr="FFFFFF"/>
      </a:lt1>
      <a:dk2>
        <a:srgbClr val="18436D"/>
      </a:dk2>
      <a:lt2>
        <a:srgbClr val="E7DEC9"/>
      </a:lt2>
      <a:accent1>
        <a:srgbClr val="23689F"/>
      </a:accent1>
      <a:accent2>
        <a:srgbClr val="DE8B06"/>
      </a:accent2>
      <a:accent3>
        <a:srgbClr val="6F8F2F"/>
      </a:accent3>
      <a:accent4>
        <a:srgbClr val="EFEFEF"/>
      </a:accent4>
      <a:accent5>
        <a:srgbClr val="FF7700"/>
      </a:accent5>
      <a:accent6>
        <a:srgbClr val="475A8D"/>
      </a:accent6>
      <a:hlink>
        <a:srgbClr val="C9DF9E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EWUPACEUPKES-170-8187</_dlc_DocId>
    <_dlc_DocIdUrl xmlns="ab5d7b00-834a-4efe-8968-9d97478a3691">
      <Url>http://stage-des/_layouts/DocIdRedir.aspx?ID=EWUPACEUPKES-170-8187</Url>
      <Description>EWUPACEUPKES-170-8187</Description>
    </_dlc_DocIdUrl>
  </documentManagement>
</p:properties>
</file>

<file path=customXml/itemProps1.xml><?xml version="1.0" encoding="utf-8"?>
<ds:datastoreItem xmlns:ds="http://schemas.openxmlformats.org/officeDocument/2006/customXml" ds:itemID="{DFBE7CC0-B671-4EAC-85F9-C48913C8BE4E}"/>
</file>

<file path=customXml/itemProps2.xml><?xml version="1.0" encoding="utf-8"?>
<ds:datastoreItem xmlns:ds="http://schemas.openxmlformats.org/officeDocument/2006/customXml" ds:itemID="{AFD56299-76CF-4044-B2E6-20186BD5DF85}"/>
</file>

<file path=customXml/itemProps3.xml><?xml version="1.0" encoding="utf-8"?>
<ds:datastoreItem xmlns:ds="http://schemas.openxmlformats.org/officeDocument/2006/customXml" ds:itemID="{B9F7FB74-A3F1-4172-A3ED-185705410E13}"/>
</file>

<file path=customXml/itemProps4.xml><?xml version="1.0" encoding="utf-8"?>
<ds:datastoreItem xmlns:ds="http://schemas.openxmlformats.org/officeDocument/2006/customXml" ds:itemID="{8B96A895-3006-451D-B93A-64ECA1A68931}"/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383</Words>
  <Application>Microsoft Office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Financial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Kelly, Searetha (DES)</cp:lastModifiedBy>
  <cp:revision>31</cp:revision>
  <cp:lastPrinted>2013-10-31T17:15:25Z</cp:lastPrinted>
  <dcterms:created xsi:type="dcterms:W3CDTF">2013-10-31T16:10:25Z</dcterms:created>
  <dcterms:modified xsi:type="dcterms:W3CDTF">2014-10-03T15:46:04Z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_dlc_DocIdItemGuid">
    <vt:lpwstr>0e02849d-fcf5-423e-a0be-a34a814c40bb</vt:lpwstr>
  </property>
</Properties>
</file>