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2.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1.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7" r:id="rId5"/>
    <p:sldId id="259" r:id="rId6"/>
    <p:sldId id="260" r:id="rId7"/>
    <p:sldId id="261" r:id="rId8"/>
    <p:sldId id="262" r:id="rId9"/>
    <p:sldId id="263" r:id="rId10"/>
    <p:sldId id="265" r:id="rId11"/>
    <p:sldId id="266" r:id="rId12"/>
    <p:sldId id="268" r:id="rId13"/>
    <p:sldId id="272" r:id="rId14"/>
    <p:sldId id="269" r:id="rId15"/>
    <p:sldId id="273" r:id="rId16"/>
    <p:sldId id="274" r:id="rId17"/>
    <p:sldId id="275" r:id="rId18"/>
    <p:sldId id="264" r:id="rId19"/>
    <p:sldId id="267"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420" y="1242"/>
      </p:cViewPr>
      <p:guideLst>
        <p:guide orient="horz" pos="2160"/>
        <p:guide pos="2880"/>
      </p:guideLst>
    </p:cSldViewPr>
  </p:slideViewPr>
  <p:notesTextViewPr>
    <p:cViewPr>
      <p:scale>
        <a:sx n="1" d="1"/>
        <a:sy n="1" d="1"/>
      </p:scale>
      <p:origin x="0" y="0"/>
    </p:cViewPr>
  </p:notesTextViewPr>
  <p:sorterViewPr>
    <p:cViewPr>
      <p:scale>
        <a:sx n="100" d="100"/>
        <a:sy n="100" d="100"/>
      </p:scale>
      <p:origin x="0" y="183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4.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B599B93-BBF1-4403-810C-84E882E93F02}" type="datetimeFigureOut">
              <a:rPr lang="en-US" smtClean="0"/>
              <a:t>10/8/2014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58AAD4-88AA-4AB8-8451-F2B6985B290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599B93-BBF1-4403-810C-84E882E93F02}" type="datetimeFigureOut">
              <a:rPr lang="en-US" smtClean="0"/>
              <a:t>10/8/2014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58AAD4-88AA-4AB8-8451-F2B6985B290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599B93-BBF1-4403-810C-84E882E93F02}" type="datetimeFigureOut">
              <a:rPr lang="en-US" smtClean="0"/>
              <a:t>10/8/2014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58AAD4-88AA-4AB8-8451-F2B6985B290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599B93-BBF1-4403-810C-84E882E93F02}" type="datetimeFigureOut">
              <a:rPr lang="en-US" smtClean="0"/>
              <a:t>10/8/2014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58AAD4-88AA-4AB8-8451-F2B6985B290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599B93-BBF1-4403-810C-84E882E93F02}" type="datetimeFigureOut">
              <a:rPr lang="en-US" smtClean="0"/>
              <a:t>10/8/2014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58AAD4-88AA-4AB8-8451-F2B6985B290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B599B93-BBF1-4403-810C-84E882E93F02}" type="datetimeFigureOut">
              <a:rPr lang="en-US" smtClean="0"/>
              <a:t>10/8/2014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58AAD4-88AA-4AB8-8451-F2B6985B290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599B93-BBF1-4403-810C-84E882E93F02}" type="datetimeFigureOut">
              <a:rPr lang="en-US" smtClean="0"/>
              <a:t>10/8/2014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58AAD4-88AA-4AB8-8451-F2B6985B290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599B93-BBF1-4403-810C-84E882E93F02}" type="datetimeFigureOut">
              <a:rPr lang="en-US" smtClean="0"/>
              <a:t>10/8/2014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58AAD4-88AA-4AB8-8451-F2B6985B290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599B93-BBF1-4403-810C-84E882E93F02}" type="datetimeFigureOut">
              <a:rPr lang="en-US" smtClean="0"/>
              <a:t>10/8/2014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58AAD4-88AA-4AB8-8451-F2B6985B290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599B93-BBF1-4403-810C-84E882E93F02}" type="datetimeFigureOut">
              <a:rPr lang="en-US" smtClean="0"/>
              <a:t>10/8/2014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58AAD4-88AA-4AB8-8451-F2B6985B2904}"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7B599B93-BBF1-4403-810C-84E882E93F02}" type="datetimeFigureOut">
              <a:rPr lang="en-US" smtClean="0"/>
              <a:t>10/8/2014</a:t>
            </a:fld>
            <a:endParaRPr lang="en-US"/>
          </a:p>
        </p:txBody>
      </p:sp>
      <p:sp>
        <p:nvSpPr>
          <p:cNvPr id="9" name="Slide Number Placeholder 8"/>
          <p:cNvSpPr>
            <a:spLocks noGrp="1"/>
          </p:cNvSpPr>
          <p:nvPr>
            <p:ph type="sldNum" sz="quarter" idx="11"/>
          </p:nvPr>
        </p:nvSpPr>
        <p:spPr/>
        <p:txBody>
          <a:bodyPr/>
          <a:lstStyle/>
          <a:p>
            <a:fld id="{3758AAD4-88AA-4AB8-8451-F2B6985B2904}"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3758AAD4-88AA-4AB8-8451-F2B6985B2904}"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7B599B93-BBF1-4403-810C-84E882E93F02}" type="datetimeFigureOut">
              <a:rPr lang="en-US" smtClean="0"/>
              <a:t>10/8/2014</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rtp-law.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dirty="0" smtClean="0"/>
              <a:t>Modern Application of the </a:t>
            </a:r>
            <a:r>
              <a:rPr lang="en-US" sz="6000" dirty="0" err="1" smtClean="0"/>
              <a:t>Spearin</a:t>
            </a:r>
            <a:r>
              <a:rPr lang="en-US" sz="6000" dirty="0" smtClean="0"/>
              <a:t> Doctrine</a:t>
            </a:r>
            <a:endParaRPr lang="en-US" sz="6000" dirty="0"/>
          </a:p>
        </p:txBody>
      </p:sp>
      <p:sp>
        <p:nvSpPr>
          <p:cNvPr id="3" name="Subtitle 2"/>
          <p:cNvSpPr>
            <a:spLocks noGrp="1"/>
          </p:cNvSpPr>
          <p:nvPr>
            <p:ph type="subTitle" idx="1"/>
          </p:nvPr>
        </p:nvSpPr>
        <p:spPr/>
        <p:txBody>
          <a:bodyPr>
            <a:noAutofit/>
          </a:bodyPr>
          <a:lstStyle/>
          <a:p>
            <a:r>
              <a:rPr lang="en-US" sz="3200" b="1" dirty="0" smtClean="0">
                <a:solidFill>
                  <a:schemeClr val="tx1">
                    <a:lumMod val="75000"/>
                    <a:lumOff val="25000"/>
                  </a:schemeClr>
                </a:solidFill>
              </a:rPr>
              <a:t>Robynne T. Parkinson</a:t>
            </a:r>
          </a:p>
          <a:p>
            <a:r>
              <a:rPr lang="en-US" sz="3200" b="1" dirty="0" smtClean="0">
                <a:solidFill>
                  <a:schemeClr val="tx1">
                    <a:lumMod val="75000"/>
                    <a:lumOff val="25000"/>
                  </a:schemeClr>
                </a:solidFill>
              </a:rPr>
              <a:t>Thaxton Parkinson </a:t>
            </a:r>
            <a:r>
              <a:rPr lang="en-US" sz="3200" b="1" dirty="0" err="1" smtClean="0">
                <a:solidFill>
                  <a:schemeClr val="tx1">
                    <a:lumMod val="75000"/>
                    <a:lumOff val="25000"/>
                  </a:schemeClr>
                </a:solidFill>
              </a:rPr>
              <a:t>pllc</a:t>
            </a:r>
            <a:endParaRPr lang="en-US" sz="3200" b="1" dirty="0">
              <a:solidFill>
                <a:schemeClr val="tx1">
                  <a:lumMod val="75000"/>
                  <a:lumOff val="25000"/>
                </a:schemeClr>
              </a:solidFill>
            </a:endParaRPr>
          </a:p>
        </p:txBody>
      </p:sp>
    </p:spTree>
    <p:extLst>
      <p:ext uri="{BB962C8B-B14F-4D97-AF65-F5344CB8AC3E}">
        <p14:creationId xmlns:p14="http://schemas.microsoft.com/office/powerpoint/2010/main" val="21753066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Design-Build </a:t>
            </a:r>
            <a:endParaRPr lang="en-US" dirty="0"/>
          </a:p>
        </p:txBody>
      </p:sp>
      <p:sp>
        <p:nvSpPr>
          <p:cNvPr id="3" name="Content Placeholder 2"/>
          <p:cNvSpPr>
            <a:spLocks noGrp="1"/>
          </p:cNvSpPr>
          <p:nvPr>
            <p:ph idx="1"/>
          </p:nvPr>
        </p:nvSpPr>
        <p:spPr/>
        <p:txBody>
          <a:bodyPr>
            <a:normAutofit/>
          </a:bodyPr>
          <a:lstStyle/>
          <a:p>
            <a:r>
              <a:rPr lang="en-US" sz="3200" dirty="0" smtClean="0"/>
              <a:t>Owner provides performance rather than prescriptive specification</a:t>
            </a:r>
          </a:p>
          <a:p>
            <a:r>
              <a:rPr lang="en-US" sz="3200" dirty="0" smtClean="0"/>
              <a:t>Design-Builder carries the risk of the performance of the project</a:t>
            </a:r>
          </a:p>
          <a:p>
            <a:r>
              <a:rPr lang="en-US" sz="3200" dirty="0" smtClean="0"/>
              <a:t>Design-Builder selected largely on qualifications</a:t>
            </a:r>
            <a:endParaRPr lang="en-US" sz="3200" dirty="0"/>
          </a:p>
        </p:txBody>
      </p:sp>
    </p:spTree>
    <p:extLst>
      <p:ext uri="{BB962C8B-B14F-4D97-AF65-F5344CB8AC3E}">
        <p14:creationId xmlns:p14="http://schemas.microsoft.com/office/powerpoint/2010/main" val="4127373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GC/CM</a:t>
            </a:r>
            <a:endParaRPr lang="en-US" dirty="0"/>
          </a:p>
        </p:txBody>
      </p:sp>
      <p:sp>
        <p:nvSpPr>
          <p:cNvPr id="3" name="Content Placeholder 2"/>
          <p:cNvSpPr>
            <a:spLocks noGrp="1"/>
          </p:cNvSpPr>
          <p:nvPr>
            <p:ph idx="1"/>
          </p:nvPr>
        </p:nvSpPr>
        <p:spPr/>
        <p:txBody>
          <a:bodyPr>
            <a:normAutofit/>
          </a:bodyPr>
          <a:lstStyle/>
          <a:p>
            <a:r>
              <a:rPr lang="en-US" sz="2800" dirty="0" smtClean="0"/>
              <a:t>Owner provides prescriptive specifications with some performance</a:t>
            </a:r>
          </a:p>
          <a:p>
            <a:r>
              <a:rPr lang="en-US" sz="2800" dirty="0" smtClean="0"/>
              <a:t>Contractor selected early and provides constructability and value engineering analysis</a:t>
            </a:r>
          </a:p>
          <a:p>
            <a:r>
              <a:rPr lang="en-US" sz="2800" dirty="0" smtClean="0"/>
              <a:t>Contractor selection is focused on qualifications</a:t>
            </a:r>
          </a:p>
          <a:p>
            <a:r>
              <a:rPr lang="en-US" sz="2800" dirty="0" smtClean="0"/>
              <a:t>Subcontractor selection</a:t>
            </a:r>
          </a:p>
          <a:p>
            <a:pPr lvl="1"/>
            <a:r>
              <a:rPr lang="en-US" sz="2600" dirty="0" smtClean="0"/>
              <a:t>Limited prequalification (mechanical and electrical subcontractors)</a:t>
            </a:r>
          </a:p>
          <a:p>
            <a:pPr lvl="1"/>
            <a:r>
              <a:rPr lang="en-US" sz="2600" dirty="0" smtClean="0"/>
              <a:t>Hard money bid</a:t>
            </a:r>
            <a:endParaRPr lang="en-US" sz="2600" dirty="0"/>
          </a:p>
        </p:txBody>
      </p:sp>
    </p:spTree>
    <p:extLst>
      <p:ext uri="{BB962C8B-B14F-4D97-AF65-F5344CB8AC3E}">
        <p14:creationId xmlns:p14="http://schemas.microsoft.com/office/powerpoint/2010/main" val="1140750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en-US" altLang="en-US" i="1" dirty="0" smtClean="0"/>
              <a:t>M.A. Mortenson Co. </a:t>
            </a:r>
            <a:r>
              <a:rPr lang="en-US" altLang="en-US" dirty="0" smtClean="0"/>
              <a:t>(1993)</a:t>
            </a:r>
          </a:p>
        </p:txBody>
      </p:sp>
      <p:sp>
        <p:nvSpPr>
          <p:cNvPr id="91139" name="Rectangle 3"/>
          <p:cNvSpPr>
            <a:spLocks noGrp="1" noChangeArrowheads="1"/>
          </p:cNvSpPr>
          <p:nvPr>
            <p:ph type="body" idx="1"/>
          </p:nvPr>
        </p:nvSpPr>
        <p:spPr/>
        <p:txBody>
          <a:bodyPr/>
          <a:lstStyle/>
          <a:p>
            <a:r>
              <a:rPr lang="en-US" altLang="en-US" dirty="0" smtClean="0"/>
              <a:t>Design-build of Air Force </a:t>
            </a:r>
            <a:r>
              <a:rPr lang="en-US" altLang="en-US" dirty="0" smtClean="0"/>
              <a:t>medical clinic</a:t>
            </a:r>
          </a:p>
          <a:p>
            <a:r>
              <a:rPr lang="en-US" altLang="en-US" dirty="0" smtClean="0"/>
              <a:t>Design-Builder entitled to rely on 30% bridging documents</a:t>
            </a:r>
            <a:endParaRPr lang="en-US" altLang="en-US" dirty="0" smtClean="0"/>
          </a:p>
          <a:p>
            <a:r>
              <a:rPr lang="en-US" altLang="en-US" dirty="0" smtClean="0"/>
              <a:t>Corps rejected request for equitable adjustment </a:t>
            </a:r>
            <a:r>
              <a:rPr lang="en-US" altLang="en-US" dirty="0" smtClean="0"/>
              <a:t>when quantities in bridging documents were low</a:t>
            </a:r>
            <a:endParaRPr lang="en-US" altLang="en-US" dirty="0" smtClean="0"/>
          </a:p>
          <a:p>
            <a:r>
              <a:rPr lang="en-US" altLang="en-US" dirty="0" smtClean="0"/>
              <a:t>Board agreed that Corps had warranted information</a:t>
            </a:r>
          </a:p>
        </p:txBody>
      </p:sp>
      <p:sp>
        <p:nvSpPr>
          <p:cNvPr id="4" name="Rectangle 23"/>
          <p:cNvSpPr>
            <a:spLocks noGrp="1" noChangeArrowheads="1"/>
          </p:cNvSpPr>
          <p:nvPr>
            <p:ph type="sldNum" sz="quarter" idx="10"/>
          </p:nvPr>
        </p:nvSpPr>
        <p:spPr>
          <a:xfrm>
            <a:off x="6838653" y="6566419"/>
            <a:ext cx="2134195" cy="282834"/>
          </a:xfrm>
        </p:spPr>
        <p:txBody>
          <a:bodyPr/>
          <a:lstStyle>
            <a:lvl1pPr>
              <a:defRPr/>
            </a:lvl1pPr>
          </a:lstStyle>
          <a:p>
            <a:pPr>
              <a:defRPr/>
            </a:pPr>
            <a:fld id="{F1A3F0EA-A7BC-4C30-A011-2D38FA01B7CA}" type="slidenum">
              <a:rPr lang="en-US"/>
              <a:pPr>
                <a:defRPr/>
              </a:pPr>
              <a:t>12</a:t>
            </a:fld>
            <a:endParaRPr lang="en-US" dirty="0"/>
          </a:p>
        </p:txBody>
      </p:sp>
    </p:spTree>
    <p:extLst>
      <p:ext uri="{BB962C8B-B14F-4D97-AF65-F5344CB8AC3E}">
        <p14:creationId xmlns:p14="http://schemas.microsoft.com/office/powerpoint/2010/main" val="2524109778"/>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600" dirty="0"/>
              <a:t>M.A. Mortenson Co</a:t>
            </a:r>
            <a:r>
              <a:rPr lang="en-US" altLang="en-US" sz="3600" dirty="0" smtClean="0"/>
              <a:t>.</a:t>
            </a:r>
            <a:r>
              <a:rPr lang="en-US" sz="3600" dirty="0"/>
              <a:t> ASBCA No. 39978</a:t>
            </a:r>
            <a:r>
              <a:rPr lang="en-US" altLang="en-US" sz="3600" dirty="0" smtClean="0"/>
              <a:t> </a:t>
            </a:r>
            <a:r>
              <a:rPr lang="en-US" altLang="en-US" sz="3600" dirty="0"/>
              <a:t>(1993)</a:t>
            </a:r>
            <a:endParaRPr lang="en-US" sz="3600" dirty="0"/>
          </a:p>
        </p:txBody>
      </p:sp>
      <p:sp>
        <p:nvSpPr>
          <p:cNvPr id="3" name="Content Placeholder 2"/>
          <p:cNvSpPr>
            <a:spLocks noGrp="1"/>
          </p:cNvSpPr>
          <p:nvPr>
            <p:ph idx="1"/>
          </p:nvPr>
        </p:nvSpPr>
        <p:spPr/>
        <p:txBody>
          <a:bodyPr/>
          <a:lstStyle/>
          <a:p>
            <a:pPr marL="114300" indent="0">
              <a:buNone/>
            </a:pPr>
            <a:r>
              <a:rPr lang="en-US" dirty="0" smtClean="0"/>
              <a:t>The </a:t>
            </a:r>
            <a:r>
              <a:rPr lang="en-US" dirty="0"/>
              <a:t>contract required appellant to verify and validate the design as part of the design work, not the proposal effort.</a:t>
            </a:r>
          </a:p>
          <a:p>
            <a:pPr marL="114300" indent="0">
              <a:buNone/>
            </a:pPr>
            <a:endParaRPr lang="en-US" dirty="0" smtClean="0"/>
          </a:p>
          <a:p>
            <a:pPr marL="114300" indent="0">
              <a:buNone/>
            </a:pPr>
            <a:r>
              <a:rPr lang="en-US" dirty="0" smtClean="0"/>
              <a:t>At </a:t>
            </a:r>
            <a:r>
              <a:rPr lang="en-US" dirty="0"/>
              <a:t>its most basic, the Government's interpretation is that appellant assumed the risk of any cost growth in connection with the structural concrete and reinforcing steel when it agreed to a fixed price for the construction phase. As the Government recognizes, this interpretation effectively reads the Changes clause out of the contract. </a:t>
            </a:r>
          </a:p>
          <a:p>
            <a:endParaRPr lang="en-US" dirty="0"/>
          </a:p>
        </p:txBody>
      </p:sp>
    </p:spTree>
    <p:extLst>
      <p:ext uri="{BB962C8B-B14F-4D97-AF65-F5344CB8AC3E}">
        <p14:creationId xmlns:p14="http://schemas.microsoft.com/office/powerpoint/2010/main" val="21573834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US" altLang="en-US" dirty="0" smtClean="0"/>
              <a:t>Donahue Electric (2002)</a:t>
            </a:r>
          </a:p>
        </p:txBody>
      </p:sp>
      <p:sp>
        <p:nvSpPr>
          <p:cNvPr id="92163" name="Rectangle 3"/>
          <p:cNvSpPr>
            <a:spLocks noGrp="1" noChangeArrowheads="1"/>
          </p:cNvSpPr>
          <p:nvPr>
            <p:ph type="body" idx="1"/>
          </p:nvPr>
        </p:nvSpPr>
        <p:spPr/>
        <p:txBody>
          <a:bodyPr/>
          <a:lstStyle/>
          <a:p>
            <a:r>
              <a:rPr lang="en-US" altLang="en-US" sz="2400" dirty="0" smtClean="0"/>
              <a:t>VA Ambulatory Care Center</a:t>
            </a:r>
          </a:p>
          <a:p>
            <a:r>
              <a:rPr lang="en-US" altLang="en-US" sz="2400" dirty="0" smtClean="0"/>
              <a:t>Specified </a:t>
            </a:r>
            <a:r>
              <a:rPr lang="en-US" altLang="en-US" sz="2400" dirty="0" smtClean="0"/>
              <a:t>boiler did not work with specified sterilizer</a:t>
            </a:r>
          </a:p>
          <a:p>
            <a:r>
              <a:rPr lang="en-US" altLang="en-US" sz="2400" dirty="0" smtClean="0"/>
              <a:t>VA argued that design-builder </a:t>
            </a:r>
            <a:r>
              <a:rPr lang="en-US" altLang="en-US" sz="2400" dirty="0" smtClean="0"/>
              <a:t>responsible</a:t>
            </a:r>
          </a:p>
          <a:p>
            <a:endParaRPr lang="en-US" altLang="en-US" sz="2400" dirty="0" smtClean="0"/>
          </a:p>
          <a:p>
            <a:pPr indent="29502">
              <a:buNone/>
              <a:defRPr/>
            </a:pPr>
            <a:r>
              <a:rPr lang="en-US" sz="2400" dirty="0"/>
              <a:t>“Specifications included in a design/build contract, however, to the extent specific requirements, quantities and sizes are set forth in those specifications, place the risk of design deficiencies on the owner.” </a:t>
            </a:r>
          </a:p>
        </p:txBody>
      </p:sp>
      <p:sp>
        <p:nvSpPr>
          <p:cNvPr id="4" name="Rectangle 23"/>
          <p:cNvSpPr>
            <a:spLocks noGrp="1" noChangeArrowheads="1"/>
          </p:cNvSpPr>
          <p:nvPr>
            <p:ph type="sldNum" sz="quarter" idx="10"/>
          </p:nvPr>
        </p:nvSpPr>
        <p:spPr/>
        <p:txBody>
          <a:bodyPr/>
          <a:lstStyle>
            <a:lvl1pPr>
              <a:defRPr/>
            </a:lvl1pPr>
          </a:lstStyle>
          <a:p>
            <a:pPr>
              <a:defRPr/>
            </a:pPr>
            <a:fld id="{92827496-0F31-4D47-9CDB-6B1FFA25B526}" type="slidenum">
              <a:rPr lang="en-US" smtClean="0"/>
              <a:pPr>
                <a:defRPr/>
              </a:pPr>
              <a:t>14</a:t>
            </a:fld>
            <a:endParaRPr lang="en-US" dirty="0"/>
          </a:p>
        </p:txBody>
      </p:sp>
    </p:spTree>
    <p:extLst>
      <p:ext uri="{BB962C8B-B14F-4D97-AF65-F5344CB8AC3E}">
        <p14:creationId xmlns:p14="http://schemas.microsoft.com/office/powerpoint/2010/main" val="3672676555"/>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Metcalf v. US, 742 F3d 984 (2014)</a:t>
            </a:r>
            <a:endParaRPr lang="en-US" sz="4000" dirty="0"/>
          </a:p>
        </p:txBody>
      </p:sp>
      <p:sp>
        <p:nvSpPr>
          <p:cNvPr id="3" name="Content Placeholder 2"/>
          <p:cNvSpPr>
            <a:spLocks noGrp="1"/>
          </p:cNvSpPr>
          <p:nvPr>
            <p:ph idx="1"/>
          </p:nvPr>
        </p:nvSpPr>
        <p:spPr/>
        <p:txBody>
          <a:bodyPr/>
          <a:lstStyle/>
          <a:p>
            <a:r>
              <a:rPr lang="en-US" sz="2400" dirty="0"/>
              <a:t>102 Fed. Cl. 334 (2011)</a:t>
            </a:r>
          </a:p>
          <a:p>
            <a:r>
              <a:rPr lang="en-US" sz="2400" dirty="0"/>
              <a:t>Military housing project</a:t>
            </a:r>
          </a:p>
          <a:p>
            <a:r>
              <a:rPr lang="en-US" sz="2400" dirty="0"/>
              <a:t>Demolition, design and construction of 212 housing units in Kaneohe Bay, HI</a:t>
            </a:r>
          </a:p>
          <a:p>
            <a:r>
              <a:rPr lang="en-US" sz="2400" dirty="0"/>
              <a:t>Total Contract Price $48.3 million</a:t>
            </a:r>
          </a:p>
          <a:p>
            <a:r>
              <a:rPr lang="en-US" sz="2400" dirty="0"/>
              <a:t>Metcalf claims costs in excess of $78 million</a:t>
            </a:r>
          </a:p>
          <a:p>
            <a:r>
              <a:rPr lang="en-US" sz="2400" dirty="0"/>
              <a:t>NAFAC interfered with Design-Builder’s work through excessive inspections and incompetent management.</a:t>
            </a:r>
          </a:p>
          <a:p>
            <a:pPr marL="114300" indent="0">
              <a:buNone/>
            </a:pPr>
            <a:endParaRPr lang="en-US" dirty="0"/>
          </a:p>
        </p:txBody>
      </p:sp>
    </p:spTree>
    <p:extLst>
      <p:ext uri="{BB962C8B-B14F-4D97-AF65-F5344CB8AC3E}">
        <p14:creationId xmlns:p14="http://schemas.microsoft.com/office/powerpoint/2010/main" val="214408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Metcalf v. US, 742 F3d 984 (2014)</a:t>
            </a:r>
            <a:endParaRPr lang="en-US" sz="4000" dirty="0"/>
          </a:p>
        </p:txBody>
      </p:sp>
      <p:sp>
        <p:nvSpPr>
          <p:cNvPr id="3" name="Content Placeholder 2"/>
          <p:cNvSpPr>
            <a:spLocks noGrp="1"/>
          </p:cNvSpPr>
          <p:nvPr>
            <p:ph idx="1"/>
          </p:nvPr>
        </p:nvSpPr>
        <p:spPr/>
        <p:txBody>
          <a:bodyPr/>
          <a:lstStyle/>
          <a:p>
            <a:pPr marL="114300" indent="0">
              <a:buNone/>
            </a:pPr>
            <a:r>
              <a:rPr lang="en-US" sz="2400" b="1" dirty="0" smtClean="0"/>
              <a:t>Differing Site Conditions</a:t>
            </a:r>
          </a:p>
          <a:p>
            <a:pPr marL="114300" lvl="1" indent="0">
              <a:buClr>
                <a:schemeClr val="accent1"/>
              </a:buClr>
              <a:buNone/>
            </a:pPr>
            <a:r>
              <a:rPr lang="en-US" dirty="0"/>
              <a:t>“Nothing in the contract’s general requirements that Metcalf check the site as part of designing and building the housing units, after the contract was entered into, expressly or implicitly warned Metcalf that it could not rely on, and that instead it bore the risk of error in, the government’s affirmative representations about the soil conditions. To the contrary, the government made those representations in the RFP and in pre-bid questions-and-answers for bidders’ use in estimating costs and therefore in submitting bids that, if accepted, would create a binding contract.  The natural meaning of the representations was that, while Metcalf would investigate conditions once the work began, it did not bear the risk of significant errors in the pre-contract assertions by the government about the subsurface site conditions.”</a:t>
            </a:r>
          </a:p>
          <a:p>
            <a:pPr marL="114300" indent="0">
              <a:buNone/>
            </a:pPr>
            <a:endParaRPr lang="en-US" sz="2400" dirty="0"/>
          </a:p>
          <a:p>
            <a:pPr marL="114300" indent="0">
              <a:buNone/>
            </a:pPr>
            <a:endParaRPr lang="en-US" dirty="0"/>
          </a:p>
        </p:txBody>
      </p:sp>
    </p:spTree>
    <p:extLst>
      <p:ext uri="{BB962C8B-B14F-4D97-AF65-F5344CB8AC3E}">
        <p14:creationId xmlns:p14="http://schemas.microsoft.com/office/powerpoint/2010/main" val="3586391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Metcalf v. US, 742 F3d 984 (2014)</a:t>
            </a:r>
          </a:p>
        </p:txBody>
      </p:sp>
      <p:sp>
        <p:nvSpPr>
          <p:cNvPr id="3" name="Content Placeholder 2"/>
          <p:cNvSpPr>
            <a:spLocks noGrp="1"/>
          </p:cNvSpPr>
          <p:nvPr>
            <p:ph idx="1"/>
          </p:nvPr>
        </p:nvSpPr>
        <p:spPr/>
        <p:txBody>
          <a:bodyPr/>
          <a:lstStyle/>
          <a:p>
            <a:pPr marL="114300" indent="0">
              <a:buNone/>
            </a:pPr>
            <a:r>
              <a:rPr lang="en-US" sz="2400" b="1" dirty="0" smtClean="0"/>
              <a:t>Covenant of Good Faith and Fair Dealing</a:t>
            </a:r>
          </a:p>
          <a:p>
            <a:pPr marL="114300" lvl="1" indent="0">
              <a:buClr>
                <a:schemeClr val="accent1"/>
              </a:buClr>
              <a:buNone/>
            </a:pPr>
            <a:endParaRPr lang="en-US" sz="2400" dirty="0" smtClean="0"/>
          </a:p>
          <a:p>
            <a:pPr marL="114300" lvl="1" indent="0">
              <a:buClr>
                <a:schemeClr val="accent1"/>
              </a:buClr>
              <a:buNone/>
            </a:pPr>
            <a:r>
              <a:rPr lang="en-US" sz="2400" dirty="0" smtClean="0"/>
              <a:t>“</a:t>
            </a:r>
            <a:r>
              <a:rPr lang="en-US" sz="2400" dirty="0"/>
              <a:t>The government suggests a much more constraining view when it argues, for example, that there was no breach of the implied duty because “Metcalf cannot identify a contract provision that the Navy’s inspection process violated.” Gov’t Br. 16. That goes too far: a breach of the </a:t>
            </a:r>
            <a:r>
              <a:rPr lang="en-US" sz="2400" i="1" dirty="0"/>
              <a:t>implied </a:t>
            </a:r>
            <a:r>
              <a:rPr lang="en-US" sz="2400" dirty="0"/>
              <a:t>duty of good faith and fair dealing does not require a violation of an </a:t>
            </a:r>
            <a:r>
              <a:rPr lang="en-US" sz="2400" i="1" dirty="0"/>
              <a:t>express </a:t>
            </a:r>
            <a:r>
              <a:rPr lang="en-US" sz="2400" dirty="0"/>
              <a:t>provision in the contract.”</a:t>
            </a:r>
          </a:p>
          <a:p>
            <a:pPr marL="114300" indent="0">
              <a:buNone/>
            </a:pPr>
            <a:endParaRPr lang="en-US" dirty="0"/>
          </a:p>
        </p:txBody>
      </p:sp>
    </p:spTree>
    <p:extLst>
      <p:ext uri="{BB962C8B-B14F-4D97-AF65-F5344CB8AC3E}">
        <p14:creationId xmlns:p14="http://schemas.microsoft.com/office/powerpoint/2010/main" val="6976167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Attempts to Avoid </a:t>
            </a:r>
            <a:r>
              <a:rPr lang="en-US" dirty="0" err="1" smtClean="0"/>
              <a:t>Spearin</a:t>
            </a:r>
            <a:endParaRPr lang="en-US" dirty="0"/>
          </a:p>
        </p:txBody>
      </p:sp>
      <p:sp>
        <p:nvSpPr>
          <p:cNvPr id="3" name="Content Placeholder 2"/>
          <p:cNvSpPr>
            <a:spLocks noGrp="1"/>
          </p:cNvSpPr>
          <p:nvPr>
            <p:ph idx="1"/>
          </p:nvPr>
        </p:nvSpPr>
        <p:spPr/>
        <p:txBody>
          <a:bodyPr>
            <a:normAutofit lnSpcReduction="10000"/>
          </a:bodyPr>
          <a:lstStyle/>
          <a:p>
            <a:r>
              <a:rPr lang="en-US" dirty="0" smtClean="0"/>
              <a:t>Owners include performance/design-build requirements in design-bid-build projects</a:t>
            </a:r>
          </a:p>
          <a:p>
            <a:pPr lvl="1"/>
            <a:r>
              <a:rPr lang="en-US" dirty="0" smtClean="0"/>
              <a:t>Fire suppression, HVAC, electrical</a:t>
            </a:r>
          </a:p>
          <a:p>
            <a:r>
              <a:rPr lang="en-US" dirty="0" smtClean="0"/>
              <a:t>Owner requires contractors to guarantee and warrant plans</a:t>
            </a:r>
          </a:p>
          <a:p>
            <a:pPr lvl="1"/>
            <a:r>
              <a:rPr lang="en-US" dirty="0" smtClean="0"/>
              <a:t>Low bid procurement:  public contractors may not have expertise to actually warrant the plans</a:t>
            </a:r>
          </a:p>
          <a:p>
            <a:pPr lvl="1"/>
            <a:r>
              <a:rPr lang="en-US" dirty="0" smtClean="0"/>
              <a:t>Contractors do not carry errors and omissions</a:t>
            </a:r>
          </a:p>
          <a:p>
            <a:r>
              <a:rPr lang="en-US" dirty="0" smtClean="0"/>
              <a:t>Owners require “Highest” standard of care from designers</a:t>
            </a:r>
          </a:p>
          <a:p>
            <a:r>
              <a:rPr lang="en-US" dirty="0" smtClean="0"/>
              <a:t>Owners do not allow reliance on information in procurement</a:t>
            </a:r>
          </a:p>
          <a:p>
            <a:pPr lvl="1"/>
            <a:r>
              <a:rPr lang="en-US" dirty="0" smtClean="0"/>
              <a:t>Lump sum bid contains increase cost for risk with no audit</a:t>
            </a:r>
          </a:p>
          <a:p>
            <a:pPr lvl="1"/>
            <a:r>
              <a:rPr lang="en-US" dirty="0" smtClean="0"/>
              <a:t>Greater fool theory</a:t>
            </a:r>
          </a:p>
          <a:p>
            <a:r>
              <a:rPr lang="en-US" dirty="0" smtClean="0"/>
              <a:t>Design-build delivery</a:t>
            </a:r>
          </a:p>
          <a:p>
            <a:r>
              <a:rPr lang="en-US" dirty="0" smtClean="0"/>
              <a:t>GC/CM delivery</a:t>
            </a:r>
          </a:p>
          <a:p>
            <a:pPr lvl="1"/>
            <a:endParaRPr lang="en-US" dirty="0" smtClean="0"/>
          </a:p>
          <a:p>
            <a:endParaRPr lang="en-US" dirty="0" smtClean="0"/>
          </a:p>
          <a:p>
            <a:endParaRPr lang="en-US" dirty="0"/>
          </a:p>
        </p:txBody>
      </p:sp>
    </p:spTree>
    <p:extLst>
      <p:ext uri="{BB962C8B-B14F-4D97-AF65-F5344CB8AC3E}">
        <p14:creationId xmlns:p14="http://schemas.microsoft.com/office/powerpoint/2010/main" val="20495219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Managing Risk</a:t>
            </a:r>
            <a:endParaRPr lang="en-US" dirty="0"/>
          </a:p>
        </p:txBody>
      </p:sp>
      <p:sp>
        <p:nvSpPr>
          <p:cNvPr id="3" name="Content Placeholder 2"/>
          <p:cNvSpPr>
            <a:spLocks noGrp="1"/>
          </p:cNvSpPr>
          <p:nvPr>
            <p:ph idx="1"/>
          </p:nvPr>
        </p:nvSpPr>
        <p:spPr/>
        <p:txBody>
          <a:bodyPr>
            <a:normAutofit/>
          </a:bodyPr>
          <a:lstStyle/>
          <a:p>
            <a:r>
              <a:rPr lang="en-US" sz="2800" dirty="0" smtClean="0"/>
              <a:t>Intelligent and meaningful analysis of the risk</a:t>
            </a:r>
          </a:p>
          <a:p>
            <a:r>
              <a:rPr lang="en-US" sz="2800" dirty="0" smtClean="0"/>
              <a:t>Select the proper procurement method</a:t>
            </a:r>
          </a:p>
          <a:p>
            <a:r>
              <a:rPr lang="en-US" sz="2800" dirty="0" smtClean="0"/>
              <a:t>Accept risk where appropriate</a:t>
            </a:r>
          </a:p>
          <a:p>
            <a:r>
              <a:rPr lang="en-US" sz="2800" dirty="0" smtClean="0"/>
              <a:t>Use commercially reasonable contracting terms</a:t>
            </a:r>
          </a:p>
          <a:p>
            <a:pPr marL="114300" indent="0" algn="ctr">
              <a:buNone/>
            </a:pPr>
            <a:r>
              <a:rPr lang="en-US" sz="5400" i="1" dirty="0" smtClean="0"/>
              <a:t>No one wins a contract</a:t>
            </a:r>
            <a:endParaRPr lang="en-US" sz="5400" i="1" dirty="0"/>
          </a:p>
        </p:txBody>
      </p:sp>
    </p:spTree>
    <p:extLst>
      <p:ext uri="{BB962C8B-B14F-4D97-AF65-F5344CB8AC3E}">
        <p14:creationId xmlns:p14="http://schemas.microsoft.com/office/powerpoint/2010/main" val="4050041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dirty="0" err="1" smtClean="0"/>
              <a:t>Spearin</a:t>
            </a:r>
            <a:r>
              <a:rPr lang="en-US" sz="6000" dirty="0" smtClean="0"/>
              <a:t>:  Why You Warrant What You Don’t Know</a:t>
            </a:r>
            <a:endParaRPr lang="en-US" sz="6000" dirty="0"/>
          </a:p>
        </p:txBody>
      </p:sp>
      <p:sp>
        <p:nvSpPr>
          <p:cNvPr id="3" name="Subtitle 2"/>
          <p:cNvSpPr>
            <a:spLocks noGrp="1"/>
          </p:cNvSpPr>
          <p:nvPr>
            <p:ph type="subTitle" idx="1"/>
          </p:nvPr>
        </p:nvSpPr>
        <p:spPr/>
        <p:txBody>
          <a:bodyPr>
            <a:noAutofit/>
          </a:bodyPr>
          <a:lstStyle/>
          <a:p>
            <a:r>
              <a:rPr lang="en-US" sz="3200" b="1" dirty="0" smtClean="0">
                <a:solidFill>
                  <a:schemeClr val="tx1">
                    <a:lumMod val="75000"/>
                    <a:lumOff val="25000"/>
                  </a:schemeClr>
                </a:solidFill>
              </a:rPr>
              <a:t>Robynne T. Parkinson</a:t>
            </a:r>
          </a:p>
          <a:p>
            <a:r>
              <a:rPr lang="en-US" sz="3200" b="1" dirty="0" smtClean="0">
                <a:solidFill>
                  <a:schemeClr val="tx1">
                    <a:lumMod val="75000"/>
                    <a:lumOff val="25000"/>
                  </a:schemeClr>
                </a:solidFill>
              </a:rPr>
              <a:t>Thaxton Parkinson </a:t>
            </a:r>
            <a:r>
              <a:rPr lang="en-US" sz="3200" b="1" dirty="0" err="1" smtClean="0">
                <a:solidFill>
                  <a:schemeClr val="tx1">
                    <a:lumMod val="75000"/>
                    <a:lumOff val="25000"/>
                  </a:schemeClr>
                </a:solidFill>
              </a:rPr>
              <a:t>pllc</a:t>
            </a:r>
            <a:endParaRPr lang="en-US" sz="3200" b="1" dirty="0">
              <a:solidFill>
                <a:schemeClr val="tx1">
                  <a:lumMod val="75000"/>
                  <a:lumOff val="25000"/>
                </a:schemeClr>
              </a:solidFill>
            </a:endParaRPr>
          </a:p>
        </p:txBody>
      </p:sp>
    </p:spTree>
    <p:extLst>
      <p:ext uri="{BB962C8B-B14F-4D97-AF65-F5344CB8AC3E}">
        <p14:creationId xmlns:p14="http://schemas.microsoft.com/office/powerpoint/2010/main" val="23966455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b="1" dirty="0" smtClean="0">
                <a:solidFill>
                  <a:schemeClr val="accent1">
                    <a:lumMod val="50000"/>
                  </a:schemeClr>
                </a:solidFill>
                <a:latin typeface="Papyrus" pitchFamily="66" charset="0"/>
              </a:rPr>
              <a:t>Thaxton Parkinson PLLC</a:t>
            </a:r>
            <a:endParaRPr lang="en-US" sz="2400" b="1" dirty="0">
              <a:solidFill>
                <a:schemeClr val="accent1">
                  <a:lumMod val="50000"/>
                </a:schemeClr>
              </a:solidFill>
              <a:latin typeface="Papyrus" pitchFamily="66" charset="0"/>
            </a:endParaRPr>
          </a:p>
        </p:txBody>
      </p:sp>
      <p:sp>
        <p:nvSpPr>
          <p:cNvPr id="5" name="TextBox 4"/>
          <p:cNvSpPr txBox="1"/>
          <p:nvPr/>
        </p:nvSpPr>
        <p:spPr>
          <a:xfrm>
            <a:off x="2133600" y="1143000"/>
            <a:ext cx="5715000" cy="4708981"/>
          </a:xfrm>
          <a:prstGeom prst="rect">
            <a:avLst/>
          </a:prstGeom>
          <a:noFill/>
        </p:spPr>
        <p:txBody>
          <a:bodyPr wrap="square" rtlCol="0">
            <a:spAutoFit/>
          </a:bodyPr>
          <a:lstStyle/>
          <a:p>
            <a:r>
              <a:rPr lang="en-US" sz="1200" b="1" i="1" dirty="0"/>
              <a:t>Robynne </a:t>
            </a:r>
            <a:r>
              <a:rPr lang="en-US" sz="1200" b="1" i="1" dirty="0" smtClean="0"/>
              <a:t>Parkinson</a:t>
            </a:r>
            <a:r>
              <a:rPr lang="en-US" sz="1200" dirty="0" smtClean="0"/>
              <a:t> </a:t>
            </a:r>
            <a:r>
              <a:rPr lang="en-US" sz="1200" dirty="0"/>
              <a:t>is a Seattle based lawyer who provides legal services to a full range of clients performing construction work, including Owners, Contractors, Design Builders, Engineers and Architects.  Robynne is one of the leading experts in construction law and alternative procurement both in Washington State and on a national basis.  She serves on </a:t>
            </a:r>
            <a:r>
              <a:rPr lang="en-US" sz="1200" dirty="0" smtClean="0"/>
              <a:t>the </a:t>
            </a:r>
            <a:r>
              <a:rPr lang="en-US" sz="1200" dirty="0" smtClean="0"/>
              <a:t>National </a:t>
            </a:r>
            <a:r>
              <a:rPr lang="en-US" sz="1200" dirty="0"/>
              <a:t>Design Build Institute of America Board of Directors and the American Arbitration Association National Construction Dispute Resolution Committee.  In addition, she </a:t>
            </a:r>
            <a:r>
              <a:rPr lang="en-US" sz="1200" dirty="0" smtClean="0"/>
              <a:t>is co-chair of the </a:t>
            </a:r>
            <a:r>
              <a:rPr lang="en-US" sz="1200" dirty="0"/>
              <a:t>DBIA National </a:t>
            </a:r>
            <a:r>
              <a:rPr lang="en-US" sz="1200" dirty="0" smtClean="0"/>
              <a:t>Legal and Legislation Committee and </a:t>
            </a:r>
            <a:r>
              <a:rPr lang="en-US" sz="1200" dirty="0"/>
              <a:t>was instrumental in revising the DBIA form Design-Build contracts and subcontracts.  She </a:t>
            </a:r>
            <a:r>
              <a:rPr lang="en-US" sz="1200" dirty="0" smtClean="0"/>
              <a:t>represente</a:t>
            </a:r>
            <a:r>
              <a:rPr lang="en-US" sz="1200" dirty="0" smtClean="0"/>
              <a:t>d both the DBIA and the AIA in the </a:t>
            </a:r>
            <a:r>
              <a:rPr lang="en-US" sz="1200" i="1" dirty="0" smtClean="0"/>
              <a:t>amicus</a:t>
            </a:r>
            <a:r>
              <a:rPr lang="en-US" sz="1200" dirty="0" smtClean="0"/>
              <a:t> brief in the </a:t>
            </a:r>
            <a:r>
              <a:rPr lang="en-US" sz="1200" i="1" dirty="0" smtClean="0"/>
              <a:t>Metcalf v. US </a:t>
            </a:r>
            <a:r>
              <a:rPr lang="en-US" sz="1200" dirty="0" smtClean="0"/>
              <a:t>case</a:t>
            </a:r>
            <a:r>
              <a:rPr lang="en-US" sz="1200" dirty="0" smtClean="0"/>
              <a:t>.  </a:t>
            </a:r>
            <a:r>
              <a:rPr lang="en-US" sz="1200" dirty="0"/>
              <a:t>She served as the President of the Northwest Region for DBIA from 2008 to 2010 and continues on its Board of </a:t>
            </a:r>
            <a:r>
              <a:rPr lang="en-US" sz="1200" dirty="0" smtClean="0"/>
              <a:t>Directors as the co-chair of the Legislation Committee. Robynne </a:t>
            </a:r>
            <a:r>
              <a:rPr lang="en-US" sz="1200" dirty="0"/>
              <a:t>was named as a Washington Super Lawyer in </a:t>
            </a:r>
            <a:r>
              <a:rPr lang="en-US" sz="1200" dirty="0" smtClean="0"/>
              <a:t>2010-2014 </a:t>
            </a:r>
            <a:r>
              <a:rPr lang="en-US" sz="1200" dirty="0"/>
              <a:t>and is one of the few lawyers who are Designated Design-Build Professionals.  Robynne received her undergraduate degree from the University of Texas at Austin and her law degree from the University of Colorado, Boulder School of Law</a:t>
            </a:r>
            <a:r>
              <a:rPr lang="en-US" sz="1200" dirty="0" smtClean="0"/>
              <a:t>.</a:t>
            </a:r>
          </a:p>
          <a:p>
            <a:pPr algn="ctr"/>
            <a:endParaRPr lang="en-US" sz="1400" b="1" dirty="0" smtClean="0">
              <a:solidFill>
                <a:schemeClr val="accent1">
                  <a:lumMod val="50000"/>
                </a:schemeClr>
              </a:solidFill>
              <a:latin typeface="Papyrus" pitchFamily="66" charset="0"/>
            </a:endParaRPr>
          </a:p>
          <a:p>
            <a:pPr algn="ctr"/>
            <a:r>
              <a:rPr lang="en-US" sz="1400" b="1" dirty="0" smtClean="0">
                <a:solidFill>
                  <a:schemeClr val="accent1">
                    <a:lumMod val="50000"/>
                  </a:schemeClr>
                </a:solidFill>
                <a:latin typeface="Papyrus" pitchFamily="66" charset="0"/>
              </a:rPr>
              <a:t>9311 SE 36</a:t>
            </a:r>
            <a:r>
              <a:rPr lang="en-US" sz="1400" b="1" baseline="30000" dirty="0" smtClean="0">
                <a:solidFill>
                  <a:schemeClr val="accent1">
                    <a:lumMod val="50000"/>
                  </a:schemeClr>
                </a:solidFill>
                <a:latin typeface="Papyrus" pitchFamily="66" charset="0"/>
              </a:rPr>
              <a:t>th</a:t>
            </a:r>
            <a:r>
              <a:rPr lang="en-US" sz="1400" b="1" dirty="0" smtClean="0">
                <a:solidFill>
                  <a:schemeClr val="accent1">
                    <a:lumMod val="50000"/>
                  </a:schemeClr>
                </a:solidFill>
                <a:latin typeface="Papyrus" pitchFamily="66" charset="0"/>
              </a:rPr>
              <a:t> St., Suite 103</a:t>
            </a:r>
            <a:endParaRPr lang="en-US" sz="1400" b="1" dirty="0">
              <a:solidFill>
                <a:schemeClr val="accent1">
                  <a:lumMod val="50000"/>
                </a:schemeClr>
              </a:solidFill>
              <a:latin typeface="Papyrus" pitchFamily="66" charset="0"/>
            </a:endParaRPr>
          </a:p>
          <a:p>
            <a:pPr algn="ctr"/>
            <a:r>
              <a:rPr lang="en-US" sz="1400" b="1" dirty="0">
                <a:solidFill>
                  <a:schemeClr val="accent1">
                    <a:lumMod val="50000"/>
                  </a:schemeClr>
                </a:solidFill>
                <a:latin typeface="Papyrus" pitchFamily="66" charset="0"/>
              </a:rPr>
              <a:t>Mercer Island, Washington 98040</a:t>
            </a:r>
          </a:p>
          <a:p>
            <a:pPr algn="ctr"/>
            <a:r>
              <a:rPr lang="en-US" sz="1400" b="1" dirty="0">
                <a:solidFill>
                  <a:schemeClr val="accent1">
                    <a:lumMod val="50000"/>
                  </a:schemeClr>
                </a:solidFill>
                <a:latin typeface="Papyrus" pitchFamily="66" charset="0"/>
              </a:rPr>
              <a:t>(206)909-5290</a:t>
            </a:r>
          </a:p>
          <a:p>
            <a:pPr algn="ctr"/>
            <a:r>
              <a:rPr lang="en-US" sz="1400" b="1" dirty="0" smtClean="0">
                <a:solidFill>
                  <a:schemeClr val="accent1">
                    <a:lumMod val="50000"/>
                  </a:schemeClr>
                </a:solidFill>
                <a:latin typeface="Papyrus" pitchFamily="66" charset="0"/>
                <a:hlinkClick r:id="rId2"/>
              </a:rPr>
              <a:t>www.rtp-law.com</a:t>
            </a:r>
            <a:endParaRPr lang="en-US" sz="1400" b="1" dirty="0" smtClean="0">
              <a:solidFill>
                <a:schemeClr val="accent1">
                  <a:lumMod val="50000"/>
                </a:schemeClr>
              </a:solidFill>
              <a:latin typeface="Papyrus" pitchFamily="66" charset="0"/>
            </a:endParaRPr>
          </a:p>
          <a:p>
            <a:pPr algn="ctr"/>
            <a:r>
              <a:rPr lang="en-US" sz="1400" b="1" dirty="0" smtClean="0">
                <a:solidFill>
                  <a:schemeClr val="accent1">
                    <a:lumMod val="50000"/>
                  </a:schemeClr>
                </a:solidFill>
                <a:latin typeface="Papyrus" pitchFamily="66" charset="0"/>
              </a:rPr>
              <a:t>www.designbuildlaw.blogspot.com</a:t>
            </a:r>
            <a:endParaRPr lang="en-US" sz="1400" b="1" dirty="0">
              <a:solidFill>
                <a:schemeClr val="accent1">
                  <a:lumMod val="50000"/>
                </a:schemeClr>
              </a:solidFill>
              <a:latin typeface="Papyrus" pitchFamily="66" charset="0"/>
            </a:endParaRPr>
          </a:p>
          <a:p>
            <a:pPr algn="ctr"/>
            <a:r>
              <a:rPr lang="en-US" sz="1400" b="1" dirty="0">
                <a:solidFill>
                  <a:schemeClr val="accent1">
                    <a:lumMod val="50000"/>
                  </a:schemeClr>
                </a:solidFill>
                <a:latin typeface="Papyrus" pitchFamily="66" charset="0"/>
              </a:rPr>
              <a:t>e-mail:  rparkinson@rtp-law.com.com</a:t>
            </a:r>
          </a:p>
          <a:p>
            <a:endParaRPr lang="en-US" sz="1100" dirty="0"/>
          </a:p>
          <a:p>
            <a:endParaRPr lang="en-US" sz="1100" dirty="0"/>
          </a:p>
        </p:txBody>
      </p:sp>
      <p:sp>
        <p:nvSpPr>
          <p:cNvPr id="6" name="Footer Placeholder 5"/>
          <p:cNvSpPr>
            <a:spLocks noGrp="1"/>
          </p:cNvSpPr>
          <p:nvPr>
            <p:ph type="ftr" sz="quarter" idx="11"/>
          </p:nvPr>
        </p:nvSpPr>
        <p:spPr/>
        <p:txBody>
          <a:bodyPr/>
          <a:lstStyle/>
          <a:p>
            <a:r>
              <a:rPr lang="en-US" dirty="0" smtClean="0"/>
              <a:t>www.RTP-Law.com</a:t>
            </a:r>
            <a:endParaRPr lang="en-US" dirty="0"/>
          </a:p>
        </p:txBody>
      </p:sp>
      <p:pic>
        <p:nvPicPr>
          <p:cNvPr id="7" name="Content Placeholder 6"/>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53255" y="885292"/>
            <a:ext cx="1774658" cy="2667000"/>
          </a:xfrm>
        </p:spPr>
      </p:pic>
    </p:spTree>
    <p:extLst>
      <p:ext uri="{BB962C8B-B14F-4D97-AF65-F5344CB8AC3E}">
        <p14:creationId xmlns:p14="http://schemas.microsoft.com/office/powerpoint/2010/main" val="37703056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dirty="0" err="1" smtClean="0"/>
              <a:t>Spearin</a:t>
            </a:r>
            <a:r>
              <a:rPr lang="en-US" sz="6000" dirty="0" smtClean="0"/>
              <a:t>:  “I do not think that means what you think that means.”</a:t>
            </a:r>
            <a:endParaRPr lang="en-US" sz="6000" dirty="0"/>
          </a:p>
        </p:txBody>
      </p:sp>
      <p:sp>
        <p:nvSpPr>
          <p:cNvPr id="3" name="Subtitle 2"/>
          <p:cNvSpPr>
            <a:spLocks noGrp="1"/>
          </p:cNvSpPr>
          <p:nvPr>
            <p:ph type="subTitle" idx="1"/>
          </p:nvPr>
        </p:nvSpPr>
        <p:spPr/>
        <p:txBody>
          <a:bodyPr>
            <a:noAutofit/>
          </a:bodyPr>
          <a:lstStyle/>
          <a:p>
            <a:r>
              <a:rPr lang="en-US" sz="3200" b="1" dirty="0" smtClean="0">
                <a:solidFill>
                  <a:schemeClr val="tx1">
                    <a:lumMod val="75000"/>
                    <a:lumOff val="25000"/>
                  </a:schemeClr>
                </a:solidFill>
              </a:rPr>
              <a:t>Robynne T. Parkinson</a:t>
            </a:r>
          </a:p>
          <a:p>
            <a:r>
              <a:rPr lang="en-US" sz="3200" b="1" dirty="0" smtClean="0">
                <a:solidFill>
                  <a:schemeClr val="tx1">
                    <a:lumMod val="75000"/>
                    <a:lumOff val="25000"/>
                  </a:schemeClr>
                </a:solidFill>
              </a:rPr>
              <a:t>Thaxton Parkinson </a:t>
            </a:r>
            <a:r>
              <a:rPr lang="en-US" sz="3200" b="1" dirty="0" err="1" smtClean="0">
                <a:solidFill>
                  <a:schemeClr val="tx1">
                    <a:lumMod val="75000"/>
                    <a:lumOff val="25000"/>
                  </a:schemeClr>
                </a:solidFill>
              </a:rPr>
              <a:t>pllc</a:t>
            </a:r>
            <a:endParaRPr lang="en-US" sz="3200" b="1" dirty="0">
              <a:solidFill>
                <a:schemeClr val="tx1">
                  <a:lumMod val="75000"/>
                  <a:lumOff val="25000"/>
                </a:schemeClr>
              </a:solidFill>
            </a:endParaRPr>
          </a:p>
        </p:txBody>
      </p:sp>
    </p:spTree>
    <p:extLst>
      <p:ext uri="{BB962C8B-B14F-4D97-AF65-F5344CB8AC3E}">
        <p14:creationId xmlns:p14="http://schemas.microsoft.com/office/powerpoint/2010/main" val="2396645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Risks on a Construction Project</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850461880"/>
              </p:ext>
            </p:extLst>
          </p:nvPr>
        </p:nvGraphicFramePr>
        <p:xfrm>
          <a:off x="1447800" y="1905000"/>
          <a:ext cx="6096000" cy="266192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en-US" dirty="0" smtClean="0"/>
                        <a:t>Risk</a:t>
                      </a:r>
                      <a:endParaRPr lang="en-US" dirty="0"/>
                    </a:p>
                  </a:txBody>
                  <a:tcPr/>
                </a:tc>
                <a:tc>
                  <a:txBody>
                    <a:bodyPr/>
                    <a:lstStyle/>
                    <a:p>
                      <a:r>
                        <a:rPr lang="en-US" dirty="0" smtClean="0"/>
                        <a:t>Mitigation</a:t>
                      </a:r>
                      <a:endParaRPr lang="en-US" dirty="0"/>
                    </a:p>
                  </a:txBody>
                  <a:tcPr/>
                </a:tc>
              </a:tr>
              <a:tr h="370840">
                <a:tc>
                  <a:txBody>
                    <a:bodyPr/>
                    <a:lstStyle/>
                    <a:p>
                      <a:r>
                        <a:rPr lang="en-US" dirty="0" smtClean="0"/>
                        <a:t>Safety</a:t>
                      </a:r>
                      <a:endParaRPr lang="en-US" dirty="0"/>
                    </a:p>
                  </a:txBody>
                  <a:tcPr/>
                </a:tc>
                <a:tc>
                  <a:txBody>
                    <a:bodyPr/>
                    <a:lstStyle/>
                    <a:p>
                      <a:r>
                        <a:rPr lang="en-US" dirty="0" smtClean="0"/>
                        <a:t>Worker’s Compensation and</a:t>
                      </a:r>
                      <a:br>
                        <a:rPr lang="en-US" dirty="0" smtClean="0"/>
                      </a:br>
                      <a:r>
                        <a:rPr lang="en-US" dirty="0" smtClean="0"/>
                        <a:t>Commercial General Liability</a:t>
                      </a:r>
                      <a:endParaRPr lang="en-US" dirty="0"/>
                    </a:p>
                  </a:txBody>
                  <a:tcPr/>
                </a:tc>
              </a:tr>
              <a:tr h="370840">
                <a:tc>
                  <a:txBody>
                    <a:bodyPr/>
                    <a:lstStyle/>
                    <a:p>
                      <a:r>
                        <a:rPr lang="en-US" dirty="0" smtClean="0"/>
                        <a:t>Defective</a:t>
                      </a:r>
                      <a:r>
                        <a:rPr lang="en-US" baseline="0" dirty="0" smtClean="0"/>
                        <a:t> Design</a:t>
                      </a:r>
                      <a:endParaRPr lang="en-US" dirty="0"/>
                    </a:p>
                  </a:txBody>
                  <a:tcPr/>
                </a:tc>
                <a:tc>
                  <a:txBody>
                    <a:bodyPr/>
                    <a:lstStyle/>
                    <a:p>
                      <a:r>
                        <a:rPr lang="en-US" dirty="0" smtClean="0"/>
                        <a:t>Professional Errors and</a:t>
                      </a:r>
                      <a:r>
                        <a:rPr lang="en-US" baseline="0" dirty="0" smtClean="0"/>
                        <a:t> Omissions</a:t>
                      </a:r>
                      <a:endParaRPr lang="en-US" dirty="0"/>
                    </a:p>
                  </a:txBody>
                  <a:tcPr/>
                </a:tc>
              </a:tr>
              <a:tr h="370840">
                <a:tc>
                  <a:txBody>
                    <a:bodyPr/>
                    <a:lstStyle/>
                    <a:p>
                      <a:r>
                        <a:rPr lang="en-US" dirty="0" smtClean="0"/>
                        <a:t>Defective</a:t>
                      </a:r>
                      <a:r>
                        <a:rPr lang="en-US" baseline="0" dirty="0" smtClean="0"/>
                        <a:t> Construction</a:t>
                      </a:r>
                      <a:endParaRPr lang="en-US" dirty="0"/>
                    </a:p>
                  </a:txBody>
                  <a:tcPr/>
                </a:tc>
                <a:tc>
                  <a:txBody>
                    <a:bodyPr/>
                    <a:lstStyle/>
                    <a:p>
                      <a:r>
                        <a:rPr lang="en-US" dirty="0" smtClean="0"/>
                        <a:t>Managed risk with some CGL coverage for resultant damage</a:t>
                      </a:r>
                      <a:endParaRPr lang="en-US" dirty="0"/>
                    </a:p>
                  </a:txBody>
                  <a:tcPr/>
                </a:tc>
              </a:tr>
              <a:tr h="370840">
                <a:tc>
                  <a:txBody>
                    <a:bodyPr/>
                    <a:lstStyle/>
                    <a:p>
                      <a:r>
                        <a:rPr lang="en-US" dirty="0" smtClean="0"/>
                        <a:t>Damage to the Work</a:t>
                      </a:r>
                      <a:endParaRPr lang="en-US" dirty="0"/>
                    </a:p>
                  </a:txBody>
                  <a:tcPr/>
                </a:tc>
                <a:tc>
                  <a:txBody>
                    <a:bodyPr/>
                    <a:lstStyle/>
                    <a:p>
                      <a:r>
                        <a:rPr lang="en-US" dirty="0" smtClean="0"/>
                        <a:t>Builder’s Risk</a:t>
                      </a:r>
                      <a:endParaRPr lang="en-US" dirty="0"/>
                    </a:p>
                  </a:txBody>
                  <a:tcPr/>
                </a:tc>
              </a:tr>
            </a:tbl>
          </a:graphicData>
        </a:graphic>
      </p:graphicFrame>
    </p:spTree>
    <p:extLst>
      <p:ext uri="{BB962C8B-B14F-4D97-AF65-F5344CB8AC3E}">
        <p14:creationId xmlns:p14="http://schemas.microsoft.com/office/powerpoint/2010/main" val="43383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err="1" smtClean="0"/>
              <a:t>Spearin</a:t>
            </a:r>
            <a:r>
              <a:rPr lang="en-US" sz="4400" dirty="0" smtClean="0"/>
              <a:t> v. US, 39 S. Ct. 59 (1918)</a:t>
            </a:r>
            <a:endParaRPr lang="en-US" sz="4400" dirty="0"/>
          </a:p>
        </p:txBody>
      </p:sp>
      <p:sp>
        <p:nvSpPr>
          <p:cNvPr id="3" name="Content Placeholder 2"/>
          <p:cNvSpPr>
            <a:spLocks noGrp="1"/>
          </p:cNvSpPr>
          <p:nvPr>
            <p:ph idx="1"/>
          </p:nvPr>
        </p:nvSpPr>
        <p:spPr/>
        <p:txBody>
          <a:bodyPr>
            <a:normAutofit/>
          </a:bodyPr>
          <a:lstStyle/>
          <a:p>
            <a:r>
              <a:rPr lang="en-US" sz="2400" dirty="0" smtClean="0"/>
              <a:t>Construction of a dry dock at a Naval ship yard </a:t>
            </a:r>
          </a:p>
          <a:p>
            <a:r>
              <a:rPr lang="en-US" sz="2400" dirty="0" smtClean="0"/>
              <a:t>Plans showed relocation of a sewer and had prescriptive drawings directing </a:t>
            </a:r>
            <a:r>
              <a:rPr lang="en-US" sz="2400" dirty="0" err="1" smtClean="0"/>
              <a:t>Spearin</a:t>
            </a:r>
            <a:r>
              <a:rPr lang="en-US" sz="2400" dirty="0" smtClean="0"/>
              <a:t> how to perform the work</a:t>
            </a:r>
          </a:p>
          <a:p>
            <a:r>
              <a:rPr lang="en-US" sz="2400" dirty="0" smtClean="0"/>
              <a:t>Relocated sewer diverted water into a section of the sewer with an unknown obstruction, and a heavy rain combined with high tide caused the obstructed sewer to break</a:t>
            </a:r>
          </a:p>
          <a:p>
            <a:r>
              <a:rPr lang="en-US" sz="2400" dirty="0" err="1" smtClean="0"/>
              <a:t>Spearin</a:t>
            </a:r>
            <a:r>
              <a:rPr lang="en-US" sz="2400" dirty="0" smtClean="0"/>
              <a:t> claimed additional money and walked off the job</a:t>
            </a:r>
          </a:p>
          <a:p>
            <a:r>
              <a:rPr lang="en-US" sz="2400" dirty="0" smtClean="0"/>
              <a:t>US defended that </a:t>
            </a:r>
            <a:r>
              <a:rPr lang="en-US" sz="2400" dirty="0" err="1" smtClean="0"/>
              <a:t>Spearin’s</a:t>
            </a:r>
            <a:r>
              <a:rPr lang="en-US" sz="2400" dirty="0" smtClean="0"/>
              <a:t> obligation to investigate the site shifted the risk of the site conditions to </a:t>
            </a:r>
            <a:r>
              <a:rPr lang="en-US" sz="2400" dirty="0" err="1" smtClean="0"/>
              <a:t>Spearin</a:t>
            </a:r>
            <a:r>
              <a:rPr lang="en-US" sz="2400" dirty="0" smtClean="0"/>
              <a:t>.</a:t>
            </a:r>
            <a:endParaRPr lang="en-US" sz="2400" dirty="0"/>
          </a:p>
        </p:txBody>
      </p:sp>
    </p:spTree>
    <p:extLst>
      <p:ext uri="{BB962C8B-B14F-4D97-AF65-F5344CB8AC3E}">
        <p14:creationId xmlns:p14="http://schemas.microsoft.com/office/powerpoint/2010/main" val="41782777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Spearin</a:t>
            </a:r>
            <a:r>
              <a:rPr lang="en-US" dirty="0" smtClean="0"/>
              <a:t> Ruling</a:t>
            </a:r>
            <a:endParaRPr lang="en-US" dirty="0"/>
          </a:p>
        </p:txBody>
      </p:sp>
      <p:sp>
        <p:nvSpPr>
          <p:cNvPr id="3" name="Content Placeholder 2"/>
          <p:cNvSpPr>
            <a:spLocks noGrp="1"/>
          </p:cNvSpPr>
          <p:nvPr>
            <p:ph idx="1"/>
          </p:nvPr>
        </p:nvSpPr>
        <p:spPr/>
        <p:txBody>
          <a:bodyPr/>
          <a:lstStyle/>
          <a:p>
            <a:pPr marL="114300" indent="0">
              <a:buNone/>
            </a:pPr>
            <a:r>
              <a:rPr lang="en-US" dirty="0" smtClean="0"/>
              <a:t>“[T]he </a:t>
            </a:r>
            <a:r>
              <a:rPr lang="en-US" dirty="0"/>
              <a:t>insertion of the articles prescribing the character, dimensions and location of the sewer imported a warranty that if the specifications were complied with, the sewer would be adequate. This implied warranty is not overcome by the general clauses requiring the contractor to examine the </a:t>
            </a:r>
            <a:r>
              <a:rPr lang="en-US" dirty="0" smtClean="0"/>
              <a:t>site,</a:t>
            </a:r>
            <a:r>
              <a:rPr lang="en-US" baseline="30000" dirty="0"/>
              <a:t> </a:t>
            </a:r>
            <a:r>
              <a:rPr lang="en-US" dirty="0" smtClean="0"/>
              <a:t>to </a:t>
            </a:r>
            <a:r>
              <a:rPr lang="en-US" dirty="0"/>
              <a:t>check up the plans</a:t>
            </a:r>
            <a:r>
              <a:rPr lang="en-US" dirty="0" smtClean="0"/>
              <a:t>, </a:t>
            </a:r>
            <a:r>
              <a:rPr lang="en-US" dirty="0"/>
              <a:t>and to assume responsibility for the work until completion and acceptance.</a:t>
            </a:r>
            <a:r>
              <a:rPr lang="en-US" baseline="30000" dirty="0"/>
              <a:t>3 </a:t>
            </a:r>
            <a:r>
              <a:rPr lang="en-US" dirty="0"/>
              <a:t>The obligation to examine the site did not impose upon him the duty of making a diligent inquiry into the history of the locality with a view to determining, at his peril, whether the sewer specifically prescribed by the government would prove adequate</a:t>
            </a:r>
            <a:r>
              <a:rPr lang="en-US" dirty="0" smtClean="0"/>
              <a:t>.”</a:t>
            </a:r>
            <a:endParaRPr lang="en-US" dirty="0"/>
          </a:p>
        </p:txBody>
      </p:sp>
    </p:spTree>
    <p:extLst>
      <p:ext uri="{BB962C8B-B14F-4D97-AF65-F5344CB8AC3E}">
        <p14:creationId xmlns:p14="http://schemas.microsoft.com/office/powerpoint/2010/main" val="1944790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Spearin</a:t>
            </a:r>
            <a:r>
              <a:rPr lang="en-US" dirty="0" smtClean="0"/>
              <a:t> Requirements</a:t>
            </a:r>
            <a:endParaRPr lang="en-US" dirty="0"/>
          </a:p>
        </p:txBody>
      </p:sp>
      <p:sp>
        <p:nvSpPr>
          <p:cNvPr id="3" name="Content Placeholder 2"/>
          <p:cNvSpPr>
            <a:spLocks noGrp="1"/>
          </p:cNvSpPr>
          <p:nvPr>
            <p:ph idx="1"/>
          </p:nvPr>
        </p:nvSpPr>
        <p:spPr/>
        <p:txBody>
          <a:bodyPr>
            <a:normAutofit lnSpcReduction="10000"/>
          </a:bodyPr>
          <a:lstStyle/>
          <a:p>
            <a:r>
              <a:rPr lang="en-US" sz="2800" dirty="0" smtClean="0"/>
              <a:t>The contract contained prescriptive requirements</a:t>
            </a:r>
          </a:p>
          <a:p>
            <a:pPr lvl="1"/>
            <a:r>
              <a:rPr lang="en-US" sz="2800" dirty="0" smtClean="0"/>
              <a:t>Design</a:t>
            </a:r>
          </a:p>
          <a:p>
            <a:pPr lvl="1"/>
            <a:r>
              <a:rPr lang="en-US" sz="2800" dirty="0" smtClean="0"/>
              <a:t>Sole Source</a:t>
            </a:r>
          </a:p>
          <a:p>
            <a:pPr lvl="1"/>
            <a:r>
              <a:rPr lang="en-US" sz="2800" dirty="0" smtClean="0"/>
              <a:t>Representation (such as existing conditions)</a:t>
            </a:r>
          </a:p>
          <a:p>
            <a:r>
              <a:rPr lang="en-US" sz="2800" dirty="0" smtClean="0"/>
              <a:t>The prescriptive requirements were reliable</a:t>
            </a:r>
          </a:p>
          <a:p>
            <a:pPr lvl="1"/>
            <a:r>
              <a:rPr lang="en-US" sz="2800" dirty="0" smtClean="0"/>
              <a:t>There is no disclaimer or bidders do not have sufficient opportunity or access to investigate</a:t>
            </a:r>
          </a:p>
          <a:p>
            <a:pPr lvl="1"/>
            <a:r>
              <a:rPr lang="en-US" sz="2800" dirty="0" smtClean="0"/>
              <a:t>The contractor does not actually know that the prescriptive requirements are unreliable</a:t>
            </a:r>
          </a:p>
          <a:p>
            <a:pPr lvl="1"/>
            <a:endParaRPr lang="en-US" dirty="0"/>
          </a:p>
        </p:txBody>
      </p:sp>
    </p:spTree>
    <p:extLst>
      <p:ext uri="{BB962C8B-B14F-4D97-AF65-F5344CB8AC3E}">
        <p14:creationId xmlns:p14="http://schemas.microsoft.com/office/powerpoint/2010/main" val="2331407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Applications of </a:t>
            </a:r>
            <a:r>
              <a:rPr lang="en-US" dirty="0" err="1" smtClean="0"/>
              <a:t>Spearin</a:t>
            </a:r>
            <a:endParaRPr lang="en-US" dirty="0"/>
          </a:p>
        </p:txBody>
      </p:sp>
      <p:sp>
        <p:nvSpPr>
          <p:cNvPr id="3" name="Content Placeholder 2"/>
          <p:cNvSpPr>
            <a:spLocks noGrp="1"/>
          </p:cNvSpPr>
          <p:nvPr>
            <p:ph idx="1"/>
          </p:nvPr>
        </p:nvSpPr>
        <p:spPr/>
        <p:txBody>
          <a:bodyPr>
            <a:normAutofit/>
          </a:bodyPr>
          <a:lstStyle/>
          <a:p>
            <a:r>
              <a:rPr lang="en-US" sz="2800" dirty="0" smtClean="0"/>
              <a:t>Prescriptive drawing</a:t>
            </a:r>
          </a:p>
          <a:p>
            <a:r>
              <a:rPr lang="en-US" sz="2800" dirty="0" smtClean="0"/>
              <a:t>Prescriptive specification</a:t>
            </a:r>
          </a:p>
          <a:p>
            <a:r>
              <a:rPr lang="en-US" sz="2800" dirty="0" smtClean="0"/>
              <a:t>Differing site conditions</a:t>
            </a:r>
          </a:p>
          <a:p>
            <a:r>
              <a:rPr lang="en-US" sz="2800" dirty="0" smtClean="0"/>
              <a:t>Sole Source</a:t>
            </a:r>
          </a:p>
          <a:p>
            <a:pPr lvl="1"/>
            <a:r>
              <a:rPr lang="en-US" sz="2800" dirty="0" smtClean="0"/>
              <a:t>Specified Product</a:t>
            </a:r>
          </a:p>
          <a:p>
            <a:pPr lvl="1"/>
            <a:r>
              <a:rPr lang="en-US" sz="2800" dirty="0" smtClean="0"/>
              <a:t>Specified Subcontractor</a:t>
            </a:r>
          </a:p>
          <a:p>
            <a:pPr lvl="1"/>
            <a:r>
              <a:rPr lang="en-US" sz="2800" dirty="0" smtClean="0"/>
              <a:t>Refusal to agree to reasonable substitution</a:t>
            </a:r>
          </a:p>
          <a:p>
            <a:r>
              <a:rPr lang="en-US" sz="3000" dirty="0" smtClean="0"/>
              <a:t>Market conditions</a:t>
            </a:r>
          </a:p>
        </p:txBody>
      </p:sp>
    </p:spTree>
    <p:extLst>
      <p:ext uri="{BB962C8B-B14F-4D97-AF65-F5344CB8AC3E}">
        <p14:creationId xmlns:p14="http://schemas.microsoft.com/office/powerpoint/2010/main" val="2471883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Owner’s Risk</a:t>
            </a:r>
            <a:endParaRPr lang="en-US" dirty="0"/>
          </a:p>
        </p:txBody>
      </p:sp>
      <p:sp>
        <p:nvSpPr>
          <p:cNvPr id="3" name="Content Placeholder 2"/>
          <p:cNvSpPr>
            <a:spLocks noGrp="1"/>
          </p:cNvSpPr>
          <p:nvPr>
            <p:ph idx="1"/>
          </p:nvPr>
        </p:nvSpPr>
        <p:spPr/>
        <p:txBody>
          <a:bodyPr>
            <a:normAutofit/>
          </a:bodyPr>
          <a:lstStyle/>
          <a:p>
            <a:r>
              <a:rPr lang="en-US" sz="2800" dirty="0" smtClean="0"/>
              <a:t>Professional standard of care does not produce perfect drawings</a:t>
            </a:r>
          </a:p>
          <a:p>
            <a:pPr lvl="1"/>
            <a:r>
              <a:rPr lang="en-US" sz="2800" dirty="0" smtClean="0"/>
              <a:t>Care and skill of professional in that profession at that time in that place</a:t>
            </a:r>
          </a:p>
          <a:p>
            <a:pPr lvl="1"/>
            <a:r>
              <a:rPr lang="en-US" sz="2800" dirty="0" smtClean="0"/>
              <a:t>Owners fall within “liability gap” between negligence and </a:t>
            </a:r>
            <a:r>
              <a:rPr lang="en-US" sz="2800" dirty="0" err="1" smtClean="0"/>
              <a:t>Spearin</a:t>
            </a:r>
            <a:endParaRPr lang="en-US" sz="2800" dirty="0" smtClean="0"/>
          </a:p>
          <a:p>
            <a:r>
              <a:rPr lang="en-US" sz="2800" dirty="0" smtClean="0"/>
              <a:t>Disallowing reliance increases cost</a:t>
            </a:r>
          </a:p>
          <a:p>
            <a:r>
              <a:rPr lang="en-US" sz="3000" dirty="0" smtClean="0"/>
              <a:t>Shifting risk of plans requires loss of control</a:t>
            </a:r>
            <a:endParaRPr lang="en-US" sz="3000" dirty="0"/>
          </a:p>
        </p:txBody>
      </p:sp>
    </p:spTree>
    <p:extLst>
      <p:ext uri="{BB962C8B-B14F-4D97-AF65-F5344CB8AC3E}">
        <p14:creationId xmlns:p14="http://schemas.microsoft.com/office/powerpoint/2010/main" val="21138842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ab5d7b00-834a-4efe-8968-9d97478a3691">EWUPACEUPKES-170-8188</_dlc_DocId>
    <_dlc_DocIdUrl xmlns="ab5d7b00-834a-4efe-8968-9d97478a3691">
      <Url>http://stage-des/_layouts/DocIdRedir.aspx?ID=EWUPACEUPKES-170-8188</Url>
      <Description>EWUPACEUPKES-170-8188</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A41A54BADD08F46A25A439CA5113C81" ma:contentTypeVersion="2" ma:contentTypeDescription="Create a new document." ma:contentTypeScope="" ma:versionID="b0572839a5f1b379d340e89a57fe4ebe">
  <xsd:schema xmlns:xsd="http://www.w3.org/2001/XMLSchema" xmlns:xs="http://www.w3.org/2001/XMLSchema" xmlns:p="http://schemas.microsoft.com/office/2006/metadata/properties" xmlns:ns1="http://schemas.microsoft.com/sharepoint/v3" xmlns:ns2="ab5d7b00-834a-4efe-8968-9d97478a3691" targetNamespace="http://schemas.microsoft.com/office/2006/metadata/properties" ma:root="true" ma:fieldsID="b8b80030ab68ff9f9ef10e2a8494e4c4" ns1:_="" ns2:_="">
    <xsd:import namespace="http://schemas.microsoft.com/sharepoint/v3"/>
    <xsd:import namespace="ab5d7b00-834a-4efe-8968-9d97478a3691"/>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 ma:internalName="PublishingStartDate">
      <xsd:simpleType>
        <xsd:restriction base="dms:Unknown"/>
      </xsd:simpleType>
    </xsd:element>
    <xsd:element name="PublishingExpirationDate" ma:index="12" nillable="true" ma:displayName="Scheduling End Date" ma:descriptio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b5d7b00-834a-4efe-8968-9d97478a3691"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3C15D13D-1779-4EB5-8D6E-C39FA4F763B6}"/>
</file>

<file path=customXml/itemProps2.xml><?xml version="1.0" encoding="utf-8"?>
<ds:datastoreItem xmlns:ds="http://schemas.openxmlformats.org/officeDocument/2006/customXml" ds:itemID="{CE0536C7-82A1-4683-8C8C-B9F5470FD957}"/>
</file>

<file path=customXml/itemProps3.xml><?xml version="1.0" encoding="utf-8"?>
<ds:datastoreItem xmlns:ds="http://schemas.openxmlformats.org/officeDocument/2006/customXml" ds:itemID="{CA3A6D3D-DB38-4A8E-B279-A00676BA6983}"/>
</file>

<file path=customXml/itemProps4.xml><?xml version="1.0" encoding="utf-8"?>
<ds:datastoreItem xmlns:ds="http://schemas.openxmlformats.org/officeDocument/2006/customXml" ds:itemID="{B3BD18F4-40F5-44A9-805A-C4446F97CC3F}"/>
</file>

<file path=docProps/app.xml><?xml version="1.0" encoding="utf-8"?>
<Properties xmlns="http://schemas.openxmlformats.org/officeDocument/2006/extended-properties" xmlns:vt="http://schemas.openxmlformats.org/officeDocument/2006/docPropsVTypes">
  <Template>Adjacency</Template>
  <TotalTime>139</TotalTime>
  <Words>1134</Words>
  <Application>Microsoft Office PowerPoint</Application>
  <PresentationFormat>On-screen Show (4:3)</PresentationFormat>
  <Paragraphs>122</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Adjacency</vt:lpstr>
      <vt:lpstr>Modern Application of the Spearin Doctrine</vt:lpstr>
      <vt:lpstr>Spearin:  Why You Warrant What You Don’t Know</vt:lpstr>
      <vt:lpstr>Spearin:  “I do not think that means what you think that means.”</vt:lpstr>
      <vt:lpstr>Risks on a Construction Project</vt:lpstr>
      <vt:lpstr>Spearin v. US, 39 S. Ct. 59 (1918)</vt:lpstr>
      <vt:lpstr>Spearin Ruling</vt:lpstr>
      <vt:lpstr>Spearin Requirements</vt:lpstr>
      <vt:lpstr>Applications of Spearin</vt:lpstr>
      <vt:lpstr>Owner’s Risk</vt:lpstr>
      <vt:lpstr>Design-Build </vt:lpstr>
      <vt:lpstr>GC/CM</vt:lpstr>
      <vt:lpstr>M.A. Mortenson Co. (1993)</vt:lpstr>
      <vt:lpstr>M.A. Mortenson Co. ASBCA No. 39978 (1993)</vt:lpstr>
      <vt:lpstr>Donahue Electric (2002)</vt:lpstr>
      <vt:lpstr>Metcalf v. US, 742 F3d 984 (2014)</vt:lpstr>
      <vt:lpstr>Metcalf v. US, 742 F3d 984 (2014)</vt:lpstr>
      <vt:lpstr>Metcalf v. US, 742 F3d 984 (2014)</vt:lpstr>
      <vt:lpstr>Attempts to Avoid Spearin</vt:lpstr>
      <vt:lpstr>Managing Risk</vt:lpstr>
      <vt:lpstr>Thaxton Parkinson PLLC</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Modern Application of the Spearin Doctrine</dc:title>
  <dc:creator>Robynne Thaxton Parkinson</dc:creator>
  <cp:lastModifiedBy>Robynne Thaxton Parkinson</cp:lastModifiedBy>
  <cp:revision>10</cp:revision>
  <dcterms:created xsi:type="dcterms:W3CDTF">2014-10-08T11:17:16Z</dcterms:created>
  <dcterms:modified xsi:type="dcterms:W3CDTF">2014-10-08T13:36:50Z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0x0101002A41A54BADD08F46A25A439CA5113C81</vt:lpwstr>
  </property>
  <property fmtid="{D5CDD505-2E9C-101B-9397-08002B2CF9AE}" pid="3" name="_dlc_DocIdItemGuid">
    <vt:lpwstr>85a9c335-264c-461a-8b60-5ae68d494c53</vt:lpwstr>
  </property>
</Properties>
</file>