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drawings/drawing1.xml" ContentType="application/vnd.openxmlformats-officedocument.drawingml.chartshapes+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4.xml" ContentType="application/vnd.openxmlformats-officedocument.presentationml.slideLayout+xml"/>
  <Override PartName="/ppt/slideLayouts/slideLayout20.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charts/chart1.xml" ContentType="application/vnd.openxmlformats-officedocument.drawingml.chart+xml"/>
  <Override PartName="/ppt/charts/chart2.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4" r:id="rId3"/>
  </p:sldMasterIdLst>
  <p:notesMasterIdLst>
    <p:notesMasterId r:id="rId22"/>
  </p:notesMasterIdLst>
  <p:handoutMasterIdLst>
    <p:handoutMasterId r:id="rId23"/>
  </p:handoutMasterIdLst>
  <p:sldIdLst>
    <p:sldId id="258" r:id="rId4"/>
    <p:sldId id="274" r:id="rId5"/>
    <p:sldId id="279" r:id="rId6"/>
    <p:sldId id="267" r:id="rId7"/>
    <p:sldId id="286" r:id="rId8"/>
    <p:sldId id="287" r:id="rId9"/>
    <p:sldId id="284" r:id="rId10"/>
    <p:sldId id="285" r:id="rId11"/>
    <p:sldId id="273" r:id="rId12"/>
    <p:sldId id="257" r:id="rId13"/>
    <p:sldId id="268" r:id="rId14"/>
    <p:sldId id="269" r:id="rId15"/>
    <p:sldId id="271" r:id="rId16"/>
    <p:sldId id="280" r:id="rId17"/>
    <p:sldId id="281" r:id="rId18"/>
    <p:sldId id="283" r:id="rId19"/>
    <p:sldId id="282" r:id="rId20"/>
    <p:sldId id="272"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02" y="-102"/>
      </p:cViewPr>
      <p:guideLst>
        <p:guide orient="horz" pos="2160"/>
        <p:guide pos="2880"/>
      </p:guideLst>
    </p:cSldViewPr>
  </p:slideViewPr>
  <p:notesTextViewPr>
    <p:cViewPr>
      <p:scale>
        <a:sx n="1" d="1"/>
        <a:sy n="1" d="1"/>
      </p:scale>
      <p:origin x="0" y="0"/>
    </p:cViewPr>
  </p:notesTextViewPr>
  <p:sorterViewPr>
    <p:cViewPr>
      <p:scale>
        <a:sx n="174" d="100"/>
        <a:sy n="174" d="100"/>
      </p:scale>
      <p:origin x="0" y="1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customXml" Target="../customXml/item4.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file:///\\FileDepot.eClient.wa.lcl\Legacy-GA\Facilities\EAS\Contracts\Contracts%20Reports\Apprentice%20&amp;%20MWBE%20reports\Summary%20Biennium%20MWBE%20report.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ileDepot.eClient.wa.lcl\Legacy-GA\Facilities\EAS\Contracts\Contracts%20Reports\Apprentice%20&amp;%20MWBE%20reports\Summary%20Biennium%20MWBE%20re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MWBE Participation</a:t>
            </a:r>
            <a:r>
              <a:rPr lang="en-US" baseline="0" dirty="0"/>
              <a:t> in </a:t>
            </a:r>
            <a:r>
              <a:rPr lang="en-US" dirty="0"/>
              <a:t>E&amp;AS managed </a:t>
            </a:r>
            <a:r>
              <a:rPr lang="en-US" dirty="0" smtClean="0"/>
              <a:t>design</a:t>
            </a:r>
            <a:r>
              <a:rPr lang="en-US" baseline="0" dirty="0" smtClean="0"/>
              <a:t> &amp; </a:t>
            </a:r>
            <a:r>
              <a:rPr lang="en-US" dirty="0" smtClean="0">
                <a:solidFill>
                  <a:srgbClr val="FF0000"/>
                </a:solidFill>
              </a:rPr>
              <a:t>construction</a:t>
            </a:r>
            <a:r>
              <a:rPr lang="en-US" dirty="0" smtClean="0"/>
              <a:t> </a:t>
            </a:r>
            <a:r>
              <a:rPr lang="en-US" dirty="0"/>
              <a:t>projects - </a:t>
            </a:r>
            <a:r>
              <a:rPr lang="en-US" dirty="0" smtClean="0"/>
              <a:t>1997</a:t>
            </a:r>
            <a:r>
              <a:rPr lang="en-US" baseline="0" dirty="0" smtClean="0"/>
              <a:t> </a:t>
            </a:r>
            <a:r>
              <a:rPr lang="en-US" baseline="0" dirty="0"/>
              <a:t>through </a:t>
            </a:r>
            <a:r>
              <a:rPr lang="en-US" baseline="0" dirty="0" smtClean="0"/>
              <a:t>2012 </a:t>
            </a:r>
            <a:r>
              <a:rPr lang="en-US" sz="1100" baseline="0" dirty="0" smtClean="0"/>
              <a:t>(based on contract value)</a:t>
            </a:r>
            <a:endParaRPr lang="en-US" sz="1100" dirty="0"/>
          </a:p>
        </c:rich>
      </c:tx>
      <c:layout/>
      <c:overlay val="1"/>
    </c:title>
    <c:autoTitleDeleted val="0"/>
    <c:plotArea>
      <c:layout>
        <c:manualLayout>
          <c:layoutTarget val="inner"/>
          <c:xMode val="edge"/>
          <c:yMode val="edge"/>
          <c:x val="0.12896828083328768"/>
          <c:y val="0.35682341790609506"/>
          <c:w val="0.35127417262497362"/>
          <c:h val="0.66436636996462395"/>
        </c:manualLayout>
      </c:layout>
      <c:pieChart>
        <c:varyColors val="1"/>
        <c:ser>
          <c:idx val="0"/>
          <c:order val="0"/>
          <c:spPr>
            <a:solidFill>
              <a:schemeClr val="tx2">
                <a:lumMod val="60000"/>
                <a:lumOff val="40000"/>
              </a:schemeClr>
            </a:solidFill>
          </c:spPr>
          <c:dPt>
            <c:idx val="0"/>
            <c:bubble3D val="0"/>
            <c:spPr>
              <a:solidFill>
                <a:srgbClr val="0070C0"/>
              </a:solidFill>
            </c:spPr>
          </c:dPt>
          <c:dPt>
            <c:idx val="1"/>
            <c:bubble3D val="0"/>
            <c:spPr>
              <a:solidFill>
                <a:srgbClr val="33CC33"/>
              </a:solidFill>
            </c:spPr>
          </c:dPt>
          <c:dPt>
            <c:idx val="2"/>
            <c:bubble3D val="0"/>
            <c:explosion val="1"/>
            <c:spPr>
              <a:solidFill>
                <a:schemeClr val="bg1">
                  <a:lumMod val="75000"/>
                </a:schemeClr>
              </a:solidFill>
            </c:spPr>
          </c:dPt>
          <c:dLbls>
            <c:dLbl>
              <c:idx val="0"/>
              <c:layout>
                <c:manualLayout>
                  <c:x val="6.3888888888888884E-2"/>
                  <c:y val="-6.4814814814814811E-2"/>
                </c:manualLayout>
              </c:layout>
              <c:dLblPos val="bestFit"/>
              <c:showLegendKey val="0"/>
              <c:showVal val="1"/>
              <c:showCatName val="0"/>
              <c:showSerName val="0"/>
              <c:showPercent val="0"/>
              <c:showBubbleSize val="0"/>
            </c:dLbl>
            <c:dLbl>
              <c:idx val="1"/>
              <c:layout>
                <c:manualLayout>
                  <c:x val="6.9444444444444448E-2"/>
                  <c:y val="1.8518518518518517E-2"/>
                </c:manualLayout>
              </c:layout>
              <c:tx>
                <c:rich>
                  <a:bodyPr/>
                  <a:lstStyle/>
                  <a:p>
                    <a:r>
                      <a:rPr lang="en-US" dirty="0" smtClean="0"/>
                      <a:t>1.0%</a:t>
                    </a:r>
                    <a:endParaRPr lang="en-US" dirty="0"/>
                  </a:p>
                </c:rich>
              </c:tx>
              <c:dLblPos val="bestFit"/>
              <c:showLegendKey val="0"/>
              <c:showVal val="1"/>
              <c:showCatName val="0"/>
              <c:showSerName val="0"/>
              <c:showPercent val="0"/>
              <c:showBubbleSize val="0"/>
            </c:dLbl>
            <c:dLbl>
              <c:idx val="2"/>
              <c:layout>
                <c:manualLayout>
                  <c:x val="0.17777777777777778"/>
                  <c:y val="-1.3888888888888888E-2"/>
                </c:manualLayout>
              </c:layout>
              <c:tx>
                <c:rich>
                  <a:bodyPr/>
                  <a:lstStyle/>
                  <a:p>
                    <a:r>
                      <a:rPr lang="en-US" dirty="0" smtClean="0"/>
                      <a:t>97.7%</a:t>
                    </a:r>
                    <a:endParaRPr lang="en-US" dirty="0"/>
                  </a:p>
                </c:rich>
              </c:tx>
              <c:dLblPos val="bestFit"/>
              <c:showLegendKey val="0"/>
              <c:showVal val="1"/>
              <c:showCatName val="0"/>
              <c:showSerName val="0"/>
              <c:showPercent val="0"/>
              <c:showBubbleSize val="0"/>
            </c:dLbl>
            <c:dLblPos val="outEnd"/>
            <c:showLegendKey val="0"/>
            <c:showVal val="1"/>
            <c:showCatName val="0"/>
            <c:showSerName val="0"/>
            <c:showPercent val="0"/>
            <c:showBubbleSize val="0"/>
            <c:showLeaderLines val="1"/>
          </c:dLbls>
          <c:cat>
            <c:strRef>
              <c:f>'MWBE history by year'!$P$5:$R$5</c:f>
              <c:strCache>
                <c:ptCount val="3"/>
                <c:pt idx="0">
                  <c:v>Cert MBE</c:v>
                </c:pt>
                <c:pt idx="1">
                  <c:v>Cert WBE</c:v>
                </c:pt>
                <c:pt idx="2">
                  <c:v>Non-WMBE</c:v>
                </c:pt>
              </c:strCache>
            </c:strRef>
          </c:cat>
          <c:val>
            <c:numRef>
              <c:f>'MWBE history by year'!$P$6:$R$6</c:f>
              <c:numCache>
                <c:formatCode>0.0%</c:formatCode>
                <c:ptCount val="3"/>
                <c:pt idx="0">
                  <c:v>1.2675742590551414E-2</c:v>
                </c:pt>
                <c:pt idx="1">
                  <c:v>9.1657929803231879E-3</c:v>
                </c:pt>
                <c:pt idx="2">
                  <c:v>0.97815846442912535</c:v>
                </c:pt>
              </c:numCache>
            </c:numRef>
          </c:val>
        </c:ser>
        <c:dLbls>
          <c:showLegendKey val="0"/>
          <c:showVal val="0"/>
          <c:showCatName val="0"/>
          <c:showSerName val="0"/>
          <c:showPercent val="0"/>
          <c:showBubbleSize val="0"/>
          <c:showLeaderLines val="1"/>
        </c:dLbls>
        <c:firstSliceAng val="86"/>
      </c:pieChart>
    </c:plotArea>
    <c:legend>
      <c:legendPos val="r"/>
      <c:layout>
        <c:manualLayout>
          <c:xMode val="edge"/>
          <c:yMode val="edge"/>
          <c:x val="0.71481558863800121"/>
          <c:y val="0.44379666083406238"/>
          <c:w val="0.17142777390904759"/>
          <c:h val="0.2825455216535433"/>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Total</a:t>
            </a:r>
            <a:r>
              <a:rPr lang="en-US" sz="1600" baseline="0" dirty="0"/>
              <a:t> </a:t>
            </a:r>
            <a:r>
              <a:rPr lang="en-US" sz="1600" dirty="0"/>
              <a:t>% Participation by Year</a:t>
            </a:r>
            <a:r>
              <a:rPr lang="en-US" dirty="0"/>
              <a:t> </a:t>
            </a:r>
            <a:r>
              <a:rPr lang="en-US" sz="1100" dirty="0"/>
              <a:t>(based on contract</a:t>
            </a:r>
            <a:r>
              <a:rPr lang="en-US" sz="1100" baseline="0" dirty="0"/>
              <a:t> value</a:t>
            </a:r>
            <a:r>
              <a:rPr lang="en-US" sz="1100" dirty="0"/>
              <a:t>)</a:t>
            </a:r>
          </a:p>
        </c:rich>
      </c:tx>
      <c:layout/>
      <c:overlay val="0"/>
    </c:title>
    <c:autoTitleDeleted val="0"/>
    <c:plotArea>
      <c:layout>
        <c:manualLayout>
          <c:layoutTarget val="inner"/>
          <c:xMode val="edge"/>
          <c:yMode val="edge"/>
          <c:x val="0.1029714567388394"/>
          <c:y val="0.19480351414406533"/>
          <c:w val="0.85638158500823747"/>
          <c:h val="0.63937736949547974"/>
        </c:manualLayout>
      </c:layout>
      <c:lineChart>
        <c:grouping val="standard"/>
        <c:varyColors val="0"/>
        <c:ser>
          <c:idx val="0"/>
          <c:order val="0"/>
          <c:tx>
            <c:strRef>
              <c:f>'MWBE history by year'!$S$7</c:f>
              <c:strCache>
                <c:ptCount val="1"/>
                <c:pt idx="0">
                  <c:v>% by Year</c:v>
                </c:pt>
              </c:strCache>
            </c:strRef>
          </c:tx>
          <c:marker>
            <c:symbol val="none"/>
          </c:marker>
          <c:cat>
            <c:strRef>
              <c:f>'MWBE history by year'!$O$8:$O$23</c:f>
              <c:strCach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strCache>
            </c:strRef>
          </c:cat>
          <c:val>
            <c:numRef>
              <c:f>'MWBE history by year'!$S$8:$S$23</c:f>
              <c:numCache>
                <c:formatCode>0.0%</c:formatCode>
                <c:ptCount val="16"/>
                <c:pt idx="0">
                  <c:v>9.2766959734818209E-3</c:v>
                </c:pt>
                <c:pt idx="1">
                  <c:v>1.3342802242415565E-3</c:v>
                </c:pt>
                <c:pt idx="2">
                  <c:v>2.9896919097452745E-2</c:v>
                </c:pt>
                <c:pt idx="3">
                  <c:v>2.2976309147360566E-3</c:v>
                </c:pt>
                <c:pt idx="4">
                  <c:v>5.7161378427926174E-3</c:v>
                </c:pt>
                <c:pt idx="5">
                  <c:v>1.7396240619077099E-2</c:v>
                </c:pt>
                <c:pt idx="6">
                  <c:v>3.3389631146478152E-2</c:v>
                </c:pt>
                <c:pt idx="7">
                  <c:v>5.116814524388856E-2</c:v>
                </c:pt>
                <c:pt idx="8">
                  <c:v>1.7257808790067632E-2</c:v>
                </c:pt>
                <c:pt idx="9">
                  <c:v>9.8534058774509704E-3</c:v>
                </c:pt>
                <c:pt idx="10">
                  <c:v>1.9579067118020391E-2</c:v>
                </c:pt>
                <c:pt idx="11">
                  <c:v>3.4700399691833861E-2</c:v>
                </c:pt>
                <c:pt idx="12">
                  <c:v>2.4639498722146942E-2</c:v>
                </c:pt>
                <c:pt idx="13">
                  <c:v>2.0556592833350162E-2</c:v>
                </c:pt>
                <c:pt idx="14">
                  <c:v>3.3867867789319814E-2</c:v>
                </c:pt>
                <c:pt idx="15">
                  <c:v>2.3717305339197556E-2</c:v>
                </c:pt>
              </c:numCache>
            </c:numRef>
          </c:val>
          <c:smooth val="0"/>
        </c:ser>
        <c:ser>
          <c:idx val="1"/>
          <c:order val="1"/>
          <c:tx>
            <c:strRef>
              <c:f>'MWBE history by year'!$T$7</c:f>
              <c:strCache>
                <c:ptCount val="1"/>
                <c:pt idx="0">
                  <c:v>Avg %</c:v>
                </c:pt>
              </c:strCache>
            </c:strRef>
          </c:tx>
          <c:marker>
            <c:symbol val="none"/>
          </c:marker>
          <c:cat>
            <c:strRef>
              <c:f>'MWBE history by year'!$O$8:$O$23</c:f>
              <c:strCach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strCache>
            </c:strRef>
          </c:cat>
          <c:val>
            <c:numRef>
              <c:f>'MWBE history by year'!$T$8:$T$23</c:f>
              <c:numCache>
                <c:formatCode>0.0%</c:formatCode>
                <c:ptCount val="16"/>
                <c:pt idx="0">
                  <c:v>2.1986999485168621E-2</c:v>
                </c:pt>
                <c:pt idx="1">
                  <c:v>2.1986999485168621E-2</c:v>
                </c:pt>
                <c:pt idx="2">
                  <c:v>2.1986999485168621E-2</c:v>
                </c:pt>
                <c:pt idx="3">
                  <c:v>2.1986999485168621E-2</c:v>
                </c:pt>
                <c:pt idx="4">
                  <c:v>2.1986999485168621E-2</c:v>
                </c:pt>
                <c:pt idx="5">
                  <c:v>2.1986999485168621E-2</c:v>
                </c:pt>
                <c:pt idx="6">
                  <c:v>2.1986999485168621E-2</c:v>
                </c:pt>
                <c:pt idx="7">
                  <c:v>2.1986999485168621E-2</c:v>
                </c:pt>
                <c:pt idx="8">
                  <c:v>2.1986999485168621E-2</c:v>
                </c:pt>
                <c:pt idx="9">
                  <c:v>2.1986999485168621E-2</c:v>
                </c:pt>
                <c:pt idx="10">
                  <c:v>2.1986999485168621E-2</c:v>
                </c:pt>
                <c:pt idx="11">
                  <c:v>2.1986999485168621E-2</c:v>
                </c:pt>
                <c:pt idx="12">
                  <c:v>2.1986999485168621E-2</c:v>
                </c:pt>
                <c:pt idx="13">
                  <c:v>2.1986999485168621E-2</c:v>
                </c:pt>
                <c:pt idx="14">
                  <c:v>2.1986999485168621E-2</c:v>
                </c:pt>
                <c:pt idx="15">
                  <c:v>2.1986999485168621E-2</c:v>
                </c:pt>
              </c:numCache>
            </c:numRef>
          </c:val>
          <c:smooth val="0"/>
        </c:ser>
        <c:dLbls>
          <c:showLegendKey val="0"/>
          <c:showVal val="0"/>
          <c:showCatName val="0"/>
          <c:showSerName val="0"/>
          <c:showPercent val="0"/>
          <c:showBubbleSize val="0"/>
        </c:dLbls>
        <c:marker val="1"/>
        <c:smooth val="0"/>
        <c:axId val="97458048"/>
        <c:axId val="97459584"/>
      </c:lineChart>
      <c:catAx>
        <c:axId val="97458048"/>
        <c:scaling>
          <c:orientation val="minMax"/>
        </c:scaling>
        <c:delete val="0"/>
        <c:axPos val="b"/>
        <c:majorTickMark val="out"/>
        <c:minorTickMark val="none"/>
        <c:tickLblPos val="nextTo"/>
        <c:txPr>
          <a:bodyPr rot="-3180000"/>
          <a:lstStyle/>
          <a:p>
            <a:pPr>
              <a:defRPr/>
            </a:pPr>
            <a:endParaRPr lang="en-US"/>
          </a:p>
        </c:txPr>
        <c:crossAx val="97459584"/>
        <c:crosses val="autoZero"/>
        <c:auto val="1"/>
        <c:lblAlgn val="ctr"/>
        <c:lblOffset val="100"/>
        <c:noMultiLvlLbl val="0"/>
      </c:catAx>
      <c:valAx>
        <c:axId val="97459584"/>
        <c:scaling>
          <c:orientation val="minMax"/>
        </c:scaling>
        <c:delete val="0"/>
        <c:axPos val="l"/>
        <c:majorGridlines/>
        <c:numFmt formatCode="0%" sourceLinked="0"/>
        <c:majorTickMark val="out"/>
        <c:minorTickMark val="none"/>
        <c:tickLblPos val="nextTo"/>
        <c:crossAx val="97458048"/>
        <c:crosses val="autoZero"/>
        <c:crossBetween val="between"/>
      </c:valAx>
    </c:plotArea>
    <c:legend>
      <c:legendPos val="r"/>
      <c:layout>
        <c:manualLayout>
          <c:xMode val="edge"/>
          <c:yMode val="edge"/>
          <c:x val="0.77299546452042989"/>
          <c:y val="0.30743492414937323"/>
          <c:w val="0.15804600014058787"/>
          <c:h val="0.166367959246359"/>
        </c:manualLayout>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0.23672</cdr:x>
      <cdr:y>0.19931</cdr:y>
    </cdr:from>
    <cdr:to>
      <cdr:x>0.23672</cdr:x>
      <cdr:y>0.83334</cdr:y>
    </cdr:to>
    <cdr:cxnSp macro="">
      <cdr:nvCxnSpPr>
        <cdr:cNvPr id="3" name="Straight Connector 2"/>
        <cdr:cNvCxnSpPr/>
      </cdr:nvCxnSpPr>
      <cdr:spPr>
        <a:xfrm xmlns:a="http://schemas.openxmlformats.org/drawingml/2006/main" flipV="1">
          <a:off x="1323436" y="545858"/>
          <a:ext cx="0" cy="1736484"/>
        </a:xfrm>
        <a:prstGeom xmlns:a="http://schemas.openxmlformats.org/drawingml/2006/main" prst="line">
          <a:avLst/>
        </a:prstGeom>
        <a:ln xmlns:a="http://schemas.openxmlformats.org/drawingml/2006/main" w="2857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0.24751</cdr:x>
      <cdr:y>0.18683</cdr:y>
    </cdr:from>
    <cdr:to>
      <cdr:x>0.29379</cdr:x>
      <cdr:y>0.56048</cdr:y>
    </cdr:to>
    <cdr:sp macro="" textlink="">
      <cdr:nvSpPr>
        <cdr:cNvPr id="7" name="TextBox 6"/>
        <cdr:cNvSpPr txBox="1"/>
      </cdr:nvSpPr>
      <cdr:spPr>
        <a:xfrm xmlns:a="http://schemas.openxmlformats.org/drawingml/2006/main" rot="5400000">
          <a:off x="959320" y="793280"/>
          <a:ext cx="914401" cy="242243"/>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r>
            <a:rPr lang="en-US" sz="1100" b="1" dirty="0">
              <a:solidFill>
                <a:srgbClr val="FF0000"/>
              </a:solidFill>
            </a:rPr>
            <a:t>I-200 / 1999</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0F21BDFF-802D-4014-9913-AF875D82B65C}" type="datetimeFigureOut">
              <a:rPr lang="en-US" smtClean="0"/>
              <a:t>10/7/2014</a:t>
            </a:fld>
            <a:endParaRPr lang="en-US" dirty="0"/>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276BF564-D8B0-49FC-A854-66F757383E79}" type="slidenum">
              <a:rPr lang="en-US" smtClean="0"/>
              <a:t>‹#›</a:t>
            </a:fld>
            <a:endParaRPr lang="en-US" dirty="0"/>
          </a:p>
        </p:txBody>
      </p:sp>
    </p:spTree>
    <p:extLst>
      <p:ext uri="{BB962C8B-B14F-4D97-AF65-F5344CB8AC3E}">
        <p14:creationId xmlns:p14="http://schemas.microsoft.com/office/powerpoint/2010/main" val="10462102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12368E02-010F-41E8-A7F9-DC8D59EE57DA}" type="datetimeFigureOut">
              <a:rPr lang="en-US" smtClean="0"/>
              <a:t>10/7/2014</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16CBB809-E65F-4592-828A-719B05052DE1}" type="slidenum">
              <a:rPr lang="en-US" smtClean="0"/>
              <a:t>‹#›</a:t>
            </a:fld>
            <a:endParaRPr lang="en-US" dirty="0"/>
          </a:p>
        </p:txBody>
      </p:sp>
    </p:spTree>
    <p:extLst>
      <p:ext uri="{BB962C8B-B14F-4D97-AF65-F5344CB8AC3E}">
        <p14:creationId xmlns:p14="http://schemas.microsoft.com/office/powerpoint/2010/main" val="1290988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normAutofit/>
          </a:bodyPr>
          <a:lstStyle/>
          <a:p>
            <a:r>
              <a:rPr lang="en-US" dirty="0" smtClean="0"/>
              <a:t>Pick a logo for the main page of your presentation.  Delet</a:t>
            </a:r>
            <a:r>
              <a:rPr lang="en-US" baseline="0" dirty="0" smtClean="0"/>
              <a:t>e the other logo.</a:t>
            </a:r>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Direct attention to DES Strategy for change</a:t>
            </a:r>
          </a:p>
          <a:p>
            <a:endParaRPr lang="en-US" dirty="0"/>
          </a:p>
          <a:p>
            <a:r>
              <a:rPr lang="en-US" dirty="0" smtClean="0"/>
              <a:t>Supplier Diversity Professional Staffing to train and support Project Manager’s responsibility for supplier diversity results</a:t>
            </a:r>
          </a:p>
          <a:p>
            <a:endParaRPr lang="en-US" dirty="0"/>
          </a:p>
          <a:p>
            <a:r>
              <a:rPr lang="en-US" dirty="0" smtClean="0"/>
              <a:t>Contractor Performance Monitoring for delivery of supplier diversity values</a:t>
            </a:r>
          </a:p>
          <a:p>
            <a:r>
              <a:rPr lang="en-US" dirty="0" smtClean="0"/>
              <a:t>1</a:t>
            </a:r>
            <a:r>
              <a:rPr lang="en-US" baseline="30000" dirty="0" smtClean="0"/>
              <a:t>st</a:t>
            </a:r>
            <a:r>
              <a:rPr lang="en-US" dirty="0" smtClean="0"/>
              <a:t> Question at each meeting will</a:t>
            </a:r>
            <a:r>
              <a:rPr lang="en-US" baseline="0" dirty="0" smtClean="0"/>
              <a:t> be about Diversity performance goals</a:t>
            </a:r>
          </a:p>
          <a:p>
            <a:r>
              <a:rPr lang="en-US" baseline="0" dirty="0" smtClean="0"/>
              <a:t>2</a:t>
            </a:r>
            <a:r>
              <a:rPr lang="en-US" baseline="30000" dirty="0" smtClean="0"/>
              <a:t>nd</a:t>
            </a:r>
            <a:r>
              <a:rPr lang="en-US" baseline="0" dirty="0" smtClean="0"/>
              <a:t> We will always follow up with questions to the WMBE in front of the contractor </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2</a:t>
            </a:fld>
            <a:endParaRPr lang="en-US" dirty="0"/>
          </a:p>
        </p:txBody>
      </p:sp>
    </p:spTree>
    <p:extLst>
      <p:ext uri="{BB962C8B-B14F-4D97-AF65-F5344CB8AC3E}">
        <p14:creationId xmlns:p14="http://schemas.microsoft.com/office/powerpoint/2010/main" val="1498751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ctr"/>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3</a:t>
            </a:fld>
            <a:endParaRPr lang="en-US" dirty="0"/>
          </a:p>
        </p:txBody>
      </p:sp>
    </p:spTree>
    <p:extLst>
      <p:ext uri="{BB962C8B-B14F-4D97-AF65-F5344CB8AC3E}">
        <p14:creationId xmlns:p14="http://schemas.microsoft.com/office/powerpoint/2010/main" val="1383198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city of Seattle inclusion plan  recognizes both certified and self s-certified minority and women owned firms, the state of Washington inclusion plan effort will count  only </a:t>
            </a:r>
            <a:r>
              <a:rPr lang="en-US" b="1" dirty="0" smtClean="0"/>
              <a:t>state certified firms </a:t>
            </a:r>
            <a:r>
              <a:rPr lang="en-US" dirty="0" smtClean="0"/>
              <a:t>according to the Governor’s Results Washington Goal 2:4.1a</a:t>
            </a:r>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9</a:t>
            </a:fld>
            <a:endParaRPr lang="en-US" dirty="0"/>
          </a:p>
        </p:txBody>
      </p:sp>
    </p:spTree>
    <p:extLst>
      <p:ext uri="{BB962C8B-B14F-4D97-AF65-F5344CB8AC3E}">
        <p14:creationId xmlns:p14="http://schemas.microsoft.com/office/powerpoint/2010/main" val="3771318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14</a:t>
            </a:fld>
            <a:endParaRPr lang="en-US" dirty="0"/>
          </a:p>
        </p:txBody>
      </p:sp>
    </p:spTree>
    <p:extLst>
      <p:ext uri="{BB962C8B-B14F-4D97-AF65-F5344CB8AC3E}">
        <p14:creationId xmlns:p14="http://schemas.microsoft.com/office/powerpoint/2010/main" val="2707106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eaLnBrk="0" hangingPunct="0">
              <a:spcBef>
                <a:spcPts val="200"/>
              </a:spcBef>
              <a:spcAft>
                <a:spcPts val="200"/>
              </a:spcAft>
              <a:buClr>
                <a:srgbClr val="CC6600"/>
              </a:buClr>
            </a:pPr>
            <a:r>
              <a:rPr lang="en-US" sz="2000" kern="0" dirty="0" smtClean="0">
                <a:solidFill>
                  <a:schemeClr val="tx1"/>
                </a:solidFill>
                <a:latin typeface="+mn-lt"/>
                <a:ea typeface="+mn-ea"/>
                <a:cs typeface="Arial" panose="020B0604020202020204" pitchFamily="34" charset="0"/>
              </a:rPr>
              <a:t>Self-certified Small Business, Micro-business, Mini-business </a:t>
            </a:r>
          </a:p>
          <a:p>
            <a:pPr lvl="1" eaLnBrk="0" hangingPunct="0">
              <a:spcBef>
                <a:spcPts val="200"/>
              </a:spcBef>
              <a:spcAft>
                <a:spcPts val="200"/>
              </a:spcAft>
              <a:buClr>
                <a:srgbClr val="CC6600"/>
              </a:buClr>
            </a:pPr>
            <a:r>
              <a:rPr lang="en-US" sz="2000" kern="0" dirty="0" smtClean="0">
                <a:solidFill>
                  <a:schemeClr val="tx1"/>
                </a:solidFill>
                <a:latin typeface="+mn-lt"/>
                <a:ea typeface="+mn-ea"/>
                <a:cs typeface="Arial" panose="020B0604020202020204" pitchFamily="34" charset="0"/>
              </a:rPr>
              <a:t>State Certified Veteran Owned Business</a:t>
            </a:r>
          </a:p>
          <a:p>
            <a:pPr lvl="1" eaLnBrk="0" hangingPunct="0">
              <a:spcBef>
                <a:spcPts val="200"/>
              </a:spcBef>
              <a:spcAft>
                <a:spcPts val="200"/>
              </a:spcAft>
              <a:buClr>
                <a:srgbClr val="CC6600"/>
              </a:buClr>
            </a:pPr>
            <a:r>
              <a:rPr lang="en-US" sz="2000" kern="0" dirty="0" smtClean="0">
                <a:solidFill>
                  <a:schemeClr val="tx1"/>
                </a:solidFill>
                <a:latin typeface="+mn-lt"/>
                <a:ea typeface="+mn-ea"/>
                <a:cs typeface="Arial" panose="020B0604020202020204" pitchFamily="34" charset="0"/>
              </a:rPr>
              <a:t>State Certified Minority or Women or MW Owned Business</a:t>
            </a:r>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15</a:t>
            </a:fld>
            <a:endParaRPr lang="en-US" dirty="0"/>
          </a:p>
        </p:txBody>
      </p:sp>
    </p:spTree>
    <p:extLst>
      <p:ext uri="{BB962C8B-B14F-4D97-AF65-F5344CB8AC3E}">
        <p14:creationId xmlns:p14="http://schemas.microsoft.com/office/powerpoint/2010/main" val="1498751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eaLnBrk="0" hangingPunct="0">
              <a:spcBef>
                <a:spcPts val="200"/>
              </a:spcBef>
              <a:spcAft>
                <a:spcPts val="200"/>
              </a:spcAft>
              <a:buClr>
                <a:srgbClr val="CC6600"/>
              </a:buClr>
            </a:pPr>
            <a:r>
              <a:rPr lang="en-US" sz="1800" kern="0" dirty="0" smtClean="0">
                <a:solidFill>
                  <a:schemeClr val="tx1"/>
                </a:solidFill>
                <a:latin typeface="+mn-lt"/>
                <a:ea typeface="+mn-ea"/>
                <a:cs typeface="Arial" panose="020B0604020202020204" pitchFamily="34" charset="0"/>
              </a:rPr>
              <a:t>Architecture and Engineering Design</a:t>
            </a:r>
          </a:p>
          <a:p>
            <a:pPr lvl="1" eaLnBrk="0" hangingPunct="0">
              <a:spcBef>
                <a:spcPts val="200"/>
              </a:spcBef>
              <a:spcAft>
                <a:spcPts val="200"/>
              </a:spcAft>
              <a:buClr>
                <a:srgbClr val="CC6600"/>
              </a:buClr>
            </a:pPr>
            <a:r>
              <a:rPr lang="en-US" sz="1800" kern="0" dirty="0" smtClean="0">
                <a:solidFill>
                  <a:schemeClr val="tx1"/>
                </a:solidFill>
                <a:latin typeface="+mn-lt"/>
                <a:ea typeface="+mn-ea"/>
                <a:cs typeface="Arial" panose="020B0604020202020204" pitchFamily="34" charset="0"/>
              </a:rPr>
              <a:t>Traditional Low Bid Construction</a:t>
            </a:r>
          </a:p>
          <a:p>
            <a:pPr lvl="1" eaLnBrk="0" hangingPunct="0">
              <a:spcBef>
                <a:spcPts val="200"/>
              </a:spcBef>
              <a:spcAft>
                <a:spcPts val="200"/>
              </a:spcAft>
              <a:buClr>
                <a:srgbClr val="CC6600"/>
              </a:buClr>
            </a:pPr>
            <a:r>
              <a:rPr lang="en-US" sz="1800" kern="0" dirty="0" smtClean="0">
                <a:solidFill>
                  <a:schemeClr val="tx1"/>
                </a:solidFill>
                <a:latin typeface="+mn-lt"/>
                <a:ea typeface="+mn-ea"/>
                <a:cs typeface="Arial" panose="020B0604020202020204" pitchFamily="34" charset="0"/>
              </a:rPr>
              <a:t>Design-Build</a:t>
            </a:r>
          </a:p>
          <a:p>
            <a:pPr lvl="1" eaLnBrk="0" hangingPunct="0">
              <a:spcBef>
                <a:spcPts val="200"/>
              </a:spcBef>
              <a:spcAft>
                <a:spcPts val="200"/>
              </a:spcAft>
              <a:buClr>
                <a:srgbClr val="CC6600"/>
              </a:buClr>
            </a:pPr>
            <a:r>
              <a:rPr lang="en-US" sz="1800" kern="0" dirty="0" smtClean="0">
                <a:solidFill>
                  <a:schemeClr val="tx1"/>
                </a:solidFill>
                <a:latin typeface="+mn-lt"/>
                <a:ea typeface="+mn-ea"/>
                <a:cs typeface="Arial" panose="020B0604020202020204" pitchFamily="34" charset="0"/>
              </a:rPr>
              <a:t>General Contractor / Construction Manager</a:t>
            </a:r>
          </a:p>
          <a:p>
            <a:pPr lvl="1" eaLnBrk="0" hangingPunct="0">
              <a:spcBef>
                <a:spcPts val="200"/>
              </a:spcBef>
              <a:spcAft>
                <a:spcPts val="200"/>
              </a:spcAft>
              <a:buClr>
                <a:srgbClr val="CC6600"/>
              </a:buClr>
            </a:pPr>
            <a:r>
              <a:rPr lang="en-US" sz="1800" kern="0" dirty="0" smtClean="0">
                <a:solidFill>
                  <a:schemeClr val="tx1"/>
                </a:solidFill>
                <a:latin typeface="+mn-lt"/>
                <a:ea typeface="+mn-ea"/>
                <a:cs typeface="Arial" panose="020B0604020202020204" pitchFamily="34" charset="0"/>
              </a:rPr>
              <a:t>Job Order Contracting</a:t>
            </a:r>
          </a:p>
        </p:txBody>
      </p:sp>
      <p:sp>
        <p:nvSpPr>
          <p:cNvPr id="4" name="Slide Number Placeholder 3"/>
          <p:cNvSpPr>
            <a:spLocks noGrp="1"/>
          </p:cNvSpPr>
          <p:nvPr>
            <p:ph type="sldNum" sz="quarter" idx="10"/>
          </p:nvPr>
        </p:nvSpPr>
        <p:spPr/>
        <p:txBody>
          <a:bodyPr/>
          <a:lstStyle/>
          <a:p>
            <a:fld id="{906C41FE-50D3-409A-B028-0F48A32A3A64}" type="slidenum">
              <a:rPr lang="en-US" smtClean="0"/>
              <a:pPr/>
              <a:t>16</a:t>
            </a:fld>
            <a:endParaRPr lang="en-US" dirty="0"/>
          </a:p>
        </p:txBody>
      </p:sp>
    </p:spTree>
    <p:extLst>
      <p:ext uri="{BB962C8B-B14F-4D97-AF65-F5344CB8AC3E}">
        <p14:creationId xmlns:p14="http://schemas.microsoft.com/office/powerpoint/2010/main" val="1498751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Direct attention to DES Strategy for change</a:t>
            </a:r>
          </a:p>
          <a:p>
            <a:endParaRPr lang="en-US" dirty="0"/>
          </a:p>
          <a:p>
            <a:r>
              <a:rPr lang="en-US" dirty="0" smtClean="0"/>
              <a:t>Supplier Diversity Professional Staffing to train and support Project Manager’s responsibility for supplier diversity results</a:t>
            </a:r>
          </a:p>
          <a:p>
            <a:endParaRPr lang="en-US" dirty="0"/>
          </a:p>
          <a:p>
            <a:r>
              <a:rPr lang="en-US" dirty="0" smtClean="0"/>
              <a:t>Contractor Performance Monitoring for delivery of supplier diversity values</a:t>
            </a:r>
          </a:p>
          <a:p>
            <a:r>
              <a:rPr lang="en-US" dirty="0" smtClean="0"/>
              <a:t>1</a:t>
            </a:r>
            <a:r>
              <a:rPr lang="en-US" baseline="30000" dirty="0" smtClean="0"/>
              <a:t>st</a:t>
            </a:r>
            <a:r>
              <a:rPr lang="en-US" dirty="0" smtClean="0"/>
              <a:t> Question at each meeting will</a:t>
            </a:r>
            <a:r>
              <a:rPr lang="en-US" baseline="0" dirty="0" smtClean="0"/>
              <a:t> be about Diversity performance goals</a:t>
            </a:r>
          </a:p>
          <a:p>
            <a:r>
              <a:rPr lang="en-US" baseline="0" dirty="0" smtClean="0"/>
              <a:t>2</a:t>
            </a:r>
            <a:r>
              <a:rPr lang="en-US" baseline="30000" dirty="0" smtClean="0"/>
              <a:t>nd</a:t>
            </a:r>
            <a:r>
              <a:rPr lang="en-US" baseline="0" dirty="0" smtClean="0"/>
              <a:t> We will always follow up with questions to the WMBE in front of the contractor </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1498751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18</a:t>
            </a:fld>
            <a:endParaRPr lang="en-US" dirty="0"/>
          </a:p>
        </p:txBody>
      </p:sp>
    </p:spTree>
    <p:extLst>
      <p:ext uri="{BB962C8B-B14F-4D97-AF65-F5344CB8AC3E}">
        <p14:creationId xmlns:p14="http://schemas.microsoft.com/office/powerpoint/2010/main" val="2737111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1957608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90388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2554189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4"/>
            <a:ext cx="7772400" cy="1470025"/>
          </a:xfrm>
          <a:prstGeom prst="rect">
            <a:avLst/>
          </a:prstGeom>
        </p:spPr>
        <p:txBody>
          <a:bodyPr>
            <a:normAutofit/>
          </a:bodyPr>
          <a:lstStyle>
            <a:lvl1pPr>
              <a:defRPr sz="42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3800"/>
            <a:ext cx="6400800" cy="1295400"/>
          </a:xfrm>
        </p:spPr>
        <p:txBody>
          <a:bodyPr/>
          <a:lstStyle>
            <a:lvl1pPr marL="0" indent="0" algn="ctr">
              <a:buNone/>
              <a:defRPr i="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466F246E-941F-4AB9-B9F8-5331F944BE73}" type="datetime1">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AF4633DB-60EA-4E8C-BBF5-C6905058522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84778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09F63E8B-B9F0-40BF-B589-403FB0352033}" type="datetime1">
              <a:rPr lang="en-US" smtClean="0">
                <a:solidFill>
                  <a:prstClr val="black">
                    <a:tint val="75000"/>
                  </a:prstClr>
                </a:solidFill>
              </a:rPr>
              <a:pPr/>
              <a:t>10/7/2014</a:t>
            </a:fld>
            <a:endParaRPr lang="en-US" dirty="0">
              <a:solidFill>
                <a:prstClr val="black">
                  <a:tint val="75000"/>
                </a:prstClr>
              </a:solidFill>
            </a:endParaRPr>
          </a:p>
        </p:txBody>
      </p:sp>
      <p:sp>
        <p:nvSpPr>
          <p:cNvPr id="6" name="Slide Number Placeholder 5"/>
          <p:cNvSpPr>
            <a:spLocks noGrp="1"/>
          </p:cNvSpPr>
          <p:nvPr>
            <p:ph type="sldNum" sz="quarter" idx="12"/>
          </p:nvPr>
        </p:nvSpPr>
        <p:spPr>
          <a:xfrm>
            <a:off x="2667000" y="6356354"/>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solidFill>
                  <a:prstClr val="black">
                    <a:tint val="75000"/>
                  </a:prstClr>
                </a:solidFill>
              </a:rPr>
              <a:pPr/>
              <a:t>‹#›</a:t>
            </a:fld>
            <a:endParaRPr lang="en-US" dirty="0">
              <a:solidFill>
                <a:prstClr val="black">
                  <a:tint val="75000"/>
                </a:prstClr>
              </a:solidFill>
            </a:endParaRPr>
          </a:p>
        </p:txBody>
      </p:sp>
      <p:pic>
        <p:nvPicPr>
          <p:cNvPr id="2050" name="Picture 2" descr="C:\Documents and Settings\jessicam\Desktop\George-only_Grayscale50%transp.gif"/>
          <p:cNvPicPr>
            <a:picLocks noChangeAspect="1" noChangeArrowheads="1"/>
          </p:cNvPicPr>
          <p:nvPr userDrawn="1"/>
        </p:nvPicPr>
        <p:blipFill>
          <a:blip r:embed="rId2"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423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440FD821-E601-46CB-9E90-FB70935A2E37}" type="datetime1">
              <a:rPr lang="en-US" smtClean="0">
                <a:solidFill>
                  <a:prstClr val="black">
                    <a:tint val="75000"/>
                  </a:prstClr>
                </a:solidFill>
              </a:rPr>
              <a:pPr/>
              <a:t>10/7/2014</a:t>
            </a:fld>
            <a:endParaRPr lang="en-US" dirty="0">
              <a:solidFill>
                <a:prstClr val="black">
                  <a:tint val="75000"/>
                </a:prstClr>
              </a:solidFill>
            </a:endParaRPr>
          </a:p>
        </p:txBody>
      </p:sp>
      <p:sp>
        <p:nvSpPr>
          <p:cNvPr id="6" name="Slide Number Placeholder 5"/>
          <p:cNvSpPr>
            <a:spLocks noGrp="1"/>
          </p:cNvSpPr>
          <p:nvPr>
            <p:ph type="sldNum" sz="quarter" idx="12"/>
          </p:nvPr>
        </p:nvSpPr>
        <p:spPr>
          <a:xfrm>
            <a:off x="2667000" y="6356354"/>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solidFill>
                  <a:prstClr val="black">
                    <a:tint val="75000"/>
                  </a:prstClr>
                </a:solidFill>
              </a:rPr>
              <a:pPr/>
              <a:t>‹#›</a:t>
            </a:fld>
            <a:endParaRPr lang="en-US" dirty="0">
              <a:solidFill>
                <a:prstClr val="black">
                  <a:tint val="75000"/>
                </a:prstClr>
              </a:solidFill>
            </a:endParaRPr>
          </a:p>
        </p:txBody>
      </p:sp>
      <p:pic>
        <p:nvPicPr>
          <p:cNvPr id="2050" name="Picture 2" descr="C:\Documents and Settings\jessicam\Desktop\George-only_Grayscale50%transp.gif"/>
          <p:cNvPicPr>
            <a:picLocks noChangeAspect="1" noChangeArrowheads="1"/>
          </p:cNvPicPr>
          <p:nvPr userDrawn="1"/>
        </p:nvPicPr>
        <p:blipFill>
          <a:blip r:embed="rId2"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1210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22947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59736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820426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5324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1433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42024840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9971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62313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898784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634757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325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132437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C80BB19-F988-47C2-81D0-AF82B8CB13E0}" type="datetime1">
              <a:rPr lang="en-US" smtClean="0"/>
              <a:t>10/7/2014</a:t>
            </a:fld>
            <a:endParaRPr lang="en-US" dirty="0"/>
          </a:p>
        </p:txBody>
      </p:sp>
      <p:sp>
        <p:nvSpPr>
          <p:cNvPr id="6" name="Slide Number Placeholder 5"/>
          <p:cNvSpPr>
            <a:spLocks noGrp="1"/>
          </p:cNvSpPr>
          <p:nvPr>
            <p:ph type="sldNum" sz="quarter" idx="12"/>
          </p:nvPr>
        </p:nvSpPr>
        <p:spPr>
          <a:xfrm>
            <a:off x="3505200" y="6340475"/>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pPr/>
              <a:t>‹#›</a:t>
            </a:fld>
            <a:endParaRPr lang="en-US" dirty="0"/>
          </a:p>
        </p:txBody>
      </p:sp>
      <p:pic>
        <p:nvPicPr>
          <p:cNvPr id="2050" name="Picture 2" descr="C:\Documents and Settings\jessicam\Desktop\George-only_Grayscale50%transp.gif"/>
          <p:cNvPicPr>
            <a:picLocks noChangeAspect="1" noChangeArrowheads="1"/>
          </p:cNvPicPr>
          <p:nvPr userDrawn="1"/>
        </p:nvPicPr>
        <p:blipFill>
          <a:blip r:embed="rId2"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0560812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1758410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374866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186566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363349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151901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133989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42A54-5450-42D0-B71B-E3A1658AC60F}" type="datetimeFigureOut">
              <a:rPr lang="en-US" smtClean="0"/>
              <a:t>10/7/2014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A6539C-8187-46EB-9503-622BDA82777C}" type="slidenum">
              <a:rPr lang="en-US" smtClean="0"/>
              <a:t>‹#›</a:t>
            </a:fld>
            <a:endParaRPr lang="en-US" dirty="0"/>
          </a:p>
        </p:txBody>
      </p:sp>
    </p:spTree>
    <p:extLst>
      <p:ext uri="{BB962C8B-B14F-4D97-AF65-F5344CB8AC3E}">
        <p14:creationId xmlns:p14="http://schemas.microsoft.com/office/powerpoint/2010/main" val="2779784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42A54-5450-42D0-B71B-E3A1658AC60F}" type="datetimeFigureOut">
              <a:rPr lang="en-US" smtClean="0"/>
              <a:t>10/7/2014</a:t>
            </a:fld>
            <a:endParaRPr lang="en-US" dirty="0"/>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6539C-8187-46EB-9503-622BDA82777C}" type="slidenum">
              <a:rPr lang="en-US" smtClean="0"/>
              <a:t>‹#›</a:t>
            </a:fld>
            <a:endParaRPr lang="en-US" dirty="0"/>
          </a:p>
        </p:txBody>
      </p:sp>
    </p:spTree>
    <p:extLst>
      <p:ext uri="{BB962C8B-B14F-4D97-AF65-F5344CB8AC3E}">
        <p14:creationId xmlns:p14="http://schemas.microsoft.com/office/powerpoint/2010/main" val="2472367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C1904-10A1-4BF5-886D-A801CD1608CF}" type="datetime1">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633DB-60EA-4E8C-BBF5-C6905058522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43744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BA0F9-4299-494C-AB8C-54D7152A0AC8}" type="datetimeFigureOut">
              <a:rPr lang="en-US" smtClean="0">
                <a:solidFill>
                  <a:prstClr val="black">
                    <a:tint val="75000"/>
                  </a:prstClr>
                </a:solidFill>
              </a:rPr>
              <a:pPr/>
              <a:t>10/7/2014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D6F3B-6DB7-4387-95F2-682D672502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2758219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8" Type="http://schemas.openxmlformats.org/officeDocument/2006/relationships/hyperlink" Target="mailto:servando.patlan@des.wa.gov" TargetMode="External"/><Relationship Id="rId3" Type="http://schemas.openxmlformats.org/officeDocument/2006/relationships/hyperlink" Target="https://fortress.wa.gov/ga/apps/EASBids/BidCalendar.aspx" TargetMode="External"/><Relationship Id="rId7" Type="http://schemas.openxmlformats.org/officeDocument/2006/relationships/hyperlink" Target="https://fortress.wa.gov/ga/webs/home.html" TargetMode="External"/><Relationship Id="rId2" Type="http://schemas.openxmlformats.org/officeDocument/2006/relationships/notesSlide" Target="../notesSlides/notesSlide9.xml"/><Relationship Id="rId1" Type="http://schemas.openxmlformats.org/officeDocument/2006/relationships/slideLayout" Target="../slideLayouts/slideLayout26.xml"/><Relationship Id="rId6" Type="http://schemas.openxmlformats.org/officeDocument/2006/relationships/hyperlink" Target="http://www.des.wa.gov/services/facilities/Construction/Consultants/Pages/EASCurrentProjects.aspx" TargetMode="External"/><Relationship Id="rId5" Type="http://schemas.openxmlformats.org/officeDocument/2006/relationships/hyperlink" Target="https://fortress.wa.gov/ga/apps/EASbids/BidAward.aspx" TargetMode="External"/><Relationship Id="rId10" Type="http://schemas.openxmlformats.org/officeDocument/2006/relationships/hyperlink" Target="mailto:edwinam@omwbe.wa.gov" TargetMode="External"/><Relationship Id="rId4" Type="http://schemas.openxmlformats.org/officeDocument/2006/relationships/hyperlink" Target="https://fortress.wa.gov/ga/apps/EASbids/BidResult.aspx" TargetMode="External"/><Relationship Id="rId9" Type="http://schemas.openxmlformats.org/officeDocument/2006/relationships/hyperlink" Target="mailto:Mike.North@des.w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chart" Target="../charts/char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pps.leg.wa.gov/rcw/default.aspx?cite=39.1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apps.leg.wa.gov/RCW/default.aspx?cite=41.04.00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Facilities Division/Engineering and Architectural Services </a:t>
            </a:r>
            <a:br>
              <a:rPr lang="en-US" sz="3600" dirty="0" smtClean="0"/>
            </a:br>
            <a:r>
              <a:rPr lang="en-US" sz="3600" dirty="0" smtClean="0"/>
              <a:t>2014 Client Worksho</a:t>
            </a:r>
            <a:r>
              <a:rPr lang="en-US" sz="3600" dirty="0"/>
              <a:t>p</a:t>
            </a:r>
          </a:p>
        </p:txBody>
      </p:sp>
      <p:sp>
        <p:nvSpPr>
          <p:cNvPr id="3" name="Subtitle 2"/>
          <p:cNvSpPr>
            <a:spLocks noGrp="1"/>
          </p:cNvSpPr>
          <p:nvPr>
            <p:ph type="subTitle" idx="1"/>
          </p:nvPr>
        </p:nvSpPr>
        <p:spPr>
          <a:xfrm>
            <a:off x="1371600" y="3733800"/>
            <a:ext cx="6400800" cy="1752600"/>
          </a:xfrm>
        </p:spPr>
        <p:txBody>
          <a:bodyPr>
            <a:normAutofit fontScale="70000" lnSpcReduction="20000"/>
          </a:bodyPr>
          <a:lstStyle/>
          <a:p>
            <a:r>
              <a:rPr lang="en-US" dirty="0" smtClean="0"/>
              <a:t> Diverse Business Inclusion</a:t>
            </a:r>
          </a:p>
          <a:p>
            <a:endParaRPr lang="en-US" sz="2400" dirty="0" smtClean="0"/>
          </a:p>
          <a:p>
            <a:r>
              <a:rPr lang="en-US" sz="2400" dirty="0" smtClean="0"/>
              <a:t>Presented by </a:t>
            </a:r>
          </a:p>
          <a:p>
            <a:r>
              <a:rPr lang="en-US" sz="2400" dirty="0" smtClean="0"/>
              <a:t>Servando Patlan , State of Washington Enterprise Services</a:t>
            </a:r>
          </a:p>
          <a:p>
            <a:r>
              <a:rPr lang="en-US" sz="2400" dirty="0" smtClean="0"/>
              <a:t>October  </a:t>
            </a:r>
            <a:r>
              <a:rPr lang="en-US" sz="2400" dirty="0"/>
              <a:t>8</a:t>
            </a:r>
            <a:r>
              <a:rPr lang="en-US" sz="2400" dirty="0" smtClean="0"/>
              <a:t>, 2014</a:t>
            </a:r>
          </a:p>
        </p:txBody>
      </p:sp>
      <p:pic>
        <p:nvPicPr>
          <p:cNvPr id="6" name="Picture 5" descr="Logo Orange.png"/>
          <p:cNvPicPr>
            <a:picLocks noChangeAspect="1"/>
          </p:cNvPicPr>
          <p:nvPr/>
        </p:nvPicPr>
        <p:blipFill>
          <a:blip r:embed="rId3" cstate="print"/>
          <a:stretch>
            <a:fillRect/>
          </a:stretch>
        </p:blipFill>
        <p:spPr>
          <a:xfrm>
            <a:off x="1676403" y="609600"/>
            <a:ext cx="5420900" cy="914400"/>
          </a:xfrm>
          <a:prstGeom prst="rect">
            <a:avLst/>
          </a:prstGeom>
        </p:spPr>
      </p:pic>
      <p:sp>
        <p:nvSpPr>
          <p:cNvPr id="7" name="Slide Number Placeholder 6"/>
          <p:cNvSpPr>
            <a:spLocks noGrp="1"/>
          </p:cNvSpPr>
          <p:nvPr>
            <p:ph type="sldNum" sz="quarter" idx="12"/>
          </p:nvPr>
        </p:nvSpPr>
        <p:spPr/>
        <p:txBody>
          <a:bodyPr/>
          <a:lstStyle/>
          <a:p>
            <a:fld id="{AF4633DB-60EA-4E8C-BBF5-C69050585220}" type="slidenum">
              <a:rPr lang="en-US" smtClean="0">
                <a:solidFill>
                  <a:prstClr val="black">
                    <a:tint val="75000"/>
                  </a:prstClr>
                </a:solidFill>
              </a:rPr>
              <a:pPr/>
              <a:t>1</a:t>
            </a:fld>
            <a:endParaRPr lang="en-US" dirty="0">
              <a:solidFill>
                <a:prstClr val="black">
                  <a:tint val="75000"/>
                </a:prstClr>
              </a:solidFill>
            </a:endParaRPr>
          </a:p>
        </p:txBody>
      </p:sp>
    </p:spTree>
    <p:extLst>
      <p:ext uri="{BB962C8B-B14F-4D97-AF65-F5344CB8AC3E}">
        <p14:creationId xmlns:p14="http://schemas.microsoft.com/office/powerpoint/2010/main" val="1542572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u="sng" dirty="0">
                <a:solidFill>
                  <a:srgbClr val="6DB33F"/>
                </a:solidFill>
                <a:latin typeface="Arial" pitchFamily="34" charset="0"/>
                <a:cs typeface="Arial" pitchFamily="34" charset="0"/>
              </a:rPr>
              <a:t>State Enterprise Services</a:t>
            </a:r>
            <a:br>
              <a:rPr lang="en-US" sz="3600" b="1" i="1" u="sng" dirty="0">
                <a:solidFill>
                  <a:srgbClr val="6DB33F"/>
                </a:solidFill>
                <a:latin typeface="Arial" pitchFamily="34" charset="0"/>
                <a:cs typeface="Arial" pitchFamily="34" charset="0"/>
              </a:rPr>
            </a:br>
            <a:r>
              <a:rPr lang="en-US" sz="3600" b="1" i="1" u="sng" dirty="0">
                <a:solidFill>
                  <a:srgbClr val="6DB33F"/>
                </a:solidFill>
                <a:latin typeface="Arial" pitchFamily="34" charset="0"/>
                <a:cs typeface="Arial" pitchFamily="34" charset="0"/>
              </a:rPr>
              <a:t>Supplier Diversity Program Vision</a:t>
            </a:r>
            <a:br>
              <a:rPr lang="en-US" sz="3600" b="1" i="1" u="sng" dirty="0">
                <a:solidFill>
                  <a:srgbClr val="6DB33F"/>
                </a:solidFill>
                <a:latin typeface="Arial" pitchFamily="34" charset="0"/>
                <a:cs typeface="Arial" pitchFamily="34" charset="0"/>
              </a:rPr>
            </a:br>
            <a:r>
              <a:rPr lang="en-US" sz="2400" b="1" i="1" u="sng" dirty="0">
                <a:solidFill>
                  <a:srgbClr val="6DB33F"/>
                </a:solidFill>
                <a:latin typeface="Arial" pitchFamily="34" charset="0"/>
                <a:cs typeface="Arial" pitchFamily="34" charset="0"/>
              </a:rPr>
              <a:t>Know Them, Recruit Them, Be Aware of their share</a:t>
            </a:r>
          </a:p>
        </p:txBody>
      </p:sp>
      <p:sp>
        <p:nvSpPr>
          <p:cNvPr id="3" name="Text Placeholder 2"/>
          <p:cNvSpPr>
            <a:spLocks noGrp="1"/>
          </p:cNvSpPr>
          <p:nvPr>
            <p:ph type="body" idx="1"/>
          </p:nvPr>
        </p:nvSpPr>
        <p:spPr/>
        <p:txBody>
          <a:bodyPr/>
          <a:lstStyle/>
          <a:p>
            <a:r>
              <a:rPr lang="en-US" dirty="0" smtClean="0"/>
              <a:t>Short Term	</a:t>
            </a: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Create The Supplier Diversity Program and multiply the effort through DES staff that engage with the business community.</a:t>
            </a:r>
          </a:p>
          <a:p>
            <a:r>
              <a:rPr lang="en-US" dirty="0" smtClean="0"/>
              <a:t>Improve processes for efficiency </a:t>
            </a:r>
          </a:p>
          <a:p>
            <a:r>
              <a:rPr lang="en-US" dirty="0" smtClean="0"/>
              <a:t>Track Effort and Report Outcomes</a:t>
            </a:r>
          </a:p>
          <a:p>
            <a:r>
              <a:rPr lang="en-US" dirty="0" smtClean="0"/>
              <a:t>Develop Supplier Diversity Partners and Community Relationships</a:t>
            </a:r>
          </a:p>
          <a:p>
            <a:r>
              <a:rPr lang="en-US" dirty="0" smtClean="0"/>
              <a:t>Promote respect for both the legal status and policy opportunity for supplier diversity in public procurement of goods and services and public works</a:t>
            </a:r>
            <a:endParaRPr lang="en-US" dirty="0"/>
          </a:p>
        </p:txBody>
      </p:sp>
      <p:sp>
        <p:nvSpPr>
          <p:cNvPr id="5" name="Text Placeholder 4"/>
          <p:cNvSpPr>
            <a:spLocks noGrp="1"/>
          </p:cNvSpPr>
          <p:nvPr>
            <p:ph type="body" sz="quarter" idx="3"/>
          </p:nvPr>
        </p:nvSpPr>
        <p:spPr/>
        <p:txBody>
          <a:bodyPr/>
          <a:lstStyle/>
          <a:p>
            <a:r>
              <a:rPr lang="en-US" dirty="0" smtClean="0"/>
              <a:t>Long Term</a:t>
            </a:r>
            <a:endParaRPr lang="en-US" dirty="0"/>
          </a:p>
        </p:txBody>
      </p:sp>
      <p:sp>
        <p:nvSpPr>
          <p:cNvPr id="6" name="Content Placeholder 5"/>
          <p:cNvSpPr>
            <a:spLocks noGrp="1"/>
          </p:cNvSpPr>
          <p:nvPr>
            <p:ph sz="quarter" idx="4"/>
          </p:nvPr>
        </p:nvSpPr>
        <p:spPr/>
        <p:txBody>
          <a:bodyPr>
            <a:normAutofit fontScale="70000" lnSpcReduction="20000"/>
          </a:bodyPr>
          <a:lstStyle/>
          <a:p>
            <a:r>
              <a:rPr lang="en-US" dirty="0" smtClean="0"/>
              <a:t>Engage in systems impacts for supplier diversity data capture and reporting: WEBS, AFRS, Asset Works, New Financials, LNI apprenticeship</a:t>
            </a:r>
          </a:p>
          <a:p>
            <a:r>
              <a:rPr lang="en-US" dirty="0" smtClean="0"/>
              <a:t>Engage in legislative and policy efforts for new outcomes for the supplier diversity effort</a:t>
            </a:r>
          </a:p>
          <a:p>
            <a:r>
              <a:rPr lang="en-US" dirty="0" smtClean="0"/>
              <a:t>Develop a target approach for developing diverse supplier opportunities (what are the best projects and who are the best candidates and how do we attract them?)</a:t>
            </a:r>
          </a:p>
          <a:p>
            <a:r>
              <a:rPr lang="en-US" dirty="0" smtClean="0"/>
              <a:t>Develop a recognition program for the community of practitioners and participants</a:t>
            </a:r>
            <a:endParaRPr lang="en-US" dirty="0"/>
          </a:p>
        </p:txBody>
      </p:sp>
    </p:spTree>
    <p:extLst>
      <p:ext uri="{BB962C8B-B14F-4D97-AF65-F5344CB8AC3E}">
        <p14:creationId xmlns:p14="http://schemas.microsoft.com/office/powerpoint/2010/main" val="4054668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u="sng" dirty="0">
                <a:solidFill>
                  <a:srgbClr val="6DB33F"/>
                </a:solidFill>
                <a:latin typeface="Arial" pitchFamily="34" charset="0"/>
                <a:cs typeface="Arial" pitchFamily="34" charset="0"/>
              </a:rPr>
              <a:t>Supplier Diversity Program Vision</a:t>
            </a:r>
            <a:br>
              <a:rPr lang="en-US" sz="3600" b="1" i="1" u="sng" dirty="0">
                <a:solidFill>
                  <a:srgbClr val="6DB33F"/>
                </a:solidFill>
                <a:latin typeface="Arial" pitchFamily="34" charset="0"/>
                <a:cs typeface="Arial" pitchFamily="34" charset="0"/>
              </a:rPr>
            </a:br>
            <a:r>
              <a:rPr lang="en-US" sz="3600" b="1" i="1" u="sng" dirty="0">
                <a:solidFill>
                  <a:srgbClr val="6DB33F"/>
                </a:solidFill>
                <a:latin typeface="Arial" pitchFamily="34" charset="0"/>
                <a:cs typeface="Arial" pitchFamily="34" charset="0"/>
              </a:rPr>
              <a:t>Recruit Them</a:t>
            </a:r>
          </a:p>
        </p:txBody>
      </p:sp>
      <p:sp>
        <p:nvSpPr>
          <p:cNvPr id="5" name="Text Placeholder 4"/>
          <p:cNvSpPr>
            <a:spLocks noGrp="1"/>
          </p:cNvSpPr>
          <p:nvPr>
            <p:ph idx="1"/>
          </p:nvPr>
        </p:nvSpPr>
        <p:spPr/>
        <p:txBody>
          <a:bodyPr>
            <a:normAutofit lnSpcReduction="10000"/>
          </a:bodyPr>
          <a:lstStyle/>
          <a:p>
            <a:r>
              <a:rPr lang="en-US" dirty="0" smtClean="0"/>
              <a:t>Engage prime contractors in the recruitment effort</a:t>
            </a:r>
          </a:p>
          <a:p>
            <a:r>
              <a:rPr lang="en-US" dirty="0" smtClean="0"/>
              <a:t>Engage our partners at Tabor 100, NAMC, NMSDC</a:t>
            </a:r>
          </a:p>
          <a:p>
            <a:r>
              <a:rPr lang="en-US" dirty="0" smtClean="0"/>
              <a:t>Measure the recruitment to WEBS as an outcome of the certification effort by comparing WEBS registered firms to firms certified by the state of Washington and others </a:t>
            </a:r>
          </a:p>
          <a:p>
            <a:endParaRPr lang="en-US" dirty="0"/>
          </a:p>
        </p:txBody>
      </p:sp>
    </p:spTree>
    <p:extLst>
      <p:ext uri="{BB962C8B-B14F-4D97-AF65-F5344CB8AC3E}">
        <p14:creationId xmlns:p14="http://schemas.microsoft.com/office/powerpoint/2010/main" val="2082804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u="sng" dirty="0">
                <a:solidFill>
                  <a:srgbClr val="6DB33F"/>
                </a:solidFill>
                <a:latin typeface="Arial" pitchFamily="34" charset="0"/>
                <a:cs typeface="Arial" pitchFamily="34" charset="0"/>
              </a:rPr>
              <a:t>Supplier Diversity Program Vision</a:t>
            </a:r>
            <a:br>
              <a:rPr lang="en-US" sz="3600" b="1" i="1" u="sng" dirty="0">
                <a:solidFill>
                  <a:srgbClr val="6DB33F"/>
                </a:solidFill>
                <a:latin typeface="Arial" pitchFamily="34" charset="0"/>
                <a:cs typeface="Arial" pitchFamily="34" charset="0"/>
              </a:rPr>
            </a:br>
            <a:r>
              <a:rPr lang="en-US" sz="3600" b="1" i="1" u="sng" dirty="0">
                <a:solidFill>
                  <a:srgbClr val="6DB33F"/>
                </a:solidFill>
                <a:latin typeface="Arial" pitchFamily="34" charset="0"/>
                <a:cs typeface="Arial" pitchFamily="34" charset="0"/>
              </a:rPr>
              <a:t>Be Aware of Their Share</a:t>
            </a:r>
          </a:p>
        </p:txBody>
      </p:sp>
      <p:sp>
        <p:nvSpPr>
          <p:cNvPr id="5" name="Text Placeholder 4"/>
          <p:cNvSpPr>
            <a:spLocks noGrp="1"/>
          </p:cNvSpPr>
          <p:nvPr>
            <p:ph idx="1"/>
          </p:nvPr>
        </p:nvSpPr>
        <p:spPr/>
        <p:txBody>
          <a:bodyPr/>
          <a:lstStyle/>
          <a:p>
            <a:r>
              <a:rPr lang="en-US" dirty="0" smtClean="0"/>
              <a:t>Start state contracts with a supplier diversity data collection for all progress payments </a:t>
            </a:r>
          </a:p>
          <a:p>
            <a:r>
              <a:rPr lang="en-US" dirty="0" smtClean="0"/>
              <a:t>Promote expansion of inclusion plans throughout the project effort</a:t>
            </a:r>
          </a:p>
          <a:p>
            <a:r>
              <a:rPr lang="en-US" dirty="0" smtClean="0"/>
              <a:t>Be aware of supplier diversity share of state payments on a project by project basis		</a:t>
            </a:r>
          </a:p>
          <a:p>
            <a:endParaRPr lang="en-US" dirty="0"/>
          </a:p>
        </p:txBody>
      </p:sp>
    </p:spTree>
    <p:extLst>
      <p:ext uri="{BB962C8B-B14F-4D97-AF65-F5344CB8AC3E}">
        <p14:creationId xmlns:p14="http://schemas.microsoft.com/office/powerpoint/2010/main" val="3078492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800" b="1" dirty="0">
                <a:solidFill>
                  <a:srgbClr val="6DB33F"/>
                </a:solidFill>
                <a:latin typeface="Arial" pitchFamily="34" charset="0"/>
                <a:cs typeface="Arial" pitchFamily="34" charset="0"/>
              </a:rPr>
              <a:t>17 State Construction Inclusion Plan Efforts:</a:t>
            </a:r>
            <a:br>
              <a:rPr lang="en-US" sz="2800" b="1" dirty="0">
                <a:solidFill>
                  <a:srgbClr val="6DB33F"/>
                </a:solidFill>
                <a:latin typeface="Arial" pitchFamily="34" charset="0"/>
                <a:cs typeface="Arial" pitchFamily="34" charset="0"/>
              </a:rPr>
            </a:br>
            <a:r>
              <a:rPr lang="en-US" sz="2800" b="1" dirty="0">
                <a:solidFill>
                  <a:srgbClr val="6DB33F"/>
                </a:solidFill>
                <a:latin typeface="Arial" pitchFamily="34" charset="0"/>
                <a:cs typeface="Arial" pitchFamily="34" charset="0"/>
              </a:rPr>
              <a:t>3-Design Build, 1-GCCM, 4-JOC, 9-Design Bid</a:t>
            </a:r>
          </a:p>
        </p:txBody>
      </p:sp>
      <p:sp>
        <p:nvSpPr>
          <p:cNvPr id="2" name="Content Placeholder 1"/>
          <p:cNvSpPr>
            <a:spLocks noGrp="1"/>
          </p:cNvSpPr>
          <p:nvPr>
            <p:ph idx="1"/>
          </p:nvPr>
        </p:nvSpPr>
        <p:spPr/>
        <p:txBody>
          <a:bodyPr/>
          <a:lstStyle/>
          <a:p>
            <a:pPr marL="0" indent="0" algn="ctr">
              <a:buNone/>
            </a:pPr>
            <a:r>
              <a:rPr lang="en-US" sz="2800" b="1" dirty="0"/>
              <a:t>Build1063 Block Project Design Build</a:t>
            </a:r>
            <a:br>
              <a:rPr lang="en-US" sz="2800" b="1" dirty="0"/>
            </a:br>
            <a:r>
              <a:rPr lang="en-US" sz="2800" b="1" dirty="0"/>
              <a:t>Sellen Supplier Diversity Progress Report </a:t>
            </a:r>
            <a:r>
              <a:rPr lang="en-US" sz="2800" b="1" dirty="0" smtClean="0"/>
              <a:t>Sept </a:t>
            </a:r>
            <a:r>
              <a:rPr lang="en-US" sz="2800" b="1" dirty="0"/>
              <a:t>2014</a:t>
            </a:r>
          </a:p>
          <a:p>
            <a:pPr lvl="1"/>
            <a:r>
              <a:rPr lang="en-US" sz="2400" dirty="0" smtClean="0"/>
              <a:t>$26,250 Gerber Engineering (SB)</a:t>
            </a:r>
          </a:p>
          <a:p>
            <a:pPr lvl="1"/>
            <a:r>
              <a:rPr lang="en-US" sz="2400" dirty="0" smtClean="0"/>
              <a:t>$12,600 Lighting Design (SB)</a:t>
            </a:r>
          </a:p>
          <a:p>
            <a:pPr lvl="1"/>
            <a:r>
              <a:rPr lang="en-US" sz="2400" dirty="0" smtClean="0"/>
              <a:t>$33,600 Site Workshop Landscape Architecture (SB)</a:t>
            </a:r>
          </a:p>
          <a:p>
            <a:pPr lvl="1"/>
            <a:r>
              <a:rPr lang="en-US" sz="2400" dirty="0" smtClean="0"/>
              <a:t>$1,575 Greenbusch Group Acoustical Design (WBE)</a:t>
            </a:r>
          </a:p>
          <a:p>
            <a:pPr lvl="1"/>
            <a:r>
              <a:rPr lang="en-US" sz="2400" dirty="0" smtClean="0"/>
              <a:t>Studio SC Graphic Design (MBE/Micro)</a:t>
            </a:r>
          </a:p>
          <a:p>
            <a:pPr lvl="1"/>
            <a:r>
              <a:rPr lang="en-US" sz="2400" dirty="0" smtClean="0"/>
              <a:t>AEGIS Fire protection Design (Micro)</a:t>
            </a:r>
          </a:p>
          <a:p>
            <a:endParaRPr lang="en-US" dirty="0" smtClean="0"/>
          </a:p>
          <a:p>
            <a:endParaRPr lang="en-US" dirty="0" smtClean="0"/>
          </a:p>
          <a:p>
            <a:endParaRPr lang="en-US" dirty="0"/>
          </a:p>
        </p:txBody>
      </p:sp>
    </p:spTree>
    <p:extLst>
      <p:ext uri="{BB962C8B-B14F-4D97-AF65-F5344CB8AC3E}">
        <p14:creationId xmlns:p14="http://schemas.microsoft.com/office/powerpoint/2010/main" val="3127626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90600"/>
          </a:xfrm>
        </p:spPr>
        <p:txBody>
          <a:bodyPr anchor="ctr">
            <a:noAutofit/>
          </a:bodyPr>
          <a:lstStyle/>
          <a:p>
            <a:r>
              <a:rPr lang="en-US" sz="3600" dirty="0" smtClean="0"/>
              <a:t>Learning From Other Public Works Supplier Diversity Success</a:t>
            </a:r>
            <a:endParaRPr lang="en-US" sz="3600" strike="sngStrike" dirty="0">
              <a:solidFill>
                <a:srgbClr val="FF0000"/>
              </a:solidFill>
            </a:endParaRPr>
          </a:p>
        </p:txBody>
      </p:sp>
      <p:sp>
        <p:nvSpPr>
          <p:cNvPr id="8" name="Rectangle 3"/>
          <p:cNvSpPr txBox="1">
            <a:spLocks noChangeArrowheads="1"/>
          </p:cNvSpPr>
          <p:nvPr/>
        </p:nvSpPr>
        <p:spPr>
          <a:xfrm>
            <a:off x="501620" y="1371600"/>
            <a:ext cx="8382000" cy="4343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City of Seattle and the Washington State Department of Enterprise Services are currently improving diverse business participation with inclusion plans.</a:t>
            </a:r>
          </a:p>
          <a:p>
            <a:pPr marL="0" lvl="0" indent="0" eaLnBrk="0" hangingPunct="0">
              <a:spcBef>
                <a:spcPts val="200"/>
              </a:spcBef>
              <a:spcAft>
                <a:spcPts val="200"/>
              </a:spcAft>
              <a:buClr>
                <a:srgbClr val="CC6600"/>
              </a:buClr>
              <a:buNone/>
            </a:pPr>
            <a:endParaRPr lang="en-US" sz="2800" kern="0" dirty="0" smtClean="0">
              <a:latin typeface="+mj-lt"/>
              <a:cs typeface="Arial" panose="020B0604020202020204" pitchFamily="34" charset="0"/>
            </a:endParaRPr>
          </a:p>
          <a:p>
            <a:pPr marL="0" lvl="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Inclusion plans provide a framework for a good faith effort to exceed customer expectations for diverse business participation. </a:t>
            </a:r>
            <a:endParaRPr lang="en-US" sz="1050" kern="0" dirty="0" smtClean="0">
              <a:latin typeface="+mj-lt"/>
              <a:cs typeface="Arial" panose="020B0604020202020204" pitchFamily="34" charset="0"/>
            </a:endParaRPr>
          </a:p>
          <a:p>
            <a:pPr marL="57150" indent="0" eaLnBrk="0" hangingPunct="0">
              <a:spcBef>
                <a:spcPts val="200"/>
              </a:spcBef>
              <a:spcAft>
                <a:spcPts val="200"/>
              </a:spcAft>
              <a:buClr>
                <a:srgbClr val="CC6600"/>
              </a:buClr>
              <a:buNone/>
            </a:pPr>
            <a:endParaRPr lang="en-US" sz="2800" kern="0" dirty="0" smtClean="0">
              <a:latin typeface="+mj-lt"/>
              <a:cs typeface="Arial" panose="020B0604020202020204" pitchFamily="34" charset="0"/>
            </a:endParaRPr>
          </a:p>
          <a:p>
            <a:pPr marL="5715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Firms are showing willingness to participate and deliver improved results.</a:t>
            </a:r>
          </a:p>
          <a:p>
            <a:pPr marL="0" indent="0" eaLnBrk="0" hangingPunct="0">
              <a:spcBef>
                <a:spcPts val="200"/>
              </a:spcBef>
              <a:spcAft>
                <a:spcPts val="200"/>
              </a:spcAft>
              <a:buClr>
                <a:srgbClr val="CC6600"/>
              </a:buClr>
              <a:buNone/>
            </a:pPr>
            <a:endParaRPr lang="en-US" sz="2400" kern="0" dirty="0" smtClean="0">
              <a:latin typeface="+mj-lt"/>
              <a:cs typeface="Arial" panose="020B0604020202020204" pitchFamily="34" charset="0"/>
            </a:endParaRPr>
          </a:p>
          <a:p>
            <a:pPr marL="0" lvl="0" indent="0" eaLnBrk="0" hangingPunct="0">
              <a:spcBef>
                <a:spcPts val="200"/>
              </a:spcBef>
              <a:spcAft>
                <a:spcPts val="200"/>
              </a:spcAft>
              <a:buClr>
                <a:srgbClr val="CC6600"/>
              </a:buClr>
              <a:buNone/>
            </a:pPr>
            <a:endParaRPr lang="en-US" sz="2400" kern="0" dirty="0" smtClean="0">
              <a:latin typeface="+mj-lt"/>
              <a:cs typeface="Arial" panose="020B0604020202020204" pitchFamily="34" charset="0"/>
            </a:endParaRPr>
          </a:p>
          <a:p>
            <a:pPr marL="0" lvl="0" indent="0" eaLnBrk="0" hangingPunct="0">
              <a:spcBef>
                <a:spcPts val="200"/>
              </a:spcBef>
              <a:spcAft>
                <a:spcPts val="200"/>
              </a:spcAft>
              <a:buClr>
                <a:srgbClr val="CC6600"/>
              </a:buClr>
              <a:buNone/>
            </a:pPr>
            <a:endParaRPr lang="en-US" sz="2400" kern="0" dirty="0" smtClean="0">
              <a:latin typeface="+mj-lt"/>
              <a:cs typeface="Arial" panose="020B0604020202020204" pitchFamily="34" charset="0"/>
            </a:endParaRPr>
          </a:p>
          <a:p>
            <a:pPr marL="0" lvl="0" indent="0" eaLnBrk="0" hangingPunct="0">
              <a:spcBef>
                <a:spcPts val="200"/>
              </a:spcBef>
              <a:spcAft>
                <a:spcPts val="200"/>
              </a:spcAft>
              <a:buClr>
                <a:srgbClr val="CC6600"/>
              </a:buClr>
              <a:buNone/>
            </a:pPr>
            <a:endParaRPr lang="en-US" sz="2400" kern="0" dirty="0" smtClean="0">
              <a:latin typeface="+mj-lt"/>
              <a:cs typeface="Arial" panose="020B0604020202020204" pitchFamily="34" charset="0"/>
            </a:endParaRPr>
          </a:p>
        </p:txBody>
      </p:sp>
      <p:pic>
        <p:nvPicPr>
          <p:cNvPr id="9" name="Content Placeholder 5" descr="Button_Orange.png"/>
          <p:cNvPicPr>
            <a:picLocks noChangeAspect="1"/>
          </p:cNvPicPr>
          <p:nvPr/>
        </p:nvPicPr>
        <p:blipFill>
          <a:blip r:embed="rId3" cstate="print"/>
          <a:stretch>
            <a:fillRect/>
          </a:stretch>
        </p:blipFill>
        <p:spPr>
          <a:xfrm>
            <a:off x="152400" y="6065520"/>
            <a:ext cx="698440" cy="640080"/>
          </a:xfrm>
          <a:prstGeom prst="rect">
            <a:avLst/>
          </a:prstGeom>
          <a:noFill/>
        </p:spPr>
      </p:pic>
      <p:sp>
        <p:nvSpPr>
          <p:cNvPr id="2" name="Slide Number Placeholder 1"/>
          <p:cNvSpPr>
            <a:spLocks noGrp="1"/>
          </p:cNvSpPr>
          <p:nvPr>
            <p:ph type="sldNum" sz="quarter" idx="12"/>
          </p:nvPr>
        </p:nvSpPr>
        <p:spPr/>
        <p:txBody>
          <a:bodyPr/>
          <a:lstStyle/>
          <a:p>
            <a:fld id="{AF4633DB-60EA-4E8C-BBF5-C69050585220}" type="slidenum">
              <a:rPr lang="en-US" smtClean="0"/>
              <a:pPr/>
              <a:t>14</a:t>
            </a:fld>
            <a:endParaRPr lang="en-US" dirty="0"/>
          </a:p>
        </p:txBody>
      </p:sp>
    </p:spTree>
    <p:extLst>
      <p:ext uri="{BB962C8B-B14F-4D97-AF65-F5344CB8AC3E}">
        <p14:creationId xmlns:p14="http://schemas.microsoft.com/office/powerpoint/2010/main" val="18872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762000"/>
          </a:xfrm>
        </p:spPr>
        <p:txBody>
          <a:bodyPr>
            <a:noAutofit/>
          </a:bodyPr>
          <a:lstStyle/>
          <a:p>
            <a:pPr marL="0" lvl="0" indent="0" eaLnBrk="0" hangingPunct="0">
              <a:spcBef>
                <a:spcPts val="200"/>
              </a:spcBef>
              <a:spcAft>
                <a:spcPts val="200"/>
              </a:spcAft>
            </a:pPr>
            <a:r>
              <a:rPr lang="en-US" sz="3600" dirty="0"/>
              <a:t>DES </a:t>
            </a:r>
            <a:r>
              <a:rPr lang="en-US" sz="3600" dirty="0" smtClean="0"/>
              <a:t>Operating Environment </a:t>
            </a:r>
            <a:endParaRPr lang="en-US" sz="3600" kern="0" dirty="0"/>
          </a:p>
        </p:txBody>
      </p:sp>
      <p:pic>
        <p:nvPicPr>
          <p:cNvPr id="5" name="Content Placeholder 5" descr="Button_Orange.png"/>
          <p:cNvPicPr>
            <a:picLocks noChangeAspect="1"/>
          </p:cNvPicPr>
          <p:nvPr/>
        </p:nvPicPr>
        <p:blipFill>
          <a:blip r:embed="rId3" cstate="print"/>
          <a:stretch>
            <a:fillRect/>
          </a:stretch>
        </p:blipFill>
        <p:spPr>
          <a:xfrm>
            <a:off x="219430" y="6065520"/>
            <a:ext cx="698441" cy="640080"/>
          </a:xfrm>
          <a:prstGeom prst="rect">
            <a:avLst/>
          </a:prstGeom>
        </p:spPr>
      </p:pic>
      <p:sp>
        <p:nvSpPr>
          <p:cNvPr id="2" name="Slide Number Placeholder 1"/>
          <p:cNvSpPr>
            <a:spLocks noGrp="1"/>
          </p:cNvSpPr>
          <p:nvPr>
            <p:ph type="sldNum" sz="quarter" idx="12"/>
          </p:nvPr>
        </p:nvSpPr>
        <p:spPr/>
        <p:txBody>
          <a:bodyPr/>
          <a:lstStyle/>
          <a:p>
            <a:fld id="{AF4633DB-60EA-4E8C-BBF5-C69050585220}" type="slidenum">
              <a:rPr lang="en-US" smtClean="0"/>
              <a:pPr/>
              <a:t>15</a:t>
            </a:fld>
            <a:endParaRPr lang="en-US" dirty="0"/>
          </a:p>
        </p:txBody>
      </p:sp>
      <p:sp>
        <p:nvSpPr>
          <p:cNvPr id="6" name="Rectangle 3"/>
          <p:cNvSpPr txBox="1">
            <a:spLocks noChangeArrowheads="1"/>
          </p:cNvSpPr>
          <p:nvPr/>
        </p:nvSpPr>
        <p:spPr>
          <a:xfrm>
            <a:off x="482570" y="1264920"/>
            <a:ext cx="8261380" cy="5120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0" hangingPunct="0">
              <a:spcBef>
                <a:spcPts val="200"/>
              </a:spcBef>
              <a:spcAft>
                <a:spcPts val="200"/>
              </a:spcAft>
              <a:buClr>
                <a:srgbClr val="CC6600"/>
              </a:buClr>
            </a:pPr>
            <a:endParaRPr lang="en-US" sz="2400" kern="0" dirty="0" smtClean="0">
              <a:latin typeface="+mj-lt"/>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DES works with the WA State Office of Minority and Women Business Enterprises (OMWBE) and WA State Department of Veterans Affairs (DVA) to align data sets to improve reporting </a:t>
            </a:r>
          </a:p>
          <a:p>
            <a:pPr eaLnBrk="0" hangingPunct="0">
              <a:spcBef>
                <a:spcPts val="200"/>
              </a:spcBef>
              <a:spcAft>
                <a:spcPts val="200"/>
              </a:spcAft>
              <a:buClr>
                <a:srgbClr val="CC6600"/>
              </a:buClr>
            </a:pPr>
            <a:endParaRPr lang="en-US" sz="2800" kern="0" dirty="0">
              <a:latin typeface="+mj-lt"/>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DES has requested </a:t>
            </a:r>
            <a:r>
              <a:rPr lang="en-US" sz="2800" kern="0" dirty="0">
                <a:latin typeface="+mj-lt"/>
                <a:cs typeface="Arial" panose="020B0604020202020204" pitchFamily="34" charset="0"/>
              </a:rPr>
              <a:t>Attorney General support for supplier diversity research and sharing </a:t>
            </a:r>
            <a:r>
              <a:rPr lang="en-US" sz="2800" kern="0" dirty="0" smtClean="0">
                <a:latin typeface="+mj-lt"/>
                <a:cs typeface="Arial" panose="020B0604020202020204" pitchFamily="34" charset="0"/>
              </a:rPr>
              <a:t>that research with </a:t>
            </a:r>
            <a:r>
              <a:rPr lang="en-US" sz="2800" kern="0" dirty="0">
                <a:latin typeface="+mj-lt"/>
                <a:cs typeface="Arial" panose="020B0604020202020204" pitchFamily="34" charset="0"/>
              </a:rPr>
              <a:t>DES and customer agency assistant attorney generals</a:t>
            </a:r>
          </a:p>
          <a:p>
            <a:pPr marL="0" indent="0" eaLnBrk="0" hangingPunct="0">
              <a:spcBef>
                <a:spcPts val="200"/>
              </a:spcBef>
              <a:spcAft>
                <a:spcPts val="200"/>
              </a:spcAft>
              <a:buClr>
                <a:srgbClr val="CC6600"/>
              </a:buClr>
              <a:buNone/>
            </a:pPr>
            <a:endParaRPr lang="en-US" sz="2000" kern="0" dirty="0" smtClean="0">
              <a:latin typeface="+mj-lt"/>
              <a:cs typeface="Arial" panose="020B0604020202020204" pitchFamily="34" charset="0"/>
            </a:endParaRPr>
          </a:p>
          <a:p>
            <a:pPr eaLnBrk="0" hangingPunct="0">
              <a:spcBef>
                <a:spcPts val="200"/>
              </a:spcBef>
              <a:spcAft>
                <a:spcPts val="200"/>
              </a:spcAft>
              <a:buClr>
                <a:srgbClr val="CC6600"/>
              </a:buClr>
            </a:pPr>
            <a:endParaRPr lang="en-US" sz="2400" kern="0" dirty="0" smtClean="0">
              <a:latin typeface="+mj-lt"/>
              <a:cs typeface="Arial" panose="020B0604020202020204" pitchFamily="34" charset="0"/>
            </a:endParaRPr>
          </a:p>
          <a:p>
            <a:pPr marL="1371600" lvl="3" indent="0" eaLnBrk="0" hangingPunct="0">
              <a:spcBef>
                <a:spcPts val="200"/>
              </a:spcBef>
              <a:spcAft>
                <a:spcPts val="200"/>
              </a:spcAft>
              <a:buClr>
                <a:srgbClr val="CC6600"/>
              </a:buClr>
              <a:buNone/>
            </a:pPr>
            <a:endParaRPr lang="en-US" sz="1600" kern="0" dirty="0" smtClean="0">
              <a:latin typeface="+mj-lt"/>
              <a:cs typeface="Arial" panose="020B0604020202020204" pitchFamily="34" charset="0"/>
            </a:endParaRPr>
          </a:p>
          <a:p>
            <a:pPr lvl="1" eaLnBrk="0" hangingPunct="0">
              <a:spcBef>
                <a:spcPts val="200"/>
              </a:spcBef>
              <a:spcAft>
                <a:spcPts val="200"/>
              </a:spcAft>
              <a:buClr>
                <a:srgbClr val="CC6600"/>
              </a:buClr>
              <a:buFont typeface="Wingdings" panose="05000000000000000000" pitchFamily="2" charset="2"/>
              <a:buChar char="ü"/>
            </a:pPr>
            <a:endParaRPr lang="en-US" sz="2000" kern="0" dirty="0" smtClean="0">
              <a:latin typeface="+mj-lt"/>
              <a:cs typeface="Arial" panose="020B0604020202020204" pitchFamily="34" charset="0"/>
            </a:endParaRPr>
          </a:p>
          <a:p>
            <a:pPr eaLnBrk="0" hangingPunct="0">
              <a:spcBef>
                <a:spcPts val="200"/>
              </a:spcBef>
              <a:spcAft>
                <a:spcPts val="200"/>
              </a:spcAft>
              <a:buClr>
                <a:srgbClr val="CC6600"/>
              </a:buClr>
            </a:pPr>
            <a:endParaRPr lang="en-US" sz="2400" kern="0" dirty="0" smtClean="0">
              <a:latin typeface="+mj-lt"/>
              <a:cs typeface="Arial" panose="020B0604020202020204" pitchFamily="34" charset="0"/>
            </a:endParaRPr>
          </a:p>
          <a:p>
            <a:pPr eaLnBrk="0" hangingPunct="0">
              <a:spcBef>
                <a:spcPts val="200"/>
              </a:spcBef>
              <a:spcAft>
                <a:spcPts val="200"/>
              </a:spcAft>
              <a:buClr>
                <a:srgbClr val="CC6600"/>
              </a:buClr>
            </a:pPr>
            <a:endParaRPr lang="en-US" sz="2400" kern="0" dirty="0" smtClean="0">
              <a:latin typeface="+mj-lt"/>
              <a:cs typeface="Arial" panose="020B0604020202020204" pitchFamily="34" charset="0"/>
            </a:endParaRPr>
          </a:p>
        </p:txBody>
      </p:sp>
    </p:spTree>
    <p:extLst>
      <p:ext uri="{BB962C8B-B14F-4D97-AF65-F5344CB8AC3E}">
        <p14:creationId xmlns:p14="http://schemas.microsoft.com/office/powerpoint/2010/main" val="2102072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762000"/>
          </a:xfrm>
        </p:spPr>
        <p:txBody>
          <a:bodyPr>
            <a:noAutofit/>
          </a:bodyPr>
          <a:lstStyle/>
          <a:p>
            <a:pPr marL="0" lvl="0" indent="0" eaLnBrk="0" hangingPunct="0">
              <a:spcBef>
                <a:spcPts val="200"/>
              </a:spcBef>
              <a:spcAft>
                <a:spcPts val="200"/>
              </a:spcAft>
            </a:pPr>
            <a:r>
              <a:rPr lang="en-US" sz="3600" kern="0" dirty="0"/>
              <a:t>Diverse Business Inclusion Planning</a:t>
            </a:r>
          </a:p>
        </p:txBody>
      </p:sp>
      <p:pic>
        <p:nvPicPr>
          <p:cNvPr id="5" name="Content Placeholder 5" descr="Button_Orange.png"/>
          <p:cNvPicPr>
            <a:picLocks noChangeAspect="1"/>
          </p:cNvPicPr>
          <p:nvPr/>
        </p:nvPicPr>
        <p:blipFill>
          <a:blip r:embed="rId3" cstate="print"/>
          <a:stretch>
            <a:fillRect/>
          </a:stretch>
        </p:blipFill>
        <p:spPr>
          <a:xfrm>
            <a:off x="219430" y="6065520"/>
            <a:ext cx="698441" cy="640080"/>
          </a:xfrm>
          <a:prstGeom prst="rect">
            <a:avLst/>
          </a:prstGeom>
        </p:spPr>
      </p:pic>
      <p:sp>
        <p:nvSpPr>
          <p:cNvPr id="2" name="Slide Number Placeholder 1"/>
          <p:cNvSpPr>
            <a:spLocks noGrp="1"/>
          </p:cNvSpPr>
          <p:nvPr>
            <p:ph type="sldNum" sz="quarter" idx="12"/>
          </p:nvPr>
        </p:nvSpPr>
        <p:spPr/>
        <p:txBody>
          <a:bodyPr/>
          <a:lstStyle/>
          <a:p>
            <a:fld id="{AF4633DB-60EA-4E8C-BBF5-C69050585220}" type="slidenum">
              <a:rPr lang="en-US" smtClean="0"/>
              <a:pPr/>
              <a:t>16</a:t>
            </a:fld>
            <a:endParaRPr lang="en-US" dirty="0"/>
          </a:p>
        </p:txBody>
      </p:sp>
      <p:sp>
        <p:nvSpPr>
          <p:cNvPr id="6" name="Rectangle 3"/>
          <p:cNvSpPr txBox="1">
            <a:spLocks noChangeArrowheads="1"/>
          </p:cNvSpPr>
          <p:nvPr/>
        </p:nvSpPr>
        <p:spPr>
          <a:xfrm>
            <a:off x="482570" y="1264920"/>
            <a:ext cx="8261380" cy="5120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0" hangingPunct="0">
              <a:spcBef>
                <a:spcPts val="200"/>
              </a:spcBef>
              <a:spcAft>
                <a:spcPts val="200"/>
              </a:spcAft>
              <a:buClr>
                <a:srgbClr val="CC6600"/>
              </a:buClr>
              <a:buNone/>
            </a:pPr>
            <a:endParaRPr lang="en-US" sz="2800" kern="0" dirty="0" smtClean="0">
              <a:latin typeface="+mj-lt"/>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DES </a:t>
            </a:r>
            <a:r>
              <a:rPr lang="en-US" sz="2800" kern="0" dirty="0">
                <a:latin typeface="+mj-lt"/>
                <a:cs typeface="Arial" panose="020B0604020202020204" pitchFamily="34" charset="0"/>
              </a:rPr>
              <a:t>is creating a “Model Plan”, for outreach events, inclusion plans, and active management of contractor performance.</a:t>
            </a:r>
          </a:p>
          <a:p>
            <a:pPr marL="0" indent="0" eaLnBrk="0" hangingPunct="0">
              <a:spcBef>
                <a:spcPts val="200"/>
              </a:spcBef>
              <a:spcAft>
                <a:spcPts val="200"/>
              </a:spcAft>
              <a:buClr>
                <a:srgbClr val="CC6600"/>
              </a:buClr>
              <a:buNone/>
            </a:pPr>
            <a:endParaRPr lang="en-US" sz="2800" kern="0" dirty="0" smtClean="0">
              <a:latin typeface="+mj-lt"/>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Formal processes are being developed</a:t>
            </a:r>
            <a:r>
              <a:rPr lang="en-US" sz="2800" kern="0" dirty="0">
                <a:latin typeface="+mj-lt"/>
                <a:cs typeface="Arial" panose="020B0604020202020204" pitchFamily="34" charset="0"/>
              </a:rPr>
              <a:t> </a:t>
            </a:r>
            <a:r>
              <a:rPr lang="en-US" sz="2800" kern="0" dirty="0" smtClean="0">
                <a:latin typeface="+mj-lt"/>
                <a:cs typeface="Arial" panose="020B0604020202020204" pitchFamily="34" charset="0"/>
              </a:rPr>
              <a:t>for each construction delivery method used by the state</a:t>
            </a:r>
          </a:p>
          <a:p>
            <a:pPr marL="0" indent="0" eaLnBrk="0" hangingPunct="0">
              <a:spcBef>
                <a:spcPts val="200"/>
              </a:spcBef>
              <a:spcAft>
                <a:spcPts val="200"/>
              </a:spcAft>
              <a:buClr>
                <a:srgbClr val="CC6600"/>
              </a:buClr>
              <a:buNone/>
            </a:pPr>
            <a:endParaRPr lang="en-US" sz="2800" kern="0" dirty="0" smtClean="0">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latin typeface="+mj-lt"/>
                <a:cs typeface="Arial" panose="020B0604020202020204" pitchFamily="34" charset="0"/>
              </a:rPr>
              <a:t>Training is being developed for  capturing results measures</a:t>
            </a:r>
            <a:r>
              <a:rPr lang="en-US" sz="2800" kern="0" dirty="0">
                <a:latin typeface="+mj-lt"/>
                <a:cs typeface="Arial" panose="020B0604020202020204" pitchFamily="34" charset="0"/>
              </a:rPr>
              <a:t> </a:t>
            </a:r>
            <a:r>
              <a:rPr lang="en-US" sz="2800" kern="0" dirty="0" smtClean="0">
                <a:latin typeface="+mj-lt"/>
                <a:cs typeface="Arial" panose="020B0604020202020204" pitchFamily="34" charset="0"/>
              </a:rPr>
              <a:t>and using new communication channels</a:t>
            </a:r>
            <a:endParaRPr lang="en-US" sz="2800" kern="0" dirty="0">
              <a:latin typeface="+mj-lt"/>
              <a:cs typeface="Arial" panose="020B0604020202020204" pitchFamily="34" charset="0"/>
            </a:endParaRPr>
          </a:p>
          <a:p>
            <a:pPr marL="0" indent="0" eaLnBrk="0" hangingPunct="0">
              <a:spcBef>
                <a:spcPts val="200"/>
              </a:spcBef>
              <a:spcAft>
                <a:spcPts val="200"/>
              </a:spcAft>
              <a:buClr>
                <a:srgbClr val="CC6600"/>
              </a:buClr>
              <a:buNone/>
            </a:pPr>
            <a:endParaRPr lang="en-US" sz="2400" kern="0" dirty="0" smtClean="0">
              <a:latin typeface="+mj-lt"/>
              <a:cs typeface="Arial" panose="020B0604020202020204" pitchFamily="34" charset="0"/>
            </a:endParaRPr>
          </a:p>
          <a:p>
            <a:pPr eaLnBrk="0" hangingPunct="0">
              <a:spcBef>
                <a:spcPts val="200"/>
              </a:spcBef>
              <a:spcAft>
                <a:spcPts val="200"/>
              </a:spcAft>
              <a:buClr>
                <a:srgbClr val="CC6600"/>
              </a:buClr>
            </a:pPr>
            <a:endParaRPr lang="en-US" sz="2400" kern="0" dirty="0" smtClean="0">
              <a:latin typeface="+mj-lt"/>
              <a:cs typeface="Arial" panose="020B0604020202020204" pitchFamily="34" charset="0"/>
            </a:endParaRPr>
          </a:p>
        </p:txBody>
      </p:sp>
    </p:spTree>
    <p:extLst>
      <p:ext uri="{BB962C8B-B14F-4D97-AF65-F5344CB8AC3E}">
        <p14:creationId xmlns:p14="http://schemas.microsoft.com/office/powerpoint/2010/main" val="2922746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762000"/>
          </a:xfrm>
        </p:spPr>
        <p:txBody>
          <a:bodyPr>
            <a:noAutofit/>
          </a:bodyPr>
          <a:lstStyle/>
          <a:p>
            <a:pPr>
              <a:spcBef>
                <a:spcPts val="1200"/>
              </a:spcBef>
              <a:spcAft>
                <a:spcPts val="1200"/>
              </a:spcAft>
              <a:defRPr/>
            </a:pPr>
            <a:r>
              <a:rPr lang="en-US" sz="3600" dirty="0"/>
              <a:t>DES </a:t>
            </a:r>
            <a:r>
              <a:rPr lang="en-US" sz="3600" dirty="0" smtClean="0"/>
              <a:t>Supplier Diversity Vision Unity</a:t>
            </a:r>
            <a:endParaRPr lang="en-US" sz="3600" dirty="0"/>
          </a:p>
        </p:txBody>
      </p:sp>
      <p:pic>
        <p:nvPicPr>
          <p:cNvPr id="5" name="Content Placeholder 5" descr="Button_Orange.png"/>
          <p:cNvPicPr>
            <a:picLocks noChangeAspect="1"/>
          </p:cNvPicPr>
          <p:nvPr/>
        </p:nvPicPr>
        <p:blipFill>
          <a:blip r:embed="rId3" cstate="print"/>
          <a:stretch>
            <a:fillRect/>
          </a:stretch>
        </p:blipFill>
        <p:spPr>
          <a:xfrm>
            <a:off x="219430" y="6065520"/>
            <a:ext cx="698441" cy="640080"/>
          </a:xfrm>
          <a:prstGeom prst="rect">
            <a:avLst/>
          </a:prstGeom>
        </p:spPr>
      </p:pic>
      <p:sp>
        <p:nvSpPr>
          <p:cNvPr id="2" name="Slide Number Placeholder 1"/>
          <p:cNvSpPr>
            <a:spLocks noGrp="1"/>
          </p:cNvSpPr>
          <p:nvPr>
            <p:ph type="sldNum" sz="quarter" idx="12"/>
          </p:nvPr>
        </p:nvSpPr>
        <p:spPr/>
        <p:txBody>
          <a:bodyPr/>
          <a:lstStyle/>
          <a:p>
            <a:fld id="{AF4633DB-60EA-4E8C-BBF5-C69050585220}" type="slidenum">
              <a:rPr lang="en-US" smtClean="0">
                <a:solidFill>
                  <a:prstClr val="black">
                    <a:tint val="75000"/>
                  </a:prstClr>
                </a:solidFill>
              </a:rPr>
              <a:pPr/>
              <a:t>17</a:t>
            </a:fld>
            <a:endParaRPr lang="en-US" dirty="0">
              <a:solidFill>
                <a:prstClr val="black">
                  <a:tint val="75000"/>
                </a:prstClr>
              </a:solidFill>
            </a:endParaRPr>
          </a:p>
        </p:txBody>
      </p:sp>
      <p:sp>
        <p:nvSpPr>
          <p:cNvPr id="6" name="Rectangle 3"/>
          <p:cNvSpPr txBox="1">
            <a:spLocks noChangeArrowheads="1"/>
          </p:cNvSpPr>
          <p:nvPr/>
        </p:nvSpPr>
        <p:spPr>
          <a:xfrm>
            <a:off x="482570" y="1264920"/>
            <a:ext cx="8261380" cy="5120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0" hangingPunct="0">
              <a:spcBef>
                <a:spcPts val="200"/>
              </a:spcBef>
              <a:spcAft>
                <a:spcPts val="200"/>
              </a:spcAft>
              <a:buClr>
                <a:srgbClr val="CC6600"/>
              </a:buClr>
              <a:buNone/>
            </a:pPr>
            <a:r>
              <a:rPr lang="en-US" sz="2800" kern="0" dirty="0" smtClean="0">
                <a:cs typeface="Arial" panose="020B0604020202020204" pitchFamily="34" charset="0"/>
              </a:rPr>
              <a:t>Involve project managers, and contracts staff in LEAN for new process mapping </a:t>
            </a:r>
          </a:p>
          <a:p>
            <a:pPr marL="0" indent="0" eaLnBrk="0" hangingPunct="0">
              <a:spcBef>
                <a:spcPts val="200"/>
              </a:spcBef>
              <a:spcAft>
                <a:spcPts val="200"/>
              </a:spcAft>
              <a:buClr>
                <a:srgbClr val="CC6600"/>
              </a:buClr>
              <a:buNone/>
            </a:pPr>
            <a:endParaRPr lang="en-US" sz="2800" kern="0" dirty="0" smtClean="0">
              <a:solidFill>
                <a:prstClr val="black"/>
              </a:solidFill>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solidFill>
                  <a:prstClr val="black"/>
                </a:solidFill>
                <a:cs typeface="Arial" panose="020B0604020202020204" pitchFamily="34" charset="0"/>
              </a:rPr>
              <a:t>Empower </a:t>
            </a:r>
            <a:r>
              <a:rPr lang="en-US" sz="2800" kern="0" dirty="0">
                <a:solidFill>
                  <a:prstClr val="black"/>
                </a:solidFill>
                <a:cs typeface="Arial" panose="020B0604020202020204" pitchFamily="34" charset="0"/>
              </a:rPr>
              <a:t>our construction project managers to seek supplier diversity values at every </a:t>
            </a:r>
            <a:r>
              <a:rPr lang="en-US" sz="2800" kern="0" dirty="0" smtClean="0">
                <a:solidFill>
                  <a:prstClr val="black"/>
                </a:solidFill>
                <a:cs typeface="Arial" panose="020B0604020202020204" pitchFamily="34" charset="0"/>
              </a:rPr>
              <a:t>meeting</a:t>
            </a:r>
          </a:p>
          <a:p>
            <a:pPr marL="0" indent="0" eaLnBrk="0" hangingPunct="0">
              <a:spcBef>
                <a:spcPts val="200"/>
              </a:spcBef>
              <a:spcAft>
                <a:spcPts val="200"/>
              </a:spcAft>
              <a:buClr>
                <a:srgbClr val="CC6600"/>
              </a:buClr>
              <a:buNone/>
            </a:pPr>
            <a:endParaRPr lang="en-US" sz="2800" kern="0" dirty="0">
              <a:solidFill>
                <a:prstClr val="black"/>
              </a:solidFill>
              <a:cs typeface="Arial" panose="020B0604020202020204" pitchFamily="34" charset="0"/>
            </a:endParaRPr>
          </a:p>
          <a:p>
            <a:pPr marL="0" indent="0" eaLnBrk="0" hangingPunct="0">
              <a:spcBef>
                <a:spcPts val="200"/>
              </a:spcBef>
              <a:spcAft>
                <a:spcPts val="200"/>
              </a:spcAft>
              <a:buClr>
                <a:srgbClr val="CC6600"/>
              </a:buClr>
              <a:buNone/>
            </a:pPr>
            <a:r>
              <a:rPr lang="en-US" sz="2800" kern="0" dirty="0">
                <a:solidFill>
                  <a:prstClr val="black"/>
                </a:solidFill>
                <a:cs typeface="Arial" panose="020B0604020202020204" pitchFamily="34" charset="0"/>
              </a:rPr>
              <a:t>Empower our contractors to deliver supplier diversity as a customer service </a:t>
            </a:r>
            <a:r>
              <a:rPr lang="en-US" sz="2800" kern="0" dirty="0" smtClean="0">
                <a:solidFill>
                  <a:prstClr val="black"/>
                </a:solidFill>
                <a:cs typeface="Arial" panose="020B0604020202020204" pitchFamily="34" charset="0"/>
              </a:rPr>
              <a:t>value</a:t>
            </a:r>
          </a:p>
          <a:p>
            <a:pPr marL="0" indent="0" eaLnBrk="0" hangingPunct="0">
              <a:spcBef>
                <a:spcPts val="200"/>
              </a:spcBef>
              <a:spcAft>
                <a:spcPts val="200"/>
              </a:spcAft>
              <a:buClr>
                <a:srgbClr val="CC6600"/>
              </a:buClr>
              <a:buNone/>
            </a:pPr>
            <a:endParaRPr lang="en-US" sz="2800" kern="0" dirty="0">
              <a:solidFill>
                <a:prstClr val="black"/>
              </a:solidFill>
              <a:cs typeface="Arial" panose="020B0604020202020204" pitchFamily="34" charset="0"/>
            </a:endParaRPr>
          </a:p>
          <a:p>
            <a:pPr marL="0" indent="0" eaLnBrk="0" hangingPunct="0">
              <a:spcBef>
                <a:spcPts val="200"/>
              </a:spcBef>
              <a:spcAft>
                <a:spcPts val="200"/>
              </a:spcAft>
              <a:buClr>
                <a:srgbClr val="CC6600"/>
              </a:buClr>
              <a:buNone/>
            </a:pPr>
            <a:r>
              <a:rPr lang="en-US" sz="2800" b="1" kern="0" dirty="0" smtClean="0">
                <a:solidFill>
                  <a:prstClr val="black"/>
                </a:solidFill>
                <a:cs typeface="Arial" panose="020B0604020202020204" pitchFamily="34" charset="0"/>
              </a:rPr>
              <a:t>Connect with customer supplier diversity efforts</a:t>
            </a:r>
            <a:endParaRPr lang="en-US" sz="2800" b="1" kern="0" dirty="0">
              <a:solidFill>
                <a:prstClr val="black"/>
              </a:solidFill>
              <a:cs typeface="Arial" panose="020B0604020202020204" pitchFamily="34" charset="0"/>
            </a:endParaRPr>
          </a:p>
          <a:p>
            <a:pPr marL="0" indent="0" eaLnBrk="0" hangingPunct="0">
              <a:spcBef>
                <a:spcPts val="200"/>
              </a:spcBef>
              <a:spcAft>
                <a:spcPts val="200"/>
              </a:spcAft>
              <a:buClr>
                <a:srgbClr val="CC6600"/>
              </a:buClr>
              <a:buFont typeface="Arial" panose="020B0604020202020204" pitchFamily="34" charset="0"/>
              <a:buNone/>
            </a:pPr>
            <a:endParaRPr lang="en-US" sz="2400" kern="0" dirty="0" smtClean="0">
              <a:solidFill>
                <a:prstClr val="black"/>
              </a:solidFill>
              <a:cs typeface="Arial" panose="020B0604020202020204" pitchFamily="34" charset="0"/>
            </a:endParaRPr>
          </a:p>
          <a:p>
            <a:pPr eaLnBrk="0" hangingPunct="0">
              <a:spcBef>
                <a:spcPts val="200"/>
              </a:spcBef>
              <a:spcAft>
                <a:spcPts val="200"/>
              </a:spcAft>
              <a:buClr>
                <a:srgbClr val="CC6600"/>
              </a:buClr>
            </a:pPr>
            <a:endParaRPr lang="en-US" sz="2400" kern="0" dirty="0" smtClean="0">
              <a:solidFill>
                <a:prstClr val="black"/>
              </a:solidFill>
              <a:cs typeface="Arial" panose="020B0604020202020204" pitchFamily="34" charset="0"/>
            </a:endParaRPr>
          </a:p>
        </p:txBody>
      </p:sp>
    </p:spTree>
    <p:extLst>
      <p:ext uri="{BB962C8B-B14F-4D97-AF65-F5344CB8AC3E}">
        <p14:creationId xmlns:p14="http://schemas.microsoft.com/office/powerpoint/2010/main" val="1544093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400" dirty="0" smtClean="0"/>
              <a:t>Current Projects Advertised for Bidding:</a:t>
            </a:r>
          </a:p>
          <a:p>
            <a:pPr marL="0" indent="0">
              <a:buNone/>
            </a:pPr>
            <a:r>
              <a:rPr lang="en-US" sz="1400" dirty="0">
                <a:hlinkClick r:id="rId3"/>
              </a:rPr>
              <a:t>https://</a:t>
            </a:r>
            <a:r>
              <a:rPr lang="en-US" sz="1400" dirty="0" smtClean="0">
                <a:hlinkClick r:id="rId3"/>
              </a:rPr>
              <a:t>fortress.wa.gov/ga/apps/EASBids/BidCalendar.aspx</a:t>
            </a:r>
            <a:endParaRPr lang="en-US" sz="1400" dirty="0" smtClean="0"/>
          </a:p>
          <a:p>
            <a:pPr marL="0" indent="0">
              <a:buNone/>
            </a:pPr>
            <a:endParaRPr lang="en-US" sz="1100" dirty="0" smtClean="0"/>
          </a:p>
          <a:p>
            <a:pPr marL="0" indent="0">
              <a:buNone/>
            </a:pPr>
            <a:r>
              <a:rPr lang="en-US" sz="1400" dirty="0" smtClean="0"/>
              <a:t>Bid Results from recent ads:</a:t>
            </a:r>
          </a:p>
          <a:p>
            <a:pPr marL="0" indent="0">
              <a:buNone/>
            </a:pPr>
            <a:r>
              <a:rPr lang="en-US" sz="1400" dirty="0">
                <a:hlinkClick r:id="rId4"/>
              </a:rPr>
              <a:t>https://</a:t>
            </a:r>
            <a:r>
              <a:rPr lang="en-US" sz="1400" dirty="0" smtClean="0">
                <a:hlinkClick r:id="rId4"/>
              </a:rPr>
              <a:t>fortress.wa.gov/ga/apps/EASbids/BidResult.aspx</a:t>
            </a:r>
            <a:endParaRPr lang="en-US" sz="1400" dirty="0" smtClean="0"/>
          </a:p>
          <a:p>
            <a:pPr marL="0" indent="0">
              <a:buNone/>
            </a:pPr>
            <a:endParaRPr lang="en-US" sz="1100" dirty="0" smtClean="0"/>
          </a:p>
          <a:p>
            <a:pPr marL="0" indent="0">
              <a:buNone/>
            </a:pPr>
            <a:r>
              <a:rPr lang="en-US" sz="1400" dirty="0" smtClean="0"/>
              <a:t>Contract Awards from recent ads:</a:t>
            </a:r>
          </a:p>
          <a:p>
            <a:pPr marL="0" indent="0">
              <a:buNone/>
            </a:pPr>
            <a:r>
              <a:rPr lang="en-US" sz="1400" dirty="0">
                <a:hlinkClick r:id="rId5"/>
              </a:rPr>
              <a:t>https://</a:t>
            </a:r>
            <a:r>
              <a:rPr lang="en-US" sz="1400" dirty="0" smtClean="0">
                <a:hlinkClick r:id="rId5"/>
              </a:rPr>
              <a:t>fortress.wa.gov/ga/apps/EASbids/BidAward.aspx</a:t>
            </a:r>
            <a:endParaRPr lang="en-US" sz="1400" dirty="0" smtClean="0"/>
          </a:p>
          <a:p>
            <a:pPr marL="0" indent="0">
              <a:buNone/>
            </a:pPr>
            <a:endParaRPr lang="en-US" sz="1100" dirty="0" smtClean="0"/>
          </a:p>
          <a:p>
            <a:pPr marL="0" indent="0">
              <a:buNone/>
            </a:pPr>
            <a:r>
              <a:rPr lang="en-US" sz="1400" dirty="0" smtClean="0"/>
              <a:t>DES </a:t>
            </a:r>
            <a:r>
              <a:rPr lang="en-US" sz="1400" dirty="0"/>
              <a:t>Current Projects Advertised for Consultant Selection:</a:t>
            </a:r>
          </a:p>
          <a:p>
            <a:pPr marL="0" indent="0">
              <a:buNone/>
            </a:pPr>
            <a:r>
              <a:rPr lang="en-US" sz="1400" dirty="0">
                <a:hlinkClick r:id="rId6"/>
              </a:rPr>
              <a:t>http://www.des.wa.gov/services/facilities/Construction/Consultants/Pages/EASCurrentProjects.aspx</a:t>
            </a:r>
            <a:endParaRPr lang="en-US" sz="1400" dirty="0"/>
          </a:p>
          <a:p>
            <a:pPr marL="0" indent="0">
              <a:buNone/>
            </a:pPr>
            <a:endParaRPr lang="en-US" sz="1400" dirty="0" smtClean="0"/>
          </a:p>
          <a:p>
            <a:pPr marL="0" indent="0">
              <a:buNone/>
            </a:pPr>
            <a:r>
              <a:rPr lang="en-US" sz="1400" dirty="0" smtClean="0"/>
              <a:t>WEBS for Vendors:</a:t>
            </a:r>
          </a:p>
          <a:p>
            <a:pPr marL="0" indent="0">
              <a:buNone/>
            </a:pPr>
            <a:r>
              <a:rPr lang="en-US" sz="1400" dirty="0">
                <a:hlinkClick r:id="rId7"/>
              </a:rPr>
              <a:t>https://</a:t>
            </a:r>
            <a:r>
              <a:rPr lang="en-US" sz="1400" dirty="0" smtClean="0">
                <a:hlinkClick r:id="rId7"/>
              </a:rPr>
              <a:t>fortress.wa.gov/ga/webs/home.html</a:t>
            </a:r>
            <a:r>
              <a:rPr lang="en-US" sz="1400" dirty="0" smtClean="0"/>
              <a:t> </a:t>
            </a:r>
            <a:r>
              <a:rPr lang="en-US" sz="1400" dirty="0" smtClean="0">
                <a:solidFill>
                  <a:srgbClr val="FF0000"/>
                </a:solidFill>
              </a:rPr>
              <a:t>(Please add to your profile NIGP Commodity Code 914-84 Trade Services Construction Non-classified)</a:t>
            </a:r>
          </a:p>
          <a:p>
            <a:pPr marL="0" indent="0">
              <a:buNone/>
            </a:pPr>
            <a:endParaRPr lang="en-US" sz="1800" dirty="0" smtClean="0"/>
          </a:p>
          <a:p>
            <a:pPr marL="0" indent="0">
              <a:buNone/>
            </a:pPr>
            <a:r>
              <a:rPr lang="en-US" sz="1400" dirty="0"/>
              <a:t>	</a:t>
            </a: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a:p>
          <a:p>
            <a:pPr marL="0" indent="0">
              <a:buNone/>
            </a:pPr>
            <a:endParaRPr lang="en-US" sz="1800" dirty="0"/>
          </a:p>
          <a:p>
            <a:pPr marL="0" indent="0">
              <a:buNone/>
            </a:pPr>
            <a:endParaRPr lang="en-US" sz="1800" dirty="0"/>
          </a:p>
        </p:txBody>
      </p:sp>
      <p:sp>
        <p:nvSpPr>
          <p:cNvPr id="3" name="Slide Number Placeholder 2"/>
          <p:cNvSpPr>
            <a:spLocks noGrp="1"/>
          </p:cNvSpPr>
          <p:nvPr>
            <p:ph type="sldNum" sz="quarter" idx="12"/>
          </p:nvPr>
        </p:nvSpPr>
        <p:spPr/>
        <p:txBody>
          <a:bodyPr/>
          <a:lstStyle/>
          <a:p>
            <a:fld id="{AF4633DB-60EA-4E8C-BBF5-C69050585220}" type="slidenum">
              <a:rPr lang="en-US" smtClean="0"/>
              <a:pPr/>
              <a:t>18</a:t>
            </a:fld>
            <a:endParaRPr lang="en-US" dirty="0"/>
          </a:p>
        </p:txBody>
      </p:sp>
      <p:sp>
        <p:nvSpPr>
          <p:cNvPr id="4" name="Title 3"/>
          <p:cNvSpPr>
            <a:spLocks noGrp="1"/>
          </p:cNvSpPr>
          <p:nvPr>
            <p:ph type="title"/>
          </p:nvPr>
        </p:nvSpPr>
        <p:spPr/>
        <p:txBody>
          <a:bodyPr/>
          <a:lstStyle/>
          <a:p>
            <a:r>
              <a:rPr lang="en-US" dirty="0" smtClean="0"/>
              <a:t>Relevant Links &amp; Contacts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7251867"/>
              </p:ext>
            </p:extLst>
          </p:nvPr>
        </p:nvGraphicFramePr>
        <p:xfrm>
          <a:off x="533400" y="5034915"/>
          <a:ext cx="6858001" cy="1339047"/>
        </p:xfrm>
        <a:graphic>
          <a:graphicData uri="http://schemas.openxmlformats.org/drawingml/2006/table">
            <a:tbl>
              <a:tblPr/>
              <a:tblGrid>
                <a:gridCol w="1963185"/>
                <a:gridCol w="1161015"/>
                <a:gridCol w="2514600"/>
                <a:gridCol w="1219201"/>
              </a:tblGrid>
              <a:tr h="184898">
                <a:tc>
                  <a:txBody>
                    <a:bodyPr/>
                    <a:lstStyle/>
                    <a:p>
                      <a:pPr algn="l" fontAlgn="b"/>
                      <a:r>
                        <a:rPr lang="en-US" sz="1600" b="0" i="0" u="sng" strike="noStrike" dirty="0">
                          <a:solidFill>
                            <a:srgbClr val="000000"/>
                          </a:solidFill>
                          <a:effectLst/>
                          <a:latin typeface="Calibri"/>
                        </a:rPr>
                        <a:t>Contact:</a:t>
                      </a:r>
                    </a:p>
                  </a:txBody>
                  <a:tcPr marL="9525" marR="9525" marT="9525" marB="0" anchor="b">
                    <a:lnL>
                      <a:noFill/>
                    </a:lnL>
                    <a:lnR>
                      <a:noFill/>
                    </a:lnR>
                    <a:lnT>
                      <a:noFill/>
                    </a:lnT>
                    <a:lnB>
                      <a:noFill/>
                    </a:lnB>
                  </a:tcPr>
                </a:tc>
                <a:tc>
                  <a:txBody>
                    <a:bodyPr/>
                    <a:lstStyle/>
                    <a:p>
                      <a:pPr algn="l" fontAlgn="b"/>
                      <a:r>
                        <a:rPr lang="en-US" sz="1600" b="0" i="0" u="sng" strike="noStrike" dirty="0">
                          <a:solidFill>
                            <a:srgbClr val="000000"/>
                          </a:solidFill>
                          <a:effectLst/>
                          <a:latin typeface="Calibri"/>
                        </a:rPr>
                        <a:t>Organization:</a:t>
                      </a:r>
                    </a:p>
                  </a:txBody>
                  <a:tcPr marL="9525" marR="9525" marT="9525" marB="0" anchor="b">
                    <a:lnL>
                      <a:noFill/>
                    </a:lnL>
                    <a:lnR>
                      <a:noFill/>
                    </a:lnR>
                    <a:lnT>
                      <a:noFill/>
                    </a:lnT>
                    <a:lnB>
                      <a:noFill/>
                    </a:lnB>
                  </a:tcPr>
                </a:tc>
                <a:tc>
                  <a:txBody>
                    <a:bodyPr/>
                    <a:lstStyle/>
                    <a:p>
                      <a:pPr algn="ctr" fontAlgn="b"/>
                      <a:r>
                        <a:rPr lang="en-US" sz="1600" b="0" i="0" u="sng" strike="noStrike" dirty="0">
                          <a:solidFill>
                            <a:srgbClr val="000000"/>
                          </a:solidFill>
                          <a:effectLst/>
                          <a:latin typeface="Calibri"/>
                        </a:rPr>
                        <a:t>e-mail:</a:t>
                      </a:r>
                    </a:p>
                  </a:txBody>
                  <a:tcPr marL="9525" marR="9525" marT="9525" marB="0" anchor="b">
                    <a:lnL>
                      <a:noFill/>
                    </a:lnL>
                    <a:lnR>
                      <a:noFill/>
                    </a:lnR>
                    <a:lnT>
                      <a:noFill/>
                    </a:lnT>
                    <a:lnB>
                      <a:noFill/>
                    </a:lnB>
                  </a:tcPr>
                </a:tc>
                <a:tc>
                  <a:txBody>
                    <a:bodyPr/>
                    <a:lstStyle/>
                    <a:p>
                      <a:pPr algn="l" fontAlgn="b"/>
                      <a:r>
                        <a:rPr lang="en-US" sz="1600" b="0" i="0" u="sng" strike="noStrike" dirty="0">
                          <a:solidFill>
                            <a:srgbClr val="000000"/>
                          </a:solidFill>
                          <a:effectLst/>
                          <a:latin typeface="Calibri"/>
                        </a:rPr>
                        <a:t>Phone:</a:t>
                      </a:r>
                    </a:p>
                  </a:txBody>
                  <a:tcPr marL="9525" marR="9525" marT="9525" marB="0" anchor="b">
                    <a:lnL>
                      <a:noFill/>
                    </a:lnL>
                    <a:lnR>
                      <a:noFill/>
                    </a:lnR>
                    <a:lnT>
                      <a:noFill/>
                    </a:lnT>
                    <a:lnB>
                      <a:noFill/>
                    </a:lnB>
                  </a:tcPr>
                </a:tc>
              </a:tr>
              <a:tr h="361894">
                <a:tc>
                  <a:txBody>
                    <a:bodyPr/>
                    <a:lstStyle/>
                    <a:p>
                      <a:pPr algn="l" fontAlgn="b"/>
                      <a:r>
                        <a:rPr lang="en-US" sz="1400" b="0" i="0" u="none" strike="noStrike" dirty="0">
                          <a:solidFill>
                            <a:srgbClr val="000000"/>
                          </a:solidFill>
                          <a:effectLst/>
                          <a:latin typeface="Calibri"/>
                        </a:rPr>
                        <a:t>Servando </a:t>
                      </a:r>
                      <a:r>
                        <a:rPr lang="en-US" sz="1400" b="0" i="0" u="none" strike="noStrike" dirty="0" smtClean="0">
                          <a:solidFill>
                            <a:srgbClr val="000000"/>
                          </a:solidFill>
                          <a:effectLst/>
                          <a:latin typeface="Calibri"/>
                        </a:rPr>
                        <a:t>Patlan</a:t>
                      </a:r>
                      <a:endParaRPr lang="en-US" sz="14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DES</a:t>
                      </a:r>
                    </a:p>
                  </a:txBody>
                  <a:tcPr marL="9525" marR="9525" marT="9525" marB="0" anchor="b">
                    <a:lnL>
                      <a:noFill/>
                    </a:lnL>
                    <a:lnR>
                      <a:noFill/>
                    </a:lnR>
                    <a:lnT>
                      <a:noFill/>
                    </a:lnT>
                    <a:lnB>
                      <a:noFill/>
                    </a:lnB>
                  </a:tcPr>
                </a:tc>
                <a:tc>
                  <a:txBody>
                    <a:bodyPr/>
                    <a:lstStyle/>
                    <a:p>
                      <a:pPr algn="l" fontAlgn="b"/>
                      <a:r>
                        <a:rPr lang="en-US" sz="1400" b="0" i="0" u="sng" strike="noStrike" dirty="0">
                          <a:solidFill>
                            <a:srgbClr val="0000FF"/>
                          </a:solidFill>
                          <a:effectLst/>
                          <a:latin typeface="Calibri"/>
                          <a:hlinkClick r:id="rId8"/>
                        </a:rPr>
                        <a:t>servando.patlan@des.wa.gov</a:t>
                      </a:r>
                      <a:endParaRPr lang="en-US" sz="1400" b="0" i="0" u="sng" strike="noStrike" dirty="0">
                        <a:solidFill>
                          <a:srgbClr val="0000FF"/>
                        </a:solidFill>
                        <a:effectLst/>
                        <a:latin typeface="Calibri"/>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a:rPr>
                        <a:t>360-407-9390</a:t>
                      </a:r>
                      <a:endParaRPr lang="en-US" sz="1400" b="0" i="0" u="none" strike="noStrike" dirty="0">
                        <a:solidFill>
                          <a:srgbClr val="000000"/>
                        </a:solidFill>
                        <a:effectLst/>
                        <a:latin typeface="Calibri"/>
                      </a:endParaRPr>
                    </a:p>
                  </a:txBody>
                  <a:tcPr marL="9525" marR="9525" marT="9525" marB="0" anchor="b">
                    <a:lnL>
                      <a:noFill/>
                    </a:lnL>
                    <a:lnR>
                      <a:noFill/>
                    </a:lnR>
                    <a:lnT>
                      <a:noFill/>
                    </a:lnT>
                    <a:lnB>
                      <a:noFill/>
                    </a:lnB>
                  </a:tcPr>
                </a:tc>
              </a:tr>
              <a:tr h="361894">
                <a:tc>
                  <a:txBody>
                    <a:bodyPr/>
                    <a:lstStyle/>
                    <a:p>
                      <a:pPr algn="l" fontAlgn="b"/>
                      <a:r>
                        <a:rPr lang="en-US" sz="1400" b="0" i="0" u="none" strike="noStrike" dirty="0" smtClean="0">
                          <a:solidFill>
                            <a:srgbClr val="000000"/>
                          </a:solidFill>
                          <a:effectLst/>
                          <a:latin typeface="Calibri"/>
                        </a:rPr>
                        <a:t>Mike North</a:t>
                      </a:r>
                      <a:endParaRPr lang="en-US" sz="14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a:rPr>
                        <a:t>DES</a:t>
                      </a:r>
                      <a:endParaRPr lang="en-US" sz="14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1400" b="0" i="0" u="sng" strike="noStrike" dirty="0" smtClean="0">
                          <a:solidFill>
                            <a:srgbClr val="0000FF"/>
                          </a:solidFill>
                          <a:effectLst/>
                          <a:latin typeface="Calibri"/>
                          <a:hlinkClick r:id="rId9"/>
                        </a:rPr>
                        <a:t>Mike.North@des.wa.gov</a:t>
                      </a:r>
                      <a:endParaRPr lang="en-US" sz="1400" b="0" i="0" u="sng" strike="noStrike" dirty="0">
                        <a:solidFill>
                          <a:srgbClr val="0000FF"/>
                        </a:solidFill>
                        <a:effectLst/>
                        <a:latin typeface="Calibri"/>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a:rPr>
                        <a:t>360-407-9355</a:t>
                      </a:r>
                      <a:endParaRPr lang="en-US" sz="1400" b="0" i="0" u="none" strike="noStrike" dirty="0">
                        <a:solidFill>
                          <a:srgbClr val="000000"/>
                        </a:solidFill>
                        <a:effectLst/>
                        <a:latin typeface="Calibri"/>
                      </a:endParaRPr>
                    </a:p>
                  </a:txBody>
                  <a:tcPr marL="9525" marR="9525" marT="9525" marB="0" anchor="b">
                    <a:lnL>
                      <a:noFill/>
                    </a:lnL>
                    <a:lnR>
                      <a:noFill/>
                    </a:lnR>
                    <a:lnT>
                      <a:noFill/>
                    </a:lnT>
                    <a:lnB>
                      <a:noFill/>
                    </a:lnB>
                  </a:tcPr>
                </a:tc>
              </a:tr>
              <a:tr h="361894">
                <a:tc>
                  <a:txBody>
                    <a:bodyPr/>
                    <a:lstStyle/>
                    <a:p>
                      <a:pPr algn="l" fontAlgn="b"/>
                      <a:r>
                        <a:rPr lang="en-US" sz="1400" b="0" i="0" u="none" strike="noStrike" dirty="0">
                          <a:solidFill>
                            <a:srgbClr val="000000"/>
                          </a:solidFill>
                          <a:effectLst/>
                          <a:latin typeface="Calibri"/>
                        </a:rPr>
                        <a:t>Edwina Marin Arnold</a:t>
                      </a:r>
                    </a:p>
                  </a:txBody>
                  <a:tcPr marL="9525" marR="9525" marT="9525"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OMWBE</a:t>
                      </a:r>
                    </a:p>
                  </a:txBody>
                  <a:tcPr marL="9525" marR="9525" marT="9525" marB="0" anchor="b">
                    <a:lnL>
                      <a:noFill/>
                    </a:lnL>
                    <a:lnR>
                      <a:noFill/>
                    </a:lnR>
                    <a:lnT>
                      <a:noFill/>
                    </a:lnT>
                    <a:lnB>
                      <a:noFill/>
                    </a:lnB>
                  </a:tcPr>
                </a:tc>
                <a:tc>
                  <a:txBody>
                    <a:bodyPr/>
                    <a:lstStyle/>
                    <a:p>
                      <a:pPr algn="l" fontAlgn="b"/>
                      <a:r>
                        <a:rPr lang="en-US" sz="1400" b="0" i="0" u="sng" strike="noStrike" dirty="0">
                          <a:solidFill>
                            <a:srgbClr val="0000FF"/>
                          </a:solidFill>
                          <a:effectLst/>
                          <a:latin typeface="Calibri"/>
                          <a:hlinkClick r:id="rId10"/>
                        </a:rPr>
                        <a:t>edwinam@omwbe.wa.gov</a:t>
                      </a:r>
                      <a:endParaRPr lang="en-US" sz="1400" b="0" i="0" u="sng" strike="noStrike" dirty="0">
                        <a:solidFill>
                          <a:srgbClr val="0000FF"/>
                        </a:solidFill>
                        <a:effectLst/>
                        <a:latin typeface="Calibri"/>
                      </a:endParaRPr>
                    </a:p>
                  </a:txBody>
                  <a:tcPr marL="9525" marR="9525" marT="9525"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360-664-9776</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429947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762000"/>
          </a:xfrm>
        </p:spPr>
        <p:txBody>
          <a:bodyPr>
            <a:noAutofit/>
          </a:bodyPr>
          <a:lstStyle/>
          <a:p>
            <a:pPr>
              <a:spcBef>
                <a:spcPts val="1200"/>
              </a:spcBef>
              <a:spcAft>
                <a:spcPts val="1200"/>
              </a:spcAft>
              <a:defRPr/>
            </a:pPr>
            <a:r>
              <a:rPr lang="en-US" sz="3600" dirty="0"/>
              <a:t>DES </a:t>
            </a:r>
            <a:r>
              <a:rPr lang="en-US" sz="3600" dirty="0" smtClean="0"/>
              <a:t>Business Diversity &amp; Outreach</a:t>
            </a:r>
            <a:endParaRPr lang="en-US" sz="3600" dirty="0"/>
          </a:p>
        </p:txBody>
      </p:sp>
      <p:pic>
        <p:nvPicPr>
          <p:cNvPr id="5" name="Content Placeholder 5" descr="Button_Orange.png"/>
          <p:cNvPicPr>
            <a:picLocks noChangeAspect="1"/>
          </p:cNvPicPr>
          <p:nvPr/>
        </p:nvPicPr>
        <p:blipFill>
          <a:blip r:embed="rId3" cstate="print"/>
          <a:stretch>
            <a:fillRect/>
          </a:stretch>
        </p:blipFill>
        <p:spPr>
          <a:xfrm>
            <a:off x="219430" y="6065520"/>
            <a:ext cx="698441" cy="640080"/>
          </a:xfrm>
          <a:prstGeom prst="rect">
            <a:avLst/>
          </a:prstGeom>
        </p:spPr>
      </p:pic>
      <p:sp>
        <p:nvSpPr>
          <p:cNvPr id="2" name="Slide Number Placeholder 1"/>
          <p:cNvSpPr>
            <a:spLocks noGrp="1"/>
          </p:cNvSpPr>
          <p:nvPr>
            <p:ph type="sldNum" sz="quarter" idx="12"/>
          </p:nvPr>
        </p:nvSpPr>
        <p:spPr/>
        <p:txBody>
          <a:bodyPr/>
          <a:lstStyle/>
          <a:p>
            <a:fld id="{AF4633DB-60EA-4E8C-BBF5-C69050585220}" type="slidenum">
              <a:rPr lang="en-US" smtClean="0"/>
              <a:pPr/>
              <a:t>2</a:t>
            </a:fld>
            <a:endParaRPr lang="en-US" dirty="0"/>
          </a:p>
        </p:txBody>
      </p:sp>
      <p:sp>
        <p:nvSpPr>
          <p:cNvPr id="6" name="Rectangle 3"/>
          <p:cNvSpPr txBox="1">
            <a:spLocks noChangeArrowheads="1"/>
          </p:cNvSpPr>
          <p:nvPr/>
        </p:nvSpPr>
        <p:spPr>
          <a:xfrm>
            <a:off x="482570" y="1264920"/>
            <a:ext cx="8261380" cy="5120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0" hangingPunct="0">
              <a:spcBef>
                <a:spcPts val="200"/>
              </a:spcBef>
              <a:spcAft>
                <a:spcPts val="200"/>
              </a:spcAft>
              <a:buClr>
                <a:srgbClr val="CC6600"/>
              </a:buClr>
            </a:pPr>
            <a:endParaRPr lang="en-US" sz="2800" kern="0" dirty="0" smtClean="0">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cs typeface="Arial" panose="020B0604020202020204" pitchFamily="34" charset="0"/>
              </a:rPr>
              <a:t>DES Business Diversity and Outreach Manager </a:t>
            </a:r>
            <a:r>
              <a:rPr lang="en-US" sz="2800" i="1" kern="0" dirty="0" smtClean="0">
                <a:cs typeface="Arial" panose="020B0604020202020204" pitchFamily="34" charset="0"/>
              </a:rPr>
              <a:t>(Servando Patlan) lead staff in creating a new framework for supplier diversity and oversight</a:t>
            </a:r>
          </a:p>
          <a:p>
            <a:pPr eaLnBrk="0" hangingPunct="0">
              <a:spcBef>
                <a:spcPts val="200"/>
              </a:spcBef>
              <a:spcAft>
                <a:spcPts val="200"/>
              </a:spcAft>
              <a:buClr>
                <a:srgbClr val="CC6600"/>
              </a:buClr>
            </a:pPr>
            <a:endParaRPr lang="en-US" sz="2800" kern="0" dirty="0" smtClean="0">
              <a:cs typeface="Arial" panose="020B0604020202020204" pitchFamily="34" charset="0"/>
            </a:endParaRPr>
          </a:p>
          <a:p>
            <a:pPr marL="0" indent="0" eaLnBrk="0" hangingPunct="0">
              <a:spcBef>
                <a:spcPts val="200"/>
              </a:spcBef>
              <a:spcAft>
                <a:spcPts val="200"/>
              </a:spcAft>
              <a:buClr>
                <a:srgbClr val="CC6600"/>
              </a:buClr>
              <a:buNone/>
            </a:pPr>
            <a:r>
              <a:rPr lang="en-US" sz="2800" kern="0" dirty="0" smtClean="0">
                <a:cs typeface="Arial" panose="020B0604020202020204" pitchFamily="34" charset="0"/>
              </a:rPr>
              <a:t>DES Outreach Manager </a:t>
            </a:r>
            <a:r>
              <a:rPr lang="en-US" sz="2800" i="1" kern="0" dirty="0" smtClean="0">
                <a:cs typeface="Arial" panose="020B0604020202020204" pitchFamily="34" charset="0"/>
              </a:rPr>
              <a:t>(Mike North</a:t>
            </a:r>
            <a:r>
              <a:rPr lang="en-US" sz="2800" kern="0" dirty="0" smtClean="0">
                <a:cs typeface="Arial" panose="020B0604020202020204" pitchFamily="34" charset="0"/>
              </a:rPr>
              <a:t>)</a:t>
            </a:r>
            <a:r>
              <a:rPr lang="en-US" sz="2800" i="1" kern="0" dirty="0" smtClean="0">
                <a:cs typeface="Arial" panose="020B0604020202020204" pitchFamily="34" charset="0"/>
              </a:rPr>
              <a:t> lead staff in adapting business processes for supplier diversity</a:t>
            </a:r>
          </a:p>
          <a:p>
            <a:pPr marL="0" indent="0" eaLnBrk="0" hangingPunct="0">
              <a:spcBef>
                <a:spcPts val="200"/>
              </a:spcBef>
              <a:spcAft>
                <a:spcPts val="200"/>
              </a:spcAft>
              <a:buClr>
                <a:srgbClr val="CC6600"/>
              </a:buClr>
              <a:buNone/>
            </a:pPr>
            <a:endParaRPr lang="en-US" sz="2400" kern="0" dirty="0" smtClean="0">
              <a:cs typeface="Arial" panose="020B0604020202020204" pitchFamily="34" charset="0"/>
            </a:endParaRPr>
          </a:p>
          <a:p>
            <a:pPr marL="0" indent="0" eaLnBrk="0" hangingPunct="0">
              <a:spcBef>
                <a:spcPts val="200"/>
              </a:spcBef>
              <a:spcAft>
                <a:spcPts val="200"/>
              </a:spcAft>
              <a:buClr>
                <a:srgbClr val="CC6600"/>
              </a:buClr>
              <a:buNone/>
            </a:pPr>
            <a:endParaRPr lang="en-US" sz="2400" kern="0" dirty="0" smtClean="0">
              <a:latin typeface="+mj-lt"/>
              <a:cs typeface="Arial" panose="020B0604020202020204" pitchFamily="34" charset="0"/>
            </a:endParaRPr>
          </a:p>
        </p:txBody>
      </p:sp>
    </p:spTree>
    <p:extLst>
      <p:ext uri="{BB962C8B-B14F-4D97-AF65-F5344CB8AC3E}">
        <p14:creationId xmlns:p14="http://schemas.microsoft.com/office/powerpoint/2010/main" val="2386097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9580" y="228600"/>
            <a:ext cx="8229600" cy="762000"/>
          </a:xfrm>
        </p:spPr>
        <p:txBody>
          <a:bodyPr anchor="ctr">
            <a:noAutofit/>
          </a:bodyPr>
          <a:lstStyle/>
          <a:p>
            <a:r>
              <a:rPr lang="en-US" sz="3200" dirty="0" smtClean="0"/>
              <a:t>Historical Perspective</a:t>
            </a:r>
            <a:endParaRPr lang="en-US" sz="3200" dirty="0"/>
          </a:p>
        </p:txBody>
      </p:sp>
      <p:pic>
        <p:nvPicPr>
          <p:cNvPr id="5" name="Content Placeholder 5" descr="Button_Orange.png"/>
          <p:cNvPicPr>
            <a:picLocks noChangeAspect="1"/>
          </p:cNvPicPr>
          <p:nvPr/>
        </p:nvPicPr>
        <p:blipFill>
          <a:blip r:embed="rId3" cstate="print"/>
          <a:stretch>
            <a:fillRect/>
          </a:stretch>
        </p:blipFill>
        <p:spPr>
          <a:xfrm>
            <a:off x="185140" y="6065520"/>
            <a:ext cx="698441" cy="640080"/>
          </a:xfrm>
          <a:prstGeom prst="rect">
            <a:avLst/>
          </a:prstGeom>
        </p:spPr>
      </p:pic>
      <p:sp>
        <p:nvSpPr>
          <p:cNvPr id="2" name="Content Placeholder 1"/>
          <p:cNvSpPr>
            <a:spLocks noGrp="1"/>
          </p:cNvSpPr>
          <p:nvPr>
            <p:ph idx="1"/>
          </p:nvPr>
        </p:nvSpPr>
        <p:spPr>
          <a:xfrm>
            <a:off x="457200" y="1132517"/>
            <a:ext cx="8229600" cy="4658683"/>
          </a:xfrm>
        </p:spPr>
        <p:txBody>
          <a:bodyPr/>
          <a:lstStyle/>
          <a:p>
            <a:pPr lvl="1"/>
            <a:endParaRPr lang="en-US" sz="2400" dirty="0"/>
          </a:p>
          <a:p>
            <a:pPr lvl="2"/>
            <a:endParaRPr lang="en-US" sz="1600" dirty="0"/>
          </a:p>
          <a:p>
            <a:pPr lvl="2"/>
            <a:endParaRPr lang="en-US" sz="1600" dirty="0" smtClean="0"/>
          </a:p>
          <a:p>
            <a:pPr lvl="2"/>
            <a:endParaRPr lang="en-US" sz="1600" dirty="0"/>
          </a:p>
          <a:p>
            <a:pPr lvl="2"/>
            <a:endParaRPr lang="en-US" sz="2000" dirty="0"/>
          </a:p>
          <a:p>
            <a:pPr lvl="2"/>
            <a:endParaRPr lang="en-US" sz="2000" dirty="0" smtClean="0"/>
          </a:p>
          <a:p>
            <a:pPr lvl="2"/>
            <a:endParaRPr lang="en-US" dirty="0"/>
          </a:p>
          <a:p>
            <a:pPr lvl="2"/>
            <a:endParaRPr lang="en-US" dirty="0" smtClean="0"/>
          </a:p>
          <a:p>
            <a:pPr lvl="2"/>
            <a:endParaRPr lang="en-US" dirty="0" smtClean="0"/>
          </a:p>
          <a:p>
            <a:pPr lvl="1"/>
            <a:endParaRPr lang="en-US" dirty="0"/>
          </a:p>
          <a:p>
            <a:pPr lvl="1"/>
            <a:endParaRPr lang="en-US" dirty="0"/>
          </a:p>
          <a:p>
            <a:pPr lvl="1"/>
            <a:endParaRPr lang="en-US" dirty="0" smtClean="0"/>
          </a:p>
        </p:txBody>
      </p:sp>
      <p:sp>
        <p:nvSpPr>
          <p:cNvPr id="7" name="Slide Number Placeholder 6"/>
          <p:cNvSpPr>
            <a:spLocks noGrp="1"/>
          </p:cNvSpPr>
          <p:nvPr>
            <p:ph type="sldNum" sz="quarter" idx="12"/>
          </p:nvPr>
        </p:nvSpPr>
        <p:spPr/>
        <p:txBody>
          <a:bodyPr/>
          <a:lstStyle/>
          <a:p>
            <a:fld id="{AF4633DB-60EA-4E8C-BBF5-C69050585220}" type="slidenum">
              <a:rPr lang="en-US" smtClean="0"/>
              <a:pPr/>
              <a:t>3</a:t>
            </a:fld>
            <a:endParaRPr lang="en-US" dirty="0"/>
          </a:p>
        </p:txBody>
      </p:sp>
      <p:graphicFrame>
        <p:nvGraphicFramePr>
          <p:cNvPr id="6" name="Chart 5"/>
          <p:cNvGraphicFramePr>
            <a:graphicFrameLocks/>
          </p:cNvGraphicFramePr>
          <p:nvPr>
            <p:extLst>
              <p:ext uri="{D42A27DB-BD31-4B8C-83A1-F6EECF244321}">
                <p14:modId xmlns:p14="http://schemas.microsoft.com/office/powerpoint/2010/main" val="4217614366"/>
              </p:ext>
            </p:extLst>
          </p:nvPr>
        </p:nvGraphicFramePr>
        <p:xfrm>
          <a:off x="381000" y="1295400"/>
          <a:ext cx="4800599"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p:cNvSpPr txBox="1"/>
          <p:nvPr/>
        </p:nvSpPr>
        <p:spPr>
          <a:xfrm>
            <a:off x="5181600" y="1524000"/>
            <a:ext cx="3352800" cy="2031325"/>
          </a:xfrm>
          <a:prstGeom prst="rect">
            <a:avLst/>
          </a:prstGeom>
          <a:noFill/>
          <a:ln w="15875">
            <a:solidFill>
              <a:schemeClr val="tx1"/>
            </a:solidFill>
          </a:ln>
        </p:spPr>
        <p:txBody>
          <a:bodyPr wrap="square" rtlCol="0">
            <a:spAutoFit/>
          </a:bodyPr>
          <a:lstStyle/>
          <a:p>
            <a:r>
              <a:rPr lang="en-US" u="sng" dirty="0" smtClean="0"/>
              <a:t>Historical Barriers to inclusion:</a:t>
            </a:r>
          </a:p>
          <a:p>
            <a:pPr marL="742950" lvl="1" indent="-285750">
              <a:buFont typeface="Arial" panose="020B0604020202020204" pitchFamily="34" charset="0"/>
              <a:buChar char="•"/>
            </a:pPr>
            <a:r>
              <a:rPr lang="en-US" dirty="0" smtClean="0"/>
              <a:t>I-200 </a:t>
            </a:r>
            <a:r>
              <a:rPr lang="en-US" dirty="0" smtClean="0">
                <a:solidFill>
                  <a:srgbClr val="FF0000"/>
                </a:solidFill>
              </a:rPr>
              <a:t>(Jan 1, 1999)</a:t>
            </a:r>
          </a:p>
          <a:p>
            <a:pPr marL="742950" lvl="1" indent="-285750">
              <a:buFont typeface="Arial" panose="020B0604020202020204" pitchFamily="34" charset="0"/>
              <a:buChar char="•"/>
            </a:pPr>
            <a:r>
              <a:rPr lang="en-US" dirty="0" smtClean="0"/>
              <a:t>Inconsistent expectations</a:t>
            </a:r>
          </a:p>
          <a:p>
            <a:pPr marL="742950" lvl="1" indent="-285750">
              <a:buFont typeface="Arial" panose="020B0604020202020204" pitchFamily="34" charset="0"/>
              <a:buChar char="•"/>
            </a:pPr>
            <a:r>
              <a:rPr lang="en-US" dirty="0" smtClean="0"/>
              <a:t>Passive goal management</a:t>
            </a:r>
          </a:p>
          <a:p>
            <a:pPr marL="742950" lvl="1" indent="-285750">
              <a:buFont typeface="Arial" panose="020B0604020202020204" pitchFamily="34" charset="0"/>
              <a:buChar char="•"/>
            </a:pPr>
            <a:r>
              <a:rPr lang="en-US" dirty="0" smtClean="0"/>
              <a:t>Inadequate performance metrics </a:t>
            </a:r>
            <a:r>
              <a:rPr lang="en-US" sz="1600" dirty="0" smtClean="0"/>
              <a:t>(project closeout reporting)</a:t>
            </a:r>
          </a:p>
        </p:txBody>
      </p:sp>
      <p:graphicFrame>
        <p:nvGraphicFramePr>
          <p:cNvPr id="10" name="Chart 9"/>
          <p:cNvGraphicFramePr>
            <a:graphicFrameLocks/>
          </p:cNvGraphicFramePr>
          <p:nvPr>
            <p:extLst>
              <p:ext uri="{D42A27DB-BD31-4B8C-83A1-F6EECF244321}">
                <p14:modId xmlns:p14="http://schemas.microsoft.com/office/powerpoint/2010/main" val="566531957"/>
              </p:ext>
            </p:extLst>
          </p:nvPr>
        </p:nvGraphicFramePr>
        <p:xfrm>
          <a:off x="2743200" y="3733800"/>
          <a:ext cx="5233805" cy="244719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211550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u="sng" dirty="0" smtClean="0">
                <a:solidFill>
                  <a:srgbClr val="6DB33F"/>
                </a:solidFill>
                <a:latin typeface="Arial" pitchFamily="34" charset="0"/>
                <a:cs typeface="Arial" pitchFamily="34" charset="0"/>
              </a:rPr>
              <a:t>What Counts for WA State Supplier Diversity?</a:t>
            </a:r>
            <a:endParaRPr lang="en-US" sz="3600" b="1" i="1" u="sng" dirty="0">
              <a:solidFill>
                <a:srgbClr val="6DB33F"/>
              </a:solidFill>
              <a:latin typeface="Arial" pitchFamily="34" charset="0"/>
              <a:cs typeface="Arial" pitchFamily="34" charset="0"/>
            </a:endParaRPr>
          </a:p>
        </p:txBody>
      </p:sp>
      <p:sp>
        <p:nvSpPr>
          <p:cNvPr id="5" name="Text Placeholder 4"/>
          <p:cNvSpPr>
            <a:spLocks noGrp="1"/>
          </p:cNvSpPr>
          <p:nvPr>
            <p:ph idx="1"/>
          </p:nvPr>
        </p:nvSpPr>
        <p:spPr/>
        <p:txBody>
          <a:bodyPr>
            <a:normAutofit/>
          </a:bodyPr>
          <a:lstStyle/>
          <a:p>
            <a:r>
              <a:rPr lang="en-US" dirty="0" smtClean="0"/>
              <a:t>State certified Washington Small Business  </a:t>
            </a:r>
            <a:r>
              <a:rPr lang="en-US" sz="2800" i="1" dirty="0" smtClean="0"/>
              <a:t>(Self-certified for free online in the Washington Electronic Business Solution WEBS)</a:t>
            </a:r>
            <a:r>
              <a:rPr lang="en-US" sz="2800" dirty="0"/>
              <a:t> State certified Washington veteran owned firms</a:t>
            </a:r>
          </a:p>
          <a:p>
            <a:endParaRPr lang="en-US" sz="2800" i="1" dirty="0" smtClean="0"/>
          </a:p>
          <a:p>
            <a:pPr marL="0" indent="0">
              <a:buNone/>
            </a:pPr>
            <a:r>
              <a:rPr lang="en-US" sz="2800" i="1" dirty="0" smtClean="0"/>
              <a:t>And/or</a:t>
            </a:r>
          </a:p>
          <a:p>
            <a:endParaRPr lang="en-US" sz="2800" i="1" dirty="0" smtClean="0"/>
          </a:p>
          <a:p>
            <a:r>
              <a:rPr lang="en-US" sz="2800" i="1" dirty="0" smtClean="0"/>
              <a:t>State certified Washington Veteran Owned Business</a:t>
            </a:r>
          </a:p>
          <a:p>
            <a:pPr marL="0" indent="0">
              <a:buNone/>
            </a:pPr>
            <a:endParaRPr lang="en-US" sz="2800" i="1" dirty="0"/>
          </a:p>
          <a:p>
            <a:pPr marL="0" indent="0">
              <a:buNone/>
            </a:pPr>
            <a:endParaRPr lang="en-US" dirty="0"/>
          </a:p>
        </p:txBody>
      </p:sp>
    </p:spTree>
    <p:extLst>
      <p:ext uri="{BB962C8B-B14F-4D97-AF65-F5344CB8AC3E}">
        <p14:creationId xmlns:p14="http://schemas.microsoft.com/office/powerpoint/2010/main" val="4107033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Autofit/>
          </a:bodyPr>
          <a:lstStyle/>
          <a:p>
            <a:r>
              <a:rPr lang="en-US" sz="3600" b="1" i="1" u="sng" dirty="0" smtClean="0">
                <a:solidFill>
                  <a:srgbClr val="6DB33F"/>
                </a:solidFill>
                <a:latin typeface="Arial" pitchFamily="34" charset="0"/>
                <a:cs typeface="Arial" pitchFamily="34" charset="0"/>
              </a:rPr>
              <a:t>WA State Small Business</a:t>
            </a:r>
            <a:endParaRPr lang="en-US" sz="3600" b="1" i="1" u="sng" dirty="0">
              <a:solidFill>
                <a:srgbClr val="6DB33F"/>
              </a:solidFill>
              <a:latin typeface="Arial" pitchFamily="34" charset="0"/>
              <a:cs typeface="Arial" pitchFamily="34" charset="0"/>
            </a:endParaRPr>
          </a:p>
        </p:txBody>
      </p:sp>
      <p:sp>
        <p:nvSpPr>
          <p:cNvPr id="5" name="Text Placeholder 4"/>
          <p:cNvSpPr>
            <a:spLocks noGrp="1"/>
          </p:cNvSpPr>
          <p:nvPr>
            <p:ph idx="1"/>
          </p:nvPr>
        </p:nvSpPr>
        <p:spPr/>
        <p:txBody>
          <a:bodyPr>
            <a:normAutofit fontScale="77500" lnSpcReduction="20000"/>
          </a:bodyPr>
          <a:lstStyle/>
          <a:p>
            <a:pPr marL="0" indent="0">
              <a:buNone/>
            </a:pPr>
            <a:r>
              <a:rPr lang="en-US" b="1" dirty="0" smtClean="0"/>
              <a:t>RCW 39.26.010 (21) </a:t>
            </a:r>
            <a:r>
              <a:rPr lang="en-US" dirty="0" smtClean="0"/>
              <a:t> </a:t>
            </a:r>
            <a:r>
              <a:rPr lang="en-US" dirty="0"/>
              <a:t>"Small business" means an in-state business, including a sole proprietorship, corporation, partnership, or other legal entity, that:</a:t>
            </a:r>
          </a:p>
          <a:p>
            <a:pPr marL="0" indent="0">
              <a:buNone/>
            </a:pPr>
            <a:r>
              <a:rPr lang="en-US" dirty="0"/>
              <a:t>(a) Certifies, under penalty of perjury, that it is owned and operated independently from all other businesses and has either:</a:t>
            </a:r>
          </a:p>
          <a:p>
            <a:pPr marL="0" indent="0">
              <a:buNone/>
            </a:pPr>
            <a:r>
              <a:rPr lang="en-US" dirty="0"/>
              <a:t>(i) Fifty or fewer employees; or</a:t>
            </a:r>
          </a:p>
          <a:p>
            <a:pPr marL="0" indent="0">
              <a:buNone/>
            </a:pPr>
            <a:r>
              <a:rPr lang="en-US" dirty="0"/>
              <a:t>(ii) A gross revenue of less than seven million dollars annually as reported on its federal income tax return or its return filed with the department of revenue over the previous three consecutive years; or</a:t>
            </a:r>
          </a:p>
          <a:p>
            <a:pPr marL="0" indent="0">
              <a:buNone/>
            </a:pPr>
            <a:r>
              <a:rPr lang="en-US" dirty="0"/>
              <a:t>(b) Is </a:t>
            </a:r>
            <a:r>
              <a:rPr lang="en-US" b="1" dirty="0"/>
              <a:t>certified with the office of women and minority business enterprises</a:t>
            </a:r>
            <a:r>
              <a:rPr lang="en-US" dirty="0"/>
              <a:t> under chapter </a:t>
            </a:r>
            <a:r>
              <a:rPr lang="en-US" dirty="0">
                <a:hlinkClick r:id="rId2"/>
              </a:rPr>
              <a:t>39.19</a:t>
            </a:r>
            <a:r>
              <a:rPr lang="en-US" dirty="0"/>
              <a:t> RCW.</a:t>
            </a:r>
          </a:p>
          <a:p>
            <a:pPr marL="0" indent="0">
              <a:buNone/>
            </a:pPr>
            <a:endParaRPr lang="en-US" dirty="0"/>
          </a:p>
        </p:txBody>
      </p:sp>
    </p:spTree>
    <p:extLst>
      <p:ext uri="{BB962C8B-B14F-4D97-AF65-F5344CB8AC3E}">
        <p14:creationId xmlns:p14="http://schemas.microsoft.com/office/powerpoint/2010/main" val="3935502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Autofit/>
          </a:bodyPr>
          <a:lstStyle/>
          <a:p>
            <a:r>
              <a:rPr lang="en-US" sz="3600" b="1" i="1" u="sng" dirty="0" smtClean="0">
                <a:solidFill>
                  <a:srgbClr val="6DB33F"/>
                </a:solidFill>
                <a:latin typeface="Arial" pitchFamily="34" charset="0"/>
                <a:cs typeface="Arial" pitchFamily="34" charset="0"/>
              </a:rPr>
              <a:t>WA State Veteran Owned Business</a:t>
            </a:r>
            <a:endParaRPr lang="en-US" sz="3600" b="1" i="1" u="sng" dirty="0">
              <a:solidFill>
                <a:srgbClr val="6DB33F"/>
              </a:solidFill>
              <a:latin typeface="Arial" pitchFamily="34" charset="0"/>
              <a:cs typeface="Arial" pitchFamily="34" charset="0"/>
            </a:endParaRPr>
          </a:p>
        </p:txBody>
      </p:sp>
      <p:sp>
        <p:nvSpPr>
          <p:cNvPr id="5" name="Text Placeholder 4"/>
          <p:cNvSpPr>
            <a:spLocks noGrp="1"/>
          </p:cNvSpPr>
          <p:nvPr>
            <p:ph idx="1"/>
          </p:nvPr>
        </p:nvSpPr>
        <p:spPr/>
        <p:txBody>
          <a:bodyPr>
            <a:normAutofit/>
          </a:bodyPr>
          <a:lstStyle/>
          <a:p>
            <a:pPr marL="0" indent="0">
              <a:buNone/>
            </a:pPr>
            <a:r>
              <a:rPr lang="en-US" dirty="0" smtClean="0"/>
              <a:t>WA State Veteran Business </a:t>
            </a:r>
            <a:r>
              <a:rPr lang="en-US" dirty="0"/>
              <a:t>(defined in </a:t>
            </a:r>
            <a:r>
              <a:rPr lang="en-US" u="sng" dirty="0">
                <a:hlinkClick r:id="rId2"/>
              </a:rPr>
              <a:t>RCW 41.04.007</a:t>
            </a:r>
            <a:r>
              <a:rPr lang="en-US" dirty="0"/>
              <a:t>) and U.S. active duty, reserve or National Guard service-members are eligible for the registry. The veteran or service-member must control and own at least 51 percent of the business and the business must be legally operating in the state of Washington. </a:t>
            </a:r>
          </a:p>
        </p:txBody>
      </p:sp>
    </p:spTree>
    <p:extLst>
      <p:ext uri="{BB962C8B-B14F-4D97-AF65-F5344CB8AC3E}">
        <p14:creationId xmlns:p14="http://schemas.microsoft.com/office/powerpoint/2010/main" val="1399453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u="sng" dirty="0" smtClean="0">
                <a:solidFill>
                  <a:srgbClr val="6DB33F"/>
                </a:solidFill>
                <a:latin typeface="Arial" pitchFamily="34" charset="0"/>
                <a:cs typeface="Arial" pitchFamily="34" charset="0"/>
              </a:rPr>
              <a:t>Business diversity is competitive business </a:t>
            </a:r>
            <a:endParaRPr lang="en-US" sz="3600" b="1" i="1" u="sng" dirty="0">
              <a:solidFill>
                <a:srgbClr val="6DB33F"/>
              </a:solidFill>
              <a:latin typeface="Arial" pitchFamily="34" charset="0"/>
              <a:cs typeface="Arial" pitchFamily="34" charset="0"/>
            </a:endParaRPr>
          </a:p>
        </p:txBody>
      </p:sp>
      <p:sp>
        <p:nvSpPr>
          <p:cNvPr id="5" name="Text Placeholder 4"/>
          <p:cNvSpPr>
            <a:spLocks noGrp="1"/>
          </p:cNvSpPr>
          <p:nvPr>
            <p:ph idx="1"/>
          </p:nvPr>
        </p:nvSpPr>
        <p:spPr/>
        <p:txBody>
          <a:bodyPr>
            <a:normAutofit fontScale="92500" lnSpcReduction="10000"/>
          </a:bodyPr>
          <a:lstStyle/>
          <a:p>
            <a:r>
              <a:rPr lang="en-US" dirty="0" smtClean="0"/>
              <a:t>The private sector is actively recruiting high value diverse business participation</a:t>
            </a:r>
          </a:p>
          <a:p>
            <a:r>
              <a:rPr lang="en-US" dirty="0" smtClean="0"/>
              <a:t>The federal government is actively recruiting diverse business participation with set aside programs</a:t>
            </a:r>
          </a:p>
          <a:p>
            <a:r>
              <a:rPr lang="en-US" dirty="0" smtClean="0"/>
              <a:t>Local government is has been aggressively recruiting and tracking diverse business participation with creative programs</a:t>
            </a:r>
          </a:p>
          <a:p>
            <a:r>
              <a:rPr lang="en-US" dirty="0" smtClean="0"/>
              <a:t>The State of Washington is late to this competition for diverse business participation</a:t>
            </a:r>
            <a:endParaRPr lang="en-US" sz="2800" i="1" dirty="0" smtClean="0"/>
          </a:p>
          <a:p>
            <a:pPr marL="0" indent="0">
              <a:buNone/>
            </a:pPr>
            <a:endParaRPr lang="en-US" dirty="0"/>
          </a:p>
        </p:txBody>
      </p:sp>
    </p:spTree>
    <p:extLst>
      <p:ext uri="{BB962C8B-B14F-4D97-AF65-F5344CB8AC3E}">
        <p14:creationId xmlns:p14="http://schemas.microsoft.com/office/powerpoint/2010/main" val="3898763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u="sng" dirty="0" smtClean="0">
                <a:solidFill>
                  <a:srgbClr val="6DB33F"/>
                </a:solidFill>
                <a:latin typeface="Arial" pitchFamily="34" charset="0"/>
                <a:cs typeface="Arial" pitchFamily="34" charset="0"/>
              </a:rPr>
              <a:t>Diverse Business Inclusion Is Better Business </a:t>
            </a:r>
            <a:endParaRPr lang="en-US" sz="3600" b="1" i="1" u="sng" dirty="0">
              <a:solidFill>
                <a:srgbClr val="6DB33F"/>
              </a:solidFill>
              <a:latin typeface="Arial" pitchFamily="34" charset="0"/>
              <a:cs typeface="Arial" pitchFamily="34" charset="0"/>
            </a:endParaRPr>
          </a:p>
        </p:txBody>
      </p:sp>
      <p:sp>
        <p:nvSpPr>
          <p:cNvPr id="5" name="Text Placeholder 4"/>
          <p:cNvSpPr>
            <a:spLocks noGrp="1"/>
          </p:cNvSpPr>
          <p:nvPr>
            <p:ph idx="1"/>
          </p:nvPr>
        </p:nvSpPr>
        <p:spPr/>
        <p:txBody>
          <a:bodyPr>
            <a:normAutofit/>
          </a:bodyPr>
          <a:lstStyle/>
          <a:p>
            <a:r>
              <a:rPr lang="en-US" dirty="0" smtClean="0"/>
              <a:t>There are many high value diverse firms the state of Washington is currently not doing business with </a:t>
            </a:r>
          </a:p>
          <a:p>
            <a:r>
              <a:rPr lang="en-US" dirty="0"/>
              <a:t>The state of Washington needs to expand its portfolio of businesses familiar with state processes and state work </a:t>
            </a:r>
          </a:p>
          <a:p>
            <a:r>
              <a:rPr lang="en-US" dirty="0" smtClean="0"/>
              <a:t>The effort to expand the portfolio must include diverse firms</a:t>
            </a:r>
            <a:endParaRPr lang="en-US" dirty="0"/>
          </a:p>
        </p:txBody>
      </p:sp>
    </p:spTree>
    <p:extLst>
      <p:ext uri="{BB962C8B-B14F-4D97-AF65-F5344CB8AC3E}">
        <p14:creationId xmlns:p14="http://schemas.microsoft.com/office/powerpoint/2010/main" val="3218279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9</a:t>
            </a:fld>
            <a:endParaRPr lang="en-US" dirty="0"/>
          </a:p>
        </p:txBody>
      </p:sp>
      <p:sp>
        <p:nvSpPr>
          <p:cNvPr id="4" name="Title 3"/>
          <p:cNvSpPr>
            <a:spLocks noGrp="1"/>
          </p:cNvSpPr>
          <p:nvPr>
            <p:ph type="title"/>
          </p:nvPr>
        </p:nvSpPr>
        <p:spPr/>
        <p:txBody>
          <a:bodyPr anchor="ctr">
            <a:normAutofit fontScale="90000"/>
          </a:bodyPr>
          <a:lstStyle/>
          <a:p>
            <a:r>
              <a:rPr lang="en-US" u="sng" dirty="0"/>
              <a:t>Governor’s Executive Order 13-04 Results Washington</a:t>
            </a:r>
          </a:p>
        </p:txBody>
      </p:sp>
      <p:sp>
        <p:nvSpPr>
          <p:cNvPr id="6" name="Rectangle 5"/>
          <p:cNvSpPr/>
          <p:nvPr/>
        </p:nvSpPr>
        <p:spPr>
          <a:xfrm>
            <a:off x="762000" y="1371600"/>
            <a:ext cx="7391400" cy="4185761"/>
          </a:xfrm>
          <a:prstGeom prst="rect">
            <a:avLst/>
          </a:prstGeom>
        </p:spPr>
        <p:txBody>
          <a:bodyPr wrap="square">
            <a:spAutoFit/>
          </a:bodyPr>
          <a:lstStyle/>
          <a:p>
            <a:endParaRPr lang="en-US" sz="2400" u="sng" dirty="0" smtClean="0"/>
          </a:p>
          <a:p>
            <a:r>
              <a:rPr lang="en-US" sz="2400" dirty="0" smtClean="0"/>
              <a:t>Goal 2:4.1a</a:t>
            </a:r>
          </a:p>
          <a:p>
            <a:pPr marL="342900" indent="-342900">
              <a:buFont typeface="Arial" panose="020B0604020202020204" pitchFamily="34" charset="0"/>
              <a:buChar char="•"/>
            </a:pPr>
            <a:endParaRPr lang="en-US" sz="1000" dirty="0" smtClean="0"/>
          </a:p>
          <a:p>
            <a:r>
              <a:rPr lang="en-US" sz="2400" b="1" dirty="0"/>
              <a:t>Increase state agency </a:t>
            </a:r>
            <a:r>
              <a:rPr lang="en-US" sz="2400" dirty="0"/>
              <a:t>and </a:t>
            </a:r>
            <a:r>
              <a:rPr lang="en-US" sz="2400" b="1" dirty="0"/>
              <a:t>educational institution utilization of state-certified small businesses </a:t>
            </a:r>
            <a:r>
              <a:rPr lang="en-US" sz="2400" dirty="0"/>
              <a:t>in public works and other contracting and procurement by 2017 to:</a:t>
            </a:r>
          </a:p>
          <a:p>
            <a:endParaRPr lang="en-US" sz="2400" dirty="0" smtClean="0"/>
          </a:p>
          <a:p>
            <a:r>
              <a:rPr lang="en-US" sz="2400" dirty="0" smtClean="0"/>
              <a:t>MBE </a:t>
            </a:r>
            <a:r>
              <a:rPr lang="en-US" sz="2400" dirty="0"/>
              <a:t>goals – </a:t>
            </a:r>
            <a:r>
              <a:rPr lang="en-US" sz="2400" dirty="0" smtClean="0"/>
              <a:t>10%</a:t>
            </a:r>
            <a:endParaRPr lang="en-US" sz="2400" dirty="0"/>
          </a:p>
          <a:p>
            <a:r>
              <a:rPr lang="en-US" sz="2400" dirty="0" smtClean="0"/>
              <a:t>WBE goals – 6%</a:t>
            </a:r>
          </a:p>
          <a:p>
            <a:r>
              <a:rPr lang="en-US" sz="2400" dirty="0" smtClean="0"/>
              <a:t>Small Business goals – 5% </a:t>
            </a:r>
          </a:p>
          <a:p>
            <a:r>
              <a:rPr lang="en-US" sz="2400" dirty="0" smtClean="0"/>
              <a:t>Department of Veterans Affairs (DVA) goals – 5%</a:t>
            </a:r>
          </a:p>
          <a:p>
            <a:r>
              <a:rPr lang="en-US" sz="1600" dirty="0" smtClean="0"/>
              <a:t>                            		</a:t>
            </a:r>
            <a:endParaRPr lang="en-US" sz="2400" dirty="0"/>
          </a:p>
        </p:txBody>
      </p:sp>
    </p:spTree>
    <p:extLst>
      <p:ext uri="{BB962C8B-B14F-4D97-AF65-F5344CB8AC3E}">
        <p14:creationId xmlns:p14="http://schemas.microsoft.com/office/powerpoint/2010/main" val="3128692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S-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b5d7b00-834a-4efe-8968-9d97478a3691">EWUPACEUPKES-170-8191</_dlc_DocId>
    <_dlc_DocIdUrl xmlns="ab5d7b00-834a-4efe-8968-9d97478a3691">
      <Url>http://stage-des/_layouts/DocIdRedir.aspx?ID=EWUPACEUPKES-170-8191</Url>
      <Description>EWUPACEUPKES-170-8191</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2A41A54BADD08F46A25A439CA5113C81" ma:contentTypeVersion="2" ma:contentTypeDescription="Create a new document." ma:contentTypeScope="" ma:versionID="b0572839a5f1b379d340e89a57fe4ebe">
  <xsd:schema xmlns:xsd="http://www.w3.org/2001/XMLSchema" xmlns:xs="http://www.w3.org/2001/XMLSchema" xmlns:p="http://schemas.microsoft.com/office/2006/metadata/properties" xmlns:ns1="http://schemas.microsoft.com/sharepoint/v3" xmlns:ns2="ab5d7b00-834a-4efe-8968-9d97478a3691" targetNamespace="http://schemas.microsoft.com/office/2006/metadata/properties" ma:root="true" ma:fieldsID="b8b80030ab68ff9f9ef10e2a8494e4c4" ns1:_="" ns2:_="">
    <xsd:import namespace="http://schemas.microsoft.com/sharepoint/v3"/>
    <xsd:import namespace="ab5d7b00-834a-4efe-8968-9d97478a369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5d7b00-834a-4efe-8968-9d97478a369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6ECA30-9C12-49D6-8E18-F6C7B176B68B}"/>
</file>

<file path=customXml/itemProps2.xml><?xml version="1.0" encoding="utf-8"?>
<ds:datastoreItem xmlns:ds="http://schemas.openxmlformats.org/officeDocument/2006/customXml" ds:itemID="{115670B3-02D7-48F0-B175-D1C914088AE3}"/>
</file>

<file path=customXml/itemProps3.xml><?xml version="1.0" encoding="utf-8"?>
<ds:datastoreItem xmlns:ds="http://schemas.openxmlformats.org/officeDocument/2006/customXml" ds:itemID="{4F65C087-9257-47DE-9E2C-9ADD2ABCF13C}"/>
</file>

<file path=customXml/itemProps4.xml><?xml version="1.0" encoding="utf-8"?>
<ds:datastoreItem xmlns:ds="http://schemas.openxmlformats.org/officeDocument/2006/customXml" ds:itemID="{E35556BA-32A8-4957-BF42-DDE6F418F1C6}"/>
</file>

<file path=docProps/app.xml><?xml version="1.0" encoding="utf-8"?>
<Properties xmlns="http://schemas.openxmlformats.org/officeDocument/2006/extended-properties" xmlns:vt="http://schemas.openxmlformats.org/officeDocument/2006/docPropsVTypes">
  <TotalTime>441</TotalTime>
  <Words>1301</Words>
  <Application>Microsoft Office PowerPoint</Application>
  <PresentationFormat>On-screen Show (4:3)</PresentationFormat>
  <Paragraphs>209</Paragraphs>
  <Slides>18</Slides>
  <Notes>9</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Office Theme</vt:lpstr>
      <vt:lpstr>DES-PPT-Template</vt:lpstr>
      <vt:lpstr>1_Office Theme</vt:lpstr>
      <vt:lpstr>Facilities Division/Engineering and Architectural Services  2014 Client Workshop</vt:lpstr>
      <vt:lpstr>DES Business Diversity &amp; Outreach</vt:lpstr>
      <vt:lpstr>Historical Perspective</vt:lpstr>
      <vt:lpstr>What Counts for WA State Supplier Diversity?</vt:lpstr>
      <vt:lpstr>WA State Small Business</vt:lpstr>
      <vt:lpstr>WA State Veteran Owned Business</vt:lpstr>
      <vt:lpstr>Business diversity is competitive business </vt:lpstr>
      <vt:lpstr>Diverse Business Inclusion Is Better Business </vt:lpstr>
      <vt:lpstr>Governor’s Executive Order 13-04 Results Washington</vt:lpstr>
      <vt:lpstr>State Enterprise Services Supplier Diversity Program Vision Know Them, Recruit Them, Be Aware of their share</vt:lpstr>
      <vt:lpstr>Supplier Diversity Program Vision Recruit Them</vt:lpstr>
      <vt:lpstr>Supplier Diversity Program Vision Be Aware of Their Share</vt:lpstr>
      <vt:lpstr>17 State Construction Inclusion Plan Efforts: 3-Design Build, 1-GCCM, 4-JOC, 9-Design Bid</vt:lpstr>
      <vt:lpstr>Learning From Other Public Works Supplier Diversity Success</vt:lpstr>
      <vt:lpstr>DES Operating Environment </vt:lpstr>
      <vt:lpstr>Diverse Business Inclusion Planning</vt:lpstr>
      <vt:lpstr>DES Supplier Diversity Vision Unity</vt:lpstr>
      <vt:lpstr>Relevant Links &amp; Contacts</vt:lpstr>
    </vt:vector>
  </TitlesOfParts>
  <Company>State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Patlan, Servando B. (DES)</dc:creator>
  <cp:lastModifiedBy>Patlan, Servando B. (DES)</cp:lastModifiedBy>
  <cp:revision>45</cp:revision>
  <cp:lastPrinted>2014-10-08T01:39:59Z</cp:lastPrinted>
  <dcterms:created xsi:type="dcterms:W3CDTF">2014-09-03T18:47:52Z</dcterms:created>
  <dcterms:modified xsi:type="dcterms:W3CDTF">2014-10-08T06:09:28Z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0x0101002A41A54BADD08F46A25A439CA5113C81</vt:lpwstr>
  </property>
  <property fmtid="{D5CDD505-2E9C-101B-9397-08002B2CF9AE}" pid="3" name="_dlc_DocIdItemGuid">
    <vt:lpwstr>9d816f20-7d09-4286-aa02-777ffd64bae0</vt:lpwstr>
  </property>
</Properties>
</file>