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s/slide21.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6" r:id="rId4"/>
    <p:sldId id="283" r:id="rId5"/>
    <p:sldId id="288" r:id="rId6"/>
    <p:sldId id="262" r:id="rId7"/>
    <p:sldId id="282" r:id="rId8"/>
    <p:sldId id="259" r:id="rId9"/>
    <p:sldId id="260" r:id="rId10"/>
    <p:sldId id="261" r:id="rId11"/>
    <p:sldId id="287" r:id="rId12"/>
    <p:sldId id="281" r:id="rId13"/>
    <p:sldId id="289" r:id="rId14"/>
    <p:sldId id="263" r:id="rId15"/>
    <p:sldId id="292" r:id="rId16"/>
    <p:sldId id="285" r:id="rId17"/>
    <p:sldId id="264" r:id="rId18"/>
    <p:sldId id="265" r:id="rId19"/>
    <p:sldId id="266" r:id="rId20"/>
    <p:sldId id="270" r:id="rId21"/>
    <p:sldId id="290" r:id="rId22"/>
    <p:sldId id="273" r:id="rId23"/>
    <p:sldId id="276" r:id="rId24"/>
    <p:sldId id="284" r:id="rId25"/>
    <p:sldId id="278" r:id="rId26"/>
    <p:sldId id="29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71" autoAdjust="0"/>
  </p:normalViewPr>
  <p:slideViewPr>
    <p:cSldViewPr>
      <p:cViewPr>
        <p:scale>
          <a:sx n="50" d="100"/>
          <a:sy n="50" d="100"/>
        </p:scale>
        <p:origin x="-1950" y="-5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 Id="rId35" Type="http://schemas.openxmlformats.org/officeDocument/2006/relationships/customXml" Target="../customXml/item4.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74638" y="4475163"/>
            <a:ext cx="8512175" cy="1141412"/>
          </a:xfrm>
        </p:spPr>
        <p:txBody>
          <a:bodyPr/>
          <a:lstStyle>
            <a:lvl1pPr>
              <a:defRPr sz="4000"/>
            </a:lvl1pPr>
          </a:lstStyle>
          <a:p>
            <a:r>
              <a:rPr lang="en-US" smtClean="0"/>
              <a:t>Click to edit Master title style</a:t>
            </a:r>
            <a:endParaRPr lang="en-US"/>
          </a:p>
        </p:txBody>
      </p:sp>
      <p:sp>
        <p:nvSpPr>
          <p:cNvPr id="5123" name="Rectangle 3"/>
          <p:cNvSpPr>
            <a:spLocks noGrp="1" noChangeArrowheads="1"/>
          </p:cNvSpPr>
          <p:nvPr>
            <p:ph type="subTitle" idx="1"/>
          </p:nvPr>
        </p:nvSpPr>
        <p:spPr>
          <a:xfrm>
            <a:off x="1219200" y="4343400"/>
            <a:ext cx="5354637" cy="1101725"/>
          </a:xfrm>
        </p:spPr>
        <p:txBody>
          <a:bodyPr/>
          <a:lstStyle>
            <a:lvl1pPr marL="0" indent="0">
              <a:buFontTx/>
              <a:buNone/>
              <a:defRPr/>
            </a:lvl1pPr>
          </a:lstStyle>
          <a:p>
            <a:r>
              <a:rPr lang="en-US" smtClean="0"/>
              <a:t>Click to edit Master subtitle style</a:t>
            </a:r>
            <a:endParaRPr lang="en-US" dirty="0"/>
          </a:p>
        </p:txBody>
      </p:sp>
      <p:sp>
        <p:nvSpPr>
          <p:cNvPr id="5" name="Rectangle 4"/>
          <p:cNvSpPr>
            <a:spLocks noGrp="1" noChangeArrowheads="1"/>
          </p:cNvSpPr>
          <p:nvPr>
            <p:ph type="dt" sz="half" idx="10"/>
          </p:nvPr>
        </p:nvSpPr>
        <p:spPr/>
        <p:txBody>
          <a:bodyPr/>
          <a:lstStyle>
            <a:lvl1pPr>
              <a:defRPr/>
            </a:lvl1pPr>
          </a:lstStyle>
          <a:p>
            <a:fld id="{CBD77D55-F377-4CCF-8AE2-94F224660494}" type="datetimeFigureOut">
              <a:rPr lang="en-US" smtClean="0"/>
              <a:t>10/8/2014</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defRPr/>
            </a:lvl1pPr>
          </a:lstStyle>
          <a:p>
            <a:fld id="{A5B506D4-BF54-4AC2-A2BF-82881DE3AB40}" type="slidenum">
              <a:rPr lang="en-US" smtClean="0"/>
              <a:t>‹#›</a:t>
            </a:fld>
            <a:endParaRPr lang="en-US"/>
          </a:p>
        </p:txBody>
      </p:sp>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3401" y="6005539"/>
            <a:ext cx="990600" cy="8524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2865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CBD77D55-F377-4CCF-8AE2-94F224660494}" type="datetimeFigureOut">
              <a:rPr lang="en-US" smtClean="0"/>
              <a:t>10/8/2014</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5B506D4-BF54-4AC2-A2BF-82881DE3AB40}" type="slidenum">
              <a:rPr lang="en-US" smtClean="0"/>
              <a:t>‹#›</a:t>
            </a:fld>
            <a:endParaRPr lang="en-US"/>
          </a:p>
        </p:txBody>
      </p:sp>
    </p:spTree>
    <p:extLst>
      <p:ext uri="{BB962C8B-B14F-4D97-AF65-F5344CB8AC3E}">
        <p14:creationId xmlns:p14="http://schemas.microsoft.com/office/powerpoint/2010/main" val="3409677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85000" y="68263"/>
            <a:ext cx="2008188" cy="6197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0438" y="68263"/>
            <a:ext cx="5872162" cy="6197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CBD77D55-F377-4CCF-8AE2-94F224660494}" type="datetimeFigureOut">
              <a:rPr lang="en-US" smtClean="0"/>
              <a:t>10/8/2014</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5B506D4-BF54-4AC2-A2BF-82881DE3AB40}" type="slidenum">
              <a:rPr lang="en-US" smtClean="0"/>
              <a:t>‹#›</a:t>
            </a:fld>
            <a:endParaRPr lang="en-US"/>
          </a:p>
        </p:txBody>
      </p:sp>
    </p:spTree>
    <p:extLst>
      <p:ext uri="{BB962C8B-B14F-4D97-AF65-F5344CB8AC3E}">
        <p14:creationId xmlns:p14="http://schemas.microsoft.com/office/powerpoint/2010/main" val="1903818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60438" y="68263"/>
            <a:ext cx="8032750" cy="619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fld id="{CBD77D55-F377-4CCF-8AE2-94F224660494}" type="datetimeFigureOut">
              <a:rPr lang="en-US" smtClean="0"/>
              <a:t>10/8/2014</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A5B506D4-BF54-4AC2-A2BF-82881DE3AB40}" type="slidenum">
              <a:rPr lang="en-US" smtClean="0"/>
              <a:t>‹#›</a:t>
            </a:fld>
            <a:endParaRPr lang="en-US"/>
          </a:p>
        </p:txBody>
      </p:sp>
    </p:spTree>
    <p:extLst>
      <p:ext uri="{BB962C8B-B14F-4D97-AF65-F5344CB8AC3E}">
        <p14:creationId xmlns:p14="http://schemas.microsoft.com/office/powerpoint/2010/main" val="618277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60438" y="68263"/>
            <a:ext cx="8032750" cy="11445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166813" y="1514475"/>
            <a:ext cx="7826375" cy="4751388"/>
          </a:xfrm>
        </p:spPr>
        <p:txBody>
          <a:bodyPr/>
          <a:lstStyle/>
          <a:p>
            <a:pPr lvl="0"/>
            <a:r>
              <a:rPr lang="en-US" noProof="0" smtClean="0"/>
              <a:t>Click icon to add table</a:t>
            </a:r>
          </a:p>
        </p:txBody>
      </p:sp>
      <p:sp>
        <p:nvSpPr>
          <p:cNvPr id="4" name="Rectangle 4"/>
          <p:cNvSpPr>
            <a:spLocks noGrp="1" noChangeArrowheads="1"/>
          </p:cNvSpPr>
          <p:nvPr>
            <p:ph type="dt" sz="half" idx="10"/>
          </p:nvPr>
        </p:nvSpPr>
        <p:spPr>
          <a:ln/>
        </p:spPr>
        <p:txBody>
          <a:bodyPr/>
          <a:lstStyle>
            <a:lvl1pPr>
              <a:defRPr/>
            </a:lvl1pPr>
          </a:lstStyle>
          <a:p>
            <a:fld id="{CBD77D55-F377-4CCF-8AE2-94F224660494}" type="datetimeFigureOut">
              <a:rPr lang="en-US" smtClean="0"/>
              <a:t>10/8/2014</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5B506D4-BF54-4AC2-A2BF-82881DE3AB40}" type="slidenum">
              <a:rPr lang="en-US" smtClean="0"/>
              <a:t>‹#›</a:t>
            </a:fld>
            <a:endParaRPr lang="en-US"/>
          </a:p>
        </p:txBody>
      </p:sp>
    </p:spTree>
    <p:extLst>
      <p:ext uri="{BB962C8B-B14F-4D97-AF65-F5344CB8AC3E}">
        <p14:creationId xmlns:p14="http://schemas.microsoft.com/office/powerpoint/2010/main" val="33896077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60438" y="68263"/>
            <a:ext cx="8032750" cy="11445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66813" y="1514475"/>
            <a:ext cx="3836987" cy="47513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56200" y="1514475"/>
            <a:ext cx="3836988" cy="47513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CBD77D55-F377-4CCF-8AE2-94F224660494}" type="datetimeFigureOut">
              <a:rPr lang="en-US" smtClean="0"/>
              <a:t>10/8/2014</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5B506D4-BF54-4AC2-A2BF-82881DE3AB40}" type="slidenum">
              <a:rPr lang="en-US" smtClean="0"/>
              <a:t>‹#›</a:t>
            </a:fld>
            <a:endParaRPr lang="en-US"/>
          </a:p>
        </p:txBody>
      </p:sp>
    </p:spTree>
    <p:extLst>
      <p:ext uri="{BB962C8B-B14F-4D97-AF65-F5344CB8AC3E}">
        <p14:creationId xmlns:p14="http://schemas.microsoft.com/office/powerpoint/2010/main" val="2999100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CBD77D55-F377-4CCF-8AE2-94F224660494}" type="datetimeFigureOut">
              <a:rPr lang="en-US" smtClean="0"/>
              <a:t>10/8/2014</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5B506D4-BF54-4AC2-A2BF-82881DE3AB40}" type="slidenum">
              <a:rPr lang="en-US" smtClean="0"/>
              <a:t>‹#›</a:t>
            </a:fld>
            <a:endParaRPr lang="en-US"/>
          </a:p>
        </p:txBody>
      </p:sp>
    </p:spTree>
    <p:extLst>
      <p:ext uri="{BB962C8B-B14F-4D97-AF65-F5344CB8AC3E}">
        <p14:creationId xmlns:p14="http://schemas.microsoft.com/office/powerpoint/2010/main" val="758722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CBD77D55-F377-4CCF-8AE2-94F224660494}" type="datetimeFigureOut">
              <a:rPr lang="en-US" smtClean="0"/>
              <a:t>10/8/2014</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5B506D4-BF54-4AC2-A2BF-82881DE3AB40}" type="slidenum">
              <a:rPr lang="en-US" smtClean="0"/>
              <a:t>‹#›</a:t>
            </a:fld>
            <a:endParaRPr lang="en-US"/>
          </a:p>
        </p:txBody>
      </p:sp>
    </p:spTree>
    <p:extLst>
      <p:ext uri="{BB962C8B-B14F-4D97-AF65-F5344CB8AC3E}">
        <p14:creationId xmlns:p14="http://schemas.microsoft.com/office/powerpoint/2010/main" val="1795499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66813" y="1514475"/>
            <a:ext cx="3836987" cy="4751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56200" y="1514475"/>
            <a:ext cx="3836988" cy="4751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CBD77D55-F377-4CCF-8AE2-94F224660494}" type="datetimeFigureOut">
              <a:rPr lang="en-US" smtClean="0"/>
              <a:t>10/8/2014</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5B506D4-BF54-4AC2-A2BF-82881DE3AB40}" type="slidenum">
              <a:rPr lang="en-US" smtClean="0"/>
              <a:t>‹#›</a:t>
            </a:fld>
            <a:endParaRPr lang="en-US"/>
          </a:p>
        </p:txBody>
      </p:sp>
    </p:spTree>
    <p:extLst>
      <p:ext uri="{BB962C8B-B14F-4D97-AF65-F5344CB8AC3E}">
        <p14:creationId xmlns:p14="http://schemas.microsoft.com/office/powerpoint/2010/main" val="1990278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CBD77D55-F377-4CCF-8AE2-94F224660494}" type="datetimeFigureOut">
              <a:rPr lang="en-US" smtClean="0"/>
              <a:t>10/8/2014</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A5B506D4-BF54-4AC2-A2BF-82881DE3AB40}" type="slidenum">
              <a:rPr lang="en-US" smtClean="0"/>
              <a:t>‹#›</a:t>
            </a:fld>
            <a:endParaRPr lang="en-US"/>
          </a:p>
        </p:txBody>
      </p:sp>
    </p:spTree>
    <p:extLst>
      <p:ext uri="{BB962C8B-B14F-4D97-AF65-F5344CB8AC3E}">
        <p14:creationId xmlns:p14="http://schemas.microsoft.com/office/powerpoint/2010/main" val="2554147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CBD77D55-F377-4CCF-8AE2-94F224660494}" type="datetimeFigureOut">
              <a:rPr lang="en-US" smtClean="0"/>
              <a:t>10/8/2014</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A5B506D4-BF54-4AC2-A2BF-82881DE3AB40}" type="slidenum">
              <a:rPr lang="en-US" smtClean="0"/>
              <a:t>‹#›</a:t>
            </a:fld>
            <a:endParaRPr lang="en-US"/>
          </a:p>
        </p:txBody>
      </p:sp>
    </p:spTree>
    <p:extLst>
      <p:ext uri="{BB962C8B-B14F-4D97-AF65-F5344CB8AC3E}">
        <p14:creationId xmlns:p14="http://schemas.microsoft.com/office/powerpoint/2010/main" val="2775873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CBD77D55-F377-4CCF-8AE2-94F224660494}" type="datetimeFigureOut">
              <a:rPr lang="en-US" smtClean="0"/>
              <a:t>10/8/2014</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A5B506D4-BF54-4AC2-A2BF-82881DE3AB40}" type="slidenum">
              <a:rPr lang="en-US" smtClean="0"/>
              <a:t>‹#›</a:t>
            </a:fld>
            <a:endParaRPr lang="en-US"/>
          </a:p>
        </p:txBody>
      </p:sp>
    </p:spTree>
    <p:extLst>
      <p:ext uri="{BB962C8B-B14F-4D97-AF65-F5344CB8AC3E}">
        <p14:creationId xmlns:p14="http://schemas.microsoft.com/office/powerpoint/2010/main" val="2600979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CBD77D55-F377-4CCF-8AE2-94F224660494}" type="datetimeFigureOut">
              <a:rPr lang="en-US" smtClean="0"/>
              <a:t>10/8/2014</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5B506D4-BF54-4AC2-A2BF-82881DE3AB40}" type="slidenum">
              <a:rPr lang="en-US" smtClean="0"/>
              <a:t>‹#›</a:t>
            </a:fld>
            <a:endParaRPr lang="en-US"/>
          </a:p>
        </p:txBody>
      </p:sp>
    </p:spTree>
    <p:extLst>
      <p:ext uri="{BB962C8B-B14F-4D97-AF65-F5344CB8AC3E}">
        <p14:creationId xmlns:p14="http://schemas.microsoft.com/office/powerpoint/2010/main" val="857982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CBD77D55-F377-4CCF-8AE2-94F224660494}" type="datetimeFigureOut">
              <a:rPr lang="en-US" smtClean="0"/>
              <a:t>10/8/2014</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5B506D4-BF54-4AC2-A2BF-82881DE3AB40}" type="slidenum">
              <a:rPr lang="en-US" smtClean="0"/>
              <a:t>‹#›</a:t>
            </a:fld>
            <a:endParaRPr lang="en-US"/>
          </a:p>
        </p:txBody>
      </p:sp>
    </p:spTree>
    <p:extLst>
      <p:ext uri="{BB962C8B-B14F-4D97-AF65-F5344CB8AC3E}">
        <p14:creationId xmlns:p14="http://schemas.microsoft.com/office/powerpoint/2010/main" val="619187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60438" y="68263"/>
            <a:ext cx="8032750" cy="114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6" tIns="45718" rIns="91436" bIns="4571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166813" y="1514475"/>
            <a:ext cx="7826375" cy="475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6" tIns="45718" rIns="91436" bIns="4571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7410450" y="6538913"/>
            <a:ext cx="1181100" cy="319087"/>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r" eaLnBrk="1" hangingPunct="1">
              <a:defRPr sz="1300"/>
            </a:lvl1pPr>
          </a:lstStyle>
          <a:p>
            <a:fld id="{CBD77D55-F377-4CCF-8AE2-94F224660494}" type="datetimeFigureOut">
              <a:rPr lang="en-US" smtClean="0"/>
              <a:t>10/8/2014</a:t>
            </a:fld>
            <a:endParaRPr lang="en-US" dirty="0"/>
          </a:p>
        </p:txBody>
      </p:sp>
      <p:sp>
        <p:nvSpPr>
          <p:cNvPr id="4101" name="Rectangle 5"/>
          <p:cNvSpPr>
            <a:spLocks noGrp="1" noChangeArrowheads="1"/>
          </p:cNvSpPr>
          <p:nvPr>
            <p:ph type="ftr" sz="quarter" idx="3"/>
          </p:nvPr>
        </p:nvSpPr>
        <p:spPr bwMode="auto">
          <a:xfrm>
            <a:off x="4530725" y="6540500"/>
            <a:ext cx="2894013" cy="317500"/>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ctr" eaLnBrk="1" hangingPunct="1">
              <a:defRPr sz="1300"/>
            </a:lvl1pPr>
          </a:lstStyle>
          <a:p>
            <a:endParaRPr lang="en-US"/>
          </a:p>
        </p:txBody>
      </p:sp>
      <p:sp>
        <p:nvSpPr>
          <p:cNvPr id="4102" name="Rectangle 6"/>
          <p:cNvSpPr>
            <a:spLocks noGrp="1" noChangeArrowheads="1"/>
          </p:cNvSpPr>
          <p:nvPr>
            <p:ph type="sldNum" sz="quarter" idx="4"/>
          </p:nvPr>
        </p:nvSpPr>
        <p:spPr bwMode="auto">
          <a:xfrm>
            <a:off x="8577263" y="6540500"/>
            <a:ext cx="563562" cy="317500"/>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r" eaLnBrk="1" hangingPunct="1">
              <a:defRPr sz="1300"/>
            </a:lvl1pPr>
          </a:lstStyle>
          <a:p>
            <a:fld id="{A5B506D4-BF54-4AC2-A2BF-82881DE3AB40}" type="slidenum">
              <a:rPr lang="en-US" smtClean="0"/>
              <a:t>‹#›</a:t>
            </a:fld>
            <a:endParaRPr lang="en-US"/>
          </a:p>
        </p:txBody>
      </p:sp>
      <p:pic>
        <p:nvPicPr>
          <p:cNvPr id="2050" name="Picture 2"/>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8077201" y="5939965"/>
            <a:ext cx="1066800" cy="918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29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500">
          <a:solidFill>
            <a:schemeClr val="tx1"/>
          </a:solidFill>
          <a:latin typeface="+mn-lt"/>
        </a:defRPr>
      </a:lvl2pPr>
      <a:lvl3pPr marL="1143000" indent="-228600" algn="l" rtl="0" eaLnBrk="1" fontAlgn="base" hangingPunct="1">
        <a:spcBef>
          <a:spcPct val="20000"/>
        </a:spcBef>
        <a:spcAft>
          <a:spcPct val="0"/>
        </a:spcAft>
        <a:buChar char="•"/>
        <a:defRPr sz="2200">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Microsoft_Excel_97-2003_Worksheet1.xls"/></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mailto:lmdennis@earthlink.ne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800600"/>
            <a:ext cx="8512175" cy="1141412"/>
          </a:xfrm>
        </p:spPr>
        <p:txBody>
          <a:bodyPr/>
          <a:lstStyle/>
          <a:p>
            <a:r>
              <a:rPr lang="en-US" dirty="0" smtClean="0"/>
              <a:t>Managing Risk to </a:t>
            </a:r>
            <a:br>
              <a:rPr lang="en-US" dirty="0" smtClean="0"/>
            </a:br>
            <a:r>
              <a:rPr lang="en-US" dirty="0" smtClean="0"/>
              <a:t>Reduce Construction Claims</a:t>
            </a:r>
            <a:br>
              <a:rPr lang="en-US" dirty="0" smtClean="0"/>
            </a:br>
            <a:r>
              <a:rPr lang="en-US" sz="3200" b="0" i="1" dirty="0" smtClean="0"/>
              <a:t>(And Improve Project Success)</a:t>
            </a:r>
            <a:br>
              <a:rPr lang="en-US" sz="3200" b="0" i="1" dirty="0" smtClean="0"/>
            </a:br>
            <a:r>
              <a:rPr lang="en-US" sz="2400" b="0" i="1" dirty="0" smtClean="0"/>
              <a:t>Presented by Laurie Dennis, PE, CVS-Life, FSAVE</a:t>
            </a:r>
            <a:endParaRPr lang="en-US" sz="2400" b="0" i="1" dirty="0"/>
          </a:p>
        </p:txBody>
      </p:sp>
    </p:spTree>
    <p:extLst>
      <p:ext uri="{BB962C8B-B14F-4D97-AF65-F5344CB8AC3E}">
        <p14:creationId xmlns:p14="http://schemas.microsoft.com/office/powerpoint/2010/main" val="17724835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and Project Management</a:t>
            </a:r>
            <a:endParaRPr lang="en-US" dirty="0"/>
          </a:p>
        </p:txBody>
      </p:sp>
      <p:sp>
        <p:nvSpPr>
          <p:cNvPr id="3" name="Content Placeholder 2"/>
          <p:cNvSpPr>
            <a:spLocks noGrp="1"/>
          </p:cNvSpPr>
          <p:nvPr>
            <p:ph idx="1"/>
          </p:nvPr>
        </p:nvSpPr>
        <p:spPr>
          <a:xfrm>
            <a:off x="914400" y="1514475"/>
            <a:ext cx="8078789" cy="4751388"/>
          </a:xfrm>
        </p:spPr>
        <p:txBody>
          <a:bodyPr/>
          <a:lstStyle/>
          <a:p>
            <a:pPr lvl="1"/>
            <a:r>
              <a:rPr lang="en-US" dirty="0" smtClean="0"/>
              <a:t>Design</a:t>
            </a:r>
          </a:p>
          <a:p>
            <a:pPr lvl="2"/>
            <a:r>
              <a:rPr lang="en-US" dirty="0" smtClean="0"/>
              <a:t>Managing project risks</a:t>
            </a:r>
          </a:p>
          <a:p>
            <a:pPr lvl="2"/>
            <a:r>
              <a:rPr lang="en-US" dirty="0" smtClean="0"/>
              <a:t>Minimizes construction impacts (cost &amp; schedule)</a:t>
            </a:r>
          </a:p>
          <a:p>
            <a:pPr lvl="1"/>
            <a:r>
              <a:rPr lang="en-US" dirty="0" smtClean="0"/>
              <a:t>Construction and Commissioning</a:t>
            </a:r>
          </a:p>
          <a:p>
            <a:pPr lvl="2"/>
            <a:r>
              <a:rPr lang="en-US" dirty="0" smtClean="0"/>
              <a:t>During the Partnering session</a:t>
            </a:r>
          </a:p>
          <a:p>
            <a:pPr lvl="2"/>
            <a:r>
              <a:rPr lang="en-US" dirty="0" smtClean="0"/>
              <a:t>Informs construction of risks identified through the design process</a:t>
            </a:r>
          </a:p>
          <a:p>
            <a:pPr lvl="2"/>
            <a:r>
              <a:rPr lang="en-US" dirty="0" smtClean="0"/>
              <a:t>Provides new information from a contractors perspective – helps to reduce or eliminate risks impacting the schedule, budget and delivery</a:t>
            </a:r>
          </a:p>
          <a:p>
            <a:pPr lvl="2"/>
            <a:r>
              <a:rPr lang="en-US" dirty="0" smtClean="0"/>
              <a:t>Identifies potential impacts to avoid commissioning problems and challenges</a:t>
            </a:r>
          </a:p>
          <a:p>
            <a:pPr marL="914400" lvl="2" indent="0">
              <a:buNone/>
            </a:pPr>
            <a:endParaRPr lang="en-US" dirty="0" smtClean="0"/>
          </a:p>
        </p:txBody>
      </p:sp>
    </p:spTree>
    <p:extLst>
      <p:ext uri="{BB962C8B-B14F-4D97-AF65-F5344CB8AC3E}">
        <p14:creationId xmlns:p14="http://schemas.microsoft.com/office/powerpoint/2010/main" val="4199344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and Project Management</a:t>
            </a:r>
            <a:endParaRPr lang="en-US" dirty="0"/>
          </a:p>
        </p:txBody>
      </p:sp>
      <p:sp>
        <p:nvSpPr>
          <p:cNvPr id="3" name="Content Placeholder 2"/>
          <p:cNvSpPr>
            <a:spLocks noGrp="1"/>
          </p:cNvSpPr>
          <p:nvPr>
            <p:ph idx="1"/>
          </p:nvPr>
        </p:nvSpPr>
        <p:spPr>
          <a:xfrm>
            <a:off x="914400" y="1514475"/>
            <a:ext cx="8078789" cy="4751388"/>
          </a:xfrm>
        </p:spPr>
        <p:txBody>
          <a:bodyPr/>
          <a:lstStyle/>
          <a:p>
            <a:pPr lvl="1"/>
            <a:r>
              <a:rPr lang="en-US" dirty="0" smtClean="0"/>
              <a:t>Alternative Delivery</a:t>
            </a:r>
          </a:p>
          <a:p>
            <a:pPr lvl="2"/>
            <a:r>
              <a:rPr lang="en-US" dirty="0" smtClean="0"/>
              <a:t>GCCM/CMAR</a:t>
            </a:r>
          </a:p>
          <a:p>
            <a:pPr lvl="3"/>
            <a:r>
              <a:rPr lang="en-US" dirty="0" smtClean="0"/>
              <a:t>Used by the GCCM/CMAR team to develop an understanding and provide ideas for risk mitigation in their proposals</a:t>
            </a:r>
          </a:p>
          <a:p>
            <a:pPr lvl="3"/>
            <a:r>
              <a:rPr lang="en-US" dirty="0" smtClean="0"/>
              <a:t>Formalized  workshop with all parties</a:t>
            </a:r>
          </a:p>
          <a:p>
            <a:pPr lvl="2"/>
            <a:r>
              <a:rPr lang="en-US" dirty="0" smtClean="0"/>
              <a:t>Design/Build </a:t>
            </a:r>
          </a:p>
          <a:p>
            <a:pPr lvl="3"/>
            <a:r>
              <a:rPr lang="en-US" dirty="0" smtClean="0"/>
              <a:t>Used by the owner developing and finalizing the RFP documents</a:t>
            </a:r>
          </a:p>
          <a:p>
            <a:pPr lvl="3"/>
            <a:r>
              <a:rPr lang="en-US" dirty="0" smtClean="0"/>
              <a:t>Used by the D/B team to develop an understanding and provide ideas for risk mitigation in their proposals</a:t>
            </a:r>
          </a:p>
          <a:p>
            <a:pPr lvl="2"/>
            <a:endParaRPr lang="en-US" dirty="0" smtClean="0"/>
          </a:p>
        </p:txBody>
      </p:sp>
    </p:spTree>
    <p:extLst>
      <p:ext uri="{BB962C8B-B14F-4D97-AF65-F5344CB8AC3E}">
        <p14:creationId xmlns:p14="http://schemas.microsoft.com/office/powerpoint/2010/main" val="29937558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Risk Assessment</a:t>
            </a:r>
            <a:endParaRPr lang="en-US" dirty="0"/>
          </a:p>
        </p:txBody>
      </p:sp>
      <p:sp>
        <p:nvSpPr>
          <p:cNvPr id="3" name="Content Placeholder 2"/>
          <p:cNvSpPr>
            <a:spLocks noGrp="1"/>
          </p:cNvSpPr>
          <p:nvPr>
            <p:ph idx="1"/>
          </p:nvPr>
        </p:nvSpPr>
        <p:spPr/>
        <p:txBody>
          <a:bodyPr/>
          <a:lstStyle/>
          <a:p>
            <a:r>
              <a:rPr lang="en-US" dirty="0" smtClean="0"/>
              <a:t>It is </a:t>
            </a:r>
            <a:r>
              <a:rPr lang="en-US" dirty="0"/>
              <a:t>a focused effort to discover and act on risks and opportunities that can affect a project’s scope, schedule, budget or quality early in the project and continuously throughout the project life cycle</a:t>
            </a:r>
            <a:r>
              <a:rPr lang="en-US" dirty="0" smtClean="0"/>
              <a:t>.</a:t>
            </a:r>
          </a:p>
          <a:p>
            <a:r>
              <a:rPr lang="en-US" dirty="0" smtClean="0"/>
              <a:t>It is a quantitative and qualitative </a:t>
            </a:r>
            <a:r>
              <a:rPr lang="en-US" dirty="0"/>
              <a:t>approach to identifying risk, which includes both the negative sides of risk and opportunities, and evaluates the likelihood and potential impact.</a:t>
            </a:r>
          </a:p>
        </p:txBody>
      </p:sp>
    </p:spTree>
    <p:extLst>
      <p:ext uri="{BB962C8B-B14F-4D97-AF65-F5344CB8AC3E}">
        <p14:creationId xmlns:p14="http://schemas.microsoft.com/office/powerpoint/2010/main" val="1513370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Approaches</a:t>
            </a:r>
            <a:endParaRPr lang="en-US" dirty="0"/>
          </a:p>
        </p:txBody>
      </p:sp>
      <p:sp>
        <p:nvSpPr>
          <p:cNvPr id="3" name="Content Placeholder 2"/>
          <p:cNvSpPr>
            <a:spLocks noGrp="1"/>
          </p:cNvSpPr>
          <p:nvPr>
            <p:ph idx="1"/>
          </p:nvPr>
        </p:nvSpPr>
        <p:spPr/>
        <p:txBody>
          <a:bodyPr/>
          <a:lstStyle/>
          <a:p>
            <a:r>
              <a:rPr lang="en-US" b="1" dirty="0" smtClean="0"/>
              <a:t>Quantitative</a:t>
            </a:r>
            <a:r>
              <a:rPr lang="en-US" dirty="0" smtClean="0"/>
              <a:t> – electronically modeling the project schedule and/or cost estimate.  Uses a Monte Carlo-type simulation. </a:t>
            </a:r>
          </a:p>
          <a:p>
            <a:endParaRPr lang="en-US" dirty="0"/>
          </a:p>
          <a:p>
            <a:endParaRPr lang="en-US" dirty="0"/>
          </a:p>
          <a:p>
            <a:r>
              <a:rPr lang="en-US" b="1" dirty="0" smtClean="0"/>
              <a:t>Qualitative</a:t>
            </a:r>
            <a:r>
              <a:rPr lang="en-US" dirty="0" smtClean="0"/>
              <a:t> – using a simplified tool, such as a risk register to identify and then track, using an order of magnitude impact to cost and schedule.</a:t>
            </a:r>
            <a:endParaRPr lang="en-US" dirty="0"/>
          </a:p>
        </p:txBody>
      </p:sp>
    </p:spTree>
    <p:extLst>
      <p:ext uri="{BB962C8B-B14F-4D97-AF65-F5344CB8AC3E}">
        <p14:creationId xmlns:p14="http://schemas.microsoft.com/office/powerpoint/2010/main" val="3794043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Assessment Process</a:t>
            </a:r>
            <a:endParaRPr lang="en-US" dirty="0"/>
          </a:p>
        </p:txBody>
      </p:sp>
      <p:sp>
        <p:nvSpPr>
          <p:cNvPr id="3" name="Content Placeholder 2"/>
          <p:cNvSpPr>
            <a:spLocks noGrp="1"/>
          </p:cNvSpPr>
          <p:nvPr>
            <p:ph idx="1"/>
          </p:nvPr>
        </p:nvSpPr>
        <p:spPr/>
        <p:txBody>
          <a:bodyPr/>
          <a:lstStyle/>
          <a:p>
            <a:r>
              <a:rPr lang="en-US" dirty="0" smtClean="0"/>
              <a:t>Planning for the Workshop</a:t>
            </a:r>
          </a:p>
          <a:p>
            <a:r>
              <a:rPr lang="en-US" dirty="0" smtClean="0"/>
              <a:t>Initial Risk Assessment Workshop</a:t>
            </a:r>
          </a:p>
          <a:p>
            <a:pPr lvl="1"/>
            <a:r>
              <a:rPr lang="en-US" dirty="0"/>
              <a:t>S</a:t>
            </a:r>
            <a:r>
              <a:rPr lang="en-US" dirty="0" smtClean="0"/>
              <a:t>tand-alone </a:t>
            </a:r>
          </a:p>
          <a:p>
            <a:pPr lvl="1"/>
            <a:r>
              <a:rPr lang="en-US" dirty="0" smtClean="0"/>
              <a:t>Jointly with a value engineering study</a:t>
            </a:r>
          </a:p>
          <a:p>
            <a:r>
              <a:rPr lang="en-US" dirty="0" smtClean="0"/>
              <a:t>Risk Register Updates</a:t>
            </a:r>
          </a:p>
          <a:p>
            <a:r>
              <a:rPr lang="en-US" dirty="0" smtClean="0"/>
              <a:t>Follow-up Workshops</a:t>
            </a:r>
          </a:p>
          <a:p>
            <a:r>
              <a:rPr lang="en-US" dirty="0" smtClean="0"/>
              <a:t>Risk Database Updates</a:t>
            </a:r>
          </a:p>
          <a:p>
            <a:r>
              <a:rPr lang="en-US" dirty="0" smtClean="0"/>
              <a:t>Transfer Risk Information to Construction</a:t>
            </a:r>
          </a:p>
          <a:p>
            <a:pPr lvl="1"/>
            <a:r>
              <a:rPr lang="en-US" dirty="0" smtClean="0"/>
              <a:t>Combine with a Partnering workshop</a:t>
            </a:r>
          </a:p>
          <a:p>
            <a:pPr lvl="1"/>
            <a:r>
              <a:rPr lang="en-US" dirty="0" smtClean="0"/>
              <a:t>Part of the project start-up</a:t>
            </a:r>
          </a:p>
        </p:txBody>
      </p:sp>
    </p:spTree>
    <p:extLst>
      <p:ext uri="{BB962C8B-B14F-4D97-AF65-F5344CB8AC3E}">
        <p14:creationId xmlns:p14="http://schemas.microsoft.com/office/powerpoint/2010/main" val="1193573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Assessment Process</a:t>
            </a:r>
            <a:endParaRPr lang="en-US" dirty="0"/>
          </a:p>
        </p:txBody>
      </p:sp>
      <p:sp>
        <p:nvSpPr>
          <p:cNvPr id="3" name="Content Placeholder 2"/>
          <p:cNvSpPr>
            <a:spLocks noGrp="1"/>
          </p:cNvSpPr>
          <p:nvPr>
            <p:ph idx="1"/>
          </p:nvPr>
        </p:nvSpPr>
        <p:spPr/>
        <p:txBody>
          <a:bodyPr/>
          <a:lstStyle/>
          <a:p>
            <a:r>
              <a:rPr lang="en-US" dirty="0" smtClean="0"/>
              <a:t>With Value Engineering Study </a:t>
            </a:r>
          </a:p>
          <a:p>
            <a:pPr lvl="1"/>
            <a:r>
              <a:rPr lang="en-US" dirty="0" smtClean="0"/>
              <a:t>Identify Risks </a:t>
            </a:r>
          </a:p>
          <a:p>
            <a:pPr lvl="1"/>
            <a:r>
              <a:rPr lang="en-US" dirty="0" smtClean="0"/>
              <a:t>Evaluate Risks Using Risk Register </a:t>
            </a:r>
          </a:p>
          <a:p>
            <a:pPr lvl="1"/>
            <a:r>
              <a:rPr lang="en-US" dirty="0" smtClean="0"/>
              <a:t>Creative Mitigation or Elimination Risk </a:t>
            </a:r>
          </a:p>
          <a:p>
            <a:pPr lvl="1"/>
            <a:r>
              <a:rPr lang="en-US" dirty="0" smtClean="0"/>
              <a:t>Develop Ideas </a:t>
            </a:r>
          </a:p>
          <a:p>
            <a:pPr lvl="1"/>
            <a:r>
              <a:rPr lang="en-US" dirty="0" smtClean="0"/>
              <a:t>Define Potential Impacts </a:t>
            </a:r>
          </a:p>
        </p:txBody>
      </p:sp>
    </p:spTree>
    <p:extLst>
      <p:ext uri="{BB962C8B-B14F-4D97-AF65-F5344CB8AC3E}">
        <p14:creationId xmlns:p14="http://schemas.microsoft.com/office/powerpoint/2010/main" val="20030152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Assessment Process</a:t>
            </a:r>
            <a:endParaRPr lang="en-US" dirty="0"/>
          </a:p>
        </p:txBody>
      </p:sp>
      <p:sp>
        <p:nvSpPr>
          <p:cNvPr id="3" name="Content Placeholder 2"/>
          <p:cNvSpPr>
            <a:spLocks noGrp="1"/>
          </p:cNvSpPr>
          <p:nvPr>
            <p:ph idx="1"/>
          </p:nvPr>
        </p:nvSpPr>
        <p:spPr/>
        <p:txBody>
          <a:bodyPr/>
          <a:lstStyle/>
          <a:p>
            <a:r>
              <a:rPr lang="en-US" dirty="0" smtClean="0"/>
              <a:t>Project Close-out</a:t>
            </a:r>
          </a:p>
          <a:p>
            <a:pPr lvl="1"/>
            <a:r>
              <a:rPr lang="en-US" dirty="0" smtClean="0"/>
              <a:t>Update the risk database (knowledge transfer)</a:t>
            </a:r>
            <a:endParaRPr lang="en-US" dirty="0"/>
          </a:p>
        </p:txBody>
      </p:sp>
    </p:spTree>
    <p:extLst>
      <p:ext uri="{BB962C8B-B14F-4D97-AF65-F5344CB8AC3E}">
        <p14:creationId xmlns:p14="http://schemas.microsoft.com/office/powerpoint/2010/main" val="12221531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Continuous Improvement Cycle</a:t>
            </a:r>
            <a:endParaRPr lang="en-US" dirty="0"/>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10753" b="29678"/>
          <a:stretch/>
        </p:blipFill>
        <p:spPr>
          <a:xfrm>
            <a:off x="1467465" y="1285568"/>
            <a:ext cx="7467600" cy="5562600"/>
          </a:xfrm>
          <a:prstGeom prst="rect">
            <a:avLst/>
          </a:prstGeom>
        </p:spPr>
      </p:pic>
    </p:spTree>
    <p:extLst>
      <p:ext uri="{BB962C8B-B14F-4D97-AF65-F5344CB8AC3E}">
        <p14:creationId xmlns:p14="http://schemas.microsoft.com/office/powerpoint/2010/main" val="30088626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Planning</a:t>
            </a:r>
            <a:endParaRPr lang="en-US" dirty="0"/>
          </a:p>
        </p:txBody>
      </p:sp>
      <p:sp>
        <p:nvSpPr>
          <p:cNvPr id="3" name="Content Placeholder 2"/>
          <p:cNvSpPr>
            <a:spLocks noGrp="1"/>
          </p:cNvSpPr>
          <p:nvPr>
            <p:ph idx="1"/>
          </p:nvPr>
        </p:nvSpPr>
        <p:spPr/>
        <p:txBody>
          <a:bodyPr/>
          <a:lstStyle/>
          <a:p>
            <a:r>
              <a:rPr lang="en-US" dirty="0" smtClean="0"/>
              <a:t>Information and Data Gathering</a:t>
            </a:r>
          </a:p>
          <a:p>
            <a:r>
              <a:rPr lang="en-US" dirty="0" smtClean="0"/>
              <a:t>Stakeholder Identification and Involvement</a:t>
            </a:r>
          </a:p>
          <a:p>
            <a:r>
              <a:rPr lang="en-US" dirty="0" smtClean="0"/>
              <a:t>Risk Assessment Team</a:t>
            </a:r>
          </a:p>
          <a:p>
            <a:r>
              <a:rPr lang="en-US" dirty="0" smtClean="0"/>
              <a:t>Determine Level of Project Complexity</a:t>
            </a:r>
          </a:p>
          <a:p>
            <a:pPr lvl="1"/>
            <a:r>
              <a:rPr lang="en-US" dirty="0" smtClean="0"/>
              <a:t>High complexity/consequences</a:t>
            </a:r>
          </a:p>
          <a:p>
            <a:pPr lvl="1"/>
            <a:r>
              <a:rPr lang="en-US" dirty="0" smtClean="0"/>
              <a:t>High importance</a:t>
            </a:r>
          </a:p>
          <a:p>
            <a:r>
              <a:rPr lang="en-US" dirty="0" smtClean="0"/>
              <a:t>Review Existing Data</a:t>
            </a:r>
          </a:p>
          <a:p>
            <a:pPr lvl="1"/>
            <a:r>
              <a:rPr lang="en-US" dirty="0" smtClean="0"/>
              <a:t>Including the Risk Database</a:t>
            </a:r>
          </a:p>
          <a:p>
            <a:r>
              <a:rPr lang="en-US" dirty="0" smtClean="0"/>
              <a:t>Workshop Logistics</a:t>
            </a:r>
          </a:p>
          <a:p>
            <a:r>
              <a:rPr lang="en-US" dirty="0" smtClean="0"/>
              <a:t>Workshops/Meetings</a:t>
            </a:r>
          </a:p>
          <a:p>
            <a:endParaRPr lang="en-US" dirty="0"/>
          </a:p>
        </p:txBody>
      </p:sp>
    </p:spTree>
    <p:extLst>
      <p:ext uri="{BB962C8B-B14F-4D97-AF65-F5344CB8AC3E}">
        <p14:creationId xmlns:p14="http://schemas.microsoft.com/office/powerpoint/2010/main" val="28300593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Identification and Analysis</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709693578"/>
              </p:ext>
            </p:extLst>
          </p:nvPr>
        </p:nvGraphicFramePr>
        <p:xfrm>
          <a:off x="1371601" y="1506538"/>
          <a:ext cx="7431844" cy="5046662"/>
        </p:xfrm>
        <a:graphic>
          <a:graphicData uri="http://schemas.openxmlformats.org/presentationml/2006/ole">
            <mc:AlternateContent xmlns:mc="http://schemas.openxmlformats.org/markup-compatibility/2006">
              <mc:Choice xmlns:v="urn:schemas-microsoft-com:vml" Requires="v">
                <p:oleObj spid="_x0000_s3093" name="Worksheet" r:id="rId4" imgW="12782510" imgH="8058057" progId="Excel.Sheet.8">
                  <p:embed/>
                </p:oleObj>
              </mc:Choice>
              <mc:Fallback>
                <p:oleObj name="Worksheet" r:id="rId4" imgW="12782510" imgH="8058057" progId="Excel.Sheet.8">
                  <p:embed/>
                  <p:pic>
                    <p:nvPicPr>
                      <p:cNvPr id="0" name=""/>
                      <p:cNvPicPr/>
                      <p:nvPr/>
                    </p:nvPicPr>
                    <p:blipFill>
                      <a:blip r:embed="rId5"/>
                      <a:stretch>
                        <a:fillRect/>
                      </a:stretch>
                    </p:blipFill>
                    <p:spPr>
                      <a:xfrm>
                        <a:off x="1371601" y="1506538"/>
                        <a:ext cx="7431844" cy="5046662"/>
                      </a:xfrm>
                      <a:prstGeom prst="rect">
                        <a:avLst/>
                      </a:prstGeom>
                    </p:spPr>
                  </p:pic>
                </p:oleObj>
              </mc:Fallback>
            </mc:AlternateContent>
          </a:graphicData>
        </a:graphic>
      </p:graphicFrame>
    </p:spTree>
    <p:extLst>
      <p:ext uri="{BB962C8B-B14F-4D97-AF65-F5344CB8AC3E}">
        <p14:creationId xmlns:p14="http://schemas.microsoft.com/office/powerpoint/2010/main" val="388232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Objectives</a:t>
            </a:r>
            <a:endParaRPr lang="en-US" dirty="0"/>
          </a:p>
        </p:txBody>
      </p:sp>
      <p:sp>
        <p:nvSpPr>
          <p:cNvPr id="3" name="Content Placeholder 2"/>
          <p:cNvSpPr>
            <a:spLocks noGrp="1"/>
          </p:cNvSpPr>
          <p:nvPr>
            <p:ph idx="1"/>
          </p:nvPr>
        </p:nvSpPr>
        <p:spPr/>
        <p:txBody>
          <a:bodyPr/>
          <a:lstStyle/>
          <a:p>
            <a:r>
              <a:rPr lang="en-US" dirty="0" smtClean="0"/>
              <a:t>What is the definition of project </a:t>
            </a:r>
            <a:r>
              <a:rPr lang="en-US" dirty="0"/>
              <a:t>r</a:t>
            </a:r>
            <a:r>
              <a:rPr lang="en-US" dirty="0" smtClean="0"/>
              <a:t>isk</a:t>
            </a:r>
          </a:p>
          <a:p>
            <a:r>
              <a:rPr lang="en-US" dirty="0" smtClean="0"/>
              <a:t>Why managing risk is important</a:t>
            </a:r>
          </a:p>
          <a:p>
            <a:r>
              <a:rPr lang="en-US" dirty="0"/>
              <a:t>When to </a:t>
            </a:r>
            <a:r>
              <a:rPr lang="en-US" dirty="0" smtClean="0"/>
              <a:t>use </a:t>
            </a:r>
            <a:r>
              <a:rPr lang="en-US" dirty="0"/>
              <a:t>risk </a:t>
            </a:r>
            <a:r>
              <a:rPr lang="en-US" dirty="0" smtClean="0"/>
              <a:t>assessments</a:t>
            </a:r>
          </a:p>
          <a:p>
            <a:r>
              <a:rPr lang="en-US" dirty="0" smtClean="0"/>
              <a:t>An overview of the risk assessment process</a:t>
            </a:r>
            <a:endParaRPr lang="en-US" dirty="0"/>
          </a:p>
          <a:p>
            <a:r>
              <a:rPr lang="en-US" dirty="0" smtClean="0"/>
              <a:t>How to identify and assess risk</a:t>
            </a:r>
          </a:p>
          <a:p>
            <a:r>
              <a:rPr lang="en-US" dirty="0" smtClean="0"/>
              <a:t>Treating the risk</a:t>
            </a:r>
          </a:p>
          <a:p>
            <a:r>
              <a:rPr lang="en-US" dirty="0" smtClean="0"/>
              <a:t>Managing the risk assessment process</a:t>
            </a:r>
          </a:p>
          <a:p>
            <a:r>
              <a:rPr lang="en-US" dirty="0" smtClean="0"/>
              <a:t>Integrating risk into your organization</a:t>
            </a:r>
          </a:p>
          <a:p>
            <a:endParaRPr lang="en-US" dirty="0" smtClean="0"/>
          </a:p>
        </p:txBody>
      </p:sp>
    </p:spTree>
    <p:extLst>
      <p:ext uri="{BB962C8B-B14F-4D97-AF65-F5344CB8AC3E}">
        <p14:creationId xmlns:p14="http://schemas.microsoft.com/office/powerpoint/2010/main" val="5393853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of Risk</a:t>
            </a:r>
            <a:endParaRPr lang="en-US" dirty="0"/>
          </a:p>
        </p:txBody>
      </p:sp>
      <p:sp>
        <p:nvSpPr>
          <p:cNvPr id="3" name="Content Placeholder 2"/>
          <p:cNvSpPr>
            <a:spLocks noGrp="1"/>
          </p:cNvSpPr>
          <p:nvPr>
            <p:ph idx="1"/>
          </p:nvPr>
        </p:nvSpPr>
        <p:spPr>
          <a:xfrm>
            <a:off x="1166813" y="1295400"/>
            <a:ext cx="7826375" cy="4970463"/>
          </a:xfrm>
        </p:spPr>
        <p:txBody>
          <a:bodyPr/>
          <a:lstStyle/>
          <a:p>
            <a:r>
              <a:rPr lang="en-US" b="1" dirty="0" smtClean="0"/>
              <a:t>Threats</a:t>
            </a:r>
          </a:p>
          <a:p>
            <a:pPr lvl="1"/>
            <a:r>
              <a:rPr lang="en-US" sz="2400" dirty="0" smtClean="0"/>
              <a:t>Avoid/Eliminate </a:t>
            </a:r>
          </a:p>
          <a:p>
            <a:pPr lvl="2"/>
            <a:r>
              <a:rPr lang="en-US" sz="2100" dirty="0" smtClean="0"/>
              <a:t>Clarifying requirements, obtain information, improve communication, acquire expertise.</a:t>
            </a:r>
          </a:p>
          <a:p>
            <a:pPr lvl="1"/>
            <a:r>
              <a:rPr lang="en-US" sz="2400" dirty="0" smtClean="0"/>
              <a:t>Transfer/Share </a:t>
            </a:r>
          </a:p>
          <a:p>
            <a:pPr lvl="2"/>
            <a:r>
              <a:rPr lang="en-US" sz="2100" dirty="0" smtClean="0"/>
              <a:t>Gives the risk to a third party, does not eliminate the potential costs or exposure.  Where is the best place for the risk to borne.</a:t>
            </a:r>
          </a:p>
          <a:p>
            <a:pPr lvl="1"/>
            <a:r>
              <a:rPr lang="en-US" sz="2400" dirty="0" smtClean="0"/>
              <a:t>Mitigate/Reduce the Likelihood</a:t>
            </a:r>
          </a:p>
          <a:p>
            <a:pPr lvl="1"/>
            <a:r>
              <a:rPr lang="en-US" sz="2400" dirty="0" smtClean="0"/>
              <a:t>Accept</a:t>
            </a:r>
            <a:endParaRPr lang="en-US" sz="2400" dirty="0"/>
          </a:p>
          <a:p>
            <a:pPr lvl="2"/>
            <a:r>
              <a:rPr lang="en-US" sz="2100" dirty="0"/>
              <a:t>There are many risks that will occur regardless of mitigation measures, these are accepted and then accounted for in the scope, schedule and </a:t>
            </a:r>
            <a:r>
              <a:rPr lang="en-US" sz="2100" dirty="0" smtClean="0"/>
              <a:t>budget.</a:t>
            </a:r>
            <a:endParaRPr lang="en-US" sz="2100" dirty="0"/>
          </a:p>
        </p:txBody>
      </p:sp>
    </p:spTree>
    <p:extLst>
      <p:ext uri="{BB962C8B-B14F-4D97-AF65-F5344CB8AC3E}">
        <p14:creationId xmlns:p14="http://schemas.microsoft.com/office/powerpoint/2010/main" val="27969536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of Risk</a:t>
            </a:r>
            <a:endParaRPr lang="en-US" dirty="0"/>
          </a:p>
        </p:txBody>
      </p:sp>
      <p:sp>
        <p:nvSpPr>
          <p:cNvPr id="3" name="Content Placeholder 2"/>
          <p:cNvSpPr>
            <a:spLocks noGrp="1"/>
          </p:cNvSpPr>
          <p:nvPr>
            <p:ph idx="1"/>
          </p:nvPr>
        </p:nvSpPr>
        <p:spPr/>
        <p:txBody>
          <a:bodyPr/>
          <a:lstStyle/>
          <a:p>
            <a:r>
              <a:rPr lang="en-US" b="1" dirty="0" smtClean="0"/>
              <a:t>Opportunities</a:t>
            </a:r>
          </a:p>
          <a:p>
            <a:pPr lvl="1"/>
            <a:r>
              <a:rPr lang="en-US" dirty="0" smtClean="0"/>
              <a:t>Accept – Ensure that the opportunity is realized. Might include escalating a schedule for early completion.</a:t>
            </a:r>
          </a:p>
          <a:p>
            <a:pPr lvl="1"/>
            <a:r>
              <a:rPr lang="en-US" dirty="0" smtClean="0"/>
              <a:t>Share – Apportioning ownership between two or more. Might include using performance specifications.</a:t>
            </a:r>
          </a:p>
          <a:p>
            <a:pPr lvl="1"/>
            <a:r>
              <a:rPr lang="en-US" dirty="0" smtClean="0"/>
              <a:t>Enhance – Increasing the probability that it will occur.  Might include facilitating the cause to increase the probability.</a:t>
            </a:r>
            <a:endParaRPr lang="en-US" dirty="0"/>
          </a:p>
        </p:txBody>
      </p:sp>
    </p:spTree>
    <p:extLst>
      <p:ext uri="{BB962C8B-B14F-4D97-AF65-F5344CB8AC3E}">
        <p14:creationId xmlns:p14="http://schemas.microsoft.com/office/powerpoint/2010/main" val="3173978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Treating the Risk</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447801"/>
            <a:ext cx="7851058" cy="53561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04801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the Plan</a:t>
            </a:r>
            <a:endParaRPr lang="en-US" dirty="0"/>
          </a:p>
        </p:txBody>
      </p:sp>
      <p:sp>
        <p:nvSpPr>
          <p:cNvPr id="3" name="Content Placeholder 2"/>
          <p:cNvSpPr>
            <a:spLocks noGrp="1"/>
          </p:cNvSpPr>
          <p:nvPr>
            <p:ph idx="1"/>
          </p:nvPr>
        </p:nvSpPr>
        <p:spPr/>
        <p:txBody>
          <a:bodyPr/>
          <a:lstStyle/>
          <a:p>
            <a:r>
              <a:rPr lang="en-US" dirty="0"/>
              <a:t>Manage and update the risk register and treatment plan</a:t>
            </a:r>
          </a:p>
          <a:p>
            <a:r>
              <a:rPr lang="en-US" dirty="0"/>
              <a:t>Track assignments for completion</a:t>
            </a:r>
          </a:p>
          <a:p>
            <a:r>
              <a:rPr lang="en-US" dirty="0"/>
              <a:t>Monitor the “watch list”</a:t>
            </a:r>
          </a:p>
          <a:p>
            <a:r>
              <a:rPr lang="en-US" dirty="0" smtClean="0"/>
              <a:t>Decision-making and keeping management informed</a:t>
            </a:r>
          </a:p>
        </p:txBody>
      </p:sp>
    </p:spTree>
    <p:extLst>
      <p:ext uri="{BB962C8B-B14F-4D97-AF65-F5344CB8AC3E}">
        <p14:creationId xmlns:p14="http://schemas.microsoft.com/office/powerpoint/2010/main" val="26657063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Integrating Risk Assessments</a:t>
            </a:r>
            <a:endParaRPr lang="en-US" dirty="0"/>
          </a:p>
        </p:txBody>
      </p:sp>
      <p:sp>
        <p:nvSpPr>
          <p:cNvPr id="3" name="Content Placeholder 2"/>
          <p:cNvSpPr>
            <a:spLocks noGrp="1"/>
          </p:cNvSpPr>
          <p:nvPr>
            <p:ph idx="1"/>
          </p:nvPr>
        </p:nvSpPr>
        <p:spPr/>
        <p:txBody>
          <a:bodyPr/>
          <a:lstStyle/>
          <a:p>
            <a:r>
              <a:rPr lang="en-US" dirty="0" smtClean="0"/>
              <a:t>Establish a formal process and integrate into your project management plan</a:t>
            </a:r>
          </a:p>
          <a:p>
            <a:r>
              <a:rPr lang="en-US" dirty="0" smtClean="0"/>
              <a:t>Establish a risk data-base </a:t>
            </a:r>
          </a:p>
          <a:p>
            <a:r>
              <a:rPr lang="en-US" dirty="0" smtClean="0"/>
              <a:t>Identify a risk coordinator for each project (May be the Project Manager)</a:t>
            </a:r>
          </a:p>
          <a:p>
            <a:r>
              <a:rPr lang="en-US" dirty="0" smtClean="0"/>
              <a:t>Establish management support and “buy in”</a:t>
            </a:r>
          </a:p>
          <a:p>
            <a:r>
              <a:rPr lang="en-US" dirty="0" smtClean="0"/>
              <a:t>Track statistics and share the data to support the process and the successes</a:t>
            </a:r>
          </a:p>
          <a:p>
            <a:endParaRPr lang="en-US" dirty="0" smtClean="0"/>
          </a:p>
          <a:p>
            <a:endParaRPr lang="en-US" dirty="0"/>
          </a:p>
        </p:txBody>
      </p:sp>
    </p:spTree>
    <p:extLst>
      <p:ext uri="{BB962C8B-B14F-4D97-AF65-F5344CB8AC3E}">
        <p14:creationId xmlns:p14="http://schemas.microsoft.com/office/powerpoint/2010/main" val="32142872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6146" name="Picture 2" descr="C:\Users\Renee\AppData\Local\Microsoft\Windows\Temporary Internet Files\Content.IE5\9JS2GUYX\MP900315598[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51200" y="2585625"/>
            <a:ext cx="3657600" cy="2609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15144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Presenter</a:t>
            </a:r>
            <a:endParaRPr lang="en-US" dirty="0"/>
          </a:p>
        </p:txBody>
      </p:sp>
      <p:sp>
        <p:nvSpPr>
          <p:cNvPr id="3" name="Content Placeholder 2"/>
          <p:cNvSpPr>
            <a:spLocks noGrp="1"/>
          </p:cNvSpPr>
          <p:nvPr>
            <p:ph idx="1"/>
          </p:nvPr>
        </p:nvSpPr>
        <p:spPr/>
        <p:txBody>
          <a:bodyPr/>
          <a:lstStyle/>
          <a:p>
            <a:pPr marL="0" indent="0">
              <a:buNone/>
            </a:pPr>
            <a:r>
              <a:rPr lang="en-US" dirty="0" smtClean="0"/>
              <a:t>	</a:t>
            </a:r>
            <a:r>
              <a:rPr lang="en-US" dirty="0" smtClean="0"/>
              <a:t>Laurie Dennis, PE, CVS-Life, FSAVE </a:t>
            </a:r>
            <a:endParaRPr lang="en-US" dirty="0" smtClean="0"/>
          </a:p>
          <a:p>
            <a:pPr marL="0" indent="0">
              <a:buNone/>
            </a:pPr>
            <a:r>
              <a:rPr lang="en-US" dirty="0"/>
              <a:t>	</a:t>
            </a:r>
            <a:r>
              <a:rPr lang="en-US" dirty="0" smtClean="0"/>
              <a:t>RHA</a:t>
            </a:r>
            <a:r>
              <a:rPr lang="en-US" dirty="0" smtClean="0"/>
              <a:t>, LLC</a:t>
            </a:r>
          </a:p>
          <a:p>
            <a:pPr marL="0" indent="0">
              <a:buNone/>
            </a:pPr>
            <a:r>
              <a:rPr lang="en-US" dirty="0"/>
              <a:t>	</a:t>
            </a:r>
            <a:r>
              <a:rPr lang="en-US" dirty="0" smtClean="0"/>
              <a:t>(206) 200-9798 </a:t>
            </a:r>
            <a:endParaRPr lang="en-US" dirty="0" smtClean="0"/>
          </a:p>
          <a:p>
            <a:pPr marL="0" indent="0">
              <a:buNone/>
            </a:pPr>
            <a:r>
              <a:rPr lang="en-US" dirty="0"/>
              <a:t>	</a:t>
            </a:r>
            <a:r>
              <a:rPr lang="en-US" dirty="0" smtClean="0"/>
              <a:t>email: </a:t>
            </a:r>
            <a:r>
              <a:rPr lang="en-US" dirty="0" smtClean="0">
                <a:hlinkClick r:id="rId2"/>
              </a:rPr>
              <a:t>lmdennis</a:t>
            </a:r>
            <a:r>
              <a:rPr lang="en-US" dirty="0" smtClean="0">
                <a:hlinkClick r:id="rId2"/>
              </a:rPr>
              <a:t>@earthlink.net</a:t>
            </a:r>
            <a:r>
              <a:rPr lang="en-US" dirty="0" smtClean="0"/>
              <a:t> </a:t>
            </a:r>
            <a:endParaRPr lang="en-US" dirty="0" smtClean="0"/>
          </a:p>
          <a:p>
            <a:pPr marL="0" indent="0">
              <a:buNone/>
            </a:pPr>
            <a:endParaRPr lang="en-US" dirty="0"/>
          </a:p>
        </p:txBody>
      </p:sp>
    </p:spTree>
    <p:extLst>
      <p:ext uri="{BB962C8B-B14F-4D97-AF65-F5344CB8AC3E}">
        <p14:creationId xmlns:p14="http://schemas.microsoft.com/office/powerpoint/2010/main" val="3076711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Cause?</a:t>
            </a:r>
            <a:endParaRPr lang="en-US" dirty="0"/>
          </a:p>
        </p:txBody>
      </p:sp>
      <p:sp>
        <p:nvSpPr>
          <p:cNvPr id="3" name="Content Placeholder 2"/>
          <p:cNvSpPr>
            <a:spLocks noGrp="1"/>
          </p:cNvSpPr>
          <p:nvPr>
            <p:ph idx="1"/>
          </p:nvPr>
        </p:nvSpPr>
        <p:spPr>
          <a:xfrm>
            <a:off x="1143000" y="1447800"/>
            <a:ext cx="7826375" cy="4751388"/>
          </a:xfrm>
        </p:spPr>
        <p:txBody>
          <a:bodyPr/>
          <a:lstStyle/>
          <a:p>
            <a:r>
              <a:rPr lang="en-US" dirty="0" smtClean="0"/>
              <a:t>Escalating construction costs due to:</a:t>
            </a:r>
          </a:p>
          <a:p>
            <a:pPr lvl="1"/>
            <a:r>
              <a:rPr lang="en-US" dirty="0" smtClean="0"/>
              <a:t>Incomplete plans</a:t>
            </a:r>
          </a:p>
          <a:p>
            <a:pPr lvl="1"/>
            <a:r>
              <a:rPr lang="en-US" dirty="0" smtClean="0"/>
              <a:t>Design issues not mitigated and pushed into construction</a:t>
            </a:r>
          </a:p>
          <a:p>
            <a:pPr lvl="1"/>
            <a:r>
              <a:rPr lang="en-US" dirty="0" smtClean="0"/>
              <a:t>Constrained design schedules; issues not resolved</a:t>
            </a:r>
          </a:p>
          <a:p>
            <a:pPr lvl="1"/>
            <a:r>
              <a:rPr lang="en-US" dirty="0" smtClean="0"/>
              <a:t>Very little discussion of risk and impacts</a:t>
            </a:r>
          </a:p>
          <a:p>
            <a:pPr lvl="1"/>
            <a:r>
              <a:rPr lang="en-US" dirty="0" smtClean="0"/>
              <a:t>Not understanding the true impacts related to the risk</a:t>
            </a:r>
          </a:p>
          <a:p>
            <a:pPr lvl="1"/>
            <a:endParaRPr lang="en-US" dirty="0"/>
          </a:p>
        </p:txBody>
      </p:sp>
    </p:spTree>
    <p:extLst>
      <p:ext uri="{BB962C8B-B14F-4D97-AF65-F5344CB8AC3E}">
        <p14:creationId xmlns:p14="http://schemas.microsoft.com/office/powerpoint/2010/main" val="1778717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Risk</a:t>
            </a:r>
            <a:endParaRPr lang="en-US" dirty="0"/>
          </a:p>
        </p:txBody>
      </p:sp>
      <p:sp>
        <p:nvSpPr>
          <p:cNvPr id="3" name="Content Placeholder 2"/>
          <p:cNvSpPr>
            <a:spLocks noGrp="1"/>
          </p:cNvSpPr>
          <p:nvPr>
            <p:ph idx="1"/>
          </p:nvPr>
        </p:nvSpPr>
        <p:spPr/>
        <p:txBody>
          <a:bodyPr/>
          <a:lstStyle/>
          <a:p>
            <a:r>
              <a:rPr lang="en-US" b="1" dirty="0"/>
              <a:t>A</a:t>
            </a:r>
            <a:r>
              <a:rPr lang="en-US" dirty="0" smtClean="0"/>
              <a:t>n </a:t>
            </a:r>
            <a:r>
              <a:rPr lang="en-US" dirty="0"/>
              <a:t>uncertain event or condition that, if it occurs, has a positive or negative effect on at least one project objective.  A risk may have one or more causes and, if it occurs, one or more impacts.</a:t>
            </a:r>
          </a:p>
          <a:p>
            <a:endParaRPr lang="en-US" dirty="0"/>
          </a:p>
        </p:txBody>
      </p:sp>
      <p:pic>
        <p:nvPicPr>
          <p:cNvPr id="4098" name="Picture 2" descr="C:\Users\Renee\AppData\Local\Microsoft\Windows\Temporary Internet Files\Content.IE5\SDWCMJ2V\MP90038730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3949495"/>
            <a:ext cx="4032547" cy="2876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7147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Threats    </a:t>
            </a:r>
            <a:r>
              <a:rPr lang="en-US" dirty="0" err="1" smtClean="0"/>
              <a:t>vs</a:t>
            </a:r>
            <a:r>
              <a:rPr lang="en-US" dirty="0" smtClean="0"/>
              <a:t>    Opportunities</a:t>
            </a:r>
            <a:endParaRPr lang="en-US" dirty="0"/>
          </a:p>
        </p:txBody>
      </p:sp>
      <p:sp>
        <p:nvSpPr>
          <p:cNvPr id="3" name="Content Placeholder 2"/>
          <p:cNvSpPr>
            <a:spLocks noGrp="1"/>
          </p:cNvSpPr>
          <p:nvPr>
            <p:ph idx="1"/>
          </p:nvPr>
        </p:nvSpPr>
        <p:spPr/>
        <p:txBody>
          <a:bodyPr/>
          <a:lstStyle/>
          <a:p>
            <a:r>
              <a:rPr lang="en-US" dirty="0" smtClean="0"/>
              <a:t>A negative risk is described as a </a:t>
            </a:r>
            <a:r>
              <a:rPr lang="en-US" b="1" dirty="0" smtClean="0"/>
              <a:t>Threat</a:t>
            </a:r>
            <a:r>
              <a:rPr lang="en-US" dirty="0" smtClean="0"/>
              <a:t> – causing an adverse impact on a project goal. </a:t>
            </a:r>
          </a:p>
          <a:p>
            <a:endParaRPr lang="en-US" dirty="0"/>
          </a:p>
          <a:p>
            <a:r>
              <a:rPr lang="en-US" dirty="0" smtClean="0"/>
              <a:t>A positive risk is described as an </a:t>
            </a:r>
            <a:r>
              <a:rPr lang="en-US" b="1" dirty="0" smtClean="0"/>
              <a:t>Opportunity</a:t>
            </a:r>
            <a:r>
              <a:rPr lang="en-US" dirty="0" smtClean="0"/>
              <a:t> – causing a positive impact on a project goal.</a:t>
            </a:r>
            <a:endParaRPr lang="en-US" dirty="0"/>
          </a:p>
        </p:txBody>
      </p:sp>
    </p:spTree>
    <p:extLst>
      <p:ext uri="{BB962C8B-B14F-4D97-AF65-F5344CB8AC3E}">
        <p14:creationId xmlns:p14="http://schemas.microsoft.com/office/powerpoint/2010/main" val="27888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Risk</a:t>
            </a:r>
            <a:endParaRPr lang="en-US" dirty="0"/>
          </a:p>
        </p:txBody>
      </p:sp>
      <p:sp>
        <p:nvSpPr>
          <p:cNvPr id="3" name="Content Placeholder 2"/>
          <p:cNvSpPr>
            <a:spLocks noGrp="1"/>
          </p:cNvSpPr>
          <p:nvPr>
            <p:ph idx="1"/>
          </p:nvPr>
        </p:nvSpPr>
        <p:spPr>
          <a:xfrm>
            <a:off x="1166813" y="1295400"/>
            <a:ext cx="7826375" cy="5410200"/>
          </a:xfrm>
        </p:spPr>
        <p:txBody>
          <a:bodyPr/>
          <a:lstStyle/>
          <a:p>
            <a:r>
              <a:rPr lang="en-US" dirty="0"/>
              <a:t>Risk can typically be divided into the following three categories; </a:t>
            </a:r>
          </a:p>
          <a:p>
            <a:pPr lvl="1"/>
            <a:r>
              <a:rPr lang="en-US" b="1" i="1" dirty="0"/>
              <a:t>Political</a:t>
            </a:r>
            <a:r>
              <a:rPr lang="en-US" dirty="0"/>
              <a:t> – </a:t>
            </a:r>
            <a:r>
              <a:rPr lang="en-US" dirty="0" smtClean="0"/>
              <a:t>this </a:t>
            </a:r>
            <a:r>
              <a:rPr lang="en-US" dirty="0"/>
              <a:t>can be defined as communities, permitting, </a:t>
            </a:r>
            <a:r>
              <a:rPr lang="en-US" dirty="0" smtClean="0"/>
              <a:t>management </a:t>
            </a:r>
            <a:r>
              <a:rPr lang="en-US" dirty="0"/>
              <a:t>priorities</a:t>
            </a:r>
            <a:r>
              <a:rPr lang="en-US" dirty="0" smtClean="0"/>
              <a:t>, users, </a:t>
            </a:r>
            <a:r>
              <a:rPr lang="en-US" dirty="0"/>
              <a:t>approvals, media, and internal stakeholders</a:t>
            </a:r>
            <a:r>
              <a:rPr lang="en-US" dirty="0" smtClean="0"/>
              <a:t>/ project </a:t>
            </a:r>
            <a:r>
              <a:rPr lang="en-US" dirty="0"/>
              <a:t>team issues.</a:t>
            </a:r>
          </a:p>
          <a:p>
            <a:pPr lvl="1"/>
            <a:r>
              <a:rPr lang="en-US" b="1" i="1" dirty="0"/>
              <a:t>Technical</a:t>
            </a:r>
            <a:r>
              <a:rPr lang="en-US" b="1" dirty="0"/>
              <a:t> </a:t>
            </a:r>
            <a:r>
              <a:rPr lang="en-US" dirty="0"/>
              <a:t>– this is the most common for design and construction projects and is typically represented by requirements, regulatory, technology, data, design, construction, maintenance, operations, life cycle asset management, and cost. (i.e., health, safety, environmental, etc</a:t>
            </a:r>
            <a:r>
              <a:rPr lang="en-US" dirty="0" smtClean="0"/>
              <a:t>.)</a:t>
            </a:r>
            <a:endParaRPr lang="en-US" dirty="0"/>
          </a:p>
          <a:p>
            <a:endParaRPr lang="en-US" dirty="0"/>
          </a:p>
        </p:txBody>
      </p:sp>
    </p:spTree>
    <p:extLst>
      <p:ext uri="{BB962C8B-B14F-4D97-AF65-F5344CB8AC3E}">
        <p14:creationId xmlns:p14="http://schemas.microsoft.com/office/powerpoint/2010/main" val="24994390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Risk</a:t>
            </a:r>
            <a:endParaRPr lang="en-US" dirty="0"/>
          </a:p>
        </p:txBody>
      </p:sp>
      <p:sp>
        <p:nvSpPr>
          <p:cNvPr id="3" name="Content Placeholder 2"/>
          <p:cNvSpPr>
            <a:spLocks noGrp="1"/>
          </p:cNvSpPr>
          <p:nvPr>
            <p:ph idx="1"/>
          </p:nvPr>
        </p:nvSpPr>
        <p:spPr>
          <a:xfrm>
            <a:off x="1166813" y="1514475"/>
            <a:ext cx="7977187" cy="4751388"/>
          </a:xfrm>
        </p:spPr>
        <p:txBody>
          <a:bodyPr/>
          <a:lstStyle/>
          <a:p>
            <a:pPr lvl="1"/>
            <a:r>
              <a:rPr lang="en-US" b="1" i="1" dirty="0" smtClean="0"/>
              <a:t>Contractual</a:t>
            </a:r>
            <a:r>
              <a:rPr lang="en-US" dirty="0" smtClean="0"/>
              <a:t> </a:t>
            </a:r>
            <a:r>
              <a:rPr lang="en-US" dirty="0"/>
              <a:t>– this is most commonly related to funding, negotiations, scope of work, qualification requirements, certification requirements, incentives, penalties and defaults.</a:t>
            </a:r>
          </a:p>
          <a:p>
            <a:endParaRPr lang="en-US" dirty="0"/>
          </a:p>
        </p:txBody>
      </p:sp>
    </p:spTree>
    <p:extLst>
      <p:ext uri="{BB962C8B-B14F-4D97-AF65-F5344CB8AC3E}">
        <p14:creationId xmlns:p14="http://schemas.microsoft.com/office/powerpoint/2010/main" val="28086339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Managing Project Risk</a:t>
            </a:r>
            <a:endParaRPr lang="en-US" dirty="0"/>
          </a:p>
        </p:txBody>
      </p:sp>
      <p:sp>
        <p:nvSpPr>
          <p:cNvPr id="3" name="Content Placeholder 2"/>
          <p:cNvSpPr>
            <a:spLocks noGrp="1"/>
          </p:cNvSpPr>
          <p:nvPr>
            <p:ph idx="1"/>
          </p:nvPr>
        </p:nvSpPr>
        <p:spPr>
          <a:xfrm>
            <a:off x="1166813" y="1295400"/>
            <a:ext cx="7826375" cy="4970463"/>
          </a:xfrm>
        </p:spPr>
        <p:txBody>
          <a:bodyPr/>
          <a:lstStyle/>
          <a:p>
            <a:r>
              <a:rPr lang="en-US" sz="2500" dirty="0" smtClean="0"/>
              <a:t>Avoid and/or minimize adverse impacts</a:t>
            </a:r>
          </a:p>
          <a:p>
            <a:pPr lvl="1"/>
            <a:r>
              <a:rPr lang="en-US" sz="2200" dirty="0" smtClean="0"/>
              <a:t>Planning</a:t>
            </a:r>
          </a:p>
          <a:p>
            <a:pPr lvl="1"/>
            <a:r>
              <a:rPr lang="en-US" sz="2200" dirty="0" smtClean="0"/>
              <a:t>Design</a:t>
            </a:r>
          </a:p>
          <a:p>
            <a:pPr lvl="1"/>
            <a:r>
              <a:rPr lang="en-US" sz="2200" dirty="0" smtClean="0"/>
              <a:t>Construction</a:t>
            </a:r>
          </a:p>
          <a:p>
            <a:pPr lvl="1"/>
            <a:r>
              <a:rPr lang="en-US" sz="2200" dirty="0" smtClean="0"/>
              <a:t>Commissioning</a:t>
            </a:r>
          </a:p>
          <a:p>
            <a:r>
              <a:rPr lang="en-US" sz="2500" dirty="0" smtClean="0"/>
              <a:t>Maximize opportunities to improve project objectives</a:t>
            </a:r>
          </a:p>
          <a:p>
            <a:r>
              <a:rPr lang="en-US" sz="2500" dirty="0" smtClean="0"/>
              <a:t>Avoid and/or minimize management by crisis</a:t>
            </a:r>
          </a:p>
          <a:p>
            <a:r>
              <a:rPr lang="en-US" sz="2500" dirty="0" smtClean="0"/>
              <a:t>Better decision-making; understanding </a:t>
            </a:r>
          </a:p>
          <a:p>
            <a:pPr marL="0" indent="0">
              <a:buNone/>
              <a:tabLst>
                <a:tab pos="339725" algn="l"/>
              </a:tabLst>
            </a:pPr>
            <a:r>
              <a:rPr lang="en-US" sz="2500" dirty="0"/>
              <a:t>	</a:t>
            </a:r>
            <a:r>
              <a:rPr lang="en-US" sz="2500" dirty="0" smtClean="0"/>
              <a:t>all impacts</a:t>
            </a:r>
          </a:p>
          <a:p>
            <a:pPr>
              <a:tabLst>
                <a:tab pos="339725" algn="l"/>
              </a:tabLst>
            </a:pPr>
            <a:r>
              <a:rPr lang="en-US" sz="2500" dirty="0" smtClean="0"/>
              <a:t>Help keep management apprised of project issues</a:t>
            </a:r>
          </a:p>
          <a:p>
            <a:pPr marL="0" indent="0">
              <a:buNone/>
            </a:pPr>
            <a:endParaRPr lang="en-US" dirty="0"/>
          </a:p>
        </p:txBody>
      </p:sp>
    </p:spTree>
    <p:extLst>
      <p:ext uri="{BB962C8B-B14F-4D97-AF65-F5344CB8AC3E}">
        <p14:creationId xmlns:p14="http://schemas.microsoft.com/office/powerpoint/2010/main" val="31786566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and Project Management</a:t>
            </a:r>
            <a:endParaRPr lang="en-US" dirty="0"/>
          </a:p>
        </p:txBody>
      </p:sp>
      <p:sp>
        <p:nvSpPr>
          <p:cNvPr id="3" name="Content Placeholder 2"/>
          <p:cNvSpPr>
            <a:spLocks noGrp="1"/>
          </p:cNvSpPr>
          <p:nvPr>
            <p:ph idx="1"/>
          </p:nvPr>
        </p:nvSpPr>
        <p:spPr/>
        <p:txBody>
          <a:bodyPr/>
          <a:lstStyle/>
          <a:p>
            <a:r>
              <a:rPr lang="en-US" dirty="0" smtClean="0"/>
              <a:t>All phases will benefit from the analysis</a:t>
            </a:r>
          </a:p>
          <a:p>
            <a:pPr lvl="1"/>
            <a:r>
              <a:rPr lang="en-US" dirty="0" smtClean="0"/>
              <a:t>Planning</a:t>
            </a:r>
          </a:p>
          <a:p>
            <a:pPr lvl="2"/>
            <a:r>
              <a:rPr lang="en-US" dirty="0" smtClean="0"/>
              <a:t>Programmatic decision-making</a:t>
            </a:r>
          </a:p>
          <a:p>
            <a:pPr lvl="2"/>
            <a:r>
              <a:rPr lang="en-US" dirty="0" smtClean="0"/>
              <a:t>Formulates initial approaches to determine level of effort and potential cost implications</a:t>
            </a:r>
          </a:p>
          <a:p>
            <a:pPr lvl="1"/>
            <a:r>
              <a:rPr lang="en-US" dirty="0" smtClean="0"/>
              <a:t>Project Initiation</a:t>
            </a:r>
          </a:p>
          <a:p>
            <a:pPr lvl="2"/>
            <a:r>
              <a:rPr lang="en-US" dirty="0" smtClean="0"/>
              <a:t>Developing project scope/complexity</a:t>
            </a:r>
          </a:p>
          <a:p>
            <a:pPr lvl="2"/>
            <a:r>
              <a:rPr lang="en-US" dirty="0" smtClean="0"/>
              <a:t>Budgetary impacts</a:t>
            </a:r>
          </a:p>
          <a:p>
            <a:pPr lvl="1"/>
            <a:r>
              <a:rPr lang="en-US" dirty="0" smtClean="0"/>
              <a:t>Project Feasibility/Pre-Design</a:t>
            </a:r>
          </a:p>
          <a:p>
            <a:pPr lvl="2"/>
            <a:r>
              <a:rPr lang="en-US" dirty="0" smtClean="0"/>
              <a:t>Reducing potential risks during concept development</a:t>
            </a:r>
          </a:p>
          <a:p>
            <a:pPr lvl="2"/>
            <a:r>
              <a:rPr lang="en-US" dirty="0" smtClean="0"/>
              <a:t>Alternative selection</a:t>
            </a:r>
            <a:endParaRPr lang="en-US" dirty="0"/>
          </a:p>
        </p:txBody>
      </p:sp>
    </p:spTree>
    <p:extLst>
      <p:ext uri="{BB962C8B-B14F-4D97-AF65-F5344CB8AC3E}">
        <p14:creationId xmlns:p14="http://schemas.microsoft.com/office/powerpoint/2010/main" val="2302676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struction">
  <a:themeElements>
    <a:clrScheme name="Plans design template [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Plans design template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lans design template [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lans design template [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lans design template [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lans design template [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lans design template [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lans design template [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lans design template [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lans design template [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lans design template [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lans design template [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lans design template [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lans design template [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lans design template [1] 1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ab5d7b00-834a-4efe-8968-9d97478a3691">EWUPACEUPKES-170-8192</_dlc_DocId>
    <_dlc_DocIdUrl xmlns="ab5d7b00-834a-4efe-8968-9d97478a3691">
      <Url>http://stage-des/_layouts/DocIdRedir.aspx?ID=EWUPACEUPKES-170-8192</Url>
      <Description>EWUPACEUPKES-170-8192</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2A41A54BADD08F46A25A439CA5113C81" ma:contentTypeVersion="2" ma:contentTypeDescription="Create a new document." ma:contentTypeScope="" ma:versionID="b0572839a5f1b379d340e89a57fe4ebe">
  <xsd:schema xmlns:xsd="http://www.w3.org/2001/XMLSchema" xmlns:xs="http://www.w3.org/2001/XMLSchema" xmlns:p="http://schemas.microsoft.com/office/2006/metadata/properties" xmlns:ns1="http://schemas.microsoft.com/sharepoint/v3" xmlns:ns2="ab5d7b00-834a-4efe-8968-9d97478a3691" targetNamespace="http://schemas.microsoft.com/office/2006/metadata/properties" ma:root="true" ma:fieldsID="b8b80030ab68ff9f9ef10e2a8494e4c4" ns1:_="" ns2:_="">
    <xsd:import namespace="http://schemas.microsoft.com/sharepoint/v3"/>
    <xsd:import namespace="ab5d7b00-834a-4efe-8968-9d97478a3691"/>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b5d7b00-834a-4efe-8968-9d97478a369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B0CD7E-968F-45A8-8765-AC94818C6C5D}"/>
</file>

<file path=customXml/itemProps2.xml><?xml version="1.0" encoding="utf-8"?>
<ds:datastoreItem xmlns:ds="http://schemas.openxmlformats.org/officeDocument/2006/customXml" ds:itemID="{63A2C286-0CDF-4F7F-96C5-4720AA27A144}"/>
</file>

<file path=customXml/itemProps3.xml><?xml version="1.0" encoding="utf-8"?>
<ds:datastoreItem xmlns:ds="http://schemas.openxmlformats.org/officeDocument/2006/customXml" ds:itemID="{4DA456D0-43FE-4E62-AED2-E2EBD337DEE5}"/>
</file>

<file path=customXml/itemProps4.xml><?xml version="1.0" encoding="utf-8"?>
<ds:datastoreItem xmlns:ds="http://schemas.openxmlformats.org/officeDocument/2006/customXml" ds:itemID="{63D36B04-A115-4040-BC59-CE992EC1AC33}"/>
</file>

<file path=docProps/app.xml><?xml version="1.0" encoding="utf-8"?>
<Properties xmlns="http://schemas.openxmlformats.org/officeDocument/2006/extended-properties" xmlns:vt="http://schemas.openxmlformats.org/officeDocument/2006/docPropsVTypes">
  <Template>Construction</Template>
  <TotalTime>352</TotalTime>
  <Words>955</Words>
  <Application>Microsoft Office PowerPoint</Application>
  <PresentationFormat>On-screen Show (4:3)</PresentationFormat>
  <Paragraphs>142</Paragraphs>
  <Slides>26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Construction</vt:lpstr>
      <vt:lpstr>Worksheet</vt:lpstr>
      <vt:lpstr>Managing Risk to  Reduce Construction Claims (And Improve Project Success) Presented by Laurie Dennis, PE, CVS-Life, FSAVE</vt:lpstr>
      <vt:lpstr>Presentation Objectives</vt:lpstr>
      <vt:lpstr>What Is The Cause?</vt:lpstr>
      <vt:lpstr>What is a Risk</vt:lpstr>
      <vt:lpstr>Threats    vs    Opportunities</vt:lpstr>
      <vt:lpstr>What is a Risk</vt:lpstr>
      <vt:lpstr>What is a Risk</vt:lpstr>
      <vt:lpstr>Importance of Managing Project Risk</vt:lpstr>
      <vt:lpstr>Risk and Project Management</vt:lpstr>
      <vt:lpstr>Risk and Project Management</vt:lpstr>
      <vt:lpstr>Risk and Project Management</vt:lpstr>
      <vt:lpstr>What is a Risk Assessment</vt:lpstr>
      <vt:lpstr>Risk Approaches</vt:lpstr>
      <vt:lpstr>Risk Assessment Process</vt:lpstr>
      <vt:lpstr>Risk Assessment Process</vt:lpstr>
      <vt:lpstr>Risk Assessment Process</vt:lpstr>
      <vt:lpstr>Continuous Improvement Cycle</vt:lpstr>
      <vt:lpstr>Risk Planning</vt:lpstr>
      <vt:lpstr>Risk Identification and Analysis</vt:lpstr>
      <vt:lpstr>Status of Risk</vt:lpstr>
      <vt:lpstr>Status of Risk</vt:lpstr>
      <vt:lpstr>Treating the Risk</vt:lpstr>
      <vt:lpstr>Managing the Plan</vt:lpstr>
      <vt:lpstr>Integrating Risk Assessments</vt:lpstr>
      <vt:lpstr>Questions</vt:lpstr>
      <vt:lpstr>Presenter</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Analysis Program Review</dc:title>
  <dc:creator>Renee</dc:creator>
  <cp:lastModifiedBy>Laurie</cp:lastModifiedBy>
  <cp:revision>35</cp:revision>
  <dcterms:created xsi:type="dcterms:W3CDTF">2012-11-20T16:02:14Z</dcterms:created>
  <dcterms:modified xsi:type="dcterms:W3CDTF">2014-10-08T14:35:34Z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0x0101002A41A54BADD08F46A25A439CA5113C81</vt:lpwstr>
  </property>
  <property fmtid="{D5CDD505-2E9C-101B-9397-08002B2CF9AE}" pid="3" name="_dlc_DocIdItemGuid">
    <vt:lpwstr>ce1cd72a-efb9-4e3e-9ef8-b7bf9fbbaddf</vt:lpwstr>
  </property>
</Properties>
</file>