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diagrams/data1.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1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3.xml" ContentType="application/vnd.openxmlformats-officedocument.presentationml.slide+xml"/>
  <Override PartName="/ppt/slides/slide67.xml" ContentType="application/vnd.openxmlformats-officedocument.presentationml.slide+xml"/>
  <Override PartName="/ppt/slides/slide69.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slides/slide95.xml" ContentType="application/vnd.openxmlformats-officedocument.presentationml.slide+xml"/>
  <Override PartName="/ppt/slides/slide93.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94.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3.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slideMasters/slideMaster1.xml" ContentType="application/vnd.openxmlformats-officedocument.presentationml.slideMaster+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57.xml" ContentType="application/vnd.openxmlformats-officedocument.presentationml.notesSlide+xml"/>
  <Override PartName="/ppt/notesSlides/notesSlide21.xml" ContentType="application/vnd.openxmlformats-officedocument.presentationml.notesSlide+xml"/>
  <Override PartName="/ppt/notesSlides/notesSlide3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74.xml" ContentType="application/vnd.openxmlformats-officedocument.presentationml.notesSlide+xml"/>
  <Override PartName="/ppt/slideLayouts/slideLayout5.xml" ContentType="application/vnd.openxmlformats-officedocument.presentationml.slideLayout+xml"/>
  <Override PartName="/ppt/notesSlides/notesSlide73.xml" ContentType="application/vnd.openxmlformats-officedocument.presentationml.notesSlide+xml"/>
  <Override PartName="/ppt/notesSlides/notesSlide49.xml" ContentType="application/vnd.openxmlformats-officedocument.presentationml.notesSlide+xml"/>
  <Override PartName="/ppt/notesSlides/notesSlide72.xml" ContentType="application/vnd.openxmlformats-officedocument.presentationml.notesSlide+xml"/>
  <Override PartName="/ppt/slideLayouts/slideLayout6.xml" ContentType="application/vnd.openxmlformats-officedocument.presentationml.slideLayout+xml"/>
  <Override PartName="/ppt/notesSlides/notesSlide50.xml" ContentType="application/vnd.openxmlformats-officedocument.presentationml.notesSlide+xml"/>
  <Override PartName="/ppt/notesSlides/notesSlide22.xml" ContentType="application/vnd.openxmlformats-officedocument.presentationml.notesSlide+xml"/>
  <Override PartName="/ppt/slideLayouts/slideLayout4.xml" ContentType="application/vnd.openxmlformats-officedocument.presentationml.slideLayout+xml"/>
  <Override PartName="/ppt/notesSlides/notesSlide31.xml" ContentType="application/vnd.openxmlformats-officedocument.presentationml.notesSlide+xml"/>
  <Override PartName="/ppt/notesSlides/notesSlide48.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slideLayouts/slideLayout2.xml" ContentType="application/vnd.openxmlformats-officedocument.presentationml.slideLayout+xml"/>
  <Override PartName="/ppt/notesSlides/notesSlide56.xml" ContentType="application/vnd.openxmlformats-officedocument.presentationml.notesSlide+xml"/>
  <Override PartName="/ppt/slideLayouts/slideLayout11.xml" ContentType="application/vnd.openxmlformats-officedocument.presentationml.slideLayout+xml"/>
  <Override PartName="/ppt/notesSlides/notesSlide46.xml" ContentType="application/vnd.openxmlformats-officedocument.presentationml.notesSlide+xml"/>
  <Override PartName="/ppt/notesSlides/notesSlide18.xml" ContentType="application/vnd.openxmlformats-officedocument.presentationml.notesSlide+xml"/>
  <Override PartName="/ppt/slideLayouts/slideLayout3.xml" ContentType="application/vnd.openxmlformats-officedocument.presentationml.slideLayout+xml"/>
  <Override PartName="/ppt/notesSlides/notesSlide47.xml" ContentType="application/vnd.openxmlformats-officedocument.presentationml.notesSlide+xml"/>
  <Override PartName="/ppt/notesSlides/notesSlide75.xml" ContentType="application/vnd.openxmlformats-officedocument.presentationml.notesSlide+xml"/>
  <Override PartName="/ppt/slideLayouts/slideLayout10.xml" ContentType="application/vnd.openxmlformats-officedocument.presentationml.slideLayout+xml"/>
  <Override PartName="/ppt/notesSlides/notesSlide76.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51.xml" ContentType="application/vnd.openxmlformats-officedocument.presentationml.notesSlide+xml"/>
  <Override PartName="/ppt/notesSlides/notesSlide65.xml" ContentType="application/vnd.openxmlformats-officedocument.presentationml.notesSlide+xml"/>
  <Override PartName="/ppt/notesSlides/notesSlide28.xml" ContentType="application/vnd.openxmlformats-officedocument.presentationml.notesSlide+xml"/>
  <Override PartName="/ppt/notesSlides/notesSlide55.xml" ContentType="application/vnd.openxmlformats-officedocument.presentationml.notesSlide+xml"/>
  <Override PartName="/ppt/notesSlides/notesSlide66.xml" ContentType="application/vnd.openxmlformats-officedocument.presentationml.notesSlide+xml"/>
  <Override PartName="/ppt/notesSlides/notesSlide27.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54.xml" ContentType="application/vnd.openxmlformats-officedocument.presentationml.notesSlide+xml"/>
  <Override PartName="/ppt/notesSlides/notesSlide29.xml" ContentType="application/vnd.openxmlformats-officedocument.presentationml.notesSlide+xml"/>
  <Override PartName="/ppt/notesSlides/notesSlide71.xml" ContentType="application/vnd.openxmlformats-officedocument.presentationml.notesSlide+xml"/>
  <Override PartName="/ppt/slideLayouts/slideLayout7.xml" ContentType="application/vnd.openxmlformats-officedocument.presentationml.slideLayout+xml"/>
  <Override PartName="/ppt/notesSlides/notesSlide24.xml" ContentType="application/vnd.openxmlformats-officedocument.presentationml.notesSlide+xml"/>
  <Override PartName="/ppt/notesSlides/notesSlide70.xml" ContentType="application/vnd.openxmlformats-officedocument.presentationml.notesSlide+xml"/>
  <Override PartName="/ppt/notesSlides/notesSlide25.xml" ContentType="application/vnd.openxmlformats-officedocument.presentationml.notesSlide+xml"/>
  <Override PartName="/ppt/notesSlides/notesSlide52.xml" ContentType="application/vnd.openxmlformats-officedocument.presentationml.notesSlide+xml"/>
  <Override PartName="/ppt/notesSlides/notesSlide69.xml" ContentType="application/vnd.openxmlformats-officedocument.presentationml.notesSlide+xml"/>
  <Override PartName="/ppt/slideLayouts/slideLayout8.xml" ContentType="application/vnd.openxmlformats-officedocument.presentationml.slideLayout+xml"/>
  <Override PartName="/ppt/notesSlides/notesSlide53.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79.xml" ContentType="application/vnd.openxmlformats-officedocument.presentationml.notesSlide+xml"/>
  <Override PartName="/ppt/notesSlides/notesSlide1.xml" ContentType="application/vnd.openxmlformats-officedocument.presentationml.notes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3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4.xml" ContentType="application/vnd.openxmlformats-officedocument.presentationml.notesSlide+xml"/>
  <Override PartName="/ppt/notesSlides/notesSlide36.xml" ContentType="application/vnd.openxmlformats-officedocument.presentationml.notesSlide+xml"/>
  <Override PartName="/ppt/notesSlides/notesSlide88.xml" ContentType="application/vnd.openxmlformats-officedocument.presentationml.notesSlide+xml"/>
  <Override PartName="/ppt/slideLayouts/slideLayout22.xml" ContentType="application/vnd.openxmlformats-officedocument.presentationml.slideLayout+xml"/>
  <Override PartName="/ppt/notesSlides/notesSlide9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90.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8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3.xml" ContentType="application/vnd.openxmlformats-officedocument.presentationml.notesSlide+xml"/>
  <Override PartName="/ppt/notesSlides/notesSlide13.xml" ContentType="application/vnd.openxmlformats-officedocument.presentationml.notes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5.xml" ContentType="application/vnd.openxmlformats-officedocument.presentationml.notesSlide+xml"/>
  <Override PartName="/ppt/notesSlides/notesSlide80.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9.xml" ContentType="application/vnd.openxmlformats-officedocument.presentationml.slideLayout+xml"/>
  <Override PartName="/ppt/notesSlides/notesSlide43.xml" ContentType="application/vnd.openxmlformats-officedocument.presentationml.notesSlide+xml"/>
  <Override PartName="/ppt/notesSlides/notesSlide81.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8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6.xml" ContentType="application/vnd.openxmlformats-officedocument.drawingml.diagramLayout+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1.xml" ContentType="application/vnd.openxmlformats-officedocument.theme+xml"/>
  <Override PartName="/ppt/diagrams/layout14.xml" ContentType="application/vnd.openxmlformats-officedocument.drawingml.diagramLayout+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Masters/notesMaster1.xml" ContentType="application/vnd.openxmlformats-officedocument.presentationml.notesMaster+xml"/>
  <Override PartName="/ppt/diagrams/layout9.xml" ContentType="application/vnd.openxmlformats-officedocument.drawingml.diagramLayout+xml"/>
  <Override PartName="/ppt/diagrams/quickStyle9.xml" ContentType="application/vnd.openxmlformats-officedocument.drawingml.diagramStyle+xml"/>
  <Override PartName="/ppt/diagrams/drawing8.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layout6.xml" ContentType="application/vnd.openxmlformats-officedocument.drawingml.diagramLayout+xml"/>
  <Override PartName="/ppt/diagrams/colors5.xml" ContentType="application/vnd.openxmlformats-officedocument.drawingml.diagramColors+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5.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 id="2147483804" r:id="rId2"/>
  </p:sldMasterIdLst>
  <p:notesMasterIdLst>
    <p:notesMasterId r:id="rId109"/>
  </p:notesMasterIdLst>
  <p:sldIdLst>
    <p:sldId id="398" r:id="rId3"/>
    <p:sldId id="258" r:id="rId4"/>
    <p:sldId id="257" r:id="rId5"/>
    <p:sldId id="363" r:id="rId6"/>
    <p:sldId id="362" r:id="rId7"/>
    <p:sldId id="357" r:id="rId8"/>
    <p:sldId id="358" r:id="rId9"/>
    <p:sldId id="359" r:id="rId10"/>
    <p:sldId id="360" r:id="rId11"/>
    <p:sldId id="365" r:id="rId12"/>
    <p:sldId id="396" r:id="rId13"/>
    <p:sldId id="397" r:id="rId14"/>
    <p:sldId id="366" r:id="rId15"/>
    <p:sldId id="364" r:id="rId16"/>
    <p:sldId id="361" r:id="rId17"/>
    <p:sldId id="320" r:id="rId18"/>
    <p:sldId id="391" r:id="rId19"/>
    <p:sldId id="286" r:id="rId20"/>
    <p:sldId id="285" r:id="rId21"/>
    <p:sldId id="283" r:id="rId22"/>
    <p:sldId id="347" r:id="rId23"/>
    <p:sldId id="346" r:id="rId24"/>
    <p:sldId id="345" r:id="rId25"/>
    <p:sldId id="389" r:id="rId26"/>
    <p:sldId id="390" r:id="rId27"/>
    <p:sldId id="377" r:id="rId28"/>
    <p:sldId id="340" r:id="rId29"/>
    <p:sldId id="341" r:id="rId30"/>
    <p:sldId id="370" r:id="rId31"/>
    <p:sldId id="371" r:id="rId32"/>
    <p:sldId id="372" r:id="rId33"/>
    <p:sldId id="374" r:id="rId34"/>
    <p:sldId id="343" r:id="rId35"/>
    <p:sldId id="348" r:id="rId36"/>
    <p:sldId id="349" r:id="rId37"/>
    <p:sldId id="350" r:id="rId38"/>
    <p:sldId id="351" r:id="rId39"/>
    <p:sldId id="352" r:id="rId40"/>
    <p:sldId id="353" r:id="rId41"/>
    <p:sldId id="354" r:id="rId42"/>
    <p:sldId id="355" r:id="rId43"/>
    <p:sldId id="310" r:id="rId44"/>
    <p:sldId id="367" r:id="rId45"/>
    <p:sldId id="368" r:id="rId46"/>
    <p:sldId id="268" r:id="rId47"/>
    <p:sldId id="395" r:id="rId48"/>
    <p:sldId id="300" r:id="rId49"/>
    <p:sldId id="321" r:id="rId50"/>
    <p:sldId id="297" r:id="rId51"/>
    <p:sldId id="311" r:id="rId52"/>
    <p:sldId id="322" r:id="rId53"/>
    <p:sldId id="323" r:id="rId54"/>
    <p:sldId id="324" r:id="rId55"/>
    <p:sldId id="328" r:id="rId56"/>
    <p:sldId id="329" r:id="rId57"/>
    <p:sldId id="325" r:id="rId58"/>
    <p:sldId id="331" r:id="rId59"/>
    <p:sldId id="334" r:id="rId60"/>
    <p:sldId id="332" r:id="rId61"/>
    <p:sldId id="333" r:id="rId62"/>
    <p:sldId id="335" r:id="rId63"/>
    <p:sldId id="392" r:id="rId64"/>
    <p:sldId id="394" r:id="rId65"/>
    <p:sldId id="330" r:id="rId66"/>
    <p:sldId id="273" r:id="rId67"/>
    <p:sldId id="317" r:id="rId68"/>
    <p:sldId id="316" r:id="rId69"/>
    <p:sldId id="318" r:id="rId70"/>
    <p:sldId id="337" r:id="rId71"/>
    <p:sldId id="315" r:id="rId72"/>
    <p:sldId id="280" r:id="rId73"/>
    <p:sldId id="378" r:id="rId74"/>
    <p:sldId id="379" r:id="rId75"/>
    <p:sldId id="381" r:id="rId76"/>
    <p:sldId id="382" r:id="rId77"/>
    <p:sldId id="267" r:id="rId78"/>
    <p:sldId id="281" r:id="rId79"/>
    <p:sldId id="274" r:id="rId80"/>
    <p:sldId id="289" r:id="rId81"/>
    <p:sldId id="287" r:id="rId82"/>
    <p:sldId id="304" r:id="rId83"/>
    <p:sldId id="305" r:id="rId84"/>
    <p:sldId id="306" r:id="rId85"/>
    <p:sldId id="307" r:id="rId86"/>
    <p:sldId id="278" r:id="rId87"/>
    <p:sldId id="276" r:id="rId88"/>
    <p:sldId id="384" r:id="rId89"/>
    <p:sldId id="383" r:id="rId90"/>
    <p:sldId id="385" r:id="rId91"/>
    <p:sldId id="376" r:id="rId92"/>
    <p:sldId id="277" r:id="rId93"/>
    <p:sldId id="388" r:id="rId94"/>
    <p:sldId id="260" r:id="rId95"/>
    <p:sldId id="375" r:id="rId96"/>
    <p:sldId id="292" r:id="rId97"/>
    <p:sldId id="386" r:id="rId98"/>
    <p:sldId id="295" r:id="rId99"/>
    <p:sldId id="293" r:id="rId100"/>
    <p:sldId id="261" r:id="rId101"/>
    <p:sldId id="262" r:id="rId102"/>
    <p:sldId id="326" r:id="rId103"/>
    <p:sldId id="298" r:id="rId104"/>
    <p:sldId id="393" r:id="rId105"/>
    <p:sldId id="339" r:id="rId106"/>
    <p:sldId id="264" r:id="rId107"/>
    <p:sldId id="399" r:id="rId108"/>
  </p:sldIdLst>
  <p:sldSz cx="6858000" cy="9144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3" autoAdjust="0"/>
    <p:restoredTop sz="62335" autoAdjust="0"/>
  </p:normalViewPr>
  <p:slideViewPr>
    <p:cSldViewPr>
      <p:cViewPr varScale="1">
        <p:scale>
          <a:sx n="56" d="100"/>
          <a:sy n="56" d="100"/>
        </p:scale>
        <p:origin x="-3768" y="-90"/>
      </p:cViewPr>
      <p:guideLst>
        <p:guide orient="horz" pos="2880"/>
        <p:guide pos="2160"/>
      </p:guideLst>
    </p:cSldViewPr>
  </p:slideViewPr>
  <p:outlineViewPr>
    <p:cViewPr>
      <p:scale>
        <a:sx n="33" d="100"/>
        <a:sy n="33" d="100"/>
      </p:scale>
      <p:origin x="0" y="18438"/>
    </p:cViewPr>
  </p:outlineViewPr>
  <p:notesTextViewPr>
    <p:cViewPr>
      <p:scale>
        <a:sx n="1" d="1"/>
        <a:sy n="1" d="1"/>
      </p:scale>
      <p:origin x="0" y="0"/>
    </p:cViewPr>
  </p:notesTextViewPr>
  <p:notesViewPr>
    <p:cSldViewPr>
      <p:cViewPr varScale="1">
        <p:scale>
          <a:sx n="64" d="100"/>
          <a:sy n="64" d="100"/>
        </p:scale>
        <p:origin x="-2981" y="-77"/>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ustomXml" Target="../customXml/item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115" Type="http://schemas.openxmlformats.org/officeDocument/2006/relationships/customXml" Target="../customXml/item2.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60CD6-A261-4222-9DA6-05FB0544B565}" type="doc">
      <dgm:prSet loTypeId="urn:microsoft.com/office/officeart/2009/layout/CircleArrowProcess" loCatId="cycle" qsTypeId="urn:microsoft.com/office/officeart/2005/8/quickstyle/3d2" qsCatId="3D" csTypeId="urn:microsoft.com/office/officeart/2005/8/colors/colorful2" csCatId="colorful" phldr="1"/>
      <dgm:spPr/>
      <dgm:t>
        <a:bodyPr/>
        <a:lstStyle/>
        <a:p>
          <a:endParaRPr lang="en-US"/>
        </a:p>
      </dgm:t>
    </dgm:pt>
    <dgm:pt modelId="{3184CD8E-1498-463D-9AA3-D50D8920F03C}">
      <dgm:prSet phldrT="[Text]" custT="1"/>
      <dgm:spPr/>
      <dgm:t>
        <a:bodyPr/>
        <a:lstStyle/>
        <a:p>
          <a:r>
            <a:rPr lang="en-US" sz="2600" dirty="0" smtClean="0">
              <a:latin typeface="+mj-lt"/>
            </a:rPr>
            <a:t>Efficient</a:t>
          </a:r>
          <a:endParaRPr lang="en-US" sz="2600" dirty="0">
            <a:latin typeface="+mj-lt"/>
          </a:endParaRPr>
        </a:p>
      </dgm:t>
    </dgm:pt>
    <dgm:pt modelId="{F6E296B8-C8C5-46A0-978B-5247C6407D12}" type="parTrans" cxnId="{EA9B6DD7-0B45-4AB8-B3DB-E31F7180750F}">
      <dgm:prSet/>
      <dgm:spPr/>
      <dgm:t>
        <a:bodyPr/>
        <a:lstStyle/>
        <a:p>
          <a:endParaRPr lang="en-US" sz="2600">
            <a:latin typeface="+mj-lt"/>
          </a:endParaRPr>
        </a:p>
      </dgm:t>
    </dgm:pt>
    <dgm:pt modelId="{B45137D6-5B07-4CE9-923B-78431F82264B}" type="sibTrans" cxnId="{EA9B6DD7-0B45-4AB8-B3DB-E31F7180750F}">
      <dgm:prSet/>
      <dgm:spPr/>
      <dgm:t>
        <a:bodyPr/>
        <a:lstStyle/>
        <a:p>
          <a:endParaRPr lang="en-US" sz="2600">
            <a:latin typeface="+mj-lt"/>
          </a:endParaRPr>
        </a:p>
      </dgm:t>
    </dgm:pt>
    <dgm:pt modelId="{42523C43-AA1B-4E0C-8ABD-6D268937D3A6}">
      <dgm:prSet phldrT="[Text]" custT="1"/>
      <dgm:spPr/>
      <dgm:t>
        <a:bodyPr/>
        <a:lstStyle/>
        <a:p>
          <a:r>
            <a:rPr lang="en-US" sz="2600" dirty="0" smtClean="0">
              <a:latin typeface="+mj-lt"/>
            </a:rPr>
            <a:t>Effective</a:t>
          </a:r>
          <a:endParaRPr lang="en-US" sz="2600" dirty="0">
            <a:latin typeface="+mj-lt"/>
          </a:endParaRPr>
        </a:p>
      </dgm:t>
    </dgm:pt>
    <dgm:pt modelId="{0B7F3413-32BF-4AE8-8984-F8D66B832387}" type="parTrans" cxnId="{7BBB6A6A-ED13-4C97-96E5-3C07066E02FE}">
      <dgm:prSet/>
      <dgm:spPr/>
      <dgm:t>
        <a:bodyPr/>
        <a:lstStyle/>
        <a:p>
          <a:endParaRPr lang="en-US" sz="2600">
            <a:latin typeface="+mj-lt"/>
          </a:endParaRPr>
        </a:p>
      </dgm:t>
    </dgm:pt>
    <dgm:pt modelId="{8D9486DC-EE4A-4EF3-9D5C-EFC1561F2759}" type="sibTrans" cxnId="{7BBB6A6A-ED13-4C97-96E5-3C07066E02FE}">
      <dgm:prSet/>
      <dgm:spPr/>
      <dgm:t>
        <a:bodyPr/>
        <a:lstStyle/>
        <a:p>
          <a:endParaRPr lang="en-US" sz="2600">
            <a:latin typeface="+mj-lt"/>
          </a:endParaRPr>
        </a:p>
      </dgm:t>
    </dgm:pt>
    <dgm:pt modelId="{65D190C2-9CAE-4D6F-9107-8AC5FA45C834}">
      <dgm:prSet phldrT="[Text]" custT="1"/>
      <dgm:spPr/>
      <dgm:t>
        <a:bodyPr/>
        <a:lstStyle/>
        <a:p>
          <a:r>
            <a:rPr lang="en-US" sz="2600" dirty="0" smtClean="0">
              <a:latin typeface="+mj-lt"/>
            </a:rPr>
            <a:t>Accountable</a:t>
          </a:r>
          <a:endParaRPr lang="en-US" sz="2600" dirty="0">
            <a:latin typeface="+mj-lt"/>
          </a:endParaRPr>
        </a:p>
      </dgm:t>
    </dgm:pt>
    <dgm:pt modelId="{BCE420AC-317F-430A-BFA8-C35C9CE8C175}" type="parTrans" cxnId="{A78D375E-E85A-4E56-8A09-99C6347D56AE}">
      <dgm:prSet/>
      <dgm:spPr/>
      <dgm:t>
        <a:bodyPr/>
        <a:lstStyle/>
        <a:p>
          <a:endParaRPr lang="en-US" sz="2600">
            <a:latin typeface="+mj-lt"/>
          </a:endParaRPr>
        </a:p>
      </dgm:t>
    </dgm:pt>
    <dgm:pt modelId="{7135A050-E0CA-430A-BBFC-52699CD02601}" type="sibTrans" cxnId="{A78D375E-E85A-4E56-8A09-99C6347D56AE}">
      <dgm:prSet/>
      <dgm:spPr/>
      <dgm:t>
        <a:bodyPr/>
        <a:lstStyle/>
        <a:p>
          <a:endParaRPr lang="en-US" sz="2600">
            <a:latin typeface="+mj-lt"/>
          </a:endParaRPr>
        </a:p>
      </dgm:t>
    </dgm:pt>
    <dgm:pt modelId="{73A6E909-EC3E-4325-ACCB-174EA8EEF6EB}" type="pres">
      <dgm:prSet presAssocID="{50160CD6-A261-4222-9DA6-05FB0544B565}" presName="Name0" presStyleCnt="0">
        <dgm:presLayoutVars>
          <dgm:chMax val="7"/>
          <dgm:chPref val="7"/>
          <dgm:dir/>
          <dgm:animLvl val="lvl"/>
        </dgm:presLayoutVars>
      </dgm:prSet>
      <dgm:spPr/>
      <dgm:t>
        <a:bodyPr/>
        <a:lstStyle/>
        <a:p>
          <a:endParaRPr lang="en-US"/>
        </a:p>
      </dgm:t>
    </dgm:pt>
    <dgm:pt modelId="{BA8ECEFC-03DD-490F-A225-8DDC94270464}" type="pres">
      <dgm:prSet presAssocID="{3184CD8E-1498-463D-9AA3-D50D8920F03C}" presName="Accent1" presStyleCnt="0"/>
      <dgm:spPr/>
      <dgm:t>
        <a:bodyPr/>
        <a:lstStyle/>
        <a:p>
          <a:endParaRPr lang="en-US"/>
        </a:p>
      </dgm:t>
    </dgm:pt>
    <dgm:pt modelId="{3E1D76D8-E324-4405-8161-EF76CECAC73D}" type="pres">
      <dgm:prSet presAssocID="{3184CD8E-1498-463D-9AA3-D50D8920F03C}" presName="Accent" presStyleLbl="node1" presStyleIdx="0" presStyleCnt="3"/>
      <dgm:spPr/>
      <dgm:t>
        <a:bodyPr/>
        <a:lstStyle/>
        <a:p>
          <a:endParaRPr lang="en-US"/>
        </a:p>
      </dgm:t>
    </dgm:pt>
    <dgm:pt modelId="{EA3459AA-D09F-4288-8CFD-353C13642272}" type="pres">
      <dgm:prSet presAssocID="{3184CD8E-1498-463D-9AA3-D50D8920F03C}" presName="Parent1" presStyleLbl="revTx" presStyleIdx="0" presStyleCnt="3">
        <dgm:presLayoutVars>
          <dgm:chMax val="1"/>
          <dgm:chPref val="1"/>
          <dgm:bulletEnabled val="1"/>
        </dgm:presLayoutVars>
      </dgm:prSet>
      <dgm:spPr/>
      <dgm:t>
        <a:bodyPr/>
        <a:lstStyle/>
        <a:p>
          <a:endParaRPr lang="en-US"/>
        </a:p>
      </dgm:t>
    </dgm:pt>
    <dgm:pt modelId="{89BE9C28-C128-42FA-9BEA-8BB3CD323772}" type="pres">
      <dgm:prSet presAssocID="{42523C43-AA1B-4E0C-8ABD-6D268937D3A6}" presName="Accent2" presStyleCnt="0"/>
      <dgm:spPr/>
      <dgm:t>
        <a:bodyPr/>
        <a:lstStyle/>
        <a:p>
          <a:endParaRPr lang="en-US"/>
        </a:p>
      </dgm:t>
    </dgm:pt>
    <dgm:pt modelId="{77C491F1-49F4-46FC-BCA6-5C1334B3CC4E}" type="pres">
      <dgm:prSet presAssocID="{42523C43-AA1B-4E0C-8ABD-6D268937D3A6}" presName="Accent" presStyleLbl="node1" presStyleIdx="1" presStyleCnt="3"/>
      <dgm:spPr/>
      <dgm:t>
        <a:bodyPr/>
        <a:lstStyle/>
        <a:p>
          <a:endParaRPr lang="en-US"/>
        </a:p>
      </dgm:t>
    </dgm:pt>
    <dgm:pt modelId="{97A97CA8-4792-47F6-86FD-636D8850664B}" type="pres">
      <dgm:prSet presAssocID="{42523C43-AA1B-4E0C-8ABD-6D268937D3A6}" presName="Parent2" presStyleLbl="revTx" presStyleIdx="1" presStyleCnt="3">
        <dgm:presLayoutVars>
          <dgm:chMax val="1"/>
          <dgm:chPref val="1"/>
          <dgm:bulletEnabled val="1"/>
        </dgm:presLayoutVars>
      </dgm:prSet>
      <dgm:spPr/>
      <dgm:t>
        <a:bodyPr/>
        <a:lstStyle/>
        <a:p>
          <a:endParaRPr lang="en-US"/>
        </a:p>
      </dgm:t>
    </dgm:pt>
    <dgm:pt modelId="{46E1FF87-68C9-4E74-B4EF-95616EF4B2EA}" type="pres">
      <dgm:prSet presAssocID="{65D190C2-9CAE-4D6F-9107-8AC5FA45C834}" presName="Accent3" presStyleCnt="0"/>
      <dgm:spPr/>
      <dgm:t>
        <a:bodyPr/>
        <a:lstStyle/>
        <a:p>
          <a:endParaRPr lang="en-US"/>
        </a:p>
      </dgm:t>
    </dgm:pt>
    <dgm:pt modelId="{92A79283-F63E-45AE-97E4-D39E2A53BCB4}" type="pres">
      <dgm:prSet presAssocID="{65D190C2-9CAE-4D6F-9107-8AC5FA45C834}" presName="Accent" presStyleLbl="node1" presStyleIdx="2" presStyleCnt="3"/>
      <dgm:spPr/>
      <dgm:t>
        <a:bodyPr/>
        <a:lstStyle/>
        <a:p>
          <a:endParaRPr lang="en-US"/>
        </a:p>
      </dgm:t>
    </dgm:pt>
    <dgm:pt modelId="{06360B7F-6582-4C33-8437-2A0D6EC378CA}" type="pres">
      <dgm:prSet presAssocID="{65D190C2-9CAE-4D6F-9107-8AC5FA45C834}" presName="Parent3" presStyleLbl="revTx" presStyleIdx="2" presStyleCnt="3">
        <dgm:presLayoutVars>
          <dgm:chMax val="1"/>
          <dgm:chPref val="1"/>
          <dgm:bulletEnabled val="1"/>
        </dgm:presLayoutVars>
      </dgm:prSet>
      <dgm:spPr/>
      <dgm:t>
        <a:bodyPr/>
        <a:lstStyle/>
        <a:p>
          <a:endParaRPr lang="en-US"/>
        </a:p>
      </dgm:t>
    </dgm:pt>
  </dgm:ptLst>
  <dgm:cxnLst>
    <dgm:cxn modelId="{7BBB6A6A-ED13-4C97-96E5-3C07066E02FE}" srcId="{50160CD6-A261-4222-9DA6-05FB0544B565}" destId="{42523C43-AA1B-4E0C-8ABD-6D268937D3A6}" srcOrd="1" destOrd="0" parTransId="{0B7F3413-32BF-4AE8-8984-F8D66B832387}" sibTransId="{8D9486DC-EE4A-4EF3-9D5C-EFC1561F2759}"/>
    <dgm:cxn modelId="{652C3A9D-58F6-41E3-B263-82F6BE419FCE}" type="presOf" srcId="{50160CD6-A261-4222-9DA6-05FB0544B565}" destId="{73A6E909-EC3E-4325-ACCB-174EA8EEF6EB}" srcOrd="0" destOrd="0" presId="urn:microsoft.com/office/officeart/2009/layout/CircleArrowProcess"/>
    <dgm:cxn modelId="{FD38B069-A616-49D0-9D1C-65853CAC8FE7}" type="presOf" srcId="{3184CD8E-1498-463D-9AA3-D50D8920F03C}" destId="{EA3459AA-D09F-4288-8CFD-353C13642272}" srcOrd="0" destOrd="0" presId="urn:microsoft.com/office/officeart/2009/layout/CircleArrowProcess"/>
    <dgm:cxn modelId="{A4773C25-16D4-4DBB-895D-87BE09302240}" type="presOf" srcId="{65D190C2-9CAE-4D6F-9107-8AC5FA45C834}" destId="{06360B7F-6582-4C33-8437-2A0D6EC378CA}" srcOrd="0" destOrd="0" presId="urn:microsoft.com/office/officeart/2009/layout/CircleArrowProcess"/>
    <dgm:cxn modelId="{A78D375E-E85A-4E56-8A09-99C6347D56AE}" srcId="{50160CD6-A261-4222-9DA6-05FB0544B565}" destId="{65D190C2-9CAE-4D6F-9107-8AC5FA45C834}" srcOrd="2" destOrd="0" parTransId="{BCE420AC-317F-430A-BFA8-C35C9CE8C175}" sibTransId="{7135A050-E0CA-430A-BBFC-52699CD02601}"/>
    <dgm:cxn modelId="{EA9B6DD7-0B45-4AB8-B3DB-E31F7180750F}" srcId="{50160CD6-A261-4222-9DA6-05FB0544B565}" destId="{3184CD8E-1498-463D-9AA3-D50D8920F03C}" srcOrd="0" destOrd="0" parTransId="{F6E296B8-C8C5-46A0-978B-5247C6407D12}" sibTransId="{B45137D6-5B07-4CE9-923B-78431F82264B}"/>
    <dgm:cxn modelId="{31D7A852-30D3-428E-800A-A86095933814}" type="presOf" srcId="{42523C43-AA1B-4E0C-8ABD-6D268937D3A6}" destId="{97A97CA8-4792-47F6-86FD-636D8850664B}" srcOrd="0" destOrd="0" presId="urn:microsoft.com/office/officeart/2009/layout/CircleArrowProcess"/>
    <dgm:cxn modelId="{BD8EEC16-25A3-46FD-AE5F-851AAD2F50D1}" type="presParOf" srcId="{73A6E909-EC3E-4325-ACCB-174EA8EEF6EB}" destId="{BA8ECEFC-03DD-490F-A225-8DDC94270464}" srcOrd="0" destOrd="0" presId="urn:microsoft.com/office/officeart/2009/layout/CircleArrowProcess"/>
    <dgm:cxn modelId="{87C7E771-42CE-432C-9753-36AD72819E8B}" type="presParOf" srcId="{BA8ECEFC-03DD-490F-A225-8DDC94270464}" destId="{3E1D76D8-E324-4405-8161-EF76CECAC73D}" srcOrd="0" destOrd="0" presId="urn:microsoft.com/office/officeart/2009/layout/CircleArrowProcess"/>
    <dgm:cxn modelId="{4F8B2BB7-1EE2-4BA6-915B-F1C2D1F96448}" type="presParOf" srcId="{73A6E909-EC3E-4325-ACCB-174EA8EEF6EB}" destId="{EA3459AA-D09F-4288-8CFD-353C13642272}" srcOrd="1" destOrd="0" presId="urn:microsoft.com/office/officeart/2009/layout/CircleArrowProcess"/>
    <dgm:cxn modelId="{DE353BA9-1408-4737-9DA3-5DD99EB13D8E}" type="presParOf" srcId="{73A6E909-EC3E-4325-ACCB-174EA8EEF6EB}" destId="{89BE9C28-C128-42FA-9BEA-8BB3CD323772}" srcOrd="2" destOrd="0" presId="urn:microsoft.com/office/officeart/2009/layout/CircleArrowProcess"/>
    <dgm:cxn modelId="{BC9E8C10-F306-4BF7-B7A8-FA6332DC6FC8}" type="presParOf" srcId="{89BE9C28-C128-42FA-9BEA-8BB3CD323772}" destId="{77C491F1-49F4-46FC-BCA6-5C1334B3CC4E}" srcOrd="0" destOrd="0" presId="urn:microsoft.com/office/officeart/2009/layout/CircleArrowProcess"/>
    <dgm:cxn modelId="{3C8022E7-4CBC-4788-A091-8D25640D4D50}" type="presParOf" srcId="{73A6E909-EC3E-4325-ACCB-174EA8EEF6EB}" destId="{97A97CA8-4792-47F6-86FD-636D8850664B}" srcOrd="3" destOrd="0" presId="urn:microsoft.com/office/officeart/2009/layout/CircleArrowProcess"/>
    <dgm:cxn modelId="{4546FCF3-AD24-4377-B873-2F1E63147D8A}" type="presParOf" srcId="{73A6E909-EC3E-4325-ACCB-174EA8EEF6EB}" destId="{46E1FF87-68C9-4E74-B4EF-95616EF4B2EA}" srcOrd="4" destOrd="0" presId="urn:microsoft.com/office/officeart/2009/layout/CircleArrowProcess"/>
    <dgm:cxn modelId="{875C3D35-5AE3-405D-8CF1-005BAD525AB0}" type="presParOf" srcId="{46E1FF87-68C9-4E74-B4EF-95616EF4B2EA}" destId="{92A79283-F63E-45AE-97E4-D39E2A53BCB4}" srcOrd="0" destOrd="0" presId="urn:microsoft.com/office/officeart/2009/layout/CircleArrowProcess"/>
    <dgm:cxn modelId="{68655DFA-5356-4314-8FE6-1818DC536FD3}" type="presParOf" srcId="{73A6E909-EC3E-4325-ACCB-174EA8EEF6EB}" destId="{06360B7F-6582-4C33-8437-2A0D6EC378CA}"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6803CC-D2B2-4EAA-9447-674D5A562D0D}" type="doc">
      <dgm:prSet loTypeId="urn:microsoft.com/office/officeart/2005/8/layout/vProcess5" loCatId="process" qsTypeId="urn:microsoft.com/office/officeart/2005/8/quickstyle/3d3" qsCatId="3D" csTypeId="urn:microsoft.com/office/officeart/2005/8/colors/colorful1#3" csCatId="colorful" phldr="1"/>
      <dgm:spPr/>
      <dgm:t>
        <a:bodyPr/>
        <a:lstStyle/>
        <a:p>
          <a:endParaRPr lang="en-US"/>
        </a:p>
      </dgm:t>
    </dgm:pt>
    <dgm:pt modelId="{B2417713-3FAE-40B9-98CA-4381D7907402}">
      <dgm:prSet phldrT="[Text]" custT="1"/>
      <dgm:spPr/>
      <dgm:t>
        <a:bodyPr/>
        <a:lstStyle/>
        <a:p>
          <a:r>
            <a:rPr lang="en-US" sz="2800" dirty="0" smtClean="0">
              <a:solidFill>
                <a:schemeClr val="tx1"/>
              </a:solidFill>
              <a:latin typeface="+mj-lt"/>
            </a:rPr>
            <a:t>Planning</a:t>
          </a:r>
          <a:endParaRPr lang="en-US" sz="2800" dirty="0">
            <a:solidFill>
              <a:schemeClr val="tx1"/>
            </a:solidFill>
            <a:latin typeface="+mj-lt"/>
          </a:endParaRPr>
        </a:p>
      </dgm:t>
    </dgm:pt>
    <dgm:pt modelId="{94C37B7B-5381-4DB6-AC62-4DA8B92B37A2}" type="parTrans" cxnId="{C6E9AE58-B9ED-4C14-9B37-655F1F66AA1D}">
      <dgm:prSet/>
      <dgm:spPr/>
      <dgm:t>
        <a:bodyPr/>
        <a:lstStyle/>
        <a:p>
          <a:endParaRPr lang="en-US" sz="2800">
            <a:latin typeface="+mj-lt"/>
          </a:endParaRPr>
        </a:p>
      </dgm:t>
    </dgm:pt>
    <dgm:pt modelId="{5B7BD2AF-BA20-4C66-BF75-DA043204B053}" type="sibTrans" cxnId="{C6E9AE58-B9ED-4C14-9B37-655F1F66AA1D}">
      <dgm:prSet custT="1"/>
      <dgm:spPr/>
      <dgm:t>
        <a:bodyPr/>
        <a:lstStyle/>
        <a:p>
          <a:endParaRPr lang="en-US" sz="2800" dirty="0">
            <a:latin typeface="+mj-lt"/>
          </a:endParaRPr>
        </a:p>
      </dgm:t>
    </dgm:pt>
    <dgm:pt modelId="{EDB1E2BA-92A8-4A23-B102-B2A65D4B0736}">
      <dgm:prSet phldrT="[Text]" custT="1"/>
      <dgm:spPr/>
      <dgm:t>
        <a:bodyPr/>
        <a:lstStyle/>
        <a:p>
          <a:r>
            <a:rPr lang="en-US" sz="2800" dirty="0" smtClean="0">
              <a:solidFill>
                <a:schemeClr val="tx1"/>
              </a:solidFill>
              <a:latin typeface="+mj-lt"/>
            </a:rPr>
            <a:t>Solicitation &amp; Selection</a:t>
          </a:r>
          <a:endParaRPr lang="en-US" sz="2800" dirty="0">
            <a:solidFill>
              <a:schemeClr val="tx1"/>
            </a:solidFill>
            <a:latin typeface="+mj-lt"/>
          </a:endParaRPr>
        </a:p>
      </dgm:t>
    </dgm:pt>
    <dgm:pt modelId="{863315A4-ADBA-4668-98B9-F27B35166C2D}" type="parTrans" cxnId="{25E4384C-BB28-4BFE-84AB-A2009EF85673}">
      <dgm:prSet/>
      <dgm:spPr/>
      <dgm:t>
        <a:bodyPr/>
        <a:lstStyle/>
        <a:p>
          <a:endParaRPr lang="en-US" sz="2800">
            <a:latin typeface="+mj-lt"/>
          </a:endParaRPr>
        </a:p>
      </dgm:t>
    </dgm:pt>
    <dgm:pt modelId="{1B7A4533-273D-4213-94EE-2BF41259C293}" type="sibTrans" cxnId="{25E4384C-BB28-4BFE-84AB-A2009EF85673}">
      <dgm:prSet custT="1"/>
      <dgm:spPr/>
      <dgm:t>
        <a:bodyPr/>
        <a:lstStyle/>
        <a:p>
          <a:endParaRPr lang="en-US" sz="2800" dirty="0">
            <a:latin typeface="+mj-lt"/>
          </a:endParaRPr>
        </a:p>
      </dgm:t>
    </dgm:pt>
    <dgm:pt modelId="{FD4D0571-E113-4904-93BD-A21EAE4AD76F}">
      <dgm:prSet phldrT="[Text]" custT="1"/>
      <dgm:spPr/>
      <dgm:t>
        <a:bodyPr/>
        <a:lstStyle/>
        <a:p>
          <a:r>
            <a:rPr lang="en-US" sz="2800" dirty="0" smtClean="0">
              <a:solidFill>
                <a:schemeClr val="tx1"/>
              </a:solidFill>
              <a:latin typeface="+mj-lt"/>
            </a:rPr>
            <a:t>Post Procurement</a:t>
          </a:r>
          <a:endParaRPr lang="en-US" sz="2800" dirty="0">
            <a:solidFill>
              <a:schemeClr val="tx1"/>
            </a:solidFill>
            <a:latin typeface="+mj-lt"/>
          </a:endParaRPr>
        </a:p>
      </dgm:t>
    </dgm:pt>
    <dgm:pt modelId="{BD042A5D-B40F-47BB-9694-996419BCC5DD}" type="parTrans" cxnId="{605CC892-9B3B-46EF-B448-85341A72BCED}">
      <dgm:prSet/>
      <dgm:spPr/>
      <dgm:t>
        <a:bodyPr/>
        <a:lstStyle/>
        <a:p>
          <a:endParaRPr lang="en-US" sz="2800">
            <a:latin typeface="+mj-lt"/>
          </a:endParaRPr>
        </a:p>
      </dgm:t>
    </dgm:pt>
    <dgm:pt modelId="{28FC987F-779A-4A69-BB5E-AA61076B2460}" type="sibTrans" cxnId="{605CC892-9B3B-46EF-B448-85341A72BCED}">
      <dgm:prSet custT="1"/>
      <dgm:spPr/>
      <dgm:t>
        <a:bodyPr/>
        <a:lstStyle/>
        <a:p>
          <a:endParaRPr lang="en-US" sz="2800" dirty="0">
            <a:latin typeface="+mj-lt"/>
          </a:endParaRPr>
        </a:p>
      </dgm:t>
    </dgm:pt>
    <dgm:pt modelId="{5F0E0CC6-1BC8-4821-BEA0-B04C709D9FA2}">
      <dgm:prSet phldrT="[Text]" custT="1"/>
      <dgm:spPr/>
      <dgm:t>
        <a:bodyPr/>
        <a:lstStyle/>
        <a:p>
          <a:r>
            <a:rPr lang="en-US" sz="2400" dirty="0" smtClean="0">
              <a:solidFill>
                <a:schemeClr val="tx1"/>
              </a:solidFill>
              <a:latin typeface="+mj-lt"/>
            </a:rPr>
            <a:t>Identify needs, vendors</a:t>
          </a:r>
          <a:endParaRPr lang="en-US" sz="2400" dirty="0">
            <a:solidFill>
              <a:schemeClr val="tx1"/>
            </a:solidFill>
            <a:latin typeface="+mj-lt"/>
          </a:endParaRPr>
        </a:p>
      </dgm:t>
    </dgm:pt>
    <dgm:pt modelId="{302B1DF2-A4BF-4C17-909E-3E2C316C0734}" type="parTrans" cxnId="{2A1AC37A-2C64-4BA3-A869-FA0C41B9DBEE}">
      <dgm:prSet/>
      <dgm:spPr/>
      <dgm:t>
        <a:bodyPr/>
        <a:lstStyle/>
        <a:p>
          <a:endParaRPr lang="en-US"/>
        </a:p>
      </dgm:t>
    </dgm:pt>
    <dgm:pt modelId="{262B4C8B-FA05-4ED4-AD6E-A0A9AAE87B4F}" type="sibTrans" cxnId="{2A1AC37A-2C64-4BA3-A869-FA0C41B9DBEE}">
      <dgm:prSet/>
      <dgm:spPr/>
      <dgm:t>
        <a:bodyPr/>
        <a:lstStyle/>
        <a:p>
          <a:endParaRPr lang="en-US"/>
        </a:p>
      </dgm:t>
    </dgm:pt>
    <dgm:pt modelId="{EEF73A48-6541-4734-A391-7EE602E895F5}">
      <dgm:prSet phldrT="[Text]" custT="1"/>
      <dgm:spPr/>
      <dgm:t>
        <a:bodyPr/>
        <a:lstStyle/>
        <a:p>
          <a:r>
            <a:rPr lang="en-US" sz="2400" dirty="0" smtClean="0">
              <a:solidFill>
                <a:schemeClr val="tx1"/>
              </a:solidFill>
              <a:latin typeface="+mj-lt"/>
            </a:rPr>
            <a:t>Define requirements</a:t>
          </a:r>
          <a:endParaRPr lang="en-US" sz="2400" dirty="0">
            <a:solidFill>
              <a:schemeClr val="tx1"/>
            </a:solidFill>
            <a:latin typeface="+mj-lt"/>
          </a:endParaRPr>
        </a:p>
      </dgm:t>
    </dgm:pt>
    <dgm:pt modelId="{83BFB1B1-2C2C-4D38-BACA-FB26347E3EE1}" type="parTrans" cxnId="{07720600-1A02-47F9-8C4F-D7D4660CDAE5}">
      <dgm:prSet/>
      <dgm:spPr/>
      <dgm:t>
        <a:bodyPr/>
        <a:lstStyle/>
        <a:p>
          <a:endParaRPr lang="en-US"/>
        </a:p>
      </dgm:t>
    </dgm:pt>
    <dgm:pt modelId="{41F75563-7915-4716-9439-592B72BF87F4}" type="sibTrans" cxnId="{07720600-1A02-47F9-8C4F-D7D4660CDAE5}">
      <dgm:prSet/>
      <dgm:spPr/>
      <dgm:t>
        <a:bodyPr/>
        <a:lstStyle/>
        <a:p>
          <a:endParaRPr lang="en-US"/>
        </a:p>
      </dgm:t>
    </dgm:pt>
    <dgm:pt modelId="{3D668754-622E-44C6-AC33-8AF1F05B0784}">
      <dgm:prSet phldrT="[Text]" custT="1"/>
      <dgm:spPr/>
      <dgm:t>
        <a:bodyPr/>
        <a:lstStyle/>
        <a:p>
          <a:r>
            <a:rPr lang="en-US" sz="2400" dirty="0" smtClean="0">
              <a:solidFill>
                <a:schemeClr val="tx1"/>
              </a:solidFill>
              <a:latin typeface="+mj-lt"/>
            </a:rPr>
            <a:t>Communicate need</a:t>
          </a:r>
          <a:endParaRPr lang="en-US" sz="2400" dirty="0">
            <a:solidFill>
              <a:schemeClr val="tx1"/>
            </a:solidFill>
            <a:latin typeface="+mj-lt"/>
          </a:endParaRPr>
        </a:p>
      </dgm:t>
    </dgm:pt>
    <dgm:pt modelId="{425EABAB-9662-4782-82A1-71DF0EAF30EB}" type="parTrans" cxnId="{0BC28841-179C-40B0-B2D1-9BC4BACCF584}">
      <dgm:prSet/>
      <dgm:spPr/>
      <dgm:t>
        <a:bodyPr/>
        <a:lstStyle/>
        <a:p>
          <a:endParaRPr lang="en-US"/>
        </a:p>
      </dgm:t>
    </dgm:pt>
    <dgm:pt modelId="{5B755DFD-97F2-456E-90DD-1479A225461F}" type="sibTrans" cxnId="{0BC28841-179C-40B0-B2D1-9BC4BACCF584}">
      <dgm:prSet/>
      <dgm:spPr/>
      <dgm:t>
        <a:bodyPr/>
        <a:lstStyle/>
        <a:p>
          <a:endParaRPr lang="en-US"/>
        </a:p>
      </dgm:t>
    </dgm:pt>
    <dgm:pt modelId="{07CBED58-1C88-4147-8713-BF17A8013275}">
      <dgm:prSet phldrT="[Text]" custT="1"/>
      <dgm:spPr/>
      <dgm:t>
        <a:bodyPr/>
        <a:lstStyle/>
        <a:p>
          <a:r>
            <a:rPr lang="en-US" sz="2400" dirty="0" smtClean="0">
              <a:solidFill>
                <a:schemeClr val="tx1"/>
              </a:solidFill>
              <a:latin typeface="+mj-lt"/>
            </a:rPr>
            <a:t>Evaluate &amp; select vendor</a:t>
          </a:r>
          <a:endParaRPr lang="en-US" sz="2400" dirty="0">
            <a:solidFill>
              <a:schemeClr val="tx1"/>
            </a:solidFill>
            <a:latin typeface="+mj-lt"/>
          </a:endParaRPr>
        </a:p>
      </dgm:t>
    </dgm:pt>
    <dgm:pt modelId="{B9BF9E2A-6B84-4BE8-BE7F-9C362191D50A}" type="parTrans" cxnId="{7F2BE010-2235-4687-9EC6-E9478559AF0F}">
      <dgm:prSet/>
      <dgm:spPr/>
      <dgm:t>
        <a:bodyPr/>
        <a:lstStyle/>
        <a:p>
          <a:endParaRPr lang="en-US"/>
        </a:p>
      </dgm:t>
    </dgm:pt>
    <dgm:pt modelId="{ECF72FEB-431D-4F09-BE14-54CE54B78C64}" type="sibTrans" cxnId="{7F2BE010-2235-4687-9EC6-E9478559AF0F}">
      <dgm:prSet/>
      <dgm:spPr/>
      <dgm:t>
        <a:bodyPr/>
        <a:lstStyle/>
        <a:p>
          <a:endParaRPr lang="en-US"/>
        </a:p>
      </dgm:t>
    </dgm:pt>
    <dgm:pt modelId="{B62FB388-7E04-43F0-A9E2-A08364D991BB}">
      <dgm:prSet phldrT="[Text]" custT="1"/>
      <dgm:spPr/>
      <dgm:t>
        <a:bodyPr/>
        <a:lstStyle/>
        <a:p>
          <a:r>
            <a:rPr lang="en-US" sz="2400" dirty="0" smtClean="0">
              <a:solidFill>
                <a:schemeClr val="tx1"/>
              </a:solidFill>
              <a:latin typeface="+mj-lt"/>
            </a:rPr>
            <a:t>Negotiate contract</a:t>
          </a:r>
          <a:endParaRPr lang="en-US" sz="2400" dirty="0">
            <a:solidFill>
              <a:schemeClr val="tx1"/>
            </a:solidFill>
            <a:latin typeface="+mj-lt"/>
          </a:endParaRPr>
        </a:p>
      </dgm:t>
    </dgm:pt>
    <dgm:pt modelId="{4970FAEA-4D74-4763-ACE4-E6D0184F122E}" type="parTrans" cxnId="{3039FFEC-1E0A-4D07-9312-7283A2DE7DAF}">
      <dgm:prSet/>
      <dgm:spPr/>
      <dgm:t>
        <a:bodyPr/>
        <a:lstStyle/>
        <a:p>
          <a:endParaRPr lang="en-US"/>
        </a:p>
      </dgm:t>
    </dgm:pt>
    <dgm:pt modelId="{12E05300-2601-4CF2-906F-E89E0617A28C}" type="sibTrans" cxnId="{3039FFEC-1E0A-4D07-9312-7283A2DE7DAF}">
      <dgm:prSet/>
      <dgm:spPr/>
      <dgm:t>
        <a:bodyPr/>
        <a:lstStyle/>
        <a:p>
          <a:endParaRPr lang="en-US"/>
        </a:p>
      </dgm:t>
    </dgm:pt>
    <dgm:pt modelId="{DD2CB051-ACB7-430D-88C9-AB5F3CF1861C}">
      <dgm:prSet phldrT="[Text]" custT="1"/>
      <dgm:spPr/>
      <dgm:t>
        <a:bodyPr/>
        <a:lstStyle/>
        <a:p>
          <a:r>
            <a:rPr lang="en-US" sz="2400" dirty="0" smtClean="0">
              <a:solidFill>
                <a:schemeClr val="tx1"/>
              </a:solidFill>
              <a:latin typeface="+mj-lt"/>
            </a:rPr>
            <a:t>Contract management</a:t>
          </a:r>
          <a:endParaRPr lang="en-US" sz="2400" dirty="0">
            <a:solidFill>
              <a:schemeClr val="tx1"/>
            </a:solidFill>
            <a:latin typeface="+mj-lt"/>
          </a:endParaRPr>
        </a:p>
      </dgm:t>
    </dgm:pt>
    <dgm:pt modelId="{FE58AF53-ACFA-42C8-B443-1CC6D952A625}" type="parTrans" cxnId="{5FF51395-A839-444D-8B48-017D088F3B61}">
      <dgm:prSet/>
      <dgm:spPr/>
      <dgm:t>
        <a:bodyPr/>
        <a:lstStyle/>
        <a:p>
          <a:endParaRPr lang="en-US"/>
        </a:p>
      </dgm:t>
    </dgm:pt>
    <dgm:pt modelId="{3CE31AEE-23FB-4026-B262-ACB79155ADA4}" type="sibTrans" cxnId="{5FF51395-A839-444D-8B48-017D088F3B61}">
      <dgm:prSet/>
      <dgm:spPr/>
      <dgm:t>
        <a:bodyPr/>
        <a:lstStyle/>
        <a:p>
          <a:endParaRPr lang="en-US"/>
        </a:p>
      </dgm:t>
    </dgm:pt>
    <dgm:pt modelId="{8F5B0B0A-2FEB-4577-BCD7-4ABBA623E167}" type="pres">
      <dgm:prSet presAssocID="{BA6803CC-D2B2-4EAA-9447-674D5A562D0D}" presName="outerComposite" presStyleCnt="0">
        <dgm:presLayoutVars>
          <dgm:chMax val="5"/>
          <dgm:dir/>
          <dgm:resizeHandles val="exact"/>
        </dgm:presLayoutVars>
      </dgm:prSet>
      <dgm:spPr/>
      <dgm:t>
        <a:bodyPr/>
        <a:lstStyle/>
        <a:p>
          <a:endParaRPr lang="en-US"/>
        </a:p>
      </dgm:t>
    </dgm:pt>
    <dgm:pt modelId="{D727F486-ABC9-42AF-8373-47502FAD0E7B}" type="pres">
      <dgm:prSet presAssocID="{BA6803CC-D2B2-4EAA-9447-674D5A562D0D}" presName="dummyMaxCanvas" presStyleCnt="0">
        <dgm:presLayoutVars/>
      </dgm:prSet>
      <dgm:spPr/>
      <dgm:t>
        <a:bodyPr/>
        <a:lstStyle/>
        <a:p>
          <a:endParaRPr lang="en-US"/>
        </a:p>
      </dgm:t>
    </dgm:pt>
    <dgm:pt modelId="{F2A48CA6-AD2B-447B-BAEC-DC4C4B46BC88}" type="pres">
      <dgm:prSet presAssocID="{BA6803CC-D2B2-4EAA-9447-674D5A562D0D}" presName="ThreeNodes_1" presStyleLbl="node1" presStyleIdx="0" presStyleCnt="3" custScaleX="116230" custLinFactNeighborX="8823" custLinFactNeighborY="-3623">
        <dgm:presLayoutVars>
          <dgm:bulletEnabled val="1"/>
        </dgm:presLayoutVars>
      </dgm:prSet>
      <dgm:spPr/>
      <dgm:t>
        <a:bodyPr/>
        <a:lstStyle/>
        <a:p>
          <a:endParaRPr lang="en-US"/>
        </a:p>
      </dgm:t>
    </dgm:pt>
    <dgm:pt modelId="{A882454A-F15A-49E6-A932-CE61C8DE4826}" type="pres">
      <dgm:prSet presAssocID="{BA6803CC-D2B2-4EAA-9447-674D5A562D0D}" presName="ThreeNodes_2" presStyleLbl="node1" presStyleIdx="1" presStyleCnt="3" custScaleX="117647" custLinFactNeighborX="3543" custLinFactNeighborY="2899">
        <dgm:presLayoutVars>
          <dgm:bulletEnabled val="1"/>
        </dgm:presLayoutVars>
      </dgm:prSet>
      <dgm:spPr/>
      <dgm:t>
        <a:bodyPr/>
        <a:lstStyle/>
        <a:p>
          <a:endParaRPr lang="en-US"/>
        </a:p>
      </dgm:t>
    </dgm:pt>
    <dgm:pt modelId="{ED4EED10-658B-47A0-8CCE-9609F0DA684E}" type="pres">
      <dgm:prSet presAssocID="{BA6803CC-D2B2-4EAA-9447-674D5A562D0D}" presName="ThreeNodes_3" presStyleLbl="node1" presStyleIdx="2" presStyleCnt="3" custScaleX="117647" custLinFactNeighborX="-10241" custLinFactNeighborY="2174">
        <dgm:presLayoutVars>
          <dgm:bulletEnabled val="1"/>
        </dgm:presLayoutVars>
      </dgm:prSet>
      <dgm:spPr/>
      <dgm:t>
        <a:bodyPr/>
        <a:lstStyle/>
        <a:p>
          <a:endParaRPr lang="en-US"/>
        </a:p>
      </dgm:t>
    </dgm:pt>
    <dgm:pt modelId="{8F4679AC-E990-4E79-9928-9877EA0E610E}" type="pres">
      <dgm:prSet presAssocID="{BA6803CC-D2B2-4EAA-9447-674D5A562D0D}" presName="ThreeConn_1-2" presStyleLbl="fgAccFollowNode1" presStyleIdx="0" presStyleCnt="2" custLinFactNeighborX="41193" custLinFactNeighborY="390">
        <dgm:presLayoutVars>
          <dgm:bulletEnabled val="1"/>
        </dgm:presLayoutVars>
      </dgm:prSet>
      <dgm:spPr/>
      <dgm:t>
        <a:bodyPr/>
        <a:lstStyle/>
        <a:p>
          <a:endParaRPr lang="en-US"/>
        </a:p>
      </dgm:t>
    </dgm:pt>
    <dgm:pt modelId="{8CCD787C-C0E1-4A89-A844-38E69F10D9F6}" type="pres">
      <dgm:prSet presAssocID="{BA6803CC-D2B2-4EAA-9447-674D5A562D0D}" presName="ThreeConn_2-3" presStyleLbl="fgAccFollowNode1" presStyleIdx="1" presStyleCnt="2" custLinFactNeighborX="12068" custLinFactNeighborY="301">
        <dgm:presLayoutVars>
          <dgm:bulletEnabled val="1"/>
        </dgm:presLayoutVars>
      </dgm:prSet>
      <dgm:spPr/>
      <dgm:t>
        <a:bodyPr/>
        <a:lstStyle/>
        <a:p>
          <a:endParaRPr lang="en-US"/>
        </a:p>
      </dgm:t>
    </dgm:pt>
    <dgm:pt modelId="{05AA01EA-0EE7-47B4-BF53-F9E367F02983}" type="pres">
      <dgm:prSet presAssocID="{BA6803CC-D2B2-4EAA-9447-674D5A562D0D}" presName="ThreeNodes_1_text" presStyleLbl="node1" presStyleIdx="2" presStyleCnt="3">
        <dgm:presLayoutVars>
          <dgm:bulletEnabled val="1"/>
        </dgm:presLayoutVars>
      </dgm:prSet>
      <dgm:spPr/>
      <dgm:t>
        <a:bodyPr/>
        <a:lstStyle/>
        <a:p>
          <a:endParaRPr lang="en-US"/>
        </a:p>
      </dgm:t>
    </dgm:pt>
    <dgm:pt modelId="{2CAE3827-C6C4-4E4C-AA0B-FAB9A007F8E7}" type="pres">
      <dgm:prSet presAssocID="{BA6803CC-D2B2-4EAA-9447-674D5A562D0D}" presName="ThreeNodes_2_text" presStyleLbl="node1" presStyleIdx="2" presStyleCnt="3">
        <dgm:presLayoutVars>
          <dgm:bulletEnabled val="1"/>
        </dgm:presLayoutVars>
      </dgm:prSet>
      <dgm:spPr/>
      <dgm:t>
        <a:bodyPr/>
        <a:lstStyle/>
        <a:p>
          <a:endParaRPr lang="en-US"/>
        </a:p>
      </dgm:t>
    </dgm:pt>
    <dgm:pt modelId="{364E9E52-F49D-4FED-8652-93C99C8E5539}" type="pres">
      <dgm:prSet presAssocID="{BA6803CC-D2B2-4EAA-9447-674D5A562D0D}" presName="ThreeNodes_3_text" presStyleLbl="node1" presStyleIdx="2" presStyleCnt="3">
        <dgm:presLayoutVars>
          <dgm:bulletEnabled val="1"/>
        </dgm:presLayoutVars>
      </dgm:prSet>
      <dgm:spPr/>
      <dgm:t>
        <a:bodyPr/>
        <a:lstStyle/>
        <a:p>
          <a:endParaRPr lang="en-US"/>
        </a:p>
      </dgm:t>
    </dgm:pt>
  </dgm:ptLst>
  <dgm:cxnLst>
    <dgm:cxn modelId="{3EC5C1B9-F31F-42A6-BE28-8ADE2392C806}" type="presOf" srcId="{3D668754-622E-44C6-AC33-8AF1F05B0784}" destId="{A882454A-F15A-49E6-A932-CE61C8DE4826}" srcOrd="0" destOrd="1" presId="urn:microsoft.com/office/officeart/2005/8/layout/vProcess5"/>
    <dgm:cxn modelId="{505C5965-14B2-4E08-AC92-9B73382212F4}" type="presOf" srcId="{B2417713-3FAE-40B9-98CA-4381D7907402}" destId="{05AA01EA-0EE7-47B4-BF53-F9E367F02983}" srcOrd="1" destOrd="0" presId="urn:microsoft.com/office/officeart/2005/8/layout/vProcess5"/>
    <dgm:cxn modelId="{3039FFEC-1E0A-4D07-9312-7283A2DE7DAF}" srcId="{FD4D0571-E113-4904-93BD-A21EAE4AD76F}" destId="{B62FB388-7E04-43F0-A9E2-A08364D991BB}" srcOrd="0" destOrd="0" parTransId="{4970FAEA-4D74-4763-ACE4-E6D0184F122E}" sibTransId="{12E05300-2601-4CF2-906F-E89E0617A28C}"/>
    <dgm:cxn modelId="{11175A00-3685-4301-8A34-5D49DC776103}" type="presOf" srcId="{EEF73A48-6541-4734-A391-7EE602E895F5}" destId="{05AA01EA-0EE7-47B4-BF53-F9E367F02983}" srcOrd="1" destOrd="2" presId="urn:microsoft.com/office/officeart/2005/8/layout/vProcess5"/>
    <dgm:cxn modelId="{17132345-1790-45BC-A954-9581C529E057}" type="presOf" srcId="{5F0E0CC6-1BC8-4821-BEA0-B04C709D9FA2}" destId="{05AA01EA-0EE7-47B4-BF53-F9E367F02983}" srcOrd="1" destOrd="1" presId="urn:microsoft.com/office/officeart/2005/8/layout/vProcess5"/>
    <dgm:cxn modelId="{7F2BE010-2235-4687-9EC6-E9478559AF0F}" srcId="{EDB1E2BA-92A8-4A23-B102-B2A65D4B0736}" destId="{07CBED58-1C88-4147-8713-BF17A8013275}" srcOrd="1" destOrd="0" parTransId="{B9BF9E2A-6B84-4BE8-BE7F-9C362191D50A}" sibTransId="{ECF72FEB-431D-4F09-BE14-54CE54B78C64}"/>
    <dgm:cxn modelId="{22E727B5-384D-4EBF-AC5B-D83F10A4C7A4}" type="presOf" srcId="{EDB1E2BA-92A8-4A23-B102-B2A65D4B0736}" destId="{2CAE3827-C6C4-4E4C-AA0B-FAB9A007F8E7}" srcOrd="1" destOrd="0" presId="urn:microsoft.com/office/officeart/2005/8/layout/vProcess5"/>
    <dgm:cxn modelId="{78A67427-80E4-42ED-84F2-0A6C79347DFA}" type="presOf" srcId="{EEF73A48-6541-4734-A391-7EE602E895F5}" destId="{F2A48CA6-AD2B-447B-BAEC-DC4C4B46BC88}" srcOrd="0" destOrd="2" presId="urn:microsoft.com/office/officeart/2005/8/layout/vProcess5"/>
    <dgm:cxn modelId="{EB538579-252A-4162-A033-231E4FB8EFD3}" type="presOf" srcId="{B2417713-3FAE-40B9-98CA-4381D7907402}" destId="{F2A48CA6-AD2B-447B-BAEC-DC4C4B46BC88}" srcOrd="0" destOrd="0" presId="urn:microsoft.com/office/officeart/2005/8/layout/vProcess5"/>
    <dgm:cxn modelId="{A917B862-183D-496A-9622-8B2423860D4B}" type="presOf" srcId="{5B7BD2AF-BA20-4C66-BF75-DA043204B053}" destId="{8F4679AC-E990-4E79-9928-9877EA0E610E}" srcOrd="0" destOrd="0" presId="urn:microsoft.com/office/officeart/2005/8/layout/vProcess5"/>
    <dgm:cxn modelId="{2A1AC37A-2C64-4BA3-A869-FA0C41B9DBEE}" srcId="{B2417713-3FAE-40B9-98CA-4381D7907402}" destId="{5F0E0CC6-1BC8-4821-BEA0-B04C709D9FA2}" srcOrd="0" destOrd="0" parTransId="{302B1DF2-A4BF-4C17-909E-3E2C316C0734}" sibTransId="{262B4C8B-FA05-4ED4-AD6E-A0A9AAE87B4F}"/>
    <dgm:cxn modelId="{0BC28841-179C-40B0-B2D1-9BC4BACCF584}" srcId="{EDB1E2BA-92A8-4A23-B102-B2A65D4B0736}" destId="{3D668754-622E-44C6-AC33-8AF1F05B0784}" srcOrd="0" destOrd="0" parTransId="{425EABAB-9662-4782-82A1-71DF0EAF30EB}" sibTransId="{5B755DFD-97F2-456E-90DD-1479A225461F}"/>
    <dgm:cxn modelId="{5FF51395-A839-444D-8B48-017D088F3B61}" srcId="{FD4D0571-E113-4904-93BD-A21EAE4AD76F}" destId="{DD2CB051-ACB7-430D-88C9-AB5F3CF1861C}" srcOrd="1" destOrd="0" parTransId="{FE58AF53-ACFA-42C8-B443-1CC6D952A625}" sibTransId="{3CE31AEE-23FB-4026-B262-ACB79155ADA4}"/>
    <dgm:cxn modelId="{25E4384C-BB28-4BFE-84AB-A2009EF85673}" srcId="{BA6803CC-D2B2-4EAA-9447-674D5A562D0D}" destId="{EDB1E2BA-92A8-4A23-B102-B2A65D4B0736}" srcOrd="1" destOrd="0" parTransId="{863315A4-ADBA-4668-98B9-F27B35166C2D}" sibTransId="{1B7A4533-273D-4213-94EE-2BF41259C293}"/>
    <dgm:cxn modelId="{2E165250-3ABC-463E-8CBA-27AD14D5E348}" type="presOf" srcId="{FD4D0571-E113-4904-93BD-A21EAE4AD76F}" destId="{364E9E52-F49D-4FED-8652-93C99C8E5539}" srcOrd="1" destOrd="0" presId="urn:microsoft.com/office/officeart/2005/8/layout/vProcess5"/>
    <dgm:cxn modelId="{4C42568B-A5F0-4C3A-BB3F-F8BD6789DC0D}" type="presOf" srcId="{BA6803CC-D2B2-4EAA-9447-674D5A562D0D}" destId="{8F5B0B0A-2FEB-4577-BCD7-4ABBA623E167}" srcOrd="0" destOrd="0" presId="urn:microsoft.com/office/officeart/2005/8/layout/vProcess5"/>
    <dgm:cxn modelId="{06E955B5-AF3A-4F90-8973-21E6CE584D17}" type="presOf" srcId="{DD2CB051-ACB7-430D-88C9-AB5F3CF1861C}" destId="{ED4EED10-658B-47A0-8CCE-9609F0DA684E}" srcOrd="0" destOrd="2" presId="urn:microsoft.com/office/officeart/2005/8/layout/vProcess5"/>
    <dgm:cxn modelId="{57510337-0251-4B13-B664-99E00D6BF04D}" type="presOf" srcId="{1B7A4533-273D-4213-94EE-2BF41259C293}" destId="{8CCD787C-C0E1-4A89-A844-38E69F10D9F6}" srcOrd="0" destOrd="0" presId="urn:microsoft.com/office/officeart/2005/8/layout/vProcess5"/>
    <dgm:cxn modelId="{03934BD6-9AD5-4962-B8AF-A1C15FD42771}" type="presOf" srcId="{5F0E0CC6-1BC8-4821-BEA0-B04C709D9FA2}" destId="{F2A48CA6-AD2B-447B-BAEC-DC4C4B46BC88}" srcOrd="0" destOrd="1" presId="urn:microsoft.com/office/officeart/2005/8/layout/vProcess5"/>
    <dgm:cxn modelId="{2425C8B1-ABA0-4F22-B183-299AE96BE206}" type="presOf" srcId="{07CBED58-1C88-4147-8713-BF17A8013275}" destId="{2CAE3827-C6C4-4E4C-AA0B-FAB9A007F8E7}" srcOrd="1" destOrd="2" presId="urn:microsoft.com/office/officeart/2005/8/layout/vProcess5"/>
    <dgm:cxn modelId="{C6E9AE58-B9ED-4C14-9B37-655F1F66AA1D}" srcId="{BA6803CC-D2B2-4EAA-9447-674D5A562D0D}" destId="{B2417713-3FAE-40B9-98CA-4381D7907402}" srcOrd="0" destOrd="0" parTransId="{94C37B7B-5381-4DB6-AC62-4DA8B92B37A2}" sibTransId="{5B7BD2AF-BA20-4C66-BF75-DA043204B053}"/>
    <dgm:cxn modelId="{D60EB80A-B2E8-4351-B1DE-38133AD41155}" type="presOf" srcId="{DD2CB051-ACB7-430D-88C9-AB5F3CF1861C}" destId="{364E9E52-F49D-4FED-8652-93C99C8E5539}" srcOrd="1" destOrd="2" presId="urn:microsoft.com/office/officeart/2005/8/layout/vProcess5"/>
    <dgm:cxn modelId="{C36621FA-2931-4947-9C8B-C296D05F4A6F}" type="presOf" srcId="{EDB1E2BA-92A8-4A23-B102-B2A65D4B0736}" destId="{A882454A-F15A-49E6-A932-CE61C8DE4826}" srcOrd="0" destOrd="0" presId="urn:microsoft.com/office/officeart/2005/8/layout/vProcess5"/>
    <dgm:cxn modelId="{999D4B3E-C97C-4B0D-9626-9E9293214215}" type="presOf" srcId="{07CBED58-1C88-4147-8713-BF17A8013275}" destId="{A882454A-F15A-49E6-A932-CE61C8DE4826}" srcOrd="0" destOrd="2" presId="urn:microsoft.com/office/officeart/2005/8/layout/vProcess5"/>
    <dgm:cxn modelId="{07720600-1A02-47F9-8C4F-D7D4660CDAE5}" srcId="{B2417713-3FAE-40B9-98CA-4381D7907402}" destId="{EEF73A48-6541-4734-A391-7EE602E895F5}" srcOrd="1" destOrd="0" parTransId="{83BFB1B1-2C2C-4D38-BACA-FB26347E3EE1}" sibTransId="{41F75563-7915-4716-9439-592B72BF87F4}"/>
    <dgm:cxn modelId="{AA69F725-230D-40D6-B531-8462CB29A75A}" type="presOf" srcId="{3D668754-622E-44C6-AC33-8AF1F05B0784}" destId="{2CAE3827-C6C4-4E4C-AA0B-FAB9A007F8E7}" srcOrd="1" destOrd="1" presId="urn:microsoft.com/office/officeart/2005/8/layout/vProcess5"/>
    <dgm:cxn modelId="{605CC892-9B3B-46EF-B448-85341A72BCED}" srcId="{BA6803CC-D2B2-4EAA-9447-674D5A562D0D}" destId="{FD4D0571-E113-4904-93BD-A21EAE4AD76F}" srcOrd="2" destOrd="0" parTransId="{BD042A5D-B40F-47BB-9694-996419BCC5DD}" sibTransId="{28FC987F-779A-4A69-BB5E-AA61076B2460}"/>
    <dgm:cxn modelId="{16B819F4-FFA9-42B8-9D19-851CCB4753D7}" type="presOf" srcId="{B62FB388-7E04-43F0-A9E2-A08364D991BB}" destId="{364E9E52-F49D-4FED-8652-93C99C8E5539}" srcOrd="1" destOrd="1" presId="urn:microsoft.com/office/officeart/2005/8/layout/vProcess5"/>
    <dgm:cxn modelId="{1984F8DF-98E5-42B7-BF1A-C0E5DA8FF851}" type="presOf" srcId="{B62FB388-7E04-43F0-A9E2-A08364D991BB}" destId="{ED4EED10-658B-47A0-8CCE-9609F0DA684E}" srcOrd="0" destOrd="1" presId="urn:microsoft.com/office/officeart/2005/8/layout/vProcess5"/>
    <dgm:cxn modelId="{7AC77CD3-05A7-4C38-88E7-9A508F1BB273}" type="presOf" srcId="{FD4D0571-E113-4904-93BD-A21EAE4AD76F}" destId="{ED4EED10-658B-47A0-8CCE-9609F0DA684E}" srcOrd="0" destOrd="0" presId="urn:microsoft.com/office/officeart/2005/8/layout/vProcess5"/>
    <dgm:cxn modelId="{9D5BF45F-09B2-4875-9851-577ACC009EE4}" type="presParOf" srcId="{8F5B0B0A-2FEB-4577-BCD7-4ABBA623E167}" destId="{D727F486-ABC9-42AF-8373-47502FAD0E7B}" srcOrd="0" destOrd="0" presId="urn:microsoft.com/office/officeart/2005/8/layout/vProcess5"/>
    <dgm:cxn modelId="{C6A46840-A5B1-4379-8220-F8CF4B918EBB}" type="presParOf" srcId="{8F5B0B0A-2FEB-4577-BCD7-4ABBA623E167}" destId="{F2A48CA6-AD2B-447B-BAEC-DC4C4B46BC88}" srcOrd="1" destOrd="0" presId="urn:microsoft.com/office/officeart/2005/8/layout/vProcess5"/>
    <dgm:cxn modelId="{9C85E604-0737-448F-96A8-2FA4906ACCA5}" type="presParOf" srcId="{8F5B0B0A-2FEB-4577-BCD7-4ABBA623E167}" destId="{A882454A-F15A-49E6-A932-CE61C8DE4826}" srcOrd="2" destOrd="0" presId="urn:microsoft.com/office/officeart/2005/8/layout/vProcess5"/>
    <dgm:cxn modelId="{B1F944B7-BE81-4111-A5E0-B12078F57036}" type="presParOf" srcId="{8F5B0B0A-2FEB-4577-BCD7-4ABBA623E167}" destId="{ED4EED10-658B-47A0-8CCE-9609F0DA684E}" srcOrd="3" destOrd="0" presId="urn:microsoft.com/office/officeart/2005/8/layout/vProcess5"/>
    <dgm:cxn modelId="{85E24B08-F33B-4889-897A-93249D53BC26}" type="presParOf" srcId="{8F5B0B0A-2FEB-4577-BCD7-4ABBA623E167}" destId="{8F4679AC-E990-4E79-9928-9877EA0E610E}" srcOrd="4" destOrd="0" presId="urn:microsoft.com/office/officeart/2005/8/layout/vProcess5"/>
    <dgm:cxn modelId="{32EA1041-AE96-404B-B07B-37D8BE975FAB}" type="presParOf" srcId="{8F5B0B0A-2FEB-4577-BCD7-4ABBA623E167}" destId="{8CCD787C-C0E1-4A89-A844-38E69F10D9F6}" srcOrd="5" destOrd="0" presId="urn:microsoft.com/office/officeart/2005/8/layout/vProcess5"/>
    <dgm:cxn modelId="{CA3A500A-F303-43F1-BC74-B3A25048AD2B}" type="presParOf" srcId="{8F5B0B0A-2FEB-4577-BCD7-4ABBA623E167}" destId="{05AA01EA-0EE7-47B4-BF53-F9E367F02983}" srcOrd="6" destOrd="0" presId="urn:microsoft.com/office/officeart/2005/8/layout/vProcess5"/>
    <dgm:cxn modelId="{096038D0-95FF-4D4B-BE97-5798B0A16BC8}" type="presParOf" srcId="{8F5B0B0A-2FEB-4577-BCD7-4ABBA623E167}" destId="{2CAE3827-C6C4-4E4C-AA0B-FAB9A007F8E7}" srcOrd="7" destOrd="0" presId="urn:microsoft.com/office/officeart/2005/8/layout/vProcess5"/>
    <dgm:cxn modelId="{2392DC21-439C-4B4A-B58A-73F3D240A39D}" type="presParOf" srcId="{8F5B0B0A-2FEB-4577-BCD7-4ABBA623E167}" destId="{364E9E52-F49D-4FED-8652-93C99C8E553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7EB85C-E501-46EE-A3DB-EACD645C160F}" type="doc">
      <dgm:prSet loTypeId="urn:microsoft.com/office/officeart/2005/8/layout/chevron2" loCatId="list" qsTypeId="urn:microsoft.com/office/officeart/2005/8/quickstyle/3d2" qsCatId="3D" csTypeId="urn:microsoft.com/office/officeart/2005/8/colors/colorful1#4" csCatId="colorful" phldr="1"/>
      <dgm:spPr/>
      <dgm:t>
        <a:bodyPr/>
        <a:lstStyle/>
        <a:p>
          <a:endParaRPr lang="en-US"/>
        </a:p>
      </dgm:t>
    </dgm:pt>
    <dgm:pt modelId="{7B56C265-D3C4-4D09-A4BE-E124C74D629D}">
      <dgm:prSet phldrT="[Text]" custT="1"/>
      <dgm:spPr/>
      <dgm:t>
        <a:bodyPr/>
        <a:lstStyle/>
        <a:p>
          <a:r>
            <a:rPr lang="en-US" sz="2800" dirty="0" smtClean="0">
              <a:solidFill>
                <a:schemeClr val="tx1"/>
              </a:solidFill>
              <a:latin typeface="+mj-lt"/>
            </a:rPr>
            <a:t>Issues</a:t>
          </a:r>
          <a:endParaRPr lang="en-US" sz="2800" dirty="0">
            <a:solidFill>
              <a:schemeClr val="tx1"/>
            </a:solidFill>
            <a:latin typeface="+mj-lt"/>
          </a:endParaRPr>
        </a:p>
      </dgm:t>
    </dgm:pt>
    <dgm:pt modelId="{E5BBA8F4-98EF-4A26-B155-2AF490971590}" type="parTrans" cxnId="{F58E356E-ED3D-480B-8D1B-E993890D40E9}">
      <dgm:prSet/>
      <dgm:spPr/>
      <dgm:t>
        <a:bodyPr/>
        <a:lstStyle/>
        <a:p>
          <a:endParaRPr lang="en-US" sz="2800">
            <a:solidFill>
              <a:schemeClr val="tx1"/>
            </a:solidFill>
            <a:latin typeface="+mj-lt"/>
          </a:endParaRPr>
        </a:p>
      </dgm:t>
    </dgm:pt>
    <dgm:pt modelId="{BC47F1F8-DD74-4DA3-8CEA-FAE563047AD7}" type="sibTrans" cxnId="{F58E356E-ED3D-480B-8D1B-E993890D40E9}">
      <dgm:prSet/>
      <dgm:spPr/>
      <dgm:t>
        <a:bodyPr/>
        <a:lstStyle/>
        <a:p>
          <a:endParaRPr lang="en-US" sz="2800">
            <a:solidFill>
              <a:schemeClr val="tx1"/>
            </a:solidFill>
            <a:latin typeface="+mj-lt"/>
          </a:endParaRPr>
        </a:p>
      </dgm:t>
    </dgm:pt>
    <dgm:pt modelId="{0FD016C1-0B44-46EE-A937-BF8D2D17F8BF}">
      <dgm:prSet phldrT="[Text]" custT="1"/>
      <dgm:spPr/>
      <dgm:t>
        <a:bodyPr/>
        <a:lstStyle/>
        <a:p>
          <a:r>
            <a:rPr lang="en-US" sz="2400" dirty="0" smtClean="0">
              <a:solidFill>
                <a:schemeClr val="tx1"/>
              </a:solidFill>
              <a:latin typeface="+mj-lt"/>
            </a:rPr>
            <a:t>Vendor encroachment</a:t>
          </a:r>
          <a:endParaRPr lang="en-US" sz="2400" dirty="0">
            <a:solidFill>
              <a:schemeClr val="tx1"/>
            </a:solidFill>
            <a:latin typeface="+mj-lt"/>
          </a:endParaRPr>
        </a:p>
      </dgm:t>
    </dgm:pt>
    <dgm:pt modelId="{7986246D-92F4-47B7-8D8E-FCC3A54EE1D8}" type="parTrans" cxnId="{3E117F3A-07C4-498A-9312-023135C2FC41}">
      <dgm:prSet/>
      <dgm:spPr/>
      <dgm:t>
        <a:bodyPr/>
        <a:lstStyle/>
        <a:p>
          <a:endParaRPr lang="en-US" sz="2800">
            <a:solidFill>
              <a:schemeClr val="tx1"/>
            </a:solidFill>
            <a:latin typeface="+mj-lt"/>
          </a:endParaRPr>
        </a:p>
      </dgm:t>
    </dgm:pt>
    <dgm:pt modelId="{EDC1E27B-836E-4855-B184-13811A26615A}" type="sibTrans" cxnId="{3E117F3A-07C4-498A-9312-023135C2FC41}">
      <dgm:prSet/>
      <dgm:spPr/>
      <dgm:t>
        <a:bodyPr/>
        <a:lstStyle/>
        <a:p>
          <a:endParaRPr lang="en-US" sz="2800">
            <a:solidFill>
              <a:schemeClr val="tx1"/>
            </a:solidFill>
            <a:latin typeface="+mj-lt"/>
          </a:endParaRPr>
        </a:p>
      </dgm:t>
    </dgm:pt>
    <dgm:pt modelId="{A5D825C0-AE0B-4473-9644-F8D62A0A8546}">
      <dgm:prSet phldrT="[Text]" custT="1"/>
      <dgm:spPr/>
      <dgm:t>
        <a:bodyPr/>
        <a:lstStyle/>
        <a:p>
          <a:r>
            <a:rPr lang="en-US" sz="2400" dirty="0" smtClean="0">
              <a:solidFill>
                <a:schemeClr val="tx1"/>
              </a:solidFill>
              <a:latin typeface="+mj-lt"/>
            </a:rPr>
            <a:t>Relationships</a:t>
          </a:r>
          <a:endParaRPr lang="en-US" sz="2400" dirty="0">
            <a:solidFill>
              <a:schemeClr val="tx1"/>
            </a:solidFill>
            <a:latin typeface="+mj-lt"/>
          </a:endParaRPr>
        </a:p>
      </dgm:t>
    </dgm:pt>
    <dgm:pt modelId="{F3C46FBF-BAB9-4B6F-967D-1811EDB195C2}" type="parTrans" cxnId="{C2FA85E1-7041-4ADF-A334-52124BFBDB4D}">
      <dgm:prSet/>
      <dgm:spPr/>
      <dgm:t>
        <a:bodyPr/>
        <a:lstStyle/>
        <a:p>
          <a:endParaRPr lang="en-US" sz="2800">
            <a:solidFill>
              <a:schemeClr val="tx1"/>
            </a:solidFill>
            <a:latin typeface="+mj-lt"/>
          </a:endParaRPr>
        </a:p>
      </dgm:t>
    </dgm:pt>
    <dgm:pt modelId="{52BEBD1B-859C-4E51-8E61-14EA81C51D31}" type="sibTrans" cxnId="{C2FA85E1-7041-4ADF-A334-52124BFBDB4D}">
      <dgm:prSet/>
      <dgm:spPr/>
      <dgm:t>
        <a:bodyPr/>
        <a:lstStyle/>
        <a:p>
          <a:endParaRPr lang="en-US" sz="2800">
            <a:solidFill>
              <a:schemeClr val="tx1"/>
            </a:solidFill>
            <a:latin typeface="+mj-lt"/>
          </a:endParaRPr>
        </a:p>
      </dgm:t>
    </dgm:pt>
    <dgm:pt modelId="{9B2ACAFD-C768-46B5-92F4-29E3142AED18}">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43DDCD0C-706F-41BD-9062-B7B00A5D802E}" type="parTrans" cxnId="{FECF43A9-4D93-471E-9234-D52310647F4C}">
      <dgm:prSet/>
      <dgm:spPr/>
      <dgm:t>
        <a:bodyPr/>
        <a:lstStyle/>
        <a:p>
          <a:endParaRPr lang="en-US" sz="2800">
            <a:solidFill>
              <a:schemeClr val="tx1"/>
            </a:solidFill>
            <a:latin typeface="+mj-lt"/>
          </a:endParaRPr>
        </a:p>
      </dgm:t>
    </dgm:pt>
    <dgm:pt modelId="{438001DE-3EE2-4498-A9D0-4BB1FB95AC89}" type="sibTrans" cxnId="{FECF43A9-4D93-471E-9234-D52310647F4C}">
      <dgm:prSet/>
      <dgm:spPr/>
      <dgm:t>
        <a:bodyPr/>
        <a:lstStyle/>
        <a:p>
          <a:endParaRPr lang="en-US" sz="2800">
            <a:solidFill>
              <a:schemeClr val="tx1"/>
            </a:solidFill>
            <a:latin typeface="+mj-lt"/>
          </a:endParaRPr>
        </a:p>
      </dgm:t>
    </dgm:pt>
    <dgm:pt modelId="{C449C243-CBD4-461C-8C83-F82F6CA1FA97}">
      <dgm:prSet phldrT="[Text]" custT="1"/>
      <dgm:spPr/>
      <dgm:t>
        <a:bodyPr/>
        <a:lstStyle/>
        <a:p>
          <a:r>
            <a:rPr lang="en-US" sz="2400" dirty="0" smtClean="0">
              <a:solidFill>
                <a:schemeClr val="tx1"/>
              </a:solidFill>
              <a:latin typeface="+mj-lt"/>
            </a:rPr>
            <a:t>Agency staff participation</a:t>
          </a:r>
          <a:endParaRPr lang="en-US" sz="2400" dirty="0">
            <a:solidFill>
              <a:schemeClr val="tx1"/>
            </a:solidFill>
            <a:latin typeface="+mj-lt"/>
          </a:endParaRPr>
        </a:p>
      </dgm:t>
    </dgm:pt>
    <dgm:pt modelId="{1AAD7076-8A21-4330-A3A3-A2D476F82E78}" type="parTrans" cxnId="{9E990AF2-E45F-4255-830C-1B8A306804C0}">
      <dgm:prSet/>
      <dgm:spPr/>
      <dgm:t>
        <a:bodyPr/>
        <a:lstStyle/>
        <a:p>
          <a:endParaRPr lang="en-US" sz="2800">
            <a:solidFill>
              <a:schemeClr val="tx1"/>
            </a:solidFill>
            <a:latin typeface="+mj-lt"/>
          </a:endParaRPr>
        </a:p>
      </dgm:t>
    </dgm:pt>
    <dgm:pt modelId="{9588C42D-33BC-4433-86F2-7FD55452A7CF}" type="sibTrans" cxnId="{9E990AF2-E45F-4255-830C-1B8A306804C0}">
      <dgm:prSet/>
      <dgm:spPr/>
      <dgm:t>
        <a:bodyPr/>
        <a:lstStyle/>
        <a:p>
          <a:endParaRPr lang="en-US" sz="2800">
            <a:solidFill>
              <a:schemeClr val="tx1"/>
            </a:solidFill>
            <a:latin typeface="+mj-lt"/>
          </a:endParaRPr>
        </a:p>
      </dgm:t>
    </dgm:pt>
    <dgm:pt modelId="{A7CBD192-5A5E-4BAD-8905-4A63AEC114F8}">
      <dgm:prSet phldrT="[Text]" custT="1"/>
      <dgm:spPr/>
      <dgm:t>
        <a:bodyPr/>
        <a:lstStyle/>
        <a:p>
          <a:r>
            <a:rPr lang="en-US" sz="2400" dirty="0" smtClean="0">
              <a:solidFill>
                <a:schemeClr val="tx1"/>
              </a:solidFill>
              <a:latin typeface="+mj-lt"/>
            </a:rPr>
            <a:t>Disclose &amp; recuse</a:t>
          </a:r>
          <a:endParaRPr lang="en-US" sz="2400" dirty="0">
            <a:solidFill>
              <a:schemeClr val="tx1"/>
            </a:solidFill>
            <a:latin typeface="+mj-lt"/>
          </a:endParaRPr>
        </a:p>
      </dgm:t>
    </dgm:pt>
    <dgm:pt modelId="{7CF31EA2-35F8-4BFB-A41F-E415ABE93A9F}" type="parTrans" cxnId="{E53E49E4-80C4-4250-A497-6D2A5DA981BD}">
      <dgm:prSet/>
      <dgm:spPr/>
      <dgm:t>
        <a:bodyPr/>
        <a:lstStyle/>
        <a:p>
          <a:endParaRPr lang="en-US" sz="2800">
            <a:solidFill>
              <a:schemeClr val="tx1"/>
            </a:solidFill>
            <a:latin typeface="+mj-lt"/>
          </a:endParaRPr>
        </a:p>
      </dgm:t>
    </dgm:pt>
    <dgm:pt modelId="{8903A850-6A9B-4224-B360-42EE16C7FC07}" type="sibTrans" cxnId="{E53E49E4-80C4-4250-A497-6D2A5DA981BD}">
      <dgm:prSet/>
      <dgm:spPr/>
      <dgm:t>
        <a:bodyPr/>
        <a:lstStyle/>
        <a:p>
          <a:endParaRPr lang="en-US" sz="2800">
            <a:solidFill>
              <a:schemeClr val="tx1"/>
            </a:solidFill>
            <a:latin typeface="+mj-lt"/>
          </a:endParaRPr>
        </a:p>
      </dgm:t>
    </dgm:pt>
    <dgm:pt modelId="{67FCACF0-111E-4A32-BCDE-6A3CD556B150}">
      <dgm:prSet phldrT="[Text]" custT="1"/>
      <dgm:spPr/>
      <dgm:t>
        <a:bodyPr/>
        <a:lstStyle/>
        <a:p>
          <a:r>
            <a:rPr lang="en-US" sz="2400" dirty="0" smtClean="0">
              <a:solidFill>
                <a:schemeClr val="tx1"/>
              </a:solidFill>
              <a:latin typeface="+mj-lt"/>
            </a:rPr>
            <a:t>Confidential information</a:t>
          </a:r>
          <a:endParaRPr lang="en-US" sz="2400" dirty="0">
            <a:solidFill>
              <a:schemeClr val="tx1"/>
            </a:solidFill>
            <a:latin typeface="+mj-lt"/>
          </a:endParaRPr>
        </a:p>
      </dgm:t>
    </dgm:pt>
    <dgm:pt modelId="{4E04CEE0-15AD-4747-B831-F29D3B9AB150}" type="parTrans" cxnId="{61613C96-8921-4556-9BBC-BA5775203BDA}">
      <dgm:prSet/>
      <dgm:spPr/>
      <dgm:t>
        <a:bodyPr/>
        <a:lstStyle/>
        <a:p>
          <a:endParaRPr lang="en-US">
            <a:solidFill>
              <a:schemeClr val="tx1"/>
            </a:solidFill>
          </a:endParaRPr>
        </a:p>
      </dgm:t>
    </dgm:pt>
    <dgm:pt modelId="{91ABF6CD-6873-4095-8119-5232527AE634}" type="sibTrans" cxnId="{61613C96-8921-4556-9BBC-BA5775203BDA}">
      <dgm:prSet/>
      <dgm:spPr/>
      <dgm:t>
        <a:bodyPr/>
        <a:lstStyle/>
        <a:p>
          <a:endParaRPr lang="en-US">
            <a:solidFill>
              <a:schemeClr val="tx1"/>
            </a:solidFill>
          </a:endParaRPr>
        </a:p>
      </dgm:t>
    </dgm:pt>
    <dgm:pt modelId="{37840B34-DAE0-4334-8581-0447572F92D7}">
      <dgm:prSet phldrT="[Text]" custT="1"/>
      <dgm:spPr/>
      <dgm:t>
        <a:bodyPr/>
        <a:lstStyle/>
        <a:p>
          <a:r>
            <a:rPr lang="en-US" sz="2400" dirty="0" smtClean="0">
              <a:solidFill>
                <a:schemeClr val="tx1"/>
              </a:solidFill>
              <a:latin typeface="+mj-lt"/>
            </a:rPr>
            <a:t>Limit communication</a:t>
          </a:r>
          <a:endParaRPr lang="en-US" sz="2400" dirty="0">
            <a:solidFill>
              <a:schemeClr val="tx1"/>
            </a:solidFill>
            <a:latin typeface="+mj-lt"/>
          </a:endParaRPr>
        </a:p>
      </dgm:t>
    </dgm:pt>
    <dgm:pt modelId="{052EC6F4-12DD-4E24-9359-A8F6757D6646}" type="parTrans" cxnId="{89581120-99BA-4838-BA1F-EE3609D27309}">
      <dgm:prSet/>
      <dgm:spPr/>
      <dgm:t>
        <a:bodyPr/>
        <a:lstStyle/>
        <a:p>
          <a:endParaRPr lang="en-US">
            <a:solidFill>
              <a:schemeClr val="tx1"/>
            </a:solidFill>
          </a:endParaRPr>
        </a:p>
      </dgm:t>
    </dgm:pt>
    <dgm:pt modelId="{F4FD47E9-FADD-4B05-92F0-B7D031624CB3}" type="sibTrans" cxnId="{89581120-99BA-4838-BA1F-EE3609D27309}">
      <dgm:prSet/>
      <dgm:spPr/>
      <dgm:t>
        <a:bodyPr/>
        <a:lstStyle/>
        <a:p>
          <a:endParaRPr lang="en-US">
            <a:solidFill>
              <a:schemeClr val="tx1"/>
            </a:solidFill>
          </a:endParaRPr>
        </a:p>
      </dgm:t>
    </dgm:pt>
    <dgm:pt modelId="{E57330E7-D8F3-44CA-A1D4-A013AADEC614}">
      <dgm:prSet phldrT="[Text]" custT="1"/>
      <dgm:spPr/>
      <dgm:t>
        <a:bodyPr/>
        <a:lstStyle/>
        <a:p>
          <a:r>
            <a:rPr lang="en-US" sz="2400" dirty="0" smtClean="0">
              <a:solidFill>
                <a:schemeClr val="tx1"/>
              </a:solidFill>
              <a:latin typeface="+mj-lt"/>
            </a:rPr>
            <a:t>Objective requirements</a:t>
          </a:r>
          <a:endParaRPr lang="en-US" sz="2400" dirty="0">
            <a:solidFill>
              <a:schemeClr val="tx1"/>
            </a:solidFill>
            <a:latin typeface="+mj-lt"/>
          </a:endParaRPr>
        </a:p>
      </dgm:t>
    </dgm:pt>
    <dgm:pt modelId="{D28A0B35-BCC1-4DB9-89DA-803CCAABFA71}" type="parTrans" cxnId="{70149597-12A6-4A3C-8EAB-3B306376CCDF}">
      <dgm:prSet/>
      <dgm:spPr/>
      <dgm:t>
        <a:bodyPr/>
        <a:lstStyle/>
        <a:p>
          <a:endParaRPr lang="en-US">
            <a:solidFill>
              <a:schemeClr val="tx1"/>
            </a:solidFill>
          </a:endParaRPr>
        </a:p>
      </dgm:t>
    </dgm:pt>
    <dgm:pt modelId="{B1824E15-6BB0-47F6-99EF-DC0767A033CC}" type="sibTrans" cxnId="{70149597-12A6-4A3C-8EAB-3B306376CCDF}">
      <dgm:prSet/>
      <dgm:spPr/>
      <dgm:t>
        <a:bodyPr/>
        <a:lstStyle/>
        <a:p>
          <a:endParaRPr lang="en-US">
            <a:solidFill>
              <a:schemeClr val="tx1"/>
            </a:solidFill>
          </a:endParaRPr>
        </a:p>
      </dgm:t>
    </dgm:pt>
    <dgm:pt modelId="{46164822-DC71-4C7A-A465-0F11F84A4035}" type="pres">
      <dgm:prSet presAssocID="{697EB85C-E501-46EE-A3DB-EACD645C160F}" presName="linearFlow" presStyleCnt="0">
        <dgm:presLayoutVars>
          <dgm:dir/>
          <dgm:animLvl val="lvl"/>
          <dgm:resizeHandles val="exact"/>
        </dgm:presLayoutVars>
      </dgm:prSet>
      <dgm:spPr/>
      <dgm:t>
        <a:bodyPr/>
        <a:lstStyle/>
        <a:p>
          <a:endParaRPr lang="en-US"/>
        </a:p>
      </dgm:t>
    </dgm:pt>
    <dgm:pt modelId="{C73E616A-F3D9-41AE-B187-1D2538D4289D}" type="pres">
      <dgm:prSet presAssocID="{7B56C265-D3C4-4D09-A4BE-E124C74D629D}" presName="composite" presStyleCnt="0"/>
      <dgm:spPr/>
      <dgm:t>
        <a:bodyPr/>
        <a:lstStyle/>
        <a:p>
          <a:endParaRPr lang="en-US"/>
        </a:p>
      </dgm:t>
    </dgm:pt>
    <dgm:pt modelId="{854E0A36-E421-498B-9429-7465722B7597}" type="pres">
      <dgm:prSet presAssocID="{7B56C265-D3C4-4D09-A4BE-E124C74D629D}" presName="parentText" presStyleLbl="alignNode1" presStyleIdx="0" presStyleCnt="2">
        <dgm:presLayoutVars>
          <dgm:chMax val="1"/>
          <dgm:bulletEnabled val="1"/>
        </dgm:presLayoutVars>
      </dgm:prSet>
      <dgm:spPr/>
      <dgm:t>
        <a:bodyPr/>
        <a:lstStyle/>
        <a:p>
          <a:endParaRPr lang="en-US"/>
        </a:p>
      </dgm:t>
    </dgm:pt>
    <dgm:pt modelId="{8627F77D-4B1C-4F5D-91AD-3CCD57403E03}" type="pres">
      <dgm:prSet presAssocID="{7B56C265-D3C4-4D09-A4BE-E124C74D629D}" presName="descendantText" presStyleLbl="alignAcc1" presStyleIdx="0" presStyleCnt="2">
        <dgm:presLayoutVars>
          <dgm:bulletEnabled val="1"/>
        </dgm:presLayoutVars>
      </dgm:prSet>
      <dgm:spPr/>
      <dgm:t>
        <a:bodyPr/>
        <a:lstStyle/>
        <a:p>
          <a:endParaRPr lang="en-US"/>
        </a:p>
      </dgm:t>
    </dgm:pt>
    <dgm:pt modelId="{A7C28767-CF79-4B8D-A15F-52055D2B33EE}" type="pres">
      <dgm:prSet presAssocID="{BC47F1F8-DD74-4DA3-8CEA-FAE563047AD7}" presName="sp" presStyleCnt="0"/>
      <dgm:spPr/>
      <dgm:t>
        <a:bodyPr/>
        <a:lstStyle/>
        <a:p>
          <a:endParaRPr lang="en-US"/>
        </a:p>
      </dgm:t>
    </dgm:pt>
    <dgm:pt modelId="{99F519C1-0B9C-459A-882C-48125B9CFC83}" type="pres">
      <dgm:prSet presAssocID="{9B2ACAFD-C768-46B5-92F4-29E3142AED18}" presName="composite" presStyleCnt="0"/>
      <dgm:spPr/>
      <dgm:t>
        <a:bodyPr/>
        <a:lstStyle/>
        <a:p>
          <a:endParaRPr lang="en-US"/>
        </a:p>
      </dgm:t>
    </dgm:pt>
    <dgm:pt modelId="{05C6A5D5-E130-465D-AB0A-F43518B2D1DF}" type="pres">
      <dgm:prSet presAssocID="{9B2ACAFD-C768-46B5-92F4-29E3142AED18}" presName="parentText" presStyleLbl="alignNode1" presStyleIdx="1" presStyleCnt="2">
        <dgm:presLayoutVars>
          <dgm:chMax val="1"/>
          <dgm:bulletEnabled val="1"/>
        </dgm:presLayoutVars>
      </dgm:prSet>
      <dgm:spPr/>
      <dgm:t>
        <a:bodyPr/>
        <a:lstStyle/>
        <a:p>
          <a:endParaRPr lang="en-US"/>
        </a:p>
      </dgm:t>
    </dgm:pt>
    <dgm:pt modelId="{457F3B5A-1C56-4BA3-A082-4D7DCB9D0BEA}" type="pres">
      <dgm:prSet presAssocID="{9B2ACAFD-C768-46B5-92F4-29E3142AED18}" presName="descendantText" presStyleLbl="alignAcc1" presStyleIdx="1" presStyleCnt="2" custScaleY="133513">
        <dgm:presLayoutVars>
          <dgm:bulletEnabled val="1"/>
        </dgm:presLayoutVars>
      </dgm:prSet>
      <dgm:spPr/>
      <dgm:t>
        <a:bodyPr/>
        <a:lstStyle/>
        <a:p>
          <a:endParaRPr lang="en-US"/>
        </a:p>
      </dgm:t>
    </dgm:pt>
  </dgm:ptLst>
  <dgm:cxnLst>
    <dgm:cxn modelId="{9E990AF2-E45F-4255-830C-1B8A306804C0}" srcId="{9B2ACAFD-C768-46B5-92F4-29E3142AED18}" destId="{C449C243-CBD4-461C-8C83-F82F6CA1FA97}" srcOrd="0" destOrd="0" parTransId="{1AAD7076-8A21-4330-A3A3-A2D476F82E78}" sibTransId="{9588C42D-33BC-4433-86F2-7FD55452A7CF}"/>
    <dgm:cxn modelId="{E53E49E4-80C4-4250-A497-6D2A5DA981BD}" srcId="{9B2ACAFD-C768-46B5-92F4-29E3142AED18}" destId="{A7CBD192-5A5E-4BAD-8905-4A63AEC114F8}" srcOrd="1" destOrd="0" parTransId="{7CF31EA2-35F8-4BFB-A41F-E415ABE93A9F}" sibTransId="{8903A850-6A9B-4224-B360-42EE16C7FC07}"/>
    <dgm:cxn modelId="{26CD7F85-1D2D-45BD-B930-FB4D288C4CFA}" type="presOf" srcId="{A5D825C0-AE0B-4473-9644-F8D62A0A8546}" destId="{8627F77D-4B1C-4F5D-91AD-3CCD57403E03}" srcOrd="0" destOrd="1" presId="urn:microsoft.com/office/officeart/2005/8/layout/chevron2"/>
    <dgm:cxn modelId="{C2FA85E1-7041-4ADF-A334-52124BFBDB4D}" srcId="{7B56C265-D3C4-4D09-A4BE-E124C74D629D}" destId="{A5D825C0-AE0B-4473-9644-F8D62A0A8546}" srcOrd="1" destOrd="0" parTransId="{F3C46FBF-BAB9-4B6F-967D-1811EDB195C2}" sibTransId="{52BEBD1B-859C-4E51-8E61-14EA81C51D31}"/>
    <dgm:cxn modelId="{C962A286-81D0-46B0-8E66-14EC26ADED63}" type="presOf" srcId="{697EB85C-E501-46EE-A3DB-EACD645C160F}" destId="{46164822-DC71-4C7A-A465-0F11F84A4035}" srcOrd="0" destOrd="0" presId="urn:microsoft.com/office/officeart/2005/8/layout/chevron2"/>
    <dgm:cxn modelId="{4E9680A6-C1C5-4370-99CA-8C7C2E2C4AAA}" type="presOf" srcId="{A7CBD192-5A5E-4BAD-8905-4A63AEC114F8}" destId="{457F3B5A-1C56-4BA3-A082-4D7DCB9D0BEA}" srcOrd="0" destOrd="1" presId="urn:microsoft.com/office/officeart/2005/8/layout/chevron2"/>
    <dgm:cxn modelId="{3E117F3A-07C4-498A-9312-023135C2FC41}" srcId="{7B56C265-D3C4-4D09-A4BE-E124C74D629D}" destId="{0FD016C1-0B44-46EE-A937-BF8D2D17F8BF}" srcOrd="0" destOrd="0" parTransId="{7986246D-92F4-47B7-8D8E-FCC3A54EE1D8}" sibTransId="{EDC1E27B-836E-4855-B184-13811A26615A}"/>
    <dgm:cxn modelId="{00A883AE-F6A9-4FB6-A789-0F2C438DB3A6}" type="presOf" srcId="{E57330E7-D8F3-44CA-A1D4-A013AADEC614}" destId="{457F3B5A-1C56-4BA3-A082-4D7DCB9D0BEA}" srcOrd="0" destOrd="3" presId="urn:microsoft.com/office/officeart/2005/8/layout/chevron2"/>
    <dgm:cxn modelId="{70149597-12A6-4A3C-8EAB-3B306376CCDF}" srcId="{9B2ACAFD-C768-46B5-92F4-29E3142AED18}" destId="{E57330E7-D8F3-44CA-A1D4-A013AADEC614}" srcOrd="3" destOrd="0" parTransId="{D28A0B35-BCC1-4DB9-89DA-803CCAABFA71}" sibTransId="{B1824E15-6BB0-47F6-99EF-DC0767A033CC}"/>
    <dgm:cxn modelId="{89581120-99BA-4838-BA1F-EE3609D27309}" srcId="{9B2ACAFD-C768-46B5-92F4-29E3142AED18}" destId="{37840B34-DAE0-4334-8581-0447572F92D7}" srcOrd="2" destOrd="0" parTransId="{052EC6F4-12DD-4E24-9359-A8F6757D6646}" sibTransId="{F4FD47E9-FADD-4B05-92F0-B7D031624CB3}"/>
    <dgm:cxn modelId="{61613C96-8921-4556-9BBC-BA5775203BDA}" srcId="{7B56C265-D3C4-4D09-A4BE-E124C74D629D}" destId="{67FCACF0-111E-4A32-BCDE-6A3CD556B150}" srcOrd="2" destOrd="0" parTransId="{4E04CEE0-15AD-4747-B831-F29D3B9AB150}" sibTransId="{91ABF6CD-6873-4095-8119-5232527AE634}"/>
    <dgm:cxn modelId="{871910B6-03D2-45D5-8C11-85120A8B0F1D}" type="presOf" srcId="{67FCACF0-111E-4A32-BCDE-6A3CD556B150}" destId="{8627F77D-4B1C-4F5D-91AD-3CCD57403E03}" srcOrd="0" destOrd="2" presId="urn:microsoft.com/office/officeart/2005/8/layout/chevron2"/>
    <dgm:cxn modelId="{939AE4E5-4DCD-4DF1-8F31-02541D19D153}" type="presOf" srcId="{37840B34-DAE0-4334-8581-0447572F92D7}" destId="{457F3B5A-1C56-4BA3-A082-4D7DCB9D0BEA}" srcOrd="0" destOrd="2" presId="urn:microsoft.com/office/officeart/2005/8/layout/chevron2"/>
    <dgm:cxn modelId="{F58E356E-ED3D-480B-8D1B-E993890D40E9}" srcId="{697EB85C-E501-46EE-A3DB-EACD645C160F}" destId="{7B56C265-D3C4-4D09-A4BE-E124C74D629D}" srcOrd="0" destOrd="0" parTransId="{E5BBA8F4-98EF-4A26-B155-2AF490971590}" sibTransId="{BC47F1F8-DD74-4DA3-8CEA-FAE563047AD7}"/>
    <dgm:cxn modelId="{DF88AF74-3897-417D-A8B3-0077B6E8045A}" type="presOf" srcId="{C449C243-CBD4-461C-8C83-F82F6CA1FA97}" destId="{457F3B5A-1C56-4BA3-A082-4D7DCB9D0BEA}" srcOrd="0" destOrd="0" presId="urn:microsoft.com/office/officeart/2005/8/layout/chevron2"/>
    <dgm:cxn modelId="{FECF43A9-4D93-471E-9234-D52310647F4C}" srcId="{697EB85C-E501-46EE-A3DB-EACD645C160F}" destId="{9B2ACAFD-C768-46B5-92F4-29E3142AED18}" srcOrd="1" destOrd="0" parTransId="{43DDCD0C-706F-41BD-9062-B7B00A5D802E}" sibTransId="{438001DE-3EE2-4498-A9D0-4BB1FB95AC89}"/>
    <dgm:cxn modelId="{C1AFC51B-3338-498E-944A-970282B5F4A3}" type="presOf" srcId="{9B2ACAFD-C768-46B5-92F4-29E3142AED18}" destId="{05C6A5D5-E130-465D-AB0A-F43518B2D1DF}" srcOrd="0" destOrd="0" presId="urn:microsoft.com/office/officeart/2005/8/layout/chevron2"/>
    <dgm:cxn modelId="{4E625A3E-5F51-479A-9B60-BE746B0C3882}" type="presOf" srcId="{0FD016C1-0B44-46EE-A937-BF8D2D17F8BF}" destId="{8627F77D-4B1C-4F5D-91AD-3CCD57403E03}" srcOrd="0" destOrd="0" presId="urn:microsoft.com/office/officeart/2005/8/layout/chevron2"/>
    <dgm:cxn modelId="{510977F4-2845-4AE6-83C0-CEF6C7C0733E}" type="presOf" srcId="{7B56C265-D3C4-4D09-A4BE-E124C74D629D}" destId="{854E0A36-E421-498B-9429-7465722B7597}" srcOrd="0" destOrd="0" presId="urn:microsoft.com/office/officeart/2005/8/layout/chevron2"/>
    <dgm:cxn modelId="{A96433F4-87D9-4F20-B880-B7D41DA65A90}" type="presParOf" srcId="{46164822-DC71-4C7A-A465-0F11F84A4035}" destId="{C73E616A-F3D9-41AE-B187-1D2538D4289D}" srcOrd="0" destOrd="0" presId="urn:microsoft.com/office/officeart/2005/8/layout/chevron2"/>
    <dgm:cxn modelId="{C5E07439-B966-49D9-B8FB-C79620A6E56E}" type="presParOf" srcId="{C73E616A-F3D9-41AE-B187-1D2538D4289D}" destId="{854E0A36-E421-498B-9429-7465722B7597}" srcOrd="0" destOrd="0" presId="urn:microsoft.com/office/officeart/2005/8/layout/chevron2"/>
    <dgm:cxn modelId="{59669493-7584-41F0-A69F-5E80D4E82225}" type="presParOf" srcId="{C73E616A-F3D9-41AE-B187-1D2538D4289D}" destId="{8627F77D-4B1C-4F5D-91AD-3CCD57403E03}" srcOrd="1" destOrd="0" presId="urn:microsoft.com/office/officeart/2005/8/layout/chevron2"/>
    <dgm:cxn modelId="{B6253465-6443-4396-B564-B6C35B1FBE81}" type="presParOf" srcId="{46164822-DC71-4C7A-A465-0F11F84A4035}" destId="{A7C28767-CF79-4B8D-A15F-52055D2B33EE}" srcOrd="1" destOrd="0" presId="urn:microsoft.com/office/officeart/2005/8/layout/chevron2"/>
    <dgm:cxn modelId="{FD516962-6085-478D-9180-B040F8848327}" type="presParOf" srcId="{46164822-DC71-4C7A-A465-0F11F84A4035}" destId="{99F519C1-0B9C-459A-882C-48125B9CFC83}" srcOrd="2" destOrd="0" presId="urn:microsoft.com/office/officeart/2005/8/layout/chevron2"/>
    <dgm:cxn modelId="{CF3A9EF6-8555-4DB5-8314-20A1C2B38598}" type="presParOf" srcId="{99F519C1-0B9C-459A-882C-48125B9CFC83}" destId="{05C6A5D5-E130-465D-AB0A-F43518B2D1DF}" srcOrd="0" destOrd="0" presId="urn:microsoft.com/office/officeart/2005/8/layout/chevron2"/>
    <dgm:cxn modelId="{E0B8DFA0-F367-42B7-BE33-4F95590C170A}" type="presParOf" srcId="{99F519C1-0B9C-459A-882C-48125B9CFC83}" destId="{457F3B5A-1C56-4BA3-A082-4D7DCB9D0B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7EB85C-E501-46EE-A3DB-EACD645C160F}" type="doc">
      <dgm:prSet loTypeId="urn:microsoft.com/office/officeart/2005/8/layout/chevron2" loCatId="list" qsTypeId="urn:microsoft.com/office/officeart/2005/8/quickstyle/3d2" qsCatId="3D" csTypeId="urn:microsoft.com/office/officeart/2005/8/colors/colorful1#5" csCatId="colorful" phldr="1"/>
      <dgm:spPr/>
      <dgm:t>
        <a:bodyPr/>
        <a:lstStyle/>
        <a:p>
          <a:endParaRPr lang="en-US"/>
        </a:p>
      </dgm:t>
    </dgm:pt>
    <dgm:pt modelId="{7B56C265-D3C4-4D09-A4BE-E124C74D629D}">
      <dgm:prSet phldrT="[Text]" custT="1"/>
      <dgm:spPr/>
      <dgm:t>
        <a:bodyPr/>
        <a:lstStyle/>
        <a:p>
          <a:r>
            <a:rPr lang="en-US" sz="2800" dirty="0" smtClean="0">
              <a:solidFill>
                <a:schemeClr val="tx1"/>
              </a:solidFill>
              <a:latin typeface="+mj-lt"/>
            </a:rPr>
            <a:t>Issues</a:t>
          </a:r>
          <a:endParaRPr lang="en-US" sz="2800" dirty="0">
            <a:solidFill>
              <a:schemeClr val="tx1"/>
            </a:solidFill>
            <a:latin typeface="+mj-lt"/>
          </a:endParaRPr>
        </a:p>
      </dgm:t>
    </dgm:pt>
    <dgm:pt modelId="{E5BBA8F4-98EF-4A26-B155-2AF490971590}" type="parTrans" cxnId="{F58E356E-ED3D-480B-8D1B-E993890D40E9}">
      <dgm:prSet/>
      <dgm:spPr/>
      <dgm:t>
        <a:bodyPr/>
        <a:lstStyle/>
        <a:p>
          <a:endParaRPr lang="en-US" sz="2800">
            <a:solidFill>
              <a:schemeClr val="tx1"/>
            </a:solidFill>
            <a:latin typeface="+mj-lt"/>
          </a:endParaRPr>
        </a:p>
      </dgm:t>
    </dgm:pt>
    <dgm:pt modelId="{BC47F1F8-DD74-4DA3-8CEA-FAE563047AD7}" type="sibTrans" cxnId="{F58E356E-ED3D-480B-8D1B-E993890D40E9}">
      <dgm:prSet/>
      <dgm:spPr/>
      <dgm:t>
        <a:bodyPr/>
        <a:lstStyle/>
        <a:p>
          <a:endParaRPr lang="en-US" sz="2800">
            <a:solidFill>
              <a:schemeClr val="tx1"/>
            </a:solidFill>
            <a:latin typeface="+mj-lt"/>
          </a:endParaRPr>
        </a:p>
      </dgm:t>
    </dgm:pt>
    <dgm:pt modelId="{0FD016C1-0B44-46EE-A937-BF8D2D17F8BF}">
      <dgm:prSet phldrT="[Text]" custT="1"/>
      <dgm:spPr/>
      <dgm:t>
        <a:bodyPr/>
        <a:lstStyle/>
        <a:p>
          <a:r>
            <a:rPr lang="en-US" sz="2400" dirty="0" smtClean="0">
              <a:solidFill>
                <a:schemeClr val="tx1"/>
              </a:solidFill>
              <a:latin typeface="+mj-lt"/>
            </a:rPr>
            <a:t>Conflict of interest</a:t>
          </a:r>
          <a:endParaRPr lang="en-US" sz="2400" dirty="0">
            <a:solidFill>
              <a:schemeClr val="tx1"/>
            </a:solidFill>
            <a:latin typeface="+mj-lt"/>
          </a:endParaRPr>
        </a:p>
      </dgm:t>
    </dgm:pt>
    <dgm:pt modelId="{7986246D-92F4-47B7-8D8E-FCC3A54EE1D8}" type="parTrans" cxnId="{3E117F3A-07C4-498A-9312-023135C2FC41}">
      <dgm:prSet/>
      <dgm:spPr/>
      <dgm:t>
        <a:bodyPr/>
        <a:lstStyle/>
        <a:p>
          <a:endParaRPr lang="en-US" sz="2800">
            <a:solidFill>
              <a:schemeClr val="tx1"/>
            </a:solidFill>
            <a:latin typeface="+mj-lt"/>
          </a:endParaRPr>
        </a:p>
      </dgm:t>
    </dgm:pt>
    <dgm:pt modelId="{EDC1E27B-836E-4855-B184-13811A26615A}" type="sibTrans" cxnId="{3E117F3A-07C4-498A-9312-023135C2FC41}">
      <dgm:prSet/>
      <dgm:spPr/>
      <dgm:t>
        <a:bodyPr/>
        <a:lstStyle/>
        <a:p>
          <a:endParaRPr lang="en-US" sz="2800">
            <a:solidFill>
              <a:schemeClr val="tx1"/>
            </a:solidFill>
            <a:latin typeface="+mj-lt"/>
          </a:endParaRPr>
        </a:p>
      </dgm:t>
    </dgm:pt>
    <dgm:pt modelId="{A5D825C0-AE0B-4473-9644-F8D62A0A8546}">
      <dgm:prSet phldrT="[Text]" custT="1"/>
      <dgm:spPr/>
      <dgm:t>
        <a:bodyPr/>
        <a:lstStyle/>
        <a:p>
          <a:r>
            <a:rPr lang="en-US" sz="2400" dirty="0" smtClean="0">
              <a:solidFill>
                <a:schemeClr val="tx1"/>
              </a:solidFill>
              <a:latin typeface="+mj-lt"/>
            </a:rPr>
            <a:t>Gifts and kickbacks</a:t>
          </a:r>
          <a:endParaRPr lang="en-US" sz="2400" dirty="0">
            <a:solidFill>
              <a:schemeClr val="tx1"/>
            </a:solidFill>
            <a:latin typeface="+mj-lt"/>
          </a:endParaRPr>
        </a:p>
      </dgm:t>
    </dgm:pt>
    <dgm:pt modelId="{F3C46FBF-BAB9-4B6F-967D-1811EDB195C2}" type="parTrans" cxnId="{C2FA85E1-7041-4ADF-A334-52124BFBDB4D}">
      <dgm:prSet/>
      <dgm:spPr/>
      <dgm:t>
        <a:bodyPr/>
        <a:lstStyle/>
        <a:p>
          <a:endParaRPr lang="en-US" sz="2800">
            <a:solidFill>
              <a:schemeClr val="tx1"/>
            </a:solidFill>
            <a:latin typeface="+mj-lt"/>
          </a:endParaRPr>
        </a:p>
      </dgm:t>
    </dgm:pt>
    <dgm:pt modelId="{52BEBD1B-859C-4E51-8E61-14EA81C51D31}" type="sibTrans" cxnId="{C2FA85E1-7041-4ADF-A334-52124BFBDB4D}">
      <dgm:prSet/>
      <dgm:spPr/>
      <dgm:t>
        <a:bodyPr/>
        <a:lstStyle/>
        <a:p>
          <a:endParaRPr lang="en-US" sz="2800">
            <a:solidFill>
              <a:schemeClr val="tx1"/>
            </a:solidFill>
            <a:latin typeface="+mj-lt"/>
          </a:endParaRPr>
        </a:p>
      </dgm:t>
    </dgm:pt>
    <dgm:pt modelId="{9B2ACAFD-C768-46B5-92F4-29E3142AED18}">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43DDCD0C-706F-41BD-9062-B7B00A5D802E}" type="parTrans" cxnId="{FECF43A9-4D93-471E-9234-D52310647F4C}">
      <dgm:prSet/>
      <dgm:spPr/>
      <dgm:t>
        <a:bodyPr/>
        <a:lstStyle/>
        <a:p>
          <a:endParaRPr lang="en-US" sz="2800">
            <a:solidFill>
              <a:schemeClr val="tx1"/>
            </a:solidFill>
            <a:latin typeface="+mj-lt"/>
          </a:endParaRPr>
        </a:p>
      </dgm:t>
    </dgm:pt>
    <dgm:pt modelId="{438001DE-3EE2-4498-A9D0-4BB1FB95AC89}" type="sibTrans" cxnId="{FECF43A9-4D93-471E-9234-D52310647F4C}">
      <dgm:prSet/>
      <dgm:spPr/>
      <dgm:t>
        <a:bodyPr/>
        <a:lstStyle/>
        <a:p>
          <a:endParaRPr lang="en-US" sz="2800">
            <a:solidFill>
              <a:schemeClr val="tx1"/>
            </a:solidFill>
            <a:latin typeface="+mj-lt"/>
          </a:endParaRPr>
        </a:p>
      </dgm:t>
    </dgm:pt>
    <dgm:pt modelId="{C449C243-CBD4-461C-8C83-F82F6CA1FA97}">
      <dgm:prSet phldrT="[Text]" custT="1"/>
      <dgm:spPr/>
      <dgm:t>
        <a:bodyPr/>
        <a:lstStyle/>
        <a:p>
          <a:r>
            <a:rPr lang="en-US" sz="2400" dirty="0" smtClean="0">
              <a:solidFill>
                <a:schemeClr val="tx1"/>
              </a:solidFill>
              <a:latin typeface="+mj-lt"/>
            </a:rPr>
            <a:t>Limit communication</a:t>
          </a:r>
          <a:endParaRPr lang="en-US" sz="2400" dirty="0">
            <a:solidFill>
              <a:schemeClr val="tx1"/>
            </a:solidFill>
            <a:latin typeface="+mj-lt"/>
          </a:endParaRPr>
        </a:p>
      </dgm:t>
    </dgm:pt>
    <dgm:pt modelId="{1AAD7076-8A21-4330-A3A3-A2D476F82E78}" type="parTrans" cxnId="{9E990AF2-E45F-4255-830C-1B8A306804C0}">
      <dgm:prSet/>
      <dgm:spPr/>
      <dgm:t>
        <a:bodyPr/>
        <a:lstStyle/>
        <a:p>
          <a:endParaRPr lang="en-US" sz="2800">
            <a:solidFill>
              <a:schemeClr val="tx1"/>
            </a:solidFill>
            <a:latin typeface="+mj-lt"/>
          </a:endParaRPr>
        </a:p>
      </dgm:t>
    </dgm:pt>
    <dgm:pt modelId="{9588C42D-33BC-4433-86F2-7FD55452A7CF}" type="sibTrans" cxnId="{9E990AF2-E45F-4255-830C-1B8A306804C0}">
      <dgm:prSet/>
      <dgm:spPr/>
      <dgm:t>
        <a:bodyPr/>
        <a:lstStyle/>
        <a:p>
          <a:endParaRPr lang="en-US" sz="2800">
            <a:solidFill>
              <a:schemeClr val="tx1"/>
            </a:solidFill>
            <a:latin typeface="+mj-lt"/>
          </a:endParaRPr>
        </a:p>
      </dgm:t>
    </dgm:pt>
    <dgm:pt modelId="{A7CBD192-5A5E-4BAD-8905-4A63AEC114F8}">
      <dgm:prSet phldrT="[Text]" custT="1"/>
      <dgm:spPr/>
      <dgm:t>
        <a:bodyPr/>
        <a:lstStyle/>
        <a:p>
          <a:r>
            <a:rPr lang="en-US" sz="2400" dirty="0" smtClean="0">
              <a:solidFill>
                <a:schemeClr val="tx1"/>
              </a:solidFill>
              <a:latin typeface="+mj-lt"/>
            </a:rPr>
            <a:t>Limit procurement document changes</a:t>
          </a:r>
          <a:endParaRPr lang="en-US" sz="2400" dirty="0">
            <a:solidFill>
              <a:schemeClr val="tx1"/>
            </a:solidFill>
            <a:latin typeface="+mj-lt"/>
          </a:endParaRPr>
        </a:p>
      </dgm:t>
    </dgm:pt>
    <dgm:pt modelId="{7CF31EA2-35F8-4BFB-A41F-E415ABE93A9F}" type="parTrans" cxnId="{E53E49E4-80C4-4250-A497-6D2A5DA981BD}">
      <dgm:prSet/>
      <dgm:spPr/>
      <dgm:t>
        <a:bodyPr/>
        <a:lstStyle/>
        <a:p>
          <a:endParaRPr lang="en-US" sz="2800">
            <a:solidFill>
              <a:schemeClr val="tx1"/>
            </a:solidFill>
            <a:latin typeface="+mj-lt"/>
          </a:endParaRPr>
        </a:p>
      </dgm:t>
    </dgm:pt>
    <dgm:pt modelId="{8903A850-6A9B-4224-B360-42EE16C7FC07}" type="sibTrans" cxnId="{E53E49E4-80C4-4250-A497-6D2A5DA981BD}">
      <dgm:prSet/>
      <dgm:spPr/>
      <dgm:t>
        <a:bodyPr/>
        <a:lstStyle/>
        <a:p>
          <a:endParaRPr lang="en-US" sz="2800">
            <a:solidFill>
              <a:schemeClr val="tx1"/>
            </a:solidFill>
            <a:latin typeface="+mj-lt"/>
          </a:endParaRPr>
        </a:p>
      </dgm:t>
    </dgm:pt>
    <dgm:pt modelId="{5832AF2E-1134-417B-91DD-708FD274E931}">
      <dgm:prSet phldrT="[Text]" custT="1"/>
      <dgm:spPr/>
      <dgm:t>
        <a:bodyPr/>
        <a:lstStyle/>
        <a:p>
          <a:r>
            <a:rPr lang="en-US" sz="2400" dirty="0" smtClean="0">
              <a:solidFill>
                <a:schemeClr val="tx1"/>
              </a:solidFill>
              <a:latin typeface="+mj-lt"/>
            </a:rPr>
            <a:t>Confidential information</a:t>
          </a:r>
          <a:endParaRPr lang="en-US" sz="2400" dirty="0">
            <a:solidFill>
              <a:schemeClr val="tx1"/>
            </a:solidFill>
            <a:latin typeface="+mj-lt"/>
          </a:endParaRPr>
        </a:p>
      </dgm:t>
    </dgm:pt>
    <dgm:pt modelId="{DE0773E2-3F4C-4BBE-A025-85E2329C26EC}" type="parTrans" cxnId="{D1820358-D831-4748-A541-3F98B1D8FE68}">
      <dgm:prSet/>
      <dgm:spPr/>
      <dgm:t>
        <a:bodyPr/>
        <a:lstStyle/>
        <a:p>
          <a:endParaRPr lang="en-US">
            <a:solidFill>
              <a:schemeClr val="tx1"/>
            </a:solidFill>
          </a:endParaRPr>
        </a:p>
      </dgm:t>
    </dgm:pt>
    <dgm:pt modelId="{3A04A00A-872E-47D0-8D50-0118C05282E6}" type="sibTrans" cxnId="{D1820358-D831-4748-A541-3F98B1D8FE68}">
      <dgm:prSet/>
      <dgm:spPr/>
      <dgm:t>
        <a:bodyPr/>
        <a:lstStyle/>
        <a:p>
          <a:endParaRPr lang="en-US">
            <a:solidFill>
              <a:schemeClr val="tx1"/>
            </a:solidFill>
          </a:endParaRPr>
        </a:p>
      </dgm:t>
    </dgm:pt>
    <dgm:pt modelId="{16300D7A-4263-4354-AE66-6828D55E67EE}">
      <dgm:prSet phldrT="[Text]" custT="1"/>
      <dgm:spPr/>
      <dgm:t>
        <a:bodyPr/>
        <a:lstStyle/>
        <a:p>
          <a:r>
            <a:rPr lang="en-US" sz="2400" dirty="0" smtClean="0">
              <a:solidFill>
                <a:schemeClr val="tx1"/>
              </a:solidFill>
              <a:latin typeface="+mj-lt"/>
            </a:rPr>
            <a:t>Open process</a:t>
          </a:r>
          <a:endParaRPr lang="en-US" sz="2400" dirty="0">
            <a:solidFill>
              <a:schemeClr val="tx1"/>
            </a:solidFill>
            <a:latin typeface="+mj-lt"/>
          </a:endParaRPr>
        </a:p>
      </dgm:t>
    </dgm:pt>
    <dgm:pt modelId="{A9CFCA29-D99C-4A13-B2C5-38E1DC9FE851}" type="parTrans" cxnId="{29301D6A-606F-4385-8D9C-5D9EF3FD730A}">
      <dgm:prSet/>
      <dgm:spPr/>
    </dgm:pt>
    <dgm:pt modelId="{23822A93-BC35-4FCF-B84F-88CFBAF6717B}" type="sibTrans" cxnId="{29301D6A-606F-4385-8D9C-5D9EF3FD730A}">
      <dgm:prSet/>
      <dgm:spPr/>
    </dgm:pt>
    <dgm:pt modelId="{278E3247-7348-4880-8521-F0D45F6E7501}" type="pres">
      <dgm:prSet presAssocID="{697EB85C-E501-46EE-A3DB-EACD645C160F}" presName="linearFlow" presStyleCnt="0">
        <dgm:presLayoutVars>
          <dgm:dir/>
          <dgm:animLvl val="lvl"/>
          <dgm:resizeHandles val="exact"/>
        </dgm:presLayoutVars>
      </dgm:prSet>
      <dgm:spPr/>
      <dgm:t>
        <a:bodyPr/>
        <a:lstStyle/>
        <a:p>
          <a:endParaRPr lang="en-US"/>
        </a:p>
      </dgm:t>
    </dgm:pt>
    <dgm:pt modelId="{869F29B4-FD14-4B13-A495-3D7FBEB556BE}" type="pres">
      <dgm:prSet presAssocID="{7B56C265-D3C4-4D09-A4BE-E124C74D629D}" presName="composite" presStyleCnt="0"/>
      <dgm:spPr/>
      <dgm:t>
        <a:bodyPr/>
        <a:lstStyle/>
        <a:p>
          <a:endParaRPr lang="en-US"/>
        </a:p>
      </dgm:t>
    </dgm:pt>
    <dgm:pt modelId="{0AE00E08-6059-4E79-AFE6-E332290EF8CB}" type="pres">
      <dgm:prSet presAssocID="{7B56C265-D3C4-4D09-A4BE-E124C74D629D}" presName="parentText" presStyleLbl="alignNode1" presStyleIdx="0" presStyleCnt="2">
        <dgm:presLayoutVars>
          <dgm:chMax val="1"/>
          <dgm:bulletEnabled val="1"/>
        </dgm:presLayoutVars>
      </dgm:prSet>
      <dgm:spPr/>
      <dgm:t>
        <a:bodyPr/>
        <a:lstStyle/>
        <a:p>
          <a:endParaRPr lang="en-US"/>
        </a:p>
      </dgm:t>
    </dgm:pt>
    <dgm:pt modelId="{29FFEEFF-C770-4BA2-9CCB-83CE687505FD}" type="pres">
      <dgm:prSet presAssocID="{7B56C265-D3C4-4D09-A4BE-E124C74D629D}" presName="descendantText" presStyleLbl="alignAcc1" presStyleIdx="0" presStyleCnt="2">
        <dgm:presLayoutVars>
          <dgm:bulletEnabled val="1"/>
        </dgm:presLayoutVars>
      </dgm:prSet>
      <dgm:spPr/>
      <dgm:t>
        <a:bodyPr/>
        <a:lstStyle/>
        <a:p>
          <a:endParaRPr lang="en-US"/>
        </a:p>
      </dgm:t>
    </dgm:pt>
    <dgm:pt modelId="{189A6CF8-8A37-4279-9577-1AA982810FB7}" type="pres">
      <dgm:prSet presAssocID="{BC47F1F8-DD74-4DA3-8CEA-FAE563047AD7}" presName="sp" presStyleCnt="0"/>
      <dgm:spPr/>
      <dgm:t>
        <a:bodyPr/>
        <a:lstStyle/>
        <a:p>
          <a:endParaRPr lang="en-US"/>
        </a:p>
      </dgm:t>
    </dgm:pt>
    <dgm:pt modelId="{BDE8201F-2398-4FCC-A15F-7BF954C7E757}" type="pres">
      <dgm:prSet presAssocID="{9B2ACAFD-C768-46B5-92F4-29E3142AED18}" presName="composite" presStyleCnt="0"/>
      <dgm:spPr/>
      <dgm:t>
        <a:bodyPr/>
        <a:lstStyle/>
        <a:p>
          <a:endParaRPr lang="en-US"/>
        </a:p>
      </dgm:t>
    </dgm:pt>
    <dgm:pt modelId="{F2F94A88-D9BA-4CD1-8C2C-29D9B59CA6D1}" type="pres">
      <dgm:prSet presAssocID="{9B2ACAFD-C768-46B5-92F4-29E3142AED18}" presName="parentText" presStyleLbl="alignNode1" presStyleIdx="1" presStyleCnt="2">
        <dgm:presLayoutVars>
          <dgm:chMax val="1"/>
          <dgm:bulletEnabled val="1"/>
        </dgm:presLayoutVars>
      </dgm:prSet>
      <dgm:spPr/>
      <dgm:t>
        <a:bodyPr/>
        <a:lstStyle/>
        <a:p>
          <a:endParaRPr lang="en-US"/>
        </a:p>
      </dgm:t>
    </dgm:pt>
    <dgm:pt modelId="{1DA71284-B9B5-4503-AE0A-A4A6B6B575D6}" type="pres">
      <dgm:prSet presAssocID="{9B2ACAFD-C768-46B5-92F4-29E3142AED18}" presName="descendantText" presStyleLbl="alignAcc1" presStyleIdx="1" presStyleCnt="2">
        <dgm:presLayoutVars>
          <dgm:bulletEnabled val="1"/>
        </dgm:presLayoutVars>
      </dgm:prSet>
      <dgm:spPr/>
      <dgm:t>
        <a:bodyPr/>
        <a:lstStyle/>
        <a:p>
          <a:endParaRPr lang="en-US"/>
        </a:p>
      </dgm:t>
    </dgm:pt>
  </dgm:ptLst>
  <dgm:cxnLst>
    <dgm:cxn modelId="{9E990AF2-E45F-4255-830C-1B8A306804C0}" srcId="{9B2ACAFD-C768-46B5-92F4-29E3142AED18}" destId="{C449C243-CBD4-461C-8C83-F82F6CA1FA97}" srcOrd="0" destOrd="0" parTransId="{1AAD7076-8A21-4330-A3A3-A2D476F82E78}" sibTransId="{9588C42D-33BC-4433-86F2-7FD55452A7CF}"/>
    <dgm:cxn modelId="{E53E49E4-80C4-4250-A497-6D2A5DA981BD}" srcId="{9B2ACAFD-C768-46B5-92F4-29E3142AED18}" destId="{A7CBD192-5A5E-4BAD-8905-4A63AEC114F8}" srcOrd="1" destOrd="0" parTransId="{7CF31EA2-35F8-4BFB-A41F-E415ABE93A9F}" sibTransId="{8903A850-6A9B-4224-B360-42EE16C7FC07}"/>
    <dgm:cxn modelId="{0366C58E-FA47-4341-86C3-A5355607E844}" type="presOf" srcId="{9B2ACAFD-C768-46B5-92F4-29E3142AED18}" destId="{F2F94A88-D9BA-4CD1-8C2C-29D9B59CA6D1}" srcOrd="0" destOrd="0" presId="urn:microsoft.com/office/officeart/2005/8/layout/chevron2"/>
    <dgm:cxn modelId="{D1820358-D831-4748-A541-3F98B1D8FE68}" srcId="{7B56C265-D3C4-4D09-A4BE-E124C74D629D}" destId="{5832AF2E-1134-417B-91DD-708FD274E931}" srcOrd="2" destOrd="0" parTransId="{DE0773E2-3F4C-4BBE-A025-85E2329C26EC}" sibTransId="{3A04A00A-872E-47D0-8D50-0118C05282E6}"/>
    <dgm:cxn modelId="{C2FA85E1-7041-4ADF-A334-52124BFBDB4D}" srcId="{7B56C265-D3C4-4D09-A4BE-E124C74D629D}" destId="{A5D825C0-AE0B-4473-9644-F8D62A0A8546}" srcOrd="1" destOrd="0" parTransId="{F3C46FBF-BAB9-4B6F-967D-1811EDB195C2}" sibTransId="{52BEBD1B-859C-4E51-8E61-14EA81C51D31}"/>
    <dgm:cxn modelId="{3E117F3A-07C4-498A-9312-023135C2FC41}" srcId="{7B56C265-D3C4-4D09-A4BE-E124C74D629D}" destId="{0FD016C1-0B44-46EE-A937-BF8D2D17F8BF}" srcOrd="0" destOrd="0" parTransId="{7986246D-92F4-47B7-8D8E-FCC3A54EE1D8}" sibTransId="{EDC1E27B-836E-4855-B184-13811A26615A}"/>
    <dgm:cxn modelId="{4CE1BABF-5859-48FB-95E4-F8C87E2D67C6}" type="presOf" srcId="{0FD016C1-0B44-46EE-A937-BF8D2D17F8BF}" destId="{29FFEEFF-C770-4BA2-9CCB-83CE687505FD}" srcOrd="0" destOrd="0" presId="urn:microsoft.com/office/officeart/2005/8/layout/chevron2"/>
    <dgm:cxn modelId="{67A36CC7-D4C1-4049-B099-DC1D049E33DA}" type="presOf" srcId="{16300D7A-4263-4354-AE66-6828D55E67EE}" destId="{1DA71284-B9B5-4503-AE0A-A4A6B6B575D6}" srcOrd="0" destOrd="2" presId="urn:microsoft.com/office/officeart/2005/8/layout/chevron2"/>
    <dgm:cxn modelId="{91142698-F977-4CDE-9305-357D2B29E47A}" type="presOf" srcId="{A5D825C0-AE0B-4473-9644-F8D62A0A8546}" destId="{29FFEEFF-C770-4BA2-9CCB-83CE687505FD}" srcOrd="0" destOrd="1" presId="urn:microsoft.com/office/officeart/2005/8/layout/chevron2"/>
    <dgm:cxn modelId="{291782B6-94A5-4AFB-B4EF-6BD12BB4C69F}" type="presOf" srcId="{7B56C265-D3C4-4D09-A4BE-E124C74D629D}" destId="{0AE00E08-6059-4E79-AFE6-E332290EF8CB}" srcOrd="0" destOrd="0" presId="urn:microsoft.com/office/officeart/2005/8/layout/chevron2"/>
    <dgm:cxn modelId="{F58E356E-ED3D-480B-8D1B-E993890D40E9}" srcId="{697EB85C-E501-46EE-A3DB-EACD645C160F}" destId="{7B56C265-D3C4-4D09-A4BE-E124C74D629D}" srcOrd="0" destOrd="0" parTransId="{E5BBA8F4-98EF-4A26-B155-2AF490971590}" sibTransId="{BC47F1F8-DD74-4DA3-8CEA-FAE563047AD7}"/>
    <dgm:cxn modelId="{5A19F2EB-723C-4A30-A724-D093E12529DF}" type="presOf" srcId="{5832AF2E-1134-417B-91DD-708FD274E931}" destId="{29FFEEFF-C770-4BA2-9CCB-83CE687505FD}" srcOrd="0" destOrd="2" presId="urn:microsoft.com/office/officeart/2005/8/layout/chevron2"/>
    <dgm:cxn modelId="{FECF43A9-4D93-471E-9234-D52310647F4C}" srcId="{697EB85C-E501-46EE-A3DB-EACD645C160F}" destId="{9B2ACAFD-C768-46B5-92F4-29E3142AED18}" srcOrd="1" destOrd="0" parTransId="{43DDCD0C-706F-41BD-9062-B7B00A5D802E}" sibTransId="{438001DE-3EE2-4498-A9D0-4BB1FB95AC89}"/>
    <dgm:cxn modelId="{CC615AAA-BAF9-4976-87F6-6A7C273EC13B}" type="presOf" srcId="{C449C243-CBD4-461C-8C83-F82F6CA1FA97}" destId="{1DA71284-B9B5-4503-AE0A-A4A6B6B575D6}" srcOrd="0" destOrd="0" presId="urn:microsoft.com/office/officeart/2005/8/layout/chevron2"/>
    <dgm:cxn modelId="{29301D6A-606F-4385-8D9C-5D9EF3FD730A}" srcId="{9B2ACAFD-C768-46B5-92F4-29E3142AED18}" destId="{16300D7A-4263-4354-AE66-6828D55E67EE}" srcOrd="2" destOrd="0" parTransId="{A9CFCA29-D99C-4A13-B2C5-38E1DC9FE851}" sibTransId="{23822A93-BC35-4FCF-B84F-88CFBAF6717B}"/>
    <dgm:cxn modelId="{31E83AB5-FA3E-4AD4-A3F5-1CD3A8A257F3}" type="presOf" srcId="{A7CBD192-5A5E-4BAD-8905-4A63AEC114F8}" destId="{1DA71284-B9B5-4503-AE0A-A4A6B6B575D6}" srcOrd="0" destOrd="1" presId="urn:microsoft.com/office/officeart/2005/8/layout/chevron2"/>
    <dgm:cxn modelId="{2D9D00CC-B2F8-48C5-9418-CB25A9A6EB2D}" type="presOf" srcId="{697EB85C-E501-46EE-A3DB-EACD645C160F}" destId="{278E3247-7348-4880-8521-F0D45F6E7501}" srcOrd="0" destOrd="0" presId="urn:microsoft.com/office/officeart/2005/8/layout/chevron2"/>
    <dgm:cxn modelId="{50132661-2E6A-46E6-B5B4-5D38829C9D71}" type="presParOf" srcId="{278E3247-7348-4880-8521-F0D45F6E7501}" destId="{869F29B4-FD14-4B13-A495-3D7FBEB556BE}" srcOrd="0" destOrd="0" presId="urn:microsoft.com/office/officeart/2005/8/layout/chevron2"/>
    <dgm:cxn modelId="{52985FD5-CE9E-4FBF-8CDC-0327994523E2}" type="presParOf" srcId="{869F29B4-FD14-4B13-A495-3D7FBEB556BE}" destId="{0AE00E08-6059-4E79-AFE6-E332290EF8CB}" srcOrd="0" destOrd="0" presId="urn:microsoft.com/office/officeart/2005/8/layout/chevron2"/>
    <dgm:cxn modelId="{1498775B-19C1-4C7F-826E-3D8C14265C0F}" type="presParOf" srcId="{869F29B4-FD14-4B13-A495-3D7FBEB556BE}" destId="{29FFEEFF-C770-4BA2-9CCB-83CE687505FD}" srcOrd="1" destOrd="0" presId="urn:microsoft.com/office/officeart/2005/8/layout/chevron2"/>
    <dgm:cxn modelId="{C7D34C4B-8FDD-401A-AF9C-3FFA16E2A672}" type="presParOf" srcId="{278E3247-7348-4880-8521-F0D45F6E7501}" destId="{189A6CF8-8A37-4279-9577-1AA982810FB7}" srcOrd="1" destOrd="0" presId="urn:microsoft.com/office/officeart/2005/8/layout/chevron2"/>
    <dgm:cxn modelId="{CFB66923-D1E8-4EF2-9C7C-796F25C4BC46}" type="presParOf" srcId="{278E3247-7348-4880-8521-F0D45F6E7501}" destId="{BDE8201F-2398-4FCC-A15F-7BF954C7E757}" srcOrd="2" destOrd="0" presId="urn:microsoft.com/office/officeart/2005/8/layout/chevron2"/>
    <dgm:cxn modelId="{75B4888B-2133-4CDB-B3EA-F5A760F5E661}" type="presParOf" srcId="{BDE8201F-2398-4FCC-A15F-7BF954C7E757}" destId="{F2F94A88-D9BA-4CD1-8C2C-29D9B59CA6D1}" srcOrd="0" destOrd="0" presId="urn:microsoft.com/office/officeart/2005/8/layout/chevron2"/>
    <dgm:cxn modelId="{2406FC20-9B31-4E41-A4E3-69F1D7E4BC24}" type="presParOf" srcId="{BDE8201F-2398-4FCC-A15F-7BF954C7E757}" destId="{1DA71284-B9B5-4503-AE0A-A4A6B6B575D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7EB85C-E501-46EE-A3DB-EACD645C160F}" type="doc">
      <dgm:prSet loTypeId="urn:microsoft.com/office/officeart/2005/8/layout/chevron2" loCatId="list" qsTypeId="urn:microsoft.com/office/officeart/2005/8/quickstyle/3d2" qsCatId="3D" csTypeId="urn:microsoft.com/office/officeart/2005/8/colors/colorful1#6" csCatId="colorful" phldr="1"/>
      <dgm:spPr/>
      <dgm:t>
        <a:bodyPr/>
        <a:lstStyle/>
        <a:p>
          <a:endParaRPr lang="en-US"/>
        </a:p>
      </dgm:t>
    </dgm:pt>
    <dgm:pt modelId="{7B56C265-D3C4-4D09-A4BE-E124C74D629D}">
      <dgm:prSet phldrT="[Text]" custT="1"/>
      <dgm:spPr/>
      <dgm:t>
        <a:bodyPr/>
        <a:lstStyle/>
        <a:p>
          <a:r>
            <a:rPr lang="en-US" sz="2800" dirty="0" smtClean="0">
              <a:solidFill>
                <a:schemeClr val="tx1"/>
              </a:solidFill>
              <a:latin typeface="+mj-lt"/>
            </a:rPr>
            <a:t>Issues</a:t>
          </a:r>
          <a:endParaRPr lang="en-US" sz="2800" dirty="0">
            <a:solidFill>
              <a:schemeClr val="tx1"/>
            </a:solidFill>
            <a:latin typeface="+mj-lt"/>
          </a:endParaRPr>
        </a:p>
      </dgm:t>
    </dgm:pt>
    <dgm:pt modelId="{E5BBA8F4-98EF-4A26-B155-2AF490971590}" type="parTrans" cxnId="{F58E356E-ED3D-480B-8D1B-E993890D40E9}">
      <dgm:prSet/>
      <dgm:spPr/>
      <dgm:t>
        <a:bodyPr/>
        <a:lstStyle/>
        <a:p>
          <a:endParaRPr lang="en-US" sz="2800">
            <a:solidFill>
              <a:schemeClr val="tx1"/>
            </a:solidFill>
            <a:latin typeface="+mj-lt"/>
          </a:endParaRPr>
        </a:p>
      </dgm:t>
    </dgm:pt>
    <dgm:pt modelId="{BC47F1F8-DD74-4DA3-8CEA-FAE563047AD7}" type="sibTrans" cxnId="{F58E356E-ED3D-480B-8D1B-E993890D40E9}">
      <dgm:prSet/>
      <dgm:spPr/>
      <dgm:t>
        <a:bodyPr/>
        <a:lstStyle/>
        <a:p>
          <a:endParaRPr lang="en-US" sz="2800">
            <a:solidFill>
              <a:schemeClr val="tx1"/>
            </a:solidFill>
            <a:latin typeface="+mj-lt"/>
          </a:endParaRPr>
        </a:p>
      </dgm:t>
    </dgm:pt>
    <dgm:pt modelId="{0FD016C1-0B44-46EE-A937-BF8D2D17F8BF}">
      <dgm:prSet phldrT="[Text]" custT="1"/>
      <dgm:spPr/>
      <dgm:t>
        <a:bodyPr/>
        <a:lstStyle/>
        <a:p>
          <a:r>
            <a:rPr lang="en-US" sz="2400" dirty="0" smtClean="0">
              <a:solidFill>
                <a:schemeClr val="tx1"/>
              </a:solidFill>
              <a:latin typeface="+mj-lt"/>
            </a:rPr>
            <a:t>Conflict/Bias</a:t>
          </a:r>
          <a:endParaRPr lang="en-US" sz="2400" dirty="0">
            <a:solidFill>
              <a:schemeClr val="tx1"/>
            </a:solidFill>
            <a:latin typeface="+mj-lt"/>
          </a:endParaRPr>
        </a:p>
      </dgm:t>
    </dgm:pt>
    <dgm:pt modelId="{7986246D-92F4-47B7-8D8E-FCC3A54EE1D8}" type="parTrans" cxnId="{3E117F3A-07C4-498A-9312-023135C2FC41}">
      <dgm:prSet/>
      <dgm:spPr/>
      <dgm:t>
        <a:bodyPr/>
        <a:lstStyle/>
        <a:p>
          <a:endParaRPr lang="en-US" sz="2800">
            <a:solidFill>
              <a:schemeClr val="tx1"/>
            </a:solidFill>
            <a:latin typeface="+mj-lt"/>
          </a:endParaRPr>
        </a:p>
      </dgm:t>
    </dgm:pt>
    <dgm:pt modelId="{EDC1E27B-836E-4855-B184-13811A26615A}" type="sibTrans" cxnId="{3E117F3A-07C4-498A-9312-023135C2FC41}">
      <dgm:prSet/>
      <dgm:spPr/>
      <dgm:t>
        <a:bodyPr/>
        <a:lstStyle/>
        <a:p>
          <a:endParaRPr lang="en-US" sz="2800">
            <a:solidFill>
              <a:schemeClr val="tx1"/>
            </a:solidFill>
            <a:latin typeface="+mj-lt"/>
          </a:endParaRPr>
        </a:p>
      </dgm:t>
    </dgm:pt>
    <dgm:pt modelId="{A5D825C0-AE0B-4473-9644-F8D62A0A8546}">
      <dgm:prSet phldrT="[Text]" custT="1"/>
      <dgm:spPr/>
      <dgm:t>
        <a:bodyPr/>
        <a:lstStyle/>
        <a:p>
          <a:r>
            <a:rPr lang="en-US" sz="2400" dirty="0" smtClean="0">
              <a:solidFill>
                <a:schemeClr val="tx1"/>
              </a:solidFill>
              <a:latin typeface="+mj-lt"/>
            </a:rPr>
            <a:t>Confidentiality</a:t>
          </a:r>
          <a:endParaRPr lang="en-US" sz="2400" dirty="0">
            <a:solidFill>
              <a:schemeClr val="tx1"/>
            </a:solidFill>
            <a:latin typeface="+mj-lt"/>
          </a:endParaRPr>
        </a:p>
      </dgm:t>
    </dgm:pt>
    <dgm:pt modelId="{F3C46FBF-BAB9-4B6F-967D-1811EDB195C2}" type="parTrans" cxnId="{C2FA85E1-7041-4ADF-A334-52124BFBDB4D}">
      <dgm:prSet/>
      <dgm:spPr/>
      <dgm:t>
        <a:bodyPr/>
        <a:lstStyle/>
        <a:p>
          <a:endParaRPr lang="en-US" sz="2800">
            <a:solidFill>
              <a:schemeClr val="tx1"/>
            </a:solidFill>
            <a:latin typeface="+mj-lt"/>
          </a:endParaRPr>
        </a:p>
      </dgm:t>
    </dgm:pt>
    <dgm:pt modelId="{52BEBD1B-859C-4E51-8E61-14EA81C51D31}" type="sibTrans" cxnId="{C2FA85E1-7041-4ADF-A334-52124BFBDB4D}">
      <dgm:prSet/>
      <dgm:spPr/>
      <dgm:t>
        <a:bodyPr/>
        <a:lstStyle/>
        <a:p>
          <a:endParaRPr lang="en-US" sz="2800">
            <a:solidFill>
              <a:schemeClr val="tx1"/>
            </a:solidFill>
            <a:latin typeface="+mj-lt"/>
          </a:endParaRPr>
        </a:p>
      </dgm:t>
    </dgm:pt>
    <dgm:pt modelId="{9B2ACAFD-C768-46B5-92F4-29E3142AED18}">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43DDCD0C-706F-41BD-9062-B7B00A5D802E}" type="parTrans" cxnId="{FECF43A9-4D93-471E-9234-D52310647F4C}">
      <dgm:prSet/>
      <dgm:spPr/>
      <dgm:t>
        <a:bodyPr/>
        <a:lstStyle/>
        <a:p>
          <a:endParaRPr lang="en-US" sz="2800">
            <a:solidFill>
              <a:schemeClr val="tx1"/>
            </a:solidFill>
            <a:latin typeface="+mj-lt"/>
          </a:endParaRPr>
        </a:p>
      </dgm:t>
    </dgm:pt>
    <dgm:pt modelId="{438001DE-3EE2-4498-A9D0-4BB1FB95AC89}" type="sibTrans" cxnId="{FECF43A9-4D93-471E-9234-D52310647F4C}">
      <dgm:prSet/>
      <dgm:spPr/>
      <dgm:t>
        <a:bodyPr/>
        <a:lstStyle/>
        <a:p>
          <a:endParaRPr lang="en-US" sz="2800">
            <a:solidFill>
              <a:schemeClr val="tx1"/>
            </a:solidFill>
            <a:latin typeface="+mj-lt"/>
          </a:endParaRPr>
        </a:p>
      </dgm:t>
    </dgm:pt>
    <dgm:pt modelId="{C449C243-CBD4-461C-8C83-F82F6CA1FA97}">
      <dgm:prSet phldrT="[Text]" custT="1"/>
      <dgm:spPr/>
      <dgm:t>
        <a:bodyPr/>
        <a:lstStyle/>
        <a:p>
          <a:r>
            <a:rPr lang="en-US" sz="2400" dirty="0" smtClean="0">
              <a:solidFill>
                <a:schemeClr val="tx1"/>
              </a:solidFill>
              <a:latin typeface="+mj-lt"/>
            </a:rPr>
            <a:t>Certification</a:t>
          </a:r>
          <a:endParaRPr lang="en-US" sz="2400" dirty="0">
            <a:solidFill>
              <a:schemeClr val="tx1"/>
            </a:solidFill>
            <a:latin typeface="+mj-lt"/>
          </a:endParaRPr>
        </a:p>
      </dgm:t>
    </dgm:pt>
    <dgm:pt modelId="{1AAD7076-8A21-4330-A3A3-A2D476F82E78}" type="parTrans" cxnId="{9E990AF2-E45F-4255-830C-1B8A306804C0}">
      <dgm:prSet/>
      <dgm:spPr/>
      <dgm:t>
        <a:bodyPr/>
        <a:lstStyle/>
        <a:p>
          <a:endParaRPr lang="en-US" sz="2800">
            <a:solidFill>
              <a:schemeClr val="tx1"/>
            </a:solidFill>
            <a:latin typeface="+mj-lt"/>
          </a:endParaRPr>
        </a:p>
      </dgm:t>
    </dgm:pt>
    <dgm:pt modelId="{9588C42D-33BC-4433-86F2-7FD55452A7CF}" type="sibTrans" cxnId="{9E990AF2-E45F-4255-830C-1B8A306804C0}">
      <dgm:prSet/>
      <dgm:spPr/>
      <dgm:t>
        <a:bodyPr/>
        <a:lstStyle/>
        <a:p>
          <a:endParaRPr lang="en-US" sz="2800">
            <a:solidFill>
              <a:schemeClr val="tx1"/>
            </a:solidFill>
            <a:latin typeface="+mj-lt"/>
          </a:endParaRPr>
        </a:p>
      </dgm:t>
    </dgm:pt>
    <dgm:pt modelId="{A7CBD192-5A5E-4BAD-8905-4A63AEC114F8}">
      <dgm:prSet phldrT="[Text]" custT="1"/>
      <dgm:spPr/>
      <dgm:t>
        <a:bodyPr/>
        <a:lstStyle/>
        <a:p>
          <a:r>
            <a:rPr lang="en-US" sz="2400" dirty="0" smtClean="0">
              <a:solidFill>
                <a:schemeClr val="tx1"/>
              </a:solidFill>
              <a:latin typeface="+mj-lt"/>
            </a:rPr>
            <a:t>NDA</a:t>
          </a:r>
          <a:endParaRPr lang="en-US" sz="2400" dirty="0">
            <a:solidFill>
              <a:schemeClr val="tx1"/>
            </a:solidFill>
            <a:latin typeface="+mj-lt"/>
          </a:endParaRPr>
        </a:p>
      </dgm:t>
    </dgm:pt>
    <dgm:pt modelId="{7CF31EA2-35F8-4BFB-A41F-E415ABE93A9F}" type="parTrans" cxnId="{E53E49E4-80C4-4250-A497-6D2A5DA981BD}">
      <dgm:prSet/>
      <dgm:spPr/>
      <dgm:t>
        <a:bodyPr/>
        <a:lstStyle/>
        <a:p>
          <a:endParaRPr lang="en-US" sz="2800">
            <a:solidFill>
              <a:schemeClr val="tx1"/>
            </a:solidFill>
            <a:latin typeface="+mj-lt"/>
          </a:endParaRPr>
        </a:p>
      </dgm:t>
    </dgm:pt>
    <dgm:pt modelId="{8903A850-6A9B-4224-B360-42EE16C7FC07}" type="sibTrans" cxnId="{E53E49E4-80C4-4250-A497-6D2A5DA981BD}">
      <dgm:prSet/>
      <dgm:spPr/>
      <dgm:t>
        <a:bodyPr/>
        <a:lstStyle/>
        <a:p>
          <a:endParaRPr lang="en-US" sz="2800">
            <a:solidFill>
              <a:schemeClr val="tx1"/>
            </a:solidFill>
            <a:latin typeface="+mj-lt"/>
          </a:endParaRPr>
        </a:p>
      </dgm:t>
    </dgm:pt>
    <dgm:pt modelId="{AA3B1854-45DB-4E5C-8F9C-C536712B9597}">
      <dgm:prSet phldrT="[Text]" custT="1"/>
      <dgm:spPr/>
      <dgm:t>
        <a:bodyPr/>
        <a:lstStyle/>
        <a:p>
          <a:r>
            <a:rPr lang="en-US" sz="2400" dirty="0" smtClean="0">
              <a:solidFill>
                <a:schemeClr val="tx1"/>
              </a:solidFill>
              <a:latin typeface="+mj-lt"/>
            </a:rPr>
            <a:t>Gifts/Kickbacks</a:t>
          </a:r>
          <a:endParaRPr lang="en-US" sz="2400" dirty="0">
            <a:solidFill>
              <a:schemeClr val="tx1"/>
            </a:solidFill>
            <a:latin typeface="+mj-lt"/>
          </a:endParaRPr>
        </a:p>
      </dgm:t>
    </dgm:pt>
    <dgm:pt modelId="{3D1FC785-8533-496B-9FFF-8272694CF499}" type="parTrans" cxnId="{CA6168DE-E273-40F3-959D-ADAB90C877AE}">
      <dgm:prSet/>
      <dgm:spPr/>
      <dgm:t>
        <a:bodyPr/>
        <a:lstStyle/>
        <a:p>
          <a:endParaRPr lang="en-US">
            <a:solidFill>
              <a:schemeClr val="tx1"/>
            </a:solidFill>
          </a:endParaRPr>
        </a:p>
      </dgm:t>
    </dgm:pt>
    <dgm:pt modelId="{5FD3E7B9-A256-4DBB-93DE-5524CB57388D}" type="sibTrans" cxnId="{CA6168DE-E273-40F3-959D-ADAB90C877AE}">
      <dgm:prSet/>
      <dgm:spPr/>
      <dgm:t>
        <a:bodyPr/>
        <a:lstStyle/>
        <a:p>
          <a:endParaRPr lang="en-US">
            <a:solidFill>
              <a:schemeClr val="tx1"/>
            </a:solidFill>
          </a:endParaRPr>
        </a:p>
      </dgm:t>
    </dgm:pt>
    <dgm:pt modelId="{CBDF6E79-3BE8-42A5-852A-25A96EBB1A32}">
      <dgm:prSet phldrT="[Text]" custT="1"/>
      <dgm:spPr/>
      <dgm:t>
        <a:bodyPr/>
        <a:lstStyle/>
        <a:p>
          <a:r>
            <a:rPr lang="en-US" sz="2400" dirty="0" smtClean="0">
              <a:solidFill>
                <a:schemeClr val="tx1"/>
              </a:solidFill>
              <a:latin typeface="+mj-lt"/>
            </a:rPr>
            <a:t>Multiple evaluators</a:t>
          </a:r>
          <a:endParaRPr lang="en-US" sz="2400" dirty="0">
            <a:solidFill>
              <a:schemeClr val="tx1"/>
            </a:solidFill>
            <a:latin typeface="+mj-lt"/>
          </a:endParaRPr>
        </a:p>
      </dgm:t>
    </dgm:pt>
    <dgm:pt modelId="{519E6154-9AFD-4337-A31C-7F0614BF9177}" type="parTrans" cxnId="{2B8127ED-7556-458A-8E39-3892863C79B3}">
      <dgm:prSet/>
      <dgm:spPr/>
      <dgm:t>
        <a:bodyPr/>
        <a:lstStyle/>
        <a:p>
          <a:endParaRPr lang="en-US">
            <a:solidFill>
              <a:schemeClr val="tx1"/>
            </a:solidFill>
          </a:endParaRPr>
        </a:p>
      </dgm:t>
    </dgm:pt>
    <dgm:pt modelId="{1174F25E-54EE-442A-BC09-4FBC1610BDF8}" type="sibTrans" cxnId="{2B8127ED-7556-458A-8E39-3892863C79B3}">
      <dgm:prSet/>
      <dgm:spPr/>
      <dgm:t>
        <a:bodyPr/>
        <a:lstStyle/>
        <a:p>
          <a:endParaRPr lang="en-US">
            <a:solidFill>
              <a:schemeClr val="tx1"/>
            </a:solidFill>
          </a:endParaRPr>
        </a:p>
      </dgm:t>
    </dgm:pt>
    <dgm:pt modelId="{4FC37F98-7C33-4F1E-A4AE-604CA759EB28}">
      <dgm:prSet phldrT="[Text]" custT="1"/>
      <dgm:spPr/>
      <dgm:t>
        <a:bodyPr/>
        <a:lstStyle/>
        <a:p>
          <a:r>
            <a:rPr lang="en-US" sz="2400" dirty="0" smtClean="0">
              <a:solidFill>
                <a:schemeClr val="tx1"/>
              </a:solidFill>
              <a:latin typeface="+mj-lt"/>
            </a:rPr>
            <a:t>Due diligence</a:t>
          </a:r>
          <a:endParaRPr lang="en-US" sz="2400" dirty="0">
            <a:solidFill>
              <a:schemeClr val="tx1"/>
            </a:solidFill>
            <a:latin typeface="+mj-lt"/>
          </a:endParaRPr>
        </a:p>
      </dgm:t>
    </dgm:pt>
    <dgm:pt modelId="{D49B518A-FC89-4BF1-BBA6-464B025BD47E}" type="parTrans" cxnId="{BD6BED33-60F6-4C31-894B-09CE04C9AF57}">
      <dgm:prSet/>
      <dgm:spPr/>
      <dgm:t>
        <a:bodyPr/>
        <a:lstStyle/>
        <a:p>
          <a:endParaRPr lang="en-US">
            <a:solidFill>
              <a:schemeClr val="tx1"/>
            </a:solidFill>
          </a:endParaRPr>
        </a:p>
      </dgm:t>
    </dgm:pt>
    <dgm:pt modelId="{8452CBD4-A460-4A57-BC7A-FCF3B07241E7}" type="sibTrans" cxnId="{BD6BED33-60F6-4C31-894B-09CE04C9AF57}">
      <dgm:prSet/>
      <dgm:spPr/>
      <dgm:t>
        <a:bodyPr/>
        <a:lstStyle/>
        <a:p>
          <a:endParaRPr lang="en-US">
            <a:solidFill>
              <a:schemeClr val="tx1"/>
            </a:solidFill>
          </a:endParaRPr>
        </a:p>
      </dgm:t>
    </dgm:pt>
    <dgm:pt modelId="{278E3247-7348-4880-8521-F0D45F6E7501}" type="pres">
      <dgm:prSet presAssocID="{697EB85C-E501-46EE-A3DB-EACD645C160F}" presName="linearFlow" presStyleCnt="0">
        <dgm:presLayoutVars>
          <dgm:dir/>
          <dgm:animLvl val="lvl"/>
          <dgm:resizeHandles val="exact"/>
        </dgm:presLayoutVars>
      </dgm:prSet>
      <dgm:spPr/>
      <dgm:t>
        <a:bodyPr/>
        <a:lstStyle/>
        <a:p>
          <a:endParaRPr lang="en-US"/>
        </a:p>
      </dgm:t>
    </dgm:pt>
    <dgm:pt modelId="{869F29B4-FD14-4B13-A495-3D7FBEB556BE}" type="pres">
      <dgm:prSet presAssocID="{7B56C265-D3C4-4D09-A4BE-E124C74D629D}" presName="composite" presStyleCnt="0"/>
      <dgm:spPr/>
      <dgm:t>
        <a:bodyPr/>
        <a:lstStyle/>
        <a:p>
          <a:endParaRPr lang="en-US"/>
        </a:p>
      </dgm:t>
    </dgm:pt>
    <dgm:pt modelId="{0AE00E08-6059-4E79-AFE6-E332290EF8CB}" type="pres">
      <dgm:prSet presAssocID="{7B56C265-D3C4-4D09-A4BE-E124C74D629D}" presName="parentText" presStyleLbl="alignNode1" presStyleIdx="0" presStyleCnt="2">
        <dgm:presLayoutVars>
          <dgm:chMax val="1"/>
          <dgm:bulletEnabled val="1"/>
        </dgm:presLayoutVars>
      </dgm:prSet>
      <dgm:spPr/>
      <dgm:t>
        <a:bodyPr/>
        <a:lstStyle/>
        <a:p>
          <a:endParaRPr lang="en-US"/>
        </a:p>
      </dgm:t>
    </dgm:pt>
    <dgm:pt modelId="{29FFEEFF-C770-4BA2-9CCB-83CE687505FD}" type="pres">
      <dgm:prSet presAssocID="{7B56C265-D3C4-4D09-A4BE-E124C74D629D}" presName="descendantText" presStyleLbl="alignAcc1" presStyleIdx="0" presStyleCnt="2">
        <dgm:presLayoutVars>
          <dgm:bulletEnabled val="1"/>
        </dgm:presLayoutVars>
      </dgm:prSet>
      <dgm:spPr/>
      <dgm:t>
        <a:bodyPr/>
        <a:lstStyle/>
        <a:p>
          <a:endParaRPr lang="en-US"/>
        </a:p>
      </dgm:t>
    </dgm:pt>
    <dgm:pt modelId="{189A6CF8-8A37-4279-9577-1AA982810FB7}" type="pres">
      <dgm:prSet presAssocID="{BC47F1F8-DD74-4DA3-8CEA-FAE563047AD7}" presName="sp" presStyleCnt="0"/>
      <dgm:spPr/>
      <dgm:t>
        <a:bodyPr/>
        <a:lstStyle/>
        <a:p>
          <a:endParaRPr lang="en-US"/>
        </a:p>
      </dgm:t>
    </dgm:pt>
    <dgm:pt modelId="{BDE8201F-2398-4FCC-A15F-7BF954C7E757}" type="pres">
      <dgm:prSet presAssocID="{9B2ACAFD-C768-46B5-92F4-29E3142AED18}" presName="composite" presStyleCnt="0"/>
      <dgm:spPr/>
      <dgm:t>
        <a:bodyPr/>
        <a:lstStyle/>
        <a:p>
          <a:endParaRPr lang="en-US"/>
        </a:p>
      </dgm:t>
    </dgm:pt>
    <dgm:pt modelId="{F2F94A88-D9BA-4CD1-8C2C-29D9B59CA6D1}" type="pres">
      <dgm:prSet presAssocID="{9B2ACAFD-C768-46B5-92F4-29E3142AED18}" presName="parentText" presStyleLbl="alignNode1" presStyleIdx="1" presStyleCnt="2">
        <dgm:presLayoutVars>
          <dgm:chMax val="1"/>
          <dgm:bulletEnabled val="1"/>
        </dgm:presLayoutVars>
      </dgm:prSet>
      <dgm:spPr/>
      <dgm:t>
        <a:bodyPr/>
        <a:lstStyle/>
        <a:p>
          <a:endParaRPr lang="en-US"/>
        </a:p>
      </dgm:t>
    </dgm:pt>
    <dgm:pt modelId="{1DA71284-B9B5-4503-AE0A-A4A6B6B575D6}" type="pres">
      <dgm:prSet presAssocID="{9B2ACAFD-C768-46B5-92F4-29E3142AED18}" presName="descendantText" presStyleLbl="alignAcc1" presStyleIdx="1" presStyleCnt="2">
        <dgm:presLayoutVars>
          <dgm:bulletEnabled val="1"/>
        </dgm:presLayoutVars>
      </dgm:prSet>
      <dgm:spPr/>
      <dgm:t>
        <a:bodyPr/>
        <a:lstStyle/>
        <a:p>
          <a:endParaRPr lang="en-US"/>
        </a:p>
      </dgm:t>
    </dgm:pt>
  </dgm:ptLst>
  <dgm:cxnLst>
    <dgm:cxn modelId="{9E990AF2-E45F-4255-830C-1B8A306804C0}" srcId="{9B2ACAFD-C768-46B5-92F4-29E3142AED18}" destId="{C449C243-CBD4-461C-8C83-F82F6CA1FA97}" srcOrd="0" destOrd="0" parTransId="{1AAD7076-8A21-4330-A3A3-A2D476F82E78}" sibTransId="{9588C42D-33BC-4433-86F2-7FD55452A7CF}"/>
    <dgm:cxn modelId="{53C209A6-CD06-4407-B047-3D4CE5A1E704}" type="presOf" srcId="{C449C243-CBD4-461C-8C83-F82F6CA1FA97}" destId="{1DA71284-B9B5-4503-AE0A-A4A6B6B575D6}" srcOrd="0" destOrd="0" presId="urn:microsoft.com/office/officeart/2005/8/layout/chevron2"/>
    <dgm:cxn modelId="{E53E49E4-80C4-4250-A497-6D2A5DA981BD}" srcId="{9B2ACAFD-C768-46B5-92F4-29E3142AED18}" destId="{A7CBD192-5A5E-4BAD-8905-4A63AEC114F8}" srcOrd="1" destOrd="0" parTransId="{7CF31EA2-35F8-4BFB-A41F-E415ABE93A9F}" sibTransId="{8903A850-6A9B-4224-B360-42EE16C7FC07}"/>
    <dgm:cxn modelId="{E694257E-CDBC-4A26-88AA-166143673C65}" type="presOf" srcId="{697EB85C-E501-46EE-A3DB-EACD645C160F}" destId="{278E3247-7348-4880-8521-F0D45F6E7501}" srcOrd="0" destOrd="0" presId="urn:microsoft.com/office/officeart/2005/8/layout/chevron2"/>
    <dgm:cxn modelId="{C2FA85E1-7041-4ADF-A334-52124BFBDB4D}" srcId="{7B56C265-D3C4-4D09-A4BE-E124C74D629D}" destId="{A5D825C0-AE0B-4473-9644-F8D62A0A8546}" srcOrd="1" destOrd="0" parTransId="{F3C46FBF-BAB9-4B6F-967D-1811EDB195C2}" sibTransId="{52BEBD1B-859C-4E51-8E61-14EA81C51D31}"/>
    <dgm:cxn modelId="{98E795D8-22D0-4F1A-924D-9CD4E33DBAFE}" type="presOf" srcId="{4FC37F98-7C33-4F1E-A4AE-604CA759EB28}" destId="{1DA71284-B9B5-4503-AE0A-A4A6B6B575D6}" srcOrd="0" destOrd="3" presId="urn:microsoft.com/office/officeart/2005/8/layout/chevron2"/>
    <dgm:cxn modelId="{3E117F3A-07C4-498A-9312-023135C2FC41}" srcId="{7B56C265-D3C4-4D09-A4BE-E124C74D629D}" destId="{0FD016C1-0B44-46EE-A937-BF8D2D17F8BF}" srcOrd="0" destOrd="0" parTransId="{7986246D-92F4-47B7-8D8E-FCC3A54EE1D8}" sibTransId="{EDC1E27B-836E-4855-B184-13811A26615A}"/>
    <dgm:cxn modelId="{CFD41DC9-8817-4F71-82A7-1B39C6D29270}" type="presOf" srcId="{0FD016C1-0B44-46EE-A937-BF8D2D17F8BF}" destId="{29FFEEFF-C770-4BA2-9CCB-83CE687505FD}" srcOrd="0" destOrd="0" presId="urn:microsoft.com/office/officeart/2005/8/layout/chevron2"/>
    <dgm:cxn modelId="{61835FD2-8873-4A63-B2E3-4BDC9E08BD6C}" type="presOf" srcId="{7B56C265-D3C4-4D09-A4BE-E124C74D629D}" destId="{0AE00E08-6059-4E79-AFE6-E332290EF8CB}" srcOrd="0" destOrd="0" presId="urn:microsoft.com/office/officeart/2005/8/layout/chevron2"/>
    <dgm:cxn modelId="{9E7BBF95-0F0C-476D-8BF5-81D6F203B8F2}" type="presOf" srcId="{9B2ACAFD-C768-46B5-92F4-29E3142AED18}" destId="{F2F94A88-D9BA-4CD1-8C2C-29D9B59CA6D1}" srcOrd="0" destOrd="0" presId="urn:microsoft.com/office/officeart/2005/8/layout/chevron2"/>
    <dgm:cxn modelId="{FA5DC195-E0AB-4C02-893F-9DD2B83F7F8E}" type="presOf" srcId="{A7CBD192-5A5E-4BAD-8905-4A63AEC114F8}" destId="{1DA71284-B9B5-4503-AE0A-A4A6B6B575D6}" srcOrd="0" destOrd="1" presId="urn:microsoft.com/office/officeart/2005/8/layout/chevron2"/>
    <dgm:cxn modelId="{2B8127ED-7556-458A-8E39-3892863C79B3}" srcId="{9B2ACAFD-C768-46B5-92F4-29E3142AED18}" destId="{CBDF6E79-3BE8-42A5-852A-25A96EBB1A32}" srcOrd="2" destOrd="0" parTransId="{519E6154-9AFD-4337-A31C-7F0614BF9177}" sibTransId="{1174F25E-54EE-442A-BC09-4FBC1610BDF8}"/>
    <dgm:cxn modelId="{9A837922-447E-40F2-9160-B2850A5FFFA2}" type="presOf" srcId="{A5D825C0-AE0B-4473-9644-F8D62A0A8546}" destId="{29FFEEFF-C770-4BA2-9CCB-83CE687505FD}" srcOrd="0" destOrd="1" presId="urn:microsoft.com/office/officeart/2005/8/layout/chevron2"/>
    <dgm:cxn modelId="{F58E356E-ED3D-480B-8D1B-E993890D40E9}" srcId="{697EB85C-E501-46EE-A3DB-EACD645C160F}" destId="{7B56C265-D3C4-4D09-A4BE-E124C74D629D}" srcOrd="0" destOrd="0" parTransId="{E5BBA8F4-98EF-4A26-B155-2AF490971590}" sibTransId="{BC47F1F8-DD74-4DA3-8CEA-FAE563047AD7}"/>
    <dgm:cxn modelId="{1706FBDE-4D33-4794-B1AC-0F8FD8C63D5C}" type="presOf" srcId="{CBDF6E79-3BE8-42A5-852A-25A96EBB1A32}" destId="{1DA71284-B9B5-4503-AE0A-A4A6B6B575D6}" srcOrd="0" destOrd="2" presId="urn:microsoft.com/office/officeart/2005/8/layout/chevron2"/>
    <dgm:cxn modelId="{CA6168DE-E273-40F3-959D-ADAB90C877AE}" srcId="{7B56C265-D3C4-4D09-A4BE-E124C74D629D}" destId="{AA3B1854-45DB-4E5C-8F9C-C536712B9597}" srcOrd="2" destOrd="0" parTransId="{3D1FC785-8533-496B-9FFF-8272694CF499}" sibTransId="{5FD3E7B9-A256-4DBB-93DE-5524CB57388D}"/>
    <dgm:cxn modelId="{FECF43A9-4D93-471E-9234-D52310647F4C}" srcId="{697EB85C-E501-46EE-A3DB-EACD645C160F}" destId="{9B2ACAFD-C768-46B5-92F4-29E3142AED18}" srcOrd="1" destOrd="0" parTransId="{43DDCD0C-706F-41BD-9062-B7B00A5D802E}" sibTransId="{438001DE-3EE2-4498-A9D0-4BB1FB95AC89}"/>
    <dgm:cxn modelId="{9F76E7B4-F5A6-44AC-AA76-1E2B143FC3EB}" type="presOf" srcId="{AA3B1854-45DB-4E5C-8F9C-C536712B9597}" destId="{29FFEEFF-C770-4BA2-9CCB-83CE687505FD}" srcOrd="0" destOrd="2" presId="urn:microsoft.com/office/officeart/2005/8/layout/chevron2"/>
    <dgm:cxn modelId="{BD6BED33-60F6-4C31-894B-09CE04C9AF57}" srcId="{9B2ACAFD-C768-46B5-92F4-29E3142AED18}" destId="{4FC37F98-7C33-4F1E-A4AE-604CA759EB28}" srcOrd="3" destOrd="0" parTransId="{D49B518A-FC89-4BF1-BBA6-464B025BD47E}" sibTransId="{8452CBD4-A460-4A57-BC7A-FCF3B07241E7}"/>
    <dgm:cxn modelId="{4EF15C7A-F378-412D-80E0-445E58B8157B}" type="presParOf" srcId="{278E3247-7348-4880-8521-F0D45F6E7501}" destId="{869F29B4-FD14-4B13-A495-3D7FBEB556BE}" srcOrd="0" destOrd="0" presId="urn:microsoft.com/office/officeart/2005/8/layout/chevron2"/>
    <dgm:cxn modelId="{0AE329EE-D5C3-46B8-AECE-42BC227C1C7B}" type="presParOf" srcId="{869F29B4-FD14-4B13-A495-3D7FBEB556BE}" destId="{0AE00E08-6059-4E79-AFE6-E332290EF8CB}" srcOrd="0" destOrd="0" presId="urn:microsoft.com/office/officeart/2005/8/layout/chevron2"/>
    <dgm:cxn modelId="{C53BE016-4573-4625-8774-9E0037CB9A50}" type="presParOf" srcId="{869F29B4-FD14-4B13-A495-3D7FBEB556BE}" destId="{29FFEEFF-C770-4BA2-9CCB-83CE687505FD}" srcOrd="1" destOrd="0" presId="urn:microsoft.com/office/officeart/2005/8/layout/chevron2"/>
    <dgm:cxn modelId="{008E6EAE-A6AA-4C67-B999-A739DDFA7173}" type="presParOf" srcId="{278E3247-7348-4880-8521-F0D45F6E7501}" destId="{189A6CF8-8A37-4279-9577-1AA982810FB7}" srcOrd="1" destOrd="0" presId="urn:microsoft.com/office/officeart/2005/8/layout/chevron2"/>
    <dgm:cxn modelId="{935E12C3-E8B3-42D2-9B47-BB3FCA496947}" type="presParOf" srcId="{278E3247-7348-4880-8521-F0D45F6E7501}" destId="{BDE8201F-2398-4FCC-A15F-7BF954C7E757}" srcOrd="2" destOrd="0" presId="urn:microsoft.com/office/officeart/2005/8/layout/chevron2"/>
    <dgm:cxn modelId="{8CCFC996-8D54-44AB-BB03-36862570B544}" type="presParOf" srcId="{BDE8201F-2398-4FCC-A15F-7BF954C7E757}" destId="{F2F94A88-D9BA-4CD1-8C2C-29D9B59CA6D1}" srcOrd="0" destOrd="0" presId="urn:microsoft.com/office/officeart/2005/8/layout/chevron2"/>
    <dgm:cxn modelId="{4411D312-F505-4637-9D8F-1050015E1893}" type="presParOf" srcId="{BDE8201F-2398-4FCC-A15F-7BF954C7E757}" destId="{1DA71284-B9B5-4503-AE0A-A4A6B6B575D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7EB85C-E501-46EE-A3DB-EACD645C160F}" type="doc">
      <dgm:prSet loTypeId="urn:microsoft.com/office/officeart/2005/8/layout/chevron2" loCatId="list" qsTypeId="urn:microsoft.com/office/officeart/2005/8/quickstyle/3d2" qsCatId="3D" csTypeId="urn:microsoft.com/office/officeart/2005/8/colors/colorful1#7" csCatId="colorful" phldr="1"/>
      <dgm:spPr/>
      <dgm:t>
        <a:bodyPr/>
        <a:lstStyle/>
        <a:p>
          <a:endParaRPr lang="en-US"/>
        </a:p>
      </dgm:t>
    </dgm:pt>
    <dgm:pt modelId="{7B56C265-D3C4-4D09-A4BE-E124C74D629D}">
      <dgm:prSet phldrT="[Text]" custT="1"/>
      <dgm:spPr/>
      <dgm:t>
        <a:bodyPr/>
        <a:lstStyle/>
        <a:p>
          <a:r>
            <a:rPr lang="en-US" sz="2800" dirty="0" smtClean="0">
              <a:solidFill>
                <a:schemeClr val="tx1"/>
              </a:solidFill>
              <a:latin typeface="+mj-lt"/>
            </a:rPr>
            <a:t>Issues</a:t>
          </a:r>
          <a:endParaRPr lang="en-US" sz="2800" dirty="0">
            <a:solidFill>
              <a:schemeClr val="tx1"/>
            </a:solidFill>
            <a:latin typeface="+mj-lt"/>
          </a:endParaRPr>
        </a:p>
      </dgm:t>
    </dgm:pt>
    <dgm:pt modelId="{E5BBA8F4-98EF-4A26-B155-2AF490971590}" type="parTrans" cxnId="{F58E356E-ED3D-480B-8D1B-E993890D40E9}">
      <dgm:prSet/>
      <dgm:spPr/>
      <dgm:t>
        <a:bodyPr/>
        <a:lstStyle/>
        <a:p>
          <a:endParaRPr lang="en-US" sz="2800">
            <a:solidFill>
              <a:schemeClr val="tx1"/>
            </a:solidFill>
            <a:latin typeface="+mj-lt"/>
          </a:endParaRPr>
        </a:p>
      </dgm:t>
    </dgm:pt>
    <dgm:pt modelId="{BC47F1F8-DD74-4DA3-8CEA-FAE563047AD7}" type="sibTrans" cxnId="{F58E356E-ED3D-480B-8D1B-E993890D40E9}">
      <dgm:prSet/>
      <dgm:spPr/>
      <dgm:t>
        <a:bodyPr/>
        <a:lstStyle/>
        <a:p>
          <a:endParaRPr lang="en-US" sz="2800">
            <a:solidFill>
              <a:schemeClr val="tx1"/>
            </a:solidFill>
            <a:latin typeface="+mj-lt"/>
          </a:endParaRPr>
        </a:p>
      </dgm:t>
    </dgm:pt>
    <dgm:pt modelId="{0FD016C1-0B44-46EE-A937-BF8D2D17F8BF}">
      <dgm:prSet phldrT="[Text]" custT="1"/>
      <dgm:spPr/>
      <dgm:t>
        <a:bodyPr/>
        <a:lstStyle/>
        <a:p>
          <a:r>
            <a:rPr lang="en-US" sz="2400" dirty="0" smtClean="0">
              <a:solidFill>
                <a:schemeClr val="tx1"/>
              </a:solidFill>
              <a:latin typeface="+mj-lt"/>
            </a:rPr>
            <a:t>Kickbacks</a:t>
          </a:r>
          <a:endParaRPr lang="en-US" sz="2400" dirty="0">
            <a:solidFill>
              <a:schemeClr val="tx1"/>
            </a:solidFill>
            <a:latin typeface="+mj-lt"/>
          </a:endParaRPr>
        </a:p>
      </dgm:t>
    </dgm:pt>
    <dgm:pt modelId="{7986246D-92F4-47B7-8D8E-FCC3A54EE1D8}" type="parTrans" cxnId="{3E117F3A-07C4-498A-9312-023135C2FC41}">
      <dgm:prSet/>
      <dgm:spPr/>
      <dgm:t>
        <a:bodyPr/>
        <a:lstStyle/>
        <a:p>
          <a:endParaRPr lang="en-US" sz="2800">
            <a:solidFill>
              <a:schemeClr val="tx1"/>
            </a:solidFill>
            <a:latin typeface="+mj-lt"/>
          </a:endParaRPr>
        </a:p>
      </dgm:t>
    </dgm:pt>
    <dgm:pt modelId="{EDC1E27B-836E-4855-B184-13811A26615A}" type="sibTrans" cxnId="{3E117F3A-07C4-498A-9312-023135C2FC41}">
      <dgm:prSet/>
      <dgm:spPr/>
      <dgm:t>
        <a:bodyPr/>
        <a:lstStyle/>
        <a:p>
          <a:endParaRPr lang="en-US" sz="2800">
            <a:solidFill>
              <a:schemeClr val="tx1"/>
            </a:solidFill>
            <a:latin typeface="+mj-lt"/>
          </a:endParaRPr>
        </a:p>
      </dgm:t>
    </dgm:pt>
    <dgm:pt modelId="{A5D825C0-AE0B-4473-9644-F8D62A0A8546}">
      <dgm:prSet phldrT="[Text]" custT="1"/>
      <dgm:spPr/>
      <dgm:t>
        <a:bodyPr/>
        <a:lstStyle/>
        <a:p>
          <a:r>
            <a:rPr lang="en-US" sz="2400" dirty="0" smtClean="0">
              <a:solidFill>
                <a:schemeClr val="tx1"/>
              </a:solidFill>
              <a:latin typeface="+mj-lt"/>
            </a:rPr>
            <a:t>Employment</a:t>
          </a:r>
          <a:endParaRPr lang="en-US" sz="2400" dirty="0">
            <a:solidFill>
              <a:schemeClr val="tx1"/>
            </a:solidFill>
            <a:latin typeface="+mj-lt"/>
          </a:endParaRPr>
        </a:p>
      </dgm:t>
    </dgm:pt>
    <dgm:pt modelId="{F3C46FBF-BAB9-4B6F-967D-1811EDB195C2}" type="parTrans" cxnId="{C2FA85E1-7041-4ADF-A334-52124BFBDB4D}">
      <dgm:prSet/>
      <dgm:spPr/>
      <dgm:t>
        <a:bodyPr/>
        <a:lstStyle/>
        <a:p>
          <a:endParaRPr lang="en-US" sz="2800">
            <a:solidFill>
              <a:schemeClr val="tx1"/>
            </a:solidFill>
            <a:latin typeface="+mj-lt"/>
          </a:endParaRPr>
        </a:p>
      </dgm:t>
    </dgm:pt>
    <dgm:pt modelId="{52BEBD1B-859C-4E51-8E61-14EA81C51D31}" type="sibTrans" cxnId="{C2FA85E1-7041-4ADF-A334-52124BFBDB4D}">
      <dgm:prSet/>
      <dgm:spPr/>
      <dgm:t>
        <a:bodyPr/>
        <a:lstStyle/>
        <a:p>
          <a:endParaRPr lang="en-US" sz="2800">
            <a:solidFill>
              <a:schemeClr val="tx1"/>
            </a:solidFill>
            <a:latin typeface="+mj-lt"/>
          </a:endParaRPr>
        </a:p>
      </dgm:t>
    </dgm:pt>
    <dgm:pt modelId="{9B2ACAFD-C768-46B5-92F4-29E3142AED18}">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43DDCD0C-706F-41BD-9062-B7B00A5D802E}" type="parTrans" cxnId="{FECF43A9-4D93-471E-9234-D52310647F4C}">
      <dgm:prSet/>
      <dgm:spPr/>
      <dgm:t>
        <a:bodyPr/>
        <a:lstStyle/>
        <a:p>
          <a:endParaRPr lang="en-US" sz="2800">
            <a:solidFill>
              <a:schemeClr val="tx1"/>
            </a:solidFill>
            <a:latin typeface="+mj-lt"/>
          </a:endParaRPr>
        </a:p>
      </dgm:t>
    </dgm:pt>
    <dgm:pt modelId="{438001DE-3EE2-4498-A9D0-4BB1FB95AC89}" type="sibTrans" cxnId="{FECF43A9-4D93-471E-9234-D52310647F4C}">
      <dgm:prSet/>
      <dgm:spPr/>
      <dgm:t>
        <a:bodyPr/>
        <a:lstStyle/>
        <a:p>
          <a:endParaRPr lang="en-US" sz="2800">
            <a:solidFill>
              <a:schemeClr val="tx1"/>
            </a:solidFill>
            <a:latin typeface="+mj-lt"/>
          </a:endParaRPr>
        </a:p>
      </dgm:t>
    </dgm:pt>
    <dgm:pt modelId="{571EA95C-5916-43A7-A072-EA7699CE49E3}">
      <dgm:prSet phldrT="[Text]" custT="1"/>
      <dgm:spPr/>
      <dgm:t>
        <a:bodyPr/>
        <a:lstStyle/>
        <a:p>
          <a:r>
            <a:rPr lang="en-US" sz="2400" dirty="0" smtClean="0">
              <a:solidFill>
                <a:schemeClr val="tx1"/>
              </a:solidFill>
              <a:latin typeface="+mj-lt"/>
            </a:rPr>
            <a:t>Limit communication</a:t>
          </a:r>
          <a:endParaRPr lang="en-US" sz="2400" dirty="0">
            <a:solidFill>
              <a:schemeClr val="tx1"/>
            </a:solidFill>
            <a:latin typeface="+mj-lt"/>
          </a:endParaRPr>
        </a:p>
      </dgm:t>
    </dgm:pt>
    <dgm:pt modelId="{6908D2C3-30C0-4318-8D27-D383C0022450}" type="parTrans" cxnId="{BE7367D5-53F0-47BF-88DB-60CDE5A8AE13}">
      <dgm:prSet/>
      <dgm:spPr/>
      <dgm:t>
        <a:bodyPr/>
        <a:lstStyle/>
        <a:p>
          <a:endParaRPr lang="en-US">
            <a:solidFill>
              <a:schemeClr val="tx1"/>
            </a:solidFill>
          </a:endParaRPr>
        </a:p>
      </dgm:t>
    </dgm:pt>
    <dgm:pt modelId="{55D6717A-DC5D-4492-A55C-27FB047A9C9D}" type="sibTrans" cxnId="{BE7367D5-53F0-47BF-88DB-60CDE5A8AE13}">
      <dgm:prSet/>
      <dgm:spPr/>
      <dgm:t>
        <a:bodyPr/>
        <a:lstStyle/>
        <a:p>
          <a:endParaRPr lang="en-US">
            <a:solidFill>
              <a:schemeClr val="tx1"/>
            </a:solidFill>
          </a:endParaRPr>
        </a:p>
      </dgm:t>
    </dgm:pt>
    <dgm:pt modelId="{1E6121D2-0635-4FCB-BFD5-90CC73E103F2}">
      <dgm:prSet phldrT="[Text]" custT="1"/>
      <dgm:spPr/>
      <dgm:t>
        <a:bodyPr/>
        <a:lstStyle/>
        <a:p>
          <a:r>
            <a:rPr lang="en-US" sz="2400" dirty="0" smtClean="0">
              <a:solidFill>
                <a:schemeClr val="tx1"/>
              </a:solidFill>
              <a:latin typeface="+mj-lt"/>
            </a:rPr>
            <a:t>Disinterested review</a:t>
          </a:r>
          <a:endParaRPr lang="en-US" sz="2400" dirty="0">
            <a:solidFill>
              <a:schemeClr val="tx1"/>
            </a:solidFill>
            <a:latin typeface="+mj-lt"/>
          </a:endParaRPr>
        </a:p>
      </dgm:t>
    </dgm:pt>
    <dgm:pt modelId="{79EDF616-14E1-4DE0-9465-AD60427D55F0}" type="parTrans" cxnId="{E3523414-49C3-4510-899B-9B7653111F49}">
      <dgm:prSet/>
      <dgm:spPr/>
      <dgm:t>
        <a:bodyPr/>
        <a:lstStyle/>
        <a:p>
          <a:endParaRPr lang="en-US">
            <a:solidFill>
              <a:schemeClr val="tx1"/>
            </a:solidFill>
          </a:endParaRPr>
        </a:p>
      </dgm:t>
    </dgm:pt>
    <dgm:pt modelId="{D8666721-2789-4979-AB22-7D36D8CB76A7}" type="sibTrans" cxnId="{E3523414-49C3-4510-899B-9B7653111F49}">
      <dgm:prSet/>
      <dgm:spPr/>
      <dgm:t>
        <a:bodyPr/>
        <a:lstStyle/>
        <a:p>
          <a:endParaRPr lang="en-US">
            <a:solidFill>
              <a:schemeClr val="tx1"/>
            </a:solidFill>
          </a:endParaRPr>
        </a:p>
      </dgm:t>
    </dgm:pt>
    <dgm:pt modelId="{2E0B3FC9-5ECB-4B1A-84F4-3BD6395F1032}">
      <dgm:prSet phldrT="[Text]" custT="1"/>
      <dgm:spPr/>
      <dgm:t>
        <a:bodyPr/>
        <a:lstStyle/>
        <a:p>
          <a:r>
            <a:rPr lang="en-US" sz="2400" dirty="0" smtClean="0">
              <a:solidFill>
                <a:schemeClr val="tx1"/>
              </a:solidFill>
              <a:latin typeface="+mj-lt"/>
            </a:rPr>
            <a:t>Conflict of interest</a:t>
          </a:r>
          <a:endParaRPr lang="en-US" sz="2400" dirty="0">
            <a:solidFill>
              <a:schemeClr val="tx1"/>
            </a:solidFill>
            <a:latin typeface="+mj-lt"/>
          </a:endParaRPr>
        </a:p>
      </dgm:t>
    </dgm:pt>
    <dgm:pt modelId="{50208F43-D2A5-4403-B0A8-F6D537B984F9}" type="parTrans" cxnId="{1EA7FA46-723E-41BC-A3E9-F7C40EBC0815}">
      <dgm:prSet/>
      <dgm:spPr/>
      <dgm:t>
        <a:bodyPr/>
        <a:lstStyle/>
        <a:p>
          <a:endParaRPr lang="en-US">
            <a:solidFill>
              <a:schemeClr val="tx1"/>
            </a:solidFill>
          </a:endParaRPr>
        </a:p>
      </dgm:t>
    </dgm:pt>
    <dgm:pt modelId="{2A002FC1-6032-494D-90F2-14E5A212906A}" type="sibTrans" cxnId="{1EA7FA46-723E-41BC-A3E9-F7C40EBC0815}">
      <dgm:prSet/>
      <dgm:spPr/>
      <dgm:t>
        <a:bodyPr/>
        <a:lstStyle/>
        <a:p>
          <a:endParaRPr lang="en-US">
            <a:solidFill>
              <a:schemeClr val="tx1"/>
            </a:solidFill>
          </a:endParaRPr>
        </a:p>
      </dgm:t>
    </dgm:pt>
    <dgm:pt modelId="{278E3247-7348-4880-8521-F0D45F6E7501}" type="pres">
      <dgm:prSet presAssocID="{697EB85C-E501-46EE-A3DB-EACD645C160F}" presName="linearFlow" presStyleCnt="0">
        <dgm:presLayoutVars>
          <dgm:dir/>
          <dgm:animLvl val="lvl"/>
          <dgm:resizeHandles val="exact"/>
        </dgm:presLayoutVars>
      </dgm:prSet>
      <dgm:spPr/>
      <dgm:t>
        <a:bodyPr/>
        <a:lstStyle/>
        <a:p>
          <a:endParaRPr lang="en-US"/>
        </a:p>
      </dgm:t>
    </dgm:pt>
    <dgm:pt modelId="{869F29B4-FD14-4B13-A495-3D7FBEB556BE}" type="pres">
      <dgm:prSet presAssocID="{7B56C265-D3C4-4D09-A4BE-E124C74D629D}" presName="composite" presStyleCnt="0"/>
      <dgm:spPr/>
      <dgm:t>
        <a:bodyPr/>
        <a:lstStyle/>
        <a:p>
          <a:endParaRPr lang="en-US"/>
        </a:p>
      </dgm:t>
    </dgm:pt>
    <dgm:pt modelId="{0AE00E08-6059-4E79-AFE6-E332290EF8CB}" type="pres">
      <dgm:prSet presAssocID="{7B56C265-D3C4-4D09-A4BE-E124C74D629D}" presName="parentText" presStyleLbl="alignNode1" presStyleIdx="0" presStyleCnt="2">
        <dgm:presLayoutVars>
          <dgm:chMax val="1"/>
          <dgm:bulletEnabled val="1"/>
        </dgm:presLayoutVars>
      </dgm:prSet>
      <dgm:spPr/>
      <dgm:t>
        <a:bodyPr/>
        <a:lstStyle/>
        <a:p>
          <a:endParaRPr lang="en-US"/>
        </a:p>
      </dgm:t>
    </dgm:pt>
    <dgm:pt modelId="{29FFEEFF-C770-4BA2-9CCB-83CE687505FD}" type="pres">
      <dgm:prSet presAssocID="{7B56C265-D3C4-4D09-A4BE-E124C74D629D}" presName="descendantText" presStyleLbl="alignAcc1" presStyleIdx="0" presStyleCnt="2">
        <dgm:presLayoutVars>
          <dgm:bulletEnabled val="1"/>
        </dgm:presLayoutVars>
      </dgm:prSet>
      <dgm:spPr/>
      <dgm:t>
        <a:bodyPr/>
        <a:lstStyle/>
        <a:p>
          <a:endParaRPr lang="en-US"/>
        </a:p>
      </dgm:t>
    </dgm:pt>
    <dgm:pt modelId="{189A6CF8-8A37-4279-9577-1AA982810FB7}" type="pres">
      <dgm:prSet presAssocID="{BC47F1F8-DD74-4DA3-8CEA-FAE563047AD7}" presName="sp" presStyleCnt="0"/>
      <dgm:spPr/>
      <dgm:t>
        <a:bodyPr/>
        <a:lstStyle/>
        <a:p>
          <a:endParaRPr lang="en-US"/>
        </a:p>
      </dgm:t>
    </dgm:pt>
    <dgm:pt modelId="{BDE8201F-2398-4FCC-A15F-7BF954C7E757}" type="pres">
      <dgm:prSet presAssocID="{9B2ACAFD-C768-46B5-92F4-29E3142AED18}" presName="composite" presStyleCnt="0"/>
      <dgm:spPr/>
      <dgm:t>
        <a:bodyPr/>
        <a:lstStyle/>
        <a:p>
          <a:endParaRPr lang="en-US"/>
        </a:p>
      </dgm:t>
    </dgm:pt>
    <dgm:pt modelId="{F2F94A88-D9BA-4CD1-8C2C-29D9B59CA6D1}" type="pres">
      <dgm:prSet presAssocID="{9B2ACAFD-C768-46B5-92F4-29E3142AED18}" presName="parentText" presStyleLbl="alignNode1" presStyleIdx="1" presStyleCnt="2">
        <dgm:presLayoutVars>
          <dgm:chMax val="1"/>
          <dgm:bulletEnabled val="1"/>
        </dgm:presLayoutVars>
      </dgm:prSet>
      <dgm:spPr/>
      <dgm:t>
        <a:bodyPr/>
        <a:lstStyle/>
        <a:p>
          <a:endParaRPr lang="en-US"/>
        </a:p>
      </dgm:t>
    </dgm:pt>
    <dgm:pt modelId="{1DA71284-B9B5-4503-AE0A-A4A6B6B575D6}" type="pres">
      <dgm:prSet presAssocID="{9B2ACAFD-C768-46B5-92F4-29E3142AED18}" presName="descendantText" presStyleLbl="alignAcc1" presStyleIdx="1" presStyleCnt="2">
        <dgm:presLayoutVars>
          <dgm:bulletEnabled val="1"/>
        </dgm:presLayoutVars>
      </dgm:prSet>
      <dgm:spPr/>
      <dgm:t>
        <a:bodyPr/>
        <a:lstStyle/>
        <a:p>
          <a:endParaRPr lang="en-US"/>
        </a:p>
      </dgm:t>
    </dgm:pt>
  </dgm:ptLst>
  <dgm:cxnLst>
    <dgm:cxn modelId="{FB1B0618-4627-43F0-9E74-72A3A48A74B7}" type="presOf" srcId="{7B56C265-D3C4-4D09-A4BE-E124C74D629D}" destId="{0AE00E08-6059-4E79-AFE6-E332290EF8CB}" srcOrd="0" destOrd="0" presId="urn:microsoft.com/office/officeart/2005/8/layout/chevron2"/>
    <dgm:cxn modelId="{4C79D426-5D74-4545-94B8-BEFBF3364AA8}" type="presOf" srcId="{0FD016C1-0B44-46EE-A937-BF8D2D17F8BF}" destId="{29FFEEFF-C770-4BA2-9CCB-83CE687505FD}" srcOrd="0" destOrd="0" presId="urn:microsoft.com/office/officeart/2005/8/layout/chevron2"/>
    <dgm:cxn modelId="{7E0E5560-0365-4081-BDEE-97F9F72918B1}" type="presOf" srcId="{A5D825C0-AE0B-4473-9644-F8D62A0A8546}" destId="{29FFEEFF-C770-4BA2-9CCB-83CE687505FD}" srcOrd="0" destOrd="1" presId="urn:microsoft.com/office/officeart/2005/8/layout/chevron2"/>
    <dgm:cxn modelId="{5878186B-8B7A-4019-90DF-185194708356}" type="presOf" srcId="{697EB85C-E501-46EE-A3DB-EACD645C160F}" destId="{278E3247-7348-4880-8521-F0D45F6E7501}" srcOrd="0" destOrd="0" presId="urn:microsoft.com/office/officeart/2005/8/layout/chevron2"/>
    <dgm:cxn modelId="{C2FA85E1-7041-4ADF-A334-52124BFBDB4D}" srcId="{7B56C265-D3C4-4D09-A4BE-E124C74D629D}" destId="{A5D825C0-AE0B-4473-9644-F8D62A0A8546}" srcOrd="1" destOrd="0" parTransId="{F3C46FBF-BAB9-4B6F-967D-1811EDB195C2}" sibTransId="{52BEBD1B-859C-4E51-8E61-14EA81C51D31}"/>
    <dgm:cxn modelId="{1999C5FA-BF7C-4E16-A16E-C598E963B76C}" type="presOf" srcId="{571EA95C-5916-43A7-A072-EA7699CE49E3}" destId="{1DA71284-B9B5-4503-AE0A-A4A6B6B575D6}" srcOrd="0" destOrd="1" presId="urn:microsoft.com/office/officeart/2005/8/layout/chevron2"/>
    <dgm:cxn modelId="{E3523414-49C3-4510-899B-9B7653111F49}" srcId="{9B2ACAFD-C768-46B5-92F4-29E3142AED18}" destId="{1E6121D2-0635-4FCB-BFD5-90CC73E103F2}" srcOrd="0" destOrd="0" parTransId="{79EDF616-14E1-4DE0-9465-AD60427D55F0}" sibTransId="{D8666721-2789-4979-AB22-7D36D8CB76A7}"/>
    <dgm:cxn modelId="{3E117F3A-07C4-498A-9312-023135C2FC41}" srcId="{7B56C265-D3C4-4D09-A4BE-E124C74D629D}" destId="{0FD016C1-0B44-46EE-A937-BF8D2D17F8BF}" srcOrd="0" destOrd="0" parTransId="{7986246D-92F4-47B7-8D8E-FCC3A54EE1D8}" sibTransId="{EDC1E27B-836E-4855-B184-13811A26615A}"/>
    <dgm:cxn modelId="{BE7367D5-53F0-47BF-88DB-60CDE5A8AE13}" srcId="{9B2ACAFD-C768-46B5-92F4-29E3142AED18}" destId="{571EA95C-5916-43A7-A072-EA7699CE49E3}" srcOrd="1" destOrd="0" parTransId="{6908D2C3-30C0-4318-8D27-D383C0022450}" sibTransId="{55D6717A-DC5D-4492-A55C-27FB047A9C9D}"/>
    <dgm:cxn modelId="{147A1C8D-597B-460B-BBB4-37CA8B633D44}" type="presOf" srcId="{9B2ACAFD-C768-46B5-92F4-29E3142AED18}" destId="{F2F94A88-D9BA-4CD1-8C2C-29D9B59CA6D1}" srcOrd="0" destOrd="0" presId="urn:microsoft.com/office/officeart/2005/8/layout/chevron2"/>
    <dgm:cxn modelId="{F58E356E-ED3D-480B-8D1B-E993890D40E9}" srcId="{697EB85C-E501-46EE-A3DB-EACD645C160F}" destId="{7B56C265-D3C4-4D09-A4BE-E124C74D629D}" srcOrd="0" destOrd="0" parTransId="{E5BBA8F4-98EF-4A26-B155-2AF490971590}" sibTransId="{BC47F1F8-DD74-4DA3-8CEA-FAE563047AD7}"/>
    <dgm:cxn modelId="{15EBB55E-6BC1-488B-B888-4E1BC31FA8A1}" type="presOf" srcId="{1E6121D2-0635-4FCB-BFD5-90CC73E103F2}" destId="{1DA71284-B9B5-4503-AE0A-A4A6B6B575D6}" srcOrd="0" destOrd="0" presId="urn:microsoft.com/office/officeart/2005/8/layout/chevron2"/>
    <dgm:cxn modelId="{FECF43A9-4D93-471E-9234-D52310647F4C}" srcId="{697EB85C-E501-46EE-A3DB-EACD645C160F}" destId="{9B2ACAFD-C768-46B5-92F4-29E3142AED18}" srcOrd="1" destOrd="0" parTransId="{43DDCD0C-706F-41BD-9062-B7B00A5D802E}" sibTransId="{438001DE-3EE2-4498-A9D0-4BB1FB95AC89}"/>
    <dgm:cxn modelId="{CFE53AA1-00F7-4DC7-8FDA-C99017F34C70}" type="presOf" srcId="{2E0B3FC9-5ECB-4B1A-84F4-3BD6395F1032}" destId="{29FFEEFF-C770-4BA2-9CCB-83CE687505FD}" srcOrd="0" destOrd="2" presId="urn:microsoft.com/office/officeart/2005/8/layout/chevron2"/>
    <dgm:cxn modelId="{1EA7FA46-723E-41BC-A3E9-F7C40EBC0815}" srcId="{7B56C265-D3C4-4D09-A4BE-E124C74D629D}" destId="{2E0B3FC9-5ECB-4B1A-84F4-3BD6395F1032}" srcOrd="2" destOrd="0" parTransId="{50208F43-D2A5-4403-B0A8-F6D537B984F9}" sibTransId="{2A002FC1-6032-494D-90F2-14E5A212906A}"/>
    <dgm:cxn modelId="{2A41044B-21CE-4A8B-A376-D95CB31DB1C2}" type="presParOf" srcId="{278E3247-7348-4880-8521-F0D45F6E7501}" destId="{869F29B4-FD14-4B13-A495-3D7FBEB556BE}" srcOrd="0" destOrd="0" presId="urn:microsoft.com/office/officeart/2005/8/layout/chevron2"/>
    <dgm:cxn modelId="{186C2363-8D5A-464A-94A0-787375987661}" type="presParOf" srcId="{869F29B4-FD14-4B13-A495-3D7FBEB556BE}" destId="{0AE00E08-6059-4E79-AFE6-E332290EF8CB}" srcOrd="0" destOrd="0" presId="urn:microsoft.com/office/officeart/2005/8/layout/chevron2"/>
    <dgm:cxn modelId="{588FD111-8A41-4E69-BDFC-DB34B2E15496}" type="presParOf" srcId="{869F29B4-FD14-4B13-A495-3D7FBEB556BE}" destId="{29FFEEFF-C770-4BA2-9CCB-83CE687505FD}" srcOrd="1" destOrd="0" presId="urn:microsoft.com/office/officeart/2005/8/layout/chevron2"/>
    <dgm:cxn modelId="{CB43FC54-2CB8-44A4-8925-1EF6C030E693}" type="presParOf" srcId="{278E3247-7348-4880-8521-F0D45F6E7501}" destId="{189A6CF8-8A37-4279-9577-1AA982810FB7}" srcOrd="1" destOrd="0" presId="urn:microsoft.com/office/officeart/2005/8/layout/chevron2"/>
    <dgm:cxn modelId="{BE419BC6-44E1-4F47-B559-3418CBB95A8A}" type="presParOf" srcId="{278E3247-7348-4880-8521-F0D45F6E7501}" destId="{BDE8201F-2398-4FCC-A15F-7BF954C7E757}" srcOrd="2" destOrd="0" presId="urn:microsoft.com/office/officeart/2005/8/layout/chevron2"/>
    <dgm:cxn modelId="{14D6BCD6-3BC3-4634-BF7C-1C92F8AD935B}" type="presParOf" srcId="{BDE8201F-2398-4FCC-A15F-7BF954C7E757}" destId="{F2F94A88-D9BA-4CD1-8C2C-29D9B59CA6D1}" srcOrd="0" destOrd="0" presId="urn:microsoft.com/office/officeart/2005/8/layout/chevron2"/>
    <dgm:cxn modelId="{B2CD9354-F1DA-42A6-8183-47FCE29B979F}" type="presParOf" srcId="{BDE8201F-2398-4FCC-A15F-7BF954C7E757}" destId="{1DA71284-B9B5-4503-AE0A-A4A6B6B575D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7EB85C-E501-46EE-A3DB-EACD645C160F}" type="doc">
      <dgm:prSet loTypeId="urn:microsoft.com/office/officeart/2005/8/layout/chevron2" loCatId="list" qsTypeId="urn:microsoft.com/office/officeart/2005/8/quickstyle/3d2" qsCatId="3D" csTypeId="urn:microsoft.com/office/officeart/2005/8/colors/colorful1#8" csCatId="colorful" phldr="1"/>
      <dgm:spPr/>
      <dgm:t>
        <a:bodyPr/>
        <a:lstStyle/>
        <a:p>
          <a:endParaRPr lang="en-US"/>
        </a:p>
      </dgm:t>
    </dgm:pt>
    <dgm:pt modelId="{7B56C265-D3C4-4D09-A4BE-E124C74D629D}">
      <dgm:prSet phldrT="[Text]" custT="1"/>
      <dgm:spPr/>
      <dgm:t>
        <a:bodyPr/>
        <a:lstStyle/>
        <a:p>
          <a:r>
            <a:rPr lang="en-US" sz="2800" dirty="0" smtClean="0">
              <a:solidFill>
                <a:schemeClr val="tx1"/>
              </a:solidFill>
              <a:latin typeface="+mj-lt"/>
            </a:rPr>
            <a:t>Issues</a:t>
          </a:r>
          <a:endParaRPr lang="en-US" sz="2800" dirty="0">
            <a:solidFill>
              <a:schemeClr val="tx1"/>
            </a:solidFill>
            <a:latin typeface="+mj-lt"/>
          </a:endParaRPr>
        </a:p>
      </dgm:t>
    </dgm:pt>
    <dgm:pt modelId="{E5BBA8F4-98EF-4A26-B155-2AF490971590}" type="parTrans" cxnId="{F58E356E-ED3D-480B-8D1B-E993890D40E9}">
      <dgm:prSet/>
      <dgm:spPr/>
      <dgm:t>
        <a:bodyPr/>
        <a:lstStyle/>
        <a:p>
          <a:endParaRPr lang="en-US" sz="2800">
            <a:solidFill>
              <a:schemeClr val="tx1"/>
            </a:solidFill>
            <a:latin typeface="+mj-lt"/>
          </a:endParaRPr>
        </a:p>
      </dgm:t>
    </dgm:pt>
    <dgm:pt modelId="{BC47F1F8-DD74-4DA3-8CEA-FAE563047AD7}" type="sibTrans" cxnId="{F58E356E-ED3D-480B-8D1B-E993890D40E9}">
      <dgm:prSet/>
      <dgm:spPr/>
      <dgm:t>
        <a:bodyPr/>
        <a:lstStyle/>
        <a:p>
          <a:endParaRPr lang="en-US" sz="2800">
            <a:solidFill>
              <a:schemeClr val="tx1"/>
            </a:solidFill>
            <a:latin typeface="+mj-lt"/>
          </a:endParaRPr>
        </a:p>
      </dgm:t>
    </dgm:pt>
    <dgm:pt modelId="{0FD016C1-0B44-46EE-A937-BF8D2D17F8BF}">
      <dgm:prSet phldrT="[Text]" custT="1"/>
      <dgm:spPr/>
      <dgm:t>
        <a:bodyPr/>
        <a:lstStyle/>
        <a:p>
          <a:r>
            <a:rPr lang="en-US" sz="2400" dirty="0" smtClean="0">
              <a:solidFill>
                <a:schemeClr val="tx1"/>
              </a:solidFill>
              <a:latin typeface="+mj-lt"/>
            </a:rPr>
            <a:t>Contract modification</a:t>
          </a:r>
          <a:endParaRPr lang="en-US" sz="2400" dirty="0">
            <a:solidFill>
              <a:schemeClr val="tx1"/>
            </a:solidFill>
            <a:latin typeface="+mj-lt"/>
          </a:endParaRPr>
        </a:p>
      </dgm:t>
    </dgm:pt>
    <dgm:pt modelId="{7986246D-92F4-47B7-8D8E-FCC3A54EE1D8}" type="parTrans" cxnId="{3E117F3A-07C4-498A-9312-023135C2FC41}">
      <dgm:prSet/>
      <dgm:spPr/>
      <dgm:t>
        <a:bodyPr/>
        <a:lstStyle/>
        <a:p>
          <a:endParaRPr lang="en-US" sz="2800">
            <a:solidFill>
              <a:schemeClr val="tx1"/>
            </a:solidFill>
            <a:latin typeface="+mj-lt"/>
          </a:endParaRPr>
        </a:p>
      </dgm:t>
    </dgm:pt>
    <dgm:pt modelId="{EDC1E27B-836E-4855-B184-13811A26615A}" type="sibTrans" cxnId="{3E117F3A-07C4-498A-9312-023135C2FC41}">
      <dgm:prSet/>
      <dgm:spPr/>
      <dgm:t>
        <a:bodyPr/>
        <a:lstStyle/>
        <a:p>
          <a:endParaRPr lang="en-US" sz="2800">
            <a:solidFill>
              <a:schemeClr val="tx1"/>
            </a:solidFill>
            <a:latin typeface="+mj-lt"/>
          </a:endParaRPr>
        </a:p>
      </dgm:t>
    </dgm:pt>
    <dgm:pt modelId="{A5D825C0-AE0B-4473-9644-F8D62A0A8546}">
      <dgm:prSet phldrT="[Text]" custT="1"/>
      <dgm:spPr/>
      <dgm:t>
        <a:bodyPr/>
        <a:lstStyle/>
        <a:p>
          <a:r>
            <a:rPr lang="en-US" sz="2400" dirty="0" smtClean="0">
              <a:solidFill>
                <a:schemeClr val="tx1"/>
              </a:solidFill>
              <a:latin typeface="+mj-lt"/>
            </a:rPr>
            <a:t>Selling ‘off contract’</a:t>
          </a:r>
          <a:endParaRPr lang="en-US" sz="2400" dirty="0">
            <a:solidFill>
              <a:schemeClr val="tx1"/>
            </a:solidFill>
            <a:latin typeface="+mj-lt"/>
          </a:endParaRPr>
        </a:p>
      </dgm:t>
    </dgm:pt>
    <dgm:pt modelId="{F3C46FBF-BAB9-4B6F-967D-1811EDB195C2}" type="parTrans" cxnId="{C2FA85E1-7041-4ADF-A334-52124BFBDB4D}">
      <dgm:prSet/>
      <dgm:spPr/>
      <dgm:t>
        <a:bodyPr/>
        <a:lstStyle/>
        <a:p>
          <a:endParaRPr lang="en-US" sz="2800">
            <a:solidFill>
              <a:schemeClr val="tx1"/>
            </a:solidFill>
            <a:latin typeface="+mj-lt"/>
          </a:endParaRPr>
        </a:p>
      </dgm:t>
    </dgm:pt>
    <dgm:pt modelId="{52BEBD1B-859C-4E51-8E61-14EA81C51D31}" type="sibTrans" cxnId="{C2FA85E1-7041-4ADF-A334-52124BFBDB4D}">
      <dgm:prSet/>
      <dgm:spPr/>
      <dgm:t>
        <a:bodyPr/>
        <a:lstStyle/>
        <a:p>
          <a:endParaRPr lang="en-US" sz="2800">
            <a:solidFill>
              <a:schemeClr val="tx1"/>
            </a:solidFill>
            <a:latin typeface="+mj-lt"/>
          </a:endParaRPr>
        </a:p>
      </dgm:t>
    </dgm:pt>
    <dgm:pt modelId="{9B2ACAFD-C768-46B5-92F4-29E3142AED18}">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43DDCD0C-706F-41BD-9062-B7B00A5D802E}" type="parTrans" cxnId="{FECF43A9-4D93-471E-9234-D52310647F4C}">
      <dgm:prSet/>
      <dgm:spPr/>
      <dgm:t>
        <a:bodyPr/>
        <a:lstStyle/>
        <a:p>
          <a:endParaRPr lang="en-US" sz="2800">
            <a:solidFill>
              <a:schemeClr val="tx1"/>
            </a:solidFill>
            <a:latin typeface="+mj-lt"/>
          </a:endParaRPr>
        </a:p>
      </dgm:t>
    </dgm:pt>
    <dgm:pt modelId="{438001DE-3EE2-4498-A9D0-4BB1FB95AC89}" type="sibTrans" cxnId="{FECF43A9-4D93-471E-9234-D52310647F4C}">
      <dgm:prSet/>
      <dgm:spPr/>
      <dgm:t>
        <a:bodyPr/>
        <a:lstStyle/>
        <a:p>
          <a:endParaRPr lang="en-US" sz="2800">
            <a:solidFill>
              <a:schemeClr val="tx1"/>
            </a:solidFill>
            <a:latin typeface="+mj-lt"/>
          </a:endParaRPr>
        </a:p>
      </dgm:t>
    </dgm:pt>
    <dgm:pt modelId="{C449C243-CBD4-461C-8C83-F82F6CA1FA97}">
      <dgm:prSet phldrT="[Text]" custT="1"/>
      <dgm:spPr/>
      <dgm:t>
        <a:bodyPr/>
        <a:lstStyle/>
        <a:p>
          <a:r>
            <a:rPr lang="en-US" sz="2400" dirty="0" smtClean="0">
              <a:solidFill>
                <a:schemeClr val="tx1"/>
              </a:solidFill>
              <a:latin typeface="+mj-lt"/>
            </a:rPr>
            <a:t>Competitive solicitation</a:t>
          </a:r>
          <a:endParaRPr lang="en-US" sz="2400" dirty="0">
            <a:solidFill>
              <a:schemeClr val="tx1"/>
            </a:solidFill>
            <a:latin typeface="+mj-lt"/>
          </a:endParaRPr>
        </a:p>
      </dgm:t>
    </dgm:pt>
    <dgm:pt modelId="{1AAD7076-8A21-4330-A3A3-A2D476F82E78}" type="parTrans" cxnId="{9E990AF2-E45F-4255-830C-1B8A306804C0}">
      <dgm:prSet/>
      <dgm:spPr/>
      <dgm:t>
        <a:bodyPr/>
        <a:lstStyle/>
        <a:p>
          <a:endParaRPr lang="en-US" sz="2800">
            <a:solidFill>
              <a:schemeClr val="tx1"/>
            </a:solidFill>
            <a:latin typeface="+mj-lt"/>
          </a:endParaRPr>
        </a:p>
      </dgm:t>
    </dgm:pt>
    <dgm:pt modelId="{9588C42D-33BC-4433-86F2-7FD55452A7CF}" type="sibTrans" cxnId="{9E990AF2-E45F-4255-830C-1B8A306804C0}">
      <dgm:prSet/>
      <dgm:spPr/>
      <dgm:t>
        <a:bodyPr/>
        <a:lstStyle/>
        <a:p>
          <a:endParaRPr lang="en-US" sz="2800">
            <a:solidFill>
              <a:schemeClr val="tx1"/>
            </a:solidFill>
            <a:latin typeface="+mj-lt"/>
          </a:endParaRPr>
        </a:p>
      </dgm:t>
    </dgm:pt>
    <dgm:pt modelId="{A7CBD192-5A5E-4BAD-8905-4A63AEC114F8}">
      <dgm:prSet phldrT="[Text]" custT="1"/>
      <dgm:spPr/>
      <dgm:t>
        <a:bodyPr/>
        <a:lstStyle/>
        <a:p>
          <a:r>
            <a:rPr lang="en-US" sz="2400" dirty="0" smtClean="0">
              <a:solidFill>
                <a:schemeClr val="tx1"/>
              </a:solidFill>
              <a:latin typeface="+mj-lt"/>
            </a:rPr>
            <a:t>Involve team</a:t>
          </a:r>
          <a:endParaRPr lang="en-US" sz="2400" dirty="0">
            <a:solidFill>
              <a:schemeClr val="tx1"/>
            </a:solidFill>
            <a:latin typeface="+mj-lt"/>
          </a:endParaRPr>
        </a:p>
      </dgm:t>
    </dgm:pt>
    <dgm:pt modelId="{7CF31EA2-35F8-4BFB-A41F-E415ABE93A9F}" type="parTrans" cxnId="{E53E49E4-80C4-4250-A497-6D2A5DA981BD}">
      <dgm:prSet/>
      <dgm:spPr/>
      <dgm:t>
        <a:bodyPr/>
        <a:lstStyle/>
        <a:p>
          <a:endParaRPr lang="en-US" sz="2800">
            <a:solidFill>
              <a:schemeClr val="tx1"/>
            </a:solidFill>
            <a:latin typeface="+mj-lt"/>
          </a:endParaRPr>
        </a:p>
      </dgm:t>
    </dgm:pt>
    <dgm:pt modelId="{8903A850-6A9B-4224-B360-42EE16C7FC07}" type="sibTrans" cxnId="{E53E49E4-80C4-4250-A497-6D2A5DA981BD}">
      <dgm:prSet/>
      <dgm:spPr/>
      <dgm:t>
        <a:bodyPr/>
        <a:lstStyle/>
        <a:p>
          <a:endParaRPr lang="en-US" sz="2800">
            <a:solidFill>
              <a:schemeClr val="tx1"/>
            </a:solidFill>
            <a:latin typeface="+mj-lt"/>
          </a:endParaRPr>
        </a:p>
      </dgm:t>
    </dgm:pt>
    <dgm:pt modelId="{B8CC5975-7F25-4B67-8F79-9BE8C440AABC}">
      <dgm:prSet phldrT="[Text]" custT="1"/>
      <dgm:spPr/>
      <dgm:t>
        <a:bodyPr/>
        <a:lstStyle/>
        <a:p>
          <a:r>
            <a:rPr lang="en-US" sz="2400" dirty="0" smtClean="0">
              <a:solidFill>
                <a:schemeClr val="tx1"/>
              </a:solidFill>
              <a:latin typeface="+mj-lt"/>
            </a:rPr>
            <a:t>Financial interest</a:t>
          </a:r>
          <a:endParaRPr lang="en-US" sz="2400" dirty="0">
            <a:solidFill>
              <a:schemeClr val="tx1"/>
            </a:solidFill>
            <a:latin typeface="+mj-lt"/>
          </a:endParaRPr>
        </a:p>
      </dgm:t>
    </dgm:pt>
    <dgm:pt modelId="{649DD8B3-A266-4FE7-8192-3EC05A12C221}" type="parTrans" cxnId="{E9384E43-829D-4C08-83CF-ABEDAFC9E72A}">
      <dgm:prSet/>
      <dgm:spPr/>
      <dgm:t>
        <a:bodyPr/>
        <a:lstStyle/>
        <a:p>
          <a:endParaRPr lang="en-US">
            <a:solidFill>
              <a:schemeClr val="tx1"/>
            </a:solidFill>
          </a:endParaRPr>
        </a:p>
      </dgm:t>
    </dgm:pt>
    <dgm:pt modelId="{D819FB76-5029-45AF-9818-816411AEEEA2}" type="sibTrans" cxnId="{E9384E43-829D-4C08-83CF-ABEDAFC9E72A}">
      <dgm:prSet/>
      <dgm:spPr/>
      <dgm:t>
        <a:bodyPr/>
        <a:lstStyle/>
        <a:p>
          <a:endParaRPr lang="en-US">
            <a:solidFill>
              <a:schemeClr val="tx1"/>
            </a:solidFill>
          </a:endParaRPr>
        </a:p>
      </dgm:t>
    </dgm:pt>
    <dgm:pt modelId="{FEDA42F9-EFC9-465A-B083-355805D54967}">
      <dgm:prSet phldrT="[Text]" custT="1"/>
      <dgm:spPr/>
      <dgm:t>
        <a:bodyPr/>
        <a:lstStyle/>
        <a:p>
          <a:r>
            <a:rPr lang="en-US" sz="2400" dirty="0" smtClean="0">
              <a:solidFill>
                <a:schemeClr val="tx1"/>
              </a:solidFill>
              <a:latin typeface="+mj-lt"/>
            </a:rPr>
            <a:t>Trust but verify</a:t>
          </a:r>
          <a:endParaRPr lang="en-US" sz="2400" dirty="0">
            <a:solidFill>
              <a:schemeClr val="tx1"/>
            </a:solidFill>
            <a:latin typeface="+mj-lt"/>
          </a:endParaRPr>
        </a:p>
      </dgm:t>
    </dgm:pt>
    <dgm:pt modelId="{A81B83E6-2021-4AA5-B701-767FFAB48516}" type="parTrans" cxnId="{5B725A98-EEAE-404E-9547-013FB851272B}">
      <dgm:prSet/>
      <dgm:spPr/>
      <dgm:t>
        <a:bodyPr/>
        <a:lstStyle/>
        <a:p>
          <a:endParaRPr lang="en-US">
            <a:solidFill>
              <a:schemeClr val="tx1"/>
            </a:solidFill>
          </a:endParaRPr>
        </a:p>
      </dgm:t>
    </dgm:pt>
    <dgm:pt modelId="{0025C2A7-ABF2-40FD-8593-206A286777E7}" type="sibTrans" cxnId="{5B725A98-EEAE-404E-9547-013FB851272B}">
      <dgm:prSet/>
      <dgm:spPr/>
      <dgm:t>
        <a:bodyPr/>
        <a:lstStyle/>
        <a:p>
          <a:endParaRPr lang="en-US">
            <a:solidFill>
              <a:schemeClr val="tx1"/>
            </a:solidFill>
          </a:endParaRPr>
        </a:p>
      </dgm:t>
    </dgm:pt>
    <dgm:pt modelId="{278E3247-7348-4880-8521-F0D45F6E7501}" type="pres">
      <dgm:prSet presAssocID="{697EB85C-E501-46EE-A3DB-EACD645C160F}" presName="linearFlow" presStyleCnt="0">
        <dgm:presLayoutVars>
          <dgm:dir/>
          <dgm:animLvl val="lvl"/>
          <dgm:resizeHandles val="exact"/>
        </dgm:presLayoutVars>
      </dgm:prSet>
      <dgm:spPr/>
      <dgm:t>
        <a:bodyPr/>
        <a:lstStyle/>
        <a:p>
          <a:endParaRPr lang="en-US"/>
        </a:p>
      </dgm:t>
    </dgm:pt>
    <dgm:pt modelId="{869F29B4-FD14-4B13-A495-3D7FBEB556BE}" type="pres">
      <dgm:prSet presAssocID="{7B56C265-D3C4-4D09-A4BE-E124C74D629D}" presName="composite" presStyleCnt="0"/>
      <dgm:spPr/>
      <dgm:t>
        <a:bodyPr/>
        <a:lstStyle/>
        <a:p>
          <a:endParaRPr lang="en-US"/>
        </a:p>
      </dgm:t>
    </dgm:pt>
    <dgm:pt modelId="{0AE00E08-6059-4E79-AFE6-E332290EF8CB}" type="pres">
      <dgm:prSet presAssocID="{7B56C265-D3C4-4D09-A4BE-E124C74D629D}" presName="parentText" presStyleLbl="alignNode1" presStyleIdx="0" presStyleCnt="2">
        <dgm:presLayoutVars>
          <dgm:chMax val="1"/>
          <dgm:bulletEnabled val="1"/>
        </dgm:presLayoutVars>
      </dgm:prSet>
      <dgm:spPr/>
      <dgm:t>
        <a:bodyPr/>
        <a:lstStyle/>
        <a:p>
          <a:endParaRPr lang="en-US"/>
        </a:p>
      </dgm:t>
    </dgm:pt>
    <dgm:pt modelId="{29FFEEFF-C770-4BA2-9CCB-83CE687505FD}" type="pres">
      <dgm:prSet presAssocID="{7B56C265-D3C4-4D09-A4BE-E124C74D629D}" presName="descendantText" presStyleLbl="alignAcc1" presStyleIdx="0" presStyleCnt="2">
        <dgm:presLayoutVars>
          <dgm:bulletEnabled val="1"/>
        </dgm:presLayoutVars>
      </dgm:prSet>
      <dgm:spPr/>
      <dgm:t>
        <a:bodyPr/>
        <a:lstStyle/>
        <a:p>
          <a:endParaRPr lang="en-US"/>
        </a:p>
      </dgm:t>
    </dgm:pt>
    <dgm:pt modelId="{189A6CF8-8A37-4279-9577-1AA982810FB7}" type="pres">
      <dgm:prSet presAssocID="{BC47F1F8-DD74-4DA3-8CEA-FAE563047AD7}" presName="sp" presStyleCnt="0"/>
      <dgm:spPr/>
      <dgm:t>
        <a:bodyPr/>
        <a:lstStyle/>
        <a:p>
          <a:endParaRPr lang="en-US"/>
        </a:p>
      </dgm:t>
    </dgm:pt>
    <dgm:pt modelId="{BDE8201F-2398-4FCC-A15F-7BF954C7E757}" type="pres">
      <dgm:prSet presAssocID="{9B2ACAFD-C768-46B5-92F4-29E3142AED18}" presName="composite" presStyleCnt="0"/>
      <dgm:spPr/>
      <dgm:t>
        <a:bodyPr/>
        <a:lstStyle/>
        <a:p>
          <a:endParaRPr lang="en-US"/>
        </a:p>
      </dgm:t>
    </dgm:pt>
    <dgm:pt modelId="{F2F94A88-D9BA-4CD1-8C2C-29D9B59CA6D1}" type="pres">
      <dgm:prSet presAssocID="{9B2ACAFD-C768-46B5-92F4-29E3142AED18}" presName="parentText" presStyleLbl="alignNode1" presStyleIdx="1" presStyleCnt="2">
        <dgm:presLayoutVars>
          <dgm:chMax val="1"/>
          <dgm:bulletEnabled val="1"/>
        </dgm:presLayoutVars>
      </dgm:prSet>
      <dgm:spPr/>
      <dgm:t>
        <a:bodyPr/>
        <a:lstStyle/>
        <a:p>
          <a:endParaRPr lang="en-US"/>
        </a:p>
      </dgm:t>
    </dgm:pt>
    <dgm:pt modelId="{1DA71284-B9B5-4503-AE0A-A4A6B6B575D6}" type="pres">
      <dgm:prSet presAssocID="{9B2ACAFD-C768-46B5-92F4-29E3142AED18}" presName="descendantText" presStyleLbl="alignAcc1" presStyleIdx="1" presStyleCnt="2">
        <dgm:presLayoutVars>
          <dgm:bulletEnabled val="1"/>
        </dgm:presLayoutVars>
      </dgm:prSet>
      <dgm:spPr/>
      <dgm:t>
        <a:bodyPr/>
        <a:lstStyle/>
        <a:p>
          <a:endParaRPr lang="en-US"/>
        </a:p>
      </dgm:t>
    </dgm:pt>
  </dgm:ptLst>
  <dgm:cxnLst>
    <dgm:cxn modelId="{9E990AF2-E45F-4255-830C-1B8A306804C0}" srcId="{9B2ACAFD-C768-46B5-92F4-29E3142AED18}" destId="{C449C243-CBD4-461C-8C83-F82F6CA1FA97}" srcOrd="0" destOrd="0" parTransId="{1AAD7076-8A21-4330-A3A3-A2D476F82E78}" sibTransId="{9588C42D-33BC-4433-86F2-7FD55452A7CF}"/>
    <dgm:cxn modelId="{41264DB3-1B81-40A6-BAE4-E477DE9BE9E0}" type="presOf" srcId="{B8CC5975-7F25-4B67-8F79-9BE8C440AABC}" destId="{29FFEEFF-C770-4BA2-9CCB-83CE687505FD}" srcOrd="0" destOrd="2" presId="urn:microsoft.com/office/officeart/2005/8/layout/chevron2"/>
    <dgm:cxn modelId="{5B725A98-EEAE-404E-9547-013FB851272B}" srcId="{9B2ACAFD-C768-46B5-92F4-29E3142AED18}" destId="{FEDA42F9-EFC9-465A-B083-355805D54967}" srcOrd="2" destOrd="0" parTransId="{A81B83E6-2021-4AA5-B701-767FFAB48516}" sibTransId="{0025C2A7-ABF2-40FD-8593-206A286777E7}"/>
    <dgm:cxn modelId="{3D7C2E56-ECEC-4259-A852-22772E832966}" type="presOf" srcId="{C449C243-CBD4-461C-8C83-F82F6CA1FA97}" destId="{1DA71284-B9B5-4503-AE0A-A4A6B6B575D6}" srcOrd="0" destOrd="0" presId="urn:microsoft.com/office/officeart/2005/8/layout/chevron2"/>
    <dgm:cxn modelId="{E7C25804-4DEB-474A-A0B2-1C61EEB93ED7}" type="presOf" srcId="{9B2ACAFD-C768-46B5-92F4-29E3142AED18}" destId="{F2F94A88-D9BA-4CD1-8C2C-29D9B59CA6D1}" srcOrd="0" destOrd="0" presId="urn:microsoft.com/office/officeart/2005/8/layout/chevron2"/>
    <dgm:cxn modelId="{E53E49E4-80C4-4250-A497-6D2A5DA981BD}" srcId="{9B2ACAFD-C768-46B5-92F4-29E3142AED18}" destId="{A7CBD192-5A5E-4BAD-8905-4A63AEC114F8}" srcOrd="1" destOrd="0" parTransId="{7CF31EA2-35F8-4BFB-A41F-E415ABE93A9F}" sibTransId="{8903A850-6A9B-4224-B360-42EE16C7FC07}"/>
    <dgm:cxn modelId="{C2FA85E1-7041-4ADF-A334-52124BFBDB4D}" srcId="{7B56C265-D3C4-4D09-A4BE-E124C74D629D}" destId="{A5D825C0-AE0B-4473-9644-F8D62A0A8546}" srcOrd="1" destOrd="0" parTransId="{F3C46FBF-BAB9-4B6F-967D-1811EDB195C2}" sibTransId="{52BEBD1B-859C-4E51-8E61-14EA81C51D31}"/>
    <dgm:cxn modelId="{2F9D5030-AAA1-4A9E-99AA-7B092FB5844F}" type="presOf" srcId="{A5D825C0-AE0B-4473-9644-F8D62A0A8546}" destId="{29FFEEFF-C770-4BA2-9CCB-83CE687505FD}" srcOrd="0" destOrd="1" presId="urn:microsoft.com/office/officeart/2005/8/layout/chevron2"/>
    <dgm:cxn modelId="{5F77C604-94F5-4086-9E9D-8D1EED771FDA}" type="presOf" srcId="{A7CBD192-5A5E-4BAD-8905-4A63AEC114F8}" destId="{1DA71284-B9B5-4503-AE0A-A4A6B6B575D6}" srcOrd="0" destOrd="1" presId="urn:microsoft.com/office/officeart/2005/8/layout/chevron2"/>
    <dgm:cxn modelId="{7C0847AD-B8B7-4CBC-812E-C68E266B6605}" type="presOf" srcId="{FEDA42F9-EFC9-465A-B083-355805D54967}" destId="{1DA71284-B9B5-4503-AE0A-A4A6B6B575D6}" srcOrd="0" destOrd="2" presId="urn:microsoft.com/office/officeart/2005/8/layout/chevron2"/>
    <dgm:cxn modelId="{FF0D8B5D-DDD7-4B8A-9580-C262A7695558}" type="presOf" srcId="{697EB85C-E501-46EE-A3DB-EACD645C160F}" destId="{278E3247-7348-4880-8521-F0D45F6E7501}" srcOrd="0" destOrd="0" presId="urn:microsoft.com/office/officeart/2005/8/layout/chevron2"/>
    <dgm:cxn modelId="{3E117F3A-07C4-498A-9312-023135C2FC41}" srcId="{7B56C265-D3C4-4D09-A4BE-E124C74D629D}" destId="{0FD016C1-0B44-46EE-A937-BF8D2D17F8BF}" srcOrd="0" destOrd="0" parTransId="{7986246D-92F4-47B7-8D8E-FCC3A54EE1D8}" sibTransId="{EDC1E27B-836E-4855-B184-13811A26615A}"/>
    <dgm:cxn modelId="{F3E84699-E3FD-4046-93CC-E9B45EAD3E52}" type="presOf" srcId="{0FD016C1-0B44-46EE-A937-BF8D2D17F8BF}" destId="{29FFEEFF-C770-4BA2-9CCB-83CE687505FD}" srcOrd="0" destOrd="0" presId="urn:microsoft.com/office/officeart/2005/8/layout/chevron2"/>
    <dgm:cxn modelId="{F58E356E-ED3D-480B-8D1B-E993890D40E9}" srcId="{697EB85C-E501-46EE-A3DB-EACD645C160F}" destId="{7B56C265-D3C4-4D09-A4BE-E124C74D629D}" srcOrd="0" destOrd="0" parTransId="{E5BBA8F4-98EF-4A26-B155-2AF490971590}" sibTransId="{BC47F1F8-DD74-4DA3-8CEA-FAE563047AD7}"/>
    <dgm:cxn modelId="{E9384E43-829D-4C08-83CF-ABEDAFC9E72A}" srcId="{7B56C265-D3C4-4D09-A4BE-E124C74D629D}" destId="{B8CC5975-7F25-4B67-8F79-9BE8C440AABC}" srcOrd="2" destOrd="0" parTransId="{649DD8B3-A266-4FE7-8192-3EC05A12C221}" sibTransId="{D819FB76-5029-45AF-9818-816411AEEEA2}"/>
    <dgm:cxn modelId="{FECF43A9-4D93-471E-9234-D52310647F4C}" srcId="{697EB85C-E501-46EE-A3DB-EACD645C160F}" destId="{9B2ACAFD-C768-46B5-92F4-29E3142AED18}" srcOrd="1" destOrd="0" parTransId="{43DDCD0C-706F-41BD-9062-B7B00A5D802E}" sibTransId="{438001DE-3EE2-4498-A9D0-4BB1FB95AC89}"/>
    <dgm:cxn modelId="{A72A23CC-3D34-4C22-A2ED-18B3DEB0248F}" type="presOf" srcId="{7B56C265-D3C4-4D09-A4BE-E124C74D629D}" destId="{0AE00E08-6059-4E79-AFE6-E332290EF8CB}" srcOrd="0" destOrd="0" presId="urn:microsoft.com/office/officeart/2005/8/layout/chevron2"/>
    <dgm:cxn modelId="{2A0A26E1-82EB-4FC8-90B2-07C0A6FFCA7F}" type="presParOf" srcId="{278E3247-7348-4880-8521-F0D45F6E7501}" destId="{869F29B4-FD14-4B13-A495-3D7FBEB556BE}" srcOrd="0" destOrd="0" presId="urn:microsoft.com/office/officeart/2005/8/layout/chevron2"/>
    <dgm:cxn modelId="{1BD5A5E6-43A4-4422-A813-48AC91828516}" type="presParOf" srcId="{869F29B4-FD14-4B13-A495-3D7FBEB556BE}" destId="{0AE00E08-6059-4E79-AFE6-E332290EF8CB}" srcOrd="0" destOrd="0" presId="urn:microsoft.com/office/officeart/2005/8/layout/chevron2"/>
    <dgm:cxn modelId="{64BB0D8B-3565-4953-BABB-0582C21B87F9}" type="presParOf" srcId="{869F29B4-FD14-4B13-A495-3D7FBEB556BE}" destId="{29FFEEFF-C770-4BA2-9CCB-83CE687505FD}" srcOrd="1" destOrd="0" presId="urn:microsoft.com/office/officeart/2005/8/layout/chevron2"/>
    <dgm:cxn modelId="{D100EA5D-4B1F-400B-AE11-E25407CA5238}" type="presParOf" srcId="{278E3247-7348-4880-8521-F0D45F6E7501}" destId="{189A6CF8-8A37-4279-9577-1AA982810FB7}" srcOrd="1" destOrd="0" presId="urn:microsoft.com/office/officeart/2005/8/layout/chevron2"/>
    <dgm:cxn modelId="{31F465D5-179D-4C16-90A8-8923126B5431}" type="presParOf" srcId="{278E3247-7348-4880-8521-F0D45F6E7501}" destId="{BDE8201F-2398-4FCC-A15F-7BF954C7E757}" srcOrd="2" destOrd="0" presId="urn:microsoft.com/office/officeart/2005/8/layout/chevron2"/>
    <dgm:cxn modelId="{1F27278A-FE7A-4762-9D05-455051CD8557}" type="presParOf" srcId="{BDE8201F-2398-4FCC-A15F-7BF954C7E757}" destId="{F2F94A88-D9BA-4CD1-8C2C-29D9B59CA6D1}" srcOrd="0" destOrd="0" presId="urn:microsoft.com/office/officeart/2005/8/layout/chevron2"/>
    <dgm:cxn modelId="{3EA1D553-FD4C-4DCF-A90C-2C528CADEB15}" type="presParOf" srcId="{BDE8201F-2398-4FCC-A15F-7BF954C7E757}" destId="{1DA71284-B9B5-4503-AE0A-A4A6B6B575D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A556F6-D33B-49E8-B901-A1BB1327B6C7}" type="doc">
      <dgm:prSet loTypeId="urn:microsoft.com/office/officeart/2009/layout/CircleArrowProcess" loCatId="process" qsTypeId="urn:microsoft.com/office/officeart/2005/8/quickstyle/simple4" qsCatId="simple" csTypeId="urn:microsoft.com/office/officeart/2005/8/colors/colorful1#9" csCatId="colorful" phldr="1"/>
      <dgm:spPr/>
      <dgm:t>
        <a:bodyPr/>
        <a:lstStyle/>
        <a:p>
          <a:endParaRPr lang="en-US"/>
        </a:p>
      </dgm:t>
    </dgm:pt>
    <dgm:pt modelId="{1046D5E0-FF3D-42B4-A30C-EAC8782AD95C}">
      <dgm:prSet phldrT="[Text]" custT="1"/>
      <dgm:spPr/>
      <dgm:t>
        <a:bodyPr/>
        <a:lstStyle/>
        <a:p>
          <a:r>
            <a:rPr lang="en-US" sz="1200" dirty="0" smtClean="0">
              <a:latin typeface="+mj-lt"/>
            </a:rPr>
            <a:t>Efficient</a:t>
          </a:r>
          <a:endParaRPr lang="en-US" sz="1200" dirty="0">
            <a:latin typeface="+mj-lt"/>
          </a:endParaRPr>
        </a:p>
      </dgm:t>
    </dgm:pt>
    <dgm:pt modelId="{C8B20647-0983-48C2-9692-F291E5F60F3F}" type="parTrans" cxnId="{2C17B058-F2AC-4F1A-BCF5-01480D01B1A5}">
      <dgm:prSet/>
      <dgm:spPr/>
      <dgm:t>
        <a:bodyPr/>
        <a:lstStyle/>
        <a:p>
          <a:endParaRPr lang="en-US" sz="1200">
            <a:latin typeface="+mj-lt"/>
          </a:endParaRPr>
        </a:p>
      </dgm:t>
    </dgm:pt>
    <dgm:pt modelId="{2151C340-B61B-46B4-A424-30FA0FB0A103}" type="sibTrans" cxnId="{2C17B058-F2AC-4F1A-BCF5-01480D01B1A5}">
      <dgm:prSet/>
      <dgm:spPr/>
      <dgm:t>
        <a:bodyPr/>
        <a:lstStyle/>
        <a:p>
          <a:endParaRPr lang="en-US" sz="1200">
            <a:latin typeface="+mj-lt"/>
          </a:endParaRPr>
        </a:p>
      </dgm:t>
    </dgm:pt>
    <dgm:pt modelId="{0A3CFE11-E6C2-4187-AF34-FED8B192210F}">
      <dgm:prSet phldrT="[Text]" custT="1"/>
      <dgm:spPr/>
      <dgm:t>
        <a:bodyPr/>
        <a:lstStyle/>
        <a:p>
          <a:r>
            <a:rPr lang="en-US" sz="1200" dirty="0" smtClean="0">
              <a:latin typeface="+mj-lt"/>
            </a:rPr>
            <a:t>Effective</a:t>
          </a:r>
          <a:endParaRPr lang="en-US" sz="1200" dirty="0">
            <a:latin typeface="+mj-lt"/>
          </a:endParaRPr>
        </a:p>
      </dgm:t>
    </dgm:pt>
    <dgm:pt modelId="{FD87B18B-FADC-429F-853F-E3EBF23F8079}" type="parTrans" cxnId="{0691AE09-9D8C-43E7-B084-85A7345E1D1C}">
      <dgm:prSet/>
      <dgm:spPr/>
      <dgm:t>
        <a:bodyPr/>
        <a:lstStyle/>
        <a:p>
          <a:endParaRPr lang="en-US" sz="1200">
            <a:latin typeface="+mj-lt"/>
          </a:endParaRPr>
        </a:p>
      </dgm:t>
    </dgm:pt>
    <dgm:pt modelId="{D1E0128C-AA36-41DE-B851-01E3F2548047}" type="sibTrans" cxnId="{0691AE09-9D8C-43E7-B084-85A7345E1D1C}">
      <dgm:prSet/>
      <dgm:spPr/>
      <dgm:t>
        <a:bodyPr/>
        <a:lstStyle/>
        <a:p>
          <a:endParaRPr lang="en-US" sz="1200">
            <a:latin typeface="+mj-lt"/>
          </a:endParaRPr>
        </a:p>
      </dgm:t>
    </dgm:pt>
    <dgm:pt modelId="{2BFDBD2C-F008-4A55-B188-5FD280AAB72A}">
      <dgm:prSet phldrT="[Text]" custT="1"/>
      <dgm:spPr/>
      <dgm:t>
        <a:bodyPr/>
        <a:lstStyle/>
        <a:p>
          <a:r>
            <a:rPr lang="en-US" sz="1200" dirty="0" smtClean="0">
              <a:latin typeface="+mj-lt"/>
            </a:rPr>
            <a:t>Accountable</a:t>
          </a:r>
          <a:endParaRPr lang="en-US" sz="1200" dirty="0">
            <a:latin typeface="+mj-lt"/>
          </a:endParaRPr>
        </a:p>
      </dgm:t>
    </dgm:pt>
    <dgm:pt modelId="{615D3C82-B2F6-47A5-9E55-340FFF663FCC}" type="parTrans" cxnId="{2E94D84D-8416-49B5-B85B-87A4C39DA4E7}">
      <dgm:prSet/>
      <dgm:spPr/>
      <dgm:t>
        <a:bodyPr/>
        <a:lstStyle/>
        <a:p>
          <a:endParaRPr lang="en-US" sz="1200">
            <a:latin typeface="+mj-lt"/>
          </a:endParaRPr>
        </a:p>
      </dgm:t>
    </dgm:pt>
    <dgm:pt modelId="{5336F0D7-114E-40C4-9825-398B9012C07A}" type="sibTrans" cxnId="{2E94D84D-8416-49B5-B85B-87A4C39DA4E7}">
      <dgm:prSet/>
      <dgm:spPr/>
      <dgm:t>
        <a:bodyPr/>
        <a:lstStyle/>
        <a:p>
          <a:endParaRPr lang="en-US" sz="1200">
            <a:latin typeface="+mj-lt"/>
          </a:endParaRPr>
        </a:p>
      </dgm:t>
    </dgm:pt>
    <dgm:pt modelId="{9C3EE764-FF9E-4E4B-B708-29DA760B5D54}" type="pres">
      <dgm:prSet presAssocID="{F9A556F6-D33B-49E8-B901-A1BB1327B6C7}" presName="Name0" presStyleCnt="0">
        <dgm:presLayoutVars>
          <dgm:chMax val="7"/>
          <dgm:chPref val="7"/>
          <dgm:dir/>
          <dgm:animLvl val="lvl"/>
        </dgm:presLayoutVars>
      </dgm:prSet>
      <dgm:spPr/>
      <dgm:t>
        <a:bodyPr/>
        <a:lstStyle/>
        <a:p>
          <a:endParaRPr lang="en-US"/>
        </a:p>
      </dgm:t>
    </dgm:pt>
    <dgm:pt modelId="{BC49F917-39C7-4920-938C-901D96AF460C}" type="pres">
      <dgm:prSet presAssocID="{1046D5E0-FF3D-42B4-A30C-EAC8782AD95C}" presName="Accent1" presStyleCnt="0"/>
      <dgm:spPr/>
    </dgm:pt>
    <dgm:pt modelId="{29C4D458-6D41-4E38-BAEB-C20B7D471E4A}" type="pres">
      <dgm:prSet presAssocID="{1046D5E0-FF3D-42B4-A30C-EAC8782AD95C}" presName="Accent" presStyleLbl="node1" presStyleIdx="0" presStyleCnt="3"/>
      <dgm:spPr/>
    </dgm:pt>
    <dgm:pt modelId="{8A4ECE59-0236-4CD2-A89D-D4C9F3980DE1}" type="pres">
      <dgm:prSet presAssocID="{1046D5E0-FF3D-42B4-A30C-EAC8782AD95C}" presName="Parent1" presStyleLbl="revTx" presStyleIdx="0" presStyleCnt="3">
        <dgm:presLayoutVars>
          <dgm:chMax val="1"/>
          <dgm:chPref val="1"/>
          <dgm:bulletEnabled val="1"/>
        </dgm:presLayoutVars>
      </dgm:prSet>
      <dgm:spPr/>
      <dgm:t>
        <a:bodyPr/>
        <a:lstStyle/>
        <a:p>
          <a:endParaRPr lang="en-US"/>
        </a:p>
      </dgm:t>
    </dgm:pt>
    <dgm:pt modelId="{4ED8E39F-B6D9-4CCA-BBDF-0BA5995EA05C}" type="pres">
      <dgm:prSet presAssocID="{0A3CFE11-E6C2-4187-AF34-FED8B192210F}" presName="Accent2" presStyleCnt="0"/>
      <dgm:spPr/>
    </dgm:pt>
    <dgm:pt modelId="{F9CC0090-82ED-4324-A761-075E2653EBCA}" type="pres">
      <dgm:prSet presAssocID="{0A3CFE11-E6C2-4187-AF34-FED8B192210F}" presName="Accent" presStyleLbl="node1" presStyleIdx="1" presStyleCnt="3"/>
      <dgm:spPr/>
    </dgm:pt>
    <dgm:pt modelId="{0AFED24E-B242-4A3F-BA06-8621AFB845C8}" type="pres">
      <dgm:prSet presAssocID="{0A3CFE11-E6C2-4187-AF34-FED8B192210F}" presName="Parent2" presStyleLbl="revTx" presStyleIdx="1" presStyleCnt="3">
        <dgm:presLayoutVars>
          <dgm:chMax val="1"/>
          <dgm:chPref val="1"/>
          <dgm:bulletEnabled val="1"/>
        </dgm:presLayoutVars>
      </dgm:prSet>
      <dgm:spPr/>
      <dgm:t>
        <a:bodyPr/>
        <a:lstStyle/>
        <a:p>
          <a:endParaRPr lang="en-US"/>
        </a:p>
      </dgm:t>
    </dgm:pt>
    <dgm:pt modelId="{ED29232E-9F15-4287-987F-219ECEFB4524}" type="pres">
      <dgm:prSet presAssocID="{2BFDBD2C-F008-4A55-B188-5FD280AAB72A}" presName="Accent3" presStyleCnt="0"/>
      <dgm:spPr/>
    </dgm:pt>
    <dgm:pt modelId="{9120BA25-9268-4606-8EC4-5FC0EBEDB91E}" type="pres">
      <dgm:prSet presAssocID="{2BFDBD2C-F008-4A55-B188-5FD280AAB72A}" presName="Accent" presStyleLbl="node1" presStyleIdx="2" presStyleCnt="3"/>
      <dgm:spPr/>
    </dgm:pt>
    <dgm:pt modelId="{7D12ACFF-75DD-46CF-9DDA-432C1362C3F9}" type="pres">
      <dgm:prSet presAssocID="{2BFDBD2C-F008-4A55-B188-5FD280AAB72A}" presName="Parent3" presStyleLbl="revTx" presStyleIdx="2" presStyleCnt="3">
        <dgm:presLayoutVars>
          <dgm:chMax val="1"/>
          <dgm:chPref val="1"/>
          <dgm:bulletEnabled val="1"/>
        </dgm:presLayoutVars>
      </dgm:prSet>
      <dgm:spPr/>
      <dgm:t>
        <a:bodyPr/>
        <a:lstStyle/>
        <a:p>
          <a:endParaRPr lang="en-US"/>
        </a:p>
      </dgm:t>
    </dgm:pt>
  </dgm:ptLst>
  <dgm:cxnLst>
    <dgm:cxn modelId="{1379DC51-79E1-4816-86F5-790AF83AC5F0}" type="presOf" srcId="{2BFDBD2C-F008-4A55-B188-5FD280AAB72A}" destId="{7D12ACFF-75DD-46CF-9DDA-432C1362C3F9}" srcOrd="0" destOrd="0" presId="urn:microsoft.com/office/officeart/2009/layout/CircleArrowProcess"/>
    <dgm:cxn modelId="{017F5C03-094F-423F-9A84-1E5EB9F2DC6C}" type="presOf" srcId="{F9A556F6-D33B-49E8-B901-A1BB1327B6C7}" destId="{9C3EE764-FF9E-4E4B-B708-29DA760B5D54}" srcOrd="0" destOrd="0" presId="urn:microsoft.com/office/officeart/2009/layout/CircleArrowProcess"/>
    <dgm:cxn modelId="{0691AE09-9D8C-43E7-B084-85A7345E1D1C}" srcId="{F9A556F6-D33B-49E8-B901-A1BB1327B6C7}" destId="{0A3CFE11-E6C2-4187-AF34-FED8B192210F}" srcOrd="1" destOrd="0" parTransId="{FD87B18B-FADC-429F-853F-E3EBF23F8079}" sibTransId="{D1E0128C-AA36-41DE-B851-01E3F2548047}"/>
    <dgm:cxn modelId="{2E94D84D-8416-49B5-B85B-87A4C39DA4E7}" srcId="{F9A556F6-D33B-49E8-B901-A1BB1327B6C7}" destId="{2BFDBD2C-F008-4A55-B188-5FD280AAB72A}" srcOrd="2" destOrd="0" parTransId="{615D3C82-B2F6-47A5-9E55-340FFF663FCC}" sibTransId="{5336F0D7-114E-40C4-9825-398B9012C07A}"/>
    <dgm:cxn modelId="{FB26B3C6-959E-482C-B27B-AEB3381DD0C4}" type="presOf" srcId="{1046D5E0-FF3D-42B4-A30C-EAC8782AD95C}" destId="{8A4ECE59-0236-4CD2-A89D-D4C9F3980DE1}" srcOrd="0" destOrd="0" presId="urn:microsoft.com/office/officeart/2009/layout/CircleArrowProcess"/>
    <dgm:cxn modelId="{2C17B058-F2AC-4F1A-BCF5-01480D01B1A5}" srcId="{F9A556F6-D33B-49E8-B901-A1BB1327B6C7}" destId="{1046D5E0-FF3D-42B4-A30C-EAC8782AD95C}" srcOrd="0" destOrd="0" parTransId="{C8B20647-0983-48C2-9692-F291E5F60F3F}" sibTransId="{2151C340-B61B-46B4-A424-30FA0FB0A103}"/>
    <dgm:cxn modelId="{D6F383D8-3DF8-4DCA-844A-8470703E9218}" type="presOf" srcId="{0A3CFE11-E6C2-4187-AF34-FED8B192210F}" destId="{0AFED24E-B242-4A3F-BA06-8621AFB845C8}" srcOrd="0" destOrd="0" presId="urn:microsoft.com/office/officeart/2009/layout/CircleArrowProcess"/>
    <dgm:cxn modelId="{BC9EAFE8-189E-4E70-A27A-05972AD3C93A}" type="presParOf" srcId="{9C3EE764-FF9E-4E4B-B708-29DA760B5D54}" destId="{BC49F917-39C7-4920-938C-901D96AF460C}" srcOrd="0" destOrd="0" presId="urn:microsoft.com/office/officeart/2009/layout/CircleArrowProcess"/>
    <dgm:cxn modelId="{6A26738F-949F-4A76-8EC0-4BA774A5A03A}" type="presParOf" srcId="{BC49F917-39C7-4920-938C-901D96AF460C}" destId="{29C4D458-6D41-4E38-BAEB-C20B7D471E4A}" srcOrd="0" destOrd="0" presId="urn:microsoft.com/office/officeart/2009/layout/CircleArrowProcess"/>
    <dgm:cxn modelId="{4EB88FA4-AC5B-4AA1-A4ED-15B60B5AE0EA}" type="presParOf" srcId="{9C3EE764-FF9E-4E4B-B708-29DA760B5D54}" destId="{8A4ECE59-0236-4CD2-A89D-D4C9F3980DE1}" srcOrd="1" destOrd="0" presId="urn:microsoft.com/office/officeart/2009/layout/CircleArrowProcess"/>
    <dgm:cxn modelId="{A983AA94-78D7-4C31-BCB9-0700CBA30872}" type="presParOf" srcId="{9C3EE764-FF9E-4E4B-B708-29DA760B5D54}" destId="{4ED8E39F-B6D9-4CCA-BBDF-0BA5995EA05C}" srcOrd="2" destOrd="0" presId="urn:microsoft.com/office/officeart/2009/layout/CircleArrowProcess"/>
    <dgm:cxn modelId="{B70D8B3F-2728-418F-8C3E-B66F4F4C6440}" type="presParOf" srcId="{4ED8E39F-B6D9-4CCA-BBDF-0BA5995EA05C}" destId="{F9CC0090-82ED-4324-A761-075E2653EBCA}" srcOrd="0" destOrd="0" presId="urn:microsoft.com/office/officeart/2009/layout/CircleArrowProcess"/>
    <dgm:cxn modelId="{BA8F2A88-9C9E-4FF3-955E-178273654174}" type="presParOf" srcId="{9C3EE764-FF9E-4E4B-B708-29DA760B5D54}" destId="{0AFED24E-B242-4A3F-BA06-8621AFB845C8}" srcOrd="3" destOrd="0" presId="urn:microsoft.com/office/officeart/2009/layout/CircleArrowProcess"/>
    <dgm:cxn modelId="{CDFEC5B1-72C9-4107-B22D-056812218F41}" type="presParOf" srcId="{9C3EE764-FF9E-4E4B-B708-29DA760B5D54}" destId="{ED29232E-9F15-4287-987F-219ECEFB4524}" srcOrd="4" destOrd="0" presId="urn:microsoft.com/office/officeart/2009/layout/CircleArrowProcess"/>
    <dgm:cxn modelId="{D76A4E57-C1F4-4255-8E31-A0D5528DDE50}" type="presParOf" srcId="{ED29232E-9F15-4287-987F-219ECEFB4524}" destId="{9120BA25-9268-4606-8EC4-5FC0EBEDB91E}" srcOrd="0" destOrd="0" presId="urn:microsoft.com/office/officeart/2009/layout/CircleArrowProcess"/>
    <dgm:cxn modelId="{C0E99AE2-4FA5-40B4-A5A6-232DDCD78B17}" type="presParOf" srcId="{9C3EE764-FF9E-4E4B-B708-29DA760B5D54}" destId="{7D12ACFF-75DD-46CF-9DDA-432C1362C3F9}"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5BC5BB-6553-4C8F-A31A-DD1ABCD70A60}" type="doc">
      <dgm:prSet loTypeId="urn:microsoft.com/office/officeart/2005/8/layout/arrow3" loCatId="relationship" qsTypeId="urn:microsoft.com/office/officeart/2005/8/quickstyle/3d3" qsCatId="3D" csTypeId="urn:microsoft.com/office/officeart/2005/8/colors/colorful2" csCatId="colorful" phldr="1"/>
      <dgm:spPr/>
      <dgm:t>
        <a:bodyPr/>
        <a:lstStyle/>
        <a:p>
          <a:endParaRPr lang="en-US"/>
        </a:p>
      </dgm:t>
    </dgm:pt>
    <dgm:pt modelId="{2BD8348F-38F9-48A0-96ED-6294F9828F85}">
      <dgm:prSet phldrT="[Text]" custT="1"/>
      <dgm:spPr/>
      <dgm:t>
        <a:bodyPr/>
        <a:lstStyle/>
        <a:p>
          <a:r>
            <a:rPr lang="en-US" sz="2800" dirty="0" smtClean="0">
              <a:latin typeface="+mj-lt"/>
            </a:rPr>
            <a:t>Efficient &amp; Effective</a:t>
          </a:r>
          <a:endParaRPr lang="en-US" sz="2800" dirty="0">
            <a:latin typeface="+mj-lt"/>
          </a:endParaRPr>
        </a:p>
      </dgm:t>
    </dgm:pt>
    <dgm:pt modelId="{C8277072-B4D9-433B-80DB-AC6E02601067}" type="parTrans" cxnId="{47410620-F3A3-49FD-A6CC-2EF586D2E282}">
      <dgm:prSet/>
      <dgm:spPr/>
      <dgm:t>
        <a:bodyPr/>
        <a:lstStyle/>
        <a:p>
          <a:endParaRPr lang="en-US" sz="2800">
            <a:latin typeface="+mj-lt"/>
          </a:endParaRPr>
        </a:p>
      </dgm:t>
    </dgm:pt>
    <dgm:pt modelId="{ED96B865-7130-414D-A31A-32C72DF9E914}" type="sibTrans" cxnId="{47410620-F3A3-49FD-A6CC-2EF586D2E282}">
      <dgm:prSet/>
      <dgm:spPr/>
      <dgm:t>
        <a:bodyPr/>
        <a:lstStyle/>
        <a:p>
          <a:endParaRPr lang="en-US" sz="2800">
            <a:latin typeface="+mj-lt"/>
          </a:endParaRPr>
        </a:p>
      </dgm:t>
    </dgm:pt>
    <dgm:pt modelId="{1E6418EE-861D-4A2E-A8EA-87F9E8740EC4}">
      <dgm:prSet phldrT="[Text]" custT="1"/>
      <dgm:spPr/>
      <dgm:t>
        <a:bodyPr/>
        <a:lstStyle/>
        <a:p>
          <a:r>
            <a:rPr lang="en-US" sz="2800" dirty="0" smtClean="0">
              <a:latin typeface="+mj-lt"/>
            </a:rPr>
            <a:t>Accountable</a:t>
          </a:r>
          <a:endParaRPr lang="en-US" sz="2800" dirty="0">
            <a:latin typeface="+mj-lt"/>
          </a:endParaRPr>
        </a:p>
      </dgm:t>
    </dgm:pt>
    <dgm:pt modelId="{D2D050D6-31C8-49D2-8C5E-984C7B8DF658}" type="parTrans" cxnId="{498C4F55-3467-41C9-8982-130FAE914F65}">
      <dgm:prSet/>
      <dgm:spPr/>
      <dgm:t>
        <a:bodyPr/>
        <a:lstStyle/>
        <a:p>
          <a:endParaRPr lang="en-US" sz="2800">
            <a:latin typeface="+mj-lt"/>
          </a:endParaRPr>
        </a:p>
      </dgm:t>
    </dgm:pt>
    <dgm:pt modelId="{63AED3B3-062F-487B-957C-31544D47F02F}" type="sibTrans" cxnId="{498C4F55-3467-41C9-8982-130FAE914F65}">
      <dgm:prSet/>
      <dgm:spPr/>
      <dgm:t>
        <a:bodyPr/>
        <a:lstStyle/>
        <a:p>
          <a:endParaRPr lang="en-US" sz="2800">
            <a:latin typeface="+mj-lt"/>
          </a:endParaRPr>
        </a:p>
      </dgm:t>
    </dgm:pt>
    <dgm:pt modelId="{65DB7CBC-69DD-4408-A636-991F1169ED42}" type="pres">
      <dgm:prSet presAssocID="{B25BC5BB-6553-4C8F-A31A-DD1ABCD70A60}" presName="compositeShape" presStyleCnt="0">
        <dgm:presLayoutVars>
          <dgm:chMax val="2"/>
          <dgm:dir/>
          <dgm:resizeHandles val="exact"/>
        </dgm:presLayoutVars>
      </dgm:prSet>
      <dgm:spPr/>
      <dgm:t>
        <a:bodyPr/>
        <a:lstStyle/>
        <a:p>
          <a:endParaRPr lang="en-US"/>
        </a:p>
      </dgm:t>
    </dgm:pt>
    <dgm:pt modelId="{57D40111-5252-44A4-860C-EF24333A1729}" type="pres">
      <dgm:prSet presAssocID="{B25BC5BB-6553-4C8F-A31A-DD1ABCD70A60}" presName="divider" presStyleLbl="fgShp" presStyleIdx="0" presStyleCnt="1"/>
      <dgm:spPr/>
    </dgm:pt>
    <dgm:pt modelId="{C1DD24BC-C64A-49AA-8918-F56617E49389}" type="pres">
      <dgm:prSet presAssocID="{2BD8348F-38F9-48A0-96ED-6294F9828F85}" presName="downArrow" presStyleLbl="node1" presStyleIdx="0" presStyleCnt="2"/>
      <dgm:spPr/>
    </dgm:pt>
    <dgm:pt modelId="{B72392BA-71CF-4B0B-BF7D-37E8AF6FE3FD}" type="pres">
      <dgm:prSet presAssocID="{2BD8348F-38F9-48A0-96ED-6294F9828F85}" presName="downArrowText" presStyleLbl="revTx" presStyleIdx="0" presStyleCnt="2" custScaleX="149614">
        <dgm:presLayoutVars>
          <dgm:bulletEnabled val="1"/>
        </dgm:presLayoutVars>
      </dgm:prSet>
      <dgm:spPr/>
      <dgm:t>
        <a:bodyPr/>
        <a:lstStyle/>
        <a:p>
          <a:endParaRPr lang="en-US"/>
        </a:p>
      </dgm:t>
    </dgm:pt>
    <dgm:pt modelId="{258398CD-6093-4E77-8D88-CA17AA8B14BF}" type="pres">
      <dgm:prSet presAssocID="{1E6418EE-861D-4A2E-A8EA-87F9E8740EC4}" presName="upArrow" presStyleLbl="node1" presStyleIdx="1" presStyleCnt="2"/>
      <dgm:spPr/>
    </dgm:pt>
    <dgm:pt modelId="{755D6254-CC21-4BC8-922F-7DE23F902E0C}" type="pres">
      <dgm:prSet presAssocID="{1E6418EE-861D-4A2E-A8EA-87F9E8740EC4}" presName="upArrowText" presStyleLbl="revTx" presStyleIdx="1" presStyleCnt="2" custScaleX="149614">
        <dgm:presLayoutVars>
          <dgm:bulletEnabled val="1"/>
        </dgm:presLayoutVars>
      </dgm:prSet>
      <dgm:spPr/>
      <dgm:t>
        <a:bodyPr/>
        <a:lstStyle/>
        <a:p>
          <a:endParaRPr lang="en-US"/>
        </a:p>
      </dgm:t>
    </dgm:pt>
  </dgm:ptLst>
  <dgm:cxnLst>
    <dgm:cxn modelId="{9DC9C6D2-C693-41C5-9590-68F85612B6C9}" type="presOf" srcId="{1E6418EE-861D-4A2E-A8EA-87F9E8740EC4}" destId="{755D6254-CC21-4BC8-922F-7DE23F902E0C}" srcOrd="0" destOrd="0" presId="urn:microsoft.com/office/officeart/2005/8/layout/arrow3"/>
    <dgm:cxn modelId="{37592688-4125-4AF4-AE07-0C0524DBD741}" type="presOf" srcId="{B25BC5BB-6553-4C8F-A31A-DD1ABCD70A60}" destId="{65DB7CBC-69DD-4408-A636-991F1169ED42}" srcOrd="0" destOrd="0" presId="urn:microsoft.com/office/officeart/2005/8/layout/arrow3"/>
    <dgm:cxn modelId="{498C4F55-3467-41C9-8982-130FAE914F65}" srcId="{B25BC5BB-6553-4C8F-A31A-DD1ABCD70A60}" destId="{1E6418EE-861D-4A2E-A8EA-87F9E8740EC4}" srcOrd="1" destOrd="0" parTransId="{D2D050D6-31C8-49D2-8C5E-984C7B8DF658}" sibTransId="{63AED3B3-062F-487B-957C-31544D47F02F}"/>
    <dgm:cxn modelId="{58769429-5A75-4232-8EB5-673DB66AF982}" type="presOf" srcId="{2BD8348F-38F9-48A0-96ED-6294F9828F85}" destId="{B72392BA-71CF-4B0B-BF7D-37E8AF6FE3FD}" srcOrd="0" destOrd="0" presId="urn:microsoft.com/office/officeart/2005/8/layout/arrow3"/>
    <dgm:cxn modelId="{47410620-F3A3-49FD-A6CC-2EF586D2E282}" srcId="{B25BC5BB-6553-4C8F-A31A-DD1ABCD70A60}" destId="{2BD8348F-38F9-48A0-96ED-6294F9828F85}" srcOrd="0" destOrd="0" parTransId="{C8277072-B4D9-433B-80DB-AC6E02601067}" sibTransId="{ED96B865-7130-414D-A31A-32C72DF9E914}"/>
    <dgm:cxn modelId="{47BD12F3-C20B-4A46-92A9-310673A5EE4F}" type="presParOf" srcId="{65DB7CBC-69DD-4408-A636-991F1169ED42}" destId="{57D40111-5252-44A4-860C-EF24333A1729}" srcOrd="0" destOrd="0" presId="urn:microsoft.com/office/officeart/2005/8/layout/arrow3"/>
    <dgm:cxn modelId="{41D860AD-5C19-4845-8E10-ACB0B6110EB0}" type="presParOf" srcId="{65DB7CBC-69DD-4408-A636-991F1169ED42}" destId="{C1DD24BC-C64A-49AA-8918-F56617E49389}" srcOrd="1" destOrd="0" presId="urn:microsoft.com/office/officeart/2005/8/layout/arrow3"/>
    <dgm:cxn modelId="{09FB108A-F7A1-400C-8D6F-5100FA56E255}" type="presParOf" srcId="{65DB7CBC-69DD-4408-A636-991F1169ED42}" destId="{B72392BA-71CF-4B0B-BF7D-37E8AF6FE3FD}" srcOrd="2" destOrd="0" presId="urn:microsoft.com/office/officeart/2005/8/layout/arrow3"/>
    <dgm:cxn modelId="{E0511ECD-8B5D-4A07-8DFA-6AABC6FD2798}" type="presParOf" srcId="{65DB7CBC-69DD-4408-A636-991F1169ED42}" destId="{258398CD-6093-4E77-8D88-CA17AA8B14BF}" srcOrd="3" destOrd="0" presId="urn:microsoft.com/office/officeart/2005/8/layout/arrow3"/>
    <dgm:cxn modelId="{84C8293A-8F2B-4E34-96DA-1038D6E2F226}" type="presParOf" srcId="{65DB7CBC-69DD-4408-A636-991F1169ED42}" destId="{755D6254-CC21-4BC8-922F-7DE23F902E0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D5EB6E-796C-4F18-9F19-82F2CA0E48B8}" type="doc">
      <dgm:prSet loTypeId="urn:microsoft.com/office/officeart/2005/8/layout/lProcess3" loCatId="process" qsTypeId="urn:microsoft.com/office/officeart/2005/8/quickstyle/simple1" qsCatId="simple" csTypeId="urn:microsoft.com/office/officeart/2005/8/colors/colorful1#1" csCatId="colorful" phldr="1"/>
      <dgm:spPr/>
      <dgm:t>
        <a:bodyPr/>
        <a:lstStyle/>
        <a:p>
          <a:endParaRPr lang="en-US"/>
        </a:p>
      </dgm:t>
    </dgm:pt>
    <dgm:pt modelId="{FA79E75A-BBE5-487D-B3B6-835FCDE38456}">
      <dgm:prSet phldrT="[Text]" custT="1"/>
      <dgm:spPr/>
      <dgm:t>
        <a:bodyPr/>
        <a:lstStyle/>
        <a:p>
          <a:r>
            <a:rPr lang="en-US" sz="2400" baseline="0" dirty="0" smtClean="0">
              <a:solidFill>
                <a:schemeClr val="tx1"/>
              </a:solidFill>
              <a:effectLst/>
              <a:latin typeface="+mj-lt"/>
            </a:rPr>
            <a:t>1809</a:t>
          </a:r>
          <a:endParaRPr lang="en-US" sz="2400" baseline="0" dirty="0">
            <a:solidFill>
              <a:schemeClr val="tx1"/>
            </a:solidFill>
            <a:effectLst/>
            <a:latin typeface="+mj-lt"/>
          </a:endParaRPr>
        </a:p>
      </dgm:t>
    </dgm:pt>
    <dgm:pt modelId="{B752C025-D8AC-47E9-8849-497EBDF2E055}" type="parTrans" cxnId="{75EC7E50-623D-4B89-B56A-D7A392347623}">
      <dgm:prSet/>
      <dgm:spPr/>
      <dgm:t>
        <a:bodyPr/>
        <a:lstStyle/>
        <a:p>
          <a:endParaRPr lang="en-US" sz="2400">
            <a:latin typeface="+mj-lt"/>
          </a:endParaRPr>
        </a:p>
      </dgm:t>
    </dgm:pt>
    <dgm:pt modelId="{818AAAE8-D631-46BA-A922-2842FC2417C1}" type="sibTrans" cxnId="{75EC7E50-623D-4B89-B56A-D7A392347623}">
      <dgm:prSet/>
      <dgm:spPr/>
      <dgm:t>
        <a:bodyPr/>
        <a:lstStyle/>
        <a:p>
          <a:endParaRPr lang="en-US" sz="2400">
            <a:latin typeface="+mj-lt"/>
          </a:endParaRPr>
        </a:p>
      </dgm:t>
    </dgm:pt>
    <dgm:pt modelId="{24E4B8A2-FFA4-4562-B5F0-A75868D04CE3}">
      <dgm:prSet phldrT="[Text]" custT="1"/>
      <dgm:spPr/>
      <dgm:t>
        <a:bodyPr/>
        <a:lstStyle/>
        <a:p>
          <a:r>
            <a:rPr lang="en-US" sz="2400" dirty="0" smtClean="0">
              <a:latin typeface="+mj-lt"/>
            </a:rPr>
            <a:t>Procurement Act</a:t>
          </a:r>
          <a:endParaRPr lang="en-US" sz="2400" dirty="0">
            <a:latin typeface="+mj-lt"/>
          </a:endParaRPr>
        </a:p>
      </dgm:t>
    </dgm:pt>
    <dgm:pt modelId="{18BE402B-C814-4372-9161-3D566BB1D4AD}" type="parTrans" cxnId="{7FAEDA3B-EC0C-4813-9C7F-9EACA8E700B6}">
      <dgm:prSet/>
      <dgm:spPr/>
      <dgm:t>
        <a:bodyPr/>
        <a:lstStyle/>
        <a:p>
          <a:endParaRPr lang="en-US" sz="2400">
            <a:latin typeface="+mj-lt"/>
          </a:endParaRPr>
        </a:p>
      </dgm:t>
    </dgm:pt>
    <dgm:pt modelId="{7008CE32-47F4-47CD-84D0-0CADF3E75534}" type="sibTrans" cxnId="{7FAEDA3B-EC0C-4813-9C7F-9EACA8E700B6}">
      <dgm:prSet/>
      <dgm:spPr/>
      <dgm:t>
        <a:bodyPr/>
        <a:lstStyle/>
        <a:p>
          <a:endParaRPr lang="en-US" sz="2400">
            <a:latin typeface="+mj-lt"/>
          </a:endParaRPr>
        </a:p>
      </dgm:t>
    </dgm:pt>
    <dgm:pt modelId="{3EE72F96-8CCB-4881-A760-409165BA6D15}">
      <dgm:prSet phldrT="[Text]" custT="1"/>
      <dgm:spPr/>
      <dgm:t>
        <a:bodyPr/>
        <a:lstStyle/>
        <a:p>
          <a:r>
            <a:rPr lang="en-US" sz="2400" baseline="0" dirty="0" smtClean="0">
              <a:solidFill>
                <a:schemeClr val="tx1"/>
              </a:solidFill>
              <a:latin typeface="+mj-lt"/>
            </a:rPr>
            <a:t>1861</a:t>
          </a:r>
          <a:endParaRPr lang="en-US" sz="2400" baseline="0" dirty="0">
            <a:solidFill>
              <a:schemeClr val="tx1"/>
            </a:solidFill>
            <a:latin typeface="+mj-lt"/>
          </a:endParaRPr>
        </a:p>
      </dgm:t>
    </dgm:pt>
    <dgm:pt modelId="{379125D3-002B-4171-9886-00B0F9A07185}" type="parTrans" cxnId="{AA1BC5E2-7263-41E3-B5FF-E687611AAE97}">
      <dgm:prSet/>
      <dgm:spPr/>
      <dgm:t>
        <a:bodyPr/>
        <a:lstStyle/>
        <a:p>
          <a:endParaRPr lang="en-US" sz="2400">
            <a:latin typeface="+mj-lt"/>
          </a:endParaRPr>
        </a:p>
      </dgm:t>
    </dgm:pt>
    <dgm:pt modelId="{14793F89-AA1A-4963-AECD-0C5099F96CBA}" type="sibTrans" cxnId="{AA1BC5E2-7263-41E3-B5FF-E687611AAE97}">
      <dgm:prSet/>
      <dgm:spPr/>
      <dgm:t>
        <a:bodyPr/>
        <a:lstStyle/>
        <a:p>
          <a:endParaRPr lang="en-US" sz="2400">
            <a:latin typeface="+mj-lt"/>
          </a:endParaRPr>
        </a:p>
      </dgm:t>
    </dgm:pt>
    <dgm:pt modelId="{C0F6872D-43C0-46D3-9495-694D008B02E2}">
      <dgm:prSet phldrT="[Text]" custT="1"/>
      <dgm:spPr/>
      <dgm:t>
        <a:bodyPr/>
        <a:lstStyle/>
        <a:p>
          <a:r>
            <a:rPr lang="en-US" sz="2400" dirty="0" smtClean="0">
              <a:latin typeface="+mj-lt"/>
            </a:rPr>
            <a:t>Civil Sundry Appropriations Act</a:t>
          </a:r>
          <a:endParaRPr lang="en-US" sz="2400" dirty="0">
            <a:latin typeface="+mj-lt"/>
          </a:endParaRPr>
        </a:p>
      </dgm:t>
    </dgm:pt>
    <dgm:pt modelId="{5145782A-AF76-4C95-A5C7-6ABBE4F62BB3}" type="parTrans" cxnId="{12C3E15A-8102-43D6-9282-6B6C47072253}">
      <dgm:prSet/>
      <dgm:spPr/>
      <dgm:t>
        <a:bodyPr/>
        <a:lstStyle/>
        <a:p>
          <a:endParaRPr lang="en-US" sz="2400">
            <a:latin typeface="+mj-lt"/>
          </a:endParaRPr>
        </a:p>
      </dgm:t>
    </dgm:pt>
    <dgm:pt modelId="{0E587673-261D-4875-BCEB-6650E87023B8}" type="sibTrans" cxnId="{12C3E15A-8102-43D6-9282-6B6C47072253}">
      <dgm:prSet/>
      <dgm:spPr/>
      <dgm:t>
        <a:bodyPr/>
        <a:lstStyle/>
        <a:p>
          <a:endParaRPr lang="en-US" sz="2400">
            <a:latin typeface="+mj-lt"/>
          </a:endParaRPr>
        </a:p>
      </dgm:t>
    </dgm:pt>
    <dgm:pt modelId="{A81A9CB8-30B3-4213-B293-F1F2AAFB5288}">
      <dgm:prSet phldrT="[Text]" custT="1"/>
      <dgm:spPr/>
      <dgm:t>
        <a:bodyPr/>
        <a:lstStyle/>
        <a:p>
          <a:r>
            <a:rPr lang="en-US" sz="2400" baseline="0" dirty="0" smtClean="0">
              <a:solidFill>
                <a:schemeClr val="tx1"/>
              </a:solidFill>
              <a:latin typeface="+mj-lt"/>
            </a:rPr>
            <a:t>1863</a:t>
          </a:r>
          <a:endParaRPr lang="en-US" sz="2400" baseline="0" dirty="0">
            <a:solidFill>
              <a:schemeClr val="tx1"/>
            </a:solidFill>
            <a:latin typeface="+mj-lt"/>
          </a:endParaRPr>
        </a:p>
      </dgm:t>
    </dgm:pt>
    <dgm:pt modelId="{07872594-5178-49AD-BDB3-59B9A836962B}" type="parTrans" cxnId="{5710EAB5-B31B-40AF-B8AE-9BBDE1839DA1}">
      <dgm:prSet/>
      <dgm:spPr/>
      <dgm:t>
        <a:bodyPr/>
        <a:lstStyle/>
        <a:p>
          <a:endParaRPr lang="en-US" sz="2400">
            <a:latin typeface="+mj-lt"/>
          </a:endParaRPr>
        </a:p>
      </dgm:t>
    </dgm:pt>
    <dgm:pt modelId="{AC9BDD98-B23B-4FAF-BB31-0F113AE4CB95}" type="sibTrans" cxnId="{5710EAB5-B31B-40AF-B8AE-9BBDE1839DA1}">
      <dgm:prSet/>
      <dgm:spPr/>
      <dgm:t>
        <a:bodyPr/>
        <a:lstStyle/>
        <a:p>
          <a:endParaRPr lang="en-US" sz="2400">
            <a:latin typeface="+mj-lt"/>
          </a:endParaRPr>
        </a:p>
      </dgm:t>
    </dgm:pt>
    <dgm:pt modelId="{413BD6C2-C269-4BAD-AF16-D73CEC86667B}">
      <dgm:prSet phldrT="[Text]" custT="1"/>
      <dgm:spPr/>
      <dgm:t>
        <a:bodyPr/>
        <a:lstStyle/>
        <a:p>
          <a:r>
            <a:rPr lang="en-US" sz="2400" dirty="0" smtClean="0">
              <a:latin typeface="+mj-lt"/>
            </a:rPr>
            <a:t>False Claims Act</a:t>
          </a:r>
          <a:endParaRPr lang="en-US" sz="2400" dirty="0">
            <a:latin typeface="+mj-lt"/>
          </a:endParaRPr>
        </a:p>
      </dgm:t>
    </dgm:pt>
    <dgm:pt modelId="{7AC3F871-9681-4F27-85A5-9AF3BF4A69C4}" type="parTrans" cxnId="{B70D8CEB-EB8D-4F0B-8C4B-7573FE5331EB}">
      <dgm:prSet/>
      <dgm:spPr/>
      <dgm:t>
        <a:bodyPr/>
        <a:lstStyle/>
        <a:p>
          <a:endParaRPr lang="en-US" sz="2400">
            <a:latin typeface="+mj-lt"/>
          </a:endParaRPr>
        </a:p>
      </dgm:t>
    </dgm:pt>
    <dgm:pt modelId="{66AECA31-2240-4801-B421-A50BE8FC0D93}" type="sibTrans" cxnId="{B70D8CEB-EB8D-4F0B-8C4B-7573FE5331EB}">
      <dgm:prSet/>
      <dgm:spPr/>
      <dgm:t>
        <a:bodyPr/>
        <a:lstStyle/>
        <a:p>
          <a:endParaRPr lang="en-US" sz="2400">
            <a:latin typeface="+mj-lt"/>
          </a:endParaRPr>
        </a:p>
      </dgm:t>
    </dgm:pt>
    <dgm:pt modelId="{12F63B53-A39E-46B4-A09F-7ABDD36005FD}">
      <dgm:prSet phldrT="[Text]" custT="1"/>
      <dgm:spPr/>
      <dgm:t>
        <a:bodyPr/>
        <a:lstStyle/>
        <a:p>
          <a:r>
            <a:rPr lang="en-US" sz="2400" baseline="0" dirty="0" smtClean="0">
              <a:solidFill>
                <a:schemeClr val="tx1"/>
              </a:solidFill>
              <a:latin typeface="+mj-lt"/>
            </a:rPr>
            <a:t>1977</a:t>
          </a:r>
          <a:endParaRPr lang="en-US" sz="2400" baseline="0" dirty="0">
            <a:solidFill>
              <a:schemeClr val="tx1"/>
            </a:solidFill>
            <a:latin typeface="+mj-lt"/>
          </a:endParaRPr>
        </a:p>
      </dgm:t>
    </dgm:pt>
    <dgm:pt modelId="{FE98B37E-7FAC-4E4E-BF2E-85E1175893CA}" type="parTrans" cxnId="{8C90E22E-8D25-4ED5-BEF4-FEE785477705}">
      <dgm:prSet/>
      <dgm:spPr/>
      <dgm:t>
        <a:bodyPr/>
        <a:lstStyle/>
        <a:p>
          <a:endParaRPr lang="en-US" sz="2400">
            <a:latin typeface="+mj-lt"/>
          </a:endParaRPr>
        </a:p>
      </dgm:t>
    </dgm:pt>
    <dgm:pt modelId="{76D9B26F-B73F-4882-9482-A8921055A718}" type="sibTrans" cxnId="{8C90E22E-8D25-4ED5-BEF4-FEE785477705}">
      <dgm:prSet/>
      <dgm:spPr/>
      <dgm:t>
        <a:bodyPr/>
        <a:lstStyle/>
        <a:p>
          <a:endParaRPr lang="en-US" sz="2400">
            <a:latin typeface="+mj-lt"/>
          </a:endParaRPr>
        </a:p>
      </dgm:t>
    </dgm:pt>
    <dgm:pt modelId="{8C676B0F-0F5A-4537-AC2F-D709512F2860}">
      <dgm:prSet phldrT="[Text]" custT="1"/>
      <dgm:spPr/>
      <dgm:t>
        <a:bodyPr/>
        <a:lstStyle/>
        <a:p>
          <a:r>
            <a:rPr lang="en-US" sz="2400" dirty="0" smtClean="0">
              <a:latin typeface="+mj-lt"/>
            </a:rPr>
            <a:t>Foreign Corrupt Practices Act</a:t>
          </a:r>
          <a:endParaRPr lang="en-US" sz="2400" dirty="0">
            <a:latin typeface="+mj-lt"/>
          </a:endParaRPr>
        </a:p>
      </dgm:t>
    </dgm:pt>
    <dgm:pt modelId="{D5506F99-5480-4180-B5D1-4AA242D47B6A}" type="parTrans" cxnId="{C70C7928-51B0-47FE-912A-0DE308CA4D2D}">
      <dgm:prSet/>
      <dgm:spPr/>
      <dgm:t>
        <a:bodyPr/>
        <a:lstStyle/>
        <a:p>
          <a:endParaRPr lang="en-US" sz="2400">
            <a:latin typeface="+mj-lt"/>
          </a:endParaRPr>
        </a:p>
      </dgm:t>
    </dgm:pt>
    <dgm:pt modelId="{9BA86E72-483C-401B-BD85-CE0131D6E660}" type="sibTrans" cxnId="{C70C7928-51B0-47FE-912A-0DE308CA4D2D}">
      <dgm:prSet/>
      <dgm:spPr/>
      <dgm:t>
        <a:bodyPr/>
        <a:lstStyle/>
        <a:p>
          <a:endParaRPr lang="en-US" sz="2400">
            <a:latin typeface="+mj-lt"/>
          </a:endParaRPr>
        </a:p>
      </dgm:t>
    </dgm:pt>
    <dgm:pt modelId="{691782F6-7805-4B85-86D0-F28320694194}">
      <dgm:prSet phldrT="[Text]" custT="1"/>
      <dgm:spPr/>
      <dgm:t>
        <a:bodyPr/>
        <a:lstStyle/>
        <a:p>
          <a:r>
            <a:rPr lang="en-US" sz="2400" baseline="0" dirty="0" smtClean="0">
              <a:solidFill>
                <a:schemeClr val="tx1"/>
              </a:solidFill>
              <a:latin typeface="+mj-lt"/>
            </a:rPr>
            <a:t>1984</a:t>
          </a:r>
          <a:endParaRPr lang="en-US" sz="2400" baseline="0" dirty="0">
            <a:solidFill>
              <a:schemeClr val="tx1"/>
            </a:solidFill>
            <a:latin typeface="+mj-lt"/>
          </a:endParaRPr>
        </a:p>
      </dgm:t>
    </dgm:pt>
    <dgm:pt modelId="{0C197054-4FB0-499B-B450-10A5ECE182F5}" type="parTrans" cxnId="{DF6F02AC-27E3-433B-A307-2FD5755DFDD7}">
      <dgm:prSet/>
      <dgm:spPr/>
      <dgm:t>
        <a:bodyPr/>
        <a:lstStyle/>
        <a:p>
          <a:endParaRPr lang="en-US" sz="2400">
            <a:latin typeface="+mj-lt"/>
          </a:endParaRPr>
        </a:p>
      </dgm:t>
    </dgm:pt>
    <dgm:pt modelId="{7D6F1056-6920-4A87-B23D-F46D0B5ADF11}" type="sibTrans" cxnId="{DF6F02AC-27E3-433B-A307-2FD5755DFDD7}">
      <dgm:prSet/>
      <dgm:spPr/>
      <dgm:t>
        <a:bodyPr/>
        <a:lstStyle/>
        <a:p>
          <a:endParaRPr lang="en-US" sz="2400">
            <a:latin typeface="+mj-lt"/>
          </a:endParaRPr>
        </a:p>
      </dgm:t>
    </dgm:pt>
    <dgm:pt modelId="{4FF45905-9BFB-4FB5-8987-0CEC6F94AF92}">
      <dgm:prSet phldrT="[Text]" custT="1"/>
      <dgm:spPr/>
      <dgm:t>
        <a:bodyPr/>
        <a:lstStyle/>
        <a:p>
          <a:r>
            <a:rPr lang="en-US" sz="2400" dirty="0" smtClean="0">
              <a:latin typeface="+mj-lt"/>
            </a:rPr>
            <a:t>Competition in Contracting Act</a:t>
          </a:r>
          <a:endParaRPr lang="en-US" sz="2400" dirty="0">
            <a:latin typeface="+mj-lt"/>
          </a:endParaRPr>
        </a:p>
      </dgm:t>
    </dgm:pt>
    <dgm:pt modelId="{73443314-203B-46CB-B2CC-A42A758FF96C}" type="parTrans" cxnId="{43CC4712-D587-45DD-AE49-5C8BF91EE157}">
      <dgm:prSet/>
      <dgm:spPr/>
      <dgm:t>
        <a:bodyPr/>
        <a:lstStyle/>
        <a:p>
          <a:endParaRPr lang="en-US" sz="2400">
            <a:latin typeface="+mj-lt"/>
          </a:endParaRPr>
        </a:p>
      </dgm:t>
    </dgm:pt>
    <dgm:pt modelId="{B671B16B-BBE4-4DD6-AD35-5AA07CA6A05C}" type="sibTrans" cxnId="{43CC4712-D587-45DD-AE49-5C8BF91EE157}">
      <dgm:prSet/>
      <dgm:spPr/>
      <dgm:t>
        <a:bodyPr/>
        <a:lstStyle/>
        <a:p>
          <a:endParaRPr lang="en-US" sz="2400">
            <a:latin typeface="+mj-lt"/>
          </a:endParaRPr>
        </a:p>
      </dgm:t>
    </dgm:pt>
    <dgm:pt modelId="{D7D5AF90-987A-4A0E-9D70-05BC95F758BD}">
      <dgm:prSet phldrT="[Text]" custT="1"/>
      <dgm:spPr/>
      <dgm:t>
        <a:bodyPr/>
        <a:lstStyle/>
        <a:p>
          <a:r>
            <a:rPr lang="en-US" sz="2400" baseline="0" dirty="0" smtClean="0">
              <a:solidFill>
                <a:schemeClr val="tx1"/>
              </a:solidFill>
              <a:latin typeface="+mj-lt"/>
            </a:rPr>
            <a:t>1986</a:t>
          </a:r>
          <a:endParaRPr lang="en-US" sz="2400" baseline="0" dirty="0">
            <a:solidFill>
              <a:schemeClr val="tx1"/>
            </a:solidFill>
            <a:latin typeface="+mj-lt"/>
          </a:endParaRPr>
        </a:p>
      </dgm:t>
    </dgm:pt>
    <dgm:pt modelId="{00D0ADAD-42D6-4444-837B-42F998F00622}" type="parTrans" cxnId="{46979534-F965-48E7-B165-3C858BE9ED58}">
      <dgm:prSet/>
      <dgm:spPr/>
      <dgm:t>
        <a:bodyPr/>
        <a:lstStyle/>
        <a:p>
          <a:endParaRPr lang="en-US" sz="2400">
            <a:latin typeface="+mj-lt"/>
          </a:endParaRPr>
        </a:p>
      </dgm:t>
    </dgm:pt>
    <dgm:pt modelId="{0727A962-BE04-436B-B76C-8C3E446EB6D3}" type="sibTrans" cxnId="{46979534-F965-48E7-B165-3C858BE9ED58}">
      <dgm:prSet/>
      <dgm:spPr/>
      <dgm:t>
        <a:bodyPr/>
        <a:lstStyle/>
        <a:p>
          <a:endParaRPr lang="en-US" sz="2400">
            <a:latin typeface="+mj-lt"/>
          </a:endParaRPr>
        </a:p>
      </dgm:t>
    </dgm:pt>
    <dgm:pt modelId="{A3E1CA94-AD87-4D0C-B870-5B510ABAB1C9}">
      <dgm:prSet phldrT="[Text]" custT="1"/>
      <dgm:spPr/>
      <dgm:t>
        <a:bodyPr/>
        <a:lstStyle/>
        <a:p>
          <a:r>
            <a:rPr lang="en-US" sz="2400" dirty="0" smtClean="0">
              <a:latin typeface="+mj-lt"/>
            </a:rPr>
            <a:t>Anti-Kickback Act of 1986</a:t>
          </a:r>
          <a:endParaRPr lang="en-US" sz="2400" dirty="0">
            <a:latin typeface="+mj-lt"/>
          </a:endParaRPr>
        </a:p>
      </dgm:t>
    </dgm:pt>
    <dgm:pt modelId="{9F9561F6-0C86-4D5D-BBEC-2041E6EE67EF}" type="parTrans" cxnId="{7FC40FCB-90A6-4960-BB3C-ABC49F2657A1}">
      <dgm:prSet/>
      <dgm:spPr/>
      <dgm:t>
        <a:bodyPr/>
        <a:lstStyle/>
        <a:p>
          <a:endParaRPr lang="en-US" sz="2400">
            <a:latin typeface="+mj-lt"/>
          </a:endParaRPr>
        </a:p>
      </dgm:t>
    </dgm:pt>
    <dgm:pt modelId="{237D6AE4-F02C-450A-8E5F-8C1456D730BA}" type="sibTrans" cxnId="{7FC40FCB-90A6-4960-BB3C-ABC49F2657A1}">
      <dgm:prSet/>
      <dgm:spPr/>
      <dgm:t>
        <a:bodyPr/>
        <a:lstStyle/>
        <a:p>
          <a:endParaRPr lang="en-US" sz="2400">
            <a:latin typeface="+mj-lt"/>
          </a:endParaRPr>
        </a:p>
      </dgm:t>
    </dgm:pt>
    <dgm:pt modelId="{9D1D6902-DCC0-4140-B5E3-6016D94AF849}">
      <dgm:prSet phldrT="[Text]" custT="1"/>
      <dgm:spPr/>
      <dgm:t>
        <a:bodyPr/>
        <a:lstStyle/>
        <a:p>
          <a:r>
            <a:rPr lang="en-US" sz="2400" baseline="0" dirty="0" smtClean="0">
              <a:solidFill>
                <a:schemeClr val="tx1"/>
              </a:solidFill>
              <a:latin typeface="+mj-lt"/>
            </a:rPr>
            <a:t>2009</a:t>
          </a:r>
          <a:endParaRPr lang="en-US" sz="2400" baseline="0" dirty="0">
            <a:solidFill>
              <a:schemeClr val="tx1"/>
            </a:solidFill>
            <a:latin typeface="+mj-lt"/>
          </a:endParaRPr>
        </a:p>
      </dgm:t>
    </dgm:pt>
    <dgm:pt modelId="{A04C7D55-758D-4326-9881-465E1A3267CA}" type="parTrans" cxnId="{9548F45E-F61D-4C9C-AAF3-DAFF32AB9762}">
      <dgm:prSet/>
      <dgm:spPr/>
      <dgm:t>
        <a:bodyPr/>
        <a:lstStyle/>
        <a:p>
          <a:endParaRPr lang="en-US" sz="2400">
            <a:latin typeface="+mj-lt"/>
          </a:endParaRPr>
        </a:p>
      </dgm:t>
    </dgm:pt>
    <dgm:pt modelId="{35383991-6557-4C4E-81EE-548511886E67}" type="sibTrans" cxnId="{9548F45E-F61D-4C9C-AAF3-DAFF32AB9762}">
      <dgm:prSet/>
      <dgm:spPr/>
      <dgm:t>
        <a:bodyPr/>
        <a:lstStyle/>
        <a:p>
          <a:endParaRPr lang="en-US" sz="2400">
            <a:latin typeface="+mj-lt"/>
          </a:endParaRPr>
        </a:p>
      </dgm:t>
    </dgm:pt>
    <dgm:pt modelId="{C9047891-30B7-40AF-9BD0-59EE0FC4C09A}">
      <dgm:prSet phldrT="[Text]" custT="1"/>
      <dgm:spPr/>
      <dgm:t>
        <a:bodyPr/>
        <a:lstStyle/>
        <a:p>
          <a:r>
            <a:rPr lang="en-US" sz="2400" dirty="0" smtClean="0">
              <a:latin typeface="+mj-lt"/>
            </a:rPr>
            <a:t>Fraud &amp; Enforcement Recovery Act</a:t>
          </a:r>
          <a:endParaRPr lang="en-US" sz="2400" dirty="0">
            <a:latin typeface="+mj-lt"/>
          </a:endParaRPr>
        </a:p>
      </dgm:t>
    </dgm:pt>
    <dgm:pt modelId="{A8BE36BA-7615-44FE-9018-884CD8F9A596}" type="parTrans" cxnId="{6017EE97-7AB5-4281-84AE-1C9AA887D850}">
      <dgm:prSet/>
      <dgm:spPr/>
      <dgm:t>
        <a:bodyPr/>
        <a:lstStyle/>
        <a:p>
          <a:endParaRPr lang="en-US" sz="2400">
            <a:latin typeface="+mj-lt"/>
          </a:endParaRPr>
        </a:p>
      </dgm:t>
    </dgm:pt>
    <dgm:pt modelId="{22D8B9F9-218D-43D7-9F6A-57928CE4D6B3}" type="sibTrans" cxnId="{6017EE97-7AB5-4281-84AE-1C9AA887D850}">
      <dgm:prSet/>
      <dgm:spPr/>
      <dgm:t>
        <a:bodyPr/>
        <a:lstStyle/>
        <a:p>
          <a:endParaRPr lang="en-US" sz="2400">
            <a:latin typeface="+mj-lt"/>
          </a:endParaRPr>
        </a:p>
      </dgm:t>
    </dgm:pt>
    <dgm:pt modelId="{3E984C38-D77F-45B2-897C-E2C182CBC6C8}" type="pres">
      <dgm:prSet presAssocID="{B4D5EB6E-796C-4F18-9F19-82F2CA0E48B8}" presName="Name0" presStyleCnt="0">
        <dgm:presLayoutVars>
          <dgm:chPref val="3"/>
          <dgm:dir/>
          <dgm:animLvl val="lvl"/>
          <dgm:resizeHandles/>
        </dgm:presLayoutVars>
      </dgm:prSet>
      <dgm:spPr/>
      <dgm:t>
        <a:bodyPr/>
        <a:lstStyle/>
        <a:p>
          <a:endParaRPr lang="en-US"/>
        </a:p>
      </dgm:t>
    </dgm:pt>
    <dgm:pt modelId="{B8D46B3C-FCE5-4866-B7B7-C3066523A531}" type="pres">
      <dgm:prSet presAssocID="{FA79E75A-BBE5-487D-B3B6-835FCDE38456}" presName="horFlow" presStyleCnt="0"/>
      <dgm:spPr/>
    </dgm:pt>
    <dgm:pt modelId="{019823BC-182A-45A9-AC76-6E40FD7C2308}" type="pres">
      <dgm:prSet presAssocID="{FA79E75A-BBE5-487D-B3B6-835FCDE38456}" presName="bigChev" presStyleLbl="node1" presStyleIdx="0" presStyleCnt="7"/>
      <dgm:spPr/>
      <dgm:t>
        <a:bodyPr/>
        <a:lstStyle/>
        <a:p>
          <a:endParaRPr lang="en-US"/>
        </a:p>
      </dgm:t>
    </dgm:pt>
    <dgm:pt modelId="{7F7990F4-10B3-4523-8E8A-8826F48CBB7B}" type="pres">
      <dgm:prSet presAssocID="{18BE402B-C814-4372-9161-3D566BB1D4AD}" presName="parTrans" presStyleCnt="0"/>
      <dgm:spPr/>
    </dgm:pt>
    <dgm:pt modelId="{CB5CED88-97D3-4874-82A9-BFE1D2AEBE79}" type="pres">
      <dgm:prSet presAssocID="{24E4B8A2-FFA4-4562-B5F0-A75868D04CE3}" presName="node" presStyleLbl="alignAccFollowNode1" presStyleIdx="0" presStyleCnt="7" custScaleX="297743">
        <dgm:presLayoutVars>
          <dgm:bulletEnabled val="1"/>
        </dgm:presLayoutVars>
      </dgm:prSet>
      <dgm:spPr/>
      <dgm:t>
        <a:bodyPr/>
        <a:lstStyle/>
        <a:p>
          <a:endParaRPr lang="en-US"/>
        </a:p>
      </dgm:t>
    </dgm:pt>
    <dgm:pt modelId="{F2EE0B36-6E3B-40FA-B3AE-FFF4C205E598}" type="pres">
      <dgm:prSet presAssocID="{FA79E75A-BBE5-487D-B3B6-835FCDE38456}" presName="vSp" presStyleCnt="0"/>
      <dgm:spPr/>
    </dgm:pt>
    <dgm:pt modelId="{637E1444-67B6-4B10-9C38-B23D7E943E67}" type="pres">
      <dgm:prSet presAssocID="{3EE72F96-8CCB-4881-A760-409165BA6D15}" presName="horFlow" presStyleCnt="0"/>
      <dgm:spPr/>
    </dgm:pt>
    <dgm:pt modelId="{5741C070-8966-4566-B969-8546CF75AEC0}" type="pres">
      <dgm:prSet presAssocID="{3EE72F96-8CCB-4881-A760-409165BA6D15}" presName="bigChev" presStyleLbl="node1" presStyleIdx="1" presStyleCnt="7"/>
      <dgm:spPr/>
      <dgm:t>
        <a:bodyPr/>
        <a:lstStyle/>
        <a:p>
          <a:endParaRPr lang="en-US"/>
        </a:p>
      </dgm:t>
    </dgm:pt>
    <dgm:pt modelId="{5992397C-5593-411F-B2AD-A964B3DA8060}" type="pres">
      <dgm:prSet presAssocID="{5145782A-AF76-4C95-A5C7-6ABBE4F62BB3}" presName="parTrans" presStyleCnt="0"/>
      <dgm:spPr/>
    </dgm:pt>
    <dgm:pt modelId="{FE33578E-46DD-4C97-BF9C-0BE0FBED0412}" type="pres">
      <dgm:prSet presAssocID="{C0F6872D-43C0-46D3-9495-694D008B02E2}" presName="node" presStyleLbl="alignAccFollowNode1" presStyleIdx="1" presStyleCnt="7" custScaleX="302708">
        <dgm:presLayoutVars>
          <dgm:bulletEnabled val="1"/>
        </dgm:presLayoutVars>
      </dgm:prSet>
      <dgm:spPr/>
      <dgm:t>
        <a:bodyPr/>
        <a:lstStyle/>
        <a:p>
          <a:endParaRPr lang="en-US"/>
        </a:p>
      </dgm:t>
    </dgm:pt>
    <dgm:pt modelId="{481BE606-A0FD-4635-8B17-8BAEB4EF1CDB}" type="pres">
      <dgm:prSet presAssocID="{3EE72F96-8CCB-4881-A760-409165BA6D15}" presName="vSp" presStyleCnt="0"/>
      <dgm:spPr/>
    </dgm:pt>
    <dgm:pt modelId="{022F5040-135C-4020-96B0-0BBC678187D2}" type="pres">
      <dgm:prSet presAssocID="{A81A9CB8-30B3-4213-B293-F1F2AAFB5288}" presName="horFlow" presStyleCnt="0"/>
      <dgm:spPr/>
    </dgm:pt>
    <dgm:pt modelId="{6D6756D4-373E-4905-A47C-19AA18A8DB26}" type="pres">
      <dgm:prSet presAssocID="{A81A9CB8-30B3-4213-B293-F1F2AAFB5288}" presName="bigChev" presStyleLbl="node1" presStyleIdx="2" presStyleCnt="7"/>
      <dgm:spPr/>
      <dgm:t>
        <a:bodyPr/>
        <a:lstStyle/>
        <a:p>
          <a:endParaRPr lang="en-US"/>
        </a:p>
      </dgm:t>
    </dgm:pt>
    <dgm:pt modelId="{0E633DDB-499E-494A-9F5D-C3709F8109CC}" type="pres">
      <dgm:prSet presAssocID="{7AC3F871-9681-4F27-85A5-9AF3BF4A69C4}" presName="parTrans" presStyleCnt="0"/>
      <dgm:spPr/>
    </dgm:pt>
    <dgm:pt modelId="{4D369276-6F9B-46A9-B3E1-CC688FFEFDEC}" type="pres">
      <dgm:prSet presAssocID="{413BD6C2-C269-4BAD-AF16-D73CEC86667B}" presName="node" presStyleLbl="alignAccFollowNode1" presStyleIdx="2" presStyleCnt="7" custScaleX="297108">
        <dgm:presLayoutVars>
          <dgm:bulletEnabled val="1"/>
        </dgm:presLayoutVars>
      </dgm:prSet>
      <dgm:spPr/>
      <dgm:t>
        <a:bodyPr/>
        <a:lstStyle/>
        <a:p>
          <a:endParaRPr lang="en-US"/>
        </a:p>
      </dgm:t>
    </dgm:pt>
    <dgm:pt modelId="{90498837-91E1-49EF-A907-B3D1877D17DD}" type="pres">
      <dgm:prSet presAssocID="{A81A9CB8-30B3-4213-B293-F1F2AAFB5288}" presName="vSp" presStyleCnt="0"/>
      <dgm:spPr/>
    </dgm:pt>
    <dgm:pt modelId="{6BA8D2AD-0A5D-4E66-97CE-1DF55CD70BA3}" type="pres">
      <dgm:prSet presAssocID="{12F63B53-A39E-46B4-A09F-7ABDD36005FD}" presName="horFlow" presStyleCnt="0"/>
      <dgm:spPr/>
    </dgm:pt>
    <dgm:pt modelId="{7D51295F-8866-45A9-B60D-0E9128780B91}" type="pres">
      <dgm:prSet presAssocID="{12F63B53-A39E-46B4-A09F-7ABDD36005FD}" presName="bigChev" presStyleLbl="node1" presStyleIdx="3" presStyleCnt="7"/>
      <dgm:spPr/>
      <dgm:t>
        <a:bodyPr/>
        <a:lstStyle/>
        <a:p>
          <a:endParaRPr lang="en-US"/>
        </a:p>
      </dgm:t>
    </dgm:pt>
    <dgm:pt modelId="{13D30F82-42DF-4DE8-AE69-D41C99C554CA}" type="pres">
      <dgm:prSet presAssocID="{D5506F99-5480-4180-B5D1-4AA242D47B6A}" presName="parTrans" presStyleCnt="0"/>
      <dgm:spPr/>
    </dgm:pt>
    <dgm:pt modelId="{2AA19C84-7686-40FB-B245-779C089CB21B}" type="pres">
      <dgm:prSet presAssocID="{8C676B0F-0F5A-4537-AC2F-D709512F2860}" presName="node" presStyleLbl="alignAccFollowNode1" presStyleIdx="3" presStyleCnt="7" custScaleX="299644">
        <dgm:presLayoutVars>
          <dgm:bulletEnabled val="1"/>
        </dgm:presLayoutVars>
      </dgm:prSet>
      <dgm:spPr/>
      <dgm:t>
        <a:bodyPr/>
        <a:lstStyle/>
        <a:p>
          <a:endParaRPr lang="en-US"/>
        </a:p>
      </dgm:t>
    </dgm:pt>
    <dgm:pt modelId="{4480381A-AC08-4B12-9A3F-57D5D7685917}" type="pres">
      <dgm:prSet presAssocID="{12F63B53-A39E-46B4-A09F-7ABDD36005FD}" presName="vSp" presStyleCnt="0"/>
      <dgm:spPr/>
    </dgm:pt>
    <dgm:pt modelId="{B37FBB28-3A0A-43FF-9AB3-A4E97E19F49C}" type="pres">
      <dgm:prSet presAssocID="{691782F6-7805-4B85-86D0-F28320694194}" presName="horFlow" presStyleCnt="0"/>
      <dgm:spPr/>
    </dgm:pt>
    <dgm:pt modelId="{9F1BF857-438A-4BB1-AD0F-725DAB7116D1}" type="pres">
      <dgm:prSet presAssocID="{691782F6-7805-4B85-86D0-F28320694194}" presName="bigChev" presStyleLbl="node1" presStyleIdx="4" presStyleCnt="7" custLinFactNeighborX="14763" custLinFactNeighborY="967"/>
      <dgm:spPr/>
      <dgm:t>
        <a:bodyPr/>
        <a:lstStyle/>
        <a:p>
          <a:endParaRPr lang="en-US"/>
        </a:p>
      </dgm:t>
    </dgm:pt>
    <dgm:pt modelId="{B41BCECF-E370-4BF8-9AAF-11FE8B05BC6E}" type="pres">
      <dgm:prSet presAssocID="{73443314-203B-46CB-B2CC-A42A758FF96C}" presName="parTrans" presStyleCnt="0"/>
      <dgm:spPr/>
    </dgm:pt>
    <dgm:pt modelId="{38E027B0-EF45-4DA1-BC7C-E38994CFF2CD}" type="pres">
      <dgm:prSet presAssocID="{4FF45905-9BFB-4FB5-8987-0CEC6F94AF92}" presName="node" presStyleLbl="alignAccFollowNode1" presStyleIdx="4" presStyleCnt="7" custScaleX="298998">
        <dgm:presLayoutVars>
          <dgm:bulletEnabled val="1"/>
        </dgm:presLayoutVars>
      </dgm:prSet>
      <dgm:spPr/>
      <dgm:t>
        <a:bodyPr/>
        <a:lstStyle/>
        <a:p>
          <a:endParaRPr lang="en-US"/>
        </a:p>
      </dgm:t>
    </dgm:pt>
    <dgm:pt modelId="{E972B6DB-2F0D-4DB0-B54A-F41D0EFBD085}" type="pres">
      <dgm:prSet presAssocID="{691782F6-7805-4B85-86D0-F28320694194}" presName="vSp" presStyleCnt="0"/>
      <dgm:spPr/>
    </dgm:pt>
    <dgm:pt modelId="{48552F0B-C941-456F-A6EA-F19E848592AC}" type="pres">
      <dgm:prSet presAssocID="{D7D5AF90-987A-4A0E-9D70-05BC95F758BD}" presName="horFlow" presStyleCnt="0"/>
      <dgm:spPr/>
    </dgm:pt>
    <dgm:pt modelId="{773AEF27-AFF7-48E4-B4D3-A14F066B13A7}" type="pres">
      <dgm:prSet presAssocID="{D7D5AF90-987A-4A0E-9D70-05BC95F758BD}" presName="bigChev" presStyleLbl="node1" presStyleIdx="5" presStyleCnt="7"/>
      <dgm:spPr/>
      <dgm:t>
        <a:bodyPr/>
        <a:lstStyle/>
        <a:p>
          <a:endParaRPr lang="en-US"/>
        </a:p>
      </dgm:t>
    </dgm:pt>
    <dgm:pt modelId="{D17E80B2-83BC-4E00-B131-7B468F00D8B0}" type="pres">
      <dgm:prSet presAssocID="{9F9561F6-0C86-4D5D-BBEC-2041E6EE67EF}" presName="parTrans" presStyleCnt="0"/>
      <dgm:spPr/>
    </dgm:pt>
    <dgm:pt modelId="{41E0FC31-6E29-4636-A521-30C9D6FAB914}" type="pres">
      <dgm:prSet presAssocID="{A3E1CA94-AD87-4D0C-B870-5B510ABAB1C9}" presName="node" presStyleLbl="alignAccFollowNode1" presStyleIdx="5" presStyleCnt="7" custScaleX="296577">
        <dgm:presLayoutVars>
          <dgm:bulletEnabled val="1"/>
        </dgm:presLayoutVars>
      </dgm:prSet>
      <dgm:spPr/>
      <dgm:t>
        <a:bodyPr/>
        <a:lstStyle/>
        <a:p>
          <a:endParaRPr lang="en-US"/>
        </a:p>
      </dgm:t>
    </dgm:pt>
    <dgm:pt modelId="{E2BBA4AE-3A97-4862-930B-CB5D28A0702E}" type="pres">
      <dgm:prSet presAssocID="{D7D5AF90-987A-4A0E-9D70-05BC95F758BD}" presName="vSp" presStyleCnt="0"/>
      <dgm:spPr/>
    </dgm:pt>
    <dgm:pt modelId="{F085F84A-C3BB-4100-90D1-6466798B9BEB}" type="pres">
      <dgm:prSet presAssocID="{9D1D6902-DCC0-4140-B5E3-6016D94AF849}" presName="horFlow" presStyleCnt="0"/>
      <dgm:spPr/>
    </dgm:pt>
    <dgm:pt modelId="{C1204CE6-EFBC-417B-BA3D-2C02D7E59C3A}" type="pres">
      <dgm:prSet presAssocID="{9D1D6902-DCC0-4140-B5E3-6016D94AF849}" presName="bigChev" presStyleLbl="node1" presStyleIdx="6" presStyleCnt="7"/>
      <dgm:spPr/>
      <dgm:t>
        <a:bodyPr/>
        <a:lstStyle/>
        <a:p>
          <a:endParaRPr lang="en-US"/>
        </a:p>
      </dgm:t>
    </dgm:pt>
    <dgm:pt modelId="{6D51B40D-BF66-432C-9115-77779726BB67}" type="pres">
      <dgm:prSet presAssocID="{A8BE36BA-7615-44FE-9018-884CD8F9A596}" presName="parTrans" presStyleCnt="0"/>
      <dgm:spPr/>
    </dgm:pt>
    <dgm:pt modelId="{D91A309C-9136-4657-A628-AF9B70A92624}" type="pres">
      <dgm:prSet presAssocID="{C9047891-30B7-40AF-9BD0-59EE0FC4C09A}" presName="node" presStyleLbl="alignAccFollowNode1" presStyleIdx="6" presStyleCnt="7" custScaleX="299159">
        <dgm:presLayoutVars>
          <dgm:bulletEnabled val="1"/>
        </dgm:presLayoutVars>
      </dgm:prSet>
      <dgm:spPr/>
      <dgm:t>
        <a:bodyPr/>
        <a:lstStyle/>
        <a:p>
          <a:endParaRPr lang="en-US"/>
        </a:p>
      </dgm:t>
    </dgm:pt>
  </dgm:ptLst>
  <dgm:cxnLst>
    <dgm:cxn modelId="{75EC7E50-623D-4B89-B56A-D7A392347623}" srcId="{B4D5EB6E-796C-4F18-9F19-82F2CA0E48B8}" destId="{FA79E75A-BBE5-487D-B3B6-835FCDE38456}" srcOrd="0" destOrd="0" parTransId="{B752C025-D8AC-47E9-8849-497EBDF2E055}" sibTransId="{818AAAE8-D631-46BA-A922-2842FC2417C1}"/>
    <dgm:cxn modelId="{DF6F02AC-27E3-433B-A307-2FD5755DFDD7}" srcId="{B4D5EB6E-796C-4F18-9F19-82F2CA0E48B8}" destId="{691782F6-7805-4B85-86D0-F28320694194}" srcOrd="4" destOrd="0" parTransId="{0C197054-4FB0-499B-B450-10A5ECE182F5}" sibTransId="{7D6F1056-6920-4A87-B23D-F46D0B5ADF11}"/>
    <dgm:cxn modelId="{45F8D036-8884-4D1C-BF86-F60F79E5ABEC}" type="presOf" srcId="{A3E1CA94-AD87-4D0C-B870-5B510ABAB1C9}" destId="{41E0FC31-6E29-4636-A521-30C9D6FAB914}" srcOrd="0" destOrd="0" presId="urn:microsoft.com/office/officeart/2005/8/layout/lProcess3"/>
    <dgm:cxn modelId="{5710EAB5-B31B-40AF-B8AE-9BBDE1839DA1}" srcId="{B4D5EB6E-796C-4F18-9F19-82F2CA0E48B8}" destId="{A81A9CB8-30B3-4213-B293-F1F2AAFB5288}" srcOrd="2" destOrd="0" parTransId="{07872594-5178-49AD-BDB3-59B9A836962B}" sibTransId="{AC9BDD98-B23B-4FAF-BB31-0F113AE4CB95}"/>
    <dgm:cxn modelId="{46979534-F965-48E7-B165-3C858BE9ED58}" srcId="{B4D5EB6E-796C-4F18-9F19-82F2CA0E48B8}" destId="{D7D5AF90-987A-4A0E-9D70-05BC95F758BD}" srcOrd="5" destOrd="0" parTransId="{00D0ADAD-42D6-4444-837B-42F998F00622}" sibTransId="{0727A962-BE04-436B-B76C-8C3E446EB6D3}"/>
    <dgm:cxn modelId="{9C30EEF4-A382-4ED5-BDA6-EA9BB6C34A09}" type="presOf" srcId="{8C676B0F-0F5A-4537-AC2F-D709512F2860}" destId="{2AA19C84-7686-40FB-B245-779C089CB21B}" srcOrd="0" destOrd="0" presId="urn:microsoft.com/office/officeart/2005/8/layout/lProcess3"/>
    <dgm:cxn modelId="{BCE81E90-A9AF-437B-9CE2-31E8270961FE}" type="presOf" srcId="{D7D5AF90-987A-4A0E-9D70-05BC95F758BD}" destId="{773AEF27-AFF7-48E4-B4D3-A14F066B13A7}" srcOrd="0" destOrd="0" presId="urn:microsoft.com/office/officeart/2005/8/layout/lProcess3"/>
    <dgm:cxn modelId="{7FC40FCB-90A6-4960-BB3C-ABC49F2657A1}" srcId="{D7D5AF90-987A-4A0E-9D70-05BC95F758BD}" destId="{A3E1CA94-AD87-4D0C-B870-5B510ABAB1C9}" srcOrd="0" destOrd="0" parTransId="{9F9561F6-0C86-4D5D-BBEC-2041E6EE67EF}" sibTransId="{237D6AE4-F02C-450A-8E5F-8C1456D730BA}"/>
    <dgm:cxn modelId="{12C3E15A-8102-43D6-9282-6B6C47072253}" srcId="{3EE72F96-8CCB-4881-A760-409165BA6D15}" destId="{C0F6872D-43C0-46D3-9495-694D008B02E2}" srcOrd="0" destOrd="0" parTransId="{5145782A-AF76-4C95-A5C7-6ABBE4F62BB3}" sibTransId="{0E587673-261D-4875-BCEB-6650E87023B8}"/>
    <dgm:cxn modelId="{B9FBA1DF-3499-4987-86AD-4CFB5075F77D}" type="presOf" srcId="{B4D5EB6E-796C-4F18-9F19-82F2CA0E48B8}" destId="{3E984C38-D77F-45B2-897C-E2C182CBC6C8}" srcOrd="0" destOrd="0" presId="urn:microsoft.com/office/officeart/2005/8/layout/lProcess3"/>
    <dgm:cxn modelId="{3C6ED835-7802-47D7-8F3B-D030F6B296C1}" type="presOf" srcId="{A81A9CB8-30B3-4213-B293-F1F2AAFB5288}" destId="{6D6756D4-373E-4905-A47C-19AA18A8DB26}" srcOrd="0" destOrd="0" presId="urn:microsoft.com/office/officeart/2005/8/layout/lProcess3"/>
    <dgm:cxn modelId="{791259D4-994D-400B-A688-8B83D13EC6FA}" type="presOf" srcId="{12F63B53-A39E-46B4-A09F-7ABDD36005FD}" destId="{7D51295F-8866-45A9-B60D-0E9128780B91}" srcOrd="0" destOrd="0" presId="urn:microsoft.com/office/officeart/2005/8/layout/lProcess3"/>
    <dgm:cxn modelId="{AA1BC5E2-7263-41E3-B5FF-E687611AAE97}" srcId="{B4D5EB6E-796C-4F18-9F19-82F2CA0E48B8}" destId="{3EE72F96-8CCB-4881-A760-409165BA6D15}" srcOrd="1" destOrd="0" parTransId="{379125D3-002B-4171-9886-00B0F9A07185}" sibTransId="{14793F89-AA1A-4963-AECD-0C5099F96CBA}"/>
    <dgm:cxn modelId="{FBC73122-7447-4DFB-A1E9-F0E4DDD51BF2}" type="presOf" srcId="{24E4B8A2-FFA4-4562-B5F0-A75868D04CE3}" destId="{CB5CED88-97D3-4874-82A9-BFE1D2AEBE79}" srcOrd="0" destOrd="0" presId="urn:microsoft.com/office/officeart/2005/8/layout/lProcess3"/>
    <dgm:cxn modelId="{6017EE97-7AB5-4281-84AE-1C9AA887D850}" srcId="{9D1D6902-DCC0-4140-B5E3-6016D94AF849}" destId="{C9047891-30B7-40AF-9BD0-59EE0FC4C09A}" srcOrd="0" destOrd="0" parTransId="{A8BE36BA-7615-44FE-9018-884CD8F9A596}" sibTransId="{22D8B9F9-218D-43D7-9F6A-57928CE4D6B3}"/>
    <dgm:cxn modelId="{C70C7928-51B0-47FE-912A-0DE308CA4D2D}" srcId="{12F63B53-A39E-46B4-A09F-7ABDD36005FD}" destId="{8C676B0F-0F5A-4537-AC2F-D709512F2860}" srcOrd="0" destOrd="0" parTransId="{D5506F99-5480-4180-B5D1-4AA242D47B6A}" sibTransId="{9BA86E72-483C-401B-BD85-CE0131D6E660}"/>
    <dgm:cxn modelId="{B6BD1040-8182-499B-9AA4-796493BDE9AA}" type="presOf" srcId="{691782F6-7805-4B85-86D0-F28320694194}" destId="{9F1BF857-438A-4BB1-AD0F-725DAB7116D1}" srcOrd="0" destOrd="0" presId="urn:microsoft.com/office/officeart/2005/8/layout/lProcess3"/>
    <dgm:cxn modelId="{565614AC-FD32-49E8-96E8-DB5311197B87}" type="presOf" srcId="{3EE72F96-8CCB-4881-A760-409165BA6D15}" destId="{5741C070-8966-4566-B969-8546CF75AEC0}" srcOrd="0" destOrd="0" presId="urn:microsoft.com/office/officeart/2005/8/layout/lProcess3"/>
    <dgm:cxn modelId="{34F2DA74-0AAE-4414-9044-AD5B45417CD3}" type="presOf" srcId="{FA79E75A-BBE5-487D-B3B6-835FCDE38456}" destId="{019823BC-182A-45A9-AC76-6E40FD7C2308}" srcOrd="0" destOrd="0" presId="urn:microsoft.com/office/officeart/2005/8/layout/lProcess3"/>
    <dgm:cxn modelId="{CC82A341-7C43-45E5-8421-8000F741BF94}" type="presOf" srcId="{413BD6C2-C269-4BAD-AF16-D73CEC86667B}" destId="{4D369276-6F9B-46A9-B3E1-CC688FFEFDEC}" srcOrd="0" destOrd="0" presId="urn:microsoft.com/office/officeart/2005/8/layout/lProcess3"/>
    <dgm:cxn modelId="{0D15772C-2DED-425B-8FF3-BCF256CF5B38}" type="presOf" srcId="{4FF45905-9BFB-4FB5-8987-0CEC6F94AF92}" destId="{38E027B0-EF45-4DA1-BC7C-E38994CFF2CD}" srcOrd="0" destOrd="0" presId="urn:microsoft.com/office/officeart/2005/8/layout/lProcess3"/>
    <dgm:cxn modelId="{7CA69538-E795-4E3F-BE75-7323E0AA07E4}" type="presOf" srcId="{C0F6872D-43C0-46D3-9495-694D008B02E2}" destId="{FE33578E-46DD-4C97-BF9C-0BE0FBED0412}" srcOrd="0" destOrd="0" presId="urn:microsoft.com/office/officeart/2005/8/layout/lProcess3"/>
    <dgm:cxn modelId="{8C90E22E-8D25-4ED5-BEF4-FEE785477705}" srcId="{B4D5EB6E-796C-4F18-9F19-82F2CA0E48B8}" destId="{12F63B53-A39E-46B4-A09F-7ABDD36005FD}" srcOrd="3" destOrd="0" parTransId="{FE98B37E-7FAC-4E4E-BF2E-85E1175893CA}" sibTransId="{76D9B26F-B73F-4882-9482-A8921055A718}"/>
    <dgm:cxn modelId="{B70D8CEB-EB8D-4F0B-8C4B-7573FE5331EB}" srcId="{A81A9CB8-30B3-4213-B293-F1F2AAFB5288}" destId="{413BD6C2-C269-4BAD-AF16-D73CEC86667B}" srcOrd="0" destOrd="0" parTransId="{7AC3F871-9681-4F27-85A5-9AF3BF4A69C4}" sibTransId="{66AECA31-2240-4801-B421-A50BE8FC0D93}"/>
    <dgm:cxn modelId="{43CC4712-D587-45DD-AE49-5C8BF91EE157}" srcId="{691782F6-7805-4B85-86D0-F28320694194}" destId="{4FF45905-9BFB-4FB5-8987-0CEC6F94AF92}" srcOrd="0" destOrd="0" parTransId="{73443314-203B-46CB-B2CC-A42A758FF96C}" sibTransId="{B671B16B-BBE4-4DD6-AD35-5AA07CA6A05C}"/>
    <dgm:cxn modelId="{444B4A2B-80DB-449A-A19B-882D723B8B99}" type="presOf" srcId="{9D1D6902-DCC0-4140-B5E3-6016D94AF849}" destId="{C1204CE6-EFBC-417B-BA3D-2C02D7E59C3A}" srcOrd="0" destOrd="0" presId="urn:microsoft.com/office/officeart/2005/8/layout/lProcess3"/>
    <dgm:cxn modelId="{93220639-254D-4A27-8AD7-6BD29FA163CF}" type="presOf" srcId="{C9047891-30B7-40AF-9BD0-59EE0FC4C09A}" destId="{D91A309C-9136-4657-A628-AF9B70A92624}" srcOrd="0" destOrd="0" presId="urn:microsoft.com/office/officeart/2005/8/layout/lProcess3"/>
    <dgm:cxn modelId="{7FAEDA3B-EC0C-4813-9C7F-9EACA8E700B6}" srcId="{FA79E75A-BBE5-487D-B3B6-835FCDE38456}" destId="{24E4B8A2-FFA4-4562-B5F0-A75868D04CE3}" srcOrd="0" destOrd="0" parTransId="{18BE402B-C814-4372-9161-3D566BB1D4AD}" sibTransId="{7008CE32-47F4-47CD-84D0-0CADF3E75534}"/>
    <dgm:cxn modelId="{9548F45E-F61D-4C9C-AAF3-DAFF32AB9762}" srcId="{B4D5EB6E-796C-4F18-9F19-82F2CA0E48B8}" destId="{9D1D6902-DCC0-4140-B5E3-6016D94AF849}" srcOrd="6" destOrd="0" parTransId="{A04C7D55-758D-4326-9881-465E1A3267CA}" sibTransId="{35383991-6557-4C4E-81EE-548511886E67}"/>
    <dgm:cxn modelId="{E2D91F94-C225-44B8-958B-BF0FBB7A481E}" type="presParOf" srcId="{3E984C38-D77F-45B2-897C-E2C182CBC6C8}" destId="{B8D46B3C-FCE5-4866-B7B7-C3066523A531}" srcOrd="0" destOrd="0" presId="urn:microsoft.com/office/officeart/2005/8/layout/lProcess3"/>
    <dgm:cxn modelId="{33238825-6A6A-4514-AD85-B6449A4DE3F2}" type="presParOf" srcId="{B8D46B3C-FCE5-4866-B7B7-C3066523A531}" destId="{019823BC-182A-45A9-AC76-6E40FD7C2308}" srcOrd="0" destOrd="0" presId="urn:microsoft.com/office/officeart/2005/8/layout/lProcess3"/>
    <dgm:cxn modelId="{CD1CA859-223C-443F-8A5B-C4A2E7933F18}" type="presParOf" srcId="{B8D46B3C-FCE5-4866-B7B7-C3066523A531}" destId="{7F7990F4-10B3-4523-8E8A-8826F48CBB7B}" srcOrd="1" destOrd="0" presId="urn:microsoft.com/office/officeart/2005/8/layout/lProcess3"/>
    <dgm:cxn modelId="{C904055B-0A79-41EE-A930-A454C2EBE72C}" type="presParOf" srcId="{B8D46B3C-FCE5-4866-B7B7-C3066523A531}" destId="{CB5CED88-97D3-4874-82A9-BFE1D2AEBE79}" srcOrd="2" destOrd="0" presId="urn:microsoft.com/office/officeart/2005/8/layout/lProcess3"/>
    <dgm:cxn modelId="{710F8A45-D42F-4892-8B3A-504E89CA2D74}" type="presParOf" srcId="{3E984C38-D77F-45B2-897C-E2C182CBC6C8}" destId="{F2EE0B36-6E3B-40FA-B3AE-FFF4C205E598}" srcOrd="1" destOrd="0" presId="urn:microsoft.com/office/officeart/2005/8/layout/lProcess3"/>
    <dgm:cxn modelId="{8777B410-4065-4670-9FBF-FAF1606F8A22}" type="presParOf" srcId="{3E984C38-D77F-45B2-897C-E2C182CBC6C8}" destId="{637E1444-67B6-4B10-9C38-B23D7E943E67}" srcOrd="2" destOrd="0" presId="urn:microsoft.com/office/officeart/2005/8/layout/lProcess3"/>
    <dgm:cxn modelId="{002CDFA9-CCE3-4D1E-B111-4EF42ADFC310}" type="presParOf" srcId="{637E1444-67B6-4B10-9C38-B23D7E943E67}" destId="{5741C070-8966-4566-B969-8546CF75AEC0}" srcOrd="0" destOrd="0" presId="urn:microsoft.com/office/officeart/2005/8/layout/lProcess3"/>
    <dgm:cxn modelId="{991F88A0-2985-475C-99E9-11868AA354E6}" type="presParOf" srcId="{637E1444-67B6-4B10-9C38-B23D7E943E67}" destId="{5992397C-5593-411F-B2AD-A964B3DA8060}" srcOrd="1" destOrd="0" presId="urn:microsoft.com/office/officeart/2005/8/layout/lProcess3"/>
    <dgm:cxn modelId="{A4BACD9C-1B92-4C8C-8677-99060662455D}" type="presParOf" srcId="{637E1444-67B6-4B10-9C38-B23D7E943E67}" destId="{FE33578E-46DD-4C97-BF9C-0BE0FBED0412}" srcOrd="2" destOrd="0" presId="urn:microsoft.com/office/officeart/2005/8/layout/lProcess3"/>
    <dgm:cxn modelId="{D59A465E-E815-474F-99C2-DF710A08DC8B}" type="presParOf" srcId="{3E984C38-D77F-45B2-897C-E2C182CBC6C8}" destId="{481BE606-A0FD-4635-8B17-8BAEB4EF1CDB}" srcOrd="3" destOrd="0" presId="urn:microsoft.com/office/officeart/2005/8/layout/lProcess3"/>
    <dgm:cxn modelId="{4DA5D601-872E-4278-B9BB-F3E59113FA87}" type="presParOf" srcId="{3E984C38-D77F-45B2-897C-E2C182CBC6C8}" destId="{022F5040-135C-4020-96B0-0BBC678187D2}" srcOrd="4" destOrd="0" presId="urn:microsoft.com/office/officeart/2005/8/layout/lProcess3"/>
    <dgm:cxn modelId="{DB92B6FC-36A2-4D84-8AAD-12735927AB4E}" type="presParOf" srcId="{022F5040-135C-4020-96B0-0BBC678187D2}" destId="{6D6756D4-373E-4905-A47C-19AA18A8DB26}" srcOrd="0" destOrd="0" presId="urn:microsoft.com/office/officeart/2005/8/layout/lProcess3"/>
    <dgm:cxn modelId="{D24B66D3-831E-485E-AC9B-5714CF3581F0}" type="presParOf" srcId="{022F5040-135C-4020-96B0-0BBC678187D2}" destId="{0E633DDB-499E-494A-9F5D-C3709F8109CC}" srcOrd="1" destOrd="0" presId="urn:microsoft.com/office/officeart/2005/8/layout/lProcess3"/>
    <dgm:cxn modelId="{06CF3CCA-13CF-47F7-82CC-63D64B0015F8}" type="presParOf" srcId="{022F5040-135C-4020-96B0-0BBC678187D2}" destId="{4D369276-6F9B-46A9-B3E1-CC688FFEFDEC}" srcOrd="2" destOrd="0" presId="urn:microsoft.com/office/officeart/2005/8/layout/lProcess3"/>
    <dgm:cxn modelId="{246D82BE-42DE-4774-ACFB-A28B5952BE09}" type="presParOf" srcId="{3E984C38-D77F-45B2-897C-E2C182CBC6C8}" destId="{90498837-91E1-49EF-A907-B3D1877D17DD}" srcOrd="5" destOrd="0" presId="urn:microsoft.com/office/officeart/2005/8/layout/lProcess3"/>
    <dgm:cxn modelId="{D02CAF9F-CB09-434F-B501-712E893CFB43}" type="presParOf" srcId="{3E984C38-D77F-45B2-897C-E2C182CBC6C8}" destId="{6BA8D2AD-0A5D-4E66-97CE-1DF55CD70BA3}" srcOrd="6" destOrd="0" presId="urn:microsoft.com/office/officeart/2005/8/layout/lProcess3"/>
    <dgm:cxn modelId="{E4BE9684-E209-4794-9412-CD64F26E8097}" type="presParOf" srcId="{6BA8D2AD-0A5D-4E66-97CE-1DF55CD70BA3}" destId="{7D51295F-8866-45A9-B60D-0E9128780B91}" srcOrd="0" destOrd="0" presId="urn:microsoft.com/office/officeart/2005/8/layout/lProcess3"/>
    <dgm:cxn modelId="{80947726-BE8A-4DB8-8A5A-45605DD9B70F}" type="presParOf" srcId="{6BA8D2AD-0A5D-4E66-97CE-1DF55CD70BA3}" destId="{13D30F82-42DF-4DE8-AE69-D41C99C554CA}" srcOrd="1" destOrd="0" presId="urn:microsoft.com/office/officeart/2005/8/layout/lProcess3"/>
    <dgm:cxn modelId="{CAA0DBC8-01AC-4831-AA6C-C9AEB8DA1567}" type="presParOf" srcId="{6BA8D2AD-0A5D-4E66-97CE-1DF55CD70BA3}" destId="{2AA19C84-7686-40FB-B245-779C089CB21B}" srcOrd="2" destOrd="0" presId="urn:microsoft.com/office/officeart/2005/8/layout/lProcess3"/>
    <dgm:cxn modelId="{F9CD93D0-F9B4-4F50-A7FA-3956B0A1A8E8}" type="presParOf" srcId="{3E984C38-D77F-45B2-897C-E2C182CBC6C8}" destId="{4480381A-AC08-4B12-9A3F-57D5D7685917}" srcOrd="7" destOrd="0" presId="urn:microsoft.com/office/officeart/2005/8/layout/lProcess3"/>
    <dgm:cxn modelId="{425D65E1-0B70-412F-B365-96B193B00625}" type="presParOf" srcId="{3E984C38-D77F-45B2-897C-E2C182CBC6C8}" destId="{B37FBB28-3A0A-43FF-9AB3-A4E97E19F49C}" srcOrd="8" destOrd="0" presId="urn:microsoft.com/office/officeart/2005/8/layout/lProcess3"/>
    <dgm:cxn modelId="{3FEA51E4-89E7-4D31-969A-2FFBCD97D748}" type="presParOf" srcId="{B37FBB28-3A0A-43FF-9AB3-A4E97E19F49C}" destId="{9F1BF857-438A-4BB1-AD0F-725DAB7116D1}" srcOrd="0" destOrd="0" presId="urn:microsoft.com/office/officeart/2005/8/layout/lProcess3"/>
    <dgm:cxn modelId="{7AE8AB63-6EB5-4E85-B71C-6DFE1739B2D7}" type="presParOf" srcId="{B37FBB28-3A0A-43FF-9AB3-A4E97E19F49C}" destId="{B41BCECF-E370-4BF8-9AAF-11FE8B05BC6E}" srcOrd="1" destOrd="0" presId="urn:microsoft.com/office/officeart/2005/8/layout/lProcess3"/>
    <dgm:cxn modelId="{8DA7730B-7C57-4B6A-A854-016371FB13B7}" type="presParOf" srcId="{B37FBB28-3A0A-43FF-9AB3-A4E97E19F49C}" destId="{38E027B0-EF45-4DA1-BC7C-E38994CFF2CD}" srcOrd="2" destOrd="0" presId="urn:microsoft.com/office/officeart/2005/8/layout/lProcess3"/>
    <dgm:cxn modelId="{9A9E9248-F402-490C-A538-247A6B8B1180}" type="presParOf" srcId="{3E984C38-D77F-45B2-897C-E2C182CBC6C8}" destId="{E972B6DB-2F0D-4DB0-B54A-F41D0EFBD085}" srcOrd="9" destOrd="0" presId="urn:microsoft.com/office/officeart/2005/8/layout/lProcess3"/>
    <dgm:cxn modelId="{33548A0E-5069-42AE-8A55-291702C72E27}" type="presParOf" srcId="{3E984C38-D77F-45B2-897C-E2C182CBC6C8}" destId="{48552F0B-C941-456F-A6EA-F19E848592AC}" srcOrd="10" destOrd="0" presId="urn:microsoft.com/office/officeart/2005/8/layout/lProcess3"/>
    <dgm:cxn modelId="{9FFE6614-636B-4BC7-9747-9FD83789AFA8}" type="presParOf" srcId="{48552F0B-C941-456F-A6EA-F19E848592AC}" destId="{773AEF27-AFF7-48E4-B4D3-A14F066B13A7}" srcOrd="0" destOrd="0" presId="urn:microsoft.com/office/officeart/2005/8/layout/lProcess3"/>
    <dgm:cxn modelId="{9E267F32-23AE-47C4-81B6-D137B526A6FC}" type="presParOf" srcId="{48552F0B-C941-456F-A6EA-F19E848592AC}" destId="{D17E80B2-83BC-4E00-B131-7B468F00D8B0}" srcOrd="1" destOrd="0" presId="urn:microsoft.com/office/officeart/2005/8/layout/lProcess3"/>
    <dgm:cxn modelId="{580E26E6-5DE5-4971-8910-7C9F24776DD1}" type="presParOf" srcId="{48552F0B-C941-456F-A6EA-F19E848592AC}" destId="{41E0FC31-6E29-4636-A521-30C9D6FAB914}" srcOrd="2" destOrd="0" presId="urn:microsoft.com/office/officeart/2005/8/layout/lProcess3"/>
    <dgm:cxn modelId="{3C1EC7BD-8FF6-484F-A28E-47DC629C642A}" type="presParOf" srcId="{3E984C38-D77F-45B2-897C-E2C182CBC6C8}" destId="{E2BBA4AE-3A97-4862-930B-CB5D28A0702E}" srcOrd="11" destOrd="0" presId="urn:microsoft.com/office/officeart/2005/8/layout/lProcess3"/>
    <dgm:cxn modelId="{46F41265-8553-428C-89C0-9CEFD16EBB76}" type="presParOf" srcId="{3E984C38-D77F-45B2-897C-E2C182CBC6C8}" destId="{F085F84A-C3BB-4100-90D1-6466798B9BEB}" srcOrd="12" destOrd="0" presId="urn:microsoft.com/office/officeart/2005/8/layout/lProcess3"/>
    <dgm:cxn modelId="{E12BE646-BD72-43B1-BD74-7A30B2F1F77F}" type="presParOf" srcId="{F085F84A-C3BB-4100-90D1-6466798B9BEB}" destId="{C1204CE6-EFBC-417B-BA3D-2C02D7E59C3A}" srcOrd="0" destOrd="0" presId="urn:microsoft.com/office/officeart/2005/8/layout/lProcess3"/>
    <dgm:cxn modelId="{6FA206D3-FE49-4913-9176-55E2EE8AE5E1}" type="presParOf" srcId="{F085F84A-C3BB-4100-90D1-6466798B9BEB}" destId="{6D51B40D-BF66-432C-9115-77779726BB67}" srcOrd="1" destOrd="0" presId="urn:microsoft.com/office/officeart/2005/8/layout/lProcess3"/>
    <dgm:cxn modelId="{1F52F609-A943-48EA-B423-60EDBD5C1F6F}" type="presParOf" srcId="{F085F84A-C3BB-4100-90D1-6466798B9BEB}" destId="{D91A309C-9136-4657-A628-AF9B70A92624}"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7700C1-C6A2-4005-9CE5-FF0DFB0541AD}"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2E01C798-C8B2-463E-A67B-2E10C62A94EF}">
      <dgm:prSet phldrT="[Text]" custT="1"/>
      <dgm:spPr/>
      <dgm:t>
        <a:bodyPr/>
        <a:lstStyle/>
        <a:p>
          <a:r>
            <a:rPr lang="en-US" sz="2800" dirty="0" smtClean="0">
              <a:solidFill>
                <a:schemeClr val="tx1"/>
              </a:solidFill>
              <a:latin typeface="+mj-lt"/>
            </a:rPr>
            <a:t>Transparency</a:t>
          </a:r>
          <a:endParaRPr lang="en-US" sz="2800" dirty="0">
            <a:solidFill>
              <a:schemeClr val="tx1"/>
            </a:solidFill>
            <a:latin typeface="+mj-lt"/>
          </a:endParaRPr>
        </a:p>
      </dgm:t>
    </dgm:pt>
    <dgm:pt modelId="{F236029C-189C-46D4-B067-32379DEF700C}" type="parTrans" cxnId="{E3B9F6CD-B35E-4523-97B0-4C82B7C067B6}">
      <dgm:prSet/>
      <dgm:spPr/>
      <dgm:t>
        <a:bodyPr/>
        <a:lstStyle/>
        <a:p>
          <a:endParaRPr lang="en-US" sz="2800">
            <a:solidFill>
              <a:schemeClr val="tx1"/>
            </a:solidFill>
            <a:latin typeface="+mj-lt"/>
          </a:endParaRPr>
        </a:p>
      </dgm:t>
    </dgm:pt>
    <dgm:pt modelId="{2891C486-2FE7-4EA4-8B83-A297D508EB67}" type="sibTrans" cxnId="{E3B9F6CD-B35E-4523-97B0-4C82B7C067B6}">
      <dgm:prSet/>
      <dgm:spPr/>
      <dgm:t>
        <a:bodyPr/>
        <a:lstStyle/>
        <a:p>
          <a:endParaRPr lang="en-US" sz="2800">
            <a:solidFill>
              <a:schemeClr val="tx1"/>
            </a:solidFill>
            <a:latin typeface="+mj-lt"/>
          </a:endParaRPr>
        </a:p>
      </dgm:t>
    </dgm:pt>
    <dgm:pt modelId="{2F531B29-3F7A-46CE-9F45-9317C86285DD}">
      <dgm:prSet phldrT="[Text]" custT="1"/>
      <dgm:spPr/>
      <dgm:t>
        <a:bodyPr/>
        <a:lstStyle/>
        <a:p>
          <a:r>
            <a:rPr lang="en-US" sz="2800" dirty="0" smtClean="0">
              <a:solidFill>
                <a:schemeClr val="tx1"/>
              </a:solidFill>
              <a:latin typeface="+mj-lt"/>
            </a:rPr>
            <a:t>Fairness</a:t>
          </a:r>
          <a:endParaRPr lang="en-US" sz="2800" dirty="0">
            <a:solidFill>
              <a:schemeClr val="tx1"/>
            </a:solidFill>
            <a:latin typeface="+mj-lt"/>
          </a:endParaRPr>
        </a:p>
      </dgm:t>
    </dgm:pt>
    <dgm:pt modelId="{507A687C-055B-4079-A712-14B3DAD28B1E}" type="parTrans" cxnId="{8E81372B-F757-4099-8246-9B44583561AB}">
      <dgm:prSet/>
      <dgm:spPr/>
      <dgm:t>
        <a:bodyPr/>
        <a:lstStyle/>
        <a:p>
          <a:endParaRPr lang="en-US" sz="2800">
            <a:solidFill>
              <a:schemeClr val="tx1"/>
            </a:solidFill>
            <a:latin typeface="+mj-lt"/>
          </a:endParaRPr>
        </a:p>
      </dgm:t>
    </dgm:pt>
    <dgm:pt modelId="{6AF7253E-D393-4B95-93FC-943A9AF679E1}" type="sibTrans" cxnId="{8E81372B-F757-4099-8246-9B44583561AB}">
      <dgm:prSet/>
      <dgm:spPr/>
      <dgm:t>
        <a:bodyPr/>
        <a:lstStyle/>
        <a:p>
          <a:endParaRPr lang="en-US" sz="2800">
            <a:solidFill>
              <a:schemeClr val="tx1"/>
            </a:solidFill>
            <a:latin typeface="+mj-lt"/>
          </a:endParaRPr>
        </a:p>
      </dgm:t>
    </dgm:pt>
    <dgm:pt modelId="{400A0B11-E0EF-4A83-93A7-A984F514657D}">
      <dgm:prSet custT="1"/>
      <dgm:spPr/>
      <dgm:t>
        <a:bodyPr/>
        <a:lstStyle/>
        <a:p>
          <a:r>
            <a:rPr lang="en-US" sz="2800" dirty="0" smtClean="0">
              <a:solidFill>
                <a:schemeClr val="tx1"/>
              </a:solidFill>
              <a:latin typeface="+mj-lt"/>
            </a:rPr>
            <a:t>Competition</a:t>
          </a:r>
          <a:endParaRPr lang="en-US" sz="2800" dirty="0">
            <a:solidFill>
              <a:schemeClr val="tx1"/>
            </a:solidFill>
            <a:latin typeface="+mj-lt"/>
          </a:endParaRPr>
        </a:p>
      </dgm:t>
    </dgm:pt>
    <dgm:pt modelId="{4EC2CD3B-EE58-4044-9706-1F7643FC7DB5}" type="parTrans" cxnId="{7A522A50-BB84-49B5-86B1-58A36836EF5D}">
      <dgm:prSet/>
      <dgm:spPr/>
      <dgm:t>
        <a:bodyPr/>
        <a:lstStyle/>
        <a:p>
          <a:endParaRPr lang="en-US" sz="2800">
            <a:solidFill>
              <a:schemeClr val="tx1"/>
            </a:solidFill>
            <a:latin typeface="+mj-lt"/>
          </a:endParaRPr>
        </a:p>
      </dgm:t>
    </dgm:pt>
    <dgm:pt modelId="{45E74564-0CA9-499D-B031-649EC8CD18F9}" type="sibTrans" cxnId="{7A522A50-BB84-49B5-86B1-58A36836EF5D}">
      <dgm:prSet/>
      <dgm:spPr/>
      <dgm:t>
        <a:bodyPr/>
        <a:lstStyle/>
        <a:p>
          <a:endParaRPr lang="en-US" sz="2800">
            <a:solidFill>
              <a:schemeClr val="tx1"/>
            </a:solidFill>
            <a:latin typeface="+mj-lt"/>
          </a:endParaRPr>
        </a:p>
      </dgm:t>
    </dgm:pt>
    <dgm:pt modelId="{0C4EC450-6CF3-4F77-9BCE-EF490CBB54FD}">
      <dgm:prSet custT="1"/>
      <dgm:spPr/>
      <dgm:t>
        <a:bodyPr/>
        <a:lstStyle/>
        <a:p>
          <a:r>
            <a:rPr lang="en-US" sz="2800" dirty="0" smtClean="0">
              <a:solidFill>
                <a:schemeClr val="tx1"/>
              </a:solidFill>
              <a:latin typeface="+mj-lt"/>
            </a:rPr>
            <a:t>Accountability</a:t>
          </a:r>
          <a:endParaRPr lang="en-US" sz="2800" dirty="0">
            <a:solidFill>
              <a:schemeClr val="tx1"/>
            </a:solidFill>
            <a:latin typeface="+mj-lt"/>
          </a:endParaRPr>
        </a:p>
      </dgm:t>
    </dgm:pt>
    <dgm:pt modelId="{2B80B83F-7DE0-4DA7-8A9E-15948C407E89}" type="parTrans" cxnId="{655A5FF9-8C2F-4A51-BE42-DAC69DE9D9CD}">
      <dgm:prSet/>
      <dgm:spPr/>
      <dgm:t>
        <a:bodyPr/>
        <a:lstStyle/>
        <a:p>
          <a:endParaRPr lang="en-US" sz="2800">
            <a:solidFill>
              <a:schemeClr val="tx1"/>
            </a:solidFill>
            <a:latin typeface="+mj-lt"/>
          </a:endParaRPr>
        </a:p>
      </dgm:t>
    </dgm:pt>
    <dgm:pt modelId="{28FE53D1-464C-4D00-BACE-786C23EE6BFC}" type="sibTrans" cxnId="{655A5FF9-8C2F-4A51-BE42-DAC69DE9D9CD}">
      <dgm:prSet/>
      <dgm:spPr/>
      <dgm:t>
        <a:bodyPr/>
        <a:lstStyle/>
        <a:p>
          <a:endParaRPr lang="en-US" sz="2800">
            <a:solidFill>
              <a:schemeClr val="tx1"/>
            </a:solidFill>
            <a:latin typeface="+mj-lt"/>
          </a:endParaRPr>
        </a:p>
      </dgm:t>
    </dgm:pt>
    <dgm:pt modelId="{54C6E093-C4FD-4899-BCB3-870A5CA9BF13}" type="pres">
      <dgm:prSet presAssocID="{3B7700C1-C6A2-4005-9CE5-FF0DFB0541AD}" presName="linear" presStyleCnt="0">
        <dgm:presLayoutVars>
          <dgm:animLvl val="lvl"/>
          <dgm:resizeHandles val="exact"/>
        </dgm:presLayoutVars>
      </dgm:prSet>
      <dgm:spPr/>
      <dgm:t>
        <a:bodyPr/>
        <a:lstStyle/>
        <a:p>
          <a:endParaRPr lang="en-US"/>
        </a:p>
      </dgm:t>
    </dgm:pt>
    <dgm:pt modelId="{4BD0D71D-61B6-4DC1-A8D9-AAE457D57513}" type="pres">
      <dgm:prSet presAssocID="{2E01C798-C8B2-463E-A67B-2E10C62A94EF}" presName="parentText" presStyleLbl="node1" presStyleIdx="0" presStyleCnt="4">
        <dgm:presLayoutVars>
          <dgm:chMax val="0"/>
          <dgm:bulletEnabled val="1"/>
        </dgm:presLayoutVars>
      </dgm:prSet>
      <dgm:spPr/>
      <dgm:t>
        <a:bodyPr/>
        <a:lstStyle/>
        <a:p>
          <a:endParaRPr lang="en-US"/>
        </a:p>
      </dgm:t>
    </dgm:pt>
    <dgm:pt modelId="{D362FF1E-AF21-4980-9D98-8D3D8876B625}" type="pres">
      <dgm:prSet presAssocID="{2891C486-2FE7-4EA4-8B83-A297D508EB67}" presName="spacer" presStyleCnt="0"/>
      <dgm:spPr/>
      <dgm:t>
        <a:bodyPr/>
        <a:lstStyle/>
        <a:p>
          <a:endParaRPr lang="en-US"/>
        </a:p>
      </dgm:t>
    </dgm:pt>
    <dgm:pt modelId="{4593F2BE-9909-4CAB-827D-C54227B5D43B}" type="pres">
      <dgm:prSet presAssocID="{2F531B29-3F7A-46CE-9F45-9317C86285DD}" presName="parentText" presStyleLbl="node1" presStyleIdx="1" presStyleCnt="4">
        <dgm:presLayoutVars>
          <dgm:chMax val="0"/>
          <dgm:bulletEnabled val="1"/>
        </dgm:presLayoutVars>
      </dgm:prSet>
      <dgm:spPr/>
      <dgm:t>
        <a:bodyPr/>
        <a:lstStyle/>
        <a:p>
          <a:endParaRPr lang="en-US"/>
        </a:p>
      </dgm:t>
    </dgm:pt>
    <dgm:pt modelId="{0E35D935-7F44-474F-920B-4931887A15BF}" type="pres">
      <dgm:prSet presAssocID="{6AF7253E-D393-4B95-93FC-943A9AF679E1}" presName="spacer" presStyleCnt="0"/>
      <dgm:spPr/>
      <dgm:t>
        <a:bodyPr/>
        <a:lstStyle/>
        <a:p>
          <a:endParaRPr lang="en-US"/>
        </a:p>
      </dgm:t>
    </dgm:pt>
    <dgm:pt modelId="{76829495-EB5C-4E2E-B5E4-5FBF29D8558C}" type="pres">
      <dgm:prSet presAssocID="{400A0B11-E0EF-4A83-93A7-A984F514657D}" presName="parentText" presStyleLbl="node1" presStyleIdx="2" presStyleCnt="4">
        <dgm:presLayoutVars>
          <dgm:chMax val="0"/>
          <dgm:bulletEnabled val="1"/>
        </dgm:presLayoutVars>
      </dgm:prSet>
      <dgm:spPr/>
      <dgm:t>
        <a:bodyPr/>
        <a:lstStyle/>
        <a:p>
          <a:endParaRPr lang="en-US"/>
        </a:p>
      </dgm:t>
    </dgm:pt>
    <dgm:pt modelId="{9FEBDD9E-6C66-4FF0-A85D-63FBFF6FEFC1}" type="pres">
      <dgm:prSet presAssocID="{45E74564-0CA9-499D-B031-649EC8CD18F9}" presName="spacer" presStyleCnt="0"/>
      <dgm:spPr/>
      <dgm:t>
        <a:bodyPr/>
        <a:lstStyle/>
        <a:p>
          <a:endParaRPr lang="en-US"/>
        </a:p>
      </dgm:t>
    </dgm:pt>
    <dgm:pt modelId="{C12081E6-D205-431F-AA28-99567805448B}" type="pres">
      <dgm:prSet presAssocID="{0C4EC450-6CF3-4F77-9BCE-EF490CBB54FD}" presName="parentText" presStyleLbl="node1" presStyleIdx="3" presStyleCnt="4">
        <dgm:presLayoutVars>
          <dgm:chMax val="0"/>
          <dgm:bulletEnabled val="1"/>
        </dgm:presLayoutVars>
      </dgm:prSet>
      <dgm:spPr/>
      <dgm:t>
        <a:bodyPr/>
        <a:lstStyle/>
        <a:p>
          <a:endParaRPr lang="en-US"/>
        </a:p>
      </dgm:t>
    </dgm:pt>
  </dgm:ptLst>
  <dgm:cxnLst>
    <dgm:cxn modelId="{8E81372B-F757-4099-8246-9B44583561AB}" srcId="{3B7700C1-C6A2-4005-9CE5-FF0DFB0541AD}" destId="{2F531B29-3F7A-46CE-9F45-9317C86285DD}" srcOrd="1" destOrd="0" parTransId="{507A687C-055B-4079-A712-14B3DAD28B1E}" sibTransId="{6AF7253E-D393-4B95-93FC-943A9AF679E1}"/>
    <dgm:cxn modelId="{9C0E1503-DB8A-49F6-BE3E-65C4BF57299A}" type="presOf" srcId="{0C4EC450-6CF3-4F77-9BCE-EF490CBB54FD}" destId="{C12081E6-D205-431F-AA28-99567805448B}" srcOrd="0" destOrd="0" presId="urn:microsoft.com/office/officeart/2005/8/layout/vList2"/>
    <dgm:cxn modelId="{7EA9217F-D1E9-42CC-AB27-6003A4BC1599}" type="presOf" srcId="{2E01C798-C8B2-463E-A67B-2E10C62A94EF}" destId="{4BD0D71D-61B6-4DC1-A8D9-AAE457D57513}" srcOrd="0" destOrd="0" presId="urn:microsoft.com/office/officeart/2005/8/layout/vList2"/>
    <dgm:cxn modelId="{0205F29B-39B0-4F7E-B249-4BC155434347}" type="presOf" srcId="{3B7700C1-C6A2-4005-9CE5-FF0DFB0541AD}" destId="{54C6E093-C4FD-4899-BCB3-870A5CA9BF13}" srcOrd="0" destOrd="0" presId="urn:microsoft.com/office/officeart/2005/8/layout/vList2"/>
    <dgm:cxn modelId="{7A522A50-BB84-49B5-86B1-58A36836EF5D}" srcId="{3B7700C1-C6A2-4005-9CE5-FF0DFB0541AD}" destId="{400A0B11-E0EF-4A83-93A7-A984F514657D}" srcOrd="2" destOrd="0" parTransId="{4EC2CD3B-EE58-4044-9706-1F7643FC7DB5}" sibTransId="{45E74564-0CA9-499D-B031-649EC8CD18F9}"/>
    <dgm:cxn modelId="{655A5FF9-8C2F-4A51-BE42-DAC69DE9D9CD}" srcId="{3B7700C1-C6A2-4005-9CE5-FF0DFB0541AD}" destId="{0C4EC450-6CF3-4F77-9BCE-EF490CBB54FD}" srcOrd="3" destOrd="0" parTransId="{2B80B83F-7DE0-4DA7-8A9E-15948C407E89}" sibTransId="{28FE53D1-464C-4D00-BACE-786C23EE6BFC}"/>
    <dgm:cxn modelId="{A532840D-2716-4023-8638-F0656D0D63C2}" type="presOf" srcId="{400A0B11-E0EF-4A83-93A7-A984F514657D}" destId="{76829495-EB5C-4E2E-B5E4-5FBF29D8558C}" srcOrd="0" destOrd="0" presId="urn:microsoft.com/office/officeart/2005/8/layout/vList2"/>
    <dgm:cxn modelId="{F14C41ED-2439-4F86-A2B3-F9776F8780E8}" type="presOf" srcId="{2F531B29-3F7A-46CE-9F45-9317C86285DD}" destId="{4593F2BE-9909-4CAB-827D-C54227B5D43B}" srcOrd="0" destOrd="0" presId="urn:microsoft.com/office/officeart/2005/8/layout/vList2"/>
    <dgm:cxn modelId="{E3B9F6CD-B35E-4523-97B0-4C82B7C067B6}" srcId="{3B7700C1-C6A2-4005-9CE5-FF0DFB0541AD}" destId="{2E01C798-C8B2-463E-A67B-2E10C62A94EF}" srcOrd="0" destOrd="0" parTransId="{F236029C-189C-46D4-B067-32379DEF700C}" sibTransId="{2891C486-2FE7-4EA4-8B83-A297D508EB67}"/>
    <dgm:cxn modelId="{0151D6DF-A120-4922-A97B-1F3095493458}" type="presParOf" srcId="{54C6E093-C4FD-4899-BCB3-870A5CA9BF13}" destId="{4BD0D71D-61B6-4DC1-A8D9-AAE457D57513}" srcOrd="0" destOrd="0" presId="urn:microsoft.com/office/officeart/2005/8/layout/vList2"/>
    <dgm:cxn modelId="{29552465-79CF-4D17-A5ED-65FCF574AAA9}" type="presParOf" srcId="{54C6E093-C4FD-4899-BCB3-870A5CA9BF13}" destId="{D362FF1E-AF21-4980-9D98-8D3D8876B625}" srcOrd="1" destOrd="0" presId="urn:microsoft.com/office/officeart/2005/8/layout/vList2"/>
    <dgm:cxn modelId="{4A2196DC-2E24-4642-901C-282F93C94045}" type="presParOf" srcId="{54C6E093-C4FD-4899-BCB3-870A5CA9BF13}" destId="{4593F2BE-9909-4CAB-827D-C54227B5D43B}" srcOrd="2" destOrd="0" presId="urn:microsoft.com/office/officeart/2005/8/layout/vList2"/>
    <dgm:cxn modelId="{DF23D33D-B5C9-42FD-89FB-031177D23C10}" type="presParOf" srcId="{54C6E093-C4FD-4899-BCB3-870A5CA9BF13}" destId="{0E35D935-7F44-474F-920B-4931887A15BF}" srcOrd="3" destOrd="0" presId="urn:microsoft.com/office/officeart/2005/8/layout/vList2"/>
    <dgm:cxn modelId="{4B433063-293F-4C72-BD15-D6AEB8FD397F}" type="presParOf" srcId="{54C6E093-C4FD-4899-BCB3-870A5CA9BF13}" destId="{76829495-EB5C-4E2E-B5E4-5FBF29D8558C}" srcOrd="4" destOrd="0" presId="urn:microsoft.com/office/officeart/2005/8/layout/vList2"/>
    <dgm:cxn modelId="{E2C01572-1DD7-4F02-8E20-052E8934562C}" type="presParOf" srcId="{54C6E093-C4FD-4899-BCB3-870A5CA9BF13}" destId="{9FEBDD9E-6C66-4FF0-A85D-63FBFF6FEFC1}" srcOrd="5" destOrd="0" presId="urn:microsoft.com/office/officeart/2005/8/layout/vList2"/>
    <dgm:cxn modelId="{E863AEEA-808E-4037-A81C-E9014ED60AAE}" type="presParOf" srcId="{54C6E093-C4FD-4899-BCB3-870A5CA9BF13}" destId="{C12081E6-D205-431F-AA28-99567805448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6D31BF-071E-4FE9-97B1-6C5B6F552951}" type="doc">
      <dgm:prSet loTypeId="urn:microsoft.com/office/officeart/2005/8/layout/list1" loCatId="list" qsTypeId="urn:microsoft.com/office/officeart/2005/8/quickstyle/3d3" qsCatId="3D" csTypeId="urn:microsoft.com/office/officeart/2005/8/colors/colorful1#2" csCatId="colorful" phldr="1"/>
      <dgm:spPr/>
      <dgm:t>
        <a:bodyPr/>
        <a:lstStyle/>
        <a:p>
          <a:endParaRPr lang="en-US"/>
        </a:p>
      </dgm:t>
    </dgm:pt>
    <dgm:pt modelId="{280644F1-6B55-4F12-A247-6362EA5AC31F}">
      <dgm:prSet phldrT="[Text]" custT="1"/>
      <dgm:spPr/>
      <dgm:t>
        <a:bodyPr/>
        <a:lstStyle/>
        <a:p>
          <a:r>
            <a:rPr lang="en-US" sz="2800" dirty="0" smtClean="0">
              <a:solidFill>
                <a:schemeClr val="tx1"/>
              </a:solidFill>
              <a:latin typeface="+mj-lt"/>
            </a:rPr>
            <a:t>Gifts</a:t>
          </a:r>
          <a:endParaRPr lang="en-US" sz="2800" dirty="0">
            <a:solidFill>
              <a:schemeClr val="tx1"/>
            </a:solidFill>
            <a:latin typeface="+mj-lt"/>
          </a:endParaRPr>
        </a:p>
      </dgm:t>
    </dgm:pt>
    <dgm:pt modelId="{753C5774-B936-4C98-9092-C781EE0B2ED7}" type="parTrans" cxnId="{F0FE8E3A-68A3-45EC-B0CE-0EA0F26546CD}">
      <dgm:prSet/>
      <dgm:spPr/>
      <dgm:t>
        <a:bodyPr/>
        <a:lstStyle/>
        <a:p>
          <a:endParaRPr lang="en-US" sz="2800">
            <a:latin typeface="+mj-lt"/>
          </a:endParaRPr>
        </a:p>
      </dgm:t>
    </dgm:pt>
    <dgm:pt modelId="{9DB47AF5-DCCB-46BB-8665-2C67BC549C8A}" type="sibTrans" cxnId="{F0FE8E3A-68A3-45EC-B0CE-0EA0F26546CD}">
      <dgm:prSet/>
      <dgm:spPr/>
      <dgm:t>
        <a:bodyPr/>
        <a:lstStyle/>
        <a:p>
          <a:endParaRPr lang="en-US" sz="2800">
            <a:latin typeface="+mj-lt"/>
          </a:endParaRPr>
        </a:p>
      </dgm:t>
    </dgm:pt>
    <dgm:pt modelId="{F18D4E32-768D-47AB-A953-2F9A0E2D5E45}">
      <dgm:prSet phldrT="[Text]" custT="1"/>
      <dgm:spPr/>
      <dgm:t>
        <a:bodyPr/>
        <a:lstStyle/>
        <a:p>
          <a:r>
            <a:rPr lang="en-US" sz="2800" dirty="0" smtClean="0">
              <a:solidFill>
                <a:schemeClr val="tx1"/>
              </a:solidFill>
              <a:latin typeface="+mj-lt"/>
            </a:rPr>
            <a:t>Financial Interest</a:t>
          </a:r>
          <a:endParaRPr lang="en-US" sz="2800" dirty="0">
            <a:solidFill>
              <a:schemeClr val="tx1"/>
            </a:solidFill>
            <a:latin typeface="+mj-lt"/>
          </a:endParaRPr>
        </a:p>
      </dgm:t>
    </dgm:pt>
    <dgm:pt modelId="{845A56B3-48C9-4820-B8D5-FC338C47ABE3}" type="parTrans" cxnId="{21F1C37E-49F7-426A-A07E-C11DF0ABB84B}">
      <dgm:prSet/>
      <dgm:spPr/>
      <dgm:t>
        <a:bodyPr/>
        <a:lstStyle/>
        <a:p>
          <a:endParaRPr lang="en-US" sz="2800">
            <a:latin typeface="+mj-lt"/>
          </a:endParaRPr>
        </a:p>
      </dgm:t>
    </dgm:pt>
    <dgm:pt modelId="{892BA359-F516-476F-8379-A506DCFC8454}" type="sibTrans" cxnId="{21F1C37E-49F7-426A-A07E-C11DF0ABB84B}">
      <dgm:prSet/>
      <dgm:spPr/>
      <dgm:t>
        <a:bodyPr/>
        <a:lstStyle/>
        <a:p>
          <a:endParaRPr lang="en-US" sz="2800">
            <a:latin typeface="+mj-lt"/>
          </a:endParaRPr>
        </a:p>
      </dgm:t>
    </dgm:pt>
    <dgm:pt modelId="{630650B2-1E10-4964-83FF-12C4D2044EE0}">
      <dgm:prSet phldrT="[Text]" custT="1"/>
      <dgm:spPr/>
      <dgm:t>
        <a:bodyPr/>
        <a:lstStyle/>
        <a:p>
          <a:r>
            <a:rPr lang="en-US" sz="2800" dirty="0" smtClean="0">
              <a:solidFill>
                <a:schemeClr val="tx1"/>
              </a:solidFill>
              <a:latin typeface="+mj-lt"/>
            </a:rPr>
            <a:t>Assistance</a:t>
          </a:r>
          <a:endParaRPr lang="en-US" sz="2800" dirty="0">
            <a:solidFill>
              <a:schemeClr val="tx1"/>
            </a:solidFill>
            <a:latin typeface="+mj-lt"/>
          </a:endParaRPr>
        </a:p>
      </dgm:t>
    </dgm:pt>
    <dgm:pt modelId="{EC3C8A3D-FB85-4D7B-AB5C-1DD720368A8A}" type="parTrans" cxnId="{D8174B82-1B68-42DA-80B6-9B6E737E04BC}">
      <dgm:prSet/>
      <dgm:spPr/>
      <dgm:t>
        <a:bodyPr/>
        <a:lstStyle/>
        <a:p>
          <a:endParaRPr lang="en-US" sz="2800">
            <a:latin typeface="+mj-lt"/>
          </a:endParaRPr>
        </a:p>
      </dgm:t>
    </dgm:pt>
    <dgm:pt modelId="{CADB6938-34D3-4D91-8734-F3B88A4F8019}" type="sibTrans" cxnId="{D8174B82-1B68-42DA-80B6-9B6E737E04BC}">
      <dgm:prSet/>
      <dgm:spPr/>
      <dgm:t>
        <a:bodyPr/>
        <a:lstStyle/>
        <a:p>
          <a:endParaRPr lang="en-US" sz="2800">
            <a:latin typeface="+mj-lt"/>
          </a:endParaRPr>
        </a:p>
      </dgm:t>
    </dgm:pt>
    <dgm:pt modelId="{BD985226-FA38-4923-908D-50D64DF598A4}">
      <dgm:prSet phldrT="[Text]" custT="1"/>
      <dgm:spPr/>
      <dgm:t>
        <a:bodyPr/>
        <a:lstStyle/>
        <a:p>
          <a:r>
            <a:rPr lang="en-US" sz="2800" dirty="0" smtClean="0">
              <a:solidFill>
                <a:schemeClr val="tx1"/>
              </a:solidFill>
              <a:latin typeface="+mj-lt"/>
            </a:rPr>
            <a:t>Conflicts</a:t>
          </a:r>
          <a:endParaRPr lang="en-US" sz="2800" dirty="0">
            <a:solidFill>
              <a:schemeClr val="tx1"/>
            </a:solidFill>
            <a:latin typeface="+mj-lt"/>
          </a:endParaRPr>
        </a:p>
      </dgm:t>
    </dgm:pt>
    <dgm:pt modelId="{A9E92888-782B-4B38-BAC9-C6C1E39593C1}" type="parTrans" cxnId="{7B11B19B-4B20-4B37-A5F0-D6B707E267CD}">
      <dgm:prSet/>
      <dgm:spPr/>
      <dgm:t>
        <a:bodyPr/>
        <a:lstStyle/>
        <a:p>
          <a:endParaRPr lang="en-US" sz="2800">
            <a:latin typeface="+mj-lt"/>
          </a:endParaRPr>
        </a:p>
      </dgm:t>
    </dgm:pt>
    <dgm:pt modelId="{B4CD037F-36F7-4407-8083-086B6520E603}" type="sibTrans" cxnId="{7B11B19B-4B20-4B37-A5F0-D6B707E267CD}">
      <dgm:prSet/>
      <dgm:spPr/>
      <dgm:t>
        <a:bodyPr/>
        <a:lstStyle/>
        <a:p>
          <a:endParaRPr lang="en-US" sz="2800">
            <a:latin typeface="+mj-lt"/>
          </a:endParaRPr>
        </a:p>
      </dgm:t>
    </dgm:pt>
    <dgm:pt modelId="{6580E0D6-5414-4659-9B17-0FC7650C70E4}" type="pres">
      <dgm:prSet presAssocID="{7C6D31BF-071E-4FE9-97B1-6C5B6F552951}" presName="linear" presStyleCnt="0">
        <dgm:presLayoutVars>
          <dgm:dir/>
          <dgm:animLvl val="lvl"/>
          <dgm:resizeHandles val="exact"/>
        </dgm:presLayoutVars>
      </dgm:prSet>
      <dgm:spPr/>
      <dgm:t>
        <a:bodyPr/>
        <a:lstStyle/>
        <a:p>
          <a:endParaRPr lang="en-US"/>
        </a:p>
      </dgm:t>
    </dgm:pt>
    <dgm:pt modelId="{7127469C-719D-4B7B-84BA-6F3212846C6F}" type="pres">
      <dgm:prSet presAssocID="{280644F1-6B55-4F12-A247-6362EA5AC31F}" presName="parentLin" presStyleCnt="0"/>
      <dgm:spPr/>
    </dgm:pt>
    <dgm:pt modelId="{AA8F6A0B-9529-49D3-B18C-0467D33A9013}" type="pres">
      <dgm:prSet presAssocID="{280644F1-6B55-4F12-A247-6362EA5AC31F}" presName="parentLeftMargin" presStyleLbl="node1" presStyleIdx="0" presStyleCnt="4"/>
      <dgm:spPr/>
      <dgm:t>
        <a:bodyPr/>
        <a:lstStyle/>
        <a:p>
          <a:endParaRPr lang="en-US"/>
        </a:p>
      </dgm:t>
    </dgm:pt>
    <dgm:pt modelId="{D83208D3-60C9-465C-B24D-D61AAD8705A9}" type="pres">
      <dgm:prSet presAssocID="{280644F1-6B55-4F12-A247-6362EA5AC31F}" presName="parentText" presStyleLbl="node1" presStyleIdx="0" presStyleCnt="4" custLinFactNeighborX="-13580" custLinFactNeighborY="-7761">
        <dgm:presLayoutVars>
          <dgm:chMax val="0"/>
          <dgm:bulletEnabled val="1"/>
        </dgm:presLayoutVars>
      </dgm:prSet>
      <dgm:spPr/>
      <dgm:t>
        <a:bodyPr/>
        <a:lstStyle/>
        <a:p>
          <a:endParaRPr lang="en-US"/>
        </a:p>
      </dgm:t>
    </dgm:pt>
    <dgm:pt modelId="{CB8D7B3E-2342-4AFE-BAEB-1B84B76D3E2B}" type="pres">
      <dgm:prSet presAssocID="{280644F1-6B55-4F12-A247-6362EA5AC31F}" presName="negativeSpace" presStyleCnt="0"/>
      <dgm:spPr/>
    </dgm:pt>
    <dgm:pt modelId="{BEEB39EE-F919-42A6-870F-F444900F069E}" type="pres">
      <dgm:prSet presAssocID="{280644F1-6B55-4F12-A247-6362EA5AC31F}" presName="childText" presStyleLbl="conFgAcc1" presStyleIdx="0" presStyleCnt="4">
        <dgm:presLayoutVars>
          <dgm:bulletEnabled val="1"/>
        </dgm:presLayoutVars>
      </dgm:prSet>
      <dgm:spPr/>
    </dgm:pt>
    <dgm:pt modelId="{A54B605B-B6AA-467A-99A5-9634ED7E7FE6}" type="pres">
      <dgm:prSet presAssocID="{9DB47AF5-DCCB-46BB-8665-2C67BC549C8A}" presName="spaceBetweenRectangles" presStyleCnt="0"/>
      <dgm:spPr/>
    </dgm:pt>
    <dgm:pt modelId="{F7544396-D1E7-45B3-8B74-52C12FA1E819}" type="pres">
      <dgm:prSet presAssocID="{BD985226-FA38-4923-908D-50D64DF598A4}" presName="parentLin" presStyleCnt="0"/>
      <dgm:spPr/>
    </dgm:pt>
    <dgm:pt modelId="{29650A52-9789-43E0-9008-E702091456FA}" type="pres">
      <dgm:prSet presAssocID="{BD985226-FA38-4923-908D-50D64DF598A4}" presName="parentLeftMargin" presStyleLbl="node1" presStyleIdx="0" presStyleCnt="4"/>
      <dgm:spPr/>
      <dgm:t>
        <a:bodyPr/>
        <a:lstStyle/>
        <a:p>
          <a:endParaRPr lang="en-US"/>
        </a:p>
      </dgm:t>
    </dgm:pt>
    <dgm:pt modelId="{BF78C997-A309-4012-9FC7-1AE7E5801E17}" type="pres">
      <dgm:prSet presAssocID="{BD985226-FA38-4923-908D-50D64DF598A4}" presName="parentText" presStyleLbl="node1" presStyleIdx="1" presStyleCnt="4">
        <dgm:presLayoutVars>
          <dgm:chMax val="0"/>
          <dgm:bulletEnabled val="1"/>
        </dgm:presLayoutVars>
      </dgm:prSet>
      <dgm:spPr/>
      <dgm:t>
        <a:bodyPr/>
        <a:lstStyle/>
        <a:p>
          <a:endParaRPr lang="en-US"/>
        </a:p>
      </dgm:t>
    </dgm:pt>
    <dgm:pt modelId="{55D19AB7-182B-44F3-8321-3C43E3DC93BB}" type="pres">
      <dgm:prSet presAssocID="{BD985226-FA38-4923-908D-50D64DF598A4}" presName="negativeSpace" presStyleCnt="0"/>
      <dgm:spPr/>
    </dgm:pt>
    <dgm:pt modelId="{7F811325-4001-4E97-B508-7C09C324CCDA}" type="pres">
      <dgm:prSet presAssocID="{BD985226-FA38-4923-908D-50D64DF598A4}" presName="childText" presStyleLbl="conFgAcc1" presStyleIdx="1" presStyleCnt="4">
        <dgm:presLayoutVars>
          <dgm:bulletEnabled val="1"/>
        </dgm:presLayoutVars>
      </dgm:prSet>
      <dgm:spPr/>
    </dgm:pt>
    <dgm:pt modelId="{2C6CC77F-BDB2-4913-8690-C63FC3709AEB}" type="pres">
      <dgm:prSet presAssocID="{B4CD037F-36F7-4407-8083-086B6520E603}" presName="spaceBetweenRectangles" presStyleCnt="0"/>
      <dgm:spPr/>
    </dgm:pt>
    <dgm:pt modelId="{31A71C0A-7B10-43CE-B90C-B374848EFB51}" type="pres">
      <dgm:prSet presAssocID="{F18D4E32-768D-47AB-A953-2F9A0E2D5E45}" presName="parentLin" presStyleCnt="0"/>
      <dgm:spPr/>
    </dgm:pt>
    <dgm:pt modelId="{A049301E-7545-4292-A507-5921AF3A88B0}" type="pres">
      <dgm:prSet presAssocID="{F18D4E32-768D-47AB-A953-2F9A0E2D5E45}" presName="parentLeftMargin" presStyleLbl="node1" presStyleIdx="1" presStyleCnt="4"/>
      <dgm:spPr/>
      <dgm:t>
        <a:bodyPr/>
        <a:lstStyle/>
        <a:p>
          <a:endParaRPr lang="en-US"/>
        </a:p>
      </dgm:t>
    </dgm:pt>
    <dgm:pt modelId="{AAC9A004-F77E-464A-822F-0685FDDD6913}" type="pres">
      <dgm:prSet presAssocID="{F18D4E32-768D-47AB-A953-2F9A0E2D5E45}" presName="parentText" presStyleLbl="node1" presStyleIdx="2" presStyleCnt="4">
        <dgm:presLayoutVars>
          <dgm:chMax val="0"/>
          <dgm:bulletEnabled val="1"/>
        </dgm:presLayoutVars>
      </dgm:prSet>
      <dgm:spPr/>
      <dgm:t>
        <a:bodyPr/>
        <a:lstStyle/>
        <a:p>
          <a:endParaRPr lang="en-US"/>
        </a:p>
      </dgm:t>
    </dgm:pt>
    <dgm:pt modelId="{ED55FEE0-F905-430E-ACB6-30D4363E3BB3}" type="pres">
      <dgm:prSet presAssocID="{F18D4E32-768D-47AB-A953-2F9A0E2D5E45}" presName="negativeSpace" presStyleCnt="0"/>
      <dgm:spPr/>
    </dgm:pt>
    <dgm:pt modelId="{52D91216-4ABA-40F7-A0B0-05CF26BB6954}" type="pres">
      <dgm:prSet presAssocID="{F18D4E32-768D-47AB-A953-2F9A0E2D5E45}" presName="childText" presStyleLbl="conFgAcc1" presStyleIdx="2" presStyleCnt="4">
        <dgm:presLayoutVars>
          <dgm:bulletEnabled val="1"/>
        </dgm:presLayoutVars>
      </dgm:prSet>
      <dgm:spPr/>
    </dgm:pt>
    <dgm:pt modelId="{3F1C0DF7-642D-4CB1-92E7-AD06FBB4A94F}" type="pres">
      <dgm:prSet presAssocID="{892BA359-F516-476F-8379-A506DCFC8454}" presName="spaceBetweenRectangles" presStyleCnt="0"/>
      <dgm:spPr/>
    </dgm:pt>
    <dgm:pt modelId="{46F3518B-9CF8-4E55-BA5C-67C194F43548}" type="pres">
      <dgm:prSet presAssocID="{630650B2-1E10-4964-83FF-12C4D2044EE0}" presName="parentLin" presStyleCnt="0"/>
      <dgm:spPr/>
    </dgm:pt>
    <dgm:pt modelId="{B9BA483B-EAFE-4883-BDC2-CB9BB93BDA1A}" type="pres">
      <dgm:prSet presAssocID="{630650B2-1E10-4964-83FF-12C4D2044EE0}" presName="parentLeftMargin" presStyleLbl="node1" presStyleIdx="2" presStyleCnt="4"/>
      <dgm:spPr/>
      <dgm:t>
        <a:bodyPr/>
        <a:lstStyle/>
        <a:p>
          <a:endParaRPr lang="en-US"/>
        </a:p>
      </dgm:t>
    </dgm:pt>
    <dgm:pt modelId="{FF0831B1-F371-435C-B517-947F868E35F4}" type="pres">
      <dgm:prSet presAssocID="{630650B2-1E10-4964-83FF-12C4D2044EE0}" presName="parentText" presStyleLbl="node1" presStyleIdx="3" presStyleCnt="4">
        <dgm:presLayoutVars>
          <dgm:chMax val="0"/>
          <dgm:bulletEnabled val="1"/>
        </dgm:presLayoutVars>
      </dgm:prSet>
      <dgm:spPr/>
      <dgm:t>
        <a:bodyPr/>
        <a:lstStyle/>
        <a:p>
          <a:endParaRPr lang="en-US"/>
        </a:p>
      </dgm:t>
    </dgm:pt>
    <dgm:pt modelId="{64ECDE88-39D6-4ED7-9187-F2D73250EC6B}" type="pres">
      <dgm:prSet presAssocID="{630650B2-1E10-4964-83FF-12C4D2044EE0}" presName="negativeSpace" presStyleCnt="0"/>
      <dgm:spPr/>
    </dgm:pt>
    <dgm:pt modelId="{E32253F9-936D-4EEF-88A6-E805176DA69A}" type="pres">
      <dgm:prSet presAssocID="{630650B2-1E10-4964-83FF-12C4D2044EE0}" presName="childText" presStyleLbl="conFgAcc1" presStyleIdx="3" presStyleCnt="4">
        <dgm:presLayoutVars>
          <dgm:bulletEnabled val="1"/>
        </dgm:presLayoutVars>
      </dgm:prSet>
      <dgm:spPr/>
    </dgm:pt>
  </dgm:ptLst>
  <dgm:cxnLst>
    <dgm:cxn modelId="{7B11B19B-4B20-4B37-A5F0-D6B707E267CD}" srcId="{7C6D31BF-071E-4FE9-97B1-6C5B6F552951}" destId="{BD985226-FA38-4923-908D-50D64DF598A4}" srcOrd="1" destOrd="0" parTransId="{A9E92888-782B-4B38-BAC9-C6C1E39593C1}" sibTransId="{B4CD037F-36F7-4407-8083-086B6520E603}"/>
    <dgm:cxn modelId="{AF00E8BF-3C25-4CFB-BEFC-2073C19606AF}" type="presOf" srcId="{F18D4E32-768D-47AB-A953-2F9A0E2D5E45}" destId="{A049301E-7545-4292-A507-5921AF3A88B0}" srcOrd="0" destOrd="0" presId="urn:microsoft.com/office/officeart/2005/8/layout/list1"/>
    <dgm:cxn modelId="{21F1C37E-49F7-426A-A07E-C11DF0ABB84B}" srcId="{7C6D31BF-071E-4FE9-97B1-6C5B6F552951}" destId="{F18D4E32-768D-47AB-A953-2F9A0E2D5E45}" srcOrd="2" destOrd="0" parTransId="{845A56B3-48C9-4820-B8D5-FC338C47ABE3}" sibTransId="{892BA359-F516-476F-8379-A506DCFC8454}"/>
    <dgm:cxn modelId="{67B654C5-0C69-4E3C-9567-1BC78EC0CDF3}" type="presOf" srcId="{BD985226-FA38-4923-908D-50D64DF598A4}" destId="{BF78C997-A309-4012-9FC7-1AE7E5801E17}" srcOrd="1" destOrd="0" presId="urn:microsoft.com/office/officeart/2005/8/layout/list1"/>
    <dgm:cxn modelId="{5B4832AD-7C87-4BB0-BFBD-B2F9A4CDF50F}" type="presOf" srcId="{7C6D31BF-071E-4FE9-97B1-6C5B6F552951}" destId="{6580E0D6-5414-4659-9B17-0FC7650C70E4}" srcOrd="0" destOrd="0" presId="urn:microsoft.com/office/officeart/2005/8/layout/list1"/>
    <dgm:cxn modelId="{D8174B82-1B68-42DA-80B6-9B6E737E04BC}" srcId="{7C6D31BF-071E-4FE9-97B1-6C5B6F552951}" destId="{630650B2-1E10-4964-83FF-12C4D2044EE0}" srcOrd="3" destOrd="0" parTransId="{EC3C8A3D-FB85-4D7B-AB5C-1DD720368A8A}" sibTransId="{CADB6938-34D3-4D91-8734-F3B88A4F8019}"/>
    <dgm:cxn modelId="{BA70CC39-2727-4912-AD66-828E9A0C0D19}" type="presOf" srcId="{BD985226-FA38-4923-908D-50D64DF598A4}" destId="{29650A52-9789-43E0-9008-E702091456FA}" srcOrd="0" destOrd="0" presId="urn:microsoft.com/office/officeart/2005/8/layout/list1"/>
    <dgm:cxn modelId="{7F953EE6-6883-461A-8AAA-424CA67C24AF}" type="presOf" srcId="{280644F1-6B55-4F12-A247-6362EA5AC31F}" destId="{D83208D3-60C9-465C-B24D-D61AAD8705A9}" srcOrd="1" destOrd="0" presId="urn:microsoft.com/office/officeart/2005/8/layout/list1"/>
    <dgm:cxn modelId="{75A81B5A-7F94-4F83-827B-B203EEB323EB}" type="presOf" srcId="{F18D4E32-768D-47AB-A953-2F9A0E2D5E45}" destId="{AAC9A004-F77E-464A-822F-0685FDDD6913}" srcOrd="1" destOrd="0" presId="urn:microsoft.com/office/officeart/2005/8/layout/list1"/>
    <dgm:cxn modelId="{F0FE8E3A-68A3-45EC-B0CE-0EA0F26546CD}" srcId="{7C6D31BF-071E-4FE9-97B1-6C5B6F552951}" destId="{280644F1-6B55-4F12-A247-6362EA5AC31F}" srcOrd="0" destOrd="0" parTransId="{753C5774-B936-4C98-9092-C781EE0B2ED7}" sibTransId="{9DB47AF5-DCCB-46BB-8665-2C67BC549C8A}"/>
    <dgm:cxn modelId="{9A55772B-2916-4130-8340-137EB287065A}" type="presOf" srcId="{630650B2-1E10-4964-83FF-12C4D2044EE0}" destId="{B9BA483B-EAFE-4883-BDC2-CB9BB93BDA1A}" srcOrd="0" destOrd="0" presId="urn:microsoft.com/office/officeart/2005/8/layout/list1"/>
    <dgm:cxn modelId="{F0476C50-226B-4F8C-885A-A3C0AF6DF699}" type="presOf" srcId="{280644F1-6B55-4F12-A247-6362EA5AC31F}" destId="{AA8F6A0B-9529-49D3-B18C-0467D33A9013}" srcOrd="0" destOrd="0" presId="urn:microsoft.com/office/officeart/2005/8/layout/list1"/>
    <dgm:cxn modelId="{004B78BF-2085-4FE1-9108-A9D9D414DA48}" type="presOf" srcId="{630650B2-1E10-4964-83FF-12C4D2044EE0}" destId="{FF0831B1-F371-435C-B517-947F868E35F4}" srcOrd="1" destOrd="0" presId="urn:microsoft.com/office/officeart/2005/8/layout/list1"/>
    <dgm:cxn modelId="{0FA0C4F0-EF76-4CB9-A47D-DFD9C2A34232}" type="presParOf" srcId="{6580E0D6-5414-4659-9B17-0FC7650C70E4}" destId="{7127469C-719D-4B7B-84BA-6F3212846C6F}" srcOrd="0" destOrd="0" presId="urn:microsoft.com/office/officeart/2005/8/layout/list1"/>
    <dgm:cxn modelId="{236EF204-67C1-47D5-BA15-5CED0AB337D7}" type="presParOf" srcId="{7127469C-719D-4B7B-84BA-6F3212846C6F}" destId="{AA8F6A0B-9529-49D3-B18C-0467D33A9013}" srcOrd="0" destOrd="0" presId="urn:microsoft.com/office/officeart/2005/8/layout/list1"/>
    <dgm:cxn modelId="{3E58AB3A-DB5B-4C01-B4CE-0B9FA7CCCF4C}" type="presParOf" srcId="{7127469C-719D-4B7B-84BA-6F3212846C6F}" destId="{D83208D3-60C9-465C-B24D-D61AAD8705A9}" srcOrd="1" destOrd="0" presId="urn:microsoft.com/office/officeart/2005/8/layout/list1"/>
    <dgm:cxn modelId="{47F8DE7F-6A81-43C5-8D49-AB47D67732BA}" type="presParOf" srcId="{6580E0D6-5414-4659-9B17-0FC7650C70E4}" destId="{CB8D7B3E-2342-4AFE-BAEB-1B84B76D3E2B}" srcOrd="1" destOrd="0" presId="urn:microsoft.com/office/officeart/2005/8/layout/list1"/>
    <dgm:cxn modelId="{065F624F-9E51-4717-9C2A-6E2D49B65457}" type="presParOf" srcId="{6580E0D6-5414-4659-9B17-0FC7650C70E4}" destId="{BEEB39EE-F919-42A6-870F-F444900F069E}" srcOrd="2" destOrd="0" presId="urn:microsoft.com/office/officeart/2005/8/layout/list1"/>
    <dgm:cxn modelId="{69762978-1BAC-4A03-8D13-DAA988203140}" type="presParOf" srcId="{6580E0D6-5414-4659-9B17-0FC7650C70E4}" destId="{A54B605B-B6AA-467A-99A5-9634ED7E7FE6}" srcOrd="3" destOrd="0" presId="urn:microsoft.com/office/officeart/2005/8/layout/list1"/>
    <dgm:cxn modelId="{38F1CACF-A905-4A51-963C-7FE5AA7D4E42}" type="presParOf" srcId="{6580E0D6-5414-4659-9B17-0FC7650C70E4}" destId="{F7544396-D1E7-45B3-8B74-52C12FA1E819}" srcOrd="4" destOrd="0" presId="urn:microsoft.com/office/officeart/2005/8/layout/list1"/>
    <dgm:cxn modelId="{85503E9C-4C40-4E3D-97C5-62FE3219AE30}" type="presParOf" srcId="{F7544396-D1E7-45B3-8B74-52C12FA1E819}" destId="{29650A52-9789-43E0-9008-E702091456FA}" srcOrd="0" destOrd="0" presId="urn:microsoft.com/office/officeart/2005/8/layout/list1"/>
    <dgm:cxn modelId="{E9AC940F-8017-4427-A49F-5B1CBF68AECF}" type="presParOf" srcId="{F7544396-D1E7-45B3-8B74-52C12FA1E819}" destId="{BF78C997-A309-4012-9FC7-1AE7E5801E17}" srcOrd="1" destOrd="0" presId="urn:microsoft.com/office/officeart/2005/8/layout/list1"/>
    <dgm:cxn modelId="{04771160-AD9E-4DD7-8DCA-C16F307ED847}" type="presParOf" srcId="{6580E0D6-5414-4659-9B17-0FC7650C70E4}" destId="{55D19AB7-182B-44F3-8321-3C43E3DC93BB}" srcOrd="5" destOrd="0" presId="urn:microsoft.com/office/officeart/2005/8/layout/list1"/>
    <dgm:cxn modelId="{37145092-692D-47A1-B567-468CD054827F}" type="presParOf" srcId="{6580E0D6-5414-4659-9B17-0FC7650C70E4}" destId="{7F811325-4001-4E97-B508-7C09C324CCDA}" srcOrd="6" destOrd="0" presId="urn:microsoft.com/office/officeart/2005/8/layout/list1"/>
    <dgm:cxn modelId="{4C7B1DF9-30F8-442D-87E9-62E15056A880}" type="presParOf" srcId="{6580E0D6-5414-4659-9B17-0FC7650C70E4}" destId="{2C6CC77F-BDB2-4913-8690-C63FC3709AEB}" srcOrd="7" destOrd="0" presId="urn:microsoft.com/office/officeart/2005/8/layout/list1"/>
    <dgm:cxn modelId="{08EC51A9-55AD-4513-9903-C20C71191C03}" type="presParOf" srcId="{6580E0D6-5414-4659-9B17-0FC7650C70E4}" destId="{31A71C0A-7B10-43CE-B90C-B374848EFB51}" srcOrd="8" destOrd="0" presId="urn:microsoft.com/office/officeart/2005/8/layout/list1"/>
    <dgm:cxn modelId="{8E3A7EB7-49BC-4935-BD2C-A7F0B2F8B9E2}" type="presParOf" srcId="{31A71C0A-7B10-43CE-B90C-B374848EFB51}" destId="{A049301E-7545-4292-A507-5921AF3A88B0}" srcOrd="0" destOrd="0" presId="urn:microsoft.com/office/officeart/2005/8/layout/list1"/>
    <dgm:cxn modelId="{DC710546-A9C1-40A3-BF04-02EF39E7DD3A}" type="presParOf" srcId="{31A71C0A-7B10-43CE-B90C-B374848EFB51}" destId="{AAC9A004-F77E-464A-822F-0685FDDD6913}" srcOrd="1" destOrd="0" presId="urn:microsoft.com/office/officeart/2005/8/layout/list1"/>
    <dgm:cxn modelId="{2BEF4AF5-6499-4011-BCED-8CDC708EB05B}" type="presParOf" srcId="{6580E0D6-5414-4659-9B17-0FC7650C70E4}" destId="{ED55FEE0-F905-430E-ACB6-30D4363E3BB3}" srcOrd="9" destOrd="0" presId="urn:microsoft.com/office/officeart/2005/8/layout/list1"/>
    <dgm:cxn modelId="{8286513F-2CBD-4C91-B76D-2715B5D5756B}" type="presParOf" srcId="{6580E0D6-5414-4659-9B17-0FC7650C70E4}" destId="{52D91216-4ABA-40F7-A0B0-05CF26BB6954}" srcOrd="10" destOrd="0" presId="urn:microsoft.com/office/officeart/2005/8/layout/list1"/>
    <dgm:cxn modelId="{9DA9361F-6B82-425A-ADFA-88220C3550FD}" type="presParOf" srcId="{6580E0D6-5414-4659-9B17-0FC7650C70E4}" destId="{3F1C0DF7-642D-4CB1-92E7-AD06FBB4A94F}" srcOrd="11" destOrd="0" presId="urn:microsoft.com/office/officeart/2005/8/layout/list1"/>
    <dgm:cxn modelId="{C7B999EE-4327-4C5C-BD56-CE5490A3DE4C}" type="presParOf" srcId="{6580E0D6-5414-4659-9B17-0FC7650C70E4}" destId="{46F3518B-9CF8-4E55-BA5C-67C194F43548}" srcOrd="12" destOrd="0" presId="urn:microsoft.com/office/officeart/2005/8/layout/list1"/>
    <dgm:cxn modelId="{48B0BA5E-D7F4-415F-863B-1306A38D5347}" type="presParOf" srcId="{46F3518B-9CF8-4E55-BA5C-67C194F43548}" destId="{B9BA483B-EAFE-4883-BDC2-CB9BB93BDA1A}" srcOrd="0" destOrd="0" presId="urn:microsoft.com/office/officeart/2005/8/layout/list1"/>
    <dgm:cxn modelId="{4F0F294F-1B60-4985-8D75-EEB34B54882D}" type="presParOf" srcId="{46F3518B-9CF8-4E55-BA5C-67C194F43548}" destId="{FF0831B1-F371-435C-B517-947F868E35F4}" srcOrd="1" destOrd="0" presId="urn:microsoft.com/office/officeart/2005/8/layout/list1"/>
    <dgm:cxn modelId="{5E60F3C9-55D2-430E-83AE-3F2CCC102590}" type="presParOf" srcId="{6580E0D6-5414-4659-9B17-0FC7650C70E4}" destId="{64ECDE88-39D6-4ED7-9187-F2D73250EC6B}" srcOrd="13" destOrd="0" presId="urn:microsoft.com/office/officeart/2005/8/layout/list1"/>
    <dgm:cxn modelId="{FB83C09D-F548-4BC6-A536-D2E324D53E71}" type="presParOf" srcId="{6580E0D6-5414-4659-9B17-0FC7650C70E4}" destId="{E32253F9-936D-4EEF-88A6-E805176DA69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6D31BF-071E-4FE9-97B1-6C5B6F552951}" type="doc">
      <dgm:prSet loTypeId="urn:microsoft.com/office/officeart/2005/8/layout/list1" loCatId="list" qsTypeId="urn:microsoft.com/office/officeart/2005/8/quickstyle/3d3" qsCatId="3D" csTypeId="urn:microsoft.com/office/officeart/2005/8/colors/colorful1#2" csCatId="colorful" phldr="1"/>
      <dgm:spPr/>
      <dgm:t>
        <a:bodyPr/>
        <a:lstStyle/>
        <a:p>
          <a:endParaRPr lang="en-US"/>
        </a:p>
      </dgm:t>
    </dgm:pt>
    <dgm:pt modelId="{280644F1-6B55-4F12-A247-6362EA5AC31F}">
      <dgm:prSet phldrT="[Text]" custT="1"/>
      <dgm:spPr/>
      <dgm:t>
        <a:bodyPr/>
        <a:lstStyle/>
        <a:p>
          <a:r>
            <a:rPr lang="en-US" sz="2800" dirty="0" smtClean="0">
              <a:solidFill>
                <a:schemeClr val="tx1"/>
              </a:solidFill>
              <a:latin typeface="+mj-lt"/>
            </a:rPr>
            <a:t>Post-Employment</a:t>
          </a:r>
          <a:endParaRPr lang="en-US" sz="2800" dirty="0">
            <a:solidFill>
              <a:schemeClr val="tx1"/>
            </a:solidFill>
            <a:latin typeface="+mj-lt"/>
          </a:endParaRPr>
        </a:p>
      </dgm:t>
    </dgm:pt>
    <dgm:pt modelId="{753C5774-B936-4C98-9092-C781EE0B2ED7}" type="parTrans" cxnId="{F0FE8E3A-68A3-45EC-B0CE-0EA0F26546CD}">
      <dgm:prSet/>
      <dgm:spPr/>
      <dgm:t>
        <a:bodyPr/>
        <a:lstStyle/>
        <a:p>
          <a:endParaRPr lang="en-US" sz="2800">
            <a:latin typeface="+mj-lt"/>
          </a:endParaRPr>
        </a:p>
      </dgm:t>
    </dgm:pt>
    <dgm:pt modelId="{9DB47AF5-DCCB-46BB-8665-2C67BC549C8A}" type="sibTrans" cxnId="{F0FE8E3A-68A3-45EC-B0CE-0EA0F26546CD}">
      <dgm:prSet/>
      <dgm:spPr/>
      <dgm:t>
        <a:bodyPr/>
        <a:lstStyle/>
        <a:p>
          <a:endParaRPr lang="en-US" sz="2800">
            <a:latin typeface="+mj-lt"/>
          </a:endParaRPr>
        </a:p>
      </dgm:t>
    </dgm:pt>
    <dgm:pt modelId="{F18D4E32-768D-47AB-A953-2F9A0E2D5E45}">
      <dgm:prSet phldrT="[Text]" custT="1"/>
      <dgm:spPr/>
      <dgm:t>
        <a:bodyPr/>
        <a:lstStyle/>
        <a:p>
          <a:r>
            <a:rPr lang="en-US" sz="2800" dirty="0" smtClean="0">
              <a:solidFill>
                <a:schemeClr val="tx1"/>
              </a:solidFill>
              <a:latin typeface="+mj-lt"/>
            </a:rPr>
            <a:t>Compensation</a:t>
          </a:r>
          <a:endParaRPr lang="en-US" sz="2800" dirty="0">
            <a:solidFill>
              <a:schemeClr val="tx1"/>
            </a:solidFill>
            <a:latin typeface="+mj-lt"/>
          </a:endParaRPr>
        </a:p>
      </dgm:t>
    </dgm:pt>
    <dgm:pt modelId="{845A56B3-48C9-4820-B8D5-FC338C47ABE3}" type="parTrans" cxnId="{21F1C37E-49F7-426A-A07E-C11DF0ABB84B}">
      <dgm:prSet/>
      <dgm:spPr/>
      <dgm:t>
        <a:bodyPr/>
        <a:lstStyle/>
        <a:p>
          <a:endParaRPr lang="en-US" sz="2800">
            <a:latin typeface="+mj-lt"/>
          </a:endParaRPr>
        </a:p>
      </dgm:t>
    </dgm:pt>
    <dgm:pt modelId="{892BA359-F516-476F-8379-A506DCFC8454}" type="sibTrans" cxnId="{21F1C37E-49F7-426A-A07E-C11DF0ABB84B}">
      <dgm:prSet/>
      <dgm:spPr/>
      <dgm:t>
        <a:bodyPr/>
        <a:lstStyle/>
        <a:p>
          <a:endParaRPr lang="en-US" sz="2800">
            <a:latin typeface="+mj-lt"/>
          </a:endParaRPr>
        </a:p>
      </dgm:t>
    </dgm:pt>
    <dgm:pt modelId="{630650B2-1E10-4964-83FF-12C4D2044EE0}">
      <dgm:prSet phldrT="[Text]" custT="1"/>
      <dgm:spPr/>
      <dgm:t>
        <a:bodyPr/>
        <a:lstStyle/>
        <a:p>
          <a:r>
            <a:rPr lang="en-US" sz="2800" dirty="0" smtClean="0">
              <a:solidFill>
                <a:schemeClr val="tx1"/>
              </a:solidFill>
              <a:latin typeface="+mj-lt"/>
            </a:rPr>
            <a:t>Crimes</a:t>
          </a:r>
          <a:endParaRPr lang="en-US" sz="2800" dirty="0">
            <a:solidFill>
              <a:schemeClr val="tx1"/>
            </a:solidFill>
            <a:latin typeface="+mj-lt"/>
          </a:endParaRPr>
        </a:p>
      </dgm:t>
    </dgm:pt>
    <dgm:pt modelId="{EC3C8A3D-FB85-4D7B-AB5C-1DD720368A8A}" type="parTrans" cxnId="{D8174B82-1B68-42DA-80B6-9B6E737E04BC}">
      <dgm:prSet/>
      <dgm:spPr/>
      <dgm:t>
        <a:bodyPr/>
        <a:lstStyle/>
        <a:p>
          <a:endParaRPr lang="en-US" sz="2800">
            <a:latin typeface="+mj-lt"/>
          </a:endParaRPr>
        </a:p>
      </dgm:t>
    </dgm:pt>
    <dgm:pt modelId="{CADB6938-34D3-4D91-8734-F3B88A4F8019}" type="sibTrans" cxnId="{D8174B82-1B68-42DA-80B6-9B6E737E04BC}">
      <dgm:prSet/>
      <dgm:spPr/>
      <dgm:t>
        <a:bodyPr/>
        <a:lstStyle/>
        <a:p>
          <a:endParaRPr lang="en-US" sz="2800">
            <a:latin typeface="+mj-lt"/>
          </a:endParaRPr>
        </a:p>
      </dgm:t>
    </dgm:pt>
    <dgm:pt modelId="{BD985226-FA38-4923-908D-50D64DF598A4}">
      <dgm:prSet phldrT="[Text]" custT="1"/>
      <dgm:spPr/>
      <dgm:t>
        <a:bodyPr/>
        <a:lstStyle/>
        <a:p>
          <a:r>
            <a:rPr lang="en-US" sz="2800" dirty="0" smtClean="0">
              <a:solidFill>
                <a:schemeClr val="tx1"/>
              </a:solidFill>
              <a:latin typeface="+mj-lt"/>
            </a:rPr>
            <a:t>Confidential Information</a:t>
          </a:r>
          <a:endParaRPr lang="en-US" sz="2800" dirty="0">
            <a:solidFill>
              <a:schemeClr val="tx1"/>
            </a:solidFill>
            <a:latin typeface="+mj-lt"/>
          </a:endParaRPr>
        </a:p>
      </dgm:t>
    </dgm:pt>
    <dgm:pt modelId="{A9E92888-782B-4B38-BAC9-C6C1E39593C1}" type="parTrans" cxnId="{7B11B19B-4B20-4B37-A5F0-D6B707E267CD}">
      <dgm:prSet/>
      <dgm:spPr/>
      <dgm:t>
        <a:bodyPr/>
        <a:lstStyle/>
        <a:p>
          <a:endParaRPr lang="en-US" sz="2800">
            <a:latin typeface="+mj-lt"/>
          </a:endParaRPr>
        </a:p>
      </dgm:t>
    </dgm:pt>
    <dgm:pt modelId="{B4CD037F-36F7-4407-8083-086B6520E603}" type="sibTrans" cxnId="{7B11B19B-4B20-4B37-A5F0-D6B707E267CD}">
      <dgm:prSet/>
      <dgm:spPr/>
      <dgm:t>
        <a:bodyPr/>
        <a:lstStyle/>
        <a:p>
          <a:endParaRPr lang="en-US" sz="2800">
            <a:latin typeface="+mj-lt"/>
          </a:endParaRPr>
        </a:p>
      </dgm:t>
    </dgm:pt>
    <dgm:pt modelId="{6580E0D6-5414-4659-9B17-0FC7650C70E4}" type="pres">
      <dgm:prSet presAssocID="{7C6D31BF-071E-4FE9-97B1-6C5B6F552951}" presName="linear" presStyleCnt="0">
        <dgm:presLayoutVars>
          <dgm:dir/>
          <dgm:animLvl val="lvl"/>
          <dgm:resizeHandles val="exact"/>
        </dgm:presLayoutVars>
      </dgm:prSet>
      <dgm:spPr/>
      <dgm:t>
        <a:bodyPr/>
        <a:lstStyle/>
        <a:p>
          <a:endParaRPr lang="en-US"/>
        </a:p>
      </dgm:t>
    </dgm:pt>
    <dgm:pt modelId="{7127469C-719D-4B7B-84BA-6F3212846C6F}" type="pres">
      <dgm:prSet presAssocID="{280644F1-6B55-4F12-A247-6362EA5AC31F}" presName="parentLin" presStyleCnt="0"/>
      <dgm:spPr/>
    </dgm:pt>
    <dgm:pt modelId="{AA8F6A0B-9529-49D3-B18C-0467D33A9013}" type="pres">
      <dgm:prSet presAssocID="{280644F1-6B55-4F12-A247-6362EA5AC31F}" presName="parentLeftMargin" presStyleLbl="node1" presStyleIdx="0" presStyleCnt="4"/>
      <dgm:spPr/>
      <dgm:t>
        <a:bodyPr/>
        <a:lstStyle/>
        <a:p>
          <a:endParaRPr lang="en-US"/>
        </a:p>
      </dgm:t>
    </dgm:pt>
    <dgm:pt modelId="{D83208D3-60C9-465C-B24D-D61AAD8705A9}" type="pres">
      <dgm:prSet presAssocID="{280644F1-6B55-4F12-A247-6362EA5AC31F}" presName="parentText" presStyleLbl="node1" presStyleIdx="0" presStyleCnt="4" custLinFactNeighborX="-13580" custLinFactNeighborY="-7761">
        <dgm:presLayoutVars>
          <dgm:chMax val="0"/>
          <dgm:bulletEnabled val="1"/>
        </dgm:presLayoutVars>
      </dgm:prSet>
      <dgm:spPr/>
      <dgm:t>
        <a:bodyPr/>
        <a:lstStyle/>
        <a:p>
          <a:endParaRPr lang="en-US"/>
        </a:p>
      </dgm:t>
    </dgm:pt>
    <dgm:pt modelId="{CB8D7B3E-2342-4AFE-BAEB-1B84B76D3E2B}" type="pres">
      <dgm:prSet presAssocID="{280644F1-6B55-4F12-A247-6362EA5AC31F}" presName="negativeSpace" presStyleCnt="0"/>
      <dgm:spPr/>
    </dgm:pt>
    <dgm:pt modelId="{BEEB39EE-F919-42A6-870F-F444900F069E}" type="pres">
      <dgm:prSet presAssocID="{280644F1-6B55-4F12-A247-6362EA5AC31F}" presName="childText" presStyleLbl="conFgAcc1" presStyleIdx="0" presStyleCnt="4">
        <dgm:presLayoutVars>
          <dgm:bulletEnabled val="1"/>
        </dgm:presLayoutVars>
      </dgm:prSet>
      <dgm:spPr/>
    </dgm:pt>
    <dgm:pt modelId="{A54B605B-B6AA-467A-99A5-9634ED7E7FE6}" type="pres">
      <dgm:prSet presAssocID="{9DB47AF5-DCCB-46BB-8665-2C67BC549C8A}" presName="spaceBetweenRectangles" presStyleCnt="0"/>
      <dgm:spPr/>
    </dgm:pt>
    <dgm:pt modelId="{F7544396-D1E7-45B3-8B74-52C12FA1E819}" type="pres">
      <dgm:prSet presAssocID="{BD985226-FA38-4923-908D-50D64DF598A4}" presName="parentLin" presStyleCnt="0"/>
      <dgm:spPr/>
    </dgm:pt>
    <dgm:pt modelId="{29650A52-9789-43E0-9008-E702091456FA}" type="pres">
      <dgm:prSet presAssocID="{BD985226-FA38-4923-908D-50D64DF598A4}" presName="parentLeftMargin" presStyleLbl="node1" presStyleIdx="0" presStyleCnt="4"/>
      <dgm:spPr/>
      <dgm:t>
        <a:bodyPr/>
        <a:lstStyle/>
        <a:p>
          <a:endParaRPr lang="en-US"/>
        </a:p>
      </dgm:t>
    </dgm:pt>
    <dgm:pt modelId="{BF78C997-A309-4012-9FC7-1AE7E5801E17}" type="pres">
      <dgm:prSet presAssocID="{BD985226-FA38-4923-908D-50D64DF598A4}" presName="parentText" presStyleLbl="node1" presStyleIdx="1" presStyleCnt="4">
        <dgm:presLayoutVars>
          <dgm:chMax val="0"/>
          <dgm:bulletEnabled val="1"/>
        </dgm:presLayoutVars>
      </dgm:prSet>
      <dgm:spPr/>
      <dgm:t>
        <a:bodyPr/>
        <a:lstStyle/>
        <a:p>
          <a:endParaRPr lang="en-US"/>
        </a:p>
      </dgm:t>
    </dgm:pt>
    <dgm:pt modelId="{55D19AB7-182B-44F3-8321-3C43E3DC93BB}" type="pres">
      <dgm:prSet presAssocID="{BD985226-FA38-4923-908D-50D64DF598A4}" presName="negativeSpace" presStyleCnt="0"/>
      <dgm:spPr/>
    </dgm:pt>
    <dgm:pt modelId="{7F811325-4001-4E97-B508-7C09C324CCDA}" type="pres">
      <dgm:prSet presAssocID="{BD985226-FA38-4923-908D-50D64DF598A4}" presName="childText" presStyleLbl="conFgAcc1" presStyleIdx="1" presStyleCnt="4">
        <dgm:presLayoutVars>
          <dgm:bulletEnabled val="1"/>
        </dgm:presLayoutVars>
      </dgm:prSet>
      <dgm:spPr/>
    </dgm:pt>
    <dgm:pt modelId="{2C6CC77F-BDB2-4913-8690-C63FC3709AEB}" type="pres">
      <dgm:prSet presAssocID="{B4CD037F-36F7-4407-8083-086B6520E603}" presName="spaceBetweenRectangles" presStyleCnt="0"/>
      <dgm:spPr/>
    </dgm:pt>
    <dgm:pt modelId="{31A71C0A-7B10-43CE-B90C-B374848EFB51}" type="pres">
      <dgm:prSet presAssocID="{F18D4E32-768D-47AB-A953-2F9A0E2D5E45}" presName="parentLin" presStyleCnt="0"/>
      <dgm:spPr/>
    </dgm:pt>
    <dgm:pt modelId="{A049301E-7545-4292-A507-5921AF3A88B0}" type="pres">
      <dgm:prSet presAssocID="{F18D4E32-768D-47AB-A953-2F9A0E2D5E45}" presName="parentLeftMargin" presStyleLbl="node1" presStyleIdx="1" presStyleCnt="4"/>
      <dgm:spPr/>
      <dgm:t>
        <a:bodyPr/>
        <a:lstStyle/>
        <a:p>
          <a:endParaRPr lang="en-US"/>
        </a:p>
      </dgm:t>
    </dgm:pt>
    <dgm:pt modelId="{AAC9A004-F77E-464A-822F-0685FDDD6913}" type="pres">
      <dgm:prSet presAssocID="{F18D4E32-768D-47AB-A953-2F9A0E2D5E45}" presName="parentText" presStyleLbl="node1" presStyleIdx="2" presStyleCnt="4">
        <dgm:presLayoutVars>
          <dgm:chMax val="0"/>
          <dgm:bulletEnabled val="1"/>
        </dgm:presLayoutVars>
      </dgm:prSet>
      <dgm:spPr/>
      <dgm:t>
        <a:bodyPr/>
        <a:lstStyle/>
        <a:p>
          <a:endParaRPr lang="en-US"/>
        </a:p>
      </dgm:t>
    </dgm:pt>
    <dgm:pt modelId="{ED55FEE0-F905-430E-ACB6-30D4363E3BB3}" type="pres">
      <dgm:prSet presAssocID="{F18D4E32-768D-47AB-A953-2F9A0E2D5E45}" presName="negativeSpace" presStyleCnt="0"/>
      <dgm:spPr/>
    </dgm:pt>
    <dgm:pt modelId="{52D91216-4ABA-40F7-A0B0-05CF26BB6954}" type="pres">
      <dgm:prSet presAssocID="{F18D4E32-768D-47AB-A953-2F9A0E2D5E45}" presName="childText" presStyleLbl="conFgAcc1" presStyleIdx="2" presStyleCnt="4">
        <dgm:presLayoutVars>
          <dgm:bulletEnabled val="1"/>
        </dgm:presLayoutVars>
      </dgm:prSet>
      <dgm:spPr/>
    </dgm:pt>
    <dgm:pt modelId="{3F1C0DF7-642D-4CB1-92E7-AD06FBB4A94F}" type="pres">
      <dgm:prSet presAssocID="{892BA359-F516-476F-8379-A506DCFC8454}" presName="spaceBetweenRectangles" presStyleCnt="0"/>
      <dgm:spPr/>
    </dgm:pt>
    <dgm:pt modelId="{46F3518B-9CF8-4E55-BA5C-67C194F43548}" type="pres">
      <dgm:prSet presAssocID="{630650B2-1E10-4964-83FF-12C4D2044EE0}" presName="parentLin" presStyleCnt="0"/>
      <dgm:spPr/>
    </dgm:pt>
    <dgm:pt modelId="{B9BA483B-EAFE-4883-BDC2-CB9BB93BDA1A}" type="pres">
      <dgm:prSet presAssocID="{630650B2-1E10-4964-83FF-12C4D2044EE0}" presName="parentLeftMargin" presStyleLbl="node1" presStyleIdx="2" presStyleCnt="4"/>
      <dgm:spPr/>
      <dgm:t>
        <a:bodyPr/>
        <a:lstStyle/>
        <a:p>
          <a:endParaRPr lang="en-US"/>
        </a:p>
      </dgm:t>
    </dgm:pt>
    <dgm:pt modelId="{FF0831B1-F371-435C-B517-947F868E35F4}" type="pres">
      <dgm:prSet presAssocID="{630650B2-1E10-4964-83FF-12C4D2044EE0}" presName="parentText" presStyleLbl="node1" presStyleIdx="3" presStyleCnt="4">
        <dgm:presLayoutVars>
          <dgm:chMax val="0"/>
          <dgm:bulletEnabled val="1"/>
        </dgm:presLayoutVars>
      </dgm:prSet>
      <dgm:spPr/>
      <dgm:t>
        <a:bodyPr/>
        <a:lstStyle/>
        <a:p>
          <a:endParaRPr lang="en-US"/>
        </a:p>
      </dgm:t>
    </dgm:pt>
    <dgm:pt modelId="{64ECDE88-39D6-4ED7-9187-F2D73250EC6B}" type="pres">
      <dgm:prSet presAssocID="{630650B2-1E10-4964-83FF-12C4D2044EE0}" presName="negativeSpace" presStyleCnt="0"/>
      <dgm:spPr/>
    </dgm:pt>
    <dgm:pt modelId="{E32253F9-936D-4EEF-88A6-E805176DA69A}" type="pres">
      <dgm:prSet presAssocID="{630650B2-1E10-4964-83FF-12C4D2044EE0}" presName="childText" presStyleLbl="conFgAcc1" presStyleIdx="3" presStyleCnt="4">
        <dgm:presLayoutVars>
          <dgm:bulletEnabled val="1"/>
        </dgm:presLayoutVars>
      </dgm:prSet>
      <dgm:spPr/>
    </dgm:pt>
  </dgm:ptLst>
  <dgm:cxnLst>
    <dgm:cxn modelId="{7B11B19B-4B20-4B37-A5F0-D6B707E267CD}" srcId="{7C6D31BF-071E-4FE9-97B1-6C5B6F552951}" destId="{BD985226-FA38-4923-908D-50D64DF598A4}" srcOrd="1" destOrd="0" parTransId="{A9E92888-782B-4B38-BAC9-C6C1E39593C1}" sibTransId="{B4CD037F-36F7-4407-8083-086B6520E603}"/>
    <dgm:cxn modelId="{012CAA03-E05F-4257-92F5-572208C2A652}" type="presOf" srcId="{F18D4E32-768D-47AB-A953-2F9A0E2D5E45}" destId="{A049301E-7545-4292-A507-5921AF3A88B0}" srcOrd="0" destOrd="0" presId="urn:microsoft.com/office/officeart/2005/8/layout/list1"/>
    <dgm:cxn modelId="{38E25971-8FA1-4470-B79F-F4D815073EDE}" type="presOf" srcId="{630650B2-1E10-4964-83FF-12C4D2044EE0}" destId="{FF0831B1-F371-435C-B517-947F868E35F4}" srcOrd="1" destOrd="0" presId="urn:microsoft.com/office/officeart/2005/8/layout/list1"/>
    <dgm:cxn modelId="{F8BE18A0-F3D3-4CD7-AE69-1EA25F49F7E9}" type="presOf" srcId="{BD985226-FA38-4923-908D-50D64DF598A4}" destId="{29650A52-9789-43E0-9008-E702091456FA}" srcOrd="0" destOrd="0" presId="urn:microsoft.com/office/officeart/2005/8/layout/list1"/>
    <dgm:cxn modelId="{21F1C37E-49F7-426A-A07E-C11DF0ABB84B}" srcId="{7C6D31BF-071E-4FE9-97B1-6C5B6F552951}" destId="{F18D4E32-768D-47AB-A953-2F9A0E2D5E45}" srcOrd="2" destOrd="0" parTransId="{845A56B3-48C9-4820-B8D5-FC338C47ABE3}" sibTransId="{892BA359-F516-476F-8379-A506DCFC8454}"/>
    <dgm:cxn modelId="{3DCDEAC1-55D7-4074-A038-6B2CA666DF0D}" type="presOf" srcId="{7C6D31BF-071E-4FE9-97B1-6C5B6F552951}" destId="{6580E0D6-5414-4659-9B17-0FC7650C70E4}" srcOrd="0" destOrd="0" presId="urn:microsoft.com/office/officeart/2005/8/layout/list1"/>
    <dgm:cxn modelId="{4B62573A-14A9-4622-8FFA-DCBC3C680337}" type="presOf" srcId="{BD985226-FA38-4923-908D-50D64DF598A4}" destId="{BF78C997-A309-4012-9FC7-1AE7E5801E17}" srcOrd="1" destOrd="0" presId="urn:microsoft.com/office/officeart/2005/8/layout/list1"/>
    <dgm:cxn modelId="{D36A842B-D6EB-4B02-8800-0D4BB7F3DCD2}" type="presOf" srcId="{280644F1-6B55-4F12-A247-6362EA5AC31F}" destId="{AA8F6A0B-9529-49D3-B18C-0467D33A9013}" srcOrd="0" destOrd="0" presId="urn:microsoft.com/office/officeart/2005/8/layout/list1"/>
    <dgm:cxn modelId="{D8174B82-1B68-42DA-80B6-9B6E737E04BC}" srcId="{7C6D31BF-071E-4FE9-97B1-6C5B6F552951}" destId="{630650B2-1E10-4964-83FF-12C4D2044EE0}" srcOrd="3" destOrd="0" parTransId="{EC3C8A3D-FB85-4D7B-AB5C-1DD720368A8A}" sibTransId="{CADB6938-34D3-4D91-8734-F3B88A4F8019}"/>
    <dgm:cxn modelId="{F0FE8E3A-68A3-45EC-B0CE-0EA0F26546CD}" srcId="{7C6D31BF-071E-4FE9-97B1-6C5B6F552951}" destId="{280644F1-6B55-4F12-A247-6362EA5AC31F}" srcOrd="0" destOrd="0" parTransId="{753C5774-B936-4C98-9092-C781EE0B2ED7}" sibTransId="{9DB47AF5-DCCB-46BB-8665-2C67BC549C8A}"/>
    <dgm:cxn modelId="{800C2333-9C16-4C77-B6F8-88E6BC687EED}" type="presOf" srcId="{280644F1-6B55-4F12-A247-6362EA5AC31F}" destId="{D83208D3-60C9-465C-B24D-D61AAD8705A9}" srcOrd="1" destOrd="0" presId="urn:microsoft.com/office/officeart/2005/8/layout/list1"/>
    <dgm:cxn modelId="{DBE66222-1B63-47A8-B45E-ED1B06659116}" type="presOf" srcId="{630650B2-1E10-4964-83FF-12C4D2044EE0}" destId="{B9BA483B-EAFE-4883-BDC2-CB9BB93BDA1A}" srcOrd="0" destOrd="0" presId="urn:microsoft.com/office/officeart/2005/8/layout/list1"/>
    <dgm:cxn modelId="{8C2D8FC1-CAAB-4EEE-8138-1628BB9943FC}" type="presOf" srcId="{F18D4E32-768D-47AB-A953-2F9A0E2D5E45}" destId="{AAC9A004-F77E-464A-822F-0685FDDD6913}" srcOrd="1" destOrd="0" presId="urn:microsoft.com/office/officeart/2005/8/layout/list1"/>
    <dgm:cxn modelId="{3FFEB502-F77F-437F-A3F9-381DC627BB4E}" type="presParOf" srcId="{6580E0D6-5414-4659-9B17-0FC7650C70E4}" destId="{7127469C-719D-4B7B-84BA-6F3212846C6F}" srcOrd="0" destOrd="0" presId="urn:microsoft.com/office/officeart/2005/8/layout/list1"/>
    <dgm:cxn modelId="{DBD50564-103E-48B1-9769-70B97CEF8077}" type="presParOf" srcId="{7127469C-719D-4B7B-84BA-6F3212846C6F}" destId="{AA8F6A0B-9529-49D3-B18C-0467D33A9013}" srcOrd="0" destOrd="0" presId="urn:microsoft.com/office/officeart/2005/8/layout/list1"/>
    <dgm:cxn modelId="{EA8620C2-8A9C-4443-8774-7F885AC86614}" type="presParOf" srcId="{7127469C-719D-4B7B-84BA-6F3212846C6F}" destId="{D83208D3-60C9-465C-B24D-D61AAD8705A9}" srcOrd="1" destOrd="0" presId="urn:microsoft.com/office/officeart/2005/8/layout/list1"/>
    <dgm:cxn modelId="{5D633165-2E54-497F-956C-1C7805076B90}" type="presParOf" srcId="{6580E0D6-5414-4659-9B17-0FC7650C70E4}" destId="{CB8D7B3E-2342-4AFE-BAEB-1B84B76D3E2B}" srcOrd="1" destOrd="0" presId="urn:microsoft.com/office/officeart/2005/8/layout/list1"/>
    <dgm:cxn modelId="{7E43D559-78CF-42F7-B8E7-9E46DB182291}" type="presParOf" srcId="{6580E0D6-5414-4659-9B17-0FC7650C70E4}" destId="{BEEB39EE-F919-42A6-870F-F444900F069E}" srcOrd="2" destOrd="0" presId="urn:microsoft.com/office/officeart/2005/8/layout/list1"/>
    <dgm:cxn modelId="{83BBA3D0-7B30-463E-A79D-2E9B7DCCE3E6}" type="presParOf" srcId="{6580E0D6-5414-4659-9B17-0FC7650C70E4}" destId="{A54B605B-B6AA-467A-99A5-9634ED7E7FE6}" srcOrd="3" destOrd="0" presId="urn:microsoft.com/office/officeart/2005/8/layout/list1"/>
    <dgm:cxn modelId="{664BD7C8-4591-4660-8186-324228A1EF6E}" type="presParOf" srcId="{6580E0D6-5414-4659-9B17-0FC7650C70E4}" destId="{F7544396-D1E7-45B3-8B74-52C12FA1E819}" srcOrd="4" destOrd="0" presId="urn:microsoft.com/office/officeart/2005/8/layout/list1"/>
    <dgm:cxn modelId="{4E5A8099-5DA4-4F52-9AF6-A85DB7E851E7}" type="presParOf" srcId="{F7544396-D1E7-45B3-8B74-52C12FA1E819}" destId="{29650A52-9789-43E0-9008-E702091456FA}" srcOrd="0" destOrd="0" presId="urn:microsoft.com/office/officeart/2005/8/layout/list1"/>
    <dgm:cxn modelId="{3DF2D13B-DCF5-44E0-AA8E-AC8DAC3B32AA}" type="presParOf" srcId="{F7544396-D1E7-45B3-8B74-52C12FA1E819}" destId="{BF78C997-A309-4012-9FC7-1AE7E5801E17}" srcOrd="1" destOrd="0" presId="urn:microsoft.com/office/officeart/2005/8/layout/list1"/>
    <dgm:cxn modelId="{BCD3B446-33EA-4516-A70A-62D368FBD641}" type="presParOf" srcId="{6580E0D6-5414-4659-9B17-0FC7650C70E4}" destId="{55D19AB7-182B-44F3-8321-3C43E3DC93BB}" srcOrd="5" destOrd="0" presId="urn:microsoft.com/office/officeart/2005/8/layout/list1"/>
    <dgm:cxn modelId="{4F7F970D-63C0-4046-919F-9D968E865E0D}" type="presParOf" srcId="{6580E0D6-5414-4659-9B17-0FC7650C70E4}" destId="{7F811325-4001-4E97-B508-7C09C324CCDA}" srcOrd="6" destOrd="0" presId="urn:microsoft.com/office/officeart/2005/8/layout/list1"/>
    <dgm:cxn modelId="{E590198E-917F-4D99-90B5-5DC06F70C193}" type="presParOf" srcId="{6580E0D6-5414-4659-9B17-0FC7650C70E4}" destId="{2C6CC77F-BDB2-4913-8690-C63FC3709AEB}" srcOrd="7" destOrd="0" presId="urn:microsoft.com/office/officeart/2005/8/layout/list1"/>
    <dgm:cxn modelId="{06612999-4327-4C7B-9EE6-1FA2477B1290}" type="presParOf" srcId="{6580E0D6-5414-4659-9B17-0FC7650C70E4}" destId="{31A71C0A-7B10-43CE-B90C-B374848EFB51}" srcOrd="8" destOrd="0" presId="urn:microsoft.com/office/officeart/2005/8/layout/list1"/>
    <dgm:cxn modelId="{9374986D-8131-4A33-B22E-296DC792A4ED}" type="presParOf" srcId="{31A71C0A-7B10-43CE-B90C-B374848EFB51}" destId="{A049301E-7545-4292-A507-5921AF3A88B0}" srcOrd="0" destOrd="0" presId="urn:microsoft.com/office/officeart/2005/8/layout/list1"/>
    <dgm:cxn modelId="{F2B0A037-4304-4FC0-B042-F303415B73B7}" type="presParOf" srcId="{31A71C0A-7B10-43CE-B90C-B374848EFB51}" destId="{AAC9A004-F77E-464A-822F-0685FDDD6913}" srcOrd="1" destOrd="0" presId="urn:microsoft.com/office/officeart/2005/8/layout/list1"/>
    <dgm:cxn modelId="{E657E90F-6C76-423E-A6A4-8B1EC84A1823}" type="presParOf" srcId="{6580E0D6-5414-4659-9B17-0FC7650C70E4}" destId="{ED55FEE0-F905-430E-ACB6-30D4363E3BB3}" srcOrd="9" destOrd="0" presId="urn:microsoft.com/office/officeart/2005/8/layout/list1"/>
    <dgm:cxn modelId="{0E13224E-B0FC-4A95-A838-3D8296325D0D}" type="presParOf" srcId="{6580E0D6-5414-4659-9B17-0FC7650C70E4}" destId="{52D91216-4ABA-40F7-A0B0-05CF26BB6954}" srcOrd="10" destOrd="0" presId="urn:microsoft.com/office/officeart/2005/8/layout/list1"/>
    <dgm:cxn modelId="{EC5D3A93-ED54-40AA-B50F-F39BAF01A780}" type="presParOf" srcId="{6580E0D6-5414-4659-9B17-0FC7650C70E4}" destId="{3F1C0DF7-642D-4CB1-92E7-AD06FBB4A94F}" srcOrd="11" destOrd="0" presId="urn:microsoft.com/office/officeart/2005/8/layout/list1"/>
    <dgm:cxn modelId="{13A07AA6-DF86-4259-B110-8720BFF76D08}" type="presParOf" srcId="{6580E0D6-5414-4659-9B17-0FC7650C70E4}" destId="{46F3518B-9CF8-4E55-BA5C-67C194F43548}" srcOrd="12" destOrd="0" presId="urn:microsoft.com/office/officeart/2005/8/layout/list1"/>
    <dgm:cxn modelId="{CEB3C6ED-8DD5-478D-B088-B40C3D73AE83}" type="presParOf" srcId="{46F3518B-9CF8-4E55-BA5C-67C194F43548}" destId="{B9BA483B-EAFE-4883-BDC2-CB9BB93BDA1A}" srcOrd="0" destOrd="0" presId="urn:microsoft.com/office/officeart/2005/8/layout/list1"/>
    <dgm:cxn modelId="{E01D6D65-9E8C-463F-94AD-C9711195C9D5}" type="presParOf" srcId="{46F3518B-9CF8-4E55-BA5C-67C194F43548}" destId="{FF0831B1-F371-435C-B517-947F868E35F4}" srcOrd="1" destOrd="0" presId="urn:microsoft.com/office/officeart/2005/8/layout/list1"/>
    <dgm:cxn modelId="{A92B4FC0-6BB9-4FD4-ADBE-0EEDA8BFADD6}" type="presParOf" srcId="{6580E0D6-5414-4659-9B17-0FC7650C70E4}" destId="{64ECDE88-39D6-4ED7-9187-F2D73250EC6B}" srcOrd="13" destOrd="0" presId="urn:microsoft.com/office/officeart/2005/8/layout/list1"/>
    <dgm:cxn modelId="{51E5DC09-132F-450F-9855-2A8E294A09AB}" type="presParOf" srcId="{6580E0D6-5414-4659-9B17-0FC7650C70E4}" destId="{E32253F9-936D-4EEF-88A6-E805176DA69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6D31BF-071E-4FE9-97B1-6C5B6F552951}" type="doc">
      <dgm:prSet loTypeId="urn:microsoft.com/office/officeart/2005/8/layout/list1" loCatId="list" qsTypeId="urn:microsoft.com/office/officeart/2005/8/quickstyle/3d3" qsCatId="3D" csTypeId="urn:microsoft.com/office/officeart/2005/8/colors/colorful1#3" csCatId="colorful" phldr="1"/>
      <dgm:spPr/>
      <dgm:t>
        <a:bodyPr/>
        <a:lstStyle/>
        <a:p>
          <a:endParaRPr lang="en-US"/>
        </a:p>
      </dgm:t>
    </dgm:pt>
    <dgm:pt modelId="{280644F1-6B55-4F12-A247-6362EA5AC31F}">
      <dgm:prSet phldrT="[Text]" custT="1"/>
      <dgm:spPr/>
      <dgm:t>
        <a:bodyPr/>
        <a:lstStyle/>
        <a:p>
          <a:r>
            <a:rPr lang="en-US" sz="2800" dirty="0" smtClean="0">
              <a:solidFill>
                <a:schemeClr val="tx1"/>
              </a:solidFill>
              <a:latin typeface="+mj-lt"/>
            </a:rPr>
            <a:t>Changing Contract or Solicitation Scope</a:t>
          </a:r>
          <a:endParaRPr lang="en-US" sz="2800" dirty="0">
            <a:solidFill>
              <a:schemeClr val="tx1"/>
            </a:solidFill>
            <a:latin typeface="+mj-lt"/>
          </a:endParaRPr>
        </a:p>
      </dgm:t>
    </dgm:pt>
    <dgm:pt modelId="{753C5774-B936-4C98-9092-C781EE0B2ED7}" type="parTrans" cxnId="{F0FE8E3A-68A3-45EC-B0CE-0EA0F26546CD}">
      <dgm:prSet/>
      <dgm:spPr/>
      <dgm:t>
        <a:bodyPr/>
        <a:lstStyle/>
        <a:p>
          <a:endParaRPr lang="en-US" sz="2800">
            <a:latin typeface="+mj-lt"/>
          </a:endParaRPr>
        </a:p>
      </dgm:t>
    </dgm:pt>
    <dgm:pt modelId="{9DB47AF5-DCCB-46BB-8665-2C67BC549C8A}" type="sibTrans" cxnId="{F0FE8E3A-68A3-45EC-B0CE-0EA0F26546CD}">
      <dgm:prSet/>
      <dgm:spPr/>
      <dgm:t>
        <a:bodyPr/>
        <a:lstStyle/>
        <a:p>
          <a:endParaRPr lang="en-US" sz="2800">
            <a:latin typeface="+mj-lt"/>
          </a:endParaRPr>
        </a:p>
      </dgm:t>
    </dgm:pt>
    <dgm:pt modelId="{F18D4E32-768D-47AB-A953-2F9A0E2D5E45}">
      <dgm:prSet phldrT="[Text]" custT="1"/>
      <dgm:spPr/>
      <dgm:t>
        <a:bodyPr/>
        <a:lstStyle/>
        <a:p>
          <a:r>
            <a:rPr lang="en-US" sz="2800" dirty="0" smtClean="0">
              <a:solidFill>
                <a:schemeClr val="tx1"/>
              </a:solidFill>
              <a:latin typeface="+mj-lt"/>
            </a:rPr>
            <a:t>Small Purchases</a:t>
          </a:r>
          <a:endParaRPr lang="en-US" sz="2800" dirty="0">
            <a:solidFill>
              <a:schemeClr val="tx1"/>
            </a:solidFill>
            <a:latin typeface="+mj-lt"/>
          </a:endParaRPr>
        </a:p>
      </dgm:t>
    </dgm:pt>
    <dgm:pt modelId="{845A56B3-48C9-4820-B8D5-FC338C47ABE3}" type="parTrans" cxnId="{21F1C37E-49F7-426A-A07E-C11DF0ABB84B}">
      <dgm:prSet/>
      <dgm:spPr/>
      <dgm:t>
        <a:bodyPr/>
        <a:lstStyle/>
        <a:p>
          <a:endParaRPr lang="en-US" sz="2800">
            <a:latin typeface="+mj-lt"/>
          </a:endParaRPr>
        </a:p>
      </dgm:t>
    </dgm:pt>
    <dgm:pt modelId="{892BA359-F516-476F-8379-A506DCFC8454}" type="sibTrans" cxnId="{21F1C37E-49F7-426A-A07E-C11DF0ABB84B}">
      <dgm:prSet/>
      <dgm:spPr/>
      <dgm:t>
        <a:bodyPr/>
        <a:lstStyle/>
        <a:p>
          <a:endParaRPr lang="en-US" sz="2800">
            <a:latin typeface="+mj-lt"/>
          </a:endParaRPr>
        </a:p>
      </dgm:t>
    </dgm:pt>
    <dgm:pt modelId="{630650B2-1E10-4964-83FF-12C4D2044EE0}">
      <dgm:prSet phldrT="[Text]" custT="1"/>
      <dgm:spPr/>
      <dgm:t>
        <a:bodyPr/>
        <a:lstStyle/>
        <a:p>
          <a:r>
            <a:rPr lang="en-US" sz="2800" dirty="0" smtClean="0">
              <a:solidFill>
                <a:schemeClr val="tx1"/>
              </a:solidFill>
              <a:latin typeface="+mj-lt"/>
            </a:rPr>
            <a:t>Sole Source Procurements</a:t>
          </a:r>
          <a:endParaRPr lang="en-US" sz="2800" dirty="0">
            <a:solidFill>
              <a:schemeClr val="tx1"/>
            </a:solidFill>
            <a:latin typeface="+mj-lt"/>
          </a:endParaRPr>
        </a:p>
      </dgm:t>
    </dgm:pt>
    <dgm:pt modelId="{EC3C8A3D-FB85-4D7B-AB5C-1DD720368A8A}" type="parTrans" cxnId="{D8174B82-1B68-42DA-80B6-9B6E737E04BC}">
      <dgm:prSet/>
      <dgm:spPr/>
      <dgm:t>
        <a:bodyPr/>
        <a:lstStyle/>
        <a:p>
          <a:endParaRPr lang="en-US" sz="2800">
            <a:latin typeface="+mj-lt"/>
          </a:endParaRPr>
        </a:p>
      </dgm:t>
    </dgm:pt>
    <dgm:pt modelId="{CADB6938-34D3-4D91-8734-F3B88A4F8019}" type="sibTrans" cxnId="{D8174B82-1B68-42DA-80B6-9B6E737E04BC}">
      <dgm:prSet/>
      <dgm:spPr/>
      <dgm:t>
        <a:bodyPr/>
        <a:lstStyle/>
        <a:p>
          <a:endParaRPr lang="en-US" sz="2800">
            <a:latin typeface="+mj-lt"/>
          </a:endParaRPr>
        </a:p>
      </dgm:t>
    </dgm:pt>
    <dgm:pt modelId="{BD985226-FA38-4923-908D-50D64DF598A4}">
      <dgm:prSet phldrT="[Text]" custT="1"/>
      <dgm:spPr/>
      <dgm:t>
        <a:bodyPr/>
        <a:lstStyle/>
        <a:p>
          <a:r>
            <a:rPr lang="en-US" sz="2800" dirty="0" smtClean="0">
              <a:solidFill>
                <a:schemeClr val="tx1"/>
              </a:solidFill>
              <a:latin typeface="+mj-lt"/>
            </a:rPr>
            <a:t>Emergency Procurements</a:t>
          </a:r>
          <a:endParaRPr lang="en-US" sz="2800" dirty="0">
            <a:solidFill>
              <a:schemeClr val="tx1"/>
            </a:solidFill>
            <a:latin typeface="+mj-lt"/>
          </a:endParaRPr>
        </a:p>
      </dgm:t>
    </dgm:pt>
    <dgm:pt modelId="{A9E92888-782B-4B38-BAC9-C6C1E39593C1}" type="parTrans" cxnId="{7B11B19B-4B20-4B37-A5F0-D6B707E267CD}">
      <dgm:prSet/>
      <dgm:spPr/>
      <dgm:t>
        <a:bodyPr/>
        <a:lstStyle/>
        <a:p>
          <a:endParaRPr lang="en-US" sz="2800">
            <a:latin typeface="+mj-lt"/>
          </a:endParaRPr>
        </a:p>
      </dgm:t>
    </dgm:pt>
    <dgm:pt modelId="{B4CD037F-36F7-4407-8083-086B6520E603}" type="sibTrans" cxnId="{7B11B19B-4B20-4B37-A5F0-D6B707E267CD}">
      <dgm:prSet/>
      <dgm:spPr/>
      <dgm:t>
        <a:bodyPr/>
        <a:lstStyle/>
        <a:p>
          <a:endParaRPr lang="en-US" sz="2800">
            <a:latin typeface="+mj-lt"/>
          </a:endParaRPr>
        </a:p>
      </dgm:t>
    </dgm:pt>
    <dgm:pt modelId="{6580E0D6-5414-4659-9B17-0FC7650C70E4}" type="pres">
      <dgm:prSet presAssocID="{7C6D31BF-071E-4FE9-97B1-6C5B6F552951}" presName="linear" presStyleCnt="0">
        <dgm:presLayoutVars>
          <dgm:dir/>
          <dgm:animLvl val="lvl"/>
          <dgm:resizeHandles val="exact"/>
        </dgm:presLayoutVars>
      </dgm:prSet>
      <dgm:spPr/>
      <dgm:t>
        <a:bodyPr/>
        <a:lstStyle/>
        <a:p>
          <a:endParaRPr lang="en-US"/>
        </a:p>
      </dgm:t>
    </dgm:pt>
    <dgm:pt modelId="{7127469C-719D-4B7B-84BA-6F3212846C6F}" type="pres">
      <dgm:prSet presAssocID="{280644F1-6B55-4F12-A247-6362EA5AC31F}" presName="parentLin" presStyleCnt="0"/>
      <dgm:spPr/>
    </dgm:pt>
    <dgm:pt modelId="{AA8F6A0B-9529-49D3-B18C-0467D33A9013}" type="pres">
      <dgm:prSet presAssocID="{280644F1-6B55-4F12-A247-6362EA5AC31F}" presName="parentLeftMargin" presStyleLbl="node1" presStyleIdx="0" presStyleCnt="4"/>
      <dgm:spPr/>
      <dgm:t>
        <a:bodyPr/>
        <a:lstStyle/>
        <a:p>
          <a:endParaRPr lang="en-US"/>
        </a:p>
      </dgm:t>
    </dgm:pt>
    <dgm:pt modelId="{D83208D3-60C9-465C-B24D-D61AAD8705A9}" type="pres">
      <dgm:prSet presAssocID="{280644F1-6B55-4F12-A247-6362EA5AC31F}" presName="parentText" presStyleLbl="node1" presStyleIdx="0" presStyleCnt="4" custLinFactNeighborX="-13580" custLinFactNeighborY="-14931">
        <dgm:presLayoutVars>
          <dgm:chMax val="0"/>
          <dgm:bulletEnabled val="1"/>
        </dgm:presLayoutVars>
      </dgm:prSet>
      <dgm:spPr/>
      <dgm:t>
        <a:bodyPr/>
        <a:lstStyle/>
        <a:p>
          <a:endParaRPr lang="en-US"/>
        </a:p>
      </dgm:t>
    </dgm:pt>
    <dgm:pt modelId="{CB8D7B3E-2342-4AFE-BAEB-1B84B76D3E2B}" type="pres">
      <dgm:prSet presAssocID="{280644F1-6B55-4F12-A247-6362EA5AC31F}" presName="negativeSpace" presStyleCnt="0"/>
      <dgm:spPr/>
    </dgm:pt>
    <dgm:pt modelId="{BEEB39EE-F919-42A6-870F-F444900F069E}" type="pres">
      <dgm:prSet presAssocID="{280644F1-6B55-4F12-A247-6362EA5AC31F}" presName="childText" presStyleLbl="conFgAcc1" presStyleIdx="0" presStyleCnt="4">
        <dgm:presLayoutVars>
          <dgm:bulletEnabled val="1"/>
        </dgm:presLayoutVars>
      </dgm:prSet>
      <dgm:spPr/>
    </dgm:pt>
    <dgm:pt modelId="{A54B605B-B6AA-467A-99A5-9634ED7E7FE6}" type="pres">
      <dgm:prSet presAssocID="{9DB47AF5-DCCB-46BB-8665-2C67BC549C8A}" presName="spaceBetweenRectangles" presStyleCnt="0"/>
      <dgm:spPr/>
    </dgm:pt>
    <dgm:pt modelId="{F7544396-D1E7-45B3-8B74-52C12FA1E819}" type="pres">
      <dgm:prSet presAssocID="{BD985226-FA38-4923-908D-50D64DF598A4}" presName="parentLin" presStyleCnt="0"/>
      <dgm:spPr/>
    </dgm:pt>
    <dgm:pt modelId="{29650A52-9789-43E0-9008-E702091456FA}" type="pres">
      <dgm:prSet presAssocID="{BD985226-FA38-4923-908D-50D64DF598A4}" presName="parentLeftMargin" presStyleLbl="node1" presStyleIdx="0" presStyleCnt="4"/>
      <dgm:spPr/>
      <dgm:t>
        <a:bodyPr/>
        <a:lstStyle/>
        <a:p>
          <a:endParaRPr lang="en-US"/>
        </a:p>
      </dgm:t>
    </dgm:pt>
    <dgm:pt modelId="{BF78C997-A309-4012-9FC7-1AE7E5801E17}" type="pres">
      <dgm:prSet presAssocID="{BD985226-FA38-4923-908D-50D64DF598A4}" presName="parentText" presStyleLbl="node1" presStyleIdx="1" presStyleCnt="4">
        <dgm:presLayoutVars>
          <dgm:chMax val="0"/>
          <dgm:bulletEnabled val="1"/>
        </dgm:presLayoutVars>
      </dgm:prSet>
      <dgm:spPr/>
      <dgm:t>
        <a:bodyPr/>
        <a:lstStyle/>
        <a:p>
          <a:endParaRPr lang="en-US"/>
        </a:p>
      </dgm:t>
    </dgm:pt>
    <dgm:pt modelId="{55D19AB7-182B-44F3-8321-3C43E3DC93BB}" type="pres">
      <dgm:prSet presAssocID="{BD985226-FA38-4923-908D-50D64DF598A4}" presName="negativeSpace" presStyleCnt="0"/>
      <dgm:spPr/>
    </dgm:pt>
    <dgm:pt modelId="{7F811325-4001-4E97-B508-7C09C324CCDA}" type="pres">
      <dgm:prSet presAssocID="{BD985226-FA38-4923-908D-50D64DF598A4}" presName="childText" presStyleLbl="conFgAcc1" presStyleIdx="1" presStyleCnt="4" custLinFactNeighborX="-617" custLinFactNeighborY="-19033">
        <dgm:presLayoutVars>
          <dgm:bulletEnabled val="1"/>
        </dgm:presLayoutVars>
      </dgm:prSet>
      <dgm:spPr/>
    </dgm:pt>
    <dgm:pt modelId="{2C6CC77F-BDB2-4913-8690-C63FC3709AEB}" type="pres">
      <dgm:prSet presAssocID="{B4CD037F-36F7-4407-8083-086B6520E603}" presName="spaceBetweenRectangles" presStyleCnt="0"/>
      <dgm:spPr/>
    </dgm:pt>
    <dgm:pt modelId="{31A71C0A-7B10-43CE-B90C-B374848EFB51}" type="pres">
      <dgm:prSet presAssocID="{F18D4E32-768D-47AB-A953-2F9A0E2D5E45}" presName="parentLin" presStyleCnt="0"/>
      <dgm:spPr/>
    </dgm:pt>
    <dgm:pt modelId="{A049301E-7545-4292-A507-5921AF3A88B0}" type="pres">
      <dgm:prSet presAssocID="{F18D4E32-768D-47AB-A953-2F9A0E2D5E45}" presName="parentLeftMargin" presStyleLbl="node1" presStyleIdx="1" presStyleCnt="4"/>
      <dgm:spPr/>
      <dgm:t>
        <a:bodyPr/>
        <a:lstStyle/>
        <a:p>
          <a:endParaRPr lang="en-US"/>
        </a:p>
      </dgm:t>
    </dgm:pt>
    <dgm:pt modelId="{AAC9A004-F77E-464A-822F-0685FDDD6913}" type="pres">
      <dgm:prSet presAssocID="{F18D4E32-768D-47AB-A953-2F9A0E2D5E45}" presName="parentText" presStyleLbl="node1" presStyleIdx="2" presStyleCnt="4">
        <dgm:presLayoutVars>
          <dgm:chMax val="0"/>
          <dgm:bulletEnabled val="1"/>
        </dgm:presLayoutVars>
      </dgm:prSet>
      <dgm:spPr/>
      <dgm:t>
        <a:bodyPr/>
        <a:lstStyle/>
        <a:p>
          <a:endParaRPr lang="en-US"/>
        </a:p>
      </dgm:t>
    </dgm:pt>
    <dgm:pt modelId="{ED55FEE0-F905-430E-ACB6-30D4363E3BB3}" type="pres">
      <dgm:prSet presAssocID="{F18D4E32-768D-47AB-A953-2F9A0E2D5E45}" presName="negativeSpace" presStyleCnt="0"/>
      <dgm:spPr/>
    </dgm:pt>
    <dgm:pt modelId="{52D91216-4ABA-40F7-A0B0-05CF26BB6954}" type="pres">
      <dgm:prSet presAssocID="{F18D4E32-768D-47AB-A953-2F9A0E2D5E45}" presName="childText" presStyleLbl="conFgAcc1" presStyleIdx="2" presStyleCnt="4">
        <dgm:presLayoutVars>
          <dgm:bulletEnabled val="1"/>
        </dgm:presLayoutVars>
      </dgm:prSet>
      <dgm:spPr/>
    </dgm:pt>
    <dgm:pt modelId="{3F1C0DF7-642D-4CB1-92E7-AD06FBB4A94F}" type="pres">
      <dgm:prSet presAssocID="{892BA359-F516-476F-8379-A506DCFC8454}" presName="spaceBetweenRectangles" presStyleCnt="0"/>
      <dgm:spPr/>
    </dgm:pt>
    <dgm:pt modelId="{46F3518B-9CF8-4E55-BA5C-67C194F43548}" type="pres">
      <dgm:prSet presAssocID="{630650B2-1E10-4964-83FF-12C4D2044EE0}" presName="parentLin" presStyleCnt="0"/>
      <dgm:spPr/>
    </dgm:pt>
    <dgm:pt modelId="{B9BA483B-EAFE-4883-BDC2-CB9BB93BDA1A}" type="pres">
      <dgm:prSet presAssocID="{630650B2-1E10-4964-83FF-12C4D2044EE0}" presName="parentLeftMargin" presStyleLbl="node1" presStyleIdx="2" presStyleCnt="4"/>
      <dgm:spPr/>
      <dgm:t>
        <a:bodyPr/>
        <a:lstStyle/>
        <a:p>
          <a:endParaRPr lang="en-US"/>
        </a:p>
      </dgm:t>
    </dgm:pt>
    <dgm:pt modelId="{FF0831B1-F371-435C-B517-947F868E35F4}" type="pres">
      <dgm:prSet presAssocID="{630650B2-1E10-4964-83FF-12C4D2044EE0}" presName="parentText" presStyleLbl="node1" presStyleIdx="3" presStyleCnt="4">
        <dgm:presLayoutVars>
          <dgm:chMax val="0"/>
          <dgm:bulletEnabled val="1"/>
        </dgm:presLayoutVars>
      </dgm:prSet>
      <dgm:spPr/>
      <dgm:t>
        <a:bodyPr/>
        <a:lstStyle/>
        <a:p>
          <a:endParaRPr lang="en-US"/>
        </a:p>
      </dgm:t>
    </dgm:pt>
    <dgm:pt modelId="{64ECDE88-39D6-4ED7-9187-F2D73250EC6B}" type="pres">
      <dgm:prSet presAssocID="{630650B2-1E10-4964-83FF-12C4D2044EE0}" presName="negativeSpace" presStyleCnt="0"/>
      <dgm:spPr/>
    </dgm:pt>
    <dgm:pt modelId="{E32253F9-936D-4EEF-88A6-E805176DA69A}" type="pres">
      <dgm:prSet presAssocID="{630650B2-1E10-4964-83FF-12C4D2044EE0}" presName="childText" presStyleLbl="conFgAcc1" presStyleIdx="3" presStyleCnt="4">
        <dgm:presLayoutVars>
          <dgm:bulletEnabled val="1"/>
        </dgm:presLayoutVars>
      </dgm:prSet>
      <dgm:spPr/>
    </dgm:pt>
  </dgm:ptLst>
  <dgm:cxnLst>
    <dgm:cxn modelId="{7B11B19B-4B20-4B37-A5F0-D6B707E267CD}" srcId="{7C6D31BF-071E-4FE9-97B1-6C5B6F552951}" destId="{BD985226-FA38-4923-908D-50D64DF598A4}" srcOrd="1" destOrd="0" parTransId="{A9E92888-782B-4B38-BAC9-C6C1E39593C1}" sibTransId="{B4CD037F-36F7-4407-8083-086B6520E603}"/>
    <dgm:cxn modelId="{21F1C37E-49F7-426A-A07E-C11DF0ABB84B}" srcId="{7C6D31BF-071E-4FE9-97B1-6C5B6F552951}" destId="{F18D4E32-768D-47AB-A953-2F9A0E2D5E45}" srcOrd="2" destOrd="0" parTransId="{845A56B3-48C9-4820-B8D5-FC338C47ABE3}" sibTransId="{892BA359-F516-476F-8379-A506DCFC8454}"/>
    <dgm:cxn modelId="{CB3DF013-8A83-4268-94BF-F46981943319}" type="presOf" srcId="{280644F1-6B55-4F12-A247-6362EA5AC31F}" destId="{D83208D3-60C9-465C-B24D-D61AAD8705A9}" srcOrd="1" destOrd="0" presId="urn:microsoft.com/office/officeart/2005/8/layout/list1"/>
    <dgm:cxn modelId="{5209D5C4-56DF-4543-A76C-35293CCDDA6F}" type="presOf" srcId="{280644F1-6B55-4F12-A247-6362EA5AC31F}" destId="{AA8F6A0B-9529-49D3-B18C-0467D33A9013}" srcOrd="0" destOrd="0" presId="urn:microsoft.com/office/officeart/2005/8/layout/list1"/>
    <dgm:cxn modelId="{C66E1DE0-2377-4A3E-88CB-43D9059C67DB}" type="presOf" srcId="{BD985226-FA38-4923-908D-50D64DF598A4}" destId="{29650A52-9789-43E0-9008-E702091456FA}" srcOrd="0" destOrd="0" presId="urn:microsoft.com/office/officeart/2005/8/layout/list1"/>
    <dgm:cxn modelId="{DF3A6FF0-2D5D-4B90-B0F9-8C527BEB4B70}" type="presOf" srcId="{F18D4E32-768D-47AB-A953-2F9A0E2D5E45}" destId="{AAC9A004-F77E-464A-822F-0685FDDD6913}" srcOrd="1" destOrd="0" presId="urn:microsoft.com/office/officeart/2005/8/layout/list1"/>
    <dgm:cxn modelId="{C84B5010-04D0-4B06-B6A2-D2E026B91758}" type="presOf" srcId="{F18D4E32-768D-47AB-A953-2F9A0E2D5E45}" destId="{A049301E-7545-4292-A507-5921AF3A88B0}" srcOrd="0" destOrd="0" presId="urn:microsoft.com/office/officeart/2005/8/layout/list1"/>
    <dgm:cxn modelId="{2F1E5E21-1C21-4618-A024-E66D2B948E52}" type="presOf" srcId="{630650B2-1E10-4964-83FF-12C4D2044EE0}" destId="{B9BA483B-EAFE-4883-BDC2-CB9BB93BDA1A}" srcOrd="0" destOrd="0" presId="urn:microsoft.com/office/officeart/2005/8/layout/list1"/>
    <dgm:cxn modelId="{D8174B82-1B68-42DA-80B6-9B6E737E04BC}" srcId="{7C6D31BF-071E-4FE9-97B1-6C5B6F552951}" destId="{630650B2-1E10-4964-83FF-12C4D2044EE0}" srcOrd="3" destOrd="0" parTransId="{EC3C8A3D-FB85-4D7B-AB5C-1DD720368A8A}" sibTransId="{CADB6938-34D3-4D91-8734-F3B88A4F8019}"/>
    <dgm:cxn modelId="{5E6E5B81-E924-4B42-99BD-A1DE8DC2611C}" type="presOf" srcId="{BD985226-FA38-4923-908D-50D64DF598A4}" destId="{BF78C997-A309-4012-9FC7-1AE7E5801E17}" srcOrd="1" destOrd="0" presId="urn:microsoft.com/office/officeart/2005/8/layout/list1"/>
    <dgm:cxn modelId="{EF99B0AA-8E6C-4ECF-90EE-42A6AAD0E420}" type="presOf" srcId="{7C6D31BF-071E-4FE9-97B1-6C5B6F552951}" destId="{6580E0D6-5414-4659-9B17-0FC7650C70E4}" srcOrd="0" destOrd="0" presId="urn:microsoft.com/office/officeart/2005/8/layout/list1"/>
    <dgm:cxn modelId="{4B8DDF4F-865B-4CA9-966E-73738F327F5E}" type="presOf" srcId="{630650B2-1E10-4964-83FF-12C4D2044EE0}" destId="{FF0831B1-F371-435C-B517-947F868E35F4}" srcOrd="1" destOrd="0" presId="urn:microsoft.com/office/officeart/2005/8/layout/list1"/>
    <dgm:cxn modelId="{F0FE8E3A-68A3-45EC-B0CE-0EA0F26546CD}" srcId="{7C6D31BF-071E-4FE9-97B1-6C5B6F552951}" destId="{280644F1-6B55-4F12-A247-6362EA5AC31F}" srcOrd="0" destOrd="0" parTransId="{753C5774-B936-4C98-9092-C781EE0B2ED7}" sibTransId="{9DB47AF5-DCCB-46BB-8665-2C67BC549C8A}"/>
    <dgm:cxn modelId="{7105FF3E-3449-487B-8436-E41A473EDA6B}" type="presParOf" srcId="{6580E0D6-5414-4659-9B17-0FC7650C70E4}" destId="{7127469C-719D-4B7B-84BA-6F3212846C6F}" srcOrd="0" destOrd="0" presId="urn:microsoft.com/office/officeart/2005/8/layout/list1"/>
    <dgm:cxn modelId="{A5C22DD4-69A0-456A-ABD7-4A4498944A60}" type="presParOf" srcId="{7127469C-719D-4B7B-84BA-6F3212846C6F}" destId="{AA8F6A0B-9529-49D3-B18C-0467D33A9013}" srcOrd="0" destOrd="0" presId="urn:microsoft.com/office/officeart/2005/8/layout/list1"/>
    <dgm:cxn modelId="{6C88F4C9-31C5-4B81-905F-A544205BCA60}" type="presParOf" srcId="{7127469C-719D-4B7B-84BA-6F3212846C6F}" destId="{D83208D3-60C9-465C-B24D-D61AAD8705A9}" srcOrd="1" destOrd="0" presId="urn:microsoft.com/office/officeart/2005/8/layout/list1"/>
    <dgm:cxn modelId="{86FA0125-DC28-4A49-ADB3-8A96D3AA5A0F}" type="presParOf" srcId="{6580E0D6-5414-4659-9B17-0FC7650C70E4}" destId="{CB8D7B3E-2342-4AFE-BAEB-1B84B76D3E2B}" srcOrd="1" destOrd="0" presId="urn:microsoft.com/office/officeart/2005/8/layout/list1"/>
    <dgm:cxn modelId="{005CBFA8-5DA6-4C8F-917F-7C2DE4ECC9F9}" type="presParOf" srcId="{6580E0D6-5414-4659-9B17-0FC7650C70E4}" destId="{BEEB39EE-F919-42A6-870F-F444900F069E}" srcOrd="2" destOrd="0" presId="urn:microsoft.com/office/officeart/2005/8/layout/list1"/>
    <dgm:cxn modelId="{EFFB5075-21A2-4E3F-9007-0E8F9C88E2F3}" type="presParOf" srcId="{6580E0D6-5414-4659-9B17-0FC7650C70E4}" destId="{A54B605B-B6AA-467A-99A5-9634ED7E7FE6}" srcOrd="3" destOrd="0" presId="urn:microsoft.com/office/officeart/2005/8/layout/list1"/>
    <dgm:cxn modelId="{16A49364-2502-48F3-88E4-2239CEFD7197}" type="presParOf" srcId="{6580E0D6-5414-4659-9B17-0FC7650C70E4}" destId="{F7544396-D1E7-45B3-8B74-52C12FA1E819}" srcOrd="4" destOrd="0" presId="urn:microsoft.com/office/officeart/2005/8/layout/list1"/>
    <dgm:cxn modelId="{4C114E9D-86FC-4291-8328-596BDBF1D640}" type="presParOf" srcId="{F7544396-D1E7-45B3-8B74-52C12FA1E819}" destId="{29650A52-9789-43E0-9008-E702091456FA}" srcOrd="0" destOrd="0" presId="urn:microsoft.com/office/officeart/2005/8/layout/list1"/>
    <dgm:cxn modelId="{4BEA3B24-627E-406C-BD5A-1EB137040EA6}" type="presParOf" srcId="{F7544396-D1E7-45B3-8B74-52C12FA1E819}" destId="{BF78C997-A309-4012-9FC7-1AE7E5801E17}" srcOrd="1" destOrd="0" presId="urn:microsoft.com/office/officeart/2005/8/layout/list1"/>
    <dgm:cxn modelId="{368E3F15-D068-433C-9265-A12D8D2B3067}" type="presParOf" srcId="{6580E0D6-5414-4659-9B17-0FC7650C70E4}" destId="{55D19AB7-182B-44F3-8321-3C43E3DC93BB}" srcOrd="5" destOrd="0" presId="urn:microsoft.com/office/officeart/2005/8/layout/list1"/>
    <dgm:cxn modelId="{3283BD38-08BD-421F-B4C0-72742AC0D530}" type="presParOf" srcId="{6580E0D6-5414-4659-9B17-0FC7650C70E4}" destId="{7F811325-4001-4E97-B508-7C09C324CCDA}" srcOrd="6" destOrd="0" presId="urn:microsoft.com/office/officeart/2005/8/layout/list1"/>
    <dgm:cxn modelId="{0666633C-1611-4445-AFE4-5369B9F6CD2D}" type="presParOf" srcId="{6580E0D6-5414-4659-9B17-0FC7650C70E4}" destId="{2C6CC77F-BDB2-4913-8690-C63FC3709AEB}" srcOrd="7" destOrd="0" presId="urn:microsoft.com/office/officeart/2005/8/layout/list1"/>
    <dgm:cxn modelId="{96229376-1115-4AA5-824D-264CCA5AD108}" type="presParOf" srcId="{6580E0D6-5414-4659-9B17-0FC7650C70E4}" destId="{31A71C0A-7B10-43CE-B90C-B374848EFB51}" srcOrd="8" destOrd="0" presId="urn:microsoft.com/office/officeart/2005/8/layout/list1"/>
    <dgm:cxn modelId="{15DA1567-54E3-485A-A50B-35ABF03304E1}" type="presParOf" srcId="{31A71C0A-7B10-43CE-B90C-B374848EFB51}" destId="{A049301E-7545-4292-A507-5921AF3A88B0}" srcOrd="0" destOrd="0" presId="urn:microsoft.com/office/officeart/2005/8/layout/list1"/>
    <dgm:cxn modelId="{EF8BA6F3-13A1-46D2-B460-BC81D8195ECE}" type="presParOf" srcId="{31A71C0A-7B10-43CE-B90C-B374848EFB51}" destId="{AAC9A004-F77E-464A-822F-0685FDDD6913}" srcOrd="1" destOrd="0" presId="urn:microsoft.com/office/officeart/2005/8/layout/list1"/>
    <dgm:cxn modelId="{DD099840-4FB4-46A1-9630-0B971B7F0423}" type="presParOf" srcId="{6580E0D6-5414-4659-9B17-0FC7650C70E4}" destId="{ED55FEE0-F905-430E-ACB6-30D4363E3BB3}" srcOrd="9" destOrd="0" presId="urn:microsoft.com/office/officeart/2005/8/layout/list1"/>
    <dgm:cxn modelId="{D5F7F067-2C0E-4156-ACBC-AE21DD554AD0}" type="presParOf" srcId="{6580E0D6-5414-4659-9B17-0FC7650C70E4}" destId="{52D91216-4ABA-40F7-A0B0-05CF26BB6954}" srcOrd="10" destOrd="0" presId="urn:microsoft.com/office/officeart/2005/8/layout/list1"/>
    <dgm:cxn modelId="{9EB63A8E-BB11-4F86-832E-0522EE44E022}" type="presParOf" srcId="{6580E0D6-5414-4659-9B17-0FC7650C70E4}" destId="{3F1C0DF7-642D-4CB1-92E7-AD06FBB4A94F}" srcOrd="11" destOrd="0" presId="urn:microsoft.com/office/officeart/2005/8/layout/list1"/>
    <dgm:cxn modelId="{7CE2D45B-E509-4BD8-B22A-67282F4F6383}" type="presParOf" srcId="{6580E0D6-5414-4659-9B17-0FC7650C70E4}" destId="{46F3518B-9CF8-4E55-BA5C-67C194F43548}" srcOrd="12" destOrd="0" presId="urn:microsoft.com/office/officeart/2005/8/layout/list1"/>
    <dgm:cxn modelId="{4BCBECE4-8A0D-4D79-98E7-E1A603F6A70E}" type="presParOf" srcId="{46F3518B-9CF8-4E55-BA5C-67C194F43548}" destId="{B9BA483B-EAFE-4883-BDC2-CB9BB93BDA1A}" srcOrd="0" destOrd="0" presId="urn:microsoft.com/office/officeart/2005/8/layout/list1"/>
    <dgm:cxn modelId="{61D94663-57E7-4DC5-BF9C-EC7A47094653}" type="presParOf" srcId="{46F3518B-9CF8-4E55-BA5C-67C194F43548}" destId="{FF0831B1-F371-435C-B517-947F868E35F4}" srcOrd="1" destOrd="0" presId="urn:microsoft.com/office/officeart/2005/8/layout/list1"/>
    <dgm:cxn modelId="{37EA226F-C499-4C0A-AE7D-7F86F7644D86}" type="presParOf" srcId="{6580E0D6-5414-4659-9B17-0FC7650C70E4}" destId="{64ECDE88-39D6-4ED7-9187-F2D73250EC6B}" srcOrd="13" destOrd="0" presId="urn:microsoft.com/office/officeart/2005/8/layout/list1"/>
    <dgm:cxn modelId="{4ECD15FD-67BD-44B5-836B-69F3746B11E8}" type="presParOf" srcId="{6580E0D6-5414-4659-9B17-0FC7650C70E4}" destId="{E32253F9-936D-4EEF-88A6-E805176DA69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6D31BF-071E-4FE9-97B1-6C5B6F552951}" type="doc">
      <dgm:prSet loTypeId="urn:microsoft.com/office/officeart/2005/8/layout/list1" loCatId="list" qsTypeId="urn:microsoft.com/office/officeart/2005/8/quickstyle/3d3" qsCatId="3D" csTypeId="urn:microsoft.com/office/officeart/2005/8/colors/colorful1#4" csCatId="colorful" phldr="1"/>
      <dgm:spPr/>
      <dgm:t>
        <a:bodyPr/>
        <a:lstStyle/>
        <a:p>
          <a:endParaRPr lang="en-US"/>
        </a:p>
      </dgm:t>
    </dgm:pt>
    <dgm:pt modelId="{280644F1-6B55-4F12-A247-6362EA5AC31F}">
      <dgm:prSet phldrT="[Text]" custT="1"/>
      <dgm:spPr/>
      <dgm:t>
        <a:bodyPr/>
        <a:lstStyle/>
        <a:p>
          <a:r>
            <a:rPr lang="en-US" sz="2800" dirty="0" smtClean="0">
              <a:solidFill>
                <a:schemeClr val="tx1"/>
              </a:solidFill>
              <a:latin typeface="+mj-lt"/>
            </a:rPr>
            <a:t>Protest Delays</a:t>
          </a:r>
          <a:endParaRPr lang="en-US" sz="2800" dirty="0">
            <a:solidFill>
              <a:schemeClr val="tx1"/>
            </a:solidFill>
            <a:latin typeface="+mj-lt"/>
          </a:endParaRPr>
        </a:p>
      </dgm:t>
    </dgm:pt>
    <dgm:pt modelId="{753C5774-B936-4C98-9092-C781EE0B2ED7}" type="parTrans" cxnId="{F0FE8E3A-68A3-45EC-B0CE-0EA0F26546CD}">
      <dgm:prSet/>
      <dgm:spPr/>
      <dgm:t>
        <a:bodyPr/>
        <a:lstStyle/>
        <a:p>
          <a:endParaRPr lang="en-US" sz="2800">
            <a:latin typeface="+mj-lt"/>
          </a:endParaRPr>
        </a:p>
      </dgm:t>
    </dgm:pt>
    <dgm:pt modelId="{9DB47AF5-DCCB-46BB-8665-2C67BC549C8A}" type="sibTrans" cxnId="{F0FE8E3A-68A3-45EC-B0CE-0EA0F26546CD}">
      <dgm:prSet/>
      <dgm:spPr/>
      <dgm:t>
        <a:bodyPr/>
        <a:lstStyle/>
        <a:p>
          <a:endParaRPr lang="en-US" sz="2800">
            <a:latin typeface="+mj-lt"/>
          </a:endParaRPr>
        </a:p>
      </dgm:t>
    </dgm:pt>
    <dgm:pt modelId="{F18D4E32-768D-47AB-A953-2F9A0E2D5E45}">
      <dgm:prSet phldrT="[Text]" custT="1"/>
      <dgm:spPr/>
      <dgm:t>
        <a:bodyPr/>
        <a:lstStyle/>
        <a:p>
          <a:r>
            <a:rPr lang="en-US" sz="2800" dirty="0" smtClean="0">
              <a:solidFill>
                <a:schemeClr val="tx1"/>
              </a:solidFill>
              <a:latin typeface="+mj-lt"/>
            </a:rPr>
            <a:t>Open Public Meetings</a:t>
          </a:r>
          <a:endParaRPr lang="en-US" sz="2800" dirty="0">
            <a:solidFill>
              <a:schemeClr val="tx1"/>
            </a:solidFill>
            <a:latin typeface="+mj-lt"/>
          </a:endParaRPr>
        </a:p>
      </dgm:t>
    </dgm:pt>
    <dgm:pt modelId="{845A56B3-48C9-4820-B8D5-FC338C47ABE3}" type="parTrans" cxnId="{21F1C37E-49F7-426A-A07E-C11DF0ABB84B}">
      <dgm:prSet/>
      <dgm:spPr/>
      <dgm:t>
        <a:bodyPr/>
        <a:lstStyle/>
        <a:p>
          <a:endParaRPr lang="en-US" sz="2800">
            <a:latin typeface="+mj-lt"/>
          </a:endParaRPr>
        </a:p>
      </dgm:t>
    </dgm:pt>
    <dgm:pt modelId="{892BA359-F516-476F-8379-A506DCFC8454}" type="sibTrans" cxnId="{21F1C37E-49F7-426A-A07E-C11DF0ABB84B}">
      <dgm:prSet/>
      <dgm:spPr/>
      <dgm:t>
        <a:bodyPr/>
        <a:lstStyle/>
        <a:p>
          <a:endParaRPr lang="en-US" sz="2800">
            <a:latin typeface="+mj-lt"/>
          </a:endParaRPr>
        </a:p>
      </dgm:t>
    </dgm:pt>
    <dgm:pt modelId="{630650B2-1E10-4964-83FF-12C4D2044EE0}">
      <dgm:prSet phldrT="[Text]" custT="1"/>
      <dgm:spPr/>
      <dgm:t>
        <a:bodyPr/>
        <a:lstStyle/>
        <a:p>
          <a:r>
            <a:rPr lang="en-US" sz="2800" dirty="0" smtClean="0">
              <a:solidFill>
                <a:schemeClr val="tx1"/>
              </a:solidFill>
              <a:latin typeface="+mj-lt"/>
            </a:rPr>
            <a:t>Other</a:t>
          </a:r>
          <a:endParaRPr lang="en-US" sz="2800" dirty="0">
            <a:solidFill>
              <a:schemeClr val="tx1"/>
            </a:solidFill>
            <a:latin typeface="+mj-lt"/>
          </a:endParaRPr>
        </a:p>
      </dgm:t>
    </dgm:pt>
    <dgm:pt modelId="{EC3C8A3D-FB85-4D7B-AB5C-1DD720368A8A}" type="parTrans" cxnId="{D8174B82-1B68-42DA-80B6-9B6E737E04BC}">
      <dgm:prSet/>
      <dgm:spPr/>
      <dgm:t>
        <a:bodyPr/>
        <a:lstStyle/>
        <a:p>
          <a:endParaRPr lang="en-US" sz="2800">
            <a:latin typeface="+mj-lt"/>
          </a:endParaRPr>
        </a:p>
      </dgm:t>
    </dgm:pt>
    <dgm:pt modelId="{CADB6938-34D3-4D91-8734-F3B88A4F8019}" type="sibTrans" cxnId="{D8174B82-1B68-42DA-80B6-9B6E737E04BC}">
      <dgm:prSet/>
      <dgm:spPr/>
      <dgm:t>
        <a:bodyPr/>
        <a:lstStyle/>
        <a:p>
          <a:endParaRPr lang="en-US" sz="2800">
            <a:latin typeface="+mj-lt"/>
          </a:endParaRPr>
        </a:p>
      </dgm:t>
    </dgm:pt>
    <dgm:pt modelId="{BD985226-FA38-4923-908D-50D64DF598A4}">
      <dgm:prSet phldrT="[Text]" custT="1"/>
      <dgm:spPr/>
      <dgm:t>
        <a:bodyPr/>
        <a:lstStyle/>
        <a:p>
          <a:r>
            <a:rPr lang="en-US" sz="2800" dirty="0" smtClean="0">
              <a:solidFill>
                <a:schemeClr val="tx1"/>
              </a:solidFill>
              <a:latin typeface="+mj-lt"/>
            </a:rPr>
            <a:t>Public Records &amp; Retention</a:t>
          </a:r>
          <a:endParaRPr lang="en-US" sz="2800" dirty="0">
            <a:solidFill>
              <a:schemeClr val="tx1"/>
            </a:solidFill>
            <a:latin typeface="+mj-lt"/>
          </a:endParaRPr>
        </a:p>
      </dgm:t>
    </dgm:pt>
    <dgm:pt modelId="{A9E92888-782B-4B38-BAC9-C6C1E39593C1}" type="parTrans" cxnId="{7B11B19B-4B20-4B37-A5F0-D6B707E267CD}">
      <dgm:prSet/>
      <dgm:spPr/>
      <dgm:t>
        <a:bodyPr/>
        <a:lstStyle/>
        <a:p>
          <a:endParaRPr lang="en-US" sz="2800">
            <a:latin typeface="+mj-lt"/>
          </a:endParaRPr>
        </a:p>
      </dgm:t>
    </dgm:pt>
    <dgm:pt modelId="{B4CD037F-36F7-4407-8083-086B6520E603}" type="sibTrans" cxnId="{7B11B19B-4B20-4B37-A5F0-D6B707E267CD}">
      <dgm:prSet/>
      <dgm:spPr/>
      <dgm:t>
        <a:bodyPr/>
        <a:lstStyle/>
        <a:p>
          <a:endParaRPr lang="en-US" sz="2800">
            <a:latin typeface="+mj-lt"/>
          </a:endParaRPr>
        </a:p>
      </dgm:t>
    </dgm:pt>
    <dgm:pt modelId="{6580E0D6-5414-4659-9B17-0FC7650C70E4}" type="pres">
      <dgm:prSet presAssocID="{7C6D31BF-071E-4FE9-97B1-6C5B6F552951}" presName="linear" presStyleCnt="0">
        <dgm:presLayoutVars>
          <dgm:dir/>
          <dgm:animLvl val="lvl"/>
          <dgm:resizeHandles val="exact"/>
        </dgm:presLayoutVars>
      </dgm:prSet>
      <dgm:spPr/>
      <dgm:t>
        <a:bodyPr/>
        <a:lstStyle/>
        <a:p>
          <a:endParaRPr lang="en-US"/>
        </a:p>
      </dgm:t>
    </dgm:pt>
    <dgm:pt modelId="{7127469C-719D-4B7B-84BA-6F3212846C6F}" type="pres">
      <dgm:prSet presAssocID="{280644F1-6B55-4F12-A247-6362EA5AC31F}" presName="parentLin" presStyleCnt="0"/>
      <dgm:spPr/>
    </dgm:pt>
    <dgm:pt modelId="{AA8F6A0B-9529-49D3-B18C-0467D33A9013}" type="pres">
      <dgm:prSet presAssocID="{280644F1-6B55-4F12-A247-6362EA5AC31F}" presName="parentLeftMargin" presStyleLbl="node1" presStyleIdx="0" presStyleCnt="4"/>
      <dgm:spPr/>
      <dgm:t>
        <a:bodyPr/>
        <a:lstStyle/>
        <a:p>
          <a:endParaRPr lang="en-US"/>
        </a:p>
      </dgm:t>
    </dgm:pt>
    <dgm:pt modelId="{D83208D3-60C9-465C-B24D-D61AAD8705A9}" type="pres">
      <dgm:prSet presAssocID="{280644F1-6B55-4F12-A247-6362EA5AC31F}" presName="parentText" presStyleLbl="node1" presStyleIdx="0" presStyleCnt="4" custLinFactNeighborX="-13580" custLinFactNeighborY="-7761">
        <dgm:presLayoutVars>
          <dgm:chMax val="0"/>
          <dgm:bulletEnabled val="1"/>
        </dgm:presLayoutVars>
      </dgm:prSet>
      <dgm:spPr/>
      <dgm:t>
        <a:bodyPr/>
        <a:lstStyle/>
        <a:p>
          <a:endParaRPr lang="en-US"/>
        </a:p>
      </dgm:t>
    </dgm:pt>
    <dgm:pt modelId="{CB8D7B3E-2342-4AFE-BAEB-1B84B76D3E2B}" type="pres">
      <dgm:prSet presAssocID="{280644F1-6B55-4F12-A247-6362EA5AC31F}" presName="negativeSpace" presStyleCnt="0"/>
      <dgm:spPr/>
    </dgm:pt>
    <dgm:pt modelId="{BEEB39EE-F919-42A6-870F-F444900F069E}" type="pres">
      <dgm:prSet presAssocID="{280644F1-6B55-4F12-A247-6362EA5AC31F}" presName="childText" presStyleLbl="conFgAcc1" presStyleIdx="0" presStyleCnt="4">
        <dgm:presLayoutVars>
          <dgm:bulletEnabled val="1"/>
        </dgm:presLayoutVars>
      </dgm:prSet>
      <dgm:spPr/>
    </dgm:pt>
    <dgm:pt modelId="{A54B605B-B6AA-467A-99A5-9634ED7E7FE6}" type="pres">
      <dgm:prSet presAssocID="{9DB47AF5-DCCB-46BB-8665-2C67BC549C8A}" presName="spaceBetweenRectangles" presStyleCnt="0"/>
      <dgm:spPr/>
    </dgm:pt>
    <dgm:pt modelId="{F7544396-D1E7-45B3-8B74-52C12FA1E819}" type="pres">
      <dgm:prSet presAssocID="{BD985226-FA38-4923-908D-50D64DF598A4}" presName="parentLin" presStyleCnt="0"/>
      <dgm:spPr/>
    </dgm:pt>
    <dgm:pt modelId="{29650A52-9789-43E0-9008-E702091456FA}" type="pres">
      <dgm:prSet presAssocID="{BD985226-FA38-4923-908D-50D64DF598A4}" presName="parentLeftMargin" presStyleLbl="node1" presStyleIdx="0" presStyleCnt="4"/>
      <dgm:spPr/>
      <dgm:t>
        <a:bodyPr/>
        <a:lstStyle/>
        <a:p>
          <a:endParaRPr lang="en-US"/>
        </a:p>
      </dgm:t>
    </dgm:pt>
    <dgm:pt modelId="{BF78C997-A309-4012-9FC7-1AE7E5801E17}" type="pres">
      <dgm:prSet presAssocID="{BD985226-FA38-4923-908D-50D64DF598A4}" presName="parentText" presStyleLbl="node1" presStyleIdx="1" presStyleCnt="4">
        <dgm:presLayoutVars>
          <dgm:chMax val="0"/>
          <dgm:bulletEnabled val="1"/>
        </dgm:presLayoutVars>
      </dgm:prSet>
      <dgm:spPr/>
      <dgm:t>
        <a:bodyPr/>
        <a:lstStyle/>
        <a:p>
          <a:endParaRPr lang="en-US"/>
        </a:p>
      </dgm:t>
    </dgm:pt>
    <dgm:pt modelId="{55D19AB7-182B-44F3-8321-3C43E3DC93BB}" type="pres">
      <dgm:prSet presAssocID="{BD985226-FA38-4923-908D-50D64DF598A4}" presName="negativeSpace" presStyleCnt="0"/>
      <dgm:spPr/>
    </dgm:pt>
    <dgm:pt modelId="{7F811325-4001-4E97-B508-7C09C324CCDA}" type="pres">
      <dgm:prSet presAssocID="{BD985226-FA38-4923-908D-50D64DF598A4}" presName="childText" presStyleLbl="conFgAcc1" presStyleIdx="1" presStyleCnt="4">
        <dgm:presLayoutVars>
          <dgm:bulletEnabled val="1"/>
        </dgm:presLayoutVars>
      </dgm:prSet>
      <dgm:spPr/>
    </dgm:pt>
    <dgm:pt modelId="{2C6CC77F-BDB2-4913-8690-C63FC3709AEB}" type="pres">
      <dgm:prSet presAssocID="{B4CD037F-36F7-4407-8083-086B6520E603}" presName="spaceBetweenRectangles" presStyleCnt="0"/>
      <dgm:spPr/>
    </dgm:pt>
    <dgm:pt modelId="{31A71C0A-7B10-43CE-B90C-B374848EFB51}" type="pres">
      <dgm:prSet presAssocID="{F18D4E32-768D-47AB-A953-2F9A0E2D5E45}" presName="parentLin" presStyleCnt="0"/>
      <dgm:spPr/>
    </dgm:pt>
    <dgm:pt modelId="{A049301E-7545-4292-A507-5921AF3A88B0}" type="pres">
      <dgm:prSet presAssocID="{F18D4E32-768D-47AB-A953-2F9A0E2D5E45}" presName="parentLeftMargin" presStyleLbl="node1" presStyleIdx="1" presStyleCnt="4"/>
      <dgm:spPr/>
      <dgm:t>
        <a:bodyPr/>
        <a:lstStyle/>
        <a:p>
          <a:endParaRPr lang="en-US"/>
        </a:p>
      </dgm:t>
    </dgm:pt>
    <dgm:pt modelId="{AAC9A004-F77E-464A-822F-0685FDDD6913}" type="pres">
      <dgm:prSet presAssocID="{F18D4E32-768D-47AB-A953-2F9A0E2D5E45}" presName="parentText" presStyleLbl="node1" presStyleIdx="2" presStyleCnt="4">
        <dgm:presLayoutVars>
          <dgm:chMax val="0"/>
          <dgm:bulletEnabled val="1"/>
        </dgm:presLayoutVars>
      </dgm:prSet>
      <dgm:spPr/>
      <dgm:t>
        <a:bodyPr/>
        <a:lstStyle/>
        <a:p>
          <a:endParaRPr lang="en-US"/>
        </a:p>
      </dgm:t>
    </dgm:pt>
    <dgm:pt modelId="{ED55FEE0-F905-430E-ACB6-30D4363E3BB3}" type="pres">
      <dgm:prSet presAssocID="{F18D4E32-768D-47AB-A953-2F9A0E2D5E45}" presName="negativeSpace" presStyleCnt="0"/>
      <dgm:spPr/>
    </dgm:pt>
    <dgm:pt modelId="{52D91216-4ABA-40F7-A0B0-05CF26BB6954}" type="pres">
      <dgm:prSet presAssocID="{F18D4E32-768D-47AB-A953-2F9A0E2D5E45}" presName="childText" presStyleLbl="conFgAcc1" presStyleIdx="2" presStyleCnt="4">
        <dgm:presLayoutVars>
          <dgm:bulletEnabled val="1"/>
        </dgm:presLayoutVars>
      </dgm:prSet>
      <dgm:spPr/>
    </dgm:pt>
    <dgm:pt modelId="{3F1C0DF7-642D-4CB1-92E7-AD06FBB4A94F}" type="pres">
      <dgm:prSet presAssocID="{892BA359-F516-476F-8379-A506DCFC8454}" presName="spaceBetweenRectangles" presStyleCnt="0"/>
      <dgm:spPr/>
    </dgm:pt>
    <dgm:pt modelId="{46F3518B-9CF8-4E55-BA5C-67C194F43548}" type="pres">
      <dgm:prSet presAssocID="{630650B2-1E10-4964-83FF-12C4D2044EE0}" presName="parentLin" presStyleCnt="0"/>
      <dgm:spPr/>
    </dgm:pt>
    <dgm:pt modelId="{B9BA483B-EAFE-4883-BDC2-CB9BB93BDA1A}" type="pres">
      <dgm:prSet presAssocID="{630650B2-1E10-4964-83FF-12C4D2044EE0}" presName="parentLeftMargin" presStyleLbl="node1" presStyleIdx="2" presStyleCnt="4"/>
      <dgm:spPr/>
      <dgm:t>
        <a:bodyPr/>
        <a:lstStyle/>
        <a:p>
          <a:endParaRPr lang="en-US"/>
        </a:p>
      </dgm:t>
    </dgm:pt>
    <dgm:pt modelId="{FF0831B1-F371-435C-B517-947F868E35F4}" type="pres">
      <dgm:prSet presAssocID="{630650B2-1E10-4964-83FF-12C4D2044EE0}" presName="parentText" presStyleLbl="node1" presStyleIdx="3" presStyleCnt="4">
        <dgm:presLayoutVars>
          <dgm:chMax val="0"/>
          <dgm:bulletEnabled val="1"/>
        </dgm:presLayoutVars>
      </dgm:prSet>
      <dgm:spPr/>
      <dgm:t>
        <a:bodyPr/>
        <a:lstStyle/>
        <a:p>
          <a:endParaRPr lang="en-US"/>
        </a:p>
      </dgm:t>
    </dgm:pt>
    <dgm:pt modelId="{64ECDE88-39D6-4ED7-9187-F2D73250EC6B}" type="pres">
      <dgm:prSet presAssocID="{630650B2-1E10-4964-83FF-12C4D2044EE0}" presName="negativeSpace" presStyleCnt="0"/>
      <dgm:spPr/>
    </dgm:pt>
    <dgm:pt modelId="{E32253F9-936D-4EEF-88A6-E805176DA69A}" type="pres">
      <dgm:prSet presAssocID="{630650B2-1E10-4964-83FF-12C4D2044EE0}" presName="childText" presStyleLbl="conFgAcc1" presStyleIdx="3" presStyleCnt="4">
        <dgm:presLayoutVars>
          <dgm:bulletEnabled val="1"/>
        </dgm:presLayoutVars>
      </dgm:prSet>
      <dgm:spPr/>
    </dgm:pt>
  </dgm:ptLst>
  <dgm:cxnLst>
    <dgm:cxn modelId="{7B11B19B-4B20-4B37-A5F0-D6B707E267CD}" srcId="{7C6D31BF-071E-4FE9-97B1-6C5B6F552951}" destId="{BD985226-FA38-4923-908D-50D64DF598A4}" srcOrd="1" destOrd="0" parTransId="{A9E92888-782B-4B38-BAC9-C6C1E39593C1}" sibTransId="{B4CD037F-36F7-4407-8083-086B6520E603}"/>
    <dgm:cxn modelId="{9D45C17A-E95C-4A14-9EBE-280F719C8514}" type="presOf" srcId="{F18D4E32-768D-47AB-A953-2F9A0E2D5E45}" destId="{A049301E-7545-4292-A507-5921AF3A88B0}" srcOrd="0" destOrd="0" presId="urn:microsoft.com/office/officeart/2005/8/layout/list1"/>
    <dgm:cxn modelId="{D94C57EA-54E1-49FB-93C6-2C6548D7E0C2}" type="presOf" srcId="{BD985226-FA38-4923-908D-50D64DF598A4}" destId="{BF78C997-A309-4012-9FC7-1AE7E5801E17}" srcOrd="1" destOrd="0" presId="urn:microsoft.com/office/officeart/2005/8/layout/list1"/>
    <dgm:cxn modelId="{21F1C37E-49F7-426A-A07E-C11DF0ABB84B}" srcId="{7C6D31BF-071E-4FE9-97B1-6C5B6F552951}" destId="{F18D4E32-768D-47AB-A953-2F9A0E2D5E45}" srcOrd="2" destOrd="0" parTransId="{845A56B3-48C9-4820-B8D5-FC338C47ABE3}" sibTransId="{892BA359-F516-476F-8379-A506DCFC8454}"/>
    <dgm:cxn modelId="{80D9BF75-B83D-4879-A77C-2A2137046E01}" type="presOf" srcId="{F18D4E32-768D-47AB-A953-2F9A0E2D5E45}" destId="{AAC9A004-F77E-464A-822F-0685FDDD6913}" srcOrd="1" destOrd="0" presId="urn:microsoft.com/office/officeart/2005/8/layout/list1"/>
    <dgm:cxn modelId="{D8174B82-1B68-42DA-80B6-9B6E737E04BC}" srcId="{7C6D31BF-071E-4FE9-97B1-6C5B6F552951}" destId="{630650B2-1E10-4964-83FF-12C4D2044EE0}" srcOrd="3" destOrd="0" parTransId="{EC3C8A3D-FB85-4D7B-AB5C-1DD720368A8A}" sibTransId="{CADB6938-34D3-4D91-8734-F3B88A4F8019}"/>
    <dgm:cxn modelId="{013350F9-38E8-46D2-B2E2-1A83A9C42E65}" type="presOf" srcId="{7C6D31BF-071E-4FE9-97B1-6C5B6F552951}" destId="{6580E0D6-5414-4659-9B17-0FC7650C70E4}" srcOrd="0" destOrd="0" presId="urn:microsoft.com/office/officeart/2005/8/layout/list1"/>
    <dgm:cxn modelId="{F0FE8E3A-68A3-45EC-B0CE-0EA0F26546CD}" srcId="{7C6D31BF-071E-4FE9-97B1-6C5B6F552951}" destId="{280644F1-6B55-4F12-A247-6362EA5AC31F}" srcOrd="0" destOrd="0" parTransId="{753C5774-B936-4C98-9092-C781EE0B2ED7}" sibTransId="{9DB47AF5-DCCB-46BB-8665-2C67BC549C8A}"/>
    <dgm:cxn modelId="{7331E45E-BD77-42BF-8D02-AAC4FD7CA3E2}" type="presOf" srcId="{280644F1-6B55-4F12-A247-6362EA5AC31F}" destId="{AA8F6A0B-9529-49D3-B18C-0467D33A9013}" srcOrd="0" destOrd="0" presId="urn:microsoft.com/office/officeart/2005/8/layout/list1"/>
    <dgm:cxn modelId="{5317F8C8-1531-4CF5-8504-30C8A0B0A029}" type="presOf" srcId="{280644F1-6B55-4F12-A247-6362EA5AC31F}" destId="{D83208D3-60C9-465C-B24D-D61AAD8705A9}" srcOrd="1" destOrd="0" presId="urn:microsoft.com/office/officeart/2005/8/layout/list1"/>
    <dgm:cxn modelId="{51239269-5202-412D-8438-7585A17D0EBB}" type="presOf" srcId="{630650B2-1E10-4964-83FF-12C4D2044EE0}" destId="{B9BA483B-EAFE-4883-BDC2-CB9BB93BDA1A}" srcOrd="0" destOrd="0" presId="urn:microsoft.com/office/officeart/2005/8/layout/list1"/>
    <dgm:cxn modelId="{84CE5E74-7D86-47F6-B29F-AA9C5A4377DF}" type="presOf" srcId="{630650B2-1E10-4964-83FF-12C4D2044EE0}" destId="{FF0831B1-F371-435C-B517-947F868E35F4}" srcOrd="1" destOrd="0" presId="urn:microsoft.com/office/officeart/2005/8/layout/list1"/>
    <dgm:cxn modelId="{19C5FC2B-85A6-4241-8BAF-4A815B8802A9}" type="presOf" srcId="{BD985226-FA38-4923-908D-50D64DF598A4}" destId="{29650A52-9789-43E0-9008-E702091456FA}" srcOrd="0" destOrd="0" presId="urn:microsoft.com/office/officeart/2005/8/layout/list1"/>
    <dgm:cxn modelId="{6DBCDE12-4D4D-471D-8434-C6C6F65ADD76}" type="presParOf" srcId="{6580E0D6-5414-4659-9B17-0FC7650C70E4}" destId="{7127469C-719D-4B7B-84BA-6F3212846C6F}" srcOrd="0" destOrd="0" presId="urn:microsoft.com/office/officeart/2005/8/layout/list1"/>
    <dgm:cxn modelId="{BBCFD2F9-B43F-444F-BAA0-5A807AEBCAA4}" type="presParOf" srcId="{7127469C-719D-4B7B-84BA-6F3212846C6F}" destId="{AA8F6A0B-9529-49D3-B18C-0467D33A9013}" srcOrd="0" destOrd="0" presId="urn:microsoft.com/office/officeart/2005/8/layout/list1"/>
    <dgm:cxn modelId="{78315D9C-5B0A-4378-8234-3AD09C039328}" type="presParOf" srcId="{7127469C-719D-4B7B-84BA-6F3212846C6F}" destId="{D83208D3-60C9-465C-B24D-D61AAD8705A9}" srcOrd="1" destOrd="0" presId="urn:microsoft.com/office/officeart/2005/8/layout/list1"/>
    <dgm:cxn modelId="{46E9EC8A-2DCD-489E-B4E1-94D9217176A6}" type="presParOf" srcId="{6580E0D6-5414-4659-9B17-0FC7650C70E4}" destId="{CB8D7B3E-2342-4AFE-BAEB-1B84B76D3E2B}" srcOrd="1" destOrd="0" presId="urn:microsoft.com/office/officeart/2005/8/layout/list1"/>
    <dgm:cxn modelId="{65E88D91-9DD2-4109-B2E8-FCDF2F8B5146}" type="presParOf" srcId="{6580E0D6-5414-4659-9B17-0FC7650C70E4}" destId="{BEEB39EE-F919-42A6-870F-F444900F069E}" srcOrd="2" destOrd="0" presId="urn:microsoft.com/office/officeart/2005/8/layout/list1"/>
    <dgm:cxn modelId="{494299DA-D180-4BD9-83EB-C97644CF72AE}" type="presParOf" srcId="{6580E0D6-5414-4659-9B17-0FC7650C70E4}" destId="{A54B605B-B6AA-467A-99A5-9634ED7E7FE6}" srcOrd="3" destOrd="0" presId="urn:microsoft.com/office/officeart/2005/8/layout/list1"/>
    <dgm:cxn modelId="{FB46AEF7-C01D-4A50-B579-AB01373CE205}" type="presParOf" srcId="{6580E0D6-5414-4659-9B17-0FC7650C70E4}" destId="{F7544396-D1E7-45B3-8B74-52C12FA1E819}" srcOrd="4" destOrd="0" presId="urn:microsoft.com/office/officeart/2005/8/layout/list1"/>
    <dgm:cxn modelId="{F99D5C6C-DE6E-4BA7-83B2-C4B89169CDD3}" type="presParOf" srcId="{F7544396-D1E7-45B3-8B74-52C12FA1E819}" destId="{29650A52-9789-43E0-9008-E702091456FA}" srcOrd="0" destOrd="0" presId="urn:microsoft.com/office/officeart/2005/8/layout/list1"/>
    <dgm:cxn modelId="{E6F10B82-9CD3-4D97-A566-A2CC9346800B}" type="presParOf" srcId="{F7544396-D1E7-45B3-8B74-52C12FA1E819}" destId="{BF78C997-A309-4012-9FC7-1AE7E5801E17}" srcOrd="1" destOrd="0" presId="urn:microsoft.com/office/officeart/2005/8/layout/list1"/>
    <dgm:cxn modelId="{ADBBCBE6-6EDF-454C-AC00-013693A091DD}" type="presParOf" srcId="{6580E0D6-5414-4659-9B17-0FC7650C70E4}" destId="{55D19AB7-182B-44F3-8321-3C43E3DC93BB}" srcOrd="5" destOrd="0" presId="urn:microsoft.com/office/officeart/2005/8/layout/list1"/>
    <dgm:cxn modelId="{6D5FF822-7069-4F28-AF8F-0F45801E9265}" type="presParOf" srcId="{6580E0D6-5414-4659-9B17-0FC7650C70E4}" destId="{7F811325-4001-4E97-B508-7C09C324CCDA}" srcOrd="6" destOrd="0" presId="urn:microsoft.com/office/officeart/2005/8/layout/list1"/>
    <dgm:cxn modelId="{2AADB328-A120-49FD-A0D6-24F76F25BD6F}" type="presParOf" srcId="{6580E0D6-5414-4659-9B17-0FC7650C70E4}" destId="{2C6CC77F-BDB2-4913-8690-C63FC3709AEB}" srcOrd="7" destOrd="0" presId="urn:microsoft.com/office/officeart/2005/8/layout/list1"/>
    <dgm:cxn modelId="{EFECC147-6368-4913-B772-8378A2FCEA8E}" type="presParOf" srcId="{6580E0D6-5414-4659-9B17-0FC7650C70E4}" destId="{31A71C0A-7B10-43CE-B90C-B374848EFB51}" srcOrd="8" destOrd="0" presId="urn:microsoft.com/office/officeart/2005/8/layout/list1"/>
    <dgm:cxn modelId="{04846EC2-E65E-4E71-8555-288435EF3837}" type="presParOf" srcId="{31A71C0A-7B10-43CE-B90C-B374848EFB51}" destId="{A049301E-7545-4292-A507-5921AF3A88B0}" srcOrd="0" destOrd="0" presId="urn:microsoft.com/office/officeart/2005/8/layout/list1"/>
    <dgm:cxn modelId="{BC379070-7145-4560-81A4-8BDF38318BC5}" type="presParOf" srcId="{31A71C0A-7B10-43CE-B90C-B374848EFB51}" destId="{AAC9A004-F77E-464A-822F-0685FDDD6913}" srcOrd="1" destOrd="0" presId="urn:microsoft.com/office/officeart/2005/8/layout/list1"/>
    <dgm:cxn modelId="{A0E61811-DAE7-4AB8-BF00-82B17EEEB61F}" type="presParOf" srcId="{6580E0D6-5414-4659-9B17-0FC7650C70E4}" destId="{ED55FEE0-F905-430E-ACB6-30D4363E3BB3}" srcOrd="9" destOrd="0" presId="urn:microsoft.com/office/officeart/2005/8/layout/list1"/>
    <dgm:cxn modelId="{B56318C4-8A34-4E38-BFC1-A2B2EB89068A}" type="presParOf" srcId="{6580E0D6-5414-4659-9B17-0FC7650C70E4}" destId="{52D91216-4ABA-40F7-A0B0-05CF26BB6954}" srcOrd="10" destOrd="0" presId="urn:microsoft.com/office/officeart/2005/8/layout/list1"/>
    <dgm:cxn modelId="{5AD40F6E-7A1E-4B47-AEE1-8855467946EF}" type="presParOf" srcId="{6580E0D6-5414-4659-9B17-0FC7650C70E4}" destId="{3F1C0DF7-642D-4CB1-92E7-AD06FBB4A94F}" srcOrd="11" destOrd="0" presId="urn:microsoft.com/office/officeart/2005/8/layout/list1"/>
    <dgm:cxn modelId="{A527C29B-4459-47CD-9A3C-83D3DCD1FAAF}" type="presParOf" srcId="{6580E0D6-5414-4659-9B17-0FC7650C70E4}" destId="{46F3518B-9CF8-4E55-BA5C-67C194F43548}" srcOrd="12" destOrd="0" presId="urn:microsoft.com/office/officeart/2005/8/layout/list1"/>
    <dgm:cxn modelId="{1F68EBBE-098F-4C2B-8B5D-861C84525731}" type="presParOf" srcId="{46F3518B-9CF8-4E55-BA5C-67C194F43548}" destId="{B9BA483B-EAFE-4883-BDC2-CB9BB93BDA1A}" srcOrd="0" destOrd="0" presId="urn:microsoft.com/office/officeart/2005/8/layout/list1"/>
    <dgm:cxn modelId="{0B197825-D880-441F-BB9E-8AD09BE35BF5}" type="presParOf" srcId="{46F3518B-9CF8-4E55-BA5C-67C194F43548}" destId="{FF0831B1-F371-435C-B517-947F868E35F4}" srcOrd="1" destOrd="0" presId="urn:microsoft.com/office/officeart/2005/8/layout/list1"/>
    <dgm:cxn modelId="{B7FF47E0-0E49-4711-8616-9D601C479AD1}" type="presParOf" srcId="{6580E0D6-5414-4659-9B17-0FC7650C70E4}" destId="{64ECDE88-39D6-4ED7-9187-F2D73250EC6B}" srcOrd="13" destOrd="0" presId="urn:microsoft.com/office/officeart/2005/8/layout/list1"/>
    <dgm:cxn modelId="{AC10F6A6-1CDF-4CA9-9D21-F0B318039B8B}" type="presParOf" srcId="{6580E0D6-5414-4659-9B17-0FC7650C70E4}" destId="{E32253F9-936D-4EEF-88A6-E805176DA69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2CB658-8469-4A0D-8699-7AF7BB1D1985}"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en-US"/>
        </a:p>
      </dgm:t>
    </dgm:pt>
    <dgm:pt modelId="{AC876853-5D4A-4FF6-8620-26A8BCEB2B36}">
      <dgm:prSet phldrT="[Text]" custT="1"/>
      <dgm:spPr/>
      <dgm:t>
        <a:bodyPr/>
        <a:lstStyle/>
        <a:p>
          <a:r>
            <a:rPr lang="en-US" sz="2800" dirty="0" smtClean="0">
              <a:solidFill>
                <a:schemeClr val="tx1"/>
              </a:solidFill>
              <a:latin typeface="+mj-lt"/>
            </a:rPr>
            <a:t>Procurement Stages</a:t>
          </a:r>
          <a:endParaRPr lang="en-US" sz="2800" dirty="0">
            <a:solidFill>
              <a:schemeClr val="tx1"/>
            </a:solidFill>
            <a:latin typeface="+mj-lt"/>
          </a:endParaRPr>
        </a:p>
      </dgm:t>
    </dgm:pt>
    <dgm:pt modelId="{890A059F-0048-4584-A7BC-67B3FF33EC5B}" type="parTrans" cxnId="{46ECB75B-7849-4C36-BD45-C4BF6C0D233B}">
      <dgm:prSet/>
      <dgm:spPr/>
      <dgm:t>
        <a:bodyPr/>
        <a:lstStyle/>
        <a:p>
          <a:endParaRPr lang="en-US" sz="2800">
            <a:latin typeface="+mj-lt"/>
          </a:endParaRPr>
        </a:p>
      </dgm:t>
    </dgm:pt>
    <dgm:pt modelId="{6F02133D-F09D-4909-8D14-2D5F6EA6BF79}" type="sibTrans" cxnId="{46ECB75B-7849-4C36-BD45-C4BF6C0D233B}">
      <dgm:prSet/>
      <dgm:spPr/>
      <dgm:t>
        <a:bodyPr/>
        <a:lstStyle/>
        <a:p>
          <a:endParaRPr lang="en-US" sz="2800">
            <a:latin typeface="+mj-lt"/>
          </a:endParaRPr>
        </a:p>
      </dgm:t>
    </dgm:pt>
    <dgm:pt modelId="{E128775F-C76A-40D9-841C-031B6D746B1C}">
      <dgm:prSet phldrT="[Text]" custT="1"/>
      <dgm:spPr/>
      <dgm:t>
        <a:bodyPr/>
        <a:lstStyle/>
        <a:p>
          <a:r>
            <a:rPr lang="en-US" sz="2800" dirty="0" smtClean="0">
              <a:solidFill>
                <a:schemeClr val="tx1"/>
              </a:solidFill>
              <a:latin typeface="+mj-lt"/>
            </a:rPr>
            <a:t>Ethical Issues</a:t>
          </a:r>
          <a:endParaRPr lang="en-US" sz="2800" dirty="0">
            <a:solidFill>
              <a:schemeClr val="tx1"/>
            </a:solidFill>
            <a:latin typeface="+mj-lt"/>
          </a:endParaRPr>
        </a:p>
      </dgm:t>
    </dgm:pt>
    <dgm:pt modelId="{0140CB7C-4C97-4FF6-A3DE-DB350AB971F0}" type="parTrans" cxnId="{BC8A6E09-5D59-40C6-932A-4B4A3FE142B5}">
      <dgm:prSet/>
      <dgm:spPr/>
      <dgm:t>
        <a:bodyPr/>
        <a:lstStyle/>
        <a:p>
          <a:endParaRPr lang="en-US" sz="2800">
            <a:latin typeface="+mj-lt"/>
          </a:endParaRPr>
        </a:p>
      </dgm:t>
    </dgm:pt>
    <dgm:pt modelId="{7F3F127F-1BCA-4889-9325-36CCBA6404CA}" type="sibTrans" cxnId="{BC8A6E09-5D59-40C6-932A-4B4A3FE142B5}">
      <dgm:prSet/>
      <dgm:spPr/>
      <dgm:t>
        <a:bodyPr/>
        <a:lstStyle/>
        <a:p>
          <a:endParaRPr lang="en-US" sz="2800">
            <a:latin typeface="+mj-lt"/>
          </a:endParaRPr>
        </a:p>
      </dgm:t>
    </dgm:pt>
    <dgm:pt modelId="{FDB2C42F-9324-40E7-865C-5BB94870BAFB}">
      <dgm:prSet phldrT="[Text]" custT="1"/>
      <dgm:spPr/>
      <dgm:t>
        <a:bodyPr/>
        <a:lstStyle/>
        <a:p>
          <a:r>
            <a:rPr lang="en-US" sz="2800" dirty="0" smtClean="0">
              <a:solidFill>
                <a:schemeClr val="tx1"/>
              </a:solidFill>
              <a:latin typeface="+mj-lt"/>
            </a:rPr>
            <a:t>Practical Solutions</a:t>
          </a:r>
          <a:endParaRPr lang="en-US" sz="2800" dirty="0">
            <a:solidFill>
              <a:schemeClr val="tx1"/>
            </a:solidFill>
            <a:latin typeface="+mj-lt"/>
          </a:endParaRPr>
        </a:p>
      </dgm:t>
    </dgm:pt>
    <dgm:pt modelId="{3F81CD81-56E1-4DE7-A43A-D38FD586DA59}" type="parTrans" cxnId="{7E1D7A9F-8775-4B6E-ACC7-BE0D0613DBCD}">
      <dgm:prSet/>
      <dgm:spPr/>
      <dgm:t>
        <a:bodyPr/>
        <a:lstStyle/>
        <a:p>
          <a:endParaRPr lang="en-US" sz="2800">
            <a:latin typeface="+mj-lt"/>
          </a:endParaRPr>
        </a:p>
      </dgm:t>
    </dgm:pt>
    <dgm:pt modelId="{82E2409B-8383-4903-88F1-9817204B739B}" type="sibTrans" cxnId="{7E1D7A9F-8775-4B6E-ACC7-BE0D0613DBCD}">
      <dgm:prSet/>
      <dgm:spPr/>
      <dgm:t>
        <a:bodyPr/>
        <a:lstStyle/>
        <a:p>
          <a:endParaRPr lang="en-US" sz="2800">
            <a:latin typeface="+mj-lt"/>
          </a:endParaRPr>
        </a:p>
      </dgm:t>
    </dgm:pt>
    <dgm:pt modelId="{73C4B89D-C2D2-45B2-9B3C-0566BCAF056C}" type="pres">
      <dgm:prSet presAssocID="{A32CB658-8469-4A0D-8699-7AF7BB1D1985}" presName="linear" presStyleCnt="0">
        <dgm:presLayoutVars>
          <dgm:dir/>
          <dgm:animLvl val="lvl"/>
          <dgm:resizeHandles val="exact"/>
        </dgm:presLayoutVars>
      </dgm:prSet>
      <dgm:spPr/>
      <dgm:t>
        <a:bodyPr/>
        <a:lstStyle/>
        <a:p>
          <a:endParaRPr lang="en-US"/>
        </a:p>
      </dgm:t>
    </dgm:pt>
    <dgm:pt modelId="{6BCEA9CB-82FB-4CC7-8B61-3024BC70C824}" type="pres">
      <dgm:prSet presAssocID="{AC876853-5D4A-4FF6-8620-26A8BCEB2B36}" presName="parentLin" presStyleCnt="0"/>
      <dgm:spPr/>
      <dgm:t>
        <a:bodyPr/>
        <a:lstStyle/>
        <a:p>
          <a:endParaRPr lang="en-US"/>
        </a:p>
      </dgm:t>
    </dgm:pt>
    <dgm:pt modelId="{B330A9E5-CC8A-4B14-9A7E-0A0BCF0B9B49}" type="pres">
      <dgm:prSet presAssocID="{AC876853-5D4A-4FF6-8620-26A8BCEB2B36}" presName="parentLeftMargin" presStyleLbl="node1" presStyleIdx="0" presStyleCnt="3"/>
      <dgm:spPr/>
      <dgm:t>
        <a:bodyPr/>
        <a:lstStyle/>
        <a:p>
          <a:endParaRPr lang="en-US"/>
        </a:p>
      </dgm:t>
    </dgm:pt>
    <dgm:pt modelId="{925D0C60-4EC4-437F-8A6B-3811C498C848}" type="pres">
      <dgm:prSet presAssocID="{AC876853-5D4A-4FF6-8620-26A8BCEB2B36}" presName="parentText" presStyleLbl="node1" presStyleIdx="0" presStyleCnt="3">
        <dgm:presLayoutVars>
          <dgm:chMax val="0"/>
          <dgm:bulletEnabled val="1"/>
        </dgm:presLayoutVars>
      </dgm:prSet>
      <dgm:spPr/>
      <dgm:t>
        <a:bodyPr/>
        <a:lstStyle/>
        <a:p>
          <a:endParaRPr lang="en-US"/>
        </a:p>
      </dgm:t>
    </dgm:pt>
    <dgm:pt modelId="{FE37D15B-2E1C-4FF7-BAAD-D06DACD9344A}" type="pres">
      <dgm:prSet presAssocID="{AC876853-5D4A-4FF6-8620-26A8BCEB2B36}" presName="negativeSpace" presStyleCnt="0"/>
      <dgm:spPr/>
      <dgm:t>
        <a:bodyPr/>
        <a:lstStyle/>
        <a:p>
          <a:endParaRPr lang="en-US"/>
        </a:p>
      </dgm:t>
    </dgm:pt>
    <dgm:pt modelId="{0442F1D9-CB4B-451B-BAB2-AFD349765CB4}" type="pres">
      <dgm:prSet presAssocID="{AC876853-5D4A-4FF6-8620-26A8BCEB2B36}" presName="childText" presStyleLbl="conFgAcc1" presStyleIdx="0" presStyleCnt="3">
        <dgm:presLayoutVars>
          <dgm:bulletEnabled val="1"/>
        </dgm:presLayoutVars>
      </dgm:prSet>
      <dgm:spPr/>
      <dgm:t>
        <a:bodyPr/>
        <a:lstStyle/>
        <a:p>
          <a:endParaRPr lang="en-US"/>
        </a:p>
      </dgm:t>
    </dgm:pt>
    <dgm:pt modelId="{31C0C3A7-8C3D-47F0-AD71-BEC88B3ACC02}" type="pres">
      <dgm:prSet presAssocID="{6F02133D-F09D-4909-8D14-2D5F6EA6BF79}" presName="spaceBetweenRectangles" presStyleCnt="0"/>
      <dgm:spPr/>
      <dgm:t>
        <a:bodyPr/>
        <a:lstStyle/>
        <a:p>
          <a:endParaRPr lang="en-US"/>
        </a:p>
      </dgm:t>
    </dgm:pt>
    <dgm:pt modelId="{FB9EAC44-AD1C-43E5-B343-06C78D86573B}" type="pres">
      <dgm:prSet presAssocID="{E128775F-C76A-40D9-841C-031B6D746B1C}" presName="parentLin" presStyleCnt="0"/>
      <dgm:spPr/>
      <dgm:t>
        <a:bodyPr/>
        <a:lstStyle/>
        <a:p>
          <a:endParaRPr lang="en-US"/>
        </a:p>
      </dgm:t>
    </dgm:pt>
    <dgm:pt modelId="{3057B488-9E35-4AA5-AE36-226E9D5D186D}" type="pres">
      <dgm:prSet presAssocID="{E128775F-C76A-40D9-841C-031B6D746B1C}" presName="parentLeftMargin" presStyleLbl="node1" presStyleIdx="0" presStyleCnt="3"/>
      <dgm:spPr/>
      <dgm:t>
        <a:bodyPr/>
        <a:lstStyle/>
        <a:p>
          <a:endParaRPr lang="en-US"/>
        </a:p>
      </dgm:t>
    </dgm:pt>
    <dgm:pt modelId="{DFD99442-D391-47B1-B716-962F0B84E88C}" type="pres">
      <dgm:prSet presAssocID="{E128775F-C76A-40D9-841C-031B6D746B1C}" presName="parentText" presStyleLbl="node1" presStyleIdx="1" presStyleCnt="3">
        <dgm:presLayoutVars>
          <dgm:chMax val="0"/>
          <dgm:bulletEnabled val="1"/>
        </dgm:presLayoutVars>
      </dgm:prSet>
      <dgm:spPr/>
      <dgm:t>
        <a:bodyPr/>
        <a:lstStyle/>
        <a:p>
          <a:endParaRPr lang="en-US"/>
        </a:p>
      </dgm:t>
    </dgm:pt>
    <dgm:pt modelId="{E7D36704-4C5E-4105-8D21-2FD97EAB3D26}" type="pres">
      <dgm:prSet presAssocID="{E128775F-C76A-40D9-841C-031B6D746B1C}" presName="negativeSpace" presStyleCnt="0"/>
      <dgm:spPr/>
      <dgm:t>
        <a:bodyPr/>
        <a:lstStyle/>
        <a:p>
          <a:endParaRPr lang="en-US"/>
        </a:p>
      </dgm:t>
    </dgm:pt>
    <dgm:pt modelId="{CE0A17C3-1EE5-410E-B012-CDE5658542B2}" type="pres">
      <dgm:prSet presAssocID="{E128775F-C76A-40D9-841C-031B6D746B1C}" presName="childText" presStyleLbl="conFgAcc1" presStyleIdx="1" presStyleCnt="3">
        <dgm:presLayoutVars>
          <dgm:bulletEnabled val="1"/>
        </dgm:presLayoutVars>
      </dgm:prSet>
      <dgm:spPr/>
      <dgm:t>
        <a:bodyPr/>
        <a:lstStyle/>
        <a:p>
          <a:endParaRPr lang="en-US"/>
        </a:p>
      </dgm:t>
    </dgm:pt>
    <dgm:pt modelId="{6F780255-5D08-4C14-8D36-B43BD3DE07C2}" type="pres">
      <dgm:prSet presAssocID="{7F3F127F-1BCA-4889-9325-36CCBA6404CA}" presName="spaceBetweenRectangles" presStyleCnt="0"/>
      <dgm:spPr/>
      <dgm:t>
        <a:bodyPr/>
        <a:lstStyle/>
        <a:p>
          <a:endParaRPr lang="en-US"/>
        </a:p>
      </dgm:t>
    </dgm:pt>
    <dgm:pt modelId="{54E42E3D-5CE7-4141-B530-0BAD6ECF35D5}" type="pres">
      <dgm:prSet presAssocID="{FDB2C42F-9324-40E7-865C-5BB94870BAFB}" presName="parentLin" presStyleCnt="0"/>
      <dgm:spPr/>
      <dgm:t>
        <a:bodyPr/>
        <a:lstStyle/>
        <a:p>
          <a:endParaRPr lang="en-US"/>
        </a:p>
      </dgm:t>
    </dgm:pt>
    <dgm:pt modelId="{6D694229-1438-45E5-9703-52006397FE5B}" type="pres">
      <dgm:prSet presAssocID="{FDB2C42F-9324-40E7-865C-5BB94870BAFB}" presName="parentLeftMargin" presStyleLbl="node1" presStyleIdx="1" presStyleCnt="3"/>
      <dgm:spPr/>
      <dgm:t>
        <a:bodyPr/>
        <a:lstStyle/>
        <a:p>
          <a:endParaRPr lang="en-US"/>
        </a:p>
      </dgm:t>
    </dgm:pt>
    <dgm:pt modelId="{E2544D1A-CC2C-45C5-BE92-AF0A74AEEA44}" type="pres">
      <dgm:prSet presAssocID="{FDB2C42F-9324-40E7-865C-5BB94870BAFB}" presName="parentText" presStyleLbl="node1" presStyleIdx="2" presStyleCnt="3">
        <dgm:presLayoutVars>
          <dgm:chMax val="0"/>
          <dgm:bulletEnabled val="1"/>
        </dgm:presLayoutVars>
      </dgm:prSet>
      <dgm:spPr/>
      <dgm:t>
        <a:bodyPr/>
        <a:lstStyle/>
        <a:p>
          <a:endParaRPr lang="en-US"/>
        </a:p>
      </dgm:t>
    </dgm:pt>
    <dgm:pt modelId="{E92F74AD-12A5-426D-82EB-336DE45763AD}" type="pres">
      <dgm:prSet presAssocID="{FDB2C42F-9324-40E7-865C-5BB94870BAFB}" presName="negativeSpace" presStyleCnt="0"/>
      <dgm:spPr/>
      <dgm:t>
        <a:bodyPr/>
        <a:lstStyle/>
        <a:p>
          <a:endParaRPr lang="en-US"/>
        </a:p>
      </dgm:t>
    </dgm:pt>
    <dgm:pt modelId="{8D19AD67-F87B-41A4-9D38-A4359BE6F576}" type="pres">
      <dgm:prSet presAssocID="{FDB2C42F-9324-40E7-865C-5BB94870BAFB}" presName="childText" presStyleLbl="conFgAcc1" presStyleIdx="2" presStyleCnt="3">
        <dgm:presLayoutVars>
          <dgm:bulletEnabled val="1"/>
        </dgm:presLayoutVars>
      </dgm:prSet>
      <dgm:spPr/>
      <dgm:t>
        <a:bodyPr/>
        <a:lstStyle/>
        <a:p>
          <a:endParaRPr lang="en-US"/>
        </a:p>
      </dgm:t>
    </dgm:pt>
  </dgm:ptLst>
  <dgm:cxnLst>
    <dgm:cxn modelId="{0EBAC3F1-BCB2-4FA7-B8CA-9F3158689BCE}" type="presOf" srcId="{FDB2C42F-9324-40E7-865C-5BB94870BAFB}" destId="{6D694229-1438-45E5-9703-52006397FE5B}" srcOrd="0" destOrd="0" presId="urn:microsoft.com/office/officeart/2005/8/layout/list1"/>
    <dgm:cxn modelId="{7E1D7A9F-8775-4B6E-ACC7-BE0D0613DBCD}" srcId="{A32CB658-8469-4A0D-8699-7AF7BB1D1985}" destId="{FDB2C42F-9324-40E7-865C-5BB94870BAFB}" srcOrd="2" destOrd="0" parTransId="{3F81CD81-56E1-4DE7-A43A-D38FD586DA59}" sibTransId="{82E2409B-8383-4903-88F1-9817204B739B}"/>
    <dgm:cxn modelId="{AADFD88F-BD82-4500-AA7E-949F68B5B4C4}" type="presOf" srcId="{AC876853-5D4A-4FF6-8620-26A8BCEB2B36}" destId="{925D0C60-4EC4-437F-8A6B-3811C498C848}" srcOrd="1" destOrd="0" presId="urn:microsoft.com/office/officeart/2005/8/layout/list1"/>
    <dgm:cxn modelId="{46ECB75B-7849-4C36-BD45-C4BF6C0D233B}" srcId="{A32CB658-8469-4A0D-8699-7AF7BB1D1985}" destId="{AC876853-5D4A-4FF6-8620-26A8BCEB2B36}" srcOrd="0" destOrd="0" parTransId="{890A059F-0048-4584-A7BC-67B3FF33EC5B}" sibTransId="{6F02133D-F09D-4909-8D14-2D5F6EA6BF79}"/>
    <dgm:cxn modelId="{C175E5E2-8848-4175-944B-C71FC47EF65C}" type="presOf" srcId="{E128775F-C76A-40D9-841C-031B6D746B1C}" destId="{DFD99442-D391-47B1-B716-962F0B84E88C}" srcOrd="1" destOrd="0" presId="urn:microsoft.com/office/officeart/2005/8/layout/list1"/>
    <dgm:cxn modelId="{D6CEB8D8-CCD1-4C4D-A133-F693196866E6}" type="presOf" srcId="{AC876853-5D4A-4FF6-8620-26A8BCEB2B36}" destId="{B330A9E5-CC8A-4B14-9A7E-0A0BCF0B9B49}" srcOrd="0" destOrd="0" presId="urn:microsoft.com/office/officeart/2005/8/layout/list1"/>
    <dgm:cxn modelId="{9491CEBF-72E3-4EB4-8A83-133A8B302825}" type="presOf" srcId="{FDB2C42F-9324-40E7-865C-5BB94870BAFB}" destId="{E2544D1A-CC2C-45C5-BE92-AF0A74AEEA44}" srcOrd="1" destOrd="0" presId="urn:microsoft.com/office/officeart/2005/8/layout/list1"/>
    <dgm:cxn modelId="{D8282254-6B48-41E9-AE07-1EB60285411A}" type="presOf" srcId="{E128775F-C76A-40D9-841C-031B6D746B1C}" destId="{3057B488-9E35-4AA5-AE36-226E9D5D186D}" srcOrd="0" destOrd="0" presId="urn:microsoft.com/office/officeart/2005/8/layout/list1"/>
    <dgm:cxn modelId="{9DF2F72F-4871-4522-A0DB-55037FDE312F}" type="presOf" srcId="{A32CB658-8469-4A0D-8699-7AF7BB1D1985}" destId="{73C4B89D-C2D2-45B2-9B3C-0566BCAF056C}" srcOrd="0" destOrd="0" presId="urn:microsoft.com/office/officeart/2005/8/layout/list1"/>
    <dgm:cxn modelId="{BC8A6E09-5D59-40C6-932A-4B4A3FE142B5}" srcId="{A32CB658-8469-4A0D-8699-7AF7BB1D1985}" destId="{E128775F-C76A-40D9-841C-031B6D746B1C}" srcOrd="1" destOrd="0" parTransId="{0140CB7C-4C97-4FF6-A3DE-DB350AB971F0}" sibTransId="{7F3F127F-1BCA-4889-9325-36CCBA6404CA}"/>
    <dgm:cxn modelId="{D2A4C418-BC8E-4D45-9545-E2C0214AA552}" type="presParOf" srcId="{73C4B89D-C2D2-45B2-9B3C-0566BCAF056C}" destId="{6BCEA9CB-82FB-4CC7-8B61-3024BC70C824}" srcOrd="0" destOrd="0" presId="urn:microsoft.com/office/officeart/2005/8/layout/list1"/>
    <dgm:cxn modelId="{77DEA7D0-A73F-479B-A042-E66D77BC2CF5}" type="presParOf" srcId="{6BCEA9CB-82FB-4CC7-8B61-3024BC70C824}" destId="{B330A9E5-CC8A-4B14-9A7E-0A0BCF0B9B49}" srcOrd="0" destOrd="0" presId="urn:microsoft.com/office/officeart/2005/8/layout/list1"/>
    <dgm:cxn modelId="{3F14B699-6A53-419F-B53C-23034D12CCE5}" type="presParOf" srcId="{6BCEA9CB-82FB-4CC7-8B61-3024BC70C824}" destId="{925D0C60-4EC4-437F-8A6B-3811C498C848}" srcOrd="1" destOrd="0" presId="urn:microsoft.com/office/officeart/2005/8/layout/list1"/>
    <dgm:cxn modelId="{840BE238-C28C-460B-AC87-6FC06B2D55B8}" type="presParOf" srcId="{73C4B89D-C2D2-45B2-9B3C-0566BCAF056C}" destId="{FE37D15B-2E1C-4FF7-BAAD-D06DACD9344A}" srcOrd="1" destOrd="0" presId="urn:microsoft.com/office/officeart/2005/8/layout/list1"/>
    <dgm:cxn modelId="{C4A74D4A-A49A-4025-8E76-1A1B7D54AD14}" type="presParOf" srcId="{73C4B89D-C2D2-45B2-9B3C-0566BCAF056C}" destId="{0442F1D9-CB4B-451B-BAB2-AFD349765CB4}" srcOrd="2" destOrd="0" presId="urn:microsoft.com/office/officeart/2005/8/layout/list1"/>
    <dgm:cxn modelId="{FE87CCBD-BCCB-43D0-B8AA-D806E850E12F}" type="presParOf" srcId="{73C4B89D-C2D2-45B2-9B3C-0566BCAF056C}" destId="{31C0C3A7-8C3D-47F0-AD71-BEC88B3ACC02}" srcOrd="3" destOrd="0" presId="urn:microsoft.com/office/officeart/2005/8/layout/list1"/>
    <dgm:cxn modelId="{5632A908-740D-4462-A2D8-633ED0B9112E}" type="presParOf" srcId="{73C4B89D-C2D2-45B2-9B3C-0566BCAF056C}" destId="{FB9EAC44-AD1C-43E5-B343-06C78D86573B}" srcOrd="4" destOrd="0" presId="urn:microsoft.com/office/officeart/2005/8/layout/list1"/>
    <dgm:cxn modelId="{01FDDCCC-5470-4F54-8C86-41161C5D7014}" type="presParOf" srcId="{FB9EAC44-AD1C-43E5-B343-06C78D86573B}" destId="{3057B488-9E35-4AA5-AE36-226E9D5D186D}" srcOrd="0" destOrd="0" presId="urn:microsoft.com/office/officeart/2005/8/layout/list1"/>
    <dgm:cxn modelId="{D474D510-D017-4834-ACCD-B95CE4E2323F}" type="presParOf" srcId="{FB9EAC44-AD1C-43E5-B343-06C78D86573B}" destId="{DFD99442-D391-47B1-B716-962F0B84E88C}" srcOrd="1" destOrd="0" presId="urn:microsoft.com/office/officeart/2005/8/layout/list1"/>
    <dgm:cxn modelId="{0358B3E1-6AE7-432B-ADBE-9FAF8682930D}" type="presParOf" srcId="{73C4B89D-C2D2-45B2-9B3C-0566BCAF056C}" destId="{E7D36704-4C5E-4105-8D21-2FD97EAB3D26}" srcOrd="5" destOrd="0" presId="urn:microsoft.com/office/officeart/2005/8/layout/list1"/>
    <dgm:cxn modelId="{46AB0B4D-CE4A-4F39-8CCA-C6E84081E1DF}" type="presParOf" srcId="{73C4B89D-C2D2-45B2-9B3C-0566BCAF056C}" destId="{CE0A17C3-1EE5-410E-B012-CDE5658542B2}" srcOrd="6" destOrd="0" presId="urn:microsoft.com/office/officeart/2005/8/layout/list1"/>
    <dgm:cxn modelId="{4E967EBB-938E-4538-9384-FC8DDDE2DC69}" type="presParOf" srcId="{73C4B89D-C2D2-45B2-9B3C-0566BCAF056C}" destId="{6F780255-5D08-4C14-8D36-B43BD3DE07C2}" srcOrd="7" destOrd="0" presId="urn:microsoft.com/office/officeart/2005/8/layout/list1"/>
    <dgm:cxn modelId="{F1E2731E-0ACC-4F5C-B550-0D9714FE9939}" type="presParOf" srcId="{73C4B89D-C2D2-45B2-9B3C-0566BCAF056C}" destId="{54E42E3D-5CE7-4141-B530-0BAD6ECF35D5}" srcOrd="8" destOrd="0" presId="urn:microsoft.com/office/officeart/2005/8/layout/list1"/>
    <dgm:cxn modelId="{323D33F7-557E-4B30-8A43-011A1AB67B64}" type="presParOf" srcId="{54E42E3D-5CE7-4141-B530-0BAD6ECF35D5}" destId="{6D694229-1438-45E5-9703-52006397FE5B}" srcOrd="0" destOrd="0" presId="urn:microsoft.com/office/officeart/2005/8/layout/list1"/>
    <dgm:cxn modelId="{BE57FA13-4D88-40EF-A737-7696A755B853}" type="presParOf" srcId="{54E42E3D-5CE7-4141-B530-0BAD6ECF35D5}" destId="{E2544D1A-CC2C-45C5-BE92-AF0A74AEEA44}" srcOrd="1" destOrd="0" presId="urn:microsoft.com/office/officeart/2005/8/layout/list1"/>
    <dgm:cxn modelId="{9D6DFD92-4E0A-4DF4-BC5E-355B596424AF}" type="presParOf" srcId="{73C4B89D-C2D2-45B2-9B3C-0566BCAF056C}" destId="{E92F74AD-12A5-426D-82EB-336DE45763AD}" srcOrd="9" destOrd="0" presId="urn:microsoft.com/office/officeart/2005/8/layout/list1"/>
    <dgm:cxn modelId="{30A2DA79-6F88-4AAB-8914-1432F8D82EF9}" type="presParOf" srcId="{73C4B89D-C2D2-45B2-9B3C-0566BCAF056C}" destId="{8D19AD67-F87B-41A4-9D38-A4359BE6F57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D76D8-E324-4405-8161-EF76CECAC73D}">
      <dsp:nvSpPr>
        <dsp:cNvPr id="0" name=""/>
        <dsp:cNvSpPr/>
      </dsp:nvSpPr>
      <dsp:spPr>
        <a:xfrm>
          <a:off x="1946079" y="6693"/>
          <a:ext cx="3367849" cy="3368362"/>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3459AA-D09F-4288-8CFD-353C13642272}">
      <dsp:nvSpPr>
        <dsp:cNvPr id="0" name=""/>
        <dsp:cNvSpPr/>
      </dsp:nvSpPr>
      <dsp:spPr>
        <a:xfrm>
          <a:off x="2690484" y="1222774"/>
          <a:ext cx="1871449" cy="9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mj-lt"/>
            </a:rPr>
            <a:t>Efficient</a:t>
          </a:r>
          <a:endParaRPr lang="en-US" sz="2600" kern="1200" dirty="0">
            <a:latin typeface="+mj-lt"/>
          </a:endParaRPr>
        </a:p>
      </dsp:txBody>
      <dsp:txXfrm>
        <a:off x="2690484" y="1222774"/>
        <a:ext cx="1871449" cy="935500"/>
      </dsp:txXfrm>
    </dsp:sp>
    <dsp:sp modelId="{77C491F1-49F4-46FC-BCA6-5C1334B3CC4E}">
      <dsp:nvSpPr>
        <dsp:cNvPr id="0" name=""/>
        <dsp:cNvSpPr/>
      </dsp:nvSpPr>
      <dsp:spPr>
        <a:xfrm>
          <a:off x="1010671" y="1942067"/>
          <a:ext cx="3367849" cy="3368362"/>
        </a:xfrm>
        <a:prstGeom prst="leftCircularArrow">
          <a:avLst>
            <a:gd name="adj1" fmla="val 10980"/>
            <a:gd name="adj2" fmla="val 1142322"/>
            <a:gd name="adj3" fmla="val 6300000"/>
            <a:gd name="adj4" fmla="val 18900000"/>
            <a:gd name="adj5" fmla="val 12500"/>
          </a:avLst>
        </a:prstGeom>
        <a:gradFill rotWithShape="0">
          <a:gsLst>
            <a:gs pos="0">
              <a:schemeClr val="accent2">
                <a:hueOff val="-4271743"/>
                <a:satOff val="12481"/>
                <a:lumOff val="-2353"/>
                <a:alphaOff val="0"/>
                <a:shade val="70000"/>
                <a:satMod val="150000"/>
              </a:schemeClr>
            </a:gs>
            <a:gs pos="34000">
              <a:schemeClr val="accent2">
                <a:hueOff val="-4271743"/>
                <a:satOff val="12481"/>
                <a:lumOff val="-2353"/>
                <a:alphaOff val="0"/>
                <a:shade val="70000"/>
                <a:satMod val="140000"/>
              </a:schemeClr>
            </a:gs>
            <a:gs pos="70000">
              <a:schemeClr val="accent2">
                <a:hueOff val="-4271743"/>
                <a:satOff val="12481"/>
                <a:lumOff val="-2353"/>
                <a:alphaOff val="0"/>
                <a:tint val="100000"/>
                <a:shade val="90000"/>
                <a:satMod val="140000"/>
              </a:schemeClr>
            </a:gs>
            <a:gs pos="100000">
              <a:schemeClr val="accent2">
                <a:hueOff val="-4271743"/>
                <a:satOff val="12481"/>
                <a:lumOff val="-235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A97CA8-4792-47F6-86FD-636D8850664B}">
      <dsp:nvSpPr>
        <dsp:cNvPr id="0" name=""/>
        <dsp:cNvSpPr/>
      </dsp:nvSpPr>
      <dsp:spPr>
        <a:xfrm>
          <a:off x="1758871" y="3169343"/>
          <a:ext cx="1871449" cy="9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mj-lt"/>
            </a:rPr>
            <a:t>Effective</a:t>
          </a:r>
          <a:endParaRPr lang="en-US" sz="2600" kern="1200" dirty="0">
            <a:latin typeface="+mj-lt"/>
          </a:endParaRPr>
        </a:p>
      </dsp:txBody>
      <dsp:txXfrm>
        <a:off x="1758871" y="3169343"/>
        <a:ext cx="1871449" cy="935500"/>
      </dsp:txXfrm>
    </dsp:sp>
    <dsp:sp modelId="{92A79283-F63E-45AE-97E4-D39E2A53BCB4}">
      <dsp:nvSpPr>
        <dsp:cNvPr id="0" name=""/>
        <dsp:cNvSpPr/>
      </dsp:nvSpPr>
      <dsp:spPr>
        <a:xfrm>
          <a:off x="2185781" y="4109042"/>
          <a:ext cx="2893504" cy="2894664"/>
        </a:xfrm>
        <a:prstGeom prst="blockArc">
          <a:avLst>
            <a:gd name="adj1" fmla="val 13500000"/>
            <a:gd name="adj2" fmla="val 10800000"/>
            <a:gd name="adj3" fmla="val 12740"/>
          </a:avLst>
        </a:prstGeom>
        <a:gradFill rotWithShape="0">
          <a:gsLst>
            <a:gs pos="0">
              <a:schemeClr val="accent2">
                <a:hueOff val="-8543487"/>
                <a:satOff val="24962"/>
                <a:lumOff val="-4706"/>
                <a:alphaOff val="0"/>
                <a:shade val="70000"/>
                <a:satMod val="150000"/>
              </a:schemeClr>
            </a:gs>
            <a:gs pos="34000">
              <a:schemeClr val="accent2">
                <a:hueOff val="-8543487"/>
                <a:satOff val="24962"/>
                <a:lumOff val="-4706"/>
                <a:alphaOff val="0"/>
                <a:shade val="70000"/>
                <a:satMod val="140000"/>
              </a:schemeClr>
            </a:gs>
            <a:gs pos="70000">
              <a:schemeClr val="accent2">
                <a:hueOff val="-8543487"/>
                <a:satOff val="24962"/>
                <a:lumOff val="-4706"/>
                <a:alphaOff val="0"/>
                <a:tint val="100000"/>
                <a:shade val="90000"/>
                <a:satMod val="140000"/>
              </a:schemeClr>
            </a:gs>
            <a:gs pos="100000">
              <a:schemeClr val="accent2">
                <a:hueOff val="-8543487"/>
                <a:satOff val="24962"/>
                <a:lumOff val="-470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6360B7F-6582-4C33-8437-2A0D6EC378CA}">
      <dsp:nvSpPr>
        <dsp:cNvPr id="0" name=""/>
        <dsp:cNvSpPr/>
      </dsp:nvSpPr>
      <dsp:spPr>
        <a:xfrm>
          <a:off x="2694912" y="5118711"/>
          <a:ext cx="1871449" cy="9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latin typeface="+mj-lt"/>
            </a:rPr>
            <a:t>Accountable</a:t>
          </a:r>
          <a:endParaRPr lang="en-US" sz="2600" kern="1200" dirty="0">
            <a:latin typeface="+mj-lt"/>
          </a:endParaRPr>
        </a:p>
      </dsp:txBody>
      <dsp:txXfrm>
        <a:off x="2694912" y="5118711"/>
        <a:ext cx="1871449" cy="935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48CA6-AD2B-447B-BAEC-DC4C4B46BC88}">
      <dsp:nvSpPr>
        <dsp:cNvPr id="0" name=""/>
        <dsp:cNvSpPr/>
      </dsp:nvSpPr>
      <dsp:spPr>
        <a:xfrm>
          <a:off x="19017" y="0"/>
          <a:ext cx="6248420" cy="2103120"/>
        </a:xfrm>
        <a:prstGeom prst="roundRect">
          <a:avLst>
            <a:gd name="adj" fmla="val 10000"/>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Planning</a:t>
          </a:r>
          <a:endParaRPr lang="en-US" sz="28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Identify needs, vendors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Define requirements</a:t>
          </a:r>
          <a:endParaRPr lang="en-US" sz="2400" kern="1200" dirty="0">
            <a:solidFill>
              <a:schemeClr val="tx1"/>
            </a:solidFill>
            <a:latin typeface="+mj-lt"/>
          </a:endParaRPr>
        </a:p>
      </dsp:txBody>
      <dsp:txXfrm>
        <a:off x="80615" y="61598"/>
        <a:ext cx="3630656" cy="1979924"/>
      </dsp:txXfrm>
    </dsp:sp>
    <dsp:sp modelId="{A882454A-F15A-49E6-A932-CE61C8DE4826}">
      <dsp:nvSpPr>
        <dsp:cNvPr id="0" name=""/>
        <dsp:cNvSpPr/>
      </dsp:nvSpPr>
      <dsp:spPr>
        <a:xfrm>
          <a:off x="3" y="2514609"/>
          <a:ext cx="6324596" cy="2103120"/>
        </a:xfrm>
        <a:prstGeom prst="roundRect">
          <a:avLst>
            <a:gd name="adj" fmla="val 10000"/>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Solicitation &amp; Selection</a:t>
          </a:r>
          <a:endParaRPr lang="en-US" sz="28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Communicate need</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Evaluate &amp; select vendor</a:t>
          </a:r>
          <a:endParaRPr lang="en-US" sz="2400" kern="1200" dirty="0">
            <a:solidFill>
              <a:schemeClr val="tx1"/>
            </a:solidFill>
            <a:latin typeface="+mj-lt"/>
          </a:endParaRPr>
        </a:p>
      </dsp:txBody>
      <dsp:txXfrm>
        <a:off x="61601" y="2576207"/>
        <a:ext cx="4035080" cy="1979923"/>
      </dsp:txXfrm>
    </dsp:sp>
    <dsp:sp modelId="{ED4EED10-658B-47A0-8CCE-9609F0DA684E}">
      <dsp:nvSpPr>
        <dsp:cNvPr id="0" name=""/>
        <dsp:cNvSpPr/>
      </dsp:nvSpPr>
      <dsp:spPr>
        <a:xfrm>
          <a:off x="0" y="4907279"/>
          <a:ext cx="6324596" cy="2103120"/>
        </a:xfrm>
        <a:prstGeom prst="roundRect">
          <a:avLst>
            <a:gd name="adj" fmla="val 10000"/>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Post Procurement</a:t>
          </a:r>
          <a:endParaRPr lang="en-US" sz="28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Negotiate contract</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Contract management</a:t>
          </a:r>
          <a:endParaRPr lang="en-US" sz="2400" kern="1200" dirty="0">
            <a:solidFill>
              <a:schemeClr val="tx1"/>
            </a:solidFill>
            <a:latin typeface="+mj-lt"/>
          </a:endParaRPr>
        </a:p>
      </dsp:txBody>
      <dsp:txXfrm>
        <a:off x="61598" y="4968877"/>
        <a:ext cx="4035080" cy="1979923"/>
      </dsp:txXfrm>
    </dsp:sp>
    <dsp:sp modelId="{8F4679AC-E990-4E79-9928-9877EA0E610E}">
      <dsp:nvSpPr>
        <dsp:cNvPr id="0" name=""/>
        <dsp:cNvSpPr/>
      </dsp:nvSpPr>
      <dsp:spPr>
        <a:xfrm>
          <a:off x="4552957" y="1600197"/>
          <a:ext cx="1367028" cy="1367028"/>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a:latin typeface="+mj-lt"/>
          </a:endParaRPr>
        </a:p>
      </dsp:txBody>
      <dsp:txXfrm>
        <a:off x="4860538" y="1600197"/>
        <a:ext cx="751866" cy="1028689"/>
      </dsp:txXfrm>
    </dsp:sp>
    <dsp:sp modelId="{8CCD787C-C0E1-4A89-A844-38E69F10D9F6}">
      <dsp:nvSpPr>
        <dsp:cNvPr id="0" name=""/>
        <dsp:cNvSpPr/>
      </dsp:nvSpPr>
      <dsp:spPr>
        <a:xfrm>
          <a:off x="4629155" y="4038599"/>
          <a:ext cx="1367028" cy="1367028"/>
        </a:xfrm>
        <a:prstGeom prst="downArrow">
          <a:avLst>
            <a:gd name="adj1" fmla="val 55000"/>
            <a:gd name="adj2" fmla="val 45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a:latin typeface="+mj-lt"/>
          </a:endParaRPr>
        </a:p>
      </dsp:txBody>
      <dsp:txXfrm>
        <a:off x="4936736" y="4038599"/>
        <a:ext cx="751866" cy="10286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E0A36-E421-498B-9429-7465722B7597}">
      <dsp:nvSpPr>
        <dsp:cNvPr id="0" name=""/>
        <dsp:cNvSpPr/>
      </dsp:nvSpPr>
      <dsp:spPr>
        <a:xfrm rot="5400000">
          <a:off x="-474821" y="518547"/>
          <a:ext cx="3165474" cy="2215832"/>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Issues</a:t>
          </a:r>
          <a:endParaRPr lang="en-US" sz="2800" kern="1200" dirty="0">
            <a:solidFill>
              <a:schemeClr val="tx1"/>
            </a:solidFill>
            <a:latin typeface="+mj-lt"/>
          </a:endParaRPr>
        </a:p>
      </dsp:txBody>
      <dsp:txXfrm rot="-5400000">
        <a:off x="0" y="1151642"/>
        <a:ext cx="2215832" cy="949642"/>
      </dsp:txXfrm>
    </dsp:sp>
    <dsp:sp modelId="{8627F77D-4B1C-4F5D-91AD-3CCD57403E03}">
      <dsp:nvSpPr>
        <dsp:cNvPr id="0" name=""/>
        <dsp:cNvSpPr/>
      </dsp:nvSpPr>
      <dsp:spPr>
        <a:xfrm rot="5400000">
          <a:off x="3165236" y="-905677"/>
          <a:ext cx="2057558" cy="395636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Vendor encroachment</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Relationships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Confidential information</a:t>
          </a:r>
          <a:endParaRPr lang="en-US" sz="2400" kern="1200" dirty="0">
            <a:solidFill>
              <a:schemeClr val="tx1"/>
            </a:solidFill>
            <a:latin typeface="+mj-lt"/>
          </a:endParaRPr>
        </a:p>
      </dsp:txBody>
      <dsp:txXfrm rot="-5400000">
        <a:off x="2215832" y="144169"/>
        <a:ext cx="3855925" cy="1856674"/>
      </dsp:txXfrm>
    </dsp:sp>
    <dsp:sp modelId="{05C6A5D5-E130-465D-AB0A-F43518B2D1DF}">
      <dsp:nvSpPr>
        <dsp:cNvPr id="0" name=""/>
        <dsp:cNvSpPr/>
      </dsp:nvSpPr>
      <dsp:spPr>
        <a:xfrm rot="5400000">
          <a:off x="-474821" y="3768019"/>
          <a:ext cx="3165474" cy="2215832"/>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rot="-5400000">
        <a:off x="0" y="4401114"/>
        <a:ext cx="2215832" cy="949642"/>
      </dsp:txXfrm>
    </dsp:sp>
    <dsp:sp modelId="{457F3B5A-1C56-4BA3-A082-4D7DCB9D0BEA}">
      <dsp:nvSpPr>
        <dsp:cNvPr id="0" name=""/>
        <dsp:cNvSpPr/>
      </dsp:nvSpPr>
      <dsp:spPr>
        <a:xfrm rot="5400000">
          <a:off x="2820462" y="2343794"/>
          <a:ext cx="2747108" cy="3956367"/>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Agency staff participation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Disclose &amp; recuse</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Limit communication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Objective requirements</a:t>
          </a:r>
          <a:endParaRPr lang="en-US" sz="2400" kern="1200" dirty="0">
            <a:solidFill>
              <a:schemeClr val="tx1"/>
            </a:solidFill>
            <a:latin typeface="+mj-lt"/>
          </a:endParaRPr>
        </a:p>
      </dsp:txBody>
      <dsp:txXfrm rot="-5400000">
        <a:off x="2215833" y="3082527"/>
        <a:ext cx="3822264" cy="24789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00E08-6059-4E79-AFE6-E332290EF8CB}">
      <dsp:nvSpPr>
        <dsp:cNvPr id="0" name=""/>
        <dsp:cNvSpPr/>
      </dsp:nvSpPr>
      <dsp:spPr>
        <a:xfrm rot="5400000">
          <a:off x="-507682" y="513745"/>
          <a:ext cx="3384550" cy="2369185"/>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Issues</a:t>
          </a:r>
          <a:endParaRPr lang="en-US" sz="2800" kern="1200" dirty="0">
            <a:solidFill>
              <a:schemeClr val="tx1"/>
            </a:solidFill>
            <a:latin typeface="+mj-lt"/>
          </a:endParaRPr>
        </a:p>
      </dsp:txBody>
      <dsp:txXfrm rot="-5400000">
        <a:off x="1" y="1190656"/>
        <a:ext cx="2369185" cy="1015365"/>
      </dsp:txXfrm>
    </dsp:sp>
    <dsp:sp modelId="{29FFEEFF-C770-4BA2-9CCB-83CE687505FD}">
      <dsp:nvSpPr>
        <dsp:cNvPr id="0" name=""/>
        <dsp:cNvSpPr/>
      </dsp:nvSpPr>
      <dsp:spPr>
        <a:xfrm rot="5400000">
          <a:off x="3170713" y="-795465"/>
          <a:ext cx="2199957" cy="380301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Conflict of interest</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Gifts and kickbacks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Confidential information</a:t>
          </a:r>
          <a:endParaRPr lang="en-US" sz="2400" kern="1200" dirty="0">
            <a:solidFill>
              <a:schemeClr val="tx1"/>
            </a:solidFill>
            <a:latin typeface="+mj-lt"/>
          </a:endParaRPr>
        </a:p>
      </dsp:txBody>
      <dsp:txXfrm rot="-5400000">
        <a:off x="2369185" y="113456"/>
        <a:ext cx="3695621" cy="1985171"/>
      </dsp:txXfrm>
    </dsp:sp>
    <dsp:sp modelId="{F2F94A88-D9BA-4CD1-8C2C-29D9B59CA6D1}">
      <dsp:nvSpPr>
        <dsp:cNvPr id="0" name=""/>
        <dsp:cNvSpPr/>
      </dsp:nvSpPr>
      <dsp:spPr>
        <a:xfrm rot="5400000">
          <a:off x="-507682" y="3619469"/>
          <a:ext cx="3384550" cy="2369185"/>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rot="-5400000">
        <a:off x="1" y="4296380"/>
        <a:ext cx="2369185" cy="1015365"/>
      </dsp:txXfrm>
    </dsp:sp>
    <dsp:sp modelId="{1DA71284-B9B5-4503-AE0A-A4A6B6B575D6}">
      <dsp:nvSpPr>
        <dsp:cNvPr id="0" name=""/>
        <dsp:cNvSpPr/>
      </dsp:nvSpPr>
      <dsp:spPr>
        <a:xfrm rot="5400000">
          <a:off x="3170713" y="2310258"/>
          <a:ext cx="2199957" cy="380301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Limit communication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Limit procurement document changes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Open process</a:t>
          </a:r>
          <a:endParaRPr lang="en-US" sz="2400" kern="1200" dirty="0">
            <a:solidFill>
              <a:schemeClr val="tx1"/>
            </a:solidFill>
            <a:latin typeface="+mj-lt"/>
          </a:endParaRPr>
        </a:p>
      </dsp:txBody>
      <dsp:txXfrm rot="-5400000">
        <a:off x="2369185" y="3219180"/>
        <a:ext cx="3695621" cy="19851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00E08-6059-4E79-AFE6-E332290EF8CB}">
      <dsp:nvSpPr>
        <dsp:cNvPr id="0" name=""/>
        <dsp:cNvSpPr/>
      </dsp:nvSpPr>
      <dsp:spPr>
        <a:xfrm rot="5400000">
          <a:off x="-507682" y="513745"/>
          <a:ext cx="3384550" cy="2369185"/>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Issues</a:t>
          </a:r>
          <a:endParaRPr lang="en-US" sz="2800" kern="1200" dirty="0">
            <a:solidFill>
              <a:schemeClr val="tx1"/>
            </a:solidFill>
            <a:latin typeface="+mj-lt"/>
          </a:endParaRPr>
        </a:p>
      </dsp:txBody>
      <dsp:txXfrm rot="-5400000">
        <a:off x="1" y="1190656"/>
        <a:ext cx="2369185" cy="1015365"/>
      </dsp:txXfrm>
    </dsp:sp>
    <dsp:sp modelId="{29FFEEFF-C770-4BA2-9CCB-83CE687505FD}">
      <dsp:nvSpPr>
        <dsp:cNvPr id="0" name=""/>
        <dsp:cNvSpPr/>
      </dsp:nvSpPr>
      <dsp:spPr>
        <a:xfrm rot="5400000">
          <a:off x="3170713" y="-795465"/>
          <a:ext cx="2199957" cy="380301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Conflict/Bias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Confidentiality</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Gifts/Kickbacks</a:t>
          </a:r>
          <a:endParaRPr lang="en-US" sz="2400" kern="1200" dirty="0">
            <a:solidFill>
              <a:schemeClr val="tx1"/>
            </a:solidFill>
            <a:latin typeface="+mj-lt"/>
          </a:endParaRPr>
        </a:p>
      </dsp:txBody>
      <dsp:txXfrm rot="-5400000">
        <a:off x="2369185" y="113456"/>
        <a:ext cx="3695621" cy="1985171"/>
      </dsp:txXfrm>
    </dsp:sp>
    <dsp:sp modelId="{F2F94A88-D9BA-4CD1-8C2C-29D9B59CA6D1}">
      <dsp:nvSpPr>
        <dsp:cNvPr id="0" name=""/>
        <dsp:cNvSpPr/>
      </dsp:nvSpPr>
      <dsp:spPr>
        <a:xfrm rot="5400000">
          <a:off x="-507682" y="3619469"/>
          <a:ext cx="3384550" cy="2369185"/>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rot="-5400000">
        <a:off x="1" y="4296380"/>
        <a:ext cx="2369185" cy="1015365"/>
      </dsp:txXfrm>
    </dsp:sp>
    <dsp:sp modelId="{1DA71284-B9B5-4503-AE0A-A4A6B6B575D6}">
      <dsp:nvSpPr>
        <dsp:cNvPr id="0" name=""/>
        <dsp:cNvSpPr/>
      </dsp:nvSpPr>
      <dsp:spPr>
        <a:xfrm rot="5400000">
          <a:off x="3170713" y="2310258"/>
          <a:ext cx="2199957" cy="380301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Certification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NDA</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Multiple evaluators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Due diligence</a:t>
          </a:r>
          <a:endParaRPr lang="en-US" sz="2400" kern="1200" dirty="0">
            <a:solidFill>
              <a:schemeClr val="tx1"/>
            </a:solidFill>
            <a:latin typeface="+mj-lt"/>
          </a:endParaRPr>
        </a:p>
      </dsp:txBody>
      <dsp:txXfrm rot="-5400000">
        <a:off x="2369185" y="3219180"/>
        <a:ext cx="3695621" cy="19851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00E08-6059-4E79-AFE6-E332290EF8CB}">
      <dsp:nvSpPr>
        <dsp:cNvPr id="0" name=""/>
        <dsp:cNvSpPr/>
      </dsp:nvSpPr>
      <dsp:spPr>
        <a:xfrm rot="5400000">
          <a:off x="-507682" y="513745"/>
          <a:ext cx="3384550" cy="2369185"/>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Issues</a:t>
          </a:r>
          <a:endParaRPr lang="en-US" sz="2800" kern="1200" dirty="0">
            <a:solidFill>
              <a:schemeClr val="tx1"/>
            </a:solidFill>
            <a:latin typeface="+mj-lt"/>
          </a:endParaRPr>
        </a:p>
      </dsp:txBody>
      <dsp:txXfrm rot="-5400000">
        <a:off x="1" y="1190656"/>
        <a:ext cx="2369185" cy="1015365"/>
      </dsp:txXfrm>
    </dsp:sp>
    <dsp:sp modelId="{29FFEEFF-C770-4BA2-9CCB-83CE687505FD}">
      <dsp:nvSpPr>
        <dsp:cNvPr id="0" name=""/>
        <dsp:cNvSpPr/>
      </dsp:nvSpPr>
      <dsp:spPr>
        <a:xfrm rot="5400000">
          <a:off x="3170713" y="-795465"/>
          <a:ext cx="2199957" cy="380301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Kickbacks</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Employment</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Conflict of interest</a:t>
          </a:r>
          <a:endParaRPr lang="en-US" sz="2400" kern="1200" dirty="0">
            <a:solidFill>
              <a:schemeClr val="tx1"/>
            </a:solidFill>
            <a:latin typeface="+mj-lt"/>
          </a:endParaRPr>
        </a:p>
      </dsp:txBody>
      <dsp:txXfrm rot="-5400000">
        <a:off x="2369185" y="113456"/>
        <a:ext cx="3695621" cy="1985171"/>
      </dsp:txXfrm>
    </dsp:sp>
    <dsp:sp modelId="{F2F94A88-D9BA-4CD1-8C2C-29D9B59CA6D1}">
      <dsp:nvSpPr>
        <dsp:cNvPr id="0" name=""/>
        <dsp:cNvSpPr/>
      </dsp:nvSpPr>
      <dsp:spPr>
        <a:xfrm rot="5400000">
          <a:off x="-507682" y="3619469"/>
          <a:ext cx="3384550" cy="2369185"/>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rot="-5400000">
        <a:off x="1" y="4296380"/>
        <a:ext cx="2369185" cy="1015365"/>
      </dsp:txXfrm>
    </dsp:sp>
    <dsp:sp modelId="{1DA71284-B9B5-4503-AE0A-A4A6B6B575D6}">
      <dsp:nvSpPr>
        <dsp:cNvPr id="0" name=""/>
        <dsp:cNvSpPr/>
      </dsp:nvSpPr>
      <dsp:spPr>
        <a:xfrm rot="5400000">
          <a:off x="3170713" y="2310258"/>
          <a:ext cx="2199957" cy="380301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Disinterested review</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Limit communication</a:t>
          </a:r>
          <a:endParaRPr lang="en-US" sz="2400" kern="1200" dirty="0">
            <a:solidFill>
              <a:schemeClr val="tx1"/>
            </a:solidFill>
            <a:latin typeface="+mj-lt"/>
          </a:endParaRPr>
        </a:p>
      </dsp:txBody>
      <dsp:txXfrm rot="-5400000">
        <a:off x="2369185" y="3219180"/>
        <a:ext cx="3695621" cy="19851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00E08-6059-4E79-AFE6-E332290EF8CB}">
      <dsp:nvSpPr>
        <dsp:cNvPr id="0" name=""/>
        <dsp:cNvSpPr/>
      </dsp:nvSpPr>
      <dsp:spPr>
        <a:xfrm rot="5400000">
          <a:off x="-507682" y="513745"/>
          <a:ext cx="3384550" cy="2369185"/>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Issues</a:t>
          </a:r>
          <a:endParaRPr lang="en-US" sz="2800" kern="1200" dirty="0">
            <a:solidFill>
              <a:schemeClr val="tx1"/>
            </a:solidFill>
            <a:latin typeface="+mj-lt"/>
          </a:endParaRPr>
        </a:p>
      </dsp:txBody>
      <dsp:txXfrm rot="-5400000">
        <a:off x="1" y="1190656"/>
        <a:ext cx="2369185" cy="1015365"/>
      </dsp:txXfrm>
    </dsp:sp>
    <dsp:sp modelId="{29FFEEFF-C770-4BA2-9CCB-83CE687505FD}">
      <dsp:nvSpPr>
        <dsp:cNvPr id="0" name=""/>
        <dsp:cNvSpPr/>
      </dsp:nvSpPr>
      <dsp:spPr>
        <a:xfrm rot="5400000">
          <a:off x="3170713" y="-795465"/>
          <a:ext cx="2199957" cy="380301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Contract modification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Selling ‘off contract’</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Financial interest</a:t>
          </a:r>
          <a:endParaRPr lang="en-US" sz="2400" kern="1200" dirty="0">
            <a:solidFill>
              <a:schemeClr val="tx1"/>
            </a:solidFill>
            <a:latin typeface="+mj-lt"/>
          </a:endParaRPr>
        </a:p>
      </dsp:txBody>
      <dsp:txXfrm rot="-5400000">
        <a:off x="2369185" y="113456"/>
        <a:ext cx="3695621" cy="1985171"/>
      </dsp:txXfrm>
    </dsp:sp>
    <dsp:sp modelId="{F2F94A88-D9BA-4CD1-8C2C-29D9B59CA6D1}">
      <dsp:nvSpPr>
        <dsp:cNvPr id="0" name=""/>
        <dsp:cNvSpPr/>
      </dsp:nvSpPr>
      <dsp:spPr>
        <a:xfrm rot="5400000">
          <a:off x="-507682" y="3619469"/>
          <a:ext cx="3384550" cy="2369185"/>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rot="-5400000">
        <a:off x="1" y="4296380"/>
        <a:ext cx="2369185" cy="1015365"/>
      </dsp:txXfrm>
    </dsp:sp>
    <dsp:sp modelId="{1DA71284-B9B5-4503-AE0A-A4A6B6B575D6}">
      <dsp:nvSpPr>
        <dsp:cNvPr id="0" name=""/>
        <dsp:cNvSpPr/>
      </dsp:nvSpPr>
      <dsp:spPr>
        <a:xfrm rot="5400000">
          <a:off x="3170713" y="2310258"/>
          <a:ext cx="2199957" cy="380301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Competitive solicitation</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Involve team</a:t>
          </a:r>
          <a:endParaRPr lang="en-US" sz="2400" kern="1200" dirty="0">
            <a:solidFill>
              <a:schemeClr val="tx1"/>
            </a:solidFill>
            <a:latin typeface="+mj-lt"/>
          </a:endParaRPr>
        </a:p>
        <a:p>
          <a:pPr marL="228600" lvl="1" indent="-228600" algn="l" defTabSz="1066800">
            <a:lnSpc>
              <a:spcPct val="90000"/>
            </a:lnSpc>
            <a:spcBef>
              <a:spcPct val="0"/>
            </a:spcBef>
            <a:spcAft>
              <a:spcPct val="15000"/>
            </a:spcAft>
            <a:buChar char="••"/>
          </a:pPr>
          <a:r>
            <a:rPr lang="en-US" sz="2400" kern="1200" dirty="0" smtClean="0">
              <a:solidFill>
                <a:schemeClr val="tx1"/>
              </a:solidFill>
              <a:latin typeface="+mj-lt"/>
            </a:rPr>
            <a:t>Trust but verify</a:t>
          </a:r>
          <a:endParaRPr lang="en-US" sz="2400" kern="1200" dirty="0">
            <a:solidFill>
              <a:schemeClr val="tx1"/>
            </a:solidFill>
            <a:latin typeface="+mj-lt"/>
          </a:endParaRPr>
        </a:p>
      </dsp:txBody>
      <dsp:txXfrm rot="-5400000">
        <a:off x="2369185" y="3219180"/>
        <a:ext cx="3695621" cy="19851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4D458-6D41-4E38-BAEB-C20B7D471E4A}">
      <dsp:nvSpPr>
        <dsp:cNvPr id="0" name=""/>
        <dsp:cNvSpPr/>
      </dsp:nvSpPr>
      <dsp:spPr>
        <a:xfrm>
          <a:off x="1148890" y="220616"/>
          <a:ext cx="1988248" cy="1988551"/>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A4ECE59-0236-4CD2-A89D-D4C9F3980DE1}">
      <dsp:nvSpPr>
        <dsp:cNvPr id="0" name=""/>
        <dsp:cNvSpPr/>
      </dsp:nvSpPr>
      <dsp:spPr>
        <a:xfrm>
          <a:off x="1588358" y="938543"/>
          <a:ext cx="1104831" cy="55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mj-lt"/>
            </a:rPr>
            <a:t>Efficient</a:t>
          </a:r>
          <a:endParaRPr lang="en-US" sz="1200" kern="1200" dirty="0">
            <a:latin typeface="+mj-lt"/>
          </a:endParaRPr>
        </a:p>
      </dsp:txBody>
      <dsp:txXfrm>
        <a:off x="1588358" y="938543"/>
        <a:ext cx="1104831" cy="552283"/>
      </dsp:txXfrm>
    </dsp:sp>
    <dsp:sp modelId="{F9CC0090-82ED-4324-A761-075E2653EBCA}">
      <dsp:nvSpPr>
        <dsp:cNvPr id="0" name=""/>
        <dsp:cNvSpPr/>
      </dsp:nvSpPr>
      <dsp:spPr>
        <a:xfrm>
          <a:off x="596661" y="1363186"/>
          <a:ext cx="1988248" cy="1988551"/>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AFED24E-B242-4A3F-BA06-8621AFB845C8}">
      <dsp:nvSpPr>
        <dsp:cNvPr id="0" name=""/>
        <dsp:cNvSpPr/>
      </dsp:nvSpPr>
      <dsp:spPr>
        <a:xfrm>
          <a:off x="1038369" y="2087723"/>
          <a:ext cx="1104831" cy="55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mj-lt"/>
            </a:rPr>
            <a:t>Effective</a:t>
          </a:r>
          <a:endParaRPr lang="en-US" sz="1200" kern="1200" dirty="0">
            <a:latin typeface="+mj-lt"/>
          </a:endParaRPr>
        </a:p>
      </dsp:txBody>
      <dsp:txXfrm>
        <a:off x="1038369" y="2087723"/>
        <a:ext cx="1104831" cy="552283"/>
      </dsp:txXfrm>
    </dsp:sp>
    <dsp:sp modelId="{9120BA25-9268-4606-8EC4-5FC0EBEDB91E}">
      <dsp:nvSpPr>
        <dsp:cNvPr id="0" name=""/>
        <dsp:cNvSpPr/>
      </dsp:nvSpPr>
      <dsp:spPr>
        <a:xfrm>
          <a:off x="1290401" y="2642485"/>
          <a:ext cx="1708213" cy="1708898"/>
        </a:xfrm>
        <a:prstGeom prst="blockArc">
          <a:avLst>
            <a:gd name="adj1" fmla="val 13500000"/>
            <a:gd name="adj2" fmla="val 10800000"/>
            <a:gd name="adj3" fmla="val 1274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D12ACFF-75DD-46CF-9DDA-432C1362C3F9}">
      <dsp:nvSpPr>
        <dsp:cNvPr id="0" name=""/>
        <dsp:cNvSpPr/>
      </dsp:nvSpPr>
      <dsp:spPr>
        <a:xfrm>
          <a:off x="1590972" y="3238554"/>
          <a:ext cx="1104831" cy="55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latin typeface="+mj-lt"/>
            </a:rPr>
            <a:t>Accountable</a:t>
          </a:r>
          <a:endParaRPr lang="en-US" sz="1200" kern="1200" dirty="0">
            <a:latin typeface="+mj-lt"/>
          </a:endParaRPr>
        </a:p>
      </dsp:txBody>
      <dsp:txXfrm>
        <a:off x="1590972" y="3238554"/>
        <a:ext cx="1104831" cy="552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40111-5252-44A4-860C-EF24333A1729}">
      <dsp:nvSpPr>
        <dsp:cNvPr id="0" name=""/>
        <dsp:cNvSpPr/>
      </dsp:nvSpPr>
      <dsp:spPr>
        <a:xfrm rot="21300000">
          <a:off x="21863" y="2866562"/>
          <a:ext cx="6128473" cy="769275"/>
        </a:xfrm>
        <a:prstGeom prst="mathMinus">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1DD24BC-C64A-49AA-8918-F56617E49389}">
      <dsp:nvSpPr>
        <dsp:cNvPr id="0" name=""/>
        <dsp:cNvSpPr/>
      </dsp:nvSpPr>
      <dsp:spPr>
        <a:xfrm>
          <a:off x="740663" y="325120"/>
          <a:ext cx="1851660" cy="2600960"/>
        </a:xfrm>
        <a:prstGeom prst="downArrow">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72392BA-71CF-4B0B-BF7D-37E8AF6FE3FD}">
      <dsp:nvSpPr>
        <dsp:cNvPr id="0" name=""/>
        <dsp:cNvSpPr/>
      </dsp:nvSpPr>
      <dsp:spPr>
        <a:xfrm>
          <a:off x="2781301" y="0"/>
          <a:ext cx="2955032" cy="273100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Efficient &amp; Effective</a:t>
          </a:r>
          <a:endParaRPr lang="en-US" sz="2800" kern="1200" dirty="0">
            <a:latin typeface="+mj-lt"/>
          </a:endParaRPr>
        </a:p>
      </dsp:txBody>
      <dsp:txXfrm>
        <a:off x="2781301" y="0"/>
        <a:ext cx="2955032" cy="2731008"/>
      </dsp:txXfrm>
    </dsp:sp>
    <dsp:sp modelId="{258398CD-6093-4E77-8D88-CA17AA8B14BF}">
      <dsp:nvSpPr>
        <dsp:cNvPr id="0" name=""/>
        <dsp:cNvSpPr/>
      </dsp:nvSpPr>
      <dsp:spPr>
        <a:xfrm>
          <a:off x="3579876" y="3576320"/>
          <a:ext cx="1851660" cy="2600960"/>
        </a:xfrm>
        <a:prstGeom prst="upArrow">
          <a:avLst/>
        </a:prstGeom>
        <a:solidFill>
          <a:schemeClr val="accent2">
            <a:hueOff val="-8543487"/>
            <a:satOff val="24962"/>
            <a:lumOff val="-4706"/>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55D6254-CC21-4BC8-922F-7DE23F902E0C}">
      <dsp:nvSpPr>
        <dsp:cNvPr id="0" name=""/>
        <dsp:cNvSpPr/>
      </dsp:nvSpPr>
      <dsp:spPr>
        <a:xfrm>
          <a:off x="435865" y="3771392"/>
          <a:ext cx="2955032" cy="273100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Accountable</a:t>
          </a:r>
          <a:endParaRPr lang="en-US" sz="2800" kern="1200" dirty="0">
            <a:latin typeface="+mj-lt"/>
          </a:endParaRPr>
        </a:p>
      </dsp:txBody>
      <dsp:txXfrm>
        <a:off x="435865" y="3771392"/>
        <a:ext cx="2955032" cy="2731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823BC-182A-45A9-AC76-6E40FD7C2308}">
      <dsp:nvSpPr>
        <dsp:cNvPr id="0" name=""/>
        <dsp:cNvSpPr/>
      </dsp:nvSpPr>
      <dsp:spPr>
        <a:xfrm>
          <a:off x="2458" y="339273"/>
          <a:ext cx="1857095" cy="742838"/>
        </a:xfrm>
        <a:prstGeom prst="chevron">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effectLst/>
              <a:latin typeface="+mj-lt"/>
            </a:rPr>
            <a:t>1809</a:t>
          </a:r>
          <a:endParaRPr lang="en-US" sz="2400" kern="1200" baseline="0" dirty="0">
            <a:solidFill>
              <a:schemeClr val="tx1"/>
            </a:solidFill>
            <a:effectLst/>
            <a:latin typeface="+mj-lt"/>
          </a:endParaRPr>
        </a:p>
      </dsp:txBody>
      <dsp:txXfrm>
        <a:off x="373877" y="339273"/>
        <a:ext cx="1114257" cy="742838"/>
      </dsp:txXfrm>
    </dsp:sp>
    <dsp:sp modelId="{CB5CED88-97D3-4874-82A9-BFE1D2AEBE79}">
      <dsp:nvSpPr>
        <dsp:cNvPr id="0" name=""/>
        <dsp:cNvSpPr/>
      </dsp:nvSpPr>
      <dsp:spPr>
        <a:xfrm>
          <a:off x="1618131" y="402414"/>
          <a:ext cx="4589379" cy="616555"/>
        </a:xfrm>
        <a:prstGeom prst="chevron">
          <a:avLst/>
        </a:prstGeom>
        <a:solidFill>
          <a:schemeClr val="accent2">
            <a:tint val="40000"/>
            <a:alpha val="90000"/>
            <a:hueOff val="0"/>
            <a:satOff val="0"/>
            <a:lumOff val="0"/>
            <a:alphaOff val="0"/>
          </a:schemeClr>
        </a:solidFill>
        <a:ln w="2642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Procurement Act</a:t>
          </a:r>
          <a:endParaRPr lang="en-US" sz="2400" kern="1200" dirty="0">
            <a:latin typeface="+mj-lt"/>
          </a:endParaRPr>
        </a:p>
      </dsp:txBody>
      <dsp:txXfrm>
        <a:off x="1926409" y="402414"/>
        <a:ext cx="3972824" cy="616555"/>
      </dsp:txXfrm>
    </dsp:sp>
    <dsp:sp modelId="{5741C070-8966-4566-B969-8546CF75AEC0}">
      <dsp:nvSpPr>
        <dsp:cNvPr id="0" name=""/>
        <dsp:cNvSpPr/>
      </dsp:nvSpPr>
      <dsp:spPr>
        <a:xfrm>
          <a:off x="2458" y="1186109"/>
          <a:ext cx="1857095" cy="742838"/>
        </a:xfrm>
        <a:prstGeom prst="chevron">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1861</a:t>
          </a:r>
          <a:endParaRPr lang="en-US" sz="2400" kern="1200" baseline="0" dirty="0">
            <a:solidFill>
              <a:schemeClr val="tx1"/>
            </a:solidFill>
            <a:latin typeface="+mj-lt"/>
          </a:endParaRPr>
        </a:p>
      </dsp:txBody>
      <dsp:txXfrm>
        <a:off x="373877" y="1186109"/>
        <a:ext cx="1114257" cy="742838"/>
      </dsp:txXfrm>
    </dsp:sp>
    <dsp:sp modelId="{FE33578E-46DD-4C97-BF9C-0BE0FBED0412}">
      <dsp:nvSpPr>
        <dsp:cNvPr id="0" name=""/>
        <dsp:cNvSpPr/>
      </dsp:nvSpPr>
      <dsp:spPr>
        <a:xfrm>
          <a:off x="1618131" y="1249250"/>
          <a:ext cx="4665909" cy="616555"/>
        </a:xfrm>
        <a:prstGeom prst="chevron">
          <a:avLst/>
        </a:prstGeom>
        <a:solidFill>
          <a:schemeClr val="accent3">
            <a:tint val="40000"/>
            <a:alpha val="90000"/>
            <a:hueOff val="0"/>
            <a:satOff val="0"/>
            <a:lumOff val="0"/>
            <a:alphaOff val="0"/>
          </a:schemeClr>
        </a:solidFill>
        <a:ln w="2642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Civil Sundry Appropriations Act</a:t>
          </a:r>
          <a:endParaRPr lang="en-US" sz="2400" kern="1200" dirty="0">
            <a:latin typeface="+mj-lt"/>
          </a:endParaRPr>
        </a:p>
      </dsp:txBody>
      <dsp:txXfrm>
        <a:off x="1926409" y="1249250"/>
        <a:ext cx="4049354" cy="616555"/>
      </dsp:txXfrm>
    </dsp:sp>
    <dsp:sp modelId="{6D6756D4-373E-4905-A47C-19AA18A8DB26}">
      <dsp:nvSpPr>
        <dsp:cNvPr id="0" name=""/>
        <dsp:cNvSpPr/>
      </dsp:nvSpPr>
      <dsp:spPr>
        <a:xfrm>
          <a:off x="2458" y="2032945"/>
          <a:ext cx="1857095" cy="742838"/>
        </a:xfrm>
        <a:prstGeom prst="chevron">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1863</a:t>
          </a:r>
          <a:endParaRPr lang="en-US" sz="2400" kern="1200" baseline="0" dirty="0">
            <a:solidFill>
              <a:schemeClr val="tx1"/>
            </a:solidFill>
            <a:latin typeface="+mj-lt"/>
          </a:endParaRPr>
        </a:p>
      </dsp:txBody>
      <dsp:txXfrm>
        <a:off x="373877" y="2032945"/>
        <a:ext cx="1114257" cy="742838"/>
      </dsp:txXfrm>
    </dsp:sp>
    <dsp:sp modelId="{4D369276-6F9B-46A9-B3E1-CC688FFEFDEC}">
      <dsp:nvSpPr>
        <dsp:cNvPr id="0" name=""/>
        <dsp:cNvSpPr/>
      </dsp:nvSpPr>
      <dsp:spPr>
        <a:xfrm>
          <a:off x="1618131" y="2096086"/>
          <a:ext cx="4579591" cy="616555"/>
        </a:xfrm>
        <a:prstGeom prst="chevron">
          <a:avLst/>
        </a:prstGeom>
        <a:solidFill>
          <a:schemeClr val="accent4">
            <a:tint val="40000"/>
            <a:alpha val="90000"/>
            <a:hueOff val="0"/>
            <a:satOff val="0"/>
            <a:lumOff val="0"/>
            <a:alphaOff val="0"/>
          </a:schemeClr>
        </a:solidFill>
        <a:ln w="2642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False Claims Act</a:t>
          </a:r>
          <a:endParaRPr lang="en-US" sz="2400" kern="1200" dirty="0">
            <a:latin typeface="+mj-lt"/>
          </a:endParaRPr>
        </a:p>
      </dsp:txBody>
      <dsp:txXfrm>
        <a:off x="1926409" y="2096086"/>
        <a:ext cx="3963036" cy="616555"/>
      </dsp:txXfrm>
    </dsp:sp>
    <dsp:sp modelId="{7D51295F-8866-45A9-B60D-0E9128780B91}">
      <dsp:nvSpPr>
        <dsp:cNvPr id="0" name=""/>
        <dsp:cNvSpPr/>
      </dsp:nvSpPr>
      <dsp:spPr>
        <a:xfrm>
          <a:off x="2458" y="2879780"/>
          <a:ext cx="1857095" cy="742838"/>
        </a:xfrm>
        <a:prstGeom prst="chevron">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1977</a:t>
          </a:r>
          <a:endParaRPr lang="en-US" sz="2400" kern="1200" baseline="0" dirty="0">
            <a:solidFill>
              <a:schemeClr val="tx1"/>
            </a:solidFill>
            <a:latin typeface="+mj-lt"/>
          </a:endParaRPr>
        </a:p>
      </dsp:txBody>
      <dsp:txXfrm>
        <a:off x="373877" y="2879780"/>
        <a:ext cx="1114257" cy="742838"/>
      </dsp:txXfrm>
    </dsp:sp>
    <dsp:sp modelId="{2AA19C84-7686-40FB-B245-779C089CB21B}">
      <dsp:nvSpPr>
        <dsp:cNvPr id="0" name=""/>
        <dsp:cNvSpPr/>
      </dsp:nvSpPr>
      <dsp:spPr>
        <a:xfrm>
          <a:off x="1618131" y="2942922"/>
          <a:ext cx="4618681" cy="616555"/>
        </a:xfrm>
        <a:prstGeom prst="chevron">
          <a:avLst/>
        </a:prstGeom>
        <a:solidFill>
          <a:schemeClr val="accent5">
            <a:tint val="40000"/>
            <a:alpha val="90000"/>
            <a:hueOff val="0"/>
            <a:satOff val="0"/>
            <a:lumOff val="0"/>
            <a:alphaOff val="0"/>
          </a:schemeClr>
        </a:solidFill>
        <a:ln w="2642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Foreign Corrupt Practices Act</a:t>
          </a:r>
          <a:endParaRPr lang="en-US" sz="2400" kern="1200" dirty="0">
            <a:latin typeface="+mj-lt"/>
          </a:endParaRPr>
        </a:p>
      </dsp:txBody>
      <dsp:txXfrm>
        <a:off x="1926409" y="2942922"/>
        <a:ext cx="4002126" cy="616555"/>
      </dsp:txXfrm>
    </dsp:sp>
    <dsp:sp modelId="{9F1BF857-438A-4BB1-AD0F-725DAB7116D1}">
      <dsp:nvSpPr>
        <dsp:cNvPr id="0" name=""/>
        <dsp:cNvSpPr/>
      </dsp:nvSpPr>
      <dsp:spPr>
        <a:xfrm>
          <a:off x="38099" y="3733799"/>
          <a:ext cx="1857095" cy="742838"/>
        </a:xfrm>
        <a:prstGeom prst="chevron">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1984</a:t>
          </a:r>
          <a:endParaRPr lang="en-US" sz="2400" kern="1200" baseline="0" dirty="0">
            <a:solidFill>
              <a:schemeClr val="tx1"/>
            </a:solidFill>
            <a:latin typeface="+mj-lt"/>
          </a:endParaRPr>
        </a:p>
      </dsp:txBody>
      <dsp:txXfrm>
        <a:off x="409518" y="3733799"/>
        <a:ext cx="1114257" cy="742838"/>
      </dsp:txXfrm>
    </dsp:sp>
    <dsp:sp modelId="{38E027B0-EF45-4DA1-BC7C-E38994CFF2CD}">
      <dsp:nvSpPr>
        <dsp:cNvPr id="0" name=""/>
        <dsp:cNvSpPr/>
      </dsp:nvSpPr>
      <dsp:spPr>
        <a:xfrm>
          <a:off x="1618131" y="3789757"/>
          <a:ext cx="4608724" cy="616555"/>
        </a:xfrm>
        <a:prstGeom prst="chevron">
          <a:avLst/>
        </a:prstGeom>
        <a:solidFill>
          <a:schemeClr val="accent6">
            <a:tint val="40000"/>
            <a:alpha val="90000"/>
            <a:hueOff val="0"/>
            <a:satOff val="0"/>
            <a:lumOff val="0"/>
            <a:alphaOff val="0"/>
          </a:schemeClr>
        </a:solidFill>
        <a:ln w="2642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Competition in Contracting Act</a:t>
          </a:r>
          <a:endParaRPr lang="en-US" sz="2400" kern="1200" dirty="0">
            <a:latin typeface="+mj-lt"/>
          </a:endParaRPr>
        </a:p>
      </dsp:txBody>
      <dsp:txXfrm>
        <a:off x="1926409" y="3789757"/>
        <a:ext cx="3992169" cy="616555"/>
      </dsp:txXfrm>
    </dsp:sp>
    <dsp:sp modelId="{773AEF27-AFF7-48E4-B4D3-A14F066B13A7}">
      <dsp:nvSpPr>
        <dsp:cNvPr id="0" name=""/>
        <dsp:cNvSpPr/>
      </dsp:nvSpPr>
      <dsp:spPr>
        <a:xfrm>
          <a:off x="2458" y="4573452"/>
          <a:ext cx="1857095" cy="742838"/>
        </a:xfrm>
        <a:prstGeom prst="chevron">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1986</a:t>
          </a:r>
          <a:endParaRPr lang="en-US" sz="2400" kern="1200" baseline="0" dirty="0">
            <a:solidFill>
              <a:schemeClr val="tx1"/>
            </a:solidFill>
            <a:latin typeface="+mj-lt"/>
          </a:endParaRPr>
        </a:p>
      </dsp:txBody>
      <dsp:txXfrm>
        <a:off x="373877" y="4573452"/>
        <a:ext cx="1114257" cy="742838"/>
      </dsp:txXfrm>
    </dsp:sp>
    <dsp:sp modelId="{41E0FC31-6E29-4636-A521-30C9D6FAB914}">
      <dsp:nvSpPr>
        <dsp:cNvPr id="0" name=""/>
        <dsp:cNvSpPr/>
      </dsp:nvSpPr>
      <dsp:spPr>
        <a:xfrm>
          <a:off x="1618131" y="4636593"/>
          <a:ext cx="4571407" cy="616555"/>
        </a:xfrm>
        <a:prstGeom prst="chevron">
          <a:avLst/>
        </a:prstGeom>
        <a:solidFill>
          <a:schemeClr val="accent2">
            <a:tint val="40000"/>
            <a:alpha val="90000"/>
            <a:hueOff val="0"/>
            <a:satOff val="0"/>
            <a:lumOff val="0"/>
            <a:alphaOff val="0"/>
          </a:schemeClr>
        </a:solidFill>
        <a:ln w="2642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Anti-Kickback Act of 1986</a:t>
          </a:r>
          <a:endParaRPr lang="en-US" sz="2400" kern="1200" dirty="0">
            <a:latin typeface="+mj-lt"/>
          </a:endParaRPr>
        </a:p>
      </dsp:txBody>
      <dsp:txXfrm>
        <a:off x="1926409" y="4636593"/>
        <a:ext cx="3954852" cy="616555"/>
      </dsp:txXfrm>
    </dsp:sp>
    <dsp:sp modelId="{C1204CE6-EFBC-417B-BA3D-2C02D7E59C3A}">
      <dsp:nvSpPr>
        <dsp:cNvPr id="0" name=""/>
        <dsp:cNvSpPr/>
      </dsp:nvSpPr>
      <dsp:spPr>
        <a:xfrm>
          <a:off x="2458" y="5420288"/>
          <a:ext cx="1857095" cy="742838"/>
        </a:xfrm>
        <a:prstGeom prst="chevron">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baseline="0" dirty="0" smtClean="0">
              <a:solidFill>
                <a:schemeClr val="tx1"/>
              </a:solidFill>
              <a:latin typeface="+mj-lt"/>
            </a:rPr>
            <a:t>2009</a:t>
          </a:r>
          <a:endParaRPr lang="en-US" sz="2400" kern="1200" baseline="0" dirty="0">
            <a:solidFill>
              <a:schemeClr val="tx1"/>
            </a:solidFill>
            <a:latin typeface="+mj-lt"/>
          </a:endParaRPr>
        </a:p>
      </dsp:txBody>
      <dsp:txXfrm>
        <a:off x="373877" y="5420288"/>
        <a:ext cx="1114257" cy="742838"/>
      </dsp:txXfrm>
    </dsp:sp>
    <dsp:sp modelId="{D91A309C-9136-4657-A628-AF9B70A92624}">
      <dsp:nvSpPr>
        <dsp:cNvPr id="0" name=""/>
        <dsp:cNvSpPr/>
      </dsp:nvSpPr>
      <dsp:spPr>
        <a:xfrm>
          <a:off x="1618131" y="5483429"/>
          <a:ext cx="4611205" cy="616555"/>
        </a:xfrm>
        <a:prstGeom prst="chevron">
          <a:avLst/>
        </a:prstGeom>
        <a:solidFill>
          <a:schemeClr val="accent3">
            <a:tint val="40000"/>
            <a:alpha val="90000"/>
            <a:hueOff val="0"/>
            <a:satOff val="0"/>
            <a:lumOff val="0"/>
            <a:alphaOff val="0"/>
          </a:schemeClr>
        </a:solidFill>
        <a:ln w="2642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mj-lt"/>
            </a:rPr>
            <a:t>Fraud &amp; Enforcement Recovery Act</a:t>
          </a:r>
          <a:endParaRPr lang="en-US" sz="2400" kern="1200" dirty="0">
            <a:latin typeface="+mj-lt"/>
          </a:endParaRPr>
        </a:p>
      </dsp:txBody>
      <dsp:txXfrm>
        <a:off x="1926409" y="5483429"/>
        <a:ext cx="3994650" cy="6165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0D71D-61B6-4DC1-A8D9-AAE457D57513}">
      <dsp:nvSpPr>
        <dsp:cNvPr id="0" name=""/>
        <dsp:cNvSpPr/>
      </dsp:nvSpPr>
      <dsp:spPr>
        <a:xfrm>
          <a:off x="0" y="536800"/>
          <a:ext cx="6172199" cy="121680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Transparency</a:t>
          </a:r>
          <a:endParaRPr lang="en-US" sz="2800" kern="1200" dirty="0">
            <a:solidFill>
              <a:schemeClr val="tx1"/>
            </a:solidFill>
            <a:latin typeface="+mj-lt"/>
          </a:endParaRPr>
        </a:p>
      </dsp:txBody>
      <dsp:txXfrm>
        <a:off x="59399" y="596199"/>
        <a:ext cx="6053401" cy="1098002"/>
      </dsp:txXfrm>
    </dsp:sp>
    <dsp:sp modelId="{4593F2BE-9909-4CAB-827D-C54227B5D43B}">
      <dsp:nvSpPr>
        <dsp:cNvPr id="0" name=""/>
        <dsp:cNvSpPr/>
      </dsp:nvSpPr>
      <dsp:spPr>
        <a:xfrm>
          <a:off x="0" y="1940800"/>
          <a:ext cx="6172199" cy="1216800"/>
        </a:xfrm>
        <a:prstGeom prst="roundRect">
          <a:avLst/>
        </a:prstGeom>
        <a:solidFill>
          <a:schemeClr val="accent2">
            <a:hueOff val="-2847829"/>
            <a:satOff val="8321"/>
            <a:lumOff val="-1569"/>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Fairness</a:t>
          </a:r>
          <a:endParaRPr lang="en-US" sz="2800" kern="1200" dirty="0">
            <a:solidFill>
              <a:schemeClr val="tx1"/>
            </a:solidFill>
            <a:latin typeface="+mj-lt"/>
          </a:endParaRPr>
        </a:p>
      </dsp:txBody>
      <dsp:txXfrm>
        <a:off x="59399" y="2000199"/>
        <a:ext cx="6053401" cy="1098002"/>
      </dsp:txXfrm>
    </dsp:sp>
    <dsp:sp modelId="{76829495-EB5C-4E2E-B5E4-5FBF29D8558C}">
      <dsp:nvSpPr>
        <dsp:cNvPr id="0" name=""/>
        <dsp:cNvSpPr/>
      </dsp:nvSpPr>
      <dsp:spPr>
        <a:xfrm>
          <a:off x="0" y="3344800"/>
          <a:ext cx="6172199" cy="1216800"/>
        </a:xfrm>
        <a:prstGeom prst="roundRect">
          <a:avLst/>
        </a:prstGeom>
        <a:solidFill>
          <a:schemeClr val="accent2">
            <a:hueOff val="-5695658"/>
            <a:satOff val="16641"/>
            <a:lumOff val="-3137"/>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Competition</a:t>
          </a:r>
          <a:endParaRPr lang="en-US" sz="2800" kern="1200" dirty="0">
            <a:solidFill>
              <a:schemeClr val="tx1"/>
            </a:solidFill>
            <a:latin typeface="+mj-lt"/>
          </a:endParaRPr>
        </a:p>
      </dsp:txBody>
      <dsp:txXfrm>
        <a:off x="59399" y="3404199"/>
        <a:ext cx="6053401" cy="1098002"/>
      </dsp:txXfrm>
    </dsp:sp>
    <dsp:sp modelId="{C12081E6-D205-431F-AA28-99567805448B}">
      <dsp:nvSpPr>
        <dsp:cNvPr id="0" name=""/>
        <dsp:cNvSpPr/>
      </dsp:nvSpPr>
      <dsp:spPr>
        <a:xfrm>
          <a:off x="0" y="4748800"/>
          <a:ext cx="6172199" cy="1216800"/>
        </a:xfrm>
        <a:prstGeom prst="roundRect">
          <a:avLst/>
        </a:prstGeom>
        <a:solidFill>
          <a:schemeClr val="accent2">
            <a:hueOff val="-8543487"/>
            <a:satOff val="24962"/>
            <a:lumOff val="-4706"/>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Accountability</a:t>
          </a:r>
          <a:endParaRPr lang="en-US" sz="2800" kern="1200" dirty="0">
            <a:solidFill>
              <a:schemeClr val="tx1"/>
            </a:solidFill>
            <a:latin typeface="+mj-lt"/>
          </a:endParaRPr>
        </a:p>
      </dsp:txBody>
      <dsp:txXfrm>
        <a:off x="59399" y="4808199"/>
        <a:ext cx="6053401"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B39EE-F919-42A6-870F-F444900F069E}">
      <dsp:nvSpPr>
        <dsp:cNvPr id="0" name=""/>
        <dsp:cNvSpPr/>
      </dsp:nvSpPr>
      <dsp:spPr>
        <a:xfrm>
          <a:off x="0" y="613839"/>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3208D3-60C9-465C-B24D-D61AAD8705A9}">
      <dsp:nvSpPr>
        <dsp:cNvPr id="0" name=""/>
        <dsp:cNvSpPr/>
      </dsp:nvSpPr>
      <dsp:spPr>
        <a:xfrm>
          <a:off x="266700" y="2"/>
          <a:ext cx="4320540" cy="106272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Gifts</a:t>
          </a:r>
          <a:endParaRPr lang="en-US" sz="2800" kern="1200" dirty="0">
            <a:solidFill>
              <a:schemeClr val="tx1"/>
            </a:solidFill>
            <a:latin typeface="+mj-lt"/>
          </a:endParaRPr>
        </a:p>
      </dsp:txBody>
      <dsp:txXfrm>
        <a:off x="318578" y="51880"/>
        <a:ext cx="4216784" cy="958964"/>
      </dsp:txXfrm>
    </dsp:sp>
    <dsp:sp modelId="{7F811325-4001-4E97-B508-7C09C324CCDA}">
      <dsp:nvSpPr>
        <dsp:cNvPr id="0" name=""/>
        <dsp:cNvSpPr/>
      </dsp:nvSpPr>
      <dsp:spPr>
        <a:xfrm>
          <a:off x="0" y="224680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F78C997-A309-4012-9FC7-1AE7E5801E17}">
      <dsp:nvSpPr>
        <dsp:cNvPr id="0" name=""/>
        <dsp:cNvSpPr/>
      </dsp:nvSpPr>
      <dsp:spPr>
        <a:xfrm>
          <a:off x="308610" y="1715440"/>
          <a:ext cx="4320540" cy="1062720"/>
        </a:xfrm>
        <a:prstGeom prst="roundRect">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Conflicts</a:t>
          </a:r>
          <a:endParaRPr lang="en-US" sz="2800" kern="1200" dirty="0">
            <a:solidFill>
              <a:schemeClr val="tx1"/>
            </a:solidFill>
            <a:latin typeface="+mj-lt"/>
          </a:endParaRPr>
        </a:p>
      </dsp:txBody>
      <dsp:txXfrm>
        <a:off x="360488" y="1767318"/>
        <a:ext cx="4216784" cy="958964"/>
      </dsp:txXfrm>
    </dsp:sp>
    <dsp:sp modelId="{52D91216-4ABA-40F7-A0B0-05CF26BB6954}">
      <dsp:nvSpPr>
        <dsp:cNvPr id="0" name=""/>
        <dsp:cNvSpPr/>
      </dsp:nvSpPr>
      <dsp:spPr>
        <a:xfrm>
          <a:off x="0" y="387976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AC9A004-F77E-464A-822F-0685FDDD6913}">
      <dsp:nvSpPr>
        <dsp:cNvPr id="0" name=""/>
        <dsp:cNvSpPr/>
      </dsp:nvSpPr>
      <dsp:spPr>
        <a:xfrm>
          <a:off x="308610" y="3348400"/>
          <a:ext cx="4320540" cy="1062720"/>
        </a:xfrm>
        <a:prstGeom prst="roundRect">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Financial Interest</a:t>
          </a:r>
          <a:endParaRPr lang="en-US" sz="2800" kern="1200" dirty="0">
            <a:solidFill>
              <a:schemeClr val="tx1"/>
            </a:solidFill>
            <a:latin typeface="+mj-lt"/>
          </a:endParaRPr>
        </a:p>
      </dsp:txBody>
      <dsp:txXfrm>
        <a:off x="360488" y="3400278"/>
        <a:ext cx="4216784" cy="958964"/>
      </dsp:txXfrm>
    </dsp:sp>
    <dsp:sp modelId="{E32253F9-936D-4EEF-88A6-E805176DA69A}">
      <dsp:nvSpPr>
        <dsp:cNvPr id="0" name=""/>
        <dsp:cNvSpPr/>
      </dsp:nvSpPr>
      <dsp:spPr>
        <a:xfrm>
          <a:off x="0" y="551272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F0831B1-F371-435C-B517-947F868E35F4}">
      <dsp:nvSpPr>
        <dsp:cNvPr id="0" name=""/>
        <dsp:cNvSpPr/>
      </dsp:nvSpPr>
      <dsp:spPr>
        <a:xfrm>
          <a:off x="308610" y="4981360"/>
          <a:ext cx="4320540" cy="1062720"/>
        </a:xfrm>
        <a:prstGeom prst="roundRect">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Assistance</a:t>
          </a:r>
          <a:endParaRPr lang="en-US" sz="2800" kern="1200" dirty="0">
            <a:solidFill>
              <a:schemeClr val="tx1"/>
            </a:solidFill>
            <a:latin typeface="+mj-lt"/>
          </a:endParaRPr>
        </a:p>
      </dsp:txBody>
      <dsp:txXfrm>
        <a:off x="360488" y="5033238"/>
        <a:ext cx="4216784" cy="9589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B39EE-F919-42A6-870F-F444900F069E}">
      <dsp:nvSpPr>
        <dsp:cNvPr id="0" name=""/>
        <dsp:cNvSpPr/>
      </dsp:nvSpPr>
      <dsp:spPr>
        <a:xfrm>
          <a:off x="0" y="613839"/>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3208D3-60C9-465C-B24D-D61AAD8705A9}">
      <dsp:nvSpPr>
        <dsp:cNvPr id="0" name=""/>
        <dsp:cNvSpPr/>
      </dsp:nvSpPr>
      <dsp:spPr>
        <a:xfrm>
          <a:off x="266700" y="2"/>
          <a:ext cx="4320540" cy="106272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Post-Employment</a:t>
          </a:r>
          <a:endParaRPr lang="en-US" sz="2800" kern="1200" dirty="0">
            <a:solidFill>
              <a:schemeClr val="tx1"/>
            </a:solidFill>
            <a:latin typeface="+mj-lt"/>
          </a:endParaRPr>
        </a:p>
      </dsp:txBody>
      <dsp:txXfrm>
        <a:off x="318578" y="51880"/>
        <a:ext cx="4216784" cy="958964"/>
      </dsp:txXfrm>
    </dsp:sp>
    <dsp:sp modelId="{7F811325-4001-4E97-B508-7C09C324CCDA}">
      <dsp:nvSpPr>
        <dsp:cNvPr id="0" name=""/>
        <dsp:cNvSpPr/>
      </dsp:nvSpPr>
      <dsp:spPr>
        <a:xfrm>
          <a:off x="0" y="224680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F78C997-A309-4012-9FC7-1AE7E5801E17}">
      <dsp:nvSpPr>
        <dsp:cNvPr id="0" name=""/>
        <dsp:cNvSpPr/>
      </dsp:nvSpPr>
      <dsp:spPr>
        <a:xfrm>
          <a:off x="308610" y="1715440"/>
          <a:ext cx="4320540" cy="1062720"/>
        </a:xfrm>
        <a:prstGeom prst="roundRect">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Confidential Information</a:t>
          </a:r>
          <a:endParaRPr lang="en-US" sz="2800" kern="1200" dirty="0">
            <a:solidFill>
              <a:schemeClr val="tx1"/>
            </a:solidFill>
            <a:latin typeface="+mj-lt"/>
          </a:endParaRPr>
        </a:p>
      </dsp:txBody>
      <dsp:txXfrm>
        <a:off x="360488" y="1767318"/>
        <a:ext cx="4216784" cy="958964"/>
      </dsp:txXfrm>
    </dsp:sp>
    <dsp:sp modelId="{52D91216-4ABA-40F7-A0B0-05CF26BB6954}">
      <dsp:nvSpPr>
        <dsp:cNvPr id="0" name=""/>
        <dsp:cNvSpPr/>
      </dsp:nvSpPr>
      <dsp:spPr>
        <a:xfrm>
          <a:off x="0" y="387976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AC9A004-F77E-464A-822F-0685FDDD6913}">
      <dsp:nvSpPr>
        <dsp:cNvPr id="0" name=""/>
        <dsp:cNvSpPr/>
      </dsp:nvSpPr>
      <dsp:spPr>
        <a:xfrm>
          <a:off x="308610" y="3348400"/>
          <a:ext cx="4320540" cy="1062720"/>
        </a:xfrm>
        <a:prstGeom prst="roundRect">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Compensation</a:t>
          </a:r>
          <a:endParaRPr lang="en-US" sz="2800" kern="1200" dirty="0">
            <a:solidFill>
              <a:schemeClr val="tx1"/>
            </a:solidFill>
            <a:latin typeface="+mj-lt"/>
          </a:endParaRPr>
        </a:p>
      </dsp:txBody>
      <dsp:txXfrm>
        <a:off x="360488" y="3400278"/>
        <a:ext cx="4216784" cy="958964"/>
      </dsp:txXfrm>
    </dsp:sp>
    <dsp:sp modelId="{E32253F9-936D-4EEF-88A6-E805176DA69A}">
      <dsp:nvSpPr>
        <dsp:cNvPr id="0" name=""/>
        <dsp:cNvSpPr/>
      </dsp:nvSpPr>
      <dsp:spPr>
        <a:xfrm>
          <a:off x="0" y="551272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F0831B1-F371-435C-B517-947F868E35F4}">
      <dsp:nvSpPr>
        <dsp:cNvPr id="0" name=""/>
        <dsp:cNvSpPr/>
      </dsp:nvSpPr>
      <dsp:spPr>
        <a:xfrm>
          <a:off x="308610" y="4981360"/>
          <a:ext cx="4320540" cy="1062720"/>
        </a:xfrm>
        <a:prstGeom prst="roundRect">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Crimes</a:t>
          </a:r>
          <a:endParaRPr lang="en-US" sz="2800" kern="1200" dirty="0">
            <a:solidFill>
              <a:schemeClr val="tx1"/>
            </a:solidFill>
            <a:latin typeface="+mj-lt"/>
          </a:endParaRPr>
        </a:p>
      </dsp:txBody>
      <dsp:txXfrm>
        <a:off x="360488" y="5033238"/>
        <a:ext cx="4216784" cy="9589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B39EE-F919-42A6-870F-F444900F069E}">
      <dsp:nvSpPr>
        <dsp:cNvPr id="0" name=""/>
        <dsp:cNvSpPr/>
      </dsp:nvSpPr>
      <dsp:spPr>
        <a:xfrm>
          <a:off x="0" y="613839"/>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3208D3-60C9-465C-B24D-D61AAD8705A9}">
      <dsp:nvSpPr>
        <dsp:cNvPr id="0" name=""/>
        <dsp:cNvSpPr/>
      </dsp:nvSpPr>
      <dsp:spPr>
        <a:xfrm>
          <a:off x="266700" y="0"/>
          <a:ext cx="4320540" cy="106272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Changing Contract or Solicitation Scope</a:t>
          </a:r>
          <a:endParaRPr lang="en-US" sz="2800" kern="1200" dirty="0">
            <a:solidFill>
              <a:schemeClr val="tx1"/>
            </a:solidFill>
            <a:latin typeface="+mj-lt"/>
          </a:endParaRPr>
        </a:p>
      </dsp:txBody>
      <dsp:txXfrm>
        <a:off x="318578" y="51878"/>
        <a:ext cx="4216784" cy="958964"/>
      </dsp:txXfrm>
    </dsp:sp>
    <dsp:sp modelId="{7F811325-4001-4E97-B508-7C09C324CCDA}">
      <dsp:nvSpPr>
        <dsp:cNvPr id="0" name=""/>
        <dsp:cNvSpPr/>
      </dsp:nvSpPr>
      <dsp:spPr>
        <a:xfrm>
          <a:off x="0" y="2209799"/>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F78C997-A309-4012-9FC7-1AE7E5801E17}">
      <dsp:nvSpPr>
        <dsp:cNvPr id="0" name=""/>
        <dsp:cNvSpPr/>
      </dsp:nvSpPr>
      <dsp:spPr>
        <a:xfrm>
          <a:off x="308610" y="1715440"/>
          <a:ext cx="4320540" cy="1062720"/>
        </a:xfrm>
        <a:prstGeom prst="roundRect">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Emergency Procurements</a:t>
          </a:r>
          <a:endParaRPr lang="en-US" sz="2800" kern="1200" dirty="0">
            <a:solidFill>
              <a:schemeClr val="tx1"/>
            </a:solidFill>
            <a:latin typeface="+mj-lt"/>
          </a:endParaRPr>
        </a:p>
      </dsp:txBody>
      <dsp:txXfrm>
        <a:off x="360488" y="1767318"/>
        <a:ext cx="4216784" cy="958964"/>
      </dsp:txXfrm>
    </dsp:sp>
    <dsp:sp modelId="{52D91216-4ABA-40F7-A0B0-05CF26BB6954}">
      <dsp:nvSpPr>
        <dsp:cNvPr id="0" name=""/>
        <dsp:cNvSpPr/>
      </dsp:nvSpPr>
      <dsp:spPr>
        <a:xfrm>
          <a:off x="0" y="387976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AC9A004-F77E-464A-822F-0685FDDD6913}">
      <dsp:nvSpPr>
        <dsp:cNvPr id="0" name=""/>
        <dsp:cNvSpPr/>
      </dsp:nvSpPr>
      <dsp:spPr>
        <a:xfrm>
          <a:off x="308610" y="3348400"/>
          <a:ext cx="4320540" cy="1062720"/>
        </a:xfrm>
        <a:prstGeom prst="roundRect">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Small Purchases</a:t>
          </a:r>
          <a:endParaRPr lang="en-US" sz="2800" kern="1200" dirty="0">
            <a:solidFill>
              <a:schemeClr val="tx1"/>
            </a:solidFill>
            <a:latin typeface="+mj-lt"/>
          </a:endParaRPr>
        </a:p>
      </dsp:txBody>
      <dsp:txXfrm>
        <a:off x="360488" y="3400278"/>
        <a:ext cx="4216784" cy="958964"/>
      </dsp:txXfrm>
    </dsp:sp>
    <dsp:sp modelId="{E32253F9-936D-4EEF-88A6-E805176DA69A}">
      <dsp:nvSpPr>
        <dsp:cNvPr id="0" name=""/>
        <dsp:cNvSpPr/>
      </dsp:nvSpPr>
      <dsp:spPr>
        <a:xfrm>
          <a:off x="0" y="551272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F0831B1-F371-435C-B517-947F868E35F4}">
      <dsp:nvSpPr>
        <dsp:cNvPr id="0" name=""/>
        <dsp:cNvSpPr/>
      </dsp:nvSpPr>
      <dsp:spPr>
        <a:xfrm>
          <a:off x="308610" y="4981360"/>
          <a:ext cx="4320540" cy="1062720"/>
        </a:xfrm>
        <a:prstGeom prst="roundRect">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Sole Source Procurements</a:t>
          </a:r>
          <a:endParaRPr lang="en-US" sz="2800" kern="1200" dirty="0">
            <a:solidFill>
              <a:schemeClr val="tx1"/>
            </a:solidFill>
            <a:latin typeface="+mj-lt"/>
          </a:endParaRPr>
        </a:p>
      </dsp:txBody>
      <dsp:txXfrm>
        <a:off x="360488" y="5033238"/>
        <a:ext cx="4216784" cy="9589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B39EE-F919-42A6-870F-F444900F069E}">
      <dsp:nvSpPr>
        <dsp:cNvPr id="0" name=""/>
        <dsp:cNvSpPr/>
      </dsp:nvSpPr>
      <dsp:spPr>
        <a:xfrm>
          <a:off x="0" y="613839"/>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3208D3-60C9-465C-B24D-D61AAD8705A9}">
      <dsp:nvSpPr>
        <dsp:cNvPr id="0" name=""/>
        <dsp:cNvSpPr/>
      </dsp:nvSpPr>
      <dsp:spPr>
        <a:xfrm>
          <a:off x="266700" y="2"/>
          <a:ext cx="4320540" cy="106272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Protest Delays</a:t>
          </a:r>
          <a:endParaRPr lang="en-US" sz="2800" kern="1200" dirty="0">
            <a:solidFill>
              <a:schemeClr val="tx1"/>
            </a:solidFill>
            <a:latin typeface="+mj-lt"/>
          </a:endParaRPr>
        </a:p>
      </dsp:txBody>
      <dsp:txXfrm>
        <a:off x="318578" y="51880"/>
        <a:ext cx="4216784" cy="958964"/>
      </dsp:txXfrm>
    </dsp:sp>
    <dsp:sp modelId="{7F811325-4001-4E97-B508-7C09C324CCDA}">
      <dsp:nvSpPr>
        <dsp:cNvPr id="0" name=""/>
        <dsp:cNvSpPr/>
      </dsp:nvSpPr>
      <dsp:spPr>
        <a:xfrm>
          <a:off x="0" y="224680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F78C997-A309-4012-9FC7-1AE7E5801E17}">
      <dsp:nvSpPr>
        <dsp:cNvPr id="0" name=""/>
        <dsp:cNvSpPr/>
      </dsp:nvSpPr>
      <dsp:spPr>
        <a:xfrm>
          <a:off x="308610" y="1715440"/>
          <a:ext cx="4320540" cy="1062720"/>
        </a:xfrm>
        <a:prstGeom prst="roundRect">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Public Records &amp; Retention</a:t>
          </a:r>
          <a:endParaRPr lang="en-US" sz="2800" kern="1200" dirty="0">
            <a:solidFill>
              <a:schemeClr val="tx1"/>
            </a:solidFill>
            <a:latin typeface="+mj-lt"/>
          </a:endParaRPr>
        </a:p>
      </dsp:txBody>
      <dsp:txXfrm>
        <a:off x="360488" y="1767318"/>
        <a:ext cx="4216784" cy="958964"/>
      </dsp:txXfrm>
    </dsp:sp>
    <dsp:sp modelId="{52D91216-4ABA-40F7-A0B0-05CF26BB6954}">
      <dsp:nvSpPr>
        <dsp:cNvPr id="0" name=""/>
        <dsp:cNvSpPr/>
      </dsp:nvSpPr>
      <dsp:spPr>
        <a:xfrm>
          <a:off x="0" y="387976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AC9A004-F77E-464A-822F-0685FDDD6913}">
      <dsp:nvSpPr>
        <dsp:cNvPr id="0" name=""/>
        <dsp:cNvSpPr/>
      </dsp:nvSpPr>
      <dsp:spPr>
        <a:xfrm>
          <a:off x="308610" y="3348400"/>
          <a:ext cx="4320540" cy="1062720"/>
        </a:xfrm>
        <a:prstGeom prst="roundRect">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Open Public Meetings</a:t>
          </a:r>
          <a:endParaRPr lang="en-US" sz="2800" kern="1200" dirty="0">
            <a:solidFill>
              <a:schemeClr val="tx1"/>
            </a:solidFill>
            <a:latin typeface="+mj-lt"/>
          </a:endParaRPr>
        </a:p>
      </dsp:txBody>
      <dsp:txXfrm>
        <a:off x="360488" y="3400278"/>
        <a:ext cx="4216784" cy="958964"/>
      </dsp:txXfrm>
    </dsp:sp>
    <dsp:sp modelId="{E32253F9-936D-4EEF-88A6-E805176DA69A}">
      <dsp:nvSpPr>
        <dsp:cNvPr id="0" name=""/>
        <dsp:cNvSpPr/>
      </dsp:nvSpPr>
      <dsp:spPr>
        <a:xfrm>
          <a:off x="0" y="5512720"/>
          <a:ext cx="6172199" cy="907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F0831B1-F371-435C-B517-947F868E35F4}">
      <dsp:nvSpPr>
        <dsp:cNvPr id="0" name=""/>
        <dsp:cNvSpPr/>
      </dsp:nvSpPr>
      <dsp:spPr>
        <a:xfrm>
          <a:off x="308610" y="4981360"/>
          <a:ext cx="4320540" cy="1062720"/>
        </a:xfrm>
        <a:prstGeom prst="roundRect">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Other</a:t>
          </a:r>
          <a:endParaRPr lang="en-US" sz="2800" kern="1200" dirty="0">
            <a:solidFill>
              <a:schemeClr val="tx1"/>
            </a:solidFill>
            <a:latin typeface="+mj-lt"/>
          </a:endParaRPr>
        </a:p>
      </dsp:txBody>
      <dsp:txXfrm>
        <a:off x="360488" y="5033238"/>
        <a:ext cx="4216784" cy="9589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2F1D9-CB4B-451B-BAB2-AFD349765CB4}">
      <dsp:nvSpPr>
        <dsp:cNvPr id="0" name=""/>
        <dsp:cNvSpPr/>
      </dsp:nvSpPr>
      <dsp:spPr>
        <a:xfrm>
          <a:off x="0" y="772780"/>
          <a:ext cx="6172199" cy="1234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25D0C60-4EC4-437F-8A6B-3811C498C848}">
      <dsp:nvSpPr>
        <dsp:cNvPr id="0" name=""/>
        <dsp:cNvSpPr/>
      </dsp:nvSpPr>
      <dsp:spPr>
        <a:xfrm>
          <a:off x="308610" y="49540"/>
          <a:ext cx="4320540" cy="1446480"/>
        </a:xfrm>
        <a:prstGeom prst="roundRect">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Procurement Stages</a:t>
          </a:r>
          <a:endParaRPr lang="en-US" sz="2800" kern="1200" dirty="0">
            <a:solidFill>
              <a:schemeClr val="tx1"/>
            </a:solidFill>
            <a:latin typeface="+mj-lt"/>
          </a:endParaRPr>
        </a:p>
      </dsp:txBody>
      <dsp:txXfrm>
        <a:off x="379221" y="120151"/>
        <a:ext cx="4179318" cy="1305258"/>
      </dsp:txXfrm>
    </dsp:sp>
    <dsp:sp modelId="{CE0A17C3-1EE5-410E-B012-CDE5658542B2}">
      <dsp:nvSpPr>
        <dsp:cNvPr id="0" name=""/>
        <dsp:cNvSpPr/>
      </dsp:nvSpPr>
      <dsp:spPr>
        <a:xfrm>
          <a:off x="0" y="2995420"/>
          <a:ext cx="6172199" cy="1234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FD99442-D391-47B1-B716-962F0B84E88C}">
      <dsp:nvSpPr>
        <dsp:cNvPr id="0" name=""/>
        <dsp:cNvSpPr/>
      </dsp:nvSpPr>
      <dsp:spPr>
        <a:xfrm>
          <a:off x="308610" y="2272180"/>
          <a:ext cx="4320540" cy="1446480"/>
        </a:xfrm>
        <a:prstGeom prst="roundRect">
          <a:avLst/>
        </a:prstGeom>
        <a:solidFill>
          <a:schemeClr val="accent2">
            <a:hueOff val="-4271743"/>
            <a:satOff val="12481"/>
            <a:lumOff val="-2353"/>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Ethical Issues</a:t>
          </a:r>
          <a:endParaRPr lang="en-US" sz="2800" kern="1200" dirty="0">
            <a:solidFill>
              <a:schemeClr val="tx1"/>
            </a:solidFill>
            <a:latin typeface="+mj-lt"/>
          </a:endParaRPr>
        </a:p>
      </dsp:txBody>
      <dsp:txXfrm>
        <a:off x="379221" y="2342791"/>
        <a:ext cx="4179318" cy="1305258"/>
      </dsp:txXfrm>
    </dsp:sp>
    <dsp:sp modelId="{8D19AD67-F87B-41A4-9D38-A4359BE6F576}">
      <dsp:nvSpPr>
        <dsp:cNvPr id="0" name=""/>
        <dsp:cNvSpPr/>
      </dsp:nvSpPr>
      <dsp:spPr>
        <a:xfrm>
          <a:off x="0" y="5218060"/>
          <a:ext cx="6172199" cy="1234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2544D1A-CC2C-45C5-BE92-AF0A74AEEA44}">
      <dsp:nvSpPr>
        <dsp:cNvPr id="0" name=""/>
        <dsp:cNvSpPr/>
      </dsp:nvSpPr>
      <dsp:spPr>
        <a:xfrm>
          <a:off x="308610" y="4494820"/>
          <a:ext cx="4320540" cy="1446480"/>
        </a:xfrm>
        <a:prstGeom prst="roundRect">
          <a:avLst/>
        </a:prstGeom>
        <a:solidFill>
          <a:schemeClr val="accent2">
            <a:hueOff val="-8543487"/>
            <a:satOff val="24962"/>
            <a:lumOff val="-4706"/>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306" tIns="0" rIns="163306"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mj-lt"/>
            </a:rPr>
            <a:t>Practical Solutions</a:t>
          </a:r>
          <a:endParaRPr lang="en-US" sz="2800" kern="1200" dirty="0">
            <a:solidFill>
              <a:schemeClr val="tx1"/>
            </a:solidFill>
            <a:latin typeface="+mj-lt"/>
          </a:endParaRPr>
        </a:p>
      </dsp:txBody>
      <dsp:txXfrm>
        <a:off x="379221" y="4565431"/>
        <a:ext cx="4179318" cy="130525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8A3FBEC1-25AF-471E-A27E-D941ADCB1775}" type="datetimeFigureOut">
              <a:rPr lang="en-US" smtClean="0"/>
              <a:pPr/>
              <a:t>11/2/2015</a:t>
            </a:fld>
            <a:endParaRPr lang="en-US" dirty="0"/>
          </a:p>
        </p:txBody>
      </p:sp>
      <p:sp>
        <p:nvSpPr>
          <p:cNvPr id="4" name="Slide Image Placeholder 3"/>
          <p:cNvSpPr>
            <a:spLocks noGrp="1" noRot="1" noChangeAspect="1"/>
          </p:cNvSpPr>
          <p:nvPr>
            <p:ph type="sldImg" idx="2"/>
          </p:nvPr>
        </p:nvSpPr>
        <p:spPr>
          <a:xfrm>
            <a:off x="2130425" y="692150"/>
            <a:ext cx="25971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0C46630D-62CA-4F3A-9993-42F0F507BD4C}" type="slidenum">
              <a:rPr lang="en-US" smtClean="0"/>
              <a:pPr/>
              <a:t>‹#›</a:t>
            </a:fld>
            <a:endParaRPr lang="en-US" dirty="0"/>
          </a:p>
        </p:txBody>
      </p:sp>
    </p:spTree>
    <p:extLst>
      <p:ext uri="{BB962C8B-B14F-4D97-AF65-F5344CB8AC3E}">
        <p14:creationId xmlns:p14="http://schemas.microsoft.com/office/powerpoint/2010/main" val="349177644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Bef>
        <a:spcPts val="300"/>
      </a:spcBef>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Bef>
        <a:spcPts val="200"/>
      </a:spcBef>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Absca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Barack_Obam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apps.leg.wa.gov/rcw/default.aspx?cite=42.52.150" TargetMode="External"/><Relationship Id="rId7" Type="http://schemas.openxmlformats.org/officeDocument/2006/relationships/hyperlink" Target="http://apps.leg.wa.gov/rcw/default.aspx?cite=42.52.140"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apps.leg.wa.gov/rcw/default.aspx?cite=42.52.120" TargetMode="External"/><Relationship Id="rId5" Type="http://schemas.openxmlformats.org/officeDocument/2006/relationships/hyperlink" Target="http://apps.leg.wa.gov/rcw/default.aspx?cite=42.52.110" TargetMode="External"/><Relationship Id="rId4" Type="http://schemas.openxmlformats.org/officeDocument/2006/relationships/hyperlink" Target="http://apps.leg.wa.gov/rcw/default.aspx?cite=42.52.04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pps.leg.wa.gov/rcw/default.aspx?cite=42.5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app.leg.wa.gov/RCW/default.aspx?cite=42.52.820" TargetMode="External"/><Relationship Id="rId3" Type="http://schemas.openxmlformats.org/officeDocument/2006/relationships/hyperlink" Target="http://lawfilesext.leg.wa.gov/biennium/2015-16/Pdf/Bills/Session%20Laws/House/1547.SL.pdf" TargetMode="External"/><Relationship Id="rId7" Type="http://schemas.openxmlformats.org/officeDocument/2006/relationships/hyperlink" Target="http://app.leg.wa.gov/RCW/default.aspx?cite=43.330.090"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app.leg.wa.gov/RCW/default.aspx?cite=43.15.050" TargetMode="External"/><Relationship Id="rId5" Type="http://schemas.openxmlformats.org/officeDocument/2006/relationships/hyperlink" Target="http://app.leg.wa.gov/RCW/default.aspx?cite=42.52.140" TargetMode="External"/><Relationship Id="rId4" Type="http://schemas.openxmlformats.org/officeDocument/2006/relationships/hyperlink" Target="http://app.leg.wa.gov/RCW/default.aspx?cite=42.52.010" TargetMode="External"/><Relationship Id="rId9" Type="http://schemas.openxmlformats.org/officeDocument/2006/relationships/hyperlink" Target="http://app.leg.wa.gov/RCW/default.aspx?cite=42.17A"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apps.leg.wa.gov/rcw/default.aspx?cite=42.52.010"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apps.leg.wa.gov/rcw/default.aspx?cite=43.31"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apps.leg.wa.gov/rcw/default.aspx?cite=42.56"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apps.leg.wa.gov/rcw/default.aspx?cite=42.52.030"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apps.leg.wa.gov/rcw/default.aspx?cite=42.52.150" TargetMode="External"/><Relationship Id="rId4" Type="http://schemas.openxmlformats.org/officeDocument/2006/relationships/hyperlink" Target="http://apps.leg.wa.gov/rcw/default.aspx?cite=42.52.040"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wnyc.org/story/christies-other-port-authority-problem/"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www.northjersey.com/news/federal-subpoena-seeks-travel-records-of-former-port-authority-chairman-david-samson-1.1265692?page=all"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openthebooks.co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a:t>
            </a:fld>
            <a:endParaRPr lang="en-US" dirty="0"/>
          </a:p>
        </p:txBody>
      </p:sp>
    </p:spTree>
    <p:extLst>
      <p:ext uri="{BB962C8B-B14F-4D97-AF65-F5344CB8AC3E}">
        <p14:creationId xmlns:p14="http://schemas.microsoft.com/office/powerpoint/2010/main" val="389853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11</a:t>
            </a:fld>
            <a:endParaRPr lang="en-US" dirty="0"/>
          </a:p>
        </p:txBody>
      </p:sp>
    </p:spTree>
    <p:extLst>
      <p:ext uri="{BB962C8B-B14F-4D97-AF65-F5344CB8AC3E}">
        <p14:creationId xmlns:p14="http://schemas.microsoft.com/office/powerpoint/2010/main" val="17910313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101</a:t>
            </a:fld>
            <a:endParaRPr lang="en-US" dirty="0"/>
          </a:p>
        </p:txBody>
      </p:sp>
    </p:spTree>
    <p:extLst>
      <p:ext uri="{BB962C8B-B14F-4D97-AF65-F5344CB8AC3E}">
        <p14:creationId xmlns:p14="http://schemas.microsoft.com/office/powerpoint/2010/main" val="21347961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102</a:t>
            </a:fld>
            <a:endParaRPr lang="en-US" dirty="0"/>
          </a:p>
        </p:txBody>
      </p:sp>
    </p:spTree>
    <p:extLst>
      <p:ext uri="{BB962C8B-B14F-4D97-AF65-F5344CB8AC3E}">
        <p14:creationId xmlns:p14="http://schemas.microsoft.com/office/powerpoint/2010/main" val="19166967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103</a:t>
            </a:fld>
            <a:endParaRPr lang="en-US" dirty="0"/>
          </a:p>
        </p:txBody>
      </p:sp>
    </p:spTree>
    <p:extLst>
      <p:ext uri="{BB962C8B-B14F-4D97-AF65-F5344CB8AC3E}">
        <p14:creationId xmlns:p14="http://schemas.microsoft.com/office/powerpoint/2010/main" val="19166967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104</a:t>
            </a:fld>
            <a:endParaRPr lang="en-US" dirty="0"/>
          </a:p>
        </p:txBody>
      </p:sp>
    </p:spTree>
    <p:extLst>
      <p:ext uri="{BB962C8B-B14F-4D97-AF65-F5344CB8AC3E}">
        <p14:creationId xmlns:p14="http://schemas.microsoft.com/office/powerpoint/2010/main" val="40235838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105</a:t>
            </a:fld>
            <a:endParaRPr lang="en-US" dirty="0"/>
          </a:p>
        </p:txBody>
      </p:sp>
    </p:spTree>
    <p:extLst>
      <p:ext uri="{BB962C8B-B14F-4D97-AF65-F5344CB8AC3E}">
        <p14:creationId xmlns:p14="http://schemas.microsoft.com/office/powerpoint/2010/main" val="350815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Here, ironically, we have people cheating on a training exam … regarding … the company’s ethics policy</a:t>
            </a:r>
          </a:p>
          <a:p>
            <a:endParaRPr lang="en-US" dirty="0" smtClean="0"/>
          </a:p>
          <a:p>
            <a:r>
              <a:rPr lang="en-US" dirty="0" smtClean="0"/>
              <a:t>Which leads us to the next point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12</a:t>
            </a:fld>
            <a:endParaRPr lang="en-US" dirty="0"/>
          </a:p>
        </p:txBody>
      </p:sp>
    </p:spTree>
    <p:extLst>
      <p:ext uri="{BB962C8B-B14F-4D97-AF65-F5344CB8AC3E}">
        <p14:creationId xmlns:p14="http://schemas.microsoft.com/office/powerpoint/2010/main" val="225732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And while the EEB does not have the power to terminate employment as a result of ethical misconduct, your agency sure does. </a:t>
            </a:r>
          </a:p>
          <a:p>
            <a:endParaRPr lang="en-US" baseline="0" dirty="0" smtClean="0"/>
          </a:p>
          <a:p>
            <a:r>
              <a:rPr lang="en-US" baseline="0" dirty="0" smtClean="0"/>
              <a:t>Unemployment is a real risk.  As we’ll see:</a:t>
            </a:r>
          </a:p>
          <a:p>
            <a:pPr marL="628650" lvl="1" indent="-171450">
              <a:buFont typeface="Wingdings" panose="05000000000000000000" pitchFamily="2" charset="2"/>
              <a:buChar char="§"/>
            </a:pPr>
            <a:r>
              <a:rPr lang="en-US" baseline="0" dirty="0" smtClean="0"/>
              <a:t>Former Virginia Governor Bob McDonnell lost a teaching job at Liberty University following his conviction</a:t>
            </a:r>
          </a:p>
          <a:p>
            <a:pPr marL="628650" lvl="1" indent="-171450">
              <a:buFont typeface="Wingdings" panose="05000000000000000000" pitchFamily="2" charset="2"/>
              <a:buChar char="§"/>
            </a:pPr>
            <a:r>
              <a:rPr lang="en-US" baseline="0" dirty="0" smtClean="0"/>
              <a:t>Former Oregon ‘first fiancée’ Cylvia Hayes no longer has a state position</a:t>
            </a:r>
          </a:p>
        </p:txBody>
      </p:sp>
      <p:sp>
        <p:nvSpPr>
          <p:cNvPr id="4" name="Slide Number Placeholder 3"/>
          <p:cNvSpPr>
            <a:spLocks noGrp="1"/>
          </p:cNvSpPr>
          <p:nvPr>
            <p:ph type="sldNum" sz="quarter" idx="10"/>
          </p:nvPr>
        </p:nvSpPr>
        <p:spPr/>
        <p:txBody>
          <a:bodyPr/>
          <a:lstStyle/>
          <a:p>
            <a:fld id="{0C46630D-62CA-4F3A-9993-42F0F507BD4C}" type="slidenum">
              <a:rPr lang="en-US" smtClean="0"/>
              <a:pPr/>
              <a:t>13</a:t>
            </a:fld>
            <a:endParaRPr lang="en-US" dirty="0"/>
          </a:p>
        </p:txBody>
      </p:sp>
    </p:spTree>
    <p:extLst>
      <p:ext uri="{BB962C8B-B14F-4D97-AF65-F5344CB8AC3E}">
        <p14:creationId xmlns:p14="http://schemas.microsoft.com/office/powerpoint/2010/main" val="158217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Behavior that violates the ethics rules also often qualifies as criminal conduct.</a:t>
            </a:r>
          </a:p>
        </p:txBody>
      </p:sp>
      <p:sp>
        <p:nvSpPr>
          <p:cNvPr id="4" name="Slide Number Placeholder 3"/>
          <p:cNvSpPr>
            <a:spLocks noGrp="1"/>
          </p:cNvSpPr>
          <p:nvPr>
            <p:ph type="sldNum" sz="quarter" idx="10"/>
          </p:nvPr>
        </p:nvSpPr>
        <p:spPr/>
        <p:txBody>
          <a:bodyPr/>
          <a:lstStyle/>
          <a:p>
            <a:fld id="{0C46630D-62CA-4F3A-9993-42F0F507BD4C}" type="slidenum">
              <a:rPr lang="en-US" smtClean="0"/>
              <a:pPr/>
              <a:t>14</a:t>
            </a:fld>
            <a:endParaRPr lang="en-US" dirty="0"/>
          </a:p>
        </p:txBody>
      </p:sp>
    </p:spTree>
    <p:extLst>
      <p:ext uri="{BB962C8B-B14F-4D97-AF65-F5344CB8AC3E}">
        <p14:creationId xmlns:p14="http://schemas.microsoft.com/office/powerpoint/2010/main" val="246222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Finally, you may be too polite</a:t>
            </a:r>
            <a:r>
              <a:rPr lang="en-US" baseline="0" dirty="0" smtClean="0"/>
              <a:t> to say it out loud, but you’re probably keen to make sure we finish on time</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15</a:t>
            </a:fld>
            <a:endParaRPr lang="en-US" dirty="0"/>
          </a:p>
        </p:txBody>
      </p:sp>
    </p:spTree>
    <p:extLst>
      <p:ext uri="{BB962C8B-B14F-4D97-AF65-F5344CB8AC3E}">
        <p14:creationId xmlns:p14="http://schemas.microsoft.com/office/powerpoint/2010/main" val="4188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For those who ended up in the wrong room, this is a</a:t>
            </a:r>
            <a:r>
              <a:rPr lang="en-US" baseline="0" dirty="0" smtClean="0"/>
              <a:t> great time to act confused and escape this presentation.</a:t>
            </a:r>
          </a:p>
          <a:p>
            <a:endParaRPr lang="en-US" baseline="0" dirty="0" smtClean="0"/>
          </a:p>
          <a:p>
            <a:r>
              <a:rPr lang="en-US" baseline="0" dirty="0" smtClean="0"/>
              <a:t>For those who may be worried that their name might come up, keep calm … very few people are named.</a:t>
            </a:r>
          </a:p>
          <a:p>
            <a:endParaRPr lang="en-US" baseline="0" dirty="0" smtClean="0"/>
          </a:p>
          <a:p>
            <a:r>
              <a:rPr lang="en-US" baseline="0" dirty="0" smtClean="0"/>
              <a:t>Before diving into procurement ethics, it is helpful to have some background</a:t>
            </a:r>
          </a:p>
          <a:p>
            <a:pPr marL="628650" lvl="1" indent="-171450">
              <a:buFont typeface="Wingdings" panose="05000000000000000000" pitchFamily="2" charset="2"/>
              <a:buChar char="§"/>
            </a:pPr>
            <a:r>
              <a:rPr lang="en-US" baseline="0" dirty="0" smtClean="0"/>
              <a:t>Understand context for procurement ethics – public expectations</a:t>
            </a:r>
          </a:p>
          <a:p>
            <a:pPr marL="628650" lvl="1" indent="-171450">
              <a:buFont typeface="Wingdings" panose="05000000000000000000" pitchFamily="2" charset="2"/>
              <a:buChar char="§"/>
            </a:pPr>
            <a:r>
              <a:rPr lang="en-US" baseline="0" dirty="0" smtClean="0"/>
              <a:t>Quick overview of procurement history … and why procurement ethics is an issue</a:t>
            </a:r>
          </a:p>
          <a:p>
            <a:pPr marL="628650" lvl="1" indent="-171450">
              <a:buFont typeface="Wingdings" panose="05000000000000000000" pitchFamily="2" charset="2"/>
              <a:buChar char="§"/>
            </a:pPr>
            <a:r>
              <a:rPr lang="en-US" baseline="0" dirty="0" smtClean="0"/>
              <a:t>Set the table for identifying and discussing procurement ethics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16</a:t>
            </a:fld>
            <a:endParaRPr lang="en-US" dirty="0"/>
          </a:p>
        </p:txBody>
      </p:sp>
    </p:spTree>
    <p:extLst>
      <p:ext uri="{BB962C8B-B14F-4D97-AF65-F5344CB8AC3E}">
        <p14:creationId xmlns:p14="http://schemas.microsoft.com/office/powerpoint/2010/main" val="142205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We begin with a disclaimer.</a:t>
            </a:r>
          </a:p>
          <a:p>
            <a:endParaRPr lang="en-US" dirty="0" smtClean="0"/>
          </a:p>
          <a:p>
            <a:r>
              <a:rPr lang="en-US" dirty="0" smtClean="0"/>
              <a:t>We’re all adults.  So, we’ll speak the truth and you will walk away today knowing</a:t>
            </a:r>
            <a:r>
              <a:rPr lang="en-US" baseline="0" dirty="0" smtClean="0"/>
              <a:t> that government employees are not free from corruption.  You’ll also hear – and, hopefully, this is not a surprise – that the public expects better.</a:t>
            </a:r>
          </a:p>
          <a:p>
            <a:endParaRPr lang="en-US" baseline="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17</a:t>
            </a:fld>
            <a:endParaRPr lang="en-US" dirty="0"/>
          </a:p>
        </p:txBody>
      </p:sp>
    </p:spTree>
    <p:extLst>
      <p:ext uri="{BB962C8B-B14F-4D97-AF65-F5344CB8AC3E}">
        <p14:creationId xmlns:p14="http://schemas.microsoft.com/office/powerpoint/2010/main" val="39332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000" dirty="0" smtClean="0"/>
              <a:t>Washingtonians</a:t>
            </a:r>
            <a:r>
              <a:rPr lang="en-US" sz="1000" baseline="0" dirty="0" smtClean="0"/>
              <a:t> expect – rightly so – efficient, effective, and accountable government.  Several reasons, including:</a:t>
            </a:r>
          </a:p>
          <a:p>
            <a:pPr marL="628650" lvl="1" indent="-171450">
              <a:spcBef>
                <a:spcPts val="600"/>
              </a:spcBef>
              <a:buFont typeface="Wingdings" panose="05000000000000000000" pitchFamily="2" charset="2"/>
              <a:buChar char="§"/>
            </a:pPr>
            <a:r>
              <a:rPr lang="en-US" sz="1000" baseline="0" dirty="0" smtClean="0"/>
              <a:t>There is a tension between government and liberty.  Accordingly, as we reduce liberty, in exchange for government, we expect accountability.</a:t>
            </a:r>
          </a:p>
          <a:p>
            <a:pPr marL="628650" lvl="1" indent="-171450">
              <a:spcBef>
                <a:spcPts val="600"/>
              </a:spcBef>
              <a:buFont typeface="Wingdings" panose="05000000000000000000" pitchFamily="2" charset="2"/>
              <a:buChar char="§"/>
            </a:pPr>
            <a:r>
              <a:rPr lang="en-US" sz="1000" baseline="0" dirty="0" smtClean="0"/>
              <a:t>Government operates on ‘taxpayer money.’  Accordingly, we expect its activities to be efficient.  We do not want fraud, waste, and abuse.</a:t>
            </a:r>
          </a:p>
          <a:p>
            <a:pPr marL="628650" lvl="1" indent="-171450">
              <a:spcBef>
                <a:spcPts val="600"/>
              </a:spcBef>
              <a:buFont typeface="Wingdings" panose="05000000000000000000" pitchFamily="2" charset="2"/>
              <a:buChar char="§"/>
            </a:pPr>
            <a:r>
              <a:rPr lang="en-US" sz="1000" dirty="0" smtClean="0"/>
              <a:t>Government</a:t>
            </a:r>
            <a:r>
              <a:rPr lang="en-US" sz="1000" baseline="0" dirty="0" smtClean="0"/>
              <a:t> exists to provide services for everyone. As “customers” of government, we all should expect that those services effectively meet our needs.</a:t>
            </a:r>
            <a:endParaRPr lang="en-US" sz="1000" dirty="0" smtClean="0"/>
          </a:p>
          <a:p>
            <a:endParaRPr lang="en-US" sz="1000" dirty="0" smtClean="0"/>
          </a:p>
          <a:p>
            <a:r>
              <a:rPr lang="en-US" sz="1000" dirty="0" smtClean="0"/>
              <a:t>Every year, </a:t>
            </a:r>
            <a:r>
              <a:rPr lang="en-US" sz="1000" u="sng" dirty="0" smtClean="0"/>
              <a:t>huge sums </a:t>
            </a:r>
            <a:r>
              <a:rPr lang="en-US" sz="1000" dirty="0" smtClean="0"/>
              <a:t>of taxpayers’ money are</a:t>
            </a:r>
            <a:r>
              <a:rPr lang="en-US" sz="1000" baseline="0" dirty="0" smtClean="0"/>
              <a:t> spent by governments on goods and services. </a:t>
            </a:r>
          </a:p>
          <a:p>
            <a:pPr marL="628650" lvl="1" indent="-171450">
              <a:buFont typeface="Wingdings" panose="05000000000000000000" pitchFamily="2" charset="2"/>
              <a:buChar char="§"/>
            </a:pPr>
            <a:r>
              <a:rPr lang="en-US" sz="1000" baseline="0" dirty="0" smtClean="0"/>
              <a:t>For fiscal year 2014, Washington state agencies reported over $9.3 billion in total contract costs for goods and services.</a:t>
            </a:r>
          </a:p>
          <a:p>
            <a:endParaRPr lang="en-US" sz="1000" baseline="0" dirty="0" smtClean="0"/>
          </a:p>
          <a:p>
            <a:r>
              <a:rPr lang="en-US" sz="1000" baseline="0" dirty="0" smtClean="0"/>
              <a:t>With so much money changing hands, few government activities create greater temptations or offer more opportunities for corruption.</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So, how do ethics rules fit into this equation?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aseline="0" dirty="0" smtClean="0"/>
              <a:t>Ethics compliance creates efficiency by avoiding costly protests or lawsuits to set aside a contract; procurements proceed from need identification to fulfillment without these unnecessary delays.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aseline="0" dirty="0" smtClean="0"/>
              <a:t>Compliance results in more effective government by ensuring the best products and services are used in the provision of government services.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aseline="0" dirty="0" smtClean="0"/>
              <a:t>Ethics compliance also reinforces accountability. </a:t>
            </a:r>
            <a:endParaRPr lang="en-US" sz="1000"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18</a:t>
            </a:fld>
            <a:endParaRPr lang="en-US" dirty="0"/>
          </a:p>
        </p:txBody>
      </p:sp>
    </p:spTree>
    <p:extLst>
      <p:ext uri="{BB962C8B-B14F-4D97-AF65-F5344CB8AC3E}">
        <p14:creationId xmlns:p14="http://schemas.microsoft.com/office/powerpoint/2010/main" val="1999706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Often times, however, there is a tension between efficient/effective government and accountable government </a:t>
            </a:r>
          </a:p>
          <a:p>
            <a:endParaRPr lang="en-US" dirty="0" smtClean="0"/>
          </a:p>
          <a:p>
            <a:r>
              <a:rPr lang="en-US" dirty="0" smtClean="0"/>
              <a:t>This tension is very real with public procurement.  For</a:t>
            </a:r>
            <a:r>
              <a:rPr lang="en-US" baseline="0" dirty="0" smtClean="0"/>
              <a:t> example:</a:t>
            </a:r>
          </a:p>
          <a:p>
            <a:pPr marL="628650" lvl="1" indent="-171450">
              <a:buFont typeface="Wingdings" panose="05000000000000000000" pitchFamily="2" charset="2"/>
              <a:buChar char="§"/>
            </a:pPr>
            <a:r>
              <a:rPr lang="en-US" baseline="0" dirty="0" smtClean="0"/>
              <a:t>A no-bid contract is much faster than a competitive procurement; but likely is less accountable</a:t>
            </a:r>
          </a:p>
          <a:p>
            <a:pPr marL="628650" lvl="1" indent="-171450">
              <a:buFont typeface="Wingdings" panose="05000000000000000000" pitchFamily="2" charset="2"/>
              <a:buChar char="§"/>
            </a:pPr>
            <a:r>
              <a:rPr lang="en-US" baseline="0" dirty="0" smtClean="0"/>
              <a:t>Giving a contract to your spouse – very quick and efficient; but less accountable … and depending on the abilities of your spouse, possibly less effective.</a:t>
            </a:r>
          </a:p>
          <a:p>
            <a:pPr marL="628650" lvl="1" indent="-171450">
              <a:buFont typeface="Wingdings" panose="05000000000000000000" pitchFamily="2" charset="2"/>
              <a:buChar char="§"/>
            </a:pPr>
            <a:r>
              <a:rPr lang="en-US" baseline="0" dirty="0" smtClean="0"/>
              <a:t>Incorporating every conceivable measure and performing all possible due diligence into the procurement process will help with accountability, but has a negative effect on efficiency. The increased costs and time also impacts effectiveness of the procurement, especially where there is a pressing need for action.</a:t>
            </a:r>
          </a:p>
          <a:p>
            <a:pPr marL="628650" lvl="1" indent="-171450">
              <a:buFont typeface="Wingdings" panose="05000000000000000000" pitchFamily="2" charset="2"/>
              <a:buChar char="§"/>
            </a:pPr>
            <a:endParaRPr lang="en-US" baseline="0" dirty="0" smtClean="0"/>
          </a:p>
          <a:p>
            <a:pPr marL="0" lvl="0" indent="0">
              <a:buFontTx/>
              <a:buNone/>
            </a:pPr>
            <a:r>
              <a:rPr lang="en-US" baseline="0" dirty="0" smtClean="0"/>
              <a:t>These tensions – and the limits of democracy – have existed for ages.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19</a:t>
            </a:fld>
            <a:endParaRPr lang="en-US" dirty="0"/>
          </a:p>
        </p:txBody>
      </p:sp>
    </p:spTree>
    <p:extLst>
      <p:ext uri="{BB962C8B-B14F-4D97-AF65-F5344CB8AC3E}">
        <p14:creationId xmlns:p14="http://schemas.microsoft.com/office/powerpoint/2010/main" val="60046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This section will provide a context for procurement ethics</a:t>
            </a:r>
            <a:r>
              <a:rPr lang="en-US" baseline="0" dirty="0" smtClean="0"/>
              <a:t> – i.e., historical abuses which led to regulation to control fraud, abuse, and corruption. </a:t>
            </a:r>
          </a:p>
          <a:p>
            <a:endParaRPr lang="en-US" baseline="0" dirty="0" smtClean="0"/>
          </a:p>
          <a:p>
            <a:r>
              <a:rPr lang="en-US" baseline="0" dirty="0" smtClean="0"/>
              <a:t>People often wonder – ‘Why is a contract with the government so different than a contract with a private sector firm?’</a:t>
            </a:r>
          </a:p>
          <a:p>
            <a:pPr marL="628650" lvl="1" indent="-171450">
              <a:buFont typeface="Wingdings" panose="05000000000000000000" pitchFamily="2" charset="2"/>
              <a:buChar char="§"/>
            </a:pPr>
            <a:r>
              <a:rPr lang="en-US" baseline="0" dirty="0" smtClean="0"/>
              <a:t>The are a lot of answers – well beyond this presentation – but a key part of the answer lies in the very roots of our country.</a:t>
            </a:r>
          </a:p>
          <a:p>
            <a:endParaRPr lang="en-US" baseline="0" dirty="0" smtClean="0"/>
          </a:p>
          <a:p>
            <a:r>
              <a:rPr lang="en-US" baseline="0" dirty="0" smtClean="0"/>
              <a:t>Our nation has a checkered history regarding government contracting and ethics.  There is no shortage of fraud and abuse and, while we may be familiar with current examples, our nation’s history is replete with examples – many of which are stunningly outrageous.</a:t>
            </a:r>
          </a:p>
          <a:p>
            <a:endParaRPr lang="en-US" baseline="0" dirty="0" smtClean="0"/>
          </a:p>
          <a:p>
            <a:r>
              <a:rPr lang="en-US" baseline="0" dirty="0" smtClean="0"/>
              <a:t>The cycle of waste and abuse on the part of both contractors and government employees has existed since colonial days.</a:t>
            </a:r>
          </a:p>
          <a:p>
            <a:pPr marL="628650" lvl="1" indent="-171450">
              <a:buFont typeface="Wingdings" panose="05000000000000000000" pitchFamily="2" charset="2"/>
              <a:buChar char="§"/>
            </a:pPr>
            <a:r>
              <a:rPr lang="en-US" baseline="0" dirty="0" smtClean="0"/>
              <a:t>There is a predictable cycle:  Abuses, followed by ensuing public scandals, followed by increased maze of government regulation</a:t>
            </a:r>
          </a:p>
          <a:p>
            <a:pPr marL="628650" lvl="1" indent="-171450">
              <a:buFont typeface="Wingdings" panose="05000000000000000000" pitchFamily="2" charset="2"/>
              <a:buChar char="§"/>
            </a:pPr>
            <a:r>
              <a:rPr lang="en-US" baseline="0" dirty="0" smtClean="0"/>
              <a:t>This increasing tangle of government red tape has, in fact, caused firms – since the colonial days – NOT to do business with the government.</a:t>
            </a:r>
          </a:p>
        </p:txBody>
      </p:sp>
      <p:sp>
        <p:nvSpPr>
          <p:cNvPr id="4" name="Slide Number Placeholder 3"/>
          <p:cNvSpPr>
            <a:spLocks noGrp="1"/>
          </p:cNvSpPr>
          <p:nvPr>
            <p:ph type="sldNum" sz="quarter" idx="10"/>
          </p:nvPr>
        </p:nvSpPr>
        <p:spPr/>
        <p:txBody>
          <a:bodyPr/>
          <a:lstStyle/>
          <a:p>
            <a:fld id="{0C46630D-62CA-4F3A-9993-42F0F507BD4C}" type="slidenum">
              <a:rPr lang="en-US" smtClean="0"/>
              <a:pPr/>
              <a:t>20</a:t>
            </a:fld>
            <a:endParaRPr lang="en-US" dirty="0"/>
          </a:p>
        </p:txBody>
      </p:sp>
    </p:spTree>
    <p:extLst>
      <p:ext uri="{BB962C8B-B14F-4D97-AF65-F5344CB8AC3E}">
        <p14:creationId xmlns:p14="http://schemas.microsoft.com/office/powerpoint/2010/main" val="351692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Okay – you’re right.  This was not part of the Agenda.  But, before we get started, we thought we could spend</a:t>
            </a:r>
            <a:r>
              <a:rPr lang="en-US" baseline="0" dirty="0" smtClean="0"/>
              <a:t> a minute or two on goals for this session.</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a:t>
            </a:fld>
            <a:endParaRPr lang="en-US" dirty="0"/>
          </a:p>
        </p:txBody>
      </p:sp>
    </p:spTree>
    <p:extLst>
      <p:ext uri="{BB962C8B-B14F-4D97-AF65-F5344CB8AC3E}">
        <p14:creationId xmlns:p14="http://schemas.microsoft.com/office/powerpoint/2010/main" val="119506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The roots of the American governmental</a:t>
            </a:r>
            <a:r>
              <a:rPr lang="en-US" baseline="0" dirty="0" smtClean="0"/>
              <a:t> procurement system lie in England.</a:t>
            </a:r>
          </a:p>
          <a:p>
            <a:endParaRPr lang="en-US" baseline="0" dirty="0" smtClean="0"/>
          </a:p>
          <a:p>
            <a:r>
              <a:rPr lang="en-US" baseline="0" dirty="0" smtClean="0"/>
              <a:t>England – in the 1600s – had a class system.  This drove wealth and opportunities.</a:t>
            </a:r>
          </a:p>
          <a:p>
            <a:pPr marL="628650" lvl="1" indent="-171450">
              <a:buFont typeface="Wingdings" panose="05000000000000000000" pitchFamily="2" charset="2"/>
              <a:buChar char="§"/>
            </a:pPr>
            <a:r>
              <a:rPr lang="en-US" baseline="0" dirty="0" smtClean="0"/>
              <a:t>Nobility:  Rich</a:t>
            </a:r>
          </a:p>
          <a:p>
            <a:pPr marL="628650" lvl="1" indent="-171450">
              <a:buFont typeface="Wingdings" panose="05000000000000000000" pitchFamily="2" charset="2"/>
              <a:buChar char="§"/>
            </a:pPr>
            <a:r>
              <a:rPr lang="en-US" baseline="0" dirty="0" smtClean="0"/>
              <a:t>Gentry:  Landowners</a:t>
            </a:r>
          </a:p>
          <a:p>
            <a:pPr marL="628650" lvl="1" indent="-171450">
              <a:buFont typeface="Wingdings" panose="05000000000000000000" pitchFamily="2" charset="2"/>
              <a:buChar char="§"/>
            </a:pPr>
            <a:r>
              <a:rPr lang="en-US" baseline="0" dirty="0" smtClean="0"/>
              <a:t>Yeomen:  Farmers who owned their own land</a:t>
            </a:r>
          </a:p>
          <a:p>
            <a:pPr marL="628650" lvl="1" indent="-171450">
              <a:buFont typeface="Wingdings" panose="05000000000000000000" pitchFamily="2" charset="2"/>
              <a:buChar char="§"/>
            </a:pPr>
            <a:r>
              <a:rPr lang="en-US" baseline="0" dirty="0" smtClean="0"/>
              <a:t>Others:  Craftsmen, tenant farmers, laborers</a:t>
            </a:r>
          </a:p>
          <a:p>
            <a:endParaRPr lang="en-US" baseline="0" dirty="0" smtClean="0"/>
          </a:p>
          <a:p>
            <a:r>
              <a:rPr lang="en-US" baseline="0" dirty="0" smtClean="0"/>
              <a:t>Context:  In the 1600s – Pre-Mayflower, we have:</a:t>
            </a:r>
          </a:p>
          <a:p>
            <a:pPr marL="628650" lvl="1" indent="-171450">
              <a:buFont typeface="Wingdings" panose="05000000000000000000" pitchFamily="2" charset="2"/>
              <a:buChar char="§"/>
            </a:pPr>
            <a:r>
              <a:rPr lang="en-US" dirty="0" smtClean="0">
                <a:effectLst/>
              </a:rPr>
              <a:t>1601:  Possible first performance of Shakespeare's tragedy Hamlet</a:t>
            </a:r>
          </a:p>
          <a:p>
            <a:pPr marL="628650" lvl="1" indent="-171450">
              <a:buFont typeface="Wingdings" panose="05000000000000000000" pitchFamily="2" charset="2"/>
              <a:buChar char="§"/>
            </a:pPr>
            <a:r>
              <a:rPr lang="en-US" dirty="0" smtClean="0">
                <a:effectLst/>
              </a:rPr>
              <a:t>1603:  Queen Elizabeth I dies (age 69) - after 45 years on the throne – and is succeeded by her distant cousin King James VI of Scotland</a:t>
            </a:r>
            <a:r>
              <a:rPr lang="en-US" baseline="0" dirty="0" smtClean="0">
                <a:effectLst/>
              </a:rPr>
              <a:t> (</a:t>
            </a:r>
            <a:r>
              <a:rPr lang="en-US" dirty="0" smtClean="0">
                <a:effectLst/>
              </a:rPr>
              <a:t>where he has ruled since 1567), thus Uniting the crowns of Scotland and England. </a:t>
            </a:r>
          </a:p>
          <a:p>
            <a:pPr marL="628650" lvl="1" indent="-171450">
              <a:buFont typeface="Wingdings" panose="05000000000000000000" pitchFamily="2" charset="2"/>
              <a:buChar char="§"/>
            </a:pPr>
            <a:r>
              <a:rPr lang="en-US" dirty="0" smtClean="0">
                <a:effectLst/>
              </a:rPr>
              <a:t>1606:  Fawkes and his co-plotters are executed by hanging, drawing, and quartering</a:t>
            </a:r>
          </a:p>
          <a:p>
            <a:pPr marL="628650" lvl="1" indent="-171450">
              <a:buFont typeface="Wingdings" panose="05000000000000000000" pitchFamily="2" charset="2"/>
              <a:buChar char="§"/>
            </a:pPr>
            <a:r>
              <a:rPr lang="en-US" dirty="0" smtClean="0">
                <a:effectLst/>
              </a:rPr>
              <a:t>Debtors</a:t>
            </a:r>
            <a:r>
              <a:rPr lang="en-US" baseline="0" dirty="0" smtClean="0">
                <a:effectLst/>
              </a:rPr>
              <a:t> prison; Towns were dirty and unsanitary; Streets were narrow, dark, and dangerous</a:t>
            </a:r>
            <a:endParaRPr lang="en-US" dirty="0" smtClean="0">
              <a:effectLst/>
            </a:endParaRPr>
          </a:p>
          <a:p>
            <a:pPr marL="0" lvl="0" indent="0">
              <a:buFontTx/>
              <a:buNone/>
            </a:pPr>
            <a:endParaRPr lang="en-US" dirty="0" smtClean="0"/>
          </a:p>
          <a:p>
            <a:pPr marL="0" lvl="0" indent="0">
              <a:buFontTx/>
              <a:buNone/>
            </a:pPr>
            <a:r>
              <a:rPr lang="en-US" u="sng" dirty="0" smtClean="0"/>
              <a:t>Samuel Pepys</a:t>
            </a:r>
            <a:r>
              <a:rPr lang="en-US" dirty="0" smtClean="0"/>
              <a:t> (1633 -1703)</a:t>
            </a:r>
          </a:p>
          <a:p>
            <a:pPr marL="628650" lvl="1" indent="-171450">
              <a:buFont typeface="Wingdings" panose="05000000000000000000" pitchFamily="2" charset="2"/>
              <a:buChar char="§"/>
            </a:pPr>
            <a:r>
              <a:rPr lang="en-US" dirty="0" smtClean="0"/>
              <a:t>Son of a tailor; Not well positioned in the English class system</a:t>
            </a:r>
          </a:p>
          <a:p>
            <a:pPr marL="628650" lvl="1" indent="-171450">
              <a:buFont typeface="Wingdings" panose="05000000000000000000" pitchFamily="2" charset="2"/>
              <a:buChar char="§"/>
            </a:pPr>
            <a:r>
              <a:rPr lang="en-US" dirty="0" smtClean="0"/>
              <a:t>Best known for his diaries – and description of the Great London Fire of 1666</a:t>
            </a:r>
          </a:p>
          <a:p>
            <a:pPr marL="628650" lvl="1" indent="-171450">
              <a:buFont typeface="Wingdings" panose="05000000000000000000" pitchFamily="2" charset="2"/>
              <a:buChar char="§"/>
            </a:pPr>
            <a:r>
              <a:rPr lang="en-US" dirty="0" smtClean="0"/>
              <a:t>Used his connections to get a position as a clerk of the Royal Navy (equivalent of a modern government procurement professional).</a:t>
            </a:r>
          </a:p>
          <a:p>
            <a:pPr marL="628650" lvl="1" indent="-171450">
              <a:buFont typeface="Wingdings" panose="05000000000000000000" pitchFamily="2" charset="2"/>
              <a:buChar char="§"/>
            </a:pPr>
            <a:r>
              <a:rPr lang="en-US" dirty="0" smtClean="0"/>
              <a:t>It was an UNPAID position … but, he soon became wealthy from the kickbacks he received from contractors.</a:t>
            </a:r>
          </a:p>
          <a:p>
            <a:pPr marL="628650" lvl="1" indent="-171450">
              <a:buFont typeface="Wingdings" panose="05000000000000000000" pitchFamily="2" charset="2"/>
              <a:buChar char="§"/>
            </a:pPr>
            <a:r>
              <a:rPr lang="en-US" dirty="0" smtClean="0"/>
              <a:t>At the time, there was nothing illegal or unethical about this practice.  Rather, it was the </a:t>
            </a:r>
            <a:r>
              <a:rPr lang="en-US" u="sng" dirty="0" smtClean="0"/>
              <a:t>expected</a:t>
            </a:r>
            <a:r>
              <a:rPr lang="en-US" dirty="0" smtClean="0"/>
              <a:t> means of compensation for civil service.</a:t>
            </a:r>
          </a:p>
          <a:p>
            <a:pPr marL="0" lvl="0" indent="0">
              <a:buFontTx/>
              <a:buNone/>
            </a:pPr>
            <a:endParaRPr lang="en-US" dirty="0" smtClean="0"/>
          </a:p>
          <a:p>
            <a:pPr marL="0" lvl="0" indent="0">
              <a:buFontTx/>
              <a:buNone/>
            </a:pPr>
            <a:r>
              <a:rPr lang="en-US" dirty="0" smtClean="0"/>
              <a:t>For people without</a:t>
            </a:r>
            <a:r>
              <a:rPr lang="en-US" baseline="0" dirty="0" smtClean="0"/>
              <a:t> nobility, land, or connections … there was a boat ride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21</a:t>
            </a:fld>
            <a:endParaRPr lang="en-US" dirty="0"/>
          </a:p>
        </p:txBody>
      </p:sp>
    </p:spTree>
    <p:extLst>
      <p:ext uri="{BB962C8B-B14F-4D97-AF65-F5344CB8AC3E}">
        <p14:creationId xmlns:p14="http://schemas.microsoft.com/office/powerpoint/2010/main" val="3662633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1607 Jamestown … venture capitalists – first permanent English</a:t>
            </a:r>
            <a:r>
              <a:rPr lang="en-US" baseline="0" dirty="0" smtClean="0"/>
              <a:t> settlement in North America</a:t>
            </a:r>
            <a:endParaRPr lang="en-US" dirty="0" smtClean="0"/>
          </a:p>
          <a:p>
            <a:endParaRPr lang="en-US" dirty="0" smtClean="0"/>
          </a:p>
          <a:p>
            <a:r>
              <a:rPr lang="en-US" dirty="0" smtClean="0"/>
              <a:t>1620 Mayflower – English Separatists (now called ‘Pilgrims’).  These folks wanted to establish their independence from</a:t>
            </a:r>
            <a:r>
              <a:rPr lang="en-US" baseline="0" dirty="0" smtClean="0"/>
              <a:t> the Church of England.  They opposed the monarchs.</a:t>
            </a:r>
          </a:p>
          <a:p>
            <a:endParaRPr lang="en-US" baseline="0" dirty="0" smtClean="0"/>
          </a:p>
          <a:p>
            <a:r>
              <a:rPr lang="en-US" baseline="0" dirty="0" smtClean="0"/>
              <a:t>English colonists brought with them:</a:t>
            </a:r>
          </a:p>
          <a:p>
            <a:pPr marL="628650" lvl="1" indent="-171450">
              <a:buFont typeface="Wingdings" panose="05000000000000000000" pitchFamily="2" charset="2"/>
              <a:buChar char="§"/>
            </a:pPr>
            <a:r>
              <a:rPr lang="en-US" baseline="0" dirty="0" smtClean="0"/>
              <a:t>English common law</a:t>
            </a:r>
          </a:p>
          <a:p>
            <a:pPr marL="628650" lvl="1" indent="-171450">
              <a:buFont typeface="Wingdings" panose="05000000000000000000" pitchFamily="2" charset="2"/>
              <a:buChar char="§"/>
            </a:pPr>
            <a:r>
              <a:rPr lang="en-US" baseline="0" dirty="0" smtClean="0"/>
              <a:t>English system of military procurement – i.e., the field army was responsible for obtaining its supplies locally.  No central contracting authority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22</a:t>
            </a:fld>
            <a:endParaRPr lang="en-US" dirty="0"/>
          </a:p>
        </p:txBody>
      </p:sp>
    </p:spTree>
    <p:extLst>
      <p:ext uri="{BB962C8B-B14F-4D97-AF65-F5344CB8AC3E}">
        <p14:creationId xmlns:p14="http://schemas.microsoft.com/office/powerpoint/2010/main" val="2330149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Colonial America – much different than today – no central commanding federal government.  Continental Congress had to find a way to supply troops, but no comprehensive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Disorganization and mismanagement (think ‘no efficiency’ or ‘accountability’) caused Valley Forge (winter 1777) and Morristown debacles of starvation amidst plenty.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smtClean="0"/>
              <a:t>In part, because government was a payment risk (locals preferred to sell to British instead)</a:t>
            </a:r>
          </a:p>
          <a:p>
            <a:pPr rtl="0"/>
            <a:endParaRPr lang="en-US"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23</a:t>
            </a:fld>
            <a:endParaRPr lang="en-US" dirty="0"/>
          </a:p>
        </p:txBody>
      </p:sp>
    </p:spTree>
    <p:extLst>
      <p:ext uri="{BB962C8B-B14F-4D97-AF65-F5344CB8AC3E}">
        <p14:creationId xmlns:p14="http://schemas.microsoft.com/office/powerpoint/2010/main" val="185537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Solution:  “Purchasing Agents.’  </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These jobs were highly sought after.</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Appointed by congress.</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These were no military men; they were businessmen.</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Congress thought this would result in an effective acquisition process.</a:t>
            </a:r>
            <a:r>
              <a:rPr lang="en-US" dirty="0" smtClean="0"/>
              <a:t>  Agents were paid on commission.</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Most were honest, but not all.  In addition, the commission incentive meant that the agent did not care about good value.</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Nepotism and favoritism were common means of awarding contracts.  </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dirty="0" smtClean="0"/>
              <a:t>Agents regularly</a:t>
            </a:r>
            <a:r>
              <a:rPr lang="en-US" baseline="0" dirty="0" smtClean="0"/>
              <a:t> gave inside information on upcoming bids to cousins and colleagues.</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baseline="0" dirty="0" smtClean="0"/>
              <a:t>Significant procurement fraud – spoiled meat, defective goods</a:t>
            </a:r>
          </a:p>
          <a:p>
            <a:pPr marL="628650" marR="0" lvl="1"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lang="en-US" baseline="0" dirty="0" smtClean="0"/>
              <a:t>Profiteering</a:t>
            </a: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24</a:t>
            </a:fld>
            <a:endParaRPr lang="en-US" dirty="0"/>
          </a:p>
        </p:txBody>
      </p:sp>
    </p:spTree>
    <p:extLst>
      <p:ext uri="{BB962C8B-B14F-4D97-AF65-F5344CB8AC3E}">
        <p14:creationId xmlns:p14="http://schemas.microsoft.com/office/powerpoint/2010/main" val="304905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rtl="0"/>
            <a:r>
              <a:rPr lang="en-US" b="0" dirty="0" smtClean="0">
                <a:effectLst/>
              </a:rPr>
              <a:t>Act of February 6, 1781 – reorganized the government.  This time, three executive departments:  Treasury, Marine, &amp; War.</a:t>
            </a:r>
          </a:p>
          <a:p>
            <a:pPr rtl="0"/>
            <a:endParaRPr lang="en-US" b="0" dirty="0" smtClean="0">
              <a:effectLst/>
            </a:endParaRPr>
          </a:p>
          <a:p>
            <a:pPr rtl="0"/>
            <a:r>
              <a:rPr lang="en-US" b="0" dirty="0" smtClean="0">
                <a:effectLst/>
              </a:rPr>
              <a:t>Treasury headed by Superintendent of finance.  Congress elected Robert Morris, Jr., a wealthy Philadelphia merchant and banker.</a:t>
            </a:r>
          </a:p>
          <a:p>
            <a:pPr marL="628650" lvl="1" indent="-171450" rtl="0">
              <a:buFont typeface="Wingdings" panose="05000000000000000000" pitchFamily="2" charset="2"/>
              <a:buChar char="§"/>
            </a:pPr>
            <a:r>
              <a:rPr lang="en-US" b="0" dirty="0" smtClean="0">
                <a:effectLst/>
              </a:rPr>
              <a:t>Refused job; ultimately accepted.  One condition – He could keep his private business interests</a:t>
            </a:r>
          </a:p>
          <a:p>
            <a:pPr marL="628650" lvl="1" indent="-171450" rtl="0">
              <a:buFont typeface="Wingdings" panose="05000000000000000000" pitchFamily="2" charset="2"/>
              <a:buChar char="§"/>
            </a:pPr>
            <a:r>
              <a:rPr lang="en-US" b="0" dirty="0" smtClean="0">
                <a:effectLst/>
              </a:rPr>
              <a:t>Congress was reluctant – fear of potential conflict of interest, but agreed</a:t>
            </a:r>
          </a:p>
          <a:p>
            <a:pPr rtl="0"/>
            <a:endParaRPr lang="en-US" b="0" dirty="0" smtClean="0">
              <a:effectLst/>
            </a:endParaRPr>
          </a:p>
          <a:p>
            <a:pPr rtl="0"/>
            <a:r>
              <a:rPr lang="en-US" b="0" dirty="0" smtClean="0">
                <a:effectLst/>
              </a:rPr>
              <a:t>Morris’ legacy is mixed:</a:t>
            </a:r>
          </a:p>
          <a:p>
            <a:pPr marL="628650" lvl="1" indent="-171450" rtl="0">
              <a:buFont typeface="Wingdings" panose="05000000000000000000" pitchFamily="2" charset="2"/>
              <a:buChar char="§"/>
            </a:pPr>
            <a:r>
              <a:rPr lang="en-US" b="0" dirty="0" smtClean="0">
                <a:effectLst/>
              </a:rPr>
              <a:t>Some portray him as a profiteer</a:t>
            </a:r>
          </a:p>
          <a:p>
            <a:pPr marL="628650" lvl="1" indent="-171450" rtl="0">
              <a:buFont typeface="Wingdings" panose="05000000000000000000" pitchFamily="2" charset="2"/>
              <a:buChar char="§"/>
            </a:pPr>
            <a:r>
              <a:rPr lang="en-US" b="0" dirty="0" smtClean="0">
                <a:effectLst/>
              </a:rPr>
              <a:t>Others say he was clandestine – disguised his government purchases as part of his business operations to preclude price inflation from merchants </a:t>
            </a:r>
          </a:p>
          <a:p>
            <a:pPr marL="628650" lvl="1" indent="-171450" rtl="0">
              <a:buFont typeface="Wingdings" panose="05000000000000000000" pitchFamily="2" charset="2"/>
              <a:buChar char="§"/>
            </a:pPr>
            <a:r>
              <a:rPr lang="en-US" b="0" dirty="0" smtClean="0">
                <a:effectLst/>
              </a:rPr>
              <a:t>Regardless – he greatly improved the financial condition of the U.S. Treasury.  Morris -  </a:t>
            </a:r>
          </a:p>
          <a:p>
            <a:pPr marL="1085850" lvl="2" indent="-171450" rtl="0">
              <a:buFont typeface="Wingdings" panose="05000000000000000000" pitchFamily="2" charset="2"/>
              <a:buChar char="§"/>
            </a:pPr>
            <a:r>
              <a:rPr lang="en-US" b="0" dirty="0" smtClean="0">
                <a:effectLst/>
              </a:rPr>
              <a:t>Overhauled</a:t>
            </a:r>
            <a:r>
              <a:rPr lang="en-US" b="0" baseline="0" dirty="0" smtClean="0">
                <a:effectLst/>
              </a:rPr>
              <a:t> the contracts system</a:t>
            </a:r>
          </a:p>
          <a:p>
            <a:pPr marL="1085850" lvl="2" indent="-171450" rtl="0">
              <a:buFont typeface="Wingdings" panose="05000000000000000000" pitchFamily="2" charset="2"/>
              <a:buChar char="§"/>
            </a:pPr>
            <a:r>
              <a:rPr lang="en-US" b="0" baseline="0" dirty="0" smtClean="0">
                <a:effectLst/>
              </a:rPr>
              <a:t>Instituted bids – timeline, opened, negotiated, and awarded</a:t>
            </a:r>
          </a:p>
          <a:p>
            <a:pPr marL="1085850" lvl="2" indent="-171450" rtl="0">
              <a:buFont typeface="Wingdings" panose="05000000000000000000" pitchFamily="2" charset="2"/>
              <a:buChar char="§"/>
            </a:pPr>
            <a:r>
              <a:rPr lang="en-US" b="0" baseline="0" dirty="0" smtClean="0">
                <a:effectLst/>
              </a:rPr>
              <a:t>Required responsible bidders – “men of substance and talent”</a:t>
            </a:r>
          </a:p>
          <a:p>
            <a:pPr marL="1085850" lvl="2" indent="-171450" rtl="0">
              <a:buFont typeface="Wingdings" panose="05000000000000000000" pitchFamily="2" charset="2"/>
              <a:buChar char="§"/>
            </a:pPr>
            <a:r>
              <a:rPr lang="en-US" b="0" baseline="0" dirty="0" smtClean="0">
                <a:effectLst/>
              </a:rPr>
              <a:t>Required terms to be “most beneficial to the public”</a:t>
            </a:r>
            <a:endParaRPr lang="en-US" b="0" dirty="0" smtClean="0">
              <a:effectLst/>
            </a:endParaRPr>
          </a:p>
          <a:p>
            <a:pPr rtl="0"/>
            <a:endParaRPr lang="en-US" b="0" dirty="0" smtClean="0">
              <a:effectLst/>
            </a:endParaRPr>
          </a:p>
          <a:p>
            <a:pPr rtl="0"/>
            <a:r>
              <a:rPr lang="en-US" b="0" dirty="0" smtClean="0">
                <a:effectLst/>
              </a:rPr>
              <a:t>Fraud was still a problem, but this was a vast improvement.</a:t>
            </a:r>
          </a:p>
        </p:txBody>
      </p:sp>
      <p:sp>
        <p:nvSpPr>
          <p:cNvPr id="4" name="Slide Number Placeholder 3"/>
          <p:cNvSpPr>
            <a:spLocks noGrp="1"/>
          </p:cNvSpPr>
          <p:nvPr>
            <p:ph type="sldNum" sz="quarter" idx="10"/>
          </p:nvPr>
        </p:nvSpPr>
        <p:spPr/>
        <p:txBody>
          <a:bodyPr/>
          <a:lstStyle/>
          <a:p>
            <a:fld id="{0C46630D-62CA-4F3A-9993-42F0F507BD4C}" type="slidenum">
              <a:rPr lang="en-US" smtClean="0"/>
              <a:pPr/>
              <a:t>25</a:t>
            </a:fld>
            <a:endParaRPr lang="en-US" dirty="0"/>
          </a:p>
        </p:txBody>
      </p:sp>
    </p:spTree>
    <p:extLst>
      <p:ext uri="{BB962C8B-B14F-4D97-AF65-F5344CB8AC3E}">
        <p14:creationId xmlns:p14="http://schemas.microsoft.com/office/powerpoint/2010/main" val="411123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Early 1800s:  Still debating the proper role of government</a:t>
            </a:r>
            <a:r>
              <a:rPr lang="en-US" baseline="0" dirty="0" smtClean="0"/>
              <a:t> debate:  Make or buy</a:t>
            </a:r>
          </a:p>
          <a:p>
            <a:endParaRPr lang="en-US" baseline="0" dirty="0" smtClean="0"/>
          </a:p>
          <a:p>
            <a:r>
              <a:rPr lang="en-US" baseline="0" dirty="0" smtClean="0"/>
              <a:t>War of 1812:  U.S. Government is perceived by private sector as too difficult to work with.</a:t>
            </a:r>
          </a:p>
          <a:p>
            <a:endParaRPr lang="en-US" baseline="0" dirty="0" smtClean="0"/>
          </a:p>
          <a:p>
            <a:r>
              <a:rPr lang="en-US" baseline="0" dirty="0" smtClean="0"/>
              <a:t>Callendar Irvine – new Commissary General of Purchases</a:t>
            </a:r>
          </a:p>
          <a:p>
            <a:pPr marL="628650" lvl="1" indent="-171450">
              <a:buFont typeface="Wingdings" panose="05000000000000000000" pitchFamily="2" charset="2"/>
              <a:buChar char="§"/>
            </a:pPr>
            <a:r>
              <a:rPr lang="en-US" baseline="0" dirty="0" smtClean="0"/>
              <a:t>Did not like contractors</a:t>
            </a:r>
          </a:p>
          <a:p>
            <a:pPr marL="628650" lvl="1" indent="-171450">
              <a:buFont typeface="Wingdings" panose="05000000000000000000" pitchFamily="2" charset="2"/>
              <a:buChar char="§"/>
            </a:pPr>
            <a:r>
              <a:rPr lang="en-US" baseline="0" dirty="0" smtClean="0"/>
              <a:t>Thought they were all crooked and greedy</a:t>
            </a:r>
          </a:p>
          <a:p>
            <a:pPr marL="628650" lvl="1" indent="-171450">
              <a:buFont typeface="Wingdings" panose="05000000000000000000" pitchFamily="2" charset="2"/>
              <a:buChar char="§"/>
            </a:pPr>
            <a:r>
              <a:rPr lang="en-US" baseline="0" dirty="0" smtClean="0"/>
              <a:t>Wanted to make goods rather than buy</a:t>
            </a:r>
          </a:p>
          <a:p>
            <a:pPr marL="628650" lvl="1" indent="-171450">
              <a:buFont typeface="Wingdings" panose="05000000000000000000" pitchFamily="2" charset="2"/>
              <a:buChar char="§"/>
            </a:pPr>
            <a:r>
              <a:rPr lang="en-US" baseline="0" dirty="0" smtClean="0"/>
              <a:t>Famous quote:  “The government has been trifled with long enough, in all conscience, by these contractors.”</a:t>
            </a:r>
          </a:p>
          <a:p>
            <a:pPr marL="0" lvl="0" indent="0">
              <a:buFontTx/>
              <a:buNone/>
            </a:pPr>
            <a:endParaRPr lang="en-US" baseline="0" dirty="0" smtClean="0"/>
          </a:p>
          <a:p>
            <a:pPr marL="0" lvl="0" indent="0">
              <a:buFontTx/>
              <a:buNone/>
            </a:pPr>
            <a:r>
              <a:rPr lang="en-US" baseline="0" dirty="0" smtClean="0"/>
              <a:t>Feud with Eli Whitney regarding muskets. Whitney develops superior approach</a:t>
            </a:r>
          </a:p>
          <a:p>
            <a:pPr marL="628650" lvl="1" indent="-171450">
              <a:buFont typeface="Wingdings" panose="05000000000000000000" pitchFamily="2" charset="2"/>
              <a:buChar char="§"/>
            </a:pPr>
            <a:r>
              <a:rPr lang="en-US" baseline="0" dirty="0" smtClean="0"/>
              <a:t>Interchangeable parts</a:t>
            </a:r>
          </a:p>
          <a:p>
            <a:pPr marL="628650" lvl="1" indent="-171450">
              <a:buFont typeface="Wingdings" panose="05000000000000000000" pitchFamily="2" charset="2"/>
              <a:buChar char="§"/>
            </a:pPr>
            <a:r>
              <a:rPr lang="en-US" baseline="0" dirty="0" smtClean="0"/>
              <a:t>Field assembly</a:t>
            </a:r>
          </a:p>
          <a:p>
            <a:pPr marL="628650" lvl="1" indent="-171450">
              <a:buFont typeface="Wingdings" panose="05000000000000000000" pitchFamily="2" charset="2"/>
              <a:buChar char="§"/>
            </a:pPr>
            <a:r>
              <a:rPr lang="en-US" baseline="0" dirty="0" smtClean="0"/>
              <a:t>Mass production; not craftsmen</a:t>
            </a:r>
          </a:p>
          <a:p>
            <a:pPr marL="0" lvl="0" indent="0">
              <a:buFontTx/>
              <a:buNone/>
            </a:pPr>
            <a:endParaRPr lang="en-US" baseline="0" dirty="0" smtClean="0"/>
          </a:p>
          <a:p>
            <a:pPr marL="0" lvl="0" indent="0">
              <a:buFontTx/>
              <a:buNone/>
            </a:pPr>
            <a:r>
              <a:rPr lang="en-US" baseline="0" dirty="0" smtClean="0"/>
              <a:t>President Madison ultimately intervenes and allows purchase of Whitney’s muskets.</a:t>
            </a:r>
          </a:p>
          <a:p>
            <a:pPr marL="0" lvl="0" indent="0">
              <a:buFontTx/>
              <a:buNone/>
            </a:pPr>
            <a:endParaRPr lang="en-US" baseline="0" dirty="0" smtClean="0"/>
          </a:p>
          <a:p>
            <a:pPr marL="0" lvl="0" indent="0">
              <a:buFontTx/>
              <a:buNone/>
            </a:pP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26</a:t>
            </a:fld>
            <a:endParaRPr lang="en-US" dirty="0"/>
          </a:p>
        </p:txBody>
      </p:sp>
    </p:spTree>
    <p:extLst>
      <p:ext uri="{BB962C8B-B14F-4D97-AF65-F5344CB8AC3E}">
        <p14:creationId xmlns:p14="http://schemas.microsoft.com/office/powerpoint/2010/main" val="489206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100" b="0" kern="1200" dirty="0" smtClean="0">
                <a:solidFill>
                  <a:schemeClr val="tx1"/>
                </a:solidFill>
                <a:effectLst/>
                <a:latin typeface="Arial" panose="020B0604020202020204" pitchFamily="34" charset="0"/>
                <a:ea typeface="+mn-ea"/>
                <a:cs typeface="Arial" panose="020B0604020202020204" pitchFamily="34" charset="0"/>
              </a:rPr>
              <a:t>Tammany Hall was the name given to the Democratic political machine that dominated New York City politics from the mayoral victory of Fernando Wood in 1854 through the election of Fiorello LaGuardia in 1934.</a:t>
            </a: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b="0" dirty="0" smtClean="0">
                <a:effectLst/>
              </a:rPr>
              <a:t>William Magear Tweed (April 3, 1823 – April 12, 1878)  [often erroneously referred to as </a:t>
            </a:r>
            <a:r>
              <a:rPr lang="en-US" b="0" i="1" dirty="0" smtClean="0">
                <a:effectLst/>
              </a:rPr>
              <a:t>William Marcy Tweed</a:t>
            </a:r>
            <a:r>
              <a:rPr lang="en-US" b="0" dirty="0" smtClean="0">
                <a:effectLst/>
              </a:rPr>
              <a:t> ] – widely known as "Boss" Tweed – was an American politician most notable for being the “boss” of Tammany Hall, the Democratic Party political machine that that played a major role in the politics of 19</a:t>
            </a:r>
            <a:r>
              <a:rPr lang="en-US" b="0" baseline="30000" dirty="0" smtClean="0">
                <a:effectLst/>
              </a:rPr>
              <a:t>th</a:t>
            </a:r>
            <a:r>
              <a:rPr lang="en-US" b="0" dirty="0" smtClean="0">
                <a:effectLst/>
              </a:rPr>
              <a:t> Century New York City and State.  At the height of his influence, Tweed was the third-largest landowner in New York City, a director of the Erie Railroad, the Tenth National Bank, and the New-York Printing Company, </a:t>
            </a:r>
            <a:r>
              <a:rPr lang="en-US" dirty="0" smtClean="0">
                <a:effectLst/>
              </a:rPr>
              <a:t>as well as proprietor of the Metropolitan Hotel.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sz="1100" b="0" kern="1200" dirty="0" smtClean="0">
                <a:solidFill>
                  <a:schemeClr val="tx1"/>
                </a:solidFill>
                <a:effectLst/>
                <a:latin typeface="Arial" panose="020B0604020202020204" pitchFamily="34" charset="0"/>
                <a:ea typeface="+mn-ea"/>
                <a:cs typeface="Arial" panose="020B0604020202020204" pitchFamily="34" charset="0"/>
              </a:rPr>
              <a:t>Tweed and his cronies steered lucrative contracts to firm that gave him kickbacks</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or firms in which he had a financial interest.</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dirty="0" smtClean="0">
                <a:effectLst/>
              </a:rPr>
              <a:t>Tweed was convicted for stealing an amount estimated by an aldermen's committee in 1877 at between $25 million and $45 million from New York City taxpayers through political corruption, although later estimates ranged as high as $200 million.  Unable to make bail, he escaped from jail once, but was returned to custody. He died in the Ludlow Street Jail.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27</a:t>
            </a:fld>
            <a:endParaRPr lang="en-US" dirty="0"/>
          </a:p>
        </p:txBody>
      </p:sp>
    </p:spTree>
    <p:extLst>
      <p:ext uri="{BB962C8B-B14F-4D97-AF65-F5344CB8AC3E}">
        <p14:creationId xmlns:p14="http://schemas.microsoft.com/office/powerpoint/2010/main" val="221050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Photo:  Battle of Bull Run</a:t>
            </a:r>
          </a:p>
          <a:p>
            <a:r>
              <a:rPr lang="en-US" dirty="0" smtClean="0"/>
              <a:t>The Civil War had begun on April 12, 1861 when General Beauregard fired Confederate artillery on Fort Sumter. Both sides quickly began raising and organizing armies, scrambling quickly to get everything into order. </a:t>
            </a:r>
          </a:p>
          <a:p>
            <a:endParaRPr lang="en-US" dirty="0" smtClean="0"/>
          </a:p>
          <a:p>
            <a:r>
              <a:rPr lang="en-US" dirty="0" smtClean="0"/>
              <a:t>Profiteering &amp; Fraud were the hallmarks of government</a:t>
            </a:r>
            <a:r>
              <a:rPr lang="en-US" baseline="0" dirty="0" smtClean="0"/>
              <a:t> business during the Civil War</a:t>
            </a:r>
          </a:p>
          <a:p>
            <a:pPr marL="628650" lvl="1" indent="-171450">
              <a:buFont typeface="Wingdings" panose="05000000000000000000" pitchFamily="2" charset="2"/>
              <a:buChar char="§"/>
            </a:pPr>
            <a:r>
              <a:rPr lang="en-US" baseline="0" dirty="0" smtClean="0"/>
              <a:t>Hasty mobilization, loose enforcement</a:t>
            </a:r>
          </a:p>
          <a:p>
            <a:pPr marL="628650" lvl="1" indent="-171450">
              <a:buFont typeface="Wingdings" panose="05000000000000000000" pitchFamily="2" charset="2"/>
              <a:buChar char="§"/>
            </a:pPr>
            <a:r>
              <a:rPr lang="en-US" baseline="0" dirty="0" smtClean="0"/>
              <a:t>Large-scale emergency buys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28</a:t>
            </a:fld>
            <a:endParaRPr lang="en-US" dirty="0"/>
          </a:p>
        </p:txBody>
      </p:sp>
    </p:spTree>
    <p:extLst>
      <p:ext uri="{BB962C8B-B14F-4D97-AF65-F5344CB8AC3E}">
        <p14:creationId xmlns:p14="http://schemas.microsoft.com/office/powerpoint/2010/main" val="2416486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“Fremont Affair” Model 1843 Hall Carbine Rifle </a:t>
            </a:r>
            <a:endParaRPr lang="en-US" b="1" dirty="0" smtClean="0">
              <a:effectLst/>
            </a:endParaRPr>
          </a:p>
          <a:p>
            <a:endParaRPr lang="en-US" b="0" dirty="0" smtClean="0">
              <a:effectLst/>
            </a:endParaRPr>
          </a:p>
          <a:p>
            <a:r>
              <a:rPr lang="en-US" b="0" dirty="0" smtClean="0">
                <a:effectLst/>
              </a:rPr>
              <a:t>John Pierpont "J.P." Morgan (April 17, 1837 – March 31, 1913).</a:t>
            </a:r>
            <a:endParaRPr lang="en-US" dirty="0" smtClean="0"/>
          </a:p>
          <a:p>
            <a:endParaRPr lang="en-US" dirty="0" smtClean="0"/>
          </a:p>
          <a:p>
            <a:r>
              <a:rPr lang="en-US" dirty="0" smtClean="0"/>
              <a:t>With the opening of the American Civil War, the US Government quickly came to the realization that this was going to be a longer war than originally anticipated, and more small arms were going to be needed than originally thought. Seeing the opportunity to make a quick dollar, numerous arms dealers and speculators jumped into this market and procured arms (from whatever sources were available) to resell them to the US Government, and in some cases to the various state governments as well. </a:t>
            </a:r>
          </a:p>
          <a:p>
            <a:endParaRPr lang="en-US" dirty="0" smtClean="0"/>
          </a:p>
          <a:p>
            <a:r>
              <a:rPr lang="en-US" dirty="0" smtClean="0"/>
              <a:t>In June of 1861, Arthur Eastman of Manchester, NH offered for sale 5,000 altered Hall M-1843 Carbines. He proposed to have their .52 caliber bores rifled with 6 grooves, and to have their chambers enlarged to accept .58 ammunition. The barrels of the guns were not enlarged to .58 caliber, only the chamber of the breechblock was enlarged, from a nominal .564 to a nominal .590. The theory was that the larger chamber feeding into a substantially smaller barrel would help reduce the gas leak problem that had hampered the Hall design since the very beginning of production. </a:t>
            </a:r>
          </a:p>
          <a:p>
            <a:endParaRPr lang="en-US" dirty="0" smtClean="0"/>
          </a:p>
          <a:p>
            <a:r>
              <a:rPr lang="en-US" dirty="0" smtClean="0"/>
              <a:t>Eastman, however, did not have any money.  J.P. Morgan, however, did have money.  He provided the funds to Eastman and 5,000 obsolete carbine rifles were purchased from the U.S. Army arsenal at Governor’s Island, New York.  The rifles were barely working, extremely dangerous, and practically worthless.  In test firings, the rifles literally blew the thumbs off of testers. The rifles were purchased for $3.50 each – a total of 5,000 carbines were purchased for $17,500 dollars. </a:t>
            </a:r>
          </a:p>
          <a:p>
            <a:endParaRPr lang="en-US" dirty="0" smtClean="0"/>
          </a:p>
          <a:p>
            <a:r>
              <a:rPr lang="en-US" dirty="0" smtClean="0"/>
              <a:t>Eastman then covered the purchase by partnering with Simon Stevens to initiate the next phase of the scheme.  Stevens next contacted General John Fremont, and offered him 5,000 “new” guns at $22.00 each. The U.S. Army, anxious to supply their arsenal, quickly agreed. The guns were shipped and when the barely working carbines were placed into soldiers hands, it quickly became apparent that soldiers’ lives were going to be lost directly as a result of these faulty weapons. Too late to recall the weapons, the government took J.P. Morgan to court where J.P. won one of his first major legal battles – the court determined that a contract was indeed valid, even though the quality of the weapons were vastly lower than expected by the purchasers.  J.P. Morgan pocketed over $100,000 dollars (millions in today’s currency).</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29</a:t>
            </a:fld>
            <a:endParaRPr lang="en-US" dirty="0"/>
          </a:p>
        </p:txBody>
      </p:sp>
    </p:spTree>
    <p:extLst>
      <p:ext uri="{BB962C8B-B14F-4D97-AF65-F5344CB8AC3E}">
        <p14:creationId xmlns:p14="http://schemas.microsoft.com/office/powerpoint/2010/main" val="3510438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The poor quality riles were not the only example of procurement fraud.  Quite the contrary.</a:t>
            </a:r>
          </a:p>
          <a:p>
            <a:endParaRPr lang="en-US" dirty="0" smtClean="0"/>
          </a:p>
          <a:p>
            <a:r>
              <a:rPr lang="en-US" dirty="0" smtClean="0"/>
              <a:t>These abuses led to enactment, in 1863, of the False Claims Act – which still exists (ask any Medicaid fraudster).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30</a:t>
            </a:fld>
            <a:endParaRPr lang="en-US" dirty="0"/>
          </a:p>
        </p:txBody>
      </p:sp>
    </p:spTree>
    <p:extLst>
      <p:ext uri="{BB962C8B-B14F-4D97-AF65-F5344CB8AC3E}">
        <p14:creationId xmlns:p14="http://schemas.microsoft.com/office/powerpoint/2010/main" val="180068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goals for today’s presentation are rather modest: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smtClean="0"/>
              <a:t>First, we hope to provide some context.  Procurement</a:t>
            </a:r>
            <a:r>
              <a:rPr lang="en-US" baseline="0" dirty="0" smtClean="0"/>
              <a:t> corruption exists.  It is very real and it adversely impacts every Washingtonian.  If we can’t appreciate that there is – and always has been – a problem; we’re not very likely prepared to address the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Second, we’ll identify key issues regarding procurement ethics and layout a suggested analytic framework to address these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Third, we’ll identify tools and practices that we believe offer some assistance.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identified some additional resources at the end of this presentation, which Enterprise Services should post for you to access if you wish.</a:t>
            </a: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4</a:t>
            </a:fld>
            <a:endParaRPr lang="en-US" dirty="0"/>
          </a:p>
        </p:txBody>
      </p:sp>
    </p:spTree>
    <p:extLst>
      <p:ext uri="{BB962C8B-B14F-4D97-AF65-F5344CB8AC3E}">
        <p14:creationId xmlns:p14="http://schemas.microsoft.com/office/powerpoint/2010/main" val="3902692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The Crédit Mobilier scandal of</a:t>
            </a:r>
            <a:r>
              <a:rPr lang="en-US" dirty="0" smtClean="0">
                <a:effectLst/>
              </a:rPr>
              <a:t> 1872 is the l</a:t>
            </a:r>
            <a:r>
              <a:rPr lang="en-US" b="0" dirty="0" smtClean="0">
                <a:effectLst/>
              </a:rPr>
              <a:t>argest scandal in U.S. history.  Led to greater public awareness of government corruption.</a:t>
            </a:r>
          </a:p>
          <a:p>
            <a:endParaRPr lang="en-US" b="0" dirty="0" smtClean="0">
              <a:effectLst/>
            </a:endParaRPr>
          </a:p>
          <a:p>
            <a:r>
              <a:rPr lang="en-US" b="0" dirty="0" smtClean="0">
                <a:effectLst/>
              </a:rPr>
              <a:t>I</a:t>
            </a:r>
            <a:r>
              <a:rPr lang="en-US" dirty="0" smtClean="0">
                <a:effectLst/>
              </a:rPr>
              <a:t>nvolved the Union Pacific Railroad and the Crédit Mobilier of America construction company in the building of the eastern portion of the first transcontinental railroad.  </a:t>
            </a:r>
          </a:p>
          <a:p>
            <a:endParaRPr lang="en-US" dirty="0" smtClean="0">
              <a:effectLst/>
            </a:endParaRPr>
          </a:p>
          <a:p>
            <a:r>
              <a:rPr lang="en-US" dirty="0" smtClean="0">
                <a:effectLst/>
              </a:rPr>
              <a:t>The scandal's origins dated back to the Abraham Lincoln presidency, when the Union Pacific Railroad was chartered in 1864 by the federal government and the associated Crédit Mobilier was established.  </a:t>
            </a:r>
          </a:p>
          <a:p>
            <a:endParaRPr lang="en-US" dirty="0" smtClean="0">
              <a:effectLst/>
            </a:endParaRPr>
          </a:p>
          <a:p>
            <a:r>
              <a:rPr lang="en-US" dirty="0" smtClean="0">
                <a:effectLst/>
              </a:rPr>
              <a:t>In 1868, during the Andrew Johnson presidency, Congressman Oakes Ames had distributed Crédit Mobilier shares of stock to other congressmen, in addition to making cash bribes. The story was broken by the New York newspaper, </a:t>
            </a:r>
            <a:r>
              <a:rPr lang="en-US" i="1" dirty="0" smtClean="0">
                <a:effectLst/>
              </a:rPr>
              <a:t>The Sun</a:t>
            </a:r>
            <a:r>
              <a:rPr lang="en-US" dirty="0" smtClean="0">
                <a:effectLst/>
              </a:rPr>
              <a:t>, during the 1872 presidential campaign, when Ulysses S. Grant was running for re-election.  The scandal involved Grant's Vice President, Schuyler Colfax, and Henry Wilson, a Senator whom Grant selected to replace Colfax during the 1872 Presidential election. The scandal caused widespread public distrust of Congress and the federal government during the Gilded Age. </a:t>
            </a:r>
          </a:p>
        </p:txBody>
      </p:sp>
      <p:sp>
        <p:nvSpPr>
          <p:cNvPr id="4" name="Slide Number Placeholder 3"/>
          <p:cNvSpPr>
            <a:spLocks noGrp="1"/>
          </p:cNvSpPr>
          <p:nvPr>
            <p:ph type="sldNum" sz="quarter" idx="10"/>
          </p:nvPr>
        </p:nvSpPr>
        <p:spPr/>
        <p:txBody>
          <a:bodyPr/>
          <a:lstStyle/>
          <a:p>
            <a:fld id="{0C46630D-62CA-4F3A-9993-42F0F507BD4C}" type="slidenum">
              <a:rPr lang="en-US" smtClean="0"/>
              <a:pPr/>
              <a:t>31</a:t>
            </a:fld>
            <a:endParaRPr lang="en-US" dirty="0"/>
          </a:p>
        </p:txBody>
      </p:sp>
    </p:spTree>
    <p:extLst>
      <p:ext uri="{BB962C8B-B14F-4D97-AF65-F5344CB8AC3E}">
        <p14:creationId xmlns:p14="http://schemas.microsoft.com/office/powerpoint/2010/main" val="3623259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The good news is that the railroads made it.  Met up at Promontory</a:t>
            </a:r>
            <a:r>
              <a:rPr lang="en-US" baseline="0" dirty="0" smtClean="0"/>
              <a:t> Point, Utah on May 10, 1869.</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32</a:t>
            </a:fld>
            <a:endParaRPr lang="en-US" dirty="0"/>
          </a:p>
        </p:txBody>
      </p:sp>
    </p:spTree>
    <p:extLst>
      <p:ext uri="{BB962C8B-B14F-4D97-AF65-F5344CB8AC3E}">
        <p14:creationId xmlns:p14="http://schemas.microsoft.com/office/powerpoint/2010/main" val="1240474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rtl="0"/>
            <a:r>
              <a:rPr lang="en-US" b="0" baseline="0" dirty="0" smtClean="0">
                <a:solidFill>
                  <a:schemeClr val="tx1"/>
                </a:solidFill>
                <a:effectLst/>
              </a:rPr>
              <a:t>The Whiskey Ring was a scandal, exposed in 1875, involving diversion of tax revenues in a conspiracy among government agents, politicians, whiskey distillers, and distributors. The Whiskey Ring began </a:t>
            </a:r>
            <a:r>
              <a:rPr lang="en-US" baseline="0" dirty="0" smtClean="0">
                <a:solidFill>
                  <a:schemeClr val="tx1"/>
                </a:solidFill>
                <a:effectLst/>
              </a:rPr>
              <a:t>in St. Louis but was also organized in Chicago, Milwaukee, Cincinnati, New Orleans, and Peoria.  Before they were caught, a group of mostly Republican politicians were able to siphon off millions of dollars in federal taxes on liquor; the scheme involved an extensive network of bribes involving distillers, rectifiers, gaugers, storekeepers, and internal revenue agents.</a:t>
            </a:r>
          </a:p>
          <a:p>
            <a:pPr rtl="0"/>
            <a:endParaRPr lang="en-US" baseline="0" dirty="0" smtClean="0">
              <a:solidFill>
                <a:schemeClr val="tx1"/>
              </a:solidFill>
              <a:effectLst/>
            </a:endParaRPr>
          </a:p>
          <a:p>
            <a:pPr rtl="0"/>
            <a:r>
              <a:rPr lang="en-US" baseline="0" dirty="0" smtClean="0">
                <a:solidFill>
                  <a:schemeClr val="tx1"/>
                </a:solidFill>
                <a:effectLst/>
              </a:rPr>
              <a:t>U.S. Secretary of the Treasury Benjamin Bristow, working without the knowledge of the President or the Attorney General, broke the tightly connected and politically powerful ring in 1875 using secret agents from outside the Treasury department to conduct a series of raids across the country on May 10, 1875.  The trials began in October 1875.  Ultimately, 110 convictions were made and over $3 million in taxes were recovered. </a:t>
            </a:r>
          </a:p>
          <a:p>
            <a:pPr rtl="0"/>
            <a:endParaRPr lang="en-US" baseline="0" dirty="0" smtClean="0">
              <a:solidFill>
                <a:schemeClr val="tx1"/>
              </a:solidFill>
              <a:effectLst/>
            </a:endParaRPr>
          </a:p>
          <a:p>
            <a:pPr rtl="0"/>
            <a:r>
              <a:rPr lang="en-US" baseline="0" dirty="0" smtClean="0">
                <a:solidFill>
                  <a:schemeClr val="tx1"/>
                </a:solidFill>
                <a:effectLst/>
              </a:rPr>
              <a:t>President Grant appointed General John Brooks Henderson (a former U.S. Senator from Missouri) to serve as special prosecutor in charge of the indictments and trials, but Grant eventually fired Gen. Henderson for challenging Grant's interference in the prosecutions. Grant replaced Henderson with attorney James Broadhead.</a:t>
            </a:r>
            <a:endParaRPr lang="en-US" baseline="0" dirty="0">
              <a:solidFill>
                <a:schemeClr val="tx1"/>
              </a:solidFill>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33</a:t>
            </a:fld>
            <a:endParaRPr lang="en-US" dirty="0"/>
          </a:p>
        </p:txBody>
      </p:sp>
    </p:spTree>
    <p:extLst>
      <p:ext uri="{BB962C8B-B14F-4D97-AF65-F5344CB8AC3E}">
        <p14:creationId xmlns:p14="http://schemas.microsoft.com/office/powerpoint/2010/main" val="574190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rtl="0"/>
            <a:r>
              <a:rPr lang="en-US" b="0" dirty="0" smtClean="0">
                <a:effectLst/>
              </a:rPr>
              <a:t>The Teapot Dome scandal was a bribery incident that took place in the United States from 1921 to 1922, during President Warren Harding’s administration.  </a:t>
            </a:r>
          </a:p>
          <a:p>
            <a:pPr rtl="0"/>
            <a:endParaRPr lang="en-US" b="0" dirty="0" smtClean="0">
              <a:effectLst/>
            </a:endParaRPr>
          </a:p>
          <a:p>
            <a:pPr rtl="0"/>
            <a:r>
              <a:rPr lang="en-US" b="0" dirty="0" smtClean="0">
                <a:effectLst/>
              </a:rPr>
              <a:t>Secretary of the Interior, Albert Bacon Fall, </a:t>
            </a:r>
            <a:r>
              <a:rPr lang="en-US" dirty="0" smtClean="0">
                <a:effectLst/>
              </a:rPr>
              <a:t>had leased Navy oil reserves at Teapot Dome (in Natrona County, Wyoming) and two other locations in California </a:t>
            </a:r>
            <a:r>
              <a:rPr lang="en-US" u="sng" dirty="0" smtClean="0">
                <a:effectLst/>
              </a:rPr>
              <a:t>to private oil companies at low rates without competitive bidding</a:t>
            </a:r>
            <a:r>
              <a:rPr lang="en-US" dirty="0" smtClean="0">
                <a:effectLst/>
              </a:rPr>
              <a:t>.</a:t>
            </a:r>
          </a:p>
          <a:p>
            <a:pPr rtl="0"/>
            <a:endParaRPr lang="en-US" dirty="0" smtClean="0">
              <a:effectLst/>
            </a:endParaRPr>
          </a:p>
          <a:p>
            <a:pPr rtl="0"/>
            <a:r>
              <a:rPr lang="en-US" dirty="0" smtClean="0">
                <a:effectLst/>
              </a:rPr>
              <a:t>In 1922 and 1923, the leases became the subject of a sensational investigation by Senator Thomas J. Walsh.  Fall was later convicted of accepting bribes from the oil companies and became the first Cabinet member to go to prison. No person was ever convicted of paying a bribe, however.</a:t>
            </a:r>
          </a:p>
          <a:p>
            <a:pPr rtl="0"/>
            <a:endParaRPr lang="en-US" dirty="0" smtClean="0">
              <a:effectLst/>
            </a:endParaRPr>
          </a:p>
          <a:p>
            <a:pPr rtl="0"/>
            <a:r>
              <a:rPr lang="en-US" dirty="0" smtClean="0">
                <a:effectLst/>
              </a:rPr>
              <a:t>The lease terms were very favorable to the oil companies, which secretly made Fall a rich man.  Fall had received a no-interest loan from Doheny (Pan American Petroleum) of $100,000 (about $1.32 million today) in November 1921.  He received other gifts from Doheny and Sinclair totaling about $404,000 (about $5.34 million today).  It was this money changing hands that was illegal, not the leases.  Fall attempted to keep his actions secret, but the sudden improvement in his standard of living was suspect.</a:t>
            </a:r>
          </a:p>
          <a:p>
            <a:pPr rtl="0"/>
            <a:endParaRPr lang="en-US" dirty="0" smtClean="0">
              <a:effectLst/>
            </a:endParaRPr>
          </a:p>
          <a:p>
            <a:pPr rtl="0"/>
            <a:r>
              <a:rPr lang="en-US" dirty="0" smtClean="0">
                <a:effectLst/>
              </a:rPr>
              <a:t>Before Watergate, Teapot Dome was regarded as the "greatest and most sensational scandal in the history of American politics".</a:t>
            </a:r>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34</a:t>
            </a:fld>
            <a:endParaRPr lang="en-US" dirty="0"/>
          </a:p>
        </p:txBody>
      </p:sp>
    </p:spTree>
    <p:extLst>
      <p:ext uri="{BB962C8B-B14F-4D97-AF65-F5344CB8AC3E}">
        <p14:creationId xmlns:p14="http://schemas.microsoft.com/office/powerpoint/2010/main" val="963649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rtl="0"/>
            <a:r>
              <a:rPr lang="en-US" dirty="0" smtClean="0">
                <a:effectLst/>
              </a:rPr>
              <a:t>In March 1978, the FBI created a sting operation to investigate theft, forgery and stolen art. </a:t>
            </a:r>
          </a:p>
          <a:p>
            <a:pPr marL="628650" lvl="1" indent="-171450" rtl="0">
              <a:buFont typeface="Wingdings" panose="05000000000000000000" pitchFamily="2" charset="2"/>
              <a:buChar char="§"/>
            </a:pPr>
            <a:r>
              <a:rPr lang="en-US" dirty="0" smtClean="0">
                <a:effectLst/>
              </a:rPr>
              <a:t>The FBI employed Melvin Weinberg (a convicted swindler, international con artist, and informant) and his girlfriend Evelyn Knight to help plan and conduct the operation.</a:t>
            </a:r>
          </a:p>
          <a:p>
            <a:pPr marL="628650" lvl="1" indent="-171450" rtl="0">
              <a:buFont typeface="Wingdings" panose="05000000000000000000" pitchFamily="2" charset="2"/>
              <a:buChar char="§"/>
            </a:pPr>
            <a:r>
              <a:rPr lang="en-US" dirty="0" smtClean="0">
                <a:effectLst/>
              </a:rPr>
              <a:t>They were facing a prison sentence at the time and in exchange for their help, the FBI agreed to let them out on probation.</a:t>
            </a:r>
          </a:p>
          <a:p>
            <a:pPr marL="628650" lvl="1" indent="-171450" rtl="0">
              <a:buFont typeface="Wingdings" panose="05000000000000000000" pitchFamily="2" charset="2"/>
              <a:buChar char="§"/>
            </a:pPr>
            <a:r>
              <a:rPr lang="en-US" dirty="0" smtClean="0">
                <a:effectLst/>
              </a:rPr>
              <a:t>Weinberg, supervised by the FBI, created a fake company called Abdul Enterprises in which FBI employees posed as fictional Arab sheikhs led by owners Kambir Abdul Rahman and Yassir Habib, who had millions of dollars to invest in the United States.</a:t>
            </a:r>
          </a:p>
          <a:p>
            <a:pPr marL="628650" lvl="1" indent="-171450" rtl="0">
              <a:buFont typeface="Wingdings" panose="05000000000000000000" pitchFamily="2" charset="2"/>
              <a:buChar char="§"/>
            </a:pPr>
            <a:r>
              <a:rPr lang="en-US" dirty="0" smtClean="0">
                <a:effectLst/>
              </a:rPr>
              <a:t>Weinberg instructed the FBI to fund a $1 million-account with the Chase Manhattan Bank in the name of the fictional company, Abdul Enterprises, giving the company the credibility it needed to further its operation.</a:t>
            </a:r>
          </a:p>
          <a:p>
            <a:pPr rtl="0"/>
            <a:endParaRPr lang="en-US" dirty="0" smtClean="0">
              <a:effectLst/>
            </a:endParaRPr>
          </a:p>
          <a:p>
            <a:pPr rtl="0"/>
            <a:r>
              <a:rPr lang="en-US" dirty="0" smtClean="0">
                <a:effectLst/>
              </a:rPr>
              <a:t>When a forger who was under investigation suggested to the sheikhs that they invest in casinos in New Jersey and that licensing could be obtained for a price, the Abscam operation was retargeted toward political corruption. Each congressman who was approached would be given a large sum of money in exchange for "private immigration bills" to allow foreigners associated with Abdul Enterprises into the country and for building permits and licenses for casinos in Atlantic City, among other investment arrangements.</a:t>
            </a:r>
          </a:p>
          <a:p>
            <a:endParaRPr lang="en-US" dirty="0" smtClean="0"/>
          </a:p>
          <a:p>
            <a:r>
              <a:rPr lang="en-US" dirty="0" smtClean="0">
                <a:effectLst/>
              </a:rPr>
              <a:t>The first political figure ensnared in the phony investment scheme was Camden Mayor Angelo Errichetti. In exchange for monetary kickbacks, Errichetti told the sheikhs' representatives "I'll give you Atlantic City." Errichetti helped to recruit several government officials and United States congressmen who were willing to grant political favors in exchange for monetary bribes (originally $100,000 but then reduced to $50,000).</a:t>
            </a:r>
            <a:r>
              <a:rPr lang="en-US" b="0" i="0" baseline="30000" dirty="0" smtClean="0">
                <a:effectLst/>
                <a:hlinkClick r:id="rId3"/>
              </a:rPr>
              <a:t>[</a:t>
            </a:r>
            <a:endParaRPr lang="en-US" dirty="0" smtClean="0"/>
          </a:p>
          <a:p>
            <a:endParaRPr lang="en-US" dirty="0" smtClean="0"/>
          </a:p>
          <a:p>
            <a:r>
              <a:rPr lang="en-US" dirty="0" smtClean="0">
                <a:effectLst/>
              </a:rPr>
              <a:t>In 1981, one US senator ( Harrison Williams [D-NJ]) and six members of the US House of Representatives (John Jenrette [D-SC], Richard Kelly [R-FL], Raymond Lederer [D-PA], Michael “Ozzie” Myers [D-PA], Frank Thompson [D-NJ], and John Murphy [D-NY]) were convicted of bribery &amp; conspiracy. </a:t>
            </a:r>
          </a:p>
          <a:p>
            <a:endParaRPr lang="en-US" dirty="0" smtClean="0">
              <a:effectLst/>
            </a:endParaRPr>
          </a:p>
          <a:p>
            <a:r>
              <a:rPr lang="en-US" dirty="0" smtClean="0">
                <a:effectLst/>
              </a:rPr>
              <a:t>Five other government officials were convicted, including New Jersey State Senator and Mayor of Camden, NJ, Angelo Errichetti [D]; members of the Philadelphia City Council and an inspector for the Immigration and Naturalization Service.</a:t>
            </a:r>
          </a:p>
          <a:p>
            <a:endParaRPr lang="en-US" dirty="0" smtClean="0">
              <a:effectLst/>
            </a:endParaRPr>
          </a:p>
          <a:p>
            <a:r>
              <a:rPr lang="en-US" dirty="0" smtClean="0">
                <a:effectLst/>
              </a:rPr>
              <a:t>Note:  Senator Larry Pressler (R-SD) refused to take the bribe, saying at the time, "Wait a minute, what you are suggesting may be illegal." He immediately reported the incident to the FBI.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35</a:t>
            </a:fld>
            <a:endParaRPr lang="en-US" dirty="0"/>
          </a:p>
        </p:txBody>
      </p:sp>
    </p:spTree>
    <p:extLst>
      <p:ext uri="{BB962C8B-B14F-4D97-AF65-F5344CB8AC3E}">
        <p14:creationId xmlns:p14="http://schemas.microsoft.com/office/powerpoint/2010/main" val="1851721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effectLst/>
              </a:rPr>
              <a:t>FBI sting operation conducted from 1985 to 1987 in municipalities and counties throughout New York State.</a:t>
            </a:r>
          </a:p>
          <a:p>
            <a:pPr marL="628650" lvl="1" indent="-171450">
              <a:buFont typeface="Wingdings" panose="05000000000000000000" pitchFamily="2" charset="2"/>
              <a:buChar char="§"/>
            </a:pPr>
            <a:r>
              <a:rPr lang="en-US" dirty="0" smtClean="0">
                <a:effectLst/>
              </a:rPr>
              <a:t>FBI agent posing as a steel products salesman offered bribes and kickbacks to officials involved in purchasing materials and equipment.</a:t>
            </a:r>
          </a:p>
          <a:p>
            <a:pPr marL="628650" lvl="1" indent="-171450">
              <a:buFont typeface="Wingdings" panose="05000000000000000000" pitchFamily="2" charset="2"/>
              <a:buChar char="§"/>
            </a:pPr>
            <a:r>
              <a:rPr lang="en-US" dirty="0" smtClean="0">
                <a:effectLst/>
              </a:rPr>
              <a:t>Bribes were accepted 105 times in 106 offers.</a:t>
            </a:r>
          </a:p>
          <a:p>
            <a:pPr marL="628650" lvl="1" indent="-171450">
              <a:buFont typeface="Wingdings" panose="05000000000000000000" pitchFamily="2" charset="2"/>
              <a:buChar char="§"/>
            </a:pPr>
            <a:r>
              <a:rPr lang="en-US" dirty="0" smtClean="0">
                <a:effectLst/>
              </a:rPr>
              <a:t>The sole refusal came from an official who said the offer wasn't enough. That official, however, was charged with accepting other bribes. </a:t>
            </a:r>
            <a:endParaRPr lang="en-US"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36</a:t>
            </a:fld>
            <a:endParaRPr lang="en-US" dirty="0"/>
          </a:p>
        </p:txBody>
      </p:sp>
    </p:spTree>
    <p:extLst>
      <p:ext uri="{BB962C8B-B14F-4D97-AF65-F5344CB8AC3E}">
        <p14:creationId xmlns:p14="http://schemas.microsoft.com/office/powerpoint/2010/main" val="3187272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Sadly, there is no shortages</a:t>
            </a:r>
            <a:r>
              <a:rPr lang="en-US" baseline="0" dirty="0" smtClean="0"/>
              <a:t> of procurement ethics examples when it comes to military contracts</a:t>
            </a:r>
            <a:endParaRPr lang="en-US" dirty="0" smtClean="0"/>
          </a:p>
          <a:p>
            <a:endParaRPr lang="en-US" dirty="0" smtClean="0"/>
          </a:p>
          <a:p>
            <a:r>
              <a:rPr lang="en-US" dirty="0" smtClean="0"/>
              <a:t>Filed</a:t>
            </a:r>
            <a:r>
              <a:rPr lang="en-US" baseline="0" dirty="0" smtClean="0"/>
              <a:t> under ‘fool me once, shame on me …”</a:t>
            </a:r>
            <a:endParaRPr lang="en-US" dirty="0" smtClean="0"/>
          </a:p>
          <a:p>
            <a:endParaRPr lang="en-US" dirty="0" smtClean="0"/>
          </a:p>
          <a:p>
            <a:r>
              <a:rPr lang="en-US" b="0" dirty="0" smtClean="0">
                <a:effectLst/>
              </a:rPr>
              <a:t>Darleen A. Druyun (born November 7, 1947) is a former U.S. Air Force civilian official (Principal Deputy Undersecretary of the Air Force for Acquisition) and Boeing executive</a:t>
            </a:r>
            <a:r>
              <a:rPr lang="en-US" dirty="0" smtClean="0">
                <a:effectLst/>
              </a:rPr>
              <a:t>.</a:t>
            </a:r>
          </a:p>
          <a:p>
            <a:endParaRPr lang="en-US" dirty="0" smtClean="0">
              <a:effectLst/>
            </a:endParaRPr>
          </a:p>
          <a:p>
            <a:r>
              <a:rPr lang="en-US" dirty="0" smtClean="0">
                <a:effectLst/>
              </a:rPr>
              <a:t>In 1993 Darleen Druyun was investigated for her involvement in a plan to speed up payments by the Air Force to McDonnell Douglas.  Although dozens of other people involved were convicted or discharged, Druyun kept her position.  In 2000 Druyun sent the resumes of her daughter, a recent college graduate, and her daughter's fiancé, a published PhD Aeronautical Engineer, to Boeing and both were hired.</a:t>
            </a:r>
          </a:p>
          <a:p>
            <a:endParaRPr lang="en-US" dirty="0" smtClean="0">
              <a:effectLst/>
            </a:endParaRPr>
          </a:p>
          <a:p>
            <a:pPr rtl="0"/>
            <a:r>
              <a:rPr lang="en-US" dirty="0" smtClean="0">
                <a:effectLst/>
              </a:rPr>
              <a:t>In May 2003, the USAF announced it would lease 100 KC-767</a:t>
            </a:r>
            <a:r>
              <a:rPr lang="en-US" baseline="0" dirty="0" smtClean="0">
                <a:effectLst/>
              </a:rPr>
              <a:t> </a:t>
            </a:r>
            <a:r>
              <a:rPr lang="en-US" dirty="0" smtClean="0">
                <a:effectLst/>
              </a:rPr>
              <a:t>tankers to replace the oldest 136 of its KC-135s. The 10-year lease would give the USAF the option to purchase the aircraft at the end of the contract.  In September 2003, responding to critics who argued that the lease was vastly more expensive than an outright purchase, the US DOD announced a revised lease.  In November 2003, the USAF decided it would lease 20 KC-767 aircraft and purchase 80 tankers.</a:t>
            </a:r>
          </a:p>
          <a:p>
            <a:pPr rtl="0"/>
            <a:endParaRPr lang="en-US" dirty="0" smtClean="0">
              <a:effectLst/>
            </a:endParaRPr>
          </a:p>
          <a:p>
            <a:pPr rtl="0"/>
            <a:r>
              <a:rPr lang="en-US" dirty="0" smtClean="0">
                <a:effectLst/>
              </a:rPr>
              <a:t>After leaving the Air Force in 2003 Druyun took a job with Boeing at an annual salary of $250,000.  She also received a $50,000 signing bonus.</a:t>
            </a:r>
          </a:p>
          <a:p>
            <a:pPr rtl="0"/>
            <a:endParaRPr lang="en-US" dirty="0" smtClean="0">
              <a:effectLst/>
            </a:endParaRPr>
          </a:p>
          <a:p>
            <a:pPr rtl="0"/>
            <a:r>
              <a:rPr lang="en-US" dirty="0" smtClean="0">
                <a:effectLst/>
              </a:rPr>
              <a:t>In December 2003, the Pentagon announced the project was to be frozen while an investigation of allegations of corruption by Druyun was begun. Druyun pleaded guilty to inflating the price of the contract to favor her future employer and to passing information on the competing Airbus A330 bid. CBS News called it "the biggest Pentagon scandal in 20 years" and said that she pleaded guilty to a felony.  </a:t>
            </a:r>
            <a:endParaRPr lang="en-US" b="0" i="0" baseline="30000" dirty="0" smtClean="0">
              <a:effectLst/>
            </a:endParaRPr>
          </a:p>
          <a:p>
            <a:pPr rtl="0"/>
            <a:endParaRPr lang="en-US" dirty="0" smtClean="0">
              <a:effectLst/>
            </a:endParaRPr>
          </a:p>
          <a:p>
            <a:pPr rtl="0"/>
            <a:r>
              <a:rPr lang="en-US" dirty="0" smtClean="0">
                <a:effectLst/>
              </a:rPr>
              <a:t>In October 2004, she was sentenced to nine months in jail for corruption, fined $5,000, given three years of supervised release and 150 hours of community service.  She began her prison term on January 5, 2005.  She was released from prison on September 30, 2005.  </a:t>
            </a:r>
          </a:p>
          <a:p>
            <a:pPr rtl="0"/>
            <a:endParaRPr lang="en-US" dirty="0" smtClean="0">
              <a:effectLst/>
            </a:endParaRPr>
          </a:p>
          <a:p>
            <a:pPr rtl="0"/>
            <a:r>
              <a:rPr lang="en-US" dirty="0" smtClean="0">
                <a:effectLst/>
              </a:rPr>
              <a:t>The ramifications extended to Boeing CFO Michael Sears, who was fired from Boeing, and Boeing CEO Phil Condit resigned.  On February 18, 2005, Sears was sentenced to four months in prison and Boeing ended up paying a $615 million fine for its involvement. </a:t>
            </a:r>
          </a:p>
          <a:p>
            <a:pPr rtl="0"/>
            <a:endParaRPr lang="en-US" dirty="0" smtClean="0">
              <a:effectLst/>
            </a:endParaRPr>
          </a:p>
          <a:p>
            <a:pPr rtl="0"/>
            <a:r>
              <a:rPr lang="en-US" dirty="0" smtClean="0">
                <a:effectLst/>
              </a:rPr>
              <a:t>According to </a:t>
            </a:r>
            <a:r>
              <a:rPr lang="en-US" i="1" dirty="0" smtClean="0">
                <a:effectLst/>
              </a:rPr>
              <a:t>The Federal Times</a:t>
            </a:r>
            <a:r>
              <a:rPr lang="en-US" dirty="0" smtClean="0">
                <a:effectLst/>
              </a:rPr>
              <a:t>, Darleen Druyun will still be receiving a federal pension.  </a:t>
            </a:r>
          </a:p>
          <a:p>
            <a:pPr rtl="0"/>
            <a:endParaRPr lang="en-US" dirty="0" smtClean="0">
              <a:effectLst/>
            </a:endParaRPr>
          </a:p>
          <a:p>
            <a:pPr rtl="0"/>
            <a:r>
              <a:rPr lang="en-US" dirty="0" smtClean="0">
                <a:effectLst/>
              </a:rPr>
              <a:t>Donald Rumsfeld stated that he was told that "what she did was acquire a great deal of authority and make a lot of decisions, and there was very little adult supervision".</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37</a:t>
            </a:fld>
            <a:endParaRPr lang="en-US" dirty="0"/>
          </a:p>
        </p:txBody>
      </p:sp>
    </p:spTree>
    <p:extLst>
      <p:ext uri="{BB962C8B-B14F-4D97-AF65-F5344CB8AC3E}">
        <p14:creationId xmlns:p14="http://schemas.microsoft.com/office/powerpoint/2010/main" val="2471423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2005</a:t>
            </a:r>
          </a:p>
          <a:p>
            <a:endParaRPr lang="en-US" dirty="0" smtClean="0"/>
          </a:p>
          <a:p>
            <a:r>
              <a:rPr lang="en-US" dirty="0" smtClean="0">
                <a:effectLst/>
              </a:rPr>
              <a:t>Cunningham resigned from the House on November 28, 2005, after pleading guilty to accepting at least $2.4 million in bribes and under-reporting his taxable income for 2004.  He pleaded guilty to federal charges of conspiracy to commit bribery, mail fraud, wire fraud, and tax evasion.  </a:t>
            </a:r>
          </a:p>
          <a:p>
            <a:endParaRPr lang="en-US" dirty="0" smtClean="0">
              <a:effectLst/>
            </a:endParaRPr>
          </a:p>
          <a:p>
            <a:r>
              <a:rPr lang="en-US" dirty="0" smtClean="0">
                <a:effectLst/>
              </a:rPr>
              <a:t>Took bribes in exchange</a:t>
            </a:r>
            <a:r>
              <a:rPr lang="en-US" baseline="0" dirty="0" smtClean="0">
                <a:effectLst/>
              </a:rPr>
              <a:t> for lucrative defense contracts</a:t>
            </a:r>
            <a:endParaRPr lang="en-US" dirty="0" smtClean="0">
              <a:effectLst/>
            </a:endParaRPr>
          </a:p>
          <a:p>
            <a:endParaRPr lang="en-US" dirty="0" smtClean="0">
              <a:effectLst/>
            </a:endParaRPr>
          </a:p>
          <a:p>
            <a:r>
              <a:rPr lang="en-US" dirty="0" smtClean="0">
                <a:effectLst/>
              </a:rPr>
              <a:t>Extensive corruption.  Also included - </a:t>
            </a:r>
          </a:p>
          <a:p>
            <a:pPr marL="628650" lvl="1" indent="-171450">
              <a:buFont typeface="Wingdings" panose="05000000000000000000" pitchFamily="2" charset="2"/>
              <a:buChar char="§"/>
            </a:pPr>
            <a:r>
              <a:rPr lang="en-US" dirty="0" smtClean="0">
                <a:effectLst/>
              </a:rPr>
              <a:t>Free limousine service</a:t>
            </a:r>
          </a:p>
          <a:p>
            <a:pPr marL="628650" lvl="1" indent="-171450">
              <a:buFont typeface="Wingdings" panose="05000000000000000000" pitchFamily="2" charset="2"/>
              <a:buChar char="§"/>
            </a:pPr>
            <a:r>
              <a:rPr lang="en-US" dirty="0" smtClean="0">
                <a:effectLst/>
              </a:rPr>
              <a:t>Free stays at hotel suites at the Watergate &amp; Westin</a:t>
            </a:r>
          </a:p>
          <a:p>
            <a:pPr marL="628650" lvl="1" indent="-171450">
              <a:buFont typeface="Wingdings" panose="05000000000000000000" pitchFamily="2" charset="2"/>
              <a:buChar char="§"/>
            </a:pPr>
            <a:r>
              <a:rPr lang="en-US" dirty="0" smtClean="0">
                <a:effectLst/>
              </a:rPr>
              <a:t>Free prostitutes</a:t>
            </a:r>
          </a:p>
          <a:p>
            <a:endParaRPr lang="en-US" dirty="0" smtClean="0">
              <a:effectLst/>
            </a:endParaRPr>
          </a:p>
          <a:p>
            <a:r>
              <a:rPr lang="en-US" dirty="0" smtClean="0">
                <a:effectLst/>
              </a:rPr>
              <a:t>He was sentenced to eight years and four months in prison and was ordered to pay $1.8 million in restitution.  On June 4, 2013, Cunningham completed his prison sentence and he currently lives in Arkansas.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38</a:t>
            </a:fld>
            <a:endParaRPr lang="en-US" dirty="0"/>
          </a:p>
        </p:txBody>
      </p:sp>
    </p:spTree>
    <p:extLst>
      <p:ext uri="{BB962C8B-B14F-4D97-AF65-F5344CB8AC3E}">
        <p14:creationId xmlns:p14="http://schemas.microsoft.com/office/powerpoint/2010/main" val="2336539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2011 - Governor Blagojevich</a:t>
            </a:r>
          </a:p>
          <a:p>
            <a:r>
              <a:rPr lang="en-US" dirty="0" smtClean="0">
                <a:effectLst/>
              </a:rPr>
              <a:t>In March 2012, Blagojevich began serving a 14-year sentence in federal prison following conviction for corruption including the soliciting of bribes for political appointments including the 2008 vacant U.S. Senate seat of then-President-Elect </a:t>
            </a:r>
            <a:r>
              <a:rPr lang="en-US" dirty="0" smtClean="0">
                <a:effectLst/>
                <a:hlinkClick r:id="rId3" tooltip="Barack Obama"/>
              </a:rPr>
              <a:t>Barack Obama</a:t>
            </a:r>
            <a:r>
              <a:rPr lang="en-US" dirty="0" smtClean="0">
                <a:effectLst/>
              </a:rPr>
              <a:t>, while in public office.</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39</a:t>
            </a:fld>
            <a:endParaRPr lang="en-US" dirty="0"/>
          </a:p>
        </p:txBody>
      </p:sp>
    </p:spTree>
    <p:extLst>
      <p:ext uri="{BB962C8B-B14F-4D97-AF65-F5344CB8AC3E}">
        <p14:creationId xmlns:p14="http://schemas.microsoft.com/office/powerpoint/2010/main" val="3300062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Arrested in 2011</a:t>
            </a:r>
          </a:p>
          <a:p>
            <a:endParaRPr lang="en-US" dirty="0" smtClean="0">
              <a:effectLst/>
            </a:endParaRPr>
          </a:p>
          <a:p>
            <a:r>
              <a:rPr lang="en-US" dirty="0" smtClean="0">
                <a:effectLst/>
              </a:rPr>
              <a:t>Kerry F. Khan, 55, a former program manager for the U.S. Army Corps of Engineers, was sentenced to 19 years and seven months in prison on federal charges stemming from his leadership of a ring of corrupt public officials and government contractors that engaged in bribery and kickbacks and that stole over $30 million through inflated and fictitious invoices.</a:t>
            </a:r>
          </a:p>
          <a:p>
            <a:endParaRPr lang="en-US" dirty="0" smtClean="0">
              <a:effectLst/>
            </a:endParaRPr>
          </a:p>
          <a:p>
            <a:r>
              <a:rPr lang="en-US" dirty="0" smtClean="0">
                <a:effectLst/>
              </a:rPr>
              <a:t>Corruption might not have been caught.  He thought about quitting</a:t>
            </a:r>
            <a:r>
              <a:rPr lang="en-US" baseline="0" dirty="0" smtClean="0">
                <a:effectLst/>
              </a:rPr>
              <a:t> his job (to avoid detection), but was worried that he would loose his accrued annual leave.</a:t>
            </a:r>
          </a:p>
          <a:p>
            <a:endParaRPr lang="en-US" baseline="0" dirty="0" smtClean="0">
              <a:effectLst/>
            </a:endParaRPr>
          </a:p>
          <a:p>
            <a:r>
              <a:rPr lang="en-US" baseline="0" dirty="0" smtClean="0">
                <a:effectLst/>
              </a:rPr>
              <a:t>The scam:</a:t>
            </a:r>
          </a:p>
          <a:p>
            <a:pPr marL="628650" lvl="1" indent="-171450">
              <a:buFont typeface="Wingdings" panose="05000000000000000000" pitchFamily="2" charset="2"/>
              <a:buChar char="§"/>
            </a:pPr>
            <a:r>
              <a:rPr lang="en-US" baseline="0" dirty="0" smtClean="0">
                <a:effectLst/>
              </a:rPr>
              <a:t>Khan (as well as another contracts manager) were government employees</a:t>
            </a:r>
          </a:p>
          <a:p>
            <a:pPr marL="628650" lvl="1" indent="-171450">
              <a:buFont typeface="Wingdings" panose="05000000000000000000" pitchFamily="2" charset="2"/>
              <a:buChar char="§"/>
            </a:pPr>
            <a:r>
              <a:rPr lang="en-US" baseline="0" dirty="0" smtClean="0">
                <a:effectLst/>
              </a:rPr>
              <a:t>Contractors submitted bogus invoices</a:t>
            </a:r>
          </a:p>
          <a:p>
            <a:pPr marL="628650" lvl="1" indent="-171450">
              <a:buFont typeface="Wingdings" panose="05000000000000000000" pitchFamily="2" charset="2"/>
              <a:buChar char="§"/>
            </a:pPr>
            <a:r>
              <a:rPr lang="en-US" baseline="0" dirty="0" smtClean="0">
                <a:effectLst/>
              </a:rPr>
              <a:t>Government – with Khan’s help – paid the invoices</a:t>
            </a:r>
          </a:p>
          <a:p>
            <a:pPr marL="628650" lvl="1" indent="-171450">
              <a:buFont typeface="Wingdings" panose="05000000000000000000" pitchFamily="2" charset="2"/>
              <a:buChar char="§"/>
            </a:pPr>
            <a:r>
              <a:rPr lang="en-US" baseline="0" dirty="0" smtClean="0">
                <a:effectLst/>
              </a:rPr>
              <a:t>In exchange, money from the invoices went to payoffs &amp; kickbacks</a:t>
            </a:r>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40</a:t>
            </a:fld>
            <a:endParaRPr lang="en-US" dirty="0"/>
          </a:p>
        </p:txBody>
      </p:sp>
    </p:spTree>
    <p:extLst>
      <p:ext uri="{BB962C8B-B14F-4D97-AF65-F5344CB8AC3E}">
        <p14:creationId xmlns:p14="http://schemas.microsoft.com/office/powerpoint/2010/main" val="394279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Your Goals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5</a:t>
            </a:fld>
            <a:endParaRPr lang="en-US" dirty="0"/>
          </a:p>
        </p:txBody>
      </p:sp>
    </p:spTree>
    <p:extLst>
      <p:ext uri="{BB962C8B-B14F-4D97-AF65-F5344CB8AC3E}">
        <p14:creationId xmlns:p14="http://schemas.microsoft.com/office/powerpoint/2010/main" val="1572852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Governor Bob McDonnell &amp; Wife (Maureen) (VA)</a:t>
            </a:r>
          </a:p>
          <a:p>
            <a:pPr marL="628650" lvl="1" indent="-171450">
              <a:buFont typeface="Wingdings" panose="05000000000000000000" pitchFamily="2" charset="2"/>
              <a:buChar char="§"/>
            </a:pPr>
            <a:r>
              <a:rPr lang="en-US" dirty="0" smtClean="0"/>
              <a:t>71</a:t>
            </a:r>
            <a:r>
              <a:rPr lang="en-US" baseline="30000" dirty="0" smtClean="0"/>
              <a:t>st</a:t>
            </a:r>
            <a:r>
              <a:rPr lang="en-US" dirty="0" smtClean="0"/>
              <a:t> Governor of Virginia and former state Attorney General</a:t>
            </a:r>
          </a:p>
          <a:p>
            <a:pPr marL="628650" lvl="1" indent="-171450">
              <a:buFont typeface="Wingdings" panose="05000000000000000000" pitchFamily="2" charset="2"/>
              <a:buChar char="§"/>
            </a:pPr>
            <a:r>
              <a:rPr lang="en-US" dirty="0" smtClean="0"/>
              <a:t>In office January 2010 – January 2014 (Governor cannot run for re-election in VA)</a:t>
            </a:r>
          </a:p>
          <a:p>
            <a:pPr marL="628650" lvl="1" indent="-171450">
              <a:buFont typeface="Wingdings" panose="05000000000000000000" pitchFamily="2" charset="2"/>
              <a:buChar char="§"/>
            </a:pPr>
            <a:r>
              <a:rPr lang="en-US" dirty="0" smtClean="0"/>
              <a:t>January 21, 2014:  Governor and wife were indicted on federal corruption charges for receiving improper gifts and loans from a VA businessman.</a:t>
            </a:r>
          </a:p>
          <a:p>
            <a:pPr marL="628650" lvl="1" indent="-171450">
              <a:buFont typeface="Wingdings" panose="05000000000000000000" pitchFamily="2" charset="2"/>
              <a:buChar char="§"/>
            </a:pPr>
            <a:r>
              <a:rPr lang="en-US" dirty="0" smtClean="0"/>
              <a:t>Took $135,000 in gifts, loans, trips from Jonnie Williams, former CEO of Star Scientific – dietary supplements business</a:t>
            </a:r>
          </a:p>
          <a:p>
            <a:pPr marL="628650" lvl="1" indent="-171450">
              <a:buFont typeface="Wingdings" panose="05000000000000000000" pitchFamily="2" charset="2"/>
              <a:buChar char="§"/>
            </a:pPr>
            <a:r>
              <a:rPr lang="en-US" dirty="0" smtClean="0"/>
              <a:t>Convicted &amp; sentenced to two (2) years in prison (wife got one year) [repaid money]</a:t>
            </a:r>
          </a:p>
          <a:p>
            <a:pPr marL="628650" lvl="1" indent="-171450">
              <a:buFont typeface="Wingdings" panose="05000000000000000000" pitchFamily="2" charset="2"/>
              <a:buChar char="§"/>
            </a:pPr>
            <a:endParaRPr lang="en-US" dirty="0" smtClean="0"/>
          </a:p>
          <a:p>
            <a:r>
              <a:rPr lang="en-US" b="0" dirty="0" smtClean="0"/>
              <a:t>Governor Kitzhaber &amp; Cylvia Hayes (OR)</a:t>
            </a:r>
          </a:p>
          <a:p>
            <a:pPr marL="628650" lvl="1" indent="-171450">
              <a:buFont typeface="Wingdings" panose="05000000000000000000" pitchFamily="2" charset="2"/>
              <a:buChar char="§"/>
            </a:pPr>
            <a:r>
              <a:rPr lang="en-US" b="0" dirty="0" smtClean="0"/>
              <a:t>Both born in WA, Cylvia lived here and went to school at Evergreen State College</a:t>
            </a:r>
          </a:p>
          <a:p>
            <a:pPr marL="628650" lvl="1" indent="-171450">
              <a:buFont typeface="Wingdings" panose="05000000000000000000" pitchFamily="2" charset="2"/>
              <a:buChar char="§"/>
            </a:pPr>
            <a:r>
              <a:rPr lang="en-US" b="0" dirty="0" smtClean="0"/>
              <a:t>Longest serving Governor in Oregon history … and only Governor to resign</a:t>
            </a:r>
            <a:r>
              <a:rPr lang="en-US" b="0" baseline="0" dirty="0" smtClean="0"/>
              <a:t> because of a scandal</a:t>
            </a:r>
          </a:p>
          <a:p>
            <a:pPr marL="628650" lvl="1" indent="-171450">
              <a:buFont typeface="Wingdings" panose="05000000000000000000" pitchFamily="2" charset="2"/>
              <a:buChar char="§"/>
            </a:pPr>
            <a:r>
              <a:rPr lang="en-US" b="0" baseline="0" dirty="0" smtClean="0"/>
              <a:t>Resigned one month after being sworn in for his fourth term amidst state and federal investigations into criminal allegations against him and his fiancée.</a:t>
            </a:r>
          </a:p>
          <a:p>
            <a:pPr marL="628650" lvl="1" indent="-171450">
              <a:buFont typeface="Wingdings" panose="05000000000000000000" pitchFamily="2" charset="2"/>
              <a:buChar char="§"/>
            </a:pPr>
            <a:r>
              <a:rPr lang="en-US" b="0" baseline="0" dirty="0" smtClean="0"/>
              <a:t>Cylvia worked as a paid consultant and also for the state.</a:t>
            </a:r>
          </a:p>
          <a:p>
            <a:pPr marL="628650" lvl="1" indent="-171450">
              <a:buFont typeface="Wingdings" panose="05000000000000000000" pitchFamily="2" charset="2"/>
              <a:buChar char="§"/>
            </a:pPr>
            <a:r>
              <a:rPr lang="en-US" b="0" baseline="0" dirty="0" smtClean="0"/>
              <a:t>Influence peddling scandal (took money as she pushed policies)</a:t>
            </a:r>
          </a:p>
          <a:p>
            <a:pPr marL="628650" lvl="1" indent="-171450">
              <a:buFont typeface="Wingdings" panose="05000000000000000000" pitchFamily="2" charset="2"/>
              <a:buChar char="§"/>
            </a:pPr>
            <a:r>
              <a:rPr lang="en-US" b="0" baseline="0" dirty="0" smtClean="0"/>
              <a:t>She was paid $118,000 by Clean Economy Development Center to lobby for low-carbon fuel standards while serving as Energy Advisor to Kitzhaber administration.</a:t>
            </a:r>
            <a:endParaRPr lang="en-US" b="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41</a:t>
            </a:fld>
            <a:endParaRPr lang="en-US" dirty="0"/>
          </a:p>
        </p:txBody>
      </p:sp>
    </p:spTree>
    <p:extLst>
      <p:ext uri="{BB962C8B-B14F-4D97-AF65-F5344CB8AC3E}">
        <p14:creationId xmlns:p14="http://schemas.microsoft.com/office/powerpoint/2010/main" val="23298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Public Corruption Exists:</a:t>
            </a:r>
          </a:p>
          <a:p>
            <a:pPr marL="628650" lvl="1" indent="-171450">
              <a:buFont typeface="Wingdings" panose="05000000000000000000" pitchFamily="2" charset="2"/>
              <a:buChar char="§"/>
            </a:pPr>
            <a:r>
              <a:rPr lang="en-US" dirty="0" smtClean="0"/>
              <a:t>Corruption is a ‘secret crime’ – so numbers obviously</a:t>
            </a:r>
            <a:r>
              <a:rPr lang="en-US" baseline="0" dirty="0" smtClean="0"/>
              <a:t> ‘under-report’</a:t>
            </a:r>
            <a:endParaRPr lang="en-US" dirty="0" smtClean="0"/>
          </a:p>
          <a:p>
            <a:pPr marL="628650" lvl="1" indent="-171450">
              <a:buFont typeface="Wingdings" panose="05000000000000000000" pitchFamily="2" charset="2"/>
              <a:buChar char="§"/>
            </a:pPr>
            <a:r>
              <a:rPr lang="en-US" dirty="0" smtClean="0"/>
              <a:t>U.S. Department of Justice 2013 Report to Congress:  7,000 state and local officials were charged with corruption between 2003 and 2012.</a:t>
            </a:r>
          </a:p>
          <a:p>
            <a:pPr marL="628650" lvl="1" indent="-171450">
              <a:buFont typeface="Wingdings" panose="05000000000000000000" pitchFamily="2" charset="2"/>
              <a:buChar char="§"/>
            </a:pPr>
            <a:r>
              <a:rPr lang="en-US" dirty="0" smtClean="0"/>
              <a:t>Number probably is much higher – by focusing on ‘number of convictions,’ states that tolerate corruption end up looking better</a:t>
            </a:r>
          </a:p>
          <a:p>
            <a:endParaRPr lang="en-US" dirty="0" smtClean="0"/>
          </a:p>
          <a:p>
            <a:r>
              <a:rPr lang="en-US" dirty="0" smtClean="0"/>
              <a:t>Cost to Taxpayers:</a:t>
            </a:r>
          </a:p>
          <a:p>
            <a:pPr marL="628650" lvl="1" indent="-171450">
              <a:buFont typeface="Wingdings" panose="05000000000000000000" pitchFamily="2" charset="2"/>
              <a:buChar char="§"/>
            </a:pPr>
            <a:r>
              <a:rPr lang="en-US" dirty="0" smtClean="0"/>
              <a:t>Corruption – obviously – is directly linked to excessive state spending</a:t>
            </a:r>
          </a:p>
          <a:p>
            <a:pPr marL="628650" lvl="1" indent="-171450">
              <a:buFont typeface="Wingdings" panose="05000000000000000000" pitchFamily="2" charset="2"/>
              <a:buChar char="§"/>
            </a:pPr>
            <a:r>
              <a:rPr lang="en-US" dirty="0" smtClean="0"/>
              <a:t>Corruption forces states and local government to spend more on everything from construction and highways to corrections and police</a:t>
            </a:r>
          </a:p>
          <a:p>
            <a:pPr marL="628650" lvl="1" indent="-171450">
              <a:buFont typeface="Wingdings" panose="05000000000000000000" pitchFamily="2" charset="2"/>
              <a:buChar char="§"/>
            </a:pPr>
            <a:r>
              <a:rPr lang="en-US" dirty="0" smtClean="0"/>
              <a:t>Higher contract costs as honest vendors choose not to bid on projects and contracts because they believe “the winning bidder has already bought political favor”</a:t>
            </a:r>
          </a:p>
          <a:p>
            <a:pPr marL="628650" lvl="1" indent="-171450">
              <a:buFont typeface="Wingdings" panose="05000000000000000000" pitchFamily="2" charset="2"/>
              <a:buChar char="§"/>
            </a:pPr>
            <a:r>
              <a:rPr lang="en-US" dirty="0" smtClean="0"/>
              <a:t>5.2% of state expenditures [Mikesell/Liu]</a:t>
            </a:r>
          </a:p>
          <a:p>
            <a:pPr marL="1085850" lvl="2" indent="-171450">
              <a:buFont typeface="Wingdings" panose="05000000000000000000" pitchFamily="2" charset="2"/>
              <a:buChar char="§"/>
            </a:pPr>
            <a:r>
              <a:rPr lang="en-US" dirty="0" smtClean="0"/>
              <a:t>In the ten most corrupt states, simply reducing corruption to ‘average level’ would lower annual state spending by $1,308 per person, or 5.2% of state expenditures</a:t>
            </a:r>
          </a:p>
          <a:p>
            <a:endParaRPr lang="en-US" dirty="0" smtClean="0"/>
          </a:p>
          <a:p>
            <a:r>
              <a:rPr lang="en-US" dirty="0" smtClean="0"/>
              <a:t>Resource Diversion:</a:t>
            </a:r>
          </a:p>
          <a:p>
            <a:pPr marL="628650" lvl="1" indent="-171450">
              <a:buFont typeface="Wingdings" panose="05000000000000000000" pitchFamily="2" charset="2"/>
              <a:buChar char="§"/>
            </a:pPr>
            <a:r>
              <a:rPr lang="en-US" dirty="0" smtClean="0"/>
              <a:t>Data confirms that states with higher rates of corruption tend to spend less on education, public welfare, health, and hospitals.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42</a:t>
            </a:fld>
            <a:endParaRPr lang="en-US" dirty="0"/>
          </a:p>
        </p:txBody>
      </p:sp>
    </p:spTree>
    <p:extLst>
      <p:ext uri="{BB962C8B-B14F-4D97-AF65-F5344CB8AC3E}">
        <p14:creationId xmlns:p14="http://schemas.microsoft.com/office/powerpoint/2010/main" val="916274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Approximately 20 million Americans are employed by state and local governments.</a:t>
            </a:r>
          </a:p>
          <a:p>
            <a:endParaRPr lang="en-US" dirty="0" smtClean="0"/>
          </a:p>
          <a:p>
            <a:r>
              <a:rPr lang="en-US" dirty="0" smtClean="0"/>
              <a:t>With so many workers, it is impossible to keep everyone honest.</a:t>
            </a:r>
          </a:p>
          <a:p>
            <a:endParaRPr lang="en-US" dirty="0" smtClean="0"/>
          </a:p>
          <a:p>
            <a:r>
              <a:rPr lang="en-US" dirty="0" smtClean="0"/>
              <a:t>32 year Study (1976 – 2008) by political scientists </a:t>
            </a:r>
            <a:r>
              <a:rPr lang="en-US" b="1" dirty="0" smtClean="0"/>
              <a:t>John Mikesell &amp; Cheol Liu</a:t>
            </a:r>
          </a:p>
          <a:p>
            <a:pPr marL="628650" lvl="1" indent="-171450">
              <a:buFont typeface="Wingdings" panose="05000000000000000000" pitchFamily="2" charset="2"/>
              <a:buChar char="§"/>
            </a:pPr>
            <a:r>
              <a:rPr lang="en-US" dirty="0" smtClean="0"/>
              <a:t>Oregon has least corruption:  1.28 corruption convictions per 100,000</a:t>
            </a:r>
            <a:r>
              <a:rPr lang="en-US" baseline="0" dirty="0" smtClean="0"/>
              <a:t> public employees.</a:t>
            </a:r>
          </a:p>
          <a:p>
            <a:pPr marL="628650" lvl="1" indent="-171450">
              <a:buFont typeface="Wingdings" panose="05000000000000000000" pitchFamily="2" charset="2"/>
              <a:buChar char="§"/>
            </a:pPr>
            <a:r>
              <a:rPr lang="en-US" baseline="0" dirty="0" smtClean="0"/>
              <a:t>Washington also did well:  Less than 2 corruption convictions per 100,000 public employees.</a:t>
            </a:r>
          </a:p>
          <a:p>
            <a:endParaRPr lang="en-US" baseline="0" dirty="0" smtClean="0"/>
          </a:p>
          <a:p>
            <a:r>
              <a:rPr lang="en-US" baseline="0" dirty="0" smtClean="0"/>
              <a:t>[Study:  Researchers used data from more than 25,000 convictions for violations of federal anti-corruption laws between 1976 and 2008]</a:t>
            </a:r>
          </a:p>
          <a:p>
            <a:endParaRPr lang="en-US" baseline="0" dirty="0" smtClean="0"/>
          </a:p>
          <a:p>
            <a:r>
              <a:rPr lang="en-US" baseline="0" dirty="0" smtClean="0"/>
              <a:t>Why?</a:t>
            </a:r>
          </a:p>
          <a:p>
            <a:pPr marL="628650" lvl="1" indent="-171450">
              <a:buFont typeface="Wingdings" panose="05000000000000000000" pitchFamily="2" charset="2"/>
              <a:buChar char="§"/>
            </a:pPr>
            <a:r>
              <a:rPr lang="en-US" baseline="0" dirty="0" smtClean="0"/>
              <a:t>Robust transparency laws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43</a:t>
            </a:fld>
            <a:endParaRPr lang="en-US" dirty="0"/>
          </a:p>
        </p:txBody>
      </p:sp>
    </p:spTree>
    <p:extLst>
      <p:ext uri="{BB962C8B-B14F-4D97-AF65-F5344CB8AC3E}">
        <p14:creationId xmlns:p14="http://schemas.microsoft.com/office/powerpoint/2010/main" val="2914514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2012 – State Integrity Investigation.</a:t>
            </a:r>
          </a:p>
          <a:p>
            <a:pPr marL="628650" lvl="1" indent="-171450">
              <a:buFont typeface="Wingdings" panose="05000000000000000000" pitchFamily="2" charset="2"/>
              <a:buChar char="§"/>
            </a:pPr>
            <a:r>
              <a:rPr lang="en-US" dirty="0" smtClean="0"/>
              <a:t>First of its kind, data-driven assessment of transparency, accountability, and anti-corruption mechanisms in all 50 states (or, if you are Barry Obama, all “57 states.”)</a:t>
            </a:r>
          </a:p>
          <a:p>
            <a:pPr marL="628650" lvl="1" indent="-171450">
              <a:buFont typeface="Wingdings" panose="05000000000000000000" pitchFamily="2" charset="2"/>
              <a:buChar char="§"/>
            </a:pPr>
            <a:r>
              <a:rPr lang="en-US" u="sng" dirty="0" smtClean="0"/>
              <a:t>No state gets an “A”</a:t>
            </a:r>
          </a:p>
          <a:p>
            <a:pPr marL="628650" lvl="1" indent="-171450">
              <a:buFont typeface="Wingdings" panose="05000000000000000000" pitchFamily="2" charset="2"/>
              <a:buChar char="§"/>
            </a:pPr>
            <a:r>
              <a:rPr lang="en-US" dirty="0" smtClean="0"/>
              <a:t>Study noted:</a:t>
            </a:r>
          </a:p>
          <a:p>
            <a:pPr marL="1085850" lvl="2" indent="-171450">
              <a:buFont typeface="Wingdings" panose="05000000000000000000" pitchFamily="2" charset="2"/>
              <a:buChar char="§"/>
            </a:pPr>
            <a:r>
              <a:rPr lang="en-US" dirty="0" smtClean="0"/>
              <a:t>Across the board, enforcement is weak</a:t>
            </a:r>
          </a:p>
          <a:p>
            <a:pPr marL="1085850" lvl="2" indent="-171450">
              <a:buFont typeface="Wingdings" panose="05000000000000000000" pitchFamily="2" charset="2"/>
              <a:buChar char="§"/>
            </a:pPr>
            <a:r>
              <a:rPr lang="en-US" dirty="0" smtClean="0"/>
              <a:t>Violators suffer little</a:t>
            </a:r>
          </a:p>
          <a:p>
            <a:pPr marL="1085850" lvl="2" indent="-171450">
              <a:buFont typeface="Wingdings" panose="05000000000000000000" pitchFamily="2" charset="2"/>
              <a:buChar char="§"/>
            </a:pPr>
            <a:r>
              <a:rPr lang="en-US" dirty="0" smtClean="0"/>
              <a:t>States frequently rely on self-reporting</a:t>
            </a:r>
          </a:p>
          <a:p>
            <a:endParaRPr lang="en-US" dirty="0" smtClean="0"/>
          </a:p>
          <a:p>
            <a:r>
              <a:rPr lang="en-US" dirty="0" smtClean="0"/>
              <a:t>Washington gets a “B-”</a:t>
            </a:r>
          </a:p>
          <a:p>
            <a:endParaRPr lang="en-US" dirty="0" smtClean="0"/>
          </a:p>
          <a:p>
            <a:r>
              <a:rPr lang="en-US" dirty="0" smtClean="0"/>
              <a:t>We’re talking about government contracts and corruption.  Grades</a:t>
            </a:r>
            <a:r>
              <a:rPr lang="en-US" baseline="0" dirty="0" smtClean="0"/>
              <a:t> should be ‘Pass/Fail’ – from a taxpayer perspective, the only acceptable grade is an “A”</a:t>
            </a:r>
          </a:p>
          <a:p>
            <a:endParaRPr lang="en-US" baseline="0" dirty="0" smtClean="0"/>
          </a:p>
          <a:p>
            <a:r>
              <a:rPr lang="en-US" baseline="0" dirty="0" smtClean="0"/>
              <a:t>Prevention mechanisms:</a:t>
            </a:r>
          </a:p>
          <a:p>
            <a:pPr marL="628650" lvl="1" indent="-171450">
              <a:buFont typeface="Wingdings" panose="05000000000000000000" pitchFamily="2" charset="2"/>
              <a:buChar char="§"/>
            </a:pPr>
            <a:r>
              <a:rPr lang="en-US" baseline="0" dirty="0" smtClean="0"/>
              <a:t>Law enforcement – e.g., undercover sting operations (expensive)</a:t>
            </a:r>
          </a:p>
          <a:p>
            <a:pPr marL="628650" lvl="1" indent="-171450">
              <a:buFont typeface="Wingdings" panose="05000000000000000000" pitchFamily="2" charset="2"/>
              <a:buChar char="§"/>
            </a:pPr>
            <a:r>
              <a:rPr lang="en-US" baseline="0" dirty="0" smtClean="0"/>
              <a:t>Ethics programs including training, advice, and disclosure</a:t>
            </a:r>
          </a:p>
          <a:p>
            <a:pPr marL="628650" lvl="1" indent="-171450">
              <a:buFont typeface="Wingdings" panose="05000000000000000000" pitchFamily="2" charset="2"/>
              <a:buChar char="§"/>
            </a:pPr>
            <a:endParaRPr lang="en-US" baseline="0" dirty="0" smtClean="0"/>
          </a:p>
          <a:p>
            <a:pPr marL="0" lvl="0" indent="0">
              <a:buFontTx/>
              <a:buNone/>
            </a:pPr>
            <a:r>
              <a:rPr lang="en-US" baseline="0" dirty="0" smtClean="0"/>
              <a:t>The takeaway point – there are huge volumes of anti-corruption laws, regulations, and policies.  But, we still have corruption.</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44</a:t>
            </a:fld>
            <a:endParaRPr lang="en-US" dirty="0"/>
          </a:p>
        </p:txBody>
      </p:sp>
    </p:spTree>
    <p:extLst>
      <p:ext uri="{BB962C8B-B14F-4D97-AF65-F5344CB8AC3E}">
        <p14:creationId xmlns:p14="http://schemas.microsoft.com/office/powerpoint/2010/main" val="1437917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There is, has, and likely</a:t>
            </a:r>
            <a:r>
              <a:rPr lang="en-US" baseline="0" dirty="0" smtClean="0"/>
              <a:t> always will be an element of corruption in the context of government procurement. So there is, for the most part has, and likely always will be an effort to battle corruption.</a:t>
            </a:r>
            <a:endParaRPr lang="en-US" dirty="0" smtClean="0"/>
          </a:p>
          <a:p>
            <a:endParaRPr lang="en-US" dirty="0" smtClean="0"/>
          </a:p>
          <a:p>
            <a:r>
              <a:rPr lang="en-US" dirty="0" smtClean="0"/>
              <a:t>Now we’re going to look at how government has responded to procurement fraud, government corruption …</a:t>
            </a:r>
          </a:p>
          <a:p>
            <a:endParaRPr lang="en-US" dirty="0" smtClean="0"/>
          </a:p>
          <a:p>
            <a:r>
              <a:rPr lang="en-US" dirty="0" smtClean="0"/>
              <a:t>There is some irony here. We talked</a:t>
            </a:r>
            <a:r>
              <a:rPr lang="en-US" baseline="0" dirty="0" smtClean="0"/>
              <a:t> earlier about the tension between efficiency and accountability. Here</a:t>
            </a:r>
            <a:r>
              <a:rPr lang="en-US" dirty="0" smtClean="0"/>
              <a:t>, a</a:t>
            </a:r>
            <a:r>
              <a:rPr lang="en-US" baseline="0" dirty="0" smtClean="0"/>
              <a:t> result of </a:t>
            </a:r>
            <a:r>
              <a:rPr lang="en-US" dirty="0" smtClean="0"/>
              <a:t>increased regulation is:</a:t>
            </a:r>
          </a:p>
          <a:p>
            <a:pPr marL="628650" lvl="1" indent="-171450">
              <a:buFont typeface="Wingdings" panose="05000000000000000000" pitchFamily="2" charset="2"/>
              <a:buChar char="§"/>
            </a:pPr>
            <a:r>
              <a:rPr lang="en-US" dirty="0" smtClean="0"/>
              <a:t>Increased costs</a:t>
            </a:r>
          </a:p>
          <a:p>
            <a:pPr marL="628650" lvl="1" indent="-171450">
              <a:buFont typeface="Wingdings" panose="05000000000000000000" pitchFamily="2" charset="2"/>
              <a:buChar char="§"/>
            </a:pPr>
            <a:r>
              <a:rPr lang="en-US" dirty="0" smtClean="0"/>
              <a:t>Fewer bidders</a:t>
            </a:r>
          </a:p>
          <a:p>
            <a:pPr marL="0" lvl="0" indent="0">
              <a:buFontTx/>
              <a:buNone/>
            </a:pPr>
            <a:endParaRPr lang="en-US" dirty="0" smtClean="0"/>
          </a:p>
          <a:p>
            <a:pPr marL="0" lvl="0" indent="0">
              <a:buFontTx/>
              <a:buNone/>
            </a:pPr>
            <a:r>
              <a:rPr lang="en-US" dirty="0" smtClean="0"/>
              <a:t>But, we still get corruption.</a:t>
            </a:r>
          </a:p>
          <a:p>
            <a:endParaRPr lang="en-US" dirty="0" smtClean="0"/>
          </a:p>
          <a:p>
            <a:r>
              <a:rPr lang="en-US" dirty="0" smtClean="0"/>
              <a:t>So another result: </a:t>
            </a:r>
            <a:r>
              <a:rPr lang="en-US" baseline="0" dirty="0" smtClean="0"/>
              <a:t>there is no shortage of people getting fined and going to prison for violating them.</a:t>
            </a:r>
          </a:p>
          <a:p>
            <a:endParaRPr lang="en-US" baseline="0" dirty="0" smtClean="0"/>
          </a:p>
          <a:p>
            <a:r>
              <a:rPr lang="en-US" dirty="0" smtClean="0"/>
              <a:t>We’ve looked at the evolution</a:t>
            </a:r>
            <a:r>
              <a:rPr lang="en-US" baseline="0" dirty="0" smtClean="0"/>
              <a:t> of government procurement and the corruption that has plagued it. We’ll now take a brief look at how the federal government has sought to combat it over time, and then discuss Washington’s attempts to address the issue.</a:t>
            </a: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45</a:t>
            </a:fld>
            <a:endParaRPr lang="en-US" dirty="0"/>
          </a:p>
        </p:txBody>
      </p:sp>
    </p:spTree>
    <p:extLst>
      <p:ext uri="{BB962C8B-B14F-4D97-AF65-F5344CB8AC3E}">
        <p14:creationId xmlns:p14="http://schemas.microsoft.com/office/powerpoint/2010/main" val="3269914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1809:  Procurement Act:  Formal</a:t>
            </a:r>
            <a:r>
              <a:rPr lang="en-US" baseline="0" dirty="0" smtClean="0"/>
              <a:t> advertising – oldest procurement requirement still in effect.</a:t>
            </a:r>
          </a:p>
          <a:p>
            <a:endParaRPr lang="en-US" baseline="0" dirty="0" smtClean="0"/>
          </a:p>
          <a:p>
            <a:r>
              <a:rPr lang="en-US" baseline="0" dirty="0" smtClean="0"/>
              <a:t>1820:  Contracts (payment) “subject to appropriations”</a:t>
            </a:r>
          </a:p>
          <a:p>
            <a:endParaRPr lang="en-US" baseline="0" dirty="0" smtClean="0"/>
          </a:p>
          <a:p>
            <a:r>
              <a:rPr lang="en-US" baseline="0" dirty="0" smtClean="0"/>
              <a:t>1825:  Sealed bidding</a:t>
            </a:r>
          </a:p>
          <a:p>
            <a:endParaRPr lang="en-US" baseline="0" dirty="0" smtClean="0"/>
          </a:p>
          <a:p>
            <a:r>
              <a:rPr lang="en-US" baseline="0" dirty="0" smtClean="0"/>
              <a:t>1825-1860:  Tightened contract requirements</a:t>
            </a:r>
          </a:p>
          <a:p>
            <a:endParaRPr lang="en-US" baseline="0" dirty="0" smtClean="0"/>
          </a:p>
          <a:p>
            <a:r>
              <a:rPr lang="en-US" baseline="0" dirty="0" smtClean="0"/>
              <a:t>1861:  Civil Sundry Appropriations Act:  need to advertise procurements</a:t>
            </a:r>
          </a:p>
          <a:p>
            <a:endParaRPr lang="en-US" baseline="0" dirty="0" smtClean="0"/>
          </a:p>
          <a:p>
            <a:r>
              <a:rPr lang="en-US" dirty="0" smtClean="0">
                <a:effectLst/>
              </a:rPr>
              <a:t>1863:  The False Claims Act (originally known as the Informer’s Act or Lincoln’s Law) allows the federal government to recover monies from contractors who have knowingly submitted a false or fraudulent request for government funds. The act </a:t>
            </a:r>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was enacted in 1863 in response to unscrupulous private contractors who sold defective goods to the Union Army and price-gouged the government during the Civil War. </a:t>
            </a:r>
          </a:p>
          <a:p>
            <a:endParaRPr lang="en-US" sz="1200" b="0" i="0" u="none" strike="noStrike" kern="1200" baseline="0" dirty="0" smtClean="0">
              <a:solidFill>
                <a:schemeClr val="tx1"/>
              </a:solidFill>
              <a:effectLst/>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tx1"/>
                </a:solidFill>
                <a:effectLst/>
                <a:latin typeface="Arial" panose="020B0604020202020204" pitchFamily="34" charset="0"/>
                <a:ea typeface="+mn-ea"/>
                <a:cs typeface="Arial" panose="020B0604020202020204" pitchFamily="34" charset="0"/>
              </a:rPr>
              <a:t>1977:  The Foreign Corrupt Practices Act imposes fines and prison time on individuals and entities who, following the business model of clothing manufacturers and IT support call centers, have taken their corruption offshore to bribe foreign government officials.</a:t>
            </a:r>
            <a:endParaRPr lang="en-US" dirty="0" smtClean="0">
              <a:effectLst/>
            </a:endParaRPr>
          </a:p>
          <a:p>
            <a:endParaRPr lang="en-US" baseline="0" dirty="0" smtClean="0"/>
          </a:p>
          <a:p>
            <a:r>
              <a:rPr lang="en-US" dirty="0" smtClean="0"/>
              <a:t>1984:  The Competition in Contracting Act of 1984 requires "full and open competition" for government contracts with a limited</a:t>
            </a:r>
            <a:r>
              <a:rPr lang="en-US" baseline="0" dirty="0" smtClean="0"/>
              <a:t> number of exceptions. Sound familiar?</a:t>
            </a:r>
            <a:r>
              <a:rPr lang="en-US" dirty="0" smtClean="0"/>
              <a:t> </a:t>
            </a:r>
          </a:p>
          <a:p>
            <a:endParaRPr lang="en-US" dirty="0" smtClean="0"/>
          </a:p>
          <a:p>
            <a:r>
              <a:rPr lang="en-US" dirty="0" smtClean="0"/>
              <a:t>1986:  The Anti-Kickback Act of 1986 modernized and closed the loopholes of previous statutes applying to government contractors. It prohibits</a:t>
            </a:r>
            <a:r>
              <a:rPr lang="en-US" baseline="0" dirty="0" smtClean="0"/>
              <a:t> additional </a:t>
            </a:r>
            <a:r>
              <a:rPr lang="en-US" dirty="0" smtClean="0"/>
              <a:t>conduct and applies to more people and entities involved in government subcontracting. </a:t>
            </a:r>
            <a:endParaRPr lang="en-US" baseline="0" dirty="0" smtClean="0"/>
          </a:p>
          <a:p>
            <a:endParaRPr lang="en-US" baseline="0" dirty="0" smtClean="0"/>
          </a:p>
          <a:p>
            <a:r>
              <a:rPr lang="en-US" baseline="0" dirty="0" smtClean="0"/>
              <a:t>2009:  The Fraud Enforcement &amp; Recovery Act expands the scope of the False Claims Act. Amends FCA so false or fraudulent claims or records </a:t>
            </a:r>
            <a:r>
              <a:rPr lang="en-US" dirty="0" smtClean="0"/>
              <a:t>made to the government or to contractors or other recipients of federal funds will result in liability.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46</a:t>
            </a:fld>
            <a:endParaRPr lang="en-US" dirty="0"/>
          </a:p>
        </p:txBody>
      </p:sp>
    </p:spTree>
    <p:extLst>
      <p:ext uri="{BB962C8B-B14F-4D97-AF65-F5344CB8AC3E}">
        <p14:creationId xmlns:p14="http://schemas.microsoft.com/office/powerpoint/2010/main" val="2490390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Here are a bunch of relevant provisions of Title 18 of the U.S. Code, also known as “Crimes and Criminal Procedure.” As we hinted to earlier, unethical conduct can land one in prison.</a:t>
            </a:r>
          </a:p>
          <a:p>
            <a:endParaRPr lang="en-US" baseline="0" dirty="0" smtClean="0"/>
          </a:p>
          <a:p>
            <a:r>
              <a:rPr lang="en-US" baseline="0" dirty="0" smtClean="0"/>
              <a:t>Sec. 208: “</a:t>
            </a:r>
            <a:r>
              <a:rPr lang="en-US" dirty="0" smtClean="0"/>
              <a:t>participates personally and substantially as a Government . . . employee, through decision, approval, [etc.] in a . . . contract . . . or other particular matter in which, to his knowledge, he, his spouse, minor child, general partner, organization in which he is serving as officer, director, trustee, general partner or employee, or any person or organization with whom he is negotiating or has any arrangement concerning prospective employment, has a financial interest” Broader range for business relationships;</a:t>
            </a:r>
            <a:r>
              <a:rPr lang="en-US" baseline="0" dirty="0" smtClean="0"/>
              <a:t> includes prospective employment.</a:t>
            </a:r>
          </a:p>
          <a:p>
            <a:endParaRPr lang="en-US" baseline="0" dirty="0" smtClean="0"/>
          </a:p>
          <a:p>
            <a:r>
              <a:rPr lang="en-US" baseline="0" dirty="0" smtClean="0"/>
              <a:t>Sec. 201: Bribery; covers direct and indirect, gives or offers, anything of value (low hurdle), to current or soon-to-be public official or an appointed person or entity, both person giving and receiving the bribe; intent to influence official act, commit or aid fraud, or violate official’s lawful duty; includes future and prior conduct (and for this, former officials).</a:t>
            </a:r>
          </a:p>
          <a:p>
            <a:endParaRPr lang="en-US" baseline="0" dirty="0" smtClean="0"/>
          </a:p>
          <a:p>
            <a:r>
              <a:rPr lang="en-US" baseline="0" dirty="0" smtClean="0"/>
              <a:t>Sec. 203: can’t receive payment for “representational services” (attorney, agent, or otherwise) if person is in a designated role, including procurement personnel (personal and substantial participation through “decision, approval, disapproval, recommendation, the rendering of advice, investigation or otherwise” [18 U.S.C. Sec. 203(c)(1)]).</a:t>
            </a:r>
          </a:p>
          <a:p>
            <a:endParaRPr lang="en-US" baseline="0" dirty="0" smtClean="0"/>
          </a:p>
          <a:p>
            <a:r>
              <a:rPr lang="en-US" baseline="0" dirty="0" smtClean="0"/>
              <a:t>Sec. 207: various restrictions on what certain classes of government employees can do following their service; time ranges from 1-yr to permanent; can’t communicate with intent intent to influence action.</a:t>
            </a:r>
          </a:p>
          <a:p>
            <a:endParaRPr lang="en-US" baseline="0" dirty="0" smtClean="0"/>
          </a:p>
          <a:p>
            <a:r>
              <a:rPr lang="en-US" baseline="0" dirty="0" smtClean="0"/>
              <a:t>Sec. 218: gives agency head the option to void and rescind any corrupt deal.</a:t>
            </a:r>
          </a:p>
        </p:txBody>
      </p:sp>
      <p:sp>
        <p:nvSpPr>
          <p:cNvPr id="4" name="Slide Number Placeholder 3"/>
          <p:cNvSpPr>
            <a:spLocks noGrp="1"/>
          </p:cNvSpPr>
          <p:nvPr>
            <p:ph type="sldNum" sz="quarter" idx="10"/>
          </p:nvPr>
        </p:nvSpPr>
        <p:spPr/>
        <p:txBody>
          <a:bodyPr/>
          <a:lstStyle/>
          <a:p>
            <a:fld id="{0C46630D-62CA-4F3A-9993-42F0F507BD4C}" type="slidenum">
              <a:rPr lang="en-US" smtClean="0"/>
              <a:pPr/>
              <a:t>47</a:t>
            </a:fld>
            <a:endParaRPr lang="en-US" dirty="0"/>
          </a:p>
        </p:txBody>
      </p:sp>
    </p:spTree>
    <p:extLst>
      <p:ext uri="{BB962C8B-B14F-4D97-AF65-F5344CB8AC3E}">
        <p14:creationId xmlns:p14="http://schemas.microsoft.com/office/powerpoint/2010/main" val="2490390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Note that presentation includes ‘additional resources’ at end, so no need to write all of these down as we go</a:t>
            </a:r>
            <a:r>
              <a:rPr lang="en-US" baseline="0" dirty="0" smtClean="0"/>
              <a:t> through them.</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48</a:t>
            </a:fld>
            <a:endParaRPr lang="en-US" dirty="0"/>
          </a:p>
        </p:txBody>
      </p:sp>
    </p:spTree>
    <p:extLst>
      <p:ext uri="{BB962C8B-B14F-4D97-AF65-F5344CB8AC3E}">
        <p14:creationId xmlns:p14="http://schemas.microsoft.com/office/powerpoint/2010/main" val="3423876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At a</a:t>
            </a:r>
            <a:r>
              <a:rPr lang="en-US" baseline="0" dirty="0" smtClean="0"/>
              <a:t> high level, these are the RCW chapters that are most relevant to our discussion:</a:t>
            </a:r>
            <a:endParaRPr lang="en-US" dirty="0" smtClean="0"/>
          </a:p>
          <a:p>
            <a:endParaRPr lang="en-US" dirty="0" smtClean="0"/>
          </a:p>
          <a:p>
            <a:r>
              <a:rPr lang="en-US" dirty="0" smtClean="0"/>
              <a:t>Procurement Reform (RCW chap. 39.26):  Enacted in 2012.</a:t>
            </a:r>
          </a:p>
          <a:p>
            <a:endParaRPr lang="en-US" dirty="0" smtClean="0"/>
          </a:p>
          <a:p>
            <a:r>
              <a:rPr lang="en-US" dirty="0" smtClean="0"/>
              <a:t>Ethics in Public Service Act (RCW chap. 42.52):  Enacted in 1994.</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Local Government Ethics – Contract (RCW chap. 42.23):  Enacted in 1961.</a:t>
            </a:r>
          </a:p>
          <a:p>
            <a:endParaRPr lang="en-US" dirty="0" smtClean="0"/>
          </a:p>
          <a:p>
            <a:r>
              <a:rPr lang="en-US" dirty="0" smtClean="0"/>
              <a:t>Public Records Act (RCW 42.56):  Enacted by Initiative in 1972.  Open, accountable government.</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49</a:t>
            </a:fld>
            <a:endParaRPr lang="en-US" dirty="0"/>
          </a:p>
        </p:txBody>
      </p:sp>
    </p:spTree>
    <p:extLst>
      <p:ext uri="{BB962C8B-B14F-4D97-AF65-F5344CB8AC3E}">
        <p14:creationId xmlns:p14="http://schemas.microsoft.com/office/powerpoint/2010/main" val="2216556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Must have lawful authority to contract.  Legislature</a:t>
            </a:r>
            <a:r>
              <a:rPr lang="en-US" baseline="0" dirty="0" smtClean="0"/>
              <a:t> must enable the Executive branch.  </a:t>
            </a:r>
          </a:p>
          <a:p>
            <a:endParaRPr lang="en-US" baseline="0" dirty="0" smtClean="0"/>
          </a:p>
          <a:p>
            <a:r>
              <a:rPr lang="en-US" baseline="0" dirty="0" smtClean="0"/>
              <a:t>This chapter defines the scope of contracting authority, and a floor of conduct in running a procurement or managing a contract. </a:t>
            </a:r>
          </a:p>
          <a:p>
            <a:endParaRPr lang="en-US" baseline="0" dirty="0" smtClean="0"/>
          </a:p>
          <a:p>
            <a:r>
              <a:rPr lang="en-US" baseline="0" dirty="0" smtClean="0"/>
              <a:t>Includes ethics restrictions.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50</a:t>
            </a:fld>
            <a:endParaRPr lang="en-US" dirty="0"/>
          </a:p>
        </p:txBody>
      </p:sp>
    </p:spTree>
    <p:extLst>
      <p:ext uri="{BB962C8B-B14F-4D97-AF65-F5344CB8AC3E}">
        <p14:creationId xmlns:p14="http://schemas.microsoft.com/office/powerpoint/2010/main" val="115899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cs typeface="Arial" panose="020B0604020202020204" pitchFamily="34" charset="0"/>
              </a:rPr>
              <a:t>Okay - not too worry, your PowerPoint Poisoning risk may be acceptable.  </a:t>
            </a:r>
          </a:p>
          <a:p>
            <a:endParaRPr lang="en-US" altLang="en-US" dirty="0" smtClean="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The Wall Street Journal had a story - on February 27, 2010 about former Ford CEO &amp; President Alan Mullaly (who moved on to Boeing).  Turns out the guy nearly lives for PPT slides.  His business review meetings typically include 300 slide decks.  And he’s the guy that actually made money selling autos.</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6</a:t>
            </a:fld>
            <a:endParaRPr lang="en-US" dirty="0"/>
          </a:p>
        </p:txBody>
      </p:sp>
    </p:spTree>
    <p:extLst>
      <p:ext uri="{BB962C8B-B14F-4D97-AF65-F5344CB8AC3E}">
        <p14:creationId xmlns:p14="http://schemas.microsoft.com/office/powerpoint/2010/main" val="2070099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000" b="0" dirty="0" smtClean="0">
                <a:effectLst/>
              </a:rPr>
              <a:t>The</a:t>
            </a:r>
            <a:r>
              <a:rPr lang="en-US" sz="1000" b="0" baseline="0" dirty="0" smtClean="0">
                <a:effectLst/>
              </a:rPr>
              <a:t> first section explicitly makes compliance with the ethics law on gift restrictions a requirement of state procurement. It also expands the application of that law to contractors and potential contractors.</a:t>
            </a:r>
            <a:endParaRPr lang="en-US" sz="1000" b="0" dirty="0" smtClean="0">
              <a:effectLst/>
            </a:endParaRPr>
          </a:p>
          <a:p>
            <a:endParaRPr lang="en-US" sz="1000" b="1" dirty="0" smtClean="0">
              <a:effectLst/>
            </a:endParaRPr>
          </a:p>
          <a:p>
            <a:r>
              <a:rPr lang="en-US" sz="1000" b="1" dirty="0" smtClean="0">
                <a:effectLst/>
              </a:rPr>
              <a:t>RCW 39.26.020</a:t>
            </a:r>
          </a:p>
          <a:p>
            <a:r>
              <a:rPr lang="en-US" sz="1000" b="1" dirty="0" smtClean="0">
                <a:effectLst/>
              </a:rPr>
              <a:t>Ethics in public contracting.</a:t>
            </a:r>
          </a:p>
          <a:p>
            <a:r>
              <a:rPr lang="en-US" sz="1000" dirty="0" smtClean="0">
                <a:effectLst/>
              </a:rPr>
              <a:t>(1)(a) A state officer or employee of an agency who seeks to acquire goods or services or who participates in those contractual matters is subject to the requirements in RCW </a:t>
            </a:r>
            <a:r>
              <a:rPr lang="en-US" sz="1000" dirty="0" smtClean="0">
                <a:effectLst/>
                <a:hlinkClick r:id="rId3"/>
              </a:rPr>
              <a:t>42.52.150</a:t>
            </a:r>
            <a:r>
              <a:rPr lang="en-US" sz="1000" dirty="0" smtClean="0">
                <a:effectLst/>
              </a:rPr>
              <a:t>.</a:t>
            </a:r>
            <a:br>
              <a:rPr lang="en-US" sz="1000" dirty="0" smtClean="0">
                <a:effectLst/>
              </a:rPr>
            </a:br>
            <a:r>
              <a:rPr lang="en-US" sz="1000" dirty="0" smtClean="0">
                <a:effectLst/>
              </a:rPr>
              <a:t/>
            </a:r>
            <a:br>
              <a:rPr lang="en-US" sz="1000" dirty="0" smtClean="0">
                <a:effectLst/>
              </a:rPr>
            </a:br>
            <a:r>
              <a:rPr lang="en-US" sz="1000" dirty="0" smtClean="0">
                <a:effectLst/>
              </a:rPr>
              <a:t>     (b) A contractor who contracts with an agency to perform services related to the acquisition of goods and services for or on behalf of the state is subject to the requirements in RCW </a:t>
            </a:r>
            <a:r>
              <a:rPr lang="en-US" sz="1000" dirty="0" smtClean="0">
                <a:effectLst/>
                <a:hlinkClick r:id="rId3"/>
              </a:rPr>
              <a:t>42.52.150</a:t>
            </a:r>
            <a:r>
              <a:rPr lang="en-US" sz="1000" dirty="0" smtClean="0">
                <a:effectLst/>
              </a:rPr>
              <a:t>.</a:t>
            </a:r>
            <a:br>
              <a:rPr lang="en-US" sz="1000" dirty="0" smtClean="0">
                <a:effectLst/>
              </a:rPr>
            </a:br>
            <a:r>
              <a:rPr lang="en-US" sz="1000" dirty="0" smtClean="0">
                <a:effectLst/>
              </a:rPr>
              <a:t/>
            </a:r>
            <a:br>
              <a:rPr lang="en-US" sz="1000" dirty="0" smtClean="0">
                <a:effectLst/>
              </a:rPr>
            </a:br>
            <a:r>
              <a:rPr lang="en-US" sz="1000" dirty="0" smtClean="0">
                <a:effectLst/>
              </a:rPr>
              <a:t>     (2) No person or entity who seeks or may seek a contract with a state agency may give, loan, transfer, or deliver to any person something of economic value for which receipt of such item would cause a state officer or employee to be in a violation of RCW </a:t>
            </a:r>
            <a:r>
              <a:rPr lang="en-US" sz="1000" dirty="0" smtClean="0">
                <a:effectLst/>
                <a:hlinkClick r:id="rId4"/>
              </a:rPr>
              <a:t>42.52.040</a:t>
            </a:r>
            <a:r>
              <a:rPr lang="en-US" sz="1000" dirty="0" smtClean="0">
                <a:effectLst/>
              </a:rPr>
              <a:t>, </a:t>
            </a:r>
            <a:r>
              <a:rPr lang="en-US" sz="1000" dirty="0" smtClean="0">
                <a:effectLst/>
                <a:hlinkClick r:id="rId5"/>
              </a:rPr>
              <a:t>42.52.110</a:t>
            </a:r>
            <a:r>
              <a:rPr lang="en-US" sz="1000" dirty="0" smtClean="0">
                <a:effectLst/>
              </a:rPr>
              <a:t>, </a:t>
            </a:r>
            <a:r>
              <a:rPr lang="en-US" sz="1000" dirty="0" smtClean="0">
                <a:effectLst/>
                <a:hlinkClick r:id="rId6"/>
              </a:rPr>
              <a:t>42.52.120</a:t>
            </a:r>
            <a:r>
              <a:rPr lang="en-US" sz="1000" dirty="0" smtClean="0">
                <a:effectLst/>
              </a:rPr>
              <a:t>, </a:t>
            </a:r>
            <a:r>
              <a:rPr lang="en-US" sz="1000" dirty="0" smtClean="0">
                <a:effectLst/>
                <a:hlinkClick r:id="rId7"/>
              </a:rPr>
              <a:t>42.52.140</a:t>
            </a:r>
            <a:r>
              <a:rPr lang="en-US" sz="1000" dirty="0" smtClean="0">
                <a:effectLst/>
              </a:rPr>
              <a:t>, or </a:t>
            </a:r>
            <a:r>
              <a:rPr lang="en-US" sz="1000" dirty="0" smtClean="0">
                <a:effectLst/>
                <a:hlinkClick r:id="rId3"/>
              </a:rPr>
              <a:t>42.52.150</a:t>
            </a:r>
            <a:r>
              <a:rPr lang="en-US" sz="1000" dirty="0" smtClean="0">
                <a:effectLst/>
              </a:rPr>
              <a:t>.</a:t>
            </a:r>
          </a:p>
          <a:p>
            <a:r>
              <a:rPr lang="en-US" sz="1000" dirty="0" smtClean="0">
                <a:effectLst/>
              </a:rPr>
              <a:t>[2012 c 224 § 3.]</a:t>
            </a:r>
            <a:endParaRPr lang="en-US" sz="1000"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51</a:t>
            </a:fld>
            <a:endParaRPr lang="en-US" dirty="0"/>
          </a:p>
        </p:txBody>
      </p:sp>
    </p:spTree>
    <p:extLst>
      <p:ext uri="{BB962C8B-B14F-4D97-AF65-F5344CB8AC3E}">
        <p14:creationId xmlns:p14="http://schemas.microsoft.com/office/powerpoint/2010/main" val="1158994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Supports the goals of:</a:t>
            </a:r>
          </a:p>
          <a:p>
            <a:pPr lvl="1"/>
            <a:r>
              <a:rPr lang="en-US" dirty="0" smtClean="0"/>
              <a:t>Transparency:  Makes it clear that these are public records subject to disclosure</a:t>
            </a:r>
          </a:p>
          <a:p>
            <a:pPr lvl="1"/>
            <a:r>
              <a:rPr lang="en-US" dirty="0" smtClean="0"/>
              <a:t>Effective:  Restricts disclosure during procurement to maintain integrity of the process</a:t>
            </a:r>
          </a:p>
          <a:p>
            <a:pPr lvl="1"/>
            <a:endParaRPr lang="en-US" dirty="0" smtClean="0"/>
          </a:p>
          <a:p>
            <a:r>
              <a:rPr lang="en-US" dirty="0" smtClean="0"/>
              <a:t>Potential Issue</a:t>
            </a:r>
          </a:p>
          <a:p>
            <a:pPr lvl="1"/>
            <a:r>
              <a:rPr lang="en-US" dirty="0" smtClean="0"/>
              <a:t>What if the procurement is cancelled but agency intends to rebid?</a:t>
            </a:r>
          </a:p>
          <a:p>
            <a:pPr lvl="1"/>
            <a:endParaRPr lang="en-US" dirty="0" smtClean="0"/>
          </a:p>
          <a:p>
            <a:r>
              <a:rPr lang="en-US" sz="1000" b="1" dirty="0" smtClean="0">
                <a:effectLst/>
              </a:rPr>
              <a:t>RCW 39.26.030</a:t>
            </a:r>
          </a:p>
          <a:p>
            <a:r>
              <a:rPr lang="en-US" sz="1000" b="1" dirty="0" smtClean="0">
                <a:effectLst/>
              </a:rPr>
              <a:t>State procurement records — Disclosure.</a:t>
            </a:r>
          </a:p>
          <a:p>
            <a:r>
              <a:rPr lang="en-US" sz="1000" dirty="0" smtClean="0">
                <a:effectLst/>
              </a:rPr>
              <a:t>(1) Records related to state procurements are public records subject to disclosure to the extent provided in chapter </a:t>
            </a:r>
            <a:r>
              <a:rPr lang="en-US" sz="1000" dirty="0" smtClean="0">
                <a:effectLst/>
                <a:hlinkClick r:id="rId3"/>
              </a:rPr>
              <a:t>42.56</a:t>
            </a:r>
            <a:r>
              <a:rPr lang="en-US" sz="1000" dirty="0" smtClean="0">
                <a:effectLst/>
              </a:rPr>
              <a:t> RCW except as provided in subsection (2) of this section.</a:t>
            </a:r>
            <a:br>
              <a:rPr lang="en-US" sz="1000" dirty="0" smtClean="0">
                <a:effectLst/>
              </a:rPr>
            </a:br>
            <a:r>
              <a:rPr lang="en-US" sz="1000" dirty="0" smtClean="0">
                <a:effectLst/>
              </a:rPr>
              <a:t/>
            </a:r>
            <a:br>
              <a:rPr lang="en-US" sz="1000" dirty="0" smtClean="0">
                <a:effectLst/>
              </a:rPr>
            </a:br>
            <a:r>
              <a:rPr lang="en-US" sz="1000" dirty="0" smtClean="0">
                <a:effectLst/>
              </a:rPr>
              <a:t>     (2) Bid submissions and bid evaluations are exempt from disclosure until the agency announces the apparent successful bidder.</a:t>
            </a:r>
          </a:p>
          <a:p>
            <a:r>
              <a:rPr lang="en-US" sz="1000" dirty="0" smtClean="0">
                <a:effectLst/>
              </a:rPr>
              <a:t>[2012 c 224 § 4.]</a:t>
            </a:r>
          </a:p>
          <a:p>
            <a:endParaRPr lang="en-US" dirty="0" smtClean="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52</a:t>
            </a:fld>
            <a:endParaRPr lang="en-US" dirty="0"/>
          </a:p>
        </p:txBody>
      </p:sp>
    </p:spTree>
    <p:extLst>
      <p:ext uri="{BB962C8B-B14F-4D97-AF65-F5344CB8AC3E}">
        <p14:creationId xmlns:p14="http://schemas.microsoft.com/office/powerpoint/2010/main" val="1387720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effectLst/>
              </a:rPr>
              <a:t>This section prohibits the payment of compensation to certain volunteers, but not just</a:t>
            </a:r>
            <a:r>
              <a:rPr lang="en-US" baseline="0" dirty="0" smtClean="0">
                <a:effectLst/>
              </a:rPr>
              <a:t> because if you paid them they would no longer be volunteers. Just as contractors can’t pay agency employees outside compensation to influence the employee’s decisions (in other words, bribe), agencies can pay volunteer advisors outside compensation to influence the volunteer’s recommendations.</a:t>
            </a:r>
            <a:endParaRPr lang="en-US" dirty="0" smtClean="0">
              <a:effectLst/>
            </a:endParaRPr>
          </a:p>
          <a:p>
            <a:endParaRPr lang="en-US" dirty="0" smtClean="0">
              <a:effectLst/>
            </a:endParaRPr>
          </a:p>
          <a:p>
            <a:r>
              <a:rPr lang="en-US" dirty="0" smtClean="0">
                <a:effectLst/>
              </a:rPr>
              <a:t>Similar ethics rules:</a:t>
            </a:r>
          </a:p>
          <a:p>
            <a:r>
              <a:rPr lang="en-US" dirty="0" smtClean="0">
                <a:effectLst/>
              </a:rPr>
              <a:t>RCW 42.52.110 prohibits compensation for</a:t>
            </a:r>
            <a:r>
              <a:rPr lang="en-US" baseline="0" dirty="0" smtClean="0">
                <a:effectLst/>
              </a:rPr>
              <a:t> the performance of official duties other than from state or certain other sources if the employee works for an institution of higher education.</a:t>
            </a:r>
          </a:p>
          <a:p>
            <a:endParaRPr lang="en-US" baseline="0" dirty="0" smtClean="0">
              <a:effectLst/>
            </a:endParaRPr>
          </a:p>
          <a:p>
            <a:r>
              <a:rPr lang="en-US" baseline="0" dirty="0" smtClean="0">
                <a:effectLst/>
              </a:rPr>
              <a:t>RCW 42.52.120 lists conditions and duties for state employees to accept any compensation for outside activities.</a:t>
            </a:r>
          </a:p>
          <a:p>
            <a:endParaRPr lang="en-US" baseline="0" dirty="0" smtClean="0">
              <a:effectLst/>
            </a:endParaRPr>
          </a:p>
          <a:p>
            <a:r>
              <a:rPr lang="en-US" sz="1000" b="1" dirty="0" smtClean="0">
                <a:effectLst/>
              </a:rPr>
              <a:t>RCW 39.26.040</a:t>
            </a:r>
          </a:p>
          <a:p>
            <a:r>
              <a:rPr lang="en-US" sz="1000" b="1" dirty="0" smtClean="0">
                <a:effectLst/>
              </a:rPr>
              <a:t>Prohibition on certain contracts.</a:t>
            </a:r>
          </a:p>
          <a:p>
            <a:r>
              <a:rPr lang="en-US" sz="1000" dirty="0" smtClean="0">
                <a:effectLst/>
              </a:rPr>
              <a:t>Agencies that are authorized or directed to establish a board, commission, council, committee, or other similar group made up of volunteers to advise the activities and management of the agency are prohibited from entering into contracts with any or all volunteer members as a means to reimburse or otherwise pay members of such board, commission, council, committee, or other similar group for the work performed as part of the entity, except where payment is specifically authorized by statute.</a:t>
            </a:r>
          </a:p>
          <a:p>
            <a:r>
              <a:rPr lang="en-US" sz="1000" dirty="0" smtClean="0">
                <a:effectLst/>
              </a:rPr>
              <a:t>[2012 c 224 § 5.]</a:t>
            </a:r>
          </a:p>
          <a:p>
            <a:endParaRPr lang="en-US" dirty="0" smtClean="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53</a:t>
            </a:fld>
            <a:endParaRPr lang="en-US" dirty="0"/>
          </a:p>
        </p:txBody>
      </p:sp>
    </p:spTree>
    <p:extLst>
      <p:ext uri="{BB962C8B-B14F-4D97-AF65-F5344CB8AC3E}">
        <p14:creationId xmlns:p14="http://schemas.microsoft.com/office/powerpoint/2010/main" val="3869557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We will be talking a bit about each of these.</a:t>
            </a:r>
          </a:p>
          <a:p>
            <a:endParaRPr lang="en-US" dirty="0" smtClean="0"/>
          </a:p>
          <a:p>
            <a:r>
              <a:rPr lang="en-US" dirty="0" smtClean="0"/>
              <a:t>Big Issues:</a:t>
            </a:r>
          </a:p>
          <a:p>
            <a:pPr marL="628650" lvl="1" indent="-171450">
              <a:spcBef>
                <a:spcPts val="300"/>
              </a:spcBef>
              <a:buFont typeface="Wingdings" panose="05000000000000000000" pitchFamily="2" charset="2"/>
              <a:buChar char="§"/>
            </a:pPr>
            <a:r>
              <a:rPr lang="en-US" dirty="0" smtClean="0"/>
              <a:t>RCW 42.52.140 &amp; .150:  Gifts</a:t>
            </a:r>
          </a:p>
          <a:p>
            <a:pPr marL="628650" lvl="1" indent="-171450">
              <a:spcBef>
                <a:spcPts val="300"/>
              </a:spcBef>
              <a:buFont typeface="Wingdings" panose="05000000000000000000" pitchFamily="2" charset="2"/>
              <a:buChar char="§"/>
            </a:pPr>
            <a:r>
              <a:rPr lang="en-US" dirty="0" smtClean="0"/>
              <a:t>RCW 42.52.020:  Conflicts of Interest (aka activities incompatible with public duties)</a:t>
            </a:r>
          </a:p>
          <a:p>
            <a:pPr marL="628650" lvl="1" indent="-171450">
              <a:spcBef>
                <a:spcPts val="300"/>
              </a:spcBef>
              <a:buFont typeface="Wingdings" panose="05000000000000000000" pitchFamily="2" charset="2"/>
              <a:buChar char="§"/>
            </a:pPr>
            <a:r>
              <a:rPr lang="en-US" dirty="0" smtClean="0"/>
              <a:t>RCW 42.52.030: Financial Interests in Transactions</a:t>
            </a:r>
          </a:p>
          <a:p>
            <a:pPr marL="628650" lvl="1" indent="-171450">
              <a:spcBef>
                <a:spcPts val="300"/>
              </a:spcBef>
              <a:buFont typeface="Wingdings" panose="05000000000000000000" pitchFamily="2" charset="2"/>
              <a:buChar char="§"/>
            </a:pPr>
            <a:r>
              <a:rPr lang="en-US" dirty="0" smtClean="0"/>
              <a:t>RCW 42.52.040: Assisting in Transactions </a:t>
            </a:r>
          </a:p>
          <a:p>
            <a:pPr marL="628650" lvl="1" indent="-171450">
              <a:spcBef>
                <a:spcPts val="300"/>
              </a:spcBef>
              <a:buFont typeface="Wingdings" panose="05000000000000000000" pitchFamily="2" charset="2"/>
              <a:buChar char="§"/>
            </a:pPr>
            <a:r>
              <a:rPr lang="en-US" dirty="0" smtClean="0"/>
              <a:t>RCW 42.52.080: Employment after Public Service</a:t>
            </a:r>
          </a:p>
          <a:p>
            <a:pPr marL="628650" lvl="1" indent="-171450">
              <a:spcBef>
                <a:spcPts val="300"/>
              </a:spcBef>
              <a:buFont typeface="Wingdings" panose="05000000000000000000" pitchFamily="2" charset="2"/>
              <a:buChar char="§"/>
            </a:pPr>
            <a:r>
              <a:rPr lang="en-US" dirty="0" smtClean="0"/>
              <a:t>RCW 42.52.050: Confidential Information</a:t>
            </a:r>
          </a:p>
          <a:p>
            <a:pPr marL="628650" lvl="1" indent="-171450">
              <a:spcBef>
                <a:spcPts val="300"/>
              </a:spcBef>
              <a:buFont typeface="Wingdings" panose="05000000000000000000" pitchFamily="2" charset="2"/>
              <a:buChar char="§"/>
            </a:pPr>
            <a:r>
              <a:rPr lang="en-US" dirty="0" smtClean="0"/>
              <a:t>RCW 42.52.110 &amp; .120:  Compensation for outside</a:t>
            </a:r>
          </a:p>
          <a:p>
            <a:pPr marL="628650" lvl="1" indent="-171450">
              <a:buFont typeface="Wingdings" panose="05000000000000000000" pitchFamily="2" charset="2"/>
              <a:buChar char="§"/>
            </a:pPr>
            <a:endParaRPr lang="en-US" dirty="0" smtClean="0"/>
          </a:p>
          <a:p>
            <a:pPr marL="0" lvl="0" indent="0">
              <a:buFontTx/>
              <a:buNone/>
            </a:pPr>
            <a:r>
              <a:rPr lang="en-US" dirty="0" smtClean="0"/>
              <a:t>Key Message:  Contract decisions must be based on merit – transparent, open, and fair competition is important.</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54</a:t>
            </a:fld>
            <a:endParaRPr lang="en-US" dirty="0"/>
          </a:p>
        </p:txBody>
      </p:sp>
    </p:spTree>
    <p:extLst>
      <p:ext uri="{BB962C8B-B14F-4D97-AF65-F5344CB8AC3E}">
        <p14:creationId xmlns:p14="http://schemas.microsoft.com/office/powerpoint/2010/main" val="508398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effectLst/>
              </a:rPr>
              <a:t>When I was an ethics</a:t>
            </a:r>
            <a:r>
              <a:rPr lang="en-US" sz="1100" baseline="0" dirty="0" smtClean="0">
                <a:effectLst/>
              </a:rPr>
              <a:t> advisor, I would frequently get questions about whether or not an employee or group of employees could accept some kind of gift from a contractor. My advice was generally the same, and it boiled down to a choice. We can go through this somewhat complex analysis of whether or not the gift is under $50, are you a Section 4 employee or not, does it even fall under the statutory definition of “gift” and on and on and risk being wrong.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effectLst/>
              </a:rPr>
              <a:t>Or you can just say 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effectLst/>
              </a:rPr>
              <a:t>I always suggested the latter, but I wasn’t going to have to pay any fine. The choice was theirs.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effectLst/>
              </a:rPr>
              <a:t>Same recommendation to you: it may have failed as a drug use prevention strategy, but I think it works well here. Don’t accept anything ever from a contractor or potential contractor or anyone your agency regulates. Period.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effectLst/>
              </a:rPr>
              <a:t>But it’s your fine.</a:t>
            </a:r>
            <a:endParaRPr lang="en-US" sz="11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effectLst/>
              </a:rPr>
              <a:t>Note:  Changes in 2015 are for the solicitation</a:t>
            </a:r>
            <a:r>
              <a:rPr lang="en-US" sz="1100" baseline="0" dirty="0" smtClean="0">
                <a:effectLst/>
              </a:rPr>
              <a:t> and receipt of gifts in connection with a conference in WA for a national state treasurer’s association.  So great for them, the rest of us are exactly where we were in 2014.</a:t>
            </a:r>
            <a:endParaRPr lang="en-US" sz="1100" dirty="0" smtClean="0">
              <a:effectLst/>
            </a:endParaRPr>
          </a:p>
          <a:p>
            <a:endParaRPr lang="en-US" b="0" dirty="0" smtClean="0">
              <a:effectLst/>
            </a:endParaRPr>
          </a:p>
          <a:p>
            <a:r>
              <a:rPr lang="en-US" sz="1000" b="1" dirty="0" smtClean="0">
                <a:effectLst/>
              </a:rPr>
              <a:t>RCW 42.52.140</a:t>
            </a:r>
          </a:p>
          <a:p>
            <a:r>
              <a:rPr lang="en-US" sz="1000" b="1" dirty="0" smtClean="0">
                <a:effectLst/>
              </a:rPr>
              <a:t>Gifts.</a:t>
            </a:r>
          </a:p>
          <a:p>
            <a:r>
              <a:rPr lang="en-US" sz="1000" dirty="0" smtClean="0">
                <a:effectLst/>
              </a:rPr>
              <a:t>No state officer or state employee may receive, accept, take, seek, or solicit, directly or indirectly, any thing of economic value as a gift, gratuity, or favor from a person if it could be reasonably expected that the gift, gratuity, or favor would influence the vote, action, or judgment of the officer or employee, or be considered as part of a reward for action or inaction.</a:t>
            </a:r>
          </a:p>
          <a:p>
            <a:r>
              <a:rPr lang="en-US" sz="1000" dirty="0" smtClean="0">
                <a:effectLst/>
              </a:rPr>
              <a:t>[1994 c 154 § 114.]</a:t>
            </a:r>
          </a:p>
          <a:p>
            <a:endParaRPr lang="en-US" sz="1000" dirty="0" smtClean="0">
              <a:effectLst/>
            </a:endParaRPr>
          </a:p>
          <a:p>
            <a:r>
              <a:rPr lang="en-US" sz="1000" b="1" dirty="0" smtClean="0">
                <a:effectLst/>
              </a:rPr>
              <a:t>RCW 42.52.150</a:t>
            </a:r>
          </a:p>
          <a:p>
            <a:r>
              <a:rPr lang="en-US" sz="1000" b="1" dirty="0" smtClean="0">
                <a:effectLst/>
              </a:rPr>
              <a:t>Limitations on gifts.</a:t>
            </a:r>
          </a:p>
          <a:p>
            <a:r>
              <a:rPr lang="en-US" sz="1000" dirty="0" smtClean="0">
                <a:effectLst/>
              </a:rPr>
              <a:t>*** CHANGE IN 2015 *** (SEE 1897-S.SL) ***</a:t>
            </a:r>
            <a:br>
              <a:rPr lang="en-US" sz="1000" dirty="0" smtClean="0">
                <a:effectLst/>
              </a:rPr>
            </a:br>
            <a:r>
              <a:rPr lang="en-US" sz="1000" dirty="0" smtClean="0">
                <a:effectLst/>
              </a:rPr>
              <a:t>*** CHANGE IN 2015 *** (SEE </a:t>
            </a:r>
            <a:r>
              <a:rPr lang="en-US" sz="1000" dirty="0" smtClean="0">
                <a:effectLst/>
                <a:hlinkClick r:id="rId3"/>
              </a:rPr>
              <a:t>1547.SL</a:t>
            </a:r>
            <a:r>
              <a:rPr lang="en-US" sz="1000" dirty="0" smtClean="0">
                <a:effectLst/>
              </a:rPr>
              <a:t>) ***</a:t>
            </a:r>
            <a:br>
              <a:rPr lang="en-US" sz="1000" dirty="0" smtClean="0">
                <a:effectLst/>
              </a:rPr>
            </a:br>
            <a:endParaRPr lang="en-US" sz="1000" dirty="0" smtClean="0">
              <a:effectLst/>
            </a:endParaRPr>
          </a:p>
          <a:p>
            <a:r>
              <a:rPr lang="en-US" sz="1000" dirty="0" smtClean="0">
                <a:effectLst/>
              </a:rPr>
              <a:t>(1) No state officer or state employee may accept gifts, other than those specified in subsections (2) and (5) of this section, with an aggregate value in excess of fifty dollars from a single source in a calendar year or a single gift from multiple sources with a value in excess of fifty dollars. For purposes of this section, "single source" means any person, as defined in RCW </a:t>
            </a:r>
            <a:r>
              <a:rPr lang="en-US" sz="1000" dirty="0" smtClean="0">
                <a:effectLst/>
                <a:hlinkClick r:id="rId4"/>
              </a:rPr>
              <a:t>42.52.010</a:t>
            </a:r>
            <a:r>
              <a:rPr lang="en-US" sz="1000" dirty="0" smtClean="0">
                <a:effectLst/>
              </a:rPr>
              <a:t>, whether acting directly or through any agent or other intermediary, and "single gift" includes any event, item, or group of items used in conjunction with each other or any trip including transportation, lodging, and attendant costs, not excluded from the definition of gift under RCW </a:t>
            </a:r>
            <a:r>
              <a:rPr lang="en-US" sz="1000" dirty="0" smtClean="0">
                <a:effectLst/>
                <a:hlinkClick r:id="rId4"/>
              </a:rPr>
              <a:t>42.52.010</a:t>
            </a:r>
            <a:r>
              <a:rPr lang="en-US" sz="1000" dirty="0" smtClean="0">
                <a:effectLst/>
              </a:rPr>
              <a:t>. The value of gifts given to an officer's or employee's family member or guest shall be attributed to the official or employee for the purpose of determining whether the limit has been exceeded, unless an independent business, family, or social relationship exists between the donor and the family member or guest.</a:t>
            </a:r>
          </a:p>
          <a:p>
            <a:r>
              <a:rPr lang="en-US" sz="1000" dirty="0" smtClean="0">
                <a:effectLst/>
              </a:rPr>
              <a:t>(2) Except as provided in subsection (4) of this section, the following items are presumed not to influence under RCW </a:t>
            </a:r>
            <a:r>
              <a:rPr lang="en-US" sz="1000" dirty="0" smtClean="0">
                <a:effectLst/>
                <a:hlinkClick r:id="rId5"/>
              </a:rPr>
              <a:t>42.52.140</a:t>
            </a:r>
            <a:r>
              <a:rPr lang="en-US" sz="1000" dirty="0" smtClean="0">
                <a:effectLst/>
              </a:rPr>
              <a:t>, and may be accepted without regard to the limit established by subsection (1) of this section:</a:t>
            </a:r>
          </a:p>
          <a:p>
            <a:r>
              <a:rPr lang="en-US" sz="1000" dirty="0" smtClean="0">
                <a:effectLst/>
              </a:rPr>
              <a:t>(a) Unsolicited flowers, plants, and floral arrangements;</a:t>
            </a:r>
          </a:p>
          <a:p>
            <a:r>
              <a:rPr lang="en-US" sz="1000" dirty="0" smtClean="0">
                <a:effectLst/>
              </a:rPr>
              <a:t>(b) Unsolicited advertising or promotional items of nominal value, such as pens and note pads;</a:t>
            </a:r>
          </a:p>
          <a:p>
            <a:r>
              <a:rPr lang="en-US" sz="1000" dirty="0" smtClean="0">
                <a:effectLst/>
              </a:rPr>
              <a:t>(c) Unsolicited tokens or awards of appreciation in the form of a plaque, trophy, desk item, wall memento, or similar item;</a:t>
            </a:r>
          </a:p>
          <a:p>
            <a:r>
              <a:rPr lang="en-US" sz="1000" dirty="0" smtClean="0">
                <a:effectLst/>
              </a:rPr>
              <a:t>(d) Unsolicited items received by a state officer or state employee for the purpose of evaluation or review, if the officer or employee has no personal beneficial interest in the eventual use or acquisition of the item by the officer's or employee's agency;</a:t>
            </a:r>
          </a:p>
          <a:p>
            <a:r>
              <a:rPr lang="en-US" sz="1000" dirty="0" smtClean="0">
                <a:effectLst/>
              </a:rPr>
              <a:t>(e) Informational material, publications, or subscriptions related to the recipient's performance of official duties;</a:t>
            </a:r>
          </a:p>
          <a:p>
            <a:r>
              <a:rPr lang="en-US" sz="1000" dirty="0" smtClean="0">
                <a:effectLst/>
              </a:rPr>
              <a:t>(f) Food and beverages consumed at hosted receptions where attendance is related to the state officer's or state employee's official duties;</a:t>
            </a:r>
          </a:p>
          <a:p>
            <a:r>
              <a:rPr lang="en-US" sz="1000" dirty="0" smtClean="0">
                <a:effectLst/>
              </a:rPr>
              <a:t>(g) Gifts, grants, conveyances, bequests, and devises of real or personal property, or both, in trust or otherwise accepted and solicited for deposit in the legislative international trade account created in RCW </a:t>
            </a:r>
            <a:r>
              <a:rPr lang="en-US" sz="1000" dirty="0" smtClean="0">
                <a:effectLst/>
                <a:hlinkClick r:id="rId6"/>
              </a:rPr>
              <a:t>43.15.050</a:t>
            </a:r>
            <a:r>
              <a:rPr lang="en-US" sz="1000" dirty="0" smtClean="0">
                <a:effectLst/>
              </a:rPr>
              <a:t>;</a:t>
            </a:r>
          </a:p>
          <a:p>
            <a:r>
              <a:rPr lang="en-US" sz="1000" dirty="0" smtClean="0">
                <a:effectLst/>
              </a:rPr>
              <a:t>(h) Gifts, grants, conveyances, bequests, and devises of real or personal property, or both, in trust or otherwise accepted and solicited for the purpose of promoting the expansion of tourism as provided for in *RCW </a:t>
            </a:r>
            <a:r>
              <a:rPr lang="en-US" sz="1000" dirty="0" smtClean="0">
                <a:effectLst/>
                <a:hlinkClick r:id="rId7"/>
              </a:rPr>
              <a:t>43.330.090</a:t>
            </a:r>
            <a:r>
              <a:rPr lang="en-US" sz="1000" dirty="0" smtClean="0">
                <a:effectLst/>
              </a:rPr>
              <a:t>;</a:t>
            </a:r>
          </a:p>
          <a:p>
            <a:r>
              <a:rPr lang="en-US" sz="1000" dirty="0" smtClean="0">
                <a:effectLst/>
              </a:rPr>
              <a:t>(i) Gifts, grants, conveyances, bequests, and devises of real or personal property, or both, solicited on behalf of a national legislative association, 2006 official conference of the national lieutenant governors' association, or host committee for the purpose of hosting an official conference under the circumstances specified in RCW </a:t>
            </a:r>
            <a:r>
              <a:rPr lang="en-US" sz="1000" dirty="0" smtClean="0">
                <a:effectLst/>
                <a:hlinkClick r:id="rId8"/>
              </a:rPr>
              <a:t>42.52.820</a:t>
            </a:r>
            <a:r>
              <a:rPr lang="en-US" sz="1000" dirty="0" smtClean="0">
                <a:effectLst/>
              </a:rPr>
              <a:t> and section 2, chapter 5, Laws of 2006. Anything solicited or accepted may only be received by the national association or host committee and may not be commingled with any funds or accounts that are the property of any person;</a:t>
            </a:r>
          </a:p>
          <a:p>
            <a:r>
              <a:rPr lang="en-US" sz="1000" dirty="0" smtClean="0">
                <a:effectLst/>
              </a:rPr>
              <a:t>(j) Admission to, and the cost of food and beverages consumed at, events sponsored by or in conjunction with a civic, charitable, governmental, or community organization; and</a:t>
            </a:r>
          </a:p>
          <a:p>
            <a:r>
              <a:rPr lang="en-US" sz="1000" dirty="0" smtClean="0">
                <a:effectLst/>
              </a:rPr>
              <a:t>(k) Unsolicited gifts from dignitaries from another state or a foreign country that are intended to be personal in nature.</a:t>
            </a:r>
          </a:p>
          <a:p>
            <a:r>
              <a:rPr lang="en-US" sz="1000" dirty="0" smtClean="0">
                <a:effectLst/>
              </a:rPr>
              <a:t>(3) The presumption in subsection (2) of this section is rebuttable and may be overcome based on the circumstances surrounding the giving and acceptance of the item.</a:t>
            </a:r>
          </a:p>
          <a:p>
            <a:r>
              <a:rPr lang="en-US" sz="1000" dirty="0" smtClean="0">
                <a:effectLst/>
              </a:rPr>
              <a:t>(4) Notwithstanding subsections (2) and (5) of this section, a state officer or state employee of a regulatory agency or of an agency that seeks to acquire goods or services who participates in those regulatory or contractual matters may receive, accept, take, or seek, directly or indirectly, only the following items from a person regulated by the agency or from a person who seeks to provide goods or services to the agency:</a:t>
            </a:r>
          </a:p>
          <a:p>
            <a:r>
              <a:rPr lang="en-US" sz="1000" dirty="0" smtClean="0">
                <a:effectLst/>
              </a:rPr>
              <a:t>(a) Unsolicited advertising or promotional items of nominal value, such as pens and note pads;</a:t>
            </a:r>
          </a:p>
          <a:p>
            <a:r>
              <a:rPr lang="en-US" sz="1000" dirty="0" smtClean="0">
                <a:effectLst/>
              </a:rPr>
              <a:t>(b) Unsolicited tokens or awards of appreciation in the form of a plaque, trophy, desk item, wall memento, or similar item;</a:t>
            </a:r>
          </a:p>
          <a:p>
            <a:r>
              <a:rPr lang="en-US" sz="1000" dirty="0" smtClean="0">
                <a:effectLst/>
              </a:rPr>
              <a:t>(c) Unsolicited items received by a state officer or state employee for the purpose of evaluation or review, if the officer or employee has no personal beneficial interest in the eventual use or acquisition of the item by the officer's or employee's agency;</a:t>
            </a:r>
          </a:p>
          <a:p>
            <a:r>
              <a:rPr lang="en-US" sz="1000" dirty="0" smtClean="0">
                <a:effectLst/>
              </a:rPr>
              <a:t>(d) Informational material, publications, or subscriptions related to the recipient's performance of official duties;</a:t>
            </a:r>
          </a:p>
          <a:p>
            <a:r>
              <a:rPr lang="en-US" sz="1000" dirty="0" smtClean="0">
                <a:effectLst/>
              </a:rPr>
              <a:t>(e) Food and beverages consumed at hosted receptions where attendance is related to the state officer's or state employee's official duties;</a:t>
            </a:r>
          </a:p>
          <a:p>
            <a:r>
              <a:rPr lang="en-US" sz="1000" dirty="0" smtClean="0">
                <a:effectLst/>
              </a:rPr>
              <a:t>(f) Admission to, and the cost of food and beverages consumed at, events sponsored by or in conjunction with a civic, charitable, governmental, or community organization; and</a:t>
            </a:r>
          </a:p>
          <a:p>
            <a:r>
              <a:rPr lang="en-US" sz="1000" dirty="0" smtClean="0">
                <a:effectLst/>
              </a:rPr>
              <a:t>(g) Those items excluded from the definition of gift in RCW </a:t>
            </a:r>
            <a:r>
              <a:rPr lang="en-US" sz="1000" dirty="0" smtClean="0">
                <a:effectLst/>
                <a:hlinkClick r:id="rId4"/>
              </a:rPr>
              <a:t>42.52.010</a:t>
            </a:r>
            <a:r>
              <a:rPr lang="en-US" sz="1000" dirty="0" smtClean="0">
                <a:effectLst/>
              </a:rPr>
              <a:t> except:</a:t>
            </a:r>
          </a:p>
          <a:p>
            <a:r>
              <a:rPr lang="en-US" sz="1000" dirty="0" smtClean="0">
                <a:effectLst/>
              </a:rPr>
              <a:t>(i) Payments by a governmental or nongovernmental entity of reasonable expenses incurred in connection with a speech, presentation, appearance, or trade mission made in an official capacity;</a:t>
            </a:r>
          </a:p>
          <a:p>
            <a:r>
              <a:rPr lang="en-US" sz="1000" dirty="0" smtClean="0">
                <a:effectLst/>
              </a:rPr>
              <a:t>(ii) Payments for seminars and educational programs sponsored by a bona fide governmental or nonprofit professional, educational, trade, or charitable association or institution; and</a:t>
            </a:r>
          </a:p>
          <a:p>
            <a:r>
              <a:rPr lang="en-US" sz="1000" dirty="0" smtClean="0">
                <a:effectLst/>
              </a:rPr>
              <a:t>(iii) Flowers, plants, and floral arrangements.</a:t>
            </a:r>
          </a:p>
          <a:p>
            <a:r>
              <a:rPr lang="en-US" sz="1000" dirty="0" smtClean="0">
                <a:effectLst/>
              </a:rPr>
              <a:t>(5) A state officer or state employee may accept gifts in the form of food and beverage on infrequent occasions in the ordinary course of meals where attendance by the officer or employee is related to the performance of official duties. Gifts in the form of food and beverage that exceed fifty dollars on a single occasion shall be reported as provided in chapter </a:t>
            </a:r>
            <a:r>
              <a:rPr lang="en-US" sz="1000" dirty="0" smtClean="0">
                <a:effectLst/>
                <a:hlinkClick r:id="rId9"/>
              </a:rPr>
              <a:t>42.17A</a:t>
            </a:r>
            <a:r>
              <a:rPr lang="en-US" sz="1000" dirty="0" smtClean="0">
                <a:effectLst/>
              </a:rPr>
              <a:t> RCW.</a:t>
            </a:r>
          </a:p>
          <a:p>
            <a:endParaRPr lang="en-US" sz="1000" dirty="0" smtClean="0">
              <a:effectLst/>
            </a:endParaRPr>
          </a:p>
          <a:p>
            <a:endParaRPr lang="en-US" sz="1000"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55</a:t>
            </a:fld>
            <a:endParaRPr lang="en-US" dirty="0"/>
          </a:p>
        </p:txBody>
      </p:sp>
    </p:spTree>
    <p:extLst>
      <p:ext uri="{BB962C8B-B14F-4D97-AF65-F5344CB8AC3E}">
        <p14:creationId xmlns:p14="http://schemas.microsoft.com/office/powerpoint/2010/main" val="2181238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This is simple:  Your private interests cannot be in conflict with your public duties. And it appears that the level</a:t>
            </a:r>
            <a:r>
              <a:rPr lang="en-US" b="0" baseline="0" dirty="0" smtClean="0">
                <a:effectLst/>
              </a:rPr>
              <a:t> of financial interest can be quite low. An employee was fined for owning approximately $1,200 in stock in a potential contractor was enough (2002-042). As was 80 shares of IBM stock, one hundred thousandth of one percent of the total of outstanding IBM shares; worth between $8,000 and $9,000 at the time (1996-025).</a:t>
            </a:r>
            <a:endParaRPr lang="en-US" b="0" dirty="0" smtClean="0">
              <a:effectLst/>
            </a:endParaRPr>
          </a:p>
          <a:p>
            <a:endParaRPr lang="en-US" b="1" dirty="0" smtClean="0">
              <a:effectLst/>
            </a:endParaRPr>
          </a:p>
          <a:p>
            <a:r>
              <a:rPr lang="en-US" sz="1000" b="1" dirty="0" smtClean="0">
                <a:effectLst/>
              </a:rPr>
              <a:t>RCW 42.52.020</a:t>
            </a:r>
          </a:p>
          <a:p>
            <a:r>
              <a:rPr lang="en-US" sz="1000" b="1" dirty="0" smtClean="0">
                <a:effectLst/>
              </a:rPr>
              <a:t>Activities incompatible with public duties.</a:t>
            </a:r>
          </a:p>
          <a:p>
            <a:r>
              <a:rPr lang="en-US" sz="1000" dirty="0" smtClean="0">
                <a:effectLst/>
              </a:rPr>
              <a:t>No state officer or state employee may have an interest, financial or otherwise, direct or indirect, or engage in a business or transaction or professional activity, or incur an obligation of any nature, that is in conflict with the proper discharge of the state officer's or state employee's official duties.</a:t>
            </a:r>
          </a:p>
          <a:p>
            <a:r>
              <a:rPr lang="en-US" sz="1000" dirty="0" smtClean="0">
                <a:effectLst/>
              </a:rPr>
              <a:t>[1996 c 213 § 2; 1994 c 154 § 102.]</a:t>
            </a:r>
          </a:p>
          <a:p>
            <a:endParaRPr lang="en-US" dirty="0" smtClean="0"/>
          </a:p>
          <a:p>
            <a:r>
              <a:rPr lang="en-US" dirty="0" smtClean="0"/>
              <a:t>Examples: </a:t>
            </a:r>
            <a:r>
              <a:rPr lang="en-US" sz="1100" kern="1200" dirty="0" smtClean="0">
                <a:solidFill>
                  <a:schemeClr val="tx1"/>
                </a:solidFill>
                <a:latin typeface="Arial" panose="020B0604020202020204" pitchFamily="34" charset="0"/>
                <a:ea typeface="+mn-ea"/>
                <a:cs typeface="Arial" panose="020B0604020202020204" pitchFamily="34" charset="0"/>
              </a:rPr>
              <a:t>non-Section 4 employee accepted tickets from current agency contractor to a baseball game valued at $27-32 dollars each where vendor paid $8-10 (2013-049)</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56</a:t>
            </a:fld>
            <a:endParaRPr lang="en-US" dirty="0"/>
          </a:p>
        </p:txBody>
      </p:sp>
    </p:spTree>
    <p:extLst>
      <p:ext uri="{BB962C8B-B14F-4D97-AF65-F5344CB8AC3E}">
        <p14:creationId xmlns:p14="http://schemas.microsoft.com/office/powerpoint/2010/main" val="1517856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100" b="0" i="0" kern="1200" dirty="0" smtClean="0">
                <a:solidFill>
                  <a:schemeClr val="tx1"/>
                </a:solidFill>
                <a:latin typeface="Arial" panose="020B0604020202020204" pitchFamily="34" charset="0"/>
                <a:ea typeface="+mn-ea"/>
                <a:cs typeface="Arial" panose="020B0604020202020204" pitchFamily="34" charset="0"/>
              </a:rPr>
              <a:t>And just in case you missed the point of that last section.</a:t>
            </a:r>
            <a:r>
              <a:rPr lang="en-US" sz="1100" b="0" i="0" kern="1200" baseline="0" dirty="0" smtClean="0">
                <a:solidFill>
                  <a:schemeClr val="tx1"/>
                </a:solidFill>
                <a:latin typeface="Arial" panose="020B0604020202020204" pitchFamily="34" charset="0"/>
                <a:ea typeface="+mn-ea"/>
                <a:cs typeface="Arial" panose="020B0604020202020204" pitchFamily="34" charset="0"/>
              </a:rPr>
              <a:t> You can’t privately profit from the public performance of your duties.</a:t>
            </a:r>
          </a:p>
          <a:p>
            <a:endParaRPr lang="en-US" sz="1100" b="0" i="0"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kern="1200" baseline="0" dirty="0" smtClean="0">
                <a:solidFill>
                  <a:schemeClr val="tx1"/>
                </a:solidFill>
                <a:latin typeface="Arial" panose="020B0604020202020204" pitchFamily="34" charset="0"/>
                <a:ea typeface="+mn-ea"/>
                <a:cs typeface="Arial" panose="020B0604020202020204" pitchFamily="34" charset="0"/>
              </a:rPr>
              <a:t>This covers a wide array of potential financial benefits and roles within an agency, so you to think broadly about this.</a:t>
            </a:r>
            <a:endParaRPr lang="en-US" sz="1100" b="0" i="0" kern="1200" dirty="0" smtClean="0">
              <a:solidFill>
                <a:schemeClr val="tx1"/>
              </a:solidFill>
              <a:latin typeface="Arial" panose="020B0604020202020204" pitchFamily="34" charset="0"/>
              <a:ea typeface="+mn-ea"/>
              <a:cs typeface="Arial" panose="020B0604020202020204" pitchFamily="34" charset="0"/>
            </a:endParaRPr>
          </a:p>
          <a:p>
            <a:endParaRPr lang="en-US" sz="1100" b="0" i="0" kern="1200" dirty="0" smtClean="0">
              <a:solidFill>
                <a:schemeClr val="tx1"/>
              </a:solidFill>
              <a:latin typeface="Arial" panose="020B0604020202020204" pitchFamily="34" charset="0"/>
              <a:ea typeface="+mn-ea"/>
              <a:cs typeface="Arial" panose="020B0604020202020204" pitchFamily="34" charset="0"/>
            </a:endParaRPr>
          </a:p>
          <a:p>
            <a:r>
              <a:rPr lang="en-US" sz="1100" b="0" i="0" kern="1200" dirty="0" smtClean="0">
                <a:solidFill>
                  <a:schemeClr val="tx1"/>
                </a:solidFill>
                <a:latin typeface="Arial" panose="020B0604020202020204" pitchFamily="34" charset="0"/>
                <a:ea typeface="+mn-ea"/>
                <a:cs typeface="Arial" panose="020B0604020202020204" pitchFamily="34" charset="0"/>
              </a:rPr>
              <a:t>Example: A former Evergreen State College employee violated this and the prior</a:t>
            </a:r>
            <a:r>
              <a:rPr lang="en-US" sz="1100" b="0" i="0" kern="1200" baseline="0" dirty="0" smtClean="0">
                <a:solidFill>
                  <a:schemeClr val="tx1"/>
                </a:solidFill>
                <a:latin typeface="Arial" panose="020B0604020202020204" pitchFamily="34" charset="0"/>
                <a:ea typeface="+mn-ea"/>
                <a:cs typeface="Arial" panose="020B0604020202020204" pitchFamily="34" charset="0"/>
              </a:rPr>
              <a:t> statute </a:t>
            </a:r>
            <a:r>
              <a:rPr lang="en-US" sz="1100" b="0" i="0" kern="1200" dirty="0" smtClean="0">
                <a:solidFill>
                  <a:schemeClr val="tx1"/>
                </a:solidFill>
                <a:latin typeface="Arial" panose="020B0604020202020204" pitchFamily="34" charset="0"/>
                <a:ea typeface="+mn-ea"/>
                <a:cs typeface="Arial" panose="020B0604020202020204" pitchFamily="34" charset="0"/>
              </a:rPr>
              <a:t>when he misappropriated public funds,</a:t>
            </a:r>
            <a:r>
              <a:rPr lang="en-US" sz="1100" b="0" i="0" kern="1200" baseline="0" dirty="0" smtClean="0">
                <a:solidFill>
                  <a:schemeClr val="tx1"/>
                </a:solidFill>
                <a:latin typeface="Arial" panose="020B0604020202020204" pitchFamily="34" charset="0"/>
                <a:ea typeface="+mn-ea"/>
                <a:cs typeface="Arial" panose="020B0604020202020204" pitchFamily="34" charset="0"/>
              </a:rPr>
              <a:t> </a:t>
            </a:r>
            <a:r>
              <a:rPr lang="en-US" sz="1100" b="0" i="0" kern="1200" dirty="0" smtClean="0">
                <a:solidFill>
                  <a:schemeClr val="tx1"/>
                </a:solidFill>
                <a:latin typeface="Arial" panose="020B0604020202020204" pitchFamily="34" charset="0"/>
                <a:ea typeface="+mn-ea"/>
                <a:cs typeface="Arial" panose="020B0604020202020204" pitchFamily="34" charset="0"/>
              </a:rPr>
              <a:t>entered into contracts on behalf of college with a company owned by his family, received financial gain from his position with the college, and used state resources to benefit himself and his family members. Fine of almost $110,000 and</a:t>
            </a:r>
            <a:r>
              <a:rPr lang="en-US" sz="1100" b="0" i="0" kern="1200" baseline="0" dirty="0" smtClean="0">
                <a:solidFill>
                  <a:schemeClr val="tx1"/>
                </a:solidFill>
                <a:latin typeface="Arial" panose="020B0604020202020204" pitchFamily="34" charset="0"/>
                <a:ea typeface="+mn-ea"/>
                <a:cs typeface="Arial" panose="020B0604020202020204" pitchFamily="34" charset="0"/>
              </a:rPr>
              <a:t> $9,900 in restitution.</a:t>
            </a:r>
            <a:endParaRPr lang="en-US" b="0" dirty="0" smtClean="0">
              <a:effectLst/>
            </a:endParaRPr>
          </a:p>
          <a:p>
            <a:endParaRPr lang="en-US" b="1" dirty="0" smtClean="0">
              <a:effectLst/>
            </a:endParaRPr>
          </a:p>
          <a:p>
            <a:r>
              <a:rPr lang="en-US" b="1" dirty="0" smtClean="0">
                <a:effectLst/>
              </a:rPr>
              <a:t>RCW 42.52.030</a:t>
            </a:r>
          </a:p>
          <a:p>
            <a:r>
              <a:rPr lang="en-US" b="1" dirty="0" smtClean="0">
                <a:effectLst/>
              </a:rPr>
              <a:t>Financial interests in transactions.</a:t>
            </a:r>
          </a:p>
          <a:p>
            <a:r>
              <a:rPr lang="en-US" dirty="0" smtClean="0">
                <a:effectLst/>
              </a:rPr>
              <a:t>(1) No state officer or state employee, except as provided in subsection (2) of this section, may be beneficially interested, directly or indirectly, in a contract, sale, lease, purchase, or grant that may be made by, through, or is under the supervision of the officer or employee, in whole or in part, or accept, directly or indirectly, any compensation, gratuity, or reward from any other person beneficially interested in the contract, sale, lease, purchase, or grant.</a:t>
            </a:r>
            <a:br>
              <a:rPr lang="en-US" dirty="0" smtClean="0">
                <a:effectLst/>
              </a:rPr>
            </a:br>
            <a:r>
              <a:rPr lang="en-US" dirty="0" smtClean="0">
                <a:effectLst/>
              </a:rPr>
              <a:t>     (2) No state officer or state employee may participate in a transaction involving the state in his or her official capacity with a person of which the officer or employee is an officer, agent, employee, or member, or in which the officer or employee owns a beneficial interest, except that an officer or employee of an institution of higher education or the *Spokane intercollegiate research and technology institute may serve as an officer, agent, employee, or member, or on the board of directors, board of trustees, advisory board, or committee or review panel for any nonprofit institute, foundation, or fund-raising entity; and may serve as a member of an advisory board, committee, or review panel for a governmental or other nonprofit entity.</a:t>
            </a:r>
          </a:p>
          <a:p>
            <a:r>
              <a:rPr lang="en-US" dirty="0" smtClean="0">
                <a:effectLst/>
              </a:rPr>
              <a:t>[2005 c 106 § 2; 1996 c 213 § 3; 1994 c 154 § 103.]</a:t>
            </a:r>
          </a:p>
          <a:p>
            <a:r>
              <a:rPr lang="en-US" b="1" dirty="0" smtClean="0">
                <a:effectLst/>
              </a:rPr>
              <a:t>Notes:</a:t>
            </a:r>
            <a:r>
              <a:rPr lang="en-US" dirty="0" smtClean="0">
                <a:effectLst/>
              </a:rPr>
              <a:t>     </a:t>
            </a:r>
            <a:r>
              <a:rPr lang="en-US" b="1" dirty="0" smtClean="0">
                <a:effectLst/>
              </a:rPr>
              <a:t>*Reviser's note:</a:t>
            </a:r>
            <a:r>
              <a:rPr lang="en-US" dirty="0" smtClean="0">
                <a:effectLst/>
              </a:rPr>
              <a:t> The Spokane intercollegiate research and technology institute was abolished by 2011 1st sp.s. c 14 § 17.</a:t>
            </a:r>
            <a:endParaRPr lang="en-US"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57</a:t>
            </a:fld>
            <a:endParaRPr lang="en-US" dirty="0"/>
          </a:p>
        </p:txBody>
      </p:sp>
    </p:spTree>
    <p:extLst>
      <p:ext uri="{BB962C8B-B14F-4D97-AF65-F5344CB8AC3E}">
        <p14:creationId xmlns:p14="http://schemas.microsoft.com/office/powerpoint/2010/main" val="2373742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This one is also pretty straightforward. If</a:t>
            </a:r>
            <a:r>
              <a:rPr lang="en-US" b="0" baseline="0" dirty="0" smtClean="0">
                <a:effectLst/>
              </a:rPr>
              <a:t> you are or were involved in a transaction, don’t help a non-state person or organization out on that transaction outside of whatever your official duties happen to be. Doesn’t have to be something your doing for money. It also means you can’t really help your own company – we all have a side business, right? – in such a transaction. A word that we’ll mention later is “recuse.” Here, you would have to recuse yourself from participating in certain matters on behalf of the outside entity.</a:t>
            </a:r>
            <a:endParaRPr lang="en-US" b="0" dirty="0" smtClean="0">
              <a:effectLst/>
            </a:endParaRPr>
          </a:p>
          <a:p>
            <a:endParaRPr lang="en-US" b="1" dirty="0" smtClean="0">
              <a:effectLst/>
            </a:endParaRPr>
          </a:p>
          <a:p>
            <a:r>
              <a:rPr lang="en-US" b="1" dirty="0" smtClean="0">
                <a:effectLst/>
              </a:rPr>
              <a:t>RCW 42.52.040</a:t>
            </a:r>
          </a:p>
          <a:p>
            <a:r>
              <a:rPr lang="en-US" b="1" dirty="0" smtClean="0">
                <a:effectLst/>
              </a:rPr>
              <a:t>Assisting in transactions.</a:t>
            </a:r>
          </a:p>
          <a:p>
            <a:r>
              <a:rPr lang="en-US" dirty="0" smtClean="0">
                <a:effectLst/>
              </a:rPr>
              <a:t>(1) Except in the course of official duties or incident to official duties, no state officer or state employee may assist another person, directly or indirectly, whether or not for compensation, in a transaction involving the state:</a:t>
            </a:r>
            <a:br>
              <a:rPr lang="en-US" dirty="0" smtClean="0">
                <a:effectLst/>
              </a:rPr>
            </a:br>
            <a:r>
              <a:rPr lang="en-US" dirty="0" smtClean="0">
                <a:effectLst/>
              </a:rPr>
              <a:t>     (a) In which the state officer or state employee has at any time participated; or</a:t>
            </a:r>
            <a:br>
              <a:rPr lang="en-US" dirty="0" smtClean="0">
                <a:effectLst/>
              </a:rPr>
            </a:br>
            <a:r>
              <a:rPr lang="en-US" dirty="0" smtClean="0">
                <a:effectLst/>
              </a:rPr>
              <a:t>     (b) If the transaction involving the state is or has been under the official responsibility of the state officer or state employee within a period of two years preceding such assistance.</a:t>
            </a:r>
            <a:br>
              <a:rPr lang="en-US" dirty="0" smtClean="0">
                <a:effectLst/>
              </a:rPr>
            </a:br>
            <a:r>
              <a:rPr lang="en-US" dirty="0" smtClean="0">
                <a:effectLst/>
              </a:rPr>
              <a:t>     (2) No state officer or state employee may share in compensation received by another for assistance that the officer or employee is prohibited from providing under subsection (1) or (3) of this section.</a:t>
            </a:r>
            <a:br>
              <a:rPr lang="en-US" dirty="0" smtClean="0">
                <a:effectLst/>
              </a:rPr>
            </a:br>
            <a:r>
              <a:rPr lang="en-US" dirty="0" smtClean="0">
                <a:effectLst/>
              </a:rPr>
              <a:t>     (3) A business entity of which a state officer or state employee is a partner, managing officer, or employee shall not assist another person in a transaction involving the state if the state officer or state employee is prohibited from doing so by subsection (1) of this section.</a:t>
            </a:r>
            <a:br>
              <a:rPr lang="en-US" dirty="0" smtClean="0">
                <a:effectLst/>
              </a:rPr>
            </a:br>
            <a:r>
              <a:rPr lang="en-US" dirty="0" smtClean="0">
                <a:effectLst/>
              </a:rPr>
              <a:t>     (4) This chapter does not prevent a state officer or state employee from assisting, in a transaction involving the state:</a:t>
            </a:r>
            <a:br>
              <a:rPr lang="en-US" dirty="0" smtClean="0">
                <a:effectLst/>
              </a:rPr>
            </a:br>
            <a:r>
              <a:rPr lang="en-US" dirty="0" smtClean="0">
                <a:effectLst/>
              </a:rPr>
              <a:t>     (a) The state officer's or state employee's parent, spouse or domestic partner, or child, or a child thereof for whom the officer or employee is serving as guardian, executor, administrator, trustee, or other personal fiduciary, if the state officer or state employee did not participate in the transaction; or</a:t>
            </a:r>
            <a:br>
              <a:rPr lang="en-US" dirty="0" smtClean="0">
                <a:effectLst/>
              </a:rPr>
            </a:br>
            <a:r>
              <a:rPr lang="en-US" dirty="0" smtClean="0">
                <a:effectLst/>
              </a:rPr>
              <a:t>     (b) Another state employee involved in disciplinary or other personnel administration proceedings.</a:t>
            </a:r>
          </a:p>
          <a:p>
            <a:r>
              <a:rPr lang="en-US" dirty="0" smtClean="0">
                <a:effectLst/>
              </a:rPr>
              <a:t>[2008 c 6 § 203; 1994 c 154 § 104.]</a:t>
            </a:r>
            <a:endParaRPr lang="en-US"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58</a:t>
            </a:fld>
            <a:endParaRPr lang="en-US" dirty="0"/>
          </a:p>
        </p:txBody>
      </p:sp>
    </p:spTree>
    <p:extLst>
      <p:ext uri="{BB962C8B-B14F-4D97-AF65-F5344CB8AC3E}">
        <p14:creationId xmlns:p14="http://schemas.microsoft.com/office/powerpoint/2010/main" val="4070954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What’s important</a:t>
            </a:r>
            <a:r>
              <a:rPr lang="en-US" b="0" baseline="0" dirty="0" smtClean="0">
                <a:effectLst/>
              </a:rPr>
              <a:t> here is that this prohibition is pretty fact specific. There has long been a recognition that government employees sometimes leave government service even if they stay in a particular industry. For example, someone from my agency, Revenue, may join an accounting firm. As a general matter, they should be able to adequately represent clients in matters before Revenue. This restriction applies only to specific matters in which the former state employee was involved. And even then, look 2 years back and 1 year ahead, the value of the contract, and any relationship between past and current transactions.</a:t>
            </a:r>
            <a:endParaRPr lang="en-US" b="0" dirty="0" smtClean="0">
              <a:effectLst/>
            </a:endParaRPr>
          </a:p>
          <a:p>
            <a:endParaRPr lang="en-US" b="0" dirty="0" smtClean="0">
              <a:effectLst/>
            </a:endParaRPr>
          </a:p>
          <a:p>
            <a:r>
              <a:rPr lang="en-US" b="0" dirty="0" smtClean="0">
                <a:effectLst/>
              </a:rPr>
              <a:t>Example:</a:t>
            </a:r>
            <a:r>
              <a:rPr lang="en-US" b="0" baseline="0" dirty="0" smtClean="0">
                <a:effectLst/>
              </a:rPr>
              <a:t> contract manager accepted employment with a company that had a state contract he managed; did not have authority to increase spend on the contract, but could make administrative decisions and changes that could affect performance. No indication of impropriety, but it doesn’t matter why. Just that it occurred (2013-041).</a:t>
            </a:r>
          </a:p>
          <a:p>
            <a:endParaRPr lang="en-US" b="0" baseline="0" dirty="0" smtClean="0">
              <a:effectLst/>
            </a:endParaRPr>
          </a:p>
          <a:p>
            <a:r>
              <a:rPr lang="en-US" b="0" baseline="0" dirty="0" smtClean="0">
                <a:effectLst/>
              </a:rPr>
              <a:t>Also, please note that prospective employment needs to get disclosed when you accept an interview. Don’t wait until after you take the job. A former HCA employee was fined for failing to provide notice of an interview with a HCA contractor (2008-119).</a:t>
            </a:r>
            <a:endParaRPr lang="en-US" b="0" dirty="0" smtClean="0">
              <a:effectLst/>
            </a:endParaRPr>
          </a:p>
          <a:p>
            <a:endParaRPr lang="en-US" b="1" dirty="0" smtClean="0">
              <a:effectLst/>
            </a:endParaRPr>
          </a:p>
          <a:p>
            <a:r>
              <a:rPr lang="en-US" b="1" dirty="0" smtClean="0">
                <a:effectLst/>
              </a:rPr>
              <a:t>RCW 42.52.080</a:t>
            </a:r>
          </a:p>
          <a:p>
            <a:r>
              <a:rPr lang="en-US" b="1" dirty="0" smtClean="0">
                <a:effectLst/>
              </a:rPr>
              <a:t>Employment after public service.</a:t>
            </a:r>
          </a:p>
          <a:p>
            <a:r>
              <a:rPr lang="en-US" dirty="0" smtClean="0">
                <a:effectLst/>
              </a:rPr>
              <a:t>     (1) No former state officer or state employee may, within a period of one year from the date of termination of state employment, accept employment or receive compensation from an employer if:</a:t>
            </a:r>
            <a:br>
              <a:rPr lang="en-US" dirty="0" smtClean="0">
                <a:effectLst/>
              </a:rPr>
            </a:br>
            <a:r>
              <a:rPr lang="en-US" dirty="0" smtClean="0">
                <a:effectLst/>
              </a:rPr>
              <a:t>     (a) The officer or employee, during the two years immediately preceding termination of state employment, was engaged in the negotiation or administration on behalf of the state or agency of one or more contracts with that employer and was in a position to make discretionary decisions affecting the outcome of such negotiation or the nature of such administration;</a:t>
            </a:r>
            <a:br>
              <a:rPr lang="en-US" dirty="0" smtClean="0">
                <a:effectLst/>
              </a:rPr>
            </a:br>
            <a:r>
              <a:rPr lang="en-US" dirty="0" smtClean="0">
                <a:effectLst/>
              </a:rPr>
              <a:t>     (b) Such a contract or contracts have a total value of more than ten thousand dollars; and</a:t>
            </a:r>
            <a:br>
              <a:rPr lang="en-US" dirty="0" smtClean="0">
                <a:effectLst/>
              </a:rPr>
            </a:br>
            <a:r>
              <a:rPr lang="en-US" dirty="0" smtClean="0">
                <a:effectLst/>
              </a:rPr>
              <a:t>     (c) The duties of the employment with the employer or the activities for which the compensation would be received include fulfilling or implementing, in whole or in part, the provisions of such a contract or contracts or include the supervision or control of actions taken to fulfill or implement, in whole or in part, the provisions of such a contract or contracts. This subsection shall not be construed to prohibit a state officer or state employee from accepting employment with a state employee organization.</a:t>
            </a:r>
            <a:br>
              <a:rPr lang="en-US" dirty="0" smtClean="0">
                <a:effectLst/>
              </a:rPr>
            </a:br>
            <a:r>
              <a:rPr lang="en-US" dirty="0" smtClean="0">
                <a:effectLst/>
              </a:rPr>
              <a:t>     (2) No person who has served as a state officer or state employee may, within a period of two years following the termination of state employment, have a direct or indirect beneficial interest in a contract or grant that was expressly authorized or funded by specific legislative or executive action in which the former state officer or state employee participated.</a:t>
            </a:r>
            <a:br>
              <a:rPr lang="en-US" dirty="0" smtClean="0">
                <a:effectLst/>
              </a:rPr>
            </a:br>
            <a:r>
              <a:rPr lang="en-US" dirty="0" smtClean="0">
                <a:effectLst/>
              </a:rPr>
              <a:t>     (3) No former state officer or state employee may accept an offer of employment or receive compensation from an employer if the officer or employee knows or has reason to believe that the offer of employment or compensation was intended, in whole or in part, directly or indirectly, to influence the officer or employee or as compensation or reward for the performance or nonperformance of a duty by the officer or employee during the course of state employment.</a:t>
            </a:r>
            <a:br>
              <a:rPr lang="en-US" dirty="0" smtClean="0">
                <a:effectLst/>
              </a:rPr>
            </a:br>
            <a:r>
              <a:rPr lang="en-US" dirty="0" smtClean="0">
                <a:effectLst/>
              </a:rPr>
              <a:t>     (4) No former state officer or state employee may accept an offer of employment or receive compensation from an employer if the circumstances would lead a reasonable person to believe the offer has been made, or compensation given, for the purpose of influencing the performance or nonperformance of duties by the officer or employee during the course of state employment.</a:t>
            </a:r>
            <a:br>
              <a:rPr lang="en-US" dirty="0" smtClean="0">
                <a:effectLst/>
              </a:rPr>
            </a:br>
            <a:r>
              <a:rPr lang="en-US" dirty="0" smtClean="0">
                <a:effectLst/>
              </a:rPr>
              <a:t>     (5) No former state officer or state employee may at any time subsequent to his or her state employment assist another person, whether or not for compensation, in any transaction involving the state in which the former state officer or state employee at any time participated during state employment. This subsection shall not be construed to prohibit any employee or officer of a state employee organization from rendering assistance to state officers or state employees in the course of employee organization business.</a:t>
            </a:r>
            <a:br>
              <a:rPr lang="en-US" dirty="0" smtClean="0">
                <a:effectLst/>
              </a:rPr>
            </a:br>
            <a:r>
              <a:rPr lang="en-US" dirty="0" smtClean="0">
                <a:effectLst/>
              </a:rPr>
              <a:t>     (6) As used in this section, "employer" means a person as defined in RCW </a:t>
            </a:r>
            <a:r>
              <a:rPr lang="en-US" dirty="0" smtClean="0">
                <a:effectLst/>
                <a:hlinkClick r:id="rId3"/>
              </a:rPr>
              <a:t>42.52.010</a:t>
            </a:r>
            <a:r>
              <a:rPr lang="en-US" dirty="0" smtClean="0">
                <a:effectLst/>
              </a:rPr>
              <a:t> or any other entity or business that the person owns or in which the person has a controlling interest. For purposes of subsection (1) of this section, the term "employer" does not include a successor organization to the rural development council under chapter </a:t>
            </a:r>
            <a:r>
              <a:rPr lang="en-US" dirty="0" smtClean="0">
                <a:effectLst/>
                <a:hlinkClick r:id="rId4"/>
              </a:rPr>
              <a:t>43.31</a:t>
            </a:r>
            <a:r>
              <a:rPr lang="en-US" dirty="0" smtClean="0">
                <a:effectLst/>
              </a:rPr>
              <a:t> RCW.</a:t>
            </a:r>
          </a:p>
          <a:p>
            <a:r>
              <a:rPr lang="en-US" dirty="0" smtClean="0">
                <a:effectLst/>
              </a:rPr>
              <a:t>[1999 c 299 § 3; 1994 c 154 § 108.]</a:t>
            </a:r>
          </a:p>
        </p:txBody>
      </p:sp>
      <p:sp>
        <p:nvSpPr>
          <p:cNvPr id="4" name="Slide Number Placeholder 3"/>
          <p:cNvSpPr>
            <a:spLocks noGrp="1"/>
          </p:cNvSpPr>
          <p:nvPr>
            <p:ph type="sldNum" sz="quarter" idx="10"/>
          </p:nvPr>
        </p:nvSpPr>
        <p:spPr/>
        <p:txBody>
          <a:bodyPr/>
          <a:lstStyle/>
          <a:p>
            <a:fld id="{0C46630D-62CA-4F3A-9993-42F0F507BD4C}" type="slidenum">
              <a:rPr lang="en-US" smtClean="0"/>
              <a:pPr/>
              <a:t>59</a:t>
            </a:fld>
            <a:endParaRPr lang="en-US" dirty="0"/>
          </a:p>
        </p:txBody>
      </p:sp>
    </p:spTree>
    <p:extLst>
      <p:ext uri="{BB962C8B-B14F-4D97-AF65-F5344CB8AC3E}">
        <p14:creationId xmlns:p14="http://schemas.microsoft.com/office/powerpoint/2010/main" val="2594281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This</a:t>
            </a:r>
            <a:r>
              <a:rPr lang="en-US" b="0" baseline="0" dirty="0" smtClean="0">
                <a:effectLst/>
              </a:rPr>
              <a:t> duty also follows you after you leave public service. In that respect, there is a limitation on particular jobs you may take. The last part – no intentional concealment – is connected with public disclosure. Makes it an ethics violation to hide documents in bad faith that should be disclosed.</a:t>
            </a:r>
            <a:endParaRPr lang="en-US" b="0" dirty="0" smtClean="0">
              <a:effectLst/>
            </a:endParaRPr>
          </a:p>
          <a:p>
            <a:endParaRPr lang="en-US" b="0" dirty="0" smtClean="0">
              <a:effectLst/>
            </a:endParaRPr>
          </a:p>
          <a:p>
            <a:r>
              <a:rPr lang="en-US" b="0" dirty="0" smtClean="0">
                <a:effectLst/>
              </a:rPr>
              <a:t>Example: </a:t>
            </a:r>
            <a:r>
              <a:rPr lang="en-US" sz="1100" kern="1200" dirty="0" smtClean="0">
                <a:solidFill>
                  <a:schemeClr val="tx1"/>
                </a:solidFill>
                <a:latin typeface="Arial" panose="020B0604020202020204" pitchFamily="34" charset="0"/>
                <a:ea typeface="+mn-ea"/>
                <a:cs typeface="Arial" panose="020B0604020202020204" pitchFamily="34" charset="0"/>
              </a:rPr>
              <a:t>awarded sole source consulting contracts to a contractor that then bid on the resulting RFP; worked on RFP with the contractor; was not on panel but did discuss concept known, among bidders, only to the contractor. Prior to this, contractor took employee to a Seahawks game where they stood on the sidelines. After all that, the employee went to work for the contractor (2001-023).</a:t>
            </a:r>
            <a:endParaRPr lang="en-US" b="0" dirty="0" smtClean="0">
              <a:effectLst/>
            </a:endParaRPr>
          </a:p>
          <a:p>
            <a:endParaRPr lang="en-US" b="1" dirty="0" smtClean="0">
              <a:effectLst/>
            </a:endParaRPr>
          </a:p>
          <a:p>
            <a:r>
              <a:rPr lang="en-US" b="1" dirty="0" smtClean="0">
                <a:effectLst/>
              </a:rPr>
              <a:t>RCW 42.52.050</a:t>
            </a:r>
          </a:p>
          <a:p>
            <a:r>
              <a:rPr lang="en-US" b="1" dirty="0" smtClean="0">
                <a:effectLst/>
              </a:rPr>
              <a:t>Confidential information — Improperly concealed records.</a:t>
            </a:r>
          </a:p>
          <a:p>
            <a:r>
              <a:rPr lang="en-US" dirty="0" smtClean="0">
                <a:effectLst/>
              </a:rPr>
              <a:t>     (1) No state officer or state employee may accept employment or engage in any business or professional activity that the officer or employee might reasonably expect would require or induce him or her to make an unauthorized disclosure of confidential information acquired by the official or employee by reason of the official's or employee's official position.</a:t>
            </a:r>
            <a:br>
              <a:rPr lang="en-US" dirty="0" smtClean="0">
                <a:effectLst/>
              </a:rPr>
            </a:br>
            <a:r>
              <a:rPr lang="en-US" dirty="0" smtClean="0">
                <a:effectLst/>
              </a:rPr>
              <a:t>     (2) No state officer or state employee may make a disclosure of confidential information gained by reason of the officer's or employee's official position or otherwise use the information for his or her personal gain or benefit or the gain or benefit of another, unless the disclosure has been authorized by statute or by the terms of a contract involving (a) the state officer's or state employee's agency and (b) the person or persons who have authority to waive the confidentiality of the information.</a:t>
            </a:r>
            <a:br>
              <a:rPr lang="en-US" dirty="0" smtClean="0">
                <a:effectLst/>
              </a:rPr>
            </a:br>
            <a:r>
              <a:rPr lang="en-US" dirty="0" smtClean="0">
                <a:effectLst/>
              </a:rPr>
              <a:t>     (3) No state officer or state employee may disclose confidential information to any person not entitled or authorized to receive the information.</a:t>
            </a:r>
            <a:br>
              <a:rPr lang="en-US" dirty="0" smtClean="0">
                <a:effectLst/>
              </a:rPr>
            </a:br>
            <a:r>
              <a:rPr lang="en-US" dirty="0" smtClean="0">
                <a:effectLst/>
              </a:rPr>
              <a:t>     (4) No state officer or state employee may intentionally conceal a record if the officer or employee knew the record was required to be released under chapter </a:t>
            </a:r>
            <a:r>
              <a:rPr lang="en-US" dirty="0" smtClean="0">
                <a:effectLst/>
                <a:hlinkClick r:id="rId3"/>
              </a:rPr>
              <a:t>42.56</a:t>
            </a:r>
            <a:r>
              <a:rPr lang="en-US" dirty="0" smtClean="0">
                <a:effectLst/>
              </a:rPr>
              <a:t> RCW, was under a personal obligation to release the record, and failed to do so. This subsection does not apply where the decision to withhold the record was made in good faith.</a:t>
            </a:r>
          </a:p>
          <a:p>
            <a:r>
              <a:rPr lang="en-US" dirty="0" smtClean="0">
                <a:effectLst/>
              </a:rPr>
              <a:t>[2005 c 274 § 292; 1996 c 213 § 4; 1994 c 154 § 105.]</a:t>
            </a:r>
            <a:endParaRPr lang="en-US" dirty="0">
              <a:effectLst/>
            </a:endParaRPr>
          </a:p>
        </p:txBody>
      </p:sp>
      <p:sp>
        <p:nvSpPr>
          <p:cNvPr id="4" name="Slide Number Placeholder 3"/>
          <p:cNvSpPr>
            <a:spLocks noGrp="1"/>
          </p:cNvSpPr>
          <p:nvPr>
            <p:ph type="sldNum" sz="quarter" idx="10"/>
          </p:nvPr>
        </p:nvSpPr>
        <p:spPr/>
        <p:txBody>
          <a:bodyPr/>
          <a:lstStyle/>
          <a:p>
            <a:fld id="{0C46630D-62CA-4F3A-9993-42F0F507BD4C}" type="slidenum">
              <a:rPr lang="en-US" smtClean="0"/>
              <a:pPr/>
              <a:t>60</a:t>
            </a:fld>
            <a:endParaRPr lang="en-US" dirty="0"/>
          </a:p>
        </p:txBody>
      </p:sp>
    </p:spTree>
    <p:extLst>
      <p:ext uri="{BB962C8B-B14F-4D97-AF65-F5344CB8AC3E}">
        <p14:creationId xmlns:p14="http://schemas.microsoft.com/office/powerpoint/2010/main" val="335998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Avoid your co-workers for an hour</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a:t>
            </a:fld>
            <a:endParaRPr lang="en-US" dirty="0"/>
          </a:p>
        </p:txBody>
      </p:sp>
    </p:spTree>
    <p:extLst>
      <p:ext uri="{BB962C8B-B14F-4D97-AF65-F5344CB8AC3E}">
        <p14:creationId xmlns:p14="http://schemas.microsoft.com/office/powerpoint/2010/main" val="330032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0" dirty="0" smtClean="0">
                <a:effectLst/>
              </a:rPr>
              <a:t>The gift</a:t>
            </a:r>
            <a:r>
              <a:rPr lang="en-US" b="0" baseline="0" dirty="0" smtClean="0">
                <a:effectLst/>
              </a:rPr>
              <a:t> restrictions apply where employees are offered – because no one is accepting, right? – stuff for free (“no consideration”). This applies where you’re getting stuff for work you’re performing. Only state pay for state duties. Pretty clear.</a:t>
            </a:r>
          </a:p>
          <a:p>
            <a:endParaRPr lang="en-US" b="0" baseline="0" dirty="0" smtClean="0">
              <a:effectLst/>
            </a:endParaRPr>
          </a:p>
          <a:p>
            <a:r>
              <a:rPr lang="en-US" b="0" baseline="0" dirty="0" smtClean="0">
                <a:effectLst/>
              </a:rPr>
              <a:t>For outside activities, there is a lost of conditions that need to be met in order to accept such outside compensation. Generally, attempt to address the issue of sham contracts and thinly disguised bribes. Essentially, the work being compensated needs to be actually performed for a person or organization  you can accept a gift from (not that you would) and not related to your state duties (contract you manage, grant you approve, company you regulate, etc). </a:t>
            </a:r>
            <a:endParaRPr lang="en-US" b="0" dirty="0" smtClean="0">
              <a:effectLst/>
            </a:endParaRPr>
          </a:p>
          <a:p>
            <a:endParaRPr lang="en-US" b="0" dirty="0" smtClean="0">
              <a:effectLst/>
            </a:endParaRPr>
          </a:p>
          <a:p>
            <a:r>
              <a:rPr lang="en-US" b="0" dirty="0" smtClean="0">
                <a:effectLst/>
              </a:rPr>
              <a:t>Example: doctor employed by DSHS accepted payment for a number</a:t>
            </a:r>
            <a:r>
              <a:rPr lang="en-US" b="0" baseline="0" dirty="0" smtClean="0">
                <a:effectLst/>
              </a:rPr>
              <a:t> of different speaking engagements totaling over $19,000.</a:t>
            </a:r>
            <a:endParaRPr lang="en-US" b="0" dirty="0" smtClean="0">
              <a:effectLst/>
            </a:endParaRPr>
          </a:p>
          <a:p>
            <a:endParaRPr lang="en-US" b="1" dirty="0" smtClean="0">
              <a:effectLst/>
            </a:endParaRPr>
          </a:p>
          <a:p>
            <a:r>
              <a:rPr lang="en-US" b="1" dirty="0" smtClean="0">
                <a:effectLst/>
              </a:rPr>
              <a:t>RCW 42.52.110</a:t>
            </a:r>
          </a:p>
          <a:p>
            <a:r>
              <a:rPr lang="en-US" b="1" dirty="0" smtClean="0">
                <a:effectLst/>
              </a:rPr>
              <a:t>Compensation for official duties or nonperformance.</a:t>
            </a:r>
          </a:p>
          <a:p>
            <a:r>
              <a:rPr lang="en-US" dirty="0" smtClean="0">
                <a:effectLst/>
              </a:rPr>
              <a:t>No state officer or state employee may, directly or indirectly, ask for or give or receive or agree to receive any compensation, gift, reward, or gratuity from a source for performing or omitting or deferring the performance of any official duty, unless otherwise authorized by law except: (1) The state of Washington; or (2) in the case of officers or employees of institutions of higher education or of the *Spokane intercollegiate research and technology institute, a governmental entity, an agency or instrumentality of a governmental entity, or a nonprofit corporation organized for the benefit and support of the state employee's agency or other state agencies pursuant to an agreement with the state employee's agency.</a:t>
            </a:r>
          </a:p>
          <a:p>
            <a:r>
              <a:rPr lang="en-US" dirty="0" smtClean="0">
                <a:effectLst/>
              </a:rPr>
              <a:t>[1996 c 213 § 5; 1994 c 154 § 111.]</a:t>
            </a:r>
          </a:p>
          <a:p>
            <a:endParaRPr lang="en-US" dirty="0" smtClean="0"/>
          </a:p>
          <a:p>
            <a:r>
              <a:rPr lang="en-US" b="1" dirty="0" smtClean="0">
                <a:effectLst/>
              </a:rPr>
              <a:t>RCW 42.52.120</a:t>
            </a:r>
          </a:p>
          <a:p>
            <a:r>
              <a:rPr lang="en-US" b="1" dirty="0" smtClean="0">
                <a:effectLst/>
              </a:rPr>
              <a:t>Compensation for outside activities.</a:t>
            </a:r>
          </a:p>
          <a:p>
            <a:r>
              <a:rPr lang="en-US" dirty="0" smtClean="0">
                <a:effectLst/>
              </a:rPr>
              <a:t>(1) No state officer or state employee may receive any thing of economic value under any contract or grant outside of his or her official duties. The prohibition in this subsection does not apply where the state officer or state employee has complied with *RCW </a:t>
            </a:r>
            <a:r>
              <a:rPr lang="en-US" dirty="0" smtClean="0">
                <a:effectLst/>
                <a:hlinkClick r:id="rId3"/>
              </a:rPr>
              <a:t>42.52.030</a:t>
            </a:r>
            <a:r>
              <a:rPr lang="en-US" dirty="0" smtClean="0">
                <a:effectLst/>
              </a:rPr>
              <a:t>(2) or each of the following conditions are met:</a:t>
            </a:r>
            <a:br>
              <a:rPr lang="en-US" dirty="0" smtClean="0">
                <a:effectLst/>
              </a:rPr>
            </a:br>
            <a:r>
              <a:rPr lang="en-US" dirty="0" smtClean="0">
                <a:effectLst/>
              </a:rPr>
              <a:t>     (a) The contract or grant is bona fide and actually performed;</a:t>
            </a:r>
            <a:br>
              <a:rPr lang="en-US" dirty="0" smtClean="0">
                <a:effectLst/>
              </a:rPr>
            </a:br>
            <a:r>
              <a:rPr lang="en-US" dirty="0" smtClean="0">
                <a:effectLst/>
              </a:rPr>
              <a:t>     (b) The performance or administration of the contract or grant is not within the course of the officer's or employee's official duties, or is not under the officer's or employee's official supervision;</a:t>
            </a:r>
            <a:br>
              <a:rPr lang="en-US" dirty="0" smtClean="0">
                <a:effectLst/>
              </a:rPr>
            </a:br>
            <a:r>
              <a:rPr lang="en-US" dirty="0" smtClean="0">
                <a:effectLst/>
              </a:rPr>
              <a:t>     (c) The performance of the contract or grant is not prohibited by RCW </a:t>
            </a:r>
            <a:r>
              <a:rPr lang="en-US" dirty="0" smtClean="0">
                <a:effectLst/>
                <a:hlinkClick r:id="rId4"/>
              </a:rPr>
              <a:t>42.52.040</a:t>
            </a:r>
            <a:r>
              <a:rPr lang="en-US" dirty="0" smtClean="0">
                <a:effectLst/>
              </a:rPr>
              <a:t> or by applicable laws or rules governing outside employment for the officer or employee;</a:t>
            </a:r>
            <a:br>
              <a:rPr lang="en-US" dirty="0" smtClean="0">
                <a:effectLst/>
              </a:rPr>
            </a:br>
            <a:r>
              <a:rPr lang="en-US" dirty="0" smtClean="0">
                <a:effectLst/>
              </a:rPr>
              <a:t>     (d) The contract or grant is neither performed for nor compensated by any person from whom such officer or employee would be prohibited by RCW </a:t>
            </a:r>
            <a:r>
              <a:rPr lang="en-US" dirty="0" smtClean="0">
                <a:effectLst/>
                <a:hlinkClick r:id="rId5"/>
              </a:rPr>
              <a:t>42.52.150</a:t>
            </a:r>
            <a:r>
              <a:rPr lang="en-US" dirty="0" smtClean="0">
                <a:effectLst/>
              </a:rPr>
              <a:t>(4) from receiving a gift;</a:t>
            </a:r>
            <a:br>
              <a:rPr lang="en-US" dirty="0" smtClean="0">
                <a:effectLst/>
              </a:rPr>
            </a:br>
            <a:r>
              <a:rPr lang="en-US" dirty="0" smtClean="0">
                <a:effectLst/>
              </a:rPr>
              <a:t>     (e) The contract or grant is not one expressly created or authorized by the officer or employee in his or her official capacity;</a:t>
            </a:r>
            <a:br>
              <a:rPr lang="en-US" dirty="0" smtClean="0">
                <a:effectLst/>
              </a:rPr>
            </a:br>
            <a:r>
              <a:rPr lang="en-US" dirty="0" smtClean="0">
                <a:effectLst/>
              </a:rPr>
              <a:t>     (f) The contract or grant would not require unauthorized disclosure of confidential information.</a:t>
            </a:r>
            <a:br>
              <a:rPr lang="en-US" dirty="0" smtClean="0">
                <a:effectLst/>
              </a:rPr>
            </a:br>
            <a:r>
              <a:rPr lang="en-US" dirty="0" smtClean="0">
                <a:effectLst/>
              </a:rPr>
              <a:t>     (2) In addition to satisfying the requirements of subsection (1) of this section, a state officer or state employee may have a beneficial interest in a grant or contract or a series of substantially identical contracts or grants with a state agency only if:</a:t>
            </a:r>
            <a:br>
              <a:rPr lang="en-US" dirty="0" smtClean="0">
                <a:effectLst/>
              </a:rPr>
            </a:br>
            <a:r>
              <a:rPr lang="en-US" dirty="0" smtClean="0">
                <a:effectLst/>
              </a:rPr>
              <a:t>     (a) The contract or grant is awarded or issued as a result of an open and competitive bidding process in which more than one bid or grant application was received; or</a:t>
            </a:r>
            <a:br>
              <a:rPr lang="en-US" dirty="0" smtClean="0">
                <a:effectLst/>
              </a:rPr>
            </a:br>
            <a:r>
              <a:rPr lang="en-US" dirty="0" smtClean="0">
                <a:effectLst/>
              </a:rPr>
              <a:t>     (b) The contract or grant is awarded or issued as a result of an open and competitive bidding or selection process in which the officer's or employee's bid or proposal was the only bid or proposal received and the officer or employee has been advised by the appropriate ethics board, before execution of the contract or grant, that the contract or grant would not be in conflict with the proper discharge of the officer's or employee's official duties; or</a:t>
            </a:r>
            <a:br>
              <a:rPr lang="en-US" dirty="0" smtClean="0">
                <a:effectLst/>
              </a:rPr>
            </a:br>
            <a:r>
              <a:rPr lang="en-US" dirty="0" smtClean="0">
                <a:effectLst/>
              </a:rPr>
              <a:t>     (c) The process for awarding the contract or issuing the grant is not open and competitive, but the officer or employee has been advised by the appropriate ethics board that the contract or grant would not be in conflict with the proper discharge of the officer's or employee's official duties.</a:t>
            </a:r>
            <a:br>
              <a:rPr lang="en-US" dirty="0" smtClean="0">
                <a:effectLst/>
              </a:rPr>
            </a:br>
            <a:r>
              <a:rPr lang="en-US" dirty="0" smtClean="0">
                <a:effectLst/>
              </a:rPr>
              <a:t>     (3) A state officer or state employee awarded a contract or issued a grant in compliance with subsection (2) of this section shall file the contract or grant with the appropriate ethics board within thirty days after the date of execution; however, if proprietary formulae, designs, drawings, or research are included in the contract or grant, the proprietary formulae, designs, drawings, or research may be deleted from the contract or grant filed with the appropriate ethics board.</a:t>
            </a:r>
            <a:br>
              <a:rPr lang="en-US" dirty="0" smtClean="0">
                <a:effectLst/>
              </a:rPr>
            </a:br>
            <a:r>
              <a:rPr lang="en-US" dirty="0" smtClean="0">
                <a:effectLst/>
              </a:rPr>
              <a:t>     (4) This section does not prevent a state officer or state employee from receiving compensation contributed from the treasury of the United States, another state, county, or municipality if the compensation is received pursuant to arrangements entered into between such state, county, municipality, or the United States and the officer's or employee's agency. This section does not prohibit a state officer or state employee from serving or performing any duties under an employment contract with a governmental entity.</a:t>
            </a:r>
            <a:br>
              <a:rPr lang="en-US" dirty="0" smtClean="0">
                <a:effectLst/>
              </a:rPr>
            </a:br>
            <a:r>
              <a:rPr lang="en-US" dirty="0" smtClean="0">
                <a:effectLst/>
              </a:rPr>
              <a:t>     (5) As used in this section, "officer" and "employee" do not include officers and employees who, in accordance with the terms of their employment or appointment, are serving without compensation from the state of Washington or are receiving from the state only reimbursement of expenses incurred or a predetermined allowance for such expenses.</a:t>
            </a:r>
          </a:p>
          <a:p>
            <a:r>
              <a:rPr lang="en-US" dirty="0" smtClean="0">
                <a:effectLst/>
              </a:rPr>
              <a:t>[1997 c 318 § 1; 1996 c 213 § 6; 1994 c 154 § 112.]</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61</a:t>
            </a:fld>
            <a:endParaRPr lang="en-US" dirty="0"/>
          </a:p>
        </p:txBody>
      </p:sp>
    </p:spTree>
    <p:extLst>
      <p:ext uri="{BB962C8B-B14F-4D97-AF65-F5344CB8AC3E}">
        <p14:creationId xmlns:p14="http://schemas.microsoft.com/office/powerpoint/2010/main" val="29416896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normAutofit lnSpcReduction="10000"/>
          </a:bodyPr>
          <a:lstStyle/>
          <a:p>
            <a:r>
              <a:rPr lang="en-US" dirty="0" smtClean="0"/>
              <a:t>Definition of “municipal officer”: all elected and appointed officers of a municipality, together with all deputies and assistants of such an officer, and all persons exercising or undertaking to exercise any of the powers or functions of a municipal officer.</a:t>
            </a:r>
          </a:p>
          <a:p>
            <a:endParaRPr lang="en-US" dirty="0" smtClean="0"/>
          </a:p>
          <a:p>
            <a:r>
              <a:rPr lang="en-US" dirty="0" smtClean="0"/>
              <a:t>Payments</a:t>
            </a:r>
            <a:r>
              <a:rPr lang="en-US" baseline="0" dirty="0" smtClean="0"/>
              <a:t> include “</a:t>
            </a:r>
            <a:r>
              <a:rPr lang="en-US" dirty="0" smtClean="0"/>
              <a:t>any compensation, gratuity or reward.”</a:t>
            </a:r>
          </a:p>
          <a:p>
            <a:endParaRPr lang="en-US" dirty="0" smtClean="0"/>
          </a:p>
          <a:p>
            <a:r>
              <a:rPr lang="en-US" dirty="0" smtClean="0"/>
              <a:t>While</a:t>
            </a:r>
            <a:r>
              <a:rPr lang="en-US" baseline="0" dirty="0" smtClean="0"/>
              <a:t> several exceptions are identified, they do not include the usual contracts or services most state and local governments would enter. Most of these are not absolute (i.e., there are some conditions), but just to give you a sense of what is listed:</a:t>
            </a:r>
          </a:p>
          <a:p>
            <a:pPr>
              <a:buFont typeface="Arial" pitchFamily="34" charset="0"/>
              <a:buChar char="•"/>
            </a:pPr>
            <a:r>
              <a:rPr lang="en-US" baseline="0" dirty="0" smtClean="0"/>
              <a:t> “</a:t>
            </a:r>
            <a:r>
              <a:rPr lang="en-US" dirty="0" smtClean="0"/>
              <a:t>furnishing of electrical, water or other utility services”</a:t>
            </a:r>
          </a:p>
          <a:p>
            <a:pPr>
              <a:buFont typeface="Arial" pitchFamily="34" charset="0"/>
              <a:buChar char="•"/>
            </a:pPr>
            <a:r>
              <a:rPr lang="en-US" dirty="0" smtClean="0"/>
              <a:t> “designation of a school director as clerk or as both clerk and purchasing agent of a school district”</a:t>
            </a:r>
          </a:p>
          <a:p>
            <a:pPr>
              <a:buFont typeface="Arial" pitchFamily="34" charset="0"/>
              <a:buChar char="•"/>
            </a:pPr>
            <a:r>
              <a:rPr lang="en-US" dirty="0" smtClean="0"/>
              <a:t> Under $1,500 per month (which includes a</a:t>
            </a:r>
            <a:r>
              <a:rPr lang="en-US" baseline="0" dirty="0" smtClean="0"/>
              <a:t> number of exceptions to the exception)</a:t>
            </a:r>
          </a:p>
          <a:p>
            <a:pPr>
              <a:buFont typeface="Arial" pitchFamily="34" charset="0"/>
              <a:buChar char="•"/>
            </a:pPr>
            <a:r>
              <a:rPr lang="en-US" baseline="0" dirty="0" smtClean="0"/>
              <a:t> “</a:t>
            </a:r>
            <a:r>
              <a:rPr lang="en-US" dirty="0" smtClean="0"/>
              <a:t>leasing by a port district as lessor of port district property”</a:t>
            </a:r>
          </a:p>
          <a:p>
            <a:pPr>
              <a:buFont typeface="Arial" pitchFamily="34" charset="0"/>
              <a:buChar char="•"/>
            </a:pPr>
            <a:endParaRPr lang="en-US" baseline="0" dirty="0" smtClean="0"/>
          </a:p>
          <a:p>
            <a:pPr>
              <a:buFont typeface="Arial" pitchFamily="34" charset="0"/>
              <a:buNone/>
            </a:pPr>
            <a:r>
              <a:rPr lang="en-US" baseline="0" dirty="0" smtClean="0"/>
              <a:t>“Remote interest”: </a:t>
            </a:r>
            <a:r>
              <a:rPr lang="en-US" dirty="0" smtClean="0"/>
              <a:t>nonsalaried officer of a nonprofit;</a:t>
            </a:r>
            <a:r>
              <a:rPr lang="en-US" baseline="0" dirty="0" smtClean="0"/>
              <a:t> </a:t>
            </a:r>
            <a:r>
              <a:rPr lang="en-US" dirty="0" smtClean="0"/>
              <a:t>compensation consists entirely of fixed wages or salary;</a:t>
            </a:r>
            <a:r>
              <a:rPr lang="en-US" baseline="0" dirty="0" smtClean="0"/>
              <a:t> </a:t>
            </a:r>
            <a:r>
              <a:rPr lang="en-US" dirty="0" smtClean="0"/>
              <a:t>landlord or tenant of a contracting party;</a:t>
            </a:r>
            <a:r>
              <a:rPr lang="en-US" baseline="0" dirty="0" smtClean="0"/>
              <a:t> or </a:t>
            </a:r>
            <a:r>
              <a:rPr lang="en-US" dirty="0" smtClean="0"/>
              <a:t>less than one percent of the shares of a corporation.</a:t>
            </a:r>
          </a:p>
          <a:p>
            <a:pPr>
              <a:buFont typeface="Arial" pitchFamily="34" charset="0"/>
              <a:buNone/>
            </a:pPr>
            <a:endParaRPr lang="en-US" baseline="0" dirty="0" smtClean="0"/>
          </a:p>
          <a:p>
            <a:pPr>
              <a:buFont typeface="Arial" pitchFamily="34" charset="0"/>
              <a:buNone/>
            </a:pPr>
            <a:r>
              <a:rPr lang="en-US" baseline="0" dirty="0" smtClean="0"/>
              <a:t>Permitted remote interest becomes prohibited if the officer with the interest attempts to influence another officer of the municipality to enter into the contract.</a:t>
            </a:r>
          </a:p>
          <a:p>
            <a:pPr>
              <a:buFont typeface="Arial"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62</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normAutofit lnSpcReduction="10000"/>
          </a:bodyPr>
          <a:lstStyle/>
          <a:p>
            <a:r>
              <a:rPr lang="en-US" dirty="0" smtClean="0"/>
              <a:t>The chapter includes the results of the prohibited conduct we</a:t>
            </a:r>
            <a:r>
              <a:rPr lang="en-US" baseline="0" dirty="0" smtClean="0"/>
              <a:t> just discussed.</a:t>
            </a:r>
          </a:p>
          <a:p>
            <a:endParaRPr lang="en-US" baseline="0" dirty="0" smtClean="0"/>
          </a:p>
          <a:p>
            <a:r>
              <a:rPr lang="en-US" baseline="0" dirty="0" smtClean="0"/>
              <a:t>The contract the municipality is void, not voidable. Cannot be enforced against the municipality and the municipality can’t go forward with the contract. Some penalties for the officer. $500 fine in addition to other civil or criminal liability, which we’ll get to in a moment. And unlike 42.52, there is the possibility of the bad actor losing their position.</a:t>
            </a:r>
          </a:p>
          <a:p>
            <a:endParaRPr lang="en-US" baseline="0" dirty="0" smtClean="0"/>
          </a:p>
          <a:p>
            <a:r>
              <a:rPr lang="en-US" baseline="0" dirty="0" smtClean="0"/>
              <a:t>For the other prohibited acts, many of these should look very, very familiar.</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63</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64</a:t>
            </a:fld>
            <a:endParaRPr lang="en-US" dirty="0"/>
          </a:p>
        </p:txBody>
      </p:sp>
    </p:spTree>
    <p:extLst>
      <p:ext uri="{BB962C8B-B14F-4D97-AF65-F5344CB8AC3E}">
        <p14:creationId xmlns:p14="http://schemas.microsoft.com/office/powerpoint/2010/main" val="3735302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65</a:t>
            </a:fld>
            <a:endParaRPr lang="en-US" dirty="0"/>
          </a:p>
        </p:txBody>
      </p:sp>
    </p:spTree>
    <p:extLst>
      <p:ext uri="{BB962C8B-B14F-4D97-AF65-F5344CB8AC3E}">
        <p14:creationId xmlns:p14="http://schemas.microsoft.com/office/powerpoint/2010/main" val="628072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This distinction may not be what you think.</a:t>
            </a:r>
          </a:p>
          <a:p>
            <a:endParaRPr lang="en-US" dirty="0" smtClean="0"/>
          </a:p>
          <a:p>
            <a:r>
              <a:rPr lang="en-US" dirty="0" smtClean="0"/>
              <a:t>Sure, we hear example of private sector firms</a:t>
            </a:r>
            <a:r>
              <a:rPr lang="en-US" baseline="0" dirty="0" smtClean="0"/>
              <a:t> with questionable procurement ethics.  For example,</a:t>
            </a:r>
          </a:p>
          <a:p>
            <a:pPr marL="628650" lvl="1" indent="-171450">
              <a:buFont typeface="Wingdings" panose="05000000000000000000" pitchFamily="2" charset="2"/>
              <a:buChar char="§"/>
            </a:pPr>
            <a:r>
              <a:rPr lang="en-US" baseline="0" dirty="0" smtClean="0"/>
              <a:t>Enron</a:t>
            </a:r>
          </a:p>
          <a:p>
            <a:pPr marL="628650" lvl="1" indent="-171450">
              <a:buFont typeface="Wingdings" panose="05000000000000000000" pitchFamily="2" charset="2"/>
              <a:buChar char="§"/>
            </a:pPr>
            <a:r>
              <a:rPr lang="en-US" baseline="0" dirty="0" smtClean="0"/>
              <a:t>Arthur Anderson</a:t>
            </a:r>
          </a:p>
          <a:p>
            <a:pPr marL="628650" lvl="1" indent="-171450">
              <a:buFont typeface="Wingdings" panose="05000000000000000000" pitchFamily="2" charset="2"/>
              <a:buChar char="§"/>
            </a:pPr>
            <a:r>
              <a:rPr lang="en-US" baseline="0" dirty="0" smtClean="0"/>
              <a:t>Leman Brothers</a:t>
            </a:r>
          </a:p>
          <a:p>
            <a:endParaRPr lang="en-US" baseline="0" dirty="0" smtClean="0"/>
          </a:p>
          <a:p>
            <a:r>
              <a:rPr lang="en-US" baseline="0" dirty="0" smtClean="0"/>
              <a:t>These firms – usually – are playing with their own money</a:t>
            </a:r>
          </a:p>
          <a:p>
            <a:endParaRPr lang="en-US" baseline="0" dirty="0" smtClean="0"/>
          </a:p>
          <a:p>
            <a:r>
              <a:rPr lang="en-US" baseline="0" dirty="0" smtClean="0"/>
              <a:t>Accountability, however, often times is fairly swift.  Stock price is pummeled; trials, prison.</a:t>
            </a:r>
          </a:p>
          <a:p>
            <a:endParaRPr lang="en-US" baseline="0" dirty="0" smtClean="0"/>
          </a:p>
          <a:p>
            <a:r>
              <a:rPr lang="en-US" baseline="0" dirty="0" smtClean="0"/>
              <a:t>Just recently (next two slides VW and United Airlines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66</a:t>
            </a:fld>
            <a:endParaRPr lang="en-US" dirty="0"/>
          </a:p>
        </p:txBody>
      </p:sp>
    </p:spTree>
    <p:extLst>
      <p:ext uri="{BB962C8B-B14F-4D97-AF65-F5344CB8AC3E}">
        <p14:creationId xmlns:p14="http://schemas.microsoft.com/office/powerpoint/2010/main" val="3229214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VW Scandal</a:t>
            </a:r>
          </a:p>
          <a:p>
            <a:r>
              <a:rPr lang="en-US" dirty="0" smtClean="0"/>
              <a:t>September 22 (one day after facts coming to light): </a:t>
            </a:r>
          </a:p>
          <a:p>
            <a:endParaRPr lang="en-US" dirty="0" smtClean="0"/>
          </a:p>
          <a:p>
            <a:r>
              <a:rPr lang="en-US" dirty="0" smtClean="0"/>
              <a:t>Volkswagen CEO Martin Winterkorn resigned over a scandal in which the German carmaker admitted to rigging its diesel cars' emissions to pass U.S. tests. No replacement for the CEO post was announced</a:t>
            </a:r>
          </a:p>
          <a:p>
            <a:endParaRPr lang="en-US" dirty="0" smtClean="0"/>
          </a:p>
          <a:p>
            <a:r>
              <a:rPr lang="en-US" dirty="0" smtClean="0"/>
              <a:t>Winterkorn took responsibility for the “irregularities” found by U.S. inspectors in VW’s diesel engines, but insisted he had personally done nothing wrong.</a:t>
            </a:r>
          </a:p>
          <a:p>
            <a:r>
              <a:rPr lang="en-US" dirty="0" smtClean="0"/>
              <a:t>“I am doing this in the interests of the company even though I am not aware of any wrongdoing on my part,” his statement said. “Volkswagen needs a fresh start … I am clearing the way for this fresh start with my resignation.”</a:t>
            </a:r>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67</a:t>
            </a:fld>
            <a:endParaRPr lang="en-US" dirty="0"/>
          </a:p>
        </p:txBody>
      </p:sp>
    </p:spTree>
    <p:extLst>
      <p:ext uri="{BB962C8B-B14F-4D97-AF65-F5344CB8AC3E}">
        <p14:creationId xmlns:p14="http://schemas.microsoft.com/office/powerpoint/2010/main" val="674658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United-Continental Airlines</a:t>
            </a:r>
          </a:p>
          <a:p>
            <a:endParaRPr lang="en-US" dirty="0" smtClean="0"/>
          </a:p>
          <a:p>
            <a:r>
              <a:rPr lang="en-US" dirty="0" smtClean="0"/>
              <a:t>September 2015</a:t>
            </a:r>
          </a:p>
          <a:p>
            <a:endParaRPr lang="en-US" b="0" dirty="0" smtClean="0"/>
          </a:p>
          <a:p>
            <a:r>
              <a:rPr lang="en-US" b="0" dirty="0" smtClean="0"/>
              <a:t>United CEO Jeff Smisek and two other top executives resigned as the New Jersey U.S. attorney’s office continues its probe into corruption allegations.  The airline is accused of providing nonstop flights, known as the 'chairman’s flight,' for former Port Authority Chairman David Samson in exchange for fee reductions and other benefits at Newark Airport</a:t>
            </a:r>
          </a:p>
          <a:p>
            <a:endParaRPr lang="en-US" b="0" dirty="0" smtClean="0"/>
          </a:p>
          <a:p>
            <a:r>
              <a:rPr lang="en-US" b="0" dirty="0" smtClean="0"/>
              <a:t>Barely six months after disclosing that it is under a federal investigation for its dealings with the Port Authority of New York and New Jersey, United Continental is getting a new CEO: the airline announced Tuesday afternoon that </a:t>
            </a:r>
            <a:r>
              <a:rPr lang="en-US" sz="1200" b="0" kern="1200" dirty="0" smtClean="0">
                <a:solidFill>
                  <a:schemeClr val="tx1"/>
                </a:solidFill>
                <a:effectLst/>
                <a:latin typeface="Arial" panose="020B0604020202020204" pitchFamily="34" charset="0"/>
                <a:ea typeface="+mn-ea"/>
                <a:cs typeface="Arial" panose="020B0604020202020204" pitchFamily="34" charset="0"/>
              </a:rPr>
              <a:t>Jeff Smisek has resigned as head of the company.</a:t>
            </a:r>
          </a:p>
          <a:p>
            <a:endParaRPr lang="en-US" sz="1200" b="0" kern="1200" dirty="0" smtClean="0">
              <a:solidFill>
                <a:schemeClr val="tx1"/>
              </a:solidFill>
              <a:effectLst/>
              <a:latin typeface="Arial" panose="020B0604020202020204" pitchFamily="34" charset="0"/>
              <a:ea typeface="+mn-ea"/>
              <a:cs typeface="Arial" panose="020B0604020202020204" pitchFamily="34" charset="0"/>
            </a:endParaRPr>
          </a:p>
          <a:p>
            <a:r>
              <a:rPr lang="en-US" dirty="0" smtClean="0"/>
              <a:t>But the probe of Samson raised the possibility that United Airlines </a:t>
            </a:r>
            <a:r>
              <a:rPr lang="en-US" dirty="0" smtClean="0">
                <a:hlinkClick r:id="rId3"/>
              </a:rPr>
              <a:t>ran an illegal influence campaign</a:t>
            </a:r>
            <a:r>
              <a:rPr lang="en-US" dirty="0" smtClean="0"/>
              <a:t> to convince Samson to lower flight fees at Newark Liberty Airport and approve millions in spending to improve the airport. (The Port Authority is the airport's chief regulator.) </a:t>
            </a:r>
            <a:r>
              <a:rPr lang="en-US" dirty="0" smtClean="0">
                <a:hlinkClick r:id="rId3"/>
              </a:rPr>
              <a:t>According to WYNC</a:t>
            </a:r>
            <a:r>
              <a:rPr lang="en-US" dirty="0" smtClean="0"/>
              <a:t>, "United’s overtures included </a:t>
            </a:r>
            <a:r>
              <a:rPr lang="en-US" dirty="0" smtClean="0">
                <a:hlinkClick r:id="rId4"/>
              </a:rPr>
              <a:t>a special flight route</a:t>
            </a:r>
            <a:r>
              <a:rPr lang="en-US" dirty="0" smtClean="0"/>
              <a:t> that benefited the Port Authority’s former chairman David Samson; campaign contributions; fancy lunches and dinners; and meetings with top officials, including Christie."</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68</a:t>
            </a:fld>
            <a:endParaRPr lang="en-US" dirty="0"/>
          </a:p>
        </p:txBody>
      </p:sp>
    </p:spTree>
    <p:extLst>
      <p:ext uri="{BB962C8B-B14F-4D97-AF65-F5344CB8AC3E}">
        <p14:creationId xmlns:p14="http://schemas.microsoft.com/office/powerpoint/2010/main" val="1663512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They</a:t>
            </a:r>
            <a:r>
              <a:rPr lang="en-US" baseline="0" dirty="0" smtClean="0"/>
              <a:t> should be happy that they’re not in China. </a:t>
            </a:r>
          </a:p>
          <a:p>
            <a:endParaRPr lang="en-US" baseline="0" dirty="0" smtClean="0"/>
          </a:p>
          <a:p>
            <a:r>
              <a:rPr lang="en-US" dirty="0" smtClean="0"/>
              <a:t>A Chinese court has given former Railways Minister Liu Zhijun a suspended death sentence for corruption and abuse of power.</a:t>
            </a:r>
            <a:r>
              <a:rPr lang="en-US" baseline="0" dirty="0" smtClean="0"/>
              <a:t>  </a:t>
            </a:r>
            <a:r>
              <a:rPr lang="en-US" dirty="0" smtClean="0"/>
              <a:t>Liu was accused of accepting bribes totaling more than $10m over 25 years.  Prosecutors said he awarded government rail contracts in return for bribes.  He was sentenced to death with a two-year reprieve, deprived of his political rights for life and jailed for 10 years.  His personal property will also be confiscated.</a:t>
            </a:r>
            <a:r>
              <a:rPr lang="en-US" baseline="0" dirty="0" smtClean="0"/>
              <a:t>  </a:t>
            </a:r>
            <a:r>
              <a:rPr lang="en-US" dirty="0" smtClean="0"/>
              <a:t>Despite his sentence, he is not expected to face the death penalty - suspended death sentences are normally commuted to life imprisonment in China.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69</a:t>
            </a:fld>
            <a:endParaRPr lang="en-US" dirty="0"/>
          </a:p>
        </p:txBody>
      </p:sp>
    </p:spTree>
    <p:extLst>
      <p:ext uri="{BB962C8B-B14F-4D97-AF65-F5344CB8AC3E}">
        <p14:creationId xmlns:p14="http://schemas.microsoft.com/office/powerpoint/2010/main" val="16635125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Much of procurement ethics is a response to two things:  (1) prior abuses in government procurement; and (2) fear of abuse.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we’ll learn in a moment; we might not care about ‘ethics,’ but the public cares about compliance and fair play.  In short, w</a:t>
            </a:r>
            <a:r>
              <a:rPr lang="en-US" dirty="0" smtClean="0"/>
              <a:t>e care for the same basic reasons that we cared</a:t>
            </a:r>
            <a:r>
              <a:rPr lang="en-US" baseline="0" dirty="0" smtClean="0"/>
              <a:t> about ‘fair play’ in third grade.  In those days, we didn’t like cheaters, and most people are still unwilling to tolerate them today.</a:t>
            </a:r>
          </a:p>
          <a:p>
            <a:endParaRPr lang="en-US" dirty="0" smtClean="0"/>
          </a:p>
          <a:p>
            <a:pPr marL="171450" indent="-171450">
              <a:buFont typeface="Wingdings" panose="05000000000000000000" pitchFamily="2" charset="2"/>
              <a:buChar char="§"/>
            </a:pPr>
            <a:r>
              <a:rPr lang="en-US" dirty="0" smtClean="0"/>
              <a:t>Transparency (openness):  We want open competition … transactions/contracts done in the sunshine … not smoke-filled back rooms</a:t>
            </a:r>
          </a:p>
          <a:p>
            <a:pPr marL="171450" indent="-171450">
              <a:buFont typeface="Wingdings" panose="05000000000000000000" pitchFamily="2" charset="2"/>
              <a:buChar cha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Fairness:   Businesses want a fair shot at government contracts; Everybody plays by the same rules; No biased decision-making</a:t>
            </a:r>
            <a:endParaRPr lang="en-US" dirty="0" smtClean="0"/>
          </a:p>
          <a:p>
            <a:pPr marL="171450" indent="-171450">
              <a:buFont typeface="Wingdings" panose="05000000000000000000" pitchFamily="2" charset="2"/>
              <a:buChar char="§"/>
            </a:pPr>
            <a:endParaRPr lang="en-US" dirty="0" smtClean="0"/>
          </a:p>
          <a:p>
            <a:pPr marL="171450" indent="-171450">
              <a:buFont typeface="Wingdings" panose="05000000000000000000" pitchFamily="2" charset="2"/>
              <a:buChar char="§"/>
            </a:pPr>
            <a:r>
              <a:rPr lang="en-US" dirty="0" smtClean="0"/>
              <a:t>Competition:  Competition will lead to the taxpayers getting the best value proposition</a:t>
            </a:r>
          </a:p>
          <a:p>
            <a:pPr marL="171450" indent="-171450">
              <a:buFont typeface="Wingdings" panose="05000000000000000000" pitchFamily="2" charset="2"/>
              <a:buChar char="§"/>
            </a:pPr>
            <a:endParaRPr lang="en-US" dirty="0" smtClean="0"/>
          </a:p>
          <a:p>
            <a:pPr marL="171450" indent="-171450">
              <a:buFont typeface="Wingdings" panose="05000000000000000000" pitchFamily="2" charset="2"/>
              <a:buChar char="§"/>
            </a:pPr>
            <a:r>
              <a:rPr lang="en-US" dirty="0" smtClean="0"/>
              <a:t>Accountability (integrity):  Government employees are using</a:t>
            </a:r>
            <a:r>
              <a:rPr lang="en-US" baseline="0" dirty="0" smtClean="0"/>
              <a:t> public money.  We care about whether they are corrupt.</a:t>
            </a:r>
          </a:p>
          <a:p>
            <a:endParaRPr lang="en-US" baseline="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70</a:t>
            </a:fld>
            <a:endParaRPr lang="en-US" dirty="0"/>
          </a:p>
        </p:txBody>
      </p:sp>
    </p:spTree>
    <p:extLst>
      <p:ext uri="{BB962C8B-B14F-4D97-AF65-F5344CB8AC3E}">
        <p14:creationId xmlns:p14="http://schemas.microsoft.com/office/powerpoint/2010/main" val="303325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cs typeface="Arial" panose="020B0604020202020204" pitchFamily="34" charset="0"/>
              </a:rPr>
              <a:t>I brought a camera and may need to update this slide.  So, feel free to catch up on your sleep.</a:t>
            </a:r>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a:t>
            </a:fld>
            <a:endParaRPr lang="en-US" dirty="0"/>
          </a:p>
        </p:txBody>
      </p:sp>
    </p:spTree>
    <p:extLst>
      <p:ext uri="{BB962C8B-B14F-4D97-AF65-F5344CB8AC3E}">
        <p14:creationId xmlns:p14="http://schemas.microsoft.com/office/powerpoint/2010/main" val="12281626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Two Rules</a:t>
            </a:r>
          </a:p>
          <a:p>
            <a:endParaRPr lang="en-US" dirty="0" smtClean="0"/>
          </a:p>
          <a:p>
            <a:r>
              <a:rPr lang="en-US" dirty="0" smtClean="0"/>
              <a:t>First, don’t get lost in the weeds of ‘ethics’ – which may not be a shared understanding, may invite moral relativism.</a:t>
            </a:r>
          </a:p>
          <a:p>
            <a:endParaRPr lang="en-US" dirty="0" smtClean="0"/>
          </a:p>
          <a:p>
            <a:r>
              <a:rPr lang="en-US" dirty="0" smtClean="0"/>
              <a:t>Second, think about compliance; Think about public</a:t>
            </a:r>
            <a:r>
              <a:rPr lang="en-US" baseline="0" dirty="0" smtClean="0"/>
              <a:t> expectations for governmental procurement – Transparent, fair, competitive, accountable</a:t>
            </a:r>
            <a:r>
              <a:rPr lang="en-US" dirty="0" smtClean="0"/>
              <a:t>.</a:t>
            </a:r>
          </a:p>
          <a:p>
            <a:pPr marL="628650" lvl="1" indent="-171450">
              <a:buFont typeface="Wingdings" panose="05000000000000000000" pitchFamily="2" charset="2"/>
              <a:buChar char="§"/>
            </a:pPr>
            <a:r>
              <a:rPr lang="en-US" dirty="0" smtClean="0"/>
              <a:t>Perception matters</a:t>
            </a:r>
          </a:p>
          <a:p>
            <a:pPr marL="628650" lvl="1" indent="-171450">
              <a:buFont typeface="Wingdings" panose="05000000000000000000" pitchFamily="2" charset="2"/>
              <a:buChar char="§"/>
            </a:pPr>
            <a:r>
              <a:rPr lang="en-US" dirty="0" smtClean="0"/>
              <a:t>Compliance never ends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71</a:t>
            </a:fld>
            <a:endParaRPr lang="en-US" dirty="0"/>
          </a:p>
        </p:txBody>
      </p:sp>
    </p:spTree>
    <p:extLst>
      <p:ext uri="{BB962C8B-B14F-4D97-AF65-F5344CB8AC3E}">
        <p14:creationId xmlns:p14="http://schemas.microsoft.com/office/powerpoint/2010/main" val="25374867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Gifts:  Includes gifts as well as less polite terms - bribes, kickbacks</a:t>
            </a:r>
          </a:p>
          <a:p>
            <a:endParaRPr lang="en-US" baseline="0" dirty="0" smtClean="0"/>
          </a:p>
          <a:p>
            <a:r>
              <a:rPr lang="en-US" baseline="0" dirty="0" smtClean="0"/>
              <a:t>A LOT of examples. Fairly typical is former New Orleans mayor Ray Nagin. He ran a </a:t>
            </a:r>
            <a:r>
              <a:rPr lang="en-US" sz="1100" kern="1200" dirty="0" smtClean="0">
                <a:solidFill>
                  <a:schemeClr val="tx1"/>
                </a:solidFill>
                <a:latin typeface="Arial" panose="020B0604020202020204" pitchFamily="34" charset="0"/>
                <a:ea typeface="+mn-ea"/>
                <a:cs typeface="Arial" panose="020B0604020202020204" pitchFamily="34" charset="0"/>
              </a:rPr>
              <a:t>series of roughly similar schemes: city projects would be awarded to companies who in turn would give him large payments, private trips, free cell phone service, lawn care, do-nothing consulting jobs or free shipments of granite for the countertop company he ran with his two sons.</a:t>
            </a:r>
            <a:endParaRPr lang="en-US" baseline="0" dirty="0" smtClean="0"/>
          </a:p>
          <a:p>
            <a:endParaRPr lang="en-US" baseline="0" dirty="0" smtClean="0"/>
          </a:p>
          <a:p>
            <a:r>
              <a:rPr lang="en-US" baseline="0" dirty="0" smtClean="0"/>
              <a:t>Conflicts of interest:  Deals with friends and family – your decision-making appears biased or is in fact biased</a:t>
            </a:r>
          </a:p>
          <a:p>
            <a:endParaRPr lang="en-US" baseline="0" dirty="0" smtClean="0"/>
          </a:p>
          <a:p>
            <a:r>
              <a:rPr lang="en-US" baseline="0" dirty="0" smtClean="0"/>
              <a:t>Financial interest:  Ownership/equity interest in contractor</a:t>
            </a:r>
          </a:p>
          <a:p>
            <a:endParaRPr lang="en-US" baseline="0" dirty="0" smtClean="0"/>
          </a:p>
          <a:p>
            <a:r>
              <a:rPr lang="en-US" baseline="0" dirty="0" smtClean="0"/>
              <a:t>Assistance:  Helping friend/family with bid</a:t>
            </a:r>
          </a:p>
        </p:txBody>
      </p:sp>
      <p:sp>
        <p:nvSpPr>
          <p:cNvPr id="4" name="Slide Number Placeholder 3"/>
          <p:cNvSpPr>
            <a:spLocks noGrp="1"/>
          </p:cNvSpPr>
          <p:nvPr>
            <p:ph type="sldNum" sz="quarter" idx="10"/>
          </p:nvPr>
        </p:nvSpPr>
        <p:spPr/>
        <p:txBody>
          <a:bodyPr/>
          <a:lstStyle/>
          <a:p>
            <a:fld id="{0C46630D-62CA-4F3A-9993-42F0F507BD4C}" type="slidenum">
              <a:rPr lang="en-US" smtClean="0"/>
              <a:pPr/>
              <a:t>72</a:t>
            </a:fld>
            <a:endParaRPr lang="en-US" dirty="0"/>
          </a:p>
        </p:txBody>
      </p:sp>
    </p:spTree>
    <p:extLst>
      <p:ext uri="{BB962C8B-B14F-4D97-AF65-F5344CB8AC3E}">
        <p14:creationId xmlns:p14="http://schemas.microsoft.com/office/powerpoint/2010/main" val="32177747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Post-employment:  Job offer as inducement</a:t>
            </a:r>
          </a:p>
          <a:p>
            <a:endParaRPr lang="en-US" baseline="0" dirty="0" smtClean="0"/>
          </a:p>
          <a:p>
            <a:r>
              <a:rPr lang="en-US" baseline="0" dirty="0" smtClean="0"/>
              <a:t>Example: Chief acquisitions officer for the Air Force offered employment by Boeing while overseeing Boeing contracts. She stated she </a:t>
            </a:r>
            <a:r>
              <a:rPr lang="en-US" sz="1100" kern="1200" dirty="0" smtClean="0">
                <a:solidFill>
                  <a:schemeClr val="tx1"/>
                </a:solidFill>
                <a:latin typeface="Arial" panose="020B0604020202020204" pitchFamily="34" charset="0"/>
                <a:ea typeface="+mn-ea"/>
                <a:cs typeface="Arial" panose="020B0604020202020204" pitchFamily="34" charset="0"/>
              </a:rPr>
              <a:t>favored Boeing on multiple contracts because of favors granted by the company, including hiring her daughter and son-in-law. She ended up in jail, along</a:t>
            </a:r>
            <a:r>
              <a:rPr lang="en-US" sz="1100" kern="1200" baseline="0" dirty="0" smtClean="0">
                <a:solidFill>
                  <a:schemeClr val="tx1"/>
                </a:solidFill>
                <a:latin typeface="Arial" panose="020B0604020202020204" pitchFamily="34" charset="0"/>
                <a:ea typeface="+mn-ea"/>
                <a:cs typeface="Arial" panose="020B0604020202020204" pitchFamily="34" charset="0"/>
              </a:rPr>
              <a:t> with the Boeing employee with whom she conspired.</a:t>
            </a:r>
            <a:endParaRPr lang="en-US" baseline="0" dirty="0" smtClean="0"/>
          </a:p>
          <a:p>
            <a:endParaRPr lang="en-US" baseline="0" dirty="0" smtClean="0"/>
          </a:p>
          <a:p>
            <a:r>
              <a:rPr lang="en-US" baseline="0" dirty="0" smtClean="0"/>
              <a:t>Confidential information:  Provided to one bidder or taken from one to another. Example: defense contractor hired the former employee of a competing defense contractor who stole information from his former employer. That information was used by the new employer in connection with a government bid. New employer has three employees indicted and was suspended from additional government contracts for 20 months.</a:t>
            </a:r>
          </a:p>
          <a:p>
            <a:endParaRPr lang="en-US" baseline="0" dirty="0" smtClean="0"/>
          </a:p>
          <a:p>
            <a:r>
              <a:rPr lang="en-US" baseline="0" dirty="0" smtClean="0"/>
              <a:t>Compensation:  Poorly concealed bribe</a:t>
            </a:r>
          </a:p>
          <a:p>
            <a:endParaRPr lang="en-US" baseline="0" dirty="0" smtClean="0"/>
          </a:p>
          <a:p>
            <a:r>
              <a:rPr lang="en-US" baseline="0" dirty="0" smtClean="0"/>
              <a:t>Crimes:  Likely a result of these activities carried on over a period of time with significant losses to the state</a:t>
            </a: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73</a:t>
            </a:fld>
            <a:endParaRPr lang="en-US" dirty="0"/>
          </a:p>
        </p:txBody>
      </p:sp>
    </p:spTree>
    <p:extLst>
      <p:ext uri="{BB962C8B-B14F-4D97-AF65-F5344CB8AC3E}">
        <p14:creationId xmlns:p14="http://schemas.microsoft.com/office/powerpoint/2010/main" val="3217774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Changing Scope:  This could benefit one firm</a:t>
            </a:r>
            <a:r>
              <a:rPr lang="en-US" baseline="0" dirty="0" smtClean="0"/>
              <a:t> over others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Example: Army contracting officer shortened the response deadline on a procurement to the benefit of the contractor that was funneling government contracts to a company owned by the contracting officer’s family.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Emergency, small, and sole source procurements:  Easier</a:t>
            </a:r>
            <a:r>
              <a:rPr lang="en-US" baseline="0" dirty="0" smtClean="0"/>
              <a:t> to engage in fraud because there is less oversight.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Sole source example: Department of Energy employee serving as director of a DOE program awarded a sole source contract for the publication of a magazine. Then had magazine hire is girlfriend and pay her for articles submitted to the magazine and hire her company as a subcontractor. DOE employee paid over $1 million over the 7 or so years this went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Similar example: federal Bureau of Prisons employee with some contract oversight authority would direct contracts to certain moving vendors under a master or convenience contract. She was receiving certain gifts in return (gift cards, free moving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74</a:t>
            </a:fld>
            <a:endParaRPr lang="en-US" dirty="0"/>
          </a:p>
        </p:txBody>
      </p:sp>
    </p:spTree>
    <p:extLst>
      <p:ext uri="{BB962C8B-B14F-4D97-AF65-F5344CB8AC3E}">
        <p14:creationId xmlns:p14="http://schemas.microsoft.com/office/powerpoint/2010/main" val="32177747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Protest delays:  Create inefficiency and another opportunity for bias have an effect (either uphold or reject) on procurement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Public records and open meetings are cornerstones of transparency. Can’t keep embarrassing matters from being disclosed.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Reciprocal agreements that restrain trade (less competition)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variety</a:t>
            </a:r>
            <a:r>
              <a:rPr lang="en-US" baseline="0" dirty="0" smtClean="0"/>
              <a:t> of ways these issues can come up, we wanted to spend some time today providing you with a practical way to organize your thinking about these issues. An analytic framework.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75</a:t>
            </a:fld>
            <a:endParaRPr lang="en-US" dirty="0"/>
          </a:p>
        </p:txBody>
      </p:sp>
    </p:spTree>
    <p:extLst>
      <p:ext uri="{BB962C8B-B14F-4D97-AF65-F5344CB8AC3E}">
        <p14:creationId xmlns:p14="http://schemas.microsoft.com/office/powerpoint/2010/main" val="3217774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Here</a:t>
            </a:r>
            <a:r>
              <a:rPr lang="en-US" baseline="0" dirty="0" smtClean="0"/>
              <a:t> is th</a:t>
            </a:r>
            <a:r>
              <a:rPr lang="en-US" dirty="0" smtClean="0"/>
              <a:t>e first draft …</a:t>
            </a:r>
          </a:p>
          <a:p>
            <a:endParaRPr lang="en-US" dirty="0" smtClean="0"/>
          </a:p>
          <a:p>
            <a:r>
              <a:rPr lang="en-US" dirty="0" smtClean="0"/>
              <a:t>While it did have some advantages:  </a:t>
            </a:r>
          </a:p>
          <a:p>
            <a:pPr marL="628650" lvl="1" indent="-171450">
              <a:buFont typeface="Wingdings" panose="05000000000000000000" pitchFamily="2" charset="2"/>
              <a:buChar char="§"/>
            </a:pPr>
            <a:r>
              <a:rPr lang="en-US" dirty="0" smtClean="0"/>
              <a:t>State employees would never have to ‘make</a:t>
            </a:r>
            <a:r>
              <a:rPr lang="en-US" baseline="0" dirty="0" smtClean="0"/>
              <a:t> choices,’ they just have to ‘follow directions.’ </a:t>
            </a:r>
          </a:p>
          <a:p>
            <a:pPr marL="628650" lvl="1" indent="-171450">
              <a:buFont typeface="Wingdings" panose="05000000000000000000" pitchFamily="2" charset="2"/>
              <a:buChar char="§"/>
            </a:pPr>
            <a:r>
              <a:rPr lang="en-US" baseline="0" dirty="0" smtClean="0"/>
              <a:t>Requires no reading skills and only minimal counting skills </a:t>
            </a:r>
            <a:endParaRPr lang="en-US" dirty="0" smtClean="0"/>
          </a:p>
          <a:p>
            <a:endParaRPr lang="en-US" dirty="0" smtClean="0"/>
          </a:p>
          <a:p>
            <a:r>
              <a:rPr lang="en-US" dirty="0" smtClean="0"/>
              <a:t>We recognized it was probably not the right approach and presented some improvement opportunities.  So, we went back to the whiteboard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76</a:t>
            </a:fld>
            <a:endParaRPr lang="en-US" dirty="0"/>
          </a:p>
        </p:txBody>
      </p:sp>
    </p:spTree>
    <p:extLst>
      <p:ext uri="{BB962C8B-B14F-4D97-AF65-F5344CB8AC3E}">
        <p14:creationId xmlns:p14="http://schemas.microsoft.com/office/powerpoint/2010/main" val="1078002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We came up with this framework - ‘Lifecycle Procurement Ethics’</a:t>
            </a:r>
          </a:p>
          <a:p>
            <a:endParaRPr lang="en-US" dirty="0" smtClean="0"/>
          </a:p>
          <a:p>
            <a:r>
              <a:rPr lang="en-US" dirty="0" smtClean="0"/>
              <a:t>Now, this model does not have ‘Gramma Nut’ or ‘King Kandy’ – but we think it might still have some value.</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77</a:t>
            </a:fld>
            <a:endParaRPr lang="en-US" dirty="0"/>
          </a:p>
        </p:txBody>
      </p:sp>
    </p:spTree>
    <p:extLst>
      <p:ext uri="{BB962C8B-B14F-4D97-AF65-F5344CB8AC3E}">
        <p14:creationId xmlns:p14="http://schemas.microsoft.com/office/powerpoint/2010/main" val="3947773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For each stage of the procurement and contract management process, you should consider possible ethical issues and</a:t>
            </a:r>
            <a:r>
              <a:rPr lang="en-US" baseline="0" dirty="0" smtClean="0"/>
              <a:t> consider some practical solutions for addressing them. So first, let’s take a look at the basic stages of procurement.</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78</a:t>
            </a:fld>
            <a:endParaRPr lang="en-US" dirty="0"/>
          </a:p>
        </p:txBody>
      </p:sp>
    </p:spTree>
    <p:extLst>
      <p:ext uri="{BB962C8B-B14F-4D97-AF65-F5344CB8AC3E}">
        <p14:creationId xmlns:p14="http://schemas.microsoft.com/office/powerpoint/2010/main" val="28577633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panose="020B0604020202020204" pitchFamily="34" charset="0"/>
                <a:ea typeface="+mn-ea"/>
                <a:cs typeface="Arial" panose="020B0604020202020204" pitchFamily="34" charset="0"/>
              </a:rPr>
              <a:t>Summarized</a:t>
            </a:r>
            <a:r>
              <a:rPr lang="en-US" sz="1200" kern="1200" baseline="0" dirty="0" smtClean="0">
                <a:solidFill>
                  <a:schemeClr val="tx1"/>
                </a:solidFill>
                <a:latin typeface="Arial" panose="020B0604020202020204" pitchFamily="34" charset="0"/>
                <a:ea typeface="+mn-ea"/>
                <a:cs typeface="Arial" panose="020B0604020202020204" pitchFamily="34" charset="0"/>
              </a:rPr>
              <a:t> f</a:t>
            </a:r>
            <a:r>
              <a:rPr lang="en-US" sz="1200" kern="1200" dirty="0" smtClean="0">
                <a:solidFill>
                  <a:schemeClr val="tx1"/>
                </a:solidFill>
                <a:latin typeface="Arial" panose="020B0604020202020204" pitchFamily="34" charset="0"/>
                <a:ea typeface="+mn-ea"/>
                <a:cs typeface="Arial" panose="020B0604020202020204" pitchFamily="34" charset="0"/>
              </a:rPr>
              <a:t>rom the DES training: </a:t>
            </a:r>
          </a:p>
          <a:p>
            <a:pPr marL="628650" lvl="1" indent="-171450">
              <a:buFont typeface="Wingdings" panose="05000000000000000000" pitchFamily="2" charset="2"/>
              <a:buChar char="§"/>
            </a:pPr>
            <a:r>
              <a:rPr lang="en-US" sz="1200" kern="1200" dirty="0" smtClean="0">
                <a:solidFill>
                  <a:schemeClr val="tx1"/>
                </a:solidFill>
                <a:latin typeface="Arial" panose="020B0604020202020204" pitchFamily="34" charset="0"/>
                <a:ea typeface="+mn-ea"/>
                <a:cs typeface="Arial" panose="020B0604020202020204" pitchFamily="34" charset="0"/>
              </a:rPr>
              <a:t>Start with the Planning phase to establish a good foundation for the procurement.</a:t>
            </a:r>
            <a:r>
              <a:rPr lang="en-US" sz="1200" kern="1200" baseline="0" dirty="0" smtClean="0">
                <a:solidFill>
                  <a:schemeClr val="tx1"/>
                </a:solidFill>
                <a:latin typeface="Arial" panose="020B0604020202020204" pitchFamily="34" charset="0"/>
                <a:ea typeface="+mn-ea"/>
                <a:cs typeface="Arial" panose="020B0604020202020204" pitchFamily="34" charset="0"/>
              </a:rPr>
              <a:t> </a:t>
            </a:r>
            <a:r>
              <a:rPr lang="en-US" sz="1200" kern="1200" dirty="0" smtClean="0">
                <a:solidFill>
                  <a:schemeClr val="tx1"/>
                </a:solidFill>
                <a:latin typeface="Arial" panose="020B0604020202020204" pitchFamily="34" charset="0"/>
                <a:ea typeface="+mn-ea"/>
                <a:cs typeface="Arial" panose="020B0604020202020204" pitchFamily="34" charset="0"/>
              </a:rPr>
              <a:t>These steps involve initiating the project internally and defining the scope for the procurement </a:t>
            </a:r>
          </a:p>
          <a:p>
            <a:pPr marL="628650" lvl="1" indent="-171450">
              <a:buFont typeface="Wingdings" panose="05000000000000000000" pitchFamily="2" charset="2"/>
              <a:buChar char="§"/>
            </a:pPr>
            <a:r>
              <a:rPr lang="en-US" sz="1200" kern="1200" dirty="0" smtClean="0">
                <a:solidFill>
                  <a:schemeClr val="tx1"/>
                </a:solidFill>
                <a:latin typeface="Arial" panose="020B0604020202020204" pitchFamily="34" charset="0"/>
                <a:ea typeface="+mn-ea"/>
                <a:cs typeface="Arial" panose="020B0604020202020204" pitchFamily="34" charset="0"/>
              </a:rPr>
              <a:t>Then move to the actual Solicitation and Selection process which includes</a:t>
            </a:r>
            <a:r>
              <a:rPr lang="en-US" sz="1200" kern="1200" baseline="0" dirty="0" smtClean="0">
                <a:solidFill>
                  <a:schemeClr val="tx1"/>
                </a:solidFill>
                <a:latin typeface="Arial" panose="020B0604020202020204" pitchFamily="34" charset="0"/>
                <a:ea typeface="+mn-ea"/>
                <a:cs typeface="Arial" panose="020B0604020202020204" pitchFamily="34" charset="0"/>
              </a:rPr>
              <a:t> everything from </a:t>
            </a:r>
            <a:r>
              <a:rPr lang="en-US" sz="1200" kern="1200" dirty="0" smtClean="0">
                <a:solidFill>
                  <a:schemeClr val="tx1"/>
                </a:solidFill>
                <a:latin typeface="Arial" panose="020B0604020202020204" pitchFamily="34" charset="0"/>
                <a:ea typeface="+mn-ea"/>
                <a:cs typeface="Arial" panose="020B0604020202020204" pitchFamily="34" charset="0"/>
              </a:rPr>
              <a:t>posting the solicitation to the announcement</a:t>
            </a:r>
            <a:r>
              <a:rPr lang="en-US" sz="1200" kern="1200" baseline="0" dirty="0" smtClean="0">
                <a:solidFill>
                  <a:schemeClr val="tx1"/>
                </a:solidFill>
                <a:latin typeface="Arial" panose="020B0604020202020204" pitchFamily="34" charset="0"/>
                <a:ea typeface="+mn-ea"/>
                <a:cs typeface="Arial" panose="020B0604020202020204" pitchFamily="34" charset="0"/>
              </a:rPr>
              <a:t> of the ASB</a:t>
            </a:r>
            <a:r>
              <a:rPr lang="en-US" sz="1200" kern="1200" dirty="0" smtClean="0">
                <a:solidFill>
                  <a:schemeClr val="tx1"/>
                </a:solidFill>
                <a:latin typeface="Arial" panose="020B0604020202020204" pitchFamily="34" charset="0"/>
                <a:ea typeface="+mn-ea"/>
                <a:cs typeface="Arial" panose="020B0604020202020204" pitchFamily="34" charset="0"/>
              </a:rPr>
              <a:t>.</a:t>
            </a:r>
          </a:p>
          <a:p>
            <a:pPr marL="628650" lvl="1" indent="-171450">
              <a:buFont typeface="Wingdings" panose="05000000000000000000" pitchFamily="2" charset="2"/>
              <a:buChar char="§"/>
            </a:pPr>
            <a:r>
              <a:rPr lang="en-US" sz="1200" kern="1200" dirty="0" smtClean="0">
                <a:solidFill>
                  <a:schemeClr val="tx1"/>
                </a:solidFill>
                <a:latin typeface="Arial" panose="020B0604020202020204" pitchFamily="34" charset="0"/>
                <a:ea typeface="+mn-ea"/>
                <a:cs typeface="Arial" panose="020B0604020202020204" pitchFamily="34" charset="0"/>
              </a:rPr>
              <a:t>Finally, the Post</a:t>
            </a:r>
            <a:r>
              <a:rPr lang="en-US" sz="1200" kern="1200" baseline="0" dirty="0" smtClean="0">
                <a:solidFill>
                  <a:schemeClr val="tx1"/>
                </a:solidFill>
                <a:latin typeface="Arial" panose="020B0604020202020204" pitchFamily="34" charset="0"/>
                <a:ea typeface="+mn-ea"/>
                <a:cs typeface="Arial" panose="020B0604020202020204" pitchFamily="34" charset="0"/>
              </a:rPr>
              <a:t> </a:t>
            </a:r>
            <a:r>
              <a:rPr lang="en-US" sz="1200" kern="1200" dirty="0" smtClean="0">
                <a:solidFill>
                  <a:schemeClr val="tx1"/>
                </a:solidFill>
                <a:latin typeface="Arial" panose="020B0604020202020204" pitchFamily="34" charset="0"/>
                <a:ea typeface="+mn-ea"/>
                <a:cs typeface="Arial" panose="020B0604020202020204" pitchFamily="34" charset="0"/>
              </a:rPr>
              <a:t>Procurement phase leads to the management of the contract</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79</a:t>
            </a:fld>
            <a:endParaRPr lang="en-US" dirty="0"/>
          </a:p>
        </p:txBody>
      </p:sp>
    </p:spTree>
    <p:extLst>
      <p:ext uri="{BB962C8B-B14F-4D97-AF65-F5344CB8AC3E}">
        <p14:creationId xmlns:p14="http://schemas.microsoft.com/office/powerpoint/2010/main" val="2137944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000" dirty="0" smtClean="0"/>
              <a:t>What are some ethical issues that could come during the planning stage:</a:t>
            </a:r>
          </a:p>
          <a:p>
            <a:pPr marL="628650" lvl="1" indent="-171450">
              <a:buFont typeface="Wingdings" panose="05000000000000000000" pitchFamily="2" charset="2"/>
              <a:buChar char="§"/>
            </a:pPr>
            <a:r>
              <a:rPr lang="en-US" sz="1000" dirty="0" smtClean="0"/>
              <a:t>Potential bidders trying to direct or redirect the planning efforts in order</a:t>
            </a:r>
            <a:r>
              <a:rPr lang="en-US" sz="1000" baseline="0" dirty="0" smtClean="0"/>
              <a:t> to gain an advantage</a:t>
            </a:r>
          </a:p>
          <a:p>
            <a:pPr marL="628650" lvl="1" indent="-171450">
              <a:buFont typeface="Wingdings" panose="05000000000000000000" pitchFamily="2" charset="2"/>
              <a:buChar char="§"/>
            </a:pPr>
            <a:r>
              <a:rPr lang="en-US" sz="1000" baseline="0" dirty="0" smtClean="0"/>
              <a:t>Relationships among all the people involved in planning that could create conflicts of interest</a:t>
            </a:r>
          </a:p>
          <a:p>
            <a:pPr marL="628650" lvl="1" indent="-171450">
              <a:buFont typeface="Wingdings" panose="05000000000000000000" pitchFamily="2" charset="2"/>
              <a:buChar char="§"/>
            </a:pPr>
            <a:r>
              <a:rPr lang="en-US" sz="1000" baseline="0" dirty="0" smtClean="0"/>
              <a:t>Potential disclosure of confidential information that again could be to the advantage of a particular bidder</a:t>
            </a:r>
            <a:endParaRPr lang="en-US" sz="1000" dirty="0" smtClean="0"/>
          </a:p>
          <a:p>
            <a:endParaRPr lang="en-US" sz="1000" dirty="0" smtClean="0"/>
          </a:p>
          <a:p>
            <a:r>
              <a:rPr lang="en-US" sz="1000" dirty="0" smtClean="0"/>
              <a:t>Practical Solutions: </a:t>
            </a:r>
          </a:p>
          <a:p>
            <a:pPr marL="628650" lvl="1" indent="-171450">
              <a:buFont typeface="Wingdings" panose="05000000000000000000" pitchFamily="2" charset="2"/>
              <a:buChar char="§"/>
            </a:pPr>
            <a:r>
              <a:rPr lang="en-US" sz="1000" dirty="0" smtClean="0"/>
              <a:t>Think about the appropriate staffing for</a:t>
            </a:r>
            <a:r>
              <a:rPr lang="en-US" sz="1000" baseline="0" dirty="0" smtClean="0"/>
              <a:t> this stage. Want enough people that no single person can control the outcome. But the more that are included, the more potential conflicts. This shouldn’t drive the staffing decision, but it should be considered</a:t>
            </a:r>
          </a:p>
          <a:p>
            <a:pPr marL="628650" lvl="1" indent="-171450">
              <a:buFont typeface="Wingdings" panose="05000000000000000000" pitchFamily="2" charset="2"/>
              <a:buChar char="§"/>
            </a:pPr>
            <a:r>
              <a:rPr lang="en-US" sz="1000" baseline="0" dirty="0" smtClean="0"/>
              <a:t>You and everyone involved needs to disclose any interest that could create a conflict, so need to know something about potential vendor pool</a:t>
            </a:r>
          </a:p>
          <a:p>
            <a:pPr marL="628650" lvl="1" indent="-171450">
              <a:buFont typeface="Wingdings" panose="05000000000000000000" pitchFamily="2" charset="2"/>
              <a:buChar char="§"/>
            </a:pPr>
            <a:r>
              <a:rPr lang="en-US" sz="1000" baseline="0" dirty="0" smtClean="0"/>
              <a:t>Again, reducing the risk of fraud or corruption here shouldn’t drive the communication plan, but the less information that is shared either within or outside of the team, the less chance that some could be leaked, on accident or on purpose.</a:t>
            </a:r>
          </a:p>
          <a:p>
            <a:pPr marL="628650" lvl="1" indent="-171450">
              <a:buFont typeface="Wingdings" panose="05000000000000000000" pitchFamily="2" charset="2"/>
              <a:buChar char="§"/>
            </a:pPr>
            <a:r>
              <a:rPr lang="en-US" sz="1000" baseline="0" dirty="0" smtClean="0"/>
              <a:t>Finally, craft truly objective requirements that are not written for the benefit of a particular vendor. I had one casual conversation with one vendor rep who said he didn’t submit a bid on a procurement because he thought it was clearly written for a particular solution. Qualified companies not participating is not a formula for effective procurement.</a:t>
            </a:r>
            <a:endParaRPr lang="en-US" sz="1000"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80</a:t>
            </a:fld>
            <a:endParaRPr lang="en-US" dirty="0"/>
          </a:p>
        </p:txBody>
      </p:sp>
    </p:spTree>
    <p:extLst>
      <p:ext uri="{BB962C8B-B14F-4D97-AF65-F5344CB8AC3E}">
        <p14:creationId xmlns:p14="http://schemas.microsoft.com/office/powerpoint/2010/main" val="42261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Remember, this presentation is about ethics.  You may wish to distance yourself from certain sketchy behavior.</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a:t>
            </a:fld>
            <a:endParaRPr lang="en-US" dirty="0"/>
          </a:p>
        </p:txBody>
      </p:sp>
    </p:spTree>
    <p:extLst>
      <p:ext uri="{BB962C8B-B14F-4D97-AF65-F5344CB8AC3E}">
        <p14:creationId xmlns:p14="http://schemas.microsoft.com/office/powerpoint/2010/main" val="7970006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Issues:</a:t>
            </a:r>
          </a:p>
          <a:p>
            <a:pPr marL="628650" lvl="1" indent="-171450">
              <a:buFont typeface="Wingdings" panose="05000000000000000000" pitchFamily="2" charset="2"/>
              <a:buChar char="§"/>
            </a:pPr>
            <a:r>
              <a:rPr lang="en-US" dirty="0" smtClean="0"/>
              <a:t>Again,</a:t>
            </a:r>
            <a:r>
              <a:rPr lang="en-US" baseline="0" dirty="0" smtClean="0"/>
              <a:t> potential conflicts of interest. These could manifest with employees looking to amend the procurement document, change dates, add or eliminate requirements, etc.</a:t>
            </a:r>
          </a:p>
          <a:p>
            <a:pPr marL="628650" lvl="1" indent="-171450">
              <a:buFont typeface="Wingdings" panose="05000000000000000000" pitchFamily="2" charset="2"/>
              <a:buChar char="§"/>
            </a:pPr>
            <a:r>
              <a:rPr lang="en-US" baseline="0" dirty="0" smtClean="0"/>
              <a:t>Those same actions could be taken in connection with a bribe or kickback</a:t>
            </a:r>
          </a:p>
          <a:p>
            <a:pPr marL="628650" lvl="1" indent="-171450">
              <a:buFont typeface="Wingdings" panose="05000000000000000000" pitchFamily="2" charset="2"/>
              <a:buChar char="§"/>
            </a:pPr>
            <a:r>
              <a:rPr lang="en-US" baseline="0" dirty="0" smtClean="0"/>
              <a:t>And again, the selective disclosure of confidential information could benefit one vendor</a:t>
            </a:r>
            <a:endParaRPr lang="en-US" dirty="0" smtClean="0"/>
          </a:p>
          <a:p>
            <a:endParaRPr lang="en-US" dirty="0" smtClean="0"/>
          </a:p>
          <a:p>
            <a:r>
              <a:rPr lang="en-US" dirty="0" smtClean="0"/>
              <a:t>Practical Solutions: </a:t>
            </a:r>
          </a:p>
          <a:p>
            <a:pPr marL="628650" lvl="1" indent="-171450">
              <a:buFont typeface="Wingdings" panose="05000000000000000000" pitchFamily="2" charset="2"/>
              <a:buChar char="§"/>
            </a:pPr>
            <a:r>
              <a:rPr lang="en-US" dirty="0" smtClean="0"/>
              <a:t>Limiting</a:t>
            </a:r>
            <a:r>
              <a:rPr lang="en-US" baseline="0" dirty="0" smtClean="0"/>
              <a:t> communications with vendors and trying to stick with the original procurement document and schedule to reduce potential for rigging the procurement</a:t>
            </a:r>
            <a:endParaRPr lang="en-US" dirty="0" smtClean="0"/>
          </a:p>
          <a:p>
            <a:pPr marL="628650" lvl="1" indent="-171450">
              <a:buFont typeface="Wingdings" panose="05000000000000000000" pitchFamily="2" charset="2"/>
              <a:buChar char="§"/>
            </a:pPr>
            <a:r>
              <a:rPr lang="en-US" dirty="0" smtClean="0"/>
              <a:t>Sunshine – the more open and less siloed</a:t>
            </a:r>
            <a:r>
              <a:rPr lang="en-US" baseline="0" dirty="0" smtClean="0"/>
              <a:t> the process, the less there is the opportunity for corruption. No shadows for someone to hide in.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81</a:t>
            </a:fld>
            <a:endParaRPr lang="en-US" dirty="0"/>
          </a:p>
        </p:txBody>
      </p:sp>
    </p:spTree>
    <p:extLst>
      <p:ext uri="{BB962C8B-B14F-4D97-AF65-F5344CB8AC3E}">
        <p14:creationId xmlns:p14="http://schemas.microsoft.com/office/powerpoint/2010/main" val="422618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sz="1000" dirty="0" smtClean="0"/>
              <a:t>Issues:</a:t>
            </a:r>
          </a:p>
          <a:p>
            <a:pPr marL="628650" lvl="1" indent="-171450">
              <a:buFont typeface="Wingdings" panose="05000000000000000000" pitchFamily="2" charset="2"/>
              <a:buChar char="§"/>
            </a:pPr>
            <a:r>
              <a:rPr lang="en-US" sz="1000" dirty="0" smtClean="0"/>
              <a:t>Potential</a:t>
            </a:r>
            <a:r>
              <a:rPr lang="en-US" sz="1000" baseline="0" dirty="0" smtClean="0"/>
              <a:t> for fraud at this stage should be obvious. Since this is where the outcome of the procurement is determined, this is where unscrupulous bidders will want their name picked. This is where biased or purchased bid evaluators will be able to act.</a:t>
            </a:r>
            <a:endParaRPr lang="en-US" sz="1000" dirty="0" smtClean="0"/>
          </a:p>
          <a:p>
            <a:endParaRPr lang="en-US" sz="1000" dirty="0" smtClean="0"/>
          </a:p>
          <a:p>
            <a:r>
              <a:rPr lang="en-US" sz="1000" dirty="0" smtClean="0"/>
              <a:t>Practical Solutions: </a:t>
            </a:r>
          </a:p>
          <a:p>
            <a:pPr marL="628650" lvl="1" indent="-171450">
              <a:buFont typeface="Wingdings" panose="05000000000000000000" pitchFamily="2" charset="2"/>
              <a:buChar char="§"/>
            </a:pPr>
            <a:r>
              <a:rPr lang="en-US" sz="1000" dirty="0" smtClean="0"/>
              <a:t>Certification:  Require evaluators to sign a form certifying they have no conflict after</a:t>
            </a:r>
            <a:r>
              <a:rPr lang="en-US" sz="1000" baseline="0" dirty="0" smtClean="0"/>
              <a:t> all the bids are in and the pool of potential contractors is final.</a:t>
            </a:r>
          </a:p>
          <a:p>
            <a:pPr marL="628650" marR="0" lvl="1"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sz="1000" dirty="0" smtClean="0"/>
              <a:t>In</a:t>
            </a:r>
            <a:r>
              <a:rPr lang="en-US" sz="1000" baseline="0" dirty="0" smtClean="0"/>
              <a:t> addition, this certification should explicitly prohibit evaluators from discussing their evaluation with anyone outside of the evaluation team. Try to maintain the integrity of the process.</a:t>
            </a:r>
            <a:endParaRPr lang="en-US" sz="1000" dirty="0" smtClean="0"/>
          </a:p>
          <a:p>
            <a:pPr marL="628650" marR="0" lvl="1"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sz="1000" dirty="0" smtClean="0"/>
              <a:t>When</a:t>
            </a:r>
            <a:r>
              <a:rPr lang="en-US" sz="1000" baseline="0" dirty="0" smtClean="0"/>
              <a:t> selecting evaluators, consider asking staff that were not involved in the drafting of the procurement. This helps prevent someone from writing requirements to benefit a certain bidder, and then have a role in scoring to ensure that the original intent was achieved. </a:t>
            </a:r>
          </a:p>
          <a:p>
            <a:pPr marL="628650" marR="0" lvl="1"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sz="1000" baseline="0" dirty="0" smtClean="0"/>
              <a:t>Consider having evaluation team members perform different parts of the evaluation, reducing the influence of any one person on the overall result.</a:t>
            </a:r>
          </a:p>
          <a:p>
            <a:pPr marL="628650" lvl="1" indent="-171450">
              <a:buFont typeface="Wingdings" panose="05000000000000000000" pitchFamily="2" charset="2"/>
              <a:buChar char="§"/>
            </a:pPr>
            <a:r>
              <a:rPr lang="en-US" sz="1000" dirty="0" smtClean="0"/>
              <a:t>Due diligence:  </a:t>
            </a:r>
            <a:r>
              <a:rPr lang="en-US" sz="1000" baseline="0" dirty="0" smtClean="0"/>
              <a:t>Trust, but verify. Is bidder registered with DOR and SOS? If so, how old are they? Who are the identified principals? If not in state, do corporation search at least in state where the company is located. Do they have a website? Dun and Bradstreet. BBB.  If there is a red flag, follow up and look for additional information.</a:t>
            </a:r>
            <a:endParaRPr lang="en-US" sz="1000"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82</a:t>
            </a:fld>
            <a:endParaRPr lang="en-US" dirty="0"/>
          </a:p>
        </p:txBody>
      </p:sp>
    </p:spTree>
    <p:extLst>
      <p:ext uri="{BB962C8B-B14F-4D97-AF65-F5344CB8AC3E}">
        <p14:creationId xmlns:p14="http://schemas.microsoft.com/office/powerpoint/2010/main" val="4226183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Issues:</a:t>
            </a:r>
          </a:p>
          <a:p>
            <a:pPr marL="628650" lvl="1" indent="-171450">
              <a:buFont typeface="Wingdings" panose="05000000000000000000" pitchFamily="2" charset="2"/>
              <a:buChar char="§"/>
            </a:pPr>
            <a:r>
              <a:rPr lang="en-US" dirty="0" smtClean="0"/>
              <a:t>Same basic issues as the other stages in terms of potential violations, but</a:t>
            </a:r>
            <a:r>
              <a:rPr lang="en-US" baseline="0" dirty="0" smtClean="0"/>
              <a:t> their manifestation here would be in fixing the outcome of any protest, either to uphold it (from protestor) or deny it (from ASB).</a:t>
            </a:r>
            <a:endParaRPr lang="en-US" dirty="0" smtClean="0"/>
          </a:p>
          <a:p>
            <a:endParaRPr lang="en-US" dirty="0" smtClean="0"/>
          </a:p>
          <a:p>
            <a:r>
              <a:rPr lang="en-US" dirty="0" smtClean="0"/>
              <a:t>Practical Solutions: </a:t>
            </a:r>
          </a:p>
          <a:p>
            <a:pPr marL="628650" lvl="1" indent="-171450">
              <a:buFont typeface="Wingdings" panose="05000000000000000000" pitchFamily="2" charset="2"/>
              <a:buChar char="§"/>
            </a:pPr>
            <a:r>
              <a:rPr lang="en-US" baseline="0" dirty="0" smtClean="0"/>
              <a:t>Agencies required to publish protest process. (RCW 39.26.170(2); “Transparency.”) Key here is that the bidders receive a fair and impartial rejection – I mean, review – of their protest. Due process.</a:t>
            </a:r>
          </a:p>
          <a:p>
            <a:pPr marL="628650" lvl="1" indent="-171450">
              <a:buFont typeface="Wingdings" panose="05000000000000000000" pitchFamily="2" charset="2"/>
              <a:buChar char="§"/>
            </a:pPr>
            <a:r>
              <a:rPr lang="en-US" baseline="0" dirty="0" smtClean="0"/>
              <a:t>Make sure whoever reviews the process was not involved in anyway with prior stages of the procurement.</a:t>
            </a:r>
          </a:p>
          <a:p>
            <a:pPr marL="628650" lvl="1" indent="-171450">
              <a:buFont typeface="Wingdings" panose="05000000000000000000" pitchFamily="2" charset="2"/>
              <a:buChar char="§"/>
            </a:pPr>
            <a:r>
              <a:rPr lang="en-US" baseline="0" dirty="0" smtClean="0"/>
              <a:t>Again, limit communication with all bidders to avoid disclosure of confidential information.</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83</a:t>
            </a:fld>
            <a:endParaRPr lang="en-US" dirty="0"/>
          </a:p>
        </p:txBody>
      </p:sp>
    </p:spTree>
    <p:extLst>
      <p:ext uri="{BB962C8B-B14F-4D97-AF65-F5344CB8AC3E}">
        <p14:creationId xmlns:p14="http://schemas.microsoft.com/office/powerpoint/2010/main" val="4226183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Issues:</a:t>
            </a:r>
          </a:p>
          <a:p>
            <a:pPr marL="628650" marR="0" lvl="1"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dirty="0" smtClean="0"/>
              <a:t>Contract Modification:  Extensions, change</a:t>
            </a:r>
            <a:r>
              <a:rPr lang="en-US" baseline="0" dirty="0" smtClean="0"/>
              <a:t> scope, change terms. If the change results in a “substantial” expansion of scope or increase in value, if practicable, the amendment should be the result of a competitive solicitation. (RCW 39.26.120(2).) Limiting scope creep and following soliciting bids on major amendments keeps the process transparent, fair, and open to other businesses.</a:t>
            </a:r>
          </a:p>
          <a:p>
            <a:pPr marL="628650" marR="0" lvl="1"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baseline="0" dirty="0" smtClean="0"/>
              <a:t>On the other hand, if there appear to be too many large dollar amendment requests coming from or being approved by the business team, immediately call the EEB and state auditor. Well, maybe not the state auditor. He’s busy with some other things. Use common sense and critical thinking</a:t>
            </a:r>
            <a:endParaRPr lang="en-US" dirty="0" smtClean="0"/>
          </a:p>
          <a:p>
            <a:endParaRPr lang="en-US" dirty="0" smtClean="0"/>
          </a:p>
          <a:p>
            <a:r>
              <a:rPr lang="en-US" dirty="0" smtClean="0"/>
              <a:t>Practical Solutions: </a:t>
            </a:r>
          </a:p>
          <a:p>
            <a:pPr marL="628650" lvl="1" indent="-171450">
              <a:buFont typeface="Wingdings" panose="05000000000000000000" pitchFamily="2" charset="2"/>
              <a:buChar char="§"/>
            </a:pPr>
            <a:r>
              <a:rPr lang="en-US" dirty="0" smtClean="0"/>
              <a:t>Consider</a:t>
            </a:r>
            <a:r>
              <a:rPr lang="en-US" baseline="0" dirty="0" smtClean="0"/>
              <a:t> whether or not an amendment needs to be the result of a competitive solicitation. Should probably also document any decision.</a:t>
            </a:r>
          </a:p>
          <a:p>
            <a:pPr marL="628650" lvl="1" indent="-171450">
              <a:buFont typeface="Wingdings" panose="05000000000000000000" pitchFamily="2" charset="2"/>
              <a:buChar char="§"/>
            </a:pPr>
            <a:r>
              <a:rPr lang="en-US" baseline="0" dirty="0" smtClean="0"/>
              <a:t>Business team members should be at the forefront of determining when an amendment may be needed. Involving them helps demonstrate that the need is legitimate and lessens the probability you’ll be found guilty.</a:t>
            </a:r>
          </a:p>
          <a:p>
            <a:pPr marL="628650" lvl="1" indent="-171450">
              <a:buFont typeface="Wingdings" panose="05000000000000000000" pitchFamily="2" charset="2"/>
              <a:buChar char="§"/>
            </a:pPr>
            <a:r>
              <a:rPr lang="en-US" baseline="0" dirty="0" smtClean="0"/>
              <a:t>Again, exercise some due diligence and critical thinking. Want to be sure this isn’t a sham contract.</a:t>
            </a:r>
            <a:endParaRPr lang="en-US"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84</a:t>
            </a:fld>
            <a:endParaRPr lang="en-US" dirty="0"/>
          </a:p>
        </p:txBody>
      </p:sp>
    </p:spTree>
    <p:extLst>
      <p:ext uri="{BB962C8B-B14F-4D97-AF65-F5344CB8AC3E}">
        <p14:creationId xmlns:p14="http://schemas.microsoft.com/office/powerpoint/2010/main" val="422618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We’re obliged to say – just so you know – “That’s the wrong question.”</a:t>
            </a:r>
          </a:p>
          <a:p>
            <a:endParaRPr lang="en-US" dirty="0" smtClean="0"/>
          </a:p>
          <a:p>
            <a:r>
              <a:rPr lang="en-US" dirty="0" smtClean="0"/>
              <a:t>But, this is where the cheese hits the chili.</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85</a:t>
            </a:fld>
            <a:endParaRPr lang="en-US" dirty="0"/>
          </a:p>
        </p:txBody>
      </p:sp>
    </p:spTree>
    <p:extLst>
      <p:ext uri="{BB962C8B-B14F-4D97-AF65-F5344CB8AC3E}">
        <p14:creationId xmlns:p14="http://schemas.microsoft.com/office/powerpoint/2010/main" val="12664568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If you wrestle will pigs, you’re going to get dirty</a:t>
            </a:r>
            <a:r>
              <a:rPr lang="en-US" baseline="0" dirty="0" smtClean="0"/>
              <a:t> … and the pigs like it.</a:t>
            </a:r>
            <a:endParaRPr lang="en-US" dirty="0" smtClean="0"/>
          </a:p>
          <a:p>
            <a:endParaRPr lang="en-US" dirty="0" smtClean="0"/>
          </a:p>
          <a:p>
            <a:r>
              <a:rPr lang="en-US" dirty="0" smtClean="0"/>
              <a:t>You might have a problem if </a:t>
            </a:r>
          </a:p>
          <a:p>
            <a:pPr marL="628650" lvl="1" indent="-171450">
              <a:buFont typeface="Wingdings" panose="05000000000000000000" pitchFamily="2" charset="2"/>
              <a:buChar char="§"/>
            </a:pPr>
            <a:r>
              <a:rPr lang="en-US" dirty="0" smtClean="0"/>
              <a:t>Your closest business friend has a new nickname – e.g., “Co-conspirator #1” (aka Brent Wilkes in the Duke Cunningham corruption scandal) or “cooperating witness”</a:t>
            </a:r>
          </a:p>
          <a:p>
            <a:pPr marL="628650" lvl="1" indent="-171450">
              <a:buFont typeface="Wingdings" panose="05000000000000000000" pitchFamily="2" charset="2"/>
              <a:buChar char="§"/>
            </a:pPr>
            <a:r>
              <a:rPr lang="en-US" dirty="0" smtClean="0"/>
              <a:t>Your co-worker keeps asking you to ‘speak up’ (Khan’s co-worker wore a recording device)</a:t>
            </a:r>
          </a:p>
          <a:p>
            <a:pPr marL="628650" lvl="1" indent="-171450">
              <a:buFont typeface="Wingdings" panose="05000000000000000000" pitchFamily="2" charset="2"/>
              <a:buChar char="§"/>
            </a:pPr>
            <a:r>
              <a:rPr lang="en-US" dirty="0" smtClean="0"/>
              <a:t>Your new limo driver has a rap sheet – </a:t>
            </a:r>
            <a:r>
              <a:rPr lang="en-US" u="sng" dirty="0" smtClean="0"/>
              <a:t>62 pages long </a:t>
            </a:r>
            <a:r>
              <a:rPr lang="en-US" dirty="0" smtClean="0"/>
              <a:t>– Shirlington Limousine &amp; Transport Inc. (Cunningham)</a:t>
            </a:r>
          </a:p>
          <a:p>
            <a:pPr marL="628650" lvl="1" indent="-171450">
              <a:buFont typeface="Wingdings" panose="05000000000000000000" pitchFamily="2" charset="2"/>
              <a:buChar char="§"/>
            </a:pPr>
            <a:r>
              <a:rPr lang="en-US" dirty="0" smtClean="0"/>
              <a:t>Your new business associate claims to be an Arabian sheik but seems to have no understanding of the middle east </a:t>
            </a:r>
          </a:p>
          <a:p>
            <a:pPr marL="628650" lvl="1" indent="-171450">
              <a:buFont typeface="Wingdings" panose="05000000000000000000" pitchFamily="2" charset="2"/>
              <a:buChar char="§"/>
            </a:pPr>
            <a:r>
              <a:rPr lang="en-US" dirty="0" smtClean="0"/>
              <a:t>You no longer seem to need to pay for limousines, hotel suites, or hookers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86</a:t>
            </a:fld>
            <a:endParaRPr lang="en-US" dirty="0"/>
          </a:p>
        </p:txBody>
      </p:sp>
    </p:spTree>
    <p:extLst>
      <p:ext uri="{BB962C8B-B14F-4D97-AF65-F5344CB8AC3E}">
        <p14:creationId xmlns:p14="http://schemas.microsoft.com/office/powerpoint/2010/main" val="8240353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Do unexpected contract changes make sense?</a:t>
            </a:r>
          </a:p>
          <a:p>
            <a:endParaRPr lang="en-US" dirty="0" smtClean="0"/>
          </a:p>
          <a:p>
            <a:r>
              <a:rPr lang="en-US" dirty="0" smtClean="0"/>
              <a:t>Is your routine process being changed unexpectedly?</a:t>
            </a:r>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87</a:t>
            </a:fld>
            <a:endParaRPr lang="en-US" dirty="0"/>
          </a:p>
        </p:txBody>
      </p:sp>
    </p:spTree>
    <p:extLst>
      <p:ext uri="{BB962C8B-B14F-4D97-AF65-F5344CB8AC3E}">
        <p14:creationId xmlns:p14="http://schemas.microsoft.com/office/powerpoint/2010/main" val="33997430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Guys are predictable … even guys who are corrupt government servants</a:t>
            </a:r>
          </a:p>
          <a:p>
            <a:endParaRPr lang="en-US" dirty="0" smtClean="0"/>
          </a:p>
          <a:p>
            <a:r>
              <a:rPr lang="en-US" dirty="0" smtClean="0"/>
              <a:t>Hookers … err ‘mistresses’ … sadly … seem</a:t>
            </a:r>
            <a:r>
              <a:rPr lang="en-US" baseline="0" dirty="0" smtClean="0"/>
              <a:t> to be a routine ‘spend’ for these folks’ new found wealth</a:t>
            </a:r>
          </a:p>
          <a:p>
            <a:endParaRPr lang="en-US" baseline="0" dirty="0" smtClean="0"/>
          </a:p>
          <a:p>
            <a:r>
              <a:rPr lang="en-US" baseline="0" dirty="0" smtClean="0"/>
              <a:t>E.g., Kerry Khan, Duke Cunningham, Abscam</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88</a:t>
            </a:fld>
            <a:endParaRPr lang="en-US" dirty="0"/>
          </a:p>
        </p:txBody>
      </p:sp>
    </p:spTree>
    <p:extLst>
      <p:ext uri="{BB962C8B-B14F-4D97-AF65-F5344CB8AC3E}">
        <p14:creationId xmlns:p14="http://schemas.microsoft.com/office/powerpoint/2010/main" val="19535716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Women are predictable too ….</a:t>
            </a:r>
          </a:p>
          <a:p>
            <a:endParaRPr lang="en-US" dirty="0" smtClean="0"/>
          </a:p>
          <a:p>
            <a:r>
              <a:rPr lang="en-US" dirty="0" smtClean="0"/>
              <a:t>Women</a:t>
            </a:r>
            <a:r>
              <a:rPr lang="en-US" baseline="0" dirty="0" smtClean="0"/>
              <a:t> are more practical … but … still greedy.  </a:t>
            </a:r>
            <a:endParaRPr lang="en-US" dirty="0" smtClean="0"/>
          </a:p>
          <a:p>
            <a:endParaRPr lang="en-US" dirty="0" smtClean="0"/>
          </a:p>
          <a:p>
            <a:r>
              <a:rPr lang="en-US" dirty="0" smtClean="0"/>
              <a:t>Jobs for kids –e.g., Darleen Druyun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Horse ranch – Rita Crundwell</a:t>
            </a:r>
          </a:p>
          <a:p>
            <a:endParaRPr lang="en-US" dirty="0" smtClean="0"/>
          </a:p>
          <a:p>
            <a:r>
              <a:rPr lang="en-US" b="0" dirty="0" smtClean="0">
                <a:effectLst/>
              </a:rPr>
              <a:t>Rita A. Crundwell </a:t>
            </a:r>
            <a:r>
              <a:rPr lang="en-US" dirty="0" smtClean="0">
                <a:effectLst/>
              </a:rPr>
              <a:t>(born January 10, 1953) was the appointed comptroller and treasurer of Dixon, Illinois, from 1983 to 2012, and the admitted operator of what is believed to be the largest municipal fraud in American history. She was fired in April 2012 after it was revealed that she had embezzled $53.7 million from the city over 22 years to support her championship American Quarter Horse breeding operation.  She pled guilty to her crimes and was sentenced to nearly 20 years in prison</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89</a:t>
            </a:fld>
            <a:endParaRPr lang="en-US" dirty="0"/>
          </a:p>
        </p:txBody>
      </p:sp>
    </p:spTree>
    <p:extLst>
      <p:ext uri="{BB962C8B-B14F-4D97-AF65-F5344CB8AC3E}">
        <p14:creationId xmlns:p14="http://schemas.microsoft.com/office/powerpoint/2010/main" val="21132781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Kerry Khan</a:t>
            </a:r>
          </a:p>
          <a:p>
            <a:pPr marL="628650" lvl="1" indent="-171450">
              <a:buFont typeface="Wingdings" panose="05000000000000000000" pitchFamily="2" charset="2"/>
              <a:buChar char="§"/>
            </a:pPr>
            <a:r>
              <a:rPr lang="en-US" baseline="0" dirty="0" smtClean="0"/>
              <a:t>Mistresses … in three states</a:t>
            </a:r>
          </a:p>
          <a:p>
            <a:pPr marL="628650" lvl="1" indent="-171450">
              <a:buFont typeface="Wingdings" panose="05000000000000000000" pitchFamily="2" charset="2"/>
              <a:buChar char="§"/>
            </a:pPr>
            <a:r>
              <a:rPr lang="en-US" baseline="0" dirty="0" smtClean="0"/>
              <a:t>Taste for high-end automobiles &amp; liquor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90</a:t>
            </a:fld>
            <a:endParaRPr lang="en-US" dirty="0"/>
          </a:p>
        </p:txBody>
      </p:sp>
    </p:spTree>
    <p:extLst>
      <p:ext uri="{BB962C8B-B14F-4D97-AF65-F5344CB8AC3E}">
        <p14:creationId xmlns:p14="http://schemas.microsoft.com/office/powerpoint/2010/main" val="65292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violate Washington’s </a:t>
            </a:r>
            <a:r>
              <a:rPr lang="en-US" baseline="0" dirty="0" smtClean="0"/>
              <a:t>ethics laws or your agency’s policies, you can be held accountable.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we’ll learn, stories of fraud and abuse committed by government employees are not infrequently publicized and reported. It makes a good headline and is angers people on a bipartisan basis. </a:t>
            </a:r>
          </a:p>
          <a:p>
            <a:endParaRPr lang="en-US" baseline="0" dirty="0" smtClean="0"/>
          </a:p>
          <a:p>
            <a:r>
              <a:rPr lang="en-US" baseline="0" dirty="0" smtClean="0"/>
              <a:t>This is a real risk</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a:t>
            </a:fld>
            <a:endParaRPr lang="en-US" dirty="0"/>
          </a:p>
        </p:txBody>
      </p:sp>
    </p:spTree>
    <p:extLst>
      <p:ext uri="{BB962C8B-B14F-4D97-AF65-F5344CB8AC3E}">
        <p14:creationId xmlns:p14="http://schemas.microsoft.com/office/powerpoint/2010/main" val="18165952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At the federal level, there is even greater incentive – Federal Qui Tam actions</a:t>
            </a:r>
          </a:p>
          <a:p>
            <a:endParaRPr lang="en-US" dirty="0" smtClean="0"/>
          </a:p>
          <a:p>
            <a:r>
              <a:rPr lang="en-US" dirty="0" smtClean="0"/>
              <a:t>According to the EEB, 80 – 90% of ethics complaints come from co-workers.</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91</a:t>
            </a:fld>
            <a:endParaRPr lang="en-US" dirty="0"/>
          </a:p>
        </p:txBody>
      </p:sp>
    </p:spTree>
    <p:extLst>
      <p:ext uri="{BB962C8B-B14F-4D97-AF65-F5344CB8AC3E}">
        <p14:creationId xmlns:p14="http://schemas.microsoft.com/office/powerpoint/2010/main" val="28325693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pPr marL="0" indent="0">
              <a:buNone/>
            </a:pPr>
            <a:r>
              <a:rPr lang="en-US" b="0" dirty="0" smtClean="0"/>
              <a:t>Tracking Government Waste—There’s an App for That</a:t>
            </a:r>
          </a:p>
          <a:p>
            <a:pPr marL="0" indent="0">
              <a:buNone/>
            </a:pPr>
            <a:r>
              <a:rPr lang="en-US" b="0" dirty="0" smtClean="0"/>
              <a:t>Citizen activists can now monitor online how elected federal and state officials are spending their money.</a:t>
            </a:r>
          </a:p>
          <a:p>
            <a:pPr marL="0" indent="0">
              <a:buNone/>
            </a:pPr>
            <a:endParaRPr lang="en-US" b="0" dirty="0" smtClean="0"/>
          </a:p>
          <a:p>
            <a:r>
              <a:rPr lang="en-US" dirty="0" smtClean="0"/>
              <a:t>Wall Street Journal – October 7, 2015</a:t>
            </a:r>
          </a:p>
          <a:p>
            <a:r>
              <a:rPr lang="en-US" dirty="0" smtClean="0"/>
              <a:t>Sen.</a:t>
            </a:r>
            <a:r>
              <a:rPr lang="en-US" baseline="0" dirty="0" smtClean="0"/>
              <a:t> Tom Coburn</a:t>
            </a:r>
          </a:p>
          <a:p>
            <a:endParaRPr lang="en-US" baseline="0" dirty="0" smtClean="0"/>
          </a:p>
          <a:p>
            <a:r>
              <a:rPr lang="en-US" dirty="0" smtClean="0"/>
              <a:t>American Transparency’s project, </a:t>
            </a:r>
            <a:r>
              <a:rPr lang="en-US" dirty="0" smtClean="0">
                <a:hlinkClick r:id="rId3"/>
              </a:rPr>
              <a:t>Open the Books</a:t>
            </a:r>
            <a:r>
              <a:rPr lang="en-US" dirty="0" smtClean="0"/>
              <a:t>,</a:t>
            </a:r>
          </a:p>
          <a:p>
            <a:endParaRPr lang="en-US" baseline="0" dirty="0" smtClean="0"/>
          </a:p>
          <a:p>
            <a:r>
              <a:rPr lang="en-US" baseline="0" dirty="0" smtClean="0"/>
              <a:t>Move toward</a:t>
            </a:r>
          </a:p>
          <a:p>
            <a:pPr marL="628650" lvl="1" indent="-171450">
              <a:buFont typeface="Wingdings" panose="05000000000000000000" pitchFamily="2" charset="2"/>
              <a:buChar char="§"/>
            </a:pPr>
            <a:r>
              <a:rPr lang="en-US" baseline="0" dirty="0" smtClean="0"/>
              <a:t>Increased transparency</a:t>
            </a:r>
          </a:p>
          <a:p>
            <a:pPr marL="628650" lvl="1" indent="-171450">
              <a:buFont typeface="Wingdings" panose="05000000000000000000" pitchFamily="2" charset="2"/>
              <a:buChar char="§"/>
            </a:pPr>
            <a:r>
              <a:rPr lang="en-US" baseline="0" dirty="0" smtClean="0"/>
              <a:t>Greater accountability</a:t>
            </a:r>
          </a:p>
          <a:p>
            <a:pPr marL="628650" lvl="1" indent="-171450">
              <a:buFont typeface="Wingdings" panose="05000000000000000000" pitchFamily="2" charset="2"/>
              <a:buChar char="§"/>
            </a:pPr>
            <a:r>
              <a:rPr lang="en-US" baseline="0" dirty="0" smtClean="0"/>
              <a:t>Cost effective government</a:t>
            </a:r>
          </a:p>
          <a:p>
            <a:endParaRPr lang="en-US" dirty="0" smtClean="0"/>
          </a:p>
          <a:p>
            <a:r>
              <a:rPr lang="en-US" dirty="0" smtClean="0"/>
              <a:t>In short,</a:t>
            </a:r>
            <a:r>
              <a:rPr lang="en-US" baseline="0" dirty="0" smtClean="0"/>
              <a:t> efficient, effective, government</a:t>
            </a:r>
            <a:endParaRPr lang="en-US" b="0"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92</a:t>
            </a:fld>
            <a:endParaRPr lang="en-US" dirty="0"/>
          </a:p>
        </p:txBody>
      </p:sp>
    </p:spTree>
    <p:extLst>
      <p:ext uri="{BB962C8B-B14F-4D97-AF65-F5344CB8AC3E}">
        <p14:creationId xmlns:p14="http://schemas.microsoft.com/office/powerpoint/2010/main" val="8521161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93</a:t>
            </a:fld>
            <a:endParaRPr lang="en-US" dirty="0"/>
          </a:p>
        </p:txBody>
      </p:sp>
    </p:spTree>
    <p:extLst>
      <p:ext uri="{BB962C8B-B14F-4D97-AF65-F5344CB8AC3E}">
        <p14:creationId xmlns:p14="http://schemas.microsoft.com/office/powerpoint/2010/main" val="18301501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Government employees work with ‘other people’s money</a:t>
            </a:r>
          </a:p>
          <a:p>
            <a:endParaRPr lang="en-US" dirty="0" smtClean="0"/>
          </a:p>
          <a:p>
            <a:r>
              <a:rPr lang="en-US" dirty="0" smtClean="0"/>
              <a:t>We have 200,000 years of human experience that confirms that people, generally speaking, care less about other people’s money</a:t>
            </a:r>
          </a:p>
          <a:p>
            <a:endParaRPr lang="en-US" dirty="0" smtClean="0"/>
          </a:p>
          <a:p>
            <a:r>
              <a:rPr lang="en-US" dirty="0" smtClean="0"/>
              <a:t>That is, in part, why we have government ethics.</a:t>
            </a:r>
          </a:p>
          <a:p>
            <a:pPr marL="628650" lvl="1" indent="-171450">
              <a:buFont typeface="Wingdings" panose="05000000000000000000" pitchFamily="2" charset="2"/>
              <a:buChar char="§"/>
            </a:pPr>
            <a:r>
              <a:rPr lang="en-US" dirty="0" smtClean="0"/>
              <a:t>Really, do we have to have</a:t>
            </a:r>
            <a:r>
              <a:rPr lang="en-US" baseline="0" dirty="0" smtClean="0"/>
              <a:t> training to tell people not to steal?  It’s crazy.</a:t>
            </a:r>
          </a:p>
          <a:p>
            <a:pPr marL="628650" lvl="1" indent="-171450">
              <a:buFont typeface="Wingdings" panose="05000000000000000000" pitchFamily="2" charset="2"/>
              <a:buChar char="§"/>
            </a:pPr>
            <a:r>
              <a:rPr lang="en-US" baseline="0" dirty="0" smtClean="0"/>
              <a:t>But, what are the odds that we won’t have a corruption case this year, this month, this week?</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94</a:t>
            </a:fld>
            <a:endParaRPr lang="en-US" dirty="0"/>
          </a:p>
        </p:txBody>
      </p:sp>
    </p:spTree>
    <p:extLst>
      <p:ext uri="{BB962C8B-B14F-4D97-AF65-F5344CB8AC3E}">
        <p14:creationId xmlns:p14="http://schemas.microsoft.com/office/powerpoint/2010/main" val="2091281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History:  We’ve had over 200 years of public procurement and corruption</a:t>
            </a:r>
          </a:p>
          <a:p>
            <a:endParaRPr lang="en-US" dirty="0" smtClean="0"/>
          </a:p>
          <a:p>
            <a:r>
              <a:rPr lang="en-US" dirty="0" smtClean="0"/>
              <a:t>Laws &amp; Rules are responsive, but often fight the last battle</a:t>
            </a:r>
          </a:p>
          <a:p>
            <a:endParaRPr lang="en-US" dirty="0" smtClean="0"/>
          </a:p>
          <a:p>
            <a:r>
              <a:rPr lang="en-US" dirty="0" smtClean="0"/>
              <a:t>Compliance requires</a:t>
            </a:r>
            <a:r>
              <a:rPr lang="en-US" baseline="0" dirty="0" smtClean="0"/>
              <a:t> vigilance, awareness, and purposefulness</a:t>
            </a:r>
          </a:p>
          <a:p>
            <a:endParaRPr lang="en-US" baseline="0" dirty="0" smtClean="0"/>
          </a:p>
        </p:txBody>
      </p:sp>
      <p:sp>
        <p:nvSpPr>
          <p:cNvPr id="4" name="Slide Number Placeholder 3"/>
          <p:cNvSpPr>
            <a:spLocks noGrp="1"/>
          </p:cNvSpPr>
          <p:nvPr>
            <p:ph type="sldNum" sz="quarter" idx="10"/>
          </p:nvPr>
        </p:nvSpPr>
        <p:spPr/>
        <p:txBody>
          <a:bodyPr/>
          <a:lstStyle/>
          <a:p>
            <a:fld id="{0C46630D-62CA-4F3A-9993-42F0F507BD4C}" type="slidenum">
              <a:rPr lang="en-US" smtClean="0"/>
              <a:pPr/>
              <a:t>95</a:t>
            </a:fld>
            <a:endParaRPr lang="en-US" dirty="0"/>
          </a:p>
        </p:txBody>
      </p:sp>
    </p:spTree>
    <p:extLst>
      <p:ext uri="{BB962C8B-B14F-4D97-AF65-F5344CB8AC3E}">
        <p14:creationId xmlns:p14="http://schemas.microsoft.com/office/powerpoint/2010/main" val="1996030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baseline="0" dirty="0" smtClean="0"/>
              <a:t>Plan Ahead – </a:t>
            </a:r>
          </a:p>
          <a:p>
            <a:endParaRPr lang="en-US" baseline="0" dirty="0" smtClean="0"/>
          </a:p>
          <a:p>
            <a:r>
              <a:rPr lang="en-US" baseline="0" dirty="0" smtClean="0"/>
              <a:t>Every situation is unique, but, there are some common sense practical steps that likely help manage procurement ethics issues – </a:t>
            </a:r>
          </a:p>
          <a:p>
            <a:endParaRPr lang="en-US" baseline="0" dirty="0" smtClean="0"/>
          </a:p>
          <a:p>
            <a:r>
              <a:rPr lang="en-US" baseline="0" dirty="0" smtClean="0"/>
              <a:t>Ethics policy</a:t>
            </a:r>
          </a:p>
          <a:p>
            <a:pPr marL="628650" lvl="1" indent="-171450">
              <a:buFont typeface="Wingdings" panose="05000000000000000000" pitchFamily="2" charset="2"/>
              <a:buChar char="§"/>
            </a:pPr>
            <a:r>
              <a:rPr lang="en-US" baseline="0" dirty="0" smtClean="0"/>
              <a:t>Have an ethics policy</a:t>
            </a:r>
          </a:p>
          <a:p>
            <a:pPr marL="628650" lvl="1" indent="-171450">
              <a:buFont typeface="Wingdings" panose="05000000000000000000" pitchFamily="2" charset="2"/>
              <a:buChar char="§"/>
            </a:pPr>
            <a:r>
              <a:rPr lang="en-US" baseline="0" dirty="0" smtClean="0"/>
              <a:t>Make it meaningful – firm bright lines; Accountability and consequences</a:t>
            </a:r>
          </a:p>
          <a:p>
            <a:endParaRPr lang="en-US" baseline="0" dirty="0" smtClean="0"/>
          </a:p>
          <a:p>
            <a:r>
              <a:rPr lang="en-US" baseline="0" dirty="0" smtClean="0"/>
              <a:t>Ethics training</a:t>
            </a:r>
          </a:p>
          <a:p>
            <a:pPr marL="628650" lvl="1" indent="-171450">
              <a:buFont typeface="Wingdings" panose="05000000000000000000" pitchFamily="2" charset="2"/>
              <a:buChar char="§"/>
            </a:pPr>
            <a:r>
              <a:rPr lang="en-US" baseline="0" dirty="0" smtClean="0"/>
              <a:t>Provide regular training</a:t>
            </a:r>
          </a:p>
          <a:p>
            <a:pPr marL="628650" lvl="1" indent="-171450">
              <a:buFont typeface="Wingdings" panose="05000000000000000000" pitchFamily="2" charset="2"/>
              <a:buChar char="§"/>
            </a:pPr>
            <a:r>
              <a:rPr lang="en-US" baseline="0" dirty="0" smtClean="0"/>
              <a:t>Keep it fresh</a:t>
            </a:r>
          </a:p>
          <a:p>
            <a:pPr marL="628650" lvl="1" indent="-171450">
              <a:buFont typeface="Wingdings" panose="05000000000000000000" pitchFamily="2" charset="2"/>
              <a:buChar char="§"/>
            </a:pPr>
            <a:r>
              <a:rPr lang="en-US" baseline="0" dirty="0" smtClean="0"/>
              <a:t>Make it a priority</a:t>
            </a:r>
          </a:p>
          <a:p>
            <a:endParaRPr lang="en-US" baseline="0" dirty="0" smtClean="0"/>
          </a:p>
          <a:p>
            <a:r>
              <a:rPr lang="en-US" baseline="0" dirty="0" smtClean="0"/>
              <a:t>Ethics advisor/ombudsman/officer [agencies are required by law to have one]</a:t>
            </a:r>
          </a:p>
          <a:p>
            <a:pPr marL="628650" lvl="1" indent="-171450">
              <a:buFont typeface="Wingdings" panose="05000000000000000000" pitchFamily="2" charset="2"/>
              <a:buChar char="§"/>
            </a:pPr>
            <a:r>
              <a:rPr lang="en-US" baseline="0" dirty="0" smtClean="0"/>
              <a:t>Provide a resource to help people – your staff may feel more comfortable going to them to stay on the right path … or to ferret out problems</a:t>
            </a:r>
          </a:p>
          <a:p>
            <a:pPr marL="628650" lvl="1" indent="-171450">
              <a:buFont typeface="Wingdings" panose="05000000000000000000" pitchFamily="2" charset="2"/>
              <a:buChar char="§"/>
            </a:pPr>
            <a:r>
              <a:rPr lang="en-US" baseline="0" dirty="0" smtClean="0"/>
              <a:t>Make sure they understand government procurement</a:t>
            </a:r>
          </a:p>
          <a:p>
            <a:pPr marL="628650" lvl="1" indent="-171450">
              <a:buFont typeface="Wingdings" panose="05000000000000000000" pitchFamily="2" charset="2"/>
              <a:buChar char="§"/>
            </a:pPr>
            <a:r>
              <a:rPr lang="en-US" baseline="0" dirty="0" smtClean="0"/>
              <a:t>Not an ‘empty suit’</a:t>
            </a:r>
          </a:p>
          <a:p>
            <a:pPr marL="628650" lvl="1" indent="-171450">
              <a:buFont typeface="Wingdings" panose="05000000000000000000" pitchFamily="2" charset="2"/>
              <a:buChar char="§"/>
            </a:pPr>
            <a:r>
              <a:rPr lang="en-US" baseline="0" dirty="0" smtClean="0"/>
              <a:t>Use an anonymous hotline – these work</a:t>
            </a:r>
          </a:p>
          <a:p>
            <a:endParaRPr lang="en-US" baseline="0" dirty="0" smtClean="0"/>
          </a:p>
          <a:p>
            <a:r>
              <a:rPr lang="en-US" baseline="0" dirty="0" smtClean="0"/>
              <a:t>Procurement checks and balances</a:t>
            </a:r>
          </a:p>
          <a:p>
            <a:pPr marL="628650" lvl="1" indent="-171450">
              <a:buFont typeface="Wingdings" panose="05000000000000000000" pitchFamily="2" charset="2"/>
              <a:buChar char="§"/>
            </a:pPr>
            <a:r>
              <a:rPr lang="en-US" baseline="0" dirty="0" smtClean="0"/>
              <a:t>Do not concentrate authority in one person (Druyun)</a:t>
            </a:r>
          </a:p>
          <a:p>
            <a:endParaRPr lang="en-US" baseline="0" dirty="0" smtClean="0"/>
          </a:p>
          <a:p>
            <a:r>
              <a:rPr lang="en-US" baseline="0" dirty="0" smtClean="0"/>
              <a:t>Audits</a:t>
            </a:r>
          </a:p>
          <a:p>
            <a:pPr marL="628650" lvl="1" indent="-171450">
              <a:buFont typeface="Wingdings" panose="05000000000000000000" pitchFamily="2" charset="2"/>
              <a:buChar char="§"/>
            </a:pPr>
            <a:r>
              <a:rPr lang="en-US" baseline="0" dirty="0" smtClean="0"/>
              <a:t>Encourage &amp; conduct robust audits (internal and external) of your operations</a:t>
            </a:r>
          </a:p>
          <a:p>
            <a:pPr marL="628650" lvl="1" indent="-171450">
              <a:buFont typeface="Wingdings" panose="05000000000000000000" pitchFamily="2" charset="2"/>
              <a:buChar char="§"/>
            </a:pPr>
            <a:r>
              <a:rPr lang="en-US" baseline="0" dirty="0" smtClean="0"/>
              <a:t>Need to be independent</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96</a:t>
            </a:fld>
            <a:endParaRPr lang="en-US" dirty="0"/>
          </a:p>
        </p:txBody>
      </p:sp>
    </p:spTree>
    <p:extLst>
      <p:ext uri="{BB962C8B-B14F-4D97-AF65-F5344CB8AC3E}">
        <p14:creationId xmlns:p14="http://schemas.microsoft.com/office/powerpoint/2010/main" val="1460998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If your mom reads about you in the paper … or online … let it be for your good work; not that you are unethical.</a:t>
            </a:r>
          </a:p>
          <a:p>
            <a:endParaRPr lang="en-US" dirty="0" smtClean="0"/>
          </a:p>
          <a:p>
            <a:endParaRPr lang="en-US" dirty="0" smtClean="0"/>
          </a:p>
          <a:p>
            <a:endParaRPr lang="en-US" dirty="0" smtClean="0"/>
          </a:p>
          <a:p>
            <a:r>
              <a:rPr lang="en-US" dirty="0" smtClean="0"/>
              <a:t>1973, His Burial Too, Catherine Aird</a:t>
            </a:r>
            <a:endParaRPr lang="en-US" dirty="0"/>
          </a:p>
        </p:txBody>
      </p:sp>
      <p:sp>
        <p:nvSpPr>
          <p:cNvPr id="4" name="Slide Number Placeholder 3"/>
          <p:cNvSpPr>
            <a:spLocks noGrp="1"/>
          </p:cNvSpPr>
          <p:nvPr>
            <p:ph type="sldNum" sz="quarter" idx="10"/>
          </p:nvPr>
        </p:nvSpPr>
        <p:spPr/>
        <p:txBody>
          <a:bodyPr/>
          <a:lstStyle/>
          <a:p>
            <a:fld id="{770D7BE4-9A21-468B-8B85-0AF3C3B5074F}" type="slidenum">
              <a:rPr lang="en-US" smtClean="0"/>
              <a:pPr/>
              <a:t>97</a:t>
            </a:fld>
            <a:endParaRPr lang="en-US" dirty="0"/>
          </a:p>
        </p:txBody>
      </p:sp>
    </p:spTree>
    <p:extLst>
      <p:ext uri="{BB962C8B-B14F-4D97-AF65-F5344CB8AC3E}">
        <p14:creationId xmlns:p14="http://schemas.microsoft.com/office/powerpoint/2010/main" val="36839202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98</a:t>
            </a:fld>
            <a:endParaRPr lang="en-US" dirty="0"/>
          </a:p>
        </p:txBody>
      </p:sp>
    </p:spTree>
    <p:extLst>
      <p:ext uri="{BB962C8B-B14F-4D97-AF65-F5344CB8AC3E}">
        <p14:creationId xmlns:p14="http://schemas.microsoft.com/office/powerpoint/2010/main" val="12403511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r>
              <a:rPr lang="en-US" dirty="0" smtClean="0"/>
              <a:t>NIGP:  National Institute of Governmental Purchasing</a:t>
            </a:r>
          </a:p>
          <a:p>
            <a:endParaRPr lang="en-US" dirty="0" smtClean="0"/>
          </a:p>
          <a:p>
            <a:r>
              <a:rPr lang="en-US" dirty="0" smtClean="0"/>
              <a:t>NASPO:  National Association of State Procurement Officials</a:t>
            </a:r>
          </a:p>
          <a:p>
            <a:endParaRPr lang="en-US" dirty="0" smtClean="0"/>
          </a:p>
          <a:p>
            <a:r>
              <a:rPr lang="en-US" dirty="0" smtClean="0"/>
              <a:t>NAEP:</a:t>
            </a:r>
            <a:r>
              <a:rPr lang="en-US" baseline="0" dirty="0" smtClean="0"/>
              <a:t>  </a:t>
            </a:r>
            <a:r>
              <a:rPr lang="en-US" dirty="0" smtClean="0"/>
              <a:t>National Association of Educational Procurement </a:t>
            </a:r>
          </a:p>
          <a:p>
            <a:endParaRPr lang="en-US" dirty="0" smtClean="0"/>
          </a:p>
          <a:p>
            <a:r>
              <a:rPr lang="en-US" dirty="0" smtClean="0"/>
              <a:t>MRSC:  </a:t>
            </a:r>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99</a:t>
            </a:fld>
            <a:endParaRPr lang="en-US" dirty="0"/>
          </a:p>
        </p:txBody>
      </p:sp>
    </p:spTree>
    <p:extLst>
      <p:ext uri="{BB962C8B-B14F-4D97-AF65-F5344CB8AC3E}">
        <p14:creationId xmlns:p14="http://schemas.microsoft.com/office/powerpoint/2010/main" val="15917213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692150"/>
            <a:ext cx="25971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6630D-62CA-4F3A-9993-42F0F507BD4C}" type="slidenum">
              <a:rPr lang="en-US" smtClean="0"/>
              <a:pPr/>
              <a:t>100</a:t>
            </a:fld>
            <a:endParaRPr lang="en-US" dirty="0"/>
          </a:p>
        </p:txBody>
      </p:sp>
    </p:spTree>
    <p:extLst>
      <p:ext uri="{BB962C8B-B14F-4D97-AF65-F5344CB8AC3E}">
        <p14:creationId xmlns:p14="http://schemas.microsoft.com/office/powerpoint/2010/main" val="382593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828802"/>
            <a:ext cx="5886450" cy="2569633"/>
          </a:xfrm>
        </p:spPr>
        <p:txBody>
          <a:bodyPr anchor="b">
            <a:noAutofit/>
          </a:bodyPr>
          <a:lstStyle>
            <a:lvl1pPr>
              <a:defRPr sz="5400" cap="sm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514350" y="4673600"/>
            <a:ext cx="5886450" cy="2336800"/>
          </a:xfrm>
        </p:spPr>
        <p:txBody>
          <a:bodyPr>
            <a:normAutofit/>
          </a:bodyPr>
          <a:lstStyle>
            <a:lvl1pPr marL="0" indent="0" algn="ctr">
              <a:spcBef>
                <a:spcPts val="1200"/>
              </a:spcBef>
              <a:buNone/>
              <a:defRPr sz="2800" cap="small" baseline="0">
                <a:solidFill>
                  <a:schemeClr val="tx1">
                    <a:lumMod val="75000"/>
                    <a:lumOff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92CEE99-168B-4E35-8CE8-8FEBAF4E4DA9}" type="datetime1">
              <a:rPr lang="en-US" smtClean="0"/>
              <a:pPr/>
              <a:t>11/2/2015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a:t>
            </a:fld>
            <a:endParaRPr lang="en-US" dirty="0"/>
          </a:p>
        </p:txBody>
      </p:sp>
      <p:cxnSp>
        <p:nvCxnSpPr>
          <p:cNvPr id="8" name="Straight Connector 7"/>
          <p:cNvCxnSpPr/>
          <p:nvPr/>
        </p:nvCxnSpPr>
        <p:spPr>
          <a:xfrm>
            <a:off x="514350" y="4531360"/>
            <a:ext cx="588645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4CDB2-5AFA-4FEF-87CA-22C5BC7AE6BF}" type="datetime1">
              <a:rPr lang="en-US" smtClean="0"/>
              <a:pPr/>
              <a:t>11/2/2015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812800"/>
            <a:ext cx="1543050" cy="78232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812800"/>
            <a:ext cx="4514850" cy="782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B9083C-792C-4762-A943-033BE21D22E5}" type="datetime1">
              <a:rPr lang="en-US" smtClean="0"/>
              <a:pPr/>
              <a:t>11/2/2015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lvl1pPr algn="ctr">
              <a:defRPr sz="28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22777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336800"/>
            <a:ext cx="5829300" cy="1016000"/>
          </a:xfrm>
        </p:spPr>
        <p:txBody>
          <a:bodyPr/>
          <a:lstStyle>
            <a:lvl1pPr>
              <a:defRPr sz="2800">
                <a:solidFill>
                  <a:srgbClr val="7030A0"/>
                </a:solidFill>
                <a:latin typeface="+mj-lt"/>
                <a:ea typeface="Arial Hebrew" charset="0"/>
                <a:cs typeface="Arial Hebrew"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28600" y="3352800"/>
            <a:ext cx="5829300" cy="5588000"/>
          </a:xfrm>
        </p:spPr>
        <p:txBody>
          <a:bodyPr/>
          <a:lstStyle>
            <a:lvl1pPr>
              <a:buClr>
                <a:srgbClr val="324C80"/>
              </a:buCl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9572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ctr">
              <a:defRPr sz="2800" b="1" cap="none">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541735" y="3875620"/>
            <a:ext cx="5829300" cy="2000249"/>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838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228600" y="3352800"/>
            <a:ext cx="2857500" cy="53848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00400" y="3352800"/>
            <a:ext cx="2857500" cy="53848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604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173816"/>
            <a:ext cx="6172200" cy="1077384"/>
          </a:xfrm>
        </p:spPr>
        <p:txBody>
          <a:bodyPr/>
          <a:lstStyle>
            <a:lvl1pPr>
              <a:defRPr sz="280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1" y="3312584"/>
            <a:ext cx="3030141" cy="853016"/>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4328585"/>
            <a:ext cx="3030141" cy="4510617"/>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86152" y="3312584"/>
            <a:ext cx="3031331" cy="853016"/>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4328585"/>
            <a:ext cx="3031331" cy="4510617"/>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6593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659501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89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1644649"/>
            <a:ext cx="2256235" cy="1549400"/>
          </a:xfrm>
        </p:spPr>
        <p:txBody>
          <a:bodyPr anchor="b"/>
          <a:lstStyle>
            <a:lvl1pPr algn="l">
              <a:defRPr sz="2000"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681288" y="1968501"/>
            <a:ext cx="3833813" cy="6991351"/>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1" y="3194051"/>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399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82880" indent="-182880">
              <a:spcBef>
                <a:spcPts val="1200"/>
              </a:spcBef>
              <a:buFont typeface="Wingdings" panose="05000000000000000000" pitchFamily="2" charset="2"/>
              <a:buChar char="§"/>
              <a:defRPr sz="2800"/>
            </a:lvl1pPr>
            <a:lvl2pPr marL="457200" indent="-182880">
              <a:spcBef>
                <a:spcPts val="600"/>
              </a:spcBef>
              <a:buFont typeface="Wingdings" panose="05000000000000000000" pitchFamily="2" charset="2"/>
              <a:buChar char="§"/>
              <a:defRPr/>
            </a:lvl2pPr>
            <a:lvl3pPr marL="731520" indent="-182880">
              <a:buFont typeface="Wingdings" panose="05000000000000000000" pitchFamily="2" charset="2"/>
              <a:buChar cha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CF5E8B2-C21A-4AEC-9046-5BE331A72DFD}" type="datetime1">
              <a:rPr lang="en-US" smtClean="0"/>
              <a:pPr/>
              <a:t>11/2/2015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atin typeface="+mj-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44216" y="2032001"/>
            <a:ext cx="4114800" cy="42714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396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6198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00576" y="1828800"/>
            <a:ext cx="1457325" cy="7112000"/>
          </a:xfrm>
        </p:spPr>
        <p:txBody>
          <a:bodyPr vert="eaVert"/>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1" y="1828800"/>
            <a:ext cx="4257675" cy="7112000"/>
          </a:xfrm>
        </p:spPr>
        <p:txBody>
          <a:bodyPr vert="eaVert"/>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20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1735" y="3149602"/>
            <a:ext cx="5829300" cy="2933700"/>
          </a:xfrm>
        </p:spPr>
        <p:txBody>
          <a:bodyPr anchor="b">
            <a:normAutofit/>
          </a:bodyPr>
          <a:lstStyle>
            <a:lvl1pPr algn="l">
              <a:defRPr sz="4400" b="0" cap="small"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541735" y="6169154"/>
            <a:ext cx="5829300" cy="2000249"/>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7FF171F-691A-4073-B883-FF6AC8D6133C}" type="datetime1">
              <a:rPr lang="en-US" smtClean="0"/>
              <a:pPr/>
              <a:t>11/2/2015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a:t>
            </a:fld>
            <a:endParaRPr lang="en-US" dirty="0"/>
          </a:p>
        </p:txBody>
      </p:sp>
      <p:cxnSp>
        <p:nvCxnSpPr>
          <p:cNvPr id="7" name="Straight Connector 6"/>
          <p:cNvCxnSpPr/>
          <p:nvPr/>
        </p:nvCxnSpPr>
        <p:spPr>
          <a:xfrm>
            <a:off x="548640" y="6132576"/>
            <a:ext cx="588645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342900" y="2231136"/>
            <a:ext cx="3028950" cy="6291072"/>
          </a:xfrm>
        </p:spPr>
        <p:txBody>
          <a:bodyPr/>
          <a:lstStyle>
            <a:lvl1pPr marL="182880" indent="-182880">
              <a:buFont typeface="Wingdings" panose="05000000000000000000" pitchFamily="2" charset="2"/>
              <a:buChar char="§"/>
              <a:defRPr sz="2800"/>
            </a:lvl1pPr>
            <a:lvl2pPr marL="457200" indent="-18288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486150" y="2231136"/>
            <a:ext cx="3028950" cy="6291072"/>
          </a:xfrm>
        </p:spPr>
        <p:txBody>
          <a:bodyPr/>
          <a:lstStyle>
            <a:lvl1pPr marL="182880" indent="-182880">
              <a:buFont typeface="Wingdings" panose="05000000000000000000" pitchFamily="2" charset="2"/>
              <a:buChar char="§"/>
              <a:defRPr sz="2800"/>
            </a:lvl1pPr>
            <a:lvl2pPr marL="457200" indent="-18288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8562EC6-604E-4155-A90F-35ABCEA4BECB}" type="datetime1">
              <a:rPr lang="en-US" smtClean="0"/>
              <a:pPr/>
              <a:t>11/2/2015</a:t>
            </a:fld>
            <a:endParaRPr lang="en-US" dirty="0"/>
          </a:p>
        </p:txBody>
      </p:sp>
      <p:sp>
        <p:nvSpPr>
          <p:cNvPr id="6" name="Footer Placeholder 5"/>
          <p:cNvSpPr>
            <a:spLocks noGrp="1"/>
          </p:cNvSpPr>
          <p:nvPr>
            <p:ph type="ftr" sz="quarter" idx="11"/>
          </p:nvPr>
        </p:nvSpPr>
        <p:spPr/>
        <p:txBody>
          <a:bodyPr/>
          <a:lstStyle/>
          <a:p>
            <a:r>
              <a:rPr lang="en-US" dirty="0" smtClean="0"/>
              <a:t>Procurement Ethics</a:t>
            </a:r>
            <a:endParaRPr lang="en-US" dirty="0"/>
          </a:p>
        </p:txBody>
      </p:sp>
      <p:sp>
        <p:nvSpPr>
          <p:cNvPr id="7" name="Slide Number Placeholder 6"/>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2900" y="2235200"/>
            <a:ext cx="2948940" cy="853016"/>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42900" y="3251200"/>
            <a:ext cx="2948940" cy="5268384"/>
          </a:xfrm>
        </p:spPr>
        <p:txBody>
          <a:bodyPr/>
          <a:lstStyle>
            <a:lvl1pPr marL="182880" indent="-182880">
              <a:buFont typeface="Wingdings" panose="05000000000000000000" pitchFamily="2"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566160" y="2235200"/>
            <a:ext cx="2948940" cy="853016"/>
          </a:xfrm>
          <a:noFill/>
          <a:ln>
            <a:noFill/>
          </a:ln>
          <a:effectLst/>
        </p:spPr>
        <p:style>
          <a:lnRef idx="3">
            <a:schemeClr val="lt1"/>
          </a:lnRef>
          <a:fillRef idx="1">
            <a:schemeClr val="accent2"/>
          </a:fillRef>
          <a:effectRef idx="1">
            <a:schemeClr val="accent2"/>
          </a:effectRef>
          <a:fontRef idx="none"/>
        </p:style>
        <p:txBody>
          <a:bodyPr anchor="ctr">
            <a:noAutofit/>
          </a:bodyPr>
          <a:lstStyle>
            <a:lvl1pPr marL="0" indent="0" algn="ctr">
              <a:buNone/>
              <a:defRPr lang="en-US" sz="2800" b="0"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566160" y="3251200"/>
            <a:ext cx="2948940" cy="5268384"/>
          </a:xfrm>
        </p:spPr>
        <p:txBody>
          <a:bodyPr/>
          <a:lstStyle>
            <a:lvl1pPr marL="182880" indent="-182880">
              <a:buFont typeface="Wingdings" panose="05000000000000000000" pitchFamily="2"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AEB26345-1C6C-49BD-890C-D9A93C4A8C7C}" type="datetime1">
              <a:rPr lang="en-US" smtClean="0"/>
              <a:pPr/>
              <a:t>11/2/2015</a:t>
            </a:fld>
            <a:endParaRPr lang="en-US" dirty="0"/>
          </a:p>
        </p:txBody>
      </p:sp>
      <p:sp>
        <p:nvSpPr>
          <p:cNvPr id="8" name="Footer Placeholder 7"/>
          <p:cNvSpPr>
            <a:spLocks noGrp="1"/>
          </p:cNvSpPr>
          <p:nvPr>
            <p:ph type="ftr" sz="quarter" idx="11"/>
          </p:nvPr>
        </p:nvSpPr>
        <p:spPr/>
        <p:txBody>
          <a:bodyPr/>
          <a:lstStyle/>
          <a:p>
            <a:r>
              <a:rPr lang="en-US" dirty="0" smtClean="0"/>
              <a:t>Procurement Ethics</a:t>
            </a:r>
            <a:endParaRPr lang="en-US" dirty="0"/>
          </a:p>
        </p:txBody>
      </p:sp>
      <p:sp>
        <p:nvSpPr>
          <p:cNvPr id="9" name="Slide Number Placeholder 8"/>
          <p:cNvSpPr>
            <a:spLocks noGrp="1"/>
          </p:cNvSpPr>
          <p:nvPr>
            <p:ph type="sldNum" sz="quarter" idx="12"/>
          </p:nvPr>
        </p:nvSpPr>
        <p:spPr/>
        <p:txBody>
          <a:bodyPr/>
          <a:lstStyle/>
          <a:p>
            <a:fld id="{40C82A42-0710-49D9-945B-1558165D24DB}" type="slidenum">
              <a:rPr lang="en-US" smtClean="0"/>
              <a:pPr/>
              <a:t>‹#›</a:t>
            </a:fld>
            <a:endParaRPr lang="en-US" dirty="0"/>
          </a:p>
        </p:txBody>
      </p:sp>
      <p:cxnSp>
        <p:nvCxnSpPr>
          <p:cNvPr id="11" name="Straight Connector 10"/>
          <p:cNvCxnSpPr/>
          <p:nvPr/>
        </p:nvCxnSpPr>
        <p:spPr>
          <a:xfrm rot="5400000">
            <a:off x="289858" y="5394663"/>
            <a:ext cx="6278880" cy="5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DBC338-5DF1-4D08-B7B0-8D4BE795D9FB}" type="datetime1">
              <a:rPr lang="en-US" smtClean="0"/>
              <a:pPr/>
              <a:t>11/2/2015</a:t>
            </a:fld>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5CA7B-A6A1-4FAF-9CA1-6DB6C1EC841E}" type="datetime1">
              <a:rPr lang="en-US" smtClean="0"/>
              <a:pPr/>
              <a:t>11/2/2015</a:t>
            </a:fld>
            <a:endParaRPr lang="en-US" dirty="0"/>
          </a:p>
        </p:txBody>
      </p:sp>
      <p:sp>
        <p:nvSpPr>
          <p:cNvPr id="3" name="Footer Placeholder 2"/>
          <p:cNvSpPr>
            <a:spLocks noGrp="1"/>
          </p:cNvSpPr>
          <p:nvPr>
            <p:ph type="ftr" sz="quarter" idx="11"/>
          </p:nvPr>
        </p:nvSpPr>
        <p:spPr/>
        <p:txBody>
          <a:bodyPr/>
          <a:lstStyle/>
          <a:p>
            <a:r>
              <a:rPr lang="en-US" dirty="0" smtClean="0"/>
              <a:t>Procurement Ethics</a:t>
            </a:r>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056107"/>
            <a:ext cx="1604772" cy="1682496"/>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228850" y="1056107"/>
            <a:ext cx="4286250" cy="7437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1" y="2840738"/>
            <a:ext cx="1604772" cy="56581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D6CF7-0A7D-45FE-8693-A43995323FAD}" type="datetime1">
              <a:rPr lang="en-US" smtClean="0"/>
              <a:pPr/>
              <a:t>11/2/2015</a:t>
            </a:fld>
            <a:endParaRPr lang="en-US" dirty="0"/>
          </a:p>
        </p:txBody>
      </p:sp>
      <p:sp>
        <p:nvSpPr>
          <p:cNvPr id="6" name="Footer Placeholder 5"/>
          <p:cNvSpPr>
            <a:spLocks noGrp="1"/>
          </p:cNvSpPr>
          <p:nvPr>
            <p:ph type="ftr" sz="quarter" idx="11"/>
          </p:nvPr>
        </p:nvSpPr>
        <p:spPr/>
        <p:txBody>
          <a:bodyPr/>
          <a:lstStyle/>
          <a:p>
            <a:r>
              <a:rPr lang="en-US" dirty="0" smtClean="0"/>
              <a:t>Procurement Ethics</a:t>
            </a:r>
            <a:endParaRPr lang="en-US" dirty="0"/>
          </a:p>
        </p:txBody>
      </p:sp>
      <p:sp>
        <p:nvSpPr>
          <p:cNvPr id="7" name="Slide Number Placeholder 6"/>
          <p:cNvSpPr>
            <a:spLocks noGrp="1"/>
          </p:cNvSpPr>
          <p:nvPr>
            <p:ph type="sldNum" sz="quarter" idx="12"/>
          </p:nvPr>
        </p:nvSpPr>
        <p:spPr/>
        <p:txBody>
          <a:bodyPr/>
          <a:lstStyle/>
          <a:p>
            <a:fld id="{40C82A42-0710-49D9-945B-1558165D24DB}" type="slidenum">
              <a:rPr lang="en-US" smtClean="0"/>
              <a:pPr/>
              <a:t>‹#›</a:t>
            </a:fld>
            <a:endParaRPr lang="en-US" dirty="0"/>
          </a:p>
        </p:txBody>
      </p:sp>
      <p:cxnSp>
        <p:nvCxnSpPr>
          <p:cNvPr id="9" name="Straight Connector 8"/>
          <p:cNvCxnSpPr/>
          <p:nvPr/>
        </p:nvCxnSpPr>
        <p:spPr>
          <a:xfrm rot="5400000">
            <a:off x="-1636707" y="4774071"/>
            <a:ext cx="743712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056640"/>
            <a:ext cx="1607010" cy="168656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143958" y="1117603"/>
            <a:ext cx="4428293" cy="7333941"/>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42900" y="2844800"/>
            <a:ext cx="1604772" cy="5657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A0886-352D-44FB-B132-358E7B098C7D}" type="datetime1">
              <a:rPr lang="en-US" smtClean="0"/>
              <a:pPr/>
              <a:t>11/2/2015</a:t>
            </a:fld>
            <a:endParaRPr lang="en-US" dirty="0"/>
          </a:p>
        </p:txBody>
      </p:sp>
      <p:sp>
        <p:nvSpPr>
          <p:cNvPr id="6" name="Footer Placeholder 5"/>
          <p:cNvSpPr>
            <a:spLocks noGrp="1"/>
          </p:cNvSpPr>
          <p:nvPr>
            <p:ph type="ftr" sz="quarter" idx="11"/>
          </p:nvPr>
        </p:nvSpPr>
        <p:spPr/>
        <p:txBody>
          <a:bodyPr/>
          <a:lstStyle/>
          <a:p>
            <a:r>
              <a:rPr lang="en-US" dirty="0" smtClean="0"/>
              <a:t>Procurement Ethics</a:t>
            </a:r>
            <a:endParaRPr lang="en-US" dirty="0"/>
          </a:p>
        </p:txBody>
      </p:sp>
      <p:sp>
        <p:nvSpPr>
          <p:cNvPr id="7" name="Slide Number Placeholder 6"/>
          <p:cNvSpPr>
            <a:spLocks noGrp="1"/>
          </p:cNvSpPr>
          <p:nvPr>
            <p:ph type="sldNum" sz="quarter" idx="12"/>
          </p:nvPr>
        </p:nvSpPr>
        <p:spPr/>
        <p:txBody>
          <a:bodyPr/>
          <a:lstStyle/>
          <a:p>
            <a:fld id="{40C82A42-0710-49D9-945B-1558165D24D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94381"/>
            <a:ext cx="685800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42900" y="711200"/>
            <a:ext cx="6172200" cy="1320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2133600"/>
            <a:ext cx="6172200" cy="650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6858000" cy="487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342900" y="24384"/>
            <a:ext cx="2171700" cy="438912"/>
          </a:xfrm>
          <a:prstGeom prst="rect">
            <a:avLst/>
          </a:prstGeom>
        </p:spPr>
        <p:txBody>
          <a:bodyPr vert="horz" lIns="91440" tIns="45720" rIns="91440" bIns="45720" rtlCol="0" anchor="ctr"/>
          <a:lstStyle>
            <a:lvl1pPr algn="l">
              <a:defRPr sz="1200">
                <a:solidFill>
                  <a:srgbClr val="FFFFFF"/>
                </a:solidFill>
              </a:defRPr>
            </a:lvl1pPr>
          </a:lstStyle>
          <a:p>
            <a:fld id="{27165567-82E4-4B3B-8B46-D4D83CB5FDD5}" type="datetime1">
              <a:rPr lang="en-US" smtClean="0"/>
              <a:pPr/>
              <a:t>11/2/2015</a:t>
            </a:fld>
            <a:endParaRPr lang="en-US" dirty="0"/>
          </a:p>
        </p:txBody>
      </p:sp>
      <p:sp>
        <p:nvSpPr>
          <p:cNvPr id="5" name="Footer Placeholder 4"/>
          <p:cNvSpPr>
            <a:spLocks noGrp="1"/>
          </p:cNvSpPr>
          <p:nvPr>
            <p:ph type="ftr" sz="quarter" idx="3"/>
          </p:nvPr>
        </p:nvSpPr>
        <p:spPr>
          <a:xfrm>
            <a:off x="2571750" y="24384"/>
            <a:ext cx="3086100" cy="438912"/>
          </a:xfrm>
          <a:prstGeom prst="rect">
            <a:avLst/>
          </a:prstGeom>
        </p:spPr>
        <p:txBody>
          <a:bodyPr vert="horz" lIns="91440" tIns="45720" rIns="91440" bIns="45720" rtlCol="0" anchor="ctr"/>
          <a:lstStyle>
            <a:lvl1pPr algn="ctr">
              <a:defRPr sz="1200">
                <a:solidFill>
                  <a:srgbClr val="FFFFFF"/>
                </a:solidFill>
              </a:defRPr>
            </a:lvl1pPr>
          </a:lstStyle>
          <a:p>
            <a:r>
              <a:rPr lang="en-US" dirty="0" smtClean="0"/>
              <a:t>Procurement Ethics</a:t>
            </a:r>
            <a:endParaRPr lang="en-US" dirty="0"/>
          </a:p>
        </p:txBody>
      </p:sp>
      <p:sp>
        <p:nvSpPr>
          <p:cNvPr id="6" name="Slide Number Placeholder 5"/>
          <p:cNvSpPr>
            <a:spLocks noGrp="1"/>
          </p:cNvSpPr>
          <p:nvPr>
            <p:ph type="sldNum" sz="quarter" idx="4"/>
          </p:nvPr>
        </p:nvSpPr>
        <p:spPr>
          <a:xfrm>
            <a:off x="5715000" y="24384"/>
            <a:ext cx="800100" cy="438912"/>
          </a:xfrm>
          <a:prstGeom prst="rect">
            <a:avLst/>
          </a:prstGeom>
        </p:spPr>
        <p:txBody>
          <a:bodyPr vert="horz" lIns="91440" tIns="45720" rIns="91440" bIns="45720" rtlCol="0" anchor="ctr"/>
          <a:lstStyle>
            <a:lvl1pPr algn="l">
              <a:defRPr sz="1400" b="1">
                <a:solidFill>
                  <a:srgbClr val="FFFFFF"/>
                </a:solidFill>
              </a:defRPr>
            </a:lvl1pPr>
          </a:lstStyle>
          <a:p>
            <a:fld id="{40C82A42-0710-49D9-945B-1558165D24D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l" defTabSz="914400" rtl="0" eaLnBrk="1" latinLnBrk="0" hangingPunct="1">
        <a:spcBef>
          <a:spcPct val="0"/>
        </a:spcBef>
        <a:buNone/>
        <a:defRPr sz="36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j-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j-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j-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j-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j-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336800"/>
            <a:ext cx="58293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228600" y="3352800"/>
            <a:ext cx="582930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9240896"/>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rtl="0" eaLnBrk="1" fontAlgn="base" hangingPunct="1">
        <a:spcBef>
          <a:spcPct val="0"/>
        </a:spcBef>
        <a:spcAft>
          <a:spcPct val="0"/>
        </a:spcAft>
        <a:defRPr sz="2800" b="1">
          <a:solidFill>
            <a:srgbClr val="7030A0"/>
          </a:solidFill>
          <a:latin typeface="Calibri"/>
          <a:ea typeface="+mj-ea"/>
          <a:cs typeface="Calibri"/>
        </a:defRPr>
      </a:lvl1pPr>
      <a:lvl2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2pPr>
      <a:lvl3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3pPr>
      <a:lvl4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4pPr>
      <a:lvl5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5pPr>
      <a:lvl6pPr marL="457200" algn="l" rtl="0" eaLnBrk="1" fontAlgn="base" hangingPunct="1">
        <a:spcBef>
          <a:spcPct val="0"/>
        </a:spcBef>
        <a:spcAft>
          <a:spcPct val="0"/>
        </a:spcAft>
        <a:defRPr sz="3200">
          <a:solidFill>
            <a:srgbClr val="1A4454"/>
          </a:solidFill>
          <a:latin typeface="Arial" charset="0"/>
          <a:ea typeface="ＭＳ Ｐゴシック" pitchFamily="-48" charset="-128"/>
        </a:defRPr>
      </a:lvl6pPr>
      <a:lvl7pPr marL="914400" algn="l" rtl="0" eaLnBrk="1" fontAlgn="base" hangingPunct="1">
        <a:spcBef>
          <a:spcPct val="0"/>
        </a:spcBef>
        <a:spcAft>
          <a:spcPct val="0"/>
        </a:spcAft>
        <a:defRPr sz="3200">
          <a:solidFill>
            <a:srgbClr val="1A4454"/>
          </a:solidFill>
          <a:latin typeface="Arial" charset="0"/>
          <a:ea typeface="ＭＳ Ｐゴシック" pitchFamily="-48" charset="-128"/>
        </a:defRPr>
      </a:lvl7pPr>
      <a:lvl8pPr marL="1371600" algn="l" rtl="0" eaLnBrk="1" fontAlgn="base" hangingPunct="1">
        <a:spcBef>
          <a:spcPct val="0"/>
        </a:spcBef>
        <a:spcAft>
          <a:spcPct val="0"/>
        </a:spcAft>
        <a:defRPr sz="3200">
          <a:solidFill>
            <a:srgbClr val="1A4454"/>
          </a:solidFill>
          <a:latin typeface="Arial" charset="0"/>
          <a:ea typeface="ＭＳ Ｐゴシック" pitchFamily="-48" charset="-128"/>
        </a:defRPr>
      </a:lvl8pPr>
      <a:lvl9pPr marL="1828800" algn="l" rtl="0" eaLnBrk="1" fontAlgn="base" hangingPunct="1">
        <a:spcBef>
          <a:spcPct val="0"/>
        </a:spcBef>
        <a:spcAft>
          <a:spcPct val="0"/>
        </a:spcAft>
        <a:defRPr sz="3200">
          <a:solidFill>
            <a:srgbClr val="1A4454"/>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324C80"/>
        </a:buClr>
        <a:buFont typeface="Times" charset="0"/>
        <a:buChar char="•"/>
        <a:defRPr sz="1800">
          <a:solidFill>
            <a:srgbClr val="363636"/>
          </a:solidFill>
          <a:latin typeface="+mj-lt"/>
          <a:ea typeface="+mn-ea"/>
          <a:cs typeface="ＭＳ Ｐゴシック" charset="0"/>
        </a:defRPr>
      </a:lvl1pPr>
      <a:lvl2pPr marL="742950" indent="-285750" algn="l" rtl="0" eaLnBrk="1" fontAlgn="base" hangingPunct="1">
        <a:spcBef>
          <a:spcPct val="20000"/>
        </a:spcBef>
        <a:spcAft>
          <a:spcPct val="0"/>
        </a:spcAft>
        <a:buChar char="–"/>
        <a:defRPr sz="1800">
          <a:solidFill>
            <a:srgbClr val="363636"/>
          </a:solidFill>
          <a:latin typeface="+mj-lt"/>
          <a:ea typeface="+mn-ea"/>
        </a:defRPr>
      </a:lvl2pPr>
      <a:lvl3pPr marL="1143000" indent="-228600" algn="l" rtl="0" eaLnBrk="1" fontAlgn="base" hangingPunct="1">
        <a:spcBef>
          <a:spcPct val="20000"/>
        </a:spcBef>
        <a:spcAft>
          <a:spcPct val="0"/>
        </a:spcAft>
        <a:buClr>
          <a:schemeClr val="tx1">
            <a:lumMod val="50000"/>
            <a:lumOff val="50000"/>
          </a:schemeClr>
        </a:buClr>
        <a:buFont typeface="Wingdings" charset="0"/>
        <a:buChar char="§"/>
        <a:defRPr sz="1800">
          <a:solidFill>
            <a:srgbClr val="363636"/>
          </a:solidFill>
          <a:latin typeface="+mj-lt"/>
          <a:ea typeface="+mn-ea"/>
        </a:defRPr>
      </a:lvl3pPr>
      <a:lvl4pPr marL="1600200" indent="-228600" algn="l" rtl="0" eaLnBrk="1" fontAlgn="base" hangingPunct="1">
        <a:spcBef>
          <a:spcPct val="20000"/>
        </a:spcBef>
        <a:spcAft>
          <a:spcPct val="0"/>
        </a:spcAft>
        <a:buChar char="o"/>
        <a:defRPr sz="1800">
          <a:solidFill>
            <a:srgbClr val="363636"/>
          </a:solidFill>
          <a:latin typeface="+mj-lt"/>
          <a:ea typeface="+mn-ea"/>
        </a:defRPr>
      </a:lvl4pPr>
      <a:lvl5pPr marL="2057400" indent="-228600" algn="l" rtl="0" eaLnBrk="1" fontAlgn="base" hangingPunct="1">
        <a:spcBef>
          <a:spcPct val="20000"/>
        </a:spcBef>
        <a:spcAft>
          <a:spcPct val="0"/>
        </a:spcAft>
        <a:buFont typeface="Times" charset="0"/>
        <a:buChar char="•"/>
        <a:defRPr sz="1800">
          <a:solidFill>
            <a:srgbClr val="363636"/>
          </a:solidFill>
          <a:latin typeface="+mj-lt"/>
          <a:ea typeface="+mn-ea"/>
        </a:defRPr>
      </a:lvl5pPr>
      <a:lvl6pPr marL="25146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6pPr>
      <a:lvl7pPr marL="29718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7pPr>
      <a:lvl8pPr marL="34290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8pPr>
      <a:lvl9pPr marL="38862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des.wa.gov/about/pi/ProcurementReform/Pages/PRTraining.aspx"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www.ethics.wa.gov/TRAINING/Training.ht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dod.mil/dodgc/defense_ethics/"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www.oge.gov/home.aspx"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www.openthebooks.com/"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www.fiscal.wa.gov/checkbook"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hyperlink" Target="http://www.mrsc.org/" TargetMode="External"/><Relationship Id="rId3" Type="http://schemas.openxmlformats.org/officeDocument/2006/relationships/hyperlink" Target="http://www.ethics.wa.gov/" TargetMode="External"/><Relationship Id="rId7" Type="http://schemas.openxmlformats.org/officeDocument/2006/relationships/hyperlink" Target="http://www.naepnet.org/"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www.naspo.org/" TargetMode="External"/><Relationship Id="rId5" Type="http://schemas.openxmlformats.org/officeDocument/2006/relationships/hyperlink" Target="http://www.nigp.org/" TargetMode="External"/><Relationship Id="rId4" Type="http://schemas.openxmlformats.org/officeDocument/2006/relationships/hyperlink" Target="http://www.des.w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514350" y="5791200"/>
            <a:ext cx="5829300" cy="1727200"/>
          </a:xfrm>
        </p:spPr>
        <p:txBody>
          <a:bodyPr/>
          <a:lstStyle/>
          <a:p>
            <a:pPr eaLnBrk="1" hangingPunct="1"/>
            <a:r>
              <a:rPr lang="en-US" dirty="0" smtClean="0">
                <a:ea typeface="ＭＳ Ｐゴシック" charset="0"/>
              </a:rPr>
              <a:t>Procurement Ethics</a:t>
            </a:r>
            <a:endParaRPr lang="en-US" sz="2800" dirty="0">
              <a:solidFill>
                <a:srgbClr val="7030A0"/>
              </a:solidFill>
              <a:latin typeface="+mj-lt"/>
              <a:ea typeface="ＭＳ Ｐゴシック" charset="0"/>
              <a:cs typeface="Calibri"/>
            </a:endParaRPr>
          </a:p>
        </p:txBody>
      </p:sp>
      <p:sp>
        <p:nvSpPr>
          <p:cNvPr id="14339" name="Rectangle 3"/>
          <p:cNvSpPr>
            <a:spLocks noGrp="1" noChangeArrowheads="1"/>
          </p:cNvSpPr>
          <p:nvPr>
            <p:ph type="subTitle" idx="1"/>
          </p:nvPr>
        </p:nvSpPr>
        <p:spPr>
          <a:xfrm>
            <a:off x="1200150" y="7315200"/>
            <a:ext cx="4686300" cy="1016000"/>
          </a:xfrm>
        </p:spPr>
        <p:txBody>
          <a:bodyPr/>
          <a:lstStyle/>
          <a:p>
            <a:pPr eaLnBrk="1" hangingPunct="1"/>
            <a:r>
              <a:rPr lang="en-US" sz="1800" dirty="0" smtClean="0">
                <a:solidFill>
                  <a:srgbClr val="324C80"/>
                </a:solidFill>
                <a:ea typeface="ＭＳ Ｐゴシック" charset="0"/>
              </a:rPr>
              <a:t>Presented by Greg Tolbert &amp; James </a:t>
            </a:r>
            <a:r>
              <a:rPr lang="en-US" sz="1800" dirty="0" err="1" smtClean="0">
                <a:solidFill>
                  <a:srgbClr val="324C80"/>
                </a:solidFill>
                <a:ea typeface="ＭＳ Ｐゴシック" charset="0"/>
              </a:rPr>
              <a:t>Gayton</a:t>
            </a:r>
            <a:endParaRPr lang="en-US" sz="1800" dirty="0" smtClean="0">
              <a:solidFill>
                <a:srgbClr val="324C80"/>
              </a:solidFill>
              <a:ea typeface="ＭＳ Ｐゴシック" charset="0"/>
            </a:endParaRPr>
          </a:p>
          <a:p>
            <a:pPr eaLnBrk="1" hangingPunct="1"/>
            <a:r>
              <a:rPr lang="en-US" sz="1800" dirty="0" smtClean="0">
                <a:solidFill>
                  <a:schemeClr val="tx2">
                    <a:lumMod val="20000"/>
                    <a:lumOff val="80000"/>
                  </a:schemeClr>
                </a:solidFill>
                <a:ea typeface="ＭＳ Ｐゴシック" charset="0"/>
              </a:rPr>
              <a:t>Location or Date</a:t>
            </a:r>
            <a:endParaRPr lang="en-US" sz="1800" dirty="0">
              <a:solidFill>
                <a:schemeClr val="tx2">
                  <a:lumMod val="20000"/>
                  <a:lumOff val="80000"/>
                </a:schemeClr>
              </a:solidFill>
              <a:ea typeface="ＭＳ Ｐゴシック" charset="0"/>
            </a:endParaRPr>
          </a:p>
        </p:txBody>
      </p:sp>
    </p:spTree>
    <p:extLst>
      <p:ext uri="{BB962C8B-B14F-4D97-AF65-F5344CB8AC3E}">
        <p14:creationId xmlns:p14="http://schemas.microsoft.com/office/powerpoint/2010/main" val="3011070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Out of the Headlines</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10</a:t>
            </a:fld>
            <a:endParaRPr lang="en-US" dirty="0"/>
          </a:p>
        </p:txBody>
      </p:sp>
      <p:pic>
        <p:nvPicPr>
          <p:cNvPr id="6" name="Picture 3" descr="C:\Users\jgexe140\Desktop\DES presentation\headline.png"/>
          <p:cNvPicPr>
            <a:picLocks noGrp="1" noChangeAspect="1" noChangeArrowheads="1"/>
          </p:cNvPicPr>
          <p:nvPr>
            <p:ph idx="1"/>
          </p:nvPr>
        </p:nvPicPr>
        <p:blipFill>
          <a:blip r:embed="rId3" cstate="print"/>
          <a:srcRect/>
          <a:stretch>
            <a:fillRect/>
          </a:stretch>
        </p:blipFill>
        <p:spPr bwMode="auto">
          <a:xfrm>
            <a:off x="533401" y="2667001"/>
            <a:ext cx="5731933" cy="4298951"/>
          </a:xfrm>
          <a:prstGeom prst="rect">
            <a:avLst/>
          </a:prstGeom>
          <a:noFill/>
        </p:spPr>
      </p:pic>
    </p:spTree>
    <p:extLst>
      <p:ext uri="{BB962C8B-B14F-4D97-AF65-F5344CB8AC3E}">
        <p14:creationId xmlns:p14="http://schemas.microsoft.com/office/powerpoint/2010/main" val="23180841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Statutes</a:t>
            </a:r>
            <a:endParaRPr lang="en-US" dirty="0"/>
          </a:p>
        </p:txBody>
      </p:sp>
      <p:sp>
        <p:nvSpPr>
          <p:cNvPr id="3" name="Content Placeholder 2"/>
          <p:cNvSpPr>
            <a:spLocks noGrp="1"/>
          </p:cNvSpPr>
          <p:nvPr>
            <p:ph idx="1"/>
          </p:nvPr>
        </p:nvSpPr>
        <p:spPr/>
        <p:txBody>
          <a:bodyPr/>
          <a:lstStyle/>
          <a:p>
            <a:r>
              <a:rPr lang="en-US" dirty="0" smtClean="0"/>
              <a:t>RCW chap. 42.52, </a:t>
            </a:r>
            <a:r>
              <a:rPr lang="en-US" i="1" dirty="0" smtClean="0"/>
              <a:t>Ethics In Public Service Act</a:t>
            </a:r>
          </a:p>
          <a:p>
            <a:r>
              <a:rPr lang="en-US" dirty="0" smtClean="0"/>
              <a:t>RCW chap. 39.26, </a:t>
            </a:r>
            <a:r>
              <a:rPr lang="en-US" i="1" dirty="0" smtClean="0"/>
              <a:t>Procurement of Goods &amp; Services</a:t>
            </a:r>
          </a:p>
          <a:p>
            <a:r>
              <a:rPr lang="en-US" dirty="0" smtClean="0"/>
              <a:t>RCW chap. 42.23, </a:t>
            </a:r>
            <a:r>
              <a:rPr lang="en-US" i="1" dirty="0" smtClean="0"/>
              <a:t>Code of Ethics for Municipal Officers – Contract Interests</a:t>
            </a:r>
          </a:p>
          <a:p>
            <a:r>
              <a:rPr lang="en-US" dirty="0" smtClean="0"/>
              <a:t>RCW chap. 42.30, </a:t>
            </a:r>
            <a:r>
              <a:rPr lang="en-US" i="1" dirty="0" smtClean="0"/>
              <a:t>Open Public Meetings Act</a:t>
            </a:r>
          </a:p>
          <a:p>
            <a:r>
              <a:rPr lang="en-US" dirty="0" smtClean="0"/>
              <a:t>RCW chap. 42.56, </a:t>
            </a:r>
            <a:r>
              <a:rPr lang="en-US" i="1" dirty="0" smtClean="0"/>
              <a:t>Public Records Act</a:t>
            </a:r>
          </a:p>
          <a:p>
            <a:r>
              <a:rPr lang="en-US" dirty="0" smtClean="0"/>
              <a:t>RCW titles 9 &amp; 9A, </a:t>
            </a:r>
            <a:r>
              <a:rPr lang="en-US" i="1" dirty="0" smtClean="0"/>
              <a:t>Crimes and Punishments &amp; Criminal Code</a:t>
            </a:r>
            <a:endParaRPr lang="en-US" dirty="0" smtClean="0"/>
          </a:p>
          <a:p>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100</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1887032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Ethics Training</a:t>
            </a:r>
            <a:endParaRPr lang="en-US" dirty="0"/>
          </a:p>
        </p:txBody>
      </p:sp>
      <p:sp>
        <p:nvSpPr>
          <p:cNvPr id="3" name="Content Placeholder 2"/>
          <p:cNvSpPr>
            <a:spLocks noGrp="1"/>
          </p:cNvSpPr>
          <p:nvPr>
            <p:ph idx="1"/>
          </p:nvPr>
        </p:nvSpPr>
        <p:spPr/>
        <p:txBody>
          <a:bodyPr/>
          <a:lstStyle/>
          <a:p>
            <a:r>
              <a:rPr lang="en-US" dirty="0" smtClean="0"/>
              <a:t>DES, Washington State Purchasing &amp; Procurement Ethics</a:t>
            </a:r>
          </a:p>
          <a:p>
            <a:pPr marL="274320" lvl="1" indent="0">
              <a:buNone/>
            </a:pPr>
            <a:r>
              <a:rPr lang="en-US" dirty="0" smtClean="0">
                <a:hlinkClick r:id="rId3"/>
              </a:rPr>
              <a:t>http://des.wa.gov/about/pi/ProcurementReform/Pages/PRTraining.aspx</a:t>
            </a:r>
            <a:r>
              <a:rPr lang="en-US" dirty="0" smtClean="0"/>
              <a:t> </a:t>
            </a:r>
          </a:p>
          <a:p>
            <a:pPr>
              <a:spcBef>
                <a:spcPts val="2400"/>
              </a:spcBef>
            </a:pPr>
            <a:r>
              <a:rPr lang="en-US" dirty="0" smtClean="0"/>
              <a:t>EEB, Training</a:t>
            </a:r>
          </a:p>
          <a:p>
            <a:pPr marL="274320" lvl="1" indent="0">
              <a:buNone/>
            </a:pPr>
            <a:r>
              <a:rPr lang="en-US" dirty="0" smtClean="0">
                <a:hlinkClick r:id="rId4"/>
              </a:rPr>
              <a:t>http://www.ethics.wa.gov/TRAINING/Training.htm</a:t>
            </a:r>
            <a:r>
              <a:rPr lang="en-US" dirty="0" smtClean="0"/>
              <a:t> </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101</a:t>
            </a:fld>
            <a:endParaRPr lang="en-US" dirty="0"/>
          </a:p>
        </p:txBody>
      </p:sp>
    </p:spTree>
    <p:extLst>
      <p:ext uri="{BB962C8B-B14F-4D97-AF65-F5344CB8AC3E}">
        <p14:creationId xmlns:p14="http://schemas.microsoft.com/office/powerpoint/2010/main" val="42466806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sp>
        <p:nvSpPr>
          <p:cNvPr id="3" name="Content Placeholder 2"/>
          <p:cNvSpPr>
            <a:spLocks noGrp="1"/>
          </p:cNvSpPr>
          <p:nvPr>
            <p:ph idx="1"/>
          </p:nvPr>
        </p:nvSpPr>
        <p:spPr>
          <a:xfrm>
            <a:off x="342900" y="2133600"/>
            <a:ext cx="6286500" cy="6502400"/>
          </a:xfrm>
        </p:spPr>
        <p:txBody>
          <a:bodyPr/>
          <a:lstStyle/>
          <a:p>
            <a:r>
              <a:rPr lang="en-US" dirty="0" smtClean="0"/>
              <a:t>U.S. Department of Defense, Office of General Counsel, Standards of Conduct Office, </a:t>
            </a:r>
            <a:r>
              <a:rPr lang="en-US" i="1" dirty="0" smtClean="0"/>
              <a:t>Encyclopedia of Ethical Failure</a:t>
            </a:r>
            <a:r>
              <a:rPr lang="en-US" dirty="0" smtClean="0"/>
              <a:t> (October 2014)</a:t>
            </a:r>
          </a:p>
          <a:p>
            <a:pPr marL="274320" lvl="1" indent="0">
              <a:buNone/>
            </a:pPr>
            <a:r>
              <a:rPr lang="en-US" dirty="0" smtClean="0">
                <a:hlinkClick r:id="rId3"/>
              </a:rPr>
              <a:t>http://www.dod.mil/dodgc/defense_ethics/</a:t>
            </a:r>
            <a:r>
              <a:rPr lang="en-US" dirty="0" smtClean="0"/>
              <a:t> </a:t>
            </a:r>
          </a:p>
          <a:p>
            <a:endParaRPr lang="en-US" dirty="0" smtClean="0"/>
          </a:p>
          <a:p>
            <a:r>
              <a:rPr lang="en-US" dirty="0" smtClean="0"/>
              <a:t>U.S. Office of Government Ethics</a:t>
            </a:r>
          </a:p>
          <a:p>
            <a:pPr marL="274320" lvl="1" indent="0">
              <a:buNone/>
            </a:pPr>
            <a:r>
              <a:rPr lang="en-US" dirty="0" smtClean="0">
                <a:hlinkClick r:id="rId4"/>
              </a:rPr>
              <a:t>http://www.oge.gov/home.aspx</a:t>
            </a:r>
            <a:r>
              <a:rPr lang="en-US" dirty="0" smtClean="0"/>
              <a:t> </a:t>
            </a:r>
          </a:p>
          <a:p>
            <a:pPr marL="274320" lvl="1" indent="0">
              <a:buNone/>
            </a:pP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102</a:t>
            </a:fld>
            <a:endParaRPr lang="en-US" dirty="0"/>
          </a:p>
        </p:txBody>
      </p:sp>
    </p:spTree>
    <p:extLst>
      <p:ext uri="{BB962C8B-B14F-4D97-AF65-F5344CB8AC3E}">
        <p14:creationId xmlns:p14="http://schemas.microsoft.com/office/powerpoint/2010/main" val="42747053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Transparent Government</a:t>
            </a:r>
            <a:endParaRPr lang="en-US" dirty="0"/>
          </a:p>
        </p:txBody>
      </p:sp>
      <p:sp>
        <p:nvSpPr>
          <p:cNvPr id="3" name="Content Placeholder 2"/>
          <p:cNvSpPr>
            <a:spLocks noGrp="1"/>
          </p:cNvSpPr>
          <p:nvPr>
            <p:ph idx="1"/>
          </p:nvPr>
        </p:nvSpPr>
        <p:spPr>
          <a:xfrm>
            <a:off x="342900" y="2133600"/>
            <a:ext cx="6286500" cy="6502400"/>
          </a:xfrm>
        </p:spPr>
        <p:txBody>
          <a:bodyPr/>
          <a:lstStyle/>
          <a:p>
            <a:r>
              <a:rPr lang="en-US" dirty="0" smtClean="0"/>
              <a:t>American Transparency – Open the Books Project</a:t>
            </a:r>
          </a:p>
          <a:p>
            <a:pPr marL="274320" lvl="1" indent="0">
              <a:buNone/>
            </a:pPr>
            <a:r>
              <a:rPr lang="en-US" dirty="0" smtClean="0">
                <a:hlinkClick r:id="rId3"/>
              </a:rPr>
              <a:t>www.openthebooks.com</a:t>
            </a:r>
            <a:r>
              <a:rPr lang="en-US" dirty="0" smtClean="0"/>
              <a:t> </a:t>
            </a:r>
          </a:p>
          <a:p>
            <a:pPr marL="274320" lvl="1" indent="0">
              <a:buNone/>
            </a:pPr>
            <a:endParaRPr lang="en-US" dirty="0"/>
          </a:p>
          <a:p>
            <a:r>
              <a:rPr lang="en-US" dirty="0" smtClean="0"/>
              <a:t>Washington State Open Checkbook</a:t>
            </a:r>
            <a:endParaRPr lang="en-US" dirty="0"/>
          </a:p>
          <a:p>
            <a:pPr marL="274320" lvl="1" indent="0">
              <a:buNone/>
            </a:pPr>
            <a:r>
              <a:rPr lang="en-US" dirty="0" smtClean="0">
                <a:hlinkClick r:id="rId4"/>
              </a:rPr>
              <a:t>www.fiscal.wa.gov/checkbook</a:t>
            </a:r>
            <a:r>
              <a:rPr lang="en-US" dirty="0" smtClean="0"/>
              <a:t> </a:t>
            </a:r>
            <a:endParaRPr lang="en-US" dirty="0"/>
          </a:p>
          <a:p>
            <a:pPr marL="274320" lvl="1" indent="0">
              <a:buNone/>
            </a:pP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103</a:t>
            </a:fld>
            <a:endParaRPr lang="en-US" dirty="0"/>
          </a:p>
        </p:txBody>
      </p:sp>
    </p:spTree>
    <p:extLst>
      <p:ext uri="{BB962C8B-B14F-4D97-AF65-F5344CB8AC3E}">
        <p14:creationId xmlns:p14="http://schemas.microsoft.com/office/powerpoint/2010/main" val="19554250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sp>
        <p:nvSpPr>
          <p:cNvPr id="3" name="Content Placeholder 2"/>
          <p:cNvSpPr>
            <a:spLocks noGrp="1"/>
          </p:cNvSpPr>
          <p:nvPr>
            <p:ph idx="1"/>
          </p:nvPr>
        </p:nvSpPr>
        <p:spPr/>
        <p:txBody>
          <a:bodyPr/>
          <a:lstStyle/>
          <a:p>
            <a:r>
              <a:rPr lang="en-US" dirty="0" smtClean="0"/>
              <a:t>John Mikesell &amp; Cheol Liu, </a:t>
            </a:r>
            <a:r>
              <a:rPr lang="en-US" i="1" dirty="0" smtClean="0"/>
              <a:t>The Impact of Public Officials’ Corruption on the Size and Allocation of U.S. State Spending</a:t>
            </a:r>
            <a:r>
              <a:rPr lang="en-US" dirty="0" smtClean="0"/>
              <a:t> (2014)</a:t>
            </a:r>
          </a:p>
          <a:p>
            <a:r>
              <a:rPr lang="en-US" dirty="0" smtClean="0"/>
              <a:t>Caitlin Ginley, </a:t>
            </a:r>
            <a:r>
              <a:rPr lang="en-US" i="1" dirty="0" smtClean="0"/>
              <a:t>Grading the Nation:  How Accountable Is Your State? </a:t>
            </a:r>
            <a:r>
              <a:rPr lang="en-US" dirty="0" smtClean="0"/>
              <a:t>Center for Public Integrity, State Integrity 2012</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104</a:t>
            </a:fld>
            <a:endParaRPr lang="en-US" dirty="0"/>
          </a:p>
        </p:txBody>
      </p:sp>
    </p:spTree>
    <p:extLst>
      <p:ext uri="{BB962C8B-B14F-4D97-AF65-F5344CB8AC3E}">
        <p14:creationId xmlns:p14="http://schemas.microsoft.com/office/powerpoint/2010/main" val="9890387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105</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41398736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8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11</a:t>
            </a:fld>
            <a:endParaRPr lang="en-US" dirty="0"/>
          </a:p>
        </p:txBody>
      </p:sp>
      <p:pic>
        <p:nvPicPr>
          <p:cNvPr id="8" name="Content Placeholder 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057400" y="511036"/>
            <a:ext cx="1905000" cy="8179120"/>
          </a:xfrm>
        </p:spPr>
      </p:pic>
    </p:spTree>
    <p:extLst>
      <p:ext uri="{BB962C8B-B14F-4D97-AF65-F5344CB8AC3E}">
        <p14:creationId xmlns:p14="http://schemas.microsoft.com/office/powerpoint/2010/main" val="1447759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Procurement Ethics</a:t>
            </a:r>
            <a:endParaRPr lang="en-US" dirty="0"/>
          </a:p>
        </p:txBody>
      </p:sp>
      <p:sp>
        <p:nvSpPr>
          <p:cNvPr id="3" name="Slide Number Placeholder 2"/>
          <p:cNvSpPr>
            <a:spLocks noGrp="1"/>
          </p:cNvSpPr>
          <p:nvPr>
            <p:ph type="sldNum" sz="quarter" idx="12"/>
          </p:nvPr>
        </p:nvSpPr>
        <p:spPr/>
        <p:txBody>
          <a:bodyPr/>
          <a:lstStyle/>
          <a:p>
            <a:fld id="{40C82A42-0710-49D9-945B-1558165D24DB}" type="slidenum">
              <a:rPr lang="en-US" smtClean="0"/>
              <a:pPr/>
              <a:t>12</a:t>
            </a:fld>
            <a:endParaRPr lang="en-US" dirty="0"/>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2057401"/>
            <a:ext cx="6484936" cy="4740275"/>
          </a:xfrm>
        </p:spPr>
      </p:pic>
    </p:spTree>
    <p:extLst>
      <p:ext uri="{BB962C8B-B14F-4D97-AF65-F5344CB8AC3E}">
        <p14:creationId xmlns:p14="http://schemas.microsoft.com/office/powerpoint/2010/main" val="20572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Out of the Unemployment Line</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13</a:t>
            </a:fld>
            <a:endParaRPr lang="en-US" dirty="0"/>
          </a:p>
        </p:txBody>
      </p:sp>
      <p:pic>
        <p:nvPicPr>
          <p:cNvPr id="6" name="Content Placeholder 7" descr="unemployed.jpg"/>
          <p:cNvPicPr>
            <a:picLocks noGrp="1" noChangeAspect="1"/>
          </p:cNvPicPr>
          <p:nvPr>
            <p:ph idx="1"/>
          </p:nvPr>
        </p:nvPicPr>
        <p:blipFill>
          <a:blip r:embed="rId3" cstate="print"/>
          <a:stretch>
            <a:fillRect/>
          </a:stretch>
        </p:blipFill>
        <p:spPr>
          <a:xfrm>
            <a:off x="673028" y="2651370"/>
            <a:ext cx="5499171" cy="4206631"/>
          </a:xfrm>
        </p:spPr>
      </p:pic>
    </p:spTree>
    <p:extLst>
      <p:ext uri="{BB962C8B-B14F-4D97-AF65-F5344CB8AC3E}">
        <p14:creationId xmlns:p14="http://schemas.microsoft.com/office/powerpoint/2010/main" val="3213255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out of Court</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14</a:t>
            </a:fld>
            <a:endParaRPr lang="en-US" dirty="0"/>
          </a:p>
        </p:txBody>
      </p:sp>
      <p:pic>
        <p:nvPicPr>
          <p:cNvPr id="6" name="Picture 2" descr="C:\Users\jgexe140\Desktop\DES presentation\defendant.jpg"/>
          <p:cNvPicPr>
            <a:picLocks noGrp="1" noChangeAspect="1" noChangeArrowheads="1"/>
          </p:cNvPicPr>
          <p:nvPr>
            <p:ph idx="1"/>
          </p:nvPr>
        </p:nvPicPr>
        <p:blipFill>
          <a:blip r:embed="rId3" cstate="print"/>
          <a:srcRect/>
          <a:stretch>
            <a:fillRect/>
          </a:stretch>
        </p:blipFill>
        <p:spPr bwMode="auto">
          <a:xfrm>
            <a:off x="346808" y="2895600"/>
            <a:ext cx="6090463" cy="4495800"/>
          </a:xfrm>
          <a:prstGeom prst="rect">
            <a:avLst/>
          </a:prstGeom>
          <a:noFill/>
        </p:spPr>
      </p:pic>
    </p:spTree>
    <p:extLst>
      <p:ext uri="{BB962C8B-B14F-4D97-AF65-F5344CB8AC3E}">
        <p14:creationId xmlns:p14="http://schemas.microsoft.com/office/powerpoint/2010/main" val="3243122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a:xfrm>
            <a:off x="2571750" y="24384"/>
            <a:ext cx="3086100" cy="438912"/>
          </a:xfrm>
        </p:spPr>
        <p:txBody>
          <a:bodyPr/>
          <a:lstStyle/>
          <a:p>
            <a:r>
              <a:rPr lang="en-US" dirty="0" smtClean="0"/>
              <a:t>Contract Remedies</a:t>
            </a:r>
            <a:endParaRPr lang="en-US" dirty="0"/>
          </a:p>
        </p:txBody>
      </p:sp>
      <p:sp>
        <p:nvSpPr>
          <p:cNvPr id="5" name="Slide Number Placeholder 4"/>
          <p:cNvSpPr>
            <a:spLocks noGrp="1"/>
          </p:cNvSpPr>
          <p:nvPr>
            <p:ph type="sldNum" sz="quarter" idx="12"/>
          </p:nvPr>
        </p:nvSpPr>
        <p:spPr>
          <a:xfrm>
            <a:off x="5715000" y="24384"/>
            <a:ext cx="800100" cy="438912"/>
          </a:xfrm>
        </p:spPr>
        <p:txBody>
          <a:bodyPr/>
          <a:lstStyle/>
          <a:p>
            <a:fld id="{40C82A42-0710-49D9-945B-1558165D24DB}" type="slidenum">
              <a:rPr lang="en-US" smtClean="0"/>
              <a:pPr/>
              <a:t>15</a:t>
            </a:fld>
            <a:endParaRPr lang="en-US" dirty="0"/>
          </a:p>
        </p:txBody>
      </p:sp>
      <p:pic>
        <p:nvPicPr>
          <p:cNvPr id="6" name="Content Placeholder 5" descr="time-expired[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21002" y="2888723"/>
            <a:ext cx="5527399" cy="3680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0916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Why Are We Here?</a:t>
            </a: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16</a:t>
            </a:fld>
            <a:endParaRPr lang="en-US" dirty="0"/>
          </a:p>
        </p:txBody>
      </p:sp>
    </p:spTree>
    <p:extLst>
      <p:ext uri="{BB962C8B-B14F-4D97-AF65-F5344CB8AC3E}">
        <p14:creationId xmlns:p14="http://schemas.microsoft.com/office/powerpoint/2010/main" val="3472567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Disclaimer</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124201"/>
            <a:ext cx="5943600" cy="2668385"/>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17</a:t>
            </a:fld>
            <a:endParaRPr lang="en-US" dirty="0"/>
          </a:p>
        </p:txBody>
      </p:sp>
    </p:spTree>
    <p:extLst>
      <p:ext uri="{BB962C8B-B14F-4D97-AF65-F5344CB8AC3E}">
        <p14:creationId xmlns:p14="http://schemas.microsoft.com/office/powerpoint/2010/main" val="20743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Expectation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42119502"/>
              </p:ext>
            </p:extLst>
          </p:nvPr>
        </p:nvGraphicFramePr>
        <p:xfrm>
          <a:off x="304800" y="1752600"/>
          <a:ext cx="63246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18</a:t>
            </a:fld>
            <a:endParaRPr lang="en-US" dirty="0"/>
          </a:p>
        </p:txBody>
      </p:sp>
    </p:spTree>
    <p:extLst>
      <p:ext uri="{BB962C8B-B14F-4D97-AF65-F5344CB8AC3E}">
        <p14:creationId xmlns:p14="http://schemas.microsoft.com/office/powerpoint/2010/main" val="305595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Tension</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19</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65481461"/>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017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spcBef>
                <a:spcPts val="1800"/>
              </a:spcBef>
            </a:pPr>
            <a:r>
              <a:rPr lang="en-US" dirty="0" smtClean="0"/>
              <a:t>Why Are We Here?</a:t>
            </a:r>
          </a:p>
          <a:p>
            <a:pPr>
              <a:spcBef>
                <a:spcPts val="1800"/>
              </a:spcBef>
            </a:pPr>
            <a:r>
              <a:rPr lang="en-US" dirty="0" smtClean="0"/>
              <a:t>Context</a:t>
            </a:r>
          </a:p>
          <a:p>
            <a:pPr>
              <a:spcBef>
                <a:spcPts val="1800"/>
              </a:spcBef>
            </a:pPr>
            <a:r>
              <a:rPr lang="en-US" dirty="0" smtClean="0"/>
              <a:t>The Battle Is Joined</a:t>
            </a:r>
          </a:p>
          <a:p>
            <a:pPr>
              <a:spcBef>
                <a:spcPts val="1800"/>
              </a:spcBef>
            </a:pPr>
            <a:r>
              <a:rPr lang="en-US" dirty="0" smtClean="0"/>
              <a:t>A Proposed Analytic Framework</a:t>
            </a:r>
          </a:p>
          <a:p>
            <a:pPr>
              <a:spcBef>
                <a:spcPts val="1800"/>
              </a:spcBef>
            </a:pPr>
            <a:r>
              <a:rPr lang="en-US" dirty="0" smtClean="0"/>
              <a:t>Lifecycle Procurement Ethics</a:t>
            </a:r>
          </a:p>
          <a:p>
            <a:pPr>
              <a:spcBef>
                <a:spcPts val="1800"/>
              </a:spcBef>
            </a:pPr>
            <a:r>
              <a:rPr lang="en-US" dirty="0" smtClean="0"/>
              <a:t>How Will They Know</a:t>
            </a:r>
          </a:p>
          <a:p>
            <a:pPr>
              <a:spcBef>
                <a:spcPts val="1800"/>
              </a:spcBef>
            </a:pPr>
            <a:r>
              <a:rPr lang="en-US" dirty="0" smtClean="0"/>
              <a:t>Takeaway Messages</a:t>
            </a:r>
          </a:p>
          <a:p>
            <a:pPr>
              <a:spcBef>
                <a:spcPts val="1800"/>
              </a:spcBef>
            </a:pPr>
            <a:r>
              <a:rPr lang="en-US" dirty="0" smtClean="0"/>
              <a:t>Additional Resources</a:t>
            </a:r>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673421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Context</a:t>
            </a:r>
            <a:endParaRPr lang="en-US" dirty="0"/>
          </a:p>
        </p:txBody>
      </p:sp>
      <p:sp>
        <p:nvSpPr>
          <p:cNvPr id="5" name="Text Placeholder 4"/>
          <p:cNvSpPr>
            <a:spLocks noGrp="1"/>
          </p:cNvSpPr>
          <p:nvPr>
            <p:ph type="body" idx="1"/>
          </p:nvPr>
        </p:nvSpPr>
        <p:spPr/>
        <p:txBody>
          <a:bodyPr/>
          <a:lstStyle/>
          <a:p>
            <a:r>
              <a:rPr lang="en-US" dirty="0" smtClean="0"/>
              <a:t>The Development of Government Procurement</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20</a:t>
            </a:fld>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4220980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England – 1600’s</a:t>
            </a:r>
            <a:endParaRPr lang="en-US" dirty="0"/>
          </a:p>
        </p:txBody>
      </p:sp>
      <p:sp>
        <p:nvSpPr>
          <p:cNvPr id="6" name="Content Placeholder 5"/>
          <p:cNvSpPr>
            <a:spLocks noGrp="1"/>
          </p:cNvSpPr>
          <p:nvPr>
            <p:ph sz="half" idx="1"/>
          </p:nvPr>
        </p:nvSpPr>
        <p:spPr/>
        <p:txBody>
          <a:bodyPr/>
          <a:lstStyle/>
          <a:p>
            <a:pPr>
              <a:spcBef>
                <a:spcPts val="1800"/>
              </a:spcBef>
            </a:pPr>
            <a:r>
              <a:rPr lang="en-US" dirty="0" smtClean="0"/>
              <a:t>Class system</a:t>
            </a:r>
          </a:p>
          <a:p>
            <a:pPr>
              <a:spcBef>
                <a:spcPts val="1800"/>
              </a:spcBef>
            </a:pPr>
            <a:r>
              <a:rPr lang="en-US" dirty="0" smtClean="0"/>
              <a:t>Political power held by wealthy landowners</a:t>
            </a:r>
          </a:p>
          <a:p>
            <a:pPr>
              <a:spcBef>
                <a:spcPts val="1800"/>
              </a:spcBef>
            </a:pPr>
            <a:r>
              <a:rPr lang="en-US" dirty="0" smtClean="0"/>
              <a:t>Government Service is a path to wealth</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21</a:t>
            </a:fld>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7601" y="2133600"/>
            <a:ext cx="2740886" cy="4324509"/>
          </a:xfrm>
        </p:spPr>
      </p:pic>
    </p:spTree>
    <p:extLst>
      <p:ext uri="{BB962C8B-B14F-4D97-AF65-F5344CB8AC3E}">
        <p14:creationId xmlns:p14="http://schemas.microsoft.com/office/powerpoint/2010/main" val="3313856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America</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1" y="2209800"/>
            <a:ext cx="5304403" cy="3050032"/>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22</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5029200"/>
            <a:ext cx="3429000" cy="3834795"/>
          </a:xfrm>
          <a:prstGeom prst="rect">
            <a:avLst/>
          </a:prstGeom>
        </p:spPr>
      </p:pic>
    </p:spTree>
    <p:extLst>
      <p:ext uri="{BB962C8B-B14F-4D97-AF65-F5344CB8AC3E}">
        <p14:creationId xmlns:p14="http://schemas.microsoft.com/office/powerpoint/2010/main" val="27274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Revolution</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470" y="5486401"/>
            <a:ext cx="5535784" cy="317754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23</a:t>
            </a:fld>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04" y="1850573"/>
            <a:ext cx="5140960" cy="3352800"/>
          </a:xfrm>
          <a:prstGeom prst="rect">
            <a:avLst/>
          </a:prstGeom>
        </p:spPr>
      </p:pic>
    </p:spTree>
    <p:extLst>
      <p:ext uri="{BB962C8B-B14F-4D97-AF65-F5344CB8AC3E}">
        <p14:creationId xmlns:p14="http://schemas.microsoft.com/office/powerpoint/2010/main" val="19008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24</a:t>
            </a:fld>
            <a:endParaRPr lang="en-US" dirty="0"/>
          </a:p>
        </p:txBody>
      </p:sp>
      <p:pic>
        <p:nvPicPr>
          <p:cNvPr id="8" name="Content Placeholder 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81000" y="2590800"/>
            <a:ext cx="6172200" cy="2905125"/>
          </a:xfrm>
        </p:spPr>
      </p:pic>
    </p:spTree>
    <p:extLst>
      <p:ext uri="{BB962C8B-B14F-4D97-AF65-F5344CB8AC3E}">
        <p14:creationId xmlns:p14="http://schemas.microsoft.com/office/powerpoint/2010/main" val="3543050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Congressional Reform</a:t>
            </a:r>
            <a:endParaRPr lang="en-US" dirty="0"/>
          </a:p>
        </p:txBody>
      </p:sp>
      <p:sp>
        <p:nvSpPr>
          <p:cNvPr id="5" name="Content Placeholder 4"/>
          <p:cNvSpPr>
            <a:spLocks noGrp="1"/>
          </p:cNvSpPr>
          <p:nvPr>
            <p:ph sz="half" idx="1"/>
          </p:nvPr>
        </p:nvSpPr>
        <p:spPr/>
        <p:txBody>
          <a:bodyPr/>
          <a:lstStyle/>
          <a:p>
            <a:pPr>
              <a:spcBef>
                <a:spcPts val="1800"/>
              </a:spcBef>
            </a:pPr>
            <a:r>
              <a:rPr lang="en-US" dirty="0" smtClean="0"/>
              <a:t>Centralized Purchasing Authority</a:t>
            </a:r>
          </a:p>
          <a:p>
            <a:pPr>
              <a:spcBef>
                <a:spcPts val="1800"/>
              </a:spcBef>
            </a:pPr>
            <a:r>
              <a:rPr lang="en-US" dirty="0" smtClean="0"/>
              <a:t>The Patriot Financier</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29000" y="2514600"/>
            <a:ext cx="3028950" cy="4038600"/>
          </a:xfrm>
        </p:spPr>
      </p:pic>
      <p:sp>
        <p:nvSpPr>
          <p:cNvPr id="2" name="Footer Placeholder 1"/>
          <p:cNvSpPr>
            <a:spLocks noGrp="1"/>
          </p:cNvSpPr>
          <p:nvPr>
            <p:ph type="ftr" sz="quarter" idx="11"/>
          </p:nvPr>
        </p:nvSpPr>
        <p:spPr/>
        <p:txBody>
          <a:bodyPr/>
          <a:lstStyle/>
          <a:p>
            <a:r>
              <a:rPr lang="en-US" dirty="0" smtClean="0"/>
              <a:t>Procurement Ethics</a:t>
            </a:r>
            <a:endParaRPr lang="en-US" dirty="0"/>
          </a:p>
        </p:txBody>
      </p:sp>
      <p:sp>
        <p:nvSpPr>
          <p:cNvPr id="3" name="Slide Number Placeholder 2"/>
          <p:cNvSpPr>
            <a:spLocks noGrp="1"/>
          </p:cNvSpPr>
          <p:nvPr>
            <p:ph type="sldNum" sz="quarter" idx="12"/>
          </p:nvPr>
        </p:nvSpPr>
        <p:spPr/>
        <p:txBody>
          <a:bodyPr/>
          <a:lstStyle/>
          <a:p>
            <a:fld id="{40C82A42-0710-49D9-945B-1558165D24DB}" type="slidenum">
              <a:rPr lang="en-US" smtClean="0"/>
              <a:pPr/>
              <a:t>25</a:t>
            </a:fld>
            <a:endParaRPr lang="en-US" dirty="0"/>
          </a:p>
        </p:txBody>
      </p:sp>
    </p:spTree>
    <p:extLst>
      <p:ext uri="{BB962C8B-B14F-4D97-AF65-F5344CB8AC3E}">
        <p14:creationId xmlns:p14="http://schemas.microsoft.com/office/powerpoint/2010/main" val="1999599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of 1812</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350" y="2819401"/>
            <a:ext cx="6138333" cy="3719831"/>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26</a:t>
            </a:fld>
            <a:endParaRPr lang="en-US" dirty="0"/>
          </a:p>
        </p:txBody>
      </p:sp>
    </p:spTree>
    <p:extLst>
      <p:ext uri="{BB962C8B-B14F-4D97-AF65-F5344CB8AC3E}">
        <p14:creationId xmlns:p14="http://schemas.microsoft.com/office/powerpoint/2010/main" val="2162374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1850s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751287"/>
            <a:ext cx="2889250" cy="3745053"/>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27</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1" y="2286001"/>
            <a:ext cx="2463800" cy="3695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828801"/>
            <a:ext cx="5076946" cy="6856687"/>
          </a:xfrm>
          <a:prstGeom prst="rect">
            <a:avLst/>
          </a:prstGeom>
        </p:spPr>
      </p:pic>
    </p:spTree>
    <p:extLst>
      <p:ext uri="{BB962C8B-B14F-4D97-AF65-F5344CB8AC3E}">
        <p14:creationId xmlns:p14="http://schemas.microsoft.com/office/powerpoint/2010/main" val="32907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War</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900" y="3136528"/>
            <a:ext cx="6172200" cy="4496544"/>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28</a:t>
            </a:fld>
            <a:endParaRPr lang="en-US" dirty="0"/>
          </a:p>
        </p:txBody>
      </p:sp>
    </p:spTree>
    <p:extLst>
      <p:ext uri="{BB962C8B-B14F-4D97-AF65-F5344CB8AC3E}">
        <p14:creationId xmlns:p14="http://schemas.microsoft.com/office/powerpoint/2010/main" val="3509119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5519" y="2286000"/>
            <a:ext cx="5954240" cy="152400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581400" y="4038601"/>
            <a:ext cx="3028950" cy="4074235"/>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29</a:t>
            </a:fld>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267200"/>
            <a:ext cx="2925589" cy="3244851"/>
          </a:xfrm>
          <a:prstGeom prst="rect">
            <a:avLst/>
          </a:prstGeom>
        </p:spPr>
      </p:pic>
    </p:spTree>
    <p:extLst>
      <p:ext uri="{BB962C8B-B14F-4D97-AF65-F5344CB8AC3E}">
        <p14:creationId xmlns:p14="http://schemas.microsoft.com/office/powerpoint/2010/main" val="1569068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Before We Get Started</a:t>
            </a:r>
            <a:endParaRPr lang="en-US" dirty="0"/>
          </a:p>
        </p:txBody>
      </p:sp>
      <p:sp>
        <p:nvSpPr>
          <p:cNvPr id="5" name="Text Placeholder 4"/>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3</a:t>
            </a:fld>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1050707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2133600"/>
            <a:ext cx="5105400" cy="6502400"/>
          </a:xfrm>
        </p:spPr>
        <p:txBody>
          <a:bodyPr>
            <a:normAutofit/>
          </a:bodyPr>
          <a:lstStyle/>
          <a:p>
            <a:pPr marL="0" indent="0">
              <a:buNone/>
            </a:pPr>
            <a:r>
              <a:rPr lang="en-US" dirty="0" smtClean="0"/>
              <a:t>“</a:t>
            </a:r>
            <a:r>
              <a:rPr lang="en-US" dirty="0"/>
              <a:t>For sugar [the government] often got sand</a:t>
            </a:r>
            <a:r>
              <a:rPr lang="en-US" dirty="0" smtClean="0"/>
              <a:t>; for </a:t>
            </a:r>
            <a:r>
              <a:rPr lang="en-US" dirty="0"/>
              <a:t>coffee, rye; for leather, something </a:t>
            </a:r>
            <a:r>
              <a:rPr lang="en-US" dirty="0" smtClean="0"/>
              <a:t>no better </a:t>
            </a:r>
            <a:r>
              <a:rPr lang="en-US" dirty="0"/>
              <a:t>than brown paper; for sound </a:t>
            </a:r>
            <a:r>
              <a:rPr lang="en-US" dirty="0" smtClean="0"/>
              <a:t>horses and </a:t>
            </a:r>
            <a:r>
              <a:rPr lang="en-US" dirty="0"/>
              <a:t>mules, spavined beasts and </a:t>
            </a:r>
            <a:r>
              <a:rPr lang="en-US" dirty="0" smtClean="0"/>
              <a:t>dying donkeys</a:t>
            </a:r>
            <a:r>
              <a:rPr lang="en-US" dirty="0"/>
              <a:t>; and for serviceable muskets </a:t>
            </a:r>
            <a:r>
              <a:rPr lang="en-US" dirty="0" smtClean="0"/>
              <a:t>and pistols</a:t>
            </a:r>
            <a:r>
              <a:rPr lang="en-US" dirty="0"/>
              <a:t>, the experimental failures of </a:t>
            </a:r>
            <a:r>
              <a:rPr lang="en-US" dirty="0" smtClean="0"/>
              <a:t>sanguine inventors</a:t>
            </a:r>
            <a:r>
              <a:rPr lang="en-US" dirty="0"/>
              <a:t>.”</a:t>
            </a:r>
          </a:p>
          <a:p>
            <a:pPr marL="274320" lvl="1" indent="0">
              <a:buNone/>
            </a:pPr>
            <a:r>
              <a:rPr lang="en-US" dirty="0"/>
              <a:t>– </a:t>
            </a:r>
            <a:r>
              <a:rPr lang="en-US" i="1" dirty="0"/>
              <a:t>Harper’s </a:t>
            </a:r>
            <a:r>
              <a:rPr lang="en-US" dirty="0"/>
              <a:t>Monthly Magazine (1864</a:t>
            </a:r>
            <a:r>
              <a:rPr lang="en-US" b="1" dirty="0"/>
              <a:t>)</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30</a:t>
            </a:fld>
            <a:endParaRPr lang="en-US" dirty="0"/>
          </a:p>
        </p:txBody>
      </p:sp>
    </p:spTree>
    <p:extLst>
      <p:ext uri="{BB962C8B-B14F-4D97-AF65-F5344CB8AC3E}">
        <p14:creationId xmlns:p14="http://schemas.microsoft.com/office/powerpoint/2010/main" val="797098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a:t>
            </a:r>
            <a:r>
              <a:rPr lang="en-US" dirty="0"/>
              <a:t>Crédit Mobilier </a:t>
            </a:r>
            <a:r>
              <a:rPr lang="en-US" dirty="0" smtClean="0"/>
              <a:t>Scandal</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10001" y="1981201"/>
            <a:ext cx="2476191" cy="3980953"/>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31</a:t>
            </a:fld>
            <a:endParaRPr lang="en-US" dirty="0"/>
          </a:p>
        </p:txBody>
      </p:sp>
      <p:sp>
        <p:nvSpPr>
          <p:cNvPr id="11" name="Content Placeholder 10"/>
          <p:cNvSpPr>
            <a:spLocks noGrp="1"/>
          </p:cNvSpPr>
          <p:nvPr>
            <p:ph sz="half" idx="1"/>
          </p:nvPr>
        </p:nvSpPr>
        <p:spPr>
          <a:xfrm>
            <a:off x="342900" y="2231136"/>
            <a:ext cx="3238500" cy="6291072"/>
          </a:xfrm>
        </p:spPr>
        <p:txBody>
          <a:bodyPr>
            <a:normAutofit/>
          </a:bodyPr>
          <a:lstStyle/>
          <a:p>
            <a:pPr>
              <a:spcBef>
                <a:spcPts val="1800"/>
              </a:spcBef>
            </a:pPr>
            <a:r>
              <a:rPr lang="en-US" sz="2400" dirty="0" smtClean="0"/>
              <a:t>Phony construction company owned by Union Pacific RR stockholders</a:t>
            </a:r>
          </a:p>
          <a:p>
            <a:pPr>
              <a:spcBef>
                <a:spcPts val="1800"/>
              </a:spcBef>
            </a:pPr>
            <a:r>
              <a:rPr lang="en-US" sz="2400" dirty="0" smtClean="0"/>
              <a:t>Hired Credit Mobilier to build the transcontinental railroad</a:t>
            </a:r>
          </a:p>
          <a:p>
            <a:pPr>
              <a:spcBef>
                <a:spcPts val="1800"/>
              </a:spcBef>
            </a:pPr>
            <a:r>
              <a:rPr lang="en-US" sz="2400" dirty="0" smtClean="0"/>
              <a:t>Charged U.S. government twice the actual cost</a:t>
            </a:r>
          </a:p>
          <a:p>
            <a:pPr>
              <a:spcBef>
                <a:spcPts val="1800"/>
              </a:spcBef>
            </a:pPr>
            <a:r>
              <a:rPr lang="en-US" sz="2400" dirty="0" smtClean="0"/>
              <a:t>Bribed Congress to stop investigation</a:t>
            </a:r>
            <a:endParaRPr lang="en-US" sz="24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477000"/>
            <a:ext cx="2286000" cy="1249680"/>
          </a:xfrm>
          <a:prstGeom prst="rect">
            <a:avLst/>
          </a:prstGeom>
        </p:spPr>
      </p:pic>
    </p:spTree>
    <p:extLst>
      <p:ext uri="{BB962C8B-B14F-4D97-AF65-F5344CB8AC3E}">
        <p14:creationId xmlns:p14="http://schemas.microsoft.com/office/powerpoint/2010/main" val="1912604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32</a:t>
            </a:fld>
            <a:endParaRPr lang="en-US" dirty="0"/>
          </a:p>
        </p:txBody>
      </p:sp>
      <p:pic>
        <p:nvPicPr>
          <p:cNvPr id="7" name="Content Placeholder 6"/>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50912" y="1141563"/>
            <a:ext cx="6202289" cy="3130400"/>
          </a:xfrm>
        </p:spPr>
      </p:pic>
      <p:pic>
        <p:nvPicPr>
          <p:cNvPr id="8" name="Content Placeholder 7"/>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17294" y="4876802"/>
            <a:ext cx="6059706" cy="3414143"/>
          </a:xfrm>
        </p:spPr>
      </p:pic>
    </p:spTree>
    <p:extLst>
      <p:ext uri="{BB962C8B-B14F-4D97-AF65-F5344CB8AC3E}">
        <p14:creationId xmlns:p14="http://schemas.microsoft.com/office/powerpoint/2010/main" val="27192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Whiskey Ring Scandal</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2470" y="1841181"/>
            <a:ext cx="6006295" cy="5931219"/>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33</a:t>
            </a:fld>
            <a:endParaRPr lang="en-US" dirty="0"/>
          </a:p>
        </p:txBody>
      </p:sp>
    </p:spTree>
    <p:extLst>
      <p:ext uri="{BB962C8B-B14F-4D97-AF65-F5344CB8AC3E}">
        <p14:creationId xmlns:p14="http://schemas.microsoft.com/office/powerpoint/2010/main" val="4221604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Teapot Dome</a:t>
            </a:r>
            <a:endParaRPr lang="en-US" dirty="0"/>
          </a:p>
        </p:txBody>
      </p:sp>
      <p:sp>
        <p:nvSpPr>
          <p:cNvPr id="6" name="Content Placeholder 5"/>
          <p:cNvSpPr>
            <a:spLocks noGrp="1"/>
          </p:cNvSpPr>
          <p:nvPr>
            <p:ph sz="half" idx="1"/>
          </p:nvPr>
        </p:nvSpPr>
        <p:spPr>
          <a:xfrm>
            <a:off x="342900" y="2231136"/>
            <a:ext cx="6134100" cy="2721864"/>
          </a:xfrm>
        </p:spPr>
        <p:txBody>
          <a:bodyPr/>
          <a:lstStyle/>
          <a:p>
            <a:pPr>
              <a:spcBef>
                <a:spcPts val="1200"/>
              </a:spcBef>
            </a:pPr>
            <a:r>
              <a:rPr lang="en-US" dirty="0" smtClean="0"/>
              <a:t>Bribery scandal</a:t>
            </a:r>
          </a:p>
          <a:p>
            <a:pPr>
              <a:spcBef>
                <a:spcPts val="1200"/>
              </a:spcBef>
            </a:pPr>
            <a:r>
              <a:rPr lang="en-US" dirty="0" smtClean="0"/>
              <a:t>U.S. government oil lease</a:t>
            </a:r>
          </a:p>
          <a:p>
            <a:pPr>
              <a:spcBef>
                <a:spcPts val="1200"/>
              </a:spcBef>
            </a:pPr>
            <a:r>
              <a:rPr lang="en-US" dirty="0" smtClean="0"/>
              <a:t>No-bid contracts </a:t>
            </a:r>
          </a:p>
          <a:p>
            <a:pPr>
              <a:spcBef>
                <a:spcPts val="1200"/>
              </a:spcBef>
            </a:pPr>
            <a:r>
              <a:rPr lang="en-US" dirty="0" smtClean="0"/>
              <a:t>Very favorable lease terms</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3120" y="5486402"/>
            <a:ext cx="6007680" cy="2965079"/>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34</a:t>
            </a:fld>
            <a:endParaRPr lang="en-US" dirty="0"/>
          </a:p>
        </p:txBody>
      </p:sp>
    </p:spTree>
    <p:extLst>
      <p:ext uri="{BB962C8B-B14F-4D97-AF65-F5344CB8AC3E}">
        <p14:creationId xmlns:p14="http://schemas.microsoft.com/office/powerpoint/2010/main" val="1169927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Abscam</a:t>
            </a:r>
            <a:endParaRPr lang="en-US" dirty="0"/>
          </a:p>
        </p:txBody>
      </p:sp>
      <p:sp>
        <p:nvSpPr>
          <p:cNvPr id="6" name="Content Placeholder 5"/>
          <p:cNvSpPr>
            <a:spLocks noGrp="1"/>
          </p:cNvSpPr>
          <p:nvPr>
            <p:ph sz="half" idx="1"/>
          </p:nvPr>
        </p:nvSpPr>
        <p:spPr>
          <a:xfrm>
            <a:off x="342900" y="2231136"/>
            <a:ext cx="3086100" cy="6291072"/>
          </a:xfrm>
        </p:spPr>
        <p:txBody>
          <a:bodyPr/>
          <a:lstStyle/>
          <a:p>
            <a:pPr>
              <a:spcBef>
                <a:spcPts val="1800"/>
              </a:spcBef>
            </a:pPr>
            <a:r>
              <a:rPr lang="en-US" dirty="0" smtClean="0"/>
              <a:t>FBI sting operation</a:t>
            </a:r>
          </a:p>
          <a:p>
            <a:pPr>
              <a:spcBef>
                <a:spcPts val="1800"/>
              </a:spcBef>
            </a:pPr>
            <a:r>
              <a:rPr lang="en-US" dirty="0" smtClean="0"/>
              <a:t>Targeted political corruption</a:t>
            </a:r>
          </a:p>
          <a:p>
            <a:pPr>
              <a:spcBef>
                <a:spcPts val="1800"/>
              </a:spcBef>
            </a:pPr>
            <a:r>
              <a:rPr lang="en-US" dirty="0" smtClean="0"/>
              <a:t>7 Members of Congress convicted</a:t>
            </a:r>
          </a:p>
          <a:p>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05200" y="1447801"/>
            <a:ext cx="3028950" cy="3990641"/>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35</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1" y="5537320"/>
            <a:ext cx="2221364" cy="3286640"/>
          </a:xfrm>
          <a:prstGeom prst="rect">
            <a:avLst/>
          </a:prstGeom>
        </p:spPr>
      </p:pic>
    </p:spTree>
    <p:extLst>
      <p:ext uri="{BB962C8B-B14F-4D97-AF65-F5344CB8AC3E}">
        <p14:creationId xmlns:p14="http://schemas.microsoft.com/office/powerpoint/2010/main" val="2134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Double Steel</a:t>
            </a:r>
            <a:endParaRPr lang="en-US" dirty="0"/>
          </a:p>
        </p:txBody>
      </p:sp>
      <p:sp>
        <p:nvSpPr>
          <p:cNvPr id="6" name="Content Placeholder 5"/>
          <p:cNvSpPr>
            <a:spLocks noGrp="1"/>
          </p:cNvSpPr>
          <p:nvPr>
            <p:ph sz="half" idx="1"/>
          </p:nvPr>
        </p:nvSpPr>
        <p:spPr/>
        <p:txBody>
          <a:bodyPr/>
          <a:lstStyle/>
          <a:p>
            <a:pPr>
              <a:spcBef>
                <a:spcPts val="1800"/>
              </a:spcBef>
            </a:pPr>
            <a:r>
              <a:rPr lang="en-US" dirty="0" smtClean="0"/>
              <a:t>Undercover FBI operation</a:t>
            </a:r>
          </a:p>
          <a:p>
            <a:pPr>
              <a:spcBef>
                <a:spcPts val="1800"/>
              </a:spcBef>
            </a:pPr>
            <a:r>
              <a:rPr lang="en-US" dirty="0" smtClean="0"/>
              <a:t>Offered bribes and kickbacks to government officials involved in purchasing materials and equipment</a:t>
            </a:r>
          </a:p>
          <a:p>
            <a:pPr>
              <a:spcBef>
                <a:spcPts val="1800"/>
              </a:spcBef>
            </a:pPr>
            <a:r>
              <a:rPr lang="en-US" dirty="0" smtClean="0"/>
              <a:t>58 arrests</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7601" y="1905001"/>
            <a:ext cx="2993859" cy="6655121"/>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36</a:t>
            </a:fld>
            <a:endParaRPr lang="en-US" dirty="0"/>
          </a:p>
        </p:txBody>
      </p:sp>
    </p:spTree>
    <p:extLst>
      <p:ext uri="{BB962C8B-B14F-4D97-AF65-F5344CB8AC3E}">
        <p14:creationId xmlns:p14="http://schemas.microsoft.com/office/powerpoint/2010/main" val="2669368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Military Contracts</a:t>
            </a:r>
            <a:endParaRPr lang="en-US" dirty="0"/>
          </a:p>
        </p:txBody>
      </p:sp>
      <p:sp>
        <p:nvSpPr>
          <p:cNvPr id="6" name="Content Placeholder 5"/>
          <p:cNvSpPr>
            <a:spLocks noGrp="1"/>
          </p:cNvSpPr>
          <p:nvPr>
            <p:ph sz="half" idx="1"/>
          </p:nvPr>
        </p:nvSpPr>
        <p:spPr/>
        <p:txBody>
          <a:bodyPr/>
          <a:lstStyle/>
          <a:p>
            <a:pPr>
              <a:spcBef>
                <a:spcPts val="1800"/>
              </a:spcBef>
            </a:pPr>
            <a:r>
              <a:rPr lang="en-US" dirty="0" smtClean="0"/>
              <a:t>Air Force Lease of Boeing KC-767 tankers</a:t>
            </a:r>
          </a:p>
          <a:p>
            <a:pPr>
              <a:spcBef>
                <a:spcPts val="1800"/>
              </a:spcBef>
            </a:pPr>
            <a:r>
              <a:rPr lang="en-US" dirty="0" smtClean="0"/>
              <a:t>Lease more expensive than purchase</a:t>
            </a:r>
          </a:p>
          <a:p>
            <a:pPr>
              <a:spcBef>
                <a:spcPts val="1800"/>
              </a:spcBef>
            </a:pPr>
            <a:r>
              <a:rPr lang="en-US" dirty="0" smtClean="0"/>
              <a:t>Price inflated to favor future employer</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14801" y="2057400"/>
            <a:ext cx="1987826" cy="25146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37</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5867400"/>
            <a:ext cx="3768490" cy="2362200"/>
          </a:xfrm>
          <a:prstGeom prst="rect">
            <a:avLst/>
          </a:prstGeom>
        </p:spPr>
      </p:pic>
    </p:spTree>
    <p:extLst>
      <p:ext uri="{BB962C8B-B14F-4D97-AF65-F5344CB8AC3E}">
        <p14:creationId xmlns:p14="http://schemas.microsoft.com/office/powerpoint/2010/main" val="2139792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Duke Cunningham</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62400" y="2438400"/>
            <a:ext cx="2222500" cy="27178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38</a:t>
            </a:fld>
            <a:endParaRPr lang="en-US" dirty="0"/>
          </a:p>
        </p:txBody>
      </p:sp>
      <p:sp>
        <p:nvSpPr>
          <p:cNvPr id="7" name="Content Placeholder 6"/>
          <p:cNvSpPr>
            <a:spLocks noGrp="1"/>
          </p:cNvSpPr>
          <p:nvPr>
            <p:ph sz="half" idx="1"/>
          </p:nvPr>
        </p:nvSpPr>
        <p:spPr/>
        <p:txBody>
          <a:bodyPr/>
          <a:lstStyle/>
          <a:p>
            <a:pPr>
              <a:spcBef>
                <a:spcPts val="1800"/>
              </a:spcBef>
            </a:pPr>
            <a:r>
              <a:rPr lang="en-US" dirty="0" smtClean="0"/>
              <a:t>Member of Congress (CA)</a:t>
            </a:r>
          </a:p>
          <a:p>
            <a:pPr>
              <a:spcBef>
                <a:spcPts val="1800"/>
              </a:spcBef>
            </a:pPr>
            <a:r>
              <a:rPr lang="en-US" dirty="0" smtClean="0"/>
              <a:t>Bribery – accepted $2.4 million</a:t>
            </a:r>
          </a:p>
          <a:p>
            <a:pPr>
              <a:spcBef>
                <a:spcPts val="1800"/>
              </a:spcBef>
            </a:pPr>
            <a:r>
              <a:rPr lang="en-US" dirty="0" smtClean="0"/>
              <a:t>Prison</a:t>
            </a:r>
            <a:endParaRPr lang="en-US" dirty="0"/>
          </a:p>
        </p:txBody>
      </p:sp>
    </p:spTree>
    <p:extLst>
      <p:ext uri="{BB962C8B-B14F-4D97-AF65-F5344CB8AC3E}">
        <p14:creationId xmlns:p14="http://schemas.microsoft.com/office/powerpoint/2010/main" val="1439944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3304" y="2536261"/>
            <a:ext cx="5266497" cy="354958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39</a:t>
            </a:fld>
            <a:endParaRPr lang="en-US" dirty="0"/>
          </a:p>
        </p:txBody>
      </p:sp>
    </p:spTree>
    <p:extLst>
      <p:ext uri="{BB962C8B-B14F-4D97-AF65-F5344CB8AC3E}">
        <p14:creationId xmlns:p14="http://schemas.microsoft.com/office/powerpoint/2010/main" val="3511618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Goals</a:t>
            </a:r>
            <a:endParaRPr lang="en-US" dirty="0"/>
          </a:p>
        </p:txBody>
      </p:sp>
      <p:sp>
        <p:nvSpPr>
          <p:cNvPr id="3" name="Content Placeholder 2"/>
          <p:cNvSpPr>
            <a:spLocks noGrp="1"/>
          </p:cNvSpPr>
          <p:nvPr>
            <p:ph sz="half" idx="1"/>
          </p:nvPr>
        </p:nvSpPr>
        <p:spPr/>
        <p:txBody>
          <a:bodyPr/>
          <a:lstStyle/>
          <a:p>
            <a:pPr>
              <a:spcBef>
                <a:spcPts val="3000"/>
              </a:spcBef>
            </a:pPr>
            <a:r>
              <a:rPr lang="en-US" dirty="0" smtClean="0"/>
              <a:t>Context</a:t>
            </a:r>
          </a:p>
          <a:p>
            <a:pPr>
              <a:spcBef>
                <a:spcPts val="3000"/>
              </a:spcBef>
            </a:pPr>
            <a:r>
              <a:rPr lang="en-US" dirty="0" smtClean="0"/>
              <a:t>Issues &amp; analytic framework</a:t>
            </a:r>
          </a:p>
          <a:p>
            <a:pPr>
              <a:spcBef>
                <a:spcPts val="3000"/>
              </a:spcBef>
            </a:pPr>
            <a:r>
              <a:rPr lang="en-US" dirty="0" smtClean="0"/>
              <a:t>Tools</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105150" y="2209800"/>
            <a:ext cx="3429000" cy="3429000"/>
          </a:xfrm>
        </p:spPr>
      </p:pic>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4</a:t>
            </a:fld>
            <a:endParaRPr lang="en-US" dirty="0"/>
          </a:p>
        </p:txBody>
      </p:sp>
    </p:spTree>
    <p:extLst>
      <p:ext uri="{BB962C8B-B14F-4D97-AF65-F5344CB8AC3E}">
        <p14:creationId xmlns:p14="http://schemas.microsoft.com/office/powerpoint/2010/main" val="15573662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21</a:t>
            </a:r>
            <a:r>
              <a:rPr lang="en-US" baseline="30000" dirty="0" smtClean="0"/>
              <a:t>st</a:t>
            </a:r>
            <a:r>
              <a:rPr lang="en-US" dirty="0" smtClean="0"/>
              <a:t> Century Contracts Managers</a:t>
            </a:r>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26773" y="2286001"/>
            <a:ext cx="2883577" cy="22098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40</a:t>
            </a:fld>
            <a:endParaRPr lang="en-US" dirty="0"/>
          </a:p>
        </p:txBody>
      </p:sp>
      <p:sp>
        <p:nvSpPr>
          <p:cNvPr id="9" name="Content Placeholder 8"/>
          <p:cNvSpPr>
            <a:spLocks noGrp="1"/>
          </p:cNvSpPr>
          <p:nvPr>
            <p:ph sz="half" idx="1"/>
          </p:nvPr>
        </p:nvSpPr>
        <p:spPr>
          <a:xfrm>
            <a:off x="342900" y="2231136"/>
            <a:ext cx="3390900" cy="6291072"/>
          </a:xfrm>
        </p:spPr>
        <p:txBody>
          <a:bodyPr/>
          <a:lstStyle/>
          <a:p>
            <a:r>
              <a:rPr lang="en-US" dirty="0" smtClean="0"/>
              <a:t>Kerry Khan</a:t>
            </a:r>
          </a:p>
          <a:p>
            <a:pPr lvl="1"/>
            <a:r>
              <a:rPr lang="en-US" dirty="0" smtClean="0"/>
              <a:t>Program manager</a:t>
            </a:r>
          </a:p>
          <a:p>
            <a:r>
              <a:rPr lang="en-US" dirty="0" smtClean="0"/>
              <a:t>Bribes &amp; kickbacks</a:t>
            </a:r>
          </a:p>
          <a:p>
            <a:pPr lvl="1"/>
            <a:r>
              <a:rPr lang="en-US" dirty="0" smtClean="0"/>
              <a:t>Over $30 million</a:t>
            </a:r>
          </a:p>
          <a:p>
            <a:r>
              <a:rPr lang="en-US" dirty="0" smtClean="0"/>
              <a:t>Plead guilty</a:t>
            </a:r>
          </a:p>
          <a:p>
            <a:pPr lvl="1"/>
            <a:r>
              <a:rPr lang="en-US" dirty="0" smtClean="0"/>
              <a:t>Bribery</a:t>
            </a:r>
          </a:p>
          <a:p>
            <a:pPr lvl="1"/>
            <a:r>
              <a:rPr lang="en-US" dirty="0" smtClean="0"/>
              <a:t>Bid-rigging</a:t>
            </a:r>
          </a:p>
          <a:p>
            <a:r>
              <a:rPr lang="en-US" dirty="0" smtClean="0"/>
              <a:t>Consequences</a:t>
            </a:r>
          </a:p>
          <a:p>
            <a:pPr lvl="1"/>
            <a:r>
              <a:rPr lang="en-US" dirty="0" smtClean="0"/>
              <a:t>Prison (19 years)</a:t>
            </a:r>
          </a:p>
          <a:p>
            <a:pPr lvl="1"/>
            <a:r>
              <a:rPr lang="en-US" dirty="0" smtClean="0"/>
              <a:t>Restitution ($32.5 million)</a:t>
            </a:r>
          </a:p>
          <a:p>
            <a:endParaRPr lang="en-US" dirty="0"/>
          </a:p>
        </p:txBody>
      </p:sp>
    </p:spTree>
    <p:extLst>
      <p:ext uri="{BB962C8B-B14F-4D97-AF65-F5344CB8AC3E}">
        <p14:creationId xmlns:p14="http://schemas.microsoft.com/office/powerpoint/2010/main" val="1888097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209801"/>
            <a:ext cx="4419600" cy="332994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41</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5257800"/>
            <a:ext cx="3429000" cy="3429000"/>
          </a:xfrm>
          <a:prstGeom prst="rect">
            <a:avLst/>
          </a:prstGeom>
        </p:spPr>
      </p:pic>
    </p:spTree>
    <p:extLst>
      <p:ext uri="{BB962C8B-B14F-4D97-AF65-F5344CB8AC3E}">
        <p14:creationId xmlns:p14="http://schemas.microsoft.com/office/powerpoint/2010/main" val="192988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are We Today?</a:t>
            </a:r>
            <a:endParaRPr lang="en-US" dirty="0"/>
          </a:p>
        </p:txBody>
      </p:sp>
      <p:sp>
        <p:nvSpPr>
          <p:cNvPr id="7" name="Content Placeholder 6"/>
          <p:cNvSpPr>
            <a:spLocks noGrp="1"/>
          </p:cNvSpPr>
          <p:nvPr>
            <p:ph sz="half" idx="1"/>
          </p:nvPr>
        </p:nvSpPr>
        <p:spPr/>
        <p:txBody>
          <a:bodyPr/>
          <a:lstStyle/>
          <a:p>
            <a:pPr>
              <a:spcBef>
                <a:spcPts val="1800"/>
              </a:spcBef>
            </a:pPr>
            <a:r>
              <a:rPr lang="en-US" dirty="0" smtClean="0"/>
              <a:t>Public corruption exists</a:t>
            </a:r>
          </a:p>
          <a:p>
            <a:pPr>
              <a:spcBef>
                <a:spcPts val="1800"/>
              </a:spcBef>
            </a:pPr>
            <a:r>
              <a:rPr lang="en-US" dirty="0" smtClean="0"/>
              <a:t>Costs taxpayers</a:t>
            </a:r>
          </a:p>
          <a:p>
            <a:pPr>
              <a:spcBef>
                <a:spcPts val="1800"/>
              </a:spcBef>
            </a:pPr>
            <a:r>
              <a:rPr lang="en-US" dirty="0" smtClean="0"/>
              <a:t>Diverts resources</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7601" y="2819400"/>
            <a:ext cx="2752725" cy="2752725"/>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42</a:t>
            </a:fld>
            <a:endParaRPr lang="en-US" dirty="0"/>
          </a:p>
        </p:txBody>
      </p:sp>
    </p:spTree>
    <p:extLst>
      <p:ext uri="{BB962C8B-B14F-4D97-AF65-F5344CB8AC3E}">
        <p14:creationId xmlns:p14="http://schemas.microsoft.com/office/powerpoint/2010/main" val="3141215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43</a:t>
            </a:fld>
            <a:endParaRPr lang="en-US" dirty="0"/>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66936" y="2286000"/>
            <a:ext cx="6386265" cy="4546600"/>
          </a:xfrm>
        </p:spPr>
      </p:pic>
    </p:spTree>
    <p:extLst>
      <p:ext uri="{BB962C8B-B14F-4D97-AF65-F5344CB8AC3E}">
        <p14:creationId xmlns:p14="http://schemas.microsoft.com/office/powerpoint/2010/main" val="1635525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44</a:t>
            </a:fld>
            <a:endParaRPr lang="en-US" dirty="0"/>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2895601"/>
            <a:ext cx="6537060" cy="2730500"/>
          </a:xfrm>
        </p:spPr>
      </p:pic>
    </p:spTree>
    <p:extLst>
      <p:ext uri="{BB962C8B-B14F-4D97-AF65-F5344CB8AC3E}">
        <p14:creationId xmlns:p14="http://schemas.microsoft.com/office/powerpoint/2010/main" val="4172864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Battle is Joined</a:t>
            </a:r>
            <a:endParaRPr lang="en-US" dirty="0"/>
          </a:p>
        </p:txBody>
      </p:sp>
      <p:sp>
        <p:nvSpPr>
          <p:cNvPr id="5" name="Text Placeholder 4"/>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45</a:t>
            </a:fld>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2789887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United States Federal Laws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39015954"/>
              </p:ext>
            </p:extLst>
          </p:nvPr>
        </p:nvGraphicFramePr>
        <p:xfrm>
          <a:off x="342900" y="2133600"/>
          <a:ext cx="62865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46</a:t>
            </a:fld>
            <a:endParaRPr lang="en-US" dirty="0"/>
          </a:p>
        </p:txBody>
      </p:sp>
    </p:spTree>
    <p:extLst>
      <p:ext uri="{BB962C8B-B14F-4D97-AF65-F5344CB8AC3E}">
        <p14:creationId xmlns:p14="http://schemas.microsoft.com/office/powerpoint/2010/main" val="20965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a:t>
            </a:r>
            <a:endParaRPr lang="en-US" dirty="0"/>
          </a:p>
        </p:txBody>
      </p:sp>
      <p:sp>
        <p:nvSpPr>
          <p:cNvPr id="3" name="Content Placeholder 2"/>
          <p:cNvSpPr>
            <a:spLocks noGrp="1"/>
          </p:cNvSpPr>
          <p:nvPr>
            <p:ph idx="1"/>
          </p:nvPr>
        </p:nvSpPr>
        <p:spPr/>
        <p:txBody>
          <a:bodyPr/>
          <a:lstStyle/>
          <a:p>
            <a:r>
              <a:rPr lang="en-US" dirty="0" smtClean="0"/>
              <a:t>Conflict of Interests Law,</a:t>
            </a:r>
            <a:br>
              <a:rPr lang="en-US" dirty="0" smtClean="0"/>
            </a:br>
            <a:r>
              <a:rPr lang="en-US" dirty="0" smtClean="0"/>
              <a:t>18 U.S.C. §208</a:t>
            </a:r>
          </a:p>
          <a:p>
            <a:r>
              <a:rPr lang="en-US" dirty="0" smtClean="0"/>
              <a:t>Bribery</a:t>
            </a:r>
            <a:r>
              <a:rPr lang="en-US" dirty="0"/>
              <a:t/>
            </a:r>
            <a:br>
              <a:rPr lang="en-US" dirty="0"/>
            </a:br>
            <a:r>
              <a:rPr lang="en-US" dirty="0"/>
              <a:t>18 U.S.C. §</a:t>
            </a:r>
            <a:r>
              <a:rPr lang="en-US" dirty="0" smtClean="0"/>
              <a:t>201</a:t>
            </a:r>
          </a:p>
          <a:p>
            <a:r>
              <a:rPr lang="en-US" dirty="0" smtClean="0"/>
              <a:t>Unauthorized Compensation</a:t>
            </a:r>
            <a:r>
              <a:rPr lang="en-US" dirty="0"/>
              <a:t/>
            </a:r>
            <a:br>
              <a:rPr lang="en-US" dirty="0"/>
            </a:br>
            <a:r>
              <a:rPr lang="en-US" dirty="0"/>
              <a:t>18 U.S.C. §</a:t>
            </a:r>
            <a:r>
              <a:rPr lang="en-US" dirty="0" smtClean="0"/>
              <a:t>203</a:t>
            </a:r>
          </a:p>
          <a:p>
            <a:r>
              <a:rPr lang="en-US" dirty="0" smtClean="0"/>
              <a:t>Post-Employment Restrictions</a:t>
            </a:r>
          </a:p>
          <a:p>
            <a:pPr>
              <a:buNone/>
            </a:pPr>
            <a:r>
              <a:rPr lang="en-US" dirty="0" smtClean="0"/>
              <a:t>	18 U.S.C. §207</a:t>
            </a:r>
          </a:p>
          <a:p>
            <a:r>
              <a:rPr lang="en-US" dirty="0" smtClean="0"/>
              <a:t>Voiding Transactions</a:t>
            </a:r>
          </a:p>
          <a:p>
            <a:pPr>
              <a:buNone/>
            </a:pPr>
            <a:r>
              <a:rPr lang="en-US" dirty="0" smtClean="0"/>
              <a:t>	18 U.S.C. §218 </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47</a:t>
            </a:fld>
            <a:endParaRPr lang="en-US" dirty="0"/>
          </a:p>
        </p:txBody>
      </p:sp>
    </p:spTree>
    <p:extLst>
      <p:ext uri="{BB962C8B-B14F-4D97-AF65-F5344CB8AC3E}">
        <p14:creationId xmlns:p14="http://schemas.microsoft.com/office/powerpoint/2010/main" val="4239211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Key State Laws</a:t>
            </a:r>
            <a:endParaRPr lang="en-US" dirty="0"/>
          </a:p>
        </p:txBody>
      </p:sp>
      <p:sp>
        <p:nvSpPr>
          <p:cNvPr id="7" name="Text Placeholder 6"/>
          <p:cNvSpPr>
            <a:spLocks noGrp="1"/>
          </p:cNvSpPr>
          <p:nvPr>
            <p:ph type="body" idx="1"/>
          </p:nvPr>
        </p:nvSpPr>
        <p:spPr/>
        <p:txBody>
          <a:bodyPr/>
          <a:lstStyle/>
          <a:p>
            <a:r>
              <a:rPr lang="en-US" dirty="0" smtClean="0"/>
              <a:t>Procurement Ethics</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48</a:t>
            </a:fld>
            <a:endParaRPr lang="en-US" dirty="0"/>
          </a:p>
        </p:txBody>
      </p:sp>
    </p:spTree>
    <p:extLst>
      <p:ext uri="{BB962C8B-B14F-4D97-AF65-F5344CB8AC3E}">
        <p14:creationId xmlns:p14="http://schemas.microsoft.com/office/powerpoint/2010/main" val="3374066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Statutes</a:t>
            </a:r>
            <a:endParaRPr lang="en-US" dirty="0"/>
          </a:p>
        </p:txBody>
      </p:sp>
      <p:sp>
        <p:nvSpPr>
          <p:cNvPr id="3" name="Content Placeholder 2"/>
          <p:cNvSpPr>
            <a:spLocks noGrp="1"/>
          </p:cNvSpPr>
          <p:nvPr>
            <p:ph sz="half" idx="1"/>
          </p:nvPr>
        </p:nvSpPr>
        <p:spPr/>
        <p:txBody>
          <a:bodyPr>
            <a:normAutofit fontScale="92500"/>
          </a:bodyPr>
          <a:lstStyle/>
          <a:p>
            <a:r>
              <a:rPr lang="en-US" dirty="0" smtClean="0"/>
              <a:t>Procurement Reform</a:t>
            </a:r>
          </a:p>
          <a:p>
            <a:pPr lvl="1"/>
            <a:r>
              <a:rPr lang="en-US" dirty="0" smtClean="0"/>
              <a:t>RCW chap. 39.26</a:t>
            </a:r>
          </a:p>
          <a:p>
            <a:r>
              <a:rPr lang="en-US" dirty="0" smtClean="0"/>
              <a:t>Ethics in Public Service Act</a:t>
            </a:r>
          </a:p>
          <a:p>
            <a:pPr lvl="1"/>
            <a:r>
              <a:rPr lang="en-US" dirty="0" smtClean="0"/>
              <a:t>RCW chap. 42.52</a:t>
            </a:r>
          </a:p>
          <a:p>
            <a:r>
              <a:rPr lang="en-US" dirty="0" smtClean="0"/>
              <a:t>Local Government Ethics - Contracts</a:t>
            </a:r>
            <a:endParaRPr lang="en-US" dirty="0"/>
          </a:p>
          <a:p>
            <a:pPr lvl="1"/>
            <a:r>
              <a:rPr lang="en-US" dirty="0"/>
              <a:t>RCW chap. </a:t>
            </a:r>
            <a:r>
              <a:rPr lang="en-US" dirty="0" smtClean="0"/>
              <a:t>42.23</a:t>
            </a:r>
            <a:endParaRPr lang="en-US" dirty="0"/>
          </a:p>
          <a:p>
            <a:r>
              <a:rPr lang="en-US" dirty="0" smtClean="0"/>
              <a:t>Public Records Act</a:t>
            </a:r>
          </a:p>
          <a:p>
            <a:pPr lvl="1"/>
            <a:r>
              <a:rPr lang="en-US" dirty="0" smtClean="0"/>
              <a:t>RCW chap. 42.56</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86201" y="3200400"/>
            <a:ext cx="2349500" cy="29210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49</a:t>
            </a:fld>
            <a:endParaRPr lang="en-US" dirty="0"/>
          </a:p>
        </p:txBody>
      </p:sp>
    </p:spTree>
    <p:extLst>
      <p:ext uri="{BB962C8B-B14F-4D97-AF65-F5344CB8AC3E}">
        <p14:creationId xmlns:p14="http://schemas.microsoft.com/office/powerpoint/2010/main" val="4044923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5</a:t>
            </a:fld>
            <a:endParaRPr lang="en-US" dirty="0"/>
          </a:p>
        </p:txBody>
      </p:sp>
      <p:pic>
        <p:nvPicPr>
          <p:cNvPr id="8" name="Content Placeholder 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28601" y="2819402"/>
            <a:ext cx="6405770" cy="4092575"/>
          </a:xfrm>
        </p:spPr>
      </p:pic>
    </p:spTree>
    <p:extLst>
      <p:ext uri="{BB962C8B-B14F-4D97-AF65-F5344CB8AC3E}">
        <p14:creationId xmlns:p14="http://schemas.microsoft.com/office/powerpoint/2010/main" val="29522791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Reform</a:t>
            </a:r>
            <a:endParaRPr lang="en-US" dirty="0"/>
          </a:p>
        </p:txBody>
      </p:sp>
      <p:sp>
        <p:nvSpPr>
          <p:cNvPr id="3" name="Content Placeholder 2"/>
          <p:cNvSpPr>
            <a:spLocks noGrp="1"/>
          </p:cNvSpPr>
          <p:nvPr>
            <p:ph idx="1"/>
          </p:nvPr>
        </p:nvSpPr>
        <p:spPr/>
        <p:txBody>
          <a:bodyPr/>
          <a:lstStyle/>
          <a:p>
            <a:r>
              <a:rPr lang="en-US" dirty="0" smtClean="0"/>
              <a:t>RCW Chap. 39.26</a:t>
            </a:r>
          </a:p>
          <a:p>
            <a:pPr lvl="1"/>
            <a:r>
              <a:rPr lang="en-US" dirty="0" smtClean="0"/>
              <a:t>Regulates procurement of goods &amp; services</a:t>
            </a:r>
          </a:p>
          <a:p>
            <a:pPr>
              <a:spcBef>
                <a:spcPts val="1800"/>
              </a:spcBef>
            </a:pPr>
            <a:r>
              <a:rPr lang="en-US" dirty="0" smtClean="0"/>
              <a:t>Key provisions</a:t>
            </a:r>
          </a:p>
          <a:p>
            <a:pPr lvl="1">
              <a:spcBef>
                <a:spcPts val="1200"/>
              </a:spcBef>
            </a:pPr>
            <a:r>
              <a:rPr lang="en-US" dirty="0" smtClean="0"/>
              <a:t>RCW 39.26.020</a:t>
            </a:r>
          </a:p>
          <a:p>
            <a:pPr lvl="1">
              <a:spcBef>
                <a:spcPts val="1200"/>
              </a:spcBef>
            </a:pPr>
            <a:r>
              <a:rPr lang="en-US" dirty="0" smtClean="0"/>
              <a:t>RCW 39.26.030</a:t>
            </a:r>
          </a:p>
          <a:p>
            <a:pPr lvl="1">
              <a:spcBef>
                <a:spcPts val="1200"/>
              </a:spcBef>
            </a:pPr>
            <a:r>
              <a:rPr lang="en-US" dirty="0" smtClean="0"/>
              <a:t>RCW 39.26.040</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50</a:t>
            </a:fld>
            <a:endParaRPr lang="en-US" dirty="0"/>
          </a:p>
        </p:txBody>
      </p:sp>
    </p:spTree>
    <p:extLst>
      <p:ext uri="{BB962C8B-B14F-4D97-AF65-F5344CB8AC3E}">
        <p14:creationId xmlns:p14="http://schemas.microsoft.com/office/powerpoint/2010/main" val="2689479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39.26.020</a:t>
            </a:r>
            <a:endParaRPr lang="en-US" dirty="0"/>
          </a:p>
        </p:txBody>
      </p:sp>
      <p:sp>
        <p:nvSpPr>
          <p:cNvPr id="3" name="Content Placeholder 2"/>
          <p:cNvSpPr>
            <a:spLocks noGrp="1"/>
          </p:cNvSpPr>
          <p:nvPr>
            <p:ph idx="1"/>
          </p:nvPr>
        </p:nvSpPr>
        <p:spPr>
          <a:xfrm>
            <a:off x="342900" y="2057400"/>
            <a:ext cx="6057900" cy="6248400"/>
          </a:xfrm>
        </p:spPr>
        <p:txBody>
          <a:bodyPr>
            <a:normAutofit/>
          </a:bodyPr>
          <a:lstStyle/>
          <a:p>
            <a:r>
              <a:rPr lang="en-US" dirty="0" smtClean="0"/>
              <a:t>Applies to</a:t>
            </a:r>
          </a:p>
          <a:p>
            <a:pPr lvl="1">
              <a:spcBef>
                <a:spcPts val="1200"/>
              </a:spcBef>
            </a:pPr>
            <a:r>
              <a:rPr lang="en-US" dirty="0" smtClean="0"/>
              <a:t>Government</a:t>
            </a:r>
          </a:p>
          <a:p>
            <a:pPr lvl="1">
              <a:spcBef>
                <a:spcPts val="1200"/>
              </a:spcBef>
              <a:buNone/>
            </a:pPr>
            <a:r>
              <a:rPr lang="en-US" dirty="0" smtClean="0"/>
              <a:t>	Procurement</a:t>
            </a:r>
          </a:p>
          <a:p>
            <a:pPr lvl="1">
              <a:spcBef>
                <a:spcPts val="1200"/>
              </a:spcBef>
              <a:buNone/>
            </a:pPr>
            <a:r>
              <a:rPr lang="en-US" dirty="0" smtClean="0"/>
              <a:t>	Employees</a:t>
            </a:r>
          </a:p>
          <a:p>
            <a:pPr lvl="1">
              <a:spcBef>
                <a:spcPts val="1200"/>
              </a:spcBef>
            </a:pPr>
            <a:r>
              <a:rPr lang="en-US" dirty="0" smtClean="0"/>
              <a:t>Contractors</a:t>
            </a:r>
          </a:p>
          <a:p>
            <a:pPr lvl="1">
              <a:spcBef>
                <a:spcPts val="1200"/>
              </a:spcBef>
            </a:pPr>
            <a:r>
              <a:rPr lang="en-US" dirty="0" smtClean="0"/>
              <a:t>Potential</a:t>
            </a:r>
          </a:p>
          <a:p>
            <a:pPr lvl="1">
              <a:buNone/>
            </a:pPr>
            <a:r>
              <a:rPr lang="en-US" dirty="0" smtClean="0"/>
              <a:t>	Contractors</a:t>
            </a:r>
          </a:p>
          <a:p>
            <a:pPr>
              <a:spcBef>
                <a:spcPts val="1800"/>
              </a:spcBef>
            </a:pPr>
            <a:r>
              <a:rPr lang="en-US" dirty="0" smtClean="0"/>
              <a:t>Requires compliance with Ethics in Public Service Act</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51</a:t>
            </a:fld>
            <a:endParaRPr lang="en-US" dirty="0"/>
          </a:p>
        </p:txBody>
      </p:sp>
      <p:pic>
        <p:nvPicPr>
          <p:cNvPr id="1027" name="Picture 3" descr="C:\Users\jgexe140\Desktop\DES presentation\th4N1KZLKB.jpg"/>
          <p:cNvPicPr>
            <a:picLocks noChangeAspect="1" noChangeArrowheads="1"/>
          </p:cNvPicPr>
          <p:nvPr/>
        </p:nvPicPr>
        <p:blipFill>
          <a:blip r:embed="rId3" cstate="print"/>
          <a:srcRect/>
          <a:stretch>
            <a:fillRect/>
          </a:stretch>
        </p:blipFill>
        <p:spPr bwMode="auto">
          <a:xfrm>
            <a:off x="2819400" y="2590800"/>
            <a:ext cx="3810000" cy="2540000"/>
          </a:xfrm>
          <a:prstGeom prst="rect">
            <a:avLst/>
          </a:prstGeom>
          <a:noFill/>
        </p:spPr>
      </p:pic>
    </p:spTree>
    <p:extLst>
      <p:ext uri="{BB962C8B-B14F-4D97-AF65-F5344CB8AC3E}">
        <p14:creationId xmlns:p14="http://schemas.microsoft.com/office/powerpoint/2010/main" val="3693045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39.26.030</a:t>
            </a:r>
            <a:endParaRPr lang="en-US" dirty="0"/>
          </a:p>
        </p:txBody>
      </p:sp>
      <p:sp>
        <p:nvSpPr>
          <p:cNvPr id="3" name="Content Placeholder 2"/>
          <p:cNvSpPr>
            <a:spLocks noGrp="1"/>
          </p:cNvSpPr>
          <p:nvPr>
            <p:ph idx="1"/>
          </p:nvPr>
        </p:nvSpPr>
        <p:spPr/>
        <p:txBody>
          <a:bodyPr/>
          <a:lstStyle/>
          <a:p>
            <a:r>
              <a:rPr lang="en-US" dirty="0" smtClean="0"/>
              <a:t>Exemption from Public Records Act</a:t>
            </a:r>
          </a:p>
          <a:p>
            <a:pPr lvl="1">
              <a:spcBef>
                <a:spcPts val="1200"/>
              </a:spcBef>
            </a:pPr>
            <a:r>
              <a:rPr lang="en-US" dirty="0" smtClean="0"/>
              <a:t>Bid submissions &amp; evaluations</a:t>
            </a:r>
          </a:p>
          <a:p>
            <a:pPr lvl="1">
              <a:spcBef>
                <a:spcPts val="1200"/>
              </a:spcBef>
            </a:pPr>
            <a:r>
              <a:rPr lang="en-US" dirty="0" smtClean="0"/>
              <a:t>Limited time</a:t>
            </a:r>
          </a:p>
          <a:p>
            <a:pPr lvl="1">
              <a:spcBef>
                <a:spcPts val="1200"/>
              </a:spcBef>
            </a:pPr>
            <a:r>
              <a:rPr lang="en-US" dirty="0" smtClean="0"/>
              <a:t>Goods and services procurements</a:t>
            </a:r>
          </a:p>
          <a:p>
            <a:endParaRPr lang="en-US" dirty="0" smtClean="0"/>
          </a:p>
          <a:p>
            <a:r>
              <a:rPr lang="en-US" dirty="0" smtClean="0"/>
              <a:t>Supports the goals of:</a:t>
            </a:r>
          </a:p>
          <a:p>
            <a:pPr lvl="1">
              <a:spcBef>
                <a:spcPts val="1200"/>
              </a:spcBef>
            </a:pPr>
            <a:r>
              <a:rPr lang="en-US" dirty="0" smtClean="0"/>
              <a:t>Transparency</a:t>
            </a:r>
          </a:p>
          <a:p>
            <a:pPr lvl="1">
              <a:spcBef>
                <a:spcPts val="1200"/>
              </a:spcBef>
            </a:pPr>
            <a:r>
              <a:rPr lang="en-US" dirty="0" smtClean="0"/>
              <a:t>Effective</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52</a:t>
            </a:fld>
            <a:endParaRPr lang="en-US" dirty="0"/>
          </a:p>
        </p:txBody>
      </p:sp>
      <p:pic>
        <p:nvPicPr>
          <p:cNvPr id="2050" name="Picture 2" descr="C:\Users\jgexe140\Desktop\DES presentation\thTUNQZ01H.jpg"/>
          <p:cNvPicPr>
            <a:picLocks noChangeAspect="1" noChangeArrowheads="1"/>
          </p:cNvPicPr>
          <p:nvPr/>
        </p:nvPicPr>
        <p:blipFill>
          <a:blip r:embed="rId3" cstate="print"/>
          <a:srcRect/>
          <a:stretch>
            <a:fillRect/>
          </a:stretch>
        </p:blipFill>
        <p:spPr bwMode="auto">
          <a:xfrm>
            <a:off x="2895600" y="5562601"/>
            <a:ext cx="3505200" cy="3128963"/>
          </a:xfrm>
          <a:prstGeom prst="rect">
            <a:avLst/>
          </a:prstGeom>
          <a:noFill/>
        </p:spPr>
      </p:pic>
    </p:spTree>
    <p:extLst>
      <p:ext uri="{BB962C8B-B14F-4D97-AF65-F5344CB8AC3E}">
        <p14:creationId xmlns:p14="http://schemas.microsoft.com/office/powerpoint/2010/main" val="1015455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39.26.040</a:t>
            </a:r>
            <a:endParaRPr lang="en-US" dirty="0"/>
          </a:p>
        </p:txBody>
      </p:sp>
      <p:sp>
        <p:nvSpPr>
          <p:cNvPr id="3" name="Content Placeholder 2"/>
          <p:cNvSpPr>
            <a:spLocks noGrp="1"/>
          </p:cNvSpPr>
          <p:nvPr>
            <p:ph idx="1"/>
          </p:nvPr>
        </p:nvSpPr>
        <p:spPr/>
        <p:txBody>
          <a:bodyPr/>
          <a:lstStyle/>
          <a:p>
            <a:r>
              <a:rPr lang="en-US" dirty="0" smtClean="0"/>
              <a:t>Protection of statutory intent regarding use of volunteers</a:t>
            </a:r>
          </a:p>
          <a:p>
            <a:endParaRPr lang="en-US" dirty="0" smtClean="0"/>
          </a:p>
          <a:p>
            <a:r>
              <a:rPr lang="en-US" dirty="0" smtClean="0"/>
              <a:t>Similar ethics rules</a:t>
            </a:r>
          </a:p>
          <a:p>
            <a:pPr lvl="1"/>
            <a:r>
              <a:rPr lang="en-US" dirty="0" smtClean="0"/>
              <a:t>Compensation for official duties</a:t>
            </a:r>
          </a:p>
          <a:p>
            <a:pPr lvl="1"/>
            <a:r>
              <a:rPr lang="en-US" dirty="0" smtClean="0"/>
              <a:t>Outside compensation</a:t>
            </a:r>
          </a:p>
          <a:p>
            <a:pPr>
              <a:buNone/>
            </a:pPr>
            <a:endParaRPr lang="en-US" dirty="0" smtClean="0"/>
          </a:p>
          <a:p>
            <a:r>
              <a:rPr lang="en-US" dirty="0" smtClean="0"/>
              <a:t>Limited application</a:t>
            </a:r>
          </a:p>
          <a:p>
            <a:pPr lvl="1"/>
            <a:r>
              <a:rPr lang="en-US" dirty="0" smtClean="0"/>
              <a:t>Agency established group of volunteers to advise management</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53</a:t>
            </a:fld>
            <a:endParaRPr lang="en-US" dirty="0"/>
          </a:p>
        </p:txBody>
      </p:sp>
    </p:spTree>
    <p:extLst>
      <p:ext uri="{BB962C8B-B14F-4D97-AF65-F5344CB8AC3E}">
        <p14:creationId xmlns:p14="http://schemas.microsoft.com/office/powerpoint/2010/main" val="3298795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In Public Service Act</a:t>
            </a:r>
            <a:endParaRPr lang="en-US" dirty="0"/>
          </a:p>
        </p:txBody>
      </p:sp>
      <p:sp>
        <p:nvSpPr>
          <p:cNvPr id="3" name="Content Placeholder 2"/>
          <p:cNvSpPr>
            <a:spLocks noGrp="1"/>
          </p:cNvSpPr>
          <p:nvPr>
            <p:ph idx="1"/>
          </p:nvPr>
        </p:nvSpPr>
        <p:spPr/>
        <p:txBody>
          <a:bodyPr/>
          <a:lstStyle/>
          <a:p>
            <a:r>
              <a:rPr lang="en-US" dirty="0" smtClean="0"/>
              <a:t>RCW chap. 42.52</a:t>
            </a:r>
          </a:p>
          <a:p>
            <a:pPr lvl="1"/>
            <a:r>
              <a:rPr lang="en-US" dirty="0" smtClean="0"/>
              <a:t>Applies to state employees and state officers</a:t>
            </a:r>
          </a:p>
          <a:p>
            <a:pPr lvl="1"/>
            <a:r>
              <a:rPr lang="en-US" dirty="0" smtClean="0"/>
              <a:t>Creates special rules for ‘Section 4’ employees</a:t>
            </a:r>
          </a:p>
          <a:p>
            <a:r>
              <a:rPr lang="en-US" dirty="0" smtClean="0"/>
              <a:t>Key Provisions</a:t>
            </a:r>
          </a:p>
          <a:p>
            <a:pPr lvl="1">
              <a:spcBef>
                <a:spcPts val="1200"/>
              </a:spcBef>
            </a:pPr>
            <a:r>
              <a:rPr lang="en-US" dirty="0" smtClean="0"/>
              <a:t>RCW 42.52.140 &amp; .150</a:t>
            </a:r>
          </a:p>
          <a:p>
            <a:pPr lvl="1">
              <a:spcBef>
                <a:spcPts val="1200"/>
              </a:spcBef>
            </a:pPr>
            <a:r>
              <a:rPr lang="en-US" dirty="0"/>
              <a:t>RCW </a:t>
            </a:r>
            <a:r>
              <a:rPr lang="en-US" dirty="0" smtClean="0"/>
              <a:t>42.52.020</a:t>
            </a:r>
            <a:endParaRPr lang="en-US" dirty="0"/>
          </a:p>
          <a:p>
            <a:pPr lvl="1">
              <a:spcBef>
                <a:spcPts val="1200"/>
              </a:spcBef>
            </a:pPr>
            <a:r>
              <a:rPr lang="en-US" dirty="0"/>
              <a:t>RCW </a:t>
            </a:r>
            <a:r>
              <a:rPr lang="en-US" dirty="0" smtClean="0"/>
              <a:t>42.52.030</a:t>
            </a:r>
          </a:p>
          <a:p>
            <a:pPr lvl="1">
              <a:spcBef>
                <a:spcPts val="1200"/>
              </a:spcBef>
            </a:pPr>
            <a:r>
              <a:rPr lang="en-US" dirty="0" smtClean="0"/>
              <a:t>RCW 42.52.040</a:t>
            </a:r>
            <a:endParaRPr lang="en-US" dirty="0"/>
          </a:p>
          <a:p>
            <a:pPr lvl="1">
              <a:spcBef>
                <a:spcPts val="1200"/>
              </a:spcBef>
            </a:pPr>
            <a:r>
              <a:rPr lang="en-US" dirty="0"/>
              <a:t>RCW </a:t>
            </a:r>
            <a:r>
              <a:rPr lang="en-US" dirty="0" smtClean="0"/>
              <a:t>42.52.080</a:t>
            </a:r>
            <a:endParaRPr lang="en-US" dirty="0"/>
          </a:p>
          <a:p>
            <a:pPr lvl="1">
              <a:spcBef>
                <a:spcPts val="1200"/>
              </a:spcBef>
            </a:pPr>
            <a:r>
              <a:rPr lang="en-US" dirty="0"/>
              <a:t>RCW </a:t>
            </a:r>
            <a:r>
              <a:rPr lang="en-US" dirty="0" smtClean="0"/>
              <a:t>42.52.050</a:t>
            </a:r>
          </a:p>
          <a:p>
            <a:pPr lvl="1">
              <a:spcBef>
                <a:spcPts val="1200"/>
              </a:spcBef>
            </a:pPr>
            <a:r>
              <a:rPr lang="en-US" dirty="0" smtClean="0"/>
              <a:t>RCW 42.52.110 &amp; .120</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54</a:t>
            </a:fld>
            <a:endParaRPr lang="en-US" dirty="0"/>
          </a:p>
        </p:txBody>
      </p:sp>
    </p:spTree>
    <p:extLst>
      <p:ext uri="{BB962C8B-B14F-4D97-AF65-F5344CB8AC3E}">
        <p14:creationId xmlns:p14="http://schemas.microsoft.com/office/powerpoint/2010/main" val="31149232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42.52.140 &amp; .150</a:t>
            </a:r>
            <a:endParaRPr lang="en-US" dirty="0"/>
          </a:p>
        </p:txBody>
      </p:sp>
      <p:sp>
        <p:nvSpPr>
          <p:cNvPr id="3" name="Content Placeholder 2"/>
          <p:cNvSpPr>
            <a:spLocks noGrp="1"/>
          </p:cNvSpPr>
          <p:nvPr>
            <p:ph idx="1"/>
          </p:nvPr>
        </p:nvSpPr>
        <p:spPr>
          <a:xfrm>
            <a:off x="342900" y="2133600"/>
            <a:ext cx="4457700" cy="6502400"/>
          </a:xfrm>
        </p:spPr>
        <p:txBody>
          <a:bodyPr>
            <a:normAutofit lnSpcReduction="10000"/>
          </a:bodyPr>
          <a:lstStyle/>
          <a:p>
            <a:r>
              <a:rPr lang="en-US" dirty="0" smtClean="0"/>
              <a:t>Gift Restrictions</a:t>
            </a:r>
          </a:p>
          <a:p>
            <a:r>
              <a:rPr lang="en-US" dirty="0" smtClean="0"/>
              <a:t>Absolute prohibition [.140]</a:t>
            </a:r>
          </a:p>
          <a:p>
            <a:pPr lvl="1"/>
            <a:r>
              <a:rPr lang="en-US" dirty="0" smtClean="0"/>
              <a:t>No gift of any kind or value if intended to influence state employee</a:t>
            </a:r>
          </a:p>
          <a:p>
            <a:r>
              <a:rPr lang="en-US" dirty="0" smtClean="0"/>
              <a:t>General limitation [.150]</a:t>
            </a:r>
          </a:p>
          <a:p>
            <a:pPr lvl="1"/>
            <a:r>
              <a:rPr lang="en-US" dirty="0" smtClean="0"/>
              <a:t>$50 per source/gift per year</a:t>
            </a:r>
          </a:p>
          <a:p>
            <a:pPr lvl="1"/>
            <a:r>
              <a:rPr lang="en-US" dirty="0" smtClean="0"/>
              <a:t>List of gifts “presumed not to influence”</a:t>
            </a:r>
          </a:p>
          <a:p>
            <a:r>
              <a:rPr lang="en-US" dirty="0" smtClean="0"/>
              <a:t>Section (4) restrictions [.150(4)]</a:t>
            </a:r>
          </a:p>
          <a:p>
            <a:pPr lvl="1"/>
            <a:r>
              <a:rPr lang="en-US" dirty="0" smtClean="0"/>
              <a:t>Complete list of acceptable gifts</a:t>
            </a:r>
          </a:p>
          <a:p>
            <a:pPr lvl="1"/>
            <a:r>
              <a:rPr lang="en-US" dirty="0" smtClean="0"/>
              <a:t>Unsolicited</a:t>
            </a:r>
          </a:p>
          <a:p>
            <a:pPr lvl="1"/>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55</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2133600"/>
            <a:ext cx="2202180" cy="1325880"/>
          </a:xfrm>
          <a:prstGeom prst="rect">
            <a:avLst/>
          </a:prstGeom>
        </p:spPr>
      </p:pic>
    </p:spTree>
    <p:extLst>
      <p:ext uri="{BB962C8B-B14F-4D97-AF65-F5344CB8AC3E}">
        <p14:creationId xmlns:p14="http://schemas.microsoft.com/office/powerpoint/2010/main" val="23164339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42.52.020</a:t>
            </a:r>
            <a:endParaRPr lang="en-US" dirty="0"/>
          </a:p>
        </p:txBody>
      </p:sp>
      <p:sp>
        <p:nvSpPr>
          <p:cNvPr id="3" name="Content Placeholder 2"/>
          <p:cNvSpPr>
            <a:spLocks noGrp="1"/>
          </p:cNvSpPr>
          <p:nvPr>
            <p:ph sz="half" idx="1"/>
          </p:nvPr>
        </p:nvSpPr>
        <p:spPr>
          <a:xfrm>
            <a:off x="342900" y="2231136"/>
            <a:ext cx="3314700" cy="6291072"/>
          </a:xfrm>
        </p:spPr>
        <p:txBody>
          <a:bodyPr/>
          <a:lstStyle/>
          <a:p>
            <a:r>
              <a:rPr lang="en-US" dirty="0" smtClean="0"/>
              <a:t>Conflict of Interest</a:t>
            </a:r>
          </a:p>
          <a:p>
            <a:pPr lvl="1">
              <a:spcBef>
                <a:spcPts val="1200"/>
              </a:spcBef>
            </a:pPr>
            <a:r>
              <a:rPr lang="en-US" dirty="0" smtClean="0"/>
              <a:t>Financial or otherwise</a:t>
            </a:r>
          </a:p>
          <a:p>
            <a:pPr lvl="1">
              <a:spcBef>
                <a:spcPts val="1200"/>
              </a:spcBef>
            </a:pPr>
            <a:r>
              <a:rPr lang="en-US" dirty="0" smtClean="0"/>
              <a:t>Direct or indirect</a:t>
            </a:r>
          </a:p>
          <a:p>
            <a:pPr lvl="1">
              <a:spcBef>
                <a:spcPts val="1200"/>
              </a:spcBef>
            </a:pPr>
            <a:r>
              <a:rPr lang="en-US" dirty="0" smtClean="0"/>
              <a:t>Business transactions</a:t>
            </a:r>
          </a:p>
          <a:p>
            <a:pPr lvl="1">
              <a:spcBef>
                <a:spcPts val="1200"/>
              </a:spcBef>
            </a:pPr>
            <a:r>
              <a:rPr lang="en-US" dirty="0" smtClean="0"/>
              <a:t>Professional activities</a:t>
            </a:r>
          </a:p>
          <a:p>
            <a:pPr lvl="1">
              <a:spcBef>
                <a:spcPts val="1200"/>
              </a:spcBef>
            </a:pPr>
            <a:r>
              <a:rPr lang="en-US" dirty="0" smtClean="0"/>
              <a:t>Obligations</a:t>
            </a:r>
          </a:p>
          <a:p>
            <a:pPr lvl="1"/>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33800" y="2514601"/>
            <a:ext cx="2585244" cy="2585244"/>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56</a:t>
            </a:fld>
            <a:endParaRPr lang="en-US" dirty="0"/>
          </a:p>
        </p:txBody>
      </p:sp>
    </p:spTree>
    <p:extLst>
      <p:ext uri="{BB962C8B-B14F-4D97-AF65-F5344CB8AC3E}">
        <p14:creationId xmlns:p14="http://schemas.microsoft.com/office/powerpoint/2010/main" val="3189347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42.52.030</a:t>
            </a:r>
            <a:endParaRPr lang="en-US" dirty="0"/>
          </a:p>
        </p:txBody>
      </p:sp>
      <p:sp>
        <p:nvSpPr>
          <p:cNvPr id="3" name="Content Placeholder 2"/>
          <p:cNvSpPr>
            <a:spLocks noGrp="1"/>
          </p:cNvSpPr>
          <p:nvPr>
            <p:ph idx="1"/>
          </p:nvPr>
        </p:nvSpPr>
        <p:spPr/>
        <p:txBody>
          <a:bodyPr/>
          <a:lstStyle/>
          <a:p>
            <a:r>
              <a:rPr lang="en-US" dirty="0" smtClean="0"/>
              <a:t>Financial Interests in Transactions</a:t>
            </a:r>
          </a:p>
          <a:p>
            <a:pPr lvl="1"/>
            <a:r>
              <a:rPr lang="en-US" dirty="0" smtClean="0"/>
              <a:t>Specific conflict of interest</a:t>
            </a:r>
          </a:p>
          <a:p>
            <a:pPr lvl="1"/>
            <a:r>
              <a:rPr lang="en-US" dirty="0" smtClean="0"/>
              <a:t>Common method of defrauding government</a:t>
            </a:r>
          </a:p>
          <a:p>
            <a:r>
              <a:rPr lang="en-US" dirty="0" smtClean="0"/>
              <a:t>No financial interest</a:t>
            </a:r>
          </a:p>
          <a:p>
            <a:pPr lvl="1"/>
            <a:r>
              <a:rPr lang="en-US" dirty="0" smtClean="0"/>
              <a:t>Direct or indirect</a:t>
            </a:r>
          </a:p>
          <a:p>
            <a:pPr lvl="1"/>
            <a:r>
              <a:rPr lang="en-US" dirty="0" smtClean="0"/>
              <a:t>Contract, sale, lease, purchase, or grant</a:t>
            </a:r>
          </a:p>
          <a:p>
            <a:pPr lvl="1"/>
            <a:r>
              <a:rPr lang="en-US" dirty="0" smtClean="0"/>
              <a:t>By, through, or under supervision</a:t>
            </a:r>
          </a:p>
          <a:p>
            <a:pPr lvl="1"/>
            <a:r>
              <a:rPr lang="en-US" dirty="0" smtClean="0"/>
              <a:t>In whole or in part</a:t>
            </a:r>
          </a:p>
          <a:p>
            <a:r>
              <a:rPr lang="en-US" dirty="0" smtClean="0"/>
              <a:t>No self-dealing</a:t>
            </a:r>
          </a:p>
          <a:p>
            <a:pPr lvl="1"/>
            <a:r>
              <a:rPr lang="en-US" dirty="0" smtClean="0"/>
              <a:t>No participation in official capacity</a:t>
            </a:r>
          </a:p>
          <a:p>
            <a:pPr lvl="1"/>
            <a:r>
              <a:rPr lang="en-US" dirty="0" smtClean="0"/>
              <a:t>Officer, agent, employee, member, or beneficial interest</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57</a:t>
            </a:fld>
            <a:endParaRPr lang="en-US" dirty="0"/>
          </a:p>
        </p:txBody>
      </p:sp>
    </p:spTree>
    <p:extLst>
      <p:ext uri="{BB962C8B-B14F-4D97-AF65-F5344CB8AC3E}">
        <p14:creationId xmlns:p14="http://schemas.microsoft.com/office/powerpoint/2010/main" val="32185221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42.52.040</a:t>
            </a:r>
            <a:endParaRPr lang="en-US" dirty="0"/>
          </a:p>
        </p:txBody>
      </p:sp>
      <p:sp>
        <p:nvSpPr>
          <p:cNvPr id="3" name="Content Placeholder 2"/>
          <p:cNvSpPr>
            <a:spLocks noGrp="1"/>
          </p:cNvSpPr>
          <p:nvPr>
            <p:ph idx="1"/>
          </p:nvPr>
        </p:nvSpPr>
        <p:spPr/>
        <p:txBody>
          <a:bodyPr/>
          <a:lstStyle/>
          <a:p>
            <a:r>
              <a:rPr lang="en-US" dirty="0" smtClean="0"/>
              <a:t>Assisting in transactions</a:t>
            </a:r>
          </a:p>
          <a:p>
            <a:pPr lvl="1">
              <a:spcBef>
                <a:spcPts val="1200"/>
              </a:spcBef>
            </a:pPr>
            <a:r>
              <a:rPr lang="en-US" dirty="0" smtClean="0"/>
              <a:t>No help on the side</a:t>
            </a:r>
          </a:p>
          <a:p>
            <a:pPr lvl="1">
              <a:spcBef>
                <a:spcPts val="1200"/>
              </a:spcBef>
            </a:pPr>
            <a:r>
              <a:rPr lang="en-US" dirty="0" smtClean="0"/>
              <a:t>Directly or indirectly</a:t>
            </a:r>
          </a:p>
          <a:p>
            <a:pPr lvl="1">
              <a:spcBef>
                <a:spcPts val="1200"/>
              </a:spcBef>
            </a:pPr>
            <a:r>
              <a:rPr lang="en-US" dirty="0" smtClean="0"/>
              <a:t>Compensation or not</a:t>
            </a:r>
          </a:p>
          <a:p>
            <a:pPr lvl="1">
              <a:spcBef>
                <a:spcPts val="1200"/>
              </a:spcBef>
            </a:pPr>
            <a:r>
              <a:rPr lang="en-US" dirty="0" smtClean="0"/>
              <a:t>Participation at any time</a:t>
            </a:r>
          </a:p>
          <a:p>
            <a:pPr lvl="1">
              <a:spcBef>
                <a:spcPts val="1200"/>
              </a:spcBef>
            </a:pPr>
            <a:r>
              <a:rPr lang="en-US" dirty="0" smtClean="0"/>
              <a:t>Under official responsibility within 2 years</a:t>
            </a:r>
          </a:p>
          <a:p>
            <a:pPr>
              <a:spcBef>
                <a:spcPts val="1800"/>
              </a:spcBef>
            </a:pPr>
            <a:r>
              <a:rPr lang="en-US" dirty="0" smtClean="0"/>
              <a:t>Applies to business in which employee is partner, managing officer, or employee</a:t>
            </a:r>
          </a:p>
          <a:p>
            <a:pPr>
              <a:spcBef>
                <a:spcPts val="1800"/>
              </a:spcBef>
            </a:pPr>
            <a:r>
              <a:rPr lang="en-US" dirty="0" smtClean="0"/>
              <a:t>Limited exceptions</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58</a:t>
            </a:fld>
            <a:endParaRPr lang="en-US" dirty="0"/>
          </a:p>
        </p:txBody>
      </p:sp>
    </p:spTree>
    <p:extLst>
      <p:ext uri="{BB962C8B-B14F-4D97-AF65-F5344CB8AC3E}">
        <p14:creationId xmlns:p14="http://schemas.microsoft.com/office/powerpoint/2010/main" val="3942116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42.52.080</a:t>
            </a:r>
            <a:endParaRPr lang="en-US" dirty="0"/>
          </a:p>
        </p:txBody>
      </p:sp>
      <p:sp>
        <p:nvSpPr>
          <p:cNvPr id="3" name="Content Placeholder 2"/>
          <p:cNvSpPr>
            <a:spLocks noGrp="1"/>
          </p:cNvSpPr>
          <p:nvPr>
            <p:ph idx="1"/>
          </p:nvPr>
        </p:nvSpPr>
        <p:spPr/>
        <p:txBody>
          <a:bodyPr/>
          <a:lstStyle/>
          <a:p>
            <a:r>
              <a:rPr lang="en-US" dirty="0" smtClean="0"/>
              <a:t>Employment after public service</a:t>
            </a:r>
          </a:p>
          <a:p>
            <a:pPr lvl="1"/>
            <a:r>
              <a:rPr lang="en-US" dirty="0" smtClean="0"/>
              <a:t>2 years back, 1 year ahead</a:t>
            </a:r>
          </a:p>
          <a:p>
            <a:pPr lvl="1"/>
            <a:r>
              <a:rPr lang="en-US" dirty="0" smtClean="0"/>
              <a:t>Valued above $10,000</a:t>
            </a:r>
          </a:p>
          <a:p>
            <a:pPr lvl="1"/>
            <a:r>
              <a:rPr lang="en-US" dirty="0" smtClean="0"/>
              <a:t>Same contract or contracts</a:t>
            </a:r>
          </a:p>
          <a:p>
            <a:r>
              <a:rPr lang="en-US" dirty="0" smtClean="0"/>
              <a:t>Limited 2 year prohibition</a:t>
            </a:r>
          </a:p>
          <a:p>
            <a:pPr lvl="1"/>
            <a:r>
              <a:rPr lang="en-US" dirty="0" smtClean="0"/>
              <a:t>No beneficial interest in contract or grant</a:t>
            </a:r>
          </a:p>
          <a:p>
            <a:pPr lvl="1"/>
            <a:r>
              <a:rPr lang="en-US" dirty="0" smtClean="0"/>
              <a:t>Participated in authorization or funding</a:t>
            </a:r>
          </a:p>
          <a:p>
            <a:r>
              <a:rPr lang="en-US" dirty="0" smtClean="0"/>
              <a:t>Absolute prohibition if intended to influence</a:t>
            </a:r>
          </a:p>
          <a:p>
            <a:pPr lvl="1"/>
            <a:r>
              <a:rPr lang="en-US" dirty="0" smtClean="0"/>
              <a:t>Actual or reasonable belief</a:t>
            </a:r>
          </a:p>
          <a:p>
            <a:r>
              <a:rPr lang="en-US" dirty="0" smtClean="0"/>
              <a:t>Cannot assist in transaction in which employee participated</a:t>
            </a:r>
          </a:p>
          <a:p>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59</a:t>
            </a:fld>
            <a:endParaRPr lang="en-US" dirty="0"/>
          </a:p>
        </p:txBody>
      </p:sp>
    </p:spTree>
    <p:extLst>
      <p:ext uri="{BB962C8B-B14F-4D97-AF65-F5344CB8AC3E}">
        <p14:creationId xmlns:p14="http://schemas.microsoft.com/office/powerpoint/2010/main" val="3728780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PowerPoint Poisoning</a:t>
            </a:r>
            <a:endParaRPr lang="en-US" dirty="0"/>
          </a:p>
        </p:txBody>
      </p:sp>
      <p:sp>
        <p:nvSpPr>
          <p:cNvPr id="4" name="Footer Placeholder 3"/>
          <p:cNvSpPr>
            <a:spLocks noGrp="1"/>
          </p:cNvSpPr>
          <p:nvPr>
            <p:ph type="ftr" sz="quarter" idx="11"/>
          </p:nvPr>
        </p:nvSpPr>
        <p:spPr>
          <a:xfrm>
            <a:off x="2571750" y="24384"/>
            <a:ext cx="3086100" cy="438912"/>
          </a:xfrm>
        </p:spPr>
        <p:txBody>
          <a:bodyPr/>
          <a:lstStyle/>
          <a:p>
            <a:r>
              <a:rPr lang="en-US" dirty="0" smtClean="0"/>
              <a:t>Contract Remedies</a:t>
            </a:r>
            <a:endParaRPr lang="en-US" dirty="0"/>
          </a:p>
        </p:txBody>
      </p:sp>
      <p:sp>
        <p:nvSpPr>
          <p:cNvPr id="5" name="Slide Number Placeholder 4"/>
          <p:cNvSpPr>
            <a:spLocks noGrp="1"/>
          </p:cNvSpPr>
          <p:nvPr>
            <p:ph type="sldNum" sz="quarter" idx="12"/>
          </p:nvPr>
        </p:nvSpPr>
        <p:spPr>
          <a:xfrm>
            <a:off x="5715000" y="24384"/>
            <a:ext cx="800100" cy="438912"/>
          </a:xfrm>
        </p:spPr>
        <p:txBody>
          <a:bodyPr/>
          <a:lstStyle/>
          <a:p>
            <a:fld id="{40C82A42-0710-49D9-945B-1558165D24DB}" type="slidenum">
              <a:rPr lang="en-US" smtClean="0"/>
              <a:pPr/>
              <a:t>6</a:t>
            </a:fld>
            <a:endParaRPr lang="en-US" dirty="0"/>
          </a:p>
        </p:txBody>
      </p:sp>
      <p:pic>
        <p:nvPicPr>
          <p:cNvPr id="6" name="Picture 4" descr="684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26720" y="3124200"/>
            <a:ext cx="5852160" cy="1828800"/>
          </a:xfrm>
          <a:prstGeom prst="rect">
            <a:avLst/>
          </a:prstGeom>
        </p:spPr>
      </p:pic>
    </p:spTree>
    <p:extLst>
      <p:ext uri="{BB962C8B-B14F-4D97-AF65-F5344CB8AC3E}">
        <p14:creationId xmlns:p14="http://schemas.microsoft.com/office/powerpoint/2010/main" val="24734498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42.52.050</a:t>
            </a:r>
            <a:endParaRPr lang="en-US" dirty="0"/>
          </a:p>
        </p:txBody>
      </p:sp>
      <p:sp>
        <p:nvSpPr>
          <p:cNvPr id="3" name="Content Placeholder 2"/>
          <p:cNvSpPr>
            <a:spLocks noGrp="1"/>
          </p:cNvSpPr>
          <p:nvPr>
            <p:ph idx="1"/>
          </p:nvPr>
        </p:nvSpPr>
        <p:spPr/>
        <p:txBody>
          <a:bodyPr/>
          <a:lstStyle/>
          <a:p>
            <a:r>
              <a:rPr lang="en-US" dirty="0" smtClean="0"/>
              <a:t>Confidential Information</a:t>
            </a:r>
          </a:p>
          <a:p>
            <a:pPr lvl="1"/>
            <a:r>
              <a:rPr lang="en-US" dirty="0" smtClean="0"/>
              <a:t>Restriction on duties both as a state employee and outside employment</a:t>
            </a:r>
          </a:p>
          <a:p>
            <a:r>
              <a:rPr lang="en-US" dirty="0" smtClean="0"/>
              <a:t>No employment that requires disclosure of confidential information</a:t>
            </a:r>
          </a:p>
          <a:p>
            <a:r>
              <a:rPr lang="en-US" dirty="0" smtClean="0"/>
              <a:t>No use for benefit of you or another</a:t>
            </a:r>
          </a:p>
          <a:p>
            <a:pPr lvl="1"/>
            <a:r>
              <a:rPr lang="en-US" dirty="0" smtClean="0"/>
              <a:t>Unless specifically permitted by law or contract</a:t>
            </a:r>
          </a:p>
          <a:p>
            <a:r>
              <a:rPr lang="en-US" dirty="0" smtClean="0"/>
              <a:t>No unauthorized disclosures</a:t>
            </a:r>
          </a:p>
          <a:p>
            <a:r>
              <a:rPr lang="en-US" dirty="0" smtClean="0"/>
              <a:t>No intentional concealment</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60</a:t>
            </a:fld>
            <a:endParaRPr lang="en-US" dirty="0"/>
          </a:p>
        </p:txBody>
      </p:sp>
    </p:spTree>
    <p:extLst>
      <p:ext uri="{BB962C8B-B14F-4D97-AF65-F5344CB8AC3E}">
        <p14:creationId xmlns:p14="http://schemas.microsoft.com/office/powerpoint/2010/main" val="9672058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42.52.110 &amp; .120</a:t>
            </a:r>
            <a:endParaRPr lang="en-US" dirty="0"/>
          </a:p>
        </p:txBody>
      </p:sp>
      <p:sp>
        <p:nvSpPr>
          <p:cNvPr id="3" name="Content Placeholder 2"/>
          <p:cNvSpPr>
            <a:spLocks noGrp="1"/>
          </p:cNvSpPr>
          <p:nvPr>
            <p:ph idx="1"/>
          </p:nvPr>
        </p:nvSpPr>
        <p:spPr/>
        <p:txBody>
          <a:bodyPr/>
          <a:lstStyle/>
          <a:p>
            <a:r>
              <a:rPr lang="en-US" dirty="0" smtClean="0"/>
              <a:t>Compensation for duties &amp; outside activities</a:t>
            </a:r>
          </a:p>
          <a:p>
            <a:pPr lvl="1"/>
            <a:r>
              <a:rPr lang="en-US" dirty="0" smtClean="0"/>
              <a:t>Generally, only pay from state</a:t>
            </a:r>
          </a:p>
          <a:p>
            <a:r>
              <a:rPr lang="en-US" dirty="0" smtClean="0"/>
              <a:t>Official duties [.110]</a:t>
            </a:r>
          </a:p>
          <a:p>
            <a:pPr lvl="1"/>
            <a:r>
              <a:rPr lang="en-US" dirty="0" smtClean="0"/>
              <a:t>Compensation, gift, reward, or gratuity</a:t>
            </a:r>
          </a:p>
          <a:p>
            <a:pPr lvl="1"/>
            <a:r>
              <a:rPr lang="en-US" dirty="0" smtClean="0"/>
              <a:t>Performing, omitting, or deferring</a:t>
            </a:r>
          </a:p>
          <a:p>
            <a:pPr lvl="1"/>
            <a:r>
              <a:rPr lang="en-US" dirty="0" smtClean="0"/>
              <a:t>Limited exception for employees of institutions of higher education </a:t>
            </a:r>
          </a:p>
          <a:p>
            <a:r>
              <a:rPr lang="en-US" dirty="0" smtClean="0"/>
              <a:t>Outside activities [.120]</a:t>
            </a:r>
          </a:p>
          <a:p>
            <a:pPr lvl="1"/>
            <a:r>
              <a:rPr lang="en-US" dirty="0" smtClean="0"/>
              <a:t>Start with absolute prohibition</a:t>
            </a:r>
          </a:p>
          <a:p>
            <a:pPr lvl="1"/>
            <a:r>
              <a:rPr lang="en-US" dirty="0" smtClean="0"/>
              <a:t>List of conditions and duties that would allow such pay</a:t>
            </a:r>
          </a:p>
          <a:p>
            <a:pPr lvl="1"/>
            <a:r>
              <a:rPr lang="en-US" dirty="0" smtClean="0"/>
              <a:t>Additional conditions if pay is from a state agency</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61</a:t>
            </a:fld>
            <a:endParaRPr lang="en-US" dirty="0"/>
          </a:p>
        </p:txBody>
      </p:sp>
    </p:spTree>
    <p:extLst>
      <p:ext uri="{BB962C8B-B14F-4D97-AF65-F5344CB8AC3E}">
        <p14:creationId xmlns:p14="http://schemas.microsoft.com/office/powerpoint/2010/main" val="294099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Chap. 42.23</a:t>
            </a:r>
            <a:endParaRPr lang="en-US" dirty="0"/>
          </a:p>
        </p:txBody>
      </p:sp>
      <p:sp>
        <p:nvSpPr>
          <p:cNvPr id="3" name="Content Placeholder 2"/>
          <p:cNvSpPr>
            <a:spLocks noGrp="1"/>
          </p:cNvSpPr>
          <p:nvPr>
            <p:ph idx="1"/>
          </p:nvPr>
        </p:nvSpPr>
        <p:spPr/>
        <p:txBody>
          <a:bodyPr/>
          <a:lstStyle/>
          <a:p>
            <a:r>
              <a:rPr lang="en-US" dirty="0" smtClean="0"/>
              <a:t>Applies to cities, counties, towns, districts, municipal and quasi-municipal corporations [.020]</a:t>
            </a:r>
          </a:p>
          <a:p>
            <a:r>
              <a:rPr lang="en-US" dirty="0" smtClean="0"/>
              <a:t>No beneficial interest [.030]</a:t>
            </a:r>
          </a:p>
          <a:p>
            <a:pPr lvl="1"/>
            <a:r>
              <a:rPr lang="en-US" dirty="0" smtClean="0"/>
              <a:t>Direct or indirect</a:t>
            </a:r>
          </a:p>
          <a:p>
            <a:pPr lvl="1"/>
            <a:r>
              <a:rPr lang="en-US" dirty="0" smtClean="0"/>
              <a:t>By, through, or under supervision</a:t>
            </a:r>
          </a:p>
          <a:p>
            <a:pPr lvl="1"/>
            <a:r>
              <a:rPr lang="en-US" dirty="0" smtClean="0"/>
              <a:t>In whole or in part</a:t>
            </a:r>
          </a:p>
          <a:p>
            <a:pPr lvl="1"/>
            <a:r>
              <a:rPr lang="en-US" dirty="0" smtClean="0"/>
              <a:t>Includes any payments</a:t>
            </a:r>
          </a:p>
          <a:p>
            <a:pPr lvl="1"/>
            <a:r>
              <a:rPr lang="en-US" dirty="0" smtClean="0"/>
              <a:t>Long list of exceptions</a:t>
            </a:r>
          </a:p>
          <a:p>
            <a:r>
              <a:rPr lang="en-US" dirty="0" smtClean="0"/>
              <a:t>“Remote interests” permitted [.040]</a:t>
            </a:r>
          </a:p>
          <a:p>
            <a:pPr lvl="1"/>
            <a:r>
              <a:rPr lang="en-US" dirty="0" smtClean="0"/>
              <a:t>Must be disclosed to governing body</a:t>
            </a:r>
          </a:p>
          <a:p>
            <a:pPr lvl="1"/>
            <a:r>
              <a:rPr lang="en-US" dirty="0" smtClean="0"/>
              <a:t>Governing body approves contract</a:t>
            </a:r>
          </a:p>
          <a:p>
            <a:pPr lvl="1"/>
            <a:r>
              <a:rPr lang="en-US" dirty="0" smtClean="0"/>
              <a:t>Privilege lost if attempt to influence</a:t>
            </a:r>
          </a:p>
          <a:p>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62</a:t>
            </a:fld>
            <a:endParaRPr lang="en-US" dirty="0"/>
          </a:p>
        </p:txBody>
      </p:sp>
    </p:spTree>
    <p:extLst>
      <p:ext uri="{BB962C8B-B14F-4D97-AF65-F5344CB8AC3E}">
        <p14:creationId xmlns:p14="http://schemas.microsoft.com/office/powerpoint/2010/main" val="23731246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 Chap. 42.23, cont.</a:t>
            </a:r>
            <a:endParaRPr lang="en-US" dirty="0"/>
          </a:p>
        </p:txBody>
      </p:sp>
      <p:sp>
        <p:nvSpPr>
          <p:cNvPr id="3" name="Content Placeholder 2"/>
          <p:cNvSpPr>
            <a:spLocks noGrp="1"/>
          </p:cNvSpPr>
          <p:nvPr>
            <p:ph idx="1"/>
          </p:nvPr>
        </p:nvSpPr>
        <p:spPr/>
        <p:txBody>
          <a:bodyPr/>
          <a:lstStyle/>
          <a:p>
            <a:r>
              <a:rPr lang="en-US" dirty="0" smtClean="0"/>
              <a:t>Any such contract is void[.050]</a:t>
            </a:r>
          </a:p>
          <a:p>
            <a:r>
              <a:rPr lang="en-US" dirty="0" smtClean="0"/>
              <a:t>$500 penalty + any other criminal or civil liability [.050]</a:t>
            </a:r>
          </a:p>
          <a:p>
            <a:pPr lvl="1"/>
            <a:r>
              <a:rPr lang="en-US" dirty="0" smtClean="0"/>
              <a:t>Grounds for forfeiture of office</a:t>
            </a:r>
          </a:p>
          <a:p>
            <a:r>
              <a:rPr lang="en-US" dirty="0" smtClean="0"/>
              <a:t>Sets a floor local governments can raise [.060]</a:t>
            </a:r>
          </a:p>
          <a:p>
            <a:r>
              <a:rPr lang="en-US" dirty="0" smtClean="0"/>
              <a:t>Other prohibited acts [.070]</a:t>
            </a:r>
          </a:p>
          <a:p>
            <a:pPr lvl="1"/>
            <a:r>
              <a:rPr lang="en-US" dirty="0" smtClean="0"/>
              <a:t>Securing special privileges</a:t>
            </a:r>
          </a:p>
          <a:p>
            <a:pPr lvl="1"/>
            <a:r>
              <a:rPr lang="en-US" dirty="0" smtClean="0"/>
              <a:t>Outside compensation</a:t>
            </a:r>
          </a:p>
          <a:p>
            <a:pPr lvl="1"/>
            <a:r>
              <a:rPr lang="en-US" dirty="0" smtClean="0"/>
              <a:t>Outside employment that might require disclosure of confidential information</a:t>
            </a:r>
          </a:p>
          <a:p>
            <a:pPr lvl="1"/>
            <a:r>
              <a:rPr lang="en-US" dirty="0" smtClean="0"/>
              <a:t>Disclosure of confidential information</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63</a:t>
            </a:fld>
            <a:endParaRPr lang="en-US" dirty="0"/>
          </a:p>
        </p:txBody>
      </p:sp>
    </p:spTree>
    <p:extLst>
      <p:ext uri="{BB962C8B-B14F-4D97-AF65-F5344CB8AC3E}">
        <p14:creationId xmlns:p14="http://schemas.microsoft.com/office/powerpoint/2010/main" val="2373124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Violation as Crime</a:t>
            </a:r>
            <a:endParaRPr lang="en-US" dirty="0"/>
          </a:p>
        </p:txBody>
      </p:sp>
      <p:sp>
        <p:nvSpPr>
          <p:cNvPr id="3" name="Content Placeholder 2"/>
          <p:cNvSpPr>
            <a:spLocks noGrp="1"/>
          </p:cNvSpPr>
          <p:nvPr>
            <p:ph idx="1"/>
          </p:nvPr>
        </p:nvSpPr>
        <p:spPr/>
        <p:txBody>
          <a:bodyPr/>
          <a:lstStyle/>
          <a:p>
            <a:r>
              <a:rPr lang="en-US" dirty="0" smtClean="0"/>
              <a:t>RCW 9.18.130</a:t>
            </a:r>
          </a:p>
          <a:p>
            <a:pPr lvl="1"/>
            <a:r>
              <a:rPr lang="en-US" dirty="0" smtClean="0"/>
              <a:t>Collusion to prevent competitive billing</a:t>
            </a:r>
            <a:endParaRPr lang="en-US" dirty="0"/>
          </a:p>
          <a:p>
            <a:r>
              <a:rPr lang="en-US" dirty="0" smtClean="0"/>
              <a:t>RCW 9A.56.020</a:t>
            </a:r>
          </a:p>
          <a:p>
            <a:pPr lvl="1"/>
            <a:r>
              <a:rPr lang="en-US" dirty="0" smtClean="0"/>
              <a:t>Theft</a:t>
            </a:r>
          </a:p>
          <a:p>
            <a:r>
              <a:rPr lang="en-US" dirty="0" smtClean="0"/>
              <a:t>RCW 9A.60.020</a:t>
            </a:r>
          </a:p>
          <a:p>
            <a:pPr lvl="1"/>
            <a:r>
              <a:rPr lang="en-US" dirty="0" smtClean="0"/>
              <a:t>Obtaining signature by deception</a:t>
            </a:r>
          </a:p>
          <a:p>
            <a:r>
              <a:rPr lang="en-US" dirty="0" smtClean="0"/>
              <a:t>RCW 9A.68.010</a:t>
            </a:r>
          </a:p>
          <a:p>
            <a:pPr lvl="1"/>
            <a:r>
              <a:rPr lang="en-US" dirty="0" smtClean="0"/>
              <a:t>Bribery</a:t>
            </a:r>
          </a:p>
          <a:p>
            <a:r>
              <a:rPr lang="en-US" dirty="0" smtClean="0"/>
              <a:t>RCW 9A.68.020 &amp; .030</a:t>
            </a:r>
          </a:p>
          <a:p>
            <a:pPr lvl="1"/>
            <a:r>
              <a:rPr lang="en-US" dirty="0" smtClean="0"/>
              <a:t>Requesting or receiving unlawful compensation</a:t>
            </a:r>
          </a:p>
          <a:p>
            <a:r>
              <a:rPr lang="en-US" dirty="0" smtClean="0"/>
              <a:t>RCW 9A.68.050</a:t>
            </a:r>
          </a:p>
          <a:p>
            <a:pPr lvl="1"/>
            <a:r>
              <a:rPr lang="en-US" dirty="0" smtClean="0"/>
              <a:t>Trading in special influence</a:t>
            </a:r>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64</a:t>
            </a:fld>
            <a:endParaRPr lang="en-US" dirty="0"/>
          </a:p>
        </p:txBody>
      </p:sp>
    </p:spTree>
    <p:extLst>
      <p:ext uri="{BB962C8B-B14F-4D97-AF65-F5344CB8AC3E}">
        <p14:creationId xmlns:p14="http://schemas.microsoft.com/office/powerpoint/2010/main" val="42822978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Proposed Analytic Framework</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
        <p:nvSpPr>
          <p:cNvPr id="3" name="Slide Number Placeholder 2"/>
          <p:cNvSpPr>
            <a:spLocks noGrp="1"/>
          </p:cNvSpPr>
          <p:nvPr>
            <p:ph type="sldNum" sz="quarter" idx="12"/>
          </p:nvPr>
        </p:nvSpPr>
        <p:spPr/>
        <p:txBody>
          <a:bodyPr/>
          <a:lstStyle/>
          <a:p>
            <a:fld id="{40C82A42-0710-49D9-945B-1558165D24DB}" type="slidenum">
              <a:rPr lang="en-US" smtClean="0"/>
              <a:pPr/>
              <a:t>65</a:t>
            </a:fld>
            <a:endParaRPr lang="en-US" dirty="0"/>
          </a:p>
        </p:txBody>
      </p:sp>
    </p:spTree>
    <p:extLst>
      <p:ext uri="{BB962C8B-B14F-4D97-AF65-F5344CB8AC3E}">
        <p14:creationId xmlns:p14="http://schemas.microsoft.com/office/powerpoint/2010/main" val="3378949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vs. Private</a:t>
            </a:r>
            <a:endParaRPr lang="en-US" dirty="0"/>
          </a:p>
        </p:txBody>
      </p:sp>
      <p:pic>
        <p:nvPicPr>
          <p:cNvPr id="6" name="Content Placeholder 5" descr="ArtAnd.jpg"/>
          <p:cNvPicPr>
            <a:picLocks noGrp="1" noChangeAspect="1"/>
          </p:cNvPicPr>
          <p:nvPr>
            <p:ph idx="1"/>
          </p:nvPr>
        </p:nvPicPr>
        <p:blipFill>
          <a:blip r:embed="rId3" cstate="print"/>
          <a:stretch>
            <a:fillRect/>
          </a:stretch>
        </p:blipFill>
        <p:spPr>
          <a:xfrm>
            <a:off x="609601" y="4191000"/>
            <a:ext cx="5750943" cy="30480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66</a:t>
            </a:fld>
            <a:endParaRPr lang="en-US" dirty="0"/>
          </a:p>
        </p:txBody>
      </p:sp>
      <p:pic>
        <p:nvPicPr>
          <p:cNvPr id="7" name="Picture 6" descr="Enron.jpg"/>
          <p:cNvPicPr>
            <a:picLocks noChangeAspect="1"/>
          </p:cNvPicPr>
          <p:nvPr/>
        </p:nvPicPr>
        <p:blipFill>
          <a:blip r:embed="rId4" cstate="print"/>
          <a:stretch>
            <a:fillRect/>
          </a:stretch>
        </p:blipFill>
        <p:spPr>
          <a:xfrm>
            <a:off x="2133601" y="2057400"/>
            <a:ext cx="2402237" cy="2362200"/>
          </a:xfrm>
          <a:prstGeom prst="rect">
            <a:avLst/>
          </a:prstGeom>
        </p:spPr>
      </p:pic>
      <p:pic>
        <p:nvPicPr>
          <p:cNvPr id="1026" name="Picture 2" descr="C:\Users\jgexe140\Desktop\DES presentation\Lehman.png"/>
          <p:cNvPicPr>
            <a:picLocks noChangeAspect="1" noChangeArrowheads="1"/>
          </p:cNvPicPr>
          <p:nvPr/>
        </p:nvPicPr>
        <p:blipFill>
          <a:blip r:embed="rId5" cstate="print"/>
          <a:srcRect/>
          <a:stretch>
            <a:fillRect/>
          </a:stretch>
        </p:blipFill>
        <p:spPr bwMode="auto">
          <a:xfrm>
            <a:off x="457200" y="7239002"/>
            <a:ext cx="6019800" cy="474999"/>
          </a:xfrm>
          <a:prstGeom prst="rect">
            <a:avLst/>
          </a:prstGeom>
          <a:noFill/>
        </p:spPr>
      </p:pic>
    </p:spTree>
    <p:extLst>
      <p:ext uri="{BB962C8B-B14F-4D97-AF65-F5344CB8AC3E}">
        <p14:creationId xmlns:p14="http://schemas.microsoft.com/office/powerpoint/2010/main" val="14582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1498" y="2895601"/>
            <a:ext cx="5793103" cy="3130804"/>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67</a:t>
            </a:fld>
            <a:endParaRPr lang="en-US" dirty="0"/>
          </a:p>
        </p:txBody>
      </p:sp>
    </p:spTree>
    <p:extLst>
      <p:ext uri="{BB962C8B-B14F-4D97-AF65-F5344CB8AC3E}">
        <p14:creationId xmlns:p14="http://schemas.microsoft.com/office/powerpoint/2010/main" val="13172002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900" y="3327400"/>
            <a:ext cx="6172200" cy="41148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68</a:t>
            </a:fld>
            <a:endParaRPr lang="en-US" dirty="0"/>
          </a:p>
        </p:txBody>
      </p:sp>
    </p:spTree>
    <p:extLst>
      <p:ext uri="{BB962C8B-B14F-4D97-AF65-F5344CB8AC3E}">
        <p14:creationId xmlns:p14="http://schemas.microsoft.com/office/powerpoint/2010/main" val="2626087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69</a:t>
            </a:fld>
            <a:endParaRPr lang="en-US" dirty="0"/>
          </a:p>
        </p:txBody>
      </p:sp>
      <p:pic>
        <p:nvPicPr>
          <p:cNvPr id="8" name="Content Placeholder 7" descr="Liu.jpg"/>
          <p:cNvPicPr>
            <a:picLocks noGrp="1" noChangeAspect="1"/>
          </p:cNvPicPr>
          <p:nvPr>
            <p:ph idx="1"/>
          </p:nvPr>
        </p:nvPicPr>
        <p:blipFill>
          <a:blip r:embed="rId3" cstate="print"/>
          <a:stretch>
            <a:fillRect/>
          </a:stretch>
        </p:blipFill>
        <p:spPr>
          <a:xfrm>
            <a:off x="342900" y="3329059"/>
            <a:ext cx="6172200" cy="4111483"/>
          </a:xfrm>
        </p:spPr>
      </p:pic>
    </p:spTree>
    <p:extLst>
      <p:ext uri="{BB962C8B-B14F-4D97-AF65-F5344CB8AC3E}">
        <p14:creationId xmlns:p14="http://schemas.microsoft.com/office/powerpoint/2010/main" val="2626087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Contract Remedies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a:t>
            </a:fld>
            <a:endParaRPr lang="en-US" dirty="0"/>
          </a:p>
        </p:txBody>
      </p:sp>
      <p:pic>
        <p:nvPicPr>
          <p:cNvPr id="6" name="Content Placeholder 5" descr="Hide from boss"/>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2590802"/>
            <a:ext cx="5686425" cy="379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6051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Do We Care About Procurement Ethics?</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295199392"/>
              </p:ext>
            </p:extLst>
          </p:nvPr>
        </p:nvGraphicFramePr>
        <p:xfrm>
          <a:off x="3810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fld id="{40C82A42-0710-49D9-945B-1558165D24DB}" type="slidenum">
              <a:rPr lang="en-US" smtClean="0"/>
              <a:pPr/>
              <a:t>70</a:t>
            </a:fld>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26981471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 About Procurement Ethics</a:t>
            </a:r>
            <a:endParaRPr lang="en-US" dirty="0"/>
          </a:p>
        </p:txBody>
      </p:sp>
      <p:sp>
        <p:nvSpPr>
          <p:cNvPr id="3" name="Content Placeholder 2"/>
          <p:cNvSpPr>
            <a:spLocks noGrp="1"/>
          </p:cNvSpPr>
          <p:nvPr>
            <p:ph idx="1"/>
          </p:nvPr>
        </p:nvSpPr>
        <p:spPr/>
        <p:txBody>
          <a:bodyPr>
            <a:normAutofit lnSpcReduction="10000"/>
          </a:bodyPr>
          <a:lstStyle/>
          <a:p>
            <a:r>
              <a:rPr lang="en-US" dirty="0" smtClean="0"/>
              <a:t>Don’t think about “ethics”</a:t>
            </a:r>
          </a:p>
          <a:p>
            <a:pPr lvl="1"/>
            <a:r>
              <a:rPr lang="en-US" dirty="0" smtClean="0"/>
              <a:t>“Ethics” is NOT “Morals”</a:t>
            </a:r>
          </a:p>
          <a:p>
            <a:pPr lvl="1"/>
            <a:r>
              <a:rPr lang="en-US" dirty="0" smtClean="0"/>
              <a:t>List of rules governing conduct</a:t>
            </a:r>
          </a:p>
          <a:p>
            <a:pPr lvl="1"/>
            <a:r>
              <a:rPr lang="en-US" dirty="0" smtClean="0"/>
              <a:t>Not about being “right” or “wrong”</a:t>
            </a:r>
          </a:p>
          <a:p>
            <a:endParaRPr lang="en-US" dirty="0" smtClean="0"/>
          </a:p>
          <a:p>
            <a:endParaRPr lang="en-US" dirty="0" smtClean="0"/>
          </a:p>
          <a:p>
            <a:endParaRPr lang="en-US" dirty="0" smtClean="0"/>
          </a:p>
          <a:p>
            <a:endParaRPr lang="en-US" dirty="0" smtClean="0"/>
          </a:p>
          <a:p>
            <a:endParaRPr lang="en-US" dirty="0" smtClean="0"/>
          </a:p>
          <a:p>
            <a:r>
              <a:rPr lang="en-US" dirty="0" smtClean="0"/>
              <a:t>Think about compliance</a:t>
            </a:r>
          </a:p>
          <a:p>
            <a:pPr lvl="1"/>
            <a:r>
              <a:rPr lang="en-US" dirty="0" smtClean="0"/>
              <a:t>Behave in accordance with rules</a:t>
            </a:r>
          </a:p>
          <a:p>
            <a:pPr lvl="1"/>
            <a:r>
              <a:rPr lang="en-US" dirty="0" smtClean="0"/>
              <a:t>No </a:t>
            </a:r>
            <a:r>
              <a:rPr lang="en-US" u="sng" dirty="0" smtClean="0"/>
              <a:t>appearance</a:t>
            </a:r>
            <a:r>
              <a:rPr lang="en-US" dirty="0" smtClean="0"/>
              <a:t> of impropriety</a:t>
            </a:r>
          </a:p>
          <a:p>
            <a:pPr lvl="1"/>
            <a:r>
              <a:rPr lang="en-US" dirty="0" smtClean="0"/>
              <a:t>Not restricted to actions during work</a:t>
            </a:r>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71</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pic>
        <p:nvPicPr>
          <p:cNvPr id="3074" name="Picture 2" descr="C:\Users\jgexe140\Desktop\DES presentation\thNWNNGWNK.jpg"/>
          <p:cNvPicPr>
            <a:picLocks noChangeAspect="1" noChangeArrowheads="1"/>
          </p:cNvPicPr>
          <p:nvPr/>
        </p:nvPicPr>
        <p:blipFill>
          <a:blip r:embed="rId3" cstate="print"/>
          <a:srcRect/>
          <a:stretch>
            <a:fillRect/>
          </a:stretch>
        </p:blipFill>
        <p:spPr bwMode="auto">
          <a:xfrm>
            <a:off x="1056643" y="3949669"/>
            <a:ext cx="4429757" cy="2451132"/>
          </a:xfrm>
          <a:prstGeom prst="rect">
            <a:avLst/>
          </a:prstGeom>
          <a:noFill/>
        </p:spPr>
      </p:pic>
    </p:spTree>
    <p:extLst>
      <p:ext uri="{BB962C8B-B14F-4D97-AF65-F5344CB8AC3E}">
        <p14:creationId xmlns:p14="http://schemas.microsoft.com/office/powerpoint/2010/main" val="95046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 calcmode="lin" valueType="num">
                                      <p:cBhvr additive="base">
                                        <p:cTn id="2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Ethical Issues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91486024"/>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72</a:t>
            </a:fld>
            <a:endParaRPr lang="en-US" dirty="0"/>
          </a:p>
        </p:txBody>
      </p:sp>
    </p:spTree>
    <p:extLst>
      <p:ext uri="{BB962C8B-B14F-4D97-AF65-F5344CB8AC3E}">
        <p14:creationId xmlns:p14="http://schemas.microsoft.com/office/powerpoint/2010/main" val="14140138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Ethical Issues, cont.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2360068"/>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73</a:t>
            </a:fld>
            <a:endParaRPr lang="en-US" dirty="0"/>
          </a:p>
        </p:txBody>
      </p:sp>
    </p:spTree>
    <p:extLst>
      <p:ext uri="{BB962C8B-B14F-4D97-AF65-F5344CB8AC3E}">
        <p14:creationId xmlns:p14="http://schemas.microsoft.com/office/powerpoint/2010/main" val="3566964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Obvious Ethical Issues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76853213"/>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74</a:t>
            </a:fld>
            <a:endParaRPr lang="en-US" dirty="0"/>
          </a:p>
        </p:txBody>
      </p:sp>
    </p:spTree>
    <p:extLst>
      <p:ext uri="{BB962C8B-B14F-4D97-AF65-F5344CB8AC3E}">
        <p14:creationId xmlns:p14="http://schemas.microsoft.com/office/powerpoint/2010/main" val="16321187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Obvious Ethical Issues, cont.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7349133"/>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75</a:t>
            </a:fld>
            <a:endParaRPr lang="en-US" dirty="0"/>
          </a:p>
        </p:txBody>
      </p:sp>
    </p:spTree>
    <p:extLst>
      <p:ext uri="{BB962C8B-B14F-4D97-AF65-F5344CB8AC3E}">
        <p14:creationId xmlns:p14="http://schemas.microsoft.com/office/powerpoint/2010/main" val="20616844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Draft</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900" y="3034222"/>
            <a:ext cx="6172200" cy="4701159"/>
          </a:xfrm>
        </p:spPr>
      </p:pic>
      <p:sp>
        <p:nvSpPr>
          <p:cNvPr id="4" name="Slide Number Placeholder 3"/>
          <p:cNvSpPr>
            <a:spLocks noGrp="1"/>
          </p:cNvSpPr>
          <p:nvPr>
            <p:ph type="sldNum" sz="quarter" idx="12"/>
          </p:nvPr>
        </p:nvSpPr>
        <p:spPr/>
        <p:txBody>
          <a:bodyPr/>
          <a:lstStyle/>
          <a:p>
            <a:fld id="{40C82A42-0710-49D9-945B-1558165D24DB}" type="slidenum">
              <a:rPr lang="en-US" smtClean="0"/>
              <a:pPr/>
              <a:t>76</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918377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 Framework for Procurement Ethics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2516365"/>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0C82A42-0710-49D9-945B-1558165D24DB}" type="slidenum">
              <a:rPr lang="en-US" smtClean="0"/>
              <a:pPr/>
              <a:t>77</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835146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Lifecycle Procurement Ethics</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
        <p:nvSpPr>
          <p:cNvPr id="3" name="Slide Number Placeholder 2"/>
          <p:cNvSpPr>
            <a:spLocks noGrp="1"/>
          </p:cNvSpPr>
          <p:nvPr>
            <p:ph type="sldNum" sz="quarter" idx="12"/>
          </p:nvPr>
        </p:nvSpPr>
        <p:spPr/>
        <p:txBody>
          <a:bodyPr/>
          <a:lstStyle/>
          <a:p>
            <a:fld id="{40C82A42-0710-49D9-945B-1558165D24DB}" type="slidenum">
              <a:rPr lang="en-US" smtClean="0"/>
              <a:pPr/>
              <a:t>78</a:t>
            </a:fld>
            <a:endParaRPr lang="en-US" dirty="0"/>
          </a:p>
        </p:txBody>
      </p:sp>
    </p:spTree>
    <p:extLst>
      <p:ext uri="{BB962C8B-B14F-4D97-AF65-F5344CB8AC3E}">
        <p14:creationId xmlns:p14="http://schemas.microsoft.com/office/powerpoint/2010/main" val="18912609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11200"/>
            <a:ext cx="6172200" cy="812800"/>
          </a:xfrm>
        </p:spPr>
        <p:txBody>
          <a:bodyPr/>
          <a:lstStyle/>
          <a:p>
            <a:r>
              <a:rPr lang="en-US" dirty="0" smtClean="0"/>
              <a:t>Procurement Stages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5468908"/>
              </p:ext>
            </p:extLst>
          </p:nvPr>
        </p:nvGraphicFramePr>
        <p:xfrm>
          <a:off x="304800" y="1752600"/>
          <a:ext cx="63246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79</a:t>
            </a:fld>
            <a:endParaRPr lang="en-US" dirty="0"/>
          </a:p>
        </p:txBody>
      </p:sp>
    </p:spTree>
    <p:extLst>
      <p:ext uri="{BB962C8B-B14F-4D97-AF65-F5344CB8AC3E}">
        <p14:creationId xmlns:p14="http://schemas.microsoft.com/office/powerpoint/2010/main" val="2057542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Awake</a:t>
            </a:r>
            <a:endParaRPr lang="en-US" dirty="0"/>
          </a:p>
        </p:txBody>
      </p:sp>
      <p:sp>
        <p:nvSpPr>
          <p:cNvPr id="4" name="Footer Placeholder 3"/>
          <p:cNvSpPr>
            <a:spLocks noGrp="1"/>
          </p:cNvSpPr>
          <p:nvPr>
            <p:ph type="ftr" sz="quarter" idx="11"/>
          </p:nvPr>
        </p:nvSpPr>
        <p:spPr>
          <a:xfrm>
            <a:off x="2571750" y="24384"/>
            <a:ext cx="3086100" cy="438912"/>
          </a:xfrm>
        </p:spPr>
        <p:txBody>
          <a:bodyPr/>
          <a:lstStyle/>
          <a:p>
            <a:r>
              <a:rPr lang="en-US" dirty="0" smtClean="0"/>
              <a:t>Contract Remedies</a:t>
            </a:r>
            <a:endParaRPr lang="en-US" dirty="0"/>
          </a:p>
        </p:txBody>
      </p:sp>
      <p:sp>
        <p:nvSpPr>
          <p:cNvPr id="5" name="Slide Number Placeholder 4"/>
          <p:cNvSpPr>
            <a:spLocks noGrp="1"/>
          </p:cNvSpPr>
          <p:nvPr>
            <p:ph type="sldNum" sz="quarter" idx="12"/>
          </p:nvPr>
        </p:nvSpPr>
        <p:spPr>
          <a:xfrm>
            <a:off x="5715000" y="24384"/>
            <a:ext cx="800100" cy="438912"/>
          </a:xfrm>
        </p:spPr>
        <p:txBody>
          <a:bodyPr/>
          <a:lstStyle/>
          <a:p>
            <a:fld id="{40C82A42-0710-49D9-945B-1558165D24DB}" type="slidenum">
              <a:rPr lang="en-US" smtClean="0"/>
              <a:pPr/>
              <a:t>8</a:t>
            </a:fld>
            <a:endParaRPr lang="en-US" dirty="0"/>
          </a:p>
        </p:txBody>
      </p:sp>
      <p:pic>
        <p:nvPicPr>
          <p:cNvPr id="6" name="Picture 3" descr="Stay Awak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66800" y="4684522"/>
            <a:ext cx="2819400" cy="271602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Sleep co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362200" y="1981200"/>
            <a:ext cx="3924300" cy="261461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95442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98794860"/>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80</a:t>
            </a:fld>
            <a:endParaRPr lang="en-US" dirty="0"/>
          </a:p>
        </p:txBody>
      </p:sp>
    </p:spTree>
    <p:extLst>
      <p:ext uri="{BB962C8B-B14F-4D97-AF65-F5344CB8AC3E}">
        <p14:creationId xmlns:p14="http://schemas.microsoft.com/office/powerpoint/2010/main" val="34943876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Solicitation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25963398"/>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81</a:t>
            </a:fld>
            <a:endParaRPr lang="en-US" dirty="0"/>
          </a:p>
        </p:txBody>
      </p:sp>
    </p:spTree>
    <p:extLst>
      <p:ext uri="{BB962C8B-B14F-4D97-AF65-F5344CB8AC3E}">
        <p14:creationId xmlns:p14="http://schemas.microsoft.com/office/powerpoint/2010/main" val="38385647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&amp; Award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03494090"/>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82</a:t>
            </a:fld>
            <a:endParaRPr lang="en-US" dirty="0"/>
          </a:p>
        </p:txBody>
      </p:sp>
    </p:spTree>
    <p:extLst>
      <p:ext uri="{BB962C8B-B14F-4D97-AF65-F5344CB8AC3E}">
        <p14:creationId xmlns:p14="http://schemas.microsoft.com/office/powerpoint/2010/main" val="4347424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Protest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8243341"/>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83</a:t>
            </a:fld>
            <a:endParaRPr lang="en-US" dirty="0"/>
          </a:p>
        </p:txBody>
      </p:sp>
    </p:spTree>
    <p:extLst>
      <p:ext uri="{BB962C8B-B14F-4D97-AF65-F5344CB8AC3E}">
        <p14:creationId xmlns:p14="http://schemas.microsoft.com/office/powerpoint/2010/main" val="13077604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Management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00598122"/>
              </p:ext>
            </p:extLst>
          </p:nvPr>
        </p:nvGraphicFramePr>
        <p:xfrm>
          <a:off x="342900" y="2133600"/>
          <a:ext cx="61722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84</a:t>
            </a:fld>
            <a:endParaRPr lang="en-US" dirty="0"/>
          </a:p>
        </p:txBody>
      </p:sp>
    </p:spTree>
    <p:extLst>
      <p:ext uri="{BB962C8B-B14F-4D97-AF65-F5344CB8AC3E}">
        <p14:creationId xmlns:p14="http://schemas.microsoft.com/office/powerpoint/2010/main" val="39307983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Will They Know?</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
        <p:nvSpPr>
          <p:cNvPr id="3" name="Slide Number Placeholder 2"/>
          <p:cNvSpPr>
            <a:spLocks noGrp="1"/>
          </p:cNvSpPr>
          <p:nvPr>
            <p:ph type="sldNum" sz="quarter" idx="12"/>
          </p:nvPr>
        </p:nvSpPr>
        <p:spPr/>
        <p:txBody>
          <a:bodyPr/>
          <a:lstStyle/>
          <a:p>
            <a:fld id="{40C82A42-0710-49D9-945B-1558165D24DB}" type="slidenum">
              <a:rPr lang="en-US" smtClean="0"/>
              <a:pPr/>
              <a:t>85</a:t>
            </a:fld>
            <a:endParaRPr lang="en-US" dirty="0"/>
          </a:p>
        </p:txBody>
      </p:sp>
    </p:spTree>
    <p:extLst>
      <p:ext uri="{BB962C8B-B14F-4D97-AF65-F5344CB8AC3E}">
        <p14:creationId xmlns:p14="http://schemas.microsoft.com/office/powerpoint/2010/main" val="42557967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the Company You Keep</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900" y="3393768"/>
            <a:ext cx="6172200" cy="3982064"/>
          </a:xfrm>
        </p:spPr>
      </p:pic>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86</a:t>
            </a:fld>
            <a:endParaRPr lang="en-US" dirty="0"/>
          </a:p>
        </p:txBody>
      </p:sp>
    </p:spTree>
    <p:extLst>
      <p:ext uri="{BB962C8B-B14F-4D97-AF65-F5344CB8AC3E}">
        <p14:creationId xmlns:p14="http://schemas.microsoft.com/office/powerpoint/2010/main" val="9022373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Criminals are Not Trustworthy</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2102" y="2408771"/>
            <a:ext cx="5630099" cy="366564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87</a:t>
            </a:fld>
            <a:endParaRPr lang="en-US" dirty="0"/>
          </a:p>
        </p:txBody>
      </p:sp>
    </p:spTree>
    <p:extLst>
      <p:ext uri="{BB962C8B-B14F-4D97-AF65-F5344CB8AC3E}">
        <p14:creationId xmlns:p14="http://schemas.microsoft.com/office/powerpoint/2010/main" val="27771283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377" y="2590801"/>
            <a:ext cx="3349261" cy="4728369"/>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429000" y="3886201"/>
            <a:ext cx="3028950" cy="2082403"/>
          </a:xfrm>
        </p:spPr>
      </p:pic>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88</a:t>
            </a:fld>
            <a:endParaRPr lang="en-US" dirty="0"/>
          </a:p>
        </p:txBody>
      </p:sp>
    </p:spTree>
    <p:extLst>
      <p:ext uri="{BB962C8B-B14F-4D97-AF65-F5344CB8AC3E}">
        <p14:creationId xmlns:p14="http://schemas.microsoft.com/office/powerpoint/2010/main" val="16609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 cont.</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6138" y="2249092"/>
            <a:ext cx="5639863" cy="2810128"/>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981201" y="5257802"/>
            <a:ext cx="3185319" cy="3185319"/>
          </a:xfrm>
        </p:spPr>
      </p:pic>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89</a:t>
            </a:fld>
            <a:endParaRPr lang="en-US" dirty="0"/>
          </a:p>
        </p:txBody>
      </p:sp>
    </p:spTree>
    <p:extLst>
      <p:ext uri="{BB962C8B-B14F-4D97-AF65-F5344CB8AC3E}">
        <p14:creationId xmlns:p14="http://schemas.microsoft.com/office/powerpoint/2010/main" val="42141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Remember to preface my personal </a:t>
            </a:r>
            <a:r>
              <a:rPr lang="en-US" altLang="en-US" dirty="0" smtClean="0"/>
              <a:t>ethics questions </a:t>
            </a:r>
            <a:r>
              <a:rPr lang="en-US" altLang="en-US" dirty="0"/>
              <a:t>with “Say, I have a friend who …”</a:t>
            </a:r>
            <a:endParaRPr lang="en-US" dirty="0"/>
          </a:p>
        </p:txBody>
      </p:sp>
      <p:sp>
        <p:nvSpPr>
          <p:cNvPr id="4" name="Footer Placeholder 3"/>
          <p:cNvSpPr>
            <a:spLocks noGrp="1"/>
          </p:cNvSpPr>
          <p:nvPr>
            <p:ph type="ftr" sz="quarter" idx="11"/>
          </p:nvPr>
        </p:nvSpPr>
        <p:spPr>
          <a:xfrm>
            <a:off x="2571750" y="24384"/>
            <a:ext cx="3086100" cy="438912"/>
          </a:xfrm>
        </p:spPr>
        <p:txBody>
          <a:bodyPr/>
          <a:lstStyle/>
          <a:p>
            <a:r>
              <a:rPr lang="en-US" dirty="0" smtClean="0"/>
              <a:t>Contract Remedies</a:t>
            </a:r>
            <a:endParaRPr lang="en-US" dirty="0"/>
          </a:p>
        </p:txBody>
      </p:sp>
      <p:sp>
        <p:nvSpPr>
          <p:cNvPr id="5" name="Slide Number Placeholder 4"/>
          <p:cNvSpPr>
            <a:spLocks noGrp="1"/>
          </p:cNvSpPr>
          <p:nvPr>
            <p:ph type="sldNum" sz="quarter" idx="12"/>
          </p:nvPr>
        </p:nvSpPr>
        <p:spPr>
          <a:xfrm>
            <a:off x="5715000" y="24384"/>
            <a:ext cx="800100" cy="438912"/>
          </a:xfrm>
        </p:spPr>
        <p:txBody>
          <a:bodyPr/>
          <a:lstStyle/>
          <a:p>
            <a:fld id="{40C82A42-0710-49D9-945B-1558165D24DB}" type="slidenum">
              <a:rPr lang="en-US" smtClean="0"/>
              <a:pPr/>
              <a:t>9</a:t>
            </a:fld>
            <a:endParaRPr lang="en-US" dirty="0"/>
          </a:p>
        </p:txBody>
      </p:sp>
      <p:pic>
        <p:nvPicPr>
          <p:cNvPr id="6" name="Picture 3" descr="I have a friend who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28650" y="2895600"/>
            <a:ext cx="5238750" cy="465666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220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How You Act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2420" y="2077072"/>
            <a:ext cx="5673581" cy="3978288"/>
          </a:xfrm>
        </p:spPr>
      </p:pic>
      <p:sp>
        <p:nvSpPr>
          <p:cNvPr id="5" name="Footer Placeholder 4"/>
          <p:cNvSpPr>
            <a:spLocks noGrp="1"/>
          </p:cNvSpPr>
          <p:nvPr>
            <p:ph type="ftr" sz="quarter" idx="11"/>
          </p:nvPr>
        </p:nvSpPr>
        <p:spPr/>
        <p:txBody>
          <a:bodyPr/>
          <a:lstStyle/>
          <a:p>
            <a:r>
              <a:rPr lang="en-US" dirty="0" smtClean="0"/>
              <a:t>Procurement Ethics</a:t>
            </a:r>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90</a:t>
            </a:fld>
            <a:endParaRPr lang="en-US" dirty="0"/>
          </a:p>
        </p:txBody>
      </p:sp>
    </p:spTree>
    <p:extLst>
      <p:ext uri="{BB962C8B-B14F-4D97-AF65-F5344CB8AC3E}">
        <p14:creationId xmlns:p14="http://schemas.microsoft.com/office/powerpoint/2010/main" val="27884682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Information</a:t>
            </a:r>
            <a:endParaRPr lang="en-US" dirty="0"/>
          </a:p>
        </p:txBody>
      </p:sp>
      <p:sp>
        <p:nvSpPr>
          <p:cNvPr id="3" name="Content Placeholder 2"/>
          <p:cNvSpPr>
            <a:spLocks noGrp="1"/>
          </p:cNvSpPr>
          <p:nvPr>
            <p:ph idx="1"/>
          </p:nvPr>
        </p:nvSpPr>
        <p:spPr/>
        <p:txBody>
          <a:bodyPr/>
          <a:lstStyle/>
          <a:p>
            <a:r>
              <a:rPr lang="en-US" dirty="0" smtClean="0"/>
              <a:t>Co-workers</a:t>
            </a:r>
          </a:p>
          <a:p>
            <a:r>
              <a:rPr lang="en-US" dirty="0" smtClean="0"/>
              <a:t>Disgruntled spouses (or former spouses)</a:t>
            </a:r>
          </a:p>
          <a:p>
            <a:r>
              <a:rPr lang="en-US" dirty="0" smtClean="0"/>
              <a:t>Disappointed mistresses</a:t>
            </a:r>
          </a:p>
          <a:p>
            <a:r>
              <a:rPr lang="en-US" dirty="0" smtClean="0"/>
              <a:t>Whistleblowers</a:t>
            </a:r>
          </a:p>
          <a:p>
            <a:r>
              <a:rPr lang="en-US" dirty="0" smtClean="0"/>
              <a:t>Competitors</a:t>
            </a:r>
          </a:p>
          <a:p>
            <a:r>
              <a:rPr lang="en-US" dirty="0" smtClean="0"/>
              <a:t>Internal Audit</a:t>
            </a:r>
          </a:p>
          <a:p>
            <a:r>
              <a:rPr lang="en-US" dirty="0" smtClean="0"/>
              <a:t>SAO Audits</a:t>
            </a:r>
          </a:p>
          <a:p>
            <a:r>
              <a:rPr lang="en-US" dirty="0" smtClean="0"/>
              <a:t>Wiretaps</a:t>
            </a:r>
          </a:p>
          <a:p>
            <a:r>
              <a:rPr lang="en-US" dirty="0" smtClean="0"/>
              <a:t>Arrested co-conspirators</a:t>
            </a:r>
            <a:endParaRPr lang="en-US" dirty="0"/>
          </a:p>
        </p:txBody>
      </p:sp>
      <p:sp>
        <p:nvSpPr>
          <p:cNvPr id="4" name="Slide Number Placeholder 3"/>
          <p:cNvSpPr>
            <a:spLocks noGrp="1"/>
          </p:cNvSpPr>
          <p:nvPr>
            <p:ph type="sldNum" sz="quarter" idx="12"/>
          </p:nvPr>
        </p:nvSpPr>
        <p:spPr/>
        <p:txBody>
          <a:bodyPr/>
          <a:lstStyle/>
          <a:p>
            <a:fld id="{40C82A42-0710-49D9-945B-1558165D24DB}" type="slidenum">
              <a:rPr lang="en-US" smtClean="0"/>
              <a:pPr/>
              <a:t>91</a:t>
            </a:fld>
            <a:endParaRPr lang="en-US" dirty="0"/>
          </a:p>
        </p:txBody>
      </p:sp>
      <p:sp>
        <p:nvSpPr>
          <p:cNvPr id="5" name="Footer Placeholder 4"/>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4356328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There’s  An App for That</a:t>
            </a:r>
            <a:endParaRPr lang="en-US" dirty="0"/>
          </a:p>
        </p:txBody>
      </p:sp>
      <p:sp>
        <p:nvSpPr>
          <p:cNvPr id="7" name="Content Placeholder 6"/>
          <p:cNvSpPr>
            <a:spLocks noGrp="1"/>
          </p:cNvSpPr>
          <p:nvPr>
            <p:ph sz="half" idx="1"/>
          </p:nvPr>
        </p:nvSpPr>
        <p:spPr>
          <a:xfrm>
            <a:off x="363264" y="2133600"/>
            <a:ext cx="3028950" cy="6291072"/>
          </a:xfrm>
        </p:spPr>
        <p:txBody>
          <a:bodyPr/>
          <a:lstStyle/>
          <a:p>
            <a:r>
              <a:rPr lang="en-US" dirty="0" smtClean="0"/>
              <a:t>Move toward</a:t>
            </a:r>
          </a:p>
          <a:p>
            <a:pPr lvl="1"/>
            <a:r>
              <a:rPr lang="en-US" dirty="0" smtClean="0"/>
              <a:t>Increased transparency</a:t>
            </a:r>
          </a:p>
          <a:p>
            <a:pPr lvl="1"/>
            <a:r>
              <a:rPr lang="en-US" dirty="0" smtClean="0"/>
              <a:t>Greater accountability</a:t>
            </a:r>
          </a:p>
          <a:p>
            <a:pPr lvl="1"/>
            <a:r>
              <a:rPr lang="en-US" dirty="0" smtClean="0"/>
              <a:t>Cost effective government</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92</a:t>
            </a:fld>
            <a:endParaRPr lang="en-US" dirty="0"/>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3897290251"/>
              </p:ext>
            </p:extLst>
          </p:nvPr>
        </p:nvGraphicFramePr>
        <p:xfrm>
          <a:off x="3124200" y="4038600"/>
          <a:ext cx="3733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8056" y="2514600"/>
            <a:ext cx="3073940" cy="1371600"/>
          </a:xfrm>
          <a:prstGeom prst="rect">
            <a:avLst/>
          </a:prstGeom>
        </p:spPr>
      </p:pic>
    </p:spTree>
    <p:extLst>
      <p:ext uri="{BB962C8B-B14F-4D97-AF65-F5344CB8AC3E}">
        <p14:creationId xmlns:p14="http://schemas.microsoft.com/office/powerpoint/2010/main" val="6245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Takeaway Messages</a:t>
            </a:r>
            <a:endParaRPr lang="en-US" dirty="0"/>
          </a:p>
        </p:txBody>
      </p:sp>
      <p:sp>
        <p:nvSpPr>
          <p:cNvPr id="5" name="Text Placeholder 4"/>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40C82A42-0710-49D9-945B-1558165D24DB}"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9636732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2133600"/>
            <a:ext cx="5486400" cy="6502400"/>
          </a:xfrm>
        </p:spPr>
        <p:txBody>
          <a:bodyPr/>
          <a:lstStyle/>
          <a:p>
            <a:pPr marL="0" indent="0">
              <a:buNone/>
            </a:pPr>
            <a:r>
              <a:rPr lang="en-US" dirty="0" smtClean="0"/>
              <a:t>“An awful lot of corruption comes from government contracts.  You can’t have no-bid contracts.  You have to have transparent contracting procedures.”</a:t>
            </a:r>
          </a:p>
          <a:p>
            <a:pPr marL="0" indent="0">
              <a:buNone/>
            </a:pPr>
            <a:r>
              <a:rPr lang="en-US" dirty="0" smtClean="0"/>
              <a:t>- </a:t>
            </a:r>
            <a:r>
              <a:rPr lang="en-US" sz="2400" dirty="0" smtClean="0"/>
              <a:t>Melanie Sloan</a:t>
            </a:r>
            <a:br>
              <a:rPr lang="en-US" sz="2400" dirty="0" smtClean="0"/>
            </a:br>
            <a:r>
              <a:rPr lang="en-US" sz="2400" dirty="0" smtClean="0"/>
              <a:t>  Former federal prosecutor</a:t>
            </a:r>
            <a:br>
              <a:rPr lang="en-US" sz="2400" dirty="0" smtClean="0"/>
            </a:br>
            <a:r>
              <a:rPr lang="en-US" sz="2400" dirty="0" smtClean="0"/>
              <a:t>  Citizens for Responsibility &amp; Ethics</a:t>
            </a:r>
            <a:endParaRPr lang="en-US" sz="2400"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94</a:t>
            </a:fld>
            <a:endParaRPr lang="en-US" dirty="0"/>
          </a:p>
        </p:txBody>
      </p:sp>
    </p:spTree>
    <p:extLst>
      <p:ext uri="{BB962C8B-B14F-4D97-AF65-F5344CB8AC3E}">
        <p14:creationId xmlns:p14="http://schemas.microsoft.com/office/powerpoint/2010/main" val="1138554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a:t>
            </a:r>
            <a:endParaRPr lang="en-US" dirty="0"/>
          </a:p>
        </p:txBody>
      </p:sp>
      <p:sp>
        <p:nvSpPr>
          <p:cNvPr id="3" name="Content Placeholder 2"/>
          <p:cNvSpPr>
            <a:spLocks noGrp="1"/>
          </p:cNvSpPr>
          <p:nvPr>
            <p:ph sz="half" idx="1"/>
          </p:nvPr>
        </p:nvSpPr>
        <p:spPr/>
        <p:txBody>
          <a:bodyPr/>
          <a:lstStyle/>
          <a:p>
            <a:pPr>
              <a:spcBef>
                <a:spcPts val="1800"/>
              </a:spcBef>
            </a:pPr>
            <a:r>
              <a:rPr lang="en-US" dirty="0" smtClean="0"/>
              <a:t>History is informative</a:t>
            </a:r>
          </a:p>
          <a:p>
            <a:pPr>
              <a:spcBef>
                <a:spcPts val="1800"/>
              </a:spcBef>
            </a:pPr>
            <a:r>
              <a:rPr lang="en-US" dirty="0" smtClean="0"/>
              <a:t>Lifecycle procurement ethics</a:t>
            </a:r>
          </a:p>
          <a:p>
            <a:pPr>
              <a:spcBef>
                <a:spcPts val="1800"/>
              </a:spcBef>
            </a:pPr>
            <a:r>
              <a:rPr lang="en-US" dirty="0" smtClean="0"/>
              <a:t>Be alert for red flags</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62400" y="2971800"/>
            <a:ext cx="2148840" cy="2286000"/>
          </a:xfrm>
        </p:spPr>
      </p:pic>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95</a:t>
            </a:fld>
            <a:endParaRPr lang="en-US" dirty="0"/>
          </a:p>
        </p:txBody>
      </p:sp>
    </p:spTree>
    <p:extLst>
      <p:ext uri="{BB962C8B-B14F-4D97-AF65-F5344CB8AC3E}">
        <p14:creationId xmlns:p14="http://schemas.microsoft.com/office/powerpoint/2010/main" val="24734535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Ahead</a:t>
            </a:r>
            <a:endParaRPr lang="en-US" dirty="0"/>
          </a:p>
        </p:txBody>
      </p:sp>
      <p:sp>
        <p:nvSpPr>
          <p:cNvPr id="3" name="Content Placeholder 2"/>
          <p:cNvSpPr>
            <a:spLocks noGrp="1"/>
          </p:cNvSpPr>
          <p:nvPr>
            <p:ph idx="1"/>
          </p:nvPr>
        </p:nvSpPr>
        <p:spPr/>
        <p:txBody>
          <a:bodyPr numCol="2"/>
          <a:lstStyle/>
          <a:p>
            <a:pPr>
              <a:spcBef>
                <a:spcPts val="1800"/>
              </a:spcBef>
            </a:pPr>
            <a:r>
              <a:rPr lang="en-US" dirty="0" smtClean="0"/>
              <a:t>Ethics policy</a:t>
            </a:r>
          </a:p>
          <a:p>
            <a:pPr>
              <a:spcBef>
                <a:spcPts val="1800"/>
              </a:spcBef>
            </a:pPr>
            <a:r>
              <a:rPr lang="en-US" dirty="0" smtClean="0"/>
              <a:t>Ethics training</a:t>
            </a:r>
          </a:p>
          <a:p>
            <a:pPr>
              <a:spcBef>
                <a:spcPts val="1800"/>
              </a:spcBef>
            </a:pPr>
            <a:r>
              <a:rPr lang="en-US" dirty="0" smtClean="0"/>
              <a:t>Ethics advisor</a:t>
            </a:r>
          </a:p>
          <a:p>
            <a:pPr>
              <a:spcBef>
                <a:spcPts val="1800"/>
              </a:spcBef>
            </a:pPr>
            <a:endParaRPr lang="en-US" dirty="0" smtClean="0"/>
          </a:p>
          <a:p>
            <a:pPr>
              <a:spcBef>
                <a:spcPts val="1800"/>
              </a:spcBef>
            </a:pPr>
            <a:endParaRPr lang="en-US" dirty="0" smtClean="0"/>
          </a:p>
          <a:p>
            <a:pPr>
              <a:spcBef>
                <a:spcPts val="1800"/>
              </a:spcBef>
            </a:pPr>
            <a:endParaRPr lang="en-US" dirty="0" smtClean="0"/>
          </a:p>
          <a:p>
            <a:pPr>
              <a:spcBef>
                <a:spcPts val="1800"/>
              </a:spcBef>
            </a:pPr>
            <a:endParaRPr lang="en-US" dirty="0" smtClean="0"/>
          </a:p>
          <a:p>
            <a:pPr>
              <a:spcBef>
                <a:spcPts val="1800"/>
              </a:spcBef>
            </a:pPr>
            <a:endParaRPr lang="en-US" dirty="0" smtClean="0"/>
          </a:p>
          <a:p>
            <a:pPr>
              <a:spcBef>
                <a:spcPts val="1800"/>
              </a:spcBef>
            </a:pPr>
            <a:endParaRPr lang="en-US" dirty="0" smtClean="0"/>
          </a:p>
          <a:p>
            <a:pPr>
              <a:spcBef>
                <a:spcPts val="1800"/>
              </a:spcBef>
            </a:pPr>
            <a:endParaRPr lang="en-US" dirty="0" smtClean="0"/>
          </a:p>
          <a:p>
            <a:pPr>
              <a:spcBef>
                <a:spcPts val="1800"/>
              </a:spcBef>
            </a:pPr>
            <a:r>
              <a:rPr lang="en-US" dirty="0" smtClean="0"/>
              <a:t>Checks &amp; balances</a:t>
            </a:r>
          </a:p>
          <a:p>
            <a:pPr>
              <a:spcBef>
                <a:spcPts val="1800"/>
              </a:spcBef>
            </a:pPr>
            <a:r>
              <a:rPr lang="en-US" dirty="0" smtClean="0"/>
              <a:t>Audits</a:t>
            </a:r>
            <a:endParaRPr lang="en-US" dirty="0"/>
          </a:p>
        </p:txBody>
      </p:sp>
      <p:sp>
        <p:nvSpPr>
          <p:cNvPr id="4" name="Footer Placeholder 3"/>
          <p:cNvSpPr>
            <a:spLocks noGrp="1"/>
          </p:cNvSpPr>
          <p:nvPr>
            <p:ph type="ftr" sz="quarter" idx="11"/>
          </p:nvPr>
        </p:nvSpPr>
        <p:spPr/>
        <p:txBody>
          <a:bodyPr/>
          <a:lstStyle/>
          <a:p>
            <a:r>
              <a:rPr lang="en-US" dirty="0" smtClean="0"/>
              <a:t>Procurement Ethics</a:t>
            </a:r>
            <a:endParaRPr lang="en-US" dirty="0"/>
          </a:p>
        </p:txBody>
      </p:sp>
      <p:sp>
        <p:nvSpPr>
          <p:cNvPr id="5" name="Slide Number Placeholder 4"/>
          <p:cNvSpPr>
            <a:spLocks noGrp="1"/>
          </p:cNvSpPr>
          <p:nvPr>
            <p:ph type="sldNum" sz="quarter" idx="12"/>
          </p:nvPr>
        </p:nvSpPr>
        <p:spPr/>
        <p:txBody>
          <a:bodyPr/>
          <a:lstStyle/>
          <a:p>
            <a:fld id="{40C82A42-0710-49D9-945B-1558165D24DB}" type="slidenum">
              <a:rPr lang="en-US" smtClean="0"/>
              <a:pPr/>
              <a:t>96</a:t>
            </a:fld>
            <a:endParaRPr lang="en-US" dirty="0"/>
          </a:p>
        </p:txBody>
      </p:sp>
      <p:pic>
        <p:nvPicPr>
          <p:cNvPr id="1026" name="Picture 2" descr="C:\Users\jgexe140\Pictures\thS20Z172J.jpg"/>
          <p:cNvPicPr>
            <a:picLocks noChangeAspect="1" noChangeArrowheads="1"/>
          </p:cNvPicPr>
          <p:nvPr/>
        </p:nvPicPr>
        <p:blipFill>
          <a:blip r:embed="rId3" cstate="print"/>
          <a:srcRect/>
          <a:stretch>
            <a:fillRect/>
          </a:stretch>
        </p:blipFill>
        <p:spPr bwMode="auto">
          <a:xfrm>
            <a:off x="855576" y="4343400"/>
            <a:ext cx="4973724" cy="3962400"/>
          </a:xfrm>
          <a:prstGeom prst="rect">
            <a:avLst/>
          </a:prstGeom>
          <a:noFill/>
        </p:spPr>
      </p:pic>
    </p:spTree>
    <p:extLst>
      <p:ext uri="{BB962C8B-B14F-4D97-AF65-F5344CB8AC3E}">
        <p14:creationId xmlns:p14="http://schemas.microsoft.com/office/powerpoint/2010/main" val="77075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Remember …</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2057400"/>
            <a:ext cx="2715768" cy="3794760"/>
          </a:xfrm>
        </p:spPr>
      </p:pic>
      <p:sp>
        <p:nvSpPr>
          <p:cNvPr id="7" name="Content Placeholder 6"/>
          <p:cNvSpPr>
            <a:spLocks noGrp="1"/>
          </p:cNvSpPr>
          <p:nvPr>
            <p:ph sz="half" idx="2"/>
          </p:nvPr>
        </p:nvSpPr>
        <p:spPr/>
        <p:txBody>
          <a:bodyPr/>
          <a:lstStyle/>
          <a:p>
            <a:pPr marL="114300" indent="0">
              <a:buNone/>
            </a:pPr>
            <a:r>
              <a:rPr lang="en-US" dirty="0" smtClean="0"/>
              <a:t>“If you can’t be a good example, then you’ll just have to be a horrible warning.”</a:t>
            </a:r>
          </a:p>
          <a:p>
            <a:pPr marL="114300" indent="0">
              <a:buNone/>
            </a:pPr>
            <a:r>
              <a:rPr lang="en-US" sz="2400" dirty="0" smtClean="0"/>
              <a:t>Catherine Aird, </a:t>
            </a:r>
            <a:r>
              <a:rPr lang="en-US" sz="2400" i="1" dirty="0" smtClean="0"/>
              <a:t>His Burial Too</a:t>
            </a:r>
            <a:endParaRPr lang="en-US" sz="2400" i="1" dirty="0"/>
          </a:p>
        </p:txBody>
      </p:sp>
      <p:sp>
        <p:nvSpPr>
          <p:cNvPr id="4" name="Slide Number Placeholder 3"/>
          <p:cNvSpPr>
            <a:spLocks noGrp="1"/>
          </p:cNvSpPr>
          <p:nvPr>
            <p:ph type="sldNum" sz="quarter" idx="12"/>
          </p:nvPr>
        </p:nvSpPr>
        <p:spPr/>
        <p:txBody>
          <a:bodyPr/>
          <a:lstStyle/>
          <a:p>
            <a:fld id="{E451EA36-C45F-4FEB-A4D5-2FAA36019049}" type="slidenum">
              <a:rPr lang="en-US" smtClean="0"/>
              <a:pPr/>
              <a:t>97</a:t>
            </a:fld>
            <a:endParaRPr lang="en-US" dirty="0"/>
          </a:p>
        </p:txBody>
      </p:sp>
    </p:spTree>
    <p:extLst>
      <p:ext uri="{BB962C8B-B14F-4D97-AF65-F5344CB8AC3E}">
        <p14:creationId xmlns:p14="http://schemas.microsoft.com/office/powerpoint/2010/main" val="4829755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Resources</a:t>
            </a:r>
            <a:endParaRPr lang="en-US" dirty="0"/>
          </a:p>
        </p:txBody>
      </p:sp>
      <p:sp>
        <p:nvSpPr>
          <p:cNvPr id="5" name="Text Placeholder 4"/>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40C82A42-0710-49D9-945B-1558165D24DB}" type="slidenum">
              <a:rPr lang="en-US" smtClean="0"/>
              <a:pPr/>
              <a:t>98</a:t>
            </a:fld>
            <a:endParaRPr lang="en-US" dirty="0"/>
          </a:p>
        </p:txBody>
      </p:sp>
      <p:sp>
        <p:nvSpPr>
          <p:cNvPr id="3" name="Footer Placeholder 2"/>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12596594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Selected Websites</a:t>
            </a:r>
            <a:endParaRPr lang="en-US" dirty="0"/>
          </a:p>
        </p:txBody>
      </p:sp>
      <p:sp>
        <p:nvSpPr>
          <p:cNvPr id="5" name="Content Placeholder 4"/>
          <p:cNvSpPr>
            <a:spLocks noGrp="1"/>
          </p:cNvSpPr>
          <p:nvPr>
            <p:ph idx="1"/>
          </p:nvPr>
        </p:nvSpPr>
        <p:spPr/>
        <p:txBody>
          <a:bodyPr/>
          <a:lstStyle/>
          <a:p>
            <a:r>
              <a:rPr lang="en-US" dirty="0" smtClean="0"/>
              <a:t>Washington Executive Ethics Board</a:t>
            </a:r>
          </a:p>
          <a:p>
            <a:pPr marL="274320" lvl="1" indent="0">
              <a:buNone/>
            </a:pPr>
            <a:r>
              <a:rPr lang="en-US" dirty="0" smtClean="0">
                <a:hlinkClick r:id="rId3"/>
              </a:rPr>
              <a:t>www.ethics.wa.gov</a:t>
            </a:r>
            <a:r>
              <a:rPr lang="en-US" dirty="0" smtClean="0"/>
              <a:t> </a:t>
            </a:r>
          </a:p>
          <a:p>
            <a:r>
              <a:rPr lang="en-US" dirty="0" smtClean="0"/>
              <a:t>Washington Department of Enterprise Services</a:t>
            </a:r>
          </a:p>
          <a:p>
            <a:pPr marL="274320" lvl="1" indent="0">
              <a:buNone/>
            </a:pPr>
            <a:r>
              <a:rPr lang="en-US" dirty="0" smtClean="0">
                <a:hlinkClick r:id="rId4"/>
              </a:rPr>
              <a:t>www.des.wa.gov</a:t>
            </a:r>
            <a:r>
              <a:rPr lang="en-US" dirty="0" smtClean="0"/>
              <a:t> </a:t>
            </a:r>
          </a:p>
          <a:p>
            <a:r>
              <a:rPr lang="en-US" dirty="0" smtClean="0"/>
              <a:t>NIGP</a:t>
            </a:r>
          </a:p>
          <a:p>
            <a:pPr marL="274320" lvl="1" indent="0">
              <a:buNone/>
            </a:pPr>
            <a:r>
              <a:rPr lang="en-US" dirty="0" smtClean="0">
                <a:hlinkClick r:id="rId5"/>
              </a:rPr>
              <a:t>www.nigp.org</a:t>
            </a:r>
            <a:r>
              <a:rPr lang="en-US" dirty="0" smtClean="0"/>
              <a:t> </a:t>
            </a:r>
          </a:p>
          <a:p>
            <a:r>
              <a:rPr lang="en-US" dirty="0" smtClean="0"/>
              <a:t>NASPO</a:t>
            </a:r>
            <a:br>
              <a:rPr lang="en-US" dirty="0" smtClean="0"/>
            </a:br>
            <a:r>
              <a:rPr lang="en-US" sz="2400" dirty="0" smtClean="0">
                <a:hlinkClick r:id="rId6"/>
              </a:rPr>
              <a:t>www.naspo.org</a:t>
            </a:r>
            <a:r>
              <a:rPr lang="en-US" dirty="0" smtClean="0"/>
              <a:t> </a:t>
            </a:r>
          </a:p>
          <a:p>
            <a:r>
              <a:rPr lang="en-US" dirty="0" smtClean="0"/>
              <a:t>NAEP</a:t>
            </a:r>
          </a:p>
          <a:p>
            <a:pPr marL="274320" lvl="1" indent="0">
              <a:buNone/>
            </a:pPr>
            <a:r>
              <a:rPr lang="en-US" dirty="0" smtClean="0">
                <a:hlinkClick r:id="rId7"/>
              </a:rPr>
              <a:t>www.naepnet.org</a:t>
            </a:r>
            <a:r>
              <a:rPr lang="en-US" dirty="0" smtClean="0"/>
              <a:t> </a:t>
            </a:r>
          </a:p>
          <a:p>
            <a:r>
              <a:rPr lang="en-US" dirty="0" smtClean="0"/>
              <a:t>MRSC</a:t>
            </a:r>
          </a:p>
          <a:p>
            <a:pPr lvl="1"/>
            <a:r>
              <a:rPr lang="en-US" dirty="0" smtClean="0">
                <a:hlinkClick r:id="rId8"/>
              </a:rPr>
              <a:t>www.mrsc.org</a:t>
            </a:r>
            <a:r>
              <a:rPr lang="en-US" dirty="0" smtClean="0"/>
              <a:t> </a:t>
            </a:r>
          </a:p>
          <a:p>
            <a:endParaRPr lang="en-US" dirty="0"/>
          </a:p>
        </p:txBody>
      </p:sp>
      <p:sp>
        <p:nvSpPr>
          <p:cNvPr id="6" name="Slide Number Placeholder 5"/>
          <p:cNvSpPr>
            <a:spLocks noGrp="1"/>
          </p:cNvSpPr>
          <p:nvPr>
            <p:ph type="sldNum" sz="quarter" idx="12"/>
          </p:nvPr>
        </p:nvSpPr>
        <p:spPr/>
        <p:txBody>
          <a:bodyPr/>
          <a:lstStyle/>
          <a:p>
            <a:fld id="{40C82A42-0710-49D9-945B-1558165D24DB}" type="slidenum">
              <a:rPr lang="en-US" smtClean="0"/>
              <a:pPr/>
              <a:t>99</a:t>
            </a:fld>
            <a:endParaRPr lang="en-US" dirty="0"/>
          </a:p>
        </p:txBody>
      </p:sp>
      <p:sp>
        <p:nvSpPr>
          <p:cNvPr id="2" name="Footer Placeholder 1"/>
          <p:cNvSpPr>
            <a:spLocks noGrp="1"/>
          </p:cNvSpPr>
          <p:nvPr>
            <p:ph type="ftr" sz="quarter" idx="11"/>
          </p:nvPr>
        </p:nvSpPr>
        <p:spPr/>
        <p:txBody>
          <a:bodyPr/>
          <a:lstStyle/>
          <a:p>
            <a:r>
              <a:rPr lang="en-US" dirty="0" smtClean="0"/>
              <a:t>Procurement Ethics</a:t>
            </a:r>
            <a:endParaRPr lang="en-US" dirty="0"/>
          </a:p>
        </p:txBody>
      </p:sp>
    </p:spTree>
    <p:extLst>
      <p:ext uri="{BB962C8B-B14F-4D97-AF65-F5344CB8AC3E}">
        <p14:creationId xmlns:p14="http://schemas.microsoft.com/office/powerpoint/2010/main" val="3237675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CTS_ppt_template">
  <a:themeElements>
    <a:clrScheme name="Custom 1">
      <a:dk1>
        <a:srgbClr val="5C1F00"/>
      </a:dk1>
      <a:lt1>
        <a:srgbClr val="151515"/>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TCTS_ppt_template" id="{63A12C9E-84E4-5E49-BF0E-11E69806A4D0}" vid="{5E739B0C-F91E-1047-B400-DCE09F7996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41A54BADD08F46A25A439CA5113C81" ma:contentTypeVersion="2" ma:contentTypeDescription="Create a new document." ma:contentTypeScope="" ma:versionID="b0572839a5f1b379d340e89a57fe4ebe">
  <xsd:schema xmlns:xsd="http://www.w3.org/2001/XMLSchema" xmlns:xs="http://www.w3.org/2001/XMLSchema" xmlns:p="http://schemas.microsoft.com/office/2006/metadata/properties" xmlns:ns1="http://schemas.microsoft.com/sharepoint/v3" xmlns:ns2="ab5d7b00-834a-4efe-8968-9d97478a3691" targetNamespace="http://schemas.microsoft.com/office/2006/metadata/properties" ma:root="true" ma:fieldsID="b8b80030ab68ff9f9ef10e2a8494e4c4" ns1:_="" ns2:_="">
    <xsd:import namespace="http://schemas.microsoft.com/sharepoint/v3"/>
    <xsd:import namespace="ab5d7b00-834a-4efe-8968-9d97478a3691"/>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internalName="PublishingStartDate">
      <xsd:simpleType>
        <xsd:restriction base="dms:Unknown"/>
      </xsd:simpleType>
    </xsd:element>
    <xsd:element name="PublishingExpirationDate" ma:index="12"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5d7b00-834a-4efe-8968-9d97478a369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b5d7b00-834a-4efe-8968-9d97478a3691">EWUPACEUPKES-170-11358</_dlc_DocId>
    <_dlc_DocIdUrl xmlns="ab5d7b00-834a-4efe-8968-9d97478a3691">
      <Url>http://stage-des/_layouts/DocIdRedir.aspx?ID=EWUPACEUPKES-170-11358</Url>
      <Description>EWUPACEUPKES-170-11358</Description>
    </_dlc_DocIdUrl>
  </documentManagement>
</p:properties>
</file>

<file path=customXml/itemProps1.xml><?xml version="1.0" encoding="utf-8"?>
<ds:datastoreItem xmlns:ds="http://schemas.openxmlformats.org/officeDocument/2006/customXml" ds:itemID="{5180D433-85AC-4FDB-9987-AD2CAEE77EEC}"/>
</file>

<file path=customXml/itemProps2.xml><?xml version="1.0" encoding="utf-8"?>
<ds:datastoreItem xmlns:ds="http://schemas.openxmlformats.org/officeDocument/2006/customXml" ds:itemID="{F729D190-BFFC-4CF4-8644-BAA1A93FC478}"/>
</file>

<file path=customXml/itemProps3.xml><?xml version="1.0" encoding="utf-8"?>
<ds:datastoreItem xmlns:ds="http://schemas.openxmlformats.org/officeDocument/2006/customXml" ds:itemID="{BF4FF033-1703-47A6-B75C-68015BA6DBAD}"/>
</file>

<file path=customXml/itemProps4.xml><?xml version="1.0" encoding="utf-8"?>
<ds:datastoreItem xmlns:ds="http://schemas.openxmlformats.org/officeDocument/2006/customXml" ds:itemID="{6F7A77BC-8B24-465B-A52E-6E59830BD5ED}"/>
</file>

<file path=docProps/app.xml><?xml version="1.0" encoding="utf-8"?>
<Properties xmlns="http://schemas.openxmlformats.org/officeDocument/2006/extended-properties" xmlns:vt="http://schemas.openxmlformats.org/officeDocument/2006/docPropsVTypes">
  <Template>Clarity</Template>
  <TotalTime>3476</TotalTime>
  <Words>13791</Words>
  <Application>Microsoft Office PowerPoint</Application>
  <PresentationFormat>On-screen Show (4:3)</PresentationFormat>
  <Paragraphs>1556</Paragraphs>
  <Slides>106</Slides>
  <Notes>104</Notes>
  <HiddenSlides>0</HiddenSlides>
  <MMClips>0</MMClips>
  <ScaleCrop>false</ScaleCrop>
  <HeadingPairs>
    <vt:vector size="4" baseType="variant">
      <vt:variant>
        <vt:lpstr>Theme</vt:lpstr>
      </vt:variant>
      <vt:variant>
        <vt:i4>2</vt:i4>
      </vt:variant>
      <vt:variant>
        <vt:lpstr>Slide Titles</vt:lpstr>
      </vt:variant>
      <vt:variant>
        <vt:i4>106</vt:i4>
      </vt:variant>
    </vt:vector>
  </HeadingPairs>
  <TitlesOfParts>
    <vt:vector size="108" baseType="lpstr">
      <vt:lpstr>Clarity</vt:lpstr>
      <vt:lpstr>TCTS_ppt_template</vt:lpstr>
      <vt:lpstr>Procurement Ethics</vt:lpstr>
      <vt:lpstr>Agenda</vt:lpstr>
      <vt:lpstr>Before We Get Started</vt:lpstr>
      <vt:lpstr>Our Goals</vt:lpstr>
      <vt:lpstr>PowerPoint Presentation</vt:lpstr>
      <vt:lpstr>Avoid PowerPoint Poisoning</vt:lpstr>
      <vt:lpstr>PowerPoint Presentation</vt:lpstr>
      <vt:lpstr>Stay Awake</vt:lpstr>
      <vt:lpstr>Remember to preface my personal ethics questions with “Say, I have a friend who …”</vt:lpstr>
      <vt:lpstr>Stay Out of the Headlines</vt:lpstr>
      <vt:lpstr>PowerPoint Presentation</vt:lpstr>
      <vt:lpstr>PowerPoint Presentation</vt:lpstr>
      <vt:lpstr>Stay Out of the Unemployment Line</vt:lpstr>
      <vt:lpstr>Stay out of Court</vt:lpstr>
      <vt:lpstr>PowerPoint Presentation</vt:lpstr>
      <vt:lpstr>Why Are We Here?</vt:lpstr>
      <vt:lpstr>Disclaimer</vt:lpstr>
      <vt:lpstr>Public Expectation</vt:lpstr>
      <vt:lpstr>The Tension</vt:lpstr>
      <vt:lpstr>Context</vt:lpstr>
      <vt:lpstr>England – 1600’s</vt:lpstr>
      <vt:lpstr>Colonial America</vt:lpstr>
      <vt:lpstr>American Revolution</vt:lpstr>
      <vt:lpstr>PowerPoint Presentation</vt:lpstr>
      <vt:lpstr>Congressional Reform</vt:lpstr>
      <vt:lpstr>War of 1812</vt:lpstr>
      <vt:lpstr>1850s</vt:lpstr>
      <vt:lpstr>Civil War</vt:lpstr>
      <vt:lpstr>PowerPoint Presentation</vt:lpstr>
      <vt:lpstr>PowerPoint Presentation</vt:lpstr>
      <vt:lpstr>The Crédit Mobilier Scandal</vt:lpstr>
      <vt:lpstr>PowerPoint Presentation</vt:lpstr>
      <vt:lpstr>Whiskey Ring Scandal</vt:lpstr>
      <vt:lpstr>Teapot Dome</vt:lpstr>
      <vt:lpstr>Abscam</vt:lpstr>
      <vt:lpstr>Operation Double Steel</vt:lpstr>
      <vt:lpstr>Military Contracts</vt:lpstr>
      <vt:lpstr>Duke Cunningham</vt:lpstr>
      <vt:lpstr>PowerPoint Presentation</vt:lpstr>
      <vt:lpstr>21st Century Contracts Managers</vt:lpstr>
      <vt:lpstr>2015</vt:lpstr>
      <vt:lpstr>Where are We Today?</vt:lpstr>
      <vt:lpstr>PowerPoint Presentation</vt:lpstr>
      <vt:lpstr>PowerPoint Presentation</vt:lpstr>
      <vt:lpstr>The Battle is Joined</vt:lpstr>
      <vt:lpstr>Selected United States Federal Laws</vt:lpstr>
      <vt:lpstr>United States</vt:lpstr>
      <vt:lpstr>Key State Laws</vt:lpstr>
      <vt:lpstr>Washington Statutes</vt:lpstr>
      <vt:lpstr>Procurement Reform</vt:lpstr>
      <vt:lpstr>RCW 39.26.020</vt:lpstr>
      <vt:lpstr>RCW 39.26.030</vt:lpstr>
      <vt:lpstr>RCW 39.26.040</vt:lpstr>
      <vt:lpstr>Ethics In Public Service Act</vt:lpstr>
      <vt:lpstr>RCW 42.52.140 &amp; .150</vt:lpstr>
      <vt:lpstr>RCW 42.52.020</vt:lpstr>
      <vt:lpstr>RCW 42.52.030</vt:lpstr>
      <vt:lpstr>RCW 42.52.040</vt:lpstr>
      <vt:lpstr>RCW 42.52.080</vt:lpstr>
      <vt:lpstr>RCW 42.52.050</vt:lpstr>
      <vt:lpstr>RCW 42.52.110 &amp; .120</vt:lpstr>
      <vt:lpstr>RCW Chap. 42.23</vt:lpstr>
      <vt:lpstr>RCW Chap. 42.23, cont.</vt:lpstr>
      <vt:lpstr>Ethics Violation as Crime</vt:lpstr>
      <vt:lpstr>A Proposed Analytic Framework</vt:lpstr>
      <vt:lpstr>Public vs. Private</vt:lpstr>
      <vt:lpstr>PowerPoint Presentation</vt:lpstr>
      <vt:lpstr>PowerPoint Presentation</vt:lpstr>
      <vt:lpstr>PowerPoint Presentation</vt:lpstr>
      <vt:lpstr>Why Do We Care About Procurement Ethics?</vt:lpstr>
      <vt:lpstr>How to Think About Procurement Ethics</vt:lpstr>
      <vt:lpstr>Potential Ethical Issues</vt:lpstr>
      <vt:lpstr>Potential Ethical Issues, cont.</vt:lpstr>
      <vt:lpstr>Less Obvious Ethical Issues</vt:lpstr>
      <vt:lpstr>Less Obvious Ethical Issues, cont.</vt:lpstr>
      <vt:lpstr>First Draft</vt:lpstr>
      <vt:lpstr>Analytic Framework for Procurement Ethics</vt:lpstr>
      <vt:lpstr>Lifecycle Procurement Ethics</vt:lpstr>
      <vt:lpstr>Procurement Stages</vt:lpstr>
      <vt:lpstr>Planning</vt:lpstr>
      <vt:lpstr>Solicitation</vt:lpstr>
      <vt:lpstr>Evaluation &amp; Award</vt:lpstr>
      <vt:lpstr>Protest</vt:lpstr>
      <vt:lpstr>Contract Management</vt:lpstr>
      <vt:lpstr>How Will They Know?</vt:lpstr>
      <vt:lpstr>It’s the Company You Keep</vt:lpstr>
      <vt:lpstr>Criminals are Not Trustworthy</vt:lpstr>
      <vt:lpstr>Warning Signs</vt:lpstr>
      <vt:lpstr>Warning Signs, cont.</vt:lpstr>
      <vt:lpstr>It’s How You Act</vt:lpstr>
      <vt:lpstr>Sources of Information</vt:lpstr>
      <vt:lpstr>There’s  An App for That</vt:lpstr>
      <vt:lpstr>Takeaway Messages</vt:lpstr>
      <vt:lpstr>PowerPoint Presentation</vt:lpstr>
      <vt:lpstr>Think About</vt:lpstr>
      <vt:lpstr>Plan Ahead</vt:lpstr>
      <vt:lpstr>Remember …</vt:lpstr>
      <vt:lpstr>Additional Resources</vt:lpstr>
      <vt:lpstr>Selected Websites</vt:lpstr>
      <vt:lpstr>State Statutes</vt:lpstr>
      <vt:lpstr>Procurement Ethics Training</vt:lpstr>
      <vt:lpstr>Other</vt:lpstr>
      <vt:lpstr>Transparent Government</vt:lpstr>
      <vt:lpstr>Other</vt:lpstr>
      <vt:lpstr>Thank You</vt:lpstr>
      <vt:lpstr>PowerPoint Presentation</vt:lpstr>
    </vt:vector>
  </TitlesOfParts>
  <Company>State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 Ethics</dc:title>
  <dc:creator>Tolbert, Greg (DES)</dc:creator>
  <cp:lastModifiedBy>Aldridge, Lindsey (DES Contractor)</cp:lastModifiedBy>
  <cp:revision>326</cp:revision>
  <cp:lastPrinted>2015-10-16T19:38:06Z</cp:lastPrinted>
  <dcterms:created xsi:type="dcterms:W3CDTF">2015-09-08T17:05:47Z</dcterms:created>
  <dcterms:modified xsi:type="dcterms:W3CDTF">2015-11-02T23:45:00Z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0x0101002A41A54BADD08F46A25A439CA5113C81</vt:lpwstr>
  </property>
  <property fmtid="{D5CDD505-2E9C-101B-9397-08002B2CF9AE}" pid="3" name="_dlc_DocIdItemGuid">
    <vt:lpwstr>5bfefe78-dd30-4ce5-9d54-2cfe11e8b107</vt:lpwstr>
  </property>
</Properties>
</file>