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32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theme/theme3.xml" ContentType="application/vnd.openxmlformats-officedocument.theme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8"/>
  </p:notesMasterIdLst>
  <p:sldIdLst>
    <p:sldId id="290" r:id="rId6"/>
    <p:sldId id="261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9" r:id="rId15"/>
    <p:sldId id="265" r:id="rId16"/>
    <p:sldId id="271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73" r:id="rId27"/>
    <p:sldId id="274" r:id="rId28"/>
    <p:sldId id="267" r:id="rId29"/>
    <p:sldId id="268" r:id="rId30"/>
    <p:sldId id="284" r:id="rId31"/>
    <p:sldId id="285" r:id="rId32"/>
    <p:sldId id="286" r:id="rId33"/>
    <p:sldId id="287" r:id="rId34"/>
    <p:sldId id="288" r:id="rId35"/>
    <p:sldId id="289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BE7"/>
    <a:srgbClr val="6DB33F"/>
    <a:srgbClr val="CC9900"/>
    <a:srgbClr val="032B6D"/>
    <a:srgbClr val="ADA6B4"/>
    <a:srgbClr val="A4A3B7"/>
    <a:srgbClr val="021F4E"/>
    <a:srgbClr val="243962"/>
    <a:srgbClr val="283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15" autoAdjust="0"/>
  </p:normalViewPr>
  <p:slideViewPr>
    <p:cSldViewPr>
      <p:cViewPr varScale="1"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ustomXml" Target="../customXml/item4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99CE9-AE6B-4EF2-816E-492F9498D23C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87FC58DA-FCB9-4495-8D35-384C4004E46C}">
      <dgm:prSet phldrT="[Text]"/>
      <dgm:spPr/>
      <dgm:t>
        <a:bodyPr/>
        <a:lstStyle/>
        <a:p>
          <a:r>
            <a:rPr lang="en-US" dirty="0" smtClean="0"/>
            <a:t>Governance </a:t>
          </a:r>
          <a:endParaRPr lang="en-US" dirty="0"/>
        </a:p>
      </dgm:t>
    </dgm:pt>
    <dgm:pt modelId="{3F4A48F3-4493-4EC4-A186-44D515E970D9}" type="parTrans" cxnId="{60716954-7B7B-4F51-B45A-D8196F027BAE}">
      <dgm:prSet/>
      <dgm:spPr/>
      <dgm:t>
        <a:bodyPr/>
        <a:lstStyle/>
        <a:p>
          <a:endParaRPr lang="en-US"/>
        </a:p>
      </dgm:t>
    </dgm:pt>
    <dgm:pt modelId="{1F77B319-B81A-449E-BD82-96D556F30EB7}" type="sibTrans" cxnId="{60716954-7B7B-4F51-B45A-D8196F027BAE}">
      <dgm:prSet/>
      <dgm:spPr/>
      <dgm:t>
        <a:bodyPr/>
        <a:lstStyle/>
        <a:p>
          <a:endParaRPr lang="en-US"/>
        </a:p>
      </dgm:t>
    </dgm:pt>
    <dgm:pt modelId="{F337E92D-B7D1-4A27-B295-37DFC71460E7}">
      <dgm:prSet phldrT="[Text]"/>
      <dgm:spPr/>
      <dgm:t>
        <a:bodyPr/>
        <a:lstStyle/>
        <a:p>
          <a:r>
            <a:rPr lang="en-US" dirty="0" smtClean="0"/>
            <a:t>Process-How to</a:t>
          </a:r>
          <a:endParaRPr lang="en-US" dirty="0"/>
        </a:p>
      </dgm:t>
    </dgm:pt>
    <dgm:pt modelId="{EFCA724D-87DE-4275-867B-65CD53A152E3}" type="parTrans" cxnId="{590755E9-026C-48F8-B6A6-98BB70C2E0EA}">
      <dgm:prSet/>
      <dgm:spPr/>
      <dgm:t>
        <a:bodyPr/>
        <a:lstStyle/>
        <a:p>
          <a:endParaRPr lang="en-US"/>
        </a:p>
      </dgm:t>
    </dgm:pt>
    <dgm:pt modelId="{EEF51AB1-8F5B-4BEE-8ECD-BCDFF9FBAE8B}" type="sibTrans" cxnId="{590755E9-026C-48F8-B6A6-98BB70C2E0EA}">
      <dgm:prSet/>
      <dgm:spPr/>
      <dgm:t>
        <a:bodyPr/>
        <a:lstStyle/>
        <a:p>
          <a:endParaRPr lang="en-US"/>
        </a:p>
      </dgm:t>
    </dgm:pt>
    <dgm:pt modelId="{4185CCA5-3F9C-4E62-A9E7-183B0EFE21CC}">
      <dgm:prSet phldrT="[Text]"/>
      <dgm:spPr/>
      <dgm:t>
        <a:bodyPr/>
        <a:lstStyle/>
        <a:p>
          <a:r>
            <a:rPr lang="en-US" dirty="0" smtClean="0"/>
            <a:t>General business</a:t>
          </a:r>
          <a:endParaRPr lang="en-US" dirty="0"/>
        </a:p>
      </dgm:t>
    </dgm:pt>
    <dgm:pt modelId="{D503C34F-722C-4502-8E31-60DD8383C946}" type="parTrans" cxnId="{401F45CF-401B-4C22-ADEE-802293040E57}">
      <dgm:prSet/>
      <dgm:spPr/>
      <dgm:t>
        <a:bodyPr/>
        <a:lstStyle/>
        <a:p>
          <a:endParaRPr lang="en-US"/>
        </a:p>
      </dgm:t>
    </dgm:pt>
    <dgm:pt modelId="{5F537721-4B9F-4BD2-A22A-85FF68CE0437}" type="sibTrans" cxnId="{401F45CF-401B-4C22-ADEE-802293040E57}">
      <dgm:prSet/>
      <dgm:spPr/>
      <dgm:t>
        <a:bodyPr/>
        <a:lstStyle/>
        <a:p>
          <a:endParaRPr lang="en-US"/>
        </a:p>
      </dgm:t>
    </dgm:pt>
    <dgm:pt modelId="{2B99EEFB-C40D-429C-AB00-7027B8EA19FD}" type="pres">
      <dgm:prSet presAssocID="{55899CE9-AE6B-4EF2-816E-492F9498D23C}" presName="diagram" presStyleCnt="0">
        <dgm:presLayoutVars>
          <dgm:dir/>
          <dgm:animLvl val="lvl"/>
          <dgm:resizeHandles val="exact"/>
        </dgm:presLayoutVars>
      </dgm:prSet>
      <dgm:spPr/>
    </dgm:pt>
    <dgm:pt modelId="{0FA1F409-0EF4-4E58-B70C-AFD9CDF1A5D4}" type="pres">
      <dgm:prSet presAssocID="{87FC58DA-FCB9-4495-8D35-384C4004E46C}" presName="compNode" presStyleCnt="0"/>
      <dgm:spPr/>
    </dgm:pt>
    <dgm:pt modelId="{7EA156FA-F944-481A-B729-EB54DB086C9D}" type="pres">
      <dgm:prSet presAssocID="{87FC58DA-FCB9-4495-8D35-384C4004E46C}" presName="childRect" presStyleLbl="bgAcc1" presStyleIdx="0" presStyleCnt="3">
        <dgm:presLayoutVars>
          <dgm:bulletEnabled val="1"/>
        </dgm:presLayoutVars>
      </dgm:prSet>
      <dgm:spPr/>
    </dgm:pt>
    <dgm:pt modelId="{898E59A3-95AD-4C1B-9442-6B702D8E3C53}" type="pres">
      <dgm:prSet presAssocID="{87FC58DA-FCB9-4495-8D35-384C4004E46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719A4-BE4D-4006-AB69-D759A7A1F16D}" type="pres">
      <dgm:prSet presAssocID="{87FC58DA-FCB9-4495-8D35-384C4004E46C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A0EB11F7-BE72-4695-A0C9-F4947F264888}" type="pres">
      <dgm:prSet presAssocID="{87FC58DA-FCB9-4495-8D35-384C4004E46C}" presName="adorn" presStyleLbl="fgAccFollowNode1" presStyleIdx="0" presStyleCnt="3"/>
      <dgm:spPr/>
    </dgm:pt>
    <dgm:pt modelId="{414158F9-6B45-49DF-A2CA-7C88773F0E08}" type="pres">
      <dgm:prSet presAssocID="{1F77B319-B81A-449E-BD82-96D556F30EB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F3569CD-A2F2-4D06-8F36-4037149B5253}" type="pres">
      <dgm:prSet presAssocID="{F337E92D-B7D1-4A27-B295-37DFC71460E7}" presName="compNode" presStyleCnt="0"/>
      <dgm:spPr/>
    </dgm:pt>
    <dgm:pt modelId="{7FB26142-3DCC-4A34-B455-A55FD57CD7DB}" type="pres">
      <dgm:prSet presAssocID="{F337E92D-B7D1-4A27-B295-37DFC71460E7}" presName="childRect" presStyleLbl="bgAcc1" presStyleIdx="1" presStyleCnt="3">
        <dgm:presLayoutVars>
          <dgm:bulletEnabled val="1"/>
        </dgm:presLayoutVars>
      </dgm:prSet>
      <dgm:spPr/>
    </dgm:pt>
    <dgm:pt modelId="{E98AE4DA-C124-45AC-BAD4-837D11AAA94D}" type="pres">
      <dgm:prSet presAssocID="{F337E92D-B7D1-4A27-B295-37DFC71460E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4EC17-6F49-4610-8B04-FDFFE1DF3A77}" type="pres">
      <dgm:prSet presAssocID="{F337E92D-B7D1-4A27-B295-37DFC71460E7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D4A8FF41-377E-42B9-9326-0954C9B8AE66}" type="pres">
      <dgm:prSet presAssocID="{F337E92D-B7D1-4A27-B295-37DFC71460E7}" presName="adorn" presStyleLbl="fgAccFollowNode1" presStyleIdx="1" presStyleCnt="3"/>
      <dgm:spPr/>
    </dgm:pt>
    <dgm:pt modelId="{81B2495E-47B0-4778-9278-F57F641B9DC1}" type="pres">
      <dgm:prSet presAssocID="{EEF51AB1-8F5B-4BEE-8ECD-BCDFF9FBAE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DE159AF-9801-46A2-90C7-C71F5F4A6941}" type="pres">
      <dgm:prSet presAssocID="{4185CCA5-3F9C-4E62-A9E7-183B0EFE21CC}" presName="compNode" presStyleCnt="0"/>
      <dgm:spPr/>
    </dgm:pt>
    <dgm:pt modelId="{AF48CF20-EAAA-40EC-B549-A248D5E081FD}" type="pres">
      <dgm:prSet presAssocID="{4185CCA5-3F9C-4E62-A9E7-183B0EFE21CC}" presName="childRect" presStyleLbl="bgAcc1" presStyleIdx="2" presStyleCnt="3">
        <dgm:presLayoutVars>
          <dgm:bulletEnabled val="1"/>
        </dgm:presLayoutVars>
      </dgm:prSet>
      <dgm:spPr/>
    </dgm:pt>
    <dgm:pt modelId="{66AFBE7F-6F5D-4EED-AFDD-F3700600B176}" type="pres">
      <dgm:prSet presAssocID="{4185CCA5-3F9C-4E62-A9E7-183B0EFE21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99898-1D50-4350-8917-05946E1E347A}" type="pres">
      <dgm:prSet presAssocID="{4185CCA5-3F9C-4E62-A9E7-183B0EFE21CC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BE77A93A-1B54-44D9-84E5-5099997F11AB}" type="pres">
      <dgm:prSet presAssocID="{4185CCA5-3F9C-4E62-A9E7-183B0EFE21CC}" presName="adorn" presStyleLbl="fgAccFollowNode1" presStyleIdx="2" presStyleCnt="3"/>
      <dgm:spPr/>
    </dgm:pt>
  </dgm:ptLst>
  <dgm:cxnLst>
    <dgm:cxn modelId="{C07B9790-C363-4B19-80E3-39EC62170008}" type="presOf" srcId="{87FC58DA-FCB9-4495-8D35-384C4004E46C}" destId="{959719A4-BE4D-4006-AB69-D759A7A1F16D}" srcOrd="1" destOrd="0" presId="urn:microsoft.com/office/officeart/2005/8/layout/bList2"/>
    <dgm:cxn modelId="{D7F04BB8-E5E6-48A5-8540-D977F8DFE1F6}" type="presOf" srcId="{55899CE9-AE6B-4EF2-816E-492F9498D23C}" destId="{2B99EEFB-C40D-429C-AB00-7027B8EA19FD}" srcOrd="0" destOrd="0" presId="urn:microsoft.com/office/officeart/2005/8/layout/bList2"/>
    <dgm:cxn modelId="{611D0C2D-988E-453D-B8B8-DAE27CDF67EC}" type="presOf" srcId="{EEF51AB1-8F5B-4BEE-8ECD-BCDFF9FBAE8B}" destId="{81B2495E-47B0-4778-9278-F57F641B9DC1}" srcOrd="0" destOrd="0" presId="urn:microsoft.com/office/officeart/2005/8/layout/bList2"/>
    <dgm:cxn modelId="{8B3F2180-6B04-4FD3-AC6D-39F040C0868F}" type="presOf" srcId="{4185CCA5-3F9C-4E62-A9E7-183B0EFE21CC}" destId="{66AFBE7F-6F5D-4EED-AFDD-F3700600B176}" srcOrd="0" destOrd="0" presId="urn:microsoft.com/office/officeart/2005/8/layout/bList2"/>
    <dgm:cxn modelId="{590755E9-026C-48F8-B6A6-98BB70C2E0EA}" srcId="{55899CE9-AE6B-4EF2-816E-492F9498D23C}" destId="{F337E92D-B7D1-4A27-B295-37DFC71460E7}" srcOrd="1" destOrd="0" parTransId="{EFCA724D-87DE-4275-867B-65CD53A152E3}" sibTransId="{EEF51AB1-8F5B-4BEE-8ECD-BCDFF9FBAE8B}"/>
    <dgm:cxn modelId="{401F45CF-401B-4C22-ADEE-802293040E57}" srcId="{55899CE9-AE6B-4EF2-816E-492F9498D23C}" destId="{4185CCA5-3F9C-4E62-A9E7-183B0EFE21CC}" srcOrd="2" destOrd="0" parTransId="{D503C34F-722C-4502-8E31-60DD8383C946}" sibTransId="{5F537721-4B9F-4BD2-A22A-85FF68CE0437}"/>
    <dgm:cxn modelId="{01F94F8E-F5D2-40BC-8691-E9F6C9E1428B}" type="presOf" srcId="{4185CCA5-3F9C-4E62-A9E7-183B0EFE21CC}" destId="{5AD99898-1D50-4350-8917-05946E1E347A}" srcOrd="1" destOrd="0" presId="urn:microsoft.com/office/officeart/2005/8/layout/bList2"/>
    <dgm:cxn modelId="{2BEA36BC-88D6-47BC-839D-82296E78A20A}" type="presOf" srcId="{F337E92D-B7D1-4A27-B295-37DFC71460E7}" destId="{E98AE4DA-C124-45AC-BAD4-837D11AAA94D}" srcOrd="0" destOrd="0" presId="urn:microsoft.com/office/officeart/2005/8/layout/bList2"/>
    <dgm:cxn modelId="{CCDF7438-BF22-4C78-9038-3E0F4C069E8D}" type="presOf" srcId="{F337E92D-B7D1-4A27-B295-37DFC71460E7}" destId="{C984EC17-6F49-4610-8B04-FDFFE1DF3A77}" srcOrd="1" destOrd="0" presId="urn:microsoft.com/office/officeart/2005/8/layout/bList2"/>
    <dgm:cxn modelId="{60716954-7B7B-4F51-B45A-D8196F027BAE}" srcId="{55899CE9-AE6B-4EF2-816E-492F9498D23C}" destId="{87FC58DA-FCB9-4495-8D35-384C4004E46C}" srcOrd="0" destOrd="0" parTransId="{3F4A48F3-4493-4EC4-A186-44D515E970D9}" sibTransId="{1F77B319-B81A-449E-BD82-96D556F30EB7}"/>
    <dgm:cxn modelId="{096B385A-9122-427F-9F3E-CD87FDB36DF1}" type="presOf" srcId="{87FC58DA-FCB9-4495-8D35-384C4004E46C}" destId="{898E59A3-95AD-4C1B-9442-6B702D8E3C53}" srcOrd="0" destOrd="0" presId="urn:microsoft.com/office/officeart/2005/8/layout/bList2"/>
    <dgm:cxn modelId="{626676D9-DE4D-448B-835B-FB1E94988426}" type="presOf" srcId="{1F77B319-B81A-449E-BD82-96D556F30EB7}" destId="{414158F9-6B45-49DF-A2CA-7C88773F0E08}" srcOrd="0" destOrd="0" presId="urn:microsoft.com/office/officeart/2005/8/layout/bList2"/>
    <dgm:cxn modelId="{E876F772-9BAC-4D99-99C6-2C0DA7648CBE}" type="presParOf" srcId="{2B99EEFB-C40D-429C-AB00-7027B8EA19FD}" destId="{0FA1F409-0EF4-4E58-B70C-AFD9CDF1A5D4}" srcOrd="0" destOrd="0" presId="urn:microsoft.com/office/officeart/2005/8/layout/bList2"/>
    <dgm:cxn modelId="{8FC9DBBC-0A45-4E74-8B8D-81E4D6563750}" type="presParOf" srcId="{0FA1F409-0EF4-4E58-B70C-AFD9CDF1A5D4}" destId="{7EA156FA-F944-481A-B729-EB54DB086C9D}" srcOrd="0" destOrd="0" presId="urn:microsoft.com/office/officeart/2005/8/layout/bList2"/>
    <dgm:cxn modelId="{9E9ED77D-9847-44EF-BB21-18994DCE0C64}" type="presParOf" srcId="{0FA1F409-0EF4-4E58-B70C-AFD9CDF1A5D4}" destId="{898E59A3-95AD-4C1B-9442-6B702D8E3C53}" srcOrd="1" destOrd="0" presId="urn:microsoft.com/office/officeart/2005/8/layout/bList2"/>
    <dgm:cxn modelId="{04FAB9DD-0F44-4846-A8BC-75AA41A47BE8}" type="presParOf" srcId="{0FA1F409-0EF4-4E58-B70C-AFD9CDF1A5D4}" destId="{959719A4-BE4D-4006-AB69-D759A7A1F16D}" srcOrd="2" destOrd="0" presId="urn:microsoft.com/office/officeart/2005/8/layout/bList2"/>
    <dgm:cxn modelId="{DF69A65B-4B47-41A5-A21C-8E81514DEC4B}" type="presParOf" srcId="{0FA1F409-0EF4-4E58-B70C-AFD9CDF1A5D4}" destId="{A0EB11F7-BE72-4695-A0C9-F4947F264888}" srcOrd="3" destOrd="0" presId="urn:microsoft.com/office/officeart/2005/8/layout/bList2"/>
    <dgm:cxn modelId="{C3DC817A-A201-4315-9077-3678C7BACBA5}" type="presParOf" srcId="{2B99EEFB-C40D-429C-AB00-7027B8EA19FD}" destId="{414158F9-6B45-49DF-A2CA-7C88773F0E08}" srcOrd="1" destOrd="0" presId="urn:microsoft.com/office/officeart/2005/8/layout/bList2"/>
    <dgm:cxn modelId="{2AB8C060-9492-48A5-B22E-F96243811C5D}" type="presParOf" srcId="{2B99EEFB-C40D-429C-AB00-7027B8EA19FD}" destId="{5F3569CD-A2F2-4D06-8F36-4037149B5253}" srcOrd="2" destOrd="0" presId="urn:microsoft.com/office/officeart/2005/8/layout/bList2"/>
    <dgm:cxn modelId="{9BA7DE1A-65F4-4845-B007-A04A2003F929}" type="presParOf" srcId="{5F3569CD-A2F2-4D06-8F36-4037149B5253}" destId="{7FB26142-3DCC-4A34-B455-A55FD57CD7DB}" srcOrd="0" destOrd="0" presId="urn:microsoft.com/office/officeart/2005/8/layout/bList2"/>
    <dgm:cxn modelId="{B9C10E47-FE8C-4958-BB69-17013F0948A2}" type="presParOf" srcId="{5F3569CD-A2F2-4D06-8F36-4037149B5253}" destId="{E98AE4DA-C124-45AC-BAD4-837D11AAA94D}" srcOrd="1" destOrd="0" presId="urn:microsoft.com/office/officeart/2005/8/layout/bList2"/>
    <dgm:cxn modelId="{F728A8B7-406D-4E1E-BDEC-4EFE1AA6A3F8}" type="presParOf" srcId="{5F3569CD-A2F2-4D06-8F36-4037149B5253}" destId="{C984EC17-6F49-4610-8B04-FDFFE1DF3A77}" srcOrd="2" destOrd="0" presId="urn:microsoft.com/office/officeart/2005/8/layout/bList2"/>
    <dgm:cxn modelId="{FA624641-022C-4741-9EAA-DC077ECB5123}" type="presParOf" srcId="{5F3569CD-A2F2-4D06-8F36-4037149B5253}" destId="{D4A8FF41-377E-42B9-9326-0954C9B8AE66}" srcOrd="3" destOrd="0" presId="urn:microsoft.com/office/officeart/2005/8/layout/bList2"/>
    <dgm:cxn modelId="{375D4C82-BECD-4CD3-9FE7-43A8F45A1600}" type="presParOf" srcId="{2B99EEFB-C40D-429C-AB00-7027B8EA19FD}" destId="{81B2495E-47B0-4778-9278-F57F641B9DC1}" srcOrd="3" destOrd="0" presId="urn:microsoft.com/office/officeart/2005/8/layout/bList2"/>
    <dgm:cxn modelId="{61E86655-9B3A-4238-8F2E-CF6FBFA19682}" type="presParOf" srcId="{2B99EEFB-C40D-429C-AB00-7027B8EA19FD}" destId="{0DE159AF-9801-46A2-90C7-C71F5F4A6941}" srcOrd="4" destOrd="0" presId="urn:microsoft.com/office/officeart/2005/8/layout/bList2"/>
    <dgm:cxn modelId="{8C1541FC-EB45-40E1-B494-CFCC05165D9C}" type="presParOf" srcId="{0DE159AF-9801-46A2-90C7-C71F5F4A6941}" destId="{AF48CF20-EAAA-40EC-B549-A248D5E081FD}" srcOrd="0" destOrd="0" presId="urn:microsoft.com/office/officeart/2005/8/layout/bList2"/>
    <dgm:cxn modelId="{7C069D3D-917A-47DA-9ADD-671C0F7FE8FB}" type="presParOf" srcId="{0DE159AF-9801-46A2-90C7-C71F5F4A6941}" destId="{66AFBE7F-6F5D-4EED-AFDD-F3700600B176}" srcOrd="1" destOrd="0" presId="urn:microsoft.com/office/officeart/2005/8/layout/bList2"/>
    <dgm:cxn modelId="{2A8113C7-1E70-427E-B0BF-2A47B09B6E0F}" type="presParOf" srcId="{0DE159AF-9801-46A2-90C7-C71F5F4A6941}" destId="{5AD99898-1D50-4350-8917-05946E1E347A}" srcOrd="2" destOrd="0" presId="urn:microsoft.com/office/officeart/2005/8/layout/bList2"/>
    <dgm:cxn modelId="{326CAF3E-B4E1-4CA9-A258-84156BD78662}" type="presParOf" srcId="{0DE159AF-9801-46A2-90C7-C71F5F4A6941}" destId="{BE77A93A-1B54-44D9-84E5-5099997F11A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2A8B09-883F-4E4A-A241-DAE821DE22C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E0AEDF-855D-4D21-9282-F63F478A1C8F}">
      <dgm:prSet phldrT="[Text]"/>
      <dgm:spPr/>
      <dgm:t>
        <a:bodyPr/>
        <a:lstStyle/>
        <a:p>
          <a:r>
            <a:rPr lang="en-US" dirty="0" smtClean="0"/>
            <a:t>Module 1</a:t>
          </a:r>
          <a:endParaRPr lang="en-US" dirty="0"/>
        </a:p>
      </dgm:t>
    </dgm:pt>
    <dgm:pt modelId="{2E92CAF1-019A-46CF-8C71-5BE11B9D3F1F}" type="parTrans" cxnId="{96971494-E065-4C22-BD21-937BA9B5C924}">
      <dgm:prSet/>
      <dgm:spPr/>
      <dgm:t>
        <a:bodyPr/>
        <a:lstStyle/>
        <a:p>
          <a:endParaRPr lang="en-US"/>
        </a:p>
      </dgm:t>
    </dgm:pt>
    <dgm:pt modelId="{71F16A41-D9D7-44DB-A342-C384E59C915C}" type="sibTrans" cxnId="{96971494-E065-4C22-BD21-937BA9B5C924}">
      <dgm:prSet/>
      <dgm:spPr/>
      <dgm:t>
        <a:bodyPr/>
        <a:lstStyle/>
        <a:p>
          <a:endParaRPr lang="en-US"/>
        </a:p>
      </dgm:t>
    </dgm:pt>
    <dgm:pt modelId="{00589E5B-AF2F-4300-9908-F0260094E7F4}">
      <dgm:prSet phldrT="[Text]"/>
      <dgm:spPr/>
      <dgm:t>
        <a:bodyPr/>
        <a:lstStyle/>
        <a:p>
          <a:r>
            <a:rPr lang="en-US" dirty="0" smtClean="0"/>
            <a:t>Module 2</a:t>
          </a:r>
          <a:endParaRPr lang="en-US" dirty="0"/>
        </a:p>
      </dgm:t>
    </dgm:pt>
    <dgm:pt modelId="{69075968-BC6C-4D80-ACBA-8B3C289890E3}" type="parTrans" cxnId="{23E912EE-F3B6-4701-921F-75795D19BFCF}">
      <dgm:prSet/>
      <dgm:spPr/>
      <dgm:t>
        <a:bodyPr/>
        <a:lstStyle/>
        <a:p>
          <a:endParaRPr lang="en-US"/>
        </a:p>
      </dgm:t>
    </dgm:pt>
    <dgm:pt modelId="{E40BFF30-28A6-41B9-9276-E7F1C9103783}" type="sibTrans" cxnId="{23E912EE-F3B6-4701-921F-75795D19BFCF}">
      <dgm:prSet/>
      <dgm:spPr/>
      <dgm:t>
        <a:bodyPr/>
        <a:lstStyle/>
        <a:p>
          <a:endParaRPr lang="en-US"/>
        </a:p>
      </dgm:t>
    </dgm:pt>
    <dgm:pt modelId="{60B2B6DD-3357-42BF-A7AD-DBA65610AB61}">
      <dgm:prSet phldrT="[Text]"/>
      <dgm:spPr/>
      <dgm:t>
        <a:bodyPr/>
        <a:lstStyle/>
        <a:p>
          <a:r>
            <a:rPr lang="en-US" dirty="0" smtClean="0"/>
            <a:t>Module 3</a:t>
          </a:r>
          <a:endParaRPr lang="en-US" dirty="0"/>
        </a:p>
      </dgm:t>
    </dgm:pt>
    <dgm:pt modelId="{D54F6D2F-80D6-4616-9D24-BD79CF8BB97D}" type="parTrans" cxnId="{4BB5ECEE-D6B6-4EDF-860D-4F77D6FD3EC0}">
      <dgm:prSet/>
      <dgm:spPr/>
      <dgm:t>
        <a:bodyPr/>
        <a:lstStyle/>
        <a:p>
          <a:endParaRPr lang="en-US"/>
        </a:p>
      </dgm:t>
    </dgm:pt>
    <dgm:pt modelId="{DC9AE651-32B1-47A1-8957-8E5263D46942}" type="sibTrans" cxnId="{4BB5ECEE-D6B6-4EDF-860D-4F77D6FD3EC0}">
      <dgm:prSet/>
      <dgm:spPr/>
      <dgm:t>
        <a:bodyPr/>
        <a:lstStyle/>
        <a:p>
          <a:endParaRPr lang="en-US"/>
        </a:p>
      </dgm:t>
    </dgm:pt>
    <dgm:pt modelId="{3775354B-CFE1-4150-AFB4-7E4E4529828F}">
      <dgm:prSet phldrT="[Text]"/>
      <dgm:spPr/>
      <dgm:t>
        <a:bodyPr/>
        <a:lstStyle/>
        <a:p>
          <a:r>
            <a:rPr lang="en-US" dirty="0" smtClean="0"/>
            <a:t>Module 4</a:t>
          </a:r>
          <a:endParaRPr lang="en-US" dirty="0"/>
        </a:p>
      </dgm:t>
    </dgm:pt>
    <dgm:pt modelId="{CF95635E-6BAE-461F-BF89-C4283D64BED8}" type="parTrans" cxnId="{2F4B6163-C37F-466C-96AB-F35E9BFEB0F4}">
      <dgm:prSet/>
      <dgm:spPr/>
      <dgm:t>
        <a:bodyPr/>
        <a:lstStyle/>
        <a:p>
          <a:endParaRPr lang="en-US"/>
        </a:p>
      </dgm:t>
    </dgm:pt>
    <dgm:pt modelId="{8414E26C-E1C4-4E68-86B3-1A3AE059A3FC}" type="sibTrans" cxnId="{2F4B6163-C37F-466C-96AB-F35E9BFEB0F4}">
      <dgm:prSet/>
      <dgm:spPr/>
      <dgm:t>
        <a:bodyPr/>
        <a:lstStyle/>
        <a:p>
          <a:endParaRPr lang="en-US"/>
        </a:p>
      </dgm:t>
    </dgm:pt>
    <dgm:pt modelId="{BF7776CE-BAEC-49E7-91EC-1D0BD7BB6CFB}" type="pres">
      <dgm:prSet presAssocID="{172A8B09-883F-4E4A-A241-DAE821DE22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350674-7D06-444A-924E-E57A1FD539A7}" type="pres">
      <dgm:prSet presAssocID="{F2E0AEDF-855D-4D21-9282-F63F478A1C8F}" presName="compNode" presStyleCnt="0"/>
      <dgm:spPr/>
    </dgm:pt>
    <dgm:pt modelId="{F6C9C1A9-08C6-429E-9139-61F4BBF9DC4A}" type="pres">
      <dgm:prSet presAssocID="{F2E0AEDF-855D-4D21-9282-F63F478A1C8F}" presName="pictRect" presStyleLbl="node1" presStyleIdx="0" presStyleCnt="4"/>
      <dgm:spPr/>
    </dgm:pt>
    <dgm:pt modelId="{3FA177F4-5B16-4D90-9803-C1B555ECCCB9}" type="pres">
      <dgm:prSet presAssocID="{F2E0AEDF-855D-4D21-9282-F63F478A1C8F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202C9-0A39-4F43-A03C-D467A2AB1CF7}" type="pres">
      <dgm:prSet presAssocID="{71F16A41-D9D7-44DB-A342-C384E59C91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7D6CC40-CAE1-4C79-AB4D-3AFB83792A1E}" type="pres">
      <dgm:prSet presAssocID="{00589E5B-AF2F-4300-9908-F0260094E7F4}" presName="compNode" presStyleCnt="0"/>
      <dgm:spPr/>
    </dgm:pt>
    <dgm:pt modelId="{E36F3728-F828-45B8-A2E9-4C47BCFD4F84}" type="pres">
      <dgm:prSet presAssocID="{00589E5B-AF2F-4300-9908-F0260094E7F4}" presName="pictRect" presStyleLbl="node1" presStyleIdx="1" presStyleCnt="4"/>
      <dgm:spPr/>
    </dgm:pt>
    <dgm:pt modelId="{55792114-C51E-4473-91FE-C4D6D828D3EB}" type="pres">
      <dgm:prSet presAssocID="{00589E5B-AF2F-4300-9908-F0260094E7F4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03D1F-4E35-4DB3-BFF7-2DF30EE844BE}" type="pres">
      <dgm:prSet presAssocID="{E40BFF30-28A6-41B9-9276-E7F1C910378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A81A55C-E115-413F-BA06-E9FA1C0294DF}" type="pres">
      <dgm:prSet presAssocID="{60B2B6DD-3357-42BF-A7AD-DBA65610AB61}" presName="compNode" presStyleCnt="0"/>
      <dgm:spPr/>
    </dgm:pt>
    <dgm:pt modelId="{6A38920E-D36D-4FAC-BE9D-6CEB6ABC4743}" type="pres">
      <dgm:prSet presAssocID="{60B2B6DD-3357-42BF-A7AD-DBA65610AB61}" presName="pictRect" presStyleLbl="node1" presStyleIdx="2" presStyleCnt="4"/>
      <dgm:spPr/>
    </dgm:pt>
    <dgm:pt modelId="{FF98CE3C-A28E-418D-A7A0-738140524A68}" type="pres">
      <dgm:prSet presAssocID="{60B2B6DD-3357-42BF-A7AD-DBA65610AB61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594A3-9424-4DC8-9A99-35DB4EF5BC02}" type="pres">
      <dgm:prSet presAssocID="{DC9AE651-32B1-47A1-8957-8E5263D4694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F6764C8-7557-43B6-ABAA-4B635AD3D860}" type="pres">
      <dgm:prSet presAssocID="{3775354B-CFE1-4150-AFB4-7E4E4529828F}" presName="compNode" presStyleCnt="0"/>
      <dgm:spPr/>
    </dgm:pt>
    <dgm:pt modelId="{FAB90CDB-A4FC-4128-8188-B0F4EFD67CA0}" type="pres">
      <dgm:prSet presAssocID="{3775354B-CFE1-4150-AFB4-7E4E4529828F}" presName="pictRect" presStyleLbl="node1" presStyleIdx="3" presStyleCnt="4"/>
      <dgm:spPr/>
    </dgm:pt>
    <dgm:pt modelId="{5C7C6973-4AAE-4257-A535-1EA795AAFF7C}" type="pres">
      <dgm:prSet presAssocID="{3775354B-CFE1-4150-AFB4-7E4E4529828F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4B6163-C37F-466C-96AB-F35E9BFEB0F4}" srcId="{172A8B09-883F-4E4A-A241-DAE821DE22C1}" destId="{3775354B-CFE1-4150-AFB4-7E4E4529828F}" srcOrd="3" destOrd="0" parTransId="{CF95635E-6BAE-461F-BF89-C4283D64BED8}" sibTransId="{8414E26C-E1C4-4E68-86B3-1A3AE059A3FC}"/>
    <dgm:cxn modelId="{16BEEBC7-E45E-4B2C-9038-8BB84DA4E0C0}" type="presOf" srcId="{F2E0AEDF-855D-4D21-9282-F63F478A1C8F}" destId="{3FA177F4-5B16-4D90-9803-C1B555ECCCB9}" srcOrd="0" destOrd="0" presId="urn:microsoft.com/office/officeart/2005/8/layout/pList1"/>
    <dgm:cxn modelId="{BA278CA7-F15E-494A-A99B-5F38CD13CC4C}" type="presOf" srcId="{3775354B-CFE1-4150-AFB4-7E4E4529828F}" destId="{5C7C6973-4AAE-4257-A535-1EA795AAFF7C}" srcOrd="0" destOrd="0" presId="urn:microsoft.com/office/officeart/2005/8/layout/pList1"/>
    <dgm:cxn modelId="{4BB5ECEE-D6B6-4EDF-860D-4F77D6FD3EC0}" srcId="{172A8B09-883F-4E4A-A241-DAE821DE22C1}" destId="{60B2B6DD-3357-42BF-A7AD-DBA65610AB61}" srcOrd="2" destOrd="0" parTransId="{D54F6D2F-80D6-4616-9D24-BD79CF8BB97D}" sibTransId="{DC9AE651-32B1-47A1-8957-8E5263D46942}"/>
    <dgm:cxn modelId="{EFCEF6B8-6E1F-43D0-8643-AF8C394262A4}" type="presOf" srcId="{DC9AE651-32B1-47A1-8957-8E5263D46942}" destId="{8D4594A3-9424-4DC8-9A99-35DB4EF5BC02}" srcOrd="0" destOrd="0" presId="urn:microsoft.com/office/officeart/2005/8/layout/pList1"/>
    <dgm:cxn modelId="{5D254D82-D1F7-4B48-B60C-3E8E02F4BD0E}" type="presOf" srcId="{60B2B6DD-3357-42BF-A7AD-DBA65610AB61}" destId="{FF98CE3C-A28E-418D-A7A0-738140524A68}" srcOrd="0" destOrd="0" presId="urn:microsoft.com/office/officeart/2005/8/layout/pList1"/>
    <dgm:cxn modelId="{96971494-E065-4C22-BD21-937BA9B5C924}" srcId="{172A8B09-883F-4E4A-A241-DAE821DE22C1}" destId="{F2E0AEDF-855D-4D21-9282-F63F478A1C8F}" srcOrd="0" destOrd="0" parTransId="{2E92CAF1-019A-46CF-8C71-5BE11B9D3F1F}" sibTransId="{71F16A41-D9D7-44DB-A342-C384E59C915C}"/>
    <dgm:cxn modelId="{40BD8EF3-A911-4D84-ACE6-83A7BB7FD035}" type="presOf" srcId="{00589E5B-AF2F-4300-9908-F0260094E7F4}" destId="{55792114-C51E-4473-91FE-C4D6D828D3EB}" srcOrd="0" destOrd="0" presId="urn:microsoft.com/office/officeart/2005/8/layout/pList1"/>
    <dgm:cxn modelId="{23E912EE-F3B6-4701-921F-75795D19BFCF}" srcId="{172A8B09-883F-4E4A-A241-DAE821DE22C1}" destId="{00589E5B-AF2F-4300-9908-F0260094E7F4}" srcOrd="1" destOrd="0" parTransId="{69075968-BC6C-4D80-ACBA-8B3C289890E3}" sibTransId="{E40BFF30-28A6-41B9-9276-E7F1C9103783}"/>
    <dgm:cxn modelId="{67CAA24C-D239-4284-A735-D6989D38430C}" type="presOf" srcId="{71F16A41-D9D7-44DB-A342-C384E59C915C}" destId="{E8A202C9-0A39-4F43-A03C-D467A2AB1CF7}" srcOrd="0" destOrd="0" presId="urn:microsoft.com/office/officeart/2005/8/layout/pList1"/>
    <dgm:cxn modelId="{606DF805-7AB1-4B93-814F-18EA0F939DC8}" type="presOf" srcId="{E40BFF30-28A6-41B9-9276-E7F1C9103783}" destId="{F4E03D1F-4E35-4DB3-BFF7-2DF30EE844BE}" srcOrd="0" destOrd="0" presId="urn:microsoft.com/office/officeart/2005/8/layout/pList1"/>
    <dgm:cxn modelId="{EE61DEEE-E7C9-4635-ABEA-B0CA02BF9E87}" type="presOf" srcId="{172A8B09-883F-4E4A-A241-DAE821DE22C1}" destId="{BF7776CE-BAEC-49E7-91EC-1D0BD7BB6CFB}" srcOrd="0" destOrd="0" presId="urn:microsoft.com/office/officeart/2005/8/layout/pList1"/>
    <dgm:cxn modelId="{142947EE-7589-4C71-B372-CEEE9B467BDB}" type="presParOf" srcId="{BF7776CE-BAEC-49E7-91EC-1D0BD7BB6CFB}" destId="{CB350674-7D06-444A-924E-E57A1FD539A7}" srcOrd="0" destOrd="0" presId="urn:microsoft.com/office/officeart/2005/8/layout/pList1"/>
    <dgm:cxn modelId="{38028EF8-F564-4B29-B0EE-8A520E06BB68}" type="presParOf" srcId="{CB350674-7D06-444A-924E-E57A1FD539A7}" destId="{F6C9C1A9-08C6-429E-9139-61F4BBF9DC4A}" srcOrd="0" destOrd="0" presId="urn:microsoft.com/office/officeart/2005/8/layout/pList1"/>
    <dgm:cxn modelId="{03DD834E-3FD9-494F-A2CE-C7D581E076F3}" type="presParOf" srcId="{CB350674-7D06-444A-924E-E57A1FD539A7}" destId="{3FA177F4-5B16-4D90-9803-C1B555ECCCB9}" srcOrd="1" destOrd="0" presId="urn:microsoft.com/office/officeart/2005/8/layout/pList1"/>
    <dgm:cxn modelId="{F6F5E7ED-EBFF-43C3-A87F-0A8D1B91BB78}" type="presParOf" srcId="{BF7776CE-BAEC-49E7-91EC-1D0BD7BB6CFB}" destId="{E8A202C9-0A39-4F43-A03C-D467A2AB1CF7}" srcOrd="1" destOrd="0" presId="urn:microsoft.com/office/officeart/2005/8/layout/pList1"/>
    <dgm:cxn modelId="{1378C74F-A684-4379-832E-3BFD15C76039}" type="presParOf" srcId="{BF7776CE-BAEC-49E7-91EC-1D0BD7BB6CFB}" destId="{57D6CC40-CAE1-4C79-AB4D-3AFB83792A1E}" srcOrd="2" destOrd="0" presId="urn:microsoft.com/office/officeart/2005/8/layout/pList1"/>
    <dgm:cxn modelId="{0CF4B5B3-82A6-4709-A99D-6BCB9A11F3EB}" type="presParOf" srcId="{57D6CC40-CAE1-4C79-AB4D-3AFB83792A1E}" destId="{E36F3728-F828-45B8-A2E9-4C47BCFD4F84}" srcOrd="0" destOrd="0" presId="urn:microsoft.com/office/officeart/2005/8/layout/pList1"/>
    <dgm:cxn modelId="{D0B74869-D71A-4030-86AC-3FF321055557}" type="presParOf" srcId="{57D6CC40-CAE1-4C79-AB4D-3AFB83792A1E}" destId="{55792114-C51E-4473-91FE-C4D6D828D3EB}" srcOrd="1" destOrd="0" presId="urn:microsoft.com/office/officeart/2005/8/layout/pList1"/>
    <dgm:cxn modelId="{03AEED8B-76FB-432F-8350-423C01F4F760}" type="presParOf" srcId="{BF7776CE-BAEC-49E7-91EC-1D0BD7BB6CFB}" destId="{F4E03D1F-4E35-4DB3-BFF7-2DF30EE844BE}" srcOrd="3" destOrd="0" presId="urn:microsoft.com/office/officeart/2005/8/layout/pList1"/>
    <dgm:cxn modelId="{ECE2AE96-3D90-4D48-95D7-0B882D052374}" type="presParOf" srcId="{BF7776CE-BAEC-49E7-91EC-1D0BD7BB6CFB}" destId="{DA81A55C-E115-413F-BA06-E9FA1C0294DF}" srcOrd="4" destOrd="0" presId="urn:microsoft.com/office/officeart/2005/8/layout/pList1"/>
    <dgm:cxn modelId="{1112DB50-4CF7-4E77-99CA-631C09223196}" type="presParOf" srcId="{DA81A55C-E115-413F-BA06-E9FA1C0294DF}" destId="{6A38920E-D36D-4FAC-BE9D-6CEB6ABC4743}" srcOrd="0" destOrd="0" presId="urn:microsoft.com/office/officeart/2005/8/layout/pList1"/>
    <dgm:cxn modelId="{DE39C49A-F5D6-47B0-B082-41F5C3DFB9FA}" type="presParOf" srcId="{DA81A55C-E115-413F-BA06-E9FA1C0294DF}" destId="{FF98CE3C-A28E-418D-A7A0-738140524A68}" srcOrd="1" destOrd="0" presId="urn:microsoft.com/office/officeart/2005/8/layout/pList1"/>
    <dgm:cxn modelId="{B95B5249-A4FD-4876-A31E-F86B671BF84A}" type="presParOf" srcId="{BF7776CE-BAEC-49E7-91EC-1D0BD7BB6CFB}" destId="{8D4594A3-9424-4DC8-9A99-35DB4EF5BC02}" srcOrd="5" destOrd="0" presId="urn:microsoft.com/office/officeart/2005/8/layout/pList1"/>
    <dgm:cxn modelId="{BCDA7E57-408E-48BF-B1E1-6C59BA7B1B1E}" type="presParOf" srcId="{BF7776CE-BAEC-49E7-91EC-1D0BD7BB6CFB}" destId="{DF6764C8-7557-43B6-ABAA-4B635AD3D860}" srcOrd="6" destOrd="0" presId="urn:microsoft.com/office/officeart/2005/8/layout/pList1"/>
    <dgm:cxn modelId="{8573FBC1-3FFD-410A-B1D7-366FED95D9C1}" type="presParOf" srcId="{DF6764C8-7557-43B6-ABAA-4B635AD3D860}" destId="{FAB90CDB-A4FC-4128-8188-B0F4EFD67CA0}" srcOrd="0" destOrd="0" presId="urn:microsoft.com/office/officeart/2005/8/layout/pList1"/>
    <dgm:cxn modelId="{30D423FA-44FA-47EF-AFD3-81578F7C8858}" type="presParOf" srcId="{DF6764C8-7557-43B6-ABAA-4B635AD3D860}" destId="{5C7C6973-4AAE-4257-A535-1EA795AAFF7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B37C6A-114F-467C-B7BA-6C37F86054A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9D8716-D69D-47D4-A080-A0EA6BFF8ABA}">
      <dgm:prSet phldrT="[Text]"/>
      <dgm:spPr/>
      <dgm:t>
        <a:bodyPr/>
        <a:lstStyle/>
        <a:p>
          <a:r>
            <a:rPr lang="en-US" dirty="0" smtClean="0"/>
            <a:t>Bit and Bytes</a:t>
          </a:r>
          <a:endParaRPr lang="en-US" dirty="0"/>
        </a:p>
      </dgm:t>
    </dgm:pt>
    <dgm:pt modelId="{3AEACE63-5D84-48EC-BDE3-24A4F90205F1}" type="parTrans" cxnId="{2B37A14C-F2E8-4B57-B7E4-CA2EFDB2C54D}">
      <dgm:prSet/>
      <dgm:spPr/>
      <dgm:t>
        <a:bodyPr/>
        <a:lstStyle/>
        <a:p>
          <a:endParaRPr lang="en-US"/>
        </a:p>
      </dgm:t>
    </dgm:pt>
    <dgm:pt modelId="{6ED52B1E-0823-4F63-9575-4A1B28E9816E}" type="sibTrans" cxnId="{2B37A14C-F2E8-4B57-B7E4-CA2EFDB2C54D}">
      <dgm:prSet/>
      <dgm:spPr/>
      <dgm:t>
        <a:bodyPr/>
        <a:lstStyle/>
        <a:p>
          <a:endParaRPr lang="en-US"/>
        </a:p>
      </dgm:t>
    </dgm:pt>
    <dgm:pt modelId="{489FE80B-36C3-434C-919A-2B231AA5C040}">
      <dgm:prSet phldrT="[Text]"/>
      <dgm:spPr/>
      <dgm:t>
        <a:bodyPr/>
        <a:lstStyle/>
        <a:p>
          <a:r>
            <a:rPr lang="en-US" dirty="0" smtClean="0"/>
            <a:t>eLearning </a:t>
          </a:r>
          <a:endParaRPr lang="en-US" dirty="0"/>
        </a:p>
      </dgm:t>
    </dgm:pt>
    <dgm:pt modelId="{862CBFEC-7111-4A1E-834F-DF362FF25BBB}" type="parTrans" cxnId="{6BCB7A99-C278-4440-BEF7-4A7555C641EC}">
      <dgm:prSet/>
      <dgm:spPr/>
      <dgm:t>
        <a:bodyPr/>
        <a:lstStyle/>
        <a:p>
          <a:endParaRPr lang="en-US"/>
        </a:p>
      </dgm:t>
    </dgm:pt>
    <dgm:pt modelId="{25A98DCB-6CA2-4EC9-A008-5D92F5B925A9}" type="sibTrans" cxnId="{6BCB7A99-C278-4440-BEF7-4A7555C641EC}">
      <dgm:prSet/>
      <dgm:spPr/>
      <dgm:t>
        <a:bodyPr/>
        <a:lstStyle/>
        <a:p>
          <a:endParaRPr lang="en-US"/>
        </a:p>
      </dgm:t>
    </dgm:pt>
    <dgm:pt modelId="{F02872E7-0DAC-44F1-BBA6-3032EE37C2F0}">
      <dgm:prSet phldrT="[Text]"/>
      <dgm:spPr/>
      <dgm:t>
        <a:bodyPr/>
        <a:lstStyle/>
        <a:p>
          <a:r>
            <a:rPr lang="en-US" dirty="0" smtClean="0"/>
            <a:t>Workshops</a:t>
          </a:r>
          <a:endParaRPr lang="en-US" dirty="0"/>
        </a:p>
      </dgm:t>
    </dgm:pt>
    <dgm:pt modelId="{6E110649-827A-4ABD-B9B2-43F76E617B63}" type="parTrans" cxnId="{498AAD41-9B16-401A-B2E7-2CB1911F0D4C}">
      <dgm:prSet/>
      <dgm:spPr/>
      <dgm:t>
        <a:bodyPr/>
        <a:lstStyle/>
        <a:p>
          <a:endParaRPr lang="en-US"/>
        </a:p>
      </dgm:t>
    </dgm:pt>
    <dgm:pt modelId="{A1B66428-AF3C-46D0-AF7E-2BEC4F3CCD32}" type="sibTrans" cxnId="{498AAD41-9B16-401A-B2E7-2CB1911F0D4C}">
      <dgm:prSet/>
      <dgm:spPr/>
      <dgm:t>
        <a:bodyPr/>
        <a:lstStyle/>
        <a:p>
          <a:endParaRPr lang="en-US"/>
        </a:p>
      </dgm:t>
    </dgm:pt>
    <dgm:pt modelId="{F636949D-9B13-426F-827E-BF8A4BAE7506}" type="pres">
      <dgm:prSet presAssocID="{32B37C6A-114F-467C-B7BA-6C37F86054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9F431-7CEC-43B7-BFD9-B40D3CCBA7B0}" type="pres">
      <dgm:prSet presAssocID="{C49D8716-D69D-47D4-A080-A0EA6BFF8A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7600B-9A91-46AB-A895-05BF7006CEC5}" type="pres">
      <dgm:prSet presAssocID="{6ED52B1E-0823-4F63-9575-4A1B28E9816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761620F-9010-4D36-B57F-1182DB93D570}" type="pres">
      <dgm:prSet presAssocID="{6ED52B1E-0823-4F63-9575-4A1B28E9816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134A13F-403A-4B16-83CC-ED3D41D644DD}" type="pres">
      <dgm:prSet presAssocID="{489FE80B-36C3-434C-919A-2B231AA5C04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ED577-1F0E-4485-8291-64F1292B7464}" type="pres">
      <dgm:prSet presAssocID="{25A98DCB-6CA2-4EC9-A008-5D92F5B925A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970F9CB-DBEB-42CC-BD91-457D0A566E18}" type="pres">
      <dgm:prSet presAssocID="{25A98DCB-6CA2-4EC9-A008-5D92F5B925A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39F7280-409D-47E3-9EE4-4B650F06FD67}" type="pres">
      <dgm:prSet presAssocID="{F02872E7-0DAC-44F1-BBA6-3032EE37C2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59EFA-D079-48F3-B40C-D7FF14B6E031}" type="pres">
      <dgm:prSet presAssocID="{A1B66428-AF3C-46D0-AF7E-2BEC4F3CCD3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DD86DA2-B184-4B57-BB9A-B45785400FB7}" type="pres">
      <dgm:prSet presAssocID="{A1B66428-AF3C-46D0-AF7E-2BEC4F3CCD3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B0113D0-016F-42D6-8356-FE6B670F0C4D}" type="presOf" srcId="{25A98DCB-6CA2-4EC9-A008-5D92F5B925A9}" destId="{E16ED577-1F0E-4485-8291-64F1292B7464}" srcOrd="0" destOrd="0" presId="urn:microsoft.com/office/officeart/2005/8/layout/cycle7"/>
    <dgm:cxn modelId="{2B37CF23-A603-43B1-91B3-63ADD9D29E9A}" type="presOf" srcId="{489FE80B-36C3-434C-919A-2B231AA5C040}" destId="{9134A13F-403A-4B16-83CC-ED3D41D644DD}" srcOrd="0" destOrd="0" presId="urn:microsoft.com/office/officeart/2005/8/layout/cycle7"/>
    <dgm:cxn modelId="{CCC0278B-A7C7-46A3-8697-97ECF5A6B085}" type="presOf" srcId="{6ED52B1E-0823-4F63-9575-4A1B28E9816E}" destId="{6761620F-9010-4D36-B57F-1182DB93D570}" srcOrd="1" destOrd="0" presId="urn:microsoft.com/office/officeart/2005/8/layout/cycle7"/>
    <dgm:cxn modelId="{76B42664-5302-47A1-A9D0-33038C8DC8F6}" type="presOf" srcId="{F02872E7-0DAC-44F1-BBA6-3032EE37C2F0}" destId="{239F7280-409D-47E3-9EE4-4B650F06FD67}" srcOrd="0" destOrd="0" presId="urn:microsoft.com/office/officeart/2005/8/layout/cycle7"/>
    <dgm:cxn modelId="{9A47BC88-325D-423C-9AC2-7A7929D4C45C}" type="presOf" srcId="{C49D8716-D69D-47D4-A080-A0EA6BFF8ABA}" destId="{6799F431-7CEC-43B7-BFD9-B40D3CCBA7B0}" srcOrd="0" destOrd="0" presId="urn:microsoft.com/office/officeart/2005/8/layout/cycle7"/>
    <dgm:cxn modelId="{2B37A14C-F2E8-4B57-B7E4-CA2EFDB2C54D}" srcId="{32B37C6A-114F-467C-B7BA-6C37F86054A3}" destId="{C49D8716-D69D-47D4-A080-A0EA6BFF8ABA}" srcOrd="0" destOrd="0" parTransId="{3AEACE63-5D84-48EC-BDE3-24A4F90205F1}" sibTransId="{6ED52B1E-0823-4F63-9575-4A1B28E9816E}"/>
    <dgm:cxn modelId="{5A8B36F9-0ED1-44A2-980E-E7148BCC8B15}" type="presOf" srcId="{25A98DCB-6CA2-4EC9-A008-5D92F5B925A9}" destId="{5970F9CB-DBEB-42CC-BD91-457D0A566E18}" srcOrd="1" destOrd="0" presId="urn:microsoft.com/office/officeart/2005/8/layout/cycle7"/>
    <dgm:cxn modelId="{96D6EDEF-A5AD-476F-9E3C-0059185338C9}" type="presOf" srcId="{A1B66428-AF3C-46D0-AF7E-2BEC4F3CCD32}" destId="{94159EFA-D079-48F3-B40C-D7FF14B6E031}" srcOrd="0" destOrd="0" presId="urn:microsoft.com/office/officeart/2005/8/layout/cycle7"/>
    <dgm:cxn modelId="{1218F50A-7FE4-44CD-BEE1-C6FC282F8186}" type="presOf" srcId="{32B37C6A-114F-467C-B7BA-6C37F86054A3}" destId="{F636949D-9B13-426F-827E-BF8A4BAE7506}" srcOrd="0" destOrd="0" presId="urn:microsoft.com/office/officeart/2005/8/layout/cycle7"/>
    <dgm:cxn modelId="{498AAD41-9B16-401A-B2E7-2CB1911F0D4C}" srcId="{32B37C6A-114F-467C-B7BA-6C37F86054A3}" destId="{F02872E7-0DAC-44F1-BBA6-3032EE37C2F0}" srcOrd="2" destOrd="0" parTransId="{6E110649-827A-4ABD-B9B2-43F76E617B63}" sibTransId="{A1B66428-AF3C-46D0-AF7E-2BEC4F3CCD32}"/>
    <dgm:cxn modelId="{6BCB7A99-C278-4440-BEF7-4A7555C641EC}" srcId="{32B37C6A-114F-467C-B7BA-6C37F86054A3}" destId="{489FE80B-36C3-434C-919A-2B231AA5C040}" srcOrd="1" destOrd="0" parTransId="{862CBFEC-7111-4A1E-834F-DF362FF25BBB}" sibTransId="{25A98DCB-6CA2-4EC9-A008-5D92F5B925A9}"/>
    <dgm:cxn modelId="{DC732EB9-EC9C-4F37-B3A0-662C48DAD809}" type="presOf" srcId="{A1B66428-AF3C-46D0-AF7E-2BEC4F3CCD32}" destId="{ADD86DA2-B184-4B57-BB9A-B45785400FB7}" srcOrd="1" destOrd="0" presId="urn:microsoft.com/office/officeart/2005/8/layout/cycle7"/>
    <dgm:cxn modelId="{04491E37-A1D7-449C-9EF2-E1EEAC9427F9}" type="presOf" srcId="{6ED52B1E-0823-4F63-9575-4A1B28E9816E}" destId="{B087600B-9A91-46AB-A895-05BF7006CEC5}" srcOrd="0" destOrd="0" presId="urn:microsoft.com/office/officeart/2005/8/layout/cycle7"/>
    <dgm:cxn modelId="{355ED731-D8C3-4ABC-AD14-35972C62C6E4}" type="presParOf" srcId="{F636949D-9B13-426F-827E-BF8A4BAE7506}" destId="{6799F431-7CEC-43B7-BFD9-B40D3CCBA7B0}" srcOrd="0" destOrd="0" presId="urn:microsoft.com/office/officeart/2005/8/layout/cycle7"/>
    <dgm:cxn modelId="{1185779C-D7C9-43D0-BB26-3E162075E281}" type="presParOf" srcId="{F636949D-9B13-426F-827E-BF8A4BAE7506}" destId="{B087600B-9A91-46AB-A895-05BF7006CEC5}" srcOrd="1" destOrd="0" presId="urn:microsoft.com/office/officeart/2005/8/layout/cycle7"/>
    <dgm:cxn modelId="{73F14090-5CC5-4AAA-B07D-DA5296C9E925}" type="presParOf" srcId="{B087600B-9A91-46AB-A895-05BF7006CEC5}" destId="{6761620F-9010-4D36-B57F-1182DB93D570}" srcOrd="0" destOrd="0" presId="urn:microsoft.com/office/officeart/2005/8/layout/cycle7"/>
    <dgm:cxn modelId="{A8CC3569-7EB1-489E-BF3A-430AE6EC1105}" type="presParOf" srcId="{F636949D-9B13-426F-827E-BF8A4BAE7506}" destId="{9134A13F-403A-4B16-83CC-ED3D41D644DD}" srcOrd="2" destOrd="0" presId="urn:microsoft.com/office/officeart/2005/8/layout/cycle7"/>
    <dgm:cxn modelId="{43AA43F2-7318-4424-9E8E-8300C59A2FD0}" type="presParOf" srcId="{F636949D-9B13-426F-827E-BF8A4BAE7506}" destId="{E16ED577-1F0E-4485-8291-64F1292B7464}" srcOrd="3" destOrd="0" presId="urn:microsoft.com/office/officeart/2005/8/layout/cycle7"/>
    <dgm:cxn modelId="{4676708E-1F15-4BDB-AC87-7032F77FDCAE}" type="presParOf" srcId="{E16ED577-1F0E-4485-8291-64F1292B7464}" destId="{5970F9CB-DBEB-42CC-BD91-457D0A566E18}" srcOrd="0" destOrd="0" presId="urn:microsoft.com/office/officeart/2005/8/layout/cycle7"/>
    <dgm:cxn modelId="{E065192E-3C97-4BCE-8746-988ED8327339}" type="presParOf" srcId="{F636949D-9B13-426F-827E-BF8A4BAE7506}" destId="{239F7280-409D-47E3-9EE4-4B650F06FD67}" srcOrd="4" destOrd="0" presId="urn:microsoft.com/office/officeart/2005/8/layout/cycle7"/>
    <dgm:cxn modelId="{EF87C22D-6A39-4F48-811E-53BDD5B22223}" type="presParOf" srcId="{F636949D-9B13-426F-827E-BF8A4BAE7506}" destId="{94159EFA-D079-48F3-B40C-D7FF14B6E031}" srcOrd="5" destOrd="0" presId="urn:microsoft.com/office/officeart/2005/8/layout/cycle7"/>
    <dgm:cxn modelId="{6BE28DE6-F68D-4F84-97FD-9DC5E03A67FA}" type="presParOf" srcId="{94159EFA-D079-48F3-B40C-D7FF14B6E031}" destId="{ADD86DA2-B184-4B57-BB9A-B45785400FB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D073-375B-4414-951B-1CB3216E2BB8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C41FE-50D3-409A-B028-0F48A32A3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5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F2D6B-0554-437B-BCD9-00E4B99618F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F2D6B-0554-437B-BCD9-00E4B99618F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1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F2D6B-0554-437B-BCD9-00E4B99618F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9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F2D6B-0554-437B-BCD9-00E4B99618F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19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F2D6B-0554-437B-BCD9-00E4B99618F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1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954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0362"/>
            <a:ext cx="8229600" cy="808038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4438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46437"/>
            <a:ext cx="4040188" cy="3382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484438"/>
            <a:ext cx="4041775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46437"/>
            <a:ext cx="4041775" cy="3382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9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60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50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3487"/>
            <a:ext cx="3008313" cy="1162050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76374"/>
            <a:ext cx="5111750" cy="52435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55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04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371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24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4100" y="1371600"/>
            <a:ext cx="1943100" cy="5334000"/>
          </a:xfrm>
        </p:spPr>
        <p:txBody>
          <a:bodyPr vert="eaVert"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371600"/>
            <a:ext cx="5676900" cy="5334000"/>
          </a:xfr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4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9684-B819-443F-964D-46C04FFD4FB8}" type="datetimeFigureOut">
              <a:rPr lang="en-US" smtClean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CA62-E37F-4642-8726-A232594D19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3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9684-B819-443F-964D-46C04FFD4FB8}" type="datetimeFigureOut">
              <a:rPr lang="en-US" smtClean="0"/>
              <a:t>11/2/2015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CA62-E37F-4642-8726-A232594D19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4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2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7772400" cy="762000"/>
          </a:xfrm>
        </p:spPr>
        <p:txBody>
          <a:bodyPr/>
          <a:lstStyle>
            <a:lvl1pPr>
              <a:defRPr sz="2800">
                <a:solidFill>
                  <a:srgbClr val="7030A0"/>
                </a:solidFill>
                <a:latin typeface="+mj-lt"/>
                <a:ea typeface="Arial Hebrew" charset="0"/>
                <a:cs typeface="Arial Hebrew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7772400" cy="4191000"/>
          </a:xfrm>
        </p:spPr>
        <p:txBody>
          <a:bodyPr/>
          <a:lstStyle>
            <a:lvl1pPr>
              <a:buClr>
                <a:srgbClr val="324C80"/>
              </a:buCl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2800" b="1" cap="none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58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514600"/>
            <a:ext cx="3810000" cy="4038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514600"/>
            <a:ext cx="3810000" cy="4038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4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C409-97E4-4FBA-B694-9CF34CD0FA2E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59" r:id="rId4"/>
    <p:sldLayoutId id="214748366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752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5146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680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7030A0"/>
          </a:solidFill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362A"/>
          </a:solidFill>
          <a:latin typeface="Arial" charset="0"/>
          <a:ea typeface="ＭＳ Ｐゴシック" pitchFamily="-48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362A"/>
          </a:solidFill>
          <a:latin typeface="Arial" charset="0"/>
          <a:ea typeface="ＭＳ Ｐゴシック" pitchFamily="-48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362A"/>
          </a:solidFill>
          <a:latin typeface="Arial" charset="0"/>
          <a:ea typeface="ＭＳ Ｐゴシック" pitchFamily="-48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362A"/>
          </a:solidFill>
          <a:latin typeface="Arial" charset="0"/>
          <a:ea typeface="ＭＳ Ｐゴシック" pitchFamily="-48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24C80"/>
        </a:buClr>
        <a:buFont typeface="Times" charset="0"/>
        <a:buChar char="•"/>
        <a:defRPr sz="1800">
          <a:solidFill>
            <a:srgbClr val="363636"/>
          </a:solidFill>
          <a:latin typeface="+mj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363636"/>
          </a:solidFill>
          <a:latin typeface="+mj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" charset="0"/>
        <a:buChar char="§"/>
        <a:defRPr sz="1800">
          <a:solidFill>
            <a:srgbClr val="363636"/>
          </a:solidFill>
          <a:latin typeface="+mj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o"/>
        <a:defRPr sz="1800">
          <a:solidFill>
            <a:srgbClr val="363636"/>
          </a:solidFill>
          <a:latin typeface="+mj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rgbClr val="363636"/>
          </a:solidFill>
          <a:latin typeface="+mj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-48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-48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-48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-48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heryl.Shaw@des.wa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.wa.gov/SiteCollectionDocuments/About/Procurement_reform/Policies/SoleSourceContractingPolicy_2015-03-09.pdf" TargetMode="External"/><Relationship Id="rId7" Type="http://schemas.openxmlformats.org/officeDocument/2006/relationships/hyperlink" Target="http://www.des.wa.gov/SiteCollectionDocuments/About/Procurement_reform/Policies/ContractReportingPolicy_2015-03-09.pdf" TargetMode="External"/><Relationship Id="rId2" Type="http://schemas.openxmlformats.org/officeDocument/2006/relationships/hyperlink" Target="http://www.des.wa.gov/SiteCollectionDocuments/About/Procurement_reform/Policies/DES-090-00_DelegationOfAuthorit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.wa.gov/SiteCollectionDocuments/About/Procurement_reform/Policies/DES-170-00_ComplaintsProtests.pdf" TargetMode="External"/><Relationship Id="rId5" Type="http://schemas.openxmlformats.org/officeDocument/2006/relationships/hyperlink" Target="http://www.des.wa.gov/SiteCollectionDocuments/About/Procurement_reform/Policies/DES-125-03_DirectBuy.pdf" TargetMode="External"/><Relationship Id="rId4" Type="http://schemas.openxmlformats.org/officeDocument/2006/relationships/hyperlink" Target="http://www.des.wa.gov/SiteCollectionDocuments/About/Procurement_reform/Policies/DES-130-00_EmergencyPurchProcure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elanie.buechel@des.wa.gov" TargetMode="External"/><Relationship Id="rId2" Type="http://schemas.openxmlformats.org/officeDocument/2006/relationships/hyperlink" Target="mailto:becci.riley@des.wa.gov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.krueger@des.wa.go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343400"/>
            <a:ext cx="7772400" cy="1295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charset="0"/>
              </a:rPr>
              <a:t>Procurement Policy and Training: Now What?</a:t>
            </a:r>
            <a:endParaRPr lang="en-US" sz="2000" dirty="0">
              <a:solidFill>
                <a:srgbClr val="7030A0"/>
              </a:solidFill>
              <a:ea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5486400"/>
            <a:ext cx="6248400" cy="762000"/>
          </a:xfrm>
        </p:spPr>
        <p:txBody>
          <a:bodyPr/>
          <a:lstStyle/>
          <a:p>
            <a:pPr eaLnBrk="1" hangingPunct="1"/>
            <a:r>
              <a:rPr lang="en-US" sz="1400" dirty="0" smtClean="0">
                <a:solidFill>
                  <a:srgbClr val="324C80"/>
                </a:solidFill>
                <a:ea typeface="ＭＳ Ｐゴシック" charset="0"/>
              </a:rPr>
              <a:t>Presented by Steve Krueger – Procurement Policy &amp; Protest Manager</a:t>
            </a:r>
          </a:p>
          <a:p>
            <a:pPr eaLnBrk="1" hangingPunct="1"/>
            <a:r>
              <a:rPr lang="en-US" sz="1400" dirty="0" smtClean="0">
                <a:solidFill>
                  <a:srgbClr val="324C80"/>
                </a:solidFill>
                <a:ea typeface="ＭＳ Ｐゴシック" charset="0"/>
              </a:rPr>
              <a:t>Cheryl Shaw – Procurement Training Manager</a:t>
            </a:r>
          </a:p>
          <a:p>
            <a:pPr eaLnBrk="1" hangingPunct="1"/>
            <a:r>
              <a:rPr lang="en-US" sz="1400" dirty="0" smtClean="0">
                <a:solidFill>
                  <a:srgbClr val="324C80"/>
                </a:solidFill>
                <a:ea typeface="ＭＳ Ｐゴシック" charset="0"/>
              </a:rPr>
              <a:t>Melanie Buechel – Sole Source Oversight Manager</a:t>
            </a:r>
          </a:p>
        </p:txBody>
      </p:sp>
    </p:spTree>
    <p:extLst>
      <p:ext uri="{BB962C8B-B14F-4D97-AF65-F5344CB8AC3E}">
        <p14:creationId xmlns:p14="http://schemas.microsoft.com/office/powerpoint/2010/main" val="30699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CM101 75% Return</a:t>
            </a:r>
          </a:p>
          <a:p>
            <a:pPr lvl="1"/>
            <a:r>
              <a:rPr lang="en-US" dirty="0"/>
              <a:t>Objective Met 91%</a:t>
            </a:r>
          </a:p>
          <a:p>
            <a:pPr lvl="1"/>
            <a:r>
              <a:rPr lang="en-US" dirty="0"/>
              <a:t>Satisfaction with Course 89%</a:t>
            </a:r>
          </a:p>
          <a:p>
            <a:pPr lvl="1"/>
            <a:r>
              <a:rPr lang="en-US" dirty="0"/>
              <a:t>Able to Apply 87%</a:t>
            </a:r>
          </a:p>
          <a:p>
            <a:pPr marL="411480" lvl="1" indent="0">
              <a:buNone/>
            </a:pPr>
            <a:r>
              <a:rPr lang="en-US" b="1" dirty="0"/>
              <a:t>Ethics 68% Return</a:t>
            </a:r>
          </a:p>
          <a:p>
            <a:pPr lvl="1"/>
            <a:r>
              <a:rPr lang="en-US" dirty="0"/>
              <a:t>Objective Met 99%</a:t>
            </a:r>
          </a:p>
          <a:p>
            <a:pPr lvl="1"/>
            <a:r>
              <a:rPr lang="en-US" dirty="0"/>
              <a:t>Satisfaction with Course 98%</a:t>
            </a:r>
          </a:p>
          <a:p>
            <a:pPr marL="411480" lvl="1" indent="0">
              <a:buNone/>
            </a:pPr>
            <a:r>
              <a:rPr lang="en-US" b="1" dirty="0"/>
              <a:t>Executive Management 62%</a:t>
            </a:r>
          </a:p>
          <a:p>
            <a:pPr lvl="1"/>
            <a:r>
              <a:rPr lang="en-US" dirty="0"/>
              <a:t>Objective Met 97%</a:t>
            </a:r>
          </a:p>
          <a:p>
            <a:pPr lvl="1"/>
            <a:r>
              <a:rPr lang="en-US" dirty="0"/>
              <a:t>Satisfaction with Course 100%</a:t>
            </a:r>
          </a:p>
          <a:p>
            <a:pPr lvl="1"/>
            <a:r>
              <a:rPr lang="en-US" dirty="0"/>
              <a:t>Able to Apply 100%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Response from learners</a:t>
            </a:r>
          </a:p>
        </p:txBody>
      </p:sp>
    </p:spTree>
    <p:extLst>
      <p:ext uri="{BB962C8B-B14F-4D97-AF65-F5344CB8AC3E}">
        <p14:creationId xmlns:p14="http://schemas.microsoft.com/office/powerpoint/2010/main" val="7061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54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altLang="en-US" sz="5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 would like to see additional training on the following topics”</a:t>
            </a:r>
            <a:endParaRPr lang="en-US" sz="5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057881"/>
              </p:ext>
            </p:extLst>
          </p:nvPr>
        </p:nvGraphicFramePr>
        <p:xfrm>
          <a:off x="457200" y="1600200"/>
          <a:ext cx="7620000" cy="5029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280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Contract Management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Terms and Relationships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IT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Other Topics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</a:tr>
              <a:tr h="474822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Posting process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Types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Writing contracts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Leases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Client service contracts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Contracts WA State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RCW’s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Convenience contracts with templates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2 Tier contracts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Consequences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Required contract documentation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Performance based criteria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When contract vs purchase order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Evidence based monitoring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OFM contracting management system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Details on contract management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Individual types of contracts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Sole course contracts and tools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RFP, RFQ, RFQQ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When to use RFQ or RFQQ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What is a MOU or MOA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Interagency &amp; </a:t>
                      </a:r>
                      <a:r>
                        <a:rPr lang="en-US" sz="900" dirty="0" err="1">
                          <a:effectLst/>
                        </a:rPr>
                        <a:t>interlocal</a:t>
                      </a:r>
                      <a:r>
                        <a:rPr lang="en-US" sz="900" dirty="0">
                          <a:effectLst/>
                        </a:rPr>
                        <a:t> agreements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Public works and AE contracts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CPR,ECMS, ICIS System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Contractor vs employee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Audit proof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Customer relations-whatever I can take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OST manages state contracts what is the relationship with DES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I am the CM and PM I would like a global approach as opposed to individual  roles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Program mgr. vs contract officer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Contractor negotiations, best and final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Data sharing agreements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IT contracts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Remedy problems with vendors, do not want to terminate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IT when to use purchase orders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DES policy on IT contract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IT step by step workflow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OCIO security standards &amp; policy 141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Software accountability &amp; record keeping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How to word a WEBS posting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Specific examples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Real life examples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Federal funding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Grants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Project management and SOW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Management skills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Tracking budgets, tools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Risk management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Best practices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7 habits of highly effective people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Procurement process management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Public works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Document tracking, budgets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effectLst/>
                        </a:rPr>
                        <a:t>Performance based criteria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7078"/>
            <a:ext cx="7696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Survey Feedback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WA-State Contract Management 101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January-August 2015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would like to see additional training on the following topics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1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altLang="en-US" sz="1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urvey </a:t>
            </a:r>
            <a:r>
              <a:rPr lang="en-US" altLang="en-US" sz="16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Feedback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6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WA-State Executive Management Purchasing and Procurement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6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January-August </a:t>
            </a:r>
            <a:r>
              <a:rPr lang="en-US" altLang="en-US" sz="1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2015</a:t>
            </a:r>
            <a:br>
              <a:rPr lang="en-US" altLang="en-US" sz="1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1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16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 </a:t>
            </a:r>
            <a:r>
              <a:rPr lang="en-US" altLang="en-US" sz="16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would like to see additional training on the following topics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906802"/>
              </p:ext>
            </p:extLst>
          </p:nvPr>
        </p:nvGraphicFramePr>
        <p:xfrm>
          <a:off x="457200" y="1524000"/>
          <a:ext cx="7620000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291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Contract Management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Risk Mitigation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IT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Other Topics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</a:tr>
              <a:tr h="443337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The process of completing a contract start to finish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Contract clauses and writing styles “the language of contracts”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Contract negotiation</a:t>
                      </a:r>
                      <a:endParaRPr lang="en-US" sz="1000" dirty="0">
                        <a:effectLst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What is the impact of exceeding the scope of a procurement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More examples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>
                          <a:effectLst/>
                        </a:rPr>
                        <a:t>IT Contracts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>
                          <a:effectLst/>
                        </a:rPr>
                        <a:t>IT Procurement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>
                          <a:effectLst/>
                        </a:rPr>
                        <a:t>IT Risk Assessment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>
                          <a:effectLst/>
                        </a:rPr>
                        <a:t>IT Lease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>
                          <a:effectLst/>
                        </a:rPr>
                        <a:t>IT Purchase and RFP, RFQ, RFQQ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>
                          <a:effectLst/>
                        </a:rPr>
                        <a:t>Software accountability and record keeping</a:t>
                      </a:r>
                      <a:endParaRPr lang="en-US" sz="1000">
                        <a:effectLst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Negotiation training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Ethics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Examples of documents RFB, RFP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DES list of contract staff with phone numbers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Critical thinking and problem solving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Public disclosure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PRA overview with non Pro employees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Records management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</a:rPr>
                        <a:t>Public works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3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1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Survey Feedback</a:t>
            </a:r>
            <a:r>
              <a:rPr lang="en-US" altLang="en-US" sz="1600" dirty="0">
                <a:solidFill>
                  <a:schemeClr val="tx1"/>
                </a:solidFill>
              </a:rPr>
              <a:t/>
            </a:r>
            <a:br>
              <a:rPr lang="en-US" altLang="en-US" sz="1600" dirty="0">
                <a:solidFill>
                  <a:schemeClr val="tx1"/>
                </a:solidFill>
              </a:rPr>
            </a:br>
            <a:r>
              <a:rPr lang="en-US" altLang="en-US" sz="1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WA-State Small Purchases </a:t>
            </a:r>
            <a:r>
              <a:rPr lang="en-US" altLang="en-US" sz="1600" dirty="0">
                <a:solidFill>
                  <a:schemeClr val="tx1"/>
                </a:solidFill>
              </a:rPr>
              <a:t/>
            </a:r>
            <a:br>
              <a:rPr lang="en-US" altLang="en-US" sz="1600" dirty="0">
                <a:solidFill>
                  <a:schemeClr val="tx1"/>
                </a:solidFill>
              </a:rPr>
            </a:br>
            <a:r>
              <a:rPr lang="en-US" altLang="en-US" sz="1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January-August 2015</a:t>
            </a:r>
            <a:r>
              <a:rPr lang="en-US" altLang="en-US" sz="16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16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1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1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6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 would like to see additional training on the following topics</a:t>
            </a:r>
            <a:r>
              <a:rPr lang="en-US" alt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139918"/>
              </p:ext>
            </p:extLst>
          </p:nvPr>
        </p:nvGraphicFramePr>
        <p:xfrm>
          <a:off x="533400" y="1752600"/>
          <a:ext cx="7620000" cy="4293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225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Contract Training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Travel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PCard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Other Topics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</a:tr>
              <a:tr h="406797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Review of current statewide master contracts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Coding of purchases and explanation of contracts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Step by step completion of purchase orders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DDA specific contract refresher both with contracting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Review ACD processes and best practices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DDA contract specific to SOW and how it fits with Provider One model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How to find master convenience contracts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How to look up and read contracts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Contract Management , identify business on master contracts like Grainger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Cover more small purchases in depth with examples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When to use contract language on a purchase order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Sample of convenience contracts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Look up and read contracts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State has an expectation on use of personal credit/debit cards necessary prior to cancelation of event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Travel cards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Travel procurement charges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Initiating rentals without using </a:t>
                      </a:r>
                      <a:r>
                        <a:rPr lang="en-US" sz="800" dirty="0" err="1">
                          <a:effectLst/>
                        </a:rPr>
                        <a:t>PCard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 err="1">
                          <a:effectLst/>
                        </a:rPr>
                        <a:t>Pcard</a:t>
                      </a:r>
                      <a:r>
                        <a:rPr lang="en-US" sz="800" dirty="0">
                          <a:effectLst/>
                        </a:rPr>
                        <a:t> in general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OMWBE for </a:t>
                      </a:r>
                      <a:r>
                        <a:rPr lang="en-US" sz="800" dirty="0" err="1">
                          <a:effectLst/>
                        </a:rPr>
                        <a:t>PCard</a:t>
                      </a:r>
                      <a:r>
                        <a:rPr lang="en-US" sz="800" dirty="0">
                          <a:effectLst/>
                        </a:rPr>
                        <a:t> purchases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Focus on </a:t>
                      </a:r>
                      <a:r>
                        <a:rPr lang="en-US" sz="800" dirty="0" err="1">
                          <a:effectLst/>
                        </a:rPr>
                        <a:t>Pcard</a:t>
                      </a:r>
                      <a:r>
                        <a:rPr lang="en-US" sz="800" dirty="0">
                          <a:effectLst/>
                        </a:rPr>
                        <a:t> use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Purchase order vs </a:t>
                      </a:r>
                      <a:r>
                        <a:rPr lang="en-US" sz="800" dirty="0" err="1">
                          <a:effectLst/>
                        </a:rPr>
                        <a:t>PCard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Why is pre-payment for a service prohibited</a:t>
                      </a:r>
                      <a:endParaRPr lang="en-US" sz="1000" dirty="0">
                        <a:effectLst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How does the state make purchases without first making deposits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Conflict resolution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Contract ethics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 err="1">
                          <a:effectLst/>
                        </a:rPr>
                        <a:t>ePlus</a:t>
                      </a:r>
                      <a:r>
                        <a:rPr lang="en-US" sz="800" dirty="0">
                          <a:effectLst/>
                        </a:rPr>
                        <a:t> system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Complex computer usage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Computer programs and training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Gas card and working with vendors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How are vendors chosen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IT master contracts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More details with purchase orders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Nuts and bolts of purchase procedures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Record keeping and records management with retention schedules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Performance base contracts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IT purchases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Use of phones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When to keep receipts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Master contract process how are vendors selected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 dirty="0">
                          <a:effectLst/>
                        </a:rPr>
                        <a:t>Find a master convenience contract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9" marR="624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/>
              <a:t>Effective </a:t>
            </a:r>
            <a:r>
              <a:rPr lang="en-US" sz="2400" dirty="0" smtClean="0"/>
              <a:t>learning solutions meet </a:t>
            </a:r>
            <a:r>
              <a:rPr lang="en-US" sz="2400" dirty="0"/>
              <a:t>the needs of the learner and </a:t>
            </a:r>
            <a:r>
              <a:rPr lang="en-US" sz="2400" dirty="0" smtClean="0"/>
              <a:t>organization by….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addressing the issue</a:t>
            </a:r>
          </a:p>
          <a:p>
            <a:r>
              <a:rPr lang="en-US" dirty="0" smtClean="0"/>
              <a:t>being cost effective</a:t>
            </a:r>
          </a:p>
          <a:p>
            <a:r>
              <a:rPr lang="en-US" dirty="0" smtClean="0"/>
              <a:t>providing individual &amp; team growth and development</a:t>
            </a:r>
          </a:p>
          <a:p>
            <a:r>
              <a:rPr lang="en-US" dirty="0" smtClean="0"/>
              <a:t>confirming body of knowledge </a:t>
            </a:r>
          </a:p>
          <a:p>
            <a:endParaRPr lang="en-US" dirty="0"/>
          </a:p>
        </p:txBody>
      </p:sp>
      <p:pic>
        <p:nvPicPr>
          <p:cNvPr id="5" name="Content Placeholder 4" descr="C:\Users\Cheryls1\AppData\Local\Microsoft\Windows\Temporary Internet Files\Content.IE5\H4046JVG\blended_learning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3657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Bits and Bytes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Available anywhere anytime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Brief messages</a:t>
            </a:r>
          </a:p>
          <a:p>
            <a:r>
              <a:rPr lang="en-US" dirty="0" smtClean="0"/>
              <a:t>Easily accessible</a:t>
            </a:r>
          </a:p>
          <a:p>
            <a:r>
              <a:rPr lang="en-US" dirty="0" smtClean="0"/>
              <a:t>Quick to produce and make available </a:t>
            </a:r>
          </a:p>
          <a:p>
            <a:r>
              <a:rPr lang="en-US" dirty="0" smtClean="0"/>
              <a:t>Lead to other options</a:t>
            </a:r>
          </a:p>
          <a:p>
            <a:pPr lvl="1"/>
            <a:r>
              <a:rPr lang="en-US" dirty="0" smtClean="0"/>
              <a:t>Online course work</a:t>
            </a:r>
          </a:p>
          <a:p>
            <a:pPr lvl="1"/>
            <a:r>
              <a:rPr lang="en-US" dirty="0" smtClean="0"/>
              <a:t>Subject experts live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26215222"/>
              </p:ext>
            </p:extLst>
          </p:nvPr>
        </p:nvGraphicFramePr>
        <p:xfrm>
          <a:off x="4419600" y="2174875"/>
          <a:ext cx="365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Cheryls1\AppData\Local\Microsoft\Windows\Temporary Internet Files\Content.IE5\UV11ZZAQ\capitol-293930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1066800" cy="115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eryls1\AppData\Local\Microsoft\Windows\Temporary Internet Files\Content.IE5\E4V7SCPW\workflow-software-process-manager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68333"/>
            <a:ext cx="1499804" cy="10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heryls1\AppData\Local\Microsoft\Windows\Temporary Internet Files\Content.IE5\YRY0JQ76\question-mark-thinker-927164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1524000" cy="112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7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course work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eLearning Modules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Complete one </a:t>
            </a:r>
            <a:r>
              <a:rPr lang="en-US" dirty="0" smtClean="0"/>
              <a:t>or the </a:t>
            </a:r>
            <a:r>
              <a:rPr lang="en-US" dirty="0"/>
              <a:t>one’s  that matter most </a:t>
            </a:r>
            <a:r>
              <a:rPr lang="en-US" dirty="0" smtClean="0"/>
              <a:t>now</a:t>
            </a:r>
          </a:p>
          <a:p>
            <a:pPr lvl="1"/>
            <a:endParaRPr lang="en-US" dirty="0"/>
          </a:p>
          <a:p>
            <a:r>
              <a:rPr lang="en-US" dirty="0"/>
              <a:t>Complete all for full course credit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“Managing a Contract”</a:t>
            </a:r>
            <a:endParaRPr lang="en-US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0410074"/>
              </p:ext>
            </p:extLst>
          </p:nvPr>
        </p:nvGraphicFramePr>
        <p:xfrm>
          <a:off x="4648200" y="2174875"/>
          <a:ext cx="3276600" cy="346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Cheryls1\AppData\Local\Microsoft\Windows\Temporary Internet Files\Content.IE5\GUJVZU37\16-contract-defensebar-full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122813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heryls1\AppData\Local\Microsoft\Windows\Temporary Internet Files\Content.IE5\W37X42CQ\CoolClips_busi06642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30" y="2209801"/>
            <a:ext cx="96850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heryls1\AppData\Local\Microsoft\Windows\Temporary Internet Files\Content.IE5\E4V7SCPW\compromiso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76699"/>
            <a:ext cx="1404192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heryls1\AppData\Local\Microsoft\Windows\Temporary Internet Files\Content.IE5\ODSZSIJK\072010_1705_WCFSOA5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63" y="2286000"/>
            <a:ext cx="133594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Working with Subject Experts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Workshops and webinars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Hands on experience</a:t>
            </a:r>
          </a:p>
          <a:p>
            <a:r>
              <a:rPr lang="en-US" dirty="0" smtClean="0"/>
              <a:t>Learn with others</a:t>
            </a:r>
          </a:p>
          <a:p>
            <a:r>
              <a:rPr lang="en-US" dirty="0" smtClean="0"/>
              <a:t>Together grappling the same problem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Expert</a:t>
            </a:r>
            <a:endParaRPr lang="en-US" dirty="0"/>
          </a:p>
        </p:txBody>
      </p:sp>
      <p:pic>
        <p:nvPicPr>
          <p:cNvPr id="4098" name="Picture 2" descr="C:\Users\Cheryls1\AppData\Local\Microsoft\Windows\Temporary Internet Files\Content.IE5\E4V7SCPW\training_icon[1]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21719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Combinations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70158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41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accent1"/>
                </a:solidFill>
              </a:rPr>
              <a:t>PROCUREMENT POLICIES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9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Next....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Internal and External programs</a:t>
            </a:r>
          </a:p>
          <a:p>
            <a:r>
              <a:rPr lang="en-US" sz="3600" dirty="0" smtClean="0"/>
              <a:t>Learning and Development</a:t>
            </a:r>
          </a:p>
          <a:p>
            <a:r>
              <a:rPr lang="en-US" sz="3600" dirty="0" smtClean="0"/>
              <a:t>Sustainability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543800" cy="2974975"/>
          </a:xfrm>
        </p:spPr>
        <p:txBody>
          <a:bodyPr/>
          <a:lstStyle/>
          <a:p>
            <a:r>
              <a:rPr lang="en-US" sz="4800" dirty="0" smtClean="0"/>
              <a:t>Thank you!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2000" dirty="0" smtClean="0"/>
              <a:t>Questions?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Cheryl Shaw</a:t>
            </a:r>
            <a:endParaRPr lang="en-US" sz="1600" dirty="0"/>
          </a:p>
          <a:p>
            <a:r>
              <a:rPr lang="en-US" sz="1600" dirty="0" smtClean="0">
                <a:hlinkClick r:id="rId3"/>
              </a:rPr>
              <a:t>Cheryl.Shaw@des.wa.gov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 descr="Logo Oran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3" y="5816255"/>
            <a:ext cx="3657601" cy="61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1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800" b="1" i="1" dirty="0" smtClean="0">
                <a:solidFill>
                  <a:schemeClr val="accent1"/>
                </a:solidFill>
              </a:rPr>
              <a:t>Information Technology Procurement Training</a:t>
            </a:r>
            <a:endParaRPr lang="en-US" sz="48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Procurement of IT Goods and Services = </a:t>
            </a:r>
            <a:r>
              <a:rPr lang="en-US" sz="4800" dirty="0" smtClean="0">
                <a:solidFill>
                  <a:schemeClr val="accent1"/>
                </a:solidFill>
                <a:latin typeface="Snap ITC" panose="04040A07060A02020202" pitchFamily="82" charset="0"/>
              </a:rPr>
              <a:t>Risk</a:t>
            </a:r>
            <a:endParaRPr lang="en-US" sz="4800" dirty="0">
              <a:solidFill>
                <a:schemeClr val="accent1"/>
              </a:solidFill>
              <a:latin typeface="Snap ITC" panose="04040A07060A02020202" pitchFamily="82" charset="0"/>
            </a:endParaRPr>
          </a:p>
        </p:txBody>
      </p:sp>
      <p:pic>
        <p:nvPicPr>
          <p:cNvPr id="2055" name="Picture 7" descr="C:\Users\melanieb.ECLIENT\AppData\Local\Microsoft\Windows\Temporary Internet Files\Content.IE5\ZR6LFR2N\2870445252_14818a52c6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60198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and Parts (software, hardware, services)</a:t>
            </a:r>
          </a:p>
          <a:p>
            <a:r>
              <a:rPr lang="en-US" dirty="0" smtClean="0"/>
              <a:t>Operating Environment</a:t>
            </a:r>
          </a:p>
          <a:p>
            <a:pPr lvl="1"/>
            <a:r>
              <a:rPr lang="en-US" dirty="0" smtClean="0"/>
              <a:t>Business, technical, procurement/contractual strategic engagement and best practice protocols</a:t>
            </a:r>
          </a:p>
          <a:p>
            <a:pPr lvl="1"/>
            <a:r>
              <a:rPr lang="en-US" dirty="0" smtClean="0"/>
              <a:t>How to assess IT procurement effectiveness</a:t>
            </a:r>
          </a:p>
          <a:p>
            <a:r>
              <a:rPr lang="en-US" dirty="0" smtClean="0"/>
              <a:t>IT Sourcing – why and how is it different?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Phase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66994"/>
            <a:ext cx="2209800" cy="134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5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Procurement / Contracting Forum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IT Procurement Staff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AAGs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Business Managers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Financial Managers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IT Managers / CIOs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WaTech (formerly OCIO, CTS and part of DES)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SWAT Team</a:t>
            </a:r>
          </a:p>
          <a:p>
            <a:pPr lvl="1"/>
            <a:r>
              <a:rPr lang="en-US" dirty="0" smtClean="0"/>
              <a:t>Not your normal SWAT</a:t>
            </a:r>
          </a:p>
          <a:p>
            <a:pPr lvl="2"/>
            <a:r>
              <a:rPr lang="en-US" dirty="0" smtClean="0"/>
              <a:t>Proactive</a:t>
            </a:r>
          </a:p>
          <a:p>
            <a:pPr lvl="2"/>
            <a:r>
              <a:rPr lang="en-US" dirty="0" smtClean="0"/>
              <a:t>Advisory</a:t>
            </a:r>
          </a:p>
          <a:p>
            <a:pPr lvl="2"/>
            <a:r>
              <a:rPr lang="en-US" dirty="0" smtClean="0"/>
              <a:t>Mentoring</a:t>
            </a:r>
          </a:p>
          <a:p>
            <a:pPr lvl="2"/>
            <a:r>
              <a:rPr lang="en-US" dirty="0" smtClean="0"/>
              <a:t>Issue Spotting</a:t>
            </a:r>
          </a:p>
          <a:p>
            <a:pPr lvl="2"/>
            <a:r>
              <a:rPr lang="en-US" dirty="0" smtClean="0"/>
              <a:t>Project Management Assistance</a:t>
            </a:r>
          </a:p>
          <a:p>
            <a:r>
              <a:rPr lang="en-US" dirty="0" smtClean="0"/>
              <a:t>Continuing Education </a:t>
            </a:r>
          </a:p>
          <a:p>
            <a:pPr lvl="1"/>
            <a:r>
              <a:rPr lang="en-US" dirty="0" smtClean="0"/>
              <a:t>Certification and Refresh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Discovery Phase</a:t>
            </a:r>
            <a:endParaRPr lang="en-US" dirty="0"/>
          </a:p>
        </p:txBody>
      </p:sp>
      <p:pic>
        <p:nvPicPr>
          <p:cNvPr id="3074" name="Picture 2" descr="C:\Users\melanieb.ECLIENT\AppData\Local\Microsoft\Windows\Temporary Internet Files\Content.IE5\IJMJBBHK\slide.00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93" y="2667000"/>
            <a:ext cx="3043528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/>
              <a:t>Strategic Vendor Management</a:t>
            </a:r>
          </a:p>
          <a:p>
            <a:pPr lvl="1"/>
            <a:r>
              <a:rPr lang="en-US" dirty="0" smtClean="0"/>
              <a:t>Enterprise/Individual Agencies</a:t>
            </a:r>
            <a:endParaRPr lang="en-US" dirty="0"/>
          </a:p>
          <a:p>
            <a:r>
              <a:rPr lang="en-US" dirty="0"/>
              <a:t>IT Long Term Changes</a:t>
            </a:r>
          </a:p>
          <a:p>
            <a:pPr lvl="1"/>
            <a:r>
              <a:rPr lang="en-US" dirty="0"/>
              <a:t>Transitional Logistics/Planning</a:t>
            </a:r>
          </a:p>
          <a:p>
            <a:r>
              <a:rPr lang="en-US" dirty="0" smtClean="0"/>
              <a:t>Preliminary Research of training that already exists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Stage</a:t>
            </a:r>
            <a:endParaRPr lang="en-US" dirty="0"/>
          </a:p>
        </p:txBody>
      </p:sp>
      <p:pic>
        <p:nvPicPr>
          <p:cNvPr id="4" name="Picture 5" descr="C:\Users\melanieb.ECLIENT\AppData\Local\Microsoft\Windows\Temporary Internet Files\Content.IE5\ZR6LFR2N\information-sort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24257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7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/>
              <a:t>Washington State Information Technology</a:t>
            </a:r>
          </a:p>
          <a:p>
            <a:pPr marL="0" indent="0" algn="ctr">
              <a:buNone/>
            </a:pPr>
            <a:r>
              <a:rPr lang="en-US" sz="1600" b="1" dirty="0" smtClean="0"/>
              <a:t>Operating Environment – Procurement of IT Goods and Services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Players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2056614"/>
            <a:ext cx="3984396" cy="2362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Washington Technology Solutions (WaTech)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Chapter 43.41.A RCW Statewide IT Policy and </a:t>
            </a:r>
            <a:r>
              <a:rPr lang="en-US" b="1" dirty="0" smtClean="0">
                <a:solidFill>
                  <a:schemeClr val="bg1"/>
                </a:solidFill>
              </a:rPr>
              <a:t>Direction (formerly OCIO)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Chapter 43.19 RCW Statewide </a:t>
            </a:r>
            <a:r>
              <a:rPr lang="en-US" b="1" dirty="0" smtClean="0">
                <a:solidFill>
                  <a:schemeClr val="bg1"/>
                </a:solidFill>
              </a:rPr>
              <a:t>Applications (formerly DES)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Chapter 43.105 Statewide Utility Technology </a:t>
            </a:r>
            <a:r>
              <a:rPr lang="en-US" b="1" dirty="0" smtClean="0">
                <a:solidFill>
                  <a:schemeClr val="bg1"/>
                </a:solidFill>
              </a:rPr>
              <a:t>Provider (formerly CTS)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724400" y="2057400"/>
            <a:ext cx="38100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Chapter </a:t>
            </a:r>
            <a:r>
              <a:rPr lang="en-US" b="1" dirty="0">
                <a:solidFill>
                  <a:schemeClr val="bg1"/>
                </a:solidFill>
              </a:rPr>
              <a:t>39.26.RCW Procurement of Goods and Services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0" y="4641915"/>
            <a:ext cx="6248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Agency Chief Information Officers/</a:t>
            </a:r>
          </a:p>
          <a:p>
            <a:pPr algn="ctr"/>
            <a:r>
              <a:rPr lang="en-US" b="1" dirty="0" smtClean="0"/>
              <a:t>Procurement Professionals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83210" y="5334000"/>
            <a:ext cx="7696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IT Procurement Knowledge, Skills and Abilities</a:t>
            </a:r>
          </a:p>
          <a:p>
            <a:pPr algn="ctr"/>
            <a:r>
              <a:rPr lang="en-US" sz="1600" b="1" dirty="0" smtClean="0"/>
              <a:t>Convergence of Business, Technical, Operations, Legal, Government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488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Initial training – Intro to the IT Procurement</a:t>
            </a:r>
          </a:p>
          <a:p>
            <a:r>
              <a:rPr lang="en-US" dirty="0" smtClean="0"/>
              <a:t>Available in early 2016</a:t>
            </a:r>
          </a:p>
          <a:p>
            <a:r>
              <a:rPr lang="en-US" dirty="0" smtClean="0"/>
              <a:t>Development Team:</a:t>
            </a:r>
          </a:p>
          <a:p>
            <a:pPr lvl="1"/>
            <a:r>
              <a:rPr lang="en-US" dirty="0" smtClean="0"/>
              <a:t>WaTech Policy</a:t>
            </a:r>
          </a:p>
          <a:p>
            <a:pPr lvl="1"/>
            <a:r>
              <a:rPr lang="en-US" dirty="0" smtClean="0"/>
              <a:t>DES Enterprise Procurement Policy</a:t>
            </a:r>
          </a:p>
          <a:p>
            <a:pPr lvl="1"/>
            <a:r>
              <a:rPr lang="en-US" dirty="0" smtClean="0"/>
              <a:t>IT AAG</a:t>
            </a:r>
          </a:p>
          <a:p>
            <a:pPr lvl="1"/>
            <a:r>
              <a:rPr lang="en-US" dirty="0" smtClean="0"/>
              <a:t>DES Training Delivery Team</a:t>
            </a:r>
          </a:p>
          <a:p>
            <a:r>
              <a:rPr lang="en-US" dirty="0" smtClean="0"/>
              <a:t>IT Procurement Training Project Lead</a:t>
            </a:r>
          </a:p>
          <a:p>
            <a:pPr lvl="1"/>
            <a:r>
              <a:rPr lang="en-US" b="1" dirty="0" smtClean="0"/>
              <a:t>Becci Riley, DES Enterprise Procurement Policy Manager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419600"/>
          </a:xfrm>
        </p:spPr>
        <p:txBody>
          <a:bodyPr/>
          <a:lstStyle/>
          <a:p>
            <a:r>
              <a:rPr lang="en-US" dirty="0" smtClean="0"/>
              <a:t>Delegation </a:t>
            </a:r>
            <a:r>
              <a:rPr lang="en-US" dirty="0"/>
              <a:t>of </a:t>
            </a:r>
            <a:r>
              <a:rPr lang="en-US" dirty="0" smtClean="0"/>
              <a:t>Authority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2"/>
              </a:rPr>
              <a:t>DES-090-00</a:t>
            </a:r>
            <a:r>
              <a:rPr lang="en-US" sz="2400" dirty="0"/>
              <a:t>)</a:t>
            </a:r>
            <a:endParaRPr lang="en-US" sz="2400" dirty="0" smtClean="0"/>
          </a:p>
          <a:p>
            <a:r>
              <a:rPr lang="en-US" dirty="0" smtClean="0"/>
              <a:t>Sole </a:t>
            </a:r>
            <a:r>
              <a:rPr lang="en-US" dirty="0"/>
              <a:t>Source </a:t>
            </a:r>
            <a:r>
              <a:rPr lang="en-US" dirty="0" smtClean="0"/>
              <a:t>Contracts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3"/>
              </a:rPr>
              <a:t>DES-140-00</a:t>
            </a:r>
            <a:r>
              <a:rPr lang="en-US" sz="2400" dirty="0" smtClean="0"/>
              <a:t>)  </a:t>
            </a:r>
          </a:p>
          <a:p>
            <a:r>
              <a:rPr lang="en-US" dirty="0" smtClean="0"/>
              <a:t>Emergency Procurements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4"/>
              </a:rPr>
              <a:t>DES-130-00</a:t>
            </a:r>
            <a:r>
              <a:rPr lang="en-US" sz="2400" dirty="0" smtClean="0"/>
              <a:t>)  </a:t>
            </a:r>
          </a:p>
          <a:p>
            <a:r>
              <a:rPr lang="en-US" dirty="0"/>
              <a:t>Direct Buy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5"/>
              </a:rPr>
              <a:t>DES-125-03</a:t>
            </a:r>
            <a:r>
              <a:rPr lang="en-US" sz="2400" dirty="0" smtClean="0"/>
              <a:t>) </a:t>
            </a:r>
          </a:p>
          <a:p>
            <a:r>
              <a:rPr lang="en-US" dirty="0" smtClean="0"/>
              <a:t>Complaints </a:t>
            </a:r>
            <a:r>
              <a:rPr lang="en-US" dirty="0"/>
              <a:t>and </a:t>
            </a:r>
            <a:r>
              <a:rPr lang="en-US" dirty="0" smtClean="0"/>
              <a:t>Protests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6"/>
              </a:rPr>
              <a:t>DES-170-00</a:t>
            </a:r>
            <a:r>
              <a:rPr lang="en-US" sz="2400" dirty="0" smtClean="0"/>
              <a:t>)  </a:t>
            </a:r>
          </a:p>
          <a:p>
            <a:r>
              <a:rPr lang="en-US" dirty="0" smtClean="0"/>
              <a:t>Agency </a:t>
            </a:r>
            <a:r>
              <a:rPr lang="en-US" dirty="0"/>
              <a:t>Contract </a:t>
            </a:r>
            <a:r>
              <a:rPr lang="en-US" dirty="0" smtClean="0"/>
              <a:t>Reporting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7"/>
              </a:rPr>
              <a:t>DES-210-01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Background—Existing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you will learn:</a:t>
            </a:r>
          </a:p>
          <a:p>
            <a:pPr lvl="1"/>
            <a:r>
              <a:rPr lang="en-US" dirty="0" smtClean="0"/>
              <a:t>Washington State Operating Environment</a:t>
            </a:r>
          </a:p>
          <a:p>
            <a:pPr lvl="1"/>
            <a:r>
              <a:rPr lang="en-US" dirty="0" smtClean="0"/>
              <a:t>Strategic Relationships </a:t>
            </a:r>
          </a:p>
          <a:p>
            <a:pPr lvl="2"/>
            <a:r>
              <a:rPr lang="en-US" dirty="0" smtClean="0"/>
              <a:t>Business, Technical, Legal, Procurement</a:t>
            </a:r>
          </a:p>
          <a:p>
            <a:pPr lvl="1"/>
            <a:r>
              <a:rPr lang="en-US" dirty="0" smtClean="0"/>
              <a:t>WaTech Role</a:t>
            </a:r>
          </a:p>
          <a:p>
            <a:pPr lvl="1"/>
            <a:r>
              <a:rPr lang="en-US" dirty="0" smtClean="0"/>
              <a:t>DES Role</a:t>
            </a:r>
          </a:p>
          <a:p>
            <a:r>
              <a:rPr lang="en-US" dirty="0" smtClean="0"/>
              <a:t>Brainstorm / Future Topics / Development of Teams</a:t>
            </a:r>
          </a:p>
          <a:p>
            <a:pPr marL="457200" lvl="1" indent="0" algn="ctr">
              <a:buNone/>
            </a:pPr>
            <a:r>
              <a:rPr lang="en-US" sz="4800" b="1" dirty="0" smtClean="0"/>
              <a:t>Open to all!!!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Questions???</a:t>
            </a:r>
          </a:p>
          <a:p>
            <a:pPr marL="0" indent="0" algn="ctr">
              <a:buNone/>
            </a:pPr>
            <a:r>
              <a:rPr lang="en-US" dirty="0" smtClean="0"/>
              <a:t>Becci Riley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becci.riley@des.wa.gov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Melanie Buechel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melanie.buechel@des.wa.gov</a:t>
            </a:r>
            <a:r>
              <a:rPr lang="en-US" dirty="0" smtClean="0"/>
              <a:t>	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i="1" dirty="0" smtClean="0"/>
              <a:t>Thank You!</a:t>
            </a:r>
            <a:endParaRPr lang="en-US" sz="4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2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Procurement Policy Vetting Process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59611" y="1828800"/>
            <a:ext cx="4100744" cy="3956482"/>
            <a:chOff x="2359611" y="1828800"/>
            <a:chExt cx="4100744" cy="3956482"/>
          </a:xfrm>
        </p:grpSpPr>
        <p:sp>
          <p:nvSpPr>
            <p:cNvPr id="8" name="Rectangle 7"/>
            <p:cNvSpPr/>
            <p:nvPr/>
          </p:nvSpPr>
          <p:spPr>
            <a:xfrm>
              <a:off x="2375147" y="5023282"/>
              <a:ext cx="4085208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Implementation</a:t>
              </a:r>
              <a:endParaRPr lang="en-US" dirty="0"/>
            </a:p>
          </p:txBody>
        </p:sp>
        <p:sp>
          <p:nvSpPr>
            <p:cNvPr id="7" name="Down Arrow Callout 6"/>
            <p:cNvSpPr/>
            <p:nvPr/>
          </p:nvSpPr>
          <p:spPr>
            <a:xfrm>
              <a:off x="2375147" y="3962400"/>
              <a:ext cx="4038600" cy="12192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Public Review</a:t>
              </a:r>
              <a:endParaRPr lang="en-US" dirty="0"/>
            </a:p>
          </p:txBody>
        </p:sp>
        <p:sp>
          <p:nvSpPr>
            <p:cNvPr id="6" name="Down Arrow Callout 5"/>
            <p:cNvSpPr/>
            <p:nvPr/>
          </p:nvSpPr>
          <p:spPr>
            <a:xfrm>
              <a:off x="2375147" y="2895600"/>
              <a:ext cx="4038600" cy="12192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Procurement Customer Advisory Group</a:t>
              </a:r>
              <a:endParaRPr lang="en-US" dirty="0"/>
            </a:p>
          </p:txBody>
        </p:sp>
        <p:sp>
          <p:nvSpPr>
            <p:cNvPr id="4" name="Down Arrow Callout 3"/>
            <p:cNvSpPr/>
            <p:nvPr/>
          </p:nvSpPr>
          <p:spPr>
            <a:xfrm>
              <a:off x="2359611" y="1828800"/>
              <a:ext cx="4038600" cy="12192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DES Internal Review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90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Solicitation Policy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333500"/>
            <a:ext cx="5925475" cy="5257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/>
              <a:t>Competitive Solicitation Policy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09801" y="1981200"/>
            <a:ext cx="4782474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Advertise (WEBS)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Promote Competition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Transparent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Complaints &amp; Protests</a:t>
            </a:r>
            <a:endParaRPr lang="en-US" b="1" u="sng" dirty="0">
              <a:solidFill>
                <a:srgbClr val="055BE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5896" y="2321792"/>
            <a:ext cx="4782475" cy="2734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Requirements—When Applicable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Reciprocity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World Trade Organization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Prevailing Wage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Mercury Reduction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Electronic Product Preference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Recycled material preference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Funding Source Requirements</a:t>
            </a:r>
            <a:endParaRPr lang="en-US" b="1" u="sng" dirty="0">
              <a:solidFill>
                <a:srgbClr val="055BE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1088" y="2714200"/>
            <a:ext cx="4792092" cy="1751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Recommended  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Business Diversity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Environmental Considerations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Performance Based Contracts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Documentation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215897" y="3085641"/>
            <a:ext cx="4792093" cy="3505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Procurement Methodologies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Request </a:t>
            </a:r>
            <a:r>
              <a:rPr lang="en-US" b="1" u="sng" dirty="0">
                <a:solidFill>
                  <a:srgbClr val="055BE7"/>
                </a:solidFill>
              </a:rPr>
              <a:t>for Quotes </a:t>
            </a:r>
            <a:endParaRPr lang="en-US" b="1" u="sng" dirty="0" smtClean="0">
              <a:solidFill>
                <a:srgbClr val="055BE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Request </a:t>
            </a:r>
            <a:r>
              <a:rPr lang="en-US" b="1" u="sng" dirty="0">
                <a:solidFill>
                  <a:srgbClr val="055BE7"/>
                </a:solidFill>
              </a:rPr>
              <a:t>for Qualifications and Quote </a:t>
            </a:r>
            <a:endParaRPr lang="en-US" b="1" u="sng" dirty="0" smtClean="0">
              <a:solidFill>
                <a:srgbClr val="055BE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Invitation </a:t>
            </a:r>
            <a:r>
              <a:rPr lang="en-US" b="1" u="sng" dirty="0">
                <a:solidFill>
                  <a:srgbClr val="055BE7"/>
                </a:solidFill>
              </a:rPr>
              <a:t>For </a:t>
            </a:r>
            <a:r>
              <a:rPr lang="en-US" b="1" u="sng" dirty="0" smtClean="0">
                <a:solidFill>
                  <a:srgbClr val="055BE7"/>
                </a:solidFill>
              </a:rPr>
              <a:t>Bid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Request </a:t>
            </a:r>
            <a:r>
              <a:rPr lang="en-US" b="1" u="sng" dirty="0">
                <a:solidFill>
                  <a:srgbClr val="055BE7"/>
                </a:solidFill>
              </a:rPr>
              <a:t>for </a:t>
            </a:r>
            <a:r>
              <a:rPr lang="en-US" b="1" u="sng" dirty="0" smtClean="0">
                <a:solidFill>
                  <a:srgbClr val="055BE7"/>
                </a:solidFill>
              </a:rPr>
              <a:t>Proposal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Reverse Auction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Multistep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Two-Tier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Competitive Negotiations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Research 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Recruitment Based</a:t>
            </a:r>
            <a:endParaRPr lang="en-US" b="1" u="sng" dirty="0">
              <a:solidFill>
                <a:srgbClr val="055BE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Phone Quotes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1333500"/>
            <a:ext cx="5925475" cy="64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1981200"/>
            <a:ext cx="1149097" cy="4609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15897" y="3417903"/>
            <a:ext cx="4792093" cy="31729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Exemptions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DES Master Contracts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Direct Buy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DES Print Jobs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Surplus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Non-Profit Agencies for the Blind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Community Rehabilitation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Purchases from Federal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55BE7"/>
                </a:solidFill>
              </a:rPr>
              <a:t>Food Grown in Washington</a:t>
            </a:r>
          </a:p>
        </p:txBody>
      </p:sp>
    </p:spTree>
    <p:extLst>
      <p:ext uri="{BB962C8B-B14F-4D97-AF65-F5344CB8AC3E}">
        <p14:creationId xmlns:p14="http://schemas.microsoft.com/office/powerpoint/2010/main" val="112326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419600"/>
          </a:xfrm>
        </p:spPr>
        <p:txBody>
          <a:bodyPr/>
          <a:lstStyle/>
          <a:p>
            <a:r>
              <a:rPr lang="en-US" dirty="0" smtClean="0"/>
              <a:t>Protest Bonds</a:t>
            </a:r>
            <a:endParaRPr lang="en-US" sz="2400" dirty="0" smtClean="0"/>
          </a:p>
          <a:p>
            <a:r>
              <a:rPr lang="en-US" dirty="0" smtClean="0"/>
              <a:t>Food Grown in Washington</a:t>
            </a:r>
            <a:r>
              <a:rPr lang="en-US" sz="2400" dirty="0" smtClean="0"/>
              <a:t>  </a:t>
            </a:r>
          </a:p>
          <a:p>
            <a:r>
              <a:rPr lang="en-US" dirty="0" smtClean="0"/>
              <a:t>Decommissioning Best Buy</a:t>
            </a:r>
          </a:p>
          <a:p>
            <a:endParaRPr lang="en-US" sz="24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Questions: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steve.krueger@des.wa.gov</a:t>
            </a:r>
            <a:r>
              <a:rPr lang="en-US" dirty="0" smtClean="0"/>
              <a:t> (360) 407-9400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Procurement Policy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accent1"/>
                </a:solidFill>
              </a:rPr>
              <a:t>Procurement &amp; Contract Training Update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b="1" dirty="0"/>
              <a:t>Within each course:</a:t>
            </a:r>
          </a:p>
          <a:p>
            <a:r>
              <a:rPr lang="en-US" dirty="0"/>
              <a:t>RCW 39.26</a:t>
            </a:r>
          </a:p>
          <a:p>
            <a:r>
              <a:rPr lang="en-US" dirty="0"/>
              <a:t>Roles and Responsibilities</a:t>
            </a:r>
          </a:p>
          <a:p>
            <a:r>
              <a:rPr lang="en-US" dirty="0"/>
              <a:t>Risk and risk mitigation</a:t>
            </a:r>
          </a:p>
          <a:p>
            <a:r>
              <a:rPr lang="en-US" dirty="0"/>
              <a:t>Delegated authority</a:t>
            </a:r>
          </a:p>
          <a:p>
            <a:r>
              <a:rPr lang="en-US" dirty="0"/>
              <a:t>Ethics</a:t>
            </a:r>
          </a:p>
          <a:p>
            <a:r>
              <a:rPr lang="en-US" dirty="0"/>
              <a:t>Building relationships</a:t>
            </a:r>
          </a:p>
          <a:p>
            <a:r>
              <a:rPr lang="en-US" dirty="0"/>
              <a:t>Critical thinking</a:t>
            </a:r>
          </a:p>
          <a:p>
            <a:r>
              <a:rPr lang="en-US" dirty="0"/>
              <a:t>Content specific to Procurement and Contracting</a:t>
            </a:r>
          </a:p>
          <a:p>
            <a:r>
              <a:rPr lang="en-US" dirty="0"/>
              <a:t>Who to contact for help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What do learners need to know and do…..</a:t>
            </a:r>
          </a:p>
        </p:txBody>
      </p:sp>
    </p:spTree>
    <p:extLst>
      <p:ext uri="{BB962C8B-B14F-4D97-AF65-F5344CB8AC3E}">
        <p14:creationId xmlns:p14="http://schemas.microsoft.com/office/powerpoint/2010/main" val="15662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sz="4800" dirty="0" smtClean="0"/>
              <a:t>17,700 </a:t>
            </a:r>
            <a:r>
              <a:rPr lang="en-US" sz="4800" dirty="0"/>
              <a:t>Learners trained</a:t>
            </a:r>
          </a:p>
          <a:p>
            <a:r>
              <a:rPr lang="en-US" sz="4800" smtClean="0"/>
              <a:t>40,000 </a:t>
            </a:r>
            <a:r>
              <a:rPr lang="en-US" sz="4800" dirty="0"/>
              <a:t>Courses completed</a:t>
            </a:r>
          </a:p>
          <a:p>
            <a:r>
              <a:rPr lang="en-US" sz="4800" dirty="0"/>
              <a:t>6,000 New LMS users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Current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96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CTS_ppt_template">
  <a:themeElements>
    <a:clrScheme name="Custom 1">
      <a:dk1>
        <a:srgbClr val="5C1F00"/>
      </a:dk1>
      <a:lt1>
        <a:srgbClr val="151515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CTS_ppt_template" id="{63A12C9E-84E4-5E49-BF0E-11E69806A4D0}" vid="{5E739B0C-F91E-1047-B400-DCE09F7996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_dlc_DocId xmlns="ab5d7b00-834a-4efe-8968-9d97478a3691">EWUPACEUPKES-170-11370</_dlc_DocId>
    <_dlc_DocIdUrl xmlns="ab5d7b00-834a-4efe-8968-9d97478a3691">
      <Url>http://stage-des/_layouts/DocIdRedir.aspx?ID=EWUPACEUPKES-170-11370</Url>
      <Description>EWUPACEUPKES-170-11370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41A54BADD08F46A25A439CA5113C81" ma:contentTypeVersion="2" ma:contentTypeDescription="Create a new document." ma:contentTypeScope="" ma:versionID="b0572839a5f1b379d340e89a57fe4ebe">
  <xsd:schema xmlns:xsd="http://www.w3.org/2001/XMLSchema" xmlns:xs="http://www.w3.org/2001/XMLSchema" xmlns:p="http://schemas.microsoft.com/office/2006/metadata/properties" xmlns:ns1="http://schemas.microsoft.com/sharepoint/v3" xmlns:ns2="ab5d7b00-834a-4efe-8968-9d97478a3691" targetNamespace="http://schemas.microsoft.com/office/2006/metadata/properties" ma:root="true" ma:fieldsID="b8b80030ab68ff9f9ef10e2a8494e4c4" ns1:_="" ns2:_="">
    <xsd:import namespace="http://schemas.microsoft.com/sharepoint/v3"/>
    <xsd:import namespace="ab5d7b00-834a-4efe-8968-9d97478a36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d7b00-834a-4efe-8968-9d97478a369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5F5B747-C14C-49C7-92DF-4153A47C5F99}"/>
</file>

<file path=customXml/itemProps2.xml><?xml version="1.0" encoding="utf-8"?>
<ds:datastoreItem xmlns:ds="http://schemas.openxmlformats.org/officeDocument/2006/customXml" ds:itemID="{ACCE7D81-4E8A-47AC-BB6E-4D2F8F316D45}"/>
</file>

<file path=customXml/itemProps3.xml><?xml version="1.0" encoding="utf-8"?>
<ds:datastoreItem xmlns:ds="http://schemas.openxmlformats.org/officeDocument/2006/customXml" ds:itemID="{3D18619D-9936-4039-ACD7-B566606298A7}"/>
</file>

<file path=customXml/itemProps4.xml><?xml version="1.0" encoding="utf-8"?>
<ds:datastoreItem xmlns:ds="http://schemas.openxmlformats.org/officeDocument/2006/customXml" ds:itemID="{A832A565-50FC-41D8-9ADD-6D0038C4DE84}"/>
</file>

<file path=docProps/app.xml><?xml version="1.0" encoding="utf-8"?>
<Properties xmlns="http://schemas.openxmlformats.org/officeDocument/2006/extended-properties" xmlns:vt="http://schemas.openxmlformats.org/officeDocument/2006/docPropsVTypes">
  <Template>DES-PPT-Template</Template>
  <TotalTime>712</TotalTime>
  <Words>1316</Words>
  <Application>Microsoft Office PowerPoint</Application>
  <PresentationFormat>On-screen Show (4:3)</PresentationFormat>
  <Paragraphs>359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DES-PPT-Template</vt:lpstr>
      <vt:lpstr>TCTS_ppt_template</vt:lpstr>
      <vt:lpstr>Procurement Policy and Training: Now What?</vt:lpstr>
      <vt:lpstr>PowerPoint Presentation</vt:lpstr>
      <vt:lpstr>Background—Existing Policies</vt:lpstr>
      <vt:lpstr>Procurement Policy Vetting Process</vt:lpstr>
      <vt:lpstr>Competitive Solicitation Policy</vt:lpstr>
      <vt:lpstr>Other Procurement Policy Work</vt:lpstr>
      <vt:lpstr>PowerPoint Presentation</vt:lpstr>
      <vt:lpstr>What do learners need to know and do…..</vt:lpstr>
      <vt:lpstr>Current </vt:lpstr>
      <vt:lpstr>Response from learners</vt:lpstr>
      <vt:lpstr>PowerPoint Presentation</vt:lpstr>
      <vt:lpstr> Survey Feedback WA-State Contract Management 101  January-August 2015  I would like to see additional training on the following topics</vt:lpstr>
      <vt:lpstr> Survey Feedback WA-State Executive Management Purchasing and Procurement  January-August 2015  I would like to see additional training on the following topics </vt:lpstr>
      <vt:lpstr> Survey Feedback WA-State Small Purchases  January-August 2015   I would like to see additional training on the following topics </vt:lpstr>
      <vt:lpstr>Effective learning solutions meet the needs of the learner and organization by….</vt:lpstr>
      <vt:lpstr>Bits and Bytes</vt:lpstr>
      <vt:lpstr>Online course work </vt:lpstr>
      <vt:lpstr>Working with Subject Experts</vt:lpstr>
      <vt:lpstr>Combinations</vt:lpstr>
      <vt:lpstr>Next....</vt:lpstr>
      <vt:lpstr>Thank you!  Questions?</vt:lpstr>
      <vt:lpstr>PowerPoint Presentation</vt:lpstr>
      <vt:lpstr>Why?</vt:lpstr>
      <vt:lpstr>Discovery Phase</vt:lpstr>
      <vt:lpstr>Discovery Phase</vt:lpstr>
      <vt:lpstr>Discovery Phase</vt:lpstr>
      <vt:lpstr>Discovery Stage</vt:lpstr>
      <vt:lpstr>Key Players</vt:lpstr>
      <vt:lpstr>Initial Training</vt:lpstr>
      <vt:lpstr>Initial Training</vt:lpstr>
      <vt:lpstr>PowerPoint Presentation</vt:lpstr>
      <vt:lpstr>PowerPoint Presentation</vt:lpstr>
    </vt:vector>
  </TitlesOfParts>
  <Company>Department of Enterprise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jonp</dc:creator>
  <cp:lastModifiedBy>Aldridge, Lindsey (DES Contractor)</cp:lastModifiedBy>
  <cp:revision>76</cp:revision>
  <dcterms:created xsi:type="dcterms:W3CDTF">2012-07-19T21:11:51Z</dcterms:created>
  <dcterms:modified xsi:type="dcterms:W3CDTF">2015-11-03T00:14:29Z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0x0101002A41A54BADD08F46A25A439CA5113C81</vt:lpwstr>
  </property>
  <property fmtid="{D5CDD505-2E9C-101B-9397-08002B2CF9AE}" pid="3" name="Category">
    <vt:lpwstr>Template</vt:lpwstr>
  </property>
  <property fmtid="{D5CDD505-2E9C-101B-9397-08002B2CF9AE}" pid="4" name="_dlc_DocIdItemGuid">
    <vt:lpwstr>750b27f7-5749-411b-a0e6-4d6e028135ff</vt:lpwstr>
  </property>
</Properties>
</file>