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8"/>
  </p:notesMasterIdLst>
  <p:handoutMasterIdLst>
    <p:handoutMasterId r:id="rId49"/>
  </p:handoutMasterIdLst>
  <p:sldIdLst>
    <p:sldId id="309" r:id="rId3"/>
    <p:sldId id="304" r:id="rId4"/>
    <p:sldId id="273" r:id="rId5"/>
    <p:sldId id="327" r:id="rId6"/>
    <p:sldId id="258" r:id="rId7"/>
    <p:sldId id="426" r:id="rId8"/>
    <p:sldId id="431" r:id="rId9"/>
    <p:sldId id="430" r:id="rId10"/>
    <p:sldId id="429" r:id="rId11"/>
    <p:sldId id="444" r:id="rId12"/>
    <p:sldId id="424" r:id="rId13"/>
    <p:sldId id="449" r:id="rId14"/>
    <p:sldId id="434" r:id="rId15"/>
    <p:sldId id="427" r:id="rId16"/>
    <p:sldId id="450" r:id="rId17"/>
    <p:sldId id="443" r:id="rId18"/>
    <p:sldId id="322" r:id="rId19"/>
    <p:sldId id="465" r:id="rId20"/>
    <p:sldId id="466" r:id="rId21"/>
    <p:sldId id="467" r:id="rId22"/>
    <p:sldId id="468" r:id="rId23"/>
    <p:sldId id="432" r:id="rId24"/>
    <p:sldId id="456" r:id="rId25"/>
    <p:sldId id="454" r:id="rId26"/>
    <p:sldId id="433" r:id="rId27"/>
    <p:sldId id="446" r:id="rId28"/>
    <p:sldId id="445" r:id="rId29"/>
    <p:sldId id="439" r:id="rId30"/>
    <p:sldId id="440" r:id="rId31"/>
    <p:sldId id="442" r:id="rId32"/>
    <p:sldId id="441" r:id="rId33"/>
    <p:sldId id="457" r:id="rId34"/>
    <p:sldId id="458" r:id="rId35"/>
    <p:sldId id="317" r:id="rId36"/>
    <p:sldId id="460" r:id="rId37"/>
    <p:sldId id="339" r:id="rId38"/>
    <p:sldId id="331" r:id="rId39"/>
    <p:sldId id="448" r:id="rId40"/>
    <p:sldId id="461" r:id="rId41"/>
    <p:sldId id="451" r:id="rId42"/>
    <p:sldId id="453" r:id="rId43"/>
    <p:sldId id="463" r:id="rId44"/>
    <p:sldId id="462" r:id="rId45"/>
    <p:sldId id="405" r:id="rId46"/>
    <p:sldId id="447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52B"/>
    <a:srgbClr val="05AF25"/>
    <a:srgbClr val="82C836"/>
    <a:srgbClr val="73D32B"/>
    <a:srgbClr val="64C026"/>
    <a:srgbClr val="78D632"/>
    <a:srgbClr val="68C727"/>
    <a:srgbClr val="5BAE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72021" autoAdjust="0"/>
  </p:normalViewPr>
  <p:slideViewPr>
    <p:cSldViewPr>
      <p:cViewPr varScale="1">
        <p:scale>
          <a:sx n="109" d="100"/>
          <a:sy n="109" d="100"/>
        </p:scale>
        <p:origin x="1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6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customXml" Target="../customXml/item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10/3/2013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40B603-D9CD-40B4-AC96-B53E75402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20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10/3/2013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CE607C-1287-4CA0-AC6A-57196258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94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3683" indent="-485299">
              <a:defRPr/>
            </a:pPr>
            <a:r>
              <a:rPr lang="en-US" dirty="0" smtClean="0"/>
              <a:t>The fundamentals are the same whether created in paper or electronic formats:</a:t>
            </a:r>
          </a:p>
          <a:p>
            <a:pPr marL="593683" indent="-485299">
              <a:defRPr/>
            </a:pPr>
            <a:r>
              <a:rPr lang="en-US" dirty="0" smtClean="0"/>
              <a:t>Format doesn’t matter</a:t>
            </a:r>
          </a:p>
          <a:p>
            <a:pPr marL="593683" indent="-485299">
              <a:defRPr/>
            </a:pPr>
            <a:r>
              <a:rPr lang="en-US" dirty="0" smtClean="0"/>
              <a:t>Location doesn’t matter</a:t>
            </a:r>
          </a:p>
          <a:p>
            <a:pPr marL="593683" indent="-485299">
              <a:defRPr/>
            </a:pPr>
            <a:r>
              <a:rPr lang="en-US" b="1" dirty="0" smtClean="0"/>
              <a:t>Content matters!!!</a:t>
            </a:r>
          </a:p>
          <a:p>
            <a:pPr marL="593683" indent="-485299">
              <a:defRPr/>
            </a:pPr>
            <a:endParaRPr lang="en-US" b="1" dirty="0" smtClean="0"/>
          </a:p>
          <a:p>
            <a:pPr marL="582613" lvl="0" indent="-476250">
              <a:defRPr/>
            </a:pPr>
            <a:r>
              <a:rPr lang="en-US" sz="1200" b="1" dirty="0" smtClean="0"/>
              <a:t>Regardless of format:</a:t>
            </a:r>
          </a:p>
          <a:p>
            <a:pPr marL="582613" lvl="0" indent="-476250">
              <a:buNone/>
              <a:defRPr/>
            </a:pPr>
            <a:r>
              <a:rPr lang="en-US" sz="1200" dirty="0" smtClean="0"/>
              <a:t>	Clay tablet, pen and paper, phone, e-mails, word docs, excel spreadsheets, databases, websites, blogs, wikis, social media,  or any other emerging applications or platforms</a:t>
            </a:r>
          </a:p>
          <a:p>
            <a:pPr marL="582613" lvl="0" indent="-476250">
              <a:buNone/>
              <a:defRPr/>
            </a:pPr>
            <a:r>
              <a:rPr lang="en-US" sz="1200" dirty="0" smtClean="0"/>
              <a:t>	</a:t>
            </a:r>
          </a:p>
          <a:p>
            <a:pPr marL="582613" lvl="0" indent="-476250">
              <a:defRPr/>
            </a:pPr>
            <a:r>
              <a:rPr lang="en-US" sz="1200" b="1" dirty="0" smtClean="0"/>
              <a:t>Regardless of device used to create it:</a:t>
            </a:r>
          </a:p>
          <a:p>
            <a:pPr marL="582613" lvl="0" indent="-476250">
              <a:buNone/>
              <a:defRPr/>
            </a:pPr>
            <a:r>
              <a:rPr lang="en-US" sz="1200" dirty="0" smtClean="0"/>
              <a:t>	Main frame computer, PC, laptop, smart phone, notebook, tablet, Google glasses or any other emerging technologies	</a:t>
            </a:r>
          </a:p>
          <a:p>
            <a:pPr marL="582613" lvl="0" indent="-476250">
              <a:defRPr/>
            </a:pPr>
            <a:r>
              <a:rPr lang="en-US" sz="1200" b="1" dirty="0" smtClean="0"/>
              <a:t>Regardless of location/where it’s stored or accessed:</a:t>
            </a:r>
          </a:p>
          <a:p>
            <a:pPr marL="582613" lvl="0" indent="-476250">
              <a:buNone/>
              <a:defRPr/>
            </a:pPr>
            <a:r>
              <a:rPr lang="en-US" sz="1200" dirty="0" smtClean="0"/>
              <a:t>	PC, laptop, flash drive, smart phone, notebook, tablet, or the cloud</a:t>
            </a:r>
          </a:p>
          <a:p>
            <a:pPr marL="593683" indent="-485299"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80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E6ECB-38D3-4A0B-BC57-E1EAAB45B67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8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0088"/>
            <a:ext cx="4641850" cy="3481387"/>
          </a:xfrm>
          <a:ln/>
        </p:spPr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41"/>
            <a:ext cx="5140960" cy="4181475"/>
          </a:xfrm>
          <a:noFill/>
          <a:ln/>
        </p:spPr>
        <p:txBody>
          <a:bodyPr/>
          <a:lstStyle/>
          <a:p>
            <a:pPr eaLnBrk="1" hangingPunct="1"/>
            <a:endParaRPr lang="en-US" sz="1400" b="1" dirty="0" smtClean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Washington State Archives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4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public</a:t>
            </a:r>
            <a:r>
              <a:rPr lang="en-US" baseline="0" dirty="0" smtClean="0"/>
              <a:t> employees, everyone needs to have a level of responsibility for the public records they create, receive and use.  Records Management is a team sport!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public</a:t>
            </a:r>
            <a:r>
              <a:rPr lang="en-US" baseline="0" dirty="0" smtClean="0"/>
              <a:t> employees, everyone needs to have a level of responsibility for the public records they create, receive and use.  Records Management is a team sport!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4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607C-1287-4CA0-AC6A-57196258426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06/23/2014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5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607C-1287-4CA0-AC6A-57196258426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5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C3BD-FD74-45CC-B56E-E4729AC082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9A7F-4234-44EE-8E95-7841ADB6E6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C3BD-FD74-45CC-B56E-E4729AC082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9A7F-4234-44EE-8E95-7841ADB6E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hyperlink" Target="mailto:leslie.Koziara@sos.wa.gov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.wa.gov/archiv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81" y="1308557"/>
            <a:ext cx="8295861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Century Gothic" pitchFamily="34" charset="0"/>
              </a:rPr>
              <a:t>Records Management 101:</a:t>
            </a:r>
          </a:p>
          <a:p>
            <a:pPr algn="ctr"/>
            <a:r>
              <a:rPr lang="en-US" sz="4000" b="1" i="1" dirty="0" smtClean="0">
                <a:solidFill>
                  <a:prstClr val="black"/>
                </a:solidFill>
                <a:latin typeface="Century Gothic" pitchFamily="34" charset="0"/>
              </a:rPr>
              <a:t>The Basics and Why It Matters</a:t>
            </a:r>
            <a:endParaRPr lang="en-US" sz="4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5" descr="OSOS-archiv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34474"/>
            <a:ext cx="1904372" cy="956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1807" y="5562600"/>
            <a:ext cx="516038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Century Gothic" pitchFamily="34" charset="0"/>
              </a:rPr>
              <a:t>Leslie Koziara Turner, CRM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Electronic Records Management Consultant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  <a:hlinkClick r:id="rId5"/>
              </a:rPr>
              <a:t>leslie.koziara@sos.wa.gov</a:t>
            </a:r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       (360) 586-4893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51087"/>
            <a:ext cx="3479800" cy="1739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7" y="5229607"/>
            <a:ext cx="1524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1" y="5400313"/>
            <a:ext cx="1481666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part of business -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5400"/>
            <a:ext cx="90678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centuries, humans have created and “managed” records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Merchants tracked their inventory and goods, accounts receivable, payables, payroll, ordering, and performed audits and so on if they wanted to be competitive, </a:t>
            </a:r>
            <a:r>
              <a:rPr lang="en-US" sz="2800" u="sng" dirty="0" smtClean="0"/>
              <a:t>protect their assets </a:t>
            </a:r>
            <a:r>
              <a:rPr lang="en-US" sz="2800" dirty="0" smtClean="0"/>
              <a:t>and STAY in business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algn="ctr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5854">
            <a:off x="4091924" y="5669454"/>
            <a:ext cx="1394651" cy="68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94" y="5282157"/>
            <a:ext cx="1416405" cy="1326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15" y="5278629"/>
            <a:ext cx="1326841" cy="1455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52" y="5195625"/>
            <a:ext cx="1478537" cy="14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business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5562600"/>
            <a:ext cx="86868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Oh, and by the way.. directly from Chapter RCW 42.56.100 “Agencies </a:t>
            </a:r>
            <a:r>
              <a:rPr lang="en-US" sz="1800" dirty="0"/>
              <a:t>shall </a:t>
            </a:r>
            <a:r>
              <a:rPr lang="en-US" sz="1800" dirty="0" smtClean="0"/>
              <a:t>..........</a:t>
            </a:r>
            <a:r>
              <a:rPr lang="en-US" sz="1800" dirty="0"/>
              <a:t>provide full public access to public records, to </a:t>
            </a:r>
            <a:r>
              <a:rPr lang="en-US" sz="1800" b="1" dirty="0"/>
              <a:t>protect public records from damage or disorganization</a:t>
            </a:r>
            <a:r>
              <a:rPr lang="en-US" sz="1800" dirty="0" smtClean="0"/>
              <a:t>...”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47" y="1454221"/>
            <a:ext cx="601830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657600" y="-326232"/>
            <a:ext cx="5602287" cy="65246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/>
          </p:nvPr>
        </p:nvSpPr>
        <p:spPr>
          <a:xfrm>
            <a:off x="-1" y="3352800"/>
            <a:ext cx="9106829" cy="3585018"/>
          </a:xfrm>
        </p:spPr>
        <p:txBody>
          <a:bodyPr>
            <a:normAutofit/>
          </a:bodyPr>
          <a:lstStyle/>
          <a:p>
            <a:pPr marL="0" algn="ctr">
              <a:spcBef>
                <a:spcPts val="1200"/>
              </a:spcBef>
              <a:buNone/>
            </a:pPr>
            <a:endParaRPr lang="en-US" sz="3200" dirty="0" smtClean="0"/>
          </a:p>
          <a:p>
            <a:pPr marL="0" algn="ctr">
              <a:spcBef>
                <a:spcPts val="1200"/>
              </a:spcBef>
              <a:buNone/>
            </a:pPr>
            <a:r>
              <a:rPr lang="en-US" sz="3200" dirty="0" smtClean="0"/>
              <a:t>We’ve been using “records management” to organize paper for hundreds of years because it works!</a:t>
            </a:r>
          </a:p>
          <a:p>
            <a:pPr marL="0" algn="ctr">
              <a:spcBef>
                <a:spcPts val="1200"/>
              </a:spcBef>
              <a:buNone/>
            </a:pPr>
            <a:r>
              <a:rPr lang="en-US" sz="3200" dirty="0" smtClean="0"/>
              <a:t>You can apply it to electronic records and information too! </a:t>
            </a:r>
          </a:p>
        </p:txBody>
      </p:sp>
      <p:pic>
        <p:nvPicPr>
          <p:cNvPr id="9" name="Picture 4" descr="https://encrypted-tbn2.gstatic.com/images?q=tbn:ANd9GcS2PU9r15F520bjRH5O5GO5sVOJLVDzU12u9tpNu7r_VyCPVqAZ"/>
          <p:cNvPicPr>
            <a:picLocks noChangeAspect="1" noChangeArrowheads="1"/>
          </p:cNvPicPr>
          <p:nvPr/>
        </p:nvPicPr>
        <p:blipFill rotWithShape="1">
          <a:blip r:embed="rId3" cstate="print"/>
          <a:srcRect t="11807"/>
          <a:stretch/>
        </p:blipFill>
        <p:spPr bwMode="auto">
          <a:xfrm>
            <a:off x="226710" y="1532872"/>
            <a:ext cx="2900208" cy="204825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32872"/>
            <a:ext cx="2057400" cy="2610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17" y="1532872"/>
            <a:ext cx="3319888" cy="21247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Filing structures and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</a:t>
            </a:r>
            <a:r>
              <a:rPr lang="en-US" dirty="0" smtClean="0"/>
              <a:t>verything has a place, and there’s a place for everything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1200"/>
            <a:ext cx="4133088" cy="2361634"/>
          </a:xfrm>
          <a:prstGeom prst="rect">
            <a:avLst/>
          </a:prstGeom>
        </p:spPr>
      </p:pic>
      <p:pic>
        <p:nvPicPr>
          <p:cNvPr id="5" name="Picture 2" descr="http://kristinnador.files.wordpress.com/2012/07/img_0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44" y="2841198"/>
            <a:ext cx="3800856" cy="23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21748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Store things so you can find them and get rid of (or transfer as appropriate) anything that has expired (met retention or is not required)</a:t>
            </a:r>
            <a:endParaRPr lang="en-US" dirty="0" smtClean="0"/>
          </a:p>
          <a:p>
            <a:pPr algn="ctr"/>
            <a:r>
              <a:rPr lang="en-US" dirty="0" smtClean="0"/>
              <a:t>   (In a way that’s convenient, timely, accurate, and cost effective)</a:t>
            </a:r>
          </a:p>
          <a:p>
            <a:pPr algn="ctr"/>
            <a:r>
              <a:rPr lang="en-US" b="1" i="1" dirty="0" smtClean="0"/>
              <a:t>That way you don’t have to pay for more storage and continue to accumulate stuff!</a:t>
            </a:r>
          </a:p>
        </p:txBody>
      </p:sp>
    </p:spTree>
    <p:extLst>
      <p:ext uri="{BB962C8B-B14F-4D97-AF65-F5344CB8AC3E}">
        <p14:creationId xmlns:p14="http://schemas.microsoft.com/office/powerpoint/2010/main" val="32517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i="1" u="sng" dirty="0" smtClean="0"/>
              <a:t>is</a:t>
            </a:r>
            <a:r>
              <a:rPr lang="en-US" sz="4000" dirty="0" smtClean="0"/>
              <a:t> Records Management?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842796"/>
            <a:ext cx="8229600" cy="4525963"/>
          </a:xfrm>
        </p:spPr>
        <p:txBody>
          <a:bodyPr/>
          <a:lstStyle/>
          <a:p>
            <a:r>
              <a:rPr lang="en-US" dirty="0" smtClean="0"/>
              <a:t>….field of management responsible for the </a:t>
            </a:r>
            <a:r>
              <a:rPr lang="en-US" i="1" u="sng" dirty="0" smtClean="0"/>
              <a:t>efficient and systematic control </a:t>
            </a:r>
            <a:r>
              <a:rPr lang="en-US" dirty="0" smtClean="0"/>
              <a:t>of the </a:t>
            </a:r>
            <a:r>
              <a:rPr lang="en-US" b="1" dirty="0" smtClean="0"/>
              <a:t>creation, receipt, maintenance, use and disposition </a:t>
            </a:r>
            <a:r>
              <a:rPr lang="en-US" dirty="0" smtClean="0"/>
              <a:t>of records, including the </a:t>
            </a:r>
            <a:r>
              <a:rPr lang="en-US" b="1" dirty="0" smtClean="0"/>
              <a:t>processes</a:t>
            </a:r>
            <a:r>
              <a:rPr lang="en-US" dirty="0" smtClean="0"/>
              <a:t> for capturing and maintaining evidence of and information about business activities and transactions in the form of records“  </a:t>
            </a:r>
            <a:r>
              <a:rPr lang="en-US" b="1" dirty="0" smtClean="0"/>
              <a:t>(ISO 15489)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 is a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means to </a:t>
            </a:r>
            <a:r>
              <a:rPr lang="en-US" b="1" dirty="0" smtClean="0"/>
              <a:t>take action </a:t>
            </a:r>
            <a:r>
              <a:rPr lang="en-US" dirty="0" smtClean="0"/>
              <a:t>to get rid of records that you are either not required to keep in the first place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/>
              <a:t>to destroy/transfer once retention requirements have been met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006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cares?  And why should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Managing your process + managing your information  = Happiness</a:t>
            </a:r>
          </a:p>
          <a:p>
            <a:pPr lvl="1"/>
            <a:r>
              <a:rPr lang="en-US" b="1" dirty="0" smtClean="0"/>
              <a:t>Happy Users </a:t>
            </a:r>
            <a:r>
              <a:rPr lang="en-US" dirty="0" smtClean="0"/>
              <a:t>– they can find what they need to do their job, more effective and efficient </a:t>
            </a:r>
            <a:r>
              <a:rPr lang="en-US" b="1" i="1" dirty="0" smtClean="0"/>
              <a:t>(saves money) </a:t>
            </a:r>
          </a:p>
          <a:p>
            <a:pPr lvl="1"/>
            <a:r>
              <a:rPr lang="en-US" b="1" dirty="0" smtClean="0"/>
              <a:t>Happy IT </a:t>
            </a:r>
            <a:r>
              <a:rPr lang="en-US" dirty="0" smtClean="0"/>
              <a:t>– the less volume and mess things are, the less costs for storage and  maintenance involved </a:t>
            </a:r>
            <a:r>
              <a:rPr lang="en-US" b="1" i="1" dirty="0" smtClean="0"/>
              <a:t>(saves money)</a:t>
            </a:r>
          </a:p>
          <a:p>
            <a:pPr lvl="1"/>
            <a:r>
              <a:rPr lang="en-US" b="1" dirty="0" smtClean="0"/>
              <a:t>Happy Records Requesters </a:t>
            </a:r>
            <a:r>
              <a:rPr lang="en-US" dirty="0" smtClean="0"/>
              <a:t>– if you can find the requested information quickly and fulfill requests in a timely and effective fashion </a:t>
            </a:r>
            <a:r>
              <a:rPr lang="en-US" b="1" i="1" dirty="0" smtClean="0"/>
              <a:t>(saves money and avoids lawsuits)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684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dirty="0" smtClean="0">
                <a:latin typeface="Century Gothic" pitchFamily="34" charset="0"/>
              </a:rPr>
              <a:t>Why do you keep records?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Administrative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 value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Audit 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value</a:t>
            </a:r>
            <a:endParaRPr lang="en-US" sz="3200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Fiscal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 value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Historical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 value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  <a:latin typeface="Century Gothic" pitchFamily="34" charset="0"/>
              </a:rPr>
              <a:t>Legal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 value</a:t>
            </a:r>
          </a:p>
        </p:txBody>
      </p:sp>
      <p:pic>
        <p:nvPicPr>
          <p:cNvPr id="6" name="Picture 5" descr="evid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752600"/>
            <a:ext cx="29718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5124271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Records are the evidence and proof of an agency’s business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dirty="0" smtClean="0">
                <a:latin typeface="Century Gothic" pitchFamily="34" charset="0"/>
              </a:rPr>
              <a:t>Highlight:  Fiscal and Accounting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95021"/>
            <a:ext cx="8458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Any business 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needs to know about the money: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Where 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the money is, where 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it’s 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coming from and where it’s going: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Accounts payable/receivables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Invoices, purchases, orders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Checks, cash, debit or credit cards, 	receipts and other payment 	information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dirty="0" smtClean="0">
                <a:latin typeface="Century Gothic" pitchFamily="34" charset="0"/>
              </a:rPr>
              <a:t>Show me the money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95021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Banking – deposits, withdrawals</a:t>
            </a:r>
          </a:p>
          <a:p>
            <a:pPr lvl="0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Budgets </a:t>
            </a: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– allocations, expenditures</a:t>
            </a:r>
          </a:p>
          <a:p>
            <a:pPr lvl="0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Payroll – Salaries, timesheets, deductions, taxes, retirement benefits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Overview of Today’s Session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38200" y="1752600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is a public record?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is records management?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is a retention schedule?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about electronic records?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entury Gothic" pitchFamily="34" charset="0"/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05400"/>
            <a:ext cx="1219200" cy="137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dirty="0" smtClean="0">
                <a:latin typeface="Century Gothic" pitchFamily="34" charset="0"/>
              </a:rPr>
              <a:t>Accountability and audits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95021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What does an auditor want to see?</a:t>
            </a: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956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8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dirty="0" smtClean="0">
                <a:latin typeface="Century Gothic" pitchFamily="34" charset="0"/>
              </a:rPr>
              <a:t>Every agency is accountable</a:t>
            </a:r>
            <a:endParaRPr lang="en-US" sz="4000" dirty="0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95021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If you are using a vendor, the agency is the one on the hook for the care and feeding of THEIR records</a:t>
            </a:r>
          </a:p>
          <a:p>
            <a:pPr lvl="0" algn="ctr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Century Gothic" pitchFamily="34" charset="0"/>
              </a:rPr>
              <a:t>You cannot rely on nor should you consider the vendor the responsible party</a:t>
            </a:r>
          </a:p>
          <a:p>
            <a:pPr lvl="0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Century Gothic" pitchFamily="34" charset="0"/>
              </a:rPr>
              <a:t>	</a:t>
            </a:r>
            <a:endParaRPr lang="en-US" sz="32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4572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 dirty="0" smtClean="0"/>
              <a:t>What is a Retention Schedule?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749550"/>
            <a:ext cx="7429500" cy="299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Records retention schedules grant agencies ongoing LEGAL authority for the management and disposition of public records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9629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Records retention schedules </a:t>
            </a:r>
            <a:r>
              <a:rPr lang="en-US" sz="3600" dirty="0" smtClean="0">
                <a:latin typeface="Century Gothic" pitchFamily="34" charset="0"/>
              </a:rPr>
              <a:t>provide for the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ongoing LEGAL authority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36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for 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disposition of public records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noProof="0" dirty="0" smtClean="0"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are a legal document approved by </a:t>
            </a:r>
            <a:r>
              <a:rPr lang="en-US" sz="3600" dirty="0" smtClean="0">
                <a:latin typeface="Century Gothic" pitchFamily="34" charset="0"/>
              </a:rPr>
              <a:t>committees: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latin typeface="Century Gothic" pitchFamily="34" charset="0"/>
              </a:rPr>
              <a:t>Local Records 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latin typeface="Century Gothic" pitchFamily="34" charset="0"/>
              </a:rPr>
              <a:t>State Records Committee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Exercise your authority!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schedules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87962"/>
          </a:xfrm>
        </p:spPr>
        <p:txBody>
          <a:bodyPr>
            <a:normAutofit fontScale="32500" lnSpcReduction="20000"/>
          </a:bodyPr>
          <a:lstStyle/>
          <a:p>
            <a:r>
              <a:rPr lang="en-US" sz="5900" dirty="0"/>
              <a:t>Table of </a:t>
            </a:r>
            <a:r>
              <a:rPr lang="en-US" sz="5900" dirty="0" smtClean="0"/>
              <a:t>Contents </a:t>
            </a:r>
            <a:r>
              <a:rPr lang="en-US" sz="5900" dirty="0"/>
              <a:t>and Subject Indexes</a:t>
            </a:r>
          </a:p>
          <a:p>
            <a:r>
              <a:rPr lang="en-US" sz="5900" dirty="0"/>
              <a:t>They </a:t>
            </a:r>
            <a:r>
              <a:rPr lang="en-US" sz="5900" dirty="0" smtClean="0"/>
              <a:t>outline:</a:t>
            </a:r>
            <a:endParaRPr lang="en-US" sz="5900" dirty="0"/>
          </a:p>
          <a:p>
            <a:pPr lvl="1"/>
            <a:r>
              <a:rPr lang="en-US" sz="5900" dirty="0"/>
              <a:t>Types of </a:t>
            </a:r>
            <a:r>
              <a:rPr lang="en-US" sz="5900" dirty="0" smtClean="0"/>
              <a:t>records/description</a:t>
            </a:r>
          </a:p>
          <a:p>
            <a:pPr marL="457200" lvl="1" indent="0">
              <a:buNone/>
            </a:pPr>
            <a:r>
              <a:rPr lang="en-US" sz="5900" b="1" i="1" dirty="0" smtClean="0"/>
              <a:t>   (</a:t>
            </a:r>
            <a:r>
              <a:rPr lang="en-US" sz="5900" b="1" i="1" dirty="0"/>
              <a:t>Record Series)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Minimum required period of time to keep </a:t>
            </a:r>
            <a:r>
              <a:rPr lang="en-US" sz="5900" dirty="0" smtClean="0"/>
              <a:t>AND a </a:t>
            </a:r>
            <a:r>
              <a:rPr lang="en-US" sz="5900" dirty="0"/>
              <a:t>trigger to start the retention clock </a:t>
            </a:r>
            <a:endParaRPr lang="en-US" sz="5900" dirty="0" smtClean="0"/>
          </a:p>
          <a:p>
            <a:pPr marL="457200" lvl="1" indent="0">
              <a:buNone/>
            </a:pPr>
            <a:r>
              <a:rPr lang="en-US" sz="5900" i="1" dirty="0"/>
              <a:t> </a:t>
            </a:r>
            <a:r>
              <a:rPr lang="en-US" sz="5900" i="1" dirty="0" smtClean="0"/>
              <a:t>  </a:t>
            </a:r>
            <a:r>
              <a:rPr lang="en-US" sz="5900" b="1" i="1" dirty="0" smtClean="0"/>
              <a:t>(</a:t>
            </a:r>
            <a:r>
              <a:rPr lang="en-US" sz="5900" b="1" i="1" dirty="0"/>
              <a:t>Retention Period and Cut-Off)</a:t>
            </a:r>
          </a:p>
          <a:p>
            <a:pPr lvl="1"/>
            <a:endParaRPr lang="en-US" sz="5900" dirty="0"/>
          </a:p>
          <a:p>
            <a:pPr lvl="1"/>
            <a:r>
              <a:rPr lang="en-US" sz="5900" dirty="0"/>
              <a:t>Is it </a:t>
            </a:r>
            <a:r>
              <a:rPr lang="en-US" sz="5900" dirty="0" smtClean="0"/>
              <a:t>Non-Archival, Archival </a:t>
            </a:r>
            <a:r>
              <a:rPr lang="en-US" sz="5900" dirty="0"/>
              <a:t>or Essential</a:t>
            </a:r>
            <a:r>
              <a:rPr lang="en-US" sz="5900" dirty="0" smtClean="0"/>
              <a:t>?</a:t>
            </a:r>
          </a:p>
          <a:p>
            <a:pPr marL="457200" lvl="1" indent="0">
              <a:buNone/>
            </a:pPr>
            <a:r>
              <a:rPr lang="en-US" sz="5900" b="1" dirty="0"/>
              <a:t> </a:t>
            </a:r>
            <a:r>
              <a:rPr lang="en-US" sz="5900" b="1" dirty="0" smtClean="0"/>
              <a:t>  </a:t>
            </a:r>
            <a:r>
              <a:rPr lang="en-US" sz="5900" b="1" i="1" dirty="0"/>
              <a:t>(Designations</a:t>
            </a:r>
            <a:r>
              <a:rPr lang="en-US" sz="5900" b="1" i="1" dirty="0" smtClean="0"/>
              <a:t>)</a:t>
            </a:r>
          </a:p>
          <a:p>
            <a:pPr marL="457200" lvl="1" indent="0">
              <a:buNone/>
            </a:pPr>
            <a:endParaRPr lang="en-US" sz="5900" b="1" i="1" dirty="0" smtClean="0"/>
          </a:p>
          <a:p>
            <a:pPr marL="457200" lvl="1" indent="0">
              <a:buNone/>
            </a:pPr>
            <a:endParaRPr lang="en-US" sz="5900" b="1" i="1" dirty="0"/>
          </a:p>
          <a:p>
            <a:pPr marL="457200" lvl="1" indent="0">
              <a:buNone/>
            </a:pPr>
            <a:endParaRPr lang="en-US" sz="5900" b="1" i="1" dirty="0" smtClean="0"/>
          </a:p>
          <a:p>
            <a:pPr marL="457200" lvl="1" indent="0" algn="ctr">
              <a:buNone/>
            </a:pPr>
            <a:r>
              <a:rPr lang="en-US" sz="5900" b="1" i="1" dirty="0" smtClean="0">
                <a:hlinkClick r:id="rId2"/>
              </a:rPr>
              <a:t>www.sos.wa.gov/archives</a:t>
            </a:r>
            <a:r>
              <a:rPr lang="en-US" sz="5900" b="1" i="1" dirty="0" smtClean="0"/>
              <a:t>  -  click on appropriate tab</a:t>
            </a:r>
          </a:p>
          <a:p>
            <a:pPr marL="457200" lvl="1" indent="0" algn="ctr">
              <a:buNone/>
            </a:pPr>
            <a:r>
              <a:rPr lang="en-US" sz="5900" b="1" i="1" dirty="0" smtClean="0"/>
              <a:t>Services for State Government</a:t>
            </a:r>
          </a:p>
          <a:p>
            <a:pPr marL="457200" lvl="1" indent="0" algn="ctr">
              <a:buNone/>
            </a:pPr>
            <a:r>
              <a:rPr lang="en-US" sz="5900" b="1" i="1" dirty="0" smtClean="0"/>
              <a:t>Services for Local Government</a:t>
            </a:r>
            <a:endParaRPr lang="en-US" sz="59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Government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40" y="1752600"/>
            <a:ext cx="7737720" cy="45259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791200" y="1905000"/>
            <a:ext cx="685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5334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First line of defense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2170" y="1600200"/>
            <a:ext cx="793413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sz="4100" dirty="0" smtClean="0">
                <a:solidFill>
                  <a:schemeClr val="tx1"/>
                </a:solidFill>
              </a:rPr>
              <a:t>Retention schedules are the foundation for implementing records management</a:t>
            </a:r>
          </a:p>
          <a:p>
            <a:pPr eaLnBrk="1" hangingPunct="1"/>
            <a:endParaRPr lang="en-US" sz="4100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100" dirty="0" smtClean="0">
                <a:solidFill>
                  <a:schemeClr val="tx1"/>
                </a:solidFill>
              </a:rPr>
              <a:t> What you are required to keep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100" dirty="0" smtClean="0">
                <a:solidFill>
                  <a:schemeClr val="tx1"/>
                </a:solidFill>
              </a:rPr>
              <a:t> What you are </a:t>
            </a:r>
            <a:r>
              <a:rPr lang="en-US" sz="4100" b="1" dirty="0" smtClean="0">
                <a:solidFill>
                  <a:schemeClr val="tx1"/>
                </a:solidFill>
              </a:rPr>
              <a:t>not</a:t>
            </a:r>
            <a:r>
              <a:rPr lang="en-US" sz="4100" dirty="0" smtClean="0">
                <a:solidFill>
                  <a:schemeClr val="tx1"/>
                </a:solidFill>
              </a:rPr>
              <a:t> </a:t>
            </a:r>
            <a:r>
              <a:rPr lang="en-US" sz="4100" b="1" dirty="0" smtClean="0">
                <a:solidFill>
                  <a:schemeClr val="tx1"/>
                </a:solidFill>
              </a:rPr>
              <a:t>required</a:t>
            </a:r>
            <a:r>
              <a:rPr lang="en-US" sz="4100" dirty="0" smtClean="0">
                <a:solidFill>
                  <a:schemeClr val="tx1"/>
                </a:solidFill>
              </a:rPr>
              <a:t> to keep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100" dirty="0" smtClean="0">
                <a:solidFill>
                  <a:schemeClr val="tx1"/>
                </a:solidFill>
              </a:rPr>
              <a:t> What to do when retention is met 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41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4100" b="1" i="1" dirty="0" smtClean="0">
                <a:solidFill>
                  <a:schemeClr val="tx1"/>
                </a:solidFill>
              </a:rPr>
              <a:t>Supports “defensible disposition*”</a:t>
            </a:r>
          </a:p>
          <a:p>
            <a:pPr eaLnBrk="1" hangingPunct="1"/>
            <a:r>
              <a:rPr lang="en-US" sz="1900" i="1" dirty="0" smtClean="0">
                <a:solidFill>
                  <a:schemeClr val="tx1"/>
                </a:solidFill>
              </a:rPr>
              <a:t>*can prove/support actions and decisions and defend same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Meeting requirements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752600"/>
            <a:ext cx="8610600" cy="4876800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sz="3500" b="1" dirty="0" smtClean="0"/>
              <a:t>Are you required to keep it?</a:t>
            </a:r>
          </a:p>
          <a:p>
            <a:pPr marL="457200" lvl="1" indent="0" algn="ctr">
              <a:buNone/>
            </a:pPr>
            <a:endParaRPr lang="en-US" sz="3500" b="1" dirty="0" smtClean="0"/>
          </a:p>
          <a:p>
            <a:pPr marL="457200" lvl="1" indent="0" algn="ctr">
              <a:buNone/>
            </a:pPr>
            <a:r>
              <a:rPr lang="en-US" sz="3500" i="1" u="sng" dirty="0" smtClean="0"/>
              <a:t>Know your business</a:t>
            </a:r>
          </a:p>
          <a:p>
            <a:pPr marL="457200" lvl="1" indent="0" algn="ctr">
              <a:buNone/>
            </a:pPr>
            <a:endParaRPr lang="en-US" sz="3500" i="1" u="sng" dirty="0" smtClean="0"/>
          </a:p>
          <a:p>
            <a:pPr marL="457200" lvl="1" indent="0" algn="ctr">
              <a:buNone/>
            </a:pPr>
            <a:r>
              <a:rPr lang="en-US" sz="3500" i="1" u="sng" dirty="0" smtClean="0"/>
              <a:t>Know your processes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What are the functions of a business unit?</a:t>
            </a:r>
          </a:p>
          <a:p>
            <a:pPr marL="457200" lvl="1" indent="0" algn="ctr">
              <a:buNone/>
            </a:pPr>
            <a:r>
              <a:rPr lang="en-US" dirty="0" smtClean="0"/>
              <a:t>What activities support those functions?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What other regulations/requirements are there for that particular business unit and business process?</a:t>
            </a:r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pPr marL="582613" indent="-47625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b="1" dirty="0" smtClean="0"/>
              <a:t>All retention is driven by CONTENT AND CONTEXT about the business processes of the agency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b="1" dirty="0" smtClean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What is being said/done?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Who is doing what to whom and why?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Is this a business transaction and part of a business process?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Is this the proof or evidence of the execution of business or a transaction?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Is there an action/decision that needs to happen?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Does it support accountability and transparency? 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b="1" dirty="0" smtClean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/>
              <a:t>What about emails? – See above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b="1" dirty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/>
              <a:t>OR Are emails simply delivering an attachment?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i="1" dirty="0" smtClean="0"/>
              <a:t>In several instances, the attachment is the record, not the email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	</a:t>
            </a:r>
            <a:endParaRPr lang="en-US" sz="2000" b="1" dirty="0" smtClean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/>
              <a:t>There are exceptions</a:t>
            </a:r>
            <a:r>
              <a:rPr lang="en-US" sz="2000" dirty="0" smtClean="0"/>
              <a:t>, it’s important you know your records and processes and identify </a:t>
            </a:r>
            <a:r>
              <a:rPr lang="en-US" sz="2000" b="1" dirty="0" smtClean="0"/>
              <a:t>up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 smtClean="0"/>
              <a:t>front</a:t>
            </a:r>
            <a:r>
              <a:rPr lang="en-US" sz="2000" dirty="0" smtClean="0"/>
              <a:t> what you may be required to keep! 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	</a:t>
            </a:r>
            <a:endParaRPr lang="en-US" sz="2000" dirty="0" smtClean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i="1" dirty="0" smtClean="0"/>
              <a:t>For example, if you are in Human Resources and </a:t>
            </a:r>
            <a:r>
              <a:rPr lang="en-US" sz="2000" i="1" dirty="0" err="1" smtClean="0"/>
              <a:t>accep</a:t>
            </a:r>
            <a:r>
              <a:rPr lang="en-US" sz="2000" i="1" dirty="0" smtClean="0"/>
              <a:t> job applications via email – 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i="1" dirty="0" smtClean="0"/>
              <a:t>you may be required to have a date/time stamp to validate acceptance of application </a:t>
            </a:r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	</a:t>
            </a:r>
            <a:endParaRPr lang="en-US" sz="2000" b="1" dirty="0" smtClean="0"/>
          </a:p>
          <a:p>
            <a:pPr marL="582613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b="1" dirty="0" smtClean="0"/>
          </a:p>
          <a:p>
            <a:pPr marL="982663" lvl="1" indent="-4762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24200"/>
            <a:ext cx="1071563" cy="12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49" y="1219200"/>
            <a:ext cx="8169521" cy="52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 bwMode="auto">
          <a:xfrm>
            <a:off x="6096000" y="3199075"/>
            <a:ext cx="484632" cy="687125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592" y="4159898"/>
            <a:ext cx="718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retention period is the minimum required period of time you are to keep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that record.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806" y="4953000"/>
            <a:ext cx="6549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“cut-off” is a trigger for when the retention clock </a:t>
            </a:r>
            <a:r>
              <a:rPr lang="en-US" b="1" u="sng" dirty="0" smtClean="0">
                <a:solidFill>
                  <a:schemeClr val="tx1"/>
                </a:solidFill>
              </a:rPr>
              <a:t>starts</a:t>
            </a:r>
            <a:r>
              <a:rPr lang="en-US" b="1" dirty="0" smtClean="0">
                <a:solidFill>
                  <a:schemeClr val="tx1"/>
                </a:solidFill>
              </a:rPr>
              <a:t> to tick.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Common cut-offs are a particular date i.e. “end of calendar year”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 an event such as “after closure”.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97234"/>
            <a:ext cx="3572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STATE Example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80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 bwMode="auto">
          <a:xfrm>
            <a:off x="7660432" y="2827176"/>
            <a:ext cx="484632" cy="97840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899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 bwMode="auto">
          <a:xfrm rot="10800000">
            <a:off x="7772400" y="1391568"/>
            <a:ext cx="484632" cy="97840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4980563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en-US" sz="3600" b="1" i="1" u="sng" dirty="0" smtClean="0">
                <a:solidFill>
                  <a:schemeClr val="tx1"/>
                </a:solidFill>
              </a:rPr>
              <a:t>Certain designations</a:t>
            </a:r>
          </a:p>
          <a:p>
            <a:pPr lvl="3" algn="ctr"/>
            <a:r>
              <a:rPr lang="en-US" sz="3600" b="1" i="1" u="sng" dirty="0" smtClean="0">
                <a:solidFill>
                  <a:schemeClr val="tx1"/>
                </a:solidFill>
              </a:rPr>
              <a:t>require special attention.</a:t>
            </a:r>
          </a:p>
          <a:p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360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1401762"/>
          </a:xfrm>
        </p:spPr>
        <p:txBody>
          <a:bodyPr>
            <a:noAutofit/>
          </a:bodyPr>
          <a:lstStyle/>
          <a:p>
            <a:r>
              <a:rPr lang="en-US" b="1" dirty="0" smtClean="0"/>
              <a:t>40.14</a:t>
            </a:r>
            <a:r>
              <a:rPr lang="en-US" dirty="0" smtClean="0"/>
              <a:t> RCW vs. 42.56 RCW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pPr indent="0" algn="ctr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800" b="1" i="1" dirty="0" smtClean="0"/>
              <a:t>Chapter 40.14 RCW – Preservation and Destruction of Public Records</a:t>
            </a:r>
          </a:p>
          <a:p>
            <a:pPr indent="0" algn="ctr">
              <a:lnSpc>
                <a:spcPts val="3800"/>
              </a:lnSpc>
              <a:spcBef>
                <a:spcPts val="0"/>
              </a:spcBef>
              <a:buNone/>
            </a:pPr>
            <a:endParaRPr lang="en-US" sz="2800" b="1" i="1" dirty="0" smtClean="0"/>
          </a:p>
          <a:p>
            <a:pPr marL="566738" indent="-223838">
              <a:lnSpc>
                <a:spcPts val="3800"/>
              </a:lnSpc>
              <a:spcBef>
                <a:spcPts val="0"/>
              </a:spcBef>
            </a:pPr>
            <a:r>
              <a:rPr lang="en-US" sz="2800" i="1" dirty="0" smtClean="0"/>
              <a:t>Requirements for the </a:t>
            </a:r>
            <a:r>
              <a:rPr lang="en-US" sz="2800" i="1" u="sng" dirty="0" smtClean="0"/>
              <a:t>retention</a:t>
            </a:r>
            <a:r>
              <a:rPr lang="en-US" sz="2800" i="1" dirty="0" smtClean="0"/>
              <a:t>, </a:t>
            </a:r>
            <a:r>
              <a:rPr lang="en-US" sz="2800" i="1" u="sng" dirty="0" smtClean="0"/>
              <a:t>protection</a:t>
            </a:r>
            <a:r>
              <a:rPr lang="en-US" sz="2800" i="1" dirty="0" smtClean="0"/>
              <a:t> and </a:t>
            </a:r>
            <a:r>
              <a:rPr lang="en-US" sz="2800" i="1" u="sng" dirty="0" smtClean="0"/>
              <a:t>legal destruction or transfer</a:t>
            </a:r>
            <a:r>
              <a:rPr lang="en-US" sz="2800" i="1" dirty="0" smtClean="0"/>
              <a:t> of all public records </a:t>
            </a:r>
          </a:p>
          <a:p>
            <a:pPr marL="566738" indent="-223838">
              <a:lnSpc>
                <a:spcPts val="3800"/>
              </a:lnSpc>
              <a:spcBef>
                <a:spcPts val="2400"/>
              </a:spcBef>
            </a:pPr>
            <a:r>
              <a:rPr lang="en-US" sz="2800" i="1" dirty="0" smtClean="0"/>
              <a:t>Under the authority of the Washington State Archives, a division of the Office of the Secretary of State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800" dirty="0" smtClean="0">
                <a:latin typeface="Century Gothic" pitchFamily="34" charset="0"/>
              </a:rPr>
              <a:t>Archival Records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524000"/>
            <a:ext cx="86106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Archival records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must not be destroyed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entury Gothic" pitchFamily="34" charset="0"/>
              </a:rPr>
              <a:t>          Local Government Agencies must: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i="1" dirty="0" smtClean="0">
                <a:solidFill>
                  <a:prstClr val="black"/>
                </a:solidFill>
                <a:latin typeface="Century Gothic" pitchFamily="34" charset="0"/>
              </a:rPr>
              <a:t>Keep the records </a:t>
            </a:r>
            <a:r>
              <a:rPr lang="en-US" sz="2800" i="1" u="sng" dirty="0" smtClean="0">
                <a:solidFill>
                  <a:prstClr val="black"/>
                </a:solidFill>
                <a:latin typeface="Century Gothic" pitchFamily="34" charset="0"/>
              </a:rPr>
              <a:t>indefinitely</a:t>
            </a:r>
            <a:r>
              <a:rPr lang="en-US" sz="2800" i="1" dirty="0" smtClean="0">
                <a:solidFill>
                  <a:prstClr val="black"/>
                </a:solidFill>
                <a:latin typeface="Century Gothic" pitchFamily="34" charset="0"/>
              </a:rPr>
              <a:t>; OR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i="1" dirty="0" smtClean="0">
                <a:solidFill>
                  <a:prstClr val="black"/>
                </a:solidFill>
                <a:latin typeface="Century Gothic" pitchFamily="34" charset="0"/>
              </a:rPr>
              <a:t>Arrange with Washington State Archives for appraisal/transfer (at no cost)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AutoNum type="arabicPeriod"/>
            </a:pPr>
            <a:endParaRPr lang="en-US" sz="28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979">
            <a:off x="2222982" y="4732070"/>
            <a:ext cx="1307123" cy="19874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503328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For certain records, there is an intrinsic</a:t>
            </a:r>
          </a:p>
          <a:p>
            <a:r>
              <a:rPr lang="en-US" sz="1200" dirty="0"/>
              <a:t>archival value to the paper </a:t>
            </a:r>
            <a:r>
              <a:rPr lang="en-US" sz="1200" dirty="0" smtClean="0"/>
              <a:t>itself and the signature </a:t>
            </a:r>
            <a:r>
              <a:rPr lang="en-US" sz="1200" dirty="0"/>
              <a:t>or seals affixed. </a:t>
            </a:r>
          </a:p>
          <a:p>
            <a:endParaRPr lang="en-US" sz="1200" dirty="0" smtClean="0"/>
          </a:p>
          <a:p>
            <a:r>
              <a:rPr lang="en-US" sz="1200" dirty="0" smtClean="0"/>
              <a:t>For </a:t>
            </a:r>
            <a:r>
              <a:rPr lang="en-US" sz="1200" dirty="0"/>
              <a:t>other archival records the value</a:t>
            </a:r>
          </a:p>
          <a:p>
            <a:r>
              <a:rPr lang="en-US" sz="1200" dirty="0"/>
              <a:t>is in the </a:t>
            </a:r>
            <a:r>
              <a:rPr lang="en-US" sz="1200" dirty="0" smtClean="0"/>
              <a:t>information itself, and not the piece </a:t>
            </a:r>
            <a:r>
              <a:rPr lang="en-US" sz="1200" dirty="0"/>
              <a:t>of paper it is captured </a:t>
            </a:r>
            <a:r>
              <a:rPr lang="en-US" sz="1200" dirty="0" smtClean="0"/>
              <a:t>nor where it’s stored in (i.e</a:t>
            </a:r>
            <a:r>
              <a:rPr lang="en-US" sz="1200" dirty="0"/>
              <a:t>. database)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0"/>
            <a:ext cx="2057400" cy="21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75" y="586597"/>
            <a:ext cx="820649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 bwMode="auto">
          <a:xfrm>
            <a:off x="7781731" y="3722915"/>
            <a:ext cx="484632" cy="97840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45" y="4963886"/>
            <a:ext cx="81922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Essential records should have extra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protection and back up to be available for recovery and restoration to provide for the continuity of operations as soon as possible (RCW 40.10) and according to a disaster plan formulated by the agency.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89154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Check out our webinars: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Retention Schedules “Demystified” for a closer look at  how to use and interpret retention schedules</a:t>
            </a:r>
            <a:endParaRPr lang="en-US" sz="2600" dirty="0"/>
          </a:p>
        </p:txBody>
      </p:sp>
      <p:sp>
        <p:nvSpPr>
          <p:cNvPr id="5" name="Right Arrow 4"/>
          <p:cNvSpPr/>
          <p:nvPr/>
        </p:nvSpPr>
        <p:spPr>
          <a:xfrm>
            <a:off x="746233" y="45720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6622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electronic records?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exact same rules and requirements apply </a:t>
            </a:r>
            <a:r>
              <a:rPr lang="en-US" u="sng" dirty="0" smtClean="0"/>
              <a:t>equally</a:t>
            </a:r>
            <a:r>
              <a:rPr lang="en-US" dirty="0" smtClean="0"/>
              <a:t> to all</a:t>
            </a:r>
          </a:p>
          <a:p>
            <a:pPr marL="0" indent="0" algn="ctr">
              <a:buNone/>
            </a:pPr>
            <a:r>
              <a:rPr lang="en-US" dirty="0" smtClean="0"/>
              <a:t>records, information and data</a:t>
            </a:r>
          </a:p>
          <a:p>
            <a:pPr marL="0" indent="0" algn="ctr">
              <a:buNone/>
            </a:pPr>
            <a:r>
              <a:rPr lang="en-US" sz="2000" dirty="0" smtClean="0"/>
              <a:t> (created, received and used in connection with the transaction of public business) </a:t>
            </a:r>
          </a:p>
          <a:p>
            <a:pPr marL="0" indent="0" algn="ctr">
              <a:buNone/>
            </a:pPr>
            <a:r>
              <a:rPr lang="en-US" dirty="0" smtClean="0"/>
              <a:t>“Regardless of physical form and characteristics....”(Chapter RCW 40.14)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225730"/>
            <a:ext cx="182895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Paper or Electronic?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US" dirty="0" smtClean="0"/>
              <a:t>Regardless of how it was created: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the </a:t>
            </a:r>
            <a:r>
              <a:rPr lang="en-US" b="1" dirty="0" smtClean="0"/>
              <a:t>transaction of public business </a:t>
            </a:r>
            <a:r>
              <a:rPr lang="en-US" dirty="0" smtClean="0"/>
              <a:t>occurs in </a:t>
            </a:r>
            <a:r>
              <a:rPr lang="en-US" b="1" u="sng" dirty="0" smtClean="0"/>
              <a:t>paper</a:t>
            </a:r>
            <a:r>
              <a:rPr lang="en-US" dirty="0" smtClean="0"/>
              <a:t> then the </a:t>
            </a:r>
            <a:r>
              <a:rPr lang="en-US" u="sng" dirty="0" smtClean="0"/>
              <a:t>paper record </a:t>
            </a:r>
            <a:r>
              <a:rPr lang="en-US" dirty="0" smtClean="0"/>
              <a:t>is considered the primary copy and needs to be retained and managed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If the </a:t>
            </a:r>
            <a:r>
              <a:rPr lang="en-US" sz="3200" b="1" dirty="0" smtClean="0"/>
              <a:t>transaction of public business </a:t>
            </a:r>
            <a:r>
              <a:rPr lang="en-US" sz="3200" dirty="0" smtClean="0"/>
              <a:t>occurs </a:t>
            </a:r>
            <a:r>
              <a:rPr lang="en-US" sz="3200" b="1" u="sng" dirty="0" smtClean="0"/>
              <a:t>electronically</a:t>
            </a:r>
            <a:r>
              <a:rPr lang="en-US" dirty="0"/>
              <a:t> </a:t>
            </a:r>
            <a:r>
              <a:rPr lang="en-US" dirty="0" smtClean="0"/>
              <a:t>or “born digital” </a:t>
            </a:r>
            <a:r>
              <a:rPr lang="en-US" sz="3200" dirty="0" smtClean="0"/>
              <a:t>then the </a:t>
            </a:r>
            <a:r>
              <a:rPr lang="en-US" sz="3200" u="sng" dirty="0" smtClean="0"/>
              <a:t>electronic record</a:t>
            </a:r>
            <a:r>
              <a:rPr lang="en-US" sz="3200" dirty="0" smtClean="0"/>
              <a:t> is considered th</a:t>
            </a:r>
            <a:r>
              <a:rPr lang="en-US" dirty="0" smtClean="0"/>
              <a:t>e primary copy and needs to be maintained and managed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Born Digital? Keep It Digital!</a:t>
            </a: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b="1" dirty="0" smtClean="0">
                <a:latin typeface="Century Gothic" pitchFamily="34" charset="0"/>
              </a:rPr>
              <a:t>Electronic records </a:t>
            </a:r>
            <a:r>
              <a:rPr lang="en-US" b="1" u="sng" dirty="0" smtClean="0">
                <a:latin typeface="Century Gothic" pitchFamily="34" charset="0"/>
              </a:rPr>
              <a:t>must be retained </a:t>
            </a:r>
            <a:r>
              <a:rPr lang="en-US" b="1" dirty="0" smtClean="0">
                <a:latin typeface="Century Gothic" pitchFamily="34" charset="0"/>
              </a:rPr>
              <a:t>in electronic format </a:t>
            </a:r>
            <a:r>
              <a:rPr lang="en-US" dirty="0" smtClean="0">
                <a:latin typeface="Century Gothic" pitchFamily="34" charset="0"/>
              </a:rPr>
              <a:t>and </a:t>
            </a:r>
            <a:r>
              <a:rPr lang="en-US" b="1" dirty="0" smtClean="0">
                <a:latin typeface="Century Gothic" pitchFamily="34" charset="0"/>
              </a:rPr>
              <a:t>remain usable, searchable, retrievable and authentic for the length of the designated </a:t>
            </a:r>
          </a:p>
          <a:p>
            <a:pPr marL="0" indent="0" algn="ctr" eaLnBrk="1" hangingPunct="1">
              <a:buNone/>
            </a:pPr>
            <a:r>
              <a:rPr lang="en-US" b="1" dirty="0" smtClean="0">
                <a:latin typeface="Century Gothic" pitchFamily="34" charset="0"/>
              </a:rPr>
              <a:t>retention period</a:t>
            </a:r>
          </a:p>
          <a:p>
            <a:pPr eaLnBrk="1" hangingPunct="1"/>
            <a:endParaRPr lang="en-US" sz="1600" dirty="0" smtClean="0">
              <a:latin typeface="Century Gothic" pitchFamily="34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Century Gothic" pitchFamily="34" charset="0"/>
              </a:rPr>
              <a:t>Printing and retaining a hard copy is </a:t>
            </a:r>
            <a:r>
              <a:rPr lang="en-US" u="sng" dirty="0" smtClean="0">
                <a:latin typeface="Century Gothic" pitchFamily="34" charset="0"/>
              </a:rPr>
              <a:t>not</a:t>
            </a:r>
            <a:r>
              <a:rPr lang="en-US" dirty="0" smtClean="0">
                <a:latin typeface="Century Gothic" pitchFamily="34" charset="0"/>
              </a:rPr>
              <a:t> a substitute for the electronic version</a:t>
            </a:r>
          </a:p>
          <a:p>
            <a:pPr lvl="1" algn="r" eaLnBrk="1" hangingPunct="1">
              <a:buNone/>
            </a:pPr>
            <a:endParaRPr lang="en-US" dirty="0" smtClean="0">
              <a:latin typeface="Century Gothic" pitchFamily="34" charset="0"/>
            </a:endParaRPr>
          </a:p>
          <a:p>
            <a:pPr eaLnBrk="1" hangingPunct="1"/>
            <a:endParaRPr lang="en-US" sz="16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200" b="1" dirty="0" smtClean="0">
                <a:latin typeface="Century Gothic" pitchFamily="34" charset="0"/>
              </a:rPr>
              <a:t>WAC 434-662-040</a:t>
            </a:r>
          </a:p>
        </p:txBody>
      </p:sp>
    </p:spTree>
    <p:extLst>
      <p:ext uri="{BB962C8B-B14F-4D97-AF65-F5344CB8AC3E}">
        <p14:creationId xmlns:p14="http://schemas.microsoft.com/office/powerpoint/2010/main" val="9760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“Born-Digital” </a:t>
            </a:r>
            <a:endParaRPr lang="en-US" sz="40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722437"/>
            <a:ext cx="8229600" cy="475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dirty="0" smtClean="0">
                <a:latin typeface="Century Gothic" pitchFamily="34" charset="0"/>
              </a:rPr>
              <a:t>Metadata</a:t>
            </a:r>
            <a:r>
              <a:rPr lang="en-US" dirty="0" smtClean="0">
                <a:latin typeface="Century Gothic" pitchFamily="34" charset="0"/>
              </a:rPr>
              <a:t> associated with “born digital” records establishes the authenticity of the record, providing evidence of the transaction taking place</a:t>
            </a:r>
          </a:p>
          <a:p>
            <a:pPr eaLnBrk="1" hangingPunct="1"/>
            <a:r>
              <a:rPr lang="en-US" dirty="0" smtClean="0">
                <a:latin typeface="Century Gothic" pitchFamily="34" charset="0"/>
              </a:rPr>
              <a:t>Printing electronic records (e.g. emails) removes/disconnects that record from  the metadata that authenticates it as an electronic record </a:t>
            </a:r>
          </a:p>
          <a:p>
            <a:pPr eaLnBrk="1" hangingPunct="1"/>
            <a:endParaRPr lang="en-US" dirty="0" smtClean="0">
              <a:latin typeface="Century Gothic" pitchFamily="34" charset="0"/>
            </a:endParaRPr>
          </a:p>
          <a:p>
            <a:pPr eaLnBrk="1" hangingPunct="1"/>
            <a:endParaRPr lang="en-US" sz="1600" dirty="0" smtClean="0">
              <a:latin typeface="Century Gothic" pitchFamily="34" charset="0"/>
            </a:endParaRPr>
          </a:p>
          <a:p>
            <a:pPr eaLnBrk="1" hangingPunct="1"/>
            <a:endParaRPr lang="en-US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Paper or Electronic?</a:t>
            </a:r>
            <a:endParaRPr lang="en-US" sz="400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>
                <a:latin typeface="Century Gothic" pitchFamily="34" charset="0"/>
              </a:rPr>
              <a:t>Example #1: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Employee contracts are drafted using Microsoft Word and then printed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New hire and agency staff sign the printed contract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Transaction of public business occurs in </a:t>
            </a:r>
            <a:r>
              <a:rPr lang="en-US" sz="3200" b="1" u="sng" dirty="0" smtClean="0">
                <a:latin typeface="Century Gothic" pitchFamily="34" charset="0"/>
              </a:rPr>
              <a:t>paper</a:t>
            </a:r>
            <a:r>
              <a:rPr lang="en-US" sz="3200" dirty="0" smtClean="0">
                <a:latin typeface="Century Gothic" pitchFamily="34" charset="0"/>
              </a:rPr>
              <a:t> so the </a:t>
            </a:r>
            <a:r>
              <a:rPr lang="en-US" sz="3200" u="sng" dirty="0" smtClean="0">
                <a:latin typeface="Century Gothic" pitchFamily="34" charset="0"/>
              </a:rPr>
              <a:t>signed paper contract</a:t>
            </a:r>
            <a:r>
              <a:rPr lang="en-US" sz="3200" dirty="0" smtClean="0">
                <a:latin typeface="Century Gothic" pitchFamily="34" charset="0"/>
              </a:rPr>
              <a:t> need to be retained</a:t>
            </a:r>
          </a:p>
          <a:p>
            <a:pPr eaLnBrk="1" hangingPunct="1"/>
            <a:endParaRPr lang="en-US" sz="16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is “Born Digital”? #2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18563" y="1989450"/>
            <a:ext cx="8229600" cy="45637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/>
            <a:r>
              <a:rPr lang="en-US" dirty="0" smtClean="0"/>
              <a:t>A request to change a student’s address is submitted in hard copy to the school </a:t>
            </a:r>
          </a:p>
          <a:p>
            <a:pPr lvl="1" eaLnBrk="1" hangingPunct="1"/>
            <a:r>
              <a:rPr lang="en-US" dirty="0" smtClean="0"/>
              <a:t>Information is transcribed into database</a:t>
            </a:r>
          </a:p>
          <a:p>
            <a:pPr lvl="1" eaLnBrk="1" hangingPunct="1"/>
            <a:r>
              <a:rPr lang="en-US" dirty="0" smtClean="0"/>
              <a:t>Transaction and authority given to make change occurs in paper, so the submitted hardcopy record need to be retained – that </a:t>
            </a:r>
            <a:r>
              <a:rPr lang="en-US" u="sng" dirty="0" smtClean="0"/>
              <a:t>form is the evidence and the authority to make the change requested</a:t>
            </a:r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7242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Bridging the gap</a:t>
            </a:r>
            <a:br>
              <a:rPr lang="en-US" sz="3600" dirty="0" smtClean="0"/>
            </a:br>
            <a:r>
              <a:rPr lang="en-US" sz="3600" dirty="0" smtClean="0"/>
              <a:t>Scanning and tossing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3" y="20574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Still have a lot of paper!</a:t>
            </a:r>
          </a:p>
          <a:p>
            <a:pPr algn="ctr"/>
            <a:r>
              <a:rPr lang="en-US" sz="4000" dirty="0" smtClean="0"/>
              <a:t>Want to transition from hybrid to completely digital processes</a:t>
            </a:r>
          </a:p>
        </p:txBody>
      </p:sp>
      <p:pic>
        <p:nvPicPr>
          <p:cNvPr id="1027" name="Picture 3" descr="C:\Users\leslie.koziara\AppData\Local\Microsoft\Windows\Temporary Internet Files\Content.IE5\YJB9L6PN\MC9002336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697" y="4648200"/>
            <a:ext cx="3237373" cy="184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3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4000"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6363"/>
            <a:ext cx="9144000" cy="18774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98563" lvl="2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Elected and appointed officials</a:t>
            </a:r>
          </a:p>
          <a:p>
            <a:pPr marL="1198563" lvl="2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Public employees</a:t>
            </a:r>
          </a:p>
          <a:p>
            <a:pPr marL="1198563" lvl="2" indent="-2841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Contractors and volunteers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entury Gothic" pitchFamily="34" charset="0"/>
              </a:rPr>
              <a:t>Regardless of </a:t>
            </a:r>
            <a:r>
              <a:rPr lang="en-US" sz="4000" i="1" dirty="0" smtClean="0">
                <a:latin typeface="Century Gothic" pitchFamily="34" charset="0"/>
              </a:rPr>
              <a:t>who</a:t>
            </a:r>
            <a:r>
              <a:rPr lang="en-US" sz="4000" dirty="0" smtClean="0">
                <a:latin typeface="Century Gothic" pitchFamily="34" charset="0"/>
              </a:rPr>
              <a:t> creates it</a:t>
            </a:r>
            <a:endParaRPr lang="en-US" sz="40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033897"/>
            <a:ext cx="8077200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Anyone</a:t>
            </a:r>
            <a:r>
              <a:rPr lang="en-US" sz="3200" dirty="0" smtClean="0">
                <a:latin typeface="Century Gothic" pitchFamily="34" charset="0"/>
              </a:rPr>
              <a:t> who </a:t>
            </a:r>
            <a:r>
              <a:rPr lang="en-US" sz="3200" i="1" u="sng" dirty="0" smtClean="0">
                <a:latin typeface="Century Gothic" pitchFamily="34" charset="0"/>
              </a:rPr>
              <a:t>creates</a:t>
            </a:r>
            <a:r>
              <a:rPr lang="en-US" sz="3200" i="1" dirty="0" smtClean="0">
                <a:latin typeface="Century Gothic" pitchFamily="34" charset="0"/>
              </a:rPr>
              <a:t>, </a:t>
            </a:r>
            <a:r>
              <a:rPr lang="en-US" sz="3200" i="1" u="sng" dirty="0" smtClean="0">
                <a:latin typeface="Century Gothic" pitchFamily="34" charset="0"/>
              </a:rPr>
              <a:t>receives, uses</a:t>
            </a:r>
            <a:r>
              <a:rPr lang="en-US" sz="3200" i="1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public records while working on behalf of a government agency, commission, board or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“Scanning and Tossing”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can consider “scanning and tossing” paper based primary records and convert them to a digital format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more information, check out the webinar “Scanning and Tossing -  Requirements for Imaging” on the online training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 = 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4403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Every job has some required administrative processes as part of job (like it or not, comes with the territory) – managing information and housekeeping is one! 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Frequently remind staff of their “to-do” list of chores– create policies (maybe make it part of their performance evaluations)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Spring and fall cleaning (disposition) needs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to be regularly scheduled as well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Make training on public records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mandatory for everyone in agency!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19600"/>
            <a:ext cx="1485900" cy="14151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53150" y="59436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RM supports an </a:t>
            </a:r>
          </a:p>
          <a:p>
            <a:r>
              <a:rPr lang="en-US" b="1" dirty="0" smtClean="0"/>
              <a:t>open and </a:t>
            </a:r>
          </a:p>
          <a:p>
            <a:r>
              <a:rPr lang="en-US" b="1" dirty="0" smtClean="0"/>
              <a:t>transparent </a:t>
            </a:r>
          </a:p>
          <a:p>
            <a:r>
              <a:rPr lang="en-US" b="1" dirty="0" smtClean="0"/>
              <a:t>government!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8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Don’t worry, be happy </a:t>
            </a:r>
            <a:br>
              <a:rPr lang="en-US" sz="3600" dirty="0" smtClean="0"/>
            </a:br>
            <a:r>
              <a:rPr lang="en-US" sz="3600" dirty="0" smtClean="0"/>
              <a:t>(and organized!)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Keeping it tidy </a:t>
            </a:r>
            <a:r>
              <a:rPr lang="en-US" dirty="0" smtClean="0"/>
              <a:t>and organized means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dirty="0"/>
              <a:t>you don’t have to worry about having unexpected guests drop </a:t>
            </a:r>
            <a:r>
              <a:rPr lang="en-US" dirty="0" smtClean="0"/>
              <a:t>in!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 (like the auditor or 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 smtClean="0"/>
              <a:t>public records requestor</a:t>
            </a:r>
            <a:r>
              <a:rPr lang="en-US" b="1" i="1" dirty="0"/>
              <a:t>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Keep your records specialists, IT , legal and risk team in the loop!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Records are informational assets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Manage your assets!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Records management is the key to success!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0600"/>
            <a:ext cx="1985236" cy="17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Stay Current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3276600"/>
            <a:ext cx="838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608" y="2120963"/>
            <a:ext cx="8382000" cy="3225674"/>
          </a:xfrm>
          <a:prstGeom prst="rect">
            <a:avLst/>
          </a:prstGeom>
          <a:ln>
            <a:solidFill>
              <a:srgbClr val="70D52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8" y="5876622"/>
            <a:ext cx="8534400" cy="844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491482"/>
            <a:ext cx="51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Subscribe to our listserv for notifications and updates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532253"/>
            <a:ext cx="375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CONTINUOUS UPDATES TO TRAINING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0" hangingPunct="0">
              <a:lnSpc>
                <a:spcPct val="90000"/>
              </a:lnSpc>
              <a:buNone/>
            </a:pPr>
            <a:r>
              <a:rPr lang="en-US" sz="3600" b="1" dirty="0"/>
              <a:t>Thank </a:t>
            </a:r>
            <a:r>
              <a:rPr lang="en-US" sz="3600" b="1" dirty="0" smtClean="0"/>
              <a:t>you for attending!</a:t>
            </a:r>
            <a:endParaRPr lang="en-US" sz="3600" b="1" dirty="0"/>
          </a:p>
          <a:p>
            <a:pPr marL="0" indent="0" algn="ctr" eaLnBrk="0" hangingPunct="0">
              <a:lnSpc>
                <a:spcPct val="90000"/>
              </a:lnSpc>
              <a:buNone/>
            </a:pPr>
            <a:endParaRPr lang="en-US" sz="3600" dirty="0" smtClean="0"/>
          </a:p>
          <a:p>
            <a:pPr marL="0" indent="0" algn="ctr" eaLnBrk="0" hangingPunct="0">
              <a:lnSpc>
                <a:spcPct val="90000"/>
              </a:lnSpc>
              <a:buNone/>
            </a:pPr>
            <a:r>
              <a:rPr lang="en-US" sz="3600" dirty="0" smtClean="0"/>
              <a:t>Questions?</a:t>
            </a:r>
          </a:p>
          <a:p>
            <a:pPr marL="0" indent="0" algn="ctr" eaLnBrk="0" hangingPunct="0">
              <a:lnSpc>
                <a:spcPct val="90000"/>
              </a:lnSpc>
              <a:buNone/>
            </a:pPr>
            <a:r>
              <a:rPr lang="en-US" sz="3600" dirty="0" smtClean="0"/>
              <a:t>recordsmanagement@sos.wa.gov</a:t>
            </a:r>
            <a:endParaRPr lang="en-US" sz="3600" dirty="0"/>
          </a:p>
          <a:p>
            <a:pPr marL="0" indent="0" algn="ctr" eaLnBrk="0" hangingPunct="0">
              <a:lnSpc>
                <a:spcPct val="90000"/>
              </a:lnSpc>
              <a:buNone/>
            </a:pPr>
            <a:endParaRPr lang="en-US" sz="3600" dirty="0" smtClean="0"/>
          </a:p>
          <a:p>
            <a:pPr marL="0" indent="0" algn="ctr" eaLnBrk="0" hangingPunct="0">
              <a:lnSpc>
                <a:spcPct val="90000"/>
              </a:lnSpc>
              <a:buNone/>
            </a:pPr>
            <a:endParaRPr lang="en-US" sz="3600" dirty="0" smtClean="0"/>
          </a:p>
          <a:p>
            <a:pPr marL="0" indent="0" algn="ctr" eaLnBrk="0" hangingPunct="0">
              <a:lnSpc>
                <a:spcPct val="90000"/>
              </a:lnSpc>
              <a:buNone/>
            </a:pPr>
            <a:r>
              <a:rPr lang="en-US" sz="3600" dirty="0" smtClean="0"/>
              <a:t>Washington </a:t>
            </a:r>
            <a:r>
              <a:rPr lang="en-US" sz="3600" dirty="0"/>
              <a:t>State </a:t>
            </a:r>
            <a:r>
              <a:rPr lang="en-US" sz="3600" dirty="0" smtClean="0"/>
              <a:t>Archives</a:t>
            </a:r>
            <a:endParaRPr lang="en-US" sz="3600" dirty="0"/>
          </a:p>
          <a:p>
            <a:pPr marL="0" indent="0" algn="ctr" eaLnBrk="0" hangingPunct="0">
              <a:lnSpc>
                <a:spcPct val="90000"/>
              </a:lnSpc>
              <a:buNone/>
            </a:pPr>
            <a:r>
              <a:rPr lang="en-US" sz="3600" i="1" dirty="0" smtClean="0"/>
              <a:t>Partners in preservation </a:t>
            </a:r>
            <a:r>
              <a:rPr lang="en-US" sz="3600" i="1" dirty="0"/>
              <a:t>and </a:t>
            </a:r>
            <a:r>
              <a:rPr lang="en-US" sz="3600" i="1" dirty="0" err="1"/>
              <a:t>access</a:t>
            </a:r>
            <a:r>
              <a:rPr lang="en-US" sz="3600" i="1" dirty="0" err="1">
                <a:solidFill>
                  <a:schemeClr val="bg1"/>
                </a:solidFill>
              </a:rPr>
              <a:t>s</a:t>
            </a:r>
            <a:endParaRPr lang="en-US" sz="3600" i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RCW 40.14.010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2800" dirty="0" smtClean="0"/>
              <a:t>  </a:t>
            </a:r>
            <a:r>
              <a:rPr lang="en-US" sz="2800" b="1" u="sng" dirty="0" smtClean="0"/>
              <a:t>Definition</a:t>
            </a:r>
            <a:r>
              <a:rPr lang="en-US" sz="2800" b="1" dirty="0" smtClean="0"/>
              <a:t> and classification of public records</a:t>
            </a:r>
          </a:p>
          <a:p>
            <a:pPr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600" i="1" dirty="0" smtClean="0"/>
              <a:t>“Public records shall include any paper, correspondence, completed form, bound record book, photograph, film, sound recording, map, drawing, machine-readable material.…</a:t>
            </a:r>
          </a:p>
          <a:p>
            <a:pPr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600" b="1" i="1" u="sng" dirty="0" smtClean="0"/>
              <a:t>regardless of physical form or characteristics, </a:t>
            </a:r>
          </a:p>
          <a:p>
            <a:pPr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600" b="1" i="1" u="sng" dirty="0" smtClean="0"/>
              <a:t>and including such copies thereof, that have been made by or received by any agency of the state of Washington in connection with the transaction of public business”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79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Regardless of format, device and location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82613" lvl="0" indent="-476250" algn="ctr">
              <a:buNone/>
              <a:defRPr/>
            </a:pPr>
            <a:r>
              <a:rPr lang="en-US" b="1" i="1" dirty="0" smtClean="0"/>
              <a:t>Related to and used for the conduct of the business of government:</a:t>
            </a:r>
          </a:p>
          <a:p>
            <a:pPr marL="582613" lvl="0" indent="-476250">
              <a:defRPr/>
            </a:pPr>
            <a:endParaRPr lang="en-US" dirty="0" smtClean="0"/>
          </a:p>
          <a:p>
            <a:pPr marL="582613" lvl="0" indent="-476250">
              <a:defRPr/>
            </a:pPr>
            <a:r>
              <a:rPr lang="en-US" b="1" dirty="0" smtClean="0"/>
              <a:t>Regardless of format:</a:t>
            </a:r>
          </a:p>
          <a:p>
            <a:pPr marL="582613" lvl="0" indent="-476250">
              <a:buNone/>
              <a:defRPr/>
            </a:pPr>
            <a:r>
              <a:rPr lang="en-US" dirty="0" smtClean="0"/>
              <a:t>	Clay tablet, pen and paper, phone, e-mails, word docs, excel spreadsheets, databases, websites, blogs, wikis, social media,  or any other emerging applications or platforms</a:t>
            </a:r>
          </a:p>
          <a:p>
            <a:pPr marL="582613" lvl="0" indent="-476250">
              <a:buNone/>
              <a:defRPr/>
            </a:pPr>
            <a:r>
              <a:rPr lang="en-US" dirty="0" smtClean="0"/>
              <a:t>	</a:t>
            </a:r>
          </a:p>
          <a:p>
            <a:pPr marL="582613" lvl="0" indent="-476250">
              <a:defRPr/>
            </a:pPr>
            <a:r>
              <a:rPr lang="en-US" b="1" dirty="0" smtClean="0"/>
              <a:t>Regardless of device used to create it:</a:t>
            </a:r>
          </a:p>
          <a:p>
            <a:pPr marL="582613" lvl="0" indent="-476250">
              <a:buNone/>
              <a:defRPr/>
            </a:pPr>
            <a:r>
              <a:rPr lang="en-US" dirty="0" smtClean="0"/>
              <a:t>	Main frame computer, PC, laptop, smart phone, notebook, tablet, Google glasses or any other emerging technologies	</a:t>
            </a:r>
          </a:p>
          <a:p>
            <a:pPr marL="582613" lvl="0" indent="-476250">
              <a:defRPr/>
            </a:pPr>
            <a:r>
              <a:rPr lang="en-US" b="1" dirty="0" smtClean="0"/>
              <a:t>Regardless of location/where it’s stored or accessed:</a:t>
            </a:r>
          </a:p>
          <a:p>
            <a:pPr marL="582613" lvl="0" indent="-476250">
              <a:buNone/>
              <a:defRPr/>
            </a:pPr>
            <a:r>
              <a:rPr lang="en-US" dirty="0" smtClean="0"/>
              <a:t>	PC, laptop, flash drive, smart phone, notebook, tablet, or the cloud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9624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82613" marR="0" lvl="0" indent="-476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82613" marR="0" lvl="0" indent="-476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</a:t>
            </a:r>
          </a:p>
          <a:p>
            <a:pPr marL="582613" marR="0" lvl="0" indent="-476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</a:t>
            </a:r>
          </a:p>
          <a:p>
            <a:pPr marL="582613" marR="0" lvl="0" indent="-476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/>
          </p:nvPr>
        </p:nvSpPr>
        <p:spPr bwMode="auto">
          <a:xfrm>
            <a:off x="228600" y="609600"/>
            <a:ext cx="8534400" cy="586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4000" dirty="0" smtClean="0"/>
              <a:t>What else is a public record?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en-US" sz="4000" dirty="0" smtClean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 smtClean="0"/>
              <a:t>Public records are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 smtClean="0"/>
              <a:t> </a:t>
            </a:r>
            <a:r>
              <a:rPr lang="en-US" sz="4000" b="1" u="sng" dirty="0" smtClean="0"/>
              <a:t>informational assets </a:t>
            </a:r>
          </a:p>
          <a:p>
            <a:pPr algn="ctr">
              <a:buFontTx/>
              <a:buNone/>
            </a:pPr>
            <a:r>
              <a:rPr lang="en-US" dirty="0" smtClean="0"/>
              <a:t>While ordinary and mundane to most,  records are a vital necessity!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800" dirty="0" smtClean="0"/>
              <a:t>People come and go, leadership changes – agencies continue on the business of government</a:t>
            </a:r>
          </a:p>
          <a:p>
            <a:pPr algn="ctr"/>
            <a:r>
              <a:rPr lang="en-US" sz="2800" dirty="0" smtClean="0"/>
              <a:t>Records provide the continuity for the </a:t>
            </a:r>
            <a:r>
              <a:rPr lang="en-US" sz="2800" u="sng" dirty="0" smtClean="0"/>
              <a:t>ongoing operations and mission of the agency</a:t>
            </a:r>
          </a:p>
        </p:txBody>
      </p:sp>
    </p:spTree>
    <p:extLst>
      <p:ext uri="{BB962C8B-B14F-4D97-AF65-F5344CB8AC3E}">
        <p14:creationId xmlns:p14="http://schemas.microsoft.com/office/powerpoint/2010/main" val="12168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Once upon a 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44958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7526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Records were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organized and stored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in a central location  - it was part of the business process!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It was a </a:t>
            </a:r>
            <a:r>
              <a:rPr lang="en-US" b="1" i="1" dirty="0" smtClean="0">
                <a:latin typeface="Century Gothic" panose="020B0502020202020204" pitchFamily="34" charset="0"/>
              </a:rPr>
              <a:t>controlled environment</a:t>
            </a:r>
            <a:r>
              <a:rPr lang="en-US" dirty="0" smtClean="0">
                <a:latin typeface="Century Gothic" panose="020B0502020202020204" pitchFamily="34" charset="0"/>
              </a:rPr>
              <a:t> and sometimes even locked!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File cabinets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File rooms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Employees </a:t>
            </a:r>
            <a:r>
              <a:rPr lang="en-US" b="1" i="1" dirty="0" smtClean="0">
                <a:latin typeface="Century Gothic" panose="020B0502020202020204" pitchFamily="34" charset="0"/>
              </a:rPr>
              <a:t>KNEW</a:t>
            </a:r>
            <a:r>
              <a:rPr lang="en-US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Where and how to file or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     handed over to secretary/file clerk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Where to go or who to ask to retrieve files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governance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With technology, tasks and development work shifted into the hands of end users</a:t>
            </a:r>
          </a:p>
          <a:p>
            <a:r>
              <a:rPr lang="en-US" dirty="0" smtClean="0"/>
              <a:t>There were no tools or any strategies put into place </a:t>
            </a:r>
            <a:r>
              <a:rPr lang="en-US" b="1" i="1" dirty="0" smtClean="0"/>
              <a:t>up front </a:t>
            </a:r>
            <a:r>
              <a:rPr lang="en-US" dirty="0" smtClean="0"/>
              <a:t>to assist or organize electronic records, and the traditional secretaries and file clerks* went away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000" dirty="0" err="1" smtClean="0"/>
              <a:t>fka</a:t>
            </a:r>
            <a:r>
              <a:rPr lang="en-US" sz="2000" dirty="0" smtClean="0"/>
              <a:t> dragon ladies (no offense to dragons or ladies)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76800"/>
            <a:ext cx="16474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EWUPACEUPKES-170-10944</_dlc_DocId>
    <_dlc_DocIdUrl xmlns="ab5d7b00-834a-4efe-8968-9d97478a3691">
      <Url>http://stage-des/_layouts/DocIdRedir.aspx?ID=EWUPACEUPKES-170-10944</Url>
      <Description>EWUPACEUPKES-170-10944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417d0c62ca7cc7340a780b8273b09c1b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2ceb868e2ba9563f7e35cb39d6fa7c3a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828AC5-3522-4DF4-B1B8-CF156F5AD530}"/>
</file>

<file path=customXml/itemProps2.xml><?xml version="1.0" encoding="utf-8"?>
<ds:datastoreItem xmlns:ds="http://schemas.openxmlformats.org/officeDocument/2006/customXml" ds:itemID="{83250B0C-367C-44D1-8595-CA98E3708168}"/>
</file>

<file path=customXml/itemProps3.xml><?xml version="1.0" encoding="utf-8"?>
<ds:datastoreItem xmlns:ds="http://schemas.openxmlformats.org/officeDocument/2006/customXml" ds:itemID="{49595895-5983-4629-BB13-B967A270E06C}"/>
</file>

<file path=customXml/itemProps4.xml><?xml version="1.0" encoding="utf-8"?>
<ds:datastoreItem xmlns:ds="http://schemas.openxmlformats.org/officeDocument/2006/customXml" ds:itemID="{CBDEFDCE-2271-4D0D-9D55-850541E3D8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2156</Words>
  <Application>Microsoft Office PowerPoint</Application>
  <PresentationFormat>On-screen Show (4:3)</PresentationFormat>
  <Paragraphs>347</Paragraphs>
  <Slides>45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Office Theme</vt:lpstr>
      <vt:lpstr>1_Office Theme</vt:lpstr>
      <vt:lpstr>PowerPoint Presentation</vt:lpstr>
      <vt:lpstr>PowerPoint Presentation</vt:lpstr>
      <vt:lpstr>40.14 RCW vs. 42.56 RCW</vt:lpstr>
      <vt:lpstr>PowerPoint Presentation</vt:lpstr>
      <vt:lpstr>RCW 40.14.010</vt:lpstr>
      <vt:lpstr>Regardless of format, device and location</vt:lpstr>
      <vt:lpstr>PowerPoint Presentation</vt:lpstr>
      <vt:lpstr>Once upon a time</vt:lpstr>
      <vt:lpstr>Losing governance</vt:lpstr>
      <vt:lpstr>It’s a part of business - THEN</vt:lpstr>
      <vt:lpstr>Doing business now</vt:lpstr>
      <vt:lpstr>PowerPoint Presentation</vt:lpstr>
      <vt:lpstr>It’s All About Classification</vt:lpstr>
      <vt:lpstr>What is Records Management?</vt:lpstr>
      <vt:lpstr>Disposition is a VERB</vt:lpstr>
      <vt:lpstr>Who cares?  And why should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Retention Schedule?</vt:lpstr>
      <vt:lpstr>All schedules include:</vt:lpstr>
      <vt:lpstr>State Government</vt:lpstr>
      <vt:lpstr>First line of defense</vt:lpstr>
      <vt:lpstr>Meeting requirements </vt:lpstr>
      <vt:lpstr>CONTENT AND CONTEXT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What about electronic records?</vt:lpstr>
      <vt:lpstr>Paper or Electronic?</vt:lpstr>
      <vt:lpstr>Born Digital? Keep It Digital!</vt:lpstr>
      <vt:lpstr>“Born-Digital” </vt:lpstr>
      <vt:lpstr>Paper or Electronic?</vt:lpstr>
      <vt:lpstr>What is “Born Digital”? #2</vt:lpstr>
      <vt:lpstr>Bridging the gap Scanning and tossing</vt:lpstr>
      <vt:lpstr>“Scanning and Tossing”</vt:lpstr>
      <vt:lpstr>RM = Housekeeping</vt:lpstr>
      <vt:lpstr>Don’t worry, be happy  (and organized!)</vt:lpstr>
      <vt:lpstr>Important to remember</vt:lpstr>
      <vt:lpstr>How To Stay Current</vt:lpstr>
      <vt:lpstr>You are not alone!</vt:lpstr>
    </vt:vector>
  </TitlesOfParts>
  <Company>Secretary of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Management - The Basics and Why it Matters</dc:title>
  <dc:creator>holly.harris</dc:creator>
  <cp:lastModifiedBy>Leslie Koziara</cp:lastModifiedBy>
  <cp:revision>338</cp:revision>
  <dcterms:created xsi:type="dcterms:W3CDTF">2013-06-18T17:57:49Z</dcterms:created>
  <dcterms:modified xsi:type="dcterms:W3CDTF">2015-09-11T16:59:16Z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_dlc_DocIdItemGuid">
    <vt:lpwstr>786bfaaa-fe2b-427d-803c-2a10398770d5</vt:lpwstr>
  </property>
</Properties>
</file>