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7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54.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6.xml" ContentType="application/vnd.openxmlformats-officedocument.presentationml.slide+xml"/>
  <Override PartName="/ppt/slides/slide92.xml" ContentType="application/vnd.openxmlformats-officedocument.presentationml.slide+xml"/>
  <Override PartName="/ppt/slides/slide98.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9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62.xml" ContentType="application/vnd.openxmlformats-officedocument.presentationml.slide+xml"/>
  <Override PartName="/ppt/slides/slide107.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103.xml" ContentType="application/vnd.openxmlformats-officedocument.presentationml.slide+xml"/>
  <Override PartName="/ppt/slides/slide68.xml" ContentType="application/vnd.openxmlformats-officedocument.presentationml.slide+xml"/>
  <Override PartName="/ppt/slides/slide105.xml" ContentType="application/vnd.openxmlformats-officedocument.presentationml.slide+xml"/>
  <Override PartName="/ppt/slides/slide69.xml" ContentType="application/vnd.openxmlformats-officedocument.presentationml.slide+xml"/>
  <Override PartName="/ppt/slides/slide104.xml" ContentType="application/vnd.openxmlformats-officedocument.presentationml.slide+xml"/>
  <Override PartName="/ppt/slides/slide106.xml" ContentType="application/vnd.openxmlformats-officedocument.presentationml.slide+xml"/>
  <Override PartName="/ppt/slides/slide7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4.xml" ContentType="application/vnd.openxmlformats-officedocument.presentationml.notesSlide+xml"/>
  <Override PartName="/ppt/notesSlides/notesSlide39.xml" ContentType="application/vnd.openxmlformats-officedocument.presentationml.notesSlide+xml"/>
  <Override PartName="/ppt/notesSlides/notesSlide105.xml" ContentType="application/vnd.openxmlformats-officedocument.presentationml.notesSlide+xml"/>
  <Override PartName="/ppt/notesSlides/notesSlide55.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72.xml" ContentType="application/vnd.openxmlformats-officedocument.presentationml.notesSlide+xml"/>
  <Override PartName="/ppt/notesSlides/notesSlide82.xml" ContentType="application/vnd.openxmlformats-officedocument.presentationml.notesSlide+xml"/>
  <Override PartName="/ppt/notesSlides/notesSlide63.xml" ContentType="application/vnd.openxmlformats-officedocument.presentationml.notesSlide+xml"/>
  <Override PartName="/ppt/notesSlides/notesSlide59.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62.xml" ContentType="application/vnd.openxmlformats-officedocument.presentationml.notesSlide+xml"/>
  <Override PartName="/ppt/notesSlides/notesSlide70.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58.xml" ContentType="application/vnd.openxmlformats-officedocument.presentationml.notesSlide+xml"/>
  <Override PartName="/ppt/notesSlides/notesSlide65.xml" ContentType="application/vnd.openxmlformats-officedocument.presentationml.notesSlide+xml"/>
  <Override PartName="/ppt/notesSlides/notesSlide57.xml" ContentType="application/vnd.openxmlformats-officedocument.presentationml.notesSlide+xml"/>
  <Override PartName="/ppt/notesSlides/notesSlide6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69.xml" ContentType="application/vnd.openxmlformats-officedocument.presentationml.notesSlide+xml"/>
  <Override PartName="/ppt/theme/themeOverride1.xml" ContentType="application/vnd.openxmlformats-officedocument.themeOverride+xml"/>
  <Override PartName="/ppt/diagrams/layout3.xml" ContentType="application/vnd.openxmlformats-officedocument.drawingml.diagramLayout+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 id="2147483804" r:id="rId2"/>
  </p:sldMasterIdLst>
  <p:notesMasterIdLst>
    <p:notesMasterId r:id="rId110"/>
  </p:notesMasterIdLst>
  <p:sldIdLst>
    <p:sldId id="513" r:id="rId3"/>
    <p:sldId id="258" r:id="rId4"/>
    <p:sldId id="500" r:id="rId5"/>
    <p:sldId id="450" r:id="rId6"/>
    <p:sldId id="451" r:id="rId7"/>
    <p:sldId id="453" r:id="rId8"/>
    <p:sldId id="455" r:id="rId9"/>
    <p:sldId id="456" r:id="rId10"/>
    <p:sldId id="448" r:id="rId11"/>
    <p:sldId id="320" r:id="rId12"/>
    <p:sldId id="286" r:id="rId13"/>
    <p:sldId id="422" r:id="rId14"/>
    <p:sldId id="428" r:id="rId15"/>
    <p:sldId id="432" r:id="rId16"/>
    <p:sldId id="430" r:id="rId17"/>
    <p:sldId id="431" r:id="rId18"/>
    <p:sldId id="336" r:id="rId19"/>
    <p:sldId id="310" r:id="rId20"/>
    <p:sldId id="341" r:id="rId21"/>
    <p:sldId id="344" r:id="rId22"/>
    <p:sldId id="436" r:id="rId23"/>
    <p:sldId id="466" r:id="rId24"/>
    <p:sldId id="467" r:id="rId25"/>
    <p:sldId id="487" r:id="rId26"/>
    <p:sldId id="488" r:id="rId27"/>
    <p:sldId id="489" r:id="rId28"/>
    <p:sldId id="490" r:id="rId29"/>
    <p:sldId id="494" r:id="rId30"/>
    <p:sldId id="495" r:id="rId31"/>
    <p:sldId id="496" r:id="rId32"/>
    <p:sldId id="497" r:id="rId33"/>
    <p:sldId id="498" r:id="rId34"/>
    <p:sldId id="499" r:id="rId35"/>
    <p:sldId id="468" r:id="rId36"/>
    <p:sldId id="346" r:id="rId37"/>
    <p:sldId id="347" r:id="rId38"/>
    <p:sldId id="348" r:id="rId39"/>
    <p:sldId id="352" r:id="rId40"/>
    <p:sldId id="350" r:id="rId41"/>
    <p:sldId id="351" r:id="rId42"/>
    <p:sldId id="353" r:id="rId43"/>
    <p:sldId id="354" r:id="rId44"/>
    <p:sldId id="445" r:id="rId45"/>
    <p:sldId id="446" r:id="rId46"/>
    <p:sldId id="356" r:id="rId47"/>
    <p:sldId id="357" r:id="rId48"/>
    <p:sldId id="424" r:id="rId49"/>
    <p:sldId id="367" r:id="rId50"/>
    <p:sldId id="359" r:id="rId51"/>
    <p:sldId id="425" r:id="rId52"/>
    <p:sldId id="365" r:id="rId53"/>
    <p:sldId id="368" r:id="rId54"/>
    <p:sldId id="371" r:id="rId55"/>
    <p:sldId id="372" r:id="rId56"/>
    <p:sldId id="373" r:id="rId57"/>
    <p:sldId id="374" r:id="rId58"/>
    <p:sldId id="426" r:id="rId59"/>
    <p:sldId id="427" r:id="rId60"/>
    <p:sldId id="377" r:id="rId61"/>
    <p:sldId id="378" r:id="rId62"/>
    <p:sldId id="508" r:id="rId63"/>
    <p:sldId id="379" r:id="rId64"/>
    <p:sldId id="380" r:id="rId65"/>
    <p:sldId id="383" r:id="rId66"/>
    <p:sldId id="384" r:id="rId67"/>
    <p:sldId id="385" r:id="rId68"/>
    <p:sldId id="386" r:id="rId69"/>
    <p:sldId id="387" r:id="rId70"/>
    <p:sldId id="389" r:id="rId71"/>
    <p:sldId id="395" r:id="rId72"/>
    <p:sldId id="457" r:id="rId73"/>
    <p:sldId id="460" r:id="rId74"/>
    <p:sldId id="438" r:id="rId75"/>
    <p:sldId id="512" r:id="rId76"/>
    <p:sldId id="501" r:id="rId77"/>
    <p:sldId id="439" r:id="rId78"/>
    <p:sldId id="509" r:id="rId79"/>
    <p:sldId id="440" r:id="rId80"/>
    <p:sldId id="502" r:id="rId81"/>
    <p:sldId id="441" r:id="rId82"/>
    <p:sldId id="442" r:id="rId83"/>
    <p:sldId id="443" r:id="rId84"/>
    <p:sldId id="437" r:id="rId85"/>
    <p:sldId id="465" r:id="rId86"/>
    <p:sldId id="396" r:id="rId87"/>
    <p:sldId id="510" r:id="rId88"/>
    <p:sldId id="511" r:id="rId89"/>
    <p:sldId id="397" r:id="rId90"/>
    <p:sldId id="398" r:id="rId91"/>
    <p:sldId id="399" r:id="rId92"/>
    <p:sldId id="400" r:id="rId93"/>
    <p:sldId id="463" r:id="rId94"/>
    <p:sldId id="401" r:id="rId95"/>
    <p:sldId id="402" r:id="rId96"/>
    <p:sldId id="434" r:id="rId97"/>
    <p:sldId id="435" r:id="rId98"/>
    <p:sldId id="403" r:id="rId99"/>
    <p:sldId id="406" r:id="rId100"/>
    <p:sldId id="503" r:id="rId101"/>
    <p:sldId id="492" r:id="rId102"/>
    <p:sldId id="416" r:id="rId103"/>
    <p:sldId id="260" r:id="rId104"/>
    <p:sldId id="338" r:id="rId105"/>
    <p:sldId id="293" r:id="rId106"/>
    <p:sldId id="417" r:id="rId107"/>
    <p:sldId id="264" r:id="rId108"/>
    <p:sldId id="514" r:id="rId10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66832" autoAdjust="0"/>
  </p:normalViewPr>
  <p:slideViewPr>
    <p:cSldViewPr>
      <p:cViewPr>
        <p:scale>
          <a:sx n="50" d="100"/>
          <a:sy n="50" d="100"/>
        </p:scale>
        <p:origin x="-3900" y="-390"/>
      </p:cViewPr>
      <p:guideLst>
        <p:guide orient="horz" pos="2880"/>
        <p:guide pos="2160"/>
      </p:guideLst>
    </p:cSldViewPr>
  </p:slideViewPr>
  <p:outlineViewPr>
    <p:cViewPr>
      <p:scale>
        <a:sx n="33" d="100"/>
        <a:sy n="33" d="100"/>
      </p:scale>
      <p:origin x="0" y="38448"/>
    </p:cViewPr>
  </p:outlineViewPr>
  <p:notesTextViewPr>
    <p:cViewPr>
      <p:scale>
        <a:sx n="1" d="1"/>
        <a:sy n="1" d="1"/>
      </p:scale>
      <p:origin x="0" y="0"/>
    </p:cViewPr>
  </p:notesTextViewPr>
  <p:notesViewPr>
    <p:cSldViewPr>
      <p:cViewPr>
        <p:scale>
          <a:sx n="100" d="100"/>
          <a:sy n="100" d="100"/>
        </p:scale>
        <p:origin x="-2160" y="20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customXml" Target="../customXml/item3.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heme" Target="theme/theme1.xml"/><Relationship Id="rId118" Type="http://schemas.openxmlformats.org/officeDocument/2006/relationships/customXml" Target="../customXml/item4.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customXml" Target="../customXml/item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60CD6-A261-4222-9DA6-05FB0544B565}" type="doc">
      <dgm:prSet loTypeId="urn:microsoft.com/office/officeart/2009/layout/CircleArrowProcess" loCatId="cycle" qsTypeId="urn:microsoft.com/office/officeart/2005/8/quickstyle/3d2" qsCatId="3D" csTypeId="urn:microsoft.com/office/officeart/2005/8/colors/colorful2" csCatId="colorful" phldr="1"/>
      <dgm:spPr/>
      <dgm:t>
        <a:bodyPr/>
        <a:lstStyle/>
        <a:p>
          <a:endParaRPr lang="en-US"/>
        </a:p>
      </dgm:t>
    </dgm:pt>
    <dgm:pt modelId="{3184CD8E-1498-463D-9AA3-D50D8920F03C}">
      <dgm:prSet phldrT="[Text]"/>
      <dgm:spPr/>
      <dgm:t>
        <a:bodyPr/>
        <a:lstStyle/>
        <a:p>
          <a:r>
            <a:rPr lang="en-US" dirty="0" smtClean="0"/>
            <a:t>Efficient</a:t>
          </a:r>
          <a:endParaRPr lang="en-US" dirty="0"/>
        </a:p>
      </dgm:t>
    </dgm:pt>
    <dgm:pt modelId="{F6E296B8-C8C5-46A0-978B-5247C6407D12}" type="parTrans" cxnId="{EA9B6DD7-0B45-4AB8-B3DB-E31F7180750F}">
      <dgm:prSet/>
      <dgm:spPr/>
      <dgm:t>
        <a:bodyPr/>
        <a:lstStyle/>
        <a:p>
          <a:endParaRPr lang="en-US"/>
        </a:p>
      </dgm:t>
    </dgm:pt>
    <dgm:pt modelId="{B45137D6-5B07-4CE9-923B-78431F82264B}" type="sibTrans" cxnId="{EA9B6DD7-0B45-4AB8-B3DB-E31F7180750F}">
      <dgm:prSet/>
      <dgm:spPr/>
      <dgm:t>
        <a:bodyPr/>
        <a:lstStyle/>
        <a:p>
          <a:endParaRPr lang="en-US"/>
        </a:p>
      </dgm:t>
    </dgm:pt>
    <dgm:pt modelId="{42523C43-AA1B-4E0C-8ABD-6D268937D3A6}">
      <dgm:prSet phldrT="[Text]"/>
      <dgm:spPr/>
      <dgm:t>
        <a:bodyPr/>
        <a:lstStyle/>
        <a:p>
          <a:r>
            <a:rPr lang="en-US" dirty="0" smtClean="0"/>
            <a:t>Effective</a:t>
          </a:r>
          <a:endParaRPr lang="en-US" dirty="0"/>
        </a:p>
      </dgm:t>
    </dgm:pt>
    <dgm:pt modelId="{0B7F3413-32BF-4AE8-8984-F8D66B832387}" type="parTrans" cxnId="{7BBB6A6A-ED13-4C97-96E5-3C07066E02FE}">
      <dgm:prSet/>
      <dgm:spPr/>
      <dgm:t>
        <a:bodyPr/>
        <a:lstStyle/>
        <a:p>
          <a:endParaRPr lang="en-US"/>
        </a:p>
      </dgm:t>
    </dgm:pt>
    <dgm:pt modelId="{8D9486DC-EE4A-4EF3-9D5C-EFC1561F2759}" type="sibTrans" cxnId="{7BBB6A6A-ED13-4C97-96E5-3C07066E02FE}">
      <dgm:prSet/>
      <dgm:spPr/>
      <dgm:t>
        <a:bodyPr/>
        <a:lstStyle/>
        <a:p>
          <a:endParaRPr lang="en-US"/>
        </a:p>
      </dgm:t>
    </dgm:pt>
    <dgm:pt modelId="{65D190C2-9CAE-4D6F-9107-8AC5FA45C834}">
      <dgm:prSet phldrT="[Text]"/>
      <dgm:spPr/>
      <dgm:t>
        <a:bodyPr/>
        <a:lstStyle/>
        <a:p>
          <a:r>
            <a:rPr lang="en-US" dirty="0" smtClean="0"/>
            <a:t>Accountable</a:t>
          </a:r>
          <a:endParaRPr lang="en-US" dirty="0"/>
        </a:p>
      </dgm:t>
    </dgm:pt>
    <dgm:pt modelId="{BCE420AC-317F-430A-BFA8-C35C9CE8C175}" type="parTrans" cxnId="{A78D375E-E85A-4E56-8A09-99C6347D56AE}">
      <dgm:prSet/>
      <dgm:spPr/>
      <dgm:t>
        <a:bodyPr/>
        <a:lstStyle/>
        <a:p>
          <a:endParaRPr lang="en-US"/>
        </a:p>
      </dgm:t>
    </dgm:pt>
    <dgm:pt modelId="{7135A050-E0CA-430A-BBFC-52699CD02601}" type="sibTrans" cxnId="{A78D375E-E85A-4E56-8A09-99C6347D56AE}">
      <dgm:prSet/>
      <dgm:spPr/>
      <dgm:t>
        <a:bodyPr/>
        <a:lstStyle/>
        <a:p>
          <a:endParaRPr lang="en-US"/>
        </a:p>
      </dgm:t>
    </dgm:pt>
    <dgm:pt modelId="{73A6E909-EC3E-4325-ACCB-174EA8EEF6EB}" type="pres">
      <dgm:prSet presAssocID="{50160CD6-A261-4222-9DA6-05FB0544B565}" presName="Name0" presStyleCnt="0">
        <dgm:presLayoutVars>
          <dgm:chMax val="7"/>
          <dgm:chPref val="7"/>
          <dgm:dir/>
          <dgm:animLvl val="lvl"/>
        </dgm:presLayoutVars>
      </dgm:prSet>
      <dgm:spPr/>
      <dgm:t>
        <a:bodyPr/>
        <a:lstStyle/>
        <a:p>
          <a:endParaRPr lang="en-US"/>
        </a:p>
      </dgm:t>
    </dgm:pt>
    <dgm:pt modelId="{BA8ECEFC-03DD-490F-A225-8DDC94270464}" type="pres">
      <dgm:prSet presAssocID="{3184CD8E-1498-463D-9AA3-D50D8920F03C}" presName="Accent1" presStyleCnt="0"/>
      <dgm:spPr/>
      <dgm:t>
        <a:bodyPr/>
        <a:lstStyle/>
        <a:p>
          <a:endParaRPr lang="en-US"/>
        </a:p>
      </dgm:t>
    </dgm:pt>
    <dgm:pt modelId="{3E1D76D8-E324-4405-8161-EF76CECAC73D}" type="pres">
      <dgm:prSet presAssocID="{3184CD8E-1498-463D-9AA3-D50D8920F03C}" presName="Accent" presStyleLbl="node1" presStyleIdx="0" presStyleCnt="3"/>
      <dgm:spPr/>
      <dgm:t>
        <a:bodyPr/>
        <a:lstStyle/>
        <a:p>
          <a:endParaRPr lang="en-US"/>
        </a:p>
      </dgm:t>
    </dgm:pt>
    <dgm:pt modelId="{EA3459AA-D09F-4288-8CFD-353C13642272}" type="pres">
      <dgm:prSet presAssocID="{3184CD8E-1498-463D-9AA3-D50D8920F03C}" presName="Parent1" presStyleLbl="revTx" presStyleIdx="0" presStyleCnt="3">
        <dgm:presLayoutVars>
          <dgm:chMax val="1"/>
          <dgm:chPref val="1"/>
          <dgm:bulletEnabled val="1"/>
        </dgm:presLayoutVars>
      </dgm:prSet>
      <dgm:spPr/>
      <dgm:t>
        <a:bodyPr/>
        <a:lstStyle/>
        <a:p>
          <a:endParaRPr lang="en-US"/>
        </a:p>
      </dgm:t>
    </dgm:pt>
    <dgm:pt modelId="{89BE9C28-C128-42FA-9BEA-8BB3CD323772}" type="pres">
      <dgm:prSet presAssocID="{42523C43-AA1B-4E0C-8ABD-6D268937D3A6}" presName="Accent2" presStyleCnt="0"/>
      <dgm:spPr/>
      <dgm:t>
        <a:bodyPr/>
        <a:lstStyle/>
        <a:p>
          <a:endParaRPr lang="en-US"/>
        </a:p>
      </dgm:t>
    </dgm:pt>
    <dgm:pt modelId="{77C491F1-49F4-46FC-BCA6-5C1334B3CC4E}" type="pres">
      <dgm:prSet presAssocID="{42523C43-AA1B-4E0C-8ABD-6D268937D3A6}" presName="Accent" presStyleLbl="node1" presStyleIdx="1" presStyleCnt="3"/>
      <dgm:spPr/>
      <dgm:t>
        <a:bodyPr/>
        <a:lstStyle/>
        <a:p>
          <a:endParaRPr lang="en-US"/>
        </a:p>
      </dgm:t>
    </dgm:pt>
    <dgm:pt modelId="{97A97CA8-4792-47F6-86FD-636D8850664B}" type="pres">
      <dgm:prSet presAssocID="{42523C43-AA1B-4E0C-8ABD-6D268937D3A6}" presName="Parent2" presStyleLbl="revTx" presStyleIdx="1" presStyleCnt="3">
        <dgm:presLayoutVars>
          <dgm:chMax val="1"/>
          <dgm:chPref val="1"/>
          <dgm:bulletEnabled val="1"/>
        </dgm:presLayoutVars>
      </dgm:prSet>
      <dgm:spPr/>
      <dgm:t>
        <a:bodyPr/>
        <a:lstStyle/>
        <a:p>
          <a:endParaRPr lang="en-US"/>
        </a:p>
      </dgm:t>
    </dgm:pt>
    <dgm:pt modelId="{46E1FF87-68C9-4E74-B4EF-95616EF4B2EA}" type="pres">
      <dgm:prSet presAssocID="{65D190C2-9CAE-4D6F-9107-8AC5FA45C834}" presName="Accent3" presStyleCnt="0"/>
      <dgm:spPr/>
      <dgm:t>
        <a:bodyPr/>
        <a:lstStyle/>
        <a:p>
          <a:endParaRPr lang="en-US"/>
        </a:p>
      </dgm:t>
    </dgm:pt>
    <dgm:pt modelId="{92A79283-F63E-45AE-97E4-D39E2A53BCB4}" type="pres">
      <dgm:prSet presAssocID="{65D190C2-9CAE-4D6F-9107-8AC5FA45C834}" presName="Accent" presStyleLbl="node1" presStyleIdx="2" presStyleCnt="3"/>
      <dgm:spPr/>
      <dgm:t>
        <a:bodyPr/>
        <a:lstStyle/>
        <a:p>
          <a:endParaRPr lang="en-US"/>
        </a:p>
      </dgm:t>
    </dgm:pt>
    <dgm:pt modelId="{06360B7F-6582-4C33-8437-2A0D6EC378CA}" type="pres">
      <dgm:prSet presAssocID="{65D190C2-9CAE-4D6F-9107-8AC5FA45C834}" presName="Parent3" presStyleLbl="revTx" presStyleIdx="2" presStyleCnt="3">
        <dgm:presLayoutVars>
          <dgm:chMax val="1"/>
          <dgm:chPref val="1"/>
          <dgm:bulletEnabled val="1"/>
        </dgm:presLayoutVars>
      </dgm:prSet>
      <dgm:spPr/>
      <dgm:t>
        <a:bodyPr/>
        <a:lstStyle/>
        <a:p>
          <a:endParaRPr lang="en-US"/>
        </a:p>
      </dgm:t>
    </dgm:pt>
  </dgm:ptLst>
  <dgm:cxnLst>
    <dgm:cxn modelId="{7BBB6A6A-ED13-4C97-96E5-3C07066E02FE}" srcId="{50160CD6-A261-4222-9DA6-05FB0544B565}" destId="{42523C43-AA1B-4E0C-8ABD-6D268937D3A6}" srcOrd="1" destOrd="0" parTransId="{0B7F3413-32BF-4AE8-8984-F8D66B832387}" sibTransId="{8D9486DC-EE4A-4EF3-9D5C-EFC1561F2759}"/>
    <dgm:cxn modelId="{652C3A9D-58F6-41E3-B263-82F6BE419FCE}" type="presOf" srcId="{50160CD6-A261-4222-9DA6-05FB0544B565}" destId="{73A6E909-EC3E-4325-ACCB-174EA8EEF6EB}" srcOrd="0" destOrd="0" presId="urn:microsoft.com/office/officeart/2009/layout/CircleArrowProcess"/>
    <dgm:cxn modelId="{FD38B069-A616-49D0-9D1C-65853CAC8FE7}" type="presOf" srcId="{3184CD8E-1498-463D-9AA3-D50D8920F03C}" destId="{EA3459AA-D09F-4288-8CFD-353C13642272}" srcOrd="0" destOrd="0" presId="urn:microsoft.com/office/officeart/2009/layout/CircleArrowProcess"/>
    <dgm:cxn modelId="{A4773C25-16D4-4DBB-895D-87BE09302240}" type="presOf" srcId="{65D190C2-9CAE-4D6F-9107-8AC5FA45C834}" destId="{06360B7F-6582-4C33-8437-2A0D6EC378CA}" srcOrd="0" destOrd="0" presId="urn:microsoft.com/office/officeart/2009/layout/CircleArrowProcess"/>
    <dgm:cxn modelId="{A78D375E-E85A-4E56-8A09-99C6347D56AE}" srcId="{50160CD6-A261-4222-9DA6-05FB0544B565}" destId="{65D190C2-9CAE-4D6F-9107-8AC5FA45C834}" srcOrd="2" destOrd="0" parTransId="{BCE420AC-317F-430A-BFA8-C35C9CE8C175}" sibTransId="{7135A050-E0CA-430A-BBFC-52699CD02601}"/>
    <dgm:cxn modelId="{EA9B6DD7-0B45-4AB8-B3DB-E31F7180750F}" srcId="{50160CD6-A261-4222-9DA6-05FB0544B565}" destId="{3184CD8E-1498-463D-9AA3-D50D8920F03C}" srcOrd="0" destOrd="0" parTransId="{F6E296B8-C8C5-46A0-978B-5247C6407D12}" sibTransId="{B45137D6-5B07-4CE9-923B-78431F82264B}"/>
    <dgm:cxn modelId="{31D7A852-30D3-428E-800A-A86095933814}" type="presOf" srcId="{42523C43-AA1B-4E0C-8ABD-6D268937D3A6}" destId="{97A97CA8-4792-47F6-86FD-636D8850664B}" srcOrd="0" destOrd="0" presId="urn:microsoft.com/office/officeart/2009/layout/CircleArrowProcess"/>
    <dgm:cxn modelId="{BD8EEC16-25A3-46FD-AE5F-851AAD2F50D1}" type="presParOf" srcId="{73A6E909-EC3E-4325-ACCB-174EA8EEF6EB}" destId="{BA8ECEFC-03DD-490F-A225-8DDC94270464}" srcOrd="0" destOrd="0" presId="urn:microsoft.com/office/officeart/2009/layout/CircleArrowProcess"/>
    <dgm:cxn modelId="{87C7E771-42CE-432C-9753-36AD72819E8B}" type="presParOf" srcId="{BA8ECEFC-03DD-490F-A225-8DDC94270464}" destId="{3E1D76D8-E324-4405-8161-EF76CECAC73D}" srcOrd="0" destOrd="0" presId="urn:microsoft.com/office/officeart/2009/layout/CircleArrowProcess"/>
    <dgm:cxn modelId="{4F8B2BB7-1EE2-4BA6-915B-F1C2D1F96448}" type="presParOf" srcId="{73A6E909-EC3E-4325-ACCB-174EA8EEF6EB}" destId="{EA3459AA-D09F-4288-8CFD-353C13642272}" srcOrd="1" destOrd="0" presId="urn:microsoft.com/office/officeart/2009/layout/CircleArrowProcess"/>
    <dgm:cxn modelId="{DE353BA9-1408-4737-9DA3-5DD99EB13D8E}" type="presParOf" srcId="{73A6E909-EC3E-4325-ACCB-174EA8EEF6EB}" destId="{89BE9C28-C128-42FA-9BEA-8BB3CD323772}" srcOrd="2" destOrd="0" presId="urn:microsoft.com/office/officeart/2009/layout/CircleArrowProcess"/>
    <dgm:cxn modelId="{BC9E8C10-F306-4BF7-B7A8-FA6332DC6FC8}" type="presParOf" srcId="{89BE9C28-C128-42FA-9BEA-8BB3CD323772}" destId="{77C491F1-49F4-46FC-BCA6-5C1334B3CC4E}" srcOrd="0" destOrd="0" presId="urn:microsoft.com/office/officeart/2009/layout/CircleArrowProcess"/>
    <dgm:cxn modelId="{3C8022E7-4CBC-4788-A091-8D25640D4D50}" type="presParOf" srcId="{73A6E909-EC3E-4325-ACCB-174EA8EEF6EB}" destId="{97A97CA8-4792-47F6-86FD-636D8850664B}" srcOrd="3" destOrd="0" presId="urn:microsoft.com/office/officeart/2009/layout/CircleArrowProcess"/>
    <dgm:cxn modelId="{4546FCF3-AD24-4377-B873-2F1E63147D8A}" type="presParOf" srcId="{73A6E909-EC3E-4325-ACCB-174EA8EEF6EB}" destId="{46E1FF87-68C9-4E74-B4EF-95616EF4B2EA}" srcOrd="4" destOrd="0" presId="urn:microsoft.com/office/officeart/2009/layout/CircleArrowProcess"/>
    <dgm:cxn modelId="{875C3D35-5AE3-405D-8CF1-005BAD525AB0}" type="presParOf" srcId="{46E1FF87-68C9-4E74-B4EF-95616EF4B2EA}" destId="{92A79283-F63E-45AE-97E4-D39E2A53BCB4}" srcOrd="0" destOrd="0" presId="urn:microsoft.com/office/officeart/2009/layout/CircleArrowProcess"/>
    <dgm:cxn modelId="{68655DFA-5356-4314-8FE6-1818DC536FD3}" type="presParOf" srcId="{73A6E909-EC3E-4325-ACCB-174EA8EEF6EB}" destId="{06360B7F-6582-4C33-8437-2A0D6EC378C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CE3FB-F34C-4D08-8FA5-4E7CC4D7AA2D}"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n-US"/>
        </a:p>
      </dgm:t>
    </dgm:pt>
    <dgm:pt modelId="{F1C74D8F-B670-4FF0-AD40-E569E5E0A379}">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solidFill>
                <a:schemeClr val="tx1"/>
              </a:solidFill>
              <a:effectLst>
                <a:outerShdw blurRad="50800" dist="39000" dir="5460000" algn="tl">
                  <a:srgbClr val="000000">
                    <a:alpha val="38000"/>
                  </a:srgbClr>
                </a:outerShdw>
              </a:effectLst>
              <a:latin typeface="+mj-lt"/>
            </a:rPr>
            <a:t>Expectation Interest</a:t>
          </a:r>
          <a:endParaRPr lang="en-US" sz="2800" b="1" cap="none" spc="0" dirty="0">
            <a:ln w="11430"/>
            <a:solidFill>
              <a:schemeClr val="tx1"/>
            </a:solidFill>
            <a:effectLst>
              <a:outerShdw blurRad="50800" dist="39000" dir="5460000" algn="tl">
                <a:srgbClr val="000000">
                  <a:alpha val="38000"/>
                </a:srgbClr>
              </a:outerShdw>
            </a:effectLst>
            <a:latin typeface="+mj-lt"/>
          </a:endParaRPr>
        </a:p>
      </dgm:t>
    </dgm:pt>
    <dgm:pt modelId="{1F6E999C-8DF7-43CC-8FAF-7E0B3B2C6EBE}" type="parTrans" cxnId="{A5D1356F-C1FF-4671-AE66-D162FE9297AA}">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800" b="1" cap="none" spc="0">
            <a:ln w="11430"/>
            <a:solidFill>
              <a:schemeClr val="tx1"/>
            </a:solidFill>
            <a:effectLst>
              <a:outerShdw blurRad="50800" dist="39000" dir="5460000" algn="tl">
                <a:srgbClr val="000000">
                  <a:alpha val="38000"/>
                </a:srgbClr>
              </a:outerShdw>
            </a:effectLst>
            <a:latin typeface="+mj-lt"/>
          </a:endParaRPr>
        </a:p>
      </dgm:t>
    </dgm:pt>
    <dgm:pt modelId="{0C2AAD52-8FCD-45E7-BF99-FB0141CBB71C}" type="sibTrans" cxnId="{A5D1356F-C1FF-4671-AE66-D162FE9297AA}">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800" b="1" cap="none" spc="0">
            <a:ln w="11430"/>
            <a:solidFill>
              <a:schemeClr val="tx1"/>
            </a:solidFill>
            <a:effectLst>
              <a:outerShdw blurRad="50800" dist="39000" dir="5460000" algn="tl">
                <a:srgbClr val="000000">
                  <a:alpha val="38000"/>
                </a:srgbClr>
              </a:outerShdw>
            </a:effectLst>
            <a:latin typeface="+mj-lt"/>
          </a:endParaRPr>
        </a:p>
      </dgm:t>
    </dgm:pt>
    <dgm:pt modelId="{0837307D-8B4F-41E2-AA56-AC849BC9108B}">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solidFill>
                <a:schemeClr val="tx1"/>
              </a:solidFill>
              <a:effectLst>
                <a:outerShdw blurRad="50800" dist="39000" dir="5460000" algn="tl">
                  <a:srgbClr val="000000">
                    <a:alpha val="38000"/>
                  </a:srgbClr>
                </a:outerShdw>
              </a:effectLst>
              <a:latin typeface="+mj-lt"/>
            </a:rPr>
            <a:t>Reliance Interest</a:t>
          </a:r>
          <a:endParaRPr lang="en-US" sz="2800" b="1" cap="none" spc="0" dirty="0">
            <a:ln w="11430"/>
            <a:solidFill>
              <a:schemeClr val="tx1"/>
            </a:solidFill>
            <a:effectLst>
              <a:outerShdw blurRad="50800" dist="39000" dir="5460000" algn="tl">
                <a:srgbClr val="000000">
                  <a:alpha val="38000"/>
                </a:srgbClr>
              </a:outerShdw>
            </a:effectLst>
            <a:latin typeface="+mj-lt"/>
          </a:endParaRPr>
        </a:p>
      </dgm:t>
    </dgm:pt>
    <dgm:pt modelId="{B307801B-DEE0-455A-A74F-3C88AE61D55D}" type="parTrans" cxnId="{EC76D7F1-C7A2-4557-BBA5-9D93D9225AAC}">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800" b="1" cap="none" spc="0">
            <a:ln w="11430"/>
            <a:solidFill>
              <a:schemeClr val="tx1"/>
            </a:solidFill>
            <a:effectLst>
              <a:outerShdw blurRad="50800" dist="39000" dir="5460000" algn="tl">
                <a:srgbClr val="000000">
                  <a:alpha val="38000"/>
                </a:srgbClr>
              </a:outerShdw>
            </a:effectLst>
            <a:latin typeface="+mj-lt"/>
          </a:endParaRPr>
        </a:p>
      </dgm:t>
    </dgm:pt>
    <dgm:pt modelId="{BDAD1D9B-2584-4A5F-8127-718ACE0E2DF4}" type="sibTrans" cxnId="{EC76D7F1-C7A2-4557-BBA5-9D93D9225AAC}">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800" b="1" cap="none" spc="0">
            <a:ln w="11430"/>
            <a:solidFill>
              <a:schemeClr val="tx1"/>
            </a:solidFill>
            <a:effectLst>
              <a:outerShdw blurRad="50800" dist="39000" dir="5460000" algn="tl">
                <a:srgbClr val="000000">
                  <a:alpha val="38000"/>
                </a:srgbClr>
              </a:outerShdw>
            </a:effectLst>
            <a:latin typeface="+mj-lt"/>
          </a:endParaRPr>
        </a:p>
      </dgm:t>
    </dgm:pt>
    <dgm:pt modelId="{00651ED8-67A2-42DB-9DE7-495172216203}">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solidFill>
                <a:schemeClr val="tx1"/>
              </a:solidFill>
              <a:effectLst>
                <a:outerShdw blurRad="50800" dist="39000" dir="5460000" algn="tl">
                  <a:srgbClr val="000000">
                    <a:alpha val="38000"/>
                  </a:srgbClr>
                </a:outerShdw>
              </a:effectLst>
              <a:latin typeface="+mj-lt"/>
            </a:rPr>
            <a:t>Restitution Interest</a:t>
          </a:r>
          <a:endParaRPr lang="en-US" sz="2800" b="1" cap="none" spc="0" dirty="0">
            <a:ln w="11430"/>
            <a:solidFill>
              <a:schemeClr val="tx1"/>
            </a:solidFill>
            <a:effectLst>
              <a:outerShdw blurRad="50800" dist="39000" dir="5460000" algn="tl">
                <a:srgbClr val="000000">
                  <a:alpha val="38000"/>
                </a:srgbClr>
              </a:outerShdw>
            </a:effectLst>
            <a:latin typeface="+mj-lt"/>
          </a:endParaRPr>
        </a:p>
      </dgm:t>
    </dgm:pt>
    <dgm:pt modelId="{12785CF0-9418-48CA-9BEF-654D675CB406}" type="parTrans" cxnId="{E3C34991-2C00-44F7-8AD8-F729A1771F3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800" b="1" cap="none" spc="0">
            <a:ln w="11430"/>
            <a:solidFill>
              <a:schemeClr val="tx1"/>
            </a:solidFill>
            <a:effectLst>
              <a:outerShdw blurRad="50800" dist="39000" dir="5460000" algn="tl">
                <a:srgbClr val="000000">
                  <a:alpha val="38000"/>
                </a:srgbClr>
              </a:outerShdw>
            </a:effectLst>
            <a:latin typeface="+mj-lt"/>
          </a:endParaRPr>
        </a:p>
      </dgm:t>
    </dgm:pt>
    <dgm:pt modelId="{E5211F47-94F1-476B-A798-84A5F168F5E5}" type="sibTrans" cxnId="{E3C34991-2C00-44F7-8AD8-F729A1771F3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800" b="1" cap="none" spc="0">
            <a:ln w="11430"/>
            <a:solidFill>
              <a:schemeClr val="tx1"/>
            </a:solidFill>
            <a:effectLst>
              <a:outerShdw blurRad="50800" dist="39000" dir="5460000" algn="tl">
                <a:srgbClr val="000000">
                  <a:alpha val="38000"/>
                </a:srgbClr>
              </a:outerShdw>
            </a:effectLst>
            <a:latin typeface="+mj-lt"/>
          </a:endParaRPr>
        </a:p>
      </dgm:t>
    </dgm:pt>
    <dgm:pt modelId="{FBE04751-DEB8-4616-A44B-50600F11E029}" type="pres">
      <dgm:prSet presAssocID="{FFDCE3FB-F34C-4D08-8FA5-4E7CC4D7AA2D}" presName="linear" presStyleCnt="0">
        <dgm:presLayoutVars>
          <dgm:dir/>
          <dgm:animLvl val="lvl"/>
          <dgm:resizeHandles val="exact"/>
        </dgm:presLayoutVars>
      </dgm:prSet>
      <dgm:spPr/>
      <dgm:t>
        <a:bodyPr/>
        <a:lstStyle/>
        <a:p>
          <a:endParaRPr lang="en-US"/>
        </a:p>
      </dgm:t>
    </dgm:pt>
    <dgm:pt modelId="{8CC0E475-FA9F-4AF2-A5A8-AAB2FA68A1C1}" type="pres">
      <dgm:prSet presAssocID="{F1C74D8F-B670-4FF0-AD40-E569E5E0A379}" presName="parentLin" presStyleCnt="0"/>
      <dgm:spPr/>
    </dgm:pt>
    <dgm:pt modelId="{02BE9BC3-A836-4BA9-AC6F-FAA871F19EB9}" type="pres">
      <dgm:prSet presAssocID="{F1C74D8F-B670-4FF0-AD40-E569E5E0A379}" presName="parentLeftMargin" presStyleLbl="node1" presStyleIdx="0" presStyleCnt="3"/>
      <dgm:spPr/>
      <dgm:t>
        <a:bodyPr/>
        <a:lstStyle/>
        <a:p>
          <a:endParaRPr lang="en-US"/>
        </a:p>
      </dgm:t>
    </dgm:pt>
    <dgm:pt modelId="{60209339-A76A-4261-A6D8-D78B7F016525}" type="pres">
      <dgm:prSet presAssocID="{F1C74D8F-B670-4FF0-AD40-E569E5E0A379}" presName="parentText" presStyleLbl="node1" presStyleIdx="0" presStyleCnt="3">
        <dgm:presLayoutVars>
          <dgm:chMax val="0"/>
          <dgm:bulletEnabled val="1"/>
        </dgm:presLayoutVars>
      </dgm:prSet>
      <dgm:spPr/>
      <dgm:t>
        <a:bodyPr/>
        <a:lstStyle/>
        <a:p>
          <a:endParaRPr lang="en-US"/>
        </a:p>
      </dgm:t>
    </dgm:pt>
    <dgm:pt modelId="{8B17A020-8280-4427-A3E8-94CE9B9BD775}" type="pres">
      <dgm:prSet presAssocID="{F1C74D8F-B670-4FF0-AD40-E569E5E0A379}" presName="negativeSpace" presStyleCnt="0"/>
      <dgm:spPr/>
    </dgm:pt>
    <dgm:pt modelId="{2436E764-F20D-47EA-A3EE-57159175C613}" type="pres">
      <dgm:prSet presAssocID="{F1C74D8F-B670-4FF0-AD40-E569E5E0A379}" presName="childText" presStyleLbl="conFgAcc1" presStyleIdx="0" presStyleCnt="3">
        <dgm:presLayoutVars>
          <dgm:bulletEnabled val="1"/>
        </dgm:presLayoutVars>
      </dgm:prSet>
      <dgm:spPr/>
    </dgm:pt>
    <dgm:pt modelId="{20704F5E-176A-4B82-BC6A-F763169A12CC}" type="pres">
      <dgm:prSet presAssocID="{0C2AAD52-8FCD-45E7-BF99-FB0141CBB71C}" presName="spaceBetweenRectangles" presStyleCnt="0"/>
      <dgm:spPr/>
    </dgm:pt>
    <dgm:pt modelId="{BA43C6DC-057B-4515-AB36-11FFBAFF658C}" type="pres">
      <dgm:prSet presAssocID="{0837307D-8B4F-41E2-AA56-AC849BC9108B}" presName="parentLin" presStyleCnt="0"/>
      <dgm:spPr/>
    </dgm:pt>
    <dgm:pt modelId="{F6D9891E-D168-4FC0-BC40-FAB888B0CE4F}" type="pres">
      <dgm:prSet presAssocID="{0837307D-8B4F-41E2-AA56-AC849BC9108B}" presName="parentLeftMargin" presStyleLbl="node1" presStyleIdx="0" presStyleCnt="3"/>
      <dgm:spPr/>
      <dgm:t>
        <a:bodyPr/>
        <a:lstStyle/>
        <a:p>
          <a:endParaRPr lang="en-US"/>
        </a:p>
      </dgm:t>
    </dgm:pt>
    <dgm:pt modelId="{A9919DA3-FB66-47CD-A567-987F8B2563D6}" type="pres">
      <dgm:prSet presAssocID="{0837307D-8B4F-41E2-AA56-AC849BC9108B}" presName="parentText" presStyleLbl="node1" presStyleIdx="1" presStyleCnt="3">
        <dgm:presLayoutVars>
          <dgm:chMax val="0"/>
          <dgm:bulletEnabled val="1"/>
        </dgm:presLayoutVars>
      </dgm:prSet>
      <dgm:spPr/>
      <dgm:t>
        <a:bodyPr/>
        <a:lstStyle/>
        <a:p>
          <a:endParaRPr lang="en-US"/>
        </a:p>
      </dgm:t>
    </dgm:pt>
    <dgm:pt modelId="{0BAA78D1-6150-4296-A0F0-B1FC568AFCB6}" type="pres">
      <dgm:prSet presAssocID="{0837307D-8B4F-41E2-AA56-AC849BC9108B}" presName="negativeSpace" presStyleCnt="0"/>
      <dgm:spPr/>
    </dgm:pt>
    <dgm:pt modelId="{9A798201-61C9-4911-94FA-0F34D633DCFD}" type="pres">
      <dgm:prSet presAssocID="{0837307D-8B4F-41E2-AA56-AC849BC9108B}" presName="childText" presStyleLbl="conFgAcc1" presStyleIdx="1" presStyleCnt="3">
        <dgm:presLayoutVars>
          <dgm:bulletEnabled val="1"/>
        </dgm:presLayoutVars>
      </dgm:prSet>
      <dgm:spPr/>
    </dgm:pt>
    <dgm:pt modelId="{D05E93F8-95FD-4B3D-8F4F-43A0DCE51839}" type="pres">
      <dgm:prSet presAssocID="{BDAD1D9B-2584-4A5F-8127-718ACE0E2DF4}" presName="spaceBetweenRectangles" presStyleCnt="0"/>
      <dgm:spPr/>
    </dgm:pt>
    <dgm:pt modelId="{0462C31F-2C97-42D5-BADF-19B6775AF3B2}" type="pres">
      <dgm:prSet presAssocID="{00651ED8-67A2-42DB-9DE7-495172216203}" presName="parentLin" presStyleCnt="0"/>
      <dgm:spPr/>
    </dgm:pt>
    <dgm:pt modelId="{8E538ACE-33B8-4609-8B47-D95CD399F041}" type="pres">
      <dgm:prSet presAssocID="{00651ED8-67A2-42DB-9DE7-495172216203}" presName="parentLeftMargin" presStyleLbl="node1" presStyleIdx="1" presStyleCnt="3"/>
      <dgm:spPr/>
      <dgm:t>
        <a:bodyPr/>
        <a:lstStyle/>
        <a:p>
          <a:endParaRPr lang="en-US"/>
        </a:p>
      </dgm:t>
    </dgm:pt>
    <dgm:pt modelId="{E3C5C792-F78B-4FE6-B798-75BBEA2CC00B}" type="pres">
      <dgm:prSet presAssocID="{00651ED8-67A2-42DB-9DE7-495172216203}" presName="parentText" presStyleLbl="node1" presStyleIdx="2" presStyleCnt="3">
        <dgm:presLayoutVars>
          <dgm:chMax val="0"/>
          <dgm:bulletEnabled val="1"/>
        </dgm:presLayoutVars>
      </dgm:prSet>
      <dgm:spPr/>
      <dgm:t>
        <a:bodyPr/>
        <a:lstStyle/>
        <a:p>
          <a:endParaRPr lang="en-US"/>
        </a:p>
      </dgm:t>
    </dgm:pt>
    <dgm:pt modelId="{2427DD08-346A-49E8-AEDB-21677BFC2FCF}" type="pres">
      <dgm:prSet presAssocID="{00651ED8-67A2-42DB-9DE7-495172216203}" presName="negativeSpace" presStyleCnt="0"/>
      <dgm:spPr/>
    </dgm:pt>
    <dgm:pt modelId="{401A682D-B617-4D10-B8CA-4C25EB143399}" type="pres">
      <dgm:prSet presAssocID="{00651ED8-67A2-42DB-9DE7-495172216203}" presName="childText" presStyleLbl="conFgAcc1" presStyleIdx="2" presStyleCnt="3">
        <dgm:presLayoutVars>
          <dgm:bulletEnabled val="1"/>
        </dgm:presLayoutVars>
      </dgm:prSet>
      <dgm:spPr/>
    </dgm:pt>
  </dgm:ptLst>
  <dgm:cxnLst>
    <dgm:cxn modelId="{116A6B62-24F1-40D0-A1D5-1ED6FA2055DE}" type="presOf" srcId="{0837307D-8B4F-41E2-AA56-AC849BC9108B}" destId="{F6D9891E-D168-4FC0-BC40-FAB888B0CE4F}" srcOrd="0" destOrd="0" presId="urn:microsoft.com/office/officeart/2005/8/layout/list1"/>
    <dgm:cxn modelId="{4F936650-5470-451B-B118-6A93BCCBF58E}" type="presOf" srcId="{00651ED8-67A2-42DB-9DE7-495172216203}" destId="{E3C5C792-F78B-4FE6-B798-75BBEA2CC00B}" srcOrd="1" destOrd="0" presId="urn:microsoft.com/office/officeart/2005/8/layout/list1"/>
    <dgm:cxn modelId="{6D1B52CF-2377-4802-88C0-F9199A7C1A56}" type="presOf" srcId="{FFDCE3FB-F34C-4D08-8FA5-4E7CC4D7AA2D}" destId="{FBE04751-DEB8-4616-A44B-50600F11E029}" srcOrd="0" destOrd="0" presId="urn:microsoft.com/office/officeart/2005/8/layout/list1"/>
    <dgm:cxn modelId="{1C7ABA7C-5283-47C8-A1F8-2D8BF2C66A97}" type="presOf" srcId="{00651ED8-67A2-42DB-9DE7-495172216203}" destId="{8E538ACE-33B8-4609-8B47-D95CD399F041}" srcOrd="0" destOrd="0" presId="urn:microsoft.com/office/officeart/2005/8/layout/list1"/>
    <dgm:cxn modelId="{24421B63-AC90-4654-8E2C-3305908BA315}" type="presOf" srcId="{F1C74D8F-B670-4FF0-AD40-E569E5E0A379}" destId="{60209339-A76A-4261-A6D8-D78B7F016525}" srcOrd="1" destOrd="0" presId="urn:microsoft.com/office/officeart/2005/8/layout/list1"/>
    <dgm:cxn modelId="{EC76D7F1-C7A2-4557-BBA5-9D93D9225AAC}" srcId="{FFDCE3FB-F34C-4D08-8FA5-4E7CC4D7AA2D}" destId="{0837307D-8B4F-41E2-AA56-AC849BC9108B}" srcOrd="1" destOrd="0" parTransId="{B307801B-DEE0-455A-A74F-3C88AE61D55D}" sibTransId="{BDAD1D9B-2584-4A5F-8127-718ACE0E2DF4}"/>
    <dgm:cxn modelId="{A5D1356F-C1FF-4671-AE66-D162FE9297AA}" srcId="{FFDCE3FB-F34C-4D08-8FA5-4E7CC4D7AA2D}" destId="{F1C74D8F-B670-4FF0-AD40-E569E5E0A379}" srcOrd="0" destOrd="0" parTransId="{1F6E999C-8DF7-43CC-8FAF-7E0B3B2C6EBE}" sibTransId="{0C2AAD52-8FCD-45E7-BF99-FB0141CBB71C}"/>
    <dgm:cxn modelId="{E3C34991-2C00-44F7-8AD8-F729A1771F39}" srcId="{FFDCE3FB-F34C-4D08-8FA5-4E7CC4D7AA2D}" destId="{00651ED8-67A2-42DB-9DE7-495172216203}" srcOrd="2" destOrd="0" parTransId="{12785CF0-9418-48CA-9BEF-654D675CB406}" sibTransId="{E5211F47-94F1-476B-A798-84A5F168F5E5}"/>
    <dgm:cxn modelId="{704E50B5-AA95-42E2-9E5A-0866CF91D370}" type="presOf" srcId="{F1C74D8F-B670-4FF0-AD40-E569E5E0A379}" destId="{02BE9BC3-A836-4BA9-AC6F-FAA871F19EB9}" srcOrd="0" destOrd="0" presId="urn:microsoft.com/office/officeart/2005/8/layout/list1"/>
    <dgm:cxn modelId="{DC002DAC-BB03-4018-9613-D172FCD116CE}" type="presOf" srcId="{0837307D-8B4F-41E2-AA56-AC849BC9108B}" destId="{A9919DA3-FB66-47CD-A567-987F8B2563D6}" srcOrd="1" destOrd="0" presId="urn:microsoft.com/office/officeart/2005/8/layout/list1"/>
    <dgm:cxn modelId="{C2FCB16E-B835-44B9-B254-1F6DC7BF597E}" type="presParOf" srcId="{FBE04751-DEB8-4616-A44B-50600F11E029}" destId="{8CC0E475-FA9F-4AF2-A5A8-AAB2FA68A1C1}" srcOrd="0" destOrd="0" presId="urn:microsoft.com/office/officeart/2005/8/layout/list1"/>
    <dgm:cxn modelId="{C89BEAC5-C83E-4830-BAC4-E00DBA79BD33}" type="presParOf" srcId="{8CC0E475-FA9F-4AF2-A5A8-AAB2FA68A1C1}" destId="{02BE9BC3-A836-4BA9-AC6F-FAA871F19EB9}" srcOrd="0" destOrd="0" presId="urn:microsoft.com/office/officeart/2005/8/layout/list1"/>
    <dgm:cxn modelId="{A9704AD6-588A-48EB-82BF-02C2EEF19E1F}" type="presParOf" srcId="{8CC0E475-FA9F-4AF2-A5A8-AAB2FA68A1C1}" destId="{60209339-A76A-4261-A6D8-D78B7F016525}" srcOrd="1" destOrd="0" presId="urn:microsoft.com/office/officeart/2005/8/layout/list1"/>
    <dgm:cxn modelId="{8B486983-8CFD-4A31-BFB2-8F3AD97B25C4}" type="presParOf" srcId="{FBE04751-DEB8-4616-A44B-50600F11E029}" destId="{8B17A020-8280-4427-A3E8-94CE9B9BD775}" srcOrd="1" destOrd="0" presId="urn:microsoft.com/office/officeart/2005/8/layout/list1"/>
    <dgm:cxn modelId="{59554FD4-084B-4B35-81CB-500074F916E4}" type="presParOf" srcId="{FBE04751-DEB8-4616-A44B-50600F11E029}" destId="{2436E764-F20D-47EA-A3EE-57159175C613}" srcOrd="2" destOrd="0" presId="urn:microsoft.com/office/officeart/2005/8/layout/list1"/>
    <dgm:cxn modelId="{5B776A89-0C6F-469E-9F16-1F2062E9173B}" type="presParOf" srcId="{FBE04751-DEB8-4616-A44B-50600F11E029}" destId="{20704F5E-176A-4B82-BC6A-F763169A12CC}" srcOrd="3" destOrd="0" presId="urn:microsoft.com/office/officeart/2005/8/layout/list1"/>
    <dgm:cxn modelId="{25CAC364-4E84-413D-8562-E19710541E11}" type="presParOf" srcId="{FBE04751-DEB8-4616-A44B-50600F11E029}" destId="{BA43C6DC-057B-4515-AB36-11FFBAFF658C}" srcOrd="4" destOrd="0" presId="urn:microsoft.com/office/officeart/2005/8/layout/list1"/>
    <dgm:cxn modelId="{AC3868EA-A543-4EBA-942D-8F5C382F8975}" type="presParOf" srcId="{BA43C6DC-057B-4515-AB36-11FFBAFF658C}" destId="{F6D9891E-D168-4FC0-BC40-FAB888B0CE4F}" srcOrd="0" destOrd="0" presId="urn:microsoft.com/office/officeart/2005/8/layout/list1"/>
    <dgm:cxn modelId="{0F41A67C-C4F9-4A5A-843E-288114A124FB}" type="presParOf" srcId="{BA43C6DC-057B-4515-AB36-11FFBAFF658C}" destId="{A9919DA3-FB66-47CD-A567-987F8B2563D6}" srcOrd="1" destOrd="0" presId="urn:microsoft.com/office/officeart/2005/8/layout/list1"/>
    <dgm:cxn modelId="{0A846E39-EE28-4289-892F-39220BBB2E40}" type="presParOf" srcId="{FBE04751-DEB8-4616-A44B-50600F11E029}" destId="{0BAA78D1-6150-4296-A0F0-B1FC568AFCB6}" srcOrd="5" destOrd="0" presId="urn:microsoft.com/office/officeart/2005/8/layout/list1"/>
    <dgm:cxn modelId="{A4DEDFB7-F6D6-410B-9CB1-F363A4EEC395}" type="presParOf" srcId="{FBE04751-DEB8-4616-A44B-50600F11E029}" destId="{9A798201-61C9-4911-94FA-0F34D633DCFD}" srcOrd="6" destOrd="0" presId="urn:microsoft.com/office/officeart/2005/8/layout/list1"/>
    <dgm:cxn modelId="{7FDE2D68-43AD-45EB-B4D0-AC3083C7A706}" type="presParOf" srcId="{FBE04751-DEB8-4616-A44B-50600F11E029}" destId="{D05E93F8-95FD-4B3D-8F4F-43A0DCE51839}" srcOrd="7" destOrd="0" presId="urn:microsoft.com/office/officeart/2005/8/layout/list1"/>
    <dgm:cxn modelId="{61A94D7B-E319-4585-BEB4-25F3B587B1B8}" type="presParOf" srcId="{FBE04751-DEB8-4616-A44B-50600F11E029}" destId="{0462C31F-2C97-42D5-BADF-19B6775AF3B2}" srcOrd="8" destOrd="0" presId="urn:microsoft.com/office/officeart/2005/8/layout/list1"/>
    <dgm:cxn modelId="{9A845ECD-96BE-4BD1-BD76-DA656137EA60}" type="presParOf" srcId="{0462C31F-2C97-42D5-BADF-19B6775AF3B2}" destId="{8E538ACE-33B8-4609-8B47-D95CD399F041}" srcOrd="0" destOrd="0" presId="urn:microsoft.com/office/officeart/2005/8/layout/list1"/>
    <dgm:cxn modelId="{28E567D0-8986-4698-BD12-253377CD24C2}" type="presParOf" srcId="{0462C31F-2C97-42D5-BADF-19B6775AF3B2}" destId="{E3C5C792-F78B-4FE6-B798-75BBEA2CC00B}" srcOrd="1" destOrd="0" presId="urn:microsoft.com/office/officeart/2005/8/layout/list1"/>
    <dgm:cxn modelId="{4AEF7692-CDFE-40D6-940A-DAC9419FBEC6}" type="presParOf" srcId="{FBE04751-DEB8-4616-A44B-50600F11E029}" destId="{2427DD08-346A-49E8-AEDB-21677BFC2FCF}" srcOrd="9" destOrd="0" presId="urn:microsoft.com/office/officeart/2005/8/layout/list1"/>
    <dgm:cxn modelId="{6799E339-06D0-4FC7-A027-0687FA6A227B}" type="presParOf" srcId="{FBE04751-DEB8-4616-A44B-50600F11E029}" destId="{401A682D-B617-4D10-B8CA-4C25EB1433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6907B-675F-4391-BE11-87279C5DDB2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BE52991-90E5-47A5-9A3A-31A461A2CF45}">
      <dgm:prSet phldrT="[Text]" custT="1"/>
      <dgm:spPr/>
      <dgm:t>
        <a:bodyPr/>
        <a:lstStyle/>
        <a:p>
          <a:r>
            <a:rPr lang="en-US" sz="2800" dirty="0" smtClean="0">
              <a:solidFill>
                <a:schemeClr val="tx1"/>
              </a:solidFill>
              <a:latin typeface="+mj-lt"/>
            </a:rPr>
            <a:t>Compensatory</a:t>
          </a:r>
          <a:endParaRPr lang="en-US" sz="2800" dirty="0">
            <a:solidFill>
              <a:schemeClr val="tx1"/>
            </a:solidFill>
            <a:latin typeface="+mj-lt"/>
          </a:endParaRPr>
        </a:p>
      </dgm:t>
    </dgm:pt>
    <dgm:pt modelId="{4F269884-866F-4838-9012-4180F9F80E92}" type="parTrans" cxnId="{33A10186-25F7-4567-B89E-A267AE6FD992}">
      <dgm:prSet/>
      <dgm:spPr/>
      <dgm:t>
        <a:bodyPr/>
        <a:lstStyle/>
        <a:p>
          <a:endParaRPr lang="en-US" sz="2800">
            <a:solidFill>
              <a:schemeClr val="tx1"/>
            </a:solidFill>
            <a:latin typeface="+mj-lt"/>
          </a:endParaRPr>
        </a:p>
      </dgm:t>
    </dgm:pt>
    <dgm:pt modelId="{B6AB304B-C205-4360-B48B-A02790D46C7D}" type="sibTrans" cxnId="{33A10186-25F7-4567-B89E-A267AE6FD992}">
      <dgm:prSet/>
      <dgm:spPr/>
      <dgm:t>
        <a:bodyPr/>
        <a:lstStyle/>
        <a:p>
          <a:endParaRPr lang="en-US" sz="2800">
            <a:solidFill>
              <a:schemeClr val="tx1"/>
            </a:solidFill>
            <a:latin typeface="+mj-lt"/>
          </a:endParaRPr>
        </a:p>
      </dgm:t>
    </dgm:pt>
    <dgm:pt modelId="{7414A8C0-A837-499D-9398-C51D5FD7ECB1}">
      <dgm:prSet phldrT="[Text]" custT="1"/>
      <dgm:spPr/>
      <dgm:t>
        <a:bodyPr/>
        <a:lstStyle/>
        <a:p>
          <a:r>
            <a:rPr lang="en-US" sz="2800" dirty="0" smtClean="0">
              <a:solidFill>
                <a:schemeClr val="tx1"/>
              </a:solidFill>
              <a:latin typeface="+mj-lt"/>
            </a:rPr>
            <a:t>Consequential</a:t>
          </a:r>
          <a:endParaRPr lang="en-US" sz="2800" dirty="0">
            <a:solidFill>
              <a:schemeClr val="tx1"/>
            </a:solidFill>
            <a:latin typeface="+mj-lt"/>
          </a:endParaRPr>
        </a:p>
      </dgm:t>
    </dgm:pt>
    <dgm:pt modelId="{1C690F7D-9051-4291-9D2E-41AEE95E051D}" type="parTrans" cxnId="{2477B382-EC90-4503-9ADD-06E6DE9132F5}">
      <dgm:prSet/>
      <dgm:spPr/>
      <dgm:t>
        <a:bodyPr/>
        <a:lstStyle/>
        <a:p>
          <a:endParaRPr lang="en-US" sz="2800">
            <a:solidFill>
              <a:schemeClr val="tx1"/>
            </a:solidFill>
            <a:latin typeface="+mj-lt"/>
          </a:endParaRPr>
        </a:p>
      </dgm:t>
    </dgm:pt>
    <dgm:pt modelId="{F9C877EF-A4BC-4928-8288-4C68AEBCE8C0}" type="sibTrans" cxnId="{2477B382-EC90-4503-9ADD-06E6DE9132F5}">
      <dgm:prSet/>
      <dgm:spPr/>
      <dgm:t>
        <a:bodyPr/>
        <a:lstStyle/>
        <a:p>
          <a:endParaRPr lang="en-US" sz="2800">
            <a:solidFill>
              <a:schemeClr val="tx1"/>
            </a:solidFill>
            <a:latin typeface="+mj-lt"/>
          </a:endParaRPr>
        </a:p>
      </dgm:t>
    </dgm:pt>
    <dgm:pt modelId="{8495632A-994D-47A7-91D9-6E1704043B1E}">
      <dgm:prSet phldrT="[Text]" custT="1"/>
      <dgm:spPr/>
      <dgm:t>
        <a:bodyPr/>
        <a:lstStyle/>
        <a:p>
          <a:r>
            <a:rPr lang="en-US" sz="2800" dirty="0" smtClean="0">
              <a:solidFill>
                <a:schemeClr val="tx1"/>
              </a:solidFill>
              <a:latin typeface="+mj-lt"/>
            </a:rPr>
            <a:t>Punitive</a:t>
          </a:r>
          <a:endParaRPr lang="en-US" sz="2800" dirty="0">
            <a:solidFill>
              <a:schemeClr val="tx1"/>
            </a:solidFill>
            <a:latin typeface="+mj-lt"/>
          </a:endParaRPr>
        </a:p>
      </dgm:t>
    </dgm:pt>
    <dgm:pt modelId="{65FD3740-8748-4F8F-8EED-CE88BDF2105E}" type="parTrans" cxnId="{78D74F10-D818-4686-9739-1CD800ECDC74}">
      <dgm:prSet/>
      <dgm:spPr/>
      <dgm:t>
        <a:bodyPr/>
        <a:lstStyle/>
        <a:p>
          <a:endParaRPr lang="en-US" sz="2800">
            <a:solidFill>
              <a:schemeClr val="tx1"/>
            </a:solidFill>
            <a:latin typeface="+mj-lt"/>
          </a:endParaRPr>
        </a:p>
      </dgm:t>
    </dgm:pt>
    <dgm:pt modelId="{41610064-C693-485F-86BA-4DE8E159985E}" type="sibTrans" cxnId="{78D74F10-D818-4686-9739-1CD800ECDC74}">
      <dgm:prSet/>
      <dgm:spPr/>
      <dgm:t>
        <a:bodyPr/>
        <a:lstStyle/>
        <a:p>
          <a:endParaRPr lang="en-US" sz="2800">
            <a:solidFill>
              <a:schemeClr val="tx1"/>
            </a:solidFill>
            <a:latin typeface="+mj-lt"/>
          </a:endParaRPr>
        </a:p>
      </dgm:t>
    </dgm:pt>
    <dgm:pt modelId="{E1EB0E05-E954-44DD-9A37-807B8C7D26F0}">
      <dgm:prSet phldrT="[Text]" custT="1"/>
      <dgm:spPr/>
      <dgm:t>
        <a:bodyPr/>
        <a:lstStyle/>
        <a:p>
          <a:r>
            <a:rPr lang="en-US" sz="2800" dirty="0" smtClean="0">
              <a:solidFill>
                <a:schemeClr val="tx1"/>
              </a:solidFill>
              <a:latin typeface="+mj-lt"/>
            </a:rPr>
            <a:t>Incidental</a:t>
          </a:r>
          <a:endParaRPr lang="en-US" sz="2800" dirty="0">
            <a:solidFill>
              <a:schemeClr val="tx1"/>
            </a:solidFill>
            <a:latin typeface="+mj-lt"/>
          </a:endParaRPr>
        </a:p>
      </dgm:t>
    </dgm:pt>
    <dgm:pt modelId="{962D8DAD-CA8E-4E33-B1BE-D0FEC3FA1ABA}" type="parTrans" cxnId="{3CB8DEB6-721E-492E-BF1A-0561CC834276}">
      <dgm:prSet/>
      <dgm:spPr/>
      <dgm:t>
        <a:bodyPr/>
        <a:lstStyle/>
        <a:p>
          <a:endParaRPr lang="en-US"/>
        </a:p>
      </dgm:t>
    </dgm:pt>
    <dgm:pt modelId="{DAFBFCBA-1587-461B-A4E9-E22FAD9F68A1}" type="sibTrans" cxnId="{3CB8DEB6-721E-492E-BF1A-0561CC834276}">
      <dgm:prSet/>
      <dgm:spPr/>
      <dgm:t>
        <a:bodyPr/>
        <a:lstStyle/>
        <a:p>
          <a:endParaRPr lang="en-US"/>
        </a:p>
      </dgm:t>
    </dgm:pt>
    <dgm:pt modelId="{3F387729-DEE5-4F6E-A7A1-2EB8B7230952}">
      <dgm:prSet phldrT="[Text]" custT="1"/>
      <dgm:spPr/>
      <dgm:t>
        <a:bodyPr/>
        <a:lstStyle/>
        <a:p>
          <a:r>
            <a:rPr lang="en-US" sz="2800" dirty="0" smtClean="0">
              <a:solidFill>
                <a:schemeClr val="tx1"/>
              </a:solidFill>
              <a:latin typeface="+mj-lt"/>
            </a:rPr>
            <a:t>Liquidated</a:t>
          </a:r>
          <a:endParaRPr lang="en-US" sz="2800" dirty="0">
            <a:solidFill>
              <a:schemeClr val="tx1"/>
            </a:solidFill>
            <a:latin typeface="+mj-lt"/>
          </a:endParaRPr>
        </a:p>
      </dgm:t>
    </dgm:pt>
    <dgm:pt modelId="{25A730B2-69F6-4144-95B8-49362D44C08C}" type="parTrans" cxnId="{9480C5C7-7D17-4825-9527-4FDFBA19F738}">
      <dgm:prSet/>
      <dgm:spPr/>
      <dgm:t>
        <a:bodyPr/>
        <a:lstStyle/>
        <a:p>
          <a:endParaRPr lang="en-US"/>
        </a:p>
      </dgm:t>
    </dgm:pt>
    <dgm:pt modelId="{B5CFA23F-D74E-4BFD-85AD-6F7310D7D2DB}" type="sibTrans" cxnId="{9480C5C7-7D17-4825-9527-4FDFBA19F738}">
      <dgm:prSet/>
      <dgm:spPr/>
      <dgm:t>
        <a:bodyPr/>
        <a:lstStyle/>
        <a:p>
          <a:endParaRPr lang="en-US"/>
        </a:p>
      </dgm:t>
    </dgm:pt>
    <dgm:pt modelId="{94A8BF77-6430-4B54-9423-C996961E6A4A}">
      <dgm:prSet phldrT="[Text]" custT="1"/>
      <dgm:spPr/>
      <dgm:t>
        <a:bodyPr/>
        <a:lstStyle/>
        <a:p>
          <a:r>
            <a:rPr lang="en-US" sz="2800" dirty="0" smtClean="0">
              <a:solidFill>
                <a:schemeClr val="tx1"/>
              </a:solidFill>
              <a:latin typeface="+mj-lt"/>
            </a:rPr>
            <a:t>Nominal</a:t>
          </a:r>
          <a:endParaRPr lang="en-US" sz="2800" dirty="0">
            <a:solidFill>
              <a:schemeClr val="tx1"/>
            </a:solidFill>
            <a:latin typeface="+mj-lt"/>
          </a:endParaRPr>
        </a:p>
      </dgm:t>
    </dgm:pt>
    <dgm:pt modelId="{E710445B-3EFC-4779-82AE-3F3220897791}" type="parTrans" cxnId="{E09E318B-BC2E-46C7-88C5-DC637E152C3B}">
      <dgm:prSet/>
      <dgm:spPr/>
      <dgm:t>
        <a:bodyPr/>
        <a:lstStyle/>
        <a:p>
          <a:endParaRPr lang="en-US"/>
        </a:p>
      </dgm:t>
    </dgm:pt>
    <dgm:pt modelId="{C151264B-782D-4825-A742-F9F19560390D}" type="sibTrans" cxnId="{E09E318B-BC2E-46C7-88C5-DC637E152C3B}">
      <dgm:prSet/>
      <dgm:spPr/>
      <dgm:t>
        <a:bodyPr/>
        <a:lstStyle/>
        <a:p>
          <a:endParaRPr lang="en-US"/>
        </a:p>
      </dgm:t>
    </dgm:pt>
    <dgm:pt modelId="{8C0CE96F-CBA6-4F26-9B5E-1C0D5613C5EA}" type="pres">
      <dgm:prSet presAssocID="{98C6907B-675F-4391-BE11-87279C5DDB2A}" presName="Name0" presStyleCnt="0">
        <dgm:presLayoutVars>
          <dgm:chMax val="7"/>
          <dgm:chPref val="7"/>
          <dgm:dir/>
        </dgm:presLayoutVars>
      </dgm:prSet>
      <dgm:spPr/>
      <dgm:t>
        <a:bodyPr/>
        <a:lstStyle/>
        <a:p>
          <a:endParaRPr lang="en-US"/>
        </a:p>
      </dgm:t>
    </dgm:pt>
    <dgm:pt modelId="{A2B9E3FF-66CC-4805-B88C-A973342DC234}" type="pres">
      <dgm:prSet presAssocID="{98C6907B-675F-4391-BE11-87279C5DDB2A}" presName="Name1" presStyleCnt="0"/>
      <dgm:spPr/>
    </dgm:pt>
    <dgm:pt modelId="{2ADDC425-D825-48FD-BFB2-61C56423491B}" type="pres">
      <dgm:prSet presAssocID="{98C6907B-675F-4391-BE11-87279C5DDB2A}" presName="cycle" presStyleCnt="0"/>
      <dgm:spPr/>
    </dgm:pt>
    <dgm:pt modelId="{065EEB5E-2C5A-4CCC-A416-4D18E99B8929}" type="pres">
      <dgm:prSet presAssocID="{98C6907B-675F-4391-BE11-87279C5DDB2A}" presName="srcNode" presStyleLbl="node1" presStyleIdx="0" presStyleCnt="6"/>
      <dgm:spPr/>
    </dgm:pt>
    <dgm:pt modelId="{EE311DD6-1D1D-4B93-963A-F483773864F2}" type="pres">
      <dgm:prSet presAssocID="{98C6907B-675F-4391-BE11-87279C5DDB2A}" presName="conn" presStyleLbl="parChTrans1D2" presStyleIdx="0" presStyleCnt="1"/>
      <dgm:spPr/>
      <dgm:t>
        <a:bodyPr/>
        <a:lstStyle/>
        <a:p>
          <a:endParaRPr lang="en-US"/>
        </a:p>
      </dgm:t>
    </dgm:pt>
    <dgm:pt modelId="{5AB4361B-8BAF-47EA-B5D1-4AE09CED5D7F}" type="pres">
      <dgm:prSet presAssocID="{98C6907B-675F-4391-BE11-87279C5DDB2A}" presName="extraNode" presStyleLbl="node1" presStyleIdx="0" presStyleCnt="6"/>
      <dgm:spPr/>
    </dgm:pt>
    <dgm:pt modelId="{02C7FE55-465B-45A9-B395-732AB06337FF}" type="pres">
      <dgm:prSet presAssocID="{98C6907B-675F-4391-BE11-87279C5DDB2A}" presName="dstNode" presStyleLbl="node1" presStyleIdx="0" presStyleCnt="6"/>
      <dgm:spPr/>
    </dgm:pt>
    <dgm:pt modelId="{CC21A5DC-DFF1-49E4-92E0-1903DDA78CDC}" type="pres">
      <dgm:prSet presAssocID="{1BE52991-90E5-47A5-9A3A-31A461A2CF45}" presName="text_1" presStyleLbl="node1" presStyleIdx="0" presStyleCnt="6">
        <dgm:presLayoutVars>
          <dgm:bulletEnabled val="1"/>
        </dgm:presLayoutVars>
      </dgm:prSet>
      <dgm:spPr/>
      <dgm:t>
        <a:bodyPr/>
        <a:lstStyle/>
        <a:p>
          <a:endParaRPr lang="en-US"/>
        </a:p>
      </dgm:t>
    </dgm:pt>
    <dgm:pt modelId="{0027BF34-52A8-4A76-A17E-98DB58AE2A84}" type="pres">
      <dgm:prSet presAssocID="{1BE52991-90E5-47A5-9A3A-31A461A2CF45}" presName="accent_1" presStyleCnt="0"/>
      <dgm:spPr/>
    </dgm:pt>
    <dgm:pt modelId="{A2A13D4D-97B6-4914-80E0-DADB6E4366DA}" type="pres">
      <dgm:prSet presAssocID="{1BE52991-90E5-47A5-9A3A-31A461A2CF45}" presName="accentRepeatNode" presStyleLbl="solidFgAcc1" presStyleIdx="0" presStyleCnt="6"/>
      <dgm:spPr/>
    </dgm:pt>
    <dgm:pt modelId="{34E8FAAC-FA84-4665-A51B-8587A4FB8A1B}" type="pres">
      <dgm:prSet presAssocID="{7414A8C0-A837-499D-9398-C51D5FD7ECB1}" presName="text_2" presStyleLbl="node1" presStyleIdx="1" presStyleCnt="6">
        <dgm:presLayoutVars>
          <dgm:bulletEnabled val="1"/>
        </dgm:presLayoutVars>
      </dgm:prSet>
      <dgm:spPr/>
      <dgm:t>
        <a:bodyPr/>
        <a:lstStyle/>
        <a:p>
          <a:endParaRPr lang="en-US"/>
        </a:p>
      </dgm:t>
    </dgm:pt>
    <dgm:pt modelId="{30CC2A08-7B3B-4DB4-90AA-4B9FEFC45038}" type="pres">
      <dgm:prSet presAssocID="{7414A8C0-A837-499D-9398-C51D5FD7ECB1}" presName="accent_2" presStyleCnt="0"/>
      <dgm:spPr/>
    </dgm:pt>
    <dgm:pt modelId="{97C3CD0D-4E48-432B-828E-A1CC38654DE9}" type="pres">
      <dgm:prSet presAssocID="{7414A8C0-A837-499D-9398-C51D5FD7ECB1}" presName="accentRepeatNode" presStyleLbl="solidFgAcc1" presStyleIdx="1" presStyleCnt="6"/>
      <dgm:spPr/>
    </dgm:pt>
    <dgm:pt modelId="{70A38B83-D3C7-47D9-B4AB-8F7306162AC7}" type="pres">
      <dgm:prSet presAssocID="{E1EB0E05-E954-44DD-9A37-807B8C7D26F0}" presName="text_3" presStyleLbl="node1" presStyleIdx="2" presStyleCnt="6">
        <dgm:presLayoutVars>
          <dgm:bulletEnabled val="1"/>
        </dgm:presLayoutVars>
      </dgm:prSet>
      <dgm:spPr/>
      <dgm:t>
        <a:bodyPr/>
        <a:lstStyle/>
        <a:p>
          <a:endParaRPr lang="en-US"/>
        </a:p>
      </dgm:t>
    </dgm:pt>
    <dgm:pt modelId="{BA8A84B1-0305-452C-AF86-5BF6F7240E99}" type="pres">
      <dgm:prSet presAssocID="{E1EB0E05-E954-44DD-9A37-807B8C7D26F0}" presName="accent_3" presStyleCnt="0"/>
      <dgm:spPr/>
    </dgm:pt>
    <dgm:pt modelId="{34FA5890-397D-4BCB-9EB0-DF5F0B2D97A1}" type="pres">
      <dgm:prSet presAssocID="{E1EB0E05-E954-44DD-9A37-807B8C7D26F0}" presName="accentRepeatNode" presStyleLbl="solidFgAcc1" presStyleIdx="2" presStyleCnt="6"/>
      <dgm:spPr/>
    </dgm:pt>
    <dgm:pt modelId="{CD393491-5D3B-4952-8A07-626BF08B8434}" type="pres">
      <dgm:prSet presAssocID="{3F387729-DEE5-4F6E-A7A1-2EB8B7230952}" presName="text_4" presStyleLbl="node1" presStyleIdx="3" presStyleCnt="6">
        <dgm:presLayoutVars>
          <dgm:bulletEnabled val="1"/>
        </dgm:presLayoutVars>
      </dgm:prSet>
      <dgm:spPr/>
      <dgm:t>
        <a:bodyPr/>
        <a:lstStyle/>
        <a:p>
          <a:endParaRPr lang="en-US"/>
        </a:p>
      </dgm:t>
    </dgm:pt>
    <dgm:pt modelId="{85492348-4CBE-49CA-9443-0B246827AF8F}" type="pres">
      <dgm:prSet presAssocID="{3F387729-DEE5-4F6E-A7A1-2EB8B7230952}" presName="accent_4" presStyleCnt="0"/>
      <dgm:spPr/>
    </dgm:pt>
    <dgm:pt modelId="{725C170E-956E-4D70-9508-A1B2CC8DD8A6}" type="pres">
      <dgm:prSet presAssocID="{3F387729-DEE5-4F6E-A7A1-2EB8B7230952}" presName="accentRepeatNode" presStyleLbl="solidFgAcc1" presStyleIdx="3" presStyleCnt="6"/>
      <dgm:spPr/>
    </dgm:pt>
    <dgm:pt modelId="{4A89F77E-D3A4-4200-B333-B3B74006AF81}" type="pres">
      <dgm:prSet presAssocID="{94A8BF77-6430-4B54-9423-C996961E6A4A}" presName="text_5" presStyleLbl="node1" presStyleIdx="4" presStyleCnt="6">
        <dgm:presLayoutVars>
          <dgm:bulletEnabled val="1"/>
        </dgm:presLayoutVars>
      </dgm:prSet>
      <dgm:spPr/>
      <dgm:t>
        <a:bodyPr/>
        <a:lstStyle/>
        <a:p>
          <a:endParaRPr lang="en-US"/>
        </a:p>
      </dgm:t>
    </dgm:pt>
    <dgm:pt modelId="{A9B3AF2F-45FC-4B9B-A91C-0C6EDF7FF81A}" type="pres">
      <dgm:prSet presAssocID="{94A8BF77-6430-4B54-9423-C996961E6A4A}" presName="accent_5" presStyleCnt="0"/>
      <dgm:spPr/>
    </dgm:pt>
    <dgm:pt modelId="{4C9B425F-2F93-4354-A0B2-51631124825F}" type="pres">
      <dgm:prSet presAssocID="{94A8BF77-6430-4B54-9423-C996961E6A4A}" presName="accentRepeatNode" presStyleLbl="solidFgAcc1" presStyleIdx="4" presStyleCnt="6"/>
      <dgm:spPr/>
    </dgm:pt>
    <dgm:pt modelId="{0A85A3C6-5D5A-40F5-8DDB-CAFDF8A11B13}" type="pres">
      <dgm:prSet presAssocID="{8495632A-994D-47A7-91D9-6E1704043B1E}" presName="text_6" presStyleLbl="node1" presStyleIdx="5" presStyleCnt="6">
        <dgm:presLayoutVars>
          <dgm:bulletEnabled val="1"/>
        </dgm:presLayoutVars>
      </dgm:prSet>
      <dgm:spPr/>
      <dgm:t>
        <a:bodyPr/>
        <a:lstStyle/>
        <a:p>
          <a:endParaRPr lang="en-US"/>
        </a:p>
      </dgm:t>
    </dgm:pt>
    <dgm:pt modelId="{97784253-1062-4F82-97BE-AF13588D76EB}" type="pres">
      <dgm:prSet presAssocID="{8495632A-994D-47A7-91D9-6E1704043B1E}" presName="accent_6" presStyleCnt="0"/>
      <dgm:spPr/>
    </dgm:pt>
    <dgm:pt modelId="{60FCD1E3-9AF0-4A0F-80D9-D178830C5210}" type="pres">
      <dgm:prSet presAssocID="{8495632A-994D-47A7-91D9-6E1704043B1E}" presName="accentRepeatNode" presStyleLbl="solidFgAcc1" presStyleIdx="5" presStyleCnt="6"/>
      <dgm:spPr/>
    </dgm:pt>
  </dgm:ptLst>
  <dgm:cxnLst>
    <dgm:cxn modelId="{2477B382-EC90-4503-9ADD-06E6DE9132F5}" srcId="{98C6907B-675F-4391-BE11-87279C5DDB2A}" destId="{7414A8C0-A837-499D-9398-C51D5FD7ECB1}" srcOrd="1" destOrd="0" parTransId="{1C690F7D-9051-4291-9D2E-41AEE95E051D}" sibTransId="{F9C877EF-A4BC-4928-8288-4C68AEBCE8C0}"/>
    <dgm:cxn modelId="{E337AF97-522B-455A-BEC8-1E904ED3BF0A}" type="presOf" srcId="{8495632A-994D-47A7-91D9-6E1704043B1E}" destId="{0A85A3C6-5D5A-40F5-8DDB-CAFDF8A11B13}" srcOrd="0" destOrd="0" presId="urn:microsoft.com/office/officeart/2008/layout/VerticalCurvedList"/>
    <dgm:cxn modelId="{B8984E6F-2781-4175-AB9C-110BC8A3B8D0}" type="presOf" srcId="{94A8BF77-6430-4B54-9423-C996961E6A4A}" destId="{4A89F77E-D3A4-4200-B333-B3B74006AF81}" srcOrd="0" destOrd="0" presId="urn:microsoft.com/office/officeart/2008/layout/VerticalCurvedList"/>
    <dgm:cxn modelId="{80388E92-1F47-4B7F-B4E9-F11BC9E61696}" type="presOf" srcId="{7414A8C0-A837-499D-9398-C51D5FD7ECB1}" destId="{34E8FAAC-FA84-4665-A51B-8587A4FB8A1B}" srcOrd="0" destOrd="0" presId="urn:microsoft.com/office/officeart/2008/layout/VerticalCurvedList"/>
    <dgm:cxn modelId="{78D74F10-D818-4686-9739-1CD800ECDC74}" srcId="{98C6907B-675F-4391-BE11-87279C5DDB2A}" destId="{8495632A-994D-47A7-91D9-6E1704043B1E}" srcOrd="5" destOrd="0" parTransId="{65FD3740-8748-4F8F-8EED-CE88BDF2105E}" sibTransId="{41610064-C693-485F-86BA-4DE8E159985E}"/>
    <dgm:cxn modelId="{AC3B0FDC-D52B-4269-BD0E-A8718BEA3E19}" type="presOf" srcId="{98C6907B-675F-4391-BE11-87279C5DDB2A}" destId="{8C0CE96F-CBA6-4F26-9B5E-1C0D5613C5EA}" srcOrd="0" destOrd="0" presId="urn:microsoft.com/office/officeart/2008/layout/VerticalCurvedList"/>
    <dgm:cxn modelId="{FFFB372A-609B-42A0-B752-F4AF656B1AAC}" type="presOf" srcId="{B6AB304B-C205-4360-B48B-A02790D46C7D}" destId="{EE311DD6-1D1D-4B93-963A-F483773864F2}" srcOrd="0" destOrd="0" presId="urn:microsoft.com/office/officeart/2008/layout/VerticalCurvedList"/>
    <dgm:cxn modelId="{0DA47EA9-3FC5-489F-B28F-4FE6A5EA7FD6}" type="presOf" srcId="{E1EB0E05-E954-44DD-9A37-807B8C7D26F0}" destId="{70A38B83-D3C7-47D9-B4AB-8F7306162AC7}" srcOrd="0" destOrd="0" presId="urn:microsoft.com/office/officeart/2008/layout/VerticalCurvedList"/>
    <dgm:cxn modelId="{9480C5C7-7D17-4825-9527-4FDFBA19F738}" srcId="{98C6907B-675F-4391-BE11-87279C5DDB2A}" destId="{3F387729-DEE5-4F6E-A7A1-2EB8B7230952}" srcOrd="3" destOrd="0" parTransId="{25A730B2-69F6-4144-95B8-49362D44C08C}" sibTransId="{B5CFA23F-D74E-4BFD-85AD-6F7310D7D2DB}"/>
    <dgm:cxn modelId="{33A10186-25F7-4567-B89E-A267AE6FD992}" srcId="{98C6907B-675F-4391-BE11-87279C5DDB2A}" destId="{1BE52991-90E5-47A5-9A3A-31A461A2CF45}" srcOrd="0" destOrd="0" parTransId="{4F269884-866F-4838-9012-4180F9F80E92}" sibTransId="{B6AB304B-C205-4360-B48B-A02790D46C7D}"/>
    <dgm:cxn modelId="{00E75364-38EA-4001-BA96-345BC4279D86}" type="presOf" srcId="{1BE52991-90E5-47A5-9A3A-31A461A2CF45}" destId="{CC21A5DC-DFF1-49E4-92E0-1903DDA78CDC}" srcOrd="0" destOrd="0" presId="urn:microsoft.com/office/officeart/2008/layout/VerticalCurvedList"/>
    <dgm:cxn modelId="{E09E318B-BC2E-46C7-88C5-DC637E152C3B}" srcId="{98C6907B-675F-4391-BE11-87279C5DDB2A}" destId="{94A8BF77-6430-4B54-9423-C996961E6A4A}" srcOrd="4" destOrd="0" parTransId="{E710445B-3EFC-4779-82AE-3F3220897791}" sibTransId="{C151264B-782D-4825-A742-F9F19560390D}"/>
    <dgm:cxn modelId="{3CB8DEB6-721E-492E-BF1A-0561CC834276}" srcId="{98C6907B-675F-4391-BE11-87279C5DDB2A}" destId="{E1EB0E05-E954-44DD-9A37-807B8C7D26F0}" srcOrd="2" destOrd="0" parTransId="{962D8DAD-CA8E-4E33-B1BE-D0FEC3FA1ABA}" sibTransId="{DAFBFCBA-1587-461B-A4E9-E22FAD9F68A1}"/>
    <dgm:cxn modelId="{C712A968-6151-44D3-B162-045C02D4D60A}" type="presOf" srcId="{3F387729-DEE5-4F6E-A7A1-2EB8B7230952}" destId="{CD393491-5D3B-4952-8A07-626BF08B8434}" srcOrd="0" destOrd="0" presId="urn:microsoft.com/office/officeart/2008/layout/VerticalCurvedList"/>
    <dgm:cxn modelId="{30A9A4CA-7943-4B71-90FE-4023BAA77144}" type="presParOf" srcId="{8C0CE96F-CBA6-4F26-9B5E-1C0D5613C5EA}" destId="{A2B9E3FF-66CC-4805-B88C-A973342DC234}" srcOrd="0" destOrd="0" presId="urn:microsoft.com/office/officeart/2008/layout/VerticalCurvedList"/>
    <dgm:cxn modelId="{66C5F103-B406-4A5D-AA47-3EB183D39660}" type="presParOf" srcId="{A2B9E3FF-66CC-4805-B88C-A973342DC234}" destId="{2ADDC425-D825-48FD-BFB2-61C56423491B}" srcOrd="0" destOrd="0" presId="urn:microsoft.com/office/officeart/2008/layout/VerticalCurvedList"/>
    <dgm:cxn modelId="{2CEE7CAC-74FA-4A2B-AA13-1CA107953027}" type="presParOf" srcId="{2ADDC425-D825-48FD-BFB2-61C56423491B}" destId="{065EEB5E-2C5A-4CCC-A416-4D18E99B8929}" srcOrd="0" destOrd="0" presId="urn:microsoft.com/office/officeart/2008/layout/VerticalCurvedList"/>
    <dgm:cxn modelId="{02CFD4AC-4D84-4DC4-BA0B-F9E22CC4432D}" type="presParOf" srcId="{2ADDC425-D825-48FD-BFB2-61C56423491B}" destId="{EE311DD6-1D1D-4B93-963A-F483773864F2}" srcOrd="1" destOrd="0" presId="urn:microsoft.com/office/officeart/2008/layout/VerticalCurvedList"/>
    <dgm:cxn modelId="{82A8AB1E-FDDF-464C-ACA6-BCDB36261D45}" type="presParOf" srcId="{2ADDC425-D825-48FD-BFB2-61C56423491B}" destId="{5AB4361B-8BAF-47EA-B5D1-4AE09CED5D7F}" srcOrd="2" destOrd="0" presId="urn:microsoft.com/office/officeart/2008/layout/VerticalCurvedList"/>
    <dgm:cxn modelId="{1E5A2F8A-91AA-4995-B773-5804F65BCC73}" type="presParOf" srcId="{2ADDC425-D825-48FD-BFB2-61C56423491B}" destId="{02C7FE55-465B-45A9-B395-732AB06337FF}" srcOrd="3" destOrd="0" presId="urn:microsoft.com/office/officeart/2008/layout/VerticalCurvedList"/>
    <dgm:cxn modelId="{B7FDC2E8-521F-4B09-A70C-BB35ECEAE99D}" type="presParOf" srcId="{A2B9E3FF-66CC-4805-B88C-A973342DC234}" destId="{CC21A5DC-DFF1-49E4-92E0-1903DDA78CDC}" srcOrd="1" destOrd="0" presId="urn:microsoft.com/office/officeart/2008/layout/VerticalCurvedList"/>
    <dgm:cxn modelId="{6D849878-98D8-4F7D-926A-6C9C734B329D}" type="presParOf" srcId="{A2B9E3FF-66CC-4805-B88C-A973342DC234}" destId="{0027BF34-52A8-4A76-A17E-98DB58AE2A84}" srcOrd="2" destOrd="0" presId="urn:microsoft.com/office/officeart/2008/layout/VerticalCurvedList"/>
    <dgm:cxn modelId="{24D613ED-CD6E-4DA8-894E-1A353B7D2A1C}" type="presParOf" srcId="{0027BF34-52A8-4A76-A17E-98DB58AE2A84}" destId="{A2A13D4D-97B6-4914-80E0-DADB6E4366DA}" srcOrd="0" destOrd="0" presId="urn:microsoft.com/office/officeart/2008/layout/VerticalCurvedList"/>
    <dgm:cxn modelId="{EBAFCDD3-C083-48D2-93B0-105D0EB7C943}" type="presParOf" srcId="{A2B9E3FF-66CC-4805-B88C-A973342DC234}" destId="{34E8FAAC-FA84-4665-A51B-8587A4FB8A1B}" srcOrd="3" destOrd="0" presId="urn:microsoft.com/office/officeart/2008/layout/VerticalCurvedList"/>
    <dgm:cxn modelId="{4FBB82CF-A2C2-4401-B6C2-6900B0539679}" type="presParOf" srcId="{A2B9E3FF-66CC-4805-B88C-A973342DC234}" destId="{30CC2A08-7B3B-4DB4-90AA-4B9FEFC45038}" srcOrd="4" destOrd="0" presId="urn:microsoft.com/office/officeart/2008/layout/VerticalCurvedList"/>
    <dgm:cxn modelId="{EDBDA122-4BAE-4F67-AD68-5532BD687FED}" type="presParOf" srcId="{30CC2A08-7B3B-4DB4-90AA-4B9FEFC45038}" destId="{97C3CD0D-4E48-432B-828E-A1CC38654DE9}" srcOrd="0" destOrd="0" presId="urn:microsoft.com/office/officeart/2008/layout/VerticalCurvedList"/>
    <dgm:cxn modelId="{AC11476D-2AAE-4A29-B1AD-7146F17410F4}" type="presParOf" srcId="{A2B9E3FF-66CC-4805-B88C-A973342DC234}" destId="{70A38B83-D3C7-47D9-B4AB-8F7306162AC7}" srcOrd="5" destOrd="0" presId="urn:microsoft.com/office/officeart/2008/layout/VerticalCurvedList"/>
    <dgm:cxn modelId="{3EF463FE-69C0-4A37-B015-FB25614CCA61}" type="presParOf" srcId="{A2B9E3FF-66CC-4805-B88C-A973342DC234}" destId="{BA8A84B1-0305-452C-AF86-5BF6F7240E99}" srcOrd="6" destOrd="0" presId="urn:microsoft.com/office/officeart/2008/layout/VerticalCurvedList"/>
    <dgm:cxn modelId="{A6E3E59F-B7A8-4D3B-9CF9-2C4AAC844D26}" type="presParOf" srcId="{BA8A84B1-0305-452C-AF86-5BF6F7240E99}" destId="{34FA5890-397D-4BCB-9EB0-DF5F0B2D97A1}" srcOrd="0" destOrd="0" presId="urn:microsoft.com/office/officeart/2008/layout/VerticalCurvedList"/>
    <dgm:cxn modelId="{524289DC-8005-4DA2-B655-9C5FDCCDCA1D}" type="presParOf" srcId="{A2B9E3FF-66CC-4805-B88C-A973342DC234}" destId="{CD393491-5D3B-4952-8A07-626BF08B8434}" srcOrd="7" destOrd="0" presId="urn:microsoft.com/office/officeart/2008/layout/VerticalCurvedList"/>
    <dgm:cxn modelId="{6B48BF6E-E8E2-4852-8A09-F8854D289E67}" type="presParOf" srcId="{A2B9E3FF-66CC-4805-B88C-A973342DC234}" destId="{85492348-4CBE-49CA-9443-0B246827AF8F}" srcOrd="8" destOrd="0" presId="urn:microsoft.com/office/officeart/2008/layout/VerticalCurvedList"/>
    <dgm:cxn modelId="{56BB78DB-56CB-401C-A7F9-311D3620D782}" type="presParOf" srcId="{85492348-4CBE-49CA-9443-0B246827AF8F}" destId="{725C170E-956E-4D70-9508-A1B2CC8DD8A6}" srcOrd="0" destOrd="0" presId="urn:microsoft.com/office/officeart/2008/layout/VerticalCurvedList"/>
    <dgm:cxn modelId="{BACDD73B-FC52-4FB3-99AA-C244D993C45E}" type="presParOf" srcId="{A2B9E3FF-66CC-4805-B88C-A973342DC234}" destId="{4A89F77E-D3A4-4200-B333-B3B74006AF81}" srcOrd="9" destOrd="0" presId="urn:microsoft.com/office/officeart/2008/layout/VerticalCurvedList"/>
    <dgm:cxn modelId="{4B004E23-1FC1-408E-87B5-CF68FC8C1EFE}" type="presParOf" srcId="{A2B9E3FF-66CC-4805-B88C-A973342DC234}" destId="{A9B3AF2F-45FC-4B9B-A91C-0C6EDF7FF81A}" srcOrd="10" destOrd="0" presId="urn:microsoft.com/office/officeart/2008/layout/VerticalCurvedList"/>
    <dgm:cxn modelId="{E5D136C5-1FE3-4F99-847F-C48E7F3569B5}" type="presParOf" srcId="{A9B3AF2F-45FC-4B9B-A91C-0C6EDF7FF81A}" destId="{4C9B425F-2F93-4354-A0B2-51631124825F}" srcOrd="0" destOrd="0" presId="urn:microsoft.com/office/officeart/2008/layout/VerticalCurvedList"/>
    <dgm:cxn modelId="{ACAC3D7B-AAA1-4DA8-B261-F6F48122AEBC}" type="presParOf" srcId="{A2B9E3FF-66CC-4805-B88C-A973342DC234}" destId="{0A85A3C6-5D5A-40F5-8DDB-CAFDF8A11B13}" srcOrd="11" destOrd="0" presId="urn:microsoft.com/office/officeart/2008/layout/VerticalCurvedList"/>
    <dgm:cxn modelId="{321EA1D4-AF6F-4A59-B3F5-4DC7E2BBB1AA}" type="presParOf" srcId="{A2B9E3FF-66CC-4805-B88C-A973342DC234}" destId="{97784253-1062-4F82-97BE-AF13588D76EB}" srcOrd="12" destOrd="0" presId="urn:microsoft.com/office/officeart/2008/layout/VerticalCurvedList"/>
    <dgm:cxn modelId="{BFB439BB-F878-4407-9C00-926B01ECF5FE}" type="presParOf" srcId="{97784253-1062-4F82-97BE-AF13588D76EB}" destId="{60FCD1E3-9AF0-4A0F-80D9-D178830C52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D76D8-E324-4405-8161-EF76CECAC73D}">
      <dsp:nvSpPr>
        <dsp:cNvPr id="0" name=""/>
        <dsp:cNvSpPr/>
      </dsp:nvSpPr>
      <dsp:spPr>
        <a:xfrm>
          <a:off x="1955853" y="0"/>
          <a:ext cx="3129779" cy="3130255"/>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3459AA-D09F-4288-8CFD-353C13642272}">
      <dsp:nvSpPr>
        <dsp:cNvPr id="0" name=""/>
        <dsp:cNvSpPr/>
      </dsp:nvSpPr>
      <dsp:spPr>
        <a:xfrm>
          <a:off x="2647637" y="1130117"/>
          <a:ext cx="1739157" cy="86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Efficient</a:t>
          </a:r>
          <a:endParaRPr lang="en-US" sz="2600" kern="1200" dirty="0"/>
        </a:p>
      </dsp:txBody>
      <dsp:txXfrm>
        <a:off x="2647637" y="1130117"/>
        <a:ext cx="1739157" cy="869370"/>
      </dsp:txXfrm>
    </dsp:sp>
    <dsp:sp modelId="{77C491F1-49F4-46FC-BCA6-5C1334B3CC4E}">
      <dsp:nvSpPr>
        <dsp:cNvPr id="0" name=""/>
        <dsp:cNvSpPr/>
      </dsp:nvSpPr>
      <dsp:spPr>
        <a:xfrm>
          <a:off x="1086567" y="1798563"/>
          <a:ext cx="3129779" cy="3130255"/>
        </a:xfrm>
        <a:prstGeom prst="leftCircularArrow">
          <a:avLst>
            <a:gd name="adj1" fmla="val 10980"/>
            <a:gd name="adj2" fmla="val 1142322"/>
            <a:gd name="adj3" fmla="val 6300000"/>
            <a:gd name="adj4" fmla="val 18900000"/>
            <a:gd name="adj5" fmla="val 12500"/>
          </a:avLst>
        </a:prstGeom>
        <a:gradFill rotWithShape="0">
          <a:gsLst>
            <a:gs pos="0">
              <a:schemeClr val="accent2">
                <a:hueOff val="-4271743"/>
                <a:satOff val="12481"/>
                <a:lumOff val="-2353"/>
                <a:alphaOff val="0"/>
                <a:shade val="70000"/>
                <a:satMod val="150000"/>
              </a:schemeClr>
            </a:gs>
            <a:gs pos="34000">
              <a:schemeClr val="accent2">
                <a:hueOff val="-4271743"/>
                <a:satOff val="12481"/>
                <a:lumOff val="-2353"/>
                <a:alphaOff val="0"/>
                <a:shade val="70000"/>
                <a:satMod val="140000"/>
              </a:schemeClr>
            </a:gs>
            <a:gs pos="70000">
              <a:schemeClr val="accent2">
                <a:hueOff val="-4271743"/>
                <a:satOff val="12481"/>
                <a:lumOff val="-2353"/>
                <a:alphaOff val="0"/>
                <a:tint val="100000"/>
                <a:shade val="90000"/>
                <a:satMod val="140000"/>
              </a:schemeClr>
            </a:gs>
            <a:gs pos="100000">
              <a:schemeClr val="accent2">
                <a:hueOff val="-4271743"/>
                <a:satOff val="12481"/>
                <a:lumOff val="-235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A97CA8-4792-47F6-86FD-636D8850664B}">
      <dsp:nvSpPr>
        <dsp:cNvPr id="0" name=""/>
        <dsp:cNvSpPr/>
      </dsp:nvSpPr>
      <dsp:spPr>
        <a:xfrm>
          <a:off x="1781878" y="2939084"/>
          <a:ext cx="1739157" cy="86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Effective</a:t>
          </a:r>
          <a:endParaRPr lang="en-US" sz="2600" kern="1200" dirty="0"/>
        </a:p>
      </dsp:txBody>
      <dsp:txXfrm>
        <a:off x="1781878" y="2939084"/>
        <a:ext cx="1739157" cy="869370"/>
      </dsp:txXfrm>
    </dsp:sp>
    <dsp:sp modelId="{92A79283-F63E-45AE-97E4-D39E2A53BCB4}">
      <dsp:nvSpPr>
        <dsp:cNvPr id="0" name=""/>
        <dsp:cNvSpPr/>
      </dsp:nvSpPr>
      <dsp:spPr>
        <a:xfrm>
          <a:off x="2178611" y="3812357"/>
          <a:ext cx="2688965" cy="2690042"/>
        </a:xfrm>
        <a:prstGeom prst="blockArc">
          <a:avLst>
            <a:gd name="adj1" fmla="val 13500000"/>
            <a:gd name="adj2" fmla="val 10800000"/>
            <a:gd name="adj3" fmla="val 12740"/>
          </a:avLst>
        </a:prstGeom>
        <a:gradFill rotWithShape="0">
          <a:gsLst>
            <a:gs pos="0">
              <a:schemeClr val="accent2">
                <a:hueOff val="-8543487"/>
                <a:satOff val="24962"/>
                <a:lumOff val="-4706"/>
                <a:alphaOff val="0"/>
                <a:shade val="70000"/>
                <a:satMod val="150000"/>
              </a:schemeClr>
            </a:gs>
            <a:gs pos="34000">
              <a:schemeClr val="accent2">
                <a:hueOff val="-8543487"/>
                <a:satOff val="24962"/>
                <a:lumOff val="-4706"/>
                <a:alphaOff val="0"/>
                <a:shade val="70000"/>
                <a:satMod val="140000"/>
              </a:schemeClr>
            </a:gs>
            <a:gs pos="70000">
              <a:schemeClr val="accent2">
                <a:hueOff val="-8543487"/>
                <a:satOff val="24962"/>
                <a:lumOff val="-4706"/>
                <a:alphaOff val="0"/>
                <a:tint val="100000"/>
                <a:shade val="90000"/>
                <a:satMod val="140000"/>
              </a:schemeClr>
            </a:gs>
            <a:gs pos="100000">
              <a:schemeClr val="accent2">
                <a:hueOff val="-8543487"/>
                <a:satOff val="24962"/>
                <a:lumOff val="-470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360B7F-6582-4C33-8437-2A0D6EC378CA}">
      <dsp:nvSpPr>
        <dsp:cNvPr id="0" name=""/>
        <dsp:cNvSpPr/>
      </dsp:nvSpPr>
      <dsp:spPr>
        <a:xfrm>
          <a:off x="2651751" y="4750653"/>
          <a:ext cx="1739157" cy="86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Accountable</a:t>
          </a:r>
          <a:endParaRPr lang="en-US" sz="2600" kern="1200" dirty="0"/>
        </a:p>
      </dsp:txBody>
      <dsp:txXfrm>
        <a:off x="2651751" y="4750653"/>
        <a:ext cx="1739157" cy="869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E764-F20D-47EA-A3EE-57159175C613}">
      <dsp:nvSpPr>
        <dsp:cNvPr id="0" name=""/>
        <dsp:cNvSpPr/>
      </dsp:nvSpPr>
      <dsp:spPr>
        <a:xfrm>
          <a:off x="0" y="772780"/>
          <a:ext cx="6172199" cy="123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0209339-A76A-4261-A6D8-D78B7F016525}">
      <dsp:nvSpPr>
        <dsp:cNvPr id="0" name=""/>
        <dsp:cNvSpPr/>
      </dsp:nvSpPr>
      <dsp:spPr>
        <a:xfrm>
          <a:off x="308610" y="49540"/>
          <a:ext cx="4320540" cy="1446479"/>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1244600">
            <a:lnSpc>
              <a:spcPct val="90000"/>
            </a:lnSpc>
            <a:spcBef>
              <a:spcPct val="0"/>
            </a:spcBef>
            <a:spcAft>
              <a:spcPct val="35000"/>
            </a:spcAft>
          </a:pPr>
          <a:r>
            <a:rPr lang="en-US" sz="2800" b="1" kern="1200" cap="none" spc="0" dirty="0" smtClean="0">
              <a:ln w="11430"/>
              <a:solidFill>
                <a:schemeClr val="tx1"/>
              </a:solidFill>
              <a:effectLst>
                <a:outerShdw blurRad="50800" dist="39000" dir="5460000" algn="tl">
                  <a:srgbClr val="000000">
                    <a:alpha val="38000"/>
                  </a:srgbClr>
                </a:outerShdw>
              </a:effectLst>
              <a:latin typeface="+mj-lt"/>
            </a:rPr>
            <a:t>Expectation Interest</a:t>
          </a:r>
          <a:endParaRPr lang="en-US" sz="2800" b="1" kern="1200" cap="none" spc="0" dirty="0">
            <a:ln w="11430"/>
            <a:solidFill>
              <a:schemeClr val="tx1"/>
            </a:solidFill>
            <a:effectLst>
              <a:outerShdw blurRad="50800" dist="39000" dir="5460000" algn="tl">
                <a:srgbClr val="000000">
                  <a:alpha val="38000"/>
                </a:srgbClr>
              </a:outerShdw>
            </a:effectLst>
            <a:latin typeface="+mj-lt"/>
          </a:endParaRPr>
        </a:p>
      </dsp:txBody>
      <dsp:txXfrm>
        <a:off x="379221" y="120151"/>
        <a:ext cx="4179318" cy="1305257"/>
      </dsp:txXfrm>
    </dsp:sp>
    <dsp:sp modelId="{9A798201-61C9-4911-94FA-0F34D633DCFD}">
      <dsp:nvSpPr>
        <dsp:cNvPr id="0" name=""/>
        <dsp:cNvSpPr/>
      </dsp:nvSpPr>
      <dsp:spPr>
        <a:xfrm>
          <a:off x="0" y="2995420"/>
          <a:ext cx="6172199" cy="1234800"/>
        </a:xfrm>
        <a:prstGeom prst="rect">
          <a:avLst/>
        </a:prstGeom>
        <a:solidFill>
          <a:schemeClr val="lt1">
            <a:alpha val="90000"/>
            <a:hueOff val="0"/>
            <a:satOff val="0"/>
            <a:lumOff val="0"/>
            <a:alphaOff val="0"/>
          </a:schemeClr>
        </a:solidFill>
        <a:ln w="9525" cap="flat" cmpd="sng" algn="ctr">
          <a:solidFill>
            <a:schemeClr val="accent2">
              <a:hueOff val="-4271743"/>
              <a:satOff val="12481"/>
              <a:lumOff val="-2353"/>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9919DA3-FB66-47CD-A567-987F8B2563D6}">
      <dsp:nvSpPr>
        <dsp:cNvPr id="0" name=""/>
        <dsp:cNvSpPr/>
      </dsp:nvSpPr>
      <dsp:spPr>
        <a:xfrm>
          <a:off x="308610" y="2272180"/>
          <a:ext cx="4320540" cy="1446479"/>
        </a:xfrm>
        <a:prstGeom prst="roundRect">
          <a:avLst/>
        </a:prstGeom>
        <a:gradFill rotWithShape="0">
          <a:gsLst>
            <a:gs pos="0">
              <a:schemeClr val="accent2">
                <a:hueOff val="-4271743"/>
                <a:satOff val="12481"/>
                <a:lumOff val="-2353"/>
                <a:alphaOff val="0"/>
                <a:shade val="70000"/>
                <a:satMod val="150000"/>
              </a:schemeClr>
            </a:gs>
            <a:gs pos="34000">
              <a:schemeClr val="accent2">
                <a:hueOff val="-4271743"/>
                <a:satOff val="12481"/>
                <a:lumOff val="-2353"/>
                <a:alphaOff val="0"/>
                <a:shade val="70000"/>
                <a:satMod val="140000"/>
              </a:schemeClr>
            </a:gs>
            <a:gs pos="70000">
              <a:schemeClr val="accent2">
                <a:hueOff val="-4271743"/>
                <a:satOff val="12481"/>
                <a:lumOff val="-2353"/>
                <a:alphaOff val="0"/>
                <a:tint val="100000"/>
                <a:shade val="90000"/>
                <a:satMod val="140000"/>
              </a:schemeClr>
            </a:gs>
            <a:gs pos="100000">
              <a:schemeClr val="accent2">
                <a:hueOff val="-4271743"/>
                <a:satOff val="12481"/>
                <a:lumOff val="-235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1244600">
            <a:lnSpc>
              <a:spcPct val="90000"/>
            </a:lnSpc>
            <a:spcBef>
              <a:spcPct val="0"/>
            </a:spcBef>
            <a:spcAft>
              <a:spcPct val="35000"/>
            </a:spcAft>
          </a:pPr>
          <a:r>
            <a:rPr lang="en-US" sz="2800" b="1" kern="1200" cap="none" spc="0" dirty="0" smtClean="0">
              <a:ln w="11430"/>
              <a:solidFill>
                <a:schemeClr val="tx1"/>
              </a:solidFill>
              <a:effectLst>
                <a:outerShdw blurRad="50800" dist="39000" dir="5460000" algn="tl">
                  <a:srgbClr val="000000">
                    <a:alpha val="38000"/>
                  </a:srgbClr>
                </a:outerShdw>
              </a:effectLst>
              <a:latin typeface="+mj-lt"/>
            </a:rPr>
            <a:t>Reliance Interest</a:t>
          </a:r>
          <a:endParaRPr lang="en-US" sz="2800" b="1" kern="1200" cap="none" spc="0" dirty="0">
            <a:ln w="11430"/>
            <a:solidFill>
              <a:schemeClr val="tx1"/>
            </a:solidFill>
            <a:effectLst>
              <a:outerShdw blurRad="50800" dist="39000" dir="5460000" algn="tl">
                <a:srgbClr val="000000">
                  <a:alpha val="38000"/>
                </a:srgbClr>
              </a:outerShdw>
            </a:effectLst>
            <a:latin typeface="+mj-lt"/>
          </a:endParaRPr>
        </a:p>
      </dsp:txBody>
      <dsp:txXfrm>
        <a:off x="379221" y="2342791"/>
        <a:ext cx="4179318" cy="1305257"/>
      </dsp:txXfrm>
    </dsp:sp>
    <dsp:sp modelId="{401A682D-B617-4D10-B8CA-4C25EB143399}">
      <dsp:nvSpPr>
        <dsp:cNvPr id="0" name=""/>
        <dsp:cNvSpPr/>
      </dsp:nvSpPr>
      <dsp:spPr>
        <a:xfrm>
          <a:off x="0" y="5218060"/>
          <a:ext cx="6172199" cy="1234800"/>
        </a:xfrm>
        <a:prstGeom prst="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3C5C792-F78B-4FE6-B798-75BBEA2CC00B}">
      <dsp:nvSpPr>
        <dsp:cNvPr id="0" name=""/>
        <dsp:cNvSpPr/>
      </dsp:nvSpPr>
      <dsp:spPr>
        <a:xfrm>
          <a:off x="308610" y="4494819"/>
          <a:ext cx="4320540" cy="1446479"/>
        </a:xfrm>
        <a:prstGeom prst="roundRect">
          <a:avLst/>
        </a:prstGeom>
        <a:gradFill rotWithShape="0">
          <a:gsLst>
            <a:gs pos="0">
              <a:schemeClr val="accent2">
                <a:hueOff val="-8543487"/>
                <a:satOff val="24962"/>
                <a:lumOff val="-4706"/>
                <a:alphaOff val="0"/>
                <a:shade val="70000"/>
                <a:satMod val="150000"/>
              </a:schemeClr>
            </a:gs>
            <a:gs pos="34000">
              <a:schemeClr val="accent2">
                <a:hueOff val="-8543487"/>
                <a:satOff val="24962"/>
                <a:lumOff val="-4706"/>
                <a:alphaOff val="0"/>
                <a:shade val="70000"/>
                <a:satMod val="140000"/>
              </a:schemeClr>
            </a:gs>
            <a:gs pos="70000">
              <a:schemeClr val="accent2">
                <a:hueOff val="-8543487"/>
                <a:satOff val="24962"/>
                <a:lumOff val="-4706"/>
                <a:alphaOff val="0"/>
                <a:tint val="100000"/>
                <a:shade val="90000"/>
                <a:satMod val="140000"/>
              </a:schemeClr>
            </a:gs>
            <a:gs pos="100000">
              <a:schemeClr val="accent2">
                <a:hueOff val="-8543487"/>
                <a:satOff val="24962"/>
                <a:lumOff val="-470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306" tIns="0" rIns="163306" bIns="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1244600">
            <a:lnSpc>
              <a:spcPct val="90000"/>
            </a:lnSpc>
            <a:spcBef>
              <a:spcPct val="0"/>
            </a:spcBef>
            <a:spcAft>
              <a:spcPct val="35000"/>
            </a:spcAft>
          </a:pPr>
          <a:r>
            <a:rPr lang="en-US" sz="2800" b="1" kern="1200" cap="none" spc="0" dirty="0" smtClean="0">
              <a:ln w="11430"/>
              <a:solidFill>
                <a:schemeClr val="tx1"/>
              </a:solidFill>
              <a:effectLst>
                <a:outerShdw blurRad="50800" dist="39000" dir="5460000" algn="tl">
                  <a:srgbClr val="000000">
                    <a:alpha val="38000"/>
                  </a:srgbClr>
                </a:outerShdw>
              </a:effectLst>
              <a:latin typeface="+mj-lt"/>
            </a:rPr>
            <a:t>Restitution Interest</a:t>
          </a:r>
          <a:endParaRPr lang="en-US" sz="2800" b="1" kern="1200" cap="none" spc="0" dirty="0">
            <a:ln w="11430"/>
            <a:solidFill>
              <a:schemeClr val="tx1"/>
            </a:solidFill>
            <a:effectLst>
              <a:outerShdw blurRad="50800" dist="39000" dir="5460000" algn="tl">
                <a:srgbClr val="000000">
                  <a:alpha val="38000"/>
                </a:srgbClr>
              </a:outerShdw>
            </a:effectLst>
            <a:latin typeface="+mj-lt"/>
          </a:endParaRPr>
        </a:p>
      </dsp:txBody>
      <dsp:txXfrm>
        <a:off x="379221" y="4565430"/>
        <a:ext cx="4179318" cy="1305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1DD6-1D1D-4B93-963A-F483773864F2}">
      <dsp:nvSpPr>
        <dsp:cNvPr id="0" name=""/>
        <dsp:cNvSpPr/>
      </dsp:nvSpPr>
      <dsp:spPr>
        <a:xfrm>
          <a:off x="-7352057" y="-1123812"/>
          <a:ext cx="8750025" cy="8750025"/>
        </a:xfrm>
        <a:prstGeom prst="blockArc">
          <a:avLst>
            <a:gd name="adj1" fmla="val 18900000"/>
            <a:gd name="adj2" fmla="val 2700000"/>
            <a:gd name="adj3" fmla="val 247"/>
          </a:avLst>
        </a:pr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1A5DC-DFF1-49E4-92E0-1903DDA78CDC}">
      <dsp:nvSpPr>
        <dsp:cNvPr id="0" name=""/>
        <dsp:cNvSpPr/>
      </dsp:nvSpPr>
      <dsp:spPr>
        <a:xfrm>
          <a:off x="520517" y="342416"/>
          <a:ext cx="5559023" cy="684572"/>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38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mj-lt"/>
            </a:rPr>
            <a:t>Compensatory</a:t>
          </a:r>
          <a:endParaRPr lang="en-US" sz="2800" kern="1200" dirty="0">
            <a:solidFill>
              <a:schemeClr val="tx1"/>
            </a:solidFill>
            <a:latin typeface="+mj-lt"/>
          </a:endParaRPr>
        </a:p>
      </dsp:txBody>
      <dsp:txXfrm>
        <a:off x="520517" y="342416"/>
        <a:ext cx="5559023" cy="684572"/>
      </dsp:txXfrm>
    </dsp:sp>
    <dsp:sp modelId="{A2A13D4D-97B6-4914-80E0-DADB6E4366DA}">
      <dsp:nvSpPr>
        <dsp:cNvPr id="0" name=""/>
        <dsp:cNvSpPr/>
      </dsp:nvSpPr>
      <dsp:spPr>
        <a:xfrm>
          <a:off x="92659" y="256844"/>
          <a:ext cx="855715" cy="855715"/>
        </a:xfrm>
        <a:prstGeom prst="ellipse">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8FAAC-FA84-4665-A51B-8587A4FB8A1B}">
      <dsp:nvSpPr>
        <dsp:cNvPr id="0" name=""/>
        <dsp:cNvSpPr/>
      </dsp:nvSpPr>
      <dsp:spPr>
        <a:xfrm>
          <a:off x="1083624" y="1369145"/>
          <a:ext cx="4995915" cy="684572"/>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38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mj-lt"/>
            </a:rPr>
            <a:t>Consequential</a:t>
          </a:r>
          <a:endParaRPr lang="en-US" sz="2800" kern="1200" dirty="0">
            <a:solidFill>
              <a:schemeClr val="tx1"/>
            </a:solidFill>
            <a:latin typeface="+mj-lt"/>
          </a:endParaRPr>
        </a:p>
      </dsp:txBody>
      <dsp:txXfrm>
        <a:off x="1083624" y="1369145"/>
        <a:ext cx="4995915" cy="684572"/>
      </dsp:txXfrm>
    </dsp:sp>
    <dsp:sp modelId="{97C3CD0D-4E48-432B-828E-A1CC38654DE9}">
      <dsp:nvSpPr>
        <dsp:cNvPr id="0" name=""/>
        <dsp:cNvSpPr/>
      </dsp:nvSpPr>
      <dsp:spPr>
        <a:xfrm>
          <a:off x="655767" y="1283573"/>
          <a:ext cx="855715" cy="855715"/>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A38B83-D3C7-47D9-B4AB-8F7306162AC7}">
      <dsp:nvSpPr>
        <dsp:cNvPr id="0" name=""/>
        <dsp:cNvSpPr/>
      </dsp:nvSpPr>
      <dsp:spPr>
        <a:xfrm>
          <a:off x="1341119" y="2395874"/>
          <a:ext cx="4738420" cy="684572"/>
        </a:xfrm>
        <a:prstGeom prst="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38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mj-lt"/>
            </a:rPr>
            <a:t>Incidental</a:t>
          </a:r>
          <a:endParaRPr lang="en-US" sz="2800" kern="1200" dirty="0">
            <a:solidFill>
              <a:schemeClr val="tx1"/>
            </a:solidFill>
            <a:latin typeface="+mj-lt"/>
          </a:endParaRPr>
        </a:p>
      </dsp:txBody>
      <dsp:txXfrm>
        <a:off x="1341119" y="2395874"/>
        <a:ext cx="4738420" cy="684572"/>
      </dsp:txXfrm>
    </dsp:sp>
    <dsp:sp modelId="{34FA5890-397D-4BCB-9EB0-DF5F0B2D97A1}">
      <dsp:nvSpPr>
        <dsp:cNvPr id="0" name=""/>
        <dsp:cNvSpPr/>
      </dsp:nvSpPr>
      <dsp:spPr>
        <a:xfrm>
          <a:off x="913262" y="2310302"/>
          <a:ext cx="855715" cy="855715"/>
        </a:xfrm>
        <a:prstGeom prst="ellipse">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93491-5D3B-4952-8A07-626BF08B8434}">
      <dsp:nvSpPr>
        <dsp:cNvPr id="0" name=""/>
        <dsp:cNvSpPr/>
      </dsp:nvSpPr>
      <dsp:spPr>
        <a:xfrm>
          <a:off x="1341119" y="3421953"/>
          <a:ext cx="4738420" cy="684572"/>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38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mj-lt"/>
            </a:rPr>
            <a:t>Liquidated</a:t>
          </a:r>
          <a:endParaRPr lang="en-US" sz="2800" kern="1200" dirty="0">
            <a:solidFill>
              <a:schemeClr val="tx1"/>
            </a:solidFill>
            <a:latin typeface="+mj-lt"/>
          </a:endParaRPr>
        </a:p>
      </dsp:txBody>
      <dsp:txXfrm>
        <a:off x="1341119" y="3421953"/>
        <a:ext cx="4738420" cy="684572"/>
      </dsp:txXfrm>
    </dsp:sp>
    <dsp:sp modelId="{725C170E-956E-4D70-9508-A1B2CC8DD8A6}">
      <dsp:nvSpPr>
        <dsp:cNvPr id="0" name=""/>
        <dsp:cNvSpPr/>
      </dsp:nvSpPr>
      <dsp:spPr>
        <a:xfrm>
          <a:off x="913262" y="3336381"/>
          <a:ext cx="855715" cy="855715"/>
        </a:xfrm>
        <a:prstGeom prst="ellipse">
          <a:avLst/>
        </a:prstGeom>
        <a:solidFill>
          <a:schemeClr val="lt1">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89F77E-D3A4-4200-B333-B3B74006AF81}">
      <dsp:nvSpPr>
        <dsp:cNvPr id="0" name=""/>
        <dsp:cNvSpPr/>
      </dsp:nvSpPr>
      <dsp:spPr>
        <a:xfrm>
          <a:off x="1083624" y="4448681"/>
          <a:ext cx="4995915" cy="684572"/>
        </a:xfrm>
        <a:prstGeom prst="rect">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38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mj-lt"/>
            </a:rPr>
            <a:t>Nominal</a:t>
          </a:r>
          <a:endParaRPr lang="en-US" sz="2800" kern="1200" dirty="0">
            <a:solidFill>
              <a:schemeClr val="tx1"/>
            </a:solidFill>
            <a:latin typeface="+mj-lt"/>
          </a:endParaRPr>
        </a:p>
      </dsp:txBody>
      <dsp:txXfrm>
        <a:off x="1083624" y="4448681"/>
        <a:ext cx="4995915" cy="684572"/>
      </dsp:txXfrm>
    </dsp:sp>
    <dsp:sp modelId="{4C9B425F-2F93-4354-A0B2-51631124825F}">
      <dsp:nvSpPr>
        <dsp:cNvPr id="0" name=""/>
        <dsp:cNvSpPr/>
      </dsp:nvSpPr>
      <dsp:spPr>
        <a:xfrm>
          <a:off x="655767" y="4363110"/>
          <a:ext cx="855715" cy="855715"/>
        </a:xfrm>
        <a:prstGeom prst="ellipse">
          <a:avLst/>
        </a:prstGeom>
        <a:solidFill>
          <a:schemeClr val="lt1">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85A3C6-5D5A-40F5-8DDB-CAFDF8A11B13}">
      <dsp:nvSpPr>
        <dsp:cNvPr id="0" name=""/>
        <dsp:cNvSpPr/>
      </dsp:nvSpPr>
      <dsp:spPr>
        <a:xfrm>
          <a:off x="520517" y="5475410"/>
          <a:ext cx="5559023" cy="684572"/>
        </a:xfrm>
        <a:prstGeom prst="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38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mj-lt"/>
            </a:rPr>
            <a:t>Punitive</a:t>
          </a:r>
          <a:endParaRPr lang="en-US" sz="2800" kern="1200" dirty="0">
            <a:solidFill>
              <a:schemeClr val="tx1"/>
            </a:solidFill>
            <a:latin typeface="+mj-lt"/>
          </a:endParaRPr>
        </a:p>
      </dsp:txBody>
      <dsp:txXfrm>
        <a:off x="520517" y="5475410"/>
        <a:ext cx="5559023" cy="684572"/>
      </dsp:txXfrm>
    </dsp:sp>
    <dsp:sp modelId="{60FCD1E3-9AF0-4A0F-80D9-D178830C5210}">
      <dsp:nvSpPr>
        <dsp:cNvPr id="0" name=""/>
        <dsp:cNvSpPr/>
      </dsp:nvSpPr>
      <dsp:spPr>
        <a:xfrm>
          <a:off x="92659" y="5389839"/>
          <a:ext cx="855715" cy="855715"/>
        </a:xfrm>
        <a:prstGeom prst="ellipse">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0" tIns="46320" rIns="92640" bIns="463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640" tIns="46320" rIns="92640" bIns="46320" rtlCol="0"/>
          <a:lstStyle>
            <a:lvl1pPr algn="r">
              <a:defRPr sz="1200"/>
            </a:lvl1pPr>
          </a:lstStyle>
          <a:p>
            <a:fld id="{8A3FBEC1-25AF-471E-A27E-D941ADCB1775}" type="datetimeFigureOut">
              <a:rPr lang="en-US" smtClean="0"/>
              <a:t>11/2/2015</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2640" tIns="46320" rIns="92640" bIns="463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0" tIns="46320" rIns="92640" bIns="463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2640" tIns="46320" rIns="92640" bIns="46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0" tIns="46320" rIns="92640" bIns="46320" rtlCol="0" anchor="b"/>
          <a:lstStyle>
            <a:lvl1pPr algn="r">
              <a:defRPr sz="1200"/>
            </a:lvl1pPr>
          </a:lstStyle>
          <a:p>
            <a:fld id="{0C46630D-62CA-4F3A-9993-42F0F507BD4C}" type="slidenum">
              <a:rPr lang="en-US" smtClean="0"/>
              <a:t>‹#›</a:t>
            </a:fld>
            <a:endParaRPr lang="en-US" dirty="0"/>
          </a:p>
        </p:txBody>
      </p:sp>
    </p:spTree>
    <p:extLst>
      <p:ext uri="{BB962C8B-B14F-4D97-AF65-F5344CB8AC3E}">
        <p14:creationId xmlns:p14="http://schemas.microsoft.com/office/powerpoint/2010/main" val="3491776440"/>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thesmokinggun.com/archive/years/2008/1211081vanhalen1.html"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Contract law is a big, big area.  We won’t cover all</a:t>
            </a:r>
            <a:r>
              <a:rPr lang="en-US" baseline="0" dirty="0" smtClean="0"/>
              <a:t> of contract law (that’s a year long class in law school).  Rather, we will cover:</a:t>
            </a:r>
          </a:p>
          <a:p>
            <a:pPr marL="636902" lvl="1" indent="-173700">
              <a:spcBef>
                <a:spcPts val="203"/>
              </a:spcBef>
              <a:buFont typeface="Wingdings" panose="05000000000000000000" pitchFamily="2" charset="2"/>
              <a:buChar char="§"/>
            </a:pPr>
            <a:r>
              <a:rPr lang="en-US" baseline="0" dirty="0" smtClean="0"/>
              <a:t>Remedies for breach of contract (which is a separate law school class)</a:t>
            </a:r>
          </a:p>
          <a:p>
            <a:pPr marL="636902" lvl="1" indent="-173700">
              <a:spcBef>
                <a:spcPts val="203"/>
              </a:spcBef>
              <a:buFont typeface="Wingdings" panose="05000000000000000000" pitchFamily="2" charset="2"/>
              <a:buChar char="§"/>
            </a:pPr>
            <a:r>
              <a:rPr lang="en-US" baseline="0" dirty="0" smtClean="0"/>
              <a:t>Damages</a:t>
            </a:r>
          </a:p>
          <a:p>
            <a:pPr marL="636902" lvl="1" indent="-173700">
              <a:spcBef>
                <a:spcPts val="203"/>
              </a:spcBef>
              <a:buFont typeface="Wingdings" panose="05000000000000000000" pitchFamily="2" charset="2"/>
              <a:buChar char="§"/>
            </a:pPr>
            <a:r>
              <a:rPr lang="en-US" baseline="0" dirty="0" smtClean="0"/>
              <a:t>Strategies and tips for negotiating, drafting, and administering contract damage provisions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2</a:t>
            </a:fld>
            <a:endParaRPr lang="en-US" dirty="0"/>
          </a:p>
        </p:txBody>
      </p:sp>
    </p:spTree>
    <p:extLst>
      <p:ext uri="{BB962C8B-B14F-4D97-AF65-F5344CB8AC3E}">
        <p14:creationId xmlns:p14="http://schemas.microsoft.com/office/powerpoint/2010/main" val="389853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Washingtonians</a:t>
            </a:r>
            <a:r>
              <a:rPr lang="en-US" baseline="0" dirty="0" smtClean="0"/>
              <a:t> expect – rightly so – efficient, effective, and accountable government.</a:t>
            </a:r>
          </a:p>
          <a:p>
            <a:endParaRPr lang="en-US" baseline="0" dirty="0" smtClean="0"/>
          </a:p>
          <a:p>
            <a:r>
              <a:rPr lang="en-US" baseline="0" dirty="0" smtClean="0"/>
              <a:t>Several reasons, including:</a:t>
            </a:r>
          </a:p>
          <a:p>
            <a:pPr marL="636902" lvl="1" indent="-173700">
              <a:spcBef>
                <a:spcPts val="608"/>
              </a:spcBef>
              <a:buFont typeface="Wingdings" panose="05000000000000000000" pitchFamily="2" charset="2"/>
              <a:buChar char="§"/>
            </a:pPr>
            <a:r>
              <a:rPr lang="en-US" baseline="0" dirty="0" smtClean="0"/>
              <a:t>There is a tension between government and liberty.  Accordingly, as we reduce liberty, in exchange for government, we expect accountability.</a:t>
            </a:r>
          </a:p>
          <a:p>
            <a:pPr marL="636902" lvl="1" indent="-173700">
              <a:spcBef>
                <a:spcPts val="608"/>
              </a:spcBef>
              <a:buFont typeface="Wingdings" panose="05000000000000000000" pitchFamily="2" charset="2"/>
              <a:buChar char="§"/>
            </a:pPr>
            <a:r>
              <a:rPr lang="en-US" baseline="0" dirty="0" smtClean="0"/>
              <a:t>Government operates on ‘taxpayer money.’  Accordingly, we expect its activities to be efficient and cost-effective.</a:t>
            </a:r>
            <a:endParaRPr lang="en-US" dirty="0" smtClean="0"/>
          </a:p>
          <a:p>
            <a:endParaRPr lang="en-US" dirty="0" smtClean="0"/>
          </a:p>
          <a:p>
            <a:r>
              <a:rPr lang="en-US" dirty="0" smtClean="0"/>
              <a:t>Every year, huge sums of taxpayers’ money are</a:t>
            </a:r>
            <a:r>
              <a:rPr lang="en-US" baseline="0" dirty="0" smtClean="0"/>
              <a:t> spent by governments on goods and services.  Much of this is done pursuant to government contracts.  </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11</a:t>
            </a:fld>
            <a:endParaRPr lang="en-US" dirty="0"/>
          </a:p>
        </p:txBody>
      </p:sp>
    </p:spTree>
    <p:extLst>
      <p:ext uri="{BB962C8B-B14F-4D97-AF65-F5344CB8AC3E}">
        <p14:creationId xmlns:p14="http://schemas.microsoft.com/office/powerpoint/2010/main" val="19997068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101</a:t>
            </a:fld>
            <a:endParaRPr lang="en-US" dirty="0"/>
          </a:p>
        </p:txBody>
      </p:sp>
    </p:spTree>
    <p:extLst>
      <p:ext uri="{BB962C8B-B14F-4D97-AF65-F5344CB8AC3E}">
        <p14:creationId xmlns:p14="http://schemas.microsoft.com/office/powerpoint/2010/main" val="20734214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102</a:t>
            </a:fld>
            <a:endParaRPr lang="en-US" dirty="0"/>
          </a:p>
        </p:txBody>
      </p:sp>
    </p:spTree>
    <p:extLst>
      <p:ext uri="{BB962C8B-B14F-4D97-AF65-F5344CB8AC3E}">
        <p14:creationId xmlns:p14="http://schemas.microsoft.com/office/powerpoint/2010/main" val="39826279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Agreements are business tools:</a:t>
            </a:r>
          </a:p>
          <a:p>
            <a:pPr marL="636902" lvl="1" indent="-173700">
              <a:buFont typeface="Wingdings" panose="05000000000000000000" pitchFamily="2" charset="2"/>
              <a:buChar char="§"/>
            </a:pPr>
            <a:r>
              <a:rPr lang="en-US" dirty="0" smtClean="0"/>
              <a:t>Not a creative writing class</a:t>
            </a:r>
          </a:p>
          <a:p>
            <a:pPr marL="636902" lvl="1" indent="-173700">
              <a:buFont typeface="Wingdings" panose="05000000000000000000" pitchFamily="2" charset="2"/>
              <a:buChar char="§"/>
            </a:pPr>
            <a:r>
              <a:rPr lang="en-US" dirty="0" smtClean="0"/>
              <a:t>Not a bickering session</a:t>
            </a:r>
          </a:p>
          <a:p>
            <a:endParaRPr lang="en-US" dirty="0" smtClean="0"/>
          </a:p>
          <a:p>
            <a:r>
              <a:rPr lang="en-US" dirty="0" smtClean="0"/>
              <a:t>Plan ahead</a:t>
            </a:r>
          </a:p>
          <a:p>
            <a:pPr marL="636902" lvl="1" indent="-173700">
              <a:buFont typeface="Wingdings" panose="05000000000000000000" pitchFamily="2" charset="2"/>
              <a:buChar char="§"/>
            </a:pPr>
            <a:r>
              <a:rPr lang="en-US" dirty="0" smtClean="0"/>
              <a:t>Before contracting</a:t>
            </a:r>
          </a:p>
          <a:p>
            <a:pPr marL="636902" lvl="1" indent="-173700">
              <a:buFont typeface="Wingdings" panose="05000000000000000000" pitchFamily="2" charset="2"/>
              <a:buChar char="§"/>
            </a:pPr>
            <a:r>
              <a:rPr lang="en-US" dirty="0" smtClean="0"/>
              <a:t>Think about the deal</a:t>
            </a:r>
          </a:p>
          <a:p>
            <a:pPr marL="636902" lvl="1" indent="-173700">
              <a:buFont typeface="Wingdings" panose="05000000000000000000" pitchFamily="2" charset="2"/>
              <a:buChar char="§"/>
            </a:pPr>
            <a:r>
              <a:rPr lang="en-US" dirty="0" smtClean="0"/>
              <a:t>Think</a:t>
            </a:r>
            <a:r>
              <a:rPr lang="en-US" baseline="0" dirty="0" smtClean="0"/>
              <a:t> about exit strategy</a:t>
            </a:r>
            <a:endParaRPr lang="en-US" dirty="0" smtClean="0"/>
          </a:p>
          <a:p>
            <a:endParaRPr lang="en-US" dirty="0" smtClean="0"/>
          </a:p>
          <a:p>
            <a:r>
              <a:rPr lang="en-US" dirty="0" smtClean="0"/>
              <a:t>Be prepared/Avoid common problems</a:t>
            </a:r>
          </a:p>
          <a:p>
            <a:pPr marL="636902" lvl="1" indent="-173700">
              <a:buFont typeface="Wingdings" panose="05000000000000000000" pitchFamily="2" charset="2"/>
              <a:buChar char="§"/>
            </a:pPr>
            <a:r>
              <a:rPr lang="en-US" dirty="0" smtClean="0"/>
              <a:t>Avoid common problems</a:t>
            </a:r>
          </a:p>
          <a:p>
            <a:pPr marL="636902" lvl="1" indent="-173700">
              <a:buFont typeface="Wingdings" panose="05000000000000000000" pitchFamily="2" charset="2"/>
              <a:buChar char="§"/>
            </a:pPr>
            <a:r>
              <a:rPr lang="en-US" dirty="0" smtClean="0"/>
              <a:t>Understand contract damages</a:t>
            </a:r>
          </a:p>
          <a:p>
            <a:pPr marL="636902" lvl="1" indent="-173700">
              <a:buFont typeface="Wingdings" panose="05000000000000000000" pitchFamily="2" charset="2"/>
              <a:buChar char="§"/>
            </a:pPr>
            <a:r>
              <a:rPr lang="en-US" dirty="0" smtClean="0"/>
              <a:t>Minimize the opportunity to get pencil whipped</a:t>
            </a:r>
          </a:p>
          <a:p>
            <a:pPr marL="636902" lvl="1" indent="-173700">
              <a:buFont typeface="Wingdings" panose="05000000000000000000" pitchFamily="2" charset="2"/>
              <a:buChar char="§"/>
            </a:pPr>
            <a:endParaRPr lang="en-US" dirty="0" smtClean="0"/>
          </a:p>
          <a:p>
            <a:r>
              <a:rPr lang="en-US" dirty="0" smtClean="0"/>
              <a:t>Know your limits</a:t>
            </a:r>
          </a:p>
          <a:p>
            <a:pPr marL="636902" lvl="1" indent="-173700">
              <a:buFont typeface="Wingdings" panose="05000000000000000000" pitchFamily="2" charset="2"/>
              <a:buChar char="§"/>
            </a:pPr>
            <a:r>
              <a:rPr lang="en-US" dirty="0" smtClean="0"/>
              <a:t>Get expert help – business, accounting, insurance, legal</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103</a:t>
            </a:fld>
            <a:endParaRPr lang="en-US" dirty="0"/>
          </a:p>
        </p:txBody>
      </p:sp>
    </p:spTree>
    <p:extLst>
      <p:ext uri="{BB962C8B-B14F-4D97-AF65-F5344CB8AC3E}">
        <p14:creationId xmlns:p14="http://schemas.microsoft.com/office/powerpoint/2010/main" val="16349107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104</a:t>
            </a:fld>
            <a:endParaRPr lang="en-US" dirty="0"/>
          </a:p>
        </p:txBody>
      </p:sp>
    </p:spTree>
    <p:extLst>
      <p:ext uri="{BB962C8B-B14F-4D97-AF65-F5344CB8AC3E}">
        <p14:creationId xmlns:p14="http://schemas.microsoft.com/office/powerpoint/2010/main" val="32055179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Kinds of compensatory damages:</a:t>
            </a:r>
          </a:p>
          <a:p>
            <a:endParaRPr lang="en-US" dirty="0" smtClean="0"/>
          </a:p>
          <a:p>
            <a:r>
              <a:rPr lang="en-US" dirty="0" smtClean="0"/>
              <a:t>Compensatory Damages (actual)</a:t>
            </a:r>
            <a:r>
              <a:rPr lang="en-US" baseline="0" dirty="0" smtClean="0"/>
              <a:t> damages</a:t>
            </a:r>
            <a:r>
              <a:rPr lang="en-US" dirty="0" smtClean="0"/>
              <a:t>:  Includes BOTH general and special damages.</a:t>
            </a:r>
          </a:p>
          <a:p>
            <a:endParaRPr lang="en-US" dirty="0" smtClean="0"/>
          </a:p>
          <a:p>
            <a:r>
              <a:rPr lang="en-US" dirty="0" smtClean="0"/>
              <a:t>Consequential &amp; Incidental Damages go BEYOND compensatory damages.  These</a:t>
            </a:r>
            <a:r>
              <a:rPr lang="en-US" baseline="0" dirty="0" smtClean="0"/>
              <a:t> are incurred by nonbreaching party after the breach.</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105</a:t>
            </a:fld>
            <a:endParaRPr lang="en-US" dirty="0"/>
          </a:p>
        </p:txBody>
      </p:sp>
    </p:spTree>
    <p:extLst>
      <p:ext uri="{BB962C8B-B14F-4D97-AF65-F5344CB8AC3E}">
        <p14:creationId xmlns:p14="http://schemas.microsoft.com/office/powerpoint/2010/main" val="20459204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106</a:t>
            </a:fld>
            <a:endParaRPr lang="en-US" dirty="0"/>
          </a:p>
        </p:txBody>
      </p:sp>
    </p:spTree>
    <p:extLst>
      <p:ext uri="{BB962C8B-B14F-4D97-AF65-F5344CB8AC3E}">
        <p14:creationId xmlns:p14="http://schemas.microsoft.com/office/powerpoint/2010/main" val="393811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Often times, public perception</a:t>
            </a:r>
            <a:r>
              <a:rPr lang="en-US" baseline="0" dirty="0" smtClean="0"/>
              <a:t> can be informed by rearview mirror analysis … not every deal turns out great.</a:t>
            </a:r>
          </a:p>
          <a:p>
            <a:endParaRPr lang="en-US" baseline="0" dirty="0" smtClean="0"/>
          </a:p>
          <a:p>
            <a:r>
              <a:rPr lang="en-US" baseline="0" dirty="0" smtClean="0"/>
              <a:t>This means that some agreements end up bad.  Oftentimes, this assessment is ‘rearview mirror,’ but it has consequences.</a:t>
            </a:r>
          </a:p>
          <a:p>
            <a:pPr marL="636902" lvl="1" indent="-173700">
              <a:buFont typeface="Wingdings" panose="05000000000000000000" pitchFamily="2" charset="2"/>
              <a:buChar char="§"/>
            </a:pPr>
            <a:r>
              <a:rPr lang="en-US" baseline="0" dirty="0" smtClean="0"/>
              <a:t>SAO audits</a:t>
            </a:r>
          </a:p>
          <a:p>
            <a:pPr marL="636902" lvl="1" indent="-173700">
              <a:buFont typeface="Wingdings" panose="05000000000000000000" pitchFamily="2" charset="2"/>
              <a:buChar char="§"/>
            </a:pPr>
            <a:r>
              <a:rPr lang="en-US" baseline="0" dirty="0" smtClean="0"/>
              <a:t>Press coverage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12</a:t>
            </a:fld>
            <a:endParaRPr lang="en-US" dirty="0"/>
          </a:p>
        </p:txBody>
      </p:sp>
    </p:spTree>
    <p:extLst>
      <p:ext uri="{BB962C8B-B14F-4D97-AF65-F5344CB8AC3E}">
        <p14:creationId xmlns:p14="http://schemas.microsoft.com/office/powerpoint/2010/main" val="71054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a:t>Government contracting … As Chrissy Hinde would say, we’re special, so specia</a:t>
            </a:r>
            <a:r>
              <a:rPr lang="en-US" b="1" dirty="0"/>
              <a:t>l</a:t>
            </a:r>
            <a:endParaRPr lang="en-US" dirty="0"/>
          </a:p>
          <a:p>
            <a:pPr lvl="0"/>
            <a:endParaRPr lang="en-US" dirty="0" smtClean="0"/>
          </a:p>
          <a:p>
            <a:pPr lvl="0"/>
            <a:r>
              <a:rPr lang="en-US" dirty="0" smtClean="0"/>
              <a:t>Why </a:t>
            </a:r>
            <a:r>
              <a:rPr lang="en-US" dirty="0"/>
              <a:t>you are special – this is good news / bad </a:t>
            </a:r>
            <a:r>
              <a:rPr lang="en-US" dirty="0" smtClean="0"/>
              <a:t>news situation</a:t>
            </a:r>
            <a:endParaRPr lang="en-US" dirty="0"/>
          </a:p>
          <a:p>
            <a:pPr marL="636902" lvl="1" indent="-173700">
              <a:buFont typeface="Wingdings" panose="05000000000000000000" pitchFamily="2" charset="2"/>
              <a:buChar char="§"/>
            </a:pPr>
            <a:r>
              <a:rPr lang="en-US" dirty="0"/>
              <a:t>Public money – stewardship obligation</a:t>
            </a:r>
          </a:p>
          <a:p>
            <a:pPr marL="636902" lvl="1" indent="-173700">
              <a:buFont typeface="Wingdings" panose="05000000000000000000" pitchFamily="2" charset="2"/>
              <a:buChar char="§"/>
            </a:pPr>
            <a:r>
              <a:rPr lang="en-US" dirty="0"/>
              <a:t>Taxpayers should not be bound by fools</a:t>
            </a:r>
          </a:p>
          <a:p>
            <a:pPr lvl="0"/>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13</a:t>
            </a:fld>
            <a:endParaRPr lang="en-US" dirty="0"/>
          </a:p>
        </p:txBody>
      </p:sp>
    </p:spTree>
    <p:extLst>
      <p:ext uri="{BB962C8B-B14F-4D97-AF65-F5344CB8AC3E}">
        <p14:creationId xmlns:p14="http://schemas.microsoft.com/office/powerpoint/2010/main" val="45294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lvl="0"/>
            <a:r>
              <a:rPr lang="en-US" sz="1000" dirty="0"/>
              <a:t>We’re a ‘big deal’ at grandma’s – our process tends to be disruptive</a:t>
            </a:r>
          </a:p>
          <a:p>
            <a:endParaRPr lang="en-US" sz="1000" dirty="0" smtClean="0"/>
          </a:p>
          <a:p>
            <a:r>
              <a:rPr lang="en-US" sz="1000" dirty="0" smtClean="0"/>
              <a:t>Government contracting process:</a:t>
            </a:r>
          </a:p>
          <a:p>
            <a:pPr marL="636902" lvl="1" indent="-173700">
              <a:buFont typeface="Wingdings" panose="05000000000000000000" pitchFamily="2" charset="2"/>
              <a:buChar char="§"/>
            </a:pPr>
            <a:r>
              <a:rPr lang="en-US" sz="1000" dirty="0" smtClean="0"/>
              <a:t>Usually requires a competitive process</a:t>
            </a:r>
          </a:p>
          <a:p>
            <a:pPr marL="636902" lvl="1" indent="-173700">
              <a:buFont typeface="Wingdings" panose="05000000000000000000" pitchFamily="2" charset="2"/>
              <a:buChar char="§"/>
            </a:pPr>
            <a:r>
              <a:rPr lang="en-US" sz="1000" dirty="0" smtClean="0"/>
              <a:t>It is an expensive, time-consuming</a:t>
            </a:r>
            <a:r>
              <a:rPr lang="en-US" sz="1000" baseline="0" dirty="0" smtClean="0"/>
              <a:t> process</a:t>
            </a:r>
          </a:p>
          <a:p>
            <a:pPr marL="636902" lvl="1" indent="-173700">
              <a:buFont typeface="Wingdings" panose="05000000000000000000" pitchFamily="2" charset="2"/>
              <a:buChar char="§"/>
            </a:pPr>
            <a:r>
              <a:rPr lang="en-US" sz="1000" baseline="0" dirty="0" smtClean="0"/>
              <a:t>Government often has special/required provisions</a:t>
            </a:r>
          </a:p>
          <a:p>
            <a:pPr marL="636902" lvl="1" indent="-173700">
              <a:buFont typeface="Wingdings" panose="05000000000000000000" pitchFamily="2" charset="2"/>
              <a:buChar char="§"/>
            </a:pPr>
            <a:r>
              <a:rPr lang="en-US" sz="1000" baseline="0" dirty="0" smtClean="0"/>
              <a:t>Sometimes does not keep pace with market dynamics</a:t>
            </a:r>
          </a:p>
          <a:p>
            <a:pPr marL="636902" lvl="1" indent="-173700">
              <a:buFont typeface="Wingdings" panose="05000000000000000000" pitchFamily="2" charset="2"/>
              <a:buChar char="§"/>
            </a:pPr>
            <a:r>
              <a:rPr lang="en-US" sz="1000" baseline="0" dirty="0" smtClean="0"/>
              <a:t>Usually cannot use supplier’s form contract (which is the only form they use)</a:t>
            </a:r>
            <a:endParaRPr lang="en-US" sz="1000" dirty="0"/>
          </a:p>
        </p:txBody>
      </p:sp>
      <p:sp>
        <p:nvSpPr>
          <p:cNvPr id="4" name="Slide Number Placeholder 3"/>
          <p:cNvSpPr>
            <a:spLocks noGrp="1"/>
          </p:cNvSpPr>
          <p:nvPr>
            <p:ph type="sldNum" sz="quarter" idx="10"/>
          </p:nvPr>
        </p:nvSpPr>
        <p:spPr/>
        <p:txBody>
          <a:bodyPr/>
          <a:lstStyle/>
          <a:p>
            <a:fld id="{0C46630D-62CA-4F3A-9993-42F0F507BD4C}" type="slidenum">
              <a:rPr lang="en-US" smtClean="0"/>
              <a:t>14</a:t>
            </a:fld>
            <a:endParaRPr lang="en-US" dirty="0"/>
          </a:p>
        </p:txBody>
      </p:sp>
    </p:spTree>
    <p:extLst>
      <p:ext uri="{BB962C8B-B14F-4D97-AF65-F5344CB8AC3E}">
        <p14:creationId xmlns:p14="http://schemas.microsoft.com/office/powerpoint/2010/main" val="344514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lvl="0"/>
            <a:r>
              <a:rPr lang="en-US" sz="1000" dirty="0" smtClean="0"/>
              <a:t>Contract Types</a:t>
            </a:r>
            <a:endParaRPr lang="en-US" sz="1000" dirty="0"/>
          </a:p>
          <a:p>
            <a:pPr marL="628650" lvl="1" indent="-171450">
              <a:buFont typeface="Wingdings" panose="05000000000000000000" pitchFamily="2" charset="2"/>
              <a:buChar char="§"/>
            </a:pPr>
            <a:r>
              <a:rPr lang="en-US" sz="1000" dirty="0"/>
              <a:t>Goods – e.g., rubber gloves, ink toners, Rx, computers, cars</a:t>
            </a:r>
          </a:p>
          <a:p>
            <a:pPr marL="628650" lvl="1" indent="-171450">
              <a:buFont typeface="Wingdings" panose="05000000000000000000" pitchFamily="2" charset="2"/>
              <a:buChar char="§"/>
            </a:pPr>
            <a:r>
              <a:rPr lang="en-US" sz="1000" dirty="0"/>
              <a:t>Services – e.g., consulting contracts, elevator maintenance</a:t>
            </a:r>
          </a:p>
          <a:p>
            <a:pPr marL="628650" lvl="1" indent="-171450">
              <a:buFont typeface="Wingdings" panose="05000000000000000000" pitchFamily="2" charset="2"/>
              <a:buChar char="§"/>
            </a:pPr>
            <a:r>
              <a:rPr lang="en-US" sz="1000" dirty="0"/>
              <a:t>Public Works – e.g., </a:t>
            </a:r>
            <a:r>
              <a:rPr lang="en-US" sz="1000" dirty="0" smtClean="0"/>
              <a:t>buildings</a:t>
            </a:r>
            <a:endParaRPr lang="en-US" sz="1000" dirty="0"/>
          </a:p>
          <a:p>
            <a:pPr marL="628650" lvl="1" indent="-171450">
              <a:buFont typeface="Wingdings" panose="05000000000000000000" pitchFamily="2" charset="2"/>
              <a:buChar char="§"/>
            </a:pPr>
            <a:r>
              <a:rPr lang="en-US" sz="1000" dirty="0"/>
              <a:t>Real Property – e.g., acquisition of land</a:t>
            </a:r>
          </a:p>
          <a:p>
            <a:endParaRPr lang="en-US" sz="1000" dirty="0" smtClean="0"/>
          </a:p>
          <a:p>
            <a:pPr lvl="0"/>
            <a:r>
              <a:rPr lang="en-US" sz="1000" dirty="0"/>
              <a:t>Deal </a:t>
            </a:r>
            <a:r>
              <a:rPr lang="en-US" sz="1000" dirty="0" smtClean="0"/>
              <a:t>Side</a:t>
            </a:r>
          </a:p>
          <a:p>
            <a:pPr marL="628650" lvl="1" indent="-171450">
              <a:buFont typeface="Wingdings" panose="05000000000000000000" pitchFamily="2" charset="2"/>
              <a:buChar char="§"/>
            </a:pPr>
            <a:r>
              <a:rPr lang="en-US" sz="1000" dirty="0" smtClean="0"/>
              <a:t>Government usually is the ‘buyer’</a:t>
            </a:r>
          </a:p>
          <a:p>
            <a:pPr marL="628650" lvl="1" indent="-171450">
              <a:buFont typeface="Wingdings" panose="05000000000000000000" pitchFamily="2" charset="2"/>
              <a:buChar char="§"/>
            </a:pPr>
            <a:r>
              <a:rPr lang="en-US" sz="1000" dirty="0" smtClean="0"/>
              <a:t>What </a:t>
            </a:r>
            <a:r>
              <a:rPr lang="en-US" sz="1000" dirty="0"/>
              <a:t>does this mean? – Just like any other buyer, </a:t>
            </a:r>
          </a:p>
          <a:p>
            <a:pPr marL="1085850" lvl="2" indent="-171450">
              <a:buFont typeface="Courier New" panose="02070309020205020404" pitchFamily="49" charset="0"/>
              <a:buChar char="o"/>
            </a:pPr>
            <a:r>
              <a:rPr lang="en-US" sz="1000" dirty="0"/>
              <a:t>We want our stuff</a:t>
            </a:r>
          </a:p>
          <a:p>
            <a:pPr marL="1085850" lvl="2" indent="-171450">
              <a:buFont typeface="Courier New" panose="02070309020205020404" pitchFamily="49" charset="0"/>
              <a:buChar char="o"/>
            </a:pPr>
            <a:r>
              <a:rPr lang="en-US" sz="1000" dirty="0"/>
              <a:t>On time</a:t>
            </a:r>
          </a:p>
          <a:p>
            <a:pPr marL="1085850" lvl="2" indent="-171450">
              <a:buFont typeface="Courier New" panose="02070309020205020404" pitchFamily="49" charset="0"/>
              <a:buChar char="o"/>
            </a:pPr>
            <a:r>
              <a:rPr lang="en-US" sz="1000" dirty="0"/>
              <a:t>Meeting specs</a:t>
            </a:r>
          </a:p>
          <a:p>
            <a:endParaRPr lang="en-US" sz="1000" dirty="0"/>
          </a:p>
        </p:txBody>
      </p:sp>
      <p:sp>
        <p:nvSpPr>
          <p:cNvPr id="4" name="Slide Number Placeholder 3"/>
          <p:cNvSpPr>
            <a:spLocks noGrp="1"/>
          </p:cNvSpPr>
          <p:nvPr>
            <p:ph type="sldNum" sz="quarter" idx="10"/>
          </p:nvPr>
        </p:nvSpPr>
        <p:spPr/>
        <p:txBody>
          <a:bodyPr/>
          <a:lstStyle/>
          <a:p>
            <a:fld id="{0C46630D-62CA-4F3A-9993-42F0F507BD4C}" type="slidenum">
              <a:rPr lang="en-US" smtClean="0"/>
              <a:t>15</a:t>
            </a:fld>
            <a:endParaRPr lang="en-US" dirty="0"/>
          </a:p>
        </p:txBody>
      </p:sp>
    </p:spTree>
    <p:extLst>
      <p:ext uri="{BB962C8B-B14F-4D97-AF65-F5344CB8AC3E}">
        <p14:creationId xmlns:p14="http://schemas.microsoft.com/office/powerpoint/2010/main" val="339898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Focus your contract negotiating, drafting, and administration efforts where you can make a difference</a:t>
            </a:r>
          </a:p>
          <a:p>
            <a:endParaRPr lang="en-US" dirty="0" smtClean="0"/>
          </a:p>
          <a:p>
            <a:r>
              <a:rPr lang="en-US" dirty="0" smtClean="0"/>
              <a:t>Minimize deal risk</a:t>
            </a:r>
          </a:p>
          <a:p>
            <a:pPr marL="636902" lvl="1" indent="-173700">
              <a:buFont typeface="Wingdings" panose="05000000000000000000" pitchFamily="2" charset="2"/>
              <a:buChar char="§"/>
            </a:pPr>
            <a:r>
              <a:rPr lang="en-US" dirty="0" smtClean="0"/>
              <a:t>Negotiate contract-specific specifications (e.g., delivery times for armored car service;</a:t>
            </a:r>
            <a:r>
              <a:rPr lang="en-US" baseline="0" dirty="0" smtClean="0"/>
              <a:t> liner specs for trash bags)</a:t>
            </a:r>
            <a:endParaRPr lang="en-US" dirty="0" smtClean="0"/>
          </a:p>
          <a:p>
            <a:pPr marL="636902" lvl="1" indent="-173700">
              <a:buFont typeface="Wingdings" panose="05000000000000000000" pitchFamily="2" charset="2"/>
              <a:buChar char="§"/>
            </a:pPr>
            <a:r>
              <a:rPr lang="en-US" dirty="0" smtClean="0"/>
              <a:t>Negotiate Reps &amp; warranties to enhance contract value proposition</a:t>
            </a:r>
          </a:p>
          <a:p>
            <a:pPr marL="636902" lvl="1" indent="-173700">
              <a:buFont typeface="Wingdings" panose="05000000000000000000" pitchFamily="2" charset="2"/>
              <a:buChar char="§"/>
            </a:pPr>
            <a:r>
              <a:rPr lang="en-US" dirty="0" smtClean="0"/>
              <a:t>Include a prohibition on assignment (avoid empty sack)</a:t>
            </a:r>
          </a:p>
          <a:p>
            <a:pPr lvl="1"/>
            <a:endParaRPr lang="en-US" dirty="0" smtClean="0"/>
          </a:p>
          <a:p>
            <a:pPr lvl="0"/>
            <a:r>
              <a:rPr lang="en-US" dirty="0" smtClean="0"/>
              <a:t>Minimize transactional risk</a:t>
            </a:r>
          </a:p>
          <a:p>
            <a:pPr marL="636902" lvl="1" indent="-173700">
              <a:buFont typeface="Wingdings" panose="05000000000000000000" pitchFamily="2" charset="2"/>
              <a:buChar char="§"/>
            </a:pPr>
            <a:r>
              <a:rPr lang="en-US" dirty="0" smtClean="0"/>
              <a:t>Insurance</a:t>
            </a:r>
          </a:p>
          <a:p>
            <a:pPr marL="636902" lvl="1" indent="-173700">
              <a:buFont typeface="Wingdings" panose="05000000000000000000" pitchFamily="2" charset="2"/>
              <a:buChar char="§"/>
            </a:pPr>
            <a:r>
              <a:rPr lang="en-US" dirty="0" smtClean="0"/>
              <a:t>Bonding</a:t>
            </a:r>
          </a:p>
          <a:p>
            <a:pPr marL="636902" lvl="1" indent="-173700">
              <a:buFont typeface="Wingdings" panose="05000000000000000000" pitchFamily="2" charset="2"/>
              <a:buChar char="§"/>
            </a:pPr>
            <a:r>
              <a:rPr lang="en-US" dirty="0" smtClean="0"/>
              <a:t>Force majeure</a:t>
            </a:r>
          </a:p>
          <a:p>
            <a:pPr marL="636902" lvl="1" indent="-173700">
              <a:buFont typeface="Wingdings" panose="05000000000000000000" pitchFamily="2" charset="2"/>
              <a:buChar char="§"/>
            </a:pPr>
            <a:r>
              <a:rPr lang="en-US" dirty="0" smtClean="0"/>
              <a:t>Indemnification</a:t>
            </a:r>
          </a:p>
          <a:p>
            <a:pPr marL="636902" lvl="1" indent="-173700">
              <a:buFont typeface="Wingdings" panose="05000000000000000000" pitchFamily="2" charset="2"/>
              <a:buChar char="§"/>
            </a:pPr>
            <a:r>
              <a:rPr lang="en-US" dirty="0" smtClean="0"/>
              <a:t>Dispute resolution</a:t>
            </a:r>
          </a:p>
          <a:p>
            <a:pPr marL="636902" lvl="1" indent="-173700">
              <a:buFont typeface="Wingdings" panose="05000000000000000000" pitchFamily="2" charset="2"/>
              <a:buChar char="§"/>
            </a:pPr>
            <a:endParaRPr lang="en-US" dirty="0" smtClean="0"/>
          </a:p>
          <a:p>
            <a:r>
              <a:rPr lang="en-US" dirty="0" smtClean="0"/>
              <a:t>Incentivize performance</a:t>
            </a:r>
          </a:p>
          <a:p>
            <a:pPr marL="636902" lvl="1" indent="-173700">
              <a:buFont typeface="Wingdings" panose="05000000000000000000" pitchFamily="2" charset="2"/>
              <a:buChar char="§"/>
            </a:pPr>
            <a:r>
              <a:rPr lang="en-US" dirty="0" smtClean="0"/>
              <a:t>Don’t constrain the pain – i.e., don’t minimize consequences for</a:t>
            </a:r>
            <a:r>
              <a:rPr lang="en-US" baseline="0" dirty="0" smtClean="0"/>
              <a:t> nonperformance (e.g., limitation of liability; waiver of damages; exclusive remedies)</a:t>
            </a:r>
            <a:endParaRPr lang="en-US" dirty="0" smtClean="0"/>
          </a:p>
          <a:p>
            <a:pPr marL="636902" lvl="1" indent="-173700">
              <a:buFont typeface="Wingdings" panose="05000000000000000000" pitchFamily="2" charset="2"/>
              <a:buChar char="§"/>
            </a:pPr>
            <a:endParaRPr lang="en-US" dirty="0" smtClean="0"/>
          </a:p>
          <a:p>
            <a:r>
              <a:rPr lang="en-US" dirty="0" smtClean="0"/>
              <a:t>Counterparty Perspective – They likely want to:</a:t>
            </a:r>
          </a:p>
          <a:p>
            <a:pPr marL="636902" lvl="1" indent="-173700">
              <a:buFont typeface="Wingdings" panose="05000000000000000000" pitchFamily="2" charset="2"/>
              <a:buChar char="§"/>
            </a:pPr>
            <a:r>
              <a:rPr lang="en-US" dirty="0" smtClean="0"/>
              <a:t>Make money … now … which means revenue</a:t>
            </a:r>
            <a:r>
              <a:rPr lang="en-US" baseline="0" dirty="0" smtClean="0"/>
              <a:t> recognition often drives deal terms</a:t>
            </a:r>
            <a:endParaRPr lang="en-US" dirty="0" smtClean="0"/>
          </a:p>
          <a:p>
            <a:pPr marL="636902" lvl="1" indent="-173700">
              <a:buFont typeface="Wingdings" panose="05000000000000000000" pitchFamily="2" charset="2"/>
              <a:buChar char="§"/>
            </a:pPr>
            <a:r>
              <a:rPr lang="en-US" dirty="0" smtClean="0"/>
              <a:t>Minimize obligations &amp; risk</a:t>
            </a:r>
          </a:p>
          <a:p>
            <a:pPr marL="636902" lvl="1" indent="-173700">
              <a:buFont typeface="Wingdings" panose="05000000000000000000" pitchFamily="2" charset="2"/>
              <a:buChar char="§"/>
            </a:pPr>
            <a:r>
              <a:rPr lang="en-US" dirty="0" smtClean="0"/>
              <a:t>Not bet the company on any single contract</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16</a:t>
            </a:fld>
            <a:endParaRPr lang="en-US" dirty="0"/>
          </a:p>
        </p:txBody>
      </p:sp>
    </p:spTree>
    <p:extLst>
      <p:ext uri="{BB962C8B-B14F-4D97-AF65-F5344CB8AC3E}">
        <p14:creationId xmlns:p14="http://schemas.microsoft.com/office/powerpoint/2010/main" val="278924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17</a:t>
            </a:fld>
            <a:endParaRPr lang="en-US" dirty="0"/>
          </a:p>
        </p:txBody>
      </p:sp>
    </p:spTree>
    <p:extLst>
      <p:ext uri="{BB962C8B-B14F-4D97-AF65-F5344CB8AC3E}">
        <p14:creationId xmlns:p14="http://schemas.microsoft.com/office/powerpoint/2010/main" val="288587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000" dirty="0"/>
              <a:t>Simply stated, a contract is an enforceable promise.</a:t>
            </a:r>
          </a:p>
          <a:p>
            <a:endParaRPr lang="en-US" sz="1000" dirty="0"/>
          </a:p>
          <a:p>
            <a:r>
              <a:rPr lang="en-US" sz="1000" dirty="0"/>
              <a:t>The law of contracts covers </a:t>
            </a:r>
            <a:r>
              <a:rPr lang="en-US" sz="1000" u="sng" dirty="0"/>
              <a:t>what</a:t>
            </a:r>
            <a:r>
              <a:rPr lang="en-US" sz="1000" dirty="0"/>
              <a:t> makes the promise enforceable and </a:t>
            </a:r>
            <a:r>
              <a:rPr lang="en-US" sz="1000" u="sng" dirty="0"/>
              <a:t>how</a:t>
            </a:r>
            <a:r>
              <a:rPr lang="en-US" sz="1000" dirty="0"/>
              <a:t> a contract can be enforced.  </a:t>
            </a:r>
          </a:p>
          <a:p>
            <a:r>
              <a:rPr lang="en-US" sz="1000" dirty="0"/>
              <a:t> </a:t>
            </a:r>
          </a:p>
          <a:p>
            <a:pPr marL="173700" indent="-173700">
              <a:buFont typeface="Wingdings" panose="05000000000000000000" pitchFamily="2" charset="2"/>
              <a:buChar char="§"/>
            </a:pPr>
            <a:r>
              <a:rPr lang="en-US" sz="1000" u="sng" dirty="0"/>
              <a:t>Agreement and obligations</a:t>
            </a:r>
            <a:r>
              <a:rPr lang="en-US" sz="1000" dirty="0"/>
              <a:t> –  means a set of promises exchanged between the parties</a:t>
            </a:r>
          </a:p>
          <a:p>
            <a:pPr marL="173700" indent="-173700">
              <a:buFont typeface="Wingdings" panose="05000000000000000000" pitchFamily="2" charset="2"/>
              <a:buChar char="§"/>
            </a:pPr>
            <a:endParaRPr lang="en-US" sz="1000" dirty="0"/>
          </a:p>
          <a:p>
            <a:pPr marL="173700" indent="-173700">
              <a:buFont typeface="Wingdings" panose="05000000000000000000" pitchFamily="2" charset="2"/>
              <a:buChar char="§"/>
            </a:pPr>
            <a:r>
              <a:rPr lang="en-US" sz="1000" u="sng" dirty="0"/>
              <a:t>Enforceable</a:t>
            </a:r>
            <a:r>
              <a:rPr lang="en-US" sz="1000" dirty="0"/>
              <a:t> – means that if a party fails to do what they promised to do (breach), a court of law will enter an order to remedy the breach, </a:t>
            </a:r>
            <a:r>
              <a:rPr lang="en-US" sz="1000" i="1" dirty="0"/>
              <a:t>i.e.,</a:t>
            </a:r>
            <a:r>
              <a:rPr lang="en-US" sz="1000" dirty="0"/>
              <a:t> make the offended party whole.</a:t>
            </a:r>
          </a:p>
          <a:p>
            <a:pPr marL="1100103" lvl="2" indent="-173700">
              <a:buFont typeface="Courier New" panose="02070309020205020404" pitchFamily="49" charset="0"/>
              <a:buChar char="o"/>
            </a:pPr>
            <a:r>
              <a:rPr lang="en-US" sz="1000" dirty="0"/>
              <a:t>For a contract to be enforceable, the parties must have reached a meeting of the minds, or in other words, agree on the same terms, conditions, and subject matter.</a:t>
            </a:r>
          </a:p>
          <a:p>
            <a:pPr marL="1100103" lvl="2" indent="-173700">
              <a:buFont typeface="Courier New" panose="02070309020205020404" pitchFamily="49" charset="0"/>
              <a:buChar char="o"/>
            </a:pPr>
            <a:r>
              <a:rPr lang="en-US" sz="1000" dirty="0"/>
              <a:t>Therefore, contracts must be clearly written and must clearly communicate the terms and conditions, </a:t>
            </a:r>
            <a:r>
              <a:rPr lang="en-US" sz="1000" i="1" dirty="0"/>
              <a:t>i.e</a:t>
            </a:r>
            <a:r>
              <a:rPr lang="en-US" sz="1000" dirty="0"/>
              <a:t>., obligations; promises.</a:t>
            </a:r>
          </a:p>
          <a:p>
            <a:pPr marL="1100103" lvl="2" indent="-173700">
              <a:buFont typeface="Courier New" panose="02070309020205020404" pitchFamily="49" charset="0"/>
              <a:buChar char="o"/>
            </a:pPr>
            <a:r>
              <a:rPr lang="en-US" sz="1000" dirty="0"/>
              <a:t>The terms, conditions, and obligations must be consistent throughout the document or an explanation given as to why they are not and which controls (</a:t>
            </a:r>
            <a:r>
              <a:rPr lang="en-US" sz="1000" i="1" dirty="0"/>
              <a:t>i.e.,</a:t>
            </a:r>
            <a:r>
              <a:rPr lang="en-US" sz="1000" dirty="0"/>
              <a:t> order of precedence list)</a:t>
            </a:r>
          </a:p>
          <a:p>
            <a:r>
              <a:rPr lang="en-US" sz="1000" dirty="0"/>
              <a:t> </a:t>
            </a:r>
          </a:p>
        </p:txBody>
      </p:sp>
      <p:sp>
        <p:nvSpPr>
          <p:cNvPr id="4" name="Slide Number Placeholder 3"/>
          <p:cNvSpPr>
            <a:spLocks noGrp="1"/>
          </p:cNvSpPr>
          <p:nvPr>
            <p:ph type="sldNum" sz="quarter" idx="10"/>
          </p:nvPr>
        </p:nvSpPr>
        <p:spPr/>
        <p:txBody>
          <a:bodyPr/>
          <a:lstStyle/>
          <a:p>
            <a:fld id="{0C46630D-62CA-4F3A-9993-42F0F507BD4C}" type="slidenum">
              <a:rPr lang="en-US" smtClean="0"/>
              <a:t>18</a:t>
            </a:fld>
            <a:endParaRPr lang="en-US" dirty="0"/>
          </a:p>
        </p:txBody>
      </p:sp>
    </p:spTree>
    <p:extLst>
      <p:ext uri="{BB962C8B-B14F-4D97-AF65-F5344CB8AC3E}">
        <p14:creationId xmlns:p14="http://schemas.microsoft.com/office/powerpoint/2010/main" val="154812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19</a:t>
            </a:fld>
            <a:endParaRPr lang="en-US" dirty="0"/>
          </a:p>
        </p:txBody>
      </p:sp>
    </p:spTree>
    <p:extLst>
      <p:ext uri="{BB962C8B-B14F-4D97-AF65-F5344CB8AC3E}">
        <p14:creationId xmlns:p14="http://schemas.microsoft.com/office/powerpoint/2010/main" val="355012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Normally, both parties to a contract perform their part of the bargain and everything works out.</a:t>
            </a:r>
          </a:p>
          <a:p>
            <a:endParaRPr lang="en-US" dirty="0" smtClean="0"/>
          </a:p>
          <a:p>
            <a:r>
              <a:rPr lang="en-US" dirty="0" smtClean="0"/>
              <a:t>If, however, a party fails to perform, the party is deemed to be in “breach” of the contract</a:t>
            </a:r>
            <a:r>
              <a:rPr lang="en-US" baseline="0" dirty="0" smtClean="0"/>
              <a:t> i.e., b</a:t>
            </a:r>
            <a:r>
              <a:rPr lang="en-US" dirty="0" smtClean="0"/>
              <a:t>reach occurs when a contracting party fails to perform that which such party is under a duty to perform.</a:t>
            </a:r>
          </a:p>
          <a:p>
            <a:endParaRPr lang="en-US" dirty="0" smtClean="0"/>
          </a:p>
          <a:p>
            <a:pPr lvl="1"/>
            <a:r>
              <a:rPr lang="en-US" dirty="0" smtClean="0"/>
              <a:t>Black’s Law Dictionary:  Breach of contract means  the “failure, without legal excuse, to perform any promise which forms the whole or part of a contract.”</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20</a:t>
            </a:fld>
            <a:endParaRPr lang="en-US" dirty="0"/>
          </a:p>
        </p:txBody>
      </p:sp>
    </p:spTree>
    <p:extLst>
      <p:ext uri="{BB962C8B-B14F-4D97-AF65-F5344CB8AC3E}">
        <p14:creationId xmlns:p14="http://schemas.microsoft.com/office/powerpoint/2010/main" val="103383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I know!  This was </a:t>
            </a:r>
            <a:r>
              <a:rPr lang="en-US" u="sng" dirty="0" smtClean="0"/>
              <a:t>not</a:t>
            </a:r>
            <a:r>
              <a:rPr lang="en-US" dirty="0" smtClean="0"/>
              <a:t> part of the agenda.  A bonus section.</a:t>
            </a:r>
          </a:p>
          <a:p>
            <a:endParaRPr lang="en-US" dirty="0" smtClean="0"/>
          </a:p>
          <a:p>
            <a:r>
              <a:rPr lang="en-US" dirty="0" smtClean="0"/>
              <a:t>Let’s spend a moment and identify </a:t>
            </a:r>
            <a:r>
              <a:rPr lang="en-US" u="sng" dirty="0" smtClean="0"/>
              <a:t>your</a:t>
            </a:r>
            <a:r>
              <a:rPr lang="en-US" dirty="0" smtClean="0"/>
              <a:t> goals … and our goals for this session.</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3</a:t>
            </a:fld>
            <a:endParaRPr lang="en-US" dirty="0"/>
          </a:p>
        </p:txBody>
      </p:sp>
    </p:spTree>
    <p:extLst>
      <p:ext uri="{BB962C8B-B14F-4D97-AF65-F5344CB8AC3E}">
        <p14:creationId xmlns:p14="http://schemas.microsoft.com/office/powerpoint/2010/main" val="1355658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Contrary to what you may see on television, not every contract breach is a big deal.</a:t>
            </a:r>
          </a:p>
          <a:p>
            <a:endParaRPr lang="en-US" dirty="0" smtClean="0"/>
          </a:p>
          <a:p>
            <a:r>
              <a:rPr lang="en-US" dirty="0" smtClean="0"/>
              <a:t>There is a big difference between material breach and minor breach.</a:t>
            </a:r>
          </a:p>
          <a:p>
            <a:endParaRPr lang="en-US" dirty="0" smtClean="0"/>
          </a:p>
          <a:p>
            <a:r>
              <a:rPr lang="en-US" dirty="0" smtClean="0"/>
              <a:t>Material breach:  “Violation</a:t>
            </a:r>
            <a:r>
              <a:rPr lang="en-US" baseline="0" dirty="0" smtClean="0"/>
              <a:t> of contract which is substantial and significant and which usually excuses the aggrieved party from further performance under the contract and affords a right to sue for damages.”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21</a:t>
            </a:fld>
            <a:endParaRPr lang="en-US" dirty="0"/>
          </a:p>
        </p:txBody>
      </p:sp>
    </p:spTree>
    <p:extLst>
      <p:ext uri="{BB962C8B-B14F-4D97-AF65-F5344CB8AC3E}">
        <p14:creationId xmlns:p14="http://schemas.microsoft.com/office/powerpoint/2010/main" val="323382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Minor Breach:  Recover damages</a:t>
            </a:r>
          </a:p>
          <a:p>
            <a:endParaRPr lang="en-US" dirty="0"/>
          </a:p>
          <a:p>
            <a:r>
              <a:rPr lang="en-US" dirty="0" smtClean="0"/>
              <a:t>Material Beach:  Recover damages or rescind the contract</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22</a:t>
            </a:fld>
            <a:endParaRPr lang="en-US" dirty="0"/>
          </a:p>
        </p:txBody>
      </p:sp>
    </p:spTree>
    <p:extLst>
      <p:ext uri="{BB962C8B-B14F-4D97-AF65-F5344CB8AC3E}">
        <p14:creationId xmlns:p14="http://schemas.microsoft.com/office/powerpoint/2010/main" val="312310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Now this may come as a surprise – but folks have an absolute right to breach a contract – they just have to be willing to accept the consequences.</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Certain breaches are a big deal – </a:t>
            </a:r>
          </a:p>
          <a:p>
            <a:pPr marL="628650" lvl="1" indent="-17145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Failure to perform</a:t>
            </a:r>
          </a:p>
          <a:p>
            <a:pPr marL="628650" lvl="1" indent="-17145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Breach a rep or warranty …</a:t>
            </a:r>
            <a:r>
              <a:rPr lang="en-US" altLang="en-US" baseline="0" dirty="0" smtClean="0">
                <a:latin typeface="Arial" panose="020B0604020202020204" pitchFamily="34" charset="0"/>
                <a:cs typeface="Arial" panose="020B0604020202020204" pitchFamily="34" charset="0"/>
              </a:rPr>
              <a:t> in preschool, we just called this ‘lying’</a:t>
            </a:r>
            <a:endParaRPr lang="en-US" altLang="en-US"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Sometimes, however, your counterparty bails you out – and waives breach.</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Waiver:</a:t>
            </a:r>
          </a:p>
          <a:p>
            <a:pPr marL="636902" lvl="1" indent="-1737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A pattern of conduct that waives a number of successive breaches will operate as a continued waiver</a:t>
            </a:r>
          </a:p>
          <a:p>
            <a:pPr marL="636902" lvl="1" indent="-1737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Nonbreaching party can still recover damages, but contract is not terminated </a:t>
            </a:r>
          </a:p>
          <a:p>
            <a:pPr marL="636902" lvl="1" indent="-17370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Nonbreaching party should give notice to the breaching party that full performance will be required in the future</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23</a:t>
            </a:fld>
            <a:endParaRPr lang="en-US" dirty="0"/>
          </a:p>
        </p:txBody>
      </p:sp>
    </p:spTree>
    <p:extLst>
      <p:ext uri="{BB962C8B-B14F-4D97-AF65-F5344CB8AC3E}">
        <p14:creationId xmlns:p14="http://schemas.microsoft.com/office/powerpoint/2010/main" val="255294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sz="1000" dirty="0">
                <a:solidFill>
                  <a:srgbClr val="101010"/>
                </a:solidFill>
                <a:latin typeface="Arial" panose="020B0604020202020204" pitchFamily="34" charset="0"/>
                <a:cs typeface="Arial" panose="020B0604020202020204" pitchFamily="34" charset="0"/>
              </a:rPr>
              <a:t>There are many valid defenses that can be raised to a claim of breach of a contract.  These, however, often depend upon the particular facts and circumstances of the contract and the actions of the parties. Going it alone is not the wisest choice and competent legal help almost always is required</a:t>
            </a:r>
            <a:r>
              <a:rPr lang="en-US" altLang="en-US" sz="1000" dirty="0" smtClean="0">
                <a:solidFill>
                  <a:srgbClr val="101010"/>
                </a:solidFill>
                <a:latin typeface="Arial" panose="020B0604020202020204" pitchFamily="34" charset="0"/>
                <a:cs typeface="Arial" panose="020B0604020202020204" pitchFamily="34" charset="0"/>
              </a:rPr>
              <a:t>.</a:t>
            </a:r>
          </a:p>
          <a:p>
            <a:endParaRPr lang="en-US" altLang="en-US" sz="1000" dirty="0">
              <a:solidFill>
                <a:srgbClr val="101010"/>
              </a:solidFill>
              <a:latin typeface="Arial" panose="020B0604020202020204" pitchFamily="34" charset="0"/>
              <a:cs typeface="Arial" panose="020B0604020202020204" pitchFamily="34" charset="0"/>
            </a:endParaRPr>
          </a:p>
          <a:p>
            <a:r>
              <a:rPr lang="en-US" altLang="en-US" sz="1000" dirty="0">
                <a:solidFill>
                  <a:srgbClr val="101010"/>
                </a:solidFill>
                <a:latin typeface="Arial" panose="020B0604020202020204" pitchFamily="34" charset="0"/>
                <a:cs typeface="Arial" panose="020B0604020202020204" pitchFamily="34" charset="0"/>
              </a:rPr>
              <a:t>The more common defenses to a breach of contract claim are: </a:t>
            </a:r>
          </a:p>
          <a:p>
            <a:pPr lvl="1"/>
            <a:r>
              <a:rPr lang="en-US" altLang="en-US" sz="1000" dirty="0">
                <a:solidFill>
                  <a:srgbClr val="101010"/>
                </a:solidFill>
                <a:latin typeface="Arial" panose="020B0604020202020204" pitchFamily="34" charset="0"/>
                <a:cs typeface="Arial" panose="020B0604020202020204" pitchFamily="34" charset="0"/>
              </a:rPr>
              <a:t>(1) One side was not competent to enter into the contract, either due to age or mental illness; </a:t>
            </a:r>
          </a:p>
          <a:p>
            <a:pPr lvl="1"/>
            <a:r>
              <a:rPr lang="en-US" altLang="en-US" sz="1000" dirty="0">
                <a:solidFill>
                  <a:srgbClr val="101010"/>
                </a:solidFill>
                <a:latin typeface="Arial" panose="020B0604020202020204" pitchFamily="34" charset="0"/>
                <a:cs typeface="Arial" panose="020B0604020202020204" pitchFamily="34" charset="0"/>
              </a:rPr>
              <a:t>(2) One side had a "free way out" and really never provided any form of "consideration"; </a:t>
            </a:r>
          </a:p>
          <a:p>
            <a:pPr lvl="1"/>
            <a:r>
              <a:rPr lang="en-US" altLang="en-US" sz="1000" dirty="0">
                <a:solidFill>
                  <a:srgbClr val="101010"/>
                </a:solidFill>
                <a:latin typeface="Arial" panose="020B0604020202020204" pitchFamily="34" charset="0"/>
                <a:cs typeface="Arial" panose="020B0604020202020204" pitchFamily="34" charset="0"/>
              </a:rPr>
              <a:t>(3) One side was under pressure and duress or other undue influence to sign; </a:t>
            </a:r>
          </a:p>
          <a:p>
            <a:pPr lvl="1"/>
            <a:r>
              <a:rPr lang="en-US" altLang="en-US" sz="1000" dirty="0">
                <a:solidFill>
                  <a:srgbClr val="101010"/>
                </a:solidFill>
                <a:latin typeface="Arial" panose="020B0604020202020204" pitchFamily="34" charset="0"/>
                <a:cs typeface="Arial" panose="020B0604020202020204" pitchFamily="34" charset="0"/>
              </a:rPr>
              <a:t>(4) One side engaged in "fraud" to procure the contract; </a:t>
            </a:r>
          </a:p>
          <a:p>
            <a:pPr lvl="1"/>
            <a:r>
              <a:rPr lang="en-US" altLang="en-US" sz="1000" dirty="0">
                <a:solidFill>
                  <a:srgbClr val="101010"/>
                </a:solidFill>
                <a:latin typeface="Arial" panose="020B0604020202020204" pitchFamily="34" charset="0"/>
                <a:cs typeface="Arial" panose="020B0604020202020204" pitchFamily="34" charset="0"/>
              </a:rPr>
              <a:t>(5) One side prevented the other from fulfilling its/her/his end of the bargain; </a:t>
            </a:r>
          </a:p>
          <a:p>
            <a:pPr lvl="1"/>
            <a:r>
              <a:rPr lang="en-US" altLang="en-US" sz="1000" dirty="0">
                <a:solidFill>
                  <a:srgbClr val="101010"/>
                </a:solidFill>
                <a:latin typeface="Arial" panose="020B0604020202020204" pitchFamily="34" charset="0"/>
                <a:cs typeface="Arial" panose="020B0604020202020204" pitchFamily="34" charset="0"/>
              </a:rPr>
              <a:t>(6) The original contract was changed with the agreement of all parties; </a:t>
            </a:r>
          </a:p>
          <a:p>
            <a:pPr lvl="1"/>
            <a:r>
              <a:rPr lang="en-US" altLang="en-US" sz="1000" dirty="0">
                <a:solidFill>
                  <a:srgbClr val="101010"/>
                </a:solidFill>
                <a:latin typeface="Arial" panose="020B0604020202020204" pitchFamily="34" charset="0"/>
                <a:cs typeface="Arial" panose="020B0604020202020204" pitchFamily="34" charset="0"/>
              </a:rPr>
              <a:t>(7) There was a mistake of fact or mistake of law prior to signing the contract; </a:t>
            </a:r>
          </a:p>
          <a:p>
            <a:pPr lvl="1"/>
            <a:r>
              <a:rPr lang="en-US" altLang="en-US" sz="1000" dirty="0">
                <a:solidFill>
                  <a:srgbClr val="101010"/>
                </a:solidFill>
                <a:latin typeface="Arial" panose="020B0604020202020204" pitchFamily="34" charset="0"/>
                <a:cs typeface="Arial" panose="020B0604020202020204" pitchFamily="34" charset="0"/>
              </a:rPr>
              <a:t>(8) The contract has an illegal purpose or act; </a:t>
            </a:r>
          </a:p>
          <a:p>
            <a:pPr lvl="1"/>
            <a:r>
              <a:rPr lang="en-US" altLang="en-US" sz="1000" dirty="0">
                <a:solidFill>
                  <a:srgbClr val="101010"/>
                </a:solidFill>
                <a:latin typeface="Arial" panose="020B0604020202020204" pitchFamily="34" charset="0"/>
                <a:cs typeface="Arial" panose="020B0604020202020204" pitchFamily="34" charset="0"/>
              </a:rPr>
              <a:t>(9) Something happened, through no fault of either side, making the duties under the contract impossible to perform; </a:t>
            </a:r>
          </a:p>
          <a:p>
            <a:pPr lvl="1"/>
            <a:r>
              <a:rPr lang="en-US" altLang="en-US" sz="1000" dirty="0">
                <a:solidFill>
                  <a:srgbClr val="101010"/>
                </a:solidFill>
                <a:latin typeface="Arial" panose="020B0604020202020204" pitchFamily="34" charset="0"/>
                <a:cs typeface="Arial" panose="020B0604020202020204" pitchFamily="34" charset="0"/>
              </a:rPr>
              <a:t>(10) The side claiming the breach accepted the performance without claiming a breach had occurred.</a:t>
            </a:r>
          </a:p>
        </p:txBody>
      </p:sp>
      <p:sp>
        <p:nvSpPr>
          <p:cNvPr id="4" name="Slide Number Placeholder 3"/>
          <p:cNvSpPr>
            <a:spLocks noGrp="1"/>
          </p:cNvSpPr>
          <p:nvPr>
            <p:ph type="sldNum" sz="quarter" idx="10"/>
          </p:nvPr>
        </p:nvSpPr>
        <p:spPr/>
        <p:txBody>
          <a:bodyPr/>
          <a:lstStyle/>
          <a:p>
            <a:fld id="{0C46630D-62CA-4F3A-9993-42F0F507BD4C}" type="slidenum">
              <a:rPr lang="en-US" smtClean="0"/>
              <a:t>24</a:t>
            </a:fld>
            <a:endParaRPr lang="en-US" dirty="0"/>
          </a:p>
        </p:txBody>
      </p:sp>
    </p:spTree>
    <p:extLst>
      <p:ext uri="{BB962C8B-B14F-4D97-AF65-F5344CB8AC3E}">
        <p14:creationId xmlns:p14="http://schemas.microsoft.com/office/powerpoint/2010/main" val="1760039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u="sng" dirty="0" smtClean="0">
                <a:latin typeface="Trebuchet MS" pitchFamily="1" charset="0"/>
              </a:rPr>
              <a:t>Example</a:t>
            </a:r>
            <a:r>
              <a:rPr lang="en-US" altLang="en-US" dirty="0" smtClean="0">
                <a:latin typeface="Trebuchet MS" pitchFamily="1" charset="0"/>
              </a:rPr>
              <a:t>:  Suppose that an orchestra contracts with a college to use its auditorium for an upcoming concert and then the auditorium is destroyed in a fire.  A court may not enforce the contract because it has become impossible for the college to provide the auditorium.</a:t>
            </a:r>
            <a:endParaRPr lang="en-US" altLang="en-US" dirty="0">
              <a:latin typeface="Trebuchet MS" pitchFamily="1"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25</a:t>
            </a:fld>
            <a:endParaRPr lang="en-US" dirty="0"/>
          </a:p>
        </p:txBody>
      </p:sp>
    </p:spTree>
    <p:extLst>
      <p:ext uri="{BB962C8B-B14F-4D97-AF65-F5344CB8AC3E}">
        <p14:creationId xmlns:p14="http://schemas.microsoft.com/office/powerpoint/2010/main" val="3415253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lvl="0"/>
            <a:r>
              <a:rPr lang="en-US" altLang="en-US" dirty="0" smtClean="0"/>
              <a:t>This is another defense to contract breach.  </a:t>
            </a:r>
          </a:p>
          <a:p>
            <a:pPr lvl="0"/>
            <a:endParaRPr lang="en-US" altLang="en-US" dirty="0" smtClean="0"/>
          </a:p>
          <a:p>
            <a:pPr lvl="0"/>
            <a:r>
              <a:rPr lang="en-US" altLang="en-US" dirty="0" smtClean="0"/>
              <a:t>Do NOT count on this as a defense to breach in government contracting.</a:t>
            </a:r>
          </a:p>
          <a:p>
            <a:pPr lvl="0"/>
            <a:endParaRPr lang="en-US" altLang="en-US" dirty="0" smtClean="0"/>
          </a:p>
          <a:p>
            <a:pPr lvl="0"/>
            <a:r>
              <a:rPr lang="en-US" altLang="en-US" dirty="0" smtClean="0"/>
              <a:t>Contract terms must be incredibly unfair ("unconscionable") for a court to set aside a contract</a:t>
            </a:r>
          </a:p>
          <a:p>
            <a:pPr marL="636902" lvl="1" indent="-173700">
              <a:buFont typeface="Wingdings" panose="05000000000000000000" pitchFamily="2" charset="2"/>
              <a:buChar char="§"/>
            </a:pPr>
            <a:r>
              <a:rPr lang="en-US" altLang="en-US" dirty="0" smtClean="0">
                <a:latin typeface="Trebuchet MS" pitchFamily="1" charset="0"/>
              </a:rPr>
              <a:t>Often courts require that the terms of the contract and the way in which the contract was formed both be </a:t>
            </a:r>
            <a:r>
              <a:rPr lang="en-US" altLang="en-US" u="sng" dirty="0" smtClean="0">
                <a:latin typeface="Trebuchet MS" pitchFamily="1" charset="0"/>
              </a:rPr>
              <a:t>grossly unfair</a:t>
            </a:r>
            <a:r>
              <a:rPr lang="en-US" altLang="en-US" dirty="0" smtClean="0">
                <a:latin typeface="Trebuchet MS" pitchFamily="1" charset="0"/>
              </a:rPr>
              <a:t> before it can be set aside.</a:t>
            </a:r>
            <a:endParaRPr lang="en-US" altLang="en-US" dirty="0" smtClean="0"/>
          </a:p>
          <a:p>
            <a:pPr lvl="0"/>
            <a:endParaRPr lang="en-US" altLang="en-US" dirty="0" smtClean="0"/>
          </a:p>
          <a:p>
            <a:pPr lvl="0"/>
            <a:r>
              <a:rPr lang="en-US" altLang="en-US" dirty="0" smtClean="0"/>
              <a:t>Procedural unconscionability</a:t>
            </a:r>
          </a:p>
          <a:p>
            <a:pPr lvl="0"/>
            <a:r>
              <a:rPr lang="en-US" altLang="en-US" dirty="0" smtClean="0"/>
              <a:t>Substantive unconscionability</a:t>
            </a:r>
          </a:p>
          <a:p>
            <a:endParaRPr lang="en-US" altLang="en-US" dirty="0" smtClean="0">
              <a:latin typeface="Trebuchet MS" pitchFamily="1" charset="0"/>
            </a:endParaRPr>
          </a:p>
          <a:p>
            <a:endParaRPr lang="en-US" altLang="en-US" dirty="0" smtClean="0">
              <a:latin typeface="Trebuchet MS" pitchFamily="1" charset="0"/>
            </a:endParaRPr>
          </a:p>
          <a:p>
            <a:endParaRPr lang="en-US" altLang="en-US" dirty="0">
              <a:latin typeface="Trebuchet MS" pitchFamily="1"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26</a:t>
            </a:fld>
            <a:endParaRPr lang="en-US" dirty="0"/>
          </a:p>
        </p:txBody>
      </p:sp>
    </p:spTree>
    <p:extLst>
      <p:ext uri="{BB962C8B-B14F-4D97-AF65-F5344CB8AC3E}">
        <p14:creationId xmlns:p14="http://schemas.microsoft.com/office/powerpoint/2010/main" val="1264520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t>“The agreement was long …</a:t>
            </a:r>
            <a:r>
              <a:rPr lang="en-US" altLang="en-US" baseline="0" dirty="0" smtClean="0"/>
              <a:t> so, I didn’t read every word.” – NOT a defense</a:t>
            </a:r>
          </a:p>
          <a:p>
            <a:endParaRPr lang="en-US" altLang="en-US" baseline="0" dirty="0" smtClean="0"/>
          </a:p>
          <a:p>
            <a:r>
              <a:rPr lang="en-US" altLang="en-US" baseline="0" dirty="0" smtClean="0"/>
              <a:t>“The agreement was boring.”  -- NOT a defense</a:t>
            </a:r>
          </a:p>
          <a:p>
            <a:endParaRPr lang="en-US" altLang="en-US" dirty="0" smtClean="0"/>
          </a:p>
          <a:p>
            <a:r>
              <a:rPr lang="en-US" altLang="en-US" dirty="0" smtClean="0"/>
              <a:t>“I feel asleep” - NOT a defense</a:t>
            </a:r>
          </a:p>
          <a:p>
            <a:endParaRPr lang="en-US" altLang="en-US" dirty="0" smtClean="0"/>
          </a:p>
          <a:p>
            <a:r>
              <a:rPr lang="en-US" altLang="en-US" dirty="0" smtClean="0">
                <a:latin typeface="Trebuchet MS" pitchFamily="1" charset="0"/>
              </a:rPr>
              <a:t>The fact that the agreement is complicated does not excuse you from understanding it.</a:t>
            </a:r>
          </a:p>
          <a:p>
            <a:endParaRPr lang="en-US" altLang="en-US" dirty="0" smtClean="0">
              <a:latin typeface="Trebuchet MS" pitchFamily="1" charset="0"/>
            </a:endParaRPr>
          </a:p>
          <a:p>
            <a:r>
              <a:rPr lang="en-US" altLang="en-US" dirty="0" smtClean="0">
                <a:latin typeface="Trebuchet MS" pitchFamily="1" charset="0"/>
              </a:rPr>
              <a:t>Unilateral mistake - has a definition.  Sucks to be you.  A bad deal is still a deal.</a:t>
            </a:r>
            <a:endParaRPr lang="en-US" altLang="en-US" dirty="0">
              <a:latin typeface="Trebuchet MS" pitchFamily="1"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27</a:t>
            </a:fld>
            <a:endParaRPr lang="en-US" dirty="0"/>
          </a:p>
        </p:txBody>
      </p:sp>
    </p:spTree>
    <p:extLst>
      <p:ext uri="{BB962C8B-B14F-4D97-AF65-F5344CB8AC3E}">
        <p14:creationId xmlns:p14="http://schemas.microsoft.com/office/powerpoint/2010/main" val="2639457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When a party breaches a contract, the other party often has to resort to court for enforcement of the contract.  This means remedies – a remedy  to the problem.</a:t>
            </a:r>
          </a:p>
          <a:p>
            <a:endParaRPr lang="en-US" dirty="0" smtClean="0"/>
          </a:p>
          <a:p>
            <a:r>
              <a:rPr lang="en-US" dirty="0" smtClean="0"/>
              <a:t>There are</a:t>
            </a:r>
            <a:r>
              <a:rPr lang="en-US" baseline="0" dirty="0" smtClean="0"/>
              <a:t> a variety or remedies, but the default remedy is money damages.</a:t>
            </a:r>
            <a:endParaRPr lang="en-US" dirty="0" smtClean="0"/>
          </a:p>
          <a:p>
            <a:endParaRPr lang="en-US" dirty="0" smtClean="0"/>
          </a:p>
          <a:p>
            <a:r>
              <a:rPr lang="en-US" dirty="0" smtClean="0"/>
              <a:t>Specific performance:  Only available if legal remedy (i.e., money) is inadequate.  Examples:  land; art.</a:t>
            </a:r>
          </a:p>
          <a:p>
            <a:endParaRPr lang="en-US" dirty="0" smtClean="0"/>
          </a:p>
          <a:p>
            <a:r>
              <a:rPr lang="en-US" dirty="0" smtClean="0"/>
              <a:t>Election of Remedies:</a:t>
            </a:r>
          </a:p>
          <a:p>
            <a:pPr marL="636902" lvl="1" indent="-173700">
              <a:buFont typeface="Wingdings" panose="05000000000000000000" pitchFamily="2" charset="2"/>
              <a:buChar char="§"/>
            </a:pPr>
            <a:r>
              <a:rPr lang="en-US" altLang="en-US" dirty="0" smtClean="0"/>
              <a:t>Doctrine created to prevent double recovery</a:t>
            </a:r>
          </a:p>
          <a:p>
            <a:pPr marL="636902" lvl="1" indent="-173700">
              <a:buFont typeface="Wingdings" panose="05000000000000000000" pitchFamily="2" charset="2"/>
              <a:buChar char="§"/>
            </a:pPr>
            <a:r>
              <a:rPr lang="en-US" altLang="en-US" dirty="0" smtClean="0"/>
              <a:t>Nonbreaching party must choose which remedy  to pursue</a:t>
            </a:r>
          </a:p>
          <a:p>
            <a:pPr marL="636902" lvl="1" indent="-173700">
              <a:buFont typeface="Wingdings" panose="05000000000000000000" pitchFamily="2" charset="2"/>
              <a:buChar char="§"/>
            </a:pPr>
            <a:r>
              <a:rPr lang="en-US" altLang="en-US" dirty="0" smtClean="0"/>
              <a:t>UCC rejects election of remedies</a:t>
            </a:r>
          </a:p>
          <a:p>
            <a:pPr lvl="2"/>
            <a:r>
              <a:rPr lang="en-US" altLang="en-US" dirty="0" smtClean="0"/>
              <a:t>Cumulative in nature and include all the available remedies for breach of contract</a:t>
            </a:r>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28</a:t>
            </a:fld>
            <a:endParaRPr lang="en-US" dirty="0"/>
          </a:p>
        </p:txBody>
      </p:sp>
    </p:spTree>
    <p:extLst>
      <p:ext uri="{BB962C8B-B14F-4D97-AF65-F5344CB8AC3E}">
        <p14:creationId xmlns:p14="http://schemas.microsoft.com/office/powerpoint/2010/main" val="3751841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These are tools that sellers use to manage their deal risk.  These strategies are designed to:</a:t>
            </a:r>
          </a:p>
          <a:p>
            <a:pPr marL="636902" lvl="1" indent="-173700">
              <a:buFont typeface="Wingdings" panose="05000000000000000000" pitchFamily="2" charset="2"/>
              <a:buChar char="§"/>
            </a:pPr>
            <a:r>
              <a:rPr lang="en-US" dirty="0" smtClean="0"/>
              <a:t>Decrease risk</a:t>
            </a:r>
          </a:p>
          <a:p>
            <a:pPr marL="636902" lvl="1" indent="-173700">
              <a:buFont typeface="Wingdings" panose="05000000000000000000" pitchFamily="2" charset="2"/>
              <a:buChar char="§"/>
            </a:pPr>
            <a:r>
              <a:rPr lang="en-US" dirty="0" smtClean="0"/>
              <a:t>Cap downside</a:t>
            </a:r>
          </a:p>
          <a:p>
            <a:pPr marL="636902" lvl="1" indent="-173700">
              <a:buFont typeface="Wingdings" panose="05000000000000000000" pitchFamily="2" charset="2"/>
              <a:buChar char="§"/>
            </a:pPr>
            <a:r>
              <a:rPr lang="en-US" dirty="0" smtClean="0"/>
              <a:t>Allow accountants to books sales revenue now</a:t>
            </a:r>
          </a:p>
          <a:p>
            <a:pPr marL="6002" lvl="0" indent="0">
              <a:buFontTx/>
              <a:buNone/>
            </a:pPr>
            <a:endParaRPr lang="en-US" dirty="0" smtClean="0"/>
          </a:p>
          <a:p>
            <a:pPr marL="6002" lvl="0" indent="0">
              <a:buFontTx/>
              <a:buNone/>
            </a:pPr>
            <a:r>
              <a:rPr lang="en-US" dirty="0" smtClean="0"/>
              <a:t>Exculpatory Clauses:  These are the </a:t>
            </a:r>
            <a:r>
              <a:rPr lang="en-US" sz="1000" b="0" kern="1200" dirty="0" smtClean="0">
                <a:solidFill>
                  <a:schemeClr val="tx1"/>
                </a:solidFill>
                <a:effectLst/>
                <a:latin typeface="Arial" panose="020B0604020202020204" pitchFamily="34" charset="0"/>
                <a:ea typeface="+mn-ea"/>
                <a:cs typeface="Arial" panose="020B0604020202020204" pitchFamily="34" charset="0"/>
              </a:rPr>
              <a:t>part of the agreement that relieves one party from liability.   It is a provision in a contract which is intended to protect one party from being sued for their wrongdoing or negligence.</a:t>
            </a:r>
            <a:endParaRPr lang="en-US" dirty="0" smtClean="0"/>
          </a:p>
          <a:p>
            <a:pPr marL="6002" lvl="0" indent="0">
              <a:buFontTx/>
              <a:buNone/>
            </a:pPr>
            <a:endParaRPr lang="en-US" dirty="0" smtClean="0"/>
          </a:p>
          <a:p>
            <a:pPr marL="6002" lvl="0" indent="0">
              <a:buFontTx/>
              <a:buNone/>
            </a:pPr>
            <a:r>
              <a:rPr lang="en-US" dirty="0" smtClean="0"/>
              <a:t>Limitation of Liability:  Precisely that – these are provisions designed to limit – cap, excuse, reduce liability</a:t>
            </a:r>
          </a:p>
          <a:p>
            <a:pPr marL="6002" lvl="0" indent="0">
              <a:buFontTx/>
              <a:buNone/>
            </a:pPr>
            <a:endParaRPr lang="en-US" dirty="0" smtClean="0"/>
          </a:p>
          <a:p>
            <a:pPr marL="6002" lvl="0" indent="0">
              <a:buFontTx/>
              <a:buNone/>
            </a:pPr>
            <a:r>
              <a:rPr lang="en-US" dirty="0" smtClean="0"/>
              <a:t>Liquidated Damages:  May be a fraction of your total actual damages.</a:t>
            </a:r>
          </a:p>
          <a:p>
            <a:pPr marL="6002" lvl="0" indent="0">
              <a:buFontTx/>
              <a:buNone/>
            </a:pPr>
            <a:endParaRPr lang="en-US" dirty="0" smtClean="0"/>
          </a:p>
          <a:p>
            <a:pPr marL="6002" lvl="0" indent="0">
              <a:buFontTx/>
              <a:buNone/>
            </a:pPr>
            <a:r>
              <a:rPr lang="en-US" dirty="0" smtClean="0"/>
              <a:t>Other:</a:t>
            </a:r>
          </a:p>
          <a:p>
            <a:pPr marL="634652" lvl="1" indent="-171450">
              <a:buFont typeface="Wingdings" panose="05000000000000000000" pitchFamily="2" charset="2"/>
              <a:buChar char="§"/>
            </a:pPr>
            <a:r>
              <a:rPr lang="en-US" dirty="0" smtClean="0"/>
              <a:t>Notice requirement</a:t>
            </a:r>
          </a:p>
          <a:p>
            <a:pPr marL="634652" lvl="1" indent="-171450">
              <a:buFont typeface="Wingdings" panose="05000000000000000000" pitchFamily="2" charset="2"/>
              <a:buChar char="§"/>
            </a:pPr>
            <a:r>
              <a:rPr lang="en-US" dirty="0" smtClean="0"/>
              <a:t>Payment equals waiver clause</a:t>
            </a:r>
          </a:p>
          <a:p>
            <a:pPr marL="634652" lvl="1" indent="-171450">
              <a:buFont typeface="Wingdings" panose="05000000000000000000" pitchFamily="2" charset="2"/>
              <a:buChar char="§"/>
            </a:pPr>
            <a:r>
              <a:rPr lang="en-US" dirty="0" smtClean="0"/>
              <a:t>Time period for a claim to be raised</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29</a:t>
            </a:fld>
            <a:endParaRPr lang="en-US" dirty="0"/>
          </a:p>
        </p:txBody>
      </p:sp>
    </p:spTree>
    <p:extLst>
      <p:ext uri="{BB962C8B-B14F-4D97-AF65-F5344CB8AC3E}">
        <p14:creationId xmlns:p14="http://schemas.microsoft.com/office/powerpoint/2010/main" val="309617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We’ll walk through these - including the various types of damages.  </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30</a:t>
            </a:fld>
            <a:endParaRPr lang="en-US" dirty="0"/>
          </a:p>
        </p:txBody>
      </p:sp>
    </p:spTree>
    <p:extLst>
      <p:ext uri="{BB962C8B-B14F-4D97-AF65-F5344CB8AC3E}">
        <p14:creationId xmlns:p14="http://schemas.microsoft.com/office/powerpoint/2010/main" val="144702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t>Okay - not too worry, your PowerPoint Poisoning risk may be acceptable.  The Wall Street Journal had a story - on February 27, 2010 about former Ford CEO &amp; President Alan Mullaly (who moved on to Boeing).  Turns out the guy nearly lives for PPT slides.  His business review meetings typically include 300 slide decks.  And he’s the guy that actually made money selling autos.</a:t>
            </a:r>
            <a:endParaRPr lang="en-US" alt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4</a:t>
            </a:fld>
            <a:endParaRPr lang="en-US" dirty="0"/>
          </a:p>
        </p:txBody>
      </p:sp>
    </p:spTree>
    <p:extLst>
      <p:ext uri="{BB962C8B-B14F-4D97-AF65-F5344CB8AC3E}">
        <p14:creationId xmlns:p14="http://schemas.microsoft.com/office/powerpoint/2010/main" val="2070099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a:lnSpc>
                <a:spcPct val="90000"/>
              </a:lnSpc>
            </a:pPr>
            <a:r>
              <a:rPr lang="en-US" altLang="en-US" u="sng" dirty="0" smtClean="0">
                <a:latin typeface="Arial" panose="020B0604020202020204" pitchFamily="34" charset="0"/>
                <a:cs typeface="Arial" panose="020B0604020202020204" pitchFamily="34" charset="0"/>
              </a:rPr>
              <a:t>Note</a:t>
            </a:r>
            <a:r>
              <a:rPr lang="en-US" altLang="en-US" dirty="0" smtClean="0">
                <a:latin typeface="Arial" panose="020B0604020202020204" pitchFamily="34" charset="0"/>
                <a:cs typeface="Arial" panose="020B0604020202020204" pitchFamily="34" charset="0"/>
              </a:rPr>
              <a:t>: </a:t>
            </a:r>
          </a:p>
          <a:p>
            <a:pPr marL="628650" lvl="1" indent="-17145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Rescission does not always call for restitution.</a:t>
            </a:r>
          </a:p>
          <a:p>
            <a:pPr marL="628650" lvl="1" indent="-17145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Restitution is called for in some cases not involving rescission.</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b="0" dirty="0" smtClean="0">
                <a:solidFill>
                  <a:srgbClr val="101010"/>
                </a:solidFill>
                <a:latin typeface="Arial" panose="020B0604020202020204" pitchFamily="34" charset="0"/>
                <a:cs typeface="Arial" panose="020B0604020202020204" pitchFamily="34" charset="0"/>
              </a:rPr>
              <a:t>Rescission is an </a:t>
            </a:r>
            <a:r>
              <a:rPr lang="en-US" altLang="en-US" dirty="0" smtClean="0">
                <a:solidFill>
                  <a:srgbClr val="101010"/>
                </a:solidFill>
                <a:latin typeface="Arial" panose="020B0604020202020204" pitchFamily="34" charset="0"/>
                <a:cs typeface="Arial" panose="020B0604020202020204" pitchFamily="34" charset="0"/>
              </a:rPr>
              <a:t>equitable remedy that wipes out the existing contract and restores the parties to their situation prior to entering into the contract.</a:t>
            </a:r>
          </a:p>
          <a:p>
            <a:pPr marL="628650" lvl="1" indent="-171450">
              <a:lnSpc>
                <a:spcPct val="90000"/>
              </a:lnSpc>
              <a:buFont typeface="Wingdings" panose="05000000000000000000" pitchFamily="2" charset="2"/>
              <a:buChar char="§"/>
            </a:pPr>
            <a:r>
              <a:rPr lang="en-US" altLang="en-US" dirty="0" smtClean="0">
                <a:solidFill>
                  <a:srgbClr val="101010"/>
                </a:solidFill>
                <a:latin typeface="Arial" panose="020B0604020202020204" pitchFamily="34" charset="0"/>
                <a:cs typeface="Arial" panose="020B0604020202020204" pitchFamily="34" charset="0"/>
              </a:rPr>
              <a:t>In general terms, rescission refers to the cancellation of a contract. If money has been paid by one party to another, that money is returned as part of the rescission process.  </a:t>
            </a:r>
          </a:p>
          <a:p>
            <a:pPr marL="628650" lvl="1" indent="-171450">
              <a:lnSpc>
                <a:spcPct val="90000"/>
              </a:lnSpc>
              <a:buFont typeface="Wingdings" panose="05000000000000000000" pitchFamily="2" charset="2"/>
              <a:buChar char="§"/>
            </a:pPr>
            <a:r>
              <a:rPr lang="en-US" altLang="en-US" dirty="0" smtClean="0">
                <a:solidFill>
                  <a:srgbClr val="101010"/>
                </a:solidFill>
                <a:latin typeface="Arial" panose="020B0604020202020204" pitchFamily="34" charset="0"/>
                <a:cs typeface="Arial" panose="020B0604020202020204" pitchFamily="34" charset="0"/>
              </a:rPr>
              <a:t>Rescission can occur as a result of innocent or fraudulent representation, mutual mistake, lack of legal capacity, an impossibility to perform a contract not contemplated by the parties, or duress and undue influence. </a:t>
            </a:r>
          </a:p>
          <a:p>
            <a:pPr>
              <a:lnSpc>
                <a:spcPct val="90000"/>
              </a:lnSpc>
            </a:pPr>
            <a:endParaRPr lang="en-US" altLang="en-US" dirty="0" smtClean="0">
              <a:solidFill>
                <a:srgbClr val="101010"/>
              </a:solidFill>
              <a:latin typeface="Arial" panose="020B0604020202020204" pitchFamily="34" charset="0"/>
              <a:cs typeface="Arial" panose="020B0604020202020204" pitchFamily="34" charset="0"/>
            </a:endParaRPr>
          </a:p>
          <a:p>
            <a:pPr>
              <a:lnSpc>
                <a:spcPct val="90000"/>
              </a:lnSpc>
            </a:pPr>
            <a:r>
              <a:rPr lang="en-US" altLang="en-US" u="sng" dirty="0" smtClean="0">
                <a:solidFill>
                  <a:srgbClr val="101010"/>
                </a:solidFill>
                <a:latin typeface="Arial" panose="020B0604020202020204" pitchFamily="34" charset="0"/>
                <a:cs typeface="Arial" panose="020B0604020202020204" pitchFamily="34" charset="0"/>
              </a:rPr>
              <a:t>Example</a:t>
            </a:r>
            <a:r>
              <a:rPr lang="en-US" altLang="en-US" dirty="0" smtClean="0">
                <a:solidFill>
                  <a:srgbClr val="101010"/>
                </a:solidFill>
                <a:latin typeface="Arial" panose="020B0604020202020204" pitchFamily="34" charset="0"/>
                <a:cs typeface="Arial" panose="020B0604020202020204" pitchFamily="34" charset="0"/>
              </a:rPr>
              <a:t>:  Assume you agreed to sell and the buyer agreed to buy two acres of land that you thought you owned. Later, it turns out that you did not have title to the property. Rescission would be the proper remedy.</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31</a:t>
            </a:fld>
            <a:endParaRPr lang="en-US" dirty="0"/>
          </a:p>
        </p:txBody>
      </p:sp>
    </p:spTree>
    <p:extLst>
      <p:ext uri="{BB962C8B-B14F-4D97-AF65-F5344CB8AC3E}">
        <p14:creationId xmlns:p14="http://schemas.microsoft.com/office/powerpoint/2010/main" val="3643489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Specific Performance is a special remedy.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Examples:</a:t>
            </a:r>
          </a:p>
          <a:p>
            <a:pPr marL="628650" lvl="1" indent="-17145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Land, art (require seller to convey … this is the only one)</a:t>
            </a:r>
          </a:p>
          <a:p>
            <a:pPr marL="628650" lvl="1" indent="-171450">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Also used in injunctive relief - e.g., confidentiality agreements</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There are certain circumstances where an order of specific performance would </a:t>
            </a:r>
            <a:r>
              <a:rPr lang="en-US" altLang="en-US" u="sng" dirty="0" smtClean="0">
                <a:latin typeface="Arial" panose="020B0604020202020204" pitchFamily="34" charset="0"/>
                <a:cs typeface="Arial" panose="020B0604020202020204" pitchFamily="34" charset="0"/>
              </a:rPr>
              <a:t>not</a:t>
            </a:r>
            <a:r>
              <a:rPr lang="en-US" altLang="en-US" dirty="0" smtClean="0">
                <a:latin typeface="Arial" panose="020B0604020202020204" pitchFamily="34" charset="0"/>
                <a:cs typeface="Arial" panose="020B0604020202020204" pitchFamily="34" charset="0"/>
              </a:rPr>
              <a:t> be granted. Such circumstances include:</a:t>
            </a:r>
          </a:p>
          <a:p>
            <a:pPr lvl="1"/>
            <a:r>
              <a:rPr lang="en-US" altLang="en-US" dirty="0" smtClean="0">
                <a:latin typeface="Arial" panose="020B0604020202020204" pitchFamily="34" charset="0"/>
                <a:cs typeface="Arial" panose="020B0604020202020204" pitchFamily="34" charset="0"/>
              </a:rPr>
              <a:t>1.  Specific performance would cause severe hardship to the defendant</a:t>
            </a:r>
          </a:p>
          <a:p>
            <a:pPr lvl="1"/>
            <a:r>
              <a:rPr lang="en-US" altLang="en-US" dirty="0" smtClean="0">
                <a:latin typeface="Arial" panose="020B0604020202020204" pitchFamily="34" charset="0"/>
                <a:cs typeface="Arial" panose="020B0604020202020204" pitchFamily="34" charset="0"/>
              </a:rPr>
              <a:t>2.  The contract was unconscionable</a:t>
            </a:r>
            <a:endParaRPr lang="en-US" altLang="en-US" dirty="0" smtClean="0">
              <a:solidFill>
                <a:srgbClr val="1231B2"/>
              </a:solidFill>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3.  The claimant has misbehaved (no clean hands)</a:t>
            </a:r>
          </a:p>
          <a:p>
            <a:pPr lvl="1"/>
            <a:r>
              <a:rPr lang="en-US" altLang="en-US" dirty="0" smtClean="0">
                <a:latin typeface="Arial" panose="020B0604020202020204" pitchFamily="34" charset="0"/>
                <a:cs typeface="Arial" panose="020B0604020202020204" pitchFamily="34" charset="0"/>
              </a:rPr>
              <a:t>4.  Specific performance is impossible</a:t>
            </a:r>
          </a:p>
          <a:p>
            <a:pPr lvl="1"/>
            <a:r>
              <a:rPr lang="en-US" altLang="en-US" dirty="0" smtClean="0">
                <a:latin typeface="Arial" panose="020B0604020202020204" pitchFamily="34" charset="0"/>
                <a:cs typeface="Arial" panose="020B0604020202020204" pitchFamily="34" charset="0"/>
              </a:rPr>
              <a:t>5.  Performance consists of a personal service</a:t>
            </a:r>
          </a:p>
          <a:p>
            <a:pPr lvl="1"/>
            <a:r>
              <a:rPr lang="en-US" altLang="en-US" dirty="0" smtClean="0">
                <a:latin typeface="Arial" panose="020B0604020202020204" pitchFamily="34" charset="0"/>
                <a:cs typeface="Arial" panose="020B0604020202020204" pitchFamily="34" charset="0"/>
              </a:rPr>
              <a:t>6.  The contract is too vague</a:t>
            </a:r>
          </a:p>
          <a:p>
            <a:pPr lvl="1"/>
            <a:r>
              <a:rPr lang="en-US" altLang="en-US" dirty="0" smtClean="0">
                <a:latin typeface="Arial" panose="020B0604020202020204" pitchFamily="34" charset="0"/>
                <a:cs typeface="Arial" panose="020B0604020202020204" pitchFamily="34" charset="0"/>
              </a:rPr>
              <a:t>7.  Contracts terminable at will</a:t>
            </a:r>
          </a:p>
          <a:p>
            <a:pPr lvl="1"/>
            <a:r>
              <a:rPr lang="en-US" altLang="en-US" dirty="0" smtClean="0">
                <a:latin typeface="Arial" panose="020B0604020202020204" pitchFamily="34" charset="0"/>
                <a:cs typeface="Arial" panose="020B0604020202020204" pitchFamily="34" charset="0"/>
              </a:rPr>
              <a:t>8.  Contracts requiring constant supervision</a:t>
            </a:r>
          </a:p>
          <a:p>
            <a:pPr lvl="1"/>
            <a:r>
              <a:rPr lang="en-US" altLang="en-US" dirty="0" smtClean="0">
                <a:latin typeface="Arial" panose="020B0604020202020204" pitchFamily="34" charset="0"/>
                <a:cs typeface="Arial" panose="020B0604020202020204" pitchFamily="34" charset="0"/>
              </a:rPr>
              <a:t>9.  Contract lacking mutuality</a:t>
            </a:r>
          </a:p>
          <a:p>
            <a:pPr lvl="1"/>
            <a:r>
              <a:rPr lang="en-US" altLang="en-US" dirty="0" smtClean="0">
                <a:latin typeface="Arial" panose="020B0604020202020204" pitchFamily="34" charset="0"/>
                <a:cs typeface="Arial" panose="020B0604020202020204" pitchFamily="34" charset="0"/>
              </a:rPr>
              <a:t>10.  Contract made for no consideration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32</a:t>
            </a:fld>
            <a:endParaRPr lang="en-US" dirty="0"/>
          </a:p>
        </p:txBody>
      </p:sp>
    </p:spTree>
    <p:extLst>
      <p:ext uri="{BB962C8B-B14F-4D97-AF65-F5344CB8AC3E}">
        <p14:creationId xmlns:p14="http://schemas.microsoft.com/office/powerpoint/2010/main" val="3270743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solidFill>
                  <a:srgbClr val="101010"/>
                </a:solidFill>
                <a:latin typeface="Arial" panose="020B0604020202020204" pitchFamily="34" charset="0"/>
                <a:cs typeface="Arial" panose="020B0604020202020204" pitchFamily="34" charset="0"/>
              </a:rPr>
              <a:t>Reformation is an equitable remedy in which a court modifies or revises a contract, deed, or other written instrument to make it conform to what the parties understood or agreed to.</a:t>
            </a:r>
          </a:p>
          <a:p>
            <a:endParaRPr lang="en-US" altLang="en-US" dirty="0" smtClean="0">
              <a:solidFill>
                <a:srgbClr val="101010"/>
              </a:solidFill>
              <a:latin typeface="Arial" panose="020B0604020202020204" pitchFamily="34" charset="0"/>
              <a:cs typeface="Arial" panose="020B0604020202020204" pitchFamily="34" charset="0"/>
            </a:endParaRPr>
          </a:p>
          <a:p>
            <a:r>
              <a:rPr lang="en-US" altLang="en-US" dirty="0" smtClean="0">
                <a:solidFill>
                  <a:srgbClr val="101010"/>
                </a:solidFill>
                <a:latin typeface="Arial" panose="020B0604020202020204" pitchFamily="34" charset="0"/>
                <a:cs typeface="Arial" panose="020B0604020202020204" pitchFamily="34" charset="0"/>
              </a:rPr>
              <a:t>Reformation is most likely to occur when the parties have entered into a binding agreement and some related writing does not conform to their agreement, either due to mistake or fraud. </a:t>
            </a:r>
          </a:p>
          <a:p>
            <a:endParaRPr lang="en-US" altLang="en-US" dirty="0" smtClean="0">
              <a:solidFill>
                <a:srgbClr val="101010"/>
              </a:solidFill>
              <a:latin typeface="Arial" panose="020B0604020202020204" pitchFamily="34" charset="0"/>
              <a:cs typeface="Arial" panose="020B0604020202020204" pitchFamily="34" charset="0"/>
            </a:endParaRPr>
          </a:p>
          <a:p>
            <a:r>
              <a:rPr lang="en-US" altLang="en-US" u="sng" dirty="0" smtClean="0">
                <a:solidFill>
                  <a:srgbClr val="101010"/>
                </a:solidFill>
                <a:latin typeface="Arial" panose="020B0604020202020204" pitchFamily="34" charset="0"/>
                <a:cs typeface="Arial" panose="020B0604020202020204" pitchFamily="34" charset="0"/>
              </a:rPr>
              <a:t>Example</a:t>
            </a:r>
            <a:r>
              <a:rPr lang="en-US" altLang="en-US" dirty="0" smtClean="0">
                <a:solidFill>
                  <a:srgbClr val="101010"/>
                </a:solidFill>
                <a:latin typeface="Arial" panose="020B0604020202020204" pitchFamily="34" charset="0"/>
                <a:cs typeface="Arial" panose="020B0604020202020204" pitchFamily="34" charset="0"/>
              </a:rPr>
              <a:t>:  If you agreed to sell two acres of land and the deed you deliver covers only 1.5 acres, the court would likely reform the deed to cover the full two acres.</a:t>
            </a:r>
            <a:endParaRPr lang="en-US" altLang="en-US" dirty="0">
              <a:solidFill>
                <a:srgbClr val="10101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33</a:t>
            </a:fld>
            <a:endParaRPr lang="en-US" dirty="0"/>
          </a:p>
        </p:txBody>
      </p:sp>
    </p:spTree>
    <p:extLst>
      <p:ext uri="{BB962C8B-B14F-4D97-AF65-F5344CB8AC3E}">
        <p14:creationId xmlns:p14="http://schemas.microsoft.com/office/powerpoint/2010/main" val="3393855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t>Equitable theory imposed by courts to obtain justice and prevent unjust enrichment.</a:t>
            </a:r>
            <a:endParaRPr lang="en-US" alt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34</a:t>
            </a:fld>
            <a:endParaRPr lang="en-US" dirty="0"/>
          </a:p>
        </p:txBody>
      </p:sp>
    </p:spTree>
    <p:extLst>
      <p:ext uri="{BB962C8B-B14F-4D97-AF65-F5344CB8AC3E}">
        <p14:creationId xmlns:p14="http://schemas.microsoft.com/office/powerpoint/2010/main" val="1003958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There are many different types of damages.</a:t>
            </a:r>
          </a:p>
          <a:p>
            <a:endParaRPr lang="en-US" dirty="0" smtClean="0"/>
          </a:p>
          <a:p>
            <a:r>
              <a:rPr lang="en-US" dirty="0" smtClean="0"/>
              <a:t>The terms used to describe them are not always fully understood by the lawyers and business professionals using those terms.</a:t>
            </a:r>
          </a:p>
          <a:p>
            <a:endParaRPr lang="en-US" dirty="0" smtClean="0"/>
          </a:p>
          <a:p>
            <a:r>
              <a:rPr lang="en-US" dirty="0" smtClean="0"/>
              <a:t>Using a misunderstood term in a damage limitation provision can drastically limit your recovery or increase your liability</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35</a:t>
            </a:fld>
            <a:endParaRPr lang="en-US" dirty="0"/>
          </a:p>
        </p:txBody>
      </p:sp>
    </p:spTree>
    <p:extLst>
      <p:ext uri="{BB962C8B-B14F-4D97-AF65-F5344CB8AC3E}">
        <p14:creationId xmlns:p14="http://schemas.microsoft.com/office/powerpoint/2010/main" val="1159478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general concept of damages in contract is based on the idea of compensating the nonbreaching party by putting her in the position she would be in had a breach not occurred</a:t>
            </a:r>
            <a:r>
              <a:rPr lang="en-US" sz="1000" dirty="0" smtClean="0">
                <a:latin typeface="Arial" panose="020B0604020202020204" pitchFamily="34" charset="0"/>
                <a:cs typeface="Arial" panose="020B0604020202020204" pitchFamily="34" charset="0"/>
              </a:rPr>
              <a:t>.</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Expectation Interest:  Purpose of damages is to protect the promisee’s expectation interest.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pPr/>
              <a:t>36</a:t>
            </a:fld>
            <a:endParaRPr lang="en-US" dirty="0"/>
          </a:p>
        </p:txBody>
      </p:sp>
    </p:spTree>
    <p:extLst>
      <p:ext uri="{BB962C8B-B14F-4D97-AF65-F5344CB8AC3E}">
        <p14:creationId xmlns:p14="http://schemas.microsoft.com/office/powerpoint/2010/main" val="665122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sz="1000" dirty="0" smtClean="0">
                <a:latin typeface="Arial" panose="020B0604020202020204" pitchFamily="34" charset="0"/>
                <a:cs typeface="Arial" panose="020B0604020202020204" pitchFamily="34" charset="0"/>
              </a:rPr>
              <a:t>These are commonsense rules – </a:t>
            </a:r>
          </a:p>
          <a:p>
            <a:pPr marL="636902" lvl="1" indent="-173700" defTabSz="926402">
              <a:buFont typeface="Wingdings" panose="05000000000000000000" pitchFamily="2" charset="2"/>
              <a:buChar char="§"/>
              <a:defRPr/>
            </a:pPr>
            <a:r>
              <a:rPr lang="en-US" sz="1000" dirty="0" smtClean="0">
                <a:latin typeface="Arial" panose="020B0604020202020204" pitchFamily="34" charset="0"/>
                <a:cs typeface="Arial" panose="020B0604020202020204" pitchFamily="34" charset="0"/>
              </a:rPr>
              <a:t>Before compensating a party for injury, the law requires that the injury must have been reasonably foreseeable to the other party.</a:t>
            </a:r>
          </a:p>
          <a:p>
            <a:pPr marL="636902" lvl="1" indent="-173700" defTabSz="926402">
              <a:buFont typeface="Wingdings" panose="05000000000000000000" pitchFamily="2" charset="2"/>
              <a:buChar char="§"/>
              <a:defRPr/>
            </a:pPr>
            <a:r>
              <a:rPr lang="en-US" sz="1000" dirty="0" smtClean="0">
                <a:latin typeface="Arial" panose="020B0604020202020204" pitchFamily="34" charset="0"/>
                <a:cs typeface="Arial" panose="020B0604020202020204" pitchFamily="34" charset="0"/>
              </a:rPr>
              <a:t>Damages that could not have been reasonably foreseen by the breaching party at the time they entered the contract are NOT recoverable</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Neither of these types of damages are recoverable under contract law.</a:t>
            </a:r>
          </a:p>
          <a:p>
            <a:pPr marL="636902" lvl="1" indent="-173700">
              <a:buFont typeface="Wingdings" panose="05000000000000000000" pitchFamily="2" charset="2"/>
              <a:buChar char="§"/>
            </a:pPr>
            <a:r>
              <a:rPr lang="en-US" sz="1000" u="sng" dirty="0">
                <a:latin typeface="Arial" panose="020B0604020202020204" pitchFamily="34" charset="0"/>
                <a:cs typeface="Arial" panose="020B0604020202020204" pitchFamily="34" charset="0"/>
              </a:rPr>
              <a:t>Speculative Damages</a:t>
            </a:r>
            <a:r>
              <a:rPr lang="en-US" sz="1000" dirty="0">
                <a:latin typeface="Arial" panose="020B0604020202020204" pitchFamily="34" charset="0"/>
                <a:cs typeface="Arial" panose="020B0604020202020204" pitchFamily="34" charset="0"/>
              </a:rPr>
              <a:t>:  Damages that have not actually occurred, may never occur, and cannot be proven.</a:t>
            </a:r>
          </a:p>
          <a:p>
            <a:pPr marL="636902" lvl="1" indent="-173700">
              <a:buFont typeface="Wingdings" panose="05000000000000000000" pitchFamily="2" charset="2"/>
              <a:buChar char="§"/>
            </a:pPr>
            <a:r>
              <a:rPr lang="en-US" sz="1000" u="sng" dirty="0">
                <a:latin typeface="Arial" panose="020B0604020202020204" pitchFamily="34" charset="0"/>
                <a:cs typeface="Arial" panose="020B0604020202020204" pitchFamily="34" charset="0"/>
              </a:rPr>
              <a:t>Remote Damages</a:t>
            </a:r>
            <a:r>
              <a:rPr lang="en-US" sz="1000" dirty="0">
                <a:latin typeface="Arial" panose="020B0604020202020204" pitchFamily="34" charset="0"/>
                <a:cs typeface="Arial" panose="020B0604020202020204" pitchFamily="34" charset="0"/>
              </a:rPr>
              <a:t>:  Damages that lack an appropriately close causal link to the breach.</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pPr/>
              <a:t>37</a:t>
            </a:fld>
            <a:endParaRPr lang="en-US" dirty="0"/>
          </a:p>
        </p:txBody>
      </p:sp>
    </p:spTree>
    <p:extLst>
      <p:ext uri="{BB962C8B-B14F-4D97-AF65-F5344CB8AC3E}">
        <p14:creationId xmlns:p14="http://schemas.microsoft.com/office/powerpoint/2010/main" val="1379507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Courts think about contract damages from 3 perspectives:</a:t>
            </a:r>
          </a:p>
          <a:p>
            <a:pPr marL="636902" lvl="1" indent="-173700">
              <a:buFont typeface="Wingdings" panose="05000000000000000000" pitchFamily="2" charset="2"/>
              <a:buChar char="§"/>
            </a:pPr>
            <a:r>
              <a:rPr lang="en-US" dirty="0" smtClean="0"/>
              <a:t>Expectation Interest</a:t>
            </a:r>
          </a:p>
          <a:p>
            <a:pPr marL="636902" lvl="1" indent="-173700">
              <a:buFont typeface="Wingdings" panose="05000000000000000000" pitchFamily="2" charset="2"/>
              <a:buChar char="§"/>
            </a:pPr>
            <a:r>
              <a:rPr lang="en-US" dirty="0" smtClean="0"/>
              <a:t>Reliance Interest</a:t>
            </a:r>
          </a:p>
          <a:p>
            <a:pPr marL="636902" lvl="1" indent="-173700">
              <a:buFont typeface="Wingdings" panose="05000000000000000000" pitchFamily="2" charset="2"/>
              <a:buChar char="§"/>
            </a:pPr>
            <a:r>
              <a:rPr lang="en-US" dirty="0" smtClean="0"/>
              <a:t>Restitution Interest</a:t>
            </a:r>
          </a:p>
          <a:p>
            <a:endParaRPr lang="en-US" dirty="0" smtClean="0"/>
          </a:p>
          <a:p>
            <a:r>
              <a:rPr lang="en-US" dirty="0" smtClean="0"/>
              <a:t>The measure of damages </a:t>
            </a:r>
            <a:r>
              <a:rPr lang="en-US" u="sng" dirty="0" smtClean="0"/>
              <a:t>varies</a:t>
            </a:r>
            <a:r>
              <a:rPr lang="en-US" dirty="0" smtClean="0"/>
              <a:t> depending on the interest.</a:t>
            </a:r>
          </a:p>
          <a:p>
            <a:endParaRPr lang="en-US" dirty="0" smtClean="0"/>
          </a:p>
          <a:p>
            <a:r>
              <a:rPr lang="en-US" dirty="0" smtClean="0"/>
              <a:t>Traction for damages:  In the event of breach, the nonbreaching party is entitled to a remedy.  </a:t>
            </a:r>
          </a:p>
          <a:p>
            <a:endParaRPr lang="en-US" dirty="0" smtClean="0"/>
          </a:p>
          <a:p>
            <a:r>
              <a:rPr lang="en-US" dirty="0" smtClean="0"/>
              <a:t>The amount and type of damages awarded to the nonbreaching party will vary depending on the circumstances of the case</a:t>
            </a:r>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38</a:t>
            </a:fld>
            <a:endParaRPr lang="en-US" dirty="0"/>
          </a:p>
        </p:txBody>
      </p:sp>
    </p:spTree>
    <p:extLst>
      <p:ext uri="{BB962C8B-B14F-4D97-AF65-F5344CB8AC3E}">
        <p14:creationId xmlns:p14="http://schemas.microsoft.com/office/powerpoint/2010/main" val="4176893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The general rule is expectation interest.</a:t>
            </a:r>
          </a:p>
          <a:p>
            <a:pPr marL="628650" lvl="1" indent="-171450">
              <a:buFont typeface="Wingdings" panose="05000000000000000000" pitchFamily="2" charset="2"/>
              <a:buChar char="§"/>
            </a:pPr>
            <a:r>
              <a:rPr lang="en-US" dirty="0" smtClean="0"/>
              <a:t>Primary purpose of damages for breach of contract is to protect the promisee’s expectation interest in the promisor’s performance.</a:t>
            </a:r>
          </a:p>
          <a:p>
            <a:pPr marL="628650" lvl="1" indent="-171450">
              <a:buFont typeface="Wingdings" panose="05000000000000000000" pitchFamily="2" charset="2"/>
              <a:buChar char="§"/>
            </a:pPr>
            <a:r>
              <a:rPr lang="en-US" dirty="0" smtClean="0"/>
              <a:t>Damages should put the plaintiff is as good a position as if the defendant had fully performed as required by the contract.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Contract, of course, can change the general rule.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SLIDE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39</a:t>
            </a:fld>
            <a:endParaRPr lang="en-US" dirty="0"/>
          </a:p>
        </p:txBody>
      </p:sp>
    </p:spTree>
    <p:extLst>
      <p:ext uri="{BB962C8B-B14F-4D97-AF65-F5344CB8AC3E}">
        <p14:creationId xmlns:p14="http://schemas.microsoft.com/office/powerpoint/2010/main" val="3224734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Still must mitigate damages – no ‘free play on a flag’</a:t>
            </a:r>
          </a:p>
          <a:p>
            <a:endParaRPr lang="en-US" dirty="0" smtClean="0"/>
          </a:p>
          <a:p>
            <a:r>
              <a:rPr lang="en-US" dirty="0" smtClean="0"/>
              <a:t>No recovery for avoidable damages.</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40</a:t>
            </a:fld>
            <a:endParaRPr lang="en-US" dirty="0"/>
          </a:p>
        </p:txBody>
      </p:sp>
    </p:spTree>
    <p:extLst>
      <p:ext uri="{BB962C8B-B14F-4D97-AF65-F5344CB8AC3E}">
        <p14:creationId xmlns:p14="http://schemas.microsoft.com/office/powerpoint/2010/main" val="234961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Avoid your co-workers for 90</a:t>
            </a:r>
            <a:r>
              <a:rPr lang="en-US" baseline="0" dirty="0" smtClean="0"/>
              <a:t> minutes.  </a:t>
            </a:r>
          </a:p>
          <a:p>
            <a:endParaRPr lang="en-US" baseline="0" dirty="0" smtClean="0"/>
          </a:p>
          <a:p>
            <a:r>
              <a:rPr lang="en-US" baseline="0" dirty="0" smtClean="0"/>
              <a:t>They may be looking for you to ‘bless’ their contract – i.e., cover their bottoms if that agreement is a mess.  You, of course, were not involved in assessing risk, developing strategies, or even participating in the negotiations.  But, hey, this thing could fall apart and they’d like to expand the ‘circle of blame’ or maybe even get you to accept that responsibility.</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5</a:t>
            </a:fld>
            <a:endParaRPr lang="en-US" dirty="0"/>
          </a:p>
        </p:txBody>
      </p:sp>
    </p:spTree>
    <p:extLst>
      <p:ext uri="{BB962C8B-B14F-4D97-AF65-F5344CB8AC3E}">
        <p14:creationId xmlns:p14="http://schemas.microsoft.com/office/powerpoint/2010/main" val="137250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Alternative to expectation damages.  </a:t>
            </a:r>
          </a:p>
          <a:p>
            <a:pPr marL="628650" lvl="1" indent="-171450">
              <a:buFont typeface="Wingdings" panose="05000000000000000000" pitchFamily="2" charset="2"/>
              <a:buChar char="§"/>
            </a:pPr>
            <a:r>
              <a:rPr lang="en-US" dirty="0" smtClean="0"/>
              <a:t>Get reliance measure when expectation measure</a:t>
            </a:r>
            <a:r>
              <a:rPr lang="en-US" baseline="0" dirty="0" smtClean="0"/>
              <a:t> is uncertain or speculative (or when promissory estoppel is asserted).</a:t>
            </a:r>
          </a:p>
          <a:p>
            <a:pPr marL="628650" lvl="1" indent="-171450">
              <a:buFont typeface="Wingdings" panose="05000000000000000000" pitchFamily="2" charset="2"/>
              <a:buChar char="§"/>
            </a:pPr>
            <a:r>
              <a:rPr lang="en-US" dirty="0" smtClean="0"/>
              <a:t>If expectation damages are unavailable due to limitations of certainty, foreseeability, or mitigation, the promisee may measure damages by the reliance interest.</a:t>
            </a:r>
            <a:r>
              <a:rPr lang="en-US" baseline="0" dirty="0" smtClean="0"/>
              <a:t>  In other words, </a:t>
            </a:r>
            <a:r>
              <a:rPr lang="en-US" dirty="0" smtClean="0"/>
              <a:t>when the monetary value of the ‘benefit of the bargain’ cannot be proven with sufficient certainty, a court can award an injured party reliance damages.</a:t>
            </a:r>
          </a:p>
          <a:p>
            <a:endParaRPr lang="en-US" dirty="0" smtClean="0"/>
          </a:p>
          <a:p>
            <a:r>
              <a:rPr lang="en-US" dirty="0" smtClean="0"/>
              <a:t>Based on Cost:  Reliance damages are </a:t>
            </a:r>
            <a:r>
              <a:rPr lang="en-US" u="sng" dirty="0" smtClean="0"/>
              <a:t>based on the cost</a:t>
            </a:r>
            <a:r>
              <a:rPr lang="en-US" dirty="0" smtClean="0"/>
              <a:t>, </a:t>
            </a:r>
            <a:r>
              <a:rPr lang="en-US" u="sng" dirty="0" smtClean="0"/>
              <a:t>not the value</a:t>
            </a:r>
            <a:r>
              <a:rPr lang="en-US" dirty="0" smtClean="0"/>
              <a:t>, of injured party’s performance.</a:t>
            </a:r>
          </a:p>
          <a:p>
            <a:endParaRPr lang="en-US" dirty="0" smtClean="0"/>
          </a:p>
          <a:p>
            <a:r>
              <a:rPr lang="en-US" dirty="0" smtClean="0"/>
              <a:t>The purpose of measuring damages by the reliance interest is to put the plaintiff in as good a position as if the contract had not been made, by compensating</a:t>
            </a:r>
            <a:r>
              <a:rPr lang="en-US" baseline="0" dirty="0" smtClean="0"/>
              <a:t> for losses caused by the plaintiff’s reliance on the contract.</a:t>
            </a:r>
          </a:p>
          <a:p>
            <a:endParaRPr lang="en-US" baseline="0" dirty="0" smtClean="0"/>
          </a:p>
          <a:p>
            <a:r>
              <a:rPr lang="en-US" baseline="0" dirty="0" smtClean="0"/>
              <a:t>NEXT SLIDE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41</a:t>
            </a:fld>
            <a:endParaRPr lang="en-US" dirty="0"/>
          </a:p>
        </p:txBody>
      </p:sp>
    </p:spTree>
    <p:extLst>
      <p:ext uri="{BB962C8B-B14F-4D97-AF65-F5344CB8AC3E}">
        <p14:creationId xmlns:p14="http://schemas.microsoft.com/office/powerpoint/2010/main" val="1763085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Restitution is an alternative remedy to damages for TOTAL breach of contract.</a:t>
            </a:r>
          </a:p>
          <a:p>
            <a:endParaRPr lang="en-US" dirty="0" smtClean="0"/>
          </a:p>
          <a:p>
            <a:r>
              <a:rPr lang="en-US" dirty="0" smtClean="0"/>
              <a:t>Restitution measure permits recovery based on the value of the plaintiff’s performance under the contract, rather than the loss sustained as a result of the defendant’s breach.</a:t>
            </a:r>
          </a:p>
          <a:p>
            <a:endParaRPr lang="en-US" dirty="0" smtClean="0"/>
          </a:p>
          <a:p>
            <a:r>
              <a:rPr lang="en-US" dirty="0" smtClean="0"/>
              <a:t>Restitution appropriate when:</a:t>
            </a:r>
          </a:p>
          <a:p>
            <a:pPr marL="636902" lvl="1" indent="-173700">
              <a:buFont typeface="Arial" panose="020B0604020202020204" pitchFamily="34" charset="0"/>
              <a:buChar char="•"/>
            </a:pPr>
            <a:r>
              <a:rPr lang="en-US" dirty="0" smtClean="0"/>
              <a:t>Total breach of an indivisible contract occurs after partial performance by the injured party.</a:t>
            </a:r>
          </a:p>
          <a:p>
            <a:pPr marL="636902" lvl="1" indent="-173700">
              <a:buFont typeface="Arial" panose="020B0604020202020204" pitchFamily="34" charset="0"/>
              <a:buChar char="•"/>
            </a:pPr>
            <a:r>
              <a:rPr lang="en-US" dirty="0" smtClean="0"/>
              <a:t>Duties are discharged by agreement of the parties or by operation of law.</a:t>
            </a:r>
          </a:p>
          <a:p>
            <a:pPr marL="636902" lvl="1" indent="-173700">
              <a:buFont typeface="Arial" panose="020B0604020202020204" pitchFamily="34" charset="0"/>
              <a:buChar char="•"/>
            </a:pPr>
            <a:r>
              <a:rPr lang="en-US" dirty="0" smtClean="0"/>
              <a:t>A defective contract is rescinded</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42</a:t>
            </a:fld>
            <a:endParaRPr lang="en-US" dirty="0"/>
          </a:p>
        </p:txBody>
      </p:sp>
    </p:spTree>
    <p:extLst>
      <p:ext uri="{BB962C8B-B14F-4D97-AF65-F5344CB8AC3E}">
        <p14:creationId xmlns:p14="http://schemas.microsoft.com/office/powerpoint/2010/main" val="1546219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These </a:t>
            </a:r>
            <a:r>
              <a:rPr lang="en-US" u="sng" dirty="0" smtClean="0"/>
              <a:t>all</a:t>
            </a:r>
            <a:r>
              <a:rPr lang="en-US" dirty="0" smtClean="0"/>
              <a:t> are things that can be addressed in a contract – if you think through issues, risk, exit strategy, etc.</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43</a:t>
            </a:fld>
            <a:endParaRPr lang="en-US" dirty="0"/>
          </a:p>
        </p:txBody>
      </p:sp>
    </p:spTree>
    <p:extLst>
      <p:ext uri="{BB962C8B-B14F-4D97-AF65-F5344CB8AC3E}">
        <p14:creationId xmlns:p14="http://schemas.microsoft.com/office/powerpoint/2010/main" val="2007814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Restitution:  Compensation for benefits</a:t>
            </a:r>
            <a:r>
              <a:rPr lang="en-US" baseline="0" dirty="0" smtClean="0"/>
              <a:t> conferred on another.</a:t>
            </a:r>
          </a:p>
          <a:p>
            <a:endParaRPr lang="en-US" baseline="0" dirty="0" smtClean="0"/>
          </a:p>
          <a:p>
            <a:r>
              <a:rPr lang="en-US" baseline="0" dirty="0" smtClean="0"/>
              <a:t>Reliance:  Compensation for expenses incurred in reasonable reliance on another’s performance.</a:t>
            </a:r>
          </a:p>
          <a:p>
            <a:endParaRPr lang="en-US" dirty="0" smtClean="0"/>
          </a:p>
          <a:p>
            <a:r>
              <a:rPr lang="en-US" dirty="0" smtClean="0"/>
              <a:t>Expectation:  Compensation for</a:t>
            </a:r>
            <a:r>
              <a:rPr lang="en-US" baseline="0" dirty="0" smtClean="0"/>
              <a:t> the net expected benefits of another’s performance, plus other losses.</a:t>
            </a:r>
          </a:p>
          <a:p>
            <a:endParaRPr lang="en-US" baseline="0" dirty="0" smtClean="0"/>
          </a:p>
          <a:p>
            <a:r>
              <a:rPr lang="en-US" baseline="0" dirty="0" smtClean="0"/>
              <a:t>Note:  These are </a:t>
            </a:r>
            <a:r>
              <a:rPr lang="en-US" u="sng" baseline="0" dirty="0" smtClean="0"/>
              <a:t>huge</a:t>
            </a:r>
            <a:r>
              <a:rPr lang="en-US" baseline="0" dirty="0" smtClean="0"/>
              <a:t> differences.</a:t>
            </a:r>
          </a:p>
          <a:p>
            <a:endParaRPr lang="en-US" baseline="0" dirty="0" smtClean="0"/>
          </a:p>
          <a:p>
            <a:r>
              <a:rPr lang="en-US" baseline="0" dirty="0" smtClean="0"/>
              <a:t>It pays to be purposeful and plan ahead.</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44</a:t>
            </a:fld>
            <a:endParaRPr lang="en-US" dirty="0"/>
          </a:p>
        </p:txBody>
      </p:sp>
    </p:spTree>
    <p:extLst>
      <p:ext uri="{BB962C8B-B14F-4D97-AF65-F5344CB8AC3E}">
        <p14:creationId xmlns:p14="http://schemas.microsoft.com/office/powerpoint/2010/main" val="998750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45</a:t>
            </a:fld>
            <a:endParaRPr lang="en-US" dirty="0"/>
          </a:p>
        </p:txBody>
      </p:sp>
    </p:spTree>
    <p:extLst>
      <p:ext uri="{BB962C8B-B14F-4D97-AF65-F5344CB8AC3E}">
        <p14:creationId xmlns:p14="http://schemas.microsoft.com/office/powerpoint/2010/main" val="3346009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Inexperienced people will use</a:t>
            </a:r>
            <a:r>
              <a:rPr lang="en-US" baseline="0" dirty="0" smtClean="0"/>
              <a:t> these terms carelessly.  That is a mistake.  </a:t>
            </a:r>
            <a:r>
              <a:rPr lang="en-US" dirty="0" smtClean="0"/>
              <a:t>These terms have specific meanings.</a:t>
            </a:r>
          </a:p>
          <a:p>
            <a:endParaRPr lang="en-US" dirty="0" smtClean="0"/>
          </a:p>
          <a:p>
            <a:r>
              <a:rPr lang="en-US" dirty="0" smtClean="0"/>
              <a:t>Waiving or excluding certain types of damages can have big consequences.</a:t>
            </a:r>
          </a:p>
          <a:p>
            <a:endParaRPr lang="en-US" dirty="0" smtClean="0"/>
          </a:p>
        </p:txBody>
      </p:sp>
      <p:sp>
        <p:nvSpPr>
          <p:cNvPr id="4" name="Slide Number Placeholder 3"/>
          <p:cNvSpPr>
            <a:spLocks noGrp="1"/>
          </p:cNvSpPr>
          <p:nvPr>
            <p:ph type="sldNum" sz="quarter" idx="10"/>
          </p:nvPr>
        </p:nvSpPr>
        <p:spPr/>
        <p:txBody>
          <a:bodyPr/>
          <a:lstStyle/>
          <a:p>
            <a:fld id="{0C46630D-62CA-4F3A-9993-42F0F507BD4C}" type="slidenum">
              <a:rPr lang="en-US" smtClean="0"/>
              <a:t>46</a:t>
            </a:fld>
            <a:endParaRPr lang="en-US" dirty="0"/>
          </a:p>
        </p:txBody>
      </p:sp>
    </p:spTree>
    <p:extLst>
      <p:ext uri="{BB962C8B-B14F-4D97-AF65-F5344CB8AC3E}">
        <p14:creationId xmlns:p14="http://schemas.microsoft.com/office/powerpoint/2010/main" val="2206887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000" dirty="0"/>
              <a:t>When there is breach, the law attempts to give compensatory </a:t>
            </a:r>
            <a:r>
              <a:rPr lang="en-US" sz="1000" dirty="0" smtClean="0"/>
              <a:t>damages.</a:t>
            </a:r>
          </a:p>
          <a:p>
            <a:endParaRPr lang="en-US" sz="1000" dirty="0" smtClean="0"/>
          </a:p>
          <a:p>
            <a:r>
              <a:rPr lang="en-US" sz="1000" dirty="0" smtClean="0"/>
              <a:t>The </a:t>
            </a:r>
            <a:r>
              <a:rPr lang="en-US" sz="1000" dirty="0"/>
              <a:t>standard measure is expectation interest. </a:t>
            </a:r>
          </a:p>
          <a:p>
            <a:endParaRPr lang="en-US" sz="1000" dirty="0"/>
          </a:p>
          <a:p>
            <a:r>
              <a:rPr lang="en-US" sz="1000" dirty="0" smtClean="0"/>
              <a:t>Compensatory Damages:  To cover direct losses and costs.</a:t>
            </a:r>
            <a:r>
              <a:rPr lang="en-US" sz="1000" baseline="0" dirty="0" smtClean="0"/>
              <a:t> </a:t>
            </a:r>
            <a:r>
              <a:rPr lang="en-US" altLang="en-US" sz="1000" dirty="0" smtClean="0"/>
              <a:t>Compensate injured party for damages actually sustained</a:t>
            </a:r>
          </a:p>
          <a:p>
            <a:pPr marL="636902" lvl="1" indent="-173700">
              <a:lnSpc>
                <a:spcPct val="90000"/>
              </a:lnSpc>
              <a:buFont typeface="Wingdings" panose="05000000000000000000" pitchFamily="2" charset="2"/>
              <a:buChar char="§"/>
            </a:pPr>
            <a:r>
              <a:rPr lang="en-US" altLang="en-US" sz="1000" dirty="0" smtClean="0"/>
              <a:t>Sale </a:t>
            </a:r>
            <a:r>
              <a:rPr lang="en-US" altLang="en-US" sz="1000" dirty="0"/>
              <a:t>of Goods: difference between contract and market price.</a:t>
            </a:r>
          </a:p>
          <a:p>
            <a:pPr marL="636902" lvl="1" indent="-173700">
              <a:lnSpc>
                <a:spcPct val="90000"/>
              </a:lnSpc>
              <a:buFont typeface="Wingdings" panose="05000000000000000000" pitchFamily="2" charset="2"/>
              <a:buChar char="§"/>
            </a:pPr>
            <a:r>
              <a:rPr lang="en-US" altLang="en-US" sz="1000" dirty="0"/>
              <a:t>Sale of Land: specific performance.</a:t>
            </a:r>
          </a:p>
          <a:p>
            <a:pPr marL="636902" lvl="1" indent="-173700">
              <a:lnSpc>
                <a:spcPct val="90000"/>
              </a:lnSpc>
              <a:buFont typeface="Wingdings" panose="05000000000000000000" pitchFamily="2" charset="2"/>
              <a:buChar char="§"/>
            </a:pPr>
            <a:r>
              <a:rPr lang="en-US" altLang="en-US" sz="1000" dirty="0"/>
              <a:t>Construction Contracts: </a:t>
            </a:r>
            <a:r>
              <a:rPr lang="en-US" altLang="en-US" sz="1000" dirty="0" smtClean="0"/>
              <a:t>varies</a:t>
            </a:r>
          </a:p>
          <a:p>
            <a:pPr marL="6002" lvl="0" indent="0">
              <a:lnSpc>
                <a:spcPct val="90000"/>
              </a:lnSpc>
              <a:buFontTx/>
              <a:buNone/>
            </a:pPr>
            <a:endParaRPr lang="en-US" sz="1000" dirty="0" smtClean="0"/>
          </a:p>
          <a:p>
            <a:pPr marL="6002" lvl="0" indent="0">
              <a:lnSpc>
                <a:spcPct val="90000"/>
              </a:lnSpc>
              <a:buFontTx/>
              <a:buNone/>
            </a:pPr>
            <a:r>
              <a:rPr lang="en-US" sz="1000" dirty="0" smtClean="0"/>
              <a:t>NEXT SLIDE</a:t>
            </a:r>
          </a:p>
          <a:p>
            <a:r>
              <a:rPr lang="en-US" sz="1000" dirty="0"/>
              <a:t> </a:t>
            </a:r>
          </a:p>
        </p:txBody>
      </p:sp>
      <p:sp>
        <p:nvSpPr>
          <p:cNvPr id="4" name="Slide Number Placeholder 3"/>
          <p:cNvSpPr>
            <a:spLocks noGrp="1"/>
          </p:cNvSpPr>
          <p:nvPr>
            <p:ph type="sldNum" sz="quarter" idx="10"/>
          </p:nvPr>
        </p:nvSpPr>
        <p:spPr/>
        <p:txBody>
          <a:bodyPr/>
          <a:lstStyle/>
          <a:p>
            <a:fld id="{0C46630D-62CA-4F3A-9993-42F0F507BD4C}" type="slidenum">
              <a:rPr lang="en-US" smtClean="0"/>
              <a:t>47</a:t>
            </a:fld>
            <a:endParaRPr lang="en-US" dirty="0"/>
          </a:p>
        </p:txBody>
      </p:sp>
    </p:spTree>
    <p:extLst>
      <p:ext uri="{BB962C8B-B14F-4D97-AF65-F5344CB8AC3E}">
        <p14:creationId xmlns:p14="http://schemas.microsoft.com/office/powerpoint/2010/main" val="1548120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sz="1000" dirty="0" smtClean="0">
                <a:latin typeface="Arial" panose="020B0604020202020204" pitchFamily="34" charset="0"/>
                <a:cs typeface="Arial" panose="020B0604020202020204" pitchFamily="34" charset="0"/>
              </a:rPr>
              <a:t>Compensatory damages are best understood as damages that one reasonably would expect to arise from the breach in question, without taking into account any special circumstances of the nonbreaching party.</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Compensatory or actual damages consists of BOTH general and special damages.</a:t>
            </a:r>
          </a:p>
          <a:p>
            <a:endParaRPr lang="en-US" sz="1000" dirty="0" smtClean="0">
              <a:latin typeface="Arial" panose="020B0604020202020204" pitchFamily="34" charset="0"/>
              <a:cs typeface="Arial" panose="020B0604020202020204" pitchFamily="34" charset="0"/>
            </a:endParaRPr>
          </a:p>
          <a:p>
            <a:r>
              <a:rPr lang="en-US" sz="1000" b="1" i="1" dirty="0" smtClean="0">
                <a:latin typeface="Arial" panose="020B0604020202020204" pitchFamily="34" charset="0"/>
                <a:cs typeface="Arial" panose="020B0604020202020204" pitchFamily="34" charset="0"/>
              </a:rPr>
              <a:t>General damages</a:t>
            </a:r>
            <a:r>
              <a:rPr lang="en-US" sz="1000" dirty="0" smtClean="0">
                <a:latin typeface="Arial" panose="020B0604020202020204" pitchFamily="34" charset="0"/>
                <a:cs typeface="Arial" panose="020B0604020202020204" pitchFamily="34" charset="0"/>
              </a:rPr>
              <a:t>:  The natural, necessary, and usual result of the wrongful act or occurrence in question.</a:t>
            </a:r>
          </a:p>
          <a:p>
            <a:pPr marL="628650" lvl="1"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Damages such as the law itself implies or presumes to have accrued from the wrong complained of.</a:t>
            </a:r>
          </a:p>
          <a:p>
            <a:pPr marL="628650" lvl="1"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The immediate, direct, and proximate result, or such as necessarily result from the injury.</a:t>
            </a:r>
          </a:p>
          <a:p>
            <a:endParaRPr lang="en-US" sz="1000" dirty="0" smtClean="0">
              <a:latin typeface="Arial" panose="020B0604020202020204" pitchFamily="34" charset="0"/>
              <a:cs typeface="Arial" panose="020B0604020202020204" pitchFamily="34" charset="0"/>
            </a:endParaRPr>
          </a:p>
          <a:p>
            <a:r>
              <a:rPr lang="en-US" sz="1000" b="1" i="1" dirty="0" smtClean="0">
                <a:latin typeface="Arial" panose="020B0604020202020204" pitchFamily="34" charset="0"/>
                <a:cs typeface="Arial" panose="020B0604020202020204" pitchFamily="34" charset="0"/>
              </a:rPr>
              <a:t>Special damages</a:t>
            </a:r>
            <a:r>
              <a:rPr lang="en-US" sz="1000" dirty="0" smtClean="0">
                <a:latin typeface="Arial" panose="020B0604020202020204" pitchFamily="34" charset="0"/>
                <a:cs typeface="Arial" panose="020B0604020202020204" pitchFamily="34" charset="0"/>
              </a:rPr>
              <a:t>:  Those which are the natural, but not the necessary and inevitable result of the wrongful act.</a:t>
            </a:r>
          </a:p>
          <a:p>
            <a:pPr marL="628650" lvl="1"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Damages which do not arise from the wrongful act</a:t>
            </a:r>
            <a:r>
              <a:rPr lang="en-US" sz="1000" baseline="0" dirty="0" smtClean="0">
                <a:latin typeface="Arial" panose="020B0604020202020204" pitchFamily="34" charset="0"/>
                <a:cs typeface="Arial" panose="020B0604020202020204" pitchFamily="34" charset="0"/>
              </a:rPr>
              <a:t> itself, but depend on circumstances peculiar to the infliction of each respective injury.</a:t>
            </a:r>
          </a:p>
          <a:p>
            <a:pPr marL="628650" lvl="1" indent="-171450">
              <a:buFont typeface="Wingdings" panose="05000000000000000000" pitchFamily="2" charset="2"/>
              <a:buChar char="§"/>
            </a:pPr>
            <a:r>
              <a:rPr lang="en-US" sz="1000" baseline="0" dirty="0" smtClean="0">
                <a:latin typeface="Arial" panose="020B0604020202020204" pitchFamily="34" charset="0"/>
                <a:cs typeface="Arial" panose="020B0604020202020204" pitchFamily="34" charset="0"/>
              </a:rPr>
              <a:t>In contract law, damages not contemplated by the parties at the time of the making of the contract.  To be recoverable, they must flow directly and immediately from the breach of contract, and must be reasonably foreseeable.</a:t>
            </a:r>
          </a:p>
          <a:p>
            <a:pPr lvl="0"/>
            <a:endParaRPr lang="en-US" sz="1000" baseline="0" dirty="0" smtClean="0">
              <a:latin typeface="Arial" panose="020B0604020202020204" pitchFamily="34" charset="0"/>
              <a:cs typeface="Arial" panose="020B0604020202020204" pitchFamily="34" charset="0"/>
            </a:endParaRPr>
          </a:p>
          <a:p>
            <a:pPr lvl="0"/>
            <a:r>
              <a:rPr lang="en-US" sz="1000" baseline="0" dirty="0" smtClean="0">
                <a:latin typeface="Arial" panose="020B0604020202020204" pitchFamily="34" charset="0"/>
                <a:cs typeface="Arial" panose="020B0604020202020204" pitchFamily="34" charset="0"/>
              </a:rPr>
              <a:t>NEXT SLIDE</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48</a:t>
            </a:fld>
            <a:endParaRPr lang="en-US" dirty="0"/>
          </a:p>
        </p:txBody>
      </p:sp>
    </p:spTree>
    <p:extLst>
      <p:ext uri="{BB962C8B-B14F-4D97-AF65-F5344CB8AC3E}">
        <p14:creationId xmlns:p14="http://schemas.microsoft.com/office/powerpoint/2010/main" val="3648707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Damages designed to compensate the injured party for damages arising directly from the loss of the bargain caused by the breach of contract.</a:t>
            </a:r>
          </a:p>
          <a:p>
            <a:endParaRPr lang="en-US" dirty="0" smtClean="0"/>
          </a:p>
          <a:p>
            <a:pPr defTabSz="926402">
              <a:defRPr/>
            </a:pPr>
            <a:r>
              <a:rPr lang="en-US" dirty="0" smtClean="0"/>
              <a:t>Replaces what was lost because of the breach of contract.</a:t>
            </a:r>
          </a:p>
          <a:p>
            <a:endParaRPr lang="en-US" dirty="0" smtClean="0"/>
          </a:p>
        </p:txBody>
      </p:sp>
      <p:sp>
        <p:nvSpPr>
          <p:cNvPr id="4" name="Slide Number Placeholder 3"/>
          <p:cNvSpPr>
            <a:spLocks noGrp="1"/>
          </p:cNvSpPr>
          <p:nvPr>
            <p:ph type="sldNum" sz="quarter" idx="10"/>
          </p:nvPr>
        </p:nvSpPr>
        <p:spPr/>
        <p:txBody>
          <a:bodyPr/>
          <a:lstStyle/>
          <a:p>
            <a:fld id="{0C46630D-62CA-4F3A-9993-42F0F507BD4C}" type="slidenum">
              <a:rPr lang="en-US" smtClean="0"/>
              <a:t>49</a:t>
            </a:fld>
            <a:endParaRPr lang="en-US" dirty="0"/>
          </a:p>
        </p:txBody>
      </p:sp>
    </p:spTree>
    <p:extLst>
      <p:ext uri="{BB962C8B-B14F-4D97-AF65-F5344CB8AC3E}">
        <p14:creationId xmlns:p14="http://schemas.microsoft.com/office/powerpoint/2010/main" val="879542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000" dirty="0" smtClean="0"/>
              <a:t>Consequential Damages:  To cover indirect and foreseeable losses.  </a:t>
            </a:r>
          </a:p>
          <a:p>
            <a:endParaRPr lang="en-US" altLang="en-US" sz="1000" b="0" dirty="0"/>
          </a:p>
          <a:p>
            <a:pPr lvl="0">
              <a:lnSpc>
                <a:spcPct val="90000"/>
              </a:lnSpc>
            </a:pPr>
            <a:r>
              <a:rPr lang="en-US" altLang="en-US" sz="1000" b="0" dirty="0"/>
              <a:t>Foreseeable </a:t>
            </a:r>
            <a:r>
              <a:rPr lang="en-US" altLang="en-US" sz="1000" b="0" dirty="0" smtClean="0"/>
              <a:t>damages:  The </a:t>
            </a:r>
            <a:r>
              <a:rPr lang="en-US" altLang="en-US" sz="1000" b="0" dirty="0"/>
              <a:t>breaching party is </a:t>
            </a:r>
            <a:r>
              <a:rPr lang="en-US" altLang="en-US" sz="1000" b="0" dirty="0" smtClean="0"/>
              <a:t>aware – or should </a:t>
            </a:r>
            <a:r>
              <a:rPr lang="en-US" altLang="en-US" sz="1000" b="0" dirty="0"/>
              <a:t>be </a:t>
            </a:r>
            <a:r>
              <a:rPr lang="en-US" altLang="en-US" sz="1000" b="0" dirty="0" smtClean="0"/>
              <a:t>aware – of that </a:t>
            </a:r>
            <a:r>
              <a:rPr lang="en-US" altLang="en-US" sz="1000" b="0" dirty="0"/>
              <a:t>cause damage as a consequence of the original injury, cause the injury party additional </a:t>
            </a:r>
            <a:r>
              <a:rPr lang="en-US" altLang="en-US" sz="1000" b="0" dirty="0" smtClean="0"/>
              <a:t>loss.</a:t>
            </a:r>
            <a:endParaRPr lang="en-US" altLang="en-US" sz="1000" b="0" dirty="0"/>
          </a:p>
          <a:p>
            <a:endParaRPr lang="en-US" sz="1000" dirty="0"/>
          </a:p>
          <a:p>
            <a:r>
              <a:rPr lang="en-US" sz="1000" i="1" dirty="0"/>
              <a:t>See </a:t>
            </a:r>
            <a:r>
              <a:rPr lang="en-US" sz="1000" i="1" dirty="0" smtClean="0"/>
              <a:t>also</a:t>
            </a:r>
            <a:r>
              <a:rPr lang="en-US" sz="1000" dirty="0" smtClean="0"/>
              <a:t> </a:t>
            </a:r>
            <a:r>
              <a:rPr lang="en-US" sz="1000" dirty="0"/>
              <a:t>UCC 2-715(2).</a:t>
            </a:r>
          </a:p>
          <a:p>
            <a:r>
              <a:rPr lang="en-US" sz="1000" i="1" dirty="0"/>
              <a:t>See also</a:t>
            </a:r>
            <a:r>
              <a:rPr lang="en-US" sz="1000" dirty="0"/>
              <a:t> </a:t>
            </a:r>
            <a:r>
              <a:rPr lang="en-US" sz="1000" i="1" dirty="0"/>
              <a:t>Hadley v. </a:t>
            </a:r>
            <a:r>
              <a:rPr lang="en-US" sz="1000" i="1" dirty="0" smtClean="0"/>
              <a:t>Baxendale </a:t>
            </a:r>
            <a:r>
              <a:rPr lang="en-US" sz="1000" dirty="0" smtClean="0"/>
              <a:t>(1854)</a:t>
            </a:r>
          </a:p>
          <a:p>
            <a:endParaRPr lang="en-US" sz="1000" dirty="0" smtClean="0"/>
          </a:p>
          <a:p>
            <a:r>
              <a:rPr lang="en-US" sz="1000" dirty="0" smtClean="0"/>
              <a:t>NEXT SLIDE</a:t>
            </a:r>
            <a:endParaRPr lang="en-US" sz="1000" dirty="0"/>
          </a:p>
        </p:txBody>
      </p:sp>
      <p:sp>
        <p:nvSpPr>
          <p:cNvPr id="4" name="Slide Number Placeholder 3"/>
          <p:cNvSpPr>
            <a:spLocks noGrp="1"/>
          </p:cNvSpPr>
          <p:nvPr>
            <p:ph type="sldNum" sz="quarter" idx="10"/>
          </p:nvPr>
        </p:nvSpPr>
        <p:spPr/>
        <p:txBody>
          <a:bodyPr/>
          <a:lstStyle/>
          <a:p>
            <a:fld id="{0C46630D-62CA-4F3A-9993-42F0F507BD4C}" type="slidenum">
              <a:rPr lang="en-US" smtClean="0"/>
              <a:t>50</a:t>
            </a:fld>
            <a:endParaRPr lang="en-US" dirty="0"/>
          </a:p>
        </p:txBody>
      </p:sp>
    </p:spTree>
    <p:extLst>
      <p:ext uri="{BB962C8B-B14F-4D97-AF65-F5344CB8AC3E}">
        <p14:creationId xmlns:p14="http://schemas.microsoft.com/office/powerpoint/2010/main" val="154812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altLang="en-US" dirty="0" smtClean="0"/>
              <a:t>I brought a camera and may need to update this slide.  So, feel free to catch up on your sleep.</a:t>
            </a:r>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6</a:t>
            </a:fld>
            <a:endParaRPr lang="en-US" dirty="0"/>
          </a:p>
        </p:txBody>
      </p:sp>
    </p:spTree>
    <p:extLst>
      <p:ext uri="{BB962C8B-B14F-4D97-AF65-F5344CB8AC3E}">
        <p14:creationId xmlns:p14="http://schemas.microsoft.com/office/powerpoint/2010/main" val="12281626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r>
              <a:rPr lang="en-US" b="1" i="1" dirty="0" smtClean="0">
                <a:effectLst/>
              </a:rPr>
              <a:t>Consequential Damages:   </a:t>
            </a:r>
            <a:r>
              <a:rPr lang="en-US" dirty="0" smtClean="0">
                <a:effectLst/>
              </a:rPr>
              <a:t>Damages which do not derive directly from the breach, but from the results of the breach; they are more </a:t>
            </a:r>
            <a:r>
              <a:rPr lang="en-US" i="1" dirty="0" smtClean="0">
                <a:effectLst/>
              </a:rPr>
              <a:t>indirect</a:t>
            </a:r>
            <a:r>
              <a:rPr lang="en-US" dirty="0" smtClean="0">
                <a:effectLst/>
              </a:rPr>
              <a:t> in nature. </a:t>
            </a:r>
          </a:p>
          <a:p>
            <a:pPr marL="636902" lvl="1" indent="-173700">
              <a:buFont typeface="Wingdings" panose="05000000000000000000" pitchFamily="2" charset="2"/>
              <a:buChar char="§"/>
            </a:pPr>
            <a:r>
              <a:rPr lang="en-US" dirty="0" smtClean="0"/>
              <a:t>Consequential </a:t>
            </a:r>
            <a:r>
              <a:rPr lang="en-US" dirty="0"/>
              <a:t>damages differ from direct damages in that they are caused by special circumstances beyond the contract itself</a:t>
            </a:r>
            <a:r>
              <a:rPr lang="en-US" dirty="0" smtClean="0"/>
              <a:t>.</a:t>
            </a:r>
          </a:p>
          <a:p>
            <a:pPr marL="636902" lvl="1" indent="-173700">
              <a:buFont typeface="Wingdings" panose="05000000000000000000" pitchFamily="2" charset="2"/>
              <a:buChar char="§"/>
            </a:pPr>
            <a:r>
              <a:rPr lang="en-US" dirty="0" smtClean="0"/>
              <a:t>Consequential </a:t>
            </a:r>
            <a:r>
              <a:rPr lang="en-US" dirty="0"/>
              <a:t>damages are best understood as including all losses sustained by the nonbreaching party that are attributable to any special circumstances of the nonbreaching party that the parties were aware of when they entered into the contract.</a:t>
            </a:r>
          </a:p>
          <a:p>
            <a:pPr marL="636902" lvl="1" indent="-173700">
              <a:buFont typeface="Wingdings" panose="05000000000000000000" pitchFamily="2" charset="2"/>
              <a:buChar char="§"/>
            </a:pPr>
            <a:r>
              <a:rPr lang="en-US" dirty="0" smtClean="0"/>
              <a:t>In </a:t>
            </a:r>
            <a:r>
              <a:rPr lang="en-US" dirty="0"/>
              <a:t>other words, consequential damages encompass all contractually recoverable damages that aren’t either direct or incidental damages.</a:t>
            </a:r>
          </a:p>
          <a:p>
            <a:endParaRPr lang="en-US" dirty="0" smtClean="0">
              <a:effectLst/>
            </a:endParaRPr>
          </a:p>
          <a:p>
            <a:r>
              <a:rPr lang="en-US" b="1" i="1" dirty="0" smtClean="0">
                <a:effectLst/>
              </a:rPr>
              <a:t>If Supplier Breaches the Contract, the Buyer’s Consequential Damages </a:t>
            </a:r>
            <a:r>
              <a:rPr lang="en-US" dirty="0" smtClean="0">
                <a:effectLst/>
              </a:rPr>
              <a:t>include losses Buyer incurs which the Supplier had reason to know at the time of contracting and which Buyer could not reasonably have prevented; and injury to person or property resulting from any breach of warranty. </a:t>
            </a:r>
          </a:p>
          <a:p>
            <a:endParaRPr lang="en-US" b="1" i="1" dirty="0" smtClean="0">
              <a:effectLst/>
            </a:endParaRPr>
          </a:p>
          <a:p>
            <a:r>
              <a:rPr lang="en-US" b="0" i="0" u="sng" dirty="0" smtClean="0">
                <a:effectLst/>
              </a:rPr>
              <a:t>Example</a:t>
            </a:r>
            <a:r>
              <a:rPr lang="en-US" b="0" i="0" dirty="0" smtClean="0">
                <a:effectLst/>
              </a:rPr>
              <a:t>:</a:t>
            </a:r>
            <a:r>
              <a:rPr lang="en-US" b="0" dirty="0" smtClean="0">
                <a:effectLst/>
              </a:rPr>
              <a:t>  Supplier is delayed in its delivery of the $5 products. These components are critical and Buyer can’t find replacement product. As a result, Buyer’s production line is down for 1 day and the cost to Buyer is $50,000 in loss of production. The $50,000 is an example of </a:t>
            </a:r>
            <a:r>
              <a:rPr lang="en-US" b="0" i="0" dirty="0" smtClean="0">
                <a:effectLst/>
              </a:rPr>
              <a:t>consequential damages.</a:t>
            </a:r>
          </a:p>
          <a:p>
            <a:endParaRPr lang="en-US" b="0" i="0" dirty="0" smtClean="0">
              <a:effectLst/>
            </a:endParaRPr>
          </a:p>
          <a:p>
            <a:r>
              <a:rPr lang="en-US" b="0" i="0" dirty="0" smtClean="0">
                <a:effectLst/>
              </a:rPr>
              <a:t>NEXT SLIDE</a:t>
            </a:r>
            <a:endParaRPr lang="en-US" i="0"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51</a:t>
            </a:fld>
            <a:endParaRPr lang="en-US" dirty="0"/>
          </a:p>
        </p:txBody>
      </p:sp>
    </p:spTree>
    <p:extLst>
      <p:ext uri="{BB962C8B-B14F-4D97-AF65-F5344CB8AC3E}">
        <p14:creationId xmlns:p14="http://schemas.microsoft.com/office/powerpoint/2010/main" val="4282929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Consequential damages are awarded if special circumstances of the plaintiff (nonbreaching party) cause her to suffer loss as a result of the breach.</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52</a:t>
            </a:fld>
            <a:endParaRPr lang="en-US" dirty="0"/>
          </a:p>
        </p:txBody>
      </p:sp>
    </p:spTree>
    <p:extLst>
      <p:ext uri="{BB962C8B-B14F-4D97-AF65-F5344CB8AC3E}">
        <p14:creationId xmlns:p14="http://schemas.microsoft.com/office/powerpoint/2010/main" val="2738218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i="1" dirty="0" smtClean="0"/>
              <a:t>Hadley v. Baxendale </a:t>
            </a:r>
            <a:r>
              <a:rPr lang="en-US" dirty="0" smtClean="0"/>
              <a:t>(1854):  Sets out the basic rule to determine consequential damages from a breach of contract:  A breaching party is liable for all losses that the contracting parties should have foreseen.</a:t>
            </a:r>
          </a:p>
          <a:p>
            <a:pPr marL="0" lvl="0" indent="0" rtl="0">
              <a:buFontTx/>
              <a:buNone/>
            </a:pPr>
            <a:r>
              <a:rPr lang="en-US" dirty="0" smtClean="0">
                <a:effectLst/>
              </a:rPr>
              <a:t>FACTS:</a:t>
            </a:r>
          </a:p>
          <a:p>
            <a:pPr marL="628650" lvl="1" indent="-171450" rtl="0">
              <a:buFont typeface="Wingdings" panose="05000000000000000000" pitchFamily="2" charset="2"/>
              <a:buChar char="§"/>
            </a:pPr>
            <a:r>
              <a:rPr lang="en-US" dirty="0" smtClean="0">
                <a:effectLst/>
              </a:rPr>
              <a:t>Mr. Hadley was a miller and proprietor of the City Steam-Mills in Gloucester.  He cleaned grain, ground it into meal and dressed it into flour and bran.</a:t>
            </a:r>
          </a:p>
          <a:p>
            <a:pPr marL="628650" lvl="1" indent="-171450" rtl="0">
              <a:buFont typeface="Wingdings" panose="05000000000000000000" pitchFamily="2" charset="2"/>
              <a:buChar char="§"/>
            </a:pPr>
            <a:r>
              <a:rPr lang="en-US" dirty="0" smtClean="0">
                <a:effectLst/>
              </a:rPr>
              <a:t>A crankshaft of a steam engine at the mill broke and Hadley arranged to have a new one made by W. Joyce &amp; Co. in Greenwich.  Before the new crankshaft could be made, W. Joyce &amp; Co. required that the broken crankshaft be sent to them in order to ensure that the new crankshaft would fit together properly with the other parts of the steam engine.</a:t>
            </a:r>
          </a:p>
          <a:p>
            <a:pPr marL="628650" lvl="1" indent="-171450" rtl="0">
              <a:buFont typeface="Wingdings" panose="05000000000000000000" pitchFamily="2" charset="2"/>
              <a:buChar char="§"/>
            </a:pPr>
            <a:r>
              <a:rPr lang="en-US" dirty="0" smtClean="0">
                <a:effectLst/>
              </a:rPr>
              <a:t>Hadley contracted with defendant Baxendale to deliver the crankshaft to the engineers for repair by a certain date at a cost of £2 sterling and 4 shillings (current value of about £240.00).</a:t>
            </a:r>
          </a:p>
          <a:p>
            <a:pPr marL="628650" lvl="1" indent="-171450" rtl="0">
              <a:buFont typeface="Wingdings" panose="05000000000000000000" pitchFamily="2" charset="2"/>
              <a:buChar char="§"/>
            </a:pPr>
            <a:r>
              <a:rPr lang="en-US" dirty="0" smtClean="0">
                <a:effectLst/>
              </a:rPr>
              <a:t>Baxendale failed to deliver on the date in question, causing Hadley to lose business. </a:t>
            </a:r>
          </a:p>
          <a:p>
            <a:pPr marL="628650" lvl="1" indent="-171450" rtl="0">
              <a:buFont typeface="Wingdings" panose="05000000000000000000" pitchFamily="2" charset="2"/>
              <a:buChar char="§"/>
            </a:pPr>
            <a:r>
              <a:rPr lang="en-US" dirty="0" smtClean="0">
                <a:effectLst/>
              </a:rPr>
              <a:t>Hadley sued for the profits he lost due to Baxendale's late delivery, and the jury awarded Hadley damages of £25 (present value about £2500).</a:t>
            </a:r>
          </a:p>
          <a:p>
            <a:pPr marL="628650" lvl="1" indent="-171450" rtl="0">
              <a:buFont typeface="Wingdings" panose="05000000000000000000" pitchFamily="2" charset="2"/>
              <a:buChar char="§"/>
            </a:pPr>
            <a:r>
              <a:rPr lang="en-US" dirty="0" smtClean="0">
                <a:effectLst/>
              </a:rPr>
              <a:t>Baxendale appealed, contending that he did not know that Hadley would suffer any particular damage by reason of the late delivery.</a:t>
            </a:r>
          </a:p>
          <a:p>
            <a:pPr rtl="0"/>
            <a:r>
              <a:rPr lang="en-US" dirty="0" smtClean="0">
                <a:effectLst/>
              </a:rPr>
              <a:t>APPEAL:</a:t>
            </a:r>
          </a:p>
          <a:p>
            <a:pPr marL="628650" lvl="1" indent="-171450" rtl="0">
              <a:buFont typeface="Wingdings" panose="05000000000000000000" pitchFamily="2" charset="2"/>
              <a:buChar char="§"/>
            </a:pPr>
            <a:r>
              <a:rPr lang="en-US" dirty="0" smtClean="0">
                <a:effectLst/>
              </a:rPr>
              <a:t>Issue was whether a defendant in a breach of contract case could be held liable for damages that the defendant was not aware would be incurred from a breach of the contract.</a:t>
            </a:r>
          </a:p>
          <a:p>
            <a:pPr marL="628650" lvl="1" indent="-171450">
              <a:buFont typeface="Wingdings" panose="05000000000000000000" pitchFamily="2" charset="2"/>
              <a:buChar char="§"/>
            </a:pPr>
            <a:r>
              <a:rPr lang="en-US" dirty="0" smtClean="0">
                <a:effectLst/>
              </a:rPr>
              <a:t>The Court of Exchequer, led by </a:t>
            </a:r>
            <a:r>
              <a:rPr lang="en-US" u="sng" dirty="0" smtClean="0">
                <a:effectLst/>
              </a:rPr>
              <a:t>Baron Sir Edward Hall Alderson</a:t>
            </a:r>
            <a:r>
              <a:rPr lang="en-US" dirty="0" smtClean="0">
                <a:effectLst/>
              </a:rPr>
              <a:t>, declined to allow Hadley to recover lost profits in this case.</a:t>
            </a:r>
          </a:p>
          <a:p>
            <a:pPr marL="628650" lvl="1" indent="-171450">
              <a:buFont typeface="Wingdings" panose="05000000000000000000" pitchFamily="2" charset="2"/>
              <a:buChar char="§"/>
            </a:pPr>
            <a:r>
              <a:rPr lang="en-US" dirty="0" smtClean="0">
                <a:effectLst/>
              </a:rPr>
              <a:t>Court held that Baxendale could only be held liable for losses that were generally foreseeable, or if Hadley had mentioned his special circumstances in advance. The mere fact that a party is sending something to be repaired does not indicate that the party would lose profits if it is not delivered on time.</a:t>
            </a:r>
            <a:endParaRPr lang="en-US" dirty="0" smtClean="0"/>
          </a:p>
        </p:txBody>
      </p:sp>
      <p:sp>
        <p:nvSpPr>
          <p:cNvPr id="4" name="Slide Number Placeholder 3"/>
          <p:cNvSpPr>
            <a:spLocks noGrp="1"/>
          </p:cNvSpPr>
          <p:nvPr>
            <p:ph type="sldNum" sz="quarter" idx="10"/>
          </p:nvPr>
        </p:nvSpPr>
        <p:spPr/>
        <p:txBody>
          <a:bodyPr/>
          <a:lstStyle/>
          <a:p>
            <a:fld id="{0C46630D-62CA-4F3A-9993-42F0F507BD4C}" type="slidenum">
              <a:rPr lang="en-US" smtClean="0"/>
              <a:t>53</a:t>
            </a:fld>
            <a:endParaRPr lang="en-US" dirty="0"/>
          </a:p>
        </p:txBody>
      </p:sp>
    </p:spTree>
    <p:extLst>
      <p:ext uri="{BB962C8B-B14F-4D97-AF65-F5344CB8AC3E}">
        <p14:creationId xmlns:p14="http://schemas.microsoft.com/office/powerpoint/2010/main" val="20629660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But, keep in mind that many people do not understand consequential damages and think that – if they don’t exclude consequential damages – they would be on the hook for remote or speculative losses.</a:t>
            </a:r>
          </a:p>
          <a:p>
            <a:endParaRPr lang="en-US" dirty="0" smtClean="0"/>
          </a:p>
          <a:p>
            <a:r>
              <a:rPr lang="en-US" dirty="0" smtClean="0"/>
              <a:t>Many sellers, for example, purport to require waivers of consequential damages because they believe consequential damages relate to losses beyond those that the breaching party would ordinarily and reasonably have foreseen or contemplated.</a:t>
            </a:r>
          </a:p>
          <a:p>
            <a:endParaRPr lang="en-US" dirty="0" smtClean="0"/>
          </a:p>
          <a:p>
            <a:r>
              <a:rPr lang="en-US" dirty="0" smtClean="0"/>
              <a:t>Remote/speculative</a:t>
            </a:r>
            <a:r>
              <a:rPr lang="en-US" baseline="0" dirty="0" smtClean="0"/>
              <a:t> losses can lead uninformed people to engage in a lot of endless (and useless) ‘what if’ negotiating sessions.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54</a:t>
            </a:fld>
            <a:endParaRPr lang="en-US" dirty="0"/>
          </a:p>
        </p:txBody>
      </p:sp>
    </p:spTree>
    <p:extLst>
      <p:ext uri="{BB962C8B-B14F-4D97-AF65-F5344CB8AC3E}">
        <p14:creationId xmlns:p14="http://schemas.microsoft.com/office/powerpoint/2010/main" val="1819542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Lost profits:  Seller sells goods to buyer that seller knows buyer will resell.  Breach means liability for lost profits.</a:t>
            </a:r>
          </a:p>
          <a:p>
            <a:endParaRPr lang="en-US" dirty="0" smtClean="0"/>
          </a:p>
          <a:p>
            <a:r>
              <a:rPr lang="en-US" dirty="0" smtClean="0"/>
              <a:t>Business Interruption:  Hadley v. Baxendale</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55</a:t>
            </a:fld>
            <a:endParaRPr lang="en-US" dirty="0"/>
          </a:p>
        </p:txBody>
      </p:sp>
    </p:spTree>
    <p:extLst>
      <p:ext uri="{BB962C8B-B14F-4D97-AF65-F5344CB8AC3E}">
        <p14:creationId xmlns:p14="http://schemas.microsoft.com/office/powerpoint/2010/main" val="31342720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Bookending your liability is always a great idea for sellers.</a:t>
            </a:r>
          </a:p>
          <a:p>
            <a:endParaRPr lang="en-US" dirty="0" smtClean="0"/>
          </a:p>
          <a:p>
            <a:r>
              <a:rPr lang="en-US" dirty="0" smtClean="0"/>
              <a:t>People like certainty.</a:t>
            </a:r>
          </a:p>
          <a:p>
            <a:endParaRPr lang="en-US" dirty="0" smtClean="0"/>
          </a:p>
          <a:p>
            <a:r>
              <a:rPr lang="en-US" dirty="0" smtClean="0"/>
              <a:t>People fear the unknown.</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56</a:t>
            </a:fld>
            <a:endParaRPr lang="en-US" dirty="0"/>
          </a:p>
        </p:txBody>
      </p:sp>
    </p:spTree>
    <p:extLst>
      <p:ext uri="{BB962C8B-B14F-4D97-AF65-F5344CB8AC3E}">
        <p14:creationId xmlns:p14="http://schemas.microsoft.com/office/powerpoint/2010/main" val="7620273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b="1" i="1" dirty="0" smtClean="0"/>
              <a:t>Liquidated damages</a:t>
            </a:r>
            <a:r>
              <a:rPr lang="en-US" dirty="0" smtClean="0"/>
              <a:t>:  An amount of damages agreed to by the parties and stipulated to in the contract as an appropriate measure of damages in the event of a breach of the contract.</a:t>
            </a:r>
          </a:p>
          <a:p>
            <a:pPr defTabSz="926402">
              <a:defRPr/>
            </a:pPr>
            <a:endParaRPr lang="en-US" dirty="0" smtClean="0"/>
          </a:p>
          <a:p>
            <a:pPr defTabSz="926402">
              <a:defRPr/>
            </a:pPr>
            <a:r>
              <a:rPr lang="en-US" dirty="0" smtClean="0"/>
              <a:t>NEXT SLIDE</a:t>
            </a:r>
          </a:p>
          <a:p>
            <a:endParaRPr lang="en-US" sz="1200" dirty="0"/>
          </a:p>
        </p:txBody>
      </p:sp>
      <p:sp>
        <p:nvSpPr>
          <p:cNvPr id="4" name="Slide Number Placeholder 3"/>
          <p:cNvSpPr>
            <a:spLocks noGrp="1"/>
          </p:cNvSpPr>
          <p:nvPr>
            <p:ph type="sldNum" sz="quarter" idx="10"/>
          </p:nvPr>
        </p:nvSpPr>
        <p:spPr/>
        <p:txBody>
          <a:bodyPr/>
          <a:lstStyle/>
          <a:p>
            <a:fld id="{0C46630D-62CA-4F3A-9993-42F0F507BD4C}" type="slidenum">
              <a:rPr lang="en-US" smtClean="0"/>
              <a:t>57</a:t>
            </a:fld>
            <a:endParaRPr lang="en-US" dirty="0"/>
          </a:p>
        </p:txBody>
      </p:sp>
    </p:spTree>
    <p:extLst>
      <p:ext uri="{BB962C8B-B14F-4D97-AF65-F5344CB8AC3E}">
        <p14:creationId xmlns:p14="http://schemas.microsoft.com/office/powerpoint/2010/main" val="1548120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dirty="0" smtClean="0"/>
              <a:t>There is a huge difference between liquidated damages and the other damages that we’ve been discussing.  </a:t>
            </a:r>
          </a:p>
          <a:p>
            <a:pPr defTabSz="926402">
              <a:defRPr/>
            </a:pPr>
            <a:endParaRPr lang="en-US" dirty="0" smtClean="0"/>
          </a:p>
          <a:p>
            <a:pPr defTabSz="926402">
              <a:defRPr/>
            </a:pPr>
            <a:r>
              <a:rPr lang="en-US" dirty="0" smtClean="0"/>
              <a:t>Liquidated damages – if properly done – greatly</a:t>
            </a:r>
            <a:r>
              <a:rPr lang="en-US" baseline="0" dirty="0" smtClean="0"/>
              <a:t> minimizes the role of third parties (e.g., judges).</a:t>
            </a:r>
          </a:p>
          <a:p>
            <a:pPr defTabSz="926402">
              <a:defRPr/>
            </a:pPr>
            <a:endParaRPr lang="en-US" baseline="0" dirty="0" smtClean="0"/>
          </a:p>
          <a:p>
            <a:pPr defTabSz="926402">
              <a:defRPr/>
            </a:pPr>
            <a:r>
              <a:rPr lang="en-US" baseline="0" dirty="0" smtClean="0"/>
              <a:t>Other damages require third party resolution (court; arbitration) with higher transaction costs.</a:t>
            </a:r>
          </a:p>
          <a:p>
            <a:pPr defTabSz="926402">
              <a:defRPr/>
            </a:pPr>
            <a:endParaRPr lang="en-US" baseline="0" dirty="0" smtClean="0"/>
          </a:p>
          <a:p>
            <a:pPr defTabSz="926402">
              <a:defRPr/>
            </a:pPr>
            <a:r>
              <a:rPr lang="en-US" baseline="0" dirty="0" smtClean="0"/>
              <a:t>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58</a:t>
            </a:fld>
            <a:endParaRPr lang="en-US" dirty="0"/>
          </a:p>
        </p:txBody>
      </p:sp>
    </p:spTree>
    <p:extLst>
      <p:ext uri="{BB962C8B-B14F-4D97-AF65-F5344CB8AC3E}">
        <p14:creationId xmlns:p14="http://schemas.microsoft.com/office/powerpoint/2010/main" val="3662418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Liquidated damages are legal.</a:t>
            </a:r>
          </a:p>
          <a:p>
            <a:endParaRPr lang="en-US" dirty="0" smtClean="0"/>
          </a:p>
          <a:p>
            <a:r>
              <a:rPr lang="en-US" dirty="0" smtClean="0"/>
              <a:t>But, there are rules.</a:t>
            </a:r>
          </a:p>
          <a:p>
            <a:endParaRPr lang="en-US" dirty="0" smtClean="0"/>
          </a:p>
          <a:p>
            <a:r>
              <a:rPr lang="en-US" dirty="0" smtClean="0"/>
              <a:t>If you contribute to the breach, you do not get liquidated damages.  Any guesses as to what your counterparty may claim?</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59</a:t>
            </a:fld>
            <a:endParaRPr lang="en-US" dirty="0"/>
          </a:p>
        </p:txBody>
      </p:sp>
    </p:spTree>
    <p:extLst>
      <p:ext uri="{BB962C8B-B14F-4D97-AF65-F5344CB8AC3E}">
        <p14:creationId xmlns:p14="http://schemas.microsoft.com/office/powerpoint/2010/main" val="2712995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In</a:t>
            </a:r>
            <a:r>
              <a:rPr lang="en-US" baseline="0" dirty="0" smtClean="0"/>
              <a:t> </a:t>
            </a:r>
            <a:r>
              <a:rPr lang="en-US" dirty="0" smtClean="0"/>
              <a:t>Washington, liquidated damages provisions will be enforced if:</a:t>
            </a:r>
            <a:r>
              <a:rPr lang="en-US" baseline="0" dirty="0" smtClean="0"/>
              <a:t>  (1) The amount specified is a reasonable forecast of just compensation for the harm caused by the breach; </a:t>
            </a:r>
            <a:r>
              <a:rPr lang="en-US" u="sng" baseline="0" dirty="0" smtClean="0"/>
              <a:t>and</a:t>
            </a:r>
            <a:r>
              <a:rPr lang="en-US" baseline="0" dirty="0" smtClean="0"/>
              <a:t> (2) The actual damages would be very difficult, if not impossible, to ascertain.</a:t>
            </a:r>
          </a:p>
          <a:p>
            <a:endParaRPr lang="en-US" baseline="0" dirty="0" smtClean="0"/>
          </a:p>
          <a:p>
            <a:r>
              <a:rPr lang="en-US" dirty="0" smtClean="0"/>
              <a:t>Cases:</a:t>
            </a:r>
          </a:p>
          <a:p>
            <a:r>
              <a:rPr lang="en-US" i="1" dirty="0" smtClean="0"/>
              <a:t>Knight, Vale &amp; Gregory v. McDaniel</a:t>
            </a:r>
            <a:r>
              <a:rPr lang="en-US" dirty="0" smtClean="0"/>
              <a:t>, 37 Wn. App. 366 (1984).</a:t>
            </a:r>
          </a:p>
          <a:p>
            <a:endParaRPr lang="en-US"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60</a:t>
            </a:fld>
            <a:endParaRPr lang="en-US" dirty="0"/>
          </a:p>
        </p:txBody>
      </p:sp>
    </p:spTree>
    <p:extLst>
      <p:ext uri="{BB962C8B-B14F-4D97-AF65-F5344CB8AC3E}">
        <p14:creationId xmlns:p14="http://schemas.microsoft.com/office/powerpoint/2010/main" val="15622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People make mistakes … but, still …have some pride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a:t>
            </a:fld>
            <a:endParaRPr lang="en-US" dirty="0"/>
          </a:p>
        </p:txBody>
      </p:sp>
    </p:spTree>
    <p:extLst>
      <p:ext uri="{BB962C8B-B14F-4D97-AF65-F5344CB8AC3E}">
        <p14:creationId xmlns:p14="http://schemas.microsoft.com/office/powerpoint/2010/main" val="17900796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14333">
              <a:defRPr/>
            </a:pPr>
            <a:r>
              <a:rPr lang="en-US" dirty="0" smtClean="0"/>
              <a:t>A liquidated damages provision permits parties to allocate risks, lend certainty to the parties' agreements, and permits parties to resolve disputes in the event of a breach.</a:t>
            </a:r>
            <a:br>
              <a:rPr lang="en-US" dirty="0" smtClean="0"/>
            </a:br>
            <a:r>
              <a:rPr lang="en-US" dirty="0" smtClean="0"/>
              <a:t/>
            </a:r>
            <a:br>
              <a:rPr lang="en-US" dirty="0" smtClean="0"/>
            </a:br>
            <a:r>
              <a:rPr lang="en-US" i="1" dirty="0" smtClean="0"/>
              <a:t>Burgess Vineyards, LLC v. Beveridge</a:t>
            </a:r>
            <a:r>
              <a:rPr lang="en-US" dirty="0" smtClean="0"/>
              <a:t>, 188 Wash. App. 1002 (2015), </a:t>
            </a:r>
            <a:r>
              <a:rPr lang="en-US" b="0" dirty="0" smtClean="0"/>
              <a:t>2015 WL 3542329</a:t>
            </a:r>
          </a:p>
          <a:p>
            <a:pPr defTabSz="914333">
              <a:defRPr/>
            </a:pPr>
            <a:endParaRPr lang="en-US" b="0" dirty="0" smtClean="0"/>
          </a:p>
          <a:p>
            <a:pPr defTabSz="914333">
              <a:defRPr/>
            </a:pPr>
            <a:r>
              <a:rPr lang="en-US" b="0" dirty="0" smtClean="0"/>
              <a:t>NEXT SLIDE</a:t>
            </a:r>
            <a:endParaRPr lang="en-US" b="0" dirty="0"/>
          </a:p>
        </p:txBody>
      </p:sp>
      <p:sp>
        <p:nvSpPr>
          <p:cNvPr id="4" name="Slide Number Placeholder 3"/>
          <p:cNvSpPr>
            <a:spLocks noGrp="1"/>
          </p:cNvSpPr>
          <p:nvPr>
            <p:ph type="sldNum" sz="quarter" idx="10"/>
          </p:nvPr>
        </p:nvSpPr>
        <p:spPr/>
        <p:txBody>
          <a:bodyPr/>
          <a:lstStyle/>
          <a:p>
            <a:fld id="{0C46630D-62CA-4F3A-9993-42F0F507BD4C}" type="slidenum">
              <a:rPr lang="en-US" smtClean="0"/>
              <a:t>61</a:t>
            </a:fld>
            <a:endParaRPr lang="en-US" dirty="0"/>
          </a:p>
        </p:txBody>
      </p:sp>
    </p:spTree>
    <p:extLst>
      <p:ext uri="{BB962C8B-B14F-4D97-AF65-F5344CB8AC3E}">
        <p14:creationId xmlns:p14="http://schemas.microsoft.com/office/powerpoint/2010/main" val="40124226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62</a:t>
            </a:fld>
            <a:endParaRPr lang="en-US" dirty="0"/>
          </a:p>
        </p:txBody>
      </p:sp>
    </p:spTree>
    <p:extLst>
      <p:ext uri="{BB962C8B-B14F-4D97-AF65-F5344CB8AC3E}">
        <p14:creationId xmlns:p14="http://schemas.microsoft.com/office/powerpoint/2010/main" val="841426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63</a:t>
            </a:fld>
            <a:endParaRPr lang="en-US" dirty="0"/>
          </a:p>
        </p:txBody>
      </p:sp>
    </p:spTree>
    <p:extLst>
      <p:ext uri="{BB962C8B-B14F-4D97-AF65-F5344CB8AC3E}">
        <p14:creationId xmlns:p14="http://schemas.microsoft.com/office/powerpoint/2010/main" val="1959921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r>
              <a:rPr lang="en-US" sz="1200" dirty="0">
                <a:latin typeface="+mn-lt"/>
                <a:cs typeface="+mn-cs"/>
              </a:rPr>
              <a:t>UCC 2-710</a:t>
            </a:r>
          </a:p>
          <a:p>
            <a:endParaRPr lang="en-US" sz="1200" dirty="0">
              <a:latin typeface="+mn-lt"/>
              <a:cs typeface="+mn-cs"/>
            </a:endParaRPr>
          </a:p>
          <a:p>
            <a:r>
              <a:rPr lang="en-US" sz="1200" dirty="0">
                <a:latin typeface="+mn-lt"/>
                <a:cs typeface="+mn-cs"/>
              </a:rPr>
              <a:t>Incidental damages seem of little concern, but can be very substantial in some situations, and should not be waived lightly</a:t>
            </a:r>
            <a:r>
              <a:rPr lang="en-US" sz="1200" dirty="0" smtClean="0">
                <a:latin typeface="+mn-lt"/>
                <a:cs typeface="+mn-cs"/>
              </a:rPr>
              <a:t>.</a:t>
            </a:r>
          </a:p>
          <a:p>
            <a:endParaRPr lang="en-US" sz="1200" dirty="0" smtClean="0">
              <a:latin typeface="+mn-lt"/>
              <a:cs typeface="+mn-cs"/>
            </a:endParaRPr>
          </a:p>
          <a:p>
            <a:r>
              <a:rPr lang="en-US" sz="1200" dirty="0" smtClean="0">
                <a:latin typeface="+mn-lt"/>
                <a:cs typeface="+mn-cs"/>
              </a:rPr>
              <a:t>NEXT SLIDE</a:t>
            </a:r>
            <a:endParaRPr lang="en-US" sz="1200" dirty="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64</a:t>
            </a:fld>
            <a:endParaRPr lang="en-US" dirty="0"/>
          </a:p>
        </p:txBody>
      </p:sp>
    </p:spTree>
    <p:extLst>
      <p:ext uri="{BB962C8B-B14F-4D97-AF65-F5344CB8AC3E}">
        <p14:creationId xmlns:p14="http://schemas.microsoft.com/office/powerpoint/2010/main" val="7842033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65</a:t>
            </a:fld>
            <a:endParaRPr lang="en-US" dirty="0"/>
          </a:p>
        </p:txBody>
      </p:sp>
    </p:spTree>
    <p:extLst>
      <p:ext uri="{BB962C8B-B14F-4D97-AF65-F5344CB8AC3E}">
        <p14:creationId xmlns:p14="http://schemas.microsoft.com/office/powerpoint/2010/main" val="30213447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66</a:t>
            </a:fld>
            <a:endParaRPr lang="en-US" dirty="0"/>
          </a:p>
        </p:txBody>
      </p:sp>
    </p:spTree>
    <p:extLst>
      <p:ext uri="{BB962C8B-B14F-4D97-AF65-F5344CB8AC3E}">
        <p14:creationId xmlns:p14="http://schemas.microsoft.com/office/powerpoint/2010/main" val="32694784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Nominal Damages:  To recognize wrongdoing when no monetary loss is shown (</a:t>
            </a:r>
            <a:r>
              <a:rPr lang="en-US" altLang="en-US" dirty="0" smtClean="0"/>
              <a:t>Defendant is liable but only a technical injury).</a:t>
            </a:r>
            <a:endParaRPr lang="en-US" altLang="en-US" sz="900" dirty="0"/>
          </a:p>
          <a:p>
            <a:pPr>
              <a:lnSpc>
                <a:spcPct val="90000"/>
              </a:lnSpc>
            </a:pPr>
            <a:endParaRPr lang="en-US" altLang="en-US" dirty="0" smtClean="0"/>
          </a:p>
          <a:p>
            <a:r>
              <a:rPr lang="en-US" u="sng" dirty="0" smtClean="0"/>
              <a:t>Example</a:t>
            </a:r>
            <a:r>
              <a:rPr lang="en-US" dirty="0" smtClean="0"/>
              <a:t>:  DES contracts with Dragonfly LLC to purchase pencils at $2/case.  Dragonfly</a:t>
            </a:r>
            <a:r>
              <a:rPr lang="en-US" baseline="0" dirty="0" smtClean="0"/>
              <a:t> LLC breaches the contract and fails to deliver the pencils.  In the meantime, however, the price of pencils has fallen.  DES now is able to buy pencils at $1/case.  DES clearly is better off because of Dragonfly’s breach.  As a result, although there is a breach of contract, DES would be entitled only to nominal damages for the technical injury.  There was no monetary loss to compensate.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67</a:t>
            </a:fld>
            <a:endParaRPr lang="en-US" dirty="0"/>
          </a:p>
        </p:txBody>
      </p:sp>
    </p:spTree>
    <p:extLst>
      <p:ext uri="{BB962C8B-B14F-4D97-AF65-F5344CB8AC3E}">
        <p14:creationId xmlns:p14="http://schemas.microsoft.com/office/powerpoint/2010/main" val="41642248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sz="1000" dirty="0" smtClean="0">
                <a:latin typeface="Arial" panose="020B0604020202020204" pitchFamily="34" charset="0"/>
                <a:cs typeface="Arial" panose="020B0604020202020204" pitchFamily="34" charset="0"/>
              </a:rPr>
              <a:t>Punitive Damages:  These are a tool to punish wrongdoing; Generally not recoverable for mere breach of contract.</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Contract damages are designed to </a:t>
            </a:r>
            <a:r>
              <a:rPr lang="en-US" sz="1000" u="sng" dirty="0" smtClean="0">
                <a:latin typeface="Arial" panose="020B0604020202020204" pitchFamily="34" charset="0"/>
                <a:cs typeface="Arial" panose="020B0604020202020204" pitchFamily="34" charset="0"/>
              </a:rPr>
              <a:t>compensate</a:t>
            </a:r>
            <a:r>
              <a:rPr lang="en-US" sz="1000" dirty="0" smtClean="0">
                <a:latin typeface="Arial" panose="020B0604020202020204" pitchFamily="34" charset="0"/>
                <a:cs typeface="Arial" panose="020B0604020202020204" pitchFamily="34" charset="0"/>
              </a:rPr>
              <a:t>; not punish.</a:t>
            </a:r>
          </a:p>
          <a:p>
            <a:pPr marL="628650" lvl="1"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Contract </a:t>
            </a:r>
            <a:r>
              <a:rPr lang="en-US" sz="1000" dirty="0">
                <a:latin typeface="Arial" panose="020B0604020202020204" pitchFamily="34" charset="0"/>
                <a:cs typeface="Arial" panose="020B0604020202020204" pitchFamily="34" charset="0"/>
              </a:rPr>
              <a:t>law does not, as a general rule, provide punitive or exemplary damages. It focuses on enforcing specific promises made, rather than punishing the motivations or outrageousness of a breach.</a:t>
            </a:r>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Statutory right – e.g., </a:t>
            </a:r>
          </a:p>
          <a:p>
            <a:pPr marL="628650" lvl="1"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Uniform Trade Secret</a:t>
            </a:r>
            <a:r>
              <a:rPr lang="en-US" sz="1000" baseline="0" dirty="0" smtClean="0">
                <a:latin typeface="Arial" panose="020B0604020202020204" pitchFamily="34" charset="0"/>
                <a:cs typeface="Arial" panose="020B0604020202020204" pitchFamily="34" charset="0"/>
              </a:rPr>
              <a:t> Act</a:t>
            </a:r>
          </a:p>
          <a:p>
            <a:pPr marL="628650" lvl="1" indent="-171450">
              <a:buFont typeface="Wingdings" panose="05000000000000000000" pitchFamily="2" charset="2"/>
              <a:buChar char="§"/>
            </a:pPr>
            <a:r>
              <a:rPr lang="en-US" sz="1000" dirty="0" smtClean="0">
                <a:latin typeface="Arial" panose="020B0604020202020204" pitchFamily="34" charset="0"/>
                <a:cs typeface="Arial" panose="020B0604020202020204" pitchFamily="34" charset="0"/>
              </a:rPr>
              <a:t>Consumer Protection Act.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pPr/>
              <a:t>68</a:t>
            </a:fld>
            <a:endParaRPr lang="en-US" dirty="0"/>
          </a:p>
        </p:txBody>
      </p:sp>
    </p:spTree>
    <p:extLst>
      <p:ext uri="{BB962C8B-B14F-4D97-AF65-F5344CB8AC3E}">
        <p14:creationId xmlns:p14="http://schemas.microsoft.com/office/powerpoint/2010/main" val="39894363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We’ll walk through some strategies and tips for negotiating, drafting, and administering contract damages provisions</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69</a:t>
            </a:fld>
            <a:endParaRPr lang="en-US" dirty="0"/>
          </a:p>
        </p:txBody>
      </p:sp>
    </p:spTree>
    <p:extLst>
      <p:ext uri="{BB962C8B-B14F-4D97-AF65-F5344CB8AC3E}">
        <p14:creationId xmlns:p14="http://schemas.microsoft.com/office/powerpoint/2010/main" val="40449669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Four simple rules.</a:t>
            </a:r>
          </a:p>
          <a:p>
            <a:endParaRPr lang="en-US" dirty="0" smtClean="0"/>
          </a:p>
          <a:p>
            <a:r>
              <a:rPr lang="en-US" dirty="0" smtClean="0"/>
              <a:t>It’s not Fight Club, but ….</a:t>
            </a:r>
          </a:p>
          <a:p>
            <a:endParaRPr lang="en-US" dirty="0" smtClean="0"/>
          </a:p>
          <a:p>
            <a:r>
              <a:rPr lang="en-US" dirty="0" smtClean="0"/>
              <a:t>Now, thinking is hard work … that’s why people don’t like to do it.  </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70</a:t>
            </a:fld>
            <a:endParaRPr lang="en-US" dirty="0"/>
          </a:p>
        </p:txBody>
      </p:sp>
    </p:spTree>
    <p:extLst>
      <p:ext uri="{BB962C8B-B14F-4D97-AF65-F5344CB8AC3E}">
        <p14:creationId xmlns:p14="http://schemas.microsoft.com/office/powerpoint/2010/main" val="69274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And, maybe your top goal – make sure these guys end on time.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a:t>
            </a:fld>
            <a:endParaRPr lang="en-US" dirty="0"/>
          </a:p>
        </p:txBody>
      </p:sp>
    </p:spTree>
    <p:extLst>
      <p:ext uri="{BB962C8B-B14F-4D97-AF65-F5344CB8AC3E}">
        <p14:creationId xmlns:p14="http://schemas.microsoft.com/office/powerpoint/2010/main" val="9029487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latin typeface="Trebuchet MS" pitchFamily="1" charset="0"/>
              </a:rPr>
              <a:t>Perhaps the most famous contract in rock history is </a:t>
            </a:r>
            <a:r>
              <a:rPr lang="en-US" altLang="en-US" b="1" dirty="0" smtClean="0">
                <a:solidFill>
                  <a:srgbClr val="333794"/>
                </a:solidFill>
                <a:latin typeface="Trebuchet MS" pitchFamily="1" charset="0"/>
                <a:hlinkClick r:id="rId3"/>
              </a:rPr>
              <a:t>Van Halen</a:t>
            </a:r>
            <a:r>
              <a:rPr lang="en-US" altLang="en-US" b="1" dirty="0" smtClean="0">
                <a:solidFill>
                  <a:srgbClr val="333794"/>
                </a:solidFill>
                <a:latin typeface="Trebuchet MS" pitchFamily="1" charset="0"/>
                <a:ea typeface="ヒラギノ角ゴ ProN W3" pitchFamily="1" charset="-128"/>
                <a:hlinkClick r:id="rId3"/>
              </a:rPr>
              <a:t>’s</a:t>
            </a:r>
            <a:r>
              <a:rPr lang="en-US" altLang="en-US" b="1" dirty="0" smtClean="0">
                <a:solidFill>
                  <a:srgbClr val="333794"/>
                </a:solidFill>
                <a:latin typeface="Trebuchet MS" pitchFamily="1" charset="0"/>
                <a:hlinkClick r:id="rId3"/>
              </a:rPr>
              <a:t> 1982 World Tour rider</a:t>
            </a:r>
            <a:r>
              <a:rPr lang="en-US" altLang="en-US" dirty="0" smtClean="0">
                <a:latin typeface="Trebuchet MS" pitchFamily="1" charset="0"/>
              </a:rPr>
              <a:t>. </a:t>
            </a:r>
          </a:p>
          <a:p>
            <a:r>
              <a:rPr lang="en-US" altLang="en-US" dirty="0" smtClean="0">
                <a:latin typeface="Trebuchet MS" pitchFamily="1" charset="0"/>
              </a:rPr>
              <a:t>It contains the legendary requirement that the band be provided with a bowl of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in the dressing room, with all brown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removed from the bowl.  Actually, the rider states, on the topic of Munchies: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a:t>
            </a:r>
            <a:r>
              <a:rPr lang="en-US" altLang="en-US" u="sng" dirty="0" smtClean="0">
                <a:latin typeface="Trebuchet MS" pitchFamily="1" charset="0"/>
              </a:rPr>
              <a:t>WARNING: ABSOLUTELY NO BROWN ONES</a:t>
            </a:r>
            <a:r>
              <a:rPr lang="en-US" altLang="en-US" dirty="0" smtClean="0">
                <a:latin typeface="Trebuchet MS" pitchFamily="1" charset="0"/>
              </a:rPr>
              <a:t>)</a:t>
            </a:r>
          </a:p>
          <a:p>
            <a:endParaRPr lang="en-US" altLang="en-US" dirty="0" smtClean="0">
              <a:latin typeface="Trebuchet MS" pitchFamily="1" charset="0"/>
            </a:endParaRPr>
          </a:p>
          <a:p>
            <a:r>
              <a:rPr lang="en-US" altLang="en-US" dirty="0" smtClean="0">
                <a:latin typeface="Trebuchet MS" pitchFamily="1" charset="0"/>
              </a:rPr>
              <a:t>Until recently, the famous Brown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rider seemed nothing more than an example of the frivolity of the rock star ego.  But, there is a </a:t>
            </a:r>
            <a:r>
              <a:rPr lang="en-US" altLang="en-US" u="sng" dirty="0" smtClean="0">
                <a:latin typeface="Trebuchet MS" pitchFamily="1" charset="0"/>
              </a:rPr>
              <a:t>business reason</a:t>
            </a:r>
            <a:r>
              <a:rPr lang="en-US" altLang="en-US" dirty="0" smtClean="0">
                <a:latin typeface="Trebuchet MS" pitchFamily="1" charset="0"/>
              </a:rPr>
              <a:t> for the M&amp;M's clause of the rider.  Apparently, beyond the backstage food and drink requirements, tour riders contain very important instructions that affect how smoothly the show will run -- for example, electricity or weight requirements for the band</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gear.  Well, if the promoter at the local venue does not read the rider, it is likely that something will go very wrong at the show.  So, Van Halen used the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for signaling purposes: if there were no brown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in the bowl, the band knew that the local promoter read the rider.  If the brown M&amp;M</a:t>
            </a:r>
            <a:r>
              <a:rPr lang="en-US" altLang="en-US" dirty="0" smtClean="0">
                <a:latin typeface="Trebuchet MS" pitchFamily="1" charset="0"/>
                <a:ea typeface="ヒラギノ角ゴ ProN W3" pitchFamily="1" charset="-128"/>
              </a:rPr>
              <a:t>’s</a:t>
            </a:r>
            <a:r>
              <a:rPr lang="en-US" altLang="en-US" dirty="0" smtClean="0">
                <a:latin typeface="Trebuchet MS" pitchFamily="1" charset="0"/>
              </a:rPr>
              <a:t> were there, the band knew that the local promoter had not read the rider carefully, and technical and safety requirements might not have been met.</a:t>
            </a:r>
          </a:p>
          <a:p>
            <a:endParaRPr lang="en-US" altLang="en-US" dirty="0" smtClean="0">
              <a:latin typeface="Trebuchet MS" pitchFamily="1" charset="0"/>
            </a:endParaRPr>
          </a:p>
          <a:p>
            <a:r>
              <a:rPr lang="en-US" altLang="en-US" dirty="0" smtClean="0">
                <a:latin typeface="Trebuchet MS" pitchFamily="1" charset="0"/>
              </a:rPr>
              <a:t>NEXT SLIDE</a:t>
            </a:r>
            <a:endParaRPr lang="en-US" alt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71</a:t>
            </a:fld>
            <a:endParaRPr lang="en-US" dirty="0"/>
          </a:p>
        </p:txBody>
      </p:sp>
    </p:spTree>
    <p:extLst>
      <p:ext uri="{BB962C8B-B14F-4D97-AF65-F5344CB8AC3E}">
        <p14:creationId xmlns:p14="http://schemas.microsoft.com/office/powerpoint/2010/main" val="999235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Now, it was Van Halen … ah, the stories their lawyers could tell.</a:t>
            </a:r>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72</a:t>
            </a:fld>
            <a:endParaRPr lang="en-US" dirty="0"/>
          </a:p>
        </p:txBody>
      </p:sp>
    </p:spTree>
    <p:extLst>
      <p:ext uri="{BB962C8B-B14F-4D97-AF65-F5344CB8AC3E}">
        <p14:creationId xmlns:p14="http://schemas.microsoft.com/office/powerpoint/2010/main" val="1877030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73</a:t>
            </a:fld>
            <a:endParaRPr lang="en-US" dirty="0"/>
          </a:p>
        </p:txBody>
      </p:sp>
    </p:spTree>
    <p:extLst>
      <p:ext uri="{BB962C8B-B14F-4D97-AF65-F5344CB8AC3E}">
        <p14:creationId xmlns:p14="http://schemas.microsoft.com/office/powerpoint/2010/main" val="37020004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Okay … too much television.  Here – in the pilot episode of House, Dr. Lisa Cuddy is trying to negotiate with Dr. Gregory House to get him to perform his clinic hours.  House, of course, informs Cuddy that “You can’t always get what you want.”</a:t>
            </a:r>
          </a:p>
          <a:p>
            <a:endParaRPr lang="en-US" dirty="0" smtClean="0"/>
          </a:p>
          <a:p>
            <a:r>
              <a:rPr lang="en-US" dirty="0" smtClean="0"/>
              <a:t>Later on, however, Dr. Cuddy – after some research – notes that, while true,</a:t>
            </a:r>
            <a:r>
              <a:rPr lang="en-US" baseline="0" dirty="0" smtClean="0"/>
              <a:t> you can’t always get what you want, “but</a:t>
            </a:r>
            <a:r>
              <a:rPr lang="en-US" dirty="0" smtClean="0"/>
              <a:t> if you try sometime, you find</a:t>
            </a:r>
            <a:br>
              <a:rPr lang="en-US" dirty="0" smtClean="0"/>
            </a:br>
            <a:r>
              <a:rPr lang="en-US" dirty="0" smtClean="0"/>
              <a:t>You get what you need.”</a:t>
            </a:r>
            <a:endParaRPr lang="en-US" baseline="0" dirty="0" smtClean="0"/>
          </a:p>
          <a:p>
            <a:endParaRPr lang="en-US" baseline="0" dirty="0" smtClean="0"/>
          </a:p>
          <a:p>
            <a:r>
              <a:rPr lang="en-US" baseline="0" dirty="0" smtClean="0"/>
              <a:t> It’s the same with contracts.  You have to try. </a:t>
            </a:r>
            <a:endParaRPr lang="en-US" dirty="0" smtClean="0"/>
          </a:p>
        </p:txBody>
      </p:sp>
      <p:sp>
        <p:nvSpPr>
          <p:cNvPr id="4" name="Slide Number Placeholder 3"/>
          <p:cNvSpPr>
            <a:spLocks noGrp="1"/>
          </p:cNvSpPr>
          <p:nvPr>
            <p:ph type="sldNum" sz="quarter" idx="10"/>
          </p:nvPr>
        </p:nvSpPr>
        <p:spPr/>
        <p:txBody>
          <a:bodyPr/>
          <a:lstStyle/>
          <a:p>
            <a:fld id="{0C46630D-62CA-4F3A-9993-42F0F507BD4C}" type="slidenum">
              <a:rPr lang="en-US" smtClean="0"/>
              <a:t>74</a:t>
            </a:fld>
            <a:endParaRPr lang="en-US" dirty="0"/>
          </a:p>
        </p:txBody>
      </p:sp>
    </p:spTree>
    <p:extLst>
      <p:ext uri="{BB962C8B-B14F-4D97-AF65-F5344CB8AC3E}">
        <p14:creationId xmlns:p14="http://schemas.microsoft.com/office/powerpoint/2010/main" val="1251941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Do</a:t>
            </a:r>
            <a:r>
              <a:rPr lang="en-US" baseline="0" dirty="0" smtClean="0"/>
              <a:t> not just be a tumbleweed in the wind.</a:t>
            </a:r>
          </a:p>
          <a:p>
            <a:endParaRPr lang="en-US" baseline="0" dirty="0" smtClean="0"/>
          </a:p>
          <a:p>
            <a:r>
              <a:rPr lang="en-US" baseline="0" dirty="0" smtClean="0"/>
              <a:t>BEFORE you start negotiations, develop a plan to done</a:t>
            </a:r>
          </a:p>
          <a:p>
            <a:endParaRPr lang="en-US" baseline="0" dirty="0" smtClean="0"/>
          </a:p>
          <a:p>
            <a:r>
              <a:rPr lang="en-US" baseline="0" dirty="0" smtClean="0"/>
              <a:t>Your counterparty likely has a plan.  After all, this is about business, money, risk.</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75</a:t>
            </a:fld>
            <a:endParaRPr lang="en-US" dirty="0"/>
          </a:p>
        </p:txBody>
      </p:sp>
    </p:spTree>
    <p:extLst>
      <p:ext uri="{BB962C8B-B14F-4D97-AF65-F5344CB8AC3E}">
        <p14:creationId xmlns:p14="http://schemas.microsoft.com/office/powerpoint/2010/main" val="10139515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dirty="0" smtClean="0"/>
              <a:t>Focus:</a:t>
            </a:r>
          </a:p>
          <a:p>
            <a:pPr marL="628650" lvl="1" indent="-171450" defTabSz="926402">
              <a:buFont typeface="Wingdings" panose="05000000000000000000" pitchFamily="2" charset="2"/>
              <a:buChar char="§"/>
              <a:defRPr/>
            </a:pPr>
            <a:r>
              <a:rPr lang="en-US" dirty="0" smtClean="0"/>
              <a:t>Understand the major inherent risks of the transaction and negotiate express provisions for the types and amount of damages that are likely to occur.</a:t>
            </a:r>
          </a:p>
          <a:p>
            <a:endParaRPr lang="en-US" dirty="0" smtClean="0"/>
          </a:p>
          <a:p>
            <a:r>
              <a:rPr lang="en-US" dirty="0" smtClean="0"/>
              <a:t>Over-buy:</a:t>
            </a:r>
          </a:p>
          <a:p>
            <a:pPr marL="628650" lvl="1" indent="-171450">
              <a:buFont typeface="Wingdings" panose="05000000000000000000" pitchFamily="2" charset="2"/>
              <a:buChar char="§"/>
            </a:pPr>
            <a:r>
              <a:rPr lang="en-US" baseline="0" dirty="0" smtClean="0"/>
              <a:t>Don’t give up meaningful contract rights to get a liquidated damages provision that you are unlikely to utilize.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76</a:t>
            </a:fld>
            <a:endParaRPr lang="en-US" dirty="0"/>
          </a:p>
        </p:txBody>
      </p:sp>
    </p:spTree>
    <p:extLst>
      <p:ext uri="{BB962C8B-B14F-4D97-AF65-F5344CB8AC3E}">
        <p14:creationId xmlns:p14="http://schemas.microsoft.com/office/powerpoint/2010/main" val="28082142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High frequency</a:t>
            </a:r>
            <a:r>
              <a:rPr lang="en-US" baseline="0" dirty="0" smtClean="0"/>
              <a:t> with low consequences can still be high risk</a:t>
            </a:r>
          </a:p>
          <a:p>
            <a:endParaRPr lang="en-US" baseline="0" dirty="0" smtClean="0"/>
          </a:p>
          <a:p>
            <a:r>
              <a:rPr lang="en-US" baseline="0" dirty="0" smtClean="0"/>
              <a:t>Low frequency with High or catastrophic consequences can still be high risk</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77</a:t>
            </a:fld>
            <a:endParaRPr lang="en-US" dirty="0"/>
          </a:p>
        </p:txBody>
      </p:sp>
    </p:spTree>
    <p:extLst>
      <p:ext uri="{BB962C8B-B14F-4D97-AF65-F5344CB8AC3E}">
        <p14:creationId xmlns:p14="http://schemas.microsoft.com/office/powerpoint/2010/main" val="2779699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dirty="0" smtClean="0"/>
              <a:t>As a contract manager, there are key questions you should consider on behalf of your customer.</a:t>
            </a:r>
          </a:p>
          <a:p>
            <a:pPr defTabSz="926402">
              <a:defRPr/>
            </a:pPr>
            <a:endParaRPr lang="en-US" dirty="0" smtClean="0"/>
          </a:p>
          <a:p>
            <a:pPr defTabSz="926402">
              <a:defRPr/>
            </a:pPr>
            <a:r>
              <a:rPr lang="en-US" dirty="0" smtClean="0"/>
              <a:t>You and your customer need to think through these</a:t>
            </a:r>
            <a:r>
              <a:rPr lang="en-US" baseline="0" dirty="0" smtClean="0"/>
              <a:t> questions BEFORE you start negotiating</a:t>
            </a:r>
            <a:endParaRPr lang="en-US" dirty="0" smtClean="0"/>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78</a:t>
            </a:fld>
            <a:endParaRPr lang="en-US" dirty="0"/>
          </a:p>
        </p:txBody>
      </p:sp>
    </p:spTree>
    <p:extLst>
      <p:ext uri="{BB962C8B-B14F-4D97-AF65-F5344CB8AC3E}">
        <p14:creationId xmlns:p14="http://schemas.microsoft.com/office/powerpoint/2010/main" val="24775689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Splitting the difference:</a:t>
            </a:r>
          </a:p>
          <a:p>
            <a:pPr marL="636902" lvl="1" indent="-173700">
              <a:buFont typeface="Wingdings" panose="05000000000000000000" pitchFamily="2" charset="2"/>
              <a:buChar char="§"/>
            </a:pPr>
            <a:r>
              <a:rPr lang="en-US" dirty="0" smtClean="0"/>
              <a:t>Instead, think about the right result</a:t>
            </a:r>
          </a:p>
          <a:p>
            <a:pPr marL="636902" lvl="1" indent="-173700">
              <a:buFont typeface="Wingdings" panose="05000000000000000000" pitchFamily="2" charset="2"/>
              <a:buChar char="§"/>
            </a:pPr>
            <a:r>
              <a:rPr lang="en-US" dirty="0" smtClean="0"/>
              <a:t>What was the provision at issue designed to accomplish?</a:t>
            </a:r>
          </a:p>
          <a:p>
            <a:pPr marL="636902" lvl="1" indent="-173700">
              <a:buFont typeface="Wingdings" panose="05000000000000000000" pitchFamily="2" charset="2"/>
              <a:buChar char="§"/>
            </a:pPr>
            <a:r>
              <a:rPr lang="en-US" dirty="0" smtClean="0"/>
              <a:t>Difference splitting diverts focus and incents bad behavior</a:t>
            </a:r>
          </a:p>
          <a:p>
            <a:endParaRPr lang="en-US" dirty="0" smtClean="0"/>
          </a:p>
          <a:p>
            <a:r>
              <a:rPr lang="en-US" dirty="0" smtClean="0"/>
              <a:t>Purposeful Agreements:</a:t>
            </a:r>
          </a:p>
          <a:p>
            <a:pPr marL="636902" lvl="1" indent="-173700">
              <a:buFont typeface="Wingdings" panose="05000000000000000000" pitchFamily="2" charset="2"/>
              <a:buChar char="§"/>
            </a:pPr>
            <a:r>
              <a:rPr lang="en-US" dirty="0" smtClean="0"/>
              <a:t>The deal isn’t just a series</a:t>
            </a:r>
            <a:r>
              <a:rPr lang="en-US" baseline="0" dirty="0" smtClean="0"/>
              <a:t> of compromises.  Sure, that get’s you to done.  But, is this the deal you need or want?</a:t>
            </a:r>
          </a:p>
          <a:p>
            <a:endParaRPr lang="en-US" baseline="0" dirty="0" smtClean="0"/>
          </a:p>
          <a:p>
            <a:r>
              <a:rPr lang="en-US" baseline="0" dirty="0" smtClean="0"/>
              <a:t>Discussion</a:t>
            </a:r>
          </a:p>
          <a:p>
            <a:pPr marL="636902" lvl="1" indent="-173700">
              <a:buFont typeface="Wingdings" panose="05000000000000000000" pitchFamily="2" charset="2"/>
              <a:buChar char="§"/>
            </a:pPr>
            <a:r>
              <a:rPr lang="en-US" baseline="0" dirty="0" smtClean="0"/>
              <a:t>Actually talk to your counterparty</a:t>
            </a:r>
          </a:p>
          <a:p>
            <a:pPr marL="636902" lvl="1" indent="-173700">
              <a:buFont typeface="Wingdings" panose="05000000000000000000" pitchFamily="2" charset="2"/>
              <a:buChar char="§"/>
            </a:pPr>
            <a:r>
              <a:rPr lang="en-US" baseline="0" dirty="0" smtClean="0"/>
              <a:t>Avoid battle of email drafts</a:t>
            </a:r>
          </a:p>
          <a:p>
            <a:pPr marL="636902" lvl="1" indent="-173700">
              <a:buFont typeface="Wingdings" panose="05000000000000000000" pitchFamily="2" charset="2"/>
              <a:buChar char="§"/>
            </a:pPr>
            <a:r>
              <a:rPr lang="en-US" baseline="0" dirty="0" smtClean="0"/>
              <a:t>Understand the issue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79</a:t>
            </a:fld>
            <a:endParaRPr lang="en-US" dirty="0"/>
          </a:p>
        </p:txBody>
      </p:sp>
    </p:spTree>
    <p:extLst>
      <p:ext uri="{BB962C8B-B14F-4D97-AF65-F5344CB8AC3E}">
        <p14:creationId xmlns:p14="http://schemas.microsoft.com/office/powerpoint/2010/main" val="38610756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80</a:t>
            </a:fld>
            <a:endParaRPr lang="en-US" dirty="0"/>
          </a:p>
        </p:txBody>
      </p:sp>
    </p:spTree>
    <p:extLst>
      <p:ext uri="{BB962C8B-B14F-4D97-AF65-F5344CB8AC3E}">
        <p14:creationId xmlns:p14="http://schemas.microsoft.com/office/powerpoint/2010/main" val="117452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Our goals are modest.</a:t>
            </a:r>
          </a:p>
          <a:p>
            <a:pPr marL="636902" lvl="1" indent="-173700">
              <a:buFont typeface="Wingdings" panose="05000000000000000000" pitchFamily="2" charset="2"/>
              <a:buChar char="§"/>
            </a:pPr>
            <a:r>
              <a:rPr lang="en-US" dirty="0" smtClean="0"/>
              <a:t>Provide background … hopefully this will be an educational resource that you can use</a:t>
            </a:r>
          </a:p>
          <a:p>
            <a:pPr marL="636902" lvl="1" indent="-173700">
              <a:buFont typeface="Wingdings" panose="05000000000000000000" pitchFamily="2" charset="2"/>
              <a:buChar char="§"/>
            </a:pPr>
            <a:r>
              <a:rPr lang="en-US" dirty="0" smtClean="0"/>
              <a:t>Identify problem areas</a:t>
            </a:r>
          </a:p>
          <a:p>
            <a:pPr marL="636902" lvl="1" indent="-173700">
              <a:buFont typeface="Wingdings" panose="05000000000000000000" pitchFamily="2" charset="2"/>
              <a:buChar char="§"/>
            </a:pPr>
            <a:r>
              <a:rPr lang="en-US" dirty="0" smtClean="0"/>
              <a:t>Offer some practical strategies and tips</a:t>
            </a:r>
          </a:p>
          <a:p>
            <a:pPr marL="636902" lvl="1" indent="-173700">
              <a:buFont typeface="Wingdings" panose="05000000000000000000" pitchFamily="2" charset="2"/>
              <a:buChar char="§"/>
            </a:pPr>
            <a:endParaRPr lang="en-US" dirty="0" smtClean="0"/>
          </a:p>
          <a:p>
            <a:pPr marL="636902" lvl="1" indent="-173700">
              <a:buFont typeface="Wingdings" panose="05000000000000000000" pitchFamily="2" charset="2"/>
              <a:buChar char="§"/>
            </a:pPr>
            <a:r>
              <a:rPr lang="en-US" dirty="0" smtClean="0"/>
              <a:t>Get done on time</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a:t>
            </a:fld>
            <a:endParaRPr lang="en-US" dirty="0"/>
          </a:p>
        </p:txBody>
      </p:sp>
    </p:spTree>
    <p:extLst>
      <p:ext uri="{BB962C8B-B14F-4D97-AF65-F5344CB8AC3E}">
        <p14:creationId xmlns:p14="http://schemas.microsoft.com/office/powerpoint/2010/main" val="270255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Things can go wrong</a:t>
            </a:r>
            <a:r>
              <a:rPr lang="en-US" baseline="0" dirty="0" smtClean="0"/>
              <a:t> (BP Deepwater Horizon)</a:t>
            </a:r>
            <a:endParaRPr lang="en-US" dirty="0" smtClean="0"/>
          </a:p>
          <a:p>
            <a:endParaRPr lang="en-US" dirty="0" smtClean="0"/>
          </a:p>
          <a:p>
            <a:r>
              <a:rPr lang="en-US" dirty="0" smtClean="0"/>
              <a:t>This is the seller’s perspective – they don’t want to hand out signed, blank checks.  That’s bad for their business.</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81</a:t>
            </a:fld>
            <a:endParaRPr lang="en-US" dirty="0"/>
          </a:p>
        </p:txBody>
      </p:sp>
    </p:spTree>
    <p:extLst>
      <p:ext uri="{BB962C8B-B14F-4D97-AF65-F5344CB8AC3E}">
        <p14:creationId xmlns:p14="http://schemas.microsoft.com/office/powerpoint/2010/main" val="23496884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Buyer’s risk:  May not have needed goods/services (could be critical)</a:t>
            </a:r>
          </a:p>
          <a:p>
            <a:endParaRPr lang="en-US" dirty="0" smtClean="0"/>
          </a:p>
          <a:p>
            <a:r>
              <a:rPr lang="en-US" dirty="0" smtClean="0"/>
              <a:t>Mutual waiver of consequential damages only benefits the seller.  That is why such a provision is included in so many limited warranties.</a:t>
            </a:r>
          </a:p>
          <a:p>
            <a:endParaRPr lang="en-US" dirty="0" smtClean="0"/>
          </a:p>
          <a:p>
            <a:r>
              <a:rPr lang="en-US" dirty="0" smtClean="0"/>
              <a:t>Not just ‘boilerplate’</a:t>
            </a:r>
          </a:p>
          <a:p>
            <a:pPr marL="628650" lvl="1" indent="-171450" defTabSz="926402">
              <a:buFont typeface="Wingdings" panose="05000000000000000000" pitchFamily="2" charset="2"/>
              <a:buChar char="§"/>
              <a:defRPr/>
            </a:pPr>
            <a:r>
              <a:rPr lang="en-US" dirty="0" smtClean="0"/>
              <a:t>Contract clauses regarding consequential damages are not just ‘useless boilerplate’ but have real consequences.</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82</a:t>
            </a:fld>
            <a:endParaRPr lang="en-US" dirty="0"/>
          </a:p>
        </p:txBody>
      </p:sp>
    </p:spTree>
    <p:extLst>
      <p:ext uri="{BB962C8B-B14F-4D97-AF65-F5344CB8AC3E}">
        <p14:creationId xmlns:p14="http://schemas.microsoft.com/office/powerpoint/2010/main" val="2790485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83</a:t>
            </a:fld>
            <a:endParaRPr lang="en-US" dirty="0"/>
          </a:p>
        </p:txBody>
      </p:sp>
    </p:spTree>
    <p:extLst>
      <p:ext uri="{BB962C8B-B14F-4D97-AF65-F5344CB8AC3E}">
        <p14:creationId xmlns:p14="http://schemas.microsoft.com/office/powerpoint/2010/main" val="6136748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altLang="en-US" dirty="0" smtClean="0">
                <a:latin typeface="Trebuchet MS" pitchFamily="1" charset="0"/>
              </a:rPr>
              <a:t>This problem happens far too often.  People do not have a meeting of the minds on the deal points for which the contract is being drafted.</a:t>
            </a:r>
          </a:p>
          <a:p>
            <a:pPr marL="636902" lvl="1" indent="-173700">
              <a:buFont typeface="Wingdings" panose="05000000000000000000" pitchFamily="2" charset="2"/>
              <a:buChar char="§"/>
            </a:pPr>
            <a:r>
              <a:rPr lang="en-US" altLang="en-US" dirty="0" smtClean="0">
                <a:latin typeface="Trebuchet MS" pitchFamily="1" charset="0"/>
              </a:rPr>
              <a:t>End up blindly swapping contract drafts which create the deal points.</a:t>
            </a:r>
          </a:p>
          <a:p>
            <a:pPr marL="636902" lvl="1" indent="-173700">
              <a:buFont typeface="Wingdings" panose="05000000000000000000" pitchFamily="2" charset="2"/>
              <a:buChar char="§"/>
            </a:pPr>
            <a:r>
              <a:rPr lang="en-US" altLang="en-US" dirty="0" smtClean="0">
                <a:latin typeface="Trebuchet MS" pitchFamily="1" charset="0"/>
              </a:rPr>
              <a:t>Negotiate as many of the deal points as possible before you start drafting the agreement.</a:t>
            </a:r>
          </a:p>
          <a:p>
            <a:endParaRPr lang="en-US" altLang="en-US" dirty="0" smtClean="0">
              <a:latin typeface="Trebuchet MS" pitchFamily="1" charset="0"/>
            </a:endParaRPr>
          </a:p>
          <a:p>
            <a:r>
              <a:rPr lang="en-US" altLang="en-US" dirty="0" smtClean="0">
                <a:latin typeface="Trebuchet MS" pitchFamily="1" charset="0"/>
              </a:rPr>
              <a:t>If the person drafting the agreement was not involved in the negotiations, explain the deal to the person so that it is possible to draft an accurate agreement.</a:t>
            </a:r>
          </a:p>
          <a:p>
            <a:endParaRPr lang="en-US" altLang="en-US" dirty="0" smtClean="0">
              <a:latin typeface="Trebuchet MS" pitchFamily="1" charset="0"/>
            </a:endParaRPr>
          </a:p>
          <a:p>
            <a:r>
              <a:rPr lang="en-US" altLang="en-US" dirty="0" smtClean="0">
                <a:latin typeface="Trebuchet MS" pitchFamily="1" charset="0"/>
              </a:rPr>
              <a:t>Term sheets reduce the risk of getting pencil whipped by attorneys - or senior business folks.</a:t>
            </a:r>
          </a:p>
          <a:p>
            <a:endParaRPr lang="en-US" altLang="en-US" dirty="0" smtClean="0">
              <a:latin typeface="Trebuchet MS" pitchFamily="1" charset="0"/>
            </a:endParaRPr>
          </a:p>
          <a:p>
            <a:r>
              <a:rPr lang="en-US" altLang="en-US" dirty="0" smtClean="0">
                <a:latin typeface="Trebuchet MS" pitchFamily="1" charset="0"/>
              </a:rPr>
              <a:t>If using a Letter of Intent, include a Pennzoil Clause – i.e., no deal until you have a deal.</a:t>
            </a:r>
            <a:endParaRPr lang="en-US" altLang="en-US" dirty="0">
              <a:latin typeface="Trebuchet MS" pitchFamily="1"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84</a:t>
            </a:fld>
            <a:endParaRPr lang="en-US" dirty="0"/>
          </a:p>
        </p:txBody>
      </p:sp>
    </p:spTree>
    <p:extLst>
      <p:ext uri="{BB962C8B-B14F-4D97-AF65-F5344CB8AC3E}">
        <p14:creationId xmlns:p14="http://schemas.microsoft.com/office/powerpoint/2010/main" val="28319371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Insurance – e.g., contract  to purchase cargo vessel</a:t>
            </a:r>
          </a:p>
          <a:p>
            <a:endParaRPr lang="en-US" dirty="0" smtClean="0"/>
          </a:p>
          <a:p>
            <a:r>
              <a:rPr lang="en-US" dirty="0" smtClean="0"/>
              <a:t>Split contracts:</a:t>
            </a:r>
            <a:r>
              <a:rPr lang="en-US" baseline="0" dirty="0" smtClean="0"/>
              <a:t>  This fall under ‘what would grandma do?’ – She would not put all of her eggs in one basket if this was a mission critical contract.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85</a:t>
            </a:fld>
            <a:endParaRPr lang="en-US" dirty="0"/>
          </a:p>
        </p:txBody>
      </p:sp>
    </p:spTree>
    <p:extLst>
      <p:ext uri="{BB962C8B-B14F-4D97-AF65-F5344CB8AC3E}">
        <p14:creationId xmlns:p14="http://schemas.microsoft.com/office/powerpoint/2010/main" val="4427171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Delay credits are a reduction in payments for deliverables or milestones not delivered on time by the vendor</a:t>
            </a:r>
            <a:r>
              <a:rPr lang="en-US" baseline="0" dirty="0" smtClean="0"/>
              <a:t> (usually expressed in $/day).  Best practice is to structure contract so that vendor can “ern back” delay credits by bringing contract back on schedule by the next milestone. </a:t>
            </a:r>
            <a:r>
              <a:rPr lang="en-US" dirty="0" smtClean="0"/>
              <a:t>Delay credits</a:t>
            </a:r>
            <a:r>
              <a:rPr lang="en-US" baseline="0" dirty="0" smtClean="0"/>
              <a:t> can be a type of liquidated damages (if not earned back)</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86</a:t>
            </a:fld>
            <a:endParaRPr lang="en-US" dirty="0"/>
          </a:p>
        </p:txBody>
      </p:sp>
    </p:spTree>
    <p:extLst>
      <p:ext uri="{BB962C8B-B14F-4D97-AF65-F5344CB8AC3E}">
        <p14:creationId xmlns:p14="http://schemas.microsoft.com/office/powerpoint/2010/main" val="16192784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14333"/>
            <a:r>
              <a:rPr lang="en-US" dirty="0" smtClean="0"/>
              <a:t>Embedded limitations are found elsewhere</a:t>
            </a:r>
            <a:r>
              <a:rPr lang="en-US" baseline="0" dirty="0" smtClean="0"/>
              <a:t> in the contract.</a:t>
            </a:r>
            <a:endParaRPr lang="en-US" dirty="0" smtClean="0"/>
          </a:p>
          <a:p>
            <a:pPr defTabSz="914333"/>
            <a:endParaRPr lang="en-US" dirty="0" smtClean="0"/>
          </a:p>
          <a:p>
            <a:pPr defTabSz="914333"/>
            <a:r>
              <a:rPr lang="en-US" dirty="0" smtClean="0"/>
              <a:t>Typical warranty</a:t>
            </a:r>
            <a:r>
              <a:rPr lang="en-US" baseline="0" dirty="0" smtClean="0"/>
              <a:t> limitation:  Repair, replace, or refund</a:t>
            </a:r>
            <a:endParaRPr lang="en-US" dirty="0" smtClean="0"/>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87</a:t>
            </a:fld>
            <a:endParaRPr lang="en-US" dirty="0"/>
          </a:p>
        </p:txBody>
      </p:sp>
    </p:spTree>
    <p:extLst>
      <p:ext uri="{BB962C8B-B14F-4D97-AF65-F5344CB8AC3E}">
        <p14:creationId xmlns:p14="http://schemas.microsoft.com/office/powerpoint/2010/main" val="5203530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The provision – generally speaking – should not just be what you saw in the last agreement.  They may not have known what they were doing.</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88</a:t>
            </a:fld>
            <a:endParaRPr lang="en-US" dirty="0"/>
          </a:p>
        </p:txBody>
      </p:sp>
    </p:spTree>
    <p:extLst>
      <p:ext uri="{BB962C8B-B14F-4D97-AF65-F5344CB8AC3E}">
        <p14:creationId xmlns:p14="http://schemas.microsoft.com/office/powerpoint/2010/main" val="14058780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DO NOT, however,</a:t>
            </a:r>
            <a:r>
              <a:rPr lang="en-US" baseline="0" dirty="0" smtClean="0"/>
              <a:t> avoid taking time to understand the deal</a:t>
            </a:r>
          </a:p>
          <a:p>
            <a:endParaRPr lang="en-US" baseline="0" dirty="0" smtClean="0"/>
          </a:p>
          <a:p>
            <a:r>
              <a:rPr lang="en-US" baseline="0" dirty="0" smtClean="0"/>
              <a:t>Sink your teeth into the deal.</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89</a:t>
            </a:fld>
            <a:endParaRPr lang="en-US" dirty="0"/>
          </a:p>
        </p:txBody>
      </p:sp>
    </p:spTree>
    <p:extLst>
      <p:ext uri="{BB962C8B-B14F-4D97-AF65-F5344CB8AC3E}">
        <p14:creationId xmlns:p14="http://schemas.microsoft.com/office/powerpoint/2010/main" val="26377193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Standard Terms:  There rarely, if ever, are Standard Terms.  If there were, we’d need a lot fewer lawyers.  Rather, this code phrase often is used to try to gain the moral high ground in negotiations</a:t>
            </a:r>
            <a:r>
              <a:rPr lang="en-US" baseline="0" dirty="0" smtClean="0"/>
              <a:t> – e.g., these are standard industry terms … you must be pretty unreasonable to have a problem with this.</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90</a:t>
            </a:fld>
            <a:endParaRPr lang="en-US" dirty="0"/>
          </a:p>
        </p:txBody>
      </p:sp>
    </p:spTree>
    <p:extLst>
      <p:ext uri="{BB962C8B-B14F-4D97-AF65-F5344CB8AC3E}">
        <p14:creationId xmlns:p14="http://schemas.microsoft.com/office/powerpoint/2010/main" val="98633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For those who ended up in the wrong room, this is a</a:t>
            </a:r>
            <a:r>
              <a:rPr lang="en-US" baseline="0" dirty="0" smtClean="0"/>
              <a:t> great time to act confused and escape this presentation.</a:t>
            </a:r>
          </a:p>
          <a:p>
            <a:endParaRPr lang="en-US" baseline="0" dirty="0" smtClean="0"/>
          </a:p>
          <a:p>
            <a:r>
              <a:rPr lang="en-US" baseline="0" dirty="0" smtClean="0"/>
              <a:t>For those who may be worried that their name might come up, keep calm … very few people are named.</a:t>
            </a:r>
          </a:p>
          <a:p>
            <a:endParaRPr lang="en-US" baseline="0" dirty="0" smtClean="0"/>
          </a:p>
        </p:txBody>
      </p:sp>
      <p:sp>
        <p:nvSpPr>
          <p:cNvPr id="4" name="Slide Number Placeholder 3"/>
          <p:cNvSpPr>
            <a:spLocks noGrp="1"/>
          </p:cNvSpPr>
          <p:nvPr>
            <p:ph type="sldNum" sz="quarter" idx="10"/>
          </p:nvPr>
        </p:nvSpPr>
        <p:spPr/>
        <p:txBody>
          <a:bodyPr/>
          <a:lstStyle/>
          <a:p>
            <a:fld id="{0C46630D-62CA-4F3A-9993-42F0F507BD4C}" type="slidenum">
              <a:rPr lang="en-US" smtClean="0"/>
              <a:t>10</a:t>
            </a:fld>
            <a:endParaRPr lang="en-US" dirty="0"/>
          </a:p>
        </p:txBody>
      </p:sp>
    </p:spTree>
    <p:extLst>
      <p:ext uri="{BB962C8B-B14F-4D97-AF65-F5344CB8AC3E}">
        <p14:creationId xmlns:p14="http://schemas.microsoft.com/office/powerpoint/2010/main" val="1422052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Clear &amp; Precise:  If necessary, use an example or a formula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about the appropriate or desired damages (and risks) pertaining to the transaction</a:t>
            </a:r>
          </a:p>
          <a:p>
            <a:endParaRPr lang="en-US" dirty="0" smtClean="0"/>
          </a:p>
          <a:p>
            <a:r>
              <a:rPr lang="en-US" dirty="0" smtClean="0"/>
              <a:t>The contract is your opportunity</a:t>
            </a:r>
            <a:r>
              <a:rPr lang="en-US" baseline="0" dirty="0" smtClean="0"/>
              <a:t> to create a plan for success … even if bad things happen … especially if bad things happen.</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91</a:t>
            </a:fld>
            <a:endParaRPr lang="en-US" dirty="0"/>
          </a:p>
        </p:txBody>
      </p:sp>
    </p:spTree>
    <p:extLst>
      <p:ext uri="{BB962C8B-B14F-4D97-AF65-F5344CB8AC3E}">
        <p14:creationId xmlns:p14="http://schemas.microsoft.com/office/powerpoint/2010/main" val="33164787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a:buFont typeface="Wingdings" pitchFamily="1" charset="2"/>
              <a:buNone/>
            </a:pPr>
            <a:r>
              <a:rPr lang="en-US" altLang="en-US" dirty="0" smtClean="0">
                <a:latin typeface="Trebuchet MS" pitchFamily="1" charset="0"/>
              </a:rPr>
              <a:t>Default:  Omission or failure to perform a contractual duty</a:t>
            </a:r>
          </a:p>
          <a:p>
            <a:pPr>
              <a:buFont typeface="Wingdings" pitchFamily="1" charset="2"/>
              <a:buNone/>
            </a:pPr>
            <a:endParaRPr lang="en-US" altLang="en-US" dirty="0" smtClean="0">
              <a:latin typeface="Trebuchet MS" pitchFamily="1" charset="0"/>
            </a:endParaRPr>
          </a:p>
          <a:p>
            <a:pPr>
              <a:buFont typeface="Wingdings" pitchFamily="1" charset="2"/>
              <a:buNone/>
            </a:pPr>
            <a:r>
              <a:rPr lang="en-US" altLang="en-US" dirty="0" smtClean="0">
                <a:latin typeface="Trebuchet MS" pitchFamily="1" charset="0"/>
              </a:rPr>
              <a:t>Notice &amp; cure periods are</a:t>
            </a:r>
            <a:r>
              <a:rPr lang="en-US" altLang="en-US" baseline="0" dirty="0" smtClean="0">
                <a:latin typeface="Trebuchet MS" pitchFamily="1" charset="0"/>
              </a:rPr>
              <a:t> important.  If things are going bad, you want it corrected … quickly.  Also, if this is going to end, you do not want to be a hostage.</a:t>
            </a:r>
            <a:endParaRPr lang="en-US" altLang="en-US" dirty="0" smtClean="0">
              <a:latin typeface="Trebuchet MS" pitchFamily="1" charset="0"/>
            </a:endParaRPr>
          </a:p>
          <a:p>
            <a:pPr>
              <a:buFont typeface="Wingdings" pitchFamily="1" charset="2"/>
              <a:buNone/>
            </a:pPr>
            <a:endParaRPr lang="en-US" altLang="en-US" dirty="0" smtClean="0">
              <a:latin typeface="Trebuchet MS" pitchFamily="1" charset="0"/>
            </a:endParaRPr>
          </a:p>
          <a:p>
            <a:pPr>
              <a:buFont typeface="Wingdings" pitchFamily="1" charset="2"/>
              <a:buNone/>
            </a:pPr>
            <a:r>
              <a:rPr lang="en-US" altLang="en-US" dirty="0" smtClean="0">
                <a:latin typeface="Trebuchet MS" pitchFamily="1" charset="0"/>
              </a:rPr>
              <a:t>Remedies:  Consider liquidated damages.  Note:  Cannot be a penalty; must be a reasonable approximation of likely damages that are difficult to calculate.</a:t>
            </a:r>
          </a:p>
          <a:p>
            <a:endParaRPr lang="en-US" altLang="en-US" dirty="0" smtClean="0">
              <a:latin typeface="Trebuchet MS" pitchFamily="1" charset="0"/>
            </a:endParaRPr>
          </a:p>
          <a:p>
            <a:endParaRPr lang="en-US" altLang="en-US" dirty="0">
              <a:latin typeface="Trebuchet MS" pitchFamily="1"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92</a:t>
            </a:fld>
            <a:endParaRPr lang="en-US" dirty="0"/>
          </a:p>
        </p:txBody>
      </p:sp>
    </p:spTree>
    <p:extLst>
      <p:ext uri="{BB962C8B-B14F-4D97-AF65-F5344CB8AC3E}">
        <p14:creationId xmlns:p14="http://schemas.microsoft.com/office/powerpoint/2010/main" val="31958171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marL="0" lvl="1" defTabSz="926402">
              <a:defRPr/>
            </a:pPr>
            <a:r>
              <a:rPr lang="en-US" dirty="0" smtClean="0"/>
              <a:t>Incidental damages are not the same as consequential damages</a:t>
            </a:r>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93</a:t>
            </a:fld>
            <a:endParaRPr lang="en-US" dirty="0"/>
          </a:p>
        </p:txBody>
      </p:sp>
    </p:spTree>
    <p:extLst>
      <p:ext uri="{BB962C8B-B14F-4D97-AF65-F5344CB8AC3E}">
        <p14:creationId xmlns:p14="http://schemas.microsoft.com/office/powerpoint/2010/main" val="11678856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Keep in mind, however, that contract damages do NOT compensate parties for losses that are remote.  So, even without the limitation on damages, there is no liability for remote damages.</a:t>
            </a:r>
          </a:p>
          <a:p>
            <a:endParaRPr lang="en-US" dirty="0" smtClean="0"/>
          </a:p>
          <a:p>
            <a:r>
              <a:rPr lang="en-US" dirty="0" smtClean="0"/>
              <a:t>Better practice – </a:t>
            </a:r>
          </a:p>
          <a:p>
            <a:pPr marL="463202" lvl="2" defTabSz="926402">
              <a:defRPr/>
            </a:pPr>
            <a:r>
              <a:rPr lang="en-US" dirty="0" smtClean="0"/>
              <a:t>Notwithstanding any provision to the contrary, neither party shall be liable for breach of contract damages that the breaching party could not reasonably have foreseen on entry into this agreement.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94</a:t>
            </a:fld>
            <a:endParaRPr lang="en-US" dirty="0"/>
          </a:p>
        </p:txBody>
      </p:sp>
    </p:spTree>
    <p:extLst>
      <p:ext uri="{BB962C8B-B14F-4D97-AF65-F5344CB8AC3E}">
        <p14:creationId xmlns:p14="http://schemas.microsoft.com/office/powerpoint/2010/main" val="11629247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defTabSz="926402">
              <a:defRPr/>
            </a:pPr>
            <a:r>
              <a:rPr lang="en-US" dirty="0" smtClean="0"/>
              <a:t>Next three slides –common misconceptions regarding contract damages</a:t>
            </a:r>
          </a:p>
          <a:p>
            <a:pPr defTabSz="926402">
              <a:defRPr/>
            </a:pPr>
            <a:endParaRPr lang="en-US" dirty="0" smtClean="0"/>
          </a:p>
          <a:p>
            <a:pPr defTabSz="926402">
              <a:defRPr/>
            </a:pPr>
            <a:r>
              <a:rPr lang="en-US" u="sng" dirty="0" smtClean="0"/>
              <a:t>False</a:t>
            </a:r>
            <a:r>
              <a:rPr lang="en-US" dirty="0" smtClean="0"/>
              <a:t>.  Actual damages include BOTH general and consequential damages. </a:t>
            </a:r>
          </a:p>
          <a:p>
            <a:pPr defTabSz="926402">
              <a:defRPr/>
            </a:pPr>
            <a:endParaRPr lang="en-US" dirty="0" smtClean="0"/>
          </a:p>
          <a:p>
            <a:pPr defTabSz="926402">
              <a:defRPr/>
            </a:pPr>
            <a:r>
              <a:rPr lang="en-US" dirty="0" smtClean="0"/>
              <a:t>Recovery would NOT be limited to just direct damages.</a:t>
            </a:r>
          </a:p>
          <a:p>
            <a:pPr defTabSz="926402">
              <a:defRPr/>
            </a:pPr>
            <a:endParaRPr lang="en-US" dirty="0" smtClean="0"/>
          </a:p>
          <a:p>
            <a:pPr defTabSz="926402">
              <a:defRPr/>
            </a:pPr>
            <a:r>
              <a:rPr lang="en-US" dirty="0" smtClean="0"/>
              <a:t>Drafters should keep in mind that consequential damages will not be waived under such a provision.</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95</a:t>
            </a:fld>
            <a:endParaRPr lang="en-US" dirty="0"/>
          </a:p>
        </p:txBody>
      </p:sp>
    </p:spTree>
    <p:extLst>
      <p:ext uri="{BB962C8B-B14F-4D97-AF65-F5344CB8AC3E}">
        <p14:creationId xmlns:p14="http://schemas.microsoft.com/office/powerpoint/2010/main" val="7217133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sz="1000" u="sng" dirty="0" smtClean="0">
                <a:latin typeface="Arial" panose="020B0604020202020204" pitchFamily="34" charset="0"/>
                <a:cs typeface="Arial" panose="020B0604020202020204" pitchFamily="34" charset="0"/>
              </a:rPr>
              <a:t>False</a:t>
            </a:r>
            <a:r>
              <a:rPr lang="en-US" sz="1000" dirty="0" smtClean="0">
                <a:latin typeface="Arial" panose="020B0604020202020204" pitchFamily="34" charset="0"/>
                <a:cs typeface="Arial" panose="020B0604020202020204" pitchFamily="34" charset="0"/>
              </a:rPr>
              <a:t>. This is a very common and dangerous misconception.</a:t>
            </a:r>
          </a:p>
          <a:p>
            <a:pPr lvl="1"/>
            <a:r>
              <a:rPr lang="en-US" sz="1000" dirty="0" smtClean="0">
                <a:latin typeface="Arial" panose="020B0604020202020204" pitchFamily="34" charset="0"/>
                <a:cs typeface="Arial" panose="020B0604020202020204" pitchFamily="34" charset="0"/>
              </a:rPr>
              <a:t>Although courts regularly find lost profits to constitute direct damages, lost profits </a:t>
            </a:r>
            <a:r>
              <a:rPr lang="en-US" sz="1000" i="1" dirty="0" smtClean="0">
                <a:latin typeface="Arial" panose="020B0604020202020204" pitchFamily="34" charset="0"/>
                <a:cs typeface="Arial" panose="020B0604020202020204" pitchFamily="34" charset="0"/>
              </a:rPr>
              <a:t>can </a:t>
            </a:r>
            <a:r>
              <a:rPr lang="en-US" sz="1000" dirty="0" smtClean="0">
                <a:latin typeface="Arial" panose="020B0604020202020204" pitchFamily="34" charset="0"/>
                <a:cs typeface="Arial" panose="020B0604020202020204" pitchFamily="34" charset="0"/>
              </a:rPr>
              <a:t>be considered consequential damages. </a:t>
            </a:r>
          </a:p>
          <a:p>
            <a:pPr defTabSz="926402">
              <a:defRPr/>
            </a:pPr>
            <a:endParaRPr lang="en-US" sz="1000" dirty="0" smtClean="0">
              <a:latin typeface="Arial" panose="020B0604020202020204" pitchFamily="34" charset="0"/>
              <a:cs typeface="Arial" panose="020B0604020202020204" pitchFamily="34" charset="0"/>
            </a:endParaRPr>
          </a:p>
          <a:p>
            <a:pPr defTabSz="926402">
              <a:defRPr/>
            </a:pPr>
            <a:r>
              <a:rPr lang="en-US" sz="1000" dirty="0" smtClean="0">
                <a:latin typeface="Arial" panose="020B0604020202020204" pitchFamily="34" charset="0"/>
                <a:cs typeface="Arial" panose="020B0604020202020204" pitchFamily="34" charset="0"/>
              </a:rPr>
              <a:t>The important question is whether the lost profits would follow naturally and necessarily from a breach of the contract. If the profits would have been earned in the ordinary course of business and not just under special circumstances, they then are direct, not consequential.</a:t>
            </a:r>
          </a:p>
          <a:p>
            <a:pPr defTabSz="926402">
              <a:defRPr/>
            </a:pPr>
            <a:endParaRPr lang="en-US" sz="1000" dirty="0" smtClean="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Drafters should be wary of specifically excluding lost profits along with consequential damages in limitation-of-damages provisions, lest they unwittingly deprive a client of what would otherwise be recoverable direct damages (and possibly the only damages).</a:t>
            </a:r>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pPr/>
              <a:t>96</a:t>
            </a:fld>
            <a:endParaRPr lang="en-US" dirty="0"/>
          </a:p>
        </p:txBody>
      </p:sp>
    </p:spTree>
    <p:extLst>
      <p:ext uri="{BB962C8B-B14F-4D97-AF65-F5344CB8AC3E}">
        <p14:creationId xmlns:p14="http://schemas.microsoft.com/office/powerpoint/2010/main" val="6612158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Amount of liquidated damages:</a:t>
            </a:r>
            <a:r>
              <a:rPr lang="en-US" baseline="0" dirty="0" smtClean="0"/>
              <a:t>  You can use a formula – e.g., $XX/day of delay</a:t>
            </a:r>
          </a:p>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97</a:t>
            </a:fld>
            <a:endParaRPr lang="en-US" dirty="0"/>
          </a:p>
        </p:txBody>
      </p:sp>
    </p:spTree>
    <p:extLst>
      <p:ext uri="{BB962C8B-B14F-4D97-AF65-F5344CB8AC3E}">
        <p14:creationId xmlns:p14="http://schemas.microsoft.com/office/powerpoint/2010/main" val="25054176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98</a:t>
            </a:fld>
            <a:endParaRPr lang="en-US" dirty="0"/>
          </a:p>
        </p:txBody>
      </p:sp>
    </p:spTree>
    <p:extLst>
      <p:ext uri="{BB962C8B-B14F-4D97-AF65-F5344CB8AC3E}">
        <p14:creationId xmlns:p14="http://schemas.microsoft.com/office/powerpoint/2010/main" val="20067938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US" dirty="0" smtClean="0"/>
              <a:t>People are allowed to breach contracts.  Just need to be prepared to face the music.  </a:t>
            </a:r>
          </a:p>
          <a:p>
            <a:endParaRPr lang="en-US" dirty="0" smtClean="0"/>
          </a:p>
          <a:p>
            <a:r>
              <a:rPr lang="en-US" dirty="0" smtClean="0"/>
              <a:t>‘Efficient breach’ means that you are better off breaching the agreement (even if you pay damages).</a:t>
            </a:r>
          </a:p>
          <a:p>
            <a:endParaRPr lang="en-US" dirty="0" smtClean="0"/>
          </a:p>
          <a:p>
            <a:r>
              <a:rPr lang="en-US" dirty="0" smtClean="0"/>
              <a:t>Declaring breach is ‘bold talk.’</a:t>
            </a:r>
          </a:p>
          <a:p>
            <a:endParaRPr lang="en-US" dirty="0" smtClean="0"/>
          </a:p>
          <a:p>
            <a:r>
              <a:rPr lang="en-US" dirty="0" smtClean="0"/>
              <a:t>If they declare breach:  Why?</a:t>
            </a:r>
          </a:p>
          <a:p>
            <a:endParaRPr lang="en-US" dirty="0" smtClean="0"/>
          </a:p>
          <a:p>
            <a:r>
              <a:rPr lang="en-US" dirty="0" smtClean="0"/>
              <a:t>If you declare breach (as buyer)</a:t>
            </a:r>
          </a:p>
          <a:p>
            <a:pPr marL="636902" lvl="1" indent="-173700">
              <a:buFont typeface="Wingdings" panose="05000000000000000000" pitchFamily="2" charset="2"/>
              <a:buChar char="§"/>
            </a:pPr>
            <a:r>
              <a:rPr lang="en-US" dirty="0" smtClean="0"/>
              <a:t>Chicken little issue</a:t>
            </a:r>
          </a:p>
          <a:p>
            <a:pPr marL="636902" lvl="1" indent="-173700">
              <a:buFont typeface="Wingdings" panose="05000000000000000000" pitchFamily="2" charset="2"/>
              <a:buChar char="§"/>
            </a:pPr>
            <a:r>
              <a:rPr lang="en-US" dirty="0" smtClean="0"/>
              <a:t>What type of breach – material?</a:t>
            </a:r>
          </a:p>
          <a:p>
            <a:endParaRPr lang="en-US" dirty="0" smtClean="0"/>
          </a:p>
          <a:p>
            <a:r>
              <a:rPr lang="en-US" dirty="0" smtClean="0"/>
              <a:t>Options other than breach</a:t>
            </a:r>
          </a:p>
          <a:p>
            <a:pPr marL="636902" lvl="1" indent="-173700">
              <a:buFont typeface="Wingdings" panose="05000000000000000000" pitchFamily="2" charset="2"/>
              <a:buChar char="§"/>
            </a:pPr>
            <a:r>
              <a:rPr lang="en-US" dirty="0" smtClean="0"/>
              <a:t>Talk</a:t>
            </a:r>
          </a:p>
          <a:p>
            <a:pPr marL="636902" lvl="1" indent="-173700">
              <a:buFont typeface="Wingdings" panose="05000000000000000000" pitchFamily="2" charset="2"/>
              <a:buChar char="§"/>
            </a:pPr>
            <a:r>
              <a:rPr lang="en-US" dirty="0" smtClean="0"/>
              <a:t>Read the contract – what does it say?</a:t>
            </a:r>
          </a:p>
          <a:p>
            <a:pPr marL="636902" lvl="1" indent="-173700">
              <a:buFont typeface="Wingdings" panose="05000000000000000000" pitchFamily="2" charset="2"/>
              <a:buChar char="§"/>
            </a:pPr>
            <a:r>
              <a:rPr lang="en-US" dirty="0" smtClean="0"/>
              <a:t>Notice &amp; cure</a:t>
            </a:r>
          </a:p>
          <a:p>
            <a:pPr marL="636902" lvl="1" indent="-173700">
              <a:buFont typeface="Wingdings" panose="05000000000000000000" pitchFamily="2" charset="2"/>
              <a:buChar char="§"/>
            </a:pPr>
            <a:r>
              <a:rPr lang="en-US" dirty="0" smtClean="0"/>
              <a:t>Suspension</a:t>
            </a:r>
            <a:endParaRPr lang="en-US" dirty="0"/>
          </a:p>
        </p:txBody>
      </p:sp>
      <p:sp>
        <p:nvSpPr>
          <p:cNvPr id="4" name="Slide Number Placeholder 3"/>
          <p:cNvSpPr>
            <a:spLocks noGrp="1"/>
          </p:cNvSpPr>
          <p:nvPr>
            <p:ph type="sldNum" sz="quarter" idx="10"/>
          </p:nvPr>
        </p:nvSpPr>
        <p:spPr/>
        <p:txBody>
          <a:bodyPr/>
          <a:lstStyle/>
          <a:p>
            <a:fld id="{0C46630D-62CA-4F3A-9993-42F0F507BD4C}" type="slidenum">
              <a:rPr lang="en-US" smtClean="0"/>
              <a:t>99</a:t>
            </a:fld>
            <a:endParaRPr lang="en-US" dirty="0"/>
          </a:p>
        </p:txBody>
      </p:sp>
    </p:spTree>
    <p:extLst>
      <p:ext uri="{BB962C8B-B14F-4D97-AF65-F5344CB8AC3E}">
        <p14:creationId xmlns:p14="http://schemas.microsoft.com/office/powerpoint/2010/main" val="38913432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a:lnSpc>
                <a:spcPct val="90000"/>
              </a:lnSpc>
            </a:pPr>
            <a:r>
              <a:rPr lang="en-US" altLang="en-US" dirty="0" smtClean="0">
                <a:latin typeface="Arial" panose="020B0604020202020204" pitchFamily="34" charset="0"/>
                <a:cs typeface="Arial" panose="020B0604020202020204" pitchFamily="34" charset="0"/>
              </a:rPr>
              <a:t>This depends on whether you breached – or you were the victim</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Read the agreement - don’t just fly by the seat of your pants</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Follow the contract's rules - e.g., written notice specifying nature of default.</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dirty="0" smtClean="0">
                <a:latin typeface="Arial" panose="020B0604020202020204" pitchFamily="34" charset="0"/>
                <a:cs typeface="Arial" panose="020B0604020202020204" pitchFamily="34" charset="0"/>
              </a:rPr>
              <a:t>Document the breach.</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dirty="0" smtClean="0">
                <a:latin typeface="Arial" panose="020B0604020202020204" pitchFamily="34" charset="0"/>
                <a:cs typeface="Arial" panose="020B0604020202020204" pitchFamily="34" charset="0"/>
              </a:rPr>
              <a:t>Don't pussyfoot around.</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People seem to be quite reluctant to be "confrontational" with a supplier or customer.</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If someone breaches, you need to be clear and speak plainly.</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Oftentimes, the best strategy is to be strong and prompt in asserting that a breach has occurred and state that something has to be done quickly – but remain flexible on what should be done.</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Neglect seldom is benign and oftentimes makes problems worse.</a:t>
            </a:r>
          </a:p>
          <a:p>
            <a:pPr>
              <a:lnSpc>
                <a:spcPct val="90000"/>
              </a:lnSpc>
            </a:pPr>
            <a:endParaRPr lang="en-US" altLang="en-US" dirty="0" smtClean="0">
              <a:latin typeface="Arial" panose="020B0604020202020204" pitchFamily="34" charset="0"/>
              <a:cs typeface="Arial" panose="020B0604020202020204" pitchFamily="34" charset="0"/>
            </a:endParaRPr>
          </a:p>
          <a:p>
            <a:pPr>
              <a:lnSpc>
                <a:spcPct val="90000"/>
              </a:lnSpc>
            </a:pPr>
            <a:r>
              <a:rPr lang="en-US" altLang="en-US" dirty="0" smtClean="0">
                <a:latin typeface="Arial" panose="020B0604020202020204" pitchFamily="34" charset="0"/>
                <a:cs typeface="Arial" panose="020B0604020202020204" pitchFamily="34" charset="0"/>
              </a:rPr>
              <a:t>End Game:  Keep in mind, however, that you cannot get blood out of a turnip.</a:t>
            </a:r>
          </a:p>
          <a:p>
            <a:pPr marL="636902" lvl="1" indent="-173700">
              <a:lnSpc>
                <a:spcPct val="90000"/>
              </a:lnSpc>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You want the best reasonable response the other side can deliver – even if it falls short of what the parties originally agreed.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C46630D-62CA-4F3A-9993-42F0F507BD4C}" type="slidenum">
              <a:rPr lang="en-US" smtClean="0"/>
              <a:t>100</a:t>
            </a:fld>
            <a:endParaRPr lang="en-US" dirty="0"/>
          </a:p>
        </p:txBody>
      </p:sp>
    </p:spTree>
    <p:extLst>
      <p:ext uri="{BB962C8B-B14F-4D97-AF65-F5344CB8AC3E}">
        <p14:creationId xmlns:p14="http://schemas.microsoft.com/office/powerpoint/2010/main" val="421146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828802"/>
            <a:ext cx="5886450" cy="2569633"/>
          </a:xfrm>
        </p:spPr>
        <p:txBody>
          <a:bodyPr anchor="b">
            <a:noAutofit/>
          </a:bodyPr>
          <a:lstStyle>
            <a:lvl1pPr>
              <a:defRPr sz="5400" cap="sm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514350" y="4673600"/>
            <a:ext cx="5886450" cy="2336800"/>
          </a:xfrm>
        </p:spPr>
        <p:txBody>
          <a:bodyPr>
            <a:normAutofit/>
          </a:bodyPr>
          <a:lstStyle>
            <a:lvl1pPr marL="0" indent="0" algn="ctr">
              <a:spcBef>
                <a:spcPts val="1200"/>
              </a:spcBef>
              <a:buNone/>
              <a:defRPr sz="2800" cap="small" baseline="0">
                <a:solidFill>
                  <a:schemeClr val="tx1">
                    <a:lumMod val="75000"/>
                    <a:lumOff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5904832-6A61-424D-B508-5A0C9A296B04}"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a:t>
            </a:fld>
            <a:endParaRPr lang="en-US" dirty="0"/>
          </a:p>
        </p:txBody>
      </p:sp>
      <p:cxnSp>
        <p:nvCxnSpPr>
          <p:cNvPr id="8" name="Straight Connector 7"/>
          <p:cNvCxnSpPr/>
          <p:nvPr/>
        </p:nvCxnSpPr>
        <p:spPr>
          <a:xfrm>
            <a:off x="514350" y="4531360"/>
            <a:ext cx="588645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154E7-8764-4396-95A5-8296927080B2}"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812800"/>
            <a:ext cx="1543050" cy="78232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812800"/>
            <a:ext cx="4514850" cy="782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825B6F-AC76-4A23-AF37-80681B7DE290}"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5752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36800"/>
            <a:ext cx="5829300" cy="1016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3352800"/>
            <a:ext cx="5829300" cy="5588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390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541735" y="3875620"/>
            <a:ext cx="5829300" cy="200024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670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352800"/>
            <a:ext cx="2857500" cy="53848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00400" y="3352800"/>
            <a:ext cx="2857500" cy="53848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4366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173816"/>
            <a:ext cx="6172200" cy="1077384"/>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342901" y="3312584"/>
            <a:ext cx="3030141" cy="853016"/>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4328585"/>
            <a:ext cx="3030141" cy="4510617"/>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86151" y="3312584"/>
            <a:ext cx="3031331" cy="853016"/>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4328585"/>
            <a:ext cx="3031331" cy="4510617"/>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525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92140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822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1644649"/>
            <a:ext cx="2256235" cy="154940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2681288" y="1968500"/>
            <a:ext cx="3833813" cy="6991351"/>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319405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649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82880" indent="-182880">
              <a:spcBef>
                <a:spcPts val="1200"/>
              </a:spcBef>
              <a:buFont typeface="Wingdings" panose="05000000000000000000" pitchFamily="2" charset="2"/>
              <a:buChar char="§"/>
              <a:defRPr sz="2800"/>
            </a:lvl1pPr>
            <a:lvl2pPr marL="457200" indent="-182880">
              <a:spcBef>
                <a:spcPts val="600"/>
              </a:spcBef>
              <a:buFont typeface="Wingdings" panose="05000000000000000000" pitchFamily="2" charset="2"/>
              <a:buChar char="§"/>
              <a:defRPr/>
            </a:lvl2pPr>
            <a:lvl3pPr marL="731520" indent="-182880">
              <a:buFont typeface="Wingdings" panose="05000000000000000000" pitchFamily="2" charset="2"/>
              <a:buChar cha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5FEAB6A-1197-4398-8F42-B7B5C750A453}" type="datetime1">
              <a:rPr lang="en-US" smtClean="0"/>
              <a:t>11/2/2015</a:t>
            </a:fld>
            <a:endParaRPr lang="en-US" dirty="0"/>
          </a:p>
        </p:txBody>
      </p:sp>
      <p:sp>
        <p:nvSpPr>
          <p:cNvPr id="8" name="Footer Placeholder 7"/>
          <p:cNvSpPr>
            <a:spLocks noGrp="1"/>
          </p:cNvSpPr>
          <p:nvPr>
            <p:ph type="ftr" sz="quarter" idx="11"/>
          </p:nvPr>
        </p:nvSpPr>
        <p:spPr/>
        <p:txBody>
          <a:bodyPr/>
          <a:lstStyle/>
          <a:p>
            <a:r>
              <a:rPr lang="en-US" dirty="0" smtClean="0"/>
              <a:t>Contract Remedies</a:t>
            </a:r>
            <a:endParaRPr lang="en-US" dirty="0"/>
          </a:p>
        </p:txBody>
      </p:sp>
      <p:sp>
        <p:nvSpPr>
          <p:cNvPr id="9" name="Slide Number Placeholder 8"/>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44216" y="2032001"/>
            <a:ext cx="4114800" cy="4271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916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189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00576" y="1828800"/>
            <a:ext cx="1457325" cy="7112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1" y="1828800"/>
            <a:ext cx="4257675" cy="7112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751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35" y="3149602"/>
            <a:ext cx="5829300" cy="2933700"/>
          </a:xfrm>
        </p:spPr>
        <p:txBody>
          <a:bodyPr anchor="b">
            <a:normAutofit/>
          </a:bodyPr>
          <a:lstStyle>
            <a:lvl1pPr algn="l">
              <a:defRPr sz="4400" b="0" cap="sm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541735" y="6169154"/>
            <a:ext cx="5829300" cy="2000249"/>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8705BAE-A47F-4451-BAAA-F3A12F0031EC}"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a:t>
            </a:fld>
            <a:endParaRPr lang="en-US" dirty="0"/>
          </a:p>
        </p:txBody>
      </p:sp>
      <p:cxnSp>
        <p:nvCxnSpPr>
          <p:cNvPr id="7" name="Straight Connector 6"/>
          <p:cNvCxnSpPr/>
          <p:nvPr/>
        </p:nvCxnSpPr>
        <p:spPr>
          <a:xfrm>
            <a:off x="548640" y="6132576"/>
            <a:ext cx="588645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42900" y="2231136"/>
            <a:ext cx="3028950" cy="6291072"/>
          </a:xfrm>
        </p:spPr>
        <p:txBody>
          <a:bodyPr/>
          <a:lstStyle>
            <a:lvl1pPr marL="182880" indent="-182880">
              <a:buFont typeface="Wingdings" panose="05000000000000000000" pitchFamily="2" charset="2"/>
              <a:buChar char="§"/>
              <a:defRPr sz="2800"/>
            </a:lvl1pPr>
            <a:lvl2pPr marL="457200" indent="-182880">
              <a:buFont typeface="Wingdings" panose="05000000000000000000" pitchFamily="2"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486150" y="2231136"/>
            <a:ext cx="3028950" cy="6291072"/>
          </a:xfrm>
        </p:spPr>
        <p:txBody>
          <a:bodyPr/>
          <a:lstStyle>
            <a:lvl1pPr marL="182880" indent="-182880">
              <a:buFont typeface="Wingdings" panose="05000000000000000000" pitchFamily="2" charset="2"/>
              <a:buChar char="§"/>
              <a:defRPr sz="2800"/>
            </a:lvl1pPr>
            <a:lvl2pPr marL="457200" indent="-182880">
              <a:buFont typeface="Wingdings" panose="05000000000000000000" pitchFamily="2"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F79C2E5-EC6D-4112-B4F3-1DA62CCDB424}" type="datetime1">
              <a:rPr lang="en-US" smtClean="0"/>
              <a:t>11/2/2015</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Contract Remedies</a:t>
            </a:r>
            <a:endParaRPr lang="en-US" dirty="0"/>
          </a:p>
        </p:txBody>
      </p:sp>
      <p:sp>
        <p:nvSpPr>
          <p:cNvPr id="7" name="Slide Number Placeholder 6"/>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2900" y="2235200"/>
            <a:ext cx="2948940" cy="853016"/>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2900" y="3251200"/>
            <a:ext cx="2948940" cy="5268384"/>
          </a:xfrm>
        </p:spPr>
        <p:txBody>
          <a:bodyPr/>
          <a:lstStyle>
            <a:lvl1pPr marL="182880" indent="-182880">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566160" y="2235200"/>
            <a:ext cx="2948940" cy="853016"/>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2800" b="0"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566160" y="3251200"/>
            <a:ext cx="2948940" cy="5268384"/>
          </a:xfrm>
        </p:spPr>
        <p:txBody>
          <a:bodyPr/>
          <a:lstStyle>
            <a:lvl1pPr marL="182880" indent="-182880">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ED7FC4-F648-453A-A26F-B36AE6F77750}" type="datetime1">
              <a:rPr lang="en-US" smtClean="0"/>
              <a:t>11/2/2015</a:t>
            </a:fld>
            <a:endParaRPr lang="en-US" dirty="0"/>
          </a:p>
        </p:txBody>
      </p:sp>
      <p:sp>
        <p:nvSpPr>
          <p:cNvPr id="8" name="Footer Placeholder 7"/>
          <p:cNvSpPr>
            <a:spLocks noGrp="1"/>
          </p:cNvSpPr>
          <p:nvPr>
            <p:ph type="ftr" sz="quarter" idx="11"/>
          </p:nvPr>
        </p:nvSpPr>
        <p:spPr/>
        <p:txBody>
          <a:bodyPr/>
          <a:lstStyle/>
          <a:p>
            <a:r>
              <a:rPr lang="en-US" dirty="0" smtClean="0"/>
              <a:t>Contract Remedies</a:t>
            </a:r>
            <a:endParaRPr lang="en-US" dirty="0"/>
          </a:p>
        </p:txBody>
      </p:sp>
      <p:sp>
        <p:nvSpPr>
          <p:cNvPr id="9" name="Slide Number Placeholder 8"/>
          <p:cNvSpPr>
            <a:spLocks noGrp="1"/>
          </p:cNvSpPr>
          <p:nvPr>
            <p:ph type="sldNum" sz="quarter" idx="12"/>
          </p:nvPr>
        </p:nvSpPr>
        <p:spPr/>
        <p:txBody>
          <a:bodyPr/>
          <a:lstStyle/>
          <a:p>
            <a:fld id="{40C82A42-0710-49D9-945B-1558165D24DB}" type="slidenum">
              <a:rPr lang="en-US" smtClean="0"/>
              <a:t>‹#›</a:t>
            </a:fld>
            <a:endParaRPr lang="en-US" dirty="0"/>
          </a:p>
        </p:txBody>
      </p:sp>
      <p:cxnSp>
        <p:nvCxnSpPr>
          <p:cNvPr id="11" name="Straight Connector 10"/>
          <p:cNvCxnSpPr/>
          <p:nvPr/>
        </p:nvCxnSpPr>
        <p:spPr>
          <a:xfrm rot="5400000">
            <a:off x="289858" y="5394663"/>
            <a:ext cx="6278880" cy="5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74E0D-94BB-4FF6-9CE5-7AC522C91996}" type="datetime1">
              <a:rPr lang="en-US" smtClean="0"/>
              <a:t>11/2/2015</a:t>
            </a:fld>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DA72E-59F0-4FE1-9814-E1152DDE1910}" type="datetime1">
              <a:rPr lang="en-US" smtClean="0"/>
              <a:t>11/2/2015</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Contract Remedies</a:t>
            </a:r>
            <a:endParaRPr lang="en-US" dirty="0"/>
          </a:p>
        </p:txBody>
      </p:sp>
      <p:sp>
        <p:nvSpPr>
          <p:cNvPr id="4" name="Slide Number Placeholder 3"/>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056107"/>
            <a:ext cx="1604772" cy="1682496"/>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228850" y="1056107"/>
            <a:ext cx="4286250" cy="74371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840738"/>
            <a:ext cx="1604772" cy="56581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4F0DE-D98A-4F39-AE88-137DCF0CAE24}" type="datetime1">
              <a:rPr lang="en-US" smtClean="0"/>
              <a:t>11/2/2015</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Contract Remedies</a:t>
            </a:r>
            <a:endParaRPr lang="en-US" dirty="0"/>
          </a:p>
        </p:txBody>
      </p:sp>
      <p:sp>
        <p:nvSpPr>
          <p:cNvPr id="7" name="Slide Number Placeholder 6"/>
          <p:cNvSpPr>
            <a:spLocks noGrp="1"/>
          </p:cNvSpPr>
          <p:nvPr>
            <p:ph type="sldNum" sz="quarter" idx="12"/>
          </p:nvPr>
        </p:nvSpPr>
        <p:spPr/>
        <p:txBody>
          <a:bodyPr/>
          <a:lstStyle/>
          <a:p>
            <a:fld id="{40C82A42-0710-49D9-945B-1558165D24DB}" type="slidenum">
              <a:rPr lang="en-US" smtClean="0"/>
              <a:t>‹#›</a:t>
            </a:fld>
            <a:endParaRPr lang="en-US" dirty="0"/>
          </a:p>
        </p:txBody>
      </p:sp>
      <p:cxnSp>
        <p:nvCxnSpPr>
          <p:cNvPr id="9" name="Straight Connector 8"/>
          <p:cNvCxnSpPr/>
          <p:nvPr/>
        </p:nvCxnSpPr>
        <p:spPr>
          <a:xfrm rot="5400000">
            <a:off x="-1636707" y="4774071"/>
            <a:ext cx="743712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056640"/>
            <a:ext cx="1607010" cy="168656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143958" y="1117603"/>
            <a:ext cx="4428293" cy="733394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42900" y="2844800"/>
            <a:ext cx="1604772" cy="5657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87D50-A4C9-401B-9001-6B0F90ADDE1D}" type="datetime1">
              <a:rPr lang="en-US" smtClean="0"/>
              <a:t>11/2/2015</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Contract Remedies</a:t>
            </a:r>
            <a:endParaRPr lang="en-US" dirty="0"/>
          </a:p>
        </p:txBody>
      </p:sp>
      <p:sp>
        <p:nvSpPr>
          <p:cNvPr id="7" name="Slide Number Placeholder 6"/>
          <p:cNvSpPr>
            <a:spLocks noGrp="1"/>
          </p:cNvSpPr>
          <p:nvPr>
            <p:ph type="sldNum" sz="quarter" idx="12"/>
          </p:nvPr>
        </p:nvSpPr>
        <p:spPr/>
        <p:txBody>
          <a:bodyPr/>
          <a:lstStyle/>
          <a:p>
            <a:fld id="{40C82A42-0710-49D9-945B-1558165D24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94381"/>
            <a:ext cx="68580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42900" y="711200"/>
            <a:ext cx="6172200" cy="1320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2133600"/>
            <a:ext cx="6172200" cy="650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685800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342900" y="24384"/>
            <a:ext cx="2171700" cy="438912"/>
          </a:xfrm>
          <a:prstGeom prst="rect">
            <a:avLst/>
          </a:prstGeom>
        </p:spPr>
        <p:txBody>
          <a:bodyPr vert="horz" lIns="91440" tIns="45720" rIns="91440" bIns="45720" rtlCol="0" anchor="ctr"/>
          <a:lstStyle>
            <a:lvl1pPr algn="l">
              <a:defRPr sz="1200">
                <a:solidFill>
                  <a:srgbClr val="FFFFFF"/>
                </a:solidFill>
              </a:defRPr>
            </a:lvl1pPr>
          </a:lstStyle>
          <a:p>
            <a:fld id="{C5FEAB6A-1197-4398-8F42-B7B5C750A453}" type="datetime1">
              <a:rPr lang="en-US" smtClean="0"/>
              <a:t>11/2/2015</a:t>
            </a:fld>
            <a:endParaRPr lang="en-US" dirty="0"/>
          </a:p>
        </p:txBody>
      </p:sp>
      <p:sp>
        <p:nvSpPr>
          <p:cNvPr id="5" name="Footer Placeholder 4"/>
          <p:cNvSpPr>
            <a:spLocks noGrp="1"/>
          </p:cNvSpPr>
          <p:nvPr>
            <p:ph type="ftr" sz="quarter" idx="3"/>
          </p:nvPr>
        </p:nvSpPr>
        <p:spPr>
          <a:xfrm>
            <a:off x="2571750" y="24384"/>
            <a:ext cx="3086100" cy="438912"/>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Contract Remedies</a:t>
            </a:r>
            <a:endParaRPr lang="en-US" dirty="0"/>
          </a:p>
        </p:txBody>
      </p:sp>
      <p:sp>
        <p:nvSpPr>
          <p:cNvPr id="6" name="Slide Number Placeholder 5"/>
          <p:cNvSpPr>
            <a:spLocks noGrp="1"/>
          </p:cNvSpPr>
          <p:nvPr>
            <p:ph type="sldNum" sz="quarter" idx="4"/>
          </p:nvPr>
        </p:nvSpPr>
        <p:spPr>
          <a:xfrm>
            <a:off x="5715000" y="24384"/>
            <a:ext cx="800100" cy="438912"/>
          </a:xfrm>
          <a:prstGeom prst="rect">
            <a:avLst/>
          </a:prstGeom>
        </p:spPr>
        <p:txBody>
          <a:bodyPr vert="horz" lIns="91440" tIns="45720" rIns="91440" bIns="45720" rtlCol="0" anchor="ctr"/>
          <a:lstStyle>
            <a:lvl1pPr algn="l">
              <a:defRPr sz="1400" b="1">
                <a:solidFill>
                  <a:srgbClr val="FFFFFF"/>
                </a:solidFill>
              </a:defRPr>
            </a:lvl1pPr>
          </a:lstStyle>
          <a:p>
            <a:fld id="{40C82A42-0710-49D9-945B-1558165D24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j-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j-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j-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j-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j-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336800"/>
            <a:ext cx="58293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228600" y="3352800"/>
            <a:ext cx="5829300"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1710569"/>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14350" y="5791200"/>
            <a:ext cx="5829300" cy="1727200"/>
          </a:xfrm>
        </p:spPr>
        <p:txBody>
          <a:bodyPr/>
          <a:lstStyle/>
          <a:p>
            <a:pPr eaLnBrk="1" hangingPunct="1"/>
            <a:r>
              <a:rPr lang="en-US" sz="2400" dirty="0" smtClean="0">
                <a:ea typeface="ＭＳ Ｐゴシック" charset="0"/>
              </a:rPr>
              <a:t>Contract Remedies</a:t>
            </a:r>
            <a:endParaRPr lang="en-US" sz="2000" dirty="0">
              <a:solidFill>
                <a:srgbClr val="7030A0"/>
              </a:solidFill>
              <a:ea typeface="ＭＳ Ｐゴシック" charset="0"/>
            </a:endParaRPr>
          </a:p>
        </p:txBody>
      </p:sp>
      <p:sp>
        <p:nvSpPr>
          <p:cNvPr id="14339" name="Rectangle 3"/>
          <p:cNvSpPr>
            <a:spLocks noGrp="1" noChangeArrowheads="1"/>
          </p:cNvSpPr>
          <p:nvPr>
            <p:ph type="subTitle" idx="1"/>
          </p:nvPr>
        </p:nvSpPr>
        <p:spPr>
          <a:xfrm>
            <a:off x="1200150" y="7315200"/>
            <a:ext cx="4686300" cy="1016000"/>
          </a:xfrm>
        </p:spPr>
        <p:txBody>
          <a:bodyPr/>
          <a:lstStyle/>
          <a:p>
            <a:pPr eaLnBrk="1" hangingPunct="1"/>
            <a:r>
              <a:rPr lang="en-US" sz="1600" dirty="0" smtClean="0">
                <a:solidFill>
                  <a:srgbClr val="324C80"/>
                </a:solidFill>
                <a:ea typeface="ＭＳ Ｐゴシック" charset="0"/>
              </a:rPr>
              <a:t>Presented by Greg Tolbert &amp; Mark Lyon</a:t>
            </a:r>
          </a:p>
        </p:txBody>
      </p:sp>
    </p:spTree>
    <p:extLst>
      <p:ext uri="{BB962C8B-B14F-4D97-AF65-F5344CB8AC3E}">
        <p14:creationId xmlns:p14="http://schemas.microsoft.com/office/powerpoint/2010/main" val="1274123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Table Setting</a:t>
            </a:r>
            <a:endParaRPr lang="en-US" dirty="0"/>
          </a:p>
        </p:txBody>
      </p:sp>
      <p:sp>
        <p:nvSpPr>
          <p:cNvPr id="7" name="Text Placeholder 6"/>
          <p:cNvSpPr>
            <a:spLocks noGrp="1"/>
          </p:cNvSpPr>
          <p:nvPr>
            <p:ph type="body" idx="1"/>
          </p:nvPr>
        </p:nvSpPr>
        <p:spPr/>
        <p:txBody>
          <a:bodyPr/>
          <a:lstStyle/>
          <a:p>
            <a:r>
              <a:rPr lang="en-US" dirty="0" smtClean="0"/>
              <a:t>Government Contracts &amp; Remedies</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10</a:t>
            </a:fld>
            <a:endParaRPr lang="en-US" dirty="0"/>
          </a:p>
        </p:txBody>
      </p:sp>
    </p:spTree>
    <p:extLst>
      <p:ext uri="{BB962C8B-B14F-4D97-AF65-F5344CB8AC3E}">
        <p14:creationId xmlns:p14="http://schemas.microsoft.com/office/powerpoint/2010/main" val="34725673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to Do When Breach Occurs</a:t>
            </a:r>
            <a:endParaRPr lang="en-US" dirty="0"/>
          </a:p>
        </p:txBody>
      </p:sp>
      <p:sp>
        <p:nvSpPr>
          <p:cNvPr id="8" name="Content Placeholder 7"/>
          <p:cNvSpPr>
            <a:spLocks noGrp="1"/>
          </p:cNvSpPr>
          <p:nvPr>
            <p:ph idx="1"/>
          </p:nvPr>
        </p:nvSpPr>
        <p:spPr/>
        <p:txBody>
          <a:bodyPr/>
          <a:lstStyle/>
          <a:p>
            <a:r>
              <a:rPr lang="en-US" altLang="en-US" dirty="0"/>
              <a:t>Develop a strategy for resolution</a:t>
            </a:r>
          </a:p>
          <a:p>
            <a:pPr lvl="1"/>
            <a:r>
              <a:rPr lang="en-US" altLang="en-US" dirty="0"/>
              <a:t>Enforce agreement</a:t>
            </a:r>
          </a:p>
          <a:p>
            <a:pPr lvl="1"/>
            <a:r>
              <a:rPr lang="en-US" altLang="en-US" dirty="0"/>
              <a:t>Modify agreement</a:t>
            </a:r>
          </a:p>
          <a:p>
            <a:pPr lvl="1"/>
            <a:r>
              <a:rPr lang="en-US" altLang="en-US" dirty="0"/>
              <a:t>Do nothing</a:t>
            </a:r>
          </a:p>
          <a:p>
            <a:r>
              <a:rPr lang="en-US" altLang="en-US" dirty="0"/>
              <a:t>Action Plan</a:t>
            </a:r>
          </a:p>
          <a:p>
            <a:pPr lvl="1"/>
            <a:r>
              <a:rPr lang="en-US" altLang="en-US" dirty="0"/>
              <a:t>Act promptly</a:t>
            </a:r>
          </a:p>
          <a:p>
            <a:pPr lvl="1"/>
            <a:r>
              <a:rPr lang="en-US" altLang="en-US" dirty="0"/>
              <a:t>Provide notice</a:t>
            </a:r>
          </a:p>
          <a:p>
            <a:pPr lvl="1"/>
            <a:r>
              <a:rPr lang="en-US" altLang="en-US" dirty="0"/>
              <a:t>Mitigate </a:t>
            </a:r>
            <a:r>
              <a:rPr lang="en-US" altLang="en-US" dirty="0" smtClean="0"/>
              <a:t>damages</a:t>
            </a:r>
          </a:p>
          <a:p>
            <a:pPr lvl="1"/>
            <a:r>
              <a:rPr lang="en-US" altLang="en-US" dirty="0" smtClean="0"/>
              <a:t>Think end game</a:t>
            </a:r>
            <a:endParaRPr lang="en-US" altLang="en-US" dirty="0"/>
          </a:p>
          <a:p>
            <a:r>
              <a:rPr lang="en-US" altLang="en-US" dirty="0"/>
              <a:t>Contact your attorney</a:t>
            </a:r>
          </a:p>
        </p:txBody>
      </p:sp>
      <p:sp>
        <p:nvSpPr>
          <p:cNvPr id="5" name="Footer Placeholder 4"/>
          <p:cNvSpPr>
            <a:spLocks noGrp="1"/>
          </p:cNvSpPr>
          <p:nvPr>
            <p:ph type="ftr" sz="quarter" idx="11"/>
          </p:nvPr>
        </p:nvSpPr>
        <p:spPr/>
        <p:txBody>
          <a:body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100</a:t>
            </a:fld>
            <a:endParaRPr lang="en-US" dirty="0"/>
          </a:p>
        </p:txBody>
      </p:sp>
    </p:spTree>
    <p:extLst>
      <p:ext uri="{BB962C8B-B14F-4D97-AF65-F5344CB8AC3E}">
        <p14:creationId xmlns:p14="http://schemas.microsoft.com/office/powerpoint/2010/main" val="1119029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Must Do</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101</a:t>
            </a:fld>
            <a:endParaRPr lang="en-US" sz="1000" dirty="0"/>
          </a:p>
        </p:txBody>
      </p:sp>
      <p:sp>
        <p:nvSpPr>
          <p:cNvPr id="5" name="Content Placeholder 4"/>
          <p:cNvSpPr>
            <a:spLocks noGrp="1"/>
          </p:cNvSpPr>
          <p:nvPr>
            <p:ph sz="quarter" idx="1"/>
          </p:nvPr>
        </p:nvSpPr>
        <p:spPr/>
        <p:txBody>
          <a:bodyPr/>
          <a:lstStyle/>
          <a:p>
            <a:r>
              <a:rPr lang="en-US" dirty="0" smtClean="0"/>
              <a:t>Mitigate damages.  Avoidable damages are not recoverable.</a:t>
            </a:r>
          </a:p>
          <a:p>
            <a:pPr marL="274320" lvl="1" indent="0">
              <a:buNone/>
            </a:pPr>
            <a:r>
              <a:rPr lang="en-US" i="1" dirty="0" smtClean="0"/>
              <a:t>Westland Construction Co. v. Christ Berg, Inc.</a:t>
            </a:r>
            <a:r>
              <a:rPr lang="en-US" dirty="0" smtClean="0"/>
              <a:t>, 35 Wn. 2d 824 (1950)</a:t>
            </a:r>
          </a:p>
          <a:p>
            <a:pPr>
              <a:spcBef>
                <a:spcPts val="1800"/>
              </a:spcBef>
            </a:pPr>
            <a:r>
              <a:rPr lang="en-US" dirty="0" smtClean="0"/>
              <a:t>Comply with contract – e.g.,</a:t>
            </a:r>
          </a:p>
          <a:p>
            <a:pPr lvl="1">
              <a:spcBef>
                <a:spcPts val="1200"/>
              </a:spcBef>
            </a:pPr>
            <a:r>
              <a:rPr lang="en-US" dirty="0" smtClean="0"/>
              <a:t>Notice</a:t>
            </a:r>
          </a:p>
          <a:p>
            <a:pPr lvl="1">
              <a:spcBef>
                <a:spcPts val="1200"/>
              </a:spcBef>
            </a:pPr>
            <a:r>
              <a:rPr lang="en-US" dirty="0" smtClean="0"/>
              <a:t>Dispute resolution</a:t>
            </a:r>
            <a:endParaRPr lang="en-US" dirty="0"/>
          </a:p>
        </p:txBody>
      </p:sp>
    </p:spTree>
    <p:extLst>
      <p:ext uri="{BB962C8B-B14F-4D97-AF65-F5344CB8AC3E}">
        <p14:creationId xmlns:p14="http://schemas.microsoft.com/office/powerpoint/2010/main" val="10291047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Takeaway Messages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40C82A42-0710-49D9-945B-1558165D24DB}" type="slidenum">
              <a:rPr lang="en-US" smtClean="0"/>
              <a:t>102</a:t>
            </a:fld>
            <a:endParaRPr lang="en-US" dirty="0"/>
          </a:p>
        </p:txBody>
      </p:sp>
      <p:sp>
        <p:nvSpPr>
          <p:cNvPr id="3" name="Footer Placeholder 2"/>
          <p:cNvSpPr>
            <a:spLocks noGrp="1"/>
          </p:cNvSpPr>
          <p:nvPr>
            <p:ph type="ftr" sz="quarter" idx="11"/>
          </p:nvPr>
        </p:nvSpPr>
        <p:spPr/>
        <p:txBody>
          <a:bodyPr/>
          <a:lstStyle/>
          <a:p>
            <a:r>
              <a:rPr lang="en-US" dirty="0" smtClean="0"/>
              <a:t>Contract Remedies</a:t>
            </a:r>
            <a:endParaRPr lang="en-US" dirty="0"/>
          </a:p>
        </p:txBody>
      </p:sp>
    </p:spTree>
    <p:extLst>
      <p:ext uri="{BB962C8B-B14F-4D97-AF65-F5344CB8AC3E}">
        <p14:creationId xmlns:p14="http://schemas.microsoft.com/office/powerpoint/2010/main" val="39636732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Contracts are business tools</a:t>
            </a:r>
          </a:p>
          <a:p>
            <a:pPr>
              <a:spcBef>
                <a:spcPts val="1800"/>
              </a:spcBef>
            </a:pPr>
            <a:r>
              <a:rPr lang="en-US" dirty="0" smtClean="0"/>
              <a:t>Plan ahead</a:t>
            </a:r>
          </a:p>
          <a:p>
            <a:pPr>
              <a:spcBef>
                <a:spcPts val="1800"/>
              </a:spcBef>
            </a:pPr>
            <a:r>
              <a:rPr lang="en-US" dirty="0" smtClean="0"/>
              <a:t>Be prepared</a:t>
            </a:r>
          </a:p>
          <a:p>
            <a:pPr>
              <a:spcBef>
                <a:spcPts val="1800"/>
              </a:spcBef>
            </a:pPr>
            <a:r>
              <a:rPr lang="en-US" dirty="0" smtClean="0"/>
              <a:t>Know your limits</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103</a:t>
            </a:fld>
            <a:endParaRPr lang="en-US" dirty="0"/>
          </a:p>
        </p:txBody>
      </p:sp>
    </p:spTree>
    <p:extLst>
      <p:ext uri="{BB962C8B-B14F-4D97-AF65-F5344CB8AC3E}">
        <p14:creationId xmlns:p14="http://schemas.microsoft.com/office/powerpoint/2010/main" val="19919639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40C82A42-0710-49D9-945B-1558165D24DB}" type="slidenum">
              <a:rPr lang="en-US" smtClean="0"/>
              <a:t>104</a:t>
            </a:fld>
            <a:endParaRPr lang="en-US" dirty="0"/>
          </a:p>
        </p:txBody>
      </p:sp>
      <p:sp>
        <p:nvSpPr>
          <p:cNvPr id="3" name="Footer Placeholder 2"/>
          <p:cNvSpPr>
            <a:spLocks noGrp="1"/>
          </p:cNvSpPr>
          <p:nvPr>
            <p:ph type="ftr" sz="quarter" idx="11"/>
          </p:nvPr>
        </p:nvSpPr>
        <p:spPr/>
        <p:txBody>
          <a:bodyPr/>
          <a:lstStyle/>
          <a:p>
            <a:r>
              <a:rPr lang="en-US" dirty="0" smtClean="0"/>
              <a:t>Contract Remedies</a:t>
            </a:r>
            <a:endParaRPr lang="en-US" dirty="0"/>
          </a:p>
        </p:txBody>
      </p:sp>
    </p:spTree>
    <p:extLst>
      <p:ext uri="{BB962C8B-B14F-4D97-AF65-F5344CB8AC3E}">
        <p14:creationId xmlns:p14="http://schemas.microsoft.com/office/powerpoint/2010/main" val="12596594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105</a:t>
            </a:fld>
            <a:endParaRPr lang="en-US" sz="10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214681532"/>
              </p:ext>
            </p:extLst>
          </p:nvPr>
        </p:nvGraphicFramePr>
        <p:xfrm>
          <a:off x="457200" y="2057400"/>
          <a:ext cx="6057900" cy="6492239"/>
        </p:xfrm>
        <a:graphic>
          <a:graphicData uri="http://schemas.openxmlformats.org/drawingml/2006/table">
            <a:tbl>
              <a:tblPr firstRow="1" bandRow="1">
                <a:tableStyleId>{B301B821-A1FF-4177-AEE7-76D212191A09}</a:tableStyleId>
              </a:tblPr>
              <a:tblGrid>
                <a:gridCol w="1662953"/>
                <a:gridCol w="2217271"/>
                <a:gridCol w="2177676"/>
              </a:tblGrid>
              <a:tr h="425721">
                <a:tc>
                  <a:txBody>
                    <a:bodyPr/>
                    <a:lstStyle/>
                    <a:p>
                      <a:pPr algn="ctr"/>
                      <a:r>
                        <a:rPr lang="en-US" sz="1600" dirty="0" smtClean="0">
                          <a:latin typeface="+mj-lt"/>
                        </a:rPr>
                        <a:t>Term</a:t>
                      </a:r>
                      <a:endParaRPr lang="en-US" sz="1600" dirty="0">
                        <a:latin typeface="+mj-lt"/>
                      </a:endParaRPr>
                    </a:p>
                  </a:txBody>
                  <a:tcPr/>
                </a:tc>
                <a:tc>
                  <a:txBody>
                    <a:bodyPr/>
                    <a:lstStyle/>
                    <a:p>
                      <a:pPr algn="ctr"/>
                      <a:r>
                        <a:rPr lang="en-US" sz="1600" dirty="0" smtClean="0">
                          <a:latin typeface="+mj-lt"/>
                        </a:rPr>
                        <a:t>AKA</a:t>
                      </a:r>
                      <a:endParaRPr lang="en-US" sz="1600" dirty="0">
                        <a:latin typeface="+mj-lt"/>
                      </a:endParaRPr>
                    </a:p>
                  </a:txBody>
                  <a:tcPr/>
                </a:tc>
                <a:tc>
                  <a:txBody>
                    <a:bodyPr/>
                    <a:lstStyle/>
                    <a:p>
                      <a:pPr algn="ctr"/>
                      <a:r>
                        <a:rPr lang="en-US" sz="1600" dirty="0" smtClean="0">
                          <a:latin typeface="+mj-lt"/>
                        </a:rPr>
                        <a:t>Examples</a:t>
                      </a:r>
                      <a:endParaRPr lang="en-US" sz="1600" dirty="0">
                        <a:latin typeface="+mj-lt"/>
                      </a:endParaRPr>
                    </a:p>
                  </a:txBody>
                  <a:tcPr/>
                </a:tc>
              </a:tr>
              <a:tr h="745011">
                <a:tc>
                  <a:txBody>
                    <a:bodyPr/>
                    <a:lstStyle/>
                    <a:p>
                      <a:r>
                        <a:rPr lang="en-US" sz="1600" dirty="0" smtClean="0">
                          <a:latin typeface="+mj-lt"/>
                        </a:rPr>
                        <a:t>Compensatory Damages</a:t>
                      </a:r>
                      <a:endParaRPr lang="en-US" sz="1600" dirty="0">
                        <a:latin typeface="+mj-lt"/>
                      </a:endParaRPr>
                    </a:p>
                  </a:txBody>
                  <a:tcPr anchor="ctr"/>
                </a:tc>
                <a:tc>
                  <a:txBody>
                    <a:bodyPr/>
                    <a:lstStyle/>
                    <a:p>
                      <a:pPr marL="285750" indent="-285750">
                        <a:buFont typeface="Wingdings" panose="05000000000000000000" pitchFamily="2" charset="2"/>
                        <a:buChar char="§"/>
                      </a:pPr>
                      <a:r>
                        <a:rPr lang="en-US" sz="1600" dirty="0" smtClean="0">
                          <a:latin typeface="+mj-lt"/>
                        </a:rPr>
                        <a:t>Actual Damages</a:t>
                      </a:r>
                    </a:p>
                    <a:p>
                      <a:pPr marL="285750" indent="-285750">
                        <a:buFont typeface="Wingdings" panose="05000000000000000000" pitchFamily="2" charset="2"/>
                        <a:buChar char="§"/>
                      </a:pPr>
                      <a:r>
                        <a:rPr lang="en-US" sz="1600" dirty="0" smtClean="0">
                          <a:latin typeface="+mj-lt"/>
                        </a:rPr>
                        <a:t>Direct Damages</a:t>
                      </a:r>
                      <a:endParaRPr lang="en-US" sz="1600" dirty="0">
                        <a:latin typeface="+mj-lt"/>
                      </a:endParaRPr>
                    </a:p>
                  </a:txBody>
                  <a:tcPr anchor="ctr"/>
                </a:tc>
                <a:tc>
                  <a:txBody>
                    <a:bodyPr/>
                    <a:lstStyle/>
                    <a:p>
                      <a:pPr marL="285750" indent="-285750">
                        <a:buFont typeface="Arial" panose="020B0604020202020204" pitchFamily="34" charset="0"/>
                        <a:buChar char="•"/>
                      </a:pPr>
                      <a:r>
                        <a:rPr lang="en-US" sz="1600" dirty="0" smtClean="0">
                          <a:latin typeface="+mj-lt"/>
                        </a:rPr>
                        <a:t>Direct losses &amp; costs</a:t>
                      </a:r>
                      <a:endParaRPr lang="en-US" sz="1600" dirty="0">
                        <a:latin typeface="+mj-lt"/>
                      </a:endParaRPr>
                    </a:p>
                  </a:txBody>
                  <a:tcPr anchor="ctr"/>
                </a:tc>
              </a:tr>
              <a:tr h="1702883">
                <a:tc>
                  <a:txBody>
                    <a:bodyPr/>
                    <a:lstStyle/>
                    <a:p>
                      <a:r>
                        <a:rPr lang="en-US" sz="1600" dirty="0" smtClean="0">
                          <a:latin typeface="+mj-lt"/>
                        </a:rPr>
                        <a:t>Consequential Damages</a:t>
                      </a:r>
                      <a:endParaRPr lang="en-US" sz="1600" dirty="0">
                        <a:latin typeface="+mj-lt"/>
                      </a:endParaRPr>
                    </a:p>
                  </a:txBody>
                  <a:tcPr anchor="ctr"/>
                </a:tc>
                <a:tc>
                  <a:txBody>
                    <a:bodyPr/>
                    <a:lstStyle/>
                    <a:p>
                      <a:pPr marL="285750" indent="-285750">
                        <a:buFont typeface="Wingdings" panose="05000000000000000000" pitchFamily="2" charset="2"/>
                        <a:buChar char="§"/>
                      </a:pPr>
                      <a:r>
                        <a:rPr lang="en-US" sz="1600" dirty="0" smtClean="0">
                          <a:latin typeface="+mj-lt"/>
                        </a:rPr>
                        <a:t>Indirect Damages</a:t>
                      </a:r>
                    </a:p>
                  </a:txBody>
                  <a:tcPr anchor="ctr"/>
                </a:tc>
                <a:tc>
                  <a:txBody>
                    <a:bodyPr/>
                    <a:lstStyle/>
                    <a:p>
                      <a:pPr marL="285750" indent="-285750">
                        <a:buFont typeface="Arial" panose="020B0604020202020204" pitchFamily="34" charset="0"/>
                        <a:buChar char="•"/>
                      </a:pPr>
                      <a:r>
                        <a:rPr lang="en-US" sz="1600" dirty="0" smtClean="0">
                          <a:latin typeface="+mj-lt"/>
                        </a:rPr>
                        <a:t>Lost profits</a:t>
                      </a:r>
                    </a:p>
                    <a:p>
                      <a:pPr marL="285750" indent="-285750">
                        <a:buFont typeface="Arial" panose="020B0604020202020204" pitchFamily="34" charset="0"/>
                        <a:buChar char="•"/>
                      </a:pPr>
                      <a:r>
                        <a:rPr lang="en-US" sz="1600" dirty="0" smtClean="0">
                          <a:latin typeface="+mj-lt"/>
                        </a:rPr>
                        <a:t>Lost use</a:t>
                      </a:r>
                    </a:p>
                    <a:p>
                      <a:pPr marL="285750" indent="-285750">
                        <a:buFont typeface="Arial" panose="020B0604020202020204" pitchFamily="34" charset="0"/>
                        <a:buChar char="•"/>
                      </a:pPr>
                      <a:r>
                        <a:rPr lang="en-US" sz="1600" dirty="0" smtClean="0">
                          <a:latin typeface="+mj-lt"/>
                        </a:rPr>
                        <a:t>Damage to business reputation</a:t>
                      </a:r>
                      <a:endParaRPr lang="en-US" sz="1600" dirty="0">
                        <a:latin typeface="+mj-lt"/>
                      </a:endParaRPr>
                    </a:p>
                  </a:txBody>
                  <a:tcPr anchor="ctr"/>
                </a:tc>
              </a:tr>
              <a:tr h="1064301">
                <a:tc>
                  <a:txBody>
                    <a:bodyPr/>
                    <a:lstStyle/>
                    <a:p>
                      <a:r>
                        <a:rPr lang="en-US" sz="1600" dirty="0" smtClean="0">
                          <a:latin typeface="+mj-lt"/>
                        </a:rPr>
                        <a:t>Incidental Damages</a:t>
                      </a:r>
                      <a:endParaRPr lang="en-US" sz="1600" dirty="0">
                        <a:latin typeface="+mj-lt"/>
                      </a:endParaRPr>
                    </a:p>
                  </a:txBody>
                  <a:tcPr anchor="ctr"/>
                </a:tc>
                <a:tc>
                  <a:txBody>
                    <a:bodyPr/>
                    <a:lstStyle/>
                    <a:p>
                      <a:endParaRPr lang="en-US" sz="1600" dirty="0">
                        <a:latin typeface="+mj-lt"/>
                      </a:endParaRPr>
                    </a:p>
                  </a:txBody>
                  <a:tcPr anchor="ctr"/>
                </a:tc>
                <a:tc>
                  <a:txBody>
                    <a:bodyPr/>
                    <a:lstStyle/>
                    <a:p>
                      <a:pPr marL="285750" indent="-285750">
                        <a:buFont typeface="Arial" panose="020B0604020202020204" pitchFamily="34" charset="0"/>
                        <a:buChar char="•"/>
                      </a:pPr>
                      <a:r>
                        <a:rPr lang="en-US" sz="1600" dirty="0" smtClean="0">
                          <a:latin typeface="+mj-lt"/>
                        </a:rPr>
                        <a:t>Any reasonable expenses incident to the breach</a:t>
                      </a:r>
                      <a:endParaRPr lang="en-US" sz="1600" dirty="0">
                        <a:latin typeface="+mj-lt"/>
                      </a:endParaRPr>
                    </a:p>
                  </a:txBody>
                  <a:tcPr anchor="ctr"/>
                </a:tc>
              </a:tr>
              <a:tr h="745011">
                <a:tc>
                  <a:txBody>
                    <a:bodyPr/>
                    <a:lstStyle/>
                    <a:p>
                      <a:r>
                        <a:rPr lang="en-US" sz="1600" dirty="0" smtClean="0">
                          <a:latin typeface="+mj-lt"/>
                        </a:rPr>
                        <a:t>Nominal Damages</a:t>
                      </a:r>
                      <a:endParaRPr lang="en-US" sz="1600" dirty="0">
                        <a:latin typeface="+mj-lt"/>
                      </a:endParaRPr>
                    </a:p>
                  </a:txBody>
                  <a:tcPr anchor="ctr"/>
                </a:tc>
                <a:tc>
                  <a:txBody>
                    <a:bodyPr/>
                    <a:lstStyle/>
                    <a:p>
                      <a:pPr marL="285750" indent="-285750">
                        <a:buFont typeface="Wingdings" panose="05000000000000000000" pitchFamily="2" charset="2"/>
                        <a:buChar char="§"/>
                      </a:pPr>
                      <a:r>
                        <a:rPr lang="en-US" sz="1600" dirty="0" smtClean="0">
                          <a:latin typeface="+mj-lt"/>
                        </a:rPr>
                        <a:t>Symbolic Damages</a:t>
                      </a:r>
                      <a:endParaRPr lang="en-US" sz="1600" dirty="0">
                        <a:latin typeface="+mj-lt"/>
                      </a:endParaRPr>
                    </a:p>
                  </a:txBody>
                  <a:tcPr anchor="ctr"/>
                </a:tc>
                <a:tc>
                  <a:txBody>
                    <a:bodyPr/>
                    <a:lstStyle/>
                    <a:p>
                      <a:pPr marL="285750" indent="-285750">
                        <a:buFont typeface="Arial" panose="020B0604020202020204" pitchFamily="34" charset="0"/>
                        <a:buChar char="•"/>
                      </a:pPr>
                      <a:r>
                        <a:rPr lang="en-US" sz="1600" dirty="0" smtClean="0">
                          <a:latin typeface="+mj-lt"/>
                        </a:rPr>
                        <a:t>$1</a:t>
                      </a:r>
                      <a:endParaRPr lang="en-US" sz="1600" dirty="0">
                        <a:latin typeface="+mj-lt"/>
                      </a:endParaRPr>
                    </a:p>
                  </a:txBody>
                  <a:tcPr anchor="ctr"/>
                </a:tc>
              </a:tr>
              <a:tr h="745011">
                <a:tc>
                  <a:txBody>
                    <a:bodyPr/>
                    <a:lstStyle/>
                    <a:p>
                      <a:r>
                        <a:rPr lang="en-US" sz="1600" dirty="0" smtClean="0">
                          <a:latin typeface="+mj-lt"/>
                        </a:rPr>
                        <a:t>Punitive Damages</a:t>
                      </a:r>
                      <a:endParaRPr lang="en-US" sz="1600" dirty="0">
                        <a:latin typeface="+mj-lt"/>
                      </a:endParaRPr>
                    </a:p>
                  </a:txBody>
                  <a:tcPr anchor="ctr"/>
                </a:tc>
                <a:tc>
                  <a:txBody>
                    <a:bodyPr/>
                    <a:lstStyle/>
                    <a:p>
                      <a:pPr marL="285750" indent="-285750">
                        <a:buFont typeface="Wingdings" panose="05000000000000000000" pitchFamily="2" charset="2"/>
                        <a:buChar char="§"/>
                      </a:pPr>
                      <a:r>
                        <a:rPr lang="en-US" sz="1600" dirty="0" smtClean="0">
                          <a:latin typeface="+mj-lt"/>
                        </a:rPr>
                        <a:t>Exemplary Damages</a:t>
                      </a:r>
                      <a:endParaRPr lang="en-US" sz="1600" dirty="0">
                        <a:latin typeface="+mj-lt"/>
                      </a:endParaRPr>
                    </a:p>
                  </a:txBody>
                  <a:tcPr anchor="ctr"/>
                </a:tc>
                <a:tc>
                  <a:txBody>
                    <a:bodyPr/>
                    <a:lstStyle/>
                    <a:p>
                      <a:endParaRPr lang="en-US" sz="1600" dirty="0">
                        <a:latin typeface="+mj-lt"/>
                      </a:endParaRPr>
                    </a:p>
                  </a:txBody>
                  <a:tcPr anchor="ctr"/>
                </a:tc>
              </a:tr>
              <a:tr h="1064301">
                <a:tc>
                  <a:txBody>
                    <a:bodyPr/>
                    <a:lstStyle/>
                    <a:p>
                      <a:r>
                        <a:rPr lang="en-US" sz="1600" dirty="0" smtClean="0">
                          <a:latin typeface="+mj-lt"/>
                        </a:rPr>
                        <a:t>Liquidated Damages</a:t>
                      </a:r>
                      <a:endParaRPr lang="en-US" sz="1600" dirty="0">
                        <a:latin typeface="+mj-lt"/>
                      </a:endParaRPr>
                    </a:p>
                  </a:txBody>
                  <a:tcPr anchor="ctr"/>
                </a:tc>
                <a:tc>
                  <a:txBody>
                    <a:bodyPr/>
                    <a:lstStyle/>
                    <a:p>
                      <a:pPr marL="285750" indent="-285750">
                        <a:buFont typeface="Wingdings" panose="05000000000000000000" pitchFamily="2" charset="2"/>
                        <a:buChar char="§"/>
                      </a:pPr>
                      <a:r>
                        <a:rPr lang="en-US" sz="1600" dirty="0" smtClean="0">
                          <a:latin typeface="+mj-lt"/>
                        </a:rPr>
                        <a:t>Stipulated Damages</a:t>
                      </a:r>
                    </a:p>
                    <a:p>
                      <a:pPr marL="285750" indent="-285750">
                        <a:buFont typeface="Wingdings" panose="05000000000000000000" pitchFamily="2" charset="2"/>
                        <a:buChar char="§"/>
                      </a:pPr>
                      <a:r>
                        <a:rPr lang="en-US" sz="1600" dirty="0" smtClean="0">
                          <a:latin typeface="+mj-lt"/>
                        </a:rPr>
                        <a:t>Agreed Damages</a:t>
                      </a:r>
                      <a:endParaRPr lang="en-US" sz="1600" dirty="0">
                        <a:latin typeface="+mj-lt"/>
                      </a:endParaRPr>
                    </a:p>
                  </a:txBody>
                  <a:tcPr anchor="ctr"/>
                </a:tc>
                <a:tc>
                  <a:txBody>
                    <a:bodyPr/>
                    <a:lstStyle/>
                    <a:p>
                      <a:pPr marL="285750" indent="-285750">
                        <a:buFont typeface="Arial" panose="020B0604020202020204" pitchFamily="34" charset="0"/>
                        <a:buChar char="•"/>
                      </a:pPr>
                      <a:r>
                        <a:rPr lang="en-US" sz="1600" dirty="0" smtClean="0">
                          <a:latin typeface="+mj-lt"/>
                        </a:rPr>
                        <a:t>$100/day of delay</a:t>
                      </a:r>
                      <a:endParaRPr lang="en-US" sz="1600" dirty="0">
                        <a:latin typeface="+mj-lt"/>
                      </a:endParaRPr>
                    </a:p>
                  </a:txBody>
                  <a:tcPr anchor="ctr"/>
                </a:tc>
              </a:tr>
            </a:tbl>
          </a:graphicData>
        </a:graphic>
      </p:graphicFrame>
    </p:spTree>
    <p:extLst>
      <p:ext uri="{BB962C8B-B14F-4D97-AF65-F5344CB8AC3E}">
        <p14:creationId xmlns:p14="http://schemas.microsoft.com/office/powerpoint/2010/main" val="37957058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0C82A42-0710-49D9-945B-1558165D24DB}" type="slidenum">
              <a:rPr lang="en-US" smtClean="0"/>
              <a:t>106</a:t>
            </a:fld>
            <a:endParaRPr lang="en-US" dirty="0"/>
          </a:p>
        </p:txBody>
      </p:sp>
      <p:sp>
        <p:nvSpPr>
          <p:cNvPr id="5" name="Footer Placeholder 4"/>
          <p:cNvSpPr>
            <a:spLocks noGrp="1"/>
          </p:cNvSpPr>
          <p:nvPr>
            <p:ph type="ftr" sz="quarter" idx="11"/>
          </p:nvPr>
        </p:nvSpPr>
        <p:spPr/>
        <p:txBody>
          <a:bodyPr/>
          <a:lstStyle/>
          <a:p>
            <a:r>
              <a:rPr lang="en-US" dirty="0" smtClean="0"/>
              <a:t>Contract Remedies</a:t>
            </a:r>
            <a:endParaRPr lang="en-US" dirty="0"/>
          </a:p>
        </p:txBody>
      </p:sp>
    </p:spTree>
    <p:extLst>
      <p:ext uri="{BB962C8B-B14F-4D97-AF65-F5344CB8AC3E}">
        <p14:creationId xmlns:p14="http://schemas.microsoft.com/office/powerpoint/2010/main" val="41398736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80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Expectation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868238"/>
              </p:ext>
            </p:extLst>
          </p:nvPr>
        </p:nvGraphicFramePr>
        <p:xfrm>
          <a:off x="342900" y="2133600"/>
          <a:ext cx="617220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11</a:t>
            </a:fld>
            <a:endParaRPr lang="en-US" dirty="0"/>
          </a:p>
        </p:txBody>
      </p:sp>
    </p:spTree>
    <p:extLst>
      <p:ext uri="{BB962C8B-B14F-4D97-AF65-F5344CB8AC3E}">
        <p14:creationId xmlns:p14="http://schemas.microsoft.com/office/powerpoint/2010/main" val="30559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The Reality</a:t>
            </a:r>
            <a:endParaRPr lang="en-US" dirty="0"/>
          </a:p>
        </p:txBody>
      </p:sp>
      <p:sp>
        <p:nvSpPr>
          <p:cNvPr id="17" name="Content Placeholder 16"/>
          <p:cNvSpPr>
            <a:spLocks noGrp="1"/>
          </p:cNvSpPr>
          <p:nvPr>
            <p:ph sz="half" idx="1"/>
          </p:nvPr>
        </p:nvSpPr>
        <p:spPr/>
        <p:txBody>
          <a:bodyPr/>
          <a:lstStyle/>
          <a:p>
            <a:r>
              <a:rPr lang="en-US" dirty="0" smtClean="0"/>
              <a:t>Contracts often can be</a:t>
            </a:r>
          </a:p>
          <a:p>
            <a:pPr lvl="1">
              <a:spcBef>
                <a:spcPts val="1200"/>
              </a:spcBef>
            </a:pPr>
            <a:r>
              <a:rPr lang="en-US" dirty="0" smtClean="0"/>
              <a:t>Complicated</a:t>
            </a:r>
          </a:p>
          <a:p>
            <a:pPr lvl="1">
              <a:spcBef>
                <a:spcPts val="1200"/>
              </a:spcBef>
            </a:pPr>
            <a:r>
              <a:rPr lang="en-US" dirty="0" smtClean="0"/>
              <a:t>Nuanced</a:t>
            </a:r>
          </a:p>
          <a:p>
            <a:pPr lvl="1">
              <a:spcBef>
                <a:spcPts val="1200"/>
              </a:spcBef>
            </a:pPr>
            <a:r>
              <a:rPr lang="en-US" dirty="0" smtClean="0"/>
              <a:t>Adversarial</a:t>
            </a:r>
          </a:p>
          <a:p>
            <a:pPr lvl="1">
              <a:spcBef>
                <a:spcPts val="1200"/>
              </a:spcBef>
            </a:pPr>
            <a:r>
              <a:rPr lang="en-US" dirty="0" smtClean="0"/>
              <a:t>Protracted</a:t>
            </a:r>
            <a:endParaRPr lang="en-US" dirty="0"/>
          </a:p>
        </p:txBody>
      </p:sp>
      <p:pic>
        <p:nvPicPr>
          <p:cNvPr id="19" name="Content Placeholder 1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429000" y="2286001"/>
            <a:ext cx="3028950" cy="2015732"/>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12</a:t>
            </a:fld>
            <a:endParaRPr lang="en-US"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5094515"/>
            <a:ext cx="3048000" cy="2186940"/>
          </a:xfrm>
          <a:prstGeom prst="rect">
            <a:avLst/>
          </a:prstGeom>
        </p:spPr>
      </p:pic>
    </p:spTree>
    <p:extLst>
      <p:ext uri="{BB962C8B-B14F-4D97-AF65-F5344CB8AC3E}">
        <p14:creationId xmlns:p14="http://schemas.microsoft.com/office/powerpoint/2010/main" val="120891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Contracts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39694"/>
            <a:ext cx="5943600" cy="4474911"/>
          </a:xfrm>
        </p:spPr>
      </p:pic>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13</a:t>
            </a:fld>
            <a:endParaRPr lang="en-US" dirty="0"/>
          </a:p>
        </p:txBody>
      </p:sp>
    </p:spTree>
    <p:extLst>
      <p:ext uri="{BB962C8B-B14F-4D97-AF65-F5344CB8AC3E}">
        <p14:creationId xmlns:p14="http://schemas.microsoft.com/office/powerpoint/2010/main" val="134589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Contracting</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3217863"/>
            <a:ext cx="5619750" cy="4333875"/>
          </a:xfrm>
        </p:spPr>
      </p:pic>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14</a:t>
            </a:fld>
            <a:endParaRPr lang="en-US" dirty="0"/>
          </a:p>
        </p:txBody>
      </p:sp>
    </p:spTree>
    <p:extLst>
      <p:ext uri="{BB962C8B-B14F-4D97-AF65-F5344CB8AC3E}">
        <p14:creationId xmlns:p14="http://schemas.microsoft.com/office/powerpoint/2010/main" val="391137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Contracts</a:t>
            </a:r>
            <a:endParaRPr lang="en-US" dirty="0"/>
          </a:p>
        </p:txBody>
      </p:sp>
      <p:sp>
        <p:nvSpPr>
          <p:cNvPr id="3" name="Content Placeholder 2"/>
          <p:cNvSpPr>
            <a:spLocks noGrp="1"/>
          </p:cNvSpPr>
          <p:nvPr>
            <p:ph sz="half" idx="1"/>
          </p:nvPr>
        </p:nvSpPr>
        <p:spPr/>
        <p:txBody>
          <a:bodyPr/>
          <a:lstStyle/>
          <a:p>
            <a:r>
              <a:rPr lang="en-US" dirty="0" smtClean="0"/>
              <a:t>Types</a:t>
            </a:r>
          </a:p>
          <a:p>
            <a:pPr lvl="1">
              <a:spcBef>
                <a:spcPts val="1200"/>
              </a:spcBef>
            </a:pPr>
            <a:r>
              <a:rPr lang="en-US" dirty="0" smtClean="0"/>
              <a:t>Goods</a:t>
            </a:r>
          </a:p>
          <a:p>
            <a:pPr lvl="1">
              <a:spcBef>
                <a:spcPts val="1200"/>
              </a:spcBef>
            </a:pPr>
            <a:r>
              <a:rPr lang="en-US" dirty="0" smtClean="0"/>
              <a:t>Services</a:t>
            </a:r>
          </a:p>
          <a:p>
            <a:pPr lvl="1">
              <a:spcBef>
                <a:spcPts val="1200"/>
              </a:spcBef>
            </a:pPr>
            <a:r>
              <a:rPr lang="en-US" dirty="0" smtClean="0"/>
              <a:t>Public works</a:t>
            </a:r>
          </a:p>
          <a:p>
            <a:pPr lvl="1">
              <a:spcBef>
                <a:spcPts val="1200"/>
              </a:spcBef>
            </a:pPr>
            <a:r>
              <a:rPr lang="en-US" dirty="0" smtClean="0"/>
              <a:t>Real Property</a:t>
            </a:r>
          </a:p>
          <a:p>
            <a:pPr>
              <a:spcBef>
                <a:spcPts val="1800"/>
              </a:spcBef>
            </a:pPr>
            <a:r>
              <a:rPr lang="en-US" dirty="0" smtClean="0"/>
              <a:t>Deal side</a:t>
            </a:r>
          </a:p>
          <a:p>
            <a:pPr lvl="1"/>
            <a:r>
              <a:rPr lang="en-US" dirty="0" smtClean="0"/>
              <a:t>Government usually is the buyer</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52800" y="2057402"/>
            <a:ext cx="3028950" cy="2163535"/>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15</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4876800"/>
            <a:ext cx="2798064" cy="1917192"/>
          </a:xfrm>
          <a:prstGeom prst="rect">
            <a:avLst/>
          </a:prstGeom>
        </p:spPr>
      </p:pic>
    </p:spTree>
    <p:extLst>
      <p:ext uri="{BB962C8B-B14F-4D97-AF65-F5344CB8AC3E}">
        <p14:creationId xmlns:p14="http://schemas.microsoft.com/office/powerpoint/2010/main" val="337313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Implications</a:t>
            </a:r>
            <a:endParaRPr lang="en-US" dirty="0"/>
          </a:p>
        </p:txBody>
      </p:sp>
      <p:sp>
        <p:nvSpPr>
          <p:cNvPr id="3" name="Content Placeholder 2"/>
          <p:cNvSpPr>
            <a:spLocks noGrp="1"/>
          </p:cNvSpPr>
          <p:nvPr>
            <p:ph sz="half" idx="1"/>
          </p:nvPr>
        </p:nvSpPr>
        <p:spPr/>
        <p:txBody>
          <a:bodyPr/>
          <a:lstStyle/>
          <a:p>
            <a:r>
              <a:rPr lang="en-US" dirty="0" smtClean="0"/>
              <a:t>Focus efforts</a:t>
            </a:r>
          </a:p>
          <a:p>
            <a:pPr lvl="1"/>
            <a:r>
              <a:rPr lang="en-US" dirty="0" smtClean="0"/>
              <a:t>Minimize deal risk</a:t>
            </a:r>
          </a:p>
          <a:p>
            <a:pPr lvl="1"/>
            <a:r>
              <a:rPr lang="en-US" dirty="0" smtClean="0"/>
              <a:t>Minimize transactional risk</a:t>
            </a:r>
          </a:p>
          <a:p>
            <a:pPr lvl="1"/>
            <a:r>
              <a:rPr lang="en-US" dirty="0" smtClean="0"/>
              <a:t>Incentivize performance</a:t>
            </a:r>
          </a:p>
          <a:p>
            <a:r>
              <a:rPr lang="en-US" dirty="0" smtClean="0"/>
              <a:t>Think about counterparty perspective</a:t>
            </a:r>
          </a:p>
          <a:p>
            <a:pPr lvl="1"/>
            <a:r>
              <a:rPr lang="en-US" dirty="0" smtClean="0"/>
              <a:t>Their risk containment strategy</a:t>
            </a:r>
          </a:p>
          <a:p>
            <a:pPr lvl="1"/>
            <a:endParaRPr lang="en-US" dirty="0" smtClean="0"/>
          </a:p>
          <a:p>
            <a:pPr lvl="1"/>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81400" y="3352800"/>
            <a:ext cx="3028950" cy="1893093"/>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16</a:t>
            </a:fld>
            <a:endParaRPr lang="en-US" dirty="0"/>
          </a:p>
        </p:txBody>
      </p:sp>
    </p:spTree>
    <p:extLst>
      <p:ext uri="{BB962C8B-B14F-4D97-AF65-F5344CB8AC3E}">
        <p14:creationId xmlns:p14="http://schemas.microsoft.com/office/powerpoint/2010/main" val="1964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Contract Damages</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17</a:t>
            </a:fld>
            <a:endParaRPr lang="en-US" dirty="0"/>
          </a:p>
        </p:txBody>
      </p:sp>
    </p:spTree>
    <p:extLst>
      <p:ext uri="{BB962C8B-B14F-4D97-AF65-F5344CB8AC3E}">
        <p14:creationId xmlns:p14="http://schemas.microsoft.com/office/powerpoint/2010/main" val="113522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Contract </a:t>
            </a:r>
            <a:r>
              <a:rPr lang="en-US" dirty="0"/>
              <a:t>I</a:t>
            </a:r>
            <a:r>
              <a:rPr lang="en-US" dirty="0" smtClean="0"/>
              <a:t>s</a:t>
            </a:r>
            <a:endParaRPr lang="en-US" dirty="0"/>
          </a:p>
        </p:txBody>
      </p:sp>
      <p:sp>
        <p:nvSpPr>
          <p:cNvPr id="3" name="Content Placeholder 2"/>
          <p:cNvSpPr>
            <a:spLocks noGrp="1"/>
          </p:cNvSpPr>
          <p:nvPr>
            <p:ph idx="1"/>
          </p:nvPr>
        </p:nvSpPr>
        <p:spPr/>
        <p:txBody>
          <a:bodyPr/>
          <a:lstStyle/>
          <a:p>
            <a:pPr marL="0" indent="0">
              <a:buNone/>
            </a:pPr>
            <a:r>
              <a:rPr lang="en-US" dirty="0"/>
              <a:t>“An agreement between two or more parties creating obligations that are enforceable or otherwise recognizable as law.” </a:t>
            </a:r>
            <a:endParaRPr lang="en-US" dirty="0" smtClean="0"/>
          </a:p>
          <a:p>
            <a:pPr marL="0" indent="0">
              <a:buNone/>
            </a:pPr>
            <a:r>
              <a:rPr lang="en-US" dirty="0" smtClean="0"/>
              <a:t> </a:t>
            </a:r>
            <a:r>
              <a:rPr lang="en-US" i="1" dirty="0"/>
              <a:t>Black’s Law Dictionary</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18</a:t>
            </a:fld>
            <a:endParaRPr lang="en-US" dirty="0"/>
          </a:p>
        </p:txBody>
      </p:sp>
    </p:spTree>
    <p:extLst>
      <p:ext uri="{BB962C8B-B14F-4D97-AF65-F5344CB8AC3E}">
        <p14:creationId xmlns:p14="http://schemas.microsoft.com/office/powerpoint/2010/main" val="314121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Contract</a:t>
            </a:r>
            <a:endParaRPr lang="en-US" dirty="0"/>
          </a:p>
        </p:txBody>
      </p:sp>
      <p:sp>
        <p:nvSpPr>
          <p:cNvPr id="5" name="Content Placeholder 4"/>
          <p:cNvSpPr>
            <a:spLocks noGrp="1"/>
          </p:cNvSpPr>
          <p:nvPr>
            <p:ph sz="half" idx="1"/>
          </p:nvPr>
        </p:nvSpPr>
        <p:spPr/>
        <p:txBody>
          <a:bodyPr/>
          <a:lstStyle/>
          <a:p>
            <a:r>
              <a:rPr lang="en-US" dirty="0" smtClean="0"/>
              <a:t>Party A has a duty to perform: </a:t>
            </a:r>
          </a:p>
          <a:p>
            <a:pPr lvl="1">
              <a:spcBef>
                <a:spcPts val="1200"/>
              </a:spcBef>
            </a:pPr>
            <a:r>
              <a:rPr lang="en-US" dirty="0" smtClean="0"/>
              <a:t>Deliver goods</a:t>
            </a:r>
          </a:p>
          <a:p>
            <a:pPr lvl="1">
              <a:spcBef>
                <a:spcPts val="1200"/>
              </a:spcBef>
            </a:pPr>
            <a:r>
              <a:rPr lang="en-US" dirty="0" smtClean="0"/>
              <a:t>Provide a service</a:t>
            </a:r>
          </a:p>
          <a:p>
            <a:pPr lvl="1">
              <a:spcBef>
                <a:spcPts val="1200"/>
              </a:spcBef>
            </a:pPr>
            <a:r>
              <a:rPr lang="en-US" dirty="0" smtClean="0"/>
              <a:t>Construct a building</a:t>
            </a:r>
          </a:p>
          <a:p>
            <a:pPr lvl="1">
              <a:spcBef>
                <a:spcPts val="1200"/>
              </a:spcBef>
            </a:pPr>
            <a:r>
              <a:rPr lang="en-US" dirty="0" smtClean="0"/>
              <a:t>Convey real estate</a:t>
            </a:r>
          </a:p>
          <a:p>
            <a:pPr>
              <a:spcBef>
                <a:spcPts val="1800"/>
              </a:spcBef>
            </a:pPr>
            <a:r>
              <a:rPr lang="en-US" dirty="0" smtClean="0"/>
              <a:t>Party B has a duty to pay money.</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81400" y="2895600"/>
            <a:ext cx="3028950" cy="2147525"/>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19</a:t>
            </a:fld>
            <a:endParaRPr lang="en-US" sz="1000" dirty="0"/>
          </a:p>
        </p:txBody>
      </p:sp>
    </p:spTree>
    <p:extLst>
      <p:ext uri="{BB962C8B-B14F-4D97-AF65-F5344CB8AC3E}">
        <p14:creationId xmlns:p14="http://schemas.microsoft.com/office/powerpoint/2010/main" val="236389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Table Setting</a:t>
            </a:r>
          </a:p>
          <a:p>
            <a:r>
              <a:rPr lang="en-US" dirty="0" smtClean="0"/>
              <a:t>Introduction to Contract Damages</a:t>
            </a:r>
          </a:p>
          <a:p>
            <a:r>
              <a:rPr lang="en-US" dirty="0" smtClean="0"/>
              <a:t>Contract Damages</a:t>
            </a:r>
          </a:p>
          <a:p>
            <a:r>
              <a:rPr lang="en-US" dirty="0" smtClean="0"/>
              <a:t>Strategies &amp; Tips</a:t>
            </a:r>
          </a:p>
          <a:p>
            <a:pPr lvl="1"/>
            <a:r>
              <a:rPr lang="en-US" dirty="0" smtClean="0"/>
              <a:t>Contract Negotiating</a:t>
            </a:r>
          </a:p>
          <a:p>
            <a:pPr lvl="1"/>
            <a:r>
              <a:rPr lang="en-US" dirty="0" smtClean="0"/>
              <a:t>Contract Drafting</a:t>
            </a:r>
          </a:p>
          <a:p>
            <a:pPr lvl="1"/>
            <a:r>
              <a:rPr lang="en-US" dirty="0" smtClean="0"/>
              <a:t>Contract Administration</a:t>
            </a:r>
          </a:p>
          <a:p>
            <a:r>
              <a:rPr lang="en-US" dirty="0" smtClean="0"/>
              <a:t>Takeaway Messages</a:t>
            </a:r>
          </a:p>
          <a:p>
            <a:r>
              <a:rPr lang="en-US" dirty="0" smtClean="0"/>
              <a:t>Additional Resources</a:t>
            </a:r>
            <a:endParaRPr lang="en-US" dirty="0"/>
          </a:p>
        </p:txBody>
      </p:sp>
      <p:sp>
        <p:nvSpPr>
          <p:cNvPr id="4" name="Slide Number Placeholder 3"/>
          <p:cNvSpPr>
            <a:spLocks noGrp="1"/>
          </p:cNvSpPr>
          <p:nvPr>
            <p:ph type="sldNum" sz="quarter" idx="12"/>
          </p:nvPr>
        </p:nvSpPr>
        <p:spPr>
          <a:xfrm>
            <a:off x="5715000" y="24384"/>
            <a:ext cx="800100" cy="438912"/>
          </a:xfrm>
        </p:spPr>
        <p:txBody>
          <a:bodyPr/>
          <a:lstStyle/>
          <a:p>
            <a:fld id="{40C82A42-0710-49D9-945B-1558165D24DB}" type="slidenum">
              <a:rPr lang="en-US" smtClean="0"/>
              <a:t>2</a:t>
            </a:fld>
            <a:endParaRPr lang="en-US" dirty="0"/>
          </a:p>
        </p:txBody>
      </p:sp>
      <p:sp>
        <p:nvSpPr>
          <p:cNvPr id="5" name="Footer Placeholder 4"/>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Tree>
    <p:extLst>
      <p:ext uri="{BB962C8B-B14F-4D97-AF65-F5344CB8AC3E}">
        <p14:creationId xmlns:p14="http://schemas.microsoft.com/office/powerpoint/2010/main" val="3673421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of Contract</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20</a:t>
            </a:fld>
            <a:endParaRPr lang="en-US" sz="1000" dirty="0"/>
          </a:p>
        </p:txBody>
      </p:sp>
      <p:sp>
        <p:nvSpPr>
          <p:cNvPr id="5" name="Content Placeholder 4"/>
          <p:cNvSpPr>
            <a:spLocks noGrp="1"/>
          </p:cNvSpPr>
          <p:nvPr>
            <p:ph sz="quarter" idx="1"/>
          </p:nvPr>
        </p:nvSpPr>
        <p:spPr/>
        <p:txBody>
          <a:bodyPr/>
          <a:lstStyle/>
          <a:p>
            <a:r>
              <a:rPr lang="en-US" dirty="0" smtClean="0"/>
              <a:t>Breach:  Any deviation from promised performance</a:t>
            </a:r>
          </a:p>
          <a:p>
            <a:r>
              <a:rPr lang="en-US" dirty="0" smtClean="0"/>
              <a:t>Breach by the performer may take the form of –</a:t>
            </a:r>
          </a:p>
          <a:p>
            <a:pPr lvl="1"/>
            <a:r>
              <a:rPr lang="en-US" dirty="0" smtClean="0"/>
              <a:t>Nonperformance</a:t>
            </a:r>
          </a:p>
          <a:p>
            <a:pPr lvl="1"/>
            <a:r>
              <a:rPr lang="en-US" dirty="0" smtClean="0"/>
              <a:t>Defective performance</a:t>
            </a:r>
          </a:p>
          <a:p>
            <a:pPr lvl="1"/>
            <a:r>
              <a:rPr lang="en-US" dirty="0" smtClean="0"/>
              <a:t>Delayed performance</a:t>
            </a:r>
          </a:p>
          <a:p>
            <a:r>
              <a:rPr lang="en-US" dirty="0" smtClean="0"/>
              <a:t>Breach by payer – </a:t>
            </a:r>
          </a:p>
          <a:p>
            <a:pPr lvl="1"/>
            <a:r>
              <a:rPr lang="en-US" dirty="0" smtClean="0"/>
              <a:t>Nonpayment</a:t>
            </a:r>
          </a:p>
          <a:p>
            <a:pPr lvl="1"/>
            <a:r>
              <a:rPr lang="en-US" dirty="0" smtClean="0"/>
              <a:t>Partial payment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6057900"/>
            <a:ext cx="3276600" cy="2457451"/>
          </a:xfrm>
          <a:prstGeom prst="rect">
            <a:avLst/>
          </a:prstGeom>
        </p:spPr>
      </p:pic>
    </p:spTree>
    <p:extLst>
      <p:ext uri="{BB962C8B-B14F-4D97-AF65-F5344CB8AC3E}">
        <p14:creationId xmlns:p14="http://schemas.microsoft.com/office/powerpoint/2010/main" val="271770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Breach</a:t>
            </a:r>
            <a:endParaRPr lang="en-US" dirty="0"/>
          </a:p>
        </p:txBody>
      </p:sp>
      <p:sp>
        <p:nvSpPr>
          <p:cNvPr id="3" name="Content Placeholder 2"/>
          <p:cNvSpPr>
            <a:spLocks noGrp="1"/>
          </p:cNvSpPr>
          <p:nvPr>
            <p:ph idx="1"/>
          </p:nvPr>
        </p:nvSpPr>
        <p:spPr/>
        <p:txBody>
          <a:bodyPr/>
          <a:lstStyle/>
          <a:p>
            <a:r>
              <a:rPr lang="en-US" dirty="0" smtClean="0"/>
              <a:t>Material breach</a:t>
            </a:r>
          </a:p>
          <a:p>
            <a:pPr lvl="1"/>
            <a:r>
              <a:rPr lang="en-US" dirty="0" smtClean="0"/>
              <a:t>Undermines the substantial benefit of the bargain</a:t>
            </a:r>
          </a:p>
          <a:p>
            <a:pPr lvl="1"/>
            <a:r>
              <a:rPr lang="en-US" dirty="0" smtClean="0"/>
              <a:t>Right to suspend performance obligation &amp; sue for damages</a:t>
            </a:r>
          </a:p>
          <a:p>
            <a:pPr>
              <a:spcBef>
                <a:spcPts val="1800"/>
              </a:spcBef>
            </a:pPr>
            <a:r>
              <a:rPr lang="en-US" dirty="0" smtClean="0"/>
              <a:t>Minor breach</a:t>
            </a:r>
          </a:p>
          <a:p>
            <a:pPr lvl="1"/>
            <a:r>
              <a:rPr lang="en-US" dirty="0" smtClean="0"/>
              <a:t>Slight deviation from promised performance</a:t>
            </a:r>
          </a:p>
          <a:p>
            <a:pPr lvl="1"/>
            <a:r>
              <a:rPr lang="en-US" dirty="0" smtClean="0"/>
              <a:t>Sue for damages</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21</a:t>
            </a:fld>
            <a:endParaRPr lang="en-US" dirty="0"/>
          </a:p>
        </p:txBody>
      </p:sp>
    </p:spTree>
    <p:extLst>
      <p:ext uri="{BB962C8B-B14F-4D97-AF65-F5344CB8AC3E}">
        <p14:creationId xmlns:p14="http://schemas.microsoft.com/office/powerpoint/2010/main" val="36328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Distinction</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22</a:t>
            </a:fld>
            <a:endParaRPr lang="en-US" dirty="0"/>
          </a:p>
        </p:txBody>
      </p:sp>
      <p:pic>
        <p:nvPicPr>
          <p:cNvPr id="6" name="Content Placeholder 5" descr="Breach remed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628" y="2133600"/>
            <a:ext cx="614137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18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Have You Breached?</a:t>
            </a:r>
            <a:endParaRPr lang="en-US" dirty="0"/>
          </a:p>
        </p:txBody>
      </p:sp>
      <p:sp>
        <p:nvSpPr>
          <p:cNvPr id="3" name="Content Placeholder 2"/>
          <p:cNvSpPr>
            <a:spLocks noGrp="1"/>
          </p:cNvSpPr>
          <p:nvPr>
            <p:ph idx="1"/>
          </p:nvPr>
        </p:nvSpPr>
        <p:spPr/>
        <p:txBody>
          <a:bodyPr/>
          <a:lstStyle/>
          <a:p>
            <a:r>
              <a:rPr lang="en-US" altLang="en-US" dirty="0"/>
              <a:t>What constitutes breach of contract?</a:t>
            </a:r>
          </a:p>
          <a:p>
            <a:pPr lvl="1"/>
            <a:r>
              <a:rPr lang="en-US" altLang="en-US" dirty="0"/>
              <a:t>Failure to perform</a:t>
            </a:r>
          </a:p>
          <a:p>
            <a:pPr lvl="1"/>
            <a:r>
              <a:rPr lang="en-US" altLang="en-US" dirty="0"/>
              <a:t>Breach of representation or warranty</a:t>
            </a:r>
          </a:p>
          <a:p>
            <a:pPr lvl="1"/>
            <a:r>
              <a:rPr lang="en-US" altLang="en-US" dirty="0"/>
              <a:t>Breach of a restrictive covenant</a:t>
            </a:r>
          </a:p>
          <a:p>
            <a:pPr>
              <a:spcBef>
                <a:spcPts val="1800"/>
              </a:spcBef>
            </a:pPr>
            <a:r>
              <a:rPr lang="en-US" altLang="en-US" dirty="0"/>
              <a:t>What does the contract say?</a:t>
            </a:r>
          </a:p>
          <a:p>
            <a:pPr lvl="1"/>
            <a:r>
              <a:rPr lang="en-US" altLang="en-US" dirty="0"/>
              <a:t>Is it an immediate breach or does it require notice/cure period</a:t>
            </a:r>
            <a:r>
              <a:rPr lang="en-US" altLang="en-US" dirty="0" smtClean="0"/>
              <a:t>?</a:t>
            </a:r>
          </a:p>
          <a:p>
            <a:pPr>
              <a:spcBef>
                <a:spcPts val="1800"/>
              </a:spcBef>
            </a:pPr>
            <a:r>
              <a:rPr lang="en-US" altLang="en-US" dirty="0" smtClean="0"/>
              <a:t>Was the breached waived?</a:t>
            </a:r>
            <a:endParaRPr lang="en-US" alt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23</a:t>
            </a:fld>
            <a:endParaRPr lang="en-US" dirty="0"/>
          </a:p>
        </p:txBody>
      </p:sp>
    </p:spTree>
    <p:extLst>
      <p:ext uri="{BB962C8B-B14F-4D97-AF65-F5344CB8AC3E}">
        <p14:creationId xmlns:p14="http://schemas.microsoft.com/office/powerpoint/2010/main" val="340317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a:t>
            </a:r>
            <a:endParaRPr lang="en-US" dirty="0"/>
          </a:p>
        </p:txBody>
      </p:sp>
      <p:sp>
        <p:nvSpPr>
          <p:cNvPr id="3" name="Content Placeholder 2"/>
          <p:cNvSpPr>
            <a:spLocks noGrp="1"/>
          </p:cNvSpPr>
          <p:nvPr>
            <p:ph idx="1"/>
          </p:nvPr>
        </p:nvSpPr>
        <p:spPr/>
        <p:txBody>
          <a:bodyPr/>
          <a:lstStyle/>
          <a:p>
            <a:pPr>
              <a:lnSpc>
                <a:spcPct val="90000"/>
              </a:lnSpc>
            </a:pPr>
            <a:r>
              <a:rPr lang="en-US" altLang="en-US" dirty="0" smtClean="0"/>
              <a:t>Capacity</a:t>
            </a:r>
            <a:endParaRPr lang="en-US" altLang="en-US" dirty="0"/>
          </a:p>
          <a:p>
            <a:pPr>
              <a:lnSpc>
                <a:spcPct val="90000"/>
              </a:lnSpc>
            </a:pPr>
            <a:r>
              <a:rPr lang="en-US" altLang="en-US" dirty="0"/>
              <a:t>Interference</a:t>
            </a:r>
          </a:p>
          <a:p>
            <a:pPr>
              <a:lnSpc>
                <a:spcPct val="90000"/>
              </a:lnSpc>
            </a:pPr>
            <a:r>
              <a:rPr lang="en-US" altLang="en-US" dirty="0"/>
              <a:t>Impossible performance</a:t>
            </a:r>
          </a:p>
          <a:p>
            <a:pPr>
              <a:lnSpc>
                <a:spcPct val="90000"/>
              </a:lnSpc>
            </a:pPr>
            <a:r>
              <a:rPr lang="en-US" altLang="en-US" dirty="0"/>
              <a:t>Mutual mistake</a:t>
            </a:r>
          </a:p>
          <a:p>
            <a:pPr>
              <a:lnSpc>
                <a:spcPct val="90000"/>
              </a:lnSpc>
            </a:pPr>
            <a:r>
              <a:rPr lang="en-US" altLang="en-US" dirty="0"/>
              <a:t>Fraud</a:t>
            </a:r>
          </a:p>
          <a:p>
            <a:pPr>
              <a:lnSpc>
                <a:spcPct val="90000"/>
              </a:lnSpc>
            </a:pPr>
            <a:r>
              <a:rPr lang="en-US" altLang="en-US" dirty="0"/>
              <a:t>Duress</a:t>
            </a:r>
          </a:p>
          <a:p>
            <a:pPr>
              <a:lnSpc>
                <a:spcPct val="90000"/>
              </a:lnSpc>
            </a:pPr>
            <a:r>
              <a:rPr lang="en-US" altLang="en-US" dirty="0"/>
              <a:t>Doctrine of unconscionability</a:t>
            </a:r>
          </a:p>
          <a:p>
            <a:pPr>
              <a:lnSpc>
                <a:spcPct val="90000"/>
              </a:lnSpc>
            </a:pPr>
            <a:r>
              <a:rPr lang="en-US" altLang="en-US" dirty="0"/>
              <a:t>Accepted performance</a:t>
            </a:r>
          </a:p>
          <a:p>
            <a:pPr>
              <a:lnSpc>
                <a:spcPct val="90000"/>
              </a:lnSpc>
            </a:pPr>
            <a:r>
              <a:rPr lang="en-US" altLang="en-US" dirty="0"/>
              <a:t>Illegal purpose or act</a:t>
            </a:r>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24</a:t>
            </a:fld>
            <a:endParaRPr lang="en-US" dirty="0"/>
          </a:p>
        </p:txBody>
      </p:sp>
    </p:spTree>
    <p:extLst>
      <p:ext uri="{BB962C8B-B14F-4D97-AF65-F5344CB8AC3E}">
        <p14:creationId xmlns:p14="http://schemas.microsoft.com/office/powerpoint/2010/main" val="248016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of Impracticability</a:t>
            </a:r>
            <a:endParaRPr lang="en-US" dirty="0"/>
          </a:p>
        </p:txBody>
      </p:sp>
      <p:sp>
        <p:nvSpPr>
          <p:cNvPr id="3" name="Content Placeholder 2"/>
          <p:cNvSpPr>
            <a:spLocks noGrp="1"/>
          </p:cNvSpPr>
          <p:nvPr>
            <p:ph sz="half" idx="1"/>
          </p:nvPr>
        </p:nvSpPr>
        <p:spPr/>
        <p:txBody>
          <a:bodyPr/>
          <a:lstStyle/>
          <a:p>
            <a:r>
              <a:rPr lang="en-US" altLang="en-US" dirty="0"/>
              <a:t>Contractual defense</a:t>
            </a:r>
            <a:endParaRPr lang="en-US" altLang="en-US" b="1" dirty="0"/>
          </a:p>
          <a:p>
            <a:r>
              <a:rPr lang="en-US" altLang="en-US" dirty="0"/>
              <a:t>A court may refuse to enforce a contract if it becomes truly impossible for one of the parties to perform</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61048" y="2667000"/>
            <a:ext cx="3438945" cy="2289048"/>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25</a:t>
            </a:fld>
            <a:endParaRPr lang="en-US" dirty="0"/>
          </a:p>
        </p:txBody>
      </p:sp>
    </p:spTree>
    <p:extLst>
      <p:ext uri="{BB962C8B-B14F-4D97-AF65-F5344CB8AC3E}">
        <p14:creationId xmlns:p14="http://schemas.microsoft.com/office/powerpoint/2010/main" val="3215908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of Unconscionability</a:t>
            </a:r>
            <a:endParaRPr lang="en-US" dirty="0"/>
          </a:p>
        </p:txBody>
      </p:sp>
      <p:sp>
        <p:nvSpPr>
          <p:cNvPr id="3" name="Content Placeholder 2"/>
          <p:cNvSpPr>
            <a:spLocks noGrp="1"/>
          </p:cNvSpPr>
          <p:nvPr>
            <p:ph sz="half" idx="1"/>
          </p:nvPr>
        </p:nvSpPr>
        <p:spPr>
          <a:xfrm>
            <a:off x="342900" y="2231136"/>
            <a:ext cx="3238500" cy="6291072"/>
          </a:xfrm>
        </p:spPr>
        <p:txBody>
          <a:bodyPr>
            <a:normAutofit/>
          </a:bodyPr>
          <a:lstStyle/>
          <a:p>
            <a:pPr>
              <a:spcBef>
                <a:spcPts val="1800"/>
              </a:spcBef>
            </a:pPr>
            <a:r>
              <a:rPr lang="en-US" altLang="en-US" dirty="0"/>
              <a:t>Contractual defense</a:t>
            </a:r>
          </a:p>
          <a:p>
            <a:pPr>
              <a:spcBef>
                <a:spcPts val="1800"/>
              </a:spcBef>
            </a:pPr>
            <a:r>
              <a:rPr lang="en-US" altLang="en-US" dirty="0"/>
              <a:t>Court may refuse to enforce a contract because it is </a:t>
            </a:r>
            <a:r>
              <a:rPr lang="en-US" altLang="en-US" u="sng" dirty="0"/>
              <a:t>extremely</a:t>
            </a:r>
            <a:r>
              <a:rPr lang="en-US" altLang="en-US" dirty="0"/>
              <a:t> unfair to one of </a:t>
            </a:r>
            <a:r>
              <a:rPr lang="en-US" altLang="en-US" dirty="0" smtClean="0"/>
              <a:t>the parties</a:t>
            </a:r>
            <a:endParaRPr lang="en-US" alt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90950" y="2895600"/>
            <a:ext cx="3028950" cy="3292336"/>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26</a:t>
            </a:fld>
            <a:endParaRPr lang="en-US" dirty="0"/>
          </a:p>
        </p:txBody>
      </p:sp>
    </p:spTree>
    <p:extLst>
      <p:ext uri="{BB962C8B-B14F-4D97-AF65-F5344CB8AC3E}">
        <p14:creationId xmlns:p14="http://schemas.microsoft.com/office/powerpoint/2010/main" val="404525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Not Defenses</a:t>
            </a:r>
            <a:endParaRPr lang="en-US" dirty="0"/>
          </a:p>
        </p:txBody>
      </p:sp>
      <p:sp>
        <p:nvSpPr>
          <p:cNvPr id="7" name="Content Placeholder 6"/>
          <p:cNvSpPr>
            <a:spLocks noGrp="1"/>
          </p:cNvSpPr>
          <p:nvPr>
            <p:ph sz="half" idx="1"/>
          </p:nvPr>
        </p:nvSpPr>
        <p:spPr/>
        <p:txBody>
          <a:bodyPr/>
          <a:lstStyle/>
          <a:p>
            <a:pPr>
              <a:spcBef>
                <a:spcPts val="1800"/>
              </a:spcBef>
            </a:pPr>
            <a:r>
              <a:rPr lang="en-US" altLang="en-US" dirty="0"/>
              <a:t>Failure to read the agreement</a:t>
            </a:r>
          </a:p>
          <a:p>
            <a:pPr>
              <a:spcBef>
                <a:spcPts val="1800"/>
              </a:spcBef>
            </a:pPr>
            <a:r>
              <a:rPr lang="en-US" altLang="en-US" dirty="0"/>
              <a:t>Did not understand the agreement</a:t>
            </a:r>
          </a:p>
          <a:p>
            <a:pPr>
              <a:spcBef>
                <a:spcPts val="1800"/>
              </a:spcBef>
            </a:pPr>
            <a:r>
              <a:rPr lang="en-US" altLang="en-US" dirty="0"/>
              <a:t>Unilateral mistake</a:t>
            </a:r>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27</a:t>
            </a:fld>
            <a:endParaRPr lang="en-US" dirty="0"/>
          </a:p>
        </p:txBody>
      </p:sp>
      <p:pic>
        <p:nvPicPr>
          <p:cNvPr id="9" name="Picture 10" descr="Cat Boo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05200" y="1981200"/>
            <a:ext cx="3028950" cy="2017280"/>
          </a:xfrm>
        </p:spPr>
      </p:pic>
      <p:pic>
        <p:nvPicPr>
          <p:cNvPr id="10" name="Picture 11" descr="Con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38600" y="4419601"/>
            <a:ext cx="1957388" cy="2941639"/>
          </a:xfrm>
          <a:prstGeom prst="rect">
            <a:avLst/>
          </a:prstGeom>
        </p:spPr>
      </p:pic>
    </p:spTree>
    <p:extLst>
      <p:ext uri="{BB962C8B-B14F-4D97-AF65-F5344CB8AC3E}">
        <p14:creationId xmlns:p14="http://schemas.microsoft.com/office/powerpoint/2010/main" val="302669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28</a:t>
            </a:fld>
            <a:endParaRPr lang="en-US" sz="1000" dirty="0"/>
          </a:p>
        </p:txBody>
      </p:sp>
      <p:sp>
        <p:nvSpPr>
          <p:cNvPr id="5" name="Content Placeholder 4"/>
          <p:cNvSpPr>
            <a:spLocks noGrp="1"/>
          </p:cNvSpPr>
          <p:nvPr>
            <p:ph sz="quarter" idx="1"/>
          </p:nvPr>
        </p:nvSpPr>
        <p:spPr/>
        <p:txBody>
          <a:bodyPr/>
          <a:lstStyle/>
          <a:p>
            <a:r>
              <a:rPr lang="en-US" dirty="0" smtClean="0"/>
              <a:t>Upon </a:t>
            </a:r>
            <a:r>
              <a:rPr lang="en-US" dirty="0"/>
              <a:t>breach:  Nonbreaching party can choose one or more </a:t>
            </a:r>
            <a:r>
              <a:rPr lang="en-US" dirty="0" smtClean="0"/>
              <a:t>remedies</a:t>
            </a:r>
          </a:p>
          <a:p>
            <a:r>
              <a:rPr lang="en-US" dirty="0" smtClean="0"/>
              <a:t>Damages are the primary remedy for breach of contract</a:t>
            </a:r>
          </a:p>
          <a:p>
            <a:r>
              <a:rPr lang="en-US" dirty="0"/>
              <a:t>General rule:  Unless damages would be inadequate, courts will award money </a:t>
            </a:r>
            <a:r>
              <a:rPr lang="en-US" dirty="0" smtClean="0"/>
              <a:t>damages</a:t>
            </a:r>
            <a:endParaRPr lang="en-US" dirty="0"/>
          </a:p>
        </p:txBody>
      </p:sp>
    </p:spTree>
    <p:extLst>
      <p:ext uri="{BB962C8B-B14F-4D97-AF65-F5344CB8AC3E}">
        <p14:creationId xmlns:p14="http://schemas.microsoft.com/office/powerpoint/2010/main" val="3645276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Contract </a:t>
            </a:r>
            <a:r>
              <a:rPr lang="en-US" altLang="en-US" dirty="0" smtClean="0"/>
              <a:t>Provisions </a:t>
            </a:r>
            <a:r>
              <a:rPr lang="en-US" altLang="en-US" dirty="0"/>
              <a:t/>
            </a:r>
            <a:br>
              <a:rPr lang="en-US" altLang="en-US" dirty="0"/>
            </a:br>
            <a:r>
              <a:rPr lang="en-US" altLang="en-US" dirty="0" smtClean="0"/>
              <a:t>Limiting Remedies</a:t>
            </a:r>
            <a:endParaRPr lang="en-US" dirty="0"/>
          </a:p>
        </p:txBody>
      </p:sp>
      <p:sp>
        <p:nvSpPr>
          <p:cNvPr id="3" name="Content Placeholder 2"/>
          <p:cNvSpPr>
            <a:spLocks noGrp="1"/>
          </p:cNvSpPr>
          <p:nvPr>
            <p:ph idx="1"/>
          </p:nvPr>
        </p:nvSpPr>
        <p:spPr/>
        <p:txBody>
          <a:bodyPr/>
          <a:lstStyle/>
          <a:p>
            <a:r>
              <a:rPr lang="en-US" altLang="en-US" dirty="0"/>
              <a:t>Exculpatory clauses  </a:t>
            </a:r>
          </a:p>
          <a:p>
            <a:pPr lvl="1"/>
            <a:r>
              <a:rPr lang="en-US" altLang="en-US" dirty="0"/>
              <a:t>Provisions stating that no damages can be </a:t>
            </a:r>
            <a:r>
              <a:rPr lang="en-US" altLang="en-US" dirty="0" smtClean="0"/>
              <a:t>recovered</a:t>
            </a:r>
            <a:endParaRPr lang="en-US" altLang="en-US" dirty="0"/>
          </a:p>
          <a:p>
            <a:r>
              <a:rPr lang="en-US" altLang="en-US" dirty="0"/>
              <a:t>Limitation of liability clauses</a:t>
            </a:r>
          </a:p>
          <a:p>
            <a:pPr lvl="1"/>
            <a:r>
              <a:rPr lang="en-US" altLang="en-US" dirty="0"/>
              <a:t>Provisions that affect the availability of certain </a:t>
            </a:r>
            <a:r>
              <a:rPr lang="en-US" altLang="en-US" dirty="0" smtClean="0"/>
              <a:t>remedies</a:t>
            </a:r>
            <a:endParaRPr lang="en-US" altLang="en-US" dirty="0"/>
          </a:p>
          <a:p>
            <a:r>
              <a:rPr lang="en-US" altLang="en-US" dirty="0"/>
              <a:t>Liquidated damages</a:t>
            </a:r>
          </a:p>
          <a:p>
            <a:pPr lvl="1"/>
            <a:r>
              <a:rPr lang="en-US" altLang="en-US" dirty="0"/>
              <a:t>Contract provides a specific amount to be paid as damages in the event of future default or breach of </a:t>
            </a:r>
            <a:r>
              <a:rPr lang="en-US" altLang="en-US" dirty="0" smtClean="0"/>
              <a:t>contract</a:t>
            </a:r>
            <a:endParaRPr lang="en-US" alt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29</a:t>
            </a:fld>
            <a:endParaRPr lang="en-US" dirty="0"/>
          </a:p>
        </p:txBody>
      </p:sp>
    </p:spTree>
    <p:extLst>
      <p:ext uri="{BB962C8B-B14F-4D97-AF65-F5344CB8AC3E}">
        <p14:creationId xmlns:p14="http://schemas.microsoft.com/office/powerpoint/2010/main" val="370342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Goals</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3</a:t>
            </a:fld>
            <a:endParaRPr lang="en-US" dirty="0"/>
          </a:p>
        </p:txBody>
      </p:sp>
    </p:spTree>
    <p:extLst>
      <p:ext uri="{BB962C8B-B14F-4D97-AF65-F5344CB8AC3E}">
        <p14:creationId xmlns:p14="http://schemas.microsoft.com/office/powerpoint/2010/main" val="395928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Common Remedies</a:t>
            </a:r>
            <a:endParaRPr lang="en-US" dirty="0"/>
          </a:p>
        </p:txBody>
      </p:sp>
      <p:sp>
        <p:nvSpPr>
          <p:cNvPr id="3" name="Content Placeholder 2"/>
          <p:cNvSpPr>
            <a:spLocks noGrp="1"/>
          </p:cNvSpPr>
          <p:nvPr>
            <p:ph idx="1"/>
          </p:nvPr>
        </p:nvSpPr>
        <p:spPr/>
        <p:txBody>
          <a:bodyPr/>
          <a:lstStyle/>
          <a:p>
            <a:r>
              <a:rPr lang="en-US" altLang="en-US" dirty="0" smtClean="0"/>
              <a:t>Rescission </a:t>
            </a:r>
            <a:r>
              <a:rPr lang="en-US" altLang="en-US" dirty="0"/>
              <a:t>and restitution</a:t>
            </a:r>
          </a:p>
          <a:p>
            <a:pPr>
              <a:spcBef>
                <a:spcPts val="1800"/>
              </a:spcBef>
            </a:pPr>
            <a:r>
              <a:rPr lang="en-US" altLang="en-US" dirty="0"/>
              <a:t>Specific performance</a:t>
            </a:r>
          </a:p>
          <a:p>
            <a:pPr>
              <a:spcBef>
                <a:spcPts val="1800"/>
              </a:spcBef>
            </a:pPr>
            <a:r>
              <a:rPr lang="en-US" altLang="en-US" dirty="0"/>
              <a:t>Reformation</a:t>
            </a:r>
          </a:p>
          <a:p>
            <a:pPr>
              <a:spcBef>
                <a:spcPts val="1800"/>
              </a:spcBef>
            </a:pPr>
            <a:r>
              <a:rPr lang="en-US" altLang="en-US" dirty="0"/>
              <a:t>Recovery based on quasi </a:t>
            </a:r>
            <a:r>
              <a:rPr lang="en-US" altLang="en-US" dirty="0" smtClean="0"/>
              <a:t>contract</a:t>
            </a:r>
          </a:p>
          <a:p>
            <a:pPr>
              <a:spcBef>
                <a:spcPts val="1800"/>
              </a:spcBef>
            </a:pPr>
            <a:r>
              <a:rPr lang="en-US" altLang="en-US" dirty="0" smtClean="0"/>
              <a:t>Damages</a:t>
            </a:r>
            <a:endParaRPr lang="en-US" alt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30</a:t>
            </a:fld>
            <a:endParaRPr lang="en-US" dirty="0"/>
          </a:p>
        </p:txBody>
      </p:sp>
    </p:spTree>
    <p:extLst>
      <p:ext uri="{BB962C8B-B14F-4D97-AF65-F5344CB8AC3E}">
        <p14:creationId xmlns:p14="http://schemas.microsoft.com/office/powerpoint/2010/main" val="398841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Rescission &amp; Restitution</a:t>
            </a:r>
            <a:endParaRPr lang="en-US" dirty="0"/>
          </a:p>
        </p:txBody>
      </p:sp>
      <p:sp>
        <p:nvSpPr>
          <p:cNvPr id="3" name="Content Placeholder 2"/>
          <p:cNvSpPr>
            <a:spLocks noGrp="1"/>
          </p:cNvSpPr>
          <p:nvPr>
            <p:ph idx="1"/>
          </p:nvPr>
        </p:nvSpPr>
        <p:spPr/>
        <p:txBody>
          <a:bodyPr/>
          <a:lstStyle/>
          <a:p>
            <a:pPr>
              <a:lnSpc>
                <a:spcPct val="90000"/>
              </a:lnSpc>
            </a:pPr>
            <a:r>
              <a:rPr lang="en-US" altLang="en-US" dirty="0"/>
              <a:t>Rescission</a:t>
            </a:r>
          </a:p>
          <a:p>
            <a:pPr lvl="1">
              <a:lnSpc>
                <a:spcPct val="90000"/>
              </a:lnSpc>
            </a:pPr>
            <a:r>
              <a:rPr lang="en-US" altLang="en-US" dirty="0"/>
              <a:t>A remedy whereby a contract is canceled and the parties are restored to the original positions that they occupied prior to the transactions</a:t>
            </a:r>
          </a:p>
          <a:p>
            <a:pPr>
              <a:lnSpc>
                <a:spcPct val="90000"/>
              </a:lnSpc>
              <a:spcBef>
                <a:spcPts val="1800"/>
              </a:spcBef>
            </a:pPr>
            <a:r>
              <a:rPr lang="en-US" altLang="en-US" dirty="0"/>
              <a:t>Restitution</a:t>
            </a:r>
          </a:p>
          <a:p>
            <a:pPr lvl="1">
              <a:lnSpc>
                <a:spcPct val="90000"/>
              </a:lnSpc>
            </a:pPr>
            <a:r>
              <a:rPr lang="en-US" altLang="en-US" dirty="0"/>
              <a:t>Both parties must return goods, property, or money previously </a:t>
            </a:r>
            <a:r>
              <a:rPr lang="en-US" altLang="en-US" dirty="0" smtClean="0"/>
              <a:t>conveyed</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31</a:t>
            </a:fld>
            <a:endParaRPr lang="en-US" dirty="0"/>
          </a:p>
        </p:txBody>
      </p:sp>
    </p:spTree>
    <p:extLst>
      <p:ext uri="{BB962C8B-B14F-4D97-AF65-F5344CB8AC3E}">
        <p14:creationId xmlns:p14="http://schemas.microsoft.com/office/powerpoint/2010/main" val="397179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Performance</a:t>
            </a:r>
            <a:endParaRPr lang="en-US" dirty="0"/>
          </a:p>
        </p:txBody>
      </p:sp>
      <p:sp>
        <p:nvSpPr>
          <p:cNvPr id="3" name="Content Placeholder 2"/>
          <p:cNvSpPr>
            <a:spLocks noGrp="1"/>
          </p:cNvSpPr>
          <p:nvPr>
            <p:ph idx="1"/>
          </p:nvPr>
        </p:nvSpPr>
        <p:spPr/>
        <p:txBody>
          <a:bodyPr/>
          <a:lstStyle/>
          <a:p>
            <a:r>
              <a:rPr lang="en-US" altLang="en-US" dirty="0"/>
              <a:t>Equitable remedy</a:t>
            </a:r>
          </a:p>
          <a:p>
            <a:pPr lvl="1"/>
            <a:r>
              <a:rPr lang="en-US" altLang="en-US" dirty="0"/>
              <a:t>Requires performance of the act promised in the contract</a:t>
            </a:r>
          </a:p>
          <a:p>
            <a:r>
              <a:rPr lang="en-US" altLang="en-US" dirty="0"/>
              <a:t>Special remedy</a:t>
            </a:r>
          </a:p>
          <a:p>
            <a:pPr lvl="1"/>
            <a:r>
              <a:rPr lang="en-US" altLang="en-US" dirty="0"/>
              <a:t>Used in cases where the consideration is unique or scarce</a:t>
            </a:r>
          </a:p>
          <a:p>
            <a:r>
              <a:rPr lang="en-US" altLang="en-US" dirty="0"/>
              <a:t>Not allowed - </a:t>
            </a:r>
          </a:p>
          <a:p>
            <a:pPr lvl="1"/>
            <a:r>
              <a:rPr lang="en-US" altLang="en-US" dirty="0"/>
              <a:t>Remedy not available in contracts for personal services</a:t>
            </a:r>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32</a:t>
            </a:fld>
            <a:endParaRPr lang="en-US" dirty="0"/>
          </a:p>
        </p:txBody>
      </p:sp>
    </p:spTree>
    <p:extLst>
      <p:ext uri="{BB962C8B-B14F-4D97-AF65-F5344CB8AC3E}">
        <p14:creationId xmlns:p14="http://schemas.microsoft.com/office/powerpoint/2010/main" val="220458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Reformation</a:t>
            </a:r>
            <a:endParaRPr lang="en-US" dirty="0"/>
          </a:p>
        </p:txBody>
      </p:sp>
      <p:sp>
        <p:nvSpPr>
          <p:cNvPr id="3" name="Content Placeholder 2"/>
          <p:cNvSpPr>
            <a:spLocks noGrp="1"/>
          </p:cNvSpPr>
          <p:nvPr>
            <p:ph idx="1"/>
          </p:nvPr>
        </p:nvSpPr>
        <p:spPr/>
        <p:txBody>
          <a:bodyPr/>
          <a:lstStyle/>
          <a:p>
            <a:r>
              <a:rPr lang="en-US" altLang="en-US" dirty="0"/>
              <a:t>Equitable remedy</a:t>
            </a:r>
          </a:p>
          <a:p>
            <a:pPr lvl="1"/>
            <a:r>
              <a:rPr lang="en-US" altLang="en-US" dirty="0"/>
              <a:t>Court reforms (rewrites) the contract to reflect the parties true intentions</a:t>
            </a:r>
          </a:p>
          <a:p>
            <a:pPr>
              <a:spcBef>
                <a:spcPts val="1800"/>
              </a:spcBef>
            </a:pPr>
            <a:r>
              <a:rPr lang="en-US" altLang="en-US" dirty="0"/>
              <a:t>Available when an agreement is imperfectly expressed in writing</a:t>
            </a:r>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33</a:t>
            </a:fld>
            <a:endParaRPr lang="en-US" dirty="0"/>
          </a:p>
        </p:txBody>
      </p:sp>
    </p:spTree>
    <p:extLst>
      <p:ext uri="{BB962C8B-B14F-4D97-AF65-F5344CB8AC3E}">
        <p14:creationId xmlns:p14="http://schemas.microsoft.com/office/powerpoint/2010/main" val="730465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Recovery </a:t>
            </a:r>
            <a:r>
              <a:rPr lang="en-US" altLang="en-US" dirty="0" smtClean="0"/>
              <a:t>Based </a:t>
            </a:r>
            <a:r>
              <a:rPr lang="en-US" altLang="en-US" dirty="0"/>
              <a:t>on </a:t>
            </a:r>
            <a:br>
              <a:rPr lang="en-US" altLang="en-US" dirty="0"/>
            </a:br>
            <a:r>
              <a:rPr lang="en-US" altLang="en-US" i="1" dirty="0" smtClean="0"/>
              <a:t>Quasi</a:t>
            </a:r>
            <a:r>
              <a:rPr lang="en-US" altLang="en-US" dirty="0" smtClean="0"/>
              <a:t> Contract</a:t>
            </a:r>
            <a:endParaRPr lang="en-US" dirty="0"/>
          </a:p>
        </p:txBody>
      </p:sp>
      <p:sp>
        <p:nvSpPr>
          <p:cNvPr id="3" name="Content Placeholder 2"/>
          <p:cNvSpPr>
            <a:spLocks noGrp="1"/>
          </p:cNvSpPr>
          <p:nvPr>
            <p:ph sz="half" idx="1"/>
          </p:nvPr>
        </p:nvSpPr>
        <p:spPr>
          <a:xfrm>
            <a:off x="342900" y="2231136"/>
            <a:ext cx="3924300" cy="6291072"/>
          </a:xfrm>
        </p:spPr>
        <p:txBody>
          <a:bodyPr>
            <a:normAutofit/>
          </a:bodyPr>
          <a:lstStyle/>
          <a:p>
            <a:pPr>
              <a:lnSpc>
                <a:spcPct val="90000"/>
              </a:lnSpc>
            </a:pPr>
            <a:r>
              <a:rPr lang="en-US" altLang="en-US" dirty="0"/>
              <a:t>Equitable theory </a:t>
            </a:r>
          </a:p>
          <a:p>
            <a:pPr>
              <a:lnSpc>
                <a:spcPct val="90000"/>
              </a:lnSpc>
            </a:pPr>
            <a:r>
              <a:rPr lang="en-US" altLang="en-US" dirty="0"/>
              <a:t>Party seeking </a:t>
            </a:r>
            <a:r>
              <a:rPr lang="en-US" altLang="en-US" i="1" dirty="0"/>
              <a:t>quantum meruit</a:t>
            </a:r>
            <a:r>
              <a:rPr lang="en-US" altLang="en-US" dirty="0"/>
              <a:t> must show the following:</a:t>
            </a:r>
          </a:p>
          <a:p>
            <a:pPr lvl="1">
              <a:lnSpc>
                <a:spcPct val="90000"/>
              </a:lnSpc>
            </a:pPr>
            <a:r>
              <a:rPr lang="en-US" altLang="en-US" dirty="0"/>
              <a:t>A benefit was conferred to the other party</a:t>
            </a:r>
          </a:p>
          <a:p>
            <a:pPr lvl="1">
              <a:lnSpc>
                <a:spcPct val="90000"/>
              </a:lnSpc>
            </a:pPr>
            <a:r>
              <a:rPr lang="en-US" altLang="en-US" dirty="0"/>
              <a:t>Party conferring did so with the reasonable  expectation of being paid</a:t>
            </a:r>
          </a:p>
          <a:p>
            <a:pPr lvl="1">
              <a:lnSpc>
                <a:spcPct val="90000"/>
              </a:lnSpc>
            </a:pPr>
            <a:r>
              <a:rPr lang="en-US" altLang="en-US" dirty="0"/>
              <a:t>The benefit was not volunteered</a:t>
            </a:r>
          </a:p>
          <a:p>
            <a:pPr lvl="1">
              <a:lnSpc>
                <a:spcPct val="90000"/>
              </a:lnSpc>
            </a:pPr>
            <a:r>
              <a:rPr lang="en-US" altLang="en-US" dirty="0"/>
              <a:t>Retaining benefit without paying for it would result in unjust enrichment of the party receiving the benefit.</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62474" y="2939989"/>
            <a:ext cx="2066925" cy="3091401"/>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34</a:t>
            </a:fld>
            <a:endParaRPr lang="en-US" dirty="0"/>
          </a:p>
        </p:txBody>
      </p:sp>
    </p:spTree>
    <p:extLst>
      <p:ext uri="{BB962C8B-B14F-4D97-AF65-F5344CB8AC3E}">
        <p14:creationId xmlns:p14="http://schemas.microsoft.com/office/powerpoint/2010/main" val="880251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Damages – Potential Problem</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 y="2813051"/>
            <a:ext cx="6172200" cy="5143500"/>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35</a:t>
            </a:fld>
            <a:endParaRPr lang="en-US" sz="1000" dirty="0"/>
          </a:p>
        </p:txBody>
      </p:sp>
    </p:spTree>
    <p:extLst>
      <p:ext uri="{BB962C8B-B14F-4D97-AF65-F5344CB8AC3E}">
        <p14:creationId xmlns:p14="http://schemas.microsoft.com/office/powerpoint/2010/main" val="4092805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36</a:t>
            </a:fld>
            <a:endParaRPr lang="en-US" sz="1000" dirty="0"/>
          </a:p>
        </p:txBody>
      </p:sp>
      <p:sp>
        <p:nvSpPr>
          <p:cNvPr id="5" name="Content Placeholder 4"/>
          <p:cNvSpPr>
            <a:spLocks noGrp="1"/>
          </p:cNvSpPr>
          <p:nvPr>
            <p:ph sz="quarter" idx="1"/>
          </p:nvPr>
        </p:nvSpPr>
        <p:spPr/>
        <p:txBody>
          <a:bodyPr>
            <a:normAutofit fontScale="92500" lnSpcReduction="10000"/>
          </a:bodyPr>
          <a:lstStyle/>
          <a:p>
            <a:r>
              <a:rPr lang="en-US" dirty="0"/>
              <a:t>In the context of contract law, the award of direct and consequential damages is intended to compensate the nonbreaching party for the injury suffered as a consequence of the </a:t>
            </a:r>
            <a:r>
              <a:rPr lang="en-US" dirty="0" smtClean="0"/>
              <a:t>breach.</a:t>
            </a:r>
          </a:p>
          <a:p>
            <a:pPr lvl="1"/>
            <a:r>
              <a:rPr lang="en-US" i="1" dirty="0" smtClean="0"/>
              <a:t>Floor Exp., Inc. v. Da</a:t>
            </a:r>
            <a:r>
              <a:rPr lang="en-US" dirty="0" smtClean="0"/>
              <a:t>ly, 138 Wn. App. 750 (2007)</a:t>
            </a:r>
          </a:p>
          <a:p>
            <a:r>
              <a:rPr lang="en-US" dirty="0" smtClean="0"/>
              <a:t>Primary purpose of damages for breach of contract is to protect the promisee’s expectation interest in the promisor’s performance</a:t>
            </a:r>
          </a:p>
          <a:p>
            <a:r>
              <a:rPr lang="en-US" dirty="0" smtClean="0"/>
              <a:t>Damages should put the plaintiff is as good a position as if the defendant had fully performed as required by the contract. </a:t>
            </a:r>
            <a:endParaRPr lang="en-US" dirty="0"/>
          </a:p>
        </p:txBody>
      </p:sp>
    </p:spTree>
    <p:extLst>
      <p:ext uri="{BB962C8B-B14F-4D97-AF65-F5344CB8AC3E}">
        <p14:creationId xmlns:p14="http://schemas.microsoft.com/office/powerpoint/2010/main" val="2455155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on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37</a:t>
            </a:fld>
            <a:endParaRPr lang="en-US" sz="1000" dirty="0"/>
          </a:p>
        </p:txBody>
      </p:sp>
      <p:sp>
        <p:nvSpPr>
          <p:cNvPr id="5" name="Content Placeholder 4"/>
          <p:cNvSpPr>
            <a:spLocks noGrp="1"/>
          </p:cNvSpPr>
          <p:nvPr>
            <p:ph sz="quarter" idx="1"/>
          </p:nvPr>
        </p:nvSpPr>
        <p:spPr/>
        <p:txBody>
          <a:bodyPr/>
          <a:lstStyle/>
          <a:p>
            <a:r>
              <a:rPr lang="en-US" dirty="0" smtClean="0"/>
              <a:t>Damages must have been reasonably foreseeable.</a:t>
            </a:r>
          </a:p>
          <a:p>
            <a:pPr lvl="1"/>
            <a:r>
              <a:rPr lang="en-US" dirty="0" smtClean="0"/>
              <a:t>This is a significant limitation on damages</a:t>
            </a:r>
          </a:p>
          <a:p>
            <a:r>
              <a:rPr lang="en-US" dirty="0" smtClean="0"/>
              <a:t>Damages that are NOT recoverable:</a:t>
            </a:r>
          </a:p>
          <a:p>
            <a:pPr lvl="1"/>
            <a:r>
              <a:rPr lang="en-US" dirty="0" smtClean="0"/>
              <a:t>Speculative damages</a:t>
            </a:r>
          </a:p>
          <a:p>
            <a:pPr lvl="1"/>
            <a:r>
              <a:rPr lang="en-US" dirty="0" smtClean="0"/>
              <a:t>Remote damages</a:t>
            </a:r>
          </a:p>
          <a:p>
            <a:pPr lvl="1"/>
            <a:r>
              <a:rPr lang="en-US" dirty="0" smtClean="0"/>
              <a:t>Avoidable damages</a:t>
            </a:r>
            <a:endParaRPr lang="en-US" dirty="0"/>
          </a:p>
        </p:txBody>
      </p:sp>
    </p:spTree>
    <p:extLst>
      <p:ext uri="{BB962C8B-B14F-4D97-AF65-F5344CB8AC3E}">
        <p14:creationId xmlns:p14="http://schemas.microsoft.com/office/powerpoint/2010/main" val="2799843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Damages:  Measure of Recovery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2675463"/>
              </p:ext>
            </p:extLst>
          </p:nvPr>
        </p:nvGraphicFramePr>
        <p:xfrm>
          <a:off x="342900" y="2133600"/>
          <a:ext cx="617220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38</a:t>
            </a:fld>
            <a:endParaRPr lang="en-US" dirty="0"/>
          </a:p>
        </p:txBody>
      </p:sp>
    </p:spTree>
    <p:extLst>
      <p:ext uri="{BB962C8B-B14F-4D97-AF65-F5344CB8AC3E}">
        <p14:creationId xmlns:p14="http://schemas.microsoft.com/office/powerpoint/2010/main" val="259738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Interest</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39</a:t>
            </a:fld>
            <a:endParaRPr lang="en-US" sz="1000" dirty="0"/>
          </a:p>
        </p:txBody>
      </p:sp>
      <p:sp>
        <p:nvSpPr>
          <p:cNvPr id="5" name="Content Placeholder 4"/>
          <p:cNvSpPr>
            <a:spLocks noGrp="1"/>
          </p:cNvSpPr>
          <p:nvPr>
            <p:ph sz="quarter" idx="1"/>
          </p:nvPr>
        </p:nvSpPr>
        <p:spPr/>
        <p:txBody>
          <a:bodyPr/>
          <a:lstStyle/>
          <a:p>
            <a:r>
              <a:rPr lang="en-US" dirty="0" smtClean="0"/>
              <a:t>This is the general rule.  “Benefit of Bargain”</a:t>
            </a:r>
          </a:p>
          <a:p>
            <a:r>
              <a:rPr lang="en-US" dirty="0" smtClean="0"/>
              <a:t>Party injured by breach of contract is entitled to recover:</a:t>
            </a:r>
          </a:p>
          <a:p>
            <a:pPr marL="777240" lvl="1" indent="-457200">
              <a:buFont typeface="+mj-lt"/>
              <a:buAutoNum type="arabicPeriod"/>
            </a:pPr>
            <a:r>
              <a:rPr lang="en-US" dirty="0" smtClean="0"/>
              <a:t>All damages that accrue naturally from the breach; and</a:t>
            </a:r>
          </a:p>
          <a:p>
            <a:pPr marL="777240" lvl="1" indent="-457200">
              <a:buFont typeface="+mj-lt"/>
              <a:buAutoNum type="arabicPeriod"/>
            </a:pPr>
            <a:r>
              <a:rPr lang="en-US" dirty="0" smtClean="0"/>
              <a:t>An amount sufficient to put the injured party in a position monetarily equivalent to the position she would have been in if the breaching party had performed.</a:t>
            </a:r>
          </a:p>
          <a:p>
            <a:pPr marL="274320" lvl="1" indent="0">
              <a:buNone/>
            </a:pPr>
            <a:r>
              <a:rPr lang="en-US" i="1" dirty="0" smtClean="0"/>
              <a:t>Westlake, LLC v. Engstrom Properties, LLC,</a:t>
            </a:r>
            <a:r>
              <a:rPr lang="en-US" dirty="0" smtClean="0"/>
              <a:t> 169 Wn. App. 700 (2012); </a:t>
            </a:r>
            <a:r>
              <a:rPr lang="en-US" i="1" dirty="0" smtClean="0"/>
              <a:t>Eastlake Construction Co. v. Hess</a:t>
            </a:r>
            <a:r>
              <a:rPr lang="en-US" dirty="0" smtClean="0"/>
              <a:t>, 102 Wn. 2d 30 (1984)</a:t>
            </a:r>
          </a:p>
        </p:txBody>
      </p:sp>
    </p:spTree>
    <p:extLst>
      <p:ext uri="{BB962C8B-B14F-4D97-AF65-F5344CB8AC3E}">
        <p14:creationId xmlns:p14="http://schemas.microsoft.com/office/powerpoint/2010/main" val="75649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PowerPoint Poisoning</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4</a:t>
            </a:fld>
            <a:endParaRPr lang="en-US" dirty="0"/>
          </a:p>
        </p:txBody>
      </p:sp>
      <p:pic>
        <p:nvPicPr>
          <p:cNvPr id="6" name="Picture 4" descr="68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6720" y="3124200"/>
            <a:ext cx="5852160" cy="1828800"/>
          </a:xfrm>
          <a:prstGeom prst="rect">
            <a:avLst/>
          </a:prstGeom>
        </p:spPr>
      </p:pic>
    </p:spTree>
    <p:extLst>
      <p:ext uri="{BB962C8B-B14F-4D97-AF65-F5344CB8AC3E}">
        <p14:creationId xmlns:p14="http://schemas.microsoft.com/office/powerpoint/2010/main" val="96394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cont.</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40</a:t>
            </a:fld>
            <a:endParaRPr lang="en-US" sz="1000" dirty="0"/>
          </a:p>
        </p:txBody>
      </p:sp>
      <p:sp>
        <p:nvSpPr>
          <p:cNvPr id="5" name="Content Placeholder 4"/>
          <p:cNvSpPr>
            <a:spLocks noGrp="1"/>
          </p:cNvSpPr>
          <p:nvPr>
            <p:ph sz="quarter" idx="1"/>
          </p:nvPr>
        </p:nvSpPr>
        <p:spPr/>
        <p:txBody>
          <a:bodyPr>
            <a:normAutofit/>
          </a:bodyPr>
          <a:lstStyle/>
          <a:p>
            <a:r>
              <a:rPr lang="en-US" dirty="0" smtClean="0"/>
              <a:t>Proof of Damages</a:t>
            </a:r>
          </a:p>
          <a:p>
            <a:pPr lvl="1"/>
            <a:r>
              <a:rPr lang="en-US" dirty="0" smtClean="0"/>
              <a:t>The amount of damages must be proven with reasonable certainty.  Does not have to be precise.</a:t>
            </a:r>
          </a:p>
          <a:p>
            <a:pPr marL="548640" lvl="2" indent="0">
              <a:buNone/>
            </a:pPr>
            <a:r>
              <a:rPr lang="en-US" i="1" dirty="0" smtClean="0"/>
              <a:t>Lester N. Johnson Co. v. Spokane</a:t>
            </a:r>
            <a:r>
              <a:rPr lang="en-US" dirty="0" smtClean="0"/>
              <a:t>, 22 Wn. App. 265 (1978)</a:t>
            </a:r>
          </a:p>
          <a:p>
            <a:pPr>
              <a:spcBef>
                <a:spcPts val="1800"/>
              </a:spcBef>
            </a:pPr>
            <a:r>
              <a:rPr lang="en-US" dirty="0" smtClean="0"/>
              <a:t>Duty to Mitigate</a:t>
            </a:r>
          </a:p>
          <a:p>
            <a:pPr lvl="1"/>
            <a:r>
              <a:rPr lang="en-US" dirty="0" smtClean="0"/>
              <a:t>Injured party must make reasonable efforts to minimize or avoid damages resulting from another party’s breach.  Avoidable damages are not recoverable.</a:t>
            </a:r>
          </a:p>
          <a:p>
            <a:pPr marL="548640" lvl="2" indent="0">
              <a:buNone/>
            </a:pPr>
            <a:r>
              <a:rPr lang="en-US" i="1" dirty="0"/>
              <a:t>Westland Construction Co. v. Christ Berg, Inc.</a:t>
            </a:r>
            <a:r>
              <a:rPr lang="en-US" dirty="0"/>
              <a:t>, 35 Wn. 2d 824 (1950</a:t>
            </a:r>
            <a:r>
              <a:rPr lang="en-US" dirty="0" smtClean="0"/>
              <a:t>)</a:t>
            </a:r>
            <a:endParaRPr lang="en-US" dirty="0"/>
          </a:p>
        </p:txBody>
      </p:sp>
    </p:spTree>
    <p:extLst>
      <p:ext uri="{BB962C8B-B14F-4D97-AF65-F5344CB8AC3E}">
        <p14:creationId xmlns:p14="http://schemas.microsoft.com/office/powerpoint/2010/main" val="1226124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Reliance Interest</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41</a:t>
            </a:fld>
            <a:endParaRPr lang="en-US" sz="1000" dirty="0"/>
          </a:p>
        </p:txBody>
      </p:sp>
      <p:sp>
        <p:nvSpPr>
          <p:cNvPr id="5" name="Content Placeholder 4"/>
          <p:cNvSpPr>
            <a:spLocks noGrp="1"/>
          </p:cNvSpPr>
          <p:nvPr>
            <p:ph sz="quarter" idx="1"/>
          </p:nvPr>
        </p:nvSpPr>
        <p:spPr/>
        <p:txBody>
          <a:bodyPr>
            <a:normAutofit/>
          </a:bodyPr>
          <a:lstStyle/>
          <a:p>
            <a:r>
              <a:rPr lang="en-US" dirty="0" smtClean="0"/>
              <a:t>Measure of Recovery:</a:t>
            </a:r>
          </a:p>
          <a:p>
            <a:pPr lvl="1"/>
            <a:r>
              <a:rPr lang="en-US" dirty="0" smtClean="0"/>
              <a:t>Expenditures made in preparation for performance or in the course of performance, less any loss the injured party would have incurred had the contract been performed</a:t>
            </a:r>
          </a:p>
          <a:p>
            <a:pPr marL="548640" lvl="2" indent="0">
              <a:buNone/>
            </a:pPr>
            <a:r>
              <a:rPr lang="en-US" i="1" dirty="0" smtClean="0"/>
              <a:t>Family Medical Bldg v. DSHS</a:t>
            </a:r>
            <a:r>
              <a:rPr lang="en-US" dirty="0" smtClean="0"/>
              <a:t>, 37 Wn. App. 662 (1984), </a:t>
            </a:r>
            <a:r>
              <a:rPr lang="en-US" i="1" dirty="0" smtClean="0"/>
              <a:t>rev’d on other grounds</a:t>
            </a:r>
            <a:r>
              <a:rPr lang="en-US" dirty="0" smtClean="0"/>
              <a:t>, 104 Wn.2d 105 (1985)</a:t>
            </a:r>
          </a:p>
          <a:p>
            <a:pPr lvl="1"/>
            <a:r>
              <a:rPr lang="en-US" dirty="0" smtClean="0"/>
              <a:t>Note:  Lost profit is not recoverable</a:t>
            </a:r>
          </a:p>
          <a:p>
            <a:r>
              <a:rPr lang="en-US" dirty="0" smtClean="0"/>
              <a:t>Based on Cost; not Value</a:t>
            </a:r>
          </a:p>
        </p:txBody>
      </p:sp>
    </p:spTree>
    <p:extLst>
      <p:ext uri="{BB962C8B-B14F-4D97-AF65-F5344CB8AC3E}">
        <p14:creationId xmlns:p14="http://schemas.microsoft.com/office/powerpoint/2010/main" val="2206798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Restitution Interest</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42</a:t>
            </a:fld>
            <a:endParaRPr lang="en-US" sz="1000" dirty="0"/>
          </a:p>
        </p:txBody>
      </p:sp>
      <p:sp>
        <p:nvSpPr>
          <p:cNvPr id="5" name="Content Placeholder 4"/>
          <p:cNvSpPr>
            <a:spLocks noGrp="1"/>
          </p:cNvSpPr>
          <p:nvPr>
            <p:ph sz="quarter" idx="1"/>
          </p:nvPr>
        </p:nvSpPr>
        <p:spPr/>
        <p:txBody>
          <a:bodyPr>
            <a:normAutofit/>
          </a:bodyPr>
          <a:lstStyle/>
          <a:p>
            <a:r>
              <a:rPr lang="en-US" dirty="0" smtClean="0"/>
              <a:t>Purpose of restitution is the prevention of unjust enrichment</a:t>
            </a:r>
          </a:p>
          <a:p>
            <a:pPr>
              <a:spcBef>
                <a:spcPts val="1800"/>
              </a:spcBef>
            </a:pPr>
            <a:r>
              <a:rPr lang="en-US" dirty="0" smtClean="0"/>
              <a:t>Measure of restitution damages is the reasonable value of the injured party’s performance</a:t>
            </a:r>
          </a:p>
          <a:p>
            <a:pPr lvl="1"/>
            <a:r>
              <a:rPr lang="en-US" dirty="0" smtClean="0"/>
              <a:t>Note:  Restitution damages are not limited by the contract price</a:t>
            </a:r>
          </a:p>
          <a:p>
            <a:pPr>
              <a:spcBef>
                <a:spcPts val="1800"/>
              </a:spcBef>
            </a:pPr>
            <a:r>
              <a:rPr lang="en-US" dirty="0" smtClean="0"/>
              <a:t>Measure of recovery often is the value of the benefit conferred</a:t>
            </a:r>
          </a:p>
          <a:p>
            <a:pPr marL="274320" lvl="1" indent="0">
              <a:buNone/>
            </a:pPr>
            <a:r>
              <a:rPr lang="en-US" i="1" dirty="0" smtClean="0"/>
              <a:t>Dravo Corp. v. L.W. Moses Co.</a:t>
            </a:r>
            <a:r>
              <a:rPr lang="en-US" dirty="0" smtClean="0"/>
              <a:t>, 6 Wn. App. 74 (1971)</a:t>
            </a:r>
            <a:endParaRPr lang="en-US" dirty="0"/>
          </a:p>
        </p:txBody>
      </p:sp>
    </p:spTree>
    <p:extLst>
      <p:ext uri="{BB962C8B-B14F-4D97-AF65-F5344CB8AC3E}">
        <p14:creationId xmlns:p14="http://schemas.microsoft.com/office/powerpoint/2010/main" val="2418285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smtClean="0"/>
              <a:t>Greg agrees to pay Mark $50,000 to build a shop.  Greg gives mark a deposit of $10,000 and, in reliance on the contract pays an architect $8,000 for plans and permits.</a:t>
            </a:r>
          </a:p>
          <a:p>
            <a:pPr marL="0" indent="0">
              <a:buNone/>
            </a:pPr>
            <a:r>
              <a:rPr lang="en-US" dirty="0" smtClean="0"/>
              <a:t>Before work begins, Mark repudiates the contract.</a:t>
            </a:r>
          </a:p>
          <a:p>
            <a:pPr marL="0" indent="0">
              <a:buNone/>
            </a:pPr>
            <a:r>
              <a:rPr lang="en-US" dirty="0" smtClean="0"/>
              <a:t>Greg discovers that no one will accept less than $60,000 to do what Mark promised to do.</a:t>
            </a:r>
          </a:p>
          <a:p>
            <a:pPr marL="0" indent="0">
              <a:buNone/>
            </a:pPr>
            <a:r>
              <a:rPr lang="en-US" dirty="0" smtClean="0"/>
              <a:t>If Greg sues Mark, what are the damages under various theories?</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43</a:t>
            </a:fld>
            <a:endParaRPr lang="en-US" dirty="0"/>
          </a:p>
        </p:txBody>
      </p:sp>
    </p:spTree>
    <p:extLst>
      <p:ext uri="{BB962C8B-B14F-4D97-AF65-F5344CB8AC3E}">
        <p14:creationId xmlns:p14="http://schemas.microsoft.com/office/powerpoint/2010/main" val="4022149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Damages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102186"/>
              </p:ext>
            </p:extLst>
          </p:nvPr>
        </p:nvGraphicFramePr>
        <p:xfrm>
          <a:off x="342900" y="2133600"/>
          <a:ext cx="6172200" cy="6019800"/>
        </p:xfrm>
        <a:graphic>
          <a:graphicData uri="http://schemas.openxmlformats.org/drawingml/2006/table">
            <a:tbl>
              <a:tblPr firstRow="1" bandRow="1">
                <a:tableStyleId>{5C22544A-7EE6-4342-B048-85BDC9FD1C3A}</a:tableStyleId>
              </a:tblPr>
              <a:tblGrid>
                <a:gridCol w="1409700"/>
                <a:gridCol w="1066800"/>
                <a:gridCol w="1226820"/>
                <a:gridCol w="1363980"/>
                <a:gridCol w="1104900"/>
              </a:tblGrid>
              <a:tr h="761604">
                <a:tc>
                  <a:txBody>
                    <a:bodyPr/>
                    <a:lstStyle/>
                    <a:p>
                      <a:endParaRPr lang="en-US" sz="1600" dirty="0">
                        <a:latin typeface="+mj-lt"/>
                      </a:endParaRPr>
                    </a:p>
                  </a:txBody>
                  <a:tcPr/>
                </a:tc>
                <a:tc gridSpan="3">
                  <a:txBody>
                    <a:bodyPr/>
                    <a:lstStyle/>
                    <a:p>
                      <a:pPr algn="ctr"/>
                      <a:r>
                        <a:rPr lang="en-US" sz="1600" dirty="0" smtClean="0">
                          <a:latin typeface="+mj-lt"/>
                        </a:rPr>
                        <a:t>Measure of Damages</a:t>
                      </a:r>
                      <a:endParaRPr lang="en-US" sz="1600" dirty="0">
                        <a:latin typeface="+mj-lt"/>
                      </a:endParaRPr>
                    </a:p>
                  </a:txBody>
                  <a:tcPr anchor="ctr"/>
                </a:tc>
                <a:tc hMerge="1">
                  <a:txBody>
                    <a:bodyPr/>
                    <a:lstStyle/>
                    <a:p>
                      <a:endParaRPr lang="en-US" dirty="0"/>
                    </a:p>
                  </a:txBody>
                  <a:tcPr/>
                </a:tc>
                <a:tc hMerge="1">
                  <a:txBody>
                    <a:bodyPr/>
                    <a:lstStyle/>
                    <a:p>
                      <a:endParaRPr lang="en-US" dirty="0"/>
                    </a:p>
                  </a:txBody>
                  <a:tcPr/>
                </a:tc>
                <a:tc rowSpan="2">
                  <a:txBody>
                    <a:bodyPr/>
                    <a:lstStyle/>
                    <a:p>
                      <a:pPr algn="ctr"/>
                      <a:r>
                        <a:rPr lang="en-US" sz="1600" dirty="0" smtClean="0">
                          <a:latin typeface="+mj-lt"/>
                        </a:rPr>
                        <a:t>Total Damages</a:t>
                      </a:r>
                      <a:endParaRPr lang="en-US" sz="1600" dirty="0">
                        <a:latin typeface="+mj-lt"/>
                      </a:endParaRPr>
                    </a:p>
                  </a:txBody>
                  <a:tcPr anchor="ctr"/>
                </a:tc>
              </a:tr>
              <a:tr h="1189355">
                <a:tc>
                  <a:txBody>
                    <a:bodyPr/>
                    <a:lstStyle/>
                    <a:p>
                      <a:r>
                        <a:rPr lang="en-US" sz="1600" dirty="0" smtClean="0">
                          <a:latin typeface="+mj-lt"/>
                        </a:rPr>
                        <a:t>Theory of recovery</a:t>
                      </a:r>
                      <a:endParaRPr lang="en-US" sz="1600" dirty="0">
                        <a:latin typeface="+mj-lt"/>
                      </a:endParaRPr>
                    </a:p>
                  </a:txBody>
                  <a:tcPr anchor="ctr"/>
                </a:tc>
                <a:tc>
                  <a:txBody>
                    <a:bodyPr/>
                    <a:lstStyle/>
                    <a:p>
                      <a:pPr algn="ctr"/>
                      <a:r>
                        <a:rPr lang="en-US" sz="1600" dirty="0" smtClean="0">
                          <a:latin typeface="+mj-lt"/>
                        </a:rPr>
                        <a:t>Benefit conferred</a:t>
                      </a:r>
                      <a:endParaRPr lang="en-US" sz="1600" dirty="0">
                        <a:latin typeface="+mj-lt"/>
                      </a:endParaRPr>
                    </a:p>
                  </a:txBody>
                  <a:tcPr anchor="ctr"/>
                </a:tc>
                <a:tc>
                  <a:txBody>
                    <a:bodyPr/>
                    <a:lstStyle/>
                    <a:p>
                      <a:pPr algn="ctr"/>
                      <a:r>
                        <a:rPr lang="en-US" sz="1600" dirty="0" smtClean="0">
                          <a:latin typeface="+mj-lt"/>
                        </a:rPr>
                        <a:t>Other Costs of Reliance</a:t>
                      </a:r>
                      <a:endParaRPr lang="en-US" sz="1600" dirty="0">
                        <a:latin typeface="+mj-lt"/>
                      </a:endParaRPr>
                    </a:p>
                  </a:txBody>
                  <a:tcPr anchor="ctr"/>
                </a:tc>
                <a:tc>
                  <a:txBody>
                    <a:bodyPr/>
                    <a:lstStyle/>
                    <a:p>
                      <a:pPr algn="ctr"/>
                      <a:r>
                        <a:rPr lang="en-US" sz="1600" dirty="0" smtClean="0">
                          <a:latin typeface="+mj-lt"/>
                        </a:rPr>
                        <a:t>Lost Value of Performance</a:t>
                      </a:r>
                      <a:endParaRPr lang="en-US" sz="1600" dirty="0">
                        <a:latin typeface="+mj-lt"/>
                      </a:endParaRPr>
                    </a:p>
                  </a:txBody>
                  <a:tcPr anchor="ctr"/>
                </a:tc>
                <a:tc vMerge="1">
                  <a:txBody>
                    <a:bodyPr/>
                    <a:lstStyle/>
                    <a:p>
                      <a:endParaRPr lang="en-US" sz="1600" dirty="0">
                        <a:latin typeface="+mj-lt"/>
                      </a:endParaRPr>
                    </a:p>
                  </a:txBody>
                  <a:tcPr anchor="ctr"/>
                </a:tc>
              </a:tr>
              <a:tr h="1189355">
                <a:tc>
                  <a:txBody>
                    <a:bodyPr/>
                    <a:lstStyle/>
                    <a:p>
                      <a:pPr algn="r"/>
                      <a:r>
                        <a:rPr lang="en-US" sz="1600" b="1" dirty="0" smtClean="0">
                          <a:latin typeface="+mj-lt"/>
                        </a:rPr>
                        <a:t>Restitution</a:t>
                      </a:r>
                      <a:endParaRPr lang="en-US" sz="1600" b="1" dirty="0">
                        <a:latin typeface="+mj-lt"/>
                      </a:endParaRPr>
                    </a:p>
                  </a:txBody>
                  <a:tcPr anchor="ctr"/>
                </a:tc>
                <a:tc>
                  <a:txBody>
                    <a:bodyPr/>
                    <a:lstStyle/>
                    <a:p>
                      <a:pPr algn="ctr"/>
                      <a:r>
                        <a:rPr lang="en-US" sz="1600" dirty="0" smtClean="0">
                          <a:latin typeface="+mj-lt"/>
                        </a:rPr>
                        <a:t>$10,000</a:t>
                      </a:r>
                      <a:br>
                        <a:rPr lang="en-US" sz="1600" dirty="0" smtClean="0">
                          <a:latin typeface="+mj-lt"/>
                        </a:rPr>
                      </a:br>
                      <a:r>
                        <a:rPr lang="en-US" sz="1600" dirty="0" smtClean="0">
                          <a:latin typeface="+mj-lt"/>
                        </a:rPr>
                        <a:t>Deposit</a:t>
                      </a:r>
                      <a:endParaRPr lang="en-US" sz="1600" dirty="0">
                        <a:latin typeface="+mj-lt"/>
                      </a:endParaRPr>
                    </a:p>
                  </a:txBody>
                  <a:tcPr anchor="ctr"/>
                </a:tc>
                <a:tc>
                  <a:txBody>
                    <a:bodyPr/>
                    <a:lstStyle/>
                    <a:p>
                      <a:pPr algn="ctr"/>
                      <a:r>
                        <a:rPr lang="en-US" sz="1600" dirty="0" smtClean="0">
                          <a:latin typeface="+mj-lt"/>
                        </a:rPr>
                        <a:t>---</a:t>
                      </a:r>
                      <a:endParaRPr lang="en-US" sz="1600" dirty="0">
                        <a:latin typeface="+mj-lt"/>
                      </a:endParaRPr>
                    </a:p>
                  </a:txBody>
                  <a:tcPr anchor="ctr"/>
                </a:tc>
                <a:tc>
                  <a:txBody>
                    <a:bodyPr/>
                    <a:lstStyle/>
                    <a:p>
                      <a:pPr algn="ctr"/>
                      <a:r>
                        <a:rPr lang="en-US" sz="1600" dirty="0" smtClean="0">
                          <a:latin typeface="+mj-lt"/>
                        </a:rPr>
                        <a:t>---</a:t>
                      </a:r>
                      <a:endParaRPr lang="en-US" sz="1600" dirty="0">
                        <a:latin typeface="+mj-lt"/>
                      </a:endParaRPr>
                    </a:p>
                  </a:txBody>
                  <a:tcPr anchor="ctr"/>
                </a:tc>
                <a:tc>
                  <a:txBody>
                    <a:bodyPr/>
                    <a:lstStyle/>
                    <a:p>
                      <a:r>
                        <a:rPr lang="en-US" sz="1600" dirty="0" smtClean="0">
                          <a:latin typeface="+mj-lt"/>
                        </a:rPr>
                        <a:t>$10,000</a:t>
                      </a:r>
                      <a:endParaRPr lang="en-US" sz="1600" dirty="0">
                        <a:latin typeface="+mj-lt"/>
                      </a:endParaRPr>
                    </a:p>
                  </a:txBody>
                  <a:tcPr anchor="ctr"/>
                </a:tc>
              </a:tr>
              <a:tr h="1189355">
                <a:tc>
                  <a:txBody>
                    <a:bodyPr/>
                    <a:lstStyle/>
                    <a:p>
                      <a:pPr algn="r"/>
                      <a:r>
                        <a:rPr lang="en-US" sz="1600" b="1" dirty="0" smtClean="0">
                          <a:latin typeface="+mj-lt"/>
                        </a:rPr>
                        <a:t>Reliance</a:t>
                      </a:r>
                      <a:endParaRPr lang="en-US" sz="16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$10,000</a:t>
                      </a:r>
                      <a:br>
                        <a:rPr lang="en-US" sz="1600" kern="1200" dirty="0" smtClean="0">
                          <a:solidFill>
                            <a:schemeClr val="dk1"/>
                          </a:solidFill>
                          <a:latin typeface="+mj-lt"/>
                          <a:ea typeface="+mn-ea"/>
                          <a:cs typeface="+mn-cs"/>
                        </a:rPr>
                      </a:br>
                      <a:r>
                        <a:rPr lang="en-US" sz="1600" kern="1200" dirty="0" smtClean="0">
                          <a:solidFill>
                            <a:schemeClr val="dk1"/>
                          </a:solidFill>
                          <a:latin typeface="+mj-lt"/>
                          <a:ea typeface="+mn-ea"/>
                          <a:cs typeface="+mn-cs"/>
                        </a:rPr>
                        <a:t>Deposit</a:t>
                      </a:r>
                      <a:endParaRPr lang="en-US" sz="1600" dirty="0">
                        <a:latin typeface="+mj-lt"/>
                      </a:endParaRPr>
                    </a:p>
                  </a:txBody>
                  <a:tcPr anchor="ctr"/>
                </a:tc>
                <a:tc>
                  <a:txBody>
                    <a:bodyPr/>
                    <a:lstStyle/>
                    <a:p>
                      <a:pPr algn="ctr"/>
                      <a:r>
                        <a:rPr lang="en-US" sz="1600" dirty="0" smtClean="0">
                          <a:latin typeface="+mj-lt"/>
                        </a:rPr>
                        <a:t>$8,000</a:t>
                      </a:r>
                      <a:br>
                        <a:rPr lang="en-US" sz="1600" dirty="0" smtClean="0">
                          <a:latin typeface="+mj-lt"/>
                        </a:rPr>
                      </a:br>
                      <a:r>
                        <a:rPr lang="en-US" sz="1600" dirty="0" smtClean="0">
                          <a:latin typeface="+mj-lt"/>
                        </a:rPr>
                        <a:t>Architect fee</a:t>
                      </a:r>
                      <a:endParaRPr lang="en-US" sz="1600" dirty="0">
                        <a:latin typeface="+mj-lt"/>
                      </a:endParaRPr>
                    </a:p>
                  </a:txBody>
                  <a:tcPr anchor="ctr"/>
                </a:tc>
                <a:tc>
                  <a:txBody>
                    <a:bodyPr/>
                    <a:lstStyle/>
                    <a:p>
                      <a:pPr algn="ctr"/>
                      <a:r>
                        <a:rPr lang="en-US" sz="1600" dirty="0" smtClean="0">
                          <a:latin typeface="+mj-lt"/>
                        </a:rPr>
                        <a:t>---</a:t>
                      </a:r>
                      <a:endParaRPr lang="en-US" sz="1600" dirty="0">
                        <a:latin typeface="+mj-lt"/>
                      </a:endParaRPr>
                    </a:p>
                  </a:txBody>
                  <a:tcPr anchor="ctr"/>
                </a:tc>
                <a:tc>
                  <a:txBody>
                    <a:bodyPr/>
                    <a:lstStyle/>
                    <a:p>
                      <a:r>
                        <a:rPr lang="en-US" sz="1600" dirty="0" smtClean="0">
                          <a:latin typeface="+mj-lt"/>
                        </a:rPr>
                        <a:t>$18,000</a:t>
                      </a:r>
                      <a:endParaRPr lang="en-US" sz="1600" dirty="0">
                        <a:latin typeface="+mj-lt"/>
                      </a:endParaRPr>
                    </a:p>
                  </a:txBody>
                  <a:tcPr anchor="ctr"/>
                </a:tc>
              </a:tr>
              <a:tr h="1690135">
                <a:tc>
                  <a:txBody>
                    <a:bodyPr/>
                    <a:lstStyle/>
                    <a:p>
                      <a:pPr algn="r"/>
                      <a:r>
                        <a:rPr lang="en-US" sz="1600" b="1" dirty="0" smtClean="0">
                          <a:latin typeface="+mj-lt"/>
                        </a:rPr>
                        <a:t>Expectation</a:t>
                      </a:r>
                      <a:endParaRPr lang="en-US" sz="16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$10,000</a:t>
                      </a:r>
                      <a:br>
                        <a:rPr lang="en-US" sz="1600" kern="1200" dirty="0" smtClean="0">
                          <a:solidFill>
                            <a:schemeClr val="dk1"/>
                          </a:solidFill>
                          <a:latin typeface="+mj-lt"/>
                          <a:ea typeface="+mn-ea"/>
                          <a:cs typeface="+mn-cs"/>
                        </a:rPr>
                      </a:br>
                      <a:r>
                        <a:rPr lang="en-US" sz="1600" kern="1200" dirty="0" smtClean="0">
                          <a:solidFill>
                            <a:schemeClr val="dk1"/>
                          </a:solidFill>
                          <a:latin typeface="+mj-lt"/>
                          <a:ea typeface="+mn-ea"/>
                          <a:cs typeface="+mn-cs"/>
                        </a:rPr>
                        <a:t>Deposit</a:t>
                      </a:r>
                      <a:endParaRPr lang="en-US" sz="16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mn-ea"/>
                          <a:cs typeface="+mn-cs"/>
                        </a:rPr>
                        <a:t>$8,000</a:t>
                      </a:r>
                      <a:br>
                        <a:rPr lang="en-US" sz="1600" kern="1200" dirty="0" smtClean="0">
                          <a:solidFill>
                            <a:schemeClr val="dk1"/>
                          </a:solidFill>
                          <a:latin typeface="+mj-lt"/>
                          <a:ea typeface="+mn-ea"/>
                          <a:cs typeface="+mn-cs"/>
                        </a:rPr>
                      </a:br>
                      <a:r>
                        <a:rPr lang="en-US" sz="1600" kern="1200" dirty="0" smtClean="0">
                          <a:solidFill>
                            <a:schemeClr val="dk1"/>
                          </a:solidFill>
                          <a:latin typeface="+mj-lt"/>
                          <a:ea typeface="+mn-ea"/>
                          <a:cs typeface="+mn-cs"/>
                        </a:rPr>
                        <a:t>Architect fee</a:t>
                      </a:r>
                      <a:endParaRPr lang="en-US" sz="1600" dirty="0">
                        <a:latin typeface="+mj-lt"/>
                      </a:endParaRPr>
                    </a:p>
                  </a:txBody>
                  <a:tcPr anchor="ctr"/>
                </a:tc>
                <a:tc>
                  <a:txBody>
                    <a:bodyPr/>
                    <a:lstStyle/>
                    <a:p>
                      <a:pPr algn="ctr"/>
                      <a:r>
                        <a:rPr lang="en-US" sz="1600" dirty="0" smtClean="0">
                          <a:latin typeface="+mj-lt"/>
                        </a:rPr>
                        <a:t>$10,000</a:t>
                      </a:r>
                      <a:br>
                        <a:rPr lang="en-US" sz="1600" dirty="0" smtClean="0">
                          <a:latin typeface="+mj-lt"/>
                        </a:rPr>
                      </a:br>
                      <a:r>
                        <a:rPr lang="en-US" sz="1600" dirty="0" smtClean="0">
                          <a:latin typeface="+mj-lt"/>
                        </a:rPr>
                        <a:t>Contract difference</a:t>
                      </a:r>
                      <a:endParaRPr lang="en-US" sz="1600" dirty="0">
                        <a:latin typeface="+mj-lt"/>
                      </a:endParaRPr>
                    </a:p>
                  </a:txBody>
                  <a:tcPr anchor="ctr"/>
                </a:tc>
                <a:tc>
                  <a:txBody>
                    <a:bodyPr/>
                    <a:lstStyle/>
                    <a:p>
                      <a:r>
                        <a:rPr lang="en-US" sz="1600" dirty="0" smtClean="0">
                          <a:latin typeface="+mj-lt"/>
                        </a:rPr>
                        <a:t>$28,000</a:t>
                      </a:r>
                      <a:endParaRPr lang="en-US" sz="1600" dirty="0">
                        <a:latin typeface="+mj-lt"/>
                      </a:endParaRPr>
                    </a:p>
                  </a:txBody>
                  <a:tcPr anchor="ctr"/>
                </a:tc>
              </a:tr>
            </a:tbl>
          </a:graphicData>
        </a:graphic>
      </p:graphicFrame>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44</a:t>
            </a:fld>
            <a:endParaRPr lang="en-US" dirty="0"/>
          </a:p>
        </p:txBody>
      </p:sp>
    </p:spTree>
    <p:extLst>
      <p:ext uri="{BB962C8B-B14F-4D97-AF65-F5344CB8AC3E}">
        <p14:creationId xmlns:p14="http://schemas.microsoft.com/office/powerpoint/2010/main" val="1648819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Contract Damages</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45</a:t>
            </a:fld>
            <a:endParaRPr lang="en-US" dirty="0"/>
          </a:p>
        </p:txBody>
      </p:sp>
    </p:spTree>
    <p:extLst>
      <p:ext uri="{BB962C8B-B14F-4D97-AF65-F5344CB8AC3E}">
        <p14:creationId xmlns:p14="http://schemas.microsoft.com/office/powerpoint/2010/main" val="898155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Damages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2397787"/>
              </p:ext>
            </p:extLst>
          </p:nvPr>
        </p:nvGraphicFramePr>
        <p:xfrm>
          <a:off x="342900" y="2133600"/>
          <a:ext cx="6172200"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46</a:t>
            </a:fld>
            <a:endParaRPr lang="en-US" dirty="0"/>
          </a:p>
        </p:txBody>
      </p:sp>
    </p:spTree>
    <p:extLst>
      <p:ext uri="{BB962C8B-B14F-4D97-AF65-F5344CB8AC3E}">
        <p14:creationId xmlns:p14="http://schemas.microsoft.com/office/powerpoint/2010/main" val="3841700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Compensatory Damages</a:t>
            </a:r>
            <a:endParaRPr lang="en-US" dirty="0"/>
          </a:p>
        </p:txBody>
      </p:sp>
      <p:sp>
        <p:nvSpPr>
          <p:cNvPr id="3" name="Content Placeholder 2"/>
          <p:cNvSpPr>
            <a:spLocks noGrp="1"/>
          </p:cNvSpPr>
          <p:nvPr>
            <p:ph idx="1"/>
          </p:nvPr>
        </p:nvSpPr>
        <p:spPr/>
        <p:txBody>
          <a:bodyPr/>
          <a:lstStyle/>
          <a:p>
            <a:pPr marL="0" indent="0">
              <a:buNone/>
            </a:pPr>
            <a:r>
              <a:rPr lang="en-US" dirty="0" smtClean="0"/>
              <a:t>“Compensatory damages are such as will compensate the injured party for the injury sustained, and nothing more; such as will simply make good or replace the loss caused by the wrong or injury.” </a:t>
            </a:r>
          </a:p>
          <a:p>
            <a:pPr marL="0" indent="0">
              <a:buNone/>
            </a:pPr>
            <a:r>
              <a:rPr lang="en-US" dirty="0" smtClean="0"/>
              <a:t> </a:t>
            </a:r>
            <a:r>
              <a:rPr lang="en-US" i="1" dirty="0"/>
              <a:t>Black’s Law Dictionary</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47</a:t>
            </a:fld>
            <a:endParaRPr lang="en-US" dirty="0"/>
          </a:p>
        </p:txBody>
      </p:sp>
    </p:spTree>
    <p:extLst>
      <p:ext uri="{BB962C8B-B14F-4D97-AF65-F5344CB8AC3E}">
        <p14:creationId xmlns:p14="http://schemas.microsoft.com/office/powerpoint/2010/main" val="3055229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Also known as - </a:t>
            </a:r>
          </a:p>
          <a:p>
            <a:pPr lvl="1"/>
            <a:r>
              <a:rPr lang="en-US" dirty="0" smtClean="0"/>
              <a:t>Actual damages</a:t>
            </a:r>
          </a:p>
          <a:p>
            <a:pPr lvl="1"/>
            <a:r>
              <a:rPr lang="en-US" dirty="0" smtClean="0"/>
              <a:t>Direct damages</a:t>
            </a:r>
          </a:p>
          <a:p>
            <a:pPr>
              <a:spcBef>
                <a:spcPts val="1800"/>
              </a:spcBef>
            </a:pPr>
            <a:r>
              <a:rPr lang="en-US" dirty="0" smtClean="0"/>
              <a:t>Includes</a:t>
            </a:r>
          </a:p>
          <a:p>
            <a:pPr lvl="1"/>
            <a:r>
              <a:rPr lang="en-US" dirty="0" smtClean="0"/>
              <a:t>General damages</a:t>
            </a:r>
          </a:p>
          <a:p>
            <a:pPr lvl="1"/>
            <a:r>
              <a:rPr lang="en-US" dirty="0" smtClean="0"/>
              <a:t>Special damages</a:t>
            </a:r>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48</a:t>
            </a:fld>
            <a:endParaRPr lang="en-US" dirty="0"/>
          </a:p>
        </p:txBody>
      </p:sp>
    </p:spTree>
    <p:extLst>
      <p:ext uri="{BB962C8B-B14F-4D97-AF65-F5344CB8AC3E}">
        <p14:creationId xmlns:p14="http://schemas.microsoft.com/office/powerpoint/2010/main" val="890570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Compensatory Damages Measure</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49</a:t>
            </a:fld>
            <a:endParaRPr lang="en-US" sz="1000" dirty="0"/>
          </a:p>
        </p:txBody>
      </p:sp>
      <p:sp>
        <p:nvSpPr>
          <p:cNvPr id="5" name="Content Placeholder 4"/>
          <p:cNvSpPr>
            <a:spLocks noGrp="1"/>
          </p:cNvSpPr>
          <p:nvPr>
            <p:ph sz="quarter" idx="1"/>
          </p:nvPr>
        </p:nvSpPr>
        <p:spPr/>
        <p:txBody>
          <a:bodyPr/>
          <a:lstStyle/>
          <a:p>
            <a:r>
              <a:rPr lang="en-US" dirty="0" smtClean="0"/>
              <a:t>Measured by the loss in value of the promised performance.</a:t>
            </a:r>
          </a:p>
          <a:p>
            <a:pPr>
              <a:spcBef>
                <a:spcPts val="1800"/>
              </a:spcBef>
            </a:pPr>
            <a:r>
              <a:rPr lang="en-US" dirty="0" smtClean="0"/>
              <a:t>Difference </a:t>
            </a:r>
            <a:r>
              <a:rPr lang="en-US" dirty="0"/>
              <a:t>between the promised performance and the actual performance.</a:t>
            </a:r>
          </a:p>
        </p:txBody>
      </p:sp>
    </p:spTree>
    <p:extLst>
      <p:ext uri="{BB962C8B-B14F-4D97-AF65-F5344CB8AC3E}">
        <p14:creationId xmlns:p14="http://schemas.microsoft.com/office/powerpoint/2010/main" val="118035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5</a:t>
            </a:fld>
            <a:endParaRPr lang="en-US" dirty="0"/>
          </a:p>
        </p:txBody>
      </p:sp>
      <p:pic>
        <p:nvPicPr>
          <p:cNvPr id="6" name="Content Placeholder 5" descr="Hide from bos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09601" y="2438401"/>
            <a:ext cx="5686425" cy="3798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8489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Consequential Damages</a:t>
            </a:r>
            <a:endParaRPr lang="en-US" dirty="0"/>
          </a:p>
        </p:txBody>
      </p:sp>
      <p:sp>
        <p:nvSpPr>
          <p:cNvPr id="3" name="Content Placeholder 2"/>
          <p:cNvSpPr>
            <a:spLocks noGrp="1"/>
          </p:cNvSpPr>
          <p:nvPr>
            <p:ph idx="1"/>
          </p:nvPr>
        </p:nvSpPr>
        <p:spPr/>
        <p:txBody>
          <a:bodyPr/>
          <a:lstStyle/>
          <a:p>
            <a:pPr marL="0" indent="0">
              <a:buNone/>
            </a:pPr>
            <a:r>
              <a:rPr lang="en-US" dirty="0" smtClean="0"/>
              <a:t>“Consequential damages resulting from a seller’s breach of contract include any loss resulting from general or particular requirements and needs of which the seller at the time of contracting had reason to know and which could not reasonably be prevented by cover or otherwise, and injury to person or property proximately resulting from any breach of warranty.” </a:t>
            </a:r>
          </a:p>
          <a:p>
            <a:pPr marL="0" indent="0">
              <a:buNone/>
            </a:pPr>
            <a:r>
              <a:rPr lang="en-US" dirty="0" smtClean="0"/>
              <a:t> </a:t>
            </a:r>
            <a:r>
              <a:rPr lang="en-US" i="1" dirty="0"/>
              <a:t>Black’s Law Dictionary</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50</a:t>
            </a:fld>
            <a:endParaRPr lang="en-US" dirty="0"/>
          </a:p>
        </p:txBody>
      </p:sp>
    </p:spTree>
    <p:extLst>
      <p:ext uri="{BB962C8B-B14F-4D97-AF65-F5344CB8AC3E}">
        <p14:creationId xmlns:p14="http://schemas.microsoft.com/office/powerpoint/2010/main" val="2129743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51</a:t>
            </a:fld>
            <a:endParaRPr lang="en-US" sz="1000" dirty="0"/>
          </a:p>
        </p:txBody>
      </p:sp>
      <p:sp>
        <p:nvSpPr>
          <p:cNvPr id="5" name="Content Placeholder 4"/>
          <p:cNvSpPr>
            <a:spLocks noGrp="1"/>
          </p:cNvSpPr>
          <p:nvPr>
            <p:ph sz="quarter" idx="1"/>
          </p:nvPr>
        </p:nvSpPr>
        <p:spPr/>
        <p:txBody>
          <a:bodyPr/>
          <a:lstStyle/>
          <a:p>
            <a:r>
              <a:rPr lang="en-US" dirty="0" smtClean="0"/>
              <a:t>Also known as – </a:t>
            </a:r>
          </a:p>
          <a:p>
            <a:pPr lvl="1"/>
            <a:r>
              <a:rPr lang="en-US" dirty="0" smtClean="0"/>
              <a:t>Indirect damages</a:t>
            </a:r>
          </a:p>
          <a:p>
            <a:r>
              <a:rPr lang="en-US" dirty="0" smtClean="0"/>
              <a:t>Consequential damages:</a:t>
            </a:r>
          </a:p>
          <a:p>
            <a:pPr lvl="1"/>
            <a:r>
              <a:rPr lang="en-US" dirty="0" smtClean="0"/>
              <a:t>Damages caused by special circumstances beyond the contract.</a:t>
            </a:r>
          </a:p>
          <a:p>
            <a:pPr lvl="1"/>
            <a:r>
              <a:rPr lang="en-US" dirty="0" smtClean="0"/>
              <a:t>Damages that do </a:t>
            </a:r>
            <a:r>
              <a:rPr lang="en-US" u="sng" dirty="0" smtClean="0"/>
              <a:t>not</a:t>
            </a:r>
            <a:r>
              <a:rPr lang="en-US" dirty="0" smtClean="0"/>
              <a:t> flow directly and immediately from a breach.</a:t>
            </a:r>
          </a:p>
          <a:p>
            <a:pPr lvl="1"/>
            <a:r>
              <a:rPr lang="en-US" dirty="0" smtClean="0"/>
              <a:t>Damages that flow from the consequences, or results, of a breach.</a:t>
            </a:r>
            <a:endParaRPr lang="en-US" dirty="0"/>
          </a:p>
        </p:txBody>
      </p:sp>
    </p:spTree>
    <p:extLst>
      <p:ext uri="{BB962C8B-B14F-4D97-AF65-F5344CB8AC3E}">
        <p14:creationId xmlns:p14="http://schemas.microsoft.com/office/powerpoint/2010/main" val="3274057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Recoverable When:</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52</a:t>
            </a:fld>
            <a:endParaRPr lang="en-US" sz="1000" dirty="0"/>
          </a:p>
        </p:txBody>
      </p:sp>
      <p:sp>
        <p:nvSpPr>
          <p:cNvPr id="5" name="Content Placeholder 4"/>
          <p:cNvSpPr>
            <a:spLocks noGrp="1"/>
          </p:cNvSpPr>
          <p:nvPr>
            <p:ph sz="quarter" idx="1"/>
          </p:nvPr>
        </p:nvSpPr>
        <p:spPr/>
        <p:txBody>
          <a:bodyPr>
            <a:normAutofit/>
          </a:bodyPr>
          <a:lstStyle/>
          <a:p>
            <a:pPr marL="502920" indent="-457200">
              <a:buFont typeface="+mj-lt"/>
              <a:buAutoNum type="arabicPeriod"/>
            </a:pPr>
            <a:r>
              <a:rPr lang="en-US" dirty="0" smtClean="0"/>
              <a:t>The consequential damages were in the contemplation of the parties when the contract was made;</a:t>
            </a:r>
          </a:p>
          <a:p>
            <a:pPr marL="502920" indent="-457200">
              <a:buFont typeface="+mj-lt"/>
              <a:buAutoNum type="arabicPeriod"/>
            </a:pPr>
            <a:r>
              <a:rPr lang="en-US" dirty="0" smtClean="0"/>
              <a:t>The consequential damages were the proximate result of the breaching party’s nonperformance; and</a:t>
            </a:r>
          </a:p>
          <a:p>
            <a:pPr marL="502920" indent="-457200">
              <a:buFont typeface="+mj-lt"/>
              <a:buAutoNum type="arabicPeriod"/>
            </a:pPr>
            <a:r>
              <a:rPr lang="en-US" dirty="0" smtClean="0"/>
              <a:t>The amount of the consequential damages is proven with reasonable certainty.</a:t>
            </a:r>
          </a:p>
          <a:p>
            <a:pPr marL="274320" lvl="1" indent="0">
              <a:buNone/>
            </a:pPr>
            <a:r>
              <a:rPr lang="en-US" i="1" dirty="0" smtClean="0"/>
              <a:t>Farm Crop Energy v. Old Nat’l Bank</a:t>
            </a:r>
            <a:r>
              <a:rPr lang="en-US" dirty="0" smtClean="0"/>
              <a:t>, 109 Wn.2d 923 (1988)</a:t>
            </a:r>
          </a:p>
        </p:txBody>
      </p:sp>
    </p:spTree>
    <p:extLst>
      <p:ext uri="{BB962C8B-B14F-4D97-AF65-F5344CB8AC3E}">
        <p14:creationId xmlns:p14="http://schemas.microsoft.com/office/powerpoint/2010/main" val="2519036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Test</a:t>
            </a:r>
            <a:endParaRPr lang="en-US" dirty="0"/>
          </a:p>
        </p:txBody>
      </p:sp>
      <p:sp>
        <p:nvSpPr>
          <p:cNvPr id="5" name="Content Placeholder 4"/>
          <p:cNvSpPr>
            <a:spLocks noGrp="1"/>
          </p:cNvSpPr>
          <p:nvPr>
            <p:ph sz="half" idx="1"/>
          </p:nvPr>
        </p:nvSpPr>
        <p:spPr/>
        <p:txBody>
          <a:bodyPr/>
          <a:lstStyle/>
          <a:p>
            <a:r>
              <a:rPr lang="en-US" dirty="0" smtClean="0"/>
              <a:t>The breaching party must know (or have reason to know) that special circumstances will cause the additional loss.</a:t>
            </a:r>
          </a:p>
          <a:p>
            <a:pPr marL="274320" lvl="1" indent="0">
              <a:buNone/>
            </a:pPr>
            <a:r>
              <a:rPr lang="en-US" i="1" dirty="0" smtClean="0"/>
              <a:t>Hadley v. Baxendale</a:t>
            </a:r>
            <a:r>
              <a:rPr lang="en-US" dirty="0" smtClean="0"/>
              <a:t>, 9 Exch. 341 (1854).</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11749" y="2514600"/>
            <a:ext cx="2676795" cy="3371088"/>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53</a:t>
            </a:fld>
            <a:endParaRPr lang="en-US" sz="1000" dirty="0"/>
          </a:p>
        </p:txBody>
      </p:sp>
    </p:spTree>
    <p:extLst>
      <p:ext uri="{BB962C8B-B14F-4D97-AF65-F5344CB8AC3E}">
        <p14:creationId xmlns:p14="http://schemas.microsoft.com/office/powerpoint/2010/main" val="4181023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Panic</a:t>
            </a:r>
            <a:endParaRPr lang="en-US" dirty="0"/>
          </a:p>
        </p:txBody>
      </p:sp>
      <p:sp>
        <p:nvSpPr>
          <p:cNvPr id="5" name="Content Placeholder 4"/>
          <p:cNvSpPr>
            <a:spLocks noGrp="1"/>
          </p:cNvSpPr>
          <p:nvPr>
            <p:ph idx="1"/>
          </p:nvPr>
        </p:nvSpPr>
        <p:spPr>
          <a:xfrm>
            <a:off x="457200" y="2133600"/>
            <a:ext cx="6172200" cy="6502400"/>
          </a:xfrm>
        </p:spPr>
        <p:txBody>
          <a:bodyPr/>
          <a:lstStyle/>
          <a:p>
            <a:r>
              <a:rPr lang="en-US" dirty="0" smtClean="0"/>
              <a:t>Consequential damages do NOT include</a:t>
            </a:r>
          </a:p>
          <a:p>
            <a:pPr lvl="1"/>
            <a:r>
              <a:rPr lang="en-US" dirty="0" smtClean="0"/>
              <a:t>Remote losses</a:t>
            </a:r>
          </a:p>
          <a:p>
            <a:pPr lvl="1"/>
            <a:r>
              <a:rPr lang="en-US" dirty="0" smtClean="0"/>
              <a:t>Speculative losses</a:t>
            </a:r>
            <a:endParaRPr lang="en-US" dirty="0"/>
          </a:p>
        </p:txBody>
      </p:sp>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54</a:t>
            </a:fld>
            <a:endParaRPr lang="en-US" sz="1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71" y="4343401"/>
            <a:ext cx="4354090" cy="3268980"/>
          </a:xfrm>
          <a:prstGeom prst="rect">
            <a:avLst/>
          </a:prstGeom>
        </p:spPr>
      </p:pic>
    </p:spTree>
    <p:extLst>
      <p:ext uri="{BB962C8B-B14F-4D97-AF65-F5344CB8AC3E}">
        <p14:creationId xmlns:p14="http://schemas.microsoft.com/office/powerpoint/2010/main" val="2236023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55</a:t>
            </a:fld>
            <a:endParaRPr lang="en-US" sz="1000" dirty="0"/>
          </a:p>
        </p:txBody>
      </p:sp>
      <p:sp>
        <p:nvSpPr>
          <p:cNvPr id="5" name="Content Placeholder 4"/>
          <p:cNvSpPr>
            <a:spLocks noGrp="1"/>
          </p:cNvSpPr>
          <p:nvPr>
            <p:ph sz="quarter" idx="1"/>
          </p:nvPr>
        </p:nvSpPr>
        <p:spPr/>
        <p:txBody>
          <a:bodyPr/>
          <a:lstStyle/>
          <a:p>
            <a:r>
              <a:rPr lang="en-US" dirty="0" smtClean="0"/>
              <a:t>Lost profits</a:t>
            </a:r>
          </a:p>
          <a:p>
            <a:r>
              <a:rPr lang="en-US" dirty="0" smtClean="0"/>
              <a:t>Lost use</a:t>
            </a:r>
          </a:p>
          <a:p>
            <a:r>
              <a:rPr lang="en-US" dirty="0" smtClean="0"/>
              <a:t>Damage to business reputation</a:t>
            </a:r>
          </a:p>
          <a:p>
            <a:r>
              <a:rPr lang="en-US" dirty="0" smtClean="0"/>
              <a:t>Business interruption</a:t>
            </a:r>
          </a:p>
          <a:p>
            <a:r>
              <a:rPr lang="en-US" dirty="0" smtClean="0"/>
              <a:t>Material escalation costs</a:t>
            </a:r>
          </a:p>
          <a:p>
            <a:r>
              <a:rPr lang="en-US" dirty="0" smtClean="0"/>
              <a:t>Additional energy costs</a:t>
            </a:r>
            <a:endParaRPr lang="en-US" dirty="0"/>
          </a:p>
          <a:p>
            <a:r>
              <a:rPr lang="en-US" dirty="0" smtClean="0"/>
              <a:t>Personal injury</a:t>
            </a:r>
            <a:endParaRPr lang="en-US" dirty="0"/>
          </a:p>
        </p:txBody>
      </p:sp>
    </p:spTree>
    <p:extLst>
      <p:ext uri="{BB962C8B-B14F-4D97-AF65-F5344CB8AC3E}">
        <p14:creationId xmlns:p14="http://schemas.microsoft.com/office/powerpoint/2010/main" val="3923806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Fuss?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56</a:t>
            </a:fld>
            <a:endParaRPr lang="en-US" sz="1000" dirty="0"/>
          </a:p>
        </p:txBody>
      </p:sp>
      <p:sp>
        <p:nvSpPr>
          <p:cNvPr id="5" name="Content Placeholder 4"/>
          <p:cNvSpPr>
            <a:spLocks noGrp="1"/>
          </p:cNvSpPr>
          <p:nvPr>
            <p:ph sz="quarter" idx="1"/>
          </p:nvPr>
        </p:nvSpPr>
        <p:spPr/>
        <p:txBody>
          <a:bodyPr/>
          <a:lstStyle/>
          <a:p>
            <a:r>
              <a:rPr lang="en-US" dirty="0" smtClean="0"/>
              <a:t>Why do parties seek to preclude consequential damages?</a:t>
            </a:r>
          </a:p>
          <a:p>
            <a:pPr lvl="1">
              <a:spcBef>
                <a:spcPts val="1200"/>
              </a:spcBef>
            </a:pPr>
            <a:r>
              <a:rPr lang="en-US" dirty="0" smtClean="0"/>
              <a:t>Limit potential risk</a:t>
            </a:r>
          </a:p>
          <a:p>
            <a:pPr lvl="1">
              <a:spcBef>
                <a:spcPts val="1200"/>
              </a:spcBef>
            </a:pPr>
            <a:r>
              <a:rPr lang="en-US" dirty="0" smtClean="0"/>
              <a:t>Reduce uncertainty</a:t>
            </a:r>
          </a:p>
          <a:p>
            <a:pPr lvl="1">
              <a:spcBef>
                <a:spcPts val="1200"/>
              </a:spcBef>
            </a:pPr>
            <a:r>
              <a:rPr lang="en-US" dirty="0" smtClean="0"/>
              <a:t>Reduce incentive of the nonbreaching party to escalate the dispute</a:t>
            </a:r>
            <a:endParaRPr lang="en-US" dirty="0"/>
          </a:p>
        </p:txBody>
      </p:sp>
    </p:spTree>
    <p:extLst>
      <p:ext uri="{BB962C8B-B14F-4D97-AF65-F5344CB8AC3E}">
        <p14:creationId xmlns:p14="http://schemas.microsoft.com/office/powerpoint/2010/main" val="1153591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Liquidated Damages</a:t>
            </a:r>
            <a:endParaRPr lang="en-US" dirty="0"/>
          </a:p>
        </p:txBody>
      </p:sp>
      <p:sp>
        <p:nvSpPr>
          <p:cNvPr id="3" name="Content Placeholder 2"/>
          <p:cNvSpPr>
            <a:spLocks noGrp="1"/>
          </p:cNvSpPr>
          <p:nvPr>
            <p:ph idx="1"/>
          </p:nvPr>
        </p:nvSpPr>
        <p:spPr/>
        <p:txBody>
          <a:bodyPr/>
          <a:lstStyle/>
          <a:p>
            <a:pPr marL="0" indent="0">
              <a:buNone/>
            </a:pPr>
            <a:r>
              <a:rPr lang="en-US" dirty="0" smtClean="0"/>
              <a:t>“Liquidated damages is the sum which party to contract agrees to pay if he breaks some promise and, which having been arrived at by good faith effort to estimate actual damage that will probably ensue from breach, is recoverable as agreed damages if breach occurs.” </a:t>
            </a:r>
          </a:p>
          <a:p>
            <a:pPr marL="0" indent="0">
              <a:buNone/>
            </a:pPr>
            <a:r>
              <a:rPr lang="en-US" dirty="0" smtClean="0"/>
              <a:t> </a:t>
            </a:r>
            <a:r>
              <a:rPr lang="en-US" i="1" dirty="0"/>
              <a:t>Black’s Law Dictionary</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57</a:t>
            </a:fld>
            <a:endParaRPr lang="en-US" dirty="0"/>
          </a:p>
        </p:txBody>
      </p:sp>
    </p:spTree>
    <p:extLst>
      <p:ext uri="{BB962C8B-B14F-4D97-AF65-F5344CB8AC3E}">
        <p14:creationId xmlns:p14="http://schemas.microsoft.com/office/powerpoint/2010/main" val="2948435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Also known as – </a:t>
            </a:r>
          </a:p>
          <a:p>
            <a:pPr lvl="1">
              <a:spcBef>
                <a:spcPts val="1200"/>
              </a:spcBef>
            </a:pPr>
            <a:r>
              <a:rPr lang="en-US" dirty="0" smtClean="0"/>
              <a:t>Stipulated damages</a:t>
            </a:r>
          </a:p>
          <a:p>
            <a:pPr lvl="1">
              <a:spcBef>
                <a:spcPts val="1200"/>
              </a:spcBef>
            </a:pPr>
            <a:r>
              <a:rPr lang="en-US" dirty="0" smtClean="0"/>
              <a:t>Agreed damages</a:t>
            </a:r>
          </a:p>
          <a:p>
            <a:pPr>
              <a:spcBef>
                <a:spcPts val="1800"/>
              </a:spcBef>
            </a:pPr>
            <a:r>
              <a:rPr lang="en-US" dirty="0" smtClean="0"/>
              <a:t>Unlike other damages</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58</a:t>
            </a:fld>
            <a:endParaRPr lang="en-US" dirty="0"/>
          </a:p>
        </p:txBody>
      </p:sp>
    </p:spTree>
    <p:extLst>
      <p:ext uri="{BB962C8B-B14F-4D97-AF65-F5344CB8AC3E}">
        <p14:creationId xmlns:p14="http://schemas.microsoft.com/office/powerpoint/2010/main" val="2780191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Allowed</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59</a:t>
            </a:fld>
            <a:endParaRPr lang="en-US" sz="1000" dirty="0"/>
          </a:p>
        </p:txBody>
      </p:sp>
      <p:sp>
        <p:nvSpPr>
          <p:cNvPr id="5" name="Content Placeholder 4"/>
          <p:cNvSpPr>
            <a:spLocks noGrp="1"/>
          </p:cNvSpPr>
          <p:nvPr>
            <p:ph sz="quarter" idx="1"/>
          </p:nvPr>
        </p:nvSpPr>
        <p:spPr/>
        <p:txBody>
          <a:bodyPr/>
          <a:lstStyle/>
          <a:p>
            <a:pPr>
              <a:buFont typeface="Wingdings" panose="05000000000000000000" pitchFamily="2" charset="2"/>
              <a:buChar char="§"/>
            </a:pPr>
            <a:r>
              <a:rPr lang="en-US" dirty="0" smtClean="0"/>
              <a:t>Liquidated damages are favored in Washington and are enforceable if they do not constitute a penalty or are unlawful.</a:t>
            </a:r>
          </a:p>
          <a:p>
            <a:pPr marL="274320" lvl="1" indent="0">
              <a:buNone/>
            </a:pPr>
            <a:r>
              <a:rPr lang="en-US" i="1" dirty="0" smtClean="0"/>
              <a:t>Jenson v. Richens</a:t>
            </a:r>
            <a:r>
              <a:rPr lang="en-US" dirty="0" smtClean="0"/>
              <a:t>, 74 Wn.2d 41 (1968)</a:t>
            </a:r>
          </a:p>
          <a:p>
            <a:pPr>
              <a:spcBef>
                <a:spcPts val="1800"/>
              </a:spcBef>
              <a:buFont typeface="Wingdings" panose="05000000000000000000" pitchFamily="2" charset="2"/>
              <a:buChar char="§"/>
            </a:pPr>
            <a:r>
              <a:rPr lang="en-US" i="1" dirty="0" smtClean="0"/>
              <a:t>Note</a:t>
            </a:r>
            <a:r>
              <a:rPr lang="en-US" dirty="0" smtClean="0"/>
              <a:t>:  A party will not be allowed to recover liquidated damages for a breach to which she has contributed.</a:t>
            </a:r>
          </a:p>
          <a:p>
            <a:pPr marL="274320" lvl="1" indent="0">
              <a:buNone/>
            </a:pPr>
            <a:r>
              <a:rPr lang="en-US" i="1" dirty="0" smtClean="0"/>
              <a:t>Baldwin v. Nat’l Safe Depository Corp.</a:t>
            </a:r>
            <a:r>
              <a:rPr lang="en-US" dirty="0" smtClean="0"/>
              <a:t>, 40 Wn. App. 69 (1985)</a:t>
            </a:r>
            <a:endParaRPr lang="en-US" dirty="0"/>
          </a:p>
        </p:txBody>
      </p:sp>
    </p:spTree>
    <p:extLst>
      <p:ext uri="{BB962C8B-B14F-4D97-AF65-F5344CB8AC3E}">
        <p14:creationId xmlns:p14="http://schemas.microsoft.com/office/powerpoint/2010/main" val="109565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Awake</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6</a:t>
            </a:fld>
            <a:endParaRPr lang="en-US" dirty="0"/>
          </a:p>
        </p:txBody>
      </p:sp>
      <p:pic>
        <p:nvPicPr>
          <p:cNvPr id="6" name="Picture 3" descr="Stay Awak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4684522"/>
            <a:ext cx="2819400" cy="271602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Sleep co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62200" y="1981200"/>
            <a:ext cx="3924300" cy="261461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4906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for Enforceability</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60</a:t>
            </a:fld>
            <a:endParaRPr lang="en-US" sz="1000" dirty="0"/>
          </a:p>
        </p:txBody>
      </p:sp>
      <p:sp>
        <p:nvSpPr>
          <p:cNvPr id="5" name="Content Placeholder 4"/>
          <p:cNvSpPr>
            <a:spLocks noGrp="1"/>
          </p:cNvSpPr>
          <p:nvPr>
            <p:ph sz="quarter" idx="1"/>
          </p:nvPr>
        </p:nvSpPr>
        <p:spPr/>
        <p:txBody>
          <a:bodyPr/>
          <a:lstStyle/>
          <a:p>
            <a:r>
              <a:rPr lang="en-US" dirty="0"/>
              <a:t>Two-part test for valid liquidated damages </a:t>
            </a:r>
            <a:r>
              <a:rPr lang="en-US" dirty="0" smtClean="0"/>
              <a:t>provision:</a:t>
            </a:r>
          </a:p>
          <a:p>
            <a:pPr marL="777240" lvl="1" indent="-457200">
              <a:spcBef>
                <a:spcPts val="1200"/>
              </a:spcBef>
              <a:buClrTx/>
              <a:buFont typeface="+mj-lt"/>
              <a:buAutoNum type="arabicPeriod"/>
            </a:pPr>
            <a:r>
              <a:rPr lang="en-US" dirty="0"/>
              <a:t>When the contract was entered into, was it apparent that damages would be difficult to </a:t>
            </a:r>
            <a:r>
              <a:rPr lang="en-US" dirty="0" smtClean="0"/>
              <a:t>ascertain in </a:t>
            </a:r>
            <a:r>
              <a:rPr lang="en-US" dirty="0"/>
              <a:t>the event of a </a:t>
            </a:r>
            <a:r>
              <a:rPr lang="en-US" dirty="0" smtClean="0"/>
              <a:t>breach?</a:t>
            </a:r>
          </a:p>
          <a:p>
            <a:pPr marL="777240" lvl="1" indent="-457200">
              <a:spcBef>
                <a:spcPts val="1200"/>
              </a:spcBef>
              <a:buClrTx/>
              <a:buFont typeface="+mj-lt"/>
              <a:buAutoNum type="arabicPeriod"/>
            </a:pPr>
            <a:r>
              <a:rPr lang="en-US" dirty="0"/>
              <a:t>Was the amount set as damages a reasonable </a:t>
            </a:r>
            <a:r>
              <a:rPr lang="en-US" dirty="0" smtClean="0"/>
              <a:t>estimate?</a:t>
            </a:r>
          </a:p>
          <a:p>
            <a:pPr>
              <a:spcBef>
                <a:spcPts val="1800"/>
              </a:spcBef>
            </a:pPr>
            <a:r>
              <a:rPr lang="en-US" dirty="0"/>
              <a:t>If the answer to </a:t>
            </a:r>
            <a:r>
              <a:rPr lang="en-US" u="sng" dirty="0"/>
              <a:t>both</a:t>
            </a:r>
            <a:r>
              <a:rPr lang="en-US" dirty="0"/>
              <a:t> questions is yes, the provision may be </a:t>
            </a:r>
            <a:r>
              <a:rPr lang="en-US" dirty="0" smtClean="0"/>
              <a:t>enforced.</a:t>
            </a:r>
            <a:endParaRPr lang="en-US" dirty="0"/>
          </a:p>
        </p:txBody>
      </p:sp>
    </p:spTree>
    <p:extLst>
      <p:ext uri="{BB962C8B-B14F-4D97-AF65-F5344CB8AC3E}">
        <p14:creationId xmlns:p14="http://schemas.microsoft.com/office/powerpoint/2010/main" val="1321865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Costs are More than Just Contract Price</a:t>
            </a:r>
            <a:endParaRPr lang="en-US" dirty="0"/>
          </a:p>
        </p:txBody>
      </p:sp>
      <p:sp>
        <p:nvSpPr>
          <p:cNvPr id="3" name="Content Placeholder 2"/>
          <p:cNvSpPr>
            <a:spLocks noGrp="1"/>
          </p:cNvSpPr>
          <p:nvPr>
            <p:ph idx="1"/>
          </p:nvPr>
        </p:nvSpPr>
        <p:spPr/>
        <p:txBody>
          <a:bodyPr/>
          <a:lstStyle/>
          <a:p>
            <a:r>
              <a:rPr lang="en-US" dirty="0"/>
              <a:t>Liquidated </a:t>
            </a:r>
            <a:r>
              <a:rPr lang="en-US" dirty="0" smtClean="0"/>
              <a:t>damages are intended </a:t>
            </a:r>
            <a:r>
              <a:rPr lang="en-US" dirty="0"/>
              <a:t>to cover things that can be hard to prove:</a:t>
            </a:r>
          </a:p>
          <a:p>
            <a:pPr lvl="1">
              <a:spcBef>
                <a:spcPts val="1200"/>
              </a:spcBef>
            </a:pPr>
            <a:r>
              <a:rPr lang="en-US" dirty="0"/>
              <a:t>New </a:t>
            </a:r>
            <a:r>
              <a:rPr lang="en-US" dirty="0" smtClean="0"/>
              <a:t>procurement posts</a:t>
            </a:r>
            <a:endParaRPr lang="en-US" dirty="0"/>
          </a:p>
          <a:p>
            <a:pPr lvl="1">
              <a:spcBef>
                <a:spcPts val="1200"/>
              </a:spcBef>
            </a:pPr>
            <a:r>
              <a:rPr lang="en-US" dirty="0"/>
              <a:t>Lost opportunity costs</a:t>
            </a:r>
          </a:p>
          <a:p>
            <a:pPr lvl="1">
              <a:spcBef>
                <a:spcPts val="1200"/>
              </a:spcBef>
            </a:pPr>
            <a:r>
              <a:rPr lang="en-US" dirty="0"/>
              <a:t>Sunk resource costs</a:t>
            </a:r>
          </a:p>
          <a:p>
            <a:pPr lvl="1">
              <a:spcBef>
                <a:spcPts val="1200"/>
              </a:spcBef>
            </a:pPr>
            <a:r>
              <a:rPr lang="en-US" dirty="0"/>
              <a:t>Administrative costs</a:t>
            </a:r>
          </a:p>
          <a:p>
            <a:pPr lvl="1">
              <a:spcBef>
                <a:spcPts val="1200"/>
              </a:spcBef>
            </a:pPr>
            <a:r>
              <a:rPr lang="en-US" dirty="0"/>
              <a:t>Reputational or “political” costs of failed project</a:t>
            </a:r>
          </a:p>
          <a:p>
            <a:pPr lvl="1">
              <a:spcBef>
                <a:spcPts val="1200"/>
              </a:spcBef>
            </a:pPr>
            <a:r>
              <a:rPr lang="en-US" dirty="0"/>
              <a:t>Public or third-party costs</a:t>
            </a:r>
          </a:p>
          <a:p>
            <a:pPr lvl="1">
              <a:spcBef>
                <a:spcPts val="1200"/>
              </a:spcBef>
            </a:pPr>
            <a:r>
              <a:rPr lang="en-US" dirty="0"/>
              <a:t>Enforcement or </a:t>
            </a:r>
            <a:r>
              <a:rPr lang="en-US" dirty="0" smtClean="0"/>
              <a:t>collection costs</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61</a:t>
            </a:fld>
            <a:endParaRPr lang="en-US" dirty="0"/>
          </a:p>
        </p:txBody>
      </p:sp>
    </p:spTree>
    <p:extLst>
      <p:ext uri="{BB962C8B-B14F-4D97-AF65-F5344CB8AC3E}">
        <p14:creationId xmlns:p14="http://schemas.microsoft.com/office/powerpoint/2010/main" val="3025195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Cannot Be A Penalty</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62</a:t>
            </a:fld>
            <a:endParaRPr lang="en-US" sz="1000" dirty="0"/>
          </a:p>
        </p:txBody>
      </p:sp>
      <p:sp>
        <p:nvSpPr>
          <p:cNvPr id="5" name="Content Placeholder 4"/>
          <p:cNvSpPr>
            <a:spLocks noGrp="1"/>
          </p:cNvSpPr>
          <p:nvPr>
            <p:ph sz="quarter" idx="1"/>
          </p:nvPr>
        </p:nvSpPr>
        <p:spPr/>
        <p:txBody>
          <a:bodyPr/>
          <a:lstStyle/>
          <a:p>
            <a:r>
              <a:rPr lang="en-US" dirty="0"/>
              <a:t>To be valid and enforceable, liquidated damages cannot constitute a </a:t>
            </a:r>
            <a:r>
              <a:rPr lang="en-US" dirty="0" smtClean="0"/>
              <a:t>penalty.</a:t>
            </a:r>
          </a:p>
          <a:p>
            <a:pPr>
              <a:spcBef>
                <a:spcPts val="1800"/>
              </a:spcBef>
            </a:pPr>
            <a:r>
              <a:rPr lang="en-US" i="1" dirty="0" smtClean="0"/>
              <a:t>Note</a:t>
            </a:r>
            <a:r>
              <a:rPr lang="en-US" dirty="0" smtClean="0"/>
              <a:t>:  Too low is okay.  That’s not a penalty.</a:t>
            </a:r>
          </a:p>
          <a:p>
            <a:pPr marL="274320" lvl="1" indent="0">
              <a:buNone/>
            </a:pPr>
            <a:r>
              <a:rPr lang="en-US" i="1" dirty="0"/>
              <a:t>Mahoney v. Tingley</a:t>
            </a:r>
            <a:r>
              <a:rPr lang="en-US" dirty="0"/>
              <a:t>, 85 Wn.2d 95 (1975</a:t>
            </a:r>
            <a:r>
              <a:rPr lang="en-US" dirty="0" smtClean="0"/>
              <a:t>)</a:t>
            </a:r>
            <a:endParaRPr lang="en-US" dirty="0"/>
          </a:p>
        </p:txBody>
      </p:sp>
    </p:spTree>
    <p:extLst>
      <p:ext uri="{BB962C8B-B14F-4D97-AF65-F5344CB8AC3E}">
        <p14:creationId xmlns:p14="http://schemas.microsoft.com/office/powerpoint/2010/main" val="708846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63</a:t>
            </a:fld>
            <a:endParaRPr lang="en-US" sz="1000" dirty="0"/>
          </a:p>
        </p:txBody>
      </p:sp>
      <p:sp>
        <p:nvSpPr>
          <p:cNvPr id="5" name="Content Placeholder 4"/>
          <p:cNvSpPr>
            <a:spLocks noGrp="1"/>
          </p:cNvSpPr>
          <p:nvPr>
            <p:ph sz="quarter" idx="1"/>
          </p:nvPr>
        </p:nvSpPr>
        <p:spPr/>
        <p:txBody>
          <a:bodyPr/>
          <a:lstStyle/>
          <a:p>
            <a:pPr>
              <a:buFont typeface="Wingdings" panose="05000000000000000000" pitchFamily="2" charset="2"/>
              <a:buChar char="§"/>
            </a:pPr>
            <a:r>
              <a:rPr lang="en-US" dirty="0" smtClean="0"/>
              <a:t>Provision requiring a construction contractor to pay $100/day for every day she is late in completing the construction.</a:t>
            </a:r>
            <a:endParaRPr lang="en-US" dirty="0"/>
          </a:p>
        </p:txBody>
      </p:sp>
    </p:spTree>
    <p:extLst>
      <p:ext uri="{BB962C8B-B14F-4D97-AF65-F5344CB8AC3E}">
        <p14:creationId xmlns:p14="http://schemas.microsoft.com/office/powerpoint/2010/main" val="3448743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64</a:t>
            </a:fld>
            <a:endParaRPr lang="en-US" sz="1000" dirty="0"/>
          </a:p>
        </p:txBody>
      </p:sp>
      <p:sp>
        <p:nvSpPr>
          <p:cNvPr id="5" name="Content Placeholder 4"/>
          <p:cNvSpPr>
            <a:spLocks noGrp="1"/>
          </p:cNvSpPr>
          <p:nvPr>
            <p:ph sz="quarter" idx="1"/>
          </p:nvPr>
        </p:nvSpPr>
        <p:spPr/>
        <p:txBody>
          <a:bodyPr>
            <a:normAutofit/>
          </a:bodyPr>
          <a:lstStyle/>
          <a:p>
            <a:r>
              <a:rPr lang="en-US" dirty="0" smtClean="0"/>
              <a:t>Refers </a:t>
            </a:r>
            <a:r>
              <a:rPr lang="en-US" sz="2800" dirty="0" smtClean="0"/>
              <a:t>to </a:t>
            </a:r>
            <a:r>
              <a:rPr lang="en-US" sz="2800" dirty="0"/>
              <a:t>a very limited category of costs incurred by the nonbreaching </a:t>
            </a:r>
            <a:r>
              <a:rPr lang="en-US" sz="2800" dirty="0" smtClean="0"/>
              <a:t>party -</a:t>
            </a:r>
          </a:p>
          <a:p>
            <a:pPr lvl="1"/>
            <a:r>
              <a:rPr lang="en-US" dirty="0"/>
              <a:t>Expenses incurred by a </a:t>
            </a:r>
            <a:r>
              <a:rPr lang="en-US" b="1" dirty="0"/>
              <a:t>buyer</a:t>
            </a:r>
            <a:r>
              <a:rPr lang="en-US" dirty="0"/>
              <a:t> in connection with rejection </a:t>
            </a:r>
            <a:r>
              <a:rPr lang="en-US" dirty="0" smtClean="0"/>
              <a:t>of nonconforming goods.</a:t>
            </a:r>
          </a:p>
          <a:p>
            <a:pPr lvl="1"/>
            <a:r>
              <a:rPr lang="en-US" dirty="0"/>
              <a:t>Expenses incurred by a </a:t>
            </a:r>
            <a:r>
              <a:rPr lang="en-US" b="1" dirty="0"/>
              <a:t>seller</a:t>
            </a:r>
            <a:r>
              <a:rPr lang="en-US" dirty="0"/>
              <a:t> in connection with wrongful rejection of delivered conforming </a:t>
            </a:r>
            <a:r>
              <a:rPr lang="en-US" dirty="0" smtClean="0"/>
              <a:t>goods.</a:t>
            </a:r>
          </a:p>
          <a:p>
            <a:r>
              <a:rPr lang="en-US" dirty="0" smtClean="0"/>
              <a:t>Example:  Safeguarding defective goods until the seller removes them</a:t>
            </a:r>
          </a:p>
          <a:p>
            <a:r>
              <a:rPr lang="en-US" dirty="0" smtClean="0"/>
              <a:t>Such expenses – </a:t>
            </a:r>
          </a:p>
          <a:p>
            <a:pPr lvl="1"/>
            <a:r>
              <a:rPr lang="en-US" dirty="0" smtClean="0"/>
              <a:t>Must be commercially reasonable</a:t>
            </a:r>
          </a:p>
          <a:p>
            <a:pPr lvl="1"/>
            <a:r>
              <a:rPr lang="en-US" dirty="0" smtClean="0"/>
              <a:t>Must occur in relation to the breach</a:t>
            </a:r>
            <a:endParaRPr lang="en-US" dirty="0"/>
          </a:p>
        </p:txBody>
      </p:sp>
    </p:spTree>
    <p:extLst>
      <p:ext uri="{BB962C8B-B14F-4D97-AF65-F5344CB8AC3E}">
        <p14:creationId xmlns:p14="http://schemas.microsoft.com/office/powerpoint/2010/main" val="2012518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Seller’s Incidental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65</a:t>
            </a:fld>
            <a:endParaRPr lang="en-US" sz="1000" dirty="0"/>
          </a:p>
        </p:txBody>
      </p:sp>
      <p:sp>
        <p:nvSpPr>
          <p:cNvPr id="5" name="Content Placeholder 4"/>
          <p:cNvSpPr>
            <a:spLocks noGrp="1"/>
          </p:cNvSpPr>
          <p:nvPr>
            <p:ph sz="quarter" idx="1"/>
          </p:nvPr>
        </p:nvSpPr>
        <p:spPr/>
        <p:txBody>
          <a:bodyPr/>
          <a:lstStyle/>
          <a:p>
            <a:r>
              <a:rPr lang="en-US" dirty="0" smtClean="0"/>
              <a:t>Any reasonable expenses incurred in:</a:t>
            </a:r>
            <a:endParaRPr lang="en-US" dirty="0"/>
          </a:p>
          <a:p>
            <a:pPr lvl="1">
              <a:spcBef>
                <a:spcPts val="1200"/>
              </a:spcBef>
            </a:pPr>
            <a:r>
              <a:rPr lang="en-US" dirty="0"/>
              <a:t>Stopping delivery</a:t>
            </a:r>
          </a:p>
          <a:p>
            <a:pPr lvl="1">
              <a:spcBef>
                <a:spcPts val="1200"/>
              </a:spcBef>
            </a:pPr>
            <a:r>
              <a:rPr lang="en-US" dirty="0"/>
              <a:t>Transportation, care, &amp; custody of goods after the buyer’s breach</a:t>
            </a:r>
          </a:p>
          <a:p>
            <a:pPr lvl="1">
              <a:spcBef>
                <a:spcPts val="1200"/>
              </a:spcBef>
            </a:pPr>
            <a:r>
              <a:rPr lang="en-US" dirty="0"/>
              <a:t>Returning or reselling goods</a:t>
            </a:r>
          </a:p>
          <a:p>
            <a:pPr lvl="1">
              <a:spcBef>
                <a:spcPts val="1200"/>
              </a:spcBef>
            </a:pPr>
            <a:r>
              <a:rPr lang="en-US" dirty="0"/>
              <a:t>Other expenses incident to the breach</a:t>
            </a:r>
          </a:p>
          <a:p>
            <a:endParaRPr lang="en-US" dirty="0"/>
          </a:p>
        </p:txBody>
      </p:sp>
    </p:spTree>
    <p:extLst>
      <p:ext uri="{BB962C8B-B14F-4D97-AF65-F5344CB8AC3E}">
        <p14:creationId xmlns:p14="http://schemas.microsoft.com/office/powerpoint/2010/main" val="528704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Buyer’s Incidental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66</a:t>
            </a:fld>
            <a:endParaRPr lang="en-US" sz="1000" dirty="0"/>
          </a:p>
        </p:txBody>
      </p:sp>
      <p:sp>
        <p:nvSpPr>
          <p:cNvPr id="5" name="Content Placeholder 4"/>
          <p:cNvSpPr>
            <a:spLocks noGrp="1"/>
          </p:cNvSpPr>
          <p:nvPr>
            <p:ph sz="quarter" idx="1"/>
          </p:nvPr>
        </p:nvSpPr>
        <p:spPr/>
        <p:txBody>
          <a:bodyPr>
            <a:normAutofit/>
          </a:bodyPr>
          <a:lstStyle/>
          <a:p>
            <a:r>
              <a:rPr lang="en-US" dirty="0" smtClean="0"/>
              <a:t>Any reasonable expenses incurred in:</a:t>
            </a:r>
            <a:endParaRPr lang="en-US" dirty="0"/>
          </a:p>
          <a:p>
            <a:pPr lvl="1">
              <a:spcBef>
                <a:spcPts val="1200"/>
              </a:spcBef>
            </a:pPr>
            <a:r>
              <a:rPr lang="en-US" dirty="0"/>
              <a:t>Inspection or receipt of goods later </a:t>
            </a:r>
            <a:r>
              <a:rPr lang="en-US" dirty="0" smtClean="0"/>
              <a:t>rejected</a:t>
            </a:r>
          </a:p>
          <a:p>
            <a:pPr lvl="1">
              <a:spcBef>
                <a:spcPts val="1200"/>
              </a:spcBef>
            </a:pPr>
            <a:r>
              <a:rPr lang="en-US" dirty="0" smtClean="0"/>
              <a:t>Care </a:t>
            </a:r>
            <a:r>
              <a:rPr lang="en-US" dirty="0"/>
              <a:t>and custody of goods later rejected</a:t>
            </a:r>
          </a:p>
          <a:p>
            <a:pPr lvl="1">
              <a:spcBef>
                <a:spcPts val="1200"/>
              </a:spcBef>
            </a:pPr>
            <a:r>
              <a:rPr lang="en-US" dirty="0"/>
              <a:t>Charges incurred in replacing (covering) the goods</a:t>
            </a:r>
          </a:p>
          <a:p>
            <a:pPr lvl="1">
              <a:spcBef>
                <a:spcPts val="1200"/>
              </a:spcBef>
            </a:pPr>
            <a:r>
              <a:rPr lang="en-US" dirty="0"/>
              <a:t>Other expenses incident to the delay or </a:t>
            </a:r>
            <a:r>
              <a:rPr lang="en-US" dirty="0" smtClean="0"/>
              <a:t>breach</a:t>
            </a:r>
            <a:endParaRPr lang="en-US" dirty="0"/>
          </a:p>
        </p:txBody>
      </p:sp>
    </p:spTree>
    <p:extLst>
      <p:ext uri="{BB962C8B-B14F-4D97-AF65-F5344CB8AC3E}">
        <p14:creationId xmlns:p14="http://schemas.microsoft.com/office/powerpoint/2010/main" val="2069115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67</a:t>
            </a:fld>
            <a:endParaRPr lang="en-US" sz="1000" dirty="0"/>
          </a:p>
        </p:txBody>
      </p:sp>
      <p:sp>
        <p:nvSpPr>
          <p:cNvPr id="5" name="Content Placeholder 4"/>
          <p:cNvSpPr>
            <a:spLocks noGrp="1"/>
          </p:cNvSpPr>
          <p:nvPr>
            <p:ph sz="quarter" idx="1"/>
          </p:nvPr>
        </p:nvSpPr>
        <p:spPr/>
        <p:txBody>
          <a:bodyPr/>
          <a:lstStyle/>
          <a:p>
            <a:r>
              <a:rPr lang="en-US" dirty="0" smtClean="0"/>
              <a:t>When </a:t>
            </a:r>
            <a:r>
              <a:rPr lang="en-US" dirty="0"/>
              <a:t>no actual damages result from a breach of contract; just a technical </a:t>
            </a:r>
            <a:r>
              <a:rPr lang="en-US" dirty="0" smtClean="0"/>
              <a:t>injury</a:t>
            </a:r>
          </a:p>
          <a:p>
            <a:pPr>
              <a:spcBef>
                <a:spcPts val="1800"/>
              </a:spcBef>
            </a:pPr>
            <a:r>
              <a:rPr lang="en-US" dirty="0" smtClean="0"/>
              <a:t>Typically $1</a:t>
            </a:r>
            <a:endParaRPr lang="en-US" dirty="0"/>
          </a:p>
        </p:txBody>
      </p:sp>
    </p:spTree>
    <p:extLst>
      <p:ext uri="{BB962C8B-B14F-4D97-AF65-F5344CB8AC3E}">
        <p14:creationId xmlns:p14="http://schemas.microsoft.com/office/powerpoint/2010/main" val="3752227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Punitive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68</a:t>
            </a:fld>
            <a:endParaRPr lang="en-US" sz="1000" dirty="0"/>
          </a:p>
        </p:txBody>
      </p:sp>
      <p:sp>
        <p:nvSpPr>
          <p:cNvPr id="5" name="Content Placeholder 4"/>
          <p:cNvSpPr>
            <a:spLocks noGrp="1"/>
          </p:cNvSpPr>
          <p:nvPr>
            <p:ph sz="quarter" idx="1"/>
          </p:nvPr>
        </p:nvSpPr>
        <p:spPr/>
        <p:txBody>
          <a:bodyPr/>
          <a:lstStyle/>
          <a:p>
            <a:r>
              <a:rPr lang="en-US" dirty="0" smtClean="0"/>
              <a:t>Also known as</a:t>
            </a:r>
          </a:p>
          <a:p>
            <a:pPr lvl="1"/>
            <a:r>
              <a:rPr lang="en-US" dirty="0" smtClean="0"/>
              <a:t>Exemplary damages</a:t>
            </a:r>
          </a:p>
          <a:p>
            <a:pPr>
              <a:spcBef>
                <a:spcPts val="1800"/>
              </a:spcBef>
            </a:pPr>
            <a:r>
              <a:rPr lang="en-US" dirty="0" smtClean="0"/>
              <a:t>Designed to punish</a:t>
            </a:r>
          </a:p>
          <a:p>
            <a:pPr>
              <a:spcBef>
                <a:spcPts val="1800"/>
              </a:spcBef>
            </a:pPr>
            <a:r>
              <a:rPr lang="en-US" dirty="0"/>
              <a:t>Unless there is an express statutory right, punitive damages are </a:t>
            </a:r>
            <a:r>
              <a:rPr lang="en-US" u="sng" dirty="0"/>
              <a:t>not</a:t>
            </a:r>
            <a:r>
              <a:rPr lang="en-US" dirty="0"/>
              <a:t> </a:t>
            </a:r>
            <a:r>
              <a:rPr lang="en-US" dirty="0" smtClean="0"/>
              <a:t>awarded.</a:t>
            </a:r>
          </a:p>
          <a:p>
            <a:pPr marL="274320" lvl="1" indent="0">
              <a:buNone/>
            </a:pPr>
            <a:r>
              <a:rPr lang="en-US" i="1" dirty="0"/>
              <a:t>Dailey v. North Coast Life Ins. Co.</a:t>
            </a:r>
            <a:r>
              <a:rPr lang="en-US" dirty="0"/>
              <a:t>, 129 Wn.2d 572 (1996); </a:t>
            </a:r>
            <a:r>
              <a:rPr lang="en-US" i="1" dirty="0"/>
              <a:t>Kammerer v. Western Gear Corp.</a:t>
            </a:r>
            <a:r>
              <a:rPr lang="en-US" dirty="0"/>
              <a:t>, 96 Wn.2d 416 (</a:t>
            </a:r>
            <a:r>
              <a:rPr lang="en-US" dirty="0" smtClean="0"/>
              <a:t>1981)</a:t>
            </a:r>
            <a:endParaRPr lang="en-US" dirty="0"/>
          </a:p>
        </p:txBody>
      </p:sp>
    </p:spTree>
    <p:extLst>
      <p:ext uri="{BB962C8B-B14F-4D97-AF65-F5344CB8AC3E}">
        <p14:creationId xmlns:p14="http://schemas.microsoft.com/office/powerpoint/2010/main" val="32371674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Strategies &amp; Tips</a:t>
            </a:r>
            <a:endParaRPr lang="en-US" dirty="0"/>
          </a:p>
        </p:txBody>
      </p:sp>
      <p:sp>
        <p:nvSpPr>
          <p:cNvPr id="7" name="Text Placeholder 6"/>
          <p:cNvSpPr>
            <a:spLocks noGrp="1"/>
          </p:cNvSpPr>
          <p:nvPr>
            <p:ph type="body" idx="1"/>
          </p:nvPr>
        </p:nvSpPr>
        <p:spPr/>
        <p:txBody>
          <a:bodyPr/>
          <a:lstStyle/>
          <a:p>
            <a:r>
              <a:rPr lang="en-US" dirty="0" smtClean="0"/>
              <a:t>For Negotiating, Drafting, &amp; Administering Contractual Damage Provisions</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69</a:t>
            </a:fld>
            <a:endParaRPr lang="en-US" dirty="0"/>
          </a:p>
        </p:txBody>
      </p:sp>
    </p:spTree>
    <p:extLst>
      <p:ext uri="{BB962C8B-B14F-4D97-AF65-F5344CB8AC3E}">
        <p14:creationId xmlns:p14="http://schemas.microsoft.com/office/powerpoint/2010/main" val="261159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Remember to preface my personal legal questions with “Say, I have a friend who …”</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7</a:t>
            </a:fld>
            <a:endParaRPr lang="en-US" dirty="0"/>
          </a:p>
        </p:txBody>
      </p:sp>
      <p:pic>
        <p:nvPicPr>
          <p:cNvPr id="6" name="Picture 3" descr="I have a friend who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2895600"/>
            <a:ext cx="5238750" cy="465666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96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70</a:t>
            </a:fld>
            <a:endParaRPr lang="en-US" sz="1000" dirty="0"/>
          </a:p>
        </p:txBody>
      </p:sp>
      <p:sp>
        <p:nvSpPr>
          <p:cNvPr id="5" name="Content Placeholder 4"/>
          <p:cNvSpPr>
            <a:spLocks noGrp="1"/>
          </p:cNvSpPr>
          <p:nvPr>
            <p:ph sz="quarter" idx="1"/>
          </p:nvPr>
        </p:nvSpPr>
        <p:spPr/>
        <p:txBody>
          <a:bodyPr/>
          <a:lstStyle/>
          <a:p>
            <a:r>
              <a:rPr lang="en-US" dirty="0" smtClean="0"/>
              <a:t>The first rule of contracts is </a:t>
            </a:r>
            <a:r>
              <a:rPr lang="en-US" u="sng" dirty="0" smtClean="0"/>
              <a:t>Think!</a:t>
            </a:r>
          </a:p>
          <a:p>
            <a:pPr>
              <a:spcBef>
                <a:spcPts val="1800"/>
              </a:spcBef>
            </a:pPr>
            <a:r>
              <a:rPr lang="en-US" dirty="0"/>
              <a:t>The </a:t>
            </a:r>
            <a:r>
              <a:rPr lang="en-US" dirty="0" smtClean="0"/>
              <a:t>second rule </a:t>
            </a:r>
            <a:r>
              <a:rPr lang="en-US" dirty="0"/>
              <a:t>of </a:t>
            </a:r>
            <a:r>
              <a:rPr lang="en-US" dirty="0" smtClean="0"/>
              <a:t>contracts is </a:t>
            </a:r>
            <a:r>
              <a:rPr lang="en-US" u="sng" dirty="0" smtClean="0"/>
              <a:t>Think!</a:t>
            </a:r>
          </a:p>
          <a:p>
            <a:pPr>
              <a:spcBef>
                <a:spcPts val="1800"/>
              </a:spcBef>
            </a:pPr>
            <a:r>
              <a:rPr lang="en-US" dirty="0" smtClean="0"/>
              <a:t>The third rule of contracts is </a:t>
            </a:r>
            <a:r>
              <a:rPr lang="en-US" u="sng" dirty="0" smtClean="0"/>
              <a:t>Words Matter</a:t>
            </a:r>
            <a:r>
              <a:rPr lang="en-US" dirty="0" smtClean="0"/>
              <a:t>.</a:t>
            </a:r>
          </a:p>
          <a:p>
            <a:pPr>
              <a:spcBef>
                <a:spcPts val="1800"/>
              </a:spcBef>
            </a:pPr>
            <a:r>
              <a:rPr lang="en-US" dirty="0" smtClean="0"/>
              <a:t>The fourth rule of contracts is:  Remember the first two rules.</a:t>
            </a:r>
            <a:endParaRPr lang="en-US" dirty="0"/>
          </a:p>
        </p:txBody>
      </p:sp>
    </p:spTree>
    <p:extLst>
      <p:ext uri="{BB962C8B-B14F-4D97-AF65-F5344CB8AC3E}">
        <p14:creationId xmlns:p14="http://schemas.microsoft.com/office/powerpoint/2010/main" val="606097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Seriously, Words Matter</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71</a:t>
            </a:fld>
            <a:endParaRPr lang="en-US" dirty="0"/>
          </a:p>
        </p:txBody>
      </p:sp>
      <p:pic>
        <p:nvPicPr>
          <p:cNvPr id="6" name="Picture 4" descr="VanHal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905000"/>
            <a:ext cx="3886200" cy="2914651"/>
          </a:xfrm>
        </p:spPr>
      </p:pic>
      <p:pic>
        <p:nvPicPr>
          <p:cNvPr id="7" name="Picture 5" descr="MM Ri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8600" y="5181601"/>
            <a:ext cx="6477000" cy="967828"/>
          </a:xfrm>
          <a:prstGeom prst="rect">
            <a:avLst/>
          </a:prstGeom>
        </p:spPr>
      </p:pic>
      <p:pic>
        <p:nvPicPr>
          <p:cNvPr id="8" name="Picture 8" descr="20100112-NoBr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629400"/>
            <a:ext cx="342900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7"/>
                                        </p:tgtEl>
                                        <p:attrNameLst>
                                          <p:attrName>ppt_y</p:attrName>
                                        </p:attrNameLst>
                                      </p:cBhvr>
                                      <p:tavLst>
                                        <p:tav tm="0">
                                          <p:val>
                                            <p:strVal val="#ppt_y"/>
                                          </p:val>
                                        </p:tav>
                                        <p:tav tm="100000">
                                          <p:val>
                                            <p:strVal val="#ppt_y"/>
                                          </p:val>
                                        </p:tav>
                                      </p:tavLst>
                                    </p:anim>
                                    <p:animEffect transition="in" filter="fade">
                                      <p:cBhvr>
                                        <p:cTn id="18" dur="2000"/>
                                        <p:tgtEl>
                                          <p:spTgt spid="7"/>
                                        </p:tgtEl>
                                      </p:cBhvr>
                                    </p:animEffect>
                                  </p:childTnLst>
                                </p:cTn>
                              </p:par>
                            </p:childTnLst>
                          </p:cTn>
                        </p:par>
                        <p:par>
                          <p:cTn id="19" fill="hold">
                            <p:stCondLst>
                              <p:cond delay="2000"/>
                            </p:stCondLst>
                            <p:childTnLst>
                              <p:par>
                                <p:cTn id="20" presetID="15"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72</a:t>
            </a:fld>
            <a:endParaRPr lang="en-US" dirty="0"/>
          </a:p>
        </p:txBody>
      </p:sp>
      <p:pic>
        <p:nvPicPr>
          <p:cNvPr id="6" name="Picture 2" descr="1211081vanhalen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1871" y="533401"/>
            <a:ext cx="5441950" cy="7800975"/>
          </a:xfrm>
          <a:prstGeom prst="rect">
            <a:avLst/>
          </a:prstGeom>
        </p:spPr>
      </p:pic>
    </p:spTree>
    <p:extLst>
      <p:ext uri="{BB962C8B-B14F-4D97-AF65-F5344CB8AC3E}">
        <p14:creationId xmlns:p14="http://schemas.microsoft.com/office/powerpoint/2010/main" val="165802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Contract Negotiations</a:t>
            </a:r>
            <a:endParaRPr lang="en-US" dirty="0"/>
          </a:p>
        </p:txBody>
      </p:sp>
      <p:sp>
        <p:nvSpPr>
          <p:cNvPr id="7" name="Text Placeholder 6"/>
          <p:cNvSpPr>
            <a:spLocks noGrp="1"/>
          </p:cNvSpPr>
          <p:nvPr>
            <p:ph type="body" idx="1"/>
          </p:nvPr>
        </p:nvSpPr>
        <p:spPr/>
        <p:txBody>
          <a:bodyPr/>
          <a:lstStyle/>
          <a:p>
            <a:r>
              <a:rPr lang="en-US" dirty="0" smtClean="0"/>
              <a:t>Strategies &amp; Tips for Negotiating Contractual Damage Provisions</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73</a:t>
            </a:fld>
            <a:endParaRPr lang="en-US" dirty="0"/>
          </a:p>
        </p:txBody>
      </p:sp>
    </p:spTree>
    <p:extLst>
      <p:ext uri="{BB962C8B-B14F-4D97-AF65-F5344CB8AC3E}">
        <p14:creationId xmlns:p14="http://schemas.microsoft.com/office/powerpoint/2010/main" val="1608156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Professor Jagger Had it Right</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76400" y="1828800"/>
            <a:ext cx="3505200" cy="35052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8201" y="5562600"/>
            <a:ext cx="5289095" cy="2971800"/>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74</a:t>
            </a:fld>
            <a:endParaRPr lang="en-US" dirty="0"/>
          </a:p>
        </p:txBody>
      </p:sp>
    </p:spTree>
    <p:extLst>
      <p:ext uri="{BB962C8B-B14F-4D97-AF65-F5344CB8AC3E}">
        <p14:creationId xmlns:p14="http://schemas.microsoft.com/office/powerpoint/2010/main" val="1276847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Plan</a:t>
            </a:r>
            <a:endParaRPr lang="en-US" dirty="0"/>
          </a:p>
        </p:txBody>
      </p:sp>
      <p:sp>
        <p:nvSpPr>
          <p:cNvPr id="3" name="Content Placeholder 2"/>
          <p:cNvSpPr>
            <a:spLocks noGrp="1"/>
          </p:cNvSpPr>
          <p:nvPr>
            <p:ph sz="half" idx="1"/>
          </p:nvPr>
        </p:nvSpPr>
        <p:spPr/>
        <p:txBody>
          <a:bodyPr/>
          <a:lstStyle/>
          <a:p>
            <a:pPr>
              <a:spcBef>
                <a:spcPts val="1800"/>
              </a:spcBef>
            </a:pPr>
            <a:r>
              <a:rPr lang="en-US" dirty="0" smtClean="0"/>
              <a:t>Know your goals</a:t>
            </a:r>
          </a:p>
          <a:p>
            <a:pPr>
              <a:spcBef>
                <a:spcPts val="1800"/>
              </a:spcBef>
            </a:pPr>
            <a:r>
              <a:rPr lang="en-US" dirty="0" smtClean="0"/>
              <a:t>Structure the negotiations</a:t>
            </a:r>
          </a:p>
          <a:p>
            <a:pPr>
              <a:spcBef>
                <a:spcPts val="1800"/>
              </a:spcBef>
            </a:pPr>
            <a:r>
              <a:rPr lang="en-US" dirty="0" smtClean="0"/>
              <a:t>Be proactive</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81400" y="2209801"/>
            <a:ext cx="3028950" cy="2872913"/>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75</a:t>
            </a:fld>
            <a:endParaRPr lang="en-US" dirty="0"/>
          </a:p>
        </p:txBody>
      </p:sp>
    </p:spTree>
    <p:extLst>
      <p:ext uri="{BB962C8B-B14F-4D97-AF65-F5344CB8AC3E}">
        <p14:creationId xmlns:p14="http://schemas.microsoft.com/office/powerpoint/2010/main" val="1767905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for Effort</a:t>
            </a:r>
            <a:endParaRPr lang="en-US" dirty="0"/>
          </a:p>
        </p:txBody>
      </p:sp>
      <p:sp>
        <p:nvSpPr>
          <p:cNvPr id="5" name="Content Placeholder 4"/>
          <p:cNvSpPr>
            <a:spLocks noGrp="1"/>
          </p:cNvSpPr>
          <p:nvPr>
            <p:ph sz="half" idx="1"/>
          </p:nvPr>
        </p:nvSpPr>
        <p:spPr/>
        <p:txBody>
          <a:bodyPr/>
          <a:lstStyle/>
          <a:p>
            <a:r>
              <a:rPr lang="en-US" dirty="0"/>
              <a:t>Focus negotiating effort where you can move the </a:t>
            </a:r>
            <a:r>
              <a:rPr lang="en-US" dirty="0" smtClean="0"/>
              <a:t>dial:</a:t>
            </a:r>
          </a:p>
          <a:p>
            <a:pPr lvl="1"/>
            <a:r>
              <a:rPr lang="en-US" dirty="0" smtClean="0"/>
              <a:t>Money</a:t>
            </a:r>
          </a:p>
          <a:p>
            <a:pPr lvl="1"/>
            <a:r>
              <a:rPr lang="en-US" dirty="0" smtClean="0"/>
              <a:t>Risk</a:t>
            </a:r>
          </a:p>
          <a:p>
            <a:pPr>
              <a:spcBef>
                <a:spcPts val="1800"/>
              </a:spcBef>
            </a:pPr>
            <a:r>
              <a:rPr lang="en-US" dirty="0" smtClean="0"/>
              <a:t>Don’t over buy</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657506" y="2133600"/>
            <a:ext cx="2975515" cy="2971800"/>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76</a:t>
            </a:fld>
            <a:endParaRPr lang="en-US" sz="1000" dirty="0"/>
          </a:p>
        </p:txBody>
      </p:sp>
    </p:spTree>
    <p:extLst>
      <p:ext uri="{BB962C8B-B14F-4D97-AF65-F5344CB8AC3E}">
        <p14:creationId xmlns:p14="http://schemas.microsoft.com/office/powerpoint/2010/main" val="3419646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Do We Mean By Risk?</a:t>
            </a:r>
            <a:endParaRPr lang="en-US" dirty="0"/>
          </a:p>
        </p:txBody>
      </p:sp>
      <p:sp>
        <p:nvSpPr>
          <p:cNvPr id="9" name="Content Placeholder 8"/>
          <p:cNvSpPr>
            <a:spLocks noGrp="1"/>
          </p:cNvSpPr>
          <p:nvPr>
            <p:ph sz="half" idx="1"/>
          </p:nvPr>
        </p:nvSpPr>
        <p:spPr/>
        <p:txBody>
          <a:bodyPr/>
          <a:lstStyle/>
          <a:p>
            <a:r>
              <a:rPr lang="en-US" dirty="0"/>
              <a:t>What could go wrong?</a:t>
            </a:r>
          </a:p>
          <a:p>
            <a:pPr>
              <a:spcBef>
                <a:spcPts val="1200"/>
              </a:spcBef>
            </a:pPr>
            <a:r>
              <a:rPr lang="en-US" dirty="0"/>
              <a:t>How likely is this to happen?</a:t>
            </a:r>
          </a:p>
          <a:p>
            <a:pPr>
              <a:spcBef>
                <a:spcPts val="1200"/>
              </a:spcBef>
            </a:pPr>
            <a:r>
              <a:rPr lang="en-US" dirty="0"/>
              <a:t>What are the consequences</a:t>
            </a:r>
            <a:r>
              <a:rPr lang="en-US" dirty="0" smtClean="0"/>
              <a:t>?</a:t>
            </a:r>
          </a:p>
          <a:p>
            <a:pPr lvl="1">
              <a:spcBef>
                <a:spcPts val="1200"/>
              </a:spcBef>
            </a:pPr>
            <a:r>
              <a:rPr lang="en-US" dirty="0" smtClean="0"/>
              <a:t>For </a:t>
            </a:r>
            <a:r>
              <a:rPr lang="en-US" dirty="0"/>
              <a:t>you</a:t>
            </a:r>
            <a:r>
              <a:rPr lang="en-US" dirty="0" smtClean="0"/>
              <a:t>?</a:t>
            </a:r>
          </a:p>
          <a:p>
            <a:pPr lvl="1">
              <a:spcBef>
                <a:spcPts val="1200"/>
              </a:spcBef>
            </a:pPr>
            <a:r>
              <a:rPr lang="en-US" dirty="0" smtClean="0"/>
              <a:t>For </a:t>
            </a:r>
            <a:r>
              <a:rPr lang="en-US" dirty="0"/>
              <a:t>the vendor?</a:t>
            </a:r>
          </a:p>
          <a:p>
            <a:pPr>
              <a:spcBef>
                <a:spcPts val="1200"/>
              </a:spcBef>
            </a:pPr>
            <a:r>
              <a:rPr lang="en-US" dirty="0"/>
              <a:t>What can be done to reduce the frequency or consequences?</a:t>
            </a:r>
          </a:p>
        </p:txBody>
      </p:sp>
      <p:sp>
        <p:nvSpPr>
          <p:cNvPr id="10" name="Content Placeholder 9"/>
          <p:cNvSpPr>
            <a:spLocks noGrp="1"/>
          </p:cNvSpPr>
          <p:nvPr>
            <p:ph sz="half" idx="2"/>
          </p:nvPr>
        </p:nvSpPr>
        <p:spPr/>
        <p:txBody>
          <a:bodyPr/>
          <a:lstStyle/>
          <a:p>
            <a:r>
              <a:rPr lang="en-US" dirty="0" smtClean="0"/>
              <a:t>Tools:</a:t>
            </a:r>
          </a:p>
          <a:p>
            <a:pPr lvl="1">
              <a:spcBef>
                <a:spcPts val="1200"/>
              </a:spcBef>
            </a:pPr>
            <a:r>
              <a:rPr lang="en-US" dirty="0"/>
              <a:t>Use formal </a:t>
            </a:r>
            <a:r>
              <a:rPr lang="en-US" dirty="0" smtClean="0"/>
              <a:t>assessment </a:t>
            </a:r>
            <a:r>
              <a:rPr lang="en-US" dirty="0"/>
              <a:t>to document your anticipated </a:t>
            </a:r>
            <a:r>
              <a:rPr lang="en-US" dirty="0" smtClean="0"/>
              <a:t>risks</a:t>
            </a:r>
          </a:p>
          <a:p>
            <a:pPr lvl="1">
              <a:spcBef>
                <a:spcPts val="1200"/>
              </a:spcBef>
            </a:pPr>
            <a:r>
              <a:rPr lang="en-US" dirty="0"/>
              <a:t>Risk is dynamic! update your assessment </a:t>
            </a:r>
            <a:r>
              <a:rPr lang="en-US" dirty="0" smtClean="0"/>
              <a:t>regularly</a:t>
            </a:r>
            <a:endParaRPr lang="en-US" dirty="0"/>
          </a:p>
        </p:txBody>
      </p:sp>
      <p:sp>
        <p:nvSpPr>
          <p:cNvPr id="5" name="Footer Placeholder 4"/>
          <p:cNvSpPr>
            <a:spLocks noGrp="1"/>
          </p:cNvSpPr>
          <p:nvPr>
            <p:ph type="ftr" sz="quarter" idx="11"/>
          </p:nvPr>
        </p:nvSpPr>
        <p:spPr/>
        <p:txBody>
          <a:body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77</a:t>
            </a:fld>
            <a:endParaRPr lang="en-US" dirty="0"/>
          </a:p>
        </p:txBody>
      </p:sp>
    </p:spTree>
    <p:extLst>
      <p:ext uri="{BB962C8B-B14F-4D97-AF65-F5344CB8AC3E}">
        <p14:creationId xmlns:p14="http://schemas.microsoft.com/office/powerpoint/2010/main" val="2095360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5" name="Content Placeholder 4"/>
          <p:cNvSpPr>
            <a:spLocks noGrp="1"/>
          </p:cNvSpPr>
          <p:nvPr>
            <p:ph sz="half" idx="1"/>
          </p:nvPr>
        </p:nvSpPr>
        <p:spPr/>
        <p:txBody>
          <a:bodyPr>
            <a:normAutofit fontScale="92500"/>
          </a:bodyPr>
          <a:lstStyle/>
          <a:p>
            <a:r>
              <a:rPr lang="en-US" dirty="0" smtClean="0"/>
              <a:t>What damages does your party think it should be able to recover  to make it whole if the counterparty breaches the contract?</a:t>
            </a:r>
          </a:p>
          <a:p>
            <a:pPr>
              <a:spcBef>
                <a:spcPts val="1800"/>
              </a:spcBef>
            </a:pPr>
            <a:r>
              <a:rPr lang="en-US" dirty="0" smtClean="0"/>
              <a:t>What damages does your party think it should be obligated to pay if it breaches the contract?</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05200" y="3352802"/>
            <a:ext cx="3028950" cy="3533775"/>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78</a:t>
            </a:fld>
            <a:endParaRPr lang="en-US" sz="1000" dirty="0"/>
          </a:p>
        </p:txBody>
      </p:sp>
    </p:spTree>
    <p:extLst>
      <p:ext uri="{BB962C8B-B14F-4D97-AF65-F5344CB8AC3E}">
        <p14:creationId xmlns:p14="http://schemas.microsoft.com/office/powerpoint/2010/main" val="21670180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Matters</a:t>
            </a:r>
            <a:endParaRPr lang="en-US" dirty="0"/>
          </a:p>
        </p:txBody>
      </p:sp>
      <p:sp>
        <p:nvSpPr>
          <p:cNvPr id="3" name="Content Placeholder 2"/>
          <p:cNvSpPr>
            <a:spLocks noGrp="1"/>
          </p:cNvSpPr>
          <p:nvPr>
            <p:ph idx="1"/>
          </p:nvPr>
        </p:nvSpPr>
        <p:spPr/>
        <p:txBody>
          <a:bodyPr/>
          <a:lstStyle/>
          <a:p>
            <a:r>
              <a:rPr lang="en-US" dirty="0" smtClean="0"/>
              <a:t>Don’t just ‘split the difference’</a:t>
            </a:r>
          </a:p>
          <a:p>
            <a:pPr>
              <a:spcBef>
                <a:spcPts val="1800"/>
              </a:spcBef>
            </a:pPr>
            <a:r>
              <a:rPr lang="en-US" dirty="0" smtClean="0"/>
              <a:t>Agreements should be purposeful</a:t>
            </a:r>
          </a:p>
          <a:p>
            <a:pPr>
              <a:spcBef>
                <a:spcPts val="1800"/>
              </a:spcBef>
            </a:pPr>
            <a:r>
              <a:rPr lang="en-US" dirty="0" smtClean="0"/>
              <a:t>Have a discussion</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79</a:t>
            </a:fld>
            <a:endParaRPr lang="en-US" dirty="0"/>
          </a:p>
        </p:txBody>
      </p:sp>
    </p:spTree>
    <p:extLst>
      <p:ext uri="{BB962C8B-B14F-4D97-AF65-F5344CB8AC3E}">
        <p14:creationId xmlns:p14="http://schemas.microsoft.com/office/powerpoint/2010/main" val="44939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8</a:t>
            </a:fld>
            <a:endParaRPr lang="en-US" dirty="0"/>
          </a:p>
        </p:txBody>
      </p:sp>
      <p:pic>
        <p:nvPicPr>
          <p:cNvPr id="6" name="Content Placeholder 5" descr="time-expired[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85801" y="2438401"/>
            <a:ext cx="5527675" cy="367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8335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Mutuality Myth</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80</a:t>
            </a:fld>
            <a:endParaRPr lang="en-US" sz="1000" dirty="0"/>
          </a:p>
        </p:txBody>
      </p:sp>
      <p:sp>
        <p:nvSpPr>
          <p:cNvPr id="5" name="Content Placeholder 4"/>
          <p:cNvSpPr>
            <a:spLocks noGrp="1"/>
          </p:cNvSpPr>
          <p:nvPr>
            <p:ph sz="quarter" idx="1"/>
          </p:nvPr>
        </p:nvSpPr>
        <p:spPr/>
        <p:txBody>
          <a:bodyPr/>
          <a:lstStyle/>
          <a:p>
            <a:r>
              <a:rPr lang="en-US" dirty="0" smtClean="0"/>
              <a:t>Just because a clause applies to both sides, does NOT mean that it is fair or appropriate – e.g.,</a:t>
            </a:r>
          </a:p>
          <a:p>
            <a:pPr lvl="1">
              <a:spcBef>
                <a:spcPts val="1200"/>
              </a:spcBef>
            </a:pPr>
            <a:r>
              <a:rPr lang="en-US" dirty="0" smtClean="0"/>
              <a:t>Indemnification</a:t>
            </a:r>
          </a:p>
          <a:p>
            <a:pPr lvl="1">
              <a:spcBef>
                <a:spcPts val="1200"/>
              </a:spcBef>
            </a:pPr>
            <a:r>
              <a:rPr lang="en-US" dirty="0" smtClean="0"/>
              <a:t>Mutual waiver of consequential damages</a:t>
            </a:r>
          </a:p>
          <a:p>
            <a:pPr lvl="1">
              <a:spcBef>
                <a:spcPts val="1200"/>
              </a:spcBef>
            </a:pPr>
            <a:r>
              <a:rPr lang="en-US" dirty="0" smtClean="0"/>
              <a:t>Force majeure</a:t>
            </a:r>
            <a:endParaRPr lang="en-US" dirty="0"/>
          </a:p>
        </p:txBody>
      </p:sp>
    </p:spTree>
    <p:extLst>
      <p:ext uri="{BB962C8B-B14F-4D97-AF65-F5344CB8AC3E}">
        <p14:creationId xmlns:p14="http://schemas.microsoft.com/office/powerpoint/2010/main" val="35199181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Limit Damages?</a:t>
            </a:r>
            <a:endParaRPr lang="en-US" dirty="0"/>
          </a:p>
        </p:txBody>
      </p:sp>
      <p:sp>
        <p:nvSpPr>
          <p:cNvPr id="5" name="Content Placeholder 4"/>
          <p:cNvSpPr>
            <a:spLocks noGrp="1"/>
          </p:cNvSpPr>
          <p:nvPr>
            <p:ph sz="half" idx="1"/>
          </p:nvPr>
        </p:nvSpPr>
        <p:spPr/>
        <p:txBody>
          <a:bodyPr/>
          <a:lstStyle/>
          <a:p>
            <a:r>
              <a:rPr lang="en-US" dirty="0" smtClean="0"/>
              <a:t>To manage deal risk</a:t>
            </a:r>
          </a:p>
          <a:p>
            <a:pPr>
              <a:spcBef>
                <a:spcPts val="1800"/>
              </a:spcBef>
            </a:pPr>
            <a:r>
              <a:rPr lang="en-US" dirty="0" smtClean="0"/>
              <a:t>Revenue recognition</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19400" y="4067335"/>
            <a:ext cx="3695700" cy="2217420"/>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81</a:t>
            </a:fld>
            <a:endParaRPr lang="en-US" sz="1000" dirty="0"/>
          </a:p>
        </p:txBody>
      </p:sp>
    </p:spTree>
    <p:extLst>
      <p:ext uri="{BB962C8B-B14F-4D97-AF65-F5344CB8AC3E}">
        <p14:creationId xmlns:p14="http://schemas.microsoft.com/office/powerpoint/2010/main" val="39664491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Limitation Should Make Sense</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82</a:t>
            </a:fld>
            <a:endParaRPr lang="en-US" sz="1000" dirty="0"/>
          </a:p>
        </p:txBody>
      </p:sp>
      <p:sp>
        <p:nvSpPr>
          <p:cNvPr id="5" name="Content Placeholder 4"/>
          <p:cNvSpPr>
            <a:spLocks noGrp="1"/>
          </p:cNvSpPr>
          <p:nvPr>
            <p:ph sz="quarter" idx="1"/>
          </p:nvPr>
        </p:nvSpPr>
        <p:spPr/>
        <p:txBody>
          <a:bodyPr>
            <a:normAutofit/>
          </a:bodyPr>
          <a:lstStyle/>
          <a:p>
            <a:r>
              <a:rPr lang="en-US" dirty="0" smtClean="0"/>
              <a:t>In a sales transaction</a:t>
            </a:r>
          </a:p>
          <a:p>
            <a:pPr lvl="1"/>
            <a:r>
              <a:rPr lang="en-US" dirty="0" smtClean="0"/>
              <a:t>Seller’s principal risk is that the buyer will not pay the purchase price of the goods</a:t>
            </a:r>
          </a:p>
          <a:p>
            <a:pPr lvl="1"/>
            <a:r>
              <a:rPr lang="en-US" dirty="0" smtClean="0"/>
              <a:t>Buyer’s risk is that it may lose profit on an expected resale or suffer loss of goodwill if it resells a defective product</a:t>
            </a:r>
          </a:p>
          <a:p>
            <a:r>
              <a:rPr lang="en-US" dirty="0" smtClean="0"/>
              <a:t>Mutual waiver of consequential damages – in most instances – only benefits the seller</a:t>
            </a:r>
          </a:p>
          <a:p>
            <a:r>
              <a:rPr lang="en-US" dirty="0" smtClean="0"/>
              <a:t>Mutual waiver may not be appropriate</a:t>
            </a:r>
          </a:p>
          <a:p>
            <a:pPr lvl="1"/>
            <a:r>
              <a:rPr lang="en-US" dirty="0" smtClean="0"/>
              <a:t>Parties’ damages may be very different</a:t>
            </a:r>
            <a:endParaRPr lang="en-US" dirty="0"/>
          </a:p>
        </p:txBody>
      </p:sp>
    </p:spTree>
    <p:extLst>
      <p:ext uri="{BB962C8B-B14F-4D97-AF65-F5344CB8AC3E}">
        <p14:creationId xmlns:p14="http://schemas.microsoft.com/office/powerpoint/2010/main" val="3349130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Contract Drafting</a:t>
            </a:r>
            <a:endParaRPr lang="en-US" dirty="0"/>
          </a:p>
        </p:txBody>
      </p:sp>
      <p:sp>
        <p:nvSpPr>
          <p:cNvPr id="7" name="Text Placeholder 6"/>
          <p:cNvSpPr>
            <a:spLocks noGrp="1"/>
          </p:cNvSpPr>
          <p:nvPr>
            <p:ph type="body" idx="1"/>
          </p:nvPr>
        </p:nvSpPr>
        <p:spPr/>
        <p:txBody>
          <a:bodyPr/>
          <a:lstStyle/>
          <a:p>
            <a:r>
              <a:rPr lang="en-US" dirty="0" smtClean="0"/>
              <a:t>Strategies and Tips for Drafting Contractual Damage Provisions</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83</a:t>
            </a:fld>
            <a:endParaRPr lang="en-US" dirty="0"/>
          </a:p>
        </p:txBody>
      </p:sp>
    </p:spTree>
    <p:extLst>
      <p:ext uri="{BB962C8B-B14F-4D97-AF65-F5344CB8AC3E}">
        <p14:creationId xmlns:p14="http://schemas.microsoft.com/office/powerpoint/2010/main" val="16627503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Negotiate the Deal First</a:t>
            </a:r>
            <a:endParaRPr lang="en-US" dirty="0"/>
          </a:p>
        </p:txBody>
      </p:sp>
      <p:sp>
        <p:nvSpPr>
          <p:cNvPr id="6" name="Content Placeholder 5"/>
          <p:cNvSpPr>
            <a:spLocks noGrp="1"/>
          </p:cNvSpPr>
          <p:nvPr>
            <p:ph sz="half" idx="1"/>
          </p:nvPr>
        </p:nvSpPr>
        <p:spPr/>
        <p:txBody>
          <a:bodyPr/>
          <a:lstStyle/>
          <a:p>
            <a:r>
              <a:rPr lang="en-US" altLang="en-US" dirty="0"/>
              <a:t>Before you start drafting the agreement, negotiate the deal</a:t>
            </a:r>
          </a:p>
          <a:p>
            <a:pPr>
              <a:spcBef>
                <a:spcPts val="1800"/>
              </a:spcBef>
            </a:pPr>
            <a:r>
              <a:rPr lang="en-US" altLang="en-US" dirty="0"/>
              <a:t>Consider -</a:t>
            </a:r>
          </a:p>
          <a:p>
            <a:pPr lvl="1"/>
            <a:r>
              <a:rPr lang="en-US" altLang="en-US" dirty="0"/>
              <a:t>Using a term sheet</a:t>
            </a:r>
          </a:p>
          <a:p>
            <a:pPr lvl="1"/>
            <a:r>
              <a:rPr lang="en-US" altLang="en-US" dirty="0"/>
              <a:t>Using a letter of </a:t>
            </a:r>
            <a:r>
              <a:rPr lang="en-US" altLang="en-US" dirty="0" smtClean="0"/>
              <a:t>intent</a:t>
            </a:r>
            <a:endParaRPr lang="en-US" alt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84</a:t>
            </a:fld>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29000" y="2590800"/>
            <a:ext cx="3028950" cy="2009797"/>
          </a:xfrm>
        </p:spPr>
      </p:pic>
    </p:spTree>
    <p:extLst>
      <p:ext uri="{BB962C8B-B14F-4D97-AF65-F5344CB8AC3E}">
        <p14:creationId xmlns:p14="http://schemas.microsoft.com/office/powerpoint/2010/main" val="2887368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85</a:t>
            </a:fld>
            <a:endParaRPr lang="en-US" sz="1000" dirty="0"/>
          </a:p>
        </p:txBody>
      </p:sp>
      <p:sp>
        <p:nvSpPr>
          <p:cNvPr id="5" name="Content Placeholder 4"/>
          <p:cNvSpPr>
            <a:spLocks noGrp="1"/>
          </p:cNvSpPr>
          <p:nvPr>
            <p:ph sz="quarter" idx="1"/>
          </p:nvPr>
        </p:nvSpPr>
        <p:spPr/>
        <p:txBody>
          <a:bodyPr>
            <a:normAutofit lnSpcReduction="10000"/>
          </a:bodyPr>
          <a:lstStyle/>
          <a:p>
            <a:r>
              <a:rPr lang="en-US" dirty="0" smtClean="0"/>
              <a:t>Plan ahead</a:t>
            </a:r>
          </a:p>
          <a:p>
            <a:pPr lvl="1"/>
            <a:r>
              <a:rPr lang="en-US" dirty="0" smtClean="0"/>
              <a:t>Is breach likely?</a:t>
            </a:r>
          </a:p>
          <a:p>
            <a:pPr lvl="1"/>
            <a:r>
              <a:rPr lang="en-US" dirty="0" smtClean="0"/>
              <a:t>What are the likely consequences of breach?</a:t>
            </a:r>
          </a:p>
          <a:p>
            <a:r>
              <a:rPr lang="en-US" dirty="0" smtClean="0"/>
              <a:t>Choose the right tool(s)</a:t>
            </a:r>
          </a:p>
          <a:p>
            <a:pPr lvl="1"/>
            <a:r>
              <a:rPr lang="en-US" dirty="0" smtClean="0"/>
              <a:t>Damage provision</a:t>
            </a:r>
          </a:p>
          <a:p>
            <a:pPr lvl="1"/>
            <a:r>
              <a:rPr lang="en-US" dirty="0" smtClean="0"/>
              <a:t>Damage limitation</a:t>
            </a:r>
          </a:p>
          <a:p>
            <a:pPr lvl="1"/>
            <a:r>
              <a:rPr lang="en-US" dirty="0" smtClean="0"/>
              <a:t>Damage cap</a:t>
            </a:r>
          </a:p>
          <a:p>
            <a:pPr lvl="1"/>
            <a:r>
              <a:rPr lang="en-US" dirty="0" smtClean="0"/>
              <a:t>Liquidated damages</a:t>
            </a:r>
          </a:p>
          <a:p>
            <a:pPr lvl="1"/>
            <a:r>
              <a:rPr lang="en-US" dirty="0" smtClean="0"/>
              <a:t>Third party determination</a:t>
            </a:r>
          </a:p>
          <a:p>
            <a:pPr lvl="1"/>
            <a:r>
              <a:rPr lang="en-US" dirty="0" smtClean="0"/>
              <a:t>Reps &amp; warranties</a:t>
            </a:r>
          </a:p>
          <a:p>
            <a:r>
              <a:rPr lang="en-US" dirty="0" smtClean="0"/>
              <a:t>Hedge risk</a:t>
            </a:r>
          </a:p>
          <a:p>
            <a:pPr lvl="1"/>
            <a:r>
              <a:rPr lang="en-US" dirty="0" smtClean="0"/>
              <a:t>Insurance</a:t>
            </a:r>
          </a:p>
          <a:p>
            <a:pPr lvl="1"/>
            <a:r>
              <a:rPr lang="en-US" dirty="0" smtClean="0"/>
              <a:t>Bonding</a:t>
            </a:r>
          </a:p>
          <a:p>
            <a:pPr lvl="1"/>
            <a:r>
              <a:rPr lang="en-US" dirty="0" smtClean="0"/>
              <a:t>Split contracts</a:t>
            </a:r>
          </a:p>
          <a:p>
            <a:pPr lvl="1"/>
            <a:endParaRPr lang="en-US" dirty="0"/>
          </a:p>
        </p:txBody>
      </p:sp>
    </p:spTree>
    <p:extLst>
      <p:ext uri="{BB962C8B-B14F-4D97-AF65-F5344CB8AC3E}">
        <p14:creationId xmlns:p14="http://schemas.microsoft.com/office/powerpoint/2010/main" val="34232957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Include ‘Intermediate Remedies’</a:t>
            </a:r>
            <a:endParaRPr lang="en-US" dirty="0"/>
          </a:p>
        </p:txBody>
      </p:sp>
      <p:sp>
        <p:nvSpPr>
          <p:cNvPr id="7" name="Content Placeholder 6"/>
          <p:cNvSpPr>
            <a:spLocks noGrp="1"/>
          </p:cNvSpPr>
          <p:nvPr>
            <p:ph sz="half" idx="1"/>
          </p:nvPr>
        </p:nvSpPr>
        <p:spPr/>
        <p:txBody>
          <a:bodyPr/>
          <a:lstStyle/>
          <a:p>
            <a:r>
              <a:rPr lang="en-US" dirty="0"/>
              <a:t>Steps short of termination:</a:t>
            </a:r>
          </a:p>
          <a:p>
            <a:pPr lvl="1">
              <a:spcBef>
                <a:spcPts val="1200"/>
              </a:spcBef>
            </a:pPr>
            <a:r>
              <a:rPr lang="en-US" dirty="0" smtClean="0"/>
              <a:t>Delay </a:t>
            </a:r>
            <a:r>
              <a:rPr lang="en-US" dirty="0"/>
              <a:t>credits</a:t>
            </a:r>
          </a:p>
          <a:p>
            <a:pPr lvl="1">
              <a:spcBef>
                <a:spcPts val="1200"/>
              </a:spcBef>
            </a:pPr>
            <a:r>
              <a:rPr lang="en-US" dirty="0" smtClean="0"/>
              <a:t>Performance </a:t>
            </a:r>
            <a:r>
              <a:rPr lang="en-US" dirty="0"/>
              <a:t>Incentives</a:t>
            </a:r>
          </a:p>
          <a:p>
            <a:pPr lvl="1">
              <a:spcBef>
                <a:spcPts val="1200"/>
              </a:spcBef>
            </a:pPr>
            <a:r>
              <a:rPr lang="en-US" dirty="0" smtClean="0"/>
              <a:t>Payment </a:t>
            </a:r>
            <a:r>
              <a:rPr lang="en-US" dirty="0"/>
              <a:t>holdbacks</a:t>
            </a:r>
          </a:p>
          <a:p>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86</a:t>
            </a:fld>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505200" y="2514601"/>
            <a:ext cx="3028950" cy="302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56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Beware of Embedded Limitations</a:t>
            </a:r>
            <a:endParaRPr lang="en-US" dirty="0"/>
          </a:p>
        </p:txBody>
      </p:sp>
      <p:sp>
        <p:nvSpPr>
          <p:cNvPr id="8" name="Content Placeholder 7"/>
          <p:cNvSpPr>
            <a:spLocks noGrp="1"/>
          </p:cNvSpPr>
          <p:nvPr>
            <p:ph idx="1"/>
          </p:nvPr>
        </p:nvSpPr>
        <p:spPr/>
        <p:txBody>
          <a:bodyPr/>
          <a:lstStyle/>
          <a:p>
            <a:r>
              <a:rPr lang="en-US" dirty="0" smtClean="0"/>
              <a:t>Examples</a:t>
            </a:r>
          </a:p>
          <a:p>
            <a:pPr lvl="1">
              <a:spcBef>
                <a:spcPts val="1200"/>
              </a:spcBef>
            </a:pPr>
            <a:r>
              <a:rPr lang="en-US" dirty="0"/>
              <a:t>Warranty clauses and limitations</a:t>
            </a:r>
          </a:p>
          <a:p>
            <a:pPr lvl="1">
              <a:spcBef>
                <a:spcPts val="1200"/>
              </a:spcBef>
            </a:pPr>
            <a:r>
              <a:rPr lang="en-US" dirty="0" smtClean="0"/>
              <a:t>Dispute </a:t>
            </a:r>
            <a:r>
              <a:rPr lang="en-US" dirty="0"/>
              <a:t>resolution clause</a:t>
            </a:r>
          </a:p>
          <a:p>
            <a:pPr lvl="1">
              <a:spcBef>
                <a:spcPts val="1200"/>
              </a:spcBef>
            </a:pPr>
            <a:r>
              <a:rPr lang="en-US" dirty="0" smtClean="0"/>
              <a:t>Definition</a:t>
            </a:r>
            <a:endParaRPr lang="en-US" dirty="0"/>
          </a:p>
        </p:txBody>
      </p:sp>
      <p:sp>
        <p:nvSpPr>
          <p:cNvPr id="5" name="Footer Placeholder 4"/>
          <p:cNvSpPr>
            <a:spLocks noGrp="1"/>
          </p:cNvSpPr>
          <p:nvPr>
            <p:ph type="ftr" sz="quarter" idx="11"/>
          </p:nvPr>
        </p:nvSpPr>
        <p:spPr/>
        <p:txBody>
          <a:body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87</a:t>
            </a:fld>
            <a:endParaRPr lang="en-US" dirty="0"/>
          </a:p>
        </p:txBody>
      </p:sp>
    </p:spTree>
    <p:extLst>
      <p:ext uri="{BB962C8B-B14F-4D97-AF65-F5344CB8AC3E}">
        <p14:creationId xmlns:p14="http://schemas.microsoft.com/office/powerpoint/2010/main" val="1836015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88</a:t>
            </a:fld>
            <a:endParaRPr lang="en-US" sz="1000" dirty="0"/>
          </a:p>
        </p:txBody>
      </p:sp>
      <p:sp>
        <p:nvSpPr>
          <p:cNvPr id="5" name="Content Placeholder 4"/>
          <p:cNvSpPr>
            <a:spLocks noGrp="1"/>
          </p:cNvSpPr>
          <p:nvPr>
            <p:ph sz="quarter" idx="1"/>
          </p:nvPr>
        </p:nvSpPr>
        <p:spPr/>
        <p:txBody>
          <a:bodyPr/>
          <a:lstStyle/>
          <a:p>
            <a:r>
              <a:rPr lang="en-US" dirty="0" smtClean="0"/>
              <a:t>The contractual damages provision(s) should depend on:</a:t>
            </a:r>
          </a:p>
          <a:p>
            <a:pPr lvl="1">
              <a:spcBef>
                <a:spcPts val="1200"/>
              </a:spcBef>
            </a:pPr>
            <a:r>
              <a:rPr lang="en-US" dirty="0" smtClean="0"/>
              <a:t>Goals and objectives of the parties</a:t>
            </a:r>
          </a:p>
          <a:p>
            <a:pPr lvl="1">
              <a:spcBef>
                <a:spcPts val="1200"/>
              </a:spcBef>
            </a:pPr>
            <a:r>
              <a:rPr lang="en-US" dirty="0" smtClean="0"/>
              <a:t>Risk/return perspective</a:t>
            </a:r>
          </a:p>
          <a:p>
            <a:pPr lvl="1">
              <a:spcBef>
                <a:spcPts val="1200"/>
              </a:spcBef>
            </a:pPr>
            <a:r>
              <a:rPr lang="en-US" dirty="0" smtClean="0"/>
              <a:t>Relative bargaining power (negotiating leverage)</a:t>
            </a:r>
          </a:p>
          <a:p>
            <a:pPr lvl="1">
              <a:spcBef>
                <a:spcPts val="1200"/>
              </a:spcBef>
            </a:pPr>
            <a:r>
              <a:rPr lang="en-US" dirty="0" smtClean="0"/>
              <a:t>Market conditions</a:t>
            </a:r>
          </a:p>
          <a:p>
            <a:pPr lvl="1">
              <a:spcBef>
                <a:spcPts val="1200"/>
              </a:spcBef>
            </a:pPr>
            <a:r>
              <a:rPr lang="en-US" dirty="0" smtClean="0"/>
              <a:t>Type of agreement</a:t>
            </a:r>
          </a:p>
          <a:p>
            <a:pPr lvl="1">
              <a:spcBef>
                <a:spcPts val="1200"/>
              </a:spcBef>
            </a:pPr>
            <a:r>
              <a:rPr lang="en-US" dirty="0" smtClean="0"/>
              <a:t>Particular circumstances</a:t>
            </a:r>
            <a:endParaRPr lang="en-US" dirty="0"/>
          </a:p>
        </p:txBody>
      </p:sp>
    </p:spTree>
    <p:extLst>
      <p:ext uri="{BB962C8B-B14F-4D97-AF65-F5344CB8AC3E}">
        <p14:creationId xmlns:p14="http://schemas.microsoft.com/office/powerpoint/2010/main" val="1143921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Avoid</a:t>
            </a:r>
            <a:endParaRPr lang="en-US" dirty="0"/>
          </a:p>
        </p:txBody>
      </p:sp>
      <p:sp>
        <p:nvSpPr>
          <p:cNvPr id="5" name="Content Placeholder 4"/>
          <p:cNvSpPr>
            <a:spLocks noGrp="1"/>
          </p:cNvSpPr>
          <p:nvPr>
            <p:ph sz="half" idx="1"/>
          </p:nvPr>
        </p:nvSpPr>
        <p:spPr/>
        <p:txBody>
          <a:bodyPr/>
          <a:lstStyle/>
          <a:p>
            <a:r>
              <a:rPr lang="en-US" dirty="0" smtClean="0"/>
              <a:t>Ignorance</a:t>
            </a:r>
          </a:p>
          <a:p>
            <a:pPr lvl="1"/>
            <a:r>
              <a:rPr lang="en-US" dirty="0" smtClean="0"/>
              <a:t>Don’t ignore the issue</a:t>
            </a:r>
          </a:p>
          <a:p>
            <a:pPr lvl="1"/>
            <a:r>
              <a:rPr lang="en-US" dirty="0" smtClean="0"/>
              <a:t>Understand the deal</a:t>
            </a:r>
          </a:p>
          <a:p>
            <a:pPr lvl="1"/>
            <a:r>
              <a:rPr lang="en-US" dirty="0" smtClean="0"/>
              <a:t>Understand how and why the agreement allocates risk and reward</a:t>
            </a:r>
          </a:p>
          <a:p>
            <a:r>
              <a:rPr lang="en-US" dirty="0" smtClean="0"/>
              <a:t>Formatting Fever</a:t>
            </a:r>
          </a:p>
          <a:p>
            <a:pPr lvl="1"/>
            <a:r>
              <a:rPr lang="en-US" dirty="0" smtClean="0"/>
              <a:t>Don’t just ‘cut and paste’ the ‘legal stuff’</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86150" y="3861594"/>
            <a:ext cx="3028950" cy="3028951"/>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89</a:t>
            </a:fld>
            <a:endParaRPr lang="en-US" sz="1000" dirty="0"/>
          </a:p>
        </p:txBody>
      </p:sp>
    </p:spTree>
    <p:extLst>
      <p:ext uri="{BB962C8B-B14F-4D97-AF65-F5344CB8AC3E}">
        <p14:creationId xmlns:p14="http://schemas.microsoft.com/office/powerpoint/2010/main" val="374529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Our Goals</a:t>
            </a:r>
            <a:endParaRPr lang="en-US" dirty="0"/>
          </a:p>
        </p:txBody>
      </p:sp>
      <p:sp>
        <p:nvSpPr>
          <p:cNvPr id="8" name="Content Placeholder 7"/>
          <p:cNvSpPr>
            <a:spLocks noGrp="1"/>
          </p:cNvSpPr>
          <p:nvPr>
            <p:ph sz="half" idx="1"/>
          </p:nvPr>
        </p:nvSpPr>
        <p:spPr>
          <a:xfrm>
            <a:off x="342900" y="2231136"/>
            <a:ext cx="2781300" cy="6291072"/>
          </a:xfrm>
        </p:spPr>
        <p:txBody>
          <a:bodyPr/>
          <a:lstStyle/>
          <a:p>
            <a:pPr>
              <a:spcBef>
                <a:spcPts val="1800"/>
              </a:spcBef>
            </a:pPr>
            <a:r>
              <a:rPr lang="en-US" altLang="en-US" dirty="0" smtClean="0"/>
              <a:t>Overview </a:t>
            </a:r>
            <a:r>
              <a:rPr lang="en-US" altLang="en-US" dirty="0"/>
              <a:t>of contract </a:t>
            </a:r>
            <a:r>
              <a:rPr lang="en-US" altLang="en-US" dirty="0" smtClean="0"/>
              <a:t>damages and remedies</a:t>
            </a:r>
            <a:endParaRPr lang="en-US" altLang="en-US" dirty="0"/>
          </a:p>
          <a:p>
            <a:pPr>
              <a:spcBef>
                <a:spcPts val="1800"/>
              </a:spcBef>
            </a:pPr>
            <a:r>
              <a:rPr lang="en-US" altLang="en-US" dirty="0" smtClean="0"/>
              <a:t>Identify </a:t>
            </a:r>
            <a:r>
              <a:rPr lang="en-US" altLang="en-US" dirty="0"/>
              <a:t>problem areas</a:t>
            </a:r>
          </a:p>
          <a:p>
            <a:pPr>
              <a:spcBef>
                <a:spcPts val="1800"/>
              </a:spcBef>
            </a:pPr>
            <a:r>
              <a:rPr lang="en-US" altLang="en-US" dirty="0"/>
              <a:t>Suggest some practical </a:t>
            </a:r>
            <a:r>
              <a:rPr lang="en-US" altLang="en-US" dirty="0" smtClean="0"/>
              <a:t>tips</a:t>
            </a:r>
            <a:endParaRPr lang="en-US" alt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64694" y="2803858"/>
            <a:ext cx="3612306" cy="1463343"/>
          </a:xfrm>
        </p:spPr>
      </p:pic>
      <p:sp>
        <p:nvSpPr>
          <p:cNvPr id="5" name="Footer Placeholder 4"/>
          <p:cNvSpPr>
            <a:spLocks noGrp="1"/>
          </p:cNvSpPr>
          <p:nvPr>
            <p:ph type="ftr" sz="quarter" idx="11"/>
          </p:nvPr>
        </p:nvSpPr>
        <p:spPr/>
        <p:txBody>
          <a:bodyPr/>
          <a:lstStyle/>
          <a:p>
            <a:r>
              <a:rPr lang="en-US" dirty="0" smtClean="0"/>
              <a:t>Contract Remedies</a:t>
            </a:r>
            <a:endParaRPr lang="en-US" dirty="0"/>
          </a:p>
        </p:txBody>
      </p:sp>
      <p:sp>
        <p:nvSpPr>
          <p:cNvPr id="6" name="Slide Number Placeholder 5"/>
          <p:cNvSpPr>
            <a:spLocks noGrp="1"/>
          </p:cNvSpPr>
          <p:nvPr>
            <p:ph type="sldNum" sz="quarter" idx="12"/>
          </p:nvPr>
        </p:nvSpPr>
        <p:spPr/>
        <p:txBody>
          <a:bodyPr/>
          <a:lstStyle/>
          <a:p>
            <a:fld id="{40C82A42-0710-49D9-945B-1558165D24DB}" type="slidenum">
              <a:rPr lang="en-US" smtClean="0"/>
              <a:t>9</a:t>
            </a:fld>
            <a:endParaRPr lang="en-US" dirty="0"/>
          </a:p>
        </p:txBody>
      </p:sp>
    </p:spTree>
    <p:extLst>
      <p:ext uri="{BB962C8B-B14F-4D97-AF65-F5344CB8AC3E}">
        <p14:creationId xmlns:p14="http://schemas.microsoft.com/office/powerpoint/2010/main" val="19597802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Agreements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90</a:t>
            </a:fld>
            <a:endParaRPr lang="en-US" sz="1000" dirty="0"/>
          </a:p>
        </p:txBody>
      </p:sp>
      <p:sp>
        <p:nvSpPr>
          <p:cNvPr id="5" name="Content Placeholder 4"/>
          <p:cNvSpPr>
            <a:spLocks noGrp="1"/>
          </p:cNvSpPr>
          <p:nvPr>
            <p:ph sz="quarter" idx="1"/>
          </p:nvPr>
        </p:nvSpPr>
        <p:spPr/>
        <p:txBody>
          <a:bodyPr/>
          <a:lstStyle/>
          <a:p>
            <a:r>
              <a:rPr lang="en-US" dirty="0" smtClean="0"/>
              <a:t>Can be helpful</a:t>
            </a:r>
          </a:p>
          <a:p>
            <a:r>
              <a:rPr lang="en-US" dirty="0" smtClean="0"/>
              <a:t>But … don’t let a form substitute for thought</a:t>
            </a:r>
          </a:p>
          <a:p>
            <a:pPr lvl="1"/>
            <a:r>
              <a:rPr lang="en-US" dirty="0" smtClean="0"/>
              <a:t>Form may be poorly crafted</a:t>
            </a:r>
          </a:p>
          <a:p>
            <a:pPr lvl="1"/>
            <a:r>
              <a:rPr lang="en-US" dirty="0" smtClean="0"/>
              <a:t>Form may not be current with case law, prevailing custom, marketplace</a:t>
            </a:r>
          </a:p>
          <a:p>
            <a:r>
              <a:rPr lang="en-US" dirty="0" smtClean="0"/>
              <a:t>Consider whether the form really is the right tool for the particular transaction</a:t>
            </a:r>
          </a:p>
          <a:p>
            <a:r>
              <a:rPr lang="en-US" dirty="0" smtClean="0"/>
              <a:t>Avoid the other side’s “standard” terms</a:t>
            </a:r>
            <a:endParaRPr lang="en-US" dirty="0"/>
          </a:p>
        </p:txBody>
      </p:sp>
    </p:spTree>
    <p:extLst>
      <p:ext uri="{BB962C8B-B14F-4D97-AF65-F5344CB8AC3E}">
        <p14:creationId xmlns:p14="http://schemas.microsoft.com/office/powerpoint/2010/main" val="16610794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Drafting</a:t>
            </a:r>
            <a:endParaRPr lang="en-US" dirty="0"/>
          </a:p>
        </p:txBody>
      </p:sp>
      <p:sp>
        <p:nvSpPr>
          <p:cNvPr id="5" name="Content Placeholder 4"/>
          <p:cNvSpPr>
            <a:spLocks noGrp="1"/>
          </p:cNvSpPr>
          <p:nvPr>
            <p:ph sz="half" idx="1"/>
          </p:nvPr>
        </p:nvSpPr>
        <p:spPr>
          <a:xfrm>
            <a:off x="342900" y="2231136"/>
            <a:ext cx="5524500" cy="969264"/>
          </a:xfrm>
        </p:spPr>
        <p:txBody>
          <a:bodyPr/>
          <a:lstStyle/>
          <a:p>
            <a:r>
              <a:rPr lang="en-US" dirty="0" smtClean="0"/>
              <a:t>Be clear &amp; precise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3498" y="2819400"/>
            <a:ext cx="5765741" cy="5562600"/>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91</a:t>
            </a:fld>
            <a:endParaRPr lang="en-US" sz="1000" dirty="0"/>
          </a:p>
        </p:txBody>
      </p:sp>
    </p:spTree>
    <p:extLst>
      <p:ext uri="{BB962C8B-B14F-4D97-AF65-F5344CB8AC3E}">
        <p14:creationId xmlns:p14="http://schemas.microsoft.com/office/powerpoint/2010/main" val="14309574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&amp; Remedies</a:t>
            </a:r>
            <a:endParaRPr lang="en-US" dirty="0"/>
          </a:p>
        </p:txBody>
      </p:sp>
      <p:sp>
        <p:nvSpPr>
          <p:cNvPr id="3" name="Content Placeholder 2"/>
          <p:cNvSpPr>
            <a:spLocks noGrp="1"/>
          </p:cNvSpPr>
          <p:nvPr>
            <p:ph idx="1"/>
          </p:nvPr>
        </p:nvSpPr>
        <p:spPr/>
        <p:txBody>
          <a:bodyPr/>
          <a:lstStyle/>
          <a:p>
            <a:r>
              <a:rPr lang="en-US" altLang="en-US" dirty="0"/>
              <a:t>Define what will constitute default under the agreement</a:t>
            </a:r>
          </a:p>
          <a:p>
            <a:pPr lvl="1"/>
            <a:r>
              <a:rPr lang="en-US" altLang="en-US" dirty="0"/>
              <a:t>Be specific</a:t>
            </a:r>
          </a:p>
          <a:p>
            <a:pPr>
              <a:spcBef>
                <a:spcPts val="1800"/>
              </a:spcBef>
            </a:pPr>
            <a:r>
              <a:rPr lang="en-US" altLang="en-US" dirty="0"/>
              <a:t>Notice requirement?</a:t>
            </a:r>
          </a:p>
          <a:p>
            <a:pPr>
              <a:spcBef>
                <a:spcPts val="1800"/>
              </a:spcBef>
            </a:pPr>
            <a:r>
              <a:rPr lang="en-US" altLang="en-US" dirty="0"/>
              <a:t>Cure period?</a:t>
            </a:r>
          </a:p>
          <a:p>
            <a:pPr>
              <a:spcBef>
                <a:spcPts val="1800"/>
              </a:spcBef>
            </a:pPr>
            <a:r>
              <a:rPr lang="en-US" altLang="en-US" dirty="0"/>
              <a:t>Specify remedies available to non-defaulting </a:t>
            </a:r>
            <a:r>
              <a:rPr lang="en-US" altLang="en-US" dirty="0" smtClean="0"/>
              <a:t>party</a:t>
            </a:r>
            <a:endParaRPr lang="en-US" dirty="0"/>
          </a:p>
        </p:txBody>
      </p:sp>
      <p:sp>
        <p:nvSpPr>
          <p:cNvPr id="4" name="Footer Placeholder 3"/>
          <p:cNvSpPr>
            <a:spLocks noGrp="1"/>
          </p:cNvSpPr>
          <p:nvPr>
            <p:ph type="ftr" sz="quarter" idx="11"/>
          </p:nvPr>
        </p:nvSpPr>
        <p:spPr>
          <a:xfrm>
            <a:off x="2571750" y="24384"/>
            <a:ext cx="3086100" cy="438912"/>
          </a:xfrm>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a:xfrm>
            <a:off x="5715000" y="24384"/>
            <a:ext cx="800100" cy="438912"/>
          </a:xfrm>
        </p:spPr>
        <p:txBody>
          <a:bodyPr/>
          <a:lstStyle/>
          <a:p>
            <a:fld id="{40C82A42-0710-49D9-945B-1558165D24DB}" type="slidenum">
              <a:rPr lang="en-US" smtClean="0"/>
              <a:t>92</a:t>
            </a:fld>
            <a:endParaRPr lang="en-US" dirty="0"/>
          </a:p>
        </p:txBody>
      </p:sp>
    </p:spTree>
    <p:extLst>
      <p:ext uri="{BB962C8B-B14F-4D97-AF65-F5344CB8AC3E}">
        <p14:creationId xmlns:p14="http://schemas.microsoft.com/office/powerpoint/2010/main" val="2324004571"/>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93</a:t>
            </a:fld>
            <a:endParaRPr lang="en-US" sz="1000" dirty="0"/>
          </a:p>
        </p:txBody>
      </p:sp>
      <p:sp>
        <p:nvSpPr>
          <p:cNvPr id="5" name="Content Placeholder 4"/>
          <p:cNvSpPr>
            <a:spLocks noGrp="1"/>
          </p:cNvSpPr>
          <p:nvPr>
            <p:ph sz="quarter" idx="1"/>
          </p:nvPr>
        </p:nvSpPr>
        <p:spPr/>
        <p:txBody>
          <a:bodyPr/>
          <a:lstStyle/>
          <a:p>
            <a:r>
              <a:rPr lang="en-US" dirty="0" smtClean="0"/>
              <a:t>Be very precise about what damages are being excluded</a:t>
            </a:r>
          </a:p>
          <a:p>
            <a:pPr lvl="1">
              <a:spcBef>
                <a:spcPts val="1200"/>
              </a:spcBef>
            </a:pPr>
            <a:r>
              <a:rPr lang="en-US" dirty="0" smtClean="0"/>
              <a:t>Incidental?</a:t>
            </a:r>
          </a:p>
          <a:p>
            <a:pPr lvl="1">
              <a:spcBef>
                <a:spcPts val="1200"/>
              </a:spcBef>
            </a:pPr>
            <a:r>
              <a:rPr lang="en-US" dirty="0" smtClean="0"/>
              <a:t>Consequential?</a:t>
            </a:r>
          </a:p>
          <a:p>
            <a:r>
              <a:rPr lang="en-US" dirty="0" smtClean="0"/>
              <a:t>Is there a business basis to exclude certain categories of damages?</a:t>
            </a:r>
            <a:endParaRPr lang="en-US" dirty="0"/>
          </a:p>
        </p:txBody>
      </p:sp>
    </p:spTree>
    <p:extLst>
      <p:ext uri="{BB962C8B-B14F-4D97-AF65-F5344CB8AC3E}">
        <p14:creationId xmlns:p14="http://schemas.microsoft.com/office/powerpoint/2010/main" val="2171382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Precluding Consequential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94</a:t>
            </a:fld>
            <a:endParaRPr lang="en-US" sz="1000" dirty="0"/>
          </a:p>
        </p:txBody>
      </p:sp>
      <p:sp>
        <p:nvSpPr>
          <p:cNvPr id="5" name="Content Placeholder 4"/>
          <p:cNvSpPr>
            <a:spLocks noGrp="1"/>
          </p:cNvSpPr>
          <p:nvPr>
            <p:ph sz="quarter" idx="1"/>
          </p:nvPr>
        </p:nvSpPr>
        <p:spPr/>
        <p:txBody>
          <a:bodyPr/>
          <a:lstStyle/>
          <a:p>
            <a:r>
              <a:rPr lang="en-US" dirty="0" smtClean="0"/>
              <a:t>Example – </a:t>
            </a:r>
          </a:p>
          <a:p>
            <a:pPr lvl="1"/>
            <a:r>
              <a:rPr lang="en-US" dirty="0" smtClean="0"/>
              <a:t>Notwithstanding any provision to the contrary, neither party shall be responsible or held liable for any consequential losses or damages.</a:t>
            </a:r>
          </a:p>
          <a:p>
            <a:pPr>
              <a:spcBef>
                <a:spcPts val="1800"/>
              </a:spcBef>
            </a:pPr>
            <a:r>
              <a:rPr lang="en-US" dirty="0" smtClean="0"/>
              <a:t>Why?</a:t>
            </a:r>
          </a:p>
          <a:p>
            <a:pPr lvl="1"/>
            <a:r>
              <a:rPr lang="en-US" dirty="0" smtClean="0"/>
              <a:t>Sellers wish to limit their risk.</a:t>
            </a:r>
          </a:p>
          <a:p>
            <a:pPr>
              <a:spcBef>
                <a:spcPts val="1800"/>
              </a:spcBef>
            </a:pPr>
            <a:r>
              <a:rPr lang="en-US" dirty="0" smtClean="0"/>
              <a:t>What is being precluded?</a:t>
            </a:r>
          </a:p>
          <a:p>
            <a:pPr lvl="1"/>
            <a:r>
              <a:rPr lang="en-US" dirty="0" smtClean="0"/>
              <a:t>Far more than remote or speculative damages.</a:t>
            </a:r>
            <a:endParaRPr lang="en-US" dirty="0"/>
          </a:p>
        </p:txBody>
      </p:sp>
    </p:spTree>
    <p:extLst>
      <p:ext uri="{BB962C8B-B14F-4D97-AF65-F5344CB8AC3E}">
        <p14:creationId xmlns:p14="http://schemas.microsoft.com/office/powerpoint/2010/main" val="4386062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Damages</a:t>
            </a:r>
            <a:endParaRPr lang="en-US" dirty="0"/>
          </a:p>
        </p:txBody>
      </p:sp>
      <p:sp>
        <p:nvSpPr>
          <p:cNvPr id="5" name="Content Placeholder 4"/>
          <p:cNvSpPr>
            <a:spLocks noGrp="1"/>
          </p:cNvSpPr>
          <p:nvPr>
            <p:ph sz="half" idx="1"/>
          </p:nvPr>
        </p:nvSpPr>
        <p:spPr>
          <a:xfrm>
            <a:off x="342900" y="2231136"/>
            <a:ext cx="3238500" cy="6291072"/>
          </a:xfrm>
        </p:spPr>
        <p:txBody>
          <a:bodyPr/>
          <a:lstStyle/>
          <a:p>
            <a:r>
              <a:rPr lang="en-US" dirty="0" smtClean="0"/>
              <a:t>(True/False):</a:t>
            </a:r>
            <a:br>
              <a:rPr lang="en-US" dirty="0" smtClean="0"/>
            </a:br>
            <a:r>
              <a:rPr lang="en-US" dirty="0" smtClean="0"/>
              <a:t>A provision specifying that only “actual” damages are recoverable limits recovery to direct or general damages.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29000" y="1676401"/>
            <a:ext cx="3028950" cy="2595073"/>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95</a:t>
            </a:fld>
            <a:endParaRPr lang="en-US" sz="1000" dirty="0"/>
          </a:p>
        </p:txBody>
      </p:sp>
    </p:spTree>
    <p:extLst>
      <p:ext uri="{BB962C8B-B14F-4D97-AF65-F5344CB8AC3E}">
        <p14:creationId xmlns:p14="http://schemas.microsoft.com/office/powerpoint/2010/main" val="14495669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Profits</a:t>
            </a:r>
            <a:endParaRPr lang="en-US" dirty="0"/>
          </a:p>
        </p:txBody>
      </p:sp>
      <p:sp>
        <p:nvSpPr>
          <p:cNvPr id="5" name="Content Placeholder 4"/>
          <p:cNvSpPr>
            <a:spLocks noGrp="1"/>
          </p:cNvSpPr>
          <p:nvPr>
            <p:ph sz="half" idx="1"/>
          </p:nvPr>
        </p:nvSpPr>
        <p:spPr/>
        <p:txBody>
          <a:bodyPr>
            <a:normAutofit/>
          </a:bodyPr>
          <a:lstStyle/>
          <a:p>
            <a:r>
              <a:rPr lang="en-US" dirty="0" smtClean="0"/>
              <a:t>(True/False):</a:t>
            </a:r>
            <a:br>
              <a:rPr lang="en-US" dirty="0" smtClean="0"/>
            </a:br>
            <a:r>
              <a:rPr lang="en-US" dirty="0" smtClean="0"/>
              <a:t>Lost </a:t>
            </a:r>
            <a:r>
              <a:rPr lang="en-US" dirty="0"/>
              <a:t>Profits are </a:t>
            </a:r>
            <a:r>
              <a:rPr lang="en-US" dirty="0" smtClean="0"/>
              <a:t>always consequential damages.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76600" y="1752601"/>
            <a:ext cx="3028950" cy="2595073"/>
          </a:xfrm>
        </p:spPr>
      </p:pic>
      <p:sp>
        <p:nvSpPr>
          <p:cNvPr id="3" name="Footer Placeholder 2"/>
          <p:cNvSpPr>
            <a:spLocks noGrp="1"/>
          </p:cNvSpPr>
          <p:nvPr>
            <p:ph type="ftr" sz="quarter" idx="11"/>
          </p:nvPr>
        </p:nvSpPr>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96</a:t>
            </a:fld>
            <a:endParaRPr lang="en-US" sz="1000" dirty="0"/>
          </a:p>
        </p:txBody>
      </p:sp>
    </p:spTree>
    <p:extLst>
      <p:ext uri="{BB962C8B-B14F-4D97-AF65-F5344CB8AC3E}">
        <p14:creationId xmlns:p14="http://schemas.microsoft.com/office/powerpoint/2010/main" val="37250806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Liquidated Damages</a:t>
            </a:r>
            <a:endParaRPr lang="en-US" dirty="0"/>
          </a:p>
        </p:txBody>
      </p:sp>
      <p:sp>
        <p:nvSpPr>
          <p:cNvPr id="3" name="Footer Placeholder 2"/>
          <p:cNvSpPr>
            <a:spLocks noGrp="1"/>
          </p:cNvSpPr>
          <p:nvPr>
            <p:ph type="ftr" sz="quarter" idx="11"/>
          </p:nvPr>
        </p:nvSpPr>
        <p:spPr>
          <a:xfrm>
            <a:off x="2571750" y="24384"/>
            <a:ext cx="3086100" cy="438912"/>
          </a:xfrm>
        </p:spPr>
        <p:txBody>
          <a:bodyPr/>
          <a:lstStyle/>
          <a:p>
            <a:r>
              <a:rPr lang="en-US" sz="1000" dirty="0" smtClean="0">
                <a:solidFill>
                  <a:sysClr val="windowText" lastClr="000000"/>
                </a:solidFill>
              </a:rPr>
              <a:t>Contract Remedies</a:t>
            </a:r>
            <a:endParaRPr lang="en-US" sz="1000" dirty="0">
              <a:solidFill>
                <a:sysClr val="windowText" lastClr="000000"/>
              </a:solidFill>
            </a:endParaRPr>
          </a:p>
        </p:txBody>
      </p:sp>
      <p:sp>
        <p:nvSpPr>
          <p:cNvPr id="4" name="Slide Number Placeholder 3"/>
          <p:cNvSpPr>
            <a:spLocks noGrp="1"/>
          </p:cNvSpPr>
          <p:nvPr>
            <p:ph type="sldNum" sz="quarter" idx="12"/>
          </p:nvPr>
        </p:nvSpPr>
        <p:spPr>
          <a:xfrm>
            <a:off x="5715000" y="24384"/>
            <a:ext cx="800100" cy="438912"/>
          </a:xfrm>
        </p:spPr>
        <p:txBody>
          <a:bodyPr/>
          <a:lstStyle/>
          <a:p>
            <a:pPr algn="r"/>
            <a:fld id="{256D3EEF-DE4E-429D-8EC4-DDC531AFF587}" type="slidenum">
              <a:rPr lang="en-US" sz="1000" smtClean="0"/>
              <a:pPr algn="r"/>
              <a:t>97</a:t>
            </a:fld>
            <a:endParaRPr lang="en-US" sz="1000" dirty="0"/>
          </a:p>
        </p:txBody>
      </p:sp>
      <p:sp>
        <p:nvSpPr>
          <p:cNvPr id="5" name="Content Placeholder 4"/>
          <p:cNvSpPr>
            <a:spLocks noGrp="1"/>
          </p:cNvSpPr>
          <p:nvPr>
            <p:ph sz="quarter" idx="1"/>
          </p:nvPr>
        </p:nvSpPr>
        <p:spPr/>
        <p:txBody>
          <a:bodyPr/>
          <a:lstStyle/>
          <a:p>
            <a:r>
              <a:rPr lang="en-US" dirty="0" smtClean="0"/>
              <a:t>Contract cannot just include a liquidated damages provision</a:t>
            </a:r>
          </a:p>
          <a:p>
            <a:pPr lvl="1">
              <a:spcBef>
                <a:spcPts val="1200"/>
              </a:spcBef>
            </a:pPr>
            <a:r>
              <a:rPr lang="en-US" dirty="0" smtClean="0"/>
              <a:t>Include ONLY if damages meet the two-part test for liquidated damages</a:t>
            </a:r>
          </a:p>
          <a:p>
            <a:pPr lvl="1">
              <a:spcBef>
                <a:spcPts val="1200"/>
              </a:spcBef>
            </a:pPr>
            <a:r>
              <a:rPr lang="en-US" dirty="0" smtClean="0"/>
              <a:t>Include a precise amount</a:t>
            </a:r>
          </a:p>
          <a:p>
            <a:pPr>
              <a:spcBef>
                <a:spcPts val="1800"/>
              </a:spcBef>
            </a:pPr>
            <a:r>
              <a:rPr lang="en-US" dirty="0" smtClean="0"/>
              <a:t>Never refer to liquidated damages as a penalty</a:t>
            </a:r>
            <a:endParaRPr lang="en-US" dirty="0"/>
          </a:p>
        </p:txBody>
      </p:sp>
    </p:spTree>
    <p:extLst>
      <p:ext uri="{BB962C8B-B14F-4D97-AF65-F5344CB8AC3E}">
        <p14:creationId xmlns:p14="http://schemas.microsoft.com/office/powerpoint/2010/main" val="10370246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Contract Administration</a:t>
            </a:r>
            <a:endParaRPr lang="en-US" dirty="0"/>
          </a:p>
        </p:txBody>
      </p:sp>
      <p:sp>
        <p:nvSpPr>
          <p:cNvPr id="7" name="Text Placeholder 6"/>
          <p:cNvSpPr>
            <a:spLocks noGrp="1"/>
          </p:cNvSpPr>
          <p:nvPr>
            <p:ph type="body" idx="1"/>
          </p:nvPr>
        </p:nvSpPr>
        <p:spPr/>
        <p:txBody>
          <a:bodyPr/>
          <a:lstStyle/>
          <a:p>
            <a:r>
              <a:rPr lang="en-US" dirty="0" smtClean="0"/>
              <a:t>Strategies &amp; Tips for Administering Contracts When Breach and Damages Occurs</a:t>
            </a:r>
            <a:endParaRPr lang="en-US" dirty="0"/>
          </a:p>
        </p:txBody>
      </p:sp>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98</a:t>
            </a:fld>
            <a:endParaRPr lang="en-US" dirty="0"/>
          </a:p>
        </p:txBody>
      </p:sp>
    </p:spTree>
    <p:extLst>
      <p:ext uri="{BB962C8B-B14F-4D97-AF65-F5344CB8AC3E}">
        <p14:creationId xmlns:p14="http://schemas.microsoft.com/office/powerpoint/2010/main" val="2616212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Breach</a:t>
            </a:r>
            <a:endParaRPr lang="en-US" dirty="0"/>
          </a:p>
        </p:txBody>
      </p:sp>
      <p:sp>
        <p:nvSpPr>
          <p:cNvPr id="3" name="Content Placeholder 2"/>
          <p:cNvSpPr>
            <a:spLocks noGrp="1"/>
          </p:cNvSpPr>
          <p:nvPr>
            <p:ph sz="half" idx="1"/>
          </p:nvPr>
        </p:nvSpPr>
        <p:spPr/>
        <p:txBody>
          <a:bodyPr/>
          <a:lstStyle/>
          <a:p>
            <a:r>
              <a:rPr lang="en-US" dirty="0" smtClean="0"/>
              <a:t>Contract breach can be okay</a:t>
            </a:r>
          </a:p>
          <a:p>
            <a:pPr>
              <a:spcBef>
                <a:spcPts val="1800"/>
              </a:spcBef>
            </a:pPr>
            <a:r>
              <a:rPr lang="en-US" dirty="0" smtClean="0"/>
              <a:t>Who declares?</a:t>
            </a:r>
          </a:p>
          <a:p>
            <a:pPr>
              <a:spcBef>
                <a:spcPts val="1800"/>
              </a:spcBef>
            </a:pPr>
            <a:r>
              <a:rPr lang="en-US" dirty="0" smtClean="0"/>
              <a:t>Options other than breach</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05200" y="2286000"/>
            <a:ext cx="3028950" cy="3413579"/>
          </a:xfrm>
        </p:spPr>
      </p:pic>
      <p:sp>
        <p:nvSpPr>
          <p:cNvPr id="4" name="Footer Placeholder 3"/>
          <p:cNvSpPr>
            <a:spLocks noGrp="1"/>
          </p:cNvSpPr>
          <p:nvPr>
            <p:ph type="ftr" sz="quarter" idx="11"/>
          </p:nvPr>
        </p:nvSpPr>
        <p:spPr/>
        <p:txBody>
          <a:bodyPr/>
          <a:lstStyle/>
          <a:p>
            <a:r>
              <a:rPr lang="en-US" dirty="0" smtClean="0"/>
              <a:t>Contract Remedies</a:t>
            </a:r>
            <a:endParaRPr lang="en-US" dirty="0"/>
          </a:p>
        </p:txBody>
      </p:sp>
      <p:sp>
        <p:nvSpPr>
          <p:cNvPr id="5" name="Slide Number Placeholder 4"/>
          <p:cNvSpPr>
            <a:spLocks noGrp="1"/>
          </p:cNvSpPr>
          <p:nvPr>
            <p:ph type="sldNum" sz="quarter" idx="12"/>
          </p:nvPr>
        </p:nvSpPr>
        <p:spPr/>
        <p:txBody>
          <a:bodyPr/>
          <a:lstStyle/>
          <a:p>
            <a:fld id="{40C82A42-0710-49D9-945B-1558165D24DB}" type="slidenum">
              <a:rPr lang="en-US" smtClean="0"/>
              <a:t>99</a:t>
            </a:fld>
            <a:endParaRPr lang="en-US" dirty="0"/>
          </a:p>
        </p:txBody>
      </p:sp>
    </p:spTree>
    <p:extLst>
      <p:ext uri="{BB962C8B-B14F-4D97-AF65-F5344CB8AC3E}">
        <p14:creationId xmlns:p14="http://schemas.microsoft.com/office/powerpoint/2010/main" val="853254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CTS_ppt_template" id="{63A12C9E-84E4-5E49-BF0E-11E69806A4D0}" vid="{5E739B0C-F91E-1047-B400-DCE09F7996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b5d7b00-834a-4efe-8968-9d97478a3691">EWUPACEUPKES-170-11371</_dlc_DocId>
    <_dlc_DocIdUrl xmlns="ab5d7b00-834a-4efe-8968-9d97478a3691">
      <Url>http://stage-des/_layouts/DocIdRedir.aspx?ID=EWUPACEUPKES-170-11371</Url>
      <Description>EWUPACEUPKES-170-11371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6A2EEF-7265-4E55-9EBF-7F8A93ACF8EA}"/>
</file>

<file path=customXml/itemProps2.xml><?xml version="1.0" encoding="utf-8"?>
<ds:datastoreItem xmlns:ds="http://schemas.openxmlformats.org/officeDocument/2006/customXml" ds:itemID="{01F2C8EC-0EC9-4E22-A112-753BAF2C59DB}"/>
</file>

<file path=customXml/itemProps3.xml><?xml version="1.0" encoding="utf-8"?>
<ds:datastoreItem xmlns:ds="http://schemas.openxmlformats.org/officeDocument/2006/customXml" ds:itemID="{40DAF516-EEF6-4039-9247-323D86B1680C}"/>
</file>

<file path=customXml/itemProps4.xml><?xml version="1.0" encoding="utf-8"?>
<ds:datastoreItem xmlns:ds="http://schemas.openxmlformats.org/officeDocument/2006/customXml" ds:itemID="{B0E339E2-8316-4762-BC5A-C6F0A85BBA73}"/>
</file>

<file path=docProps/app.xml><?xml version="1.0" encoding="utf-8"?>
<Properties xmlns="http://schemas.openxmlformats.org/officeDocument/2006/extended-properties" xmlns:vt="http://schemas.openxmlformats.org/officeDocument/2006/docPropsVTypes">
  <Template/>
  <TotalTime>2193</TotalTime>
  <Words>9471</Words>
  <Application>Microsoft Office PowerPoint</Application>
  <PresentationFormat>On-screen Show (4:3)</PresentationFormat>
  <Paragraphs>1400</Paragraphs>
  <Slides>107</Slides>
  <Notes>105</Notes>
  <HiddenSlides>0</HiddenSlides>
  <MMClips>0</MMClips>
  <ScaleCrop>false</ScaleCrop>
  <HeadingPairs>
    <vt:vector size="4" baseType="variant">
      <vt:variant>
        <vt:lpstr>Theme</vt:lpstr>
      </vt:variant>
      <vt:variant>
        <vt:i4>2</vt:i4>
      </vt:variant>
      <vt:variant>
        <vt:lpstr>Slide Titles</vt:lpstr>
      </vt:variant>
      <vt:variant>
        <vt:i4>107</vt:i4>
      </vt:variant>
    </vt:vector>
  </HeadingPairs>
  <TitlesOfParts>
    <vt:vector size="109" baseType="lpstr">
      <vt:lpstr>Clarity</vt:lpstr>
      <vt:lpstr>TCTS_ppt_template</vt:lpstr>
      <vt:lpstr>Contract Remedies</vt:lpstr>
      <vt:lpstr>Agenda</vt:lpstr>
      <vt:lpstr>Goals</vt:lpstr>
      <vt:lpstr>Avoid PowerPoint Poisoning</vt:lpstr>
      <vt:lpstr>PowerPoint Presentation</vt:lpstr>
      <vt:lpstr>Stay Awake</vt:lpstr>
      <vt:lpstr>Remember to preface my personal legal questions with “Say, I have a friend who …”</vt:lpstr>
      <vt:lpstr>PowerPoint Presentation</vt:lpstr>
      <vt:lpstr>Our Goals</vt:lpstr>
      <vt:lpstr>Table Setting</vt:lpstr>
      <vt:lpstr>Public Expectation</vt:lpstr>
      <vt:lpstr>The Reality</vt:lpstr>
      <vt:lpstr>Government Contracts</vt:lpstr>
      <vt:lpstr>Government Contracting</vt:lpstr>
      <vt:lpstr>Government Contracts</vt:lpstr>
      <vt:lpstr>Strategic Implications</vt:lpstr>
      <vt:lpstr>Introduction to Contract Damages</vt:lpstr>
      <vt:lpstr>A Contract Is</vt:lpstr>
      <vt:lpstr>Typical Contract</vt:lpstr>
      <vt:lpstr>Breach of Contract</vt:lpstr>
      <vt:lpstr>Type of Breach</vt:lpstr>
      <vt:lpstr>Distinction</vt:lpstr>
      <vt:lpstr>When Have You Breached?</vt:lpstr>
      <vt:lpstr>Defenses</vt:lpstr>
      <vt:lpstr>Doctrine of Impracticability</vt:lpstr>
      <vt:lpstr>Doctrine of Unconscionability</vt:lpstr>
      <vt:lpstr>Not Defenses</vt:lpstr>
      <vt:lpstr>Remedies</vt:lpstr>
      <vt:lpstr>Contract Provisions  Limiting Remedies</vt:lpstr>
      <vt:lpstr>Most Common Remedies</vt:lpstr>
      <vt:lpstr>Rescission &amp; Restitution</vt:lpstr>
      <vt:lpstr>Specific Performance</vt:lpstr>
      <vt:lpstr>Reformation</vt:lpstr>
      <vt:lpstr>Recovery Based on  Quasi Contract</vt:lpstr>
      <vt:lpstr>Damages – Potential Problem</vt:lpstr>
      <vt:lpstr>Purpose of Damages</vt:lpstr>
      <vt:lpstr>Limitation on Damages</vt:lpstr>
      <vt:lpstr>Contract Damages:  Measure of Recovery</vt:lpstr>
      <vt:lpstr>Expectation Interest</vt:lpstr>
      <vt:lpstr>Expectation, cont.</vt:lpstr>
      <vt:lpstr>Reliance Interest</vt:lpstr>
      <vt:lpstr>Restitution Interest</vt:lpstr>
      <vt:lpstr>Example</vt:lpstr>
      <vt:lpstr>Possible Damages</vt:lpstr>
      <vt:lpstr>Contract Damages</vt:lpstr>
      <vt:lpstr>Types of Damages</vt:lpstr>
      <vt:lpstr>Compensatory Damages</vt:lpstr>
      <vt:lpstr>Terminology</vt:lpstr>
      <vt:lpstr>Compensatory Damages Measure</vt:lpstr>
      <vt:lpstr>Consequential Damages</vt:lpstr>
      <vt:lpstr>Terminology</vt:lpstr>
      <vt:lpstr>Recoverable When:</vt:lpstr>
      <vt:lpstr>Key Test</vt:lpstr>
      <vt:lpstr>Do Not Panic</vt:lpstr>
      <vt:lpstr>Examples</vt:lpstr>
      <vt:lpstr>Why the Fuss?</vt:lpstr>
      <vt:lpstr>Liquidated Damages</vt:lpstr>
      <vt:lpstr>Terminology</vt:lpstr>
      <vt:lpstr>Allowed</vt:lpstr>
      <vt:lpstr>Test for Enforceability</vt:lpstr>
      <vt:lpstr>Risk Costs are More than Just Contract Price</vt:lpstr>
      <vt:lpstr>Cannot Be A Penalty</vt:lpstr>
      <vt:lpstr>Example</vt:lpstr>
      <vt:lpstr>Incidental Damages</vt:lpstr>
      <vt:lpstr>Seller’s Incidental Damages</vt:lpstr>
      <vt:lpstr>Buyer’s Incidental Damages</vt:lpstr>
      <vt:lpstr>Nominal Damages</vt:lpstr>
      <vt:lpstr>Punitive Damages</vt:lpstr>
      <vt:lpstr>Strategies &amp; Tips</vt:lpstr>
      <vt:lpstr>The Rules</vt:lpstr>
      <vt:lpstr>Seriously, Words Matter</vt:lpstr>
      <vt:lpstr>PowerPoint Presentation</vt:lpstr>
      <vt:lpstr>Contract Negotiations</vt:lpstr>
      <vt:lpstr>Professor Jagger Had it Right</vt:lpstr>
      <vt:lpstr>Have A Plan</vt:lpstr>
      <vt:lpstr>Value for Effort</vt:lpstr>
      <vt:lpstr>What Do We Mean By Risk?</vt:lpstr>
      <vt:lpstr>Key Questions</vt:lpstr>
      <vt:lpstr>Process Matters</vt:lpstr>
      <vt:lpstr>Mutuality Myth</vt:lpstr>
      <vt:lpstr>Why Limit Damages?</vt:lpstr>
      <vt:lpstr>Damage Limitation Should Make Sense</vt:lpstr>
      <vt:lpstr>Contract Drafting</vt:lpstr>
      <vt:lpstr>Negotiate the Deal First</vt:lpstr>
      <vt:lpstr>Best Practices</vt:lpstr>
      <vt:lpstr>Include ‘Intermediate Remedies’</vt:lpstr>
      <vt:lpstr>Beware of Embedded Limitations</vt:lpstr>
      <vt:lpstr>Variables</vt:lpstr>
      <vt:lpstr>Things to Avoid</vt:lpstr>
      <vt:lpstr>Form Agreements</vt:lpstr>
      <vt:lpstr>Drafting</vt:lpstr>
      <vt:lpstr>Default &amp; Remedies</vt:lpstr>
      <vt:lpstr>Limiting Damages</vt:lpstr>
      <vt:lpstr>Precluding Consequential Damages</vt:lpstr>
      <vt:lpstr>Actual Damages</vt:lpstr>
      <vt:lpstr>Lost Profits</vt:lpstr>
      <vt:lpstr>Liquidated Damages</vt:lpstr>
      <vt:lpstr>Contract Administration</vt:lpstr>
      <vt:lpstr>Declaring Breach</vt:lpstr>
      <vt:lpstr>What to Do When Breach Occurs</vt:lpstr>
      <vt:lpstr>What You Must Do</vt:lpstr>
      <vt:lpstr>Takeaway Messages</vt:lpstr>
      <vt:lpstr>Remember</vt:lpstr>
      <vt:lpstr>Additional Resources</vt:lpstr>
      <vt:lpstr>Terms:  Damages</vt:lpstr>
      <vt:lpstr>Thank You</vt:lpstr>
      <vt:lpstr>PowerPoint Presentation</vt:lpstr>
    </vt:vector>
  </TitlesOfParts>
  <Company>State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Ethics</dc:title>
  <dc:creator>Tolbert, Greg (DES)</dc:creator>
  <cp:lastModifiedBy>Aldridge, Lindsey (DES Contractor)</cp:lastModifiedBy>
  <cp:revision>166</cp:revision>
  <cp:lastPrinted>2015-10-22T16:26:12Z</cp:lastPrinted>
  <dcterms:created xsi:type="dcterms:W3CDTF">2015-09-08T17:05:47Z</dcterms:created>
  <dcterms:modified xsi:type="dcterms:W3CDTF">2015-11-03T00:15:29Z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0x0101002A41A54BADD08F46A25A439CA5113C81</vt:lpwstr>
  </property>
  <property fmtid="{D5CDD505-2E9C-101B-9397-08002B2CF9AE}" pid="4" name="_dlc_DocIdItemGuid">
    <vt:lpwstr>95d778ea-2e47-445a-8d9d-b97a44270e56</vt:lpwstr>
  </property>
</Properties>
</file>