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4"/>
  </p:sldMasterIdLst>
  <p:notesMasterIdLst>
    <p:notesMasterId r:id="rId11"/>
  </p:notesMasterIdLst>
  <p:sldIdLst>
    <p:sldId id="262" r:id="rId5"/>
    <p:sldId id="265" r:id="rId6"/>
    <p:sldId id="266" r:id="rId7"/>
    <p:sldId id="263" r:id="rId8"/>
    <p:sldId id="267" r:id="rId9"/>
    <p:sldId id="264" r:id="rId10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08B58F3-76AF-4E6A-AC87-565E800088A5}">
          <p14:sldIdLst>
            <p14:sldId id="262"/>
            <p14:sldId id="265"/>
            <p14:sldId id="266"/>
            <p14:sldId id="263"/>
            <p14:sldId id="267"/>
            <p14:sldId id="264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6" autoAdjust="0"/>
  </p:normalViewPr>
  <p:slideViewPr>
    <p:cSldViewPr>
      <p:cViewPr>
        <p:scale>
          <a:sx n="80" d="100"/>
          <a:sy n="80" d="100"/>
        </p:scale>
        <p:origin x="-2310" y="-7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4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CE579-4274-46AF-BCB3-773ED078A01F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8A9A48-341E-492C-B31D-D0709EB0D1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32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gray">
          <a:xfrm>
            <a:off x="0" y="1"/>
            <a:ext cx="6858000" cy="1965167"/>
          </a:xfrm>
          <a:prstGeom prst="rect">
            <a:avLst/>
          </a:prstGeom>
          <a:solidFill>
            <a:srgbClr val="2322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1" y="101601"/>
            <a:ext cx="971549" cy="171820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 bwMode="ltGray">
          <a:xfrm>
            <a:off x="1143000" y="203201"/>
            <a:ext cx="49149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Washington State Auditor’s Office</a:t>
            </a:r>
            <a:endParaRPr lang="en-US" sz="32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7" name="Straight Connector 6"/>
          <p:cNvCxnSpPr/>
          <p:nvPr userDrawn="1"/>
        </p:nvCxnSpPr>
        <p:spPr bwMode="ltGray">
          <a:xfrm>
            <a:off x="1657350" y="982584"/>
            <a:ext cx="4400550" cy="334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 bwMode="ltGray">
          <a:xfrm>
            <a:off x="914400" y="1028581"/>
            <a:ext cx="5143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300" b="1" dirty="0" smtClean="0">
                <a:solidFill>
                  <a:schemeClr val="bg1"/>
                </a:solidFill>
                <a:latin typeface="+mj-lt"/>
              </a:rPr>
              <a:t>Troy Kelley</a:t>
            </a:r>
            <a:endParaRPr lang="en-US" sz="33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2032000"/>
            <a:ext cx="6858000" cy="4023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986995"/>
            <a:ext cx="6858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spc="300" dirty="0" smtClean="0">
                <a:solidFill>
                  <a:schemeClr val="bg1"/>
                </a:solidFill>
                <a:latin typeface="+mj-lt"/>
              </a:rPr>
              <a:t>Independence • Respect • Integrity</a:t>
            </a:r>
            <a:endParaRPr lang="en-US" sz="1600" b="1" spc="300" dirty="0">
              <a:latin typeface="+mj-lt"/>
            </a:endParaRPr>
          </a:p>
        </p:txBody>
      </p:sp>
      <p:sp>
        <p:nvSpPr>
          <p:cNvPr id="12" name="Rectangle 11"/>
          <p:cNvSpPr/>
          <p:nvPr userDrawn="1"/>
        </p:nvSpPr>
        <p:spPr bwMode="ltGray">
          <a:xfrm>
            <a:off x="0" y="8837168"/>
            <a:ext cx="6858000" cy="15341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 bwMode="ltGray">
          <a:xfrm>
            <a:off x="0" y="8685784"/>
            <a:ext cx="6858000" cy="151384"/>
          </a:xfrm>
          <a:prstGeom prst="rect">
            <a:avLst/>
          </a:prstGeom>
          <a:solidFill>
            <a:srgbClr val="2322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983976" y="2641602"/>
            <a:ext cx="5188225" cy="589279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400">
                <a:latin typeface="+mn-lt"/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2200">
                <a:latin typeface="+mn-lt"/>
              </a:defRPr>
            </a:lvl2pPr>
            <a:lvl3pPr>
              <a:spcBef>
                <a:spcPts val="0"/>
              </a:spcBef>
              <a:spcAft>
                <a:spcPts val="1200"/>
              </a:spcAft>
              <a:defRPr sz="2000">
                <a:latin typeface="+mn-lt"/>
              </a:defRPr>
            </a:lvl3pPr>
            <a:lvl4pPr>
              <a:spcBef>
                <a:spcPts val="0"/>
              </a:spcBef>
              <a:spcAft>
                <a:spcPts val="1200"/>
              </a:spcAft>
              <a:defRPr sz="1800">
                <a:latin typeface="+mn-lt"/>
              </a:defRPr>
            </a:lvl4pPr>
            <a:lvl5pPr>
              <a:spcBef>
                <a:spcPts val="0"/>
              </a:spcBef>
              <a:spcAft>
                <a:spcPts val="1200"/>
              </a:spcAft>
              <a:defRPr sz="16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326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AC90A-F407-4469-8C6B-2575293847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42900" y="1320800"/>
            <a:ext cx="6172200" cy="7010400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400">
                <a:latin typeface="+mn-lt"/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2200">
                <a:latin typeface="+mn-lt"/>
              </a:defRPr>
            </a:lvl2pPr>
            <a:lvl3pPr>
              <a:spcBef>
                <a:spcPts val="0"/>
              </a:spcBef>
              <a:spcAft>
                <a:spcPts val="1200"/>
              </a:spcAft>
              <a:defRPr sz="2000">
                <a:latin typeface="+mn-lt"/>
              </a:defRPr>
            </a:lvl3pPr>
            <a:lvl4pPr>
              <a:spcBef>
                <a:spcPts val="0"/>
              </a:spcBef>
              <a:spcAft>
                <a:spcPts val="1200"/>
              </a:spcAft>
              <a:defRPr sz="1800">
                <a:latin typeface="+mn-lt"/>
              </a:defRPr>
            </a:lvl4pPr>
            <a:lvl5pPr>
              <a:spcBef>
                <a:spcPts val="0"/>
              </a:spcBef>
              <a:spcAft>
                <a:spcPts val="1200"/>
              </a:spcAft>
              <a:defRPr sz="16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437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0" y="-1"/>
            <a:ext cx="6858000" cy="9825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172200" y="8432801"/>
            <a:ext cx="457200" cy="486833"/>
          </a:xfrm>
        </p:spPr>
        <p:txBody>
          <a:bodyPr/>
          <a:lstStyle/>
          <a:p>
            <a:fld id="{FADAC90A-F407-4469-8C6B-2575293847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030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286500" y="8432801"/>
            <a:ext cx="400050" cy="486833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FADAC90A-F407-4469-8C6B-2575293847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342900" y="1320800"/>
            <a:ext cx="6172200" cy="7010400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400">
                <a:latin typeface="+mn-lt"/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2200">
                <a:latin typeface="+mn-lt"/>
              </a:defRPr>
            </a:lvl2pPr>
            <a:lvl3pPr>
              <a:spcBef>
                <a:spcPts val="0"/>
              </a:spcBef>
              <a:spcAft>
                <a:spcPts val="1200"/>
              </a:spcAft>
              <a:defRPr sz="2000">
                <a:latin typeface="+mn-lt"/>
              </a:defRPr>
            </a:lvl3pPr>
            <a:lvl4pPr>
              <a:spcBef>
                <a:spcPts val="0"/>
              </a:spcBef>
              <a:spcAft>
                <a:spcPts val="1200"/>
              </a:spcAft>
              <a:defRPr sz="1800">
                <a:latin typeface="+mn-lt"/>
              </a:defRPr>
            </a:lvl4pPr>
            <a:lvl5pPr>
              <a:spcBef>
                <a:spcPts val="0"/>
              </a:spcBef>
              <a:spcAft>
                <a:spcPts val="1200"/>
              </a:spcAft>
              <a:defRPr sz="16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gray">
          <a:xfrm>
            <a:off x="0" y="-1"/>
            <a:ext cx="6858000" cy="9825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39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fld id="{FADAC90A-F407-4469-8C6B-2575293847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42900" y="1320800"/>
            <a:ext cx="6172200" cy="7010400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400">
                <a:latin typeface="+mn-lt"/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2200">
                <a:latin typeface="+mn-lt"/>
              </a:defRPr>
            </a:lvl2pPr>
            <a:lvl3pPr>
              <a:spcBef>
                <a:spcPts val="0"/>
              </a:spcBef>
              <a:spcAft>
                <a:spcPts val="1200"/>
              </a:spcAft>
              <a:defRPr sz="2000">
                <a:latin typeface="+mn-lt"/>
              </a:defRPr>
            </a:lvl3pPr>
            <a:lvl4pPr>
              <a:spcBef>
                <a:spcPts val="0"/>
              </a:spcBef>
              <a:spcAft>
                <a:spcPts val="1200"/>
              </a:spcAft>
              <a:defRPr sz="1800">
                <a:latin typeface="+mn-lt"/>
              </a:defRPr>
            </a:lvl4pPr>
            <a:lvl5pPr>
              <a:spcBef>
                <a:spcPts val="0"/>
              </a:spcBef>
              <a:spcAft>
                <a:spcPts val="1200"/>
              </a:spcAft>
              <a:defRPr sz="16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15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600"/>
            </a:lvl1pPr>
          </a:lstStyle>
          <a:p>
            <a:fld id="{FADAC90A-F407-4469-8C6B-2575293847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42900" y="1320800"/>
            <a:ext cx="6172200" cy="7010400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400">
                <a:latin typeface="+mn-lt"/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2200">
                <a:latin typeface="+mn-lt"/>
              </a:defRPr>
            </a:lvl2pPr>
            <a:lvl3pPr>
              <a:spcBef>
                <a:spcPts val="0"/>
              </a:spcBef>
              <a:spcAft>
                <a:spcPts val="1200"/>
              </a:spcAft>
              <a:defRPr sz="2000">
                <a:latin typeface="+mn-lt"/>
              </a:defRPr>
            </a:lvl3pPr>
            <a:lvl4pPr>
              <a:spcBef>
                <a:spcPts val="0"/>
              </a:spcBef>
              <a:spcAft>
                <a:spcPts val="1200"/>
              </a:spcAft>
              <a:defRPr sz="1800">
                <a:latin typeface="+mn-lt"/>
              </a:defRPr>
            </a:lvl4pPr>
            <a:lvl5pPr>
              <a:spcBef>
                <a:spcPts val="0"/>
              </a:spcBef>
              <a:spcAft>
                <a:spcPts val="1200"/>
              </a:spcAft>
              <a:defRPr sz="16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14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320800"/>
            <a:ext cx="6172200" cy="7010400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400">
                <a:latin typeface="+mn-lt"/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2200">
                <a:latin typeface="+mn-lt"/>
              </a:defRPr>
            </a:lvl2pPr>
            <a:lvl3pPr>
              <a:spcBef>
                <a:spcPts val="0"/>
              </a:spcBef>
              <a:spcAft>
                <a:spcPts val="1200"/>
              </a:spcAft>
              <a:defRPr sz="2000">
                <a:latin typeface="+mn-lt"/>
              </a:defRPr>
            </a:lvl3pPr>
            <a:lvl4pPr>
              <a:spcBef>
                <a:spcPts val="0"/>
              </a:spcBef>
              <a:spcAft>
                <a:spcPts val="1200"/>
              </a:spcAft>
              <a:defRPr sz="1800">
                <a:latin typeface="+mn-lt"/>
              </a:defRPr>
            </a:lvl4pPr>
            <a:lvl5pPr>
              <a:spcBef>
                <a:spcPts val="0"/>
              </a:spcBef>
              <a:spcAft>
                <a:spcPts val="1200"/>
              </a:spcAft>
              <a:defRPr sz="16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286500" y="8432800"/>
            <a:ext cx="571500" cy="508000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1"/>
                </a:solidFill>
              </a:defRPr>
            </a:lvl1pPr>
          </a:lstStyle>
          <a:p>
            <a:fld id="{A85F6288-2281-4162-8032-03A991EC6D7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0" y="0"/>
            <a:ext cx="6858000" cy="914400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231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6286500" y="8432800"/>
            <a:ext cx="571500" cy="508000"/>
          </a:xfrm>
          <a:prstGeom prst="rect">
            <a:avLst/>
          </a:prstGeom>
        </p:spPr>
        <p:txBody>
          <a:bodyPr/>
          <a:lstStyle>
            <a:lvl1pPr algn="ctr">
              <a:defRPr sz="1400" b="0">
                <a:solidFill>
                  <a:schemeClr val="bg1"/>
                </a:solidFill>
              </a:defRPr>
            </a:lvl1pPr>
          </a:lstStyle>
          <a:p>
            <a:fld id="{A85F6288-2281-4162-8032-03A991EC6D7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42900" y="1320800"/>
            <a:ext cx="6172200" cy="7010400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400">
                <a:latin typeface="+mn-lt"/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2200">
                <a:latin typeface="+mn-lt"/>
              </a:defRPr>
            </a:lvl2pPr>
            <a:lvl3pPr>
              <a:spcBef>
                <a:spcPts val="0"/>
              </a:spcBef>
              <a:spcAft>
                <a:spcPts val="1200"/>
              </a:spcAft>
              <a:defRPr sz="2000">
                <a:latin typeface="+mn-lt"/>
              </a:defRPr>
            </a:lvl3pPr>
            <a:lvl4pPr>
              <a:spcBef>
                <a:spcPts val="0"/>
              </a:spcBef>
              <a:spcAft>
                <a:spcPts val="1200"/>
              </a:spcAft>
              <a:defRPr sz="1800">
                <a:latin typeface="+mn-lt"/>
              </a:defRPr>
            </a:lvl4pPr>
            <a:lvl5pPr>
              <a:spcBef>
                <a:spcPts val="0"/>
              </a:spcBef>
              <a:spcAft>
                <a:spcPts val="1200"/>
              </a:spcAft>
              <a:defRPr sz="16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 bwMode="white">
          <a:xfrm>
            <a:off x="0" y="0"/>
            <a:ext cx="6858000" cy="914400"/>
          </a:xfrm>
        </p:spPr>
        <p:txBody>
          <a:bodyPr>
            <a:normAutofit/>
          </a:bodyPr>
          <a:lstStyle>
            <a:lvl1pPr algn="ctr"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827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gray">
          <a:xfrm>
            <a:off x="0" y="1"/>
            <a:ext cx="6858000" cy="1965167"/>
          </a:xfrm>
          <a:prstGeom prst="rect">
            <a:avLst/>
          </a:prstGeom>
          <a:solidFill>
            <a:srgbClr val="2322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1" y="101601"/>
            <a:ext cx="971549" cy="1718204"/>
          </a:xfrm>
          <a:prstGeom prst="rect">
            <a:avLst/>
          </a:prstGeom>
        </p:spPr>
      </p:pic>
      <p:sp>
        <p:nvSpPr>
          <p:cNvPr id="6" name="TextBox 5"/>
          <p:cNvSpPr txBox="1"/>
          <p:nvPr userDrawn="1"/>
        </p:nvSpPr>
        <p:spPr bwMode="ltGray">
          <a:xfrm>
            <a:off x="1143000" y="203201"/>
            <a:ext cx="49149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Washington State Auditor’s Office</a:t>
            </a:r>
            <a:endParaRPr lang="en-US" sz="3200" b="1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7" name="Straight Connector 6"/>
          <p:cNvCxnSpPr/>
          <p:nvPr userDrawn="1"/>
        </p:nvCxnSpPr>
        <p:spPr bwMode="ltGray">
          <a:xfrm>
            <a:off x="1657350" y="982584"/>
            <a:ext cx="4400550" cy="334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 userDrawn="1"/>
        </p:nvSpPr>
        <p:spPr bwMode="ltGray">
          <a:xfrm>
            <a:off x="914400" y="1028581"/>
            <a:ext cx="51435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300" b="1" dirty="0" smtClean="0">
                <a:solidFill>
                  <a:schemeClr val="bg1"/>
                </a:solidFill>
                <a:latin typeface="+mj-lt"/>
              </a:rPr>
              <a:t>Troy Kelley</a:t>
            </a:r>
            <a:endParaRPr lang="en-US" sz="33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2032000"/>
            <a:ext cx="6858000" cy="40233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986995"/>
            <a:ext cx="6858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spc="300" dirty="0" smtClean="0">
                <a:solidFill>
                  <a:schemeClr val="bg1"/>
                </a:solidFill>
                <a:latin typeface="+mj-lt"/>
              </a:rPr>
              <a:t>Independence • Respect • Integrity</a:t>
            </a:r>
            <a:endParaRPr lang="en-US" sz="1600" b="1" spc="300" dirty="0">
              <a:latin typeface="+mj-lt"/>
            </a:endParaRPr>
          </a:p>
        </p:txBody>
      </p:sp>
      <p:sp>
        <p:nvSpPr>
          <p:cNvPr id="12" name="Rectangle 11"/>
          <p:cNvSpPr/>
          <p:nvPr userDrawn="1"/>
        </p:nvSpPr>
        <p:spPr bwMode="ltGray">
          <a:xfrm>
            <a:off x="0" y="8837168"/>
            <a:ext cx="6858000" cy="15341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 userDrawn="1"/>
        </p:nvSpPr>
        <p:spPr bwMode="ltGray">
          <a:xfrm>
            <a:off x="0" y="8685784"/>
            <a:ext cx="6858000" cy="151384"/>
          </a:xfrm>
          <a:prstGeom prst="rect">
            <a:avLst/>
          </a:prstGeom>
          <a:solidFill>
            <a:srgbClr val="2322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983976" y="2641602"/>
            <a:ext cx="5188225" cy="5892799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400">
                <a:latin typeface="+mn-lt"/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2200">
                <a:latin typeface="+mn-lt"/>
              </a:defRPr>
            </a:lvl2pPr>
            <a:lvl3pPr>
              <a:spcBef>
                <a:spcPts val="0"/>
              </a:spcBef>
              <a:spcAft>
                <a:spcPts val="1200"/>
              </a:spcAft>
              <a:defRPr sz="2000">
                <a:latin typeface="+mn-lt"/>
              </a:defRPr>
            </a:lvl3pPr>
            <a:lvl4pPr>
              <a:spcBef>
                <a:spcPts val="0"/>
              </a:spcBef>
              <a:spcAft>
                <a:spcPts val="1200"/>
              </a:spcAft>
              <a:defRPr sz="1800">
                <a:latin typeface="+mn-lt"/>
              </a:defRPr>
            </a:lvl4pPr>
            <a:lvl5pPr>
              <a:spcBef>
                <a:spcPts val="0"/>
              </a:spcBef>
              <a:spcAft>
                <a:spcPts val="1200"/>
              </a:spcAft>
              <a:defRPr sz="16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473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286500" y="8432801"/>
            <a:ext cx="400050" cy="486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ADAC90A-F407-4469-8C6B-2575293847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342900" y="1320800"/>
            <a:ext cx="6172200" cy="7010400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400">
                <a:latin typeface="+mn-lt"/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2200">
                <a:latin typeface="+mn-lt"/>
              </a:defRPr>
            </a:lvl2pPr>
            <a:lvl3pPr>
              <a:spcBef>
                <a:spcPts val="0"/>
              </a:spcBef>
              <a:spcAft>
                <a:spcPts val="1200"/>
              </a:spcAft>
              <a:defRPr sz="2000">
                <a:latin typeface="+mn-lt"/>
              </a:defRPr>
            </a:lvl3pPr>
            <a:lvl4pPr>
              <a:spcBef>
                <a:spcPts val="0"/>
              </a:spcBef>
              <a:spcAft>
                <a:spcPts val="1200"/>
              </a:spcAft>
              <a:defRPr sz="1800">
                <a:latin typeface="+mn-lt"/>
              </a:defRPr>
            </a:lvl4pPr>
            <a:lvl5pPr>
              <a:spcBef>
                <a:spcPts val="0"/>
              </a:spcBef>
              <a:spcAft>
                <a:spcPts val="1200"/>
              </a:spcAft>
              <a:defRPr sz="16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gray">
          <a:xfrm>
            <a:off x="0" y="-1"/>
            <a:ext cx="6858000" cy="9825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951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AC90A-F407-4469-8C6B-2575293847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42900" y="1320800"/>
            <a:ext cx="6172200" cy="7010400"/>
          </a:xfrm>
        </p:spPr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 sz="2400">
                <a:latin typeface="+mn-lt"/>
              </a:defRPr>
            </a:lvl1pPr>
            <a:lvl2pPr>
              <a:spcBef>
                <a:spcPts val="0"/>
              </a:spcBef>
              <a:spcAft>
                <a:spcPts val="1200"/>
              </a:spcAft>
              <a:defRPr sz="2200">
                <a:latin typeface="+mn-lt"/>
              </a:defRPr>
            </a:lvl2pPr>
            <a:lvl3pPr>
              <a:spcBef>
                <a:spcPts val="0"/>
              </a:spcBef>
              <a:spcAft>
                <a:spcPts val="1200"/>
              </a:spcAft>
              <a:defRPr sz="2000">
                <a:latin typeface="+mn-lt"/>
              </a:defRPr>
            </a:lvl3pPr>
            <a:lvl4pPr>
              <a:spcBef>
                <a:spcPts val="0"/>
              </a:spcBef>
              <a:spcAft>
                <a:spcPts val="1200"/>
              </a:spcAft>
              <a:defRPr sz="1800">
                <a:latin typeface="+mn-lt"/>
              </a:defRPr>
            </a:lvl4pPr>
            <a:lvl5pPr>
              <a:spcBef>
                <a:spcPts val="0"/>
              </a:spcBef>
              <a:spcAft>
                <a:spcPts val="1200"/>
              </a:spcAft>
              <a:defRPr sz="1600">
                <a:latin typeface="+mn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569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">
          <a:xfrm>
            <a:off x="0" y="1"/>
            <a:ext cx="6858000" cy="982583"/>
          </a:xfrm>
          <a:prstGeom prst="rect">
            <a:avLst/>
          </a:prstGeom>
          <a:solidFill>
            <a:srgbClr val="2322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982584"/>
            <a:ext cx="6858000" cy="13501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0" y="8522800"/>
            <a:ext cx="6858000" cy="3068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342900" y="1382184"/>
            <a:ext cx="6172200" cy="6847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 bwMode="gray">
          <a:xfrm>
            <a:off x="0" y="-1"/>
            <a:ext cx="6858000" cy="9825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172200" y="8432801"/>
            <a:ext cx="457200" cy="486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ADAC90A-F407-4469-8C6B-25752938479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127070" y="8491551"/>
            <a:ext cx="35603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spc="300" dirty="0" smtClean="0">
                <a:solidFill>
                  <a:schemeClr val="bg1"/>
                </a:solidFill>
              </a:rPr>
              <a:t>Washington State Auditor’s Office</a:t>
            </a:r>
            <a:endParaRPr lang="en-US" sz="1200" spc="3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5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51" r:id="rId7"/>
    <p:sldLayoutId id="2147483649" r:id="rId8"/>
    <p:sldLayoutId id="2147483652" r:id="rId9"/>
    <p:sldLayoutId id="2147483653" r:id="rId10"/>
    <p:sldLayoutId id="2147483650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2060"/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spcBef>
          <a:spcPct val="20000"/>
        </a:spcBef>
        <a:buClr>
          <a:srgbClr val="002060"/>
        </a:buClr>
        <a:buSzPct val="60000"/>
        <a:buFont typeface="Wingdings" panose="05000000000000000000" pitchFamily="2" charset="2"/>
        <a:buChar char="q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206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gray">
          <a:xfrm>
            <a:off x="514350" y="2362201"/>
            <a:ext cx="5829300" cy="52620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dirty="0" smtClean="0">
                <a:solidFill>
                  <a:schemeClr val="tx1"/>
                </a:solidFill>
                <a:latin typeface="Minion Pro" pitchFamily="18" charset="0"/>
                <a:cs typeface="Arial" pitchFamily="34" charset="0"/>
              </a:rPr>
              <a:t>State Agency Policy Workshop</a:t>
            </a:r>
            <a:endParaRPr lang="en-US" altLang="en-US" sz="3200" dirty="0" smtClean="0">
              <a:solidFill>
                <a:schemeClr val="tx1"/>
              </a:solidFill>
              <a:latin typeface="Minion Pro" pitchFamily="18" charset="0"/>
              <a:cs typeface="Arial" pitchFamily="34" charset="0"/>
            </a:endParaRPr>
          </a:p>
          <a:p>
            <a:r>
              <a:rPr lang="en-US" altLang="en-US" sz="2400" b="0" dirty="0" smtClean="0">
                <a:solidFill>
                  <a:schemeClr val="tx1"/>
                </a:solidFill>
                <a:latin typeface="Minion Pro" pitchFamily="18" charset="0"/>
                <a:cs typeface="Arial" pitchFamily="34" charset="0"/>
              </a:rPr>
              <a:t>Presented </a:t>
            </a:r>
            <a:r>
              <a:rPr lang="en-US" altLang="en-US" sz="2400" b="0" dirty="0" smtClean="0">
                <a:solidFill>
                  <a:schemeClr val="tx1"/>
                </a:solidFill>
                <a:latin typeface="Minion Pro" pitchFamily="18" charset="0"/>
                <a:cs typeface="Arial" pitchFamily="34" charset="0"/>
              </a:rPr>
              <a:t>to the Department of Enterprise Services</a:t>
            </a:r>
            <a:endParaRPr lang="en-US" altLang="en-US" sz="2400" b="0" dirty="0" smtClean="0">
              <a:solidFill>
                <a:schemeClr val="tx1"/>
              </a:solidFill>
              <a:latin typeface="Minion Pro" pitchFamily="18" charset="0"/>
              <a:cs typeface="Arial" pitchFamily="34" charset="0"/>
            </a:endParaRPr>
          </a:p>
          <a:p>
            <a:endParaRPr lang="en-US" altLang="en-US" sz="3600" b="0" dirty="0" smtClean="0">
              <a:solidFill>
                <a:schemeClr val="tx1"/>
              </a:solidFill>
              <a:latin typeface="Minion Pro" pitchFamily="18" charset="0"/>
              <a:cs typeface="Arial" pitchFamily="34" charset="0"/>
            </a:endParaRPr>
          </a:p>
          <a:p>
            <a:endParaRPr lang="en-US" altLang="en-US" sz="3600" b="0" dirty="0">
              <a:solidFill>
                <a:schemeClr val="tx1"/>
              </a:solidFill>
              <a:latin typeface="Minion Pro" pitchFamily="18" charset="0"/>
              <a:cs typeface="Arial" pitchFamily="34" charset="0"/>
            </a:endParaRPr>
          </a:p>
          <a:p>
            <a:r>
              <a:rPr lang="en-US" altLang="en-US" sz="2600" b="0" dirty="0" smtClean="0">
                <a:solidFill>
                  <a:schemeClr val="tx1"/>
                </a:solidFill>
                <a:latin typeface="Minion Pro" pitchFamily="18" charset="0"/>
                <a:cs typeface="Arial" pitchFamily="34" charset="0"/>
              </a:rPr>
              <a:t>Monday, March 23, 2015</a:t>
            </a:r>
          </a:p>
          <a:p>
            <a:endParaRPr lang="en-US" altLang="en-US" sz="2600" b="0" dirty="0" smtClean="0">
              <a:solidFill>
                <a:schemeClr val="tx1"/>
              </a:solidFill>
              <a:latin typeface="Minion Pro" pitchFamily="18" charset="0"/>
              <a:cs typeface="Arial" pitchFamily="34" charset="0"/>
            </a:endParaRPr>
          </a:p>
          <a:p>
            <a:r>
              <a:rPr lang="en-US" altLang="en-US" sz="2200" b="0" dirty="0" smtClean="0">
                <a:solidFill>
                  <a:schemeClr val="tx1"/>
                </a:solidFill>
                <a:latin typeface="Minion Pro" pitchFamily="18" charset="0"/>
                <a:cs typeface="Arial" pitchFamily="34" charset="0"/>
              </a:rPr>
              <a:t>Sarah </a:t>
            </a:r>
            <a:r>
              <a:rPr lang="en-US" altLang="en-US" sz="2200" b="0" dirty="0" smtClean="0">
                <a:solidFill>
                  <a:schemeClr val="tx1"/>
                </a:solidFill>
                <a:latin typeface="Minion Pro" pitchFamily="18" charset="0"/>
                <a:cs typeface="Arial" pitchFamily="34" charset="0"/>
              </a:rPr>
              <a:t>Mahugh</a:t>
            </a:r>
            <a:r>
              <a:rPr lang="en-US" altLang="en-US" sz="2200" b="0" dirty="0" smtClean="0">
                <a:solidFill>
                  <a:schemeClr val="tx1"/>
                </a:solidFill>
                <a:latin typeface="Minion Pro" pitchFamily="18" charset="0"/>
                <a:cs typeface="Arial" pitchFamily="34" charset="0"/>
              </a:rPr>
              <a:t>, Audit Manager (FA)</a:t>
            </a:r>
            <a:endParaRPr lang="en-US" altLang="en-US" sz="2200" b="0" dirty="0" smtClean="0">
              <a:solidFill>
                <a:schemeClr val="tx1"/>
              </a:solidFill>
              <a:latin typeface="Minion Pro" pitchFamily="18" charset="0"/>
              <a:cs typeface="Arial" pitchFamily="34" charset="0"/>
            </a:endParaRPr>
          </a:p>
          <a:p>
            <a:r>
              <a:rPr lang="en-US" altLang="en-US" sz="2200" b="0" dirty="0" smtClean="0">
                <a:solidFill>
                  <a:schemeClr val="tx1"/>
                </a:solidFill>
                <a:latin typeface="Minion Pro" pitchFamily="18" charset="0"/>
                <a:cs typeface="Arial" pitchFamily="34" charset="0"/>
              </a:rPr>
              <a:t>Jim Brownell, Audit Manager (SAW)</a:t>
            </a:r>
            <a:r>
              <a:rPr lang="en-US" altLang="en-US" sz="36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altLang="en-US" sz="36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en-US" dirty="0"/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6858000" cy="1864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231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DAC90A-F407-4469-8C6B-25752938479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your Office ask for copies of state agency policies when you conduct an audit?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 are policies used </a:t>
            </a:r>
            <a:r>
              <a:rPr lang="en-US" dirty="0" smtClean="0"/>
              <a:t>by the auditor?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happens when you find an agency is not following its own policies?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happens when state laws or rules require agencies to have certain policies, but  they have not been implemented?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Frequently asked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837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DAC90A-F407-4469-8C6B-25752938479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agency</a:t>
            </a:r>
            <a:r>
              <a:rPr lang="en-US" dirty="0" smtClean="0"/>
              <a:t> uses SAFS.  Do we still have to comply with all the policies in SAAM?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Does SAO have any preference on how agencies document policies or that they are following those policies?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 often does SAO recommend agencies review their policies?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Frequently asked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568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DAC90A-F407-4469-8C6B-25752938479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Annual risk assessment not performed and internal control officer not assigned</a:t>
            </a:r>
          </a:p>
          <a:p>
            <a:pPr lvl="1"/>
            <a:r>
              <a:rPr lang="en-US" dirty="0" smtClean="0"/>
              <a:t>SAAM </a:t>
            </a:r>
            <a:r>
              <a:rPr lang="en-US" dirty="0" smtClean="0"/>
              <a:t>20.15.50.a</a:t>
            </a:r>
            <a:endParaRPr lang="en-US" dirty="0" smtClean="0"/>
          </a:p>
          <a:p>
            <a:r>
              <a:rPr lang="en-US" dirty="0" smtClean="0"/>
              <a:t>Required purchase card policies and procedures not in place or being followed</a:t>
            </a:r>
          </a:p>
          <a:p>
            <a:pPr lvl="1"/>
            <a:r>
              <a:rPr lang="en-US" dirty="0" smtClean="0"/>
              <a:t>SAAM 45.20</a:t>
            </a:r>
          </a:p>
          <a:p>
            <a:r>
              <a:rPr lang="en-US" dirty="0" smtClean="0"/>
              <a:t>Restrictions on travel reimbursements</a:t>
            </a:r>
          </a:p>
          <a:p>
            <a:pPr lvl="1"/>
            <a:r>
              <a:rPr lang="en-US" dirty="0" smtClean="0"/>
              <a:t>SAAM 10</a:t>
            </a:r>
          </a:p>
          <a:p>
            <a:r>
              <a:rPr lang="en-US" dirty="0" smtClean="0"/>
              <a:t>Internal control deficiencies related to cash receipting</a:t>
            </a:r>
          </a:p>
          <a:p>
            <a:pPr lvl="1"/>
            <a:r>
              <a:rPr lang="en-US" dirty="0" smtClean="0"/>
              <a:t>SAAM 85.50 and 20.25.30</a:t>
            </a:r>
          </a:p>
          <a:p>
            <a:r>
              <a:rPr lang="en-US" dirty="0"/>
              <a:t>DES Contracting policies</a:t>
            </a:r>
          </a:p>
          <a:p>
            <a:pPr lvl="1"/>
            <a:r>
              <a:rPr lang="en-US" dirty="0"/>
              <a:t>Implemented in 2013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policy-related audit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414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DAC90A-F407-4469-8C6B-25752938479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Whistleblower</a:t>
            </a:r>
          </a:p>
          <a:p>
            <a:pPr lvl="1"/>
            <a:r>
              <a:rPr lang="en-US" dirty="0"/>
              <a:t>RCW 42.40.070</a:t>
            </a:r>
          </a:p>
          <a:p>
            <a:pPr lvl="1"/>
            <a:r>
              <a:rPr lang="en-US" dirty="0"/>
              <a:t>Written summary of chapter made available to employees on an annual basis</a:t>
            </a:r>
          </a:p>
          <a:p>
            <a:pPr lvl="1"/>
            <a:r>
              <a:rPr lang="en-US" dirty="0"/>
              <a:t>List of public officials authorized to receive complaints “prominently displayed”.  </a:t>
            </a:r>
            <a:endParaRPr lang="en-US" dirty="0" smtClean="0"/>
          </a:p>
          <a:p>
            <a:r>
              <a:rPr lang="en-US" dirty="0" smtClean="0"/>
              <a:t>Known or suspected losses must be reported to SAO.</a:t>
            </a:r>
          </a:p>
          <a:p>
            <a:pPr lvl="1"/>
            <a:r>
              <a:rPr lang="en-US" dirty="0" smtClean="0"/>
              <a:t>RCW 43.09.185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policy-related audit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319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ADAC90A-F407-4469-8C6B-25752938479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 the auditor with copies of all required policies.</a:t>
            </a:r>
          </a:p>
          <a:p>
            <a:pPr lvl="1"/>
            <a:r>
              <a:rPr lang="en-US" dirty="0" smtClean="0"/>
              <a:t>Electronic copies preferred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Workspace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Internet access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Staff availability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prepare for an audit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0821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41A54BADD08F46A25A439CA5113C81" ma:contentTypeVersion="2" ma:contentTypeDescription="Create a new document." ma:contentTypeScope="" ma:versionID="417d0c62ca7cc7340a780b8273b09c1b">
  <xsd:schema xmlns:xsd="http://www.w3.org/2001/XMLSchema" xmlns:xs="http://www.w3.org/2001/XMLSchema" xmlns:p="http://schemas.microsoft.com/office/2006/metadata/properties" xmlns:ns1="http://schemas.microsoft.com/sharepoint/v3" xmlns:ns2="ab5d7b00-834a-4efe-8968-9d97478a3691" targetNamespace="http://schemas.microsoft.com/office/2006/metadata/properties" ma:root="true" ma:fieldsID="2ceb868e2ba9563f7e35cb39d6fa7c3a" ns1:_="" ns2:_="">
    <xsd:import namespace="http://schemas.microsoft.com/sharepoint/v3"/>
    <xsd:import namespace="ab5d7b00-834a-4efe-8968-9d97478a3691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d7b00-834a-4efe-8968-9d97478a369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  <_dlc_DocId xmlns="ab5d7b00-834a-4efe-8968-9d97478a3691">EWUPACEUPKES-170-9111</_dlc_DocId>
    <_dlc_DocIdUrl xmlns="ab5d7b00-834a-4efe-8968-9d97478a3691">
      <Url>http://stage-des/_layouts/DocIdRedir.aspx?ID=EWUPACEUPKES-170-9111</Url>
      <Description>EWUPACEUPKES-170-9111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7F876D3-8E26-40CF-8CA7-2028A60C42CF}"/>
</file>

<file path=customXml/itemProps2.xml><?xml version="1.0" encoding="utf-8"?>
<ds:datastoreItem xmlns:ds="http://schemas.openxmlformats.org/officeDocument/2006/customXml" ds:itemID="{22D4A3FD-0D28-4B02-8002-6844F736078D}"/>
</file>

<file path=customXml/itemProps3.xml><?xml version="1.0" encoding="utf-8"?>
<ds:datastoreItem xmlns:ds="http://schemas.openxmlformats.org/officeDocument/2006/customXml" ds:itemID="{9E8FEBEA-2025-4C2A-8FE1-C368ED78AFF0}"/>
</file>

<file path=customXml/itemProps4.xml><?xml version="1.0" encoding="utf-8"?>
<ds:datastoreItem xmlns:ds="http://schemas.openxmlformats.org/officeDocument/2006/customXml" ds:itemID="{DF2B98B5-2A91-431B-A037-ADFE9B335F5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</TotalTime>
  <Words>270</Words>
  <Application>Microsoft Office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1_Office Theme</vt:lpstr>
      <vt:lpstr>PowerPoint Presentation</vt:lpstr>
      <vt:lpstr>Frequently asked questions</vt:lpstr>
      <vt:lpstr>Frequently asked questions</vt:lpstr>
      <vt:lpstr>Common policy-related audit issues</vt:lpstr>
      <vt:lpstr>Common policy-related audit issues</vt:lpstr>
      <vt:lpstr>How to prepare for an audit</vt:lpstr>
    </vt:vector>
  </TitlesOfParts>
  <Company>State Auditor's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Auditor's Office PowerPoint Template 2013</dc:title>
  <dc:creator>Sara Bahler</dc:creator>
  <cp:lastModifiedBy>State Auditor</cp:lastModifiedBy>
  <cp:revision>17</cp:revision>
  <dcterms:created xsi:type="dcterms:W3CDTF">2013-10-15T21:19:54Z</dcterms:created>
  <dcterms:modified xsi:type="dcterms:W3CDTF">2015-03-17T22:26:07Z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0x0101002A41A54BADD08F46A25A439CA5113C81</vt:lpwstr>
  </property>
  <property fmtid="{D5CDD505-2E9C-101B-9397-08002B2CF9AE}" pid="3" name="_dlc_DocIdItemGuid">
    <vt:lpwstr>2f81e21e-8a67-4ff2-a974-c519763fec3b</vt:lpwstr>
  </property>
</Properties>
</file>