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0"/>
  </p:notesMasterIdLst>
  <p:handoutMasterIdLst>
    <p:handoutMasterId r:id="rId21"/>
  </p:handoutMasterIdLst>
  <p:sldIdLst>
    <p:sldId id="381" r:id="rId6"/>
    <p:sldId id="267" r:id="rId7"/>
    <p:sldId id="358" r:id="rId8"/>
    <p:sldId id="369" r:id="rId9"/>
    <p:sldId id="372" r:id="rId10"/>
    <p:sldId id="370" r:id="rId11"/>
    <p:sldId id="373" r:id="rId12"/>
    <p:sldId id="378" r:id="rId13"/>
    <p:sldId id="379" r:id="rId14"/>
    <p:sldId id="380" r:id="rId15"/>
    <p:sldId id="375" r:id="rId16"/>
    <p:sldId id="377" r:id="rId17"/>
    <p:sldId id="376" r:id="rId18"/>
    <p:sldId id="382" r:id="rId1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B33F"/>
    <a:srgbClr val="032B6D"/>
    <a:srgbClr val="ADA6B4"/>
    <a:srgbClr val="A4A3B7"/>
    <a:srgbClr val="021F4E"/>
    <a:srgbClr val="243962"/>
    <a:srgbClr val="28315E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73943" autoAdjust="0"/>
  </p:normalViewPr>
  <p:slideViewPr>
    <p:cSldViewPr>
      <p:cViewPr>
        <p:scale>
          <a:sx n="91" d="100"/>
          <a:sy n="91" d="100"/>
        </p:scale>
        <p:origin x="-22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1B5ED-11A1-4E1C-ABBD-0BC91746A0B0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D1D8CE2-564E-43CA-84DA-8F44033A1C21}">
      <dgm:prSet phldrT="[Text]" custT="1"/>
      <dgm:spPr/>
      <dgm:t>
        <a:bodyPr/>
        <a:lstStyle/>
        <a:p>
          <a:r>
            <a:rPr lang="en-US" sz="1400" b="1" dirty="0" smtClean="0"/>
            <a:t>Economic Equity</a:t>
          </a:r>
          <a:endParaRPr lang="en-US" sz="1400" b="1" dirty="0"/>
        </a:p>
      </dgm:t>
    </dgm:pt>
    <dgm:pt modelId="{31F6653B-EDBE-4277-B22C-F977A24A774D}" type="parTrans" cxnId="{63A0E396-AD37-458E-9801-02AAE4FAFEC6}">
      <dgm:prSet/>
      <dgm:spPr/>
      <dgm:t>
        <a:bodyPr/>
        <a:lstStyle/>
        <a:p>
          <a:endParaRPr lang="en-US"/>
        </a:p>
      </dgm:t>
    </dgm:pt>
    <dgm:pt modelId="{04293679-F066-41F7-B5AF-29B20BC56263}" type="sibTrans" cxnId="{63A0E396-AD37-458E-9801-02AAE4FAFEC6}">
      <dgm:prSet/>
      <dgm:spPr/>
      <dgm:t>
        <a:bodyPr/>
        <a:lstStyle/>
        <a:p>
          <a:endParaRPr lang="en-US"/>
        </a:p>
      </dgm:t>
    </dgm:pt>
    <dgm:pt modelId="{4B552FE3-5EB3-4A40-A15C-8084773D8979}">
      <dgm:prSet phldrT="[Text]" custT="1"/>
      <dgm:spPr/>
      <dgm:t>
        <a:bodyPr/>
        <a:lstStyle/>
        <a:p>
          <a:r>
            <a:rPr lang="en-US" sz="1400" b="1" dirty="0" smtClean="0"/>
            <a:t>State </a:t>
          </a:r>
          <a:r>
            <a:rPr lang="en-US" sz="1400" dirty="0" smtClean="0"/>
            <a:t>Anti-discrimination Law</a:t>
          </a:r>
          <a:endParaRPr lang="en-US" sz="1400" dirty="0"/>
        </a:p>
      </dgm:t>
    </dgm:pt>
    <dgm:pt modelId="{806DE1A4-CA27-455C-AED5-44EB6381CB4D}" type="parTrans" cxnId="{C01E69B0-FEC2-4E4E-BD22-A9223CDA9759}">
      <dgm:prSet/>
      <dgm:spPr/>
      <dgm:t>
        <a:bodyPr/>
        <a:lstStyle/>
        <a:p>
          <a:endParaRPr lang="en-US"/>
        </a:p>
      </dgm:t>
    </dgm:pt>
    <dgm:pt modelId="{DC46F30B-ACEB-45D6-8A78-7FD660909125}" type="sibTrans" cxnId="{C01E69B0-FEC2-4E4E-BD22-A9223CDA9759}">
      <dgm:prSet/>
      <dgm:spPr/>
      <dgm:t>
        <a:bodyPr/>
        <a:lstStyle/>
        <a:p>
          <a:endParaRPr lang="en-US"/>
        </a:p>
      </dgm:t>
    </dgm:pt>
    <dgm:pt modelId="{4EA87179-F558-4818-8192-BE580858F10F}">
      <dgm:prSet phldrT="[Text]" custT="1"/>
      <dgm:spPr/>
      <dgm:t>
        <a:bodyPr/>
        <a:lstStyle/>
        <a:p>
          <a:r>
            <a:rPr lang="en-US" sz="1400" b="1" dirty="0" smtClean="0"/>
            <a:t>Federal </a:t>
          </a:r>
          <a:r>
            <a:rPr lang="en-US" sz="1400" dirty="0" smtClean="0"/>
            <a:t>Equal Rights Law</a:t>
          </a:r>
          <a:endParaRPr lang="en-US" sz="1400" dirty="0"/>
        </a:p>
      </dgm:t>
    </dgm:pt>
    <dgm:pt modelId="{391EDE12-6153-4253-8FF9-260E28D28A68}" type="parTrans" cxnId="{582F3D57-6B45-4A13-95EE-2BB78F978B55}">
      <dgm:prSet/>
      <dgm:spPr/>
      <dgm:t>
        <a:bodyPr/>
        <a:lstStyle/>
        <a:p>
          <a:endParaRPr lang="en-US"/>
        </a:p>
      </dgm:t>
    </dgm:pt>
    <dgm:pt modelId="{AB13E719-0739-43E9-B32B-013849F0EFA4}" type="sibTrans" cxnId="{582F3D57-6B45-4A13-95EE-2BB78F978B55}">
      <dgm:prSet/>
      <dgm:spPr/>
      <dgm:t>
        <a:bodyPr/>
        <a:lstStyle/>
        <a:p>
          <a:endParaRPr lang="en-US"/>
        </a:p>
      </dgm:t>
    </dgm:pt>
    <dgm:pt modelId="{8E2742F2-F0AD-4972-ACAF-8C2203D64C5E}">
      <dgm:prSet phldrT="[Text]" custT="1"/>
      <dgm:spPr/>
      <dgm:t>
        <a:bodyPr/>
        <a:lstStyle/>
        <a:p>
          <a:r>
            <a:rPr lang="en-US" sz="1400" b="1" dirty="0" smtClean="0"/>
            <a:t>For Certified Diverse Businesses</a:t>
          </a:r>
          <a:endParaRPr lang="en-US" sz="1400" b="1" dirty="0"/>
        </a:p>
      </dgm:t>
    </dgm:pt>
    <dgm:pt modelId="{F4E75A8D-4754-4DFA-9218-8406B01CCE3A}" type="parTrans" cxnId="{75235FB6-C805-4580-88EF-1509923A7820}">
      <dgm:prSet/>
      <dgm:spPr/>
      <dgm:t>
        <a:bodyPr/>
        <a:lstStyle/>
        <a:p>
          <a:endParaRPr lang="en-US"/>
        </a:p>
      </dgm:t>
    </dgm:pt>
    <dgm:pt modelId="{A7C09BD8-D685-4234-9776-F53924A7FAD0}" type="sibTrans" cxnId="{75235FB6-C805-4580-88EF-1509923A7820}">
      <dgm:prSet/>
      <dgm:spPr/>
      <dgm:t>
        <a:bodyPr/>
        <a:lstStyle/>
        <a:p>
          <a:endParaRPr lang="en-US"/>
        </a:p>
      </dgm:t>
    </dgm:pt>
    <dgm:pt modelId="{8E40AA1C-7ED8-4B04-A910-6FAD5109DAED}">
      <dgm:prSet phldrT="[Text]" custT="1"/>
      <dgm:spPr/>
      <dgm:t>
        <a:bodyPr/>
        <a:lstStyle/>
        <a:p>
          <a:r>
            <a:rPr lang="en-US" sz="1400" b="1" dirty="0" smtClean="0"/>
            <a:t>WA State </a:t>
          </a:r>
          <a:r>
            <a:rPr lang="en-US" sz="1400" dirty="0" smtClean="0"/>
            <a:t>Minority Owned, Woman Owned, Veteran Owned, Small  - Mini – Micro</a:t>
          </a:r>
          <a:endParaRPr lang="en-US" sz="1400" dirty="0"/>
        </a:p>
      </dgm:t>
    </dgm:pt>
    <dgm:pt modelId="{56B8DF59-D3AD-424C-BA51-6D7316968684}" type="parTrans" cxnId="{8E8797DF-E132-47FB-BC25-8F8EB0CCD413}">
      <dgm:prSet/>
      <dgm:spPr/>
      <dgm:t>
        <a:bodyPr/>
        <a:lstStyle/>
        <a:p>
          <a:endParaRPr lang="en-US"/>
        </a:p>
      </dgm:t>
    </dgm:pt>
    <dgm:pt modelId="{DEF83AB7-0E48-4B1A-AFC8-26E0CE3B8D99}" type="sibTrans" cxnId="{8E8797DF-E132-47FB-BC25-8F8EB0CCD413}">
      <dgm:prSet/>
      <dgm:spPr/>
      <dgm:t>
        <a:bodyPr/>
        <a:lstStyle/>
        <a:p>
          <a:endParaRPr lang="en-US"/>
        </a:p>
      </dgm:t>
    </dgm:pt>
    <dgm:pt modelId="{0786A5A7-F9B2-44C9-A1AB-5050B820B911}">
      <dgm:prSet phldrT="[Text]" custT="1"/>
      <dgm:spPr/>
      <dgm:t>
        <a:bodyPr/>
        <a:lstStyle/>
        <a:p>
          <a:r>
            <a:rPr lang="en-US" sz="1400" b="1" dirty="0" smtClean="0"/>
            <a:t>Federal </a:t>
          </a:r>
          <a:r>
            <a:rPr lang="en-US" sz="1400" dirty="0" smtClean="0"/>
            <a:t>DBE, 8a, Hub Zones</a:t>
          </a:r>
          <a:endParaRPr lang="en-US" sz="1400" dirty="0"/>
        </a:p>
      </dgm:t>
    </dgm:pt>
    <dgm:pt modelId="{D7348408-5CC2-4ED2-9CB2-0A8E0459088D}" type="parTrans" cxnId="{B655415B-77A1-4183-A26E-0BDEBA934B8F}">
      <dgm:prSet/>
      <dgm:spPr/>
      <dgm:t>
        <a:bodyPr/>
        <a:lstStyle/>
        <a:p>
          <a:endParaRPr lang="en-US"/>
        </a:p>
      </dgm:t>
    </dgm:pt>
    <dgm:pt modelId="{0895A4C3-AE3F-4BC5-BA44-270D957206DC}" type="sibTrans" cxnId="{B655415B-77A1-4183-A26E-0BDEBA934B8F}">
      <dgm:prSet/>
      <dgm:spPr/>
      <dgm:t>
        <a:bodyPr/>
        <a:lstStyle/>
        <a:p>
          <a:endParaRPr lang="en-US"/>
        </a:p>
      </dgm:t>
    </dgm:pt>
    <dgm:pt modelId="{38A84B81-1B09-4152-87A1-E24579D3CE3D}">
      <dgm:prSet phldrT="[Text]"/>
      <dgm:spPr/>
      <dgm:t>
        <a:bodyPr/>
        <a:lstStyle/>
        <a:p>
          <a:r>
            <a:rPr lang="en-US" sz="1400" b="1" dirty="0" smtClean="0"/>
            <a:t>Diverse Business  Assistance</a:t>
          </a:r>
          <a:endParaRPr lang="en-US" sz="1400" b="1" dirty="0"/>
        </a:p>
      </dgm:t>
    </dgm:pt>
    <dgm:pt modelId="{F6951E98-6C9A-400C-8EC0-29FC908BDDBB}" type="parTrans" cxnId="{04CD68EE-D15B-43D9-A45B-6B5C7DD56374}">
      <dgm:prSet/>
      <dgm:spPr/>
      <dgm:t>
        <a:bodyPr/>
        <a:lstStyle/>
        <a:p>
          <a:endParaRPr lang="en-US"/>
        </a:p>
      </dgm:t>
    </dgm:pt>
    <dgm:pt modelId="{E4E1C871-D6FD-4D2C-A0A1-0C196F2EF620}" type="sibTrans" cxnId="{04CD68EE-D15B-43D9-A45B-6B5C7DD56374}">
      <dgm:prSet/>
      <dgm:spPr/>
      <dgm:t>
        <a:bodyPr/>
        <a:lstStyle/>
        <a:p>
          <a:endParaRPr lang="en-US"/>
        </a:p>
      </dgm:t>
    </dgm:pt>
    <dgm:pt modelId="{A9C3B9CF-5BBA-4D79-98F1-2A225483D7CC}">
      <dgm:prSet phldrT="[Text]" custT="1"/>
      <dgm:spPr/>
      <dgm:t>
        <a:bodyPr/>
        <a:lstStyle/>
        <a:p>
          <a:r>
            <a:rPr lang="en-US" sz="1400" b="1" baseline="0" dirty="0" smtClean="0"/>
            <a:t>WA State </a:t>
          </a:r>
          <a:r>
            <a:rPr lang="en-US" sz="1400" baseline="0" dirty="0" smtClean="0"/>
            <a:t>ORIA, OMWBE, DES, Commerce, Ethnic Commissions</a:t>
          </a:r>
          <a:endParaRPr lang="en-US" sz="1400" baseline="0" dirty="0"/>
        </a:p>
      </dgm:t>
    </dgm:pt>
    <dgm:pt modelId="{6ADDD432-C2A6-4746-BA29-1CB1AAC4B053}" type="parTrans" cxnId="{13371B24-B64E-476C-B3EA-3D059B325C00}">
      <dgm:prSet/>
      <dgm:spPr/>
      <dgm:t>
        <a:bodyPr/>
        <a:lstStyle/>
        <a:p>
          <a:endParaRPr lang="en-US"/>
        </a:p>
      </dgm:t>
    </dgm:pt>
    <dgm:pt modelId="{4FF9AF80-159A-4B91-AB89-EDE86D2677BB}" type="sibTrans" cxnId="{13371B24-B64E-476C-B3EA-3D059B325C00}">
      <dgm:prSet/>
      <dgm:spPr/>
      <dgm:t>
        <a:bodyPr/>
        <a:lstStyle/>
        <a:p>
          <a:endParaRPr lang="en-US"/>
        </a:p>
      </dgm:t>
    </dgm:pt>
    <dgm:pt modelId="{D23C2ED6-DF74-440A-A67B-55E5DD8A088F}">
      <dgm:prSet phldrT="[Text]" custT="1"/>
      <dgm:spPr/>
      <dgm:t>
        <a:bodyPr/>
        <a:lstStyle/>
        <a:p>
          <a:r>
            <a:rPr lang="en-US" sz="1400" b="1" baseline="0" dirty="0" smtClean="0"/>
            <a:t>WA State Agencies </a:t>
          </a:r>
          <a:r>
            <a:rPr lang="en-US" sz="1400" baseline="0" dirty="0" smtClean="0"/>
            <a:t>EEO Office or Business Diversity Offices</a:t>
          </a:r>
          <a:endParaRPr lang="en-US" sz="1400" baseline="0" dirty="0"/>
        </a:p>
      </dgm:t>
    </dgm:pt>
    <dgm:pt modelId="{01EB5E08-D51C-4AD8-98F8-4B7342256F4A}" type="parTrans" cxnId="{20AFFE0B-6C50-476F-AD85-45FA4A01876F}">
      <dgm:prSet/>
      <dgm:spPr/>
      <dgm:t>
        <a:bodyPr/>
        <a:lstStyle/>
        <a:p>
          <a:endParaRPr lang="en-US"/>
        </a:p>
      </dgm:t>
    </dgm:pt>
    <dgm:pt modelId="{2F97053B-E8E2-45D2-AD0C-33F8EB919696}" type="sibTrans" cxnId="{20AFFE0B-6C50-476F-AD85-45FA4A01876F}">
      <dgm:prSet/>
      <dgm:spPr/>
      <dgm:t>
        <a:bodyPr/>
        <a:lstStyle/>
        <a:p>
          <a:endParaRPr lang="en-US"/>
        </a:p>
      </dgm:t>
    </dgm:pt>
    <dgm:pt modelId="{0DBFD4DD-C376-493D-92B3-A5F0310DE7CF}">
      <dgm:prSet phldrT="[Text]" custT="1"/>
      <dgm:spPr/>
      <dgm:t>
        <a:bodyPr/>
        <a:lstStyle/>
        <a:p>
          <a:r>
            <a:rPr lang="en-US" sz="1400" b="1" baseline="0" dirty="0" smtClean="0"/>
            <a:t>Federal</a:t>
          </a:r>
          <a:r>
            <a:rPr lang="en-US" sz="1400" baseline="0" dirty="0" smtClean="0"/>
            <a:t> US SBA, PTAC, SBDC, Commerce</a:t>
          </a:r>
          <a:endParaRPr lang="en-US" sz="1400" baseline="0" dirty="0"/>
        </a:p>
      </dgm:t>
    </dgm:pt>
    <dgm:pt modelId="{BDFDA3BF-F08F-4792-ABD5-79AB10EC16DB}" type="parTrans" cxnId="{08321413-D095-4768-8EBF-3EED32E2BA1E}">
      <dgm:prSet/>
      <dgm:spPr/>
      <dgm:t>
        <a:bodyPr/>
        <a:lstStyle/>
        <a:p>
          <a:endParaRPr lang="en-US"/>
        </a:p>
      </dgm:t>
    </dgm:pt>
    <dgm:pt modelId="{64BDFEB4-E247-4AD0-8668-6712F61CFD67}" type="sibTrans" cxnId="{08321413-D095-4768-8EBF-3EED32E2BA1E}">
      <dgm:prSet/>
      <dgm:spPr/>
      <dgm:t>
        <a:bodyPr/>
        <a:lstStyle/>
        <a:p>
          <a:endParaRPr lang="en-US"/>
        </a:p>
      </dgm:t>
    </dgm:pt>
    <dgm:pt modelId="{F6F42A2B-5B13-4B0F-875C-341E8AAF0EAB}">
      <dgm:prSet custT="1"/>
      <dgm:spPr/>
      <dgm:t>
        <a:bodyPr/>
        <a:lstStyle/>
        <a:p>
          <a:r>
            <a:rPr lang="en-US" sz="1400" b="1" dirty="0" smtClean="0"/>
            <a:t>Diverse Business  Economic Value Add</a:t>
          </a:r>
          <a:endParaRPr lang="en-US" sz="1400" b="1" dirty="0"/>
        </a:p>
      </dgm:t>
    </dgm:pt>
    <dgm:pt modelId="{AD1928BA-B722-4E0A-8A43-55487F243CC6}" type="parTrans" cxnId="{2440EFA3-411E-4E87-A841-4337BE136047}">
      <dgm:prSet/>
      <dgm:spPr/>
      <dgm:t>
        <a:bodyPr/>
        <a:lstStyle/>
        <a:p>
          <a:endParaRPr lang="en-US"/>
        </a:p>
      </dgm:t>
    </dgm:pt>
    <dgm:pt modelId="{DA8B05D0-F79C-451D-BFA9-4A097131C8FD}" type="sibTrans" cxnId="{2440EFA3-411E-4E87-A841-4337BE136047}">
      <dgm:prSet/>
      <dgm:spPr/>
      <dgm:t>
        <a:bodyPr/>
        <a:lstStyle/>
        <a:p>
          <a:endParaRPr lang="en-US"/>
        </a:p>
      </dgm:t>
    </dgm:pt>
    <dgm:pt modelId="{EF0625DC-5A28-47B5-B249-912E20E0E410}">
      <dgm:prSet custT="1"/>
      <dgm:spPr/>
      <dgm:t>
        <a:bodyPr/>
        <a:lstStyle/>
        <a:p>
          <a:r>
            <a:rPr lang="en-US" sz="1400" b="1" dirty="0" smtClean="0"/>
            <a:t>Stronger state government business </a:t>
          </a:r>
          <a:r>
            <a:rPr lang="en-US" sz="1400" dirty="0" smtClean="0"/>
            <a:t>link to majority of businesses driving the Washington State Economy</a:t>
          </a:r>
          <a:endParaRPr lang="en-US" sz="1400" dirty="0"/>
        </a:p>
      </dgm:t>
    </dgm:pt>
    <dgm:pt modelId="{D1B335E2-2A72-4AB8-969E-958F4B2E893A}" type="parTrans" cxnId="{85E3DBAA-6AE0-4D85-A950-61A7A7985B5B}">
      <dgm:prSet/>
      <dgm:spPr/>
      <dgm:t>
        <a:bodyPr/>
        <a:lstStyle/>
        <a:p>
          <a:endParaRPr lang="en-US"/>
        </a:p>
      </dgm:t>
    </dgm:pt>
    <dgm:pt modelId="{CF7DFD20-DA0B-4BC2-A986-D953607EAA90}" type="sibTrans" cxnId="{85E3DBAA-6AE0-4D85-A950-61A7A7985B5B}">
      <dgm:prSet/>
      <dgm:spPr/>
      <dgm:t>
        <a:bodyPr/>
        <a:lstStyle/>
        <a:p>
          <a:endParaRPr lang="en-US"/>
        </a:p>
      </dgm:t>
    </dgm:pt>
    <dgm:pt modelId="{5657D2A2-AB4F-4517-84FB-E078D3EFBAA9}">
      <dgm:prSet phldrT="[Text]" custT="1"/>
      <dgm:spPr/>
      <dgm:t>
        <a:bodyPr/>
        <a:lstStyle/>
        <a:p>
          <a:endParaRPr lang="en-US" sz="1400" baseline="0" dirty="0"/>
        </a:p>
      </dgm:t>
    </dgm:pt>
    <dgm:pt modelId="{D8B89FD0-9BA4-4B95-BA1F-80D84F0E1CAF}" type="parTrans" cxnId="{A8DD520A-EF16-450E-9474-055F89A81626}">
      <dgm:prSet/>
      <dgm:spPr/>
      <dgm:t>
        <a:bodyPr/>
        <a:lstStyle/>
        <a:p>
          <a:endParaRPr lang="en-US"/>
        </a:p>
      </dgm:t>
    </dgm:pt>
    <dgm:pt modelId="{2E3B3EAC-7982-4D79-8AB4-82C5C9EDF469}" type="sibTrans" cxnId="{A8DD520A-EF16-450E-9474-055F89A81626}">
      <dgm:prSet/>
      <dgm:spPr/>
      <dgm:t>
        <a:bodyPr/>
        <a:lstStyle/>
        <a:p>
          <a:endParaRPr lang="en-US"/>
        </a:p>
      </dgm:t>
    </dgm:pt>
    <dgm:pt modelId="{557B6BFC-4BE1-48C8-8839-EBF7F346498B}">
      <dgm:prSet phldrT="[Text]" custT="1"/>
      <dgm:spPr/>
      <dgm:t>
        <a:bodyPr/>
        <a:lstStyle/>
        <a:p>
          <a:endParaRPr lang="en-US" sz="1400" baseline="0" dirty="0"/>
        </a:p>
      </dgm:t>
    </dgm:pt>
    <dgm:pt modelId="{2D4777B8-BD8A-4C3E-867D-FB5E850A6C4E}" type="parTrans" cxnId="{1D300FC3-8C6B-490F-9AEB-ECC760335DF2}">
      <dgm:prSet/>
      <dgm:spPr/>
      <dgm:t>
        <a:bodyPr/>
        <a:lstStyle/>
        <a:p>
          <a:endParaRPr lang="en-US"/>
        </a:p>
      </dgm:t>
    </dgm:pt>
    <dgm:pt modelId="{DE936CC6-D537-4F7B-9B39-276E1459231F}" type="sibTrans" cxnId="{1D300FC3-8C6B-490F-9AEB-ECC760335DF2}">
      <dgm:prSet/>
      <dgm:spPr/>
      <dgm:t>
        <a:bodyPr/>
        <a:lstStyle/>
        <a:p>
          <a:endParaRPr lang="en-US"/>
        </a:p>
      </dgm:t>
    </dgm:pt>
    <dgm:pt modelId="{9B5EE845-6930-4E28-A8D0-06859EC9B940}">
      <dgm:prSet phldrT="[Text]" custT="1"/>
      <dgm:spPr/>
      <dgm:t>
        <a:bodyPr/>
        <a:lstStyle/>
        <a:p>
          <a:endParaRPr lang="en-US" sz="1400" dirty="0"/>
        </a:p>
      </dgm:t>
    </dgm:pt>
    <dgm:pt modelId="{DF2BB917-570A-4C9A-B878-0489E8371F46}" type="parTrans" cxnId="{2BF6D7DC-7156-4919-BBCB-70F3ED94559F}">
      <dgm:prSet/>
      <dgm:spPr/>
      <dgm:t>
        <a:bodyPr/>
        <a:lstStyle/>
        <a:p>
          <a:endParaRPr lang="en-US"/>
        </a:p>
      </dgm:t>
    </dgm:pt>
    <dgm:pt modelId="{36E106CA-7048-415D-ABD7-73390A79AE75}" type="sibTrans" cxnId="{2BF6D7DC-7156-4919-BBCB-70F3ED94559F}">
      <dgm:prSet/>
      <dgm:spPr/>
      <dgm:t>
        <a:bodyPr/>
        <a:lstStyle/>
        <a:p>
          <a:endParaRPr lang="en-US"/>
        </a:p>
      </dgm:t>
    </dgm:pt>
    <dgm:pt modelId="{7C22ED58-EBD0-4301-8E1B-CB5FEAF98B9C}">
      <dgm:prSet phldrT="[Text]" custT="1"/>
      <dgm:spPr/>
      <dgm:t>
        <a:bodyPr/>
        <a:lstStyle/>
        <a:p>
          <a:endParaRPr lang="en-US" sz="1400" dirty="0"/>
        </a:p>
      </dgm:t>
    </dgm:pt>
    <dgm:pt modelId="{22B9F758-BD4E-429A-A42C-85A88D79E9AC}" type="parTrans" cxnId="{0663F5E4-EDE9-4F80-84AD-354EC30FAE32}">
      <dgm:prSet/>
      <dgm:spPr/>
      <dgm:t>
        <a:bodyPr/>
        <a:lstStyle/>
        <a:p>
          <a:endParaRPr lang="en-US"/>
        </a:p>
      </dgm:t>
    </dgm:pt>
    <dgm:pt modelId="{371C97AC-CF6D-4713-B1E4-F53C22628E0F}" type="sibTrans" cxnId="{0663F5E4-EDE9-4F80-84AD-354EC30FAE32}">
      <dgm:prSet/>
      <dgm:spPr/>
      <dgm:t>
        <a:bodyPr/>
        <a:lstStyle/>
        <a:p>
          <a:endParaRPr lang="en-US"/>
        </a:p>
      </dgm:t>
    </dgm:pt>
    <dgm:pt modelId="{DE7AF636-350C-4336-91B9-60FCA66AF185}">
      <dgm:prSet phldrT="[Text]" custT="1"/>
      <dgm:spPr/>
      <dgm:t>
        <a:bodyPr/>
        <a:lstStyle/>
        <a:p>
          <a:endParaRPr lang="en-US" sz="1400" baseline="0" dirty="0"/>
        </a:p>
      </dgm:t>
    </dgm:pt>
    <dgm:pt modelId="{8D861273-91AB-490E-AE43-39DDB77C493E}" type="parTrans" cxnId="{5B2B208B-A096-4650-BF85-4C1B0E6977A4}">
      <dgm:prSet/>
      <dgm:spPr/>
      <dgm:t>
        <a:bodyPr/>
        <a:lstStyle/>
        <a:p>
          <a:endParaRPr lang="en-US"/>
        </a:p>
      </dgm:t>
    </dgm:pt>
    <dgm:pt modelId="{C1A86F7D-B753-444F-9B3E-91593EC0E31E}" type="sibTrans" cxnId="{5B2B208B-A096-4650-BF85-4C1B0E6977A4}">
      <dgm:prSet/>
      <dgm:spPr/>
      <dgm:t>
        <a:bodyPr/>
        <a:lstStyle/>
        <a:p>
          <a:endParaRPr lang="en-US"/>
        </a:p>
      </dgm:t>
    </dgm:pt>
    <dgm:pt modelId="{EFA632C9-4C74-4E6E-BB09-B93741C1EC96}">
      <dgm:prSet custT="1"/>
      <dgm:spPr/>
      <dgm:t>
        <a:bodyPr/>
        <a:lstStyle/>
        <a:p>
          <a:r>
            <a:rPr lang="en-US" sz="1400" b="1" dirty="0" smtClean="0"/>
            <a:t>Diverse Business  Relationship Value Add</a:t>
          </a:r>
          <a:endParaRPr lang="en-US" sz="1400" b="1" dirty="0"/>
        </a:p>
      </dgm:t>
    </dgm:pt>
    <dgm:pt modelId="{8314B9E9-AB67-41E7-9CD4-E7BE9A610489}" type="parTrans" cxnId="{74B0D06B-0683-4778-B8CD-617CA02F993E}">
      <dgm:prSet/>
      <dgm:spPr/>
      <dgm:t>
        <a:bodyPr/>
        <a:lstStyle/>
        <a:p>
          <a:endParaRPr lang="en-US"/>
        </a:p>
      </dgm:t>
    </dgm:pt>
    <dgm:pt modelId="{89334698-77FF-43BC-84A0-6E18463CFEB7}" type="sibTrans" cxnId="{74B0D06B-0683-4778-B8CD-617CA02F993E}">
      <dgm:prSet/>
      <dgm:spPr/>
      <dgm:t>
        <a:bodyPr/>
        <a:lstStyle/>
        <a:p>
          <a:endParaRPr lang="en-US"/>
        </a:p>
      </dgm:t>
    </dgm:pt>
    <dgm:pt modelId="{F60A52E3-A67E-4583-A0FA-263B1E177A2A}">
      <dgm:prSet custT="1"/>
      <dgm:spPr/>
      <dgm:t>
        <a:bodyPr/>
        <a:lstStyle/>
        <a:p>
          <a:r>
            <a:rPr lang="en-US" sz="1400" b="1" dirty="0" smtClean="0"/>
            <a:t>Improved synergy </a:t>
          </a:r>
          <a:r>
            <a:rPr lang="en-US" sz="1400" b="0" dirty="0" smtClean="0"/>
            <a:t>between Washington businesses and Washington State Government Programs where businesses assists the State and the State strengthens WA businesses &amp; workers.</a:t>
          </a:r>
          <a:endParaRPr lang="en-US" sz="1400" b="0" dirty="0"/>
        </a:p>
      </dgm:t>
    </dgm:pt>
    <dgm:pt modelId="{E463CE4E-4462-4095-8044-7415910277FF}" type="parTrans" cxnId="{BAC11F6F-15F3-4911-853C-45F02C8EFE90}">
      <dgm:prSet/>
      <dgm:spPr/>
      <dgm:t>
        <a:bodyPr/>
        <a:lstStyle/>
        <a:p>
          <a:endParaRPr lang="en-US"/>
        </a:p>
      </dgm:t>
    </dgm:pt>
    <dgm:pt modelId="{9C39E327-661B-4ACB-8413-96FE1C6FD1BA}" type="sibTrans" cxnId="{BAC11F6F-15F3-4911-853C-45F02C8EFE90}">
      <dgm:prSet/>
      <dgm:spPr/>
      <dgm:t>
        <a:bodyPr/>
        <a:lstStyle/>
        <a:p>
          <a:endParaRPr lang="en-US"/>
        </a:p>
      </dgm:t>
    </dgm:pt>
    <dgm:pt modelId="{7F4E3A0F-DB9A-4D85-8FC6-745CA9D6149C}" type="pres">
      <dgm:prSet presAssocID="{4EB1B5ED-11A1-4E1C-ABBD-0BC91746A0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FD08E-05AB-4986-9B75-9FB2784E0F94}" type="pres">
      <dgm:prSet presAssocID="{9D1D8CE2-564E-43CA-84DA-8F44033A1C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93608-E34E-40DF-9FDA-860BB00D17B7}" type="pres">
      <dgm:prSet presAssocID="{04293679-F066-41F7-B5AF-29B20BC56263}" presName="sibTrans" presStyleCnt="0"/>
      <dgm:spPr/>
    </dgm:pt>
    <dgm:pt modelId="{A251F94A-DC69-4FCA-9736-86B8331A917C}" type="pres">
      <dgm:prSet presAssocID="{8E2742F2-F0AD-4972-ACAF-8C2203D64C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9470C-DFF4-4A8B-9AD0-0E50C0D8DD69}" type="pres">
      <dgm:prSet presAssocID="{A7C09BD8-D685-4234-9776-F53924A7FAD0}" presName="sibTrans" presStyleCnt="0"/>
      <dgm:spPr/>
    </dgm:pt>
    <dgm:pt modelId="{D01C7925-F021-46D6-9EEE-AF5ABAEDC10B}" type="pres">
      <dgm:prSet presAssocID="{38A84B81-1B09-4152-87A1-E24579D3CE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DF725-4E96-4090-8848-BC033C219656}" type="pres">
      <dgm:prSet presAssocID="{E4E1C871-D6FD-4D2C-A0A1-0C196F2EF620}" presName="sibTrans" presStyleCnt="0"/>
      <dgm:spPr/>
    </dgm:pt>
    <dgm:pt modelId="{1E0C8492-7F4A-4445-B845-BA45D7B817B6}" type="pres">
      <dgm:prSet presAssocID="{F6F42A2B-5B13-4B0F-875C-341E8AAF0E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70831-C504-44AA-AB73-0B1E97278F07}" type="pres">
      <dgm:prSet presAssocID="{DA8B05D0-F79C-451D-BFA9-4A097131C8FD}" presName="sibTrans" presStyleCnt="0"/>
      <dgm:spPr/>
    </dgm:pt>
    <dgm:pt modelId="{A28C7919-EA40-4FBE-BF25-FBDC55EACBC2}" type="pres">
      <dgm:prSet presAssocID="{EFA632C9-4C74-4E6E-BB09-B93741C1EC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21413-D095-4768-8EBF-3EED32E2BA1E}" srcId="{38A84B81-1B09-4152-87A1-E24579D3CE3D}" destId="{0DBFD4DD-C376-493D-92B3-A5F0310DE7CF}" srcOrd="4" destOrd="0" parTransId="{BDFDA3BF-F08F-4792-ABD5-79AB10EC16DB}" sibTransId="{64BDFEB4-E247-4AD0-8668-6712F61CFD67}"/>
    <dgm:cxn modelId="{582F3D57-6B45-4A13-95EE-2BB78F978B55}" srcId="{9D1D8CE2-564E-43CA-84DA-8F44033A1C21}" destId="{4EA87179-F558-4818-8192-BE580858F10F}" srcOrd="2" destOrd="0" parTransId="{391EDE12-6153-4253-8FF9-260E28D28A68}" sibTransId="{AB13E719-0739-43E9-B32B-013849F0EFA4}"/>
    <dgm:cxn modelId="{14416A3D-CFCE-4110-BF9F-38354548E70C}" type="presOf" srcId="{4EA87179-F558-4818-8192-BE580858F10F}" destId="{29CFD08E-05AB-4986-9B75-9FB2784E0F94}" srcOrd="0" destOrd="3" presId="urn:microsoft.com/office/officeart/2005/8/layout/hList6"/>
    <dgm:cxn modelId="{75235FB6-C805-4580-88EF-1509923A7820}" srcId="{4EB1B5ED-11A1-4E1C-ABBD-0BC91746A0B0}" destId="{8E2742F2-F0AD-4972-ACAF-8C2203D64C5E}" srcOrd="1" destOrd="0" parTransId="{F4E75A8D-4754-4DFA-9218-8406B01CCE3A}" sibTransId="{A7C09BD8-D685-4234-9776-F53924A7FAD0}"/>
    <dgm:cxn modelId="{2440EFA3-411E-4E87-A841-4337BE136047}" srcId="{4EB1B5ED-11A1-4E1C-ABBD-0BC91746A0B0}" destId="{F6F42A2B-5B13-4B0F-875C-341E8AAF0EAB}" srcOrd="3" destOrd="0" parTransId="{AD1928BA-B722-4E0A-8A43-55487F243CC6}" sibTransId="{DA8B05D0-F79C-451D-BFA9-4A097131C8FD}"/>
    <dgm:cxn modelId="{763C6EBA-B393-45AC-8F44-45BDD370B3E2}" type="presOf" srcId="{5657D2A2-AB4F-4517-84FB-E078D3EFBAA9}" destId="{D01C7925-F021-46D6-9EEE-AF5ABAEDC10B}" srcOrd="0" destOrd="2" presId="urn:microsoft.com/office/officeart/2005/8/layout/hList6"/>
    <dgm:cxn modelId="{C01E69B0-FEC2-4E4E-BD22-A9223CDA9759}" srcId="{9D1D8CE2-564E-43CA-84DA-8F44033A1C21}" destId="{4B552FE3-5EB3-4A40-A15C-8084773D8979}" srcOrd="0" destOrd="0" parTransId="{806DE1A4-CA27-455C-AED5-44EB6381CB4D}" sibTransId="{DC46F30B-ACEB-45D6-8A78-7FD660909125}"/>
    <dgm:cxn modelId="{7C4F9DF8-D20E-4C98-8AA1-8A6D184187C3}" type="presOf" srcId="{9D1D8CE2-564E-43CA-84DA-8F44033A1C21}" destId="{29CFD08E-05AB-4986-9B75-9FB2784E0F94}" srcOrd="0" destOrd="0" presId="urn:microsoft.com/office/officeart/2005/8/layout/hList6"/>
    <dgm:cxn modelId="{63A0E396-AD37-458E-9801-02AAE4FAFEC6}" srcId="{4EB1B5ED-11A1-4E1C-ABBD-0BC91746A0B0}" destId="{9D1D8CE2-564E-43CA-84DA-8F44033A1C21}" srcOrd="0" destOrd="0" parTransId="{31F6653B-EDBE-4277-B22C-F977A24A774D}" sibTransId="{04293679-F066-41F7-B5AF-29B20BC56263}"/>
    <dgm:cxn modelId="{22BCB1EC-105A-4BA5-9803-FC9843C770E3}" type="presOf" srcId="{0786A5A7-F9B2-44C9-A1AB-5050B820B911}" destId="{A251F94A-DC69-4FCA-9736-86B8331A917C}" srcOrd="0" destOrd="3" presId="urn:microsoft.com/office/officeart/2005/8/layout/hList6"/>
    <dgm:cxn modelId="{04CD68EE-D15B-43D9-A45B-6B5C7DD56374}" srcId="{4EB1B5ED-11A1-4E1C-ABBD-0BC91746A0B0}" destId="{38A84B81-1B09-4152-87A1-E24579D3CE3D}" srcOrd="2" destOrd="0" parTransId="{F6951E98-6C9A-400C-8EC0-29FC908BDDBB}" sibTransId="{E4E1C871-D6FD-4D2C-A0A1-0C196F2EF620}"/>
    <dgm:cxn modelId="{85E3DBAA-6AE0-4D85-A950-61A7A7985B5B}" srcId="{F6F42A2B-5B13-4B0F-875C-341E8AAF0EAB}" destId="{EF0625DC-5A28-47B5-B249-912E20E0E410}" srcOrd="0" destOrd="0" parTransId="{D1B335E2-2A72-4AB8-969E-958F4B2E893A}" sibTransId="{CF7DFD20-DA0B-4BC2-A986-D953607EAA90}"/>
    <dgm:cxn modelId="{8E8797DF-E132-47FB-BC25-8F8EB0CCD413}" srcId="{8E2742F2-F0AD-4972-ACAF-8C2203D64C5E}" destId="{8E40AA1C-7ED8-4B04-A910-6FAD5109DAED}" srcOrd="0" destOrd="0" parTransId="{56B8DF59-D3AD-424C-BA51-6D7316968684}" sibTransId="{DEF83AB7-0E48-4B1A-AFC8-26E0CE3B8D99}"/>
    <dgm:cxn modelId="{A8DD520A-EF16-450E-9474-055F89A81626}" srcId="{38A84B81-1B09-4152-87A1-E24579D3CE3D}" destId="{5657D2A2-AB4F-4517-84FB-E078D3EFBAA9}" srcOrd="1" destOrd="0" parTransId="{D8B89FD0-9BA4-4B95-BA1F-80D84F0E1CAF}" sibTransId="{2E3B3EAC-7982-4D79-8AB4-82C5C9EDF469}"/>
    <dgm:cxn modelId="{BAC11F6F-15F3-4911-853C-45F02C8EFE90}" srcId="{EFA632C9-4C74-4E6E-BB09-B93741C1EC96}" destId="{F60A52E3-A67E-4583-A0FA-263B1E177A2A}" srcOrd="0" destOrd="0" parTransId="{E463CE4E-4462-4095-8044-7415910277FF}" sibTransId="{9C39E327-661B-4ACB-8413-96FE1C6FD1BA}"/>
    <dgm:cxn modelId="{D38B45F5-1059-4710-8B9C-5F1C929DC0AF}" type="presOf" srcId="{F6F42A2B-5B13-4B0F-875C-341E8AAF0EAB}" destId="{1E0C8492-7F4A-4445-B845-BA45D7B817B6}" srcOrd="0" destOrd="0" presId="urn:microsoft.com/office/officeart/2005/8/layout/hList6"/>
    <dgm:cxn modelId="{3E4D8359-384E-4E1F-A019-A8B5D40D21D3}" type="presOf" srcId="{8E2742F2-F0AD-4972-ACAF-8C2203D64C5E}" destId="{A251F94A-DC69-4FCA-9736-86B8331A917C}" srcOrd="0" destOrd="0" presId="urn:microsoft.com/office/officeart/2005/8/layout/hList6"/>
    <dgm:cxn modelId="{5B2B208B-A096-4650-BF85-4C1B0E6977A4}" srcId="{38A84B81-1B09-4152-87A1-E24579D3CE3D}" destId="{DE7AF636-350C-4336-91B9-60FCA66AF185}" srcOrd="5" destOrd="0" parTransId="{8D861273-91AB-490E-AE43-39DDB77C493E}" sibTransId="{C1A86F7D-B753-444F-9B3E-91593EC0E31E}"/>
    <dgm:cxn modelId="{510BEF97-C051-4D6D-A5E4-D333778E8244}" type="presOf" srcId="{9B5EE845-6930-4E28-A8D0-06859EC9B940}" destId="{A251F94A-DC69-4FCA-9736-86B8331A917C}" srcOrd="0" destOrd="2" presId="urn:microsoft.com/office/officeart/2005/8/layout/hList6"/>
    <dgm:cxn modelId="{EB19D877-3949-488B-83EB-1FDA81BAA44A}" type="presOf" srcId="{7C22ED58-EBD0-4301-8E1B-CB5FEAF98B9C}" destId="{29CFD08E-05AB-4986-9B75-9FB2784E0F94}" srcOrd="0" destOrd="2" presId="urn:microsoft.com/office/officeart/2005/8/layout/hList6"/>
    <dgm:cxn modelId="{20AFFE0B-6C50-476F-AD85-45FA4A01876F}" srcId="{38A84B81-1B09-4152-87A1-E24579D3CE3D}" destId="{D23C2ED6-DF74-440A-A67B-55E5DD8A088F}" srcOrd="2" destOrd="0" parTransId="{01EB5E08-D51C-4AD8-98F8-4B7342256F4A}" sibTransId="{2F97053B-E8E2-45D2-AD0C-33F8EB919696}"/>
    <dgm:cxn modelId="{60680EE6-39BD-4FE1-9685-2C079E9862F3}" type="presOf" srcId="{4EB1B5ED-11A1-4E1C-ABBD-0BC91746A0B0}" destId="{7F4E3A0F-DB9A-4D85-8FC6-745CA9D6149C}" srcOrd="0" destOrd="0" presId="urn:microsoft.com/office/officeart/2005/8/layout/hList6"/>
    <dgm:cxn modelId="{51E2E742-A828-4B8B-82D1-0EA65AF0BC37}" type="presOf" srcId="{38A84B81-1B09-4152-87A1-E24579D3CE3D}" destId="{D01C7925-F021-46D6-9EEE-AF5ABAEDC10B}" srcOrd="0" destOrd="0" presId="urn:microsoft.com/office/officeart/2005/8/layout/hList6"/>
    <dgm:cxn modelId="{1D300FC3-8C6B-490F-9AEB-ECC760335DF2}" srcId="{38A84B81-1B09-4152-87A1-E24579D3CE3D}" destId="{557B6BFC-4BE1-48C8-8839-EBF7F346498B}" srcOrd="3" destOrd="0" parTransId="{2D4777B8-BD8A-4C3E-867D-FB5E850A6C4E}" sibTransId="{DE936CC6-D537-4F7B-9B39-276E1459231F}"/>
    <dgm:cxn modelId="{DFCFE970-2255-4FD3-98C2-7DCCAFC3B541}" type="presOf" srcId="{A9C3B9CF-5BBA-4D79-98F1-2A225483D7CC}" destId="{D01C7925-F021-46D6-9EEE-AF5ABAEDC10B}" srcOrd="0" destOrd="1" presId="urn:microsoft.com/office/officeart/2005/8/layout/hList6"/>
    <dgm:cxn modelId="{75132CB8-2246-4995-8C2D-C587A5514696}" type="presOf" srcId="{EF0625DC-5A28-47B5-B249-912E20E0E410}" destId="{1E0C8492-7F4A-4445-B845-BA45D7B817B6}" srcOrd="0" destOrd="1" presId="urn:microsoft.com/office/officeart/2005/8/layout/hList6"/>
    <dgm:cxn modelId="{EDB8E0FF-0BFD-47DF-ADC0-7027B9B00537}" type="presOf" srcId="{557B6BFC-4BE1-48C8-8839-EBF7F346498B}" destId="{D01C7925-F021-46D6-9EEE-AF5ABAEDC10B}" srcOrd="0" destOrd="4" presId="urn:microsoft.com/office/officeart/2005/8/layout/hList6"/>
    <dgm:cxn modelId="{DB26373B-F589-4D7E-B754-D73C580E0445}" type="presOf" srcId="{4B552FE3-5EB3-4A40-A15C-8084773D8979}" destId="{29CFD08E-05AB-4986-9B75-9FB2784E0F94}" srcOrd="0" destOrd="1" presId="urn:microsoft.com/office/officeart/2005/8/layout/hList6"/>
    <dgm:cxn modelId="{0663F5E4-EDE9-4F80-84AD-354EC30FAE32}" srcId="{9D1D8CE2-564E-43CA-84DA-8F44033A1C21}" destId="{7C22ED58-EBD0-4301-8E1B-CB5FEAF98B9C}" srcOrd="1" destOrd="0" parTransId="{22B9F758-BD4E-429A-A42C-85A88D79E9AC}" sibTransId="{371C97AC-CF6D-4713-B1E4-F53C22628E0F}"/>
    <dgm:cxn modelId="{74B0D06B-0683-4778-B8CD-617CA02F993E}" srcId="{4EB1B5ED-11A1-4E1C-ABBD-0BC91746A0B0}" destId="{EFA632C9-4C74-4E6E-BB09-B93741C1EC96}" srcOrd="4" destOrd="0" parTransId="{8314B9E9-AB67-41E7-9CD4-E7BE9A610489}" sibTransId="{89334698-77FF-43BC-84A0-6E18463CFEB7}"/>
    <dgm:cxn modelId="{13371B24-B64E-476C-B3EA-3D059B325C00}" srcId="{38A84B81-1B09-4152-87A1-E24579D3CE3D}" destId="{A9C3B9CF-5BBA-4D79-98F1-2A225483D7CC}" srcOrd="0" destOrd="0" parTransId="{6ADDD432-C2A6-4746-BA29-1CB1AAC4B053}" sibTransId="{4FF9AF80-159A-4B91-AB89-EDE86D2677BB}"/>
    <dgm:cxn modelId="{FFA6900D-E76F-4AAC-B367-2381CAF64F50}" type="presOf" srcId="{DE7AF636-350C-4336-91B9-60FCA66AF185}" destId="{D01C7925-F021-46D6-9EEE-AF5ABAEDC10B}" srcOrd="0" destOrd="6" presId="urn:microsoft.com/office/officeart/2005/8/layout/hList6"/>
    <dgm:cxn modelId="{243AAE25-51B5-4A8B-AF9C-B9D340F97E35}" type="presOf" srcId="{EFA632C9-4C74-4E6E-BB09-B93741C1EC96}" destId="{A28C7919-EA40-4FBE-BF25-FBDC55EACBC2}" srcOrd="0" destOrd="0" presId="urn:microsoft.com/office/officeart/2005/8/layout/hList6"/>
    <dgm:cxn modelId="{F57D9CCB-6CCE-4E20-995A-B666F9760D56}" type="presOf" srcId="{0DBFD4DD-C376-493D-92B3-A5F0310DE7CF}" destId="{D01C7925-F021-46D6-9EEE-AF5ABAEDC10B}" srcOrd="0" destOrd="5" presId="urn:microsoft.com/office/officeart/2005/8/layout/hList6"/>
    <dgm:cxn modelId="{2BF6D7DC-7156-4919-BBCB-70F3ED94559F}" srcId="{8E2742F2-F0AD-4972-ACAF-8C2203D64C5E}" destId="{9B5EE845-6930-4E28-A8D0-06859EC9B940}" srcOrd="1" destOrd="0" parTransId="{DF2BB917-570A-4C9A-B878-0489E8371F46}" sibTransId="{36E106CA-7048-415D-ABD7-73390A79AE75}"/>
    <dgm:cxn modelId="{FA0B9237-94D1-44B0-BF3A-EADD6BF892C0}" type="presOf" srcId="{8E40AA1C-7ED8-4B04-A910-6FAD5109DAED}" destId="{A251F94A-DC69-4FCA-9736-86B8331A917C}" srcOrd="0" destOrd="1" presId="urn:microsoft.com/office/officeart/2005/8/layout/hList6"/>
    <dgm:cxn modelId="{B655415B-77A1-4183-A26E-0BDEBA934B8F}" srcId="{8E2742F2-F0AD-4972-ACAF-8C2203D64C5E}" destId="{0786A5A7-F9B2-44C9-A1AB-5050B820B911}" srcOrd="2" destOrd="0" parTransId="{D7348408-5CC2-4ED2-9CB2-0A8E0459088D}" sibTransId="{0895A4C3-AE3F-4BC5-BA44-270D957206DC}"/>
    <dgm:cxn modelId="{E1BB9FD0-23FB-423D-A77B-094F2C1CCE3F}" type="presOf" srcId="{F60A52E3-A67E-4583-A0FA-263B1E177A2A}" destId="{A28C7919-EA40-4FBE-BF25-FBDC55EACBC2}" srcOrd="0" destOrd="1" presId="urn:microsoft.com/office/officeart/2005/8/layout/hList6"/>
    <dgm:cxn modelId="{E52AE682-AEA1-4F2B-855F-3613110D9359}" type="presOf" srcId="{D23C2ED6-DF74-440A-A67B-55E5DD8A088F}" destId="{D01C7925-F021-46D6-9EEE-AF5ABAEDC10B}" srcOrd="0" destOrd="3" presId="urn:microsoft.com/office/officeart/2005/8/layout/hList6"/>
    <dgm:cxn modelId="{C4F77CA4-FD39-4F53-95DA-8C3633130DCC}" type="presParOf" srcId="{7F4E3A0F-DB9A-4D85-8FC6-745CA9D6149C}" destId="{29CFD08E-05AB-4986-9B75-9FB2784E0F94}" srcOrd="0" destOrd="0" presId="urn:microsoft.com/office/officeart/2005/8/layout/hList6"/>
    <dgm:cxn modelId="{CFADDF23-72A8-4ECE-9902-ACE099875B51}" type="presParOf" srcId="{7F4E3A0F-DB9A-4D85-8FC6-745CA9D6149C}" destId="{21293608-E34E-40DF-9FDA-860BB00D17B7}" srcOrd="1" destOrd="0" presId="urn:microsoft.com/office/officeart/2005/8/layout/hList6"/>
    <dgm:cxn modelId="{78B65081-52CA-4508-8197-C55127031D4D}" type="presParOf" srcId="{7F4E3A0F-DB9A-4D85-8FC6-745CA9D6149C}" destId="{A251F94A-DC69-4FCA-9736-86B8331A917C}" srcOrd="2" destOrd="0" presId="urn:microsoft.com/office/officeart/2005/8/layout/hList6"/>
    <dgm:cxn modelId="{FA0AB278-B621-49BF-B6D5-94B2640D3849}" type="presParOf" srcId="{7F4E3A0F-DB9A-4D85-8FC6-745CA9D6149C}" destId="{4299470C-DFF4-4A8B-9AD0-0E50C0D8DD69}" srcOrd="3" destOrd="0" presId="urn:microsoft.com/office/officeart/2005/8/layout/hList6"/>
    <dgm:cxn modelId="{D408ACA1-ECA1-4E9A-B9DD-E4F3C4EE6E35}" type="presParOf" srcId="{7F4E3A0F-DB9A-4D85-8FC6-745CA9D6149C}" destId="{D01C7925-F021-46D6-9EEE-AF5ABAEDC10B}" srcOrd="4" destOrd="0" presId="urn:microsoft.com/office/officeart/2005/8/layout/hList6"/>
    <dgm:cxn modelId="{630F24B8-6789-4C24-B752-CC509464812A}" type="presParOf" srcId="{7F4E3A0F-DB9A-4D85-8FC6-745CA9D6149C}" destId="{C36DF725-4E96-4090-8848-BC033C219656}" srcOrd="5" destOrd="0" presId="urn:microsoft.com/office/officeart/2005/8/layout/hList6"/>
    <dgm:cxn modelId="{5D3FAD0F-74A6-459A-87A6-DFAB0B3391B1}" type="presParOf" srcId="{7F4E3A0F-DB9A-4D85-8FC6-745CA9D6149C}" destId="{1E0C8492-7F4A-4445-B845-BA45D7B817B6}" srcOrd="6" destOrd="0" presId="urn:microsoft.com/office/officeart/2005/8/layout/hList6"/>
    <dgm:cxn modelId="{722110A0-1A4B-4D44-A574-F6793CDF6AF6}" type="presParOf" srcId="{7F4E3A0F-DB9A-4D85-8FC6-745CA9D6149C}" destId="{F0070831-C504-44AA-AB73-0B1E97278F07}" srcOrd="7" destOrd="0" presId="urn:microsoft.com/office/officeart/2005/8/layout/hList6"/>
    <dgm:cxn modelId="{0E34D594-1893-4F85-8B8C-81008442F256}" type="presParOf" srcId="{7F4E3A0F-DB9A-4D85-8FC6-745CA9D6149C}" destId="{A28C7919-EA40-4FBE-BF25-FBDC55EACBC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FD08E-05AB-4986-9B75-9FB2784E0F94}">
      <dsp:nvSpPr>
        <dsp:cNvPr id="0" name=""/>
        <dsp:cNvSpPr/>
      </dsp:nvSpPr>
      <dsp:spPr>
        <a:xfrm rot="16200000">
          <a:off x="-1658436" y="1662856"/>
          <a:ext cx="4876800" cy="1551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Economic Equity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State </a:t>
          </a:r>
          <a:r>
            <a:rPr lang="en-US" sz="1400" kern="1200" dirty="0" smtClean="0"/>
            <a:t>Anti-discrimination Law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Federal </a:t>
          </a:r>
          <a:r>
            <a:rPr lang="en-US" sz="1400" kern="1200" dirty="0" smtClean="0"/>
            <a:t>Equal Rights Law</a:t>
          </a:r>
          <a:endParaRPr lang="en-US" sz="1400" kern="1200" dirty="0"/>
        </a:p>
      </dsp:txBody>
      <dsp:txXfrm rot="5400000">
        <a:off x="4421" y="975359"/>
        <a:ext cx="1551086" cy="2926080"/>
      </dsp:txXfrm>
    </dsp:sp>
    <dsp:sp modelId="{A251F94A-DC69-4FCA-9736-86B8331A917C}">
      <dsp:nvSpPr>
        <dsp:cNvPr id="0" name=""/>
        <dsp:cNvSpPr/>
      </dsp:nvSpPr>
      <dsp:spPr>
        <a:xfrm rot="16200000">
          <a:off x="8981" y="1662856"/>
          <a:ext cx="4876800" cy="1551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 Certified Diverse Businesses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WA State </a:t>
          </a:r>
          <a:r>
            <a:rPr lang="en-US" sz="1400" kern="1200" dirty="0" smtClean="0"/>
            <a:t>Minority Owned, Woman Owned, Veteran Owned, Small  - Mini – Micro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Federal </a:t>
          </a:r>
          <a:r>
            <a:rPr lang="en-US" sz="1400" kern="1200" dirty="0" smtClean="0"/>
            <a:t>DBE, 8a, Hub Zones</a:t>
          </a:r>
          <a:endParaRPr lang="en-US" sz="1400" kern="1200" dirty="0"/>
        </a:p>
      </dsp:txBody>
      <dsp:txXfrm rot="5400000">
        <a:off x="1671838" y="975359"/>
        <a:ext cx="1551086" cy="2926080"/>
      </dsp:txXfrm>
    </dsp:sp>
    <dsp:sp modelId="{D01C7925-F021-46D6-9EEE-AF5ABAEDC10B}">
      <dsp:nvSpPr>
        <dsp:cNvPr id="0" name=""/>
        <dsp:cNvSpPr/>
      </dsp:nvSpPr>
      <dsp:spPr>
        <a:xfrm rot="16200000">
          <a:off x="1676400" y="1662856"/>
          <a:ext cx="4876800" cy="1551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Diverse Business  Assistance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baseline="0" dirty="0" smtClean="0"/>
            <a:t>WA State </a:t>
          </a:r>
          <a:r>
            <a:rPr lang="en-US" sz="1400" kern="1200" baseline="0" dirty="0" smtClean="0"/>
            <a:t>ORIA, OMWBE, DES, Commerce, Ethnic Commissions</a:t>
          </a: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baseline="0" dirty="0" smtClean="0"/>
            <a:t>WA State Agencies </a:t>
          </a:r>
          <a:r>
            <a:rPr lang="en-US" sz="1400" kern="1200" baseline="0" dirty="0" smtClean="0"/>
            <a:t>EEO Office or Business Diversity Offices</a:t>
          </a: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baseline="0" dirty="0" smtClean="0"/>
            <a:t>Federal</a:t>
          </a:r>
          <a:r>
            <a:rPr lang="en-US" sz="1400" kern="1200" baseline="0" dirty="0" smtClean="0"/>
            <a:t> US SBA, PTAC, SBDC, Commerce</a:t>
          </a: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baseline="0" dirty="0"/>
        </a:p>
      </dsp:txBody>
      <dsp:txXfrm rot="5400000">
        <a:off x="3339257" y="975359"/>
        <a:ext cx="1551086" cy="2926080"/>
      </dsp:txXfrm>
    </dsp:sp>
    <dsp:sp modelId="{1E0C8492-7F4A-4445-B845-BA45D7B817B6}">
      <dsp:nvSpPr>
        <dsp:cNvPr id="0" name=""/>
        <dsp:cNvSpPr/>
      </dsp:nvSpPr>
      <dsp:spPr>
        <a:xfrm rot="16200000">
          <a:off x="3343818" y="1662856"/>
          <a:ext cx="4876800" cy="1551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Diverse Business  Economic Value Add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Stronger state government business </a:t>
          </a:r>
          <a:r>
            <a:rPr lang="en-US" sz="1400" kern="1200" dirty="0" smtClean="0"/>
            <a:t>link to majority of businesses driving the Washington State Economy</a:t>
          </a:r>
          <a:endParaRPr lang="en-US" sz="1400" kern="1200" dirty="0"/>
        </a:p>
      </dsp:txBody>
      <dsp:txXfrm rot="5400000">
        <a:off x="5006675" y="975359"/>
        <a:ext cx="1551086" cy="2926080"/>
      </dsp:txXfrm>
    </dsp:sp>
    <dsp:sp modelId="{A28C7919-EA40-4FBE-BF25-FBDC55EACBC2}">
      <dsp:nvSpPr>
        <dsp:cNvPr id="0" name=""/>
        <dsp:cNvSpPr/>
      </dsp:nvSpPr>
      <dsp:spPr>
        <a:xfrm rot="16200000">
          <a:off x="5011236" y="1662856"/>
          <a:ext cx="4876800" cy="1551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Diverse Business  Relationship Value Add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Improved synergy </a:t>
          </a:r>
          <a:r>
            <a:rPr lang="en-US" sz="1400" b="0" kern="1200" dirty="0" smtClean="0"/>
            <a:t>between Washington businesses and Washington State Government Programs where businesses assists the State and the State strengthens WA businesses &amp; workers.</a:t>
          </a:r>
          <a:endParaRPr lang="en-US" sz="1400" b="0" kern="1200" dirty="0"/>
        </a:p>
      </dsp:txBody>
      <dsp:txXfrm rot="5400000">
        <a:off x="6674093" y="975359"/>
        <a:ext cx="1551086" cy="29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99" y="0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DE8C81C-EFF6-4EA3-82D5-469F82F4C8B0}" type="datetimeFigureOut">
              <a:rPr lang="en-US" smtClean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924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99" y="6658924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2BBE241-F1D4-48A3-A40C-CD774D617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0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7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Diverse business is future business </a:t>
            </a:r>
          </a:p>
          <a:p>
            <a:endParaRPr lang="en-US" dirty="0" smtClean="0"/>
          </a:p>
          <a:p>
            <a:r>
              <a:rPr lang="en-US" dirty="0" smtClean="0"/>
              <a:t>Small and Diverse business are the majority of the business in the state of Washington; including veteran owned, minority owned, and woman owned businesses</a:t>
            </a:r>
          </a:p>
          <a:p>
            <a:endParaRPr lang="en-US" dirty="0" smtClean="0"/>
          </a:p>
          <a:p>
            <a:r>
              <a:rPr lang="en-US" dirty="0" smtClean="0"/>
              <a:t>The state of Washington is home to many cutting edge emerging businesses</a:t>
            </a:r>
          </a:p>
          <a:p>
            <a:endParaRPr lang="en-US" dirty="0" smtClean="0"/>
          </a:p>
          <a:p>
            <a:r>
              <a:rPr lang="en-US" sz="1200" dirty="0" smtClean="0"/>
              <a:t>Goal 2:4.1a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r>
              <a:rPr lang="en-US" sz="1200" dirty="0" smtClean="0"/>
              <a:t>Increase state agency and educational institution utilization of </a:t>
            </a:r>
            <a:r>
              <a:rPr lang="en-US" sz="1200" b="1" dirty="0" smtClean="0"/>
              <a:t>state-certified</a:t>
            </a:r>
            <a:r>
              <a:rPr lang="en-US" sz="1200" dirty="0" smtClean="0"/>
              <a:t> small businesses in public works and other contracting and procurement by 2017 to:</a:t>
            </a:r>
          </a:p>
          <a:p>
            <a:endParaRPr lang="en-US" sz="1200" dirty="0" smtClean="0"/>
          </a:p>
          <a:p>
            <a:r>
              <a:rPr lang="en-US" sz="1200" dirty="0" smtClean="0"/>
              <a:t>MBE goals – 10%</a:t>
            </a:r>
          </a:p>
          <a:p>
            <a:r>
              <a:rPr lang="en-US" sz="1200" dirty="0" smtClean="0"/>
              <a:t>WBE goals – 6%</a:t>
            </a:r>
          </a:p>
          <a:p>
            <a:r>
              <a:rPr lang="en-US" sz="1200" dirty="0" smtClean="0"/>
              <a:t>Small Business goals – 5% (Free)</a:t>
            </a:r>
          </a:p>
          <a:p>
            <a:r>
              <a:rPr lang="en-US" sz="1200" dirty="0" smtClean="0"/>
              <a:t>Department of Veterans Affairs (DVA) goals – 5% (Free)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Governor subcabinet is directed to develop a cohesive statewide strategy instead of relying on the agency-by-agency strategies of the past. </a:t>
            </a:r>
          </a:p>
          <a:p>
            <a:endParaRPr lang="en-US" dirty="0" smtClean="0"/>
          </a:p>
          <a:p>
            <a:r>
              <a:rPr lang="en-US" dirty="0" smtClean="0"/>
              <a:t>LEAN PDCA fits well with business diversity Present State – Future State – Gap Analysis – Problem Statement – Counter Measures See OMWBE Website for Diversity Subcabinet updates WEBS is a good monitoring tool and data source.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7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7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9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8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D57423B-749D-49A9-BE8F-43E421A3158F}" type="datetime1">
              <a:rPr lang="en-US" smtClean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16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3487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76374"/>
            <a:ext cx="5111750" cy="52435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56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80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1371600"/>
            <a:ext cx="1943100" cy="5334000"/>
          </a:xfrm>
        </p:spPr>
        <p:txBody>
          <a:bodyPr vert="eaVert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5676900" cy="5334000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C80BB19-F988-47C2-81D0-AF82B8CB13E0}" type="datetime1">
              <a:rPr lang="en-US" smtClean="0"/>
              <a:t>11/2/2015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40475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B91C49F-171B-49CF-9AE2-46179F22522A}" type="datetime1">
              <a:rPr lang="en-US" smtClean="0"/>
              <a:t>11/2/2015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7772400" cy="762000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7772400" cy="4191000"/>
          </a:xfrm>
        </p:spPr>
        <p:txBody>
          <a:bodyPr/>
          <a:lstStyle>
            <a:lvl1pPr>
              <a:buClr>
                <a:srgbClr val="324C80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9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none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38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1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362"/>
            <a:ext cx="8229600" cy="80803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4438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46437"/>
            <a:ext cx="4040188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84438"/>
            <a:ext cx="4041775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46437"/>
            <a:ext cx="4041775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5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DEE2-EC2F-46B3-8B57-EE5B602918E0}" type="datetime1">
              <a:rPr lang="en-US" smtClean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52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146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8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7030A0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24C80"/>
        </a:buClr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363636"/>
          </a:solidFill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charset="0"/>
        <a:buChar char="§"/>
        <a:defRPr sz="1800">
          <a:solidFill>
            <a:srgbClr val="363636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1800">
          <a:solidFill>
            <a:srgbClr val="363636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y.wa.gov/swfa/e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hyperlink" Target="mailto:tina.simcich@ecy.wa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rvando.patlan@dees.w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ve.krueger@des.wa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129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0"/>
              </a:rPr>
              <a:t>Socio-Economic </a:t>
            </a:r>
            <a:r>
              <a:rPr lang="en-US" sz="2400" dirty="0" err="1" smtClean="0">
                <a:ea typeface="ＭＳ Ｐゴシック" charset="0"/>
              </a:rPr>
              <a:t>Jenga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Panel</a:t>
            </a:r>
            <a:endParaRPr lang="en-US" sz="2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86400"/>
            <a:ext cx="6248400" cy="762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324C80"/>
                </a:solidFill>
                <a:ea typeface="ＭＳ Ｐゴシック" charset="0"/>
              </a:rPr>
              <a:t>Presented by Servando Patlan, Steve Krueger, and Cheryl Shaw</a:t>
            </a:r>
          </a:p>
        </p:txBody>
      </p:sp>
    </p:spTree>
    <p:extLst>
      <p:ext uri="{BB962C8B-B14F-4D97-AF65-F5344CB8AC3E}">
        <p14:creationId xmlns:p14="http://schemas.microsoft.com/office/powerpoint/2010/main" val="24990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rules apply to food purchasing when using state or federal funds?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go about buying locally-grown food?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this affect our profitability?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this help farmers?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other operational changes might be helpful to serve more locally-grown food?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Moderator Questions for Washington-Grown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Socio-Economic Jenga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Green Purchasing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9200" y="2308533"/>
            <a:ext cx="64008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 Tina Simcich</a:t>
            </a:r>
          </a:p>
          <a:p>
            <a:r>
              <a:rPr lang="en-US" sz="2400" dirty="0" smtClean="0"/>
              <a:t>Environmentally Preferable Purchasing Coordinator</a:t>
            </a:r>
          </a:p>
          <a:p>
            <a:r>
              <a:rPr lang="en-US" sz="2400" dirty="0" smtClean="0">
                <a:hlinkClick r:id="rId3"/>
              </a:rPr>
              <a:t>www.ecy.wa.gov/swfa/epp</a:t>
            </a:r>
            <a:endParaRPr lang="en-US" sz="2400" dirty="0" smtClean="0"/>
          </a:p>
          <a:p>
            <a:r>
              <a:rPr lang="en-US" sz="2400" dirty="0" smtClean="0"/>
              <a:t>Email </a:t>
            </a:r>
            <a:r>
              <a:rPr lang="en-US" sz="2400" dirty="0" smtClean="0">
                <a:hlinkClick r:id="rId4"/>
              </a:rPr>
              <a:t>tina.simcich@ecy.wa.gov</a:t>
            </a:r>
            <a:endParaRPr lang="en-US" sz="2400" dirty="0" smtClean="0"/>
          </a:p>
          <a:p>
            <a:r>
              <a:rPr lang="en-US" sz="2400" dirty="0" smtClean="0"/>
              <a:t>(360) 407-7517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5486708"/>
            <a:ext cx="5105400" cy="10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Green Innovation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" y="1371600"/>
            <a:ext cx="6667501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685" y="0"/>
            <a:ext cx="10379676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most green products cost more?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green products on state contract?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purchasers know if the products are ok for the environmental and human health?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my agency comply with the 2014 PCB legislation?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I incorporate green purchasing into my bid process?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Moderator Questions for Green Purchasing?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Socio-Economic Jenga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Business Diversity</a:t>
            </a:r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257800"/>
            <a:ext cx="5415252" cy="9144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6412" y="3581400"/>
            <a:ext cx="6395987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 Servando Patlán</a:t>
            </a:r>
          </a:p>
          <a:p>
            <a:r>
              <a:rPr lang="en-US" sz="2400" dirty="0" smtClean="0"/>
              <a:t>Business Diversity &amp; Outreach Manager</a:t>
            </a:r>
          </a:p>
          <a:p>
            <a:r>
              <a:rPr lang="en-US" sz="2400" dirty="0" smtClean="0"/>
              <a:t>Email </a:t>
            </a:r>
            <a:r>
              <a:rPr lang="en-US" sz="2400" dirty="0" smtClean="0">
                <a:hlinkClick r:id="rId4"/>
              </a:rPr>
              <a:t>servando.patlan@des.wa.gov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November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Socio-</a:t>
            </a:r>
            <a:r>
              <a:rPr lang="en-US" u="sng" dirty="0" smtClean="0"/>
              <a:t>economic</a:t>
            </a:r>
            <a:r>
              <a:rPr lang="en-US" dirty="0" smtClean="0"/>
              <a:t> goals in public procurement or public works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89427"/>
              </p:ext>
            </p:extLst>
          </p:nvPr>
        </p:nvGraphicFramePr>
        <p:xfrm>
          <a:off x="457200" y="12954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8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Business Diversity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so many goals: federal goals, state goals, and agency goals?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Governors Diversity Subcabinet about?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Business Diversity about counting certified firms or discrimination?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 I get help?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Moderator Questions for Business Diversity?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Socio-Economic Jenga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Sweatfree Purchasing</a:t>
            </a:r>
            <a:endParaRPr lang="en-US" dirty="0"/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257800"/>
            <a:ext cx="5415252" cy="91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 Steve Krueger</a:t>
            </a:r>
          </a:p>
          <a:p>
            <a:r>
              <a:rPr lang="en-US" sz="2400" dirty="0" smtClean="0"/>
              <a:t>Procurement Policy &amp; Protest Manager</a:t>
            </a:r>
          </a:p>
          <a:p>
            <a:r>
              <a:rPr lang="en-US" sz="2400" dirty="0" smtClean="0"/>
              <a:t>Email </a:t>
            </a:r>
            <a:r>
              <a:rPr lang="en-US" sz="2400" dirty="0" smtClean="0">
                <a:hlinkClick r:id="rId4"/>
              </a:rPr>
              <a:t>steve.krueger@des.wa.gov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(360) 407-9400</a:t>
            </a:r>
          </a:p>
        </p:txBody>
      </p:sp>
    </p:spTree>
    <p:extLst>
      <p:ext uri="{BB962C8B-B14F-4D97-AF65-F5344CB8AC3E}">
        <p14:creationId xmlns:p14="http://schemas.microsoft.com/office/powerpoint/2010/main" val="34296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Fair Labor Practices</a:t>
            </a:r>
            <a:endParaRPr lang="en-US" dirty="0"/>
          </a:p>
        </p:txBody>
      </p:sp>
      <p:pic>
        <p:nvPicPr>
          <p:cNvPr id="1026" name="Picture 2" descr="http://khsnews.com/wp-content/uploads/2015/05/sweatshop-RESIZED-900x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2792"/>
          <a:stretch/>
        </p:blipFill>
        <p:spPr bwMode="auto">
          <a:xfrm>
            <a:off x="457200" y="1986914"/>
            <a:ext cx="8092440" cy="3343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commodities are most affected?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businesses that practice fair labor practices compete with sweatshops?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kinds of abuses do workers face?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resellers know if the products they sell are produced by sweatshops?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might sweatfree purchasing be incorporated into a bid?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Moderator Questions for Sweatfree Purchasing?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Socio-Economic Jenga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Washington-Grown Food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66294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 Tricia Kovacs</a:t>
            </a:r>
          </a:p>
          <a:p>
            <a:r>
              <a:rPr lang="en-US" sz="2400" dirty="0" smtClean="0"/>
              <a:t>Small Farm Direct Marketing &amp; Farm to School</a:t>
            </a:r>
          </a:p>
          <a:p>
            <a:r>
              <a:rPr lang="en-US" sz="2400" dirty="0" smtClean="0"/>
              <a:t>Email tkovacs@agr.wa.gov</a:t>
            </a:r>
          </a:p>
          <a:p>
            <a:r>
              <a:rPr lang="en-US" sz="2400" dirty="0" smtClean="0"/>
              <a:t>(206) 256-6150</a:t>
            </a:r>
          </a:p>
        </p:txBody>
      </p:sp>
      <p:pic>
        <p:nvPicPr>
          <p:cNvPr id="9" name="Picture 8" descr="WSDALogo-Color-WithText-Sma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105400"/>
            <a:ext cx="491612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purchases to support Washington farms</a:t>
            </a:r>
            <a:endParaRPr lang="en-US" dirty="0"/>
          </a:p>
        </p:txBody>
      </p:sp>
      <p:pic>
        <p:nvPicPr>
          <p:cNvPr id="7" name="Content Placeholder 6" descr="buyer mee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167"/>
          <a:stretch>
            <a:fillRect/>
          </a:stretch>
        </p:blipFill>
        <p:spPr>
          <a:xfrm>
            <a:off x="4724400" y="1244044"/>
            <a:ext cx="2895600" cy="1880156"/>
          </a:xfrm>
          <a:ln w="25400">
            <a:solidFill>
              <a:schemeClr val="tx1"/>
            </a:solidFill>
          </a:ln>
        </p:spPr>
      </p:pic>
      <p:pic>
        <p:nvPicPr>
          <p:cNvPr id="8" name="Picture 7" descr="IMG_1095.JPG"/>
          <p:cNvPicPr>
            <a:picLocks noChangeAspect="1"/>
          </p:cNvPicPr>
          <p:nvPr/>
        </p:nvPicPr>
        <p:blipFill>
          <a:blip r:embed="rId3" cstate="print"/>
          <a:srcRect l="10937" r="6250"/>
          <a:stretch>
            <a:fillRect/>
          </a:stretch>
        </p:blipFill>
        <p:spPr>
          <a:xfrm>
            <a:off x="685800" y="3810000"/>
            <a:ext cx="3948881" cy="26823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00400"/>
            <a:ext cx="3941020" cy="24699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6457" r="6457"/>
          <a:stretch>
            <a:fillRect/>
          </a:stretch>
        </p:blipFill>
        <p:spPr bwMode="auto">
          <a:xfrm>
            <a:off x="1094543" y="1295403"/>
            <a:ext cx="3553657" cy="24383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4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CTS_ppt_template">
  <a:themeElements>
    <a:clrScheme name="Custom 1">
      <a:dk1>
        <a:srgbClr val="5C1F00"/>
      </a:dk1>
      <a:lt1>
        <a:srgbClr val="151515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CTS_ppt_template" id="{63A12C9E-84E4-5E49-BF0E-11E69806A4D0}" vid="{5E739B0C-F91E-1047-B400-DCE09F7996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EWUPACEUPKES-170-11372</_dlc_DocId>
    <_dlc_DocIdUrl xmlns="ab5d7b00-834a-4efe-8968-9d97478a3691">
      <Url>http://stage-des/_layouts/DocIdRedir.aspx?ID=EWUPACEUPKES-170-11372</Url>
      <Description>EWUPACEUPKES-170-11372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B5DD87-08B4-48E0-8DDC-235FAFA84A20}"/>
</file>

<file path=customXml/itemProps2.xml><?xml version="1.0" encoding="utf-8"?>
<ds:datastoreItem xmlns:ds="http://schemas.openxmlformats.org/officeDocument/2006/customXml" ds:itemID="{EFF44E96-A3C7-4F08-8FF8-71686EC38B02}"/>
</file>

<file path=customXml/itemProps3.xml><?xml version="1.0" encoding="utf-8"?>
<ds:datastoreItem xmlns:ds="http://schemas.openxmlformats.org/officeDocument/2006/customXml" ds:itemID="{ACCE7D81-4E8A-47AC-BB6E-4D2F8F316D45}"/>
</file>

<file path=customXml/itemProps4.xml><?xml version="1.0" encoding="utf-8"?>
<ds:datastoreItem xmlns:ds="http://schemas.openxmlformats.org/officeDocument/2006/customXml" ds:itemID="{A5F5B747-C14C-49C7-92DF-4153A47C5F99}"/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6022</TotalTime>
  <Words>618</Words>
  <Application>Microsoft Office PowerPoint</Application>
  <PresentationFormat>On-screen Show (4:3)</PresentationFormat>
  <Paragraphs>115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DES-PPT-Template</vt:lpstr>
      <vt:lpstr>TCTS_ppt_template</vt:lpstr>
      <vt:lpstr>Socio-Economic Jenga Panel</vt:lpstr>
      <vt:lpstr>Socio-Economic Jenga Business Diversity</vt:lpstr>
      <vt:lpstr>Balancing Socio-economic goals in public procurement or public works </vt:lpstr>
      <vt:lpstr>Moderator Questions for Business Diversity?</vt:lpstr>
      <vt:lpstr>Socio-Economic Jenga Sweatfree Purchasing</vt:lpstr>
      <vt:lpstr>Fair Labor Practices</vt:lpstr>
      <vt:lpstr>Moderator Questions for Sweatfree Purchasing?</vt:lpstr>
      <vt:lpstr>Socio-Economic Jenga Washington-Grown Food</vt:lpstr>
      <vt:lpstr>Public purchases to support Washington farms</vt:lpstr>
      <vt:lpstr>Moderator Questions for Washington-Grown Food?</vt:lpstr>
      <vt:lpstr>Socio-Economic Jenga Green Purchasing</vt:lpstr>
      <vt:lpstr>Green Innovation</vt:lpstr>
      <vt:lpstr>Moderator Questions for Green Purchasing?</vt:lpstr>
      <vt:lpstr>PowerPoint Presentation</vt:lpstr>
    </vt:vector>
  </TitlesOfParts>
  <Company>Department of 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jonp</dc:creator>
  <cp:lastModifiedBy>Aldridge, Lindsey (DES Contractor)</cp:lastModifiedBy>
  <cp:revision>315</cp:revision>
  <cp:lastPrinted>2015-10-23T01:14:17Z</cp:lastPrinted>
  <dcterms:created xsi:type="dcterms:W3CDTF">2012-07-19T21:11:51Z</dcterms:created>
  <dcterms:modified xsi:type="dcterms:W3CDTF">2015-11-03T00:18:55Z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Category">
    <vt:lpwstr>Template</vt:lpwstr>
  </property>
  <property fmtid="{D5CDD505-2E9C-101B-9397-08002B2CF9AE}" pid="4" name="_dlc_DocIdItemGuid">
    <vt:lpwstr>2f8b39de-e079-4ef0-b8a5-caf8a076b527</vt:lpwstr>
  </property>
</Properties>
</file>